
<file path=[Content_Types].xml><?xml version="1.0" encoding="utf-8"?>
<Types xmlns="http://schemas.openxmlformats.org/package/2006/content-types">
  <Default Extension="xml" ContentType="application/xml"/>
  <Default Extension="wmv" ContentType="video/unknown"/>
  <Default Extension="jpe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34"/>
  </p:notesMasterIdLst>
  <p:sldIdLst>
    <p:sldId id="387" r:id="rId3"/>
    <p:sldId id="389" r:id="rId4"/>
    <p:sldId id="406" r:id="rId5"/>
    <p:sldId id="453" r:id="rId6"/>
    <p:sldId id="473" r:id="rId7"/>
    <p:sldId id="392" r:id="rId8"/>
    <p:sldId id="474" r:id="rId9"/>
    <p:sldId id="394" r:id="rId10"/>
    <p:sldId id="395" r:id="rId11"/>
    <p:sldId id="475" r:id="rId12"/>
    <p:sldId id="476" r:id="rId13"/>
    <p:sldId id="451" r:id="rId14"/>
    <p:sldId id="397" r:id="rId15"/>
    <p:sldId id="398" r:id="rId16"/>
    <p:sldId id="478" r:id="rId17"/>
    <p:sldId id="479" r:id="rId18"/>
    <p:sldId id="477" r:id="rId19"/>
    <p:sldId id="400" r:id="rId20"/>
    <p:sldId id="401" r:id="rId21"/>
    <p:sldId id="306" r:id="rId22"/>
    <p:sldId id="348" r:id="rId23"/>
    <p:sldId id="402" r:id="rId24"/>
    <p:sldId id="459" r:id="rId25"/>
    <p:sldId id="471" r:id="rId26"/>
    <p:sldId id="469" r:id="rId27"/>
    <p:sldId id="468" r:id="rId28"/>
    <p:sldId id="439" r:id="rId29"/>
    <p:sldId id="463" r:id="rId30"/>
    <p:sldId id="465" r:id="rId31"/>
    <p:sldId id="340" r:id="rId32"/>
    <p:sldId id="47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D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604" autoAdjust="0"/>
  </p:normalViewPr>
  <p:slideViewPr>
    <p:cSldViewPr>
      <p:cViewPr>
        <p:scale>
          <a:sx n="81" d="100"/>
          <a:sy n="81" d="100"/>
        </p:scale>
        <p:origin x="-856" y="-8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3FBBAB-F25E-45AE-B1CB-6119A1AE6672}" type="datetimeFigureOut">
              <a:rPr lang="en-US" smtClean="0"/>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2D1365-58B7-4870-9C48-09FF0F721E5D}" type="slidenum">
              <a:rPr lang="en-US" smtClean="0"/>
              <a:t>‹#›</a:t>
            </a:fld>
            <a:endParaRPr lang="en-US"/>
          </a:p>
        </p:txBody>
      </p:sp>
    </p:spTree>
    <p:extLst>
      <p:ext uri="{BB962C8B-B14F-4D97-AF65-F5344CB8AC3E}">
        <p14:creationId xmlns:p14="http://schemas.microsoft.com/office/powerpoint/2010/main" val="130257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a:t>
            </a:r>
            <a:endParaRPr lang="en-US" dirty="0"/>
          </a:p>
        </p:txBody>
      </p:sp>
      <p:sp>
        <p:nvSpPr>
          <p:cNvPr id="4" name="Slide Number Placeholder 3"/>
          <p:cNvSpPr>
            <a:spLocks noGrp="1"/>
          </p:cNvSpPr>
          <p:nvPr>
            <p:ph type="sldNum" sz="quarter" idx="10"/>
          </p:nvPr>
        </p:nvSpPr>
        <p:spPr/>
        <p:txBody>
          <a:bodyPr/>
          <a:lstStyle/>
          <a:p>
            <a:fld id="{9C2D1365-58B7-4870-9C48-09FF0F721E5D}" type="slidenum">
              <a:rPr lang="en-US" smtClean="0"/>
              <a:t>18</a:t>
            </a:fld>
            <a:endParaRPr lang="en-US"/>
          </a:p>
        </p:txBody>
      </p:sp>
    </p:spTree>
    <p:extLst>
      <p:ext uri="{BB962C8B-B14F-4D97-AF65-F5344CB8AC3E}">
        <p14:creationId xmlns:p14="http://schemas.microsoft.com/office/powerpoint/2010/main" val="150789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Voltage reporter and a calcium reporter.  Burst</a:t>
            </a:r>
            <a:r>
              <a:rPr lang="en-US" baseline="0" dirty="0" smtClean="0"/>
              <a:t> of calcium once membrane is </a:t>
            </a:r>
            <a:r>
              <a:rPr lang="en-US" baseline="0" dirty="0" err="1" smtClean="0"/>
              <a:t>deporalized</a:t>
            </a:r>
            <a:r>
              <a:rPr lang="en-US" baseline="0" dirty="0" smtClean="0"/>
              <a:t>.  2 linked </a:t>
            </a:r>
          </a:p>
          <a:p>
            <a:endParaRPr lang="en-US" baseline="0" dirty="0" smtClean="0"/>
          </a:p>
          <a:p>
            <a:r>
              <a:rPr lang="en-US" baseline="0" dirty="0" smtClean="0"/>
              <a:t>Some drugs act by blocking channel agent.  Lower calcium flux would be.  Cause heart to beat faster.  Measure heart rate contractility intensity and calcium flux optically.  Correlate with known effects of those drugs in vivo.  </a:t>
            </a:r>
          </a:p>
          <a:p>
            <a:endParaRPr lang="en-US" baseline="0" dirty="0" smtClean="0"/>
          </a:p>
          <a:p>
            <a:r>
              <a:rPr lang="en-US" baseline="0" dirty="0" smtClean="0"/>
              <a:t>Real EKG would model the same way </a:t>
            </a:r>
          </a:p>
          <a:p>
            <a:endParaRPr lang="en-US" baseline="0" dirty="0" smtClean="0"/>
          </a:p>
          <a:p>
            <a:r>
              <a:rPr lang="en-US" baseline="0" dirty="0" smtClean="0"/>
              <a:t>Membrane stability or calcium release could be modeled ex vivo.</a:t>
            </a:r>
            <a:endParaRPr lang="en-US" dirty="0"/>
          </a:p>
        </p:txBody>
      </p:sp>
      <p:sp>
        <p:nvSpPr>
          <p:cNvPr id="4" name="Slide Number Placeholder 3"/>
          <p:cNvSpPr>
            <a:spLocks noGrp="1"/>
          </p:cNvSpPr>
          <p:nvPr>
            <p:ph type="sldNum" sz="quarter" idx="10"/>
          </p:nvPr>
        </p:nvSpPr>
        <p:spPr/>
        <p:txBody>
          <a:bodyPr/>
          <a:lstStyle/>
          <a:p>
            <a:pPr>
              <a:defRPr/>
            </a:pPr>
            <a:fld id="{279FE87F-42EC-483C-8201-1316A7286624}" type="slidenum">
              <a:rPr lang="en-US" smtClean="0"/>
              <a:pPr>
                <a:defRPr/>
              </a:pPr>
              <a:t>23</a:t>
            </a:fld>
            <a:endParaRPr lang="en-US"/>
          </a:p>
        </p:txBody>
      </p:sp>
    </p:spTree>
    <p:extLst>
      <p:ext uri="{BB962C8B-B14F-4D97-AF65-F5344CB8AC3E}">
        <p14:creationId xmlns:p14="http://schemas.microsoft.com/office/powerpoint/2010/main" val="7054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C4F7D4-2A7F-48D4-A419-8E337731C805}"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422560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2D1365-58B7-4870-9C48-09FF0F721E5D}" type="slidenum">
              <a:rPr lang="en-US" smtClean="0"/>
              <a:t>27</a:t>
            </a:fld>
            <a:endParaRPr lang="en-US"/>
          </a:p>
        </p:txBody>
      </p:sp>
    </p:spTree>
    <p:extLst>
      <p:ext uri="{BB962C8B-B14F-4D97-AF65-F5344CB8AC3E}">
        <p14:creationId xmlns:p14="http://schemas.microsoft.com/office/powerpoint/2010/main" val="409686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 2.0</a:t>
            </a:r>
          </a:p>
          <a:p>
            <a:endParaRPr lang="en-US" dirty="0" smtClean="0"/>
          </a:p>
          <a:p>
            <a:r>
              <a:rPr lang="en-US" dirty="0" err="1" smtClean="0"/>
              <a:t>Simultatious</a:t>
            </a:r>
            <a:r>
              <a:rPr lang="en-US" baseline="0" dirty="0" smtClean="0"/>
              <a:t> </a:t>
            </a:r>
            <a:r>
              <a:rPr lang="en-US" baseline="0" dirty="0" err="1" smtClean="0"/>
              <a:t>transcriptome</a:t>
            </a:r>
            <a:r>
              <a:rPr lang="en-US" baseline="0" dirty="0" smtClean="0"/>
              <a:t> and response to drugs.  </a:t>
            </a:r>
          </a:p>
          <a:p>
            <a:r>
              <a:rPr lang="en-US" baseline="0" dirty="0" smtClean="0"/>
              <a:t>This is the future.</a:t>
            </a:r>
            <a:endParaRPr lang="en-US" dirty="0"/>
          </a:p>
        </p:txBody>
      </p:sp>
      <p:sp>
        <p:nvSpPr>
          <p:cNvPr id="4" name="Slide Number Placeholder 3"/>
          <p:cNvSpPr>
            <a:spLocks noGrp="1"/>
          </p:cNvSpPr>
          <p:nvPr>
            <p:ph type="sldNum" sz="quarter" idx="10"/>
          </p:nvPr>
        </p:nvSpPr>
        <p:spPr/>
        <p:txBody>
          <a:bodyPr/>
          <a:lstStyle/>
          <a:p>
            <a:pPr>
              <a:defRPr/>
            </a:pPr>
            <a:fld id="{C4D4289A-B24A-4AD7-A1F6-62A9B166D64E}" type="slidenum">
              <a:rPr lang="en-US" smtClean="0"/>
              <a:pPr>
                <a:defRPr/>
              </a:pPr>
              <a:t>28</a:t>
            </a:fld>
            <a:endParaRPr lang="en-US"/>
          </a:p>
        </p:txBody>
      </p:sp>
    </p:spTree>
    <p:extLst>
      <p:ext uri="{BB962C8B-B14F-4D97-AF65-F5344CB8AC3E}">
        <p14:creationId xmlns:p14="http://schemas.microsoft.com/office/powerpoint/2010/main" val="20418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F24231-9913-4CF8-936A-3B2BA063187B}" type="datetimeFigureOut">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1612990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24231-9913-4CF8-936A-3B2BA063187B}" type="datetimeFigureOut">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46839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24231-9913-4CF8-936A-3B2BA063187B}" type="datetimeFigureOut">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196915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002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60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6412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19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82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537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4349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408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9840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F24231-9913-4CF8-936A-3B2BA063187B}" type="datetimeFigureOut">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4097762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5255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586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73025"/>
            <a:ext cx="2209800" cy="6022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3988" y="73025"/>
            <a:ext cx="6477000" cy="6022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00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F24231-9913-4CF8-936A-3B2BA063187B}" type="datetimeFigureOut">
              <a:rPr lang="en-US" smtClean="0"/>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216395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F24231-9913-4CF8-936A-3B2BA063187B}" type="datetimeFigureOut">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3429260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F24231-9913-4CF8-936A-3B2BA063187B}" type="datetimeFigureOut">
              <a:rPr lang="en-US" smtClean="0"/>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815352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F24231-9913-4CF8-936A-3B2BA063187B}" type="datetimeFigureOut">
              <a:rPr lang="en-US" smtClean="0"/>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123054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24231-9913-4CF8-936A-3B2BA063187B}" type="datetimeFigureOut">
              <a:rPr lang="en-US" smtClean="0"/>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392493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24231-9913-4CF8-936A-3B2BA063187B}" type="datetimeFigureOut">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413053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24231-9913-4CF8-936A-3B2BA063187B}" type="datetimeFigureOut">
              <a:rPr lang="en-US" smtClean="0"/>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797905-BA71-4227-AA92-37ACBA707979}" type="slidenum">
              <a:rPr lang="en-US" smtClean="0"/>
              <a:t>‹#›</a:t>
            </a:fld>
            <a:endParaRPr lang="en-US"/>
          </a:p>
        </p:txBody>
      </p:sp>
    </p:spTree>
    <p:extLst>
      <p:ext uri="{BB962C8B-B14F-4D97-AF65-F5344CB8AC3E}">
        <p14:creationId xmlns:p14="http://schemas.microsoft.com/office/powerpoint/2010/main" val="1502737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24231-9913-4CF8-936A-3B2BA063187B}" type="datetimeFigureOut">
              <a:rPr lang="en-US" smtClean="0"/>
              <a:t>10/29/14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97905-BA71-4227-AA92-37ACBA707979}" type="slidenum">
              <a:rPr lang="en-US" smtClean="0"/>
              <a:t>‹#›</a:t>
            </a:fld>
            <a:endParaRPr lang="en-US"/>
          </a:p>
        </p:txBody>
      </p:sp>
    </p:spTree>
    <p:extLst>
      <p:ext uri="{BB962C8B-B14F-4D97-AF65-F5344CB8AC3E}">
        <p14:creationId xmlns:p14="http://schemas.microsoft.com/office/powerpoint/2010/main" val="230660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Dept of Public Affairs and Marketing Slide Design v2"/>
          <p:cNvPicPr>
            <a:picLocks noChangeAspect="1" noChangeArrowheads="1"/>
          </p:cNvPicPr>
          <p:nvPr/>
        </p:nvPicPr>
        <p:blipFill>
          <a:blip r:embed="rId13" cstate="print"/>
          <a:srcRect/>
          <a:stretch>
            <a:fillRect/>
          </a:stretch>
        </p:blipFill>
        <p:spPr bwMode="auto">
          <a:xfrm>
            <a:off x="0" y="0"/>
            <a:ext cx="9144000" cy="6902450"/>
          </a:xfrm>
          <a:prstGeom prst="rect">
            <a:avLst/>
          </a:prstGeom>
          <a:noFill/>
          <a:ln w="9525">
            <a:noFill/>
            <a:miter lim="800000"/>
            <a:headEnd/>
            <a:tailEnd/>
          </a:ln>
        </p:spPr>
      </p:pic>
      <p:sp>
        <p:nvSpPr>
          <p:cNvPr id="50179" name="Rectangle 3"/>
          <p:cNvSpPr>
            <a:spLocks noGrp="1" noChangeArrowheads="1"/>
          </p:cNvSpPr>
          <p:nvPr>
            <p:ph type="body" idx="1"/>
          </p:nvPr>
        </p:nvSpPr>
        <p:spPr bwMode="auto">
          <a:xfrm>
            <a:off x="457200" y="1219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ChangeArrowheads="1"/>
          </p:cNvSpPr>
          <p:nvPr/>
        </p:nvSpPr>
        <p:spPr bwMode="auto">
          <a:xfrm>
            <a:off x="8229600" y="6477000"/>
            <a:ext cx="685800" cy="228600"/>
          </a:xfrm>
          <a:prstGeom prst="rect">
            <a:avLst/>
          </a:prstGeom>
          <a:noFill/>
          <a:ln>
            <a:noFill/>
          </a:ln>
          <a:extLst/>
        </p:spPr>
        <p:txBody>
          <a:bodyPr/>
          <a:lstStyle/>
          <a:p>
            <a:pPr algn="ctr" eaLnBrk="0" fontAlgn="base" hangingPunct="0">
              <a:spcBef>
                <a:spcPct val="0"/>
              </a:spcBef>
              <a:spcAft>
                <a:spcPct val="0"/>
              </a:spcAft>
              <a:defRPr/>
            </a:pPr>
            <a:fld id="{728616B7-F638-4C3F-A6D7-3C38B0D07507}" type="slidenum">
              <a:rPr lang="en-US" sz="1000" b="1" i="1">
                <a:solidFill>
                  <a:srgbClr val="FFFFFF"/>
                </a:solidFill>
              </a:rPr>
              <a:pPr algn="ctr" eaLnBrk="0" fontAlgn="base" hangingPunct="0">
                <a:spcBef>
                  <a:spcPct val="0"/>
                </a:spcBef>
                <a:spcAft>
                  <a:spcPct val="0"/>
                </a:spcAft>
                <a:defRPr/>
              </a:pPr>
              <a:t>‹#›</a:t>
            </a:fld>
            <a:endParaRPr lang="en-US" sz="1000" b="1" i="1">
              <a:solidFill>
                <a:srgbClr val="FFFFFF"/>
              </a:solidFill>
            </a:endParaRPr>
          </a:p>
        </p:txBody>
      </p:sp>
      <p:sp>
        <p:nvSpPr>
          <p:cNvPr id="50181" name="Rectangle 5"/>
          <p:cNvSpPr>
            <a:spLocks noGrp="1" noChangeArrowheads="1"/>
          </p:cNvSpPr>
          <p:nvPr>
            <p:ph type="title"/>
          </p:nvPr>
        </p:nvSpPr>
        <p:spPr bwMode="auto">
          <a:xfrm>
            <a:off x="153988" y="73025"/>
            <a:ext cx="88392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1976334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txStyles>
    <p:titleStyle>
      <a:lvl1pPr algn="ctr" rtl="0" eaLnBrk="0" fontAlgn="base" hangingPunct="0">
        <a:spcBef>
          <a:spcPct val="0"/>
        </a:spcBef>
        <a:spcAft>
          <a:spcPct val="0"/>
        </a:spcAft>
        <a:defRPr sz="2800" b="1">
          <a:solidFill>
            <a:srgbClr val="24408F"/>
          </a:solidFill>
          <a:latin typeface="+mj-lt"/>
          <a:ea typeface="+mj-ea"/>
          <a:cs typeface="+mj-cs"/>
        </a:defRPr>
      </a:lvl1pPr>
      <a:lvl2pPr algn="ctr" rtl="0" eaLnBrk="0" fontAlgn="base" hangingPunct="0">
        <a:spcBef>
          <a:spcPct val="0"/>
        </a:spcBef>
        <a:spcAft>
          <a:spcPct val="0"/>
        </a:spcAft>
        <a:defRPr sz="2800" b="1">
          <a:solidFill>
            <a:srgbClr val="24408F"/>
          </a:solidFill>
          <a:latin typeface="Arial" charset="0"/>
          <a:ea typeface="ＭＳ Ｐゴシック" pitchFamily="34" charset="-128"/>
          <a:cs typeface="Arial" charset="0"/>
        </a:defRPr>
      </a:lvl2pPr>
      <a:lvl3pPr algn="ctr" rtl="0" eaLnBrk="0" fontAlgn="base" hangingPunct="0">
        <a:spcBef>
          <a:spcPct val="0"/>
        </a:spcBef>
        <a:spcAft>
          <a:spcPct val="0"/>
        </a:spcAft>
        <a:defRPr sz="2800" b="1">
          <a:solidFill>
            <a:srgbClr val="24408F"/>
          </a:solidFill>
          <a:latin typeface="Arial" charset="0"/>
          <a:ea typeface="ＭＳ Ｐゴシック" pitchFamily="34" charset="-128"/>
          <a:cs typeface="Arial" charset="0"/>
        </a:defRPr>
      </a:lvl3pPr>
      <a:lvl4pPr algn="ctr" rtl="0" eaLnBrk="0" fontAlgn="base" hangingPunct="0">
        <a:spcBef>
          <a:spcPct val="0"/>
        </a:spcBef>
        <a:spcAft>
          <a:spcPct val="0"/>
        </a:spcAft>
        <a:defRPr sz="2800" b="1">
          <a:solidFill>
            <a:srgbClr val="24408F"/>
          </a:solidFill>
          <a:latin typeface="Arial" charset="0"/>
          <a:ea typeface="ＭＳ Ｐゴシック" pitchFamily="34" charset="-128"/>
          <a:cs typeface="Arial" charset="0"/>
        </a:defRPr>
      </a:lvl4pPr>
      <a:lvl5pPr algn="ctr" rtl="0" eaLnBrk="0" fontAlgn="base" hangingPunct="0">
        <a:spcBef>
          <a:spcPct val="0"/>
        </a:spcBef>
        <a:spcAft>
          <a:spcPct val="0"/>
        </a:spcAft>
        <a:defRPr sz="2800" b="1">
          <a:solidFill>
            <a:srgbClr val="24408F"/>
          </a:solidFill>
          <a:latin typeface="Arial" charset="0"/>
          <a:ea typeface="ＭＳ Ｐゴシック" pitchFamily="34" charset="-128"/>
          <a:cs typeface="Arial" charset="0"/>
        </a:defRPr>
      </a:lvl5pPr>
      <a:lvl6pPr marL="457200" algn="ctr" rtl="0" fontAlgn="base">
        <a:spcBef>
          <a:spcPct val="0"/>
        </a:spcBef>
        <a:spcAft>
          <a:spcPct val="0"/>
        </a:spcAft>
        <a:defRPr sz="2800" b="1">
          <a:solidFill>
            <a:srgbClr val="24408F"/>
          </a:solidFill>
          <a:latin typeface="Arial" charset="0"/>
          <a:ea typeface="ＭＳ Ｐゴシック" pitchFamily="34" charset="-128"/>
          <a:cs typeface="Arial" charset="0"/>
        </a:defRPr>
      </a:lvl6pPr>
      <a:lvl7pPr marL="914400" algn="ctr" rtl="0" fontAlgn="base">
        <a:spcBef>
          <a:spcPct val="0"/>
        </a:spcBef>
        <a:spcAft>
          <a:spcPct val="0"/>
        </a:spcAft>
        <a:defRPr sz="2800" b="1">
          <a:solidFill>
            <a:srgbClr val="24408F"/>
          </a:solidFill>
          <a:latin typeface="Arial" charset="0"/>
          <a:ea typeface="ＭＳ Ｐゴシック" pitchFamily="34" charset="-128"/>
          <a:cs typeface="Arial" charset="0"/>
        </a:defRPr>
      </a:lvl7pPr>
      <a:lvl8pPr marL="1371600" algn="ctr" rtl="0" fontAlgn="base">
        <a:spcBef>
          <a:spcPct val="0"/>
        </a:spcBef>
        <a:spcAft>
          <a:spcPct val="0"/>
        </a:spcAft>
        <a:defRPr sz="2800" b="1">
          <a:solidFill>
            <a:srgbClr val="24408F"/>
          </a:solidFill>
          <a:latin typeface="Arial" charset="0"/>
          <a:ea typeface="ＭＳ Ｐゴシック" pitchFamily="34" charset="-128"/>
          <a:cs typeface="Arial" charset="0"/>
        </a:defRPr>
      </a:lvl8pPr>
      <a:lvl9pPr marL="1828800" algn="ctr" rtl="0" fontAlgn="base">
        <a:spcBef>
          <a:spcPct val="0"/>
        </a:spcBef>
        <a:spcAft>
          <a:spcPct val="0"/>
        </a:spcAft>
        <a:defRPr sz="2800" b="1">
          <a:solidFill>
            <a:srgbClr val="24408F"/>
          </a:solidFill>
          <a:latin typeface="Arial" charset="0"/>
          <a:ea typeface="ＭＳ Ｐゴシック" pitchFamily="34" charset="-128"/>
          <a:cs typeface="Arial" charset="0"/>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b="1">
          <a:solidFill>
            <a:schemeClr val="tx1"/>
          </a:solidFill>
          <a:latin typeface="+mn-lt"/>
          <a:ea typeface="+mn-ea"/>
          <a:cs typeface="+mn-cs"/>
        </a:defRPr>
      </a:lvl2pPr>
      <a:lvl3pPr marL="1143000" indent="-228600" algn="l" rtl="0" eaLnBrk="0" fontAlgn="base" hangingPunct="0">
        <a:spcBef>
          <a:spcPct val="20000"/>
        </a:spcBef>
        <a:spcAft>
          <a:spcPct val="0"/>
        </a:spcAft>
        <a:buChar char="•"/>
        <a:defRPr sz="12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1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1000" b="1">
          <a:solidFill>
            <a:schemeClr val="tx1"/>
          </a:solidFill>
          <a:latin typeface="+mn-lt"/>
          <a:ea typeface="Arial" charset="0"/>
          <a:cs typeface="+mn-cs"/>
        </a:defRPr>
      </a:lvl5pPr>
      <a:lvl6pPr marL="2514600" indent="-228600" algn="l" rtl="0" fontAlgn="base">
        <a:spcBef>
          <a:spcPct val="20000"/>
        </a:spcBef>
        <a:spcAft>
          <a:spcPct val="0"/>
        </a:spcAft>
        <a:buChar char="»"/>
        <a:defRPr sz="1000" b="1">
          <a:solidFill>
            <a:schemeClr val="tx1"/>
          </a:solidFill>
          <a:latin typeface="+mn-lt"/>
          <a:ea typeface="Arial" charset="0"/>
          <a:cs typeface="+mn-cs"/>
        </a:defRPr>
      </a:lvl6pPr>
      <a:lvl7pPr marL="2971800" indent="-228600" algn="l" rtl="0" fontAlgn="base">
        <a:spcBef>
          <a:spcPct val="20000"/>
        </a:spcBef>
        <a:spcAft>
          <a:spcPct val="0"/>
        </a:spcAft>
        <a:buChar char="»"/>
        <a:defRPr sz="1000" b="1">
          <a:solidFill>
            <a:schemeClr val="tx1"/>
          </a:solidFill>
          <a:latin typeface="+mn-lt"/>
          <a:ea typeface="Arial" charset="0"/>
          <a:cs typeface="+mn-cs"/>
        </a:defRPr>
      </a:lvl7pPr>
      <a:lvl8pPr marL="3429000" indent="-228600" algn="l" rtl="0" fontAlgn="base">
        <a:spcBef>
          <a:spcPct val="20000"/>
        </a:spcBef>
        <a:spcAft>
          <a:spcPct val="0"/>
        </a:spcAft>
        <a:buChar char="»"/>
        <a:defRPr sz="1000" b="1">
          <a:solidFill>
            <a:schemeClr val="tx1"/>
          </a:solidFill>
          <a:latin typeface="+mn-lt"/>
          <a:ea typeface="Arial" charset="0"/>
          <a:cs typeface="+mn-cs"/>
        </a:defRPr>
      </a:lvl8pPr>
      <a:lvl9pPr marL="3886200" indent="-228600" algn="l" rtl="0" fontAlgn="base">
        <a:spcBef>
          <a:spcPct val="20000"/>
        </a:spcBef>
        <a:spcAft>
          <a:spcPct val="0"/>
        </a:spcAft>
        <a:buChar char="»"/>
        <a:defRPr sz="1000" b="1">
          <a:solidFill>
            <a:schemeClr val="tx1"/>
          </a:solidFill>
          <a:latin typeface="+mn-lt"/>
          <a:ea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7.png"/><Relationship Id="rId1" Type="http://schemas.microsoft.com/office/2007/relationships/media" Target="../media/media1.wmv"/><Relationship Id="rId2" Type="http://schemas.openxmlformats.org/officeDocument/2006/relationships/video" Target="../media/media1.wmv"/></Relationships>
</file>

<file path=ppt/slides/_rels/slide25.xml.rels><?xml version="1.0" encoding="UTF-8" standalone="yes"?>
<Relationships xmlns="http://schemas.openxmlformats.org/package/2006/relationships"><Relationship Id="rId3" Type="http://schemas.microsoft.com/office/2007/relationships/media" Target="../media/media3.wmv"/><Relationship Id="rId4" Type="http://schemas.openxmlformats.org/officeDocument/2006/relationships/video" Target="../media/media3.wmv"/><Relationship Id="rId5" Type="http://schemas.openxmlformats.org/officeDocument/2006/relationships/slideLayout" Target="../slideLayouts/slideLayout6.xml"/><Relationship Id="rId6" Type="http://schemas.openxmlformats.org/officeDocument/2006/relationships/image" Target="../media/image28.png"/><Relationship Id="rId7" Type="http://schemas.openxmlformats.org/officeDocument/2006/relationships/image" Target="../media/image29.png"/><Relationship Id="rId1" Type="http://schemas.microsoft.com/office/2007/relationships/media" Target="../media/media2.wmv"/><Relationship Id="rId2" Type="http://schemas.openxmlformats.org/officeDocument/2006/relationships/video" Target="../media/media2.wm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www.openclipart.org/people/netalloy/buildings2-icon-64x64.svg" TargetMode="External"/><Relationship Id="rId5" Type="http://schemas.openxmlformats.org/officeDocument/2006/relationships/image" Target="../media/image9.png"/><Relationship Id="rId6" Type="http://schemas.openxmlformats.org/officeDocument/2006/relationships/hyperlink" Target="http://www.openclipart.org/people/netalloy/real-estate-icon-64x64.svg" TargetMode="External"/><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www.warfarindosing.org/" TargetMode="External"/><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0"/>
            <a:ext cx="7772400" cy="2699105"/>
          </a:xfrm>
        </p:spPr>
        <p:txBody>
          <a:bodyPr>
            <a:noAutofit/>
          </a:bodyPr>
          <a:lstStyle/>
          <a:p>
            <a:r>
              <a:rPr lang="en-US" sz="4800" dirty="0" smtClean="0">
                <a:latin typeface="Franklin Gothic Medium"/>
                <a:ea typeface="Franklin Gothic Medium"/>
                <a:cs typeface="Franklin Gothic Medium"/>
              </a:rPr>
              <a:t>Pharmacogenomics</a:t>
            </a:r>
            <a:br>
              <a:rPr lang="en-US" sz="4800" dirty="0" smtClean="0">
                <a:latin typeface="Franklin Gothic Medium"/>
                <a:ea typeface="Franklin Gothic Medium"/>
                <a:cs typeface="Franklin Gothic Medium"/>
              </a:rPr>
            </a:br>
            <a:r>
              <a:rPr lang="en-US" sz="4800" dirty="0" smtClean="0">
                <a:latin typeface="Franklin Gothic Medium"/>
                <a:ea typeface="Franklin Gothic Medium"/>
                <a:cs typeface="Franklin Gothic Medium"/>
              </a:rPr>
              <a:t>at Boston Children’s Hospital</a:t>
            </a:r>
            <a:endParaRPr lang="en-US" sz="4800" dirty="0"/>
          </a:p>
        </p:txBody>
      </p:sp>
      <p:sp>
        <p:nvSpPr>
          <p:cNvPr id="3" name="Subtitle 2"/>
          <p:cNvSpPr>
            <a:spLocks noGrp="1"/>
          </p:cNvSpPr>
          <p:nvPr>
            <p:ph type="subTitle" idx="1"/>
          </p:nvPr>
        </p:nvSpPr>
        <p:spPr>
          <a:xfrm>
            <a:off x="1219200" y="4191000"/>
            <a:ext cx="6400800" cy="1752600"/>
          </a:xfrm>
        </p:spPr>
        <p:txBody>
          <a:bodyPr>
            <a:normAutofit/>
          </a:bodyPr>
          <a:lstStyle/>
          <a:p>
            <a:r>
              <a:rPr lang="en-US" sz="2800" dirty="0" smtClean="0"/>
              <a:t>Catherine Brownstein, MPH, PhD</a:t>
            </a:r>
          </a:p>
          <a:p>
            <a:r>
              <a:rPr lang="en-US" sz="2800" dirty="0" smtClean="0"/>
              <a:t>Boston Children’s Hospital</a:t>
            </a:r>
          </a:p>
        </p:txBody>
      </p:sp>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810000"/>
            <a:ext cx="1424201" cy="214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18120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0" y="3542919"/>
            <a:ext cx="3143250" cy="247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PowerPoint_BCH_footer_cen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7" name="Title 6"/>
          <p:cNvSpPr>
            <a:spLocks noGrp="1"/>
          </p:cNvSpPr>
          <p:nvPr>
            <p:ph type="title"/>
          </p:nvPr>
        </p:nvSpPr>
        <p:spPr>
          <a:xfrm>
            <a:off x="457200" y="76200"/>
            <a:ext cx="8229600" cy="1143000"/>
          </a:xfrm>
        </p:spPr>
        <p:txBody>
          <a:bodyPr>
            <a:noAutofit/>
          </a:bodyPr>
          <a:lstStyle/>
          <a:p>
            <a:r>
              <a:rPr lang="en-US" sz="3800" b="1" dirty="0" smtClean="0"/>
              <a:t>When are </a:t>
            </a:r>
            <a:r>
              <a:rPr lang="en-US" sz="3800" b="1" dirty="0" err="1" smtClean="0"/>
              <a:t>PGx</a:t>
            </a:r>
            <a:r>
              <a:rPr lang="en-US" sz="3800" b="1" dirty="0" smtClean="0"/>
              <a:t> tests worth it?</a:t>
            </a:r>
            <a:endParaRPr lang="en-US" sz="3800" dirty="0"/>
          </a:p>
        </p:txBody>
      </p:sp>
      <p:sp>
        <p:nvSpPr>
          <p:cNvPr id="8" name="Content Placeholder 7"/>
          <p:cNvSpPr>
            <a:spLocks noGrp="1"/>
          </p:cNvSpPr>
          <p:nvPr>
            <p:ph idx="1"/>
          </p:nvPr>
        </p:nvSpPr>
        <p:spPr>
          <a:xfrm>
            <a:off x="228600" y="1371600"/>
            <a:ext cx="8686800" cy="4725323"/>
          </a:xfrm>
        </p:spPr>
        <p:txBody>
          <a:bodyPr>
            <a:normAutofit/>
          </a:bodyPr>
          <a:lstStyle/>
          <a:p>
            <a:r>
              <a:rPr lang="en-US" dirty="0" smtClean="0"/>
              <a:t>What is the number needed to treat?</a:t>
            </a:r>
          </a:p>
          <a:p>
            <a:r>
              <a:rPr lang="en-US" dirty="0" smtClean="0"/>
              <a:t>What is the ethnic variation?</a:t>
            </a:r>
          </a:p>
          <a:p>
            <a:r>
              <a:rPr lang="en-US" dirty="0" smtClean="0"/>
              <a:t>How much does the test cost to run? To interpret?</a:t>
            </a:r>
          </a:p>
          <a:p>
            <a:r>
              <a:rPr lang="en-US" dirty="0" smtClean="0"/>
              <a:t>Will it be reimbursed?</a:t>
            </a:r>
          </a:p>
          <a:p>
            <a:r>
              <a:rPr lang="en-US" dirty="0" smtClean="0"/>
              <a:t>What are the cost savings gained by implementing pre-emptive testing?</a:t>
            </a:r>
          </a:p>
          <a:p>
            <a:pPr lvl="1"/>
            <a:endParaRPr lang="en-US" sz="2200" dirty="0"/>
          </a:p>
          <a:p>
            <a:endParaRPr lang="en-US" sz="2600" dirty="0" smtClean="0"/>
          </a:p>
          <a:p>
            <a:pPr marL="457200" lvl="1" indent="0">
              <a:buNone/>
            </a:pPr>
            <a:endParaRPr lang="en-US" dirty="0"/>
          </a:p>
          <a:p>
            <a:endParaRPr lang="en-US" dirty="0"/>
          </a:p>
        </p:txBody>
      </p:sp>
    </p:spTree>
    <p:extLst>
      <p:ext uri="{BB962C8B-B14F-4D97-AF65-F5344CB8AC3E}">
        <p14:creationId xmlns:p14="http://schemas.microsoft.com/office/powerpoint/2010/main" val="15760096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7" name="Title 6"/>
          <p:cNvSpPr>
            <a:spLocks noGrp="1"/>
          </p:cNvSpPr>
          <p:nvPr>
            <p:ph type="title"/>
          </p:nvPr>
        </p:nvSpPr>
        <p:spPr/>
        <p:txBody>
          <a:bodyPr>
            <a:noAutofit/>
          </a:bodyPr>
          <a:lstStyle/>
          <a:p>
            <a:r>
              <a:rPr lang="en-US" sz="3600" b="1" dirty="0" smtClean="0"/>
              <a:t>Clinically Actionable </a:t>
            </a:r>
            <a:r>
              <a:rPr lang="en-US" sz="3600" b="1" dirty="0" err="1" smtClean="0"/>
              <a:t>PGx</a:t>
            </a:r>
            <a:r>
              <a:rPr lang="en-US" sz="3600" b="1" dirty="0" smtClean="0"/>
              <a:t> tests (example)</a:t>
            </a:r>
            <a:endParaRPr lang="en-US" sz="3600" dirty="0"/>
          </a:p>
        </p:txBody>
      </p:sp>
      <p:sp>
        <p:nvSpPr>
          <p:cNvPr id="8" name="Content Placeholder 7"/>
          <p:cNvSpPr>
            <a:spLocks noGrp="1"/>
          </p:cNvSpPr>
          <p:nvPr>
            <p:ph sz="half" idx="1"/>
          </p:nvPr>
        </p:nvSpPr>
        <p:spPr/>
        <p:txBody>
          <a:bodyPr>
            <a:normAutofit fontScale="85000" lnSpcReduction="10000"/>
          </a:bodyPr>
          <a:lstStyle/>
          <a:p>
            <a:r>
              <a:rPr lang="en-US" sz="3200" b="1" dirty="0" smtClean="0"/>
              <a:t>Codeine</a:t>
            </a:r>
          </a:p>
          <a:p>
            <a:pPr lvl="1"/>
            <a:r>
              <a:rPr lang="en-US" sz="2200" dirty="0" smtClean="0"/>
              <a:t>CYP 2D6</a:t>
            </a:r>
          </a:p>
          <a:p>
            <a:pPr lvl="1"/>
            <a:endParaRPr lang="en-US" sz="2200" dirty="0"/>
          </a:p>
          <a:p>
            <a:r>
              <a:rPr lang="en-US" sz="2600" dirty="0" err="1" smtClean="0"/>
              <a:t>Pseudogenes</a:t>
            </a:r>
            <a:r>
              <a:rPr lang="en-US" sz="2600" dirty="0" smtClean="0"/>
              <a:t>, </a:t>
            </a:r>
            <a:r>
              <a:rPr lang="en-US" sz="2600" dirty="0" err="1" smtClean="0"/>
              <a:t>indels</a:t>
            </a:r>
            <a:r>
              <a:rPr lang="en-US" sz="2600" dirty="0" smtClean="0"/>
              <a:t> and copy number variation (CNV)</a:t>
            </a:r>
          </a:p>
          <a:p>
            <a:endParaRPr lang="en-US" sz="2600" dirty="0"/>
          </a:p>
          <a:p>
            <a:r>
              <a:rPr lang="en-US" sz="2600" dirty="0" smtClean="0"/>
              <a:t>Assay is proving extremely difficult to design</a:t>
            </a:r>
          </a:p>
          <a:p>
            <a:endParaRPr lang="en-US" sz="2600" dirty="0"/>
          </a:p>
          <a:p>
            <a:r>
              <a:rPr lang="en-US" sz="2600" dirty="0" smtClean="0"/>
              <a:t>Most </a:t>
            </a:r>
            <a:r>
              <a:rPr lang="en-US" sz="2600" dirty="0" err="1" smtClean="0"/>
              <a:t>PGx</a:t>
            </a:r>
            <a:r>
              <a:rPr lang="en-US" sz="2600" dirty="0" smtClean="0"/>
              <a:t> researchers agree that CYP2D6 is NOT ready for mainstream use </a:t>
            </a:r>
          </a:p>
          <a:p>
            <a:endParaRPr lang="en-US" sz="2600" dirty="0" smtClean="0"/>
          </a:p>
          <a:p>
            <a:endParaRPr lang="en-US" sz="2600" dirty="0" smtClean="0"/>
          </a:p>
          <a:p>
            <a:pPr marL="457200" lvl="1" indent="0">
              <a:buNone/>
            </a:pPr>
            <a:endParaRPr lang="en-US" dirty="0"/>
          </a:p>
          <a:p>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98" t="17856" r="22357" b="8533"/>
          <a:stretch/>
        </p:blipFill>
        <p:spPr bwMode="auto">
          <a:xfrm>
            <a:off x="4538904" y="1458686"/>
            <a:ext cx="4729564" cy="433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9680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Pharmacogenomics Consultation Service</a:t>
            </a:r>
            <a:endParaRPr lang="en-US" dirty="0"/>
          </a:p>
        </p:txBody>
      </p:sp>
      <p:sp>
        <p:nvSpPr>
          <p:cNvPr id="3" name="Content Placeholder 2"/>
          <p:cNvSpPr>
            <a:spLocks noGrp="1"/>
          </p:cNvSpPr>
          <p:nvPr>
            <p:ph idx="1"/>
          </p:nvPr>
        </p:nvSpPr>
        <p:spPr>
          <a:xfrm>
            <a:off x="457200" y="1600200"/>
            <a:ext cx="4876800" cy="4525963"/>
          </a:xfrm>
        </p:spPr>
        <p:txBody>
          <a:bodyPr>
            <a:normAutofit fontScale="77500" lnSpcReduction="20000"/>
          </a:bodyPr>
          <a:lstStyle/>
          <a:p>
            <a:r>
              <a:rPr lang="en-US" dirty="0" smtClean="0"/>
              <a:t>Official </a:t>
            </a:r>
            <a:r>
              <a:rPr lang="en-US" dirty="0"/>
              <a:t>and “curb-side” consults by CPS pharmacists</a:t>
            </a:r>
          </a:p>
          <a:p>
            <a:r>
              <a:rPr lang="en-US" dirty="0" smtClean="0"/>
              <a:t>Inpatient </a:t>
            </a:r>
            <a:r>
              <a:rPr lang="en-US" dirty="0"/>
              <a:t>and </a:t>
            </a:r>
            <a:r>
              <a:rPr lang="en-US" dirty="0" smtClean="0"/>
              <a:t>outpatient, hospital wide</a:t>
            </a:r>
            <a:endParaRPr lang="en-US" dirty="0"/>
          </a:p>
          <a:p>
            <a:r>
              <a:rPr lang="en-US" dirty="0"/>
              <a:t>R</a:t>
            </a:r>
            <a:r>
              <a:rPr lang="en-US" dirty="0" smtClean="0"/>
              <a:t>eferrals </a:t>
            </a:r>
            <a:r>
              <a:rPr lang="en-US" dirty="0"/>
              <a:t>via genetics clinic, will send pre-screening questionnaire (it is short!)</a:t>
            </a:r>
          </a:p>
          <a:p>
            <a:r>
              <a:rPr lang="en-US" dirty="0" smtClean="0"/>
              <a:t>Reimbursement</a:t>
            </a:r>
            <a:endParaRPr lang="en-US" dirty="0"/>
          </a:p>
          <a:p>
            <a:pPr lvl="1"/>
            <a:r>
              <a:rPr lang="en-US" dirty="0" smtClean="0"/>
              <a:t>currently </a:t>
            </a:r>
            <a:r>
              <a:rPr lang="en-US" dirty="0"/>
              <a:t>in process of finding out! </a:t>
            </a:r>
            <a:endParaRPr lang="en-US" dirty="0" smtClean="0"/>
          </a:p>
          <a:p>
            <a:pPr lvl="1"/>
            <a:r>
              <a:rPr lang="en-US" dirty="0" smtClean="0"/>
              <a:t>For </a:t>
            </a:r>
            <a:r>
              <a:rPr lang="en-US" dirty="0"/>
              <a:t>the consult and clinic visits – utilizing </a:t>
            </a:r>
            <a:r>
              <a:rPr lang="en-US" dirty="0" smtClean="0"/>
              <a:t>CDTM (collaborative therapy drug management) </a:t>
            </a:r>
            <a:r>
              <a:rPr lang="en-US" dirty="0"/>
              <a:t>law, currently in credentialing hell</a:t>
            </a:r>
          </a:p>
        </p:txBody>
      </p:sp>
      <p:pic>
        <p:nvPicPr>
          <p:cNvPr id="4" name="Picture 3"/>
          <p:cNvPicPr>
            <a:picLocks noChangeAspect="1"/>
          </p:cNvPicPr>
          <p:nvPr/>
        </p:nvPicPr>
        <p:blipFill>
          <a:blip r:embed="rId2"/>
          <a:srcRect/>
          <a:stretch>
            <a:fillRect/>
          </a:stretch>
        </p:blipFill>
        <p:spPr bwMode="auto">
          <a:xfrm>
            <a:off x="5715000" y="2286000"/>
            <a:ext cx="2990850" cy="2990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80781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99"/>
            <a:ext cx="8229600" cy="1143000"/>
          </a:xfrm>
        </p:spPr>
        <p:txBody>
          <a:bodyPr/>
          <a:lstStyle/>
          <a:p>
            <a:r>
              <a:rPr lang="en-US" dirty="0" smtClean="0"/>
              <a:t>“Don’t want to be normal”</a:t>
            </a:r>
            <a:endParaRPr lang="en-US" dirty="0"/>
          </a:p>
        </p:txBody>
      </p:sp>
      <p:sp>
        <p:nvSpPr>
          <p:cNvPr id="3" name="Content Placeholder 2"/>
          <p:cNvSpPr>
            <a:spLocks noGrp="1"/>
          </p:cNvSpPr>
          <p:nvPr>
            <p:ph idx="1"/>
          </p:nvPr>
        </p:nvSpPr>
        <p:spPr>
          <a:xfrm>
            <a:off x="457200" y="1143000"/>
            <a:ext cx="8001000" cy="2971800"/>
          </a:xfrm>
        </p:spPr>
        <p:txBody>
          <a:bodyPr>
            <a:normAutofit/>
          </a:bodyPr>
          <a:lstStyle/>
          <a:p>
            <a:r>
              <a:rPr lang="en-US" dirty="0" smtClean="0"/>
              <a:t>Complex patients</a:t>
            </a:r>
          </a:p>
          <a:p>
            <a:r>
              <a:rPr lang="en-US" dirty="0" smtClean="0"/>
              <a:t>Multiple adverse reactions</a:t>
            </a:r>
          </a:p>
          <a:p>
            <a:r>
              <a:rPr lang="en-US" dirty="0" smtClean="0"/>
              <a:t>Adult referrals seen in clinic (no other CPS around, so referred to BCH)</a:t>
            </a:r>
          </a:p>
          <a:p>
            <a:pPr marL="0" indent="0">
              <a:buNone/>
            </a:pPr>
            <a:endParaRPr lang="en-US" dirty="0" smtClean="0"/>
          </a:p>
          <a:p>
            <a:endParaRPr lang="en-US" dirty="0"/>
          </a:p>
        </p:txBody>
      </p:sp>
      <p:pic>
        <p:nvPicPr>
          <p:cNvPr id="5" name="Picture 4"/>
          <p:cNvPicPr>
            <a:picLocks noChangeAspect="1"/>
          </p:cNvPicPr>
          <p:nvPr/>
        </p:nvPicPr>
        <p:blipFill>
          <a:blip r:embed="rId2"/>
          <a:stretch>
            <a:fillRect/>
          </a:stretch>
        </p:blipFill>
        <p:spPr>
          <a:xfrm>
            <a:off x="533400" y="4136173"/>
            <a:ext cx="7696200" cy="2721827"/>
          </a:xfrm>
          <a:prstGeom prst="rect">
            <a:avLst/>
          </a:prstGeom>
        </p:spPr>
      </p:pic>
    </p:spTree>
    <p:extLst>
      <p:ext uri="{BB962C8B-B14F-4D97-AF65-F5344CB8AC3E}">
        <p14:creationId xmlns:p14="http://schemas.microsoft.com/office/powerpoint/2010/main" val="15541525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 know I have CYP2D6 sensitivity” </a:t>
            </a:r>
            <a:br>
              <a:rPr lang="en-US" dirty="0" smtClean="0"/>
            </a:br>
            <a:r>
              <a:rPr lang="en-US" dirty="0" smtClean="0"/>
              <a:t>(DTC results in the clinic)</a:t>
            </a:r>
            <a:endParaRPr lang="en-US" dirty="0"/>
          </a:p>
        </p:txBody>
      </p:sp>
      <p:sp>
        <p:nvSpPr>
          <p:cNvPr id="3" name="Content Placeholder 2"/>
          <p:cNvSpPr>
            <a:spLocks noGrp="1"/>
          </p:cNvSpPr>
          <p:nvPr>
            <p:ph idx="1"/>
          </p:nvPr>
        </p:nvSpPr>
        <p:spPr>
          <a:xfrm>
            <a:off x="457200" y="1600200"/>
            <a:ext cx="7239000" cy="4525963"/>
          </a:xfrm>
        </p:spPr>
        <p:txBody>
          <a:bodyPr>
            <a:normAutofit fontScale="92500" lnSpcReduction="20000"/>
          </a:bodyPr>
          <a:lstStyle/>
          <a:p>
            <a:r>
              <a:rPr lang="en-US" dirty="0" smtClean="0"/>
              <a:t>One of first cases</a:t>
            </a:r>
          </a:p>
          <a:p>
            <a:r>
              <a:rPr lang="en-US" dirty="0" smtClean="0"/>
              <a:t>Family insists child has a 2D6 variant, 2 non functioning alleles.  No documentation anywhere but says *4/*5.  Avoided every drug known to man.  Very determined to avoid, living in fear. </a:t>
            </a:r>
          </a:p>
          <a:p>
            <a:r>
              <a:rPr lang="en-US" dirty="0" smtClean="0"/>
              <a:t>Testing done 17 years ago</a:t>
            </a:r>
          </a:p>
          <a:p>
            <a:r>
              <a:rPr lang="en-US" dirty="0" smtClean="0"/>
              <a:t>Part of identity. </a:t>
            </a:r>
          </a:p>
          <a:p>
            <a:r>
              <a:rPr lang="en-US" dirty="0" smtClean="0"/>
              <a:t>Retesting done</a:t>
            </a:r>
          </a:p>
          <a:p>
            <a:r>
              <a:rPr lang="en-US" dirty="0"/>
              <a:t>“Can </a:t>
            </a:r>
            <a:r>
              <a:rPr lang="en-US" dirty="0" smtClean="0"/>
              <a:t>s/he </a:t>
            </a:r>
            <a:r>
              <a:rPr lang="en-US" dirty="0"/>
              <a:t>get this drug?</a:t>
            </a:r>
            <a:r>
              <a:rPr lang="en-US" dirty="0" smtClean="0"/>
              <a:t>”</a:t>
            </a:r>
            <a:endParaRPr lang="en-US" dirty="0"/>
          </a:p>
        </p:txBody>
      </p:sp>
      <p:pic>
        <p:nvPicPr>
          <p:cNvPr id="5" name="Picture 4"/>
          <p:cNvPicPr>
            <a:picLocks noChangeAspect="1"/>
          </p:cNvPicPr>
          <p:nvPr/>
        </p:nvPicPr>
        <p:blipFill>
          <a:blip r:embed="rId2"/>
          <a:srcRect/>
          <a:stretch>
            <a:fillRect/>
          </a:stretch>
        </p:blipFill>
        <p:spPr bwMode="auto">
          <a:xfrm>
            <a:off x="5867400" y="3638550"/>
            <a:ext cx="2495550" cy="2495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831215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DTC problems</a:t>
            </a:r>
            <a:endParaRPr lang="en-US" dirty="0"/>
          </a:p>
        </p:txBody>
      </p:sp>
      <p:pic>
        <p:nvPicPr>
          <p:cNvPr id="5" name="Picture 4" descr="TPMT3ABC.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1562100"/>
            <a:ext cx="7658100" cy="3721100"/>
          </a:xfrm>
          <a:prstGeom prst="rect">
            <a:avLst/>
          </a:prstGeom>
        </p:spPr>
      </p:pic>
      <p:sp>
        <p:nvSpPr>
          <p:cNvPr id="6" name="Rectangle 5"/>
          <p:cNvSpPr/>
          <p:nvPr/>
        </p:nvSpPr>
        <p:spPr>
          <a:xfrm>
            <a:off x="4058589" y="5657671"/>
            <a:ext cx="5105400" cy="1200329"/>
          </a:xfrm>
          <a:prstGeom prst="rect">
            <a:avLst/>
          </a:prstGeom>
        </p:spPr>
        <p:txBody>
          <a:bodyPr wrap="square">
            <a:spAutoFit/>
          </a:bodyPr>
          <a:lstStyle/>
          <a:p>
            <a:r>
              <a:rPr lang="en-US" dirty="0" smtClean="0"/>
              <a:t>Image from: Recent </a:t>
            </a:r>
            <a:r>
              <a:rPr lang="en-US" dirty="0"/>
              <a:t>Advances in </a:t>
            </a:r>
            <a:r>
              <a:rPr lang="en-US" dirty="0" err="1"/>
              <a:t>Pharmacogenomic</a:t>
            </a:r>
            <a:r>
              <a:rPr lang="en-US" dirty="0"/>
              <a:t> Technology for Personalized </a:t>
            </a:r>
            <a:r>
              <a:rPr lang="en-US" dirty="0" smtClean="0"/>
              <a:t>Medicine. </a:t>
            </a:r>
            <a:r>
              <a:rPr lang="en-US" dirty="0" err="1"/>
              <a:t>Toshihisa</a:t>
            </a:r>
            <a:r>
              <a:rPr lang="en-US" dirty="0"/>
              <a:t> Ishikawa and </a:t>
            </a:r>
            <a:r>
              <a:rPr lang="en-US" dirty="0" err="1"/>
              <a:t>Yoshihide</a:t>
            </a:r>
            <a:r>
              <a:rPr lang="en-US" dirty="0"/>
              <a:t> </a:t>
            </a:r>
            <a:r>
              <a:rPr lang="en-US" dirty="0" err="1"/>
              <a:t>Hayashizaki</a:t>
            </a:r>
            <a:r>
              <a:rPr lang="en-US" dirty="0"/>
              <a:t>	</a:t>
            </a:r>
          </a:p>
          <a:p>
            <a:r>
              <a:rPr lang="en-US" dirty="0"/>
              <a:t>DOI: 10.5772/29316</a:t>
            </a:r>
          </a:p>
        </p:txBody>
      </p:sp>
    </p:spTree>
    <p:extLst>
      <p:ext uri="{BB962C8B-B14F-4D97-AF65-F5344CB8AC3E}">
        <p14:creationId xmlns:p14="http://schemas.microsoft.com/office/powerpoint/2010/main" val="200469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DTC problems</a:t>
            </a:r>
            <a:endParaRPr lang="en-US" dirty="0"/>
          </a:p>
        </p:txBody>
      </p:sp>
      <p:pic>
        <p:nvPicPr>
          <p:cNvPr id="4" name="Picture 3" descr="cpt-fig1abc-fina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4" y="1447800"/>
            <a:ext cx="9127073" cy="4668044"/>
          </a:xfrm>
          <a:prstGeom prst="rect">
            <a:avLst/>
          </a:prstGeom>
        </p:spPr>
      </p:pic>
    </p:spTree>
    <p:extLst>
      <p:ext uri="{BB962C8B-B14F-4D97-AF65-F5344CB8AC3E}">
        <p14:creationId xmlns:p14="http://schemas.microsoft.com/office/powerpoint/2010/main" val="3000987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7" name="Title 6"/>
          <p:cNvSpPr>
            <a:spLocks noGrp="1"/>
          </p:cNvSpPr>
          <p:nvPr>
            <p:ph type="title"/>
          </p:nvPr>
        </p:nvSpPr>
        <p:spPr>
          <a:xfrm>
            <a:off x="457200" y="-152400"/>
            <a:ext cx="8229600" cy="1143000"/>
          </a:xfrm>
        </p:spPr>
        <p:txBody>
          <a:bodyPr>
            <a:noAutofit/>
          </a:bodyPr>
          <a:lstStyle/>
          <a:p>
            <a:r>
              <a:rPr lang="en-US" b="1" dirty="0" smtClean="0"/>
              <a:t>The Trouble with CYP2D6 genotyping</a:t>
            </a:r>
            <a:endParaRPr lang="en-US" dirty="0"/>
          </a:p>
        </p:txBody>
      </p:sp>
      <p:sp>
        <p:nvSpPr>
          <p:cNvPr id="8" name="Content Placeholder 7"/>
          <p:cNvSpPr>
            <a:spLocks noGrp="1"/>
          </p:cNvSpPr>
          <p:nvPr>
            <p:ph idx="1"/>
          </p:nvPr>
        </p:nvSpPr>
        <p:spPr>
          <a:xfrm>
            <a:off x="228600" y="1371600"/>
            <a:ext cx="8686800" cy="4725323"/>
          </a:xfrm>
        </p:spPr>
        <p:txBody>
          <a:bodyPr>
            <a:normAutofit fontScale="92500" lnSpcReduction="10000"/>
          </a:bodyPr>
          <a:lstStyle/>
          <a:p>
            <a:r>
              <a:rPr lang="en-US" sz="2400" dirty="0" smtClean="0"/>
              <a:t>Copy Number Variation (CNV)</a:t>
            </a:r>
          </a:p>
          <a:p>
            <a:pPr lvl="1"/>
            <a:r>
              <a:rPr lang="en-US" sz="2400" dirty="0" smtClean="0"/>
              <a:t>2 to 18 copies reported in humans</a:t>
            </a:r>
          </a:p>
          <a:p>
            <a:pPr lvl="1"/>
            <a:r>
              <a:rPr lang="en-US" sz="2400" dirty="0" smtClean="0"/>
              <a:t>All copies contribute, must ensure adequate capture</a:t>
            </a:r>
          </a:p>
          <a:p>
            <a:pPr lvl="1"/>
            <a:r>
              <a:rPr lang="en-US" sz="2400" dirty="0" smtClean="0"/>
              <a:t>Final genotype scoring (</a:t>
            </a:r>
            <a:r>
              <a:rPr lang="en-US" sz="2400" dirty="0" err="1" smtClean="0"/>
              <a:t>Gaedick</a:t>
            </a:r>
            <a:r>
              <a:rPr lang="en-US" sz="2400" dirty="0" smtClean="0"/>
              <a:t>)</a:t>
            </a:r>
          </a:p>
          <a:p>
            <a:pPr lvl="1"/>
            <a:endParaRPr lang="en-US" sz="2400" dirty="0"/>
          </a:p>
          <a:p>
            <a:r>
              <a:rPr lang="en-US" sz="2400" dirty="0" err="1" smtClean="0"/>
              <a:t>Pseudogene</a:t>
            </a:r>
            <a:endParaRPr lang="en-US" sz="2400" dirty="0" smtClean="0"/>
          </a:p>
          <a:p>
            <a:pPr lvl="1"/>
            <a:r>
              <a:rPr lang="en-US" sz="2400" dirty="0" smtClean="0"/>
              <a:t>CYP2D7</a:t>
            </a:r>
          </a:p>
          <a:p>
            <a:endParaRPr lang="en-US" sz="2400" dirty="0"/>
          </a:p>
          <a:p>
            <a:r>
              <a:rPr lang="en-US" sz="2400" dirty="0" smtClean="0"/>
              <a:t>Sequencing coverage</a:t>
            </a:r>
          </a:p>
          <a:p>
            <a:endParaRPr lang="en-US" sz="2400" dirty="0" smtClean="0"/>
          </a:p>
          <a:p>
            <a:r>
              <a:rPr lang="en-US" sz="2400" dirty="0" smtClean="0"/>
              <a:t>Use caution, understand the assay before accepting the genotype</a:t>
            </a:r>
          </a:p>
          <a:p>
            <a:endParaRPr lang="en-US" dirty="0" smtClean="0"/>
          </a:p>
          <a:p>
            <a:endParaRPr lang="en-US" dirty="0" smtClean="0"/>
          </a:p>
          <a:p>
            <a:endParaRPr lang="en-US" dirty="0" smtClean="0"/>
          </a:p>
          <a:p>
            <a:pPr lvl="1"/>
            <a:endParaRPr lang="en-US" dirty="0"/>
          </a:p>
          <a:p>
            <a:pPr marL="457200" lvl="1" indent="0">
              <a:buNone/>
            </a:pPr>
            <a:endParaRPr lang="en-US" dirty="0" smtClean="0"/>
          </a:p>
          <a:p>
            <a:pPr lvl="1"/>
            <a:endParaRPr lang="en-US" sz="2200" dirty="0"/>
          </a:p>
          <a:p>
            <a:endParaRPr lang="en-US" sz="2600" dirty="0" smtClean="0"/>
          </a:p>
          <a:p>
            <a:pPr marL="457200" lvl="1" indent="0">
              <a:buNone/>
            </a:pPr>
            <a:endParaRPr lang="en-US" dirty="0"/>
          </a:p>
          <a:p>
            <a:endParaRPr lang="en-US" dirty="0"/>
          </a:p>
        </p:txBody>
      </p:sp>
    </p:spTree>
    <p:extLst>
      <p:ext uri="{BB962C8B-B14F-4D97-AF65-F5344CB8AC3E}">
        <p14:creationId xmlns:p14="http://schemas.microsoft.com/office/powerpoint/2010/main" val="500367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344" y="0"/>
            <a:ext cx="8229600" cy="1143000"/>
          </a:xfrm>
        </p:spPr>
        <p:txBody>
          <a:bodyPr>
            <a:normAutofit/>
          </a:bodyPr>
          <a:lstStyle/>
          <a:p>
            <a:r>
              <a:rPr lang="en-US" b="1" dirty="0" smtClean="0"/>
              <a:t>Show me the money (esoteric)</a:t>
            </a:r>
            <a:endParaRPr lang="en-US" b="1" dirty="0"/>
          </a:p>
        </p:txBody>
      </p:sp>
      <p:sp>
        <p:nvSpPr>
          <p:cNvPr id="5" name="Content Placeholder 4"/>
          <p:cNvSpPr>
            <a:spLocks noGrp="1"/>
          </p:cNvSpPr>
          <p:nvPr>
            <p:ph idx="1"/>
          </p:nvPr>
        </p:nvSpPr>
        <p:spPr>
          <a:xfrm>
            <a:off x="466344" y="914400"/>
            <a:ext cx="8229600" cy="4800600"/>
          </a:xfrm>
        </p:spPr>
        <p:txBody>
          <a:bodyPr>
            <a:normAutofit/>
          </a:bodyPr>
          <a:lstStyle/>
          <a:p>
            <a:endParaRPr lang="en-US" sz="8800" dirty="0" smtClean="0"/>
          </a:p>
          <a:p>
            <a:endParaRPr lang="en-US" dirty="0"/>
          </a:p>
        </p:txBody>
      </p:sp>
      <p:pic>
        <p:nvPicPr>
          <p:cNvPr id="4" name="Picture 3" descr="PowerPoint_BCH_footer_cen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6" name="Rectangle 5"/>
          <p:cNvSpPr/>
          <p:nvPr/>
        </p:nvSpPr>
        <p:spPr>
          <a:xfrm>
            <a:off x="228600" y="609600"/>
            <a:ext cx="8614348" cy="6463309"/>
          </a:xfrm>
          <a:prstGeom prst="rect">
            <a:avLst/>
          </a:prstGeom>
        </p:spPr>
        <p:txBody>
          <a:bodyPr wrap="square">
            <a:spAutoFit/>
          </a:bodyPr>
          <a:lstStyle/>
          <a:p>
            <a:r>
              <a:rPr lang="en-US" dirty="0"/>
              <a:t> </a:t>
            </a:r>
          </a:p>
          <a:p>
            <a:r>
              <a:rPr lang="en-US" b="1" u="sng" dirty="0"/>
              <a:t>Resource Utilization</a:t>
            </a:r>
            <a:endParaRPr lang="en-US" dirty="0"/>
          </a:p>
          <a:p>
            <a:r>
              <a:rPr lang="en-US" dirty="0"/>
              <a:t> </a:t>
            </a:r>
          </a:p>
          <a:p>
            <a:r>
              <a:rPr lang="en-US" b="1" dirty="0"/>
              <a:t>Personnel: </a:t>
            </a:r>
            <a:r>
              <a:rPr lang="en-US" dirty="0"/>
              <a:t>One pharmacist dedicated at 80 percent effort, with dedicated bioinformatics (15 percent), and intermittent ISD support. </a:t>
            </a:r>
          </a:p>
          <a:p>
            <a:r>
              <a:rPr lang="en-US" dirty="0"/>
              <a:t> </a:t>
            </a:r>
          </a:p>
          <a:p>
            <a:r>
              <a:rPr lang="en-US" b="1" dirty="0"/>
              <a:t>IT and other infrastructure: </a:t>
            </a:r>
            <a:r>
              <a:rPr lang="en-US" dirty="0"/>
              <a:t>Up front build upon existing EMR infrastructure. Estimated at a combined 40 hours from various ISD personnel.</a:t>
            </a:r>
          </a:p>
          <a:p>
            <a:r>
              <a:rPr lang="en-US" dirty="0"/>
              <a:t> </a:t>
            </a:r>
          </a:p>
          <a:p>
            <a:r>
              <a:rPr lang="en-US" b="1" dirty="0"/>
              <a:t>Supply Expense: </a:t>
            </a:r>
            <a:r>
              <a:rPr lang="en-US" dirty="0"/>
              <a:t>None</a:t>
            </a:r>
          </a:p>
          <a:p>
            <a:r>
              <a:rPr lang="en-US" dirty="0"/>
              <a:t> </a:t>
            </a:r>
          </a:p>
          <a:p>
            <a:r>
              <a:rPr lang="en-US" b="1" dirty="0"/>
              <a:t>Return on Investment: </a:t>
            </a:r>
            <a:r>
              <a:rPr lang="en-US" dirty="0" smtClean="0"/>
              <a:t>By March 2013, we had </a:t>
            </a:r>
            <a:r>
              <a:rPr lang="en-US" dirty="0"/>
              <a:t>run 84 TPMT samples pre-emptively at a cost of $55,200 (we saved $19,000 by bringing the assay in house). Nine samples (10.7 percent) have returned with a variant requiring dosage adjustment. Without dose adjustment, the patients could have experienced severe </a:t>
            </a:r>
            <a:r>
              <a:rPr lang="en-US" dirty="0" err="1"/>
              <a:t>myelosuppression</a:t>
            </a:r>
            <a:r>
              <a:rPr lang="en-US" dirty="0"/>
              <a:t> requiring hospitalization. The average length of stay for an ADR requiring hospitalization (no ICU) is four days, or about $14,000. Thus, the total cost from the ADRs could have been as high as $126,000. </a:t>
            </a:r>
            <a:r>
              <a:rPr lang="en-US" b="1" dirty="0"/>
              <a:t>The net savings of avoiding the ADRs is estimated at $70,800 from this single drug/gene pair</a:t>
            </a:r>
            <a:r>
              <a:rPr lang="en-US" b="1" dirty="0" smtClean="0"/>
              <a:t>.</a:t>
            </a:r>
          </a:p>
          <a:p>
            <a:endParaRPr lang="en-US" b="1" dirty="0"/>
          </a:p>
          <a:p>
            <a:r>
              <a:rPr lang="en-US" b="1" dirty="0" smtClean="0"/>
              <a:t>******AVERAGE ADR modeling.  No way to know for sure.  All in theory.</a:t>
            </a:r>
          </a:p>
          <a:p>
            <a:endParaRPr lang="en-US" dirty="0"/>
          </a:p>
          <a:p>
            <a:r>
              <a:rPr lang="en-US" b="1" dirty="0"/>
              <a:t> </a:t>
            </a:r>
            <a:endParaRPr lang="en-US" dirty="0"/>
          </a:p>
        </p:txBody>
      </p:sp>
    </p:spTree>
    <p:extLst>
      <p:ext uri="{BB962C8B-B14F-4D97-AF65-F5344CB8AC3E}">
        <p14:creationId xmlns:p14="http://schemas.microsoft.com/office/powerpoint/2010/main" val="39700259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b="1" dirty="0" smtClean="0"/>
              <a:t>Show me something other than the money</a:t>
            </a:r>
            <a:endParaRPr lang="en-US" b="1" dirty="0"/>
          </a:p>
        </p:txBody>
      </p:sp>
      <p:sp>
        <p:nvSpPr>
          <p:cNvPr id="5" name="Content Placeholder 4"/>
          <p:cNvSpPr>
            <a:spLocks noGrp="1"/>
          </p:cNvSpPr>
          <p:nvPr>
            <p:ph idx="1"/>
          </p:nvPr>
        </p:nvSpPr>
        <p:spPr>
          <a:xfrm>
            <a:off x="466344" y="914400"/>
            <a:ext cx="8229600" cy="4800600"/>
          </a:xfrm>
        </p:spPr>
        <p:txBody>
          <a:bodyPr>
            <a:normAutofit/>
          </a:bodyPr>
          <a:lstStyle/>
          <a:p>
            <a:endParaRPr lang="en-US" sz="8800" dirty="0" smtClean="0"/>
          </a:p>
          <a:p>
            <a:endParaRPr lang="en-US" dirty="0"/>
          </a:p>
        </p:txBody>
      </p:sp>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6" name="Rectangle 5"/>
          <p:cNvSpPr/>
          <p:nvPr/>
        </p:nvSpPr>
        <p:spPr>
          <a:xfrm>
            <a:off x="3886200" y="1447800"/>
            <a:ext cx="4953000" cy="4031873"/>
          </a:xfrm>
          <a:prstGeom prst="rect">
            <a:avLst/>
          </a:prstGeom>
        </p:spPr>
        <p:txBody>
          <a:bodyPr wrap="square">
            <a:spAutoFit/>
          </a:bodyPr>
          <a:lstStyle/>
          <a:p>
            <a:r>
              <a:rPr lang="en-US" dirty="0"/>
              <a:t> </a:t>
            </a:r>
          </a:p>
          <a:p>
            <a:r>
              <a:rPr lang="en-US" sz="2400" b="1" u="sng" dirty="0"/>
              <a:t>Recognized Intangible Benefits</a:t>
            </a:r>
            <a:endParaRPr lang="en-US" sz="2400" dirty="0"/>
          </a:p>
          <a:p>
            <a:r>
              <a:rPr lang="en-US" b="1" dirty="0"/>
              <a:t> </a:t>
            </a:r>
            <a:endParaRPr lang="en-US" dirty="0"/>
          </a:p>
          <a:p>
            <a:r>
              <a:rPr lang="en-US" sz="2000" dirty="0"/>
              <a:t>Our staff have a greater appreciation of the role that a person’s genetics can play in medication tolerance. We have identified an area of </a:t>
            </a:r>
            <a:r>
              <a:rPr lang="en-US" sz="2000" dirty="0" smtClean="0"/>
              <a:t>unlimited </a:t>
            </a:r>
            <a:r>
              <a:rPr lang="en-US" sz="2000" dirty="0"/>
              <a:t>possibility for </a:t>
            </a:r>
            <a:r>
              <a:rPr lang="en-US" sz="2000" dirty="0" smtClean="0"/>
              <a:t>ISD, prescriber, nursing, laboratory and pharmacist </a:t>
            </a:r>
            <a:r>
              <a:rPr lang="en-US" sz="2000" dirty="0"/>
              <a:t>involvement as we move into the future of personalized medicine, particularly as it relates to pediatrics.</a:t>
            </a:r>
          </a:p>
          <a:p>
            <a:endParaRPr lang="en-US" dirty="0"/>
          </a:p>
          <a:p>
            <a:r>
              <a:rPr lang="en-US" b="1" dirty="0"/>
              <a:t> </a:t>
            </a:r>
            <a:endParaRPr lang="en-US" dirty="0"/>
          </a:p>
        </p:txBody>
      </p:sp>
      <p:pic>
        <p:nvPicPr>
          <p:cNvPr id="7" name="Picture 6"/>
          <p:cNvPicPr>
            <a:picLocks noChangeAspect="1"/>
          </p:cNvPicPr>
          <p:nvPr/>
        </p:nvPicPr>
        <p:blipFill>
          <a:blip r:embed="rId3"/>
          <a:srcRect/>
          <a:stretch>
            <a:fillRect/>
          </a:stretch>
        </p:blipFill>
        <p:spPr bwMode="auto">
          <a:xfrm>
            <a:off x="533400" y="1676400"/>
            <a:ext cx="2933700" cy="2933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01331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Statistics</a:t>
            </a:r>
            <a:endParaRPr lang="en-US" dirty="0"/>
          </a:p>
        </p:txBody>
      </p:sp>
      <p:sp>
        <p:nvSpPr>
          <p:cNvPr id="4" name="Content Placeholder 3"/>
          <p:cNvSpPr>
            <a:spLocks noGrp="1"/>
          </p:cNvSpPr>
          <p:nvPr>
            <p:ph sz="half" idx="2"/>
          </p:nvPr>
        </p:nvSpPr>
        <p:spPr>
          <a:xfrm>
            <a:off x="457200" y="2068512"/>
            <a:ext cx="4040188" cy="3951288"/>
          </a:xfrm>
        </p:spPr>
        <p:txBody>
          <a:bodyPr/>
          <a:lstStyle/>
          <a:p>
            <a:r>
              <a:rPr lang="en-US" sz="2000" dirty="0" smtClean="0"/>
              <a:t>395 bed (soon to be 430+ beds) quaternary care, Magnet hospital</a:t>
            </a:r>
          </a:p>
          <a:p>
            <a:r>
              <a:rPr lang="en-US" sz="2000" dirty="0" smtClean="0"/>
              <a:t>All transplants – first pediatric hand transplant center.  Only thing we don’t do is burns (and we try to stay away from pesky adults!)</a:t>
            </a:r>
          </a:p>
          <a:p>
            <a:r>
              <a:rPr lang="en-US" sz="2000" dirty="0" smtClean="0"/>
              <a:t>&gt;65,000 ED visits, &gt;25,000 admissions and &gt;550,000 clinic visits per year</a:t>
            </a:r>
            <a:endParaRPr lang="en-US" sz="2000" dirty="0"/>
          </a:p>
        </p:txBody>
      </p:sp>
      <p:sp>
        <p:nvSpPr>
          <p:cNvPr id="6" name="Content Placeholder 5"/>
          <p:cNvSpPr>
            <a:spLocks noGrp="1"/>
          </p:cNvSpPr>
          <p:nvPr>
            <p:ph sz="quarter" idx="4"/>
          </p:nvPr>
        </p:nvSpPr>
        <p:spPr>
          <a:xfrm>
            <a:off x="4492625" y="2068512"/>
            <a:ext cx="4041775" cy="3951288"/>
          </a:xfrm>
        </p:spPr>
        <p:txBody>
          <a:bodyPr/>
          <a:lstStyle/>
          <a:p>
            <a:r>
              <a:rPr lang="en-US" sz="2000" dirty="0" smtClean="0"/>
              <a:t>Awarded most NIH pediatric research dollars in the US</a:t>
            </a:r>
          </a:p>
          <a:p>
            <a:r>
              <a:rPr lang="en-US" sz="2000" dirty="0" smtClean="0"/>
              <a:t>Cerner </a:t>
            </a:r>
            <a:r>
              <a:rPr lang="en-US" sz="2000" dirty="0"/>
              <a:t>CPOE since </a:t>
            </a:r>
            <a:r>
              <a:rPr lang="en-US" sz="2000" dirty="0" smtClean="0"/>
              <a:t>2005</a:t>
            </a:r>
            <a:endParaRPr lang="en-US" sz="2000" dirty="0"/>
          </a:p>
          <a:p>
            <a:r>
              <a:rPr lang="en-US" sz="2000" dirty="0" smtClean="0"/>
              <a:t>First pediatric institution to receive HIMSS7 designation</a:t>
            </a:r>
          </a:p>
          <a:p>
            <a:pPr marL="0" indent="0">
              <a:buNone/>
            </a:pPr>
            <a:endParaRPr lang="en-US" dirty="0"/>
          </a:p>
          <a:p>
            <a:endParaRPr lang="en-US" dirty="0"/>
          </a:p>
        </p:txBody>
      </p:sp>
      <p:pic>
        <p:nvPicPr>
          <p:cNvPr id="7" name="Picture 6"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
            <a:ext cx="5105400" cy="161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35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a:xfrm>
            <a:off x="457200" y="838200"/>
            <a:ext cx="8229600" cy="4876800"/>
          </a:xfrm>
        </p:spPr>
        <p:txBody>
          <a:bodyPr/>
          <a:lstStyle/>
          <a:p>
            <a:pPr eaLnBrk="1" hangingPunct="1"/>
            <a:r>
              <a:rPr lang="en-US" sz="2400" dirty="0"/>
              <a:t>Platform migration to whole </a:t>
            </a:r>
            <a:r>
              <a:rPr lang="en-US" sz="2400" dirty="0" err="1" smtClean="0"/>
              <a:t>exome</a:t>
            </a:r>
            <a:r>
              <a:rPr lang="en-US" sz="2400" dirty="0" smtClean="0"/>
              <a:t>/whole genome sequencing</a:t>
            </a:r>
            <a:endParaRPr lang="en-US" sz="2400" dirty="0"/>
          </a:p>
          <a:p>
            <a:pPr lvl="1" eaLnBrk="1" hangingPunct="1"/>
            <a:r>
              <a:rPr lang="en-US" sz="2000" b="0" dirty="0"/>
              <a:t>Data handling, storage in current EMR </a:t>
            </a:r>
            <a:r>
              <a:rPr lang="en-US" sz="2000" b="0" dirty="0" smtClean="0"/>
              <a:t>system is unlikely to be possible</a:t>
            </a:r>
            <a:endParaRPr lang="en-US" sz="2000" b="0" dirty="0"/>
          </a:p>
          <a:p>
            <a:pPr lvl="1" eaLnBrk="1" hangingPunct="1"/>
            <a:r>
              <a:rPr lang="en-US" sz="2000" b="0" dirty="0" smtClean="0"/>
              <a:t>Cross-reference </a:t>
            </a:r>
            <a:r>
              <a:rPr lang="en-US" sz="2000" b="0" dirty="0"/>
              <a:t>genes that have both a </a:t>
            </a:r>
            <a:r>
              <a:rPr lang="en-US" sz="2000" b="0" dirty="0" err="1"/>
              <a:t>pharmacogenetic</a:t>
            </a:r>
            <a:r>
              <a:rPr lang="en-US" sz="2000" b="0" dirty="0"/>
              <a:t> implication and a disease modifying implication</a:t>
            </a:r>
          </a:p>
          <a:p>
            <a:pPr lvl="2" eaLnBrk="1" hangingPunct="1"/>
            <a:r>
              <a:rPr lang="en-US" sz="1800" b="0" dirty="0"/>
              <a:t>Example: SCN5A – gated sodium channel, long </a:t>
            </a:r>
            <a:r>
              <a:rPr lang="en-US" sz="1800" b="0" dirty="0" smtClean="0"/>
              <a:t>QT, </a:t>
            </a:r>
            <a:r>
              <a:rPr lang="en-US" sz="1800" b="0" dirty="0" err="1" smtClean="0"/>
              <a:t>lidocaine</a:t>
            </a:r>
            <a:r>
              <a:rPr lang="en-US" sz="1800" b="0" dirty="0" smtClean="0"/>
              <a:t> (anti-</a:t>
            </a:r>
            <a:r>
              <a:rPr lang="en-US" sz="1800" b="0" dirty="0" err="1" smtClean="0"/>
              <a:t>arrhymythic</a:t>
            </a:r>
            <a:r>
              <a:rPr lang="en-US" sz="1800" b="0" dirty="0" smtClean="0"/>
              <a:t>).</a:t>
            </a:r>
            <a:endParaRPr lang="en-US" sz="1800" b="0" dirty="0"/>
          </a:p>
          <a:p>
            <a:pPr lvl="1" eaLnBrk="1" hangingPunct="1"/>
            <a:r>
              <a:rPr lang="en-US" sz="2000" b="0" dirty="0" smtClean="0"/>
              <a:t>Secondary (incidental) findings</a:t>
            </a:r>
          </a:p>
          <a:p>
            <a:pPr lvl="1" eaLnBrk="1" hangingPunct="1"/>
            <a:r>
              <a:rPr lang="en-US" sz="2000" b="0" dirty="0" smtClean="0"/>
              <a:t>Consent policies and online capture</a:t>
            </a:r>
          </a:p>
          <a:p>
            <a:pPr lvl="1" eaLnBrk="1" hangingPunct="1"/>
            <a:r>
              <a:rPr lang="en-US" sz="2000" b="0" dirty="0" smtClean="0"/>
              <a:t>Data sharing (genotype/phenotype/outcome data)</a:t>
            </a:r>
          </a:p>
          <a:p>
            <a:pPr lvl="1" eaLnBrk="1" hangingPunct="1"/>
            <a:r>
              <a:rPr lang="en-US" sz="2000" b="0" dirty="0" err="1" smtClean="0"/>
              <a:t>Revisible</a:t>
            </a:r>
            <a:r>
              <a:rPr lang="en-US" sz="2000" b="0" dirty="0" smtClean="0"/>
              <a:t> reporting</a:t>
            </a:r>
          </a:p>
          <a:p>
            <a:pPr lvl="1" eaLnBrk="1" hangingPunct="1"/>
            <a:r>
              <a:rPr lang="en-US" sz="2000" b="0" dirty="0" smtClean="0"/>
              <a:t>Patient portal</a:t>
            </a:r>
          </a:p>
          <a:p>
            <a:pPr lvl="2" eaLnBrk="1" hangingPunct="1"/>
            <a:r>
              <a:rPr lang="en-US" sz="1800" b="0" dirty="0" smtClean="0"/>
              <a:t>Return of result- </a:t>
            </a:r>
            <a:r>
              <a:rPr lang="en-US" sz="1800" b="0" dirty="0" err="1" smtClean="0"/>
              <a:t>telehealth</a:t>
            </a:r>
            <a:r>
              <a:rPr lang="en-US" sz="1800" b="0" dirty="0" smtClean="0"/>
              <a:t>- policies need to be put in place</a:t>
            </a:r>
          </a:p>
          <a:p>
            <a:pPr lvl="2" eaLnBrk="1" hangingPunct="1"/>
            <a:r>
              <a:rPr lang="en-US" sz="1800" b="0" dirty="0" smtClean="0"/>
              <a:t>Reimbursement, State lines</a:t>
            </a:r>
          </a:p>
          <a:p>
            <a:pPr lvl="2" eaLnBrk="1" hangingPunct="1"/>
            <a:r>
              <a:rPr lang="en-US" sz="1800" b="0" dirty="0" smtClean="0"/>
              <a:t>Comprehension- Hear what they want to hear? </a:t>
            </a:r>
          </a:p>
        </p:txBody>
      </p:sp>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Tree>
    <p:extLst>
      <p:ext uri="{BB962C8B-B14F-4D97-AF65-F5344CB8AC3E}">
        <p14:creationId xmlns:p14="http://schemas.microsoft.com/office/powerpoint/2010/main" val="11618103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2" name="Title 1"/>
          <p:cNvSpPr>
            <a:spLocks noGrp="1"/>
          </p:cNvSpPr>
          <p:nvPr>
            <p:ph type="title"/>
          </p:nvPr>
        </p:nvSpPr>
        <p:spPr/>
        <p:txBody>
          <a:bodyPr/>
          <a:lstStyle/>
          <a:p>
            <a:r>
              <a:rPr lang="en-US" dirty="0" smtClean="0"/>
              <a:t>The Ultimate Goal</a:t>
            </a:r>
            <a:endParaRPr lang="en-US" dirty="0"/>
          </a:p>
        </p:txBody>
      </p:sp>
      <p:sp>
        <p:nvSpPr>
          <p:cNvPr id="3" name="Content Placeholder 2"/>
          <p:cNvSpPr>
            <a:spLocks noGrp="1"/>
          </p:cNvSpPr>
          <p:nvPr>
            <p:ph idx="1"/>
          </p:nvPr>
        </p:nvSpPr>
        <p:spPr>
          <a:xfrm>
            <a:off x="381000" y="838200"/>
            <a:ext cx="8534400" cy="4876800"/>
          </a:xfrm>
        </p:spPr>
        <p:txBody>
          <a:bodyPr/>
          <a:lstStyle/>
          <a:p>
            <a:pPr>
              <a:buFont typeface="Wingdings" pitchFamily="2" charset="2"/>
              <a:buChar char="§"/>
            </a:pPr>
            <a:r>
              <a:rPr lang="en-US" dirty="0">
                <a:latin typeface="Arial" pitchFamily="34" charset="0"/>
                <a:cs typeface="Arial" pitchFamily="34" charset="0"/>
              </a:rPr>
              <a:t>Complete “safe med” system</a:t>
            </a:r>
          </a:p>
          <a:p>
            <a:pPr lvl="1"/>
            <a:r>
              <a:rPr lang="en-US" sz="1800" b="0" dirty="0">
                <a:latin typeface="Arial" pitchFamily="34" charset="0"/>
                <a:cs typeface="Arial" pitchFamily="34" charset="0"/>
              </a:rPr>
              <a:t>Incorporates all known med safety </a:t>
            </a:r>
            <a:r>
              <a:rPr lang="en-US" sz="1800" b="0" dirty="0" smtClean="0">
                <a:latin typeface="Arial" pitchFamily="34" charset="0"/>
                <a:cs typeface="Arial" pitchFamily="34" charset="0"/>
              </a:rPr>
              <a:t>data </a:t>
            </a:r>
            <a:r>
              <a:rPr lang="en-US" sz="1800" b="0" dirty="0">
                <a:latin typeface="Arial" pitchFamily="34" charset="0"/>
                <a:cs typeface="Arial" pitchFamily="34" charset="0"/>
              </a:rPr>
              <a:t>related to the patient, including but </a:t>
            </a:r>
            <a:r>
              <a:rPr lang="en-US" sz="1800" b="0" dirty="0" smtClean="0">
                <a:latin typeface="Arial" pitchFamily="34" charset="0"/>
                <a:cs typeface="Arial" pitchFamily="34" charset="0"/>
              </a:rPr>
              <a:t>not limited </a:t>
            </a:r>
            <a:r>
              <a:rPr lang="en-US" sz="1800" b="0" dirty="0">
                <a:latin typeface="Arial" pitchFamily="34" charset="0"/>
                <a:cs typeface="Arial" pitchFamily="34" charset="0"/>
              </a:rPr>
              <a:t>to:</a:t>
            </a:r>
          </a:p>
          <a:p>
            <a:pPr lvl="2">
              <a:buFont typeface="Wingdings" pitchFamily="2" charset="2"/>
              <a:buChar char="§"/>
            </a:pPr>
            <a:r>
              <a:rPr lang="en-US" sz="1800" b="0" dirty="0" err="1">
                <a:latin typeface="Arial" pitchFamily="34" charset="0"/>
                <a:cs typeface="Arial" pitchFamily="34" charset="0"/>
              </a:rPr>
              <a:t>PGx</a:t>
            </a:r>
            <a:r>
              <a:rPr lang="en-US" sz="1800" b="0" dirty="0">
                <a:latin typeface="Arial" pitchFamily="34" charset="0"/>
                <a:cs typeface="Arial" pitchFamily="34" charset="0"/>
              </a:rPr>
              <a:t>, biomarkers, drug-drug </a:t>
            </a:r>
            <a:r>
              <a:rPr lang="en-US" sz="1800" b="0" dirty="0" smtClean="0">
                <a:latin typeface="Arial" pitchFamily="34" charset="0"/>
                <a:cs typeface="Arial" pitchFamily="34" charset="0"/>
              </a:rPr>
              <a:t>interactions, drug-food </a:t>
            </a:r>
            <a:r>
              <a:rPr lang="en-US" sz="1800" b="0" dirty="0">
                <a:latin typeface="Arial" pitchFamily="34" charset="0"/>
                <a:cs typeface="Arial" pitchFamily="34" charset="0"/>
              </a:rPr>
              <a:t>interactions with </a:t>
            </a:r>
            <a:r>
              <a:rPr lang="en-US" sz="1800" b="0" dirty="0" smtClean="0">
                <a:latin typeface="Arial" pitchFamily="34" charset="0"/>
                <a:cs typeface="Arial" pitchFamily="34" charset="0"/>
              </a:rPr>
              <a:t>intelligent design </a:t>
            </a:r>
            <a:r>
              <a:rPr lang="en-US" sz="1800" b="0" dirty="0">
                <a:latin typeface="Arial" pitchFamily="34" charset="0"/>
                <a:cs typeface="Arial" pitchFamily="34" charset="0"/>
              </a:rPr>
              <a:t>(cannot be 20 different alerts). </a:t>
            </a:r>
          </a:p>
          <a:p>
            <a:pPr marL="914400" lvl="2" indent="0">
              <a:buNone/>
            </a:pPr>
            <a:endParaRPr lang="en-US" sz="1800" b="0" dirty="0" smtClean="0">
              <a:latin typeface="Arial" pitchFamily="34" charset="0"/>
              <a:cs typeface="Arial" pitchFamily="34" charset="0"/>
            </a:endParaRPr>
          </a:p>
          <a:p>
            <a:pPr>
              <a:buFont typeface="Wingdings" pitchFamily="2" charset="2"/>
              <a:buChar char="§"/>
            </a:pPr>
            <a:r>
              <a:rPr lang="en-US" dirty="0">
                <a:latin typeface="Arial" pitchFamily="34" charset="0"/>
                <a:cs typeface="Arial" pitchFamily="34" charset="0"/>
              </a:rPr>
              <a:t>Life long data must be always available when relevant and NOT encounter </a:t>
            </a:r>
            <a:r>
              <a:rPr lang="en-US" dirty="0" smtClean="0">
                <a:latin typeface="Arial" pitchFamily="34" charset="0"/>
                <a:cs typeface="Arial" pitchFamily="34" charset="0"/>
              </a:rPr>
              <a:t>based</a:t>
            </a:r>
          </a:p>
          <a:p>
            <a:pPr lvl="1">
              <a:buFont typeface="Wingdings" pitchFamily="2" charset="2"/>
              <a:buChar char="§"/>
            </a:pPr>
            <a:r>
              <a:rPr lang="en-US" sz="1800" b="0" dirty="0" smtClean="0">
                <a:latin typeface="Arial" pitchFamily="34" charset="0"/>
                <a:cs typeface="Arial" pitchFamily="34" charset="0"/>
              </a:rPr>
              <a:t>Can’t see results across the continuum.  Right now, the NICU genetic test can’t be seen in Pain Clinic</a:t>
            </a:r>
          </a:p>
          <a:p>
            <a:pPr lvl="1">
              <a:buFont typeface="Wingdings" pitchFamily="2" charset="2"/>
              <a:buChar char="§"/>
            </a:pPr>
            <a:r>
              <a:rPr lang="en-US" sz="1800" b="0" dirty="0" smtClean="0">
                <a:latin typeface="Arial" pitchFamily="34" charset="0"/>
                <a:cs typeface="Arial" pitchFamily="34" charset="0"/>
              </a:rPr>
              <a:t>Was designed that way, couldn’t handle data before, didn’t want to propagate errors.</a:t>
            </a:r>
          </a:p>
          <a:p>
            <a:pPr marL="457200" lvl="1" indent="0">
              <a:buNone/>
            </a:pPr>
            <a:endParaRPr lang="en-US" sz="1800" dirty="0" smtClean="0">
              <a:latin typeface="Arial" pitchFamily="34" charset="0"/>
              <a:cs typeface="Arial" pitchFamily="34" charset="0"/>
            </a:endParaRPr>
          </a:p>
          <a:p>
            <a:pPr>
              <a:buFont typeface="Wingdings" pitchFamily="2" charset="2"/>
              <a:buChar char="§"/>
            </a:pPr>
            <a:r>
              <a:rPr lang="en-US" dirty="0" smtClean="0">
                <a:latin typeface="Arial" pitchFamily="34" charset="0"/>
                <a:cs typeface="Arial" pitchFamily="34" charset="0"/>
              </a:rPr>
              <a:t>Each </a:t>
            </a:r>
            <a:r>
              <a:rPr lang="en-US" dirty="0">
                <a:latin typeface="Arial" pitchFamily="34" charset="0"/>
                <a:cs typeface="Arial" pitchFamily="34" charset="0"/>
              </a:rPr>
              <a:t>site should not need to develop and institute their own rules	</a:t>
            </a:r>
          </a:p>
          <a:p>
            <a:pPr lvl="1">
              <a:buFont typeface="Wingdings" pitchFamily="2" charset="2"/>
              <a:buChar char="§"/>
            </a:pPr>
            <a:r>
              <a:rPr lang="en-US" sz="1800" b="0" dirty="0">
                <a:latin typeface="Arial" pitchFamily="34" charset="0"/>
                <a:cs typeface="Arial" pitchFamily="34" charset="0"/>
              </a:rPr>
              <a:t>A core set of rules based on consensus guidelines (i.e. CPIC) that may be further customized by the sites</a:t>
            </a:r>
          </a:p>
          <a:p>
            <a:pPr lvl="1">
              <a:buFont typeface="Wingdings" pitchFamily="2" charset="2"/>
              <a:buChar char="§"/>
            </a:pPr>
            <a:r>
              <a:rPr lang="en-US" sz="1800" b="0" dirty="0">
                <a:latin typeface="Arial" pitchFamily="34" charset="0"/>
                <a:cs typeface="Arial" pitchFamily="34" charset="0"/>
              </a:rPr>
              <a:t>Ability to update in (relatively) real time</a:t>
            </a:r>
          </a:p>
          <a:p>
            <a:pPr>
              <a:buFont typeface="Wingdings" pitchFamily="2" charset="2"/>
              <a:buChar char="§"/>
            </a:pPr>
            <a:endParaRPr lang="en-US" sz="2400" dirty="0" smtClean="0">
              <a:latin typeface="Arial" pitchFamily="34" charset="0"/>
              <a:cs typeface="Arial" pitchFamily="34" charset="0"/>
            </a:endParaRPr>
          </a:p>
        </p:txBody>
      </p:sp>
    </p:spTree>
    <p:extLst>
      <p:ext uri="{BB962C8B-B14F-4D97-AF65-F5344CB8AC3E}">
        <p14:creationId xmlns:p14="http://schemas.microsoft.com/office/powerpoint/2010/main" val="223443628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PGx</a:t>
            </a:r>
            <a:r>
              <a:rPr lang="en-US" dirty="0" smtClean="0"/>
              <a:t> Research at BCH</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18755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457200" y="1524000"/>
            <a:ext cx="8229600" cy="1752600"/>
          </a:xfrm>
          <a:prstGeom prst="rect">
            <a:avLst/>
          </a:prstGeom>
          <a:noFill/>
          <a:ln w="9525">
            <a:noFill/>
            <a:miter lim="800000"/>
            <a:headEnd/>
            <a:tailEnd/>
          </a:ln>
        </p:spPr>
        <p:txBody>
          <a:bodyPr anchor="ctr"/>
          <a:lstStyle/>
          <a:p>
            <a:pPr algn="ctr"/>
            <a:r>
              <a:rPr lang="en-US" sz="2400">
                <a:solidFill>
                  <a:schemeClr val="tx2"/>
                </a:solidFill>
              </a:rPr>
              <a:t>Adam E. Cohen</a:t>
            </a:r>
            <a:br>
              <a:rPr lang="en-US" sz="2400">
                <a:solidFill>
                  <a:schemeClr val="tx2"/>
                </a:solidFill>
              </a:rPr>
            </a:br>
            <a:r>
              <a:rPr lang="en-US">
                <a:solidFill>
                  <a:schemeClr val="tx2"/>
                </a:solidFill>
              </a:rPr>
              <a:t>Chemistry and Chemical Biology</a:t>
            </a:r>
          </a:p>
          <a:p>
            <a:pPr algn="ctr"/>
            <a:r>
              <a:rPr lang="en-US">
                <a:solidFill>
                  <a:schemeClr val="tx2"/>
                </a:solidFill>
              </a:rPr>
              <a:t>and Physics</a:t>
            </a:r>
            <a:br>
              <a:rPr lang="en-US">
                <a:solidFill>
                  <a:schemeClr val="tx2"/>
                </a:solidFill>
              </a:rPr>
            </a:br>
            <a:r>
              <a:rPr lang="en-US">
                <a:solidFill>
                  <a:schemeClr val="tx2"/>
                </a:solidFill>
              </a:rPr>
              <a:t>Harvard University</a:t>
            </a:r>
            <a:br>
              <a:rPr lang="en-US">
                <a:solidFill>
                  <a:schemeClr val="tx2"/>
                </a:solidFill>
              </a:rPr>
            </a:br>
            <a:endParaRPr lang="en-US">
              <a:solidFill>
                <a:schemeClr val="tx2"/>
              </a:solidFill>
            </a:endParaRPr>
          </a:p>
        </p:txBody>
      </p:sp>
      <p:sp>
        <p:nvSpPr>
          <p:cNvPr id="51203" name="AutoShape 4"/>
          <p:cNvSpPr>
            <a:spLocks noChangeArrowheads="1"/>
          </p:cNvSpPr>
          <p:nvPr/>
        </p:nvSpPr>
        <p:spPr bwMode="auto">
          <a:xfrm>
            <a:off x="4876800" y="4143375"/>
            <a:ext cx="685800" cy="381000"/>
          </a:xfrm>
          <a:prstGeom prst="rightArrow">
            <a:avLst>
              <a:gd name="adj1" fmla="val 50000"/>
              <a:gd name="adj2" fmla="val 45000"/>
            </a:avLst>
          </a:prstGeom>
          <a:solidFill>
            <a:schemeClr val="tx1"/>
          </a:solidFill>
          <a:ln w="9525">
            <a:solidFill>
              <a:schemeClr val="tx1"/>
            </a:solidFill>
            <a:miter lim="800000"/>
            <a:headEnd/>
            <a:tailEnd/>
          </a:ln>
        </p:spPr>
        <p:txBody>
          <a:bodyPr wrap="none" anchor="ctr"/>
          <a:lstStyle/>
          <a:p>
            <a:endParaRPr lang="en-US"/>
          </a:p>
        </p:txBody>
      </p:sp>
      <p:pic>
        <p:nvPicPr>
          <p:cNvPr id="51204" name="Picture 5" descr="BR Rendered"/>
          <p:cNvPicPr>
            <a:picLocks noChangeAspect="1" noChangeArrowheads="1"/>
          </p:cNvPicPr>
          <p:nvPr/>
        </p:nvPicPr>
        <p:blipFill>
          <a:blip r:embed="rId4"/>
          <a:srcRect/>
          <a:stretch>
            <a:fillRect/>
          </a:stretch>
        </p:blipFill>
        <p:spPr bwMode="auto">
          <a:xfrm>
            <a:off x="3276600" y="3392488"/>
            <a:ext cx="1482725" cy="1905000"/>
          </a:xfrm>
          <a:prstGeom prst="rect">
            <a:avLst/>
          </a:prstGeom>
          <a:noFill/>
          <a:ln w="9525">
            <a:noFill/>
            <a:miter lim="800000"/>
            <a:headEnd/>
            <a:tailEnd/>
          </a:ln>
        </p:spPr>
      </p:pic>
      <p:sp>
        <p:nvSpPr>
          <p:cNvPr id="51205" name="Text Box 6"/>
          <p:cNvSpPr txBox="1">
            <a:spLocks noChangeArrowheads="1"/>
          </p:cNvSpPr>
          <p:nvPr/>
        </p:nvSpPr>
        <p:spPr bwMode="auto">
          <a:xfrm>
            <a:off x="2776538" y="3994150"/>
            <a:ext cx="481012" cy="701675"/>
          </a:xfrm>
          <a:prstGeom prst="rect">
            <a:avLst/>
          </a:prstGeom>
          <a:noFill/>
          <a:ln w="9525">
            <a:noFill/>
            <a:miter lim="800000"/>
            <a:headEnd/>
            <a:tailEnd/>
          </a:ln>
        </p:spPr>
        <p:txBody>
          <a:bodyPr wrap="none">
            <a:spAutoFit/>
          </a:bodyPr>
          <a:lstStyle/>
          <a:p>
            <a:r>
              <a:rPr lang="en-US" sz="4000"/>
              <a:t>+</a:t>
            </a:r>
          </a:p>
        </p:txBody>
      </p:sp>
      <p:pic>
        <p:nvPicPr>
          <p:cNvPr id="51206" name="Picture 7" descr="Picture1"/>
          <p:cNvPicPr>
            <a:picLocks noChangeAspect="1" noChangeArrowheads="1"/>
          </p:cNvPicPr>
          <p:nvPr/>
        </p:nvPicPr>
        <p:blipFill>
          <a:blip r:embed="rId5"/>
          <a:srcRect/>
          <a:stretch>
            <a:fillRect/>
          </a:stretch>
        </p:blipFill>
        <p:spPr bwMode="auto">
          <a:xfrm>
            <a:off x="304800" y="3200400"/>
            <a:ext cx="2514600" cy="2514600"/>
          </a:xfrm>
          <a:prstGeom prst="rect">
            <a:avLst/>
          </a:prstGeom>
          <a:noFill/>
          <a:ln w="9525">
            <a:noFill/>
            <a:miter lim="800000"/>
            <a:headEnd/>
            <a:tailEnd/>
          </a:ln>
        </p:spPr>
      </p:pic>
      <p:sp>
        <p:nvSpPr>
          <p:cNvPr id="51207" name="Text Box 8"/>
          <p:cNvSpPr txBox="1">
            <a:spLocks noChangeArrowheads="1"/>
          </p:cNvSpPr>
          <p:nvPr/>
        </p:nvSpPr>
        <p:spPr bwMode="auto">
          <a:xfrm>
            <a:off x="6019800" y="3048000"/>
            <a:ext cx="1657350" cy="366713"/>
          </a:xfrm>
          <a:prstGeom prst="rect">
            <a:avLst/>
          </a:prstGeom>
          <a:noFill/>
          <a:ln w="9525">
            <a:noFill/>
            <a:miter lim="800000"/>
            <a:headEnd/>
            <a:tailEnd/>
          </a:ln>
        </p:spPr>
        <p:txBody>
          <a:bodyPr wrap="none">
            <a:spAutoFit/>
          </a:bodyPr>
          <a:lstStyle/>
          <a:p>
            <a:r>
              <a:rPr lang="en-US" b="1">
                <a:solidFill>
                  <a:srgbClr val="FF0000"/>
                </a:solidFill>
              </a:rPr>
              <a:t>Fluorescence</a:t>
            </a:r>
          </a:p>
        </p:txBody>
      </p:sp>
      <p:sp>
        <p:nvSpPr>
          <p:cNvPr id="51208" name="Text Box 9"/>
          <p:cNvSpPr txBox="1">
            <a:spLocks noChangeArrowheads="1"/>
          </p:cNvSpPr>
          <p:nvPr/>
        </p:nvSpPr>
        <p:spPr bwMode="auto">
          <a:xfrm>
            <a:off x="6248400" y="4800600"/>
            <a:ext cx="1009650" cy="366713"/>
          </a:xfrm>
          <a:prstGeom prst="rect">
            <a:avLst/>
          </a:prstGeom>
          <a:noFill/>
          <a:ln w="9525">
            <a:noFill/>
            <a:miter lim="800000"/>
            <a:headEnd/>
            <a:tailEnd/>
          </a:ln>
        </p:spPr>
        <p:txBody>
          <a:bodyPr wrap="none">
            <a:spAutoFit/>
          </a:bodyPr>
          <a:lstStyle/>
          <a:p>
            <a:r>
              <a:rPr lang="en-US" b="1">
                <a:solidFill>
                  <a:srgbClr val="0000FF"/>
                </a:solidFill>
              </a:rPr>
              <a:t>Voltage</a:t>
            </a:r>
          </a:p>
        </p:txBody>
      </p:sp>
      <p:sp>
        <p:nvSpPr>
          <p:cNvPr id="51209" name="Rectangle 4"/>
          <p:cNvSpPr>
            <a:spLocks noChangeArrowheads="1"/>
          </p:cNvSpPr>
          <p:nvPr/>
        </p:nvSpPr>
        <p:spPr bwMode="auto">
          <a:xfrm>
            <a:off x="1581150" y="6055179"/>
            <a:ext cx="6096000" cy="457200"/>
          </a:xfrm>
          <a:prstGeom prst="rect">
            <a:avLst/>
          </a:prstGeom>
          <a:noFill/>
          <a:ln w="9525">
            <a:noFill/>
            <a:miter lim="800000"/>
            <a:headEnd/>
            <a:tailEnd/>
          </a:ln>
        </p:spPr>
        <p:txBody>
          <a:bodyPr anchor="ctr"/>
          <a:lstStyle/>
          <a:p>
            <a:pPr algn="ctr"/>
            <a:endParaRPr lang="en-US" dirty="0" smtClean="0">
              <a:solidFill>
                <a:schemeClr val="tx2"/>
              </a:solidFill>
            </a:endParaRPr>
          </a:p>
        </p:txBody>
      </p:sp>
      <p:grpSp>
        <p:nvGrpSpPr>
          <p:cNvPr id="51210" name="Group 11"/>
          <p:cNvGrpSpPr>
            <a:grpSpLocks/>
          </p:cNvGrpSpPr>
          <p:nvPr/>
        </p:nvGrpSpPr>
        <p:grpSpPr bwMode="auto">
          <a:xfrm>
            <a:off x="5638800" y="3471863"/>
            <a:ext cx="3352800" cy="990600"/>
            <a:chOff x="4080" y="2411"/>
            <a:chExt cx="1281" cy="400"/>
          </a:xfrm>
        </p:grpSpPr>
        <p:sp>
          <p:nvSpPr>
            <p:cNvPr id="51215" name="Freeform 12"/>
            <p:cNvSpPr>
              <a:spLocks noChangeAspect="1"/>
            </p:cNvSpPr>
            <p:nvPr/>
          </p:nvSpPr>
          <p:spPr bwMode="auto">
            <a:xfrm>
              <a:off x="4080" y="2422"/>
              <a:ext cx="576" cy="365"/>
            </a:xfrm>
            <a:custGeom>
              <a:avLst/>
              <a:gdLst>
                <a:gd name="T0" fmla="*/ 3 w 1351"/>
                <a:gd name="T1" fmla="*/ 115 h 1079"/>
                <a:gd name="T2" fmla="*/ 9 w 1351"/>
                <a:gd name="T3" fmla="*/ 122 h 1079"/>
                <a:gd name="T4" fmla="*/ 14 w 1351"/>
                <a:gd name="T5" fmla="*/ 123 h 1079"/>
                <a:gd name="T6" fmla="*/ 20 w 1351"/>
                <a:gd name="T7" fmla="*/ 119 h 1079"/>
                <a:gd name="T8" fmla="*/ 26 w 1351"/>
                <a:gd name="T9" fmla="*/ 117 h 1079"/>
                <a:gd name="T10" fmla="*/ 32 w 1351"/>
                <a:gd name="T11" fmla="*/ 99 h 1079"/>
                <a:gd name="T12" fmla="*/ 38 w 1351"/>
                <a:gd name="T13" fmla="*/ 20 h 1079"/>
                <a:gd name="T14" fmla="*/ 43 w 1351"/>
                <a:gd name="T15" fmla="*/ 69 h 1079"/>
                <a:gd name="T16" fmla="*/ 49 w 1351"/>
                <a:gd name="T17" fmla="*/ 57 h 1079"/>
                <a:gd name="T18" fmla="*/ 55 w 1351"/>
                <a:gd name="T19" fmla="*/ 52 h 1079"/>
                <a:gd name="T20" fmla="*/ 61 w 1351"/>
                <a:gd name="T21" fmla="*/ 45 h 1079"/>
                <a:gd name="T22" fmla="*/ 67 w 1351"/>
                <a:gd name="T23" fmla="*/ 43 h 1079"/>
                <a:gd name="T24" fmla="*/ 73 w 1351"/>
                <a:gd name="T25" fmla="*/ 42 h 1079"/>
                <a:gd name="T26" fmla="*/ 78 w 1351"/>
                <a:gd name="T27" fmla="*/ 38 h 1079"/>
                <a:gd name="T28" fmla="*/ 84 w 1351"/>
                <a:gd name="T29" fmla="*/ 10 h 1079"/>
                <a:gd name="T30" fmla="*/ 90 w 1351"/>
                <a:gd name="T31" fmla="*/ 63 h 1079"/>
                <a:gd name="T32" fmla="*/ 96 w 1351"/>
                <a:gd name="T33" fmla="*/ 61 h 1079"/>
                <a:gd name="T34" fmla="*/ 101 w 1351"/>
                <a:gd name="T35" fmla="*/ 51 h 1079"/>
                <a:gd name="T36" fmla="*/ 107 w 1351"/>
                <a:gd name="T37" fmla="*/ 46 h 1079"/>
                <a:gd name="T38" fmla="*/ 113 w 1351"/>
                <a:gd name="T39" fmla="*/ 51 h 1079"/>
                <a:gd name="T40" fmla="*/ 119 w 1351"/>
                <a:gd name="T41" fmla="*/ 25 h 1079"/>
                <a:gd name="T42" fmla="*/ 125 w 1351"/>
                <a:gd name="T43" fmla="*/ 39 h 1079"/>
                <a:gd name="T44" fmla="*/ 131 w 1351"/>
                <a:gd name="T45" fmla="*/ 59 h 1079"/>
                <a:gd name="T46" fmla="*/ 136 w 1351"/>
                <a:gd name="T47" fmla="*/ 61 h 1079"/>
                <a:gd name="T48" fmla="*/ 142 w 1351"/>
                <a:gd name="T49" fmla="*/ 49 h 1079"/>
                <a:gd name="T50" fmla="*/ 148 w 1351"/>
                <a:gd name="T51" fmla="*/ 49 h 1079"/>
                <a:gd name="T52" fmla="*/ 154 w 1351"/>
                <a:gd name="T53" fmla="*/ 34 h 1079"/>
                <a:gd name="T54" fmla="*/ 160 w 1351"/>
                <a:gd name="T55" fmla="*/ 0 h 1079"/>
                <a:gd name="T56" fmla="*/ 165 w 1351"/>
                <a:gd name="T57" fmla="*/ 61 h 1079"/>
                <a:gd name="T58" fmla="*/ 171 w 1351"/>
                <a:gd name="T59" fmla="*/ 61 h 1079"/>
                <a:gd name="T60" fmla="*/ 177 w 1351"/>
                <a:gd name="T61" fmla="*/ 56 h 1079"/>
                <a:gd name="T62" fmla="*/ 183 w 1351"/>
                <a:gd name="T63" fmla="*/ 56 h 1079"/>
                <a:gd name="T64" fmla="*/ 189 w 1351"/>
                <a:gd name="T65" fmla="*/ 41 h 1079"/>
                <a:gd name="T66" fmla="*/ 195 w 1351"/>
                <a:gd name="T67" fmla="*/ 41 h 1079"/>
                <a:gd name="T68" fmla="*/ 200 w 1351"/>
                <a:gd name="T69" fmla="*/ 41 h 1079"/>
                <a:gd name="T70" fmla="*/ 206 w 1351"/>
                <a:gd name="T71" fmla="*/ 12 h 1079"/>
                <a:gd name="T72" fmla="*/ 212 w 1351"/>
                <a:gd name="T73" fmla="*/ 56 h 1079"/>
                <a:gd name="T74" fmla="*/ 218 w 1351"/>
                <a:gd name="T75" fmla="*/ 57 h 1079"/>
                <a:gd name="T76" fmla="*/ 224 w 1351"/>
                <a:gd name="T77" fmla="*/ 59 h 1079"/>
                <a:gd name="T78" fmla="*/ 229 w 1351"/>
                <a:gd name="T79" fmla="*/ 44 h 1079"/>
                <a:gd name="T80" fmla="*/ 235 w 1351"/>
                <a:gd name="T81" fmla="*/ 51 h 1079"/>
                <a:gd name="T82" fmla="*/ 241 w 1351"/>
                <a:gd name="T83" fmla="*/ 28 h 10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1"/>
                <a:gd name="T127" fmla="*/ 0 h 1079"/>
                <a:gd name="T128" fmla="*/ 1351 w 1351"/>
                <a:gd name="T129" fmla="*/ 1079 h 10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1" h="1079">
                  <a:moveTo>
                    <a:pt x="0" y="1079"/>
                  </a:moveTo>
                  <a:lnTo>
                    <a:pt x="8" y="1079"/>
                  </a:lnTo>
                  <a:lnTo>
                    <a:pt x="16" y="1008"/>
                  </a:lnTo>
                  <a:lnTo>
                    <a:pt x="32" y="1016"/>
                  </a:lnTo>
                  <a:lnTo>
                    <a:pt x="40" y="1000"/>
                  </a:lnTo>
                  <a:lnTo>
                    <a:pt x="48" y="1064"/>
                  </a:lnTo>
                  <a:lnTo>
                    <a:pt x="64" y="1000"/>
                  </a:lnTo>
                  <a:lnTo>
                    <a:pt x="72" y="1040"/>
                  </a:lnTo>
                  <a:lnTo>
                    <a:pt x="80" y="1079"/>
                  </a:lnTo>
                  <a:lnTo>
                    <a:pt x="96" y="1016"/>
                  </a:lnTo>
                  <a:lnTo>
                    <a:pt x="104" y="1071"/>
                  </a:lnTo>
                  <a:lnTo>
                    <a:pt x="112" y="1040"/>
                  </a:lnTo>
                  <a:lnTo>
                    <a:pt x="128" y="1056"/>
                  </a:lnTo>
                  <a:lnTo>
                    <a:pt x="136" y="1048"/>
                  </a:lnTo>
                  <a:lnTo>
                    <a:pt x="144" y="1024"/>
                  </a:lnTo>
                  <a:lnTo>
                    <a:pt x="160" y="1032"/>
                  </a:lnTo>
                  <a:lnTo>
                    <a:pt x="168" y="1008"/>
                  </a:lnTo>
                  <a:lnTo>
                    <a:pt x="176" y="864"/>
                  </a:lnTo>
                  <a:lnTo>
                    <a:pt x="192" y="656"/>
                  </a:lnTo>
                  <a:lnTo>
                    <a:pt x="200" y="472"/>
                  </a:lnTo>
                  <a:lnTo>
                    <a:pt x="208" y="176"/>
                  </a:lnTo>
                  <a:lnTo>
                    <a:pt x="224" y="368"/>
                  </a:lnTo>
                  <a:lnTo>
                    <a:pt x="232" y="496"/>
                  </a:lnTo>
                  <a:lnTo>
                    <a:pt x="240" y="600"/>
                  </a:lnTo>
                  <a:lnTo>
                    <a:pt x="256" y="560"/>
                  </a:lnTo>
                  <a:lnTo>
                    <a:pt x="264" y="576"/>
                  </a:lnTo>
                  <a:lnTo>
                    <a:pt x="272" y="496"/>
                  </a:lnTo>
                  <a:lnTo>
                    <a:pt x="288" y="440"/>
                  </a:lnTo>
                  <a:lnTo>
                    <a:pt x="296" y="400"/>
                  </a:lnTo>
                  <a:lnTo>
                    <a:pt x="304" y="456"/>
                  </a:lnTo>
                  <a:lnTo>
                    <a:pt x="320" y="432"/>
                  </a:lnTo>
                  <a:lnTo>
                    <a:pt x="328" y="464"/>
                  </a:lnTo>
                  <a:lnTo>
                    <a:pt x="336" y="392"/>
                  </a:lnTo>
                  <a:lnTo>
                    <a:pt x="352" y="408"/>
                  </a:lnTo>
                  <a:lnTo>
                    <a:pt x="360" y="352"/>
                  </a:lnTo>
                  <a:lnTo>
                    <a:pt x="368" y="376"/>
                  </a:lnTo>
                  <a:lnTo>
                    <a:pt x="384" y="464"/>
                  </a:lnTo>
                  <a:lnTo>
                    <a:pt x="392" y="440"/>
                  </a:lnTo>
                  <a:lnTo>
                    <a:pt x="400" y="368"/>
                  </a:lnTo>
                  <a:lnTo>
                    <a:pt x="416" y="440"/>
                  </a:lnTo>
                  <a:lnTo>
                    <a:pt x="424" y="384"/>
                  </a:lnTo>
                  <a:lnTo>
                    <a:pt x="432" y="328"/>
                  </a:lnTo>
                  <a:lnTo>
                    <a:pt x="448" y="336"/>
                  </a:lnTo>
                  <a:lnTo>
                    <a:pt x="456" y="256"/>
                  </a:lnTo>
                  <a:lnTo>
                    <a:pt x="464" y="88"/>
                  </a:lnTo>
                  <a:lnTo>
                    <a:pt x="480" y="144"/>
                  </a:lnTo>
                  <a:lnTo>
                    <a:pt x="488" y="424"/>
                  </a:lnTo>
                  <a:lnTo>
                    <a:pt x="495" y="552"/>
                  </a:lnTo>
                  <a:lnTo>
                    <a:pt x="511" y="488"/>
                  </a:lnTo>
                  <a:lnTo>
                    <a:pt x="519" y="584"/>
                  </a:lnTo>
                  <a:lnTo>
                    <a:pt x="527" y="528"/>
                  </a:lnTo>
                  <a:lnTo>
                    <a:pt x="543" y="552"/>
                  </a:lnTo>
                  <a:lnTo>
                    <a:pt x="551" y="528"/>
                  </a:lnTo>
                  <a:lnTo>
                    <a:pt x="559" y="448"/>
                  </a:lnTo>
                  <a:lnTo>
                    <a:pt x="575" y="504"/>
                  </a:lnTo>
                  <a:lnTo>
                    <a:pt x="583" y="456"/>
                  </a:lnTo>
                  <a:lnTo>
                    <a:pt x="591" y="400"/>
                  </a:lnTo>
                  <a:lnTo>
                    <a:pt x="607" y="432"/>
                  </a:lnTo>
                  <a:lnTo>
                    <a:pt x="615" y="400"/>
                  </a:lnTo>
                  <a:lnTo>
                    <a:pt x="623" y="448"/>
                  </a:lnTo>
                  <a:lnTo>
                    <a:pt x="639" y="360"/>
                  </a:lnTo>
                  <a:lnTo>
                    <a:pt x="647" y="408"/>
                  </a:lnTo>
                  <a:lnTo>
                    <a:pt x="655" y="216"/>
                  </a:lnTo>
                  <a:lnTo>
                    <a:pt x="671" y="72"/>
                  </a:lnTo>
                  <a:lnTo>
                    <a:pt x="679" y="168"/>
                  </a:lnTo>
                  <a:lnTo>
                    <a:pt x="687" y="336"/>
                  </a:lnTo>
                  <a:lnTo>
                    <a:pt x="703" y="552"/>
                  </a:lnTo>
                  <a:lnTo>
                    <a:pt x="711" y="568"/>
                  </a:lnTo>
                  <a:lnTo>
                    <a:pt x="719" y="512"/>
                  </a:lnTo>
                  <a:lnTo>
                    <a:pt x="735" y="552"/>
                  </a:lnTo>
                  <a:lnTo>
                    <a:pt x="743" y="504"/>
                  </a:lnTo>
                  <a:lnTo>
                    <a:pt x="751" y="528"/>
                  </a:lnTo>
                  <a:lnTo>
                    <a:pt x="767" y="464"/>
                  </a:lnTo>
                  <a:lnTo>
                    <a:pt x="775" y="504"/>
                  </a:lnTo>
                  <a:lnTo>
                    <a:pt x="783" y="432"/>
                  </a:lnTo>
                  <a:lnTo>
                    <a:pt x="799" y="432"/>
                  </a:lnTo>
                  <a:lnTo>
                    <a:pt x="807" y="408"/>
                  </a:lnTo>
                  <a:lnTo>
                    <a:pt x="815" y="432"/>
                  </a:lnTo>
                  <a:lnTo>
                    <a:pt x="831" y="384"/>
                  </a:lnTo>
                  <a:lnTo>
                    <a:pt x="839" y="400"/>
                  </a:lnTo>
                  <a:lnTo>
                    <a:pt x="847" y="296"/>
                  </a:lnTo>
                  <a:lnTo>
                    <a:pt x="863" y="328"/>
                  </a:lnTo>
                  <a:lnTo>
                    <a:pt x="871" y="216"/>
                  </a:lnTo>
                  <a:lnTo>
                    <a:pt x="879" y="0"/>
                  </a:lnTo>
                  <a:lnTo>
                    <a:pt x="895" y="144"/>
                  </a:lnTo>
                  <a:lnTo>
                    <a:pt x="903" y="384"/>
                  </a:lnTo>
                  <a:lnTo>
                    <a:pt x="911" y="536"/>
                  </a:lnTo>
                  <a:lnTo>
                    <a:pt x="927" y="568"/>
                  </a:lnTo>
                  <a:lnTo>
                    <a:pt x="935" y="504"/>
                  </a:lnTo>
                  <a:lnTo>
                    <a:pt x="943" y="528"/>
                  </a:lnTo>
                  <a:lnTo>
                    <a:pt x="959" y="504"/>
                  </a:lnTo>
                  <a:lnTo>
                    <a:pt x="967" y="504"/>
                  </a:lnTo>
                  <a:lnTo>
                    <a:pt x="975" y="488"/>
                  </a:lnTo>
                  <a:lnTo>
                    <a:pt x="991" y="472"/>
                  </a:lnTo>
                  <a:lnTo>
                    <a:pt x="999" y="464"/>
                  </a:lnTo>
                  <a:lnTo>
                    <a:pt x="1007" y="488"/>
                  </a:lnTo>
                  <a:lnTo>
                    <a:pt x="1023" y="424"/>
                  </a:lnTo>
                  <a:lnTo>
                    <a:pt x="1031" y="424"/>
                  </a:lnTo>
                  <a:lnTo>
                    <a:pt x="1039" y="360"/>
                  </a:lnTo>
                  <a:lnTo>
                    <a:pt x="1055" y="392"/>
                  </a:lnTo>
                  <a:lnTo>
                    <a:pt x="1063" y="320"/>
                  </a:lnTo>
                  <a:lnTo>
                    <a:pt x="1071" y="360"/>
                  </a:lnTo>
                  <a:lnTo>
                    <a:pt x="1087" y="352"/>
                  </a:lnTo>
                  <a:lnTo>
                    <a:pt x="1095" y="416"/>
                  </a:lnTo>
                  <a:lnTo>
                    <a:pt x="1103" y="360"/>
                  </a:lnTo>
                  <a:lnTo>
                    <a:pt x="1119" y="288"/>
                  </a:lnTo>
                  <a:lnTo>
                    <a:pt x="1127" y="96"/>
                  </a:lnTo>
                  <a:lnTo>
                    <a:pt x="1135" y="104"/>
                  </a:lnTo>
                  <a:lnTo>
                    <a:pt x="1151" y="288"/>
                  </a:lnTo>
                  <a:lnTo>
                    <a:pt x="1159" y="376"/>
                  </a:lnTo>
                  <a:lnTo>
                    <a:pt x="1167" y="488"/>
                  </a:lnTo>
                  <a:lnTo>
                    <a:pt x="1183" y="528"/>
                  </a:lnTo>
                  <a:lnTo>
                    <a:pt x="1191" y="456"/>
                  </a:lnTo>
                  <a:lnTo>
                    <a:pt x="1199" y="496"/>
                  </a:lnTo>
                  <a:lnTo>
                    <a:pt x="1215" y="528"/>
                  </a:lnTo>
                  <a:lnTo>
                    <a:pt x="1223" y="480"/>
                  </a:lnTo>
                  <a:lnTo>
                    <a:pt x="1231" y="512"/>
                  </a:lnTo>
                  <a:lnTo>
                    <a:pt x="1247" y="400"/>
                  </a:lnTo>
                  <a:lnTo>
                    <a:pt x="1255" y="488"/>
                  </a:lnTo>
                  <a:lnTo>
                    <a:pt x="1263" y="384"/>
                  </a:lnTo>
                  <a:lnTo>
                    <a:pt x="1279" y="488"/>
                  </a:lnTo>
                  <a:lnTo>
                    <a:pt x="1287" y="368"/>
                  </a:lnTo>
                  <a:lnTo>
                    <a:pt x="1295" y="448"/>
                  </a:lnTo>
                  <a:lnTo>
                    <a:pt x="1311" y="384"/>
                  </a:lnTo>
                  <a:lnTo>
                    <a:pt x="1319" y="344"/>
                  </a:lnTo>
                  <a:lnTo>
                    <a:pt x="1327" y="248"/>
                  </a:lnTo>
                  <a:lnTo>
                    <a:pt x="1343" y="24"/>
                  </a:lnTo>
                  <a:lnTo>
                    <a:pt x="1351" y="64"/>
                  </a:lnTo>
                </a:path>
              </a:pathLst>
            </a:custGeom>
            <a:noFill/>
            <a:ln w="19050" cmpd="sng">
              <a:solidFill>
                <a:srgbClr val="FF0000"/>
              </a:solidFill>
              <a:prstDash val="solid"/>
              <a:round/>
              <a:headEnd/>
              <a:tailEnd/>
            </a:ln>
          </p:spPr>
          <p:txBody>
            <a:bodyPr/>
            <a:lstStyle/>
            <a:p>
              <a:endParaRPr lang="en-US"/>
            </a:p>
          </p:txBody>
        </p:sp>
        <p:sp>
          <p:nvSpPr>
            <p:cNvPr id="51216" name="Freeform 13"/>
            <p:cNvSpPr>
              <a:spLocks noChangeAspect="1"/>
            </p:cNvSpPr>
            <p:nvPr/>
          </p:nvSpPr>
          <p:spPr bwMode="auto">
            <a:xfrm>
              <a:off x="4656" y="2411"/>
              <a:ext cx="582" cy="386"/>
            </a:xfrm>
            <a:custGeom>
              <a:avLst/>
              <a:gdLst>
                <a:gd name="T0" fmla="*/ 4 w 1360"/>
                <a:gd name="T1" fmla="*/ 54 h 1143"/>
                <a:gd name="T2" fmla="*/ 10 w 1360"/>
                <a:gd name="T3" fmla="*/ 60 h 1143"/>
                <a:gd name="T4" fmla="*/ 16 w 1360"/>
                <a:gd name="T5" fmla="*/ 59 h 1143"/>
                <a:gd name="T6" fmla="*/ 22 w 1360"/>
                <a:gd name="T7" fmla="*/ 47 h 1143"/>
                <a:gd name="T8" fmla="*/ 28 w 1360"/>
                <a:gd name="T9" fmla="*/ 54 h 1143"/>
                <a:gd name="T10" fmla="*/ 34 w 1360"/>
                <a:gd name="T11" fmla="*/ 34 h 1143"/>
                <a:gd name="T12" fmla="*/ 39 w 1360"/>
                <a:gd name="T13" fmla="*/ 17 h 1143"/>
                <a:gd name="T14" fmla="*/ 45 w 1360"/>
                <a:gd name="T15" fmla="*/ 50 h 1143"/>
                <a:gd name="T16" fmla="*/ 51 w 1360"/>
                <a:gd name="T17" fmla="*/ 64 h 1143"/>
                <a:gd name="T18" fmla="*/ 57 w 1360"/>
                <a:gd name="T19" fmla="*/ 64 h 1143"/>
                <a:gd name="T20" fmla="*/ 63 w 1360"/>
                <a:gd name="T21" fmla="*/ 59 h 1143"/>
                <a:gd name="T22" fmla="*/ 69 w 1360"/>
                <a:gd name="T23" fmla="*/ 53 h 1143"/>
                <a:gd name="T24" fmla="*/ 75 w 1360"/>
                <a:gd name="T25" fmla="*/ 34 h 1143"/>
                <a:gd name="T26" fmla="*/ 80 w 1360"/>
                <a:gd name="T27" fmla="*/ 29 h 1143"/>
                <a:gd name="T28" fmla="*/ 86 w 1360"/>
                <a:gd name="T29" fmla="*/ 66 h 1143"/>
                <a:gd name="T30" fmla="*/ 92 w 1360"/>
                <a:gd name="T31" fmla="*/ 56 h 1143"/>
                <a:gd name="T32" fmla="*/ 98 w 1360"/>
                <a:gd name="T33" fmla="*/ 57 h 1143"/>
                <a:gd name="T34" fmla="*/ 104 w 1360"/>
                <a:gd name="T35" fmla="*/ 52 h 1143"/>
                <a:gd name="T36" fmla="*/ 110 w 1360"/>
                <a:gd name="T37" fmla="*/ 42 h 1143"/>
                <a:gd name="T38" fmla="*/ 116 w 1360"/>
                <a:gd name="T39" fmla="*/ 4 h 1143"/>
                <a:gd name="T40" fmla="*/ 122 w 1360"/>
                <a:gd name="T41" fmla="*/ 40 h 1143"/>
                <a:gd name="T42" fmla="*/ 128 w 1360"/>
                <a:gd name="T43" fmla="*/ 64 h 1143"/>
                <a:gd name="T44" fmla="*/ 134 w 1360"/>
                <a:gd name="T45" fmla="*/ 57 h 1143"/>
                <a:gd name="T46" fmla="*/ 139 w 1360"/>
                <a:gd name="T47" fmla="*/ 59 h 1143"/>
                <a:gd name="T48" fmla="*/ 145 w 1360"/>
                <a:gd name="T49" fmla="*/ 55 h 1143"/>
                <a:gd name="T50" fmla="*/ 151 w 1360"/>
                <a:gd name="T51" fmla="*/ 18 h 1143"/>
                <a:gd name="T52" fmla="*/ 157 w 1360"/>
                <a:gd name="T53" fmla="*/ 32 h 1143"/>
                <a:gd name="T54" fmla="*/ 163 w 1360"/>
                <a:gd name="T55" fmla="*/ 58 h 1143"/>
                <a:gd name="T56" fmla="*/ 169 w 1360"/>
                <a:gd name="T57" fmla="*/ 64 h 1143"/>
                <a:gd name="T58" fmla="*/ 174 w 1360"/>
                <a:gd name="T59" fmla="*/ 57 h 1143"/>
                <a:gd name="T60" fmla="*/ 180 w 1360"/>
                <a:gd name="T61" fmla="*/ 95 h 1143"/>
                <a:gd name="T62" fmla="*/ 186 w 1360"/>
                <a:gd name="T63" fmla="*/ 111 h 1143"/>
                <a:gd name="T64" fmla="*/ 192 w 1360"/>
                <a:gd name="T65" fmla="*/ 111 h 1143"/>
                <a:gd name="T66" fmla="*/ 198 w 1360"/>
                <a:gd name="T67" fmla="*/ 124 h 1143"/>
                <a:gd name="T68" fmla="*/ 204 w 1360"/>
                <a:gd name="T69" fmla="*/ 116 h 1143"/>
                <a:gd name="T70" fmla="*/ 210 w 1360"/>
                <a:gd name="T71" fmla="*/ 120 h 1143"/>
                <a:gd name="T72" fmla="*/ 215 w 1360"/>
                <a:gd name="T73" fmla="*/ 121 h 1143"/>
                <a:gd name="T74" fmla="*/ 221 w 1360"/>
                <a:gd name="T75" fmla="*/ 117 h 1143"/>
                <a:gd name="T76" fmla="*/ 227 w 1360"/>
                <a:gd name="T77" fmla="*/ 118 h 1143"/>
                <a:gd name="T78" fmla="*/ 233 w 1360"/>
                <a:gd name="T79" fmla="*/ 121 h 1143"/>
                <a:gd name="T80" fmla="*/ 239 w 1360"/>
                <a:gd name="T81" fmla="*/ 119 h 1143"/>
                <a:gd name="T82" fmla="*/ 245 w 1360"/>
                <a:gd name="T83" fmla="*/ 112 h 11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0"/>
                <a:gd name="T127" fmla="*/ 0 h 1143"/>
                <a:gd name="T128" fmla="*/ 1360 w 1360"/>
                <a:gd name="T129" fmla="*/ 1143 h 11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0" h="1143">
                  <a:moveTo>
                    <a:pt x="0" y="96"/>
                  </a:moveTo>
                  <a:lnTo>
                    <a:pt x="8" y="344"/>
                  </a:lnTo>
                  <a:lnTo>
                    <a:pt x="24" y="472"/>
                  </a:lnTo>
                  <a:lnTo>
                    <a:pt x="32" y="552"/>
                  </a:lnTo>
                  <a:lnTo>
                    <a:pt x="40" y="544"/>
                  </a:lnTo>
                  <a:lnTo>
                    <a:pt x="56" y="528"/>
                  </a:lnTo>
                  <a:lnTo>
                    <a:pt x="64" y="520"/>
                  </a:lnTo>
                  <a:lnTo>
                    <a:pt x="72" y="536"/>
                  </a:lnTo>
                  <a:lnTo>
                    <a:pt x="88" y="520"/>
                  </a:lnTo>
                  <a:lnTo>
                    <a:pt x="96" y="456"/>
                  </a:lnTo>
                  <a:lnTo>
                    <a:pt x="104" y="480"/>
                  </a:lnTo>
                  <a:lnTo>
                    <a:pt x="120" y="416"/>
                  </a:lnTo>
                  <a:lnTo>
                    <a:pt x="128" y="488"/>
                  </a:lnTo>
                  <a:lnTo>
                    <a:pt x="144" y="480"/>
                  </a:lnTo>
                  <a:lnTo>
                    <a:pt x="152" y="472"/>
                  </a:lnTo>
                  <a:lnTo>
                    <a:pt x="160" y="416"/>
                  </a:lnTo>
                  <a:lnTo>
                    <a:pt x="176" y="424"/>
                  </a:lnTo>
                  <a:lnTo>
                    <a:pt x="184" y="296"/>
                  </a:lnTo>
                  <a:lnTo>
                    <a:pt x="192" y="264"/>
                  </a:lnTo>
                  <a:lnTo>
                    <a:pt x="208" y="80"/>
                  </a:lnTo>
                  <a:lnTo>
                    <a:pt x="216" y="144"/>
                  </a:lnTo>
                  <a:lnTo>
                    <a:pt x="224" y="288"/>
                  </a:lnTo>
                  <a:lnTo>
                    <a:pt x="240" y="448"/>
                  </a:lnTo>
                  <a:lnTo>
                    <a:pt x="248" y="440"/>
                  </a:lnTo>
                  <a:lnTo>
                    <a:pt x="256" y="512"/>
                  </a:lnTo>
                  <a:lnTo>
                    <a:pt x="272" y="544"/>
                  </a:lnTo>
                  <a:lnTo>
                    <a:pt x="280" y="560"/>
                  </a:lnTo>
                  <a:lnTo>
                    <a:pt x="288" y="608"/>
                  </a:lnTo>
                  <a:lnTo>
                    <a:pt x="304" y="536"/>
                  </a:lnTo>
                  <a:lnTo>
                    <a:pt x="312" y="560"/>
                  </a:lnTo>
                  <a:lnTo>
                    <a:pt x="320" y="480"/>
                  </a:lnTo>
                  <a:lnTo>
                    <a:pt x="336" y="520"/>
                  </a:lnTo>
                  <a:lnTo>
                    <a:pt x="344" y="520"/>
                  </a:lnTo>
                  <a:lnTo>
                    <a:pt x="352" y="456"/>
                  </a:lnTo>
                  <a:lnTo>
                    <a:pt x="368" y="400"/>
                  </a:lnTo>
                  <a:lnTo>
                    <a:pt x="376" y="464"/>
                  </a:lnTo>
                  <a:lnTo>
                    <a:pt x="384" y="368"/>
                  </a:lnTo>
                  <a:lnTo>
                    <a:pt x="400" y="352"/>
                  </a:lnTo>
                  <a:lnTo>
                    <a:pt x="408" y="296"/>
                  </a:lnTo>
                  <a:lnTo>
                    <a:pt x="416" y="48"/>
                  </a:lnTo>
                  <a:lnTo>
                    <a:pt x="432" y="144"/>
                  </a:lnTo>
                  <a:lnTo>
                    <a:pt x="440" y="256"/>
                  </a:lnTo>
                  <a:lnTo>
                    <a:pt x="448" y="424"/>
                  </a:lnTo>
                  <a:lnTo>
                    <a:pt x="464" y="544"/>
                  </a:lnTo>
                  <a:lnTo>
                    <a:pt x="472" y="576"/>
                  </a:lnTo>
                  <a:lnTo>
                    <a:pt x="480" y="504"/>
                  </a:lnTo>
                  <a:lnTo>
                    <a:pt x="496" y="496"/>
                  </a:lnTo>
                  <a:lnTo>
                    <a:pt x="504" y="488"/>
                  </a:lnTo>
                  <a:lnTo>
                    <a:pt x="512" y="504"/>
                  </a:lnTo>
                  <a:lnTo>
                    <a:pt x="528" y="448"/>
                  </a:lnTo>
                  <a:lnTo>
                    <a:pt x="536" y="496"/>
                  </a:lnTo>
                  <a:lnTo>
                    <a:pt x="544" y="464"/>
                  </a:lnTo>
                  <a:lnTo>
                    <a:pt x="560" y="440"/>
                  </a:lnTo>
                  <a:lnTo>
                    <a:pt x="568" y="456"/>
                  </a:lnTo>
                  <a:lnTo>
                    <a:pt x="576" y="424"/>
                  </a:lnTo>
                  <a:lnTo>
                    <a:pt x="592" y="400"/>
                  </a:lnTo>
                  <a:lnTo>
                    <a:pt x="600" y="368"/>
                  </a:lnTo>
                  <a:lnTo>
                    <a:pt x="608" y="392"/>
                  </a:lnTo>
                  <a:lnTo>
                    <a:pt x="624" y="248"/>
                  </a:lnTo>
                  <a:lnTo>
                    <a:pt x="632" y="32"/>
                  </a:lnTo>
                  <a:lnTo>
                    <a:pt x="640" y="32"/>
                  </a:lnTo>
                  <a:lnTo>
                    <a:pt x="656" y="328"/>
                  </a:lnTo>
                  <a:lnTo>
                    <a:pt x="664" y="352"/>
                  </a:lnTo>
                  <a:lnTo>
                    <a:pt x="672" y="432"/>
                  </a:lnTo>
                  <a:lnTo>
                    <a:pt x="688" y="472"/>
                  </a:lnTo>
                  <a:lnTo>
                    <a:pt x="696" y="560"/>
                  </a:lnTo>
                  <a:lnTo>
                    <a:pt x="704" y="520"/>
                  </a:lnTo>
                  <a:lnTo>
                    <a:pt x="720" y="552"/>
                  </a:lnTo>
                  <a:lnTo>
                    <a:pt x="728" y="496"/>
                  </a:lnTo>
                  <a:lnTo>
                    <a:pt x="736" y="552"/>
                  </a:lnTo>
                  <a:lnTo>
                    <a:pt x="752" y="504"/>
                  </a:lnTo>
                  <a:lnTo>
                    <a:pt x="760" y="520"/>
                  </a:lnTo>
                  <a:lnTo>
                    <a:pt x="768" y="448"/>
                  </a:lnTo>
                  <a:lnTo>
                    <a:pt x="784" y="416"/>
                  </a:lnTo>
                  <a:lnTo>
                    <a:pt x="792" y="480"/>
                  </a:lnTo>
                  <a:lnTo>
                    <a:pt x="800" y="384"/>
                  </a:lnTo>
                  <a:lnTo>
                    <a:pt x="816" y="376"/>
                  </a:lnTo>
                  <a:lnTo>
                    <a:pt x="824" y="160"/>
                  </a:lnTo>
                  <a:lnTo>
                    <a:pt x="832" y="0"/>
                  </a:lnTo>
                  <a:lnTo>
                    <a:pt x="848" y="96"/>
                  </a:lnTo>
                  <a:lnTo>
                    <a:pt x="856" y="280"/>
                  </a:lnTo>
                  <a:lnTo>
                    <a:pt x="864" y="416"/>
                  </a:lnTo>
                  <a:lnTo>
                    <a:pt x="880" y="472"/>
                  </a:lnTo>
                  <a:lnTo>
                    <a:pt x="888" y="512"/>
                  </a:lnTo>
                  <a:lnTo>
                    <a:pt x="896" y="544"/>
                  </a:lnTo>
                  <a:lnTo>
                    <a:pt x="912" y="536"/>
                  </a:lnTo>
                  <a:lnTo>
                    <a:pt x="920" y="560"/>
                  </a:lnTo>
                  <a:lnTo>
                    <a:pt x="928" y="488"/>
                  </a:lnTo>
                  <a:lnTo>
                    <a:pt x="944" y="536"/>
                  </a:lnTo>
                  <a:lnTo>
                    <a:pt x="952" y="504"/>
                  </a:lnTo>
                  <a:lnTo>
                    <a:pt x="960" y="640"/>
                  </a:lnTo>
                  <a:lnTo>
                    <a:pt x="976" y="728"/>
                  </a:lnTo>
                  <a:lnTo>
                    <a:pt x="984" y="832"/>
                  </a:lnTo>
                  <a:lnTo>
                    <a:pt x="992" y="784"/>
                  </a:lnTo>
                  <a:lnTo>
                    <a:pt x="1008" y="888"/>
                  </a:lnTo>
                  <a:lnTo>
                    <a:pt x="1016" y="976"/>
                  </a:lnTo>
                  <a:lnTo>
                    <a:pt x="1024" y="1040"/>
                  </a:lnTo>
                  <a:lnTo>
                    <a:pt x="1040" y="952"/>
                  </a:lnTo>
                  <a:lnTo>
                    <a:pt x="1048" y="976"/>
                  </a:lnTo>
                  <a:lnTo>
                    <a:pt x="1056" y="968"/>
                  </a:lnTo>
                  <a:lnTo>
                    <a:pt x="1072" y="1000"/>
                  </a:lnTo>
                  <a:lnTo>
                    <a:pt x="1080" y="1088"/>
                  </a:lnTo>
                  <a:lnTo>
                    <a:pt x="1088" y="992"/>
                  </a:lnTo>
                  <a:lnTo>
                    <a:pt x="1104" y="1024"/>
                  </a:lnTo>
                  <a:lnTo>
                    <a:pt x="1112" y="1016"/>
                  </a:lnTo>
                  <a:lnTo>
                    <a:pt x="1120" y="1056"/>
                  </a:lnTo>
                  <a:lnTo>
                    <a:pt x="1136" y="1056"/>
                  </a:lnTo>
                  <a:lnTo>
                    <a:pt x="1144" y="1048"/>
                  </a:lnTo>
                  <a:lnTo>
                    <a:pt x="1152" y="1032"/>
                  </a:lnTo>
                  <a:lnTo>
                    <a:pt x="1168" y="1032"/>
                  </a:lnTo>
                  <a:lnTo>
                    <a:pt x="1176" y="1064"/>
                  </a:lnTo>
                  <a:lnTo>
                    <a:pt x="1184" y="1056"/>
                  </a:lnTo>
                  <a:lnTo>
                    <a:pt x="1200" y="1024"/>
                  </a:lnTo>
                  <a:lnTo>
                    <a:pt x="1208" y="1024"/>
                  </a:lnTo>
                  <a:lnTo>
                    <a:pt x="1216" y="1072"/>
                  </a:lnTo>
                  <a:lnTo>
                    <a:pt x="1232" y="1048"/>
                  </a:lnTo>
                  <a:lnTo>
                    <a:pt x="1240" y="1032"/>
                  </a:lnTo>
                  <a:lnTo>
                    <a:pt x="1248" y="1000"/>
                  </a:lnTo>
                  <a:lnTo>
                    <a:pt x="1264" y="1032"/>
                  </a:lnTo>
                  <a:lnTo>
                    <a:pt x="1272" y="1064"/>
                  </a:lnTo>
                  <a:lnTo>
                    <a:pt x="1280" y="1072"/>
                  </a:lnTo>
                  <a:lnTo>
                    <a:pt x="1296" y="1143"/>
                  </a:lnTo>
                  <a:lnTo>
                    <a:pt x="1304" y="1040"/>
                  </a:lnTo>
                  <a:lnTo>
                    <a:pt x="1312" y="1119"/>
                  </a:lnTo>
                  <a:lnTo>
                    <a:pt x="1328" y="1088"/>
                  </a:lnTo>
                  <a:lnTo>
                    <a:pt x="1336" y="984"/>
                  </a:lnTo>
                  <a:lnTo>
                    <a:pt x="1344" y="1064"/>
                  </a:lnTo>
                  <a:lnTo>
                    <a:pt x="1360" y="1096"/>
                  </a:lnTo>
                </a:path>
              </a:pathLst>
            </a:custGeom>
            <a:noFill/>
            <a:ln w="19050" cmpd="sng">
              <a:solidFill>
                <a:srgbClr val="FF0000"/>
              </a:solidFill>
              <a:prstDash val="solid"/>
              <a:round/>
              <a:headEnd/>
              <a:tailEnd/>
            </a:ln>
          </p:spPr>
          <p:txBody>
            <a:bodyPr/>
            <a:lstStyle/>
            <a:p>
              <a:endParaRPr lang="en-US"/>
            </a:p>
          </p:txBody>
        </p:sp>
        <p:sp>
          <p:nvSpPr>
            <p:cNvPr id="51217" name="Freeform 14"/>
            <p:cNvSpPr>
              <a:spLocks noChangeAspect="1"/>
            </p:cNvSpPr>
            <p:nvPr/>
          </p:nvSpPr>
          <p:spPr bwMode="auto">
            <a:xfrm>
              <a:off x="5238" y="2744"/>
              <a:ext cx="123" cy="67"/>
            </a:xfrm>
            <a:custGeom>
              <a:avLst/>
              <a:gdLst>
                <a:gd name="T0" fmla="*/ 0 w 287"/>
                <a:gd name="T1" fmla="*/ 13 h 199"/>
                <a:gd name="T2" fmla="*/ 1 w 287"/>
                <a:gd name="T3" fmla="*/ 10 h 199"/>
                <a:gd name="T4" fmla="*/ 3 w 287"/>
                <a:gd name="T5" fmla="*/ 10 h 199"/>
                <a:gd name="T6" fmla="*/ 6 w 287"/>
                <a:gd name="T7" fmla="*/ 9 h 199"/>
                <a:gd name="T8" fmla="*/ 7 w 287"/>
                <a:gd name="T9" fmla="*/ 0 h 199"/>
                <a:gd name="T10" fmla="*/ 9 w 287"/>
                <a:gd name="T11" fmla="*/ 6 h 199"/>
                <a:gd name="T12" fmla="*/ 12 w 287"/>
                <a:gd name="T13" fmla="*/ 12 h 199"/>
                <a:gd name="T14" fmla="*/ 13 w 287"/>
                <a:gd name="T15" fmla="*/ 9 h 199"/>
                <a:gd name="T16" fmla="*/ 15 w 287"/>
                <a:gd name="T17" fmla="*/ 4 h 199"/>
                <a:gd name="T18" fmla="*/ 18 w 287"/>
                <a:gd name="T19" fmla="*/ 5 h 199"/>
                <a:gd name="T20" fmla="*/ 19 w 287"/>
                <a:gd name="T21" fmla="*/ 6 h 199"/>
                <a:gd name="T22" fmla="*/ 21 w 287"/>
                <a:gd name="T23" fmla="*/ 12 h 199"/>
                <a:gd name="T24" fmla="*/ 23 w 287"/>
                <a:gd name="T25" fmla="*/ 8 h 199"/>
                <a:gd name="T26" fmla="*/ 25 w 287"/>
                <a:gd name="T27" fmla="*/ 13 h 199"/>
                <a:gd name="T28" fmla="*/ 26 w 287"/>
                <a:gd name="T29" fmla="*/ 12 h 199"/>
                <a:gd name="T30" fmla="*/ 29 w 287"/>
                <a:gd name="T31" fmla="*/ 20 h 199"/>
                <a:gd name="T32" fmla="*/ 31 w 287"/>
                <a:gd name="T33" fmla="*/ 3 h 199"/>
                <a:gd name="T34" fmla="*/ 32 w 287"/>
                <a:gd name="T35" fmla="*/ 9 h 199"/>
                <a:gd name="T36" fmla="*/ 35 w 287"/>
                <a:gd name="T37" fmla="*/ 23 h 199"/>
                <a:gd name="T38" fmla="*/ 36 w 287"/>
                <a:gd name="T39" fmla="*/ 13 h 199"/>
                <a:gd name="T40" fmla="*/ 38 w 287"/>
                <a:gd name="T41" fmla="*/ 13 h 199"/>
                <a:gd name="T42" fmla="*/ 41 w 287"/>
                <a:gd name="T43" fmla="*/ 15 h 199"/>
                <a:gd name="T44" fmla="*/ 42 w 287"/>
                <a:gd name="T45" fmla="*/ 18 h 199"/>
                <a:gd name="T46" fmla="*/ 44 w 287"/>
                <a:gd name="T47" fmla="*/ 15 h 199"/>
                <a:gd name="T48" fmla="*/ 47 w 287"/>
                <a:gd name="T49" fmla="*/ 13 h 199"/>
                <a:gd name="T50" fmla="*/ 48 w 287"/>
                <a:gd name="T51" fmla="*/ 22 h 199"/>
                <a:gd name="T52" fmla="*/ 51 w 287"/>
                <a:gd name="T53" fmla="*/ 15 h 199"/>
                <a:gd name="T54" fmla="*/ 53 w 287"/>
                <a:gd name="T55" fmla="*/ 11 h 1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7"/>
                <a:gd name="T85" fmla="*/ 0 h 199"/>
                <a:gd name="T86" fmla="*/ 287 w 287"/>
                <a:gd name="T87" fmla="*/ 199 h 19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7" h="199">
                  <a:moveTo>
                    <a:pt x="0" y="112"/>
                  </a:moveTo>
                  <a:lnTo>
                    <a:pt x="8" y="88"/>
                  </a:lnTo>
                  <a:lnTo>
                    <a:pt x="15" y="88"/>
                  </a:lnTo>
                  <a:lnTo>
                    <a:pt x="31" y="80"/>
                  </a:lnTo>
                  <a:lnTo>
                    <a:pt x="39" y="0"/>
                  </a:lnTo>
                  <a:lnTo>
                    <a:pt x="47" y="56"/>
                  </a:lnTo>
                  <a:lnTo>
                    <a:pt x="63" y="104"/>
                  </a:lnTo>
                  <a:lnTo>
                    <a:pt x="71" y="80"/>
                  </a:lnTo>
                  <a:lnTo>
                    <a:pt x="79" y="40"/>
                  </a:lnTo>
                  <a:lnTo>
                    <a:pt x="95" y="48"/>
                  </a:lnTo>
                  <a:lnTo>
                    <a:pt x="103" y="56"/>
                  </a:lnTo>
                  <a:lnTo>
                    <a:pt x="111" y="104"/>
                  </a:lnTo>
                  <a:lnTo>
                    <a:pt x="127" y="72"/>
                  </a:lnTo>
                  <a:lnTo>
                    <a:pt x="135" y="112"/>
                  </a:lnTo>
                  <a:lnTo>
                    <a:pt x="143" y="104"/>
                  </a:lnTo>
                  <a:lnTo>
                    <a:pt x="159" y="175"/>
                  </a:lnTo>
                  <a:lnTo>
                    <a:pt x="167" y="24"/>
                  </a:lnTo>
                  <a:lnTo>
                    <a:pt x="175" y="80"/>
                  </a:lnTo>
                  <a:lnTo>
                    <a:pt x="191" y="199"/>
                  </a:lnTo>
                  <a:lnTo>
                    <a:pt x="199" y="112"/>
                  </a:lnTo>
                  <a:lnTo>
                    <a:pt x="207" y="119"/>
                  </a:lnTo>
                  <a:lnTo>
                    <a:pt x="223" y="135"/>
                  </a:lnTo>
                  <a:lnTo>
                    <a:pt x="231" y="159"/>
                  </a:lnTo>
                  <a:lnTo>
                    <a:pt x="239" y="135"/>
                  </a:lnTo>
                  <a:lnTo>
                    <a:pt x="255" y="119"/>
                  </a:lnTo>
                  <a:lnTo>
                    <a:pt x="263" y="191"/>
                  </a:lnTo>
                  <a:lnTo>
                    <a:pt x="279" y="135"/>
                  </a:lnTo>
                  <a:lnTo>
                    <a:pt x="287" y="96"/>
                  </a:lnTo>
                </a:path>
              </a:pathLst>
            </a:custGeom>
            <a:noFill/>
            <a:ln w="19050" cmpd="sng">
              <a:solidFill>
                <a:srgbClr val="FF0000"/>
              </a:solidFill>
              <a:prstDash val="solid"/>
              <a:round/>
              <a:headEnd/>
              <a:tailEnd/>
            </a:ln>
          </p:spPr>
          <p:txBody>
            <a:bodyPr/>
            <a:lstStyle/>
            <a:p>
              <a:endParaRPr lang="en-US"/>
            </a:p>
          </p:txBody>
        </p:sp>
      </p:grpSp>
      <p:grpSp>
        <p:nvGrpSpPr>
          <p:cNvPr id="51211" name="Group 15"/>
          <p:cNvGrpSpPr>
            <a:grpSpLocks noChangeAspect="1"/>
          </p:cNvGrpSpPr>
          <p:nvPr/>
        </p:nvGrpSpPr>
        <p:grpSpPr bwMode="auto">
          <a:xfrm>
            <a:off x="5638800" y="4038600"/>
            <a:ext cx="3352800" cy="990600"/>
            <a:chOff x="2377" y="2445"/>
            <a:chExt cx="2203" cy="625"/>
          </a:xfrm>
        </p:grpSpPr>
        <p:sp>
          <p:nvSpPr>
            <p:cNvPr id="51212" name="Freeform 16"/>
            <p:cNvSpPr>
              <a:spLocks noChangeAspect="1"/>
            </p:cNvSpPr>
            <p:nvPr/>
          </p:nvSpPr>
          <p:spPr bwMode="auto">
            <a:xfrm>
              <a:off x="2377" y="2445"/>
              <a:ext cx="992" cy="617"/>
            </a:xfrm>
            <a:custGeom>
              <a:avLst/>
              <a:gdLst>
                <a:gd name="T0" fmla="*/ 9 w 1351"/>
                <a:gd name="T1" fmla="*/ 324 h 1167"/>
                <a:gd name="T2" fmla="*/ 26 w 1351"/>
                <a:gd name="T3" fmla="*/ 322 h 1167"/>
                <a:gd name="T4" fmla="*/ 43 w 1351"/>
                <a:gd name="T5" fmla="*/ 322 h 1167"/>
                <a:gd name="T6" fmla="*/ 60 w 1351"/>
                <a:gd name="T7" fmla="*/ 324 h 1167"/>
                <a:gd name="T8" fmla="*/ 78 w 1351"/>
                <a:gd name="T9" fmla="*/ 319 h 1167"/>
                <a:gd name="T10" fmla="*/ 95 w 1351"/>
                <a:gd name="T11" fmla="*/ 208 h 1167"/>
                <a:gd name="T12" fmla="*/ 112 w 1351"/>
                <a:gd name="T13" fmla="*/ 16 h 1167"/>
                <a:gd name="T14" fmla="*/ 129 w 1351"/>
                <a:gd name="T15" fmla="*/ 183 h 1167"/>
                <a:gd name="T16" fmla="*/ 147 w 1351"/>
                <a:gd name="T17" fmla="*/ 154 h 1167"/>
                <a:gd name="T18" fmla="*/ 164 w 1351"/>
                <a:gd name="T19" fmla="*/ 134 h 1167"/>
                <a:gd name="T20" fmla="*/ 181 w 1351"/>
                <a:gd name="T21" fmla="*/ 125 h 1167"/>
                <a:gd name="T22" fmla="*/ 198 w 1351"/>
                <a:gd name="T23" fmla="*/ 130 h 1167"/>
                <a:gd name="T24" fmla="*/ 216 w 1351"/>
                <a:gd name="T25" fmla="*/ 132 h 1167"/>
                <a:gd name="T26" fmla="*/ 233 w 1351"/>
                <a:gd name="T27" fmla="*/ 123 h 1167"/>
                <a:gd name="T28" fmla="*/ 250 w 1351"/>
                <a:gd name="T29" fmla="*/ 16 h 1167"/>
                <a:gd name="T30" fmla="*/ 267 w 1351"/>
                <a:gd name="T31" fmla="*/ 170 h 1167"/>
                <a:gd name="T32" fmla="*/ 284 w 1351"/>
                <a:gd name="T33" fmla="*/ 165 h 1167"/>
                <a:gd name="T34" fmla="*/ 301 w 1351"/>
                <a:gd name="T35" fmla="*/ 152 h 1167"/>
                <a:gd name="T36" fmla="*/ 319 w 1351"/>
                <a:gd name="T37" fmla="*/ 139 h 1167"/>
                <a:gd name="T38" fmla="*/ 336 w 1351"/>
                <a:gd name="T39" fmla="*/ 130 h 1167"/>
                <a:gd name="T40" fmla="*/ 353 w 1351"/>
                <a:gd name="T41" fmla="*/ 80 h 1167"/>
                <a:gd name="T42" fmla="*/ 370 w 1351"/>
                <a:gd name="T43" fmla="*/ 148 h 1167"/>
                <a:gd name="T44" fmla="*/ 388 w 1351"/>
                <a:gd name="T45" fmla="*/ 168 h 1167"/>
                <a:gd name="T46" fmla="*/ 405 w 1351"/>
                <a:gd name="T47" fmla="*/ 154 h 1167"/>
                <a:gd name="T48" fmla="*/ 422 w 1351"/>
                <a:gd name="T49" fmla="*/ 141 h 1167"/>
                <a:gd name="T50" fmla="*/ 439 w 1351"/>
                <a:gd name="T51" fmla="*/ 130 h 1167"/>
                <a:gd name="T52" fmla="*/ 457 w 1351"/>
                <a:gd name="T53" fmla="*/ 121 h 1167"/>
                <a:gd name="T54" fmla="*/ 474 w 1351"/>
                <a:gd name="T55" fmla="*/ 16 h 1167"/>
                <a:gd name="T56" fmla="*/ 491 w 1351"/>
                <a:gd name="T57" fmla="*/ 165 h 1167"/>
                <a:gd name="T58" fmla="*/ 508 w 1351"/>
                <a:gd name="T59" fmla="*/ 161 h 1167"/>
                <a:gd name="T60" fmla="*/ 526 w 1351"/>
                <a:gd name="T61" fmla="*/ 150 h 1167"/>
                <a:gd name="T62" fmla="*/ 543 w 1351"/>
                <a:gd name="T63" fmla="*/ 139 h 1167"/>
                <a:gd name="T64" fmla="*/ 560 w 1351"/>
                <a:gd name="T65" fmla="*/ 130 h 1167"/>
                <a:gd name="T66" fmla="*/ 577 w 1351"/>
                <a:gd name="T67" fmla="*/ 123 h 1167"/>
                <a:gd name="T68" fmla="*/ 595 w 1351"/>
                <a:gd name="T69" fmla="*/ 116 h 1167"/>
                <a:gd name="T70" fmla="*/ 612 w 1351"/>
                <a:gd name="T71" fmla="*/ 49 h 1167"/>
                <a:gd name="T72" fmla="*/ 629 w 1351"/>
                <a:gd name="T73" fmla="*/ 165 h 1167"/>
                <a:gd name="T74" fmla="*/ 646 w 1351"/>
                <a:gd name="T75" fmla="*/ 163 h 1167"/>
                <a:gd name="T76" fmla="*/ 664 w 1351"/>
                <a:gd name="T77" fmla="*/ 150 h 1167"/>
                <a:gd name="T78" fmla="*/ 681 w 1351"/>
                <a:gd name="T79" fmla="*/ 139 h 1167"/>
                <a:gd name="T80" fmla="*/ 698 w 1351"/>
                <a:gd name="T81" fmla="*/ 130 h 1167"/>
                <a:gd name="T82" fmla="*/ 715 w 1351"/>
                <a:gd name="T83" fmla="*/ 89 h 11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1"/>
                <a:gd name="T127" fmla="*/ 0 h 1167"/>
                <a:gd name="T128" fmla="*/ 1351 w 1351"/>
                <a:gd name="T129" fmla="*/ 1167 h 11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1" h="1167">
                  <a:moveTo>
                    <a:pt x="0" y="1167"/>
                  </a:moveTo>
                  <a:lnTo>
                    <a:pt x="8" y="1159"/>
                  </a:lnTo>
                  <a:lnTo>
                    <a:pt x="16" y="1159"/>
                  </a:lnTo>
                  <a:lnTo>
                    <a:pt x="32" y="1151"/>
                  </a:lnTo>
                  <a:lnTo>
                    <a:pt x="40" y="1151"/>
                  </a:lnTo>
                  <a:lnTo>
                    <a:pt x="48" y="1151"/>
                  </a:lnTo>
                  <a:lnTo>
                    <a:pt x="64" y="1159"/>
                  </a:lnTo>
                  <a:lnTo>
                    <a:pt x="72" y="1151"/>
                  </a:lnTo>
                  <a:lnTo>
                    <a:pt x="80" y="1151"/>
                  </a:lnTo>
                  <a:lnTo>
                    <a:pt x="96" y="1159"/>
                  </a:lnTo>
                  <a:lnTo>
                    <a:pt x="104" y="1159"/>
                  </a:lnTo>
                  <a:lnTo>
                    <a:pt x="112" y="1159"/>
                  </a:lnTo>
                  <a:lnTo>
                    <a:pt x="128" y="1167"/>
                  </a:lnTo>
                  <a:lnTo>
                    <a:pt x="136" y="1159"/>
                  </a:lnTo>
                  <a:lnTo>
                    <a:pt x="144" y="1143"/>
                  </a:lnTo>
                  <a:lnTo>
                    <a:pt x="160" y="1135"/>
                  </a:lnTo>
                  <a:lnTo>
                    <a:pt x="168" y="944"/>
                  </a:lnTo>
                  <a:lnTo>
                    <a:pt x="176" y="744"/>
                  </a:lnTo>
                  <a:lnTo>
                    <a:pt x="192" y="608"/>
                  </a:lnTo>
                  <a:lnTo>
                    <a:pt x="200" y="504"/>
                  </a:lnTo>
                  <a:lnTo>
                    <a:pt x="208" y="56"/>
                  </a:lnTo>
                  <a:lnTo>
                    <a:pt x="224" y="424"/>
                  </a:lnTo>
                  <a:lnTo>
                    <a:pt x="232" y="664"/>
                  </a:lnTo>
                  <a:lnTo>
                    <a:pt x="240" y="656"/>
                  </a:lnTo>
                  <a:lnTo>
                    <a:pt x="256" y="624"/>
                  </a:lnTo>
                  <a:lnTo>
                    <a:pt x="264" y="584"/>
                  </a:lnTo>
                  <a:lnTo>
                    <a:pt x="272" y="552"/>
                  </a:lnTo>
                  <a:lnTo>
                    <a:pt x="288" y="528"/>
                  </a:lnTo>
                  <a:lnTo>
                    <a:pt x="296" y="496"/>
                  </a:lnTo>
                  <a:lnTo>
                    <a:pt x="304" y="480"/>
                  </a:lnTo>
                  <a:lnTo>
                    <a:pt x="320" y="464"/>
                  </a:lnTo>
                  <a:lnTo>
                    <a:pt x="328" y="448"/>
                  </a:lnTo>
                  <a:lnTo>
                    <a:pt x="336" y="448"/>
                  </a:lnTo>
                  <a:lnTo>
                    <a:pt x="352" y="448"/>
                  </a:lnTo>
                  <a:lnTo>
                    <a:pt x="360" y="456"/>
                  </a:lnTo>
                  <a:lnTo>
                    <a:pt x="368" y="464"/>
                  </a:lnTo>
                  <a:lnTo>
                    <a:pt x="384" y="472"/>
                  </a:lnTo>
                  <a:lnTo>
                    <a:pt x="392" y="472"/>
                  </a:lnTo>
                  <a:lnTo>
                    <a:pt x="400" y="472"/>
                  </a:lnTo>
                  <a:lnTo>
                    <a:pt x="416" y="456"/>
                  </a:lnTo>
                  <a:lnTo>
                    <a:pt x="424" y="448"/>
                  </a:lnTo>
                  <a:lnTo>
                    <a:pt x="432" y="440"/>
                  </a:lnTo>
                  <a:lnTo>
                    <a:pt x="448" y="424"/>
                  </a:lnTo>
                  <a:lnTo>
                    <a:pt x="456" y="368"/>
                  </a:lnTo>
                  <a:lnTo>
                    <a:pt x="464" y="56"/>
                  </a:lnTo>
                  <a:lnTo>
                    <a:pt x="480" y="264"/>
                  </a:lnTo>
                  <a:lnTo>
                    <a:pt x="488" y="520"/>
                  </a:lnTo>
                  <a:lnTo>
                    <a:pt x="495" y="608"/>
                  </a:lnTo>
                  <a:lnTo>
                    <a:pt x="511" y="616"/>
                  </a:lnTo>
                  <a:lnTo>
                    <a:pt x="519" y="608"/>
                  </a:lnTo>
                  <a:lnTo>
                    <a:pt x="527" y="592"/>
                  </a:lnTo>
                  <a:lnTo>
                    <a:pt x="543" y="576"/>
                  </a:lnTo>
                  <a:lnTo>
                    <a:pt x="551" y="560"/>
                  </a:lnTo>
                  <a:lnTo>
                    <a:pt x="559" y="544"/>
                  </a:lnTo>
                  <a:lnTo>
                    <a:pt x="575" y="528"/>
                  </a:lnTo>
                  <a:lnTo>
                    <a:pt x="583" y="512"/>
                  </a:lnTo>
                  <a:lnTo>
                    <a:pt x="591" y="496"/>
                  </a:lnTo>
                  <a:lnTo>
                    <a:pt x="607" y="480"/>
                  </a:lnTo>
                  <a:lnTo>
                    <a:pt x="615" y="472"/>
                  </a:lnTo>
                  <a:lnTo>
                    <a:pt x="623" y="464"/>
                  </a:lnTo>
                  <a:lnTo>
                    <a:pt x="639" y="448"/>
                  </a:lnTo>
                  <a:lnTo>
                    <a:pt x="647" y="424"/>
                  </a:lnTo>
                  <a:lnTo>
                    <a:pt x="655" y="288"/>
                  </a:lnTo>
                  <a:lnTo>
                    <a:pt x="671" y="24"/>
                  </a:lnTo>
                  <a:lnTo>
                    <a:pt x="679" y="304"/>
                  </a:lnTo>
                  <a:lnTo>
                    <a:pt x="687" y="528"/>
                  </a:lnTo>
                  <a:lnTo>
                    <a:pt x="703" y="592"/>
                  </a:lnTo>
                  <a:lnTo>
                    <a:pt x="711" y="608"/>
                  </a:lnTo>
                  <a:lnTo>
                    <a:pt x="719" y="600"/>
                  </a:lnTo>
                  <a:lnTo>
                    <a:pt x="735" y="592"/>
                  </a:lnTo>
                  <a:lnTo>
                    <a:pt x="743" y="576"/>
                  </a:lnTo>
                  <a:lnTo>
                    <a:pt x="751" y="552"/>
                  </a:lnTo>
                  <a:lnTo>
                    <a:pt x="767" y="536"/>
                  </a:lnTo>
                  <a:lnTo>
                    <a:pt x="775" y="520"/>
                  </a:lnTo>
                  <a:lnTo>
                    <a:pt x="783" y="504"/>
                  </a:lnTo>
                  <a:lnTo>
                    <a:pt x="799" y="496"/>
                  </a:lnTo>
                  <a:lnTo>
                    <a:pt x="807" y="480"/>
                  </a:lnTo>
                  <a:lnTo>
                    <a:pt x="815" y="464"/>
                  </a:lnTo>
                  <a:lnTo>
                    <a:pt x="831" y="456"/>
                  </a:lnTo>
                  <a:lnTo>
                    <a:pt x="839" y="448"/>
                  </a:lnTo>
                  <a:lnTo>
                    <a:pt x="847" y="432"/>
                  </a:lnTo>
                  <a:lnTo>
                    <a:pt x="863" y="408"/>
                  </a:lnTo>
                  <a:lnTo>
                    <a:pt x="871" y="184"/>
                  </a:lnTo>
                  <a:lnTo>
                    <a:pt x="879" y="56"/>
                  </a:lnTo>
                  <a:lnTo>
                    <a:pt x="895" y="320"/>
                  </a:lnTo>
                  <a:lnTo>
                    <a:pt x="903" y="520"/>
                  </a:lnTo>
                  <a:lnTo>
                    <a:pt x="911" y="592"/>
                  </a:lnTo>
                  <a:lnTo>
                    <a:pt x="927" y="600"/>
                  </a:lnTo>
                  <a:lnTo>
                    <a:pt x="935" y="592"/>
                  </a:lnTo>
                  <a:lnTo>
                    <a:pt x="943" y="576"/>
                  </a:lnTo>
                  <a:lnTo>
                    <a:pt x="959" y="560"/>
                  </a:lnTo>
                  <a:lnTo>
                    <a:pt x="967" y="544"/>
                  </a:lnTo>
                  <a:lnTo>
                    <a:pt x="975" y="536"/>
                  </a:lnTo>
                  <a:lnTo>
                    <a:pt x="991" y="520"/>
                  </a:lnTo>
                  <a:lnTo>
                    <a:pt x="999" y="512"/>
                  </a:lnTo>
                  <a:lnTo>
                    <a:pt x="1007" y="496"/>
                  </a:lnTo>
                  <a:lnTo>
                    <a:pt x="1023" y="488"/>
                  </a:lnTo>
                  <a:lnTo>
                    <a:pt x="1031" y="480"/>
                  </a:lnTo>
                  <a:lnTo>
                    <a:pt x="1039" y="464"/>
                  </a:lnTo>
                  <a:lnTo>
                    <a:pt x="1055" y="456"/>
                  </a:lnTo>
                  <a:lnTo>
                    <a:pt x="1063" y="448"/>
                  </a:lnTo>
                  <a:lnTo>
                    <a:pt x="1071" y="440"/>
                  </a:lnTo>
                  <a:lnTo>
                    <a:pt x="1087" y="432"/>
                  </a:lnTo>
                  <a:lnTo>
                    <a:pt x="1095" y="424"/>
                  </a:lnTo>
                  <a:lnTo>
                    <a:pt x="1103" y="416"/>
                  </a:lnTo>
                  <a:lnTo>
                    <a:pt x="1119" y="360"/>
                  </a:lnTo>
                  <a:lnTo>
                    <a:pt x="1127" y="64"/>
                  </a:lnTo>
                  <a:lnTo>
                    <a:pt x="1135" y="176"/>
                  </a:lnTo>
                  <a:lnTo>
                    <a:pt x="1151" y="392"/>
                  </a:lnTo>
                  <a:lnTo>
                    <a:pt x="1159" y="544"/>
                  </a:lnTo>
                  <a:lnTo>
                    <a:pt x="1167" y="592"/>
                  </a:lnTo>
                  <a:lnTo>
                    <a:pt x="1183" y="608"/>
                  </a:lnTo>
                  <a:lnTo>
                    <a:pt x="1191" y="600"/>
                  </a:lnTo>
                  <a:lnTo>
                    <a:pt x="1199" y="584"/>
                  </a:lnTo>
                  <a:lnTo>
                    <a:pt x="1215" y="568"/>
                  </a:lnTo>
                  <a:lnTo>
                    <a:pt x="1223" y="552"/>
                  </a:lnTo>
                  <a:lnTo>
                    <a:pt x="1231" y="536"/>
                  </a:lnTo>
                  <a:lnTo>
                    <a:pt x="1247" y="520"/>
                  </a:lnTo>
                  <a:lnTo>
                    <a:pt x="1255" y="512"/>
                  </a:lnTo>
                  <a:lnTo>
                    <a:pt x="1263" y="496"/>
                  </a:lnTo>
                  <a:lnTo>
                    <a:pt x="1279" y="488"/>
                  </a:lnTo>
                  <a:lnTo>
                    <a:pt x="1287" y="480"/>
                  </a:lnTo>
                  <a:lnTo>
                    <a:pt x="1295" y="464"/>
                  </a:lnTo>
                  <a:lnTo>
                    <a:pt x="1311" y="456"/>
                  </a:lnTo>
                  <a:lnTo>
                    <a:pt x="1319" y="432"/>
                  </a:lnTo>
                  <a:lnTo>
                    <a:pt x="1327" y="320"/>
                  </a:lnTo>
                  <a:lnTo>
                    <a:pt x="1343" y="0"/>
                  </a:lnTo>
                  <a:lnTo>
                    <a:pt x="1351" y="208"/>
                  </a:lnTo>
                </a:path>
              </a:pathLst>
            </a:custGeom>
            <a:noFill/>
            <a:ln w="19050" cmpd="sng">
              <a:solidFill>
                <a:srgbClr val="0000FF"/>
              </a:solidFill>
              <a:prstDash val="solid"/>
              <a:round/>
              <a:headEnd/>
              <a:tailEnd/>
            </a:ln>
          </p:spPr>
          <p:txBody>
            <a:bodyPr/>
            <a:lstStyle/>
            <a:p>
              <a:endParaRPr lang="en-US"/>
            </a:p>
          </p:txBody>
        </p:sp>
        <p:sp>
          <p:nvSpPr>
            <p:cNvPr id="51213" name="Freeform 17"/>
            <p:cNvSpPr>
              <a:spLocks noChangeAspect="1"/>
            </p:cNvSpPr>
            <p:nvPr/>
          </p:nvSpPr>
          <p:spPr bwMode="auto">
            <a:xfrm>
              <a:off x="3369" y="2453"/>
              <a:ext cx="1000" cy="600"/>
            </a:xfrm>
            <a:custGeom>
              <a:avLst/>
              <a:gdLst>
                <a:gd name="T0" fmla="*/ 13 w 1360"/>
                <a:gd name="T1" fmla="*/ 147 h 1135"/>
                <a:gd name="T2" fmla="*/ 30 w 1360"/>
                <a:gd name="T3" fmla="*/ 159 h 1135"/>
                <a:gd name="T4" fmla="*/ 48 w 1360"/>
                <a:gd name="T5" fmla="*/ 147 h 1135"/>
                <a:gd name="T6" fmla="*/ 65 w 1360"/>
                <a:gd name="T7" fmla="*/ 136 h 1135"/>
                <a:gd name="T8" fmla="*/ 82 w 1360"/>
                <a:gd name="T9" fmla="*/ 125 h 1135"/>
                <a:gd name="T10" fmla="*/ 99 w 1360"/>
                <a:gd name="T11" fmla="*/ 114 h 1135"/>
                <a:gd name="T12" fmla="*/ 117 w 1360"/>
                <a:gd name="T13" fmla="*/ 51 h 1135"/>
                <a:gd name="T14" fmla="*/ 134 w 1360"/>
                <a:gd name="T15" fmla="*/ 156 h 1135"/>
                <a:gd name="T16" fmla="*/ 151 w 1360"/>
                <a:gd name="T17" fmla="*/ 154 h 1135"/>
                <a:gd name="T18" fmla="*/ 168 w 1360"/>
                <a:gd name="T19" fmla="*/ 143 h 1135"/>
                <a:gd name="T20" fmla="*/ 186 w 1360"/>
                <a:gd name="T21" fmla="*/ 134 h 1135"/>
                <a:gd name="T22" fmla="*/ 203 w 1360"/>
                <a:gd name="T23" fmla="*/ 123 h 1135"/>
                <a:gd name="T24" fmla="*/ 221 w 1360"/>
                <a:gd name="T25" fmla="*/ 78 h 1135"/>
                <a:gd name="T26" fmla="*/ 238 w 1360"/>
                <a:gd name="T27" fmla="*/ 105 h 1135"/>
                <a:gd name="T28" fmla="*/ 255 w 1360"/>
                <a:gd name="T29" fmla="*/ 156 h 1135"/>
                <a:gd name="T30" fmla="*/ 273 w 1360"/>
                <a:gd name="T31" fmla="*/ 150 h 1135"/>
                <a:gd name="T32" fmla="*/ 290 w 1360"/>
                <a:gd name="T33" fmla="*/ 139 h 1135"/>
                <a:gd name="T34" fmla="*/ 307 w 1360"/>
                <a:gd name="T35" fmla="*/ 130 h 1135"/>
                <a:gd name="T36" fmla="*/ 324 w 1360"/>
                <a:gd name="T37" fmla="*/ 118 h 1135"/>
                <a:gd name="T38" fmla="*/ 342 w 1360"/>
                <a:gd name="T39" fmla="*/ 4 h 1135"/>
                <a:gd name="T40" fmla="*/ 359 w 1360"/>
                <a:gd name="T41" fmla="*/ 136 h 1135"/>
                <a:gd name="T42" fmla="*/ 376 w 1360"/>
                <a:gd name="T43" fmla="*/ 156 h 1135"/>
                <a:gd name="T44" fmla="*/ 393 w 1360"/>
                <a:gd name="T45" fmla="*/ 145 h 1135"/>
                <a:gd name="T46" fmla="*/ 411 w 1360"/>
                <a:gd name="T47" fmla="*/ 134 h 1135"/>
                <a:gd name="T48" fmla="*/ 428 w 1360"/>
                <a:gd name="T49" fmla="*/ 123 h 1135"/>
                <a:gd name="T50" fmla="*/ 446 w 1360"/>
                <a:gd name="T51" fmla="*/ 53 h 1135"/>
                <a:gd name="T52" fmla="*/ 463 w 1360"/>
                <a:gd name="T53" fmla="*/ 109 h 1135"/>
                <a:gd name="T54" fmla="*/ 480 w 1360"/>
                <a:gd name="T55" fmla="*/ 152 h 1135"/>
                <a:gd name="T56" fmla="*/ 497 w 1360"/>
                <a:gd name="T57" fmla="*/ 145 h 1135"/>
                <a:gd name="T58" fmla="*/ 515 w 1360"/>
                <a:gd name="T59" fmla="*/ 188 h 1135"/>
                <a:gd name="T60" fmla="*/ 532 w 1360"/>
                <a:gd name="T61" fmla="*/ 268 h 1135"/>
                <a:gd name="T62" fmla="*/ 549 w 1360"/>
                <a:gd name="T63" fmla="*/ 291 h 1135"/>
                <a:gd name="T64" fmla="*/ 567 w 1360"/>
                <a:gd name="T65" fmla="*/ 302 h 1135"/>
                <a:gd name="T66" fmla="*/ 584 w 1360"/>
                <a:gd name="T67" fmla="*/ 309 h 1135"/>
                <a:gd name="T68" fmla="*/ 601 w 1360"/>
                <a:gd name="T69" fmla="*/ 311 h 1135"/>
                <a:gd name="T70" fmla="*/ 618 w 1360"/>
                <a:gd name="T71" fmla="*/ 313 h 1135"/>
                <a:gd name="T72" fmla="*/ 636 w 1360"/>
                <a:gd name="T73" fmla="*/ 315 h 1135"/>
                <a:gd name="T74" fmla="*/ 653 w 1360"/>
                <a:gd name="T75" fmla="*/ 315 h 1135"/>
                <a:gd name="T76" fmla="*/ 671 w 1360"/>
                <a:gd name="T77" fmla="*/ 315 h 1135"/>
                <a:gd name="T78" fmla="*/ 687 w 1360"/>
                <a:gd name="T79" fmla="*/ 313 h 1135"/>
                <a:gd name="T80" fmla="*/ 705 w 1360"/>
                <a:gd name="T81" fmla="*/ 315 h 1135"/>
                <a:gd name="T82" fmla="*/ 722 w 1360"/>
                <a:gd name="T83" fmla="*/ 317 h 11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60"/>
                <a:gd name="T127" fmla="*/ 0 h 1135"/>
                <a:gd name="T128" fmla="*/ 1360 w 1360"/>
                <a:gd name="T129" fmla="*/ 1135 h 11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60" h="1135">
                  <a:moveTo>
                    <a:pt x="0" y="192"/>
                  </a:moveTo>
                  <a:lnTo>
                    <a:pt x="8" y="416"/>
                  </a:lnTo>
                  <a:lnTo>
                    <a:pt x="24" y="528"/>
                  </a:lnTo>
                  <a:lnTo>
                    <a:pt x="32" y="568"/>
                  </a:lnTo>
                  <a:lnTo>
                    <a:pt x="40" y="568"/>
                  </a:lnTo>
                  <a:lnTo>
                    <a:pt x="56" y="568"/>
                  </a:lnTo>
                  <a:lnTo>
                    <a:pt x="64" y="552"/>
                  </a:lnTo>
                  <a:lnTo>
                    <a:pt x="72" y="544"/>
                  </a:lnTo>
                  <a:lnTo>
                    <a:pt x="88" y="528"/>
                  </a:lnTo>
                  <a:lnTo>
                    <a:pt x="96" y="512"/>
                  </a:lnTo>
                  <a:lnTo>
                    <a:pt x="104" y="504"/>
                  </a:lnTo>
                  <a:lnTo>
                    <a:pt x="120" y="488"/>
                  </a:lnTo>
                  <a:lnTo>
                    <a:pt x="128" y="472"/>
                  </a:lnTo>
                  <a:lnTo>
                    <a:pt x="144" y="464"/>
                  </a:lnTo>
                  <a:lnTo>
                    <a:pt x="152" y="448"/>
                  </a:lnTo>
                  <a:lnTo>
                    <a:pt x="160" y="440"/>
                  </a:lnTo>
                  <a:lnTo>
                    <a:pt x="176" y="424"/>
                  </a:lnTo>
                  <a:lnTo>
                    <a:pt x="184" y="408"/>
                  </a:lnTo>
                  <a:lnTo>
                    <a:pt x="192" y="288"/>
                  </a:lnTo>
                  <a:lnTo>
                    <a:pt x="208" y="0"/>
                  </a:lnTo>
                  <a:lnTo>
                    <a:pt x="216" y="184"/>
                  </a:lnTo>
                  <a:lnTo>
                    <a:pt x="224" y="392"/>
                  </a:lnTo>
                  <a:lnTo>
                    <a:pt x="240" y="520"/>
                  </a:lnTo>
                  <a:lnTo>
                    <a:pt x="248" y="560"/>
                  </a:lnTo>
                  <a:lnTo>
                    <a:pt x="256" y="568"/>
                  </a:lnTo>
                  <a:lnTo>
                    <a:pt x="272" y="560"/>
                  </a:lnTo>
                  <a:lnTo>
                    <a:pt x="280" y="552"/>
                  </a:lnTo>
                  <a:lnTo>
                    <a:pt x="288" y="536"/>
                  </a:lnTo>
                  <a:lnTo>
                    <a:pt x="304" y="528"/>
                  </a:lnTo>
                  <a:lnTo>
                    <a:pt x="312" y="512"/>
                  </a:lnTo>
                  <a:lnTo>
                    <a:pt x="320" y="504"/>
                  </a:lnTo>
                  <a:lnTo>
                    <a:pt x="336" y="488"/>
                  </a:lnTo>
                  <a:lnTo>
                    <a:pt x="344" y="480"/>
                  </a:lnTo>
                  <a:lnTo>
                    <a:pt x="352" y="472"/>
                  </a:lnTo>
                  <a:lnTo>
                    <a:pt x="368" y="456"/>
                  </a:lnTo>
                  <a:lnTo>
                    <a:pt x="376" y="440"/>
                  </a:lnTo>
                  <a:lnTo>
                    <a:pt x="384" y="424"/>
                  </a:lnTo>
                  <a:lnTo>
                    <a:pt x="400" y="408"/>
                  </a:lnTo>
                  <a:lnTo>
                    <a:pt x="408" y="280"/>
                  </a:lnTo>
                  <a:lnTo>
                    <a:pt x="416" y="8"/>
                  </a:lnTo>
                  <a:lnTo>
                    <a:pt x="432" y="176"/>
                  </a:lnTo>
                  <a:lnTo>
                    <a:pt x="440" y="376"/>
                  </a:lnTo>
                  <a:lnTo>
                    <a:pt x="448" y="504"/>
                  </a:lnTo>
                  <a:lnTo>
                    <a:pt x="464" y="552"/>
                  </a:lnTo>
                  <a:lnTo>
                    <a:pt x="472" y="560"/>
                  </a:lnTo>
                  <a:lnTo>
                    <a:pt x="480" y="552"/>
                  </a:lnTo>
                  <a:lnTo>
                    <a:pt x="496" y="544"/>
                  </a:lnTo>
                  <a:lnTo>
                    <a:pt x="504" y="536"/>
                  </a:lnTo>
                  <a:lnTo>
                    <a:pt x="512" y="520"/>
                  </a:lnTo>
                  <a:lnTo>
                    <a:pt x="528" y="512"/>
                  </a:lnTo>
                  <a:lnTo>
                    <a:pt x="536" y="496"/>
                  </a:lnTo>
                  <a:lnTo>
                    <a:pt x="544" y="488"/>
                  </a:lnTo>
                  <a:lnTo>
                    <a:pt x="560" y="480"/>
                  </a:lnTo>
                  <a:lnTo>
                    <a:pt x="568" y="464"/>
                  </a:lnTo>
                  <a:lnTo>
                    <a:pt x="576" y="456"/>
                  </a:lnTo>
                  <a:lnTo>
                    <a:pt x="592" y="440"/>
                  </a:lnTo>
                  <a:lnTo>
                    <a:pt x="600" y="424"/>
                  </a:lnTo>
                  <a:lnTo>
                    <a:pt x="608" y="408"/>
                  </a:lnTo>
                  <a:lnTo>
                    <a:pt x="624" y="328"/>
                  </a:lnTo>
                  <a:lnTo>
                    <a:pt x="632" y="16"/>
                  </a:lnTo>
                  <a:lnTo>
                    <a:pt x="640" y="144"/>
                  </a:lnTo>
                  <a:lnTo>
                    <a:pt x="656" y="344"/>
                  </a:lnTo>
                  <a:lnTo>
                    <a:pt x="664" y="488"/>
                  </a:lnTo>
                  <a:lnTo>
                    <a:pt x="672" y="544"/>
                  </a:lnTo>
                  <a:lnTo>
                    <a:pt x="688" y="560"/>
                  </a:lnTo>
                  <a:lnTo>
                    <a:pt x="696" y="560"/>
                  </a:lnTo>
                  <a:lnTo>
                    <a:pt x="704" y="552"/>
                  </a:lnTo>
                  <a:lnTo>
                    <a:pt x="720" y="536"/>
                  </a:lnTo>
                  <a:lnTo>
                    <a:pt x="728" y="520"/>
                  </a:lnTo>
                  <a:lnTo>
                    <a:pt x="736" y="512"/>
                  </a:lnTo>
                  <a:lnTo>
                    <a:pt x="752" y="496"/>
                  </a:lnTo>
                  <a:lnTo>
                    <a:pt x="760" y="480"/>
                  </a:lnTo>
                  <a:lnTo>
                    <a:pt x="768" y="464"/>
                  </a:lnTo>
                  <a:lnTo>
                    <a:pt x="784" y="456"/>
                  </a:lnTo>
                  <a:lnTo>
                    <a:pt x="792" y="440"/>
                  </a:lnTo>
                  <a:lnTo>
                    <a:pt x="800" y="424"/>
                  </a:lnTo>
                  <a:lnTo>
                    <a:pt x="816" y="400"/>
                  </a:lnTo>
                  <a:lnTo>
                    <a:pt x="824" y="192"/>
                  </a:lnTo>
                  <a:lnTo>
                    <a:pt x="832" y="32"/>
                  </a:lnTo>
                  <a:lnTo>
                    <a:pt x="848" y="208"/>
                  </a:lnTo>
                  <a:lnTo>
                    <a:pt x="856" y="392"/>
                  </a:lnTo>
                  <a:lnTo>
                    <a:pt x="864" y="496"/>
                  </a:lnTo>
                  <a:lnTo>
                    <a:pt x="880" y="536"/>
                  </a:lnTo>
                  <a:lnTo>
                    <a:pt x="888" y="544"/>
                  </a:lnTo>
                  <a:lnTo>
                    <a:pt x="896" y="544"/>
                  </a:lnTo>
                  <a:lnTo>
                    <a:pt x="912" y="536"/>
                  </a:lnTo>
                  <a:lnTo>
                    <a:pt x="920" y="520"/>
                  </a:lnTo>
                  <a:lnTo>
                    <a:pt x="928" y="504"/>
                  </a:lnTo>
                  <a:lnTo>
                    <a:pt x="944" y="496"/>
                  </a:lnTo>
                  <a:lnTo>
                    <a:pt x="952" y="672"/>
                  </a:lnTo>
                  <a:lnTo>
                    <a:pt x="960" y="832"/>
                  </a:lnTo>
                  <a:lnTo>
                    <a:pt x="976" y="912"/>
                  </a:lnTo>
                  <a:lnTo>
                    <a:pt x="984" y="960"/>
                  </a:lnTo>
                  <a:lnTo>
                    <a:pt x="992" y="992"/>
                  </a:lnTo>
                  <a:lnTo>
                    <a:pt x="1008" y="1024"/>
                  </a:lnTo>
                  <a:lnTo>
                    <a:pt x="1016" y="1040"/>
                  </a:lnTo>
                  <a:lnTo>
                    <a:pt x="1024" y="1056"/>
                  </a:lnTo>
                  <a:lnTo>
                    <a:pt x="1040" y="1064"/>
                  </a:lnTo>
                  <a:lnTo>
                    <a:pt x="1048" y="1080"/>
                  </a:lnTo>
                  <a:lnTo>
                    <a:pt x="1056" y="1088"/>
                  </a:lnTo>
                  <a:lnTo>
                    <a:pt x="1072" y="1096"/>
                  </a:lnTo>
                  <a:lnTo>
                    <a:pt x="1080" y="1104"/>
                  </a:lnTo>
                  <a:lnTo>
                    <a:pt x="1088" y="1112"/>
                  </a:lnTo>
                  <a:lnTo>
                    <a:pt x="1104" y="1112"/>
                  </a:lnTo>
                  <a:lnTo>
                    <a:pt x="1112" y="1112"/>
                  </a:lnTo>
                  <a:lnTo>
                    <a:pt x="1120" y="1119"/>
                  </a:lnTo>
                  <a:lnTo>
                    <a:pt x="1136" y="1119"/>
                  </a:lnTo>
                  <a:lnTo>
                    <a:pt x="1144" y="1119"/>
                  </a:lnTo>
                  <a:lnTo>
                    <a:pt x="1152" y="1119"/>
                  </a:lnTo>
                  <a:lnTo>
                    <a:pt x="1168" y="1119"/>
                  </a:lnTo>
                  <a:lnTo>
                    <a:pt x="1176" y="1127"/>
                  </a:lnTo>
                  <a:lnTo>
                    <a:pt x="1184" y="1127"/>
                  </a:lnTo>
                  <a:lnTo>
                    <a:pt x="1200" y="1127"/>
                  </a:lnTo>
                  <a:lnTo>
                    <a:pt x="1208" y="1127"/>
                  </a:lnTo>
                  <a:lnTo>
                    <a:pt x="1216" y="1119"/>
                  </a:lnTo>
                  <a:lnTo>
                    <a:pt x="1232" y="1127"/>
                  </a:lnTo>
                  <a:lnTo>
                    <a:pt x="1240" y="1127"/>
                  </a:lnTo>
                  <a:lnTo>
                    <a:pt x="1248" y="1127"/>
                  </a:lnTo>
                  <a:lnTo>
                    <a:pt x="1264" y="1119"/>
                  </a:lnTo>
                  <a:lnTo>
                    <a:pt x="1272" y="1119"/>
                  </a:lnTo>
                  <a:lnTo>
                    <a:pt x="1280" y="1127"/>
                  </a:lnTo>
                  <a:lnTo>
                    <a:pt x="1296" y="1127"/>
                  </a:lnTo>
                  <a:lnTo>
                    <a:pt x="1304" y="1127"/>
                  </a:lnTo>
                  <a:lnTo>
                    <a:pt x="1312" y="1127"/>
                  </a:lnTo>
                  <a:lnTo>
                    <a:pt x="1328" y="1127"/>
                  </a:lnTo>
                  <a:lnTo>
                    <a:pt x="1336" y="1135"/>
                  </a:lnTo>
                  <a:lnTo>
                    <a:pt x="1344" y="1135"/>
                  </a:lnTo>
                  <a:lnTo>
                    <a:pt x="1360" y="1135"/>
                  </a:lnTo>
                </a:path>
              </a:pathLst>
            </a:custGeom>
            <a:noFill/>
            <a:ln w="19050" cmpd="sng">
              <a:solidFill>
                <a:srgbClr val="0000FF"/>
              </a:solidFill>
              <a:prstDash val="solid"/>
              <a:round/>
              <a:headEnd/>
              <a:tailEnd/>
            </a:ln>
          </p:spPr>
          <p:txBody>
            <a:bodyPr/>
            <a:lstStyle/>
            <a:p>
              <a:endParaRPr lang="en-US"/>
            </a:p>
          </p:txBody>
        </p:sp>
        <p:sp>
          <p:nvSpPr>
            <p:cNvPr id="51214" name="Freeform 18"/>
            <p:cNvSpPr>
              <a:spLocks noChangeAspect="1"/>
            </p:cNvSpPr>
            <p:nvPr/>
          </p:nvSpPr>
          <p:spPr bwMode="auto">
            <a:xfrm>
              <a:off x="4369" y="3053"/>
              <a:ext cx="211" cy="17"/>
            </a:xfrm>
            <a:custGeom>
              <a:avLst/>
              <a:gdLst>
                <a:gd name="T0" fmla="*/ 0 w 287"/>
                <a:gd name="T1" fmla="*/ 0 h 32"/>
                <a:gd name="T2" fmla="*/ 4 w 287"/>
                <a:gd name="T3" fmla="*/ 0 h 32"/>
                <a:gd name="T4" fmla="*/ 8 w 287"/>
                <a:gd name="T5" fmla="*/ 2 h 32"/>
                <a:gd name="T6" fmla="*/ 17 w 287"/>
                <a:gd name="T7" fmla="*/ 2 h 32"/>
                <a:gd name="T8" fmla="*/ 21 w 287"/>
                <a:gd name="T9" fmla="*/ 0 h 32"/>
                <a:gd name="T10" fmla="*/ 26 w 287"/>
                <a:gd name="T11" fmla="*/ 0 h 32"/>
                <a:gd name="T12" fmla="*/ 34 w 287"/>
                <a:gd name="T13" fmla="*/ 0 h 32"/>
                <a:gd name="T14" fmla="*/ 38 w 287"/>
                <a:gd name="T15" fmla="*/ 0 h 32"/>
                <a:gd name="T16" fmla="*/ 43 w 287"/>
                <a:gd name="T17" fmla="*/ 0 h 32"/>
                <a:gd name="T18" fmla="*/ 51 w 287"/>
                <a:gd name="T19" fmla="*/ 2 h 32"/>
                <a:gd name="T20" fmla="*/ 56 w 287"/>
                <a:gd name="T21" fmla="*/ 2 h 32"/>
                <a:gd name="T22" fmla="*/ 60 w 287"/>
                <a:gd name="T23" fmla="*/ 5 h 32"/>
                <a:gd name="T24" fmla="*/ 68 w 287"/>
                <a:gd name="T25" fmla="*/ 5 h 32"/>
                <a:gd name="T26" fmla="*/ 73 w 287"/>
                <a:gd name="T27" fmla="*/ 5 h 32"/>
                <a:gd name="T28" fmla="*/ 77 w 287"/>
                <a:gd name="T29" fmla="*/ 7 h 32"/>
                <a:gd name="T30" fmla="*/ 86 w 287"/>
                <a:gd name="T31" fmla="*/ 7 h 32"/>
                <a:gd name="T32" fmla="*/ 90 w 287"/>
                <a:gd name="T33" fmla="*/ 9 h 32"/>
                <a:gd name="T34" fmla="*/ 95 w 287"/>
                <a:gd name="T35" fmla="*/ 9 h 32"/>
                <a:gd name="T36" fmla="*/ 103 w 287"/>
                <a:gd name="T37" fmla="*/ 9 h 32"/>
                <a:gd name="T38" fmla="*/ 107 w 287"/>
                <a:gd name="T39" fmla="*/ 7 h 32"/>
                <a:gd name="T40" fmla="*/ 112 w 287"/>
                <a:gd name="T41" fmla="*/ 9 h 32"/>
                <a:gd name="T42" fmla="*/ 121 w 287"/>
                <a:gd name="T43" fmla="*/ 9 h 32"/>
                <a:gd name="T44" fmla="*/ 125 w 287"/>
                <a:gd name="T45" fmla="*/ 9 h 32"/>
                <a:gd name="T46" fmla="*/ 129 w 287"/>
                <a:gd name="T47" fmla="*/ 9 h 32"/>
                <a:gd name="T48" fmla="*/ 137 w 287"/>
                <a:gd name="T49" fmla="*/ 9 h 32"/>
                <a:gd name="T50" fmla="*/ 142 w 287"/>
                <a:gd name="T51" fmla="*/ 9 h 32"/>
                <a:gd name="T52" fmla="*/ 151 w 287"/>
                <a:gd name="T53" fmla="*/ 7 h 32"/>
                <a:gd name="T54" fmla="*/ 155 w 287"/>
                <a:gd name="T55" fmla="*/ 7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7"/>
                <a:gd name="T85" fmla="*/ 0 h 32"/>
                <a:gd name="T86" fmla="*/ 287 w 287"/>
                <a:gd name="T87" fmla="*/ 32 h 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7" h="32">
                  <a:moveTo>
                    <a:pt x="0" y="0"/>
                  </a:moveTo>
                  <a:lnTo>
                    <a:pt x="8" y="0"/>
                  </a:lnTo>
                  <a:lnTo>
                    <a:pt x="15" y="8"/>
                  </a:lnTo>
                  <a:lnTo>
                    <a:pt x="31" y="8"/>
                  </a:lnTo>
                  <a:lnTo>
                    <a:pt x="39" y="0"/>
                  </a:lnTo>
                  <a:lnTo>
                    <a:pt x="47" y="0"/>
                  </a:lnTo>
                  <a:lnTo>
                    <a:pt x="63" y="0"/>
                  </a:lnTo>
                  <a:lnTo>
                    <a:pt x="71" y="0"/>
                  </a:lnTo>
                  <a:lnTo>
                    <a:pt x="79" y="0"/>
                  </a:lnTo>
                  <a:lnTo>
                    <a:pt x="95" y="8"/>
                  </a:lnTo>
                  <a:lnTo>
                    <a:pt x="103" y="8"/>
                  </a:lnTo>
                  <a:lnTo>
                    <a:pt x="111" y="16"/>
                  </a:lnTo>
                  <a:lnTo>
                    <a:pt x="127" y="16"/>
                  </a:lnTo>
                  <a:lnTo>
                    <a:pt x="135" y="16"/>
                  </a:lnTo>
                  <a:lnTo>
                    <a:pt x="143" y="24"/>
                  </a:lnTo>
                  <a:lnTo>
                    <a:pt x="159" y="24"/>
                  </a:lnTo>
                  <a:lnTo>
                    <a:pt x="167" y="32"/>
                  </a:lnTo>
                  <a:lnTo>
                    <a:pt x="175" y="32"/>
                  </a:lnTo>
                  <a:lnTo>
                    <a:pt x="191" y="32"/>
                  </a:lnTo>
                  <a:lnTo>
                    <a:pt x="199" y="24"/>
                  </a:lnTo>
                  <a:lnTo>
                    <a:pt x="207" y="32"/>
                  </a:lnTo>
                  <a:lnTo>
                    <a:pt x="223" y="32"/>
                  </a:lnTo>
                  <a:lnTo>
                    <a:pt x="231" y="32"/>
                  </a:lnTo>
                  <a:lnTo>
                    <a:pt x="239" y="32"/>
                  </a:lnTo>
                  <a:lnTo>
                    <a:pt x="255" y="32"/>
                  </a:lnTo>
                  <a:lnTo>
                    <a:pt x="263" y="32"/>
                  </a:lnTo>
                  <a:lnTo>
                    <a:pt x="279" y="24"/>
                  </a:lnTo>
                  <a:lnTo>
                    <a:pt x="287" y="24"/>
                  </a:lnTo>
                </a:path>
              </a:pathLst>
            </a:custGeom>
            <a:noFill/>
            <a:ln w="19050" cmpd="sng">
              <a:solidFill>
                <a:srgbClr val="0000FF"/>
              </a:solidFill>
              <a:prstDash val="solid"/>
              <a:round/>
              <a:headEnd/>
              <a:tailEnd/>
            </a:ln>
          </p:spPr>
          <p:txBody>
            <a:bodyPr/>
            <a:lstStyle/>
            <a:p>
              <a:endParaRPr lang="en-US"/>
            </a:p>
          </p:txBody>
        </p:sp>
      </p:grpSp>
      <p:pic>
        <p:nvPicPr>
          <p:cNvPr id="22" name="Picture 21"/>
          <p:cNvPicPr>
            <a:picLocks noChangeAspect="1"/>
          </p:cNvPicPr>
          <p:nvPr/>
        </p:nvPicPr>
        <p:blipFill>
          <a:blip r:embed="rId6"/>
          <a:stretch>
            <a:fillRect/>
          </a:stretch>
        </p:blipFill>
        <p:spPr>
          <a:xfrm>
            <a:off x="609600" y="914400"/>
            <a:ext cx="1886226" cy="1600200"/>
          </a:xfrm>
          <a:prstGeom prst="rect">
            <a:avLst/>
          </a:prstGeom>
        </p:spPr>
      </p:pic>
    </p:spTree>
    <p:custDataLst>
      <p:tags r:id="rId1"/>
    </p:custDataLst>
    <p:extLst>
      <p:ext uri="{BB962C8B-B14F-4D97-AF65-F5344CB8AC3E}">
        <p14:creationId xmlns:p14="http://schemas.microsoft.com/office/powerpoint/2010/main" val="29340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DC3AE9A-594E-4B44-A119-5E0C891AEFC4}" type="slidenum">
              <a:rPr lang="en-US" smtClean="0">
                <a:solidFill>
                  <a:srgbClr val="000000"/>
                </a:solidFill>
              </a:rPr>
              <a:pPr>
                <a:defRPr/>
              </a:pPr>
              <a:t>24</a:t>
            </a:fld>
            <a:endParaRPr lang="en-US">
              <a:solidFill>
                <a:srgbClr val="000000"/>
              </a:solidFill>
            </a:endParaRPr>
          </a:p>
        </p:txBody>
      </p:sp>
      <p:pic>
        <p:nvPicPr>
          <p:cNvPr id="3" name="100kfps_superlocb.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0" y="965200"/>
            <a:ext cx="5410200" cy="4229473"/>
          </a:xfrm>
          <a:prstGeom prst="rect">
            <a:avLst/>
          </a:prstGeom>
        </p:spPr>
      </p:pic>
      <p:sp>
        <p:nvSpPr>
          <p:cNvPr id="4" name="Rectangle 4"/>
          <p:cNvSpPr txBox="1">
            <a:spLocks noChangeArrowheads="1"/>
          </p:cNvSpPr>
          <p:nvPr/>
        </p:nvSpPr>
        <p:spPr>
          <a:xfrm>
            <a:off x="0" y="0"/>
            <a:ext cx="91440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eaLnBrk="0" fontAlgn="base" hangingPunct="0">
              <a:spcBef>
                <a:spcPct val="0"/>
              </a:spcBef>
              <a:spcAft>
                <a:spcPct val="0"/>
              </a:spcAft>
              <a:defRPr sz="3600">
                <a:solidFill>
                  <a:schemeClr val="tx2"/>
                </a:solidFill>
                <a:latin typeface="Arial" charset="0"/>
                <a:cs typeface="Arial" charset="0"/>
              </a:defRPr>
            </a:lvl6pPr>
            <a:lvl7pPr marL="914400" algn="ctr" rtl="0" eaLnBrk="0" fontAlgn="base" hangingPunct="0">
              <a:spcBef>
                <a:spcPct val="0"/>
              </a:spcBef>
              <a:spcAft>
                <a:spcPct val="0"/>
              </a:spcAft>
              <a:defRPr sz="3600">
                <a:solidFill>
                  <a:schemeClr val="tx2"/>
                </a:solidFill>
                <a:latin typeface="Arial" charset="0"/>
                <a:cs typeface="Arial" charset="0"/>
              </a:defRPr>
            </a:lvl7pPr>
            <a:lvl8pPr marL="1371600" algn="ctr" rtl="0" eaLnBrk="0" fontAlgn="base" hangingPunct="0">
              <a:spcBef>
                <a:spcPct val="0"/>
              </a:spcBef>
              <a:spcAft>
                <a:spcPct val="0"/>
              </a:spcAft>
              <a:defRPr sz="3600">
                <a:solidFill>
                  <a:schemeClr val="tx2"/>
                </a:solidFill>
                <a:latin typeface="Arial" charset="0"/>
                <a:cs typeface="Arial" charset="0"/>
              </a:defRPr>
            </a:lvl8pPr>
            <a:lvl9pPr marL="1828800" algn="ctr" rtl="0" eaLnBrk="0" fontAlgn="base" hangingPunct="0">
              <a:spcBef>
                <a:spcPct val="0"/>
              </a:spcBef>
              <a:spcAft>
                <a:spcPct val="0"/>
              </a:spcAft>
              <a:defRPr sz="3600">
                <a:solidFill>
                  <a:schemeClr val="tx2"/>
                </a:solidFill>
                <a:latin typeface="Arial" charset="0"/>
                <a:cs typeface="Arial" charset="0"/>
              </a:defRPr>
            </a:lvl9pPr>
          </a:lstStyle>
          <a:p>
            <a:r>
              <a:rPr lang="en-US" sz="2800" dirty="0" smtClean="0">
                <a:solidFill>
                  <a:schemeClr val="bg1"/>
                </a:solidFill>
              </a:rPr>
              <a:t>All-optical electrophysiology</a:t>
            </a:r>
          </a:p>
        </p:txBody>
      </p:sp>
      <p:sp>
        <p:nvSpPr>
          <p:cNvPr id="5" name="Rectangle 4"/>
          <p:cNvSpPr txBox="1">
            <a:spLocks noChangeArrowheads="1"/>
          </p:cNvSpPr>
          <p:nvPr/>
        </p:nvSpPr>
        <p:spPr>
          <a:xfrm>
            <a:off x="1524000" y="5507036"/>
            <a:ext cx="7543800" cy="563563"/>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eaLnBrk="0" fontAlgn="base" hangingPunct="0">
              <a:spcBef>
                <a:spcPct val="0"/>
              </a:spcBef>
              <a:spcAft>
                <a:spcPct val="0"/>
              </a:spcAft>
              <a:defRPr sz="3600">
                <a:solidFill>
                  <a:schemeClr val="tx2"/>
                </a:solidFill>
                <a:latin typeface="Arial" charset="0"/>
                <a:cs typeface="Arial" charset="0"/>
              </a:defRPr>
            </a:lvl6pPr>
            <a:lvl7pPr marL="914400" algn="ctr" rtl="0" eaLnBrk="0" fontAlgn="base" hangingPunct="0">
              <a:spcBef>
                <a:spcPct val="0"/>
              </a:spcBef>
              <a:spcAft>
                <a:spcPct val="0"/>
              </a:spcAft>
              <a:defRPr sz="3600">
                <a:solidFill>
                  <a:schemeClr val="tx2"/>
                </a:solidFill>
                <a:latin typeface="Arial" charset="0"/>
                <a:cs typeface="Arial" charset="0"/>
              </a:defRPr>
            </a:lvl7pPr>
            <a:lvl8pPr marL="1371600" algn="ctr" rtl="0" eaLnBrk="0" fontAlgn="base" hangingPunct="0">
              <a:spcBef>
                <a:spcPct val="0"/>
              </a:spcBef>
              <a:spcAft>
                <a:spcPct val="0"/>
              </a:spcAft>
              <a:defRPr sz="3600">
                <a:solidFill>
                  <a:schemeClr val="tx2"/>
                </a:solidFill>
                <a:latin typeface="Arial" charset="0"/>
                <a:cs typeface="Arial" charset="0"/>
              </a:defRPr>
            </a:lvl8pPr>
            <a:lvl9pPr marL="1828800" algn="ctr" rtl="0" eaLnBrk="0" fontAlgn="base" hangingPunct="0">
              <a:spcBef>
                <a:spcPct val="0"/>
              </a:spcBef>
              <a:spcAft>
                <a:spcPct val="0"/>
              </a:spcAft>
              <a:defRPr sz="3600">
                <a:solidFill>
                  <a:schemeClr val="tx2"/>
                </a:solidFill>
                <a:latin typeface="Arial" charset="0"/>
                <a:cs typeface="Arial" charset="0"/>
              </a:defRPr>
            </a:lvl9pPr>
          </a:lstStyle>
          <a:p>
            <a:pPr algn="just"/>
            <a:r>
              <a:rPr lang="en-US" sz="1600" dirty="0" smtClean="0">
                <a:solidFill>
                  <a:schemeClr val="bg1"/>
                </a:solidFill>
              </a:rPr>
              <a:t>Mouse neuron expressing the “</a:t>
            </a:r>
            <a:r>
              <a:rPr lang="en-US" sz="1600" dirty="0" err="1" smtClean="0">
                <a:solidFill>
                  <a:schemeClr val="bg1"/>
                </a:solidFill>
              </a:rPr>
              <a:t>Optopatch</a:t>
            </a:r>
            <a:r>
              <a:rPr lang="en-US" sz="1600" dirty="0" smtClean="0">
                <a:solidFill>
                  <a:schemeClr val="bg1"/>
                </a:solidFill>
              </a:rPr>
              <a:t>” genetic construct.  Optical </a:t>
            </a:r>
            <a:r>
              <a:rPr lang="en-US" sz="1600" dirty="0">
                <a:solidFill>
                  <a:schemeClr val="bg1"/>
                </a:solidFill>
              </a:rPr>
              <a:t>stimulation at the cell </a:t>
            </a:r>
            <a:r>
              <a:rPr lang="en-US" sz="1600" dirty="0" smtClean="0">
                <a:solidFill>
                  <a:schemeClr val="bg1"/>
                </a:solidFill>
              </a:rPr>
              <a:t>body (blue) excites </a:t>
            </a:r>
            <a:r>
              <a:rPr lang="en-US" sz="1600" dirty="0" err="1">
                <a:solidFill>
                  <a:schemeClr val="bg1"/>
                </a:solidFill>
              </a:rPr>
              <a:t>Channelrhodopsin</a:t>
            </a:r>
            <a:r>
              <a:rPr lang="en-US" sz="1600" dirty="0">
                <a:solidFill>
                  <a:schemeClr val="bg1"/>
                </a:solidFill>
              </a:rPr>
              <a:t>. </a:t>
            </a:r>
            <a:r>
              <a:rPr lang="en-US" sz="1600" dirty="0" smtClean="0">
                <a:solidFill>
                  <a:schemeClr val="bg1"/>
                </a:solidFill>
              </a:rPr>
              <a:t>This causes the neuron to fire. An </a:t>
            </a:r>
            <a:r>
              <a:rPr lang="en-US" sz="1600" dirty="0" err="1" smtClean="0">
                <a:solidFill>
                  <a:schemeClr val="bg1"/>
                </a:solidFill>
              </a:rPr>
              <a:t>Archaerhodopsin</a:t>
            </a:r>
            <a:r>
              <a:rPr lang="en-US" sz="1600" dirty="0" smtClean="0">
                <a:solidFill>
                  <a:schemeClr val="bg1"/>
                </a:solidFill>
              </a:rPr>
              <a:t>-based voltage indicator converts this activity into fluorescence. Using custom microscopes and software, we follow the electrical propagation at 100,000 frames/s</a:t>
            </a:r>
            <a:r>
              <a:rPr lang="en-US" sz="1600" dirty="0">
                <a:solidFill>
                  <a:schemeClr val="bg1"/>
                </a:solidFill>
              </a:rPr>
              <a:t>. </a:t>
            </a:r>
            <a:r>
              <a:rPr lang="en-US" sz="1600" dirty="0" smtClean="0">
                <a:solidFill>
                  <a:schemeClr val="bg1"/>
                </a:solidFill>
              </a:rPr>
              <a:t>  Precision </a:t>
            </a:r>
            <a:r>
              <a:rPr lang="en-US" sz="1600" dirty="0">
                <a:solidFill>
                  <a:schemeClr val="bg1"/>
                </a:solidFill>
              </a:rPr>
              <a:t>of about 1 mV in a 1 kHz bandwidth.</a:t>
            </a:r>
            <a:endParaRPr lang="en-US" sz="1600" dirty="0" smtClean="0">
              <a:solidFill>
                <a:schemeClr val="bg1"/>
              </a:solidFill>
            </a:endParaRPr>
          </a:p>
        </p:txBody>
      </p:sp>
      <p:sp>
        <p:nvSpPr>
          <p:cNvPr id="6" name="Rectangle 4"/>
          <p:cNvSpPr txBox="1">
            <a:spLocks noChangeArrowheads="1"/>
          </p:cNvSpPr>
          <p:nvPr/>
        </p:nvSpPr>
        <p:spPr>
          <a:xfrm>
            <a:off x="-12700" y="1524000"/>
            <a:ext cx="3594100" cy="2286000"/>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eaLnBrk="0" fontAlgn="base" hangingPunct="0">
              <a:spcBef>
                <a:spcPct val="0"/>
              </a:spcBef>
              <a:spcAft>
                <a:spcPct val="0"/>
              </a:spcAft>
              <a:defRPr sz="3600">
                <a:solidFill>
                  <a:schemeClr val="tx2"/>
                </a:solidFill>
                <a:latin typeface="Arial" charset="0"/>
                <a:cs typeface="Arial" charset="0"/>
              </a:defRPr>
            </a:lvl6pPr>
            <a:lvl7pPr marL="914400" algn="ctr" rtl="0" eaLnBrk="0" fontAlgn="base" hangingPunct="0">
              <a:spcBef>
                <a:spcPct val="0"/>
              </a:spcBef>
              <a:spcAft>
                <a:spcPct val="0"/>
              </a:spcAft>
              <a:defRPr sz="3600">
                <a:solidFill>
                  <a:schemeClr val="tx2"/>
                </a:solidFill>
                <a:latin typeface="Arial" charset="0"/>
                <a:cs typeface="Arial" charset="0"/>
              </a:defRPr>
            </a:lvl7pPr>
            <a:lvl8pPr marL="1371600" algn="ctr" rtl="0" eaLnBrk="0" fontAlgn="base" hangingPunct="0">
              <a:spcBef>
                <a:spcPct val="0"/>
              </a:spcBef>
              <a:spcAft>
                <a:spcPct val="0"/>
              </a:spcAft>
              <a:defRPr sz="3600">
                <a:solidFill>
                  <a:schemeClr val="tx2"/>
                </a:solidFill>
                <a:latin typeface="Arial" charset="0"/>
                <a:cs typeface="Arial" charset="0"/>
              </a:defRPr>
            </a:lvl8pPr>
            <a:lvl9pPr marL="1828800" algn="ctr" rtl="0" eaLnBrk="0" fontAlgn="base" hangingPunct="0">
              <a:spcBef>
                <a:spcPct val="0"/>
              </a:spcBef>
              <a:spcAft>
                <a:spcPct val="0"/>
              </a:spcAft>
              <a:defRPr sz="3600">
                <a:solidFill>
                  <a:schemeClr val="tx2"/>
                </a:solidFill>
                <a:latin typeface="Arial" charset="0"/>
                <a:cs typeface="Arial" charset="0"/>
              </a:defRPr>
            </a:lvl9pPr>
          </a:lstStyle>
          <a:p>
            <a:pPr algn="l"/>
            <a:r>
              <a:rPr lang="en-US" sz="2400" dirty="0" smtClean="0">
                <a:solidFill>
                  <a:schemeClr val="bg1"/>
                </a:solidFill>
              </a:rPr>
              <a:t>3 key technologies:</a:t>
            </a:r>
          </a:p>
          <a:p>
            <a:pPr marL="457200" indent="-457200" algn="l">
              <a:buFont typeface="+mj-lt"/>
              <a:buAutoNum type="arabicPeriod"/>
            </a:pPr>
            <a:r>
              <a:rPr lang="en-US" sz="2000" dirty="0" err="1" smtClean="0">
                <a:solidFill>
                  <a:schemeClr val="bg1"/>
                </a:solidFill>
              </a:rPr>
              <a:t>Optogenetic</a:t>
            </a:r>
            <a:r>
              <a:rPr lang="en-US" sz="2000" dirty="0" smtClean="0">
                <a:solidFill>
                  <a:schemeClr val="bg1"/>
                </a:solidFill>
              </a:rPr>
              <a:t> tools for simultaneous stimulation and imaging</a:t>
            </a:r>
          </a:p>
          <a:p>
            <a:pPr marL="457200" indent="-457200" algn="l">
              <a:buFont typeface="+mj-lt"/>
              <a:buAutoNum type="arabicPeriod"/>
            </a:pPr>
            <a:r>
              <a:rPr lang="en-US" sz="2000" dirty="0" smtClean="0">
                <a:solidFill>
                  <a:schemeClr val="bg1"/>
                </a:solidFill>
              </a:rPr>
              <a:t>Advanced microscopy</a:t>
            </a:r>
          </a:p>
          <a:p>
            <a:pPr marL="457200" indent="-457200" algn="l">
              <a:buFont typeface="+mj-lt"/>
              <a:buAutoNum type="arabicPeriod"/>
            </a:pPr>
            <a:r>
              <a:rPr lang="en-US" sz="2000" dirty="0" smtClean="0">
                <a:solidFill>
                  <a:schemeClr val="bg1"/>
                </a:solidFill>
              </a:rPr>
              <a:t>Sophisticated software</a:t>
            </a:r>
          </a:p>
        </p:txBody>
      </p:sp>
      <p:sp>
        <p:nvSpPr>
          <p:cNvPr id="7" name="Rectangle 6"/>
          <p:cNvSpPr/>
          <p:nvPr/>
        </p:nvSpPr>
        <p:spPr>
          <a:xfrm>
            <a:off x="1600200" y="4572981"/>
            <a:ext cx="2400865" cy="461665"/>
          </a:xfrm>
          <a:prstGeom prst="rect">
            <a:avLst/>
          </a:prstGeom>
          <a:noFill/>
          <a:ln>
            <a:noFill/>
          </a:ln>
        </p:spPr>
        <p:txBody>
          <a:bodyPr wrap="square" lIns="91440" tIns="45720" rIns="91440" bIns="45720">
            <a:spAutoFit/>
          </a:bodyPr>
          <a:lstStyle/>
          <a:p>
            <a:pPr algn="ct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Click here </a:t>
            </a:r>
            <a:r>
              <a:rPr lang="en-US" sz="2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sym typeface="Wingdings" pitchFamily="2" charset="2"/>
              </a:rPr>
              <a:t></a:t>
            </a:r>
            <a:endParaRPr lang="en-US"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498706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a:spLocks noGrp="1" noChangeArrowheads="1"/>
          </p:cNvSpPr>
          <p:nvPr>
            <p:ph type="title" idx="4294967295"/>
          </p:nvPr>
        </p:nvSpPr>
        <p:spPr>
          <a:xfrm>
            <a:off x="210345" y="76200"/>
            <a:ext cx="8612189" cy="381000"/>
          </a:xfrm>
        </p:spPr>
        <p:txBody>
          <a:bodyPr>
            <a:normAutofit fontScale="90000"/>
          </a:bodyPr>
          <a:lstStyle/>
          <a:p>
            <a:r>
              <a:rPr lang="en-US" sz="2400" dirty="0" smtClean="0">
                <a:solidFill>
                  <a:schemeClr val="bg1"/>
                </a:solidFill>
              </a:rPr>
              <a:t>Imaging voltage in human cells</a:t>
            </a:r>
          </a:p>
        </p:txBody>
      </p:sp>
      <p:sp>
        <p:nvSpPr>
          <p:cNvPr id="4" name="Rectangle 2"/>
          <p:cNvSpPr>
            <a:spLocks noGrp="1" noChangeArrowheads="1"/>
          </p:cNvSpPr>
          <p:nvPr>
            <p:ph type="title" idx="4294967295"/>
          </p:nvPr>
        </p:nvSpPr>
        <p:spPr>
          <a:xfrm>
            <a:off x="5171860" y="2421863"/>
            <a:ext cx="3976622" cy="563563"/>
          </a:xfrm>
        </p:spPr>
        <p:txBody>
          <a:bodyPr/>
          <a:lstStyle/>
          <a:p>
            <a:pPr algn="l"/>
            <a:r>
              <a:rPr lang="en-US" sz="1800" dirty="0" err="1" smtClean="0">
                <a:solidFill>
                  <a:schemeClr val="bg1"/>
                </a:solidFill>
              </a:rPr>
              <a:t>CaViar</a:t>
            </a:r>
            <a:r>
              <a:rPr lang="en-US" sz="1800" dirty="0" smtClean="0">
                <a:solidFill>
                  <a:schemeClr val="bg1"/>
                </a:solidFill>
              </a:rPr>
              <a:t>: A Ca</a:t>
            </a:r>
            <a:r>
              <a:rPr lang="en-US" sz="1800" baseline="30000" dirty="0" smtClean="0">
                <a:solidFill>
                  <a:schemeClr val="bg1"/>
                </a:solidFill>
              </a:rPr>
              <a:t>2+</a:t>
            </a:r>
            <a:r>
              <a:rPr lang="en-US" sz="1800" dirty="0" smtClean="0">
                <a:solidFill>
                  <a:schemeClr val="bg1"/>
                </a:solidFill>
              </a:rPr>
              <a:t> and Voltage Indicator</a:t>
            </a:r>
          </a:p>
        </p:txBody>
      </p:sp>
      <p:sp>
        <p:nvSpPr>
          <p:cNvPr id="5" name="Text Box 20"/>
          <p:cNvSpPr txBox="1">
            <a:spLocks noChangeArrowheads="1"/>
          </p:cNvSpPr>
          <p:nvPr/>
        </p:nvSpPr>
        <p:spPr bwMode="auto">
          <a:xfrm>
            <a:off x="7714770" y="3243239"/>
            <a:ext cx="649288" cy="366712"/>
          </a:xfrm>
          <a:prstGeom prst="rect">
            <a:avLst/>
          </a:prstGeom>
          <a:noFill/>
          <a:ln w="9525">
            <a:noFill/>
            <a:miter lim="800000"/>
            <a:headEnd/>
            <a:tailEnd/>
          </a:ln>
        </p:spPr>
        <p:txBody>
          <a:bodyPr wrap="none">
            <a:spAutoFit/>
          </a:bodyPr>
          <a:lstStyle/>
          <a:p>
            <a:r>
              <a:rPr lang="en-US" dirty="0">
                <a:solidFill>
                  <a:srgbClr val="FFFFFF"/>
                </a:solidFill>
              </a:rPr>
              <a:t>Ca</a:t>
            </a:r>
            <a:r>
              <a:rPr lang="en-US" baseline="30000" dirty="0">
                <a:solidFill>
                  <a:srgbClr val="FFFFFF"/>
                </a:solidFill>
              </a:rPr>
              <a:t>2+</a:t>
            </a:r>
            <a:endParaRPr lang="en-US" dirty="0">
              <a:solidFill>
                <a:srgbClr val="FFFFFF"/>
              </a:solidFill>
            </a:endParaRPr>
          </a:p>
        </p:txBody>
      </p:sp>
      <p:sp>
        <p:nvSpPr>
          <p:cNvPr id="6" name="Text Box 21"/>
          <p:cNvSpPr txBox="1">
            <a:spLocks noChangeArrowheads="1"/>
          </p:cNvSpPr>
          <p:nvPr/>
        </p:nvSpPr>
        <p:spPr bwMode="auto">
          <a:xfrm>
            <a:off x="7737822" y="4690328"/>
            <a:ext cx="958850" cy="366713"/>
          </a:xfrm>
          <a:prstGeom prst="rect">
            <a:avLst/>
          </a:prstGeom>
          <a:noFill/>
          <a:ln w="9525">
            <a:noFill/>
            <a:miter lim="800000"/>
            <a:headEnd/>
            <a:tailEnd/>
          </a:ln>
        </p:spPr>
        <p:txBody>
          <a:bodyPr wrap="none">
            <a:spAutoFit/>
          </a:bodyPr>
          <a:lstStyle/>
          <a:p>
            <a:r>
              <a:rPr lang="en-US" dirty="0">
                <a:solidFill>
                  <a:srgbClr val="FFFFFF"/>
                </a:solidFill>
              </a:rPr>
              <a:t>Voltage</a:t>
            </a:r>
          </a:p>
        </p:txBody>
      </p:sp>
      <p:pic>
        <p:nvPicPr>
          <p:cNvPr id="37" name="Ca_sparks_compress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57800" y="3029430"/>
            <a:ext cx="2456970" cy="2456970"/>
          </a:xfrm>
          <a:prstGeom prst="rect">
            <a:avLst/>
          </a:prstGeom>
        </p:spPr>
      </p:pic>
      <p:sp>
        <p:nvSpPr>
          <p:cNvPr id="38" name="Rectangle 2"/>
          <p:cNvSpPr>
            <a:spLocks noGrp="1" noChangeArrowheads="1"/>
          </p:cNvSpPr>
          <p:nvPr>
            <p:ph type="title" idx="4294967295"/>
          </p:nvPr>
        </p:nvSpPr>
        <p:spPr>
          <a:xfrm>
            <a:off x="5105400" y="5503136"/>
            <a:ext cx="3362801" cy="1354864"/>
          </a:xfrm>
        </p:spPr>
        <p:txBody>
          <a:bodyPr/>
          <a:lstStyle/>
          <a:p>
            <a:pPr algn="just"/>
            <a:r>
              <a:rPr lang="en-US" sz="1400" dirty="0" smtClean="0">
                <a:solidFill>
                  <a:schemeClr val="bg1"/>
                </a:solidFill>
              </a:rPr>
              <a:t>Simultaneous monitoring of Ca</a:t>
            </a:r>
            <a:r>
              <a:rPr lang="en-US" sz="1400" baseline="30000" dirty="0" smtClean="0">
                <a:solidFill>
                  <a:schemeClr val="bg1"/>
                </a:solidFill>
              </a:rPr>
              <a:t>2+</a:t>
            </a:r>
            <a:r>
              <a:rPr lang="en-US" sz="1400" dirty="0" smtClean="0">
                <a:solidFill>
                  <a:schemeClr val="bg1"/>
                </a:solidFill>
              </a:rPr>
              <a:t> and voltage in a single </a:t>
            </a:r>
            <a:r>
              <a:rPr lang="en-US" sz="1400" dirty="0" err="1" smtClean="0">
                <a:solidFill>
                  <a:schemeClr val="bg1"/>
                </a:solidFill>
              </a:rPr>
              <a:t>hiPSC</a:t>
            </a:r>
            <a:r>
              <a:rPr lang="en-US" sz="1400" dirty="0" smtClean="0">
                <a:solidFill>
                  <a:schemeClr val="bg1"/>
                </a:solidFill>
              </a:rPr>
              <a:t>-derived cardiomyocyte. “Calcium sparks” appear as flashes in the Ca</a:t>
            </a:r>
            <a:r>
              <a:rPr lang="en-US" sz="1400" baseline="30000" dirty="0" smtClean="0">
                <a:solidFill>
                  <a:schemeClr val="bg1"/>
                </a:solidFill>
              </a:rPr>
              <a:t>2+</a:t>
            </a:r>
            <a:r>
              <a:rPr lang="en-US" sz="1400" dirty="0" smtClean="0">
                <a:solidFill>
                  <a:schemeClr val="bg1"/>
                </a:solidFill>
              </a:rPr>
              <a:t> channel.</a:t>
            </a:r>
          </a:p>
        </p:txBody>
      </p:sp>
      <p:pic>
        <p:nvPicPr>
          <p:cNvPr id="372" name="hiPSC_neuron_superloc_compressed.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8600" y="3001963"/>
            <a:ext cx="3115366" cy="2580826"/>
          </a:xfrm>
          <a:prstGeom prst="rect">
            <a:avLst/>
          </a:prstGeom>
        </p:spPr>
      </p:pic>
      <p:sp>
        <p:nvSpPr>
          <p:cNvPr id="374" name="Rectangle 4"/>
          <p:cNvSpPr txBox="1">
            <a:spLocks noChangeArrowheads="1"/>
          </p:cNvSpPr>
          <p:nvPr/>
        </p:nvSpPr>
        <p:spPr>
          <a:xfrm>
            <a:off x="0" y="533400"/>
            <a:ext cx="9067800" cy="1219200"/>
          </a:xfrm>
          <a:prstGeom prst="rect">
            <a:avLst/>
          </a:prstGeom>
        </p:spPr>
        <p:txBody>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cs typeface="Arial" charset="0"/>
              </a:defRPr>
            </a:lvl2pPr>
            <a:lvl3pPr algn="ctr" rtl="0" eaLnBrk="0" fontAlgn="base" hangingPunct="0">
              <a:spcBef>
                <a:spcPct val="0"/>
              </a:spcBef>
              <a:spcAft>
                <a:spcPct val="0"/>
              </a:spcAft>
              <a:defRPr sz="3600">
                <a:solidFill>
                  <a:schemeClr val="tx2"/>
                </a:solidFill>
                <a:latin typeface="Arial" charset="0"/>
                <a:cs typeface="Arial" charset="0"/>
              </a:defRPr>
            </a:lvl3pPr>
            <a:lvl4pPr algn="ctr" rtl="0" eaLnBrk="0" fontAlgn="base" hangingPunct="0">
              <a:spcBef>
                <a:spcPct val="0"/>
              </a:spcBef>
              <a:spcAft>
                <a:spcPct val="0"/>
              </a:spcAft>
              <a:defRPr sz="3600">
                <a:solidFill>
                  <a:schemeClr val="tx2"/>
                </a:solidFill>
                <a:latin typeface="Arial" charset="0"/>
                <a:cs typeface="Arial" charset="0"/>
              </a:defRPr>
            </a:lvl4pPr>
            <a:lvl5pPr algn="ctr" rtl="0" eaLnBrk="0" fontAlgn="base" hangingPunct="0">
              <a:spcBef>
                <a:spcPct val="0"/>
              </a:spcBef>
              <a:spcAft>
                <a:spcPct val="0"/>
              </a:spcAft>
              <a:defRPr sz="3600">
                <a:solidFill>
                  <a:schemeClr val="tx2"/>
                </a:solidFill>
                <a:latin typeface="Arial" charset="0"/>
                <a:cs typeface="Arial" charset="0"/>
              </a:defRPr>
            </a:lvl5pPr>
            <a:lvl6pPr marL="457200" algn="ctr" rtl="0" eaLnBrk="0" fontAlgn="base" hangingPunct="0">
              <a:spcBef>
                <a:spcPct val="0"/>
              </a:spcBef>
              <a:spcAft>
                <a:spcPct val="0"/>
              </a:spcAft>
              <a:defRPr sz="3600">
                <a:solidFill>
                  <a:schemeClr val="tx2"/>
                </a:solidFill>
                <a:latin typeface="Arial" charset="0"/>
                <a:cs typeface="Arial" charset="0"/>
              </a:defRPr>
            </a:lvl6pPr>
            <a:lvl7pPr marL="914400" algn="ctr" rtl="0" eaLnBrk="0" fontAlgn="base" hangingPunct="0">
              <a:spcBef>
                <a:spcPct val="0"/>
              </a:spcBef>
              <a:spcAft>
                <a:spcPct val="0"/>
              </a:spcAft>
              <a:defRPr sz="3600">
                <a:solidFill>
                  <a:schemeClr val="tx2"/>
                </a:solidFill>
                <a:latin typeface="Arial" charset="0"/>
                <a:cs typeface="Arial" charset="0"/>
              </a:defRPr>
            </a:lvl7pPr>
            <a:lvl8pPr marL="1371600" algn="ctr" rtl="0" eaLnBrk="0" fontAlgn="base" hangingPunct="0">
              <a:spcBef>
                <a:spcPct val="0"/>
              </a:spcBef>
              <a:spcAft>
                <a:spcPct val="0"/>
              </a:spcAft>
              <a:defRPr sz="3600">
                <a:solidFill>
                  <a:schemeClr val="tx2"/>
                </a:solidFill>
                <a:latin typeface="Arial" charset="0"/>
                <a:cs typeface="Arial" charset="0"/>
              </a:defRPr>
            </a:lvl8pPr>
            <a:lvl9pPr marL="1828800" algn="ctr" rtl="0" eaLnBrk="0" fontAlgn="base" hangingPunct="0">
              <a:spcBef>
                <a:spcPct val="0"/>
              </a:spcBef>
              <a:spcAft>
                <a:spcPct val="0"/>
              </a:spcAft>
              <a:defRPr sz="3600">
                <a:solidFill>
                  <a:schemeClr val="tx2"/>
                </a:solidFill>
                <a:latin typeface="Arial" charset="0"/>
                <a:cs typeface="Arial" charset="0"/>
              </a:defRPr>
            </a:lvl9pPr>
          </a:lstStyle>
          <a:p>
            <a:pPr algn="just"/>
            <a:r>
              <a:rPr lang="en-US" sz="1600" dirty="0" smtClean="0">
                <a:solidFill>
                  <a:srgbClr val="FFFFFF"/>
                </a:solidFill>
              </a:rPr>
              <a:t>Human induced pluripotent stem cell (</a:t>
            </a:r>
            <a:r>
              <a:rPr lang="en-US" sz="1600" dirty="0" err="1" smtClean="0">
                <a:solidFill>
                  <a:srgbClr val="FFFFFF"/>
                </a:solidFill>
              </a:rPr>
              <a:t>hiPSC</a:t>
            </a:r>
            <a:r>
              <a:rPr lang="en-US" sz="1600" dirty="0" smtClean="0">
                <a:solidFill>
                  <a:srgbClr val="FFFFFF"/>
                </a:solidFill>
              </a:rPr>
              <a:t>)-derived neurons and cardiomyocytes are emerging as a promising model for studying disease. These cells can be derived from individuals with mutations associated with many diseases, or engineered to express disease-associated genes. </a:t>
            </a:r>
            <a:r>
              <a:rPr lang="en-US" sz="1600" b="1" dirty="0" smtClean="0">
                <a:solidFill>
                  <a:srgbClr val="333399">
                    <a:lumMod val="40000"/>
                    <a:lumOff val="60000"/>
                  </a:srgbClr>
                </a:solidFill>
              </a:rPr>
              <a:t>A key bottleneck in adoption of this technology has been the difficulty in electrophysiological characterization. New HMS created technology provides electrophysiology data with ~100x speedup and vastly more information compared to patch clamp recordings.</a:t>
            </a:r>
            <a:endParaRPr lang="en-US" sz="1600" dirty="0" smtClean="0">
              <a:solidFill>
                <a:srgbClr val="333399">
                  <a:lumMod val="40000"/>
                  <a:lumOff val="60000"/>
                </a:srgbClr>
              </a:solidFill>
            </a:endParaRPr>
          </a:p>
        </p:txBody>
      </p:sp>
      <p:sp>
        <p:nvSpPr>
          <p:cNvPr id="375" name="Rectangle 2"/>
          <p:cNvSpPr>
            <a:spLocks noGrp="1" noChangeArrowheads="1"/>
          </p:cNvSpPr>
          <p:nvPr>
            <p:ph type="title" idx="4294967295"/>
          </p:nvPr>
        </p:nvSpPr>
        <p:spPr>
          <a:xfrm>
            <a:off x="76200" y="2443438"/>
            <a:ext cx="4191000" cy="563563"/>
          </a:xfrm>
        </p:spPr>
        <p:txBody>
          <a:bodyPr/>
          <a:lstStyle/>
          <a:p>
            <a:pPr algn="l"/>
            <a:r>
              <a:rPr lang="en-US" sz="1800" dirty="0" err="1" smtClean="0">
                <a:solidFill>
                  <a:schemeClr val="bg1"/>
                </a:solidFill>
              </a:rPr>
              <a:t>Optopatch</a:t>
            </a:r>
            <a:r>
              <a:rPr lang="en-US" sz="1800" dirty="0" smtClean="0">
                <a:solidFill>
                  <a:schemeClr val="bg1"/>
                </a:solidFill>
              </a:rPr>
              <a:t> in a </a:t>
            </a:r>
            <a:r>
              <a:rPr lang="en-US" sz="1800" dirty="0" err="1" smtClean="0">
                <a:solidFill>
                  <a:schemeClr val="bg1"/>
                </a:solidFill>
              </a:rPr>
              <a:t>hiPSC</a:t>
            </a:r>
            <a:r>
              <a:rPr lang="en-US" sz="1800" dirty="0" smtClean="0">
                <a:solidFill>
                  <a:schemeClr val="bg1"/>
                </a:solidFill>
              </a:rPr>
              <a:t>-derived neuron</a:t>
            </a:r>
          </a:p>
        </p:txBody>
      </p:sp>
      <p:sp>
        <p:nvSpPr>
          <p:cNvPr id="376" name="Rectangle 2"/>
          <p:cNvSpPr>
            <a:spLocks noGrp="1" noChangeArrowheads="1"/>
          </p:cNvSpPr>
          <p:nvPr>
            <p:ph type="title" idx="4294967295"/>
          </p:nvPr>
        </p:nvSpPr>
        <p:spPr>
          <a:xfrm>
            <a:off x="228600" y="5458933"/>
            <a:ext cx="4038600" cy="1354864"/>
          </a:xfrm>
        </p:spPr>
        <p:txBody>
          <a:bodyPr/>
          <a:lstStyle/>
          <a:p>
            <a:pPr algn="just"/>
            <a:r>
              <a:rPr lang="en-US" sz="1400" dirty="0" smtClean="0">
                <a:solidFill>
                  <a:schemeClr val="bg1"/>
                </a:solidFill>
              </a:rPr>
              <a:t>Video at 20,000 frames/s showing electrical propagation in a human neuron.  A flash of blue light to the cell body caused the neuron to fire, which manifested as a wave of red fluorescence.</a:t>
            </a:r>
          </a:p>
        </p:txBody>
      </p:sp>
      <p:sp>
        <p:nvSpPr>
          <p:cNvPr id="377" name="Rectangle 376"/>
          <p:cNvSpPr/>
          <p:nvPr/>
        </p:nvSpPr>
        <p:spPr>
          <a:xfrm>
            <a:off x="2971800" y="3859331"/>
            <a:ext cx="2400865" cy="830997"/>
          </a:xfrm>
          <a:prstGeom prst="rect">
            <a:avLst/>
          </a:prstGeom>
          <a:noFill/>
          <a:ln>
            <a:noFill/>
          </a:ln>
        </p:spPr>
        <p:txBody>
          <a:bodyPr wrap="square" lIns="91440" tIns="45720" rIns="91440" bIns="45720">
            <a:spAutoFit/>
          </a:bodyPr>
          <a:lstStyle/>
          <a:p>
            <a:pPr algn="ctr"/>
            <a:r>
              <a:rPr lang="en-US" sz="2400" b="1" dirty="0" smtClean="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Click here </a:t>
            </a:r>
          </a:p>
          <a:p>
            <a:pPr algn="ctr"/>
            <a:r>
              <a:rPr lang="en-US" sz="2400" b="1" dirty="0" smtClean="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sym typeface="Wingdings" pitchFamily="2" charset="2"/>
              </a:rPr>
              <a:t>           </a:t>
            </a:r>
            <a:endParaRPr lang="en-US" sz="24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0655832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7"/>
                                        </p:tgtEl>
                                      </p:cBhvr>
                                    </p:cmd>
                                  </p:childTnLst>
                                </p:cTn>
                              </p:par>
                            </p:childTnLst>
                          </p:cTn>
                        </p:par>
                      </p:childTnLst>
                    </p:cTn>
                  </p:par>
                </p:childTnLst>
              </p:cTn>
              <p:nextCondLst>
                <p:cond evt="onClick" delay="0">
                  <p:tgtEl>
                    <p:spTgt spid="37"/>
                  </p:tgtEl>
                </p:cond>
              </p:nextCondLst>
            </p:seq>
            <p:video>
              <p:cMediaNode vol="80000">
                <p:cTn id="7" repeatCount="indefinite"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2"/>
                                        </p:tgtEl>
                                      </p:cBhvr>
                                    </p:cmd>
                                  </p:childTnLst>
                                </p:cTn>
                              </p:par>
                            </p:childTnLst>
                          </p:cTn>
                        </p:par>
                      </p:childTnLst>
                    </p:cTn>
                  </p:par>
                </p:childTnLst>
              </p:cTn>
              <p:nextCondLst>
                <p:cond evt="onClick" delay="0">
                  <p:tgtEl>
                    <p:spTgt spid="372"/>
                  </p:tgtEl>
                </p:cond>
              </p:nextCondLst>
            </p:seq>
            <p:video>
              <p:cMediaNode vol="80000">
                <p:cTn id="13" fill="hold" display="0">
                  <p:stCondLst>
                    <p:cond delay="indefinite"/>
                  </p:stCondLst>
                </p:cTn>
                <p:tgtEl>
                  <p:spTgt spid="37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4"/>
          <p:cNvSpPr>
            <a:spLocks noGrp="1" noChangeArrowheads="1"/>
          </p:cNvSpPr>
          <p:nvPr>
            <p:ph type="ctrTitle"/>
          </p:nvPr>
        </p:nvSpPr>
        <p:spPr/>
        <p:txBody>
          <a:bodyPr/>
          <a:lstStyle/>
          <a:p>
            <a:r>
              <a:rPr lang="en-US" smtClean="0"/>
              <a:t>Example application: </a:t>
            </a:r>
            <a:br>
              <a:rPr lang="en-US" smtClean="0"/>
            </a:br>
            <a:r>
              <a:rPr lang="en-US" smtClean="0"/>
              <a:t>Cardiac safety testing</a:t>
            </a:r>
          </a:p>
        </p:txBody>
      </p:sp>
      <p:sp>
        <p:nvSpPr>
          <p:cNvPr id="4" name="Title 1"/>
          <p:cNvSpPr txBox="1">
            <a:spLocks/>
          </p:cNvSpPr>
          <p:nvPr/>
        </p:nvSpPr>
        <p:spPr bwMode="auto">
          <a:xfrm>
            <a:off x="289034" y="3886200"/>
            <a:ext cx="8573445"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a:lstStyle>
          <a:p>
            <a:pPr algn="l"/>
            <a:r>
              <a:rPr lang="en-US" sz="1600" kern="0" dirty="0" smtClean="0">
                <a:solidFill>
                  <a:srgbClr val="000000"/>
                </a:solidFill>
              </a:rPr>
              <a:t>In the following slides we show examples of 2 drugs (+ DMSO vehicle control) and their effect on </a:t>
            </a:r>
            <a:r>
              <a:rPr lang="en-US" sz="1600" kern="0" dirty="0" smtClean="0">
                <a:solidFill>
                  <a:srgbClr val="C00000"/>
                </a:solidFill>
              </a:rPr>
              <a:t>electrical (red) </a:t>
            </a:r>
            <a:r>
              <a:rPr lang="en-US" sz="1600" kern="0" dirty="0" smtClean="0">
                <a:solidFill>
                  <a:srgbClr val="000000"/>
                </a:solidFill>
              </a:rPr>
              <a:t>and </a:t>
            </a:r>
            <a:r>
              <a:rPr lang="en-US" sz="1600" kern="0" dirty="0" smtClean="0">
                <a:solidFill>
                  <a:srgbClr val="3366FF"/>
                </a:solidFill>
              </a:rPr>
              <a:t>calcium (blue) </a:t>
            </a:r>
            <a:r>
              <a:rPr lang="en-US" sz="1600" kern="0" dirty="0" smtClean="0">
                <a:solidFill>
                  <a:srgbClr val="000000"/>
                </a:solidFill>
              </a:rPr>
              <a:t>dynamics in single human </a:t>
            </a:r>
            <a:r>
              <a:rPr lang="en-US" sz="1600" kern="0" dirty="0" err="1" smtClean="0">
                <a:solidFill>
                  <a:srgbClr val="000000"/>
                </a:solidFill>
              </a:rPr>
              <a:t>iPS</a:t>
            </a:r>
            <a:r>
              <a:rPr lang="en-US" sz="1600" kern="0" dirty="0" smtClean="0">
                <a:solidFill>
                  <a:srgbClr val="000000"/>
                </a:solidFill>
              </a:rPr>
              <a:t>-derived cardiomyocytes.  Each drug was tested at 5 – 7 concentrations, in 30 – 40 cells at each concentration.  This screen took ~4 hours to run.  With manual patch-clamp this would have taken several months.</a:t>
            </a:r>
            <a:endParaRPr lang="en-US" sz="1600" kern="0" dirty="0">
              <a:solidFill>
                <a:srgbClr val="000000"/>
              </a:solidFill>
            </a:endParaRPr>
          </a:p>
        </p:txBody>
      </p:sp>
    </p:spTree>
    <p:extLst>
      <p:ext uri="{BB962C8B-B14F-4D97-AF65-F5344CB8AC3E}">
        <p14:creationId xmlns:p14="http://schemas.microsoft.com/office/powerpoint/2010/main" val="27918542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1762"/>
          <p:cNvGrpSpPr>
            <a:grpSpLocks/>
          </p:cNvGrpSpPr>
          <p:nvPr/>
        </p:nvGrpSpPr>
        <p:grpSpPr bwMode="auto">
          <a:xfrm>
            <a:off x="347663" y="4953000"/>
            <a:ext cx="8428037" cy="1622425"/>
            <a:chOff x="208" y="224"/>
            <a:chExt cx="5309" cy="1613"/>
          </a:xfrm>
        </p:grpSpPr>
        <p:sp>
          <p:nvSpPr>
            <p:cNvPr id="61602" name="Rectangle 1087"/>
            <p:cNvSpPr>
              <a:spLocks noChangeArrowheads="1"/>
            </p:cNvSpPr>
            <p:nvPr/>
          </p:nvSpPr>
          <p:spPr bwMode="auto">
            <a:xfrm>
              <a:off x="384" y="288"/>
              <a:ext cx="5133" cy="1415"/>
            </a:xfrm>
            <a:prstGeom prst="rect">
              <a:avLst/>
            </a:prstGeom>
            <a:noFill/>
            <a:ln w="0">
              <a:solidFill>
                <a:srgbClr val="FFFFFF"/>
              </a:solidFill>
              <a:miter lim="800000"/>
              <a:headEnd/>
              <a:tailEnd/>
            </a:ln>
          </p:spPr>
          <p:txBody>
            <a:bodyPr/>
            <a:lstStyle/>
            <a:p>
              <a:endParaRPr lang="en-US"/>
            </a:p>
          </p:txBody>
        </p:sp>
        <p:sp>
          <p:nvSpPr>
            <p:cNvPr id="61603" name="Line 1088"/>
            <p:cNvSpPr>
              <a:spLocks noChangeShapeType="1"/>
            </p:cNvSpPr>
            <p:nvPr/>
          </p:nvSpPr>
          <p:spPr bwMode="auto">
            <a:xfrm>
              <a:off x="384" y="288"/>
              <a:ext cx="5133" cy="0"/>
            </a:xfrm>
            <a:prstGeom prst="line">
              <a:avLst/>
            </a:prstGeom>
            <a:noFill/>
            <a:ln w="0">
              <a:solidFill>
                <a:srgbClr val="000000"/>
              </a:solidFill>
              <a:round/>
              <a:headEnd/>
              <a:tailEnd/>
            </a:ln>
          </p:spPr>
          <p:txBody>
            <a:bodyPr/>
            <a:lstStyle/>
            <a:p>
              <a:endParaRPr lang="en-US"/>
            </a:p>
          </p:txBody>
        </p:sp>
        <p:sp>
          <p:nvSpPr>
            <p:cNvPr id="61604" name="Freeform 1089"/>
            <p:cNvSpPr>
              <a:spLocks/>
            </p:cNvSpPr>
            <p:nvPr/>
          </p:nvSpPr>
          <p:spPr bwMode="auto">
            <a:xfrm>
              <a:off x="384" y="288"/>
              <a:ext cx="5133" cy="1415"/>
            </a:xfrm>
            <a:custGeom>
              <a:avLst/>
              <a:gdLst>
                <a:gd name="T0" fmla="*/ 0 w 642"/>
                <a:gd name="T1" fmla="*/ 90432 h 177"/>
                <a:gd name="T2" fmla="*/ 328128 w 642"/>
                <a:gd name="T3" fmla="*/ 90432 h 177"/>
                <a:gd name="T4" fmla="*/ 328128 w 642"/>
                <a:gd name="T5" fmla="*/ 0 h 177"/>
                <a:gd name="T6" fmla="*/ 0 60000 65536"/>
                <a:gd name="T7" fmla="*/ 0 60000 65536"/>
                <a:gd name="T8" fmla="*/ 0 60000 65536"/>
                <a:gd name="T9" fmla="*/ 0 w 642"/>
                <a:gd name="T10" fmla="*/ 0 h 177"/>
                <a:gd name="T11" fmla="*/ 642 w 642"/>
                <a:gd name="T12" fmla="*/ 177 h 177"/>
              </a:gdLst>
              <a:ahLst/>
              <a:cxnLst>
                <a:cxn ang="T6">
                  <a:pos x="T0" y="T1"/>
                </a:cxn>
                <a:cxn ang="T7">
                  <a:pos x="T2" y="T3"/>
                </a:cxn>
                <a:cxn ang="T8">
                  <a:pos x="T4" y="T5"/>
                </a:cxn>
              </a:cxnLst>
              <a:rect l="T9" t="T10" r="T11" b="T12"/>
              <a:pathLst>
                <a:path w="642" h="177">
                  <a:moveTo>
                    <a:pt x="0" y="177"/>
                  </a:moveTo>
                  <a:lnTo>
                    <a:pt x="642" y="177"/>
                  </a:lnTo>
                  <a:lnTo>
                    <a:pt x="642" y="0"/>
                  </a:lnTo>
                </a:path>
              </a:pathLst>
            </a:custGeom>
            <a:noFill/>
            <a:ln w="0">
              <a:solidFill>
                <a:srgbClr val="000000"/>
              </a:solidFill>
              <a:prstDash val="solid"/>
              <a:round/>
              <a:headEnd/>
              <a:tailEnd/>
            </a:ln>
          </p:spPr>
          <p:txBody>
            <a:bodyPr/>
            <a:lstStyle/>
            <a:p>
              <a:endParaRPr lang="en-US"/>
            </a:p>
          </p:txBody>
        </p:sp>
        <p:sp>
          <p:nvSpPr>
            <p:cNvPr id="61605" name="Line 1090"/>
            <p:cNvSpPr>
              <a:spLocks noChangeShapeType="1"/>
            </p:cNvSpPr>
            <p:nvPr/>
          </p:nvSpPr>
          <p:spPr bwMode="auto">
            <a:xfrm flipV="1">
              <a:off x="384" y="288"/>
              <a:ext cx="0" cy="1415"/>
            </a:xfrm>
            <a:prstGeom prst="line">
              <a:avLst/>
            </a:prstGeom>
            <a:noFill/>
            <a:ln w="0">
              <a:solidFill>
                <a:srgbClr val="000000"/>
              </a:solidFill>
              <a:round/>
              <a:headEnd/>
              <a:tailEnd/>
            </a:ln>
          </p:spPr>
          <p:txBody>
            <a:bodyPr/>
            <a:lstStyle/>
            <a:p>
              <a:endParaRPr lang="en-US"/>
            </a:p>
          </p:txBody>
        </p:sp>
        <p:sp>
          <p:nvSpPr>
            <p:cNvPr id="61606" name="Line 1092"/>
            <p:cNvSpPr>
              <a:spLocks noChangeShapeType="1"/>
            </p:cNvSpPr>
            <p:nvPr/>
          </p:nvSpPr>
          <p:spPr bwMode="auto">
            <a:xfrm>
              <a:off x="384" y="1703"/>
              <a:ext cx="5133" cy="0"/>
            </a:xfrm>
            <a:prstGeom prst="line">
              <a:avLst/>
            </a:prstGeom>
            <a:noFill/>
            <a:ln w="0">
              <a:solidFill>
                <a:srgbClr val="000000"/>
              </a:solidFill>
              <a:round/>
              <a:headEnd/>
              <a:tailEnd/>
            </a:ln>
          </p:spPr>
          <p:txBody>
            <a:bodyPr/>
            <a:lstStyle/>
            <a:p>
              <a:endParaRPr lang="en-US"/>
            </a:p>
          </p:txBody>
        </p:sp>
        <p:sp>
          <p:nvSpPr>
            <p:cNvPr id="61607" name="Line 1093"/>
            <p:cNvSpPr>
              <a:spLocks noChangeShapeType="1"/>
            </p:cNvSpPr>
            <p:nvPr/>
          </p:nvSpPr>
          <p:spPr bwMode="auto">
            <a:xfrm flipV="1">
              <a:off x="384" y="288"/>
              <a:ext cx="0" cy="1415"/>
            </a:xfrm>
            <a:prstGeom prst="line">
              <a:avLst/>
            </a:prstGeom>
            <a:noFill/>
            <a:ln w="0">
              <a:solidFill>
                <a:srgbClr val="000000"/>
              </a:solidFill>
              <a:round/>
              <a:headEnd/>
              <a:tailEnd/>
            </a:ln>
          </p:spPr>
          <p:txBody>
            <a:bodyPr/>
            <a:lstStyle/>
            <a:p>
              <a:endParaRPr lang="en-US"/>
            </a:p>
          </p:txBody>
        </p:sp>
        <p:sp>
          <p:nvSpPr>
            <p:cNvPr id="61608" name="Line 1094"/>
            <p:cNvSpPr>
              <a:spLocks noChangeShapeType="1"/>
            </p:cNvSpPr>
            <p:nvPr/>
          </p:nvSpPr>
          <p:spPr bwMode="auto">
            <a:xfrm flipV="1">
              <a:off x="384" y="1647"/>
              <a:ext cx="0" cy="56"/>
            </a:xfrm>
            <a:prstGeom prst="line">
              <a:avLst/>
            </a:prstGeom>
            <a:noFill/>
            <a:ln w="0">
              <a:solidFill>
                <a:srgbClr val="000000"/>
              </a:solidFill>
              <a:round/>
              <a:headEnd/>
              <a:tailEnd/>
            </a:ln>
          </p:spPr>
          <p:txBody>
            <a:bodyPr/>
            <a:lstStyle/>
            <a:p>
              <a:endParaRPr lang="en-US"/>
            </a:p>
          </p:txBody>
        </p:sp>
        <p:sp>
          <p:nvSpPr>
            <p:cNvPr id="61609" name="Line 1095"/>
            <p:cNvSpPr>
              <a:spLocks noChangeShapeType="1"/>
            </p:cNvSpPr>
            <p:nvPr/>
          </p:nvSpPr>
          <p:spPr bwMode="auto">
            <a:xfrm>
              <a:off x="384" y="288"/>
              <a:ext cx="0" cy="48"/>
            </a:xfrm>
            <a:prstGeom prst="line">
              <a:avLst/>
            </a:prstGeom>
            <a:noFill/>
            <a:ln w="0">
              <a:solidFill>
                <a:srgbClr val="000000"/>
              </a:solidFill>
              <a:round/>
              <a:headEnd/>
              <a:tailEnd/>
            </a:ln>
          </p:spPr>
          <p:txBody>
            <a:bodyPr/>
            <a:lstStyle/>
            <a:p>
              <a:endParaRPr lang="en-US"/>
            </a:p>
          </p:txBody>
        </p:sp>
        <p:sp>
          <p:nvSpPr>
            <p:cNvPr id="61610" name="Line 1097"/>
            <p:cNvSpPr>
              <a:spLocks noChangeShapeType="1"/>
            </p:cNvSpPr>
            <p:nvPr/>
          </p:nvSpPr>
          <p:spPr bwMode="auto">
            <a:xfrm flipV="1">
              <a:off x="896" y="1647"/>
              <a:ext cx="0" cy="56"/>
            </a:xfrm>
            <a:prstGeom prst="line">
              <a:avLst/>
            </a:prstGeom>
            <a:noFill/>
            <a:ln w="0">
              <a:solidFill>
                <a:srgbClr val="000000"/>
              </a:solidFill>
              <a:round/>
              <a:headEnd/>
              <a:tailEnd/>
            </a:ln>
          </p:spPr>
          <p:txBody>
            <a:bodyPr/>
            <a:lstStyle/>
            <a:p>
              <a:endParaRPr lang="en-US"/>
            </a:p>
          </p:txBody>
        </p:sp>
        <p:sp>
          <p:nvSpPr>
            <p:cNvPr id="61611" name="Line 1098"/>
            <p:cNvSpPr>
              <a:spLocks noChangeShapeType="1"/>
            </p:cNvSpPr>
            <p:nvPr/>
          </p:nvSpPr>
          <p:spPr bwMode="auto">
            <a:xfrm>
              <a:off x="896" y="288"/>
              <a:ext cx="0" cy="48"/>
            </a:xfrm>
            <a:prstGeom prst="line">
              <a:avLst/>
            </a:prstGeom>
            <a:noFill/>
            <a:ln w="0">
              <a:solidFill>
                <a:srgbClr val="000000"/>
              </a:solidFill>
              <a:round/>
              <a:headEnd/>
              <a:tailEnd/>
            </a:ln>
          </p:spPr>
          <p:txBody>
            <a:bodyPr/>
            <a:lstStyle/>
            <a:p>
              <a:endParaRPr lang="en-US"/>
            </a:p>
          </p:txBody>
        </p:sp>
        <p:sp>
          <p:nvSpPr>
            <p:cNvPr id="61612" name="Line 1100"/>
            <p:cNvSpPr>
              <a:spLocks noChangeShapeType="1"/>
            </p:cNvSpPr>
            <p:nvPr/>
          </p:nvSpPr>
          <p:spPr bwMode="auto">
            <a:xfrm flipV="1">
              <a:off x="1407" y="1647"/>
              <a:ext cx="0" cy="56"/>
            </a:xfrm>
            <a:prstGeom prst="line">
              <a:avLst/>
            </a:prstGeom>
            <a:noFill/>
            <a:ln w="0">
              <a:solidFill>
                <a:srgbClr val="000000"/>
              </a:solidFill>
              <a:round/>
              <a:headEnd/>
              <a:tailEnd/>
            </a:ln>
          </p:spPr>
          <p:txBody>
            <a:bodyPr/>
            <a:lstStyle/>
            <a:p>
              <a:endParaRPr lang="en-US"/>
            </a:p>
          </p:txBody>
        </p:sp>
        <p:sp>
          <p:nvSpPr>
            <p:cNvPr id="61613" name="Line 1101"/>
            <p:cNvSpPr>
              <a:spLocks noChangeShapeType="1"/>
            </p:cNvSpPr>
            <p:nvPr/>
          </p:nvSpPr>
          <p:spPr bwMode="auto">
            <a:xfrm>
              <a:off x="1407" y="288"/>
              <a:ext cx="0" cy="48"/>
            </a:xfrm>
            <a:prstGeom prst="line">
              <a:avLst/>
            </a:prstGeom>
            <a:noFill/>
            <a:ln w="0">
              <a:solidFill>
                <a:srgbClr val="000000"/>
              </a:solidFill>
              <a:round/>
              <a:headEnd/>
              <a:tailEnd/>
            </a:ln>
          </p:spPr>
          <p:txBody>
            <a:bodyPr/>
            <a:lstStyle/>
            <a:p>
              <a:endParaRPr lang="en-US"/>
            </a:p>
          </p:txBody>
        </p:sp>
        <p:sp>
          <p:nvSpPr>
            <p:cNvPr id="61614" name="Line 1103"/>
            <p:cNvSpPr>
              <a:spLocks noChangeShapeType="1"/>
            </p:cNvSpPr>
            <p:nvPr/>
          </p:nvSpPr>
          <p:spPr bwMode="auto">
            <a:xfrm flipV="1">
              <a:off x="1919" y="1647"/>
              <a:ext cx="0" cy="56"/>
            </a:xfrm>
            <a:prstGeom prst="line">
              <a:avLst/>
            </a:prstGeom>
            <a:noFill/>
            <a:ln w="0">
              <a:solidFill>
                <a:srgbClr val="000000"/>
              </a:solidFill>
              <a:round/>
              <a:headEnd/>
              <a:tailEnd/>
            </a:ln>
          </p:spPr>
          <p:txBody>
            <a:bodyPr/>
            <a:lstStyle/>
            <a:p>
              <a:endParaRPr lang="en-US"/>
            </a:p>
          </p:txBody>
        </p:sp>
        <p:sp>
          <p:nvSpPr>
            <p:cNvPr id="61615" name="Line 1104"/>
            <p:cNvSpPr>
              <a:spLocks noChangeShapeType="1"/>
            </p:cNvSpPr>
            <p:nvPr/>
          </p:nvSpPr>
          <p:spPr bwMode="auto">
            <a:xfrm>
              <a:off x="1919" y="288"/>
              <a:ext cx="0" cy="48"/>
            </a:xfrm>
            <a:prstGeom prst="line">
              <a:avLst/>
            </a:prstGeom>
            <a:noFill/>
            <a:ln w="0">
              <a:solidFill>
                <a:srgbClr val="000000"/>
              </a:solidFill>
              <a:round/>
              <a:headEnd/>
              <a:tailEnd/>
            </a:ln>
          </p:spPr>
          <p:txBody>
            <a:bodyPr/>
            <a:lstStyle/>
            <a:p>
              <a:endParaRPr lang="en-US"/>
            </a:p>
          </p:txBody>
        </p:sp>
        <p:sp>
          <p:nvSpPr>
            <p:cNvPr id="61616" name="Line 1106"/>
            <p:cNvSpPr>
              <a:spLocks noChangeShapeType="1"/>
            </p:cNvSpPr>
            <p:nvPr/>
          </p:nvSpPr>
          <p:spPr bwMode="auto">
            <a:xfrm flipV="1">
              <a:off x="2431" y="1647"/>
              <a:ext cx="0" cy="56"/>
            </a:xfrm>
            <a:prstGeom prst="line">
              <a:avLst/>
            </a:prstGeom>
            <a:noFill/>
            <a:ln w="0">
              <a:solidFill>
                <a:srgbClr val="000000"/>
              </a:solidFill>
              <a:round/>
              <a:headEnd/>
              <a:tailEnd/>
            </a:ln>
          </p:spPr>
          <p:txBody>
            <a:bodyPr/>
            <a:lstStyle/>
            <a:p>
              <a:endParaRPr lang="en-US"/>
            </a:p>
          </p:txBody>
        </p:sp>
        <p:sp>
          <p:nvSpPr>
            <p:cNvPr id="61617" name="Line 1107"/>
            <p:cNvSpPr>
              <a:spLocks noChangeShapeType="1"/>
            </p:cNvSpPr>
            <p:nvPr/>
          </p:nvSpPr>
          <p:spPr bwMode="auto">
            <a:xfrm>
              <a:off x="2431" y="288"/>
              <a:ext cx="0" cy="48"/>
            </a:xfrm>
            <a:prstGeom prst="line">
              <a:avLst/>
            </a:prstGeom>
            <a:noFill/>
            <a:ln w="0">
              <a:solidFill>
                <a:srgbClr val="000000"/>
              </a:solidFill>
              <a:round/>
              <a:headEnd/>
              <a:tailEnd/>
            </a:ln>
          </p:spPr>
          <p:txBody>
            <a:bodyPr/>
            <a:lstStyle/>
            <a:p>
              <a:endParaRPr lang="en-US"/>
            </a:p>
          </p:txBody>
        </p:sp>
        <p:sp>
          <p:nvSpPr>
            <p:cNvPr id="61618" name="Line 1109"/>
            <p:cNvSpPr>
              <a:spLocks noChangeShapeType="1"/>
            </p:cNvSpPr>
            <p:nvPr/>
          </p:nvSpPr>
          <p:spPr bwMode="auto">
            <a:xfrm flipV="1">
              <a:off x="2951" y="1647"/>
              <a:ext cx="0" cy="56"/>
            </a:xfrm>
            <a:prstGeom prst="line">
              <a:avLst/>
            </a:prstGeom>
            <a:noFill/>
            <a:ln w="0">
              <a:solidFill>
                <a:srgbClr val="000000"/>
              </a:solidFill>
              <a:round/>
              <a:headEnd/>
              <a:tailEnd/>
            </a:ln>
          </p:spPr>
          <p:txBody>
            <a:bodyPr/>
            <a:lstStyle/>
            <a:p>
              <a:endParaRPr lang="en-US"/>
            </a:p>
          </p:txBody>
        </p:sp>
        <p:sp>
          <p:nvSpPr>
            <p:cNvPr id="61619" name="Line 1110"/>
            <p:cNvSpPr>
              <a:spLocks noChangeShapeType="1"/>
            </p:cNvSpPr>
            <p:nvPr/>
          </p:nvSpPr>
          <p:spPr bwMode="auto">
            <a:xfrm>
              <a:off x="2951" y="288"/>
              <a:ext cx="0" cy="48"/>
            </a:xfrm>
            <a:prstGeom prst="line">
              <a:avLst/>
            </a:prstGeom>
            <a:noFill/>
            <a:ln w="0">
              <a:solidFill>
                <a:srgbClr val="000000"/>
              </a:solidFill>
              <a:round/>
              <a:headEnd/>
              <a:tailEnd/>
            </a:ln>
          </p:spPr>
          <p:txBody>
            <a:bodyPr/>
            <a:lstStyle/>
            <a:p>
              <a:endParaRPr lang="en-US"/>
            </a:p>
          </p:txBody>
        </p:sp>
        <p:sp>
          <p:nvSpPr>
            <p:cNvPr id="61620" name="Line 1112"/>
            <p:cNvSpPr>
              <a:spLocks noChangeShapeType="1"/>
            </p:cNvSpPr>
            <p:nvPr/>
          </p:nvSpPr>
          <p:spPr bwMode="auto">
            <a:xfrm flipV="1">
              <a:off x="3462" y="1647"/>
              <a:ext cx="0" cy="56"/>
            </a:xfrm>
            <a:prstGeom prst="line">
              <a:avLst/>
            </a:prstGeom>
            <a:noFill/>
            <a:ln w="0">
              <a:solidFill>
                <a:srgbClr val="000000"/>
              </a:solidFill>
              <a:round/>
              <a:headEnd/>
              <a:tailEnd/>
            </a:ln>
          </p:spPr>
          <p:txBody>
            <a:bodyPr/>
            <a:lstStyle/>
            <a:p>
              <a:endParaRPr lang="en-US"/>
            </a:p>
          </p:txBody>
        </p:sp>
        <p:sp>
          <p:nvSpPr>
            <p:cNvPr id="61621" name="Line 1113"/>
            <p:cNvSpPr>
              <a:spLocks noChangeShapeType="1"/>
            </p:cNvSpPr>
            <p:nvPr/>
          </p:nvSpPr>
          <p:spPr bwMode="auto">
            <a:xfrm>
              <a:off x="3462" y="288"/>
              <a:ext cx="0" cy="48"/>
            </a:xfrm>
            <a:prstGeom prst="line">
              <a:avLst/>
            </a:prstGeom>
            <a:noFill/>
            <a:ln w="0">
              <a:solidFill>
                <a:srgbClr val="000000"/>
              </a:solidFill>
              <a:round/>
              <a:headEnd/>
              <a:tailEnd/>
            </a:ln>
          </p:spPr>
          <p:txBody>
            <a:bodyPr/>
            <a:lstStyle/>
            <a:p>
              <a:endParaRPr lang="en-US"/>
            </a:p>
          </p:txBody>
        </p:sp>
        <p:sp>
          <p:nvSpPr>
            <p:cNvPr id="61622" name="Line 1115"/>
            <p:cNvSpPr>
              <a:spLocks noChangeShapeType="1"/>
            </p:cNvSpPr>
            <p:nvPr/>
          </p:nvSpPr>
          <p:spPr bwMode="auto">
            <a:xfrm flipV="1">
              <a:off x="3974" y="1647"/>
              <a:ext cx="0" cy="56"/>
            </a:xfrm>
            <a:prstGeom prst="line">
              <a:avLst/>
            </a:prstGeom>
            <a:noFill/>
            <a:ln w="0">
              <a:solidFill>
                <a:srgbClr val="000000"/>
              </a:solidFill>
              <a:round/>
              <a:headEnd/>
              <a:tailEnd/>
            </a:ln>
          </p:spPr>
          <p:txBody>
            <a:bodyPr/>
            <a:lstStyle/>
            <a:p>
              <a:endParaRPr lang="en-US"/>
            </a:p>
          </p:txBody>
        </p:sp>
        <p:sp>
          <p:nvSpPr>
            <p:cNvPr id="61623" name="Line 1116"/>
            <p:cNvSpPr>
              <a:spLocks noChangeShapeType="1"/>
            </p:cNvSpPr>
            <p:nvPr/>
          </p:nvSpPr>
          <p:spPr bwMode="auto">
            <a:xfrm>
              <a:off x="3974" y="288"/>
              <a:ext cx="0" cy="48"/>
            </a:xfrm>
            <a:prstGeom prst="line">
              <a:avLst/>
            </a:prstGeom>
            <a:noFill/>
            <a:ln w="0">
              <a:solidFill>
                <a:srgbClr val="000000"/>
              </a:solidFill>
              <a:round/>
              <a:headEnd/>
              <a:tailEnd/>
            </a:ln>
          </p:spPr>
          <p:txBody>
            <a:bodyPr/>
            <a:lstStyle/>
            <a:p>
              <a:endParaRPr lang="en-US"/>
            </a:p>
          </p:txBody>
        </p:sp>
        <p:sp>
          <p:nvSpPr>
            <p:cNvPr id="61624" name="Line 1118"/>
            <p:cNvSpPr>
              <a:spLocks noChangeShapeType="1"/>
            </p:cNvSpPr>
            <p:nvPr/>
          </p:nvSpPr>
          <p:spPr bwMode="auto">
            <a:xfrm flipV="1">
              <a:off x="4486" y="1647"/>
              <a:ext cx="0" cy="56"/>
            </a:xfrm>
            <a:prstGeom prst="line">
              <a:avLst/>
            </a:prstGeom>
            <a:noFill/>
            <a:ln w="0">
              <a:solidFill>
                <a:srgbClr val="000000"/>
              </a:solidFill>
              <a:round/>
              <a:headEnd/>
              <a:tailEnd/>
            </a:ln>
          </p:spPr>
          <p:txBody>
            <a:bodyPr/>
            <a:lstStyle/>
            <a:p>
              <a:endParaRPr lang="en-US"/>
            </a:p>
          </p:txBody>
        </p:sp>
        <p:sp>
          <p:nvSpPr>
            <p:cNvPr id="61625" name="Line 1119"/>
            <p:cNvSpPr>
              <a:spLocks noChangeShapeType="1"/>
            </p:cNvSpPr>
            <p:nvPr/>
          </p:nvSpPr>
          <p:spPr bwMode="auto">
            <a:xfrm>
              <a:off x="4486" y="288"/>
              <a:ext cx="0" cy="48"/>
            </a:xfrm>
            <a:prstGeom prst="line">
              <a:avLst/>
            </a:prstGeom>
            <a:noFill/>
            <a:ln w="0">
              <a:solidFill>
                <a:srgbClr val="000000"/>
              </a:solidFill>
              <a:round/>
              <a:headEnd/>
              <a:tailEnd/>
            </a:ln>
          </p:spPr>
          <p:txBody>
            <a:bodyPr/>
            <a:lstStyle/>
            <a:p>
              <a:endParaRPr lang="en-US"/>
            </a:p>
          </p:txBody>
        </p:sp>
        <p:sp>
          <p:nvSpPr>
            <p:cNvPr id="61626" name="Line 1121"/>
            <p:cNvSpPr>
              <a:spLocks noChangeShapeType="1"/>
            </p:cNvSpPr>
            <p:nvPr/>
          </p:nvSpPr>
          <p:spPr bwMode="auto">
            <a:xfrm flipV="1">
              <a:off x="4998" y="1647"/>
              <a:ext cx="0" cy="56"/>
            </a:xfrm>
            <a:prstGeom prst="line">
              <a:avLst/>
            </a:prstGeom>
            <a:noFill/>
            <a:ln w="0">
              <a:solidFill>
                <a:srgbClr val="000000"/>
              </a:solidFill>
              <a:round/>
              <a:headEnd/>
              <a:tailEnd/>
            </a:ln>
          </p:spPr>
          <p:txBody>
            <a:bodyPr/>
            <a:lstStyle/>
            <a:p>
              <a:endParaRPr lang="en-US"/>
            </a:p>
          </p:txBody>
        </p:sp>
        <p:sp>
          <p:nvSpPr>
            <p:cNvPr id="61627" name="Line 1122"/>
            <p:cNvSpPr>
              <a:spLocks noChangeShapeType="1"/>
            </p:cNvSpPr>
            <p:nvPr/>
          </p:nvSpPr>
          <p:spPr bwMode="auto">
            <a:xfrm>
              <a:off x="4998" y="288"/>
              <a:ext cx="0" cy="48"/>
            </a:xfrm>
            <a:prstGeom prst="line">
              <a:avLst/>
            </a:prstGeom>
            <a:noFill/>
            <a:ln w="0">
              <a:solidFill>
                <a:srgbClr val="000000"/>
              </a:solidFill>
              <a:round/>
              <a:headEnd/>
              <a:tailEnd/>
            </a:ln>
          </p:spPr>
          <p:txBody>
            <a:bodyPr/>
            <a:lstStyle/>
            <a:p>
              <a:endParaRPr lang="en-US"/>
            </a:p>
          </p:txBody>
        </p:sp>
        <p:sp>
          <p:nvSpPr>
            <p:cNvPr id="61628" name="Line 1124"/>
            <p:cNvSpPr>
              <a:spLocks noChangeShapeType="1"/>
            </p:cNvSpPr>
            <p:nvPr/>
          </p:nvSpPr>
          <p:spPr bwMode="auto">
            <a:xfrm flipV="1">
              <a:off x="5517" y="1647"/>
              <a:ext cx="0" cy="56"/>
            </a:xfrm>
            <a:prstGeom prst="line">
              <a:avLst/>
            </a:prstGeom>
            <a:noFill/>
            <a:ln w="0">
              <a:solidFill>
                <a:srgbClr val="000000"/>
              </a:solidFill>
              <a:round/>
              <a:headEnd/>
              <a:tailEnd/>
            </a:ln>
          </p:spPr>
          <p:txBody>
            <a:bodyPr/>
            <a:lstStyle/>
            <a:p>
              <a:endParaRPr lang="en-US"/>
            </a:p>
          </p:txBody>
        </p:sp>
        <p:sp>
          <p:nvSpPr>
            <p:cNvPr id="61629" name="Line 1125"/>
            <p:cNvSpPr>
              <a:spLocks noChangeShapeType="1"/>
            </p:cNvSpPr>
            <p:nvPr/>
          </p:nvSpPr>
          <p:spPr bwMode="auto">
            <a:xfrm>
              <a:off x="5517" y="288"/>
              <a:ext cx="0" cy="48"/>
            </a:xfrm>
            <a:prstGeom prst="line">
              <a:avLst/>
            </a:prstGeom>
            <a:noFill/>
            <a:ln w="0">
              <a:solidFill>
                <a:srgbClr val="000000"/>
              </a:solidFill>
              <a:round/>
              <a:headEnd/>
              <a:tailEnd/>
            </a:ln>
          </p:spPr>
          <p:txBody>
            <a:bodyPr/>
            <a:lstStyle/>
            <a:p>
              <a:endParaRPr lang="en-US"/>
            </a:p>
          </p:txBody>
        </p:sp>
        <p:sp>
          <p:nvSpPr>
            <p:cNvPr id="61630" name="Line 1127"/>
            <p:cNvSpPr>
              <a:spLocks noChangeShapeType="1"/>
            </p:cNvSpPr>
            <p:nvPr/>
          </p:nvSpPr>
          <p:spPr bwMode="auto">
            <a:xfrm>
              <a:off x="384" y="1703"/>
              <a:ext cx="48" cy="0"/>
            </a:xfrm>
            <a:prstGeom prst="line">
              <a:avLst/>
            </a:prstGeom>
            <a:noFill/>
            <a:ln w="0">
              <a:solidFill>
                <a:srgbClr val="000000"/>
              </a:solidFill>
              <a:round/>
              <a:headEnd/>
              <a:tailEnd/>
            </a:ln>
          </p:spPr>
          <p:txBody>
            <a:bodyPr/>
            <a:lstStyle/>
            <a:p>
              <a:endParaRPr lang="en-US"/>
            </a:p>
          </p:txBody>
        </p:sp>
        <p:sp>
          <p:nvSpPr>
            <p:cNvPr id="61631" name="Line 1128"/>
            <p:cNvSpPr>
              <a:spLocks noChangeShapeType="1"/>
            </p:cNvSpPr>
            <p:nvPr/>
          </p:nvSpPr>
          <p:spPr bwMode="auto">
            <a:xfrm flipH="1">
              <a:off x="5461" y="1703"/>
              <a:ext cx="56" cy="0"/>
            </a:xfrm>
            <a:prstGeom prst="line">
              <a:avLst/>
            </a:prstGeom>
            <a:noFill/>
            <a:ln w="0">
              <a:solidFill>
                <a:srgbClr val="000000"/>
              </a:solidFill>
              <a:round/>
              <a:headEnd/>
              <a:tailEnd/>
            </a:ln>
          </p:spPr>
          <p:txBody>
            <a:bodyPr/>
            <a:lstStyle/>
            <a:p>
              <a:endParaRPr lang="en-US"/>
            </a:p>
          </p:txBody>
        </p:sp>
        <p:sp>
          <p:nvSpPr>
            <p:cNvPr id="61632" name="Rectangle 1129"/>
            <p:cNvSpPr>
              <a:spLocks noChangeArrowheads="1"/>
            </p:cNvSpPr>
            <p:nvPr/>
          </p:nvSpPr>
          <p:spPr bwMode="auto">
            <a:xfrm>
              <a:off x="296" y="1639"/>
              <a:ext cx="58"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a:t>
              </a:r>
              <a:endParaRPr lang="en-US"/>
            </a:p>
          </p:txBody>
        </p:sp>
        <p:sp>
          <p:nvSpPr>
            <p:cNvPr id="61633" name="Line 1130"/>
            <p:cNvSpPr>
              <a:spLocks noChangeShapeType="1"/>
            </p:cNvSpPr>
            <p:nvPr/>
          </p:nvSpPr>
          <p:spPr bwMode="auto">
            <a:xfrm>
              <a:off x="384" y="1415"/>
              <a:ext cx="48" cy="0"/>
            </a:xfrm>
            <a:prstGeom prst="line">
              <a:avLst/>
            </a:prstGeom>
            <a:noFill/>
            <a:ln w="0">
              <a:solidFill>
                <a:srgbClr val="000000"/>
              </a:solidFill>
              <a:round/>
              <a:headEnd/>
              <a:tailEnd/>
            </a:ln>
          </p:spPr>
          <p:txBody>
            <a:bodyPr/>
            <a:lstStyle/>
            <a:p>
              <a:endParaRPr lang="en-US"/>
            </a:p>
          </p:txBody>
        </p:sp>
        <p:sp>
          <p:nvSpPr>
            <p:cNvPr id="61634" name="Line 1131"/>
            <p:cNvSpPr>
              <a:spLocks noChangeShapeType="1"/>
            </p:cNvSpPr>
            <p:nvPr/>
          </p:nvSpPr>
          <p:spPr bwMode="auto">
            <a:xfrm flipH="1">
              <a:off x="5461" y="1415"/>
              <a:ext cx="56" cy="0"/>
            </a:xfrm>
            <a:prstGeom prst="line">
              <a:avLst/>
            </a:prstGeom>
            <a:noFill/>
            <a:ln w="0">
              <a:solidFill>
                <a:srgbClr val="000000"/>
              </a:solidFill>
              <a:round/>
              <a:headEnd/>
              <a:tailEnd/>
            </a:ln>
          </p:spPr>
          <p:txBody>
            <a:bodyPr/>
            <a:lstStyle/>
            <a:p>
              <a:endParaRPr lang="en-US"/>
            </a:p>
          </p:txBody>
        </p:sp>
        <p:sp>
          <p:nvSpPr>
            <p:cNvPr id="61635" name="Rectangle 1132"/>
            <p:cNvSpPr>
              <a:spLocks noChangeArrowheads="1"/>
            </p:cNvSpPr>
            <p:nvPr/>
          </p:nvSpPr>
          <p:spPr bwMode="auto">
            <a:xfrm>
              <a:off x="208" y="1351"/>
              <a:ext cx="145" cy="197"/>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0.1</a:t>
              </a:r>
              <a:endParaRPr lang="en-US"/>
            </a:p>
          </p:txBody>
        </p:sp>
        <p:sp>
          <p:nvSpPr>
            <p:cNvPr id="61636" name="Line 1133"/>
            <p:cNvSpPr>
              <a:spLocks noChangeShapeType="1"/>
            </p:cNvSpPr>
            <p:nvPr/>
          </p:nvSpPr>
          <p:spPr bwMode="auto">
            <a:xfrm>
              <a:off x="384" y="1135"/>
              <a:ext cx="48" cy="0"/>
            </a:xfrm>
            <a:prstGeom prst="line">
              <a:avLst/>
            </a:prstGeom>
            <a:noFill/>
            <a:ln w="0">
              <a:solidFill>
                <a:srgbClr val="000000"/>
              </a:solidFill>
              <a:round/>
              <a:headEnd/>
              <a:tailEnd/>
            </a:ln>
          </p:spPr>
          <p:txBody>
            <a:bodyPr/>
            <a:lstStyle/>
            <a:p>
              <a:endParaRPr lang="en-US"/>
            </a:p>
          </p:txBody>
        </p:sp>
        <p:sp>
          <p:nvSpPr>
            <p:cNvPr id="61637" name="Line 1134"/>
            <p:cNvSpPr>
              <a:spLocks noChangeShapeType="1"/>
            </p:cNvSpPr>
            <p:nvPr/>
          </p:nvSpPr>
          <p:spPr bwMode="auto">
            <a:xfrm flipH="1">
              <a:off x="5461" y="1135"/>
              <a:ext cx="56" cy="0"/>
            </a:xfrm>
            <a:prstGeom prst="line">
              <a:avLst/>
            </a:prstGeom>
            <a:noFill/>
            <a:ln w="0">
              <a:solidFill>
                <a:srgbClr val="000000"/>
              </a:solidFill>
              <a:round/>
              <a:headEnd/>
              <a:tailEnd/>
            </a:ln>
          </p:spPr>
          <p:txBody>
            <a:bodyPr/>
            <a:lstStyle/>
            <a:p>
              <a:endParaRPr lang="en-US"/>
            </a:p>
          </p:txBody>
        </p:sp>
        <p:sp>
          <p:nvSpPr>
            <p:cNvPr id="61638" name="Rectangle 1135"/>
            <p:cNvSpPr>
              <a:spLocks noChangeArrowheads="1"/>
            </p:cNvSpPr>
            <p:nvPr/>
          </p:nvSpPr>
          <p:spPr bwMode="auto">
            <a:xfrm>
              <a:off x="208" y="1071"/>
              <a:ext cx="145"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0.2</a:t>
              </a:r>
              <a:endParaRPr lang="en-US"/>
            </a:p>
          </p:txBody>
        </p:sp>
        <p:sp>
          <p:nvSpPr>
            <p:cNvPr id="61639" name="Line 1136"/>
            <p:cNvSpPr>
              <a:spLocks noChangeShapeType="1"/>
            </p:cNvSpPr>
            <p:nvPr/>
          </p:nvSpPr>
          <p:spPr bwMode="auto">
            <a:xfrm>
              <a:off x="384" y="848"/>
              <a:ext cx="48" cy="0"/>
            </a:xfrm>
            <a:prstGeom prst="line">
              <a:avLst/>
            </a:prstGeom>
            <a:noFill/>
            <a:ln w="0">
              <a:solidFill>
                <a:srgbClr val="000000"/>
              </a:solidFill>
              <a:round/>
              <a:headEnd/>
              <a:tailEnd/>
            </a:ln>
          </p:spPr>
          <p:txBody>
            <a:bodyPr/>
            <a:lstStyle/>
            <a:p>
              <a:endParaRPr lang="en-US"/>
            </a:p>
          </p:txBody>
        </p:sp>
        <p:sp>
          <p:nvSpPr>
            <p:cNvPr id="61640" name="Line 1137"/>
            <p:cNvSpPr>
              <a:spLocks noChangeShapeType="1"/>
            </p:cNvSpPr>
            <p:nvPr/>
          </p:nvSpPr>
          <p:spPr bwMode="auto">
            <a:xfrm flipH="1">
              <a:off x="5461" y="848"/>
              <a:ext cx="56" cy="0"/>
            </a:xfrm>
            <a:prstGeom prst="line">
              <a:avLst/>
            </a:prstGeom>
            <a:noFill/>
            <a:ln w="0">
              <a:solidFill>
                <a:srgbClr val="000000"/>
              </a:solidFill>
              <a:round/>
              <a:headEnd/>
              <a:tailEnd/>
            </a:ln>
          </p:spPr>
          <p:txBody>
            <a:bodyPr/>
            <a:lstStyle/>
            <a:p>
              <a:endParaRPr lang="en-US"/>
            </a:p>
          </p:txBody>
        </p:sp>
        <p:sp>
          <p:nvSpPr>
            <p:cNvPr id="61641" name="Rectangle 1138"/>
            <p:cNvSpPr>
              <a:spLocks noChangeArrowheads="1"/>
            </p:cNvSpPr>
            <p:nvPr/>
          </p:nvSpPr>
          <p:spPr bwMode="auto">
            <a:xfrm>
              <a:off x="208" y="784"/>
              <a:ext cx="145" cy="197"/>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0.3</a:t>
              </a:r>
              <a:endParaRPr lang="en-US"/>
            </a:p>
          </p:txBody>
        </p:sp>
        <p:sp>
          <p:nvSpPr>
            <p:cNvPr id="61642" name="Line 1139"/>
            <p:cNvSpPr>
              <a:spLocks noChangeShapeType="1"/>
            </p:cNvSpPr>
            <p:nvPr/>
          </p:nvSpPr>
          <p:spPr bwMode="auto">
            <a:xfrm>
              <a:off x="384" y="568"/>
              <a:ext cx="48" cy="0"/>
            </a:xfrm>
            <a:prstGeom prst="line">
              <a:avLst/>
            </a:prstGeom>
            <a:noFill/>
            <a:ln w="0">
              <a:solidFill>
                <a:srgbClr val="000000"/>
              </a:solidFill>
              <a:round/>
              <a:headEnd/>
              <a:tailEnd/>
            </a:ln>
          </p:spPr>
          <p:txBody>
            <a:bodyPr/>
            <a:lstStyle/>
            <a:p>
              <a:endParaRPr lang="en-US"/>
            </a:p>
          </p:txBody>
        </p:sp>
        <p:sp>
          <p:nvSpPr>
            <p:cNvPr id="61643" name="Line 1140"/>
            <p:cNvSpPr>
              <a:spLocks noChangeShapeType="1"/>
            </p:cNvSpPr>
            <p:nvPr/>
          </p:nvSpPr>
          <p:spPr bwMode="auto">
            <a:xfrm flipH="1">
              <a:off x="5461" y="568"/>
              <a:ext cx="56" cy="0"/>
            </a:xfrm>
            <a:prstGeom prst="line">
              <a:avLst/>
            </a:prstGeom>
            <a:noFill/>
            <a:ln w="0">
              <a:solidFill>
                <a:srgbClr val="000000"/>
              </a:solidFill>
              <a:round/>
              <a:headEnd/>
              <a:tailEnd/>
            </a:ln>
          </p:spPr>
          <p:txBody>
            <a:bodyPr/>
            <a:lstStyle/>
            <a:p>
              <a:endParaRPr lang="en-US"/>
            </a:p>
          </p:txBody>
        </p:sp>
        <p:sp>
          <p:nvSpPr>
            <p:cNvPr id="61644" name="Rectangle 1141"/>
            <p:cNvSpPr>
              <a:spLocks noChangeArrowheads="1"/>
            </p:cNvSpPr>
            <p:nvPr/>
          </p:nvSpPr>
          <p:spPr bwMode="auto">
            <a:xfrm>
              <a:off x="208" y="503"/>
              <a:ext cx="145"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0.4</a:t>
              </a:r>
              <a:endParaRPr lang="en-US"/>
            </a:p>
          </p:txBody>
        </p:sp>
        <p:sp>
          <p:nvSpPr>
            <p:cNvPr id="61645" name="Line 1142"/>
            <p:cNvSpPr>
              <a:spLocks noChangeShapeType="1"/>
            </p:cNvSpPr>
            <p:nvPr/>
          </p:nvSpPr>
          <p:spPr bwMode="auto">
            <a:xfrm>
              <a:off x="384" y="288"/>
              <a:ext cx="48" cy="0"/>
            </a:xfrm>
            <a:prstGeom prst="line">
              <a:avLst/>
            </a:prstGeom>
            <a:noFill/>
            <a:ln w="0">
              <a:solidFill>
                <a:srgbClr val="000000"/>
              </a:solidFill>
              <a:round/>
              <a:headEnd/>
              <a:tailEnd/>
            </a:ln>
          </p:spPr>
          <p:txBody>
            <a:bodyPr/>
            <a:lstStyle/>
            <a:p>
              <a:endParaRPr lang="en-US"/>
            </a:p>
          </p:txBody>
        </p:sp>
        <p:sp>
          <p:nvSpPr>
            <p:cNvPr id="61646" name="Line 1143"/>
            <p:cNvSpPr>
              <a:spLocks noChangeShapeType="1"/>
            </p:cNvSpPr>
            <p:nvPr/>
          </p:nvSpPr>
          <p:spPr bwMode="auto">
            <a:xfrm flipH="1">
              <a:off x="5461" y="288"/>
              <a:ext cx="56" cy="0"/>
            </a:xfrm>
            <a:prstGeom prst="line">
              <a:avLst/>
            </a:prstGeom>
            <a:noFill/>
            <a:ln w="0">
              <a:solidFill>
                <a:srgbClr val="000000"/>
              </a:solidFill>
              <a:round/>
              <a:headEnd/>
              <a:tailEnd/>
            </a:ln>
          </p:spPr>
          <p:txBody>
            <a:bodyPr/>
            <a:lstStyle/>
            <a:p>
              <a:endParaRPr lang="en-US"/>
            </a:p>
          </p:txBody>
        </p:sp>
        <p:sp>
          <p:nvSpPr>
            <p:cNvPr id="61647" name="Rectangle 1144"/>
            <p:cNvSpPr>
              <a:spLocks noChangeArrowheads="1"/>
            </p:cNvSpPr>
            <p:nvPr/>
          </p:nvSpPr>
          <p:spPr bwMode="auto">
            <a:xfrm>
              <a:off x="208" y="224"/>
              <a:ext cx="145" cy="197"/>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0.5</a:t>
              </a:r>
              <a:endParaRPr lang="en-US"/>
            </a:p>
          </p:txBody>
        </p:sp>
        <p:sp>
          <p:nvSpPr>
            <p:cNvPr id="61648" name="Line 1145"/>
            <p:cNvSpPr>
              <a:spLocks noChangeShapeType="1"/>
            </p:cNvSpPr>
            <p:nvPr/>
          </p:nvSpPr>
          <p:spPr bwMode="auto">
            <a:xfrm>
              <a:off x="384" y="288"/>
              <a:ext cx="5133" cy="0"/>
            </a:xfrm>
            <a:prstGeom prst="line">
              <a:avLst/>
            </a:prstGeom>
            <a:noFill/>
            <a:ln w="0">
              <a:solidFill>
                <a:srgbClr val="000000"/>
              </a:solidFill>
              <a:round/>
              <a:headEnd/>
              <a:tailEnd/>
            </a:ln>
          </p:spPr>
          <p:txBody>
            <a:bodyPr/>
            <a:lstStyle/>
            <a:p>
              <a:endParaRPr lang="en-US"/>
            </a:p>
          </p:txBody>
        </p:sp>
        <p:sp>
          <p:nvSpPr>
            <p:cNvPr id="61649" name="Freeform 1146"/>
            <p:cNvSpPr>
              <a:spLocks/>
            </p:cNvSpPr>
            <p:nvPr/>
          </p:nvSpPr>
          <p:spPr bwMode="auto">
            <a:xfrm>
              <a:off x="384" y="288"/>
              <a:ext cx="5133" cy="1415"/>
            </a:xfrm>
            <a:custGeom>
              <a:avLst/>
              <a:gdLst>
                <a:gd name="T0" fmla="*/ 0 w 642"/>
                <a:gd name="T1" fmla="*/ 90432 h 177"/>
                <a:gd name="T2" fmla="*/ 328128 w 642"/>
                <a:gd name="T3" fmla="*/ 90432 h 177"/>
                <a:gd name="T4" fmla="*/ 328128 w 642"/>
                <a:gd name="T5" fmla="*/ 0 h 177"/>
                <a:gd name="T6" fmla="*/ 0 60000 65536"/>
                <a:gd name="T7" fmla="*/ 0 60000 65536"/>
                <a:gd name="T8" fmla="*/ 0 60000 65536"/>
                <a:gd name="T9" fmla="*/ 0 w 642"/>
                <a:gd name="T10" fmla="*/ 0 h 177"/>
                <a:gd name="T11" fmla="*/ 642 w 642"/>
                <a:gd name="T12" fmla="*/ 177 h 177"/>
              </a:gdLst>
              <a:ahLst/>
              <a:cxnLst>
                <a:cxn ang="T6">
                  <a:pos x="T0" y="T1"/>
                </a:cxn>
                <a:cxn ang="T7">
                  <a:pos x="T2" y="T3"/>
                </a:cxn>
                <a:cxn ang="T8">
                  <a:pos x="T4" y="T5"/>
                </a:cxn>
              </a:cxnLst>
              <a:rect l="T9" t="T10" r="T11" b="T12"/>
              <a:pathLst>
                <a:path w="642" h="177">
                  <a:moveTo>
                    <a:pt x="0" y="177"/>
                  </a:moveTo>
                  <a:lnTo>
                    <a:pt x="642" y="177"/>
                  </a:lnTo>
                  <a:lnTo>
                    <a:pt x="642" y="0"/>
                  </a:lnTo>
                </a:path>
              </a:pathLst>
            </a:custGeom>
            <a:noFill/>
            <a:ln w="0">
              <a:solidFill>
                <a:srgbClr val="000000"/>
              </a:solidFill>
              <a:prstDash val="solid"/>
              <a:round/>
              <a:headEnd/>
              <a:tailEnd/>
            </a:ln>
          </p:spPr>
          <p:txBody>
            <a:bodyPr/>
            <a:lstStyle/>
            <a:p>
              <a:endParaRPr lang="en-US"/>
            </a:p>
          </p:txBody>
        </p:sp>
        <p:sp>
          <p:nvSpPr>
            <p:cNvPr id="61650" name="Line 1147"/>
            <p:cNvSpPr>
              <a:spLocks noChangeShapeType="1"/>
            </p:cNvSpPr>
            <p:nvPr/>
          </p:nvSpPr>
          <p:spPr bwMode="auto">
            <a:xfrm flipV="1">
              <a:off x="384" y="288"/>
              <a:ext cx="0" cy="1415"/>
            </a:xfrm>
            <a:prstGeom prst="line">
              <a:avLst/>
            </a:prstGeom>
            <a:noFill/>
            <a:ln w="0">
              <a:solidFill>
                <a:srgbClr val="000000"/>
              </a:solidFill>
              <a:round/>
              <a:headEnd/>
              <a:tailEnd/>
            </a:ln>
          </p:spPr>
          <p:txBody>
            <a:bodyPr/>
            <a:lstStyle/>
            <a:p>
              <a:endParaRPr lang="en-US"/>
            </a:p>
          </p:txBody>
        </p:sp>
        <p:sp>
          <p:nvSpPr>
            <p:cNvPr id="61651" name="Freeform 1148"/>
            <p:cNvSpPr>
              <a:spLocks/>
            </p:cNvSpPr>
            <p:nvPr/>
          </p:nvSpPr>
          <p:spPr bwMode="auto">
            <a:xfrm>
              <a:off x="384" y="1335"/>
              <a:ext cx="416" cy="352"/>
            </a:xfrm>
            <a:custGeom>
              <a:avLst/>
              <a:gdLst>
                <a:gd name="T0" fmla="*/ 8 w 416"/>
                <a:gd name="T1" fmla="*/ 280 h 352"/>
                <a:gd name="T2" fmla="*/ 16 w 416"/>
                <a:gd name="T3" fmla="*/ 280 h 352"/>
                <a:gd name="T4" fmla="*/ 24 w 416"/>
                <a:gd name="T5" fmla="*/ 280 h 352"/>
                <a:gd name="T6" fmla="*/ 32 w 416"/>
                <a:gd name="T7" fmla="*/ 312 h 352"/>
                <a:gd name="T8" fmla="*/ 48 w 416"/>
                <a:gd name="T9" fmla="*/ 296 h 352"/>
                <a:gd name="T10" fmla="*/ 56 w 416"/>
                <a:gd name="T11" fmla="*/ 0 h 352"/>
                <a:gd name="T12" fmla="*/ 72 w 416"/>
                <a:gd name="T13" fmla="*/ 56 h 352"/>
                <a:gd name="T14" fmla="*/ 80 w 416"/>
                <a:gd name="T15" fmla="*/ 248 h 352"/>
                <a:gd name="T16" fmla="*/ 96 w 416"/>
                <a:gd name="T17" fmla="*/ 288 h 352"/>
                <a:gd name="T18" fmla="*/ 104 w 416"/>
                <a:gd name="T19" fmla="*/ 312 h 352"/>
                <a:gd name="T20" fmla="*/ 112 w 416"/>
                <a:gd name="T21" fmla="*/ 312 h 352"/>
                <a:gd name="T22" fmla="*/ 120 w 416"/>
                <a:gd name="T23" fmla="*/ 312 h 352"/>
                <a:gd name="T24" fmla="*/ 128 w 416"/>
                <a:gd name="T25" fmla="*/ 48 h 352"/>
                <a:gd name="T26" fmla="*/ 144 w 416"/>
                <a:gd name="T27" fmla="*/ 16 h 352"/>
                <a:gd name="T28" fmla="*/ 160 w 416"/>
                <a:gd name="T29" fmla="*/ 96 h 352"/>
                <a:gd name="T30" fmla="*/ 168 w 416"/>
                <a:gd name="T31" fmla="*/ 272 h 352"/>
                <a:gd name="T32" fmla="*/ 176 w 416"/>
                <a:gd name="T33" fmla="*/ 296 h 352"/>
                <a:gd name="T34" fmla="*/ 184 w 416"/>
                <a:gd name="T35" fmla="*/ 320 h 352"/>
                <a:gd name="T36" fmla="*/ 200 w 416"/>
                <a:gd name="T37" fmla="*/ 296 h 352"/>
                <a:gd name="T38" fmla="*/ 208 w 416"/>
                <a:gd name="T39" fmla="*/ 296 h 352"/>
                <a:gd name="T40" fmla="*/ 216 w 416"/>
                <a:gd name="T41" fmla="*/ 40 h 352"/>
                <a:gd name="T42" fmla="*/ 216 w 416"/>
                <a:gd name="T43" fmla="*/ 32 h 352"/>
                <a:gd name="T44" fmla="*/ 232 w 416"/>
                <a:gd name="T45" fmla="*/ 64 h 352"/>
                <a:gd name="T46" fmla="*/ 240 w 416"/>
                <a:gd name="T47" fmla="*/ 256 h 352"/>
                <a:gd name="T48" fmla="*/ 248 w 416"/>
                <a:gd name="T49" fmla="*/ 312 h 352"/>
                <a:gd name="T50" fmla="*/ 256 w 416"/>
                <a:gd name="T51" fmla="*/ 328 h 352"/>
                <a:gd name="T52" fmla="*/ 264 w 416"/>
                <a:gd name="T53" fmla="*/ 336 h 352"/>
                <a:gd name="T54" fmla="*/ 272 w 416"/>
                <a:gd name="T55" fmla="*/ 336 h 352"/>
                <a:gd name="T56" fmla="*/ 288 w 416"/>
                <a:gd name="T57" fmla="*/ 312 h 352"/>
                <a:gd name="T58" fmla="*/ 296 w 416"/>
                <a:gd name="T59" fmla="*/ 24 h 352"/>
                <a:gd name="T60" fmla="*/ 304 w 416"/>
                <a:gd name="T61" fmla="*/ 48 h 352"/>
                <a:gd name="T62" fmla="*/ 312 w 416"/>
                <a:gd name="T63" fmla="*/ 128 h 352"/>
                <a:gd name="T64" fmla="*/ 328 w 416"/>
                <a:gd name="T65" fmla="*/ 272 h 352"/>
                <a:gd name="T66" fmla="*/ 336 w 416"/>
                <a:gd name="T67" fmla="*/ 320 h 352"/>
                <a:gd name="T68" fmla="*/ 336 w 416"/>
                <a:gd name="T69" fmla="*/ 320 h 352"/>
                <a:gd name="T70" fmla="*/ 344 w 416"/>
                <a:gd name="T71" fmla="*/ 312 h 352"/>
                <a:gd name="T72" fmla="*/ 352 w 416"/>
                <a:gd name="T73" fmla="*/ 328 h 352"/>
                <a:gd name="T74" fmla="*/ 360 w 416"/>
                <a:gd name="T75" fmla="*/ 320 h 352"/>
                <a:gd name="T76" fmla="*/ 376 w 416"/>
                <a:gd name="T77" fmla="*/ 48 h 352"/>
                <a:gd name="T78" fmla="*/ 384 w 416"/>
                <a:gd name="T79" fmla="*/ 48 h 352"/>
                <a:gd name="T80" fmla="*/ 392 w 416"/>
                <a:gd name="T81" fmla="*/ 128 h 352"/>
                <a:gd name="T82" fmla="*/ 408 w 416"/>
                <a:gd name="T83" fmla="*/ 256 h 3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6"/>
                <a:gd name="T127" fmla="*/ 0 h 352"/>
                <a:gd name="T128" fmla="*/ 416 w 416"/>
                <a:gd name="T129" fmla="*/ 352 h 3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6" h="352">
                  <a:moveTo>
                    <a:pt x="0" y="184"/>
                  </a:moveTo>
                  <a:lnTo>
                    <a:pt x="0" y="240"/>
                  </a:lnTo>
                  <a:lnTo>
                    <a:pt x="8" y="280"/>
                  </a:lnTo>
                  <a:lnTo>
                    <a:pt x="8" y="240"/>
                  </a:lnTo>
                  <a:lnTo>
                    <a:pt x="8" y="272"/>
                  </a:lnTo>
                  <a:lnTo>
                    <a:pt x="16" y="280"/>
                  </a:lnTo>
                  <a:lnTo>
                    <a:pt x="16" y="320"/>
                  </a:lnTo>
                  <a:lnTo>
                    <a:pt x="24" y="296"/>
                  </a:lnTo>
                  <a:lnTo>
                    <a:pt x="24" y="280"/>
                  </a:lnTo>
                  <a:lnTo>
                    <a:pt x="32" y="304"/>
                  </a:lnTo>
                  <a:lnTo>
                    <a:pt x="32" y="288"/>
                  </a:lnTo>
                  <a:lnTo>
                    <a:pt x="32" y="312"/>
                  </a:lnTo>
                  <a:lnTo>
                    <a:pt x="40" y="304"/>
                  </a:lnTo>
                  <a:lnTo>
                    <a:pt x="40" y="280"/>
                  </a:lnTo>
                  <a:lnTo>
                    <a:pt x="48" y="296"/>
                  </a:lnTo>
                  <a:lnTo>
                    <a:pt x="48" y="56"/>
                  </a:lnTo>
                  <a:lnTo>
                    <a:pt x="56" y="72"/>
                  </a:lnTo>
                  <a:lnTo>
                    <a:pt x="56" y="0"/>
                  </a:lnTo>
                  <a:lnTo>
                    <a:pt x="64" y="8"/>
                  </a:lnTo>
                  <a:lnTo>
                    <a:pt x="64" y="40"/>
                  </a:lnTo>
                  <a:lnTo>
                    <a:pt x="72" y="56"/>
                  </a:lnTo>
                  <a:lnTo>
                    <a:pt x="72" y="96"/>
                  </a:lnTo>
                  <a:lnTo>
                    <a:pt x="80" y="128"/>
                  </a:lnTo>
                  <a:lnTo>
                    <a:pt x="80" y="248"/>
                  </a:lnTo>
                  <a:lnTo>
                    <a:pt x="88" y="208"/>
                  </a:lnTo>
                  <a:lnTo>
                    <a:pt x="88" y="296"/>
                  </a:lnTo>
                  <a:lnTo>
                    <a:pt x="96" y="288"/>
                  </a:lnTo>
                  <a:lnTo>
                    <a:pt x="96" y="312"/>
                  </a:lnTo>
                  <a:lnTo>
                    <a:pt x="104" y="312"/>
                  </a:lnTo>
                  <a:lnTo>
                    <a:pt x="104" y="288"/>
                  </a:lnTo>
                  <a:lnTo>
                    <a:pt x="104" y="304"/>
                  </a:lnTo>
                  <a:lnTo>
                    <a:pt x="112" y="312"/>
                  </a:lnTo>
                  <a:lnTo>
                    <a:pt x="112" y="296"/>
                  </a:lnTo>
                  <a:lnTo>
                    <a:pt x="120" y="288"/>
                  </a:lnTo>
                  <a:lnTo>
                    <a:pt x="120" y="312"/>
                  </a:lnTo>
                  <a:lnTo>
                    <a:pt x="120" y="296"/>
                  </a:lnTo>
                  <a:lnTo>
                    <a:pt x="128" y="288"/>
                  </a:lnTo>
                  <a:lnTo>
                    <a:pt x="128" y="48"/>
                  </a:lnTo>
                  <a:lnTo>
                    <a:pt x="136" y="16"/>
                  </a:lnTo>
                  <a:lnTo>
                    <a:pt x="136" y="8"/>
                  </a:lnTo>
                  <a:lnTo>
                    <a:pt x="144" y="16"/>
                  </a:lnTo>
                  <a:lnTo>
                    <a:pt x="152" y="32"/>
                  </a:lnTo>
                  <a:lnTo>
                    <a:pt x="152" y="88"/>
                  </a:lnTo>
                  <a:lnTo>
                    <a:pt x="160" y="96"/>
                  </a:lnTo>
                  <a:lnTo>
                    <a:pt x="160" y="200"/>
                  </a:lnTo>
                  <a:lnTo>
                    <a:pt x="168" y="232"/>
                  </a:lnTo>
                  <a:lnTo>
                    <a:pt x="168" y="272"/>
                  </a:lnTo>
                  <a:lnTo>
                    <a:pt x="176" y="296"/>
                  </a:lnTo>
                  <a:lnTo>
                    <a:pt x="176" y="304"/>
                  </a:lnTo>
                  <a:lnTo>
                    <a:pt x="176" y="296"/>
                  </a:lnTo>
                  <a:lnTo>
                    <a:pt x="184" y="304"/>
                  </a:lnTo>
                  <a:lnTo>
                    <a:pt x="184" y="328"/>
                  </a:lnTo>
                  <a:lnTo>
                    <a:pt x="184" y="320"/>
                  </a:lnTo>
                  <a:lnTo>
                    <a:pt x="192" y="328"/>
                  </a:lnTo>
                  <a:lnTo>
                    <a:pt x="192" y="304"/>
                  </a:lnTo>
                  <a:lnTo>
                    <a:pt x="200" y="296"/>
                  </a:lnTo>
                  <a:lnTo>
                    <a:pt x="200" y="328"/>
                  </a:lnTo>
                  <a:lnTo>
                    <a:pt x="200" y="320"/>
                  </a:lnTo>
                  <a:lnTo>
                    <a:pt x="208" y="296"/>
                  </a:lnTo>
                  <a:lnTo>
                    <a:pt x="208" y="304"/>
                  </a:lnTo>
                  <a:lnTo>
                    <a:pt x="208" y="40"/>
                  </a:lnTo>
                  <a:lnTo>
                    <a:pt x="216" y="40"/>
                  </a:lnTo>
                  <a:lnTo>
                    <a:pt x="216" y="56"/>
                  </a:lnTo>
                  <a:lnTo>
                    <a:pt x="216" y="8"/>
                  </a:lnTo>
                  <a:lnTo>
                    <a:pt x="216" y="32"/>
                  </a:lnTo>
                  <a:lnTo>
                    <a:pt x="224" y="24"/>
                  </a:lnTo>
                  <a:lnTo>
                    <a:pt x="224" y="40"/>
                  </a:lnTo>
                  <a:lnTo>
                    <a:pt x="232" y="64"/>
                  </a:lnTo>
                  <a:lnTo>
                    <a:pt x="232" y="120"/>
                  </a:lnTo>
                  <a:lnTo>
                    <a:pt x="240" y="136"/>
                  </a:lnTo>
                  <a:lnTo>
                    <a:pt x="240" y="256"/>
                  </a:lnTo>
                  <a:lnTo>
                    <a:pt x="248" y="264"/>
                  </a:lnTo>
                  <a:lnTo>
                    <a:pt x="248" y="248"/>
                  </a:lnTo>
                  <a:lnTo>
                    <a:pt x="248" y="312"/>
                  </a:lnTo>
                  <a:lnTo>
                    <a:pt x="256" y="328"/>
                  </a:lnTo>
                  <a:lnTo>
                    <a:pt x="256" y="336"/>
                  </a:lnTo>
                  <a:lnTo>
                    <a:pt x="256" y="328"/>
                  </a:lnTo>
                  <a:lnTo>
                    <a:pt x="264" y="320"/>
                  </a:lnTo>
                  <a:lnTo>
                    <a:pt x="264" y="344"/>
                  </a:lnTo>
                  <a:lnTo>
                    <a:pt x="264" y="336"/>
                  </a:lnTo>
                  <a:lnTo>
                    <a:pt x="272" y="320"/>
                  </a:lnTo>
                  <a:lnTo>
                    <a:pt x="272" y="352"/>
                  </a:lnTo>
                  <a:lnTo>
                    <a:pt x="272" y="336"/>
                  </a:lnTo>
                  <a:lnTo>
                    <a:pt x="280" y="344"/>
                  </a:lnTo>
                  <a:lnTo>
                    <a:pt x="280" y="312"/>
                  </a:lnTo>
                  <a:lnTo>
                    <a:pt x="288" y="312"/>
                  </a:lnTo>
                  <a:lnTo>
                    <a:pt x="288" y="56"/>
                  </a:lnTo>
                  <a:lnTo>
                    <a:pt x="296" y="16"/>
                  </a:lnTo>
                  <a:lnTo>
                    <a:pt x="296" y="24"/>
                  </a:lnTo>
                  <a:lnTo>
                    <a:pt x="296" y="16"/>
                  </a:lnTo>
                  <a:lnTo>
                    <a:pt x="304" y="16"/>
                  </a:lnTo>
                  <a:lnTo>
                    <a:pt x="304" y="48"/>
                  </a:lnTo>
                  <a:lnTo>
                    <a:pt x="304" y="40"/>
                  </a:lnTo>
                  <a:lnTo>
                    <a:pt x="312" y="64"/>
                  </a:lnTo>
                  <a:lnTo>
                    <a:pt x="312" y="128"/>
                  </a:lnTo>
                  <a:lnTo>
                    <a:pt x="320" y="160"/>
                  </a:lnTo>
                  <a:lnTo>
                    <a:pt x="320" y="256"/>
                  </a:lnTo>
                  <a:lnTo>
                    <a:pt x="328" y="272"/>
                  </a:lnTo>
                  <a:lnTo>
                    <a:pt x="328" y="264"/>
                  </a:lnTo>
                  <a:lnTo>
                    <a:pt x="328" y="320"/>
                  </a:lnTo>
                  <a:lnTo>
                    <a:pt x="336" y="320"/>
                  </a:lnTo>
                  <a:lnTo>
                    <a:pt x="336" y="336"/>
                  </a:lnTo>
                  <a:lnTo>
                    <a:pt x="336" y="312"/>
                  </a:lnTo>
                  <a:lnTo>
                    <a:pt x="336" y="320"/>
                  </a:lnTo>
                  <a:lnTo>
                    <a:pt x="344" y="328"/>
                  </a:lnTo>
                  <a:lnTo>
                    <a:pt x="344" y="344"/>
                  </a:lnTo>
                  <a:lnTo>
                    <a:pt x="344" y="312"/>
                  </a:lnTo>
                  <a:lnTo>
                    <a:pt x="352" y="328"/>
                  </a:lnTo>
                  <a:lnTo>
                    <a:pt x="352" y="312"/>
                  </a:lnTo>
                  <a:lnTo>
                    <a:pt x="352" y="328"/>
                  </a:lnTo>
                  <a:lnTo>
                    <a:pt x="360" y="304"/>
                  </a:lnTo>
                  <a:lnTo>
                    <a:pt x="360" y="344"/>
                  </a:lnTo>
                  <a:lnTo>
                    <a:pt x="360" y="320"/>
                  </a:lnTo>
                  <a:lnTo>
                    <a:pt x="368" y="312"/>
                  </a:lnTo>
                  <a:lnTo>
                    <a:pt x="368" y="48"/>
                  </a:lnTo>
                  <a:lnTo>
                    <a:pt x="376" y="48"/>
                  </a:lnTo>
                  <a:lnTo>
                    <a:pt x="376" y="32"/>
                  </a:lnTo>
                  <a:lnTo>
                    <a:pt x="384" y="40"/>
                  </a:lnTo>
                  <a:lnTo>
                    <a:pt x="384" y="48"/>
                  </a:lnTo>
                  <a:lnTo>
                    <a:pt x="384" y="40"/>
                  </a:lnTo>
                  <a:lnTo>
                    <a:pt x="392" y="64"/>
                  </a:lnTo>
                  <a:lnTo>
                    <a:pt x="392" y="128"/>
                  </a:lnTo>
                  <a:lnTo>
                    <a:pt x="400" y="192"/>
                  </a:lnTo>
                  <a:lnTo>
                    <a:pt x="400" y="264"/>
                  </a:lnTo>
                  <a:lnTo>
                    <a:pt x="408" y="256"/>
                  </a:lnTo>
                  <a:lnTo>
                    <a:pt x="408" y="312"/>
                  </a:lnTo>
                  <a:lnTo>
                    <a:pt x="416" y="304"/>
                  </a:lnTo>
                </a:path>
              </a:pathLst>
            </a:custGeom>
            <a:noFill/>
            <a:ln w="0">
              <a:solidFill>
                <a:srgbClr val="CC0000"/>
              </a:solidFill>
              <a:prstDash val="solid"/>
              <a:round/>
              <a:headEnd/>
              <a:tailEnd/>
            </a:ln>
          </p:spPr>
          <p:txBody>
            <a:bodyPr/>
            <a:lstStyle/>
            <a:p>
              <a:endParaRPr lang="en-US"/>
            </a:p>
          </p:txBody>
        </p:sp>
        <p:sp>
          <p:nvSpPr>
            <p:cNvPr id="61652" name="Freeform 1149"/>
            <p:cNvSpPr>
              <a:spLocks/>
            </p:cNvSpPr>
            <p:nvPr/>
          </p:nvSpPr>
          <p:spPr bwMode="auto">
            <a:xfrm>
              <a:off x="800" y="1311"/>
              <a:ext cx="400" cy="376"/>
            </a:xfrm>
            <a:custGeom>
              <a:avLst/>
              <a:gdLst>
                <a:gd name="T0" fmla="*/ 0 w 400"/>
                <a:gd name="T1" fmla="*/ 360 h 376"/>
                <a:gd name="T2" fmla="*/ 8 w 400"/>
                <a:gd name="T3" fmla="*/ 352 h 376"/>
                <a:gd name="T4" fmla="*/ 8 w 400"/>
                <a:gd name="T5" fmla="*/ 352 h 376"/>
                <a:gd name="T6" fmla="*/ 16 w 400"/>
                <a:gd name="T7" fmla="*/ 336 h 376"/>
                <a:gd name="T8" fmla="*/ 24 w 400"/>
                <a:gd name="T9" fmla="*/ 336 h 376"/>
                <a:gd name="T10" fmla="*/ 32 w 400"/>
                <a:gd name="T11" fmla="*/ 304 h 376"/>
                <a:gd name="T12" fmla="*/ 40 w 400"/>
                <a:gd name="T13" fmla="*/ 64 h 376"/>
                <a:gd name="T14" fmla="*/ 48 w 400"/>
                <a:gd name="T15" fmla="*/ 48 h 376"/>
                <a:gd name="T16" fmla="*/ 56 w 400"/>
                <a:gd name="T17" fmla="*/ 96 h 376"/>
                <a:gd name="T18" fmla="*/ 64 w 400"/>
                <a:gd name="T19" fmla="*/ 208 h 376"/>
                <a:gd name="T20" fmla="*/ 72 w 400"/>
                <a:gd name="T21" fmla="*/ 320 h 376"/>
                <a:gd name="T22" fmla="*/ 80 w 400"/>
                <a:gd name="T23" fmla="*/ 336 h 376"/>
                <a:gd name="T24" fmla="*/ 88 w 400"/>
                <a:gd name="T25" fmla="*/ 352 h 376"/>
                <a:gd name="T26" fmla="*/ 96 w 400"/>
                <a:gd name="T27" fmla="*/ 344 h 376"/>
                <a:gd name="T28" fmla="*/ 96 w 400"/>
                <a:gd name="T29" fmla="*/ 328 h 376"/>
                <a:gd name="T30" fmla="*/ 104 w 400"/>
                <a:gd name="T31" fmla="*/ 336 h 376"/>
                <a:gd name="T32" fmla="*/ 104 w 400"/>
                <a:gd name="T33" fmla="*/ 328 h 376"/>
                <a:gd name="T34" fmla="*/ 112 w 400"/>
                <a:gd name="T35" fmla="*/ 40 h 376"/>
                <a:gd name="T36" fmla="*/ 120 w 400"/>
                <a:gd name="T37" fmla="*/ 24 h 376"/>
                <a:gd name="T38" fmla="*/ 128 w 400"/>
                <a:gd name="T39" fmla="*/ 56 h 376"/>
                <a:gd name="T40" fmla="*/ 128 w 400"/>
                <a:gd name="T41" fmla="*/ 96 h 376"/>
                <a:gd name="T42" fmla="*/ 136 w 400"/>
                <a:gd name="T43" fmla="*/ 176 h 376"/>
                <a:gd name="T44" fmla="*/ 144 w 400"/>
                <a:gd name="T45" fmla="*/ 256 h 376"/>
                <a:gd name="T46" fmla="*/ 152 w 400"/>
                <a:gd name="T47" fmla="*/ 280 h 376"/>
                <a:gd name="T48" fmla="*/ 160 w 400"/>
                <a:gd name="T49" fmla="*/ 352 h 376"/>
                <a:gd name="T50" fmla="*/ 160 w 400"/>
                <a:gd name="T51" fmla="*/ 336 h 376"/>
                <a:gd name="T52" fmla="*/ 168 w 400"/>
                <a:gd name="T53" fmla="*/ 320 h 376"/>
                <a:gd name="T54" fmla="*/ 176 w 400"/>
                <a:gd name="T55" fmla="*/ 352 h 376"/>
                <a:gd name="T56" fmla="*/ 176 w 400"/>
                <a:gd name="T57" fmla="*/ 344 h 376"/>
                <a:gd name="T58" fmla="*/ 184 w 400"/>
                <a:gd name="T59" fmla="*/ 320 h 376"/>
                <a:gd name="T60" fmla="*/ 192 w 400"/>
                <a:gd name="T61" fmla="*/ 256 h 376"/>
                <a:gd name="T62" fmla="*/ 200 w 400"/>
                <a:gd name="T63" fmla="*/ 32 h 376"/>
                <a:gd name="T64" fmla="*/ 208 w 400"/>
                <a:gd name="T65" fmla="*/ 16 h 376"/>
                <a:gd name="T66" fmla="*/ 216 w 400"/>
                <a:gd name="T67" fmla="*/ 88 h 376"/>
                <a:gd name="T68" fmla="*/ 224 w 400"/>
                <a:gd name="T69" fmla="*/ 264 h 376"/>
                <a:gd name="T70" fmla="*/ 224 w 400"/>
                <a:gd name="T71" fmla="*/ 288 h 376"/>
                <a:gd name="T72" fmla="*/ 232 w 400"/>
                <a:gd name="T73" fmla="*/ 352 h 376"/>
                <a:gd name="T74" fmla="*/ 240 w 400"/>
                <a:gd name="T75" fmla="*/ 336 h 376"/>
                <a:gd name="T76" fmla="*/ 248 w 400"/>
                <a:gd name="T77" fmla="*/ 360 h 376"/>
                <a:gd name="T78" fmla="*/ 256 w 400"/>
                <a:gd name="T79" fmla="*/ 360 h 376"/>
                <a:gd name="T80" fmla="*/ 256 w 400"/>
                <a:gd name="T81" fmla="*/ 360 h 376"/>
                <a:gd name="T82" fmla="*/ 264 w 400"/>
                <a:gd name="T83" fmla="*/ 352 h 376"/>
                <a:gd name="T84" fmla="*/ 272 w 400"/>
                <a:gd name="T85" fmla="*/ 120 h 376"/>
                <a:gd name="T86" fmla="*/ 272 w 400"/>
                <a:gd name="T87" fmla="*/ 56 h 376"/>
                <a:gd name="T88" fmla="*/ 280 w 400"/>
                <a:gd name="T89" fmla="*/ 40 h 376"/>
                <a:gd name="T90" fmla="*/ 288 w 400"/>
                <a:gd name="T91" fmla="*/ 32 h 376"/>
                <a:gd name="T92" fmla="*/ 296 w 400"/>
                <a:gd name="T93" fmla="*/ 120 h 376"/>
                <a:gd name="T94" fmla="*/ 304 w 400"/>
                <a:gd name="T95" fmla="*/ 264 h 376"/>
                <a:gd name="T96" fmla="*/ 304 w 400"/>
                <a:gd name="T97" fmla="*/ 288 h 376"/>
                <a:gd name="T98" fmla="*/ 312 w 400"/>
                <a:gd name="T99" fmla="*/ 336 h 376"/>
                <a:gd name="T100" fmla="*/ 320 w 400"/>
                <a:gd name="T101" fmla="*/ 352 h 376"/>
                <a:gd name="T102" fmla="*/ 328 w 400"/>
                <a:gd name="T103" fmla="*/ 360 h 376"/>
                <a:gd name="T104" fmla="*/ 328 w 400"/>
                <a:gd name="T105" fmla="*/ 344 h 376"/>
                <a:gd name="T106" fmla="*/ 336 w 400"/>
                <a:gd name="T107" fmla="*/ 352 h 376"/>
                <a:gd name="T108" fmla="*/ 344 w 400"/>
                <a:gd name="T109" fmla="*/ 328 h 376"/>
                <a:gd name="T110" fmla="*/ 344 w 400"/>
                <a:gd name="T111" fmla="*/ 120 h 376"/>
                <a:gd name="T112" fmla="*/ 352 w 400"/>
                <a:gd name="T113" fmla="*/ 8 h 376"/>
                <a:gd name="T114" fmla="*/ 360 w 400"/>
                <a:gd name="T115" fmla="*/ 0 h 376"/>
                <a:gd name="T116" fmla="*/ 368 w 400"/>
                <a:gd name="T117" fmla="*/ 120 h 376"/>
                <a:gd name="T118" fmla="*/ 376 w 400"/>
                <a:gd name="T119" fmla="*/ 272 h 376"/>
                <a:gd name="T120" fmla="*/ 384 w 400"/>
                <a:gd name="T121" fmla="*/ 344 h 376"/>
                <a:gd name="T122" fmla="*/ 392 w 400"/>
                <a:gd name="T123" fmla="*/ 328 h 376"/>
                <a:gd name="T124" fmla="*/ 400 w 400"/>
                <a:gd name="T125" fmla="*/ 344 h 3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0"/>
                <a:gd name="T190" fmla="*/ 0 h 376"/>
                <a:gd name="T191" fmla="*/ 400 w 400"/>
                <a:gd name="T192" fmla="*/ 376 h 3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0" h="376">
                  <a:moveTo>
                    <a:pt x="0" y="328"/>
                  </a:moveTo>
                  <a:lnTo>
                    <a:pt x="0" y="360"/>
                  </a:lnTo>
                  <a:lnTo>
                    <a:pt x="0" y="352"/>
                  </a:lnTo>
                  <a:lnTo>
                    <a:pt x="8" y="352"/>
                  </a:lnTo>
                  <a:lnTo>
                    <a:pt x="8" y="368"/>
                  </a:lnTo>
                  <a:lnTo>
                    <a:pt x="8" y="352"/>
                  </a:lnTo>
                  <a:lnTo>
                    <a:pt x="16" y="352"/>
                  </a:lnTo>
                  <a:lnTo>
                    <a:pt x="16" y="336"/>
                  </a:lnTo>
                  <a:lnTo>
                    <a:pt x="24" y="344"/>
                  </a:lnTo>
                  <a:lnTo>
                    <a:pt x="24" y="336"/>
                  </a:lnTo>
                  <a:lnTo>
                    <a:pt x="24" y="352"/>
                  </a:lnTo>
                  <a:lnTo>
                    <a:pt x="32" y="304"/>
                  </a:lnTo>
                  <a:lnTo>
                    <a:pt x="32" y="80"/>
                  </a:lnTo>
                  <a:lnTo>
                    <a:pt x="40" y="64"/>
                  </a:lnTo>
                  <a:lnTo>
                    <a:pt x="40" y="32"/>
                  </a:lnTo>
                  <a:lnTo>
                    <a:pt x="48" y="48"/>
                  </a:lnTo>
                  <a:lnTo>
                    <a:pt x="48" y="40"/>
                  </a:lnTo>
                  <a:lnTo>
                    <a:pt x="56" y="96"/>
                  </a:lnTo>
                  <a:lnTo>
                    <a:pt x="56" y="184"/>
                  </a:lnTo>
                  <a:lnTo>
                    <a:pt x="64" y="208"/>
                  </a:lnTo>
                  <a:lnTo>
                    <a:pt x="64" y="296"/>
                  </a:lnTo>
                  <a:lnTo>
                    <a:pt x="72" y="320"/>
                  </a:lnTo>
                  <a:lnTo>
                    <a:pt x="72" y="352"/>
                  </a:lnTo>
                  <a:lnTo>
                    <a:pt x="80" y="336"/>
                  </a:lnTo>
                  <a:lnTo>
                    <a:pt x="80" y="360"/>
                  </a:lnTo>
                  <a:lnTo>
                    <a:pt x="88" y="352"/>
                  </a:lnTo>
                  <a:lnTo>
                    <a:pt x="88" y="336"/>
                  </a:lnTo>
                  <a:lnTo>
                    <a:pt x="96" y="344"/>
                  </a:lnTo>
                  <a:lnTo>
                    <a:pt x="96" y="352"/>
                  </a:lnTo>
                  <a:lnTo>
                    <a:pt x="96" y="328"/>
                  </a:lnTo>
                  <a:lnTo>
                    <a:pt x="96" y="344"/>
                  </a:lnTo>
                  <a:lnTo>
                    <a:pt x="104" y="336"/>
                  </a:lnTo>
                  <a:lnTo>
                    <a:pt x="104" y="344"/>
                  </a:lnTo>
                  <a:lnTo>
                    <a:pt x="104" y="328"/>
                  </a:lnTo>
                  <a:lnTo>
                    <a:pt x="112" y="176"/>
                  </a:lnTo>
                  <a:lnTo>
                    <a:pt x="112" y="40"/>
                  </a:lnTo>
                  <a:lnTo>
                    <a:pt x="120" y="48"/>
                  </a:lnTo>
                  <a:lnTo>
                    <a:pt x="120" y="24"/>
                  </a:lnTo>
                  <a:lnTo>
                    <a:pt x="120" y="48"/>
                  </a:lnTo>
                  <a:lnTo>
                    <a:pt x="128" y="56"/>
                  </a:lnTo>
                  <a:lnTo>
                    <a:pt x="128" y="40"/>
                  </a:lnTo>
                  <a:lnTo>
                    <a:pt x="128" y="96"/>
                  </a:lnTo>
                  <a:lnTo>
                    <a:pt x="136" y="104"/>
                  </a:lnTo>
                  <a:lnTo>
                    <a:pt x="136" y="176"/>
                  </a:lnTo>
                  <a:lnTo>
                    <a:pt x="144" y="216"/>
                  </a:lnTo>
                  <a:lnTo>
                    <a:pt x="144" y="256"/>
                  </a:lnTo>
                  <a:lnTo>
                    <a:pt x="152" y="288"/>
                  </a:lnTo>
                  <a:lnTo>
                    <a:pt x="152" y="280"/>
                  </a:lnTo>
                  <a:lnTo>
                    <a:pt x="152" y="320"/>
                  </a:lnTo>
                  <a:lnTo>
                    <a:pt x="160" y="352"/>
                  </a:lnTo>
                  <a:lnTo>
                    <a:pt x="160" y="360"/>
                  </a:lnTo>
                  <a:lnTo>
                    <a:pt x="160" y="336"/>
                  </a:lnTo>
                  <a:lnTo>
                    <a:pt x="168" y="352"/>
                  </a:lnTo>
                  <a:lnTo>
                    <a:pt x="168" y="320"/>
                  </a:lnTo>
                  <a:lnTo>
                    <a:pt x="168" y="336"/>
                  </a:lnTo>
                  <a:lnTo>
                    <a:pt x="176" y="352"/>
                  </a:lnTo>
                  <a:lnTo>
                    <a:pt x="176" y="328"/>
                  </a:lnTo>
                  <a:lnTo>
                    <a:pt x="176" y="344"/>
                  </a:lnTo>
                  <a:lnTo>
                    <a:pt x="184" y="344"/>
                  </a:lnTo>
                  <a:lnTo>
                    <a:pt x="184" y="320"/>
                  </a:lnTo>
                  <a:lnTo>
                    <a:pt x="184" y="336"/>
                  </a:lnTo>
                  <a:lnTo>
                    <a:pt x="192" y="256"/>
                  </a:lnTo>
                  <a:lnTo>
                    <a:pt x="192" y="16"/>
                  </a:lnTo>
                  <a:lnTo>
                    <a:pt x="200" y="32"/>
                  </a:lnTo>
                  <a:lnTo>
                    <a:pt x="200" y="0"/>
                  </a:lnTo>
                  <a:lnTo>
                    <a:pt x="208" y="16"/>
                  </a:lnTo>
                  <a:lnTo>
                    <a:pt x="208" y="80"/>
                  </a:lnTo>
                  <a:lnTo>
                    <a:pt x="216" y="88"/>
                  </a:lnTo>
                  <a:lnTo>
                    <a:pt x="216" y="200"/>
                  </a:lnTo>
                  <a:lnTo>
                    <a:pt x="224" y="264"/>
                  </a:lnTo>
                  <a:lnTo>
                    <a:pt x="224" y="240"/>
                  </a:lnTo>
                  <a:lnTo>
                    <a:pt x="224" y="288"/>
                  </a:lnTo>
                  <a:lnTo>
                    <a:pt x="232" y="280"/>
                  </a:lnTo>
                  <a:lnTo>
                    <a:pt x="232" y="352"/>
                  </a:lnTo>
                  <a:lnTo>
                    <a:pt x="240" y="344"/>
                  </a:lnTo>
                  <a:lnTo>
                    <a:pt x="240" y="336"/>
                  </a:lnTo>
                  <a:lnTo>
                    <a:pt x="240" y="376"/>
                  </a:lnTo>
                  <a:lnTo>
                    <a:pt x="248" y="360"/>
                  </a:lnTo>
                  <a:lnTo>
                    <a:pt x="248" y="344"/>
                  </a:lnTo>
                  <a:lnTo>
                    <a:pt x="256" y="360"/>
                  </a:lnTo>
                  <a:lnTo>
                    <a:pt x="256" y="344"/>
                  </a:lnTo>
                  <a:lnTo>
                    <a:pt x="256" y="360"/>
                  </a:lnTo>
                  <a:lnTo>
                    <a:pt x="264" y="320"/>
                  </a:lnTo>
                  <a:lnTo>
                    <a:pt x="264" y="352"/>
                  </a:lnTo>
                  <a:lnTo>
                    <a:pt x="264" y="320"/>
                  </a:lnTo>
                  <a:lnTo>
                    <a:pt x="272" y="120"/>
                  </a:lnTo>
                  <a:lnTo>
                    <a:pt x="272" y="48"/>
                  </a:lnTo>
                  <a:lnTo>
                    <a:pt x="272" y="56"/>
                  </a:lnTo>
                  <a:lnTo>
                    <a:pt x="280" y="32"/>
                  </a:lnTo>
                  <a:lnTo>
                    <a:pt x="280" y="40"/>
                  </a:lnTo>
                  <a:lnTo>
                    <a:pt x="288" y="32"/>
                  </a:lnTo>
                  <a:lnTo>
                    <a:pt x="288" y="104"/>
                  </a:lnTo>
                  <a:lnTo>
                    <a:pt x="296" y="120"/>
                  </a:lnTo>
                  <a:lnTo>
                    <a:pt x="296" y="216"/>
                  </a:lnTo>
                  <a:lnTo>
                    <a:pt x="304" y="264"/>
                  </a:lnTo>
                  <a:lnTo>
                    <a:pt x="304" y="248"/>
                  </a:lnTo>
                  <a:lnTo>
                    <a:pt x="304" y="288"/>
                  </a:lnTo>
                  <a:lnTo>
                    <a:pt x="312" y="328"/>
                  </a:lnTo>
                  <a:lnTo>
                    <a:pt x="312" y="336"/>
                  </a:lnTo>
                  <a:lnTo>
                    <a:pt x="320" y="352"/>
                  </a:lnTo>
                  <a:lnTo>
                    <a:pt x="320" y="320"/>
                  </a:lnTo>
                  <a:lnTo>
                    <a:pt x="328" y="360"/>
                  </a:lnTo>
                  <a:lnTo>
                    <a:pt x="328" y="328"/>
                  </a:lnTo>
                  <a:lnTo>
                    <a:pt x="328" y="344"/>
                  </a:lnTo>
                  <a:lnTo>
                    <a:pt x="336" y="336"/>
                  </a:lnTo>
                  <a:lnTo>
                    <a:pt x="336" y="352"/>
                  </a:lnTo>
                  <a:lnTo>
                    <a:pt x="336" y="344"/>
                  </a:lnTo>
                  <a:lnTo>
                    <a:pt x="344" y="328"/>
                  </a:lnTo>
                  <a:lnTo>
                    <a:pt x="344" y="344"/>
                  </a:lnTo>
                  <a:lnTo>
                    <a:pt x="344" y="120"/>
                  </a:lnTo>
                  <a:lnTo>
                    <a:pt x="352" y="64"/>
                  </a:lnTo>
                  <a:lnTo>
                    <a:pt x="352" y="8"/>
                  </a:lnTo>
                  <a:lnTo>
                    <a:pt x="360" y="16"/>
                  </a:lnTo>
                  <a:lnTo>
                    <a:pt x="360" y="0"/>
                  </a:lnTo>
                  <a:lnTo>
                    <a:pt x="368" y="48"/>
                  </a:lnTo>
                  <a:lnTo>
                    <a:pt x="368" y="120"/>
                  </a:lnTo>
                  <a:lnTo>
                    <a:pt x="376" y="168"/>
                  </a:lnTo>
                  <a:lnTo>
                    <a:pt x="376" y="272"/>
                  </a:lnTo>
                  <a:lnTo>
                    <a:pt x="384" y="256"/>
                  </a:lnTo>
                  <a:lnTo>
                    <a:pt x="384" y="344"/>
                  </a:lnTo>
                  <a:lnTo>
                    <a:pt x="392" y="336"/>
                  </a:lnTo>
                  <a:lnTo>
                    <a:pt x="392" y="328"/>
                  </a:lnTo>
                  <a:lnTo>
                    <a:pt x="392" y="344"/>
                  </a:lnTo>
                  <a:lnTo>
                    <a:pt x="400" y="344"/>
                  </a:lnTo>
                  <a:lnTo>
                    <a:pt x="400" y="360"/>
                  </a:lnTo>
                </a:path>
              </a:pathLst>
            </a:custGeom>
            <a:noFill/>
            <a:ln w="0">
              <a:solidFill>
                <a:srgbClr val="CC0000"/>
              </a:solidFill>
              <a:prstDash val="solid"/>
              <a:round/>
              <a:headEnd/>
              <a:tailEnd/>
            </a:ln>
          </p:spPr>
          <p:txBody>
            <a:bodyPr/>
            <a:lstStyle/>
            <a:p>
              <a:endParaRPr lang="en-US"/>
            </a:p>
          </p:txBody>
        </p:sp>
        <p:sp>
          <p:nvSpPr>
            <p:cNvPr id="61653" name="Freeform 1150"/>
            <p:cNvSpPr>
              <a:spLocks/>
            </p:cNvSpPr>
            <p:nvPr/>
          </p:nvSpPr>
          <p:spPr bwMode="auto">
            <a:xfrm>
              <a:off x="384" y="600"/>
              <a:ext cx="488" cy="407"/>
            </a:xfrm>
            <a:custGeom>
              <a:avLst/>
              <a:gdLst>
                <a:gd name="T0" fmla="*/ 8 w 488"/>
                <a:gd name="T1" fmla="*/ 192 h 407"/>
                <a:gd name="T2" fmla="*/ 16 w 488"/>
                <a:gd name="T3" fmla="*/ 311 h 407"/>
                <a:gd name="T4" fmla="*/ 32 w 488"/>
                <a:gd name="T5" fmla="*/ 351 h 407"/>
                <a:gd name="T6" fmla="*/ 32 w 488"/>
                <a:gd name="T7" fmla="*/ 351 h 407"/>
                <a:gd name="T8" fmla="*/ 48 w 488"/>
                <a:gd name="T9" fmla="*/ 359 h 407"/>
                <a:gd name="T10" fmla="*/ 56 w 488"/>
                <a:gd name="T11" fmla="*/ 216 h 407"/>
                <a:gd name="T12" fmla="*/ 64 w 488"/>
                <a:gd name="T13" fmla="*/ 0 h 407"/>
                <a:gd name="T14" fmla="*/ 72 w 488"/>
                <a:gd name="T15" fmla="*/ 64 h 407"/>
                <a:gd name="T16" fmla="*/ 88 w 488"/>
                <a:gd name="T17" fmla="*/ 224 h 407"/>
                <a:gd name="T18" fmla="*/ 96 w 488"/>
                <a:gd name="T19" fmla="*/ 327 h 407"/>
                <a:gd name="T20" fmla="*/ 112 w 488"/>
                <a:gd name="T21" fmla="*/ 359 h 407"/>
                <a:gd name="T22" fmla="*/ 120 w 488"/>
                <a:gd name="T23" fmla="*/ 375 h 407"/>
                <a:gd name="T24" fmla="*/ 136 w 488"/>
                <a:gd name="T25" fmla="*/ 248 h 407"/>
                <a:gd name="T26" fmla="*/ 144 w 488"/>
                <a:gd name="T27" fmla="*/ 16 h 407"/>
                <a:gd name="T28" fmla="*/ 160 w 488"/>
                <a:gd name="T29" fmla="*/ 64 h 407"/>
                <a:gd name="T30" fmla="*/ 168 w 488"/>
                <a:gd name="T31" fmla="*/ 279 h 407"/>
                <a:gd name="T32" fmla="*/ 184 w 488"/>
                <a:gd name="T33" fmla="*/ 343 h 407"/>
                <a:gd name="T34" fmla="*/ 192 w 488"/>
                <a:gd name="T35" fmla="*/ 375 h 407"/>
                <a:gd name="T36" fmla="*/ 208 w 488"/>
                <a:gd name="T37" fmla="*/ 375 h 407"/>
                <a:gd name="T38" fmla="*/ 216 w 488"/>
                <a:gd name="T39" fmla="*/ 80 h 407"/>
                <a:gd name="T40" fmla="*/ 232 w 488"/>
                <a:gd name="T41" fmla="*/ 32 h 407"/>
                <a:gd name="T42" fmla="*/ 240 w 488"/>
                <a:gd name="T43" fmla="*/ 208 h 407"/>
                <a:gd name="T44" fmla="*/ 256 w 488"/>
                <a:gd name="T45" fmla="*/ 319 h 407"/>
                <a:gd name="T46" fmla="*/ 264 w 488"/>
                <a:gd name="T47" fmla="*/ 367 h 407"/>
                <a:gd name="T48" fmla="*/ 280 w 488"/>
                <a:gd name="T49" fmla="*/ 391 h 407"/>
                <a:gd name="T50" fmla="*/ 288 w 488"/>
                <a:gd name="T51" fmla="*/ 271 h 407"/>
                <a:gd name="T52" fmla="*/ 304 w 488"/>
                <a:gd name="T53" fmla="*/ 64 h 407"/>
                <a:gd name="T54" fmla="*/ 312 w 488"/>
                <a:gd name="T55" fmla="*/ 96 h 407"/>
                <a:gd name="T56" fmla="*/ 328 w 488"/>
                <a:gd name="T57" fmla="*/ 263 h 407"/>
                <a:gd name="T58" fmla="*/ 336 w 488"/>
                <a:gd name="T59" fmla="*/ 359 h 407"/>
                <a:gd name="T60" fmla="*/ 352 w 488"/>
                <a:gd name="T61" fmla="*/ 391 h 407"/>
                <a:gd name="T62" fmla="*/ 360 w 488"/>
                <a:gd name="T63" fmla="*/ 383 h 407"/>
                <a:gd name="T64" fmla="*/ 368 w 488"/>
                <a:gd name="T65" fmla="*/ 248 h 407"/>
                <a:gd name="T66" fmla="*/ 384 w 488"/>
                <a:gd name="T67" fmla="*/ 72 h 407"/>
                <a:gd name="T68" fmla="*/ 392 w 488"/>
                <a:gd name="T69" fmla="*/ 112 h 407"/>
                <a:gd name="T70" fmla="*/ 408 w 488"/>
                <a:gd name="T71" fmla="*/ 263 h 407"/>
                <a:gd name="T72" fmla="*/ 416 w 488"/>
                <a:gd name="T73" fmla="*/ 359 h 407"/>
                <a:gd name="T74" fmla="*/ 432 w 488"/>
                <a:gd name="T75" fmla="*/ 383 h 407"/>
                <a:gd name="T76" fmla="*/ 440 w 488"/>
                <a:gd name="T77" fmla="*/ 407 h 407"/>
                <a:gd name="T78" fmla="*/ 456 w 488"/>
                <a:gd name="T79" fmla="*/ 232 h 407"/>
                <a:gd name="T80" fmla="*/ 464 w 488"/>
                <a:gd name="T81" fmla="*/ 56 h 407"/>
                <a:gd name="T82" fmla="*/ 480 w 488"/>
                <a:gd name="T83" fmla="*/ 168 h 4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8"/>
                <a:gd name="T127" fmla="*/ 0 h 407"/>
                <a:gd name="T128" fmla="*/ 488 w 488"/>
                <a:gd name="T129" fmla="*/ 407 h 4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8" h="407">
                  <a:moveTo>
                    <a:pt x="0" y="96"/>
                  </a:moveTo>
                  <a:lnTo>
                    <a:pt x="0" y="168"/>
                  </a:lnTo>
                  <a:lnTo>
                    <a:pt x="8" y="192"/>
                  </a:lnTo>
                  <a:lnTo>
                    <a:pt x="8" y="271"/>
                  </a:lnTo>
                  <a:lnTo>
                    <a:pt x="16" y="279"/>
                  </a:lnTo>
                  <a:lnTo>
                    <a:pt x="16" y="311"/>
                  </a:lnTo>
                  <a:lnTo>
                    <a:pt x="24" y="319"/>
                  </a:lnTo>
                  <a:lnTo>
                    <a:pt x="24" y="335"/>
                  </a:lnTo>
                  <a:lnTo>
                    <a:pt x="32" y="351"/>
                  </a:lnTo>
                  <a:lnTo>
                    <a:pt x="32" y="359"/>
                  </a:lnTo>
                  <a:lnTo>
                    <a:pt x="32" y="343"/>
                  </a:lnTo>
                  <a:lnTo>
                    <a:pt x="32" y="351"/>
                  </a:lnTo>
                  <a:lnTo>
                    <a:pt x="40" y="359"/>
                  </a:lnTo>
                  <a:lnTo>
                    <a:pt x="40" y="367"/>
                  </a:lnTo>
                  <a:lnTo>
                    <a:pt x="48" y="359"/>
                  </a:lnTo>
                  <a:lnTo>
                    <a:pt x="48" y="367"/>
                  </a:lnTo>
                  <a:lnTo>
                    <a:pt x="48" y="287"/>
                  </a:lnTo>
                  <a:lnTo>
                    <a:pt x="56" y="216"/>
                  </a:lnTo>
                  <a:lnTo>
                    <a:pt x="56" y="64"/>
                  </a:lnTo>
                  <a:lnTo>
                    <a:pt x="64" y="24"/>
                  </a:lnTo>
                  <a:lnTo>
                    <a:pt x="64" y="0"/>
                  </a:lnTo>
                  <a:lnTo>
                    <a:pt x="64" y="8"/>
                  </a:lnTo>
                  <a:lnTo>
                    <a:pt x="72" y="8"/>
                  </a:lnTo>
                  <a:lnTo>
                    <a:pt x="72" y="64"/>
                  </a:lnTo>
                  <a:lnTo>
                    <a:pt x="80" y="88"/>
                  </a:lnTo>
                  <a:lnTo>
                    <a:pt x="80" y="192"/>
                  </a:lnTo>
                  <a:lnTo>
                    <a:pt x="88" y="224"/>
                  </a:lnTo>
                  <a:lnTo>
                    <a:pt x="88" y="295"/>
                  </a:lnTo>
                  <a:lnTo>
                    <a:pt x="96" y="303"/>
                  </a:lnTo>
                  <a:lnTo>
                    <a:pt x="96" y="327"/>
                  </a:lnTo>
                  <a:lnTo>
                    <a:pt x="104" y="343"/>
                  </a:lnTo>
                  <a:lnTo>
                    <a:pt x="104" y="351"/>
                  </a:lnTo>
                  <a:lnTo>
                    <a:pt x="112" y="359"/>
                  </a:lnTo>
                  <a:lnTo>
                    <a:pt x="112" y="367"/>
                  </a:lnTo>
                  <a:lnTo>
                    <a:pt x="120" y="359"/>
                  </a:lnTo>
                  <a:lnTo>
                    <a:pt x="120" y="375"/>
                  </a:lnTo>
                  <a:lnTo>
                    <a:pt x="128" y="383"/>
                  </a:lnTo>
                  <a:lnTo>
                    <a:pt x="128" y="327"/>
                  </a:lnTo>
                  <a:lnTo>
                    <a:pt x="136" y="248"/>
                  </a:lnTo>
                  <a:lnTo>
                    <a:pt x="136" y="88"/>
                  </a:lnTo>
                  <a:lnTo>
                    <a:pt x="144" y="56"/>
                  </a:lnTo>
                  <a:lnTo>
                    <a:pt x="144" y="16"/>
                  </a:lnTo>
                  <a:lnTo>
                    <a:pt x="152" y="16"/>
                  </a:lnTo>
                  <a:lnTo>
                    <a:pt x="152" y="40"/>
                  </a:lnTo>
                  <a:lnTo>
                    <a:pt x="160" y="64"/>
                  </a:lnTo>
                  <a:lnTo>
                    <a:pt x="160" y="176"/>
                  </a:lnTo>
                  <a:lnTo>
                    <a:pt x="168" y="208"/>
                  </a:lnTo>
                  <a:lnTo>
                    <a:pt x="168" y="279"/>
                  </a:lnTo>
                  <a:lnTo>
                    <a:pt x="176" y="295"/>
                  </a:lnTo>
                  <a:lnTo>
                    <a:pt x="176" y="335"/>
                  </a:lnTo>
                  <a:lnTo>
                    <a:pt x="184" y="343"/>
                  </a:lnTo>
                  <a:lnTo>
                    <a:pt x="184" y="359"/>
                  </a:lnTo>
                  <a:lnTo>
                    <a:pt x="192" y="367"/>
                  </a:lnTo>
                  <a:lnTo>
                    <a:pt x="192" y="375"/>
                  </a:lnTo>
                  <a:lnTo>
                    <a:pt x="192" y="367"/>
                  </a:lnTo>
                  <a:lnTo>
                    <a:pt x="200" y="375"/>
                  </a:lnTo>
                  <a:lnTo>
                    <a:pt x="208" y="375"/>
                  </a:lnTo>
                  <a:lnTo>
                    <a:pt x="208" y="319"/>
                  </a:lnTo>
                  <a:lnTo>
                    <a:pt x="216" y="240"/>
                  </a:lnTo>
                  <a:lnTo>
                    <a:pt x="216" y="80"/>
                  </a:lnTo>
                  <a:lnTo>
                    <a:pt x="224" y="48"/>
                  </a:lnTo>
                  <a:lnTo>
                    <a:pt x="224" y="24"/>
                  </a:lnTo>
                  <a:lnTo>
                    <a:pt x="232" y="32"/>
                  </a:lnTo>
                  <a:lnTo>
                    <a:pt x="232" y="72"/>
                  </a:lnTo>
                  <a:lnTo>
                    <a:pt x="240" y="104"/>
                  </a:lnTo>
                  <a:lnTo>
                    <a:pt x="240" y="208"/>
                  </a:lnTo>
                  <a:lnTo>
                    <a:pt x="248" y="232"/>
                  </a:lnTo>
                  <a:lnTo>
                    <a:pt x="248" y="295"/>
                  </a:lnTo>
                  <a:lnTo>
                    <a:pt x="256" y="319"/>
                  </a:lnTo>
                  <a:lnTo>
                    <a:pt x="256" y="343"/>
                  </a:lnTo>
                  <a:lnTo>
                    <a:pt x="264" y="351"/>
                  </a:lnTo>
                  <a:lnTo>
                    <a:pt x="264" y="367"/>
                  </a:lnTo>
                  <a:lnTo>
                    <a:pt x="272" y="375"/>
                  </a:lnTo>
                  <a:lnTo>
                    <a:pt x="272" y="383"/>
                  </a:lnTo>
                  <a:lnTo>
                    <a:pt x="280" y="391"/>
                  </a:lnTo>
                  <a:lnTo>
                    <a:pt x="280" y="383"/>
                  </a:lnTo>
                  <a:lnTo>
                    <a:pt x="288" y="391"/>
                  </a:lnTo>
                  <a:lnTo>
                    <a:pt x="288" y="271"/>
                  </a:lnTo>
                  <a:lnTo>
                    <a:pt x="296" y="208"/>
                  </a:lnTo>
                  <a:lnTo>
                    <a:pt x="296" y="104"/>
                  </a:lnTo>
                  <a:lnTo>
                    <a:pt x="304" y="64"/>
                  </a:lnTo>
                  <a:lnTo>
                    <a:pt x="304" y="24"/>
                  </a:lnTo>
                  <a:lnTo>
                    <a:pt x="312" y="32"/>
                  </a:lnTo>
                  <a:lnTo>
                    <a:pt x="312" y="96"/>
                  </a:lnTo>
                  <a:lnTo>
                    <a:pt x="320" y="128"/>
                  </a:lnTo>
                  <a:lnTo>
                    <a:pt x="320" y="232"/>
                  </a:lnTo>
                  <a:lnTo>
                    <a:pt x="328" y="263"/>
                  </a:lnTo>
                  <a:lnTo>
                    <a:pt x="328" y="319"/>
                  </a:lnTo>
                  <a:lnTo>
                    <a:pt x="336" y="327"/>
                  </a:lnTo>
                  <a:lnTo>
                    <a:pt x="336" y="359"/>
                  </a:lnTo>
                  <a:lnTo>
                    <a:pt x="344" y="367"/>
                  </a:lnTo>
                  <a:lnTo>
                    <a:pt x="344" y="383"/>
                  </a:lnTo>
                  <a:lnTo>
                    <a:pt x="352" y="391"/>
                  </a:lnTo>
                  <a:lnTo>
                    <a:pt x="352" y="383"/>
                  </a:lnTo>
                  <a:lnTo>
                    <a:pt x="360" y="391"/>
                  </a:lnTo>
                  <a:lnTo>
                    <a:pt x="360" y="383"/>
                  </a:lnTo>
                  <a:lnTo>
                    <a:pt x="360" y="391"/>
                  </a:lnTo>
                  <a:lnTo>
                    <a:pt x="368" y="383"/>
                  </a:lnTo>
                  <a:lnTo>
                    <a:pt x="368" y="248"/>
                  </a:lnTo>
                  <a:lnTo>
                    <a:pt x="376" y="184"/>
                  </a:lnTo>
                  <a:lnTo>
                    <a:pt x="376" y="96"/>
                  </a:lnTo>
                  <a:lnTo>
                    <a:pt x="384" y="72"/>
                  </a:lnTo>
                  <a:lnTo>
                    <a:pt x="384" y="48"/>
                  </a:lnTo>
                  <a:lnTo>
                    <a:pt x="392" y="48"/>
                  </a:lnTo>
                  <a:lnTo>
                    <a:pt x="392" y="112"/>
                  </a:lnTo>
                  <a:lnTo>
                    <a:pt x="400" y="152"/>
                  </a:lnTo>
                  <a:lnTo>
                    <a:pt x="400" y="255"/>
                  </a:lnTo>
                  <a:lnTo>
                    <a:pt x="408" y="263"/>
                  </a:lnTo>
                  <a:lnTo>
                    <a:pt x="408" y="319"/>
                  </a:lnTo>
                  <a:lnTo>
                    <a:pt x="416" y="335"/>
                  </a:lnTo>
                  <a:lnTo>
                    <a:pt x="416" y="359"/>
                  </a:lnTo>
                  <a:lnTo>
                    <a:pt x="424" y="367"/>
                  </a:lnTo>
                  <a:lnTo>
                    <a:pt x="424" y="375"/>
                  </a:lnTo>
                  <a:lnTo>
                    <a:pt x="432" y="383"/>
                  </a:lnTo>
                  <a:lnTo>
                    <a:pt x="432" y="391"/>
                  </a:lnTo>
                  <a:lnTo>
                    <a:pt x="440" y="399"/>
                  </a:lnTo>
                  <a:lnTo>
                    <a:pt x="440" y="407"/>
                  </a:lnTo>
                  <a:lnTo>
                    <a:pt x="448" y="399"/>
                  </a:lnTo>
                  <a:lnTo>
                    <a:pt x="448" y="295"/>
                  </a:lnTo>
                  <a:lnTo>
                    <a:pt x="456" y="232"/>
                  </a:lnTo>
                  <a:lnTo>
                    <a:pt x="456" y="104"/>
                  </a:lnTo>
                  <a:lnTo>
                    <a:pt x="464" y="80"/>
                  </a:lnTo>
                  <a:lnTo>
                    <a:pt x="464" y="56"/>
                  </a:lnTo>
                  <a:lnTo>
                    <a:pt x="472" y="64"/>
                  </a:lnTo>
                  <a:lnTo>
                    <a:pt x="472" y="136"/>
                  </a:lnTo>
                  <a:lnTo>
                    <a:pt x="480" y="168"/>
                  </a:lnTo>
                  <a:lnTo>
                    <a:pt x="480" y="263"/>
                  </a:lnTo>
                  <a:lnTo>
                    <a:pt x="488" y="279"/>
                  </a:lnTo>
                </a:path>
              </a:pathLst>
            </a:custGeom>
            <a:noFill/>
            <a:ln w="0">
              <a:solidFill>
                <a:srgbClr val="0000CC"/>
              </a:solidFill>
              <a:prstDash val="solid"/>
              <a:round/>
              <a:headEnd/>
              <a:tailEnd/>
            </a:ln>
          </p:spPr>
          <p:txBody>
            <a:bodyPr/>
            <a:lstStyle/>
            <a:p>
              <a:endParaRPr lang="en-US"/>
            </a:p>
          </p:txBody>
        </p:sp>
        <p:sp>
          <p:nvSpPr>
            <p:cNvPr id="61654" name="Freeform 1151"/>
            <p:cNvSpPr>
              <a:spLocks/>
            </p:cNvSpPr>
            <p:nvPr/>
          </p:nvSpPr>
          <p:spPr bwMode="auto">
            <a:xfrm>
              <a:off x="872" y="656"/>
              <a:ext cx="328" cy="359"/>
            </a:xfrm>
            <a:custGeom>
              <a:avLst/>
              <a:gdLst>
                <a:gd name="T0" fmla="*/ 0 w 328"/>
                <a:gd name="T1" fmla="*/ 279 h 359"/>
                <a:gd name="T2" fmla="*/ 8 w 328"/>
                <a:gd name="T3" fmla="*/ 311 h 359"/>
                <a:gd name="T4" fmla="*/ 16 w 328"/>
                <a:gd name="T5" fmla="*/ 327 h 359"/>
                <a:gd name="T6" fmla="*/ 24 w 328"/>
                <a:gd name="T7" fmla="*/ 327 h 359"/>
                <a:gd name="T8" fmla="*/ 32 w 328"/>
                <a:gd name="T9" fmla="*/ 343 h 359"/>
                <a:gd name="T10" fmla="*/ 32 w 328"/>
                <a:gd name="T11" fmla="*/ 343 h 359"/>
                <a:gd name="T12" fmla="*/ 40 w 328"/>
                <a:gd name="T13" fmla="*/ 215 h 359"/>
                <a:gd name="T14" fmla="*/ 48 w 328"/>
                <a:gd name="T15" fmla="*/ 40 h 359"/>
                <a:gd name="T16" fmla="*/ 56 w 328"/>
                <a:gd name="T17" fmla="*/ 8 h 359"/>
                <a:gd name="T18" fmla="*/ 64 w 328"/>
                <a:gd name="T19" fmla="*/ 24 h 359"/>
                <a:gd name="T20" fmla="*/ 72 w 328"/>
                <a:gd name="T21" fmla="*/ 136 h 359"/>
                <a:gd name="T22" fmla="*/ 80 w 328"/>
                <a:gd name="T23" fmla="*/ 239 h 359"/>
                <a:gd name="T24" fmla="*/ 88 w 328"/>
                <a:gd name="T25" fmla="*/ 303 h 359"/>
                <a:gd name="T26" fmla="*/ 96 w 328"/>
                <a:gd name="T27" fmla="*/ 343 h 359"/>
                <a:gd name="T28" fmla="*/ 96 w 328"/>
                <a:gd name="T29" fmla="*/ 351 h 359"/>
                <a:gd name="T30" fmla="*/ 112 w 328"/>
                <a:gd name="T31" fmla="*/ 343 h 359"/>
                <a:gd name="T32" fmla="*/ 120 w 328"/>
                <a:gd name="T33" fmla="*/ 176 h 359"/>
                <a:gd name="T34" fmla="*/ 128 w 328"/>
                <a:gd name="T35" fmla="*/ 16 h 359"/>
                <a:gd name="T36" fmla="*/ 136 w 328"/>
                <a:gd name="T37" fmla="*/ 0 h 359"/>
                <a:gd name="T38" fmla="*/ 144 w 328"/>
                <a:gd name="T39" fmla="*/ 32 h 359"/>
                <a:gd name="T40" fmla="*/ 152 w 328"/>
                <a:gd name="T41" fmla="*/ 160 h 359"/>
                <a:gd name="T42" fmla="*/ 160 w 328"/>
                <a:gd name="T43" fmla="*/ 247 h 359"/>
                <a:gd name="T44" fmla="*/ 168 w 328"/>
                <a:gd name="T45" fmla="*/ 303 h 359"/>
                <a:gd name="T46" fmla="*/ 176 w 328"/>
                <a:gd name="T47" fmla="*/ 335 h 359"/>
                <a:gd name="T48" fmla="*/ 184 w 328"/>
                <a:gd name="T49" fmla="*/ 351 h 359"/>
                <a:gd name="T50" fmla="*/ 184 w 328"/>
                <a:gd name="T51" fmla="*/ 359 h 359"/>
                <a:gd name="T52" fmla="*/ 200 w 328"/>
                <a:gd name="T53" fmla="*/ 343 h 359"/>
                <a:gd name="T54" fmla="*/ 208 w 328"/>
                <a:gd name="T55" fmla="*/ 96 h 359"/>
                <a:gd name="T56" fmla="*/ 216 w 328"/>
                <a:gd name="T57" fmla="*/ 24 h 359"/>
                <a:gd name="T58" fmla="*/ 224 w 328"/>
                <a:gd name="T59" fmla="*/ 56 h 359"/>
                <a:gd name="T60" fmla="*/ 232 w 328"/>
                <a:gd name="T61" fmla="*/ 184 h 359"/>
                <a:gd name="T62" fmla="*/ 240 w 328"/>
                <a:gd name="T63" fmla="*/ 263 h 359"/>
                <a:gd name="T64" fmla="*/ 248 w 328"/>
                <a:gd name="T65" fmla="*/ 311 h 359"/>
                <a:gd name="T66" fmla="*/ 256 w 328"/>
                <a:gd name="T67" fmla="*/ 327 h 359"/>
                <a:gd name="T68" fmla="*/ 264 w 328"/>
                <a:gd name="T69" fmla="*/ 351 h 359"/>
                <a:gd name="T70" fmla="*/ 272 w 328"/>
                <a:gd name="T71" fmla="*/ 335 h 359"/>
                <a:gd name="T72" fmla="*/ 280 w 328"/>
                <a:gd name="T73" fmla="*/ 96 h 359"/>
                <a:gd name="T74" fmla="*/ 288 w 328"/>
                <a:gd name="T75" fmla="*/ 24 h 359"/>
                <a:gd name="T76" fmla="*/ 296 w 328"/>
                <a:gd name="T77" fmla="*/ 80 h 359"/>
                <a:gd name="T78" fmla="*/ 304 w 328"/>
                <a:gd name="T79" fmla="*/ 207 h 359"/>
                <a:gd name="T80" fmla="*/ 312 w 328"/>
                <a:gd name="T81" fmla="*/ 279 h 359"/>
                <a:gd name="T82" fmla="*/ 320 w 328"/>
                <a:gd name="T83" fmla="*/ 319 h 359"/>
                <a:gd name="T84" fmla="*/ 328 w 328"/>
                <a:gd name="T85" fmla="*/ 335 h 3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
                <a:gd name="T130" fmla="*/ 0 h 359"/>
                <a:gd name="T131" fmla="*/ 328 w 328"/>
                <a:gd name="T132" fmla="*/ 359 h 3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 h="359">
                  <a:moveTo>
                    <a:pt x="0" y="223"/>
                  </a:moveTo>
                  <a:lnTo>
                    <a:pt x="0" y="279"/>
                  </a:lnTo>
                  <a:lnTo>
                    <a:pt x="8" y="287"/>
                  </a:lnTo>
                  <a:lnTo>
                    <a:pt x="8" y="311"/>
                  </a:lnTo>
                  <a:lnTo>
                    <a:pt x="16" y="335"/>
                  </a:lnTo>
                  <a:lnTo>
                    <a:pt x="16" y="327"/>
                  </a:lnTo>
                  <a:lnTo>
                    <a:pt x="16" y="335"/>
                  </a:lnTo>
                  <a:lnTo>
                    <a:pt x="24" y="327"/>
                  </a:lnTo>
                  <a:lnTo>
                    <a:pt x="24" y="335"/>
                  </a:lnTo>
                  <a:lnTo>
                    <a:pt x="32" y="343"/>
                  </a:lnTo>
                  <a:lnTo>
                    <a:pt x="32" y="351"/>
                  </a:lnTo>
                  <a:lnTo>
                    <a:pt x="32" y="343"/>
                  </a:lnTo>
                  <a:lnTo>
                    <a:pt x="40" y="335"/>
                  </a:lnTo>
                  <a:lnTo>
                    <a:pt x="40" y="215"/>
                  </a:lnTo>
                  <a:lnTo>
                    <a:pt x="48" y="152"/>
                  </a:lnTo>
                  <a:lnTo>
                    <a:pt x="48" y="40"/>
                  </a:lnTo>
                  <a:lnTo>
                    <a:pt x="56" y="24"/>
                  </a:lnTo>
                  <a:lnTo>
                    <a:pt x="56" y="8"/>
                  </a:lnTo>
                  <a:lnTo>
                    <a:pt x="56" y="16"/>
                  </a:lnTo>
                  <a:lnTo>
                    <a:pt x="64" y="24"/>
                  </a:lnTo>
                  <a:lnTo>
                    <a:pt x="64" y="104"/>
                  </a:lnTo>
                  <a:lnTo>
                    <a:pt x="72" y="136"/>
                  </a:lnTo>
                  <a:lnTo>
                    <a:pt x="72" y="223"/>
                  </a:lnTo>
                  <a:lnTo>
                    <a:pt x="80" y="239"/>
                  </a:lnTo>
                  <a:lnTo>
                    <a:pt x="80" y="287"/>
                  </a:lnTo>
                  <a:lnTo>
                    <a:pt x="88" y="303"/>
                  </a:lnTo>
                  <a:lnTo>
                    <a:pt x="88" y="327"/>
                  </a:lnTo>
                  <a:lnTo>
                    <a:pt x="96" y="343"/>
                  </a:lnTo>
                  <a:lnTo>
                    <a:pt x="96" y="335"/>
                  </a:lnTo>
                  <a:lnTo>
                    <a:pt x="96" y="351"/>
                  </a:lnTo>
                  <a:lnTo>
                    <a:pt x="104" y="351"/>
                  </a:lnTo>
                  <a:lnTo>
                    <a:pt x="112" y="343"/>
                  </a:lnTo>
                  <a:lnTo>
                    <a:pt x="120" y="351"/>
                  </a:lnTo>
                  <a:lnTo>
                    <a:pt x="120" y="176"/>
                  </a:lnTo>
                  <a:lnTo>
                    <a:pt x="128" y="128"/>
                  </a:lnTo>
                  <a:lnTo>
                    <a:pt x="128" y="16"/>
                  </a:lnTo>
                  <a:lnTo>
                    <a:pt x="136" y="8"/>
                  </a:lnTo>
                  <a:lnTo>
                    <a:pt x="136" y="0"/>
                  </a:lnTo>
                  <a:lnTo>
                    <a:pt x="136" y="16"/>
                  </a:lnTo>
                  <a:lnTo>
                    <a:pt x="144" y="32"/>
                  </a:lnTo>
                  <a:lnTo>
                    <a:pt x="144" y="128"/>
                  </a:lnTo>
                  <a:lnTo>
                    <a:pt x="152" y="160"/>
                  </a:lnTo>
                  <a:lnTo>
                    <a:pt x="152" y="239"/>
                  </a:lnTo>
                  <a:lnTo>
                    <a:pt x="160" y="247"/>
                  </a:lnTo>
                  <a:lnTo>
                    <a:pt x="160" y="287"/>
                  </a:lnTo>
                  <a:lnTo>
                    <a:pt x="168" y="303"/>
                  </a:lnTo>
                  <a:lnTo>
                    <a:pt x="168" y="327"/>
                  </a:lnTo>
                  <a:lnTo>
                    <a:pt x="176" y="335"/>
                  </a:lnTo>
                  <a:lnTo>
                    <a:pt x="176" y="343"/>
                  </a:lnTo>
                  <a:lnTo>
                    <a:pt x="184" y="351"/>
                  </a:lnTo>
                  <a:lnTo>
                    <a:pt x="184" y="343"/>
                  </a:lnTo>
                  <a:lnTo>
                    <a:pt x="184" y="359"/>
                  </a:lnTo>
                  <a:lnTo>
                    <a:pt x="192" y="351"/>
                  </a:lnTo>
                  <a:lnTo>
                    <a:pt x="200" y="343"/>
                  </a:lnTo>
                  <a:lnTo>
                    <a:pt x="200" y="144"/>
                  </a:lnTo>
                  <a:lnTo>
                    <a:pt x="208" y="96"/>
                  </a:lnTo>
                  <a:lnTo>
                    <a:pt x="208" y="16"/>
                  </a:lnTo>
                  <a:lnTo>
                    <a:pt x="216" y="24"/>
                  </a:lnTo>
                  <a:lnTo>
                    <a:pt x="216" y="40"/>
                  </a:lnTo>
                  <a:lnTo>
                    <a:pt x="224" y="56"/>
                  </a:lnTo>
                  <a:lnTo>
                    <a:pt x="224" y="152"/>
                  </a:lnTo>
                  <a:lnTo>
                    <a:pt x="232" y="184"/>
                  </a:lnTo>
                  <a:lnTo>
                    <a:pt x="232" y="239"/>
                  </a:lnTo>
                  <a:lnTo>
                    <a:pt x="240" y="263"/>
                  </a:lnTo>
                  <a:lnTo>
                    <a:pt x="240" y="295"/>
                  </a:lnTo>
                  <a:lnTo>
                    <a:pt x="248" y="311"/>
                  </a:lnTo>
                  <a:lnTo>
                    <a:pt x="248" y="319"/>
                  </a:lnTo>
                  <a:lnTo>
                    <a:pt x="256" y="327"/>
                  </a:lnTo>
                  <a:lnTo>
                    <a:pt x="256" y="343"/>
                  </a:lnTo>
                  <a:lnTo>
                    <a:pt x="264" y="351"/>
                  </a:lnTo>
                  <a:lnTo>
                    <a:pt x="272" y="351"/>
                  </a:lnTo>
                  <a:lnTo>
                    <a:pt x="272" y="335"/>
                  </a:lnTo>
                  <a:lnTo>
                    <a:pt x="280" y="271"/>
                  </a:lnTo>
                  <a:lnTo>
                    <a:pt x="280" y="96"/>
                  </a:lnTo>
                  <a:lnTo>
                    <a:pt x="288" y="72"/>
                  </a:lnTo>
                  <a:lnTo>
                    <a:pt x="288" y="24"/>
                  </a:lnTo>
                  <a:lnTo>
                    <a:pt x="296" y="16"/>
                  </a:lnTo>
                  <a:lnTo>
                    <a:pt x="296" y="80"/>
                  </a:lnTo>
                  <a:lnTo>
                    <a:pt x="304" y="112"/>
                  </a:lnTo>
                  <a:lnTo>
                    <a:pt x="304" y="207"/>
                  </a:lnTo>
                  <a:lnTo>
                    <a:pt x="312" y="231"/>
                  </a:lnTo>
                  <a:lnTo>
                    <a:pt x="312" y="279"/>
                  </a:lnTo>
                  <a:lnTo>
                    <a:pt x="320" y="295"/>
                  </a:lnTo>
                  <a:lnTo>
                    <a:pt x="320" y="319"/>
                  </a:lnTo>
                  <a:lnTo>
                    <a:pt x="328" y="327"/>
                  </a:lnTo>
                  <a:lnTo>
                    <a:pt x="328" y="335"/>
                  </a:lnTo>
                </a:path>
              </a:pathLst>
            </a:custGeom>
            <a:noFill/>
            <a:ln w="0">
              <a:solidFill>
                <a:srgbClr val="0000CC"/>
              </a:solidFill>
              <a:prstDash val="solid"/>
              <a:round/>
              <a:headEnd/>
              <a:tailEnd/>
            </a:ln>
          </p:spPr>
          <p:txBody>
            <a:bodyPr/>
            <a:lstStyle/>
            <a:p>
              <a:endParaRPr lang="en-US"/>
            </a:p>
          </p:txBody>
        </p:sp>
        <p:sp>
          <p:nvSpPr>
            <p:cNvPr id="61655" name="Line 1152"/>
            <p:cNvSpPr>
              <a:spLocks noChangeShapeType="1"/>
            </p:cNvSpPr>
            <p:nvPr/>
          </p:nvSpPr>
          <p:spPr bwMode="auto">
            <a:xfrm flipV="1">
              <a:off x="1200" y="288"/>
              <a:ext cx="0" cy="1423"/>
            </a:xfrm>
            <a:prstGeom prst="line">
              <a:avLst/>
            </a:prstGeom>
            <a:noFill/>
            <a:ln w="0">
              <a:solidFill>
                <a:srgbClr val="000000"/>
              </a:solidFill>
              <a:round/>
              <a:headEnd/>
              <a:tailEnd/>
            </a:ln>
          </p:spPr>
          <p:txBody>
            <a:bodyPr/>
            <a:lstStyle/>
            <a:p>
              <a:endParaRPr lang="en-US"/>
            </a:p>
          </p:txBody>
        </p:sp>
        <p:sp>
          <p:nvSpPr>
            <p:cNvPr id="61656" name="Rectangle 1153"/>
            <p:cNvSpPr>
              <a:spLocks noChangeArrowheads="1"/>
            </p:cNvSpPr>
            <p:nvPr/>
          </p:nvSpPr>
          <p:spPr bwMode="auto">
            <a:xfrm>
              <a:off x="624" y="383"/>
              <a:ext cx="232"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 nM</a:t>
              </a:r>
              <a:endParaRPr lang="en-US"/>
            </a:p>
          </p:txBody>
        </p:sp>
        <p:sp>
          <p:nvSpPr>
            <p:cNvPr id="61657" name="Freeform 1154"/>
            <p:cNvSpPr>
              <a:spLocks/>
            </p:cNvSpPr>
            <p:nvPr/>
          </p:nvSpPr>
          <p:spPr bwMode="auto">
            <a:xfrm>
              <a:off x="1200" y="1191"/>
              <a:ext cx="415" cy="480"/>
            </a:xfrm>
            <a:custGeom>
              <a:avLst/>
              <a:gdLst>
                <a:gd name="T0" fmla="*/ 8 w 415"/>
                <a:gd name="T1" fmla="*/ 64 h 480"/>
                <a:gd name="T2" fmla="*/ 24 w 415"/>
                <a:gd name="T3" fmla="*/ 320 h 480"/>
                <a:gd name="T4" fmla="*/ 32 w 415"/>
                <a:gd name="T5" fmla="*/ 392 h 480"/>
                <a:gd name="T6" fmla="*/ 40 w 415"/>
                <a:gd name="T7" fmla="*/ 384 h 480"/>
                <a:gd name="T8" fmla="*/ 48 w 415"/>
                <a:gd name="T9" fmla="*/ 392 h 480"/>
                <a:gd name="T10" fmla="*/ 56 w 415"/>
                <a:gd name="T11" fmla="*/ 424 h 480"/>
                <a:gd name="T12" fmla="*/ 71 w 415"/>
                <a:gd name="T13" fmla="*/ 64 h 480"/>
                <a:gd name="T14" fmla="*/ 71 w 415"/>
                <a:gd name="T15" fmla="*/ 64 h 480"/>
                <a:gd name="T16" fmla="*/ 87 w 415"/>
                <a:gd name="T17" fmla="*/ 96 h 480"/>
                <a:gd name="T18" fmla="*/ 95 w 415"/>
                <a:gd name="T19" fmla="*/ 344 h 480"/>
                <a:gd name="T20" fmla="*/ 103 w 415"/>
                <a:gd name="T21" fmla="*/ 384 h 480"/>
                <a:gd name="T22" fmla="*/ 111 w 415"/>
                <a:gd name="T23" fmla="*/ 416 h 480"/>
                <a:gd name="T24" fmla="*/ 119 w 415"/>
                <a:gd name="T25" fmla="*/ 440 h 480"/>
                <a:gd name="T26" fmla="*/ 127 w 415"/>
                <a:gd name="T27" fmla="*/ 416 h 480"/>
                <a:gd name="T28" fmla="*/ 143 w 415"/>
                <a:gd name="T29" fmla="*/ 192 h 480"/>
                <a:gd name="T30" fmla="*/ 151 w 415"/>
                <a:gd name="T31" fmla="*/ 72 h 480"/>
                <a:gd name="T32" fmla="*/ 159 w 415"/>
                <a:gd name="T33" fmla="*/ 80 h 480"/>
                <a:gd name="T34" fmla="*/ 167 w 415"/>
                <a:gd name="T35" fmla="*/ 248 h 480"/>
                <a:gd name="T36" fmla="*/ 183 w 415"/>
                <a:gd name="T37" fmla="*/ 408 h 480"/>
                <a:gd name="T38" fmla="*/ 191 w 415"/>
                <a:gd name="T39" fmla="*/ 472 h 480"/>
                <a:gd name="T40" fmla="*/ 199 w 415"/>
                <a:gd name="T41" fmla="*/ 456 h 480"/>
                <a:gd name="T42" fmla="*/ 207 w 415"/>
                <a:gd name="T43" fmla="*/ 464 h 480"/>
                <a:gd name="T44" fmla="*/ 215 w 415"/>
                <a:gd name="T45" fmla="*/ 152 h 480"/>
                <a:gd name="T46" fmla="*/ 231 w 415"/>
                <a:gd name="T47" fmla="*/ 72 h 480"/>
                <a:gd name="T48" fmla="*/ 239 w 415"/>
                <a:gd name="T49" fmla="*/ 128 h 480"/>
                <a:gd name="T50" fmla="*/ 255 w 415"/>
                <a:gd name="T51" fmla="*/ 360 h 480"/>
                <a:gd name="T52" fmla="*/ 263 w 415"/>
                <a:gd name="T53" fmla="*/ 464 h 480"/>
                <a:gd name="T54" fmla="*/ 271 w 415"/>
                <a:gd name="T55" fmla="*/ 472 h 480"/>
                <a:gd name="T56" fmla="*/ 279 w 415"/>
                <a:gd name="T57" fmla="*/ 440 h 480"/>
                <a:gd name="T58" fmla="*/ 295 w 415"/>
                <a:gd name="T59" fmla="*/ 400 h 480"/>
                <a:gd name="T60" fmla="*/ 303 w 415"/>
                <a:gd name="T61" fmla="*/ 56 h 480"/>
                <a:gd name="T62" fmla="*/ 311 w 415"/>
                <a:gd name="T63" fmla="*/ 80 h 480"/>
                <a:gd name="T64" fmla="*/ 319 w 415"/>
                <a:gd name="T65" fmla="*/ 200 h 480"/>
                <a:gd name="T66" fmla="*/ 335 w 415"/>
                <a:gd name="T67" fmla="*/ 456 h 480"/>
                <a:gd name="T68" fmla="*/ 343 w 415"/>
                <a:gd name="T69" fmla="*/ 464 h 480"/>
                <a:gd name="T70" fmla="*/ 351 w 415"/>
                <a:gd name="T71" fmla="*/ 464 h 480"/>
                <a:gd name="T72" fmla="*/ 359 w 415"/>
                <a:gd name="T73" fmla="*/ 448 h 480"/>
                <a:gd name="T74" fmla="*/ 367 w 415"/>
                <a:gd name="T75" fmla="*/ 440 h 480"/>
                <a:gd name="T76" fmla="*/ 375 w 415"/>
                <a:gd name="T77" fmla="*/ 72 h 480"/>
                <a:gd name="T78" fmla="*/ 383 w 415"/>
                <a:gd name="T79" fmla="*/ 72 h 480"/>
                <a:gd name="T80" fmla="*/ 391 w 415"/>
                <a:gd name="T81" fmla="*/ 120 h 480"/>
                <a:gd name="T82" fmla="*/ 407 w 415"/>
                <a:gd name="T83" fmla="*/ 360 h 4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5"/>
                <a:gd name="T127" fmla="*/ 0 h 480"/>
                <a:gd name="T128" fmla="*/ 415 w 415"/>
                <a:gd name="T129" fmla="*/ 480 h 4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5" h="480">
                  <a:moveTo>
                    <a:pt x="0" y="0"/>
                  </a:moveTo>
                  <a:lnTo>
                    <a:pt x="8" y="48"/>
                  </a:lnTo>
                  <a:lnTo>
                    <a:pt x="8" y="64"/>
                  </a:lnTo>
                  <a:lnTo>
                    <a:pt x="16" y="88"/>
                  </a:lnTo>
                  <a:lnTo>
                    <a:pt x="16" y="280"/>
                  </a:lnTo>
                  <a:lnTo>
                    <a:pt x="24" y="320"/>
                  </a:lnTo>
                  <a:lnTo>
                    <a:pt x="24" y="368"/>
                  </a:lnTo>
                  <a:lnTo>
                    <a:pt x="24" y="352"/>
                  </a:lnTo>
                  <a:lnTo>
                    <a:pt x="32" y="392"/>
                  </a:lnTo>
                  <a:lnTo>
                    <a:pt x="32" y="384"/>
                  </a:lnTo>
                  <a:lnTo>
                    <a:pt x="32" y="408"/>
                  </a:lnTo>
                  <a:lnTo>
                    <a:pt x="40" y="384"/>
                  </a:lnTo>
                  <a:lnTo>
                    <a:pt x="40" y="416"/>
                  </a:lnTo>
                  <a:lnTo>
                    <a:pt x="48" y="424"/>
                  </a:lnTo>
                  <a:lnTo>
                    <a:pt x="48" y="392"/>
                  </a:lnTo>
                  <a:lnTo>
                    <a:pt x="56" y="424"/>
                  </a:lnTo>
                  <a:lnTo>
                    <a:pt x="56" y="432"/>
                  </a:lnTo>
                  <a:lnTo>
                    <a:pt x="56" y="424"/>
                  </a:lnTo>
                  <a:lnTo>
                    <a:pt x="64" y="408"/>
                  </a:lnTo>
                  <a:lnTo>
                    <a:pt x="64" y="72"/>
                  </a:lnTo>
                  <a:lnTo>
                    <a:pt x="71" y="64"/>
                  </a:lnTo>
                  <a:lnTo>
                    <a:pt x="71" y="72"/>
                  </a:lnTo>
                  <a:lnTo>
                    <a:pt x="71" y="40"/>
                  </a:lnTo>
                  <a:lnTo>
                    <a:pt x="71" y="64"/>
                  </a:lnTo>
                  <a:lnTo>
                    <a:pt x="79" y="56"/>
                  </a:lnTo>
                  <a:lnTo>
                    <a:pt x="79" y="88"/>
                  </a:lnTo>
                  <a:lnTo>
                    <a:pt x="87" y="96"/>
                  </a:lnTo>
                  <a:lnTo>
                    <a:pt x="87" y="168"/>
                  </a:lnTo>
                  <a:lnTo>
                    <a:pt x="95" y="192"/>
                  </a:lnTo>
                  <a:lnTo>
                    <a:pt x="95" y="344"/>
                  </a:lnTo>
                  <a:lnTo>
                    <a:pt x="103" y="392"/>
                  </a:lnTo>
                  <a:lnTo>
                    <a:pt x="103" y="440"/>
                  </a:lnTo>
                  <a:lnTo>
                    <a:pt x="103" y="384"/>
                  </a:lnTo>
                  <a:lnTo>
                    <a:pt x="103" y="432"/>
                  </a:lnTo>
                  <a:lnTo>
                    <a:pt x="111" y="424"/>
                  </a:lnTo>
                  <a:lnTo>
                    <a:pt x="111" y="416"/>
                  </a:lnTo>
                  <a:lnTo>
                    <a:pt x="111" y="464"/>
                  </a:lnTo>
                  <a:lnTo>
                    <a:pt x="119" y="456"/>
                  </a:lnTo>
                  <a:lnTo>
                    <a:pt x="119" y="440"/>
                  </a:lnTo>
                  <a:lnTo>
                    <a:pt x="119" y="448"/>
                  </a:lnTo>
                  <a:lnTo>
                    <a:pt x="127" y="440"/>
                  </a:lnTo>
                  <a:lnTo>
                    <a:pt x="127" y="416"/>
                  </a:lnTo>
                  <a:lnTo>
                    <a:pt x="135" y="424"/>
                  </a:lnTo>
                  <a:lnTo>
                    <a:pt x="135" y="376"/>
                  </a:lnTo>
                  <a:lnTo>
                    <a:pt x="143" y="192"/>
                  </a:lnTo>
                  <a:lnTo>
                    <a:pt x="143" y="104"/>
                  </a:lnTo>
                  <a:lnTo>
                    <a:pt x="151" y="64"/>
                  </a:lnTo>
                  <a:lnTo>
                    <a:pt x="151" y="72"/>
                  </a:lnTo>
                  <a:lnTo>
                    <a:pt x="151" y="48"/>
                  </a:lnTo>
                  <a:lnTo>
                    <a:pt x="151" y="64"/>
                  </a:lnTo>
                  <a:lnTo>
                    <a:pt x="159" y="80"/>
                  </a:lnTo>
                  <a:lnTo>
                    <a:pt x="159" y="120"/>
                  </a:lnTo>
                  <a:lnTo>
                    <a:pt x="167" y="128"/>
                  </a:lnTo>
                  <a:lnTo>
                    <a:pt x="167" y="248"/>
                  </a:lnTo>
                  <a:lnTo>
                    <a:pt x="175" y="344"/>
                  </a:lnTo>
                  <a:lnTo>
                    <a:pt x="175" y="408"/>
                  </a:lnTo>
                  <a:lnTo>
                    <a:pt x="183" y="408"/>
                  </a:lnTo>
                  <a:lnTo>
                    <a:pt x="183" y="448"/>
                  </a:lnTo>
                  <a:lnTo>
                    <a:pt x="183" y="440"/>
                  </a:lnTo>
                  <a:lnTo>
                    <a:pt x="191" y="472"/>
                  </a:lnTo>
                  <a:lnTo>
                    <a:pt x="191" y="448"/>
                  </a:lnTo>
                  <a:lnTo>
                    <a:pt x="191" y="464"/>
                  </a:lnTo>
                  <a:lnTo>
                    <a:pt x="199" y="456"/>
                  </a:lnTo>
                  <a:lnTo>
                    <a:pt x="199" y="440"/>
                  </a:lnTo>
                  <a:lnTo>
                    <a:pt x="207" y="456"/>
                  </a:lnTo>
                  <a:lnTo>
                    <a:pt x="207" y="464"/>
                  </a:lnTo>
                  <a:lnTo>
                    <a:pt x="207" y="440"/>
                  </a:lnTo>
                  <a:lnTo>
                    <a:pt x="215" y="440"/>
                  </a:lnTo>
                  <a:lnTo>
                    <a:pt x="215" y="152"/>
                  </a:lnTo>
                  <a:lnTo>
                    <a:pt x="223" y="120"/>
                  </a:lnTo>
                  <a:lnTo>
                    <a:pt x="223" y="72"/>
                  </a:lnTo>
                  <a:lnTo>
                    <a:pt x="231" y="72"/>
                  </a:lnTo>
                  <a:lnTo>
                    <a:pt x="231" y="96"/>
                  </a:lnTo>
                  <a:lnTo>
                    <a:pt x="239" y="104"/>
                  </a:lnTo>
                  <a:lnTo>
                    <a:pt x="239" y="128"/>
                  </a:lnTo>
                  <a:lnTo>
                    <a:pt x="247" y="144"/>
                  </a:lnTo>
                  <a:lnTo>
                    <a:pt x="247" y="336"/>
                  </a:lnTo>
                  <a:lnTo>
                    <a:pt x="255" y="360"/>
                  </a:lnTo>
                  <a:lnTo>
                    <a:pt x="255" y="416"/>
                  </a:lnTo>
                  <a:lnTo>
                    <a:pt x="263" y="440"/>
                  </a:lnTo>
                  <a:lnTo>
                    <a:pt x="263" y="464"/>
                  </a:lnTo>
                  <a:lnTo>
                    <a:pt x="263" y="456"/>
                  </a:lnTo>
                  <a:lnTo>
                    <a:pt x="271" y="456"/>
                  </a:lnTo>
                  <a:lnTo>
                    <a:pt x="271" y="472"/>
                  </a:lnTo>
                  <a:lnTo>
                    <a:pt x="279" y="440"/>
                  </a:lnTo>
                  <a:lnTo>
                    <a:pt x="279" y="464"/>
                  </a:lnTo>
                  <a:lnTo>
                    <a:pt x="279" y="440"/>
                  </a:lnTo>
                  <a:lnTo>
                    <a:pt x="287" y="448"/>
                  </a:lnTo>
                  <a:lnTo>
                    <a:pt x="287" y="440"/>
                  </a:lnTo>
                  <a:lnTo>
                    <a:pt x="295" y="400"/>
                  </a:lnTo>
                  <a:lnTo>
                    <a:pt x="295" y="96"/>
                  </a:lnTo>
                  <a:lnTo>
                    <a:pt x="303" y="72"/>
                  </a:lnTo>
                  <a:lnTo>
                    <a:pt x="303" y="56"/>
                  </a:lnTo>
                  <a:lnTo>
                    <a:pt x="303" y="80"/>
                  </a:lnTo>
                  <a:lnTo>
                    <a:pt x="311" y="96"/>
                  </a:lnTo>
                  <a:lnTo>
                    <a:pt x="311" y="80"/>
                  </a:lnTo>
                  <a:lnTo>
                    <a:pt x="311" y="104"/>
                  </a:lnTo>
                  <a:lnTo>
                    <a:pt x="319" y="136"/>
                  </a:lnTo>
                  <a:lnTo>
                    <a:pt x="319" y="200"/>
                  </a:lnTo>
                  <a:lnTo>
                    <a:pt x="327" y="264"/>
                  </a:lnTo>
                  <a:lnTo>
                    <a:pt x="327" y="416"/>
                  </a:lnTo>
                  <a:lnTo>
                    <a:pt x="335" y="456"/>
                  </a:lnTo>
                  <a:lnTo>
                    <a:pt x="335" y="448"/>
                  </a:lnTo>
                  <a:lnTo>
                    <a:pt x="335" y="456"/>
                  </a:lnTo>
                  <a:lnTo>
                    <a:pt x="343" y="464"/>
                  </a:lnTo>
                  <a:lnTo>
                    <a:pt x="343" y="456"/>
                  </a:lnTo>
                  <a:lnTo>
                    <a:pt x="343" y="472"/>
                  </a:lnTo>
                  <a:lnTo>
                    <a:pt x="351" y="464"/>
                  </a:lnTo>
                  <a:lnTo>
                    <a:pt x="351" y="480"/>
                  </a:lnTo>
                  <a:lnTo>
                    <a:pt x="351" y="456"/>
                  </a:lnTo>
                  <a:lnTo>
                    <a:pt x="359" y="448"/>
                  </a:lnTo>
                  <a:lnTo>
                    <a:pt x="359" y="480"/>
                  </a:lnTo>
                  <a:lnTo>
                    <a:pt x="359" y="456"/>
                  </a:lnTo>
                  <a:lnTo>
                    <a:pt x="367" y="440"/>
                  </a:lnTo>
                  <a:lnTo>
                    <a:pt x="367" y="216"/>
                  </a:lnTo>
                  <a:lnTo>
                    <a:pt x="375" y="144"/>
                  </a:lnTo>
                  <a:lnTo>
                    <a:pt x="375" y="72"/>
                  </a:lnTo>
                  <a:lnTo>
                    <a:pt x="375" y="80"/>
                  </a:lnTo>
                  <a:lnTo>
                    <a:pt x="383" y="64"/>
                  </a:lnTo>
                  <a:lnTo>
                    <a:pt x="383" y="72"/>
                  </a:lnTo>
                  <a:lnTo>
                    <a:pt x="391" y="80"/>
                  </a:lnTo>
                  <a:lnTo>
                    <a:pt x="391" y="72"/>
                  </a:lnTo>
                  <a:lnTo>
                    <a:pt x="391" y="120"/>
                  </a:lnTo>
                  <a:lnTo>
                    <a:pt x="399" y="128"/>
                  </a:lnTo>
                  <a:lnTo>
                    <a:pt x="399" y="312"/>
                  </a:lnTo>
                  <a:lnTo>
                    <a:pt x="407" y="360"/>
                  </a:lnTo>
                  <a:lnTo>
                    <a:pt x="407" y="424"/>
                  </a:lnTo>
                  <a:lnTo>
                    <a:pt x="415" y="432"/>
                  </a:lnTo>
                </a:path>
              </a:pathLst>
            </a:custGeom>
            <a:noFill/>
            <a:ln w="0">
              <a:solidFill>
                <a:srgbClr val="CC0000"/>
              </a:solidFill>
              <a:prstDash val="solid"/>
              <a:round/>
              <a:headEnd/>
              <a:tailEnd/>
            </a:ln>
          </p:spPr>
          <p:txBody>
            <a:bodyPr/>
            <a:lstStyle/>
            <a:p>
              <a:endParaRPr lang="en-US"/>
            </a:p>
          </p:txBody>
        </p:sp>
        <p:sp>
          <p:nvSpPr>
            <p:cNvPr id="61658" name="Freeform 1155"/>
            <p:cNvSpPr>
              <a:spLocks/>
            </p:cNvSpPr>
            <p:nvPr/>
          </p:nvSpPr>
          <p:spPr bwMode="auto">
            <a:xfrm>
              <a:off x="1615" y="1239"/>
              <a:ext cx="400" cy="456"/>
            </a:xfrm>
            <a:custGeom>
              <a:avLst/>
              <a:gdLst>
                <a:gd name="T0" fmla="*/ 0 w 400"/>
                <a:gd name="T1" fmla="*/ 392 h 456"/>
                <a:gd name="T2" fmla="*/ 8 w 400"/>
                <a:gd name="T3" fmla="*/ 408 h 456"/>
                <a:gd name="T4" fmla="*/ 16 w 400"/>
                <a:gd name="T5" fmla="*/ 392 h 456"/>
                <a:gd name="T6" fmla="*/ 32 w 400"/>
                <a:gd name="T7" fmla="*/ 384 h 456"/>
                <a:gd name="T8" fmla="*/ 40 w 400"/>
                <a:gd name="T9" fmla="*/ 8 h 456"/>
                <a:gd name="T10" fmla="*/ 56 w 400"/>
                <a:gd name="T11" fmla="*/ 48 h 456"/>
                <a:gd name="T12" fmla="*/ 64 w 400"/>
                <a:gd name="T13" fmla="*/ 152 h 456"/>
                <a:gd name="T14" fmla="*/ 72 w 400"/>
                <a:gd name="T15" fmla="*/ 400 h 456"/>
                <a:gd name="T16" fmla="*/ 80 w 400"/>
                <a:gd name="T17" fmla="*/ 416 h 456"/>
                <a:gd name="T18" fmla="*/ 88 w 400"/>
                <a:gd name="T19" fmla="*/ 424 h 456"/>
                <a:gd name="T20" fmla="*/ 96 w 400"/>
                <a:gd name="T21" fmla="*/ 416 h 456"/>
                <a:gd name="T22" fmla="*/ 112 w 400"/>
                <a:gd name="T23" fmla="*/ 128 h 456"/>
                <a:gd name="T24" fmla="*/ 128 w 400"/>
                <a:gd name="T25" fmla="*/ 24 h 456"/>
                <a:gd name="T26" fmla="*/ 136 w 400"/>
                <a:gd name="T27" fmla="*/ 40 h 456"/>
                <a:gd name="T28" fmla="*/ 144 w 400"/>
                <a:gd name="T29" fmla="*/ 344 h 456"/>
                <a:gd name="T30" fmla="*/ 160 w 400"/>
                <a:gd name="T31" fmla="*/ 392 h 456"/>
                <a:gd name="T32" fmla="*/ 168 w 400"/>
                <a:gd name="T33" fmla="*/ 400 h 456"/>
                <a:gd name="T34" fmla="*/ 176 w 400"/>
                <a:gd name="T35" fmla="*/ 384 h 456"/>
                <a:gd name="T36" fmla="*/ 184 w 400"/>
                <a:gd name="T37" fmla="*/ 376 h 456"/>
                <a:gd name="T38" fmla="*/ 192 w 400"/>
                <a:gd name="T39" fmla="*/ 56 h 456"/>
                <a:gd name="T40" fmla="*/ 200 w 400"/>
                <a:gd name="T41" fmla="*/ 16 h 456"/>
                <a:gd name="T42" fmla="*/ 208 w 400"/>
                <a:gd name="T43" fmla="*/ 88 h 456"/>
                <a:gd name="T44" fmla="*/ 216 w 400"/>
                <a:gd name="T45" fmla="*/ 352 h 456"/>
                <a:gd name="T46" fmla="*/ 232 w 400"/>
                <a:gd name="T47" fmla="*/ 440 h 456"/>
                <a:gd name="T48" fmla="*/ 232 w 400"/>
                <a:gd name="T49" fmla="*/ 440 h 456"/>
                <a:gd name="T50" fmla="*/ 240 w 400"/>
                <a:gd name="T51" fmla="*/ 424 h 456"/>
                <a:gd name="T52" fmla="*/ 256 w 400"/>
                <a:gd name="T53" fmla="*/ 432 h 456"/>
                <a:gd name="T54" fmla="*/ 264 w 400"/>
                <a:gd name="T55" fmla="*/ 232 h 456"/>
                <a:gd name="T56" fmla="*/ 272 w 400"/>
                <a:gd name="T57" fmla="*/ 24 h 456"/>
                <a:gd name="T58" fmla="*/ 280 w 400"/>
                <a:gd name="T59" fmla="*/ 24 h 456"/>
                <a:gd name="T60" fmla="*/ 296 w 400"/>
                <a:gd name="T61" fmla="*/ 280 h 456"/>
                <a:gd name="T62" fmla="*/ 304 w 400"/>
                <a:gd name="T63" fmla="*/ 392 h 456"/>
                <a:gd name="T64" fmla="*/ 312 w 400"/>
                <a:gd name="T65" fmla="*/ 456 h 456"/>
                <a:gd name="T66" fmla="*/ 320 w 400"/>
                <a:gd name="T67" fmla="*/ 432 h 456"/>
                <a:gd name="T68" fmla="*/ 328 w 400"/>
                <a:gd name="T69" fmla="*/ 400 h 456"/>
                <a:gd name="T70" fmla="*/ 336 w 400"/>
                <a:gd name="T71" fmla="*/ 136 h 456"/>
                <a:gd name="T72" fmla="*/ 352 w 400"/>
                <a:gd name="T73" fmla="*/ 24 h 456"/>
                <a:gd name="T74" fmla="*/ 360 w 400"/>
                <a:gd name="T75" fmla="*/ 24 h 456"/>
                <a:gd name="T76" fmla="*/ 368 w 400"/>
                <a:gd name="T77" fmla="*/ 288 h 456"/>
                <a:gd name="T78" fmla="*/ 376 w 400"/>
                <a:gd name="T79" fmla="*/ 360 h 456"/>
                <a:gd name="T80" fmla="*/ 392 w 400"/>
                <a:gd name="T81" fmla="*/ 424 h 456"/>
                <a:gd name="T82" fmla="*/ 400 w 400"/>
                <a:gd name="T83" fmla="*/ 432 h 4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0"/>
                <a:gd name="T127" fmla="*/ 0 h 456"/>
                <a:gd name="T128" fmla="*/ 400 w 400"/>
                <a:gd name="T129" fmla="*/ 456 h 4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0" h="456">
                  <a:moveTo>
                    <a:pt x="0" y="384"/>
                  </a:moveTo>
                  <a:lnTo>
                    <a:pt x="0" y="368"/>
                  </a:lnTo>
                  <a:lnTo>
                    <a:pt x="0" y="392"/>
                  </a:lnTo>
                  <a:lnTo>
                    <a:pt x="8" y="400"/>
                  </a:lnTo>
                  <a:lnTo>
                    <a:pt x="8" y="424"/>
                  </a:lnTo>
                  <a:lnTo>
                    <a:pt x="8" y="408"/>
                  </a:lnTo>
                  <a:lnTo>
                    <a:pt x="16" y="392"/>
                  </a:lnTo>
                  <a:lnTo>
                    <a:pt x="16" y="416"/>
                  </a:lnTo>
                  <a:lnTo>
                    <a:pt x="16" y="392"/>
                  </a:lnTo>
                  <a:lnTo>
                    <a:pt x="24" y="408"/>
                  </a:lnTo>
                  <a:lnTo>
                    <a:pt x="24" y="368"/>
                  </a:lnTo>
                  <a:lnTo>
                    <a:pt x="32" y="384"/>
                  </a:lnTo>
                  <a:lnTo>
                    <a:pt x="32" y="72"/>
                  </a:lnTo>
                  <a:lnTo>
                    <a:pt x="40" y="32"/>
                  </a:lnTo>
                  <a:lnTo>
                    <a:pt x="40" y="8"/>
                  </a:lnTo>
                  <a:lnTo>
                    <a:pt x="40" y="16"/>
                  </a:lnTo>
                  <a:lnTo>
                    <a:pt x="48" y="8"/>
                  </a:lnTo>
                  <a:lnTo>
                    <a:pt x="56" y="48"/>
                  </a:lnTo>
                  <a:lnTo>
                    <a:pt x="56" y="88"/>
                  </a:lnTo>
                  <a:lnTo>
                    <a:pt x="56" y="72"/>
                  </a:lnTo>
                  <a:lnTo>
                    <a:pt x="64" y="152"/>
                  </a:lnTo>
                  <a:lnTo>
                    <a:pt x="64" y="344"/>
                  </a:lnTo>
                  <a:lnTo>
                    <a:pt x="72" y="368"/>
                  </a:lnTo>
                  <a:lnTo>
                    <a:pt x="72" y="400"/>
                  </a:lnTo>
                  <a:lnTo>
                    <a:pt x="72" y="392"/>
                  </a:lnTo>
                  <a:lnTo>
                    <a:pt x="80" y="408"/>
                  </a:lnTo>
                  <a:lnTo>
                    <a:pt x="80" y="416"/>
                  </a:lnTo>
                  <a:lnTo>
                    <a:pt x="80" y="408"/>
                  </a:lnTo>
                  <a:lnTo>
                    <a:pt x="88" y="416"/>
                  </a:lnTo>
                  <a:lnTo>
                    <a:pt x="88" y="424"/>
                  </a:lnTo>
                  <a:lnTo>
                    <a:pt x="88" y="416"/>
                  </a:lnTo>
                  <a:lnTo>
                    <a:pt x="96" y="432"/>
                  </a:lnTo>
                  <a:lnTo>
                    <a:pt x="96" y="416"/>
                  </a:lnTo>
                  <a:lnTo>
                    <a:pt x="104" y="408"/>
                  </a:lnTo>
                  <a:lnTo>
                    <a:pt x="104" y="344"/>
                  </a:lnTo>
                  <a:lnTo>
                    <a:pt x="112" y="128"/>
                  </a:lnTo>
                  <a:lnTo>
                    <a:pt x="112" y="16"/>
                  </a:lnTo>
                  <a:lnTo>
                    <a:pt x="120" y="8"/>
                  </a:lnTo>
                  <a:lnTo>
                    <a:pt x="128" y="24"/>
                  </a:lnTo>
                  <a:lnTo>
                    <a:pt x="128" y="0"/>
                  </a:lnTo>
                  <a:lnTo>
                    <a:pt x="128" y="16"/>
                  </a:lnTo>
                  <a:lnTo>
                    <a:pt x="136" y="40"/>
                  </a:lnTo>
                  <a:lnTo>
                    <a:pt x="136" y="192"/>
                  </a:lnTo>
                  <a:lnTo>
                    <a:pt x="144" y="256"/>
                  </a:lnTo>
                  <a:lnTo>
                    <a:pt x="144" y="344"/>
                  </a:lnTo>
                  <a:lnTo>
                    <a:pt x="152" y="352"/>
                  </a:lnTo>
                  <a:lnTo>
                    <a:pt x="152" y="384"/>
                  </a:lnTo>
                  <a:lnTo>
                    <a:pt x="160" y="392"/>
                  </a:lnTo>
                  <a:lnTo>
                    <a:pt x="160" y="384"/>
                  </a:lnTo>
                  <a:lnTo>
                    <a:pt x="160" y="408"/>
                  </a:lnTo>
                  <a:lnTo>
                    <a:pt x="168" y="400"/>
                  </a:lnTo>
                  <a:lnTo>
                    <a:pt x="168" y="376"/>
                  </a:lnTo>
                  <a:lnTo>
                    <a:pt x="168" y="392"/>
                  </a:lnTo>
                  <a:lnTo>
                    <a:pt x="176" y="384"/>
                  </a:lnTo>
                  <a:lnTo>
                    <a:pt x="176" y="392"/>
                  </a:lnTo>
                  <a:lnTo>
                    <a:pt x="176" y="360"/>
                  </a:lnTo>
                  <a:lnTo>
                    <a:pt x="184" y="376"/>
                  </a:lnTo>
                  <a:lnTo>
                    <a:pt x="184" y="384"/>
                  </a:lnTo>
                  <a:lnTo>
                    <a:pt x="184" y="64"/>
                  </a:lnTo>
                  <a:lnTo>
                    <a:pt x="192" y="56"/>
                  </a:lnTo>
                  <a:lnTo>
                    <a:pt x="192" y="8"/>
                  </a:lnTo>
                  <a:lnTo>
                    <a:pt x="200" y="32"/>
                  </a:lnTo>
                  <a:lnTo>
                    <a:pt x="200" y="16"/>
                  </a:lnTo>
                  <a:lnTo>
                    <a:pt x="200" y="40"/>
                  </a:lnTo>
                  <a:lnTo>
                    <a:pt x="208" y="32"/>
                  </a:lnTo>
                  <a:lnTo>
                    <a:pt x="208" y="88"/>
                  </a:lnTo>
                  <a:lnTo>
                    <a:pt x="208" y="72"/>
                  </a:lnTo>
                  <a:lnTo>
                    <a:pt x="216" y="144"/>
                  </a:lnTo>
                  <a:lnTo>
                    <a:pt x="216" y="352"/>
                  </a:lnTo>
                  <a:lnTo>
                    <a:pt x="224" y="368"/>
                  </a:lnTo>
                  <a:lnTo>
                    <a:pt x="224" y="408"/>
                  </a:lnTo>
                  <a:lnTo>
                    <a:pt x="232" y="440"/>
                  </a:lnTo>
                  <a:lnTo>
                    <a:pt x="232" y="456"/>
                  </a:lnTo>
                  <a:lnTo>
                    <a:pt x="232" y="432"/>
                  </a:lnTo>
                  <a:lnTo>
                    <a:pt x="232" y="440"/>
                  </a:lnTo>
                  <a:lnTo>
                    <a:pt x="240" y="448"/>
                  </a:lnTo>
                  <a:lnTo>
                    <a:pt x="240" y="456"/>
                  </a:lnTo>
                  <a:lnTo>
                    <a:pt x="240" y="424"/>
                  </a:lnTo>
                  <a:lnTo>
                    <a:pt x="248" y="448"/>
                  </a:lnTo>
                  <a:lnTo>
                    <a:pt x="248" y="424"/>
                  </a:lnTo>
                  <a:lnTo>
                    <a:pt x="256" y="432"/>
                  </a:lnTo>
                  <a:lnTo>
                    <a:pt x="256" y="424"/>
                  </a:lnTo>
                  <a:lnTo>
                    <a:pt x="256" y="432"/>
                  </a:lnTo>
                  <a:lnTo>
                    <a:pt x="264" y="232"/>
                  </a:lnTo>
                  <a:lnTo>
                    <a:pt x="264" y="24"/>
                  </a:lnTo>
                  <a:lnTo>
                    <a:pt x="272" y="8"/>
                  </a:lnTo>
                  <a:lnTo>
                    <a:pt x="272" y="24"/>
                  </a:lnTo>
                  <a:lnTo>
                    <a:pt x="280" y="16"/>
                  </a:lnTo>
                  <a:lnTo>
                    <a:pt x="280" y="40"/>
                  </a:lnTo>
                  <a:lnTo>
                    <a:pt x="280" y="24"/>
                  </a:lnTo>
                  <a:lnTo>
                    <a:pt x="288" y="72"/>
                  </a:lnTo>
                  <a:lnTo>
                    <a:pt x="288" y="184"/>
                  </a:lnTo>
                  <a:lnTo>
                    <a:pt x="296" y="280"/>
                  </a:lnTo>
                  <a:lnTo>
                    <a:pt x="296" y="384"/>
                  </a:lnTo>
                  <a:lnTo>
                    <a:pt x="296" y="352"/>
                  </a:lnTo>
                  <a:lnTo>
                    <a:pt x="304" y="392"/>
                  </a:lnTo>
                  <a:lnTo>
                    <a:pt x="304" y="440"/>
                  </a:lnTo>
                  <a:lnTo>
                    <a:pt x="312" y="432"/>
                  </a:lnTo>
                  <a:lnTo>
                    <a:pt x="312" y="456"/>
                  </a:lnTo>
                  <a:lnTo>
                    <a:pt x="312" y="424"/>
                  </a:lnTo>
                  <a:lnTo>
                    <a:pt x="320" y="440"/>
                  </a:lnTo>
                  <a:lnTo>
                    <a:pt x="320" y="432"/>
                  </a:lnTo>
                  <a:lnTo>
                    <a:pt x="320" y="448"/>
                  </a:lnTo>
                  <a:lnTo>
                    <a:pt x="328" y="440"/>
                  </a:lnTo>
                  <a:lnTo>
                    <a:pt x="328" y="400"/>
                  </a:lnTo>
                  <a:lnTo>
                    <a:pt x="328" y="416"/>
                  </a:lnTo>
                  <a:lnTo>
                    <a:pt x="336" y="432"/>
                  </a:lnTo>
                  <a:lnTo>
                    <a:pt x="336" y="136"/>
                  </a:lnTo>
                  <a:lnTo>
                    <a:pt x="344" y="56"/>
                  </a:lnTo>
                  <a:lnTo>
                    <a:pt x="344" y="16"/>
                  </a:lnTo>
                  <a:lnTo>
                    <a:pt x="352" y="24"/>
                  </a:lnTo>
                  <a:lnTo>
                    <a:pt x="352" y="0"/>
                  </a:lnTo>
                  <a:lnTo>
                    <a:pt x="352" y="24"/>
                  </a:lnTo>
                  <a:lnTo>
                    <a:pt x="360" y="24"/>
                  </a:lnTo>
                  <a:lnTo>
                    <a:pt x="360" y="80"/>
                  </a:lnTo>
                  <a:lnTo>
                    <a:pt x="368" y="120"/>
                  </a:lnTo>
                  <a:lnTo>
                    <a:pt x="368" y="288"/>
                  </a:lnTo>
                  <a:lnTo>
                    <a:pt x="376" y="344"/>
                  </a:lnTo>
                  <a:lnTo>
                    <a:pt x="376" y="392"/>
                  </a:lnTo>
                  <a:lnTo>
                    <a:pt x="376" y="360"/>
                  </a:lnTo>
                  <a:lnTo>
                    <a:pt x="384" y="392"/>
                  </a:lnTo>
                  <a:lnTo>
                    <a:pt x="384" y="416"/>
                  </a:lnTo>
                  <a:lnTo>
                    <a:pt x="392" y="424"/>
                  </a:lnTo>
                  <a:lnTo>
                    <a:pt x="392" y="400"/>
                  </a:lnTo>
                  <a:lnTo>
                    <a:pt x="392" y="424"/>
                  </a:lnTo>
                  <a:lnTo>
                    <a:pt x="400" y="432"/>
                  </a:lnTo>
                  <a:lnTo>
                    <a:pt x="400" y="440"/>
                  </a:lnTo>
                  <a:lnTo>
                    <a:pt x="400" y="400"/>
                  </a:lnTo>
                </a:path>
              </a:pathLst>
            </a:custGeom>
            <a:noFill/>
            <a:ln w="0">
              <a:solidFill>
                <a:srgbClr val="CC0000"/>
              </a:solidFill>
              <a:prstDash val="solid"/>
              <a:round/>
              <a:headEnd/>
              <a:tailEnd/>
            </a:ln>
          </p:spPr>
          <p:txBody>
            <a:bodyPr/>
            <a:lstStyle/>
            <a:p>
              <a:endParaRPr lang="en-US"/>
            </a:p>
          </p:txBody>
        </p:sp>
        <p:sp>
          <p:nvSpPr>
            <p:cNvPr id="61659" name="Freeform 1156"/>
            <p:cNvSpPr>
              <a:spLocks/>
            </p:cNvSpPr>
            <p:nvPr/>
          </p:nvSpPr>
          <p:spPr bwMode="auto">
            <a:xfrm>
              <a:off x="2015" y="1623"/>
              <a:ext cx="8" cy="24"/>
            </a:xfrm>
            <a:custGeom>
              <a:avLst/>
              <a:gdLst>
                <a:gd name="T0" fmla="*/ 0 w 8"/>
                <a:gd name="T1" fmla="*/ 16 h 24"/>
                <a:gd name="T2" fmla="*/ 8 w 8"/>
                <a:gd name="T3" fmla="*/ 0 h 24"/>
                <a:gd name="T4" fmla="*/ 8 w 8"/>
                <a:gd name="T5" fmla="*/ 24 h 24"/>
                <a:gd name="T6" fmla="*/ 0 60000 65536"/>
                <a:gd name="T7" fmla="*/ 0 60000 65536"/>
                <a:gd name="T8" fmla="*/ 0 60000 65536"/>
                <a:gd name="T9" fmla="*/ 0 w 8"/>
                <a:gd name="T10" fmla="*/ 0 h 24"/>
                <a:gd name="T11" fmla="*/ 8 w 8"/>
                <a:gd name="T12" fmla="*/ 24 h 24"/>
              </a:gdLst>
              <a:ahLst/>
              <a:cxnLst>
                <a:cxn ang="T6">
                  <a:pos x="T0" y="T1"/>
                </a:cxn>
                <a:cxn ang="T7">
                  <a:pos x="T2" y="T3"/>
                </a:cxn>
                <a:cxn ang="T8">
                  <a:pos x="T4" y="T5"/>
                </a:cxn>
              </a:cxnLst>
              <a:rect l="T9" t="T10" r="T11" b="T12"/>
              <a:pathLst>
                <a:path w="8" h="24">
                  <a:moveTo>
                    <a:pt x="0" y="16"/>
                  </a:moveTo>
                  <a:lnTo>
                    <a:pt x="8" y="0"/>
                  </a:lnTo>
                  <a:lnTo>
                    <a:pt x="8" y="24"/>
                  </a:lnTo>
                </a:path>
              </a:pathLst>
            </a:custGeom>
            <a:noFill/>
            <a:ln w="0">
              <a:solidFill>
                <a:srgbClr val="CC0000"/>
              </a:solidFill>
              <a:prstDash val="solid"/>
              <a:round/>
              <a:headEnd/>
              <a:tailEnd/>
            </a:ln>
          </p:spPr>
          <p:txBody>
            <a:bodyPr/>
            <a:lstStyle/>
            <a:p>
              <a:endParaRPr lang="en-US"/>
            </a:p>
          </p:txBody>
        </p:sp>
        <p:sp>
          <p:nvSpPr>
            <p:cNvPr id="61660" name="Freeform 1157"/>
            <p:cNvSpPr>
              <a:spLocks/>
            </p:cNvSpPr>
            <p:nvPr/>
          </p:nvSpPr>
          <p:spPr bwMode="auto">
            <a:xfrm>
              <a:off x="1200" y="496"/>
              <a:ext cx="519" cy="439"/>
            </a:xfrm>
            <a:custGeom>
              <a:avLst/>
              <a:gdLst>
                <a:gd name="T0" fmla="*/ 8 w 519"/>
                <a:gd name="T1" fmla="*/ 16 h 439"/>
                <a:gd name="T2" fmla="*/ 16 w 519"/>
                <a:gd name="T3" fmla="*/ 184 h 439"/>
                <a:gd name="T4" fmla="*/ 32 w 519"/>
                <a:gd name="T5" fmla="*/ 312 h 439"/>
                <a:gd name="T6" fmla="*/ 40 w 519"/>
                <a:gd name="T7" fmla="*/ 391 h 439"/>
                <a:gd name="T8" fmla="*/ 64 w 519"/>
                <a:gd name="T9" fmla="*/ 423 h 439"/>
                <a:gd name="T10" fmla="*/ 71 w 519"/>
                <a:gd name="T11" fmla="*/ 64 h 439"/>
                <a:gd name="T12" fmla="*/ 79 w 519"/>
                <a:gd name="T13" fmla="*/ 32 h 439"/>
                <a:gd name="T14" fmla="*/ 95 w 519"/>
                <a:gd name="T15" fmla="*/ 136 h 439"/>
                <a:gd name="T16" fmla="*/ 103 w 519"/>
                <a:gd name="T17" fmla="*/ 352 h 439"/>
                <a:gd name="T18" fmla="*/ 119 w 519"/>
                <a:gd name="T19" fmla="*/ 399 h 439"/>
                <a:gd name="T20" fmla="*/ 135 w 519"/>
                <a:gd name="T21" fmla="*/ 423 h 439"/>
                <a:gd name="T22" fmla="*/ 143 w 519"/>
                <a:gd name="T23" fmla="*/ 168 h 439"/>
                <a:gd name="T24" fmla="*/ 159 w 519"/>
                <a:gd name="T25" fmla="*/ 16 h 439"/>
                <a:gd name="T26" fmla="*/ 167 w 519"/>
                <a:gd name="T27" fmla="*/ 160 h 439"/>
                <a:gd name="T28" fmla="*/ 183 w 519"/>
                <a:gd name="T29" fmla="*/ 312 h 439"/>
                <a:gd name="T30" fmla="*/ 191 w 519"/>
                <a:gd name="T31" fmla="*/ 391 h 439"/>
                <a:gd name="T32" fmla="*/ 207 w 519"/>
                <a:gd name="T33" fmla="*/ 423 h 439"/>
                <a:gd name="T34" fmla="*/ 223 w 519"/>
                <a:gd name="T35" fmla="*/ 280 h 439"/>
                <a:gd name="T36" fmla="*/ 231 w 519"/>
                <a:gd name="T37" fmla="*/ 40 h 439"/>
                <a:gd name="T38" fmla="*/ 247 w 519"/>
                <a:gd name="T39" fmla="*/ 120 h 439"/>
                <a:gd name="T40" fmla="*/ 255 w 519"/>
                <a:gd name="T41" fmla="*/ 336 h 439"/>
                <a:gd name="T42" fmla="*/ 271 w 519"/>
                <a:gd name="T43" fmla="*/ 399 h 439"/>
                <a:gd name="T44" fmla="*/ 287 w 519"/>
                <a:gd name="T45" fmla="*/ 423 h 439"/>
                <a:gd name="T46" fmla="*/ 295 w 519"/>
                <a:gd name="T47" fmla="*/ 431 h 439"/>
                <a:gd name="T48" fmla="*/ 303 w 519"/>
                <a:gd name="T49" fmla="*/ 56 h 439"/>
                <a:gd name="T50" fmla="*/ 311 w 519"/>
                <a:gd name="T51" fmla="*/ 32 h 439"/>
                <a:gd name="T52" fmla="*/ 327 w 519"/>
                <a:gd name="T53" fmla="*/ 160 h 439"/>
                <a:gd name="T54" fmla="*/ 335 w 519"/>
                <a:gd name="T55" fmla="*/ 344 h 439"/>
                <a:gd name="T56" fmla="*/ 351 w 519"/>
                <a:gd name="T57" fmla="*/ 399 h 439"/>
                <a:gd name="T58" fmla="*/ 367 w 519"/>
                <a:gd name="T59" fmla="*/ 431 h 439"/>
                <a:gd name="T60" fmla="*/ 375 w 519"/>
                <a:gd name="T61" fmla="*/ 160 h 439"/>
                <a:gd name="T62" fmla="*/ 391 w 519"/>
                <a:gd name="T63" fmla="*/ 56 h 439"/>
                <a:gd name="T64" fmla="*/ 399 w 519"/>
                <a:gd name="T65" fmla="*/ 208 h 439"/>
                <a:gd name="T66" fmla="*/ 415 w 519"/>
                <a:gd name="T67" fmla="*/ 344 h 439"/>
                <a:gd name="T68" fmla="*/ 423 w 519"/>
                <a:gd name="T69" fmla="*/ 415 h 439"/>
                <a:gd name="T70" fmla="*/ 439 w 519"/>
                <a:gd name="T71" fmla="*/ 431 h 439"/>
                <a:gd name="T72" fmla="*/ 455 w 519"/>
                <a:gd name="T73" fmla="*/ 240 h 439"/>
                <a:gd name="T74" fmla="*/ 463 w 519"/>
                <a:gd name="T75" fmla="*/ 32 h 439"/>
                <a:gd name="T76" fmla="*/ 471 w 519"/>
                <a:gd name="T77" fmla="*/ 96 h 439"/>
                <a:gd name="T78" fmla="*/ 487 w 519"/>
                <a:gd name="T79" fmla="*/ 288 h 439"/>
                <a:gd name="T80" fmla="*/ 495 w 519"/>
                <a:gd name="T81" fmla="*/ 391 h 439"/>
                <a:gd name="T82" fmla="*/ 511 w 519"/>
                <a:gd name="T83" fmla="*/ 423 h 4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9"/>
                <a:gd name="T127" fmla="*/ 0 h 439"/>
                <a:gd name="T128" fmla="*/ 519 w 519"/>
                <a:gd name="T129" fmla="*/ 439 h 4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9" h="439">
                  <a:moveTo>
                    <a:pt x="0" y="0"/>
                  </a:moveTo>
                  <a:lnTo>
                    <a:pt x="8" y="24"/>
                  </a:lnTo>
                  <a:lnTo>
                    <a:pt x="8" y="16"/>
                  </a:lnTo>
                  <a:lnTo>
                    <a:pt x="8" y="24"/>
                  </a:lnTo>
                  <a:lnTo>
                    <a:pt x="16" y="56"/>
                  </a:lnTo>
                  <a:lnTo>
                    <a:pt x="16" y="184"/>
                  </a:lnTo>
                  <a:lnTo>
                    <a:pt x="24" y="224"/>
                  </a:lnTo>
                  <a:lnTo>
                    <a:pt x="24" y="296"/>
                  </a:lnTo>
                  <a:lnTo>
                    <a:pt x="32" y="312"/>
                  </a:lnTo>
                  <a:lnTo>
                    <a:pt x="32" y="367"/>
                  </a:lnTo>
                  <a:lnTo>
                    <a:pt x="40" y="375"/>
                  </a:lnTo>
                  <a:lnTo>
                    <a:pt x="40" y="391"/>
                  </a:lnTo>
                  <a:lnTo>
                    <a:pt x="56" y="407"/>
                  </a:lnTo>
                  <a:lnTo>
                    <a:pt x="56" y="423"/>
                  </a:lnTo>
                  <a:lnTo>
                    <a:pt x="64" y="423"/>
                  </a:lnTo>
                  <a:lnTo>
                    <a:pt x="64" y="280"/>
                  </a:lnTo>
                  <a:lnTo>
                    <a:pt x="71" y="216"/>
                  </a:lnTo>
                  <a:lnTo>
                    <a:pt x="71" y="64"/>
                  </a:lnTo>
                  <a:lnTo>
                    <a:pt x="79" y="40"/>
                  </a:lnTo>
                  <a:lnTo>
                    <a:pt x="79" y="16"/>
                  </a:lnTo>
                  <a:lnTo>
                    <a:pt x="79" y="32"/>
                  </a:lnTo>
                  <a:lnTo>
                    <a:pt x="87" y="48"/>
                  </a:lnTo>
                  <a:lnTo>
                    <a:pt x="87" y="104"/>
                  </a:lnTo>
                  <a:lnTo>
                    <a:pt x="95" y="136"/>
                  </a:lnTo>
                  <a:lnTo>
                    <a:pt x="95" y="264"/>
                  </a:lnTo>
                  <a:lnTo>
                    <a:pt x="103" y="288"/>
                  </a:lnTo>
                  <a:lnTo>
                    <a:pt x="103" y="352"/>
                  </a:lnTo>
                  <a:lnTo>
                    <a:pt x="111" y="359"/>
                  </a:lnTo>
                  <a:lnTo>
                    <a:pt x="111" y="391"/>
                  </a:lnTo>
                  <a:lnTo>
                    <a:pt x="119" y="399"/>
                  </a:lnTo>
                  <a:lnTo>
                    <a:pt x="119" y="415"/>
                  </a:lnTo>
                  <a:lnTo>
                    <a:pt x="127" y="415"/>
                  </a:lnTo>
                  <a:lnTo>
                    <a:pt x="135" y="423"/>
                  </a:lnTo>
                  <a:lnTo>
                    <a:pt x="135" y="431"/>
                  </a:lnTo>
                  <a:lnTo>
                    <a:pt x="143" y="383"/>
                  </a:lnTo>
                  <a:lnTo>
                    <a:pt x="143" y="168"/>
                  </a:lnTo>
                  <a:lnTo>
                    <a:pt x="151" y="120"/>
                  </a:lnTo>
                  <a:lnTo>
                    <a:pt x="151" y="32"/>
                  </a:lnTo>
                  <a:lnTo>
                    <a:pt x="159" y="16"/>
                  </a:lnTo>
                  <a:lnTo>
                    <a:pt x="159" y="32"/>
                  </a:lnTo>
                  <a:lnTo>
                    <a:pt x="167" y="48"/>
                  </a:lnTo>
                  <a:lnTo>
                    <a:pt x="167" y="160"/>
                  </a:lnTo>
                  <a:lnTo>
                    <a:pt x="175" y="192"/>
                  </a:lnTo>
                  <a:lnTo>
                    <a:pt x="175" y="280"/>
                  </a:lnTo>
                  <a:lnTo>
                    <a:pt x="183" y="312"/>
                  </a:lnTo>
                  <a:lnTo>
                    <a:pt x="183" y="359"/>
                  </a:lnTo>
                  <a:lnTo>
                    <a:pt x="191" y="367"/>
                  </a:lnTo>
                  <a:lnTo>
                    <a:pt x="191" y="391"/>
                  </a:lnTo>
                  <a:lnTo>
                    <a:pt x="199" y="399"/>
                  </a:lnTo>
                  <a:lnTo>
                    <a:pt x="199" y="415"/>
                  </a:lnTo>
                  <a:lnTo>
                    <a:pt x="207" y="423"/>
                  </a:lnTo>
                  <a:lnTo>
                    <a:pt x="215" y="431"/>
                  </a:lnTo>
                  <a:lnTo>
                    <a:pt x="215" y="359"/>
                  </a:lnTo>
                  <a:lnTo>
                    <a:pt x="223" y="280"/>
                  </a:lnTo>
                  <a:lnTo>
                    <a:pt x="223" y="120"/>
                  </a:lnTo>
                  <a:lnTo>
                    <a:pt x="231" y="80"/>
                  </a:lnTo>
                  <a:lnTo>
                    <a:pt x="231" y="40"/>
                  </a:lnTo>
                  <a:lnTo>
                    <a:pt x="239" y="40"/>
                  </a:lnTo>
                  <a:lnTo>
                    <a:pt x="239" y="88"/>
                  </a:lnTo>
                  <a:lnTo>
                    <a:pt x="247" y="120"/>
                  </a:lnTo>
                  <a:lnTo>
                    <a:pt x="247" y="240"/>
                  </a:lnTo>
                  <a:lnTo>
                    <a:pt x="255" y="280"/>
                  </a:lnTo>
                  <a:lnTo>
                    <a:pt x="255" y="336"/>
                  </a:lnTo>
                  <a:lnTo>
                    <a:pt x="263" y="352"/>
                  </a:lnTo>
                  <a:lnTo>
                    <a:pt x="263" y="391"/>
                  </a:lnTo>
                  <a:lnTo>
                    <a:pt x="271" y="399"/>
                  </a:lnTo>
                  <a:lnTo>
                    <a:pt x="271" y="415"/>
                  </a:lnTo>
                  <a:lnTo>
                    <a:pt x="279" y="415"/>
                  </a:lnTo>
                  <a:lnTo>
                    <a:pt x="287" y="423"/>
                  </a:lnTo>
                  <a:lnTo>
                    <a:pt x="287" y="431"/>
                  </a:lnTo>
                  <a:lnTo>
                    <a:pt x="287" y="423"/>
                  </a:lnTo>
                  <a:lnTo>
                    <a:pt x="295" y="431"/>
                  </a:lnTo>
                  <a:lnTo>
                    <a:pt x="295" y="240"/>
                  </a:lnTo>
                  <a:lnTo>
                    <a:pt x="303" y="176"/>
                  </a:lnTo>
                  <a:lnTo>
                    <a:pt x="303" y="56"/>
                  </a:lnTo>
                  <a:lnTo>
                    <a:pt x="311" y="40"/>
                  </a:lnTo>
                  <a:lnTo>
                    <a:pt x="311" y="24"/>
                  </a:lnTo>
                  <a:lnTo>
                    <a:pt x="311" y="32"/>
                  </a:lnTo>
                  <a:lnTo>
                    <a:pt x="319" y="40"/>
                  </a:lnTo>
                  <a:lnTo>
                    <a:pt x="319" y="128"/>
                  </a:lnTo>
                  <a:lnTo>
                    <a:pt x="327" y="160"/>
                  </a:lnTo>
                  <a:lnTo>
                    <a:pt x="327" y="272"/>
                  </a:lnTo>
                  <a:lnTo>
                    <a:pt x="335" y="296"/>
                  </a:lnTo>
                  <a:lnTo>
                    <a:pt x="335" y="344"/>
                  </a:lnTo>
                  <a:lnTo>
                    <a:pt x="343" y="367"/>
                  </a:lnTo>
                  <a:lnTo>
                    <a:pt x="343" y="391"/>
                  </a:lnTo>
                  <a:lnTo>
                    <a:pt x="351" y="399"/>
                  </a:lnTo>
                  <a:lnTo>
                    <a:pt x="351" y="415"/>
                  </a:lnTo>
                  <a:lnTo>
                    <a:pt x="359" y="423"/>
                  </a:lnTo>
                  <a:lnTo>
                    <a:pt x="367" y="431"/>
                  </a:lnTo>
                  <a:lnTo>
                    <a:pt x="367" y="415"/>
                  </a:lnTo>
                  <a:lnTo>
                    <a:pt x="375" y="344"/>
                  </a:lnTo>
                  <a:lnTo>
                    <a:pt x="375" y="160"/>
                  </a:lnTo>
                  <a:lnTo>
                    <a:pt x="383" y="120"/>
                  </a:lnTo>
                  <a:lnTo>
                    <a:pt x="383" y="64"/>
                  </a:lnTo>
                  <a:lnTo>
                    <a:pt x="391" y="56"/>
                  </a:lnTo>
                  <a:lnTo>
                    <a:pt x="391" y="72"/>
                  </a:lnTo>
                  <a:lnTo>
                    <a:pt x="399" y="104"/>
                  </a:lnTo>
                  <a:lnTo>
                    <a:pt x="399" y="208"/>
                  </a:lnTo>
                  <a:lnTo>
                    <a:pt x="407" y="240"/>
                  </a:lnTo>
                  <a:lnTo>
                    <a:pt x="407" y="328"/>
                  </a:lnTo>
                  <a:lnTo>
                    <a:pt x="415" y="344"/>
                  </a:lnTo>
                  <a:lnTo>
                    <a:pt x="415" y="383"/>
                  </a:lnTo>
                  <a:lnTo>
                    <a:pt x="423" y="391"/>
                  </a:lnTo>
                  <a:lnTo>
                    <a:pt x="423" y="415"/>
                  </a:lnTo>
                  <a:lnTo>
                    <a:pt x="431" y="407"/>
                  </a:lnTo>
                  <a:lnTo>
                    <a:pt x="431" y="423"/>
                  </a:lnTo>
                  <a:lnTo>
                    <a:pt x="439" y="431"/>
                  </a:lnTo>
                  <a:lnTo>
                    <a:pt x="447" y="431"/>
                  </a:lnTo>
                  <a:lnTo>
                    <a:pt x="447" y="320"/>
                  </a:lnTo>
                  <a:lnTo>
                    <a:pt x="455" y="240"/>
                  </a:lnTo>
                  <a:lnTo>
                    <a:pt x="455" y="80"/>
                  </a:lnTo>
                  <a:lnTo>
                    <a:pt x="463" y="56"/>
                  </a:lnTo>
                  <a:lnTo>
                    <a:pt x="463" y="32"/>
                  </a:lnTo>
                  <a:lnTo>
                    <a:pt x="463" y="40"/>
                  </a:lnTo>
                  <a:lnTo>
                    <a:pt x="471" y="48"/>
                  </a:lnTo>
                  <a:lnTo>
                    <a:pt x="471" y="96"/>
                  </a:lnTo>
                  <a:lnTo>
                    <a:pt x="479" y="144"/>
                  </a:lnTo>
                  <a:lnTo>
                    <a:pt x="479" y="264"/>
                  </a:lnTo>
                  <a:lnTo>
                    <a:pt x="487" y="288"/>
                  </a:lnTo>
                  <a:lnTo>
                    <a:pt x="487" y="352"/>
                  </a:lnTo>
                  <a:lnTo>
                    <a:pt x="495" y="359"/>
                  </a:lnTo>
                  <a:lnTo>
                    <a:pt x="495" y="391"/>
                  </a:lnTo>
                  <a:lnTo>
                    <a:pt x="503" y="399"/>
                  </a:lnTo>
                  <a:lnTo>
                    <a:pt x="503" y="423"/>
                  </a:lnTo>
                  <a:lnTo>
                    <a:pt x="511" y="423"/>
                  </a:lnTo>
                  <a:lnTo>
                    <a:pt x="511" y="439"/>
                  </a:lnTo>
                  <a:lnTo>
                    <a:pt x="519" y="431"/>
                  </a:lnTo>
                </a:path>
              </a:pathLst>
            </a:custGeom>
            <a:noFill/>
            <a:ln w="0">
              <a:solidFill>
                <a:srgbClr val="0000CC"/>
              </a:solidFill>
              <a:prstDash val="solid"/>
              <a:round/>
              <a:headEnd/>
              <a:tailEnd/>
            </a:ln>
          </p:spPr>
          <p:txBody>
            <a:bodyPr/>
            <a:lstStyle/>
            <a:p>
              <a:endParaRPr lang="en-US"/>
            </a:p>
          </p:txBody>
        </p:sp>
        <p:sp>
          <p:nvSpPr>
            <p:cNvPr id="61661" name="Freeform 1158"/>
            <p:cNvSpPr>
              <a:spLocks/>
            </p:cNvSpPr>
            <p:nvPr/>
          </p:nvSpPr>
          <p:spPr bwMode="auto">
            <a:xfrm>
              <a:off x="1719" y="528"/>
              <a:ext cx="304" cy="415"/>
            </a:xfrm>
            <a:custGeom>
              <a:avLst/>
              <a:gdLst>
                <a:gd name="T0" fmla="*/ 0 w 304"/>
                <a:gd name="T1" fmla="*/ 415 h 415"/>
                <a:gd name="T2" fmla="*/ 8 w 304"/>
                <a:gd name="T3" fmla="*/ 375 h 415"/>
                <a:gd name="T4" fmla="*/ 16 w 304"/>
                <a:gd name="T5" fmla="*/ 120 h 415"/>
                <a:gd name="T6" fmla="*/ 24 w 304"/>
                <a:gd name="T7" fmla="*/ 32 h 415"/>
                <a:gd name="T8" fmla="*/ 24 w 304"/>
                <a:gd name="T9" fmla="*/ 24 h 415"/>
                <a:gd name="T10" fmla="*/ 32 w 304"/>
                <a:gd name="T11" fmla="*/ 144 h 415"/>
                <a:gd name="T12" fmla="*/ 40 w 304"/>
                <a:gd name="T13" fmla="*/ 280 h 415"/>
                <a:gd name="T14" fmla="*/ 48 w 304"/>
                <a:gd name="T15" fmla="*/ 335 h 415"/>
                <a:gd name="T16" fmla="*/ 56 w 304"/>
                <a:gd name="T17" fmla="*/ 375 h 415"/>
                <a:gd name="T18" fmla="*/ 64 w 304"/>
                <a:gd name="T19" fmla="*/ 391 h 415"/>
                <a:gd name="T20" fmla="*/ 80 w 304"/>
                <a:gd name="T21" fmla="*/ 407 h 415"/>
                <a:gd name="T22" fmla="*/ 88 w 304"/>
                <a:gd name="T23" fmla="*/ 248 h 415"/>
                <a:gd name="T24" fmla="*/ 96 w 304"/>
                <a:gd name="T25" fmla="*/ 48 h 415"/>
                <a:gd name="T26" fmla="*/ 104 w 304"/>
                <a:gd name="T27" fmla="*/ 0 h 415"/>
                <a:gd name="T28" fmla="*/ 112 w 304"/>
                <a:gd name="T29" fmla="*/ 80 h 415"/>
                <a:gd name="T30" fmla="*/ 120 w 304"/>
                <a:gd name="T31" fmla="*/ 232 h 415"/>
                <a:gd name="T32" fmla="*/ 128 w 304"/>
                <a:gd name="T33" fmla="*/ 320 h 415"/>
                <a:gd name="T34" fmla="*/ 136 w 304"/>
                <a:gd name="T35" fmla="*/ 367 h 415"/>
                <a:gd name="T36" fmla="*/ 152 w 304"/>
                <a:gd name="T37" fmla="*/ 399 h 415"/>
                <a:gd name="T38" fmla="*/ 160 w 304"/>
                <a:gd name="T39" fmla="*/ 399 h 415"/>
                <a:gd name="T40" fmla="*/ 168 w 304"/>
                <a:gd name="T41" fmla="*/ 144 h 415"/>
                <a:gd name="T42" fmla="*/ 176 w 304"/>
                <a:gd name="T43" fmla="*/ 24 h 415"/>
                <a:gd name="T44" fmla="*/ 184 w 304"/>
                <a:gd name="T45" fmla="*/ 24 h 415"/>
                <a:gd name="T46" fmla="*/ 192 w 304"/>
                <a:gd name="T47" fmla="*/ 160 h 415"/>
                <a:gd name="T48" fmla="*/ 200 w 304"/>
                <a:gd name="T49" fmla="*/ 296 h 415"/>
                <a:gd name="T50" fmla="*/ 208 w 304"/>
                <a:gd name="T51" fmla="*/ 351 h 415"/>
                <a:gd name="T52" fmla="*/ 216 w 304"/>
                <a:gd name="T53" fmla="*/ 391 h 415"/>
                <a:gd name="T54" fmla="*/ 232 w 304"/>
                <a:gd name="T55" fmla="*/ 407 h 415"/>
                <a:gd name="T56" fmla="*/ 240 w 304"/>
                <a:gd name="T57" fmla="*/ 296 h 415"/>
                <a:gd name="T58" fmla="*/ 248 w 304"/>
                <a:gd name="T59" fmla="*/ 72 h 415"/>
                <a:gd name="T60" fmla="*/ 256 w 304"/>
                <a:gd name="T61" fmla="*/ 16 h 415"/>
                <a:gd name="T62" fmla="*/ 264 w 304"/>
                <a:gd name="T63" fmla="*/ 80 h 415"/>
                <a:gd name="T64" fmla="*/ 272 w 304"/>
                <a:gd name="T65" fmla="*/ 232 h 415"/>
                <a:gd name="T66" fmla="*/ 280 w 304"/>
                <a:gd name="T67" fmla="*/ 320 h 415"/>
                <a:gd name="T68" fmla="*/ 288 w 304"/>
                <a:gd name="T69" fmla="*/ 375 h 415"/>
                <a:gd name="T70" fmla="*/ 296 w 304"/>
                <a:gd name="T71" fmla="*/ 407 h 415"/>
                <a:gd name="T72" fmla="*/ 296 w 304"/>
                <a:gd name="T73" fmla="*/ 407 h 4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415"/>
                <a:gd name="T113" fmla="*/ 304 w 304"/>
                <a:gd name="T114" fmla="*/ 415 h 4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415">
                  <a:moveTo>
                    <a:pt x="0" y="399"/>
                  </a:moveTo>
                  <a:lnTo>
                    <a:pt x="0" y="415"/>
                  </a:lnTo>
                  <a:lnTo>
                    <a:pt x="0" y="407"/>
                  </a:lnTo>
                  <a:lnTo>
                    <a:pt x="8" y="375"/>
                  </a:lnTo>
                  <a:lnTo>
                    <a:pt x="8" y="184"/>
                  </a:lnTo>
                  <a:lnTo>
                    <a:pt x="16" y="120"/>
                  </a:lnTo>
                  <a:lnTo>
                    <a:pt x="16" y="48"/>
                  </a:lnTo>
                  <a:lnTo>
                    <a:pt x="24" y="32"/>
                  </a:lnTo>
                  <a:lnTo>
                    <a:pt x="24" y="8"/>
                  </a:lnTo>
                  <a:lnTo>
                    <a:pt x="24" y="24"/>
                  </a:lnTo>
                  <a:lnTo>
                    <a:pt x="32" y="48"/>
                  </a:lnTo>
                  <a:lnTo>
                    <a:pt x="32" y="144"/>
                  </a:lnTo>
                  <a:lnTo>
                    <a:pt x="40" y="184"/>
                  </a:lnTo>
                  <a:lnTo>
                    <a:pt x="40" y="280"/>
                  </a:lnTo>
                  <a:lnTo>
                    <a:pt x="48" y="304"/>
                  </a:lnTo>
                  <a:lnTo>
                    <a:pt x="48" y="335"/>
                  </a:lnTo>
                  <a:lnTo>
                    <a:pt x="56" y="351"/>
                  </a:lnTo>
                  <a:lnTo>
                    <a:pt x="56" y="375"/>
                  </a:lnTo>
                  <a:lnTo>
                    <a:pt x="64" y="383"/>
                  </a:lnTo>
                  <a:lnTo>
                    <a:pt x="64" y="391"/>
                  </a:lnTo>
                  <a:lnTo>
                    <a:pt x="72" y="399"/>
                  </a:lnTo>
                  <a:lnTo>
                    <a:pt x="80" y="407"/>
                  </a:lnTo>
                  <a:lnTo>
                    <a:pt x="80" y="335"/>
                  </a:lnTo>
                  <a:lnTo>
                    <a:pt x="88" y="248"/>
                  </a:lnTo>
                  <a:lnTo>
                    <a:pt x="88" y="80"/>
                  </a:lnTo>
                  <a:lnTo>
                    <a:pt x="96" y="48"/>
                  </a:lnTo>
                  <a:lnTo>
                    <a:pt x="96" y="8"/>
                  </a:lnTo>
                  <a:lnTo>
                    <a:pt x="104" y="0"/>
                  </a:lnTo>
                  <a:lnTo>
                    <a:pt x="104" y="48"/>
                  </a:lnTo>
                  <a:lnTo>
                    <a:pt x="112" y="80"/>
                  </a:lnTo>
                  <a:lnTo>
                    <a:pt x="112" y="200"/>
                  </a:lnTo>
                  <a:lnTo>
                    <a:pt x="120" y="232"/>
                  </a:lnTo>
                  <a:lnTo>
                    <a:pt x="120" y="304"/>
                  </a:lnTo>
                  <a:lnTo>
                    <a:pt x="128" y="320"/>
                  </a:lnTo>
                  <a:lnTo>
                    <a:pt x="128" y="351"/>
                  </a:lnTo>
                  <a:lnTo>
                    <a:pt x="136" y="367"/>
                  </a:lnTo>
                  <a:lnTo>
                    <a:pt x="136" y="383"/>
                  </a:lnTo>
                  <a:lnTo>
                    <a:pt x="152" y="399"/>
                  </a:lnTo>
                  <a:lnTo>
                    <a:pt x="152" y="407"/>
                  </a:lnTo>
                  <a:lnTo>
                    <a:pt x="160" y="399"/>
                  </a:lnTo>
                  <a:lnTo>
                    <a:pt x="160" y="200"/>
                  </a:lnTo>
                  <a:lnTo>
                    <a:pt x="168" y="144"/>
                  </a:lnTo>
                  <a:lnTo>
                    <a:pt x="168" y="48"/>
                  </a:lnTo>
                  <a:lnTo>
                    <a:pt x="176" y="24"/>
                  </a:lnTo>
                  <a:lnTo>
                    <a:pt x="176" y="8"/>
                  </a:lnTo>
                  <a:lnTo>
                    <a:pt x="184" y="24"/>
                  </a:lnTo>
                  <a:lnTo>
                    <a:pt x="184" y="112"/>
                  </a:lnTo>
                  <a:lnTo>
                    <a:pt x="192" y="160"/>
                  </a:lnTo>
                  <a:lnTo>
                    <a:pt x="192" y="256"/>
                  </a:lnTo>
                  <a:lnTo>
                    <a:pt x="200" y="296"/>
                  </a:lnTo>
                  <a:lnTo>
                    <a:pt x="200" y="343"/>
                  </a:lnTo>
                  <a:lnTo>
                    <a:pt x="208" y="351"/>
                  </a:lnTo>
                  <a:lnTo>
                    <a:pt x="208" y="375"/>
                  </a:lnTo>
                  <a:lnTo>
                    <a:pt x="216" y="391"/>
                  </a:lnTo>
                  <a:lnTo>
                    <a:pt x="216" y="407"/>
                  </a:lnTo>
                  <a:lnTo>
                    <a:pt x="232" y="407"/>
                  </a:lnTo>
                  <a:lnTo>
                    <a:pt x="232" y="359"/>
                  </a:lnTo>
                  <a:lnTo>
                    <a:pt x="240" y="296"/>
                  </a:lnTo>
                  <a:lnTo>
                    <a:pt x="240" y="112"/>
                  </a:lnTo>
                  <a:lnTo>
                    <a:pt x="248" y="72"/>
                  </a:lnTo>
                  <a:lnTo>
                    <a:pt x="248" y="32"/>
                  </a:lnTo>
                  <a:lnTo>
                    <a:pt x="256" y="16"/>
                  </a:lnTo>
                  <a:lnTo>
                    <a:pt x="256" y="48"/>
                  </a:lnTo>
                  <a:lnTo>
                    <a:pt x="264" y="80"/>
                  </a:lnTo>
                  <a:lnTo>
                    <a:pt x="264" y="200"/>
                  </a:lnTo>
                  <a:lnTo>
                    <a:pt x="272" y="232"/>
                  </a:lnTo>
                  <a:lnTo>
                    <a:pt x="272" y="304"/>
                  </a:lnTo>
                  <a:lnTo>
                    <a:pt x="280" y="320"/>
                  </a:lnTo>
                  <a:lnTo>
                    <a:pt x="280" y="367"/>
                  </a:lnTo>
                  <a:lnTo>
                    <a:pt x="288" y="375"/>
                  </a:lnTo>
                  <a:lnTo>
                    <a:pt x="288" y="399"/>
                  </a:lnTo>
                  <a:lnTo>
                    <a:pt x="296" y="407"/>
                  </a:lnTo>
                  <a:lnTo>
                    <a:pt x="296" y="399"/>
                  </a:lnTo>
                  <a:lnTo>
                    <a:pt x="296" y="407"/>
                  </a:lnTo>
                  <a:lnTo>
                    <a:pt x="304" y="407"/>
                  </a:lnTo>
                </a:path>
              </a:pathLst>
            </a:custGeom>
            <a:noFill/>
            <a:ln w="0">
              <a:solidFill>
                <a:srgbClr val="0000CC"/>
              </a:solidFill>
              <a:prstDash val="solid"/>
              <a:round/>
              <a:headEnd/>
              <a:tailEnd/>
            </a:ln>
          </p:spPr>
          <p:txBody>
            <a:bodyPr/>
            <a:lstStyle/>
            <a:p>
              <a:endParaRPr lang="en-US"/>
            </a:p>
          </p:txBody>
        </p:sp>
        <p:sp>
          <p:nvSpPr>
            <p:cNvPr id="61662" name="Line 1159"/>
            <p:cNvSpPr>
              <a:spLocks noChangeShapeType="1"/>
            </p:cNvSpPr>
            <p:nvPr/>
          </p:nvSpPr>
          <p:spPr bwMode="auto">
            <a:xfrm flipV="1">
              <a:off x="2023" y="288"/>
              <a:ext cx="0" cy="1415"/>
            </a:xfrm>
            <a:prstGeom prst="line">
              <a:avLst/>
            </a:prstGeom>
            <a:noFill/>
            <a:ln w="0">
              <a:solidFill>
                <a:srgbClr val="000000"/>
              </a:solidFill>
              <a:round/>
              <a:headEnd/>
              <a:tailEnd/>
            </a:ln>
          </p:spPr>
          <p:txBody>
            <a:bodyPr/>
            <a:lstStyle/>
            <a:p>
              <a:endParaRPr lang="en-US"/>
            </a:p>
          </p:txBody>
        </p:sp>
        <p:sp>
          <p:nvSpPr>
            <p:cNvPr id="61663" name="Rectangle 1160"/>
            <p:cNvSpPr>
              <a:spLocks noChangeArrowheads="1"/>
            </p:cNvSpPr>
            <p:nvPr/>
          </p:nvSpPr>
          <p:spPr bwMode="auto">
            <a:xfrm>
              <a:off x="1447" y="383"/>
              <a:ext cx="290"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10 nM</a:t>
              </a:r>
              <a:endParaRPr lang="en-US"/>
            </a:p>
          </p:txBody>
        </p:sp>
        <p:sp>
          <p:nvSpPr>
            <p:cNvPr id="61664" name="Freeform 1161"/>
            <p:cNvSpPr>
              <a:spLocks/>
            </p:cNvSpPr>
            <p:nvPr/>
          </p:nvSpPr>
          <p:spPr bwMode="auto">
            <a:xfrm>
              <a:off x="2023" y="1231"/>
              <a:ext cx="416" cy="440"/>
            </a:xfrm>
            <a:custGeom>
              <a:avLst/>
              <a:gdLst>
                <a:gd name="T0" fmla="*/ 8 w 416"/>
                <a:gd name="T1" fmla="*/ 344 h 440"/>
                <a:gd name="T2" fmla="*/ 16 w 416"/>
                <a:gd name="T3" fmla="*/ 424 h 440"/>
                <a:gd name="T4" fmla="*/ 32 w 416"/>
                <a:gd name="T5" fmla="*/ 432 h 440"/>
                <a:gd name="T6" fmla="*/ 40 w 416"/>
                <a:gd name="T7" fmla="*/ 416 h 440"/>
                <a:gd name="T8" fmla="*/ 48 w 416"/>
                <a:gd name="T9" fmla="*/ 40 h 440"/>
                <a:gd name="T10" fmla="*/ 64 w 416"/>
                <a:gd name="T11" fmla="*/ 104 h 440"/>
                <a:gd name="T12" fmla="*/ 72 w 416"/>
                <a:gd name="T13" fmla="*/ 384 h 440"/>
                <a:gd name="T14" fmla="*/ 80 w 416"/>
                <a:gd name="T15" fmla="*/ 408 h 440"/>
                <a:gd name="T16" fmla="*/ 88 w 416"/>
                <a:gd name="T17" fmla="*/ 384 h 440"/>
                <a:gd name="T18" fmla="*/ 104 w 416"/>
                <a:gd name="T19" fmla="*/ 408 h 440"/>
                <a:gd name="T20" fmla="*/ 112 w 416"/>
                <a:gd name="T21" fmla="*/ 352 h 440"/>
                <a:gd name="T22" fmla="*/ 120 w 416"/>
                <a:gd name="T23" fmla="*/ 16 h 440"/>
                <a:gd name="T24" fmla="*/ 128 w 416"/>
                <a:gd name="T25" fmla="*/ 72 h 440"/>
                <a:gd name="T26" fmla="*/ 136 w 416"/>
                <a:gd name="T27" fmla="*/ 240 h 440"/>
                <a:gd name="T28" fmla="*/ 152 w 416"/>
                <a:gd name="T29" fmla="*/ 368 h 440"/>
                <a:gd name="T30" fmla="*/ 160 w 416"/>
                <a:gd name="T31" fmla="*/ 416 h 440"/>
                <a:gd name="T32" fmla="*/ 168 w 416"/>
                <a:gd name="T33" fmla="*/ 400 h 440"/>
                <a:gd name="T34" fmla="*/ 176 w 416"/>
                <a:gd name="T35" fmla="*/ 408 h 440"/>
                <a:gd name="T36" fmla="*/ 184 w 416"/>
                <a:gd name="T37" fmla="*/ 16 h 440"/>
                <a:gd name="T38" fmla="*/ 192 w 416"/>
                <a:gd name="T39" fmla="*/ 8 h 440"/>
                <a:gd name="T40" fmla="*/ 208 w 416"/>
                <a:gd name="T41" fmla="*/ 144 h 440"/>
                <a:gd name="T42" fmla="*/ 216 w 416"/>
                <a:gd name="T43" fmla="*/ 400 h 440"/>
                <a:gd name="T44" fmla="*/ 224 w 416"/>
                <a:gd name="T45" fmla="*/ 440 h 440"/>
                <a:gd name="T46" fmla="*/ 232 w 416"/>
                <a:gd name="T47" fmla="*/ 400 h 440"/>
                <a:gd name="T48" fmla="*/ 240 w 416"/>
                <a:gd name="T49" fmla="*/ 400 h 440"/>
                <a:gd name="T50" fmla="*/ 256 w 416"/>
                <a:gd name="T51" fmla="*/ 88 h 440"/>
                <a:gd name="T52" fmla="*/ 264 w 416"/>
                <a:gd name="T53" fmla="*/ 16 h 440"/>
                <a:gd name="T54" fmla="*/ 272 w 416"/>
                <a:gd name="T55" fmla="*/ 48 h 440"/>
                <a:gd name="T56" fmla="*/ 280 w 416"/>
                <a:gd name="T57" fmla="*/ 336 h 440"/>
                <a:gd name="T58" fmla="*/ 296 w 416"/>
                <a:gd name="T59" fmla="*/ 424 h 440"/>
                <a:gd name="T60" fmla="*/ 304 w 416"/>
                <a:gd name="T61" fmla="*/ 416 h 440"/>
                <a:gd name="T62" fmla="*/ 312 w 416"/>
                <a:gd name="T63" fmla="*/ 408 h 440"/>
                <a:gd name="T64" fmla="*/ 320 w 416"/>
                <a:gd name="T65" fmla="*/ 416 h 440"/>
                <a:gd name="T66" fmla="*/ 328 w 416"/>
                <a:gd name="T67" fmla="*/ 40 h 440"/>
                <a:gd name="T68" fmla="*/ 336 w 416"/>
                <a:gd name="T69" fmla="*/ 80 h 440"/>
                <a:gd name="T70" fmla="*/ 352 w 416"/>
                <a:gd name="T71" fmla="*/ 328 h 440"/>
                <a:gd name="T72" fmla="*/ 360 w 416"/>
                <a:gd name="T73" fmla="*/ 400 h 440"/>
                <a:gd name="T74" fmla="*/ 368 w 416"/>
                <a:gd name="T75" fmla="*/ 408 h 440"/>
                <a:gd name="T76" fmla="*/ 376 w 416"/>
                <a:gd name="T77" fmla="*/ 416 h 440"/>
                <a:gd name="T78" fmla="*/ 392 w 416"/>
                <a:gd name="T79" fmla="*/ 120 h 440"/>
                <a:gd name="T80" fmla="*/ 400 w 416"/>
                <a:gd name="T81" fmla="*/ 8 h 440"/>
                <a:gd name="T82" fmla="*/ 408 w 416"/>
                <a:gd name="T83" fmla="*/ 12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6"/>
                <a:gd name="T127" fmla="*/ 0 h 440"/>
                <a:gd name="T128" fmla="*/ 416 w 416"/>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6" h="440">
                  <a:moveTo>
                    <a:pt x="0" y="328"/>
                  </a:moveTo>
                  <a:lnTo>
                    <a:pt x="0" y="312"/>
                  </a:lnTo>
                  <a:lnTo>
                    <a:pt x="8" y="344"/>
                  </a:lnTo>
                  <a:lnTo>
                    <a:pt x="8" y="392"/>
                  </a:lnTo>
                  <a:lnTo>
                    <a:pt x="16" y="392"/>
                  </a:lnTo>
                  <a:lnTo>
                    <a:pt x="16" y="424"/>
                  </a:lnTo>
                  <a:lnTo>
                    <a:pt x="24" y="408"/>
                  </a:lnTo>
                  <a:lnTo>
                    <a:pt x="24" y="432"/>
                  </a:lnTo>
                  <a:lnTo>
                    <a:pt x="32" y="432"/>
                  </a:lnTo>
                  <a:lnTo>
                    <a:pt x="32" y="400"/>
                  </a:lnTo>
                  <a:lnTo>
                    <a:pt x="32" y="408"/>
                  </a:lnTo>
                  <a:lnTo>
                    <a:pt x="40" y="416"/>
                  </a:lnTo>
                  <a:lnTo>
                    <a:pt x="40" y="200"/>
                  </a:lnTo>
                  <a:lnTo>
                    <a:pt x="48" y="104"/>
                  </a:lnTo>
                  <a:lnTo>
                    <a:pt x="48" y="40"/>
                  </a:lnTo>
                  <a:lnTo>
                    <a:pt x="56" y="40"/>
                  </a:lnTo>
                  <a:lnTo>
                    <a:pt x="56" y="72"/>
                  </a:lnTo>
                  <a:lnTo>
                    <a:pt x="64" y="104"/>
                  </a:lnTo>
                  <a:lnTo>
                    <a:pt x="64" y="168"/>
                  </a:lnTo>
                  <a:lnTo>
                    <a:pt x="72" y="256"/>
                  </a:lnTo>
                  <a:lnTo>
                    <a:pt x="72" y="384"/>
                  </a:lnTo>
                  <a:lnTo>
                    <a:pt x="80" y="368"/>
                  </a:lnTo>
                  <a:lnTo>
                    <a:pt x="80" y="424"/>
                  </a:lnTo>
                  <a:lnTo>
                    <a:pt x="80" y="408"/>
                  </a:lnTo>
                  <a:lnTo>
                    <a:pt x="88" y="408"/>
                  </a:lnTo>
                  <a:lnTo>
                    <a:pt x="88" y="424"/>
                  </a:lnTo>
                  <a:lnTo>
                    <a:pt x="88" y="384"/>
                  </a:lnTo>
                  <a:lnTo>
                    <a:pt x="88" y="392"/>
                  </a:lnTo>
                  <a:lnTo>
                    <a:pt x="104" y="400"/>
                  </a:lnTo>
                  <a:lnTo>
                    <a:pt x="104" y="408"/>
                  </a:lnTo>
                  <a:lnTo>
                    <a:pt x="96" y="400"/>
                  </a:lnTo>
                  <a:lnTo>
                    <a:pt x="104" y="408"/>
                  </a:lnTo>
                  <a:lnTo>
                    <a:pt x="112" y="352"/>
                  </a:lnTo>
                  <a:lnTo>
                    <a:pt x="112" y="40"/>
                  </a:lnTo>
                  <a:lnTo>
                    <a:pt x="120" y="8"/>
                  </a:lnTo>
                  <a:lnTo>
                    <a:pt x="120" y="16"/>
                  </a:lnTo>
                  <a:lnTo>
                    <a:pt x="120" y="0"/>
                  </a:lnTo>
                  <a:lnTo>
                    <a:pt x="120" y="16"/>
                  </a:lnTo>
                  <a:lnTo>
                    <a:pt x="128" y="72"/>
                  </a:lnTo>
                  <a:lnTo>
                    <a:pt x="128" y="88"/>
                  </a:lnTo>
                  <a:lnTo>
                    <a:pt x="136" y="80"/>
                  </a:lnTo>
                  <a:lnTo>
                    <a:pt x="136" y="240"/>
                  </a:lnTo>
                  <a:lnTo>
                    <a:pt x="144" y="296"/>
                  </a:lnTo>
                  <a:lnTo>
                    <a:pt x="144" y="384"/>
                  </a:lnTo>
                  <a:lnTo>
                    <a:pt x="152" y="368"/>
                  </a:lnTo>
                  <a:lnTo>
                    <a:pt x="152" y="416"/>
                  </a:lnTo>
                  <a:lnTo>
                    <a:pt x="160" y="408"/>
                  </a:lnTo>
                  <a:lnTo>
                    <a:pt x="160" y="416"/>
                  </a:lnTo>
                  <a:lnTo>
                    <a:pt x="160" y="376"/>
                  </a:lnTo>
                  <a:lnTo>
                    <a:pt x="160" y="384"/>
                  </a:lnTo>
                  <a:lnTo>
                    <a:pt x="168" y="400"/>
                  </a:lnTo>
                  <a:lnTo>
                    <a:pt x="168" y="384"/>
                  </a:lnTo>
                  <a:lnTo>
                    <a:pt x="176" y="360"/>
                  </a:lnTo>
                  <a:lnTo>
                    <a:pt x="176" y="408"/>
                  </a:lnTo>
                  <a:lnTo>
                    <a:pt x="176" y="400"/>
                  </a:lnTo>
                  <a:lnTo>
                    <a:pt x="184" y="280"/>
                  </a:lnTo>
                  <a:lnTo>
                    <a:pt x="184" y="16"/>
                  </a:lnTo>
                  <a:lnTo>
                    <a:pt x="192" y="24"/>
                  </a:lnTo>
                  <a:lnTo>
                    <a:pt x="192" y="8"/>
                  </a:lnTo>
                  <a:lnTo>
                    <a:pt x="200" y="40"/>
                  </a:lnTo>
                  <a:lnTo>
                    <a:pt x="200" y="128"/>
                  </a:lnTo>
                  <a:lnTo>
                    <a:pt x="208" y="144"/>
                  </a:lnTo>
                  <a:lnTo>
                    <a:pt x="208" y="344"/>
                  </a:lnTo>
                  <a:lnTo>
                    <a:pt x="216" y="328"/>
                  </a:lnTo>
                  <a:lnTo>
                    <a:pt x="216" y="400"/>
                  </a:lnTo>
                  <a:lnTo>
                    <a:pt x="224" y="440"/>
                  </a:lnTo>
                  <a:lnTo>
                    <a:pt x="224" y="408"/>
                  </a:lnTo>
                  <a:lnTo>
                    <a:pt x="224" y="440"/>
                  </a:lnTo>
                  <a:lnTo>
                    <a:pt x="232" y="424"/>
                  </a:lnTo>
                  <a:lnTo>
                    <a:pt x="232" y="432"/>
                  </a:lnTo>
                  <a:lnTo>
                    <a:pt x="232" y="400"/>
                  </a:lnTo>
                  <a:lnTo>
                    <a:pt x="240" y="408"/>
                  </a:lnTo>
                  <a:lnTo>
                    <a:pt x="240" y="440"/>
                  </a:lnTo>
                  <a:lnTo>
                    <a:pt x="240" y="400"/>
                  </a:lnTo>
                  <a:lnTo>
                    <a:pt x="248" y="384"/>
                  </a:lnTo>
                  <a:lnTo>
                    <a:pt x="248" y="232"/>
                  </a:lnTo>
                  <a:lnTo>
                    <a:pt x="256" y="88"/>
                  </a:lnTo>
                  <a:lnTo>
                    <a:pt x="256" y="16"/>
                  </a:lnTo>
                  <a:lnTo>
                    <a:pt x="256" y="24"/>
                  </a:lnTo>
                  <a:lnTo>
                    <a:pt x="264" y="16"/>
                  </a:lnTo>
                  <a:lnTo>
                    <a:pt x="264" y="8"/>
                  </a:lnTo>
                  <a:lnTo>
                    <a:pt x="264" y="40"/>
                  </a:lnTo>
                  <a:lnTo>
                    <a:pt x="272" y="48"/>
                  </a:lnTo>
                  <a:lnTo>
                    <a:pt x="272" y="160"/>
                  </a:lnTo>
                  <a:lnTo>
                    <a:pt x="280" y="192"/>
                  </a:lnTo>
                  <a:lnTo>
                    <a:pt x="280" y="336"/>
                  </a:lnTo>
                  <a:lnTo>
                    <a:pt x="288" y="360"/>
                  </a:lnTo>
                  <a:lnTo>
                    <a:pt x="288" y="400"/>
                  </a:lnTo>
                  <a:lnTo>
                    <a:pt x="296" y="424"/>
                  </a:lnTo>
                  <a:lnTo>
                    <a:pt x="296" y="416"/>
                  </a:lnTo>
                  <a:lnTo>
                    <a:pt x="296" y="400"/>
                  </a:lnTo>
                  <a:lnTo>
                    <a:pt x="304" y="416"/>
                  </a:lnTo>
                  <a:lnTo>
                    <a:pt x="304" y="424"/>
                  </a:lnTo>
                  <a:lnTo>
                    <a:pt x="304" y="416"/>
                  </a:lnTo>
                  <a:lnTo>
                    <a:pt x="312" y="408"/>
                  </a:lnTo>
                  <a:lnTo>
                    <a:pt x="312" y="424"/>
                  </a:lnTo>
                  <a:lnTo>
                    <a:pt x="312" y="400"/>
                  </a:lnTo>
                  <a:lnTo>
                    <a:pt x="320" y="416"/>
                  </a:lnTo>
                  <a:lnTo>
                    <a:pt x="320" y="104"/>
                  </a:lnTo>
                  <a:lnTo>
                    <a:pt x="328" y="88"/>
                  </a:lnTo>
                  <a:lnTo>
                    <a:pt x="328" y="40"/>
                  </a:lnTo>
                  <a:lnTo>
                    <a:pt x="328" y="56"/>
                  </a:lnTo>
                  <a:lnTo>
                    <a:pt x="336" y="40"/>
                  </a:lnTo>
                  <a:lnTo>
                    <a:pt x="336" y="80"/>
                  </a:lnTo>
                  <a:lnTo>
                    <a:pt x="344" y="144"/>
                  </a:lnTo>
                  <a:lnTo>
                    <a:pt x="344" y="272"/>
                  </a:lnTo>
                  <a:lnTo>
                    <a:pt x="352" y="328"/>
                  </a:lnTo>
                  <a:lnTo>
                    <a:pt x="352" y="400"/>
                  </a:lnTo>
                  <a:lnTo>
                    <a:pt x="360" y="408"/>
                  </a:lnTo>
                  <a:lnTo>
                    <a:pt x="360" y="400"/>
                  </a:lnTo>
                  <a:lnTo>
                    <a:pt x="360" y="432"/>
                  </a:lnTo>
                  <a:lnTo>
                    <a:pt x="368" y="440"/>
                  </a:lnTo>
                  <a:lnTo>
                    <a:pt x="368" y="408"/>
                  </a:lnTo>
                  <a:lnTo>
                    <a:pt x="368" y="424"/>
                  </a:lnTo>
                  <a:lnTo>
                    <a:pt x="376" y="440"/>
                  </a:lnTo>
                  <a:lnTo>
                    <a:pt x="376" y="416"/>
                  </a:lnTo>
                  <a:lnTo>
                    <a:pt x="384" y="408"/>
                  </a:lnTo>
                  <a:lnTo>
                    <a:pt x="384" y="328"/>
                  </a:lnTo>
                  <a:lnTo>
                    <a:pt x="392" y="120"/>
                  </a:lnTo>
                  <a:lnTo>
                    <a:pt x="392" y="32"/>
                  </a:lnTo>
                  <a:lnTo>
                    <a:pt x="400" y="48"/>
                  </a:lnTo>
                  <a:lnTo>
                    <a:pt x="400" y="8"/>
                  </a:lnTo>
                  <a:lnTo>
                    <a:pt x="400" y="40"/>
                  </a:lnTo>
                  <a:lnTo>
                    <a:pt x="408" y="40"/>
                  </a:lnTo>
                  <a:lnTo>
                    <a:pt x="408" y="120"/>
                  </a:lnTo>
                  <a:lnTo>
                    <a:pt x="416" y="160"/>
                  </a:lnTo>
                  <a:lnTo>
                    <a:pt x="416" y="304"/>
                  </a:lnTo>
                </a:path>
              </a:pathLst>
            </a:custGeom>
            <a:noFill/>
            <a:ln w="0">
              <a:solidFill>
                <a:srgbClr val="CC0000"/>
              </a:solidFill>
              <a:prstDash val="solid"/>
              <a:round/>
              <a:headEnd/>
              <a:tailEnd/>
            </a:ln>
          </p:spPr>
          <p:txBody>
            <a:bodyPr/>
            <a:lstStyle/>
            <a:p>
              <a:endParaRPr lang="en-US"/>
            </a:p>
          </p:txBody>
        </p:sp>
        <p:sp>
          <p:nvSpPr>
            <p:cNvPr id="61665" name="Freeform 1162"/>
            <p:cNvSpPr>
              <a:spLocks/>
            </p:cNvSpPr>
            <p:nvPr/>
          </p:nvSpPr>
          <p:spPr bwMode="auto">
            <a:xfrm>
              <a:off x="2439" y="1223"/>
              <a:ext cx="408" cy="464"/>
            </a:xfrm>
            <a:custGeom>
              <a:avLst/>
              <a:gdLst>
                <a:gd name="T0" fmla="*/ 8 w 408"/>
                <a:gd name="T1" fmla="*/ 352 h 464"/>
                <a:gd name="T2" fmla="*/ 16 w 408"/>
                <a:gd name="T3" fmla="*/ 440 h 464"/>
                <a:gd name="T4" fmla="*/ 24 w 408"/>
                <a:gd name="T5" fmla="*/ 424 h 464"/>
                <a:gd name="T6" fmla="*/ 32 w 408"/>
                <a:gd name="T7" fmla="*/ 432 h 464"/>
                <a:gd name="T8" fmla="*/ 32 w 408"/>
                <a:gd name="T9" fmla="*/ 424 h 464"/>
                <a:gd name="T10" fmla="*/ 40 w 408"/>
                <a:gd name="T11" fmla="*/ 120 h 464"/>
                <a:gd name="T12" fmla="*/ 48 w 408"/>
                <a:gd name="T13" fmla="*/ 40 h 464"/>
                <a:gd name="T14" fmla="*/ 56 w 408"/>
                <a:gd name="T15" fmla="*/ 16 h 464"/>
                <a:gd name="T16" fmla="*/ 64 w 408"/>
                <a:gd name="T17" fmla="*/ 72 h 464"/>
                <a:gd name="T18" fmla="*/ 72 w 408"/>
                <a:gd name="T19" fmla="*/ 200 h 464"/>
                <a:gd name="T20" fmla="*/ 80 w 408"/>
                <a:gd name="T21" fmla="*/ 384 h 464"/>
                <a:gd name="T22" fmla="*/ 80 w 408"/>
                <a:gd name="T23" fmla="*/ 376 h 464"/>
                <a:gd name="T24" fmla="*/ 88 w 408"/>
                <a:gd name="T25" fmla="*/ 392 h 464"/>
                <a:gd name="T26" fmla="*/ 96 w 408"/>
                <a:gd name="T27" fmla="*/ 424 h 464"/>
                <a:gd name="T28" fmla="*/ 96 w 408"/>
                <a:gd name="T29" fmla="*/ 416 h 464"/>
                <a:gd name="T30" fmla="*/ 104 w 408"/>
                <a:gd name="T31" fmla="*/ 400 h 464"/>
                <a:gd name="T32" fmla="*/ 112 w 408"/>
                <a:gd name="T33" fmla="*/ 48 h 464"/>
                <a:gd name="T34" fmla="*/ 120 w 408"/>
                <a:gd name="T35" fmla="*/ 0 h 464"/>
                <a:gd name="T36" fmla="*/ 128 w 408"/>
                <a:gd name="T37" fmla="*/ 40 h 464"/>
                <a:gd name="T38" fmla="*/ 136 w 408"/>
                <a:gd name="T39" fmla="*/ 96 h 464"/>
                <a:gd name="T40" fmla="*/ 144 w 408"/>
                <a:gd name="T41" fmla="*/ 296 h 464"/>
                <a:gd name="T42" fmla="*/ 152 w 408"/>
                <a:gd name="T43" fmla="*/ 408 h 464"/>
                <a:gd name="T44" fmla="*/ 152 w 408"/>
                <a:gd name="T45" fmla="*/ 464 h 464"/>
                <a:gd name="T46" fmla="*/ 160 w 408"/>
                <a:gd name="T47" fmla="*/ 448 h 464"/>
                <a:gd name="T48" fmla="*/ 168 w 408"/>
                <a:gd name="T49" fmla="*/ 440 h 464"/>
                <a:gd name="T50" fmla="*/ 176 w 408"/>
                <a:gd name="T51" fmla="*/ 416 h 464"/>
                <a:gd name="T52" fmla="*/ 184 w 408"/>
                <a:gd name="T53" fmla="*/ 168 h 464"/>
                <a:gd name="T54" fmla="*/ 192 w 408"/>
                <a:gd name="T55" fmla="*/ 0 h 464"/>
                <a:gd name="T56" fmla="*/ 200 w 408"/>
                <a:gd name="T57" fmla="*/ 64 h 464"/>
                <a:gd name="T58" fmla="*/ 208 w 408"/>
                <a:gd name="T59" fmla="*/ 192 h 464"/>
                <a:gd name="T60" fmla="*/ 216 w 408"/>
                <a:gd name="T61" fmla="*/ 368 h 464"/>
                <a:gd name="T62" fmla="*/ 224 w 408"/>
                <a:gd name="T63" fmla="*/ 424 h 464"/>
                <a:gd name="T64" fmla="*/ 224 w 408"/>
                <a:gd name="T65" fmla="*/ 440 h 464"/>
                <a:gd name="T66" fmla="*/ 232 w 408"/>
                <a:gd name="T67" fmla="*/ 440 h 464"/>
                <a:gd name="T68" fmla="*/ 240 w 408"/>
                <a:gd name="T69" fmla="*/ 432 h 464"/>
                <a:gd name="T70" fmla="*/ 240 w 408"/>
                <a:gd name="T71" fmla="*/ 416 h 464"/>
                <a:gd name="T72" fmla="*/ 248 w 408"/>
                <a:gd name="T73" fmla="*/ 104 h 464"/>
                <a:gd name="T74" fmla="*/ 256 w 408"/>
                <a:gd name="T75" fmla="*/ 16 h 464"/>
                <a:gd name="T76" fmla="*/ 264 w 408"/>
                <a:gd name="T77" fmla="*/ 24 h 464"/>
                <a:gd name="T78" fmla="*/ 272 w 408"/>
                <a:gd name="T79" fmla="*/ 88 h 464"/>
                <a:gd name="T80" fmla="*/ 280 w 408"/>
                <a:gd name="T81" fmla="*/ 288 h 464"/>
                <a:gd name="T82" fmla="*/ 288 w 408"/>
                <a:gd name="T83" fmla="*/ 392 h 464"/>
                <a:gd name="T84" fmla="*/ 288 w 408"/>
                <a:gd name="T85" fmla="*/ 424 h 464"/>
                <a:gd name="T86" fmla="*/ 296 w 408"/>
                <a:gd name="T87" fmla="*/ 424 h 464"/>
                <a:gd name="T88" fmla="*/ 304 w 408"/>
                <a:gd name="T89" fmla="*/ 432 h 464"/>
                <a:gd name="T90" fmla="*/ 304 w 408"/>
                <a:gd name="T91" fmla="*/ 432 h 464"/>
                <a:gd name="T92" fmla="*/ 312 w 408"/>
                <a:gd name="T93" fmla="*/ 416 h 464"/>
                <a:gd name="T94" fmla="*/ 320 w 408"/>
                <a:gd name="T95" fmla="*/ 16 h 464"/>
                <a:gd name="T96" fmla="*/ 328 w 408"/>
                <a:gd name="T97" fmla="*/ 0 h 464"/>
                <a:gd name="T98" fmla="*/ 336 w 408"/>
                <a:gd name="T99" fmla="*/ 24 h 464"/>
                <a:gd name="T100" fmla="*/ 344 w 408"/>
                <a:gd name="T101" fmla="*/ 136 h 464"/>
                <a:gd name="T102" fmla="*/ 352 w 408"/>
                <a:gd name="T103" fmla="*/ 320 h 464"/>
                <a:gd name="T104" fmla="*/ 360 w 408"/>
                <a:gd name="T105" fmla="*/ 400 h 464"/>
                <a:gd name="T106" fmla="*/ 368 w 408"/>
                <a:gd name="T107" fmla="*/ 432 h 464"/>
                <a:gd name="T108" fmla="*/ 368 w 408"/>
                <a:gd name="T109" fmla="*/ 432 h 464"/>
                <a:gd name="T110" fmla="*/ 376 w 408"/>
                <a:gd name="T111" fmla="*/ 424 h 464"/>
                <a:gd name="T112" fmla="*/ 384 w 408"/>
                <a:gd name="T113" fmla="*/ 432 h 464"/>
                <a:gd name="T114" fmla="*/ 392 w 408"/>
                <a:gd name="T115" fmla="*/ 136 h 464"/>
                <a:gd name="T116" fmla="*/ 400 w 408"/>
                <a:gd name="T117" fmla="*/ 16 h 464"/>
                <a:gd name="T118" fmla="*/ 400 w 408"/>
                <a:gd name="T119" fmla="*/ 16 h 4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8"/>
                <a:gd name="T181" fmla="*/ 0 h 464"/>
                <a:gd name="T182" fmla="*/ 408 w 408"/>
                <a:gd name="T183" fmla="*/ 464 h 4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8" h="464">
                  <a:moveTo>
                    <a:pt x="0" y="312"/>
                  </a:moveTo>
                  <a:lnTo>
                    <a:pt x="8" y="352"/>
                  </a:lnTo>
                  <a:lnTo>
                    <a:pt x="8" y="400"/>
                  </a:lnTo>
                  <a:lnTo>
                    <a:pt x="16" y="440"/>
                  </a:lnTo>
                  <a:lnTo>
                    <a:pt x="16" y="448"/>
                  </a:lnTo>
                  <a:lnTo>
                    <a:pt x="24" y="424"/>
                  </a:lnTo>
                  <a:lnTo>
                    <a:pt x="24" y="440"/>
                  </a:lnTo>
                  <a:lnTo>
                    <a:pt x="32" y="432"/>
                  </a:lnTo>
                  <a:lnTo>
                    <a:pt x="32" y="440"/>
                  </a:lnTo>
                  <a:lnTo>
                    <a:pt x="32" y="424"/>
                  </a:lnTo>
                  <a:lnTo>
                    <a:pt x="40" y="424"/>
                  </a:lnTo>
                  <a:lnTo>
                    <a:pt x="40" y="120"/>
                  </a:lnTo>
                  <a:lnTo>
                    <a:pt x="48" y="24"/>
                  </a:lnTo>
                  <a:lnTo>
                    <a:pt x="48" y="40"/>
                  </a:lnTo>
                  <a:lnTo>
                    <a:pt x="48" y="8"/>
                  </a:lnTo>
                  <a:lnTo>
                    <a:pt x="56" y="16"/>
                  </a:lnTo>
                  <a:lnTo>
                    <a:pt x="56" y="56"/>
                  </a:lnTo>
                  <a:lnTo>
                    <a:pt x="64" y="72"/>
                  </a:lnTo>
                  <a:lnTo>
                    <a:pt x="64" y="160"/>
                  </a:lnTo>
                  <a:lnTo>
                    <a:pt x="72" y="200"/>
                  </a:lnTo>
                  <a:lnTo>
                    <a:pt x="72" y="328"/>
                  </a:lnTo>
                  <a:lnTo>
                    <a:pt x="80" y="384"/>
                  </a:lnTo>
                  <a:lnTo>
                    <a:pt x="80" y="400"/>
                  </a:lnTo>
                  <a:lnTo>
                    <a:pt x="80" y="376"/>
                  </a:lnTo>
                  <a:lnTo>
                    <a:pt x="80" y="392"/>
                  </a:lnTo>
                  <a:lnTo>
                    <a:pt x="88" y="392"/>
                  </a:lnTo>
                  <a:lnTo>
                    <a:pt x="88" y="432"/>
                  </a:lnTo>
                  <a:lnTo>
                    <a:pt x="96" y="424"/>
                  </a:lnTo>
                  <a:lnTo>
                    <a:pt x="96" y="432"/>
                  </a:lnTo>
                  <a:lnTo>
                    <a:pt x="96" y="416"/>
                  </a:lnTo>
                  <a:lnTo>
                    <a:pt x="104" y="432"/>
                  </a:lnTo>
                  <a:lnTo>
                    <a:pt x="104" y="400"/>
                  </a:lnTo>
                  <a:lnTo>
                    <a:pt x="112" y="392"/>
                  </a:lnTo>
                  <a:lnTo>
                    <a:pt x="112" y="48"/>
                  </a:lnTo>
                  <a:lnTo>
                    <a:pt x="120" y="32"/>
                  </a:lnTo>
                  <a:lnTo>
                    <a:pt x="120" y="0"/>
                  </a:lnTo>
                  <a:lnTo>
                    <a:pt x="120" y="32"/>
                  </a:lnTo>
                  <a:lnTo>
                    <a:pt x="128" y="40"/>
                  </a:lnTo>
                  <a:lnTo>
                    <a:pt x="128" y="64"/>
                  </a:lnTo>
                  <a:lnTo>
                    <a:pt x="136" y="96"/>
                  </a:lnTo>
                  <a:lnTo>
                    <a:pt x="136" y="216"/>
                  </a:lnTo>
                  <a:lnTo>
                    <a:pt x="144" y="296"/>
                  </a:lnTo>
                  <a:lnTo>
                    <a:pt x="144" y="368"/>
                  </a:lnTo>
                  <a:lnTo>
                    <a:pt x="152" y="408"/>
                  </a:lnTo>
                  <a:lnTo>
                    <a:pt x="152" y="392"/>
                  </a:lnTo>
                  <a:lnTo>
                    <a:pt x="152" y="464"/>
                  </a:lnTo>
                  <a:lnTo>
                    <a:pt x="160" y="424"/>
                  </a:lnTo>
                  <a:lnTo>
                    <a:pt x="160" y="448"/>
                  </a:lnTo>
                  <a:lnTo>
                    <a:pt x="168" y="416"/>
                  </a:lnTo>
                  <a:lnTo>
                    <a:pt x="168" y="440"/>
                  </a:lnTo>
                  <a:lnTo>
                    <a:pt x="168" y="432"/>
                  </a:lnTo>
                  <a:lnTo>
                    <a:pt x="176" y="416"/>
                  </a:lnTo>
                  <a:lnTo>
                    <a:pt x="176" y="384"/>
                  </a:lnTo>
                  <a:lnTo>
                    <a:pt x="184" y="168"/>
                  </a:lnTo>
                  <a:lnTo>
                    <a:pt x="184" y="16"/>
                  </a:lnTo>
                  <a:lnTo>
                    <a:pt x="192" y="0"/>
                  </a:lnTo>
                  <a:lnTo>
                    <a:pt x="192" y="48"/>
                  </a:lnTo>
                  <a:lnTo>
                    <a:pt x="200" y="64"/>
                  </a:lnTo>
                  <a:lnTo>
                    <a:pt x="200" y="144"/>
                  </a:lnTo>
                  <a:lnTo>
                    <a:pt x="208" y="192"/>
                  </a:lnTo>
                  <a:lnTo>
                    <a:pt x="208" y="328"/>
                  </a:lnTo>
                  <a:lnTo>
                    <a:pt x="216" y="368"/>
                  </a:lnTo>
                  <a:lnTo>
                    <a:pt x="216" y="408"/>
                  </a:lnTo>
                  <a:lnTo>
                    <a:pt x="224" y="424"/>
                  </a:lnTo>
                  <a:lnTo>
                    <a:pt x="224" y="440"/>
                  </a:lnTo>
                  <a:lnTo>
                    <a:pt x="232" y="440"/>
                  </a:lnTo>
                  <a:lnTo>
                    <a:pt x="232" y="416"/>
                  </a:lnTo>
                  <a:lnTo>
                    <a:pt x="240" y="432"/>
                  </a:lnTo>
                  <a:lnTo>
                    <a:pt x="240" y="440"/>
                  </a:lnTo>
                  <a:lnTo>
                    <a:pt x="240" y="416"/>
                  </a:lnTo>
                  <a:lnTo>
                    <a:pt x="248" y="424"/>
                  </a:lnTo>
                  <a:lnTo>
                    <a:pt x="248" y="104"/>
                  </a:lnTo>
                  <a:lnTo>
                    <a:pt x="256" y="56"/>
                  </a:lnTo>
                  <a:lnTo>
                    <a:pt x="256" y="16"/>
                  </a:lnTo>
                  <a:lnTo>
                    <a:pt x="256" y="40"/>
                  </a:lnTo>
                  <a:lnTo>
                    <a:pt x="264" y="24"/>
                  </a:lnTo>
                  <a:lnTo>
                    <a:pt x="264" y="80"/>
                  </a:lnTo>
                  <a:lnTo>
                    <a:pt x="272" y="88"/>
                  </a:lnTo>
                  <a:lnTo>
                    <a:pt x="272" y="200"/>
                  </a:lnTo>
                  <a:lnTo>
                    <a:pt x="280" y="288"/>
                  </a:lnTo>
                  <a:lnTo>
                    <a:pt x="280" y="352"/>
                  </a:lnTo>
                  <a:lnTo>
                    <a:pt x="288" y="392"/>
                  </a:lnTo>
                  <a:lnTo>
                    <a:pt x="288" y="352"/>
                  </a:lnTo>
                  <a:lnTo>
                    <a:pt x="288" y="424"/>
                  </a:lnTo>
                  <a:lnTo>
                    <a:pt x="296" y="408"/>
                  </a:lnTo>
                  <a:lnTo>
                    <a:pt x="296" y="424"/>
                  </a:lnTo>
                  <a:lnTo>
                    <a:pt x="296" y="400"/>
                  </a:lnTo>
                  <a:lnTo>
                    <a:pt x="304" y="432"/>
                  </a:lnTo>
                  <a:lnTo>
                    <a:pt x="304" y="440"/>
                  </a:lnTo>
                  <a:lnTo>
                    <a:pt x="304" y="432"/>
                  </a:lnTo>
                  <a:lnTo>
                    <a:pt x="312" y="440"/>
                  </a:lnTo>
                  <a:lnTo>
                    <a:pt x="312" y="416"/>
                  </a:lnTo>
                  <a:lnTo>
                    <a:pt x="320" y="408"/>
                  </a:lnTo>
                  <a:lnTo>
                    <a:pt x="320" y="16"/>
                  </a:lnTo>
                  <a:lnTo>
                    <a:pt x="328" y="8"/>
                  </a:lnTo>
                  <a:lnTo>
                    <a:pt x="328" y="0"/>
                  </a:lnTo>
                  <a:lnTo>
                    <a:pt x="328" y="32"/>
                  </a:lnTo>
                  <a:lnTo>
                    <a:pt x="336" y="24"/>
                  </a:lnTo>
                  <a:lnTo>
                    <a:pt x="336" y="88"/>
                  </a:lnTo>
                  <a:lnTo>
                    <a:pt x="344" y="136"/>
                  </a:lnTo>
                  <a:lnTo>
                    <a:pt x="344" y="272"/>
                  </a:lnTo>
                  <a:lnTo>
                    <a:pt x="352" y="320"/>
                  </a:lnTo>
                  <a:lnTo>
                    <a:pt x="352" y="408"/>
                  </a:lnTo>
                  <a:lnTo>
                    <a:pt x="360" y="400"/>
                  </a:lnTo>
                  <a:lnTo>
                    <a:pt x="360" y="424"/>
                  </a:lnTo>
                  <a:lnTo>
                    <a:pt x="368" y="432"/>
                  </a:lnTo>
                  <a:lnTo>
                    <a:pt x="368" y="448"/>
                  </a:lnTo>
                  <a:lnTo>
                    <a:pt x="368" y="432"/>
                  </a:lnTo>
                  <a:lnTo>
                    <a:pt x="376" y="448"/>
                  </a:lnTo>
                  <a:lnTo>
                    <a:pt x="376" y="424"/>
                  </a:lnTo>
                  <a:lnTo>
                    <a:pt x="384" y="408"/>
                  </a:lnTo>
                  <a:lnTo>
                    <a:pt x="384" y="432"/>
                  </a:lnTo>
                  <a:lnTo>
                    <a:pt x="384" y="416"/>
                  </a:lnTo>
                  <a:lnTo>
                    <a:pt x="392" y="136"/>
                  </a:lnTo>
                  <a:lnTo>
                    <a:pt x="392" y="0"/>
                  </a:lnTo>
                  <a:lnTo>
                    <a:pt x="400" y="16"/>
                  </a:lnTo>
                  <a:lnTo>
                    <a:pt x="400" y="0"/>
                  </a:lnTo>
                  <a:lnTo>
                    <a:pt x="400" y="16"/>
                  </a:lnTo>
                  <a:lnTo>
                    <a:pt x="408" y="48"/>
                  </a:lnTo>
                </a:path>
              </a:pathLst>
            </a:custGeom>
            <a:noFill/>
            <a:ln w="0">
              <a:solidFill>
                <a:srgbClr val="CC0000"/>
              </a:solidFill>
              <a:prstDash val="solid"/>
              <a:round/>
              <a:headEnd/>
              <a:tailEnd/>
            </a:ln>
          </p:spPr>
          <p:txBody>
            <a:bodyPr/>
            <a:lstStyle/>
            <a:p>
              <a:endParaRPr lang="en-US"/>
            </a:p>
          </p:txBody>
        </p:sp>
        <p:sp>
          <p:nvSpPr>
            <p:cNvPr id="61666" name="Freeform 1163"/>
            <p:cNvSpPr>
              <a:spLocks/>
            </p:cNvSpPr>
            <p:nvPr/>
          </p:nvSpPr>
          <p:spPr bwMode="auto">
            <a:xfrm>
              <a:off x="2023" y="488"/>
              <a:ext cx="528" cy="360"/>
            </a:xfrm>
            <a:custGeom>
              <a:avLst/>
              <a:gdLst>
                <a:gd name="T0" fmla="*/ 8 w 528"/>
                <a:gd name="T1" fmla="*/ 200 h 360"/>
                <a:gd name="T2" fmla="*/ 16 w 528"/>
                <a:gd name="T3" fmla="*/ 296 h 360"/>
                <a:gd name="T4" fmla="*/ 32 w 528"/>
                <a:gd name="T5" fmla="*/ 328 h 360"/>
                <a:gd name="T6" fmla="*/ 40 w 528"/>
                <a:gd name="T7" fmla="*/ 336 h 360"/>
                <a:gd name="T8" fmla="*/ 48 w 528"/>
                <a:gd name="T9" fmla="*/ 280 h 360"/>
                <a:gd name="T10" fmla="*/ 56 w 528"/>
                <a:gd name="T11" fmla="*/ 0 h 360"/>
                <a:gd name="T12" fmla="*/ 72 w 528"/>
                <a:gd name="T13" fmla="*/ 112 h 360"/>
                <a:gd name="T14" fmla="*/ 80 w 528"/>
                <a:gd name="T15" fmla="*/ 272 h 360"/>
                <a:gd name="T16" fmla="*/ 96 w 528"/>
                <a:gd name="T17" fmla="*/ 320 h 360"/>
                <a:gd name="T18" fmla="*/ 112 w 528"/>
                <a:gd name="T19" fmla="*/ 256 h 360"/>
                <a:gd name="T20" fmla="*/ 128 w 528"/>
                <a:gd name="T21" fmla="*/ 40 h 360"/>
                <a:gd name="T22" fmla="*/ 136 w 528"/>
                <a:gd name="T23" fmla="*/ 56 h 360"/>
                <a:gd name="T24" fmla="*/ 144 w 528"/>
                <a:gd name="T25" fmla="*/ 248 h 360"/>
                <a:gd name="T26" fmla="*/ 160 w 528"/>
                <a:gd name="T27" fmla="*/ 304 h 360"/>
                <a:gd name="T28" fmla="*/ 176 w 528"/>
                <a:gd name="T29" fmla="*/ 344 h 360"/>
                <a:gd name="T30" fmla="*/ 184 w 528"/>
                <a:gd name="T31" fmla="*/ 192 h 360"/>
                <a:gd name="T32" fmla="*/ 200 w 528"/>
                <a:gd name="T33" fmla="*/ 40 h 360"/>
                <a:gd name="T34" fmla="*/ 208 w 528"/>
                <a:gd name="T35" fmla="*/ 192 h 360"/>
                <a:gd name="T36" fmla="*/ 224 w 528"/>
                <a:gd name="T37" fmla="*/ 288 h 360"/>
                <a:gd name="T38" fmla="*/ 232 w 528"/>
                <a:gd name="T39" fmla="*/ 336 h 360"/>
                <a:gd name="T40" fmla="*/ 248 w 528"/>
                <a:gd name="T41" fmla="*/ 344 h 360"/>
                <a:gd name="T42" fmla="*/ 264 w 528"/>
                <a:gd name="T43" fmla="*/ 80 h 360"/>
                <a:gd name="T44" fmla="*/ 272 w 528"/>
                <a:gd name="T45" fmla="*/ 80 h 360"/>
                <a:gd name="T46" fmla="*/ 288 w 528"/>
                <a:gd name="T47" fmla="*/ 232 h 360"/>
                <a:gd name="T48" fmla="*/ 296 w 528"/>
                <a:gd name="T49" fmla="*/ 320 h 360"/>
                <a:gd name="T50" fmla="*/ 320 w 528"/>
                <a:gd name="T51" fmla="*/ 344 h 360"/>
                <a:gd name="T52" fmla="*/ 328 w 528"/>
                <a:gd name="T53" fmla="*/ 88 h 360"/>
                <a:gd name="T54" fmla="*/ 344 w 528"/>
                <a:gd name="T55" fmla="*/ 56 h 360"/>
                <a:gd name="T56" fmla="*/ 352 w 528"/>
                <a:gd name="T57" fmla="*/ 256 h 360"/>
                <a:gd name="T58" fmla="*/ 368 w 528"/>
                <a:gd name="T59" fmla="*/ 312 h 360"/>
                <a:gd name="T60" fmla="*/ 384 w 528"/>
                <a:gd name="T61" fmla="*/ 352 h 360"/>
                <a:gd name="T62" fmla="*/ 392 w 528"/>
                <a:gd name="T63" fmla="*/ 216 h 360"/>
                <a:gd name="T64" fmla="*/ 408 w 528"/>
                <a:gd name="T65" fmla="*/ 56 h 360"/>
                <a:gd name="T66" fmla="*/ 416 w 528"/>
                <a:gd name="T67" fmla="*/ 96 h 360"/>
                <a:gd name="T68" fmla="*/ 424 w 528"/>
                <a:gd name="T69" fmla="*/ 264 h 360"/>
                <a:gd name="T70" fmla="*/ 440 w 528"/>
                <a:gd name="T71" fmla="*/ 320 h 360"/>
                <a:gd name="T72" fmla="*/ 448 w 528"/>
                <a:gd name="T73" fmla="*/ 352 h 360"/>
                <a:gd name="T74" fmla="*/ 464 w 528"/>
                <a:gd name="T75" fmla="*/ 256 h 360"/>
                <a:gd name="T76" fmla="*/ 472 w 528"/>
                <a:gd name="T77" fmla="*/ 48 h 360"/>
                <a:gd name="T78" fmla="*/ 488 w 528"/>
                <a:gd name="T79" fmla="*/ 128 h 360"/>
                <a:gd name="T80" fmla="*/ 496 w 528"/>
                <a:gd name="T81" fmla="*/ 288 h 360"/>
                <a:gd name="T82" fmla="*/ 520 w 528"/>
                <a:gd name="T83" fmla="*/ 352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8"/>
                <a:gd name="T127" fmla="*/ 0 h 360"/>
                <a:gd name="T128" fmla="*/ 528 w 528"/>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8" h="360">
                  <a:moveTo>
                    <a:pt x="0" y="128"/>
                  </a:moveTo>
                  <a:lnTo>
                    <a:pt x="0" y="168"/>
                  </a:lnTo>
                  <a:lnTo>
                    <a:pt x="8" y="200"/>
                  </a:lnTo>
                  <a:lnTo>
                    <a:pt x="8" y="256"/>
                  </a:lnTo>
                  <a:lnTo>
                    <a:pt x="16" y="272"/>
                  </a:lnTo>
                  <a:lnTo>
                    <a:pt x="16" y="296"/>
                  </a:lnTo>
                  <a:lnTo>
                    <a:pt x="24" y="304"/>
                  </a:lnTo>
                  <a:lnTo>
                    <a:pt x="24" y="320"/>
                  </a:lnTo>
                  <a:lnTo>
                    <a:pt x="32" y="328"/>
                  </a:lnTo>
                  <a:lnTo>
                    <a:pt x="32" y="336"/>
                  </a:lnTo>
                  <a:lnTo>
                    <a:pt x="32" y="328"/>
                  </a:lnTo>
                  <a:lnTo>
                    <a:pt x="40" y="336"/>
                  </a:lnTo>
                  <a:lnTo>
                    <a:pt x="40" y="344"/>
                  </a:lnTo>
                  <a:lnTo>
                    <a:pt x="40" y="328"/>
                  </a:lnTo>
                  <a:lnTo>
                    <a:pt x="48" y="280"/>
                  </a:lnTo>
                  <a:lnTo>
                    <a:pt x="48" y="104"/>
                  </a:lnTo>
                  <a:lnTo>
                    <a:pt x="56" y="72"/>
                  </a:lnTo>
                  <a:lnTo>
                    <a:pt x="56" y="0"/>
                  </a:lnTo>
                  <a:lnTo>
                    <a:pt x="64" y="8"/>
                  </a:lnTo>
                  <a:lnTo>
                    <a:pt x="64" y="72"/>
                  </a:lnTo>
                  <a:lnTo>
                    <a:pt x="72" y="112"/>
                  </a:lnTo>
                  <a:lnTo>
                    <a:pt x="72" y="208"/>
                  </a:lnTo>
                  <a:lnTo>
                    <a:pt x="80" y="224"/>
                  </a:lnTo>
                  <a:lnTo>
                    <a:pt x="80" y="272"/>
                  </a:lnTo>
                  <a:lnTo>
                    <a:pt x="88" y="288"/>
                  </a:lnTo>
                  <a:lnTo>
                    <a:pt x="88" y="312"/>
                  </a:lnTo>
                  <a:lnTo>
                    <a:pt x="96" y="320"/>
                  </a:lnTo>
                  <a:lnTo>
                    <a:pt x="112" y="336"/>
                  </a:lnTo>
                  <a:lnTo>
                    <a:pt x="112" y="344"/>
                  </a:lnTo>
                  <a:lnTo>
                    <a:pt x="112" y="256"/>
                  </a:lnTo>
                  <a:lnTo>
                    <a:pt x="120" y="200"/>
                  </a:lnTo>
                  <a:lnTo>
                    <a:pt x="120" y="72"/>
                  </a:lnTo>
                  <a:lnTo>
                    <a:pt x="128" y="40"/>
                  </a:lnTo>
                  <a:lnTo>
                    <a:pt x="128" y="32"/>
                  </a:lnTo>
                  <a:lnTo>
                    <a:pt x="128" y="48"/>
                  </a:lnTo>
                  <a:lnTo>
                    <a:pt x="136" y="56"/>
                  </a:lnTo>
                  <a:lnTo>
                    <a:pt x="136" y="152"/>
                  </a:lnTo>
                  <a:lnTo>
                    <a:pt x="144" y="184"/>
                  </a:lnTo>
                  <a:lnTo>
                    <a:pt x="144" y="248"/>
                  </a:lnTo>
                  <a:lnTo>
                    <a:pt x="152" y="272"/>
                  </a:lnTo>
                  <a:lnTo>
                    <a:pt x="152" y="296"/>
                  </a:lnTo>
                  <a:lnTo>
                    <a:pt x="160" y="304"/>
                  </a:lnTo>
                  <a:lnTo>
                    <a:pt x="160" y="328"/>
                  </a:lnTo>
                  <a:lnTo>
                    <a:pt x="168" y="336"/>
                  </a:lnTo>
                  <a:lnTo>
                    <a:pt x="176" y="344"/>
                  </a:lnTo>
                  <a:lnTo>
                    <a:pt x="176" y="352"/>
                  </a:lnTo>
                  <a:lnTo>
                    <a:pt x="184" y="344"/>
                  </a:lnTo>
                  <a:lnTo>
                    <a:pt x="184" y="192"/>
                  </a:lnTo>
                  <a:lnTo>
                    <a:pt x="192" y="144"/>
                  </a:lnTo>
                  <a:lnTo>
                    <a:pt x="192" y="48"/>
                  </a:lnTo>
                  <a:lnTo>
                    <a:pt x="200" y="40"/>
                  </a:lnTo>
                  <a:lnTo>
                    <a:pt x="200" y="56"/>
                  </a:lnTo>
                  <a:lnTo>
                    <a:pt x="208" y="88"/>
                  </a:lnTo>
                  <a:lnTo>
                    <a:pt x="208" y="192"/>
                  </a:lnTo>
                  <a:lnTo>
                    <a:pt x="216" y="216"/>
                  </a:lnTo>
                  <a:lnTo>
                    <a:pt x="216" y="264"/>
                  </a:lnTo>
                  <a:lnTo>
                    <a:pt x="224" y="288"/>
                  </a:lnTo>
                  <a:lnTo>
                    <a:pt x="224" y="304"/>
                  </a:lnTo>
                  <a:lnTo>
                    <a:pt x="232" y="320"/>
                  </a:lnTo>
                  <a:lnTo>
                    <a:pt x="232" y="336"/>
                  </a:lnTo>
                  <a:lnTo>
                    <a:pt x="240" y="328"/>
                  </a:lnTo>
                  <a:lnTo>
                    <a:pt x="240" y="336"/>
                  </a:lnTo>
                  <a:lnTo>
                    <a:pt x="248" y="344"/>
                  </a:lnTo>
                  <a:lnTo>
                    <a:pt x="256" y="288"/>
                  </a:lnTo>
                  <a:lnTo>
                    <a:pt x="256" y="120"/>
                  </a:lnTo>
                  <a:lnTo>
                    <a:pt x="264" y="80"/>
                  </a:lnTo>
                  <a:lnTo>
                    <a:pt x="264" y="24"/>
                  </a:lnTo>
                  <a:lnTo>
                    <a:pt x="272" y="32"/>
                  </a:lnTo>
                  <a:lnTo>
                    <a:pt x="272" y="80"/>
                  </a:lnTo>
                  <a:lnTo>
                    <a:pt x="280" y="120"/>
                  </a:lnTo>
                  <a:lnTo>
                    <a:pt x="280" y="216"/>
                  </a:lnTo>
                  <a:lnTo>
                    <a:pt x="288" y="232"/>
                  </a:lnTo>
                  <a:lnTo>
                    <a:pt x="288" y="288"/>
                  </a:lnTo>
                  <a:lnTo>
                    <a:pt x="296" y="296"/>
                  </a:lnTo>
                  <a:lnTo>
                    <a:pt x="296" y="320"/>
                  </a:lnTo>
                  <a:lnTo>
                    <a:pt x="312" y="336"/>
                  </a:lnTo>
                  <a:lnTo>
                    <a:pt x="312" y="352"/>
                  </a:lnTo>
                  <a:lnTo>
                    <a:pt x="320" y="344"/>
                  </a:lnTo>
                  <a:lnTo>
                    <a:pt x="320" y="272"/>
                  </a:lnTo>
                  <a:lnTo>
                    <a:pt x="328" y="216"/>
                  </a:lnTo>
                  <a:lnTo>
                    <a:pt x="328" y="88"/>
                  </a:lnTo>
                  <a:lnTo>
                    <a:pt x="336" y="56"/>
                  </a:lnTo>
                  <a:lnTo>
                    <a:pt x="336" y="40"/>
                  </a:lnTo>
                  <a:lnTo>
                    <a:pt x="344" y="56"/>
                  </a:lnTo>
                  <a:lnTo>
                    <a:pt x="344" y="144"/>
                  </a:lnTo>
                  <a:lnTo>
                    <a:pt x="352" y="176"/>
                  </a:lnTo>
                  <a:lnTo>
                    <a:pt x="352" y="256"/>
                  </a:lnTo>
                  <a:lnTo>
                    <a:pt x="360" y="264"/>
                  </a:lnTo>
                  <a:lnTo>
                    <a:pt x="360" y="304"/>
                  </a:lnTo>
                  <a:lnTo>
                    <a:pt x="368" y="312"/>
                  </a:lnTo>
                  <a:lnTo>
                    <a:pt x="368" y="336"/>
                  </a:lnTo>
                  <a:lnTo>
                    <a:pt x="376" y="344"/>
                  </a:lnTo>
                  <a:lnTo>
                    <a:pt x="384" y="352"/>
                  </a:lnTo>
                  <a:lnTo>
                    <a:pt x="384" y="344"/>
                  </a:lnTo>
                  <a:lnTo>
                    <a:pt x="392" y="320"/>
                  </a:lnTo>
                  <a:lnTo>
                    <a:pt x="392" y="216"/>
                  </a:lnTo>
                  <a:lnTo>
                    <a:pt x="400" y="160"/>
                  </a:lnTo>
                  <a:lnTo>
                    <a:pt x="400" y="72"/>
                  </a:lnTo>
                  <a:lnTo>
                    <a:pt x="408" y="56"/>
                  </a:lnTo>
                  <a:lnTo>
                    <a:pt x="408" y="48"/>
                  </a:lnTo>
                  <a:lnTo>
                    <a:pt x="408" y="64"/>
                  </a:lnTo>
                  <a:lnTo>
                    <a:pt x="416" y="96"/>
                  </a:lnTo>
                  <a:lnTo>
                    <a:pt x="416" y="184"/>
                  </a:lnTo>
                  <a:lnTo>
                    <a:pt x="424" y="216"/>
                  </a:lnTo>
                  <a:lnTo>
                    <a:pt x="424" y="264"/>
                  </a:lnTo>
                  <a:lnTo>
                    <a:pt x="432" y="280"/>
                  </a:lnTo>
                  <a:lnTo>
                    <a:pt x="432" y="312"/>
                  </a:lnTo>
                  <a:lnTo>
                    <a:pt x="440" y="320"/>
                  </a:lnTo>
                  <a:lnTo>
                    <a:pt x="440" y="328"/>
                  </a:lnTo>
                  <a:lnTo>
                    <a:pt x="448" y="336"/>
                  </a:lnTo>
                  <a:lnTo>
                    <a:pt x="448" y="352"/>
                  </a:lnTo>
                  <a:lnTo>
                    <a:pt x="456" y="344"/>
                  </a:lnTo>
                  <a:lnTo>
                    <a:pt x="456" y="304"/>
                  </a:lnTo>
                  <a:lnTo>
                    <a:pt x="464" y="256"/>
                  </a:lnTo>
                  <a:lnTo>
                    <a:pt x="464" y="120"/>
                  </a:lnTo>
                  <a:lnTo>
                    <a:pt x="472" y="80"/>
                  </a:lnTo>
                  <a:lnTo>
                    <a:pt x="472" y="48"/>
                  </a:lnTo>
                  <a:lnTo>
                    <a:pt x="480" y="56"/>
                  </a:lnTo>
                  <a:lnTo>
                    <a:pt x="480" y="104"/>
                  </a:lnTo>
                  <a:lnTo>
                    <a:pt x="488" y="128"/>
                  </a:lnTo>
                  <a:lnTo>
                    <a:pt x="488" y="216"/>
                  </a:lnTo>
                  <a:lnTo>
                    <a:pt x="496" y="256"/>
                  </a:lnTo>
                  <a:lnTo>
                    <a:pt x="496" y="288"/>
                  </a:lnTo>
                  <a:lnTo>
                    <a:pt x="504" y="304"/>
                  </a:lnTo>
                  <a:lnTo>
                    <a:pt x="504" y="336"/>
                  </a:lnTo>
                  <a:lnTo>
                    <a:pt x="520" y="352"/>
                  </a:lnTo>
                  <a:lnTo>
                    <a:pt x="520" y="360"/>
                  </a:lnTo>
                  <a:lnTo>
                    <a:pt x="528" y="360"/>
                  </a:lnTo>
                </a:path>
              </a:pathLst>
            </a:custGeom>
            <a:noFill/>
            <a:ln w="0">
              <a:solidFill>
                <a:srgbClr val="0000CC"/>
              </a:solidFill>
              <a:prstDash val="solid"/>
              <a:round/>
              <a:headEnd/>
              <a:tailEnd/>
            </a:ln>
          </p:spPr>
          <p:txBody>
            <a:bodyPr/>
            <a:lstStyle/>
            <a:p>
              <a:endParaRPr lang="en-US"/>
            </a:p>
          </p:txBody>
        </p:sp>
        <p:sp>
          <p:nvSpPr>
            <p:cNvPr id="61667" name="Freeform 1164"/>
            <p:cNvSpPr>
              <a:spLocks/>
            </p:cNvSpPr>
            <p:nvPr/>
          </p:nvSpPr>
          <p:spPr bwMode="auto">
            <a:xfrm>
              <a:off x="2551" y="528"/>
              <a:ext cx="296" cy="351"/>
            </a:xfrm>
            <a:custGeom>
              <a:avLst/>
              <a:gdLst>
                <a:gd name="T0" fmla="*/ 0 w 296"/>
                <a:gd name="T1" fmla="*/ 200 h 351"/>
                <a:gd name="T2" fmla="*/ 8 w 296"/>
                <a:gd name="T3" fmla="*/ 40 h 351"/>
                <a:gd name="T4" fmla="*/ 24 w 296"/>
                <a:gd name="T5" fmla="*/ 40 h 351"/>
                <a:gd name="T6" fmla="*/ 32 w 296"/>
                <a:gd name="T7" fmla="*/ 152 h 351"/>
                <a:gd name="T8" fmla="*/ 40 w 296"/>
                <a:gd name="T9" fmla="*/ 240 h 351"/>
                <a:gd name="T10" fmla="*/ 48 w 296"/>
                <a:gd name="T11" fmla="*/ 280 h 351"/>
                <a:gd name="T12" fmla="*/ 56 w 296"/>
                <a:gd name="T13" fmla="*/ 296 h 351"/>
                <a:gd name="T14" fmla="*/ 64 w 296"/>
                <a:gd name="T15" fmla="*/ 304 h 351"/>
                <a:gd name="T16" fmla="*/ 64 w 296"/>
                <a:gd name="T17" fmla="*/ 312 h 351"/>
                <a:gd name="T18" fmla="*/ 72 w 296"/>
                <a:gd name="T19" fmla="*/ 112 h 351"/>
                <a:gd name="T20" fmla="*/ 80 w 296"/>
                <a:gd name="T21" fmla="*/ 8 h 351"/>
                <a:gd name="T22" fmla="*/ 88 w 296"/>
                <a:gd name="T23" fmla="*/ 48 h 351"/>
                <a:gd name="T24" fmla="*/ 96 w 296"/>
                <a:gd name="T25" fmla="*/ 144 h 351"/>
                <a:gd name="T26" fmla="*/ 104 w 296"/>
                <a:gd name="T27" fmla="*/ 224 h 351"/>
                <a:gd name="T28" fmla="*/ 112 w 296"/>
                <a:gd name="T29" fmla="*/ 272 h 351"/>
                <a:gd name="T30" fmla="*/ 120 w 296"/>
                <a:gd name="T31" fmla="*/ 288 h 351"/>
                <a:gd name="T32" fmla="*/ 128 w 296"/>
                <a:gd name="T33" fmla="*/ 312 h 351"/>
                <a:gd name="T34" fmla="*/ 136 w 296"/>
                <a:gd name="T35" fmla="*/ 327 h 351"/>
                <a:gd name="T36" fmla="*/ 144 w 296"/>
                <a:gd name="T37" fmla="*/ 240 h 351"/>
                <a:gd name="T38" fmla="*/ 152 w 296"/>
                <a:gd name="T39" fmla="*/ 64 h 351"/>
                <a:gd name="T40" fmla="*/ 160 w 296"/>
                <a:gd name="T41" fmla="*/ 32 h 351"/>
                <a:gd name="T42" fmla="*/ 168 w 296"/>
                <a:gd name="T43" fmla="*/ 128 h 351"/>
                <a:gd name="T44" fmla="*/ 176 w 296"/>
                <a:gd name="T45" fmla="*/ 224 h 351"/>
                <a:gd name="T46" fmla="*/ 184 w 296"/>
                <a:gd name="T47" fmla="*/ 272 h 351"/>
                <a:gd name="T48" fmla="*/ 192 w 296"/>
                <a:gd name="T49" fmla="*/ 327 h 351"/>
                <a:gd name="T50" fmla="*/ 200 w 296"/>
                <a:gd name="T51" fmla="*/ 343 h 351"/>
                <a:gd name="T52" fmla="*/ 200 w 296"/>
                <a:gd name="T53" fmla="*/ 343 h 351"/>
                <a:gd name="T54" fmla="*/ 208 w 296"/>
                <a:gd name="T55" fmla="*/ 224 h 351"/>
                <a:gd name="T56" fmla="*/ 216 w 296"/>
                <a:gd name="T57" fmla="*/ 40 h 351"/>
                <a:gd name="T58" fmla="*/ 224 w 296"/>
                <a:gd name="T59" fmla="*/ 8 h 351"/>
                <a:gd name="T60" fmla="*/ 232 w 296"/>
                <a:gd name="T61" fmla="*/ 40 h 351"/>
                <a:gd name="T62" fmla="*/ 240 w 296"/>
                <a:gd name="T63" fmla="*/ 160 h 351"/>
                <a:gd name="T64" fmla="*/ 248 w 296"/>
                <a:gd name="T65" fmla="*/ 240 h 351"/>
                <a:gd name="T66" fmla="*/ 256 w 296"/>
                <a:gd name="T67" fmla="*/ 272 h 351"/>
                <a:gd name="T68" fmla="*/ 264 w 296"/>
                <a:gd name="T69" fmla="*/ 296 h 351"/>
                <a:gd name="T70" fmla="*/ 272 w 296"/>
                <a:gd name="T71" fmla="*/ 312 h 351"/>
                <a:gd name="T72" fmla="*/ 272 w 296"/>
                <a:gd name="T73" fmla="*/ 312 h 351"/>
                <a:gd name="T74" fmla="*/ 280 w 296"/>
                <a:gd name="T75" fmla="*/ 120 h 351"/>
                <a:gd name="T76" fmla="*/ 288 w 296"/>
                <a:gd name="T77" fmla="*/ 0 h 3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6"/>
                <a:gd name="T118" fmla="*/ 0 h 351"/>
                <a:gd name="T119" fmla="*/ 296 w 296"/>
                <a:gd name="T120" fmla="*/ 351 h 3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6" h="351">
                  <a:moveTo>
                    <a:pt x="0" y="320"/>
                  </a:moveTo>
                  <a:lnTo>
                    <a:pt x="0" y="200"/>
                  </a:lnTo>
                  <a:lnTo>
                    <a:pt x="8" y="152"/>
                  </a:lnTo>
                  <a:lnTo>
                    <a:pt x="8" y="40"/>
                  </a:lnTo>
                  <a:lnTo>
                    <a:pt x="16" y="24"/>
                  </a:lnTo>
                  <a:lnTo>
                    <a:pt x="24" y="40"/>
                  </a:lnTo>
                  <a:lnTo>
                    <a:pt x="24" y="120"/>
                  </a:lnTo>
                  <a:lnTo>
                    <a:pt x="32" y="152"/>
                  </a:lnTo>
                  <a:lnTo>
                    <a:pt x="32" y="224"/>
                  </a:lnTo>
                  <a:lnTo>
                    <a:pt x="40" y="240"/>
                  </a:lnTo>
                  <a:lnTo>
                    <a:pt x="40" y="272"/>
                  </a:lnTo>
                  <a:lnTo>
                    <a:pt x="48" y="280"/>
                  </a:lnTo>
                  <a:lnTo>
                    <a:pt x="48" y="296"/>
                  </a:lnTo>
                  <a:lnTo>
                    <a:pt x="56" y="296"/>
                  </a:lnTo>
                  <a:lnTo>
                    <a:pt x="56" y="312"/>
                  </a:lnTo>
                  <a:lnTo>
                    <a:pt x="64" y="304"/>
                  </a:lnTo>
                  <a:lnTo>
                    <a:pt x="64" y="320"/>
                  </a:lnTo>
                  <a:lnTo>
                    <a:pt x="64" y="312"/>
                  </a:lnTo>
                  <a:lnTo>
                    <a:pt x="72" y="288"/>
                  </a:lnTo>
                  <a:lnTo>
                    <a:pt x="72" y="112"/>
                  </a:lnTo>
                  <a:lnTo>
                    <a:pt x="80" y="72"/>
                  </a:lnTo>
                  <a:lnTo>
                    <a:pt x="80" y="8"/>
                  </a:lnTo>
                  <a:lnTo>
                    <a:pt x="88" y="0"/>
                  </a:lnTo>
                  <a:lnTo>
                    <a:pt x="88" y="48"/>
                  </a:lnTo>
                  <a:lnTo>
                    <a:pt x="96" y="72"/>
                  </a:lnTo>
                  <a:lnTo>
                    <a:pt x="96" y="144"/>
                  </a:lnTo>
                  <a:lnTo>
                    <a:pt x="104" y="168"/>
                  </a:lnTo>
                  <a:lnTo>
                    <a:pt x="104" y="224"/>
                  </a:lnTo>
                  <a:lnTo>
                    <a:pt x="112" y="240"/>
                  </a:lnTo>
                  <a:lnTo>
                    <a:pt x="112" y="272"/>
                  </a:lnTo>
                  <a:lnTo>
                    <a:pt x="120" y="280"/>
                  </a:lnTo>
                  <a:lnTo>
                    <a:pt x="120" y="288"/>
                  </a:lnTo>
                  <a:lnTo>
                    <a:pt x="128" y="296"/>
                  </a:lnTo>
                  <a:lnTo>
                    <a:pt x="128" y="312"/>
                  </a:lnTo>
                  <a:lnTo>
                    <a:pt x="136" y="320"/>
                  </a:lnTo>
                  <a:lnTo>
                    <a:pt x="136" y="327"/>
                  </a:lnTo>
                  <a:lnTo>
                    <a:pt x="136" y="296"/>
                  </a:lnTo>
                  <a:lnTo>
                    <a:pt x="144" y="240"/>
                  </a:lnTo>
                  <a:lnTo>
                    <a:pt x="144" y="96"/>
                  </a:lnTo>
                  <a:lnTo>
                    <a:pt x="152" y="64"/>
                  </a:lnTo>
                  <a:lnTo>
                    <a:pt x="152" y="24"/>
                  </a:lnTo>
                  <a:lnTo>
                    <a:pt x="160" y="32"/>
                  </a:lnTo>
                  <a:lnTo>
                    <a:pt x="160" y="104"/>
                  </a:lnTo>
                  <a:lnTo>
                    <a:pt x="168" y="128"/>
                  </a:lnTo>
                  <a:lnTo>
                    <a:pt x="168" y="192"/>
                  </a:lnTo>
                  <a:lnTo>
                    <a:pt x="176" y="224"/>
                  </a:lnTo>
                  <a:lnTo>
                    <a:pt x="176" y="272"/>
                  </a:lnTo>
                  <a:lnTo>
                    <a:pt x="184" y="272"/>
                  </a:lnTo>
                  <a:lnTo>
                    <a:pt x="184" y="312"/>
                  </a:lnTo>
                  <a:lnTo>
                    <a:pt x="192" y="327"/>
                  </a:lnTo>
                  <a:lnTo>
                    <a:pt x="192" y="335"/>
                  </a:lnTo>
                  <a:lnTo>
                    <a:pt x="200" y="343"/>
                  </a:lnTo>
                  <a:lnTo>
                    <a:pt x="200" y="351"/>
                  </a:lnTo>
                  <a:lnTo>
                    <a:pt x="200" y="343"/>
                  </a:lnTo>
                  <a:lnTo>
                    <a:pt x="208" y="343"/>
                  </a:lnTo>
                  <a:lnTo>
                    <a:pt x="208" y="224"/>
                  </a:lnTo>
                  <a:lnTo>
                    <a:pt x="216" y="160"/>
                  </a:lnTo>
                  <a:lnTo>
                    <a:pt x="216" y="40"/>
                  </a:lnTo>
                  <a:lnTo>
                    <a:pt x="224" y="16"/>
                  </a:lnTo>
                  <a:lnTo>
                    <a:pt x="224" y="8"/>
                  </a:lnTo>
                  <a:lnTo>
                    <a:pt x="224" y="24"/>
                  </a:lnTo>
                  <a:lnTo>
                    <a:pt x="232" y="40"/>
                  </a:lnTo>
                  <a:lnTo>
                    <a:pt x="232" y="136"/>
                  </a:lnTo>
                  <a:lnTo>
                    <a:pt x="240" y="160"/>
                  </a:lnTo>
                  <a:lnTo>
                    <a:pt x="240" y="232"/>
                  </a:lnTo>
                  <a:lnTo>
                    <a:pt x="248" y="240"/>
                  </a:lnTo>
                  <a:lnTo>
                    <a:pt x="248" y="264"/>
                  </a:lnTo>
                  <a:lnTo>
                    <a:pt x="256" y="272"/>
                  </a:lnTo>
                  <a:lnTo>
                    <a:pt x="256" y="288"/>
                  </a:lnTo>
                  <a:lnTo>
                    <a:pt x="264" y="296"/>
                  </a:lnTo>
                  <a:lnTo>
                    <a:pt x="264" y="304"/>
                  </a:lnTo>
                  <a:lnTo>
                    <a:pt x="272" y="312"/>
                  </a:lnTo>
                  <a:lnTo>
                    <a:pt x="272" y="304"/>
                  </a:lnTo>
                  <a:lnTo>
                    <a:pt x="272" y="312"/>
                  </a:lnTo>
                  <a:lnTo>
                    <a:pt x="280" y="296"/>
                  </a:lnTo>
                  <a:lnTo>
                    <a:pt x="280" y="120"/>
                  </a:lnTo>
                  <a:lnTo>
                    <a:pt x="288" y="80"/>
                  </a:lnTo>
                  <a:lnTo>
                    <a:pt x="288" y="0"/>
                  </a:lnTo>
                  <a:lnTo>
                    <a:pt x="296" y="0"/>
                  </a:lnTo>
                </a:path>
              </a:pathLst>
            </a:custGeom>
            <a:noFill/>
            <a:ln w="0">
              <a:solidFill>
                <a:srgbClr val="0000CC"/>
              </a:solidFill>
              <a:prstDash val="solid"/>
              <a:round/>
              <a:headEnd/>
              <a:tailEnd/>
            </a:ln>
          </p:spPr>
          <p:txBody>
            <a:bodyPr/>
            <a:lstStyle/>
            <a:p>
              <a:endParaRPr lang="en-US"/>
            </a:p>
          </p:txBody>
        </p:sp>
        <p:sp>
          <p:nvSpPr>
            <p:cNvPr id="61668" name="Line 1165"/>
            <p:cNvSpPr>
              <a:spLocks noChangeShapeType="1"/>
            </p:cNvSpPr>
            <p:nvPr/>
          </p:nvSpPr>
          <p:spPr bwMode="auto">
            <a:xfrm flipV="1">
              <a:off x="2847" y="288"/>
              <a:ext cx="0" cy="1415"/>
            </a:xfrm>
            <a:prstGeom prst="line">
              <a:avLst/>
            </a:prstGeom>
            <a:noFill/>
            <a:ln w="0">
              <a:solidFill>
                <a:srgbClr val="000000"/>
              </a:solidFill>
              <a:round/>
              <a:headEnd/>
              <a:tailEnd/>
            </a:ln>
          </p:spPr>
          <p:txBody>
            <a:bodyPr/>
            <a:lstStyle/>
            <a:p>
              <a:endParaRPr lang="en-US"/>
            </a:p>
          </p:txBody>
        </p:sp>
        <p:sp>
          <p:nvSpPr>
            <p:cNvPr id="61669" name="Rectangle 1166"/>
            <p:cNvSpPr>
              <a:spLocks noChangeArrowheads="1"/>
            </p:cNvSpPr>
            <p:nvPr/>
          </p:nvSpPr>
          <p:spPr bwMode="auto">
            <a:xfrm>
              <a:off x="2263" y="383"/>
              <a:ext cx="290"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30 nM</a:t>
              </a:r>
              <a:endParaRPr lang="en-US"/>
            </a:p>
          </p:txBody>
        </p:sp>
        <p:sp>
          <p:nvSpPr>
            <p:cNvPr id="61670" name="Freeform 1167"/>
            <p:cNvSpPr>
              <a:spLocks/>
            </p:cNvSpPr>
            <p:nvPr/>
          </p:nvSpPr>
          <p:spPr bwMode="auto">
            <a:xfrm>
              <a:off x="2847" y="1263"/>
              <a:ext cx="423" cy="416"/>
            </a:xfrm>
            <a:custGeom>
              <a:avLst/>
              <a:gdLst>
                <a:gd name="T0" fmla="*/ 0 w 423"/>
                <a:gd name="T1" fmla="*/ 40 h 416"/>
                <a:gd name="T2" fmla="*/ 16 w 423"/>
                <a:gd name="T3" fmla="*/ 272 h 416"/>
                <a:gd name="T4" fmla="*/ 24 w 423"/>
                <a:gd name="T5" fmla="*/ 328 h 416"/>
                <a:gd name="T6" fmla="*/ 32 w 423"/>
                <a:gd name="T7" fmla="*/ 352 h 416"/>
                <a:gd name="T8" fmla="*/ 40 w 423"/>
                <a:gd name="T9" fmla="*/ 112 h 416"/>
                <a:gd name="T10" fmla="*/ 48 w 423"/>
                <a:gd name="T11" fmla="*/ 72 h 416"/>
                <a:gd name="T12" fmla="*/ 64 w 423"/>
                <a:gd name="T13" fmla="*/ 320 h 416"/>
                <a:gd name="T14" fmla="*/ 72 w 423"/>
                <a:gd name="T15" fmla="*/ 360 h 416"/>
                <a:gd name="T16" fmla="*/ 80 w 423"/>
                <a:gd name="T17" fmla="*/ 368 h 416"/>
                <a:gd name="T18" fmla="*/ 88 w 423"/>
                <a:gd name="T19" fmla="*/ 352 h 416"/>
                <a:gd name="T20" fmla="*/ 96 w 423"/>
                <a:gd name="T21" fmla="*/ 112 h 416"/>
                <a:gd name="T22" fmla="*/ 104 w 423"/>
                <a:gd name="T23" fmla="*/ 280 h 416"/>
                <a:gd name="T24" fmla="*/ 120 w 423"/>
                <a:gd name="T25" fmla="*/ 360 h 416"/>
                <a:gd name="T26" fmla="*/ 128 w 423"/>
                <a:gd name="T27" fmla="*/ 384 h 416"/>
                <a:gd name="T28" fmla="*/ 136 w 423"/>
                <a:gd name="T29" fmla="*/ 80 h 416"/>
                <a:gd name="T30" fmla="*/ 152 w 423"/>
                <a:gd name="T31" fmla="*/ 216 h 416"/>
                <a:gd name="T32" fmla="*/ 160 w 423"/>
                <a:gd name="T33" fmla="*/ 408 h 416"/>
                <a:gd name="T34" fmla="*/ 168 w 423"/>
                <a:gd name="T35" fmla="*/ 400 h 416"/>
                <a:gd name="T36" fmla="*/ 184 w 423"/>
                <a:gd name="T37" fmla="*/ 80 h 416"/>
                <a:gd name="T38" fmla="*/ 192 w 423"/>
                <a:gd name="T39" fmla="*/ 72 h 416"/>
                <a:gd name="T40" fmla="*/ 200 w 423"/>
                <a:gd name="T41" fmla="*/ 336 h 416"/>
                <a:gd name="T42" fmla="*/ 208 w 423"/>
                <a:gd name="T43" fmla="*/ 360 h 416"/>
                <a:gd name="T44" fmla="*/ 224 w 423"/>
                <a:gd name="T45" fmla="*/ 376 h 416"/>
                <a:gd name="T46" fmla="*/ 232 w 423"/>
                <a:gd name="T47" fmla="*/ 88 h 416"/>
                <a:gd name="T48" fmla="*/ 240 w 423"/>
                <a:gd name="T49" fmla="*/ 256 h 416"/>
                <a:gd name="T50" fmla="*/ 256 w 423"/>
                <a:gd name="T51" fmla="*/ 336 h 416"/>
                <a:gd name="T52" fmla="*/ 264 w 423"/>
                <a:gd name="T53" fmla="*/ 352 h 416"/>
                <a:gd name="T54" fmla="*/ 272 w 423"/>
                <a:gd name="T55" fmla="*/ 128 h 416"/>
                <a:gd name="T56" fmla="*/ 288 w 423"/>
                <a:gd name="T57" fmla="*/ 104 h 416"/>
                <a:gd name="T58" fmla="*/ 296 w 423"/>
                <a:gd name="T59" fmla="*/ 368 h 416"/>
                <a:gd name="T60" fmla="*/ 304 w 423"/>
                <a:gd name="T61" fmla="*/ 376 h 416"/>
                <a:gd name="T62" fmla="*/ 312 w 423"/>
                <a:gd name="T63" fmla="*/ 376 h 416"/>
                <a:gd name="T64" fmla="*/ 328 w 423"/>
                <a:gd name="T65" fmla="*/ 64 h 416"/>
                <a:gd name="T66" fmla="*/ 336 w 423"/>
                <a:gd name="T67" fmla="*/ 256 h 416"/>
                <a:gd name="T68" fmla="*/ 351 w 423"/>
                <a:gd name="T69" fmla="*/ 400 h 416"/>
                <a:gd name="T70" fmla="*/ 351 w 423"/>
                <a:gd name="T71" fmla="*/ 400 h 416"/>
                <a:gd name="T72" fmla="*/ 367 w 423"/>
                <a:gd name="T73" fmla="*/ 360 h 416"/>
                <a:gd name="T74" fmla="*/ 375 w 423"/>
                <a:gd name="T75" fmla="*/ 136 h 416"/>
                <a:gd name="T76" fmla="*/ 391 w 423"/>
                <a:gd name="T77" fmla="*/ 376 h 416"/>
                <a:gd name="T78" fmla="*/ 391 w 423"/>
                <a:gd name="T79" fmla="*/ 368 h 416"/>
                <a:gd name="T80" fmla="*/ 399 w 423"/>
                <a:gd name="T81" fmla="*/ 384 h 416"/>
                <a:gd name="T82" fmla="*/ 415 w 423"/>
                <a:gd name="T83" fmla="*/ 344 h 4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416"/>
                <a:gd name="T128" fmla="*/ 423 w 423"/>
                <a:gd name="T129" fmla="*/ 416 h 4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416">
                  <a:moveTo>
                    <a:pt x="0" y="88"/>
                  </a:moveTo>
                  <a:lnTo>
                    <a:pt x="0" y="0"/>
                  </a:lnTo>
                  <a:lnTo>
                    <a:pt x="0" y="40"/>
                  </a:lnTo>
                  <a:lnTo>
                    <a:pt x="8" y="88"/>
                  </a:lnTo>
                  <a:lnTo>
                    <a:pt x="8" y="216"/>
                  </a:lnTo>
                  <a:lnTo>
                    <a:pt x="16" y="272"/>
                  </a:lnTo>
                  <a:lnTo>
                    <a:pt x="16" y="328"/>
                  </a:lnTo>
                  <a:lnTo>
                    <a:pt x="24" y="360"/>
                  </a:lnTo>
                  <a:lnTo>
                    <a:pt x="24" y="328"/>
                  </a:lnTo>
                  <a:lnTo>
                    <a:pt x="24" y="344"/>
                  </a:lnTo>
                  <a:lnTo>
                    <a:pt x="32" y="336"/>
                  </a:lnTo>
                  <a:lnTo>
                    <a:pt x="32" y="352"/>
                  </a:lnTo>
                  <a:lnTo>
                    <a:pt x="32" y="344"/>
                  </a:lnTo>
                  <a:lnTo>
                    <a:pt x="40" y="336"/>
                  </a:lnTo>
                  <a:lnTo>
                    <a:pt x="40" y="112"/>
                  </a:lnTo>
                  <a:lnTo>
                    <a:pt x="48" y="48"/>
                  </a:lnTo>
                  <a:lnTo>
                    <a:pt x="48" y="80"/>
                  </a:lnTo>
                  <a:lnTo>
                    <a:pt x="48" y="72"/>
                  </a:lnTo>
                  <a:lnTo>
                    <a:pt x="56" y="128"/>
                  </a:lnTo>
                  <a:lnTo>
                    <a:pt x="56" y="280"/>
                  </a:lnTo>
                  <a:lnTo>
                    <a:pt x="64" y="320"/>
                  </a:lnTo>
                  <a:lnTo>
                    <a:pt x="64" y="376"/>
                  </a:lnTo>
                  <a:lnTo>
                    <a:pt x="64" y="344"/>
                  </a:lnTo>
                  <a:lnTo>
                    <a:pt x="72" y="360"/>
                  </a:lnTo>
                  <a:lnTo>
                    <a:pt x="72" y="376"/>
                  </a:lnTo>
                  <a:lnTo>
                    <a:pt x="80" y="368"/>
                  </a:lnTo>
                  <a:lnTo>
                    <a:pt x="80" y="336"/>
                  </a:lnTo>
                  <a:lnTo>
                    <a:pt x="80" y="368"/>
                  </a:lnTo>
                  <a:lnTo>
                    <a:pt x="88" y="352"/>
                  </a:lnTo>
                  <a:lnTo>
                    <a:pt x="88" y="80"/>
                  </a:lnTo>
                  <a:lnTo>
                    <a:pt x="96" y="72"/>
                  </a:lnTo>
                  <a:lnTo>
                    <a:pt x="96" y="112"/>
                  </a:lnTo>
                  <a:lnTo>
                    <a:pt x="96" y="88"/>
                  </a:lnTo>
                  <a:lnTo>
                    <a:pt x="104" y="120"/>
                  </a:lnTo>
                  <a:lnTo>
                    <a:pt x="104" y="280"/>
                  </a:lnTo>
                  <a:lnTo>
                    <a:pt x="112" y="304"/>
                  </a:lnTo>
                  <a:lnTo>
                    <a:pt x="112" y="368"/>
                  </a:lnTo>
                  <a:lnTo>
                    <a:pt x="120" y="360"/>
                  </a:lnTo>
                  <a:lnTo>
                    <a:pt x="120" y="400"/>
                  </a:lnTo>
                  <a:lnTo>
                    <a:pt x="128" y="360"/>
                  </a:lnTo>
                  <a:lnTo>
                    <a:pt x="128" y="384"/>
                  </a:lnTo>
                  <a:lnTo>
                    <a:pt x="128" y="344"/>
                  </a:lnTo>
                  <a:lnTo>
                    <a:pt x="136" y="336"/>
                  </a:lnTo>
                  <a:lnTo>
                    <a:pt x="136" y="80"/>
                  </a:lnTo>
                  <a:lnTo>
                    <a:pt x="144" y="72"/>
                  </a:lnTo>
                  <a:lnTo>
                    <a:pt x="144" y="160"/>
                  </a:lnTo>
                  <a:lnTo>
                    <a:pt x="152" y="216"/>
                  </a:lnTo>
                  <a:lnTo>
                    <a:pt x="152" y="352"/>
                  </a:lnTo>
                  <a:lnTo>
                    <a:pt x="160" y="344"/>
                  </a:lnTo>
                  <a:lnTo>
                    <a:pt x="160" y="408"/>
                  </a:lnTo>
                  <a:lnTo>
                    <a:pt x="168" y="384"/>
                  </a:lnTo>
                  <a:lnTo>
                    <a:pt x="168" y="376"/>
                  </a:lnTo>
                  <a:lnTo>
                    <a:pt x="168" y="400"/>
                  </a:lnTo>
                  <a:lnTo>
                    <a:pt x="176" y="368"/>
                  </a:lnTo>
                  <a:lnTo>
                    <a:pt x="184" y="280"/>
                  </a:lnTo>
                  <a:lnTo>
                    <a:pt x="184" y="80"/>
                  </a:lnTo>
                  <a:lnTo>
                    <a:pt x="184" y="88"/>
                  </a:lnTo>
                  <a:lnTo>
                    <a:pt x="192" y="80"/>
                  </a:lnTo>
                  <a:lnTo>
                    <a:pt x="192" y="72"/>
                  </a:lnTo>
                  <a:lnTo>
                    <a:pt x="192" y="200"/>
                  </a:lnTo>
                  <a:lnTo>
                    <a:pt x="200" y="224"/>
                  </a:lnTo>
                  <a:lnTo>
                    <a:pt x="200" y="336"/>
                  </a:lnTo>
                  <a:lnTo>
                    <a:pt x="208" y="360"/>
                  </a:lnTo>
                  <a:lnTo>
                    <a:pt x="208" y="376"/>
                  </a:lnTo>
                  <a:lnTo>
                    <a:pt x="208" y="360"/>
                  </a:lnTo>
                  <a:lnTo>
                    <a:pt x="216" y="400"/>
                  </a:lnTo>
                  <a:lnTo>
                    <a:pt x="216" y="368"/>
                  </a:lnTo>
                  <a:lnTo>
                    <a:pt x="224" y="376"/>
                  </a:lnTo>
                  <a:lnTo>
                    <a:pt x="224" y="232"/>
                  </a:lnTo>
                  <a:lnTo>
                    <a:pt x="232" y="80"/>
                  </a:lnTo>
                  <a:lnTo>
                    <a:pt x="232" y="88"/>
                  </a:lnTo>
                  <a:lnTo>
                    <a:pt x="240" y="120"/>
                  </a:lnTo>
                  <a:lnTo>
                    <a:pt x="240" y="112"/>
                  </a:lnTo>
                  <a:lnTo>
                    <a:pt x="240" y="256"/>
                  </a:lnTo>
                  <a:lnTo>
                    <a:pt x="248" y="296"/>
                  </a:lnTo>
                  <a:lnTo>
                    <a:pt x="248" y="352"/>
                  </a:lnTo>
                  <a:lnTo>
                    <a:pt x="256" y="336"/>
                  </a:lnTo>
                  <a:lnTo>
                    <a:pt x="256" y="368"/>
                  </a:lnTo>
                  <a:lnTo>
                    <a:pt x="264" y="384"/>
                  </a:lnTo>
                  <a:lnTo>
                    <a:pt x="264" y="352"/>
                  </a:lnTo>
                  <a:lnTo>
                    <a:pt x="264" y="376"/>
                  </a:lnTo>
                  <a:lnTo>
                    <a:pt x="272" y="376"/>
                  </a:lnTo>
                  <a:lnTo>
                    <a:pt x="272" y="128"/>
                  </a:lnTo>
                  <a:lnTo>
                    <a:pt x="280" y="64"/>
                  </a:lnTo>
                  <a:lnTo>
                    <a:pt x="280" y="96"/>
                  </a:lnTo>
                  <a:lnTo>
                    <a:pt x="288" y="104"/>
                  </a:lnTo>
                  <a:lnTo>
                    <a:pt x="288" y="256"/>
                  </a:lnTo>
                  <a:lnTo>
                    <a:pt x="296" y="304"/>
                  </a:lnTo>
                  <a:lnTo>
                    <a:pt x="296" y="368"/>
                  </a:lnTo>
                  <a:lnTo>
                    <a:pt x="304" y="360"/>
                  </a:lnTo>
                  <a:lnTo>
                    <a:pt x="304" y="400"/>
                  </a:lnTo>
                  <a:lnTo>
                    <a:pt x="304" y="376"/>
                  </a:lnTo>
                  <a:lnTo>
                    <a:pt x="312" y="392"/>
                  </a:lnTo>
                  <a:lnTo>
                    <a:pt x="312" y="376"/>
                  </a:lnTo>
                  <a:lnTo>
                    <a:pt x="320" y="352"/>
                  </a:lnTo>
                  <a:lnTo>
                    <a:pt x="320" y="80"/>
                  </a:lnTo>
                  <a:lnTo>
                    <a:pt x="328" y="64"/>
                  </a:lnTo>
                  <a:lnTo>
                    <a:pt x="328" y="88"/>
                  </a:lnTo>
                  <a:lnTo>
                    <a:pt x="336" y="136"/>
                  </a:lnTo>
                  <a:lnTo>
                    <a:pt x="336" y="256"/>
                  </a:lnTo>
                  <a:lnTo>
                    <a:pt x="343" y="336"/>
                  </a:lnTo>
                  <a:lnTo>
                    <a:pt x="343" y="368"/>
                  </a:lnTo>
                  <a:lnTo>
                    <a:pt x="351" y="400"/>
                  </a:lnTo>
                  <a:lnTo>
                    <a:pt x="351" y="416"/>
                  </a:lnTo>
                  <a:lnTo>
                    <a:pt x="351" y="384"/>
                  </a:lnTo>
                  <a:lnTo>
                    <a:pt x="351" y="400"/>
                  </a:lnTo>
                  <a:lnTo>
                    <a:pt x="359" y="400"/>
                  </a:lnTo>
                  <a:lnTo>
                    <a:pt x="359" y="360"/>
                  </a:lnTo>
                  <a:lnTo>
                    <a:pt x="367" y="360"/>
                  </a:lnTo>
                  <a:lnTo>
                    <a:pt x="367" y="56"/>
                  </a:lnTo>
                  <a:lnTo>
                    <a:pt x="375" y="80"/>
                  </a:lnTo>
                  <a:lnTo>
                    <a:pt x="375" y="136"/>
                  </a:lnTo>
                  <a:lnTo>
                    <a:pt x="383" y="168"/>
                  </a:lnTo>
                  <a:lnTo>
                    <a:pt x="383" y="344"/>
                  </a:lnTo>
                  <a:lnTo>
                    <a:pt x="391" y="376"/>
                  </a:lnTo>
                  <a:lnTo>
                    <a:pt x="391" y="392"/>
                  </a:lnTo>
                  <a:lnTo>
                    <a:pt x="391" y="344"/>
                  </a:lnTo>
                  <a:lnTo>
                    <a:pt x="391" y="368"/>
                  </a:lnTo>
                  <a:lnTo>
                    <a:pt x="399" y="384"/>
                  </a:lnTo>
                  <a:lnTo>
                    <a:pt x="399" y="368"/>
                  </a:lnTo>
                  <a:lnTo>
                    <a:pt x="399" y="384"/>
                  </a:lnTo>
                  <a:lnTo>
                    <a:pt x="407" y="376"/>
                  </a:lnTo>
                  <a:lnTo>
                    <a:pt x="407" y="384"/>
                  </a:lnTo>
                  <a:lnTo>
                    <a:pt x="415" y="344"/>
                  </a:lnTo>
                  <a:lnTo>
                    <a:pt x="415" y="64"/>
                  </a:lnTo>
                  <a:lnTo>
                    <a:pt x="423" y="88"/>
                  </a:lnTo>
                </a:path>
              </a:pathLst>
            </a:custGeom>
            <a:noFill/>
            <a:ln w="0">
              <a:solidFill>
                <a:srgbClr val="CC0000"/>
              </a:solidFill>
              <a:prstDash val="solid"/>
              <a:round/>
              <a:headEnd/>
              <a:tailEnd/>
            </a:ln>
          </p:spPr>
          <p:txBody>
            <a:bodyPr/>
            <a:lstStyle/>
            <a:p>
              <a:endParaRPr lang="en-US"/>
            </a:p>
          </p:txBody>
        </p:sp>
        <p:sp>
          <p:nvSpPr>
            <p:cNvPr id="61671" name="Freeform 1168"/>
            <p:cNvSpPr>
              <a:spLocks/>
            </p:cNvSpPr>
            <p:nvPr/>
          </p:nvSpPr>
          <p:spPr bwMode="auto">
            <a:xfrm>
              <a:off x="3270" y="1295"/>
              <a:ext cx="392" cy="392"/>
            </a:xfrm>
            <a:custGeom>
              <a:avLst/>
              <a:gdLst>
                <a:gd name="T0" fmla="*/ 0 w 392"/>
                <a:gd name="T1" fmla="*/ 120 h 392"/>
                <a:gd name="T2" fmla="*/ 8 w 392"/>
                <a:gd name="T3" fmla="*/ 312 h 392"/>
                <a:gd name="T4" fmla="*/ 16 w 392"/>
                <a:gd name="T5" fmla="*/ 328 h 392"/>
                <a:gd name="T6" fmla="*/ 24 w 392"/>
                <a:gd name="T7" fmla="*/ 376 h 392"/>
                <a:gd name="T8" fmla="*/ 24 w 392"/>
                <a:gd name="T9" fmla="*/ 360 h 392"/>
                <a:gd name="T10" fmla="*/ 32 w 392"/>
                <a:gd name="T11" fmla="*/ 368 h 392"/>
                <a:gd name="T12" fmla="*/ 40 w 392"/>
                <a:gd name="T13" fmla="*/ 96 h 392"/>
                <a:gd name="T14" fmla="*/ 48 w 392"/>
                <a:gd name="T15" fmla="*/ 80 h 392"/>
                <a:gd name="T16" fmla="*/ 56 w 392"/>
                <a:gd name="T17" fmla="*/ 280 h 392"/>
                <a:gd name="T18" fmla="*/ 64 w 392"/>
                <a:gd name="T19" fmla="*/ 360 h 392"/>
                <a:gd name="T20" fmla="*/ 64 w 392"/>
                <a:gd name="T21" fmla="*/ 384 h 392"/>
                <a:gd name="T22" fmla="*/ 72 w 392"/>
                <a:gd name="T23" fmla="*/ 368 h 392"/>
                <a:gd name="T24" fmla="*/ 80 w 392"/>
                <a:gd name="T25" fmla="*/ 376 h 392"/>
                <a:gd name="T26" fmla="*/ 88 w 392"/>
                <a:gd name="T27" fmla="*/ 72 h 392"/>
                <a:gd name="T28" fmla="*/ 96 w 392"/>
                <a:gd name="T29" fmla="*/ 96 h 392"/>
                <a:gd name="T30" fmla="*/ 104 w 392"/>
                <a:gd name="T31" fmla="*/ 280 h 392"/>
                <a:gd name="T32" fmla="*/ 112 w 392"/>
                <a:gd name="T33" fmla="*/ 360 h 392"/>
                <a:gd name="T34" fmla="*/ 120 w 392"/>
                <a:gd name="T35" fmla="*/ 368 h 392"/>
                <a:gd name="T36" fmla="*/ 120 w 392"/>
                <a:gd name="T37" fmla="*/ 352 h 392"/>
                <a:gd name="T38" fmla="*/ 128 w 392"/>
                <a:gd name="T39" fmla="*/ 120 h 392"/>
                <a:gd name="T40" fmla="*/ 136 w 392"/>
                <a:gd name="T41" fmla="*/ 64 h 392"/>
                <a:gd name="T42" fmla="*/ 144 w 392"/>
                <a:gd name="T43" fmla="*/ 248 h 392"/>
                <a:gd name="T44" fmla="*/ 152 w 392"/>
                <a:gd name="T45" fmla="*/ 352 h 392"/>
                <a:gd name="T46" fmla="*/ 160 w 392"/>
                <a:gd name="T47" fmla="*/ 376 h 392"/>
                <a:gd name="T48" fmla="*/ 168 w 392"/>
                <a:gd name="T49" fmla="*/ 360 h 392"/>
                <a:gd name="T50" fmla="*/ 176 w 392"/>
                <a:gd name="T51" fmla="*/ 368 h 392"/>
                <a:gd name="T52" fmla="*/ 184 w 392"/>
                <a:gd name="T53" fmla="*/ 56 h 392"/>
                <a:gd name="T54" fmla="*/ 184 w 392"/>
                <a:gd name="T55" fmla="*/ 112 h 392"/>
                <a:gd name="T56" fmla="*/ 192 w 392"/>
                <a:gd name="T57" fmla="*/ 312 h 392"/>
                <a:gd name="T58" fmla="*/ 200 w 392"/>
                <a:gd name="T59" fmla="*/ 368 h 392"/>
                <a:gd name="T60" fmla="*/ 208 w 392"/>
                <a:gd name="T61" fmla="*/ 352 h 392"/>
                <a:gd name="T62" fmla="*/ 216 w 392"/>
                <a:gd name="T63" fmla="*/ 320 h 392"/>
                <a:gd name="T64" fmla="*/ 224 w 392"/>
                <a:gd name="T65" fmla="*/ 304 h 392"/>
                <a:gd name="T66" fmla="*/ 232 w 392"/>
                <a:gd name="T67" fmla="*/ 0 h 392"/>
                <a:gd name="T68" fmla="*/ 240 w 392"/>
                <a:gd name="T69" fmla="*/ 120 h 392"/>
                <a:gd name="T70" fmla="*/ 248 w 392"/>
                <a:gd name="T71" fmla="*/ 328 h 392"/>
                <a:gd name="T72" fmla="*/ 248 w 392"/>
                <a:gd name="T73" fmla="*/ 320 h 392"/>
                <a:gd name="T74" fmla="*/ 256 w 392"/>
                <a:gd name="T75" fmla="*/ 360 h 392"/>
                <a:gd name="T76" fmla="*/ 256 w 392"/>
                <a:gd name="T77" fmla="*/ 352 h 392"/>
                <a:gd name="T78" fmla="*/ 264 w 392"/>
                <a:gd name="T79" fmla="*/ 272 h 392"/>
                <a:gd name="T80" fmla="*/ 272 w 392"/>
                <a:gd name="T81" fmla="*/ 48 h 392"/>
                <a:gd name="T82" fmla="*/ 280 w 392"/>
                <a:gd name="T83" fmla="*/ 88 h 392"/>
                <a:gd name="T84" fmla="*/ 288 w 392"/>
                <a:gd name="T85" fmla="*/ 216 h 392"/>
                <a:gd name="T86" fmla="*/ 296 w 392"/>
                <a:gd name="T87" fmla="*/ 360 h 392"/>
                <a:gd name="T88" fmla="*/ 296 w 392"/>
                <a:gd name="T89" fmla="*/ 368 h 392"/>
                <a:gd name="T90" fmla="*/ 304 w 392"/>
                <a:gd name="T91" fmla="*/ 392 h 392"/>
                <a:gd name="T92" fmla="*/ 312 w 392"/>
                <a:gd name="T93" fmla="*/ 376 h 392"/>
                <a:gd name="T94" fmla="*/ 320 w 392"/>
                <a:gd name="T95" fmla="*/ 56 h 392"/>
                <a:gd name="T96" fmla="*/ 328 w 392"/>
                <a:gd name="T97" fmla="*/ 72 h 392"/>
                <a:gd name="T98" fmla="*/ 336 w 392"/>
                <a:gd name="T99" fmla="*/ 272 h 392"/>
                <a:gd name="T100" fmla="*/ 344 w 392"/>
                <a:gd name="T101" fmla="*/ 360 h 392"/>
                <a:gd name="T102" fmla="*/ 344 w 392"/>
                <a:gd name="T103" fmla="*/ 360 h 392"/>
                <a:gd name="T104" fmla="*/ 352 w 392"/>
                <a:gd name="T105" fmla="*/ 344 h 392"/>
                <a:gd name="T106" fmla="*/ 360 w 392"/>
                <a:gd name="T107" fmla="*/ 352 h 392"/>
                <a:gd name="T108" fmla="*/ 368 w 392"/>
                <a:gd name="T109" fmla="*/ 40 h 392"/>
                <a:gd name="T110" fmla="*/ 368 w 392"/>
                <a:gd name="T111" fmla="*/ 72 h 392"/>
                <a:gd name="T112" fmla="*/ 376 w 392"/>
                <a:gd name="T113" fmla="*/ 248 h 392"/>
                <a:gd name="T114" fmla="*/ 384 w 392"/>
                <a:gd name="T115" fmla="*/ 376 h 392"/>
                <a:gd name="T116" fmla="*/ 392 w 392"/>
                <a:gd name="T117" fmla="*/ 384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2"/>
                <a:gd name="T178" fmla="*/ 0 h 392"/>
                <a:gd name="T179" fmla="*/ 392 w 392"/>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2" h="392">
                  <a:moveTo>
                    <a:pt x="0" y="56"/>
                  </a:moveTo>
                  <a:lnTo>
                    <a:pt x="0" y="120"/>
                  </a:lnTo>
                  <a:lnTo>
                    <a:pt x="8" y="184"/>
                  </a:lnTo>
                  <a:lnTo>
                    <a:pt x="8" y="312"/>
                  </a:lnTo>
                  <a:lnTo>
                    <a:pt x="16" y="328"/>
                  </a:lnTo>
                  <a:lnTo>
                    <a:pt x="16" y="360"/>
                  </a:lnTo>
                  <a:lnTo>
                    <a:pt x="24" y="376"/>
                  </a:lnTo>
                  <a:lnTo>
                    <a:pt x="24" y="344"/>
                  </a:lnTo>
                  <a:lnTo>
                    <a:pt x="24" y="360"/>
                  </a:lnTo>
                  <a:lnTo>
                    <a:pt x="32" y="352"/>
                  </a:lnTo>
                  <a:lnTo>
                    <a:pt x="32" y="368"/>
                  </a:lnTo>
                  <a:lnTo>
                    <a:pt x="32" y="256"/>
                  </a:lnTo>
                  <a:lnTo>
                    <a:pt x="40" y="96"/>
                  </a:lnTo>
                  <a:lnTo>
                    <a:pt x="40" y="40"/>
                  </a:lnTo>
                  <a:lnTo>
                    <a:pt x="48" y="80"/>
                  </a:lnTo>
                  <a:lnTo>
                    <a:pt x="48" y="192"/>
                  </a:lnTo>
                  <a:lnTo>
                    <a:pt x="56" y="280"/>
                  </a:lnTo>
                  <a:lnTo>
                    <a:pt x="56" y="360"/>
                  </a:lnTo>
                  <a:lnTo>
                    <a:pt x="64" y="360"/>
                  </a:lnTo>
                  <a:lnTo>
                    <a:pt x="64" y="392"/>
                  </a:lnTo>
                  <a:lnTo>
                    <a:pt x="64" y="384"/>
                  </a:lnTo>
                  <a:lnTo>
                    <a:pt x="72" y="392"/>
                  </a:lnTo>
                  <a:lnTo>
                    <a:pt x="72" y="368"/>
                  </a:lnTo>
                  <a:lnTo>
                    <a:pt x="80" y="352"/>
                  </a:lnTo>
                  <a:lnTo>
                    <a:pt x="80" y="376"/>
                  </a:lnTo>
                  <a:lnTo>
                    <a:pt x="80" y="176"/>
                  </a:lnTo>
                  <a:lnTo>
                    <a:pt x="88" y="72"/>
                  </a:lnTo>
                  <a:lnTo>
                    <a:pt x="88" y="64"/>
                  </a:lnTo>
                  <a:lnTo>
                    <a:pt x="96" y="96"/>
                  </a:lnTo>
                  <a:lnTo>
                    <a:pt x="96" y="256"/>
                  </a:lnTo>
                  <a:lnTo>
                    <a:pt x="104" y="280"/>
                  </a:lnTo>
                  <a:lnTo>
                    <a:pt x="104" y="336"/>
                  </a:lnTo>
                  <a:lnTo>
                    <a:pt x="112" y="360"/>
                  </a:lnTo>
                  <a:lnTo>
                    <a:pt x="112" y="376"/>
                  </a:lnTo>
                  <a:lnTo>
                    <a:pt x="120" y="368"/>
                  </a:lnTo>
                  <a:lnTo>
                    <a:pt x="120" y="376"/>
                  </a:lnTo>
                  <a:lnTo>
                    <a:pt x="120" y="352"/>
                  </a:lnTo>
                  <a:lnTo>
                    <a:pt x="128" y="344"/>
                  </a:lnTo>
                  <a:lnTo>
                    <a:pt x="128" y="120"/>
                  </a:lnTo>
                  <a:lnTo>
                    <a:pt x="136" y="40"/>
                  </a:lnTo>
                  <a:lnTo>
                    <a:pt x="136" y="64"/>
                  </a:lnTo>
                  <a:lnTo>
                    <a:pt x="144" y="96"/>
                  </a:lnTo>
                  <a:lnTo>
                    <a:pt x="144" y="248"/>
                  </a:lnTo>
                  <a:lnTo>
                    <a:pt x="152" y="280"/>
                  </a:lnTo>
                  <a:lnTo>
                    <a:pt x="152" y="352"/>
                  </a:lnTo>
                  <a:lnTo>
                    <a:pt x="160" y="360"/>
                  </a:lnTo>
                  <a:lnTo>
                    <a:pt x="160" y="376"/>
                  </a:lnTo>
                  <a:lnTo>
                    <a:pt x="160" y="352"/>
                  </a:lnTo>
                  <a:lnTo>
                    <a:pt x="168" y="360"/>
                  </a:lnTo>
                  <a:lnTo>
                    <a:pt x="168" y="336"/>
                  </a:lnTo>
                  <a:lnTo>
                    <a:pt x="176" y="368"/>
                  </a:lnTo>
                  <a:lnTo>
                    <a:pt x="176" y="64"/>
                  </a:lnTo>
                  <a:lnTo>
                    <a:pt x="184" y="56"/>
                  </a:lnTo>
                  <a:lnTo>
                    <a:pt x="184" y="48"/>
                  </a:lnTo>
                  <a:lnTo>
                    <a:pt x="184" y="112"/>
                  </a:lnTo>
                  <a:lnTo>
                    <a:pt x="192" y="144"/>
                  </a:lnTo>
                  <a:lnTo>
                    <a:pt x="192" y="312"/>
                  </a:lnTo>
                  <a:lnTo>
                    <a:pt x="200" y="344"/>
                  </a:lnTo>
                  <a:lnTo>
                    <a:pt x="200" y="368"/>
                  </a:lnTo>
                  <a:lnTo>
                    <a:pt x="208" y="384"/>
                  </a:lnTo>
                  <a:lnTo>
                    <a:pt x="208" y="352"/>
                  </a:lnTo>
                  <a:lnTo>
                    <a:pt x="216" y="344"/>
                  </a:lnTo>
                  <a:lnTo>
                    <a:pt x="216" y="320"/>
                  </a:lnTo>
                  <a:lnTo>
                    <a:pt x="216" y="336"/>
                  </a:lnTo>
                  <a:lnTo>
                    <a:pt x="224" y="304"/>
                  </a:lnTo>
                  <a:lnTo>
                    <a:pt x="224" y="0"/>
                  </a:lnTo>
                  <a:lnTo>
                    <a:pt x="232" y="0"/>
                  </a:lnTo>
                  <a:lnTo>
                    <a:pt x="232" y="96"/>
                  </a:lnTo>
                  <a:lnTo>
                    <a:pt x="240" y="120"/>
                  </a:lnTo>
                  <a:lnTo>
                    <a:pt x="240" y="280"/>
                  </a:lnTo>
                  <a:lnTo>
                    <a:pt x="248" y="328"/>
                  </a:lnTo>
                  <a:lnTo>
                    <a:pt x="248" y="344"/>
                  </a:lnTo>
                  <a:lnTo>
                    <a:pt x="248" y="320"/>
                  </a:lnTo>
                  <a:lnTo>
                    <a:pt x="256" y="352"/>
                  </a:lnTo>
                  <a:lnTo>
                    <a:pt x="256" y="360"/>
                  </a:lnTo>
                  <a:lnTo>
                    <a:pt x="256" y="344"/>
                  </a:lnTo>
                  <a:lnTo>
                    <a:pt x="256" y="352"/>
                  </a:lnTo>
                  <a:lnTo>
                    <a:pt x="264" y="344"/>
                  </a:lnTo>
                  <a:lnTo>
                    <a:pt x="264" y="272"/>
                  </a:lnTo>
                  <a:lnTo>
                    <a:pt x="272" y="88"/>
                  </a:lnTo>
                  <a:lnTo>
                    <a:pt x="272" y="48"/>
                  </a:lnTo>
                  <a:lnTo>
                    <a:pt x="272" y="56"/>
                  </a:lnTo>
                  <a:lnTo>
                    <a:pt x="280" y="88"/>
                  </a:lnTo>
                  <a:lnTo>
                    <a:pt x="280" y="144"/>
                  </a:lnTo>
                  <a:lnTo>
                    <a:pt x="288" y="216"/>
                  </a:lnTo>
                  <a:lnTo>
                    <a:pt x="288" y="344"/>
                  </a:lnTo>
                  <a:lnTo>
                    <a:pt x="296" y="360"/>
                  </a:lnTo>
                  <a:lnTo>
                    <a:pt x="296" y="352"/>
                  </a:lnTo>
                  <a:lnTo>
                    <a:pt x="296" y="368"/>
                  </a:lnTo>
                  <a:lnTo>
                    <a:pt x="304" y="376"/>
                  </a:lnTo>
                  <a:lnTo>
                    <a:pt x="304" y="392"/>
                  </a:lnTo>
                  <a:lnTo>
                    <a:pt x="312" y="352"/>
                  </a:lnTo>
                  <a:lnTo>
                    <a:pt x="312" y="376"/>
                  </a:lnTo>
                  <a:lnTo>
                    <a:pt x="312" y="200"/>
                  </a:lnTo>
                  <a:lnTo>
                    <a:pt x="320" y="56"/>
                  </a:lnTo>
                  <a:lnTo>
                    <a:pt x="320" y="32"/>
                  </a:lnTo>
                  <a:lnTo>
                    <a:pt x="328" y="72"/>
                  </a:lnTo>
                  <a:lnTo>
                    <a:pt x="328" y="208"/>
                  </a:lnTo>
                  <a:lnTo>
                    <a:pt x="336" y="272"/>
                  </a:lnTo>
                  <a:lnTo>
                    <a:pt x="336" y="368"/>
                  </a:lnTo>
                  <a:lnTo>
                    <a:pt x="344" y="360"/>
                  </a:lnTo>
                  <a:lnTo>
                    <a:pt x="344" y="376"/>
                  </a:lnTo>
                  <a:lnTo>
                    <a:pt x="344" y="360"/>
                  </a:lnTo>
                  <a:lnTo>
                    <a:pt x="352" y="376"/>
                  </a:lnTo>
                  <a:lnTo>
                    <a:pt x="352" y="344"/>
                  </a:lnTo>
                  <a:lnTo>
                    <a:pt x="352" y="360"/>
                  </a:lnTo>
                  <a:lnTo>
                    <a:pt x="360" y="352"/>
                  </a:lnTo>
                  <a:lnTo>
                    <a:pt x="360" y="96"/>
                  </a:lnTo>
                  <a:lnTo>
                    <a:pt x="368" y="40"/>
                  </a:lnTo>
                  <a:lnTo>
                    <a:pt x="368" y="24"/>
                  </a:lnTo>
                  <a:lnTo>
                    <a:pt x="368" y="72"/>
                  </a:lnTo>
                  <a:lnTo>
                    <a:pt x="376" y="96"/>
                  </a:lnTo>
                  <a:lnTo>
                    <a:pt x="376" y="248"/>
                  </a:lnTo>
                  <a:lnTo>
                    <a:pt x="384" y="304"/>
                  </a:lnTo>
                  <a:lnTo>
                    <a:pt x="384" y="376"/>
                  </a:lnTo>
                  <a:lnTo>
                    <a:pt x="392" y="360"/>
                  </a:lnTo>
                  <a:lnTo>
                    <a:pt x="392" y="384"/>
                  </a:lnTo>
                </a:path>
              </a:pathLst>
            </a:custGeom>
            <a:noFill/>
            <a:ln w="0">
              <a:solidFill>
                <a:srgbClr val="CC0000"/>
              </a:solidFill>
              <a:prstDash val="solid"/>
              <a:round/>
              <a:headEnd/>
              <a:tailEnd/>
            </a:ln>
          </p:spPr>
          <p:txBody>
            <a:bodyPr/>
            <a:lstStyle/>
            <a:p>
              <a:endParaRPr lang="en-US"/>
            </a:p>
          </p:txBody>
        </p:sp>
        <p:sp>
          <p:nvSpPr>
            <p:cNvPr id="61672" name="Freeform 1169"/>
            <p:cNvSpPr>
              <a:spLocks/>
            </p:cNvSpPr>
            <p:nvPr/>
          </p:nvSpPr>
          <p:spPr bwMode="auto">
            <a:xfrm>
              <a:off x="2847" y="688"/>
              <a:ext cx="495" cy="136"/>
            </a:xfrm>
            <a:custGeom>
              <a:avLst/>
              <a:gdLst>
                <a:gd name="T0" fmla="*/ 8 w 495"/>
                <a:gd name="T1" fmla="*/ 8 h 136"/>
                <a:gd name="T2" fmla="*/ 24 w 495"/>
                <a:gd name="T3" fmla="*/ 88 h 136"/>
                <a:gd name="T4" fmla="*/ 32 w 495"/>
                <a:gd name="T5" fmla="*/ 96 h 136"/>
                <a:gd name="T6" fmla="*/ 40 w 495"/>
                <a:gd name="T7" fmla="*/ 104 h 136"/>
                <a:gd name="T8" fmla="*/ 56 w 495"/>
                <a:gd name="T9" fmla="*/ 64 h 136"/>
                <a:gd name="T10" fmla="*/ 64 w 495"/>
                <a:gd name="T11" fmla="*/ 88 h 136"/>
                <a:gd name="T12" fmla="*/ 72 w 495"/>
                <a:gd name="T13" fmla="*/ 112 h 136"/>
                <a:gd name="T14" fmla="*/ 88 w 495"/>
                <a:gd name="T15" fmla="*/ 136 h 136"/>
                <a:gd name="T16" fmla="*/ 96 w 495"/>
                <a:gd name="T17" fmla="*/ 32 h 136"/>
                <a:gd name="T18" fmla="*/ 112 w 495"/>
                <a:gd name="T19" fmla="*/ 56 h 136"/>
                <a:gd name="T20" fmla="*/ 120 w 495"/>
                <a:gd name="T21" fmla="*/ 80 h 136"/>
                <a:gd name="T22" fmla="*/ 128 w 495"/>
                <a:gd name="T23" fmla="*/ 104 h 136"/>
                <a:gd name="T24" fmla="*/ 144 w 495"/>
                <a:gd name="T25" fmla="*/ 104 h 136"/>
                <a:gd name="T26" fmla="*/ 152 w 495"/>
                <a:gd name="T27" fmla="*/ 120 h 136"/>
                <a:gd name="T28" fmla="*/ 160 w 495"/>
                <a:gd name="T29" fmla="*/ 104 h 136"/>
                <a:gd name="T30" fmla="*/ 176 w 495"/>
                <a:gd name="T31" fmla="*/ 104 h 136"/>
                <a:gd name="T32" fmla="*/ 192 w 495"/>
                <a:gd name="T33" fmla="*/ 56 h 136"/>
                <a:gd name="T34" fmla="*/ 200 w 495"/>
                <a:gd name="T35" fmla="*/ 56 h 136"/>
                <a:gd name="T36" fmla="*/ 208 w 495"/>
                <a:gd name="T37" fmla="*/ 96 h 136"/>
                <a:gd name="T38" fmla="*/ 224 w 495"/>
                <a:gd name="T39" fmla="*/ 88 h 136"/>
                <a:gd name="T40" fmla="*/ 232 w 495"/>
                <a:gd name="T41" fmla="*/ 56 h 136"/>
                <a:gd name="T42" fmla="*/ 248 w 495"/>
                <a:gd name="T43" fmla="*/ 72 h 136"/>
                <a:gd name="T44" fmla="*/ 256 w 495"/>
                <a:gd name="T45" fmla="*/ 88 h 136"/>
                <a:gd name="T46" fmla="*/ 272 w 495"/>
                <a:gd name="T47" fmla="*/ 88 h 136"/>
                <a:gd name="T48" fmla="*/ 288 w 495"/>
                <a:gd name="T49" fmla="*/ 32 h 136"/>
                <a:gd name="T50" fmla="*/ 296 w 495"/>
                <a:gd name="T51" fmla="*/ 80 h 136"/>
                <a:gd name="T52" fmla="*/ 320 w 495"/>
                <a:gd name="T53" fmla="*/ 88 h 136"/>
                <a:gd name="T54" fmla="*/ 336 w 495"/>
                <a:gd name="T55" fmla="*/ 32 h 136"/>
                <a:gd name="T56" fmla="*/ 343 w 495"/>
                <a:gd name="T57" fmla="*/ 88 h 136"/>
                <a:gd name="T58" fmla="*/ 359 w 495"/>
                <a:gd name="T59" fmla="*/ 96 h 136"/>
                <a:gd name="T60" fmla="*/ 367 w 495"/>
                <a:gd name="T61" fmla="*/ 64 h 136"/>
                <a:gd name="T62" fmla="*/ 383 w 495"/>
                <a:gd name="T63" fmla="*/ 64 h 136"/>
                <a:gd name="T64" fmla="*/ 399 w 495"/>
                <a:gd name="T65" fmla="*/ 96 h 136"/>
                <a:gd name="T66" fmla="*/ 415 w 495"/>
                <a:gd name="T67" fmla="*/ 96 h 136"/>
                <a:gd name="T68" fmla="*/ 423 w 495"/>
                <a:gd name="T69" fmla="*/ 40 h 136"/>
                <a:gd name="T70" fmla="*/ 439 w 495"/>
                <a:gd name="T71" fmla="*/ 72 h 136"/>
                <a:gd name="T72" fmla="*/ 447 w 495"/>
                <a:gd name="T73" fmla="*/ 104 h 136"/>
                <a:gd name="T74" fmla="*/ 455 w 495"/>
                <a:gd name="T75" fmla="*/ 112 h 136"/>
                <a:gd name="T76" fmla="*/ 463 w 495"/>
                <a:gd name="T77" fmla="*/ 48 h 136"/>
                <a:gd name="T78" fmla="*/ 479 w 495"/>
                <a:gd name="T79" fmla="*/ 80 h 136"/>
                <a:gd name="T80" fmla="*/ 487 w 495"/>
                <a:gd name="T81" fmla="*/ 88 h 136"/>
                <a:gd name="T82" fmla="*/ 495 w 495"/>
                <a:gd name="T83" fmla="*/ 96 h 1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5"/>
                <a:gd name="T127" fmla="*/ 0 h 136"/>
                <a:gd name="T128" fmla="*/ 495 w 495"/>
                <a:gd name="T129" fmla="*/ 136 h 1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5" h="136">
                  <a:moveTo>
                    <a:pt x="0" y="72"/>
                  </a:moveTo>
                  <a:lnTo>
                    <a:pt x="0" y="0"/>
                  </a:lnTo>
                  <a:lnTo>
                    <a:pt x="8" y="8"/>
                  </a:lnTo>
                  <a:lnTo>
                    <a:pt x="16" y="16"/>
                  </a:lnTo>
                  <a:lnTo>
                    <a:pt x="16" y="56"/>
                  </a:lnTo>
                  <a:lnTo>
                    <a:pt x="24" y="88"/>
                  </a:lnTo>
                  <a:lnTo>
                    <a:pt x="24" y="80"/>
                  </a:lnTo>
                  <a:lnTo>
                    <a:pt x="24" y="88"/>
                  </a:lnTo>
                  <a:lnTo>
                    <a:pt x="32" y="96"/>
                  </a:lnTo>
                  <a:lnTo>
                    <a:pt x="32" y="112"/>
                  </a:lnTo>
                  <a:lnTo>
                    <a:pt x="40" y="120"/>
                  </a:lnTo>
                  <a:lnTo>
                    <a:pt x="40" y="104"/>
                  </a:lnTo>
                  <a:lnTo>
                    <a:pt x="48" y="96"/>
                  </a:lnTo>
                  <a:lnTo>
                    <a:pt x="48" y="56"/>
                  </a:lnTo>
                  <a:lnTo>
                    <a:pt x="56" y="64"/>
                  </a:lnTo>
                  <a:lnTo>
                    <a:pt x="56" y="72"/>
                  </a:lnTo>
                  <a:lnTo>
                    <a:pt x="64" y="80"/>
                  </a:lnTo>
                  <a:lnTo>
                    <a:pt x="64" y="88"/>
                  </a:lnTo>
                  <a:lnTo>
                    <a:pt x="72" y="104"/>
                  </a:lnTo>
                  <a:lnTo>
                    <a:pt x="72" y="96"/>
                  </a:lnTo>
                  <a:lnTo>
                    <a:pt x="72" y="112"/>
                  </a:lnTo>
                  <a:lnTo>
                    <a:pt x="80" y="112"/>
                  </a:lnTo>
                  <a:lnTo>
                    <a:pt x="80" y="128"/>
                  </a:lnTo>
                  <a:lnTo>
                    <a:pt x="88" y="136"/>
                  </a:lnTo>
                  <a:lnTo>
                    <a:pt x="88" y="104"/>
                  </a:lnTo>
                  <a:lnTo>
                    <a:pt x="96" y="72"/>
                  </a:lnTo>
                  <a:lnTo>
                    <a:pt x="96" y="32"/>
                  </a:lnTo>
                  <a:lnTo>
                    <a:pt x="104" y="32"/>
                  </a:lnTo>
                  <a:lnTo>
                    <a:pt x="112" y="40"/>
                  </a:lnTo>
                  <a:lnTo>
                    <a:pt x="112" y="56"/>
                  </a:lnTo>
                  <a:lnTo>
                    <a:pt x="120" y="64"/>
                  </a:lnTo>
                  <a:lnTo>
                    <a:pt x="120" y="88"/>
                  </a:lnTo>
                  <a:lnTo>
                    <a:pt x="120" y="80"/>
                  </a:lnTo>
                  <a:lnTo>
                    <a:pt x="128" y="104"/>
                  </a:lnTo>
                  <a:lnTo>
                    <a:pt x="128" y="96"/>
                  </a:lnTo>
                  <a:lnTo>
                    <a:pt x="128" y="104"/>
                  </a:lnTo>
                  <a:lnTo>
                    <a:pt x="136" y="112"/>
                  </a:lnTo>
                  <a:lnTo>
                    <a:pt x="136" y="96"/>
                  </a:lnTo>
                  <a:lnTo>
                    <a:pt x="144" y="104"/>
                  </a:lnTo>
                  <a:lnTo>
                    <a:pt x="152" y="120"/>
                  </a:lnTo>
                  <a:lnTo>
                    <a:pt x="152" y="112"/>
                  </a:lnTo>
                  <a:lnTo>
                    <a:pt x="152" y="120"/>
                  </a:lnTo>
                  <a:lnTo>
                    <a:pt x="160" y="112"/>
                  </a:lnTo>
                  <a:lnTo>
                    <a:pt x="160" y="120"/>
                  </a:lnTo>
                  <a:lnTo>
                    <a:pt x="160" y="104"/>
                  </a:lnTo>
                  <a:lnTo>
                    <a:pt x="176" y="104"/>
                  </a:lnTo>
                  <a:lnTo>
                    <a:pt x="176" y="96"/>
                  </a:lnTo>
                  <a:lnTo>
                    <a:pt x="176" y="104"/>
                  </a:lnTo>
                  <a:lnTo>
                    <a:pt x="184" y="104"/>
                  </a:lnTo>
                  <a:lnTo>
                    <a:pt x="184" y="64"/>
                  </a:lnTo>
                  <a:lnTo>
                    <a:pt x="192" y="56"/>
                  </a:lnTo>
                  <a:lnTo>
                    <a:pt x="192" y="40"/>
                  </a:lnTo>
                  <a:lnTo>
                    <a:pt x="192" y="48"/>
                  </a:lnTo>
                  <a:lnTo>
                    <a:pt x="200" y="56"/>
                  </a:lnTo>
                  <a:lnTo>
                    <a:pt x="200" y="72"/>
                  </a:lnTo>
                  <a:lnTo>
                    <a:pt x="208" y="80"/>
                  </a:lnTo>
                  <a:lnTo>
                    <a:pt x="208" y="96"/>
                  </a:lnTo>
                  <a:lnTo>
                    <a:pt x="224" y="96"/>
                  </a:lnTo>
                  <a:lnTo>
                    <a:pt x="224" y="112"/>
                  </a:lnTo>
                  <a:lnTo>
                    <a:pt x="224" y="88"/>
                  </a:lnTo>
                  <a:lnTo>
                    <a:pt x="224" y="104"/>
                  </a:lnTo>
                  <a:lnTo>
                    <a:pt x="232" y="96"/>
                  </a:lnTo>
                  <a:lnTo>
                    <a:pt x="232" y="56"/>
                  </a:lnTo>
                  <a:lnTo>
                    <a:pt x="240" y="48"/>
                  </a:lnTo>
                  <a:lnTo>
                    <a:pt x="240" y="56"/>
                  </a:lnTo>
                  <a:lnTo>
                    <a:pt x="248" y="72"/>
                  </a:lnTo>
                  <a:lnTo>
                    <a:pt x="256" y="80"/>
                  </a:lnTo>
                  <a:lnTo>
                    <a:pt x="256" y="88"/>
                  </a:lnTo>
                  <a:lnTo>
                    <a:pt x="264" y="96"/>
                  </a:lnTo>
                  <a:lnTo>
                    <a:pt x="272" y="104"/>
                  </a:lnTo>
                  <a:lnTo>
                    <a:pt x="272" y="88"/>
                  </a:lnTo>
                  <a:lnTo>
                    <a:pt x="280" y="80"/>
                  </a:lnTo>
                  <a:lnTo>
                    <a:pt x="280" y="40"/>
                  </a:lnTo>
                  <a:lnTo>
                    <a:pt x="288" y="32"/>
                  </a:lnTo>
                  <a:lnTo>
                    <a:pt x="288" y="48"/>
                  </a:lnTo>
                  <a:lnTo>
                    <a:pt x="296" y="64"/>
                  </a:lnTo>
                  <a:lnTo>
                    <a:pt x="296" y="80"/>
                  </a:lnTo>
                  <a:lnTo>
                    <a:pt x="304" y="88"/>
                  </a:lnTo>
                  <a:lnTo>
                    <a:pt x="312" y="96"/>
                  </a:lnTo>
                  <a:lnTo>
                    <a:pt x="320" y="88"/>
                  </a:lnTo>
                  <a:lnTo>
                    <a:pt x="320" y="72"/>
                  </a:lnTo>
                  <a:lnTo>
                    <a:pt x="336" y="40"/>
                  </a:lnTo>
                  <a:lnTo>
                    <a:pt x="336" y="32"/>
                  </a:lnTo>
                  <a:lnTo>
                    <a:pt x="336" y="48"/>
                  </a:lnTo>
                  <a:lnTo>
                    <a:pt x="343" y="56"/>
                  </a:lnTo>
                  <a:lnTo>
                    <a:pt x="343" y="88"/>
                  </a:lnTo>
                  <a:lnTo>
                    <a:pt x="351" y="80"/>
                  </a:lnTo>
                  <a:lnTo>
                    <a:pt x="351" y="88"/>
                  </a:lnTo>
                  <a:lnTo>
                    <a:pt x="359" y="96"/>
                  </a:lnTo>
                  <a:lnTo>
                    <a:pt x="359" y="104"/>
                  </a:lnTo>
                  <a:lnTo>
                    <a:pt x="367" y="96"/>
                  </a:lnTo>
                  <a:lnTo>
                    <a:pt x="367" y="64"/>
                  </a:lnTo>
                  <a:lnTo>
                    <a:pt x="375" y="56"/>
                  </a:lnTo>
                  <a:lnTo>
                    <a:pt x="375" y="40"/>
                  </a:lnTo>
                  <a:lnTo>
                    <a:pt x="383" y="64"/>
                  </a:lnTo>
                  <a:lnTo>
                    <a:pt x="383" y="72"/>
                  </a:lnTo>
                  <a:lnTo>
                    <a:pt x="399" y="88"/>
                  </a:lnTo>
                  <a:lnTo>
                    <a:pt x="399" y="96"/>
                  </a:lnTo>
                  <a:lnTo>
                    <a:pt x="399" y="88"/>
                  </a:lnTo>
                  <a:lnTo>
                    <a:pt x="407" y="104"/>
                  </a:lnTo>
                  <a:lnTo>
                    <a:pt x="415" y="96"/>
                  </a:lnTo>
                  <a:lnTo>
                    <a:pt x="415" y="72"/>
                  </a:lnTo>
                  <a:lnTo>
                    <a:pt x="423" y="48"/>
                  </a:lnTo>
                  <a:lnTo>
                    <a:pt x="423" y="40"/>
                  </a:lnTo>
                  <a:lnTo>
                    <a:pt x="431" y="48"/>
                  </a:lnTo>
                  <a:lnTo>
                    <a:pt x="431" y="80"/>
                  </a:lnTo>
                  <a:lnTo>
                    <a:pt x="439" y="72"/>
                  </a:lnTo>
                  <a:lnTo>
                    <a:pt x="439" y="80"/>
                  </a:lnTo>
                  <a:lnTo>
                    <a:pt x="447" y="88"/>
                  </a:lnTo>
                  <a:lnTo>
                    <a:pt x="447" y="104"/>
                  </a:lnTo>
                  <a:lnTo>
                    <a:pt x="447" y="96"/>
                  </a:lnTo>
                  <a:lnTo>
                    <a:pt x="455" y="104"/>
                  </a:lnTo>
                  <a:lnTo>
                    <a:pt x="455" y="112"/>
                  </a:lnTo>
                  <a:lnTo>
                    <a:pt x="455" y="104"/>
                  </a:lnTo>
                  <a:lnTo>
                    <a:pt x="463" y="96"/>
                  </a:lnTo>
                  <a:lnTo>
                    <a:pt x="463" y="48"/>
                  </a:lnTo>
                  <a:lnTo>
                    <a:pt x="471" y="40"/>
                  </a:lnTo>
                  <a:lnTo>
                    <a:pt x="471" y="56"/>
                  </a:lnTo>
                  <a:lnTo>
                    <a:pt x="479" y="80"/>
                  </a:lnTo>
                  <a:lnTo>
                    <a:pt x="479" y="72"/>
                  </a:lnTo>
                  <a:lnTo>
                    <a:pt x="479" y="80"/>
                  </a:lnTo>
                  <a:lnTo>
                    <a:pt x="487" y="88"/>
                  </a:lnTo>
                  <a:lnTo>
                    <a:pt x="487" y="80"/>
                  </a:lnTo>
                  <a:lnTo>
                    <a:pt x="487" y="88"/>
                  </a:lnTo>
                  <a:lnTo>
                    <a:pt x="495" y="96"/>
                  </a:lnTo>
                  <a:lnTo>
                    <a:pt x="495" y="104"/>
                  </a:lnTo>
                  <a:lnTo>
                    <a:pt x="495" y="96"/>
                  </a:lnTo>
                </a:path>
              </a:pathLst>
            </a:custGeom>
            <a:noFill/>
            <a:ln w="0">
              <a:solidFill>
                <a:srgbClr val="0000CC"/>
              </a:solidFill>
              <a:prstDash val="solid"/>
              <a:round/>
              <a:headEnd/>
              <a:tailEnd/>
            </a:ln>
          </p:spPr>
          <p:txBody>
            <a:bodyPr/>
            <a:lstStyle/>
            <a:p>
              <a:endParaRPr lang="en-US"/>
            </a:p>
          </p:txBody>
        </p:sp>
        <p:sp>
          <p:nvSpPr>
            <p:cNvPr id="61673" name="Freeform 1170"/>
            <p:cNvSpPr>
              <a:spLocks/>
            </p:cNvSpPr>
            <p:nvPr/>
          </p:nvSpPr>
          <p:spPr bwMode="auto">
            <a:xfrm>
              <a:off x="3342" y="720"/>
              <a:ext cx="320" cy="96"/>
            </a:xfrm>
            <a:custGeom>
              <a:avLst/>
              <a:gdLst>
                <a:gd name="T0" fmla="*/ 8 w 320"/>
                <a:gd name="T1" fmla="*/ 72 h 96"/>
                <a:gd name="T2" fmla="*/ 16 w 320"/>
                <a:gd name="T3" fmla="*/ 16 h 96"/>
                <a:gd name="T4" fmla="*/ 24 w 320"/>
                <a:gd name="T5" fmla="*/ 24 h 96"/>
                <a:gd name="T6" fmla="*/ 32 w 320"/>
                <a:gd name="T7" fmla="*/ 40 h 96"/>
                <a:gd name="T8" fmla="*/ 40 w 320"/>
                <a:gd name="T9" fmla="*/ 64 h 96"/>
                <a:gd name="T10" fmla="*/ 48 w 320"/>
                <a:gd name="T11" fmla="*/ 72 h 96"/>
                <a:gd name="T12" fmla="*/ 56 w 320"/>
                <a:gd name="T13" fmla="*/ 72 h 96"/>
                <a:gd name="T14" fmla="*/ 64 w 320"/>
                <a:gd name="T15" fmla="*/ 40 h 96"/>
                <a:gd name="T16" fmla="*/ 72 w 320"/>
                <a:gd name="T17" fmla="*/ 8 h 96"/>
                <a:gd name="T18" fmla="*/ 80 w 320"/>
                <a:gd name="T19" fmla="*/ 32 h 96"/>
                <a:gd name="T20" fmla="*/ 88 w 320"/>
                <a:gd name="T21" fmla="*/ 56 h 96"/>
                <a:gd name="T22" fmla="*/ 88 w 320"/>
                <a:gd name="T23" fmla="*/ 56 h 96"/>
                <a:gd name="T24" fmla="*/ 96 w 320"/>
                <a:gd name="T25" fmla="*/ 72 h 96"/>
                <a:gd name="T26" fmla="*/ 104 w 320"/>
                <a:gd name="T27" fmla="*/ 72 h 96"/>
                <a:gd name="T28" fmla="*/ 120 w 320"/>
                <a:gd name="T29" fmla="*/ 16 h 96"/>
                <a:gd name="T30" fmla="*/ 120 w 320"/>
                <a:gd name="T31" fmla="*/ 32 h 96"/>
                <a:gd name="T32" fmla="*/ 128 w 320"/>
                <a:gd name="T33" fmla="*/ 64 h 96"/>
                <a:gd name="T34" fmla="*/ 144 w 320"/>
                <a:gd name="T35" fmla="*/ 72 h 96"/>
                <a:gd name="T36" fmla="*/ 144 w 320"/>
                <a:gd name="T37" fmla="*/ 80 h 96"/>
                <a:gd name="T38" fmla="*/ 152 w 320"/>
                <a:gd name="T39" fmla="*/ 40 h 96"/>
                <a:gd name="T40" fmla="*/ 160 w 320"/>
                <a:gd name="T41" fmla="*/ 16 h 96"/>
                <a:gd name="T42" fmla="*/ 168 w 320"/>
                <a:gd name="T43" fmla="*/ 40 h 96"/>
                <a:gd name="T44" fmla="*/ 176 w 320"/>
                <a:gd name="T45" fmla="*/ 56 h 96"/>
                <a:gd name="T46" fmla="*/ 184 w 320"/>
                <a:gd name="T47" fmla="*/ 64 h 96"/>
                <a:gd name="T48" fmla="*/ 192 w 320"/>
                <a:gd name="T49" fmla="*/ 80 h 96"/>
                <a:gd name="T50" fmla="*/ 200 w 320"/>
                <a:gd name="T51" fmla="*/ 32 h 96"/>
                <a:gd name="T52" fmla="*/ 216 w 320"/>
                <a:gd name="T53" fmla="*/ 48 h 96"/>
                <a:gd name="T54" fmla="*/ 232 w 320"/>
                <a:gd name="T55" fmla="*/ 72 h 96"/>
                <a:gd name="T56" fmla="*/ 240 w 320"/>
                <a:gd name="T57" fmla="*/ 88 h 96"/>
                <a:gd name="T58" fmla="*/ 240 w 320"/>
                <a:gd name="T59" fmla="*/ 80 h 96"/>
                <a:gd name="T60" fmla="*/ 248 w 320"/>
                <a:gd name="T61" fmla="*/ 80 h 96"/>
                <a:gd name="T62" fmla="*/ 256 w 320"/>
                <a:gd name="T63" fmla="*/ 40 h 96"/>
                <a:gd name="T64" fmla="*/ 256 w 320"/>
                <a:gd name="T65" fmla="*/ 40 h 96"/>
                <a:gd name="T66" fmla="*/ 264 w 320"/>
                <a:gd name="T67" fmla="*/ 72 h 96"/>
                <a:gd name="T68" fmla="*/ 272 w 320"/>
                <a:gd name="T69" fmla="*/ 72 h 96"/>
                <a:gd name="T70" fmla="*/ 288 w 320"/>
                <a:gd name="T71" fmla="*/ 80 h 96"/>
                <a:gd name="T72" fmla="*/ 288 w 320"/>
                <a:gd name="T73" fmla="*/ 72 h 96"/>
                <a:gd name="T74" fmla="*/ 296 w 320"/>
                <a:gd name="T75" fmla="*/ 16 h 96"/>
                <a:gd name="T76" fmla="*/ 312 w 320"/>
                <a:gd name="T77" fmla="*/ 56 h 96"/>
                <a:gd name="T78" fmla="*/ 320 w 320"/>
                <a:gd name="T79" fmla="*/ 56 h 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96"/>
                <a:gd name="T122" fmla="*/ 320 w 320"/>
                <a:gd name="T123" fmla="*/ 96 h 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96">
                  <a:moveTo>
                    <a:pt x="0" y="64"/>
                  </a:moveTo>
                  <a:lnTo>
                    <a:pt x="8" y="72"/>
                  </a:lnTo>
                  <a:lnTo>
                    <a:pt x="16" y="48"/>
                  </a:lnTo>
                  <a:lnTo>
                    <a:pt x="16" y="16"/>
                  </a:lnTo>
                  <a:lnTo>
                    <a:pt x="24" y="0"/>
                  </a:lnTo>
                  <a:lnTo>
                    <a:pt x="24" y="24"/>
                  </a:lnTo>
                  <a:lnTo>
                    <a:pt x="32" y="32"/>
                  </a:lnTo>
                  <a:lnTo>
                    <a:pt x="32" y="40"/>
                  </a:lnTo>
                  <a:lnTo>
                    <a:pt x="40" y="56"/>
                  </a:lnTo>
                  <a:lnTo>
                    <a:pt x="40" y="64"/>
                  </a:lnTo>
                  <a:lnTo>
                    <a:pt x="48" y="56"/>
                  </a:lnTo>
                  <a:lnTo>
                    <a:pt x="48" y="72"/>
                  </a:lnTo>
                  <a:lnTo>
                    <a:pt x="56" y="64"/>
                  </a:lnTo>
                  <a:lnTo>
                    <a:pt x="56" y="72"/>
                  </a:lnTo>
                  <a:lnTo>
                    <a:pt x="56" y="64"/>
                  </a:lnTo>
                  <a:lnTo>
                    <a:pt x="64" y="40"/>
                  </a:lnTo>
                  <a:lnTo>
                    <a:pt x="64" y="16"/>
                  </a:lnTo>
                  <a:lnTo>
                    <a:pt x="72" y="8"/>
                  </a:lnTo>
                  <a:lnTo>
                    <a:pt x="72" y="32"/>
                  </a:lnTo>
                  <a:lnTo>
                    <a:pt x="80" y="32"/>
                  </a:lnTo>
                  <a:lnTo>
                    <a:pt x="80" y="48"/>
                  </a:lnTo>
                  <a:lnTo>
                    <a:pt x="88" y="56"/>
                  </a:lnTo>
                  <a:lnTo>
                    <a:pt x="88" y="64"/>
                  </a:lnTo>
                  <a:lnTo>
                    <a:pt x="88" y="56"/>
                  </a:lnTo>
                  <a:lnTo>
                    <a:pt x="96" y="64"/>
                  </a:lnTo>
                  <a:lnTo>
                    <a:pt x="96" y="72"/>
                  </a:lnTo>
                  <a:lnTo>
                    <a:pt x="96" y="64"/>
                  </a:lnTo>
                  <a:lnTo>
                    <a:pt x="104" y="72"/>
                  </a:lnTo>
                  <a:lnTo>
                    <a:pt x="104" y="40"/>
                  </a:lnTo>
                  <a:lnTo>
                    <a:pt x="120" y="16"/>
                  </a:lnTo>
                  <a:lnTo>
                    <a:pt x="112" y="16"/>
                  </a:lnTo>
                  <a:lnTo>
                    <a:pt x="120" y="32"/>
                  </a:lnTo>
                  <a:lnTo>
                    <a:pt x="128" y="48"/>
                  </a:lnTo>
                  <a:lnTo>
                    <a:pt x="128" y="64"/>
                  </a:lnTo>
                  <a:lnTo>
                    <a:pt x="136" y="64"/>
                  </a:lnTo>
                  <a:lnTo>
                    <a:pt x="144" y="72"/>
                  </a:lnTo>
                  <a:lnTo>
                    <a:pt x="144" y="80"/>
                  </a:lnTo>
                  <a:lnTo>
                    <a:pt x="152" y="72"/>
                  </a:lnTo>
                  <a:lnTo>
                    <a:pt x="152" y="40"/>
                  </a:lnTo>
                  <a:lnTo>
                    <a:pt x="160" y="32"/>
                  </a:lnTo>
                  <a:lnTo>
                    <a:pt x="160" y="16"/>
                  </a:lnTo>
                  <a:lnTo>
                    <a:pt x="168" y="24"/>
                  </a:lnTo>
                  <a:lnTo>
                    <a:pt x="168" y="40"/>
                  </a:lnTo>
                  <a:lnTo>
                    <a:pt x="176" y="56"/>
                  </a:lnTo>
                  <a:lnTo>
                    <a:pt x="176" y="64"/>
                  </a:lnTo>
                  <a:lnTo>
                    <a:pt x="184" y="64"/>
                  </a:lnTo>
                  <a:lnTo>
                    <a:pt x="192" y="72"/>
                  </a:lnTo>
                  <a:lnTo>
                    <a:pt x="192" y="80"/>
                  </a:lnTo>
                  <a:lnTo>
                    <a:pt x="200" y="56"/>
                  </a:lnTo>
                  <a:lnTo>
                    <a:pt x="200" y="32"/>
                  </a:lnTo>
                  <a:lnTo>
                    <a:pt x="216" y="32"/>
                  </a:lnTo>
                  <a:lnTo>
                    <a:pt x="216" y="48"/>
                  </a:lnTo>
                  <a:lnTo>
                    <a:pt x="224" y="64"/>
                  </a:lnTo>
                  <a:lnTo>
                    <a:pt x="232" y="72"/>
                  </a:lnTo>
                  <a:lnTo>
                    <a:pt x="232" y="80"/>
                  </a:lnTo>
                  <a:lnTo>
                    <a:pt x="240" y="88"/>
                  </a:lnTo>
                  <a:lnTo>
                    <a:pt x="240" y="96"/>
                  </a:lnTo>
                  <a:lnTo>
                    <a:pt x="240" y="80"/>
                  </a:lnTo>
                  <a:lnTo>
                    <a:pt x="240" y="88"/>
                  </a:lnTo>
                  <a:lnTo>
                    <a:pt x="248" y="80"/>
                  </a:lnTo>
                  <a:lnTo>
                    <a:pt x="248" y="32"/>
                  </a:lnTo>
                  <a:lnTo>
                    <a:pt x="256" y="40"/>
                  </a:lnTo>
                  <a:lnTo>
                    <a:pt x="256" y="48"/>
                  </a:lnTo>
                  <a:lnTo>
                    <a:pt x="256" y="40"/>
                  </a:lnTo>
                  <a:lnTo>
                    <a:pt x="264" y="56"/>
                  </a:lnTo>
                  <a:lnTo>
                    <a:pt x="264" y="72"/>
                  </a:lnTo>
                  <a:lnTo>
                    <a:pt x="272" y="80"/>
                  </a:lnTo>
                  <a:lnTo>
                    <a:pt x="272" y="72"/>
                  </a:lnTo>
                  <a:lnTo>
                    <a:pt x="272" y="80"/>
                  </a:lnTo>
                  <a:lnTo>
                    <a:pt x="288" y="80"/>
                  </a:lnTo>
                  <a:lnTo>
                    <a:pt x="280" y="80"/>
                  </a:lnTo>
                  <a:lnTo>
                    <a:pt x="288" y="72"/>
                  </a:lnTo>
                  <a:lnTo>
                    <a:pt x="296" y="56"/>
                  </a:lnTo>
                  <a:lnTo>
                    <a:pt x="296" y="16"/>
                  </a:lnTo>
                  <a:lnTo>
                    <a:pt x="312" y="32"/>
                  </a:lnTo>
                  <a:lnTo>
                    <a:pt x="312" y="56"/>
                  </a:lnTo>
                  <a:lnTo>
                    <a:pt x="320" y="64"/>
                  </a:lnTo>
                  <a:lnTo>
                    <a:pt x="320" y="56"/>
                  </a:lnTo>
                </a:path>
              </a:pathLst>
            </a:custGeom>
            <a:noFill/>
            <a:ln w="0">
              <a:solidFill>
                <a:srgbClr val="0000CC"/>
              </a:solidFill>
              <a:prstDash val="solid"/>
              <a:round/>
              <a:headEnd/>
              <a:tailEnd/>
            </a:ln>
          </p:spPr>
          <p:txBody>
            <a:bodyPr/>
            <a:lstStyle/>
            <a:p>
              <a:endParaRPr lang="en-US"/>
            </a:p>
          </p:txBody>
        </p:sp>
        <p:sp>
          <p:nvSpPr>
            <p:cNvPr id="61674" name="Line 1171"/>
            <p:cNvSpPr>
              <a:spLocks noChangeShapeType="1"/>
            </p:cNvSpPr>
            <p:nvPr/>
          </p:nvSpPr>
          <p:spPr bwMode="auto">
            <a:xfrm flipV="1">
              <a:off x="3662" y="288"/>
              <a:ext cx="0" cy="1415"/>
            </a:xfrm>
            <a:prstGeom prst="line">
              <a:avLst/>
            </a:prstGeom>
            <a:noFill/>
            <a:ln w="0">
              <a:solidFill>
                <a:srgbClr val="000000"/>
              </a:solidFill>
              <a:round/>
              <a:headEnd/>
              <a:tailEnd/>
            </a:ln>
          </p:spPr>
          <p:txBody>
            <a:bodyPr/>
            <a:lstStyle/>
            <a:p>
              <a:endParaRPr lang="en-US"/>
            </a:p>
          </p:txBody>
        </p:sp>
        <p:sp>
          <p:nvSpPr>
            <p:cNvPr id="61675" name="Rectangle 1172"/>
            <p:cNvSpPr>
              <a:spLocks noChangeArrowheads="1"/>
            </p:cNvSpPr>
            <p:nvPr/>
          </p:nvSpPr>
          <p:spPr bwMode="auto">
            <a:xfrm>
              <a:off x="3086" y="383"/>
              <a:ext cx="348"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100 nM</a:t>
              </a:r>
              <a:endParaRPr lang="en-US"/>
            </a:p>
          </p:txBody>
        </p:sp>
        <p:sp>
          <p:nvSpPr>
            <p:cNvPr id="61676" name="Freeform 1173"/>
            <p:cNvSpPr>
              <a:spLocks/>
            </p:cNvSpPr>
            <p:nvPr/>
          </p:nvSpPr>
          <p:spPr bwMode="auto">
            <a:xfrm>
              <a:off x="3670" y="1335"/>
              <a:ext cx="424" cy="336"/>
            </a:xfrm>
            <a:custGeom>
              <a:avLst/>
              <a:gdLst>
                <a:gd name="T0" fmla="*/ 8 w 424"/>
                <a:gd name="T1" fmla="*/ 216 h 336"/>
                <a:gd name="T2" fmla="*/ 16 w 424"/>
                <a:gd name="T3" fmla="*/ 288 h 336"/>
                <a:gd name="T4" fmla="*/ 24 w 424"/>
                <a:gd name="T5" fmla="*/ 280 h 336"/>
                <a:gd name="T6" fmla="*/ 32 w 424"/>
                <a:gd name="T7" fmla="*/ 16 h 336"/>
                <a:gd name="T8" fmla="*/ 40 w 424"/>
                <a:gd name="T9" fmla="*/ 224 h 336"/>
                <a:gd name="T10" fmla="*/ 48 w 424"/>
                <a:gd name="T11" fmla="*/ 304 h 336"/>
                <a:gd name="T12" fmla="*/ 64 w 424"/>
                <a:gd name="T13" fmla="*/ 288 h 336"/>
                <a:gd name="T14" fmla="*/ 72 w 424"/>
                <a:gd name="T15" fmla="*/ 176 h 336"/>
                <a:gd name="T16" fmla="*/ 88 w 424"/>
                <a:gd name="T17" fmla="*/ 256 h 336"/>
                <a:gd name="T18" fmla="*/ 96 w 424"/>
                <a:gd name="T19" fmla="*/ 304 h 336"/>
                <a:gd name="T20" fmla="*/ 104 w 424"/>
                <a:gd name="T21" fmla="*/ 0 h 336"/>
                <a:gd name="T22" fmla="*/ 112 w 424"/>
                <a:gd name="T23" fmla="*/ 216 h 336"/>
                <a:gd name="T24" fmla="*/ 128 w 424"/>
                <a:gd name="T25" fmla="*/ 296 h 336"/>
                <a:gd name="T26" fmla="*/ 136 w 424"/>
                <a:gd name="T27" fmla="*/ 312 h 336"/>
                <a:gd name="T28" fmla="*/ 144 w 424"/>
                <a:gd name="T29" fmla="*/ 136 h 336"/>
                <a:gd name="T30" fmla="*/ 160 w 424"/>
                <a:gd name="T31" fmla="*/ 304 h 336"/>
                <a:gd name="T32" fmla="*/ 168 w 424"/>
                <a:gd name="T33" fmla="*/ 296 h 336"/>
                <a:gd name="T34" fmla="*/ 176 w 424"/>
                <a:gd name="T35" fmla="*/ 40 h 336"/>
                <a:gd name="T36" fmla="*/ 184 w 424"/>
                <a:gd name="T37" fmla="*/ 232 h 336"/>
                <a:gd name="T38" fmla="*/ 192 w 424"/>
                <a:gd name="T39" fmla="*/ 272 h 336"/>
                <a:gd name="T40" fmla="*/ 200 w 424"/>
                <a:gd name="T41" fmla="*/ 280 h 336"/>
                <a:gd name="T42" fmla="*/ 216 w 424"/>
                <a:gd name="T43" fmla="*/ 48 h 336"/>
                <a:gd name="T44" fmla="*/ 224 w 424"/>
                <a:gd name="T45" fmla="*/ 184 h 336"/>
                <a:gd name="T46" fmla="*/ 232 w 424"/>
                <a:gd name="T47" fmla="*/ 320 h 336"/>
                <a:gd name="T48" fmla="*/ 240 w 424"/>
                <a:gd name="T49" fmla="*/ 288 h 336"/>
                <a:gd name="T50" fmla="*/ 248 w 424"/>
                <a:gd name="T51" fmla="*/ 64 h 336"/>
                <a:gd name="T52" fmla="*/ 264 w 424"/>
                <a:gd name="T53" fmla="*/ 256 h 336"/>
                <a:gd name="T54" fmla="*/ 272 w 424"/>
                <a:gd name="T55" fmla="*/ 304 h 336"/>
                <a:gd name="T56" fmla="*/ 288 w 424"/>
                <a:gd name="T57" fmla="*/ 32 h 336"/>
                <a:gd name="T58" fmla="*/ 296 w 424"/>
                <a:gd name="T59" fmla="*/ 184 h 336"/>
                <a:gd name="T60" fmla="*/ 304 w 424"/>
                <a:gd name="T61" fmla="*/ 320 h 336"/>
                <a:gd name="T62" fmla="*/ 312 w 424"/>
                <a:gd name="T63" fmla="*/ 288 h 336"/>
                <a:gd name="T64" fmla="*/ 320 w 424"/>
                <a:gd name="T65" fmla="*/ 48 h 336"/>
                <a:gd name="T66" fmla="*/ 336 w 424"/>
                <a:gd name="T67" fmla="*/ 288 h 336"/>
                <a:gd name="T68" fmla="*/ 344 w 424"/>
                <a:gd name="T69" fmla="*/ 288 h 336"/>
                <a:gd name="T70" fmla="*/ 352 w 424"/>
                <a:gd name="T71" fmla="*/ 312 h 336"/>
                <a:gd name="T72" fmla="*/ 360 w 424"/>
                <a:gd name="T73" fmla="*/ 120 h 336"/>
                <a:gd name="T74" fmla="*/ 376 w 424"/>
                <a:gd name="T75" fmla="*/ 296 h 336"/>
                <a:gd name="T76" fmla="*/ 384 w 424"/>
                <a:gd name="T77" fmla="*/ 272 h 336"/>
                <a:gd name="T78" fmla="*/ 392 w 424"/>
                <a:gd name="T79" fmla="*/ 80 h 336"/>
                <a:gd name="T80" fmla="*/ 408 w 424"/>
                <a:gd name="T81" fmla="*/ 296 h 336"/>
                <a:gd name="T82" fmla="*/ 416 w 424"/>
                <a:gd name="T83" fmla="*/ 312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4"/>
                <a:gd name="T127" fmla="*/ 0 h 336"/>
                <a:gd name="T128" fmla="*/ 424 w 42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4" h="336">
                  <a:moveTo>
                    <a:pt x="0" y="8"/>
                  </a:moveTo>
                  <a:lnTo>
                    <a:pt x="0" y="160"/>
                  </a:lnTo>
                  <a:lnTo>
                    <a:pt x="8" y="216"/>
                  </a:lnTo>
                  <a:lnTo>
                    <a:pt x="8" y="272"/>
                  </a:lnTo>
                  <a:lnTo>
                    <a:pt x="8" y="248"/>
                  </a:lnTo>
                  <a:lnTo>
                    <a:pt x="16" y="288"/>
                  </a:lnTo>
                  <a:lnTo>
                    <a:pt x="16" y="296"/>
                  </a:lnTo>
                  <a:lnTo>
                    <a:pt x="16" y="272"/>
                  </a:lnTo>
                  <a:lnTo>
                    <a:pt x="24" y="280"/>
                  </a:lnTo>
                  <a:lnTo>
                    <a:pt x="24" y="208"/>
                  </a:lnTo>
                  <a:lnTo>
                    <a:pt x="32" y="40"/>
                  </a:lnTo>
                  <a:lnTo>
                    <a:pt x="32" y="16"/>
                  </a:lnTo>
                  <a:lnTo>
                    <a:pt x="32" y="56"/>
                  </a:lnTo>
                  <a:lnTo>
                    <a:pt x="40" y="80"/>
                  </a:lnTo>
                  <a:lnTo>
                    <a:pt x="40" y="224"/>
                  </a:lnTo>
                  <a:lnTo>
                    <a:pt x="48" y="272"/>
                  </a:lnTo>
                  <a:lnTo>
                    <a:pt x="48" y="264"/>
                  </a:lnTo>
                  <a:lnTo>
                    <a:pt x="48" y="304"/>
                  </a:lnTo>
                  <a:lnTo>
                    <a:pt x="56" y="312"/>
                  </a:lnTo>
                  <a:lnTo>
                    <a:pt x="56" y="288"/>
                  </a:lnTo>
                  <a:lnTo>
                    <a:pt x="64" y="288"/>
                  </a:lnTo>
                  <a:lnTo>
                    <a:pt x="64" y="32"/>
                  </a:lnTo>
                  <a:lnTo>
                    <a:pt x="72" y="24"/>
                  </a:lnTo>
                  <a:lnTo>
                    <a:pt x="72" y="176"/>
                  </a:lnTo>
                  <a:lnTo>
                    <a:pt x="80" y="224"/>
                  </a:lnTo>
                  <a:lnTo>
                    <a:pt x="80" y="272"/>
                  </a:lnTo>
                  <a:lnTo>
                    <a:pt x="88" y="256"/>
                  </a:lnTo>
                  <a:lnTo>
                    <a:pt x="88" y="312"/>
                  </a:lnTo>
                  <a:lnTo>
                    <a:pt x="96" y="296"/>
                  </a:lnTo>
                  <a:lnTo>
                    <a:pt x="96" y="304"/>
                  </a:lnTo>
                  <a:lnTo>
                    <a:pt x="96" y="240"/>
                  </a:lnTo>
                  <a:lnTo>
                    <a:pt x="104" y="56"/>
                  </a:lnTo>
                  <a:lnTo>
                    <a:pt x="104" y="0"/>
                  </a:lnTo>
                  <a:lnTo>
                    <a:pt x="104" y="24"/>
                  </a:lnTo>
                  <a:lnTo>
                    <a:pt x="112" y="80"/>
                  </a:lnTo>
                  <a:lnTo>
                    <a:pt x="112" y="216"/>
                  </a:lnTo>
                  <a:lnTo>
                    <a:pt x="120" y="272"/>
                  </a:lnTo>
                  <a:lnTo>
                    <a:pt x="120" y="280"/>
                  </a:lnTo>
                  <a:lnTo>
                    <a:pt x="128" y="296"/>
                  </a:lnTo>
                  <a:lnTo>
                    <a:pt x="128" y="280"/>
                  </a:lnTo>
                  <a:lnTo>
                    <a:pt x="128" y="304"/>
                  </a:lnTo>
                  <a:lnTo>
                    <a:pt x="136" y="312"/>
                  </a:lnTo>
                  <a:lnTo>
                    <a:pt x="136" y="32"/>
                  </a:lnTo>
                  <a:lnTo>
                    <a:pt x="144" y="32"/>
                  </a:lnTo>
                  <a:lnTo>
                    <a:pt x="144" y="136"/>
                  </a:lnTo>
                  <a:lnTo>
                    <a:pt x="152" y="192"/>
                  </a:lnTo>
                  <a:lnTo>
                    <a:pt x="152" y="288"/>
                  </a:lnTo>
                  <a:lnTo>
                    <a:pt x="160" y="304"/>
                  </a:lnTo>
                  <a:lnTo>
                    <a:pt x="160" y="296"/>
                  </a:lnTo>
                  <a:lnTo>
                    <a:pt x="160" y="320"/>
                  </a:lnTo>
                  <a:lnTo>
                    <a:pt x="168" y="296"/>
                  </a:lnTo>
                  <a:lnTo>
                    <a:pt x="168" y="280"/>
                  </a:lnTo>
                  <a:lnTo>
                    <a:pt x="176" y="104"/>
                  </a:lnTo>
                  <a:lnTo>
                    <a:pt x="176" y="40"/>
                  </a:lnTo>
                  <a:lnTo>
                    <a:pt x="176" y="80"/>
                  </a:lnTo>
                  <a:lnTo>
                    <a:pt x="184" y="112"/>
                  </a:lnTo>
                  <a:lnTo>
                    <a:pt x="184" y="232"/>
                  </a:lnTo>
                  <a:lnTo>
                    <a:pt x="192" y="256"/>
                  </a:lnTo>
                  <a:lnTo>
                    <a:pt x="192" y="280"/>
                  </a:lnTo>
                  <a:lnTo>
                    <a:pt x="192" y="272"/>
                  </a:lnTo>
                  <a:lnTo>
                    <a:pt x="200" y="296"/>
                  </a:lnTo>
                  <a:lnTo>
                    <a:pt x="200" y="320"/>
                  </a:lnTo>
                  <a:lnTo>
                    <a:pt x="200" y="280"/>
                  </a:lnTo>
                  <a:lnTo>
                    <a:pt x="208" y="304"/>
                  </a:lnTo>
                  <a:lnTo>
                    <a:pt x="208" y="64"/>
                  </a:lnTo>
                  <a:lnTo>
                    <a:pt x="216" y="48"/>
                  </a:lnTo>
                  <a:lnTo>
                    <a:pt x="216" y="40"/>
                  </a:lnTo>
                  <a:lnTo>
                    <a:pt x="216" y="152"/>
                  </a:lnTo>
                  <a:lnTo>
                    <a:pt x="224" y="184"/>
                  </a:lnTo>
                  <a:lnTo>
                    <a:pt x="224" y="312"/>
                  </a:lnTo>
                  <a:lnTo>
                    <a:pt x="232" y="288"/>
                  </a:lnTo>
                  <a:lnTo>
                    <a:pt x="232" y="320"/>
                  </a:lnTo>
                  <a:lnTo>
                    <a:pt x="232" y="312"/>
                  </a:lnTo>
                  <a:lnTo>
                    <a:pt x="240" y="304"/>
                  </a:lnTo>
                  <a:lnTo>
                    <a:pt x="240" y="288"/>
                  </a:lnTo>
                  <a:lnTo>
                    <a:pt x="248" y="168"/>
                  </a:lnTo>
                  <a:lnTo>
                    <a:pt x="248" y="8"/>
                  </a:lnTo>
                  <a:lnTo>
                    <a:pt x="248" y="64"/>
                  </a:lnTo>
                  <a:lnTo>
                    <a:pt x="256" y="104"/>
                  </a:lnTo>
                  <a:lnTo>
                    <a:pt x="256" y="216"/>
                  </a:lnTo>
                  <a:lnTo>
                    <a:pt x="264" y="256"/>
                  </a:lnTo>
                  <a:lnTo>
                    <a:pt x="264" y="312"/>
                  </a:lnTo>
                  <a:lnTo>
                    <a:pt x="272" y="320"/>
                  </a:lnTo>
                  <a:lnTo>
                    <a:pt x="272" y="304"/>
                  </a:lnTo>
                  <a:lnTo>
                    <a:pt x="280" y="296"/>
                  </a:lnTo>
                  <a:lnTo>
                    <a:pt x="280" y="48"/>
                  </a:lnTo>
                  <a:lnTo>
                    <a:pt x="288" y="32"/>
                  </a:lnTo>
                  <a:lnTo>
                    <a:pt x="288" y="24"/>
                  </a:lnTo>
                  <a:lnTo>
                    <a:pt x="288" y="128"/>
                  </a:lnTo>
                  <a:lnTo>
                    <a:pt x="296" y="184"/>
                  </a:lnTo>
                  <a:lnTo>
                    <a:pt x="296" y="296"/>
                  </a:lnTo>
                  <a:lnTo>
                    <a:pt x="304" y="288"/>
                  </a:lnTo>
                  <a:lnTo>
                    <a:pt x="304" y="320"/>
                  </a:lnTo>
                  <a:lnTo>
                    <a:pt x="312" y="304"/>
                  </a:lnTo>
                  <a:lnTo>
                    <a:pt x="312" y="336"/>
                  </a:lnTo>
                  <a:lnTo>
                    <a:pt x="312" y="288"/>
                  </a:lnTo>
                  <a:lnTo>
                    <a:pt x="320" y="168"/>
                  </a:lnTo>
                  <a:lnTo>
                    <a:pt x="320" y="24"/>
                  </a:lnTo>
                  <a:lnTo>
                    <a:pt x="320" y="48"/>
                  </a:lnTo>
                  <a:lnTo>
                    <a:pt x="328" y="112"/>
                  </a:lnTo>
                  <a:lnTo>
                    <a:pt x="328" y="264"/>
                  </a:lnTo>
                  <a:lnTo>
                    <a:pt x="336" y="288"/>
                  </a:lnTo>
                  <a:lnTo>
                    <a:pt x="336" y="312"/>
                  </a:lnTo>
                  <a:lnTo>
                    <a:pt x="344" y="304"/>
                  </a:lnTo>
                  <a:lnTo>
                    <a:pt x="344" y="288"/>
                  </a:lnTo>
                  <a:lnTo>
                    <a:pt x="344" y="296"/>
                  </a:lnTo>
                  <a:lnTo>
                    <a:pt x="352" y="304"/>
                  </a:lnTo>
                  <a:lnTo>
                    <a:pt x="352" y="312"/>
                  </a:lnTo>
                  <a:lnTo>
                    <a:pt x="352" y="56"/>
                  </a:lnTo>
                  <a:lnTo>
                    <a:pt x="360" y="32"/>
                  </a:lnTo>
                  <a:lnTo>
                    <a:pt x="360" y="120"/>
                  </a:lnTo>
                  <a:lnTo>
                    <a:pt x="368" y="184"/>
                  </a:lnTo>
                  <a:lnTo>
                    <a:pt x="368" y="312"/>
                  </a:lnTo>
                  <a:lnTo>
                    <a:pt x="376" y="296"/>
                  </a:lnTo>
                  <a:lnTo>
                    <a:pt x="376" y="320"/>
                  </a:lnTo>
                  <a:lnTo>
                    <a:pt x="384" y="312"/>
                  </a:lnTo>
                  <a:lnTo>
                    <a:pt x="384" y="272"/>
                  </a:lnTo>
                  <a:lnTo>
                    <a:pt x="392" y="216"/>
                  </a:lnTo>
                  <a:lnTo>
                    <a:pt x="392" y="24"/>
                  </a:lnTo>
                  <a:lnTo>
                    <a:pt x="392" y="80"/>
                  </a:lnTo>
                  <a:lnTo>
                    <a:pt x="400" y="104"/>
                  </a:lnTo>
                  <a:lnTo>
                    <a:pt x="400" y="264"/>
                  </a:lnTo>
                  <a:lnTo>
                    <a:pt x="408" y="296"/>
                  </a:lnTo>
                  <a:lnTo>
                    <a:pt x="408" y="288"/>
                  </a:lnTo>
                  <a:lnTo>
                    <a:pt x="408" y="304"/>
                  </a:lnTo>
                  <a:lnTo>
                    <a:pt x="416" y="312"/>
                  </a:lnTo>
                  <a:lnTo>
                    <a:pt x="416" y="328"/>
                  </a:lnTo>
                  <a:lnTo>
                    <a:pt x="424" y="336"/>
                  </a:lnTo>
                </a:path>
              </a:pathLst>
            </a:custGeom>
            <a:noFill/>
            <a:ln w="0">
              <a:solidFill>
                <a:srgbClr val="CC0000"/>
              </a:solidFill>
              <a:prstDash val="solid"/>
              <a:round/>
              <a:headEnd/>
              <a:tailEnd/>
            </a:ln>
          </p:spPr>
          <p:txBody>
            <a:bodyPr/>
            <a:lstStyle/>
            <a:p>
              <a:endParaRPr lang="en-US"/>
            </a:p>
          </p:txBody>
        </p:sp>
        <p:sp>
          <p:nvSpPr>
            <p:cNvPr id="61677" name="Freeform 1174"/>
            <p:cNvSpPr>
              <a:spLocks/>
            </p:cNvSpPr>
            <p:nvPr/>
          </p:nvSpPr>
          <p:spPr bwMode="auto">
            <a:xfrm>
              <a:off x="4094" y="1351"/>
              <a:ext cx="392" cy="344"/>
            </a:xfrm>
            <a:custGeom>
              <a:avLst/>
              <a:gdLst>
                <a:gd name="T0" fmla="*/ 0 w 392"/>
                <a:gd name="T1" fmla="*/ 72 h 344"/>
                <a:gd name="T2" fmla="*/ 8 w 392"/>
                <a:gd name="T3" fmla="*/ 24 h 344"/>
                <a:gd name="T4" fmla="*/ 16 w 392"/>
                <a:gd name="T5" fmla="*/ 176 h 344"/>
                <a:gd name="T6" fmla="*/ 24 w 392"/>
                <a:gd name="T7" fmla="*/ 288 h 344"/>
                <a:gd name="T8" fmla="*/ 32 w 392"/>
                <a:gd name="T9" fmla="*/ 312 h 344"/>
                <a:gd name="T10" fmla="*/ 32 w 392"/>
                <a:gd name="T11" fmla="*/ 312 h 344"/>
                <a:gd name="T12" fmla="*/ 40 w 392"/>
                <a:gd name="T13" fmla="*/ 32 h 344"/>
                <a:gd name="T14" fmla="*/ 48 w 392"/>
                <a:gd name="T15" fmla="*/ 72 h 344"/>
                <a:gd name="T16" fmla="*/ 56 w 392"/>
                <a:gd name="T17" fmla="*/ 288 h 344"/>
                <a:gd name="T18" fmla="*/ 56 w 392"/>
                <a:gd name="T19" fmla="*/ 320 h 344"/>
                <a:gd name="T20" fmla="*/ 64 w 392"/>
                <a:gd name="T21" fmla="*/ 304 h 344"/>
                <a:gd name="T22" fmla="*/ 72 w 392"/>
                <a:gd name="T23" fmla="*/ 96 h 344"/>
                <a:gd name="T24" fmla="*/ 80 w 392"/>
                <a:gd name="T25" fmla="*/ 48 h 344"/>
                <a:gd name="T26" fmla="*/ 88 w 392"/>
                <a:gd name="T27" fmla="*/ 200 h 344"/>
                <a:gd name="T28" fmla="*/ 96 w 392"/>
                <a:gd name="T29" fmla="*/ 304 h 344"/>
                <a:gd name="T30" fmla="*/ 104 w 392"/>
                <a:gd name="T31" fmla="*/ 320 h 344"/>
                <a:gd name="T32" fmla="*/ 104 w 392"/>
                <a:gd name="T33" fmla="*/ 288 h 344"/>
                <a:gd name="T34" fmla="*/ 112 w 392"/>
                <a:gd name="T35" fmla="*/ 16 h 344"/>
                <a:gd name="T36" fmla="*/ 120 w 392"/>
                <a:gd name="T37" fmla="*/ 88 h 344"/>
                <a:gd name="T38" fmla="*/ 128 w 392"/>
                <a:gd name="T39" fmla="*/ 288 h 344"/>
                <a:gd name="T40" fmla="*/ 136 w 392"/>
                <a:gd name="T41" fmla="*/ 296 h 344"/>
                <a:gd name="T42" fmla="*/ 136 w 392"/>
                <a:gd name="T43" fmla="*/ 312 h 344"/>
                <a:gd name="T44" fmla="*/ 144 w 392"/>
                <a:gd name="T45" fmla="*/ 288 h 344"/>
                <a:gd name="T46" fmla="*/ 152 w 392"/>
                <a:gd name="T47" fmla="*/ 16 h 344"/>
                <a:gd name="T48" fmla="*/ 160 w 392"/>
                <a:gd name="T49" fmla="*/ 168 h 344"/>
                <a:gd name="T50" fmla="*/ 168 w 392"/>
                <a:gd name="T51" fmla="*/ 304 h 344"/>
                <a:gd name="T52" fmla="*/ 168 w 392"/>
                <a:gd name="T53" fmla="*/ 296 h 344"/>
                <a:gd name="T54" fmla="*/ 176 w 392"/>
                <a:gd name="T55" fmla="*/ 312 h 344"/>
                <a:gd name="T56" fmla="*/ 176 w 392"/>
                <a:gd name="T57" fmla="*/ 264 h 344"/>
                <a:gd name="T58" fmla="*/ 184 w 392"/>
                <a:gd name="T59" fmla="*/ 48 h 344"/>
                <a:gd name="T60" fmla="*/ 192 w 392"/>
                <a:gd name="T61" fmla="*/ 248 h 344"/>
                <a:gd name="T62" fmla="*/ 200 w 392"/>
                <a:gd name="T63" fmla="*/ 312 h 344"/>
                <a:gd name="T64" fmla="*/ 208 w 392"/>
                <a:gd name="T65" fmla="*/ 296 h 344"/>
                <a:gd name="T66" fmla="*/ 216 w 392"/>
                <a:gd name="T67" fmla="*/ 320 h 344"/>
                <a:gd name="T68" fmla="*/ 224 w 392"/>
                <a:gd name="T69" fmla="*/ 32 h 344"/>
                <a:gd name="T70" fmla="*/ 224 w 392"/>
                <a:gd name="T71" fmla="*/ 96 h 344"/>
                <a:gd name="T72" fmla="*/ 232 w 392"/>
                <a:gd name="T73" fmla="*/ 304 h 344"/>
                <a:gd name="T74" fmla="*/ 240 w 392"/>
                <a:gd name="T75" fmla="*/ 344 h 344"/>
                <a:gd name="T76" fmla="*/ 248 w 392"/>
                <a:gd name="T77" fmla="*/ 304 h 344"/>
                <a:gd name="T78" fmla="*/ 256 w 392"/>
                <a:gd name="T79" fmla="*/ 176 h 344"/>
                <a:gd name="T80" fmla="*/ 256 w 392"/>
                <a:gd name="T81" fmla="*/ 72 h 344"/>
                <a:gd name="T82" fmla="*/ 264 w 392"/>
                <a:gd name="T83" fmla="*/ 240 h 344"/>
                <a:gd name="T84" fmla="*/ 272 w 392"/>
                <a:gd name="T85" fmla="*/ 336 h 344"/>
                <a:gd name="T86" fmla="*/ 280 w 392"/>
                <a:gd name="T87" fmla="*/ 344 h 344"/>
                <a:gd name="T88" fmla="*/ 288 w 392"/>
                <a:gd name="T89" fmla="*/ 288 h 344"/>
                <a:gd name="T90" fmla="*/ 296 w 392"/>
                <a:gd name="T91" fmla="*/ 48 h 344"/>
                <a:gd name="T92" fmla="*/ 304 w 392"/>
                <a:gd name="T93" fmla="*/ 168 h 344"/>
                <a:gd name="T94" fmla="*/ 312 w 392"/>
                <a:gd name="T95" fmla="*/ 320 h 344"/>
                <a:gd name="T96" fmla="*/ 312 w 392"/>
                <a:gd name="T97" fmla="*/ 336 h 344"/>
                <a:gd name="T98" fmla="*/ 320 w 392"/>
                <a:gd name="T99" fmla="*/ 320 h 344"/>
                <a:gd name="T100" fmla="*/ 328 w 392"/>
                <a:gd name="T101" fmla="*/ 176 h 344"/>
                <a:gd name="T102" fmla="*/ 328 w 392"/>
                <a:gd name="T103" fmla="*/ 48 h 344"/>
                <a:gd name="T104" fmla="*/ 336 w 392"/>
                <a:gd name="T105" fmla="*/ 232 h 344"/>
                <a:gd name="T106" fmla="*/ 344 w 392"/>
                <a:gd name="T107" fmla="*/ 296 h 344"/>
                <a:gd name="T108" fmla="*/ 352 w 392"/>
                <a:gd name="T109" fmla="*/ 296 h 344"/>
                <a:gd name="T110" fmla="*/ 360 w 392"/>
                <a:gd name="T111" fmla="*/ 304 h 344"/>
                <a:gd name="T112" fmla="*/ 368 w 392"/>
                <a:gd name="T113" fmla="*/ 0 h 344"/>
                <a:gd name="T114" fmla="*/ 376 w 392"/>
                <a:gd name="T115" fmla="*/ 184 h 344"/>
                <a:gd name="T116" fmla="*/ 384 w 392"/>
                <a:gd name="T117" fmla="*/ 304 h 344"/>
                <a:gd name="T118" fmla="*/ 384 w 392"/>
                <a:gd name="T119" fmla="*/ 328 h 344"/>
                <a:gd name="T120" fmla="*/ 392 w 392"/>
                <a:gd name="T121" fmla="*/ 272 h 3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2"/>
                <a:gd name="T184" fmla="*/ 0 h 344"/>
                <a:gd name="T185" fmla="*/ 392 w 392"/>
                <a:gd name="T186" fmla="*/ 344 h 3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2" h="344">
                  <a:moveTo>
                    <a:pt x="0" y="320"/>
                  </a:moveTo>
                  <a:lnTo>
                    <a:pt x="0" y="72"/>
                  </a:lnTo>
                  <a:lnTo>
                    <a:pt x="8" y="32"/>
                  </a:lnTo>
                  <a:lnTo>
                    <a:pt x="8" y="24"/>
                  </a:lnTo>
                  <a:lnTo>
                    <a:pt x="8" y="112"/>
                  </a:lnTo>
                  <a:lnTo>
                    <a:pt x="16" y="176"/>
                  </a:lnTo>
                  <a:lnTo>
                    <a:pt x="16" y="272"/>
                  </a:lnTo>
                  <a:lnTo>
                    <a:pt x="24" y="288"/>
                  </a:lnTo>
                  <a:lnTo>
                    <a:pt x="24" y="336"/>
                  </a:lnTo>
                  <a:lnTo>
                    <a:pt x="32" y="312"/>
                  </a:lnTo>
                  <a:lnTo>
                    <a:pt x="32" y="296"/>
                  </a:lnTo>
                  <a:lnTo>
                    <a:pt x="32" y="312"/>
                  </a:lnTo>
                  <a:lnTo>
                    <a:pt x="40" y="216"/>
                  </a:lnTo>
                  <a:lnTo>
                    <a:pt x="40" y="32"/>
                  </a:lnTo>
                  <a:lnTo>
                    <a:pt x="40" y="48"/>
                  </a:lnTo>
                  <a:lnTo>
                    <a:pt x="48" y="72"/>
                  </a:lnTo>
                  <a:lnTo>
                    <a:pt x="48" y="248"/>
                  </a:lnTo>
                  <a:lnTo>
                    <a:pt x="56" y="288"/>
                  </a:lnTo>
                  <a:lnTo>
                    <a:pt x="56" y="280"/>
                  </a:lnTo>
                  <a:lnTo>
                    <a:pt x="56" y="320"/>
                  </a:lnTo>
                  <a:lnTo>
                    <a:pt x="64" y="328"/>
                  </a:lnTo>
                  <a:lnTo>
                    <a:pt x="64" y="304"/>
                  </a:lnTo>
                  <a:lnTo>
                    <a:pt x="72" y="296"/>
                  </a:lnTo>
                  <a:lnTo>
                    <a:pt x="72" y="96"/>
                  </a:lnTo>
                  <a:lnTo>
                    <a:pt x="80" y="56"/>
                  </a:lnTo>
                  <a:lnTo>
                    <a:pt x="80" y="48"/>
                  </a:lnTo>
                  <a:lnTo>
                    <a:pt x="80" y="104"/>
                  </a:lnTo>
                  <a:lnTo>
                    <a:pt x="88" y="200"/>
                  </a:lnTo>
                  <a:lnTo>
                    <a:pt x="88" y="288"/>
                  </a:lnTo>
                  <a:lnTo>
                    <a:pt x="96" y="304"/>
                  </a:lnTo>
                  <a:lnTo>
                    <a:pt x="96" y="320"/>
                  </a:lnTo>
                  <a:lnTo>
                    <a:pt x="104" y="320"/>
                  </a:lnTo>
                  <a:lnTo>
                    <a:pt x="104" y="288"/>
                  </a:lnTo>
                  <a:lnTo>
                    <a:pt x="112" y="224"/>
                  </a:lnTo>
                  <a:lnTo>
                    <a:pt x="112" y="16"/>
                  </a:lnTo>
                  <a:lnTo>
                    <a:pt x="112" y="48"/>
                  </a:lnTo>
                  <a:lnTo>
                    <a:pt x="120" y="88"/>
                  </a:lnTo>
                  <a:lnTo>
                    <a:pt x="120" y="224"/>
                  </a:lnTo>
                  <a:lnTo>
                    <a:pt x="128" y="288"/>
                  </a:lnTo>
                  <a:lnTo>
                    <a:pt x="128" y="328"/>
                  </a:lnTo>
                  <a:lnTo>
                    <a:pt x="136" y="296"/>
                  </a:lnTo>
                  <a:lnTo>
                    <a:pt x="136" y="320"/>
                  </a:lnTo>
                  <a:lnTo>
                    <a:pt x="136" y="312"/>
                  </a:lnTo>
                  <a:lnTo>
                    <a:pt x="144" y="280"/>
                  </a:lnTo>
                  <a:lnTo>
                    <a:pt x="144" y="288"/>
                  </a:lnTo>
                  <a:lnTo>
                    <a:pt x="144" y="128"/>
                  </a:lnTo>
                  <a:lnTo>
                    <a:pt x="152" y="16"/>
                  </a:lnTo>
                  <a:lnTo>
                    <a:pt x="152" y="96"/>
                  </a:lnTo>
                  <a:lnTo>
                    <a:pt x="160" y="168"/>
                  </a:lnTo>
                  <a:lnTo>
                    <a:pt x="160" y="280"/>
                  </a:lnTo>
                  <a:lnTo>
                    <a:pt x="168" y="304"/>
                  </a:lnTo>
                  <a:lnTo>
                    <a:pt x="168" y="336"/>
                  </a:lnTo>
                  <a:lnTo>
                    <a:pt x="168" y="296"/>
                  </a:lnTo>
                  <a:lnTo>
                    <a:pt x="168" y="312"/>
                  </a:lnTo>
                  <a:lnTo>
                    <a:pt x="176" y="312"/>
                  </a:lnTo>
                  <a:lnTo>
                    <a:pt x="176" y="264"/>
                  </a:lnTo>
                  <a:lnTo>
                    <a:pt x="184" y="216"/>
                  </a:lnTo>
                  <a:lnTo>
                    <a:pt x="184" y="48"/>
                  </a:lnTo>
                  <a:lnTo>
                    <a:pt x="192" y="72"/>
                  </a:lnTo>
                  <a:lnTo>
                    <a:pt x="192" y="248"/>
                  </a:lnTo>
                  <a:lnTo>
                    <a:pt x="200" y="296"/>
                  </a:lnTo>
                  <a:lnTo>
                    <a:pt x="200" y="312"/>
                  </a:lnTo>
                  <a:lnTo>
                    <a:pt x="200" y="288"/>
                  </a:lnTo>
                  <a:lnTo>
                    <a:pt x="208" y="296"/>
                  </a:lnTo>
                  <a:lnTo>
                    <a:pt x="208" y="312"/>
                  </a:lnTo>
                  <a:lnTo>
                    <a:pt x="216" y="320"/>
                  </a:lnTo>
                  <a:lnTo>
                    <a:pt x="216" y="88"/>
                  </a:lnTo>
                  <a:lnTo>
                    <a:pt x="224" y="32"/>
                  </a:lnTo>
                  <a:lnTo>
                    <a:pt x="224" y="24"/>
                  </a:lnTo>
                  <a:lnTo>
                    <a:pt x="224" y="96"/>
                  </a:lnTo>
                  <a:lnTo>
                    <a:pt x="232" y="184"/>
                  </a:lnTo>
                  <a:lnTo>
                    <a:pt x="232" y="304"/>
                  </a:lnTo>
                  <a:lnTo>
                    <a:pt x="240" y="304"/>
                  </a:lnTo>
                  <a:lnTo>
                    <a:pt x="240" y="344"/>
                  </a:lnTo>
                  <a:lnTo>
                    <a:pt x="240" y="320"/>
                  </a:lnTo>
                  <a:lnTo>
                    <a:pt x="248" y="304"/>
                  </a:lnTo>
                  <a:lnTo>
                    <a:pt x="248" y="312"/>
                  </a:lnTo>
                  <a:lnTo>
                    <a:pt x="256" y="176"/>
                  </a:lnTo>
                  <a:lnTo>
                    <a:pt x="256" y="16"/>
                  </a:lnTo>
                  <a:lnTo>
                    <a:pt x="256" y="72"/>
                  </a:lnTo>
                  <a:lnTo>
                    <a:pt x="264" y="104"/>
                  </a:lnTo>
                  <a:lnTo>
                    <a:pt x="264" y="240"/>
                  </a:lnTo>
                  <a:lnTo>
                    <a:pt x="272" y="304"/>
                  </a:lnTo>
                  <a:lnTo>
                    <a:pt x="272" y="336"/>
                  </a:lnTo>
                  <a:lnTo>
                    <a:pt x="280" y="304"/>
                  </a:lnTo>
                  <a:lnTo>
                    <a:pt x="280" y="344"/>
                  </a:lnTo>
                  <a:lnTo>
                    <a:pt x="280" y="304"/>
                  </a:lnTo>
                  <a:lnTo>
                    <a:pt x="288" y="288"/>
                  </a:lnTo>
                  <a:lnTo>
                    <a:pt x="288" y="80"/>
                  </a:lnTo>
                  <a:lnTo>
                    <a:pt x="296" y="48"/>
                  </a:lnTo>
                  <a:lnTo>
                    <a:pt x="296" y="128"/>
                  </a:lnTo>
                  <a:lnTo>
                    <a:pt x="304" y="168"/>
                  </a:lnTo>
                  <a:lnTo>
                    <a:pt x="304" y="296"/>
                  </a:lnTo>
                  <a:lnTo>
                    <a:pt x="312" y="320"/>
                  </a:lnTo>
                  <a:lnTo>
                    <a:pt x="312" y="304"/>
                  </a:lnTo>
                  <a:lnTo>
                    <a:pt x="312" y="336"/>
                  </a:lnTo>
                  <a:lnTo>
                    <a:pt x="320" y="312"/>
                  </a:lnTo>
                  <a:lnTo>
                    <a:pt x="320" y="320"/>
                  </a:lnTo>
                  <a:lnTo>
                    <a:pt x="320" y="280"/>
                  </a:lnTo>
                  <a:lnTo>
                    <a:pt x="328" y="176"/>
                  </a:lnTo>
                  <a:lnTo>
                    <a:pt x="328" y="16"/>
                  </a:lnTo>
                  <a:lnTo>
                    <a:pt x="328" y="48"/>
                  </a:lnTo>
                  <a:lnTo>
                    <a:pt x="336" y="80"/>
                  </a:lnTo>
                  <a:lnTo>
                    <a:pt x="336" y="232"/>
                  </a:lnTo>
                  <a:lnTo>
                    <a:pt x="344" y="288"/>
                  </a:lnTo>
                  <a:lnTo>
                    <a:pt x="344" y="296"/>
                  </a:lnTo>
                  <a:lnTo>
                    <a:pt x="352" y="336"/>
                  </a:lnTo>
                  <a:lnTo>
                    <a:pt x="352" y="296"/>
                  </a:lnTo>
                  <a:lnTo>
                    <a:pt x="352" y="304"/>
                  </a:lnTo>
                  <a:lnTo>
                    <a:pt x="360" y="304"/>
                  </a:lnTo>
                  <a:lnTo>
                    <a:pt x="360" y="56"/>
                  </a:lnTo>
                  <a:lnTo>
                    <a:pt x="368" y="0"/>
                  </a:lnTo>
                  <a:lnTo>
                    <a:pt x="368" y="136"/>
                  </a:lnTo>
                  <a:lnTo>
                    <a:pt x="376" y="184"/>
                  </a:lnTo>
                  <a:lnTo>
                    <a:pt x="376" y="288"/>
                  </a:lnTo>
                  <a:lnTo>
                    <a:pt x="384" y="304"/>
                  </a:lnTo>
                  <a:lnTo>
                    <a:pt x="384" y="256"/>
                  </a:lnTo>
                  <a:lnTo>
                    <a:pt x="384" y="328"/>
                  </a:lnTo>
                  <a:lnTo>
                    <a:pt x="392" y="312"/>
                  </a:lnTo>
                  <a:lnTo>
                    <a:pt x="392" y="272"/>
                  </a:lnTo>
                </a:path>
              </a:pathLst>
            </a:custGeom>
            <a:noFill/>
            <a:ln w="0">
              <a:solidFill>
                <a:srgbClr val="CC0000"/>
              </a:solidFill>
              <a:prstDash val="solid"/>
              <a:round/>
              <a:headEnd/>
              <a:tailEnd/>
            </a:ln>
          </p:spPr>
          <p:txBody>
            <a:bodyPr/>
            <a:lstStyle/>
            <a:p>
              <a:endParaRPr lang="en-US"/>
            </a:p>
          </p:txBody>
        </p:sp>
        <p:sp>
          <p:nvSpPr>
            <p:cNvPr id="61678" name="Freeform 1175"/>
            <p:cNvSpPr>
              <a:spLocks/>
            </p:cNvSpPr>
            <p:nvPr/>
          </p:nvSpPr>
          <p:spPr bwMode="auto">
            <a:xfrm>
              <a:off x="3670" y="680"/>
              <a:ext cx="496" cy="88"/>
            </a:xfrm>
            <a:custGeom>
              <a:avLst/>
              <a:gdLst>
                <a:gd name="T0" fmla="*/ 0 w 496"/>
                <a:gd name="T1" fmla="*/ 8 h 88"/>
                <a:gd name="T2" fmla="*/ 16 w 496"/>
                <a:gd name="T3" fmla="*/ 16 h 88"/>
                <a:gd name="T4" fmla="*/ 24 w 496"/>
                <a:gd name="T5" fmla="*/ 16 h 88"/>
                <a:gd name="T6" fmla="*/ 48 w 496"/>
                <a:gd name="T7" fmla="*/ 16 h 88"/>
                <a:gd name="T8" fmla="*/ 56 w 496"/>
                <a:gd name="T9" fmla="*/ 24 h 88"/>
                <a:gd name="T10" fmla="*/ 72 w 496"/>
                <a:gd name="T11" fmla="*/ 16 h 88"/>
                <a:gd name="T12" fmla="*/ 80 w 496"/>
                <a:gd name="T13" fmla="*/ 24 h 88"/>
                <a:gd name="T14" fmla="*/ 88 w 496"/>
                <a:gd name="T15" fmla="*/ 40 h 88"/>
                <a:gd name="T16" fmla="*/ 96 w 496"/>
                <a:gd name="T17" fmla="*/ 32 h 88"/>
                <a:gd name="T18" fmla="*/ 112 w 496"/>
                <a:gd name="T19" fmla="*/ 32 h 88"/>
                <a:gd name="T20" fmla="*/ 136 w 496"/>
                <a:gd name="T21" fmla="*/ 40 h 88"/>
                <a:gd name="T22" fmla="*/ 152 w 496"/>
                <a:gd name="T23" fmla="*/ 56 h 88"/>
                <a:gd name="T24" fmla="*/ 160 w 496"/>
                <a:gd name="T25" fmla="*/ 64 h 88"/>
                <a:gd name="T26" fmla="*/ 168 w 496"/>
                <a:gd name="T27" fmla="*/ 48 h 88"/>
                <a:gd name="T28" fmla="*/ 184 w 496"/>
                <a:gd name="T29" fmla="*/ 24 h 88"/>
                <a:gd name="T30" fmla="*/ 192 w 496"/>
                <a:gd name="T31" fmla="*/ 32 h 88"/>
                <a:gd name="T32" fmla="*/ 208 w 496"/>
                <a:gd name="T33" fmla="*/ 56 h 88"/>
                <a:gd name="T34" fmla="*/ 216 w 496"/>
                <a:gd name="T35" fmla="*/ 64 h 88"/>
                <a:gd name="T36" fmla="*/ 224 w 496"/>
                <a:gd name="T37" fmla="*/ 72 h 88"/>
                <a:gd name="T38" fmla="*/ 232 w 496"/>
                <a:gd name="T39" fmla="*/ 80 h 88"/>
                <a:gd name="T40" fmla="*/ 248 w 496"/>
                <a:gd name="T41" fmla="*/ 88 h 88"/>
                <a:gd name="T42" fmla="*/ 256 w 496"/>
                <a:gd name="T43" fmla="*/ 56 h 88"/>
                <a:gd name="T44" fmla="*/ 264 w 496"/>
                <a:gd name="T45" fmla="*/ 56 h 88"/>
                <a:gd name="T46" fmla="*/ 288 w 496"/>
                <a:gd name="T47" fmla="*/ 64 h 88"/>
                <a:gd name="T48" fmla="*/ 296 w 496"/>
                <a:gd name="T49" fmla="*/ 64 h 88"/>
                <a:gd name="T50" fmla="*/ 320 w 496"/>
                <a:gd name="T51" fmla="*/ 64 h 88"/>
                <a:gd name="T52" fmla="*/ 328 w 496"/>
                <a:gd name="T53" fmla="*/ 32 h 88"/>
                <a:gd name="T54" fmla="*/ 336 w 496"/>
                <a:gd name="T55" fmla="*/ 40 h 88"/>
                <a:gd name="T56" fmla="*/ 344 w 496"/>
                <a:gd name="T57" fmla="*/ 40 h 88"/>
                <a:gd name="T58" fmla="*/ 352 w 496"/>
                <a:gd name="T59" fmla="*/ 40 h 88"/>
                <a:gd name="T60" fmla="*/ 360 w 496"/>
                <a:gd name="T61" fmla="*/ 32 h 88"/>
                <a:gd name="T62" fmla="*/ 376 w 496"/>
                <a:gd name="T63" fmla="*/ 40 h 88"/>
                <a:gd name="T64" fmla="*/ 384 w 496"/>
                <a:gd name="T65" fmla="*/ 48 h 88"/>
                <a:gd name="T66" fmla="*/ 392 w 496"/>
                <a:gd name="T67" fmla="*/ 24 h 88"/>
                <a:gd name="T68" fmla="*/ 408 w 496"/>
                <a:gd name="T69" fmla="*/ 32 h 88"/>
                <a:gd name="T70" fmla="*/ 416 w 496"/>
                <a:gd name="T71" fmla="*/ 56 h 88"/>
                <a:gd name="T72" fmla="*/ 432 w 496"/>
                <a:gd name="T73" fmla="*/ 24 h 88"/>
                <a:gd name="T74" fmla="*/ 448 w 496"/>
                <a:gd name="T75" fmla="*/ 48 h 88"/>
                <a:gd name="T76" fmla="*/ 464 w 496"/>
                <a:gd name="T77" fmla="*/ 48 h 88"/>
                <a:gd name="T78" fmla="*/ 472 w 496"/>
                <a:gd name="T79" fmla="*/ 32 h 88"/>
                <a:gd name="T80" fmla="*/ 480 w 496"/>
                <a:gd name="T81" fmla="*/ 32 h 88"/>
                <a:gd name="T82" fmla="*/ 488 w 496"/>
                <a:gd name="T83" fmla="*/ 64 h 8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6"/>
                <a:gd name="T127" fmla="*/ 0 h 88"/>
                <a:gd name="T128" fmla="*/ 496 w 496"/>
                <a:gd name="T129" fmla="*/ 88 h 8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6" h="88">
                  <a:moveTo>
                    <a:pt x="0" y="8"/>
                  </a:moveTo>
                  <a:lnTo>
                    <a:pt x="0" y="0"/>
                  </a:lnTo>
                  <a:lnTo>
                    <a:pt x="0" y="8"/>
                  </a:lnTo>
                  <a:lnTo>
                    <a:pt x="8" y="16"/>
                  </a:lnTo>
                  <a:lnTo>
                    <a:pt x="8" y="24"/>
                  </a:lnTo>
                  <a:lnTo>
                    <a:pt x="16" y="16"/>
                  </a:lnTo>
                  <a:lnTo>
                    <a:pt x="16" y="32"/>
                  </a:lnTo>
                  <a:lnTo>
                    <a:pt x="24" y="24"/>
                  </a:lnTo>
                  <a:lnTo>
                    <a:pt x="24" y="16"/>
                  </a:lnTo>
                  <a:lnTo>
                    <a:pt x="24" y="24"/>
                  </a:lnTo>
                  <a:lnTo>
                    <a:pt x="32" y="16"/>
                  </a:lnTo>
                  <a:lnTo>
                    <a:pt x="48" y="16"/>
                  </a:lnTo>
                  <a:lnTo>
                    <a:pt x="48" y="24"/>
                  </a:lnTo>
                  <a:lnTo>
                    <a:pt x="56" y="32"/>
                  </a:lnTo>
                  <a:lnTo>
                    <a:pt x="56" y="24"/>
                  </a:lnTo>
                  <a:lnTo>
                    <a:pt x="64" y="32"/>
                  </a:lnTo>
                  <a:lnTo>
                    <a:pt x="64" y="24"/>
                  </a:lnTo>
                  <a:lnTo>
                    <a:pt x="72" y="16"/>
                  </a:lnTo>
                  <a:lnTo>
                    <a:pt x="72" y="0"/>
                  </a:lnTo>
                  <a:lnTo>
                    <a:pt x="80" y="16"/>
                  </a:lnTo>
                  <a:lnTo>
                    <a:pt x="80" y="24"/>
                  </a:lnTo>
                  <a:lnTo>
                    <a:pt x="88" y="32"/>
                  </a:lnTo>
                  <a:lnTo>
                    <a:pt x="88" y="24"/>
                  </a:lnTo>
                  <a:lnTo>
                    <a:pt x="88" y="40"/>
                  </a:lnTo>
                  <a:lnTo>
                    <a:pt x="96" y="32"/>
                  </a:lnTo>
                  <a:lnTo>
                    <a:pt x="96" y="40"/>
                  </a:lnTo>
                  <a:lnTo>
                    <a:pt x="96" y="32"/>
                  </a:lnTo>
                  <a:lnTo>
                    <a:pt x="112" y="32"/>
                  </a:lnTo>
                  <a:lnTo>
                    <a:pt x="104" y="32"/>
                  </a:lnTo>
                  <a:lnTo>
                    <a:pt x="112" y="32"/>
                  </a:lnTo>
                  <a:lnTo>
                    <a:pt x="120" y="40"/>
                  </a:lnTo>
                  <a:lnTo>
                    <a:pt x="128" y="48"/>
                  </a:lnTo>
                  <a:lnTo>
                    <a:pt x="136" y="40"/>
                  </a:lnTo>
                  <a:lnTo>
                    <a:pt x="144" y="40"/>
                  </a:lnTo>
                  <a:lnTo>
                    <a:pt x="152" y="56"/>
                  </a:lnTo>
                  <a:lnTo>
                    <a:pt x="152" y="48"/>
                  </a:lnTo>
                  <a:lnTo>
                    <a:pt x="160" y="56"/>
                  </a:lnTo>
                  <a:lnTo>
                    <a:pt x="160" y="64"/>
                  </a:lnTo>
                  <a:lnTo>
                    <a:pt x="168" y="56"/>
                  </a:lnTo>
                  <a:lnTo>
                    <a:pt x="168" y="40"/>
                  </a:lnTo>
                  <a:lnTo>
                    <a:pt x="168" y="48"/>
                  </a:lnTo>
                  <a:lnTo>
                    <a:pt x="176" y="40"/>
                  </a:lnTo>
                  <a:lnTo>
                    <a:pt x="176" y="32"/>
                  </a:lnTo>
                  <a:lnTo>
                    <a:pt x="184" y="24"/>
                  </a:lnTo>
                  <a:lnTo>
                    <a:pt x="184" y="32"/>
                  </a:lnTo>
                  <a:lnTo>
                    <a:pt x="184" y="24"/>
                  </a:lnTo>
                  <a:lnTo>
                    <a:pt x="192" y="32"/>
                  </a:lnTo>
                  <a:lnTo>
                    <a:pt x="192" y="40"/>
                  </a:lnTo>
                  <a:lnTo>
                    <a:pt x="200" y="48"/>
                  </a:lnTo>
                  <a:lnTo>
                    <a:pt x="208" y="56"/>
                  </a:lnTo>
                  <a:lnTo>
                    <a:pt x="208" y="64"/>
                  </a:lnTo>
                  <a:lnTo>
                    <a:pt x="216" y="56"/>
                  </a:lnTo>
                  <a:lnTo>
                    <a:pt x="216" y="64"/>
                  </a:lnTo>
                  <a:lnTo>
                    <a:pt x="216" y="56"/>
                  </a:lnTo>
                  <a:lnTo>
                    <a:pt x="216" y="64"/>
                  </a:lnTo>
                  <a:lnTo>
                    <a:pt x="224" y="72"/>
                  </a:lnTo>
                  <a:lnTo>
                    <a:pt x="224" y="80"/>
                  </a:lnTo>
                  <a:lnTo>
                    <a:pt x="232" y="72"/>
                  </a:lnTo>
                  <a:lnTo>
                    <a:pt x="232" y="80"/>
                  </a:lnTo>
                  <a:lnTo>
                    <a:pt x="240" y="72"/>
                  </a:lnTo>
                  <a:lnTo>
                    <a:pt x="240" y="80"/>
                  </a:lnTo>
                  <a:lnTo>
                    <a:pt x="248" y="88"/>
                  </a:lnTo>
                  <a:lnTo>
                    <a:pt x="248" y="56"/>
                  </a:lnTo>
                  <a:lnTo>
                    <a:pt x="256" y="48"/>
                  </a:lnTo>
                  <a:lnTo>
                    <a:pt x="256" y="56"/>
                  </a:lnTo>
                  <a:lnTo>
                    <a:pt x="264" y="64"/>
                  </a:lnTo>
                  <a:lnTo>
                    <a:pt x="264" y="56"/>
                  </a:lnTo>
                  <a:lnTo>
                    <a:pt x="272" y="64"/>
                  </a:lnTo>
                  <a:lnTo>
                    <a:pt x="280" y="72"/>
                  </a:lnTo>
                  <a:lnTo>
                    <a:pt x="288" y="64"/>
                  </a:lnTo>
                  <a:lnTo>
                    <a:pt x="288" y="48"/>
                  </a:lnTo>
                  <a:lnTo>
                    <a:pt x="288" y="56"/>
                  </a:lnTo>
                  <a:lnTo>
                    <a:pt x="296" y="64"/>
                  </a:lnTo>
                  <a:lnTo>
                    <a:pt x="296" y="56"/>
                  </a:lnTo>
                  <a:lnTo>
                    <a:pt x="304" y="64"/>
                  </a:lnTo>
                  <a:lnTo>
                    <a:pt x="320" y="64"/>
                  </a:lnTo>
                  <a:lnTo>
                    <a:pt x="312" y="64"/>
                  </a:lnTo>
                  <a:lnTo>
                    <a:pt x="320" y="40"/>
                  </a:lnTo>
                  <a:lnTo>
                    <a:pt x="328" y="32"/>
                  </a:lnTo>
                  <a:lnTo>
                    <a:pt x="328" y="40"/>
                  </a:lnTo>
                  <a:lnTo>
                    <a:pt x="336" y="48"/>
                  </a:lnTo>
                  <a:lnTo>
                    <a:pt x="336" y="40"/>
                  </a:lnTo>
                  <a:lnTo>
                    <a:pt x="344" y="48"/>
                  </a:lnTo>
                  <a:lnTo>
                    <a:pt x="344" y="40"/>
                  </a:lnTo>
                  <a:lnTo>
                    <a:pt x="352" y="48"/>
                  </a:lnTo>
                  <a:lnTo>
                    <a:pt x="352" y="40"/>
                  </a:lnTo>
                  <a:lnTo>
                    <a:pt x="360" y="32"/>
                  </a:lnTo>
                  <a:lnTo>
                    <a:pt x="360" y="24"/>
                  </a:lnTo>
                  <a:lnTo>
                    <a:pt x="360" y="32"/>
                  </a:lnTo>
                  <a:lnTo>
                    <a:pt x="368" y="40"/>
                  </a:lnTo>
                  <a:lnTo>
                    <a:pt x="376" y="32"/>
                  </a:lnTo>
                  <a:lnTo>
                    <a:pt x="376" y="40"/>
                  </a:lnTo>
                  <a:lnTo>
                    <a:pt x="376" y="32"/>
                  </a:lnTo>
                  <a:lnTo>
                    <a:pt x="384" y="40"/>
                  </a:lnTo>
                  <a:lnTo>
                    <a:pt x="384" y="48"/>
                  </a:lnTo>
                  <a:lnTo>
                    <a:pt x="384" y="40"/>
                  </a:lnTo>
                  <a:lnTo>
                    <a:pt x="392" y="48"/>
                  </a:lnTo>
                  <a:lnTo>
                    <a:pt x="392" y="24"/>
                  </a:lnTo>
                  <a:lnTo>
                    <a:pt x="400" y="32"/>
                  </a:lnTo>
                  <a:lnTo>
                    <a:pt x="408" y="40"/>
                  </a:lnTo>
                  <a:lnTo>
                    <a:pt x="408" y="32"/>
                  </a:lnTo>
                  <a:lnTo>
                    <a:pt x="416" y="40"/>
                  </a:lnTo>
                  <a:lnTo>
                    <a:pt x="416" y="56"/>
                  </a:lnTo>
                  <a:lnTo>
                    <a:pt x="424" y="48"/>
                  </a:lnTo>
                  <a:lnTo>
                    <a:pt x="432" y="40"/>
                  </a:lnTo>
                  <a:lnTo>
                    <a:pt x="432" y="24"/>
                  </a:lnTo>
                  <a:lnTo>
                    <a:pt x="440" y="32"/>
                  </a:lnTo>
                  <a:lnTo>
                    <a:pt x="440" y="40"/>
                  </a:lnTo>
                  <a:lnTo>
                    <a:pt x="448" y="48"/>
                  </a:lnTo>
                  <a:lnTo>
                    <a:pt x="456" y="40"/>
                  </a:lnTo>
                  <a:lnTo>
                    <a:pt x="456" y="56"/>
                  </a:lnTo>
                  <a:lnTo>
                    <a:pt x="464" y="48"/>
                  </a:lnTo>
                  <a:lnTo>
                    <a:pt x="464" y="40"/>
                  </a:lnTo>
                  <a:lnTo>
                    <a:pt x="472" y="24"/>
                  </a:lnTo>
                  <a:lnTo>
                    <a:pt x="472" y="32"/>
                  </a:lnTo>
                  <a:lnTo>
                    <a:pt x="472" y="24"/>
                  </a:lnTo>
                  <a:lnTo>
                    <a:pt x="480" y="40"/>
                  </a:lnTo>
                  <a:lnTo>
                    <a:pt x="480" y="32"/>
                  </a:lnTo>
                  <a:lnTo>
                    <a:pt x="480" y="48"/>
                  </a:lnTo>
                  <a:lnTo>
                    <a:pt x="488" y="40"/>
                  </a:lnTo>
                  <a:lnTo>
                    <a:pt x="488" y="64"/>
                  </a:lnTo>
                  <a:lnTo>
                    <a:pt x="496" y="72"/>
                  </a:lnTo>
                  <a:lnTo>
                    <a:pt x="496" y="64"/>
                  </a:lnTo>
                </a:path>
              </a:pathLst>
            </a:custGeom>
            <a:noFill/>
            <a:ln w="0">
              <a:solidFill>
                <a:srgbClr val="0000CC"/>
              </a:solidFill>
              <a:prstDash val="solid"/>
              <a:round/>
              <a:headEnd/>
              <a:tailEnd/>
            </a:ln>
          </p:spPr>
          <p:txBody>
            <a:bodyPr/>
            <a:lstStyle/>
            <a:p>
              <a:endParaRPr lang="en-US"/>
            </a:p>
          </p:txBody>
        </p:sp>
        <p:sp>
          <p:nvSpPr>
            <p:cNvPr id="61679" name="Freeform 1176"/>
            <p:cNvSpPr>
              <a:spLocks/>
            </p:cNvSpPr>
            <p:nvPr/>
          </p:nvSpPr>
          <p:spPr bwMode="auto">
            <a:xfrm>
              <a:off x="4166" y="696"/>
              <a:ext cx="320" cy="64"/>
            </a:xfrm>
            <a:custGeom>
              <a:avLst/>
              <a:gdLst>
                <a:gd name="T0" fmla="*/ 8 w 320"/>
                <a:gd name="T1" fmla="*/ 40 h 64"/>
                <a:gd name="T2" fmla="*/ 16 w 320"/>
                <a:gd name="T3" fmla="*/ 24 h 64"/>
                <a:gd name="T4" fmla="*/ 16 w 320"/>
                <a:gd name="T5" fmla="*/ 24 h 64"/>
                <a:gd name="T6" fmla="*/ 24 w 320"/>
                <a:gd name="T7" fmla="*/ 24 h 64"/>
                <a:gd name="T8" fmla="*/ 40 w 320"/>
                <a:gd name="T9" fmla="*/ 16 h 64"/>
                <a:gd name="T10" fmla="*/ 40 w 320"/>
                <a:gd name="T11" fmla="*/ 8 h 64"/>
                <a:gd name="T12" fmla="*/ 48 w 320"/>
                <a:gd name="T13" fmla="*/ 8 h 64"/>
                <a:gd name="T14" fmla="*/ 64 w 320"/>
                <a:gd name="T15" fmla="*/ 16 h 64"/>
                <a:gd name="T16" fmla="*/ 72 w 320"/>
                <a:gd name="T17" fmla="*/ 16 h 64"/>
                <a:gd name="T18" fmla="*/ 80 w 320"/>
                <a:gd name="T19" fmla="*/ 40 h 64"/>
                <a:gd name="T20" fmla="*/ 88 w 320"/>
                <a:gd name="T21" fmla="*/ 64 h 64"/>
                <a:gd name="T22" fmla="*/ 96 w 320"/>
                <a:gd name="T23" fmla="*/ 48 h 64"/>
                <a:gd name="T24" fmla="*/ 104 w 320"/>
                <a:gd name="T25" fmla="*/ 48 h 64"/>
                <a:gd name="T26" fmla="*/ 104 w 320"/>
                <a:gd name="T27" fmla="*/ 56 h 64"/>
                <a:gd name="T28" fmla="*/ 112 w 320"/>
                <a:gd name="T29" fmla="*/ 32 h 64"/>
                <a:gd name="T30" fmla="*/ 128 w 320"/>
                <a:gd name="T31" fmla="*/ 48 h 64"/>
                <a:gd name="T32" fmla="*/ 128 w 320"/>
                <a:gd name="T33" fmla="*/ 48 h 64"/>
                <a:gd name="T34" fmla="*/ 144 w 320"/>
                <a:gd name="T35" fmla="*/ 48 h 64"/>
                <a:gd name="T36" fmla="*/ 152 w 320"/>
                <a:gd name="T37" fmla="*/ 32 h 64"/>
                <a:gd name="T38" fmla="*/ 160 w 320"/>
                <a:gd name="T39" fmla="*/ 40 h 64"/>
                <a:gd name="T40" fmla="*/ 168 w 320"/>
                <a:gd name="T41" fmla="*/ 40 h 64"/>
                <a:gd name="T42" fmla="*/ 184 w 320"/>
                <a:gd name="T43" fmla="*/ 40 h 64"/>
                <a:gd name="T44" fmla="*/ 200 w 320"/>
                <a:gd name="T45" fmla="*/ 24 h 64"/>
                <a:gd name="T46" fmla="*/ 208 w 320"/>
                <a:gd name="T47" fmla="*/ 24 h 64"/>
                <a:gd name="T48" fmla="*/ 216 w 320"/>
                <a:gd name="T49" fmla="*/ 32 h 64"/>
                <a:gd name="T50" fmla="*/ 224 w 320"/>
                <a:gd name="T51" fmla="*/ 32 h 64"/>
                <a:gd name="T52" fmla="*/ 240 w 320"/>
                <a:gd name="T53" fmla="*/ 32 h 64"/>
                <a:gd name="T54" fmla="*/ 240 w 320"/>
                <a:gd name="T55" fmla="*/ 32 h 64"/>
                <a:gd name="T56" fmla="*/ 248 w 320"/>
                <a:gd name="T57" fmla="*/ 32 h 64"/>
                <a:gd name="T58" fmla="*/ 256 w 320"/>
                <a:gd name="T59" fmla="*/ 16 h 64"/>
                <a:gd name="T60" fmla="*/ 256 w 320"/>
                <a:gd name="T61" fmla="*/ 16 h 64"/>
                <a:gd name="T62" fmla="*/ 264 w 320"/>
                <a:gd name="T63" fmla="*/ 8 h 64"/>
                <a:gd name="T64" fmla="*/ 272 w 320"/>
                <a:gd name="T65" fmla="*/ 24 h 64"/>
                <a:gd name="T66" fmla="*/ 288 w 320"/>
                <a:gd name="T67" fmla="*/ 40 h 64"/>
                <a:gd name="T68" fmla="*/ 296 w 320"/>
                <a:gd name="T69" fmla="*/ 16 h 64"/>
                <a:gd name="T70" fmla="*/ 312 w 320"/>
                <a:gd name="T71" fmla="*/ 32 h 64"/>
                <a:gd name="T72" fmla="*/ 312 w 320"/>
                <a:gd name="T73" fmla="*/ 32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0"/>
                <a:gd name="T112" fmla="*/ 0 h 64"/>
                <a:gd name="T113" fmla="*/ 320 w 320"/>
                <a:gd name="T114" fmla="*/ 64 h 6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0" h="64">
                  <a:moveTo>
                    <a:pt x="0" y="48"/>
                  </a:moveTo>
                  <a:lnTo>
                    <a:pt x="8" y="40"/>
                  </a:lnTo>
                  <a:lnTo>
                    <a:pt x="8" y="32"/>
                  </a:lnTo>
                  <a:lnTo>
                    <a:pt x="16" y="24"/>
                  </a:lnTo>
                  <a:lnTo>
                    <a:pt x="16" y="32"/>
                  </a:lnTo>
                  <a:lnTo>
                    <a:pt x="16" y="24"/>
                  </a:lnTo>
                  <a:lnTo>
                    <a:pt x="24" y="16"/>
                  </a:lnTo>
                  <a:lnTo>
                    <a:pt x="24" y="24"/>
                  </a:lnTo>
                  <a:lnTo>
                    <a:pt x="24" y="16"/>
                  </a:lnTo>
                  <a:lnTo>
                    <a:pt x="40" y="16"/>
                  </a:lnTo>
                  <a:lnTo>
                    <a:pt x="40" y="8"/>
                  </a:lnTo>
                  <a:lnTo>
                    <a:pt x="56" y="8"/>
                  </a:lnTo>
                  <a:lnTo>
                    <a:pt x="48" y="8"/>
                  </a:lnTo>
                  <a:lnTo>
                    <a:pt x="56" y="8"/>
                  </a:lnTo>
                  <a:lnTo>
                    <a:pt x="64" y="16"/>
                  </a:lnTo>
                  <a:lnTo>
                    <a:pt x="64" y="0"/>
                  </a:lnTo>
                  <a:lnTo>
                    <a:pt x="72" y="16"/>
                  </a:lnTo>
                  <a:lnTo>
                    <a:pt x="72" y="32"/>
                  </a:lnTo>
                  <a:lnTo>
                    <a:pt x="80" y="40"/>
                  </a:lnTo>
                  <a:lnTo>
                    <a:pt x="88" y="48"/>
                  </a:lnTo>
                  <a:lnTo>
                    <a:pt x="88" y="64"/>
                  </a:lnTo>
                  <a:lnTo>
                    <a:pt x="96" y="48"/>
                  </a:lnTo>
                  <a:lnTo>
                    <a:pt x="96" y="56"/>
                  </a:lnTo>
                  <a:lnTo>
                    <a:pt x="104" y="48"/>
                  </a:lnTo>
                  <a:lnTo>
                    <a:pt x="104" y="40"/>
                  </a:lnTo>
                  <a:lnTo>
                    <a:pt x="104" y="56"/>
                  </a:lnTo>
                  <a:lnTo>
                    <a:pt x="112" y="48"/>
                  </a:lnTo>
                  <a:lnTo>
                    <a:pt x="112" y="32"/>
                  </a:lnTo>
                  <a:lnTo>
                    <a:pt x="120" y="32"/>
                  </a:lnTo>
                  <a:lnTo>
                    <a:pt x="128" y="48"/>
                  </a:lnTo>
                  <a:lnTo>
                    <a:pt x="128" y="40"/>
                  </a:lnTo>
                  <a:lnTo>
                    <a:pt x="128" y="48"/>
                  </a:lnTo>
                  <a:lnTo>
                    <a:pt x="136" y="56"/>
                  </a:lnTo>
                  <a:lnTo>
                    <a:pt x="144" y="48"/>
                  </a:lnTo>
                  <a:lnTo>
                    <a:pt x="152" y="40"/>
                  </a:lnTo>
                  <a:lnTo>
                    <a:pt x="152" y="32"/>
                  </a:lnTo>
                  <a:lnTo>
                    <a:pt x="160" y="40"/>
                  </a:lnTo>
                  <a:lnTo>
                    <a:pt x="168" y="48"/>
                  </a:lnTo>
                  <a:lnTo>
                    <a:pt x="168" y="40"/>
                  </a:lnTo>
                  <a:lnTo>
                    <a:pt x="176" y="48"/>
                  </a:lnTo>
                  <a:lnTo>
                    <a:pt x="184" y="40"/>
                  </a:lnTo>
                  <a:lnTo>
                    <a:pt x="184" y="24"/>
                  </a:lnTo>
                  <a:lnTo>
                    <a:pt x="200" y="24"/>
                  </a:lnTo>
                  <a:lnTo>
                    <a:pt x="200" y="32"/>
                  </a:lnTo>
                  <a:lnTo>
                    <a:pt x="208" y="24"/>
                  </a:lnTo>
                  <a:lnTo>
                    <a:pt x="208" y="40"/>
                  </a:lnTo>
                  <a:lnTo>
                    <a:pt x="216" y="32"/>
                  </a:lnTo>
                  <a:lnTo>
                    <a:pt x="216" y="40"/>
                  </a:lnTo>
                  <a:lnTo>
                    <a:pt x="224" y="32"/>
                  </a:lnTo>
                  <a:lnTo>
                    <a:pt x="224" y="16"/>
                  </a:lnTo>
                  <a:lnTo>
                    <a:pt x="240" y="32"/>
                  </a:lnTo>
                  <a:lnTo>
                    <a:pt x="240" y="40"/>
                  </a:lnTo>
                  <a:lnTo>
                    <a:pt x="240" y="32"/>
                  </a:lnTo>
                  <a:lnTo>
                    <a:pt x="248" y="40"/>
                  </a:lnTo>
                  <a:lnTo>
                    <a:pt x="248" y="32"/>
                  </a:lnTo>
                  <a:lnTo>
                    <a:pt x="248" y="40"/>
                  </a:lnTo>
                  <a:lnTo>
                    <a:pt x="256" y="16"/>
                  </a:lnTo>
                  <a:lnTo>
                    <a:pt x="256" y="24"/>
                  </a:lnTo>
                  <a:lnTo>
                    <a:pt x="256" y="16"/>
                  </a:lnTo>
                  <a:lnTo>
                    <a:pt x="264" y="24"/>
                  </a:lnTo>
                  <a:lnTo>
                    <a:pt x="264" y="8"/>
                  </a:lnTo>
                  <a:lnTo>
                    <a:pt x="264" y="24"/>
                  </a:lnTo>
                  <a:lnTo>
                    <a:pt x="272" y="24"/>
                  </a:lnTo>
                  <a:lnTo>
                    <a:pt x="280" y="32"/>
                  </a:lnTo>
                  <a:lnTo>
                    <a:pt x="288" y="40"/>
                  </a:lnTo>
                  <a:lnTo>
                    <a:pt x="304" y="16"/>
                  </a:lnTo>
                  <a:lnTo>
                    <a:pt x="296" y="16"/>
                  </a:lnTo>
                  <a:lnTo>
                    <a:pt x="304" y="24"/>
                  </a:lnTo>
                  <a:lnTo>
                    <a:pt x="312" y="32"/>
                  </a:lnTo>
                  <a:lnTo>
                    <a:pt x="312" y="24"/>
                  </a:lnTo>
                  <a:lnTo>
                    <a:pt x="312" y="32"/>
                  </a:lnTo>
                  <a:lnTo>
                    <a:pt x="320" y="40"/>
                  </a:lnTo>
                </a:path>
              </a:pathLst>
            </a:custGeom>
            <a:noFill/>
            <a:ln w="0">
              <a:solidFill>
                <a:srgbClr val="0000CC"/>
              </a:solidFill>
              <a:prstDash val="solid"/>
              <a:round/>
              <a:headEnd/>
              <a:tailEnd/>
            </a:ln>
          </p:spPr>
          <p:txBody>
            <a:bodyPr/>
            <a:lstStyle/>
            <a:p>
              <a:endParaRPr lang="en-US"/>
            </a:p>
          </p:txBody>
        </p:sp>
        <p:sp>
          <p:nvSpPr>
            <p:cNvPr id="61680" name="Line 1177"/>
            <p:cNvSpPr>
              <a:spLocks noChangeShapeType="1"/>
            </p:cNvSpPr>
            <p:nvPr/>
          </p:nvSpPr>
          <p:spPr bwMode="auto">
            <a:xfrm flipV="1">
              <a:off x="4486" y="288"/>
              <a:ext cx="0" cy="1415"/>
            </a:xfrm>
            <a:prstGeom prst="line">
              <a:avLst/>
            </a:prstGeom>
            <a:noFill/>
            <a:ln w="0">
              <a:solidFill>
                <a:srgbClr val="000000"/>
              </a:solidFill>
              <a:round/>
              <a:headEnd/>
              <a:tailEnd/>
            </a:ln>
          </p:spPr>
          <p:txBody>
            <a:bodyPr/>
            <a:lstStyle/>
            <a:p>
              <a:endParaRPr lang="en-US"/>
            </a:p>
          </p:txBody>
        </p:sp>
        <p:sp>
          <p:nvSpPr>
            <p:cNvPr id="61681" name="Rectangle 1178"/>
            <p:cNvSpPr>
              <a:spLocks noChangeArrowheads="1"/>
            </p:cNvSpPr>
            <p:nvPr/>
          </p:nvSpPr>
          <p:spPr bwMode="auto">
            <a:xfrm>
              <a:off x="3910" y="383"/>
              <a:ext cx="348"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300 nM</a:t>
              </a:r>
              <a:endParaRPr lang="en-US"/>
            </a:p>
          </p:txBody>
        </p:sp>
        <p:sp>
          <p:nvSpPr>
            <p:cNvPr id="61682" name="Freeform 1179"/>
            <p:cNvSpPr>
              <a:spLocks/>
            </p:cNvSpPr>
            <p:nvPr/>
          </p:nvSpPr>
          <p:spPr bwMode="auto">
            <a:xfrm>
              <a:off x="4486" y="1423"/>
              <a:ext cx="424" cy="264"/>
            </a:xfrm>
            <a:custGeom>
              <a:avLst/>
              <a:gdLst>
                <a:gd name="T0" fmla="*/ 8 w 424"/>
                <a:gd name="T1" fmla="*/ 200 h 264"/>
                <a:gd name="T2" fmla="*/ 16 w 424"/>
                <a:gd name="T3" fmla="*/ 216 h 264"/>
                <a:gd name="T4" fmla="*/ 24 w 424"/>
                <a:gd name="T5" fmla="*/ 0 h 264"/>
                <a:gd name="T6" fmla="*/ 40 w 424"/>
                <a:gd name="T7" fmla="*/ 176 h 264"/>
                <a:gd name="T8" fmla="*/ 48 w 424"/>
                <a:gd name="T9" fmla="*/ 216 h 264"/>
                <a:gd name="T10" fmla="*/ 56 w 424"/>
                <a:gd name="T11" fmla="*/ 16 h 264"/>
                <a:gd name="T12" fmla="*/ 64 w 424"/>
                <a:gd name="T13" fmla="*/ 208 h 264"/>
                <a:gd name="T14" fmla="*/ 72 w 424"/>
                <a:gd name="T15" fmla="*/ 208 h 264"/>
                <a:gd name="T16" fmla="*/ 88 w 424"/>
                <a:gd name="T17" fmla="*/ 56 h 264"/>
                <a:gd name="T18" fmla="*/ 96 w 424"/>
                <a:gd name="T19" fmla="*/ 224 h 264"/>
                <a:gd name="T20" fmla="*/ 104 w 424"/>
                <a:gd name="T21" fmla="*/ 240 h 264"/>
                <a:gd name="T22" fmla="*/ 112 w 424"/>
                <a:gd name="T23" fmla="*/ 152 h 264"/>
                <a:gd name="T24" fmla="*/ 128 w 424"/>
                <a:gd name="T25" fmla="*/ 224 h 264"/>
                <a:gd name="T26" fmla="*/ 136 w 424"/>
                <a:gd name="T27" fmla="*/ 40 h 264"/>
                <a:gd name="T28" fmla="*/ 144 w 424"/>
                <a:gd name="T29" fmla="*/ 216 h 264"/>
                <a:gd name="T30" fmla="*/ 152 w 424"/>
                <a:gd name="T31" fmla="*/ 248 h 264"/>
                <a:gd name="T32" fmla="*/ 168 w 424"/>
                <a:gd name="T33" fmla="*/ 48 h 264"/>
                <a:gd name="T34" fmla="*/ 176 w 424"/>
                <a:gd name="T35" fmla="*/ 232 h 264"/>
                <a:gd name="T36" fmla="*/ 184 w 424"/>
                <a:gd name="T37" fmla="*/ 224 h 264"/>
                <a:gd name="T38" fmla="*/ 192 w 424"/>
                <a:gd name="T39" fmla="*/ 16 h 264"/>
                <a:gd name="T40" fmla="*/ 200 w 424"/>
                <a:gd name="T41" fmla="*/ 248 h 264"/>
                <a:gd name="T42" fmla="*/ 216 w 424"/>
                <a:gd name="T43" fmla="*/ 224 h 264"/>
                <a:gd name="T44" fmla="*/ 224 w 424"/>
                <a:gd name="T45" fmla="*/ 176 h 264"/>
                <a:gd name="T46" fmla="*/ 240 w 424"/>
                <a:gd name="T47" fmla="*/ 232 h 264"/>
                <a:gd name="T48" fmla="*/ 248 w 424"/>
                <a:gd name="T49" fmla="*/ 144 h 264"/>
                <a:gd name="T50" fmla="*/ 264 w 424"/>
                <a:gd name="T51" fmla="*/ 216 h 264"/>
                <a:gd name="T52" fmla="*/ 272 w 424"/>
                <a:gd name="T53" fmla="*/ 104 h 264"/>
                <a:gd name="T54" fmla="*/ 280 w 424"/>
                <a:gd name="T55" fmla="*/ 96 h 264"/>
                <a:gd name="T56" fmla="*/ 288 w 424"/>
                <a:gd name="T57" fmla="*/ 224 h 264"/>
                <a:gd name="T58" fmla="*/ 296 w 424"/>
                <a:gd name="T59" fmla="*/ 224 h 264"/>
                <a:gd name="T60" fmla="*/ 304 w 424"/>
                <a:gd name="T61" fmla="*/ 200 h 264"/>
                <a:gd name="T62" fmla="*/ 320 w 424"/>
                <a:gd name="T63" fmla="*/ 224 h 264"/>
                <a:gd name="T64" fmla="*/ 328 w 424"/>
                <a:gd name="T65" fmla="*/ 24 h 264"/>
                <a:gd name="T66" fmla="*/ 336 w 424"/>
                <a:gd name="T67" fmla="*/ 224 h 264"/>
                <a:gd name="T68" fmla="*/ 344 w 424"/>
                <a:gd name="T69" fmla="*/ 232 h 264"/>
                <a:gd name="T70" fmla="*/ 360 w 424"/>
                <a:gd name="T71" fmla="*/ 80 h 264"/>
                <a:gd name="T72" fmla="*/ 368 w 424"/>
                <a:gd name="T73" fmla="*/ 240 h 264"/>
                <a:gd name="T74" fmla="*/ 376 w 424"/>
                <a:gd name="T75" fmla="*/ 248 h 264"/>
                <a:gd name="T76" fmla="*/ 384 w 424"/>
                <a:gd name="T77" fmla="*/ 168 h 264"/>
                <a:gd name="T78" fmla="*/ 400 w 424"/>
                <a:gd name="T79" fmla="*/ 232 h 264"/>
                <a:gd name="T80" fmla="*/ 408 w 424"/>
                <a:gd name="T81" fmla="*/ 144 h 264"/>
                <a:gd name="T82" fmla="*/ 416 w 424"/>
                <a:gd name="T83" fmla="*/ 152 h 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4"/>
                <a:gd name="T127" fmla="*/ 0 h 264"/>
                <a:gd name="T128" fmla="*/ 424 w 424"/>
                <a:gd name="T129" fmla="*/ 264 h 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4" h="264">
                  <a:moveTo>
                    <a:pt x="0" y="40"/>
                  </a:moveTo>
                  <a:lnTo>
                    <a:pt x="8" y="88"/>
                  </a:lnTo>
                  <a:lnTo>
                    <a:pt x="8" y="200"/>
                  </a:lnTo>
                  <a:lnTo>
                    <a:pt x="16" y="208"/>
                  </a:lnTo>
                  <a:lnTo>
                    <a:pt x="16" y="224"/>
                  </a:lnTo>
                  <a:lnTo>
                    <a:pt x="16" y="216"/>
                  </a:lnTo>
                  <a:lnTo>
                    <a:pt x="24" y="184"/>
                  </a:lnTo>
                  <a:lnTo>
                    <a:pt x="24" y="200"/>
                  </a:lnTo>
                  <a:lnTo>
                    <a:pt x="24" y="0"/>
                  </a:lnTo>
                  <a:lnTo>
                    <a:pt x="32" y="40"/>
                  </a:lnTo>
                  <a:lnTo>
                    <a:pt x="32" y="160"/>
                  </a:lnTo>
                  <a:lnTo>
                    <a:pt x="40" y="176"/>
                  </a:lnTo>
                  <a:lnTo>
                    <a:pt x="40" y="224"/>
                  </a:lnTo>
                  <a:lnTo>
                    <a:pt x="40" y="208"/>
                  </a:lnTo>
                  <a:lnTo>
                    <a:pt x="48" y="216"/>
                  </a:lnTo>
                  <a:lnTo>
                    <a:pt x="48" y="200"/>
                  </a:lnTo>
                  <a:lnTo>
                    <a:pt x="56" y="136"/>
                  </a:lnTo>
                  <a:lnTo>
                    <a:pt x="56" y="16"/>
                  </a:lnTo>
                  <a:lnTo>
                    <a:pt x="56" y="72"/>
                  </a:lnTo>
                  <a:lnTo>
                    <a:pt x="64" y="136"/>
                  </a:lnTo>
                  <a:lnTo>
                    <a:pt x="64" y="208"/>
                  </a:lnTo>
                  <a:lnTo>
                    <a:pt x="72" y="232"/>
                  </a:lnTo>
                  <a:lnTo>
                    <a:pt x="72" y="208"/>
                  </a:lnTo>
                  <a:lnTo>
                    <a:pt x="80" y="224"/>
                  </a:lnTo>
                  <a:lnTo>
                    <a:pt x="80" y="16"/>
                  </a:lnTo>
                  <a:lnTo>
                    <a:pt x="88" y="56"/>
                  </a:lnTo>
                  <a:lnTo>
                    <a:pt x="88" y="208"/>
                  </a:lnTo>
                  <a:lnTo>
                    <a:pt x="96" y="200"/>
                  </a:lnTo>
                  <a:lnTo>
                    <a:pt x="96" y="224"/>
                  </a:lnTo>
                  <a:lnTo>
                    <a:pt x="96" y="208"/>
                  </a:lnTo>
                  <a:lnTo>
                    <a:pt x="104" y="224"/>
                  </a:lnTo>
                  <a:lnTo>
                    <a:pt x="104" y="240"/>
                  </a:lnTo>
                  <a:lnTo>
                    <a:pt x="104" y="56"/>
                  </a:lnTo>
                  <a:lnTo>
                    <a:pt x="112" y="40"/>
                  </a:lnTo>
                  <a:lnTo>
                    <a:pt x="112" y="152"/>
                  </a:lnTo>
                  <a:lnTo>
                    <a:pt x="120" y="192"/>
                  </a:lnTo>
                  <a:lnTo>
                    <a:pt x="120" y="232"/>
                  </a:lnTo>
                  <a:lnTo>
                    <a:pt x="128" y="224"/>
                  </a:lnTo>
                  <a:lnTo>
                    <a:pt x="128" y="208"/>
                  </a:lnTo>
                  <a:lnTo>
                    <a:pt x="136" y="240"/>
                  </a:lnTo>
                  <a:lnTo>
                    <a:pt x="136" y="40"/>
                  </a:lnTo>
                  <a:lnTo>
                    <a:pt x="136" y="48"/>
                  </a:lnTo>
                  <a:lnTo>
                    <a:pt x="144" y="112"/>
                  </a:lnTo>
                  <a:lnTo>
                    <a:pt x="144" y="216"/>
                  </a:lnTo>
                  <a:lnTo>
                    <a:pt x="152" y="224"/>
                  </a:lnTo>
                  <a:lnTo>
                    <a:pt x="152" y="216"/>
                  </a:lnTo>
                  <a:lnTo>
                    <a:pt x="152" y="248"/>
                  </a:lnTo>
                  <a:lnTo>
                    <a:pt x="160" y="224"/>
                  </a:lnTo>
                  <a:lnTo>
                    <a:pt x="160" y="24"/>
                  </a:lnTo>
                  <a:lnTo>
                    <a:pt x="168" y="48"/>
                  </a:lnTo>
                  <a:lnTo>
                    <a:pt x="168" y="200"/>
                  </a:lnTo>
                  <a:lnTo>
                    <a:pt x="176" y="216"/>
                  </a:lnTo>
                  <a:lnTo>
                    <a:pt x="176" y="232"/>
                  </a:lnTo>
                  <a:lnTo>
                    <a:pt x="176" y="216"/>
                  </a:lnTo>
                  <a:lnTo>
                    <a:pt x="176" y="232"/>
                  </a:lnTo>
                  <a:lnTo>
                    <a:pt x="184" y="224"/>
                  </a:lnTo>
                  <a:lnTo>
                    <a:pt x="184" y="232"/>
                  </a:lnTo>
                  <a:lnTo>
                    <a:pt x="184" y="168"/>
                  </a:lnTo>
                  <a:lnTo>
                    <a:pt x="192" y="16"/>
                  </a:lnTo>
                  <a:lnTo>
                    <a:pt x="192" y="144"/>
                  </a:lnTo>
                  <a:lnTo>
                    <a:pt x="200" y="224"/>
                  </a:lnTo>
                  <a:lnTo>
                    <a:pt x="200" y="248"/>
                  </a:lnTo>
                  <a:lnTo>
                    <a:pt x="208" y="256"/>
                  </a:lnTo>
                  <a:lnTo>
                    <a:pt x="208" y="240"/>
                  </a:lnTo>
                  <a:lnTo>
                    <a:pt x="216" y="224"/>
                  </a:lnTo>
                  <a:lnTo>
                    <a:pt x="216" y="40"/>
                  </a:lnTo>
                  <a:lnTo>
                    <a:pt x="224" y="48"/>
                  </a:lnTo>
                  <a:lnTo>
                    <a:pt x="224" y="176"/>
                  </a:lnTo>
                  <a:lnTo>
                    <a:pt x="232" y="216"/>
                  </a:lnTo>
                  <a:lnTo>
                    <a:pt x="232" y="232"/>
                  </a:lnTo>
                  <a:lnTo>
                    <a:pt x="240" y="232"/>
                  </a:lnTo>
                  <a:lnTo>
                    <a:pt x="240" y="80"/>
                  </a:lnTo>
                  <a:lnTo>
                    <a:pt x="248" y="40"/>
                  </a:lnTo>
                  <a:lnTo>
                    <a:pt x="248" y="144"/>
                  </a:lnTo>
                  <a:lnTo>
                    <a:pt x="256" y="208"/>
                  </a:lnTo>
                  <a:lnTo>
                    <a:pt x="256" y="224"/>
                  </a:lnTo>
                  <a:lnTo>
                    <a:pt x="264" y="216"/>
                  </a:lnTo>
                  <a:lnTo>
                    <a:pt x="264" y="232"/>
                  </a:lnTo>
                  <a:lnTo>
                    <a:pt x="264" y="200"/>
                  </a:lnTo>
                  <a:lnTo>
                    <a:pt x="272" y="104"/>
                  </a:lnTo>
                  <a:lnTo>
                    <a:pt x="272" y="0"/>
                  </a:lnTo>
                  <a:lnTo>
                    <a:pt x="272" y="48"/>
                  </a:lnTo>
                  <a:lnTo>
                    <a:pt x="280" y="96"/>
                  </a:lnTo>
                  <a:lnTo>
                    <a:pt x="280" y="200"/>
                  </a:lnTo>
                  <a:lnTo>
                    <a:pt x="288" y="240"/>
                  </a:lnTo>
                  <a:lnTo>
                    <a:pt x="288" y="224"/>
                  </a:lnTo>
                  <a:lnTo>
                    <a:pt x="288" y="240"/>
                  </a:lnTo>
                  <a:lnTo>
                    <a:pt x="296" y="200"/>
                  </a:lnTo>
                  <a:lnTo>
                    <a:pt x="296" y="224"/>
                  </a:lnTo>
                  <a:lnTo>
                    <a:pt x="296" y="8"/>
                  </a:lnTo>
                  <a:lnTo>
                    <a:pt x="304" y="16"/>
                  </a:lnTo>
                  <a:lnTo>
                    <a:pt x="304" y="200"/>
                  </a:lnTo>
                  <a:lnTo>
                    <a:pt x="312" y="192"/>
                  </a:lnTo>
                  <a:lnTo>
                    <a:pt x="312" y="240"/>
                  </a:lnTo>
                  <a:lnTo>
                    <a:pt x="320" y="224"/>
                  </a:lnTo>
                  <a:lnTo>
                    <a:pt x="320" y="232"/>
                  </a:lnTo>
                  <a:lnTo>
                    <a:pt x="320" y="160"/>
                  </a:lnTo>
                  <a:lnTo>
                    <a:pt x="328" y="24"/>
                  </a:lnTo>
                  <a:lnTo>
                    <a:pt x="328" y="136"/>
                  </a:lnTo>
                  <a:lnTo>
                    <a:pt x="336" y="152"/>
                  </a:lnTo>
                  <a:lnTo>
                    <a:pt x="336" y="224"/>
                  </a:lnTo>
                  <a:lnTo>
                    <a:pt x="344" y="224"/>
                  </a:lnTo>
                  <a:lnTo>
                    <a:pt x="344" y="240"/>
                  </a:lnTo>
                  <a:lnTo>
                    <a:pt x="344" y="232"/>
                  </a:lnTo>
                  <a:lnTo>
                    <a:pt x="352" y="216"/>
                  </a:lnTo>
                  <a:lnTo>
                    <a:pt x="352" y="32"/>
                  </a:lnTo>
                  <a:lnTo>
                    <a:pt x="360" y="80"/>
                  </a:lnTo>
                  <a:lnTo>
                    <a:pt x="360" y="200"/>
                  </a:lnTo>
                  <a:lnTo>
                    <a:pt x="368" y="224"/>
                  </a:lnTo>
                  <a:lnTo>
                    <a:pt x="368" y="240"/>
                  </a:lnTo>
                  <a:lnTo>
                    <a:pt x="368" y="216"/>
                  </a:lnTo>
                  <a:lnTo>
                    <a:pt x="376" y="232"/>
                  </a:lnTo>
                  <a:lnTo>
                    <a:pt x="376" y="248"/>
                  </a:lnTo>
                  <a:lnTo>
                    <a:pt x="376" y="112"/>
                  </a:lnTo>
                  <a:lnTo>
                    <a:pt x="384" y="24"/>
                  </a:lnTo>
                  <a:lnTo>
                    <a:pt x="384" y="168"/>
                  </a:lnTo>
                  <a:lnTo>
                    <a:pt x="392" y="200"/>
                  </a:lnTo>
                  <a:lnTo>
                    <a:pt x="392" y="264"/>
                  </a:lnTo>
                  <a:lnTo>
                    <a:pt x="400" y="232"/>
                  </a:lnTo>
                  <a:lnTo>
                    <a:pt x="400" y="240"/>
                  </a:lnTo>
                  <a:lnTo>
                    <a:pt x="400" y="224"/>
                  </a:lnTo>
                  <a:lnTo>
                    <a:pt x="408" y="144"/>
                  </a:lnTo>
                  <a:lnTo>
                    <a:pt x="408" y="32"/>
                  </a:lnTo>
                  <a:lnTo>
                    <a:pt x="408" y="104"/>
                  </a:lnTo>
                  <a:lnTo>
                    <a:pt x="416" y="152"/>
                  </a:lnTo>
                  <a:lnTo>
                    <a:pt x="416" y="232"/>
                  </a:lnTo>
                  <a:lnTo>
                    <a:pt x="424" y="264"/>
                  </a:lnTo>
                </a:path>
              </a:pathLst>
            </a:custGeom>
            <a:noFill/>
            <a:ln w="0">
              <a:solidFill>
                <a:srgbClr val="CC0000"/>
              </a:solidFill>
              <a:prstDash val="solid"/>
              <a:round/>
              <a:headEnd/>
              <a:tailEnd/>
            </a:ln>
          </p:spPr>
          <p:txBody>
            <a:bodyPr/>
            <a:lstStyle/>
            <a:p>
              <a:endParaRPr lang="en-US"/>
            </a:p>
          </p:txBody>
        </p:sp>
        <p:sp>
          <p:nvSpPr>
            <p:cNvPr id="61683" name="Freeform 1180"/>
            <p:cNvSpPr>
              <a:spLocks/>
            </p:cNvSpPr>
            <p:nvPr/>
          </p:nvSpPr>
          <p:spPr bwMode="auto">
            <a:xfrm>
              <a:off x="4910" y="1431"/>
              <a:ext cx="391" cy="272"/>
            </a:xfrm>
            <a:custGeom>
              <a:avLst/>
              <a:gdLst>
                <a:gd name="T0" fmla="*/ 8 w 391"/>
                <a:gd name="T1" fmla="*/ 208 h 272"/>
                <a:gd name="T2" fmla="*/ 16 w 391"/>
                <a:gd name="T3" fmla="*/ 56 h 272"/>
                <a:gd name="T4" fmla="*/ 24 w 391"/>
                <a:gd name="T5" fmla="*/ 240 h 272"/>
                <a:gd name="T6" fmla="*/ 32 w 391"/>
                <a:gd name="T7" fmla="*/ 224 h 272"/>
                <a:gd name="T8" fmla="*/ 32 w 391"/>
                <a:gd name="T9" fmla="*/ 224 h 272"/>
                <a:gd name="T10" fmla="*/ 48 w 391"/>
                <a:gd name="T11" fmla="*/ 176 h 272"/>
                <a:gd name="T12" fmla="*/ 56 w 391"/>
                <a:gd name="T13" fmla="*/ 232 h 272"/>
                <a:gd name="T14" fmla="*/ 64 w 391"/>
                <a:gd name="T15" fmla="*/ 80 h 272"/>
                <a:gd name="T16" fmla="*/ 80 w 391"/>
                <a:gd name="T17" fmla="*/ 240 h 272"/>
                <a:gd name="T18" fmla="*/ 88 w 391"/>
                <a:gd name="T19" fmla="*/ 232 h 272"/>
                <a:gd name="T20" fmla="*/ 96 w 391"/>
                <a:gd name="T21" fmla="*/ 168 h 272"/>
                <a:gd name="T22" fmla="*/ 112 w 391"/>
                <a:gd name="T23" fmla="*/ 208 h 272"/>
                <a:gd name="T24" fmla="*/ 120 w 391"/>
                <a:gd name="T25" fmla="*/ 112 h 272"/>
                <a:gd name="T26" fmla="*/ 128 w 391"/>
                <a:gd name="T27" fmla="*/ 136 h 272"/>
                <a:gd name="T28" fmla="*/ 136 w 391"/>
                <a:gd name="T29" fmla="*/ 200 h 272"/>
                <a:gd name="T30" fmla="*/ 144 w 391"/>
                <a:gd name="T31" fmla="*/ 32 h 272"/>
                <a:gd name="T32" fmla="*/ 160 w 391"/>
                <a:gd name="T33" fmla="*/ 200 h 272"/>
                <a:gd name="T34" fmla="*/ 168 w 391"/>
                <a:gd name="T35" fmla="*/ 208 h 272"/>
                <a:gd name="T36" fmla="*/ 176 w 391"/>
                <a:gd name="T37" fmla="*/ 32 h 272"/>
                <a:gd name="T38" fmla="*/ 184 w 391"/>
                <a:gd name="T39" fmla="*/ 168 h 272"/>
                <a:gd name="T40" fmla="*/ 192 w 391"/>
                <a:gd name="T41" fmla="*/ 208 h 272"/>
                <a:gd name="T42" fmla="*/ 199 w 391"/>
                <a:gd name="T43" fmla="*/ 8 h 272"/>
                <a:gd name="T44" fmla="*/ 207 w 391"/>
                <a:gd name="T45" fmla="*/ 208 h 272"/>
                <a:gd name="T46" fmla="*/ 215 w 391"/>
                <a:gd name="T47" fmla="*/ 216 h 272"/>
                <a:gd name="T48" fmla="*/ 223 w 391"/>
                <a:gd name="T49" fmla="*/ 64 h 272"/>
                <a:gd name="T50" fmla="*/ 239 w 391"/>
                <a:gd name="T51" fmla="*/ 184 h 272"/>
                <a:gd name="T52" fmla="*/ 247 w 391"/>
                <a:gd name="T53" fmla="*/ 232 h 272"/>
                <a:gd name="T54" fmla="*/ 255 w 391"/>
                <a:gd name="T55" fmla="*/ 0 h 272"/>
                <a:gd name="T56" fmla="*/ 263 w 391"/>
                <a:gd name="T57" fmla="*/ 240 h 272"/>
                <a:gd name="T58" fmla="*/ 271 w 391"/>
                <a:gd name="T59" fmla="*/ 208 h 272"/>
                <a:gd name="T60" fmla="*/ 279 w 391"/>
                <a:gd name="T61" fmla="*/ 0 h 272"/>
                <a:gd name="T62" fmla="*/ 287 w 391"/>
                <a:gd name="T63" fmla="*/ 200 h 272"/>
                <a:gd name="T64" fmla="*/ 295 w 391"/>
                <a:gd name="T65" fmla="*/ 224 h 272"/>
                <a:gd name="T66" fmla="*/ 311 w 391"/>
                <a:gd name="T67" fmla="*/ 24 h 272"/>
                <a:gd name="T68" fmla="*/ 319 w 391"/>
                <a:gd name="T69" fmla="*/ 240 h 272"/>
                <a:gd name="T70" fmla="*/ 335 w 391"/>
                <a:gd name="T71" fmla="*/ 160 h 272"/>
                <a:gd name="T72" fmla="*/ 343 w 391"/>
                <a:gd name="T73" fmla="*/ 128 h 272"/>
                <a:gd name="T74" fmla="*/ 351 w 391"/>
                <a:gd name="T75" fmla="*/ 272 h 272"/>
                <a:gd name="T76" fmla="*/ 359 w 391"/>
                <a:gd name="T77" fmla="*/ 32 h 272"/>
                <a:gd name="T78" fmla="*/ 375 w 391"/>
                <a:gd name="T79" fmla="*/ 216 h 272"/>
                <a:gd name="T80" fmla="*/ 383 w 391"/>
                <a:gd name="T81" fmla="*/ 248 h 272"/>
                <a:gd name="T82" fmla="*/ 391 w 391"/>
                <a:gd name="T83" fmla="*/ 64 h 2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91"/>
                <a:gd name="T127" fmla="*/ 0 h 272"/>
                <a:gd name="T128" fmla="*/ 391 w 391"/>
                <a:gd name="T129" fmla="*/ 272 h 2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91" h="272">
                  <a:moveTo>
                    <a:pt x="0" y="256"/>
                  </a:moveTo>
                  <a:lnTo>
                    <a:pt x="0" y="240"/>
                  </a:lnTo>
                  <a:lnTo>
                    <a:pt x="8" y="208"/>
                  </a:lnTo>
                  <a:lnTo>
                    <a:pt x="8" y="240"/>
                  </a:lnTo>
                  <a:lnTo>
                    <a:pt x="8" y="40"/>
                  </a:lnTo>
                  <a:lnTo>
                    <a:pt x="16" y="56"/>
                  </a:lnTo>
                  <a:lnTo>
                    <a:pt x="16" y="184"/>
                  </a:lnTo>
                  <a:lnTo>
                    <a:pt x="24" y="232"/>
                  </a:lnTo>
                  <a:lnTo>
                    <a:pt x="24" y="240"/>
                  </a:lnTo>
                  <a:lnTo>
                    <a:pt x="24" y="208"/>
                  </a:lnTo>
                  <a:lnTo>
                    <a:pt x="24" y="232"/>
                  </a:lnTo>
                  <a:lnTo>
                    <a:pt x="32" y="224"/>
                  </a:lnTo>
                  <a:lnTo>
                    <a:pt x="32" y="232"/>
                  </a:lnTo>
                  <a:lnTo>
                    <a:pt x="32" y="216"/>
                  </a:lnTo>
                  <a:lnTo>
                    <a:pt x="32" y="224"/>
                  </a:lnTo>
                  <a:lnTo>
                    <a:pt x="40" y="32"/>
                  </a:lnTo>
                  <a:lnTo>
                    <a:pt x="40" y="160"/>
                  </a:lnTo>
                  <a:lnTo>
                    <a:pt x="48" y="176"/>
                  </a:lnTo>
                  <a:lnTo>
                    <a:pt x="48" y="240"/>
                  </a:lnTo>
                  <a:lnTo>
                    <a:pt x="56" y="264"/>
                  </a:lnTo>
                  <a:lnTo>
                    <a:pt x="56" y="232"/>
                  </a:lnTo>
                  <a:lnTo>
                    <a:pt x="64" y="232"/>
                  </a:lnTo>
                  <a:lnTo>
                    <a:pt x="64" y="24"/>
                  </a:lnTo>
                  <a:lnTo>
                    <a:pt x="64" y="80"/>
                  </a:lnTo>
                  <a:lnTo>
                    <a:pt x="72" y="136"/>
                  </a:lnTo>
                  <a:lnTo>
                    <a:pt x="72" y="216"/>
                  </a:lnTo>
                  <a:lnTo>
                    <a:pt x="80" y="240"/>
                  </a:lnTo>
                  <a:lnTo>
                    <a:pt x="80" y="224"/>
                  </a:lnTo>
                  <a:lnTo>
                    <a:pt x="80" y="256"/>
                  </a:lnTo>
                  <a:lnTo>
                    <a:pt x="88" y="232"/>
                  </a:lnTo>
                  <a:lnTo>
                    <a:pt x="88" y="72"/>
                  </a:lnTo>
                  <a:lnTo>
                    <a:pt x="96" y="8"/>
                  </a:lnTo>
                  <a:lnTo>
                    <a:pt x="96" y="168"/>
                  </a:lnTo>
                  <a:lnTo>
                    <a:pt x="104" y="200"/>
                  </a:lnTo>
                  <a:lnTo>
                    <a:pt x="104" y="240"/>
                  </a:lnTo>
                  <a:lnTo>
                    <a:pt x="112" y="208"/>
                  </a:lnTo>
                  <a:lnTo>
                    <a:pt x="112" y="232"/>
                  </a:lnTo>
                  <a:lnTo>
                    <a:pt x="112" y="184"/>
                  </a:lnTo>
                  <a:lnTo>
                    <a:pt x="120" y="112"/>
                  </a:lnTo>
                  <a:lnTo>
                    <a:pt x="120" y="24"/>
                  </a:lnTo>
                  <a:lnTo>
                    <a:pt x="120" y="104"/>
                  </a:lnTo>
                  <a:lnTo>
                    <a:pt x="128" y="136"/>
                  </a:lnTo>
                  <a:lnTo>
                    <a:pt x="128" y="216"/>
                  </a:lnTo>
                  <a:lnTo>
                    <a:pt x="136" y="216"/>
                  </a:lnTo>
                  <a:lnTo>
                    <a:pt x="136" y="200"/>
                  </a:lnTo>
                  <a:lnTo>
                    <a:pt x="144" y="216"/>
                  </a:lnTo>
                  <a:lnTo>
                    <a:pt x="144" y="16"/>
                  </a:lnTo>
                  <a:lnTo>
                    <a:pt x="144" y="32"/>
                  </a:lnTo>
                  <a:lnTo>
                    <a:pt x="152" y="88"/>
                  </a:lnTo>
                  <a:lnTo>
                    <a:pt x="152" y="168"/>
                  </a:lnTo>
                  <a:lnTo>
                    <a:pt x="160" y="200"/>
                  </a:lnTo>
                  <a:lnTo>
                    <a:pt x="160" y="248"/>
                  </a:lnTo>
                  <a:lnTo>
                    <a:pt x="160" y="240"/>
                  </a:lnTo>
                  <a:lnTo>
                    <a:pt x="168" y="208"/>
                  </a:lnTo>
                  <a:lnTo>
                    <a:pt x="168" y="224"/>
                  </a:lnTo>
                  <a:lnTo>
                    <a:pt x="168" y="184"/>
                  </a:lnTo>
                  <a:lnTo>
                    <a:pt x="176" y="32"/>
                  </a:lnTo>
                  <a:lnTo>
                    <a:pt x="176" y="24"/>
                  </a:lnTo>
                  <a:lnTo>
                    <a:pt x="176" y="120"/>
                  </a:lnTo>
                  <a:lnTo>
                    <a:pt x="184" y="168"/>
                  </a:lnTo>
                  <a:lnTo>
                    <a:pt x="184" y="216"/>
                  </a:lnTo>
                  <a:lnTo>
                    <a:pt x="192" y="232"/>
                  </a:lnTo>
                  <a:lnTo>
                    <a:pt x="192" y="208"/>
                  </a:lnTo>
                  <a:lnTo>
                    <a:pt x="192" y="224"/>
                  </a:lnTo>
                  <a:lnTo>
                    <a:pt x="199" y="200"/>
                  </a:lnTo>
                  <a:lnTo>
                    <a:pt x="199" y="8"/>
                  </a:lnTo>
                  <a:lnTo>
                    <a:pt x="199" y="64"/>
                  </a:lnTo>
                  <a:lnTo>
                    <a:pt x="207" y="128"/>
                  </a:lnTo>
                  <a:lnTo>
                    <a:pt x="207" y="208"/>
                  </a:lnTo>
                  <a:lnTo>
                    <a:pt x="215" y="216"/>
                  </a:lnTo>
                  <a:lnTo>
                    <a:pt x="215" y="232"/>
                  </a:lnTo>
                  <a:lnTo>
                    <a:pt x="215" y="216"/>
                  </a:lnTo>
                  <a:lnTo>
                    <a:pt x="223" y="216"/>
                  </a:lnTo>
                  <a:lnTo>
                    <a:pt x="223" y="232"/>
                  </a:lnTo>
                  <a:lnTo>
                    <a:pt x="223" y="64"/>
                  </a:lnTo>
                  <a:lnTo>
                    <a:pt x="231" y="8"/>
                  </a:lnTo>
                  <a:lnTo>
                    <a:pt x="231" y="160"/>
                  </a:lnTo>
                  <a:lnTo>
                    <a:pt x="239" y="184"/>
                  </a:lnTo>
                  <a:lnTo>
                    <a:pt x="239" y="232"/>
                  </a:lnTo>
                  <a:lnTo>
                    <a:pt x="239" y="224"/>
                  </a:lnTo>
                  <a:lnTo>
                    <a:pt x="247" y="232"/>
                  </a:lnTo>
                  <a:lnTo>
                    <a:pt x="247" y="224"/>
                  </a:lnTo>
                  <a:lnTo>
                    <a:pt x="255" y="112"/>
                  </a:lnTo>
                  <a:lnTo>
                    <a:pt x="255" y="0"/>
                  </a:lnTo>
                  <a:lnTo>
                    <a:pt x="255" y="104"/>
                  </a:lnTo>
                  <a:lnTo>
                    <a:pt x="263" y="144"/>
                  </a:lnTo>
                  <a:lnTo>
                    <a:pt x="263" y="240"/>
                  </a:lnTo>
                  <a:lnTo>
                    <a:pt x="263" y="232"/>
                  </a:lnTo>
                  <a:lnTo>
                    <a:pt x="271" y="248"/>
                  </a:lnTo>
                  <a:lnTo>
                    <a:pt x="271" y="208"/>
                  </a:lnTo>
                  <a:lnTo>
                    <a:pt x="271" y="232"/>
                  </a:lnTo>
                  <a:lnTo>
                    <a:pt x="279" y="200"/>
                  </a:lnTo>
                  <a:lnTo>
                    <a:pt x="279" y="0"/>
                  </a:lnTo>
                  <a:lnTo>
                    <a:pt x="279" y="32"/>
                  </a:lnTo>
                  <a:lnTo>
                    <a:pt x="287" y="96"/>
                  </a:lnTo>
                  <a:lnTo>
                    <a:pt x="287" y="200"/>
                  </a:lnTo>
                  <a:lnTo>
                    <a:pt x="295" y="208"/>
                  </a:lnTo>
                  <a:lnTo>
                    <a:pt x="295" y="232"/>
                  </a:lnTo>
                  <a:lnTo>
                    <a:pt x="295" y="224"/>
                  </a:lnTo>
                  <a:lnTo>
                    <a:pt x="303" y="240"/>
                  </a:lnTo>
                  <a:lnTo>
                    <a:pt x="303" y="136"/>
                  </a:lnTo>
                  <a:lnTo>
                    <a:pt x="311" y="24"/>
                  </a:lnTo>
                  <a:lnTo>
                    <a:pt x="311" y="168"/>
                  </a:lnTo>
                  <a:lnTo>
                    <a:pt x="319" y="176"/>
                  </a:lnTo>
                  <a:lnTo>
                    <a:pt x="319" y="240"/>
                  </a:lnTo>
                  <a:lnTo>
                    <a:pt x="327" y="256"/>
                  </a:lnTo>
                  <a:lnTo>
                    <a:pt x="327" y="224"/>
                  </a:lnTo>
                  <a:lnTo>
                    <a:pt x="335" y="160"/>
                  </a:lnTo>
                  <a:lnTo>
                    <a:pt x="335" y="24"/>
                  </a:lnTo>
                  <a:lnTo>
                    <a:pt x="335" y="72"/>
                  </a:lnTo>
                  <a:lnTo>
                    <a:pt x="343" y="128"/>
                  </a:lnTo>
                  <a:lnTo>
                    <a:pt x="343" y="232"/>
                  </a:lnTo>
                  <a:lnTo>
                    <a:pt x="351" y="224"/>
                  </a:lnTo>
                  <a:lnTo>
                    <a:pt x="351" y="272"/>
                  </a:lnTo>
                  <a:lnTo>
                    <a:pt x="351" y="224"/>
                  </a:lnTo>
                  <a:lnTo>
                    <a:pt x="359" y="224"/>
                  </a:lnTo>
                  <a:lnTo>
                    <a:pt x="359" y="32"/>
                  </a:lnTo>
                  <a:lnTo>
                    <a:pt x="367" y="64"/>
                  </a:lnTo>
                  <a:lnTo>
                    <a:pt x="367" y="184"/>
                  </a:lnTo>
                  <a:lnTo>
                    <a:pt x="375" y="216"/>
                  </a:lnTo>
                  <a:lnTo>
                    <a:pt x="375" y="200"/>
                  </a:lnTo>
                  <a:lnTo>
                    <a:pt x="375" y="240"/>
                  </a:lnTo>
                  <a:lnTo>
                    <a:pt x="383" y="248"/>
                  </a:lnTo>
                  <a:lnTo>
                    <a:pt x="383" y="200"/>
                  </a:lnTo>
                  <a:lnTo>
                    <a:pt x="383" y="208"/>
                  </a:lnTo>
                  <a:lnTo>
                    <a:pt x="391" y="64"/>
                  </a:lnTo>
                  <a:lnTo>
                    <a:pt x="391" y="32"/>
                  </a:lnTo>
                  <a:lnTo>
                    <a:pt x="391" y="104"/>
                  </a:lnTo>
                </a:path>
              </a:pathLst>
            </a:custGeom>
            <a:noFill/>
            <a:ln w="0">
              <a:solidFill>
                <a:srgbClr val="CC0000"/>
              </a:solidFill>
              <a:prstDash val="solid"/>
              <a:round/>
              <a:headEnd/>
              <a:tailEnd/>
            </a:ln>
          </p:spPr>
          <p:txBody>
            <a:bodyPr/>
            <a:lstStyle/>
            <a:p>
              <a:endParaRPr lang="en-US"/>
            </a:p>
          </p:txBody>
        </p:sp>
        <p:sp>
          <p:nvSpPr>
            <p:cNvPr id="61684" name="Freeform 1181"/>
            <p:cNvSpPr>
              <a:spLocks/>
            </p:cNvSpPr>
            <p:nvPr/>
          </p:nvSpPr>
          <p:spPr bwMode="auto">
            <a:xfrm>
              <a:off x="5301" y="1535"/>
              <a:ext cx="8" cy="120"/>
            </a:xfrm>
            <a:custGeom>
              <a:avLst/>
              <a:gdLst>
                <a:gd name="T0" fmla="*/ 0 w 8"/>
                <a:gd name="T1" fmla="*/ 0 h 120"/>
                <a:gd name="T2" fmla="*/ 8 w 8"/>
                <a:gd name="T3" fmla="*/ 64 h 120"/>
                <a:gd name="T4" fmla="*/ 8 w 8"/>
                <a:gd name="T5" fmla="*/ 120 h 120"/>
                <a:gd name="T6" fmla="*/ 0 60000 65536"/>
                <a:gd name="T7" fmla="*/ 0 60000 65536"/>
                <a:gd name="T8" fmla="*/ 0 60000 65536"/>
                <a:gd name="T9" fmla="*/ 0 w 8"/>
                <a:gd name="T10" fmla="*/ 0 h 120"/>
                <a:gd name="T11" fmla="*/ 8 w 8"/>
                <a:gd name="T12" fmla="*/ 120 h 120"/>
              </a:gdLst>
              <a:ahLst/>
              <a:cxnLst>
                <a:cxn ang="T6">
                  <a:pos x="T0" y="T1"/>
                </a:cxn>
                <a:cxn ang="T7">
                  <a:pos x="T2" y="T3"/>
                </a:cxn>
                <a:cxn ang="T8">
                  <a:pos x="T4" y="T5"/>
                </a:cxn>
              </a:cxnLst>
              <a:rect l="T9" t="T10" r="T11" b="T12"/>
              <a:pathLst>
                <a:path w="8" h="120">
                  <a:moveTo>
                    <a:pt x="0" y="0"/>
                  </a:moveTo>
                  <a:lnTo>
                    <a:pt x="8" y="64"/>
                  </a:lnTo>
                  <a:lnTo>
                    <a:pt x="8" y="120"/>
                  </a:lnTo>
                </a:path>
              </a:pathLst>
            </a:custGeom>
            <a:noFill/>
            <a:ln w="0">
              <a:solidFill>
                <a:srgbClr val="CC0000"/>
              </a:solidFill>
              <a:prstDash val="solid"/>
              <a:round/>
              <a:headEnd/>
              <a:tailEnd/>
            </a:ln>
          </p:spPr>
          <p:txBody>
            <a:bodyPr/>
            <a:lstStyle/>
            <a:p>
              <a:endParaRPr lang="en-US"/>
            </a:p>
          </p:txBody>
        </p:sp>
        <p:sp>
          <p:nvSpPr>
            <p:cNvPr id="61685" name="Freeform 1182"/>
            <p:cNvSpPr>
              <a:spLocks/>
            </p:cNvSpPr>
            <p:nvPr/>
          </p:nvSpPr>
          <p:spPr bwMode="auto">
            <a:xfrm>
              <a:off x="4486" y="608"/>
              <a:ext cx="528" cy="56"/>
            </a:xfrm>
            <a:custGeom>
              <a:avLst/>
              <a:gdLst>
                <a:gd name="T0" fmla="*/ 8 w 528"/>
                <a:gd name="T1" fmla="*/ 40 h 56"/>
                <a:gd name="T2" fmla="*/ 24 w 528"/>
                <a:gd name="T3" fmla="*/ 24 h 56"/>
                <a:gd name="T4" fmla="*/ 40 w 528"/>
                <a:gd name="T5" fmla="*/ 16 h 56"/>
                <a:gd name="T6" fmla="*/ 64 w 528"/>
                <a:gd name="T7" fmla="*/ 8 h 56"/>
                <a:gd name="T8" fmla="*/ 72 w 528"/>
                <a:gd name="T9" fmla="*/ 16 h 56"/>
                <a:gd name="T10" fmla="*/ 88 w 528"/>
                <a:gd name="T11" fmla="*/ 8 h 56"/>
                <a:gd name="T12" fmla="*/ 104 w 528"/>
                <a:gd name="T13" fmla="*/ 16 h 56"/>
                <a:gd name="T14" fmla="*/ 112 w 528"/>
                <a:gd name="T15" fmla="*/ 8 h 56"/>
                <a:gd name="T16" fmla="*/ 128 w 528"/>
                <a:gd name="T17" fmla="*/ 0 h 56"/>
                <a:gd name="T18" fmla="*/ 144 w 528"/>
                <a:gd name="T19" fmla="*/ 16 h 56"/>
                <a:gd name="T20" fmla="*/ 160 w 528"/>
                <a:gd name="T21" fmla="*/ 24 h 56"/>
                <a:gd name="T22" fmla="*/ 168 w 528"/>
                <a:gd name="T23" fmla="*/ 16 h 56"/>
                <a:gd name="T24" fmla="*/ 184 w 528"/>
                <a:gd name="T25" fmla="*/ 16 h 56"/>
                <a:gd name="T26" fmla="*/ 200 w 528"/>
                <a:gd name="T27" fmla="*/ 16 h 56"/>
                <a:gd name="T28" fmla="*/ 216 w 528"/>
                <a:gd name="T29" fmla="*/ 8 h 56"/>
                <a:gd name="T30" fmla="*/ 232 w 528"/>
                <a:gd name="T31" fmla="*/ 16 h 56"/>
                <a:gd name="T32" fmla="*/ 232 w 528"/>
                <a:gd name="T33" fmla="*/ 16 h 56"/>
                <a:gd name="T34" fmla="*/ 256 w 528"/>
                <a:gd name="T35" fmla="*/ 16 h 56"/>
                <a:gd name="T36" fmla="*/ 264 w 528"/>
                <a:gd name="T37" fmla="*/ 24 h 56"/>
                <a:gd name="T38" fmla="*/ 280 w 528"/>
                <a:gd name="T39" fmla="*/ 24 h 56"/>
                <a:gd name="T40" fmla="*/ 296 w 528"/>
                <a:gd name="T41" fmla="*/ 24 h 56"/>
                <a:gd name="T42" fmla="*/ 304 w 528"/>
                <a:gd name="T43" fmla="*/ 16 h 56"/>
                <a:gd name="T44" fmla="*/ 312 w 528"/>
                <a:gd name="T45" fmla="*/ 24 h 56"/>
                <a:gd name="T46" fmla="*/ 328 w 528"/>
                <a:gd name="T47" fmla="*/ 16 h 56"/>
                <a:gd name="T48" fmla="*/ 344 w 528"/>
                <a:gd name="T49" fmla="*/ 24 h 56"/>
                <a:gd name="T50" fmla="*/ 360 w 528"/>
                <a:gd name="T51" fmla="*/ 16 h 56"/>
                <a:gd name="T52" fmla="*/ 368 w 528"/>
                <a:gd name="T53" fmla="*/ 16 h 56"/>
                <a:gd name="T54" fmla="*/ 376 w 528"/>
                <a:gd name="T55" fmla="*/ 24 h 56"/>
                <a:gd name="T56" fmla="*/ 392 w 528"/>
                <a:gd name="T57" fmla="*/ 32 h 56"/>
                <a:gd name="T58" fmla="*/ 400 w 528"/>
                <a:gd name="T59" fmla="*/ 40 h 56"/>
                <a:gd name="T60" fmla="*/ 408 w 528"/>
                <a:gd name="T61" fmla="*/ 40 h 56"/>
                <a:gd name="T62" fmla="*/ 408 w 528"/>
                <a:gd name="T63" fmla="*/ 24 h 56"/>
                <a:gd name="T64" fmla="*/ 424 w 528"/>
                <a:gd name="T65" fmla="*/ 32 h 56"/>
                <a:gd name="T66" fmla="*/ 432 w 528"/>
                <a:gd name="T67" fmla="*/ 24 h 56"/>
                <a:gd name="T68" fmla="*/ 448 w 528"/>
                <a:gd name="T69" fmla="*/ 24 h 56"/>
                <a:gd name="T70" fmla="*/ 456 w 528"/>
                <a:gd name="T71" fmla="*/ 32 h 56"/>
                <a:gd name="T72" fmla="*/ 464 w 528"/>
                <a:gd name="T73" fmla="*/ 32 h 56"/>
                <a:gd name="T74" fmla="*/ 472 w 528"/>
                <a:gd name="T75" fmla="*/ 32 h 56"/>
                <a:gd name="T76" fmla="*/ 488 w 528"/>
                <a:gd name="T77" fmla="*/ 40 h 56"/>
                <a:gd name="T78" fmla="*/ 512 w 528"/>
                <a:gd name="T79" fmla="*/ 56 h 56"/>
                <a:gd name="T80" fmla="*/ 520 w 528"/>
                <a:gd name="T81" fmla="*/ 48 h 56"/>
                <a:gd name="T82" fmla="*/ 528 w 528"/>
                <a:gd name="T83" fmla="*/ 48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8"/>
                <a:gd name="T127" fmla="*/ 0 h 56"/>
                <a:gd name="T128" fmla="*/ 528 w 528"/>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8" h="56">
                  <a:moveTo>
                    <a:pt x="0" y="40"/>
                  </a:moveTo>
                  <a:lnTo>
                    <a:pt x="8" y="32"/>
                  </a:lnTo>
                  <a:lnTo>
                    <a:pt x="8" y="40"/>
                  </a:lnTo>
                  <a:lnTo>
                    <a:pt x="8" y="32"/>
                  </a:lnTo>
                  <a:lnTo>
                    <a:pt x="24" y="32"/>
                  </a:lnTo>
                  <a:lnTo>
                    <a:pt x="24" y="24"/>
                  </a:lnTo>
                  <a:lnTo>
                    <a:pt x="32" y="16"/>
                  </a:lnTo>
                  <a:lnTo>
                    <a:pt x="32" y="24"/>
                  </a:lnTo>
                  <a:lnTo>
                    <a:pt x="40" y="16"/>
                  </a:lnTo>
                  <a:lnTo>
                    <a:pt x="48" y="16"/>
                  </a:lnTo>
                  <a:lnTo>
                    <a:pt x="64" y="16"/>
                  </a:lnTo>
                  <a:lnTo>
                    <a:pt x="64" y="8"/>
                  </a:lnTo>
                  <a:lnTo>
                    <a:pt x="72" y="16"/>
                  </a:lnTo>
                  <a:lnTo>
                    <a:pt x="72" y="8"/>
                  </a:lnTo>
                  <a:lnTo>
                    <a:pt x="72" y="16"/>
                  </a:lnTo>
                  <a:lnTo>
                    <a:pt x="80" y="8"/>
                  </a:lnTo>
                  <a:lnTo>
                    <a:pt x="88" y="16"/>
                  </a:lnTo>
                  <a:lnTo>
                    <a:pt x="88" y="8"/>
                  </a:lnTo>
                  <a:lnTo>
                    <a:pt x="96" y="16"/>
                  </a:lnTo>
                  <a:lnTo>
                    <a:pt x="96" y="24"/>
                  </a:lnTo>
                  <a:lnTo>
                    <a:pt x="104" y="16"/>
                  </a:lnTo>
                  <a:lnTo>
                    <a:pt x="112" y="8"/>
                  </a:lnTo>
                  <a:lnTo>
                    <a:pt x="112" y="16"/>
                  </a:lnTo>
                  <a:lnTo>
                    <a:pt x="112" y="8"/>
                  </a:lnTo>
                  <a:lnTo>
                    <a:pt x="120" y="16"/>
                  </a:lnTo>
                  <a:lnTo>
                    <a:pt x="120" y="8"/>
                  </a:lnTo>
                  <a:lnTo>
                    <a:pt x="128" y="0"/>
                  </a:lnTo>
                  <a:lnTo>
                    <a:pt x="128" y="16"/>
                  </a:lnTo>
                  <a:lnTo>
                    <a:pt x="136" y="8"/>
                  </a:lnTo>
                  <a:lnTo>
                    <a:pt x="144" y="16"/>
                  </a:lnTo>
                  <a:lnTo>
                    <a:pt x="152" y="24"/>
                  </a:lnTo>
                  <a:lnTo>
                    <a:pt x="152" y="32"/>
                  </a:lnTo>
                  <a:lnTo>
                    <a:pt x="160" y="24"/>
                  </a:lnTo>
                  <a:lnTo>
                    <a:pt x="168" y="16"/>
                  </a:lnTo>
                  <a:lnTo>
                    <a:pt x="168" y="24"/>
                  </a:lnTo>
                  <a:lnTo>
                    <a:pt x="168" y="16"/>
                  </a:lnTo>
                  <a:lnTo>
                    <a:pt x="176" y="24"/>
                  </a:lnTo>
                  <a:lnTo>
                    <a:pt x="184" y="32"/>
                  </a:lnTo>
                  <a:lnTo>
                    <a:pt x="184" y="16"/>
                  </a:lnTo>
                  <a:lnTo>
                    <a:pt x="192" y="8"/>
                  </a:lnTo>
                  <a:lnTo>
                    <a:pt x="192" y="24"/>
                  </a:lnTo>
                  <a:lnTo>
                    <a:pt x="200" y="16"/>
                  </a:lnTo>
                  <a:lnTo>
                    <a:pt x="200" y="8"/>
                  </a:lnTo>
                  <a:lnTo>
                    <a:pt x="216" y="16"/>
                  </a:lnTo>
                  <a:lnTo>
                    <a:pt x="216" y="8"/>
                  </a:lnTo>
                  <a:lnTo>
                    <a:pt x="224" y="16"/>
                  </a:lnTo>
                  <a:lnTo>
                    <a:pt x="224" y="8"/>
                  </a:lnTo>
                  <a:lnTo>
                    <a:pt x="232" y="16"/>
                  </a:lnTo>
                  <a:lnTo>
                    <a:pt x="232" y="24"/>
                  </a:lnTo>
                  <a:lnTo>
                    <a:pt x="232" y="8"/>
                  </a:lnTo>
                  <a:lnTo>
                    <a:pt x="232" y="16"/>
                  </a:lnTo>
                  <a:lnTo>
                    <a:pt x="248" y="16"/>
                  </a:lnTo>
                  <a:lnTo>
                    <a:pt x="248" y="24"/>
                  </a:lnTo>
                  <a:lnTo>
                    <a:pt x="256" y="16"/>
                  </a:lnTo>
                  <a:lnTo>
                    <a:pt x="256" y="24"/>
                  </a:lnTo>
                  <a:lnTo>
                    <a:pt x="264" y="16"/>
                  </a:lnTo>
                  <a:lnTo>
                    <a:pt x="264" y="24"/>
                  </a:lnTo>
                  <a:lnTo>
                    <a:pt x="280" y="24"/>
                  </a:lnTo>
                  <a:lnTo>
                    <a:pt x="272" y="24"/>
                  </a:lnTo>
                  <a:lnTo>
                    <a:pt x="280" y="24"/>
                  </a:lnTo>
                  <a:lnTo>
                    <a:pt x="288" y="16"/>
                  </a:lnTo>
                  <a:lnTo>
                    <a:pt x="288" y="32"/>
                  </a:lnTo>
                  <a:lnTo>
                    <a:pt x="296" y="24"/>
                  </a:lnTo>
                  <a:lnTo>
                    <a:pt x="296" y="16"/>
                  </a:lnTo>
                  <a:lnTo>
                    <a:pt x="304" y="24"/>
                  </a:lnTo>
                  <a:lnTo>
                    <a:pt x="304" y="16"/>
                  </a:lnTo>
                  <a:lnTo>
                    <a:pt x="312" y="24"/>
                  </a:lnTo>
                  <a:lnTo>
                    <a:pt x="312" y="8"/>
                  </a:lnTo>
                  <a:lnTo>
                    <a:pt x="312" y="24"/>
                  </a:lnTo>
                  <a:lnTo>
                    <a:pt x="320" y="16"/>
                  </a:lnTo>
                  <a:lnTo>
                    <a:pt x="320" y="24"/>
                  </a:lnTo>
                  <a:lnTo>
                    <a:pt x="328" y="16"/>
                  </a:lnTo>
                  <a:lnTo>
                    <a:pt x="328" y="8"/>
                  </a:lnTo>
                  <a:lnTo>
                    <a:pt x="344" y="8"/>
                  </a:lnTo>
                  <a:lnTo>
                    <a:pt x="344" y="24"/>
                  </a:lnTo>
                  <a:lnTo>
                    <a:pt x="336" y="8"/>
                  </a:lnTo>
                  <a:lnTo>
                    <a:pt x="344" y="16"/>
                  </a:lnTo>
                  <a:lnTo>
                    <a:pt x="360" y="16"/>
                  </a:lnTo>
                  <a:lnTo>
                    <a:pt x="352" y="16"/>
                  </a:lnTo>
                  <a:lnTo>
                    <a:pt x="360" y="24"/>
                  </a:lnTo>
                  <a:lnTo>
                    <a:pt x="368" y="16"/>
                  </a:lnTo>
                  <a:lnTo>
                    <a:pt x="368" y="24"/>
                  </a:lnTo>
                  <a:lnTo>
                    <a:pt x="376" y="16"/>
                  </a:lnTo>
                  <a:lnTo>
                    <a:pt x="376" y="24"/>
                  </a:lnTo>
                  <a:lnTo>
                    <a:pt x="384" y="16"/>
                  </a:lnTo>
                  <a:lnTo>
                    <a:pt x="392" y="24"/>
                  </a:lnTo>
                  <a:lnTo>
                    <a:pt x="392" y="32"/>
                  </a:lnTo>
                  <a:lnTo>
                    <a:pt x="392" y="24"/>
                  </a:lnTo>
                  <a:lnTo>
                    <a:pt x="400" y="32"/>
                  </a:lnTo>
                  <a:lnTo>
                    <a:pt x="400" y="40"/>
                  </a:lnTo>
                  <a:lnTo>
                    <a:pt x="400" y="24"/>
                  </a:lnTo>
                  <a:lnTo>
                    <a:pt x="408" y="40"/>
                  </a:lnTo>
                  <a:lnTo>
                    <a:pt x="408" y="24"/>
                  </a:lnTo>
                  <a:lnTo>
                    <a:pt x="416" y="32"/>
                  </a:lnTo>
                  <a:lnTo>
                    <a:pt x="424" y="16"/>
                  </a:lnTo>
                  <a:lnTo>
                    <a:pt x="424" y="32"/>
                  </a:lnTo>
                  <a:lnTo>
                    <a:pt x="432" y="24"/>
                  </a:lnTo>
                  <a:lnTo>
                    <a:pt x="432" y="32"/>
                  </a:lnTo>
                  <a:lnTo>
                    <a:pt x="432" y="24"/>
                  </a:lnTo>
                  <a:lnTo>
                    <a:pt x="440" y="24"/>
                  </a:lnTo>
                  <a:lnTo>
                    <a:pt x="448" y="32"/>
                  </a:lnTo>
                  <a:lnTo>
                    <a:pt x="448" y="24"/>
                  </a:lnTo>
                  <a:lnTo>
                    <a:pt x="448" y="32"/>
                  </a:lnTo>
                  <a:lnTo>
                    <a:pt x="456" y="24"/>
                  </a:lnTo>
                  <a:lnTo>
                    <a:pt x="456" y="32"/>
                  </a:lnTo>
                  <a:lnTo>
                    <a:pt x="456" y="24"/>
                  </a:lnTo>
                  <a:lnTo>
                    <a:pt x="464" y="16"/>
                  </a:lnTo>
                  <a:lnTo>
                    <a:pt x="464" y="32"/>
                  </a:lnTo>
                  <a:lnTo>
                    <a:pt x="472" y="24"/>
                  </a:lnTo>
                  <a:lnTo>
                    <a:pt x="472" y="40"/>
                  </a:lnTo>
                  <a:lnTo>
                    <a:pt x="472" y="32"/>
                  </a:lnTo>
                  <a:lnTo>
                    <a:pt x="480" y="40"/>
                  </a:lnTo>
                  <a:lnTo>
                    <a:pt x="488" y="48"/>
                  </a:lnTo>
                  <a:lnTo>
                    <a:pt x="488" y="40"/>
                  </a:lnTo>
                  <a:lnTo>
                    <a:pt x="496" y="48"/>
                  </a:lnTo>
                  <a:lnTo>
                    <a:pt x="496" y="40"/>
                  </a:lnTo>
                  <a:lnTo>
                    <a:pt x="512" y="56"/>
                  </a:lnTo>
                  <a:lnTo>
                    <a:pt x="504" y="56"/>
                  </a:lnTo>
                  <a:lnTo>
                    <a:pt x="512" y="56"/>
                  </a:lnTo>
                  <a:lnTo>
                    <a:pt x="520" y="48"/>
                  </a:lnTo>
                  <a:lnTo>
                    <a:pt x="520" y="32"/>
                  </a:lnTo>
                  <a:lnTo>
                    <a:pt x="528" y="48"/>
                  </a:lnTo>
                  <a:lnTo>
                    <a:pt x="528" y="32"/>
                  </a:lnTo>
                </a:path>
              </a:pathLst>
            </a:custGeom>
            <a:noFill/>
            <a:ln w="0">
              <a:solidFill>
                <a:srgbClr val="0000CC"/>
              </a:solidFill>
              <a:prstDash val="solid"/>
              <a:round/>
              <a:headEnd/>
              <a:tailEnd/>
            </a:ln>
          </p:spPr>
          <p:txBody>
            <a:bodyPr/>
            <a:lstStyle/>
            <a:p>
              <a:endParaRPr lang="en-US"/>
            </a:p>
          </p:txBody>
        </p:sp>
        <p:sp>
          <p:nvSpPr>
            <p:cNvPr id="61686" name="Freeform 1183"/>
            <p:cNvSpPr>
              <a:spLocks/>
            </p:cNvSpPr>
            <p:nvPr/>
          </p:nvSpPr>
          <p:spPr bwMode="auto">
            <a:xfrm>
              <a:off x="5014" y="624"/>
              <a:ext cx="295" cy="32"/>
            </a:xfrm>
            <a:custGeom>
              <a:avLst/>
              <a:gdLst>
                <a:gd name="T0" fmla="*/ 0 w 295"/>
                <a:gd name="T1" fmla="*/ 24 h 32"/>
                <a:gd name="T2" fmla="*/ 8 w 295"/>
                <a:gd name="T3" fmla="*/ 24 h 32"/>
                <a:gd name="T4" fmla="*/ 24 w 295"/>
                <a:gd name="T5" fmla="*/ 16 h 32"/>
                <a:gd name="T6" fmla="*/ 24 w 295"/>
                <a:gd name="T7" fmla="*/ 16 h 32"/>
                <a:gd name="T8" fmla="*/ 32 w 295"/>
                <a:gd name="T9" fmla="*/ 16 h 32"/>
                <a:gd name="T10" fmla="*/ 40 w 295"/>
                <a:gd name="T11" fmla="*/ 16 h 32"/>
                <a:gd name="T12" fmla="*/ 40 w 295"/>
                <a:gd name="T13" fmla="*/ 8 h 32"/>
                <a:gd name="T14" fmla="*/ 56 w 295"/>
                <a:gd name="T15" fmla="*/ 8 h 32"/>
                <a:gd name="T16" fmla="*/ 56 w 295"/>
                <a:gd name="T17" fmla="*/ 16 h 32"/>
                <a:gd name="T18" fmla="*/ 64 w 295"/>
                <a:gd name="T19" fmla="*/ 16 h 32"/>
                <a:gd name="T20" fmla="*/ 80 w 295"/>
                <a:gd name="T21" fmla="*/ 16 h 32"/>
                <a:gd name="T22" fmla="*/ 88 w 295"/>
                <a:gd name="T23" fmla="*/ 16 h 32"/>
                <a:gd name="T24" fmla="*/ 88 w 295"/>
                <a:gd name="T25" fmla="*/ 16 h 32"/>
                <a:gd name="T26" fmla="*/ 95 w 295"/>
                <a:gd name="T27" fmla="*/ 16 h 32"/>
                <a:gd name="T28" fmla="*/ 103 w 295"/>
                <a:gd name="T29" fmla="*/ 16 h 32"/>
                <a:gd name="T30" fmla="*/ 103 w 295"/>
                <a:gd name="T31" fmla="*/ 8 h 32"/>
                <a:gd name="T32" fmla="*/ 111 w 295"/>
                <a:gd name="T33" fmla="*/ 8 h 32"/>
                <a:gd name="T34" fmla="*/ 119 w 295"/>
                <a:gd name="T35" fmla="*/ 16 h 32"/>
                <a:gd name="T36" fmla="*/ 127 w 295"/>
                <a:gd name="T37" fmla="*/ 0 h 32"/>
                <a:gd name="T38" fmla="*/ 135 w 295"/>
                <a:gd name="T39" fmla="*/ 16 h 32"/>
                <a:gd name="T40" fmla="*/ 151 w 295"/>
                <a:gd name="T41" fmla="*/ 16 h 32"/>
                <a:gd name="T42" fmla="*/ 151 w 295"/>
                <a:gd name="T43" fmla="*/ 8 h 32"/>
                <a:gd name="T44" fmla="*/ 159 w 295"/>
                <a:gd name="T45" fmla="*/ 8 h 32"/>
                <a:gd name="T46" fmla="*/ 175 w 295"/>
                <a:gd name="T47" fmla="*/ 16 h 32"/>
                <a:gd name="T48" fmla="*/ 183 w 295"/>
                <a:gd name="T49" fmla="*/ 8 h 32"/>
                <a:gd name="T50" fmla="*/ 183 w 295"/>
                <a:gd name="T51" fmla="*/ 8 h 32"/>
                <a:gd name="T52" fmla="*/ 199 w 295"/>
                <a:gd name="T53" fmla="*/ 8 h 32"/>
                <a:gd name="T54" fmla="*/ 207 w 295"/>
                <a:gd name="T55" fmla="*/ 8 h 32"/>
                <a:gd name="T56" fmla="*/ 207 w 295"/>
                <a:gd name="T57" fmla="*/ 8 h 32"/>
                <a:gd name="T58" fmla="*/ 223 w 295"/>
                <a:gd name="T59" fmla="*/ 24 h 32"/>
                <a:gd name="T60" fmla="*/ 223 w 295"/>
                <a:gd name="T61" fmla="*/ 32 h 32"/>
                <a:gd name="T62" fmla="*/ 231 w 295"/>
                <a:gd name="T63" fmla="*/ 16 h 32"/>
                <a:gd name="T64" fmla="*/ 247 w 295"/>
                <a:gd name="T65" fmla="*/ 24 h 32"/>
                <a:gd name="T66" fmla="*/ 247 w 295"/>
                <a:gd name="T67" fmla="*/ 8 h 32"/>
                <a:gd name="T68" fmla="*/ 263 w 295"/>
                <a:gd name="T69" fmla="*/ 8 h 32"/>
                <a:gd name="T70" fmla="*/ 279 w 295"/>
                <a:gd name="T71" fmla="*/ 16 h 32"/>
                <a:gd name="T72" fmla="*/ 279 w 295"/>
                <a:gd name="T73" fmla="*/ 16 h 32"/>
                <a:gd name="T74" fmla="*/ 287 w 295"/>
                <a:gd name="T75" fmla="*/ 24 h 32"/>
                <a:gd name="T76" fmla="*/ 295 w 295"/>
                <a:gd name="T77" fmla="*/ 16 h 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5"/>
                <a:gd name="T118" fmla="*/ 0 h 32"/>
                <a:gd name="T119" fmla="*/ 295 w 295"/>
                <a:gd name="T120" fmla="*/ 32 h 3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5" h="32">
                  <a:moveTo>
                    <a:pt x="0" y="16"/>
                  </a:moveTo>
                  <a:lnTo>
                    <a:pt x="0" y="24"/>
                  </a:lnTo>
                  <a:lnTo>
                    <a:pt x="8" y="16"/>
                  </a:lnTo>
                  <a:lnTo>
                    <a:pt x="8" y="24"/>
                  </a:lnTo>
                  <a:lnTo>
                    <a:pt x="8" y="16"/>
                  </a:lnTo>
                  <a:lnTo>
                    <a:pt x="24" y="16"/>
                  </a:lnTo>
                  <a:lnTo>
                    <a:pt x="16" y="16"/>
                  </a:lnTo>
                  <a:lnTo>
                    <a:pt x="24" y="16"/>
                  </a:lnTo>
                  <a:lnTo>
                    <a:pt x="32" y="24"/>
                  </a:lnTo>
                  <a:lnTo>
                    <a:pt x="32" y="16"/>
                  </a:lnTo>
                  <a:lnTo>
                    <a:pt x="32" y="24"/>
                  </a:lnTo>
                  <a:lnTo>
                    <a:pt x="40" y="16"/>
                  </a:lnTo>
                  <a:lnTo>
                    <a:pt x="40" y="24"/>
                  </a:lnTo>
                  <a:lnTo>
                    <a:pt x="40" y="8"/>
                  </a:lnTo>
                  <a:lnTo>
                    <a:pt x="48" y="16"/>
                  </a:lnTo>
                  <a:lnTo>
                    <a:pt x="56" y="8"/>
                  </a:lnTo>
                  <a:lnTo>
                    <a:pt x="56" y="0"/>
                  </a:lnTo>
                  <a:lnTo>
                    <a:pt x="56" y="16"/>
                  </a:lnTo>
                  <a:lnTo>
                    <a:pt x="64" y="0"/>
                  </a:lnTo>
                  <a:lnTo>
                    <a:pt x="64" y="16"/>
                  </a:lnTo>
                  <a:lnTo>
                    <a:pt x="72" y="8"/>
                  </a:lnTo>
                  <a:lnTo>
                    <a:pt x="80" y="16"/>
                  </a:lnTo>
                  <a:lnTo>
                    <a:pt x="80" y="8"/>
                  </a:lnTo>
                  <a:lnTo>
                    <a:pt x="88" y="16"/>
                  </a:lnTo>
                  <a:lnTo>
                    <a:pt x="88" y="8"/>
                  </a:lnTo>
                  <a:lnTo>
                    <a:pt x="88" y="16"/>
                  </a:lnTo>
                  <a:lnTo>
                    <a:pt x="95" y="8"/>
                  </a:lnTo>
                  <a:lnTo>
                    <a:pt x="95" y="16"/>
                  </a:lnTo>
                  <a:lnTo>
                    <a:pt x="95" y="8"/>
                  </a:lnTo>
                  <a:lnTo>
                    <a:pt x="103" y="16"/>
                  </a:lnTo>
                  <a:lnTo>
                    <a:pt x="103" y="0"/>
                  </a:lnTo>
                  <a:lnTo>
                    <a:pt x="103" y="8"/>
                  </a:lnTo>
                  <a:lnTo>
                    <a:pt x="111" y="16"/>
                  </a:lnTo>
                  <a:lnTo>
                    <a:pt x="111" y="8"/>
                  </a:lnTo>
                  <a:lnTo>
                    <a:pt x="111" y="16"/>
                  </a:lnTo>
                  <a:lnTo>
                    <a:pt x="119" y="16"/>
                  </a:lnTo>
                  <a:lnTo>
                    <a:pt x="127" y="8"/>
                  </a:lnTo>
                  <a:lnTo>
                    <a:pt x="127" y="0"/>
                  </a:lnTo>
                  <a:lnTo>
                    <a:pt x="143" y="16"/>
                  </a:lnTo>
                  <a:lnTo>
                    <a:pt x="135" y="16"/>
                  </a:lnTo>
                  <a:lnTo>
                    <a:pt x="143" y="8"/>
                  </a:lnTo>
                  <a:lnTo>
                    <a:pt x="151" y="16"/>
                  </a:lnTo>
                  <a:lnTo>
                    <a:pt x="151" y="8"/>
                  </a:lnTo>
                  <a:lnTo>
                    <a:pt x="167" y="8"/>
                  </a:lnTo>
                  <a:lnTo>
                    <a:pt x="159" y="8"/>
                  </a:lnTo>
                  <a:lnTo>
                    <a:pt x="167" y="8"/>
                  </a:lnTo>
                  <a:lnTo>
                    <a:pt x="175" y="16"/>
                  </a:lnTo>
                  <a:lnTo>
                    <a:pt x="175" y="0"/>
                  </a:lnTo>
                  <a:lnTo>
                    <a:pt x="183" y="8"/>
                  </a:lnTo>
                  <a:lnTo>
                    <a:pt x="183" y="0"/>
                  </a:lnTo>
                  <a:lnTo>
                    <a:pt x="183" y="8"/>
                  </a:lnTo>
                  <a:lnTo>
                    <a:pt x="191" y="16"/>
                  </a:lnTo>
                  <a:lnTo>
                    <a:pt x="199" y="8"/>
                  </a:lnTo>
                  <a:lnTo>
                    <a:pt x="199" y="0"/>
                  </a:lnTo>
                  <a:lnTo>
                    <a:pt x="207" y="8"/>
                  </a:lnTo>
                  <a:lnTo>
                    <a:pt x="207" y="0"/>
                  </a:lnTo>
                  <a:lnTo>
                    <a:pt x="207" y="8"/>
                  </a:lnTo>
                  <a:lnTo>
                    <a:pt x="215" y="16"/>
                  </a:lnTo>
                  <a:lnTo>
                    <a:pt x="223" y="24"/>
                  </a:lnTo>
                  <a:lnTo>
                    <a:pt x="223" y="16"/>
                  </a:lnTo>
                  <a:lnTo>
                    <a:pt x="223" y="32"/>
                  </a:lnTo>
                  <a:lnTo>
                    <a:pt x="231" y="16"/>
                  </a:lnTo>
                  <a:lnTo>
                    <a:pt x="231" y="24"/>
                  </a:lnTo>
                  <a:lnTo>
                    <a:pt x="247" y="24"/>
                  </a:lnTo>
                  <a:lnTo>
                    <a:pt x="239" y="24"/>
                  </a:lnTo>
                  <a:lnTo>
                    <a:pt x="247" y="8"/>
                  </a:lnTo>
                  <a:lnTo>
                    <a:pt x="255" y="16"/>
                  </a:lnTo>
                  <a:lnTo>
                    <a:pt x="263" y="8"/>
                  </a:lnTo>
                  <a:lnTo>
                    <a:pt x="263" y="24"/>
                  </a:lnTo>
                  <a:lnTo>
                    <a:pt x="279" y="16"/>
                  </a:lnTo>
                  <a:lnTo>
                    <a:pt x="279" y="24"/>
                  </a:lnTo>
                  <a:lnTo>
                    <a:pt x="279" y="16"/>
                  </a:lnTo>
                  <a:lnTo>
                    <a:pt x="287" y="8"/>
                  </a:lnTo>
                  <a:lnTo>
                    <a:pt x="287" y="24"/>
                  </a:lnTo>
                  <a:lnTo>
                    <a:pt x="287" y="16"/>
                  </a:lnTo>
                  <a:lnTo>
                    <a:pt x="295" y="16"/>
                  </a:lnTo>
                </a:path>
              </a:pathLst>
            </a:custGeom>
            <a:noFill/>
            <a:ln w="0">
              <a:solidFill>
                <a:srgbClr val="0000CC"/>
              </a:solidFill>
              <a:prstDash val="solid"/>
              <a:round/>
              <a:headEnd/>
              <a:tailEnd/>
            </a:ln>
          </p:spPr>
          <p:txBody>
            <a:bodyPr/>
            <a:lstStyle/>
            <a:p>
              <a:endParaRPr lang="en-US"/>
            </a:p>
          </p:txBody>
        </p:sp>
        <p:sp>
          <p:nvSpPr>
            <p:cNvPr id="61687" name="Line 1184"/>
            <p:cNvSpPr>
              <a:spLocks noChangeShapeType="1"/>
            </p:cNvSpPr>
            <p:nvPr/>
          </p:nvSpPr>
          <p:spPr bwMode="auto">
            <a:xfrm flipV="1">
              <a:off x="5309" y="288"/>
              <a:ext cx="0" cy="1415"/>
            </a:xfrm>
            <a:prstGeom prst="line">
              <a:avLst/>
            </a:prstGeom>
            <a:noFill/>
            <a:ln w="0">
              <a:solidFill>
                <a:srgbClr val="000000"/>
              </a:solidFill>
              <a:round/>
              <a:headEnd/>
              <a:tailEnd/>
            </a:ln>
          </p:spPr>
          <p:txBody>
            <a:bodyPr/>
            <a:lstStyle/>
            <a:p>
              <a:endParaRPr lang="en-US"/>
            </a:p>
          </p:txBody>
        </p:sp>
        <p:sp>
          <p:nvSpPr>
            <p:cNvPr id="61688" name="Rectangle 1185"/>
            <p:cNvSpPr>
              <a:spLocks noChangeArrowheads="1"/>
            </p:cNvSpPr>
            <p:nvPr/>
          </p:nvSpPr>
          <p:spPr bwMode="auto">
            <a:xfrm>
              <a:off x="4734" y="383"/>
              <a:ext cx="406" cy="198"/>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1000 nM</a:t>
              </a:r>
              <a:endParaRPr lang="en-US"/>
            </a:p>
          </p:txBody>
        </p:sp>
      </p:grpSp>
      <p:sp>
        <p:nvSpPr>
          <p:cNvPr id="61442" name="Text Box 1672"/>
          <p:cNvSpPr txBox="1">
            <a:spLocks noChangeArrowheads="1"/>
          </p:cNvSpPr>
          <p:nvPr/>
        </p:nvSpPr>
        <p:spPr bwMode="auto">
          <a:xfrm>
            <a:off x="0" y="4621213"/>
            <a:ext cx="1084263" cy="336550"/>
          </a:xfrm>
          <a:prstGeom prst="rect">
            <a:avLst/>
          </a:prstGeom>
          <a:noFill/>
          <a:ln w="9525">
            <a:noFill/>
            <a:miter lim="800000"/>
            <a:headEnd/>
            <a:tailEnd/>
          </a:ln>
        </p:spPr>
        <p:txBody>
          <a:bodyPr wrap="none">
            <a:spAutoFit/>
          </a:bodyPr>
          <a:lstStyle/>
          <a:p>
            <a:r>
              <a:rPr lang="en-US" sz="1600"/>
              <a:t>Nifedipine</a:t>
            </a:r>
          </a:p>
        </p:txBody>
      </p:sp>
      <p:sp>
        <p:nvSpPr>
          <p:cNvPr id="61443" name="Rectangle 1727"/>
          <p:cNvSpPr>
            <a:spLocks noChangeArrowheads="1"/>
          </p:cNvSpPr>
          <p:nvPr/>
        </p:nvSpPr>
        <p:spPr bwMode="auto">
          <a:xfrm>
            <a:off x="42863" y="2057400"/>
            <a:ext cx="766762"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Helvetica" pitchFamily="34" charset="0"/>
              </a:rPr>
              <a:t>Ouabain</a:t>
            </a:r>
            <a:endParaRPr lang="en-US" sz="1600"/>
          </a:p>
        </p:txBody>
      </p:sp>
      <p:grpSp>
        <p:nvGrpSpPr>
          <p:cNvPr id="61444" name="Group 1851"/>
          <p:cNvGrpSpPr>
            <a:grpSpLocks/>
          </p:cNvGrpSpPr>
          <p:nvPr/>
        </p:nvGrpSpPr>
        <p:grpSpPr bwMode="auto">
          <a:xfrm>
            <a:off x="330200" y="2362200"/>
            <a:ext cx="8428038" cy="1860550"/>
            <a:chOff x="208" y="1632"/>
            <a:chExt cx="5309" cy="1172"/>
          </a:xfrm>
        </p:grpSpPr>
        <p:sp>
          <p:nvSpPr>
            <p:cNvPr id="61526" name="Rectangle 1764"/>
            <p:cNvSpPr>
              <a:spLocks noChangeArrowheads="1"/>
            </p:cNvSpPr>
            <p:nvPr/>
          </p:nvSpPr>
          <p:spPr bwMode="auto">
            <a:xfrm>
              <a:off x="384" y="1696"/>
              <a:ext cx="5133" cy="1047"/>
            </a:xfrm>
            <a:prstGeom prst="rect">
              <a:avLst/>
            </a:prstGeom>
            <a:noFill/>
            <a:ln w="0">
              <a:solidFill>
                <a:srgbClr val="FFFFFF"/>
              </a:solidFill>
              <a:miter lim="800000"/>
              <a:headEnd/>
              <a:tailEnd/>
            </a:ln>
          </p:spPr>
          <p:txBody>
            <a:bodyPr/>
            <a:lstStyle/>
            <a:p>
              <a:endParaRPr lang="en-US"/>
            </a:p>
          </p:txBody>
        </p:sp>
        <p:sp>
          <p:nvSpPr>
            <p:cNvPr id="61527" name="Line 1765"/>
            <p:cNvSpPr>
              <a:spLocks noChangeShapeType="1"/>
            </p:cNvSpPr>
            <p:nvPr/>
          </p:nvSpPr>
          <p:spPr bwMode="auto">
            <a:xfrm>
              <a:off x="384" y="1696"/>
              <a:ext cx="5133" cy="0"/>
            </a:xfrm>
            <a:prstGeom prst="line">
              <a:avLst/>
            </a:prstGeom>
            <a:noFill/>
            <a:ln w="0">
              <a:solidFill>
                <a:srgbClr val="000000"/>
              </a:solidFill>
              <a:round/>
              <a:headEnd/>
              <a:tailEnd/>
            </a:ln>
          </p:spPr>
          <p:txBody>
            <a:bodyPr/>
            <a:lstStyle/>
            <a:p>
              <a:endParaRPr lang="en-US"/>
            </a:p>
          </p:txBody>
        </p:sp>
        <p:sp>
          <p:nvSpPr>
            <p:cNvPr id="61528" name="Freeform 1766"/>
            <p:cNvSpPr>
              <a:spLocks/>
            </p:cNvSpPr>
            <p:nvPr/>
          </p:nvSpPr>
          <p:spPr bwMode="auto">
            <a:xfrm>
              <a:off x="384" y="1696"/>
              <a:ext cx="5133" cy="1047"/>
            </a:xfrm>
            <a:custGeom>
              <a:avLst/>
              <a:gdLst>
                <a:gd name="T0" fmla="*/ 0 w 642"/>
                <a:gd name="T1" fmla="*/ 66880 h 131"/>
                <a:gd name="T2" fmla="*/ 328128 w 642"/>
                <a:gd name="T3" fmla="*/ 66880 h 131"/>
                <a:gd name="T4" fmla="*/ 328128 w 642"/>
                <a:gd name="T5" fmla="*/ 0 h 131"/>
                <a:gd name="T6" fmla="*/ 0 60000 65536"/>
                <a:gd name="T7" fmla="*/ 0 60000 65536"/>
                <a:gd name="T8" fmla="*/ 0 60000 65536"/>
                <a:gd name="T9" fmla="*/ 0 w 642"/>
                <a:gd name="T10" fmla="*/ 0 h 131"/>
                <a:gd name="T11" fmla="*/ 642 w 642"/>
                <a:gd name="T12" fmla="*/ 131 h 131"/>
              </a:gdLst>
              <a:ahLst/>
              <a:cxnLst>
                <a:cxn ang="T6">
                  <a:pos x="T0" y="T1"/>
                </a:cxn>
                <a:cxn ang="T7">
                  <a:pos x="T2" y="T3"/>
                </a:cxn>
                <a:cxn ang="T8">
                  <a:pos x="T4" y="T5"/>
                </a:cxn>
              </a:cxnLst>
              <a:rect l="T9" t="T10" r="T11" b="T12"/>
              <a:pathLst>
                <a:path w="642" h="131">
                  <a:moveTo>
                    <a:pt x="0" y="131"/>
                  </a:moveTo>
                  <a:lnTo>
                    <a:pt x="642" y="131"/>
                  </a:lnTo>
                  <a:lnTo>
                    <a:pt x="642" y="0"/>
                  </a:lnTo>
                </a:path>
              </a:pathLst>
            </a:custGeom>
            <a:noFill/>
            <a:ln w="0">
              <a:solidFill>
                <a:srgbClr val="000000"/>
              </a:solidFill>
              <a:prstDash val="solid"/>
              <a:round/>
              <a:headEnd/>
              <a:tailEnd/>
            </a:ln>
          </p:spPr>
          <p:txBody>
            <a:bodyPr/>
            <a:lstStyle/>
            <a:p>
              <a:endParaRPr lang="en-US"/>
            </a:p>
          </p:txBody>
        </p:sp>
        <p:sp>
          <p:nvSpPr>
            <p:cNvPr id="61529" name="Line 1767"/>
            <p:cNvSpPr>
              <a:spLocks noChangeShapeType="1"/>
            </p:cNvSpPr>
            <p:nvPr/>
          </p:nvSpPr>
          <p:spPr bwMode="auto">
            <a:xfrm flipV="1">
              <a:off x="384" y="1696"/>
              <a:ext cx="0" cy="1047"/>
            </a:xfrm>
            <a:prstGeom prst="line">
              <a:avLst/>
            </a:prstGeom>
            <a:noFill/>
            <a:ln w="0">
              <a:solidFill>
                <a:srgbClr val="000000"/>
              </a:solidFill>
              <a:round/>
              <a:headEnd/>
              <a:tailEnd/>
            </a:ln>
          </p:spPr>
          <p:txBody>
            <a:bodyPr/>
            <a:lstStyle/>
            <a:p>
              <a:endParaRPr lang="en-US"/>
            </a:p>
          </p:txBody>
        </p:sp>
        <p:sp>
          <p:nvSpPr>
            <p:cNvPr id="61530" name="Line 1768"/>
            <p:cNvSpPr>
              <a:spLocks noChangeShapeType="1"/>
            </p:cNvSpPr>
            <p:nvPr/>
          </p:nvSpPr>
          <p:spPr bwMode="auto">
            <a:xfrm>
              <a:off x="384" y="2743"/>
              <a:ext cx="5133" cy="0"/>
            </a:xfrm>
            <a:prstGeom prst="line">
              <a:avLst/>
            </a:prstGeom>
            <a:noFill/>
            <a:ln w="0">
              <a:solidFill>
                <a:srgbClr val="000000"/>
              </a:solidFill>
              <a:round/>
              <a:headEnd/>
              <a:tailEnd/>
            </a:ln>
          </p:spPr>
          <p:txBody>
            <a:bodyPr/>
            <a:lstStyle/>
            <a:p>
              <a:endParaRPr lang="en-US"/>
            </a:p>
          </p:txBody>
        </p:sp>
        <p:sp>
          <p:nvSpPr>
            <p:cNvPr id="61531" name="Line 1769"/>
            <p:cNvSpPr>
              <a:spLocks noChangeShapeType="1"/>
            </p:cNvSpPr>
            <p:nvPr/>
          </p:nvSpPr>
          <p:spPr bwMode="auto">
            <a:xfrm flipV="1">
              <a:off x="384" y="1696"/>
              <a:ext cx="0" cy="1047"/>
            </a:xfrm>
            <a:prstGeom prst="line">
              <a:avLst/>
            </a:prstGeom>
            <a:noFill/>
            <a:ln w="0">
              <a:solidFill>
                <a:srgbClr val="000000"/>
              </a:solidFill>
              <a:round/>
              <a:headEnd/>
              <a:tailEnd/>
            </a:ln>
          </p:spPr>
          <p:txBody>
            <a:bodyPr/>
            <a:lstStyle/>
            <a:p>
              <a:endParaRPr lang="en-US"/>
            </a:p>
          </p:txBody>
        </p:sp>
        <p:sp>
          <p:nvSpPr>
            <p:cNvPr id="61532" name="Line 1770"/>
            <p:cNvSpPr>
              <a:spLocks noChangeShapeType="1"/>
            </p:cNvSpPr>
            <p:nvPr/>
          </p:nvSpPr>
          <p:spPr bwMode="auto">
            <a:xfrm flipV="1">
              <a:off x="384" y="2687"/>
              <a:ext cx="0" cy="56"/>
            </a:xfrm>
            <a:prstGeom prst="line">
              <a:avLst/>
            </a:prstGeom>
            <a:noFill/>
            <a:ln w="0">
              <a:solidFill>
                <a:srgbClr val="000000"/>
              </a:solidFill>
              <a:round/>
              <a:headEnd/>
              <a:tailEnd/>
            </a:ln>
          </p:spPr>
          <p:txBody>
            <a:bodyPr/>
            <a:lstStyle/>
            <a:p>
              <a:endParaRPr lang="en-US"/>
            </a:p>
          </p:txBody>
        </p:sp>
        <p:sp>
          <p:nvSpPr>
            <p:cNvPr id="61533" name="Line 1771"/>
            <p:cNvSpPr>
              <a:spLocks noChangeShapeType="1"/>
            </p:cNvSpPr>
            <p:nvPr/>
          </p:nvSpPr>
          <p:spPr bwMode="auto">
            <a:xfrm>
              <a:off x="384" y="1696"/>
              <a:ext cx="0" cy="48"/>
            </a:xfrm>
            <a:prstGeom prst="line">
              <a:avLst/>
            </a:prstGeom>
            <a:noFill/>
            <a:ln w="0">
              <a:solidFill>
                <a:srgbClr val="000000"/>
              </a:solidFill>
              <a:round/>
              <a:headEnd/>
              <a:tailEnd/>
            </a:ln>
          </p:spPr>
          <p:txBody>
            <a:bodyPr/>
            <a:lstStyle/>
            <a:p>
              <a:endParaRPr lang="en-US"/>
            </a:p>
          </p:txBody>
        </p:sp>
        <p:sp>
          <p:nvSpPr>
            <p:cNvPr id="61534" name="Line 1773"/>
            <p:cNvSpPr>
              <a:spLocks noChangeShapeType="1"/>
            </p:cNvSpPr>
            <p:nvPr/>
          </p:nvSpPr>
          <p:spPr bwMode="auto">
            <a:xfrm flipV="1">
              <a:off x="896" y="2687"/>
              <a:ext cx="0" cy="56"/>
            </a:xfrm>
            <a:prstGeom prst="line">
              <a:avLst/>
            </a:prstGeom>
            <a:noFill/>
            <a:ln w="0">
              <a:solidFill>
                <a:srgbClr val="000000"/>
              </a:solidFill>
              <a:round/>
              <a:headEnd/>
              <a:tailEnd/>
            </a:ln>
          </p:spPr>
          <p:txBody>
            <a:bodyPr/>
            <a:lstStyle/>
            <a:p>
              <a:endParaRPr lang="en-US"/>
            </a:p>
          </p:txBody>
        </p:sp>
        <p:sp>
          <p:nvSpPr>
            <p:cNvPr id="61535" name="Line 1774"/>
            <p:cNvSpPr>
              <a:spLocks noChangeShapeType="1"/>
            </p:cNvSpPr>
            <p:nvPr/>
          </p:nvSpPr>
          <p:spPr bwMode="auto">
            <a:xfrm>
              <a:off x="896" y="1696"/>
              <a:ext cx="0" cy="48"/>
            </a:xfrm>
            <a:prstGeom prst="line">
              <a:avLst/>
            </a:prstGeom>
            <a:noFill/>
            <a:ln w="0">
              <a:solidFill>
                <a:srgbClr val="000000"/>
              </a:solidFill>
              <a:round/>
              <a:headEnd/>
              <a:tailEnd/>
            </a:ln>
          </p:spPr>
          <p:txBody>
            <a:bodyPr/>
            <a:lstStyle/>
            <a:p>
              <a:endParaRPr lang="en-US"/>
            </a:p>
          </p:txBody>
        </p:sp>
        <p:sp>
          <p:nvSpPr>
            <p:cNvPr id="61536" name="Line 1776"/>
            <p:cNvSpPr>
              <a:spLocks noChangeShapeType="1"/>
            </p:cNvSpPr>
            <p:nvPr/>
          </p:nvSpPr>
          <p:spPr bwMode="auto">
            <a:xfrm flipV="1">
              <a:off x="1407" y="2687"/>
              <a:ext cx="0" cy="56"/>
            </a:xfrm>
            <a:prstGeom prst="line">
              <a:avLst/>
            </a:prstGeom>
            <a:noFill/>
            <a:ln w="0">
              <a:solidFill>
                <a:srgbClr val="000000"/>
              </a:solidFill>
              <a:round/>
              <a:headEnd/>
              <a:tailEnd/>
            </a:ln>
          </p:spPr>
          <p:txBody>
            <a:bodyPr/>
            <a:lstStyle/>
            <a:p>
              <a:endParaRPr lang="en-US"/>
            </a:p>
          </p:txBody>
        </p:sp>
        <p:sp>
          <p:nvSpPr>
            <p:cNvPr id="61537" name="Line 1777"/>
            <p:cNvSpPr>
              <a:spLocks noChangeShapeType="1"/>
            </p:cNvSpPr>
            <p:nvPr/>
          </p:nvSpPr>
          <p:spPr bwMode="auto">
            <a:xfrm>
              <a:off x="1407" y="1696"/>
              <a:ext cx="0" cy="48"/>
            </a:xfrm>
            <a:prstGeom prst="line">
              <a:avLst/>
            </a:prstGeom>
            <a:noFill/>
            <a:ln w="0">
              <a:solidFill>
                <a:srgbClr val="000000"/>
              </a:solidFill>
              <a:round/>
              <a:headEnd/>
              <a:tailEnd/>
            </a:ln>
          </p:spPr>
          <p:txBody>
            <a:bodyPr/>
            <a:lstStyle/>
            <a:p>
              <a:endParaRPr lang="en-US"/>
            </a:p>
          </p:txBody>
        </p:sp>
        <p:sp>
          <p:nvSpPr>
            <p:cNvPr id="61538" name="Line 1779"/>
            <p:cNvSpPr>
              <a:spLocks noChangeShapeType="1"/>
            </p:cNvSpPr>
            <p:nvPr/>
          </p:nvSpPr>
          <p:spPr bwMode="auto">
            <a:xfrm flipV="1">
              <a:off x="1919" y="2687"/>
              <a:ext cx="0" cy="56"/>
            </a:xfrm>
            <a:prstGeom prst="line">
              <a:avLst/>
            </a:prstGeom>
            <a:noFill/>
            <a:ln w="0">
              <a:solidFill>
                <a:srgbClr val="000000"/>
              </a:solidFill>
              <a:round/>
              <a:headEnd/>
              <a:tailEnd/>
            </a:ln>
          </p:spPr>
          <p:txBody>
            <a:bodyPr/>
            <a:lstStyle/>
            <a:p>
              <a:endParaRPr lang="en-US"/>
            </a:p>
          </p:txBody>
        </p:sp>
        <p:sp>
          <p:nvSpPr>
            <p:cNvPr id="61539" name="Line 1780"/>
            <p:cNvSpPr>
              <a:spLocks noChangeShapeType="1"/>
            </p:cNvSpPr>
            <p:nvPr/>
          </p:nvSpPr>
          <p:spPr bwMode="auto">
            <a:xfrm>
              <a:off x="1919" y="1696"/>
              <a:ext cx="0" cy="48"/>
            </a:xfrm>
            <a:prstGeom prst="line">
              <a:avLst/>
            </a:prstGeom>
            <a:noFill/>
            <a:ln w="0">
              <a:solidFill>
                <a:srgbClr val="000000"/>
              </a:solidFill>
              <a:round/>
              <a:headEnd/>
              <a:tailEnd/>
            </a:ln>
          </p:spPr>
          <p:txBody>
            <a:bodyPr/>
            <a:lstStyle/>
            <a:p>
              <a:endParaRPr lang="en-US"/>
            </a:p>
          </p:txBody>
        </p:sp>
        <p:sp>
          <p:nvSpPr>
            <p:cNvPr id="61540" name="Line 1782"/>
            <p:cNvSpPr>
              <a:spLocks noChangeShapeType="1"/>
            </p:cNvSpPr>
            <p:nvPr/>
          </p:nvSpPr>
          <p:spPr bwMode="auto">
            <a:xfrm flipV="1">
              <a:off x="2431" y="2687"/>
              <a:ext cx="0" cy="56"/>
            </a:xfrm>
            <a:prstGeom prst="line">
              <a:avLst/>
            </a:prstGeom>
            <a:noFill/>
            <a:ln w="0">
              <a:solidFill>
                <a:srgbClr val="000000"/>
              </a:solidFill>
              <a:round/>
              <a:headEnd/>
              <a:tailEnd/>
            </a:ln>
          </p:spPr>
          <p:txBody>
            <a:bodyPr/>
            <a:lstStyle/>
            <a:p>
              <a:endParaRPr lang="en-US"/>
            </a:p>
          </p:txBody>
        </p:sp>
        <p:sp>
          <p:nvSpPr>
            <p:cNvPr id="61541" name="Line 1783"/>
            <p:cNvSpPr>
              <a:spLocks noChangeShapeType="1"/>
            </p:cNvSpPr>
            <p:nvPr/>
          </p:nvSpPr>
          <p:spPr bwMode="auto">
            <a:xfrm>
              <a:off x="2431" y="1696"/>
              <a:ext cx="0" cy="48"/>
            </a:xfrm>
            <a:prstGeom prst="line">
              <a:avLst/>
            </a:prstGeom>
            <a:noFill/>
            <a:ln w="0">
              <a:solidFill>
                <a:srgbClr val="000000"/>
              </a:solidFill>
              <a:round/>
              <a:headEnd/>
              <a:tailEnd/>
            </a:ln>
          </p:spPr>
          <p:txBody>
            <a:bodyPr/>
            <a:lstStyle/>
            <a:p>
              <a:endParaRPr lang="en-US"/>
            </a:p>
          </p:txBody>
        </p:sp>
        <p:sp>
          <p:nvSpPr>
            <p:cNvPr id="61542" name="Line 1785"/>
            <p:cNvSpPr>
              <a:spLocks noChangeShapeType="1"/>
            </p:cNvSpPr>
            <p:nvPr/>
          </p:nvSpPr>
          <p:spPr bwMode="auto">
            <a:xfrm flipV="1">
              <a:off x="2951" y="2687"/>
              <a:ext cx="0" cy="56"/>
            </a:xfrm>
            <a:prstGeom prst="line">
              <a:avLst/>
            </a:prstGeom>
            <a:noFill/>
            <a:ln w="0">
              <a:solidFill>
                <a:srgbClr val="000000"/>
              </a:solidFill>
              <a:round/>
              <a:headEnd/>
              <a:tailEnd/>
            </a:ln>
          </p:spPr>
          <p:txBody>
            <a:bodyPr/>
            <a:lstStyle/>
            <a:p>
              <a:endParaRPr lang="en-US"/>
            </a:p>
          </p:txBody>
        </p:sp>
        <p:sp>
          <p:nvSpPr>
            <p:cNvPr id="61543" name="Line 1786"/>
            <p:cNvSpPr>
              <a:spLocks noChangeShapeType="1"/>
            </p:cNvSpPr>
            <p:nvPr/>
          </p:nvSpPr>
          <p:spPr bwMode="auto">
            <a:xfrm>
              <a:off x="2951" y="1696"/>
              <a:ext cx="0" cy="48"/>
            </a:xfrm>
            <a:prstGeom prst="line">
              <a:avLst/>
            </a:prstGeom>
            <a:noFill/>
            <a:ln w="0">
              <a:solidFill>
                <a:srgbClr val="000000"/>
              </a:solidFill>
              <a:round/>
              <a:headEnd/>
              <a:tailEnd/>
            </a:ln>
          </p:spPr>
          <p:txBody>
            <a:bodyPr/>
            <a:lstStyle/>
            <a:p>
              <a:endParaRPr lang="en-US"/>
            </a:p>
          </p:txBody>
        </p:sp>
        <p:sp>
          <p:nvSpPr>
            <p:cNvPr id="61544" name="Line 1788"/>
            <p:cNvSpPr>
              <a:spLocks noChangeShapeType="1"/>
            </p:cNvSpPr>
            <p:nvPr/>
          </p:nvSpPr>
          <p:spPr bwMode="auto">
            <a:xfrm flipV="1">
              <a:off x="3462" y="2687"/>
              <a:ext cx="0" cy="56"/>
            </a:xfrm>
            <a:prstGeom prst="line">
              <a:avLst/>
            </a:prstGeom>
            <a:noFill/>
            <a:ln w="0">
              <a:solidFill>
                <a:srgbClr val="000000"/>
              </a:solidFill>
              <a:round/>
              <a:headEnd/>
              <a:tailEnd/>
            </a:ln>
          </p:spPr>
          <p:txBody>
            <a:bodyPr/>
            <a:lstStyle/>
            <a:p>
              <a:endParaRPr lang="en-US"/>
            </a:p>
          </p:txBody>
        </p:sp>
        <p:sp>
          <p:nvSpPr>
            <p:cNvPr id="61545" name="Line 1789"/>
            <p:cNvSpPr>
              <a:spLocks noChangeShapeType="1"/>
            </p:cNvSpPr>
            <p:nvPr/>
          </p:nvSpPr>
          <p:spPr bwMode="auto">
            <a:xfrm>
              <a:off x="3462" y="1696"/>
              <a:ext cx="0" cy="48"/>
            </a:xfrm>
            <a:prstGeom prst="line">
              <a:avLst/>
            </a:prstGeom>
            <a:noFill/>
            <a:ln w="0">
              <a:solidFill>
                <a:srgbClr val="000000"/>
              </a:solidFill>
              <a:round/>
              <a:headEnd/>
              <a:tailEnd/>
            </a:ln>
          </p:spPr>
          <p:txBody>
            <a:bodyPr/>
            <a:lstStyle/>
            <a:p>
              <a:endParaRPr lang="en-US"/>
            </a:p>
          </p:txBody>
        </p:sp>
        <p:sp>
          <p:nvSpPr>
            <p:cNvPr id="61546" name="Line 1791"/>
            <p:cNvSpPr>
              <a:spLocks noChangeShapeType="1"/>
            </p:cNvSpPr>
            <p:nvPr/>
          </p:nvSpPr>
          <p:spPr bwMode="auto">
            <a:xfrm flipV="1">
              <a:off x="3974" y="2687"/>
              <a:ext cx="0" cy="56"/>
            </a:xfrm>
            <a:prstGeom prst="line">
              <a:avLst/>
            </a:prstGeom>
            <a:noFill/>
            <a:ln w="0">
              <a:solidFill>
                <a:srgbClr val="000000"/>
              </a:solidFill>
              <a:round/>
              <a:headEnd/>
              <a:tailEnd/>
            </a:ln>
          </p:spPr>
          <p:txBody>
            <a:bodyPr/>
            <a:lstStyle/>
            <a:p>
              <a:endParaRPr lang="en-US"/>
            </a:p>
          </p:txBody>
        </p:sp>
        <p:sp>
          <p:nvSpPr>
            <p:cNvPr id="61547" name="Line 1792"/>
            <p:cNvSpPr>
              <a:spLocks noChangeShapeType="1"/>
            </p:cNvSpPr>
            <p:nvPr/>
          </p:nvSpPr>
          <p:spPr bwMode="auto">
            <a:xfrm>
              <a:off x="3974" y="1696"/>
              <a:ext cx="0" cy="48"/>
            </a:xfrm>
            <a:prstGeom prst="line">
              <a:avLst/>
            </a:prstGeom>
            <a:noFill/>
            <a:ln w="0">
              <a:solidFill>
                <a:srgbClr val="000000"/>
              </a:solidFill>
              <a:round/>
              <a:headEnd/>
              <a:tailEnd/>
            </a:ln>
          </p:spPr>
          <p:txBody>
            <a:bodyPr/>
            <a:lstStyle/>
            <a:p>
              <a:endParaRPr lang="en-US"/>
            </a:p>
          </p:txBody>
        </p:sp>
        <p:sp>
          <p:nvSpPr>
            <p:cNvPr id="61548" name="Line 1794"/>
            <p:cNvSpPr>
              <a:spLocks noChangeShapeType="1"/>
            </p:cNvSpPr>
            <p:nvPr/>
          </p:nvSpPr>
          <p:spPr bwMode="auto">
            <a:xfrm flipV="1">
              <a:off x="4486" y="2687"/>
              <a:ext cx="0" cy="56"/>
            </a:xfrm>
            <a:prstGeom prst="line">
              <a:avLst/>
            </a:prstGeom>
            <a:noFill/>
            <a:ln w="0">
              <a:solidFill>
                <a:srgbClr val="000000"/>
              </a:solidFill>
              <a:round/>
              <a:headEnd/>
              <a:tailEnd/>
            </a:ln>
          </p:spPr>
          <p:txBody>
            <a:bodyPr/>
            <a:lstStyle/>
            <a:p>
              <a:endParaRPr lang="en-US"/>
            </a:p>
          </p:txBody>
        </p:sp>
        <p:sp>
          <p:nvSpPr>
            <p:cNvPr id="61549" name="Line 1795"/>
            <p:cNvSpPr>
              <a:spLocks noChangeShapeType="1"/>
            </p:cNvSpPr>
            <p:nvPr/>
          </p:nvSpPr>
          <p:spPr bwMode="auto">
            <a:xfrm>
              <a:off x="4486" y="1696"/>
              <a:ext cx="0" cy="48"/>
            </a:xfrm>
            <a:prstGeom prst="line">
              <a:avLst/>
            </a:prstGeom>
            <a:noFill/>
            <a:ln w="0">
              <a:solidFill>
                <a:srgbClr val="000000"/>
              </a:solidFill>
              <a:round/>
              <a:headEnd/>
              <a:tailEnd/>
            </a:ln>
          </p:spPr>
          <p:txBody>
            <a:bodyPr/>
            <a:lstStyle/>
            <a:p>
              <a:endParaRPr lang="en-US"/>
            </a:p>
          </p:txBody>
        </p:sp>
        <p:sp>
          <p:nvSpPr>
            <p:cNvPr id="61550" name="Line 1797"/>
            <p:cNvSpPr>
              <a:spLocks noChangeShapeType="1"/>
            </p:cNvSpPr>
            <p:nvPr/>
          </p:nvSpPr>
          <p:spPr bwMode="auto">
            <a:xfrm flipV="1">
              <a:off x="4998" y="2687"/>
              <a:ext cx="0" cy="56"/>
            </a:xfrm>
            <a:prstGeom prst="line">
              <a:avLst/>
            </a:prstGeom>
            <a:noFill/>
            <a:ln w="0">
              <a:solidFill>
                <a:srgbClr val="000000"/>
              </a:solidFill>
              <a:round/>
              <a:headEnd/>
              <a:tailEnd/>
            </a:ln>
          </p:spPr>
          <p:txBody>
            <a:bodyPr/>
            <a:lstStyle/>
            <a:p>
              <a:endParaRPr lang="en-US"/>
            </a:p>
          </p:txBody>
        </p:sp>
        <p:sp>
          <p:nvSpPr>
            <p:cNvPr id="61551" name="Line 1798"/>
            <p:cNvSpPr>
              <a:spLocks noChangeShapeType="1"/>
            </p:cNvSpPr>
            <p:nvPr/>
          </p:nvSpPr>
          <p:spPr bwMode="auto">
            <a:xfrm>
              <a:off x="4998" y="1696"/>
              <a:ext cx="0" cy="48"/>
            </a:xfrm>
            <a:prstGeom prst="line">
              <a:avLst/>
            </a:prstGeom>
            <a:noFill/>
            <a:ln w="0">
              <a:solidFill>
                <a:srgbClr val="000000"/>
              </a:solidFill>
              <a:round/>
              <a:headEnd/>
              <a:tailEnd/>
            </a:ln>
          </p:spPr>
          <p:txBody>
            <a:bodyPr/>
            <a:lstStyle/>
            <a:p>
              <a:endParaRPr lang="en-US"/>
            </a:p>
          </p:txBody>
        </p:sp>
        <p:sp>
          <p:nvSpPr>
            <p:cNvPr id="61552" name="Line 1800"/>
            <p:cNvSpPr>
              <a:spLocks noChangeShapeType="1"/>
            </p:cNvSpPr>
            <p:nvPr/>
          </p:nvSpPr>
          <p:spPr bwMode="auto">
            <a:xfrm flipV="1">
              <a:off x="5517" y="2687"/>
              <a:ext cx="0" cy="56"/>
            </a:xfrm>
            <a:prstGeom prst="line">
              <a:avLst/>
            </a:prstGeom>
            <a:noFill/>
            <a:ln w="0">
              <a:solidFill>
                <a:srgbClr val="000000"/>
              </a:solidFill>
              <a:round/>
              <a:headEnd/>
              <a:tailEnd/>
            </a:ln>
          </p:spPr>
          <p:txBody>
            <a:bodyPr/>
            <a:lstStyle/>
            <a:p>
              <a:endParaRPr lang="en-US"/>
            </a:p>
          </p:txBody>
        </p:sp>
        <p:sp>
          <p:nvSpPr>
            <p:cNvPr id="61553" name="Line 1801"/>
            <p:cNvSpPr>
              <a:spLocks noChangeShapeType="1"/>
            </p:cNvSpPr>
            <p:nvPr/>
          </p:nvSpPr>
          <p:spPr bwMode="auto">
            <a:xfrm>
              <a:off x="5517" y="1696"/>
              <a:ext cx="0" cy="48"/>
            </a:xfrm>
            <a:prstGeom prst="line">
              <a:avLst/>
            </a:prstGeom>
            <a:noFill/>
            <a:ln w="0">
              <a:solidFill>
                <a:srgbClr val="000000"/>
              </a:solidFill>
              <a:round/>
              <a:headEnd/>
              <a:tailEnd/>
            </a:ln>
          </p:spPr>
          <p:txBody>
            <a:bodyPr/>
            <a:lstStyle/>
            <a:p>
              <a:endParaRPr lang="en-US"/>
            </a:p>
          </p:txBody>
        </p:sp>
        <p:sp>
          <p:nvSpPr>
            <p:cNvPr id="61554" name="Line 1803"/>
            <p:cNvSpPr>
              <a:spLocks noChangeShapeType="1"/>
            </p:cNvSpPr>
            <p:nvPr/>
          </p:nvSpPr>
          <p:spPr bwMode="auto">
            <a:xfrm>
              <a:off x="384" y="2743"/>
              <a:ext cx="48" cy="0"/>
            </a:xfrm>
            <a:prstGeom prst="line">
              <a:avLst/>
            </a:prstGeom>
            <a:noFill/>
            <a:ln w="0">
              <a:solidFill>
                <a:srgbClr val="000000"/>
              </a:solidFill>
              <a:round/>
              <a:headEnd/>
              <a:tailEnd/>
            </a:ln>
          </p:spPr>
          <p:txBody>
            <a:bodyPr/>
            <a:lstStyle/>
            <a:p>
              <a:endParaRPr lang="en-US"/>
            </a:p>
          </p:txBody>
        </p:sp>
        <p:sp>
          <p:nvSpPr>
            <p:cNvPr id="61555" name="Line 1804"/>
            <p:cNvSpPr>
              <a:spLocks noChangeShapeType="1"/>
            </p:cNvSpPr>
            <p:nvPr/>
          </p:nvSpPr>
          <p:spPr bwMode="auto">
            <a:xfrm flipH="1">
              <a:off x="5461" y="2743"/>
              <a:ext cx="56" cy="0"/>
            </a:xfrm>
            <a:prstGeom prst="line">
              <a:avLst/>
            </a:prstGeom>
            <a:noFill/>
            <a:ln w="0">
              <a:solidFill>
                <a:srgbClr val="000000"/>
              </a:solidFill>
              <a:round/>
              <a:headEnd/>
              <a:tailEnd/>
            </a:ln>
          </p:spPr>
          <p:txBody>
            <a:bodyPr/>
            <a:lstStyle/>
            <a:p>
              <a:endParaRPr lang="en-US"/>
            </a:p>
          </p:txBody>
        </p:sp>
        <p:sp>
          <p:nvSpPr>
            <p:cNvPr id="61556" name="Rectangle 1805"/>
            <p:cNvSpPr>
              <a:spLocks noChangeArrowheads="1"/>
            </p:cNvSpPr>
            <p:nvPr/>
          </p:nvSpPr>
          <p:spPr bwMode="auto">
            <a:xfrm>
              <a:off x="296" y="2679"/>
              <a:ext cx="5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a:t>
              </a:r>
              <a:endParaRPr lang="en-US"/>
            </a:p>
          </p:txBody>
        </p:sp>
        <p:sp>
          <p:nvSpPr>
            <p:cNvPr id="61557" name="Line 1806"/>
            <p:cNvSpPr>
              <a:spLocks noChangeShapeType="1"/>
            </p:cNvSpPr>
            <p:nvPr/>
          </p:nvSpPr>
          <p:spPr bwMode="auto">
            <a:xfrm>
              <a:off x="384" y="2215"/>
              <a:ext cx="48" cy="0"/>
            </a:xfrm>
            <a:prstGeom prst="line">
              <a:avLst/>
            </a:prstGeom>
            <a:noFill/>
            <a:ln w="0">
              <a:solidFill>
                <a:srgbClr val="000000"/>
              </a:solidFill>
              <a:round/>
              <a:headEnd/>
              <a:tailEnd/>
            </a:ln>
          </p:spPr>
          <p:txBody>
            <a:bodyPr/>
            <a:lstStyle/>
            <a:p>
              <a:endParaRPr lang="en-US"/>
            </a:p>
          </p:txBody>
        </p:sp>
        <p:sp>
          <p:nvSpPr>
            <p:cNvPr id="61558" name="Line 1807"/>
            <p:cNvSpPr>
              <a:spLocks noChangeShapeType="1"/>
            </p:cNvSpPr>
            <p:nvPr/>
          </p:nvSpPr>
          <p:spPr bwMode="auto">
            <a:xfrm flipH="1">
              <a:off x="5461" y="2215"/>
              <a:ext cx="56" cy="0"/>
            </a:xfrm>
            <a:prstGeom prst="line">
              <a:avLst/>
            </a:prstGeom>
            <a:noFill/>
            <a:ln w="0">
              <a:solidFill>
                <a:srgbClr val="000000"/>
              </a:solidFill>
              <a:round/>
              <a:headEnd/>
              <a:tailEnd/>
            </a:ln>
          </p:spPr>
          <p:txBody>
            <a:bodyPr/>
            <a:lstStyle/>
            <a:p>
              <a:endParaRPr lang="en-US"/>
            </a:p>
          </p:txBody>
        </p:sp>
        <p:sp>
          <p:nvSpPr>
            <p:cNvPr id="61559" name="Rectangle 1808"/>
            <p:cNvSpPr>
              <a:spLocks noChangeArrowheads="1"/>
            </p:cNvSpPr>
            <p:nvPr/>
          </p:nvSpPr>
          <p:spPr bwMode="auto">
            <a:xfrm>
              <a:off x="208" y="2151"/>
              <a:ext cx="14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0.5</a:t>
              </a:r>
              <a:endParaRPr lang="en-US"/>
            </a:p>
          </p:txBody>
        </p:sp>
        <p:sp>
          <p:nvSpPr>
            <p:cNvPr id="61560" name="Line 1809"/>
            <p:cNvSpPr>
              <a:spLocks noChangeShapeType="1"/>
            </p:cNvSpPr>
            <p:nvPr/>
          </p:nvSpPr>
          <p:spPr bwMode="auto">
            <a:xfrm>
              <a:off x="384" y="1696"/>
              <a:ext cx="48" cy="0"/>
            </a:xfrm>
            <a:prstGeom prst="line">
              <a:avLst/>
            </a:prstGeom>
            <a:noFill/>
            <a:ln w="0">
              <a:solidFill>
                <a:srgbClr val="000000"/>
              </a:solidFill>
              <a:round/>
              <a:headEnd/>
              <a:tailEnd/>
            </a:ln>
          </p:spPr>
          <p:txBody>
            <a:bodyPr/>
            <a:lstStyle/>
            <a:p>
              <a:endParaRPr lang="en-US"/>
            </a:p>
          </p:txBody>
        </p:sp>
        <p:sp>
          <p:nvSpPr>
            <p:cNvPr id="61561" name="Line 1810"/>
            <p:cNvSpPr>
              <a:spLocks noChangeShapeType="1"/>
            </p:cNvSpPr>
            <p:nvPr/>
          </p:nvSpPr>
          <p:spPr bwMode="auto">
            <a:xfrm flipH="1">
              <a:off x="5461" y="1696"/>
              <a:ext cx="56" cy="0"/>
            </a:xfrm>
            <a:prstGeom prst="line">
              <a:avLst/>
            </a:prstGeom>
            <a:noFill/>
            <a:ln w="0">
              <a:solidFill>
                <a:srgbClr val="000000"/>
              </a:solidFill>
              <a:round/>
              <a:headEnd/>
              <a:tailEnd/>
            </a:ln>
          </p:spPr>
          <p:txBody>
            <a:bodyPr/>
            <a:lstStyle/>
            <a:p>
              <a:endParaRPr lang="en-US"/>
            </a:p>
          </p:txBody>
        </p:sp>
        <p:sp>
          <p:nvSpPr>
            <p:cNvPr id="61562" name="Rectangle 1811"/>
            <p:cNvSpPr>
              <a:spLocks noChangeArrowheads="1"/>
            </p:cNvSpPr>
            <p:nvPr/>
          </p:nvSpPr>
          <p:spPr bwMode="auto">
            <a:xfrm>
              <a:off x="296" y="1632"/>
              <a:ext cx="5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a:t>
              </a:r>
              <a:endParaRPr lang="en-US"/>
            </a:p>
          </p:txBody>
        </p:sp>
        <p:sp>
          <p:nvSpPr>
            <p:cNvPr id="61563" name="Line 1812"/>
            <p:cNvSpPr>
              <a:spLocks noChangeShapeType="1"/>
            </p:cNvSpPr>
            <p:nvPr/>
          </p:nvSpPr>
          <p:spPr bwMode="auto">
            <a:xfrm>
              <a:off x="384" y="1696"/>
              <a:ext cx="5133" cy="0"/>
            </a:xfrm>
            <a:prstGeom prst="line">
              <a:avLst/>
            </a:prstGeom>
            <a:noFill/>
            <a:ln w="0">
              <a:solidFill>
                <a:srgbClr val="000000"/>
              </a:solidFill>
              <a:round/>
              <a:headEnd/>
              <a:tailEnd/>
            </a:ln>
          </p:spPr>
          <p:txBody>
            <a:bodyPr/>
            <a:lstStyle/>
            <a:p>
              <a:endParaRPr lang="en-US"/>
            </a:p>
          </p:txBody>
        </p:sp>
        <p:sp>
          <p:nvSpPr>
            <p:cNvPr id="61564" name="Freeform 1813"/>
            <p:cNvSpPr>
              <a:spLocks/>
            </p:cNvSpPr>
            <p:nvPr/>
          </p:nvSpPr>
          <p:spPr bwMode="auto">
            <a:xfrm>
              <a:off x="384" y="1696"/>
              <a:ext cx="5133" cy="1047"/>
            </a:xfrm>
            <a:custGeom>
              <a:avLst/>
              <a:gdLst>
                <a:gd name="T0" fmla="*/ 0 w 642"/>
                <a:gd name="T1" fmla="*/ 66880 h 131"/>
                <a:gd name="T2" fmla="*/ 328128 w 642"/>
                <a:gd name="T3" fmla="*/ 66880 h 131"/>
                <a:gd name="T4" fmla="*/ 328128 w 642"/>
                <a:gd name="T5" fmla="*/ 0 h 131"/>
                <a:gd name="T6" fmla="*/ 0 60000 65536"/>
                <a:gd name="T7" fmla="*/ 0 60000 65536"/>
                <a:gd name="T8" fmla="*/ 0 60000 65536"/>
                <a:gd name="T9" fmla="*/ 0 w 642"/>
                <a:gd name="T10" fmla="*/ 0 h 131"/>
                <a:gd name="T11" fmla="*/ 642 w 642"/>
                <a:gd name="T12" fmla="*/ 131 h 131"/>
              </a:gdLst>
              <a:ahLst/>
              <a:cxnLst>
                <a:cxn ang="T6">
                  <a:pos x="T0" y="T1"/>
                </a:cxn>
                <a:cxn ang="T7">
                  <a:pos x="T2" y="T3"/>
                </a:cxn>
                <a:cxn ang="T8">
                  <a:pos x="T4" y="T5"/>
                </a:cxn>
              </a:cxnLst>
              <a:rect l="T9" t="T10" r="T11" b="T12"/>
              <a:pathLst>
                <a:path w="642" h="131">
                  <a:moveTo>
                    <a:pt x="0" y="131"/>
                  </a:moveTo>
                  <a:lnTo>
                    <a:pt x="642" y="131"/>
                  </a:lnTo>
                  <a:lnTo>
                    <a:pt x="642" y="0"/>
                  </a:lnTo>
                </a:path>
              </a:pathLst>
            </a:custGeom>
            <a:noFill/>
            <a:ln w="0">
              <a:solidFill>
                <a:srgbClr val="000000"/>
              </a:solidFill>
              <a:prstDash val="solid"/>
              <a:round/>
              <a:headEnd/>
              <a:tailEnd/>
            </a:ln>
          </p:spPr>
          <p:txBody>
            <a:bodyPr/>
            <a:lstStyle/>
            <a:p>
              <a:endParaRPr lang="en-US"/>
            </a:p>
          </p:txBody>
        </p:sp>
        <p:sp>
          <p:nvSpPr>
            <p:cNvPr id="61565" name="Line 1814"/>
            <p:cNvSpPr>
              <a:spLocks noChangeShapeType="1"/>
            </p:cNvSpPr>
            <p:nvPr/>
          </p:nvSpPr>
          <p:spPr bwMode="auto">
            <a:xfrm flipV="1">
              <a:off x="384" y="1696"/>
              <a:ext cx="0" cy="1047"/>
            </a:xfrm>
            <a:prstGeom prst="line">
              <a:avLst/>
            </a:prstGeom>
            <a:noFill/>
            <a:ln w="0">
              <a:solidFill>
                <a:srgbClr val="000000"/>
              </a:solidFill>
              <a:round/>
              <a:headEnd/>
              <a:tailEnd/>
            </a:ln>
          </p:spPr>
          <p:txBody>
            <a:bodyPr/>
            <a:lstStyle/>
            <a:p>
              <a:endParaRPr lang="en-US"/>
            </a:p>
          </p:txBody>
        </p:sp>
        <p:sp>
          <p:nvSpPr>
            <p:cNvPr id="61566" name="Freeform 1815"/>
            <p:cNvSpPr>
              <a:spLocks/>
            </p:cNvSpPr>
            <p:nvPr/>
          </p:nvSpPr>
          <p:spPr bwMode="auto">
            <a:xfrm>
              <a:off x="384" y="2583"/>
              <a:ext cx="496" cy="152"/>
            </a:xfrm>
            <a:custGeom>
              <a:avLst/>
              <a:gdLst>
                <a:gd name="T0" fmla="*/ 8 w 496"/>
                <a:gd name="T1" fmla="*/ 112 h 152"/>
                <a:gd name="T2" fmla="*/ 24 w 496"/>
                <a:gd name="T3" fmla="*/ 144 h 152"/>
                <a:gd name="T4" fmla="*/ 32 w 496"/>
                <a:gd name="T5" fmla="*/ 152 h 152"/>
                <a:gd name="T6" fmla="*/ 40 w 496"/>
                <a:gd name="T7" fmla="*/ 128 h 152"/>
                <a:gd name="T8" fmla="*/ 56 w 496"/>
                <a:gd name="T9" fmla="*/ 136 h 152"/>
                <a:gd name="T10" fmla="*/ 72 w 496"/>
                <a:gd name="T11" fmla="*/ 48 h 152"/>
                <a:gd name="T12" fmla="*/ 88 w 496"/>
                <a:gd name="T13" fmla="*/ 8 h 152"/>
                <a:gd name="T14" fmla="*/ 96 w 496"/>
                <a:gd name="T15" fmla="*/ 24 h 152"/>
                <a:gd name="T16" fmla="*/ 104 w 496"/>
                <a:gd name="T17" fmla="*/ 72 h 152"/>
                <a:gd name="T18" fmla="*/ 112 w 496"/>
                <a:gd name="T19" fmla="*/ 120 h 152"/>
                <a:gd name="T20" fmla="*/ 120 w 496"/>
                <a:gd name="T21" fmla="*/ 128 h 152"/>
                <a:gd name="T22" fmla="*/ 136 w 496"/>
                <a:gd name="T23" fmla="*/ 152 h 152"/>
                <a:gd name="T24" fmla="*/ 144 w 496"/>
                <a:gd name="T25" fmla="*/ 144 h 152"/>
                <a:gd name="T26" fmla="*/ 152 w 496"/>
                <a:gd name="T27" fmla="*/ 136 h 152"/>
                <a:gd name="T28" fmla="*/ 168 w 496"/>
                <a:gd name="T29" fmla="*/ 136 h 152"/>
                <a:gd name="T30" fmla="*/ 176 w 496"/>
                <a:gd name="T31" fmla="*/ 128 h 152"/>
                <a:gd name="T32" fmla="*/ 184 w 496"/>
                <a:gd name="T33" fmla="*/ 24 h 152"/>
                <a:gd name="T34" fmla="*/ 200 w 496"/>
                <a:gd name="T35" fmla="*/ 24 h 152"/>
                <a:gd name="T36" fmla="*/ 208 w 496"/>
                <a:gd name="T37" fmla="*/ 40 h 152"/>
                <a:gd name="T38" fmla="*/ 216 w 496"/>
                <a:gd name="T39" fmla="*/ 120 h 152"/>
                <a:gd name="T40" fmla="*/ 240 w 496"/>
                <a:gd name="T41" fmla="*/ 136 h 152"/>
                <a:gd name="T42" fmla="*/ 248 w 496"/>
                <a:gd name="T43" fmla="*/ 136 h 152"/>
                <a:gd name="T44" fmla="*/ 264 w 496"/>
                <a:gd name="T45" fmla="*/ 136 h 152"/>
                <a:gd name="T46" fmla="*/ 280 w 496"/>
                <a:gd name="T47" fmla="*/ 64 h 152"/>
                <a:gd name="T48" fmla="*/ 296 w 496"/>
                <a:gd name="T49" fmla="*/ 16 h 152"/>
                <a:gd name="T50" fmla="*/ 304 w 496"/>
                <a:gd name="T51" fmla="*/ 16 h 152"/>
                <a:gd name="T52" fmla="*/ 312 w 496"/>
                <a:gd name="T53" fmla="*/ 16 h 152"/>
                <a:gd name="T54" fmla="*/ 320 w 496"/>
                <a:gd name="T55" fmla="*/ 88 h 152"/>
                <a:gd name="T56" fmla="*/ 336 w 496"/>
                <a:gd name="T57" fmla="*/ 136 h 152"/>
                <a:gd name="T58" fmla="*/ 344 w 496"/>
                <a:gd name="T59" fmla="*/ 144 h 152"/>
                <a:gd name="T60" fmla="*/ 360 w 496"/>
                <a:gd name="T61" fmla="*/ 128 h 152"/>
                <a:gd name="T62" fmla="*/ 376 w 496"/>
                <a:gd name="T63" fmla="*/ 136 h 152"/>
                <a:gd name="T64" fmla="*/ 384 w 496"/>
                <a:gd name="T65" fmla="*/ 128 h 152"/>
                <a:gd name="T66" fmla="*/ 392 w 496"/>
                <a:gd name="T67" fmla="*/ 32 h 152"/>
                <a:gd name="T68" fmla="*/ 408 w 496"/>
                <a:gd name="T69" fmla="*/ 8 h 152"/>
                <a:gd name="T70" fmla="*/ 416 w 496"/>
                <a:gd name="T71" fmla="*/ 24 h 152"/>
                <a:gd name="T72" fmla="*/ 424 w 496"/>
                <a:gd name="T73" fmla="*/ 88 h 152"/>
                <a:gd name="T74" fmla="*/ 440 w 496"/>
                <a:gd name="T75" fmla="*/ 144 h 152"/>
                <a:gd name="T76" fmla="*/ 456 w 496"/>
                <a:gd name="T77" fmla="*/ 136 h 152"/>
                <a:gd name="T78" fmla="*/ 464 w 496"/>
                <a:gd name="T79" fmla="*/ 144 h 152"/>
                <a:gd name="T80" fmla="*/ 472 w 496"/>
                <a:gd name="T81" fmla="*/ 136 h 152"/>
                <a:gd name="T82" fmla="*/ 488 w 496"/>
                <a:gd name="T83" fmla="*/ 128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6"/>
                <a:gd name="T127" fmla="*/ 0 h 152"/>
                <a:gd name="T128" fmla="*/ 496 w 496"/>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6" h="152">
                  <a:moveTo>
                    <a:pt x="0" y="80"/>
                  </a:moveTo>
                  <a:lnTo>
                    <a:pt x="0" y="96"/>
                  </a:lnTo>
                  <a:lnTo>
                    <a:pt x="8" y="112"/>
                  </a:lnTo>
                  <a:lnTo>
                    <a:pt x="8" y="128"/>
                  </a:lnTo>
                  <a:lnTo>
                    <a:pt x="16" y="136"/>
                  </a:lnTo>
                  <a:lnTo>
                    <a:pt x="24" y="144"/>
                  </a:lnTo>
                  <a:lnTo>
                    <a:pt x="24" y="128"/>
                  </a:lnTo>
                  <a:lnTo>
                    <a:pt x="24" y="136"/>
                  </a:lnTo>
                  <a:lnTo>
                    <a:pt x="32" y="152"/>
                  </a:lnTo>
                  <a:lnTo>
                    <a:pt x="32" y="136"/>
                  </a:lnTo>
                  <a:lnTo>
                    <a:pt x="40" y="144"/>
                  </a:lnTo>
                  <a:lnTo>
                    <a:pt x="40" y="128"/>
                  </a:lnTo>
                  <a:lnTo>
                    <a:pt x="48" y="136"/>
                  </a:lnTo>
                  <a:lnTo>
                    <a:pt x="64" y="136"/>
                  </a:lnTo>
                  <a:lnTo>
                    <a:pt x="56" y="136"/>
                  </a:lnTo>
                  <a:lnTo>
                    <a:pt x="64" y="128"/>
                  </a:lnTo>
                  <a:lnTo>
                    <a:pt x="72" y="80"/>
                  </a:lnTo>
                  <a:lnTo>
                    <a:pt x="72" y="48"/>
                  </a:lnTo>
                  <a:lnTo>
                    <a:pt x="80" y="32"/>
                  </a:lnTo>
                  <a:lnTo>
                    <a:pt x="80" y="16"/>
                  </a:lnTo>
                  <a:lnTo>
                    <a:pt x="88" y="8"/>
                  </a:lnTo>
                  <a:lnTo>
                    <a:pt x="88" y="16"/>
                  </a:lnTo>
                  <a:lnTo>
                    <a:pt x="88" y="8"/>
                  </a:lnTo>
                  <a:lnTo>
                    <a:pt x="96" y="24"/>
                  </a:lnTo>
                  <a:lnTo>
                    <a:pt x="96" y="16"/>
                  </a:lnTo>
                  <a:lnTo>
                    <a:pt x="96" y="40"/>
                  </a:lnTo>
                  <a:lnTo>
                    <a:pt x="104" y="72"/>
                  </a:lnTo>
                  <a:lnTo>
                    <a:pt x="104" y="80"/>
                  </a:lnTo>
                  <a:lnTo>
                    <a:pt x="112" y="88"/>
                  </a:lnTo>
                  <a:lnTo>
                    <a:pt x="112" y="120"/>
                  </a:lnTo>
                  <a:lnTo>
                    <a:pt x="120" y="128"/>
                  </a:lnTo>
                  <a:lnTo>
                    <a:pt x="120" y="136"/>
                  </a:lnTo>
                  <a:lnTo>
                    <a:pt x="120" y="128"/>
                  </a:lnTo>
                  <a:lnTo>
                    <a:pt x="136" y="144"/>
                  </a:lnTo>
                  <a:lnTo>
                    <a:pt x="136" y="136"/>
                  </a:lnTo>
                  <a:lnTo>
                    <a:pt x="136" y="152"/>
                  </a:lnTo>
                  <a:lnTo>
                    <a:pt x="144" y="144"/>
                  </a:lnTo>
                  <a:lnTo>
                    <a:pt x="144" y="136"/>
                  </a:lnTo>
                  <a:lnTo>
                    <a:pt x="144" y="144"/>
                  </a:lnTo>
                  <a:lnTo>
                    <a:pt x="152" y="136"/>
                  </a:lnTo>
                  <a:lnTo>
                    <a:pt x="152" y="152"/>
                  </a:lnTo>
                  <a:lnTo>
                    <a:pt x="152" y="136"/>
                  </a:lnTo>
                  <a:lnTo>
                    <a:pt x="160" y="128"/>
                  </a:lnTo>
                  <a:lnTo>
                    <a:pt x="160" y="144"/>
                  </a:lnTo>
                  <a:lnTo>
                    <a:pt x="168" y="136"/>
                  </a:lnTo>
                  <a:lnTo>
                    <a:pt x="168" y="128"/>
                  </a:lnTo>
                  <a:lnTo>
                    <a:pt x="168" y="136"/>
                  </a:lnTo>
                  <a:lnTo>
                    <a:pt x="176" y="128"/>
                  </a:lnTo>
                  <a:lnTo>
                    <a:pt x="176" y="48"/>
                  </a:lnTo>
                  <a:lnTo>
                    <a:pt x="184" y="48"/>
                  </a:lnTo>
                  <a:lnTo>
                    <a:pt x="184" y="24"/>
                  </a:lnTo>
                  <a:lnTo>
                    <a:pt x="192" y="16"/>
                  </a:lnTo>
                  <a:lnTo>
                    <a:pt x="192" y="8"/>
                  </a:lnTo>
                  <a:lnTo>
                    <a:pt x="200" y="24"/>
                  </a:lnTo>
                  <a:lnTo>
                    <a:pt x="200" y="16"/>
                  </a:lnTo>
                  <a:lnTo>
                    <a:pt x="200" y="32"/>
                  </a:lnTo>
                  <a:lnTo>
                    <a:pt x="208" y="40"/>
                  </a:lnTo>
                  <a:lnTo>
                    <a:pt x="208" y="72"/>
                  </a:lnTo>
                  <a:lnTo>
                    <a:pt x="216" y="88"/>
                  </a:lnTo>
                  <a:lnTo>
                    <a:pt x="216" y="120"/>
                  </a:lnTo>
                  <a:lnTo>
                    <a:pt x="224" y="120"/>
                  </a:lnTo>
                  <a:lnTo>
                    <a:pt x="224" y="136"/>
                  </a:lnTo>
                  <a:lnTo>
                    <a:pt x="240" y="136"/>
                  </a:lnTo>
                  <a:lnTo>
                    <a:pt x="232" y="136"/>
                  </a:lnTo>
                  <a:lnTo>
                    <a:pt x="240" y="136"/>
                  </a:lnTo>
                  <a:lnTo>
                    <a:pt x="248" y="136"/>
                  </a:lnTo>
                  <a:lnTo>
                    <a:pt x="264" y="136"/>
                  </a:lnTo>
                  <a:lnTo>
                    <a:pt x="264" y="144"/>
                  </a:lnTo>
                  <a:lnTo>
                    <a:pt x="264" y="136"/>
                  </a:lnTo>
                  <a:lnTo>
                    <a:pt x="280" y="136"/>
                  </a:lnTo>
                  <a:lnTo>
                    <a:pt x="272" y="136"/>
                  </a:lnTo>
                  <a:lnTo>
                    <a:pt x="280" y="64"/>
                  </a:lnTo>
                  <a:lnTo>
                    <a:pt x="288" y="48"/>
                  </a:lnTo>
                  <a:lnTo>
                    <a:pt x="288" y="16"/>
                  </a:lnTo>
                  <a:lnTo>
                    <a:pt x="296" y="16"/>
                  </a:lnTo>
                  <a:lnTo>
                    <a:pt x="296" y="0"/>
                  </a:lnTo>
                  <a:lnTo>
                    <a:pt x="304" y="8"/>
                  </a:lnTo>
                  <a:lnTo>
                    <a:pt x="304" y="16"/>
                  </a:lnTo>
                  <a:lnTo>
                    <a:pt x="304" y="8"/>
                  </a:lnTo>
                  <a:lnTo>
                    <a:pt x="312" y="24"/>
                  </a:lnTo>
                  <a:lnTo>
                    <a:pt x="312" y="16"/>
                  </a:lnTo>
                  <a:lnTo>
                    <a:pt x="312" y="48"/>
                  </a:lnTo>
                  <a:lnTo>
                    <a:pt x="320" y="72"/>
                  </a:lnTo>
                  <a:lnTo>
                    <a:pt x="320" y="88"/>
                  </a:lnTo>
                  <a:lnTo>
                    <a:pt x="328" y="112"/>
                  </a:lnTo>
                  <a:lnTo>
                    <a:pt x="328" y="128"/>
                  </a:lnTo>
                  <a:lnTo>
                    <a:pt x="336" y="136"/>
                  </a:lnTo>
                  <a:lnTo>
                    <a:pt x="336" y="144"/>
                  </a:lnTo>
                  <a:lnTo>
                    <a:pt x="336" y="136"/>
                  </a:lnTo>
                  <a:lnTo>
                    <a:pt x="344" y="144"/>
                  </a:lnTo>
                  <a:lnTo>
                    <a:pt x="352" y="152"/>
                  </a:lnTo>
                  <a:lnTo>
                    <a:pt x="352" y="144"/>
                  </a:lnTo>
                  <a:lnTo>
                    <a:pt x="360" y="128"/>
                  </a:lnTo>
                  <a:lnTo>
                    <a:pt x="360" y="144"/>
                  </a:lnTo>
                  <a:lnTo>
                    <a:pt x="360" y="136"/>
                  </a:lnTo>
                  <a:lnTo>
                    <a:pt x="376" y="136"/>
                  </a:lnTo>
                  <a:lnTo>
                    <a:pt x="368" y="136"/>
                  </a:lnTo>
                  <a:lnTo>
                    <a:pt x="376" y="136"/>
                  </a:lnTo>
                  <a:lnTo>
                    <a:pt x="384" y="128"/>
                  </a:lnTo>
                  <a:lnTo>
                    <a:pt x="384" y="120"/>
                  </a:lnTo>
                  <a:lnTo>
                    <a:pt x="392" y="72"/>
                  </a:lnTo>
                  <a:lnTo>
                    <a:pt x="392" y="32"/>
                  </a:lnTo>
                  <a:lnTo>
                    <a:pt x="400" y="24"/>
                  </a:lnTo>
                  <a:lnTo>
                    <a:pt x="400" y="0"/>
                  </a:lnTo>
                  <a:lnTo>
                    <a:pt x="408" y="8"/>
                  </a:lnTo>
                  <a:lnTo>
                    <a:pt x="408" y="24"/>
                  </a:lnTo>
                  <a:lnTo>
                    <a:pt x="416" y="32"/>
                  </a:lnTo>
                  <a:lnTo>
                    <a:pt x="416" y="24"/>
                  </a:lnTo>
                  <a:lnTo>
                    <a:pt x="416" y="48"/>
                  </a:lnTo>
                  <a:lnTo>
                    <a:pt x="424" y="56"/>
                  </a:lnTo>
                  <a:lnTo>
                    <a:pt x="424" y="88"/>
                  </a:lnTo>
                  <a:lnTo>
                    <a:pt x="432" y="96"/>
                  </a:lnTo>
                  <a:lnTo>
                    <a:pt x="432" y="136"/>
                  </a:lnTo>
                  <a:lnTo>
                    <a:pt x="440" y="144"/>
                  </a:lnTo>
                  <a:lnTo>
                    <a:pt x="448" y="152"/>
                  </a:lnTo>
                  <a:lnTo>
                    <a:pt x="448" y="144"/>
                  </a:lnTo>
                  <a:lnTo>
                    <a:pt x="456" y="136"/>
                  </a:lnTo>
                  <a:lnTo>
                    <a:pt x="456" y="152"/>
                  </a:lnTo>
                  <a:lnTo>
                    <a:pt x="464" y="144"/>
                  </a:lnTo>
                  <a:lnTo>
                    <a:pt x="464" y="128"/>
                  </a:lnTo>
                  <a:lnTo>
                    <a:pt x="472" y="136"/>
                  </a:lnTo>
                  <a:lnTo>
                    <a:pt x="472" y="152"/>
                  </a:lnTo>
                  <a:lnTo>
                    <a:pt x="480" y="136"/>
                  </a:lnTo>
                  <a:lnTo>
                    <a:pt x="488" y="128"/>
                  </a:lnTo>
                  <a:lnTo>
                    <a:pt x="488" y="136"/>
                  </a:lnTo>
                  <a:lnTo>
                    <a:pt x="496" y="128"/>
                  </a:lnTo>
                </a:path>
              </a:pathLst>
            </a:custGeom>
            <a:noFill/>
            <a:ln w="0">
              <a:solidFill>
                <a:srgbClr val="CC0000"/>
              </a:solidFill>
              <a:prstDash val="solid"/>
              <a:round/>
              <a:headEnd/>
              <a:tailEnd/>
            </a:ln>
          </p:spPr>
          <p:txBody>
            <a:bodyPr/>
            <a:lstStyle/>
            <a:p>
              <a:endParaRPr lang="en-US"/>
            </a:p>
          </p:txBody>
        </p:sp>
        <p:sp>
          <p:nvSpPr>
            <p:cNvPr id="61567" name="Freeform 1816"/>
            <p:cNvSpPr>
              <a:spLocks/>
            </p:cNvSpPr>
            <p:nvPr/>
          </p:nvSpPr>
          <p:spPr bwMode="auto">
            <a:xfrm>
              <a:off x="880" y="2575"/>
              <a:ext cx="320" cy="160"/>
            </a:xfrm>
            <a:custGeom>
              <a:avLst/>
              <a:gdLst>
                <a:gd name="T0" fmla="*/ 0 w 320"/>
                <a:gd name="T1" fmla="*/ 56 h 160"/>
                <a:gd name="T2" fmla="*/ 8 w 320"/>
                <a:gd name="T3" fmla="*/ 24 h 160"/>
                <a:gd name="T4" fmla="*/ 16 w 320"/>
                <a:gd name="T5" fmla="*/ 24 h 160"/>
                <a:gd name="T6" fmla="*/ 24 w 320"/>
                <a:gd name="T7" fmla="*/ 16 h 160"/>
                <a:gd name="T8" fmla="*/ 32 w 320"/>
                <a:gd name="T9" fmla="*/ 56 h 160"/>
                <a:gd name="T10" fmla="*/ 40 w 320"/>
                <a:gd name="T11" fmla="*/ 104 h 160"/>
                <a:gd name="T12" fmla="*/ 48 w 320"/>
                <a:gd name="T13" fmla="*/ 144 h 160"/>
                <a:gd name="T14" fmla="*/ 64 w 320"/>
                <a:gd name="T15" fmla="*/ 152 h 160"/>
                <a:gd name="T16" fmla="*/ 64 w 320"/>
                <a:gd name="T17" fmla="*/ 152 h 160"/>
                <a:gd name="T18" fmla="*/ 80 w 320"/>
                <a:gd name="T19" fmla="*/ 136 h 160"/>
                <a:gd name="T20" fmla="*/ 88 w 320"/>
                <a:gd name="T21" fmla="*/ 144 h 160"/>
                <a:gd name="T22" fmla="*/ 88 w 320"/>
                <a:gd name="T23" fmla="*/ 144 h 160"/>
                <a:gd name="T24" fmla="*/ 104 w 320"/>
                <a:gd name="T25" fmla="*/ 152 h 160"/>
                <a:gd name="T26" fmla="*/ 112 w 320"/>
                <a:gd name="T27" fmla="*/ 56 h 160"/>
                <a:gd name="T28" fmla="*/ 120 w 320"/>
                <a:gd name="T29" fmla="*/ 8 h 160"/>
                <a:gd name="T30" fmla="*/ 120 w 320"/>
                <a:gd name="T31" fmla="*/ 8 h 160"/>
                <a:gd name="T32" fmla="*/ 128 w 320"/>
                <a:gd name="T33" fmla="*/ 24 h 160"/>
                <a:gd name="T34" fmla="*/ 136 w 320"/>
                <a:gd name="T35" fmla="*/ 72 h 160"/>
                <a:gd name="T36" fmla="*/ 144 w 320"/>
                <a:gd name="T37" fmla="*/ 120 h 160"/>
                <a:gd name="T38" fmla="*/ 152 w 320"/>
                <a:gd name="T39" fmla="*/ 144 h 160"/>
                <a:gd name="T40" fmla="*/ 160 w 320"/>
                <a:gd name="T41" fmla="*/ 152 h 160"/>
                <a:gd name="T42" fmla="*/ 160 w 320"/>
                <a:gd name="T43" fmla="*/ 144 h 160"/>
                <a:gd name="T44" fmla="*/ 168 w 320"/>
                <a:gd name="T45" fmla="*/ 160 h 160"/>
                <a:gd name="T46" fmla="*/ 184 w 320"/>
                <a:gd name="T47" fmla="*/ 160 h 160"/>
                <a:gd name="T48" fmla="*/ 184 w 320"/>
                <a:gd name="T49" fmla="*/ 152 h 160"/>
                <a:gd name="T50" fmla="*/ 192 w 320"/>
                <a:gd name="T51" fmla="*/ 152 h 160"/>
                <a:gd name="T52" fmla="*/ 200 w 320"/>
                <a:gd name="T53" fmla="*/ 144 h 160"/>
                <a:gd name="T54" fmla="*/ 208 w 320"/>
                <a:gd name="T55" fmla="*/ 64 h 160"/>
                <a:gd name="T56" fmla="*/ 216 w 320"/>
                <a:gd name="T57" fmla="*/ 24 h 160"/>
                <a:gd name="T58" fmla="*/ 232 w 320"/>
                <a:gd name="T59" fmla="*/ 24 h 160"/>
                <a:gd name="T60" fmla="*/ 232 w 320"/>
                <a:gd name="T61" fmla="*/ 24 h 160"/>
                <a:gd name="T62" fmla="*/ 240 w 320"/>
                <a:gd name="T63" fmla="*/ 72 h 160"/>
                <a:gd name="T64" fmla="*/ 248 w 320"/>
                <a:gd name="T65" fmla="*/ 120 h 160"/>
                <a:gd name="T66" fmla="*/ 256 w 320"/>
                <a:gd name="T67" fmla="*/ 152 h 160"/>
                <a:gd name="T68" fmla="*/ 264 w 320"/>
                <a:gd name="T69" fmla="*/ 160 h 160"/>
                <a:gd name="T70" fmla="*/ 280 w 320"/>
                <a:gd name="T71" fmla="*/ 152 h 160"/>
                <a:gd name="T72" fmla="*/ 288 w 320"/>
                <a:gd name="T73" fmla="*/ 152 h 160"/>
                <a:gd name="T74" fmla="*/ 296 w 320"/>
                <a:gd name="T75" fmla="*/ 160 h 160"/>
                <a:gd name="T76" fmla="*/ 304 w 320"/>
                <a:gd name="T77" fmla="*/ 160 h 160"/>
                <a:gd name="T78" fmla="*/ 320 w 320"/>
                <a:gd name="T79" fmla="*/ 8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160"/>
                <a:gd name="T122" fmla="*/ 320 w 320"/>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160">
                  <a:moveTo>
                    <a:pt x="0" y="136"/>
                  </a:moveTo>
                  <a:lnTo>
                    <a:pt x="0" y="56"/>
                  </a:lnTo>
                  <a:lnTo>
                    <a:pt x="8" y="40"/>
                  </a:lnTo>
                  <a:lnTo>
                    <a:pt x="8" y="24"/>
                  </a:lnTo>
                  <a:lnTo>
                    <a:pt x="16" y="40"/>
                  </a:lnTo>
                  <a:lnTo>
                    <a:pt x="16" y="24"/>
                  </a:lnTo>
                  <a:lnTo>
                    <a:pt x="16" y="32"/>
                  </a:lnTo>
                  <a:lnTo>
                    <a:pt x="24" y="16"/>
                  </a:lnTo>
                  <a:lnTo>
                    <a:pt x="24" y="48"/>
                  </a:lnTo>
                  <a:lnTo>
                    <a:pt x="32" y="56"/>
                  </a:lnTo>
                  <a:lnTo>
                    <a:pt x="32" y="88"/>
                  </a:lnTo>
                  <a:lnTo>
                    <a:pt x="40" y="104"/>
                  </a:lnTo>
                  <a:lnTo>
                    <a:pt x="40" y="136"/>
                  </a:lnTo>
                  <a:lnTo>
                    <a:pt x="48" y="144"/>
                  </a:lnTo>
                  <a:lnTo>
                    <a:pt x="48" y="152"/>
                  </a:lnTo>
                  <a:lnTo>
                    <a:pt x="64" y="152"/>
                  </a:lnTo>
                  <a:lnTo>
                    <a:pt x="56" y="152"/>
                  </a:lnTo>
                  <a:lnTo>
                    <a:pt x="64" y="152"/>
                  </a:lnTo>
                  <a:lnTo>
                    <a:pt x="80" y="152"/>
                  </a:lnTo>
                  <a:lnTo>
                    <a:pt x="80" y="136"/>
                  </a:lnTo>
                  <a:lnTo>
                    <a:pt x="80" y="152"/>
                  </a:lnTo>
                  <a:lnTo>
                    <a:pt x="88" y="144"/>
                  </a:lnTo>
                  <a:lnTo>
                    <a:pt x="88" y="136"/>
                  </a:lnTo>
                  <a:lnTo>
                    <a:pt x="88" y="144"/>
                  </a:lnTo>
                  <a:lnTo>
                    <a:pt x="96" y="136"/>
                  </a:lnTo>
                  <a:lnTo>
                    <a:pt x="104" y="152"/>
                  </a:lnTo>
                  <a:lnTo>
                    <a:pt x="104" y="64"/>
                  </a:lnTo>
                  <a:lnTo>
                    <a:pt x="112" y="56"/>
                  </a:lnTo>
                  <a:lnTo>
                    <a:pt x="112" y="16"/>
                  </a:lnTo>
                  <a:lnTo>
                    <a:pt x="120" y="8"/>
                  </a:lnTo>
                  <a:lnTo>
                    <a:pt x="120" y="0"/>
                  </a:lnTo>
                  <a:lnTo>
                    <a:pt x="120" y="8"/>
                  </a:lnTo>
                  <a:lnTo>
                    <a:pt x="128" y="8"/>
                  </a:lnTo>
                  <a:lnTo>
                    <a:pt x="128" y="24"/>
                  </a:lnTo>
                  <a:lnTo>
                    <a:pt x="136" y="32"/>
                  </a:lnTo>
                  <a:lnTo>
                    <a:pt x="136" y="72"/>
                  </a:lnTo>
                  <a:lnTo>
                    <a:pt x="144" y="96"/>
                  </a:lnTo>
                  <a:lnTo>
                    <a:pt x="144" y="120"/>
                  </a:lnTo>
                  <a:lnTo>
                    <a:pt x="152" y="128"/>
                  </a:lnTo>
                  <a:lnTo>
                    <a:pt x="152" y="144"/>
                  </a:lnTo>
                  <a:lnTo>
                    <a:pt x="160" y="152"/>
                  </a:lnTo>
                  <a:lnTo>
                    <a:pt x="160" y="144"/>
                  </a:lnTo>
                  <a:lnTo>
                    <a:pt x="168" y="144"/>
                  </a:lnTo>
                  <a:lnTo>
                    <a:pt x="168" y="160"/>
                  </a:lnTo>
                  <a:lnTo>
                    <a:pt x="176" y="144"/>
                  </a:lnTo>
                  <a:lnTo>
                    <a:pt x="184" y="160"/>
                  </a:lnTo>
                  <a:lnTo>
                    <a:pt x="184" y="144"/>
                  </a:lnTo>
                  <a:lnTo>
                    <a:pt x="184" y="152"/>
                  </a:lnTo>
                  <a:lnTo>
                    <a:pt x="192" y="144"/>
                  </a:lnTo>
                  <a:lnTo>
                    <a:pt x="192" y="152"/>
                  </a:lnTo>
                  <a:lnTo>
                    <a:pt x="192" y="144"/>
                  </a:lnTo>
                  <a:lnTo>
                    <a:pt x="200" y="144"/>
                  </a:lnTo>
                  <a:lnTo>
                    <a:pt x="208" y="136"/>
                  </a:lnTo>
                  <a:lnTo>
                    <a:pt x="208" y="64"/>
                  </a:lnTo>
                  <a:lnTo>
                    <a:pt x="216" y="56"/>
                  </a:lnTo>
                  <a:lnTo>
                    <a:pt x="216" y="24"/>
                  </a:lnTo>
                  <a:lnTo>
                    <a:pt x="224" y="16"/>
                  </a:lnTo>
                  <a:lnTo>
                    <a:pt x="232" y="24"/>
                  </a:lnTo>
                  <a:lnTo>
                    <a:pt x="232" y="8"/>
                  </a:lnTo>
                  <a:lnTo>
                    <a:pt x="232" y="24"/>
                  </a:lnTo>
                  <a:lnTo>
                    <a:pt x="240" y="48"/>
                  </a:lnTo>
                  <a:lnTo>
                    <a:pt x="240" y="72"/>
                  </a:lnTo>
                  <a:lnTo>
                    <a:pt x="248" y="80"/>
                  </a:lnTo>
                  <a:lnTo>
                    <a:pt x="248" y="120"/>
                  </a:lnTo>
                  <a:lnTo>
                    <a:pt x="256" y="136"/>
                  </a:lnTo>
                  <a:lnTo>
                    <a:pt x="256" y="152"/>
                  </a:lnTo>
                  <a:lnTo>
                    <a:pt x="264" y="144"/>
                  </a:lnTo>
                  <a:lnTo>
                    <a:pt x="264" y="160"/>
                  </a:lnTo>
                  <a:lnTo>
                    <a:pt x="280" y="160"/>
                  </a:lnTo>
                  <a:lnTo>
                    <a:pt x="280" y="152"/>
                  </a:lnTo>
                  <a:lnTo>
                    <a:pt x="288" y="160"/>
                  </a:lnTo>
                  <a:lnTo>
                    <a:pt x="288" y="152"/>
                  </a:lnTo>
                  <a:lnTo>
                    <a:pt x="288" y="160"/>
                  </a:lnTo>
                  <a:lnTo>
                    <a:pt x="296" y="160"/>
                  </a:lnTo>
                  <a:lnTo>
                    <a:pt x="312" y="160"/>
                  </a:lnTo>
                  <a:lnTo>
                    <a:pt x="304" y="160"/>
                  </a:lnTo>
                  <a:lnTo>
                    <a:pt x="312" y="104"/>
                  </a:lnTo>
                  <a:lnTo>
                    <a:pt x="320" y="80"/>
                  </a:lnTo>
                  <a:lnTo>
                    <a:pt x="320" y="48"/>
                  </a:lnTo>
                </a:path>
              </a:pathLst>
            </a:custGeom>
            <a:noFill/>
            <a:ln w="0">
              <a:solidFill>
                <a:srgbClr val="CC0000"/>
              </a:solidFill>
              <a:prstDash val="solid"/>
              <a:round/>
              <a:headEnd/>
              <a:tailEnd/>
            </a:ln>
          </p:spPr>
          <p:txBody>
            <a:bodyPr/>
            <a:lstStyle/>
            <a:p>
              <a:endParaRPr lang="en-US"/>
            </a:p>
          </p:txBody>
        </p:sp>
        <p:sp>
          <p:nvSpPr>
            <p:cNvPr id="61568" name="Freeform 1817"/>
            <p:cNvSpPr>
              <a:spLocks/>
            </p:cNvSpPr>
            <p:nvPr/>
          </p:nvSpPr>
          <p:spPr bwMode="auto">
            <a:xfrm>
              <a:off x="384" y="2343"/>
              <a:ext cx="608" cy="168"/>
            </a:xfrm>
            <a:custGeom>
              <a:avLst/>
              <a:gdLst>
                <a:gd name="T0" fmla="*/ 8 w 608"/>
                <a:gd name="T1" fmla="*/ 104 h 168"/>
                <a:gd name="T2" fmla="*/ 16 w 608"/>
                <a:gd name="T3" fmla="*/ 144 h 168"/>
                <a:gd name="T4" fmla="*/ 32 w 608"/>
                <a:gd name="T5" fmla="*/ 152 h 168"/>
                <a:gd name="T6" fmla="*/ 48 w 608"/>
                <a:gd name="T7" fmla="*/ 160 h 168"/>
                <a:gd name="T8" fmla="*/ 72 w 608"/>
                <a:gd name="T9" fmla="*/ 152 h 168"/>
                <a:gd name="T10" fmla="*/ 80 w 608"/>
                <a:gd name="T11" fmla="*/ 16 h 168"/>
                <a:gd name="T12" fmla="*/ 96 w 608"/>
                <a:gd name="T13" fmla="*/ 24 h 168"/>
                <a:gd name="T14" fmla="*/ 104 w 608"/>
                <a:gd name="T15" fmla="*/ 88 h 168"/>
                <a:gd name="T16" fmla="*/ 120 w 608"/>
                <a:gd name="T17" fmla="*/ 128 h 168"/>
                <a:gd name="T18" fmla="*/ 136 w 608"/>
                <a:gd name="T19" fmla="*/ 160 h 168"/>
                <a:gd name="T20" fmla="*/ 160 w 608"/>
                <a:gd name="T21" fmla="*/ 160 h 168"/>
                <a:gd name="T22" fmla="*/ 176 w 608"/>
                <a:gd name="T23" fmla="*/ 104 h 168"/>
                <a:gd name="T24" fmla="*/ 192 w 608"/>
                <a:gd name="T25" fmla="*/ 8 h 168"/>
                <a:gd name="T26" fmla="*/ 208 w 608"/>
                <a:gd name="T27" fmla="*/ 48 h 168"/>
                <a:gd name="T28" fmla="*/ 216 w 608"/>
                <a:gd name="T29" fmla="*/ 112 h 168"/>
                <a:gd name="T30" fmla="*/ 232 w 608"/>
                <a:gd name="T31" fmla="*/ 144 h 168"/>
                <a:gd name="T32" fmla="*/ 256 w 608"/>
                <a:gd name="T33" fmla="*/ 160 h 168"/>
                <a:gd name="T34" fmla="*/ 264 w 608"/>
                <a:gd name="T35" fmla="*/ 160 h 168"/>
                <a:gd name="T36" fmla="*/ 280 w 608"/>
                <a:gd name="T37" fmla="*/ 144 h 168"/>
                <a:gd name="T38" fmla="*/ 296 w 608"/>
                <a:gd name="T39" fmla="*/ 8 h 168"/>
                <a:gd name="T40" fmla="*/ 304 w 608"/>
                <a:gd name="T41" fmla="*/ 24 h 168"/>
                <a:gd name="T42" fmla="*/ 320 w 608"/>
                <a:gd name="T43" fmla="*/ 64 h 168"/>
                <a:gd name="T44" fmla="*/ 328 w 608"/>
                <a:gd name="T45" fmla="*/ 128 h 168"/>
                <a:gd name="T46" fmla="*/ 344 w 608"/>
                <a:gd name="T47" fmla="*/ 152 h 168"/>
                <a:gd name="T48" fmla="*/ 368 w 608"/>
                <a:gd name="T49" fmla="*/ 160 h 168"/>
                <a:gd name="T50" fmla="*/ 392 w 608"/>
                <a:gd name="T51" fmla="*/ 152 h 168"/>
                <a:gd name="T52" fmla="*/ 400 w 608"/>
                <a:gd name="T53" fmla="*/ 8 h 168"/>
                <a:gd name="T54" fmla="*/ 416 w 608"/>
                <a:gd name="T55" fmla="*/ 32 h 168"/>
                <a:gd name="T56" fmla="*/ 424 w 608"/>
                <a:gd name="T57" fmla="*/ 96 h 168"/>
                <a:gd name="T58" fmla="*/ 440 w 608"/>
                <a:gd name="T59" fmla="*/ 136 h 168"/>
                <a:gd name="T60" fmla="*/ 456 w 608"/>
                <a:gd name="T61" fmla="*/ 160 h 168"/>
                <a:gd name="T62" fmla="*/ 472 w 608"/>
                <a:gd name="T63" fmla="*/ 160 h 168"/>
                <a:gd name="T64" fmla="*/ 488 w 608"/>
                <a:gd name="T65" fmla="*/ 168 h 168"/>
                <a:gd name="T66" fmla="*/ 496 w 608"/>
                <a:gd name="T67" fmla="*/ 160 h 168"/>
                <a:gd name="T68" fmla="*/ 504 w 608"/>
                <a:gd name="T69" fmla="*/ 16 h 168"/>
                <a:gd name="T70" fmla="*/ 520 w 608"/>
                <a:gd name="T71" fmla="*/ 32 h 168"/>
                <a:gd name="T72" fmla="*/ 528 w 608"/>
                <a:gd name="T73" fmla="*/ 80 h 168"/>
                <a:gd name="T74" fmla="*/ 544 w 608"/>
                <a:gd name="T75" fmla="*/ 128 h 168"/>
                <a:gd name="T76" fmla="*/ 560 w 608"/>
                <a:gd name="T77" fmla="*/ 160 h 168"/>
                <a:gd name="T78" fmla="*/ 584 w 608"/>
                <a:gd name="T79" fmla="*/ 168 h 168"/>
                <a:gd name="T80" fmla="*/ 592 w 608"/>
                <a:gd name="T81" fmla="*/ 160 h 168"/>
                <a:gd name="T82" fmla="*/ 600 w 608"/>
                <a:gd name="T83" fmla="*/ 12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8"/>
                <a:gd name="T127" fmla="*/ 0 h 168"/>
                <a:gd name="T128" fmla="*/ 608 w 608"/>
                <a:gd name="T129" fmla="*/ 168 h 1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8" h="168">
                  <a:moveTo>
                    <a:pt x="0" y="72"/>
                  </a:moveTo>
                  <a:lnTo>
                    <a:pt x="0" y="96"/>
                  </a:lnTo>
                  <a:lnTo>
                    <a:pt x="8" y="104"/>
                  </a:lnTo>
                  <a:lnTo>
                    <a:pt x="8" y="128"/>
                  </a:lnTo>
                  <a:lnTo>
                    <a:pt x="16" y="136"/>
                  </a:lnTo>
                  <a:lnTo>
                    <a:pt x="16" y="144"/>
                  </a:lnTo>
                  <a:lnTo>
                    <a:pt x="24" y="152"/>
                  </a:lnTo>
                  <a:lnTo>
                    <a:pt x="32" y="160"/>
                  </a:lnTo>
                  <a:lnTo>
                    <a:pt x="32" y="152"/>
                  </a:lnTo>
                  <a:lnTo>
                    <a:pt x="32" y="160"/>
                  </a:lnTo>
                  <a:lnTo>
                    <a:pt x="40" y="160"/>
                  </a:lnTo>
                  <a:lnTo>
                    <a:pt x="48" y="160"/>
                  </a:lnTo>
                  <a:lnTo>
                    <a:pt x="56" y="160"/>
                  </a:lnTo>
                  <a:lnTo>
                    <a:pt x="64" y="160"/>
                  </a:lnTo>
                  <a:lnTo>
                    <a:pt x="72" y="152"/>
                  </a:lnTo>
                  <a:lnTo>
                    <a:pt x="72" y="72"/>
                  </a:lnTo>
                  <a:lnTo>
                    <a:pt x="80" y="48"/>
                  </a:lnTo>
                  <a:lnTo>
                    <a:pt x="80" y="16"/>
                  </a:lnTo>
                  <a:lnTo>
                    <a:pt x="88" y="0"/>
                  </a:lnTo>
                  <a:lnTo>
                    <a:pt x="88" y="16"/>
                  </a:lnTo>
                  <a:lnTo>
                    <a:pt x="96" y="24"/>
                  </a:lnTo>
                  <a:lnTo>
                    <a:pt x="96" y="48"/>
                  </a:lnTo>
                  <a:lnTo>
                    <a:pt x="104" y="56"/>
                  </a:lnTo>
                  <a:lnTo>
                    <a:pt x="104" y="88"/>
                  </a:lnTo>
                  <a:lnTo>
                    <a:pt x="112" y="96"/>
                  </a:lnTo>
                  <a:lnTo>
                    <a:pt x="112" y="120"/>
                  </a:lnTo>
                  <a:lnTo>
                    <a:pt x="120" y="128"/>
                  </a:lnTo>
                  <a:lnTo>
                    <a:pt x="120" y="144"/>
                  </a:lnTo>
                  <a:lnTo>
                    <a:pt x="128" y="152"/>
                  </a:lnTo>
                  <a:lnTo>
                    <a:pt x="136" y="160"/>
                  </a:lnTo>
                  <a:lnTo>
                    <a:pt x="144" y="160"/>
                  </a:lnTo>
                  <a:lnTo>
                    <a:pt x="152" y="160"/>
                  </a:lnTo>
                  <a:lnTo>
                    <a:pt x="160" y="160"/>
                  </a:lnTo>
                  <a:lnTo>
                    <a:pt x="168" y="160"/>
                  </a:lnTo>
                  <a:lnTo>
                    <a:pt x="176" y="168"/>
                  </a:lnTo>
                  <a:lnTo>
                    <a:pt x="176" y="104"/>
                  </a:lnTo>
                  <a:lnTo>
                    <a:pt x="184" y="72"/>
                  </a:lnTo>
                  <a:lnTo>
                    <a:pt x="184" y="16"/>
                  </a:lnTo>
                  <a:lnTo>
                    <a:pt x="192" y="8"/>
                  </a:lnTo>
                  <a:lnTo>
                    <a:pt x="200" y="16"/>
                  </a:lnTo>
                  <a:lnTo>
                    <a:pt x="200" y="40"/>
                  </a:lnTo>
                  <a:lnTo>
                    <a:pt x="208" y="48"/>
                  </a:lnTo>
                  <a:lnTo>
                    <a:pt x="208" y="72"/>
                  </a:lnTo>
                  <a:lnTo>
                    <a:pt x="216" y="88"/>
                  </a:lnTo>
                  <a:lnTo>
                    <a:pt x="216" y="112"/>
                  </a:lnTo>
                  <a:lnTo>
                    <a:pt x="224" y="120"/>
                  </a:lnTo>
                  <a:lnTo>
                    <a:pt x="224" y="136"/>
                  </a:lnTo>
                  <a:lnTo>
                    <a:pt x="232" y="144"/>
                  </a:lnTo>
                  <a:lnTo>
                    <a:pt x="240" y="152"/>
                  </a:lnTo>
                  <a:lnTo>
                    <a:pt x="240" y="160"/>
                  </a:lnTo>
                  <a:lnTo>
                    <a:pt x="256" y="160"/>
                  </a:lnTo>
                  <a:lnTo>
                    <a:pt x="248" y="160"/>
                  </a:lnTo>
                  <a:lnTo>
                    <a:pt x="256" y="160"/>
                  </a:lnTo>
                  <a:lnTo>
                    <a:pt x="264" y="160"/>
                  </a:lnTo>
                  <a:lnTo>
                    <a:pt x="272" y="160"/>
                  </a:lnTo>
                  <a:lnTo>
                    <a:pt x="280" y="160"/>
                  </a:lnTo>
                  <a:lnTo>
                    <a:pt x="280" y="144"/>
                  </a:lnTo>
                  <a:lnTo>
                    <a:pt x="288" y="112"/>
                  </a:lnTo>
                  <a:lnTo>
                    <a:pt x="288" y="24"/>
                  </a:lnTo>
                  <a:lnTo>
                    <a:pt x="296" y="8"/>
                  </a:lnTo>
                  <a:lnTo>
                    <a:pt x="296" y="0"/>
                  </a:lnTo>
                  <a:lnTo>
                    <a:pt x="304" y="8"/>
                  </a:lnTo>
                  <a:lnTo>
                    <a:pt x="304" y="24"/>
                  </a:lnTo>
                  <a:lnTo>
                    <a:pt x="312" y="32"/>
                  </a:lnTo>
                  <a:lnTo>
                    <a:pt x="312" y="48"/>
                  </a:lnTo>
                  <a:lnTo>
                    <a:pt x="320" y="64"/>
                  </a:lnTo>
                  <a:lnTo>
                    <a:pt x="320" y="88"/>
                  </a:lnTo>
                  <a:lnTo>
                    <a:pt x="328" y="104"/>
                  </a:lnTo>
                  <a:lnTo>
                    <a:pt x="328" y="128"/>
                  </a:lnTo>
                  <a:lnTo>
                    <a:pt x="336" y="136"/>
                  </a:lnTo>
                  <a:lnTo>
                    <a:pt x="336" y="152"/>
                  </a:lnTo>
                  <a:lnTo>
                    <a:pt x="344" y="152"/>
                  </a:lnTo>
                  <a:lnTo>
                    <a:pt x="352" y="160"/>
                  </a:lnTo>
                  <a:lnTo>
                    <a:pt x="360" y="160"/>
                  </a:lnTo>
                  <a:lnTo>
                    <a:pt x="368" y="160"/>
                  </a:lnTo>
                  <a:lnTo>
                    <a:pt x="376" y="160"/>
                  </a:lnTo>
                  <a:lnTo>
                    <a:pt x="384" y="160"/>
                  </a:lnTo>
                  <a:lnTo>
                    <a:pt x="392" y="152"/>
                  </a:lnTo>
                  <a:lnTo>
                    <a:pt x="392" y="48"/>
                  </a:lnTo>
                  <a:lnTo>
                    <a:pt x="400" y="32"/>
                  </a:lnTo>
                  <a:lnTo>
                    <a:pt x="400" y="8"/>
                  </a:lnTo>
                  <a:lnTo>
                    <a:pt x="408" y="8"/>
                  </a:lnTo>
                  <a:lnTo>
                    <a:pt x="408" y="24"/>
                  </a:lnTo>
                  <a:lnTo>
                    <a:pt x="416" y="32"/>
                  </a:lnTo>
                  <a:lnTo>
                    <a:pt x="416" y="56"/>
                  </a:lnTo>
                  <a:lnTo>
                    <a:pt x="424" y="64"/>
                  </a:lnTo>
                  <a:lnTo>
                    <a:pt x="424" y="96"/>
                  </a:lnTo>
                  <a:lnTo>
                    <a:pt x="432" y="104"/>
                  </a:lnTo>
                  <a:lnTo>
                    <a:pt x="432" y="128"/>
                  </a:lnTo>
                  <a:lnTo>
                    <a:pt x="440" y="136"/>
                  </a:lnTo>
                  <a:lnTo>
                    <a:pt x="440" y="152"/>
                  </a:lnTo>
                  <a:lnTo>
                    <a:pt x="448" y="152"/>
                  </a:lnTo>
                  <a:lnTo>
                    <a:pt x="456" y="160"/>
                  </a:lnTo>
                  <a:lnTo>
                    <a:pt x="472" y="160"/>
                  </a:lnTo>
                  <a:lnTo>
                    <a:pt x="464" y="160"/>
                  </a:lnTo>
                  <a:lnTo>
                    <a:pt x="472" y="160"/>
                  </a:lnTo>
                  <a:lnTo>
                    <a:pt x="480" y="168"/>
                  </a:lnTo>
                  <a:lnTo>
                    <a:pt x="480" y="160"/>
                  </a:lnTo>
                  <a:lnTo>
                    <a:pt x="488" y="168"/>
                  </a:lnTo>
                  <a:lnTo>
                    <a:pt x="488" y="160"/>
                  </a:lnTo>
                  <a:lnTo>
                    <a:pt x="496" y="160"/>
                  </a:lnTo>
                  <a:lnTo>
                    <a:pt x="496" y="72"/>
                  </a:lnTo>
                  <a:lnTo>
                    <a:pt x="504" y="48"/>
                  </a:lnTo>
                  <a:lnTo>
                    <a:pt x="504" y="16"/>
                  </a:lnTo>
                  <a:lnTo>
                    <a:pt x="512" y="8"/>
                  </a:lnTo>
                  <a:lnTo>
                    <a:pt x="512" y="16"/>
                  </a:lnTo>
                  <a:lnTo>
                    <a:pt x="520" y="32"/>
                  </a:lnTo>
                  <a:lnTo>
                    <a:pt x="520" y="48"/>
                  </a:lnTo>
                  <a:lnTo>
                    <a:pt x="528" y="64"/>
                  </a:lnTo>
                  <a:lnTo>
                    <a:pt x="528" y="80"/>
                  </a:lnTo>
                  <a:lnTo>
                    <a:pt x="536" y="96"/>
                  </a:lnTo>
                  <a:lnTo>
                    <a:pt x="536" y="120"/>
                  </a:lnTo>
                  <a:lnTo>
                    <a:pt x="544" y="128"/>
                  </a:lnTo>
                  <a:lnTo>
                    <a:pt x="544" y="144"/>
                  </a:lnTo>
                  <a:lnTo>
                    <a:pt x="552" y="152"/>
                  </a:lnTo>
                  <a:lnTo>
                    <a:pt x="560" y="160"/>
                  </a:lnTo>
                  <a:lnTo>
                    <a:pt x="568" y="160"/>
                  </a:lnTo>
                  <a:lnTo>
                    <a:pt x="576" y="160"/>
                  </a:lnTo>
                  <a:lnTo>
                    <a:pt x="584" y="168"/>
                  </a:lnTo>
                  <a:lnTo>
                    <a:pt x="584" y="160"/>
                  </a:lnTo>
                  <a:lnTo>
                    <a:pt x="592" y="168"/>
                  </a:lnTo>
                  <a:lnTo>
                    <a:pt x="592" y="160"/>
                  </a:lnTo>
                  <a:lnTo>
                    <a:pt x="592" y="168"/>
                  </a:lnTo>
                  <a:lnTo>
                    <a:pt x="600" y="160"/>
                  </a:lnTo>
                  <a:lnTo>
                    <a:pt x="600" y="128"/>
                  </a:lnTo>
                  <a:lnTo>
                    <a:pt x="608" y="88"/>
                  </a:lnTo>
                  <a:lnTo>
                    <a:pt x="608" y="24"/>
                  </a:lnTo>
                </a:path>
              </a:pathLst>
            </a:custGeom>
            <a:noFill/>
            <a:ln w="0">
              <a:solidFill>
                <a:srgbClr val="0000CC"/>
              </a:solidFill>
              <a:prstDash val="solid"/>
              <a:round/>
              <a:headEnd/>
              <a:tailEnd/>
            </a:ln>
          </p:spPr>
          <p:txBody>
            <a:bodyPr/>
            <a:lstStyle/>
            <a:p>
              <a:endParaRPr lang="en-US"/>
            </a:p>
          </p:txBody>
        </p:sp>
        <p:sp>
          <p:nvSpPr>
            <p:cNvPr id="61569" name="Freeform 1818"/>
            <p:cNvSpPr>
              <a:spLocks/>
            </p:cNvSpPr>
            <p:nvPr/>
          </p:nvSpPr>
          <p:spPr bwMode="auto">
            <a:xfrm>
              <a:off x="992" y="2351"/>
              <a:ext cx="208" cy="160"/>
            </a:xfrm>
            <a:custGeom>
              <a:avLst/>
              <a:gdLst>
                <a:gd name="T0" fmla="*/ 0 w 208"/>
                <a:gd name="T1" fmla="*/ 16 h 160"/>
                <a:gd name="T2" fmla="*/ 8 w 208"/>
                <a:gd name="T3" fmla="*/ 8 h 160"/>
                <a:gd name="T4" fmla="*/ 8 w 208"/>
                <a:gd name="T5" fmla="*/ 0 h 160"/>
                <a:gd name="T6" fmla="*/ 16 w 208"/>
                <a:gd name="T7" fmla="*/ 8 h 160"/>
                <a:gd name="T8" fmla="*/ 16 w 208"/>
                <a:gd name="T9" fmla="*/ 32 h 160"/>
                <a:gd name="T10" fmla="*/ 24 w 208"/>
                <a:gd name="T11" fmla="*/ 40 h 160"/>
                <a:gd name="T12" fmla="*/ 24 w 208"/>
                <a:gd name="T13" fmla="*/ 72 h 160"/>
                <a:gd name="T14" fmla="*/ 32 w 208"/>
                <a:gd name="T15" fmla="*/ 80 h 160"/>
                <a:gd name="T16" fmla="*/ 32 w 208"/>
                <a:gd name="T17" fmla="*/ 104 h 160"/>
                <a:gd name="T18" fmla="*/ 40 w 208"/>
                <a:gd name="T19" fmla="*/ 112 h 160"/>
                <a:gd name="T20" fmla="*/ 40 w 208"/>
                <a:gd name="T21" fmla="*/ 128 h 160"/>
                <a:gd name="T22" fmla="*/ 56 w 208"/>
                <a:gd name="T23" fmla="*/ 144 h 160"/>
                <a:gd name="T24" fmla="*/ 56 w 208"/>
                <a:gd name="T25" fmla="*/ 152 h 160"/>
                <a:gd name="T26" fmla="*/ 64 w 208"/>
                <a:gd name="T27" fmla="*/ 152 h 160"/>
                <a:gd name="T28" fmla="*/ 72 w 208"/>
                <a:gd name="T29" fmla="*/ 160 h 160"/>
                <a:gd name="T30" fmla="*/ 72 w 208"/>
                <a:gd name="T31" fmla="*/ 152 h 160"/>
                <a:gd name="T32" fmla="*/ 80 w 208"/>
                <a:gd name="T33" fmla="*/ 160 h 160"/>
                <a:gd name="T34" fmla="*/ 80 w 208"/>
                <a:gd name="T35" fmla="*/ 152 h 160"/>
                <a:gd name="T36" fmla="*/ 80 w 208"/>
                <a:gd name="T37" fmla="*/ 160 h 160"/>
                <a:gd name="T38" fmla="*/ 88 w 208"/>
                <a:gd name="T39" fmla="*/ 160 h 160"/>
                <a:gd name="T40" fmla="*/ 96 w 208"/>
                <a:gd name="T41" fmla="*/ 160 h 160"/>
                <a:gd name="T42" fmla="*/ 96 w 208"/>
                <a:gd name="T43" fmla="*/ 136 h 160"/>
                <a:gd name="T44" fmla="*/ 104 w 208"/>
                <a:gd name="T45" fmla="*/ 96 h 160"/>
                <a:gd name="T46" fmla="*/ 104 w 208"/>
                <a:gd name="T47" fmla="*/ 24 h 160"/>
                <a:gd name="T48" fmla="*/ 112 w 208"/>
                <a:gd name="T49" fmla="*/ 8 h 160"/>
                <a:gd name="T50" fmla="*/ 120 w 208"/>
                <a:gd name="T51" fmla="*/ 16 h 160"/>
                <a:gd name="T52" fmla="*/ 120 w 208"/>
                <a:gd name="T53" fmla="*/ 32 h 160"/>
                <a:gd name="T54" fmla="*/ 128 w 208"/>
                <a:gd name="T55" fmla="*/ 40 h 160"/>
                <a:gd name="T56" fmla="*/ 128 w 208"/>
                <a:gd name="T57" fmla="*/ 64 h 160"/>
                <a:gd name="T58" fmla="*/ 136 w 208"/>
                <a:gd name="T59" fmla="*/ 72 h 160"/>
                <a:gd name="T60" fmla="*/ 136 w 208"/>
                <a:gd name="T61" fmla="*/ 104 h 160"/>
                <a:gd name="T62" fmla="*/ 144 w 208"/>
                <a:gd name="T63" fmla="*/ 112 h 160"/>
                <a:gd name="T64" fmla="*/ 144 w 208"/>
                <a:gd name="T65" fmla="*/ 128 h 160"/>
                <a:gd name="T66" fmla="*/ 160 w 208"/>
                <a:gd name="T67" fmla="*/ 144 h 160"/>
                <a:gd name="T68" fmla="*/ 160 w 208"/>
                <a:gd name="T69" fmla="*/ 152 h 160"/>
                <a:gd name="T70" fmla="*/ 168 w 208"/>
                <a:gd name="T71" fmla="*/ 152 h 160"/>
                <a:gd name="T72" fmla="*/ 176 w 208"/>
                <a:gd name="T73" fmla="*/ 160 h 160"/>
                <a:gd name="T74" fmla="*/ 192 w 208"/>
                <a:gd name="T75" fmla="*/ 160 h 160"/>
                <a:gd name="T76" fmla="*/ 184 w 208"/>
                <a:gd name="T77" fmla="*/ 160 h 160"/>
                <a:gd name="T78" fmla="*/ 192 w 208"/>
                <a:gd name="T79" fmla="*/ 160 h 160"/>
                <a:gd name="T80" fmla="*/ 200 w 208"/>
                <a:gd name="T81" fmla="*/ 152 h 160"/>
                <a:gd name="T82" fmla="*/ 208 w 208"/>
                <a:gd name="T83" fmla="*/ 120 h 160"/>
                <a:gd name="T84" fmla="*/ 208 w 208"/>
                <a:gd name="T85" fmla="*/ 48 h 1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8"/>
                <a:gd name="T130" fmla="*/ 0 h 160"/>
                <a:gd name="T131" fmla="*/ 208 w 208"/>
                <a:gd name="T132" fmla="*/ 160 h 1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8" h="160">
                  <a:moveTo>
                    <a:pt x="0" y="16"/>
                  </a:moveTo>
                  <a:lnTo>
                    <a:pt x="8" y="8"/>
                  </a:lnTo>
                  <a:lnTo>
                    <a:pt x="8" y="0"/>
                  </a:lnTo>
                  <a:lnTo>
                    <a:pt x="16" y="8"/>
                  </a:lnTo>
                  <a:lnTo>
                    <a:pt x="16" y="32"/>
                  </a:lnTo>
                  <a:lnTo>
                    <a:pt x="24" y="40"/>
                  </a:lnTo>
                  <a:lnTo>
                    <a:pt x="24" y="72"/>
                  </a:lnTo>
                  <a:lnTo>
                    <a:pt x="32" y="80"/>
                  </a:lnTo>
                  <a:lnTo>
                    <a:pt x="32" y="104"/>
                  </a:lnTo>
                  <a:lnTo>
                    <a:pt x="40" y="112"/>
                  </a:lnTo>
                  <a:lnTo>
                    <a:pt x="40" y="128"/>
                  </a:lnTo>
                  <a:lnTo>
                    <a:pt x="56" y="144"/>
                  </a:lnTo>
                  <a:lnTo>
                    <a:pt x="56" y="152"/>
                  </a:lnTo>
                  <a:lnTo>
                    <a:pt x="64" y="152"/>
                  </a:lnTo>
                  <a:lnTo>
                    <a:pt x="72" y="160"/>
                  </a:lnTo>
                  <a:lnTo>
                    <a:pt x="72" y="152"/>
                  </a:lnTo>
                  <a:lnTo>
                    <a:pt x="80" y="160"/>
                  </a:lnTo>
                  <a:lnTo>
                    <a:pt x="80" y="152"/>
                  </a:lnTo>
                  <a:lnTo>
                    <a:pt x="80" y="160"/>
                  </a:lnTo>
                  <a:lnTo>
                    <a:pt x="88" y="160"/>
                  </a:lnTo>
                  <a:lnTo>
                    <a:pt x="96" y="160"/>
                  </a:lnTo>
                  <a:lnTo>
                    <a:pt x="96" y="136"/>
                  </a:lnTo>
                  <a:lnTo>
                    <a:pt x="104" y="96"/>
                  </a:lnTo>
                  <a:lnTo>
                    <a:pt x="104" y="24"/>
                  </a:lnTo>
                  <a:lnTo>
                    <a:pt x="112" y="8"/>
                  </a:lnTo>
                  <a:lnTo>
                    <a:pt x="120" y="16"/>
                  </a:lnTo>
                  <a:lnTo>
                    <a:pt x="120" y="32"/>
                  </a:lnTo>
                  <a:lnTo>
                    <a:pt x="128" y="40"/>
                  </a:lnTo>
                  <a:lnTo>
                    <a:pt x="128" y="64"/>
                  </a:lnTo>
                  <a:lnTo>
                    <a:pt x="136" y="72"/>
                  </a:lnTo>
                  <a:lnTo>
                    <a:pt x="136" y="104"/>
                  </a:lnTo>
                  <a:lnTo>
                    <a:pt x="144" y="112"/>
                  </a:lnTo>
                  <a:lnTo>
                    <a:pt x="144" y="128"/>
                  </a:lnTo>
                  <a:lnTo>
                    <a:pt x="160" y="144"/>
                  </a:lnTo>
                  <a:lnTo>
                    <a:pt x="160" y="152"/>
                  </a:lnTo>
                  <a:lnTo>
                    <a:pt x="168" y="152"/>
                  </a:lnTo>
                  <a:lnTo>
                    <a:pt x="176" y="160"/>
                  </a:lnTo>
                  <a:lnTo>
                    <a:pt x="192" y="160"/>
                  </a:lnTo>
                  <a:lnTo>
                    <a:pt x="184" y="160"/>
                  </a:lnTo>
                  <a:lnTo>
                    <a:pt x="192" y="160"/>
                  </a:lnTo>
                  <a:lnTo>
                    <a:pt x="200" y="152"/>
                  </a:lnTo>
                  <a:lnTo>
                    <a:pt x="208" y="120"/>
                  </a:lnTo>
                  <a:lnTo>
                    <a:pt x="208" y="48"/>
                  </a:lnTo>
                </a:path>
              </a:pathLst>
            </a:custGeom>
            <a:noFill/>
            <a:ln w="0">
              <a:solidFill>
                <a:srgbClr val="0000CC"/>
              </a:solidFill>
              <a:prstDash val="solid"/>
              <a:round/>
              <a:headEnd/>
              <a:tailEnd/>
            </a:ln>
          </p:spPr>
          <p:txBody>
            <a:bodyPr/>
            <a:lstStyle/>
            <a:p>
              <a:endParaRPr lang="en-US"/>
            </a:p>
          </p:txBody>
        </p:sp>
        <p:sp>
          <p:nvSpPr>
            <p:cNvPr id="61570" name="Line 1819"/>
            <p:cNvSpPr>
              <a:spLocks noChangeShapeType="1"/>
            </p:cNvSpPr>
            <p:nvPr/>
          </p:nvSpPr>
          <p:spPr bwMode="auto">
            <a:xfrm flipV="1">
              <a:off x="1200" y="1696"/>
              <a:ext cx="0" cy="1047"/>
            </a:xfrm>
            <a:prstGeom prst="line">
              <a:avLst/>
            </a:prstGeom>
            <a:noFill/>
            <a:ln w="0">
              <a:solidFill>
                <a:srgbClr val="000000"/>
              </a:solidFill>
              <a:round/>
              <a:headEnd/>
              <a:tailEnd/>
            </a:ln>
          </p:spPr>
          <p:txBody>
            <a:bodyPr/>
            <a:lstStyle/>
            <a:p>
              <a:endParaRPr lang="en-US"/>
            </a:p>
          </p:txBody>
        </p:sp>
        <p:sp>
          <p:nvSpPr>
            <p:cNvPr id="61571" name="Rectangle 1820"/>
            <p:cNvSpPr>
              <a:spLocks noChangeArrowheads="1"/>
            </p:cNvSpPr>
            <p:nvPr/>
          </p:nvSpPr>
          <p:spPr bwMode="auto">
            <a:xfrm>
              <a:off x="792" y="1744"/>
              <a:ext cx="232"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 nM</a:t>
              </a:r>
              <a:endParaRPr lang="en-US"/>
            </a:p>
          </p:txBody>
        </p:sp>
        <p:sp>
          <p:nvSpPr>
            <p:cNvPr id="61572" name="Freeform 1821"/>
            <p:cNvSpPr>
              <a:spLocks/>
            </p:cNvSpPr>
            <p:nvPr/>
          </p:nvSpPr>
          <p:spPr bwMode="auto">
            <a:xfrm>
              <a:off x="1200" y="2583"/>
              <a:ext cx="463" cy="152"/>
            </a:xfrm>
            <a:custGeom>
              <a:avLst/>
              <a:gdLst>
                <a:gd name="T0" fmla="*/ 16 w 463"/>
                <a:gd name="T1" fmla="*/ 32 h 152"/>
                <a:gd name="T2" fmla="*/ 32 w 463"/>
                <a:gd name="T3" fmla="*/ 0 h 152"/>
                <a:gd name="T4" fmla="*/ 40 w 463"/>
                <a:gd name="T5" fmla="*/ 24 h 152"/>
                <a:gd name="T6" fmla="*/ 40 w 463"/>
                <a:gd name="T7" fmla="*/ 24 h 152"/>
                <a:gd name="T8" fmla="*/ 56 w 463"/>
                <a:gd name="T9" fmla="*/ 80 h 152"/>
                <a:gd name="T10" fmla="*/ 64 w 463"/>
                <a:gd name="T11" fmla="*/ 144 h 152"/>
                <a:gd name="T12" fmla="*/ 71 w 463"/>
                <a:gd name="T13" fmla="*/ 152 h 152"/>
                <a:gd name="T14" fmla="*/ 87 w 463"/>
                <a:gd name="T15" fmla="*/ 144 h 152"/>
                <a:gd name="T16" fmla="*/ 103 w 463"/>
                <a:gd name="T17" fmla="*/ 144 h 152"/>
                <a:gd name="T18" fmla="*/ 111 w 463"/>
                <a:gd name="T19" fmla="*/ 128 h 152"/>
                <a:gd name="T20" fmla="*/ 119 w 463"/>
                <a:gd name="T21" fmla="*/ 8 h 152"/>
                <a:gd name="T22" fmla="*/ 135 w 463"/>
                <a:gd name="T23" fmla="*/ 24 h 152"/>
                <a:gd name="T24" fmla="*/ 151 w 463"/>
                <a:gd name="T25" fmla="*/ 96 h 152"/>
                <a:gd name="T26" fmla="*/ 159 w 463"/>
                <a:gd name="T27" fmla="*/ 112 h 152"/>
                <a:gd name="T28" fmla="*/ 167 w 463"/>
                <a:gd name="T29" fmla="*/ 136 h 152"/>
                <a:gd name="T30" fmla="*/ 175 w 463"/>
                <a:gd name="T31" fmla="*/ 136 h 152"/>
                <a:gd name="T32" fmla="*/ 183 w 463"/>
                <a:gd name="T33" fmla="*/ 152 h 152"/>
                <a:gd name="T34" fmla="*/ 199 w 463"/>
                <a:gd name="T35" fmla="*/ 144 h 152"/>
                <a:gd name="T36" fmla="*/ 207 w 463"/>
                <a:gd name="T37" fmla="*/ 88 h 152"/>
                <a:gd name="T38" fmla="*/ 215 w 463"/>
                <a:gd name="T39" fmla="*/ 16 h 152"/>
                <a:gd name="T40" fmla="*/ 223 w 463"/>
                <a:gd name="T41" fmla="*/ 8 h 152"/>
                <a:gd name="T42" fmla="*/ 239 w 463"/>
                <a:gd name="T43" fmla="*/ 32 h 152"/>
                <a:gd name="T44" fmla="*/ 247 w 463"/>
                <a:gd name="T45" fmla="*/ 72 h 152"/>
                <a:gd name="T46" fmla="*/ 263 w 463"/>
                <a:gd name="T47" fmla="*/ 136 h 152"/>
                <a:gd name="T48" fmla="*/ 271 w 463"/>
                <a:gd name="T49" fmla="*/ 152 h 152"/>
                <a:gd name="T50" fmla="*/ 287 w 463"/>
                <a:gd name="T51" fmla="*/ 144 h 152"/>
                <a:gd name="T52" fmla="*/ 303 w 463"/>
                <a:gd name="T53" fmla="*/ 136 h 152"/>
                <a:gd name="T54" fmla="*/ 311 w 463"/>
                <a:gd name="T55" fmla="*/ 16 h 152"/>
                <a:gd name="T56" fmla="*/ 327 w 463"/>
                <a:gd name="T57" fmla="*/ 16 h 152"/>
                <a:gd name="T58" fmla="*/ 343 w 463"/>
                <a:gd name="T59" fmla="*/ 56 h 152"/>
                <a:gd name="T60" fmla="*/ 351 w 463"/>
                <a:gd name="T61" fmla="*/ 120 h 152"/>
                <a:gd name="T62" fmla="*/ 359 w 463"/>
                <a:gd name="T63" fmla="*/ 144 h 152"/>
                <a:gd name="T64" fmla="*/ 367 w 463"/>
                <a:gd name="T65" fmla="*/ 136 h 152"/>
                <a:gd name="T66" fmla="*/ 375 w 463"/>
                <a:gd name="T67" fmla="*/ 136 h 152"/>
                <a:gd name="T68" fmla="*/ 383 w 463"/>
                <a:gd name="T69" fmla="*/ 128 h 152"/>
                <a:gd name="T70" fmla="*/ 391 w 463"/>
                <a:gd name="T71" fmla="*/ 128 h 152"/>
                <a:gd name="T72" fmla="*/ 407 w 463"/>
                <a:gd name="T73" fmla="*/ 128 h 152"/>
                <a:gd name="T74" fmla="*/ 415 w 463"/>
                <a:gd name="T75" fmla="*/ 0 h 152"/>
                <a:gd name="T76" fmla="*/ 423 w 463"/>
                <a:gd name="T77" fmla="*/ 16 h 152"/>
                <a:gd name="T78" fmla="*/ 439 w 463"/>
                <a:gd name="T79" fmla="*/ 56 h 152"/>
                <a:gd name="T80" fmla="*/ 447 w 463"/>
                <a:gd name="T81" fmla="*/ 88 h 152"/>
                <a:gd name="T82" fmla="*/ 455 w 463"/>
                <a:gd name="T83" fmla="*/ 128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3"/>
                <a:gd name="T127" fmla="*/ 0 h 152"/>
                <a:gd name="T128" fmla="*/ 463 w 463"/>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3" h="152">
                  <a:moveTo>
                    <a:pt x="0" y="136"/>
                  </a:moveTo>
                  <a:lnTo>
                    <a:pt x="16" y="136"/>
                  </a:lnTo>
                  <a:lnTo>
                    <a:pt x="16" y="32"/>
                  </a:lnTo>
                  <a:lnTo>
                    <a:pt x="24" y="24"/>
                  </a:lnTo>
                  <a:lnTo>
                    <a:pt x="24" y="8"/>
                  </a:lnTo>
                  <a:lnTo>
                    <a:pt x="32" y="0"/>
                  </a:lnTo>
                  <a:lnTo>
                    <a:pt x="32" y="16"/>
                  </a:lnTo>
                  <a:lnTo>
                    <a:pt x="32" y="8"/>
                  </a:lnTo>
                  <a:lnTo>
                    <a:pt x="40" y="24"/>
                  </a:lnTo>
                  <a:lnTo>
                    <a:pt x="40" y="32"/>
                  </a:lnTo>
                  <a:lnTo>
                    <a:pt x="40" y="16"/>
                  </a:lnTo>
                  <a:lnTo>
                    <a:pt x="40" y="24"/>
                  </a:lnTo>
                  <a:lnTo>
                    <a:pt x="48" y="40"/>
                  </a:lnTo>
                  <a:lnTo>
                    <a:pt x="48" y="72"/>
                  </a:lnTo>
                  <a:lnTo>
                    <a:pt x="56" y="80"/>
                  </a:lnTo>
                  <a:lnTo>
                    <a:pt x="56" y="104"/>
                  </a:lnTo>
                  <a:lnTo>
                    <a:pt x="64" y="120"/>
                  </a:lnTo>
                  <a:lnTo>
                    <a:pt x="64" y="144"/>
                  </a:lnTo>
                  <a:lnTo>
                    <a:pt x="71" y="152"/>
                  </a:lnTo>
                  <a:lnTo>
                    <a:pt x="71" y="144"/>
                  </a:lnTo>
                  <a:lnTo>
                    <a:pt x="71" y="152"/>
                  </a:lnTo>
                  <a:lnTo>
                    <a:pt x="79" y="144"/>
                  </a:lnTo>
                  <a:lnTo>
                    <a:pt x="79" y="152"/>
                  </a:lnTo>
                  <a:lnTo>
                    <a:pt x="87" y="144"/>
                  </a:lnTo>
                  <a:lnTo>
                    <a:pt x="87" y="136"/>
                  </a:lnTo>
                  <a:lnTo>
                    <a:pt x="87" y="144"/>
                  </a:lnTo>
                  <a:lnTo>
                    <a:pt x="103" y="144"/>
                  </a:lnTo>
                  <a:lnTo>
                    <a:pt x="95" y="144"/>
                  </a:lnTo>
                  <a:lnTo>
                    <a:pt x="103" y="136"/>
                  </a:lnTo>
                  <a:lnTo>
                    <a:pt x="111" y="128"/>
                  </a:lnTo>
                  <a:lnTo>
                    <a:pt x="111" y="64"/>
                  </a:lnTo>
                  <a:lnTo>
                    <a:pt x="119" y="40"/>
                  </a:lnTo>
                  <a:lnTo>
                    <a:pt x="119" y="8"/>
                  </a:lnTo>
                  <a:lnTo>
                    <a:pt x="127" y="0"/>
                  </a:lnTo>
                  <a:lnTo>
                    <a:pt x="135" y="16"/>
                  </a:lnTo>
                  <a:lnTo>
                    <a:pt x="135" y="24"/>
                  </a:lnTo>
                  <a:lnTo>
                    <a:pt x="143" y="32"/>
                  </a:lnTo>
                  <a:lnTo>
                    <a:pt x="143" y="64"/>
                  </a:lnTo>
                  <a:lnTo>
                    <a:pt x="151" y="96"/>
                  </a:lnTo>
                  <a:lnTo>
                    <a:pt x="151" y="88"/>
                  </a:lnTo>
                  <a:lnTo>
                    <a:pt x="151" y="96"/>
                  </a:lnTo>
                  <a:lnTo>
                    <a:pt x="159" y="112"/>
                  </a:lnTo>
                  <a:lnTo>
                    <a:pt x="159" y="144"/>
                  </a:lnTo>
                  <a:lnTo>
                    <a:pt x="167" y="136"/>
                  </a:lnTo>
                  <a:lnTo>
                    <a:pt x="167" y="144"/>
                  </a:lnTo>
                  <a:lnTo>
                    <a:pt x="175" y="152"/>
                  </a:lnTo>
                  <a:lnTo>
                    <a:pt x="175" y="136"/>
                  </a:lnTo>
                  <a:lnTo>
                    <a:pt x="183" y="152"/>
                  </a:lnTo>
                  <a:lnTo>
                    <a:pt x="183" y="136"/>
                  </a:lnTo>
                  <a:lnTo>
                    <a:pt x="183" y="152"/>
                  </a:lnTo>
                  <a:lnTo>
                    <a:pt x="191" y="144"/>
                  </a:lnTo>
                  <a:lnTo>
                    <a:pt x="191" y="136"/>
                  </a:lnTo>
                  <a:lnTo>
                    <a:pt x="199" y="144"/>
                  </a:lnTo>
                  <a:lnTo>
                    <a:pt x="199" y="136"/>
                  </a:lnTo>
                  <a:lnTo>
                    <a:pt x="207" y="144"/>
                  </a:lnTo>
                  <a:lnTo>
                    <a:pt x="207" y="88"/>
                  </a:lnTo>
                  <a:lnTo>
                    <a:pt x="215" y="40"/>
                  </a:lnTo>
                  <a:lnTo>
                    <a:pt x="215" y="8"/>
                  </a:lnTo>
                  <a:lnTo>
                    <a:pt x="215" y="16"/>
                  </a:lnTo>
                  <a:lnTo>
                    <a:pt x="223" y="0"/>
                  </a:lnTo>
                  <a:lnTo>
                    <a:pt x="223" y="24"/>
                  </a:lnTo>
                  <a:lnTo>
                    <a:pt x="223" y="8"/>
                  </a:lnTo>
                  <a:lnTo>
                    <a:pt x="231" y="16"/>
                  </a:lnTo>
                  <a:lnTo>
                    <a:pt x="231" y="24"/>
                  </a:lnTo>
                  <a:lnTo>
                    <a:pt x="239" y="32"/>
                  </a:lnTo>
                  <a:lnTo>
                    <a:pt x="239" y="48"/>
                  </a:lnTo>
                  <a:lnTo>
                    <a:pt x="247" y="64"/>
                  </a:lnTo>
                  <a:lnTo>
                    <a:pt x="247" y="72"/>
                  </a:lnTo>
                  <a:lnTo>
                    <a:pt x="255" y="88"/>
                  </a:lnTo>
                  <a:lnTo>
                    <a:pt x="255" y="128"/>
                  </a:lnTo>
                  <a:lnTo>
                    <a:pt x="263" y="136"/>
                  </a:lnTo>
                  <a:lnTo>
                    <a:pt x="263" y="152"/>
                  </a:lnTo>
                  <a:lnTo>
                    <a:pt x="271" y="144"/>
                  </a:lnTo>
                  <a:lnTo>
                    <a:pt x="271" y="152"/>
                  </a:lnTo>
                  <a:lnTo>
                    <a:pt x="279" y="144"/>
                  </a:lnTo>
                  <a:lnTo>
                    <a:pt x="279" y="152"/>
                  </a:lnTo>
                  <a:lnTo>
                    <a:pt x="287" y="144"/>
                  </a:lnTo>
                  <a:lnTo>
                    <a:pt x="287" y="152"/>
                  </a:lnTo>
                  <a:lnTo>
                    <a:pt x="303" y="136"/>
                  </a:lnTo>
                  <a:lnTo>
                    <a:pt x="311" y="64"/>
                  </a:lnTo>
                  <a:lnTo>
                    <a:pt x="311" y="16"/>
                  </a:lnTo>
                  <a:lnTo>
                    <a:pt x="319" y="8"/>
                  </a:lnTo>
                  <a:lnTo>
                    <a:pt x="327" y="0"/>
                  </a:lnTo>
                  <a:lnTo>
                    <a:pt x="327" y="16"/>
                  </a:lnTo>
                  <a:lnTo>
                    <a:pt x="335" y="8"/>
                  </a:lnTo>
                  <a:lnTo>
                    <a:pt x="335" y="40"/>
                  </a:lnTo>
                  <a:lnTo>
                    <a:pt x="343" y="56"/>
                  </a:lnTo>
                  <a:lnTo>
                    <a:pt x="343" y="80"/>
                  </a:lnTo>
                  <a:lnTo>
                    <a:pt x="351" y="80"/>
                  </a:lnTo>
                  <a:lnTo>
                    <a:pt x="351" y="120"/>
                  </a:lnTo>
                  <a:lnTo>
                    <a:pt x="359" y="120"/>
                  </a:lnTo>
                  <a:lnTo>
                    <a:pt x="359" y="152"/>
                  </a:lnTo>
                  <a:lnTo>
                    <a:pt x="359" y="144"/>
                  </a:lnTo>
                  <a:lnTo>
                    <a:pt x="367" y="136"/>
                  </a:lnTo>
                  <a:lnTo>
                    <a:pt x="367" y="152"/>
                  </a:lnTo>
                  <a:lnTo>
                    <a:pt x="367" y="136"/>
                  </a:lnTo>
                  <a:lnTo>
                    <a:pt x="375" y="136"/>
                  </a:lnTo>
                  <a:lnTo>
                    <a:pt x="375" y="152"/>
                  </a:lnTo>
                  <a:lnTo>
                    <a:pt x="375" y="136"/>
                  </a:lnTo>
                  <a:lnTo>
                    <a:pt x="375" y="144"/>
                  </a:lnTo>
                  <a:lnTo>
                    <a:pt x="383" y="136"/>
                  </a:lnTo>
                  <a:lnTo>
                    <a:pt x="383" y="128"/>
                  </a:lnTo>
                  <a:lnTo>
                    <a:pt x="383" y="136"/>
                  </a:lnTo>
                  <a:lnTo>
                    <a:pt x="391" y="144"/>
                  </a:lnTo>
                  <a:lnTo>
                    <a:pt x="391" y="128"/>
                  </a:lnTo>
                  <a:lnTo>
                    <a:pt x="399" y="144"/>
                  </a:lnTo>
                  <a:lnTo>
                    <a:pt x="399" y="136"/>
                  </a:lnTo>
                  <a:lnTo>
                    <a:pt x="407" y="128"/>
                  </a:lnTo>
                  <a:lnTo>
                    <a:pt x="407" y="24"/>
                  </a:lnTo>
                  <a:lnTo>
                    <a:pt x="415" y="8"/>
                  </a:lnTo>
                  <a:lnTo>
                    <a:pt x="415" y="0"/>
                  </a:lnTo>
                  <a:lnTo>
                    <a:pt x="415" y="8"/>
                  </a:lnTo>
                  <a:lnTo>
                    <a:pt x="423" y="0"/>
                  </a:lnTo>
                  <a:lnTo>
                    <a:pt x="423" y="16"/>
                  </a:lnTo>
                  <a:lnTo>
                    <a:pt x="431" y="24"/>
                  </a:lnTo>
                  <a:lnTo>
                    <a:pt x="431" y="48"/>
                  </a:lnTo>
                  <a:lnTo>
                    <a:pt x="439" y="56"/>
                  </a:lnTo>
                  <a:lnTo>
                    <a:pt x="439" y="72"/>
                  </a:lnTo>
                  <a:lnTo>
                    <a:pt x="439" y="64"/>
                  </a:lnTo>
                  <a:lnTo>
                    <a:pt x="447" y="88"/>
                  </a:lnTo>
                  <a:lnTo>
                    <a:pt x="447" y="128"/>
                  </a:lnTo>
                  <a:lnTo>
                    <a:pt x="455" y="136"/>
                  </a:lnTo>
                  <a:lnTo>
                    <a:pt x="455" y="128"/>
                  </a:lnTo>
                  <a:lnTo>
                    <a:pt x="455" y="152"/>
                  </a:lnTo>
                  <a:lnTo>
                    <a:pt x="463" y="136"/>
                  </a:lnTo>
                </a:path>
              </a:pathLst>
            </a:custGeom>
            <a:noFill/>
            <a:ln w="0">
              <a:solidFill>
                <a:srgbClr val="CC0000"/>
              </a:solidFill>
              <a:prstDash val="solid"/>
              <a:round/>
              <a:headEnd/>
              <a:tailEnd/>
            </a:ln>
          </p:spPr>
          <p:txBody>
            <a:bodyPr/>
            <a:lstStyle/>
            <a:p>
              <a:endParaRPr lang="en-US"/>
            </a:p>
          </p:txBody>
        </p:sp>
        <p:sp>
          <p:nvSpPr>
            <p:cNvPr id="61573" name="Freeform 1822"/>
            <p:cNvSpPr>
              <a:spLocks/>
            </p:cNvSpPr>
            <p:nvPr/>
          </p:nvSpPr>
          <p:spPr bwMode="auto">
            <a:xfrm>
              <a:off x="1663" y="2575"/>
              <a:ext cx="360" cy="160"/>
            </a:xfrm>
            <a:custGeom>
              <a:avLst/>
              <a:gdLst>
                <a:gd name="T0" fmla="*/ 0 w 360"/>
                <a:gd name="T1" fmla="*/ 160 h 160"/>
                <a:gd name="T2" fmla="*/ 8 w 360"/>
                <a:gd name="T3" fmla="*/ 144 h 160"/>
                <a:gd name="T4" fmla="*/ 16 w 360"/>
                <a:gd name="T5" fmla="*/ 160 h 160"/>
                <a:gd name="T6" fmla="*/ 16 w 360"/>
                <a:gd name="T7" fmla="*/ 144 h 160"/>
                <a:gd name="T8" fmla="*/ 24 w 360"/>
                <a:gd name="T9" fmla="*/ 144 h 160"/>
                <a:gd name="T10" fmla="*/ 40 w 360"/>
                <a:gd name="T11" fmla="*/ 136 h 160"/>
                <a:gd name="T12" fmla="*/ 48 w 360"/>
                <a:gd name="T13" fmla="*/ 16 h 160"/>
                <a:gd name="T14" fmla="*/ 56 w 360"/>
                <a:gd name="T15" fmla="*/ 16 h 160"/>
                <a:gd name="T16" fmla="*/ 56 w 360"/>
                <a:gd name="T17" fmla="*/ 16 h 160"/>
                <a:gd name="T18" fmla="*/ 64 w 360"/>
                <a:gd name="T19" fmla="*/ 48 h 160"/>
                <a:gd name="T20" fmla="*/ 72 w 360"/>
                <a:gd name="T21" fmla="*/ 48 h 160"/>
                <a:gd name="T22" fmla="*/ 80 w 360"/>
                <a:gd name="T23" fmla="*/ 80 h 160"/>
                <a:gd name="T24" fmla="*/ 88 w 360"/>
                <a:gd name="T25" fmla="*/ 136 h 160"/>
                <a:gd name="T26" fmla="*/ 96 w 360"/>
                <a:gd name="T27" fmla="*/ 160 h 160"/>
                <a:gd name="T28" fmla="*/ 96 w 360"/>
                <a:gd name="T29" fmla="*/ 160 h 160"/>
                <a:gd name="T30" fmla="*/ 104 w 360"/>
                <a:gd name="T31" fmla="*/ 160 h 160"/>
                <a:gd name="T32" fmla="*/ 112 w 360"/>
                <a:gd name="T33" fmla="*/ 144 h 160"/>
                <a:gd name="T34" fmla="*/ 120 w 360"/>
                <a:gd name="T35" fmla="*/ 144 h 160"/>
                <a:gd name="T36" fmla="*/ 120 w 360"/>
                <a:gd name="T37" fmla="*/ 144 h 160"/>
                <a:gd name="T38" fmla="*/ 128 w 360"/>
                <a:gd name="T39" fmla="*/ 144 h 160"/>
                <a:gd name="T40" fmla="*/ 128 w 360"/>
                <a:gd name="T41" fmla="*/ 152 h 160"/>
                <a:gd name="T42" fmla="*/ 136 w 360"/>
                <a:gd name="T43" fmla="*/ 32 h 160"/>
                <a:gd name="T44" fmla="*/ 144 w 360"/>
                <a:gd name="T45" fmla="*/ 8 h 160"/>
                <a:gd name="T46" fmla="*/ 160 w 360"/>
                <a:gd name="T47" fmla="*/ 24 h 160"/>
                <a:gd name="T48" fmla="*/ 168 w 360"/>
                <a:gd name="T49" fmla="*/ 40 h 160"/>
                <a:gd name="T50" fmla="*/ 176 w 360"/>
                <a:gd name="T51" fmla="*/ 56 h 160"/>
                <a:gd name="T52" fmla="*/ 184 w 360"/>
                <a:gd name="T53" fmla="*/ 120 h 160"/>
                <a:gd name="T54" fmla="*/ 192 w 360"/>
                <a:gd name="T55" fmla="*/ 152 h 160"/>
                <a:gd name="T56" fmla="*/ 200 w 360"/>
                <a:gd name="T57" fmla="*/ 152 h 160"/>
                <a:gd name="T58" fmla="*/ 208 w 360"/>
                <a:gd name="T59" fmla="*/ 152 h 160"/>
                <a:gd name="T60" fmla="*/ 208 w 360"/>
                <a:gd name="T61" fmla="*/ 152 h 160"/>
                <a:gd name="T62" fmla="*/ 216 w 360"/>
                <a:gd name="T63" fmla="*/ 144 h 160"/>
                <a:gd name="T64" fmla="*/ 224 w 360"/>
                <a:gd name="T65" fmla="*/ 144 h 160"/>
                <a:gd name="T66" fmla="*/ 232 w 360"/>
                <a:gd name="T67" fmla="*/ 144 h 160"/>
                <a:gd name="T68" fmla="*/ 232 w 360"/>
                <a:gd name="T69" fmla="*/ 88 h 160"/>
                <a:gd name="T70" fmla="*/ 240 w 360"/>
                <a:gd name="T71" fmla="*/ 8 h 160"/>
                <a:gd name="T72" fmla="*/ 248 w 360"/>
                <a:gd name="T73" fmla="*/ 8 h 160"/>
                <a:gd name="T74" fmla="*/ 256 w 360"/>
                <a:gd name="T75" fmla="*/ 8 h 160"/>
                <a:gd name="T76" fmla="*/ 256 w 360"/>
                <a:gd name="T77" fmla="*/ 32 h 160"/>
                <a:gd name="T78" fmla="*/ 264 w 360"/>
                <a:gd name="T79" fmla="*/ 72 h 160"/>
                <a:gd name="T80" fmla="*/ 272 w 360"/>
                <a:gd name="T81" fmla="*/ 104 h 160"/>
                <a:gd name="T82" fmla="*/ 280 w 360"/>
                <a:gd name="T83" fmla="*/ 152 h 160"/>
                <a:gd name="T84" fmla="*/ 288 w 360"/>
                <a:gd name="T85" fmla="*/ 160 h 160"/>
                <a:gd name="T86" fmla="*/ 304 w 360"/>
                <a:gd name="T87" fmla="*/ 152 h 160"/>
                <a:gd name="T88" fmla="*/ 328 w 360"/>
                <a:gd name="T89" fmla="*/ 144 h 160"/>
                <a:gd name="T90" fmla="*/ 328 w 360"/>
                <a:gd name="T91" fmla="*/ 96 h 160"/>
                <a:gd name="T92" fmla="*/ 336 w 360"/>
                <a:gd name="T93" fmla="*/ 16 h 160"/>
                <a:gd name="T94" fmla="*/ 344 w 360"/>
                <a:gd name="T95" fmla="*/ 16 h 160"/>
                <a:gd name="T96" fmla="*/ 344 w 360"/>
                <a:gd name="T97" fmla="*/ 8 h 160"/>
                <a:gd name="T98" fmla="*/ 352 w 360"/>
                <a:gd name="T99" fmla="*/ 40 h 1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0"/>
                <a:gd name="T151" fmla="*/ 0 h 160"/>
                <a:gd name="T152" fmla="*/ 360 w 360"/>
                <a:gd name="T153" fmla="*/ 160 h 1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0" h="160">
                  <a:moveTo>
                    <a:pt x="0" y="144"/>
                  </a:moveTo>
                  <a:lnTo>
                    <a:pt x="0" y="160"/>
                  </a:lnTo>
                  <a:lnTo>
                    <a:pt x="8" y="152"/>
                  </a:lnTo>
                  <a:lnTo>
                    <a:pt x="8" y="144"/>
                  </a:lnTo>
                  <a:lnTo>
                    <a:pt x="8" y="152"/>
                  </a:lnTo>
                  <a:lnTo>
                    <a:pt x="16" y="160"/>
                  </a:lnTo>
                  <a:lnTo>
                    <a:pt x="16" y="144"/>
                  </a:lnTo>
                  <a:lnTo>
                    <a:pt x="24" y="152"/>
                  </a:lnTo>
                  <a:lnTo>
                    <a:pt x="24" y="144"/>
                  </a:lnTo>
                  <a:lnTo>
                    <a:pt x="24" y="152"/>
                  </a:lnTo>
                  <a:lnTo>
                    <a:pt x="40" y="136"/>
                  </a:lnTo>
                  <a:lnTo>
                    <a:pt x="40" y="24"/>
                  </a:lnTo>
                  <a:lnTo>
                    <a:pt x="48" y="16"/>
                  </a:lnTo>
                  <a:lnTo>
                    <a:pt x="48" y="0"/>
                  </a:lnTo>
                  <a:lnTo>
                    <a:pt x="56" y="16"/>
                  </a:lnTo>
                  <a:lnTo>
                    <a:pt x="56" y="8"/>
                  </a:lnTo>
                  <a:lnTo>
                    <a:pt x="56" y="16"/>
                  </a:lnTo>
                  <a:lnTo>
                    <a:pt x="64" y="24"/>
                  </a:lnTo>
                  <a:lnTo>
                    <a:pt x="64" y="48"/>
                  </a:lnTo>
                  <a:lnTo>
                    <a:pt x="72" y="64"/>
                  </a:lnTo>
                  <a:lnTo>
                    <a:pt x="72" y="48"/>
                  </a:lnTo>
                  <a:lnTo>
                    <a:pt x="72" y="64"/>
                  </a:lnTo>
                  <a:lnTo>
                    <a:pt x="80" y="80"/>
                  </a:lnTo>
                  <a:lnTo>
                    <a:pt x="80" y="120"/>
                  </a:lnTo>
                  <a:lnTo>
                    <a:pt x="88" y="136"/>
                  </a:lnTo>
                  <a:lnTo>
                    <a:pt x="96" y="152"/>
                  </a:lnTo>
                  <a:lnTo>
                    <a:pt x="96" y="160"/>
                  </a:lnTo>
                  <a:lnTo>
                    <a:pt x="96" y="144"/>
                  </a:lnTo>
                  <a:lnTo>
                    <a:pt x="96" y="160"/>
                  </a:lnTo>
                  <a:lnTo>
                    <a:pt x="104" y="144"/>
                  </a:lnTo>
                  <a:lnTo>
                    <a:pt x="104" y="160"/>
                  </a:lnTo>
                  <a:lnTo>
                    <a:pt x="104" y="152"/>
                  </a:lnTo>
                  <a:lnTo>
                    <a:pt x="112" y="144"/>
                  </a:lnTo>
                  <a:lnTo>
                    <a:pt x="112" y="152"/>
                  </a:lnTo>
                  <a:lnTo>
                    <a:pt x="120" y="144"/>
                  </a:lnTo>
                  <a:lnTo>
                    <a:pt x="120" y="152"/>
                  </a:lnTo>
                  <a:lnTo>
                    <a:pt x="120" y="144"/>
                  </a:lnTo>
                  <a:lnTo>
                    <a:pt x="120" y="152"/>
                  </a:lnTo>
                  <a:lnTo>
                    <a:pt x="128" y="144"/>
                  </a:lnTo>
                  <a:lnTo>
                    <a:pt x="128" y="160"/>
                  </a:lnTo>
                  <a:lnTo>
                    <a:pt x="128" y="152"/>
                  </a:lnTo>
                  <a:lnTo>
                    <a:pt x="136" y="152"/>
                  </a:lnTo>
                  <a:lnTo>
                    <a:pt x="136" y="32"/>
                  </a:lnTo>
                  <a:lnTo>
                    <a:pt x="144" y="24"/>
                  </a:lnTo>
                  <a:lnTo>
                    <a:pt x="144" y="8"/>
                  </a:lnTo>
                  <a:lnTo>
                    <a:pt x="144" y="24"/>
                  </a:lnTo>
                  <a:lnTo>
                    <a:pt x="160" y="24"/>
                  </a:lnTo>
                  <a:lnTo>
                    <a:pt x="160" y="32"/>
                  </a:lnTo>
                  <a:lnTo>
                    <a:pt x="168" y="40"/>
                  </a:lnTo>
                  <a:lnTo>
                    <a:pt x="168" y="64"/>
                  </a:lnTo>
                  <a:lnTo>
                    <a:pt x="176" y="56"/>
                  </a:lnTo>
                  <a:lnTo>
                    <a:pt x="176" y="112"/>
                  </a:lnTo>
                  <a:lnTo>
                    <a:pt x="184" y="120"/>
                  </a:lnTo>
                  <a:lnTo>
                    <a:pt x="184" y="144"/>
                  </a:lnTo>
                  <a:lnTo>
                    <a:pt x="192" y="152"/>
                  </a:lnTo>
                  <a:lnTo>
                    <a:pt x="200" y="160"/>
                  </a:lnTo>
                  <a:lnTo>
                    <a:pt x="200" y="152"/>
                  </a:lnTo>
                  <a:lnTo>
                    <a:pt x="200" y="160"/>
                  </a:lnTo>
                  <a:lnTo>
                    <a:pt x="208" y="152"/>
                  </a:lnTo>
                  <a:lnTo>
                    <a:pt x="208" y="160"/>
                  </a:lnTo>
                  <a:lnTo>
                    <a:pt x="208" y="152"/>
                  </a:lnTo>
                  <a:lnTo>
                    <a:pt x="216" y="160"/>
                  </a:lnTo>
                  <a:lnTo>
                    <a:pt x="216" y="144"/>
                  </a:lnTo>
                  <a:lnTo>
                    <a:pt x="216" y="152"/>
                  </a:lnTo>
                  <a:lnTo>
                    <a:pt x="224" y="144"/>
                  </a:lnTo>
                  <a:lnTo>
                    <a:pt x="224" y="152"/>
                  </a:lnTo>
                  <a:lnTo>
                    <a:pt x="232" y="144"/>
                  </a:lnTo>
                  <a:lnTo>
                    <a:pt x="232" y="152"/>
                  </a:lnTo>
                  <a:lnTo>
                    <a:pt x="232" y="88"/>
                  </a:lnTo>
                  <a:lnTo>
                    <a:pt x="240" y="48"/>
                  </a:lnTo>
                  <a:lnTo>
                    <a:pt x="240" y="8"/>
                  </a:lnTo>
                  <a:lnTo>
                    <a:pt x="248" y="16"/>
                  </a:lnTo>
                  <a:lnTo>
                    <a:pt x="248" y="8"/>
                  </a:lnTo>
                  <a:lnTo>
                    <a:pt x="248" y="16"/>
                  </a:lnTo>
                  <a:lnTo>
                    <a:pt x="256" y="8"/>
                  </a:lnTo>
                  <a:lnTo>
                    <a:pt x="256" y="40"/>
                  </a:lnTo>
                  <a:lnTo>
                    <a:pt x="256" y="32"/>
                  </a:lnTo>
                  <a:lnTo>
                    <a:pt x="264" y="48"/>
                  </a:lnTo>
                  <a:lnTo>
                    <a:pt x="264" y="72"/>
                  </a:lnTo>
                  <a:lnTo>
                    <a:pt x="272" y="64"/>
                  </a:lnTo>
                  <a:lnTo>
                    <a:pt x="272" y="104"/>
                  </a:lnTo>
                  <a:lnTo>
                    <a:pt x="280" y="120"/>
                  </a:lnTo>
                  <a:lnTo>
                    <a:pt x="280" y="152"/>
                  </a:lnTo>
                  <a:lnTo>
                    <a:pt x="288" y="144"/>
                  </a:lnTo>
                  <a:lnTo>
                    <a:pt x="288" y="160"/>
                  </a:lnTo>
                  <a:lnTo>
                    <a:pt x="296" y="152"/>
                  </a:lnTo>
                  <a:lnTo>
                    <a:pt x="304" y="152"/>
                  </a:lnTo>
                  <a:lnTo>
                    <a:pt x="312" y="152"/>
                  </a:lnTo>
                  <a:lnTo>
                    <a:pt x="328" y="144"/>
                  </a:lnTo>
                  <a:lnTo>
                    <a:pt x="320" y="144"/>
                  </a:lnTo>
                  <a:lnTo>
                    <a:pt x="328" y="96"/>
                  </a:lnTo>
                  <a:lnTo>
                    <a:pt x="336" y="40"/>
                  </a:lnTo>
                  <a:lnTo>
                    <a:pt x="336" y="16"/>
                  </a:lnTo>
                  <a:lnTo>
                    <a:pt x="336" y="32"/>
                  </a:lnTo>
                  <a:lnTo>
                    <a:pt x="344" y="16"/>
                  </a:lnTo>
                  <a:lnTo>
                    <a:pt x="344" y="8"/>
                  </a:lnTo>
                  <a:lnTo>
                    <a:pt x="352" y="24"/>
                  </a:lnTo>
                  <a:lnTo>
                    <a:pt x="352" y="40"/>
                  </a:lnTo>
                  <a:lnTo>
                    <a:pt x="360" y="48"/>
                  </a:lnTo>
                </a:path>
              </a:pathLst>
            </a:custGeom>
            <a:noFill/>
            <a:ln w="0">
              <a:solidFill>
                <a:srgbClr val="CC0000"/>
              </a:solidFill>
              <a:prstDash val="solid"/>
              <a:round/>
              <a:headEnd/>
              <a:tailEnd/>
            </a:ln>
          </p:spPr>
          <p:txBody>
            <a:bodyPr/>
            <a:lstStyle/>
            <a:p>
              <a:endParaRPr lang="en-US"/>
            </a:p>
          </p:txBody>
        </p:sp>
        <p:sp>
          <p:nvSpPr>
            <p:cNvPr id="61574" name="Freeform 1823"/>
            <p:cNvSpPr>
              <a:spLocks/>
            </p:cNvSpPr>
            <p:nvPr/>
          </p:nvSpPr>
          <p:spPr bwMode="auto">
            <a:xfrm>
              <a:off x="1200" y="2271"/>
              <a:ext cx="599" cy="232"/>
            </a:xfrm>
            <a:custGeom>
              <a:avLst/>
              <a:gdLst>
                <a:gd name="T0" fmla="*/ 16 w 599"/>
                <a:gd name="T1" fmla="*/ 224 h 232"/>
                <a:gd name="T2" fmla="*/ 24 w 599"/>
                <a:gd name="T3" fmla="*/ 24 h 232"/>
                <a:gd name="T4" fmla="*/ 40 w 599"/>
                <a:gd name="T5" fmla="*/ 48 h 232"/>
                <a:gd name="T6" fmla="*/ 56 w 599"/>
                <a:gd name="T7" fmla="*/ 104 h 232"/>
                <a:gd name="T8" fmla="*/ 64 w 599"/>
                <a:gd name="T9" fmla="*/ 192 h 232"/>
                <a:gd name="T10" fmla="*/ 79 w 599"/>
                <a:gd name="T11" fmla="*/ 216 h 232"/>
                <a:gd name="T12" fmla="*/ 103 w 599"/>
                <a:gd name="T13" fmla="*/ 232 h 232"/>
                <a:gd name="T14" fmla="*/ 119 w 599"/>
                <a:gd name="T15" fmla="*/ 152 h 232"/>
                <a:gd name="T16" fmla="*/ 127 w 599"/>
                <a:gd name="T17" fmla="*/ 0 h 232"/>
                <a:gd name="T18" fmla="*/ 143 w 599"/>
                <a:gd name="T19" fmla="*/ 80 h 232"/>
                <a:gd name="T20" fmla="*/ 159 w 599"/>
                <a:gd name="T21" fmla="*/ 152 h 232"/>
                <a:gd name="T22" fmla="*/ 167 w 599"/>
                <a:gd name="T23" fmla="*/ 192 h 232"/>
                <a:gd name="T24" fmla="*/ 191 w 599"/>
                <a:gd name="T25" fmla="*/ 224 h 232"/>
                <a:gd name="T26" fmla="*/ 199 w 599"/>
                <a:gd name="T27" fmla="*/ 224 h 232"/>
                <a:gd name="T28" fmla="*/ 215 w 599"/>
                <a:gd name="T29" fmla="*/ 192 h 232"/>
                <a:gd name="T30" fmla="*/ 223 w 599"/>
                <a:gd name="T31" fmla="*/ 0 h 232"/>
                <a:gd name="T32" fmla="*/ 231 w 599"/>
                <a:gd name="T33" fmla="*/ 32 h 232"/>
                <a:gd name="T34" fmla="*/ 247 w 599"/>
                <a:gd name="T35" fmla="*/ 80 h 232"/>
                <a:gd name="T36" fmla="*/ 255 w 599"/>
                <a:gd name="T37" fmla="*/ 168 h 232"/>
                <a:gd name="T38" fmla="*/ 279 w 599"/>
                <a:gd name="T39" fmla="*/ 216 h 232"/>
                <a:gd name="T40" fmla="*/ 295 w 599"/>
                <a:gd name="T41" fmla="*/ 232 h 232"/>
                <a:gd name="T42" fmla="*/ 311 w 599"/>
                <a:gd name="T43" fmla="*/ 104 h 232"/>
                <a:gd name="T44" fmla="*/ 327 w 599"/>
                <a:gd name="T45" fmla="*/ 0 h 232"/>
                <a:gd name="T46" fmla="*/ 335 w 599"/>
                <a:gd name="T47" fmla="*/ 64 h 232"/>
                <a:gd name="T48" fmla="*/ 351 w 599"/>
                <a:gd name="T49" fmla="*/ 120 h 232"/>
                <a:gd name="T50" fmla="*/ 359 w 599"/>
                <a:gd name="T51" fmla="*/ 192 h 232"/>
                <a:gd name="T52" fmla="*/ 375 w 599"/>
                <a:gd name="T53" fmla="*/ 208 h 232"/>
                <a:gd name="T54" fmla="*/ 383 w 599"/>
                <a:gd name="T55" fmla="*/ 216 h 232"/>
                <a:gd name="T56" fmla="*/ 399 w 599"/>
                <a:gd name="T57" fmla="*/ 232 h 232"/>
                <a:gd name="T58" fmla="*/ 415 w 599"/>
                <a:gd name="T59" fmla="*/ 88 h 232"/>
                <a:gd name="T60" fmla="*/ 423 w 599"/>
                <a:gd name="T61" fmla="*/ 16 h 232"/>
                <a:gd name="T62" fmla="*/ 439 w 599"/>
                <a:gd name="T63" fmla="*/ 72 h 232"/>
                <a:gd name="T64" fmla="*/ 447 w 599"/>
                <a:gd name="T65" fmla="*/ 160 h 232"/>
                <a:gd name="T66" fmla="*/ 463 w 599"/>
                <a:gd name="T67" fmla="*/ 200 h 232"/>
                <a:gd name="T68" fmla="*/ 479 w 599"/>
                <a:gd name="T69" fmla="*/ 224 h 232"/>
                <a:gd name="T70" fmla="*/ 503 w 599"/>
                <a:gd name="T71" fmla="*/ 152 h 232"/>
                <a:gd name="T72" fmla="*/ 519 w 599"/>
                <a:gd name="T73" fmla="*/ 8 h 232"/>
                <a:gd name="T74" fmla="*/ 527 w 599"/>
                <a:gd name="T75" fmla="*/ 24 h 232"/>
                <a:gd name="T76" fmla="*/ 535 w 599"/>
                <a:gd name="T77" fmla="*/ 88 h 232"/>
                <a:gd name="T78" fmla="*/ 551 w 599"/>
                <a:gd name="T79" fmla="*/ 152 h 232"/>
                <a:gd name="T80" fmla="*/ 559 w 599"/>
                <a:gd name="T81" fmla="*/ 208 h 232"/>
                <a:gd name="T82" fmla="*/ 583 w 599"/>
                <a:gd name="T83" fmla="*/ 224 h 2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9"/>
                <a:gd name="T127" fmla="*/ 0 h 232"/>
                <a:gd name="T128" fmla="*/ 599 w 599"/>
                <a:gd name="T129" fmla="*/ 232 h 2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9" h="232">
                  <a:moveTo>
                    <a:pt x="0" y="224"/>
                  </a:moveTo>
                  <a:lnTo>
                    <a:pt x="8" y="232"/>
                  </a:lnTo>
                  <a:lnTo>
                    <a:pt x="16" y="224"/>
                  </a:lnTo>
                  <a:lnTo>
                    <a:pt x="16" y="184"/>
                  </a:lnTo>
                  <a:lnTo>
                    <a:pt x="24" y="128"/>
                  </a:lnTo>
                  <a:lnTo>
                    <a:pt x="24" y="24"/>
                  </a:lnTo>
                  <a:lnTo>
                    <a:pt x="40" y="8"/>
                  </a:lnTo>
                  <a:lnTo>
                    <a:pt x="32" y="8"/>
                  </a:lnTo>
                  <a:lnTo>
                    <a:pt x="40" y="48"/>
                  </a:lnTo>
                  <a:lnTo>
                    <a:pt x="48" y="56"/>
                  </a:lnTo>
                  <a:lnTo>
                    <a:pt x="48" y="88"/>
                  </a:lnTo>
                  <a:lnTo>
                    <a:pt x="56" y="104"/>
                  </a:lnTo>
                  <a:lnTo>
                    <a:pt x="56" y="144"/>
                  </a:lnTo>
                  <a:lnTo>
                    <a:pt x="64" y="152"/>
                  </a:lnTo>
                  <a:lnTo>
                    <a:pt x="64" y="192"/>
                  </a:lnTo>
                  <a:lnTo>
                    <a:pt x="71" y="200"/>
                  </a:lnTo>
                  <a:lnTo>
                    <a:pt x="71" y="208"/>
                  </a:lnTo>
                  <a:lnTo>
                    <a:pt x="79" y="216"/>
                  </a:lnTo>
                  <a:lnTo>
                    <a:pt x="87" y="224"/>
                  </a:lnTo>
                  <a:lnTo>
                    <a:pt x="95" y="224"/>
                  </a:lnTo>
                  <a:lnTo>
                    <a:pt x="103" y="232"/>
                  </a:lnTo>
                  <a:lnTo>
                    <a:pt x="111" y="224"/>
                  </a:lnTo>
                  <a:lnTo>
                    <a:pt x="111" y="216"/>
                  </a:lnTo>
                  <a:lnTo>
                    <a:pt x="119" y="152"/>
                  </a:lnTo>
                  <a:lnTo>
                    <a:pt x="119" y="32"/>
                  </a:lnTo>
                  <a:lnTo>
                    <a:pt x="135" y="0"/>
                  </a:lnTo>
                  <a:lnTo>
                    <a:pt x="127" y="0"/>
                  </a:lnTo>
                  <a:lnTo>
                    <a:pt x="135" y="32"/>
                  </a:lnTo>
                  <a:lnTo>
                    <a:pt x="143" y="40"/>
                  </a:lnTo>
                  <a:lnTo>
                    <a:pt x="143" y="80"/>
                  </a:lnTo>
                  <a:lnTo>
                    <a:pt x="151" y="88"/>
                  </a:lnTo>
                  <a:lnTo>
                    <a:pt x="151" y="128"/>
                  </a:lnTo>
                  <a:lnTo>
                    <a:pt x="159" y="152"/>
                  </a:lnTo>
                  <a:lnTo>
                    <a:pt x="159" y="176"/>
                  </a:lnTo>
                  <a:lnTo>
                    <a:pt x="167" y="200"/>
                  </a:lnTo>
                  <a:lnTo>
                    <a:pt x="167" y="192"/>
                  </a:lnTo>
                  <a:lnTo>
                    <a:pt x="167" y="200"/>
                  </a:lnTo>
                  <a:lnTo>
                    <a:pt x="175" y="208"/>
                  </a:lnTo>
                  <a:lnTo>
                    <a:pt x="191" y="224"/>
                  </a:lnTo>
                  <a:lnTo>
                    <a:pt x="183" y="224"/>
                  </a:lnTo>
                  <a:lnTo>
                    <a:pt x="191" y="224"/>
                  </a:lnTo>
                  <a:lnTo>
                    <a:pt x="199" y="224"/>
                  </a:lnTo>
                  <a:lnTo>
                    <a:pt x="207" y="232"/>
                  </a:lnTo>
                  <a:lnTo>
                    <a:pt x="207" y="224"/>
                  </a:lnTo>
                  <a:lnTo>
                    <a:pt x="215" y="192"/>
                  </a:lnTo>
                  <a:lnTo>
                    <a:pt x="215" y="48"/>
                  </a:lnTo>
                  <a:lnTo>
                    <a:pt x="223" y="24"/>
                  </a:lnTo>
                  <a:lnTo>
                    <a:pt x="223" y="0"/>
                  </a:lnTo>
                  <a:lnTo>
                    <a:pt x="223" y="8"/>
                  </a:lnTo>
                  <a:lnTo>
                    <a:pt x="231" y="16"/>
                  </a:lnTo>
                  <a:lnTo>
                    <a:pt x="231" y="32"/>
                  </a:lnTo>
                  <a:lnTo>
                    <a:pt x="239" y="48"/>
                  </a:lnTo>
                  <a:lnTo>
                    <a:pt x="239" y="72"/>
                  </a:lnTo>
                  <a:lnTo>
                    <a:pt x="247" y="80"/>
                  </a:lnTo>
                  <a:lnTo>
                    <a:pt x="247" y="120"/>
                  </a:lnTo>
                  <a:lnTo>
                    <a:pt x="255" y="128"/>
                  </a:lnTo>
                  <a:lnTo>
                    <a:pt x="255" y="168"/>
                  </a:lnTo>
                  <a:lnTo>
                    <a:pt x="263" y="176"/>
                  </a:lnTo>
                  <a:lnTo>
                    <a:pt x="263" y="200"/>
                  </a:lnTo>
                  <a:lnTo>
                    <a:pt x="279" y="216"/>
                  </a:lnTo>
                  <a:lnTo>
                    <a:pt x="279" y="224"/>
                  </a:lnTo>
                  <a:lnTo>
                    <a:pt x="287" y="224"/>
                  </a:lnTo>
                  <a:lnTo>
                    <a:pt x="295" y="232"/>
                  </a:lnTo>
                  <a:lnTo>
                    <a:pt x="303" y="232"/>
                  </a:lnTo>
                  <a:lnTo>
                    <a:pt x="311" y="216"/>
                  </a:lnTo>
                  <a:lnTo>
                    <a:pt x="311" y="104"/>
                  </a:lnTo>
                  <a:lnTo>
                    <a:pt x="319" y="72"/>
                  </a:lnTo>
                  <a:lnTo>
                    <a:pt x="319" y="8"/>
                  </a:lnTo>
                  <a:lnTo>
                    <a:pt x="327" y="0"/>
                  </a:lnTo>
                  <a:lnTo>
                    <a:pt x="327" y="16"/>
                  </a:lnTo>
                  <a:lnTo>
                    <a:pt x="335" y="24"/>
                  </a:lnTo>
                  <a:lnTo>
                    <a:pt x="335" y="64"/>
                  </a:lnTo>
                  <a:lnTo>
                    <a:pt x="343" y="72"/>
                  </a:lnTo>
                  <a:lnTo>
                    <a:pt x="343" y="96"/>
                  </a:lnTo>
                  <a:lnTo>
                    <a:pt x="351" y="120"/>
                  </a:lnTo>
                  <a:lnTo>
                    <a:pt x="351" y="160"/>
                  </a:lnTo>
                  <a:lnTo>
                    <a:pt x="359" y="168"/>
                  </a:lnTo>
                  <a:lnTo>
                    <a:pt x="359" y="192"/>
                  </a:lnTo>
                  <a:lnTo>
                    <a:pt x="367" y="200"/>
                  </a:lnTo>
                  <a:lnTo>
                    <a:pt x="367" y="216"/>
                  </a:lnTo>
                  <a:lnTo>
                    <a:pt x="375" y="208"/>
                  </a:lnTo>
                  <a:lnTo>
                    <a:pt x="375" y="216"/>
                  </a:lnTo>
                  <a:lnTo>
                    <a:pt x="383" y="224"/>
                  </a:lnTo>
                  <a:lnTo>
                    <a:pt x="383" y="216"/>
                  </a:lnTo>
                  <a:lnTo>
                    <a:pt x="383" y="224"/>
                  </a:lnTo>
                  <a:lnTo>
                    <a:pt x="391" y="224"/>
                  </a:lnTo>
                  <a:lnTo>
                    <a:pt x="399" y="232"/>
                  </a:lnTo>
                  <a:lnTo>
                    <a:pt x="407" y="224"/>
                  </a:lnTo>
                  <a:lnTo>
                    <a:pt x="407" y="136"/>
                  </a:lnTo>
                  <a:lnTo>
                    <a:pt x="415" y="88"/>
                  </a:lnTo>
                  <a:lnTo>
                    <a:pt x="415" y="16"/>
                  </a:lnTo>
                  <a:lnTo>
                    <a:pt x="423" y="8"/>
                  </a:lnTo>
                  <a:lnTo>
                    <a:pt x="423" y="16"/>
                  </a:lnTo>
                  <a:lnTo>
                    <a:pt x="431" y="24"/>
                  </a:lnTo>
                  <a:lnTo>
                    <a:pt x="431" y="64"/>
                  </a:lnTo>
                  <a:lnTo>
                    <a:pt x="439" y="72"/>
                  </a:lnTo>
                  <a:lnTo>
                    <a:pt x="439" y="104"/>
                  </a:lnTo>
                  <a:lnTo>
                    <a:pt x="447" y="120"/>
                  </a:lnTo>
                  <a:lnTo>
                    <a:pt x="447" y="160"/>
                  </a:lnTo>
                  <a:lnTo>
                    <a:pt x="455" y="176"/>
                  </a:lnTo>
                  <a:lnTo>
                    <a:pt x="455" y="192"/>
                  </a:lnTo>
                  <a:lnTo>
                    <a:pt x="463" y="200"/>
                  </a:lnTo>
                  <a:lnTo>
                    <a:pt x="463" y="208"/>
                  </a:lnTo>
                  <a:lnTo>
                    <a:pt x="471" y="216"/>
                  </a:lnTo>
                  <a:lnTo>
                    <a:pt x="479" y="224"/>
                  </a:lnTo>
                  <a:lnTo>
                    <a:pt x="487" y="224"/>
                  </a:lnTo>
                  <a:lnTo>
                    <a:pt x="503" y="224"/>
                  </a:lnTo>
                  <a:lnTo>
                    <a:pt x="503" y="152"/>
                  </a:lnTo>
                  <a:lnTo>
                    <a:pt x="511" y="96"/>
                  </a:lnTo>
                  <a:lnTo>
                    <a:pt x="511" y="16"/>
                  </a:lnTo>
                  <a:lnTo>
                    <a:pt x="519" y="8"/>
                  </a:lnTo>
                  <a:lnTo>
                    <a:pt x="519" y="0"/>
                  </a:lnTo>
                  <a:lnTo>
                    <a:pt x="519" y="8"/>
                  </a:lnTo>
                  <a:lnTo>
                    <a:pt x="527" y="24"/>
                  </a:lnTo>
                  <a:lnTo>
                    <a:pt x="527" y="48"/>
                  </a:lnTo>
                  <a:lnTo>
                    <a:pt x="535" y="64"/>
                  </a:lnTo>
                  <a:lnTo>
                    <a:pt x="535" y="88"/>
                  </a:lnTo>
                  <a:lnTo>
                    <a:pt x="543" y="96"/>
                  </a:lnTo>
                  <a:lnTo>
                    <a:pt x="543" y="136"/>
                  </a:lnTo>
                  <a:lnTo>
                    <a:pt x="551" y="152"/>
                  </a:lnTo>
                  <a:lnTo>
                    <a:pt x="551" y="184"/>
                  </a:lnTo>
                  <a:lnTo>
                    <a:pt x="559" y="192"/>
                  </a:lnTo>
                  <a:lnTo>
                    <a:pt x="559" y="208"/>
                  </a:lnTo>
                  <a:lnTo>
                    <a:pt x="567" y="216"/>
                  </a:lnTo>
                  <a:lnTo>
                    <a:pt x="575" y="224"/>
                  </a:lnTo>
                  <a:lnTo>
                    <a:pt x="583" y="224"/>
                  </a:lnTo>
                  <a:lnTo>
                    <a:pt x="591" y="224"/>
                  </a:lnTo>
                  <a:lnTo>
                    <a:pt x="599" y="216"/>
                  </a:lnTo>
                </a:path>
              </a:pathLst>
            </a:custGeom>
            <a:noFill/>
            <a:ln w="0">
              <a:solidFill>
                <a:srgbClr val="0000CC"/>
              </a:solidFill>
              <a:prstDash val="solid"/>
              <a:round/>
              <a:headEnd/>
              <a:tailEnd/>
            </a:ln>
          </p:spPr>
          <p:txBody>
            <a:bodyPr/>
            <a:lstStyle/>
            <a:p>
              <a:endParaRPr lang="en-US"/>
            </a:p>
          </p:txBody>
        </p:sp>
        <p:sp>
          <p:nvSpPr>
            <p:cNvPr id="61575" name="Freeform 1824"/>
            <p:cNvSpPr>
              <a:spLocks/>
            </p:cNvSpPr>
            <p:nvPr/>
          </p:nvSpPr>
          <p:spPr bwMode="auto">
            <a:xfrm>
              <a:off x="1799" y="2271"/>
              <a:ext cx="224" cy="232"/>
            </a:xfrm>
            <a:custGeom>
              <a:avLst/>
              <a:gdLst>
                <a:gd name="T0" fmla="*/ 0 w 224"/>
                <a:gd name="T1" fmla="*/ 216 h 232"/>
                <a:gd name="T2" fmla="*/ 0 w 224"/>
                <a:gd name="T3" fmla="*/ 168 h 232"/>
                <a:gd name="T4" fmla="*/ 8 w 224"/>
                <a:gd name="T5" fmla="*/ 112 h 232"/>
                <a:gd name="T6" fmla="*/ 8 w 224"/>
                <a:gd name="T7" fmla="*/ 16 h 232"/>
                <a:gd name="T8" fmla="*/ 16 w 224"/>
                <a:gd name="T9" fmla="*/ 8 h 232"/>
                <a:gd name="T10" fmla="*/ 16 w 224"/>
                <a:gd name="T11" fmla="*/ 0 h 232"/>
                <a:gd name="T12" fmla="*/ 24 w 224"/>
                <a:gd name="T13" fmla="*/ 8 h 232"/>
                <a:gd name="T14" fmla="*/ 24 w 224"/>
                <a:gd name="T15" fmla="*/ 40 h 232"/>
                <a:gd name="T16" fmla="*/ 32 w 224"/>
                <a:gd name="T17" fmla="*/ 48 h 232"/>
                <a:gd name="T18" fmla="*/ 32 w 224"/>
                <a:gd name="T19" fmla="*/ 80 h 232"/>
                <a:gd name="T20" fmla="*/ 40 w 224"/>
                <a:gd name="T21" fmla="*/ 96 h 232"/>
                <a:gd name="T22" fmla="*/ 40 w 224"/>
                <a:gd name="T23" fmla="*/ 144 h 232"/>
                <a:gd name="T24" fmla="*/ 48 w 224"/>
                <a:gd name="T25" fmla="*/ 152 h 232"/>
                <a:gd name="T26" fmla="*/ 48 w 224"/>
                <a:gd name="T27" fmla="*/ 184 h 232"/>
                <a:gd name="T28" fmla="*/ 56 w 224"/>
                <a:gd name="T29" fmla="*/ 192 h 232"/>
                <a:gd name="T30" fmla="*/ 56 w 224"/>
                <a:gd name="T31" fmla="*/ 208 h 232"/>
                <a:gd name="T32" fmla="*/ 64 w 224"/>
                <a:gd name="T33" fmla="*/ 216 h 232"/>
                <a:gd name="T34" fmla="*/ 72 w 224"/>
                <a:gd name="T35" fmla="*/ 224 h 232"/>
                <a:gd name="T36" fmla="*/ 80 w 224"/>
                <a:gd name="T37" fmla="*/ 224 h 232"/>
                <a:gd name="T38" fmla="*/ 88 w 224"/>
                <a:gd name="T39" fmla="*/ 224 h 232"/>
                <a:gd name="T40" fmla="*/ 96 w 224"/>
                <a:gd name="T41" fmla="*/ 232 h 232"/>
                <a:gd name="T42" fmla="*/ 96 w 224"/>
                <a:gd name="T43" fmla="*/ 224 h 232"/>
                <a:gd name="T44" fmla="*/ 104 w 224"/>
                <a:gd name="T45" fmla="*/ 176 h 232"/>
                <a:gd name="T46" fmla="*/ 104 w 224"/>
                <a:gd name="T47" fmla="*/ 40 h 232"/>
                <a:gd name="T48" fmla="*/ 112 w 224"/>
                <a:gd name="T49" fmla="*/ 24 h 232"/>
                <a:gd name="T50" fmla="*/ 112 w 224"/>
                <a:gd name="T51" fmla="*/ 0 h 232"/>
                <a:gd name="T52" fmla="*/ 120 w 224"/>
                <a:gd name="T53" fmla="*/ 8 h 232"/>
                <a:gd name="T54" fmla="*/ 120 w 224"/>
                <a:gd name="T55" fmla="*/ 32 h 232"/>
                <a:gd name="T56" fmla="*/ 128 w 224"/>
                <a:gd name="T57" fmla="*/ 48 h 232"/>
                <a:gd name="T58" fmla="*/ 128 w 224"/>
                <a:gd name="T59" fmla="*/ 80 h 232"/>
                <a:gd name="T60" fmla="*/ 136 w 224"/>
                <a:gd name="T61" fmla="*/ 88 h 232"/>
                <a:gd name="T62" fmla="*/ 136 w 224"/>
                <a:gd name="T63" fmla="*/ 136 h 232"/>
                <a:gd name="T64" fmla="*/ 144 w 224"/>
                <a:gd name="T65" fmla="*/ 152 h 232"/>
                <a:gd name="T66" fmla="*/ 144 w 224"/>
                <a:gd name="T67" fmla="*/ 184 h 232"/>
                <a:gd name="T68" fmla="*/ 152 w 224"/>
                <a:gd name="T69" fmla="*/ 192 h 232"/>
                <a:gd name="T70" fmla="*/ 152 w 224"/>
                <a:gd name="T71" fmla="*/ 200 h 232"/>
                <a:gd name="T72" fmla="*/ 168 w 224"/>
                <a:gd name="T73" fmla="*/ 216 h 232"/>
                <a:gd name="T74" fmla="*/ 168 w 224"/>
                <a:gd name="T75" fmla="*/ 224 h 232"/>
                <a:gd name="T76" fmla="*/ 176 w 224"/>
                <a:gd name="T77" fmla="*/ 224 h 232"/>
                <a:gd name="T78" fmla="*/ 184 w 224"/>
                <a:gd name="T79" fmla="*/ 224 h 232"/>
                <a:gd name="T80" fmla="*/ 192 w 224"/>
                <a:gd name="T81" fmla="*/ 216 h 232"/>
                <a:gd name="T82" fmla="*/ 200 w 224"/>
                <a:gd name="T83" fmla="*/ 176 h 232"/>
                <a:gd name="T84" fmla="*/ 200 w 224"/>
                <a:gd name="T85" fmla="*/ 40 h 232"/>
                <a:gd name="T86" fmla="*/ 208 w 224"/>
                <a:gd name="T87" fmla="*/ 24 h 232"/>
                <a:gd name="T88" fmla="*/ 208 w 224"/>
                <a:gd name="T89" fmla="*/ 0 h 232"/>
                <a:gd name="T90" fmla="*/ 216 w 224"/>
                <a:gd name="T91" fmla="*/ 8 h 232"/>
                <a:gd name="T92" fmla="*/ 216 w 224"/>
                <a:gd name="T93" fmla="*/ 40 h 232"/>
                <a:gd name="T94" fmla="*/ 224 w 224"/>
                <a:gd name="T95" fmla="*/ 56 h 232"/>
                <a:gd name="T96" fmla="*/ 224 w 224"/>
                <a:gd name="T97" fmla="*/ 64 h 2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4"/>
                <a:gd name="T148" fmla="*/ 0 h 232"/>
                <a:gd name="T149" fmla="*/ 224 w 224"/>
                <a:gd name="T150" fmla="*/ 232 h 2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4" h="232">
                  <a:moveTo>
                    <a:pt x="0" y="216"/>
                  </a:moveTo>
                  <a:lnTo>
                    <a:pt x="0" y="168"/>
                  </a:lnTo>
                  <a:lnTo>
                    <a:pt x="8" y="112"/>
                  </a:lnTo>
                  <a:lnTo>
                    <a:pt x="8" y="16"/>
                  </a:lnTo>
                  <a:lnTo>
                    <a:pt x="16" y="8"/>
                  </a:lnTo>
                  <a:lnTo>
                    <a:pt x="16" y="0"/>
                  </a:lnTo>
                  <a:lnTo>
                    <a:pt x="24" y="8"/>
                  </a:lnTo>
                  <a:lnTo>
                    <a:pt x="24" y="40"/>
                  </a:lnTo>
                  <a:lnTo>
                    <a:pt x="32" y="48"/>
                  </a:lnTo>
                  <a:lnTo>
                    <a:pt x="32" y="80"/>
                  </a:lnTo>
                  <a:lnTo>
                    <a:pt x="40" y="96"/>
                  </a:lnTo>
                  <a:lnTo>
                    <a:pt x="40" y="144"/>
                  </a:lnTo>
                  <a:lnTo>
                    <a:pt x="48" y="152"/>
                  </a:lnTo>
                  <a:lnTo>
                    <a:pt x="48" y="184"/>
                  </a:lnTo>
                  <a:lnTo>
                    <a:pt x="56" y="192"/>
                  </a:lnTo>
                  <a:lnTo>
                    <a:pt x="56" y="208"/>
                  </a:lnTo>
                  <a:lnTo>
                    <a:pt x="64" y="216"/>
                  </a:lnTo>
                  <a:lnTo>
                    <a:pt x="72" y="224"/>
                  </a:lnTo>
                  <a:lnTo>
                    <a:pt x="80" y="224"/>
                  </a:lnTo>
                  <a:lnTo>
                    <a:pt x="88" y="224"/>
                  </a:lnTo>
                  <a:lnTo>
                    <a:pt x="96" y="232"/>
                  </a:lnTo>
                  <a:lnTo>
                    <a:pt x="96" y="224"/>
                  </a:lnTo>
                  <a:lnTo>
                    <a:pt x="104" y="176"/>
                  </a:lnTo>
                  <a:lnTo>
                    <a:pt x="104" y="40"/>
                  </a:lnTo>
                  <a:lnTo>
                    <a:pt x="112" y="24"/>
                  </a:lnTo>
                  <a:lnTo>
                    <a:pt x="112" y="0"/>
                  </a:lnTo>
                  <a:lnTo>
                    <a:pt x="120" y="8"/>
                  </a:lnTo>
                  <a:lnTo>
                    <a:pt x="120" y="32"/>
                  </a:lnTo>
                  <a:lnTo>
                    <a:pt x="128" y="48"/>
                  </a:lnTo>
                  <a:lnTo>
                    <a:pt x="128" y="80"/>
                  </a:lnTo>
                  <a:lnTo>
                    <a:pt x="136" y="88"/>
                  </a:lnTo>
                  <a:lnTo>
                    <a:pt x="136" y="136"/>
                  </a:lnTo>
                  <a:lnTo>
                    <a:pt x="144" y="152"/>
                  </a:lnTo>
                  <a:lnTo>
                    <a:pt x="144" y="184"/>
                  </a:lnTo>
                  <a:lnTo>
                    <a:pt x="152" y="192"/>
                  </a:lnTo>
                  <a:lnTo>
                    <a:pt x="152" y="200"/>
                  </a:lnTo>
                  <a:lnTo>
                    <a:pt x="168" y="216"/>
                  </a:lnTo>
                  <a:lnTo>
                    <a:pt x="168" y="224"/>
                  </a:lnTo>
                  <a:lnTo>
                    <a:pt x="176" y="224"/>
                  </a:lnTo>
                  <a:lnTo>
                    <a:pt x="184" y="224"/>
                  </a:lnTo>
                  <a:lnTo>
                    <a:pt x="192" y="216"/>
                  </a:lnTo>
                  <a:lnTo>
                    <a:pt x="200" y="176"/>
                  </a:lnTo>
                  <a:lnTo>
                    <a:pt x="200" y="40"/>
                  </a:lnTo>
                  <a:lnTo>
                    <a:pt x="208" y="24"/>
                  </a:lnTo>
                  <a:lnTo>
                    <a:pt x="208" y="0"/>
                  </a:lnTo>
                  <a:lnTo>
                    <a:pt x="216" y="8"/>
                  </a:lnTo>
                  <a:lnTo>
                    <a:pt x="216" y="40"/>
                  </a:lnTo>
                  <a:lnTo>
                    <a:pt x="224" y="56"/>
                  </a:lnTo>
                  <a:lnTo>
                    <a:pt x="224" y="64"/>
                  </a:lnTo>
                </a:path>
              </a:pathLst>
            </a:custGeom>
            <a:noFill/>
            <a:ln w="0">
              <a:solidFill>
                <a:srgbClr val="0000CC"/>
              </a:solidFill>
              <a:prstDash val="solid"/>
              <a:round/>
              <a:headEnd/>
              <a:tailEnd/>
            </a:ln>
          </p:spPr>
          <p:txBody>
            <a:bodyPr/>
            <a:lstStyle/>
            <a:p>
              <a:endParaRPr lang="en-US"/>
            </a:p>
          </p:txBody>
        </p:sp>
        <p:sp>
          <p:nvSpPr>
            <p:cNvPr id="61576" name="Line 1825"/>
            <p:cNvSpPr>
              <a:spLocks noChangeShapeType="1"/>
            </p:cNvSpPr>
            <p:nvPr/>
          </p:nvSpPr>
          <p:spPr bwMode="auto">
            <a:xfrm flipV="1">
              <a:off x="2023" y="1696"/>
              <a:ext cx="0" cy="1047"/>
            </a:xfrm>
            <a:prstGeom prst="line">
              <a:avLst/>
            </a:prstGeom>
            <a:noFill/>
            <a:ln w="0">
              <a:solidFill>
                <a:srgbClr val="000000"/>
              </a:solidFill>
              <a:round/>
              <a:headEnd/>
              <a:tailEnd/>
            </a:ln>
          </p:spPr>
          <p:txBody>
            <a:bodyPr/>
            <a:lstStyle/>
            <a:p>
              <a:endParaRPr lang="en-US"/>
            </a:p>
          </p:txBody>
        </p:sp>
        <p:sp>
          <p:nvSpPr>
            <p:cNvPr id="61577" name="Rectangle 1826"/>
            <p:cNvSpPr>
              <a:spLocks noChangeArrowheads="1"/>
            </p:cNvSpPr>
            <p:nvPr/>
          </p:nvSpPr>
          <p:spPr bwMode="auto">
            <a:xfrm>
              <a:off x="1615" y="1744"/>
              <a:ext cx="232"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3 nM</a:t>
              </a:r>
              <a:endParaRPr lang="en-US"/>
            </a:p>
          </p:txBody>
        </p:sp>
        <p:sp>
          <p:nvSpPr>
            <p:cNvPr id="61578" name="Freeform 1827"/>
            <p:cNvSpPr>
              <a:spLocks/>
            </p:cNvSpPr>
            <p:nvPr/>
          </p:nvSpPr>
          <p:spPr bwMode="auto">
            <a:xfrm>
              <a:off x="2023" y="2567"/>
              <a:ext cx="488" cy="176"/>
            </a:xfrm>
            <a:custGeom>
              <a:avLst/>
              <a:gdLst>
                <a:gd name="T0" fmla="*/ 16 w 488"/>
                <a:gd name="T1" fmla="*/ 80 h 176"/>
                <a:gd name="T2" fmla="*/ 32 w 488"/>
                <a:gd name="T3" fmla="*/ 16 h 176"/>
                <a:gd name="T4" fmla="*/ 32 w 488"/>
                <a:gd name="T5" fmla="*/ 24 h 176"/>
                <a:gd name="T6" fmla="*/ 40 w 488"/>
                <a:gd name="T7" fmla="*/ 48 h 176"/>
                <a:gd name="T8" fmla="*/ 48 w 488"/>
                <a:gd name="T9" fmla="*/ 64 h 176"/>
                <a:gd name="T10" fmla="*/ 64 w 488"/>
                <a:gd name="T11" fmla="*/ 136 h 176"/>
                <a:gd name="T12" fmla="*/ 72 w 488"/>
                <a:gd name="T13" fmla="*/ 168 h 176"/>
                <a:gd name="T14" fmla="*/ 80 w 488"/>
                <a:gd name="T15" fmla="*/ 176 h 176"/>
                <a:gd name="T16" fmla="*/ 96 w 488"/>
                <a:gd name="T17" fmla="*/ 160 h 176"/>
                <a:gd name="T18" fmla="*/ 112 w 488"/>
                <a:gd name="T19" fmla="*/ 72 h 176"/>
                <a:gd name="T20" fmla="*/ 120 w 488"/>
                <a:gd name="T21" fmla="*/ 24 h 176"/>
                <a:gd name="T22" fmla="*/ 144 w 488"/>
                <a:gd name="T23" fmla="*/ 72 h 176"/>
                <a:gd name="T24" fmla="*/ 152 w 488"/>
                <a:gd name="T25" fmla="*/ 152 h 176"/>
                <a:gd name="T26" fmla="*/ 168 w 488"/>
                <a:gd name="T27" fmla="*/ 152 h 176"/>
                <a:gd name="T28" fmla="*/ 184 w 488"/>
                <a:gd name="T29" fmla="*/ 152 h 176"/>
                <a:gd name="T30" fmla="*/ 200 w 488"/>
                <a:gd name="T31" fmla="*/ 64 h 176"/>
                <a:gd name="T32" fmla="*/ 208 w 488"/>
                <a:gd name="T33" fmla="*/ 24 h 176"/>
                <a:gd name="T34" fmla="*/ 224 w 488"/>
                <a:gd name="T35" fmla="*/ 64 h 176"/>
                <a:gd name="T36" fmla="*/ 232 w 488"/>
                <a:gd name="T37" fmla="*/ 128 h 176"/>
                <a:gd name="T38" fmla="*/ 248 w 488"/>
                <a:gd name="T39" fmla="*/ 144 h 176"/>
                <a:gd name="T40" fmla="*/ 256 w 488"/>
                <a:gd name="T41" fmla="*/ 168 h 176"/>
                <a:gd name="T42" fmla="*/ 264 w 488"/>
                <a:gd name="T43" fmla="*/ 160 h 176"/>
                <a:gd name="T44" fmla="*/ 280 w 488"/>
                <a:gd name="T45" fmla="*/ 160 h 176"/>
                <a:gd name="T46" fmla="*/ 288 w 488"/>
                <a:gd name="T47" fmla="*/ 64 h 176"/>
                <a:gd name="T48" fmla="*/ 296 w 488"/>
                <a:gd name="T49" fmla="*/ 32 h 176"/>
                <a:gd name="T50" fmla="*/ 304 w 488"/>
                <a:gd name="T51" fmla="*/ 64 h 176"/>
                <a:gd name="T52" fmla="*/ 312 w 488"/>
                <a:gd name="T53" fmla="*/ 80 h 176"/>
                <a:gd name="T54" fmla="*/ 328 w 488"/>
                <a:gd name="T55" fmla="*/ 136 h 176"/>
                <a:gd name="T56" fmla="*/ 336 w 488"/>
                <a:gd name="T57" fmla="*/ 152 h 176"/>
                <a:gd name="T58" fmla="*/ 344 w 488"/>
                <a:gd name="T59" fmla="*/ 168 h 176"/>
                <a:gd name="T60" fmla="*/ 352 w 488"/>
                <a:gd name="T61" fmla="*/ 168 h 176"/>
                <a:gd name="T62" fmla="*/ 360 w 488"/>
                <a:gd name="T63" fmla="*/ 160 h 176"/>
                <a:gd name="T64" fmla="*/ 368 w 488"/>
                <a:gd name="T65" fmla="*/ 80 h 176"/>
                <a:gd name="T66" fmla="*/ 384 w 488"/>
                <a:gd name="T67" fmla="*/ 32 h 176"/>
                <a:gd name="T68" fmla="*/ 408 w 488"/>
                <a:gd name="T69" fmla="*/ 72 h 176"/>
                <a:gd name="T70" fmla="*/ 416 w 488"/>
                <a:gd name="T71" fmla="*/ 152 h 176"/>
                <a:gd name="T72" fmla="*/ 424 w 488"/>
                <a:gd name="T73" fmla="*/ 160 h 176"/>
                <a:gd name="T74" fmla="*/ 440 w 488"/>
                <a:gd name="T75" fmla="*/ 168 h 176"/>
                <a:gd name="T76" fmla="*/ 448 w 488"/>
                <a:gd name="T77" fmla="*/ 160 h 176"/>
                <a:gd name="T78" fmla="*/ 464 w 488"/>
                <a:gd name="T79" fmla="*/ 32 h 176"/>
                <a:gd name="T80" fmla="*/ 472 w 488"/>
                <a:gd name="T81" fmla="*/ 16 h 176"/>
                <a:gd name="T82" fmla="*/ 480 w 488"/>
                <a:gd name="T83" fmla="*/ 64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8"/>
                <a:gd name="T127" fmla="*/ 0 h 176"/>
                <a:gd name="T128" fmla="*/ 488 w 48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8" h="176">
                  <a:moveTo>
                    <a:pt x="0" y="144"/>
                  </a:moveTo>
                  <a:lnTo>
                    <a:pt x="16" y="144"/>
                  </a:lnTo>
                  <a:lnTo>
                    <a:pt x="16" y="80"/>
                  </a:lnTo>
                  <a:lnTo>
                    <a:pt x="24" y="32"/>
                  </a:lnTo>
                  <a:lnTo>
                    <a:pt x="24" y="8"/>
                  </a:lnTo>
                  <a:lnTo>
                    <a:pt x="32" y="16"/>
                  </a:lnTo>
                  <a:lnTo>
                    <a:pt x="32" y="32"/>
                  </a:lnTo>
                  <a:lnTo>
                    <a:pt x="32" y="8"/>
                  </a:lnTo>
                  <a:lnTo>
                    <a:pt x="32" y="24"/>
                  </a:lnTo>
                  <a:lnTo>
                    <a:pt x="40" y="40"/>
                  </a:lnTo>
                  <a:lnTo>
                    <a:pt x="40" y="32"/>
                  </a:lnTo>
                  <a:lnTo>
                    <a:pt x="40" y="48"/>
                  </a:lnTo>
                  <a:lnTo>
                    <a:pt x="48" y="56"/>
                  </a:lnTo>
                  <a:lnTo>
                    <a:pt x="48" y="72"/>
                  </a:lnTo>
                  <a:lnTo>
                    <a:pt x="48" y="64"/>
                  </a:lnTo>
                  <a:lnTo>
                    <a:pt x="56" y="80"/>
                  </a:lnTo>
                  <a:lnTo>
                    <a:pt x="56" y="128"/>
                  </a:lnTo>
                  <a:lnTo>
                    <a:pt x="64" y="136"/>
                  </a:lnTo>
                  <a:lnTo>
                    <a:pt x="64" y="168"/>
                  </a:lnTo>
                  <a:lnTo>
                    <a:pt x="72" y="152"/>
                  </a:lnTo>
                  <a:lnTo>
                    <a:pt x="72" y="168"/>
                  </a:lnTo>
                  <a:lnTo>
                    <a:pt x="72" y="160"/>
                  </a:lnTo>
                  <a:lnTo>
                    <a:pt x="80" y="168"/>
                  </a:lnTo>
                  <a:lnTo>
                    <a:pt x="80" y="176"/>
                  </a:lnTo>
                  <a:lnTo>
                    <a:pt x="80" y="160"/>
                  </a:lnTo>
                  <a:lnTo>
                    <a:pt x="88" y="160"/>
                  </a:lnTo>
                  <a:lnTo>
                    <a:pt x="96" y="160"/>
                  </a:lnTo>
                  <a:lnTo>
                    <a:pt x="96" y="136"/>
                  </a:lnTo>
                  <a:lnTo>
                    <a:pt x="104" y="144"/>
                  </a:lnTo>
                  <a:lnTo>
                    <a:pt x="112" y="72"/>
                  </a:lnTo>
                  <a:lnTo>
                    <a:pt x="112" y="0"/>
                  </a:lnTo>
                  <a:lnTo>
                    <a:pt x="120" y="8"/>
                  </a:lnTo>
                  <a:lnTo>
                    <a:pt x="120" y="24"/>
                  </a:lnTo>
                  <a:lnTo>
                    <a:pt x="128" y="32"/>
                  </a:lnTo>
                  <a:lnTo>
                    <a:pt x="128" y="56"/>
                  </a:lnTo>
                  <a:lnTo>
                    <a:pt x="144" y="72"/>
                  </a:lnTo>
                  <a:lnTo>
                    <a:pt x="144" y="112"/>
                  </a:lnTo>
                  <a:lnTo>
                    <a:pt x="152" y="136"/>
                  </a:lnTo>
                  <a:lnTo>
                    <a:pt x="152" y="152"/>
                  </a:lnTo>
                  <a:lnTo>
                    <a:pt x="160" y="144"/>
                  </a:lnTo>
                  <a:lnTo>
                    <a:pt x="160" y="160"/>
                  </a:lnTo>
                  <a:lnTo>
                    <a:pt x="168" y="152"/>
                  </a:lnTo>
                  <a:lnTo>
                    <a:pt x="168" y="168"/>
                  </a:lnTo>
                  <a:lnTo>
                    <a:pt x="176" y="160"/>
                  </a:lnTo>
                  <a:lnTo>
                    <a:pt x="184" y="152"/>
                  </a:lnTo>
                  <a:lnTo>
                    <a:pt x="192" y="152"/>
                  </a:lnTo>
                  <a:lnTo>
                    <a:pt x="192" y="136"/>
                  </a:lnTo>
                  <a:lnTo>
                    <a:pt x="200" y="64"/>
                  </a:lnTo>
                  <a:lnTo>
                    <a:pt x="200" y="8"/>
                  </a:lnTo>
                  <a:lnTo>
                    <a:pt x="208" y="16"/>
                  </a:lnTo>
                  <a:lnTo>
                    <a:pt x="208" y="24"/>
                  </a:lnTo>
                  <a:lnTo>
                    <a:pt x="216" y="40"/>
                  </a:lnTo>
                  <a:lnTo>
                    <a:pt x="216" y="56"/>
                  </a:lnTo>
                  <a:lnTo>
                    <a:pt x="224" y="64"/>
                  </a:lnTo>
                  <a:lnTo>
                    <a:pt x="224" y="72"/>
                  </a:lnTo>
                  <a:lnTo>
                    <a:pt x="232" y="80"/>
                  </a:lnTo>
                  <a:lnTo>
                    <a:pt x="232" y="128"/>
                  </a:lnTo>
                  <a:lnTo>
                    <a:pt x="240" y="136"/>
                  </a:lnTo>
                  <a:lnTo>
                    <a:pt x="240" y="160"/>
                  </a:lnTo>
                  <a:lnTo>
                    <a:pt x="248" y="144"/>
                  </a:lnTo>
                  <a:lnTo>
                    <a:pt x="248" y="168"/>
                  </a:lnTo>
                  <a:lnTo>
                    <a:pt x="256" y="168"/>
                  </a:lnTo>
                  <a:lnTo>
                    <a:pt x="256" y="152"/>
                  </a:lnTo>
                  <a:lnTo>
                    <a:pt x="264" y="160"/>
                  </a:lnTo>
                  <a:lnTo>
                    <a:pt x="264" y="168"/>
                  </a:lnTo>
                  <a:lnTo>
                    <a:pt x="264" y="160"/>
                  </a:lnTo>
                  <a:lnTo>
                    <a:pt x="280" y="160"/>
                  </a:lnTo>
                  <a:lnTo>
                    <a:pt x="272" y="160"/>
                  </a:lnTo>
                  <a:lnTo>
                    <a:pt x="280" y="128"/>
                  </a:lnTo>
                  <a:lnTo>
                    <a:pt x="288" y="64"/>
                  </a:lnTo>
                  <a:lnTo>
                    <a:pt x="288" y="32"/>
                  </a:lnTo>
                  <a:lnTo>
                    <a:pt x="296" y="40"/>
                  </a:lnTo>
                  <a:lnTo>
                    <a:pt x="296" y="32"/>
                  </a:lnTo>
                  <a:lnTo>
                    <a:pt x="296" y="48"/>
                  </a:lnTo>
                  <a:lnTo>
                    <a:pt x="304" y="40"/>
                  </a:lnTo>
                  <a:lnTo>
                    <a:pt x="304" y="64"/>
                  </a:lnTo>
                  <a:lnTo>
                    <a:pt x="312" y="64"/>
                  </a:lnTo>
                  <a:lnTo>
                    <a:pt x="312" y="80"/>
                  </a:lnTo>
                  <a:lnTo>
                    <a:pt x="320" y="88"/>
                  </a:lnTo>
                  <a:lnTo>
                    <a:pt x="320" y="112"/>
                  </a:lnTo>
                  <a:lnTo>
                    <a:pt x="328" y="136"/>
                  </a:lnTo>
                  <a:lnTo>
                    <a:pt x="328" y="152"/>
                  </a:lnTo>
                  <a:lnTo>
                    <a:pt x="328" y="144"/>
                  </a:lnTo>
                  <a:lnTo>
                    <a:pt x="336" y="152"/>
                  </a:lnTo>
                  <a:lnTo>
                    <a:pt x="336" y="160"/>
                  </a:lnTo>
                  <a:lnTo>
                    <a:pt x="344" y="168"/>
                  </a:lnTo>
                  <a:lnTo>
                    <a:pt x="344" y="152"/>
                  </a:lnTo>
                  <a:lnTo>
                    <a:pt x="344" y="160"/>
                  </a:lnTo>
                  <a:lnTo>
                    <a:pt x="352" y="168"/>
                  </a:lnTo>
                  <a:lnTo>
                    <a:pt x="352" y="160"/>
                  </a:lnTo>
                  <a:lnTo>
                    <a:pt x="360" y="152"/>
                  </a:lnTo>
                  <a:lnTo>
                    <a:pt x="360" y="160"/>
                  </a:lnTo>
                  <a:lnTo>
                    <a:pt x="360" y="144"/>
                  </a:lnTo>
                  <a:lnTo>
                    <a:pt x="368" y="160"/>
                  </a:lnTo>
                  <a:lnTo>
                    <a:pt x="368" y="80"/>
                  </a:lnTo>
                  <a:lnTo>
                    <a:pt x="376" y="40"/>
                  </a:lnTo>
                  <a:lnTo>
                    <a:pt x="376" y="24"/>
                  </a:lnTo>
                  <a:lnTo>
                    <a:pt x="384" y="32"/>
                  </a:lnTo>
                  <a:lnTo>
                    <a:pt x="392" y="32"/>
                  </a:lnTo>
                  <a:lnTo>
                    <a:pt x="392" y="48"/>
                  </a:lnTo>
                  <a:lnTo>
                    <a:pt x="408" y="72"/>
                  </a:lnTo>
                  <a:lnTo>
                    <a:pt x="408" y="120"/>
                  </a:lnTo>
                  <a:lnTo>
                    <a:pt x="416" y="128"/>
                  </a:lnTo>
                  <a:lnTo>
                    <a:pt x="416" y="152"/>
                  </a:lnTo>
                  <a:lnTo>
                    <a:pt x="416" y="144"/>
                  </a:lnTo>
                  <a:lnTo>
                    <a:pt x="424" y="152"/>
                  </a:lnTo>
                  <a:lnTo>
                    <a:pt x="424" y="160"/>
                  </a:lnTo>
                  <a:lnTo>
                    <a:pt x="432" y="168"/>
                  </a:lnTo>
                  <a:lnTo>
                    <a:pt x="432" y="160"/>
                  </a:lnTo>
                  <a:lnTo>
                    <a:pt x="440" y="168"/>
                  </a:lnTo>
                  <a:lnTo>
                    <a:pt x="440" y="160"/>
                  </a:lnTo>
                  <a:lnTo>
                    <a:pt x="448" y="152"/>
                  </a:lnTo>
                  <a:lnTo>
                    <a:pt x="448" y="160"/>
                  </a:lnTo>
                  <a:lnTo>
                    <a:pt x="456" y="152"/>
                  </a:lnTo>
                  <a:lnTo>
                    <a:pt x="456" y="56"/>
                  </a:lnTo>
                  <a:lnTo>
                    <a:pt x="464" y="32"/>
                  </a:lnTo>
                  <a:lnTo>
                    <a:pt x="464" y="16"/>
                  </a:lnTo>
                  <a:lnTo>
                    <a:pt x="472" y="24"/>
                  </a:lnTo>
                  <a:lnTo>
                    <a:pt x="472" y="16"/>
                  </a:lnTo>
                  <a:lnTo>
                    <a:pt x="472" y="32"/>
                  </a:lnTo>
                  <a:lnTo>
                    <a:pt x="480" y="40"/>
                  </a:lnTo>
                  <a:lnTo>
                    <a:pt x="480" y="64"/>
                  </a:lnTo>
                  <a:lnTo>
                    <a:pt x="488" y="72"/>
                  </a:lnTo>
                  <a:lnTo>
                    <a:pt x="488" y="64"/>
                  </a:lnTo>
                </a:path>
              </a:pathLst>
            </a:custGeom>
            <a:noFill/>
            <a:ln w="0">
              <a:solidFill>
                <a:srgbClr val="CC0000"/>
              </a:solidFill>
              <a:prstDash val="solid"/>
              <a:round/>
              <a:headEnd/>
              <a:tailEnd/>
            </a:ln>
          </p:spPr>
          <p:txBody>
            <a:bodyPr/>
            <a:lstStyle/>
            <a:p>
              <a:endParaRPr lang="en-US"/>
            </a:p>
          </p:txBody>
        </p:sp>
        <p:sp>
          <p:nvSpPr>
            <p:cNvPr id="61579" name="Freeform 1828"/>
            <p:cNvSpPr>
              <a:spLocks/>
            </p:cNvSpPr>
            <p:nvPr/>
          </p:nvSpPr>
          <p:spPr bwMode="auto">
            <a:xfrm>
              <a:off x="2511" y="2575"/>
              <a:ext cx="336" cy="160"/>
            </a:xfrm>
            <a:custGeom>
              <a:avLst/>
              <a:gdLst>
                <a:gd name="T0" fmla="*/ 0 w 336"/>
                <a:gd name="T1" fmla="*/ 80 h 160"/>
                <a:gd name="T2" fmla="*/ 8 w 336"/>
                <a:gd name="T3" fmla="*/ 112 h 160"/>
                <a:gd name="T4" fmla="*/ 16 w 336"/>
                <a:gd name="T5" fmla="*/ 160 h 160"/>
                <a:gd name="T6" fmla="*/ 24 w 336"/>
                <a:gd name="T7" fmla="*/ 144 h 160"/>
                <a:gd name="T8" fmla="*/ 32 w 336"/>
                <a:gd name="T9" fmla="*/ 152 h 160"/>
                <a:gd name="T10" fmla="*/ 40 w 336"/>
                <a:gd name="T11" fmla="*/ 152 h 160"/>
                <a:gd name="T12" fmla="*/ 56 w 336"/>
                <a:gd name="T13" fmla="*/ 128 h 160"/>
                <a:gd name="T14" fmla="*/ 64 w 336"/>
                <a:gd name="T15" fmla="*/ 24 h 160"/>
                <a:gd name="T16" fmla="*/ 72 w 336"/>
                <a:gd name="T17" fmla="*/ 0 h 160"/>
                <a:gd name="T18" fmla="*/ 80 w 336"/>
                <a:gd name="T19" fmla="*/ 32 h 160"/>
                <a:gd name="T20" fmla="*/ 88 w 336"/>
                <a:gd name="T21" fmla="*/ 64 h 160"/>
                <a:gd name="T22" fmla="*/ 96 w 336"/>
                <a:gd name="T23" fmla="*/ 136 h 160"/>
                <a:gd name="T24" fmla="*/ 112 w 336"/>
                <a:gd name="T25" fmla="*/ 152 h 160"/>
                <a:gd name="T26" fmla="*/ 112 w 336"/>
                <a:gd name="T27" fmla="*/ 144 h 160"/>
                <a:gd name="T28" fmla="*/ 120 w 336"/>
                <a:gd name="T29" fmla="*/ 152 h 160"/>
                <a:gd name="T30" fmla="*/ 144 w 336"/>
                <a:gd name="T31" fmla="*/ 144 h 160"/>
                <a:gd name="T32" fmla="*/ 144 w 336"/>
                <a:gd name="T33" fmla="*/ 24 h 160"/>
                <a:gd name="T34" fmla="*/ 152 w 336"/>
                <a:gd name="T35" fmla="*/ 16 h 160"/>
                <a:gd name="T36" fmla="*/ 160 w 336"/>
                <a:gd name="T37" fmla="*/ 32 h 160"/>
                <a:gd name="T38" fmla="*/ 168 w 336"/>
                <a:gd name="T39" fmla="*/ 48 h 160"/>
                <a:gd name="T40" fmla="*/ 176 w 336"/>
                <a:gd name="T41" fmla="*/ 56 h 160"/>
                <a:gd name="T42" fmla="*/ 184 w 336"/>
                <a:gd name="T43" fmla="*/ 96 h 160"/>
                <a:gd name="T44" fmla="*/ 192 w 336"/>
                <a:gd name="T45" fmla="*/ 144 h 160"/>
                <a:gd name="T46" fmla="*/ 200 w 336"/>
                <a:gd name="T47" fmla="*/ 160 h 160"/>
                <a:gd name="T48" fmla="*/ 208 w 336"/>
                <a:gd name="T49" fmla="*/ 144 h 160"/>
                <a:gd name="T50" fmla="*/ 224 w 336"/>
                <a:gd name="T51" fmla="*/ 144 h 160"/>
                <a:gd name="T52" fmla="*/ 224 w 336"/>
                <a:gd name="T53" fmla="*/ 136 h 160"/>
                <a:gd name="T54" fmla="*/ 232 w 336"/>
                <a:gd name="T55" fmla="*/ 16 h 160"/>
                <a:gd name="T56" fmla="*/ 240 w 336"/>
                <a:gd name="T57" fmla="*/ 24 h 160"/>
                <a:gd name="T58" fmla="*/ 248 w 336"/>
                <a:gd name="T59" fmla="*/ 40 h 160"/>
                <a:gd name="T60" fmla="*/ 256 w 336"/>
                <a:gd name="T61" fmla="*/ 48 h 160"/>
                <a:gd name="T62" fmla="*/ 264 w 336"/>
                <a:gd name="T63" fmla="*/ 56 h 160"/>
                <a:gd name="T64" fmla="*/ 272 w 336"/>
                <a:gd name="T65" fmla="*/ 120 h 160"/>
                <a:gd name="T66" fmla="*/ 280 w 336"/>
                <a:gd name="T67" fmla="*/ 160 h 160"/>
                <a:gd name="T68" fmla="*/ 296 w 336"/>
                <a:gd name="T69" fmla="*/ 160 h 160"/>
                <a:gd name="T70" fmla="*/ 304 w 336"/>
                <a:gd name="T71" fmla="*/ 144 h 160"/>
                <a:gd name="T72" fmla="*/ 312 w 336"/>
                <a:gd name="T73" fmla="*/ 144 h 160"/>
                <a:gd name="T74" fmla="*/ 320 w 336"/>
                <a:gd name="T75" fmla="*/ 136 h 160"/>
                <a:gd name="T76" fmla="*/ 328 w 336"/>
                <a:gd name="T77" fmla="*/ 16 h 160"/>
                <a:gd name="T78" fmla="*/ 336 w 336"/>
                <a:gd name="T79" fmla="*/ 24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6"/>
                <a:gd name="T121" fmla="*/ 0 h 160"/>
                <a:gd name="T122" fmla="*/ 336 w 336"/>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6" h="160">
                  <a:moveTo>
                    <a:pt x="0" y="56"/>
                  </a:moveTo>
                  <a:lnTo>
                    <a:pt x="0" y="80"/>
                  </a:lnTo>
                  <a:lnTo>
                    <a:pt x="8" y="88"/>
                  </a:lnTo>
                  <a:lnTo>
                    <a:pt x="8" y="112"/>
                  </a:lnTo>
                  <a:lnTo>
                    <a:pt x="16" y="128"/>
                  </a:lnTo>
                  <a:lnTo>
                    <a:pt x="16" y="160"/>
                  </a:lnTo>
                  <a:lnTo>
                    <a:pt x="16" y="152"/>
                  </a:lnTo>
                  <a:lnTo>
                    <a:pt x="24" y="144"/>
                  </a:lnTo>
                  <a:lnTo>
                    <a:pt x="24" y="160"/>
                  </a:lnTo>
                  <a:lnTo>
                    <a:pt x="32" y="152"/>
                  </a:lnTo>
                  <a:lnTo>
                    <a:pt x="48" y="152"/>
                  </a:lnTo>
                  <a:lnTo>
                    <a:pt x="40" y="152"/>
                  </a:lnTo>
                  <a:lnTo>
                    <a:pt x="48" y="136"/>
                  </a:lnTo>
                  <a:lnTo>
                    <a:pt x="56" y="128"/>
                  </a:lnTo>
                  <a:lnTo>
                    <a:pt x="56" y="56"/>
                  </a:lnTo>
                  <a:lnTo>
                    <a:pt x="64" y="24"/>
                  </a:lnTo>
                  <a:lnTo>
                    <a:pt x="64" y="8"/>
                  </a:lnTo>
                  <a:lnTo>
                    <a:pt x="72" y="0"/>
                  </a:lnTo>
                  <a:lnTo>
                    <a:pt x="72" y="24"/>
                  </a:lnTo>
                  <a:lnTo>
                    <a:pt x="80" y="32"/>
                  </a:lnTo>
                  <a:lnTo>
                    <a:pt x="80" y="56"/>
                  </a:lnTo>
                  <a:lnTo>
                    <a:pt x="88" y="64"/>
                  </a:lnTo>
                  <a:lnTo>
                    <a:pt x="96" y="80"/>
                  </a:lnTo>
                  <a:lnTo>
                    <a:pt x="96" y="136"/>
                  </a:lnTo>
                  <a:lnTo>
                    <a:pt x="104" y="144"/>
                  </a:lnTo>
                  <a:lnTo>
                    <a:pt x="112" y="152"/>
                  </a:lnTo>
                  <a:lnTo>
                    <a:pt x="112" y="160"/>
                  </a:lnTo>
                  <a:lnTo>
                    <a:pt x="112" y="144"/>
                  </a:lnTo>
                  <a:lnTo>
                    <a:pt x="112" y="152"/>
                  </a:lnTo>
                  <a:lnTo>
                    <a:pt x="120" y="152"/>
                  </a:lnTo>
                  <a:lnTo>
                    <a:pt x="128" y="144"/>
                  </a:lnTo>
                  <a:lnTo>
                    <a:pt x="144" y="144"/>
                  </a:lnTo>
                  <a:lnTo>
                    <a:pt x="136" y="144"/>
                  </a:lnTo>
                  <a:lnTo>
                    <a:pt x="144" y="24"/>
                  </a:lnTo>
                  <a:lnTo>
                    <a:pt x="152" y="0"/>
                  </a:lnTo>
                  <a:lnTo>
                    <a:pt x="152" y="16"/>
                  </a:lnTo>
                  <a:lnTo>
                    <a:pt x="160" y="8"/>
                  </a:lnTo>
                  <a:lnTo>
                    <a:pt x="160" y="32"/>
                  </a:lnTo>
                  <a:lnTo>
                    <a:pt x="168" y="40"/>
                  </a:lnTo>
                  <a:lnTo>
                    <a:pt x="168" y="48"/>
                  </a:lnTo>
                  <a:lnTo>
                    <a:pt x="168" y="40"/>
                  </a:lnTo>
                  <a:lnTo>
                    <a:pt x="176" y="56"/>
                  </a:lnTo>
                  <a:lnTo>
                    <a:pt x="176" y="72"/>
                  </a:lnTo>
                  <a:lnTo>
                    <a:pt x="184" y="96"/>
                  </a:lnTo>
                  <a:lnTo>
                    <a:pt x="184" y="136"/>
                  </a:lnTo>
                  <a:lnTo>
                    <a:pt x="192" y="144"/>
                  </a:lnTo>
                  <a:lnTo>
                    <a:pt x="200" y="136"/>
                  </a:lnTo>
                  <a:lnTo>
                    <a:pt x="200" y="160"/>
                  </a:lnTo>
                  <a:lnTo>
                    <a:pt x="200" y="152"/>
                  </a:lnTo>
                  <a:lnTo>
                    <a:pt x="208" y="144"/>
                  </a:lnTo>
                  <a:lnTo>
                    <a:pt x="216" y="144"/>
                  </a:lnTo>
                  <a:lnTo>
                    <a:pt x="224" y="144"/>
                  </a:lnTo>
                  <a:lnTo>
                    <a:pt x="224" y="128"/>
                  </a:lnTo>
                  <a:lnTo>
                    <a:pt x="224" y="136"/>
                  </a:lnTo>
                  <a:lnTo>
                    <a:pt x="232" y="136"/>
                  </a:lnTo>
                  <a:lnTo>
                    <a:pt x="232" y="16"/>
                  </a:lnTo>
                  <a:lnTo>
                    <a:pt x="240" y="8"/>
                  </a:lnTo>
                  <a:lnTo>
                    <a:pt x="240" y="24"/>
                  </a:lnTo>
                  <a:lnTo>
                    <a:pt x="248" y="16"/>
                  </a:lnTo>
                  <a:lnTo>
                    <a:pt x="248" y="40"/>
                  </a:lnTo>
                  <a:lnTo>
                    <a:pt x="256" y="32"/>
                  </a:lnTo>
                  <a:lnTo>
                    <a:pt x="256" y="48"/>
                  </a:lnTo>
                  <a:lnTo>
                    <a:pt x="256" y="40"/>
                  </a:lnTo>
                  <a:lnTo>
                    <a:pt x="264" y="56"/>
                  </a:lnTo>
                  <a:lnTo>
                    <a:pt x="264" y="96"/>
                  </a:lnTo>
                  <a:lnTo>
                    <a:pt x="272" y="120"/>
                  </a:lnTo>
                  <a:lnTo>
                    <a:pt x="272" y="144"/>
                  </a:lnTo>
                  <a:lnTo>
                    <a:pt x="280" y="160"/>
                  </a:lnTo>
                  <a:lnTo>
                    <a:pt x="296" y="160"/>
                  </a:lnTo>
                  <a:lnTo>
                    <a:pt x="304" y="152"/>
                  </a:lnTo>
                  <a:lnTo>
                    <a:pt x="304" y="144"/>
                  </a:lnTo>
                  <a:lnTo>
                    <a:pt x="304" y="152"/>
                  </a:lnTo>
                  <a:lnTo>
                    <a:pt x="312" y="144"/>
                  </a:lnTo>
                  <a:lnTo>
                    <a:pt x="312" y="160"/>
                  </a:lnTo>
                  <a:lnTo>
                    <a:pt x="320" y="136"/>
                  </a:lnTo>
                  <a:lnTo>
                    <a:pt x="320" y="24"/>
                  </a:lnTo>
                  <a:lnTo>
                    <a:pt x="328" y="16"/>
                  </a:lnTo>
                  <a:lnTo>
                    <a:pt x="328" y="32"/>
                  </a:lnTo>
                  <a:lnTo>
                    <a:pt x="336" y="24"/>
                  </a:lnTo>
                </a:path>
              </a:pathLst>
            </a:custGeom>
            <a:noFill/>
            <a:ln w="0">
              <a:solidFill>
                <a:srgbClr val="CC0000"/>
              </a:solidFill>
              <a:prstDash val="solid"/>
              <a:round/>
              <a:headEnd/>
              <a:tailEnd/>
            </a:ln>
          </p:spPr>
          <p:txBody>
            <a:bodyPr/>
            <a:lstStyle/>
            <a:p>
              <a:endParaRPr lang="en-US"/>
            </a:p>
          </p:txBody>
        </p:sp>
        <p:sp>
          <p:nvSpPr>
            <p:cNvPr id="61580" name="Freeform 1829"/>
            <p:cNvSpPr>
              <a:spLocks/>
            </p:cNvSpPr>
            <p:nvPr/>
          </p:nvSpPr>
          <p:spPr bwMode="auto">
            <a:xfrm>
              <a:off x="2023" y="2167"/>
              <a:ext cx="568" cy="312"/>
            </a:xfrm>
            <a:custGeom>
              <a:avLst/>
              <a:gdLst>
                <a:gd name="T0" fmla="*/ 16 w 568"/>
                <a:gd name="T1" fmla="*/ 296 h 312"/>
                <a:gd name="T2" fmla="*/ 32 w 568"/>
                <a:gd name="T3" fmla="*/ 64 h 312"/>
                <a:gd name="T4" fmla="*/ 40 w 568"/>
                <a:gd name="T5" fmla="*/ 40 h 312"/>
                <a:gd name="T6" fmla="*/ 56 w 568"/>
                <a:gd name="T7" fmla="*/ 120 h 312"/>
                <a:gd name="T8" fmla="*/ 64 w 568"/>
                <a:gd name="T9" fmla="*/ 240 h 312"/>
                <a:gd name="T10" fmla="*/ 88 w 568"/>
                <a:gd name="T11" fmla="*/ 296 h 312"/>
                <a:gd name="T12" fmla="*/ 96 w 568"/>
                <a:gd name="T13" fmla="*/ 304 h 312"/>
                <a:gd name="T14" fmla="*/ 112 w 568"/>
                <a:gd name="T15" fmla="*/ 288 h 312"/>
                <a:gd name="T16" fmla="*/ 120 w 568"/>
                <a:gd name="T17" fmla="*/ 8 h 312"/>
                <a:gd name="T18" fmla="*/ 136 w 568"/>
                <a:gd name="T19" fmla="*/ 88 h 312"/>
                <a:gd name="T20" fmla="*/ 152 w 568"/>
                <a:gd name="T21" fmla="*/ 192 h 312"/>
                <a:gd name="T22" fmla="*/ 160 w 568"/>
                <a:gd name="T23" fmla="*/ 272 h 312"/>
                <a:gd name="T24" fmla="*/ 184 w 568"/>
                <a:gd name="T25" fmla="*/ 304 h 312"/>
                <a:gd name="T26" fmla="*/ 200 w 568"/>
                <a:gd name="T27" fmla="*/ 288 h 312"/>
                <a:gd name="T28" fmla="*/ 208 w 568"/>
                <a:gd name="T29" fmla="*/ 8 h 312"/>
                <a:gd name="T30" fmla="*/ 224 w 568"/>
                <a:gd name="T31" fmla="*/ 32 h 312"/>
                <a:gd name="T32" fmla="*/ 232 w 568"/>
                <a:gd name="T33" fmla="*/ 160 h 312"/>
                <a:gd name="T34" fmla="*/ 248 w 568"/>
                <a:gd name="T35" fmla="*/ 248 h 312"/>
                <a:gd name="T36" fmla="*/ 256 w 568"/>
                <a:gd name="T37" fmla="*/ 288 h 312"/>
                <a:gd name="T38" fmla="*/ 280 w 568"/>
                <a:gd name="T39" fmla="*/ 304 h 312"/>
                <a:gd name="T40" fmla="*/ 296 w 568"/>
                <a:gd name="T41" fmla="*/ 64 h 312"/>
                <a:gd name="T42" fmla="*/ 304 w 568"/>
                <a:gd name="T43" fmla="*/ 24 h 312"/>
                <a:gd name="T44" fmla="*/ 320 w 568"/>
                <a:gd name="T45" fmla="*/ 112 h 312"/>
                <a:gd name="T46" fmla="*/ 328 w 568"/>
                <a:gd name="T47" fmla="*/ 232 h 312"/>
                <a:gd name="T48" fmla="*/ 344 w 568"/>
                <a:gd name="T49" fmla="*/ 272 h 312"/>
                <a:gd name="T50" fmla="*/ 360 w 568"/>
                <a:gd name="T51" fmla="*/ 304 h 312"/>
                <a:gd name="T52" fmla="*/ 376 w 568"/>
                <a:gd name="T53" fmla="*/ 80 h 312"/>
                <a:gd name="T54" fmla="*/ 392 w 568"/>
                <a:gd name="T55" fmla="*/ 8 h 312"/>
                <a:gd name="T56" fmla="*/ 400 w 568"/>
                <a:gd name="T57" fmla="*/ 32 h 312"/>
                <a:gd name="T58" fmla="*/ 408 w 568"/>
                <a:gd name="T59" fmla="*/ 160 h 312"/>
                <a:gd name="T60" fmla="*/ 424 w 568"/>
                <a:gd name="T61" fmla="*/ 240 h 312"/>
                <a:gd name="T62" fmla="*/ 432 w 568"/>
                <a:gd name="T63" fmla="*/ 288 h 312"/>
                <a:gd name="T64" fmla="*/ 456 w 568"/>
                <a:gd name="T65" fmla="*/ 304 h 312"/>
                <a:gd name="T66" fmla="*/ 464 w 568"/>
                <a:gd name="T67" fmla="*/ 56 h 312"/>
                <a:gd name="T68" fmla="*/ 480 w 568"/>
                <a:gd name="T69" fmla="*/ 32 h 312"/>
                <a:gd name="T70" fmla="*/ 488 w 568"/>
                <a:gd name="T71" fmla="*/ 48 h 312"/>
                <a:gd name="T72" fmla="*/ 496 w 568"/>
                <a:gd name="T73" fmla="*/ 184 h 312"/>
                <a:gd name="T74" fmla="*/ 512 w 568"/>
                <a:gd name="T75" fmla="*/ 248 h 312"/>
                <a:gd name="T76" fmla="*/ 520 w 568"/>
                <a:gd name="T77" fmla="*/ 288 h 312"/>
                <a:gd name="T78" fmla="*/ 544 w 568"/>
                <a:gd name="T79" fmla="*/ 304 h 312"/>
                <a:gd name="T80" fmla="*/ 552 w 568"/>
                <a:gd name="T81" fmla="*/ 80 h 312"/>
                <a:gd name="T82" fmla="*/ 568 w 568"/>
                <a:gd name="T83" fmla="*/ 40 h 3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8"/>
                <a:gd name="T127" fmla="*/ 0 h 312"/>
                <a:gd name="T128" fmla="*/ 568 w 568"/>
                <a:gd name="T129" fmla="*/ 312 h 3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8" h="312">
                  <a:moveTo>
                    <a:pt x="0" y="296"/>
                  </a:moveTo>
                  <a:lnTo>
                    <a:pt x="8" y="304"/>
                  </a:lnTo>
                  <a:lnTo>
                    <a:pt x="16" y="296"/>
                  </a:lnTo>
                  <a:lnTo>
                    <a:pt x="24" y="256"/>
                  </a:lnTo>
                  <a:lnTo>
                    <a:pt x="24" y="96"/>
                  </a:lnTo>
                  <a:lnTo>
                    <a:pt x="32" y="64"/>
                  </a:lnTo>
                  <a:lnTo>
                    <a:pt x="32" y="16"/>
                  </a:lnTo>
                  <a:lnTo>
                    <a:pt x="40" y="24"/>
                  </a:lnTo>
                  <a:lnTo>
                    <a:pt x="40" y="40"/>
                  </a:lnTo>
                  <a:lnTo>
                    <a:pt x="48" y="48"/>
                  </a:lnTo>
                  <a:lnTo>
                    <a:pt x="48" y="104"/>
                  </a:lnTo>
                  <a:lnTo>
                    <a:pt x="56" y="120"/>
                  </a:lnTo>
                  <a:lnTo>
                    <a:pt x="56" y="184"/>
                  </a:lnTo>
                  <a:lnTo>
                    <a:pt x="64" y="200"/>
                  </a:lnTo>
                  <a:lnTo>
                    <a:pt x="64" y="240"/>
                  </a:lnTo>
                  <a:lnTo>
                    <a:pt x="72" y="256"/>
                  </a:lnTo>
                  <a:lnTo>
                    <a:pt x="72" y="280"/>
                  </a:lnTo>
                  <a:lnTo>
                    <a:pt x="88" y="296"/>
                  </a:lnTo>
                  <a:lnTo>
                    <a:pt x="88" y="304"/>
                  </a:lnTo>
                  <a:lnTo>
                    <a:pt x="88" y="296"/>
                  </a:lnTo>
                  <a:lnTo>
                    <a:pt x="96" y="304"/>
                  </a:lnTo>
                  <a:lnTo>
                    <a:pt x="104" y="312"/>
                  </a:lnTo>
                  <a:lnTo>
                    <a:pt x="104" y="304"/>
                  </a:lnTo>
                  <a:lnTo>
                    <a:pt x="112" y="288"/>
                  </a:lnTo>
                  <a:lnTo>
                    <a:pt x="112" y="112"/>
                  </a:lnTo>
                  <a:lnTo>
                    <a:pt x="120" y="64"/>
                  </a:lnTo>
                  <a:lnTo>
                    <a:pt x="120" y="8"/>
                  </a:lnTo>
                  <a:lnTo>
                    <a:pt x="128" y="16"/>
                  </a:lnTo>
                  <a:lnTo>
                    <a:pt x="136" y="32"/>
                  </a:lnTo>
                  <a:lnTo>
                    <a:pt x="136" y="88"/>
                  </a:lnTo>
                  <a:lnTo>
                    <a:pt x="144" y="104"/>
                  </a:lnTo>
                  <a:lnTo>
                    <a:pt x="144" y="168"/>
                  </a:lnTo>
                  <a:lnTo>
                    <a:pt x="152" y="192"/>
                  </a:lnTo>
                  <a:lnTo>
                    <a:pt x="152" y="232"/>
                  </a:lnTo>
                  <a:lnTo>
                    <a:pt x="160" y="248"/>
                  </a:lnTo>
                  <a:lnTo>
                    <a:pt x="160" y="272"/>
                  </a:lnTo>
                  <a:lnTo>
                    <a:pt x="168" y="280"/>
                  </a:lnTo>
                  <a:lnTo>
                    <a:pt x="184" y="296"/>
                  </a:lnTo>
                  <a:lnTo>
                    <a:pt x="184" y="304"/>
                  </a:lnTo>
                  <a:lnTo>
                    <a:pt x="184" y="296"/>
                  </a:lnTo>
                  <a:lnTo>
                    <a:pt x="192" y="304"/>
                  </a:lnTo>
                  <a:lnTo>
                    <a:pt x="200" y="288"/>
                  </a:lnTo>
                  <a:lnTo>
                    <a:pt x="200" y="120"/>
                  </a:lnTo>
                  <a:lnTo>
                    <a:pt x="208" y="72"/>
                  </a:lnTo>
                  <a:lnTo>
                    <a:pt x="208" y="8"/>
                  </a:lnTo>
                  <a:lnTo>
                    <a:pt x="216" y="0"/>
                  </a:lnTo>
                  <a:lnTo>
                    <a:pt x="216" y="16"/>
                  </a:lnTo>
                  <a:lnTo>
                    <a:pt x="224" y="32"/>
                  </a:lnTo>
                  <a:lnTo>
                    <a:pt x="224" y="80"/>
                  </a:lnTo>
                  <a:lnTo>
                    <a:pt x="232" y="96"/>
                  </a:lnTo>
                  <a:lnTo>
                    <a:pt x="232" y="160"/>
                  </a:lnTo>
                  <a:lnTo>
                    <a:pt x="240" y="184"/>
                  </a:lnTo>
                  <a:lnTo>
                    <a:pt x="240" y="232"/>
                  </a:lnTo>
                  <a:lnTo>
                    <a:pt x="248" y="248"/>
                  </a:lnTo>
                  <a:lnTo>
                    <a:pt x="248" y="264"/>
                  </a:lnTo>
                  <a:lnTo>
                    <a:pt x="256" y="272"/>
                  </a:lnTo>
                  <a:lnTo>
                    <a:pt x="256" y="288"/>
                  </a:lnTo>
                  <a:lnTo>
                    <a:pt x="264" y="296"/>
                  </a:lnTo>
                  <a:lnTo>
                    <a:pt x="272" y="304"/>
                  </a:lnTo>
                  <a:lnTo>
                    <a:pt x="280" y="304"/>
                  </a:lnTo>
                  <a:lnTo>
                    <a:pt x="288" y="280"/>
                  </a:lnTo>
                  <a:lnTo>
                    <a:pt x="288" y="104"/>
                  </a:lnTo>
                  <a:lnTo>
                    <a:pt x="296" y="64"/>
                  </a:lnTo>
                  <a:lnTo>
                    <a:pt x="296" y="8"/>
                  </a:lnTo>
                  <a:lnTo>
                    <a:pt x="304" y="0"/>
                  </a:lnTo>
                  <a:lnTo>
                    <a:pt x="304" y="24"/>
                  </a:lnTo>
                  <a:lnTo>
                    <a:pt x="312" y="32"/>
                  </a:lnTo>
                  <a:lnTo>
                    <a:pt x="312" y="96"/>
                  </a:lnTo>
                  <a:lnTo>
                    <a:pt x="320" y="112"/>
                  </a:lnTo>
                  <a:lnTo>
                    <a:pt x="320" y="160"/>
                  </a:lnTo>
                  <a:lnTo>
                    <a:pt x="328" y="184"/>
                  </a:lnTo>
                  <a:lnTo>
                    <a:pt x="328" y="232"/>
                  </a:lnTo>
                  <a:lnTo>
                    <a:pt x="336" y="240"/>
                  </a:lnTo>
                  <a:lnTo>
                    <a:pt x="336" y="264"/>
                  </a:lnTo>
                  <a:lnTo>
                    <a:pt x="344" y="272"/>
                  </a:lnTo>
                  <a:lnTo>
                    <a:pt x="344" y="280"/>
                  </a:lnTo>
                  <a:lnTo>
                    <a:pt x="360" y="296"/>
                  </a:lnTo>
                  <a:lnTo>
                    <a:pt x="360" y="304"/>
                  </a:lnTo>
                  <a:lnTo>
                    <a:pt x="368" y="296"/>
                  </a:lnTo>
                  <a:lnTo>
                    <a:pt x="376" y="240"/>
                  </a:lnTo>
                  <a:lnTo>
                    <a:pt x="376" y="80"/>
                  </a:lnTo>
                  <a:lnTo>
                    <a:pt x="384" y="48"/>
                  </a:lnTo>
                  <a:lnTo>
                    <a:pt x="384" y="0"/>
                  </a:lnTo>
                  <a:lnTo>
                    <a:pt x="392" y="8"/>
                  </a:lnTo>
                  <a:lnTo>
                    <a:pt x="392" y="0"/>
                  </a:lnTo>
                  <a:lnTo>
                    <a:pt x="392" y="8"/>
                  </a:lnTo>
                  <a:lnTo>
                    <a:pt x="400" y="32"/>
                  </a:lnTo>
                  <a:lnTo>
                    <a:pt x="400" y="80"/>
                  </a:lnTo>
                  <a:lnTo>
                    <a:pt x="408" y="96"/>
                  </a:lnTo>
                  <a:lnTo>
                    <a:pt x="408" y="160"/>
                  </a:lnTo>
                  <a:lnTo>
                    <a:pt x="416" y="184"/>
                  </a:lnTo>
                  <a:lnTo>
                    <a:pt x="416" y="232"/>
                  </a:lnTo>
                  <a:lnTo>
                    <a:pt x="424" y="240"/>
                  </a:lnTo>
                  <a:lnTo>
                    <a:pt x="424" y="264"/>
                  </a:lnTo>
                  <a:lnTo>
                    <a:pt x="432" y="272"/>
                  </a:lnTo>
                  <a:lnTo>
                    <a:pt x="432" y="288"/>
                  </a:lnTo>
                  <a:lnTo>
                    <a:pt x="440" y="296"/>
                  </a:lnTo>
                  <a:lnTo>
                    <a:pt x="448" y="304"/>
                  </a:lnTo>
                  <a:lnTo>
                    <a:pt x="456" y="304"/>
                  </a:lnTo>
                  <a:lnTo>
                    <a:pt x="456" y="256"/>
                  </a:lnTo>
                  <a:lnTo>
                    <a:pt x="464" y="192"/>
                  </a:lnTo>
                  <a:lnTo>
                    <a:pt x="464" y="56"/>
                  </a:lnTo>
                  <a:lnTo>
                    <a:pt x="472" y="32"/>
                  </a:lnTo>
                  <a:lnTo>
                    <a:pt x="472" y="8"/>
                  </a:lnTo>
                  <a:lnTo>
                    <a:pt x="480" y="32"/>
                  </a:lnTo>
                  <a:lnTo>
                    <a:pt x="480" y="24"/>
                  </a:lnTo>
                  <a:lnTo>
                    <a:pt x="480" y="32"/>
                  </a:lnTo>
                  <a:lnTo>
                    <a:pt x="488" y="48"/>
                  </a:lnTo>
                  <a:lnTo>
                    <a:pt x="488" y="104"/>
                  </a:lnTo>
                  <a:lnTo>
                    <a:pt x="496" y="112"/>
                  </a:lnTo>
                  <a:lnTo>
                    <a:pt x="496" y="184"/>
                  </a:lnTo>
                  <a:lnTo>
                    <a:pt x="504" y="208"/>
                  </a:lnTo>
                  <a:lnTo>
                    <a:pt x="504" y="240"/>
                  </a:lnTo>
                  <a:lnTo>
                    <a:pt x="512" y="248"/>
                  </a:lnTo>
                  <a:lnTo>
                    <a:pt x="512" y="272"/>
                  </a:lnTo>
                  <a:lnTo>
                    <a:pt x="520" y="280"/>
                  </a:lnTo>
                  <a:lnTo>
                    <a:pt x="520" y="288"/>
                  </a:lnTo>
                  <a:lnTo>
                    <a:pt x="528" y="296"/>
                  </a:lnTo>
                  <a:lnTo>
                    <a:pt x="536" y="304"/>
                  </a:lnTo>
                  <a:lnTo>
                    <a:pt x="544" y="304"/>
                  </a:lnTo>
                  <a:lnTo>
                    <a:pt x="544" y="288"/>
                  </a:lnTo>
                  <a:lnTo>
                    <a:pt x="552" y="232"/>
                  </a:lnTo>
                  <a:lnTo>
                    <a:pt x="552" y="80"/>
                  </a:lnTo>
                  <a:lnTo>
                    <a:pt x="560" y="48"/>
                  </a:lnTo>
                  <a:lnTo>
                    <a:pt x="560" y="16"/>
                  </a:lnTo>
                  <a:lnTo>
                    <a:pt x="568" y="40"/>
                  </a:lnTo>
                  <a:lnTo>
                    <a:pt x="568" y="32"/>
                  </a:lnTo>
                  <a:lnTo>
                    <a:pt x="568" y="40"/>
                  </a:lnTo>
                </a:path>
              </a:pathLst>
            </a:custGeom>
            <a:noFill/>
            <a:ln w="0">
              <a:solidFill>
                <a:srgbClr val="0000CC"/>
              </a:solidFill>
              <a:prstDash val="solid"/>
              <a:round/>
              <a:headEnd/>
              <a:tailEnd/>
            </a:ln>
          </p:spPr>
          <p:txBody>
            <a:bodyPr/>
            <a:lstStyle/>
            <a:p>
              <a:endParaRPr lang="en-US"/>
            </a:p>
          </p:txBody>
        </p:sp>
        <p:sp>
          <p:nvSpPr>
            <p:cNvPr id="61581" name="Freeform 1830"/>
            <p:cNvSpPr>
              <a:spLocks/>
            </p:cNvSpPr>
            <p:nvPr/>
          </p:nvSpPr>
          <p:spPr bwMode="auto">
            <a:xfrm>
              <a:off x="2591" y="2175"/>
              <a:ext cx="256" cy="296"/>
            </a:xfrm>
            <a:custGeom>
              <a:avLst/>
              <a:gdLst>
                <a:gd name="T0" fmla="*/ 0 w 256"/>
                <a:gd name="T1" fmla="*/ 32 h 296"/>
                <a:gd name="T2" fmla="*/ 8 w 256"/>
                <a:gd name="T3" fmla="*/ 56 h 296"/>
                <a:gd name="T4" fmla="*/ 8 w 256"/>
                <a:gd name="T5" fmla="*/ 112 h 296"/>
                <a:gd name="T6" fmla="*/ 16 w 256"/>
                <a:gd name="T7" fmla="*/ 128 h 296"/>
                <a:gd name="T8" fmla="*/ 16 w 256"/>
                <a:gd name="T9" fmla="*/ 192 h 296"/>
                <a:gd name="T10" fmla="*/ 24 w 256"/>
                <a:gd name="T11" fmla="*/ 208 h 296"/>
                <a:gd name="T12" fmla="*/ 24 w 256"/>
                <a:gd name="T13" fmla="*/ 240 h 296"/>
                <a:gd name="T14" fmla="*/ 32 w 256"/>
                <a:gd name="T15" fmla="*/ 248 h 296"/>
                <a:gd name="T16" fmla="*/ 32 w 256"/>
                <a:gd name="T17" fmla="*/ 264 h 296"/>
                <a:gd name="T18" fmla="*/ 40 w 256"/>
                <a:gd name="T19" fmla="*/ 272 h 296"/>
                <a:gd name="T20" fmla="*/ 40 w 256"/>
                <a:gd name="T21" fmla="*/ 288 h 296"/>
                <a:gd name="T22" fmla="*/ 48 w 256"/>
                <a:gd name="T23" fmla="*/ 288 h 296"/>
                <a:gd name="T24" fmla="*/ 56 w 256"/>
                <a:gd name="T25" fmla="*/ 296 h 296"/>
                <a:gd name="T26" fmla="*/ 56 w 256"/>
                <a:gd name="T27" fmla="*/ 288 h 296"/>
                <a:gd name="T28" fmla="*/ 56 w 256"/>
                <a:gd name="T29" fmla="*/ 296 h 296"/>
                <a:gd name="T30" fmla="*/ 64 w 256"/>
                <a:gd name="T31" fmla="*/ 288 h 296"/>
                <a:gd name="T32" fmla="*/ 64 w 256"/>
                <a:gd name="T33" fmla="*/ 240 h 296"/>
                <a:gd name="T34" fmla="*/ 72 w 256"/>
                <a:gd name="T35" fmla="*/ 184 h 296"/>
                <a:gd name="T36" fmla="*/ 72 w 256"/>
                <a:gd name="T37" fmla="*/ 48 h 296"/>
                <a:gd name="T38" fmla="*/ 80 w 256"/>
                <a:gd name="T39" fmla="*/ 24 h 296"/>
                <a:gd name="T40" fmla="*/ 80 w 256"/>
                <a:gd name="T41" fmla="*/ 0 h 296"/>
                <a:gd name="T42" fmla="*/ 80 w 256"/>
                <a:gd name="T43" fmla="*/ 8 h 296"/>
                <a:gd name="T44" fmla="*/ 88 w 256"/>
                <a:gd name="T45" fmla="*/ 16 h 296"/>
                <a:gd name="T46" fmla="*/ 88 w 256"/>
                <a:gd name="T47" fmla="*/ 40 h 296"/>
                <a:gd name="T48" fmla="*/ 96 w 256"/>
                <a:gd name="T49" fmla="*/ 56 h 296"/>
                <a:gd name="T50" fmla="*/ 96 w 256"/>
                <a:gd name="T51" fmla="*/ 112 h 296"/>
                <a:gd name="T52" fmla="*/ 104 w 256"/>
                <a:gd name="T53" fmla="*/ 136 h 296"/>
                <a:gd name="T54" fmla="*/ 104 w 256"/>
                <a:gd name="T55" fmla="*/ 192 h 296"/>
                <a:gd name="T56" fmla="*/ 112 w 256"/>
                <a:gd name="T57" fmla="*/ 208 h 296"/>
                <a:gd name="T58" fmla="*/ 112 w 256"/>
                <a:gd name="T59" fmla="*/ 248 h 296"/>
                <a:gd name="T60" fmla="*/ 120 w 256"/>
                <a:gd name="T61" fmla="*/ 256 h 296"/>
                <a:gd name="T62" fmla="*/ 120 w 256"/>
                <a:gd name="T63" fmla="*/ 272 h 296"/>
                <a:gd name="T64" fmla="*/ 128 w 256"/>
                <a:gd name="T65" fmla="*/ 280 h 296"/>
                <a:gd name="T66" fmla="*/ 136 w 256"/>
                <a:gd name="T67" fmla="*/ 288 h 296"/>
                <a:gd name="T68" fmla="*/ 144 w 256"/>
                <a:gd name="T69" fmla="*/ 296 h 296"/>
                <a:gd name="T70" fmla="*/ 152 w 256"/>
                <a:gd name="T71" fmla="*/ 296 h 296"/>
                <a:gd name="T72" fmla="*/ 152 w 256"/>
                <a:gd name="T73" fmla="*/ 208 h 296"/>
                <a:gd name="T74" fmla="*/ 160 w 256"/>
                <a:gd name="T75" fmla="*/ 152 h 296"/>
                <a:gd name="T76" fmla="*/ 160 w 256"/>
                <a:gd name="T77" fmla="*/ 32 h 296"/>
                <a:gd name="T78" fmla="*/ 168 w 256"/>
                <a:gd name="T79" fmla="*/ 16 h 296"/>
                <a:gd name="T80" fmla="*/ 168 w 256"/>
                <a:gd name="T81" fmla="*/ 0 h 296"/>
                <a:gd name="T82" fmla="*/ 168 w 256"/>
                <a:gd name="T83" fmla="*/ 8 h 296"/>
                <a:gd name="T84" fmla="*/ 176 w 256"/>
                <a:gd name="T85" fmla="*/ 40 h 296"/>
                <a:gd name="T86" fmla="*/ 176 w 256"/>
                <a:gd name="T87" fmla="*/ 32 h 296"/>
                <a:gd name="T88" fmla="*/ 176 w 256"/>
                <a:gd name="T89" fmla="*/ 40 h 296"/>
                <a:gd name="T90" fmla="*/ 184 w 256"/>
                <a:gd name="T91" fmla="*/ 64 h 296"/>
                <a:gd name="T92" fmla="*/ 184 w 256"/>
                <a:gd name="T93" fmla="*/ 128 h 296"/>
                <a:gd name="T94" fmla="*/ 192 w 256"/>
                <a:gd name="T95" fmla="*/ 152 h 296"/>
                <a:gd name="T96" fmla="*/ 192 w 256"/>
                <a:gd name="T97" fmla="*/ 208 h 296"/>
                <a:gd name="T98" fmla="*/ 200 w 256"/>
                <a:gd name="T99" fmla="*/ 224 h 296"/>
                <a:gd name="T100" fmla="*/ 200 w 256"/>
                <a:gd name="T101" fmla="*/ 248 h 296"/>
                <a:gd name="T102" fmla="*/ 208 w 256"/>
                <a:gd name="T103" fmla="*/ 256 h 296"/>
                <a:gd name="T104" fmla="*/ 208 w 256"/>
                <a:gd name="T105" fmla="*/ 272 h 296"/>
                <a:gd name="T106" fmla="*/ 224 w 256"/>
                <a:gd name="T107" fmla="*/ 288 h 296"/>
                <a:gd name="T108" fmla="*/ 224 w 256"/>
                <a:gd name="T109" fmla="*/ 296 h 296"/>
                <a:gd name="T110" fmla="*/ 232 w 256"/>
                <a:gd name="T111" fmla="*/ 296 h 296"/>
                <a:gd name="T112" fmla="*/ 240 w 256"/>
                <a:gd name="T113" fmla="*/ 296 h 296"/>
                <a:gd name="T114" fmla="*/ 240 w 256"/>
                <a:gd name="T115" fmla="*/ 160 h 296"/>
                <a:gd name="T116" fmla="*/ 248 w 256"/>
                <a:gd name="T117" fmla="*/ 112 h 296"/>
                <a:gd name="T118" fmla="*/ 248 w 256"/>
                <a:gd name="T119" fmla="*/ 16 h 296"/>
                <a:gd name="T120" fmla="*/ 256 w 256"/>
                <a:gd name="T121" fmla="*/ 8 h 2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6"/>
                <a:gd name="T184" fmla="*/ 0 h 296"/>
                <a:gd name="T185" fmla="*/ 256 w 256"/>
                <a:gd name="T186" fmla="*/ 296 h 2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6" h="296">
                  <a:moveTo>
                    <a:pt x="0" y="32"/>
                  </a:moveTo>
                  <a:lnTo>
                    <a:pt x="8" y="56"/>
                  </a:lnTo>
                  <a:lnTo>
                    <a:pt x="8" y="112"/>
                  </a:lnTo>
                  <a:lnTo>
                    <a:pt x="16" y="128"/>
                  </a:lnTo>
                  <a:lnTo>
                    <a:pt x="16" y="192"/>
                  </a:lnTo>
                  <a:lnTo>
                    <a:pt x="24" y="208"/>
                  </a:lnTo>
                  <a:lnTo>
                    <a:pt x="24" y="240"/>
                  </a:lnTo>
                  <a:lnTo>
                    <a:pt x="32" y="248"/>
                  </a:lnTo>
                  <a:lnTo>
                    <a:pt x="32" y="264"/>
                  </a:lnTo>
                  <a:lnTo>
                    <a:pt x="40" y="272"/>
                  </a:lnTo>
                  <a:lnTo>
                    <a:pt x="40" y="288"/>
                  </a:lnTo>
                  <a:lnTo>
                    <a:pt x="48" y="288"/>
                  </a:lnTo>
                  <a:lnTo>
                    <a:pt x="56" y="296"/>
                  </a:lnTo>
                  <a:lnTo>
                    <a:pt x="56" y="288"/>
                  </a:lnTo>
                  <a:lnTo>
                    <a:pt x="56" y="296"/>
                  </a:lnTo>
                  <a:lnTo>
                    <a:pt x="64" y="288"/>
                  </a:lnTo>
                  <a:lnTo>
                    <a:pt x="64" y="240"/>
                  </a:lnTo>
                  <a:lnTo>
                    <a:pt x="72" y="184"/>
                  </a:lnTo>
                  <a:lnTo>
                    <a:pt x="72" y="48"/>
                  </a:lnTo>
                  <a:lnTo>
                    <a:pt x="80" y="24"/>
                  </a:lnTo>
                  <a:lnTo>
                    <a:pt x="80" y="0"/>
                  </a:lnTo>
                  <a:lnTo>
                    <a:pt x="80" y="8"/>
                  </a:lnTo>
                  <a:lnTo>
                    <a:pt x="88" y="16"/>
                  </a:lnTo>
                  <a:lnTo>
                    <a:pt x="88" y="40"/>
                  </a:lnTo>
                  <a:lnTo>
                    <a:pt x="96" y="56"/>
                  </a:lnTo>
                  <a:lnTo>
                    <a:pt x="96" y="112"/>
                  </a:lnTo>
                  <a:lnTo>
                    <a:pt x="104" y="136"/>
                  </a:lnTo>
                  <a:lnTo>
                    <a:pt x="104" y="192"/>
                  </a:lnTo>
                  <a:lnTo>
                    <a:pt x="112" y="208"/>
                  </a:lnTo>
                  <a:lnTo>
                    <a:pt x="112" y="248"/>
                  </a:lnTo>
                  <a:lnTo>
                    <a:pt x="120" y="256"/>
                  </a:lnTo>
                  <a:lnTo>
                    <a:pt x="120" y="272"/>
                  </a:lnTo>
                  <a:lnTo>
                    <a:pt x="128" y="280"/>
                  </a:lnTo>
                  <a:lnTo>
                    <a:pt x="136" y="288"/>
                  </a:lnTo>
                  <a:lnTo>
                    <a:pt x="144" y="296"/>
                  </a:lnTo>
                  <a:lnTo>
                    <a:pt x="152" y="296"/>
                  </a:lnTo>
                  <a:lnTo>
                    <a:pt x="152" y="208"/>
                  </a:lnTo>
                  <a:lnTo>
                    <a:pt x="160" y="152"/>
                  </a:lnTo>
                  <a:lnTo>
                    <a:pt x="160" y="32"/>
                  </a:lnTo>
                  <a:lnTo>
                    <a:pt x="168" y="16"/>
                  </a:lnTo>
                  <a:lnTo>
                    <a:pt x="168" y="0"/>
                  </a:lnTo>
                  <a:lnTo>
                    <a:pt x="168" y="8"/>
                  </a:lnTo>
                  <a:lnTo>
                    <a:pt x="176" y="40"/>
                  </a:lnTo>
                  <a:lnTo>
                    <a:pt x="176" y="32"/>
                  </a:lnTo>
                  <a:lnTo>
                    <a:pt x="176" y="40"/>
                  </a:lnTo>
                  <a:lnTo>
                    <a:pt x="184" y="64"/>
                  </a:lnTo>
                  <a:lnTo>
                    <a:pt x="184" y="128"/>
                  </a:lnTo>
                  <a:lnTo>
                    <a:pt x="192" y="152"/>
                  </a:lnTo>
                  <a:lnTo>
                    <a:pt x="192" y="208"/>
                  </a:lnTo>
                  <a:lnTo>
                    <a:pt x="200" y="224"/>
                  </a:lnTo>
                  <a:lnTo>
                    <a:pt x="200" y="248"/>
                  </a:lnTo>
                  <a:lnTo>
                    <a:pt x="208" y="256"/>
                  </a:lnTo>
                  <a:lnTo>
                    <a:pt x="208" y="272"/>
                  </a:lnTo>
                  <a:lnTo>
                    <a:pt x="224" y="288"/>
                  </a:lnTo>
                  <a:lnTo>
                    <a:pt x="224" y="296"/>
                  </a:lnTo>
                  <a:lnTo>
                    <a:pt x="232" y="296"/>
                  </a:lnTo>
                  <a:lnTo>
                    <a:pt x="240" y="296"/>
                  </a:lnTo>
                  <a:lnTo>
                    <a:pt x="240" y="160"/>
                  </a:lnTo>
                  <a:lnTo>
                    <a:pt x="248" y="112"/>
                  </a:lnTo>
                  <a:lnTo>
                    <a:pt x="248" y="16"/>
                  </a:lnTo>
                  <a:lnTo>
                    <a:pt x="256" y="8"/>
                  </a:lnTo>
                </a:path>
              </a:pathLst>
            </a:custGeom>
            <a:noFill/>
            <a:ln w="0">
              <a:solidFill>
                <a:srgbClr val="0000CC"/>
              </a:solidFill>
              <a:prstDash val="solid"/>
              <a:round/>
              <a:headEnd/>
              <a:tailEnd/>
            </a:ln>
          </p:spPr>
          <p:txBody>
            <a:bodyPr/>
            <a:lstStyle/>
            <a:p>
              <a:endParaRPr lang="en-US"/>
            </a:p>
          </p:txBody>
        </p:sp>
        <p:sp>
          <p:nvSpPr>
            <p:cNvPr id="61582" name="Line 1831"/>
            <p:cNvSpPr>
              <a:spLocks noChangeShapeType="1"/>
            </p:cNvSpPr>
            <p:nvPr/>
          </p:nvSpPr>
          <p:spPr bwMode="auto">
            <a:xfrm flipV="1">
              <a:off x="2847" y="1696"/>
              <a:ext cx="0" cy="1047"/>
            </a:xfrm>
            <a:prstGeom prst="line">
              <a:avLst/>
            </a:prstGeom>
            <a:noFill/>
            <a:ln w="0">
              <a:solidFill>
                <a:srgbClr val="000000"/>
              </a:solidFill>
              <a:round/>
              <a:headEnd/>
              <a:tailEnd/>
            </a:ln>
          </p:spPr>
          <p:txBody>
            <a:bodyPr/>
            <a:lstStyle/>
            <a:p>
              <a:endParaRPr lang="en-US"/>
            </a:p>
          </p:txBody>
        </p:sp>
        <p:sp>
          <p:nvSpPr>
            <p:cNvPr id="61583" name="Rectangle 1832"/>
            <p:cNvSpPr>
              <a:spLocks noChangeArrowheads="1"/>
            </p:cNvSpPr>
            <p:nvPr/>
          </p:nvSpPr>
          <p:spPr bwMode="auto">
            <a:xfrm>
              <a:off x="2431" y="1736"/>
              <a:ext cx="290"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10 nM</a:t>
              </a:r>
              <a:endParaRPr lang="en-US"/>
            </a:p>
          </p:txBody>
        </p:sp>
        <p:sp>
          <p:nvSpPr>
            <p:cNvPr id="61584" name="Freeform 1833"/>
            <p:cNvSpPr>
              <a:spLocks/>
            </p:cNvSpPr>
            <p:nvPr/>
          </p:nvSpPr>
          <p:spPr bwMode="auto">
            <a:xfrm>
              <a:off x="2847" y="2583"/>
              <a:ext cx="407" cy="160"/>
            </a:xfrm>
            <a:custGeom>
              <a:avLst/>
              <a:gdLst>
                <a:gd name="T0" fmla="*/ 8 w 407"/>
                <a:gd name="T1" fmla="*/ 40 h 160"/>
                <a:gd name="T2" fmla="*/ 16 w 407"/>
                <a:gd name="T3" fmla="*/ 32 h 160"/>
                <a:gd name="T4" fmla="*/ 24 w 407"/>
                <a:gd name="T5" fmla="*/ 24 h 160"/>
                <a:gd name="T6" fmla="*/ 40 w 407"/>
                <a:gd name="T7" fmla="*/ 64 h 160"/>
                <a:gd name="T8" fmla="*/ 48 w 407"/>
                <a:gd name="T9" fmla="*/ 144 h 160"/>
                <a:gd name="T10" fmla="*/ 56 w 407"/>
                <a:gd name="T11" fmla="*/ 136 h 160"/>
                <a:gd name="T12" fmla="*/ 64 w 407"/>
                <a:gd name="T13" fmla="*/ 144 h 160"/>
                <a:gd name="T14" fmla="*/ 72 w 407"/>
                <a:gd name="T15" fmla="*/ 136 h 160"/>
                <a:gd name="T16" fmla="*/ 88 w 407"/>
                <a:gd name="T17" fmla="*/ 48 h 160"/>
                <a:gd name="T18" fmla="*/ 96 w 407"/>
                <a:gd name="T19" fmla="*/ 8 h 160"/>
                <a:gd name="T20" fmla="*/ 104 w 407"/>
                <a:gd name="T21" fmla="*/ 16 h 160"/>
                <a:gd name="T22" fmla="*/ 112 w 407"/>
                <a:gd name="T23" fmla="*/ 48 h 160"/>
                <a:gd name="T24" fmla="*/ 120 w 407"/>
                <a:gd name="T25" fmla="*/ 112 h 160"/>
                <a:gd name="T26" fmla="*/ 128 w 407"/>
                <a:gd name="T27" fmla="*/ 120 h 160"/>
                <a:gd name="T28" fmla="*/ 136 w 407"/>
                <a:gd name="T29" fmla="*/ 128 h 160"/>
                <a:gd name="T30" fmla="*/ 144 w 407"/>
                <a:gd name="T31" fmla="*/ 136 h 160"/>
                <a:gd name="T32" fmla="*/ 152 w 407"/>
                <a:gd name="T33" fmla="*/ 120 h 160"/>
                <a:gd name="T34" fmla="*/ 160 w 407"/>
                <a:gd name="T35" fmla="*/ 104 h 160"/>
                <a:gd name="T36" fmla="*/ 176 w 407"/>
                <a:gd name="T37" fmla="*/ 8 h 160"/>
                <a:gd name="T38" fmla="*/ 184 w 407"/>
                <a:gd name="T39" fmla="*/ 16 h 160"/>
                <a:gd name="T40" fmla="*/ 200 w 407"/>
                <a:gd name="T41" fmla="*/ 56 h 160"/>
                <a:gd name="T42" fmla="*/ 208 w 407"/>
                <a:gd name="T43" fmla="*/ 128 h 160"/>
                <a:gd name="T44" fmla="*/ 224 w 407"/>
                <a:gd name="T45" fmla="*/ 144 h 160"/>
                <a:gd name="T46" fmla="*/ 232 w 407"/>
                <a:gd name="T47" fmla="*/ 128 h 160"/>
                <a:gd name="T48" fmla="*/ 240 w 407"/>
                <a:gd name="T49" fmla="*/ 144 h 160"/>
                <a:gd name="T50" fmla="*/ 248 w 407"/>
                <a:gd name="T51" fmla="*/ 16 h 160"/>
                <a:gd name="T52" fmla="*/ 256 w 407"/>
                <a:gd name="T53" fmla="*/ 24 h 160"/>
                <a:gd name="T54" fmla="*/ 264 w 407"/>
                <a:gd name="T55" fmla="*/ 56 h 160"/>
                <a:gd name="T56" fmla="*/ 280 w 407"/>
                <a:gd name="T57" fmla="*/ 80 h 160"/>
                <a:gd name="T58" fmla="*/ 288 w 407"/>
                <a:gd name="T59" fmla="*/ 144 h 160"/>
                <a:gd name="T60" fmla="*/ 296 w 407"/>
                <a:gd name="T61" fmla="*/ 144 h 160"/>
                <a:gd name="T62" fmla="*/ 304 w 407"/>
                <a:gd name="T63" fmla="*/ 152 h 160"/>
                <a:gd name="T64" fmla="*/ 312 w 407"/>
                <a:gd name="T65" fmla="*/ 136 h 160"/>
                <a:gd name="T66" fmla="*/ 328 w 407"/>
                <a:gd name="T67" fmla="*/ 48 h 160"/>
                <a:gd name="T68" fmla="*/ 336 w 407"/>
                <a:gd name="T69" fmla="*/ 16 h 160"/>
                <a:gd name="T70" fmla="*/ 343 w 407"/>
                <a:gd name="T71" fmla="*/ 40 h 160"/>
                <a:gd name="T72" fmla="*/ 351 w 407"/>
                <a:gd name="T73" fmla="*/ 48 h 160"/>
                <a:gd name="T74" fmla="*/ 359 w 407"/>
                <a:gd name="T75" fmla="*/ 120 h 160"/>
                <a:gd name="T76" fmla="*/ 375 w 407"/>
                <a:gd name="T77" fmla="*/ 136 h 160"/>
                <a:gd name="T78" fmla="*/ 383 w 407"/>
                <a:gd name="T79" fmla="*/ 144 h 160"/>
                <a:gd name="T80" fmla="*/ 391 w 407"/>
                <a:gd name="T81" fmla="*/ 128 h 160"/>
                <a:gd name="T82" fmla="*/ 399 w 407"/>
                <a:gd name="T83" fmla="*/ 136 h 1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7"/>
                <a:gd name="T127" fmla="*/ 0 h 160"/>
                <a:gd name="T128" fmla="*/ 407 w 407"/>
                <a:gd name="T129" fmla="*/ 160 h 1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7" h="160">
                  <a:moveTo>
                    <a:pt x="0" y="136"/>
                  </a:moveTo>
                  <a:lnTo>
                    <a:pt x="0" y="88"/>
                  </a:lnTo>
                  <a:lnTo>
                    <a:pt x="8" y="40"/>
                  </a:lnTo>
                  <a:lnTo>
                    <a:pt x="8" y="0"/>
                  </a:lnTo>
                  <a:lnTo>
                    <a:pt x="8" y="8"/>
                  </a:lnTo>
                  <a:lnTo>
                    <a:pt x="16" y="32"/>
                  </a:lnTo>
                  <a:lnTo>
                    <a:pt x="16" y="24"/>
                  </a:lnTo>
                  <a:lnTo>
                    <a:pt x="16" y="32"/>
                  </a:lnTo>
                  <a:lnTo>
                    <a:pt x="24" y="24"/>
                  </a:lnTo>
                  <a:lnTo>
                    <a:pt x="32" y="48"/>
                  </a:lnTo>
                  <a:lnTo>
                    <a:pt x="32" y="72"/>
                  </a:lnTo>
                  <a:lnTo>
                    <a:pt x="40" y="64"/>
                  </a:lnTo>
                  <a:lnTo>
                    <a:pt x="40" y="112"/>
                  </a:lnTo>
                  <a:lnTo>
                    <a:pt x="48" y="120"/>
                  </a:lnTo>
                  <a:lnTo>
                    <a:pt x="48" y="144"/>
                  </a:lnTo>
                  <a:lnTo>
                    <a:pt x="48" y="136"/>
                  </a:lnTo>
                  <a:lnTo>
                    <a:pt x="56" y="160"/>
                  </a:lnTo>
                  <a:lnTo>
                    <a:pt x="56" y="136"/>
                  </a:lnTo>
                  <a:lnTo>
                    <a:pt x="64" y="152"/>
                  </a:lnTo>
                  <a:lnTo>
                    <a:pt x="64" y="144"/>
                  </a:lnTo>
                  <a:lnTo>
                    <a:pt x="72" y="128"/>
                  </a:lnTo>
                  <a:lnTo>
                    <a:pt x="72" y="152"/>
                  </a:lnTo>
                  <a:lnTo>
                    <a:pt x="72" y="136"/>
                  </a:lnTo>
                  <a:lnTo>
                    <a:pt x="80" y="136"/>
                  </a:lnTo>
                  <a:lnTo>
                    <a:pt x="80" y="112"/>
                  </a:lnTo>
                  <a:lnTo>
                    <a:pt x="88" y="48"/>
                  </a:lnTo>
                  <a:lnTo>
                    <a:pt x="88" y="8"/>
                  </a:lnTo>
                  <a:lnTo>
                    <a:pt x="88" y="16"/>
                  </a:lnTo>
                  <a:lnTo>
                    <a:pt x="96" y="8"/>
                  </a:lnTo>
                  <a:lnTo>
                    <a:pt x="96" y="16"/>
                  </a:lnTo>
                  <a:lnTo>
                    <a:pt x="104" y="24"/>
                  </a:lnTo>
                  <a:lnTo>
                    <a:pt x="104" y="16"/>
                  </a:lnTo>
                  <a:lnTo>
                    <a:pt x="104" y="32"/>
                  </a:lnTo>
                  <a:lnTo>
                    <a:pt x="112" y="56"/>
                  </a:lnTo>
                  <a:lnTo>
                    <a:pt x="112" y="48"/>
                  </a:lnTo>
                  <a:lnTo>
                    <a:pt x="112" y="56"/>
                  </a:lnTo>
                  <a:lnTo>
                    <a:pt x="120" y="64"/>
                  </a:lnTo>
                  <a:lnTo>
                    <a:pt x="120" y="112"/>
                  </a:lnTo>
                  <a:lnTo>
                    <a:pt x="128" y="128"/>
                  </a:lnTo>
                  <a:lnTo>
                    <a:pt x="128" y="136"/>
                  </a:lnTo>
                  <a:lnTo>
                    <a:pt x="128" y="120"/>
                  </a:lnTo>
                  <a:lnTo>
                    <a:pt x="128" y="128"/>
                  </a:lnTo>
                  <a:lnTo>
                    <a:pt x="136" y="136"/>
                  </a:lnTo>
                  <a:lnTo>
                    <a:pt x="136" y="128"/>
                  </a:lnTo>
                  <a:lnTo>
                    <a:pt x="144" y="136"/>
                  </a:lnTo>
                  <a:lnTo>
                    <a:pt x="144" y="128"/>
                  </a:lnTo>
                  <a:lnTo>
                    <a:pt x="144" y="136"/>
                  </a:lnTo>
                  <a:lnTo>
                    <a:pt x="152" y="120"/>
                  </a:lnTo>
                  <a:lnTo>
                    <a:pt x="152" y="136"/>
                  </a:lnTo>
                  <a:lnTo>
                    <a:pt x="152" y="120"/>
                  </a:lnTo>
                  <a:lnTo>
                    <a:pt x="152" y="128"/>
                  </a:lnTo>
                  <a:lnTo>
                    <a:pt x="160" y="120"/>
                  </a:lnTo>
                  <a:lnTo>
                    <a:pt x="160" y="104"/>
                  </a:lnTo>
                  <a:lnTo>
                    <a:pt x="168" y="32"/>
                  </a:lnTo>
                  <a:lnTo>
                    <a:pt x="168" y="0"/>
                  </a:lnTo>
                  <a:lnTo>
                    <a:pt x="176" y="8"/>
                  </a:lnTo>
                  <a:lnTo>
                    <a:pt x="184" y="16"/>
                  </a:lnTo>
                  <a:lnTo>
                    <a:pt x="184" y="8"/>
                  </a:lnTo>
                  <a:lnTo>
                    <a:pt x="184" y="16"/>
                  </a:lnTo>
                  <a:lnTo>
                    <a:pt x="192" y="24"/>
                  </a:lnTo>
                  <a:lnTo>
                    <a:pt x="192" y="48"/>
                  </a:lnTo>
                  <a:lnTo>
                    <a:pt x="200" y="56"/>
                  </a:lnTo>
                  <a:lnTo>
                    <a:pt x="200" y="96"/>
                  </a:lnTo>
                  <a:lnTo>
                    <a:pt x="208" y="104"/>
                  </a:lnTo>
                  <a:lnTo>
                    <a:pt x="208" y="128"/>
                  </a:lnTo>
                  <a:lnTo>
                    <a:pt x="208" y="120"/>
                  </a:lnTo>
                  <a:lnTo>
                    <a:pt x="216" y="128"/>
                  </a:lnTo>
                  <a:lnTo>
                    <a:pt x="224" y="144"/>
                  </a:lnTo>
                  <a:lnTo>
                    <a:pt x="224" y="136"/>
                  </a:lnTo>
                  <a:lnTo>
                    <a:pt x="232" y="144"/>
                  </a:lnTo>
                  <a:lnTo>
                    <a:pt x="232" y="128"/>
                  </a:lnTo>
                  <a:lnTo>
                    <a:pt x="232" y="144"/>
                  </a:lnTo>
                  <a:lnTo>
                    <a:pt x="240" y="136"/>
                  </a:lnTo>
                  <a:lnTo>
                    <a:pt x="240" y="144"/>
                  </a:lnTo>
                  <a:lnTo>
                    <a:pt x="240" y="120"/>
                  </a:lnTo>
                  <a:lnTo>
                    <a:pt x="248" y="48"/>
                  </a:lnTo>
                  <a:lnTo>
                    <a:pt x="248" y="16"/>
                  </a:lnTo>
                  <a:lnTo>
                    <a:pt x="256" y="24"/>
                  </a:lnTo>
                  <a:lnTo>
                    <a:pt x="256" y="16"/>
                  </a:lnTo>
                  <a:lnTo>
                    <a:pt x="256" y="24"/>
                  </a:lnTo>
                  <a:lnTo>
                    <a:pt x="264" y="32"/>
                  </a:lnTo>
                  <a:lnTo>
                    <a:pt x="264" y="24"/>
                  </a:lnTo>
                  <a:lnTo>
                    <a:pt x="264" y="56"/>
                  </a:lnTo>
                  <a:lnTo>
                    <a:pt x="272" y="64"/>
                  </a:lnTo>
                  <a:lnTo>
                    <a:pt x="272" y="72"/>
                  </a:lnTo>
                  <a:lnTo>
                    <a:pt x="280" y="80"/>
                  </a:lnTo>
                  <a:lnTo>
                    <a:pt x="280" y="112"/>
                  </a:lnTo>
                  <a:lnTo>
                    <a:pt x="288" y="128"/>
                  </a:lnTo>
                  <a:lnTo>
                    <a:pt x="288" y="144"/>
                  </a:lnTo>
                  <a:lnTo>
                    <a:pt x="296" y="136"/>
                  </a:lnTo>
                  <a:lnTo>
                    <a:pt x="296" y="152"/>
                  </a:lnTo>
                  <a:lnTo>
                    <a:pt x="296" y="144"/>
                  </a:lnTo>
                  <a:lnTo>
                    <a:pt x="304" y="152"/>
                  </a:lnTo>
                  <a:lnTo>
                    <a:pt x="304" y="144"/>
                  </a:lnTo>
                  <a:lnTo>
                    <a:pt x="304" y="152"/>
                  </a:lnTo>
                  <a:lnTo>
                    <a:pt x="312" y="136"/>
                  </a:lnTo>
                  <a:lnTo>
                    <a:pt x="312" y="128"/>
                  </a:lnTo>
                  <a:lnTo>
                    <a:pt x="312" y="136"/>
                  </a:lnTo>
                  <a:lnTo>
                    <a:pt x="320" y="128"/>
                  </a:lnTo>
                  <a:lnTo>
                    <a:pt x="320" y="112"/>
                  </a:lnTo>
                  <a:lnTo>
                    <a:pt x="328" y="48"/>
                  </a:lnTo>
                  <a:lnTo>
                    <a:pt x="328" y="0"/>
                  </a:lnTo>
                  <a:lnTo>
                    <a:pt x="336" y="8"/>
                  </a:lnTo>
                  <a:lnTo>
                    <a:pt x="336" y="16"/>
                  </a:lnTo>
                  <a:lnTo>
                    <a:pt x="343" y="24"/>
                  </a:lnTo>
                  <a:lnTo>
                    <a:pt x="343" y="40"/>
                  </a:lnTo>
                  <a:lnTo>
                    <a:pt x="343" y="32"/>
                  </a:lnTo>
                  <a:lnTo>
                    <a:pt x="351" y="56"/>
                  </a:lnTo>
                  <a:lnTo>
                    <a:pt x="351" y="48"/>
                  </a:lnTo>
                  <a:lnTo>
                    <a:pt x="351" y="64"/>
                  </a:lnTo>
                  <a:lnTo>
                    <a:pt x="359" y="72"/>
                  </a:lnTo>
                  <a:lnTo>
                    <a:pt x="359" y="120"/>
                  </a:lnTo>
                  <a:lnTo>
                    <a:pt x="367" y="112"/>
                  </a:lnTo>
                  <a:lnTo>
                    <a:pt x="367" y="144"/>
                  </a:lnTo>
                  <a:lnTo>
                    <a:pt x="375" y="136"/>
                  </a:lnTo>
                  <a:lnTo>
                    <a:pt x="375" y="144"/>
                  </a:lnTo>
                  <a:lnTo>
                    <a:pt x="375" y="136"/>
                  </a:lnTo>
                  <a:lnTo>
                    <a:pt x="383" y="144"/>
                  </a:lnTo>
                  <a:lnTo>
                    <a:pt x="383" y="152"/>
                  </a:lnTo>
                  <a:lnTo>
                    <a:pt x="383" y="144"/>
                  </a:lnTo>
                  <a:lnTo>
                    <a:pt x="391" y="128"/>
                  </a:lnTo>
                  <a:lnTo>
                    <a:pt x="391" y="144"/>
                  </a:lnTo>
                  <a:lnTo>
                    <a:pt x="391" y="128"/>
                  </a:lnTo>
                  <a:lnTo>
                    <a:pt x="399" y="136"/>
                  </a:lnTo>
                  <a:lnTo>
                    <a:pt x="399" y="128"/>
                  </a:lnTo>
                  <a:lnTo>
                    <a:pt x="407" y="112"/>
                  </a:lnTo>
                </a:path>
              </a:pathLst>
            </a:custGeom>
            <a:noFill/>
            <a:ln w="0">
              <a:solidFill>
                <a:srgbClr val="CC0000"/>
              </a:solidFill>
              <a:prstDash val="solid"/>
              <a:round/>
              <a:headEnd/>
              <a:tailEnd/>
            </a:ln>
          </p:spPr>
          <p:txBody>
            <a:bodyPr/>
            <a:lstStyle/>
            <a:p>
              <a:endParaRPr lang="en-US"/>
            </a:p>
          </p:txBody>
        </p:sp>
        <p:sp>
          <p:nvSpPr>
            <p:cNvPr id="61585" name="Freeform 1834"/>
            <p:cNvSpPr>
              <a:spLocks/>
            </p:cNvSpPr>
            <p:nvPr/>
          </p:nvSpPr>
          <p:spPr bwMode="auto">
            <a:xfrm>
              <a:off x="3254" y="2583"/>
              <a:ext cx="408" cy="152"/>
            </a:xfrm>
            <a:custGeom>
              <a:avLst/>
              <a:gdLst>
                <a:gd name="T0" fmla="*/ 0 w 408"/>
                <a:gd name="T1" fmla="*/ 8 h 152"/>
                <a:gd name="T2" fmla="*/ 8 w 408"/>
                <a:gd name="T3" fmla="*/ 8 h 152"/>
                <a:gd name="T4" fmla="*/ 24 w 408"/>
                <a:gd name="T5" fmla="*/ 40 h 152"/>
                <a:gd name="T6" fmla="*/ 32 w 408"/>
                <a:gd name="T7" fmla="*/ 88 h 152"/>
                <a:gd name="T8" fmla="*/ 40 w 408"/>
                <a:gd name="T9" fmla="*/ 136 h 152"/>
                <a:gd name="T10" fmla="*/ 48 w 408"/>
                <a:gd name="T11" fmla="*/ 144 h 152"/>
                <a:gd name="T12" fmla="*/ 64 w 408"/>
                <a:gd name="T13" fmla="*/ 144 h 152"/>
                <a:gd name="T14" fmla="*/ 72 w 408"/>
                <a:gd name="T15" fmla="*/ 136 h 152"/>
                <a:gd name="T16" fmla="*/ 72 w 408"/>
                <a:gd name="T17" fmla="*/ 136 h 152"/>
                <a:gd name="T18" fmla="*/ 80 w 408"/>
                <a:gd name="T19" fmla="*/ 16 h 152"/>
                <a:gd name="T20" fmla="*/ 88 w 408"/>
                <a:gd name="T21" fmla="*/ 16 h 152"/>
                <a:gd name="T22" fmla="*/ 96 w 408"/>
                <a:gd name="T23" fmla="*/ 48 h 152"/>
                <a:gd name="T24" fmla="*/ 104 w 408"/>
                <a:gd name="T25" fmla="*/ 64 h 152"/>
                <a:gd name="T26" fmla="*/ 112 w 408"/>
                <a:gd name="T27" fmla="*/ 120 h 152"/>
                <a:gd name="T28" fmla="*/ 120 w 408"/>
                <a:gd name="T29" fmla="*/ 144 h 152"/>
                <a:gd name="T30" fmla="*/ 128 w 408"/>
                <a:gd name="T31" fmla="*/ 152 h 152"/>
                <a:gd name="T32" fmla="*/ 136 w 408"/>
                <a:gd name="T33" fmla="*/ 144 h 152"/>
                <a:gd name="T34" fmla="*/ 152 w 408"/>
                <a:gd name="T35" fmla="*/ 152 h 152"/>
                <a:gd name="T36" fmla="*/ 160 w 408"/>
                <a:gd name="T37" fmla="*/ 80 h 152"/>
                <a:gd name="T38" fmla="*/ 168 w 408"/>
                <a:gd name="T39" fmla="*/ 16 h 152"/>
                <a:gd name="T40" fmla="*/ 176 w 408"/>
                <a:gd name="T41" fmla="*/ 24 h 152"/>
                <a:gd name="T42" fmla="*/ 184 w 408"/>
                <a:gd name="T43" fmla="*/ 56 h 152"/>
                <a:gd name="T44" fmla="*/ 192 w 408"/>
                <a:gd name="T45" fmla="*/ 80 h 152"/>
                <a:gd name="T46" fmla="*/ 200 w 408"/>
                <a:gd name="T47" fmla="*/ 144 h 152"/>
                <a:gd name="T48" fmla="*/ 208 w 408"/>
                <a:gd name="T49" fmla="*/ 144 h 152"/>
                <a:gd name="T50" fmla="*/ 216 w 408"/>
                <a:gd name="T51" fmla="*/ 136 h 152"/>
                <a:gd name="T52" fmla="*/ 232 w 408"/>
                <a:gd name="T53" fmla="*/ 112 h 152"/>
                <a:gd name="T54" fmla="*/ 240 w 408"/>
                <a:gd name="T55" fmla="*/ 0 h 152"/>
                <a:gd name="T56" fmla="*/ 248 w 408"/>
                <a:gd name="T57" fmla="*/ 0 h 152"/>
                <a:gd name="T58" fmla="*/ 256 w 408"/>
                <a:gd name="T59" fmla="*/ 0 h 152"/>
                <a:gd name="T60" fmla="*/ 264 w 408"/>
                <a:gd name="T61" fmla="*/ 40 h 152"/>
                <a:gd name="T62" fmla="*/ 272 w 408"/>
                <a:gd name="T63" fmla="*/ 80 h 152"/>
                <a:gd name="T64" fmla="*/ 288 w 408"/>
                <a:gd name="T65" fmla="*/ 128 h 152"/>
                <a:gd name="T66" fmla="*/ 296 w 408"/>
                <a:gd name="T67" fmla="*/ 144 h 152"/>
                <a:gd name="T68" fmla="*/ 304 w 408"/>
                <a:gd name="T69" fmla="*/ 128 h 152"/>
                <a:gd name="T70" fmla="*/ 312 w 408"/>
                <a:gd name="T71" fmla="*/ 136 h 152"/>
                <a:gd name="T72" fmla="*/ 320 w 408"/>
                <a:gd name="T73" fmla="*/ 48 h 152"/>
                <a:gd name="T74" fmla="*/ 328 w 408"/>
                <a:gd name="T75" fmla="*/ 16 h 152"/>
                <a:gd name="T76" fmla="*/ 328 w 408"/>
                <a:gd name="T77" fmla="*/ 24 h 152"/>
                <a:gd name="T78" fmla="*/ 336 w 408"/>
                <a:gd name="T79" fmla="*/ 40 h 152"/>
                <a:gd name="T80" fmla="*/ 344 w 408"/>
                <a:gd name="T81" fmla="*/ 72 h 152"/>
                <a:gd name="T82" fmla="*/ 352 w 408"/>
                <a:gd name="T83" fmla="*/ 128 h 152"/>
                <a:gd name="T84" fmla="*/ 368 w 408"/>
                <a:gd name="T85" fmla="*/ 136 h 152"/>
                <a:gd name="T86" fmla="*/ 376 w 408"/>
                <a:gd name="T87" fmla="*/ 152 h 152"/>
                <a:gd name="T88" fmla="*/ 384 w 408"/>
                <a:gd name="T89" fmla="*/ 136 h 152"/>
                <a:gd name="T90" fmla="*/ 392 w 408"/>
                <a:gd name="T91" fmla="*/ 144 h 152"/>
                <a:gd name="T92" fmla="*/ 400 w 408"/>
                <a:gd name="T93" fmla="*/ 48 h 152"/>
                <a:gd name="T94" fmla="*/ 408 w 408"/>
                <a:gd name="T95" fmla="*/ 0 h 1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8"/>
                <a:gd name="T145" fmla="*/ 0 h 152"/>
                <a:gd name="T146" fmla="*/ 408 w 408"/>
                <a:gd name="T147" fmla="*/ 152 h 1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8" h="152">
                  <a:moveTo>
                    <a:pt x="0" y="112"/>
                  </a:moveTo>
                  <a:lnTo>
                    <a:pt x="0" y="8"/>
                  </a:lnTo>
                  <a:lnTo>
                    <a:pt x="8" y="16"/>
                  </a:lnTo>
                  <a:lnTo>
                    <a:pt x="8" y="8"/>
                  </a:lnTo>
                  <a:lnTo>
                    <a:pt x="8" y="24"/>
                  </a:lnTo>
                  <a:lnTo>
                    <a:pt x="24" y="40"/>
                  </a:lnTo>
                  <a:lnTo>
                    <a:pt x="24" y="80"/>
                  </a:lnTo>
                  <a:lnTo>
                    <a:pt x="32" y="88"/>
                  </a:lnTo>
                  <a:lnTo>
                    <a:pt x="32" y="120"/>
                  </a:lnTo>
                  <a:lnTo>
                    <a:pt x="40" y="136"/>
                  </a:lnTo>
                  <a:lnTo>
                    <a:pt x="40" y="152"/>
                  </a:lnTo>
                  <a:lnTo>
                    <a:pt x="48" y="144"/>
                  </a:lnTo>
                  <a:lnTo>
                    <a:pt x="56" y="136"/>
                  </a:lnTo>
                  <a:lnTo>
                    <a:pt x="64" y="144"/>
                  </a:lnTo>
                  <a:lnTo>
                    <a:pt x="64" y="128"/>
                  </a:lnTo>
                  <a:lnTo>
                    <a:pt x="72" y="136"/>
                  </a:lnTo>
                  <a:lnTo>
                    <a:pt x="72" y="128"/>
                  </a:lnTo>
                  <a:lnTo>
                    <a:pt x="72" y="136"/>
                  </a:lnTo>
                  <a:lnTo>
                    <a:pt x="80" y="88"/>
                  </a:lnTo>
                  <a:lnTo>
                    <a:pt x="80" y="16"/>
                  </a:lnTo>
                  <a:lnTo>
                    <a:pt x="88" y="8"/>
                  </a:lnTo>
                  <a:lnTo>
                    <a:pt x="88" y="16"/>
                  </a:lnTo>
                  <a:lnTo>
                    <a:pt x="96" y="24"/>
                  </a:lnTo>
                  <a:lnTo>
                    <a:pt x="96" y="48"/>
                  </a:lnTo>
                  <a:lnTo>
                    <a:pt x="104" y="56"/>
                  </a:lnTo>
                  <a:lnTo>
                    <a:pt x="104" y="64"/>
                  </a:lnTo>
                  <a:lnTo>
                    <a:pt x="112" y="80"/>
                  </a:lnTo>
                  <a:lnTo>
                    <a:pt x="112" y="120"/>
                  </a:lnTo>
                  <a:lnTo>
                    <a:pt x="120" y="128"/>
                  </a:lnTo>
                  <a:lnTo>
                    <a:pt x="120" y="144"/>
                  </a:lnTo>
                  <a:lnTo>
                    <a:pt x="128" y="136"/>
                  </a:lnTo>
                  <a:lnTo>
                    <a:pt x="128" y="152"/>
                  </a:lnTo>
                  <a:lnTo>
                    <a:pt x="128" y="144"/>
                  </a:lnTo>
                  <a:lnTo>
                    <a:pt x="136" y="144"/>
                  </a:lnTo>
                  <a:lnTo>
                    <a:pt x="144" y="144"/>
                  </a:lnTo>
                  <a:lnTo>
                    <a:pt x="152" y="152"/>
                  </a:lnTo>
                  <a:lnTo>
                    <a:pt x="152" y="136"/>
                  </a:lnTo>
                  <a:lnTo>
                    <a:pt x="160" y="80"/>
                  </a:lnTo>
                  <a:lnTo>
                    <a:pt x="160" y="8"/>
                  </a:lnTo>
                  <a:lnTo>
                    <a:pt x="168" y="16"/>
                  </a:lnTo>
                  <a:lnTo>
                    <a:pt x="168" y="32"/>
                  </a:lnTo>
                  <a:lnTo>
                    <a:pt x="176" y="24"/>
                  </a:lnTo>
                  <a:lnTo>
                    <a:pt x="176" y="40"/>
                  </a:lnTo>
                  <a:lnTo>
                    <a:pt x="184" y="56"/>
                  </a:lnTo>
                  <a:lnTo>
                    <a:pt x="184" y="72"/>
                  </a:lnTo>
                  <a:lnTo>
                    <a:pt x="192" y="80"/>
                  </a:lnTo>
                  <a:lnTo>
                    <a:pt x="192" y="136"/>
                  </a:lnTo>
                  <a:lnTo>
                    <a:pt x="200" y="144"/>
                  </a:lnTo>
                  <a:lnTo>
                    <a:pt x="200" y="136"/>
                  </a:lnTo>
                  <a:lnTo>
                    <a:pt x="208" y="144"/>
                  </a:lnTo>
                  <a:lnTo>
                    <a:pt x="216" y="152"/>
                  </a:lnTo>
                  <a:lnTo>
                    <a:pt x="216" y="136"/>
                  </a:lnTo>
                  <a:lnTo>
                    <a:pt x="232" y="136"/>
                  </a:lnTo>
                  <a:lnTo>
                    <a:pt x="232" y="112"/>
                  </a:lnTo>
                  <a:lnTo>
                    <a:pt x="240" y="72"/>
                  </a:lnTo>
                  <a:lnTo>
                    <a:pt x="240" y="0"/>
                  </a:lnTo>
                  <a:lnTo>
                    <a:pt x="240" y="8"/>
                  </a:lnTo>
                  <a:lnTo>
                    <a:pt x="248" y="0"/>
                  </a:lnTo>
                  <a:lnTo>
                    <a:pt x="248" y="16"/>
                  </a:lnTo>
                  <a:lnTo>
                    <a:pt x="256" y="0"/>
                  </a:lnTo>
                  <a:lnTo>
                    <a:pt x="256" y="32"/>
                  </a:lnTo>
                  <a:lnTo>
                    <a:pt x="264" y="40"/>
                  </a:lnTo>
                  <a:lnTo>
                    <a:pt x="264" y="72"/>
                  </a:lnTo>
                  <a:lnTo>
                    <a:pt x="272" y="80"/>
                  </a:lnTo>
                  <a:lnTo>
                    <a:pt x="272" y="112"/>
                  </a:lnTo>
                  <a:lnTo>
                    <a:pt x="288" y="128"/>
                  </a:lnTo>
                  <a:lnTo>
                    <a:pt x="288" y="136"/>
                  </a:lnTo>
                  <a:lnTo>
                    <a:pt x="296" y="144"/>
                  </a:lnTo>
                  <a:lnTo>
                    <a:pt x="304" y="136"/>
                  </a:lnTo>
                  <a:lnTo>
                    <a:pt x="304" y="128"/>
                  </a:lnTo>
                  <a:lnTo>
                    <a:pt x="304" y="144"/>
                  </a:lnTo>
                  <a:lnTo>
                    <a:pt x="312" y="136"/>
                  </a:lnTo>
                  <a:lnTo>
                    <a:pt x="312" y="112"/>
                  </a:lnTo>
                  <a:lnTo>
                    <a:pt x="320" y="48"/>
                  </a:lnTo>
                  <a:lnTo>
                    <a:pt x="320" y="8"/>
                  </a:lnTo>
                  <a:lnTo>
                    <a:pt x="328" y="16"/>
                  </a:lnTo>
                  <a:lnTo>
                    <a:pt x="328" y="8"/>
                  </a:lnTo>
                  <a:lnTo>
                    <a:pt x="328" y="24"/>
                  </a:lnTo>
                  <a:lnTo>
                    <a:pt x="336" y="32"/>
                  </a:lnTo>
                  <a:lnTo>
                    <a:pt x="336" y="40"/>
                  </a:lnTo>
                  <a:lnTo>
                    <a:pt x="344" y="56"/>
                  </a:lnTo>
                  <a:lnTo>
                    <a:pt x="344" y="72"/>
                  </a:lnTo>
                  <a:lnTo>
                    <a:pt x="352" y="80"/>
                  </a:lnTo>
                  <a:lnTo>
                    <a:pt x="352" y="128"/>
                  </a:lnTo>
                  <a:lnTo>
                    <a:pt x="368" y="144"/>
                  </a:lnTo>
                  <a:lnTo>
                    <a:pt x="368" y="136"/>
                  </a:lnTo>
                  <a:lnTo>
                    <a:pt x="368" y="144"/>
                  </a:lnTo>
                  <a:lnTo>
                    <a:pt x="376" y="152"/>
                  </a:lnTo>
                  <a:lnTo>
                    <a:pt x="384" y="144"/>
                  </a:lnTo>
                  <a:lnTo>
                    <a:pt x="384" y="136"/>
                  </a:lnTo>
                  <a:lnTo>
                    <a:pt x="392" y="144"/>
                  </a:lnTo>
                  <a:lnTo>
                    <a:pt x="392" y="120"/>
                  </a:lnTo>
                  <a:lnTo>
                    <a:pt x="400" y="48"/>
                  </a:lnTo>
                  <a:lnTo>
                    <a:pt x="400" y="8"/>
                  </a:lnTo>
                  <a:lnTo>
                    <a:pt x="408" y="0"/>
                  </a:lnTo>
                  <a:lnTo>
                    <a:pt x="408" y="24"/>
                  </a:lnTo>
                </a:path>
              </a:pathLst>
            </a:custGeom>
            <a:noFill/>
            <a:ln w="0">
              <a:solidFill>
                <a:srgbClr val="CC0000"/>
              </a:solidFill>
              <a:prstDash val="solid"/>
              <a:round/>
              <a:headEnd/>
              <a:tailEnd/>
            </a:ln>
          </p:spPr>
          <p:txBody>
            <a:bodyPr/>
            <a:lstStyle/>
            <a:p>
              <a:endParaRPr lang="en-US"/>
            </a:p>
          </p:txBody>
        </p:sp>
        <p:sp>
          <p:nvSpPr>
            <p:cNvPr id="61586" name="Freeform 1835"/>
            <p:cNvSpPr>
              <a:spLocks/>
            </p:cNvSpPr>
            <p:nvPr/>
          </p:nvSpPr>
          <p:spPr bwMode="auto">
            <a:xfrm>
              <a:off x="2847" y="2167"/>
              <a:ext cx="543" cy="328"/>
            </a:xfrm>
            <a:custGeom>
              <a:avLst/>
              <a:gdLst>
                <a:gd name="T0" fmla="*/ 8 w 543"/>
                <a:gd name="T1" fmla="*/ 104 h 328"/>
                <a:gd name="T2" fmla="*/ 24 w 543"/>
                <a:gd name="T3" fmla="*/ 0 h 328"/>
                <a:gd name="T4" fmla="*/ 32 w 543"/>
                <a:gd name="T5" fmla="*/ 80 h 328"/>
                <a:gd name="T6" fmla="*/ 48 w 543"/>
                <a:gd name="T7" fmla="*/ 200 h 328"/>
                <a:gd name="T8" fmla="*/ 56 w 543"/>
                <a:gd name="T9" fmla="*/ 296 h 328"/>
                <a:gd name="T10" fmla="*/ 80 w 543"/>
                <a:gd name="T11" fmla="*/ 320 h 328"/>
                <a:gd name="T12" fmla="*/ 96 w 543"/>
                <a:gd name="T13" fmla="*/ 96 h 328"/>
                <a:gd name="T14" fmla="*/ 104 w 543"/>
                <a:gd name="T15" fmla="*/ 32 h 328"/>
                <a:gd name="T16" fmla="*/ 112 w 543"/>
                <a:gd name="T17" fmla="*/ 104 h 328"/>
                <a:gd name="T18" fmla="*/ 128 w 543"/>
                <a:gd name="T19" fmla="*/ 216 h 328"/>
                <a:gd name="T20" fmla="*/ 136 w 543"/>
                <a:gd name="T21" fmla="*/ 296 h 328"/>
                <a:gd name="T22" fmla="*/ 152 w 543"/>
                <a:gd name="T23" fmla="*/ 320 h 328"/>
                <a:gd name="T24" fmla="*/ 160 w 543"/>
                <a:gd name="T25" fmla="*/ 328 h 328"/>
                <a:gd name="T26" fmla="*/ 176 w 543"/>
                <a:gd name="T27" fmla="*/ 96 h 328"/>
                <a:gd name="T28" fmla="*/ 184 w 543"/>
                <a:gd name="T29" fmla="*/ 8 h 328"/>
                <a:gd name="T30" fmla="*/ 200 w 543"/>
                <a:gd name="T31" fmla="*/ 96 h 328"/>
                <a:gd name="T32" fmla="*/ 208 w 543"/>
                <a:gd name="T33" fmla="*/ 248 h 328"/>
                <a:gd name="T34" fmla="*/ 224 w 543"/>
                <a:gd name="T35" fmla="*/ 296 h 328"/>
                <a:gd name="T36" fmla="*/ 232 w 543"/>
                <a:gd name="T37" fmla="*/ 320 h 328"/>
                <a:gd name="T38" fmla="*/ 248 w 543"/>
                <a:gd name="T39" fmla="*/ 176 h 328"/>
                <a:gd name="T40" fmla="*/ 264 w 543"/>
                <a:gd name="T41" fmla="*/ 16 h 328"/>
                <a:gd name="T42" fmla="*/ 272 w 543"/>
                <a:gd name="T43" fmla="*/ 24 h 328"/>
                <a:gd name="T44" fmla="*/ 280 w 543"/>
                <a:gd name="T45" fmla="*/ 176 h 328"/>
                <a:gd name="T46" fmla="*/ 296 w 543"/>
                <a:gd name="T47" fmla="*/ 256 h 328"/>
                <a:gd name="T48" fmla="*/ 304 w 543"/>
                <a:gd name="T49" fmla="*/ 304 h 328"/>
                <a:gd name="T50" fmla="*/ 328 w 543"/>
                <a:gd name="T51" fmla="*/ 288 h 328"/>
                <a:gd name="T52" fmla="*/ 336 w 543"/>
                <a:gd name="T53" fmla="*/ 32 h 328"/>
                <a:gd name="T54" fmla="*/ 343 w 543"/>
                <a:gd name="T55" fmla="*/ 24 h 328"/>
                <a:gd name="T56" fmla="*/ 359 w 543"/>
                <a:gd name="T57" fmla="*/ 104 h 328"/>
                <a:gd name="T58" fmla="*/ 367 w 543"/>
                <a:gd name="T59" fmla="*/ 248 h 328"/>
                <a:gd name="T60" fmla="*/ 391 w 543"/>
                <a:gd name="T61" fmla="*/ 304 h 328"/>
                <a:gd name="T62" fmla="*/ 407 w 543"/>
                <a:gd name="T63" fmla="*/ 320 h 328"/>
                <a:gd name="T64" fmla="*/ 415 w 543"/>
                <a:gd name="T65" fmla="*/ 40 h 328"/>
                <a:gd name="T66" fmla="*/ 431 w 543"/>
                <a:gd name="T67" fmla="*/ 88 h 328"/>
                <a:gd name="T68" fmla="*/ 447 w 543"/>
                <a:gd name="T69" fmla="*/ 200 h 328"/>
                <a:gd name="T70" fmla="*/ 455 w 543"/>
                <a:gd name="T71" fmla="*/ 288 h 328"/>
                <a:gd name="T72" fmla="*/ 471 w 543"/>
                <a:gd name="T73" fmla="*/ 312 h 328"/>
                <a:gd name="T74" fmla="*/ 487 w 543"/>
                <a:gd name="T75" fmla="*/ 168 h 328"/>
                <a:gd name="T76" fmla="*/ 503 w 543"/>
                <a:gd name="T77" fmla="*/ 16 h 328"/>
                <a:gd name="T78" fmla="*/ 511 w 543"/>
                <a:gd name="T79" fmla="*/ 24 h 328"/>
                <a:gd name="T80" fmla="*/ 519 w 543"/>
                <a:gd name="T81" fmla="*/ 176 h 328"/>
                <a:gd name="T82" fmla="*/ 535 w 543"/>
                <a:gd name="T83" fmla="*/ 256 h 3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43"/>
                <a:gd name="T127" fmla="*/ 0 h 328"/>
                <a:gd name="T128" fmla="*/ 543 w 543"/>
                <a:gd name="T129" fmla="*/ 328 h 3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43" h="328">
                  <a:moveTo>
                    <a:pt x="0" y="320"/>
                  </a:moveTo>
                  <a:lnTo>
                    <a:pt x="8" y="280"/>
                  </a:lnTo>
                  <a:lnTo>
                    <a:pt x="8" y="104"/>
                  </a:lnTo>
                  <a:lnTo>
                    <a:pt x="16" y="64"/>
                  </a:lnTo>
                  <a:lnTo>
                    <a:pt x="16" y="8"/>
                  </a:lnTo>
                  <a:lnTo>
                    <a:pt x="24" y="0"/>
                  </a:lnTo>
                  <a:lnTo>
                    <a:pt x="24" y="8"/>
                  </a:lnTo>
                  <a:lnTo>
                    <a:pt x="32" y="24"/>
                  </a:lnTo>
                  <a:lnTo>
                    <a:pt x="32" y="80"/>
                  </a:lnTo>
                  <a:lnTo>
                    <a:pt x="40" y="104"/>
                  </a:lnTo>
                  <a:lnTo>
                    <a:pt x="40" y="176"/>
                  </a:lnTo>
                  <a:lnTo>
                    <a:pt x="48" y="200"/>
                  </a:lnTo>
                  <a:lnTo>
                    <a:pt x="48" y="256"/>
                  </a:lnTo>
                  <a:lnTo>
                    <a:pt x="56" y="272"/>
                  </a:lnTo>
                  <a:lnTo>
                    <a:pt x="56" y="296"/>
                  </a:lnTo>
                  <a:lnTo>
                    <a:pt x="72" y="312"/>
                  </a:lnTo>
                  <a:lnTo>
                    <a:pt x="72" y="320"/>
                  </a:lnTo>
                  <a:lnTo>
                    <a:pt x="80" y="320"/>
                  </a:lnTo>
                  <a:lnTo>
                    <a:pt x="88" y="288"/>
                  </a:lnTo>
                  <a:lnTo>
                    <a:pt x="88" y="128"/>
                  </a:lnTo>
                  <a:lnTo>
                    <a:pt x="96" y="96"/>
                  </a:lnTo>
                  <a:lnTo>
                    <a:pt x="96" y="48"/>
                  </a:lnTo>
                  <a:lnTo>
                    <a:pt x="104" y="40"/>
                  </a:lnTo>
                  <a:lnTo>
                    <a:pt x="104" y="32"/>
                  </a:lnTo>
                  <a:lnTo>
                    <a:pt x="104" y="48"/>
                  </a:lnTo>
                  <a:lnTo>
                    <a:pt x="112" y="56"/>
                  </a:lnTo>
                  <a:lnTo>
                    <a:pt x="112" y="104"/>
                  </a:lnTo>
                  <a:lnTo>
                    <a:pt x="120" y="128"/>
                  </a:lnTo>
                  <a:lnTo>
                    <a:pt x="120" y="192"/>
                  </a:lnTo>
                  <a:lnTo>
                    <a:pt x="128" y="216"/>
                  </a:lnTo>
                  <a:lnTo>
                    <a:pt x="128" y="264"/>
                  </a:lnTo>
                  <a:lnTo>
                    <a:pt x="136" y="288"/>
                  </a:lnTo>
                  <a:lnTo>
                    <a:pt x="136" y="296"/>
                  </a:lnTo>
                  <a:lnTo>
                    <a:pt x="144" y="304"/>
                  </a:lnTo>
                  <a:lnTo>
                    <a:pt x="144" y="312"/>
                  </a:lnTo>
                  <a:lnTo>
                    <a:pt x="152" y="320"/>
                  </a:lnTo>
                  <a:lnTo>
                    <a:pt x="152" y="328"/>
                  </a:lnTo>
                  <a:lnTo>
                    <a:pt x="152" y="320"/>
                  </a:lnTo>
                  <a:lnTo>
                    <a:pt x="160" y="328"/>
                  </a:lnTo>
                  <a:lnTo>
                    <a:pt x="168" y="296"/>
                  </a:lnTo>
                  <a:lnTo>
                    <a:pt x="168" y="136"/>
                  </a:lnTo>
                  <a:lnTo>
                    <a:pt x="176" y="96"/>
                  </a:lnTo>
                  <a:lnTo>
                    <a:pt x="176" y="40"/>
                  </a:lnTo>
                  <a:lnTo>
                    <a:pt x="184" y="24"/>
                  </a:lnTo>
                  <a:lnTo>
                    <a:pt x="184" y="8"/>
                  </a:lnTo>
                  <a:lnTo>
                    <a:pt x="192" y="24"/>
                  </a:lnTo>
                  <a:lnTo>
                    <a:pt x="192" y="80"/>
                  </a:lnTo>
                  <a:lnTo>
                    <a:pt x="200" y="96"/>
                  </a:lnTo>
                  <a:lnTo>
                    <a:pt x="200" y="176"/>
                  </a:lnTo>
                  <a:lnTo>
                    <a:pt x="208" y="192"/>
                  </a:lnTo>
                  <a:lnTo>
                    <a:pt x="208" y="248"/>
                  </a:lnTo>
                  <a:lnTo>
                    <a:pt x="216" y="256"/>
                  </a:lnTo>
                  <a:lnTo>
                    <a:pt x="216" y="280"/>
                  </a:lnTo>
                  <a:lnTo>
                    <a:pt x="224" y="296"/>
                  </a:lnTo>
                  <a:lnTo>
                    <a:pt x="224" y="304"/>
                  </a:lnTo>
                  <a:lnTo>
                    <a:pt x="240" y="320"/>
                  </a:lnTo>
                  <a:lnTo>
                    <a:pt x="232" y="320"/>
                  </a:lnTo>
                  <a:lnTo>
                    <a:pt x="240" y="320"/>
                  </a:lnTo>
                  <a:lnTo>
                    <a:pt x="248" y="296"/>
                  </a:lnTo>
                  <a:lnTo>
                    <a:pt x="248" y="176"/>
                  </a:lnTo>
                  <a:lnTo>
                    <a:pt x="256" y="128"/>
                  </a:lnTo>
                  <a:lnTo>
                    <a:pt x="256" y="32"/>
                  </a:lnTo>
                  <a:lnTo>
                    <a:pt x="264" y="16"/>
                  </a:lnTo>
                  <a:lnTo>
                    <a:pt x="264" y="8"/>
                  </a:lnTo>
                  <a:lnTo>
                    <a:pt x="264" y="16"/>
                  </a:lnTo>
                  <a:lnTo>
                    <a:pt x="272" y="24"/>
                  </a:lnTo>
                  <a:lnTo>
                    <a:pt x="272" y="80"/>
                  </a:lnTo>
                  <a:lnTo>
                    <a:pt x="280" y="104"/>
                  </a:lnTo>
                  <a:lnTo>
                    <a:pt x="280" y="176"/>
                  </a:lnTo>
                  <a:lnTo>
                    <a:pt x="288" y="192"/>
                  </a:lnTo>
                  <a:lnTo>
                    <a:pt x="288" y="240"/>
                  </a:lnTo>
                  <a:lnTo>
                    <a:pt x="296" y="256"/>
                  </a:lnTo>
                  <a:lnTo>
                    <a:pt x="296" y="280"/>
                  </a:lnTo>
                  <a:lnTo>
                    <a:pt x="304" y="288"/>
                  </a:lnTo>
                  <a:lnTo>
                    <a:pt x="304" y="304"/>
                  </a:lnTo>
                  <a:lnTo>
                    <a:pt x="312" y="312"/>
                  </a:lnTo>
                  <a:lnTo>
                    <a:pt x="320" y="320"/>
                  </a:lnTo>
                  <a:lnTo>
                    <a:pt x="328" y="288"/>
                  </a:lnTo>
                  <a:lnTo>
                    <a:pt x="328" y="184"/>
                  </a:lnTo>
                  <a:lnTo>
                    <a:pt x="336" y="128"/>
                  </a:lnTo>
                  <a:lnTo>
                    <a:pt x="336" y="32"/>
                  </a:lnTo>
                  <a:lnTo>
                    <a:pt x="343" y="24"/>
                  </a:lnTo>
                  <a:lnTo>
                    <a:pt x="343" y="16"/>
                  </a:lnTo>
                  <a:lnTo>
                    <a:pt x="343" y="24"/>
                  </a:lnTo>
                  <a:lnTo>
                    <a:pt x="351" y="40"/>
                  </a:lnTo>
                  <a:lnTo>
                    <a:pt x="351" y="88"/>
                  </a:lnTo>
                  <a:lnTo>
                    <a:pt x="359" y="104"/>
                  </a:lnTo>
                  <a:lnTo>
                    <a:pt x="359" y="176"/>
                  </a:lnTo>
                  <a:lnTo>
                    <a:pt x="367" y="200"/>
                  </a:lnTo>
                  <a:lnTo>
                    <a:pt x="367" y="248"/>
                  </a:lnTo>
                  <a:lnTo>
                    <a:pt x="375" y="256"/>
                  </a:lnTo>
                  <a:lnTo>
                    <a:pt x="375" y="288"/>
                  </a:lnTo>
                  <a:lnTo>
                    <a:pt x="391" y="304"/>
                  </a:lnTo>
                  <a:lnTo>
                    <a:pt x="391" y="312"/>
                  </a:lnTo>
                  <a:lnTo>
                    <a:pt x="399" y="320"/>
                  </a:lnTo>
                  <a:lnTo>
                    <a:pt x="407" y="320"/>
                  </a:lnTo>
                  <a:lnTo>
                    <a:pt x="407" y="176"/>
                  </a:lnTo>
                  <a:lnTo>
                    <a:pt x="415" y="128"/>
                  </a:lnTo>
                  <a:lnTo>
                    <a:pt x="415" y="40"/>
                  </a:lnTo>
                  <a:lnTo>
                    <a:pt x="423" y="24"/>
                  </a:lnTo>
                  <a:lnTo>
                    <a:pt x="431" y="40"/>
                  </a:lnTo>
                  <a:lnTo>
                    <a:pt x="431" y="88"/>
                  </a:lnTo>
                  <a:lnTo>
                    <a:pt x="439" y="112"/>
                  </a:lnTo>
                  <a:lnTo>
                    <a:pt x="439" y="184"/>
                  </a:lnTo>
                  <a:lnTo>
                    <a:pt x="447" y="200"/>
                  </a:lnTo>
                  <a:lnTo>
                    <a:pt x="447" y="256"/>
                  </a:lnTo>
                  <a:lnTo>
                    <a:pt x="455" y="272"/>
                  </a:lnTo>
                  <a:lnTo>
                    <a:pt x="455" y="288"/>
                  </a:lnTo>
                  <a:lnTo>
                    <a:pt x="463" y="296"/>
                  </a:lnTo>
                  <a:lnTo>
                    <a:pt x="463" y="304"/>
                  </a:lnTo>
                  <a:lnTo>
                    <a:pt x="471" y="312"/>
                  </a:lnTo>
                  <a:lnTo>
                    <a:pt x="479" y="320"/>
                  </a:lnTo>
                  <a:lnTo>
                    <a:pt x="487" y="320"/>
                  </a:lnTo>
                  <a:lnTo>
                    <a:pt x="487" y="168"/>
                  </a:lnTo>
                  <a:lnTo>
                    <a:pt x="495" y="120"/>
                  </a:lnTo>
                  <a:lnTo>
                    <a:pt x="495" y="32"/>
                  </a:lnTo>
                  <a:lnTo>
                    <a:pt x="503" y="16"/>
                  </a:lnTo>
                  <a:lnTo>
                    <a:pt x="503" y="8"/>
                  </a:lnTo>
                  <a:lnTo>
                    <a:pt x="503" y="16"/>
                  </a:lnTo>
                  <a:lnTo>
                    <a:pt x="511" y="24"/>
                  </a:lnTo>
                  <a:lnTo>
                    <a:pt x="511" y="72"/>
                  </a:lnTo>
                  <a:lnTo>
                    <a:pt x="519" y="104"/>
                  </a:lnTo>
                  <a:lnTo>
                    <a:pt x="519" y="176"/>
                  </a:lnTo>
                  <a:lnTo>
                    <a:pt x="527" y="200"/>
                  </a:lnTo>
                  <a:lnTo>
                    <a:pt x="527" y="248"/>
                  </a:lnTo>
                  <a:lnTo>
                    <a:pt x="535" y="256"/>
                  </a:lnTo>
                  <a:lnTo>
                    <a:pt x="535" y="280"/>
                  </a:lnTo>
                  <a:lnTo>
                    <a:pt x="543" y="288"/>
                  </a:lnTo>
                </a:path>
              </a:pathLst>
            </a:custGeom>
            <a:noFill/>
            <a:ln w="0">
              <a:solidFill>
                <a:srgbClr val="0000CC"/>
              </a:solidFill>
              <a:prstDash val="solid"/>
              <a:round/>
              <a:headEnd/>
              <a:tailEnd/>
            </a:ln>
          </p:spPr>
          <p:txBody>
            <a:bodyPr/>
            <a:lstStyle/>
            <a:p>
              <a:endParaRPr lang="en-US"/>
            </a:p>
          </p:txBody>
        </p:sp>
        <p:sp>
          <p:nvSpPr>
            <p:cNvPr id="61587" name="Freeform 1836"/>
            <p:cNvSpPr>
              <a:spLocks/>
            </p:cNvSpPr>
            <p:nvPr/>
          </p:nvSpPr>
          <p:spPr bwMode="auto">
            <a:xfrm>
              <a:off x="3390" y="2183"/>
              <a:ext cx="272" cy="304"/>
            </a:xfrm>
            <a:custGeom>
              <a:avLst/>
              <a:gdLst>
                <a:gd name="T0" fmla="*/ 0 w 272"/>
                <a:gd name="T1" fmla="*/ 272 h 304"/>
                <a:gd name="T2" fmla="*/ 0 w 272"/>
                <a:gd name="T3" fmla="*/ 288 h 304"/>
                <a:gd name="T4" fmla="*/ 16 w 272"/>
                <a:gd name="T5" fmla="*/ 304 h 304"/>
                <a:gd name="T6" fmla="*/ 8 w 272"/>
                <a:gd name="T7" fmla="*/ 304 h 304"/>
                <a:gd name="T8" fmla="*/ 16 w 272"/>
                <a:gd name="T9" fmla="*/ 304 h 304"/>
                <a:gd name="T10" fmla="*/ 24 w 272"/>
                <a:gd name="T11" fmla="*/ 304 h 304"/>
                <a:gd name="T12" fmla="*/ 24 w 272"/>
                <a:gd name="T13" fmla="*/ 152 h 304"/>
                <a:gd name="T14" fmla="*/ 32 w 272"/>
                <a:gd name="T15" fmla="*/ 104 h 304"/>
                <a:gd name="T16" fmla="*/ 32 w 272"/>
                <a:gd name="T17" fmla="*/ 16 h 304"/>
                <a:gd name="T18" fmla="*/ 40 w 272"/>
                <a:gd name="T19" fmla="*/ 8 h 304"/>
                <a:gd name="T20" fmla="*/ 40 w 272"/>
                <a:gd name="T21" fmla="*/ 32 h 304"/>
                <a:gd name="T22" fmla="*/ 48 w 272"/>
                <a:gd name="T23" fmla="*/ 48 h 304"/>
                <a:gd name="T24" fmla="*/ 48 w 272"/>
                <a:gd name="T25" fmla="*/ 96 h 304"/>
                <a:gd name="T26" fmla="*/ 56 w 272"/>
                <a:gd name="T27" fmla="*/ 112 h 304"/>
                <a:gd name="T28" fmla="*/ 56 w 272"/>
                <a:gd name="T29" fmla="*/ 168 h 304"/>
                <a:gd name="T30" fmla="*/ 64 w 272"/>
                <a:gd name="T31" fmla="*/ 176 h 304"/>
                <a:gd name="T32" fmla="*/ 64 w 272"/>
                <a:gd name="T33" fmla="*/ 232 h 304"/>
                <a:gd name="T34" fmla="*/ 72 w 272"/>
                <a:gd name="T35" fmla="*/ 248 h 304"/>
                <a:gd name="T36" fmla="*/ 72 w 272"/>
                <a:gd name="T37" fmla="*/ 272 h 304"/>
                <a:gd name="T38" fmla="*/ 80 w 272"/>
                <a:gd name="T39" fmla="*/ 280 h 304"/>
                <a:gd name="T40" fmla="*/ 96 w 272"/>
                <a:gd name="T41" fmla="*/ 296 h 304"/>
                <a:gd name="T42" fmla="*/ 96 w 272"/>
                <a:gd name="T43" fmla="*/ 304 h 304"/>
                <a:gd name="T44" fmla="*/ 104 w 272"/>
                <a:gd name="T45" fmla="*/ 296 h 304"/>
                <a:gd name="T46" fmla="*/ 104 w 272"/>
                <a:gd name="T47" fmla="*/ 152 h 304"/>
                <a:gd name="T48" fmla="*/ 112 w 272"/>
                <a:gd name="T49" fmla="*/ 112 h 304"/>
                <a:gd name="T50" fmla="*/ 112 w 272"/>
                <a:gd name="T51" fmla="*/ 24 h 304"/>
                <a:gd name="T52" fmla="*/ 120 w 272"/>
                <a:gd name="T53" fmla="*/ 0 h 304"/>
                <a:gd name="T54" fmla="*/ 128 w 272"/>
                <a:gd name="T55" fmla="*/ 16 h 304"/>
                <a:gd name="T56" fmla="*/ 128 w 272"/>
                <a:gd name="T57" fmla="*/ 72 h 304"/>
                <a:gd name="T58" fmla="*/ 136 w 272"/>
                <a:gd name="T59" fmla="*/ 96 h 304"/>
                <a:gd name="T60" fmla="*/ 136 w 272"/>
                <a:gd name="T61" fmla="*/ 176 h 304"/>
                <a:gd name="T62" fmla="*/ 144 w 272"/>
                <a:gd name="T63" fmla="*/ 192 h 304"/>
                <a:gd name="T64" fmla="*/ 144 w 272"/>
                <a:gd name="T65" fmla="*/ 232 h 304"/>
                <a:gd name="T66" fmla="*/ 152 w 272"/>
                <a:gd name="T67" fmla="*/ 248 h 304"/>
                <a:gd name="T68" fmla="*/ 152 w 272"/>
                <a:gd name="T69" fmla="*/ 272 h 304"/>
                <a:gd name="T70" fmla="*/ 160 w 272"/>
                <a:gd name="T71" fmla="*/ 280 h 304"/>
                <a:gd name="T72" fmla="*/ 160 w 272"/>
                <a:gd name="T73" fmla="*/ 288 h 304"/>
                <a:gd name="T74" fmla="*/ 168 w 272"/>
                <a:gd name="T75" fmla="*/ 296 h 304"/>
                <a:gd name="T76" fmla="*/ 168 w 272"/>
                <a:gd name="T77" fmla="*/ 304 h 304"/>
                <a:gd name="T78" fmla="*/ 168 w 272"/>
                <a:gd name="T79" fmla="*/ 296 h 304"/>
                <a:gd name="T80" fmla="*/ 176 w 272"/>
                <a:gd name="T81" fmla="*/ 304 h 304"/>
                <a:gd name="T82" fmla="*/ 184 w 272"/>
                <a:gd name="T83" fmla="*/ 288 h 304"/>
                <a:gd name="T84" fmla="*/ 184 w 272"/>
                <a:gd name="T85" fmla="*/ 128 h 304"/>
                <a:gd name="T86" fmla="*/ 192 w 272"/>
                <a:gd name="T87" fmla="*/ 80 h 304"/>
                <a:gd name="T88" fmla="*/ 192 w 272"/>
                <a:gd name="T89" fmla="*/ 16 h 304"/>
                <a:gd name="T90" fmla="*/ 200 w 272"/>
                <a:gd name="T91" fmla="*/ 8 h 304"/>
                <a:gd name="T92" fmla="*/ 200 w 272"/>
                <a:gd name="T93" fmla="*/ 24 h 304"/>
                <a:gd name="T94" fmla="*/ 208 w 272"/>
                <a:gd name="T95" fmla="*/ 32 h 304"/>
                <a:gd name="T96" fmla="*/ 208 w 272"/>
                <a:gd name="T97" fmla="*/ 88 h 304"/>
                <a:gd name="T98" fmla="*/ 216 w 272"/>
                <a:gd name="T99" fmla="*/ 112 h 304"/>
                <a:gd name="T100" fmla="*/ 216 w 272"/>
                <a:gd name="T101" fmla="*/ 176 h 304"/>
                <a:gd name="T102" fmla="*/ 224 w 272"/>
                <a:gd name="T103" fmla="*/ 192 h 304"/>
                <a:gd name="T104" fmla="*/ 224 w 272"/>
                <a:gd name="T105" fmla="*/ 232 h 304"/>
                <a:gd name="T106" fmla="*/ 232 w 272"/>
                <a:gd name="T107" fmla="*/ 248 h 304"/>
                <a:gd name="T108" fmla="*/ 232 w 272"/>
                <a:gd name="T109" fmla="*/ 272 h 304"/>
                <a:gd name="T110" fmla="*/ 248 w 272"/>
                <a:gd name="T111" fmla="*/ 288 h 304"/>
                <a:gd name="T112" fmla="*/ 248 w 272"/>
                <a:gd name="T113" fmla="*/ 296 h 304"/>
                <a:gd name="T114" fmla="*/ 256 w 272"/>
                <a:gd name="T115" fmla="*/ 304 h 304"/>
                <a:gd name="T116" fmla="*/ 264 w 272"/>
                <a:gd name="T117" fmla="*/ 280 h 304"/>
                <a:gd name="T118" fmla="*/ 264 w 272"/>
                <a:gd name="T119" fmla="*/ 120 h 304"/>
                <a:gd name="T120" fmla="*/ 272 w 272"/>
                <a:gd name="T121" fmla="*/ 80 h 304"/>
                <a:gd name="T122" fmla="*/ 272 w 272"/>
                <a:gd name="T123" fmla="*/ 8 h 30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2"/>
                <a:gd name="T187" fmla="*/ 0 h 304"/>
                <a:gd name="T188" fmla="*/ 272 w 272"/>
                <a:gd name="T189" fmla="*/ 304 h 30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2" h="304">
                  <a:moveTo>
                    <a:pt x="0" y="272"/>
                  </a:moveTo>
                  <a:lnTo>
                    <a:pt x="0" y="288"/>
                  </a:lnTo>
                  <a:lnTo>
                    <a:pt x="16" y="304"/>
                  </a:lnTo>
                  <a:lnTo>
                    <a:pt x="8" y="304"/>
                  </a:lnTo>
                  <a:lnTo>
                    <a:pt x="16" y="304"/>
                  </a:lnTo>
                  <a:lnTo>
                    <a:pt x="24" y="304"/>
                  </a:lnTo>
                  <a:lnTo>
                    <a:pt x="24" y="152"/>
                  </a:lnTo>
                  <a:lnTo>
                    <a:pt x="32" y="104"/>
                  </a:lnTo>
                  <a:lnTo>
                    <a:pt x="32" y="16"/>
                  </a:lnTo>
                  <a:lnTo>
                    <a:pt x="40" y="8"/>
                  </a:lnTo>
                  <a:lnTo>
                    <a:pt x="40" y="32"/>
                  </a:lnTo>
                  <a:lnTo>
                    <a:pt x="48" y="48"/>
                  </a:lnTo>
                  <a:lnTo>
                    <a:pt x="48" y="96"/>
                  </a:lnTo>
                  <a:lnTo>
                    <a:pt x="56" y="112"/>
                  </a:lnTo>
                  <a:lnTo>
                    <a:pt x="56" y="168"/>
                  </a:lnTo>
                  <a:lnTo>
                    <a:pt x="64" y="176"/>
                  </a:lnTo>
                  <a:lnTo>
                    <a:pt x="64" y="232"/>
                  </a:lnTo>
                  <a:lnTo>
                    <a:pt x="72" y="248"/>
                  </a:lnTo>
                  <a:lnTo>
                    <a:pt x="72" y="272"/>
                  </a:lnTo>
                  <a:lnTo>
                    <a:pt x="80" y="280"/>
                  </a:lnTo>
                  <a:lnTo>
                    <a:pt x="96" y="296"/>
                  </a:lnTo>
                  <a:lnTo>
                    <a:pt x="96" y="304"/>
                  </a:lnTo>
                  <a:lnTo>
                    <a:pt x="104" y="296"/>
                  </a:lnTo>
                  <a:lnTo>
                    <a:pt x="104" y="152"/>
                  </a:lnTo>
                  <a:lnTo>
                    <a:pt x="112" y="112"/>
                  </a:lnTo>
                  <a:lnTo>
                    <a:pt x="112" y="24"/>
                  </a:lnTo>
                  <a:lnTo>
                    <a:pt x="120" y="0"/>
                  </a:lnTo>
                  <a:lnTo>
                    <a:pt x="128" y="16"/>
                  </a:lnTo>
                  <a:lnTo>
                    <a:pt x="128" y="72"/>
                  </a:lnTo>
                  <a:lnTo>
                    <a:pt x="136" y="96"/>
                  </a:lnTo>
                  <a:lnTo>
                    <a:pt x="136" y="176"/>
                  </a:lnTo>
                  <a:lnTo>
                    <a:pt x="144" y="192"/>
                  </a:lnTo>
                  <a:lnTo>
                    <a:pt x="144" y="232"/>
                  </a:lnTo>
                  <a:lnTo>
                    <a:pt x="152" y="248"/>
                  </a:lnTo>
                  <a:lnTo>
                    <a:pt x="152" y="272"/>
                  </a:lnTo>
                  <a:lnTo>
                    <a:pt x="160" y="280"/>
                  </a:lnTo>
                  <a:lnTo>
                    <a:pt x="160" y="288"/>
                  </a:lnTo>
                  <a:lnTo>
                    <a:pt x="168" y="296"/>
                  </a:lnTo>
                  <a:lnTo>
                    <a:pt x="168" y="304"/>
                  </a:lnTo>
                  <a:lnTo>
                    <a:pt x="168" y="296"/>
                  </a:lnTo>
                  <a:lnTo>
                    <a:pt x="176" y="304"/>
                  </a:lnTo>
                  <a:lnTo>
                    <a:pt x="184" y="288"/>
                  </a:lnTo>
                  <a:lnTo>
                    <a:pt x="184" y="128"/>
                  </a:lnTo>
                  <a:lnTo>
                    <a:pt x="192" y="80"/>
                  </a:lnTo>
                  <a:lnTo>
                    <a:pt x="192" y="16"/>
                  </a:lnTo>
                  <a:lnTo>
                    <a:pt x="200" y="8"/>
                  </a:lnTo>
                  <a:lnTo>
                    <a:pt x="200" y="24"/>
                  </a:lnTo>
                  <a:lnTo>
                    <a:pt x="208" y="32"/>
                  </a:lnTo>
                  <a:lnTo>
                    <a:pt x="208" y="88"/>
                  </a:lnTo>
                  <a:lnTo>
                    <a:pt x="216" y="112"/>
                  </a:lnTo>
                  <a:lnTo>
                    <a:pt x="216" y="176"/>
                  </a:lnTo>
                  <a:lnTo>
                    <a:pt x="224" y="192"/>
                  </a:lnTo>
                  <a:lnTo>
                    <a:pt x="224" y="232"/>
                  </a:lnTo>
                  <a:lnTo>
                    <a:pt x="232" y="248"/>
                  </a:lnTo>
                  <a:lnTo>
                    <a:pt x="232" y="272"/>
                  </a:lnTo>
                  <a:lnTo>
                    <a:pt x="248" y="288"/>
                  </a:lnTo>
                  <a:lnTo>
                    <a:pt x="248" y="296"/>
                  </a:lnTo>
                  <a:lnTo>
                    <a:pt x="256" y="304"/>
                  </a:lnTo>
                  <a:lnTo>
                    <a:pt x="264" y="280"/>
                  </a:lnTo>
                  <a:lnTo>
                    <a:pt x="264" y="120"/>
                  </a:lnTo>
                  <a:lnTo>
                    <a:pt x="272" y="80"/>
                  </a:lnTo>
                  <a:lnTo>
                    <a:pt x="272" y="8"/>
                  </a:lnTo>
                </a:path>
              </a:pathLst>
            </a:custGeom>
            <a:noFill/>
            <a:ln w="0">
              <a:solidFill>
                <a:srgbClr val="0000CC"/>
              </a:solidFill>
              <a:prstDash val="solid"/>
              <a:round/>
              <a:headEnd/>
              <a:tailEnd/>
            </a:ln>
          </p:spPr>
          <p:txBody>
            <a:bodyPr/>
            <a:lstStyle/>
            <a:p>
              <a:endParaRPr lang="en-US"/>
            </a:p>
          </p:txBody>
        </p:sp>
        <p:sp>
          <p:nvSpPr>
            <p:cNvPr id="61588" name="Line 1837"/>
            <p:cNvSpPr>
              <a:spLocks noChangeShapeType="1"/>
            </p:cNvSpPr>
            <p:nvPr/>
          </p:nvSpPr>
          <p:spPr bwMode="auto">
            <a:xfrm flipV="1">
              <a:off x="3662" y="1696"/>
              <a:ext cx="0" cy="1047"/>
            </a:xfrm>
            <a:prstGeom prst="line">
              <a:avLst/>
            </a:prstGeom>
            <a:noFill/>
            <a:ln w="0">
              <a:solidFill>
                <a:srgbClr val="000000"/>
              </a:solidFill>
              <a:round/>
              <a:headEnd/>
              <a:tailEnd/>
            </a:ln>
          </p:spPr>
          <p:txBody>
            <a:bodyPr/>
            <a:lstStyle/>
            <a:p>
              <a:endParaRPr lang="en-US"/>
            </a:p>
          </p:txBody>
        </p:sp>
        <p:sp>
          <p:nvSpPr>
            <p:cNvPr id="61589" name="Rectangle 1838"/>
            <p:cNvSpPr>
              <a:spLocks noChangeArrowheads="1"/>
            </p:cNvSpPr>
            <p:nvPr/>
          </p:nvSpPr>
          <p:spPr bwMode="auto">
            <a:xfrm>
              <a:off x="3254" y="1736"/>
              <a:ext cx="290"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30 nM</a:t>
              </a:r>
              <a:endParaRPr lang="en-US"/>
            </a:p>
          </p:txBody>
        </p:sp>
        <p:sp>
          <p:nvSpPr>
            <p:cNvPr id="61590" name="Freeform 1839"/>
            <p:cNvSpPr>
              <a:spLocks/>
            </p:cNvSpPr>
            <p:nvPr/>
          </p:nvSpPr>
          <p:spPr bwMode="auto">
            <a:xfrm>
              <a:off x="3670" y="2575"/>
              <a:ext cx="456" cy="160"/>
            </a:xfrm>
            <a:custGeom>
              <a:avLst/>
              <a:gdLst>
                <a:gd name="T0" fmla="*/ 8 w 456"/>
                <a:gd name="T1" fmla="*/ 64 h 160"/>
                <a:gd name="T2" fmla="*/ 16 w 456"/>
                <a:gd name="T3" fmla="*/ 128 h 160"/>
                <a:gd name="T4" fmla="*/ 24 w 456"/>
                <a:gd name="T5" fmla="*/ 136 h 160"/>
                <a:gd name="T6" fmla="*/ 40 w 456"/>
                <a:gd name="T7" fmla="*/ 144 h 160"/>
                <a:gd name="T8" fmla="*/ 48 w 456"/>
                <a:gd name="T9" fmla="*/ 136 h 160"/>
                <a:gd name="T10" fmla="*/ 56 w 456"/>
                <a:gd name="T11" fmla="*/ 16 h 160"/>
                <a:gd name="T12" fmla="*/ 72 w 456"/>
                <a:gd name="T13" fmla="*/ 24 h 160"/>
                <a:gd name="T14" fmla="*/ 80 w 456"/>
                <a:gd name="T15" fmla="*/ 40 h 160"/>
                <a:gd name="T16" fmla="*/ 88 w 456"/>
                <a:gd name="T17" fmla="*/ 120 h 160"/>
                <a:gd name="T18" fmla="*/ 104 w 456"/>
                <a:gd name="T19" fmla="*/ 144 h 160"/>
                <a:gd name="T20" fmla="*/ 112 w 456"/>
                <a:gd name="T21" fmla="*/ 152 h 160"/>
                <a:gd name="T22" fmla="*/ 120 w 456"/>
                <a:gd name="T23" fmla="*/ 144 h 160"/>
                <a:gd name="T24" fmla="*/ 136 w 456"/>
                <a:gd name="T25" fmla="*/ 64 h 160"/>
                <a:gd name="T26" fmla="*/ 144 w 456"/>
                <a:gd name="T27" fmla="*/ 0 h 160"/>
                <a:gd name="T28" fmla="*/ 152 w 456"/>
                <a:gd name="T29" fmla="*/ 32 h 160"/>
                <a:gd name="T30" fmla="*/ 168 w 456"/>
                <a:gd name="T31" fmla="*/ 112 h 160"/>
                <a:gd name="T32" fmla="*/ 176 w 456"/>
                <a:gd name="T33" fmla="*/ 136 h 160"/>
                <a:gd name="T34" fmla="*/ 184 w 456"/>
                <a:gd name="T35" fmla="*/ 136 h 160"/>
                <a:gd name="T36" fmla="*/ 192 w 456"/>
                <a:gd name="T37" fmla="*/ 152 h 160"/>
                <a:gd name="T38" fmla="*/ 200 w 456"/>
                <a:gd name="T39" fmla="*/ 160 h 160"/>
                <a:gd name="T40" fmla="*/ 208 w 456"/>
                <a:gd name="T41" fmla="*/ 56 h 160"/>
                <a:gd name="T42" fmla="*/ 224 w 456"/>
                <a:gd name="T43" fmla="*/ 8 h 160"/>
                <a:gd name="T44" fmla="*/ 232 w 456"/>
                <a:gd name="T45" fmla="*/ 32 h 160"/>
                <a:gd name="T46" fmla="*/ 240 w 456"/>
                <a:gd name="T47" fmla="*/ 104 h 160"/>
                <a:gd name="T48" fmla="*/ 256 w 456"/>
                <a:gd name="T49" fmla="*/ 144 h 160"/>
                <a:gd name="T50" fmla="*/ 264 w 456"/>
                <a:gd name="T51" fmla="*/ 160 h 160"/>
                <a:gd name="T52" fmla="*/ 280 w 456"/>
                <a:gd name="T53" fmla="*/ 152 h 160"/>
                <a:gd name="T54" fmla="*/ 288 w 456"/>
                <a:gd name="T55" fmla="*/ 56 h 160"/>
                <a:gd name="T56" fmla="*/ 304 w 456"/>
                <a:gd name="T57" fmla="*/ 32 h 160"/>
                <a:gd name="T58" fmla="*/ 312 w 456"/>
                <a:gd name="T59" fmla="*/ 64 h 160"/>
                <a:gd name="T60" fmla="*/ 328 w 456"/>
                <a:gd name="T61" fmla="*/ 128 h 160"/>
                <a:gd name="T62" fmla="*/ 344 w 456"/>
                <a:gd name="T63" fmla="*/ 160 h 160"/>
                <a:gd name="T64" fmla="*/ 352 w 456"/>
                <a:gd name="T65" fmla="*/ 152 h 160"/>
                <a:gd name="T66" fmla="*/ 360 w 456"/>
                <a:gd name="T67" fmla="*/ 152 h 160"/>
                <a:gd name="T68" fmla="*/ 368 w 456"/>
                <a:gd name="T69" fmla="*/ 32 h 160"/>
                <a:gd name="T70" fmla="*/ 376 w 456"/>
                <a:gd name="T71" fmla="*/ 24 h 160"/>
                <a:gd name="T72" fmla="*/ 392 w 456"/>
                <a:gd name="T73" fmla="*/ 56 h 160"/>
                <a:gd name="T74" fmla="*/ 400 w 456"/>
                <a:gd name="T75" fmla="*/ 120 h 160"/>
                <a:gd name="T76" fmla="*/ 416 w 456"/>
                <a:gd name="T77" fmla="*/ 152 h 160"/>
                <a:gd name="T78" fmla="*/ 424 w 456"/>
                <a:gd name="T79" fmla="*/ 160 h 160"/>
                <a:gd name="T80" fmla="*/ 440 w 456"/>
                <a:gd name="T81" fmla="*/ 160 h 160"/>
                <a:gd name="T82" fmla="*/ 448 w 456"/>
                <a:gd name="T83" fmla="*/ 16 h 1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6"/>
                <a:gd name="T127" fmla="*/ 0 h 160"/>
                <a:gd name="T128" fmla="*/ 456 w 456"/>
                <a:gd name="T129" fmla="*/ 160 h 1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6" h="160">
                  <a:moveTo>
                    <a:pt x="0" y="24"/>
                  </a:moveTo>
                  <a:lnTo>
                    <a:pt x="0" y="48"/>
                  </a:lnTo>
                  <a:lnTo>
                    <a:pt x="8" y="64"/>
                  </a:lnTo>
                  <a:lnTo>
                    <a:pt x="8" y="112"/>
                  </a:lnTo>
                  <a:lnTo>
                    <a:pt x="16" y="120"/>
                  </a:lnTo>
                  <a:lnTo>
                    <a:pt x="16" y="128"/>
                  </a:lnTo>
                  <a:lnTo>
                    <a:pt x="24" y="136"/>
                  </a:lnTo>
                  <a:lnTo>
                    <a:pt x="24" y="144"/>
                  </a:lnTo>
                  <a:lnTo>
                    <a:pt x="24" y="136"/>
                  </a:lnTo>
                  <a:lnTo>
                    <a:pt x="32" y="144"/>
                  </a:lnTo>
                  <a:lnTo>
                    <a:pt x="40" y="152"/>
                  </a:lnTo>
                  <a:lnTo>
                    <a:pt x="40" y="144"/>
                  </a:lnTo>
                  <a:lnTo>
                    <a:pt x="40" y="152"/>
                  </a:lnTo>
                  <a:lnTo>
                    <a:pt x="48" y="144"/>
                  </a:lnTo>
                  <a:lnTo>
                    <a:pt x="48" y="136"/>
                  </a:lnTo>
                  <a:lnTo>
                    <a:pt x="48" y="144"/>
                  </a:lnTo>
                  <a:lnTo>
                    <a:pt x="56" y="136"/>
                  </a:lnTo>
                  <a:lnTo>
                    <a:pt x="56" y="16"/>
                  </a:lnTo>
                  <a:lnTo>
                    <a:pt x="64" y="0"/>
                  </a:lnTo>
                  <a:lnTo>
                    <a:pt x="64" y="16"/>
                  </a:lnTo>
                  <a:lnTo>
                    <a:pt x="72" y="24"/>
                  </a:lnTo>
                  <a:lnTo>
                    <a:pt x="72" y="16"/>
                  </a:lnTo>
                  <a:lnTo>
                    <a:pt x="72" y="48"/>
                  </a:lnTo>
                  <a:lnTo>
                    <a:pt x="80" y="40"/>
                  </a:lnTo>
                  <a:lnTo>
                    <a:pt x="80" y="72"/>
                  </a:lnTo>
                  <a:lnTo>
                    <a:pt x="88" y="64"/>
                  </a:lnTo>
                  <a:lnTo>
                    <a:pt x="88" y="120"/>
                  </a:lnTo>
                  <a:lnTo>
                    <a:pt x="96" y="128"/>
                  </a:lnTo>
                  <a:lnTo>
                    <a:pt x="96" y="152"/>
                  </a:lnTo>
                  <a:lnTo>
                    <a:pt x="104" y="144"/>
                  </a:lnTo>
                  <a:lnTo>
                    <a:pt x="112" y="152"/>
                  </a:lnTo>
                  <a:lnTo>
                    <a:pt x="112" y="160"/>
                  </a:lnTo>
                  <a:lnTo>
                    <a:pt x="112" y="152"/>
                  </a:lnTo>
                  <a:lnTo>
                    <a:pt x="120" y="144"/>
                  </a:lnTo>
                  <a:lnTo>
                    <a:pt x="120" y="160"/>
                  </a:lnTo>
                  <a:lnTo>
                    <a:pt x="120" y="144"/>
                  </a:lnTo>
                  <a:lnTo>
                    <a:pt x="128" y="136"/>
                  </a:lnTo>
                  <a:lnTo>
                    <a:pt x="128" y="128"/>
                  </a:lnTo>
                  <a:lnTo>
                    <a:pt x="136" y="64"/>
                  </a:lnTo>
                  <a:lnTo>
                    <a:pt x="136" y="16"/>
                  </a:lnTo>
                  <a:lnTo>
                    <a:pt x="144" y="8"/>
                  </a:lnTo>
                  <a:lnTo>
                    <a:pt x="144" y="0"/>
                  </a:lnTo>
                  <a:lnTo>
                    <a:pt x="144" y="16"/>
                  </a:lnTo>
                  <a:lnTo>
                    <a:pt x="152" y="16"/>
                  </a:lnTo>
                  <a:lnTo>
                    <a:pt x="152" y="32"/>
                  </a:lnTo>
                  <a:lnTo>
                    <a:pt x="160" y="48"/>
                  </a:lnTo>
                  <a:lnTo>
                    <a:pt x="160" y="88"/>
                  </a:lnTo>
                  <a:lnTo>
                    <a:pt x="168" y="112"/>
                  </a:lnTo>
                  <a:lnTo>
                    <a:pt x="168" y="104"/>
                  </a:lnTo>
                  <a:lnTo>
                    <a:pt x="168" y="112"/>
                  </a:lnTo>
                  <a:lnTo>
                    <a:pt x="176" y="136"/>
                  </a:lnTo>
                  <a:lnTo>
                    <a:pt x="176" y="128"/>
                  </a:lnTo>
                  <a:lnTo>
                    <a:pt x="176" y="152"/>
                  </a:lnTo>
                  <a:lnTo>
                    <a:pt x="184" y="136"/>
                  </a:lnTo>
                  <a:lnTo>
                    <a:pt x="184" y="152"/>
                  </a:lnTo>
                  <a:lnTo>
                    <a:pt x="192" y="144"/>
                  </a:lnTo>
                  <a:lnTo>
                    <a:pt x="192" y="152"/>
                  </a:lnTo>
                  <a:lnTo>
                    <a:pt x="192" y="144"/>
                  </a:lnTo>
                  <a:lnTo>
                    <a:pt x="200" y="152"/>
                  </a:lnTo>
                  <a:lnTo>
                    <a:pt x="200" y="160"/>
                  </a:lnTo>
                  <a:lnTo>
                    <a:pt x="200" y="152"/>
                  </a:lnTo>
                  <a:lnTo>
                    <a:pt x="208" y="144"/>
                  </a:lnTo>
                  <a:lnTo>
                    <a:pt x="208" y="56"/>
                  </a:lnTo>
                  <a:lnTo>
                    <a:pt x="216" y="32"/>
                  </a:lnTo>
                  <a:lnTo>
                    <a:pt x="216" y="16"/>
                  </a:lnTo>
                  <a:lnTo>
                    <a:pt x="224" y="8"/>
                  </a:lnTo>
                  <a:lnTo>
                    <a:pt x="224" y="24"/>
                  </a:lnTo>
                  <a:lnTo>
                    <a:pt x="224" y="16"/>
                  </a:lnTo>
                  <a:lnTo>
                    <a:pt x="232" y="32"/>
                  </a:lnTo>
                  <a:lnTo>
                    <a:pt x="232" y="48"/>
                  </a:lnTo>
                  <a:lnTo>
                    <a:pt x="240" y="56"/>
                  </a:lnTo>
                  <a:lnTo>
                    <a:pt x="240" y="104"/>
                  </a:lnTo>
                  <a:lnTo>
                    <a:pt x="248" y="112"/>
                  </a:lnTo>
                  <a:lnTo>
                    <a:pt x="248" y="136"/>
                  </a:lnTo>
                  <a:lnTo>
                    <a:pt x="256" y="144"/>
                  </a:lnTo>
                  <a:lnTo>
                    <a:pt x="256" y="160"/>
                  </a:lnTo>
                  <a:lnTo>
                    <a:pt x="272" y="160"/>
                  </a:lnTo>
                  <a:lnTo>
                    <a:pt x="264" y="160"/>
                  </a:lnTo>
                  <a:lnTo>
                    <a:pt x="272" y="152"/>
                  </a:lnTo>
                  <a:lnTo>
                    <a:pt x="280" y="160"/>
                  </a:lnTo>
                  <a:lnTo>
                    <a:pt x="280" y="152"/>
                  </a:lnTo>
                  <a:lnTo>
                    <a:pt x="280" y="160"/>
                  </a:lnTo>
                  <a:lnTo>
                    <a:pt x="288" y="152"/>
                  </a:lnTo>
                  <a:lnTo>
                    <a:pt x="288" y="56"/>
                  </a:lnTo>
                  <a:lnTo>
                    <a:pt x="296" y="32"/>
                  </a:lnTo>
                  <a:lnTo>
                    <a:pt x="296" y="24"/>
                  </a:lnTo>
                  <a:lnTo>
                    <a:pt x="304" y="32"/>
                  </a:lnTo>
                  <a:lnTo>
                    <a:pt x="304" y="40"/>
                  </a:lnTo>
                  <a:lnTo>
                    <a:pt x="312" y="48"/>
                  </a:lnTo>
                  <a:lnTo>
                    <a:pt x="312" y="64"/>
                  </a:lnTo>
                  <a:lnTo>
                    <a:pt x="320" y="80"/>
                  </a:lnTo>
                  <a:lnTo>
                    <a:pt x="320" y="120"/>
                  </a:lnTo>
                  <a:lnTo>
                    <a:pt x="328" y="128"/>
                  </a:lnTo>
                  <a:lnTo>
                    <a:pt x="328" y="144"/>
                  </a:lnTo>
                  <a:lnTo>
                    <a:pt x="336" y="152"/>
                  </a:lnTo>
                  <a:lnTo>
                    <a:pt x="344" y="160"/>
                  </a:lnTo>
                  <a:lnTo>
                    <a:pt x="344" y="152"/>
                  </a:lnTo>
                  <a:lnTo>
                    <a:pt x="352" y="160"/>
                  </a:lnTo>
                  <a:lnTo>
                    <a:pt x="352" y="152"/>
                  </a:lnTo>
                  <a:lnTo>
                    <a:pt x="352" y="160"/>
                  </a:lnTo>
                  <a:lnTo>
                    <a:pt x="360" y="144"/>
                  </a:lnTo>
                  <a:lnTo>
                    <a:pt x="360" y="152"/>
                  </a:lnTo>
                  <a:lnTo>
                    <a:pt x="360" y="144"/>
                  </a:lnTo>
                  <a:lnTo>
                    <a:pt x="368" y="120"/>
                  </a:lnTo>
                  <a:lnTo>
                    <a:pt x="368" y="32"/>
                  </a:lnTo>
                  <a:lnTo>
                    <a:pt x="376" y="24"/>
                  </a:lnTo>
                  <a:lnTo>
                    <a:pt x="376" y="16"/>
                  </a:lnTo>
                  <a:lnTo>
                    <a:pt x="376" y="24"/>
                  </a:lnTo>
                  <a:lnTo>
                    <a:pt x="384" y="32"/>
                  </a:lnTo>
                  <a:lnTo>
                    <a:pt x="384" y="48"/>
                  </a:lnTo>
                  <a:lnTo>
                    <a:pt x="392" y="56"/>
                  </a:lnTo>
                  <a:lnTo>
                    <a:pt x="392" y="80"/>
                  </a:lnTo>
                  <a:lnTo>
                    <a:pt x="400" y="96"/>
                  </a:lnTo>
                  <a:lnTo>
                    <a:pt x="400" y="120"/>
                  </a:lnTo>
                  <a:lnTo>
                    <a:pt x="408" y="128"/>
                  </a:lnTo>
                  <a:lnTo>
                    <a:pt x="408" y="144"/>
                  </a:lnTo>
                  <a:lnTo>
                    <a:pt x="416" y="152"/>
                  </a:lnTo>
                  <a:lnTo>
                    <a:pt x="416" y="160"/>
                  </a:lnTo>
                  <a:lnTo>
                    <a:pt x="416" y="152"/>
                  </a:lnTo>
                  <a:lnTo>
                    <a:pt x="424" y="160"/>
                  </a:lnTo>
                  <a:lnTo>
                    <a:pt x="432" y="152"/>
                  </a:lnTo>
                  <a:lnTo>
                    <a:pt x="432" y="144"/>
                  </a:lnTo>
                  <a:lnTo>
                    <a:pt x="440" y="160"/>
                  </a:lnTo>
                  <a:lnTo>
                    <a:pt x="440" y="104"/>
                  </a:lnTo>
                  <a:lnTo>
                    <a:pt x="448" y="48"/>
                  </a:lnTo>
                  <a:lnTo>
                    <a:pt x="448" y="16"/>
                  </a:lnTo>
                  <a:lnTo>
                    <a:pt x="456" y="0"/>
                  </a:lnTo>
                  <a:lnTo>
                    <a:pt x="456" y="8"/>
                  </a:lnTo>
                </a:path>
              </a:pathLst>
            </a:custGeom>
            <a:noFill/>
            <a:ln w="0">
              <a:solidFill>
                <a:srgbClr val="CC0000"/>
              </a:solidFill>
              <a:prstDash val="solid"/>
              <a:round/>
              <a:headEnd/>
              <a:tailEnd/>
            </a:ln>
          </p:spPr>
          <p:txBody>
            <a:bodyPr/>
            <a:lstStyle/>
            <a:p>
              <a:endParaRPr lang="en-US"/>
            </a:p>
          </p:txBody>
        </p:sp>
        <p:sp>
          <p:nvSpPr>
            <p:cNvPr id="61591" name="Freeform 1840"/>
            <p:cNvSpPr>
              <a:spLocks/>
            </p:cNvSpPr>
            <p:nvPr/>
          </p:nvSpPr>
          <p:spPr bwMode="auto">
            <a:xfrm>
              <a:off x="4126" y="2583"/>
              <a:ext cx="360" cy="160"/>
            </a:xfrm>
            <a:custGeom>
              <a:avLst/>
              <a:gdLst>
                <a:gd name="T0" fmla="*/ 8 w 360"/>
                <a:gd name="T1" fmla="*/ 8 h 160"/>
                <a:gd name="T2" fmla="*/ 16 w 360"/>
                <a:gd name="T3" fmla="*/ 56 h 160"/>
                <a:gd name="T4" fmla="*/ 24 w 360"/>
                <a:gd name="T5" fmla="*/ 96 h 160"/>
                <a:gd name="T6" fmla="*/ 32 w 360"/>
                <a:gd name="T7" fmla="*/ 128 h 160"/>
                <a:gd name="T8" fmla="*/ 40 w 360"/>
                <a:gd name="T9" fmla="*/ 144 h 160"/>
                <a:gd name="T10" fmla="*/ 56 w 360"/>
                <a:gd name="T11" fmla="*/ 136 h 160"/>
                <a:gd name="T12" fmla="*/ 56 w 360"/>
                <a:gd name="T13" fmla="*/ 136 h 160"/>
                <a:gd name="T14" fmla="*/ 64 w 360"/>
                <a:gd name="T15" fmla="*/ 32 h 160"/>
                <a:gd name="T16" fmla="*/ 72 w 360"/>
                <a:gd name="T17" fmla="*/ 16 h 160"/>
                <a:gd name="T18" fmla="*/ 72 w 360"/>
                <a:gd name="T19" fmla="*/ 8 h 160"/>
                <a:gd name="T20" fmla="*/ 80 w 360"/>
                <a:gd name="T21" fmla="*/ 24 h 160"/>
                <a:gd name="T22" fmla="*/ 88 w 360"/>
                <a:gd name="T23" fmla="*/ 64 h 160"/>
                <a:gd name="T24" fmla="*/ 96 w 360"/>
                <a:gd name="T25" fmla="*/ 112 h 160"/>
                <a:gd name="T26" fmla="*/ 104 w 360"/>
                <a:gd name="T27" fmla="*/ 128 h 160"/>
                <a:gd name="T28" fmla="*/ 112 w 360"/>
                <a:gd name="T29" fmla="*/ 136 h 160"/>
                <a:gd name="T30" fmla="*/ 120 w 360"/>
                <a:gd name="T31" fmla="*/ 136 h 160"/>
                <a:gd name="T32" fmla="*/ 128 w 360"/>
                <a:gd name="T33" fmla="*/ 144 h 160"/>
                <a:gd name="T34" fmla="*/ 128 w 360"/>
                <a:gd name="T35" fmla="*/ 152 h 160"/>
                <a:gd name="T36" fmla="*/ 136 w 360"/>
                <a:gd name="T37" fmla="*/ 152 h 160"/>
                <a:gd name="T38" fmla="*/ 136 w 360"/>
                <a:gd name="T39" fmla="*/ 136 h 160"/>
                <a:gd name="T40" fmla="*/ 144 w 360"/>
                <a:gd name="T41" fmla="*/ 0 h 160"/>
                <a:gd name="T42" fmla="*/ 152 w 360"/>
                <a:gd name="T43" fmla="*/ 0 h 160"/>
                <a:gd name="T44" fmla="*/ 160 w 360"/>
                <a:gd name="T45" fmla="*/ 24 h 160"/>
                <a:gd name="T46" fmla="*/ 160 w 360"/>
                <a:gd name="T47" fmla="*/ 40 h 160"/>
                <a:gd name="T48" fmla="*/ 168 w 360"/>
                <a:gd name="T49" fmla="*/ 72 h 160"/>
                <a:gd name="T50" fmla="*/ 176 w 360"/>
                <a:gd name="T51" fmla="*/ 128 h 160"/>
                <a:gd name="T52" fmla="*/ 184 w 360"/>
                <a:gd name="T53" fmla="*/ 144 h 160"/>
                <a:gd name="T54" fmla="*/ 192 w 360"/>
                <a:gd name="T55" fmla="*/ 144 h 160"/>
                <a:gd name="T56" fmla="*/ 208 w 360"/>
                <a:gd name="T57" fmla="*/ 144 h 160"/>
                <a:gd name="T58" fmla="*/ 216 w 360"/>
                <a:gd name="T59" fmla="*/ 88 h 160"/>
                <a:gd name="T60" fmla="*/ 224 w 360"/>
                <a:gd name="T61" fmla="*/ 8 h 160"/>
                <a:gd name="T62" fmla="*/ 232 w 360"/>
                <a:gd name="T63" fmla="*/ 16 h 160"/>
                <a:gd name="T64" fmla="*/ 240 w 360"/>
                <a:gd name="T65" fmla="*/ 48 h 160"/>
                <a:gd name="T66" fmla="*/ 248 w 360"/>
                <a:gd name="T67" fmla="*/ 88 h 160"/>
                <a:gd name="T68" fmla="*/ 256 w 360"/>
                <a:gd name="T69" fmla="*/ 120 h 160"/>
                <a:gd name="T70" fmla="*/ 264 w 360"/>
                <a:gd name="T71" fmla="*/ 144 h 160"/>
                <a:gd name="T72" fmla="*/ 264 w 360"/>
                <a:gd name="T73" fmla="*/ 136 h 160"/>
                <a:gd name="T74" fmla="*/ 280 w 360"/>
                <a:gd name="T75" fmla="*/ 152 h 160"/>
                <a:gd name="T76" fmla="*/ 280 w 360"/>
                <a:gd name="T77" fmla="*/ 144 h 160"/>
                <a:gd name="T78" fmla="*/ 288 w 360"/>
                <a:gd name="T79" fmla="*/ 152 h 160"/>
                <a:gd name="T80" fmla="*/ 296 w 360"/>
                <a:gd name="T81" fmla="*/ 136 h 160"/>
                <a:gd name="T82" fmla="*/ 304 w 360"/>
                <a:gd name="T83" fmla="*/ 0 h 160"/>
                <a:gd name="T84" fmla="*/ 312 w 360"/>
                <a:gd name="T85" fmla="*/ 8 h 160"/>
                <a:gd name="T86" fmla="*/ 320 w 360"/>
                <a:gd name="T87" fmla="*/ 24 h 160"/>
                <a:gd name="T88" fmla="*/ 328 w 360"/>
                <a:gd name="T89" fmla="*/ 72 h 160"/>
                <a:gd name="T90" fmla="*/ 336 w 360"/>
                <a:gd name="T91" fmla="*/ 120 h 160"/>
                <a:gd name="T92" fmla="*/ 336 w 360"/>
                <a:gd name="T93" fmla="*/ 120 h 160"/>
                <a:gd name="T94" fmla="*/ 344 w 360"/>
                <a:gd name="T95" fmla="*/ 152 h 160"/>
                <a:gd name="T96" fmla="*/ 352 w 360"/>
                <a:gd name="T97" fmla="*/ 160 h 160"/>
                <a:gd name="T98" fmla="*/ 360 w 360"/>
                <a:gd name="T99" fmla="*/ 152 h 1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0"/>
                <a:gd name="T151" fmla="*/ 0 h 160"/>
                <a:gd name="T152" fmla="*/ 360 w 360"/>
                <a:gd name="T153" fmla="*/ 160 h 1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0" h="160">
                  <a:moveTo>
                    <a:pt x="0" y="0"/>
                  </a:moveTo>
                  <a:lnTo>
                    <a:pt x="8" y="8"/>
                  </a:lnTo>
                  <a:lnTo>
                    <a:pt x="8" y="40"/>
                  </a:lnTo>
                  <a:lnTo>
                    <a:pt x="16" y="56"/>
                  </a:lnTo>
                  <a:lnTo>
                    <a:pt x="16" y="72"/>
                  </a:lnTo>
                  <a:lnTo>
                    <a:pt x="24" y="96"/>
                  </a:lnTo>
                  <a:lnTo>
                    <a:pt x="24" y="112"/>
                  </a:lnTo>
                  <a:lnTo>
                    <a:pt x="32" y="128"/>
                  </a:lnTo>
                  <a:lnTo>
                    <a:pt x="40" y="136"/>
                  </a:lnTo>
                  <a:lnTo>
                    <a:pt x="40" y="144"/>
                  </a:lnTo>
                  <a:lnTo>
                    <a:pt x="40" y="136"/>
                  </a:lnTo>
                  <a:lnTo>
                    <a:pt x="56" y="136"/>
                  </a:lnTo>
                  <a:lnTo>
                    <a:pt x="48" y="136"/>
                  </a:lnTo>
                  <a:lnTo>
                    <a:pt x="56" y="136"/>
                  </a:lnTo>
                  <a:lnTo>
                    <a:pt x="64" y="128"/>
                  </a:lnTo>
                  <a:lnTo>
                    <a:pt x="64" y="32"/>
                  </a:lnTo>
                  <a:lnTo>
                    <a:pt x="72" y="8"/>
                  </a:lnTo>
                  <a:lnTo>
                    <a:pt x="72" y="16"/>
                  </a:lnTo>
                  <a:lnTo>
                    <a:pt x="72" y="0"/>
                  </a:lnTo>
                  <a:lnTo>
                    <a:pt x="72" y="8"/>
                  </a:lnTo>
                  <a:lnTo>
                    <a:pt x="80" y="8"/>
                  </a:lnTo>
                  <a:lnTo>
                    <a:pt x="80" y="24"/>
                  </a:lnTo>
                  <a:lnTo>
                    <a:pt x="88" y="16"/>
                  </a:lnTo>
                  <a:lnTo>
                    <a:pt x="88" y="64"/>
                  </a:lnTo>
                  <a:lnTo>
                    <a:pt x="96" y="64"/>
                  </a:lnTo>
                  <a:lnTo>
                    <a:pt x="96" y="112"/>
                  </a:lnTo>
                  <a:lnTo>
                    <a:pt x="104" y="120"/>
                  </a:lnTo>
                  <a:lnTo>
                    <a:pt x="104" y="128"/>
                  </a:lnTo>
                  <a:lnTo>
                    <a:pt x="112" y="144"/>
                  </a:lnTo>
                  <a:lnTo>
                    <a:pt x="112" y="136"/>
                  </a:lnTo>
                  <a:lnTo>
                    <a:pt x="120" y="144"/>
                  </a:lnTo>
                  <a:lnTo>
                    <a:pt x="120" y="136"/>
                  </a:lnTo>
                  <a:lnTo>
                    <a:pt x="128" y="144"/>
                  </a:lnTo>
                  <a:lnTo>
                    <a:pt x="128" y="136"/>
                  </a:lnTo>
                  <a:lnTo>
                    <a:pt x="128" y="152"/>
                  </a:lnTo>
                  <a:lnTo>
                    <a:pt x="136" y="136"/>
                  </a:lnTo>
                  <a:lnTo>
                    <a:pt x="136" y="152"/>
                  </a:lnTo>
                  <a:lnTo>
                    <a:pt x="136" y="128"/>
                  </a:lnTo>
                  <a:lnTo>
                    <a:pt x="136" y="136"/>
                  </a:lnTo>
                  <a:lnTo>
                    <a:pt x="144" y="104"/>
                  </a:lnTo>
                  <a:lnTo>
                    <a:pt x="144" y="0"/>
                  </a:lnTo>
                  <a:lnTo>
                    <a:pt x="152" y="8"/>
                  </a:lnTo>
                  <a:lnTo>
                    <a:pt x="152" y="0"/>
                  </a:lnTo>
                  <a:lnTo>
                    <a:pt x="152" y="16"/>
                  </a:lnTo>
                  <a:lnTo>
                    <a:pt x="160" y="24"/>
                  </a:lnTo>
                  <a:lnTo>
                    <a:pt x="160" y="48"/>
                  </a:lnTo>
                  <a:lnTo>
                    <a:pt x="160" y="40"/>
                  </a:lnTo>
                  <a:lnTo>
                    <a:pt x="168" y="40"/>
                  </a:lnTo>
                  <a:lnTo>
                    <a:pt x="168" y="72"/>
                  </a:lnTo>
                  <a:lnTo>
                    <a:pt x="176" y="96"/>
                  </a:lnTo>
                  <a:lnTo>
                    <a:pt x="176" y="128"/>
                  </a:lnTo>
                  <a:lnTo>
                    <a:pt x="184" y="120"/>
                  </a:lnTo>
                  <a:lnTo>
                    <a:pt x="184" y="144"/>
                  </a:lnTo>
                  <a:lnTo>
                    <a:pt x="200" y="144"/>
                  </a:lnTo>
                  <a:lnTo>
                    <a:pt x="192" y="144"/>
                  </a:lnTo>
                  <a:lnTo>
                    <a:pt x="200" y="152"/>
                  </a:lnTo>
                  <a:lnTo>
                    <a:pt x="208" y="144"/>
                  </a:lnTo>
                  <a:lnTo>
                    <a:pt x="216" y="136"/>
                  </a:lnTo>
                  <a:lnTo>
                    <a:pt x="216" y="88"/>
                  </a:lnTo>
                  <a:lnTo>
                    <a:pt x="224" y="48"/>
                  </a:lnTo>
                  <a:lnTo>
                    <a:pt x="224" y="8"/>
                  </a:lnTo>
                  <a:lnTo>
                    <a:pt x="232" y="0"/>
                  </a:lnTo>
                  <a:lnTo>
                    <a:pt x="232" y="16"/>
                  </a:lnTo>
                  <a:lnTo>
                    <a:pt x="240" y="16"/>
                  </a:lnTo>
                  <a:lnTo>
                    <a:pt x="240" y="48"/>
                  </a:lnTo>
                  <a:lnTo>
                    <a:pt x="248" y="56"/>
                  </a:lnTo>
                  <a:lnTo>
                    <a:pt x="248" y="88"/>
                  </a:lnTo>
                  <a:lnTo>
                    <a:pt x="256" y="112"/>
                  </a:lnTo>
                  <a:lnTo>
                    <a:pt x="256" y="120"/>
                  </a:lnTo>
                  <a:lnTo>
                    <a:pt x="264" y="136"/>
                  </a:lnTo>
                  <a:lnTo>
                    <a:pt x="264" y="144"/>
                  </a:lnTo>
                  <a:lnTo>
                    <a:pt x="264" y="128"/>
                  </a:lnTo>
                  <a:lnTo>
                    <a:pt x="264" y="136"/>
                  </a:lnTo>
                  <a:lnTo>
                    <a:pt x="272" y="144"/>
                  </a:lnTo>
                  <a:lnTo>
                    <a:pt x="280" y="152"/>
                  </a:lnTo>
                  <a:lnTo>
                    <a:pt x="280" y="136"/>
                  </a:lnTo>
                  <a:lnTo>
                    <a:pt x="280" y="144"/>
                  </a:lnTo>
                  <a:lnTo>
                    <a:pt x="288" y="136"/>
                  </a:lnTo>
                  <a:lnTo>
                    <a:pt x="288" y="152"/>
                  </a:lnTo>
                  <a:lnTo>
                    <a:pt x="288" y="128"/>
                  </a:lnTo>
                  <a:lnTo>
                    <a:pt x="296" y="136"/>
                  </a:lnTo>
                  <a:lnTo>
                    <a:pt x="296" y="8"/>
                  </a:lnTo>
                  <a:lnTo>
                    <a:pt x="304" y="0"/>
                  </a:lnTo>
                  <a:lnTo>
                    <a:pt x="304" y="16"/>
                  </a:lnTo>
                  <a:lnTo>
                    <a:pt x="312" y="8"/>
                  </a:lnTo>
                  <a:lnTo>
                    <a:pt x="312" y="24"/>
                  </a:lnTo>
                  <a:lnTo>
                    <a:pt x="320" y="24"/>
                  </a:lnTo>
                  <a:lnTo>
                    <a:pt x="320" y="64"/>
                  </a:lnTo>
                  <a:lnTo>
                    <a:pt x="328" y="72"/>
                  </a:lnTo>
                  <a:lnTo>
                    <a:pt x="328" y="104"/>
                  </a:lnTo>
                  <a:lnTo>
                    <a:pt x="336" y="120"/>
                  </a:lnTo>
                  <a:lnTo>
                    <a:pt x="336" y="128"/>
                  </a:lnTo>
                  <a:lnTo>
                    <a:pt x="336" y="120"/>
                  </a:lnTo>
                  <a:lnTo>
                    <a:pt x="344" y="144"/>
                  </a:lnTo>
                  <a:lnTo>
                    <a:pt x="344" y="152"/>
                  </a:lnTo>
                  <a:lnTo>
                    <a:pt x="344" y="144"/>
                  </a:lnTo>
                  <a:lnTo>
                    <a:pt x="352" y="160"/>
                  </a:lnTo>
                  <a:lnTo>
                    <a:pt x="352" y="144"/>
                  </a:lnTo>
                  <a:lnTo>
                    <a:pt x="360" y="152"/>
                  </a:lnTo>
                  <a:lnTo>
                    <a:pt x="360" y="144"/>
                  </a:lnTo>
                </a:path>
              </a:pathLst>
            </a:custGeom>
            <a:noFill/>
            <a:ln w="0">
              <a:solidFill>
                <a:srgbClr val="CC0000"/>
              </a:solidFill>
              <a:prstDash val="solid"/>
              <a:round/>
              <a:headEnd/>
              <a:tailEnd/>
            </a:ln>
          </p:spPr>
          <p:txBody>
            <a:bodyPr/>
            <a:lstStyle/>
            <a:p>
              <a:endParaRPr lang="en-US"/>
            </a:p>
          </p:txBody>
        </p:sp>
        <p:sp>
          <p:nvSpPr>
            <p:cNvPr id="61592" name="Freeform 1841"/>
            <p:cNvSpPr>
              <a:spLocks/>
            </p:cNvSpPr>
            <p:nvPr/>
          </p:nvSpPr>
          <p:spPr bwMode="auto">
            <a:xfrm>
              <a:off x="3670" y="1968"/>
              <a:ext cx="512" cy="479"/>
            </a:xfrm>
            <a:custGeom>
              <a:avLst/>
              <a:gdLst>
                <a:gd name="T0" fmla="*/ 8 w 512"/>
                <a:gd name="T1" fmla="*/ 96 h 479"/>
                <a:gd name="T2" fmla="*/ 16 w 512"/>
                <a:gd name="T3" fmla="*/ 327 h 479"/>
                <a:gd name="T4" fmla="*/ 32 w 512"/>
                <a:gd name="T5" fmla="*/ 415 h 479"/>
                <a:gd name="T6" fmla="*/ 40 w 512"/>
                <a:gd name="T7" fmla="*/ 463 h 479"/>
                <a:gd name="T8" fmla="*/ 56 w 512"/>
                <a:gd name="T9" fmla="*/ 303 h 479"/>
                <a:gd name="T10" fmla="*/ 72 w 512"/>
                <a:gd name="T11" fmla="*/ 32 h 479"/>
                <a:gd name="T12" fmla="*/ 80 w 512"/>
                <a:gd name="T13" fmla="*/ 72 h 479"/>
                <a:gd name="T14" fmla="*/ 96 w 512"/>
                <a:gd name="T15" fmla="*/ 255 h 479"/>
                <a:gd name="T16" fmla="*/ 104 w 512"/>
                <a:gd name="T17" fmla="*/ 391 h 479"/>
                <a:gd name="T18" fmla="*/ 120 w 512"/>
                <a:gd name="T19" fmla="*/ 447 h 479"/>
                <a:gd name="T20" fmla="*/ 128 w 512"/>
                <a:gd name="T21" fmla="*/ 479 h 479"/>
                <a:gd name="T22" fmla="*/ 144 w 512"/>
                <a:gd name="T23" fmla="*/ 183 h 479"/>
                <a:gd name="T24" fmla="*/ 152 w 512"/>
                <a:gd name="T25" fmla="*/ 24 h 479"/>
                <a:gd name="T26" fmla="*/ 160 w 512"/>
                <a:gd name="T27" fmla="*/ 112 h 479"/>
                <a:gd name="T28" fmla="*/ 176 w 512"/>
                <a:gd name="T29" fmla="*/ 287 h 479"/>
                <a:gd name="T30" fmla="*/ 184 w 512"/>
                <a:gd name="T31" fmla="*/ 407 h 479"/>
                <a:gd name="T32" fmla="*/ 200 w 512"/>
                <a:gd name="T33" fmla="*/ 455 h 479"/>
                <a:gd name="T34" fmla="*/ 208 w 512"/>
                <a:gd name="T35" fmla="*/ 455 h 479"/>
                <a:gd name="T36" fmla="*/ 224 w 512"/>
                <a:gd name="T37" fmla="*/ 104 h 479"/>
                <a:gd name="T38" fmla="*/ 232 w 512"/>
                <a:gd name="T39" fmla="*/ 40 h 479"/>
                <a:gd name="T40" fmla="*/ 248 w 512"/>
                <a:gd name="T41" fmla="*/ 191 h 479"/>
                <a:gd name="T42" fmla="*/ 256 w 512"/>
                <a:gd name="T43" fmla="*/ 367 h 479"/>
                <a:gd name="T44" fmla="*/ 272 w 512"/>
                <a:gd name="T45" fmla="*/ 431 h 479"/>
                <a:gd name="T46" fmla="*/ 280 w 512"/>
                <a:gd name="T47" fmla="*/ 471 h 479"/>
                <a:gd name="T48" fmla="*/ 296 w 512"/>
                <a:gd name="T49" fmla="*/ 311 h 479"/>
                <a:gd name="T50" fmla="*/ 304 w 512"/>
                <a:gd name="T51" fmla="*/ 0 h 479"/>
                <a:gd name="T52" fmla="*/ 320 w 512"/>
                <a:gd name="T53" fmla="*/ 80 h 479"/>
                <a:gd name="T54" fmla="*/ 328 w 512"/>
                <a:gd name="T55" fmla="*/ 311 h 479"/>
                <a:gd name="T56" fmla="*/ 344 w 512"/>
                <a:gd name="T57" fmla="*/ 391 h 479"/>
                <a:gd name="T58" fmla="*/ 352 w 512"/>
                <a:gd name="T59" fmla="*/ 447 h 479"/>
                <a:gd name="T60" fmla="*/ 368 w 512"/>
                <a:gd name="T61" fmla="*/ 471 h 479"/>
                <a:gd name="T62" fmla="*/ 376 w 512"/>
                <a:gd name="T63" fmla="*/ 56 h 479"/>
                <a:gd name="T64" fmla="*/ 392 w 512"/>
                <a:gd name="T65" fmla="*/ 24 h 479"/>
                <a:gd name="T66" fmla="*/ 400 w 512"/>
                <a:gd name="T67" fmla="*/ 231 h 479"/>
                <a:gd name="T68" fmla="*/ 416 w 512"/>
                <a:gd name="T69" fmla="*/ 351 h 479"/>
                <a:gd name="T70" fmla="*/ 424 w 512"/>
                <a:gd name="T71" fmla="*/ 447 h 479"/>
                <a:gd name="T72" fmla="*/ 440 w 512"/>
                <a:gd name="T73" fmla="*/ 471 h 479"/>
                <a:gd name="T74" fmla="*/ 456 w 512"/>
                <a:gd name="T75" fmla="*/ 135 h 479"/>
                <a:gd name="T76" fmla="*/ 464 w 512"/>
                <a:gd name="T77" fmla="*/ 32 h 479"/>
                <a:gd name="T78" fmla="*/ 480 w 512"/>
                <a:gd name="T79" fmla="*/ 167 h 479"/>
                <a:gd name="T80" fmla="*/ 488 w 512"/>
                <a:gd name="T81" fmla="*/ 343 h 479"/>
                <a:gd name="T82" fmla="*/ 504 w 512"/>
                <a:gd name="T83" fmla="*/ 423 h 4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2"/>
                <a:gd name="T127" fmla="*/ 0 h 479"/>
                <a:gd name="T128" fmla="*/ 512 w 512"/>
                <a:gd name="T129" fmla="*/ 479 h 4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2" h="479">
                  <a:moveTo>
                    <a:pt x="0" y="16"/>
                  </a:moveTo>
                  <a:lnTo>
                    <a:pt x="0" y="64"/>
                  </a:lnTo>
                  <a:lnTo>
                    <a:pt x="8" y="96"/>
                  </a:lnTo>
                  <a:lnTo>
                    <a:pt x="8" y="191"/>
                  </a:lnTo>
                  <a:lnTo>
                    <a:pt x="16" y="231"/>
                  </a:lnTo>
                  <a:lnTo>
                    <a:pt x="16" y="327"/>
                  </a:lnTo>
                  <a:lnTo>
                    <a:pt x="24" y="343"/>
                  </a:lnTo>
                  <a:lnTo>
                    <a:pt x="24" y="399"/>
                  </a:lnTo>
                  <a:lnTo>
                    <a:pt x="32" y="415"/>
                  </a:lnTo>
                  <a:lnTo>
                    <a:pt x="32" y="431"/>
                  </a:lnTo>
                  <a:lnTo>
                    <a:pt x="40" y="439"/>
                  </a:lnTo>
                  <a:lnTo>
                    <a:pt x="40" y="463"/>
                  </a:lnTo>
                  <a:lnTo>
                    <a:pt x="48" y="471"/>
                  </a:lnTo>
                  <a:lnTo>
                    <a:pt x="56" y="471"/>
                  </a:lnTo>
                  <a:lnTo>
                    <a:pt x="56" y="303"/>
                  </a:lnTo>
                  <a:lnTo>
                    <a:pt x="64" y="231"/>
                  </a:lnTo>
                  <a:lnTo>
                    <a:pt x="64" y="72"/>
                  </a:lnTo>
                  <a:lnTo>
                    <a:pt x="72" y="32"/>
                  </a:lnTo>
                  <a:lnTo>
                    <a:pt x="72" y="0"/>
                  </a:lnTo>
                  <a:lnTo>
                    <a:pt x="80" y="16"/>
                  </a:lnTo>
                  <a:lnTo>
                    <a:pt x="80" y="72"/>
                  </a:lnTo>
                  <a:lnTo>
                    <a:pt x="88" y="112"/>
                  </a:lnTo>
                  <a:lnTo>
                    <a:pt x="88" y="223"/>
                  </a:lnTo>
                  <a:lnTo>
                    <a:pt x="96" y="255"/>
                  </a:lnTo>
                  <a:lnTo>
                    <a:pt x="96" y="343"/>
                  </a:lnTo>
                  <a:lnTo>
                    <a:pt x="104" y="359"/>
                  </a:lnTo>
                  <a:lnTo>
                    <a:pt x="104" y="391"/>
                  </a:lnTo>
                  <a:lnTo>
                    <a:pt x="112" y="407"/>
                  </a:lnTo>
                  <a:lnTo>
                    <a:pt x="112" y="439"/>
                  </a:lnTo>
                  <a:lnTo>
                    <a:pt x="120" y="447"/>
                  </a:lnTo>
                  <a:lnTo>
                    <a:pt x="120" y="463"/>
                  </a:lnTo>
                  <a:lnTo>
                    <a:pt x="128" y="471"/>
                  </a:lnTo>
                  <a:lnTo>
                    <a:pt x="128" y="479"/>
                  </a:lnTo>
                  <a:lnTo>
                    <a:pt x="136" y="463"/>
                  </a:lnTo>
                  <a:lnTo>
                    <a:pt x="136" y="247"/>
                  </a:lnTo>
                  <a:lnTo>
                    <a:pt x="144" y="183"/>
                  </a:lnTo>
                  <a:lnTo>
                    <a:pt x="144" y="64"/>
                  </a:lnTo>
                  <a:lnTo>
                    <a:pt x="152" y="40"/>
                  </a:lnTo>
                  <a:lnTo>
                    <a:pt x="152" y="24"/>
                  </a:lnTo>
                  <a:lnTo>
                    <a:pt x="152" y="32"/>
                  </a:lnTo>
                  <a:lnTo>
                    <a:pt x="160" y="40"/>
                  </a:lnTo>
                  <a:lnTo>
                    <a:pt x="160" y="112"/>
                  </a:lnTo>
                  <a:lnTo>
                    <a:pt x="168" y="143"/>
                  </a:lnTo>
                  <a:lnTo>
                    <a:pt x="168" y="255"/>
                  </a:lnTo>
                  <a:lnTo>
                    <a:pt x="176" y="287"/>
                  </a:lnTo>
                  <a:lnTo>
                    <a:pt x="176" y="359"/>
                  </a:lnTo>
                  <a:lnTo>
                    <a:pt x="184" y="383"/>
                  </a:lnTo>
                  <a:lnTo>
                    <a:pt x="184" y="407"/>
                  </a:lnTo>
                  <a:lnTo>
                    <a:pt x="192" y="423"/>
                  </a:lnTo>
                  <a:lnTo>
                    <a:pt x="192" y="447"/>
                  </a:lnTo>
                  <a:lnTo>
                    <a:pt x="200" y="455"/>
                  </a:lnTo>
                  <a:lnTo>
                    <a:pt x="200" y="471"/>
                  </a:lnTo>
                  <a:lnTo>
                    <a:pt x="208" y="471"/>
                  </a:lnTo>
                  <a:lnTo>
                    <a:pt x="208" y="455"/>
                  </a:lnTo>
                  <a:lnTo>
                    <a:pt x="216" y="383"/>
                  </a:lnTo>
                  <a:lnTo>
                    <a:pt x="216" y="159"/>
                  </a:lnTo>
                  <a:lnTo>
                    <a:pt x="224" y="104"/>
                  </a:lnTo>
                  <a:lnTo>
                    <a:pt x="224" y="16"/>
                  </a:lnTo>
                  <a:lnTo>
                    <a:pt x="232" y="8"/>
                  </a:lnTo>
                  <a:lnTo>
                    <a:pt x="232" y="40"/>
                  </a:lnTo>
                  <a:lnTo>
                    <a:pt x="240" y="64"/>
                  </a:lnTo>
                  <a:lnTo>
                    <a:pt x="240" y="159"/>
                  </a:lnTo>
                  <a:lnTo>
                    <a:pt x="248" y="191"/>
                  </a:lnTo>
                  <a:lnTo>
                    <a:pt x="248" y="295"/>
                  </a:lnTo>
                  <a:lnTo>
                    <a:pt x="256" y="319"/>
                  </a:lnTo>
                  <a:lnTo>
                    <a:pt x="256" y="367"/>
                  </a:lnTo>
                  <a:lnTo>
                    <a:pt x="264" y="383"/>
                  </a:lnTo>
                  <a:lnTo>
                    <a:pt x="264" y="415"/>
                  </a:lnTo>
                  <a:lnTo>
                    <a:pt x="272" y="431"/>
                  </a:lnTo>
                  <a:lnTo>
                    <a:pt x="272" y="447"/>
                  </a:lnTo>
                  <a:lnTo>
                    <a:pt x="280" y="455"/>
                  </a:lnTo>
                  <a:lnTo>
                    <a:pt x="280" y="471"/>
                  </a:lnTo>
                  <a:lnTo>
                    <a:pt x="288" y="471"/>
                  </a:lnTo>
                  <a:lnTo>
                    <a:pt x="288" y="391"/>
                  </a:lnTo>
                  <a:lnTo>
                    <a:pt x="296" y="311"/>
                  </a:lnTo>
                  <a:lnTo>
                    <a:pt x="296" y="104"/>
                  </a:lnTo>
                  <a:lnTo>
                    <a:pt x="304" y="56"/>
                  </a:lnTo>
                  <a:lnTo>
                    <a:pt x="304" y="0"/>
                  </a:lnTo>
                  <a:lnTo>
                    <a:pt x="312" y="8"/>
                  </a:lnTo>
                  <a:lnTo>
                    <a:pt x="312" y="48"/>
                  </a:lnTo>
                  <a:lnTo>
                    <a:pt x="320" y="80"/>
                  </a:lnTo>
                  <a:lnTo>
                    <a:pt x="320" y="175"/>
                  </a:lnTo>
                  <a:lnTo>
                    <a:pt x="328" y="215"/>
                  </a:lnTo>
                  <a:lnTo>
                    <a:pt x="328" y="311"/>
                  </a:lnTo>
                  <a:lnTo>
                    <a:pt x="336" y="335"/>
                  </a:lnTo>
                  <a:lnTo>
                    <a:pt x="336" y="375"/>
                  </a:lnTo>
                  <a:lnTo>
                    <a:pt x="344" y="391"/>
                  </a:lnTo>
                  <a:lnTo>
                    <a:pt x="344" y="423"/>
                  </a:lnTo>
                  <a:lnTo>
                    <a:pt x="352" y="431"/>
                  </a:lnTo>
                  <a:lnTo>
                    <a:pt x="352" y="447"/>
                  </a:lnTo>
                  <a:lnTo>
                    <a:pt x="360" y="455"/>
                  </a:lnTo>
                  <a:lnTo>
                    <a:pt x="360" y="463"/>
                  </a:lnTo>
                  <a:lnTo>
                    <a:pt x="368" y="471"/>
                  </a:lnTo>
                  <a:lnTo>
                    <a:pt x="368" y="287"/>
                  </a:lnTo>
                  <a:lnTo>
                    <a:pt x="376" y="207"/>
                  </a:lnTo>
                  <a:lnTo>
                    <a:pt x="376" y="56"/>
                  </a:lnTo>
                  <a:lnTo>
                    <a:pt x="384" y="24"/>
                  </a:lnTo>
                  <a:lnTo>
                    <a:pt x="384" y="8"/>
                  </a:lnTo>
                  <a:lnTo>
                    <a:pt x="392" y="24"/>
                  </a:lnTo>
                  <a:lnTo>
                    <a:pt x="392" y="96"/>
                  </a:lnTo>
                  <a:lnTo>
                    <a:pt x="400" y="127"/>
                  </a:lnTo>
                  <a:lnTo>
                    <a:pt x="400" y="231"/>
                  </a:lnTo>
                  <a:lnTo>
                    <a:pt x="408" y="263"/>
                  </a:lnTo>
                  <a:lnTo>
                    <a:pt x="408" y="327"/>
                  </a:lnTo>
                  <a:lnTo>
                    <a:pt x="416" y="351"/>
                  </a:lnTo>
                  <a:lnTo>
                    <a:pt x="416" y="407"/>
                  </a:lnTo>
                  <a:lnTo>
                    <a:pt x="424" y="423"/>
                  </a:lnTo>
                  <a:lnTo>
                    <a:pt x="424" y="447"/>
                  </a:lnTo>
                  <a:lnTo>
                    <a:pt x="432" y="455"/>
                  </a:lnTo>
                  <a:lnTo>
                    <a:pt x="432" y="463"/>
                  </a:lnTo>
                  <a:lnTo>
                    <a:pt x="440" y="471"/>
                  </a:lnTo>
                  <a:lnTo>
                    <a:pt x="448" y="431"/>
                  </a:lnTo>
                  <a:lnTo>
                    <a:pt x="448" y="199"/>
                  </a:lnTo>
                  <a:lnTo>
                    <a:pt x="456" y="135"/>
                  </a:lnTo>
                  <a:lnTo>
                    <a:pt x="456" y="32"/>
                  </a:lnTo>
                  <a:lnTo>
                    <a:pt x="464" y="16"/>
                  </a:lnTo>
                  <a:lnTo>
                    <a:pt x="464" y="32"/>
                  </a:lnTo>
                  <a:lnTo>
                    <a:pt x="472" y="48"/>
                  </a:lnTo>
                  <a:lnTo>
                    <a:pt x="472" y="135"/>
                  </a:lnTo>
                  <a:lnTo>
                    <a:pt x="480" y="167"/>
                  </a:lnTo>
                  <a:lnTo>
                    <a:pt x="480" y="279"/>
                  </a:lnTo>
                  <a:lnTo>
                    <a:pt x="488" y="303"/>
                  </a:lnTo>
                  <a:lnTo>
                    <a:pt x="488" y="343"/>
                  </a:lnTo>
                  <a:lnTo>
                    <a:pt x="496" y="367"/>
                  </a:lnTo>
                  <a:lnTo>
                    <a:pt x="496" y="415"/>
                  </a:lnTo>
                  <a:lnTo>
                    <a:pt x="504" y="423"/>
                  </a:lnTo>
                  <a:lnTo>
                    <a:pt x="504" y="447"/>
                  </a:lnTo>
                  <a:lnTo>
                    <a:pt x="512" y="455"/>
                  </a:lnTo>
                </a:path>
              </a:pathLst>
            </a:custGeom>
            <a:noFill/>
            <a:ln w="0">
              <a:solidFill>
                <a:srgbClr val="0000CC"/>
              </a:solidFill>
              <a:prstDash val="solid"/>
              <a:round/>
              <a:headEnd/>
              <a:tailEnd/>
            </a:ln>
          </p:spPr>
          <p:txBody>
            <a:bodyPr/>
            <a:lstStyle/>
            <a:p>
              <a:endParaRPr lang="en-US"/>
            </a:p>
          </p:txBody>
        </p:sp>
        <p:sp>
          <p:nvSpPr>
            <p:cNvPr id="61593" name="Freeform 1842"/>
            <p:cNvSpPr>
              <a:spLocks/>
            </p:cNvSpPr>
            <p:nvPr/>
          </p:nvSpPr>
          <p:spPr bwMode="auto">
            <a:xfrm>
              <a:off x="4182" y="1968"/>
              <a:ext cx="304" cy="479"/>
            </a:xfrm>
            <a:custGeom>
              <a:avLst/>
              <a:gdLst>
                <a:gd name="T0" fmla="*/ 0 w 304"/>
                <a:gd name="T1" fmla="*/ 471 h 479"/>
                <a:gd name="T2" fmla="*/ 8 w 304"/>
                <a:gd name="T3" fmla="*/ 399 h 479"/>
                <a:gd name="T4" fmla="*/ 16 w 304"/>
                <a:gd name="T5" fmla="*/ 112 h 479"/>
                <a:gd name="T6" fmla="*/ 24 w 304"/>
                <a:gd name="T7" fmla="*/ 0 h 479"/>
                <a:gd name="T8" fmla="*/ 32 w 304"/>
                <a:gd name="T9" fmla="*/ 40 h 479"/>
                <a:gd name="T10" fmla="*/ 40 w 304"/>
                <a:gd name="T11" fmla="*/ 175 h 479"/>
                <a:gd name="T12" fmla="*/ 48 w 304"/>
                <a:gd name="T13" fmla="*/ 279 h 479"/>
                <a:gd name="T14" fmla="*/ 56 w 304"/>
                <a:gd name="T15" fmla="*/ 375 h 479"/>
                <a:gd name="T16" fmla="*/ 64 w 304"/>
                <a:gd name="T17" fmla="*/ 431 h 479"/>
                <a:gd name="T18" fmla="*/ 72 w 304"/>
                <a:gd name="T19" fmla="*/ 455 h 479"/>
                <a:gd name="T20" fmla="*/ 88 w 304"/>
                <a:gd name="T21" fmla="*/ 471 h 479"/>
                <a:gd name="T22" fmla="*/ 96 w 304"/>
                <a:gd name="T23" fmla="*/ 207 h 479"/>
                <a:gd name="T24" fmla="*/ 104 w 304"/>
                <a:gd name="T25" fmla="*/ 40 h 479"/>
                <a:gd name="T26" fmla="*/ 104 w 304"/>
                <a:gd name="T27" fmla="*/ 32 h 479"/>
                <a:gd name="T28" fmla="*/ 112 w 304"/>
                <a:gd name="T29" fmla="*/ 112 h 479"/>
                <a:gd name="T30" fmla="*/ 120 w 304"/>
                <a:gd name="T31" fmla="*/ 215 h 479"/>
                <a:gd name="T32" fmla="*/ 128 w 304"/>
                <a:gd name="T33" fmla="*/ 327 h 479"/>
                <a:gd name="T34" fmla="*/ 136 w 304"/>
                <a:gd name="T35" fmla="*/ 407 h 479"/>
                <a:gd name="T36" fmla="*/ 144 w 304"/>
                <a:gd name="T37" fmla="*/ 439 h 479"/>
                <a:gd name="T38" fmla="*/ 152 w 304"/>
                <a:gd name="T39" fmla="*/ 463 h 479"/>
                <a:gd name="T40" fmla="*/ 160 w 304"/>
                <a:gd name="T41" fmla="*/ 479 h 479"/>
                <a:gd name="T42" fmla="*/ 168 w 304"/>
                <a:gd name="T43" fmla="*/ 423 h 479"/>
                <a:gd name="T44" fmla="*/ 176 w 304"/>
                <a:gd name="T45" fmla="*/ 127 h 479"/>
                <a:gd name="T46" fmla="*/ 184 w 304"/>
                <a:gd name="T47" fmla="*/ 8 h 479"/>
                <a:gd name="T48" fmla="*/ 192 w 304"/>
                <a:gd name="T49" fmla="*/ 40 h 479"/>
                <a:gd name="T50" fmla="*/ 200 w 304"/>
                <a:gd name="T51" fmla="*/ 175 h 479"/>
                <a:gd name="T52" fmla="*/ 208 w 304"/>
                <a:gd name="T53" fmla="*/ 279 h 479"/>
                <a:gd name="T54" fmla="*/ 216 w 304"/>
                <a:gd name="T55" fmla="*/ 375 h 479"/>
                <a:gd name="T56" fmla="*/ 224 w 304"/>
                <a:gd name="T57" fmla="*/ 423 h 479"/>
                <a:gd name="T58" fmla="*/ 232 w 304"/>
                <a:gd name="T59" fmla="*/ 455 h 479"/>
                <a:gd name="T60" fmla="*/ 240 w 304"/>
                <a:gd name="T61" fmla="*/ 471 h 479"/>
                <a:gd name="T62" fmla="*/ 248 w 304"/>
                <a:gd name="T63" fmla="*/ 303 h 479"/>
                <a:gd name="T64" fmla="*/ 256 w 304"/>
                <a:gd name="T65" fmla="*/ 72 h 479"/>
                <a:gd name="T66" fmla="*/ 264 w 304"/>
                <a:gd name="T67" fmla="*/ 16 h 479"/>
                <a:gd name="T68" fmla="*/ 272 w 304"/>
                <a:gd name="T69" fmla="*/ 96 h 479"/>
                <a:gd name="T70" fmla="*/ 280 w 304"/>
                <a:gd name="T71" fmla="*/ 215 h 479"/>
                <a:gd name="T72" fmla="*/ 288 w 304"/>
                <a:gd name="T73" fmla="*/ 319 h 479"/>
                <a:gd name="T74" fmla="*/ 296 w 304"/>
                <a:gd name="T75" fmla="*/ 391 h 479"/>
                <a:gd name="T76" fmla="*/ 304 w 304"/>
                <a:gd name="T77" fmla="*/ 439 h 4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479"/>
                <a:gd name="T119" fmla="*/ 304 w 304"/>
                <a:gd name="T120" fmla="*/ 479 h 4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479">
                  <a:moveTo>
                    <a:pt x="0" y="455"/>
                  </a:moveTo>
                  <a:lnTo>
                    <a:pt x="0" y="471"/>
                  </a:lnTo>
                  <a:lnTo>
                    <a:pt x="8" y="463"/>
                  </a:lnTo>
                  <a:lnTo>
                    <a:pt x="8" y="399"/>
                  </a:lnTo>
                  <a:lnTo>
                    <a:pt x="16" y="319"/>
                  </a:lnTo>
                  <a:lnTo>
                    <a:pt x="16" y="112"/>
                  </a:lnTo>
                  <a:lnTo>
                    <a:pt x="24" y="72"/>
                  </a:lnTo>
                  <a:lnTo>
                    <a:pt x="24" y="0"/>
                  </a:lnTo>
                  <a:lnTo>
                    <a:pt x="32" y="8"/>
                  </a:lnTo>
                  <a:lnTo>
                    <a:pt x="32" y="40"/>
                  </a:lnTo>
                  <a:lnTo>
                    <a:pt x="40" y="72"/>
                  </a:lnTo>
                  <a:lnTo>
                    <a:pt x="40" y="175"/>
                  </a:lnTo>
                  <a:lnTo>
                    <a:pt x="48" y="215"/>
                  </a:lnTo>
                  <a:lnTo>
                    <a:pt x="48" y="279"/>
                  </a:lnTo>
                  <a:lnTo>
                    <a:pt x="56" y="311"/>
                  </a:lnTo>
                  <a:lnTo>
                    <a:pt x="56" y="375"/>
                  </a:lnTo>
                  <a:lnTo>
                    <a:pt x="64" y="391"/>
                  </a:lnTo>
                  <a:lnTo>
                    <a:pt x="64" y="431"/>
                  </a:lnTo>
                  <a:lnTo>
                    <a:pt x="72" y="439"/>
                  </a:lnTo>
                  <a:lnTo>
                    <a:pt x="72" y="455"/>
                  </a:lnTo>
                  <a:lnTo>
                    <a:pt x="80" y="463"/>
                  </a:lnTo>
                  <a:lnTo>
                    <a:pt x="88" y="471"/>
                  </a:lnTo>
                  <a:lnTo>
                    <a:pt x="88" y="279"/>
                  </a:lnTo>
                  <a:lnTo>
                    <a:pt x="96" y="207"/>
                  </a:lnTo>
                  <a:lnTo>
                    <a:pt x="96" y="72"/>
                  </a:lnTo>
                  <a:lnTo>
                    <a:pt x="104" y="40"/>
                  </a:lnTo>
                  <a:lnTo>
                    <a:pt x="104" y="24"/>
                  </a:lnTo>
                  <a:lnTo>
                    <a:pt x="104" y="32"/>
                  </a:lnTo>
                  <a:lnTo>
                    <a:pt x="112" y="40"/>
                  </a:lnTo>
                  <a:lnTo>
                    <a:pt x="112" y="112"/>
                  </a:lnTo>
                  <a:lnTo>
                    <a:pt x="120" y="143"/>
                  </a:lnTo>
                  <a:lnTo>
                    <a:pt x="120" y="215"/>
                  </a:lnTo>
                  <a:lnTo>
                    <a:pt x="128" y="247"/>
                  </a:lnTo>
                  <a:lnTo>
                    <a:pt x="128" y="327"/>
                  </a:lnTo>
                  <a:lnTo>
                    <a:pt x="136" y="359"/>
                  </a:lnTo>
                  <a:lnTo>
                    <a:pt x="136" y="407"/>
                  </a:lnTo>
                  <a:lnTo>
                    <a:pt x="144" y="415"/>
                  </a:lnTo>
                  <a:lnTo>
                    <a:pt x="144" y="439"/>
                  </a:lnTo>
                  <a:lnTo>
                    <a:pt x="152" y="447"/>
                  </a:lnTo>
                  <a:lnTo>
                    <a:pt x="152" y="463"/>
                  </a:lnTo>
                  <a:lnTo>
                    <a:pt x="160" y="471"/>
                  </a:lnTo>
                  <a:lnTo>
                    <a:pt x="160" y="479"/>
                  </a:lnTo>
                  <a:lnTo>
                    <a:pt x="160" y="471"/>
                  </a:lnTo>
                  <a:lnTo>
                    <a:pt x="168" y="423"/>
                  </a:lnTo>
                  <a:lnTo>
                    <a:pt x="168" y="199"/>
                  </a:lnTo>
                  <a:lnTo>
                    <a:pt x="176" y="127"/>
                  </a:lnTo>
                  <a:lnTo>
                    <a:pt x="176" y="16"/>
                  </a:lnTo>
                  <a:lnTo>
                    <a:pt x="184" y="8"/>
                  </a:lnTo>
                  <a:lnTo>
                    <a:pt x="184" y="24"/>
                  </a:lnTo>
                  <a:lnTo>
                    <a:pt x="192" y="40"/>
                  </a:lnTo>
                  <a:lnTo>
                    <a:pt x="192" y="135"/>
                  </a:lnTo>
                  <a:lnTo>
                    <a:pt x="200" y="175"/>
                  </a:lnTo>
                  <a:lnTo>
                    <a:pt x="200" y="247"/>
                  </a:lnTo>
                  <a:lnTo>
                    <a:pt x="208" y="279"/>
                  </a:lnTo>
                  <a:lnTo>
                    <a:pt x="208" y="351"/>
                  </a:lnTo>
                  <a:lnTo>
                    <a:pt x="216" y="375"/>
                  </a:lnTo>
                  <a:lnTo>
                    <a:pt x="216" y="415"/>
                  </a:lnTo>
                  <a:lnTo>
                    <a:pt x="224" y="423"/>
                  </a:lnTo>
                  <a:lnTo>
                    <a:pt x="224" y="447"/>
                  </a:lnTo>
                  <a:lnTo>
                    <a:pt x="232" y="455"/>
                  </a:lnTo>
                  <a:lnTo>
                    <a:pt x="232" y="463"/>
                  </a:lnTo>
                  <a:lnTo>
                    <a:pt x="240" y="471"/>
                  </a:lnTo>
                  <a:lnTo>
                    <a:pt x="240" y="383"/>
                  </a:lnTo>
                  <a:lnTo>
                    <a:pt x="248" y="303"/>
                  </a:lnTo>
                  <a:lnTo>
                    <a:pt x="248" y="104"/>
                  </a:lnTo>
                  <a:lnTo>
                    <a:pt x="256" y="72"/>
                  </a:lnTo>
                  <a:lnTo>
                    <a:pt x="256" y="16"/>
                  </a:lnTo>
                  <a:lnTo>
                    <a:pt x="264" y="16"/>
                  </a:lnTo>
                  <a:lnTo>
                    <a:pt x="264" y="64"/>
                  </a:lnTo>
                  <a:lnTo>
                    <a:pt x="272" y="96"/>
                  </a:lnTo>
                  <a:lnTo>
                    <a:pt x="272" y="167"/>
                  </a:lnTo>
                  <a:lnTo>
                    <a:pt x="280" y="215"/>
                  </a:lnTo>
                  <a:lnTo>
                    <a:pt x="280" y="295"/>
                  </a:lnTo>
                  <a:lnTo>
                    <a:pt x="288" y="319"/>
                  </a:lnTo>
                  <a:lnTo>
                    <a:pt x="288" y="383"/>
                  </a:lnTo>
                  <a:lnTo>
                    <a:pt x="296" y="391"/>
                  </a:lnTo>
                  <a:lnTo>
                    <a:pt x="296" y="431"/>
                  </a:lnTo>
                  <a:lnTo>
                    <a:pt x="304" y="439"/>
                  </a:lnTo>
                  <a:lnTo>
                    <a:pt x="304" y="455"/>
                  </a:lnTo>
                </a:path>
              </a:pathLst>
            </a:custGeom>
            <a:noFill/>
            <a:ln w="0">
              <a:solidFill>
                <a:srgbClr val="0000CC"/>
              </a:solidFill>
              <a:prstDash val="solid"/>
              <a:round/>
              <a:headEnd/>
              <a:tailEnd/>
            </a:ln>
          </p:spPr>
          <p:txBody>
            <a:bodyPr/>
            <a:lstStyle/>
            <a:p>
              <a:endParaRPr lang="en-US"/>
            </a:p>
          </p:txBody>
        </p:sp>
        <p:sp>
          <p:nvSpPr>
            <p:cNvPr id="61594" name="Line 1843"/>
            <p:cNvSpPr>
              <a:spLocks noChangeShapeType="1"/>
            </p:cNvSpPr>
            <p:nvPr/>
          </p:nvSpPr>
          <p:spPr bwMode="auto">
            <a:xfrm flipV="1">
              <a:off x="4486" y="1696"/>
              <a:ext cx="0" cy="1047"/>
            </a:xfrm>
            <a:prstGeom prst="line">
              <a:avLst/>
            </a:prstGeom>
            <a:noFill/>
            <a:ln w="0">
              <a:solidFill>
                <a:srgbClr val="000000"/>
              </a:solidFill>
              <a:round/>
              <a:headEnd/>
              <a:tailEnd/>
            </a:ln>
          </p:spPr>
          <p:txBody>
            <a:bodyPr/>
            <a:lstStyle/>
            <a:p>
              <a:endParaRPr lang="en-US"/>
            </a:p>
          </p:txBody>
        </p:sp>
        <p:sp>
          <p:nvSpPr>
            <p:cNvPr id="61595" name="Rectangle 1844"/>
            <p:cNvSpPr>
              <a:spLocks noChangeArrowheads="1"/>
            </p:cNvSpPr>
            <p:nvPr/>
          </p:nvSpPr>
          <p:spPr bwMode="auto">
            <a:xfrm>
              <a:off x="4078" y="1736"/>
              <a:ext cx="34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100 nM</a:t>
              </a:r>
              <a:endParaRPr lang="en-US"/>
            </a:p>
          </p:txBody>
        </p:sp>
        <p:sp>
          <p:nvSpPr>
            <p:cNvPr id="61596" name="Freeform 1845"/>
            <p:cNvSpPr>
              <a:spLocks/>
            </p:cNvSpPr>
            <p:nvPr/>
          </p:nvSpPr>
          <p:spPr bwMode="auto">
            <a:xfrm>
              <a:off x="4486" y="2703"/>
              <a:ext cx="464" cy="32"/>
            </a:xfrm>
            <a:custGeom>
              <a:avLst/>
              <a:gdLst>
                <a:gd name="T0" fmla="*/ 8 w 464"/>
                <a:gd name="T1" fmla="*/ 16 h 32"/>
                <a:gd name="T2" fmla="*/ 24 w 464"/>
                <a:gd name="T3" fmla="*/ 8 h 32"/>
                <a:gd name="T4" fmla="*/ 32 w 464"/>
                <a:gd name="T5" fmla="*/ 16 h 32"/>
                <a:gd name="T6" fmla="*/ 48 w 464"/>
                <a:gd name="T7" fmla="*/ 8 h 32"/>
                <a:gd name="T8" fmla="*/ 56 w 464"/>
                <a:gd name="T9" fmla="*/ 24 h 32"/>
                <a:gd name="T10" fmla="*/ 64 w 464"/>
                <a:gd name="T11" fmla="*/ 16 h 32"/>
                <a:gd name="T12" fmla="*/ 72 w 464"/>
                <a:gd name="T13" fmla="*/ 8 h 32"/>
                <a:gd name="T14" fmla="*/ 80 w 464"/>
                <a:gd name="T15" fmla="*/ 8 h 32"/>
                <a:gd name="T16" fmla="*/ 88 w 464"/>
                <a:gd name="T17" fmla="*/ 16 h 32"/>
                <a:gd name="T18" fmla="*/ 104 w 464"/>
                <a:gd name="T19" fmla="*/ 32 h 32"/>
                <a:gd name="T20" fmla="*/ 112 w 464"/>
                <a:gd name="T21" fmla="*/ 16 h 32"/>
                <a:gd name="T22" fmla="*/ 128 w 464"/>
                <a:gd name="T23" fmla="*/ 32 h 32"/>
                <a:gd name="T24" fmla="*/ 144 w 464"/>
                <a:gd name="T25" fmla="*/ 24 h 32"/>
                <a:gd name="T26" fmla="*/ 152 w 464"/>
                <a:gd name="T27" fmla="*/ 8 h 32"/>
                <a:gd name="T28" fmla="*/ 168 w 464"/>
                <a:gd name="T29" fmla="*/ 24 h 32"/>
                <a:gd name="T30" fmla="*/ 176 w 464"/>
                <a:gd name="T31" fmla="*/ 24 h 32"/>
                <a:gd name="T32" fmla="*/ 184 w 464"/>
                <a:gd name="T33" fmla="*/ 24 h 32"/>
                <a:gd name="T34" fmla="*/ 200 w 464"/>
                <a:gd name="T35" fmla="*/ 24 h 32"/>
                <a:gd name="T36" fmla="*/ 216 w 464"/>
                <a:gd name="T37" fmla="*/ 16 h 32"/>
                <a:gd name="T38" fmla="*/ 232 w 464"/>
                <a:gd name="T39" fmla="*/ 24 h 32"/>
                <a:gd name="T40" fmla="*/ 240 w 464"/>
                <a:gd name="T41" fmla="*/ 32 h 32"/>
                <a:gd name="T42" fmla="*/ 256 w 464"/>
                <a:gd name="T43" fmla="*/ 24 h 32"/>
                <a:gd name="T44" fmla="*/ 272 w 464"/>
                <a:gd name="T45" fmla="*/ 16 h 32"/>
                <a:gd name="T46" fmla="*/ 280 w 464"/>
                <a:gd name="T47" fmla="*/ 24 h 32"/>
                <a:gd name="T48" fmla="*/ 288 w 464"/>
                <a:gd name="T49" fmla="*/ 16 h 32"/>
                <a:gd name="T50" fmla="*/ 296 w 464"/>
                <a:gd name="T51" fmla="*/ 8 h 32"/>
                <a:gd name="T52" fmla="*/ 304 w 464"/>
                <a:gd name="T53" fmla="*/ 8 h 32"/>
                <a:gd name="T54" fmla="*/ 320 w 464"/>
                <a:gd name="T55" fmla="*/ 8 h 32"/>
                <a:gd name="T56" fmla="*/ 328 w 464"/>
                <a:gd name="T57" fmla="*/ 24 h 32"/>
                <a:gd name="T58" fmla="*/ 336 w 464"/>
                <a:gd name="T59" fmla="*/ 8 h 32"/>
                <a:gd name="T60" fmla="*/ 344 w 464"/>
                <a:gd name="T61" fmla="*/ 24 h 32"/>
                <a:gd name="T62" fmla="*/ 360 w 464"/>
                <a:gd name="T63" fmla="*/ 8 h 32"/>
                <a:gd name="T64" fmla="*/ 368 w 464"/>
                <a:gd name="T65" fmla="*/ 16 h 32"/>
                <a:gd name="T66" fmla="*/ 376 w 464"/>
                <a:gd name="T67" fmla="*/ 16 h 32"/>
                <a:gd name="T68" fmla="*/ 384 w 464"/>
                <a:gd name="T69" fmla="*/ 8 h 32"/>
                <a:gd name="T70" fmla="*/ 392 w 464"/>
                <a:gd name="T71" fmla="*/ 8 h 32"/>
                <a:gd name="T72" fmla="*/ 400 w 464"/>
                <a:gd name="T73" fmla="*/ 16 h 32"/>
                <a:gd name="T74" fmla="*/ 416 w 464"/>
                <a:gd name="T75" fmla="*/ 16 h 32"/>
                <a:gd name="T76" fmla="*/ 424 w 464"/>
                <a:gd name="T77" fmla="*/ 8 h 32"/>
                <a:gd name="T78" fmla="*/ 432 w 464"/>
                <a:gd name="T79" fmla="*/ 16 h 32"/>
                <a:gd name="T80" fmla="*/ 448 w 464"/>
                <a:gd name="T81" fmla="*/ 8 h 32"/>
                <a:gd name="T82" fmla="*/ 456 w 464"/>
                <a:gd name="T83" fmla="*/ 16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4"/>
                <a:gd name="T127" fmla="*/ 0 h 32"/>
                <a:gd name="T128" fmla="*/ 464 w 464"/>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4" h="32">
                  <a:moveTo>
                    <a:pt x="0" y="16"/>
                  </a:moveTo>
                  <a:lnTo>
                    <a:pt x="8" y="24"/>
                  </a:lnTo>
                  <a:lnTo>
                    <a:pt x="8" y="16"/>
                  </a:lnTo>
                  <a:lnTo>
                    <a:pt x="16" y="8"/>
                  </a:lnTo>
                  <a:lnTo>
                    <a:pt x="16" y="16"/>
                  </a:lnTo>
                  <a:lnTo>
                    <a:pt x="24" y="8"/>
                  </a:lnTo>
                  <a:lnTo>
                    <a:pt x="24" y="24"/>
                  </a:lnTo>
                  <a:lnTo>
                    <a:pt x="24" y="16"/>
                  </a:lnTo>
                  <a:lnTo>
                    <a:pt x="32" y="16"/>
                  </a:lnTo>
                  <a:lnTo>
                    <a:pt x="40" y="8"/>
                  </a:lnTo>
                  <a:lnTo>
                    <a:pt x="40" y="24"/>
                  </a:lnTo>
                  <a:lnTo>
                    <a:pt x="48" y="8"/>
                  </a:lnTo>
                  <a:lnTo>
                    <a:pt x="48" y="24"/>
                  </a:lnTo>
                  <a:lnTo>
                    <a:pt x="56" y="8"/>
                  </a:lnTo>
                  <a:lnTo>
                    <a:pt x="56" y="24"/>
                  </a:lnTo>
                  <a:lnTo>
                    <a:pt x="56" y="8"/>
                  </a:lnTo>
                  <a:lnTo>
                    <a:pt x="64" y="24"/>
                  </a:lnTo>
                  <a:lnTo>
                    <a:pt x="64" y="16"/>
                  </a:lnTo>
                  <a:lnTo>
                    <a:pt x="64" y="24"/>
                  </a:lnTo>
                  <a:lnTo>
                    <a:pt x="72" y="16"/>
                  </a:lnTo>
                  <a:lnTo>
                    <a:pt x="72" y="8"/>
                  </a:lnTo>
                  <a:lnTo>
                    <a:pt x="72" y="24"/>
                  </a:lnTo>
                  <a:lnTo>
                    <a:pt x="80" y="24"/>
                  </a:lnTo>
                  <a:lnTo>
                    <a:pt x="80" y="8"/>
                  </a:lnTo>
                  <a:lnTo>
                    <a:pt x="88" y="24"/>
                  </a:lnTo>
                  <a:lnTo>
                    <a:pt x="88" y="16"/>
                  </a:lnTo>
                  <a:lnTo>
                    <a:pt x="88" y="24"/>
                  </a:lnTo>
                  <a:lnTo>
                    <a:pt x="104" y="24"/>
                  </a:lnTo>
                  <a:lnTo>
                    <a:pt x="104" y="32"/>
                  </a:lnTo>
                  <a:lnTo>
                    <a:pt x="104" y="16"/>
                  </a:lnTo>
                  <a:lnTo>
                    <a:pt x="104" y="24"/>
                  </a:lnTo>
                  <a:lnTo>
                    <a:pt x="112" y="16"/>
                  </a:lnTo>
                  <a:lnTo>
                    <a:pt x="120" y="24"/>
                  </a:lnTo>
                  <a:lnTo>
                    <a:pt x="128" y="16"/>
                  </a:lnTo>
                  <a:lnTo>
                    <a:pt x="128" y="32"/>
                  </a:lnTo>
                  <a:lnTo>
                    <a:pt x="144" y="24"/>
                  </a:lnTo>
                  <a:lnTo>
                    <a:pt x="136" y="24"/>
                  </a:lnTo>
                  <a:lnTo>
                    <a:pt x="144" y="24"/>
                  </a:lnTo>
                  <a:lnTo>
                    <a:pt x="152" y="16"/>
                  </a:lnTo>
                  <a:lnTo>
                    <a:pt x="152" y="24"/>
                  </a:lnTo>
                  <a:lnTo>
                    <a:pt x="152" y="8"/>
                  </a:lnTo>
                  <a:lnTo>
                    <a:pt x="160" y="24"/>
                  </a:lnTo>
                  <a:lnTo>
                    <a:pt x="160" y="16"/>
                  </a:lnTo>
                  <a:lnTo>
                    <a:pt x="168" y="24"/>
                  </a:lnTo>
                  <a:lnTo>
                    <a:pt x="168" y="32"/>
                  </a:lnTo>
                  <a:lnTo>
                    <a:pt x="176" y="16"/>
                  </a:lnTo>
                  <a:lnTo>
                    <a:pt x="176" y="24"/>
                  </a:lnTo>
                  <a:lnTo>
                    <a:pt x="184" y="32"/>
                  </a:lnTo>
                  <a:lnTo>
                    <a:pt x="184" y="24"/>
                  </a:lnTo>
                  <a:lnTo>
                    <a:pt x="192" y="24"/>
                  </a:lnTo>
                  <a:lnTo>
                    <a:pt x="200" y="24"/>
                  </a:lnTo>
                  <a:lnTo>
                    <a:pt x="208" y="16"/>
                  </a:lnTo>
                  <a:lnTo>
                    <a:pt x="216" y="24"/>
                  </a:lnTo>
                  <a:lnTo>
                    <a:pt x="216" y="16"/>
                  </a:lnTo>
                  <a:lnTo>
                    <a:pt x="216" y="24"/>
                  </a:lnTo>
                  <a:lnTo>
                    <a:pt x="224" y="16"/>
                  </a:lnTo>
                  <a:lnTo>
                    <a:pt x="232" y="24"/>
                  </a:lnTo>
                  <a:lnTo>
                    <a:pt x="232" y="32"/>
                  </a:lnTo>
                  <a:lnTo>
                    <a:pt x="232" y="16"/>
                  </a:lnTo>
                  <a:lnTo>
                    <a:pt x="240" y="32"/>
                  </a:lnTo>
                  <a:lnTo>
                    <a:pt x="248" y="24"/>
                  </a:lnTo>
                  <a:lnTo>
                    <a:pt x="256" y="16"/>
                  </a:lnTo>
                  <a:lnTo>
                    <a:pt x="256" y="24"/>
                  </a:lnTo>
                  <a:lnTo>
                    <a:pt x="264" y="16"/>
                  </a:lnTo>
                  <a:lnTo>
                    <a:pt x="264" y="24"/>
                  </a:lnTo>
                  <a:lnTo>
                    <a:pt x="272" y="16"/>
                  </a:lnTo>
                  <a:lnTo>
                    <a:pt x="272" y="24"/>
                  </a:lnTo>
                  <a:lnTo>
                    <a:pt x="280" y="16"/>
                  </a:lnTo>
                  <a:lnTo>
                    <a:pt x="280" y="24"/>
                  </a:lnTo>
                  <a:lnTo>
                    <a:pt x="280" y="16"/>
                  </a:lnTo>
                  <a:lnTo>
                    <a:pt x="288" y="24"/>
                  </a:lnTo>
                  <a:lnTo>
                    <a:pt x="288" y="16"/>
                  </a:lnTo>
                  <a:lnTo>
                    <a:pt x="288" y="32"/>
                  </a:lnTo>
                  <a:lnTo>
                    <a:pt x="296" y="24"/>
                  </a:lnTo>
                  <a:lnTo>
                    <a:pt x="296" y="8"/>
                  </a:lnTo>
                  <a:lnTo>
                    <a:pt x="296" y="16"/>
                  </a:lnTo>
                  <a:lnTo>
                    <a:pt x="304" y="24"/>
                  </a:lnTo>
                  <a:lnTo>
                    <a:pt x="304" y="8"/>
                  </a:lnTo>
                  <a:lnTo>
                    <a:pt x="304" y="24"/>
                  </a:lnTo>
                  <a:lnTo>
                    <a:pt x="312" y="16"/>
                  </a:lnTo>
                  <a:lnTo>
                    <a:pt x="320" y="8"/>
                  </a:lnTo>
                  <a:lnTo>
                    <a:pt x="320" y="24"/>
                  </a:lnTo>
                  <a:lnTo>
                    <a:pt x="328" y="8"/>
                  </a:lnTo>
                  <a:lnTo>
                    <a:pt x="328" y="24"/>
                  </a:lnTo>
                  <a:lnTo>
                    <a:pt x="336" y="8"/>
                  </a:lnTo>
                  <a:lnTo>
                    <a:pt x="336" y="16"/>
                  </a:lnTo>
                  <a:lnTo>
                    <a:pt x="336" y="8"/>
                  </a:lnTo>
                  <a:lnTo>
                    <a:pt x="344" y="16"/>
                  </a:lnTo>
                  <a:lnTo>
                    <a:pt x="344" y="8"/>
                  </a:lnTo>
                  <a:lnTo>
                    <a:pt x="344" y="24"/>
                  </a:lnTo>
                  <a:lnTo>
                    <a:pt x="352" y="16"/>
                  </a:lnTo>
                  <a:lnTo>
                    <a:pt x="352" y="24"/>
                  </a:lnTo>
                  <a:lnTo>
                    <a:pt x="360" y="8"/>
                  </a:lnTo>
                  <a:lnTo>
                    <a:pt x="360" y="16"/>
                  </a:lnTo>
                  <a:lnTo>
                    <a:pt x="360" y="0"/>
                  </a:lnTo>
                  <a:lnTo>
                    <a:pt x="368" y="16"/>
                  </a:lnTo>
                  <a:lnTo>
                    <a:pt x="368" y="8"/>
                  </a:lnTo>
                  <a:lnTo>
                    <a:pt x="368" y="24"/>
                  </a:lnTo>
                  <a:lnTo>
                    <a:pt x="376" y="16"/>
                  </a:lnTo>
                  <a:lnTo>
                    <a:pt x="376" y="0"/>
                  </a:lnTo>
                  <a:lnTo>
                    <a:pt x="376" y="16"/>
                  </a:lnTo>
                  <a:lnTo>
                    <a:pt x="384" y="8"/>
                  </a:lnTo>
                  <a:lnTo>
                    <a:pt x="384" y="0"/>
                  </a:lnTo>
                  <a:lnTo>
                    <a:pt x="384" y="16"/>
                  </a:lnTo>
                  <a:lnTo>
                    <a:pt x="392" y="8"/>
                  </a:lnTo>
                  <a:lnTo>
                    <a:pt x="392" y="0"/>
                  </a:lnTo>
                  <a:lnTo>
                    <a:pt x="392" y="8"/>
                  </a:lnTo>
                  <a:lnTo>
                    <a:pt x="400" y="16"/>
                  </a:lnTo>
                  <a:lnTo>
                    <a:pt x="408" y="24"/>
                  </a:lnTo>
                  <a:lnTo>
                    <a:pt x="408" y="8"/>
                  </a:lnTo>
                  <a:lnTo>
                    <a:pt x="416" y="16"/>
                  </a:lnTo>
                  <a:lnTo>
                    <a:pt x="416" y="24"/>
                  </a:lnTo>
                  <a:lnTo>
                    <a:pt x="416" y="16"/>
                  </a:lnTo>
                  <a:lnTo>
                    <a:pt x="424" y="8"/>
                  </a:lnTo>
                  <a:lnTo>
                    <a:pt x="432" y="16"/>
                  </a:lnTo>
                  <a:lnTo>
                    <a:pt x="432" y="8"/>
                  </a:lnTo>
                  <a:lnTo>
                    <a:pt x="432" y="16"/>
                  </a:lnTo>
                  <a:lnTo>
                    <a:pt x="440" y="16"/>
                  </a:lnTo>
                  <a:lnTo>
                    <a:pt x="448" y="24"/>
                  </a:lnTo>
                  <a:lnTo>
                    <a:pt x="448" y="8"/>
                  </a:lnTo>
                  <a:lnTo>
                    <a:pt x="448" y="32"/>
                  </a:lnTo>
                  <a:lnTo>
                    <a:pt x="456" y="24"/>
                  </a:lnTo>
                  <a:lnTo>
                    <a:pt x="456" y="16"/>
                  </a:lnTo>
                  <a:lnTo>
                    <a:pt x="456" y="24"/>
                  </a:lnTo>
                  <a:lnTo>
                    <a:pt x="464" y="16"/>
                  </a:lnTo>
                </a:path>
              </a:pathLst>
            </a:custGeom>
            <a:noFill/>
            <a:ln w="0">
              <a:solidFill>
                <a:srgbClr val="CC0000"/>
              </a:solidFill>
              <a:prstDash val="solid"/>
              <a:round/>
              <a:headEnd/>
              <a:tailEnd/>
            </a:ln>
          </p:spPr>
          <p:txBody>
            <a:bodyPr/>
            <a:lstStyle/>
            <a:p>
              <a:endParaRPr lang="en-US"/>
            </a:p>
          </p:txBody>
        </p:sp>
        <p:sp>
          <p:nvSpPr>
            <p:cNvPr id="61597" name="Freeform 1846"/>
            <p:cNvSpPr>
              <a:spLocks/>
            </p:cNvSpPr>
            <p:nvPr/>
          </p:nvSpPr>
          <p:spPr bwMode="auto">
            <a:xfrm>
              <a:off x="4950" y="2711"/>
              <a:ext cx="359" cy="32"/>
            </a:xfrm>
            <a:custGeom>
              <a:avLst/>
              <a:gdLst>
                <a:gd name="T0" fmla="*/ 0 w 359"/>
                <a:gd name="T1" fmla="*/ 24 h 32"/>
                <a:gd name="T2" fmla="*/ 8 w 359"/>
                <a:gd name="T3" fmla="*/ 24 h 32"/>
                <a:gd name="T4" fmla="*/ 24 w 359"/>
                <a:gd name="T5" fmla="*/ 8 h 32"/>
                <a:gd name="T6" fmla="*/ 16 w 359"/>
                <a:gd name="T7" fmla="*/ 8 h 32"/>
                <a:gd name="T8" fmla="*/ 32 w 359"/>
                <a:gd name="T9" fmla="*/ 24 h 32"/>
                <a:gd name="T10" fmla="*/ 40 w 359"/>
                <a:gd name="T11" fmla="*/ 8 h 32"/>
                <a:gd name="T12" fmla="*/ 56 w 359"/>
                <a:gd name="T13" fmla="*/ 16 h 32"/>
                <a:gd name="T14" fmla="*/ 56 w 359"/>
                <a:gd name="T15" fmla="*/ 16 h 32"/>
                <a:gd name="T16" fmla="*/ 64 w 359"/>
                <a:gd name="T17" fmla="*/ 24 h 32"/>
                <a:gd name="T18" fmla="*/ 72 w 359"/>
                <a:gd name="T19" fmla="*/ 16 h 32"/>
                <a:gd name="T20" fmla="*/ 80 w 359"/>
                <a:gd name="T21" fmla="*/ 16 h 32"/>
                <a:gd name="T22" fmla="*/ 88 w 359"/>
                <a:gd name="T23" fmla="*/ 16 h 32"/>
                <a:gd name="T24" fmla="*/ 88 w 359"/>
                <a:gd name="T25" fmla="*/ 16 h 32"/>
                <a:gd name="T26" fmla="*/ 96 w 359"/>
                <a:gd name="T27" fmla="*/ 16 h 32"/>
                <a:gd name="T28" fmla="*/ 104 w 359"/>
                <a:gd name="T29" fmla="*/ 8 h 32"/>
                <a:gd name="T30" fmla="*/ 112 w 359"/>
                <a:gd name="T31" fmla="*/ 16 h 32"/>
                <a:gd name="T32" fmla="*/ 120 w 359"/>
                <a:gd name="T33" fmla="*/ 16 h 32"/>
                <a:gd name="T34" fmla="*/ 136 w 359"/>
                <a:gd name="T35" fmla="*/ 8 h 32"/>
                <a:gd name="T36" fmla="*/ 144 w 359"/>
                <a:gd name="T37" fmla="*/ 16 h 32"/>
                <a:gd name="T38" fmla="*/ 144 w 359"/>
                <a:gd name="T39" fmla="*/ 16 h 32"/>
                <a:gd name="T40" fmla="*/ 159 w 359"/>
                <a:gd name="T41" fmla="*/ 24 h 32"/>
                <a:gd name="T42" fmla="*/ 159 w 359"/>
                <a:gd name="T43" fmla="*/ 16 h 32"/>
                <a:gd name="T44" fmla="*/ 175 w 359"/>
                <a:gd name="T45" fmla="*/ 24 h 32"/>
                <a:gd name="T46" fmla="*/ 183 w 359"/>
                <a:gd name="T47" fmla="*/ 8 h 32"/>
                <a:gd name="T48" fmla="*/ 191 w 359"/>
                <a:gd name="T49" fmla="*/ 8 h 32"/>
                <a:gd name="T50" fmla="*/ 199 w 359"/>
                <a:gd name="T51" fmla="*/ 8 h 32"/>
                <a:gd name="T52" fmla="*/ 199 w 359"/>
                <a:gd name="T53" fmla="*/ 8 h 32"/>
                <a:gd name="T54" fmla="*/ 207 w 359"/>
                <a:gd name="T55" fmla="*/ 16 h 32"/>
                <a:gd name="T56" fmla="*/ 207 w 359"/>
                <a:gd name="T57" fmla="*/ 8 h 32"/>
                <a:gd name="T58" fmla="*/ 215 w 359"/>
                <a:gd name="T59" fmla="*/ 0 h 32"/>
                <a:gd name="T60" fmla="*/ 223 w 359"/>
                <a:gd name="T61" fmla="*/ 16 h 32"/>
                <a:gd name="T62" fmla="*/ 231 w 359"/>
                <a:gd name="T63" fmla="*/ 0 h 32"/>
                <a:gd name="T64" fmla="*/ 239 w 359"/>
                <a:gd name="T65" fmla="*/ 8 h 32"/>
                <a:gd name="T66" fmla="*/ 247 w 359"/>
                <a:gd name="T67" fmla="*/ 8 h 32"/>
                <a:gd name="T68" fmla="*/ 247 w 359"/>
                <a:gd name="T69" fmla="*/ 0 h 32"/>
                <a:gd name="T70" fmla="*/ 255 w 359"/>
                <a:gd name="T71" fmla="*/ 8 h 32"/>
                <a:gd name="T72" fmla="*/ 263 w 359"/>
                <a:gd name="T73" fmla="*/ 16 h 32"/>
                <a:gd name="T74" fmla="*/ 271 w 359"/>
                <a:gd name="T75" fmla="*/ 16 h 32"/>
                <a:gd name="T76" fmla="*/ 271 w 359"/>
                <a:gd name="T77" fmla="*/ 8 h 32"/>
                <a:gd name="T78" fmla="*/ 279 w 359"/>
                <a:gd name="T79" fmla="*/ 24 h 32"/>
                <a:gd name="T80" fmla="*/ 287 w 359"/>
                <a:gd name="T81" fmla="*/ 24 h 32"/>
                <a:gd name="T82" fmla="*/ 295 w 359"/>
                <a:gd name="T83" fmla="*/ 24 h 32"/>
                <a:gd name="T84" fmla="*/ 303 w 359"/>
                <a:gd name="T85" fmla="*/ 24 h 32"/>
                <a:gd name="T86" fmla="*/ 311 w 359"/>
                <a:gd name="T87" fmla="*/ 24 h 32"/>
                <a:gd name="T88" fmla="*/ 319 w 359"/>
                <a:gd name="T89" fmla="*/ 24 h 32"/>
                <a:gd name="T90" fmla="*/ 327 w 359"/>
                <a:gd name="T91" fmla="*/ 24 h 32"/>
                <a:gd name="T92" fmla="*/ 335 w 359"/>
                <a:gd name="T93" fmla="*/ 24 h 32"/>
                <a:gd name="T94" fmla="*/ 343 w 359"/>
                <a:gd name="T95" fmla="*/ 16 h 32"/>
                <a:gd name="T96" fmla="*/ 351 w 359"/>
                <a:gd name="T97" fmla="*/ 16 h 32"/>
                <a:gd name="T98" fmla="*/ 351 w 359"/>
                <a:gd name="T99" fmla="*/ 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9"/>
                <a:gd name="T151" fmla="*/ 0 h 32"/>
                <a:gd name="T152" fmla="*/ 359 w 359"/>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9" h="32">
                  <a:moveTo>
                    <a:pt x="0" y="8"/>
                  </a:moveTo>
                  <a:lnTo>
                    <a:pt x="0" y="24"/>
                  </a:lnTo>
                  <a:lnTo>
                    <a:pt x="8" y="16"/>
                  </a:lnTo>
                  <a:lnTo>
                    <a:pt x="8" y="24"/>
                  </a:lnTo>
                  <a:lnTo>
                    <a:pt x="8" y="8"/>
                  </a:lnTo>
                  <a:lnTo>
                    <a:pt x="24" y="8"/>
                  </a:lnTo>
                  <a:lnTo>
                    <a:pt x="24" y="24"/>
                  </a:lnTo>
                  <a:lnTo>
                    <a:pt x="16" y="8"/>
                  </a:lnTo>
                  <a:lnTo>
                    <a:pt x="24" y="16"/>
                  </a:lnTo>
                  <a:lnTo>
                    <a:pt x="32" y="24"/>
                  </a:lnTo>
                  <a:lnTo>
                    <a:pt x="32" y="16"/>
                  </a:lnTo>
                  <a:lnTo>
                    <a:pt x="40" y="8"/>
                  </a:lnTo>
                  <a:lnTo>
                    <a:pt x="40" y="16"/>
                  </a:lnTo>
                  <a:lnTo>
                    <a:pt x="56" y="16"/>
                  </a:lnTo>
                  <a:lnTo>
                    <a:pt x="56" y="24"/>
                  </a:lnTo>
                  <a:lnTo>
                    <a:pt x="56" y="16"/>
                  </a:lnTo>
                  <a:lnTo>
                    <a:pt x="64" y="8"/>
                  </a:lnTo>
                  <a:lnTo>
                    <a:pt x="64" y="24"/>
                  </a:lnTo>
                  <a:lnTo>
                    <a:pt x="72" y="0"/>
                  </a:lnTo>
                  <a:lnTo>
                    <a:pt x="72" y="16"/>
                  </a:lnTo>
                  <a:lnTo>
                    <a:pt x="72" y="8"/>
                  </a:lnTo>
                  <a:lnTo>
                    <a:pt x="80" y="16"/>
                  </a:lnTo>
                  <a:lnTo>
                    <a:pt x="80" y="8"/>
                  </a:lnTo>
                  <a:lnTo>
                    <a:pt x="88" y="16"/>
                  </a:lnTo>
                  <a:lnTo>
                    <a:pt x="88" y="0"/>
                  </a:lnTo>
                  <a:lnTo>
                    <a:pt x="88" y="16"/>
                  </a:lnTo>
                  <a:lnTo>
                    <a:pt x="104" y="16"/>
                  </a:lnTo>
                  <a:lnTo>
                    <a:pt x="96" y="16"/>
                  </a:lnTo>
                  <a:lnTo>
                    <a:pt x="104" y="8"/>
                  </a:lnTo>
                  <a:lnTo>
                    <a:pt x="112" y="24"/>
                  </a:lnTo>
                  <a:lnTo>
                    <a:pt x="112" y="16"/>
                  </a:lnTo>
                  <a:lnTo>
                    <a:pt x="128" y="16"/>
                  </a:lnTo>
                  <a:lnTo>
                    <a:pt x="120" y="16"/>
                  </a:lnTo>
                  <a:lnTo>
                    <a:pt x="128" y="16"/>
                  </a:lnTo>
                  <a:lnTo>
                    <a:pt x="136" y="8"/>
                  </a:lnTo>
                  <a:lnTo>
                    <a:pt x="136" y="24"/>
                  </a:lnTo>
                  <a:lnTo>
                    <a:pt x="144" y="16"/>
                  </a:lnTo>
                  <a:lnTo>
                    <a:pt x="144" y="24"/>
                  </a:lnTo>
                  <a:lnTo>
                    <a:pt x="144" y="16"/>
                  </a:lnTo>
                  <a:lnTo>
                    <a:pt x="159" y="16"/>
                  </a:lnTo>
                  <a:lnTo>
                    <a:pt x="159" y="24"/>
                  </a:lnTo>
                  <a:lnTo>
                    <a:pt x="152" y="16"/>
                  </a:lnTo>
                  <a:lnTo>
                    <a:pt x="159" y="16"/>
                  </a:lnTo>
                  <a:lnTo>
                    <a:pt x="167" y="16"/>
                  </a:lnTo>
                  <a:lnTo>
                    <a:pt x="175" y="24"/>
                  </a:lnTo>
                  <a:lnTo>
                    <a:pt x="183" y="16"/>
                  </a:lnTo>
                  <a:lnTo>
                    <a:pt x="183" y="8"/>
                  </a:lnTo>
                  <a:lnTo>
                    <a:pt x="191" y="32"/>
                  </a:lnTo>
                  <a:lnTo>
                    <a:pt x="191" y="8"/>
                  </a:lnTo>
                  <a:lnTo>
                    <a:pt x="191" y="16"/>
                  </a:lnTo>
                  <a:lnTo>
                    <a:pt x="199" y="8"/>
                  </a:lnTo>
                  <a:lnTo>
                    <a:pt x="199" y="16"/>
                  </a:lnTo>
                  <a:lnTo>
                    <a:pt x="199" y="8"/>
                  </a:lnTo>
                  <a:lnTo>
                    <a:pt x="207" y="16"/>
                  </a:lnTo>
                  <a:lnTo>
                    <a:pt x="207" y="8"/>
                  </a:lnTo>
                  <a:lnTo>
                    <a:pt x="215" y="16"/>
                  </a:lnTo>
                  <a:lnTo>
                    <a:pt x="215" y="0"/>
                  </a:lnTo>
                  <a:lnTo>
                    <a:pt x="223" y="16"/>
                  </a:lnTo>
                  <a:lnTo>
                    <a:pt x="223" y="0"/>
                  </a:lnTo>
                  <a:lnTo>
                    <a:pt x="231" y="0"/>
                  </a:lnTo>
                  <a:lnTo>
                    <a:pt x="231" y="16"/>
                  </a:lnTo>
                  <a:lnTo>
                    <a:pt x="239" y="8"/>
                  </a:lnTo>
                  <a:lnTo>
                    <a:pt x="239" y="24"/>
                  </a:lnTo>
                  <a:lnTo>
                    <a:pt x="247" y="8"/>
                  </a:lnTo>
                  <a:lnTo>
                    <a:pt x="247" y="16"/>
                  </a:lnTo>
                  <a:lnTo>
                    <a:pt x="247" y="0"/>
                  </a:lnTo>
                  <a:lnTo>
                    <a:pt x="255" y="16"/>
                  </a:lnTo>
                  <a:lnTo>
                    <a:pt x="255" y="8"/>
                  </a:lnTo>
                  <a:lnTo>
                    <a:pt x="255" y="24"/>
                  </a:lnTo>
                  <a:lnTo>
                    <a:pt x="263" y="16"/>
                  </a:lnTo>
                  <a:lnTo>
                    <a:pt x="263" y="8"/>
                  </a:lnTo>
                  <a:lnTo>
                    <a:pt x="271" y="16"/>
                  </a:lnTo>
                  <a:lnTo>
                    <a:pt x="271" y="24"/>
                  </a:lnTo>
                  <a:lnTo>
                    <a:pt x="271" y="8"/>
                  </a:lnTo>
                  <a:lnTo>
                    <a:pt x="271" y="16"/>
                  </a:lnTo>
                  <a:lnTo>
                    <a:pt x="279" y="24"/>
                  </a:lnTo>
                  <a:lnTo>
                    <a:pt x="287" y="8"/>
                  </a:lnTo>
                  <a:lnTo>
                    <a:pt x="287" y="24"/>
                  </a:lnTo>
                  <a:lnTo>
                    <a:pt x="295" y="16"/>
                  </a:lnTo>
                  <a:lnTo>
                    <a:pt x="295" y="24"/>
                  </a:lnTo>
                  <a:lnTo>
                    <a:pt x="303" y="16"/>
                  </a:lnTo>
                  <a:lnTo>
                    <a:pt x="303" y="24"/>
                  </a:lnTo>
                  <a:lnTo>
                    <a:pt x="311" y="16"/>
                  </a:lnTo>
                  <a:lnTo>
                    <a:pt x="311" y="24"/>
                  </a:lnTo>
                  <a:lnTo>
                    <a:pt x="311" y="16"/>
                  </a:lnTo>
                  <a:lnTo>
                    <a:pt x="319" y="24"/>
                  </a:lnTo>
                  <a:lnTo>
                    <a:pt x="327" y="8"/>
                  </a:lnTo>
                  <a:lnTo>
                    <a:pt x="327" y="24"/>
                  </a:lnTo>
                  <a:lnTo>
                    <a:pt x="335" y="8"/>
                  </a:lnTo>
                  <a:lnTo>
                    <a:pt x="335" y="24"/>
                  </a:lnTo>
                  <a:lnTo>
                    <a:pt x="335" y="8"/>
                  </a:lnTo>
                  <a:lnTo>
                    <a:pt x="343" y="16"/>
                  </a:lnTo>
                  <a:lnTo>
                    <a:pt x="343" y="8"/>
                  </a:lnTo>
                  <a:lnTo>
                    <a:pt x="351" y="16"/>
                  </a:lnTo>
                  <a:lnTo>
                    <a:pt x="351" y="24"/>
                  </a:lnTo>
                  <a:lnTo>
                    <a:pt x="351" y="0"/>
                  </a:lnTo>
                  <a:lnTo>
                    <a:pt x="359" y="16"/>
                  </a:lnTo>
                </a:path>
              </a:pathLst>
            </a:custGeom>
            <a:noFill/>
            <a:ln w="0">
              <a:solidFill>
                <a:srgbClr val="CC0000"/>
              </a:solidFill>
              <a:prstDash val="solid"/>
              <a:round/>
              <a:headEnd/>
              <a:tailEnd/>
            </a:ln>
          </p:spPr>
          <p:txBody>
            <a:bodyPr/>
            <a:lstStyle/>
            <a:p>
              <a:endParaRPr lang="en-US"/>
            </a:p>
          </p:txBody>
        </p:sp>
        <p:sp>
          <p:nvSpPr>
            <p:cNvPr id="61598" name="Freeform 1847"/>
            <p:cNvSpPr>
              <a:spLocks/>
            </p:cNvSpPr>
            <p:nvPr/>
          </p:nvSpPr>
          <p:spPr bwMode="auto">
            <a:xfrm>
              <a:off x="4486" y="2351"/>
              <a:ext cx="687" cy="32"/>
            </a:xfrm>
            <a:custGeom>
              <a:avLst/>
              <a:gdLst>
                <a:gd name="T0" fmla="*/ 16 w 687"/>
                <a:gd name="T1" fmla="*/ 8 h 32"/>
                <a:gd name="T2" fmla="*/ 40 w 687"/>
                <a:gd name="T3" fmla="*/ 16 h 32"/>
                <a:gd name="T4" fmla="*/ 48 w 687"/>
                <a:gd name="T5" fmla="*/ 8 h 32"/>
                <a:gd name="T6" fmla="*/ 64 w 687"/>
                <a:gd name="T7" fmla="*/ 16 h 32"/>
                <a:gd name="T8" fmla="*/ 72 w 687"/>
                <a:gd name="T9" fmla="*/ 16 h 32"/>
                <a:gd name="T10" fmla="*/ 88 w 687"/>
                <a:gd name="T11" fmla="*/ 24 h 32"/>
                <a:gd name="T12" fmla="*/ 104 w 687"/>
                <a:gd name="T13" fmla="*/ 24 h 32"/>
                <a:gd name="T14" fmla="*/ 112 w 687"/>
                <a:gd name="T15" fmla="*/ 32 h 32"/>
                <a:gd name="T16" fmla="*/ 128 w 687"/>
                <a:gd name="T17" fmla="*/ 16 h 32"/>
                <a:gd name="T18" fmla="*/ 160 w 687"/>
                <a:gd name="T19" fmla="*/ 16 h 32"/>
                <a:gd name="T20" fmla="*/ 168 w 687"/>
                <a:gd name="T21" fmla="*/ 24 h 32"/>
                <a:gd name="T22" fmla="*/ 192 w 687"/>
                <a:gd name="T23" fmla="*/ 16 h 32"/>
                <a:gd name="T24" fmla="*/ 216 w 687"/>
                <a:gd name="T25" fmla="*/ 16 h 32"/>
                <a:gd name="T26" fmla="*/ 240 w 687"/>
                <a:gd name="T27" fmla="*/ 24 h 32"/>
                <a:gd name="T28" fmla="*/ 264 w 687"/>
                <a:gd name="T29" fmla="*/ 16 h 32"/>
                <a:gd name="T30" fmla="*/ 272 w 687"/>
                <a:gd name="T31" fmla="*/ 8 h 32"/>
                <a:gd name="T32" fmla="*/ 280 w 687"/>
                <a:gd name="T33" fmla="*/ 16 h 32"/>
                <a:gd name="T34" fmla="*/ 296 w 687"/>
                <a:gd name="T35" fmla="*/ 16 h 32"/>
                <a:gd name="T36" fmla="*/ 320 w 687"/>
                <a:gd name="T37" fmla="*/ 16 h 32"/>
                <a:gd name="T38" fmla="*/ 328 w 687"/>
                <a:gd name="T39" fmla="*/ 8 h 32"/>
                <a:gd name="T40" fmla="*/ 344 w 687"/>
                <a:gd name="T41" fmla="*/ 16 h 32"/>
                <a:gd name="T42" fmla="*/ 368 w 687"/>
                <a:gd name="T43" fmla="*/ 16 h 32"/>
                <a:gd name="T44" fmla="*/ 376 w 687"/>
                <a:gd name="T45" fmla="*/ 16 h 32"/>
                <a:gd name="T46" fmla="*/ 400 w 687"/>
                <a:gd name="T47" fmla="*/ 8 h 32"/>
                <a:gd name="T48" fmla="*/ 416 w 687"/>
                <a:gd name="T49" fmla="*/ 16 h 32"/>
                <a:gd name="T50" fmla="*/ 448 w 687"/>
                <a:gd name="T51" fmla="*/ 16 h 32"/>
                <a:gd name="T52" fmla="*/ 456 w 687"/>
                <a:gd name="T53" fmla="*/ 16 h 32"/>
                <a:gd name="T54" fmla="*/ 480 w 687"/>
                <a:gd name="T55" fmla="*/ 16 h 32"/>
                <a:gd name="T56" fmla="*/ 480 w 687"/>
                <a:gd name="T57" fmla="*/ 8 h 32"/>
                <a:gd name="T58" fmla="*/ 496 w 687"/>
                <a:gd name="T59" fmla="*/ 8 h 32"/>
                <a:gd name="T60" fmla="*/ 512 w 687"/>
                <a:gd name="T61" fmla="*/ 16 h 32"/>
                <a:gd name="T62" fmla="*/ 528 w 687"/>
                <a:gd name="T63" fmla="*/ 16 h 32"/>
                <a:gd name="T64" fmla="*/ 552 w 687"/>
                <a:gd name="T65" fmla="*/ 8 h 32"/>
                <a:gd name="T66" fmla="*/ 568 w 687"/>
                <a:gd name="T67" fmla="*/ 16 h 32"/>
                <a:gd name="T68" fmla="*/ 576 w 687"/>
                <a:gd name="T69" fmla="*/ 16 h 32"/>
                <a:gd name="T70" fmla="*/ 592 w 687"/>
                <a:gd name="T71" fmla="*/ 8 h 32"/>
                <a:gd name="T72" fmla="*/ 600 w 687"/>
                <a:gd name="T73" fmla="*/ 8 h 32"/>
                <a:gd name="T74" fmla="*/ 616 w 687"/>
                <a:gd name="T75" fmla="*/ 16 h 32"/>
                <a:gd name="T76" fmla="*/ 631 w 687"/>
                <a:gd name="T77" fmla="*/ 16 h 32"/>
                <a:gd name="T78" fmla="*/ 639 w 687"/>
                <a:gd name="T79" fmla="*/ 16 h 32"/>
                <a:gd name="T80" fmla="*/ 663 w 687"/>
                <a:gd name="T81" fmla="*/ 8 h 32"/>
                <a:gd name="T82" fmla="*/ 671 w 687"/>
                <a:gd name="T83" fmla="*/ 8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7"/>
                <a:gd name="T127" fmla="*/ 0 h 32"/>
                <a:gd name="T128" fmla="*/ 687 w 687"/>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7" h="32">
                  <a:moveTo>
                    <a:pt x="0" y="16"/>
                  </a:moveTo>
                  <a:lnTo>
                    <a:pt x="8" y="8"/>
                  </a:lnTo>
                  <a:lnTo>
                    <a:pt x="16" y="8"/>
                  </a:lnTo>
                  <a:lnTo>
                    <a:pt x="24" y="8"/>
                  </a:lnTo>
                  <a:lnTo>
                    <a:pt x="32" y="8"/>
                  </a:lnTo>
                  <a:lnTo>
                    <a:pt x="40" y="16"/>
                  </a:lnTo>
                  <a:lnTo>
                    <a:pt x="40" y="8"/>
                  </a:lnTo>
                  <a:lnTo>
                    <a:pt x="48" y="16"/>
                  </a:lnTo>
                  <a:lnTo>
                    <a:pt x="48" y="8"/>
                  </a:lnTo>
                  <a:lnTo>
                    <a:pt x="56" y="16"/>
                  </a:lnTo>
                  <a:lnTo>
                    <a:pt x="56" y="8"/>
                  </a:lnTo>
                  <a:lnTo>
                    <a:pt x="64" y="16"/>
                  </a:lnTo>
                  <a:lnTo>
                    <a:pt x="64" y="8"/>
                  </a:lnTo>
                  <a:lnTo>
                    <a:pt x="64" y="16"/>
                  </a:lnTo>
                  <a:lnTo>
                    <a:pt x="72" y="16"/>
                  </a:lnTo>
                  <a:lnTo>
                    <a:pt x="88" y="16"/>
                  </a:lnTo>
                  <a:lnTo>
                    <a:pt x="80" y="16"/>
                  </a:lnTo>
                  <a:lnTo>
                    <a:pt x="88" y="24"/>
                  </a:lnTo>
                  <a:lnTo>
                    <a:pt x="96" y="32"/>
                  </a:lnTo>
                  <a:lnTo>
                    <a:pt x="104" y="24"/>
                  </a:lnTo>
                  <a:lnTo>
                    <a:pt x="104" y="32"/>
                  </a:lnTo>
                  <a:lnTo>
                    <a:pt x="112" y="24"/>
                  </a:lnTo>
                  <a:lnTo>
                    <a:pt x="112" y="32"/>
                  </a:lnTo>
                  <a:lnTo>
                    <a:pt x="112" y="24"/>
                  </a:lnTo>
                  <a:lnTo>
                    <a:pt x="120" y="16"/>
                  </a:lnTo>
                  <a:lnTo>
                    <a:pt x="128" y="16"/>
                  </a:lnTo>
                  <a:lnTo>
                    <a:pt x="136" y="8"/>
                  </a:lnTo>
                  <a:lnTo>
                    <a:pt x="144" y="16"/>
                  </a:lnTo>
                  <a:lnTo>
                    <a:pt x="160" y="16"/>
                  </a:lnTo>
                  <a:lnTo>
                    <a:pt x="152" y="16"/>
                  </a:lnTo>
                  <a:lnTo>
                    <a:pt x="160" y="16"/>
                  </a:lnTo>
                  <a:lnTo>
                    <a:pt x="168" y="24"/>
                  </a:lnTo>
                  <a:lnTo>
                    <a:pt x="176" y="16"/>
                  </a:lnTo>
                  <a:lnTo>
                    <a:pt x="184" y="24"/>
                  </a:lnTo>
                  <a:lnTo>
                    <a:pt x="192" y="16"/>
                  </a:lnTo>
                  <a:lnTo>
                    <a:pt x="200" y="16"/>
                  </a:lnTo>
                  <a:lnTo>
                    <a:pt x="208" y="24"/>
                  </a:lnTo>
                  <a:lnTo>
                    <a:pt x="216" y="16"/>
                  </a:lnTo>
                  <a:lnTo>
                    <a:pt x="224" y="16"/>
                  </a:lnTo>
                  <a:lnTo>
                    <a:pt x="240" y="16"/>
                  </a:lnTo>
                  <a:lnTo>
                    <a:pt x="240" y="24"/>
                  </a:lnTo>
                  <a:lnTo>
                    <a:pt x="248" y="16"/>
                  </a:lnTo>
                  <a:lnTo>
                    <a:pt x="256" y="24"/>
                  </a:lnTo>
                  <a:lnTo>
                    <a:pt x="264" y="16"/>
                  </a:lnTo>
                  <a:lnTo>
                    <a:pt x="264" y="8"/>
                  </a:lnTo>
                  <a:lnTo>
                    <a:pt x="272" y="16"/>
                  </a:lnTo>
                  <a:lnTo>
                    <a:pt x="272" y="8"/>
                  </a:lnTo>
                  <a:lnTo>
                    <a:pt x="272" y="16"/>
                  </a:lnTo>
                  <a:lnTo>
                    <a:pt x="280" y="8"/>
                  </a:lnTo>
                  <a:lnTo>
                    <a:pt x="280" y="16"/>
                  </a:lnTo>
                  <a:lnTo>
                    <a:pt x="280" y="8"/>
                  </a:lnTo>
                  <a:lnTo>
                    <a:pt x="288" y="16"/>
                  </a:lnTo>
                  <a:lnTo>
                    <a:pt x="296" y="16"/>
                  </a:lnTo>
                  <a:lnTo>
                    <a:pt x="304" y="24"/>
                  </a:lnTo>
                  <a:lnTo>
                    <a:pt x="312" y="16"/>
                  </a:lnTo>
                  <a:lnTo>
                    <a:pt x="320" y="16"/>
                  </a:lnTo>
                  <a:lnTo>
                    <a:pt x="328" y="8"/>
                  </a:lnTo>
                  <a:lnTo>
                    <a:pt x="328" y="16"/>
                  </a:lnTo>
                  <a:lnTo>
                    <a:pt x="328" y="8"/>
                  </a:lnTo>
                  <a:lnTo>
                    <a:pt x="336" y="16"/>
                  </a:lnTo>
                  <a:lnTo>
                    <a:pt x="336" y="8"/>
                  </a:lnTo>
                  <a:lnTo>
                    <a:pt x="344" y="16"/>
                  </a:lnTo>
                  <a:lnTo>
                    <a:pt x="344" y="8"/>
                  </a:lnTo>
                  <a:lnTo>
                    <a:pt x="352" y="16"/>
                  </a:lnTo>
                  <a:lnTo>
                    <a:pt x="368" y="16"/>
                  </a:lnTo>
                  <a:lnTo>
                    <a:pt x="360" y="16"/>
                  </a:lnTo>
                  <a:lnTo>
                    <a:pt x="368" y="16"/>
                  </a:lnTo>
                  <a:lnTo>
                    <a:pt x="376" y="16"/>
                  </a:lnTo>
                  <a:lnTo>
                    <a:pt x="384" y="8"/>
                  </a:lnTo>
                  <a:lnTo>
                    <a:pt x="392" y="8"/>
                  </a:lnTo>
                  <a:lnTo>
                    <a:pt x="400" y="8"/>
                  </a:lnTo>
                  <a:lnTo>
                    <a:pt x="408" y="16"/>
                  </a:lnTo>
                  <a:lnTo>
                    <a:pt x="416" y="8"/>
                  </a:lnTo>
                  <a:lnTo>
                    <a:pt x="416" y="16"/>
                  </a:lnTo>
                  <a:lnTo>
                    <a:pt x="424" y="8"/>
                  </a:lnTo>
                  <a:lnTo>
                    <a:pt x="432" y="16"/>
                  </a:lnTo>
                  <a:lnTo>
                    <a:pt x="448" y="16"/>
                  </a:lnTo>
                  <a:lnTo>
                    <a:pt x="440" y="16"/>
                  </a:lnTo>
                  <a:lnTo>
                    <a:pt x="448" y="16"/>
                  </a:lnTo>
                  <a:lnTo>
                    <a:pt x="456" y="16"/>
                  </a:lnTo>
                  <a:lnTo>
                    <a:pt x="464" y="16"/>
                  </a:lnTo>
                  <a:lnTo>
                    <a:pt x="472" y="8"/>
                  </a:lnTo>
                  <a:lnTo>
                    <a:pt x="480" y="16"/>
                  </a:lnTo>
                  <a:lnTo>
                    <a:pt x="480" y="8"/>
                  </a:lnTo>
                  <a:lnTo>
                    <a:pt x="496" y="8"/>
                  </a:lnTo>
                  <a:lnTo>
                    <a:pt x="488" y="8"/>
                  </a:lnTo>
                  <a:lnTo>
                    <a:pt x="496" y="8"/>
                  </a:lnTo>
                  <a:lnTo>
                    <a:pt x="504" y="16"/>
                  </a:lnTo>
                  <a:lnTo>
                    <a:pt x="504" y="8"/>
                  </a:lnTo>
                  <a:lnTo>
                    <a:pt x="512" y="16"/>
                  </a:lnTo>
                  <a:lnTo>
                    <a:pt x="520" y="16"/>
                  </a:lnTo>
                  <a:lnTo>
                    <a:pt x="536" y="16"/>
                  </a:lnTo>
                  <a:lnTo>
                    <a:pt x="528" y="16"/>
                  </a:lnTo>
                  <a:lnTo>
                    <a:pt x="536" y="8"/>
                  </a:lnTo>
                  <a:lnTo>
                    <a:pt x="544" y="16"/>
                  </a:lnTo>
                  <a:lnTo>
                    <a:pt x="552" y="8"/>
                  </a:lnTo>
                  <a:lnTo>
                    <a:pt x="560" y="16"/>
                  </a:lnTo>
                  <a:lnTo>
                    <a:pt x="568" y="24"/>
                  </a:lnTo>
                  <a:lnTo>
                    <a:pt x="568" y="16"/>
                  </a:lnTo>
                  <a:lnTo>
                    <a:pt x="576" y="8"/>
                  </a:lnTo>
                  <a:lnTo>
                    <a:pt x="576" y="24"/>
                  </a:lnTo>
                  <a:lnTo>
                    <a:pt x="576" y="16"/>
                  </a:lnTo>
                  <a:lnTo>
                    <a:pt x="584" y="24"/>
                  </a:lnTo>
                  <a:lnTo>
                    <a:pt x="584" y="16"/>
                  </a:lnTo>
                  <a:lnTo>
                    <a:pt x="592" y="8"/>
                  </a:lnTo>
                  <a:lnTo>
                    <a:pt x="592" y="16"/>
                  </a:lnTo>
                  <a:lnTo>
                    <a:pt x="592" y="8"/>
                  </a:lnTo>
                  <a:lnTo>
                    <a:pt x="600" y="8"/>
                  </a:lnTo>
                  <a:lnTo>
                    <a:pt x="608" y="16"/>
                  </a:lnTo>
                  <a:lnTo>
                    <a:pt x="608" y="8"/>
                  </a:lnTo>
                  <a:lnTo>
                    <a:pt x="616" y="16"/>
                  </a:lnTo>
                  <a:lnTo>
                    <a:pt x="616" y="8"/>
                  </a:lnTo>
                  <a:lnTo>
                    <a:pt x="616" y="16"/>
                  </a:lnTo>
                  <a:lnTo>
                    <a:pt x="631" y="16"/>
                  </a:lnTo>
                  <a:lnTo>
                    <a:pt x="631" y="8"/>
                  </a:lnTo>
                  <a:lnTo>
                    <a:pt x="639" y="16"/>
                  </a:lnTo>
                  <a:lnTo>
                    <a:pt x="647" y="8"/>
                  </a:lnTo>
                  <a:lnTo>
                    <a:pt x="655" y="16"/>
                  </a:lnTo>
                  <a:lnTo>
                    <a:pt x="663" y="8"/>
                  </a:lnTo>
                  <a:lnTo>
                    <a:pt x="663" y="0"/>
                  </a:lnTo>
                  <a:lnTo>
                    <a:pt x="663" y="8"/>
                  </a:lnTo>
                  <a:lnTo>
                    <a:pt x="671" y="8"/>
                  </a:lnTo>
                  <a:lnTo>
                    <a:pt x="687" y="8"/>
                  </a:lnTo>
                  <a:lnTo>
                    <a:pt x="679" y="8"/>
                  </a:lnTo>
                </a:path>
              </a:pathLst>
            </a:custGeom>
            <a:noFill/>
            <a:ln w="0">
              <a:solidFill>
                <a:srgbClr val="0000CC"/>
              </a:solidFill>
              <a:prstDash val="solid"/>
              <a:round/>
              <a:headEnd/>
              <a:tailEnd/>
            </a:ln>
          </p:spPr>
          <p:txBody>
            <a:bodyPr/>
            <a:lstStyle/>
            <a:p>
              <a:endParaRPr lang="en-US"/>
            </a:p>
          </p:txBody>
        </p:sp>
        <p:sp>
          <p:nvSpPr>
            <p:cNvPr id="61599" name="Freeform 1848"/>
            <p:cNvSpPr>
              <a:spLocks/>
            </p:cNvSpPr>
            <p:nvPr/>
          </p:nvSpPr>
          <p:spPr bwMode="auto">
            <a:xfrm>
              <a:off x="5165" y="2351"/>
              <a:ext cx="144" cy="16"/>
            </a:xfrm>
            <a:custGeom>
              <a:avLst/>
              <a:gdLst>
                <a:gd name="T0" fmla="*/ 0 w 144"/>
                <a:gd name="T1" fmla="*/ 8 h 16"/>
                <a:gd name="T2" fmla="*/ 8 w 144"/>
                <a:gd name="T3" fmla="*/ 8 h 16"/>
                <a:gd name="T4" fmla="*/ 16 w 144"/>
                <a:gd name="T5" fmla="*/ 8 h 16"/>
                <a:gd name="T6" fmla="*/ 24 w 144"/>
                <a:gd name="T7" fmla="*/ 8 h 16"/>
                <a:gd name="T8" fmla="*/ 40 w 144"/>
                <a:gd name="T9" fmla="*/ 8 h 16"/>
                <a:gd name="T10" fmla="*/ 40 w 144"/>
                <a:gd name="T11" fmla="*/ 0 h 16"/>
                <a:gd name="T12" fmla="*/ 48 w 144"/>
                <a:gd name="T13" fmla="*/ 0 h 16"/>
                <a:gd name="T14" fmla="*/ 56 w 144"/>
                <a:gd name="T15" fmla="*/ 8 h 16"/>
                <a:gd name="T16" fmla="*/ 56 w 144"/>
                <a:gd name="T17" fmla="*/ 0 h 16"/>
                <a:gd name="T18" fmla="*/ 56 w 144"/>
                <a:gd name="T19" fmla="*/ 8 h 16"/>
                <a:gd name="T20" fmla="*/ 64 w 144"/>
                <a:gd name="T21" fmla="*/ 8 h 16"/>
                <a:gd name="T22" fmla="*/ 72 w 144"/>
                <a:gd name="T23" fmla="*/ 16 h 16"/>
                <a:gd name="T24" fmla="*/ 80 w 144"/>
                <a:gd name="T25" fmla="*/ 8 h 16"/>
                <a:gd name="T26" fmla="*/ 88 w 144"/>
                <a:gd name="T27" fmla="*/ 8 h 16"/>
                <a:gd name="T28" fmla="*/ 96 w 144"/>
                <a:gd name="T29" fmla="*/ 8 h 16"/>
                <a:gd name="T30" fmla="*/ 104 w 144"/>
                <a:gd name="T31" fmla="*/ 16 h 16"/>
                <a:gd name="T32" fmla="*/ 112 w 144"/>
                <a:gd name="T33" fmla="*/ 16 h 16"/>
                <a:gd name="T34" fmla="*/ 120 w 144"/>
                <a:gd name="T35" fmla="*/ 8 h 16"/>
                <a:gd name="T36" fmla="*/ 128 w 144"/>
                <a:gd name="T37" fmla="*/ 8 h 16"/>
                <a:gd name="T38" fmla="*/ 136 w 144"/>
                <a:gd name="T39" fmla="*/ 8 h 16"/>
                <a:gd name="T40" fmla="*/ 144 w 144"/>
                <a:gd name="T41" fmla="*/ 8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6"/>
                <a:gd name="T65" fmla="*/ 144 w 14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6">
                  <a:moveTo>
                    <a:pt x="0" y="8"/>
                  </a:moveTo>
                  <a:lnTo>
                    <a:pt x="8" y="8"/>
                  </a:lnTo>
                  <a:lnTo>
                    <a:pt x="16" y="8"/>
                  </a:lnTo>
                  <a:lnTo>
                    <a:pt x="24" y="8"/>
                  </a:lnTo>
                  <a:lnTo>
                    <a:pt x="40" y="8"/>
                  </a:lnTo>
                  <a:lnTo>
                    <a:pt x="40" y="0"/>
                  </a:lnTo>
                  <a:lnTo>
                    <a:pt x="48" y="0"/>
                  </a:lnTo>
                  <a:lnTo>
                    <a:pt x="56" y="8"/>
                  </a:lnTo>
                  <a:lnTo>
                    <a:pt x="56" y="0"/>
                  </a:lnTo>
                  <a:lnTo>
                    <a:pt x="56" y="8"/>
                  </a:lnTo>
                  <a:lnTo>
                    <a:pt x="64" y="8"/>
                  </a:lnTo>
                  <a:lnTo>
                    <a:pt x="72" y="16"/>
                  </a:lnTo>
                  <a:lnTo>
                    <a:pt x="80" y="8"/>
                  </a:lnTo>
                  <a:lnTo>
                    <a:pt x="88" y="8"/>
                  </a:lnTo>
                  <a:lnTo>
                    <a:pt x="96" y="8"/>
                  </a:lnTo>
                  <a:lnTo>
                    <a:pt x="104" y="16"/>
                  </a:lnTo>
                  <a:lnTo>
                    <a:pt x="112" y="16"/>
                  </a:lnTo>
                  <a:lnTo>
                    <a:pt x="120" y="8"/>
                  </a:lnTo>
                  <a:lnTo>
                    <a:pt x="128" y="8"/>
                  </a:lnTo>
                  <a:lnTo>
                    <a:pt x="136" y="8"/>
                  </a:lnTo>
                  <a:lnTo>
                    <a:pt x="144" y="8"/>
                  </a:lnTo>
                </a:path>
              </a:pathLst>
            </a:custGeom>
            <a:noFill/>
            <a:ln w="0">
              <a:solidFill>
                <a:srgbClr val="0000CC"/>
              </a:solidFill>
              <a:prstDash val="solid"/>
              <a:round/>
              <a:headEnd/>
              <a:tailEnd/>
            </a:ln>
          </p:spPr>
          <p:txBody>
            <a:bodyPr/>
            <a:lstStyle/>
            <a:p>
              <a:endParaRPr lang="en-US"/>
            </a:p>
          </p:txBody>
        </p:sp>
        <p:sp>
          <p:nvSpPr>
            <p:cNvPr id="61600" name="Line 1849"/>
            <p:cNvSpPr>
              <a:spLocks noChangeShapeType="1"/>
            </p:cNvSpPr>
            <p:nvPr/>
          </p:nvSpPr>
          <p:spPr bwMode="auto">
            <a:xfrm flipV="1">
              <a:off x="5309" y="1696"/>
              <a:ext cx="0" cy="1047"/>
            </a:xfrm>
            <a:prstGeom prst="line">
              <a:avLst/>
            </a:prstGeom>
            <a:noFill/>
            <a:ln w="0">
              <a:solidFill>
                <a:srgbClr val="000000"/>
              </a:solidFill>
              <a:round/>
              <a:headEnd/>
              <a:tailEnd/>
            </a:ln>
          </p:spPr>
          <p:txBody>
            <a:bodyPr/>
            <a:lstStyle/>
            <a:p>
              <a:endParaRPr lang="en-US"/>
            </a:p>
          </p:txBody>
        </p:sp>
        <p:sp>
          <p:nvSpPr>
            <p:cNvPr id="61601" name="Rectangle 1850"/>
            <p:cNvSpPr>
              <a:spLocks noChangeArrowheads="1"/>
            </p:cNvSpPr>
            <p:nvPr/>
          </p:nvSpPr>
          <p:spPr bwMode="auto">
            <a:xfrm>
              <a:off x="4902" y="1736"/>
              <a:ext cx="34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300 nM</a:t>
              </a:r>
              <a:endParaRPr lang="en-US"/>
            </a:p>
          </p:txBody>
        </p:sp>
      </p:grpSp>
      <p:sp>
        <p:nvSpPr>
          <p:cNvPr id="61445" name="Text Box 1852"/>
          <p:cNvSpPr txBox="1">
            <a:spLocks noChangeArrowheads="1"/>
          </p:cNvSpPr>
          <p:nvPr/>
        </p:nvSpPr>
        <p:spPr bwMode="auto">
          <a:xfrm>
            <a:off x="44450" y="176213"/>
            <a:ext cx="2327753" cy="338554"/>
          </a:xfrm>
          <a:prstGeom prst="rect">
            <a:avLst/>
          </a:prstGeom>
          <a:noFill/>
          <a:ln w="9525">
            <a:noFill/>
            <a:miter lim="800000"/>
            <a:headEnd/>
            <a:tailEnd/>
          </a:ln>
        </p:spPr>
        <p:txBody>
          <a:bodyPr wrap="none">
            <a:spAutoFit/>
          </a:bodyPr>
          <a:lstStyle/>
          <a:p>
            <a:r>
              <a:rPr lang="en-US" sz="1600" dirty="0" smtClean="0"/>
              <a:t>DMSO (Vehicle control)</a:t>
            </a:r>
            <a:endParaRPr lang="en-US" sz="1600" dirty="0"/>
          </a:p>
        </p:txBody>
      </p:sp>
      <p:grpSp>
        <p:nvGrpSpPr>
          <p:cNvPr id="61446" name="Group 1853"/>
          <p:cNvGrpSpPr>
            <a:grpSpLocks/>
          </p:cNvGrpSpPr>
          <p:nvPr/>
        </p:nvGrpSpPr>
        <p:grpSpPr bwMode="auto">
          <a:xfrm>
            <a:off x="322263" y="533400"/>
            <a:ext cx="8440737" cy="1441450"/>
            <a:chOff x="161" y="240"/>
            <a:chExt cx="5317" cy="908"/>
          </a:xfrm>
        </p:grpSpPr>
        <p:sp>
          <p:nvSpPr>
            <p:cNvPr id="61448" name="Line 1854"/>
            <p:cNvSpPr>
              <a:spLocks noChangeShapeType="1"/>
            </p:cNvSpPr>
            <p:nvPr/>
          </p:nvSpPr>
          <p:spPr bwMode="auto">
            <a:xfrm>
              <a:off x="336" y="288"/>
              <a:ext cx="5142" cy="0"/>
            </a:xfrm>
            <a:prstGeom prst="line">
              <a:avLst/>
            </a:prstGeom>
            <a:noFill/>
            <a:ln w="0">
              <a:solidFill>
                <a:srgbClr val="000000"/>
              </a:solidFill>
              <a:round/>
              <a:headEnd/>
              <a:tailEnd/>
            </a:ln>
          </p:spPr>
          <p:txBody>
            <a:bodyPr/>
            <a:lstStyle/>
            <a:p>
              <a:endParaRPr lang="en-US"/>
            </a:p>
          </p:txBody>
        </p:sp>
        <p:sp>
          <p:nvSpPr>
            <p:cNvPr id="61449" name="Line 1855"/>
            <p:cNvSpPr>
              <a:spLocks noChangeShapeType="1"/>
            </p:cNvSpPr>
            <p:nvPr/>
          </p:nvSpPr>
          <p:spPr bwMode="auto">
            <a:xfrm>
              <a:off x="336" y="1087"/>
              <a:ext cx="5142" cy="0"/>
            </a:xfrm>
            <a:prstGeom prst="line">
              <a:avLst/>
            </a:prstGeom>
            <a:noFill/>
            <a:ln w="0">
              <a:solidFill>
                <a:srgbClr val="000000"/>
              </a:solidFill>
              <a:round/>
              <a:headEnd/>
              <a:tailEnd/>
            </a:ln>
          </p:spPr>
          <p:txBody>
            <a:bodyPr/>
            <a:lstStyle/>
            <a:p>
              <a:endParaRPr lang="en-US"/>
            </a:p>
          </p:txBody>
        </p:sp>
        <p:sp>
          <p:nvSpPr>
            <p:cNvPr id="61450" name="Line 1856"/>
            <p:cNvSpPr>
              <a:spLocks noChangeShapeType="1"/>
            </p:cNvSpPr>
            <p:nvPr/>
          </p:nvSpPr>
          <p:spPr bwMode="auto">
            <a:xfrm flipV="1">
              <a:off x="336" y="288"/>
              <a:ext cx="0" cy="799"/>
            </a:xfrm>
            <a:prstGeom prst="line">
              <a:avLst/>
            </a:prstGeom>
            <a:noFill/>
            <a:ln w="0">
              <a:solidFill>
                <a:srgbClr val="000000"/>
              </a:solidFill>
              <a:round/>
              <a:headEnd/>
              <a:tailEnd/>
            </a:ln>
          </p:spPr>
          <p:txBody>
            <a:bodyPr/>
            <a:lstStyle/>
            <a:p>
              <a:endParaRPr lang="en-US"/>
            </a:p>
          </p:txBody>
        </p:sp>
        <p:sp>
          <p:nvSpPr>
            <p:cNvPr id="61451" name="Line 1857"/>
            <p:cNvSpPr>
              <a:spLocks noChangeShapeType="1"/>
            </p:cNvSpPr>
            <p:nvPr/>
          </p:nvSpPr>
          <p:spPr bwMode="auto">
            <a:xfrm flipV="1">
              <a:off x="336" y="1031"/>
              <a:ext cx="0" cy="56"/>
            </a:xfrm>
            <a:prstGeom prst="line">
              <a:avLst/>
            </a:prstGeom>
            <a:noFill/>
            <a:ln w="0">
              <a:solidFill>
                <a:srgbClr val="000000"/>
              </a:solidFill>
              <a:round/>
              <a:headEnd/>
              <a:tailEnd/>
            </a:ln>
          </p:spPr>
          <p:txBody>
            <a:bodyPr/>
            <a:lstStyle/>
            <a:p>
              <a:endParaRPr lang="en-US"/>
            </a:p>
          </p:txBody>
        </p:sp>
        <p:sp>
          <p:nvSpPr>
            <p:cNvPr id="61452" name="Line 1858"/>
            <p:cNvSpPr>
              <a:spLocks noChangeShapeType="1"/>
            </p:cNvSpPr>
            <p:nvPr/>
          </p:nvSpPr>
          <p:spPr bwMode="auto">
            <a:xfrm>
              <a:off x="336" y="288"/>
              <a:ext cx="0" cy="48"/>
            </a:xfrm>
            <a:prstGeom prst="line">
              <a:avLst/>
            </a:prstGeom>
            <a:noFill/>
            <a:ln w="0">
              <a:solidFill>
                <a:srgbClr val="000000"/>
              </a:solidFill>
              <a:round/>
              <a:headEnd/>
              <a:tailEnd/>
            </a:ln>
          </p:spPr>
          <p:txBody>
            <a:bodyPr/>
            <a:lstStyle/>
            <a:p>
              <a:endParaRPr lang="en-US"/>
            </a:p>
          </p:txBody>
        </p:sp>
        <p:sp>
          <p:nvSpPr>
            <p:cNvPr id="61453" name="Line 1859"/>
            <p:cNvSpPr>
              <a:spLocks noChangeShapeType="1"/>
            </p:cNvSpPr>
            <p:nvPr/>
          </p:nvSpPr>
          <p:spPr bwMode="auto">
            <a:xfrm flipV="1">
              <a:off x="848" y="1031"/>
              <a:ext cx="0" cy="56"/>
            </a:xfrm>
            <a:prstGeom prst="line">
              <a:avLst/>
            </a:prstGeom>
            <a:noFill/>
            <a:ln w="0">
              <a:solidFill>
                <a:srgbClr val="000000"/>
              </a:solidFill>
              <a:round/>
              <a:headEnd/>
              <a:tailEnd/>
            </a:ln>
          </p:spPr>
          <p:txBody>
            <a:bodyPr/>
            <a:lstStyle/>
            <a:p>
              <a:endParaRPr lang="en-US"/>
            </a:p>
          </p:txBody>
        </p:sp>
        <p:sp>
          <p:nvSpPr>
            <p:cNvPr id="61454" name="Line 1860"/>
            <p:cNvSpPr>
              <a:spLocks noChangeShapeType="1"/>
            </p:cNvSpPr>
            <p:nvPr/>
          </p:nvSpPr>
          <p:spPr bwMode="auto">
            <a:xfrm>
              <a:off x="848" y="288"/>
              <a:ext cx="0" cy="48"/>
            </a:xfrm>
            <a:prstGeom prst="line">
              <a:avLst/>
            </a:prstGeom>
            <a:noFill/>
            <a:ln w="0">
              <a:solidFill>
                <a:srgbClr val="000000"/>
              </a:solidFill>
              <a:round/>
              <a:headEnd/>
              <a:tailEnd/>
            </a:ln>
          </p:spPr>
          <p:txBody>
            <a:bodyPr/>
            <a:lstStyle/>
            <a:p>
              <a:endParaRPr lang="en-US"/>
            </a:p>
          </p:txBody>
        </p:sp>
        <p:sp>
          <p:nvSpPr>
            <p:cNvPr id="61455" name="Line 1861"/>
            <p:cNvSpPr>
              <a:spLocks noChangeShapeType="1"/>
            </p:cNvSpPr>
            <p:nvPr/>
          </p:nvSpPr>
          <p:spPr bwMode="auto">
            <a:xfrm flipV="1">
              <a:off x="1360" y="1031"/>
              <a:ext cx="0" cy="56"/>
            </a:xfrm>
            <a:prstGeom prst="line">
              <a:avLst/>
            </a:prstGeom>
            <a:noFill/>
            <a:ln w="0">
              <a:solidFill>
                <a:srgbClr val="000000"/>
              </a:solidFill>
              <a:round/>
              <a:headEnd/>
              <a:tailEnd/>
            </a:ln>
          </p:spPr>
          <p:txBody>
            <a:bodyPr/>
            <a:lstStyle/>
            <a:p>
              <a:endParaRPr lang="en-US"/>
            </a:p>
          </p:txBody>
        </p:sp>
        <p:sp>
          <p:nvSpPr>
            <p:cNvPr id="61456" name="Line 1862"/>
            <p:cNvSpPr>
              <a:spLocks noChangeShapeType="1"/>
            </p:cNvSpPr>
            <p:nvPr/>
          </p:nvSpPr>
          <p:spPr bwMode="auto">
            <a:xfrm>
              <a:off x="1360" y="288"/>
              <a:ext cx="0" cy="48"/>
            </a:xfrm>
            <a:prstGeom prst="line">
              <a:avLst/>
            </a:prstGeom>
            <a:noFill/>
            <a:ln w="0">
              <a:solidFill>
                <a:srgbClr val="000000"/>
              </a:solidFill>
              <a:round/>
              <a:headEnd/>
              <a:tailEnd/>
            </a:ln>
          </p:spPr>
          <p:txBody>
            <a:bodyPr/>
            <a:lstStyle/>
            <a:p>
              <a:endParaRPr lang="en-US"/>
            </a:p>
          </p:txBody>
        </p:sp>
        <p:sp>
          <p:nvSpPr>
            <p:cNvPr id="61457" name="Line 1863"/>
            <p:cNvSpPr>
              <a:spLocks noChangeShapeType="1"/>
            </p:cNvSpPr>
            <p:nvPr/>
          </p:nvSpPr>
          <p:spPr bwMode="auto">
            <a:xfrm flipV="1">
              <a:off x="1872" y="1031"/>
              <a:ext cx="0" cy="56"/>
            </a:xfrm>
            <a:prstGeom prst="line">
              <a:avLst/>
            </a:prstGeom>
            <a:noFill/>
            <a:ln w="0">
              <a:solidFill>
                <a:srgbClr val="000000"/>
              </a:solidFill>
              <a:round/>
              <a:headEnd/>
              <a:tailEnd/>
            </a:ln>
          </p:spPr>
          <p:txBody>
            <a:bodyPr/>
            <a:lstStyle/>
            <a:p>
              <a:endParaRPr lang="en-US"/>
            </a:p>
          </p:txBody>
        </p:sp>
        <p:sp>
          <p:nvSpPr>
            <p:cNvPr id="61458" name="Line 1864"/>
            <p:cNvSpPr>
              <a:spLocks noChangeShapeType="1"/>
            </p:cNvSpPr>
            <p:nvPr/>
          </p:nvSpPr>
          <p:spPr bwMode="auto">
            <a:xfrm>
              <a:off x="1872" y="288"/>
              <a:ext cx="0" cy="48"/>
            </a:xfrm>
            <a:prstGeom prst="line">
              <a:avLst/>
            </a:prstGeom>
            <a:noFill/>
            <a:ln w="0">
              <a:solidFill>
                <a:srgbClr val="000000"/>
              </a:solidFill>
              <a:round/>
              <a:headEnd/>
              <a:tailEnd/>
            </a:ln>
          </p:spPr>
          <p:txBody>
            <a:bodyPr/>
            <a:lstStyle/>
            <a:p>
              <a:endParaRPr lang="en-US"/>
            </a:p>
          </p:txBody>
        </p:sp>
        <p:sp>
          <p:nvSpPr>
            <p:cNvPr id="61459" name="Line 1865"/>
            <p:cNvSpPr>
              <a:spLocks noChangeShapeType="1"/>
            </p:cNvSpPr>
            <p:nvPr/>
          </p:nvSpPr>
          <p:spPr bwMode="auto">
            <a:xfrm flipV="1">
              <a:off x="2391" y="1031"/>
              <a:ext cx="0" cy="56"/>
            </a:xfrm>
            <a:prstGeom prst="line">
              <a:avLst/>
            </a:prstGeom>
            <a:noFill/>
            <a:ln w="0">
              <a:solidFill>
                <a:srgbClr val="000000"/>
              </a:solidFill>
              <a:round/>
              <a:headEnd/>
              <a:tailEnd/>
            </a:ln>
          </p:spPr>
          <p:txBody>
            <a:bodyPr/>
            <a:lstStyle/>
            <a:p>
              <a:endParaRPr lang="en-US"/>
            </a:p>
          </p:txBody>
        </p:sp>
        <p:sp>
          <p:nvSpPr>
            <p:cNvPr id="61460" name="Line 1866"/>
            <p:cNvSpPr>
              <a:spLocks noChangeShapeType="1"/>
            </p:cNvSpPr>
            <p:nvPr/>
          </p:nvSpPr>
          <p:spPr bwMode="auto">
            <a:xfrm>
              <a:off x="2391" y="288"/>
              <a:ext cx="0" cy="48"/>
            </a:xfrm>
            <a:prstGeom prst="line">
              <a:avLst/>
            </a:prstGeom>
            <a:noFill/>
            <a:ln w="0">
              <a:solidFill>
                <a:srgbClr val="000000"/>
              </a:solidFill>
              <a:round/>
              <a:headEnd/>
              <a:tailEnd/>
            </a:ln>
          </p:spPr>
          <p:txBody>
            <a:bodyPr/>
            <a:lstStyle/>
            <a:p>
              <a:endParaRPr lang="en-US"/>
            </a:p>
          </p:txBody>
        </p:sp>
        <p:sp>
          <p:nvSpPr>
            <p:cNvPr id="61461" name="Line 1867"/>
            <p:cNvSpPr>
              <a:spLocks noChangeShapeType="1"/>
            </p:cNvSpPr>
            <p:nvPr/>
          </p:nvSpPr>
          <p:spPr bwMode="auto">
            <a:xfrm flipV="1">
              <a:off x="2903" y="1031"/>
              <a:ext cx="0" cy="56"/>
            </a:xfrm>
            <a:prstGeom prst="line">
              <a:avLst/>
            </a:prstGeom>
            <a:noFill/>
            <a:ln w="0">
              <a:solidFill>
                <a:srgbClr val="000000"/>
              </a:solidFill>
              <a:round/>
              <a:headEnd/>
              <a:tailEnd/>
            </a:ln>
          </p:spPr>
          <p:txBody>
            <a:bodyPr/>
            <a:lstStyle/>
            <a:p>
              <a:endParaRPr lang="en-US"/>
            </a:p>
          </p:txBody>
        </p:sp>
        <p:sp>
          <p:nvSpPr>
            <p:cNvPr id="61462" name="Line 1868"/>
            <p:cNvSpPr>
              <a:spLocks noChangeShapeType="1"/>
            </p:cNvSpPr>
            <p:nvPr/>
          </p:nvSpPr>
          <p:spPr bwMode="auto">
            <a:xfrm>
              <a:off x="2903" y="288"/>
              <a:ext cx="0" cy="48"/>
            </a:xfrm>
            <a:prstGeom prst="line">
              <a:avLst/>
            </a:prstGeom>
            <a:noFill/>
            <a:ln w="0">
              <a:solidFill>
                <a:srgbClr val="000000"/>
              </a:solidFill>
              <a:round/>
              <a:headEnd/>
              <a:tailEnd/>
            </a:ln>
          </p:spPr>
          <p:txBody>
            <a:bodyPr/>
            <a:lstStyle/>
            <a:p>
              <a:endParaRPr lang="en-US"/>
            </a:p>
          </p:txBody>
        </p:sp>
        <p:sp>
          <p:nvSpPr>
            <p:cNvPr id="61463" name="Line 1869"/>
            <p:cNvSpPr>
              <a:spLocks noChangeShapeType="1"/>
            </p:cNvSpPr>
            <p:nvPr/>
          </p:nvSpPr>
          <p:spPr bwMode="auto">
            <a:xfrm flipV="1">
              <a:off x="3415" y="1031"/>
              <a:ext cx="0" cy="56"/>
            </a:xfrm>
            <a:prstGeom prst="line">
              <a:avLst/>
            </a:prstGeom>
            <a:noFill/>
            <a:ln w="0">
              <a:solidFill>
                <a:srgbClr val="000000"/>
              </a:solidFill>
              <a:round/>
              <a:headEnd/>
              <a:tailEnd/>
            </a:ln>
          </p:spPr>
          <p:txBody>
            <a:bodyPr/>
            <a:lstStyle/>
            <a:p>
              <a:endParaRPr lang="en-US"/>
            </a:p>
          </p:txBody>
        </p:sp>
        <p:sp>
          <p:nvSpPr>
            <p:cNvPr id="61464" name="Line 1870"/>
            <p:cNvSpPr>
              <a:spLocks noChangeShapeType="1"/>
            </p:cNvSpPr>
            <p:nvPr/>
          </p:nvSpPr>
          <p:spPr bwMode="auto">
            <a:xfrm>
              <a:off x="3415" y="288"/>
              <a:ext cx="0" cy="48"/>
            </a:xfrm>
            <a:prstGeom prst="line">
              <a:avLst/>
            </a:prstGeom>
            <a:noFill/>
            <a:ln w="0">
              <a:solidFill>
                <a:srgbClr val="000000"/>
              </a:solidFill>
              <a:round/>
              <a:headEnd/>
              <a:tailEnd/>
            </a:ln>
          </p:spPr>
          <p:txBody>
            <a:bodyPr/>
            <a:lstStyle/>
            <a:p>
              <a:endParaRPr lang="en-US"/>
            </a:p>
          </p:txBody>
        </p:sp>
        <p:sp>
          <p:nvSpPr>
            <p:cNvPr id="61465" name="Line 1871"/>
            <p:cNvSpPr>
              <a:spLocks noChangeShapeType="1"/>
            </p:cNvSpPr>
            <p:nvPr/>
          </p:nvSpPr>
          <p:spPr bwMode="auto">
            <a:xfrm flipV="1">
              <a:off x="3935" y="1031"/>
              <a:ext cx="0" cy="56"/>
            </a:xfrm>
            <a:prstGeom prst="line">
              <a:avLst/>
            </a:prstGeom>
            <a:noFill/>
            <a:ln w="0">
              <a:solidFill>
                <a:srgbClr val="000000"/>
              </a:solidFill>
              <a:round/>
              <a:headEnd/>
              <a:tailEnd/>
            </a:ln>
          </p:spPr>
          <p:txBody>
            <a:bodyPr/>
            <a:lstStyle/>
            <a:p>
              <a:endParaRPr lang="en-US"/>
            </a:p>
          </p:txBody>
        </p:sp>
        <p:sp>
          <p:nvSpPr>
            <p:cNvPr id="61466" name="Line 1872"/>
            <p:cNvSpPr>
              <a:spLocks noChangeShapeType="1"/>
            </p:cNvSpPr>
            <p:nvPr/>
          </p:nvSpPr>
          <p:spPr bwMode="auto">
            <a:xfrm>
              <a:off x="3935" y="288"/>
              <a:ext cx="0" cy="48"/>
            </a:xfrm>
            <a:prstGeom prst="line">
              <a:avLst/>
            </a:prstGeom>
            <a:noFill/>
            <a:ln w="0">
              <a:solidFill>
                <a:srgbClr val="000000"/>
              </a:solidFill>
              <a:round/>
              <a:headEnd/>
              <a:tailEnd/>
            </a:ln>
          </p:spPr>
          <p:txBody>
            <a:bodyPr/>
            <a:lstStyle/>
            <a:p>
              <a:endParaRPr lang="en-US"/>
            </a:p>
          </p:txBody>
        </p:sp>
        <p:sp>
          <p:nvSpPr>
            <p:cNvPr id="61467" name="Line 1873"/>
            <p:cNvSpPr>
              <a:spLocks noChangeShapeType="1"/>
            </p:cNvSpPr>
            <p:nvPr/>
          </p:nvSpPr>
          <p:spPr bwMode="auto">
            <a:xfrm flipV="1">
              <a:off x="4446" y="1031"/>
              <a:ext cx="0" cy="56"/>
            </a:xfrm>
            <a:prstGeom prst="line">
              <a:avLst/>
            </a:prstGeom>
            <a:noFill/>
            <a:ln w="0">
              <a:solidFill>
                <a:srgbClr val="000000"/>
              </a:solidFill>
              <a:round/>
              <a:headEnd/>
              <a:tailEnd/>
            </a:ln>
          </p:spPr>
          <p:txBody>
            <a:bodyPr/>
            <a:lstStyle/>
            <a:p>
              <a:endParaRPr lang="en-US"/>
            </a:p>
          </p:txBody>
        </p:sp>
        <p:sp>
          <p:nvSpPr>
            <p:cNvPr id="61468" name="Line 1874"/>
            <p:cNvSpPr>
              <a:spLocks noChangeShapeType="1"/>
            </p:cNvSpPr>
            <p:nvPr/>
          </p:nvSpPr>
          <p:spPr bwMode="auto">
            <a:xfrm>
              <a:off x="4446" y="288"/>
              <a:ext cx="0" cy="48"/>
            </a:xfrm>
            <a:prstGeom prst="line">
              <a:avLst/>
            </a:prstGeom>
            <a:noFill/>
            <a:ln w="0">
              <a:solidFill>
                <a:srgbClr val="000000"/>
              </a:solidFill>
              <a:round/>
              <a:headEnd/>
              <a:tailEnd/>
            </a:ln>
          </p:spPr>
          <p:txBody>
            <a:bodyPr/>
            <a:lstStyle/>
            <a:p>
              <a:endParaRPr lang="en-US"/>
            </a:p>
          </p:txBody>
        </p:sp>
        <p:sp>
          <p:nvSpPr>
            <p:cNvPr id="61469" name="Line 1875"/>
            <p:cNvSpPr>
              <a:spLocks noChangeShapeType="1"/>
            </p:cNvSpPr>
            <p:nvPr/>
          </p:nvSpPr>
          <p:spPr bwMode="auto">
            <a:xfrm flipV="1">
              <a:off x="4958" y="1031"/>
              <a:ext cx="0" cy="56"/>
            </a:xfrm>
            <a:prstGeom prst="line">
              <a:avLst/>
            </a:prstGeom>
            <a:noFill/>
            <a:ln w="0">
              <a:solidFill>
                <a:srgbClr val="000000"/>
              </a:solidFill>
              <a:round/>
              <a:headEnd/>
              <a:tailEnd/>
            </a:ln>
          </p:spPr>
          <p:txBody>
            <a:bodyPr/>
            <a:lstStyle/>
            <a:p>
              <a:endParaRPr lang="en-US"/>
            </a:p>
          </p:txBody>
        </p:sp>
        <p:sp>
          <p:nvSpPr>
            <p:cNvPr id="61470" name="Line 1876"/>
            <p:cNvSpPr>
              <a:spLocks noChangeShapeType="1"/>
            </p:cNvSpPr>
            <p:nvPr/>
          </p:nvSpPr>
          <p:spPr bwMode="auto">
            <a:xfrm>
              <a:off x="4958" y="288"/>
              <a:ext cx="0" cy="48"/>
            </a:xfrm>
            <a:prstGeom prst="line">
              <a:avLst/>
            </a:prstGeom>
            <a:noFill/>
            <a:ln w="0">
              <a:solidFill>
                <a:srgbClr val="000000"/>
              </a:solidFill>
              <a:round/>
              <a:headEnd/>
              <a:tailEnd/>
            </a:ln>
          </p:spPr>
          <p:txBody>
            <a:bodyPr/>
            <a:lstStyle/>
            <a:p>
              <a:endParaRPr lang="en-US"/>
            </a:p>
          </p:txBody>
        </p:sp>
        <p:sp>
          <p:nvSpPr>
            <p:cNvPr id="61471" name="Line 1877"/>
            <p:cNvSpPr>
              <a:spLocks noChangeShapeType="1"/>
            </p:cNvSpPr>
            <p:nvPr/>
          </p:nvSpPr>
          <p:spPr bwMode="auto">
            <a:xfrm flipV="1">
              <a:off x="5478" y="1031"/>
              <a:ext cx="0" cy="56"/>
            </a:xfrm>
            <a:prstGeom prst="line">
              <a:avLst/>
            </a:prstGeom>
            <a:noFill/>
            <a:ln w="0">
              <a:solidFill>
                <a:srgbClr val="000000"/>
              </a:solidFill>
              <a:round/>
              <a:headEnd/>
              <a:tailEnd/>
            </a:ln>
          </p:spPr>
          <p:txBody>
            <a:bodyPr/>
            <a:lstStyle/>
            <a:p>
              <a:endParaRPr lang="en-US"/>
            </a:p>
          </p:txBody>
        </p:sp>
        <p:sp>
          <p:nvSpPr>
            <p:cNvPr id="61472" name="Line 1878"/>
            <p:cNvSpPr>
              <a:spLocks noChangeShapeType="1"/>
            </p:cNvSpPr>
            <p:nvPr/>
          </p:nvSpPr>
          <p:spPr bwMode="auto">
            <a:xfrm>
              <a:off x="5478" y="288"/>
              <a:ext cx="0" cy="48"/>
            </a:xfrm>
            <a:prstGeom prst="line">
              <a:avLst/>
            </a:prstGeom>
            <a:noFill/>
            <a:ln w="0">
              <a:solidFill>
                <a:srgbClr val="000000"/>
              </a:solidFill>
              <a:round/>
              <a:headEnd/>
              <a:tailEnd/>
            </a:ln>
          </p:spPr>
          <p:txBody>
            <a:bodyPr/>
            <a:lstStyle/>
            <a:p>
              <a:endParaRPr lang="en-US"/>
            </a:p>
          </p:txBody>
        </p:sp>
        <p:sp>
          <p:nvSpPr>
            <p:cNvPr id="61473" name="Line 1879"/>
            <p:cNvSpPr>
              <a:spLocks noChangeShapeType="1"/>
            </p:cNvSpPr>
            <p:nvPr/>
          </p:nvSpPr>
          <p:spPr bwMode="auto">
            <a:xfrm>
              <a:off x="336" y="1087"/>
              <a:ext cx="48" cy="0"/>
            </a:xfrm>
            <a:prstGeom prst="line">
              <a:avLst/>
            </a:prstGeom>
            <a:noFill/>
            <a:ln w="0">
              <a:solidFill>
                <a:srgbClr val="000000"/>
              </a:solidFill>
              <a:round/>
              <a:headEnd/>
              <a:tailEnd/>
            </a:ln>
          </p:spPr>
          <p:txBody>
            <a:bodyPr/>
            <a:lstStyle/>
            <a:p>
              <a:endParaRPr lang="en-US"/>
            </a:p>
          </p:txBody>
        </p:sp>
        <p:sp>
          <p:nvSpPr>
            <p:cNvPr id="61474" name="Line 1880"/>
            <p:cNvSpPr>
              <a:spLocks noChangeShapeType="1"/>
            </p:cNvSpPr>
            <p:nvPr/>
          </p:nvSpPr>
          <p:spPr bwMode="auto">
            <a:xfrm flipH="1">
              <a:off x="5422" y="1087"/>
              <a:ext cx="56" cy="0"/>
            </a:xfrm>
            <a:prstGeom prst="line">
              <a:avLst/>
            </a:prstGeom>
            <a:noFill/>
            <a:ln w="0">
              <a:solidFill>
                <a:srgbClr val="000000"/>
              </a:solidFill>
              <a:round/>
              <a:headEnd/>
              <a:tailEnd/>
            </a:ln>
          </p:spPr>
          <p:txBody>
            <a:bodyPr/>
            <a:lstStyle/>
            <a:p>
              <a:endParaRPr lang="en-US"/>
            </a:p>
          </p:txBody>
        </p:sp>
        <p:sp>
          <p:nvSpPr>
            <p:cNvPr id="61475" name="Rectangle 1881"/>
            <p:cNvSpPr>
              <a:spLocks noChangeArrowheads="1"/>
            </p:cNvSpPr>
            <p:nvPr/>
          </p:nvSpPr>
          <p:spPr bwMode="auto">
            <a:xfrm>
              <a:off x="248" y="1023"/>
              <a:ext cx="5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a:t>
              </a:r>
              <a:endParaRPr lang="en-US"/>
            </a:p>
          </p:txBody>
        </p:sp>
        <p:sp>
          <p:nvSpPr>
            <p:cNvPr id="61476" name="Line 1882"/>
            <p:cNvSpPr>
              <a:spLocks noChangeShapeType="1"/>
            </p:cNvSpPr>
            <p:nvPr/>
          </p:nvSpPr>
          <p:spPr bwMode="auto">
            <a:xfrm>
              <a:off x="336" y="823"/>
              <a:ext cx="48" cy="0"/>
            </a:xfrm>
            <a:prstGeom prst="line">
              <a:avLst/>
            </a:prstGeom>
            <a:noFill/>
            <a:ln w="0">
              <a:solidFill>
                <a:srgbClr val="000000"/>
              </a:solidFill>
              <a:round/>
              <a:headEnd/>
              <a:tailEnd/>
            </a:ln>
          </p:spPr>
          <p:txBody>
            <a:bodyPr/>
            <a:lstStyle/>
            <a:p>
              <a:endParaRPr lang="en-US"/>
            </a:p>
          </p:txBody>
        </p:sp>
        <p:sp>
          <p:nvSpPr>
            <p:cNvPr id="61477" name="Line 1883"/>
            <p:cNvSpPr>
              <a:spLocks noChangeShapeType="1"/>
            </p:cNvSpPr>
            <p:nvPr/>
          </p:nvSpPr>
          <p:spPr bwMode="auto">
            <a:xfrm flipH="1">
              <a:off x="5422" y="823"/>
              <a:ext cx="56" cy="0"/>
            </a:xfrm>
            <a:prstGeom prst="line">
              <a:avLst/>
            </a:prstGeom>
            <a:noFill/>
            <a:ln w="0">
              <a:solidFill>
                <a:srgbClr val="000000"/>
              </a:solidFill>
              <a:round/>
              <a:headEnd/>
              <a:tailEnd/>
            </a:ln>
          </p:spPr>
          <p:txBody>
            <a:bodyPr/>
            <a:lstStyle/>
            <a:p>
              <a:endParaRPr lang="en-US"/>
            </a:p>
          </p:txBody>
        </p:sp>
        <p:sp>
          <p:nvSpPr>
            <p:cNvPr id="61478" name="Rectangle 1884"/>
            <p:cNvSpPr>
              <a:spLocks noChangeArrowheads="1"/>
            </p:cNvSpPr>
            <p:nvPr/>
          </p:nvSpPr>
          <p:spPr bwMode="auto">
            <a:xfrm>
              <a:off x="161" y="759"/>
              <a:ext cx="14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0.2</a:t>
              </a:r>
              <a:endParaRPr lang="en-US"/>
            </a:p>
          </p:txBody>
        </p:sp>
        <p:sp>
          <p:nvSpPr>
            <p:cNvPr id="61479" name="Line 1885"/>
            <p:cNvSpPr>
              <a:spLocks noChangeShapeType="1"/>
            </p:cNvSpPr>
            <p:nvPr/>
          </p:nvSpPr>
          <p:spPr bwMode="auto">
            <a:xfrm>
              <a:off x="336" y="568"/>
              <a:ext cx="48" cy="0"/>
            </a:xfrm>
            <a:prstGeom prst="line">
              <a:avLst/>
            </a:prstGeom>
            <a:noFill/>
            <a:ln w="0">
              <a:solidFill>
                <a:srgbClr val="000000"/>
              </a:solidFill>
              <a:round/>
              <a:headEnd/>
              <a:tailEnd/>
            </a:ln>
          </p:spPr>
          <p:txBody>
            <a:bodyPr/>
            <a:lstStyle/>
            <a:p>
              <a:endParaRPr lang="en-US"/>
            </a:p>
          </p:txBody>
        </p:sp>
        <p:sp>
          <p:nvSpPr>
            <p:cNvPr id="61480" name="Line 1886"/>
            <p:cNvSpPr>
              <a:spLocks noChangeShapeType="1"/>
            </p:cNvSpPr>
            <p:nvPr/>
          </p:nvSpPr>
          <p:spPr bwMode="auto">
            <a:xfrm flipH="1">
              <a:off x="5422" y="568"/>
              <a:ext cx="56" cy="0"/>
            </a:xfrm>
            <a:prstGeom prst="line">
              <a:avLst/>
            </a:prstGeom>
            <a:noFill/>
            <a:ln w="0">
              <a:solidFill>
                <a:srgbClr val="000000"/>
              </a:solidFill>
              <a:round/>
              <a:headEnd/>
              <a:tailEnd/>
            </a:ln>
          </p:spPr>
          <p:txBody>
            <a:bodyPr/>
            <a:lstStyle/>
            <a:p>
              <a:endParaRPr lang="en-US"/>
            </a:p>
          </p:txBody>
        </p:sp>
        <p:sp>
          <p:nvSpPr>
            <p:cNvPr id="61481" name="Rectangle 1887"/>
            <p:cNvSpPr>
              <a:spLocks noChangeArrowheads="1"/>
            </p:cNvSpPr>
            <p:nvPr/>
          </p:nvSpPr>
          <p:spPr bwMode="auto">
            <a:xfrm>
              <a:off x="161" y="504"/>
              <a:ext cx="14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0.4</a:t>
              </a:r>
              <a:endParaRPr lang="en-US"/>
            </a:p>
          </p:txBody>
        </p:sp>
        <p:sp>
          <p:nvSpPr>
            <p:cNvPr id="61482" name="Line 1888"/>
            <p:cNvSpPr>
              <a:spLocks noChangeShapeType="1"/>
            </p:cNvSpPr>
            <p:nvPr/>
          </p:nvSpPr>
          <p:spPr bwMode="auto">
            <a:xfrm>
              <a:off x="336" y="304"/>
              <a:ext cx="48" cy="0"/>
            </a:xfrm>
            <a:prstGeom prst="line">
              <a:avLst/>
            </a:prstGeom>
            <a:noFill/>
            <a:ln w="0">
              <a:solidFill>
                <a:srgbClr val="000000"/>
              </a:solidFill>
              <a:round/>
              <a:headEnd/>
              <a:tailEnd/>
            </a:ln>
          </p:spPr>
          <p:txBody>
            <a:bodyPr/>
            <a:lstStyle/>
            <a:p>
              <a:endParaRPr lang="en-US"/>
            </a:p>
          </p:txBody>
        </p:sp>
        <p:sp>
          <p:nvSpPr>
            <p:cNvPr id="61483" name="Line 1889"/>
            <p:cNvSpPr>
              <a:spLocks noChangeShapeType="1"/>
            </p:cNvSpPr>
            <p:nvPr/>
          </p:nvSpPr>
          <p:spPr bwMode="auto">
            <a:xfrm flipH="1">
              <a:off x="5422" y="304"/>
              <a:ext cx="56" cy="0"/>
            </a:xfrm>
            <a:prstGeom prst="line">
              <a:avLst/>
            </a:prstGeom>
            <a:noFill/>
            <a:ln w="0">
              <a:solidFill>
                <a:srgbClr val="000000"/>
              </a:solidFill>
              <a:round/>
              <a:headEnd/>
              <a:tailEnd/>
            </a:ln>
          </p:spPr>
          <p:txBody>
            <a:bodyPr/>
            <a:lstStyle/>
            <a:p>
              <a:endParaRPr lang="en-US"/>
            </a:p>
          </p:txBody>
        </p:sp>
        <p:sp>
          <p:nvSpPr>
            <p:cNvPr id="61484" name="Rectangle 1890"/>
            <p:cNvSpPr>
              <a:spLocks noChangeArrowheads="1"/>
            </p:cNvSpPr>
            <p:nvPr/>
          </p:nvSpPr>
          <p:spPr bwMode="auto">
            <a:xfrm>
              <a:off x="161" y="240"/>
              <a:ext cx="14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0.6</a:t>
              </a:r>
              <a:endParaRPr lang="en-US"/>
            </a:p>
          </p:txBody>
        </p:sp>
        <p:sp>
          <p:nvSpPr>
            <p:cNvPr id="61485" name="Line 1891"/>
            <p:cNvSpPr>
              <a:spLocks noChangeShapeType="1"/>
            </p:cNvSpPr>
            <p:nvPr/>
          </p:nvSpPr>
          <p:spPr bwMode="auto">
            <a:xfrm>
              <a:off x="336" y="288"/>
              <a:ext cx="48" cy="0"/>
            </a:xfrm>
            <a:prstGeom prst="line">
              <a:avLst/>
            </a:prstGeom>
            <a:noFill/>
            <a:ln w="0">
              <a:solidFill>
                <a:srgbClr val="000000"/>
              </a:solidFill>
              <a:round/>
              <a:headEnd/>
              <a:tailEnd/>
            </a:ln>
          </p:spPr>
          <p:txBody>
            <a:bodyPr/>
            <a:lstStyle/>
            <a:p>
              <a:endParaRPr lang="en-US"/>
            </a:p>
          </p:txBody>
        </p:sp>
        <p:sp>
          <p:nvSpPr>
            <p:cNvPr id="61486" name="Line 1892"/>
            <p:cNvSpPr>
              <a:spLocks noChangeShapeType="1"/>
            </p:cNvSpPr>
            <p:nvPr/>
          </p:nvSpPr>
          <p:spPr bwMode="auto">
            <a:xfrm flipH="1">
              <a:off x="5422" y="288"/>
              <a:ext cx="56" cy="0"/>
            </a:xfrm>
            <a:prstGeom prst="line">
              <a:avLst/>
            </a:prstGeom>
            <a:noFill/>
            <a:ln w="0">
              <a:solidFill>
                <a:srgbClr val="000000"/>
              </a:solidFill>
              <a:round/>
              <a:headEnd/>
              <a:tailEnd/>
            </a:ln>
          </p:spPr>
          <p:txBody>
            <a:bodyPr/>
            <a:lstStyle/>
            <a:p>
              <a:endParaRPr lang="en-US"/>
            </a:p>
          </p:txBody>
        </p:sp>
        <p:sp>
          <p:nvSpPr>
            <p:cNvPr id="61487" name="Line 1893"/>
            <p:cNvSpPr>
              <a:spLocks noChangeShapeType="1"/>
            </p:cNvSpPr>
            <p:nvPr/>
          </p:nvSpPr>
          <p:spPr bwMode="auto">
            <a:xfrm>
              <a:off x="336" y="288"/>
              <a:ext cx="5142" cy="0"/>
            </a:xfrm>
            <a:prstGeom prst="line">
              <a:avLst/>
            </a:prstGeom>
            <a:noFill/>
            <a:ln w="0">
              <a:solidFill>
                <a:srgbClr val="000000"/>
              </a:solidFill>
              <a:round/>
              <a:headEnd/>
              <a:tailEnd/>
            </a:ln>
          </p:spPr>
          <p:txBody>
            <a:bodyPr/>
            <a:lstStyle/>
            <a:p>
              <a:endParaRPr lang="en-US"/>
            </a:p>
          </p:txBody>
        </p:sp>
        <p:sp>
          <p:nvSpPr>
            <p:cNvPr id="61488" name="Freeform 1894"/>
            <p:cNvSpPr>
              <a:spLocks/>
            </p:cNvSpPr>
            <p:nvPr/>
          </p:nvSpPr>
          <p:spPr bwMode="auto">
            <a:xfrm>
              <a:off x="336" y="288"/>
              <a:ext cx="5142" cy="799"/>
            </a:xfrm>
            <a:custGeom>
              <a:avLst/>
              <a:gdLst>
                <a:gd name="T0" fmla="*/ 0 w 643"/>
                <a:gd name="T1" fmla="*/ 30184 h 130"/>
                <a:gd name="T2" fmla="*/ 328832 w 643"/>
                <a:gd name="T3" fmla="*/ 30184 h 130"/>
                <a:gd name="T4" fmla="*/ 328832 w 643"/>
                <a:gd name="T5" fmla="*/ 0 h 130"/>
                <a:gd name="T6" fmla="*/ 0 60000 65536"/>
                <a:gd name="T7" fmla="*/ 0 60000 65536"/>
                <a:gd name="T8" fmla="*/ 0 60000 65536"/>
                <a:gd name="T9" fmla="*/ 0 w 643"/>
                <a:gd name="T10" fmla="*/ 0 h 130"/>
                <a:gd name="T11" fmla="*/ 643 w 643"/>
                <a:gd name="T12" fmla="*/ 130 h 130"/>
              </a:gdLst>
              <a:ahLst/>
              <a:cxnLst>
                <a:cxn ang="T6">
                  <a:pos x="T0" y="T1"/>
                </a:cxn>
                <a:cxn ang="T7">
                  <a:pos x="T2" y="T3"/>
                </a:cxn>
                <a:cxn ang="T8">
                  <a:pos x="T4" y="T5"/>
                </a:cxn>
              </a:cxnLst>
              <a:rect l="T9" t="T10" r="T11" b="T12"/>
              <a:pathLst>
                <a:path w="643" h="130">
                  <a:moveTo>
                    <a:pt x="0" y="130"/>
                  </a:moveTo>
                  <a:lnTo>
                    <a:pt x="643" y="130"/>
                  </a:lnTo>
                  <a:lnTo>
                    <a:pt x="643" y="0"/>
                  </a:lnTo>
                </a:path>
              </a:pathLst>
            </a:custGeom>
            <a:noFill/>
            <a:ln w="0">
              <a:solidFill>
                <a:srgbClr val="000000"/>
              </a:solidFill>
              <a:prstDash val="solid"/>
              <a:round/>
              <a:headEnd/>
              <a:tailEnd/>
            </a:ln>
          </p:spPr>
          <p:txBody>
            <a:bodyPr/>
            <a:lstStyle/>
            <a:p>
              <a:endParaRPr lang="en-US"/>
            </a:p>
          </p:txBody>
        </p:sp>
        <p:sp>
          <p:nvSpPr>
            <p:cNvPr id="61489" name="Freeform 1895"/>
            <p:cNvSpPr>
              <a:spLocks/>
            </p:cNvSpPr>
            <p:nvPr/>
          </p:nvSpPr>
          <p:spPr bwMode="auto">
            <a:xfrm>
              <a:off x="336" y="735"/>
              <a:ext cx="432" cy="344"/>
            </a:xfrm>
            <a:custGeom>
              <a:avLst/>
              <a:gdLst>
                <a:gd name="T0" fmla="*/ 8 w 432"/>
                <a:gd name="T1" fmla="*/ 168 h 344"/>
                <a:gd name="T2" fmla="*/ 16 w 432"/>
                <a:gd name="T3" fmla="*/ 48 h 344"/>
                <a:gd name="T4" fmla="*/ 24 w 432"/>
                <a:gd name="T5" fmla="*/ 64 h 344"/>
                <a:gd name="T6" fmla="*/ 40 w 432"/>
                <a:gd name="T7" fmla="*/ 208 h 344"/>
                <a:gd name="T8" fmla="*/ 56 w 432"/>
                <a:gd name="T9" fmla="*/ 336 h 344"/>
                <a:gd name="T10" fmla="*/ 72 w 432"/>
                <a:gd name="T11" fmla="*/ 328 h 344"/>
                <a:gd name="T12" fmla="*/ 80 w 432"/>
                <a:gd name="T13" fmla="*/ 336 h 344"/>
                <a:gd name="T14" fmla="*/ 88 w 432"/>
                <a:gd name="T15" fmla="*/ 320 h 344"/>
                <a:gd name="T16" fmla="*/ 104 w 432"/>
                <a:gd name="T17" fmla="*/ 56 h 344"/>
                <a:gd name="T18" fmla="*/ 112 w 432"/>
                <a:gd name="T19" fmla="*/ 40 h 344"/>
                <a:gd name="T20" fmla="*/ 128 w 432"/>
                <a:gd name="T21" fmla="*/ 160 h 344"/>
                <a:gd name="T22" fmla="*/ 136 w 432"/>
                <a:gd name="T23" fmla="*/ 320 h 344"/>
                <a:gd name="T24" fmla="*/ 152 w 432"/>
                <a:gd name="T25" fmla="*/ 344 h 344"/>
                <a:gd name="T26" fmla="*/ 160 w 432"/>
                <a:gd name="T27" fmla="*/ 344 h 344"/>
                <a:gd name="T28" fmla="*/ 168 w 432"/>
                <a:gd name="T29" fmla="*/ 344 h 344"/>
                <a:gd name="T30" fmla="*/ 176 w 432"/>
                <a:gd name="T31" fmla="*/ 320 h 344"/>
                <a:gd name="T32" fmla="*/ 192 w 432"/>
                <a:gd name="T33" fmla="*/ 64 h 344"/>
                <a:gd name="T34" fmla="*/ 192 w 432"/>
                <a:gd name="T35" fmla="*/ 64 h 344"/>
                <a:gd name="T36" fmla="*/ 208 w 432"/>
                <a:gd name="T37" fmla="*/ 104 h 344"/>
                <a:gd name="T38" fmla="*/ 216 w 432"/>
                <a:gd name="T39" fmla="*/ 104 h 344"/>
                <a:gd name="T40" fmla="*/ 224 w 432"/>
                <a:gd name="T41" fmla="*/ 304 h 344"/>
                <a:gd name="T42" fmla="*/ 240 w 432"/>
                <a:gd name="T43" fmla="*/ 312 h 344"/>
                <a:gd name="T44" fmla="*/ 248 w 432"/>
                <a:gd name="T45" fmla="*/ 320 h 344"/>
                <a:gd name="T46" fmla="*/ 248 w 432"/>
                <a:gd name="T47" fmla="*/ 304 h 344"/>
                <a:gd name="T48" fmla="*/ 256 w 432"/>
                <a:gd name="T49" fmla="*/ 312 h 344"/>
                <a:gd name="T50" fmla="*/ 264 w 432"/>
                <a:gd name="T51" fmla="*/ 304 h 344"/>
                <a:gd name="T52" fmla="*/ 280 w 432"/>
                <a:gd name="T53" fmla="*/ 80 h 344"/>
                <a:gd name="T54" fmla="*/ 288 w 432"/>
                <a:gd name="T55" fmla="*/ 32 h 344"/>
                <a:gd name="T56" fmla="*/ 304 w 432"/>
                <a:gd name="T57" fmla="*/ 112 h 344"/>
                <a:gd name="T58" fmla="*/ 312 w 432"/>
                <a:gd name="T59" fmla="*/ 296 h 344"/>
                <a:gd name="T60" fmla="*/ 328 w 432"/>
                <a:gd name="T61" fmla="*/ 336 h 344"/>
                <a:gd name="T62" fmla="*/ 336 w 432"/>
                <a:gd name="T63" fmla="*/ 344 h 344"/>
                <a:gd name="T64" fmla="*/ 336 w 432"/>
                <a:gd name="T65" fmla="*/ 336 h 344"/>
                <a:gd name="T66" fmla="*/ 344 w 432"/>
                <a:gd name="T67" fmla="*/ 344 h 344"/>
                <a:gd name="T68" fmla="*/ 352 w 432"/>
                <a:gd name="T69" fmla="*/ 336 h 344"/>
                <a:gd name="T70" fmla="*/ 360 w 432"/>
                <a:gd name="T71" fmla="*/ 248 h 344"/>
                <a:gd name="T72" fmla="*/ 376 w 432"/>
                <a:gd name="T73" fmla="*/ 24 h 344"/>
                <a:gd name="T74" fmla="*/ 384 w 432"/>
                <a:gd name="T75" fmla="*/ 72 h 344"/>
                <a:gd name="T76" fmla="*/ 400 w 432"/>
                <a:gd name="T77" fmla="*/ 208 h 344"/>
                <a:gd name="T78" fmla="*/ 408 w 432"/>
                <a:gd name="T79" fmla="*/ 328 h 344"/>
                <a:gd name="T80" fmla="*/ 424 w 432"/>
                <a:gd name="T81" fmla="*/ 336 h 344"/>
                <a:gd name="T82" fmla="*/ 432 w 432"/>
                <a:gd name="T83" fmla="*/ 320 h 3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2"/>
                <a:gd name="T127" fmla="*/ 0 h 344"/>
                <a:gd name="T128" fmla="*/ 432 w 432"/>
                <a:gd name="T129" fmla="*/ 344 h 3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2" h="344">
                  <a:moveTo>
                    <a:pt x="0" y="296"/>
                  </a:moveTo>
                  <a:lnTo>
                    <a:pt x="0" y="280"/>
                  </a:lnTo>
                  <a:lnTo>
                    <a:pt x="8" y="168"/>
                  </a:lnTo>
                  <a:lnTo>
                    <a:pt x="8" y="56"/>
                  </a:lnTo>
                  <a:lnTo>
                    <a:pt x="16" y="40"/>
                  </a:lnTo>
                  <a:lnTo>
                    <a:pt x="16" y="48"/>
                  </a:lnTo>
                  <a:lnTo>
                    <a:pt x="16" y="24"/>
                  </a:lnTo>
                  <a:lnTo>
                    <a:pt x="24" y="24"/>
                  </a:lnTo>
                  <a:lnTo>
                    <a:pt x="24" y="64"/>
                  </a:lnTo>
                  <a:lnTo>
                    <a:pt x="32" y="104"/>
                  </a:lnTo>
                  <a:lnTo>
                    <a:pt x="32" y="192"/>
                  </a:lnTo>
                  <a:lnTo>
                    <a:pt x="40" y="208"/>
                  </a:lnTo>
                  <a:lnTo>
                    <a:pt x="40" y="304"/>
                  </a:lnTo>
                  <a:lnTo>
                    <a:pt x="56" y="328"/>
                  </a:lnTo>
                  <a:lnTo>
                    <a:pt x="56" y="336"/>
                  </a:lnTo>
                  <a:lnTo>
                    <a:pt x="64" y="344"/>
                  </a:lnTo>
                  <a:lnTo>
                    <a:pt x="64" y="336"/>
                  </a:lnTo>
                  <a:lnTo>
                    <a:pt x="72" y="328"/>
                  </a:lnTo>
                  <a:lnTo>
                    <a:pt x="72" y="344"/>
                  </a:lnTo>
                  <a:lnTo>
                    <a:pt x="72" y="328"/>
                  </a:lnTo>
                  <a:lnTo>
                    <a:pt x="80" y="336"/>
                  </a:lnTo>
                  <a:lnTo>
                    <a:pt x="80" y="312"/>
                  </a:lnTo>
                  <a:lnTo>
                    <a:pt x="88" y="328"/>
                  </a:lnTo>
                  <a:lnTo>
                    <a:pt x="88" y="320"/>
                  </a:lnTo>
                  <a:lnTo>
                    <a:pt x="96" y="304"/>
                  </a:lnTo>
                  <a:lnTo>
                    <a:pt x="96" y="72"/>
                  </a:lnTo>
                  <a:lnTo>
                    <a:pt x="104" y="56"/>
                  </a:lnTo>
                  <a:lnTo>
                    <a:pt x="104" y="32"/>
                  </a:lnTo>
                  <a:lnTo>
                    <a:pt x="112" y="24"/>
                  </a:lnTo>
                  <a:lnTo>
                    <a:pt x="112" y="40"/>
                  </a:lnTo>
                  <a:lnTo>
                    <a:pt x="120" y="56"/>
                  </a:lnTo>
                  <a:lnTo>
                    <a:pt x="120" y="144"/>
                  </a:lnTo>
                  <a:lnTo>
                    <a:pt x="128" y="160"/>
                  </a:lnTo>
                  <a:lnTo>
                    <a:pt x="128" y="288"/>
                  </a:lnTo>
                  <a:lnTo>
                    <a:pt x="136" y="304"/>
                  </a:lnTo>
                  <a:lnTo>
                    <a:pt x="136" y="320"/>
                  </a:lnTo>
                  <a:lnTo>
                    <a:pt x="144" y="328"/>
                  </a:lnTo>
                  <a:lnTo>
                    <a:pt x="144" y="336"/>
                  </a:lnTo>
                  <a:lnTo>
                    <a:pt x="152" y="344"/>
                  </a:lnTo>
                  <a:lnTo>
                    <a:pt x="152" y="336"/>
                  </a:lnTo>
                  <a:lnTo>
                    <a:pt x="160" y="328"/>
                  </a:lnTo>
                  <a:lnTo>
                    <a:pt x="160" y="344"/>
                  </a:lnTo>
                  <a:lnTo>
                    <a:pt x="160" y="328"/>
                  </a:lnTo>
                  <a:lnTo>
                    <a:pt x="168" y="336"/>
                  </a:lnTo>
                  <a:lnTo>
                    <a:pt x="168" y="344"/>
                  </a:lnTo>
                  <a:lnTo>
                    <a:pt x="168" y="320"/>
                  </a:lnTo>
                  <a:lnTo>
                    <a:pt x="168" y="328"/>
                  </a:lnTo>
                  <a:lnTo>
                    <a:pt x="176" y="320"/>
                  </a:lnTo>
                  <a:lnTo>
                    <a:pt x="184" y="320"/>
                  </a:lnTo>
                  <a:lnTo>
                    <a:pt x="184" y="80"/>
                  </a:lnTo>
                  <a:lnTo>
                    <a:pt x="192" y="64"/>
                  </a:lnTo>
                  <a:lnTo>
                    <a:pt x="192" y="72"/>
                  </a:lnTo>
                  <a:lnTo>
                    <a:pt x="192" y="56"/>
                  </a:lnTo>
                  <a:lnTo>
                    <a:pt x="192" y="64"/>
                  </a:lnTo>
                  <a:lnTo>
                    <a:pt x="200" y="48"/>
                  </a:lnTo>
                  <a:lnTo>
                    <a:pt x="200" y="64"/>
                  </a:lnTo>
                  <a:lnTo>
                    <a:pt x="208" y="104"/>
                  </a:lnTo>
                  <a:lnTo>
                    <a:pt x="208" y="96"/>
                  </a:lnTo>
                  <a:lnTo>
                    <a:pt x="208" y="104"/>
                  </a:lnTo>
                  <a:lnTo>
                    <a:pt x="216" y="104"/>
                  </a:lnTo>
                  <a:lnTo>
                    <a:pt x="216" y="224"/>
                  </a:lnTo>
                  <a:lnTo>
                    <a:pt x="224" y="240"/>
                  </a:lnTo>
                  <a:lnTo>
                    <a:pt x="224" y="304"/>
                  </a:lnTo>
                  <a:lnTo>
                    <a:pt x="232" y="304"/>
                  </a:lnTo>
                  <a:lnTo>
                    <a:pt x="232" y="320"/>
                  </a:lnTo>
                  <a:lnTo>
                    <a:pt x="240" y="312"/>
                  </a:lnTo>
                  <a:lnTo>
                    <a:pt x="240" y="328"/>
                  </a:lnTo>
                  <a:lnTo>
                    <a:pt x="240" y="304"/>
                  </a:lnTo>
                  <a:lnTo>
                    <a:pt x="248" y="320"/>
                  </a:lnTo>
                  <a:lnTo>
                    <a:pt x="248" y="304"/>
                  </a:lnTo>
                  <a:lnTo>
                    <a:pt x="256" y="312"/>
                  </a:lnTo>
                  <a:lnTo>
                    <a:pt x="256" y="296"/>
                  </a:lnTo>
                  <a:lnTo>
                    <a:pt x="256" y="312"/>
                  </a:lnTo>
                  <a:lnTo>
                    <a:pt x="264" y="296"/>
                  </a:lnTo>
                  <a:lnTo>
                    <a:pt x="264" y="312"/>
                  </a:lnTo>
                  <a:lnTo>
                    <a:pt x="264" y="304"/>
                  </a:lnTo>
                  <a:lnTo>
                    <a:pt x="272" y="320"/>
                  </a:lnTo>
                  <a:lnTo>
                    <a:pt x="272" y="112"/>
                  </a:lnTo>
                  <a:lnTo>
                    <a:pt x="280" y="80"/>
                  </a:lnTo>
                  <a:lnTo>
                    <a:pt x="280" y="64"/>
                  </a:lnTo>
                  <a:lnTo>
                    <a:pt x="288" y="56"/>
                  </a:lnTo>
                  <a:lnTo>
                    <a:pt x="288" y="32"/>
                  </a:lnTo>
                  <a:lnTo>
                    <a:pt x="296" y="8"/>
                  </a:lnTo>
                  <a:lnTo>
                    <a:pt x="296" y="80"/>
                  </a:lnTo>
                  <a:lnTo>
                    <a:pt x="304" y="112"/>
                  </a:lnTo>
                  <a:lnTo>
                    <a:pt x="304" y="200"/>
                  </a:lnTo>
                  <a:lnTo>
                    <a:pt x="312" y="240"/>
                  </a:lnTo>
                  <a:lnTo>
                    <a:pt x="312" y="296"/>
                  </a:lnTo>
                  <a:lnTo>
                    <a:pt x="320" y="312"/>
                  </a:lnTo>
                  <a:lnTo>
                    <a:pt x="320" y="328"/>
                  </a:lnTo>
                  <a:lnTo>
                    <a:pt x="328" y="336"/>
                  </a:lnTo>
                  <a:lnTo>
                    <a:pt x="328" y="320"/>
                  </a:lnTo>
                  <a:lnTo>
                    <a:pt x="328" y="336"/>
                  </a:lnTo>
                  <a:lnTo>
                    <a:pt x="336" y="344"/>
                  </a:lnTo>
                  <a:lnTo>
                    <a:pt x="336" y="336"/>
                  </a:lnTo>
                  <a:lnTo>
                    <a:pt x="344" y="344"/>
                  </a:lnTo>
                  <a:lnTo>
                    <a:pt x="344" y="336"/>
                  </a:lnTo>
                  <a:lnTo>
                    <a:pt x="344" y="344"/>
                  </a:lnTo>
                  <a:lnTo>
                    <a:pt x="352" y="336"/>
                  </a:lnTo>
                  <a:lnTo>
                    <a:pt x="352" y="320"/>
                  </a:lnTo>
                  <a:lnTo>
                    <a:pt x="352" y="336"/>
                  </a:lnTo>
                  <a:lnTo>
                    <a:pt x="360" y="328"/>
                  </a:lnTo>
                  <a:lnTo>
                    <a:pt x="360" y="336"/>
                  </a:lnTo>
                  <a:lnTo>
                    <a:pt x="360" y="248"/>
                  </a:lnTo>
                  <a:lnTo>
                    <a:pt x="368" y="104"/>
                  </a:lnTo>
                  <a:lnTo>
                    <a:pt x="368" y="40"/>
                  </a:lnTo>
                  <a:lnTo>
                    <a:pt x="376" y="24"/>
                  </a:lnTo>
                  <a:lnTo>
                    <a:pt x="376" y="8"/>
                  </a:lnTo>
                  <a:lnTo>
                    <a:pt x="384" y="0"/>
                  </a:lnTo>
                  <a:lnTo>
                    <a:pt x="384" y="72"/>
                  </a:lnTo>
                  <a:lnTo>
                    <a:pt x="392" y="104"/>
                  </a:lnTo>
                  <a:lnTo>
                    <a:pt x="392" y="168"/>
                  </a:lnTo>
                  <a:lnTo>
                    <a:pt x="400" y="208"/>
                  </a:lnTo>
                  <a:lnTo>
                    <a:pt x="400" y="312"/>
                  </a:lnTo>
                  <a:lnTo>
                    <a:pt x="408" y="320"/>
                  </a:lnTo>
                  <a:lnTo>
                    <a:pt x="408" y="328"/>
                  </a:lnTo>
                  <a:lnTo>
                    <a:pt x="416" y="312"/>
                  </a:lnTo>
                  <a:lnTo>
                    <a:pt x="416" y="344"/>
                  </a:lnTo>
                  <a:lnTo>
                    <a:pt x="424" y="336"/>
                  </a:lnTo>
                  <a:lnTo>
                    <a:pt x="424" y="328"/>
                  </a:lnTo>
                  <a:lnTo>
                    <a:pt x="424" y="336"/>
                  </a:lnTo>
                  <a:lnTo>
                    <a:pt x="432" y="320"/>
                  </a:lnTo>
                  <a:lnTo>
                    <a:pt x="432" y="312"/>
                  </a:lnTo>
                  <a:lnTo>
                    <a:pt x="432" y="328"/>
                  </a:lnTo>
                </a:path>
              </a:pathLst>
            </a:custGeom>
            <a:noFill/>
            <a:ln w="0">
              <a:solidFill>
                <a:srgbClr val="CC0000"/>
              </a:solidFill>
              <a:prstDash val="solid"/>
              <a:round/>
              <a:headEnd/>
              <a:tailEnd/>
            </a:ln>
          </p:spPr>
          <p:txBody>
            <a:bodyPr/>
            <a:lstStyle/>
            <a:p>
              <a:endParaRPr lang="en-US"/>
            </a:p>
          </p:txBody>
        </p:sp>
        <p:sp>
          <p:nvSpPr>
            <p:cNvPr id="61490" name="Freeform 1896"/>
            <p:cNvSpPr>
              <a:spLocks/>
            </p:cNvSpPr>
            <p:nvPr/>
          </p:nvSpPr>
          <p:spPr bwMode="auto">
            <a:xfrm>
              <a:off x="768" y="719"/>
              <a:ext cx="384" cy="360"/>
            </a:xfrm>
            <a:custGeom>
              <a:avLst/>
              <a:gdLst>
                <a:gd name="T0" fmla="*/ 8 w 384"/>
                <a:gd name="T1" fmla="*/ 336 h 360"/>
                <a:gd name="T2" fmla="*/ 8 w 384"/>
                <a:gd name="T3" fmla="*/ 336 h 360"/>
                <a:gd name="T4" fmla="*/ 16 w 384"/>
                <a:gd name="T5" fmla="*/ 320 h 360"/>
                <a:gd name="T6" fmla="*/ 24 w 384"/>
                <a:gd name="T7" fmla="*/ 136 h 360"/>
                <a:gd name="T8" fmla="*/ 24 w 384"/>
                <a:gd name="T9" fmla="*/ 72 h 360"/>
                <a:gd name="T10" fmla="*/ 32 w 384"/>
                <a:gd name="T11" fmla="*/ 64 h 360"/>
                <a:gd name="T12" fmla="*/ 40 w 384"/>
                <a:gd name="T13" fmla="*/ 96 h 360"/>
                <a:gd name="T14" fmla="*/ 48 w 384"/>
                <a:gd name="T15" fmla="*/ 200 h 360"/>
                <a:gd name="T16" fmla="*/ 56 w 384"/>
                <a:gd name="T17" fmla="*/ 296 h 360"/>
                <a:gd name="T18" fmla="*/ 80 w 384"/>
                <a:gd name="T19" fmla="*/ 336 h 360"/>
                <a:gd name="T20" fmla="*/ 88 w 384"/>
                <a:gd name="T21" fmla="*/ 344 h 360"/>
                <a:gd name="T22" fmla="*/ 88 w 384"/>
                <a:gd name="T23" fmla="*/ 352 h 360"/>
                <a:gd name="T24" fmla="*/ 96 w 384"/>
                <a:gd name="T25" fmla="*/ 336 h 360"/>
                <a:gd name="T26" fmla="*/ 104 w 384"/>
                <a:gd name="T27" fmla="*/ 320 h 360"/>
                <a:gd name="T28" fmla="*/ 112 w 384"/>
                <a:gd name="T29" fmla="*/ 40 h 360"/>
                <a:gd name="T30" fmla="*/ 120 w 384"/>
                <a:gd name="T31" fmla="*/ 40 h 360"/>
                <a:gd name="T32" fmla="*/ 128 w 384"/>
                <a:gd name="T33" fmla="*/ 24 h 360"/>
                <a:gd name="T34" fmla="*/ 136 w 384"/>
                <a:gd name="T35" fmla="*/ 72 h 360"/>
                <a:gd name="T36" fmla="*/ 144 w 384"/>
                <a:gd name="T37" fmla="*/ 144 h 360"/>
                <a:gd name="T38" fmla="*/ 152 w 384"/>
                <a:gd name="T39" fmla="*/ 280 h 360"/>
                <a:gd name="T40" fmla="*/ 152 w 384"/>
                <a:gd name="T41" fmla="*/ 312 h 360"/>
                <a:gd name="T42" fmla="*/ 160 w 384"/>
                <a:gd name="T43" fmla="*/ 328 h 360"/>
                <a:gd name="T44" fmla="*/ 168 w 384"/>
                <a:gd name="T45" fmla="*/ 320 h 360"/>
                <a:gd name="T46" fmla="*/ 176 w 384"/>
                <a:gd name="T47" fmla="*/ 336 h 360"/>
                <a:gd name="T48" fmla="*/ 176 w 384"/>
                <a:gd name="T49" fmla="*/ 344 h 360"/>
                <a:gd name="T50" fmla="*/ 184 w 384"/>
                <a:gd name="T51" fmla="*/ 328 h 360"/>
                <a:gd name="T52" fmla="*/ 184 w 384"/>
                <a:gd name="T53" fmla="*/ 328 h 360"/>
                <a:gd name="T54" fmla="*/ 192 w 384"/>
                <a:gd name="T55" fmla="*/ 336 h 360"/>
                <a:gd name="T56" fmla="*/ 200 w 384"/>
                <a:gd name="T57" fmla="*/ 320 h 360"/>
                <a:gd name="T58" fmla="*/ 208 w 384"/>
                <a:gd name="T59" fmla="*/ 24 h 360"/>
                <a:gd name="T60" fmla="*/ 208 w 384"/>
                <a:gd name="T61" fmla="*/ 24 h 360"/>
                <a:gd name="T62" fmla="*/ 216 w 384"/>
                <a:gd name="T63" fmla="*/ 0 h 360"/>
                <a:gd name="T64" fmla="*/ 224 w 384"/>
                <a:gd name="T65" fmla="*/ 112 h 360"/>
                <a:gd name="T66" fmla="*/ 232 w 384"/>
                <a:gd name="T67" fmla="*/ 264 h 360"/>
                <a:gd name="T68" fmla="*/ 240 w 384"/>
                <a:gd name="T69" fmla="*/ 312 h 360"/>
                <a:gd name="T70" fmla="*/ 248 w 384"/>
                <a:gd name="T71" fmla="*/ 336 h 360"/>
                <a:gd name="T72" fmla="*/ 256 w 384"/>
                <a:gd name="T73" fmla="*/ 344 h 360"/>
                <a:gd name="T74" fmla="*/ 264 w 384"/>
                <a:gd name="T75" fmla="*/ 352 h 360"/>
                <a:gd name="T76" fmla="*/ 264 w 384"/>
                <a:gd name="T77" fmla="*/ 352 h 360"/>
                <a:gd name="T78" fmla="*/ 272 w 384"/>
                <a:gd name="T79" fmla="*/ 360 h 360"/>
                <a:gd name="T80" fmla="*/ 280 w 384"/>
                <a:gd name="T81" fmla="*/ 336 h 360"/>
                <a:gd name="T82" fmla="*/ 288 w 384"/>
                <a:gd name="T83" fmla="*/ 344 h 360"/>
                <a:gd name="T84" fmla="*/ 296 w 384"/>
                <a:gd name="T85" fmla="*/ 96 h 360"/>
                <a:gd name="T86" fmla="*/ 304 w 384"/>
                <a:gd name="T87" fmla="*/ 64 h 360"/>
                <a:gd name="T88" fmla="*/ 304 w 384"/>
                <a:gd name="T89" fmla="*/ 56 h 360"/>
                <a:gd name="T90" fmla="*/ 312 w 384"/>
                <a:gd name="T91" fmla="*/ 128 h 360"/>
                <a:gd name="T92" fmla="*/ 320 w 384"/>
                <a:gd name="T93" fmla="*/ 272 h 360"/>
                <a:gd name="T94" fmla="*/ 328 w 384"/>
                <a:gd name="T95" fmla="*/ 336 h 360"/>
                <a:gd name="T96" fmla="*/ 336 w 384"/>
                <a:gd name="T97" fmla="*/ 320 h 360"/>
                <a:gd name="T98" fmla="*/ 344 w 384"/>
                <a:gd name="T99" fmla="*/ 344 h 360"/>
                <a:gd name="T100" fmla="*/ 360 w 384"/>
                <a:gd name="T101" fmla="*/ 344 h 360"/>
                <a:gd name="T102" fmla="*/ 376 w 384"/>
                <a:gd name="T103" fmla="*/ 344 h 360"/>
                <a:gd name="T104" fmla="*/ 376 w 384"/>
                <a:gd name="T105" fmla="*/ 144 h 3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4"/>
                <a:gd name="T160" fmla="*/ 0 h 360"/>
                <a:gd name="T161" fmla="*/ 384 w 384"/>
                <a:gd name="T162" fmla="*/ 360 h 3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4" h="360">
                  <a:moveTo>
                    <a:pt x="0" y="344"/>
                  </a:moveTo>
                  <a:lnTo>
                    <a:pt x="8" y="336"/>
                  </a:lnTo>
                  <a:lnTo>
                    <a:pt x="8" y="320"/>
                  </a:lnTo>
                  <a:lnTo>
                    <a:pt x="8" y="336"/>
                  </a:lnTo>
                  <a:lnTo>
                    <a:pt x="16" y="312"/>
                  </a:lnTo>
                  <a:lnTo>
                    <a:pt x="16" y="320"/>
                  </a:lnTo>
                  <a:lnTo>
                    <a:pt x="16" y="312"/>
                  </a:lnTo>
                  <a:lnTo>
                    <a:pt x="24" y="136"/>
                  </a:lnTo>
                  <a:lnTo>
                    <a:pt x="24" y="56"/>
                  </a:lnTo>
                  <a:lnTo>
                    <a:pt x="24" y="72"/>
                  </a:lnTo>
                  <a:lnTo>
                    <a:pt x="32" y="56"/>
                  </a:lnTo>
                  <a:lnTo>
                    <a:pt x="32" y="64"/>
                  </a:lnTo>
                  <a:lnTo>
                    <a:pt x="40" y="56"/>
                  </a:lnTo>
                  <a:lnTo>
                    <a:pt x="40" y="96"/>
                  </a:lnTo>
                  <a:lnTo>
                    <a:pt x="48" y="112"/>
                  </a:lnTo>
                  <a:lnTo>
                    <a:pt x="48" y="200"/>
                  </a:lnTo>
                  <a:lnTo>
                    <a:pt x="56" y="232"/>
                  </a:lnTo>
                  <a:lnTo>
                    <a:pt x="56" y="296"/>
                  </a:lnTo>
                  <a:lnTo>
                    <a:pt x="64" y="320"/>
                  </a:lnTo>
                  <a:lnTo>
                    <a:pt x="80" y="336"/>
                  </a:lnTo>
                  <a:lnTo>
                    <a:pt x="80" y="352"/>
                  </a:lnTo>
                  <a:lnTo>
                    <a:pt x="88" y="344"/>
                  </a:lnTo>
                  <a:lnTo>
                    <a:pt x="88" y="360"/>
                  </a:lnTo>
                  <a:lnTo>
                    <a:pt x="88" y="352"/>
                  </a:lnTo>
                  <a:lnTo>
                    <a:pt x="96" y="344"/>
                  </a:lnTo>
                  <a:lnTo>
                    <a:pt x="96" y="336"/>
                  </a:lnTo>
                  <a:lnTo>
                    <a:pt x="104" y="328"/>
                  </a:lnTo>
                  <a:lnTo>
                    <a:pt x="104" y="320"/>
                  </a:lnTo>
                  <a:lnTo>
                    <a:pt x="112" y="232"/>
                  </a:lnTo>
                  <a:lnTo>
                    <a:pt x="112" y="40"/>
                  </a:lnTo>
                  <a:lnTo>
                    <a:pt x="120" y="32"/>
                  </a:lnTo>
                  <a:lnTo>
                    <a:pt x="120" y="40"/>
                  </a:lnTo>
                  <a:lnTo>
                    <a:pt x="120" y="16"/>
                  </a:lnTo>
                  <a:lnTo>
                    <a:pt x="128" y="24"/>
                  </a:lnTo>
                  <a:lnTo>
                    <a:pt x="128" y="48"/>
                  </a:lnTo>
                  <a:lnTo>
                    <a:pt x="136" y="72"/>
                  </a:lnTo>
                  <a:lnTo>
                    <a:pt x="136" y="104"/>
                  </a:lnTo>
                  <a:lnTo>
                    <a:pt x="144" y="144"/>
                  </a:lnTo>
                  <a:lnTo>
                    <a:pt x="144" y="264"/>
                  </a:lnTo>
                  <a:lnTo>
                    <a:pt x="152" y="280"/>
                  </a:lnTo>
                  <a:lnTo>
                    <a:pt x="152" y="312"/>
                  </a:lnTo>
                  <a:lnTo>
                    <a:pt x="160" y="320"/>
                  </a:lnTo>
                  <a:lnTo>
                    <a:pt x="160" y="328"/>
                  </a:lnTo>
                  <a:lnTo>
                    <a:pt x="168" y="336"/>
                  </a:lnTo>
                  <a:lnTo>
                    <a:pt x="168" y="320"/>
                  </a:lnTo>
                  <a:lnTo>
                    <a:pt x="168" y="328"/>
                  </a:lnTo>
                  <a:lnTo>
                    <a:pt x="176" y="336"/>
                  </a:lnTo>
                  <a:lnTo>
                    <a:pt x="176" y="328"/>
                  </a:lnTo>
                  <a:lnTo>
                    <a:pt x="176" y="344"/>
                  </a:lnTo>
                  <a:lnTo>
                    <a:pt x="184" y="320"/>
                  </a:lnTo>
                  <a:lnTo>
                    <a:pt x="184" y="328"/>
                  </a:lnTo>
                  <a:lnTo>
                    <a:pt x="184" y="320"/>
                  </a:lnTo>
                  <a:lnTo>
                    <a:pt x="184" y="328"/>
                  </a:lnTo>
                  <a:lnTo>
                    <a:pt x="192" y="312"/>
                  </a:lnTo>
                  <a:lnTo>
                    <a:pt x="192" y="336"/>
                  </a:lnTo>
                  <a:lnTo>
                    <a:pt x="192" y="320"/>
                  </a:lnTo>
                  <a:lnTo>
                    <a:pt x="200" y="320"/>
                  </a:lnTo>
                  <a:lnTo>
                    <a:pt x="200" y="48"/>
                  </a:lnTo>
                  <a:lnTo>
                    <a:pt x="208" y="24"/>
                  </a:lnTo>
                  <a:lnTo>
                    <a:pt x="208" y="32"/>
                  </a:lnTo>
                  <a:lnTo>
                    <a:pt x="208" y="24"/>
                  </a:lnTo>
                  <a:lnTo>
                    <a:pt x="216" y="16"/>
                  </a:lnTo>
                  <a:lnTo>
                    <a:pt x="216" y="0"/>
                  </a:lnTo>
                  <a:lnTo>
                    <a:pt x="224" y="32"/>
                  </a:lnTo>
                  <a:lnTo>
                    <a:pt x="224" y="112"/>
                  </a:lnTo>
                  <a:lnTo>
                    <a:pt x="232" y="144"/>
                  </a:lnTo>
                  <a:lnTo>
                    <a:pt x="232" y="264"/>
                  </a:lnTo>
                  <a:lnTo>
                    <a:pt x="240" y="264"/>
                  </a:lnTo>
                  <a:lnTo>
                    <a:pt x="240" y="312"/>
                  </a:lnTo>
                  <a:lnTo>
                    <a:pt x="248" y="328"/>
                  </a:lnTo>
                  <a:lnTo>
                    <a:pt x="248" y="336"/>
                  </a:lnTo>
                  <a:lnTo>
                    <a:pt x="248" y="328"/>
                  </a:lnTo>
                  <a:lnTo>
                    <a:pt x="256" y="344"/>
                  </a:lnTo>
                  <a:lnTo>
                    <a:pt x="256" y="336"/>
                  </a:lnTo>
                  <a:lnTo>
                    <a:pt x="264" y="352"/>
                  </a:lnTo>
                  <a:lnTo>
                    <a:pt x="264" y="344"/>
                  </a:lnTo>
                  <a:lnTo>
                    <a:pt x="264" y="352"/>
                  </a:lnTo>
                  <a:lnTo>
                    <a:pt x="272" y="344"/>
                  </a:lnTo>
                  <a:lnTo>
                    <a:pt x="272" y="360"/>
                  </a:lnTo>
                  <a:lnTo>
                    <a:pt x="272" y="344"/>
                  </a:lnTo>
                  <a:lnTo>
                    <a:pt x="280" y="336"/>
                  </a:lnTo>
                  <a:lnTo>
                    <a:pt x="280" y="352"/>
                  </a:lnTo>
                  <a:lnTo>
                    <a:pt x="288" y="344"/>
                  </a:lnTo>
                  <a:lnTo>
                    <a:pt x="288" y="120"/>
                  </a:lnTo>
                  <a:lnTo>
                    <a:pt x="296" y="96"/>
                  </a:lnTo>
                  <a:lnTo>
                    <a:pt x="296" y="80"/>
                  </a:lnTo>
                  <a:lnTo>
                    <a:pt x="304" y="64"/>
                  </a:lnTo>
                  <a:lnTo>
                    <a:pt x="304" y="72"/>
                  </a:lnTo>
                  <a:lnTo>
                    <a:pt x="304" y="56"/>
                  </a:lnTo>
                  <a:lnTo>
                    <a:pt x="312" y="64"/>
                  </a:lnTo>
                  <a:lnTo>
                    <a:pt x="312" y="128"/>
                  </a:lnTo>
                  <a:lnTo>
                    <a:pt x="320" y="152"/>
                  </a:lnTo>
                  <a:lnTo>
                    <a:pt x="320" y="272"/>
                  </a:lnTo>
                  <a:lnTo>
                    <a:pt x="328" y="288"/>
                  </a:lnTo>
                  <a:lnTo>
                    <a:pt x="328" y="336"/>
                  </a:lnTo>
                  <a:lnTo>
                    <a:pt x="336" y="344"/>
                  </a:lnTo>
                  <a:lnTo>
                    <a:pt x="336" y="320"/>
                  </a:lnTo>
                  <a:lnTo>
                    <a:pt x="336" y="336"/>
                  </a:lnTo>
                  <a:lnTo>
                    <a:pt x="344" y="344"/>
                  </a:lnTo>
                  <a:lnTo>
                    <a:pt x="344" y="336"/>
                  </a:lnTo>
                  <a:lnTo>
                    <a:pt x="360" y="344"/>
                  </a:lnTo>
                  <a:lnTo>
                    <a:pt x="360" y="328"/>
                  </a:lnTo>
                  <a:lnTo>
                    <a:pt x="376" y="344"/>
                  </a:lnTo>
                  <a:lnTo>
                    <a:pt x="376" y="352"/>
                  </a:lnTo>
                  <a:lnTo>
                    <a:pt x="376" y="144"/>
                  </a:lnTo>
                  <a:lnTo>
                    <a:pt x="384" y="104"/>
                  </a:lnTo>
                </a:path>
              </a:pathLst>
            </a:custGeom>
            <a:noFill/>
            <a:ln w="0">
              <a:solidFill>
                <a:srgbClr val="CC0000"/>
              </a:solidFill>
              <a:prstDash val="solid"/>
              <a:round/>
              <a:headEnd/>
              <a:tailEnd/>
            </a:ln>
          </p:spPr>
          <p:txBody>
            <a:bodyPr/>
            <a:lstStyle/>
            <a:p>
              <a:endParaRPr lang="en-US"/>
            </a:p>
          </p:txBody>
        </p:sp>
        <p:sp>
          <p:nvSpPr>
            <p:cNvPr id="61491" name="Freeform 1897"/>
            <p:cNvSpPr>
              <a:spLocks/>
            </p:cNvSpPr>
            <p:nvPr/>
          </p:nvSpPr>
          <p:spPr bwMode="auto">
            <a:xfrm>
              <a:off x="336" y="512"/>
              <a:ext cx="584" cy="239"/>
            </a:xfrm>
            <a:custGeom>
              <a:avLst/>
              <a:gdLst>
                <a:gd name="T0" fmla="*/ 8 w 584"/>
                <a:gd name="T1" fmla="*/ 223 h 239"/>
                <a:gd name="T2" fmla="*/ 16 w 584"/>
                <a:gd name="T3" fmla="*/ 56 h 239"/>
                <a:gd name="T4" fmla="*/ 32 w 584"/>
                <a:gd name="T5" fmla="*/ 64 h 239"/>
                <a:gd name="T6" fmla="*/ 40 w 584"/>
                <a:gd name="T7" fmla="*/ 160 h 239"/>
                <a:gd name="T8" fmla="*/ 56 w 584"/>
                <a:gd name="T9" fmla="*/ 199 h 239"/>
                <a:gd name="T10" fmla="*/ 72 w 584"/>
                <a:gd name="T11" fmla="*/ 223 h 239"/>
                <a:gd name="T12" fmla="*/ 96 w 584"/>
                <a:gd name="T13" fmla="*/ 231 h 239"/>
                <a:gd name="T14" fmla="*/ 104 w 584"/>
                <a:gd name="T15" fmla="*/ 64 h 239"/>
                <a:gd name="T16" fmla="*/ 128 w 584"/>
                <a:gd name="T17" fmla="*/ 112 h 239"/>
                <a:gd name="T18" fmla="*/ 136 w 584"/>
                <a:gd name="T19" fmla="*/ 184 h 239"/>
                <a:gd name="T20" fmla="*/ 152 w 584"/>
                <a:gd name="T21" fmla="*/ 215 h 239"/>
                <a:gd name="T22" fmla="*/ 184 w 584"/>
                <a:gd name="T23" fmla="*/ 231 h 239"/>
                <a:gd name="T24" fmla="*/ 192 w 584"/>
                <a:gd name="T25" fmla="*/ 120 h 239"/>
                <a:gd name="T26" fmla="*/ 200 w 584"/>
                <a:gd name="T27" fmla="*/ 72 h 239"/>
                <a:gd name="T28" fmla="*/ 216 w 584"/>
                <a:gd name="T29" fmla="*/ 80 h 239"/>
                <a:gd name="T30" fmla="*/ 224 w 584"/>
                <a:gd name="T31" fmla="*/ 168 h 239"/>
                <a:gd name="T32" fmla="*/ 248 w 584"/>
                <a:gd name="T33" fmla="*/ 215 h 239"/>
                <a:gd name="T34" fmla="*/ 264 w 584"/>
                <a:gd name="T35" fmla="*/ 231 h 239"/>
                <a:gd name="T36" fmla="*/ 280 w 584"/>
                <a:gd name="T37" fmla="*/ 136 h 239"/>
                <a:gd name="T38" fmla="*/ 288 w 584"/>
                <a:gd name="T39" fmla="*/ 64 h 239"/>
                <a:gd name="T40" fmla="*/ 304 w 584"/>
                <a:gd name="T41" fmla="*/ 88 h 239"/>
                <a:gd name="T42" fmla="*/ 312 w 584"/>
                <a:gd name="T43" fmla="*/ 168 h 239"/>
                <a:gd name="T44" fmla="*/ 328 w 584"/>
                <a:gd name="T45" fmla="*/ 215 h 239"/>
                <a:gd name="T46" fmla="*/ 336 w 584"/>
                <a:gd name="T47" fmla="*/ 223 h 239"/>
                <a:gd name="T48" fmla="*/ 360 w 584"/>
                <a:gd name="T49" fmla="*/ 239 h 239"/>
                <a:gd name="T50" fmla="*/ 368 w 584"/>
                <a:gd name="T51" fmla="*/ 88 h 239"/>
                <a:gd name="T52" fmla="*/ 384 w 584"/>
                <a:gd name="T53" fmla="*/ 56 h 239"/>
                <a:gd name="T54" fmla="*/ 392 w 584"/>
                <a:gd name="T55" fmla="*/ 80 h 239"/>
                <a:gd name="T56" fmla="*/ 400 w 584"/>
                <a:gd name="T57" fmla="*/ 168 h 239"/>
                <a:gd name="T58" fmla="*/ 416 w 584"/>
                <a:gd name="T59" fmla="*/ 207 h 239"/>
                <a:gd name="T60" fmla="*/ 432 w 584"/>
                <a:gd name="T61" fmla="*/ 231 h 239"/>
                <a:gd name="T62" fmla="*/ 440 w 584"/>
                <a:gd name="T63" fmla="*/ 239 h 239"/>
                <a:gd name="T64" fmla="*/ 456 w 584"/>
                <a:gd name="T65" fmla="*/ 223 h 239"/>
                <a:gd name="T66" fmla="*/ 464 w 584"/>
                <a:gd name="T67" fmla="*/ 64 h 239"/>
                <a:gd name="T68" fmla="*/ 480 w 584"/>
                <a:gd name="T69" fmla="*/ 80 h 239"/>
                <a:gd name="T70" fmla="*/ 488 w 584"/>
                <a:gd name="T71" fmla="*/ 160 h 239"/>
                <a:gd name="T72" fmla="*/ 504 w 584"/>
                <a:gd name="T73" fmla="*/ 192 h 239"/>
                <a:gd name="T74" fmla="*/ 520 w 584"/>
                <a:gd name="T75" fmla="*/ 231 h 239"/>
                <a:gd name="T76" fmla="*/ 536 w 584"/>
                <a:gd name="T77" fmla="*/ 231 h 239"/>
                <a:gd name="T78" fmla="*/ 552 w 584"/>
                <a:gd name="T79" fmla="*/ 56 h 239"/>
                <a:gd name="T80" fmla="*/ 560 w 584"/>
                <a:gd name="T81" fmla="*/ 48 h 239"/>
                <a:gd name="T82" fmla="*/ 576 w 584"/>
                <a:gd name="T83" fmla="*/ 96 h 2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4"/>
                <a:gd name="T127" fmla="*/ 0 h 239"/>
                <a:gd name="T128" fmla="*/ 584 w 584"/>
                <a:gd name="T129" fmla="*/ 239 h 2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4" h="239">
                  <a:moveTo>
                    <a:pt x="0" y="223"/>
                  </a:moveTo>
                  <a:lnTo>
                    <a:pt x="0" y="231"/>
                  </a:lnTo>
                  <a:lnTo>
                    <a:pt x="8" y="223"/>
                  </a:lnTo>
                  <a:lnTo>
                    <a:pt x="8" y="104"/>
                  </a:lnTo>
                  <a:lnTo>
                    <a:pt x="16" y="80"/>
                  </a:lnTo>
                  <a:lnTo>
                    <a:pt x="16" y="56"/>
                  </a:lnTo>
                  <a:lnTo>
                    <a:pt x="24" y="48"/>
                  </a:lnTo>
                  <a:lnTo>
                    <a:pt x="24" y="56"/>
                  </a:lnTo>
                  <a:lnTo>
                    <a:pt x="32" y="64"/>
                  </a:lnTo>
                  <a:lnTo>
                    <a:pt x="32" y="96"/>
                  </a:lnTo>
                  <a:lnTo>
                    <a:pt x="40" y="112"/>
                  </a:lnTo>
                  <a:lnTo>
                    <a:pt x="40" y="160"/>
                  </a:lnTo>
                  <a:lnTo>
                    <a:pt x="48" y="168"/>
                  </a:lnTo>
                  <a:lnTo>
                    <a:pt x="48" y="192"/>
                  </a:lnTo>
                  <a:lnTo>
                    <a:pt x="56" y="199"/>
                  </a:lnTo>
                  <a:lnTo>
                    <a:pt x="56" y="207"/>
                  </a:lnTo>
                  <a:lnTo>
                    <a:pt x="64" y="215"/>
                  </a:lnTo>
                  <a:lnTo>
                    <a:pt x="72" y="223"/>
                  </a:lnTo>
                  <a:lnTo>
                    <a:pt x="80" y="231"/>
                  </a:lnTo>
                  <a:lnTo>
                    <a:pt x="88" y="231"/>
                  </a:lnTo>
                  <a:lnTo>
                    <a:pt x="96" y="231"/>
                  </a:lnTo>
                  <a:lnTo>
                    <a:pt x="96" y="128"/>
                  </a:lnTo>
                  <a:lnTo>
                    <a:pt x="104" y="104"/>
                  </a:lnTo>
                  <a:lnTo>
                    <a:pt x="104" y="64"/>
                  </a:lnTo>
                  <a:lnTo>
                    <a:pt x="120" y="64"/>
                  </a:lnTo>
                  <a:lnTo>
                    <a:pt x="120" y="96"/>
                  </a:lnTo>
                  <a:lnTo>
                    <a:pt x="128" y="112"/>
                  </a:lnTo>
                  <a:lnTo>
                    <a:pt x="128" y="152"/>
                  </a:lnTo>
                  <a:lnTo>
                    <a:pt x="136" y="168"/>
                  </a:lnTo>
                  <a:lnTo>
                    <a:pt x="136" y="184"/>
                  </a:lnTo>
                  <a:lnTo>
                    <a:pt x="144" y="192"/>
                  </a:lnTo>
                  <a:lnTo>
                    <a:pt x="144" y="207"/>
                  </a:lnTo>
                  <a:lnTo>
                    <a:pt x="152" y="215"/>
                  </a:lnTo>
                  <a:lnTo>
                    <a:pt x="160" y="223"/>
                  </a:lnTo>
                  <a:lnTo>
                    <a:pt x="168" y="231"/>
                  </a:lnTo>
                  <a:lnTo>
                    <a:pt x="184" y="231"/>
                  </a:lnTo>
                  <a:lnTo>
                    <a:pt x="176" y="231"/>
                  </a:lnTo>
                  <a:lnTo>
                    <a:pt x="184" y="152"/>
                  </a:lnTo>
                  <a:lnTo>
                    <a:pt x="192" y="120"/>
                  </a:lnTo>
                  <a:lnTo>
                    <a:pt x="192" y="72"/>
                  </a:lnTo>
                  <a:lnTo>
                    <a:pt x="200" y="64"/>
                  </a:lnTo>
                  <a:lnTo>
                    <a:pt x="200" y="72"/>
                  </a:lnTo>
                  <a:lnTo>
                    <a:pt x="200" y="64"/>
                  </a:lnTo>
                  <a:lnTo>
                    <a:pt x="208" y="72"/>
                  </a:lnTo>
                  <a:lnTo>
                    <a:pt x="216" y="80"/>
                  </a:lnTo>
                  <a:lnTo>
                    <a:pt x="216" y="112"/>
                  </a:lnTo>
                  <a:lnTo>
                    <a:pt x="224" y="128"/>
                  </a:lnTo>
                  <a:lnTo>
                    <a:pt x="224" y="168"/>
                  </a:lnTo>
                  <a:lnTo>
                    <a:pt x="232" y="184"/>
                  </a:lnTo>
                  <a:lnTo>
                    <a:pt x="232" y="199"/>
                  </a:lnTo>
                  <a:lnTo>
                    <a:pt x="248" y="215"/>
                  </a:lnTo>
                  <a:lnTo>
                    <a:pt x="248" y="223"/>
                  </a:lnTo>
                  <a:lnTo>
                    <a:pt x="256" y="231"/>
                  </a:lnTo>
                  <a:lnTo>
                    <a:pt x="264" y="231"/>
                  </a:lnTo>
                  <a:lnTo>
                    <a:pt x="272" y="231"/>
                  </a:lnTo>
                  <a:lnTo>
                    <a:pt x="272" y="176"/>
                  </a:lnTo>
                  <a:lnTo>
                    <a:pt x="280" y="136"/>
                  </a:lnTo>
                  <a:lnTo>
                    <a:pt x="280" y="96"/>
                  </a:lnTo>
                  <a:lnTo>
                    <a:pt x="288" y="80"/>
                  </a:lnTo>
                  <a:lnTo>
                    <a:pt x="288" y="64"/>
                  </a:lnTo>
                  <a:lnTo>
                    <a:pt x="296" y="72"/>
                  </a:lnTo>
                  <a:lnTo>
                    <a:pt x="296" y="80"/>
                  </a:lnTo>
                  <a:lnTo>
                    <a:pt x="304" y="88"/>
                  </a:lnTo>
                  <a:lnTo>
                    <a:pt x="304" y="120"/>
                  </a:lnTo>
                  <a:lnTo>
                    <a:pt x="312" y="136"/>
                  </a:lnTo>
                  <a:lnTo>
                    <a:pt x="312" y="168"/>
                  </a:lnTo>
                  <a:lnTo>
                    <a:pt x="320" y="184"/>
                  </a:lnTo>
                  <a:lnTo>
                    <a:pt x="320" y="207"/>
                  </a:lnTo>
                  <a:lnTo>
                    <a:pt x="328" y="215"/>
                  </a:lnTo>
                  <a:lnTo>
                    <a:pt x="336" y="223"/>
                  </a:lnTo>
                  <a:lnTo>
                    <a:pt x="336" y="215"/>
                  </a:lnTo>
                  <a:lnTo>
                    <a:pt x="336" y="223"/>
                  </a:lnTo>
                  <a:lnTo>
                    <a:pt x="344" y="231"/>
                  </a:lnTo>
                  <a:lnTo>
                    <a:pt x="352" y="231"/>
                  </a:lnTo>
                  <a:lnTo>
                    <a:pt x="360" y="239"/>
                  </a:lnTo>
                  <a:lnTo>
                    <a:pt x="360" y="231"/>
                  </a:lnTo>
                  <a:lnTo>
                    <a:pt x="368" y="199"/>
                  </a:lnTo>
                  <a:lnTo>
                    <a:pt x="368" y="88"/>
                  </a:lnTo>
                  <a:lnTo>
                    <a:pt x="376" y="72"/>
                  </a:lnTo>
                  <a:lnTo>
                    <a:pt x="376" y="48"/>
                  </a:lnTo>
                  <a:lnTo>
                    <a:pt x="384" y="56"/>
                  </a:lnTo>
                  <a:lnTo>
                    <a:pt x="384" y="48"/>
                  </a:lnTo>
                  <a:lnTo>
                    <a:pt x="384" y="72"/>
                  </a:lnTo>
                  <a:lnTo>
                    <a:pt x="392" y="80"/>
                  </a:lnTo>
                  <a:lnTo>
                    <a:pt x="392" y="120"/>
                  </a:lnTo>
                  <a:lnTo>
                    <a:pt x="400" y="128"/>
                  </a:lnTo>
                  <a:lnTo>
                    <a:pt x="400" y="168"/>
                  </a:lnTo>
                  <a:lnTo>
                    <a:pt x="408" y="184"/>
                  </a:lnTo>
                  <a:lnTo>
                    <a:pt x="408" y="199"/>
                  </a:lnTo>
                  <a:lnTo>
                    <a:pt x="416" y="207"/>
                  </a:lnTo>
                  <a:lnTo>
                    <a:pt x="416" y="215"/>
                  </a:lnTo>
                  <a:lnTo>
                    <a:pt x="424" y="223"/>
                  </a:lnTo>
                  <a:lnTo>
                    <a:pt x="432" y="231"/>
                  </a:lnTo>
                  <a:lnTo>
                    <a:pt x="432" y="223"/>
                  </a:lnTo>
                  <a:lnTo>
                    <a:pt x="432" y="231"/>
                  </a:lnTo>
                  <a:lnTo>
                    <a:pt x="440" y="239"/>
                  </a:lnTo>
                  <a:lnTo>
                    <a:pt x="448" y="231"/>
                  </a:lnTo>
                  <a:lnTo>
                    <a:pt x="448" y="239"/>
                  </a:lnTo>
                  <a:lnTo>
                    <a:pt x="456" y="223"/>
                  </a:lnTo>
                  <a:lnTo>
                    <a:pt x="456" y="104"/>
                  </a:lnTo>
                  <a:lnTo>
                    <a:pt x="464" y="88"/>
                  </a:lnTo>
                  <a:lnTo>
                    <a:pt x="464" y="64"/>
                  </a:lnTo>
                  <a:lnTo>
                    <a:pt x="472" y="56"/>
                  </a:lnTo>
                  <a:lnTo>
                    <a:pt x="472" y="72"/>
                  </a:lnTo>
                  <a:lnTo>
                    <a:pt x="480" y="80"/>
                  </a:lnTo>
                  <a:lnTo>
                    <a:pt x="480" y="104"/>
                  </a:lnTo>
                  <a:lnTo>
                    <a:pt x="488" y="120"/>
                  </a:lnTo>
                  <a:lnTo>
                    <a:pt x="488" y="160"/>
                  </a:lnTo>
                  <a:lnTo>
                    <a:pt x="496" y="176"/>
                  </a:lnTo>
                  <a:lnTo>
                    <a:pt x="496" y="184"/>
                  </a:lnTo>
                  <a:lnTo>
                    <a:pt x="504" y="192"/>
                  </a:lnTo>
                  <a:lnTo>
                    <a:pt x="504" y="207"/>
                  </a:lnTo>
                  <a:lnTo>
                    <a:pt x="520" y="223"/>
                  </a:lnTo>
                  <a:lnTo>
                    <a:pt x="520" y="231"/>
                  </a:lnTo>
                  <a:lnTo>
                    <a:pt x="520" y="223"/>
                  </a:lnTo>
                  <a:lnTo>
                    <a:pt x="528" y="231"/>
                  </a:lnTo>
                  <a:lnTo>
                    <a:pt x="536" y="231"/>
                  </a:lnTo>
                  <a:lnTo>
                    <a:pt x="544" y="231"/>
                  </a:lnTo>
                  <a:lnTo>
                    <a:pt x="544" y="96"/>
                  </a:lnTo>
                  <a:lnTo>
                    <a:pt x="552" y="56"/>
                  </a:lnTo>
                  <a:lnTo>
                    <a:pt x="552" y="0"/>
                  </a:lnTo>
                  <a:lnTo>
                    <a:pt x="560" y="8"/>
                  </a:lnTo>
                  <a:lnTo>
                    <a:pt x="560" y="48"/>
                  </a:lnTo>
                  <a:lnTo>
                    <a:pt x="568" y="56"/>
                  </a:lnTo>
                  <a:lnTo>
                    <a:pt x="568" y="88"/>
                  </a:lnTo>
                  <a:lnTo>
                    <a:pt x="576" y="96"/>
                  </a:lnTo>
                  <a:lnTo>
                    <a:pt x="576" y="144"/>
                  </a:lnTo>
                  <a:lnTo>
                    <a:pt x="584" y="152"/>
                  </a:lnTo>
                </a:path>
              </a:pathLst>
            </a:custGeom>
            <a:noFill/>
            <a:ln w="0">
              <a:solidFill>
                <a:srgbClr val="0000CC"/>
              </a:solidFill>
              <a:prstDash val="solid"/>
              <a:round/>
              <a:headEnd/>
              <a:tailEnd/>
            </a:ln>
          </p:spPr>
          <p:txBody>
            <a:bodyPr/>
            <a:lstStyle/>
            <a:p>
              <a:endParaRPr lang="en-US"/>
            </a:p>
          </p:txBody>
        </p:sp>
        <p:sp>
          <p:nvSpPr>
            <p:cNvPr id="61492" name="Freeform 1898"/>
            <p:cNvSpPr>
              <a:spLocks/>
            </p:cNvSpPr>
            <p:nvPr/>
          </p:nvSpPr>
          <p:spPr bwMode="auto">
            <a:xfrm>
              <a:off x="920" y="552"/>
              <a:ext cx="232" cy="199"/>
            </a:xfrm>
            <a:custGeom>
              <a:avLst/>
              <a:gdLst>
                <a:gd name="T0" fmla="*/ 0 w 232"/>
                <a:gd name="T1" fmla="*/ 112 h 199"/>
                <a:gd name="T2" fmla="*/ 0 w 232"/>
                <a:gd name="T3" fmla="*/ 144 h 199"/>
                <a:gd name="T4" fmla="*/ 8 w 232"/>
                <a:gd name="T5" fmla="*/ 152 h 199"/>
                <a:gd name="T6" fmla="*/ 8 w 232"/>
                <a:gd name="T7" fmla="*/ 167 h 199"/>
                <a:gd name="T8" fmla="*/ 24 w 232"/>
                <a:gd name="T9" fmla="*/ 183 h 199"/>
                <a:gd name="T10" fmla="*/ 24 w 232"/>
                <a:gd name="T11" fmla="*/ 191 h 199"/>
                <a:gd name="T12" fmla="*/ 32 w 232"/>
                <a:gd name="T13" fmla="*/ 191 h 199"/>
                <a:gd name="T14" fmla="*/ 40 w 232"/>
                <a:gd name="T15" fmla="*/ 191 h 199"/>
                <a:gd name="T16" fmla="*/ 48 w 232"/>
                <a:gd name="T17" fmla="*/ 191 h 199"/>
                <a:gd name="T18" fmla="*/ 48 w 232"/>
                <a:gd name="T19" fmla="*/ 104 h 199"/>
                <a:gd name="T20" fmla="*/ 56 w 232"/>
                <a:gd name="T21" fmla="*/ 72 h 199"/>
                <a:gd name="T22" fmla="*/ 56 w 232"/>
                <a:gd name="T23" fmla="*/ 32 h 199"/>
                <a:gd name="T24" fmla="*/ 64 w 232"/>
                <a:gd name="T25" fmla="*/ 16 h 199"/>
                <a:gd name="T26" fmla="*/ 64 w 232"/>
                <a:gd name="T27" fmla="*/ 0 h 199"/>
                <a:gd name="T28" fmla="*/ 64 w 232"/>
                <a:gd name="T29" fmla="*/ 8 h 199"/>
                <a:gd name="T30" fmla="*/ 72 w 232"/>
                <a:gd name="T31" fmla="*/ 16 h 199"/>
                <a:gd name="T32" fmla="*/ 72 w 232"/>
                <a:gd name="T33" fmla="*/ 48 h 199"/>
                <a:gd name="T34" fmla="*/ 80 w 232"/>
                <a:gd name="T35" fmla="*/ 56 h 199"/>
                <a:gd name="T36" fmla="*/ 80 w 232"/>
                <a:gd name="T37" fmla="*/ 96 h 199"/>
                <a:gd name="T38" fmla="*/ 88 w 232"/>
                <a:gd name="T39" fmla="*/ 112 h 199"/>
                <a:gd name="T40" fmla="*/ 88 w 232"/>
                <a:gd name="T41" fmla="*/ 152 h 199"/>
                <a:gd name="T42" fmla="*/ 96 w 232"/>
                <a:gd name="T43" fmla="*/ 159 h 199"/>
                <a:gd name="T44" fmla="*/ 96 w 232"/>
                <a:gd name="T45" fmla="*/ 175 h 199"/>
                <a:gd name="T46" fmla="*/ 104 w 232"/>
                <a:gd name="T47" fmla="*/ 183 h 199"/>
                <a:gd name="T48" fmla="*/ 112 w 232"/>
                <a:gd name="T49" fmla="*/ 191 h 199"/>
                <a:gd name="T50" fmla="*/ 120 w 232"/>
                <a:gd name="T51" fmla="*/ 191 h 199"/>
                <a:gd name="T52" fmla="*/ 128 w 232"/>
                <a:gd name="T53" fmla="*/ 199 h 199"/>
                <a:gd name="T54" fmla="*/ 136 w 232"/>
                <a:gd name="T55" fmla="*/ 191 h 199"/>
                <a:gd name="T56" fmla="*/ 136 w 232"/>
                <a:gd name="T57" fmla="*/ 159 h 199"/>
                <a:gd name="T58" fmla="*/ 144 w 232"/>
                <a:gd name="T59" fmla="*/ 120 h 199"/>
                <a:gd name="T60" fmla="*/ 144 w 232"/>
                <a:gd name="T61" fmla="*/ 48 h 199"/>
                <a:gd name="T62" fmla="*/ 152 w 232"/>
                <a:gd name="T63" fmla="*/ 32 h 199"/>
                <a:gd name="T64" fmla="*/ 152 w 232"/>
                <a:gd name="T65" fmla="*/ 24 h 199"/>
                <a:gd name="T66" fmla="*/ 160 w 232"/>
                <a:gd name="T67" fmla="*/ 32 h 199"/>
                <a:gd name="T68" fmla="*/ 160 w 232"/>
                <a:gd name="T69" fmla="*/ 24 h 199"/>
                <a:gd name="T70" fmla="*/ 160 w 232"/>
                <a:gd name="T71" fmla="*/ 40 h 199"/>
                <a:gd name="T72" fmla="*/ 168 w 232"/>
                <a:gd name="T73" fmla="*/ 56 h 199"/>
                <a:gd name="T74" fmla="*/ 168 w 232"/>
                <a:gd name="T75" fmla="*/ 104 h 199"/>
                <a:gd name="T76" fmla="*/ 176 w 232"/>
                <a:gd name="T77" fmla="*/ 112 h 199"/>
                <a:gd name="T78" fmla="*/ 176 w 232"/>
                <a:gd name="T79" fmla="*/ 152 h 199"/>
                <a:gd name="T80" fmla="*/ 184 w 232"/>
                <a:gd name="T81" fmla="*/ 159 h 199"/>
                <a:gd name="T82" fmla="*/ 192 w 232"/>
                <a:gd name="T83" fmla="*/ 167 h 199"/>
                <a:gd name="T84" fmla="*/ 192 w 232"/>
                <a:gd name="T85" fmla="*/ 175 h 199"/>
                <a:gd name="T86" fmla="*/ 208 w 232"/>
                <a:gd name="T87" fmla="*/ 191 h 199"/>
                <a:gd name="T88" fmla="*/ 200 w 232"/>
                <a:gd name="T89" fmla="*/ 191 h 199"/>
                <a:gd name="T90" fmla="*/ 208 w 232"/>
                <a:gd name="T91" fmla="*/ 191 h 199"/>
                <a:gd name="T92" fmla="*/ 216 w 232"/>
                <a:gd name="T93" fmla="*/ 199 h 199"/>
                <a:gd name="T94" fmla="*/ 224 w 232"/>
                <a:gd name="T95" fmla="*/ 199 h 199"/>
                <a:gd name="T96" fmla="*/ 224 w 232"/>
                <a:gd name="T97" fmla="*/ 175 h 199"/>
                <a:gd name="T98" fmla="*/ 232 w 232"/>
                <a:gd name="T99" fmla="*/ 136 h 199"/>
                <a:gd name="T100" fmla="*/ 232 w 232"/>
                <a:gd name="T101" fmla="*/ 48 h 1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2"/>
                <a:gd name="T154" fmla="*/ 0 h 199"/>
                <a:gd name="T155" fmla="*/ 232 w 232"/>
                <a:gd name="T156" fmla="*/ 199 h 1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2" h="199">
                  <a:moveTo>
                    <a:pt x="0" y="112"/>
                  </a:moveTo>
                  <a:lnTo>
                    <a:pt x="0" y="144"/>
                  </a:lnTo>
                  <a:lnTo>
                    <a:pt x="8" y="152"/>
                  </a:lnTo>
                  <a:lnTo>
                    <a:pt x="8" y="167"/>
                  </a:lnTo>
                  <a:lnTo>
                    <a:pt x="24" y="183"/>
                  </a:lnTo>
                  <a:lnTo>
                    <a:pt x="24" y="191"/>
                  </a:lnTo>
                  <a:lnTo>
                    <a:pt x="32" y="191"/>
                  </a:lnTo>
                  <a:lnTo>
                    <a:pt x="40" y="191"/>
                  </a:lnTo>
                  <a:lnTo>
                    <a:pt x="48" y="191"/>
                  </a:lnTo>
                  <a:lnTo>
                    <a:pt x="48" y="104"/>
                  </a:lnTo>
                  <a:lnTo>
                    <a:pt x="56" y="72"/>
                  </a:lnTo>
                  <a:lnTo>
                    <a:pt x="56" y="32"/>
                  </a:lnTo>
                  <a:lnTo>
                    <a:pt x="64" y="16"/>
                  </a:lnTo>
                  <a:lnTo>
                    <a:pt x="64" y="0"/>
                  </a:lnTo>
                  <a:lnTo>
                    <a:pt x="64" y="8"/>
                  </a:lnTo>
                  <a:lnTo>
                    <a:pt x="72" y="16"/>
                  </a:lnTo>
                  <a:lnTo>
                    <a:pt x="72" y="48"/>
                  </a:lnTo>
                  <a:lnTo>
                    <a:pt x="80" y="56"/>
                  </a:lnTo>
                  <a:lnTo>
                    <a:pt x="80" y="96"/>
                  </a:lnTo>
                  <a:lnTo>
                    <a:pt x="88" y="112"/>
                  </a:lnTo>
                  <a:lnTo>
                    <a:pt x="88" y="152"/>
                  </a:lnTo>
                  <a:lnTo>
                    <a:pt x="96" y="159"/>
                  </a:lnTo>
                  <a:lnTo>
                    <a:pt x="96" y="175"/>
                  </a:lnTo>
                  <a:lnTo>
                    <a:pt x="104" y="183"/>
                  </a:lnTo>
                  <a:lnTo>
                    <a:pt x="112" y="191"/>
                  </a:lnTo>
                  <a:lnTo>
                    <a:pt x="120" y="191"/>
                  </a:lnTo>
                  <a:lnTo>
                    <a:pt x="128" y="199"/>
                  </a:lnTo>
                  <a:lnTo>
                    <a:pt x="136" y="191"/>
                  </a:lnTo>
                  <a:lnTo>
                    <a:pt x="136" y="159"/>
                  </a:lnTo>
                  <a:lnTo>
                    <a:pt x="144" y="120"/>
                  </a:lnTo>
                  <a:lnTo>
                    <a:pt x="144" y="48"/>
                  </a:lnTo>
                  <a:lnTo>
                    <a:pt x="152" y="32"/>
                  </a:lnTo>
                  <a:lnTo>
                    <a:pt x="152" y="24"/>
                  </a:lnTo>
                  <a:lnTo>
                    <a:pt x="160" y="32"/>
                  </a:lnTo>
                  <a:lnTo>
                    <a:pt x="160" y="24"/>
                  </a:lnTo>
                  <a:lnTo>
                    <a:pt x="160" y="40"/>
                  </a:lnTo>
                  <a:lnTo>
                    <a:pt x="168" y="56"/>
                  </a:lnTo>
                  <a:lnTo>
                    <a:pt x="168" y="104"/>
                  </a:lnTo>
                  <a:lnTo>
                    <a:pt x="176" y="112"/>
                  </a:lnTo>
                  <a:lnTo>
                    <a:pt x="176" y="152"/>
                  </a:lnTo>
                  <a:lnTo>
                    <a:pt x="184" y="159"/>
                  </a:lnTo>
                  <a:lnTo>
                    <a:pt x="192" y="167"/>
                  </a:lnTo>
                  <a:lnTo>
                    <a:pt x="192" y="175"/>
                  </a:lnTo>
                  <a:lnTo>
                    <a:pt x="208" y="191"/>
                  </a:lnTo>
                  <a:lnTo>
                    <a:pt x="200" y="191"/>
                  </a:lnTo>
                  <a:lnTo>
                    <a:pt x="208" y="191"/>
                  </a:lnTo>
                  <a:lnTo>
                    <a:pt x="216" y="199"/>
                  </a:lnTo>
                  <a:lnTo>
                    <a:pt x="224" y="199"/>
                  </a:lnTo>
                  <a:lnTo>
                    <a:pt x="224" y="175"/>
                  </a:lnTo>
                  <a:lnTo>
                    <a:pt x="232" y="136"/>
                  </a:lnTo>
                  <a:lnTo>
                    <a:pt x="232" y="48"/>
                  </a:lnTo>
                </a:path>
              </a:pathLst>
            </a:custGeom>
            <a:noFill/>
            <a:ln w="0">
              <a:solidFill>
                <a:srgbClr val="0000CC"/>
              </a:solidFill>
              <a:prstDash val="solid"/>
              <a:round/>
              <a:headEnd/>
              <a:tailEnd/>
            </a:ln>
          </p:spPr>
          <p:txBody>
            <a:bodyPr/>
            <a:lstStyle/>
            <a:p>
              <a:endParaRPr lang="en-US"/>
            </a:p>
          </p:txBody>
        </p:sp>
        <p:sp>
          <p:nvSpPr>
            <p:cNvPr id="61493" name="Rectangle 1899"/>
            <p:cNvSpPr>
              <a:spLocks noChangeArrowheads="1"/>
            </p:cNvSpPr>
            <p:nvPr/>
          </p:nvSpPr>
          <p:spPr bwMode="auto">
            <a:xfrm>
              <a:off x="744" y="336"/>
              <a:ext cx="58"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a:t>
              </a:r>
              <a:endParaRPr lang="en-US"/>
            </a:p>
          </p:txBody>
        </p:sp>
        <p:sp>
          <p:nvSpPr>
            <p:cNvPr id="61494" name="Freeform 1900"/>
            <p:cNvSpPr>
              <a:spLocks/>
            </p:cNvSpPr>
            <p:nvPr/>
          </p:nvSpPr>
          <p:spPr bwMode="auto">
            <a:xfrm>
              <a:off x="1160" y="759"/>
              <a:ext cx="472" cy="320"/>
            </a:xfrm>
            <a:custGeom>
              <a:avLst/>
              <a:gdLst>
                <a:gd name="T0" fmla="*/ 0 w 472"/>
                <a:gd name="T1" fmla="*/ 304 h 320"/>
                <a:gd name="T2" fmla="*/ 8 w 472"/>
                <a:gd name="T3" fmla="*/ 88 h 320"/>
                <a:gd name="T4" fmla="*/ 16 w 472"/>
                <a:gd name="T5" fmla="*/ 16 h 320"/>
                <a:gd name="T6" fmla="*/ 32 w 472"/>
                <a:gd name="T7" fmla="*/ 24 h 320"/>
                <a:gd name="T8" fmla="*/ 40 w 472"/>
                <a:gd name="T9" fmla="*/ 24 h 320"/>
                <a:gd name="T10" fmla="*/ 48 w 472"/>
                <a:gd name="T11" fmla="*/ 240 h 320"/>
                <a:gd name="T12" fmla="*/ 64 w 472"/>
                <a:gd name="T13" fmla="*/ 304 h 320"/>
                <a:gd name="T14" fmla="*/ 80 w 472"/>
                <a:gd name="T15" fmla="*/ 280 h 320"/>
                <a:gd name="T16" fmla="*/ 96 w 472"/>
                <a:gd name="T17" fmla="*/ 288 h 320"/>
                <a:gd name="T18" fmla="*/ 104 w 472"/>
                <a:gd name="T19" fmla="*/ 96 h 320"/>
                <a:gd name="T20" fmla="*/ 112 w 472"/>
                <a:gd name="T21" fmla="*/ 8 h 320"/>
                <a:gd name="T22" fmla="*/ 128 w 472"/>
                <a:gd name="T23" fmla="*/ 88 h 320"/>
                <a:gd name="T24" fmla="*/ 144 w 472"/>
                <a:gd name="T25" fmla="*/ 240 h 320"/>
                <a:gd name="T26" fmla="*/ 152 w 472"/>
                <a:gd name="T27" fmla="*/ 304 h 320"/>
                <a:gd name="T28" fmla="*/ 184 w 472"/>
                <a:gd name="T29" fmla="*/ 312 h 320"/>
                <a:gd name="T30" fmla="*/ 184 w 472"/>
                <a:gd name="T31" fmla="*/ 304 h 320"/>
                <a:gd name="T32" fmla="*/ 192 w 472"/>
                <a:gd name="T33" fmla="*/ 56 h 320"/>
                <a:gd name="T34" fmla="*/ 200 w 472"/>
                <a:gd name="T35" fmla="*/ 72 h 320"/>
                <a:gd name="T36" fmla="*/ 216 w 472"/>
                <a:gd name="T37" fmla="*/ 120 h 320"/>
                <a:gd name="T38" fmla="*/ 224 w 472"/>
                <a:gd name="T39" fmla="*/ 224 h 320"/>
                <a:gd name="T40" fmla="*/ 240 w 472"/>
                <a:gd name="T41" fmla="*/ 304 h 320"/>
                <a:gd name="T42" fmla="*/ 248 w 472"/>
                <a:gd name="T43" fmla="*/ 288 h 320"/>
                <a:gd name="T44" fmla="*/ 256 w 472"/>
                <a:gd name="T45" fmla="*/ 312 h 320"/>
                <a:gd name="T46" fmla="*/ 264 w 472"/>
                <a:gd name="T47" fmla="*/ 320 h 320"/>
                <a:gd name="T48" fmla="*/ 272 w 472"/>
                <a:gd name="T49" fmla="*/ 320 h 320"/>
                <a:gd name="T50" fmla="*/ 280 w 472"/>
                <a:gd name="T51" fmla="*/ 168 h 320"/>
                <a:gd name="T52" fmla="*/ 296 w 472"/>
                <a:gd name="T53" fmla="*/ 16 h 320"/>
                <a:gd name="T54" fmla="*/ 304 w 472"/>
                <a:gd name="T55" fmla="*/ 16 h 320"/>
                <a:gd name="T56" fmla="*/ 312 w 472"/>
                <a:gd name="T57" fmla="*/ 96 h 320"/>
                <a:gd name="T58" fmla="*/ 328 w 472"/>
                <a:gd name="T59" fmla="*/ 264 h 320"/>
                <a:gd name="T60" fmla="*/ 344 w 472"/>
                <a:gd name="T61" fmla="*/ 320 h 320"/>
                <a:gd name="T62" fmla="*/ 352 w 472"/>
                <a:gd name="T63" fmla="*/ 296 h 320"/>
                <a:gd name="T64" fmla="*/ 368 w 472"/>
                <a:gd name="T65" fmla="*/ 304 h 320"/>
                <a:gd name="T66" fmla="*/ 376 w 472"/>
                <a:gd name="T67" fmla="*/ 32 h 320"/>
                <a:gd name="T68" fmla="*/ 392 w 472"/>
                <a:gd name="T69" fmla="*/ 8 h 320"/>
                <a:gd name="T70" fmla="*/ 400 w 472"/>
                <a:gd name="T71" fmla="*/ 80 h 320"/>
                <a:gd name="T72" fmla="*/ 416 w 472"/>
                <a:gd name="T73" fmla="*/ 232 h 320"/>
                <a:gd name="T74" fmla="*/ 424 w 472"/>
                <a:gd name="T75" fmla="*/ 288 h 320"/>
                <a:gd name="T76" fmla="*/ 432 w 472"/>
                <a:gd name="T77" fmla="*/ 296 h 320"/>
                <a:gd name="T78" fmla="*/ 448 w 472"/>
                <a:gd name="T79" fmla="*/ 304 h 320"/>
                <a:gd name="T80" fmla="*/ 456 w 472"/>
                <a:gd name="T81" fmla="*/ 304 h 320"/>
                <a:gd name="T82" fmla="*/ 464 w 472"/>
                <a:gd name="T83" fmla="*/ 296 h 3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72"/>
                <a:gd name="T127" fmla="*/ 0 h 320"/>
                <a:gd name="T128" fmla="*/ 472 w 472"/>
                <a:gd name="T129" fmla="*/ 320 h 3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72" h="320">
                  <a:moveTo>
                    <a:pt x="0" y="296"/>
                  </a:moveTo>
                  <a:lnTo>
                    <a:pt x="0" y="312"/>
                  </a:lnTo>
                  <a:lnTo>
                    <a:pt x="0" y="304"/>
                  </a:lnTo>
                  <a:lnTo>
                    <a:pt x="8" y="296"/>
                  </a:lnTo>
                  <a:lnTo>
                    <a:pt x="8" y="304"/>
                  </a:lnTo>
                  <a:lnTo>
                    <a:pt x="8" y="88"/>
                  </a:lnTo>
                  <a:lnTo>
                    <a:pt x="16" y="16"/>
                  </a:lnTo>
                  <a:lnTo>
                    <a:pt x="16" y="24"/>
                  </a:lnTo>
                  <a:lnTo>
                    <a:pt x="16" y="16"/>
                  </a:lnTo>
                  <a:lnTo>
                    <a:pt x="24" y="24"/>
                  </a:lnTo>
                  <a:lnTo>
                    <a:pt x="24" y="16"/>
                  </a:lnTo>
                  <a:lnTo>
                    <a:pt x="32" y="24"/>
                  </a:lnTo>
                  <a:lnTo>
                    <a:pt x="32" y="8"/>
                  </a:lnTo>
                  <a:lnTo>
                    <a:pt x="32" y="24"/>
                  </a:lnTo>
                  <a:lnTo>
                    <a:pt x="40" y="24"/>
                  </a:lnTo>
                  <a:lnTo>
                    <a:pt x="40" y="88"/>
                  </a:lnTo>
                  <a:lnTo>
                    <a:pt x="48" y="136"/>
                  </a:lnTo>
                  <a:lnTo>
                    <a:pt x="48" y="240"/>
                  </a:lnTo>
                  <a:lnTo>
                    <a:pt x="56" y="264"/>
                  </a:lnTo>
                  <a:lnTo>
                    <a:pt x="56" y="296"/>
                  </a:lnTo>
                  <a:lnTo>
                    <a:pt x="64" y="304"/>
                  </a:lnTo>
                  <a:lnTo>
                    <a:pt x="72" y="296"/>
                  </a:lnTo>
                  <a:lnTo>
                    <a:pt x="80" y="304"/>
                  </a:lnTo>
                  <a:lnTo>
                    <a:pt x="80" y="280"/>
                  </a:lnTo>
                  <a:lnTo>
                    <a:pt x="88" y="288"/>
                  </a:lnTo>
                  <a:lnTo>
                    <a:pt x="88" y="280"/>
                  </a:lnTo>
                  <a:lnTo>
                    <a:pt x="96" y="288"/>
                  </a:lnTo>
                  <a:lnTo>
                    <a:pt x="96" y="280"/>
                  </a:lnTo>
                  <a:lnTo>
                    <a:pt x="96" y="288"/>
                  </a:lnTo>
                  <a:lnTo>
                    <a:pt x="104" y="96"/>
                  </a:lnTo>
                  <a:lnTo>
                    <a:pt x="104" y="8"/>
                  </a:lnTo>
                  <a:lnTo>
                    <a:pt x="112" y="16"/>
                  </a:lnTo>
                  <a:lnTo>
                    <a:pt x="112" y="8"/>
                  </a:lnTo>
                  <a:lnTo>
                    <a:pt x="112" y="16"/>
                  </a:lnTo>
                  <a:lnTo>
                    <a:pt x="128" y="16"/>
                  </a:lnTo>
                  <a:lnTo>
                    <a:pt x="128" y="88"/>
                  </a:lnTo>
                  <a:lnTo>
                    <a:pt x="136" y="120"/>
                  </a:lnTo>
                  <a:lnTo>
                    <a:pt x="136" y="200"/>
                  </a:lnTo>
                  <a:lnTo>
                    <a:pt x="144" y="240"/>
                  </a:lnTo>
                  <a:lnTo>
                    <a:pt x="144" y="288"/>
                  </a:lnTo>
                  <a:lnTo>
                    <a:pt x="152" y="280"/>
                  </a:lnTo>
                  <a:lnTo>
                    <a:pt x="152" y="304"/>
                  </a:lnTo>
                  <a:lnTo>
                    <a:pt x="168" y="304"/>
                  </a:lnTo>
                  <a:lnTo>
                    <a:pt x="168" y="312"/>
                  </a:lnTo>
                  <a:lnTo>
                    <a:pt x="184" y="312"/>
                  </a:lnTo>
                  <a:lnTo>
                    <a:pt x="184" y="304"/>
                  </a:lnTo>
                  <a:lnTo>
                    <a:pt x="192" y="296"/>
                  </a:lnTo>
                  <a:lnTo>
                    <a:pt x="192" y="312"/>
                  </a:lnTo>
                  <a:lnTo>
                    <a:pt x="192" y="56"/>
                  </a:lnTo>
                  <a:lnTo>
                    <a:pt x="200" y="48"/>
                  </a:lnTo>
                  <a:lnTo>
                    <a:pt x="200" y="80"/>
                  </a:lnTo>
                  <a:lnTo>
                    <a:pt x="200" y="72"/>
                  </a:lnTo>
                  <a:lnTo>
                    <a:pt x="208" y="88"/>
                  </a:lnTo>
                  <a:lnTo>
                    <a:pt x="208" y="112"/>
                  </a:lnTo>
                  <a:lnTo>
                    <a:pt x="216" y="120"/>
                  </a:lnTo>
                  <a:lnTo>
                    <a:pt x="216" y="144"/>
                  </a:lnTo>
                  <a:lnTo>
                    <a:pt x="224" y="168"/>
                  </a:lnTo>
                  <a:lnTo>
                    <a:pt x="224" y="224"/>
                  </a:lnTo>
                  <a:lnTo>
                    <a:pt x="232" y="256"/>
                  </a:lnTo>
                  <a:lnTo>
                    <a:pt x="232" y="296"/>
                  </a:lnTo>
                  <a:lnTo>
                    <a:pt x="240" y="304"/>
                  </a:lnTo>
                  <a:lnTo>
                    <a:pt x="240" y="312"/>
                  </a:lnTo>
                  <a:lnTo>
                    <a:pt x="240" y="296"/>
                  </a:lnTo>
                  <a:lnTo>
                    <a:pt x="248" y="288"/>
                  </a:lnTo>
                  <a:lnTo>
                    <a:pt x="248" y="304"/>
                  </a:lnTo>
                  <a:lnTo>
                    <a:pt x="248" y="288"/>
                  </a:lnTo>
                  <a:lnTo>
                    <a:pt x="256" y="312"/>
                  </a:lnTo>
                  <a:lnTo>
                    <a:pt x="256" y="304"/>
                  </a:lnTo>
                  <a:lnTo>
                    <a:pt x="256" y="312"/>
                  </a:lnTo>
                  <a:lnTo>
                    <a:pt x="264" y="320"/>
                  </a:lnTo>
                  <a:lnTo>
                    <a:pt x="264" y="304"/>
                  </a:lnTo>
                  <a:lnTo>
                    <a:pt x="272" y="296"/>
                  </a:lnTo>
                  <a:lnTo>
                    <a:pt x="272" y="320"/>
                  </a:lnTo>
                  <a:lnTo>
                    <a:pt x="280" y="304"/>
                  </a:lnTo>
                  <a:lnTo>
                    <a:pt x="280" y="312"/>
                  </a:lnTo>
                  <a:lnTo>
                    <a:pt x="280" y="168"/>
                  </a:lnTo>
                  <a:lnTo>
                    <a:pt x="288" y="48"/>
                  </a:lnTo>
                  <a:lnTo>
                    <a:pt x="288" y="24"/>
                  </a:lnTo>
                  <a:lnTo>
                    <a:pt x="296" y="16"/>
                  </a:lnTo>
                  <a:lnTo>
                    <a:pt x="296" y="24"/>
                  </a:lnTo>
                  <a:lnTo>
                    <a:pt x="296" y="16"/>
                  </a:lnTo>
                  <a:lnTo>
                    <a:pt x="304" y="16"/>
                  </a:lnTo>
                  <a:lnTo>
                    <a:pt x="304" y="48"/>
                  </a:lnTo>
                  <a:lnTo>
                    <a:pt x="312" y="48"/>
                  </a:lnTo>
                  <a:lnTo>
                    <a:pt x="312" y="96"/>
                  </a:lnTo>
                  <a:lnTo>
                    <a:pt x="320" y="144"/>
                  </a:lnTo>
                  <a:lnTo>
                    <a:pt x="320" y="240"/>
                  </a:lnTo>
                  <a:lnTo>
                    <a:pt x="328" y="264"/>
                  </a:lnTo>
                  <a:lnTo>
                    <a:pt x="328" y="312"/>
                  </a:lnTo>
                  <a:lnTo>
                    <a:pt x="336" y="312"/>
                  </a:lnTo>
                  <a:lnTo>
                    <a:pt x="344" y="320"/>
                  </a:lnTo>
                  <a:lnTo>
                    <a:pt x="344" y="304"/>
                  </a:lnTo>
                  <a:lnTo>
                    <a:pt x="352" y="312"/>
                  </a:lnTo>
                  <a:lnTo>
                    <a:pt x="352" y="296"/>
                  </a:lnTo>
                  <a:lnTo>
                    <a:pt x="360" y="288"/>
                  </a:lnTo>
                  <a:lnTo>
                    <a:pt x="360" y="296"/>
                  </a:lnTo>
                  <a:lnTo>
                    <a:pt x="368" y="304"/>
                  </a:lnTo>
                  <a:lnTo>
                    <a:pt x="368" y="296"/>
                  </a:lnTo>
                  <a:lnTo>
                    <a:pt x="376" y="168"/>
                  </a:lnTo>
                  <a:lnTo>
                    <a:pt x="376" y="32"/>
                  </a:lnTo>
                  <a:lnTo>
                    <a:pt x="384" y="40"/>
                  </a:lnTo>
                  <a:lnTo>
                    <a:pt x="392" y="48"/>
                  </a:lnTo>
                  <a:lnTo>
                    <a:pt x="392" y="8"/>
                  </a:lnTo>
                  <a:lnTo>
                    <a:pt x="392" y="16"/>
                  </a:lnTo>
                  <a:lnTo>
                    <a:pt x="400" y="0"/>
                  </a:lnTo>
                  <a:lnTo>
                    <a:pt x="400" y="80"/>
                  </a:lnTo>
                  <a:lnTo>
                    <a:pt x="408" y="112"/>
                  </a:lnTo>
                  <a:lnTo>
                    <a:pt x="408" y="200"/>
                  </a:lnTo>
                  <a:lnTo>
                    <a:pt x="416" y="232"/>
                  </a:lnTo>
                  <a:lnTo>
                    <a:pt x="416" y="264"/>
                  </a:lnTo>
                  <a:lnTo>
                    <a:pt x="424" y="272"/>
                  </a:lnTo>
                  <a:lnTo>
                    <a:pt x="424" y="288"/>
                  </a:lnTo>
                  <a:lnTo>
                    <a:pt x="432" y="296"/>
                  </a:lnTo>
                  <a:lnTo>
                    <a:pt x="432" y="288"/>
                  </a:lnTo>
                  <a:lnTo>
                    <a:pt x="432" y="296"/>
                  </a:lnTo>
                  <a:lnTo>
                    <a:pt x="440" y="304"/>
                  </a:lnTo>
                  <a:lnTo>
                    <a:pt x="440" y="312"/>
                  </a:lnTo>
                  <a:lnTo>
                    <a:pt x="448" y="304"/>
                  </a:lnTo>
                  <a:lnTo>
                    <a:pt x="448" y="296"/>
                  </a:lnTo>
                  <a:lnTo>
                    <a:pt x="448" y="312"/>
                  </a:lnTo>
                  <a:lnTo>
                    <a:pt x="456" y="304"/>
                  </a:lnTo>
                  <a:lnTo>
                    <a:pt x="456" y="296"/>
                  </a:lnTo>
                  <a:lnTo>
                    <a:pt x="464" y="288"/>
                  </a:lnTo>
                  <a:lnTo>
                    <a:pt x="464" y="296"/>
                  </a:lnTo>
                  <a:lnTo>
                    <a:pt x="464" y="40"/>
                  </a:lnTo>
                  <a:lnTo>
                    <a:pt x="472" y="8"/>
                  </a:lnTo>
                </a:path>
              </a:pathLst>
            </a:custGeom>
            <a:noFill/>
            <a:ln w="0">
              <a:solidFill>
                <a:srgbClr val="CC0000"/>
              </a:solidFill>
              <a:prstDash val="solid"/>
              <a:round/>
              <a:headEnd/>
              <a:tailEnd/>
            </a:ln>
          </p:spPr>
          <p:txBody>
            <a:bodyPr/>
            <a:lstStyle/>
            <a:p>
              <a:endParaRPr lang="en-US"/>
            </a:p>
          </p:txBody>
        </p:sp>
        <p:sp>
          <p:nvSpPr>
            <p:cNvPr id="61495" name="Freeform 1901"/>
            <p:cNvSpPr>
              <a:spLocks/>
            </p:cNvSpPr>
            <p:nvPr/>
          </p:nvSpPr>
          <p:spPr bwMode="auto">
            <a:xfrm>
              <a:off x="1632" y="696"/>
              <a:ext cx="344" cy="383"/>
            </a:xfrm>
            <a:custGeom>
              <a:avLst/>
              <a:gdLst>
                <a:gd name="T0" fmla="*/ 0 w 344"/>
                <a:gd name="T1" fmla="*/ 79 h 383"/>
                <a:gd name="T2" fmla="*/ 0 w 344"/>
                <a:gd name="T3" fmla="*/ 71 h 383"/>
                <a:gd name="T4" fmla="*/ 8 w 344"/>
                <a:gd name="T5" fmla="*/ 39 h 383"/>
                <a:gd name="T6" fmla="*/ 16 w 344"/>
                <a:gd name="T7" fmla="*/ 79 h 383"/>
                <a:gd name="T8" fmla="*/ 16 w 344"/>
                <a:gd name="T9" fmla="*/ 79 h 383"/>
                <a:gd name="T10" fmla="*/ 24 w 344"/>
                <a:gd name="T11" fmla="*/ 207 h 383"/>
                <a:gd name="T12" fmla="*/ 32 w 344"/>
                <a:gd name="T13" fmla="*/ 327 h 383"/>
                <a:gd name="T14" fmla="*/ 40 w 344"/>
                <a:gd name="T15" fmla="*/ 351 h 383"/>
                <a:gd name="T16" fmla="*/ 48 w 344"/>
                <a:gd name="T17" fmla="*/ 359 h 383"/>
                <a:gd name="T18" fmla="*/ 56 w 344"/>
                <a:gd name="T19" fmla="*/ 359 h 383"/>
                <a:gd name="T20" fmla="*/ 56 w 344"/>
                <a:gd name="T21" fmla="*/ 351 h 383"/>
                <a:gd name="T22" fmla="*/ 64 w 344"/>
                <a:gd name="T23" fmla="*/ 343 h 383"/>
                <a:gd name="T24" fmla="*/ 72 w 344"/>
                <a:gd name="T25" fmla="*/ 359 h 383"/>
                <a:gd name="T26" fmla="*/ 80 w 344"/>
                <a:gd name="T27" fmla="*/ 343 h 383"/>
                <a:gd name="T28" fmla="*/ 80 w 344"/>
                <a:gd name="T29" fmla="*/ 207 h 383"/>
                <a:gd name="T30" fmla="*/ 88 w 344"/>
                <a:gd name="T31" fmla="*/ 23 h 383"/>
                <a:gd name="T32" fmla="*/ 96 w 344"/>
                <a:gd name="T33" fmla="*/ 23 h 383"/>
                <a:gd name="T34" fmla="*/ 104 w 344"/>
                <a:gd name="T35" fmla="*/ 0 h 383"/>
                <a:gd name="T36" fmla="*/ 112 w 344"/>
                <a:gd name="T37" fmla="*/ 87 h 383"/>
                <a:gd name="T38" fmla="*/ 120 w 344"/>
                <a:gd name="T39" fmla="*/ 207 h 383"/>
                <a:gd name="T40" fmla="*/ 128 w 344"/>
                <a:gd name="T41" fmla="*/ 327 h 383"/>
                <a:gd name="T42" fmla="*/ 136 w 344"/>
                <a:gd name="T43" fmla="*/ 375 h 383"/>
                <a:gd name="T44" fmla="*/ 136 w 344"/>
                <a:gd name="T45" fmla="*/ 383 h 383"/>
                <a:gd name="T46" fmla="*/ 144 w 344"/>
                <a:gd name="T47" fmla="*/ 383 h 383"/>
                <a:gd name="T48" fmla="*/ 152 w 344"/>
                <a:gd name="T49" fmla="*/ 367 h 383"/>
                <a:gd name="T50" fmla="*/ 160 w 344"/>
                <a:gd name="T51" fmla="*/ 383 h 383"/>
                <a:gd name="T52" fmla="*/ 160 w 344"/>
                <a:gd name="T53" fmla="*/ 367 h 383"/>
                <a:gd name="T54" fmla="*/ 168 w 344"/>
                <a:gd name="T55" fmla="*/ 351 h 383"/>
                <a:gd name="T56" fmla="*/ 176 w 344"/>
                <a:gd name="T57" fmla="*/ 231 h 383"/>
                <a:gd name="T58" fmla="*/ 184 w 344"/>
                <a:gd name="T59" fmla="*/ 55 h 383"/>
                <a:gd name="T60" fmla="*/ 192 w 344"/>
                <a:gd name="T61" fmla="*/ 55 h 383"/>
                <a:gd name="T62" fmla="*/ 192 w 344"/>
                <a:gd name="T63" fmla="*/ 55 h 383"/>
                <a:gd name="T64" fmla="*/ 200 w 344"/>
                <a:gd name="T65" fmla="*/ 135 h 383"/>
                <a:gd name="T66" fmla="*/ 208 w 344"/>
                <a:gd name="T67" fmla="*/ 271 h 383"/>
                <a:gd name="T68" fmla="*/ 216 w 344"/>
                <a:gd name="T69" fmla="*/ 335 h 383"/>
                <a:gd name="T70" fmla="*/ 232 w 344"/>
                <a:gd name="T71" fmla="*/ 351 h 383"/>
                <a:gd name="T72" fmla="*/ 240 w 344"/>
                <a:gd name="T73" fmla="*/ 359 h 383"/>
                <a:gd name="T74" fmla="*/ 240 w 344"/>
                <a:gd name="T75" fmla="*/ 351 h 383"/>
                <a:gd name="T76" fmla="*/ 248 w 344"/>
                <a:gd name="T77" fmla="*/ 367 h 383"/>
                <a:gd name="T78" fmla="*/ 256 w 344"/>
                <a:gd name="T79" fmla="*/ 335 h 383"/>
                <a:gd name="T80" fmla="*/ 256 w 344"/>
                <a:gd name="T81" fmla="*/ 351 h 383"/>
                <a:gd name="T82" fmla="*/ 264 w 344"/>
                <a:gd name="T83" fmla="*/ 55 h 383"/>
                <a:gd name="T84" fmla="*/ 272 w 344"/>
                <a:gd name="T85" fmla="*/ 55 h 383"/>
                <a:gd name="T86" fmla="*/ 288 w 344"/>
                <a:gd name="T87" fmla="*/ 55 h 383"/>
                <a:gd name="T88" fmla="*/ 296 w 344"/>
                <a:gd name="T89" fmla="*/ 135 h 383"/>
                <a:gd name="T90" fmla="*/ 304 w 344"/>
                <a:gd name="T91" fmla="*/ 271 h 383"/>
                <a:gd name="T92" fmla="*/ 312 w 344"/>
                <a:gd name="T93" fmla="*/ 351 h 383"/>
                <a:gd name="T94" fmla="*/ 320 w 344"/>
                <a:gd name="T95" fmla="*/ 383 h 383"/>
                <a:gd name="T96" fmla="*/ 328 w 344"/>
                <a:gd name="T97" fmla="*/ 367 h 383"/>
                <a:gd name="T98" fmla="*/ 336 w 344"/>
                <a:gd name="T99" fmla="*/ 367 h 383"/>
                <a:gd name="T100" fmla="*/ 344 w 344"/>
                <a:gd name="T101" fmla="*/ 367 h 38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
                <a:gd name="T154" fmla="*/ 0 h 383"/>
                <a:gd name="T155" fmla="*/ 344 w 344"/>
                <a:gd name="T156" fmla="*/ 383 h 38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 h="383">
                  <a:moveTo>
                    <a:pt x="0" y="71"/>
                  </a:moveTo>
                  <a:lnTo>
                    <a:pt x="0" y="79"/>
                  </a:lnTo>
                  <a:lnTo>
                    <a:pt x="0" y="63"/>
                  </a:lnTo>
                  <a:lnTo>
                    <a:pt x="0" y="71"/>
                  </a:lnTo>
                  <a:lnTo>
                    <a:pt x="8" y="79"/>
                  </a:lnTo>
                  <a:lnTo>
                    <a:pt x="8" y="39"/>
                  </a:lnTo>
                  <a:lnTo>
                    <a:pt x="8" y="55"/>
                  </a:lnTo>
                  <a:lnTo>
                    <a:pt x="16" y="79"/>
                  </a:lnTo>
                  <a:lnTo>
                    <a:pt x="16" y="71"/>
                  </a:lnTo>
                  <a:lnTo>
                    <a:pt x="16" y="79"/>
                  </a:lnTo>
                  <a:lnTo>
                    <a:pt x="24" y="111"/>
                  </a:lnTo>
                  <a:lnTo>
                    <a:pt x="24" y="207"/>
                  </a:lnTo>
                  <a:lnTo>
                    <a:pt x="32" y="239"/>
                  </a:lnTo>
                  <a:lnTo>
                    <a:pt x="32" y="327"/>
                  </a:lnTo>
                  <a:lnTo>
                    <a:pt x="40" y="335"/>
                  </a:lnTo>
                  <a:lnTo>
                    <a:pt x="40" y="351"/>
                  </a:lnTo>
                  <a:lnTo>
                    <a:pt x="40" y="343"/>
                  </a:lnTo>
                  <a:lnTo>
                    <a:pt x="48" y="359"/>
                  </a:lnTo>
                  <a:lnTo>
                    <a:pt x="48" y="367"/>
                  </a:lnTo>
                  <a:lnTo>
                    <a:pt x="56" y="359"/>
                  </a:lnTo>
                  <a:lnTo>
                    <a:pt x="56" y="343"/>
                  </a:lnTo>
                  <a:lnTo>
                    <a:pt x="56" y="351"/>
                  </a:lnTo>
                  <a:lnTo>
                    <a:pt x="64" y="359"/>
                  </a:lnTo>
                  <a:lnTo>
                    <a:pt x="64" y="343"/>
                  </a:lnTo>
                  <a:lnTo>
                    <a:pt x="72" y="343"/>
                  </a:lnTo>
                  <a:lnTo>
                    <a:pt x="72" y="359"/>
                  </a:lnTo>
                  <a:lnTo>
                    <a:pt x="72" y="335"/>
                  </a:lnTo>
                  <a:lnTo>
                    <a:pt x="80" y="343"/>
                  </a:lnTo>
                  <a:lnTo>
                    <a:pt x="80" y="351"/>
                  </a:lnTo>
                  <a:lnTo>
                    <a:pt x="80" y="207"/>
                  </a:lnTo>
                  <a:lnTo>
                    <a:pt x="88" y="71"/>
                  </a:lnTo>
                  <a:lnTo>
                    <a:pt x="88" y="23"/>
                  </a:lnTo>
                  <a:lnTo>
                    <a:pt x="96" y="15"/>
                  </a:lnTo>
                  <a:lnTo>
                    <a:pt x="96" y="23"/>
                  </a:lnTo>
                  <a:lnTo>
                    <a:pt x="96" y="15"/>
                  </a:lnTo>
                  <a:lnTo>
                    <a:pt x="104" y="0"/>
                  </a:lnTo>
                  <a:lnTo>
                    <a:pt x="104" y="55"/>
                  </a:lnTo>
                  <a:lnTo>
                    <a:pt x="112" y="87"/>
                  </a:lnTo>
                  <a:lnTo>
                    <a:pt x="112" y="167"/>
                  </a:lnTo>
                  <a:lnTo>
                    <a:pt x="120" y="207"/>
                  </a:lnTo>
                  <a:lnTo>
                    <a:pt x="120" y="319"/>
                  </a:lnTo>
                  <a:lnTo>
                    <a:pt x="128" y="327"/>
                  </a:lnTo>
                  <a:lnTo>
                    <a:pt x="128" y="359"/>
                  </a:lnTo>
                  <a:lnTo>
                    <a:pt x="136" y="375"/>
                  </a:lnTo>
                  <a:lnTo>
                    <a:pt x="136" y="359"/>
                  </a:lnTo>
                  <a:lnTo>
                    <a:pt x="136" y="383"/>
                  </a:lnTo>
                  <a:lnTo>
                    <a:pt x="144" y="367"/>
                  </a:lnTo>
                  <a:lnTo>
                    <a:pt x="144" y="383"/>
                  </a:lnTo>
                  <a:lnTo>
                    <a:pt x="152" y="383"/>
                  </a:lnTo>
                  <a:lnTo>
                    <a:pt x="152" y="367"/>
                  </a:lnTo>
                  <a:lnTo>
                    <a:pt x="160" y="383"/>
                  </a:lnTo>
                  <a:lnTo>
                    <a:pt x="160" y="359"/>
                  </a:lnTo>
                  <a:lnTo>
                    <a:pt x="160" y="367"/>
                  </a:lnTo>
                  <a:lnTo>
                    <a:pt x="168" y="367"/>
                  </a:lnTo>
                  <a:lnTo>
                    <a:pt x="168" y="351"/>
                  </a:lnTo>
                  <a:lnTo>
                    <a:pt x="168" y="367"/>
                  </a:lnTo>
                  <a:lnTo>
                    <a:pt x="176" y="231"/>
                  </a:lnTo>
                  <a:lnTo>
                    <a:pt x="176" y="63"/>
                  </a:lnTo>
                  <a:lnTo>
                    <a:pt x="184" y="55"/>
                  </a:lnTo>
                  <a:lnTo>
                    <a:pt x="184" y="63"/>
                  </a:lnTo>
                  <a:lnTo>
                    <a:pt x="192" y="55"/>
                  </a:lnTo>
                  <a:lnTo>
                    <a:pt x="192" y="39"/>
                  </a:lnTo>
                  <a:lnTo>
                    <a:pt x="192" y="55"/>
                  </a:lnTo>
                  <a:lnTo>
                    <a:pt x="200" y="71"/>
                  </a:lnTo>
                  <a:lnTo>
                    <a:pt x="200" y="135"/>
                  </a:lnTo>
                  <a:lnTo>
                    <a:pt x="208" y="167"/>
                  </a:lnTo>
                  <a:lnTo>
                    <a:pt x="208" y="271"/>
                  </a:lnTo>
                  <a:lnTo>
                    <a:pt x="216" y="287"/>
                  </a:lnTo>
                  <a:lnTo>
                    <a:pt x="216" y="335"/>
                  </a:lnTo>
                  <a:lnTo>
                    <a:pt x="232" y="359"/>
                  </a:lnTo>
                  <a:lnTo>
                    <a:pt x="232" y="351"/>
                  </a:lnTo>
                  <a:lnTo>
                    <a:pt x="232" y="367"/>
                  </a:lnTo>
                  <a:lnTo>
                    <a:pt x="240" y="359"/>
                  </a:lnTo>
                  <a:lnTo>
                    <a:pt x="240" y="367"/>
                  </a:lnTo>
                  <a:lnTo>
                    <a:pt x="240" y="351"/>
                  </a:lnTo>
                  <a:lnTo>
                    <a:pt x="240" y="359"/>
                  </a:lnTo>
                  <a:lnTo>
                    <a:pt x="248" y="367"/>
                  </a:lnTo>
                  <a:lnTo>
                    <a:pt x="248" y="359"/>
                  </a:lnTo>
                  <a:lnTo>
                    <a:pt x="256" y="335"/>
                  </a:lnTo>
                  <a:lnTo>
                    <a:pt x="256" y="359"/>
                  </a:lnTo>
                  <a:lnTo>
                    <a:pt x="256" y="351"/>
                  </a:lnTo>
                  <a:lnTo>
                    <a:pt x="264" y="343"/>
                  </a:lnTo>
                  <a:lnTo>
                    <a:pt x="264" y="55"/>
                  </a:lnTo>
                  <a:lnTo>
                    <a:pt x="280" y="55"/>
                  </a:lnTo>
                  <a:lnTo>
                    <a:pt x="272" y="55"/>
                  </a:lnTo>
                  <a:lnTo>
                    <a:pt x="280" y="39"/>
                  </a:lnTo>
                  <a:lnTo>
                    <a:pt x="288" y="55"/>
                  </a:lnTo>
                  <a:lnTo>
                    <a:pt x="288" y="103"/>
                  </a:lnTo>
                  <a:lnTo>
                    <a:pt x="296" y="135"/>
                  </a:lnTo>
                  <a:lnTo>
                    <a:pt x="296" y="223"/>
                  </a:lnTo>
                  <a:lnTo>
                    <a:pt x="304" y="271"/>
                  </a:lnTo>
                  <a:lnTo>
                    <a:pt x="304" y="327"/>
                  </a:lnTo>
                  <a:lnTo>
                    <a:pt x="312" y="351"/>
                  </a:lnTo>
                  <a:lnTo>
                    <a:pt x="312" y="375"/>
                  </a:lnTo>
                  <a:lnTo>
                    <a:pt x="320" y="383"/>
                  </a:lnTo>
                  <a:lnTo>
                    <a:pt x="328" y="375"/>
                  </a:lnTo>
                  <a:lnTo>
                    <a:pt x="328" y="367"/>
                  </a:lnTo>
                  <a:lnTo>
                    <a:pt x="328" y="375"/>
                  </a:lnTo>
                  <a:lnTo>
                    <a:pt x="336" y="367"/>
                  </a:lnTo>
                  <a:lnTo>
                    <a:pt x="336" y="383"/>
                  </a:lnTo>
                  <a:lnTo>
                    <a:pt x="344" y="367"/>
                  </a:lnTo>
                  <a:lnTo>
                    <a:pt x="344" y="375"/>
                  </a:lnTo>
                </a:path>
              </a:pathLst>
            </a:custGeom>
            <a:noFill/>
            <a:ln w="0">
              <a:solidFill>
                <a:srgbClr val="CC0000"/>
              </a:solidFill>
              <a:prstDash val="solid"/>
              <a:round/>
              <a:headEnd/>
              <a:tailEnd/>
            </a:ln>
          </p:spPr>
          <p:txBody>
            <a:bodyPr/>
            <a:lstStyle/>
            <a:p>
              <a:endParaRPr lang="en-US"/>
            </a:p>
          </p:txBody>
        </p:sp>
        <p:sp>
          <p:nvSpPr>
            <p:cNvPr id="61496" name="Freeform 1902"/>
            <p:cNvSpPr>
              <a:spLocks/>
            </p:cNvSpPr>
            <p:nvPr/>
          </p:nvSpPr>
          <p:spPr bwMode="auto">
            <a:xfrm>
              <a:off x="1160" y="560"/>
              <a:ext cx="608" cy="255"/>
            </a:xfrm>
            <a:custGeom>
              <a:avLst/>
              <a:gdLst>
                <a:gd name="T0" fmla="*/ 8 w 608"/>
                <a:gd name="T1" fmla="*/ 207 h 255"/>
                <a:gd name="T2" fmla="*/ 24 w 608"/>
                <a:gd name="T3" fmla="*/ 72 h 255"/>
                <a:gd name="T4" fmla="*/ 40 w 608"/>
                <a:gd name="T5" fmla="*/ 64 h 255"/>
                <a:gd name="T6" fmla="*/ 48 w 608"/>
                <a:gd name="T7" fmla="*/ 144 h 255"/>
                <a:gd name="T8" fmla="*/ 64 w 608"/>
                <a:gd name="T9" fmla="*/ 191 h 255"/>
                <a:gd name="T10" fmla="*/ 80 w 608"/>
                <a:gd name="T11" fmla="*/ 223 h 255"/>
                <a:gd name="T12" fmla="*/ 96 w 608"/>
                <a:gd name="T13" fmla="*/ 223 h 255"/>
                <a:gd name="T14" fmla="*/ 112 w 608"/>
                <a:gd name="T15" fmla="*/ 112 h 255"/>
                <a:gd name="T16" fmla="*/ 128 w 608"/>
                <a:gd name="T17" fmla="*/ 64 h 255"/>
                <a:gd name="T18" fmla="*/ 136 w 608"/>
                <a:gd name="T19" fmla="*/ 136 h 255"/>
                <a:gd name="T20" fmla="*/ 152 w 608"/>
                <a:gd name="T21" fmla="*/ 183 h 255"/>
                <a:gd name="T22" fmla="*/ 168 w 608"/>
                <a:gd name="T23" fmla="*/ 215 h 255"/>
                <a:gd name="T24" fmla="*/ 192 w 608"/>
                <a:gd name="T25" fmla="*/ 215 h 255"/>
                <a:gd name="T26" fmla="*/ 200 w 608"/>
                <a:gd name="T27" fmla="*/ 80 h 255"/>
                <a:gd name="T28" fmla="*/ 216 w 608"/>
                <a:gd name="T29" fmla="*/ 72 h 255"/>
                <a:gd name="T30" fmla="*/ 232 w 608"/>
                <a:gd name="T31" fmla="*/ 136 h 255"/>
                <a:gd name="T32" fmla="*/ 240 w 608"/>
                <a:gd name="T33" fmla="*/ 199 h 255"/>
                <a:gd name="T34" fmla="*/ 264 w 608"/>
                <a:gd name="T35" fmla="*/ 215 h 255"/>
                <a:gd name="T36" fmla="*/ 288 w 608"/>
                <a:gd name="T37" fmla="*/ 191 h 255"/>
                <a:gd name="T38" fmla="*/ 296 w 608"/>
                <a:gd name="T39" fmla="*/ 64 h 255"/>
                <a:gd name="T40" fmla="*/ 312 w 608"/>
                <a:gd name="T41" fmla="*/ 72 h 255"/>
                <a:gd name="T42" fmla="*/ 320 w 608"/>
                <a:gd name="T43" fmla="*/ 151 h 255"/>
                <a:gd name="T44" fmla="*/ 344 w 608"/>
                <a:gd name="T45" fmla="*/ 207 h 255"/>
                <a:gd name="T46" fmla="*/ 352 w 608"/>
                <a:gd name="T47" fmla="*/ 215 h 255"/>
                <a:gd name="T48" fmla="*/ 376 w 608"/>
                <a:gd name="T49" fmla="*/ 223 h 255"/>
                <a:gd name="T50" fmla="*/ 384 w 608"/>
                <a:gd name="T51" fmla="*/ 64 h 255"/>
                <a:gd name="T52" fmla="*/ 400 w 608"/>
                <a:gd name="T53" fmla="*/ 32 h 255"/>
                <a:gd name="T54" fmla="*/ 408 w 608"/>
                <a:gd name="T55" fmla="*/ 120 h 255"/>
                <a:gd name="T56" fmla="*/ 424 w 608"/>
                <a:gd name="T57" fmla="*/ 175 h 255"/>
                <a:gd name="T58" fmla="*/ 432 w 608"/>
                <a:gd name="T59" fmla="*/ 207 h 255"/>
                <a:gd name="T60" fmla="*/ 456 w 608"/>
                <a:gd name="T61" fmla="*/ 215 h 255"/>
                <a:gd name="T62" fmla="*/ 472 w 608"/>
                <a:gd name="T63" fmla="*/ 151 h 255"/>
                <a:gd name="T64" fmla="*/ 480 w 608"/>
                <a:gd name="T65" fmla="*/ 40 h 255"/>
                <a:gd name="T66" fmla="*/ 496 w 608"/>
                <a:gd name="T67" fmla="*/ 72 h 255"/>
                <a:gd name="T68" fmla="*/ 504 w 608"/>
                <a:gd name="T69" fmla="*/ 183 h 255"/>
                <a:gd name="T70" fmla="*/ 520 w 608"/>
                <a:gd name="T71" fmla="*/ 215 h 255"/>
                <a:gd name="T72" fmla="*/ 536 w 608"/>
                <a:gd name="T73" fmla="*/ 239 h 255"/>
                <a:gd name="T74" fmla="*/ 552 w 608"/>
                <a:gd name="T75" fmla="*/ 239 h 255"/>
                <a:gd name="T76" fmla="*/ 568 w 608"/>
                <a:gd name="T77" fmla="*/ 32 h 255"/>
                <a:gd name="T78" fmla="*/ 576 w 608"/>
                <a:gd name="T79" fmla="*/ 16 h 255"/>
                <a:gd name="T80" fmla="*/ 584 w 608"/>
                <a:gd name="T81" fmla="*/ 88 h 255"/>
                <a:gd name="T82" fmla="*/ 600 w 608"/>
                <a:gd name="T83" fmla="*/ 159 h 2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8"/>
                <a:gd name="T127" fmla="*/ 0 h 255"/>
                <a:gd name="T128" fmla="*/ 608 w 608"/>
                <a:gd name="T129" fmla="*/ 255 h 25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8" h="255">
                  <a:moveTo>
                    <a:pt x="8" y="223"/>
                  </a:moveTo>
                  <a:lnTo>
                    <a:pt x="0" y="223"/>
                  </a:lnTo>
                  <a:lnTo>
                    <a:pt x="8" y="207"/>
                  </a:lnTo>
                  <a:lnTo>
                    <a:pt x="16" y="175"/>
                  </a:lnTo>
                  <a:lnTo>
                    <a:pt x="16" y="96"/>
                  </a:lnTo>
                  <a:lnTo>
                    <a:pt x="24" y="72"/>
                  </a:lnTo>
                  <a:lnTo>
                    <a:pt x="24" y="48"/>
                  </a:lnTo>
                  <a:lnTo>
                    <a:pt x="32" y="56"/>
                  </a:lnTo>
                  <a:lnTo>
                    <a:pt x="40" y="64"/>
                  </a:lnTo>
                  <a:lnTo>
                    <a:pt x="40" y="88"/>
                  </a:lnTo>
                  <a:lnTo>
                    <a:pt x="48" y="104"/>
                  </a:lnTo>
                  <a:lnTo>
                    <a:pt x="48" y="144"/>
                  </a:lnTo>
                  <a:lnTo>
                    <a:pt x="56" y="159"/>
                  </a:lnTo>
                  <a:lnTo>
                    <a:pt x="56" y="183"/>
                  </a:lnTo>
                  <a:lnTo>
                    <a:pt x="64" y="191"/>
                  </a:lnTo>
                  <a:lnTo>
                    <a:pt x="64" y="199"/>
                  </a:lnTo>
                  <a:lnTo>
                    <a:pt x="80" y="215"/>
                  </a:lnTo>
                  <a:lnTo>
                    <a:pt x="80" y="223"/>
                  </a:lnTo>
                  <a:lnTo>
                    <a:pt x="96" y="223"/>
                  </a:lnTo>
                  <a:lnTo>
                    <a:pt x="88" y="223"/>
                  </a:lnTo>
                  <a:lnTo>
                    <a:pt x="96" y="223"/>
                  </a:lnTo>
                  <a:lnTo>
                    <a:pt x="104" y="215"/>
                  </a:lnTo>
                  <a:lnTo>
                    <a:pt x="104" y="144"/>
                  </a:lnTo>
                  <a:lnTo>
                    <a:pt x="112" y="112"/>
                  </a:lnTo>
                  <a:lnTo>
                    <a:pt x="112" y="64"/>
                  </a:lnTo>
                  <a:lnTo>
                    <a:pt x="120" y="56"/>
                  </a:lnTo>
                  <a:lnTo>
                    <a:pt x="128" y="64"/>
                  </a:lnTo>
                  <a:lnTo>
                    <a:pt x="128" y="88"/>
                  </a:lnTo>
                  <a:lnTo>
                    <a:pt x="136" y="96"/>
                  </a:lnTo>
                  <a:lnTo>
                    <a:pt x="136" y="136"/>
                  </a:lnTo>
                  <a:lnTo>
                    <a:pt x="144" y="151"/>
                  </a:lnTo>
                  <a:lnTo>
                    <a:pt x="144" y="175"/>
                  </a:lnTo>
                  <a:lnTo>
                    <a:pt x="152" y="183"/>
                  </a:lnTo>
                  <a:lnTo>
                    <a:pt x="152" y="199"/>
                  </a:lnTo>
                  <a:lnTo>
                    <a:pt x="160" y="207"/>
                  </a:lnTo>
                  <a:lnTo>
                    <a:pt x="168" y="215"/>
                  </a:lnTo>
                  <a:lnTo>
                    <a:pt x="176" y="223"/>
                  </a:lnTo>
                  <a:lnTo>
                    <a:pt x="184" y="223"/>
                  </a:lnTo>
                  <a:lnTo>
                    <a:pt x="192" y="215"/>
                  </a:lnTo>
                  <a:lnTo>
                    <a:pt x="192" y="183"/>
                  </a:lnTo>
                  <a:lnTo>
                    <a:pt x="200" y="151"/>
                  </a:lnTo>
                  <a:lnTo>
                    <a:pt x="200" y="80"/>
                  </a:lnTo>
                  <a:lnTo>
                    <a:pt x="216" y="56"/>
                  </a:lnTo>
                  <a:lnTo>
                    <a:pt x="208" y="56"/>
                  </a:lnTo>
                  <a:lnTo>
                    <a:pt x="216" y="72"/>
                  </a:lnTo>
                  <a:lnTo>
                    <a:pt x="224" y="80"/>
                  </a:lnTo>
                  <a:lnTo>
                    <a:pt x="224" y="120"/>
                  </a:lnTo>
                  <a:lnTo>
                    <a:pt x="232" y="136"/>
                  </a:lnTo>
                  <a:lnTo>
                    <a:pt x="232" y="167"/>
                  </a:lnTo>
                  <a:lnTo>
                    <a:pt x="240" y="175"/>
                  </a:lnTo>
                  <a:lnTo>
                    <a:pt x="240" y="199"/>
                  </a:lnTo>
                  <a:lnTo>
                    <a:pt x="248" y="207"/>
                  </a:lnTo>
                  <a:lnTo>
                    <a:pt x="256" y="215"/>
                  </a:lnTo>
                  <a:lnTo>
                    <a:pt x="264" y="215"/>
                  </a:lnTo>
                  <a:lnTo>
                    <a:pt x="272" y="223"/>
                  </a:lnTo>
                  <a:lnTo>
                    <a:pt x="280" y="223"/>
                  </a:lnTo>
                  <a:lnTo>
                    <a:pt x="288" y="191"/>
                  </a:lnTo>
                  <a:lnTo>
                    <a:pt x="288" y="104"/>
                  </a:lnTo>
                  <a:lnTo>
                    <a:pt x="296" y="88"/>
                  </a:lnTo>
                  <a:lnTo>
                    <a:pt x="296" y="64"/>
                  </a:lnTo>
                  <a:lnTo>
                    <a:pt x="304" y="56"/>
                  </a:lnTo>
                  <a:lnTo>
                    <a:pt x="304" y="72"/>
                  </a:lnTo>
                  <a:lnTo>
                    <a:pt x="312" y="72"/>
                  </a:lnTo>
                  <a:lnTo>
                    <a:pt x="312" y="104"/>
                  </a:lnTo>
                  <a:lnTo>
                    <a:pt x="320" y="112"/>
                  </a:lnTo>
                  <a:lnTo>
                    <a:pt x="320" y="151"/>
                  </a:lnTo>
                  <a:lnTo>
                    <a:pt x="328" y="159"/>
                  </a:lnTo>
                  <a:lnTo>
                    <a:pt x="328" y="191"/>
                  </a:lnTo>
                  <a:lnTo>
                    <a:pt x="344" y="207"/>
                  </a:lnTo>
                  <a:lnTo>
                    <a:pt x="336" y="207"/>
                  </a:lnTo>
                  <a:lnTo>
                    <a:pt x="344" y="207"/>
                  </a:lnTo>
                  <a:lnTo>
                    <a:pt x="352" y="215"/>
                  </a:lnTo>
                  <a:lnTo>
                    <a:pt x="360" y="223"/>
                  </a:lnTo>
                  <a:lnTo>
                    <a:pt x="368" y="231"/>
                  </a:lnTo>
                  <a:lnTo>
                    <a:pt x="376" y="223"/>
                  </a:lnTo>
                  <a:lnTo>
                    <a:pt x="376" y="128"/>
                  </a:lnTo>
                  <a:lnTo>
                    <a:pt x="384" y="104"/>
                  </a:lnTo>
                  <a:lnTo>
                    <a:pt x="384" y="64"/>
                  </a:lnTo>
                  <a:lnTo>
                    <a:pt x="392" y="48"/>
                  </a:lnTo>
                  <a:lnTo>
                    <a:pt x="392" y="24"/>
                  </a:lnTo>
                  <a:lnTo>
                    <a:pt x="400" y="32"/>
                  </a:lnTo>
                  <a:lnTo>
                    <a:pt x="400" y="64"/>
                  </a:lnTo>
                  <a:lnTo>
                    <a:pt x="408" y="80"/>
                  </a:lnTo>
                  <a:lnTo>
                    <a:pt x="408" y="120"/>
                  </a:lnTo>
                  <a:lnTo>
                    <a:pt x="416" y="136"/>
                  </a:lnTo>
                  <a:lnTo>
                    <a:pt x="416" y="167"/>
                  </a:lnTo>
                  <a:lnTo>
                    <a:pt x="424" y="175"/>
                  </a:lnTo>
                  <a:lnTo>
                    <a:pt x="424" y="191"/>
                  </a:lnTo>
                  <a:lnTo>
                    <a:pt x="440" y="207"/>
                  </a:lnTo>
                  <a:lnTo>
                    <a:pt x="432" y="207"/>
                  </a:lnTo>
                  <a:lnTo>
                    <a:pt x="440" y="207"/>
                  </a:lnTo>
                  <a:lnTo>
                    <a:pt x="448" y="215"/>
                  </a:lnTo>
                  <a:lnTo>
                    <a:pt x="456" y="215"/>
                  </a:lnTo>
                  <a:lnTo>
                    <a:pt x="464" y="215"/>
                  </a:lnTo>
                  <a:lnTo>
                    <a:pt x="464" y="183"/>
                  </a:lnTo>
                  <a:lnTo>
                    <a:pt x="472" y="151"/>
                  </a:lnTo>
                  <a:lnTo>
                    <a:pt x="472" y="72"/>
                  </a:lnTo>
                  <a:lnTo>
                    <a:pt x="480" y="56"/>
                  </a:lnTo>
                  <a:lnTo>
                    <a:pt x="480" y="40"/>
                  </a:lnTo>
                  <a:lnTo>
                    <a:pt x="488" y="48"/>
                  </a:lnTo>
                  <a:lnTo>
                    <a:pt x="488" y="56"/>
                  </a:lnTo>
                  <a:lnTo>
                    <a:pt x="496" y="72"/>
                  </a:lnTo>
                  <a:lnTo>
                    <a:pt x="496" y="120"/>
                  </a:lnTo>
                  <a:lnTo>
                    <a:pt x="504" y="136"/>
                  </a:lnTo>
                  <a:lnTo>
                    <a:pt x="504" y="183"/>
                  </a:lnTo>
                  <a:lnTo>
                    <a:pt x="512" y="191"/>
                  </a:lnTo>
                  <a:lnTo>
                    <a:pt x="512" y="207"/>
                  </a:lnTo>
                  <a:lnTo>
                    <a:pt x="520" y="215"/>
                  </a:lnTo>
                  <a:lnTo>
                    <a:pt x="520" y="231"/>
                  </a:lnTo>
                  <a:lnTo>
                    <a:pt x="528" y="231"/>
                  </a:lnTo>
                  <a:lnTo>
                    <a:pt x="536" y="239"/>
                  </a:lnTo>
                  <a:lnTo>
                    <a:pt x="544" y="247"/>
                  </a:lnTo>
                  <a:lnTo>
                    <a:pt x="552" y="255"/>
                  </a:lnTo>
                  <a:lnTo>
                    <a:pt x="552" y="239"/>
                  </a:lnTo>
                  <a:lnTo>
                    <a:pt x="560" y="191"/>
                  </a:lnTo>
                  <a:lnTo>
                    <a:pt x="560" y="56"/>
                  </a:lnTo>
                  <a:lnTo>
                    <a:pt x="568" y="32"/>
                  </a:lnTo>
                  <a:lnTo>
                    <a:pt x="568" y="0"/>
                  </a:lnTo>
                  <a:lnTo>
                    <a:pt x="568" y="8"/>
                  </a:lnTo>
                  <a:lnTo>
                    <a:pt x="576" y="16"/>
                  </a:lnTo>
                  <a:lnTo>
                    <a:pt x="576" y="40"/>
                  </a:lnTo>
                  <a:lnTo>
                    <a:pt x="584" y="48"/>
                  </a:lnTo>
                  <a:lnTo>
                    <a:pt x="584" y="88"/>
                  </a:lnTo>
                  <a:lnTo>
                    <a:pt x="592" y="104"/>
                  </a:lnTo>
                  <a:lnTo>
                    <a:pt x="592" y="151"/>
                  </a:lnTo>
                  <a:lnTo>
                    <a:pt x="600" y="159"/>
                  </a:lnTo>
                  <a:lnTo>
                    <a:pt x="600" y="175"/>
                  </a:lnTo>
                  <a:lnTo>
                    <a:pt x="608" y="183"/>
                  </a:lnTo>
                </a:path>
              </a:pathLst>
            </a:custGeom>
            <a:noFill/>
            <a:ln w="0">
              <a:solidFill>
                <a:srgbClr val="0000CC"/>
              </a:solidFill>
              <a:prstDash val="solid"/>
              <a:round/>
              <a:headEnd/>
              <a:tailEnd/>
            </a:ln>
          </p:spPr>
          <p:txBody>
            <a:bodyPr/>
            <a:lstStyle/>
            <a:p>
              <a:endParaRPr lang="en-US"/>
            </a:p>
          </p:txBody>
        </p:sp>
        <p:sp>
          <p:nvSpPr>
            <p:cNvPr id="61497" name="Freeform 1903"/>
            <p:cNvSpPr>
              <a:spLocks/>
            </p:cNvSpPr>
            <p:nvPr/>
          </p:nvSpPr>
          <p:spPr bwMode="auto">
            <a:xfrm>
              <a:off x="1768" y="624"/>
              <a:ext cx="208" cy="167"/>
            </a:xfrm>
            <a:custGeom>
              <a:avLst/>
              <a:gdLst>
                <a:gd name="T0" fmla="*/ 0 w 208"/>
                <a:gd name="T1" fmla="*/ 119 h 167"/>
                <a:gd name="T2" fmla="*/ 0 w 208"/>
                <a:gd name="T3" fmla="*/ 135 h 167"/>
                <a:gd name="T4" fmla="*/ 8 w 208"/>
                <a:gd name="T5" fmla="*/ 143 h 167"/>
                <a:gd name="T6" fmla="*/ 16 w 208"/>
                <a:gd name="T7" fmla="*/ 151 h 167"/>
                <a:gd name="T8" fmla="*/ 24 w 208"/>
                <a:gd name="T9" fmla="*/ 159 h 167"/>
                <a:gd name="T10" fmla="*/ 32 w 208"/>
                <a:gd name="T11" fmla="*/ 159 h 167"/>
                <a:gd name="T12" fmla="*/ 40 w 208"/>
                <a:gd name="T13" fmla="*/ 159 h 167"/>
                <a:gd name="T14" fmla="*/ 40 w 208"/>
                <a:gd name="T15" fmla="*/ 64 h 167"/>
                <a:gd name="T16" fmla="*/ 48 w 208"/>
                <a:gd name="T17" fmla="*/ 40 h 167"/>
                <a:gd name="T18" fmla="*/ 48 w 208"/>
                <a:gd name="T19" fmla="*/ 8 h 167"/>
                <a:gd name="T20" fmla="*/ 56 w 208"/>
                <a:gd name="T21" fmla="*/ 0 h 167"/>
                <a:gd name="T22" fmla="*/ 64 w 208"/>
                <a:gd name="T23" fmla="*/ 8 h 167"/>
                <a:gd name="T24" fmla="*/ 64 w 208"/>
                <a:gd name="T25" fmla="*/ 16 h 167"/>
                <a:gd name="T26" fmla="*/ 72 w 208"/>
                <a:gd name="T27" fmla="*/ 24 h 167"/>
                <a:gd name="T28" fmla="*/ 72 w 208"/>
                <a:gd name="T29" fmla="*/ 64 h 167"/>
                <a:gd name="T30" fmla="*/ 80 w 208"/>
                <a:gd name="T31" fmla="*/ 80 h 167"/>
                <a:gd name="T32" fmla="*/ 80 w 208"/>
                <a:gd name="T33" fmla="*/ 111 h 167"/>
                <a:gd name="T34" fmla="*/ 88 w 208"/>
                <a:gd name="T35" fmla="*/ 119 h 167"/>
                <a:gd name="T36" fmla="*/ 88 w 208"/>
                <a:gd name="T37" fmla="*/ 135 h 167"/>
                <a:gd name="T38" fmla="*/ 104 w 208"/>
                <a:gd name="T39" fmla="*/ 151 h 167"/>
                <a:gd name="T40" fmla="*/ 104 w 208"/>
                <a:gd name="T41" fmla="*/ 159 h 167"/>
                <a:gd name="T42" fmla="*/ 112 w 208"/>
                <a:gd name="T43" fmla="*/ 159 h 167"/>
                <a:gd name="T44" fmla="*/ 120 w 208"/>
                <a:gd name="T45" fmla="*/ 167 h 167"/>
                <a:gd name="T46" fmla="*/ 120 w 208"/>
                <a:gd name="T47" fmla="*/ 159 h 167"/>
                <a:gd name="T48" fmla="*/ 128 w 208"/>
                <a:gd name="T49" fmla="*/ 167 h 167"/>
                <a:gd name="T50" fmla="*/ 128 w 208"/>
                <a:gd name="T51" fmla="*/ 95 h 167"/>
                <a:gd name="T52" fmla="*/ 136 w 208"/>
                <a:gd name="T53" fmla="*/ 72 h 167"/>
                <a:gd name="T54" fmla="*/ 136 w 208"/>
                <a:gd name="T55" fmla="*/ 32 h 167"/>
                <a:gd name="T56" fmla="*/ 144 w 208"/>
                <a:gd name="T57" fmla="*/ 16 h 167"/>
                <a:gd name="T58" fmla="*/ 144 w 208"/>
                <a:gd name="T59" fmla="*/ 0 h 167"/>
                <a:gd name="T60" fmla="*/ 152 w 208"/>
                <a:gd name="T61" fmla="*/ 8 h 167"/>
                <a:gd name="T62" fmla="*/ 152 w 208"/>
                <a:gd name="T63" fmla="*/ 16 h 167"/>
                <a:gd name="T64" fmla="*/ 160 w 208"/>
                <a:gd name="T65" fmla="*/ 24 h 167"/>
                <a:gd name="T66" fmla="*/ 160 w 208"/>
                <a:gd name="T67" fmla="*/ 64 h 167"/>
                <a:gd name="T68" fmla="*/ 168 w 208"/>
                <a:gd name="T69" fmla="*/ 72 h 167"/>
                <a:gd name="T70" fmla="*/ 168 w 208"/>
                <a:gd name="T71" fmla="*/ 111 h 167"/>
                <a:gd name="T72" fmla="*/ 176 w 208"/>
                <a:gd name="T73" fmla="*/ 119 h 167"/>
                <a:gd name="T74" fmla="*/ 176 w 208"/>
                <a:gd name="T75" fmla="*/ 135 h 167"/>
                <a:gd name="T76" fmla="*/ 184 w 208"/>
                <a:gd name="T77" fmla="*/ 143 h 167"/>
                <a:gd name="T78" fmla="*/ 184 w 208"/>
                <a:gd name="T79" fmla="*/ 151 h 167"/>
                <a:gd name="T80" fmla="*/ 184 w 208"/>
                <a:gd name="T81" fmla="*/ 143 h 167"/>
                <a:gd name="T82" fmla="*/ 192 w 208"/>
                <a:gd name="T83" fmla="*/ 143 h 167"/>
                <a:gd name="T84" fmla="*/ 200 w 208"/>
                <a:gd name="T85" fmla="*/ 143 h 167"/>
                <a:gd name="T86" fmla="*/ 208 w 208"/>
                <a:gd name="T87" fmla="*/ 151 h 1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8"/>
                <a:gd name="T133" fmla="*/ 0 h 167"/>
                <a:gd name="T134" fmla="*/ 208 w 208"/>
                <a:gd name="T135" fmla="*/ 167 h 1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8" h="167">
                  <a:moveTo>
                    <a:pt x="0" y="119"/>
                  </a:moveTo>
                  <a:lnTo>
                    <a:pt x="0" y="135"/>
                  </a:lnTo>
                  <a:lnTo>
                    <a:pt x="8" y="143"/>
                  </a:lnTo>
                  <a:lnTo>
                    <a:pt x="16" y="151"/>
                  </a:lnTo>
                  <a:lnTo>
                    <a:pt x="24" y="159"/>
                  </a:lnTo>
                  <a:lnTo>
                    <a:pt x="32" y="159"/>
                  </a:lnTo>
                  <a:lnTo>
                    <a:pt x="40" y="159"/>
                  </a:lnTo>
                  <a:lnTo>
                    <a:pt x="40" y="64"/>
                  </a:lnTo>
                  <a:lnTo>
                    <a:pt x="48" y="40"/>
                  </a:lnTo>
                  <a:lnTo>
                    <a:pt x="48" y="8"/>
                  </a:lnTo>
                  <a:lnTo>
                    <a:pt x="56" y="0"/>
                  </a:lnTo>
                  <a:lnTo>
                    <a:pt x="64" y="8"/>
                  </a:lnTo>
                  <a:lnTo>
                    <a:pt x="64" y="16"/>
                  </a:lnTo>
                  <a:lnTo>
                    <a:pt x="72" y="24"/>
                  </a:lnTo>
                  <a:lnTo>
                    <a:pt x="72" y="64"/>
                  </a:lnTo>
                  <a:lnTo>
                    <a:pt x="80" y="80"/>
                  </a:lnTo>
                  <a:lnTo>
                    <a:pt x="80" y="111"/>
                  </a:lnTo>
                  <a:lnTo>
                    <a:pt x="88" y="119"/>
                  </a:lnTo>
                  <a:lnTo>
                    <a:pt x="88" y="135"/>
                  </a:lnTo>
                  <a:lnTo>
                    <a:pt x="104" y="151"/>
                  </a:lnTo>
                  <a:lnTo>
                    <a:pt x="104" y="159"/>
                  </a:lnTo>
                  <a:lnTo>
                    <a:pt x="112" y="159"/>
                  </a:lnTo>
                  <a:lnTo>
                    <a:pt x="120" y="167"/>
                  </a:lnTo>
                  <a:lnTo>
                    <a:pt x="120" y="159"/>
                  </a:lnTo>
                  <a:lnTo>
                    <a:pt x="128" y="167"/>
                  </a:lnTo>
                  <a:lnTo>
                    <a:pt x="128" y="95"/>
                  </a:lnTo>
                  <a:lnTo>
                    <a:pt x="136" y="72"/>
                  </a:lnTo>
                  <a:lnTo>
                    <a:pt x="136" y="32"/>
                  </a:lnTo>
                  <a:lnTo>
                    <a:pt x="144" y="16"/>
                  </a:lnTo>
                  <a:lnTo>
                    <a:pt x="144" y="0"/>
                  </a:lnTo>
                  <a:lnTo>
                    <a:pt x="152" y="8"/>
                  </a:lnTo>
                  <a:lnTo>
                    <a:pt x="152" y="16"/>
                  </a:lnTo>
                  <a:lnTo>
                    <a:pt x="160" y="24"/>
                  </a:lnTo>
                  <a:lnTo>
                    <a:pt x="160" y="64"/>
                  </a:lnTo>
                  <a:lnTo>
                    <a:pt x="168" y="72"/>
                  </a:lnTo>
                  <a:lnTo>
                    <a:pt x="168" y="111"/>
                  </a:lnTo>
                  <a:lnTo>
                    <a:pt x="176" y="119"/>
                  </a:lnTo>
                  <a:lnTo>
                    <a:pt x="176" y="135"/>
                  </a:lnTo>
                  <a:lnTo>
                    <a:pt x="184" y="143"/>
                  </a:lnTo>
                  <a:lnTo>
                    <a:pt x="184" y="151"/>
                  </a:lnTo>
                  <a:lnTo>
                    <a:pt x="184" y="143"/>
                  </a:lnTo>
                  <a:lnTo>
                    <a:pt x="192" y="143"/>
                  </a:lnTo>
                  <a:lnTo>
                    <a:pt x="200" y="143"/>
                  </a:lnTo>
                  <a:lnTo>
                    <a:pt x="208" y="151"/>
                  </a:lnTo>
                </a:path>
              </a:pathLst>
            </a:custGeom>
            <a:noFill/>
            <a:ln w="0">
              <a:solidFill>
                <a:srgbClr val="0000CC"/>
              </a:solidFill>
              <a:prstDash val="solid"/>
              <a:round/>
              <a:headEnd/>
              <a:tailEnd/>
            </a:ln>
          </p:spPr>
          <p:txBody>
            <a:bodyPr/>
            <a:lstStyle/>
            <a:p>
              <a:endParaRPr lang="en-US"/>
            </a:p>
          </p:txBody>
        </p:sp>
        <p:sp>
          <p:nvSpPr>
            <p:cNvPr id="61498" name="Rectangle 1904"/>
            <p:cNvSpPr>
              <a:spLocks noChangeArrowheads="1"/>
            </p:cNvSpPr>
            <p:nvPr/>
          </p:nvSpPr>
          <p:spPr bwMode="auto">
            <a:xfrm>
              <a:off x="1568" y="336"/>
              <a:ext cx="353"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0.003%</a:t>
              </a:r>
              <a:endParaRPr lang="en-US"/>
            </a:p>
          </p:txBody>
        </p:sp>
        <p:sp>
          <p:nvSpPr>
            <p:cNvPr id="61499" name="Freeform 1905"/>
            <p:cNvSpPr>
              <a:spLocks/>
            </p:cNvSpPr>
            <p:nvPr/>
          </p:nvSpPr>
          <p:spPr bwMode="auto">
            <a:xfrm>
              <a:off x="1984" y="680"/>
              <a:ext cx="463" cy="399"/>
            </a:xfrm>
            <a:custGeom>
              <a:avLst/>
              <a:gdLst>
                <a:gd name="T0" fmla="*/ 8 w 463"/>
                <a:gd name="T1" fmla="*/ 375 h 399"/>
                <a:gd name="T2" fmla="*/ 16 w 463"/>
                <a:gd name="T3" fmla="*/ 31 h 399"/>
                <a:gd name="T4" fmla="*/ 24 w 463"/>
                <a:gd name="T5" fmla="*/ 63 h 399"/>
                <a:gd name="T6" fmla="*/ 40 w 463"/>
                <a:gd name="T7" fmla="*/ 135 h 399"/>
                <a:gd name="T8" fmla="*/ 48 w 463"/>
                <a:gd name="T9" fmla="*/ 311 h 399"/>
                <a:gd name="T10" fmla="*/ 64 w 463"/>
                <a:gd name="T11" fmla="*/ 343 h 399"/>
                <a:gd name="T12" fmla="*/ 72 w 463"/>
                <a:gd name="T13" fmla="*/ 359 h 399"/>
                <a:gd name="T14" fmla="*/ 80 w 463"/>
                <a:gd name="T15" fmla="*/ 343 h 399"/>
                <a:gd name="T16" fmla="*/ 104 w 463"/>
                <a:gd name="T17" fmla="*/ 71 h 399"/>
                <a:gd name="T18" fmla="*/ 112 w 463"/>
                <a:gd name="T19" fmla="*/ 55 h 399"/>
                <a:gd name="T20" fmla="*/ 128 w 463"/>
                <a:gd name="T21" fmla="*/ 95 h 399"/>
                <a:gd name="T22" fmla="*/ 136 w 463"/>
                <a:gd name="T23" fmla="*/ 279 h 399"/>
                <a:gd name="T24" fmla="*/ 152 w 463"/>
                <a:gd name="T25" fmla="*/ 367 h 399"/>
                <a:gd name="T26" fmla="*/ 159 w 463"/>
                <a:gd name="T27" fmla="*/ 359 h 399"/>
                <a:gd name="T28" fmla="*/ 167 w 463"/>
                <a:gd name="T29" fmla="*/ 383 h 399"/>
                <a:gd name="T30" fmla="*/ 175 w 463"/>
                <a:gd name="T31" fmla="*/ 383 h 399"/>
                <a:gd name="T32" fmla="*/ 183 w 463"/>
                <a:gd name="T33" fmla="*/ 391 h 399"/>
                <a:gd name="T34" fmla="*/ 191 w 463"/>
                <a:gd name="T35" fmla="*/ 63 h 399"/>
                <a:gd name="T36" fmla="*/ 199 w 463"/>
                <a:gd name="T37" fmla="*/ 55 h 399"/>
                <a:gd name="T38" fmla="*/ 215 w 463"/>
                <a:gd name="T39" fmla="*/ 95 h 399"/>
                <a:gd name="T40" fmla="*/ 231 w 463"/>
                <a:gd name="T41" fmla="*/ 263 h 399"/>
                <a:gd name="T42" fmla="*/ 239 w 463"/>
                <a:gd name="T43" fmla="*/ 343 h 399"/>
                <a:gd name="T44" fmla="*/ 255 w 463"/>
                <a:gd name="T45" fmla="*/ 367 h 399"/>
                <a:gd name="T46" fmla="*/ 263 w 463"/>
                <a:gd name="T47" fmla="*/ 383 h 399"/>
                <a:gd name="T48" fmla="*/ 271 w 463"/>
                <a:gd name="T49" fmla="*/ 399 h 399"/>
                <a:gd name="T50" fmla="*/ 279 w 463"/>
                <a:gd name="T51" fmla="*/ 111 h 399"/>
                <a:gd name="T52" fmla="*/ 287 w 463"/>
                <a:gd name="T53" fmla="*/ 119 h 399"/>
                <a:gd name="T54" fmla="*/ 303 w 463"/>
                <a:gd name="T55" fmla="*/ 159 h 399"/>
                <a:gd name="T56" fmla="*/ 319 w 463"/>
                <a:gd name="T57" fmla="*/ 319 h 399"/>
                <a:gd name="T58" fmla="*/ 327 w 463"/>
                <a:gd name="T59" fmla="*/ 383 h 399"/>
                <a:gd name="T60" fmla="*/ 335 w 463"/>
                <a:gd name="T61" fmla="*/ 399 h 399"/>
                <a:gd name="T62" fmla="*/ 343 w 463"/>
                <a:gd name="T63" fmla="*/ 391 h 399"/>
                <a:gd name="T64" fmla="*/ 351 w 463"/>
                <a:gd name="T65" fmla="*/ 399 h 399"/>
                <a:gd name="T66" fmla="*/ 359 w 463"/>
                <a:gd name="T67" fmla="*/ 375 h 399"/>
                <a:gd name="T68" fmla="*/ 367 w 463"/>
                <a:gd name="T69" fmla="*/ 95 h 399"/>
                <a:gd name="T70" fmla="*/ 383 w 463"/>
                <a:gd name="T71" fmla="*/ 79 h 399"/>
                <a:gd name="T72" fmla="*/ 391 w 463"/>
                <a:gd name="T73" fmla="*/ 119 h 399"/>
                <a:gd name="T74" fmla="*/ 407 w 463"/>
                <a:gd name="T75" fmla="*/ 279 h 399"/>
                <a:gd name="T76" fmla="*/ 415 w 463"/>
                <a:gd name="T77" fmla="*/ 375 h 399"/>
                <a:gd name="T78" fmla="*/ 431 w 463"/>
                <a:gd name="T79" fmla="*/ 359 h 399"/>
                <a:gd name="T80" fmla="*/ 447 w 463"/>
                <a:gd name="T81" fmla="*/ 351 h 399"/>
                <a:gd name="T82" fmla="*/ 455 w 463"/>
                <a:gd name="T83" fmla="*/ 47 h 3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3"/>
                <a:gd name="T127" fmla="*/ 0 h 399"/>
                <a:gd name="T128" fmla="*/ 463 w 463"/>
                <a:gd name="T129" fmla="*/ 399 h 3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3" h="399">
                  <a:moveTo>
                    <a:pt x="0" y="399"/>
                  </a:moveTo>
                  <a:lnTo>
                    <a:pt x="0" y="383"/>
                  </a:lnTo>
                  <a:lnTo>
                    <a:pt x="8" y="375"/>
                  </a:lnTo>
                  <a:lnTo>
                    <a:pt x="8" y="119"/>
                  </a:lnTo>
                  <a:lnTo>
                    <a:pt x="16" y="79"/>
                  </a:lnTo>
                  <a:lnTo>
                    <a:pt x="16" y="31"/>
                  </a:lnTo>
                  <a:lnTo>
                    <a:pt x="24" y="47"/>
                  </a:lnTo>
                  <a:lnTo>
                    <a:pt x="24" y="31"/>
                  </a:lnTo>
                  <a:lnTo>
                    <a:pt x="24" y="63"/>
                  </a:lnTo>
                  <a:lnTo>
                    <a:pt x="32" y="79"/>
                  </a:lnTo>
                  <a:lnTo>
                    <a:pt x="32" y="111"/>
                  </a:lnTo>
                  <a:lnTo>
                    <a:pt x="40" y="135"/>
                  </a:lnTo>
                  <a:lnTo>
                    <a:pt x="40" y="223"/>
                  </a:lnTo>
                  <a:lnTo>
                    <a:pt x="48" y="255"/>
                  </a:lnTo>
                  <a:lnTo>
                    <a:pt x="48" y="311"/>
                  </a:lnTo>
                  <a:lnTo>
                    <a:pt x="56" y="327"/>
                  </a:lnTo>
                  <a:lnTo>
                    <a:pt x="56" y="351"/>
                  </a:lnTo>
                  <a:lnTo>
                    <a:pt x="64" y="343"/>
                  </a:lnTo>
                  <a:lnTo>
                    <a:pt x="64" y="367"/>
                  </a:lnTo>
                  <a:lnTo>
                    <a:pt x="72" y="351"/>
                  </a:lnTo>
                  <a:lnTo>
                    <a:pt x="72" y="359"/>
                  </a:lnTo>
                  <a:lnTo>
                    <a:pt x="80" y="367"/>
                  </a:lnTo>
                  <a:lnTo>
                    <a:pt x="80" y="343"/>
                  </a:lnTo>
                  <a:lnTo>
                    <a:pt x="96" y="343"/>
                  </a:lnTo>
                  <a:lnTo>
                    <a:pt x="96" y="183"/>
                  </a:lnTo>
                  <a:lnTo>
                    <a:pt x="104" y="71"/>
                  </a:lnTo>
                  <a:lnTo>
                    <a:pt x="104" y="31"/>
                  </a:lnTo>
                  <a:lnTo>
                    <a:pt x="112" y="24"/>
                  </a:lnTo>
                  <a:lnTo>
                    <a:pt x="112" y="55"/>
                  </a:lnTo>
                  <a:lnTo>
                    <a:pt x="120" y="47"/>
                  </a:lnTo>
                  <a:lnTo>
                    <a:pt x="120" y="79"/>
                  </a:lnTo>
                  <a:lnTo>
                    <a:pt x="128" y="95"/>
                  </a:lnTo>
                  <a:lnTo>
                    <a:pt x="128" y="167"/>
                  </a:lnTo>
                  <a:lnTo>
                    <a:pt x="136" y="207"/>
                  </a:lnTo>
                  <a:lnTo>
                    <a:pt x="136" y="279"/>
                  </a:lnTo>
                  <a:lnTo>
                    <a:pt x="144" y="311"/>
                  </a:lnTo>
                  <a:lnTo>
                    <a:pt x="144" y="351"/>
                  </a:lnTo>
                  <a:lnTo>
                    <a:pt x="152" y="367"/>
                  </a:lnTo>
                  <a:lnTo>
                    <a:pt x="152" y="351"/>
                  </a:lnTo>
                  <a:lnTo>
                    <a:pt x="152" y="367"/>
                  </a:lnTo>
                  <a:lnTo>
                    <a:pt x="159" y="359"/>
                  </a:lnTo>
                  <a:lnTo>
                    <a:pt x="159" y="383"/>
                  </a:lnTo>
                  <a:lnTo>
                    <a:pt x="167" y="375"/>
                  </a:lnTo>
                  <a:lnTo>
                    <a:pt x="167" y="383"/>
                  </a:lnTo>
                  <a:lnTo>
                    <a:pt x="167" y="375"/>
                  </a:lnTo>
                  <a:lnTo>
                    <a:pt x="175" y="367"/>
                  </a:lnTo>
                  <a:lnTo>
                    <a:pt x="175" y="383"/>
                  </a:lnTo>
                  <a:lnTo>
                    <a:pt x="175" y="375"/>
                  </a:lnTo>
                  <a:lnTo>
                    <a:pt x="183" y="375"/>
                  </a:lnTo>
                  <a:lnTo>
                    <a:pt x="183" y="391"/>
                  </a:lnTo>
                  <a:lnTo>
                    <a:pt x="183" y="343"/>
                  </a:lnTo>
                  <a:lnTo>
                    <a:pt x="191" y="151"/>
                  </a:lnTo>
                  <a:lnTo>
                    <a:pt x="191" y="63"/>
                  </a:lnTo>
                  <a:lnTo>
                    <a:pt x="199" y="55"/>
                  </a:lnTo>
                  <a:lnTo>
                    <a:pt x="199" y="47"/>
                  </a:lnTo>
                  <a:lnTo>
                    <a:pt x="199" y="55"/>
                  </a:lnTo>
                  <a:lnTo>
                    <a:pt x="207" y="47"/>
                  </a:lnTo>
                  <a:lnTo>
                    <a:pt x="215" y="55"/>
                  </a:lnTo>
                  <a:lnTo>
                    <a:pt x="215" y="95"/>
                  </a:lnTo>
                  <a:lnTo>
                    <a:pt x="223" y="127"/>
                  </a:lnTo>
                  <a:lnTo>
                    <a:pt x="223" y="231"/>
                  </a:lnTo>
                  <a:lnTo>
                    <a:pt x="231" y="263"/>
                  </a:lnTo>
                  <a:lnTo>
                    <a:pt x="231" y="319"/>
                  </a:lnTo>
                  <a:lnTo>
                    <a:pt x="239" y="319"/>
                  </a:lnTo>
                  <a:lnTo>
                    <a:pt x="239" y="343"/>
                  </a:lnTo>
                  <a:lnTo>
                    <a:pt x="247" y="335"/>
                  </a:lnTo>
                  <a:lnTo>
                    <a:pt x="247" y="359"/>
                  </a:lnTo>
                  <a:lnTo>
                    <a:pt x="255" y="367"/>
                  </a:lnTo>
                  <a:lnTo>
                    <a:pt x="255" y="359"/>
                  </a:lnTo>
                  <a:lnTo>
                    <a:pt x="255" y="375"/>
                  </a:lnTo>
                  <a:lnTo>
                    <a:pt x="263" y="383"/>
                  </a:lnTo>
                  <a:lnTo>
                    <a:pt x="263" y="375"/>
                  </a:lnTo>
                  <a:lnTo>
                    <a:pt x="263" y="383"/>
                  </a:lnTo>
                  <a:lnTo>
                    <a:pt x="271" y="399"/>
                  </a:lnTo>
                  <a:lnTo>
                    <a:pt x="271" y="383"/>
                  </a:lnTo>
                  <a:lnTo>
                    <a:pt x="279" y="271"/>
                  </a:lnTo>
                  <a:lnTo>
                    <a:pt x="279" y="111"/>
                  </a:lnTo>
                  <a:lnTo>
                    <a:pt x="287" y="119"/>
                  </a:lnTo>
                  <a:lnTo>
                    <a:pt x="287" y="127"/>
                  </a:lnTo>
                  <a:lnTo>
                    <a:pt x="287" y="119"/>
                  </a:lnTo>
                  <a:lnTo>
                    <a:pt x="303" y="119"/>
                  </a:lnTo>
                  <a:lnTo>
                    <a:pt x="295" y="119"/>
                  </a:lnTo>
                  <a:lnTo>
                    <a:pt x="303" y="159"/>
                  </a:lnTo>
                  <a:lnTo>
                    <a:pt x="311" y="191"/>
                  </a:lnTo>
                  <a:lnTo>
                    <a:pt x="311" y="279"/>
                  </a:lnTo>
                  <a:lnTo>
                    <a:pt x="319" y="319"/>
                  </a:lnTo>
                  <a:lnTo>
                    <a:pt x="319" y="367"/>
                  </a:lnTo>
                  <a:lnTo>
                    <a:pt x="327" y="375"/>
                  </a:lnTo>
                  <a:lnTo>
                    <a:pt x="327" y="383"/>
                  </a:lnTo>
                  <a:lnTo>
                    <a:pt x="327" y="375"/>
                  </a:lnTo>
                  <a:lnTo>
                    <a:pt x="335" y="383"/>
                  </a:lnTo>
                  <a:lnTo>
                    <a:pt x="335" y="399"/>
                  </a:lnTo>
                  <a:lnTo>
                    <a:pt x="335" y="391"/>
                  </a:lnTo>
                  <a:lnTo>
                    <a:pt x="343" y="383"/>
                  </a:lnTo>
                  <a:lnTo>
                    <a:pt x="343" y="391"/>
                  </a:lnTo>
                  <a:lnTo>
                    <a:pt x="351" y="383"/>
                  </a:lnTo>
                  <a:lnTo>
                    <a:pt x="351" y="375"/>
                  </a:lnTo>
                  <a:lnTo>
                    <a:pt x="351" y="399"/>
                  </a:lnTo>
                  <a:lnTo>
                    <a:pt x="359" y="391"/>
                  </a:lnTo>
                  <a:lnTo>
                    <a:pt x="359" y="375"/>
                  </a:lnTo>
                  <a:lnTo>
                    <a:pt x="359" y="383"/>
                  </a:lnTo>
                  <a:lnTo>
                    <a:pt x="367" y="375"/>
                  </a:lnTo>
                  <a:lnTo>
                    <a:pt x="367" y="95"/>
                  </a:lnTo>
                  <a:lnTo>
                    <a:pt x="375" y="79"/>
                  </a:lnTo>
                  <a:lnTo>
                    <a:pt x="383" y="87"/>
                  </a:lnTo>
                  <a:lnTo>
                    <a:pt x="383" y="79"/>
                  </a:lnTo>
                  <a:lnTo>
                    <a:pt x="383" y="95"/>
                  </a:lnTo>
                  <a:lnTo>
                    <a:pt x="391" y="87"/>
                  </a:lnTo>
                  <a:lnTo>
                    <a:pt x="391" y="119"/>
                  </a:lnTo>
                  <a:lnTo>
                    <a:pt x="399" y="151"/>
                  </a:lnTo>
                  <a:lnTo>
                    <a:pt x="399" y="247"/>
                  </a:lnTo>
                  <a:lnTo>
                    <a:pt x="407" y="279"/>
                  </a:lnTo>
                  <a:lnTo>
                    <a:pt x="407" y="351"/>
                  </a:lnTo>
                  <a:lnTo>
                    <a:pt x="415" y="359"/>
                  </a:lnTo>
                  <a:lnTo>
                    <a:pt x="415" y="375"/>
                  </a:lnTo>
                  <a:lnTo>
                    <a:pt x="431" y="375"/>
                  </a:lnTo>
                  <a:lnTo>
                    <a:pt x="423" y="375"/>
                  </a:lnTo>
                  <a:lnTo>
                    <a:pt x="431" y="359"/>
                  </a:lnTo>
                  <a:lnTo>
                    <a:pt x="439" y="351"/>
                  </a:lnTo>
                  <a:lnTo>
                    <a:pt x="439" y="343"/>
                  </a:lnTo>
                  <a:lnTo>
                    <a:pt x="447" y="351"/>
                  </a:lnTo>
                  <a:lnTo>
                    <a:pt x="447" y="327"/>
                  </a:lnTo>
                  <a:lnTo>
                    <a:pt x="455" y="327"/>
                  </a:lnTo>
                  <a:lnTo>
                    <a:pt x="455" y="47"/>
                  </a:lnTo>
                  <a:lnTo>
                    <a:pt x="463" y="16"/>
                  </a:lnTo>
                  <a:lnTo>
                    <a:pt x="463" y="0"/>
                  </a:lnTo>
                </a:path>
              </a:pathLst>
            </a:custGeom>
            <a:noFill/>
            <a:ln w="0">
              <a:solidFill>
                <a:srgbClr val="CC0000"/>
              </a:solidFill>
              <a:prstDash val="solid"/>
              <a:round/>
              <a:headEnd/>
              <a:tailEnd/>
            </a:ln>
          </p:spPr>
          <p:txBody>
            <a:bodyPr/>
            <a:lstStyle/>
            <a:p>
              <a:endParaRPr lang="en-US"/>
            </a:p>
          </p:txBody>
        </p:sp>
        <p:sp>
          <p:nvSpPr>
            <p:cNvPr id="61500" name="Freeform 1906"/>
            <p:cNvSpPr>
              <a:spLocks/>
            </p:cNvSpPr>
            <p:nvPr/>
          </p:nvSpPr>
          <p:spPr bwMode="auto">
            <a:xfrm>
              <a:off x="2447" y="680"/>
              <a:ext cx="352" cy="399"/>
            </a:xfrm>
            <a:custGeom>
              <a:avLst/>
              <a:gdLst>
                <a:gd name="T0" fmla="*/ 0 w 352"/>
                <a:gd name="T1" fmla="*/ 16 h 399"/>
                <a:gd name="T2" fmla="*/ 8 w 352"/>
                <a:gd name="T3" fmla="*/ 31 h 399"/>
                <a:gd name="T4" fmla="*/ 16 w 352"/>
                <a:gd name="T5" fmla="*/ 55 h 399"/>
                <a:gd name="T6" fmla="*/ 24 w 352"/>
                <a:gd name="T7" fmla="*/ 151 h 399"/>
                <a:gd name="T8" fmla="*/ 32 w 352"/>
                <a:gd name="T9" fmla="*/ 303 h 399"/>
                <a:gd name="T10" fmla="*/ 40 w 352"/>
                <a:gd name="T11" fmla="*/ 367 h 399"/>
                <a:gd name="T12" fmla="*/ 48 w 352"/>
                <a:gd name="T13" fmla="*/ 399 h 399"/>
                <a:gd name="T14" fmla="*/ 64 w 352"/>
                <a:gd name="T15" fmla="*/ 383 h 399"/>
                <a:gd name="T16" fmla="*/ 72 w 352"/>
                <a:gd name="T17" fmla="*/ 367 h 399"/>
                <a:gd name="T18" fmla="*/ 72 w 352"/>
                <a:gd name="T19" fmla="*/ 359 h 399"/>
                <a:gd name="T20" fmla="*/ 80 w 352"/>
                <a:gd name="T21" fmla="*/ 135 h 399"/>
                <a:gd name="T22" fmla="*/ 88 w 352"/>
                <a:gd name="T23" fmla="*/ 47 h 399"/>
                <a:gd name="T24" fmla="*/ 104 w 352"/>
                <a:gd name="T25" fmla="*/ 63 h 399"/>
                <a:gd name="T26" fmla="*/ 112 w 352"/>
                <a:gd name="T27" fmla="*/ 87 h 399"/>
                <a:gd name="T28" fmla="*/ 120 w 352"/>
                <a:gd name="T29" fmla="*/ 191 h 399"/>
                <a:gd name="T30" fmla="*/ 128 w 352"/>
                <a:gd name="T31" fmla="*/ 303 h 399"/>
                <a:gd name="T32" fmla="*/ 136 w 352"/>
                <a:gd name="T33" fmla="*/ 367 h 399"/>
                <a:gd name="T34" fmla="*/ 136 w 352"/>
                <a:gd name="T35" fmla="*/ 359 h 399"/>
                <a:gd name="T36" fmla="*/ 144 w 352"/>
                <a:gd name="T37" fmla="*/ 359 h 399"/>
                <a:gd name="T38" fmla="*/ 152 w 352"/>
                <a:gd name="T39" fmla="*/ 359 h 399"/>
                <a:gd name="T40" fmla="*/ 160 w 352"/>
                <a:gd name="T41" fmla="*/ 359 h 399"/>
                <a:gd name="T42" fmla="*/ 168 w 352"/>
                <a:gd name="T43" fmla="*/ 343 h 399"/>
                <a:gd name="T44" fmla="*/ 176 w 352"/>
                <a:gd name="T45" fmla="*/ 239 h 399"/>
                <a:gd name="T46" fmla="*/ 184 w 352"/>
                <a:gd name="T47" fmla="*/ 39 h 399"/>
                <a:gd name="T48" fmla="*/ 192 w 352"/>
                <a:gd name="T49" fmla="*/ 71 h 399"/>
                <a:gd name="T50" fmla="*/ 192 w 352"/>
                <a:gd name="T51" fmla="*/ 79 h 399"/>
                <a:gd name="T52" fmla="*/ 200 w 352"/>
                <a:gd name="T53" fmla="*/ 175 h 399"/>
                <a:gd name="T54" fmla="*/ 208 w 352"/>
                <a:gd name="T55" fmla="*/ 311 h 399"/>
                <a:gd name="T56" fmla="*/ 216 w 352"/>
                <a:gd name="T57" fmla="*/ 359 h 399"/>
                <a:gd name="T58" fmla="*/ 232 w 352"/>
                <a:gd name="T59" fmla="*/ 383 h 399"/>
                <a:gd name="T60" fmla="*/ 232 w 352"/>
                <a:gd name="T61" fmla="*/ 375 h 399"/>
                <a:gd name="T62" fmla="*/ 256 w 352"/>
                <a:gd name="T63" fmla="*/ 367 h 399"/>
                <a:gd name="T64" fmla="*/ 256 w 352"/>
                <a:gd name="T65" fmla="*/ 375 h 399"/>
                <a:gd name="T66" fmla="*/ 264 w 352"/>
                <a:gd name="T67" fmla="*/ 71 h 399"/>
                <a:gd name="T68" fmla="*/ 272 w 352"/>
                <a:gd name="T69" fmla="*/ 71 h 399"/>
                <a:gd name="T70" fmla="*/ 280 w 352"/>
                <a:gd name="T71" fmla="*/ 95 h 399"/>
                <a:gd name="T72" fmla="*/ 280 w 352"/>
                <a:gd name="T73" fmla="*/ 103 h 399"/>
                <a:gd name="T74" fmla="*/ 288 w 352"/>
                <a:gd name="T75" fmla="*/ 183 h 399"/>
                <a:gd name="T76" fmla="*/ 296 w 352"/>
                <a:gd name="T77" fmla="*/ 319 h 399"/>
                <a:gd name="T78" fmla="*/ 304 w 352"/>
                <a:gd name="T79" fmla="*/ 383 h 399"/>
                <a:gd name="T80" fmla="*/ 312 w 352"/>
                <a:gd name="T81" fmla="*/ 399 h 399"/>
                <a:gd name="T82" fmla="*/ 328 w 352"/>
                <a:gd name="T83" fmla="*/ 391 h 399"/>
                <a:gd name="T84" fmla="*/ 328 w 352"/>
                <a:gd name="T85" fmla="*/ 383 h 399"/>
                <a:gd name="T86" fmla="*/ 336 w 352"/>
                <a:gd name="T87" fmla="*/ 367 h 399"/>
                <a:gd name="T88" fmla="*/ 344 w 352"/>
                <a:gd name="T89" fmla="*/ 367 h 399"/>
                <a:gd name="T90" fmla="*/ 344 w 352"/>
                <a:gd name="T91" fmla="*/ 351 h 399"/>
                <a:gd name="T92" fmla="*/ 352 w 352"/>
                <a:gd name="T93" fmla="*/ 87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
                <a:gd name="T142" fmla="*/ 0 h 399"/>
                <a:gd name="T143" fmla="*/ 352 w 352"/>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 h="399">
                  <a:moveTo>
                    <a:pt x="0" y="0"/>
                  </a:moveTo>
                  <a:lnTo>
                    <a:pt x="0" y="16"/>
                  </a:lnTo>
                  <a:lnTo>
                    <a:pt x="8" y="8"/>
                  </a:lnTo>
                  <a:lnTo>
                    <a:pt x="8" y="31"/>
                  </a:lnTo>
                  <a:lnTo>
                    <a:pt x="16" y="39"/>
                  </a:lnTo>
                  <a:lnTo>
                    <a:pt x="16" y="55"/>
                  </a:lnTo>
                  <a:lnTo>
                    <a:pt x="24" y="87"/>
                  </a:lnTo>
                  <a:lnTo>
                    <a:pt x="24" y="151"/>
                  </a:lnTo>
                  <a:lnTo>
                    <a:pt x="32" y="191"/>
                  </a:lnTo>
                  <a:lnTo>
                    <a:pt x="32" y="303"/>
                  </a:lnTo>
                  <a:lnTo>
                    <a:pt x="40" y="311"/>
                  </a:lnTo>
                  <a:lnTo>
                    <a:pt x="40" y="367"/>
                  </a:lnTo>
                  <a:lnTo>
                    <a:pt x="48" y="375"/>
                  </a:lnTo>
                  <a:lnTo>
                    <a:pt x="48" y="399"/>
                  </a:lnTo>
                  <a:lnTo>
                    <a:pt x="56" y="391"/>
                  </a:lnTo>
                  <a:lnTo>
                    <a:pt x="64" y="383"/>
                  </a:lnTo>
                  <a:lnTo>
                    <a:pt x="64" y="391"/>
                  </a:lnTo>
                  <a:lnTo>
                    <a:pt x="72" y="367"/>
                  </a:lnTo>
                  <a:lnTo>
                    <a:pt x="72" y="375"/>
                  </a:lnTo>
                  <a:lnTo>
                    <a:pt x="72" y="359"/>
                  </a:lnTo>
                  <a:lnTo>
                    <a:pt x="80" y="351"/>
                  </a:lnTo>
                  <a:lnTo>
                    <a:pt x="80" y="135"/>
                  </a:lnTo>
                  <a:lnTo>
                    <a:pt x="88" y="63"/>
                  </a:lnTo>
                  <a:lnTo>
                    <a:pt x="88" y="47"/>
                  </a:lnTo>
                  <a:lnTo>
                    <a:pt x="96" y="55"/>
                  </a:lnTo>
                  <a:lnTo>
                    <a:pt x="104" y="63"/>
                  </a:lnTo>
                  <a:lnTo>
                    <a:pt x="104" y="87"/>
                  </a:lnTo>
                  <a:lnTo>
                    <a:pt x="112" y="87"/>
                  </a:lnTo>
                  <a:lnTo>
                    <a:pt x="112" y="151"/>
                  </a:lnTo>
                  <a:lnTo>
                    <a:pt x="120" y="191"/>
                  </a:lnTo>
                  <a:lnTo>
                    <a:pt x="120" y="295"/>
                  </a:lnTo>
                  <a:lnTo>
                    <a:pt x="128" y="303"/>
                  </a:lnTo>
                  <a:lnTo>
                    <a:pt x="128" y="351"/>
                  </a:lnTo>
                  <a:lnTo>
                    <a:pt x="136" y="367"/>
                  </a:lnTo>
                  <a:lnTo>
                    <a:pt x="136" y="351"/>
                  </a:lnTo>
                  <a:lnTo>
                    <a:pt x="136" y="359"/>
                  </a:lnTo>
                  <a:lnTo>
                    <a:pt x="144" y="367"/>
                  </a:lnTo>
                  <a:lnTo>
                    <a:pt x="144" y="359"/>
                  </a:lnTo>
                  <a:lnTo>
                    <a:pt x="152" y="351"/>
                  </a:lnTo>
                  <a:lnTo>
                    <a:pt x="152" y="359"/>
                  </a:lnTo>
                  <a:lnTo>
                    <a:pt x="152" y="343"/>
                  </a:lnTo>
                  <a:lnTo>
                    <a:pt x="160" y="359"/>
                  </a:lnTo>
                  <a:lnTo>
                    <a:pt x="160" y="351"/>
                  </a:lnTo>
                  <a:lnTo>
                    <a:pt x="168" y="343"/>
                  </a:lnTo>
                  <a:lnTo>
                    <a:pt x="168" y="351"/>
                  </a:lnTo>
                  <a:lnTo>
                    <a:pt x="176" y="239"/>
                  </a:lnTo>
                  <a:lnTo>
                    <a:pt x="176" y="31"/>
                  </a:lnTo>
                  <a:lnTo>
                    <a:pt x="184" y="39"/>
                  </a:lnTo>
                  <a:lnTo>
                    <a:pt x="184" y="63"/>
                  </a:lnTo>
                  <a:lnTo>
                    <a:pt x="192" y="71"/>
                  </a:lnTo>
                  <a:lnTo>
                    <a:pt x="192" y="63"/>
                  </a:lnTo>
                  <a:lnTo>
                    <a:pt x="192" y="79"/>
                  </a:lnTo>
                  <a:lnTo>
                    <a:pt x="200" y="95"/>
                  </a:lnTo>
                  <a:lnTo>
                    <a:pt x="200" y="175"/>
                  </a:lnTo>
                  <a:lnTo>
                    <a:pt x="208" y="191"/>
                  </a:lnTo>
                  <a:lnTo>
                    <a:pt x="208" y="311"/>
                  </a:lnTo>
                  <a:lnTo>
                    <a:pt x="216" y="319"/>
                  </a:lnTo>
                  <a:lnTo>
                    <a:pt x="216" y="359"/>
                  </a:lnTo>
                  <a:lnTo>
                    <a:pt x="232" y="367"/>
                  </a:lnTo>
                  <a:lnTo>
                    <a:pt x="232" y="383"/>
                  </a:lnTo>
                  <a:lnTo>
                    <a:pt x="224" y="367"/>
                  </a:lnTo>
                  <a:lnTo>
                    <a:pt x="232" y="375"/>
                  </a:lnTo>
                  <a:lnTo>
                    <a:pt x="240" y="367"/>
                  </a:lnTo>
                  <a:lnTo>
                    <a:pt x="256" y="367"/>
                  </a:lnTo>
                  <a:lnTo>
                    <a:pt x="248" y="367"/>
                  </a:lnTo>
                  <a:lnTo>
                    <a:pt x="256" y="375"/>
                  </a:lnTo>
                  <a:lnTo>
                    <a:pt x="264" y="359"/>
                  </a:lnTo>
                  <a:lnTo>
                    <a:pt x="264" y="71"/>
                  </a:lnTo>
                  <a:lnTo>
                    <a:pt x="272" y="79"/>
                  </a:lnTo>
                  <a:lnTo>
                    <a:pt x="272" y="71"/>
                  </a:lnTo>
                  <a:lnTo>
                    <a:pt x="272" y="87"/>
                  </a:lnTo>
                  <a:lnTo>
                    <a:pt x="280" y="95"/>
                  </a:lnTo>
                  <a:lnTo>
                    <a:pt x="280" y="111"/>
                  </a:lnTo>
                  <a:lnTo>
                    <a:pt x="280" y="103"/>
                  </a:lnTo>
                  <a:lnTo>
                    <a:pt x="288" y="127"/>
                  </a:lnTo>
                  <a:lnTo>
                    <a:pt x="288" y="183"/>
                  </a:lnTo>
                  <a:lnTo>
                    <a:pt x="296" y="199"/>
                  </a:lnTo>
                  <a:lnTo>
                    <a:pt x="296" y="319"/>
                  </a:lnTo>
                  <a:lnTo>
                    <a:pt x="304" y="343"/>
                  </a:lnTo>
                  <a:lnTo>
                    <a:pt x="304" y="383"/>
                  </a:lnTo>
                  <a:lnTo>
                    <a:pt x="320" y="399"/>
                  </a:lnTo>
                  <a:lnTo>
                    <a:pt x="312" y="399"/>
                  </a:lnTo>
                  <a:lnTo>
                    <a:pt x="320" y="383"/>
                  </a:lnTo>
                  <a:lnTo>
                    <a:pt x="328" y="391"/>
                  </a:lnTo>
                  <a:lnTo>
                    <a:pt x="328" y="399"/>
                  </a:lnTo>
                  <a:lnTo>
                    <a:pt x="328" y="383"/>
                  </a:lnTo>
                  <a:lnTo>
                    <a:pt x="336" y="375"/>
                  </a:lnTo>
                  <a:lnTo>
                    <a:pt x="336" y="367"/>
                  </a:lnTo>
                  <a:lnTo>
                    <a:pt x="336" y="375"/>
                  </a:lnTo>
                  <a:lnTo>
                    <a:pt x="344" y="367"/>
                  </a:lnTo>
                  <a:lnTo>
                    <a:pt x="344" y="375"/>
                  </a:lnTo>
                  <a:lnTo>
                    <a:pt x="344" y="351"/>
                  </a:lnTo>
                  <a:lnTo>
                    <a:pt x="352" y="351"/>
                  </a:lnTo>
                  <a:lnTo>
                    <a:pt x="352" y="87"/>
                  </a:lnTo>
                </a:path>
              </a:pathLst>
            </a:custGeom>
            <a:noFill/>
            <a:ln w="0">
              <a:solidFill>
                <a:srgbClr val="CC0000"/>
              </a:solidFill>
              <a:prstDash val="solid"/>
              <a:round/>
              <a:headEnd/>
              <a:tailEnd/>
            </a:ln>
          </p:spPr>
          <p:txBody>
            <a:bodyPr/>
            <a:lstStyle/>
            <a:p>
              <a:endParaRPr lang="en-US"/>
            </a:p>
          </p:txBody>
        </p:sp>
        <p:sp>
          <p:nvSpPr>
            <p:cNvPr id="61501" name="Freeform 1907"/>
            <p:cNvSpPr>
              <a:spLocks/>
            </p:cNvSpPr>
            <p:nvPr/>
          </p:nvSpPr>
          <p:spPr bwMode="auto">
            <a:xfrm>
              <a:off x="1984" y="560"/>
              <a:ext cx="575" cy="207"/>
            </a:xfrm>
            <a:custGeom>
              <a:avLst/>
              <a:gdLst>
                <a:gd name="T0" fmla="*/ 8 w 575"/>
                <a:gd name="T1" fmla="*/ 151 h 207"/>
                <a:gd name="T2" fmla="*/ 32 w 575"/>
                <a:gd name="T3" fmla="*/ 0 h 207"/>
                <a:gd name="T4" fmla="*/ 40 w 575"/>
                <a:gd name="T5" fmla="*/ 32 h 207"/>
                <a:gd name="T6" fmla="*/ 48 w 575"/>
                <a:gd name="T7" fmla="*/ 128 h 207"/>
                <a:gd name="T8" fmla="*/ 64 w 575"/>
                <a:gd name="T9" fmla="*/ 167 h 207"/>
                <a:gd name="T10" fmla="*/ 80 w 575"/>
                <a:gd name="T11" fmla="*/ 191 h 207"/>
                <a:gd name="T12" fmla="*/ 104 w 575"/>
                <a:gd name="T13" fmla="*/ 159 h 207"/>
                <a:gd name="T14" fmla="*/ 112 w 575"/>
                <a:gd name="T15" fmla="*/ 16 h 207"/>
                <a:gd name="T16" fmla="*/ 128 w 575"/>
                <a:gd name="T17" fmla="*/ 40 h 207"/>
                <a:gd name="T18" fmla="*/ 136 w 575"/>
                <a:gd name="T19" fmla="*/ 128 h 207"/>
                <a:gd name="T20" fmla="*/ 159 w 575"/>
                <a:gd name="T21" fmla="*/ 191 h 207"/>
                <a:gd name="T22" fmla="*/ 175 w 575"/>
                <a:gd name="T23" fmla="*/ 183 h 207"/>
                <a:gd name="T24" fmla="*/ 183 w 575"/>
                <a:gd name="T25" fmla="*/ 175 h 207"/>
                <a:gd name="T26" fmla="*/ 199 w 575"/>
                <a:gd name="T27" fmla="*/ 48 h 207"/>
                <a:gd name="T28" fmla="*/ 207 w 575"/>
                <a:gd name="T29" fmla="*/ 16 h 207"/>
                <a:gd name="T30" fmla="*/ 223 w 575"/>
                <a:gd name="T31" fmla="*/ 72 h 207"/>
                <a:gd name="T32" fmla="*/ 231 w 575"/>
                <a:gd name="T33" fmla="*/ 151 h 207"/>
                <a:gd name="T34" fmla="*/ 255 w 575"/>
                <a:gd name="T35" fmla="*/ 191 h 207"/>
                <a:gd name="T36" fmla="*/ 263 w 575"/>
                <a:gd name="T37" fmla="*/ 199 h 207"/>
                <a:gd name="T38" fmla="*/ 279 w 575"/>
                <a:gd name="T39" fmla="*/ 128 h 207"/>
                <a:gd name="T40" fmla="*/ 303 w 575"/>
                <a:gd name="T41" fmla="*/ 24 h 207"/>
                <a:gd name="T42" fmla="*/ 311 w 575"/>
                <a:gd name="T43" fmla="*/ 64 h 207"/>
                <a:gd name="T44" fmla="*/ 319 w 575"/>
                <a:gd name="T45" fmla="*/ 151 h 207"/>
                <a:gd name="T46" fmla="*/ 335 w 575"/>
                <a:gd name="T47" fmla="*/ 183 h 207"/>
                <a:gd name="T48" fmla="*/ 359 w 575"/>
                <a:gd name="T49" fmla="*/ 199 h 207"/>
                <a:gd name="T50" fmla="*/ 375 w 575"/>
                <a:gd name="T51" fmla="*/ 120 h 207"/>
                <a:gd name="T52" fmla="*/ 383 w 575"/>
                <a:gd name="T53" fmla="*/ 24 h 207"/>
                <a:gd name="T54" fmla="*/ 399 w 575"/>
                <a:gd name="T55" fmla="*/ 64 h 207"/>
                <a:gd name="T56" fmla="*/ 407 w 575"/>
                <a:gd name="T57" fmla="*/ 151 h 207"/>
                <a:gd name="T58" fmla="*/ 423 w 575"/>
                <a:gd name="T59" fmla="*/ 175 h 207"/>
                <a:gd name="T60" fmla="*/ 439 w 575"/>
                <a:gd name="T61" fmla="*/ 199 h 207"/>
                <a:gd name="T62" fmla="*/ 447 w 575"/>
                <a:gd name="T63" fmla="*/ 207 h 207"/>
                <a:gd name="T64" fmla="*/ 463 w 575"/>
                <a:gd name="T65" fmla="*/ 136 h 207"/>
                <a:gd name="T66" fmla="*/ 471 w 575"/>
                <a:gd name="T67" fmla="*/ 24 h 207"/>
                <a:gd name="T68" fmla="*/ 479 w 575"/>
                <a:gd name="T69" fmla="*/ 48 h 207"/>
                <a:gd name="T70" fmla="*/ 495 w 575"/>
                <a:gd name="T71" fmla="*/ 96 h 207"/>
                <a:gd name="T72" fmla="*/ 503 w 575"/>
                <a:gd name="T73" fmla="*/ 167 h 207"/>
                <a:gd name="T74" fmla="*/ 519 w 575"/>
                <a:gd name="T75" fmla="*/ 191 h 207"/>
                <a:gd name="T76" fmla="*/ 527 w 575"/>
                <a:gd name="T77" fmla="*/ 199 h 207"/>
                <a:gd name="T78" fmla="*/ 543 w 575"/>
                <a:gd name="T79" fmla="*/ 183 h 207"/>
                <a:gd name="T80" fmla="*/ 559 w 575"/>
                <a:gd name="T81" fmla="*/ 48 h 207"/>
                <a:gd name="T82" fmla="*/ 567 w 575"/>
                <a:gd name="T83" fmla="*/ 32 h 20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5"/>
                <a:gd name="T127" fmla="*/ 0 h 207"/>
                <a:gd name="T128" fmla="*/ 575 w 575"/>
                <a:gd name="T129" fmla="*/ 207 h 20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5" h="207">
                  <a:moveTo>
                    <a:pt x="0" y="183"/>
                  </a:moveTo>
                  <a:lnTo>
                    <a:pt x="8" y="191"/>
                  </a:lnTo>
                  <a:lnTo>
                    <a:pt x="8" y="151"/>
                  </a:lnTo>
                  <a:lnTo>
                    <a:pt x="16" y="112"/>
                  </a:lnTo>
                  <a:lnTo>
                    <a:pt x="16" y="24"/>
                  </a:lnTo>
                  <a:lnTo>
                    <a:pt x="32" y="0"/>
                  </a:lnTo>
                  <a:lnTo>
                    <a:pt x="24" y="0"/>
                  </a:lnTo>
                  <a:lnTo>
                    <a:pt x="32" y="24"/>
                  </a:lnTo>
                  <a:lnTo>
                    <a:pt x="40" y="32"/>
                  </a:lnTo>
                  <a:lnTo>
                    <a:pt x="40" y="72"/>
                  </a:lnTo>
                  <a:lnTo>
                    <a:pt x="48" y="88"/>
                  </a:lnTo>
                  <a:lnTo>
                    <a:pt x="48" y="128"/>
                  </a:lnTo>
                  <a:lnTo>
                    <a:pt x="56" y="136"/>
                  </a:lnTo>
                  <a:lnTo>
                    <a:pt x="56" y="159"/>
                  </a:lnTo>
                  <a:lnTo>
                    <a:pt x="64" y="167"/>
                  </a:lnTo>
                  <a:lnTo>
                    <a:pt x="72" y="175"/>
                  </a:lnTo>
                  <a:lnTo>
                    <a:pt x="72" y="183"/>
                  </a:lnTo>
                  <a:lnTo>
                    <a:pt x="80" y="191"/>
                  </a:lnTo>
                  <a:lnTo>
                    <a:pt x="88" y="199"/>
                  </a:lnTo>
                  <a:lnTo>
                    <a:pt x="96" y="191"/>
                  </a:lnTo>
                  <a:lnTo>
                    <a:pt x="104" y="159"/>
                  </a:lnTo>
                  <a:lnTo>
                    <a:pt x="104" y="56"/>
                  </a:lnTo>
                  <a:lnTo>
                    <a:pt x="112" y="40"/>
                  </a:lnTo>
                  <a:lnTo>
                    <a:pt x="112" y="16"/>
                  </a:lnTo>
                  <a:lnTo>
                    <a:pt x="120" y="8"/>
                  </a:lnTo>
                  <a:lnTo>
                    <a:pt x="120" y="32"/>
                  </a:lnTo>
                  <a:lnTo>
                    <a:pt x="128" y="40"/>
                  </a:lnTo>
                  <a:lnTo>
                    <a:pt x="128" y="80"/>
                  </a:lnTo>
                  <a:lnTo>
                    <a:pt x="136" y="96"/>
                  </a:lnTo>
                  <a:lnTo>
                    <a:pt x="136" y="128"/>
                  </a:lnTo>
                  <a:lnTo>
                    <a:pt x="144" y="144"/>
                  </a:lnTo>
                  <a:lnTo>
                    <a:pt x="144" y="175"/>
                  </a:lnTo>
                  <a:lnTo>
                    <a:pt x="159" y="191"/>
                  </a:lnTo>
                  <a:lnTo>
                    <a:pt x="159" y="199"/>
                  </a:lnTo>
                  <a:lnTo>
                    <a:pt x="167" y="191"/>
                  </a:lnTo>
                  <a:lnTo>
                    <a:pt x="175" y="183"/>
                  </a:lnTo>
                  <a:lnTo>
                    <a:pt x="175" y="175"/>
                  </a:lnTo>
                  <a:lnTo>
                    <a:pt x="183" y="167"/>
                  </a:lnTo>
                  <a:lnTo>
                    <a:pt x="183" y="175"/>
                  </a:lnTo>
                  <a:lnTo>
                    <a:pt x="191" y="159"/>
                  </a:lnTo>
                  <a:lnTo>
                    <a:pt x="191" y="64"/>
                  </a:lnTo>
                  <a:lnTo>
                    <a:pt x="199" y="48"/>
                  </a:lnTo>
                  <a:lnTo>
                    <a:pt x="199" y="16"/>
                  </a:lnTo>
                  <a:lnTo>
                    <a:pt x="207" y="8"/>
                  </a:lnTo>
                  <a:lnTo>
                    <a:pt x="207" y="16"/>
                  </a:lnTo>
                  <a:lnTo>
                    <a:pt x="215" y="24"/>
                  </a:lnTo>
                  <a:lnTo>
                    <a:pt x="215" y="56"/>
                  </a:lnTo>
                  <a:lnTo>
                    <a:pt x="223" y="72"/>
                  </a:lnTo>
                  <a:lnTo>
                    <a:pt x="223" y="112"/>
                  </a:lnTo>
                  <a:lnTo>
                    <a:pt x="231" y="128"/>
                  </a:lnTo>
                  <a:lnTo>
                    <a:pt x="231" y="151"/>
                  </a:lnTo>
                  <a:lnTo>
                    <a:pt x="239" y="167"/>
                  </a:lnTo>
                  <a:lnTo>
                    <a:pt x="239" y="175"/>
                  </a:lnTo>
                  <a:lnTo>
                    <a:pt x="255" y="191"/>
                  </a:lnTo>
                  <a:lnTo>
                    <a:pt x="247" y="191"/>
                  </a:lnTo>
                  <a:lnTo>
                    <a:pt x="255" y="191"/>
                  </a:lnTo>
                  <a:lnTo>
                    <a:pt x="263" y="199"/>
                  </a:lnTo>
                  <a:lnTo>
                    <a:pt x="271" y="199"/>
                  </a:lnTo>
                  <a:lnTo>
                    <a:pt x="279" y="199"/>
                  </a:lnTo>
                  <a:lnTo>
                    <a:pt x="279" y="128"/>
                  </a:lnTo>
                  <a:lnTo>
                    <a:pt x="287" y="96"/>
                  </a:lnTo>
                  <a:lnTo>
                    <a:pt x="287" y="40"/>
                  </a:lnTo>
                  <a:lnTo>
                    <a:pt x="303" y="24"/>
                  </a:lnTo>
                  <a:lnTo>
                    <a:pt x="295" y="24"/>
                  </a:lnTo>
                  <a:lnTo>
                    <a:pt x="303" y="56"/>
                  </a:lnTo>
                  <a:lnTo>
                    <a:pt x="311" y="64"/>
                  </a:lnTo>
                  <a:lnTo>
                    <a:pt x="311" y="104"/>
                  </a:lnTo>
                  <a:lnTo>
                    <a:pt x="319" y="120"/>
                  </a:lnTo>
                  <a:lnTo>
                    <a:pt x="319" y="151"/>
                  </a:lnTo>
                  <a:lnTo>
                    <a:pt x="327" y="159"/>
                  </a:lnTo>
                  <a:lnTo>
                    <a:pt x="327" y="175"/>
                  </a:lnTo>
                  <a:lnTo>
                    <a:pt x="335" y="183"/>
                  </a:lnTo>
                  <a:lnTo>
                    <a:pt x="343" y="191"/>
                  </a:lnTo>
                  <a:lnTo>
                    <a:pt x="351" y="199"/>
                  </a:lnTo>
                  <a:lnTo>
                    <a:pt x="359" y="199"/>
                  </a:lnTo>
                  <a:lnTo>
                    <a:pt x="367" y="191"/>
                  </a:lnTo>
                  <a:lnTo>
                    <a:pt x="367" y="151"/>
                  </a:lnTo>
                  <a:lnTo>
                    <a:pt x="375" y="120"/>
                  </a:lnTo>
                  <a:lnTo>
                    <a:pt x="375" y="56"/>
                  </a:lnTo>
                  <a:lnTo>
                    <a:pt x="383" y="40"/>
                  </a:lnTo>
                  <a:lnTo>
                    <a:pt x="383" y="24"/>
                  </a:lnTo>
                  <a:lnTo>
                    <a:pt x="391" y="48"/>
                  </a:lnTo>
                  <a:lnTo>
                    <a:pt x="391" y="56"/>
                  </a:lnTo>
                  <a:lnTo>
                    <a:pt x="399" y="64"/>
                  </a:lnTo>
                  <a:lnTo>
                    <a:pt x="399" y="104"/>
                  </a:lnTo>
                  <a:lnTo>
                    <a:pt x="407" y="120"/>
                  </a:lnTo>
                  <a:lnTo>
                    <a:pt x="407" y="151"/>
                  </a:lnTo>
                  <a:lnTo>
                    <a:pt x="415" y="159"/>
                  </a:lnTo>
                  <a:lnTo>
                    <a:pt x="415" y="167"/>
                  </a:lnTo>
                  <a:lnTo>
                    <a:pt x="423" y="175"/>
                  </a:lnTo>
                  <a:lnTo>
                    <a:pt x="423" y="191"/>
                  </a:lnTo>
                  <a:lnTo>
                    <a:pt x="431" y="199"/>
                  </a:lnTo>
                  <a:lnTo>
                    <a:pt x="439" y="199"/>
                  </a:lnTo>
                  <a:lnTo>
                    <a:pt x="447" y="207"/>
                  </a:lnTo>
                  <a:lnTo>
                    <a:pt x="447" y="199"/>
                  </a:lnTo>
                  <a:lnTo>
                    <a:pt x="447" y="207"/>
                  </a:lnTo>
                  <a:lnTo>
                    <a:pt x="455" y="199"/>
                  </a:lnTo>
                  <a:lnTo>
                    <a:pt x="455" y="175"/>
                  </a:lnTo>
                  <a:lnTo>
                    <a:pt x="463" y="136"/>
                  </a:lnTo>
                  <a:lnTo>
                    <a:pt x="463" y="64"/>
                  </a:lnTo>
                  <a:lnTo>
                    <a:pt x="471" y="48"/>
                  </a:lnTo>
                  <a:lnTo>
                    <a:pt x="471" y="24"/>
                  </a:lnTo>
                  <a:lnTo>
                    <a:pt x="479" y="48"/>
                  </a:lnTo>
                  <a:lnTo>
                    <a:pt x="479" y="40"/>
                  </a:lnTo>
                  <a:lnTo>
                    <a:pt x="479" y="48"/>
                  </a:lnTo>
                  <a:lnTo>
                    <a:pt x="487" y="56"/>
                  </a:lnTo>
                  <a:lnTo>
                    <a:pt x="487" y="80"/>
                  </a:lnTo>
                  <a:lnTo>
                    <a:pt x="495" y="96"/>
                  </a:lnTo>
                  <a:lnTo>
                    <a:pt x="495" y="136"/>
                  </a:lnTo>
                  <a:lnTo>
                    <a:pt x="503" y="151"/>
                  </a:lnTo>
                  <a:lnTo>
                    <a:pt x="503" y="167"/>
                  </a:lnTo>
                  <a:lnTo>
                    <a:pt x="511" y="175"/>
                  </a:lnTo>
                  <a:lnTo>
                    <a:pt x="511" y="183"/>
                  </a:lnTo>
                  <a:lnTo>
                    <a:pt x="519" y="191"/>
                  </a:lnTo>
                  <a:lnTo>
                    <a:pt x="519" y="199"/>
                  </a:lnTo>
                  <a:lnTo>
                    <a:pt x="535" y="199"/>
                  </a:lnTo>
                  <a:lnTo>
                    <a:pt x="527" y="199"/>
                  </a:lnTo>
                  <a:lnTo>
                    <a:pt x="535" y="199"/>
                  </a:lnTo>
                  <a:lnTo>
                    <a:pt x="543" y="199"/>
                  </a:lnTo>
                  <a:lnTo>
                    <a:pt x="543" y="183"/>
                  </a:lnTo>
                  <a:lnTo>
                    <a:pt x="551" y="151"/>
                  </a:lnTo>
                  <a:lnTo>
                    <a:pt x="551" y="64"/>
                  </a:lnTo>
                  <a:lnTo>
                    <a:pt x="559" y="48"/>
                  </a:lnTo>
                  <a:lnTo>
                    <a:pt x="559" y="32"/>
                  </a:lnTo>
                  <a:lnTo>
                    <a:pt x="567" y="24"/>
                  </a:lnTo>
                  <a:lnTo>
                    <a:pt x="567" y="32"/>
                  </a:lnTo>
                  <a:lnTo>
                    <a:pt x="575" y="40"/>
                  </a:lnTo>
                  <a:lnTo>
                    <a:pt x="575" y="72"/>
                  </a:lnTo>
                </a:path>
              </a:pathLst>
            </a:custGeom>
            <a:noFill/>
            <a:ln w="0">
              <a:solidFill>
                <a:srgbClr val="0000CC"/>
              </a:solidFill>
              <a:prstDash val="solid"/>
              <a:round/>
              <a:headEnd/>
              <a:tailEnd/>
            </a:ln>
          </p:spPr>
          <p:txBody>
            <a:bodyPr/>
            <a:lstStyle/>
            <a:p>
              <a:endParaRPr lang="en-US"/>
            </a:p>
          </p:txBody>
        </p:sp>
        <p:sp>
          <p:nvSpPr>
            <p:cNvPr id="61502" name="Freeform 1908"/>
            <p:cNvSpPr>
              <a:spLocks/>
            </p:cNvSpPr>
            <p:nvPr/>
          </p:nvSpPr>
          <p:spPr bwMode="auto">
            <a:xfrm>
              <a:off x="2559" y="576"/>
              <a:ext cx="240" cy="199"/>
            </a:xfrm>
            <a:custGeom>
              <a:avLst/>
              <a:gdLst>
                <a:gd name="T0" fmla="*/ 0 w 240"/>
                <a:gd name="T1" fmla="*/ 56 h 199"/>
                <a:gd name="T2" fmla="*/ 8 w 240"/>
                <a:gd name="T3" fmla="*/ 72 h 199"/>
                <a:gd name="T4" fmla="*/ 8 w 240"/>
                <a:gd name="T5" fmla="*/ 112 h 199"/>
                <a:gd name="T6" fmla="*/ 16 w 240"/>
                <a:gd name="T7" fmla="*/ 128 h 199"/>
                <a:gd name="T8" fmla="*/ 16 w 240"/>
                <a:gd name="T9" fmla="*/ 143 h 199"/>
                <a:gd name="T10" fmla="*/ 24 w 240"/>
                <a:gd name="T11" fmla="*/ 151 h 199"/>
                <a:gd name="T12" fmla="*/ 24 w 240"/>
                <a:gd name="T13" fmla="*/ 167 h 199"/>
                <a:gd name="T14" fmla="*/ 32 w 240"/>
                <a:gd name="T15" fmla="*/ 175 h 199"/>
                <a:gd name="T16" fmla="*/ 32 w 240"/>
                <a:gd name="T17" fmla="*/ 167 h 199"/>
                <a:gd name="T18" fmla="*/ 32 w 240"/>
                <a:gd name="T19" fmla="*/ 175 h 199"/>
                <a:gd name="T20" fmla="*/ 40 w 240"/>
                <a:gd name="T21" fmla="*/ 183 h 199"/>
                <a:gd name="T22" fmla="*/ 48 w 240"/>
                <a:gd name="T23" fmla="*/ 183 h 199"/>
                <a:gd name="T24" fmla="*/ 56 w 240"/>
                <a:gd name="T25" fmla="*/ 183 h 199"/>
                <a:gd name="T26" fmla="*/ 64 w 240"/>
                <a:gd name="T27" fmla="*/ 183 h 199"/>
                <a:gd name="T28" fmla="*/ 64 w 240"/>
                <a:gd name="T29" fmla="*/ 80 h 199"/>
                <a:gd name="T30" fmla="*/ 72 w 240"/>
                <a:gd name="T31" fmla="*/ 56 h 199"/>
                <a:gd name="T32" fmla="*/ 72 w 240"/>
                <a:gd name="T33" fmla="*/ 16 h 199"/>
                <a:gd name="T34" fmla="*/ 80 w 240"/>
                <a:gd name="T35" fmla="*/ 8 h 199"/>
                <a:gd name="T36" fmla="*/ 80 w 240"/>
                <a:gd name="T37" fmla="*/ 16 h 199"/>
                <a:gd name="T38" fmla="*/ 88 w 240"/>
                <a:gd name="T39" fmla="*/ 24 h 199"/>
                <a:gd name="T40" fmla="*/ 88 w 240"/>
                <a:gd name="T41" fmla="*/ 48 h 199"/>
                <a:gd name="T42" fmla="*/ 96 w 240"/>
                <a:gd name="T43" fmla="*/ 64 h 199"/>
                <a:gd name="T44" fmla="*/ 96 w 240"/>
                <a:gd name="T45" fmla="*/ 104 h 199"/>
                <a:gd name="T46" fmla="*/ 104 w 240"/>
                <a:gd name="T47" fmla="*/ 120 h 199"/>
                <a:gd name="T48" fmla="*/ 104 w 240"/>
                <a:gd name="T49" fmla="*/ 143 h 199"/>
                <a:gd name="T50" fmla="*/ 112 w 240"/>
                <a:gd name="T51" fmla="*/ 151 h 199"/>
                <a:gd name="T52" fmla="*/ 112 w 240"/>
                <a:gd name="T53" fmla="*/ 167 h 199"/>
                <a:gd name="T54" fmla="*/ 120 w 240"/>
                <a:gd name="T55" fmla="*/ 175 h 199"/>
                <a:gd name="T56" fmla="*/ 128 w 240"/>
                <a:gd name="T57" fmla="*/ 183 h 199"/>
                <a:gd name="T58" fmla="*/ 144 w 240"/>
                <a:gd name="T59" fmla="*/ 183 h 199"/>
                <a:gd name="T60" fmla="*/ 136 w 240"/>
                <a:gd name="T61" fmla="*/ 183 h 199"/>
                <a:gd name="T62" fmla="*/ 144 w 240"/>
                <a:gd name="T63" fmla="*/ 183 h 199"/>
                <a:gd name="T64" fmla="*/ 152 w 240"/>
                <a:gd name="T65" fmla="*/ 183 h 199"/>
                <a:gd name="T66" fmla="*/ 152 w 240"/>
                <a:gd name="T67" fmla="*/ 96 h 199"/>
                <a:gd name="T68" fmla="*/ 160 w 240"/>
                <a:gd name="T69" fmla="*/ 64 h 199"/>
                <a:gd name="T70" fmla="*/ 160 w 240"/>
                <a:gd name="T71" fmla="*/ 8 h 199"/>
                <a:gd name="T72" fmla="*/ 168 w 240"/>
                <a:gd name="T73" fmla="*/ 0 h 199"/>
                <a:gd name="T74" fmla="*/ 176 w 240"/>
                <a:gd name="T75" fmla="*/ 8 h 199"/>
                <a:gd name="T76" fmla="*/ 176 w 240"/>
                <a:gd name="T77" fmla="*/ 40 h 199"/>
                <a:gd name="T78" fmla="*/ 184 w 240"/>
                <a:gd name="T79" fmla="*/ 56 h 199"/>
                <a:gd name="T80" fmla="*/ 184 w 240"/>
                <a:gd name="T81" fmla="*/ 96 h 199"/>
                <a:gd name="T82" fmla="*/ 192 w 240"/>
                <a:gd name="T83" fmla="*/ 112 h 199"/>
                <a:gd name="T84" fmla="*/ 192 w 240"/>
                <a:gd name="T85" fmla="*/ 151 h 199"/>
                <a:gd name="T86" fmla="*/ 200 w 240"/>
                <a:gd name="T87" fmla="*/ 159 h 199"/>
                <a:gd name="T88" fmla="*/ 208 w 240"/>
                <a:gd name="T89" fmla="*/ 167 h 199"/>
                <a:gd name="T90" fmla="*/ 208 w 240"/>
                <a:gd name="T91" fmla="*/ 175 h 199"/>
                <a:gd name="T92" fmla="*/ 216 w 240"/>
                <a:gd name="T93" fmla="*/ 183 h 199"/>
                <a:gd name="T94" fmla="*/ 224 w 240"/>
                <a:gd name="T95" fmla="*/ 191 h 199"/>
                <a:gd name="T96" fmla="*/ 232 w 240"/>
                <a:gd name="T97" fmla="*/ 199 h 199"/>
                <a:gd name="T98" fmla="*/ 240 w 240"/>
                <a:gd name="T99" fmla="*/ 199 h 199"/>
                <a:gd name="T100" fmla="*/ 240 w 240"/>
                <a:gd name="T101" fmla="*/ 167 h 1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0"/>
                <a:gd name="T154" fmla="*/ 0 h 199"/>
                <a:gd name="T155" fmla="*/ 240 w 240"/>
                <a:gd name="T156" fmla="*/ 199 h 1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0" h="199">
                  <a:moveTo>
                    <a:pt x="0" y="56"/>
                  </a:moveTo>
                  <a:lnTo>
                    <a:pt x="8" y="72"/>
                  </a:lnTo>
                  <a:lnTo>
                    <a:pt x="8" y="112"/>
                  </a:lnTo>
                  <a:lnTo>
                    <a:pt x="16" y="128"/>
                  </a:lnTo>
                  <a:lnTo>
                    <a:pt x="16" y="143"/>
                  </a:lnTo>
                  <a:lnTo>
                    <a:pt x="24" y="151"/>
                  </a:lnTo>
                  <a:lnTo>
                    <a:pt x="24" y="167"/>
                  </a:lnTo>
                  <a:lnTo>
                    <a:pt x="32" y="175"/>
                  </a:lnTo>
                  <a:lnTo>
                    <a:pt x="32" y="167"/>
                  </a:lnTo>
                  <a:lnTo>
                    <a:pt x="32" y="175"/>
                  </a:lnTo>
                  <a:lnTo>
                    <a:pt x="40" y="183"/>
                  </a:lnTo>
                  <a:lnTo>
                    <a:pt x="48" y="183"/>
                  </a:lnTo>
                  <a:lnTo>
                    <a:pt x="56" y="183"/>
                  </a:lnTo>
                  <a:lnTo>
                    <a:pt x="64" y="183"/>
                  </a:lnTo>
                  <a:lnTo>
                    <a:pt x="64" y="80"/>
                  </a:lnTo>
                  <a:lnTo>
                    <a:pt x="72" y="56"/>
                  </a:lnTo>
                  <a:lnTo>
                    <a:pt x="72" y="16"/>
                  </a:lnTo>
                  <a:lnTo>
                    <a:pt x="80" y="8"/>
                  </a:lnTo>
                  <a:lnTo>
                    <a:pt x="80" y="16"/>
                  </a:lnTo>
                  <a:lnTo>
                    <a:pt x="88" y="24"/>
                  </a:lnTo>
                  <a:lnTo>
                    <a:pt x="88" y="48"/>
                  </a:lnTo>
                  <a:lnTo>
                    <a:pt x="96" y="64"/>
                  </a:lnTo>
                  <a:lnTo>
                    <a:pt x="96" y="104"/>
                  </a:lnTo>
                  <a:lnTo>
                    <a:pt x="104" y="120"/>
                  </a:lnTo>
                  <a:lnTo>
                    <a:pt x="104" y="143"/>
                  </a:lnTo>
                  <a:lnTo>
                    <a:pt x="112" y="151"/>
                  </a:lnTo>
                  <a:lnTo>
                    <a:pt x="112" y="167"/>
                  </a:lnTo>
                  <a:lnTo>
                    <a:pt x="120" y="175"/>
                  </a:lnTo>
                  <a:lnTo>
                    <a:pt x="128" y="183"/>
                  </a:lnTo>
                  <a:lnTo>
                    <a:pt x="144" y="183"/>
                  </a:lnTo>
                  <a:lnTo>
                    <a:pt x="136" y="183"/>
                  </a:lnTo>
                  <a:lnTo>
                    <a:pt x="144" y="183"/>
                  </a:lnTo>
                  <a:lnTo>
                    <a:pt x="152" y="183"/>
                  </a:lnTo>
                  <a:lnTo>
                    <a:pt x="152" y="96"/>
                  </a:lnTo>
                  <a:lnTo>
                    <a:pt x="160" y="64"/>
                  </a:lnTo>
                  <a:lnTo>
                    <a:pt x="160" y="8"/>
                  </a:lnTo>
                  <a:lnTo>
                    <a:pt x="168" y="0"/>
                  </a:lnTo>
                  <a:lnTo>
                    <a:pt x="176" y="8"/>
                  </a:lnTo>
                  <a:lnTo>
                    <a:pt x="176" y="40"/>
                  </a:lnTo>
                  <a:lnTo>
                    <a:pt x="184" y="56"/>
                  </a:lnTo>
                  <a:lnTo>
                    <a:pt x="184" y="96"/>
                  </a:lnTo>
                  <a:lnTo>
                    <a:pt x="192" y="112"/>
                  </a:lnTo>
                  <a:lnTo>
                    <a:pt x="192" y="151"/>
                  </a:lnTo>
                  <a:lnTo>
                    <a:pt x="200" y="159"/>
                  </a:lnTo>
                  <a:lnTo>
                    <a:pt x="208" y="167"/>
                  </a:lnTo>
                  <a:lnTo>
                    <a:pt x="208" y="175"/>
                  </a:lnTo>
                  <a:lnTo>
                    <a:pt x="216" y="183"/>
                  </a:lnTo>
                  <a:lnTo>
                    <a:pt x="224" y="191"/>
                  </a:lnTo>
                  <a:lnTo>
                    <a:pt x="232" y="199"/>
                  </a:lnTo>
                  <a:lnTo>
                    <a:pt x="240" y="199"/>
                  </a:lnTo>
                  <a:lnTo>
                    <a:pt x="240" y="167"/>
                  </a:lnTo>
                </a:path>
              </a:pathLst>
            </a:custGeom>
            <a:noFill/>
            <a:ln w="0">
              <a:solidFill>
                <a:srgbClr val="0000CC"/>
              </a:solidFill>
              <a:prstDash val="solid"/>
              <a:round/>
              <a:headEnd/>
              <a:tailEnd/>
            </a:ln>
          </p:spPr>
          <p:txBody>
            <a:bodyPr/>
            <a:lstStyle/>
            <a:p>
              <a:endParaRPr lang="en-US"/>
            </a:p>
          </p:txBody>
        </p:sp>
        <p:sp>
          <p:nvSpPr>
            <p:cNvPr id="61503" name="Rectangle 1909"/>
            <p:cNvSpPr>
              <a:spLocks noChangeArrowheads="1"/>
            </p:cNvSpPr>
            <p:nvPr/>
          </p:nvSpPr>
          <p:spPr bwMode="auto">
            <a:xfrm>
              <a:off x="2391" y="336"/>
              <a:ext cx="29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0.01%</a:t>
              </a:r>
              <a:endParaRPr lang="en-US"/>
            </a:p>
          </p:txBody>
        </p:sp>
        <p:sp>
          <p:nvSpPr>
            <p:cNvPr id="61504" name="Freeform 1910"/>
            <p:cNvSpPr>
              <a:spLocks/>
            </p:cNvSpPr>
            <p:nvPr/>
          </p:nvSpPr>
          <p:spPr bwMode="auto">
            <a:xfrm>
              <a:off x="2799" y="735"/>
              <a:ext cx="464" cy="344"/>
            </a:xfrm>
            <a:custGeom>
              <a:avLst/>
              <a:gdLst>
                <a:gd name="T0" fmla="*/ 8 w 464"/>
                <a:gd name="T1" fmla="*/ 328 h 344"/>
                <a:gd name="T2" fmla="*/ 24 w 464"/>
                <a:gd name="T3" fmla="*/ 296 h 344"/>
                <a:gd name="T4" fmla="*/ 32 w 464"/>
                <a:gd name="T5" fmla="*/ 192 h 344"/>
                <a:gd name="T6" fmla="*/ 40 w 464"/>
                <a:gd name="T7" fmla="*/ 32 h 344"/>
                <a:gd name="T8" fmla="*/ 48 w 464"/>
                <a:gd name="T9" fmla="*/ 80 h 344"/>
                <a:gd name="T10" fmla="*/ 64 w 464"/>
                <a:gd name="T11" fmla="*/ 128 h 344"/>
                <a:gd name="T12" fmla="*/ 72 w 464"/>
                <a:gd name="T13" fmla="*/ 296 h 344"/>
                <a:gd name="T14" fmla="*/ 80 w 464"/>
                <a:gd name="T15" fmla="*/ 304 h 344"/>
                <a:gd name="T16" fmla="*/ 88 w 464"/>
                <a:gd name="T17" fmla="*/ 328 h 344"/>
                <a:gd name="T18" fmla="*/ 96 w 464"/>
                <a:gd name="T19" fmla="*/ 320 h 344"/>
                <a:gd name="T20" fmla="*/ 104 w 464"/>
                <a:gd name="T21" fmla="*/ 296 h 344"/>
                <a:gd name="T22" fmla="*/ 120 w 464"/>
                <a:gd name="T23" fmla="*/ 288 h 344"/>
                <a:gd name="T24" fmla="*/ 128 w 464"/>
                <a:gd name="T25" fmla="*/ 0 h 344"/>
                <a:gd name="T26" fmla="*/ 136 w 464"/>
                <a:gd name="T27" fmla="*/ 40 h 344"/>
                <a:gd name="T28" fmla="*/ 152 w 464"/>
                <a:gd name="T29" fmla="*/ 112 h 344"/>
                <a:gd name="T30" fmla="*/ 160 w 464"/>
                <a:gd name="T31" fmla="*/ 304 h 344"/>
                <a:gd name="T32" fmla="*/ 176 w 464"/>
                <a:gd name="T33" fmla="*/ 304 h 344"/>
                <a:gd name="T34" fmla="*/ 184 w 464"/>
                <a:gd name="T35" fmla="*/ 320 h 344"/>
                <a:gd name="T36" fmla="*/ 192 w 464"/>
                <a:gd name="T37" fmla="*/ 304 h 344"/>
                <a:gd name="T38" fmla="*/ 208 w 464"/>
                <a:gd name="T39" fmla="*/ 288 h 344"/>
                <a:gd name="T40" fmla="*/ 216 w 464"/>
                <a:gd name="T41" fmla="*/ 0 h 344"/>
                <a:gd name="T42" fmla="*/ 232 w 464"/>
                <a:gd name="T43" fmla="*/ 56 h 344"/>
                <a:gd name="T44" fmla="*/ 240 w 464"/>
                <a:gd name="T45" fmla="*/ 200 h 344"/>
                <a:gd name="T46" fmla="*/ 256 w 464"/>
                <a:gd name="T47" fmla="*/ 296 h 344"/>
                <a:gd name="T48" fmla="*/ 264 w 464"/>
                <a:gd name="T49" fmla="*/ 328 h 344"/>
                <a:gd name="T50" fmla="*/ 280 w 464"/>
                <a:gd name="T51" fmla="*/ 336 h 344"/>
                <a:gd name="T52" fmla="*/ 288 w 464"/>
                <a:gd name="T53" fmla="*/ 328 h 344"/>
                <a:gd name="T54" fmla="*/ 296 w 464"/>
                <a:gd name="T55" fmla="*/ 320 h 344"/>
                <a:gd name="T56" fmla="*/ 304 w 464"/>
                <a:gd name="T57" fmla="*/ 16 h 344"/>
                <a:gd name="T58" fmla="*/ 320 w 464"/>
                <a:gd name="T59" fmla="*/ 56 h 344"/>
                <a:gd name="T60" fmla="*/ 328 w 464"/>
                <a:gd name="T61" fmla="*/ 56 h 344"/>
                <a:gd name="T62" fmla="*/ 336 w 464"/>
                <a:gd name="T63" fmla="*/ 264 h 344"/>
                <a:gd name="T64" fmla="*/ 352 w 464"/>
                <a:gd name="T65" fmla="*/ 304 h 344"/>
                <a:gd name="T66" fmla="*/ 360 w 464"/>
                <a:gd name="T67" fmla="*/ 312 h 344"/>
                <a:gd name="T68" fmla="*/ 368 w 464"/>
                <a:gd name="T69" fmla="*/ 312 h 344"/>
                <a:gd name="T70" fmla="*/ 376 w 464"/>
                <a:gd name="T71" fmla="*/ 336 h 344"/>
                <a:gd name="T72" fmla="*/ 384 w 464"/>
                <a:gd name="T73" fmla="*/ 344 h 344"/>
                <a:gd name="T74" fmla="*/ 392 w 464"/>
                <a:gd name="T75" fmla="*/ 32 h 344"/>
                <a:gd name="T76" fmla="*/ 408 w 464"/>
                <a:gd name="T77" fmla="*/ 0 h 344"/>
                <a:gd name="T78" fmla="*/ 416 w 464"/>
                <a:gd name="T79" fmla="*/ 96 h 344"/>
                <a:gd name="T80" fmla="*/ 432 w 464"/>
                <a:gd name="T81" fmla="*/ 256 h 344"/>
                <a:gd name="T82" fmla="*/ 440 w 464"/>
                <a:gd name="T83" fmla="*/ 288 h 3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4"/>
                <a:gd name="T127" fmla="*/ 0 h 344"/>
                <a:gd name="T128" fmla="*/ 464 w 464"/>
                <a:gd name="T129" fmla="*/ 344 h 3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4" h="344">
                  <a:moveTo>
                    <a:pt x="0" y="336"/>
                  </a:moveTo>
                  <a:lnTo>
                    <a:pt x="8" y="344"/>
                  </a:lnTo>
                  <a:lnTo>
                    <a:pt x="8" y="328"/>
                  </a:lnTo>
                  <a:lnTo>
                    <a:pt x="16" y="320"/>
                  </a:lnTo>
                  <a:lnTo>
                    <a:pt x="16" y="304"/>
                  </a:lnTo>
                  <a:lnTo>
                    <a:pt x="24" y="296"/>
                  </a:lnTo>
                  <a:lnTo>
                    <a:pt x="24" y="288"/>
                  </a:lnTo>
                  <a:lnTo>
                    <a:pt x="24" y="296"/>
                  </a:lnTo>
                  <a:lnTo>
                    <a:pt x="32" y="192"/>
                  </a:lnTo>
                  <a:lnTo>
                    <a:pt x="32" y="32"/>
                  </a:lnTo>
                  <a:lnTo>
                    <a:pt x="40" y="40"/>
                  </a:lnTo>
                  <a:lnTo>
                    <a:pt x="40" y="32"/>
                  </a:lnTo>
                  <a:lnTo>
                    <a:pt x="40" y="48"/>
                  </a:lnTo>
                  <a:lnTo>
                    <a:pt x="48" y="40"/>
                  </a:lnTo>
                  <a:lnTo>
                    <a:pt x="48" y="80"/>
                  </a:lnTo>
                  <a:lnTo>
                    <a:pt x="56" y="72"/>
                  </a:lnTo>
                  <a:lnTo>
                    <a:pt x="56" y="112"/>
                  </a:lnTo>
                  <a:lnTo>
                    <a:pt x="64" y="128"/>
                  </a:lnTo>
                  <a:lnTo>
                    <a:pt x="64" y="232"/>
                  </a:lnTo>
                  <a:lnTo>
                    <a:pt x="72" y="264"/>
                  </a:lnTo>
                  <a:lnTo>
                    <a:pt x="72" y="296"/>
                  </a:lnTo>
                  <a:lnTo>
                    <a:pt x="80" y="304"/>
                  </a:lnTo>
                  <a:lnTo>
                    <a:pt x="80" y="320"/>
                  </a:lnTo>
                  <a:lnTo>
                    <a:pt x="80" y="304"/>
                  </a:lnTo>
                  <a:lnTo>
                    <a:pt x="88" y="312"/>
                  </a:lnTo>
                  <a:lnTo>
                    <a:pt x="88" y="296"/>
                  </a:lnTo>
                  <a:lnTo>
                    <a:pt x="88" y="328"/>
                  </a:lnTo>
                  <a:lnTo>
                    <a:pt x="96" y="320"/>
                  </a:lnTo>
                  <a:lnTo>
                    <a:pt x="96" y="312"/>
                  </a:lnTo>
                  <a:lnTo>
                    <a:pt x="96" y="320"/>
                  </a:lnTo>
                  <a:lnTo>
                    <a:pt x="104" y="304"/>
                  </a:lnTo>
                  <a:lnTo>
                    <a:pt x="104" y="320"/>
                  </a:lnTo>
                  <a:lnTo>
                    <a:pt x="104" y="296"/>
                  </a:lnTo>
                  <a:lnTo>
                    <a:pt x="112" y="288"/>
                  </a:lnTo>
                  <a:lnTo>
                    <a:pt x="112" y="296"/>
                  </a:lnTo>
                  <a:lnTo>
                    <a:pt x="120" y="288"/>
                  </a:lnTo>
                  <a:lnTo>
                    <a:pt x="120" y="16"/>
                  </a:lnTo>
                  <a:lnTo>
                    <a:pt x="128" y="8"/>
                  </a:lnTo>
                  <a:lnTo>
                    <a:pt x="128" y="0"/>
                  </a:lnTo>
                  <a:lnTo>
                    <a:pt x="128" y="8"/>
                  </a:lnTo>
                  <a:lnTo>
                    <a:pt x="136" y="16"/>
                  </a:lnTo>
                  <a:lnTo>
                    <a:pt x="136" y="40"/>
                  </a:lnTo>
                  <a:lnTo>
                    <a:pt x="144" y="48"/>
                  </a:lnTo>
                  <a:lnTo>
                    <a:pt x="144" y="96"/>
                  </a:lnTo>
                  <a:lnTo>
                    <a:pt x="152" y="112"/>
                  </a:lnTo>
                  <a:lnTo>
                    <a:pt x="152" y="224"/>
                  </a:lnTo>
                  <a:lnTo>
                    <a:pt x="160" y="240"/>
                  </a:lnTo>
                  <a:lnTo>
                    <a:pt x="160" y="304"/>
                  </a:lnTo>
                  <a:lnTo>
                    <a:pt x="168" y="312"/>
                  </a:lnTo>
                  <a:lnTo>
                    <a:pt x="176" y="320"/>
                  </a:lnTo>
                  <a:lnTo>
                    <a:pt x="176" y="304"/>
                  </a:lnTo>
                  <a:lnTo>
                    <a:pt x="176" y="320"/>
                  </a:lnTo>
                  <a:lnTo>
                    <a:pt x="184" y="304"/>
                  </a:lnTo>
                  <a:lnTo>
                    <a:pt x="184" y="320"/>
                  </a:lnTo>
                  <a:lnTo>
                    <a:pt x="184" y="312"/>
                  </a:lnTo>
                  <a:lnTo>
                    <a:pt x="192" y="320"/>
                  </a:lnTo>
                  <a:lnTo>
                    <a:pt x="192" y="304"/>
                  </a:lnTo>
                  <a:lnTo>
                    <a:pt x="200" y="312"/>
                  </a:lnTo>
                  <a:lnTo>
                    <a:pt x="200" y="296"/>
                  </a:lnTo>
                  <a:lnTo>
                    <a:pt x="208" y="288"/>
                  </a:lnTo>
                  <a:lnTo>
                    <a:pt x="208" y="48"/>
                  </a:lnTo>
                  <a:lnTo>
                    <a:pt x="216" y="16"/>
                  </a:lnTo>
                  <a:lnTo>
                    <a:pt x="216" y="0"/>
                  </a:lnTo>
                  <a:lnTo>
                    <a:pt x="224" y="8"/>
                  </a:lnTo>
                  <a:lnTo>
                    <a:pt x="224" y="40"/>
                  </a:lnTo>
                  <a:lnTo>
                    <a:pt x="232" y="56"/>
                  </a:lnTo>
                  <a:lnTo>
                    <a:pt x="232" y="72"/>
                  </a:lnTo>
                  <a:lnTo>
                    <a:pt x="240" y="80"/>
                  </a:lnTo>
                  <a:lnTo>
                    <a:pt x="240" y="200"/>
                  </a:lnTo>
                  <a:lnTo>
                    <a:pt x="248" y="232"/>
                  </a:lnTo>
                  <a:lnTo>
                    <a:pt x="248" y="280"/>
                  </a:lnTo>
                  <a:lnTo>
                    <a:pt x="256" y="296"/>
                  </a:lnTo>
                  <a:lnTo>
                    <a:pt x="256" y="328"/>
                  </a:lnTo>
                  <a:lnTo>
                    <a:pt x="272" y="328"/>
                  </a:lnTo>
                  <a:lnTo>
                    <a:pt x="264" y="328"/>
                  </a:lnTo>
                  <a:lnTo>
                    <a:pt x="272" y="320"/>
                  </a:lnTo>
                  <a:lnTo>
                    <a:pt x="272" y="328"/>
                  </a:lnTo>
                  <a:lnTo>
                    <a:pt x="280" y="336"/>
                  </a:lnTo>
                  <a:lnTo>
                    <a:pt x="280" y="328"/>
                  </a:lnTo>
                  <a:lnTo>
                    <a:pt x="288" y="320"/>
                  </a:lnTo>
                  <a:lnTo>
                    <a:pt x="288" y="328"/>
                  </a:lnTo>
                  <a:lnTo>
                    <a:pt x="288" y="320"/>
                  </a:lnTo>
                  <a:lnTo>
                    <a:pt x="296" y="304"/>
                  </a:lnTo>
                  <a:lnTo>
                    <a:pt x="296" y="320"/>
                  </a:lnTo>
                  <a:lnTo>
                    <a:pt x="296" y="56"/>
                  </a:lnTo>
                  <a:lnTo>
                    <a:pt x="304" y="40"/>
                  </a:lnTo>
                  <a:lnTo>
                    <a:pt x="304" y="16"/>
                  </a:lnTo>
                  <a:lnTo>
                    <a:pt x="312" y="8"/>
                  </a:lnTo>
                  <a:lnTo>
                    <a:pt x="312" y="40"/>
                  </a:lnTo>
                  <a:lnTo>
                    <a:pt x="320" y="56"/>
                  </a:lnTo>
                  <a:lnTo>
                    <a:pt x="320" y="32"/>
                  </a:lnTo>
                  <a:lnTo>
                    <a:pt x="320" y="56"/>
                  </a:lnTo>
                  <a:lnTo>
                    <a:pt x="328" y="56"/>
                  </a:lnTo>
                  <a:lnTo>
                    <a:pt x="328" y="112"/>
                  </a:lnTo>
                  <a:lnTo>
                    <a:pt x="336" y="160"/>
                  </a:lnTo>
                  <a:lnTo>
                    <a:pt x="336" y="264"/>
                  </a:lnTo>
                  <a:lnTo>
                    <a:pt x="344" y="272"/>
                  </a:lnTo>
                  <a:lnTo>
                    <a:pt x="344" y="296"/>
                  </a:lnTo>
                  <a:lnTo>
                    <a:pt x="352" y="304"/>
                  </a:lnTo>
                  <a:lnTo>
                    <a:pt x="352" y="312"/>
                  </a:lnTo>
                  <a:lnTo>
                    <a:pt x="352" y="304"/>
                  </a:lnTo>
                  <a:lnTo>
                    <a:pt x="360" y="312"/>
                  </a:lnTo>
                  <a:lnTo>
                    <a:pt x="360" y="320"/>
                  </a:lnTo>
                  <a:lnTo>
                    <a:pt x="368" y="312"/>
                  </a:lnTo>
                  <a:lnTo>
                    <a:pt x="368" y="320"/>
                  </a:lnTo>
                  <a:lnTo>
                    <a:pt x="376" y="312"/>
                  </a:lnTo>
                  <a:lnTo>
                    <a:pt x="376" y="336"/>
                  </a:lnTo>
                  <a:lnTo>
                    <a:pt x="376" y="328"/>
                  </a:lnTo>
                  <a:lnTo>
                    <a:pt x="384" y="336"/>
                  </a:lnTo>
                  <a:lnTo>
                    <a:pt x="384" y="344"/>
                  </a:lnTo>
                  <a:lnTo>
                    <a:pt x="384" y="160"/>
                  </a:lnTo>
                  <a:lnTo>
                    <a:pt x="392" y="72"/>
                  </a:lnTo>
                  <a:lnTo>
                    <a:pt x="392" y="32"/>
                  </a:lnTo>
                  <a:lnTo>
                    <a:pt x="400" y="24"/>
                  </a:lnTo>
                  <a:lnTo>
                    <a:pt x="400" y="8"/>
                  </a:lnTo>
                  <a:lnTo>
                    <a:pt x="408" y="0"/>
                  </a:lnTo>
                  <a:lnTo>
                    <a:pt x="408" y="32"/>
                  </a:lnTo>
                  <a:lnTo>
                    <a:pt x="416" y="48"/>
                  </a:lnTo>
                  <a:lnTo>
                    <a:pt x="416" y="96"/>
                  </a:lnTo>
                  <a:lnTo>
                    <a:pt x="424" y="128"/>
                  </a:lnTo>
                  <a:lnTo>
                    <a:pt x="424" y="240"/>
                  </a:lnTo>
                  <a:lnTo>
                    <a:pt x="432" y="256"/>
                  </a:lnTo>
                  <a:lnTo>
                    <a:pt x="432" y="272"/>
                  </a:lnTo>
                  <a:lnTo>
                    <a:pt x="448" y="288"/>
                  </a:lnTo>
                  <a:lnTo>
                    <a:pt x="440" y="288"/>
                  </a:lnTo>
                  <a:lnTo>
                    <a:pt x="448" y="280"/>
                  </a:lnTo>
                  <a:lnTo>
                    <a:pt x="464" y="280"/>
                  </a:lnTo>
                </a:path>
              </a:pathLst>
            </a:custGeom>
            <a:noFill/>
            <a:ln w="0">
              <a:solidFill>
                <a:srgbClr val="CC0000"/>
              </a:solidFill>
              <a:prstDash val="solid"/>
              <a:round/>
              <a:headEnd/>
              <a:tailEnd/>
            </a:ln>
          </p:spPr>
          <p:txBody>
            <a:bodyPr/>
            <a:lstStyle/>
            <a:p>
              <a:endParaRPr lang="en-US"/>
            </a:p>
          </p:txBody>
        </p:sp>
        <p:sp>
          <p:nvSpPr>
            <p:cNvPr id="61505" name="Freeform 1911"/>
            <p:cNvSpPr>
              <a:spLocks/>
            </p:cNvSpPr>
            <p:nvPr/>
          </p:nvSpPr>
          <p:spPr bwMode="auto">
            <a:xfrm>
              <a:off x="3255" y="704"/>
              <a:ext cx="368" cy="375"/>
            </a:xfrm>
            <a:custGeom>
              <a:avLst/>
              <a:gdLst>
                <a:gd name="T0" fmla="*/ 0 w 368"/>
                <a:gd name="T1" fmla="*/ 311 h 375"/>
                <a:gd name="T2" fmla="*/ 16 w 368"/>
                <a:gd name="T3" fmla="*/ 295 h 375"/>
                <a:gd name="T4" fmla="*/ 16 w 368"/>
                <a:gd name="T5" fmla="*/ 287 h 375"/>
                <a:gd name="T6" fmla="*/ 24 w 368"/>
                <a:gd name="T7" fmla="*/ 183 h 375"/>
                <a:gd name="T8" fmla="*/ 32 w 368"/>
                <a:gd name="T9" fmla="*/ 23 h 375"/>
                <a:gd name="T10" fmla="*/ 32 w 368"/>
                <a:gd name="T11" fmla="*/ 15 h 375"/>
                <a:gd name="T12" fmla="*/ 40 w 368"/>
                <a:gd name="T13" fmla="*/ 47 h 375"/>
                <a:gd name="T14" fmla="*/ 48 w 368"/>
                <a:gd name="T15" fmla="*/ 127 h 375"/>
                <a:gd name="T16" fmla="*/ 56 w 368"/>
                <a:gd name="T17" fmla="*/ 287 h 375"/>
                <a:gd name="T18" fmla="*/ 64 w 368"/>
                <a:gd name="T19" fmla="*/ 351 h 375"/>
                <a:gd name="T20" fmla="*/ 72 w 368"/>
                <a:gd name="T21" fmla="*/ 367 h 375"/>
                <a:gd name="T22" fmla="*/ 80 w 368"/>
                <a:gd name="T23" fmla="*/ 367 h 375"/>
                <a:gd name="T24" fmla="*/ 88 w 368"/>
                <a:gd name="T25" fmla="*/ 359 h 375"/>
                <a:gd name="T26" fmla="*/ 96 w 368"/>
                <a:gd name="T27" fmla="*/ 359 h 375"/>
                <a:gd name="T28" fmla="*/ 104 w 368"/>
                <a:gd name="T29" fmla="*/ 359 h 375"/>
                <a:gd name="T30" fmla="*/ 112 w 368"/>
                <a:gd name="T31" fmla="*/ 71 h 375"/>
                <a:gd name="T32" fmla="*/ 120 w 368"/>
                <a:gd name="T33" fmla="*/ 71 h 375"/>
                <a:gd name="T34" fmla="*/ 128 w 368"/>
                <a:gd name="T35" fmla="*/ 119 h 375"/>
                <a:gd name="T36" fmla="*/ 136 w 368"/>
                <a:gd name="T37" fmla="*/ 175 h 375"/>
                <a:gd name="T38" fmla="*/ 144 w 368"/>
                <a:gd name="T39" fmla="*/ 303 h 375"/>
                <a:gd name="T40" fmla="*/ 152 w 368"/>
                <a:gd name="T41" fmla="*/ 343 h 375"/>
                <a:gd name="T42" fmla="*/ 160 w 368"/>
                <a:gd name="T43" fmla="*/ 343 h 375"/>
                <a:gd name="T44" fmla="*/ 160 w 368"/>
                <a:gd name="T45" fmla="*/ 335 h 375"/>
                <a:gd name="T46" fmla="*/ 168 w 368"/>
                <a:gd name="T47" fmla="*/ 367 h 375"/>
                <a:gd name="T48" fmla="*/ 168 w 368"/>
                <a:gd name="T49" fmla="*/ 367 h 375"/>
                <a:gd name="T50" fmla="*/ 176 w 368"/>
                <a:gd name="T51" fmla="*/ 359 h 375"/>
                <a:gd name="T52" fmla="*/ 192 w 368"/>
                <a:gd name="T53" fmla="*/ 343 h 375"/>
                <a:gd name="T54" fmla="*/ 192 w 368"/>
                <a:gd name="T55" fmla="*/ 343 h 375"/>
                <a:gd name="T56" fmla="*/ 200 w 368"/>
                <a:gd name="T57" fmla="*/ 47 h 375"/>
                <a:gd name="T58" fmla="*/ 208 w 368"/>
                <a:gd name="T59" fmla="*/ 63 h 375"/>
                <a:gd name="T60" fmla="*/ 216 w 368"/>
                <a:gd name="T61" fmla="*/ 63 h 375"/>
                <a:gd name="T62" fmla="*/ 224 w 368"/>
                <a:gd name="T63" fmla="*/ 103 h 375"/>
                <a:gd name="T64" fmla="*/ 232 w 368"/>
                <a:gd name="T65" fmla="*/ 223 h 375"/>
                <a:gd name="T66" fmla="*/ 240 w 368"/>
                <a:gd name="T67" fmla="*/ 335 h 375"/>
                <a:gd name="T68" fmla="*/ 248 w 368"/>
                <a:gd name="T69" fmla="*/ 367 h 375"/>
                <a:gd name="T70" fmla="*/ 256 w 368"/>
                <a:gd name="T71" fmla="*/ 367 h 375"/>
                <a:gd name="T72" fmla="*/ 264 w 368"/>
                <a:gd name="T73" fmla="*/ 351 h 375"/>
                <a:gd name="T74" fmla="*/ 264 w 368"/>
                <a:gd name="T75" fmla="*/ 351 h 375"/>
                <a:gd name="T76" fmla="*/ 272 w 368"/>
                <a:gd name="T77" fmla="*/ 343 h 375"/>
                <a:gd name="T78" fmla="*/ 280 w 368"/>
                <a:gd name="T79" fmla="*/ 343 h 375"/>
                <a:gd name="T80" fmla="*/ 280 w 368"/>
                <a:gd name="T81" fmla="*/ 343 h 375"/>
                <a:gd name="T82" fmla="*/ 288 w 368"/>
                <a:gd name="T83" fmla="*/ 71 h 375"/>
                <a:gd name="T84" fmla="*/ 296 w 368"/>
                <a:gd name="T85" fmla="*/ 39 h 375"/>
                <a:gd name="T86" fmla="*/ 304 w 368"/>
                <a:gd name="T87" fmla="*/ 47 h 375"/>
                <a:gd name="T88" fmla="*/ 312 w 368"/>
                <a:gd name="T89" fmla="*/ 79 h 375"/>
                <a:gd name="T90" fmla="*/ 312 w 368"/>
                <a:gd name="T91" fmla="*/ 111 h 375"/>
                <a:gd name="T92" fmla="*/ 320 w 368"/>
                <a:gd name="T93" fmla="*/ 207 h 375"/>
                <a:gd name="T94" fmla="*/ 328 w 368"/>
                <a:gd name="T95" fmla="*/ 351 h 375"/>
                <a:gd name="T96" fmla="*/ 336 w 368"/>
                <a:gd name="T97" fmla="*/ 375 h 375"/>
                <a:gd name="T98" fmla="*/ 344 w 368"/>
                <a:gd name="T99" fmla="*/ 367 h 375"/>
                <a:gd name="T100" fmla="*/ 344 w 368"/>
                <a:gd name="T101" fmla="*/ 367 h 375"/>
                <a:gd name="T102" fmla="*/ 352 w 368"/>
                <a:gd name="T103" fmla="*/ 359 h 375"/>
                <a:gd name="T104" fmla="*/ 368 w 368"/>
                <a:gd name="T105" fmla="*/ 367 h 3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8"/>
                <a:gd name="T160" fmla="*/ 0 h 375"/>
                <a:gd name="T161" fmla="*/ 368 w 368"/>
                <a:gd name="T162" fmla="*/ 375 h 3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8" h="375">
                  <a:moveTo>
                    <a:pt x="8" y="311"/>
                  </a:moveTo>
                  <a:lnTo>
                    <a:pt x="0" y="311"/>
                  </a:lnTo>
                  <a:lnTo>
                    <a:pt x="8" y="311"/>
                  </a:lnTo>
                  <a:lnTo>
                    <a:pt x="16" y="295"/>
                  </a:lnTo>
                  <a:lnTo>
                    <a:pt x="16" y="303"/>
                  </a:lnTo>
                  <a:lnTo>
                    <a:pt x="16" y="287"/>
                  </a:lnTo>
                  <a:lnTo>
                    <a:pt x="16" y="295"/>
                  </a:lnTo>
                  <a:lnTo>
                    <a:pt x="24" y="183"/>
                  </a:lnTo>
                  <a:lnTo>
                    <a:pt x="24" y="0"/>
                  </a:lnTo>
                  <a:lnTo>
                    <a:pt x="32" y="23"/>
                  </a:lnTo>
                  <a:lnTo>
                    <a:pt x="32" y="7"/>
                  </a:lnTo>
                  <a:lnTo>
                    <a:pt x="32" y="15"/>
                  </a:lnTo>
                  <a:lnTo>
                    <a:pt x="40" y="0"/>
                  </a:lnTo>
                  <a:lnTo>
                    <a:pt x="40" y="47"/>
                  </a:lnTo>
                  <a:lnTo>
                    <a:pt x="48" y="55"/>
                  </a:lnTo>
                  <a:lnTo>
                    <a:pt x="48" y="127"/>
                  </a:lnTo>
                  <a:lnTo>
                    <a:pt x="56" y="167"/>
                  </a:lnTo>
                  <a:lnTo>
                    <a:pt x="56" y="287"/>
                  </a:lnTo>
                  <a:lnTo>
                    <a:pt x="64" y="319"/>
                  </a:lnTo>
                  <a:lnTo>
                    <a:pt x="64" y="351"/>
                  </a:lnTo>
                  <a:lnTo>
                    <a:pt x="72" y="359"/>
                  </a:lnTo>
                  <a:lnTo>
                    <a:pt x="72" y="367"/>
                  </a:lnTo>
                  <a:lnTo>
                    <a:pt x="72" y="359"/>
                  </a:lnTo>
                  <a:lnTo>
                    <a:pt x="80" y="367"/>
                  </a:lnTo>
                  <a:lnTo>
                    <a:pt x="88" y="375"/>
                  </a:lnTo>
                  <a:lnTo>
                    <a:pt x="88" y="359"/>
                  </a:lnTo>
                  <a:lnTo>
                    <a:pt x="96" y="375"/>
                  </a:lnTo>
                  <a:lnTo>
                    <a:pt x="96" y="359"/>
                  </a:lnTo>
                  <a:lnTo>
                    <a:pt x="104" y="351"/>
                  </a:lnTo>
                  <a:lnTo>
                    <a:pt x="104" y="359"/>
                  </a:lnTo>
                  <a:lnTo>
                    <a:pt x="112" y="327"/>
                  </a:lnTo>
                  <a:lnTo>
                    <a:pt x="112" y="71"/>
                  </a:lnTo>
                  <a:lnTo>
                    <a:pt x="120" y="63"/>
                  </a:lnTo>
                  <a:lnTo>
                    <a:pt x="120" y="71"/>
                  </a:lnTo>
                  <a:lnTo>
                    <a:pt x="128" y="79"/>
                  </a:lnTo>
                  <a:lnTo>
                    <a:pt x="128" y="119"/>
                  </a:lnTo>
                  <a:lnTo>
                    <a:pt x="136" y="127"/>
                  </a:lnTo>
                  <a:lnTo>
                    <a:pt x="136" y="175"/>
                  </a:lnTo>
                  <a:lnTo>
                    <a:pt x="144" y="207"/>
                  </a:lnTo>
                  <a:lnTo>
                    <a:pt x="144" y="303"/>
                  </a:lnTo>
                  <a:lnTo>
                    <a:pt x="152" y="311"/>
                  </a:lnTo>
                  <a:lnTo>
                    <a:pt x="152" y="343"/>
                  </a:lnTo>
                  <a:lnTo>
                    <a:pt x="152" y="335"/>
                  </a:lnTo>
                  <a:lnTo>
                    <a:pt x="160" y="343"/>
                  </a:lnTo>
                  <a:lnTo>
                    <a:pt x="160" y="367"/>
                  </a:lnTo>
                  <a:lnTo>
                    <a:pt x="160" y="335"/>
                  </a:lnTo>
                  <a:lnTo>
                    <a:pt x="160" y="351"/>
                  </a:lnTo>
                  <a:lnTo>
                    <a:pt x="168" y="367"/>
                  </a:lnTo>
                  <a:lnTo>
                    <a:pt x="168" y="351"/>
                  </a:lnTo>
                  <a:lnTo>
                    <a:pt x="168" y="367"/>
                  </a:lnTo>
                  <a:lnTo>
                    <a:pt x="176" y="351"/>
                  </a:lnTo>
                  <a:lnTo>
                    <a:pt x="176" y="359"/>
                  </a:lnTo>
                  <a:lnTo>
                    <a:pt x="176" y="343"/>
                  </a:lnTo>
                  <a:lnTo>
                    <a:pt x="192" y="343"/>
                  </a:lnTo>
                  <a:lnTo>
                    <a:pt x="192" y="359"/>
                  </a:lnTo>
                  <a:lnTo>
                    <a:pt x="192" y="343"/>
                  </a:lnTo>
                  <a:lnTo>
                    <a:pt x="200" y="343"/>
                  </a:lnTo>
                  <a:lnTo>
                    <a:pt x="200" y="47"/>
                  </a:lnTo>
                  <a:lnTo>
                    <a:pt x="208" y="55"/>
                  </a:lnTo>
                  <a:lnTo>
                    <a:pt x="208" y="63"/>
                  </a:lnTo>
                  <a:lnTo>
                    <a:pt x="208" y="39"/>
                  </a:lnTo>
                  <a:lnTo>
                    <a:pt x="216" y="63"/>
                  </a:lnTo>
                  <a:lnTo>
                    <a:pt x="216" y="95"/>
                  </a:lnTo>
                  <a:lnTo>
                    <a:pt x="224" y="103"/>
                  </a:lnTo>
                  <a:lnTo>
                    <a:pt x="232" y="127"/>
                  </a:lnTo>
                  <a:lnTo>
                    <a:pt x="232" y="223"/>
                  </a:lnTo>
                  <a:lnTo>
                    <a:pt x="240" y="247"/>
                  </a:lnTo>
                  <a:lnTo>
                    <a:pt x="240" y="335"/>
                  </a:lnTo>
                  <a:lnTo>
                    <a:pt x="248" y="343"/>
                  </a:lnTo>
                  <a:lnTo>
                    <a:pt x="248" y="367"/>
                  </a:lnTo>
                  <a:lnTo>
                    <a:pt x="256" y="375"/>
                  </a:lnTo>
                  <a:lnTo>
                    <a:pt x="256" y="367"/>
                  </a:lnTo>
                  <a:lnTo>
                    <a:pt x="256" y="375"/>
                  </a:lnTo>
                  <a:lnTo>
                    <a:pt x="264" y="351"/>
                  </a:lnTo>
                  <a:lnTo>
                    <a:pt x="264" y="367"/>
                  </a:lnTo>
                  <a:lnTo>
                    <a:pt x="264" y="351"/>
                  </a:lnTo>
                  <a:lnTo>
                    <a:pt x="272" y="367"/>
                  </a:lnTo>
                  <a:lnTo>
                    <a:pt x="272" y="343"/>
                  </a:lnTo>
                  <a:lnTo>
                    <a:pt x="280" y="335"/>
                  </a:lnTo>
                  <a:lnTo>
                    <a:pt x="280" y="343"/>
                  </a:lnTo>
                  <a:lnTo>
                    <a:pt x="280" y="327"/>
                  </a:lnTo>
                  <a:lnTo>
                    <a:pt x="280" y="343"/>
                  </a:lnTo>
                  <a:lnTo>
                    <a:pt x="288" y="327"/>
                  </a:lnTo>
                  <a:lnTo>
                    <a:pt x="288" y="71"/>
                  </a:lnTo>
                  <a:lnTo>
                    <a:pt x="296" y="47"/>
                  </a:lnTo>
                  <a:lnTo>
                    <a:pt x="296" y="39"/>
                  </a:lnTo>
                  <a:lnTo>
                    <a:pt x="304" y="47"/>
                  </a:lnTo>
                  <a:lnTo>
                    <a:pt x="304" y="63"/>
                  </a:lnTo>
                  <a:lnTo>
                    <a:pt x="312" y="79"/>
                  </a:lnTo>
                  <a:lnTo>
                    <a:pt x="312" y="111"/>
                  </a:lnTo>
                  <a:lnTo>
                    <a:pt x="320" y="119"/>
                  </a:lnTo>
                  <a:lnTo>
                    <a:pt x="320" y="207"/>
                  </a:lnTo>
                  <a:lnTo>
                    <a:pt x="328" y="247"/>
                  </a:lnTo>
                  <a:lnTo>
                    <a:pt x="328" y="351"/>
                  </a:lnTo>
                  <a:lnTo>
                    <a:pt x="336" y="359"/>
                  </a:lnTo>
                  <a:lnTo>
                    <a:pt x="336" y="375"/>
                  </a:lnTo>
                  <a:lnTo>
                    <a:pt x="336" y="359"/>
                  </a:lnTo>
                  <a:lnTo>
                    <a:pt x="344" y="367"/>
                  </a:lnTo>
                  <a:lnTo>
                    <a:pt x="344" y="375"/>
                  </a:lnTo>
                  <a:lnTo>
                    <a:pt x="344" y="367"/>
                  </a:lnTo>
                  <a:lnTo>
                    <a:pt x="352" y="375"/>
                  </a:lnTo>
                  <a:lnTo>
                    <a:pt x="352" y="359"/>
                  </a:lnTo>
                  <a:lnTo>
                    <a:pt x="352" y="367"/>
                  </a:lnTo>
                  <a:lnTo>
                    <a:pt x="368" y="367"/>
                  </a:lnTo>
                  <a:lnTo>
                    <a:pt x="368" y="359"/>
                  </a:lnTo>
                </a:path>
              </a:pathLst>
            </a:custGeom>
            <a:noFill/>
            <a:ln w="0">
              <a:solidFill>
                <a:srgbClr val="CC0000"/>
              </a:solidFill>
              <a:prstDash val="solid"/>
              <a:round/>
              <a:headEnd/>
              <a:tailEnd/>
            </a:ln>
          </p:spPr>
          <p:txBody>
            <a:bodyPr/>
            <a:lstStyle/>
            <a:p>
              <a:endParaRPr lang="en-US"/>
            </a:p>
          </p:txBody>
        </p:sp>
        <p:sp>
          <p:nvSpPr>
            <p:cNvPr id="61506" name="Freeform 1912"/>
            <p:cNvSpPr>
              <a:spLocks/>
            </p:cNvSpPr>
            <p:nvPr/>
          </p:nvSpPr>
          <p:spPr bwMode="auto">
            <a:xfrm>
              <a:off x="2799" y="520"/>
              <a:ext cx="576" cy="215"/>
            </a:xfrm>
            <a:custGeom>
              <a:avLst/>
              <a:gdLst>
                <a:gd name="T0" fmla="*/ 16 w 576"/>
                <a:gd name="T1" fmla="*/ 199 h 215"/>
                <a:gd name="T2" fmla="*/ 24 w 576"/>
                <a:gd name="T3" fmla="*/ 199 h 215"/>
                <a:gd name="T4" fmla="*/ 40 w 576"/>
                <a:gd name="T5" fmla="*/ 88 h 215"/>
                <a:gd name="T6" fmla="*/ 48 w 576"/>
                <a:gd name="T7" fmla="*/ 8 h 215"/>
                <a:gd name="T8" fmla="*/ 64 w 576"/>
                <a:gd name="T9" fmla="*/ 96 h 215"/>
                <a:gd name="T10" fmla="*/ 80 w 576"/>
                <a:gd name="T11" fmla="*/ 160 h 215"/>
                <a:gd name="T12" fmla="*/ 88 w 576"/>
                <a:gd name="T13" fmla="*/ 191 h 215"/>
                <a:gd name="T14" fmla="*/ 112 w 576"/>
                <a:gd name="T15" fmla="*/ 199 h 215"/>
                <a:gd name="T16" fmla="*/ 128 w 576"/>
                <a:gd name="T17" fmla="*/ 104 h 215"/>
                <a:gd name="T18" fmla="*/ 136 w 576"/>
                <a:gd name="T19" fmla="*/ 0 h 215"/>
                <a:gd name="T20" fmla="*/ 144 w 576"/>
                <a:gd name="T21" fmla="*/ 24 h 215"/>
                <a:gd name="T22" fmla="*/ 160 w 576"/>
                <a:gd name="T23" fmla="*/ 96 h 215"/>
                <a:gd name="T24" fmla="*/ 168 w 576"/>
                <a:gd name="T25" fmla="*/ 168 h 215"/>
                <a:gd name="T26" fmla="*/ 184 w 576"/>
                <a:gd name="T27" fmla="*/ 176 h 215"/>
                <a:gd name="T28" fmla="*/ 208 w 576"/>
                <a:gd name="T29" fmla="*/ 199 h 215"/>
                <a:gd name="T30" fmla="*/ 216 w 576"/>
                <a:gd name="T31" fmla="*/ 48 h 215"/>
                <a:gd name="T32" fmla="*/ 232 w 576"/>
                <a:gd name="T33" fmla="*/ 24 h 215"/>
                <a:gd name="T34" fmla="*/ 240 w 576"/>
                <a:gd name="T35" fmla="*/ 88 h 215"/>
                <a:gd name="T36" fmla="*/ 256 w 576"/>
                <a:gd name="T37" fmla="*/ 144 h 215"/>
                <a:gd name="T38" fmla="*/ 264 w 576"/>
                <a:gd name="T39" fmla="*/ 191 h 215"/>
                <a:gd name="T40" fmla="*/ 280 w 576"/>
                <a:gd name="T41" fmla="*/ 199 h 215"/>
                <a:gd name="T42" fmla="*/ 296 w 576"/>
                <a:gd name="T43" fmla="*/ 207 h 215"/>
                <a:gd name="T44" fmla="*/ 304 w 576"/>
                <a:gd name="T45" fmla="*/ 64 h 215"/>
                <a:gd name="T46" fmla="*/ 320 w 576"/>
                <a:gd name="T47" fmla="*/ 16 h 215"/>
                <a:gd name="T48" fmla="*/ 328 w 576"/>
                <a:gd name="T49" fmla="*/ 64 h 215"/>
                <a:gd name="T50" fmla="*/ 344 w 576"/>
                <a:gd name="T51" fmla="*/ 144 h 215"/>
                <a:gd name="T52" fmla="*/ 352 w 576"/>
                <a:gd name="T53" fmla="*/ 191 h 215"/>
                <a:gd name="T54" fmla="*/ 376 w 576"/>
                <a:gd name="T55" fmla="*/ 215 h 215"/>
                <a:gd name="T56" fmla="*/ 384 w 576"/>
                <a:gd name="T57" fmla="*/ 207 h 215"/>
                <a:gd name="T58" fmla="*/ 400 w 576"/>
                <a:gd name="T59" fmla="*/ 72 h 215"/>
                <a:gd name="T60" fmla="*/ 416 w 576"/>
                <a:gd name="T61" fmla="*/ 40 h 215"/>
                <a:gd name="T62" fmla="*/ 424 w 576"/>
                <a:gd name="T63" fmla="*/ 128 h 215"/>
                <a:gd name="T64" fmla="*/ 440 w 576"/>
                <a:gd name="T65" fmla="*/ 176 h 215"/>
                <a:gd name="T66" fmla="*/ 456 w 576"/>
                <a:gd name="T67" fmla="*/ 207 h 215"/>
                <a:gd name="T68" fmla="*/ 472 w 576"/>
                <a:gd name="T69" fmla="*/ 215 h 215"/>
                <a:gd name="T70" fmla="*/ 488 w 576"/>
                <a:gd name="T71" fmla="*/ 88 h 215"/>
                <a:gd name="T72" fmla="*/ 496 w 576"/>
                <a:gd name="T73" fmla="*/ 32 h 215"/>
                <a:gd name="T74" fmla="*/ 512 w 576"/>
                <a:gd name="T75" fmla="*/ 80 h 215"/>
                <a:gd name="T76" fmla="*/ 520 w 576"/>
                <a:gd name="T77" fmla="*/ 168 h 215"/>
                <a:gd name="T78" fmla="*/ 536 w 576"/>
                <a:gd name="T79" fmla="*/ 199 h 215"/>
                <a:gd name="T80" fmla="*/ 552 w 576"/>
                <a:gd name="T81" fmla="*/ 207 h 215"/>
                <a:gd name="T82" fmla="*/ 568 w 576"/>
                <a:gd name="T83" fmla="*/ 215 h 2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6"/>
                <a:gd name="T127" fmla="*/ 0 h 215"/>
                <a:gd name="T128" fmla="*/ 576 w 576"/>
                <a:gd name="T129" fmla="*/ 215 h 2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6" h="215">
                  <a:moveTo>
                    <a:pt x="0" y="184"/>
                  </a:moveTo>
                  <a:lnTo>
                    <a:pt x="8" y="191"/>
                  </a:lnTo>
                  <a:lnTo>
                    <a:pt x="16" y="199"/>
                  </a:lnTo>
                  <a:lnTo>
                    <a:pt x="16" y="191"/>
                  </a:lnTo>
                  <a:lnTo>
                    <a:pt x="16" y="199"/>
                  </a:lnTo>
                  <a:lnTo>
                    <a:pt x="24" y="199"/>
                  </a:lnTo>
                  <a:lnTo>
                    <a:pt x="32" y="199"/>
                  </a:lnTo>
                  <a:lnTo>
                    <a:pt x="32" y="120"/>
                  </a:lnTo>
                  <a:lnTo>
                    <a:pt x="40" y="88"/>
                  </a:lnTo>
                  <a:lnTo>
                    <a:pt x="40" y="24"/>
                  </a:lnTo>
                  <a:lnTo>
                    <a:pt x="56" y="8"/>
                  </a:lnTo>
                  <a:lnTo>
                    <a:pt x="48" y="8"/>
                  </a:lnTo>
                  <a:lnTo>
                    <a:pt x="56" y="32"/>
                  </a:lnTo>
                  <a:lnTo>
                    <a:pt x="64" y="48"/>
                  </a:lnTo>
                  <a:lnTo>
                    <a:pt x="64" y="96"/>
                  </a:lnTo>
                  <a:lnTo>
                    <a:pt x="72" y="112"/>
                  </a:lnTo>
                  <a:lnTo>
                    <a:pt x="72" y="152"/>
                  </a:lnTo>
                  <a:lnTo>
                    <a:pt x="80" y="160"/>
                  </a:lnTo>
                  <a:lnTo>
                    <a:pt x="80" y="176"/>
                  </a:lnTo>
                  <a:lnTo>
                    <a:pt x="88" y="184"/>
                  </a:lnTo>
                  <a:lnTo>
                    <a:pt x="88" y="191"/>
                  </a:lnTo>
                  <a:lnTo>
                    <a:pt x="96" y="199"/>
                  </a:lnTo>
                  <a:lnTo>
                    <a:pt x="104" y="199"/>
                  </a:lnTo>
                  <a:lnTo>
                    <a:pt x="112" y="199"/>
                  </a:lnTo>
                  <a:lnTo>
                    <a:pt x="120" y="207"/>
                  </a:lnTo>
                  <a:lnTo>
                    <a:pt x="120" y="144"/>
                  </a:lnTo>
                  <a:lnTo>
                    <a:pt x="128" y="104"/>
                  </a:lnTo>
                  <a:lnTo>
                    <a:pt x="128" y="32"/>
                  </a:lnTo>
                  <a:lnTo>
                    <a:pt x="136" y="16"/>
                  </a:lnTo>
                  <a:lnTo>
                    <a:pt x="136" y="0"/>
                  </a:lnTo>
                  <a:lnTo>
                    <a:pt x="144" y="24"/>
                  </a:lnTo>
                  <a:lnTo>
                    <a:pt x="144" y="16"/>
                  </a:lnTo>
                  <a:lnTo>
                    <a:pt x="144" y="24"/>
                  </a:lnTo>
                  <a:lnTo>
                    <a:pt x="152" y="40"/>
                  </a:lnTo>
                  <a:lnTo>
                    <a:pt x="152" y="80"/>
                  </a:lnTo>
                  <a:lnTo>
                    <a:pt x="160" y="96"/>
                  </a:lnTo>
                  <a:lnTo>
                    <a:pt x="160" y="136"/>
                  </a:lnTo>
                  <a:lnTo>
                    <a:pt x="168" y="144"/>
                  </a:lnTo>
                  <a:lnTo>
                    <a:pt x="168" y="168"/>
                  </a:lnTo>
                  <a:lnTo>
                    <a:pt x="176" y="176"/>
                  </a:lnTo>
                  <a:lnTo>
                    <a:pt x="184" y="184"/>
                  </a:lnTo>
                  <a:lnTo>
                    <a:pt x="184" y="176"/>
                  </a:lnTo>
                  <a:lnTo>
                    <a:pt x="192" y="184"/>
                  </a:lnTo>
                  <a:lnTo>
                    <a:pt x="200" y="191"/>
                  </a:lnTo>
                  <a:lnTo>
                    <a:pt x="208" y="199"/>
                  </a:lnTo>
                  <a:lnTo>
                    <a:pt x="208" y="160"/>
                  </a:lnTo>
                  <a:lnTo>
                    <a:pt x="216" y="120"/>
                  </a:lnTo>
                  <a:lnTo>
                    <a:pt x="216" y="48"/>
                  </a:lnTo>
                  <a:lnTo>
                    <a:pt x="224" y="32"/>
                  </a:lnTo>
                  <a:lnTo>
                    <a:pt x="224" y="16"/>
                  </a:lnTo>
                  <a:lnTo>
                    <a:pt x="232" y="24"/>
                  </a:lnTo>
                  <a:lnTo>
                    <a:pt x="232" y="40"/>
                  </a:lnTo>
                  <a:lnTo>
                    <a:pt x="240" y="48"/>
                  </a:lnTo>
                  <a:lnTo>
                    <a:pt x="240" y="88"/>
                  </a:lnTo>
                  <a:lnTo>
                    <a:pt x="248" y="112"/>
                  </a:lnTo>
                  <a:lnTo>
                    <a:pt x="248" y="136"/>
                  </a:lnTo>
                  <a:lnTo>
                    <a:pt x="256" y="144"/>
                  </a:lnTo>
                  <a:lnTo>
                    <a:pt x="256" y="168"/>
                  </a:lnTo>
                  <a:lnTo>
                    <a:pt x="264" y="176"/>
                  </a:lnTo>
                  <a:lnTo>
                    <a:pt x="264" y="191"/>
                  </a:lnTo>
                  <a:lnTo>
                    <a:pt x="272" y="199"/>
                  </a:lnTo>
                  <a:lnTo>
                    <a:pt x="280" y="207"/>
                  </a:lnTo>
                  <a:lnTo>
                    <a:pt x="280" y="199"/>
                  </a:lnTo>
                  <a:lnTo>
                    <a:pt x="280" y="207"/>
                  </a:lnTo>
                  <a:lnTo>
                    <a:pt x="288" y="207"/>
                  </a:lnTo>
                  <a:lnTo>
                    <a:pt x="296" y="207"/>
                  </a:lnTo>
                  <a:lnTo>
                    <a:pt x="296" y="184"/>
                  </a:lnTo>
                  <a:lnTo>
                    <a:pt x="304" y="152"/>
                  </a:lnTo>
                  <a:lnTo>
                    <a:pt x="304" y="64"/>
                  </a:lnTo>
                  <a:lnTo>
                    <a:pt x="312" y="48"/>
                  </a:lnTo>
                  <a:lnTo>
                    <a:pt x="312" y="8"/>
                  </a:lnTo>
                  <a:lnTo>
                    <a:pt x="320" y="16"/>
                  </a:lnTo>
                  <a:lnTo>
                    <a:pt x="320" y="24"/>
                  </a:lnTo>
                  <a:lnTo>
                    <a:pt x="328" y="32"/>
                  </a:lnTo>
                  <a:lnTo>
                    <a:pt x="328" y="64"/>
                  </a:lnTo>
                  <a:lnTo>
                    <a:pt x="336" y="88"/>
                  </a:lnTo>
                  <a:lnTo>
                    <a:pt x="336" y="136"/>
                  </a:lnTo>
                  <a:lnTo>
                    <a:pt x="344" y="144"/>
                  </a:lnTo>
                  <a:lnTo>
                    <a:pt x="344" y="168"/>
                  </a:lnTo>
                  <a:lnTo>
                    <a:pt x="352" y="176"/>
                  </a:lnTo>
                  <a:lnTo>
                    <a:pt x="352" y="191"/>
                  </a:lnTo>
                  <a:lnTo>
                    <a:pt x="360" y="199"/>
                  </a:lnTo>
                  <a:lnTo>
                    <a:pt x="368" y="207"/>
                  </a:lnTo>
                  <a:lnTo>
                    <a:pt x="376" y="215"/>
                  </a:lnTo>
                  <a:lnTo>
                    <a:pt x="376" y="207"/>
                  </a:lnTo>
                  <a:lnTo>
                    <a:pt x="384" y="215"/>
                  </a:lnTo>
                  <a:lnTo>
                    <a:pt x="384" y="207"/>
                  </a:lnTo>
                  <a:lnTo>
                    <a:pt x="392" y="168"/>
                  </a:lnTo>
                  <a:lnTo>
                    <a:pt x="392" y="104"/>
                  </a:lnTo>
                  <a:lnTo>
                    <a:pt x="400" y="72"/>
                  </a:lnTo>
                  <a:lnTo>
                    <a:pt x="400" y="24"/>
                  </a:lnTo>
                  <a:lnTo>
                    <a:pt x="408" y="24"/>
                  </a:lnTo>
                  <a:lnTo>
                    <a:pt x="416" y="40"/>
                  </a:lnTo>
                  <a:lnTo>
                    <a:pt x="416" y="72"/>
                  </a:lnTo>
                  <a:lnTo>
                    <a:pt x="424" y="80"/>
                  </a:lnTo>
                  <a:lnTo>
                    <a:pt x="424" y="128"/>
                  </a:lnTo>
                  <a:lnTo>
                    <a:pt x="432" y="136"/>
                  </a:lnTo>
                  <a:lnTo>
                    <a:pt x="432" y="168"/>
                  </a:lnTo>
                  <a:lnTo>
                    <a:pt x="440" y="176"/>
                  </a:lnTo>
                  <a:lnTo>
                    <a:pt x="440" y="191"/>
                  </a:lnTo>
                  <a:lnTo>
                    <a:pt x="448" y="199"/>
                  </a:lnTo>
                  <a:lnTo>
                    <a:pt x="456" y="207"/>
                  </a:lnTo>
                  <a:lnTo>
                    <a:pt x="464" y="215"/>
                  </a:lnTo>
                  <a:lnTo>
                    <a:pt x="464" y="207"/>
                  </a:lnTo>
                  <a:lnTo>
                    <a:pt x="472" y="215"/>
                  </a:lnTo>
                  <a:lnTo>
                    <a:pt x="480" y="215"/>
                  </a:lnTo>
                  <a:lnTo>
                    <a:pt x="480" y="112"/>
                  </a:lnTo>
                  <a:lnTo>
                    <a:pt x="488" y="88"/>
                  </a:lnTo>
                  <a:lnTo>
                    <a:pt x="488" y="32"/>
                  </a:lnTo>
                  <a:lnTo>
                    <a:pt x="496" y="24"/>
                  </a:lnTo>
                  <a:lnTo>
                    <a:pt x="496" y="32"/>
                  </a:lnTo>
                  <a:lnTo>
                    <a:pt x="504" y="40"/>
                  </a:lnTo>
                  <a:lnTo>
                    <a:pt x="504" y="64"/>
                  </a:lnTo>
                  <a:lnTo>
                    <a:pt x="512" y="80"/>
                  </a:lnTo>
                  <a:lnTo>
                    <a:pt x="512" y="128"/>
                  </a:lnTo>
                  <a:lnTo>
                    <a:pt x="520" y="136"/>
                  </a:lnTo>
                  <a:lnTo>
                    <a:pt x="520" y="168"/>
                  </a:lnTo>
                  <a:lnTo>
                    <a:pt x="528" y="176"/>
                  </a:lnTo>
                  <a:lnTo>
                    <a:pt x="528" y="191"/>
                  </a:lnTo>
                  <a:lnTo>
                    <a:pt x="536" y="199"/>
                  </a:lnTo>
                  <a:lnTo>
                    <a:pt x="544" y="207"/>
                  </a:lnTo>
                  <a:lnTo>
                    <a:pt x="552" y="215"/>
                  </a:lnTo>
                  <a:lnTo>
                    <a:pt x="552" y="207"/>
                  </a:lnTo>
                  <a:lnTo>
                    <a:pt x="552" y="215"/>
                  </a:lnTo>
                  <a:lnTo>
                    <a:pt x="560" y="215"/>
                  </a:lnTo>
                  <a:lnTo>
                    <a:pt x="568" y="215"/>
                  </a:lnTo>
                  <a:lnTo>
                    <a:pt x="568" y="128"/>
                  </a:lnTo>
                  <a:lnTo>
                    <a:pt x="576" y="104"/>
                  </a:lnTo>
                </a:path>
              </a:pathLst>
            </a:custGeom>
            <a:noFill/>
            <a:ln w="0">
              <a:solidFill>
                <a:srgbClr val="0000CC"/>
              </a:solidFill>
              <a:prstDash val="solid"/>
              <a:round/>
              <a:headEnd/>
              <a:tailEnd/>
            </a:ln>
          </p:spPr>
          <p:txBody>
            <a:bodyPr/>
            <a:lstStyle/>
            <a:p>
              <a:endParaRPr lang="en-US"/>
            </a:p>
          </p:txBody>
        </p:sp>
        <p:sp>
          <p:nvSpPr>
            <p:cNvPr id="61507" name="Freeform 1913"/>
            <p:cNvSpPr>
              <a:spLocks/>
            </p:cNvSpPr>
            <p:nvPr/>
          </p:nvSpPr>
          <p:spPr bwMode="auto">
            <a:xfrm>
              <a:off x="3375" y="552"/>
              <a:ext cx="248" cy="191"/>
            </a:xfrm>
            <a:custGeom>
              <a:avLst/>
              <a:gdLst>
                <a:gd name="T0" fmla="*/ 0 w 248"/>
                <a:gd name="T1" fmla="*/ 72 h 191"/>
                <a:gd name="T2" fmla="*/ 0 w 248"/>
                <a:gd name="T3" fmla="*/ 16 h 191"/>
                <a:gd name="T4" fmla="*/ 8 w 248"/>
                <a:gd name="T5" fmla="*/ 8 h 191"/>
                <a:gd name="T6" fmla="*/ 8 w 248"/>
                <a:gd name="T7" fmla="*/ 0 h 191"/>
                <a:gd name="T8" fmla="*/ 8 w 248"/>
                <a:gd name="T9" fmla="*/ 8 h 191"/>
                <a:gd name="T10" fmla="*/ 16 w 248"/>
                <a:gd name="T11" fmla="*/ 16 h 191"/>
                <a:gd name="T12" fmla="*/ 16 w 248"/>
                <a:gd name="T13" fmla="*/ 40 h 191"/>
                <a:gd name="T14" fmla="*/ 24 w 248"/>
                <a:gd name="T15" fmla="*/ 48 h 191"/>
                <a:gd name="T16" fmla="*/ 24 w 248"/>
                <a:gd name="T17" fmla="*/ 96 h 191"/>
                <a:gd name="T18" fmla="*/ 32 w 248"/>
                <a:gd name="T19" fmla="*/ 112 h 191"/>
                <a:gd name="T20" fmla="*/ 32 w 248"/>
                <a:gd name="T21" fmla="*/ 136 h 191"/>
                <a:gd name="T22" fmla="*/ 40 w 248"/>
                <a:gd name="T23" fmla="*/ 144 h 191"/>
                <a:gd name="T24" fmla="*/ 40 w 248"/>
                <a:gd name="T25" fmla="*/ 159 h 191"/>
                <a:gd name="T26" fmla="*/ 48 w 248"/>
                <a:gd name="T27" fmla="*/ 167 h 191"/>
                <a:gd name="T28" fmla="*/ 64 w 248"/>
                <a:gd name="T29" fmla="*/ 183 h 191"/>
                <a:gd name="T30" fmla="*/ 56 w 248"/>
                <a:gd name="T31" fmla="*/ 183 h 191"/>
                <a:gd name="T32" fmla="*/ 64 w 248"/>
                <a:gd name="T33" fmla="*/ 183 h 191"/>
                <a:gd name="T34" fmla="*/ 72 w 248"/>
                <a:gd name="T35" fmla="*/ 191 h 191"/>
                <a:gd name="T36" fmla="*/ 80 w 248"/>
                <a:gd name="T37" fmla="*/ 191 h 191"/>
                <a:gd name="T38" fmla="*/ 80 w 248"/>
                <a:gd name="T39" fmla="*/ 112 h 191"/>
                <a:gd name="T40" fmla="*/ 88 w 248"/>
                <a:gd name="T41" fmla="*/ 80 h 191"/>
                <a:gd name="T42" fmla="*/ 88 w 248"/>
                <a:gd name="T43" fmla="*/ 24 h 191"/>
                <a:gd name="T44" fmla="*/ 104 w 248"/>
                <a:gd name="T45" fmla="*/ 8 h 191"/>
                <a:gd name="T46" fmla="*/ 96 w 248"/>
                <a:gd name="T47" fmla="*/ 8 h 191"/>
                <a:gd name="T48" fmla="*/ 104 w 248"/>
                <a:gd name="T49" fmla="*/ 24 h 191"/>
                <a:gd name="T50" fmla="*/ 112 w 248"/>
                <a:gd name="T51" fmla="*/ 32 h 191"/>
                <a:gd name="T52" fmla="*/ 112 w 248"/>
                <a:gd name="T53" fmla="*/ 72 h 191"/>
                <a:gd name="T54" fmla="*/ 120 w 248"/>
                <a:gd name="T55" fmla="*/ 88 h 191"/>
                <a:gd name="T56" fmla="*/ 120 w 248"/>
                <a:gd name="T57" fmla="*/ 128 h 191"/>
                <a:gd name="T58" fmla="*/ 128 w 248"/>
                <a:gd name="T59" fmla="*/ 136 h 191"/>
                <a:gd name="T60" fmla="*/ 128 w 248"/>
                <a:gd name="T61" fmla="*/ 159 h 191"/>
                <a:gd name="T62" fmla="*/ 144 w 248"/>
                <a:gd name="T63" fmla="*/ 175 h 191"/>
                <a:gd name="T64" fmla="*/ 144 w 248"/>
                <a:gd name="T65" fmla="*/ 183 h 191"/>
                <a:gd name="T66" fmla="*/ 152 w 248"/>
                <a:gd name="T67" fmla="*/ 191 h 191"/>
                <a:gd name="T68" fmla="*/ 160 w 248"/>
                <a:gd name="T69" fmla="*/ 191 h 191"/>
                <a:gd name="T70" fmla="*/ 168 w 248"/>
                <a:gd name="T71" fmla="*/ 183 h 191"/>
                <a:gd name="T72" fmla="*/ 168 w 248"/>
                <a:gd name="T73" fmla="*/ 159 h 191"/>
                <a:gd name="T74" fmla="*/ 176 w 248"/>
                <a:gd name="T75" fmla="*/ 120 h 191"/>
                <a:gd name="T76" fmla="*/ 176 w 248"/>
                <a:gd name="T77" fmla="*/ 40 h 191"/>
                <a:gd name="T78" fmla="*/ 184 w 248"/>
                <a:gd name="T79" fmla="*/ 24 h 191"/>
                <a:gd name="T80" fmla="*/ 184 w 248"/>
                <a:gd name="T81" fmla="*/ 8 h 191"/>
                <a:gd name="T82" fmla="*/ 192 w 248"/>
                <a:gd name="T83" fmla="*/ 0 h 191"/>
                <a:gd name="T84" fmla="*/ 192 w 248"/>
                <a:gd name="T85" fmla="*/ 16 h 191"/>
                <a:gd name="T86" fmla="*/ 200 w 248"/>
                <a:gd name="T87" fmla="*/ 24 h 191"/>
                <a:gd name="T88" fmla="*/ 200 w 248"/>
                <a:gd name="T89" fmla="*/ 64 h 191"/>
                <a:gd name="T90" fmla="*/ 208 w 248"/>
                <a:gd name="T91" fmla="*/ 80 h 191"/>
                <a:gd name="T92" fmla="*/ 208 w 248"/>
                <a:gd name="T93" fmla="*/ 120 h 191"/>
                <a:gd name="T94" fmla="*/ 216 w 248"/>
                <a:gd name="T95" fmla="*/ 128 h 191"/>
                <a:gd name="T96" fmla="*/ 216 w 248"/>
                <a:gd name="T97" fmla="*/ 152 h 191"/>
                <a:gd name="T98" fmla="*/ 224 w 248"/>
                <a:gd name="T99" fmla="*/ 159 h 191"/>
                <a:gd name="T100" fmla="*/ 224 w 248"/>
                <a:gd name="T101" fmla="*/ 167 h 191"/>
                <a:gd name="T102" fmla="*/ 240 w 248"/>
                <a:gd name="T103" fmla="*/ 183 h 191"/>
                <a:gd name="T104" fmla="*/ 232 w 248"/>
                <a:gd name="T105" fmla="*/ 183 h 191"/>
                <a:gd name="T106" fmla="*/ 240 w 248"/>
                <a:gd name="T107" fmla="*/ 183 h 191"/>
                <a:gd name="T108" fmla="*/ 248 w 248"/>
                <a:gd name="T109" fmla="*/ 183 h 1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8"/>
                <a:gd name="T166" fmla="*/ 0 h 191"/>
                <a:gd name="T167" fmla="*/ 248 w 248"/>
                <a:gd name="T168" fmla="*/ 191 h 1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8" h="191">
                  <a:moveTo>
                    <a:pt x="0" y="72"/>
                  </a:moveTo>
                  <a:lnTo>
                    <a:pt x="0" y="16"/>
                  </a:lnTo>
                  <a:lnTo>
                    <a:pt x="8" y="8"/>
                  </a:lnTo>
                  <a:lnTo>
                    <a:pt x="8" y="0"/>
                  </a:lnTo>
                  <a:lnTo>
                    <a:pt x="8" y="8"/>
                  </a:lnTo>
                  <a:lnTo>
                    <a:pt x="16" y="16"/>
                  </a:lnTo>
                  <a:lnTo>
                    <a:pt x="16" y="40"/>
                  </a:lnTo>
                  <a:lnTo>
                    <a:pt x="24" y="48"/>
                  </a:lnTo>
                  <a:lnTo>
                    <a:pt x="24" y="96"/>
                  </a:lnTo>
                  <a:lnTo>
                    <a:pt x="32" y="112"/>
                  </a:lnTo>
                  <a:lnTo>
                    <a:pt x="32" y="136"/>
                  </a:lnTo>
                  <a:lnTo>
                    <a:pt x="40" y="144"/>
                  </a:lnTo>
                  <a:lnTo>
                    <a:pt x="40" y="159"/>
                  </a:lnTo>
                  <a:lnTo>
                    <a:pt x="48" y="167"/>
                  </a:lnTo>
                  <a:lnTo>
                    <a:pt x="64" y="183"/>
                  </a:lnTo>
                  <a:lnTo>
                    <a:pt x="56" y="183"/>
                  </a:lnTo>
                  <a:lnTo>
                    <a:pt x="64" y="183"/>
                  </a:lnTo>
                  <a:lnTo>
                    <a:pt x="72" y="191"/>
                  </a:lnTo>
                  <a:lnTo>
                    <a:pt x="80" y="191"/>
                  </a:lnTo>
                  <a:lnTo>
                    <a:pt x="80" y="112"/>
                  </a:lnTo>
                  <a:lnTo>
                    <a:pt x="88" y="80"/>
                  </a:lnTo>
                  <a:lnTo>
                    <a:pt x="88" y="24"/>
                  </a:lnTo>
                  <a:lnTo>
                    <a:pt x="104" y="8"/>
                  </a:lnTo>
                  <a:lnTo>
                    <a:pt x="96" y="8"/>
                  </a:lnTo>
                  <a:lnTo>
                    <a:pt x="104" y="24"/>
                  </a:lnTo>
                  <a:lnTo>
                    <a:pt x="112" y="32"/>
                  </a:lnTo>
                  <a:lnTo>
                    <a:pt x="112" y="72"/>
                  </a:lnTo>
                  <a:lnTo>
                    <a:pt x="120" y="88"/>
                  </a:lnTo>
                  <a:lnTo>
                    <a:pt x="120" y="128"/>
                  </a:lnTo>
                  <a:lnTo>
                    <a:pt x="128" y="136"/>
                  </a:lnTo>
                  <a:lnTo>
                    <a:pt x="128" y="159"/>
                  </a:lnTo>
                  <a:lnTo>
                    <a:pt x="144" y="175"/>
                  </a:lnTo>
                  <a:lnTo>
                    <a:pt x="144" y="183"/>
                  </a:lnTo>
                  <a:lnTo>
                    <a:pt x="152" y="191"/>
                  </a:lnTo>
                  <a:lnTo>
                    <a:pt x="160" y="191"/>
                  </a:lnTo>
                  <a:lnTo>
                    <a:pt x="168" y="183"/>
                  </a:lnTo>
                  <a:lnTo>
                    <a:pt x="168" y="159"/>
                  </a:lnTo>
                  <a:lnTo>
                    <a:pt x="176" y="120"/>
                  </a:lnTo>
                  <a:lnTo>
                    <a:pt x="176" y="40"/>
                  </a:lnTo>
                  <a:lnTo>
                    <a:pt x="184" y="24"/>
                  </a:lnTo>
                  <a:lnTo>
                    <a:pt x="184" y="8"/>
                  </a:lnTo>
                  <a:lnTo>
                    <a:pt x="192" y="0"/>
                  </a:lnTo>
                  <a:lnTo>
                    <a:pt x="192" y="16"/>
                  </a:lnTo>
                  <a:lnTo>
                    <a:pt x="200" y="24"/>
                  </a:lnTo>
                  <a:lnTo>
                    <a:pt x="200" y="64"/>
                  </a:lnTo>
                  <a:lnTo>
                    <a:pt x="208" y="80"/>
                  </a:lnTo>
                  <a:lnTo>
                    <a:pt x="208" y="120"/>
                  </a:lnTo>
                  <a:lnTo>
                    <a:pt x="216" y="128"/>
                  </a:lnTo>
                  <a:lnTo>
                    <a:pt x="216" y="152"/>
                  </a:lnTo>
                  <a:lnTo>
                    <a:pt x="224" y="159"/>
                  </a:lnTo>
                  <a:lnTo>
                    <a:pt x="224" y="167"/>
                  </a:lnTo>
                  <a:lnTo>
                    <a:pt x="240" y="183"/>
                  </a:lnTo>
                  <a:lnTo>
                    <a:pt x="232" y="183"/>
                  </a:lnTo>
                  <a:lnTo>
                    <a:pt x="240" y="183"/>
                  </a:lnTo>
                  <a:lnTo>
                    <a:pt x="248" y="183"/>
                  </a:lnTo>
                </a:path>
              </a:pathLst>
            </a:custGeom>
            <a:noFill/>
            <a:ln w="0">
              <a:solidFill>
                <a:srgbClr val="0000CC"/>
              </a:solidFill>
              <a:prstDash val="solid"/>
              <a:round/>
              <a:headEnd/>
              <a:tailEnd/>
            </a:ln>
          </p:spPr>
          <p:txBody>
            <a:bodyPr/>
            <a:lstStyle/>
            <a:p>
              <a:endParaRPr lang="en-US"/>
            </a:p>
          </p:txBody>
        </p:sp>
        <p:sp>
          <p:nvSpPr>
            <p:cNvPr id="61508" name="Rectangle 1914"/>
            <p:cNvSpPr>
              <a:spLocks noChangeArrowheads="1"/>
            </p:cNvSpPr>
            <p:nvPr/>
          </p:nvSpPr>
          <p:spPr bwMode="auto">
            <a:xfrm>
              <a:off x="3215" y="336"/>
              <a:ext cx="295"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0.03%</a:t>
              </a:r>
              <a:endParaRPr lang="en-US"/>
            </a:p>
          </p:txBody>
        </p:sp>
        <p:sp>
          <p:nvSpPr>
            <p:cNvPr id="61509" name="Freeform 1915"/>
            <p:cNvSpPr>
              <a:spLocks/>
            </p:cNvSpPr>
            <p:nvPr/>
          </p:nvSpPr>
          <p:spPr bwMode="auto">
            <a:xfrm>
              <a:off x="3623" y="727"/>
              <a:ext cx="432" cy="360"/>
            </a:xfrm>
            <a:custGeom>
              <a:avLst/>
              <a:gdLst>
                <a:gd name="T0" fmla="*/ 8 w 432"/>
                <a:gd name="T1" fmla="*/ 248 h 360"/>
                <a:gd name="T2" fmla="*/ 24 w 432"/>
                <a:gd name="T3" fmla="*/ 312 h 360"/>
                <a:gd name="T4" fmla="*/ 32 w 432"/>
                <a:gd name="T5" fmla="*/ 312 h 360"/>
                <a:gd name="T6" fmla="*/ 40 w 432"/>
                <a:gd name="T7" fmla="*/ 328 h 360"/>
                <a:gd name="T8" fmla="*/ 48 w 432"/>
                <a:gd name="T9" fmla="*/ 320 h 360"/>
                <a:gd name="T10" fmla="*/ 56 w 432"/>
                <a:gd name="T11" fmla="*/ 296 h 360"/>
                <a:gd name="T12" fmla="*/ 72 w 432"/>
                <a:gd name="T13" fmla="*/ 24 h 360"/>
                <a:gd name="T14" fmla="*/ 80 w 432"/>
                <a:gd name="T15" fmla="*/ 24 h 360"/>
                <a:gd name="T16" fmla="*/ 88 w 432"/>
                <a:gd name="T17" fmla="*/ 80 h 360"/>
                <a:gd name="T18" fmla="*/ 104 w 432"/>
                <a:gd name="T19" fmla="*/ 264 h 360"/>
                <a:gd name="T20" fmla="*/ 112 w 432"/>
                <a:gd name="T21" fmla="*/ 352 h 360"/>
                <a:gd name="T22" fmla="*/ 120 w 432"/>
                <a:gd name="T23" fmla="*/ 344 h 360"/>
                <a:gd name="T24" fmla="*/ 136 w 432"/>
                <a:gd name="T25" fmla="*/ 320 h 360"/>
                <a:gd name="T26" fmla="*/ 144 w 432"/>
                <a:gd name="T27" fmla="*/ 336 h 360"/>
                <a:gd name="T28" fmla="*/ 160 w 432"/>
                <a:gd name="T29" fmla="*/ 32 h 360"/>
                <a:gd name="T30" fmla="*/ 168 w 432"/>
                <a:gd name="T31" fmla="*/ 16 h 360"/>
                <a:gd name="T32" fmla="*/ 176 w 432"/>
                <a:gd name="T33" fmla="*/ 80 h 360"/>
                <a:gd name="T34" fmla="*/ 192 w 432"/>
                <a:gd name="T35" fmla="*/ 224 h 360"/>
                <a:gd name="T36" fmla="*/ 200 w 432"/>
                <a:gd name="T37" fmla="*/ 320 h 360"/>
                <a:gd name="T38" fmla="*/ 208 w 432"/>
                <a:gd name="T39" fmla="*/ 328 h 360"/>
                <a:gd name="T40" fmla="*/ 216 w 432"/>
                <a:gd name="T41" fmla="*/ 328 h 360"/>
                <a:gd name="T42" fmla="*/ 224 w 432"/>
                <a:gd name="T43" fmla="*/ 336 h 360"/>
                <a:gd name="T44" fmla="*/ 240 w 432"/>
                <a:gd name="T45" fmla="*/ 336 h 360"/>
                <a:gd name="T46" fmla="*/ 248 w 432"/>
                <a:gd name="T47" fmla="*/ 24 h 360"/>
                <a:gd name="T48" fmla="*/ 256 w 432"/>
                <a:gd name="T49" fmla="*/ 24 h 360"/>
                <a:gd name="T50" fmla="*/ 264 w 432"/>
                <a:gd name="T51" fmla="*/ 64 h 360"/>
                <a:gd name="T52" fmla="*/ 280 w 432"/>
                <a:gd name="T53" fmla="*/ 200 h 360"/>
                <a:gd name="T54" fmla="*/ 288 w 432"/>
                <a:gd name="T55" fmla="*/ 328 h 360"/>
                <a:gd name="T56" fmla="*/ 296 w 432"/>
                <a:gd name="T57" fmla="*/ 336 h 360"/>
                <a:gd name="T58" fmla="*/ 304 w 432"/>
                <a:gd name="T59" fmla="*/ 344 h 360"/>
                <a:gd name="T60" fmla="*/ 312 w 432"/>
                <a:gd name="T61" fmla="*/ 336 h 360"/>
                <a:gd name="T62" fmla="*/ 328 w 432"/>
                <a:gd name="T63" fmla="*/ 328 h 360"/>
                <a:gd name="T64" fmla="*/ 336 w 432"/>
                <a:gd name="T65" fmla="*/ 96 h 360"/>
                <a:gd name="T66" fmla="*/ 344 w 432"/>
                <a:gd name="T67" fmla="*/ 16 h 360"/>
                <a:gd name="T68" fmla="*/ 352 w 432"/>
                <a:gd name="T69" fmla="*/ 56 h 360"/>
                <a:gd name="T70" fmla="*/ 360 w 432"/>
                <a:gd name="T71" fmla="*/ 112 h 360"/>
                <a:gd name="T72" fmla="*/ 376 w 432"/>
                <a:gd name="T73" fmla="*/ 296 h 360"/>
                <a:gd name="T74" fmla="*/ 384 w 432"/>
                <a:gd name="T75" fmla="*/ 328 h 360"/>
                <a:gd name="T76" fmla="*/ 392 w 432"/>
                <a:gd name="T77" fmla="*/ 328 h 360"/>
                <a:gd name="T78" fmla="*/ 400 w 432"/>
                <a:gd name="T79" fmla="*/ 312 h 360"/>
                <a:gd name="T80" fmla="*/ 408 w 432"/>
                <a:gd name="T81" fmla="*/ 312 h 360"/>
                <a:gd name="T82" fmla="*/ 424 w 432"/>
                <a:gd name="T83" fmla="*/ 216 h 3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2"/>
                <a:gd name="T127" fmla="*/ 0 h 360"/>
                <a:gd name="T128" fmla="*/ 432 w 432"/>
                <a:gd name="T129" fmla="*/ 360 h 3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2" h="360">
                  <a:moveTo>
                    <a:pt x="0" y="112"/>
                  </a:moveTo>
                  <a:lnTo>
                    <a:pt x="8" y="128"/>
                  </a:lnTo>
                  <a:lnTo>
                    <a:pt x="8" y="248"/>
                  </a:lnTo>
                  <a:lnTo>
                    <a:pt x="16" y="272"/>
                  </a:lnTo>
                  <a:lnTo>
                    <a:pt x="16" y="304"/>
                  </a:lnTo>
                  <a:lnTo>
                    <a:pt x="24" y="312"/>
                  </a:lnTo>
                  <a:lnTo>
                    <a:pt x="24" y="320"/>
                  </a:lnTo>
                  <a:lnTo>
                    <a:pt x="32" y="304"/>
                  </a:lnTo>
                  <a:lnTo>
                    <a:pt x="32" y="312"/>
                  </a:lnTo>
                  <a:lnTo>
                    <a:pt x="40" y="328"/>
                  </a:lnTo>
                  <a:lnTo>
                    <a:pt x="40" y="304"/>
                  </a:lnTo>
                  <a:lnTo>
                    <a:pt x="40" y="328"/>
                  </a:lnTo>
                  <a:lnTo>
                    <a:pt x="48" y="312"/>
                  </a:lnTo>
                  <a:lnTo>
                    <a:pt x="48" y="304"/>
                  </a:lnTo>
                  <a:lnTo>
                    <a:pt x="48" y="320"/>
                  </a:lnTo>
                  <a:lnTo>
                    <a:pt x="56" y="304"/>
                  </a:lnTo>
                  <a:lnTo>
                    <a:pt x="56" y="320"/>
                  </a:lnTo>
                  <a:lnTo>
                    <a:pt x="56" y="296"/>
                  </a:lnTo>
                  <a:lnTo>
                    <a:pt x="64" y="96"/>
                  </a:lnTo>
                  <a:lnTo>
                    <a:pt x="64" y="40"/>
                  </a:lnTo>
                  <a:lnTo>
                    <a:pt x="72" y="24"/>
                  </a:lnTo>
                  <a:lnTo>
                    <a:pt x="72" y="8"/>
                  </a:lnTo>
                  <a:lnTo>
                    <a:pt x="72" y="16"/>
                  </a:lnTo>
                  <a:lnTo>
                    <a:pt x="80" y="24"/>
                  </a:lnTo>
                  <a:lnTo>
                    <a:pt x="80" y="48"/>
                  </a:lnTo>
                  <a:lnTo>
                    <a:pt x="88" y="56"/>
                  </a:lnTo>
                  <a:lnTo>
                    <a:pt x="88" y="80"/>
                  </a:lnTo>
                  <a:lnTo>
                    <a:pt x="96" y="104"/>
                  </a:lnTo>
                  <a:lnTo>
                    <a:pt x="96" y="224"/>
                  </a:lnTo>
                  <a:lnTo>
                    <a:pt x="104" y="264"/>
                  </a:lnTo>
                  <a:lnTo>
                    <a:pt x="104" y="320"/>
                  </a:lnTo>
                  <a:lnTo>
                    <a:pt x="112" y="328"/>
                  </a:lnTo>
                  <a:lnTo>
                    <a:pt x="112" y="352"/>
                  </a:lnTo>
                  <a:lnTo>
                    <a:pt x="112" y="344"/>
                  </a:lnTo>
                  <a:lnTo>
                    <a:pt x="120" y="328"/>
                  </a:lnTo>
                  <a:lnTo>
                    <a:pt x="120" y="344"/>
                  </a:lnTo>
                  <a:lnTo>
                    <a:pt x="128" y="336"/>
                  </a:lnTo>
                  <a:lnTo>
                    <a:pt x="128" y="328"/>
                  </a:lnTo>
                  <a:lnTo>
                    <a:pt x="136" y="320"/>
                  </a:lnTo>
                  <a:lnTo>
                    <a:pt x="136" y="336"/>
                  </a:lnTo>
                  <a:lnTo>
                    <a:pt x="136" y="328"/>
                  </a:lnTo>
                  <a:lnTo>
                    <a:pt x="144" y="336"/>
                  </a:lnTo>
                  <a:lnTo>
                    <a:pt x="152" y="336"/>
                  </a:lnTo>
                  <a:lnTo>
                    <a:pt x="152" y="56"/>
                  </a:lnTo>
                  <a:lnTo>
                    <a:pt x="160" y="32"/>
                  </a:lnTo>
                  <a:lnTo>
                    <a:pt x="160" y="8"/>
                  </a:lnTo>
                  <a:lnTo>
                    <a:pt x="160" y="24"/>
                  </a:lnTo>
                  <a:lnTo>
                    <a:pt x="168" y="16"/>
                  </a:lnTo>
                  <a:lnTo>
                    <a:pt x="168" y="24"/>
                  </a:lnTo>
                  <a:lnTo>
                    <a:pt x="176" y="40"/>
                  </a:lnTo>
                  <a:lnTo>
                    <a:pt x="176" y="80"/>
                  </a:lnTo>
                  <a:lnTo>
                    <a:pt x="184" y="96"/>
                  </a:lnTo>
                  <a:lnTo>
                    <a:pt x="184" y="176"/>
                  </a:lnTo>
                  <a:lnTo>
                    <a:pt x="192" y="224"/>
                  </a:lnTo>
                  <a:lnTo>
                    <a:pt x="192" y="296"/>
                  </a:lnTo>
                  <a:lnTo>
                    <a:pt x="200" y="304"/>
                  </a:lnTo>
                  <a:lnTo>
                    <a:pt x="200" y="320"/>
                  </a:lnTo>
                  <a:lnTo>
                    <a:pt x="200" y="312"/>
                  </a:lnTo>
                  <a:lnTo>
                    <a:pt x="208" y="320"/>
                  </a:lnTo>
                  <a:lnTo>
                    <a:pt x="208" y="328"/>
                  </a:lnTo>
                  <a:lnTo>
                    <a:pt x="216" y="320"/>
                  </a:lnTo>
                  <a:lnTo>
                    <a:pt x="216" y="344"/>
                  </a:lnTo>
                  <a:lnTo>
                    <a:pt x="216" y="328"/>
                  </a:lnTo>
                  <a:lnTo>
                    <a:pt x="224" y="344"/>
                  </a:lnTo>
                  <a:lnTo>
                    <a:pt x="224" y="328"/>
                  </a:lnTo>
                  <a:lnTo>
                    <a:pt x="224" y="336"/>
                  </a:lnTo>
                  <a:lnTo>
                    <a:pt x="232" y="328"/>
                  </a:lnTo>
                  <a:lnTo>
                    <a:pt x="240" y="320"/>
                  </a:lnTo>
                  <a:lnTo>
                    <a:pt x="240" y="336"/>
                  </a:lnTo>
                  <a:lnTo>
                    <a:pt x="240" y="96"/>
                  </a:lnTo>
                  <a:lnTo>
                    <a:pt x="248" y="48"/>
                  </a:lnTo>
                  <a:lnTo>
                    <a:pt x="248" y="24"/>
                  </a:lnTo>
                  <a:lnTo>
                    <a:pt x="248" y="32"/>
                  </a:lnTo>
                  <a:lnTo>
                    <a:pt x="256" y="8"/>
                  </a:lnTo>
                  <a:lnTo>
                    <a:pt x="256" y="24"/>
                  </a:lnTo>
                  <a:lnTo>
                    <a:pt x="256" y="16"/>
                  </a:lnTo>
                  <a:lnTo>
                    <a:pt x="264" y="40"/>
                  </a:lnTo>
                  <a:lnTo>
                    <a:pt x="264" y="64"/>
                  </a:lnTo>
                  <a:lnTo>
                    <a:pt x="272" y="80"/>
                  </a:lnTo>
                  <a:lnTo>
                    <a:pt x="272" y="160"/>
                  </a:lnTo>
                  <a:lnTo>
                    <a:pt x="280" y="200"/>
                  </a:lnTo>
                  <a:lnTo>
                    <a:pt x="280" y="280"/>
                  </a:lnTo>
                  <a:lnTo>
                    <a:pt x="288" y="312"/>
                  </a:lnTo>
                  <a:lnTo>
                    <a:pt x="288" y="328"/>
                  </a:lnTo>
                  <a:lnTo>
                    <a:pt x="296" y="336"/>
                  </a:lnTo>
                  <a:lnTo>
                    <a:pt x="296" y="344"/>
                  </a:lnTo>
                  <a:lnTo>
                    <a:pt x="296" y="336"/>
                  </a:lnTo>
                  <a:lnTo>
                    <a:pt x="304" y="344"/>
                  </a:lnTo>
                  <a:lnTo>
                    <a:pt x="304" y="328"/>
                  </a:lnTo>
                  <a:lnTo>
                    <a:pt x="304" y="344"/>
                  </a:lnTo>
                  <a:lnTo>
                    <a:pt x="312" y="360"/>
                  </a:lnTo>
                  <a:lnTo>
                    <a:pt x="312" y="328"/>
                  </a:lnTo>
                  <a:lnTo>
                    <a:pt x="312" y="336"/>
                  </a:lnTo>
                  <a:lnTo>
                    <a:pt x="320" y="344"/>
                  </a:lnTo>
                  <a:lnTo>
                    <a:pt x="320" y="312"/>
                  </a:lnTo>
                  <a:lnTo>
                    <a:pt x="328" y="328"/>
                  </a:lnTo>
                  <a:lnTo>
                    <a:pt x="328" y="336"/>
                  </a:lnTo>
                  <a:lnTo>
                    <a:pt x="328" y="264"/>
                  </a:lnTo>
                  <a:lnTo>
                    <a:pt x="336" y="96"/>
                  </a:lnTo>
                  <a:lnTo>
                    <a:pt x="336" y="16"/>
                  </a:lnTo>
                  <a:lnTo>
                    <a:pt x="344" y="24"/>
                  </a:lnTo>
                  <a:lnTo>
                    <a:pt x="344" y="16"/>
                  </a:lnTo>
                  <a:lnTo>
                    <a:pt x="352" y="40"/>
                  </a:lnTo>
                  <a:lnTo>
                    <a:pt x="352" y="64"/>
                  </a:lnTo>
                  <a:lnTo>
                    <a:pt x="352" y="56"/>
                  </a:lnTo>
                  <a:lnTo>
                    <a:pt x="360" y="80"/>
                  </a:lnTo>
                  <a:lnTo>
                    <a:pt x="360" y="64"/>
                  </a:lnTo>
                  <a:lnTo>
                    <a:pt x="360" y="112"/>
                  </a:lnTo>
                  <a:lnTo>
                    <a:pt x="368" y="128"/>
                  </a:lnTo>
                  <a:lnTo>
                    <a:pt x="368" y="264"/>
                  </a:lnTo>
                  <a:lnTo>
                    <a:pt x="376" y="296"/>
                  </a:lnTo>
                  <a:lnTo>
                    <a:pt x="376" y="328"/>
                  </a:lnTo>
                  <a:lnTo>
                    <a:pt x="384" y="336"/>
                  </a:lnTo>
                  <a:lnTo>
                    <a:pt x="384" y="328"/>
                  </a:lnTo>
                  <a:lnTo>
                    <a:pt x="384" y="336"/>
                  </a:lnTo>
                  <a:lnTo>
                    <a:pt x="392" y="344"/>
                  </a:lnTo>
                  <a:lnTo>
                    <a:pt x="392" y="328"/>
                  </a:lnTo>
                  <a:lnTo>
                    <a:pt x="400" y="336"/>
                  </a:lnTo>
                  <a:lnTo>
                    <a:pt x="400" y="312"/>
                  </a:lnTo>
                  <a:lnTo>
                    <a:pt x="408" y="320"/>
                  </a:lnTo>
                  <a:lnTo>
                    <a:pt x="408" y="328"/>
                  </a:lnTo>
                  <a:lnTo>
                    <a:pt x="408" y="312"/>
                  </a:lnTo>
                  <a:lnTo>
                    <a:pt x="416" y="320"/>
                  </a:lnTo>
                  <a:lnTo>
                    <a:pt x="416" y="304"/>
                  </a:lnTo>
                  <a:lnTo>
                    <a:pt x="424" y="216"/>
                  </a:lnTo>
                  <a:lnTo>
                    <a:pt x="424" y="16"/>
                  </a:lnTo>
                  <a:lnTo>
                    <a:pt x="432" y="0"/>
                  </a:lnTo>
                </a:path>
              </a:pathLst>
            </a:custGeom>
            <a:noFill/>
            <a:ln w="0">
              <a:solidFill>
                <a:srgbClr val="CC0000"/>
              </a:solidFill>
              <a:prstDash val="solid"/>
              <a:round/>
              <a:headEnd/>
              <a:tailEnd/>
            </a:ln>
          </p:spPr>
          <p:txBody>
            <a:bodyPr/>
            <a:lstStyle/>
            <a:p>
              <a:endParaRPr lang="en-US"/>
            </a:p>
          </p:txBody>
        </p:sp>
        <p:sp>
          <p:nvSpPr>
            <p:cNvPr id="61510" name="Freeform 1916"/>
            <p:cNvSpPr>
              <a:spLocks/>
            </p:cNvSpPr>
            <p:nvPr/>
          </p:nvSpPr>
          <p:spPr bwMode="auto">
            <a:xfrm>
              <a:off x="4055" y="704"/>
              <a:ext cx="391" cy="375"/>
            </a:xfrm>
            <a:custGeom>
              <a:avLst/>
              <a:gdLst>
                <a:gd name="T0" fmla="*/ 0 w 391"/>
                <a:gd name="T1" fmla="*/ 7 h 375"/>
                <a:gd name="T2" fmla="*/ 7 w 391"/>
                <a:gd name="T3" fmla="*/ 31 h 375"/>
                <a:gd name="T4" fmla="*/ 15 w 391"/>
                <a:gd name="T5" fmla="*/ 79 h 375"/>
                <a:gd name="T6" fmla="*/ 23 w 391"/>
                <a:gd name="T7" fmla="*/ 215 h 375"/>
                <a:gd name="T8" fmla="*/ 31 w 391"/>
                <a:gd name="T9" fmla="*/ 303 h 375"/>
                <a:gd name="T10" fmla="*/ 39 w 391"/>
                <a:gd name="T11" fmla="*/ 335 h 375"/>
                <a:gd name="T12" fmla="*/ 47 w 391"/>
                <a:gd name="T13" fmla="*/ 343 h 375"/>
                <a:gd name="T14" fmla="*/ 47 w 391"/>
                <a:gd name="T15" fmla="*/ 327 h 375"/>
                <a:gd name="T16" fmla="*/ 55 w 391"/>
                <a:gd name="T17" fmla="*/ 327 h 375"/>
                <a:gd name="T18" fmla="*/ 71 w 391"/>
                <a:gd name="T19" fmla="*/ 335 h 375"/>
                <a:gd name="T20" fmla="*/ 71 w 391"/>
                <a:gd name="T21" fmla="*/ 343 h 375"/>
                <a:gd name="T22" fmla="*/ 79 w 391"/>
                <a:gd name="T23" fmla="*/ 55 h 375"/>
                <a:gd name="T24" fmla="*/ 87 w 391"/>
                <a:gd name="T25" fmla="*/ 7 h 375"/>
                <a:gd name="T26" fmla="*/ 95 w 391"/>
                <a:gd name="T27" fmla="*/ 7 h 375"/>
                <a:gd name="T28" fmla="*/ 103 w 391"/>
                <a:gd name="T29" fmla="*/ 39 h 375"/>
                <a:gd name="T30" fmla="*/ 111 w 391"/>
                <a:gd name="T31" fmla="*/ 103 h 375"/>
                <a:gd name="T32" fmla="*/ 119 w 391"/>
                <a:gd name="T33" fmla="*/ 247 h 375"/>
                <a:gd name="T34" fmla="*/ 127 w 391"/>
                <a:gd name="T35" fmla="*/ 335 h 375"/>
                <a:gd name="T36" fmla="*/ 135 w 391"/>
                <a:gd name="T37" fmla="*/ 367 h 375"/>
                <a:gd name="T38" fmla="*/ 135 w 391"/>
                <a:gd name="T39" fmla="*/ 359 h 375"/>
                <a:gd name="T40" fmla="*/ 143 w 391"/>
                <a:gd name="T41" fmla="*/ 359 h 375"/>
                <a:gd name="T42" fmla="*/ 151 w 391"/>
                <a:gd name="T43" fmla="*/ 351 h 375"/>
                <a:gd name="T44" fmla="*/ 167 w 391"/>
                <a:gd name="T45" fmla="*/ 343 h 375"/>
                <a:gd name="T46" fmla="*/ 175 w 391"/>
                <a:gd name="T47" fmla="*/ 63 h 375"/>
                <a:gd name="T48" fmla="*/ 183 w 391"/>
                <a:gd name="T49" fmla="*/ 15 h 375"/>
                <a:gd name="T50" fmla="*/ 191 w 391"/>
                <a:gd name="T51" fmla="*/ 39 h 375"/>
                <a:gd name="T52" fmla="*/ 191 w 391"/>
                <a:gd name="T53" fmla="*/ 71 h 375"/>
                <a:gd name="T54" fmla="*/ 199 w 391"/>
                <a:gd name="T55" fmla="*/ 167 h 375"/>
                <a:gd name="T56" fmla="*/ 207 w 391"/>
                <a:gd name="T57" fmla="*/ 295 h 375"/>
                <a:gd name="T58" fmla="*/ 215 w 391"/>
                <a:gd name="T59" fmla="*/ 351 h 375"/>
                <a:gd name="T60" fmla="*/ 231 w 391"/>
                <a:gd name="T61" fmla="*/ 375 h 375"/>
                <a:gd name="T62" fmla="*/ 239 w 391"/>
                <a:gd name="T63" fmla="*/ 343 h 375"/>
                <a:gd name="T64" fmla="*/ 239 w 391"/>
                <a:gd name="T65" fmla="*/ 343 h 375"/>
                <a:gd name="T66" fmla="*/ 247 w 391"/>
                <a:gd name="T67" fmla="*/ 335 h 375"/>
                <a:gd name="T68" fmla="*/ 247 w 391"/>
                <a:gd name="T69" fmla="*/ 343 h 375"/>
                <a:gd name="T70" fmla="*/ 255 w 391"/>
                <a:gd name="T71" fmla="*/ 303 h 375"/>
                <a:gd name="T72" fmla="*/ 263 w 391"/>
                <a:gd name="T73" fmla="*/ 15 h 375"/>
                <a:gd name="T74" fmla="*/ 271 w 391"/>
                <a:gd name="T75" fmla="*/ 39 h 375"/>
                <a:gd name="T76" fmla="*/ 279 w 391"/>
                <a:gd name="T77" fmla="*/ 71 h 375"/>
                <a:gd name="T78" fmla="*/ 287 w 391"/>
                <a:gd name="T79" fmla="*/ 135 h 375"/>
                <a:gd name="T80" fmla="*/ 295 w 391"/>
                <a:gd name="T81" fmla="*/ 279 h 375"/>
                <a:gd name="T82" fmla="*/ 303 w 391"/>
                <a:gd name="T83" fmla="*/ 367 h 375"/>
                <a:gd name="T84" fmla="*/ 311 w 391"/>
                <a:gd name="T85" fmla="*/ 375 h 375"/>
                <a:gd name="T86" fmla="*/ 319 w 391"/>
                <a:gd name="T87" fmla="*/ 367 h 375"/>
                <a:gd name="T88" fmla="*/ 327 w 391"/>
                <a:gd name="T89" fmla="*/ 343 h 375"/>
                <a:gd name="T90" fmla="*/ 327 w 391"/>
                <a:gd name="T91" fmla="*/ 335 h 375"/>
                <a:gd name="T92" fmla="*/ 343 w 391"/>
                <a:gd name="T93" fmla="*/ 335 h 375"/>
                <a:gd name="T94" fmla="*/ 351 w 391"/>
                <a:gd name="T95" fmla="*/ 71 h 375"/>
                <a:gd name="T96" fmla="*/ 359 w 391"/>
                <a:gd name="T97" fmla="*/ 15 h 375"/>
                <a:gd name="T98" fmla="*/ 367 w 391"/>
                <a:gd name="T99" fmla="*/ 31 h 375"/>
                <a:gd name="T100" fmla="*/ 375 w 391"/>
                <a:gd name="T101" fmla="*/ 47 h 375"/>
                <a:gd name="T102" fmla="*/ 383 w 391"/>
                <a:gd name="T103" fmla="*/ 143 h 375"/>
                <a:gd name="T104" fmla="*/ 391 w 391"/>
                <a:gd name="T105" fmla="*/ 263 h 3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91"/>
                <a:gd name="T160" fmla="*/ 0 h 375"/>
                <a:gd name="T161" fmla="*/ 391 w 391"/>
                <a:gd name="T162" fmla="*/ 375 h 3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91" h="375">
                  <a:moveTo>
                    <a:pt x="0" y="23"/>
                  </a:moveTo>
                  <a:lnTo>
                    <a:pt x="0" y="7"/>
                  </a:lnTo>
                  <a:lnTo>
                    <a:pt x="7" y="0"/>
                  </a:lnTo>
                  <a:lnTo>
                    <a:pt x="7" y="31"/>
                  </a:lnTo>
                  <a:lnTo>
                    <a:pt x="15" y="39"/>
                  </a:lnTo>
                  <a:lnTo>
                    <a:pt x="15" y="79"/>
                  </a:lnTo>
                  <a:lnTo>
                    <a:pt x="23" y="103"/>
                  </a:lnTo>
                  <a:lnTo>
                    <a:pt x="23" y="215"/>
                  </a:lnTo>
                  <a:lnTo>
                    <a:pt x="31" y="263"/>
                  </a:lnTo>
                  <a:lnTo>
                    <a:pt x="31" y="303"/>
                  </a:lnTo>
                  <a:lnTo>
                    <a:pt x="39" y="311"/>
                  </a:lnTo>
                  <a:lnTo>
                    <a:pt x="39" y="335"/>
                  </a:lnTo>
                  <a:lnTo>
                    <a:pt x="39" y="319"/>
                  </a:lnTo>
                  <a:lnTo>
                    <a:pt x="47" y="343"/>
                  </a:lnTo>
                  <a:lnTo>
                    <a:pt x="47" y="327"/>
                  </a:lnTo>
                  <a:lnTo>
                    <a:pt x="47" y="335"/>
                  </a:lnTo>
                  <a:lnTo>
                    <a:pt x="55" y="327"/>
                  </a:lnTo>
                  <a:lnTo>
                    <a:pt x="55" y="351"/>
                  </a:lnTo>
                  <a:lnTo>
                    <a:pt x="71" y="335"/>
                  </a:lnTo>
                  <a:lnTo>
                    <a:pt x="63" y="335"/>
                  </a:lnTo>
                  <a:lnTo>
                    <a:pt x="71" y="343"/>
                  </a:lnTo>
                  <a:lnTo>
                    <a:pt x="79" y="335"/>
                  </a:lnTo>
                  <a:lnTo>
                    <a:pt x="79" y="55"/>
                  </a:lnTo>
                  <a:lnTo>
                    <a:pt x="87" y="55"/>
                  </a:lnTo>
                  <a:lnTo>
                    <a:pt x="87" y="7"/>
                  </a:lnTo>
                  <a:lnTo>
                    <a:pt x="95" y="15"/>
                  </a:lnTo>
                  <a:lnTo>
                    <a:pt x="95" y="7"/>
                  </a:lnTo>
                  <a:lnTo>
                    <a:pt x="95" y="31"/>
                  </a:lnTo>
                  <a:lnTo>
                    <a:pt x="103" y="39"/>
                  </a:lnTo>
                  <a:lnTo>
                    <a:pt x="103" y="103"/>
                  </a:lnTo>
                  <a:lnTo>
                    <a:pt x="111" y="103"/>
                  </a:lnTo>
                  <a:lnTo>
                    <a:pt x="111" y="199"/>
                  </a:lnTo>
                  <a:lnTo>
                    <a:pt x="119" y="247"/>
                  </a:lnTo>
                  <a:lnTo>
                    <a:pt x="119" y="319"/>
                  </a:lnTo>
                  <a:lnTo>
                    <a:pt x="127" y="335"/>
                  </a:lnTo>
                  <a:lnTo>
                    <a:pt x="127" y="343"/>
                  </a:lnTo>
                  <a:lnTo>
                    <a:pt x="135" y="367"/>
                  </a:lnTo>
                  <a:lnTo>
                    <a:pt x="135" y="351"/>
                  </a:lnTo>
                  <a:lnTo>
                    <a:pt x="135" y="359"/>
                  </a:lnTo>
                  <a:lnTo>
                    <a:pt x="143" y="343"/>
                  </a:lnTo>
                  <a:lnTo>
                    <a:pt x="143" y="359"/>
                  </a:lnTo>
                  <a:lnTo>
                    <a:pt x="151" y="351"/>
                  </a:lnTo>
                  <a:lnTo>
                    <a:pt x="151" y="359"/>
                  </a:lnTo>
                  <a:lnTo>
                    <a:pt x="167" y="343"/>
                  </a:lnTo>
                  <a:lnTo>
                    <a:pt x="167" y="127"/>
                  </a:lnTo>
                  <a:lnTo>
                    <a:pt x="175" y="63"/>
                  </a:lnTo>
                  <a:lnTo>
                    <a:pt x="175" y="23"/>
                  </a:lnTo>
                  <a:lnTo>
                    <a:pt x="183" y="15"/>
                  </a:lnTo>
                  <a:lnTo>
                    <a:pt x="183" y="39"/>
                  </a:lnTo>
                  <a:lnTo>
                    <a:pt x="191" y="39"/>
                  </a:lnTo>
                  <a:lnTo>
                    <a:pt x="191" y="87"/>
                  </a:lnTo>
                  <a:lnTo>
                    <a:pt x="191" y="71"/>
                  </a:lnTo>
                  <a:lnTo>
                    <a:pt x="199" y="95"/>
                  </a:lnTo>
                  <a:lnTo>
                    <a:pt x="199" y="167"/>
                  </a:lnTo>
                  <a:lnTo>
                    <a:pt x="207" y="207"/>
                  </a:lnTo>
                  <a:lnTo>
                    <a:pt x="207" y="295"/>
                  </a:lnTo>
                  <a:lnTo>
                    <a:pt x="215" y="327"/>
                  </a:lnTo>
                  <a:lnTo>
                    <a:pt x="215" y="351"/>
                  </a:lnTo>
                  <a:lnTo>
                    <a:pt x="223" y="359"/>
                  </a:lnTo>
                  <a:lnTo>
                    <a:pt x="231" y="375"/>
                  </a:lnTo>
                  <a:lnTo>
                    <a:pt x="231" y="351"/>
                  </a:lnTo>
                  <a:lnTo>
                    <a:pt x="239" y="343"/>
                  </a:lnTo>
                  <a:lnTo>
                    <a:pt x="239" y="359"/>
                  </a:lnTo>
                  <a:lnTo>
                    <a:pt x="239" y="343"/>
                  </a:lnTo>
                  <a:lnTo>
                    <a:pt x="239" y="351"/>
                  </a:lnTo>
                  <a:lnTo>
                    <a:pt x="247" y="335"/>
                  </a:lnTo>
                  <a:lnTo>
                    <a:pt x="247" y="327"/>
                  </a:lnTo>
                  <a:lnTo>
                    <a:pt x="247" y="343"/>
                  </a:lnTo>
                  <a:lnTo>
                    <a:pt x="255" y="335"/>
                  </a:lnTo>
                  <a:lnTo>
                    <a:pt x="255" y="303"/>
                  </a:lnTo>
                  <a:lnTo>
                    <a:pt x="263" y="111"/>
                  </a:lnTo>
                  <a:lnTo>
                    <a:pt x="263" y="15"/>
                  </a:lnTo>
                  <a:lnTo>
                    <a:pt x="271" y="7"/>
                  </a:lnTo>
                  <a:lnTo>
                    <a:pt x="271" y="39"/>
                  </a:lnTo>
                  <a:lnTo>
                    <a:pt x="279" y="31"/>
                  </a:lnTo>
                  <a:lnTo>
                    <a:pt x="279" y="71"/>
                  </a:lnTo>
                  <a:lnTo>
                    <a:pt x="287" y="87"/>
                  </a:lnTo>
                  <a:lnTo>
                    <a:pt x="287" y="135"/>
                  </a:lnTo>
                  <a:lnTo>
                    <a:pt x="295" y="151"/>
                  </a:lnTo>
                  <a:lnTo>
                    <a:pt x="295" y="279"/>
                  </a:lnTo>
                  <a:lnTo>
                    <a:pt x="303" y="319"/>
                  </a:lnTo>
                  <a:lnTo>
                    <a:pt x="303" y="367"/>
                  </a:lnTo>
                  <a:lnTo>
                    <a:pt x="311" y="359"/>
                  </a:lnTo>
                  <a:lnTo>
                    <a:pt x="311" y="375"/>
                  </a:lnTo>
                  <a:lnTo>
                    <a:pt x="311" y="359"/>
                  </a:lnTo>
                  <a:lnTo>
                    <a:pt x="319" y="367"/>
                  </a:lnTo>
                  <a:lnTo>
                    <a:pt x="319" y="351"/>
                  </a:lnTo>
                  <a:lnTo>
                    <a:pt x="327" y="343"/>
                  </a:lnTo>
                  <a:lnTo>
                    <a:pt x="327" y="351"/>
                  </a:lnTo>
                  <a:lnTo>
                    <a:pt x="327" y="335"/>
                  </a:lnTo>
                  <a:lnTo>
                    <a:pt x="343" y="343"/>
                  </a:lnTo>
                  <a:lnTo>
                    <a:pt x="343" y="335"/>
                  </a:lnTo>
                  <a:lnTo>
                    <a:pt x="351" y="239"/>
                  </a:lnTo>
                  <a:lnTo>
                    <a:pt x="351" y="71"/>
                  </a:lnTo>
                  <a:lnTo>
                    <a:pt x="359" y="39"/>
                  </a:lnTo>
                  <a:lnTo>
                    <a:pt x="359" y="15"/>
                  </a:lnTo>
                  <a:lnTo>
                    <a:pt x="359" y="23"/>
                  </a:lnTo>
                  <a:lnTo>
                    <a:pt x="367" y="31"/>
                  </a:lnTo>
                  <a:lnTo>
                    <a:pt x="367" y="47"/>
                  </a:lnTo>
                  <a:lnTo>
                    <a:pt x="375" y="47"/>
                  </a:lnTo>
                  <a:lnTo>
                    <a:pt x="375" y="111"/>
                  </a:lnTo>
                  <a:lnTo>
                    <a:pt x="383" y="143"/>
                  </a:lnTo>
                  <a:lnTo>
                    <a:pt x="383" y="231"/>
                  </a:lnTo>
                  <a:lnTo>
                    <a:pt x="391" y="263"/>
                  </a:lnTo>
                  <a:lnTo>
                    <a:pt x="391" y="311"/>
                  </a:lnTo>
                </a:path>
              </a:pathLst>
            </a:custGeom>
            <a:noFill/>
            <a:ln w="0">
              <a:solidFill>
                <a:srgbClr val="CC0000"/>
              </a:solidFill>
              <a:prstDash val="solid"/>
              <a:round/>
              <a:headEnd/>
              <a:tailEnd/>
            </a:ln>
          </p:spPr>
          <p:txBody>
            <a:bodyPr/>
            <a:lstStyle/>
            <a:p>
              <a:endParaRPr lang="en-US"/>
            </a:p>
          </p:txBody>
        </p:sp>
        <p:sp>
          <p:nvSpPr>
            <p:cNvPr id="61511" name="Freeform 1917"/>
            <p:cNvSpPr>
              <a:spLocks/>
            </p:cNvSpPr>
            <p:nvPr/>
          </p:nvSpPr>
          <p:spPr bwMode="auto">
            <a:xfrm>
              <a:off x="3623" y="552"/>
              <a:ext cx="607" cy="199"/>
            </a:xfrm>
            <a:custGeom>
              <a:avLst/>
              <a:gdLst>
                <a:gd name="T0" fmla="*/ 8 w 607"/>
                <a:gd name="T1" fmla="*/ 88 h 199"/>
                <a:gd name="T2" fmla="*/ 24 w 607"/>
                <a:gd name="T3" fmla="*/ 144 h 199"/>
                <a:gd name="T4" fmla="*/ 40 w 607"/>
                <a:gd name="T5" fmla="*/ 175 h 199"/>
                <a:gd name="T6" fmla="*/ 64 w 607"/>
                <a:gd name="T7" fmla="*/ 175 h 199"/>
                <a:gd name="T8" fmla="*/ 72 w 607"/>
                <a:gd name="T9" fmla="*/ 24 h 199"/>
                <a:gd name="T10" fmla="*/ 88 w 607"/>
                <a:gd name="T11" fmla="*/ 16 h 199"/>
                <a:gd name="T12" fmla="*/ 96 w 607"/>
                <a:gd name="T13" fmla="*/ 88 h 199"/>
                <a:gd name="T14" fmla="*/ 112 w 607"/>
                <a:gd name="T15" fmla="*/ 144 h 199"/>
                <a:gd name="T16" fmla="*/ 128 w 607"/>
                <a:gd name="T17" fmla="*/ 183 h 199"/>
                <a:gd name="T18" fmla="*/ 152 w 607"/>
                <a:gd name="T19" fmla="*/ 191 h 199"/>
                <a:gd name="T20" fmla="*/ 160 w 607"/>
                <a:gd name="T21" fmla="*/ 40 h 199"/>
                <a:gd name="T22" fmla="*/ 176 w 607"/>
                <a:gd name="T23" fmla="*/ 16 h 199"/>
                <a:gd name="T24" fmla="*/ 192 w 607"/>
                <a:gd name="T25" fmla="*/ 88 h 199"/>
                <a:gd name="T26" fmla="*/ 200 w 607"/>
                <a:gd name="T27" fmla="*/ 159 h 199"/>
                <a:gd name="T28" fmla="*/ 224 w 607"/>
                <a:gd name="T29" fmla="*/ 191 h 199"/>
                <a:gd name="T30" fmla="*/ 232 w 607"/>
                <a:gd name="T31" fmla="*/ 191 h 199"/>
                <a:gd name="T32" fmla="*/ 248 w 607"/>
                <a:gd name="T33" fmla="*/ 144 h 199"/>
                <a:gd name="T34" fmla="*/ 256 w 607"/>
                <a:gd name="T35" fmla="*/ 24 h 199"/>
                <a:gd name="T36" fmla="*/ 272 w 607"/>
                <a:gd name="T37" fmla="*/ 32 h 199"/>
                <a:gd name="T38" fmla="*/ 280 w 607"/>
                <a:gd name="T39" fmla="*/ 112 h 199"/>
                <a:gd name="T40" fmla="*/ 296 w 607"/>
                <a:gd name="T41" fmla="*/ 159 h 199"/>
                <a:gd name="T42" fmla="*/ 304 w 607"/>
                <a:gd name="T43" fmla="*/ 183 h 199"/>
                <a:gd name="T44" fmla="*/ 320 w 607"/>
                <a:gd name="T45" fmla="*/ 183 h 199"/>
                <a:gd name="T46" fmla="*/ 336 w 607"/>
                <a:gd name="T47" fmla="*/ 72 h 199"/>
                <a:gd name="T48" fmla="*/ 352 w 607"/>
                <a:gd name="T49" fmla="*/ 0 h 199"/>
                <a:gd name="T50" fmla="*/ 368 w 607"/>
                <a:gd name="T51" fmla="*/ 32 h 199"/>
                <a:gd name="T52" fmla="*/ 376 w 607"/>
                <a:gd name="T53" fmla="*/ 136 h 199"/>
                <a:gd name="T54" fmla="*/ 392 w 607"/>
                <a:gd name="T55" fmla="*/ 167 h 199"/>
                <a:gd name="T56" fmla="*/ 416 w 607"/>
                <a:gd name="T57" fmla="*/ 183 h 199"/>
                <a:gd name="T58" fmla="*/ 432 w 607"/>
                <a:gd name="T59" fmla="*/ 88 h 199"/>
                <a:gd name="T60" fmla="*/ 439 w 607"/>
                <a:gd name="T61" fmla="*/ 8 h 199"/>
                <a:gd name="T62" fmla="*/ 455 w 607"/>
                <a:gd name="T63" fmla="*/ 32 h 199"/>
                <a:gd name="T64" fmla="*/ 463 w 607"/>
                <a:gd name="T65" fmla="*/ 128 h 199"/>
                <a:gd name="T66" fmla="*/ 479 w 607"/>
                <a:gd name="T67" fmla="*/ 159 h 199"/>
                <a:gd name="T68" fmla="*/ 495 w 607"/>
                <a:gd name="T69" fmla="*/ 199 h 199"/>
                <a:gd name="T70" fmla="*/ 511 w 607"/>
                <a:gd name="T71" fmla="*/ 152 h 199"/>
                <a:gd name="T72" fmla="*/ 527 w 607"/>
                <a:gd name="T73" fmla="*/ 32 h 199"/>
                <a:gd name="T74" fmla="*/ 543 w 607"/>
                <a:gd name="T75" fmla="*/ 16 h 199"/>
                <a:gd name="T76" fmla="*/ 551 w 607"/>
                <a:gd name="T77" fmla="*/ 120 h 199"/>
                <a:gd name="T78" fmla="*/ 567 w 607"/>
                <a:gd name="T79" fmla="*/ 167 h 199"/>
                <a:gd name="T80" fmla="*/ 583 w 607"/>
                <a:gd name="T81" fmla="*/ 183 h 199"/>
                <a:gd name="T82" fmla="*/ 599 w 607"/>
                <a:gd name="T83" fmla="*/ 175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7"/>
                <a:gd name="T127" fmla="*/ 0 h 199"/>
                <a:gd name="T128" fmla="*/ 607 w 607"/>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7" h="199">
                  <a:moveTo>
                    <a:pt x="0" y="32"/>
                  </a:moveTo>
                  <a:lnTo>
                    <a:pt x="8" y="48"/>
                  </a:lnTo>
                  <a:lnTo>
                    <a:pt x="8" y="88"/>
                  </a:lnTo>
                  <a:lnTo>
                    <a:pt x="16" y="104"/>
                  </a:lnTo>
                  <a:lnTo>
                    <a:pt x="16" y="136"/>
                  </a:lnTo>
                  <a:lnTo>
                    <a:pt x="24" y="144"/>
                  </a:lnTo>
                  <a:lnTo>
                    <a:pt x="24" y="159"/>
                  </a:lnTo>
                  <a:lnTo>
                    <a:pt x="32" y="167"/>
                  </a:lnTo>
                  <a:lnTo>
                    <a:pt x="40" y="175"/>
                  </a:lnTo>
                  <a:lnTo>
                    <a:pt x="48" y="183"/>
                  </a:lnTo>
                  <a:lnTo>
                    <a:pt x="56" y="183"/>
                  </a:lnTo>
                  <a:lnTo>
                    <a:pt x="64" y="175"/>
                  </a:lnTo>
                  <a:lnTo>
                    <a:pt x="64" y="112"/>
                  </a:lnTo>
                  <a:lnTo>
                    <a:pt x="72" y="80"/>
                  </a:lnTo>
                  <a:lnTo>
                    <a:pt x="72" y="24"/>
                  </a:lnTo>
                  <a:lnTo>
                    <a:pt x="80" y="24"/>
                  </a:lnTo>
                  <a:lnTo>
                    <a:pt x="80" y="8"/>
                  </a:lnTo>
                  <a:lnTo>
                    <a:pt x="88" y="16"/>
                  </a:lnTo>
                  <a:lnTo>
                    <a:pt x="88" y="32"/>
                  </a:lnTo>
                  <a:lnTo>
                    <a:pt x="96" y="40"/>
                  </a:lnTo>
                  <a:lnTo>
                    <a:pt x="96" y="88"/>
                  </a:lnTo>
                  <a:lnTo>
                    <a:pt x="104" y="96"/>
                  </a:lnTo>
                  <a:lnTo>
                    <a:pt x="104" y="136"/>
                  </a:lnTo>
                  <a:lnTo>
                    <a:pt x="112" y="144"/>
                  </a:lnTo>
                  <a:lnTo>
                    <a:pt x="112" y="159"/>
                  </a:lnTo>
                  <a:lnTo>
                    <a:pt x="128" y="175"/>
                  </a:lnTo>
                  <a:lnTo>
                    <a:pt x="128" y="183"/>
                  </a:lnTo>
                  <a:lnTo>
                    <a:pt x="136" y="191"/>
                  </a:lnTo>
                  <a:lnTo>
                    <a:pt x="144" y="191"/>
                  </a:lnTo>
                  <a:lnTo>
                    <a:pt x="152" y="191"/>
                  </a:lnTo>
                  <a:lnTo>
                    <a:pt x="152" y="144"/>
                  </a:lnTo>
                  <a:lnTo>
                    <a:pt x="160" y="104"/>
                  </a:lnTo>
                  <a:lnTo>
                    <a:pt x="160" y="40"/>
                  </a:lnTo>
                  <a:lnTo>
                    <a:pt x="168" y="24"/>
                  </a:lnTo>
                  <a:lnTo>
                    <a:pt x="168" y="8"/>
                  </a:lnTo>
                  <a:lnTo>
                    <a:pt x="176" y="16"/>
                  </a:lnTo>
                  <a:lnTo>
                    <a:pt x="184" y="24"/>
                  </a:lnTo>
                  <a:lnTo>
                    <a:pt x="184" y="72"/>
                  </a:lnTo>
                  <a:lnTo>
                    <a:pt x="192" y="88"/>
                  </a:lnTo>
                  <a:lnTo>
                    <a:pt x="192" y="128"/>
                  </a:lnTo>
                  <a:lnTo>
                    <a:pt x="200" y="136"/>
                  </a:lnTo>
                  <a:lnTo>
                    <a:pt x="200" y="159"/>
                  </a:lnTo>
                  <a:lnTo>
                    <a:pt x="216" y="175"/>
                  </a:lnTo>
                  <a:lnTo>
                    <a:pt x="216" y="183"/>
                  </a:lnTo>
                  <a:lnTo>
                    <a:pt x="224" y="191"/>
                  </a:lnTo>
                  <a:lnTo>
                    <a:pt x="224" y="183"/>
                  </a:lnTo>
                  <a:lnTo>
                    <a:pt x="224" y="191"/>
                  </a:lnTo>
                  <a:lnTo>
                    <a:pt x="232" y="191"/>
                  </a:lnTo>
                  <a:lnTo>
                    <a:pt x="240" y="199"/>
                  </a:lnTo>
                  <a:lnTo>
                    <a:pt x="240" y="175"/>
                  </a:lnTo>
                  <a:lnTo>
                    <a:pt x="248" y="144"/>
                  </a:lnTo>
                  <a:lnTo>
                    <a:pt x="248" y="64"/>
                  </a:lnTo>
                  <a:lnTo>
                    <a:pt x="256" y="48"/>
                  </a:lnTo>
                  <a:lnTo>
                    <a:pt x="256" y="24"/>
                  </a:lnTo>
                  <a:lnTo>
                    <a:pt x="264" y="16"/>
                  </a:lnTo>
                  <a:lnTo>
                    <a:pt x="264" y="24"/>
                  </a:lnTo>
                  <a:lnTo>
                    <a:pt x="272" y="32"/>
                  </a:lnTo>
                  <a:lnTo>
                    <a:pt x="272" y="72"/>
                  </a:lnTo>
                  <a:lnTo>
                    <a:pt x="280" y="80"/>
                  </a:lnTo>
                  <a:lnTo>
                    <a:pt x="280" y="112"/>
                  </a:lnTo>
                  <a:lnTo>
                    <a:pt x="288" y="128"/>
                  </a:lnTo>
                  <a:lnTo>
                    <a:pt x="288" y="152"/>
                  </a:lnTo>
                  <a:lnTo>
                    <a:pt x="296" y="159"/>
                  </a:lnTo>
                  <a:lnTo>
                    <a:pt x="296" y="167"/>
                  </a:lnTo>
                  <a:lnTo>
                    <a:pt x="312" y="183"/>
                  </a:lnTo>
                  <a:lnTo>
                    <a:pt x="304" y="183"/>
                  </a:lnTo>
                  <a:lnTo>
                    <a:pt x="312" y="183"/>
                  </a:lnTo>
                  <a:lnTo>
                    <a:pt x="320" y="191"/>
                  </a:lnTo>
                  <a:lnTo>
                    <a:pt x="320" y="183"/>
                  </a:lnTo>
                  <a:lnTo>
                    <a:pt x="328" y="191"/>
                  </a:lnTo>
                  <a:lnTo>
                    <a:pt x="336" y="167"/>
                  </a:lnTo>
                  <a:lnTo>
                    <a:pt x="336" y="72"/>
                  </a:lnTo>
                  <a:lnTo>
                    <a:pt x="344" y="48"/>
                  </a:lnTo>
                  <a:lnTo>
                    <a:pt x="344" y="8"/>
                  </a:lnTo>
                  <a:lnTo>
                    <a:pt x="352" y="0"/>
                  </a:lnTo>
                  <a:lnTo>
                    <a:pt x="360" y="8"/>
                  </a:lnTo>
                  <a:lnTo>
                    <a:pt x="360" y="24"/>
                  </a:lnTo>
                  <a:lnTo>
                    <a:pt x="368" y="32"/>
                  </a:lnTo>
                  <a:lnTo>
                    <a:pt x="368" y="80"/>
                  </a:lnTo>
                  <a:lnTo>
                    <a:pt x="376" y="104"/>
                  </a:lnTo>
                  <a:lnTo>
                    <a:pt x="376" y="136"/>
                  </a:lnTo>
                  <a:lnTo>
                    <a:pt x="384" y="144"/>
                  </a:lnTo>
                  <a:lnTo>
                    <a:pt x="384" y="159"/>
                  </a:lnTo>
                  <a:lnTo>
                    <a:pt x="392" y="167"/>
                  </a:lnTo>
                  <a:lnTo>
                    <a:pt x="400" y="175"/>
                  </a:lnTo>
                  <a:lnTo>
                    <a:pt x="408" y="183"/>
                  </a:lnTo>
                  <a:lnTo>
                    <a:pt x="416" y="183"/>
                  </a:lnTo>
                  <a:lnTo>
                    <a:pt x="424" y="183"/>
                  </a:lnTo>
                  <a:lnTo>
                    <a:pt x="424" y="120"/>
                  </a:lnTo>
                  <a:lnTo>
                    <a:pt x="432" y="88"/>
                  </a:lnTo>
                  <a:lnTo>
                    <a:pt x="432" y="24"/>
                  </a:lnTo>
                  <a:lnTo>
                    <a:pt x="439" y="16"/>
                  </a:lnTo>
                  <a:lnTo>
                    <a:pt x="439" y="8"/>
                  </a:lnTo>
                  <a:lnTo>
                    <a:pt x="447" y="0"/>
                  </a:lnTo>
                  <a:lnTo>
                    <a:pt x="447" y="16"/>
                  </a:lnTo>
                  <a:lnTo>
                    <a:pt x="455" y="32"/>
                  </a:lnTo>
                  <a:lnTo>
                    <a:pt x="455" y="72"/>
                  </a:lnTo>
                  <a:lnTo>
                    <a:pt x="463" y="96"/>
                  </a:lnTo>
                  <a:lnTo>
                    <a:pt x="463" y="128"/>
                  </a:lnTo>
                  <a:lnTo>
                    <a:pt x="471" y="136"/>
                  </a:lnTo>
                  <a:lnTo>
                    <a:pt x="471" y="152"/>
                  </a:lnTo>
                  <a:lnTo>
                    <a:pt x="479" y="159"/>
                  </a:lnTo>
                  <a:lnTo>
                    <a:pt x="479" y="175"/>
                  </a:lnTo>
                  <a:lnTo>
                    <a:pt x="495" y="191"/>
                  </a:lnTo>
                  <a:lnTo>
                    <a:pt x="495" y="199"/>
                  </a:lnTo>
                  <a:lnTo>
                    <a:pt x="503" y="191"/>
                  </a:lnTo>
                  <a:lnTo>
                    <a:pt x="511" y="183"/>
                  </a:lnTo>
                  <a:lnTo>
                    <a:pt x="511" y="152"/>
                  </a:lnTo>
                  <a:lnTo>
                    <a:pt x="519" y="120"/>
                  </a:lnTo>
                  <a:lnTo>
                    <a:pt x="519" y="40"/>
                  </a:lnTo>
                  <a:lnTo>
                    <a:pt x="527" y="32"/>
                  </a:lnTo>
                  <a:lnTo>
                    <a:pt x="527" y="0"/>
                  </a:lnTo>
                  <a:lnTo>
                    <a:pt x="535" y="8"/>
                  </a:lnTo>
                  <a:lnTo>
                    <a:pt x="543" y="16"/>
                  </a:lnTo>
                  <a:lnTo>
                    <a:pt x="543" y="56"/>
                  </a:lnTo>
                  <a:lnTo>
                    <a:pt x="551" y="80"/>
                  </a:lnTo>
                  <a:lnTo>
                    <a:pt x="551" y="120"/>
                  </a:lnTo>
                  <a:lnTo>
                    <a:pt x="559" y="136"/>
                  </a:lnTo>
                  <a:lnTo>
                    <a:pt x="559" y="159"/>
                  </a:lnTo>
                  <a:lnTo>
                    <a:pt x="567" y="167"/>
                  </a:lnTo>
                  <a:lnTo>
                    <a:pt x="583" y="183"/>
                  </a:lnTo>
                  <a:lnTo>
                    <a:pt x="575" y="183"/>
                  </a:lnTo>
                  <a:lnTo>
                    <a:pt x="583" y="183"/>
                  </a:lnTo>
                  <a:lnTo>
                    <a:pt x="591" y="191"/>
                  </a:lnTo>
                  <a:lnTo>
                    <a:pt x="599" y="191"/>
                  </a:lnTo>
                  <a:lnTo>
                    <a:pt x="599" y="175"/>
                  </a:lnTo>
                  <a:lnTo>
                    <a:pt x="607" y="144"/>
                  </a:lnTo>
                  <a:lnTo>
                    <a:pt x="607" y="56"/>
                  </a:lnTo>
                </a:path>
              </a:pathLst>
            </a:custGeom>
            <a:noFill/>
            <a:ln w="0">
              <a:solidFill>
                <a:srgbClr val="0000CC"/>
              </a:solidFill>
              <a:prstDash val="solid"/>
              <a:round/>
              <a:headEnd/>
              <a:tailEnd/>
            </a:ln>
          </p:spPr>
          <p:txBody>
            <a:bodyPr/>
            <a:lstStyle/>
            <a:p>
              <a:endParaRPr lang="en-US"/>
            </a:p>
          </p:txBody>
        </p:sp>
        <p:sp>
          <p:nvSpPr>
            <p:cNvPr id="61512" name="Freeform 1918"/>
            <p:cNvSpPr>
              <a:spLocks/>
            </p:cNvSpPr>
            <p:nvPr/>
          </p:nvSpPr>
          <p:spPr bwMode="auto">
            <a:xfrm>
              <a:off x="4230" y="552"/>
              <a:ext cx="216" cy="207"/>
            </a:xfrm>
            <a:custGeom>
              <a:avLst/>
              <a:gdLst>
                <a:gd name="T0" fmla="*/ 0 w 216"/>
                <a:gd name="T1" fmla="*/ 56 h 207"/>
                <a:gd name="T2" fmla="*/ 8 w 216"/>
                <a:gd name="T3" fmla="*/ 40 h 207"/>
                <a:gd name="T4" fmla="*/ 8 w 216"/>
                <a:gd name="T5" fmla="*/ 8 h 207"/>
                <a:gd name="T6" fmla="*/ 16 w 216"/>
                <a:gd name="T7" fmla="*/ 16 h 207"/>
                <a:gd name="T8" fmla="*/ 24 w 216"/>
                <a:gd name="T9" fmla="*/ 24 h 207"/>
                <a:gd name="T10" fmla="*/ 24 w 216"/>
                <a:gd name="T11" fmla="*/ 56 h 207"/>
                <a:gd name="T12" fmla="*/ 32 w 216"/>
                <a:gd name="T13" fmla="*/ 72 h 207"/>
                <a:gd name="T14" fmla="*/ 32 w 216"/>
                <a:gd name="T15" fmla="*/ 104 h 207"/>
                <a:gd name="T16" fmla="*/ 40 w 216"/>
                <a:gd name="T17" fmla="*/ 120 h 207"/>
                <a:gd name="T18" fmla="*/ 40 w 216"/>
                <a:gd name="T19" fmla="*/ 144 h 207"/>
                <a:gd name="T20" fmla="*/ 48 w 216"/>
                <a:gd name="T21" fmla="*/ 152 h 207"/>
                <a:gd name="T22" fmla="*/ 48 w 216"/>
                <a:gd name="T23" fmla="*/ 159 h 207"/>
                <a:gd name="T24" fmla="*/ 64 w 216"/>
                <a:gd name="T25" fmla="*/ 175 h 207"/>
                <a:gd name="T26" fmla="*/ 64 w 216"/>
                <a:gd name="T27" fmla="*/ 183 h 207"/>
                <a:gd name="T28" fmla="*/ 72 w 216"/>
                <a:gd name="T29" fmla="*/ 183 h 207"/>
                <a:gd name="T30" fmla="*/ 80 w 216"/>
                <a:gd name="T31" fmla="*/ 191 h 207"/>
                <a:gd name="T32" fmla="*/ 88 w 216"/>
                <a:gd name="T33" fmla="*/ 167 h 207"/>
                <a:gd name="T34" fmla="*/ 88 w 216"/>
                <a:gd name="T35" fmla="*/ 72 h 207"/>
                <a:gd name="T36" fmla="*/ 96 w 216"/>
                <a:gd name="T37" fmla="*/ 48 h 207"/>
                <a:gd name="T38" fmla="*/ 96 w 216"/>
                <a:gd name="T39" fmla="*/ 8 h 207"/>
                <a:gd name="T40" fmla="*/ 104 w 216"/>
                <a:gd name="T41" fmla="*/ 0 h 207"/>
                <a:gd name="T42" fmla="*/ 112 w 216"/>
                <a:gd name="T43" fmla="*/ 8 h 207"/>
                <a:gd name="T44" fmla="*/ 112 w 216"/>
                <a:gd name="T45" fmla="*/ 24 h 207"/>
                <a:gd name="T46" fmla="*/ 120 w 216"/>
                <a:gd name="T47" fmla="*/ 40 h 207"/>
                <a:gd name="T48" fmla="*/ 120 w 216"/>
                <a:gd name="T49" fmla="*/ 80 h 207"/>
                <a:gd name="T50" fmla="*/ 128 w 216"/>
                <a:gd name="T51" fmla="*/ 104 h 207"/>
                <a:gd name="T52" fmla="*/ 128 w 216"/>
                <a:gd name="T53" fmla="*/ 136 h 207"/>
                <a:gd name="T54" fmla="*/ 136 w 216"/>
                <a:gd name="T55" fmla="*/ 144 h 207"/>
                <a:gd name="T56" fmla="*/ 136 w 216"/>
                <a:gd name="T57" fmla="*/ 167 h 207"/>
                <a:gd name="T58" fmla="*/ 144 w 216"/>
                <a:gd name="T59" fmla="*/ 175 h 207"/>
                <a:gd name="T60" fmla="*/ 144 w 216"/>
                <a:gd name="T61" fmla="*/ 183 h 207"/>
                <a:gd name="T62" fmla="*/ 152 w 216"/>
                <a:gd name="T63" fmla="*/ 191 h 207"/>
                <a:gd name="T64" fmla="*/ 152 w 216"/>
                <a:gd name="T65" fmla="*/ 199 h 207"/>
                <a:gd name="T66" fmla="*/ 160 w 216"/>
                <a:gd name="T67" fmla="*/ 207 h 207"/>
                <a:gd name="T68" fmla="*/ 160 w 216"/>
                <a:gd name="T69" fmla="*/ 199 h 207"/>
                <a:gd name="T70" fmla="*/ 160 w 216"/>
                <a:gd name="T71" fmla="*/ 207 h 207"/>
                <a:gd name="T72" fmla="*/ 168 w 216"/>
                <a:gd name="T73" fmla="*/ 207 h 207"/>
                <a:gd name="T74" fmla="*/ 176 w 216"/>
                <a:gd name="T75" fmla="*/ 207 h 207"/>
                <a:gd name="T76" fmla="*/ 176 w 216"/>
                <a:gd name="T77" fmla="*/ 144 h 207"/>
                <a:gd name="T78" fmla="*/ 184 w 216"/>
                <a:gd name="T79" fmla="*/ 104 h 207"/>
                <a:gd name="T80" fmla="*/ 184 w 216"/>
                <a:gd name="T81" fmla="*/ 40 h 207"/>
                <a:gd name="T82" fmla="*/ 192 w 216"/>
                <a:gd name="T83" fmla="*/ 24 h 207"/>
                <a:gd name="T84" fmla="*/ 192 w 216"/>
                <a:gd name="T85" fmla="*/ 8 h 207"/>
                <a:gd name="T86" fmla="*/ 200 w 216"/>
                <a:gd name="T87" fmla="*/ 16 h 207"/>
                <a:gd name="T88" fmla="*/ 200 w 216"/>
                <a:gd name="T89" fmla="*/ 8 h 207"/>
                <a:gd name="T90" fmla="*/ 200 w 216"/>
                <a:gd name="T91" fmla="*/ 24 h 207"/>
                <a:gd name="T92" fmla="*/ 208 w 216"/>
                <a:gd name="T93" fmla="*/ 32 h 207"/>
                <a:gd name="T94" fmla="*/ 208 w 216"/>
                <a:gd name="T95" fmla="*/ 80 h 207"/>
                <a:gd name="T96" fmla="*/ 216 w 216"/>
                <a:gd name="T97" fmla="*/ 96 h 207"/>
                <a:gd name="T98" fmla="*/ 216 w 216"/>
                <a:gd name="T99" fmla="*/ 112 h 2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6"/>
                <a:gd name="T151" fmla="*/ 0 h 207"/>
                <a:gd name="T152" fmla="*/ 216 w 216"/>
                <a:gd name="T153" fmla="*/ 207 h 2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6" h="207">
                  <a:moveTo>
                    <a:pt x="0" y="56"/>
                  </a:moveTo>
                  <a:lnTo>
                    <a:pt x="8" y="40"/>
                  </a:lnTo>
                  <a:lnTo>
                    <a:pt x="8" y="8"/>
                  </a:lnTo>
                  <a:lnTo>
                    <a:pt x="16" y="16"/>
                  </a:lnTo>
                  <a:lnTo>
                    <a:pt x="24" y="24"/>
                  </a:lnTo>
                  <a:lnTo>
                    <a:pt x="24" y="56"/>
                  </a:lnTo>
                  <a:lnTo>
                    <a:pt x="32" y="72"/>
                  </a:lnTo>
                  <a:lnTo>
                    <a:pt x="32" y="104"/>
                  </a:lnTo>
                  <a:lnTo>
                    <a:pt x="40" y="120"/>
                  </a:lnTo>
                  <a:lnTo>
                    <a:pt x="40" y="144"/>
                  </a:lnTo>
                  <a:lnTo>
                    <a:pt x="48" y="152"/>
                  </a:lnTo>
                  <a:lnTo>
                    <a:pt x="48" y="159"/>
                  </a:lnTo>
                  <a:lnTo>
                    <a:pt x="64" y="175"/>
                  </a:lnTo>
                  <a:lnTo>
                    <a:pt x="64" y="183"/>
                  </a:lnTo>
                  <a:lnTo>
                    <a:pt x="72" y="183"/>
                  </a:lnTo>
                  <a:lnTo>
                    <a:pt x="80" y="191"/>
                  </a:lnTo>
                  <a:lnTo>
                    <a:pt x="88" y="167"/>
                  </a:lnTo>
                  <a:lnTo>
                    <a:pt x="88" y="72"/>
                  </a:lnTo>
                  <a:lnTo>
                    <a:pt x="96" y="48"/>
                  </a:lnTo>
                  <a:lnTo>
                    <a:pt x="96" y="8"/>
                  </a:lnTo>
                  <a:lnTo>
                    <a:pt x="104" y="0"/>
                  </a:lnTo>
                  <a:lnTo>
                    <a:pt x="112" y="8"/>
                  </a:lnTo>
                  <a:lnTo>
                    <a:pt x="112" y="24"/>
                  </a:lnTo>
                  <a:lnTo>
                    <a:pt x="120" y="40"/>
                  </a:lnTo>
                  <a:lnTo>
                    <a:pt x="120" y="80"/>
                  </a:lnTo>
                  <a:lnTo>
                    <a:pt x="128" y="104"/>
                  </a:lnTo>
                  <a:lnTo>
                    <a:pt x="128" y="136"/>
                  </a:lnTo>
                  <a:lnTo>
                    <a:pt x="136" y="144"/>
                  </a:lnTo>
                  <a:lnTo>
                    <a:pt x="136" y="167"/>
                  </a:lnTo>
                  <a:lnTo>
                    <a:pt x="144" y="175"/>
                  </a:lnTo>
                  <a:lnTo>
                    <a:pt x="144" y="183"/>
                  </a:lnTo>
                  <a:lnTo>
                    <a:pt x="152" y="191"/>
                  </a:lnTo>
                  <a:lnTo>
                    <a:pt x="152" y="199"/>
                  </a:lnTo>
                  <a:lnTo>
                    <a:pt x="160" y="207"/>
                  </a:lnTo>
                  <a:lnTo>
                    <a:pt x="160" y="199"/>
                  </a:lnTo>
                  <a:lnTo>
                    <a:pt x="160" y="207"/>
                  </a:lnTo>
                  <a:lnTo>
                    <a:pt x="168" y="207"/>
                  </a:lnTo>
                  <a:lnTo>
                    <a:pt x="176" y="207"/>
                  </a:lnTo>
                  <a:lnTo>
                    <a:pt x="176" y="144"/>
                  </a:lnTo>
                  <a:lnTo>
                    <a:pt x="184" y="104"/>
                  </a:lnTo>
                  <a:lnTo>
                    <a:pt x="184" y="40"/>
                  </a:lnTo>
                  <a:lnTo>
                    <a:pt x="192" y="24"/>
                  </a:lnTo>
                  <a:lnTo>
                    <a:pt x="192" y="8"/>
                  </a:lnTo>
                  <a:lnTo>
                    <a:pt x="200" y="16"/>
                  </a:lnTo>
                  <a:lnTo>
                    <a:pt x="200" y="8"/>
                  </a:lnTo>
                  <a:lnTo>
                    <a:pt x="200" y="24"/>
                  </a:lnTo>
                  <a:lnTo>
                    <a:pt x="208" y="32"/>
                  </a:lnTo>
                  <a:lnTo>
                    <a:pt x="208" y="80"/>
                  </a:lnTo>
                  <a:lnTo>
                    <a:pt x="216" y="96"/>
                  </a:lnTo>
                  <a:lnTo>
                    <a:pt x="216" y="112"/>
                  </a:lnTo>
                </a:path>
              </a:pathLst>
            </a:custGeom>
            <a:noFill/>
            <a:ln w="0">
              <a:solidFill>
                <a:srgbClr val="0000CC"/>
              </a:solidFill>
              <a:prstDash val="solid"/>
              <a:round/>
              <a:headEnd/>
              <a:tailEnd/>
            </a:ln>
          </p:spPr>
          <p:txBody>
            <a:bodyPr/>
            <a:lstStyle/>
            <a:p>
              <a:endParaRPr lang="en-US"/>
            </a:p>
          </p:txBody>
        </p:sp>
        <p:sp>
          <p:nvSpPr>
            <p:cNvPr id="61513" name="Rectangle 1919"/>
            <p:cNvSpPr>
              <a:spLocks noChangeArrowheads="1"/>
            </p:cNvSpPr>
            <p:nvPr/>
          </p:nvSpPr>
          <p:spPr bwMode="auto">
            <a:xfrm>
              <a:off x="4039" y="336"/>
              <a:ext cx="237"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0.1%</a:t>
              </a:r>
              <a:endParaRPr lang="en-US"/>
            </a:p>
          </p:txBody>
        </p:sp>
        <p:sp>
          <p:nvSpPr>
            <p:cNvPr id="61514" name="Freeform 1920"/>
            <p:cNvSpPr>
              <a:spLocks/>
            </p:cNvSpPr>
            <p:nvPr/>
          </p:nvSpPr>
          <p:spPr bwMode="auto">
            <a:xfrm>
              <a:off x="4454" y="616"/>
              <a:ext cx="464" cy="463"/>
            </a:xfrm>
            <a:custGeom>
              <a:avLst/>
              <a:gdLst>
                <a:gd name="T0" fmla="*/ 8 w 464"/>
                <a:gd name="T1" fmla="*/ 207 h 463"/>
                <a:gd name="T2" fmla="*/ 16 w 464"/>
                <a:gd name="T3" fmla="*/ 407 h 463"/>
                <a:gd name="T4" fmla="*/ 24 w 464"/>
                <a:gd name="T5" fmla="*/ 431 h 463"/>
                <a:gd name="T6" fmla="*/ 40 w 464"/>
                <a:gd name="T7" fmla="*/ 447 h 463"/>
                <a:gd name="T8" fmla="*/ 48 w 464"/>
                <a:gd name="T9" fmla="*/ 431 h 463"/>
                <a:gd name="T10" fmla="*/ 56 w 464"/>
                <a:gd name="T11" fmla="*/ 423 h 463"/>
                <a:gd name="T12" fmla="*/ 64 w 464"/>
                <a:gd name="T13" fmla="*/ 175 h 463"/>
                <a:gd name="T14" fmla="*/ 80 w 464"/>
                <a:gd name="T15" fmla="*/ 143 h 463"/>
                <a:gd name="T16" fmla="*/ 88 w 464"/>
                <a:gd name="T17" fmla="*/ 151 h 463"/>
                <a:gd name="T18" fmla="*/ 104 w 464"/>
                <a:gd name="T19" fmla="*/ 287 h 463"/>
                <a:gd name="T20" fmla="*/ 112 w 464"/>
                <a:gd name="T21" fmla="*/ 439 h 463"/>
                <a:gd name="T22" fmla="*/ 120 w 464"/>
                <a:gd name="T23" fmla="*/ 447 h 463"/>
                <a:gd name="T24" fmla="*/ 128 w 464"/>
                <a:gd name="T25" fmla="*/ 455 h 463"/>
                <a:gd name="T26" fmla="*/ 144 w 464"/>
                <a:gd name="T27" fmla="*/ 439 h 463"/>
                <a:gd name="T28" fmla="*/ 160 w 464"/>
                <a:gd name="T29" fmla="*/ 199 h 463"/>
                <a:gd name="T30" fmla="*/ 168 w 464"/>
                <a:gd name="T31" fmla="*/ 159 h 463"/>
                <a:gd name="T32" fmla="*/ 176 w 464"/>
                <a:gd name="T33" fmla="*/ 159 h 463"/>
                <a:gd name="T34" fmla="*/ 184 w 464"/>
                <a:gd name="T35" fmla="*/ 199 h 463"/>
                <a:gd name="T36" fmla="*/ 200 w 464"/>
                <a:gd name="T37" fmla="*/ 391 h 463"/>
                <a:gd name="T38" fmla="*/ 208 w 464"/>
                <a:gd name="T39" fmla="*/ 431 h 463"/>
                <a:gd name="T40" fmla="*/ 224 w 464"/>
                <a:gd name="T41" fmla="*/ 447 h 463"/>
                <a:gd name="T42" fmla="*/ 232 w 464"/>
                <a:gd name="T43" fmla="*/ 463 h 463"/>
                <a:gd name="T44" fmla="*/ 248 w 464"/>
                <a:gd name="T45" fmla="*/ 423 h 463"/>
                <a:gd name="T46" fmla="*/ 256 w 464"/>
                <a:gd name="T47" fmla="*/ 143 h 463"/>
                <a:gd name="T48" fmla="*/ 264 w 464"/>
                <a:gd name="T49" fmla="*/ 135 h 463"/>
                <a:gd name="T50" fmla="*/ 272 w 464"/>
                <a:gd name="T51" fmla="*/ 151 h 463"/>
                <a:gd name="T52" fmla="*/ 280 w 464"/>
                <a:gd name="T53" fmla="*/ 295 h 463"/>
                <a:gd name="T54" fmla="*/ 304 w 464"/>
                <a:gd name="T55" fmla="*/ 391 h 463"/>
                <a:gd name="T56" fmla="*/ 312 w 464"/>
                <a:gd name="T57" fmla="*/ 383 h 463"/>
                <a:gd name="T58" fmla="*/ 320 w 464"/>
                <a:gd name="T59" fmla="*/ 375 h 463"/>
                <a:gd name="T60" fmla="*/ 328 w 464"/>
                <a:gd name="T61" fmla="*/ 335 h 463"/>
                <a:gd name="T62" fmla="*/ 344 w 464"/>
                <a:gd name="T63" fmla="*/ 24 h 463"/>
                <a:gd name="T64" fmla="*/ 360 w 464"/>
                <a:gd name="T65" fmla="*/ 40 h 463"/>
                <a:gd name="T66" fmla="*/ 376 w 464"/>
                <a:gd name="T67" fmla="*/ 207 h 463"/>
                <a:gd name="T68" fmla="*/ 384 w 464"/>
                <a:gd name="T69" fmla="*/ 343 h 463"/>
                <a:gd name="T70" fmla="*/ 400 w 464"/>
                <a:gd name="T71" fmla="*/ 431 h 463"/>
                <a:gd name="T72" fmla="*/ 408 w 464"/>
                <a:gd name="T73" fmla="*/ 463 h 463"/>
                <a:gd name="T74" fmla="*/ 416 w 464"/>
                <a:gd name="T75" fmla="*/ 407 h 463"/>
                <a:gd name="T76" fmla="*/ 424 w 464"/>
                <a:gd name="T77" fmla="*/ 303 h 463"/>
                <a:gd name="T78" fmla="*/ 440 w 464"/>
                <a:gd name="T79" fmla="*/ 64 h 463"/>
                <a:gd name="T80" fmla="*/ 440 w 464"/>
                <a:gd name="T81" fmla="*/ 56 h 463"/>
                <a:gd name="T82" fmla="*/ 456 w 464"/>
                <a:gd name="T83" fmla="*/ 88 h 4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4"/>
                <a:gd name="T127" fmla="*/ 0 h 463"/>
                <a:gd name="T128" fmla="*/ 464 w 464"/>
                <a:gd name="T129" fmla="*/ 463 h 4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4" h="463">
                  <a:moveTo>
                    <a:pt x="0" y="143"/>
                  </a:moveTo>
                  <a:lnTo>
                    <a:pt x="0" y="183"/>
                  </a:lnTo>
                  <a:lnTo>
                    <a:pt x="8" y="207"/>
                  </a:lnTo>
                  <a:lnTo>
                    <a:pt x="8" y="327"/>
                  </a:lnTo>
                  <a:lnTo>
                    <a:pt x="16" y="367"/>
                  </a:lnTo>
                  <a:lnTo>
                    <a:pt x="16" y="407"/>
                  </a:lnTo>
                  <a:lnTo>
                    <a:pt x="24" y="447"/>
                  </a:lnTo>
                  <a:lnTo>
                    <a:pt x="24" y="439"/>
                  </a:lnTo>
                  <a:lnTo>
                    <a:pt x="24" y="431"/>
                  </a:lnTo>
                  <a:lnTo>
                    <a:pt x="32" y="463"/>
                  </a:lnTo>
                  <a:lnTo>
                    <a:pt x="32" y="455"/>
                  </a:lnTo>
                  <a:lnTo>
                    <a:pt x="40" y="447"/>
                  </a:lnTo>
                  <a:lnTo>
                    <a:pt x="40" y="431"/>
                  </a:lnTo>
                  <a:lnTo>
                    <a:pt x="48" y="439"/>
                  </a:lnTo>
                  <a:lnTo>
                    <a:pt x="48" y="431"/>
                  </a:lnTo>
                  <a:lnTo>
                    <a:pt x="48" y="439"/>
                  </a:lnTo>
                  <a:lnTo>
                    <a:pt x="56" y="415"/>
                  </a:lnTo>
                  <a:lnTo>
                    <a:pt x="56" y="423"/>
                  </a:lnTo>
                  <a:lnTo>
                    <a:pt x="56" y="415"/>
                  </a:lnTo>
                  <a:lnTo>
                    <a:pt x="64" y="423"/>
                  </a:lnTo>
                  <a:lnTo>
                    <a:pt x="64" y="175"/>
                  </a:lnTo>
                  <a:lnTo>
                    <a:pt x="72" y="159"/>
                  </a:lnTo>
                  <a:lnTo>
                    <a:pt x="72" y="135"/>
                  </a:lnTo>
                  <a:lnTo>
                    <a:pt x="80" y="143"/>
                  </a:lnTo>
                  <a:lnTo>
                    <a:pt x="88" y="151"/>
                  </a:lnTo>
                  <a:lnTo>
                    <a:pt x="88" y="167"/>
                  </a:lnTo>
                  <a:lnTo>
                    <a:pt x="88" y="151"/>
                  </a:lnTo>
                  <a:lnTo>
                    <a:pt x="96" y="159"/>
                  </a:lnTo>
                  <a:lnTo>
                    <a:pt x="96" y="247"/>
                  </a:lnTo>
                  <a:lnTo>
                    <a:pt x="104" y="287"/>
                  </a:lnTo>
                  <a:lnTo>
                    <a:pt x="104" y="391"/>
                  </a:lnTo>
                  <a:lnTo>
                    <a:pt x="112" y="407"/>
                  </a:lnTo>
                  <a:lnTo>
                    <a:pt x="112" y="439"/>
                  </a:lnTo>
                  <a:lnTo>
                    <a:pt x="120" y="431"/>
                  </a:lnTo>
                  <a:lnTo>
                    <a:pt x="120" y="455"/>
                  </a:lnTo>
                  <a:lnTo>
                    <a:pt x="120" y="447"/>
                  </a:lnTo>
                  <a:lnTo>
                    <a:pt x="128" y="455"/>
                  </a:lnTo>
                  <a:lnTo>
                    <a:pt x="128" y="463"/>
                  </a:lnTo>
                  <a:lnTo>
                    <a:pt x="128" y="455"/>
                  </a:lnTo>
                  <a:lnTo>
                    <a:pt x="136" y="455"/>
                  </a:lnTo>
                  <a:lnTo>
                    <a:pt x="144" y="447"/>
                  </a:lnTo>
                  <a:lnTo>
                    <a:pt x="144" y="439"/>
                  </a:lnTo>
                  <a:lnTo>
                    <a:pt x="152" y="447"/>
                  </a:lnTo>
                  <a:lnTo>
                    <a:pt x="152" y="359"/>
                  </a:lnTo>
                  <a:lnTo>
                    <a:pt x="160" y="199"/>
                  </a:lnTo>
                  <a:lnTo>
                    <a:pt x="160" y="167"/>
                  </a:lnTo>
                  <a:lnTo>
                    <a:pt x="168" y="151"/>
                  </a:lnTo>
                  <a:lnTo>
                    <a:pt x="168" y="159"/>
                  </a:lnTo>
                  <a:lnTo>
                    <a:pt x="168" y="143"/>
                  </a:lnTo>
                  <a:lnTo>
                    <a:pt x="168" y="151"/>
                  </a:lnTo>
                  <a:lnTo>
                    <a:pt x="176" y="159"/>
                  </a:lnTo>
                  <a:lnTo>
                    <a:pt x="176" y="143"/>
                  </a:lnTo>
                  <a:lnTo>
                    <a:pt x="184" y="167"/>
                  </a:lnTo>
                  <a:lnTo>
                    <a:pt x="184" y="199"/>
                  </a:lnTo>
                  <a:lnTo>
                    <a:pt x="192" y="231"/>
                  </a:lnTo>
                  <a:lnTo>
                    <a:pt x="192" y="367"/>
                  </a:lnTo>
                  <a:lnTo>
                    <a:pt x="200" y="391"/>
                  </a:lnTo>
                  <a:lnTo>
                    <a:pt x="200" y="431"/>
                  </a:lnTo>
                  <a:lnTo>
                    <a:pt x="208" y="439"/>
                  </a:lnTo>
                  <a:lnTo>
                    <a:pt x="208" y="431"/>
                  </a:lnTo>
                  <a:lnTo>
                    <a:pt x="208" y="455"/>
                  </a:lnTo>
                  <a:lnTo>
                    <a:pt x="216" y="463"/>
                  </a:lnTo>
                  <a:lnTo>
                    <a:pt x="224" y="447"/>
                  </a:lnTo>
                  <a:lnTo>
                    <a:pt x="224" y="455"/>
                  </a:lnTo>
                  <a:lnTo>
                    <a:pt x="232" y="447"/>
                  </a:lnTo>
                  <a:lnTo>
                    <a:pt x="232" y="463"/>
                  </a:lnTo>
                  <a:lnTo>
                    <a:pt x="240" y="447"/>
                  </a:lnTo>
                  <a:lnTo>
                    <a:pt x="240" y="431"/>
                  </a:lnTo>
                  <a:lnTo>
                    <a:pt x="248" y="423"/>
                  </a:lnTo>
                  <a:lnTo>
                    <a:pt x="248" y="151"/>
                  </a:lnTo>
                  <a:lnTo>
                    <a:pt x="256" y="143"/>
                  </a:lnTo>
                  <a:lnTo>
                    <a:pt x="256" y="135"/>
                  </a:lnTo>
                  <a:lnTo>
                    <a:pt x="264" y="135"/>
                  </a:lnTo>
                  <a:lnTo>
                    <a:pt x="264" y="151"/>
                  </a:lnTo>
                  <a:lnTo>
                    <a:pt x="264" y="143"/>
                  </a:lnTo>
                  <a:lnTo>
                    <a:pt x="272" y="151"/>
                  </a:lnTo>
                  <a:lnTo>
                    <a:pt x="272" y="175"/>
                  </a:lnTo>
                  <a:lnTo>
                    <a:pt x="280" y="199"/>
                  </a:lnTo>
                  <a:lnTo>
                    <a:pt x="280" y="295"/>
                  </a:lnTo>
                  <a:lnTo>
                    <a:pt x="288" y="335"/>
                  </a:lnTo>
                  <a:lnTo>
                    <a:pt x="288" y="391"/>
                  </a:lnTo>
                  <a:lnTo>
                    <a:pt x="304" y="391"/>
                  </a:lnTo>
                  <a:lnTo>
                    <a:pt x="296" y="391"/>
                  </a:lnTo>
                  <a:lnTo>
                    <a:pt x="304" y="399"/>
                  </a:lnTo>
                  <a:lnTo>
                    <a:pt x="312" y="383"/>
                  </a:lnTo>
                  <a:lnTo>
                    <a:pt x="312" y="375"/>
                  </a:lnTo>
                  <a:lnTo>
                    <a:pt x="312" y="383"/>
                  </a:lnTo>
                  <a:lnTo>
                    <a:pt x="320" y="375"/>
                  </a:lnTo>
                  <a:lnTo>
                    <a:pt x="320" y="359"/>
                  </a:lnTo>
                  <a:lnTo>
                    <a:pt x="328" y="351"/>
                  </a:lnTo>
                  <a:lnTo>
                    <a:pt x="328" y="335"/>
                  </a:lnTo>
                  <a:lnTo>
                    <a:pt x="336" y="327"/>
                  </a:lnTo>
                  <a:lnTo>
                    <a:pt x="336" y="64"/>
                  </a:lnTo>
                  <a:lnTo>
                    <a:pt x="344" y="24"/>
                  </a:lnTo>
                  <a:lnTo>
                    <a:pt x="344" y="0"/>
                  </a:lnTo>
                  <a:lnTo>
                    <a:pt x="360" y="0"/>
                  </a:lnTo>
                  <a:lnTo>
                    <a:pt x="360" y="40"/>
                  </a:lnTo>
                  <a:lnTo>
                    <a:pt x="368" y="48"/>
                  </a:lnTo>
                  <a:lnTo>
                    <a:pt x="368" y="143"/>
                  </a:lnTo>
                  <a:lnTo>
                    <a:pt x="376" y="207"/>
                  </a:lnTo>
                  <a:lnTo>
                    <a:pt x="376" y="263"/>
                  </a:lnTo>
                  <a:lnTo>
                    <a:pt x="384" y="295"/>
                  </a:lnTo>
                  <a:lnTo>
                    <a:pt x="384" y="343"/>
                  </a:lnTo>
                  <a:lnTo>
                    <a:pt x="392" y="367"/>
                  </a:lnTo>
                  <a:lnTo>
                    <a:pt x="392" y="423"/>
                  </a:lnTo>
                  <a:lnTo>
                    <a:pt x="400" y="431"/>
                  </a:lnTo>
                  <a:lnTo>
                    <a:pt x="400" y="463"/>
                  </a:lnTo>
                  <a:lnTo>
                    <a:pt x="408" y="447"/>
                  </a:lnTo>
                  <a:lnTo>
                    <a:pt x="408" y="463"/>
                  </a:lnTo>
                  <a:lnTo>
                    <a:pt x="416" y="431"/>
                  </a:lnTo>
                  <a:lnTo>
                    <a:pt x="416" y="407"/>
                  </a:lnTo>
                  <a:lnTo>
                    <a:pt x="416" y="415"/>
                  </a:lnTo>
                  <a:lnTo>
                    <a:pt x="424" y="383"/>
                  </a:lnTo>
                  <a:lnTo>
                    <a:pt x="424" y="303"/>
                  </a:lnTo>
                  <a:lnTo>
                    <a:pt x="432" y="119"/>
                  </a:lnTo>
                  <a:lnTo>
                    <a:pt x="432" y="64"/>
                  </a:lnTo>
                  <a:lnTo>
                    <a:pt x="440" y="64"/>
                  </a:lnTo>
                  <a:lnTo>
                    <a:pt x="440" y="80"/>
                  </a:lnTo>
                  <a:lnTo>
                    <a:pt x="440" y="48"/>
                  </a:lnTo>
                  <a:lnTo>
                    <a:pt x="440" y="56"/>
                  </a:lnTo>
                  <a:lnTo>
                    <a:pt x="448" y="56"/>
                  </a:lnTo>
                  <a:lnTo>
                    <a:pt x="448" y="80"/>
                  </a:lnTo>
                  <a:lnTo>
                    <a:pt x="456" y="88"/>
                  </a:lnTo>
                  <a:lnTo>
                    <a:pt x="456" y="151"/>
                  </a:lnTo>
                  <a:lnTo>
                    <a:pt x="464" y="175"/>
                  </a:lnTo>
                </a:path>
              </a:pathLst>
            </a:custGeom>
            <a:noFill/>
            <a:ln w="0">
              <a:solidFill>
                <a:srgbClr val="CC0000"/>
              </a:solidFill>
              <a:prstDash val="solid"/>
              <a:round/>
              <a:headEnd/>
              <a:tailEnd/>
            </a:ln>
          </p:spPr>
          <p:txBody>
            <a:bodyPr/>
            <a:lstStyle/>
            <a:p>
              <a:endParaRPr lang="en-US"/>
            </a:p>
          </p:txBody>
        </p:sp>
        <p:sp>
          <p:nvSpPr>
            <p:cNvPr id="61515" name="Freeform 1921"/>
            <p:cNvSpPr>
              <a:spLocks/>
            </p:cNvSpPr>
            <p:nvPr/>
          </p:nvSpPr>
          <p:spPr bwMode="auto">
            <a:xfrm>
              <a:off x="4918" y="727"/>
              <a:ext cx="352" cy="360"/>
            </a:xfrm>
            <a:custGeom>
              <a:avLst/>
              <a:gdLst>
                <a:gd name="T0" fmla="*/ 0 w 352"/>
                <a:gd name="T1" fmla="*/ 176 h 360"/>
                <a:gd name="T2" fmla="*/ 8 w 352"/>
                <a:gd name="T3" fmla="*/ 240 h 360"/>
                <a:gd name="T4" fmla="*/ 16 w 352"/>
                <a:gd name="T5" fmla="*/ 280 h 360"/>
                <a:gd name="T6" fmla="*/ 32 w 352"/>
                <a:gd name="T7" fmla="*/ 296 h 360"/>
                <a:gd name="T8" fmla="*/ 40 w 352"/>
                <a:gd name="T9" fmla="*/ 296 h 360"/>
                <a:gd name="T10" fmla="*/ 56 w 352"/>
                <a:gd name="T11" fmla="*/ 200 h 360"/>
                <a:gd name="T12" fmla="*/ 64 w 352"/>
                <a:gd name="T13" fmla="*/ 0 h 360"/>
                <a:gd name="T14" fmla="*/ 72 w 352"/>
                <a:gd name="T15" fmla="*/ 32 h 360"/>
                <a:gd name="T16" fmla="*/ 80 w 352"/>
                <a:gd name="T17" fmla="*/ 72 h 360"/>
                <a:gd name="T18" fmla="*/ 80 w 352"/>
                <a:gd name="T19" fmla="*/ 80 h 360"/>
                <a:gd name="T20" fmla="*/ 88 w 352"/>
                <a:gd name="T21" fmla="*/ 208 h 360"/>
                <a:gd name="T22" fmla="*/ 96 w 352"/>
                <a:gd name="T23" fmla="*/ 312 h 360"/>
                <a:gd name="T24" fmla="*/ 104 w 352"/>
                <a:gd name="T25" fmla="*/ 344 h 360"/>
                <a:gd name="T26" fmla="*/ 112 w 352"/>
                <a:gd name="T27" fmla="*/ 336 h 360"/>
                <a:gd name="T28" fmla="*/ 120 w 352"/>
                <a:gd name="T29" fmla="*/ 336 h 360"/>
                <a:gd name="T30" fmla="*/ 128 w 352"/>
                <a:gd name="T31" fmla="*/ 312 h 360"/>
                <a:gd name="T32" fmla="*/ 128 w 352"/>
                <a:gd name="T33" fmla="*/ 312 h 360"/>
                <a:gd name="T34" fmla="*/ 136 w 352"/>
                <a:gd name="T35" fmla="*/ 328 h 360"/>
                <a:gd name="T36" fmla="*/ 144 w 352"/>
                <a:gd name="T37" fmla="*/ 328 h 360"/>
                <a:gd name="T38" fmla="*/ 152 w 352"/>
                <a:gd name="T39" fmla="*/ 32 h 360"/>
                <a:gd name="T40" fmla="*/ 152 w 352"/>
                <a:gd name="T41" fmla="*/ 32 h 360"/>
                <a:gd name="T42" fmla="*/ 160 w 352"/>
                <a:gd name="T43" fmla="*/ 40 h 360"/>
                <a:gd name="T44" fmla="*/ 168 w 352"/>
                <a:gd name="T45" fmla="*/ 88 h 360"/>
                <a:gd name="T46" fmla="*/ 176 w 352"/>
                <a:gd name="T47" fmla="*/ 192 h 360"/>
                <a:gd name="T48" fmla="*/ 184 w 352"/>
                <a:gd name="T49" fmla="*/ 320 h 360"/>
                <a:gd name="T50" fmla="*/ 192 w 352"/>
                <a:gd name="T51" fmla="*/ 328 h 360"/>
                <a:gd name="T52" fmla="*/ 200 w 352"/>
                <a:gd name="T53" fmla="*/ 352 h 360"/>
                <a:gd name="T54" fmla="*/ 208 w 352"/>
                <a:gd name="T55" fmla="*/ 344 h 360"/>
                <a:gd name="T56" fmla="*/ 216 w 352"/>
                <a:gd name="T57" fmla="*/ 360 h 360"/>
                <a:gd name="T58" fmla="*/ 224 w 352"/>
                <a:gd name="T59" fmla="*/ 328 h 360"/>
                <a:gd name="T60" fmla="*/ 224 w 352"/>
                <a:gd name="T61" fmla="*/ 344 h 360"/>
                <a:gd name="T62" fmla="*/ 232 w 352"/>
                <a:gd name="T63" fmla="*/ 240 h 360"/>
                <a:gd name="T64" fmla="*/ 240 w 352"/>
                <a:gd name="T65" fmla="*/ 72 h 360"/>
                <a:gd name="T66" fmla="*/ 248 w 352"/>
                <a:gd name="T67" fmla="*/ 80 h 360"/>
                <a:gd name="T68" fmla="*/ 248 w 352"/>
                <a:gd name="T69" fmla="*/ 80 h 360"/>
                <a:gd name="T70" fmla="*/ 256 w 352"/>
                <a:gd name="T71" fmla="*/ 88 h 360"/>
                <a:gd name="T72" fmla="*/ 264 w 352"/>
                <a:gd name="T73" fmla="*/ 104 h 360"/>
                <a:gd name="T74" fmla="*/ 272 w 352"/>
                <a:gd name="T75" fmla="*/ 208 h 360"/>
                <a:gd name="T76" fmla="*/ 280 w 352"/>
                <a:gd name="T77" fmla="*/ 304 h 360"/>
                <a:gd name="T78" fmla="*/ 288 w 352"/>
                <a:gd name="T79" fmla="*/ 344 h 360"/>
                <a:gd name="T80" fmla="*/ 288 w 352"/>
                <a:gd name="T81" fmla="*/ 344 h 360"/>
                <a:gd name="T82" fmla="*/ 296 w 352"/>
                <a:gd name="T83" fmla="*/ 352 h 360"/>
                <a:gd name="T84" fmla="*/ 304 w 352"/>
                <a:gd name="T85" fmla="*/ 352 h 360"/>
                <a:gd name="T86" fmla="*/ 312 w 352"/>
                <a:gd name="T87" fmla="*/ 352 h 360"/>
                <a:gd name="T88" fmla="*/ 312 w 352"/>
                <a:gd name="T89" fmla="*/ 352 h 360"/>
                <a:gd name="T90" fmla="*/ 320 w 352"/>
                <a:gd name="T91" fmla="*/ 352 h 360"/>
                <a:gd name="T92" fmla="*/ 328 w 352"/>
                <a:gd name="T93" fmla="*/ 64 h 360"/>
                <a:gd name="T94" fmla="*/ 336 w 352"/>
                <a:gd name="T95" fmla="*/ 48 h 360"/>
                <a:gd name="T96" fmla="*/ 344 w 352"/>
                <a:gd name="T97" fmla="*/ 48 h 360"/>
                <a:gd name="T98" fmla="*/ 352 w 352"/>
                <a:gd name="T99" fmla="*/ 80 h 3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2"/>
                <a:gd name="T151" fmla="*/ 0 h 360"/>
                <a:gd name="T152" fmla="*/ 352 w 352"/>
                <a:gd name="T153" fmla="*/ 360 h 36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2" h="360">
                  <a:moveTo>
                    <a:pt x="0" y="64"/>
                  </a:moveTo>
                  <a:lnTo>
                    <a:pt x="0" y="176"/>
                  </a:lnTo>
                  <a:lnTo>
                    <a:pt x="8" y="216"/>
                  </a:lnTo>
                  <a:lnTo>
                    <a:pt x="8" y="240"/>
                  </a:lnTo>
                  <a:lnTo>
                    <a:pt x="16" y="256"/>
                  </a:lnTo>
                  <a:lnTo>
                    <a:pt x="16" y="280"/>
                  </a:lnTo>
                  <a:lnTo>
                    <a:pt x="32" y="280"/>
                  </a:lnTo>
                  <a:lnTo>
                    <a:pt x="32" y="296"/>
                  </a:lnTo>
                  <a:lnTo>
                    <a:pt x="48" y="296"/>
                  </a:lnTo>
                  <a:lnTo>
                    <a:pt x="40" y="296"/>
                  </a:lnTo>
                  <a:lnTo>
                    <a:pt x="48" y="280"/>
                  </a:lnTo>
                  <a:lnTo>
                    <a:pt x="56" y="200"/>
                  </a:lnTo>
                  <a:lnTo>
                    <a:pt x="56" y="8"/>
                  </a:lnTo>
                  <a:lnTo>
                    <a:pt x="64" y="0"/>
                  </a:lnTo>
                  <a:lnTo>
                    <a:pt x="64" y="24"/>
                  </a:lnTo>
                  <a:lnTo>
                    <a:pt x="72" y="32"/>
                  </a:lnTo>
                  <a:lnTo>
                    <a:pt x="72" y="48"/>
                  </a:lnTo>
                  <a:lnTo>
                    <a:pt x="80" y="72"/>
                  </a:lnTo>
                  <a:lnTo>
                    <a:pt x="80" y="56"/>
                  </a:lnTo>
                  <a:lnTo>
                    <a:pt x="80" y="80"/>
                  </a:lnTo>
                  <a:lnTo>
                    <a:pt x="88" y="104"/>
                  </a:lnTo>
                  <a:lnTo>
                    <a:pt x="88" y="208"/>
                  </a:lnTo>
                  <a:lnTo>
                    <a:pt x="96" y="256"/>
                  </a:lnTo>
                  <a:lnTo>
                    <a:pt x="96" y="312"/>
                  </a:lnTo>
                  <a:lnTo>
                    <a:pt x="104" y="328"/>
                  </a:lnTo>
                  <a:lnTo>
                    <a:pt x="104" y="344"/>
                  </a:lnTo>
                  <a:lnTo>
                    <a:pt x="112" y="328"/>
                  </a:lnTo>
                  <a:lnTo>
                    <a:pt x="112" y="336"/>
                  </a:lnTo>
                  <a:lnTo>
                    <a:pt x="112" y="328"/>
                  </a:lnTo>
                  <a:lnTo>
                    <a:pt x="120" y="336"/>
                  </a:lnTo>
                  <a:lnTo>
                    <a:pt x="120" y="320"/>
                  </a:lnTo>
                  <a:lnTo>
                    <a:pt x="128" y="312"/>
                  </a:lnTo>
                  <a:lnTo>
                    <a:pt x="128" y="328"/>
                  </a:lnTo>
                  <a:lnTo>
                    <a:pt x="128" y="312"/>
                  </a:lnTo>
                  <a:lnTo>
                    <a:pt x="136" y="312"/>
                  </a:lnTo>
                  <a:lnTo>
                    <a:pt x="136" y="328"/>
                  </a:lnTo>
                  <a:lnTo>
                    <a:pt x="136" y="312"/>
                  </a:lnTo>
                  <a:lnTo>
                    <a:pt x="144" y="328"/>
                  </a:lnTo>
                  <a:lnTo>
                    <a:pt x="144" y="64"/>
                  </a:lnTo>
                  <a:lnTo>
                    <a:pt x="152" y="32"/>
                  </a:lnTo>
                  <a:lnTo>
                    <a:pt x="152" y="24"/>
                  </a:lnTo>
                  <a:lnTo>
                    <a:pt x="152" y="32"/>
                  </a:lnTo>
                  <a:lnTo>
                    <a:pt x="160" y="24"/>
                  </a:lnTo>
                  <a:lnTo>
                    <a:pt x="160" y="40"/>
                  </a:lnTo>
                  <a:lnTo>
                    <a:pt x="168" y="48"/>
                  </a:lnTo>
                  <a:lnTo>
                    <a:pt x="168" y="88"/>
                  </a:lnTo>
                  <a:lnTo>
                    <a:pt x="176" y="88"/>
                  </a:lnTo>
                  <a:lnTo>
                    <a:pt x="176" y="192"/>
                  </a:lnTo>
                  <a:lnTo>
                    <a:pt x="184" y="232"/>
                  </a:lnTo>
                  <a:lnTo>
                    <a:pt x="184" y="320"/>
                  </a:lnTo>
                  <a:lnTo>
                    <a:pt x="192" y="336"/>
                  </a:lnTo>
                  <a:lnTo>
                    <a:pt x="192" y="328"/>
                  </a:lnTo>
                  <a:lnTo>
                    <a:pt x="192" y="344"/>
                  </a:lnTo>
                  <a:lnTo>
                    <a:pt x="200" y="352"/>
                  </a:lnTo>
                  <a:lnTo>
                    <a:pt x="208" y="336"/>
                  </a:lnTo>
                  <a:lnTo>
                    <a:pt x="208" y="344"/>
                  </a:lnTo>
                  <a:lnTo>
                    <a:pt x="208" y="336"/>
                  </a:lnTo>
                  <a:lnTo>
                    <a:pt x="216" y="360"/>
                  </a:lnTo>
                  <a:lnTo>
                    <a:pt x="216" y="352"/>
                  </a:lnTo>
                  <a:lnTo>
                    <a:pt x="224" y="328"/>
                  </a:lnTo>
                  <a:lnTo>
                    <a:pt x="224" y="352"/>
                  </a:lnTo>
                  <a:lnTo>
                    <a:pt x="224" y="344"/>
                  </a:lnTo>
                  <a:lnTo>
                    <a:pt x="232" y="352"/>
                  </a:lnTo>
                  <a:lnTo>
                    <a:pt x="232" y="240"/>
                  </a:lnTo>
                  <a:lnTo>
                    <a:pt x="240" y="96"/>
                  </a:lnTo>
                  <a:lnTo>
                    <a:pt x="240" y="72"/>
                  </a:lnTo>
                  <a:lnTo>
                    <a:pt x="240" y="80"/>
                  </a:lnTo>
                  <a:lnTo>
                    <a:pt x="248" y="80"/>
                  </a:lnTo>
                  <a:lnTo>
                    <a:pt x="248" y="64"/>
                  </a:lnTo>
                  <a:lnTo>
                    <a:pt x="248" y="80"/>
                  </a:lnTo>
                  <a:lnTo>
                    <a:pt x="256" y="64"/>
                  </a:lnTo>
                  <a:lnTo>
                    <a:pt x="256" y="88"/>
                  </a:lnTo>
                  <a:lnTo>
                    <a:pt x="256" y="80"/>
                  </a:lnTo>
                  <a:lnTo>
                    <a:pt x="264" y="104"/>
                  </a:lnTo>
                  <a:lnTo>
                    <a:pt x="264" y="168"/>
                  </a:lnTo>
                  <a:lnTo>
                    <a:pt x="272" y="208"/>
                  </a:lnTo>
                  <a:lnTo>
                    <a:pt x="272" y="280"/>
                  </a:lnTo>
                  <a:lnTo>
                    <a:pt x="280" y="304"/>
                  </a:lnTo>
                  <a:lnTo>
                    <a:pt x="280" y="320"/>
                  </a:lnTo>
                  <a:lnTo>
                    <a:pt x="288" y="344"/>
                  </a:lnTo>
                  <a:lnTo>
                    <a:pt x="288" y="328"/>
                  </a:lnTo>
                  <a:lnTo>
                    <a:pt x="288" y="344"/>
                  </a:lnTo>
                  <a:lnTo>
                    <a:pt x="296" y="336"/>
                  </a:lnTo>
                  <a:lnTo>
                    <a:pt x="296" y="352"/>
                  </a:lnTo>
                  <a:lnTo>
                    <a:pt x="296" y="336"/>
                  </a:lnTo>
                  <a:lnTo>
                    <a:pt x="304" y="352"/>
                  </a:lnTo>
                  <a:lnTo>
                    <a:pt x="304" y="344"/>
                  </a:lnTo>
                  <a:lnTo>
                    <a:pt x="312" y="352"/>
                  </a:lnTo>
                  <a:lnTo>
                    <a:pt x="312" y="328"/>
                  </a:lnTo>
                  <a:lnTo>
                    <a:pt x="312" y="352"/>
                  </a:lnTo>
                  <a:lnTo>
                    <a:pt x="320" y="344"/>
                  </a:lnTo>
                  <a:lnTo>
                    <a:pt x="320" y="352"/>
                  </a:lnTo>
                  <a:lnTo>
                    <a:pt x="328" y="216"/>
                  </a:lnTo>
                  <a:lnTo>
                    <a:pt x="328" y="64"/>
                  </a:lnTo>
                  <a:lnTo>
                    <a:pt x="336" y="56"/>
                  </a:lnTo>
                  <a:lnTo>
                    <a:pt x="336" y="48"/>
                  </a:lnTo>
                  <a:lnTo>
                    <a:pt x="344" y="64"/>
                  </a:lnTo>
                  <a:lnTo>
                    <a:pt x="344" y="48"/>
                  </a:lnTo>
                  <a:lnTo>
                    <a:pt x="344" y="72"/>
                  </a:lnTo>
                  <a:lnTo>
                    <a:pt x="352" y="80"/>
                  </a:lnTo>
                  <a:lnTo>
                    <a:pt x="352" y="88"/>
                  </a:lnTo>
                </a:path>
              </a:pathLst>
            </a:custGeom>
            <a:noFill/>
            <a:ln w="0">
              <a:solidFill>
                <a:srgbClr val="CC0000"/>
              </a:solidFill>
              <a:prstDash val="solid"/>
              <a:round/>
              <a:headEnd/>
              <a:tailEnd/>
            </a:ln>
          </p:spPr>
          <p:txBody>
            <a:bodyPr/>
            <a:lstStyle/>
            <a:p>
              <a:endParaRPr lang="en-US"/>
            </a:p>
          </p:txBody>
        </p:sp>
        <p:sp>
          <p:nvSpPr>
            <p:cNvPr id="61516" name="Freeform 1922"/>
            <p:cNvSpPr>
              <a:spLocks/>
            </p:cNvSpPr>
            <p:nvPr/>
          </p:nvSpPr>
          <p:spPr bwMode="auto">
            <a:xfrm>
              <a:off x="4446" y="504"/>
              <a:ext cx="592" cy="247"/>
            </a:xfrm>
            <a:custGeom>
              <a:avLst/>
              <a:gdLst>
                <a:gd name="T0" fmla="*/ 8 w 592"/>
                <a:gd name="T1" fmla="*/ 16 h 247"/>
                <a:gd name="T2" fmla="*/ 16 w 592"/>
                <a:gd name="T3" fmla="*/ 104 h 247"/>
                <a:gd name="T4" fmla="*/ 32 w 592"/>
                <a:gd name="T5" fmla="*/ 176 h 247"/>
                <a:gd name="T6" fmla="*/ 40 w 592"/>
                <a:gd name="T7" fmla="*/ 247 h 247"/>
                <a:gd name="T8" fmla="*/ 64 w 592"/>
                <a:gd name="T9" fmla="*/ 239 h 247"/>
                <a:gd name="T10" fmla="*/ 80 w 592"/>
                <a:gd name="T11" fmla="*/ 184 h 247"/>
                <a:gd name="T12" fmla="*/ 88 w 592"/>
                <a:gd name="T13" fmla="*/ 64 h 247"/>
                <a:gd name="T14" fmla="*/ 104 w 592"/>
                <a:gd name="T15" fmla="*/ 40 h 247"/>
                <a:gd name="T16" fmla="*/ 112 w 592"/>
                <a:gd name="T17" fmla="*/ 112 h 247"/>
                <a:gd name="T18" fmla="*/ 128 w 592"/>
                <a:gd name="T19" fmla="*/ 184 h 247"/>
                <a:gd name="T20" fmla="*/ 144 w 592"/>
                <a:gd name="T21" fmla="*/ 215 h 247"/>
                <a:gd name="T22" fmla="*/ 160 w 592"/>
                <a:gd name="T23" fmla="*/ 200 h 247"/>
                <a:gd name="T24" fmla="*/ 168 w 592"/>
                <a:gd name="T25" fmla="*/ 104 h 247"/>
                <a:gd name="T26" fmla="*/ 184 w 592"/>
                <a:gd name="T27" fmla="*/ 16 h 247"/>
                <a:gd name="T28" fmla="*/ 192 w 592"/>
                <a:gd name="T29" fmla="*/ 16 h 247"/>
                <a:gd name="T30" fmla="*/ 200 w 592"/>
                <a:gd name="T31" fmla="*/ 112 h 247"/>
                <a:gd name="T32" fmla="*/ 216 w 592"/>
                <a:gd name="T33" fmla="*/ 176 h 247"/>
                <a:gd name="T34" fmla="*/ 232 w 592"/>
                <a:gd name="T35" fmla="*/ 207 h 247"/>
                <a:gd name="T36" fmla="*/ 248 w 592"/>
                <a:gd name="T37" fmla="*/ 223 h 247"/>
                <a:gd name="T38" fmla="*/ 264 w 592"/>
                <a:gd name="T39" fmla="*/ 136 h 247"/>
                <a:gd name="T40" fmla="*/ 272 w 592"/>
                <a:gd name="T41" fmla="*/ 32 h 247"/>
                <a:gd name="T42" fmla="*/ 288 w 592"/>
                <a:gd name="T43" fmla="*/ 64 h 247"/>
                <a:gd name="T44" fmla="*/ 296 w 592"/>
                <a:gd name="T45" fmla="*/ 168 h 247"/>
                <a:gd name="T46" fmla="*/ 320 w 592"/>
                <a:gd name="T47" fmla="*/ 207 h 247"/>
                <a:gd name="T48" fmla="*/ 336 w 592"/>
                <a:gd name="T49" fmla="*/ 223 h 247"/>
                <a:gd name="T50" fmla="*/ 352 w 592"/>
                <a:gd name="T51" fmla="*/ 176 h 247"/>
                <a:gd name="T52" fmla="*/ 360 w 592"/>
                <a:gd name="T53" fmla="*/ 40 h 247"/>
                <a:gd name="T54" fmla="*/ 376 w 592"/>
                <a:gd name="T55" fmla="*/ 56 h 247"/>
                <a:gd name="T56" fmla="*/ 384 w 592"/>
                <a:gd name="T57" fmla="*/ 144 h 247"/>
                <a:gd name="T58" fmla="*/ 400 w 592"/>
                <a:gd name="T59" fmla="*/ 192 h 247"/>
                <a:gd name="T60" fmla="*/ 416 w 592"/>
                <a:gd name="T61" fmla="*/ 223 h 247"/>
                <a:gd name="T62" fmla="*/ 440 w 592"/>
                <a:gd name="T63" fmla="*/ 207 h 247"/>
                <a:gd name="T64" fmla="*/ 448 w 592"/>
                <a:gd name="T65" fmla="*/ 48 h 247"/>
                <a:gd name="T66" fmla="*/ 464 w 592"/>
                <a:gd name="T67" fmla="*/ 80 h 247"/>
                <a:gd name="T68" fmla="*/ 480 w 592"/>
                <a:gd name="T69" fmla="*/ 152 h 247"/>
                <a:gd name="T70" fmla="*/ 488 w 592"/>
                <a:gd name="T71" fmla="*/ 200 h 247"/>
                <a:gd name="T72" fmla="*/ 512 w 592"/>
                <a:gd name="T73" fmla="*/ 223 h 247"/>
                <a:gd name="T74" fmla="*/ 528 w 592"/>
                <a:gd name="T75" fmla="*/ 168 h 247"/>
                <a:gd name="T76" fmla="*/ 544 w 592"/>
                <a:gd name="T77" fmla="*/ 64 h 247"/>
                <a:gd name="T78" fmla="*/ 552 w 592"/>
                <a:gd name="T79" fmla="*/ 64 h 247"/>
                <a:gd name="T80" fmla="*/ 560 w 592"/>
                <a:gd name="T81" fmla="*/ 120 h 247"/>
                <a:gd name="T82" fmla="*/ 576 w 592"/>
                <a:gd name="T83" fmla="*/ 184 h 24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2"/>
                <a:gd name="T127" fmla="*/ 0 h 247"/>
                <a:gd name="T128" fmla="*/ 592 w 592"/>
                <a:gd name="T129" fmla="*/ 247 h 24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2" h="247">
                  <a:moveTo>
                    <a:pt x="0" y="16"/>
                  </a:moveTo>
                  <a:lnTo>
                    <a:pt x="0" y="8"/>
                  </a:lnTo>
                  <a:lnTo>
                    <a:pt x="8" y="16"/>
                  </a:lnTo>
                  <a:lnTo>
                    <a:pt x="8" y="40"/>
                  </a:lnTo>
                  <a:lnTo>
                    <a:pt x="16" y="48"/>
                  </a:lnTo>
                  <a:lnTo>
                    <a:pt x="16" y="104"/>
                  </a:lnTo>
                  <a:lnTo>
                    <a:pt x="24" y="120"/>
                  </a:lnTo>
                  <a:lnTo>
                    <a:pt x="24" y="160"/>
                  </a:lnTo>
                  <a:lnTo>
                    <a:pt x="32" y="176"/>
                  </a:lnTo>
                  <a:lnTo>
                    <a:pt x="32" y="223"/>
                  </a:lnTo>
                  <a:lnTo>
                    <a:pt x="48" y="247"/>
                  </a:lnTo>
                  <a:lnTo>
                    <a:pt x="40" y="247"/>
                  </a:lnTo>
                  <a:lnTo>
                    <a:pt x="48" y="239"/>
                  </a:lnTo>
                  <a:lnTo>
                    <a:pt x="56" y="239"/>
                  </a:lnTo>
                  <a:lnTo>
                    <a:pt x="64" y="239"/>
                  </a:lnTo>
                  <a:lnTo>
                    <a:pt x="72" y="247"/>
                  </a:lnTo>
                  <a:lnTo>
                    <a:pt x="72" y="215"/>
                  </a:lnTo>
                  <a:lnTo>
                    <a:pt x="80" y="184"/>
                  </a:lnTo>
                  <a:lnTo>
                    <a:pt x="80" y="120"/>
                  </a:lnTo>
                  <a:lnTo>
                    <a:pt x="88" y="96"/>
                  </a:lnTo>
                  <a:lnTo>
                    <a:pt x="88" y="64"/>
                  </a:lnTo>
                  <a:lnTo>
                    <a:pt x="96" y="56"/>
                  </a:lnTo>
                  <a:lnTo>
                    <a:pt x="96" y="32"/>
                  </a:lnTo>
                  <a:lnTo>
                    <a:pt x="104" y="40"/>
                  </a:lnTo>
                  <a:lnTo>
                    <a:pt x="104" y="48"/>
                  </a:lnTo>
                  <a:lnTo>
                    <a:pt x="112" y="64"/>
                  </a:lnTo>
                  <a:lnTo>
                    <a:pt x="112" y="112"/>
                  </a:lnTo>
                  <a:lnTo>
                    <a:pt x="120" y="128"/>
                  </a:lnTo>
                  <a:lnTo>
                    <a:pt x="120" y="176"/>
                  </a:lnTo>
                  <a:lnTo>
                    <a:pt x="128" y="184"/>
                  </a:lnTo>
                  <a:lnTo>
                    <a:pt x="128" y="207"/>
                  </a:lnTo>
                  <a:lnTo>
                    <a:pt x="136" y="215"/>
                  </a:lnTo>
                  <a:lnTo>
                    <a:pt x="144" y="215"/>
                  </a:lnTo>
                  <a:lnTo>
                    <a:pt x="152" y="207"/>
                  </a:lnTo>
                  <a:lnTo>
                    <a:pt x="160" y="200"/>
                  </a:lnTo>
                  <a:lnTo>
                    <a:pt x="160" y="207"/>
                  </a:lnTo>
                  <a:lnTo>
                    <a:pt x="168" y="176"/>
                  </a:lnTo>
                  <a:lnTo>
                    <a:pt x="168" y="104"/>
                  </a:lnTo>
                  <a:lnTo>
                    <a:pt x="176" y="80"/>
                  </a:lnTo>
                  <a:lnTo>
                    <a:pt x="176" y="24"/>
                  </a:lnTo>
                  <a:lnTo>
                    <a:pt x="184" y="16"/>
                  </a:lnTo>
                  <a:lnTo>
                    <a:pt x="184" y="0"/>
                  </a:lnTo>
                  <a:lnTo>
                    <a:pt x="184" y="8"/>
                  </a:lnTo>
                  <a:lnTo>
                    <a:pt x="192" y="16"/>
                  </a:lnTo>
                  <a:lnTo>
                    <a:pt x="192" y="40"/>
                  </a:lnTo>
                  <a:lnTo>
                    <a:pt x="200" y="56"/>
                  </a:lnTo>
                  <a:lnTo>
                    <a:pt x="200" y="112"/>
                  </a:lnTo>
                  <a:lnTo>
                    <a:pt x="208" y="128"/>
                  </a:lnTo>
                  <a:lnTo>
                    <a:pt x="208" y="160"/>
                  </a:lnTo>
                  <a:lnTo>
                    <a:pt x="216" y="176"/>
                  </a:lnTo>
                  <a:lnTo>
                    <a:pt x="216" y="192"/>
                  </a:lnTo>
                  <a:lnTo>
                    <a:pt x="224" y="200"/>
                  </a:lnTo>
                  <a:lnTo>
                    <a:pt x="232" y="207"/>
                  </a:lnTo>
                  <a:lnTo>
                    <a:pt x="232" y="215"/>
                  </a:lnTo>
                  <a:lnTo>
                    <a:pt x="248" y="215"/>
                  </a:lnTo>
                  <a:lnTo>
                    <a:pt x="248" y="223"/>
                  </a:lnTo>
                  <a:lnTo>
                    <a:pt x="256" y="223"/>
                  </a:lnTo>
                  <a:lnTo>
                    <a:pt x="256" y="168"/>
                  </a:lnTo>
                  <a:lnTo>
                    <a:pt x="264" y="136"/>
                  </a:lnTo>
                  <a:lnTo>
                    <a:pt x="264" y="64"/>
                  </a:lnTo>
                  <a:lnTo>
                    <a:pt x="272" y="48"/>
                  </a:lnTo>
                  <a:lnTo>
                    <a:pt x="272" y="32"/>
                  </a:lnTo>
                  <a:lnTo>
                    <a:pt x="280" y="40"/>
                  </a:lnTo>
                  <a:lnTo>
                    <a:pt x="280" y="48"/>
                  </a:lnTo>
                  <a:lnTo>
                    <a:pt x="288" y="64"/>
                  </a:lnTo>
                  <a:lnTo>
                    <a:pt x="288" y="112"/>
                  </a:lnTo>
                  <a:lnTo>
                    <a:pt x="296" y="128"/>
                  </a:lnTo>
                  <a:lnTo>
                    <a:pt x="296" y="168"/>
                  </a:lnTo>
                  <a:lnTo>
                    <a:pt x="304" y="176"/>
                  </a:lnTo>
                  <a:lnTo>
                    <a:pt x="304" y="192"/>
                  </a:lnTo>
                  <a:lnTo>
                    <a:pt x="320" y="207"/>
                  </a:lnTo>
                  <a:lnTo>
                    <a:pt x="320" y="215"/>
                  </a:lnTo>
                  <a:lnTo>
                    <a:pt x="328" y="215"/>
                  </a:lnTo>
                  <a:lnTo>
                    <a:pt x="336" y="223"/>
                  </a:lnTo>
                  <a:lnTo>
                    <a:pt x="344" y="231"/>
                  </a:lnTo>
                  <a:lnTo>
                    <a:pt x="344" y="207"/>
                  </a:lnTo>
                  <a:lnTo>
                    <a:pt x="352" y="176"/>
                  </a:lnTo>
                  <a:lnTo>
                    <a:pt x="352" y="88"/>
                  </a:lnTo>
                  <a:lnTo>
                    <a:pt x="360" y="72"/>
                  </a:lnTo>
                  <a:lnTo>
                    <a:pt x="360" y="40"/>
                  </a:lnTo>
                  <a:lnTo>
                    <a:pt x="368" y="32"/>
                  </a:lnTo>
                  <a:lnTo>
                    <a:pt x="368" y="48"/>
                  </a:lnTo>
                  <a:lnTo>
                    <a:pt x="376" y="56"/>
                  </a:lnTo>
                  <a:lnTo>
                    <a:pt x="376" y="96"/>
                  </a:lnTo>
                  <a:lnTo>
                    <a:pt x="384" y="112"/>
                  </a:lnTo>
                  <a:lnTo>
                    <a:pt x="384" y="144"/>
                  </a:lnTo>
                  <a:lnTo>
                    <a:pt x="392" y="160"/>
                  </a:lnTo>
                  <a:lnTo>
                    <a:pt x="392" y="184"/>
                  </a:lnTo>
                  <a:lnTo>
                    <a:pt x="400" y="192"/>
                  </a:lnTo>
                  <a:lnTo>
                    <a:pt x="400" y="207"/>
                  </a:lnTo>
                  <a:lnTo>
                    <a:pt x="408" y="215"/>
                  </a:lnTo>
                  <a:lnTo>
                    <a:pt x="416" y="223"/>
                  </a:lnTo>
                  <a:lnTo>
                    <a:pt x="424" y="223"/>
                  </a:lnTo>
                  <a:lnTo>
                    <a:pt x="432" y="231"/>
                  </a:lnTo>
                  <a:lnTo>
                    <a:pt x="440" y="207"/>
                  </a:lnTo>
                  <a:lnTo>
                    <a:pt x="440" y="112"/>
                  </a:lnTo>
                  <a:lnTo>
                    <a:pt x="448" y="88"/>
                  </a:lnTo>
                  <a:lnTo>
                    <a:pt x="448" y="48"/>
                  </a:lnTo>
                  <a:lnTo>
                    <a:pt x="456" y="40"/>
                  </a:lnTo>
                  <a:lnTo>
                    <a:pt x="464" y="48"/>
                  </a:lnTo>
                  <a:lnTo>
                    <a:pt x="464" y="80"/>
                  </a:lnTo>
                  <a:lnTo>
                    <a:pt x="472" y="88"/>
                  </a:lnTo>
                  <a:lnTo>
                    <a:pt x="472" y="128"/>
                  </a:lnTo>
                  <a:lnTo>
                    <a:pt x="480" y="152"/>
                  </a:lnTo>
                  <a:lnTo>
                    <a:pt x="480" y="176"/>
                  </a:lnTo>
                  <a:lnTo>
                    <a:pt x="488" y="184"/>
                  </a:lnTo>
                  <a:lnTo>
                    <a:pt x="488" y="200"/>
                  </a:lnTo>
                  <a:lnTo>
                    <a:pt x="504" y="215"/>
                  </a:lnTo>
                  <a:lnTo>
                    <a:pt x="504" y="223"/>
                  </a:lnTo>
                  <a:lnTo>
                    <a:pt x="512" y="223"/>
                  </a:lnTo>
                  <a:lnTo>
                    <a:pt x="520" y="231"/>
                  </a:lnTo>
                  <a:lnTo>
                    <a:pt x="528" y="231"/>
                  </a:lnTo>
                  <a:lnTo>
                    <a:pt x="528" y="168"/>
                  </a:lnTo>
                  <a:lnTo>
                    <a:pt x="536" y="136"/>
                  </a:lnTo>
                  <a:lnTo>
                    <a:pt x="536" y="72"/>
                  </a:lnTo>
                  <a:lnTo>
                    <a:pt x="544" y="64"/>
                  </a:lnTo>
                  <a:lnTo>
                    <a:pt x="544" y="48"/>
                  </a:lnTo>
                  <a:lnTo>
                    <a:pt x="552" y="72"/>
                  </a:lnTo>
                  <a:lnTo>
                    <a:pt x="552" y="64"/>
                  </a:lnTo>
                  <a:lnTo>
                    <a:pt x="552" y="72"/>
                  </a:lnTo>
                  <a:lnTo>
                    <a:pt x="560" y="80"/>
                  </a:lnTo>
                  <a:lnTo>
                    <a:pt x="560" y="120"/>
                  </a:lnTo>
                  <a:lnTo>
                    <a:pt x="568" y="136"/>
                  </a:lnTo>
                  <a:lnTo>
                    <a:pt x="568" y="176"/>
                  </a:lnTo>
                  <a:lnTo>
                    <a:pt x="576" y="184"/>
                  </a:lnTo>
                  <a:lnTo>
                    <a:pt x="576" y="200"/>
                  </a:lnTo>
                  <a:lnTo>
                    <a:pt x="592" y="215"/>
                  </a:lnTo>
                </a:path>
              </a:pathLst>
            </a:custGeom>
            <a:noFill/>
            <a:ln w="0">
              <a:solidFill>
                <a:srgbClr val="0000CC"/>
              </a:solidFill>
              <a:prstDash val="solid"/>
              <a:round/>
              <a:headEnd/>
              <a:tailEnd/>
            </a:ln>
          </p:spPr>
          <p:txBody>
            <a:bodyPr/>
            <a:lstStyle/>
            <a:p>
              <a:endParaRPr lang="en-US"/>
            </a:p>
          </p:txBody>
        </p:sp>
        <p:sp>
          <p:nvSpPr>
            <p:cNvPr id="61517" name="Freeform 1923"/>
            <p:cNvSpPr>
              <a:spLocks/>
            </p:cNvSpPr>
            <p:nvPr/>
          </p:nvSpPr>
          <p:spPr bwMode="auto">
            <a:xfrm>
              <a:off x="5038" y="552"/>
              <a:ext cx="232" cy="183"/>
            </a:xfrm>
            <a:custGeom>
              <a:avLst/>
              <a:gdLst>
                <a:gd name="T0" fmla="*/ 0 w 232"/>
                <a:gd name="T1" fmla="*/ 167 h 183"/>
                <a:gd name="T2" fmla="*/ 0 w 232"/>
                <a:gd name="T3" fmla="*/ 175 h 183"/>
                <a:gd name="T4" fmla="*/ 8 w 232"/>
                <a:gd name="T5" fmla="*/ 183 h 183"/>
                <a:gd name="T6" fmla="*/ 16 w 232"/>
                <a:gd name="T7" fmla="*/ 183 h 183"/>
                <a:gd name="T8" fmla="*/ 24 w 232"/>
                <a:gd name="T9" fmla="*/ 183 h 183"/>
                <a:gd name="T10" fmla="*/ 24 w 232"/>
                <a:gd name="T11" fmla="*/ 152 h 183"/>
                <a:gd name="T12" fmla="*/ 32 w 232"/>
                <a:gd name="T13" fmla="*/ 120 h 183"/>
                <a:gd name="T14" fmla="*/ 32 w 232"/>
                <a:gd name="T15" fmla="*/ 48 h 183"/>
                <a:gd name="T16" fmla="*/ 40 w 232"/>
                <a:gd name="T17" fmla="*/ 32 h 183"/>
                <a:gd name="T18" fmla="*/ 40 w 232"/>
                <a:gd name="T19" fmla="*/ 8 h 183"/>
                <a:gd name="T20" fmla="*/ 48 w 232"/>
                <a:gd name="T21" fmla="*/ 16 h 183"/>
                <a:gd name="T22" fmla="*/ 56 w 232"/>
                <a:gd name="T23" fmla="*/ 24 h 183"/>
                <a:gd name="T24" fmla="*/ 56 w 232"/>
                <a:gd name="T25" fmla="*/ 64 h 183"/>
                <a:gd name="T26" fmla="*/ 64 w 232"/>
                <a:gd name="T27" fmla="*/ 88 h 183"/>
                <a:gd name="T28" fmla="*/ 64 w 232"/>
                <a:gd name="T29" fmla="*/ 120 h 183"/>
                <a:gd name="T30" fmla="*/ 72 w 232"/>
                <a:gd name="T31" fmla="*/ 128 h 183"/>
                <a:gd name="T32" fmla="*/ 72 w 232"/>
                <a:gd name="T33" fmla="*/ 152 h 183"/>
                <a:gd name="T34" fmla="*/ 88 w 232"/>
                <a:gd name="T35" fmla="*/ 167 h 183"/>
                <a:gd name="T36" fmla="*/ 88 w 232"/>
                <a:gd name="T37" fmla="*/ 175 h 183"/>
                <a:gd name="T38" fmla="*/ 96 w 232"/>
                <a:gd name="T39" fmla="*/ 183 h 183"/>
                <a:gd name="T40" fmla="*/ 104 w 232"/>
                <a:gd name="T41" fmla="*/ 183 h 183"/>
                <a:gd name="T42" fmla="*/ 112 w 232"/>
                <a:gd name="T43" fmla="*/ 183 h 183"/>
                <a:gd name="T44" fmla="*/ 120 w 232"/>
                <a:gd name="T45" fmla="*/ 152 h 183"/>
                <a:gd name="T46" fmla="*/ 120 w 232"/>
                <a:gd name="T47" fmla="*/ 64 h 183"/>
                <a:gd name="T48" fmla="*/ 128 w 232"/>
                <a:gd name="T49" fmla="*/ 40 h 183"/>
                <a:gd name="T50" fmla="*/ 128 w 232"/>
                <a:gd name="T51" fmla="*/ 8 h 183"/>
                <a:gd name="T52" fmla="*/ 136 w 232"/>
                <a:gd name="T53" fmla="*/ 0 h 183"/>
                <a:gd name="T54" fmla="*/ 144 w 232"/>
                <a:gd name="T55" fmla="*/ 24 h 183"/>
                <a:gd name="T56" fmla="*/ 144 w 232"/>
                <a:gd name="T57" fmla="*/ 40 h 183"/>
                <a:gd name="T58" fmla="*/ 152 w 232"/>
                <a:gd name="T59" fmla="*/ 56 h 183"/>
                <a:gd name="T60" fmla="*/ 152 w 232"/>
                <a:gd name="T61" fmla="*/ 88 h 183"/>
                <a:gd name="T62" fmla="*/ 160 w 232"/>
                <a:gd name="T63" fmla="*/ 96 h 183"/>
                <a:gd name="T64" fmla="*/ 160 w 232"/>
                <a:gd name="T65" fmla="*/ 128 h 183"/>
                <a:gd name="T66" fmla="*/ 168 w 232"/>
                <a:gd name="T67" fmla="*/ 136 h 183"/>
                <a:gd name="T68" fmla="*/ 168 w 232"/>
                <a:gd name="T69" fmla="*/ 152 h 183"/>
                <a:gd name="T70" fmla="*/ 184 w 232"/>
                <a:gd name="T71" fmla="*/ 167 h 183"/>
                <a:gd name="T72" fmla="*/ 184 w 232"/>
                <a:gd name="T73" fmla="*/ 175 h 183"/>
                <a:gd name="T74" fmla="*/ 192 w 232"/>
                <a:gd name="T75" fmla="*/ 175 h 183"/>
                <a:gd name="T76" fmla="*/ 200 w 232"/>
                <a:gd name="T77" fmla="*/ 183 h 183"/>
                <a:gd name="T78" fmla="*/ 208 w 232"/>
                <a:gd name="T79" fmla="*/ 175 h 183"/>
                <a:gd name="T80" fmla="*/ 208 w 232"/>
                <a:gd name="T81" fmla="*/ 80 h 183"/>
                <a:gd name="T82" fmla="*/ 216 w 232"/>
                <a:gd name="T83" fmla="*/ 56 h 183"/>
                <a:gd name="T84" fmla="*/ 216 w 232"/>
                <a:gd name="T85" fmla="*/ 8 h 183"/>
                <a:gd name="T86" fmla="*/ 224 w 232"/>
                <a:gd name="T87" fmla="*/ 0 h 183"/>
                <a:gd name="T88" fmla="*/ 232 w 232"/>
                <a:gd name="T89" fmla="*/ 8 h 1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
                <a:gd name="T136" fmla="*/ 0 h 183"/>
                <a:gd name="T137" fmla="*/ 232 w 232"/>
                <a:gd name="T138" fmla="*/ 183 h 18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 h="183">
                  <a:moveTo>
                    <a:pt x="0" y="167"/>
                  </a:moveTo>
                  <a:lnTo>
                    <a:pt x="0" y="175"/>
                  </a:lnTo>
                  <a:lnTo>
                    <a:pt x="8" y="183"/>
                  </a:lnTo>
                  <a:lnTo>
                    <a:pt x="16" y="183"/>
                  </a:lnTo>
                  <a:lnTo>
                    <a:pt x="24" y="183"/>
                  </a:lnTo>
                  <a:lnTo>
                    <a:pt x="24" y="152"/>
                  </a:lnTo>
                  <a:lnTo>
                    <a:pt x="32" y="120"/>
                  </a:lnTo>
                  <a:lnTo>
                    <a:pt x="32" y="48"/>
                  </a:lnTo>
                  <a:lnTo>
                    <a:pt x="40" y="32"/>
                  </a:lnTo>
                  <a:lnTo>
                    <a:pt x="40" y="8"/>
                  </a:lnTo>
                  <a:lnTo>
                    <a:pt x="48" y="16"/>
                  </a:lnTo>
                  <a:lnTo>
                    <a:pt x="56" y="24"/>
                  </a:lnTo>
                  <a:lnTo>
                    <a:pt x="56" y="64"/>
                  </a:lnTo>
                  <a:lnTo>
                    <a:pt x="64" y="88"/>
                  </a:lnTo>
                  <a:lnTo>
                    <a:pt x="64" y="120"/>
                  </a:lnTo>
                  <a:lnTo>
                    <a:pt x="72" y="128"/>
                  </a:lnTo>
                  <a:lnTo>
                    <a:pt x="72" y="152"/>
                  </a:lnTo>
                  <a:lnTo>
                    <a:pt x="88" y="167"/>
                  </a:lnTo>
                  <a:lnTo>
                    <a:pt x="88" y="175"/>
                  </a:lnTo>
                  <a:lnTo>
                    <a:pt x="96" y="183"/>
                  </a:lnTo>
                  <a:lnTo>
                    <a:pt x="104" y="183"/>
                  </a:lnTo>
                  <a:lnTo>
                    <a:pt x="112" y="183"/>
                  </a:lnTo>
                  <a:lnTo>
                    <a:pt x="120" y="152"/>
                  </a:lnTo>
                  <a:lnTo>
                    <a:pt x="120" y="64"/>
                  </a:lnTo>
                  <a:lnTo>
                    <a:pt x="128" y="40"/>
                  </a:lnTo>
                  <a:lnTo>
                    <a:pt x="128" y="8"/>
                  </a:lnTo>
                  <a:lnTo>
                    <a:pt x="136" y="0"/>
                  </a:lnTo>
                  <a:lnTo>
                    <a:pt x="144" y="24"/>
                  </a:lnTo>
                  <a:lnTo>
                    <a:pt x="144" y="40"/>
                  </a:lnTo>
                  <a:lnTo>
                    <a:pt x="152" y="56"/>
                  </a:lnTo>
                  <a:lnTo>
                    <a:pt x="152" y="88"/>
                  </a:lnTo>
                  <a:lnTo>
                    <a:pt x="160" y="96"/>
                  </a:lnTo>
                  <a:lnTo>
                    <a:pt x="160" y="128"/>
                  </a:lnTo>
                  <a:lnTo>
                    <a:pt x="168" y="136"/>
                  </a:lnTo>
                  <a:lnTo>
                    <a:pt x="168" y="152"/>
                  </a:lnTo>
                  <a:lnTo>
                    <a:pt x="184" y="167"/>
                  </a:lnTo>
                  <a:lnTo>
                    <a:pt x="184" y="175"/>
                  </a:lnTo>
                  <a:lnTo>
                    <a:pt x="192" y="175"/>
                  </a:lnTo>
                  <a:lnTo>
                    <a:pt x="200" y="183"/>
                  </a:lnTo>
                  <a:lnTo>
                    <a:pt x="208" y="175"/>
                  </a:lnTo>
                  <a:lnTo>
                    <a:pt x="208" y="80"/>
                  </a:lnTo>
                  <a:lnTo>
                    <a:pt x="216" y="56"/>
                  </a:lnTo>
                  <a:lnTo>
                    <a:pt x="216" y="8"/>
                  </a:lnTo>
                  <a:lnTo>
                    <a:pt x="224" y="0"/>
                  </a:lnTo>
                  <a:lnTo>
                    <a:pt x="232" y="8"/>
                  </a:lnTo>
                </a:path>
              </a:pathLst>
            </a:custGeom>
            <a:noFill/>
            <a:ln w="0">
              <a:solidFill>
                <a:srgbClr val="0000CC"/>
              </a:solidFill>
              <a:prstDash val="solid"/>
              <a:round/>
              <a:headEnd/>
              <a:tailEnd/>
            </a:ln>
          </p:spPr>
          <p:txBody>
            <a:bodyPr/>
            <a:lstStyle/>
            <a:p>
              <a:endParaRPr lang="en-US"/>
            </a:p>
          </p:txBody>
        </p:sp>
        <p:grpSp>
          <p:nvGrpSpPr>
            <p:cNvPr id="61518" name="Group 1924"/>
            <p:cNvGrpSpPr>
              <a:grpSpLocks/>
            </p:cNvGrpSpPr>
            <p:nvPr/>
          </p:nvGrpSpPr>
          <p:grpSpPr bwMode="auto">
            <a:xfrm>
              <a:off x="1152" y="288"/>
              <a:ext cx="4118" cy="799"/>
              <a:chOff x="1152" y="864"/>
              <a:chExt cx="4118" cy="655"/>
            </a:xfrm>
          </p:grpSpPr>
          <p:sp>
            <p:nvSpPr>
              <p:cNvPr id="61520" name="Line 1925"/>
              <p:cNvSpPr>
                <a:spLocks noChangeShapeType="1"/>
              </p:cNvSpPr>
              <p:nvPr/>
            </p:nvSpPr>
            <p:spPr bwMode="auto">
              <a:xfrm flipV="1">
                <a:off x="1152" y="864"/>
                <a:ext cx="0" cy="655"/>
              </a:xfrm>
              <a:prstGeom prst="line">
                <a:avLst/>
              </a:prstGeom>
              <a:noFill/>
              <a:ln w="0">
                <a:solidFill>
                  <a:srgbClr val="000000"/>
                </a:solidFill>
                <a:round/>
                <a:headEnd/>
                <a:tailEnd/>
              </a:ln>
            </p:spPr>
            <p:txBody>
              <a:bodyPr/>
              <a:lstStyle/>
              <a:p>
                <a:endParaRPr lang="en-US"/>
              </a:p>
            </p:txBody>
          </p:sp>
          <p:sp>
            <p:nvSpPr>
              <p:cNvPr id="61521" name="Line 1926"/>
              <p:cNvSpPr>
                <a:spLocks noChangeShapeType="1"/>
              </p:cNvSpPr>
              <p:nvPr/>
            </p:nvSpPr>
            <p:spPr bwMode="auto">
              <a:xfrm flipV="1">
                <a:off x="1976" y="864"/>
                <a:ext cx="0" cy="655"/>
              </a:xfrm>
              <a:prstGeom prst="line">
                <a:avLst/>
              </a:prstGeom>
              <a:noFill/>
              <a:ln w="0">
                <a:solidFill>
                  <a:srgbClr val="000000"/>
                </a:solidFill>
                <a:round/>
                <a:headEnd/>
                <a:tailEnd/>
              </a:ln>
            </p:spPr>
            <p:txBody>
              <a:bodyPr/>
              <a:lstStyle/>
              <a:p>
                <a:endParaRPr lang="en-US"/>
              </a:p>
            </p:txBody>
          </p:sp>
          <p:sp>
            <p:nvSpPr>
              <p:cNvPr id="61522" name="Line 1927"/>
              <p:cNvSpPr>
                <a:spLocks noChangeShapeType="1"/>
              </p:cNvSpPr>
              <p:nvPr/>
            </p:nvSpPr>
            <p:spPr bwMode="auto">
              <a:xfrm flipV="1">
                <a:off x="2799" y="864"/>
                <a:ext cx="0" cy="655"/>
              </a:xfrm>
              <a:prstGeom prst="line">
                <a:avLst/>
              </a:prstGeom>
              <a:noFill/>
              <a:ln w="0">
                <a:solidFill>
                  <a:srgbClr val="000000"/>
                </a:solidFill>
                <a:round/>
                <a:headEnd/>
                <a:tailEnd/>
              </a:ln>
            </p:spPr>
            <p:txBody>
              <a:bodyPr/>
              <a:lstStyle/>
              <a:p>
                <a:endParaRPr lang="en-US"/>
              </a:p>
            </p:txBody>
          </p:sp>
          <p:sp>
            <p:nvSpPr>
              <p:cNvPr id="61523" name="Line 1928"/>
              <p:cNvSpPr>
                <a:spLocks noChangeShapeType="1"/>
              </p:cNvSpPr>
              <p:nvPr/>
            </p:nvSpPr>
            <p:spPr bwMode="auto">
              <a:xfrm flipV="1">
                <a:off x="3623" y="864"/>
                <a:ext cx="0" cy="655"/>
              </a:xfrm>
              <a:prstGeom prst="line">
                <a:avLst/>
              </a:prstGeom>
              <a:noFill/>
              <a:ln w="0">
                <a:solidFill>
                  <a:srgbClr val="000000"/>
                </a:solidFill>
                <a:round/>
                <a:headEnd/>
                <a:tailEnd/>
              </a:ln>
            </p:spPr>
            <p:txBody>
              <a:bodyPr/>
              <a:lstStyle/>
              <a:p>
                <a:endParaRPr lang="en-US"/>
              </a:p>
            </p:txBody>
          </p:sp>
          <p:sp>
            <p:nvSpPr>
              <p:cNvPr id="61524" name="Line 1929"/>
              <p:cNvSpPr>
                <a:spLocks noChangeShapeType="1"/>
              </p:cNvSpPr>
              <p:nvPr/>
            </p:nvSpPr>
            <p:spPr bwMode="auto">
              <a:xfrm flipV="1">
                <a:off x="4446" y="864"/>
                <a:ext cx="0" cy="655"/>
              </a:xfrm>
              <a:prstGeom prst="line">
                <a:avLst/>
              </a:prstGeom>
              <a:noFill/>
              <a:ln w="0">
                <a:solidFill>
                  <a:srgbClr val="000000"/>
                </a:solidFill>
                <a:round/>
                <a:headEnd/>
                <a:tailEnd/>
              </a:ln>
            </p:spPr>
            <p:txBody>
              <a:bodyPr/>
              <a:lstStyle/>
              <a:p>
                <a:endParaRPr lang="en-US"/>
              </a:p>
            </p:txBody>
          </p:sp>
          <p:sp>
            <p:nvSpPr>
              <p:cNvPr id="61525" name="Line 1930"/>
              <p:cNvSpPr>
                <a:spLocks noChangeShapeType="1"/>
              </p:cNvSpPr>
              <p:nvPr/>
            </p:nvSpPr>
            <p:spPr bwMode="auto">
              <a:xfrm flipV="1">
                <a:off x="5270" y="864"/>
                <a:ext cx="0" cy="655"/>
              </a:xfrm>
              <a:prstGeom prst="line">
                <a:avLst/>
              </a:prstGeom>
              <a:noFill/>
              <a:ln w="0">
                <a:solidFill>
                  <a:srgbClr val="000000"/>
                </a:solidFill>
                <a:round/>
                <a:headEnd/>
                <a:tailEnd/>
              </a:ln>
            </p:spPr>
            <p:txBody>
              <a:bodyPr/>
              <a:lstStyle/>
              <a:p>
                <a:endParaRPr lang="en-US"/>
              </a:p>
            </p:txBody>
          </p:sp>
        </p:grpSp>
        <p:sp>
          <p:nvSpPr>
            <p:cNvPr id="61519" name="Rectangle 1931"/>
            <p:cNvSpPr>
              <a:spLocks noChangeArrowheads="1"/>
            </p:cNvSpPr>
            <p:nvPr/>
          </p:nvSpPr>
          <p:spPr bwMode="auto">
            <a:xfrm>
              <a:off x="4854" y="336"/>
              <a:ext cx="237" cy="125"/>
            </a:xfrm>
            <a:prstGeom prst="rect">
              <a:avLst/>
            </a:prstGeom>
            <a:noFill/>
            <a:ln w="9525">
              <a:noFill/>
              <a:miter lim="800000"/>
              <a:headEnd/>
              <a:tailEnd/>
            </a:ln>
          </p:spPr>
          <p:txBody>
            <a:bodyPr wrap="none" lIns="0" tIns="0" rIns="0" bIns="0">
              <a:spAutoFit/>
            </a:bodyPr>
            <a:lstStyle/>
            <a:p>
              <a:r>
                <a:rPr lang="en-US" sz="1300">
                  <a:solidFill>
                    <a:srgbClr val="000000"/>
                  </a:solidFill>
                  <a:latin typeface="Helvetica" pitchFamily="34" charset="0"/>
                </a:rPr>
                <a:t>0.3%</a:t>
              </a:r>
              <a:endParaRPr lang="en-US"/>
            </a:p>
          </p:txBody>
        </p:sp>
      </p:grpSp>
      <p:sp>
        <p:nvSpPr>
          <p:cNvPr id="249" name="Rectangle 248"/>
          <p:cNvSpPr/>
          <p:nvPr/>
        </p:nvSpPr>
        <p:spPr>
          <a:xfrm>
            <a:off x="3683145" y="115500"/>
            <a:ext cx="2056973" cy="369332"/>
          </a:xfrm>
          <a:prstGeom prst="rect">
            <a:avLst/>
          </a:prstGeom>
        </p:spPr>
        <p:txBody>
          <a:bodyPr wrap="none">
            <a:spAutoFit/>
          </a:bodyPr>
          <a:lstStyle/>
          <a:p>
            <a:r>
              <a:rPr lang="en-US" kern="0" dirty="0" smtClean="0">
                <a:solidFill>
                  <a:srgbClr val="C00000"/>
                </a:solidFill>
              </a:rPr>
              <a:t>Voltage    </a:t>
            </a:r>
            <a:r>
              <a:rPr lang="en-US" kern="0" dirty="0" smtClean="0">
                <a:solidFill>
                  <a:srgbClr val="3366FF"/>
                </a:solidFill>
              </a:rPr>
              <a:t>Calcium</a:t>
            </a:r>
            <a:endParaRPr lang="en-US" dirty="0"/>
          </a:p>
        </p:txBody>
      </p:sp>
    </p:spTree>
    <p:extLst>
      <p:ext uri="{BB962C8B-B14F-4D97-AF65-F5344CB8AC3E}">
        <p14:creationId xmlns:p14="http://schemas.microsoft.com/office/powerpoint/2010/main" val="8354992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idx="4294967295"/>
          </p:nvPr>
        </p:nvSpPr>
        <p:spPr>
          <a:xfrm>
            <a:off x="152400" y="838200"/>
            <a:ext cx="8839200" cy="685800"/>
          </a:xfrm>
          <a:prstGeom prst="rect">
            <a:avLst/>
          </a:prstGeom>
        </p:spPr>
        <p:txBody>
          <a:bodyPr>
            <a:normAutofit fontScale="90000"/>
          </a:bodyPr>
          <a:lstStyle/>
          <a:p>
            <a:pPr algn="ctr"/>
            <a:r>
              <a:rPr lang="en-US" i="1" dirty="0" smtClean="0">
                <a:solidFill>
                  <a:schemeClr val="tx1"/>
                </a:solidFill>
                <a:ea typeface="ＭＳ Ｐゴシック" pitchFamily="34" charset="-128"/>
              </a:rPr>
              <a:t>Ex vivo </a:t>
            </a:r>
            <a:r>
              <a:rPr lang="en-US" dirty="0" smtClean="0">
                <a:solidFill>
                  <a:schemeClr val="tx1"/>
                </a:solidFill>
                <a:ea typeface="ＭＳ Ｐゴシック" pitchFamily="34" charset="-128"/>
              </a:rPr>
              <a:t>Modeling --  v 2.0</a:t>
            </a:r>
          </a:p>
        </p:txBody>
      </p:sp>
      <p:sp>
        <p:nvSpPr>
          <p:cNvPr id="108546" name="Rectangle 3"/>
          <p:cNvSpPr>
            <a:spLocks noGrp="1" noChangeArrowheads="1"/>
          </p:cNvSpPr>
          <p:nvPr>
            <p:ph type="body" idx="4294967295"/>
          </p:nvPr>
        </p:nvSpPr>
        <p:spPr>
          <a:xfrm>
            <a:off x="457200" y="1219200"/>
            <a:ext cx="8229600" cy="4876800"/>
          </a:xfrm>
          <a:prstGeom prst="rect">
            <a:avLst/>
          </a:prstGeom>
        </p:spPr>
        <p:txBody>
          <a:bodyPr/>
          <a:lstStyle/>
          <a:p>
            <a:endParaRPr lang="en-US" dirty="0" smtClean="0">
              <a:solidFill>
                <a:srgbClr val="FF0000"/>
              </a:solidFill>
              <a:ea typeface="ＭＳ Ｐゴシック" pitchFamily="34" charset="-128"/>
              <a:cs typeface="ＭＳ Ｐゴシック" pitchFamily="34" charset="-128"/>
            </a:endParaRPr>
          </a:p>
          <a:p>
            <a:r>
              <a:rPr lang="en-US" sz="2000" dirty="0" smtClean="0">
                <a:ea typeface="ＭＳ Ｐゴシック" pitchFamily="34" charset="-128"/>
                <a:cs typeface="ＭＳ Ｐゴシック" pitchFamily="34" charset="-128"/>
              </a:rPr>
              <a:t>V 1.0 PLUS:</a:t>
            </a:r>
          </a:p>
          <a:p>
            <a:r>
              <a:rPr lang="en-US" sz="2000" b="0" dirty="0" smtClean="0">
                <a:ea typeface="ＭＳ Ｐゴシック" pitchFamily="34" charset="-128"/>
                <a:cs typeface="ＭＳ Ｐゴシック" pitchFamily="34" charset="-128"/>
              </a:rPr>
              <a:t>Demonstrate </a:t>
            </a:r>
            <a:r>
              <a:rPr lang="en-US" sz="2000" b="0" dirty="0" err="1" smtClean="0">
                <a:ea typeface="ＭＳ Ｐゴシック" pitchFamily="34" charset="-128"/>
                <a:cs typeface="ＭＳ Ｐゴシック" pitchFamily="34" charset="-128"/>
              </a:rPr>
              <a:t>optogenetic</a:t>
            </a:r>
            <a:r>
              <a:rPr lang="en-US" sz="2000" b="0" dirty="0" smtClean="0">
                <a:ea typeface="ＭＳ Ｐゴシック" pitchFamily="34" charset="-128"/>
                <a:cs typeface="ＭＳ Ｐゴシック" pitchFamily="34" charset="-128"/>
              </a:rPr>
              <a:t> ‘phenotype’ of derived neuronal networks</a:t>
            </a:r>
          </a:p>
          <a:p>
            <a:r>
              <a:rPr lang="en-US" sz="2000" dirty="0" smtClean="0">
                <a:ea typeface="ＭＳ Ｐゴシック" pitchFamily="34" charset="-128"/>
                <a:cs typeface="ＭＳ Ｐゴシック" pitchFamily="34" charset="-128"/>
              </a:rPr>
              <a:t>Demonstrate that </a:t>
            </a:r>
            <a:r>
              <a:rPr lang="en-US" sz="2000" dirty="0" err="1" smtClean="0">
                <a:ea typeface="ＭＳ Ｐゴシック" pitchFamily="34" charset="-128"/>
                <a:cs typeface="ＭＳ Ｐゴシック" pitchFamily="34" charset="-128"/>
              </a:rPr>
              <a:t>optogenetic</a:t>
            </a:r>
            <a:r>
              <a:rPr lang="en-US" sz="2000" dirty="0" smtClean="0">
                <a:ea typeface="ＭＳ Ｐゴシック" pitchFamily="34" charset="-128"/>
                <a:cs typeface="ＭＳ Ｐゴシック" pitchFamily="34" charset="-128"/>
              </a:rPr>
              <a:t> patterns are also</a:t>
            </a:r>
          </a:p>
          <a:p>
            <a:pPr lvl="1"/>
            <a:r>
              <a:rPr lang="en-US" sz="2000" dirty="0" smtClean="0">
                <a:ea typeface="ＭＳ Ｐゴシック" pitchFamily="34" charset="-128"/>
                <a:cs typeface="ＭＳ Ｐゴシック" pitchFamily="34" charset="-128"/>
              </a:rPr>
              <a:t>Reproducibly differentiating between </a:t>
            </a:r>
            <a:r>
              <a:rPr lang="en-US" sz="2000" dirty="0" err="1" smtClean="0">
                <a:ea typeface="ＭＳ Ｐゴシック" pitchFamily="34" charset="-128"/>
                <a:cs typeface="ＭＳ Ｐゴシック" pitchFamily="34" charset="-128"/>
              </a:rPr>
              <a:t>nls</a:t>
            </a:r>
            <a:r>
              <a:rPr lang="en-US" sz="2000" dirty="0" smtClean="0">
                <a:ea typeface="ＭＳ Ｐゴシック" pitchFamily="34" charset="-128"/>
                <a:cs typeface="ＭＳ Ｐゴシック" pitchFamily="34" charset="-128"/>
              </a:rPr>
              <a:t> and unique mutations</a:t>
            </a:r>
          </a:p>
          <a:p>
            <a:pPr lvl="1"/>
            <a:r>
              <a:rPr lang="en-US" sz="2000" dirty="0" smtClean="0">
                <a:ea typeface="ＭＳ Ｐゴシック" pitchFamily="34" charset="-128"/>
                <a:cs typeface="ＭＳ Ｐゴシック" pitchFamily="34" charset="-128"/>
              </a:rPr>
              <a:t>Affected by drugs</a:t>
            </a:r>
          </a:p>
          <a:p>
            <a:pPr lvl="1"/>
            <a:r>
              <a:rPr lang="en-US" sz="2000" dirty="0" smtClean="0">
                <a:ea typeface="ＭＳ Ｐゴシック" pitchFamily="34" charset="-128"/>
                <a:cs typeface="ＭＳ Ｐゴシック" pitchFamily="34" charset="-128"/>
              </a:rPr>
              <a:t>Useful to diagnose and select therapies for individual patients</a:t>
            </a:r>
          </a:p>
          <a:p>
            <a:pPr>
              <a:buFontTx/>
              <a:buNone/>
            </a:pPr>
            <a:endParaRPr lang="en-US" sz="2000" b="0" dirty="0" smtClean="0">
              <a:solidFill>
                <a:srgbClr val="FF0000"/>
              </a:solidFill>
              <a:ea typeface="ＭＳ Ｐゴシック" pitchFamily="34" charset="-128"/>
              <a:cs typeface="ＭＳ Ｐゴシック" pitchFamily="34" charset="-128"/>
            </a:endParaRPr>
          </a:p>
        </p:txBody>
      </p:sp>
      <p:pic>
        <p:nvPicPr>
          <p:cNvPr id="7" name="Picture 7"/>
          <p:cNvPicPr>
            <a:picLocks noChangeAspect="1" noChangeArrowheads="1"/>
          </p:cNvPicPr>
          <p:nvPr/>
        </p:nvPicPr>
        <p:blipFill>
          <a:blip r:embed="rId3" cstate="print"/>
          <a:srcRect/>
          <a:stretch>
            <a:fillRect/>
          </a:stretch>
        </p:blipFill>
        <p:spPr bwMode="auto">
          <a:xfrm>
            <a:off x="3276600" y="4002372"/>
            <a:ext cx="2541576" cy="2819400"/>
          </a:xfrm>
          <a:prstGeom prst="rect">
            <a:avLst/>
          </a:prstGeom>
          <a:noFill/>
          <a:ln w="9525">
            <a:noFill/>
            <a:miter lim="800000"/>
            <a:headEnd/>
            <a:tailEnd/>
          </a:ln>
        </p:spPr>
      </p:pic>
    </p:spTree>
    <p:extLst>
      <p:ext uri="{BB962C8B-B14F-4D97-AF65-F5344CB8AC3E}">
        <p14:creationId xmlns:p14="http://schemas.microsoft.com/office/powerpoint/2010/main" val="1414067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Conclusions</a:t>
            </a:r>
            <a:endParaRPr lang="en-US" dirty="0"/>
          </a:p>
        </p:txBody>
      </p:sp>
      <p:sp>
        <p:nvSpPr>
          <p:cNvPr id="4" name="Content Placeholder 3"/>
          <p:cNvSpPr>
            <a:spLocks noGrp="1"/>
          </p:cNvSpPr>
          <p:nvPr>
            <p:ph idx="1"/>
          </p:nvPr>
        </p:nvSpPr>
        <p:spPr/>
        <p:txBody>
          <a:bodyPr/>
          <a:lstStyle/>
          <a:p>
            <a:r>
              <a:rPr lang="en-US" dirty="0" smtClean="0"/>
              <a:t>BCH has retooled its infrastructure to incorporate pharmacogenomics data at the beside </a:t>
            </a:r>
          </a:p>
          <a:p>
            <a:r>
              <a:rPr lang="en-US" dirty="0" smtClean="0"/>
              <a:t>This approach has yielded successes in less than 18 months</a:t>
            </a:r>
          </a:p>
          <a:p>
            <a:r>
              <a:rPr lang="en-US" dirty="0" smtClean="0"/>
              <a:t>BCH is actively pursuing </a:t>
            </a:r>
            <a:r>
              <a:rPr lang="en-US" i="1" dirty="0" smtClean="0"/>
              <a:t>Ex Vivo </a:t>
            </a:r>
            <a:r>
              <a:rPr lang="en-US" dirty="0" smtClean="0"/>
              <a:t>modeling with the goal of high throughput screening</a:t>
            </a:r>
            <a:endParaRPr lang="en-US" dirty="0"/>
          </a:p>
        </p:txBody>
      </p:sp>
      <p:sp>
        <p:nvSpPr>
          <p:cNvPr id="2" name="Slide Number Placeholder 1"/>
          <p:cNvSpPr>
            <a:spLocks noGrp="1"/>
          </p:cNvSpPr>
          <p:nvPr>
            <p:ph type="sldNum" sz="quarter" idx="11"/>
          </p:nvPr>
        </p:nvSpPr>
        <p:spPr/>
        <p:txBody>
          <a:bodyPr/>
          <a:lstStyle/>
          <a:p>
            <a:pPr>
              <a:defRPr/>
            </a:pPr>
            <a:fld id="{375A8052-446A-4DE7-8DAE-860A03041908}" type="slidenum">
              <a:rPr lang="en-US" smtClean="0"/>
              <a:pPr>
                <a:defRPr/>
              </a:pPr>
              <a:t>29</a:t>
            </a:fld>
            <a:endParaRPr lang="en-US" dirty="0"/>
          </a:p>
        </p:txBody>
      </p:sp>
    </p:spTree>
    <p:extLst>
      <p:ext uri="{BB962C8B-B14F-4D97-AF65-F5344CB8AC3E}">
        <p14:creationId xmlns:p14="http://schemas.microsoft.com/office/powerpoint/2010/main" val="9194264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24014">
            <a:off x="162610" y="1864818"/>
            <a:ext cx="4357255" cy="56388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72367">
            <a:off x="1477178" y="3367224"/>
            <a:ext cx="4357255" cy="563880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a:xfrm>
            <a:off x="457200" y="76200"/>
            <a:ext cx="8229600" cy="1143000"/>
          </a:xfrm>
        </p:spPr>
        <p:txBody>
          <a:bodyPr/>
          <a:lstStyle/>
          <a:p>
            <a:r>
              <a:rPr lang="en-US" dirty="0" smtClean="0"/>
              <a:t>Gene Partnership Vision</a:t>
            </a:r>
            <a:endParaRPr lang="en-US" dirty="0"/>
          </a:p>
        </p:txBody>
      </p:sp>
      <p:sp>
        <p:nvSpPr>
          <p:cNvPr id="9" name="Content Placeholder 8"/>
          <p:cNvSpPr>
            <a:spLocks noGrp="1"/>
          </p:cNvSpPr>
          <p:nvPr>
            <p:ph sz="half" idx="2"/>
          </p:nvPr>
        </p:nvSpPr>
        <p:spPr>
          <a:xfrm>
            <a:off x="5638800" y="1981200"/>
            <a:ext cx="3352800" cy="4191000"/>
          </a:xfrm>
          <a:noFill/>
        </p:spPr>
        <p:txBody>
          <a:bodyPr>
            <a:normAutofit/>
          </a:bodyPr>
          <a:lstStyle/>
          <a:p>
            <a:r>
              <a:rPr lang="en-US" sz="2000" dirty="0" smtClean="0"/>
              <a:t>Institutional genetic research repository </a:t>
            </a:r>
          </a:p>
          <a:p>
            <a:r>
              <a:rPr lang="en-US" sz="2000" dirty="0" smtClean="0"/>
              <a:t>Link to EMR</a:t>
            </a:r>
          </a:p>
          <a:p>
            <a:r>
              <a:rPr lang="en-US" sz="2000" dirty="0" smtClean="0"/>
              <a:t>Longitudinal participant engagement</a:t>
            </a:r>
          </a:p>
          <a:p>
            <a:r>
              <a:rPr lang="en-US" sz="2000" dirty="0" smtClean="0"/>
              <a:t>Facilitate large-scale research and discovery (multi-institution?)</a:t>
            </a:r>
          </a:p>
          <a:p>
            <a:r>
              <a:rPr lang="en-US" sz="2000" dirty="0" smtClean="0"/>
              <a:t>Investment into cutting edge research</a:t>
            </a:r>
          </a:p>
          <a:p>
            <a:pPr marL="0" indent="0">
              <a:buNone/>
            </a:pPr>
            <a:endParaRPr lang="en-US" sz="2000" dirty="0" smtClean="0"/>
          </a:p>
        </p:txBody>
      </p:sp>
    </p:spTree>
    <p:extLst>
      <p:ext uri="{BB962C8B-B14F-4D97-AF65-F5344CB8AC3E}">
        <p14:creationId xmlns:p14="http://schemas.microsoft.com/office/powerpoint/2010/main" val="38125409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t>The CPS Team</a:t>
            </a:r>
            <a:endParaRPr lang="en-US" b="1" dirty="0"/>
          </a:p>
        </p:txBody>
      </p:sp>
      <p:sp>
        <p:nvSpPr>
          <p:cNvPr id="3" name="Content Placeholder 2"/>
          <p:cNvSpPr>
            <a:spLocks noGrp="1"/>
          </p:cNvSpPr>
          <p:nvPr>
            <p:ph idx="1"/>
          </p:nvPr>
        </p:nvSpPr>
        <p:spPr/>
        <p:txBody>
          <a:bodyPr/>
          <a:lstStyle/>
          <a:p>
            <a:r>
              <a:rPr lang="en-US" dirty="0" smtClean="0"/>
              <a:t>Shannon </a:t>
            </a:r>
            <a:r>
              <a:rPr lang="en-US" dirty="0" err="1" smtClean="0"/>
              <a:t>Manzi</a:t>
            </a:r>
            <a:r>
              <a:rPr lang="en-US" dirty="0" smtClean="0"/>
              <a:t>, </a:t>
            </a:r>
            <a:r>
              <a:rPr lang="en-US" dirty="0" err="1" smtClean="0"/>
              <a:t>PharmD</a:t>
            </a:r>
            <a:endParaRPr lang="en-US" dirty="0" smtClean="0"/>
          </a:p>
          <a:p>
            <a:r>
              <a:rPr lang="en-US" dirty="0" smtClean="0"/>
              <a:t>Jared Hawkins, PhD</a:t>
            </a:r>
          </a:p>
          <a:p>
            <a:r>
              <a:rPr lang="en-US" dirty="0" smtClean="0"/>
              <a:t>Catherine Clinton, MSGC</a:t>
            </a:r>
          </a:p>
          <a:p>
            <a:r>
              <a:rPr lang="en-US" dirty="0" smtClean="0"/>
              <a:t>David Margulies, MD</a:t>
            </a:r>
          </a:p>
          <a:p>
            <a:r>
              <a:rPr lang="en-US" dirty="0" smtClean="0"/>
              <a:t>Wendy Wolf, PhD</a:t>
            </a:r>
          </a:p>
          <a:p>
            <a:r>
              <a:rPr lang="en-US" dirty="0" smtClean="0"/>
              <a:t>Catherine Brownstein, PhD</a:t>
            </a:r>
            <a:endParaRPr lang="en-US" dirty="0"/>
          </a:p>
        </p:txBody>
      </p:sp>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636" y="685800"/>
            <a:ext cx="344576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9247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half" idx="1"/>
          </p:nvPr>
        </p:nvSpPr>
        <p:spPr/>
        <p:txBody>
          <a:bodyPr>
            <a:normAutofit/>
          </a:bodyPr>
          <a:lstStyle/>
          <a:p>
            <a:r>
              <a:rPr lang="en-US" dirty="0" smtClean="0"/>
              <a:t>St. Jude’s Hospital</a:t>
            </a:r>
          </a:p>
          <a:p>
            <a:r>
              <a:rPr lang="en-US" dirty="0" smtClean="0"/>
              <a:t>Medical College of Wisconsin</a:t>
            </a:r>
          </a:p>
          <a:p>
            <a:r>
              <a:rPr lang="en-US" dirty="0" smtClean="0"/>
              <a:t>ARUP</a:t>
            </a:r>
          </a:p>
          <a:p>
            <a:r>
              <a:rPr lang="en-US" dirty="0" smtClean="0"/>
              <a:t>Manton </a:t>
            </a:r>
            <a:r>
              <a:rPr lang="en-US" dirty="0"/>
              <a:t>Center for Orphan Disease Research</a:t>
            </a:r>
          </a:p>
          <a:p>
            <a:pPr marL="0" indent="0">
              <a:buNone/>
            </a:pPr>
            <a:endParaRPr lang="en-US" dirty="0" smtClean="0"/>
          </a:p>
          <a:p>
            <a:endParaRPr lang="en-US" dirty="0" smtClean="0"/>
          </a:p>
          <a:p>
            <a:endParaRPr lang="en-US" dirty="0" smtClean="0"/>
          </a:p>
        </p:txBody>
      </p:sp>
      <p:sp>
        <p:nvSpPr>
          <p:cNvPr id="5" name="Content Placeholder 4"/>
          <p:cNvSpPr>
            <a:spLocks noGrp="1"/>
          </p:cNvSpPr>
          <p:nvPr>
            <p:ph sz="half" idx="2"/>
          </p:nvPr>
        </p:nvSpPr>
        <p:spPr>
          <a:xfrm>
            <a:off x="4648200" y="1600200"/>
            <a:ext cx="4495800" cy="4525963"/>
          </a:xfrm>
        </p:spPr>
        <p:txBody>
          <a:bodyPr>
            <a:normAutofit/>
          </a:bodyPr>
          <a:lstStyle/>
          <a:p>
            <a:r>
              <a:rPr lang="en-US" dirty="0"/>
              <a:t>Shannon </a:t>
            </a:r>
            <a:r>
              <a:rPr lang="en-US" dirty="0" err="1"/>
              <a:t>Manzi</a:t>
            </a:r>
            <a:r>
              <a:rPr lang="en-US" dirty="0"/>
              <a:t>, </a:t>
            </a:r>
            <a:r>
              <a:rPr lang="en-US" dirty="0" err="1"/>
              <a:t>PharmD</a:t>
            </a:r>
            <a:endParaRPr lang="en-US" dirty="0"/>
          </a:p>
          <a:p>
            <a:r>
              <a:rPr lang="en-US" dirty="0" smtClean="0"/>
              <a:t>Cohen Lab</a:t>
            </a:r>
          </a:p>
          <a:p>
            <a:r>
              <a:rPr lang="en-US" dirty="0" err="1" smtClean="0"/>
              <a:t>Eggan</a:t>
            </a:r>
            <a:r>
              <a:rPr lang="en-US" dirty="0" smtClean="0"/>
              <a:t> Lab</a:t>
            </a:r>
          </a:p>
          <a:p>
            <a:r>
              <a:rPr lang="en-US" dirty="0" smtClean="0"/>
              <a:t>Research </a:t>
            </a:r>
            <a:r>
              <a:rPr lang="en-US" dirty="0"/>
              <a:t>Connection team</a:t>
            </a:r>
          </a:p>
          <a:p>
            <a:r>
              <a:rPr lang="en-US" dirty="0" smtClean="0"/>
              <a:t>Harvard Center </a:t>
            </a:r>
            <a:r>
              <a:rPr lang="en-US" dirty="0"/>
              <a:t>for Biomedical Informatics (CBMI)</a:t>
            </a:r>
          </a:p>
          <a:p>
            <a:endParaRPr lang="en-US" dirty="0"/>
          </a:p>
        </p:txBody>
      </p:sp>
      <p:pic>
        <p:nvPicPr>
          <p:cNvPr id="4" name="Picture 3"/>
          <p:cNvPicPr>
            <a:picLocks noChangeAspect="1"/>
          </p:cNvPicPr>
          <p:nvPr/>
        </p:nvPicPr>
        <p:blipFill>
          <a:blip r:embed="rId2"/>
          <a:stretch>
            <a:fillRect/>
          </a:stretch>
        </p:blipFill>
        <p:spPr>
          <a:xfrm>
            <a:off x="-14992" y="5029200"/>
            <a:ext cx="9144000" cy="1745408"/>
          </a:xfrm>
          <a:prstGeom prst="rect">
            <a:avLst/>
          </a:prstGeom>
        </p:spPr>
      </p:pic>
    </p:spTree>
    <p:extLst>
      <p:ext uri="{BB962C8B-B14F-4D97-AF65-F5344CB8AC3E}">
        <p14:creationId xmlns:p14="http://schemas.microsoft.com/office/powerpoint/2010/main" val="6539110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5"/>
          <p:cNvSpPr>
            <a:spLocks noGrp="1"/>
          </p:cNvSpPr>
          <p:nvPr>
            <p:ph type="sldNum" sz="quarter" idx="11"/>
          </p:nvPr>
        </p:nvSpPr>
        <p:spPr/>
        <p:txBody>
          <a:bodyPr/>
          <a:lstStyle/>
          <a:p>
            <a:pPr>
              <a:defRPr/>
            </a:pPr>
            <a:fld id="{E13C507E-C09A-4E91-9763-6027CE0B924A}" type="slidenum">
              <a:rPr lang="en-US"/>
              <a:pPr>
                <a:defRPr/>
              </a:pPr>
              <a:t>4</a:t>
            </a:fld>
            <a:endParaRPr lang="en-US" dirty="0"/>
          </a:p>
        </p:txBody>
      </p:sp>
      <p:sp>
        <p:nvSpPr>
          <p:cNvPr id="22530" name="Title 1"/>
          <p:cNvSpPr>
            <a:spLocks noGrp="1"/>
          </p:cNvSpPr>
          <p:nvPr>
            <p:ph type="title" idx="4294967295"/>
          </p:nvPr>
        </p:nvSpPr>
        <p:spPr>
          <a:xfrm>
            <a:off x="457200" y="12700"/>
            <a:ext cx="8229600" cy="1143000"/>
          </a:xfrm>
        </p:spPr>
        <p:txBody>
          <a:bodyPr/>
          <a:lstStyle/>
          <a:p>
            <a:pPr eaLnBrk="1" hangingPunct="1"/>
            <a:r>
              <a:rPr lang="en-US" sz="3200" smtClean="0"/>
              <a:t>A Significant Opportunity Exists for BCH</a:t>
            </a:r>
          </a:p>
        </p:txBody>
      </p:sp>
      <p:sp>
        <p:nvSpPr>
          <p:cNvPr id="22568" name="Rectangle 3"/>
          <p:cNvSpPr>
            <a:spLocks noChangeArrowheads="1"/>
          </p:cNvSpPr>
          <p:nvPr/>
        </p:nvSpPr>
        <p:spPr bwMode="auto">
          <a:xfrm>
            <a:off x="457200" y="5105400"/>
            <a:ext cx="8229600" cy="685800"/>
          </a:xfrm>
          <a:prstGeom prst="rect">
            <a:avLst/>
          </a:prstGeom>
          <a:noFill/>
          <a:ln w="9525">
            <a:noFill/>
            <a:miter lim="800000"/>
            <a:headEnd/>
            <a:tailEnd/>
          </a:ln>
        </p:spPr>
        <p:txBody>
          <a:bodyPr/>
          <a:lstStyle/>
          <a:p>
            <a:pPr algn="ctr">
              <a:spcBef>
                <a:spcPct val="20000"/>
              </a:spcBef>
              <a:defRPr/>
            </a:pPr>
            <a:r>
              <a:rPr lang="en-US" sz="2400" dirty="0">
                <a:latin typeface="+mn-lt"/>
                <a:ea typeface="ＭＳ Ｐゴシック" charset="0"/>
                <a:cs typeface="ＭＳ Ｐゴシック" charset="0"/>
              </a:rPr>
              <a:t>More explicitly integrate research and clinical care into the patient experience and in the eyes of the public</a:t>
            </a:r>
          </a:p>
          <a:p>
            <a:pPr marL="342900" indent="-342900" algn="ctr">
              <a:spcBef>
                <a:spcPct val="20000"/>
              </a:spcBef>
              <a:buFontTx/>
              <a:buChar char="•"/>
              <a:defRPr/>
            </a:pPr>
            <a:endParaRPr lang="en-US" sz="2400" dirty="0">
              <a:latin typeface="Calibri" charset="0"/>
              <a:ea typeface="ＭＳ Ｐゴシック" charset="0"/>
              <a:cs typeface="ＭＳ Ｐゴシック" charset="0"/>
            </a:endParaRPr>
          </a:p>
        </p:txBody>
      </p:sp>
      <p:grpSp>
        <p:nvGrpSpPr>
          <p:cNvPr id="22533" name="Group 39"/>
          <p:cNvGrpSpPr>
            <a:grpSpLocks/>
          </p:cNvGrpSpPr>
          <p:nvPr/>
        </p:nvGrpSpPr>
        <p:grpSpPr bwMode="auto">
          <a:xfrm>
            <a:off x="609600" y="1604963"/>
            <a:ext cx="3568700" cy="3097212"/>
            <a:chOff x="192" y="816"/>
            <a:chExt cx="2344" cy="2614"/>
          </a:xfrm>
        </p:grpSpPr>
        <p:grpSp>
          <p:nvGrpSpPr>
            <p:cNvPr id="22549" name="Group 35"/>
            <p:cNvGrpSpPr>
              <a:grpSpLocks/>
            </p:cNvGrpSpPr>
            <p:nvPr/>
          </p:nvGrpSpPr>
          <p:grpSpPr bwMode="auto">
            <a:xfrm>
              <a:off x="192" y="816"/>
              <a:ext cx="2272" cy="1296"/>
              <a:chOff x="192" y="969"/>
              <a:chExt cx="2272" cy="1296"/>
            </a:xfrm>
          </p:grpSpPr>
          <p:grpSp>
            <p:nvGrpSpPr>
              <p:cNvPr id="22556" name="Group 40"/>
              <p:cNvGrpSpPr>
                <a:grpSpLocks/>
              </p:cNvGrpSpPr>
              <p:nvPr/>
            </p:nvGrpSpPr>
            <p:grpSpPr bwMode="auto">
              <a:xfrm>
                <a:off x="192" y="969"/>
                <a:ext cx="840" cy="1296"/>
                <a:chOff x="96" y="1440"/>
                <a:chExt cx="840" cy="1296"/>
              </a:xfrm>
            </p:grpSpPr>
            <p:pic>
              <p:nvPicPr>
                <p:cNvPr id="22561" name="Picture 32" descr="Stick figure mom &amp; toddler - paid"/>
                <p:cNvPicPr>
                  <a:picLocks noChangeAspect="1" noChangeArrowheads="1"/>
                </p:cNvPicPr>
                <p:nvPr/>
              </p:nvPicPr>
              <p:blipFill>
                <a:blip r:embed="rId2"/>
                <a:srcRect/>
                <a:stretch>
                  <a:fillRect/>
                </a:stretch>
              </p:blipFill>
              <p:spPr bwMode="auto">
                <a:xfrm>
                  <a:off x="720" y="1632"/>
                  <a:ext cx="216" cy="288"/>
                </a:xfrm>
                <a:prstGeom prst="rect">
                  <a:avLst/>
                </a:prstGeom>
                <a:noFill/>
                <a:ln w="9525">
                  <a:noFill/>
                  <a:miter lim="800000"/>
                  <a:headEnd/>
                  <a:tailEnd/>
                </a:ln>
              </p:spPr>
            </p:pic>
            <p:pic>
              <p:nvPicPr>
                <p:cNvPr id="22562" name="Picture 33" descr="Stick figure family - paid"/>
                <p:cNvPicPr>
                  <a:picLocks noChangeAspect="1" noChangeArrowheads="1"/>
                </p:cNvPicPr>
                <p:nvPr/>
              </p:nvPicPr>
              <p:blipFill>
                <a:blip r:embed="rId3"/>
                <a:srcRect/>
                <a:stretch>
                  <a:fillRect/>
                </a:stretch>
              </p:blipFill>
              <p:spPr bwMode="auto">
                <a:xfrm>
                  <a:off x="96" y="1728"/>
                  <a:ext cx="624" cy="624"/>
                </a:xfrm>
                <a:prstGeom prst="rect">
                  <a:avLst/>
                </a:prstGeom>
                <a:noFill/>
                <a:ln w="9525">
                  <a:noFill/>
                  <a:miter lim="800000"/>
                  <a:headEnd/>
                  <a:tailEnd/>
                </a:ln>
              </p:spPr>
            </p:pic>
            <p:pic>
              <p:nvPicPr>
                <p:cNvPr id="22563" name="Picture 34" descr="Stick figure mom &amp; toddler - paid"/>
                <p:cNvPicPr>
                  <a:picLocks noChangeAspect="1" noChangeArrowheads="1"/>
                </p:cNvPicPr>
                <p:nvPr/>
              </p:nvPicPr>
              <p:blipFill>
                <a:blip r:embed="rId2"/>
                <a:srcRect/>
                <a:stretch>
                  <a:fillRect/>
                </a:stretch>
              </p:blipFill>
              <p:spPr bwMode="auto">
                <a:xfrm>
                  <a:off x="240" y="2400"/>
                  <a:ext cx="216" cy="288"/>
                </a:xfrm>
                <a:prstGeom prst="rect">
                  <a:avLst/>
                </a:prstGeom>
                <a:noFill/>
                <a:ln w="9525">
                  <a:noFill/>
                  <a:miter lim="800000"/>
                  <a:headEnd/>
                  <a:tailEnd/>
                </a:ln>
              </p:spPr>
            </p:pic>
            <p:pic>
              <p:nvPicPr>
                <p:cNvPr id="22564" name="Picture 35" descr="Stick figure mom &amp; toddler - paid"/>
                <p:cNvPicPr>
                  <a:picLocks noChangeAspect="1" noChangeArrowheads="1"/>
                </p:cNvPicPr>
                <p:nvPr/>
              </p:nvPicPr>
              <p:blipFill>
                <a:blip r:embed="rId2"/>
                <a:srcRect/>
                <a:stretch>
                  <a:fillRect/>
                </a:stretch>
              </p:blipFill>
              <p:spPr bwMode="auto">
                <a:xfrm>
                  <a:off x="528" y="2448"/>
                  <a:ext cx="216" cy="288"/>
                </a:xfrm>
                <a:prstGeom prst="rect">
                  <a:avLst/>
                </a:prstGeom>
                <a:noFill/>
                <a:ln w="9525">
                  <a:noFill/>
                  <a:miter lim="800000"/>
                  <a:headEnd/>
                  <a:tailEnd/>
                </a:ln>
              </p:spPr>
            </p:pic>
            <p:pic>
              <p:nvPicPr>
                <p:cNvPr id="22565" name="Picture 36" descr="Stick figure mom &amp; toddler - paid"/>
                <p:cNvPicPr>
                  <a:picLocks noChangeAspect="1" noChangeArrowheads="1"/>
                </p:cNvPicPr>
                <p:nvPr/>
              </p:nvPicPr>
              <p:blipFill>
                <a:blip r:embed="rId2"/>
                <a:srcRect/>
                <a:stretch>
                  <a:fillRect/>
                </a:stretch>
              </p:blipFill>
              <p:spPr bwMode="auto">
                <a:xfrm>
                  <a:off x="720" y="2256"/>
                  <a:ext cx="216" cy="288"/>
                </a:xfrm>
                <a:prstGeom prst="rect">
                  <a:avLst/>
                </a:prstGeom>
                <a:noFill/>
                <a:ln w="9525">
                  <a:noFill/>
                  <a:miter lim="800000"/>
                  <a:headEnd/>
                  <a:tailEnd/>
                </a:ln>
              </p:spPr>
            </p:pic>
            <p:pic>
              <p:nvPicPr>
                <p:cNvPr id="22566" name="Picture 38" descr="Stick figure mom &amp; toddler - paid"/>
                <p:cNvPicPr>
                  <a:picLocks noChangeAspect="1" noChangeArrowheads="1"/>
                </p:cNvPicPr>
                <p:nvPr/>
              </p:nvPicPr>
              <p:blipFill>
                <a:blip r:embed="rId2"/>
                <a:srcRect/>
                <a:stretch>
                  <a:fillRect/>
                </a:stretch>
              </p:blipFill>
              <p:spPr bwMode="auto">
                <a:xfrm>
                  <a:off x="288" y="1440"/>
                  <a:ext cx="216" cy="288"/>
                </a:xfrm>
                <a:prstGeom prst="rect">
                  <a:avLst/>
                </a:prstGeom>
                <a:noFill/>
                <a:ln w="9525">
                  <a:noFill/>
                  <a:miter lim="800000"/>
                  <a:headEnd/>
                  <a:tailEnd/>
                </a:ln>
              </p:spPr>
            </p:pic>
          </p:grpSp>
          <p:grpSp>
            <p:nvGrpSpPr>
              <p:cNvPr id="22557" name="Group 15"/>
              <p:cNvGrpSpPr>
                <a:grpSpLocks/>
              </p:cNvGrpSpPr>
              <p:nvPr/>
            </p:nvGrpSpPr>
            <p:grpSpPr bwMode="auto">
              <a:xfrm>
                <a:off x="1456" y="1017"/>
                <a:ext cx="1008" cy="1126"/>
                <a:chOff x="1104" y="912"/>
                <a:chExt cx="1008" cy="1126"/>
              </a:xfrm>
            </p:grpSpPr>
            <p:pic>
              <p:nvPicPr>
                <p:cNvPr id="22559" name="Picture 16" descr="buildings2-icon-64x64">
                  <a:hlinkClick r:id="rId4"/>
                </p:cNvPr>
                <p:cNvPicPr>
                  <a:picLocks noChangeAspect="1" noChangeArrowheads="1"/>
                </p:cNvPicPr>
                <p:nvPr/>
              </p:nvPicPr>
              <p:blipFill>
                <a:blip r:embed="rId5"/>
                <a:srcRect/>
                <a:stretch>
                  <a:fillRect/>
                </a:stretch>
              </p:blipFill>
              <p:spPr bwMode="auto">
                <a:xfrm>
                  <a:off x="1104" y="912"/>
                  <a:ext cx="1008" cy="1008"/>
                </a:xfrm>
                <a:prstGeom prst="rect">
                  <a:avLst/>
                </a:prstGeom>
                <a:noFill/>
                <a:ln w="9525">
                  <a:noFill/>
                  <a:miter lim="800000"/>
                  <a:headEnd/>
                  <a:tailEnd/>
                </a:ln>
              </p:spPr>
            </p:pic>
            <p:sp>
              <p:nvSpPr>
                <p:cNvPr id="22560" name="Text Box 17"/>
                <p:cNvSpPr txBox="1">
                  <a:spLocks noChangeArrowheads="1"/>
                </p:cNvSpPr>
                <p:nvPr/>
              </p:nvSpPr>
              <p:spPr bwMode="auto">
                <a:xfrm>
                  <a:off x="1382" y="1728"/>
                  <a:ext cx="403" cy="310"/>
                </a:xfrm>
                <a:prstGeom prst="rect">
                  <a:avLst/>
                </a:prstGeom>
                <a:noFill/>
                <a:ln w="9525">
                  <a:noFill/>
                  <a:miter lim="800000"/>
                  <a:headEnd/>
                  <a:tailEnd/>
                </a:ln>
              </p:spPr>
              <p:txBody>
                <a:bodyPr wrap="none">
                  <a:spAutoFit/>
                </a:bodyPr>
                <a:lstStyle/>
                <a:p>
                  <a:r>
                    <a:rPr lang="en-US" b="1" dirty="0"/>
                    <a:t>Care</a:t>
                  </a:r>
                </a:p>
              </p:txBody>
            </p:sp>
          </p:grpSp>
          <p:sp>
            <p:nvSpPr>
              <p:cNvPr id="22558" name="Line 28"/>
              <p:cNvSpPr>
                <a:spLocks noChangeShapeType="1"/>
              </p:cNvSpPr>
              <p:nvPr/>
            </p:nvSpPr>
            <p:spPr bwMode="auto">
              <a:xfrm>
                <a:off x="1104" y="1689"/>
                <a:ext cx="384" cy="0"/>
              </a:xfrm>
              <a:prstGeom prst="line">
                <a:avLst/>
              </a:prstGeom>
              <a:noFill/>
              <a:ln w="28575">
                <a:solidFill>
                  <a:schemeClr val="tx1"/>
                </a:solidFill>
                <a:round/>
                <a:headEnd type="triangle" w="lg" len="lg"/>
                <a:tailEnd type="triangle" w="lg" len="lg"/>
              </a:ln>
            </p:spPr>
            <p:txBody>
              <a:bodyPr/>
              <a:lstStyle/>
              <a:p>
                <a:endParaRPr lang="en-US"/>
              </a:p>
            </p:txBody>
          </p:sp>
        </p:grpSp>
        <p:grpSp>
          <p:nvGrpSpPr>
            <p:cNvPr id="22550" name="Group 34"/>
            <p:cNvGrpSpPr>
              <a:grpSpLocks/>
            </p:cNvGrpSpPr>
            <p:nvPr/>
          </p:nvGrpSpPr>
          <p:grpSpPr bwMode="auto">
            <a:xfrm>
              <a:off x="720" y="2112"/>
              <a:ext cx="1816" cy="1318"/>
              <a:chOff x="720" y="2505"/>
              <a:chExt cx="1816" cy="1318"/>
            </a:xfrm>
          </p:grpSpPr>
          <p:pic>
            <p:nvPicPr>
              <p:cNvPr id="22551" name="Picture 36" descr="Stick figure mom &amp; toddler - paid"/>
              <p:cNvPicPr>
                <a:picLocks noChangeAspect="1" noChangeArrowheads="1"/>
              </p:cNvPicPr>
              <p:nvPr/>
            </p:nvPicPr>
            <p:blipFill>
              <a:blip r:embed="rId2"/>
              <a:srcRect/>
              <a:stretch>
                <a:fillRect/>
              </a:stretch>
            </p:blipFill>
            <p:spPr bwMode="auto">
              <a:xfrm>
                <a:off x="720" y="3033"/>
                <a:ext cx="216" cy="288"/>
              </a:xfrm>
              <a:prstGeom prst="rect">
                <a:avLst/>
              </a:prstGeom>
              <a:noFill/>
              <a:ln w="9525">
                <a:noFill/>
                <a:miter lim="800000"/>
                <a:headEnd/>
                <a:tailEnd/>
              </a:ln>
            </p:spPr>
          </p:pic>
          <p:grpSp>
            <p:nvGrpSpPr>
              <p:cNvPr id="22552" name="Group 12"/>
              <p:cNvGrpSpPr>
                <a:grpSpLocks/>
              </p:cNvGrpSpPr>
              <p:nvPr/>
            </p:nvGrpSpPr>
            <p:grpSpPr bwMode="auto">
              <a:xfrm>
                <a:off x="1384" y="2505"/>
                <a:ext cx="1152" cy="1318"/>
                <a:chOff x="960" y="2400"/>
                <a:chExt cx="1152" cy="1318"/>
              </a:xfrm>
            </p:grpSpPr>
            <p:pic>
              <p:nvPicPr>
                <p:cNvPr id="22554" name="Picture 13" descr="real-estate-icon-64x64">
                  <a:hlinkClick r:id="rId6"/>
                </p:cNvPr>
                <p:cNvPicPr>
                  <a:picLocks noChangeAspect="1" noChangeArrowheads="1"/>
                </p:cNvPicPr>
                <p:nvPr/>
              </p:nvPicPr>
              <p:blipFill>
                <a:blip r:embed="rId7"/>
                <a:srcRect/>
                <a:stretch>
                  <a:fillRect/>
                </a:stretch>
              </p:blipFill>
              <p:spPr bwMode="auto">
                <a:xfrm>
                  <a:off x="960" y="2400"/>
                  <a:ext cx="1152" cy="1152"/>
                </a:xfrm>
                <a:prstGeom prst="rect">
                  <a:avLst/>
                </a:prstGeom>
                <a:noFill/>
                <a:ln w="9525">
                  <a:noFill/>
                  <a:miter lim="800000"/>
                  <a:headEnd/>
                  <a:tailEnd/>
                </a:ln>
              </p:spPr>
            </p:pic>
            <p:sp>
              <p:nvSpPr>
                <p:cNvPr id="22555" name="Text Box 14"/>
                <p:cNvSpPr txBox="1">
                  <a:spLocks noChangeArrowheads="1"/>
                </p:cNvSpPr>
                <p:nvPr/>
              </p:nvSpPr>
              <p:spPr bwMode="auto">
                <a:xfrm>
                  <a:off x="1152" y="3409"/>
                  <a:ext cx="724" cy="309"/>
                </a:xfrm>
                <a:prstGeom prst="rect">
                  <a:avLst/>
                </a:prstGeom>
                <a:noFill/>
                <a:ln w="9525">
                  <a:noFill/>
                  <a:miter lim="800000"/>
                  <a:headEnd/>
                  <a:tailEnd/>
                </a:ln>
              </p:spPr>
              <p:txBody>
                <a:bodyPr wrap="none">
                  <a:spAutoFit/>
                </a:bodyPr>
                <a:lstStyle/>
                <a:p>
                  <a:r>
                    <a:rPr lang="en-US" b="1" dirty="0"/>
                    <a:t>Discovery</a:t>
                  </a:r>
                </a:p>
              </p:txBody>
            </p:sp>
          </p:grpSp>
          <p:sp>
            <p:nvSpPr>
              <p:cNvPr id="22553" name="Line 29"/>
              <p:cNvSpPr>
                <a:spLocks noChangeShapeType="1"/>
              </p:cNvSpPr>
              <p:nvPr/>
            </p:nvSpPr>
            <p:spPr bwMode="auto">
              <a:xfrm>
                <a:off x="1104" y="3177"/>
                <a:ext cx="384" cy="0"/>
              </a:xfrm>
              <a:prstGeom prst="line">
                <a:avLst/>
              </a:prstGeom>
              <a:noFill/>
              <a:ln w="28575">
                <a:solidFill>
                  <a:schemeClr val="tx1"/>
                </a:solidFill>
                <a:round/>
                <a:headEnd type="triangle" w="lg" len="lg"/>
                <a:tailEnd type="triangle" w="lg" len="lg"/>
              </a:ln>
            </p:spPr>
            <p:txBody>
              <a:bodyPr/>
              <a:lstStyle/>
              <a:p>
                <a:endParaRPr lang="en-US"/>
              </a:p>
            </p:txBody>
          </p:sp>
        </p:grpSp>
      </p:grpSp>
      <p:grpSp>
        <p:nvGrpSpPr>
          <p:cNvPr id="22534" name="Group 36"/>
          <p:cNvGrpSpPr>
            <a:grpSpLocks/>
          </p:cNvGrpSpPr>
          <p:nvPr/>
        </p:nvGrpSpPr>
        <p:grpSpPr bwMode="auto">
          <a:xfrm>
            <a:off x="5257800" y="1946275"/>
            <a:ext cx="3657600" cy="2092325"/>
            <a:chOff x="3216" y="1573"/>
            <a:chExt cx="2304" cy="1332"/>
          </a:xfrm>
        </p:grpSpPr>
        <p:grpSp>
          <p:nvGrpSpPr>
            <p:cNvPr id="22538" name="Group 18"/>
            <p:cNvGrpSpPr>
              <a:grpSpLocks/>
            </p:cNvGrpSpPr>
            <p:nvPr/>
          </p:nvGrpSpPr>
          <p:grpSpPr bwMode="auto">
            <a:xfrm>
              <a:off x="4512" y="1573"/>
              <a:ext cx="1008" cy="1224"/>
              <a:chOff x="3904" y="960"/>
              <a:chExt cx="1008" cy="1224"/>
            </a:xfrm>
          </p:grpSpPr>
          <p:pic>
            <p:nvPicPr>
              <p:cNvPr id="22547" name="Picture 19" descr="buildings2-icon-64x64">
                <a:hlinkClick r:id="rId4"/>
              </p:cNvPr>
              <p:cNvPicPr>
                <a:picLocks noChangeAspect="1" noChangeArrowheads="1"/>
              </p:cNvPicPr>
              <p:nvPr/>
            </p:nvPicPr>
            <p:blipFill>
              <a:blip r:embed="rId5"/>
              <a:srcRect/>
              <a:stretch>
                <a:fillRect/>
              </a:stretch>
            </p:blipFill>
            <p:spPr bwMode="auto">
              <a:xfrm>
                <a:off x="3904" y="960"/>
                <a:ext cx="1008" cy="1008"/>
              </a:xfrm>
              <a:prstGeom prst="rect">
                <a:avLst/>
              </a:prstGeom>
              <a:noFill/>
              <a:ln w="9525">
                <a:noFill/>
                <a:miter lim="800000"/>
                <a:headEnd/>
                <a:tailEnd/>
              </a:ln>
            </p:spPr>
          </p:pic>
          <p:sp>
            <p:nvSpPr>
              <p:cNvPr id="22548" name="Text Box 20"/>
              <p:cNvSpPr txBox="1">
                <a:spLocks noChangeArrowheads="1"/>
              </p:cNvSpPr>
              <p:nvPr/>
            </p:nvSpPr>
            <p:spPr bwMode="auto">
              <a:xfrm>
                <a:off x="4062" y="1776"/>
                <a:ext cx="695" cy="408"/>
              </a:xfrm>
              <a:prstGeom prst="rect">
                <a:avLst/>
              </a:prstGeom>
              <a:noFill/>
              <a:ln w="9525">
                <a:noFill/>
                <a:miter lim="800000"/>
                <a:headEnd/>
                <a:tailEnd/>
              </a:ln>
            </p:spPr>
            <p:txBody>
              <a:bodyPr wrap="none">
                <a:spAutoFit/>
              </a:bodyPr>
              <a:lstStyle/>
              <a:p>
                <a:pPr algn="ctr"/>
                <a:r>
                  <a:rPr lang="en-US" b="1"/>
                  <a:t>Care &amp; </a:t>
                </a:r>
              </a:p>
              <a:p>
                <a:pPr algn="ctr"/>
                <a:r>
                  <a:rPr lang="en-US" b="1"/>
                  <a:t>Discovery</a:t>
                </a:r>
              </a:p>
            </p:txBody>
          </p:sp>
        </p:grpSp>
        <p:grpSp>
          <p:nvGrpSpPr>
            <p:cNvPr id="22539" name="Group 40"/>
            <p:cNvGrpSpPr>
              <a:grpSpLocks/>
            </p:cNvGrpSpPr>
            <p:nvPr/>
          </p:nvGrpSpPr>
          <p:grpSpPr bwMode="auto">
            <a:xfrm>
              <a:off x="3216" y="1609"/>
              <a:ext cx="840" cy="1296"/>
              <a:chOff x="96" y="1440"/>
              <a:chExt cx="840" cy="1296"/>
            </a:xfrm>
          </p:grpSpPr>
          <p:pic>
            <p:nvPicPr>
              <p:cNvPr id="22541" name="Picture 32" descr="Stick figure mom &amp; toddler - paid"/>
              <p:cNvPicPr>
                <a:picLocks noChangeAspect="1" noChangeArrowheads="1"/>
              </p:cNvPicPr>
              <p:nvPr/>
            </p:nvPicPr>
            <p:blipFill>
              <a:blip r:embed="rId8"/>
              <a:srcRect/>
              <a:stretch>
                <a:fillRect/>
              </a:stretch>
            </p:blipFill>
            <p:spPr bwMode="auto">
              <a:xfrm>
                <a:off x="720" y="1632"/>
                <a:ext cx="216" cy="288"/>
              </a:xfrm>
              <a:prstGeom prst="rect">
                <a:avLst/>
              </a:prstGeom>
              <a:noFill/>
              <a:ln w="9525">
                <a:noFill/>
                <a:miter lim="800000"/>
                <a:headEnd/>
                <a:tailEnd/>
              </a:ln>
            </p:spPr>
          </p:pic>
          <p:pic>
            <p:nvPicPr>
              <p:cNvPr id="22542" name="Picture 33" descr="Stick figure family - paid"/>
              <p:cNvPicPr>
                <a:picLocks noChangeAspect="1" noChangeArrowheads="1"/>
              </p:cNvPicPr>
              <p:nvPr/>
            </p:nvPicPr>
            <p:blipFill>
              <a:blip r:embed="rId9"/>
              <a:srcRect/>
              <a:stretch>
                <a:fillRect/>
              </a:stretch>
            </p:blipFill>
            <p:spPr bwMode="auto">
              <a:xfrm>
                <a:off x="96" y="1728"/>
                <a:ext cx="624" cy="624"/>
              </a:xfrm>
              <a:prstGeom prst="rect">
                <a:avLst/>
              </a:prstGeom>
              <a:noFill/>
              <a:ln w="9525">
                <a:noFill/>
                <a:miter lim="800000"/>
                <a:headEnd/>
                <a:tailEnd/>
              </a:ln>
            </p:spPr>
          </p:pic>
          <p:pic>
            <p:nvPicPr>
              <p:cNvPr id="22543" name="Picture 34" descr="Stick figure mom &amp; toddler - paid"/>
              <p:cNvPicPr>
                <a:picLocks noChangeAspect="1" noChangeArrowheads="1"/>
              </p:cNvPicPr>
              <p:nvPr/>
            </p:nvPicPr>
            <p:blipFill>
              <a:blip r:embed="rId8"/>
              <a:srcRect/>
              <a:stretch>
                <a:fillRect/>
              </a:stretch>
            </p:blipFill>
            <p:spPr bwMode="auto">
              <a:xfrm>
                <a:off x="240" y="2400"/>
                <a:ext cx="216" cy="288"/>
              </a:xfrm>
              <a:prstGeom prst="rect">
                <a:avLst/>
              </a:prstGeom>
              <a:noFill/>
              <a:ln w="9525">
                <a:noFill/>
                <a:miter lim="800000"/>
                <a:headEnd/>
                <a:tailEnd/>
              </a:ln>
            </p:spPr>
          </p:pic>
          <p:pic>
            <p:nvPicPr>
              <p:cNvPr id="22544" name="Picture 35" descr="Stick figure mom &amp; toddler - paid"/>
              <p:cNvPicPr>
                <a:picLocks noChangeAspect="1" noChangeArrowheads="1"/>
              </p:cNvPicPr>
              <p:nvPr/>
            </p:nvPicPr>
            <p:blipFill>
              <a:blip r:embed="rId8"/>
              <a:srcRect/>
              <a:stretch>
                <a:fillRect/>
              </a:stretch>
            </p:blipFill>
            <p:spPr bwMode="auto">
              <a:xfrm>
                <a:off x="528" y="2448"/>
                <a:ext cx="216" cy="288"/>
              </a:xfrm>
              <a:prstGeom prst="rect">
                <a:avLst/>
              </a:prstGeom>
              <a:noFill/>
              <a:ln w="9525">
                <a:noFill/>
                <a:miter lim="800000"/>
                <a:headEnd/>
                <a:tailEnd/>
              </a:ln>
            </p:spPr>
          </p:pic>
          <p:pic>
            <p:nvPicPr>
              <p:cNvPr id="22545" name="Picture 36" descr="Stick figure mom &amp; toddler - paid"/>
              <p:cNvPicPr>
                <a:picLocks noChangeAspect="1" noChangeArrowheads="1"/>
              </p:cNvPicPr>
              <p:nvPr/>
            </p:nvPicPr>
            <p:blipFill>
              <a:blip r:embed="rId8"/>
              <a:srcRect/>
              <a:stretch>
                <a:fillRect/>
              </a:stretch>
            </p:blipFill>
            <p:spPr bwMode="auto">
              <a:xfrm>
                <a:off x="720" y="2256"/>
                <a:ext cx="216" cy="288"/>
              </a:xfrm>
              <a:prstGeom prst="rect">
                <a:avLst/>
              </a:prstGeom>
              <a:noFill/>
              <a:ln w="9525">
                <a:noFill/>
                <a:miter lim="800000"/>
                <a:headEnd/>
                <a:tailEnd/>
              </a:ln>
            </p:spPr>
          </p:pic>
          <p:pic>
            <p:nvPicPr>
              <p:cNvPr id="22546" name="Picture 38" descr="Stick figure mom &amp; toddler - paid"/>
              <p:cNvPicPr>
                <a:picLocks noChangeAspect="1" noChangeArrowheads="1"/>
              </p:cNvPicPr>
              <p:nvPr/>
            </p:nvPicPr>
            <p:blipFill>
              <a:blip r:embed="rId8"/>
              <a:srcRect/>
              <a:stretch>
                <a:fillRect/>
              </a:stretch>
            </p:blipFill>
            <p:spPr bwMode="auto">
              <a:xfrm>
                <a:off x="288" y="1440"/>
                <a:ext cx="216" cy="288"/>
              </a:xfrm>
              <a:prstGeom prst="rect">
                <a:avLst/>
              </a:prstGeom>
              <a:noFill/>
              <a:ln w="9525">
                <a:noFill/>
                <a:miter lim="800000"/>
                <a:headEnd/>
                <a:tailEnd/>
              </a:ln>
            </p:spPr>
          </p:pic>
        </p:grpSp>
        <p:sp>
          <p:nvSpPr>
            <p:cNvPr id="22540" name="Line 30"/>
            <p:cNvSpPr>
              <a:spLocks noChangeShapeType="1"/>
            </p:cNvSpPr>
            <p:nvPr/>
          </p:nvSpPr>
          <p:spPr bwMode="auto">
            <a:xfrm>
              <a:off x="4128" y="2313"/>
              <a:ext cx="384" cy="0"/>
            </a:xfrm>
            <a:prstGeom prst="line">
              <a:avLst/>
            </a:prstGeom>
            <a:noFill/>
            <a:ln w="28575">
              <a:solidFill>
                <a:schemeClr val="tx1"/>
              </a:solidFill>
              <a:round/>
              <a:headEnd type="triangle" w="lg" len="lg"/>
              <a:tailEnd type="triangle" w="lg" len="lg"/>
            </a:ln>
          </p:spPr>
          <p:txBody>
            <a:bodyPr/>
            <a:lstStyle/>
            <a:p>
              <a:endParaRPr lang="en-US"/>
            </a:p>
          </p:txBody>
        </p:sp>
      </p:grpSp>
      <p:sp>
        <p:nvSpPr>
          <p:cNvPr id="22535" name="Text Box 31"/>
          <p:cNvSpPr txBox="1">
            <a:spLocks noChangeArrowheads="1"/>
          </p:cNvSpPr>
          <p:nvPr/>
        </p:nvSpPr>
        <p:spPr bwMode="auto">
          <a:xfrm>
            <a:off x="1455738" y="1147763"/>
            <a:ext cx="1704975" cy="396875"/>
          </a:xfrm>
          <a:prstGeom prst="rect">
            <a:avLst/>
          </a:prstGeom>
          <a:noFill/>
          <a:ln w="9525">
            <a:noFill/>
            <a:miter lim="800000"/>
            <a:headEnd/>
            <a:tailEnd/>
          </a:ln>
        </p:spPr>
        <p:txBody>
          <a:bodyPr wrap="none">
            <a:spAutoFit/>
          </a:bodyPr>
          <a:lstStyle/>
          <a:p>
            <a:r>
              <a:rPr lang="en-US" sz="2000" b="1"/>
              <a:t>Current Status</a:t>
            </a:r>
          </a:p>
        </p:txBody>
      </p:sp>
      <p:sp>
        <p:nvSpPr>
          <p:cNvPr id="22536" name="Text Box 32"/>
          <p:cNvSpPr txBox="1">
            <a:spLocks noChangeArrowheads="1"/>
          </p:cNvSpPr>
          <p:nvPr/>
        </p:nvSpPr>
        <p:spPr bwMode="auto">
          <a:xfrm>
            <a:off x="5892800" y="1173163"/>
            <a:ext cx="1938338" cy="396875"/>
          </a:xfrm>
          <a:prstGeom prst="rect">
            <a:avLst/>
          </a:prstGeom>
          <a:noFill/>
          <a:ln w="9525">
            <a:noFill/>
            <a:miter lim="800000"/>
            <a:headEnd/>
            <a:tailEnd/>
          </a:ln>
        </p:spPr>
        <p:txBody>
          <a:bodyPr wrap="none">
            <a:spAutoFit/>
          </a:bodyPr>
          <a:lstStyle/>
          <a:p>
            <a:r>
              <a:rPr lang="en-US" sz="2000" b="1"/>
              <a:t>Proposed Future</a:t>
            </a:r>
          </a:p>
        </p:txBody>
      </p:sp>
    </p:spTree>
    <p:extLst>
      <p:ext uri="{BB962C8B-B14F-4D97-AF65-F5344CB8AC3E}">
        <p14:creationId xmlns:p14="http://schemas.microsoft.com/office/powerpoint/2010/main" val="1091375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624014">
            <a:off x="162610" y="1864818"/>
            <a:ext cx="4357255" cy="56388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72367">
            <a:off x="1477178" y="3367224"/>
            <a:ext cx="4357255" cy="563880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a:xfrm>
            <a:off x="457200" y="76200"/>
            <a:ext cx="8229600" cy="1143000"/>
          </a:xfrm>
        </p:spPr>
        <p:txBody>
          <a:bodyPr>
            <a:normAutofit fontScale="90000"/>
          </a:bodyPr>
          <a:lstStyle/>
          <a:p>
            <a:r>
              <a:rPr lang="en-US" dirty="0"/>
              <a:t>Re-envisioning GP: </a:t>
            </a:r>
            <a:br>
              <a:rPr lang="en-US" dirty="0"/>
            </a:br>
            <a:r>
              <a:rPr lang="en-US" b="1" dirty="0"/>
              <a:t>rebranded as Research Connection</a:t>
            </a:r>
            <a:endParaRPr lang="en-US" dirty="0"/>
          </a:p>
        </p:txBody>
      </p:sp>
      <p:sp>
        <p:nvSpPr>
          <p:cNvPr id="9" name="Content Placeholder 8"/>
          <p:cNvSpPr>
            <a:spLocks noGrp="1"/>
          </p:cNvSpPr>
          <p:nvPr>
            <p:ph sz="half" idx="2"/>
          </p:nvPr>
        </p:nvSpPr>
        <p:spPr>
          <a:xfrm>
            <a:off x="5943600" y="2057400"/>
            <a:ext cx="3352800" cy="4191000"/>
          </a:xfrm>
          <a:noFill/>
        </p:spPr>
        <p:txBody>
          <a:bodyPr>
            <a:normAutofit/>
          </a:bodyPr>
          <a:lstStyle/>
          <a:p>
            <a:pPr marL="0" indent="0">
              <a:buNone/>
            </a:pPr>
            <a:r>
              <a:rPr lang="en-US" sz="2000" dirty="0" smtClean="0"/>
              <a:t>Pilot Projects</a:t>
            </a:r>
          </a:p>
          <a:p>
            <a:pPr>
              <a:lnSpc>
                <a:spcPct val="90000"/>
              </a:lnSpc>
            </a:pPr>
            <a:r>
              <a:rPr lang="en-US" sz="2000" b="1" dirty="0" smtClean="0">
                <a:solidFill>
                  <a:srgbClr val="FF0000"/>
                </a:solidFill>
              </a:rPr>
              <a:t>Pharmacogenomics</a:t>
            </a:r>
            <a:endParaRPr lang="en-US" sz="2000" b="1" dirty="0">
              <a:solidFill>
                <a:srgbClr val="FF0000"/>
              </a:solidFill>
            </a:endParaRPr>
          </a:p>
          <a:p>
            <a:pPr lvl="1">
              <a:lnSpc>
                <a:spcPct val="90000"/>
              </a:lnSpc>
            </a:pPr>
            <a:r>
              <a:rPr lang="en-US" sz="1600" b="1" dirty="0" smtClean="0">
                <a:solidFill>
                  <a:srgbClr val="FF0000"/>
                </a:solidFill>
              </a:rPr>
              <a:t>Clinical Pharmacogenomics Service</a:t>
            </a:r>
            <a:endParaRPr lang="en-US" sz="1600" b="1" dirty="0">
              <a:solidFill>
                <a:srgbClr val="FF0000"/>
              </a:solidFill>
            </a:endParaRPr>
          </a:p>
          <a:p>
            <a:pPr lvl="1">
              <a:lnSpc>
                <a:spcPct val="90000"/>
              </a:lnSpc>
            </a:pPr>
            <a:r>
              <a:rPr lang="en-US" sz="1600" b="1" dirty="0" smtClean="0">
                <a:solidFill>
                  <a:srgbClr val="FF0000"/>
                </a:solidFill>
              </a:rPr>
              <a:t>High throughput drug screening research</a:t>
            </a:r>
            <a:endParaRPr lang="en-US" sz="1600" b="1" dirty="0">
              <a:solidFill>
                <a:srgbClr val="FF0000"/>
              </a:solidFill>
            </a:endParaRPr>
          </a:p>
          <a:p>
            <a:pPr>
              <a:lnSpc>
                <a:spcPct val="90000"/>
              </a:lnSpc>
            </a:pPr>
            <a:r>
              <a:rPr lang="en-US" sz="2000" dirty="0"/>
              <a:t>BCH </a:t>
            </a:r>
            <a:r>
              <a:rPr lang="en-US" sz="2000" dirty="0" smtClean="0"/>
              <a:t>Sequencing </a:t>
            </a:r>
            <a:endParaRPr lang="en-US" sz="2000" dirty="0"/>
          </a:p>
          <a:p>
            <a:pPr>
              <a:lnSpc>
                <a:spcPct val="90000"/>
              </a:lnSpc>
            </a:pPr>
            <a:r>
              <a:rPr lang="en-US" sz="2000" dirty="0"/>
              <a:t>Cancer </a:t>
            </a:r>
            <a:r>
              <a:rPr lang="en-US" sz="2000" dirty="0" smtClean="0"/>
              <a:t>Genomics</a:t>
            </a:r>
          </a:p>
          <a:p>
            <a:pPr>
              <a:lnSpc>
                <a:spcPct val="90000"/>
              </a:lnSpc>
            </a:pPr>
            <a:r>
              <a:rPr lang="en-US" sz="2000" dirty="0" err="1" smtClean="0"/>
              <a:t>Neurodegeneration</a:t>
            </a:r>
            <a:r>
              <a:rPr lang="en-US" sz="2000" dirty="0" smtClean="0"/>
              <a:t> and Developmental disease</a:t>
            </a:r>
            <a:endParaRPr lang="en-US" sz="2000" dirty="0"/>
          </a:p>
          <a:p>
            <a:endParaRPr lang="en-US" sz="2000" dirty="0" smtClean="0"/>
          </a:p>
          <a:p>
            <a:pPr marL="0" indent="0">
              <a:buNone/>
            </a:pPr>
            <a:endParaRPr lang="en-US" sz="2000" dirty="0" smtClean="0"/>
          </a:p>
        </p:txBody>
      </p:sp>
    </p:spTree>
    <p:extLst>
      <p:ext uri="{BB962C8B-B14F-4D97-AF65-F5344CB8AC3E}">
        <p14:creationId xmlns:p14="http://schemas.microsoft.com/office/powerpoint/2010/main" val="1584554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304800" y="73025"/>
            <a:ext cx="8839200" cy="685800"/>
          </a:xfrm>
        </p:spPr>
        <p:txBody>
          <a:bodyPr>
            <a:normAutofit fontScale="90000"/>
          </a:bodyPr>
          <a:lstStyle/>
          <a:p>
            <a:pPr eaLnBrk="1" hangingPunct="1"/>
            <a:r>
              <a:rPr lang="en-US" sz="4400" kern="1200" dirty="0">
                <a:solidFill>
                  <a:srgbClr val="0070C0"/>
                </a:solidFill>
                <a:latin typeface="Calibri"/>
              </a:rPr>
              <a:t>Pharmacogenomics at BCH</a:t>
            </a:r>
            <a:endParaRPr lang="en-US" dirty="0" smtClean="0">
              <a:solidFill>
                <a:srgbClr val="0070C0"/>
              </a:solidFill>
            </a:endParaRPr>
          </a:p>
        </p:txBody>
      </p:sp>
      <p:sp>
        <p:nvSpPr>
          <p:cNvPr id="102402" name="Rectangle 3"/>
          <p:cNvSpPr>
            <a:spLocks noGrp="1" noChangeArrowheads="1"/>
          </p:cNvSpPr>
          <p:nvPr>
            <p:ph type="body" idx="4294967295"/>
          </p:nvPr>
        </p:nvSpPr>
        <p:spPr>
          <a:xfrm>
            <a:off x="533400" y="1103312"/>
            <a:ext cx="5029200" cy="4764088"/>
          </a:xfrm>
        </p:spPr>
        <p:txBody>
          <a:bodyPr>
            <a:normAutofit lnSpcReduction="10000"/>
          </a:bodyPr>
          <a:lstStyle/>
          <a:p>
            <a:pPr>
              <a:lnSpc>
                <a:spcPct val="80000"/>
              </a:lnSpc>
            </a:pPr>
            <a:r>
              <a:rPr lang="en-US" sz="2400" dirty="0" smtClean="0"/>
              <a:t>April </a:t>
            </a:r>
            <a:r>
              <a:rPr lang="en-US" sz="2400" dirty="0"/>
              <a:t>1, 2012</a:t>
            </a:r>
          </a:p>
          <a:p>
            <a:pPr lvl="1">
              <a:lnSpc>
                <a:spcPct val="80000"/>
              </a:lnSpc>
            </a:pPr>
            <a:r>
              <a:rPr lang="en-US" sz="2000" b="0" dirty="0" smtClean="0"/>
              <a:t>Clinical Pharmacogenomic Oversight committee established, meeting monthly</a:t>
            </a:r>
          </a:p>
          <a:p>
            <a:pPr marL="457200" lvl="1" indent="0">
              <a:lnSpc>
                <a:spcPct val="80000"/>
              </a:lnSpc>
              <a:buNone/>
            </a:pPr>
            <a:r>
              <a:rPr lang="en-US" sz="2000" b="0" dirty="0" smtClean="0"/>
              <a:t> </a:t>
            </a:r>
            <a:endParaRPr lang="en-US" sz="2000" dirty="0" smtClean="0"/>
          </a:p>
          <a:p>
            <a:pPr>
              <a:lnSpc>
                <a:spcPct val="80000"/>
              </a:lnSpc>
            </a:pPr>
            <a:r>
              <a:rPr lang="en-US" sz="2400" dirty="0" smtClean="0"/>
              <a:t>August 1, 2012</a:t>
            </a:r>
            <a:endParaRPr lang="en-US" sz="2400" dirty="0"/>
          </a:p>
          <a:p>
            <a:pPr lvl="1">
              <a:lnSpc>
                <a:spcPct val="80000"/>
              </a:lnSpc>
            </a:pPr>
            <a:r>
              <a:rPr lang="en-US" sz="2000" b="0" dirty="0" err="1" smtClean="0"/>
              <a:t>PGx</a:t>
            </a:r>
            <a:r>
              <a:rPr lang="en-US" sz="2000" b="0" dirty="0" smtClean="0"/>
              <a:t> result return (TPMT) to the EMR</a:t>
            </a:r>
          </a:p>
          <a:p>
            <a:pPr lvl="2">
              <a:lnSpc>
                <a:spcPct val="80000"/>
              </a:lnSpc>
            </a:pPr>
            <a:r>
              <a:rPr lang="en-US" sz="2000" b="0" dirty="0" smtClean="0"/>
              <a:t>PGx Specialty View</a:t>
            </a:r>
          </a:p>
          <a:p>
            <a:pPr lvl="2">
              <a:lnSpc>
                <a:spcPct val="80000"/>
              </a:lnSpc>
            </a:pPr>
            <a:r>
              <a:rPr lang="en-US" sz="2000" b="0" dirty="0" smtClean="0"/>
              <a:t>High-risk genotypes manually added into Problem and Diagnosis List</a:t>
            </a:r>
          </a:p>
          <a:p>
            <a:pPr lvl="1">
              <a:lnSpc>
                <a:spcPct val="80000"/>
              </a:lnSpc>
            </a:pPr>
            <a:r>
              <a:rPr lang="en-US" sz="2000" b="0" dirty="0" smtClean="0"/>
              <a:t>Interpretation report engine </a:t>
            </a:r>
          </a:p>
          <a:p>
            <a:pPr lvl="1">
              <a:lnSpc>
                <a:spcPct val="80000"/>
              </a:lnSpc>
            </a:pPr>
            <a:r>
              <a:rPr lang="en-US" sz="2000" b="0" dirty="0" smtClean="0"/>
              <a:t>Decision support PGx rules for prescribers and pharmacists</a:t>
            </a:r>
          </a:p>
          <a:p>
            <a:pPr lvl="1">
              <a:lnSpc>
                <a:spcPct val="80000"/>
              </a:lnSpc>
            </a:pPr>
            <a:r>
              <a:rPr lang="en-US" sz="2000" b="0" dirty="0" smtClean="0"/>
              <a:t>Formal consult process for the CPS in the EMR</a:t>
            </a:r>
          </a:p>
          <a:p>
            <a:pPr lvl="1">
              <a:lnSpc>
                <a:spcPct val="80000"/>
              </a:lnSpc>
            </a:pPr>
            <a:r>
              <a:rPr lang="en-US" sz="2000" b="0" dirty="0" smtClean="0"/>
              <a:t>Presented initial PGx training to the pharmacy staff, prescribers</a:t>
            </a:r>
            <a:endParaRPr lang="en-US" sz="1400" dirty="0">
              <a:solidFill>
                <a:srgbClr val="FF0000"/>
              </a:solidFill>
            </a:endParaRPr>
          </a:p>
        </p:txBody>
      </p:sp>
      <p:pic>
        <p:nvPicPr>
          <p:cNvPr id="102403" name="Picture 3" descr="PowerPoint_BCH_footer_center.jpg"/>
          <p:cNvPicPr>
            <a:picLocks noChangeAspect="1"/>
          </p:cNvPicPr>
          <p:nvPr/>
        </p:nvPicPr>
        <p:blipFill>
          <a:blip r:embed="rId2" cstate="print"/>
          <a:srcRect/>
          <a:stretch>
            <a:fillRect/>
          </a:stretch>
        </p:blipFill>
        <p:spPr bwMode="auto">
          <a:xfrm>
            <a:off x="0" y="6097588"/>
            <a:ext cx="9163050" cy="782637"/>
          </a:xfrm>
          <a:prstGeom prst="rect">
            <a:avLst/>
          </a:prstGeom>
          <a:noFill/>
          <a:ln w="9525">
            <a:noFill/>
            <a:miter lim="800000"/>
            <a:headEnd/>
            <a:tailEnd/>
          </a:ln>
        </p:spPr>
      </p:pic>
      <p:pic>
        <p:nvPicPr>
          <p:cNvPr id="7" name="Picture 32" descr="Screen shot 2012-09-06 at 1.11.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7174" y="1752600"/>
            <a:ext cx="3776826" cy="37061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07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304800" y="152400"/>
            <a:ext cx="8839200" cy="685800"/>
          </a:xfrm>
        </p:spPr>
        <p:txBody>
          <a:bodyPr>
            <a:normAutofit fontScale="90000"/>
          </a:bodyPr>
          <a:lstStyle/>
          <a:p>
            <a:pPr eaLnBrk="1" hangingPunct="1"/>
            <a:r>
              <a:rPr lang="en-US" sz="4400" kern="1200" dirty="0">
                <a:solidFill>
                  <a:srgbClr val="0070C0"/>
                </a:solidFill>
                <a:latin typeface="Calibri"/>
              </a:rPr>
              <a:t>Pharmacogenomics at BCH</a:t>
            </a:r>
            <a:endParaRPr lang="en-US" dirty="0" smtClean="0">
              <a:solidFill>
                <a:srgbClr val="0070C0"/>
              </a:solidFill>
            </a:endParaRPr>
          </a:p>
        </p:txBody>
      </p:sp>
      <p:pic>
        <p:nvPicPr>
          <p:cNvPr id="102403" name="Picture 3" descr="PowerPoint_BCH_footer_center.jpg"/>
          <p:cNvPicPr>
            <a:picLocks noChangeAspect="1"/>
          </p:cNvPicPr>
          <p:nvPr/>
        </p:nvPicPr>
        <p:blipFill>
          <a:blip r:embed="rId2" cstate="print"/>
          <a:srcRect/>
          <a:stretch>
            <a:fillRect/>
          </a:stretch>
        </p:blipFill>
        <p:spPr bwMode="auto">
          <a:xfrm>
            <a:off x="0" y="6097588"/>
            <a:ext cx="9163050" cy="782637"/>
          </a:xfrm>
          <a:prstGeom prst="rect">
            <a:avLst/>
          </a:prstGeom>
          <a:noFill/>
          <a:ln w="9525">
            <a:noFill/>
            <a:miter lim="800000"/>
            <a:headEnd/>
            <a:tailEnd/>
          </a:ln>
        </p:spPr>
      </p:pic>
      <p:pic>
        <p:nvPicPr>
          <p:cNvPr id="5" name="Picture 1" descr="Cerner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09800"/>
            <a:ext cx="5092637" cy="3505200"/>
          </a:xfrm>
          <a:prstGeom prst="rect">
            <a:avLst/>
          </a:prstGeom>
          <a:noFill/>
          <a:ln w="9525">
            <a:solidFill>
              <a:srgbClr val="002336"/>
            </a:solidFill>
            <a:miter lim="800000"/>
            <a:headEnd/>
            <a:tailEnd/>
          </a:ln>
          <a:extLst>
            <a:ext uri="{909E8E84-426E-40dd-AFC4-6F175D3DCCD1}">
              <a14:hiddenFill xmlns:a14="http://schemas.microsoft.com/office/drawing/2010/main">
                <a:solidFill>
                  <a:srgbClr val="FFFFFF"/>
                </a:solidFill>
              </a14:hiddenFill>
            </a:ext>
          </a:extLst>
        </p:spPr>
      </p:pic>
      <p:sp>
        <p:nvSpPr>
          <p:cNvPr id="102402" name="Rectangle 3"/>
          <p:cNvSpPr>
            <a:spLocks noGrp="1" noChangeArrowheads="1"/>
          </p:cNvSpPr>
          <p:nvPr>
            <p:ph type="body" idx="4294967295"/>
          </p:nvPr>
        </p:nvSpPr>
        <p:spPr>
          <a:xfrm>
            <a:off x="0" y="990600"/>
            <a:ext cx="4495800" cy="5181600"/>
          </a:xfrm>
        </p:spPr>
        <p:txBody>
          <a:bodyPr>
            <a:normAutofit fontScale="85000" lnSpcReduction="20000"/>
          </a:bodyPr>
          <a:lstStyle/>
          <a:p>
            <a:pPr lvl="0">
              <a:lnSpc>
                <a:spcPct val="80000"/>
              </a:lnSpc>
            </a:pPr>
            <a:r>
              <a:rPr lang="en-US" sz="2400" b="1" dirty="0"/>
              <a:t>Oct 31, 2013:</a:t>
            </a:r>
          </a:p>
          <a:p>
            <a:pPr lvl="1"/>
            <a:r>
              <a:rPr lang="en-US" sz="2000" dirty="0"/>
              <a:t>246 TPMT samples run in house (GI, Oncology, and Transplant)</a:t>
            </a:r>
          </a:p>
          <a:p>
            <a:pPr lvl="1"/>
            <a:r>
              <a:rPr lang="en-US" sz="2000" dirty="0"/>
              <a:t>All results returned to the EMR</a:t>
            </a:r>
          </a:p>
          <a:p>
            <a:pPr lvl="1"/>
            <a:r>
              <a:rPr lang="en-US" sz="2000" dirty="0"/>
              <a:t>89.7% wild type homozygous (consistent with literature)</a:t>
            </a:r>
          </a:p>
          <a:p>
            <a:pPr lvl="1"/>
            <a:r>
              <a:rPr lang="en-US" sz="2000" dirty="0"/>
              <a:t>33% reduction in TPMT for non-wild type (on average, different for indication, genotype)</a:t>
            </a:r>
          </a:p>
          <a:p>
            <a:pPr lvl="1">
              <a:lnSpc>
                <a:spcPct val="80000"/>
              </a:lnSpc>
            </a:pPr>
            <a:endParaRPr lang="en-US" sz="2400" dirty="0"/>
          </a:p>
          <a:p>
            <a:r>
              <a:rPr lang="en-US" sz="2400" b="1" dirty="0"/>
              <a:t>Clinical Decision Support Alerts </a:t>
            </a:r>
          </a:p>
          <a:p>
            <a:pPr lvl="1"/>
            <a:r>
              <a:rPr lang="en-US" sz="2000" dirty="0"/>
              <a:t>54.1% physician, remainder evenly split between NPs and pharmacists</a:t>
            </a:r>
          </a:p>
          <a:p>
            <a:pPr lvl="1"/>
            <a:r>
              <a:rPr lang="en-US" sz="2000" dirty="0"/>
              <a:t>2.6 alerts per practitioner</a:t>
            </a:r>
          </a:p>
          <a:p>
            <a:pPr lvl="1"/>
            <a:r>
              <a:rPr lang="en-US" sz="2000" dirty="0"/>
              <a:t>3.8 alerts per patient</a:t>
            </a:r>
          </a:p>
          <a:p>
            <a:pPr lvl="1"/>
            <a:r>
              <a:rPr lang="en-US" sz="2000" dirty="0"/>
              <a:t>ONLY patients with a variant status fire an alert</a:t>
            </a:r>
          </a:p>
          <a:p>
            <a:pPr lvl="1">
              <a:lnSpc>
                <a:spcPct val="80000"/>
              </a:lnSpc>
            </a:pPr>
            <a:endParaRPr lang="en-US" sz="2000" dirty="0">
              <a:solidFill>
                <a:srgbClr val="FF0000"/>
              </a:solidFill>
            </a:endParaRPr>
          </a:p>
          <a:p>
            <a:pPr>
              <a:lnSpc>
                <a:spcPct val="80000"/>
              </a:lnSpc>
            </a:pPr>
            <a:r>
              <a:rPr lang="en-US" sz="2400" b="1" dirty="0"/>
              <a:t>Sept. 2013</a:t>
            </a:r>
          </a:p>
          <a:p>
            <a:pPr lvl="1"/>
            <a:r>
              <a:rPr lang="en-US" sz="2000" dirty="0" smtClean="0"/>
              <a:t>Research </a:t>
            </a:r>
            <a:r>
              <a:rPr lang="en-US" sz="2000" dirty="0"/>
              <a:t>into the clinical use and utility of </a:t>
            </a:r>
            <a:r>
              <a:rPr lang="en-US" sz="2000" dirty="0" err="1"/>
              <a:t>PGx</a:t>
            </a:r>
            <a:r>
              <a:rPr lang="en-US" sz="2000" dirty="0"/>
              <a:t> </a:t>
            </a:r>
            <a:r>
              <a:rPr lang="en-US" sz="2000" dirty="0" smtClean="0"/>
              <a:t>data</a:t>
            </a:r>
            <a:endParaRPr lang="en-US" sz="2000" dirty="0"/>
          </a:p>
        </p:txBody>
      </p:sp>
    </p:spTree>
    <p:extLst>
      <p:ext uri="{BB962C8B-B14F-4D97-AF65-F5344CB8AC3E}">
        <p14:creationId xmlns:p14="http://schemas.microsoft.com/office/powerpoint/2010/main" val="11647929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werPoint_BCH_footer_cent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6923"/>
            <a:ext cx="9162288" cy="782958"/>
          </a:xfrm>
          <a:prstGeom prst="rect">
            <a:avLst/>
          </a:prstGeom>
        </p:spPr>
      </p:pic>
      <p:sp>
        <p:nvSpPr>
          <p:cNvPr id="7" name="Title 6"/>
          <p:cNvSpPr>
            <a:spLocks noGrp="1"/>
          </p:cNvSpPr>
          <p:nvPr>
            <p:ph type="title"/>
          </p:nvPr>
        </p:nvSpPr>
        <p:spPr>
          <a:xfrm>
            <a:off x="457200" y="76200"/>
            <a:ext cx="8229600" cy="1143000"/>
          </a:xfrm>
        </p:spPr>
        <p:txBody>
          <a:bodyPr>
            <a:noAutofit/>
          </a:bodyPr>
          <a:lstStyle/>
          <a:p>
            <a:r>
              <a:rPr lang="en-US" sz="3200" b="1" dirty="0" smtClean="0"/>
              <a:t>Clinically Actionable </a:t>
            </a:r>
            <a:r>
              <a:rPr lang="en-US" sz="3200" b="1" dirty="0" err="1" smtClean="0"/>
              <a:t>PGx</a:t>
            </a:r>
            <a:r>
              <a:rPr lang="en-US" sz="3200" b="1" dirty="0" smtClean="0"/>
              <a:t> tests (example)</a:t>
            </a:r>
            <a:endParaRPr lang="en-US" sz="3200" dirty="0"/>
          </a:p>
        </p:txBody>
      </p:sp>
      <p:sp>
        <p:nvSpPr>
          <p:cNvPr id="8" name="Content Placeholder 7"/>
          <p:cNvSpPr>
            <a:spLocks noGrp="1"/>
          </p:cNvSpPr>
          <p:nvPr>
            <p:ph sz="half" idx="1"/>
          </p:nvPr>
        </p:nvSpPr>
        <p:spPr/>
        <p:txBody>
          <a:bodyPr>
            <a:normAutofit fontScale="70000" lnSpcReduction="20000"/>
          </a:bodyPr>
          <a:lstStyle/>
          <a:p>
            <a:r>
              <a:rPr lang="en-US" sz="3200" b="1" dirty="0" smtClean="0"/>
              <a:t>Warfarin</a:t>
            </a:r>
          </a:p>
          <a:p>
            <a:pPr lvl="1"/>
            <a:r>
              <a:rPr lang="en-US" sz="2200" dirty="0" smtClean="0"/>
              <a:t>CYP 2C9</a:t>
            </a:r>
          </a:p>
          <a:p>
            <a:pPr lvl="1"/>
            <a:r>
              <a:rPr lang="en-US" sz="2200" dirty="0" smtClean="0"/>
              <a:t>VKORC1</a:t>
            </a:r>
          </a:p>
          <a:p>
            <a:pPr lvl="1"/>
            <a:r>
              <a:rPr lang="en-US" sz="2200" dirty="0" smtClean="0"/>
              <a:t>CYP 4F2</a:t>
            </a:r>
          </a:p>
          <a:p>
            <a:pPr lvl="1"/>
            <a:endParaRPr lang="en-US" sz="2200" dirty="0" smtClean="0"/>
          </a:p>
          <a:p>
            <a:r>
              <a:rPr lang="en-US" sz="2400" dirty="0" smtClean="0"/>
              <a:t>There </a:t>
            </a:r>
            <a:r>
              <a:rPr lang="en-US" sz="2400" dirty="0"/>
              <a:t>are multiple clinical variables, including age, race, body weight, sex, smoking status, liver disease and other concomitant medications.   </a:t>
            </a:r>
            <a:endParaRPr lang="en-US" sz="2400" dirty="0" smtClean="0"/>
          </a:p>
          <a:p>
            <a:endParaRPr lang="en-US" sz="2400" dirty="0"/>
          </a:p>
          <a:p>
            <a:r>
              <a:rPr lang="en-US" sz="2400" dirty="0" smtClean="0"/>
              <a:t>VKORC1 </a:t>
            </a:r>
            <a:r>
              <a:rPr lang="en-US" sz="2400" dirty="0"/>
              <a:t>is responsible for approximately 25% of the warfarin dosing variation, so it is the most heavily weighted.  This is followed by the clinical variables ~20% and by CYP2C9 at ~10%. </a:t>
            </a:r>
            <a:endParaRPr lang="en-US" sz="2200" dirty="0"/>
          </a:p>
          <a:p>
            <a:endParaRPr lang="en-US" sz="2600" dirty="0"/>
          </a:p>
          <a:p>
            <a:r>
              <a:rPr lang="en-US" sz="2600" dirty="0" smtClean="0">
                <a:hlinkClick r:id="rId3"/>
              </a:rPr>
              <a:t>www.warfarindosing.org</a:t>
            </a:r>
            <a:endParaRPr lang="en-US" sz="2600" dirty="0" smtClean="0"/>
          </a:p>
          <a:p>
            <a:endParaRPr lang="en-US" sz="2600" dirty="0" smtClean="0"/>
          </a:p>
          <a:p>
            <a:endParaRPr lang="en-US" sz="2600" dirty="0" smtClean="0"/>
          </a:p>
          <a:p>
            <a:pPr marL="457200" lvl="1" indent="0">
              <a:buNone/>
            </a:pPr>
            <a:endParaRPr lang="en-US" dirty="0"/>
          </a:p>
          <a:p>
            <a:endParaRPr lang="en-US" dirty="0"/>
          </a:p>
        </p:txBody>
      </p:sp>
      <p:sp>
        <p:nvSpPr>
          <p:cNvPr id="10" name="Content Placeholder 9"/>
          <p:cNvSpPr>
            <a:spLocks noGrp="1"/>
          </p:cNvSpPr>
          <p:nvPr>
            <p:ph sz="half" idx="2"/>
          </p:nvPr>
        </p:nvSpPr>
        <p:spPr/>
        <p:txBody>
          <a:bodyPr>
            <a:normAutofit fontScale="70000" lnSpcReduction="20000"/>
          </a:bodyPr>
          <a:lstStyle/>
          <a:p>
            <a:endParaRPr lang="en-US" dirty="0"/>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071" r="43248" b="8269"/>
          <a:stretch/>
        </p:blipFill>
        <p:spPr bwMode="auto">
          <a:xfrm>
            <a:off x="4545090" y="1524001"/>
            <a:ext cx="4466610" cy="335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8789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Warfarin testing at BCH</a:t>
            </a:r>
            <a:endParaRPr lang="en-US" dirty="0"/>
          </a:p>
        </p:txBody>
      </p:sp>
      <p:sp>
        <p:nvSpPr>
          <p:cNvPr id="3" name="Content Placeholder 2"/>
          <p:cNvSpPr>
            <a:spLocks noGrp="1"/>
          </p:cNvSpPr>
          <p:nvPr>
            <p:ph sz="half" idx="1"/>
          </p:nvPr>
        </p:nvSpPr>
        <p:spPr>
          <a:xfrm>
            <a:off x="381000" y="1371600"/>
            <a:ext cx="8305800" cy="4525963"/>
          </a:xfrm>
        </p:spPr>
        <p:txBody>
          <a:bodyPr>
            <a:normAutofit/>
          </a:bodyPr>
          <a:lstStyle/>
          <a:p>
            <a:r>
              <a:rPr lang="en-US" dirty="0" smtClean="0"/>
              <a:t>Sending to ARUP (first pediatric institution)</a:t>
            </a:r>
          </a:p>
          <a:p>
            <a:r>
              <a:rPr lang="en-US" dirty="0" smtClean="0"/>
              <a:t>Basic genotyping with no dosing (not appropriate for under 18)</a:t>
            </a:r>
          </a:p>
          <a:p>
            <a:r>
              <a:rPr lang="en-US" dirty="0" smtClean="0"/>
              <a:t>Work together with anti-coagulation clinic for best use of information</a:t>
            </a:r>
          </a:p>
          <a:p>
            <a:r>
              <a:rPr lang="en-US" dirty="0" smtClean="0"/>
              <a:t>Validating most recent PD guidelines </a:t>
            </a:r>
          </a:p>
          <a:p>
            <a:r>
              <a:rPr lang="en-US" dirty="0"/>
              <a:t>R</a:t>
            </a:r>
            <a:r>
              <a:rPr lang="en-US" dirty="0" smtClean="0"/>
              <a:t>etrospective </a:t>
            </a:r>
            <a:r>
              <a:rPr lang="en-US" dirty="0"/>
              <a:t>data </a:t>
            </a:r>
          </a:p>
          <a:p>
            <a:r>
              <a:rPr lang="en-US" dirty="0"/>
              <a:t>Submitting an IRB proposal to provide data as part of </a:t>
            </a:r>
            <a:r>
              <a:rPr lang="en-US" dirty="0" err="1" smtClean="0"/>
              <a:t>eMERGE</a:t>
            </a:r>
            <a:r>
              <a:rPr lang="en-US" dirty="0" smtClean="0"/>
              <a:t> </a:t>
            </a:r>
            <a:r>
              <a:rPr lang="en-US" dirty="0"/>
              <a:t>consortium</a:t>
            </a:r>
          </a:p>
          <a:p>
            <a:pPr marL="0" indent="0">
              <a:buNone/>
            </a:pPr>
            <a:endParaRPr lang="en-US" dirty="0"/>
          </a:p>
        </p:txBody>
      </p:sp>
    </p:spTree>
    <p:extLst>
      <p:ext uri="{BB962C8B-B14F-4D97-AF65-F5344CB8AC3E}">
        <p14:creationId xmlns:p14="http://schemas.microsoft.com/office/powerpoint/2010/main" val="393576635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pt of Public Affaris and Marketing Design Template v2">
  <a:themeElements>
    <a:clrScheme name="1_Dept of Public Affaris and Marketing Design Template v2 18">
      <a:dk1>
        <a:srgbClr val="000000"/>
      </a:dk1>
      <a:lt1>
        <a:srgbClr val="FFFFFF"/>
      </a:lt1>
      <a:dk2>
        <a:srgbClr val="000000"/>
      </a:dk2>
      <a:lt2>
        <a:srgbClr val="808080"/>
      </a:lt2>
      <a:accent1>
        <a:srgbClr val="00CC99"/>
      </a:accent1>
      <a:accent2>
        <a:srgbClr val="00CC00"/>
      </a:accent2>
      <a:accent3>
        <a:srgbClr val="FFFFFF"/>
      </a:accent3>
      <a:accent4>
        <a:srgbClr val="000000"/>
      </a:accent4>
      <a:accent5>
        <a:srgbClr val="AAE2CA"/>
      </a:accent5>
      <a:accent6>
        <a:srgbClr val="00B900"/>
      </a:accent6>
      <a:hlink>
        <a:srgbClr val="000099"/>
      </a:hlink>
      <a:folHlink>
        <a:srgbClr val="000099"/>
      </a:folHlink>
    </a:clrScheme>
    <a:fontScheme name="1_Dept of Public Affaris and Marketing Design Template v2">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pt of Public Affaris and Marketing Design Template v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pt of Public Affaris and Marketing Design Template v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8">
        <a:dk1>
          <a:srgbClr val="000000"/>
        </a:dk1>
        <a:lt1>
          <a:srgbClr val="FFFFFF"/>
        </a:lt1>
        <a:dk2>
          <a:srgbClr val="000000"/>
        </a:dk2>
        <a:lt2>
          <a:srgbClr val="808080"/>
        </a:lt2>
        <a:accent1>
          <a:srgbClr val="00CC99"/>
        </a:accent1>
        <a:accent2>
          <a:srgbClr val="00CC00"/>
        </a:accent2>
        <a:accent3>
          <a:srgbClr val="FFFFFF"/>
        </a:accent3>
        <a:accent4>
          <a:srgbClr val="000000"/>
        </a:accent4>
        <a:accent5>
          <a:srgbClr val="AAE2CA"/>
        </a:accent5>
        <a:accent6>
          <a:srgbClr val="00B900"/>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0">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pt of Public Affaris and Marketing Design Template v2 11">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3">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4">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5">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6">
        <a:dk1>
          <a:srgbClr val="000000"/>
        </a:dk1>
        <a:lt1>
          <a:srgbClr val="FFFFFF"/>
        </a:lt1>
        <a:dk2>
          <a:srgbClr val="000000"/>
        </a:dk2>
        <a:lt2>
          <a:srgbClr val="808080"/>
        </a:lt2>
        <a:accent1>
          <a:srgbClr val="00CC99"/>
        </a:accent1>
        <a:accent2>
          <a:srgbClr val="00CC00"/>
        </a:accent2>
        <a:accent3>
          <a:srgbClr val="FFFFFF"/>
        </a:accent3>
        <a:accent4>
          <a:srgbClr val="000000"/>
        </a:accent4>
        <a:accent5>
          <a:srgbClr val="AAE2CA"/>
        </a:accent5>
        <a:accent6>
          <a:srgbClr val="00B900"/>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7">
        <a:dk1>
          <a:srgbClr val="000000"/>
        </a:dk1>
        <a:lt1>
          <a:srgbClr val="FFFFFF"/>
        </a:lt1>
        <a:dk2>
          <a:srgbClr val="000000"/>
        </a:dk2>
        <a:lt2>
          <a:srgbClr val="808080"/>
        </a:lt2>
        <a:accent1>
          <a:srgbClr val="00CC99"/>
        </a:accent1>
        <a:accent2>
          <a:srgbClr val="00CC00"/>
        </a:accent2>
        <a:accent3>
          <a:srgbClr val="FFFFFF"/>
        </a:accent3>
        <a:accent4>
          <a:srgbClr val="000000"/>
        </a:accent4>
        <a:accent5>
          <a:srgbClr val="AAE2CA"/>
        </a:accent5>
        <a:accent6>
          <a:srgbClr val="00B900"/>
        </a:accent6>
        <a:hlink>
          <a:srgbClr val="000099"/>
        </a:hlink>
        <a:folHlink>
          <a:srgbClr val="B2B2B2"/>
        </a:folHlink>
      </a:clrScheme>
      <a:clrMap bg1="lt1" tx1="dk1" bg2="lt2" tx2="dk2" accent1="accent1" accent2="accent2" accent3="accent3" accent4="accent4" accent5="accent5" accent6="accent6" hlink="hlink" folHlink="folHlink"/>
    </a:extraClrScheme>
    <a:extraClrScheme>
      <a:clrScheme name="1_Dept of Public Affaris and Marketing Design Template v2 18">
        <a:dk1>
          <a:srgbClr val="000000"/>
        </a:dk1>
        <a:lt1>
          <a:srgbClr val="FFFFFF"/>
        </a:lt1>
        <a:dk2>
          <a:srgbClr val="000000"/>
        </a:dk2>
        <a:lt2>
          <a:srgbClr val="808080"/>
        </a:lt2>
        <a:accent1>
          <a:srgbClr val="00CC99"/>
        </a:accent1>
        <a:accent2>
          <a:srgbClr val="00CC00"/>
        </a:accent2>
        <a:accent3>
          <a:srgbClr val="FFFFFF"/>
        </a:accent3>
        <a:accent4>
          <a:srgbClr val="000000"/>
        </a:accent4>
        <a:accent5>
          <a:srgbClr val="AAE2CA"/>
        </a:accent5>
        <a:accent6>
          <a:srgbClr val="00B900"/>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36638</TotalTime>
  <Words>1682</Words>
  <Application>Microsoft Macintosh PowerPoint</Application>
  <PresentationFormat>On-screen Show (4:3)</PresentationFormat>
  <Paragraphs>296</Paragraphs>
  <Slides>31</Slides>
  <Notes>5</Notes>
  <HiddenSlides>0</HiddenSlides>
  <MMClips>3</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3_Dept of Public Affaris and Marketing Design Template v2</vt:lpstr>
      <vt:lpstr>Pharmacogenomics at Boston Children’s Hospital</vt:lpstr>
      <vt:lpstr>PowerPoint Presentation</vt:lpstr>
      <vt:lpstr>Gene Partnership Vision</vt:lpstr>
      <vt:lpstr>A Significant Opportunity Exists for BCH</vt:lpstr>
      <vt:lpstr>Re-envisioning GP:  rebranded as Research Connection</vt:lpstr>
      <vt:lpstr>Pharmacogenomics at BCH</vt:lpstr>
      <vt:lpstr>Pharmacogenomics at BCH</vt:lpstr>
      <vt:lpstr>Clinically Actionable PGx tests (example)</vt:lpstr>
      <vt:lpstr>Warfarin testing at BCH</vt:lpstr>
      <vt:lpstr>When are PGx tests worth it?</vt:lpstr>
      <vt:lpstr>Clinically Actionable PGx tests (example)</vt:lpstr>
      <vt:lpstr>Clinical Pharmacogenomics Consultation Service</vt:lpstr>
      <vt:lpstr>“Don’t want to be normal”</vt:lpstr>
      <vt:lpstr>“I know I have CYP2D6 sensitivity”  (DTC results in the clinic)</vt:lpstr>
      <vt:lpstr>DTC problems</vt:lpstr>
      <vt:lpstr>DTC problems</vt:lpstr>
      <vt:lpstr>The Trouble with CYP2D6 genotyping</vt:lpstr>
      <vt:lpstr>Show me the money (esoteric)</vt:lpstr>
      <vt:lpstr>Show me something other than the money</vt:lpstr>
      <vt:lpstr>The Future</vt:lpstr>
      <vt:lpstr>The Ultimate Goal</vt:lpstr>
      <vt:lpstr>PGx Research at BCH</vt:lpstr>
      <vt:lpstr>PowerPoint Presentation</vt:lpstr>
      <vt:lpstr>PowerPoint Presentation</vt:lpstr>
      <vt:lpstr>Imaging voltage in human cells</vt:lpstr>
      <vt:lpstr>Example application:  Cardiac safety testing</vt:lpstr>
      <vt:lpstr>PowerPoint Presentation</vt:lpstr>
      <vt:lpstr>Ex vivo Modeling --  v 2.0</vt:lpstr>
      <vt:lpstr>Conclusions</vt:lpstr>
      <vt:lpstr>The CPS Team</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Jude’s Cerner PGx workflow</dc:title>
  <dc:creator>Manzi, Shannon</dc:creator>
  <cp:lastModifiedBy>Catherine Brownstein</cp:lastModifiedBy>
  <cp:revision>199</cp:revision>
  <dcterms:created xsi:type="dcterms:W3CDTF">2012-06-28T17:08:26Z</dcterms:created>
  <dcterms:modified xsi:type="dcterms:W3CDTF">2014-11-03T16:52:56Z</dcterms:modified>
</cp:coreProperties>
</file>