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6"/>
  </p:notesMasterIdLst>
  <p:sldIdLst>
    <p:sldId id="256" r:id="rId3"/>
    <p:sldId id="300" r:id="rId4"/>
    <p:sldId id="259" r:id="rId5"/>
    <p:sldId id="301" r:id="rId6"/>
    <p:sldId id="257" r:id="rId7"/>
    <p:sldId id="260" r:id="rId8"/>
    <p:sldId id="266" r:id="rId9"/>
    <p:sldId id="268" r:id="rId10"/>
    <p:sldId id="287" r:id="rId11"/>
    <p:sldId id="288" r:id="rId12"/>
    <p:sldId id="270" r:id="rId13"/>
    <p:sldId id="303" r:id="rId14"/>
    <p:sldId id="272" r:id="rId15"/>
    <p:sldId id="282" r:id="rId16"/>
    <p:sldId id="283" r:id="rId17"/>
    <p:sldId id="294" r:id="rId18"/>
    <p:sldId id="296" r:id="rId19"/>
    <p:sldId id="292" r:id="rId20"/>
    <p:sldId id="293" r:id="rId21"/>
    <p:sldId id="273" r:id="rId22"/>
    <p:sldId id="276" r:id="rId23"/>
    <p:sldId id="274" r:id="rId24"/>
    <p:sldId id="278" r:id="rId25"/>
    <p:sldId id="275" r:id="rId26"/>
    <p:sldId id="290" r:id="rId27"/>
    <p:sldId id="277" r:id="rId28"/>
    <p:sldId id="291" r:id="rId29"/>
    <p:sldId id="279" r:id="rId30"/>
    <p:sldId id="302" r:id="rId31"/>
    <p:sldId id="299" r:id="rId32"/>
    <p:sldId id="271" r:id="rId33"/>
    <p:sldId id="258" r:id="rId34"/>
    <p:sldId id="28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plotArea>
      <c:layout>
        <c:manualLayout>
          <c:layoutTarget val="inner"/>
          <c:xMode val="edge"/>
          <c:yMode val="edge"/>
          <c:x val="1.7328599112026919E-2"/>
          <c:y val="3.9624064542242952E-2"/>
          <c:w val="0.96534280177594556"/>
          <c:h val="0.92075187091551502"/>
        </c:manualLayout>
      </c:layout>
      <c:ofPieChart>
        <c:ofPieType val="bar"/>
        <c:varyColors val="1"/>
        <c:ser>
          <c:idx val="0"/>
          <c:order val="0"/>
          <c:dLbls>
            <c:dLblPos val="bestFit"/>
            <c:showVal val="1"/>
            <c:showCatName val="1"/>
            <c:showLeaderLines val="1"/>
          </c:dLbls>
          <c:cat>
            <c:strRef>
              <c:f>Sheet1!$A$6:$A$10</c:f>
              <c:strCache>
                <c:ptCount val="5"/>
                <c:pt idx="0">
                  <c:v> Acute Femoral</c:v>
                </c:pt>
                <c:pt idx="1">
                  <c:v>Tibial</c:v>
                </c:pt>
                <c:pt idx="2">
                  <c:v>Humeral</c:v>
                </c:pt>
                <c:pt idx="3">
                  <c:v>Nonunion(2 humeral &amp; 1 tibial)</c:v>
                </c:pt>
                <c:pt idx="4">
                  <c:v>Pathological (femoral)</c:v>
                </c:pt>
              </c:strCache>
            </c:strRef>
          </c:cat>
          <c:val>
            <c:numRef>
              <c:f>Sheet1!$B$6:$B$10</c:f>
              <c:numCache>
                <c:formatCode>General</c:formatCode>
                <c:ptCount val="5"/>
                <c:pt idx="0">
                  <c:v>44</c:v>
                </c:pt>
                <c:pt idx="1">
                  <c:v>6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</c:ser>
        <c:dLbls>
          <c:showVal val="1"/>
          <c:showCatName val="1"/>
        </c:dLbls>
        <c:gapWidth val="100"/>
        <c:secondPieSize val="75"/>
        <c:serLines/>
      </c:ofPieChart>
    </c:plotArea>
    <c:plotVisOnly val="1"/>
  </c:chart>
  <c:txPr>
    <a:bodyPr/>
    <a:lstStyle/>
    <a:p>
      <a:pPr algn="just"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5"/>
  <c:chart>
    <c:autoTitleDeleted val="1"/>
    <c:plotArea>
      <c:layout>
        <c:manualLayout>
          <c:layoutTarget val="inner"/>
          <c:xMode val="edge"/>
          <c:yMode val="edge"/>
          <c:x val="4.0487297578368803E-2"/>
          <c:y val="8.1453568515939198E-2"/>
          <c:w val="0.9253147130193633"/>
          <c:h val="0.84282146955448733"/>
        </c:manualLayout>
      </c:layout>
      <c:pieChart>
        <c:varyColors val="1"/>
        <c:ser>
          <c:idx val="0"/>
          <c:order val="0"/>
          <c:explosion val="25"/>
          <c:dLbls>
            <c:dLbl>
              <c:idx val="1"/>
              <c:layout/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en-US" sz="1800" smtClean="0"/>
                      <a:t>Female </a:t>
                    </a:r>
                    <a:r>
                      <a:rPr lang="en-US" sz="1800"/>
                      <a:t>11</a:t>
                    </a:r>
                  </a:p>
                </c:rich>
              </c:tx>
              <c:spPr/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Sheet1!$A$21:$A$22</c:f>
              <c:strCache>
                <c:ptCount val="2"/>
                <c:pt idx="0">
                  <c:v>Males</c:v>
                </c:pt>
                <c:pt idx="1">
                  <c:v>Females</c:v>
                </c:pt>
              </c:strCache>
            </c:strRef>
          </c:cat>
          <c:val>
            <c:numRef>
              <c:f>Sheet1!$B$21:$B$22</c:f>
              <c:numCache>
                <c:formatCode>General</c:formatCode>
                <c:ptCount val="2"/>
                <c:pt idx="0">
                  <c:v>46</c:v>
                </c:pt>
                <c:pt idx="1">
                  <c:v>11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2656E-BF67-4076-82E3-D13B06F71E57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9C2AB-AEC3-482E-B7F1-B46CF52AE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Mismatch of nail and femur canal increases friction and thus stability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9C2AB-AEC3-482E-B7F1-B46CF52AE9C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Manual hand cranked pump </a:t>
            </a:r>
            <a:r>
              <a:rPr lang="en-US" dirty="0" err="1" smtClean="0"/>
              <a:t>mallik</a:t>
            </a:r>
            <a:r>
              <a:rPr lang="en-US" dirty="0" smtClean="0"/>
              <a:t> 08, conical </a:t>
            </a:r>
            <a:r>
              <a:rPr lang="en-US" dirty="0" err="1" smtClean="0"/>
              <a:t>tip</a:t>
            </a:r>
            <a:r>
              <a:rPr lang="en-US" dirty="0" err="1" smtClean="0">
                <a:sym typeface="Wingdings" pitchFamily="2" charset="2"/>
              </a:rPr>
              <a:t>insertion</a:t>
            </a:r>
            <a:r>
              <a:rPr lang="en-US" dirty="0" smtClean="0">
                <a:sym typeface="Wingdings" pitchFamily="2" charset="2"/>
              </a:rPr>
              <a:t> ease (closed). Expands to 160% of </a:t>
            </a:r>
            <a:r>
              <a:rPr lang="en-US" dirty="0" err="1" smtClean="0">
                <a:sym typeface="Wingdings" pitchFamily="2" charset="2"/>
              </a:rPr>
              <a:t>orig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diam</a:t>
            </a:r>
            <a:r>
              <a:rPr lang="en-US" dirty="0" smtClean="0">
                <a:sym typeface="Wingdings" pitchFamily="2" charset="2"/>
              </a:rPr>
              <a:t> . Procedure: </a:t>
            </a:r>
            <a:r>
              <a:rPr lang="en-US" dirty="0" err="1" smtClean="0">
                <a:sym typeface="Wingdings" pitchFamily="2" charset="2"/>
              </a:rPr>
              <a:t>lepore</a:t>
            </a:r>
            <a:r>
              <a:rPr lang="en-US" dirty="0" smtClean="0">
                <a:sym typeface="Wingdings" pitchFamily="2" charset="2"/>
              </a:rPr>
              <a:t> 2001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9C2AB-AEC3-482E-B7F1-B46CF52AE9C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Intrinsic stability &gt;50% 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blomquist</a:t>
            </a:r>
            <a:r>
              <a:rPr lang="en-US" baseline="0" dirty="0" smtClean="0"/>
              <a:t> 2008, </a:t>
            </a:r>
            <a:r>
              <a:rPr lang="en-US" baseline="0" dirty="0" err="1" smtClean="0"/>
              <a:t>mallik</a:t>
            </a:r>
            <a:r>
              <a:rPr lang="en-US" baseline="0" dirty="0" smtClean="0"/>
              <a:t> 2008 ease of insertion—malleable when </a:t>
            </a:r>
            <a:r>
              <a:rPr lang="en-US" baseline="0" dirty="0" err="1" smtClean="0"/>
              <a:t>uninflated</a:t>
            </a:r>
            <a:r>
              <a:rPr lang="en-US" baseline="0" dirty="0" smtClean="0"/>
              <a:t>. Ben-</a:t>
            </a:r>
            <a:r>
              <a:rPr lang="en-US" baseline="0" dirty="0" err="1" smtClean="0"/>
              <a:t>galim:nail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cetralises</a:t>
            </a:r>
            <a:r>
              <a:rPr lang="en-US" baseline="0" dirty="0" smtClean="0"/>
              <a:t> during expansion causing # ends to be precisely </a:t>
            </a:r>
            <a:r>
              <a:rPr lang="en-US" baseline="0" dirty="0" err="1" smtClean="0"/>
              <a:t>aligned.expands</a:t>
            </a:r>
            <a:r>
              <a:rPr lang="en-US" baseline="0" dirty="0" smtClean="0"/>
              <a:t> and fills hourglass shaped </a:t>
            </a:r>
            <a:r>
              <a:rPr lang="en-US" baseline="0" dirty="0" err="1" smtClean="0"/>
              <a:t>canal.only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logit</a:t>
            </a:r>
            <a:r>
              <a:rPr lang="en-US" baseline="0" dirty="0" smtClean="0"/>
              <a:t> bars compress </a:t>
            </a:r>
            <a:r>
              <a:rPr lang="en-US" baseline="0" dirty="0" err="1" smtClean="0"/>
              <a:t>endos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</a:t>
            </a:r>
            <a:r>
              <a:rPr lang="en-US" baseline="0" dirty="0" smtClean="0"/>
              <a:t> supp. Can be used for AO a/b1-3 </a:t>
            </a:r>
            <a:r>
              <a:rPr lang="en-US" baseline="0" dirty="0" err="1" smtClean="0"/>
              <a:t>tibial</a:t>
            </a:r>
            <a:r>
              <a:rPr lang="en-US" baseline="0" dirty="0" smtClean="0"/>
              <a:t> #. Ben-</a:t>
            </a:r>
            <a:r>
              <a:rPr lang="en-US" baseline="0" dirty="0" err="1" smtClean="0"/>
              <a:t>galim</a:t>
            </a:r>
            <a:r>
              <a:rPr lang="en-US" baseline="0" dirty="0" smtClean="0"/>
              <a:t>: less </a:t>
            </a:r>
            <a:r>
              <a:rPr lang="en-US" baseline="0" dirty="0" err="1" smtClean="0"/>
              <a:t>complic</a:t>
            </a:r>
            <a:r>
              <a:rPr lang="en-US" baseline="0" dirty="0" smtClean="0"/>
              <a:t>/</a:t>
            </a:r>
            <a:r>
              <a:rPr lang="en-US" baseline="0" dirty="0" err="1" smtClean="0"/>
              <a:t>decr</a:t>
            </a:r>
            <a:r>
              <a:rPr lang="en-US" baseline="0" dirty="0" smtClean="0"/>
              <a:t> union times compared to interlocking nails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9C2AB-AEC3-482E-B7F1-B46CF52AE9C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Reduce transfer rates to overburdened type A facilities, more timely surgery with </a:t>
            </a:r>
            <a:r>
              <a:rPr lang="en-US" smtClean="0"/>
              <a:t>acceptable results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9C2AB-AEC3-482E-B7F1-B46CF52AE9C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Lepore</a:t>
            </a:r>
            <a:r>
              <a:rPr lang="en-US" dirty="0" smtClean="0"/>
              <a:t> 03-shorter time that interlocking </a:t>
            </a:r>
            <a:r>
              <a:rPr lang="en-US" dirty="0" err="1" smtClean="0"/>
              <a:t>nail,no</a:t>
            </a:r>
            <a:r>
              <a:rPr lang="en-US" dirty="0" smtClean="0"/>
              <a:t> diff with </a:t>
            </a:r>
            <a:r>
              <a:rPr lang="en-US" dirty="0" err="1" smtClean="0"/>
              <a:t>bl</a:t>
            </a:r>
            <a:r>
              <a:rPr lang="en-US" dirty="0" smtClean="0"/>
              <a:t> </a:t>
            </a:r>
            <a:r>
              <a:rPr lang="en-US" dirty="0" err="1" smtClean="0"/>
              <a:t>loss,transfusion</a:t>
            </a:r>
            <a:r>
              <a:rPr lang="en-US" dirty="0" smtClean="0"/>
              <a:t> and hosp but increased cost.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9C2AB-AEC3-482E-B7F1-B46CF52AE9C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comminuted with </a:t>
            </a:r>
            <a:r>
              <a:rPr lang="en-US" dirty="0" err="1" smtClean="0"/>
              <a:t>circlage</a:t>
            </a:r>
            <a:r>
              <a:rPr lang="en-US" baseline="0" dirty="0" smtClean="0"/>
              <a:t> wiring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9C2AB-AEC3-482E-B7F1-B46CF52AE9C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Lepore</a:t>
            </a:r>
            <a:r>
              <a:rPr lang="en-US" dirty="0" smtClean="0"/>
              <a:t> 01 consolidation 12wks-hum,9.5</a:t>
            </a:r>
            <a:r>
              <a:rPr lang="en-US" baseline="0" dirty="0" smtClean="0"/>
              <a:t> femur,10-tib.all </a:t>
            </a:r>
            <a:r>
              <a:rPr lang="en-US" baseline="0" dirty="0" err="1" smtClean="0"/>
              <a:t>healed,no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inf,fat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emb</a:t>
            </a:r>
            <a:r>
              <a:rPr lang="en-US" baseline="0" dirty="0" smtClean="0"/>
              <a:t> disorders of </a:t>
            </a:r>
            <a:r>
              <a:rPr lang="en-US" baseline="0" dirty="0" err="1" smtClean="0"/>
              <a:t>union.no</a:t>
            </a:r>
            <a:r>
              <a:rPr lang="en-US" baseline="0" dirty="0" smtClean="0"/>
              <a:t> diff with reaming. Beazley 2011 </a:t>
            </a:r>
            <a:r>
              <a:rPr lang="en-US" baseline="0" dirty="0" err="1" smtClean="0"/>
              <a:t>tib</a:t>
            </a:r>
            <a:r>
              <a:rPr lang="en-US" baseline="0" dirty="0" smtClean="0"/>
              <a:t> healed 12.2 wks, </a:t>
            </a:r>
            <a:r>
              <a:rPr lang="en-US" baseline="0" dirty="0" err="1" smtClean="0"/>
              <a:t>avr</a:t>
            </a:r>
            <a:r>
              <a:rPr lang="en-US" baseline="0" dirty="0" smtClean="0"/>
              <a:t> op time 54 </a:t>
            </a:r>
            <a:r>
              <a:rPr lang="en-US" baseline="0" dirty="0" err="1" smtClean="0"/>
              <a:t>mins.eliminated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complic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reop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assocd</a:t>
            </a:r>
            <a:r>
              <a:rPr lang="en-US" baseline="0" dirty="0" smtClean="0"/>
              <a:t> with screws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9C2AB-AEC3-482E-B7F1-B46CF52AE9C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Zoccali</a:t>
            </a:r>
            <a:r>
              <a:rPr lang="en-US" baseline="0" dirty="0" smtClean="0"/>
              <a:t> 08 thought the high contact pressure retards healing 6mnths </a:t>
            </a:r>
            <a:r>
              <a:rPr lang="en-US" baseline="0" dirty="0" err="1" smtClean="0"/>
              <a:t>cf</a:t>
            </a:r>
            <a:r>
              <a:rPr lang="en-US" baseline="0" dirty="0" smtClean="0"/>
              <a:t> screws offloading #</a:t>
            </a:r>
            <a:r>
              <a:rPr lang="en-US" baseline="0" dirty="0" err="1" smtClean="0"/>
              <a:t>site.but</a:t>
            </a:r>
            <a:r>
              <a:rPr lang="en-US" baseline="0" dirty="0" smtClean="0"/>
              <a:t> no deformities seen. Tip prone to injury</a:t>
            </a:r>
            <a:r>
              <a:rPr lang="en-US" baseline="0" dirty="0" smtClean="0">
                <a:sym typeface="Wingdings" pitchFamily="2" charset="2"/>
              </a:rPr>
              <a:t> must protect expansion system. Expansion also </a:t>
            </a:r>
            <a:r>
              <a:rPr lang="en-US" baseline="0" dirty="0" err="1" smtClean="0">
                <a:sym typeface="Wingdings" pitchFamily="2" charset="2"/>
              </a:rPr>
              <a:t>accomodates</a:t>
            </a:r>
            <a:r>
              <a:rPr lang="en-US" baseline="0" dirty="0" smtClean="0">
                <a:sym typeface="Wingdings" pitchFamily="2" charset="2"/>
              </a:rPr>
              <a:t> for varying </a:t>
            </a:r>
            <a:r>
              <a:rPr lang="en-US" baseline="0" dirty="0" err="1" smtClean="0">
                <a:sym typeface="Wingdings" pitchFamily="2" charset="2"/>
              </a:rPr>
              <a:t>procurvatum</a:t>
            </a:r>
            <a:r>
              <a:rPr lang="en-US" baseline="0" dirty="0" smtClean="0">
                <a:sym typeface="Wingdings" pitchFamily="2" charset="2"/>
              </a:rPr>
              <a:t> canals in </a:t>
            </a:r>
            <a:r>
              <a:rPr lang="en-US" baseline="0" dirty="0" err="1" smtClean="0">
                <a:sym typeface="Wingdings" pitchFamily="2" charset="2"/>
              </a:rPr>
              <a:t>femur.for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transv</a:t>
            </a:r>
            <a:r>
              <a:rPr lang="en-US" baseline="0" dirty="0" smtClean="0">
                <a:sym typeface="Wingdings" pitchFamily="2" charset="2"/>
              </a:rPr>
              <a:t> and </a:t>
            </a:r>
            <a:r>
              <a:rPr lang="en-US" baseline="0" dirty="0" err="1" smtClean="0">
                <a:sym typeface="Wingdings" pitchFamily="2" charset="2"/>
              </a:rPr>
              <a:t>sh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obl</a:t>
            </a:r>
            <a:r>
              <a:rPr lang="en-US" baseline="0" dirty="0" smtClean="0">
                <a:sym typeface="Wingdings" pitchFamily="2" charset="2"/>
              </a:rPr>
              <a:t> #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9C2AB-AEC3-482E-B7F1-B46CF52AE9C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 Often </a:t>
            </a:r>
            <a:r>
              <a:rPr lang="en-US" dirty="0" err="1" smtClean="0"/>
              <a:t>undereported</a:t>
            </a:r>
            <a:r>
              <a:rPr lang="en-US" dirty="0" smtClean="0"/>
              <a:t> </a:t>
            </a:r>
            <a:r>
              <a:rPr lang="en-US" dirty="0" err="1" smtClean="0"/>
              <a:t>kapoor</a:t>
            </a:r>
            <a:r>
              <a:rPr lang="en-US" baseline="0" dirty="0" smtClean="0"/>
              <a:t> 2009, </a:t>
            </a:r>
            <a:r>
              <a:rPr lang="en-US" baseline="0" dirty="0" err="1" smtClean="0"/>
              <a:t>zocalli</a:t>
            </a:r>
            <a:r>
              <a:rPr lang="en-US" baseline="0" dirty="0" smtClean="0"/>
              <a:t> 08-</a:t>
            </a:r>
            <a:r>
              <a:rPr lang="en-US" baseline="0" dirty="0" smtClean="0">
                <a:sym typeface="Wingdings" pitchFamily="2" charset="2"/>
              </a:rPr>
              <a:t> faster </a:t>
            </a:r>
            <a:r>
              <a:rPr lang="en-US" baseline="0" dirty="0" err="1" smtClean="0">
                <a:sym typeface="Wingdings" pitchFamily="2" charset="2"/>
              </a:rPr>
              <a:t>sx</a:t>
            </a:r>
            <a:r>
              <a:rPr lang="en-US" baseline="0" dirty="0" smtClean="0">
                <a:sym typeface="Wingdings" pitchFamily="2" charset="2"/>
              </a:rPr>
              <a:t> time than interlocking </a:t>
            </a:r>
            <a:r>
              <a:rPr lang="en-US" baseline="0" dirty="0" err="1" smtClean="0">
                <a:sym typeface="Wingdings" pitchFamily="2" charset="2"/>
              </a:rPr>
              <a:t>avg</a:t>
            </a:r>
            <a:r>
              <a:rPr lang="en-US" baseline="0" dirty="0" smtClean="0">
                <a:sym typeface="Wingdings" pitchFamily="2" charset="2"/>
              </a:rPr>
              <a:t> 55 </a:t>
            </a:r>
            <a:r>
              <a:rPr lang="en-US" baseline="0" dirty="0" err="1" smtClean="0">
                <a:sym typeface="Wingdings" pitchFamily="2" charset="2"/>
              </a:rPr>
              <a:t>vs</a:t>
            </a:r>
            <a:r>
              <a:rPr lang="en-US" baseline="0" dirty="0" smtClean="0">
                <a:sym typeface="Wingdings" pitchFamily="2" charset="2"/>
              </a:rPr>
              <a:t> 74mins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9C2AB-AEC3-482E-B7F1-B46CF52AE9C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EF64-85CC-4593-A08C-0F061CD87A5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33B4-570C-47B4-AE15-13851669B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EF64-85CC-4593-A08C-0F061CD87A5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33B4-570C-47B4-AE15-13851669B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EF64-85CC-4593-A08C-0F061CD87A5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33B4-570C-47B4-AE15-13851669B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EF64-85CC-4593-A08C-0F061CD87A5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33B4-570C-47B4-AE15-13851669B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EF64-85CC-4593-A08C-0F061CD87A5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33B4-570C-47B4-AE15-13851669B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EF64-85CC-4593-A08C-0F061CD87A5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33B4-570C-47B4-AE15-13851669B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EF64-85CC-4593-A08C-0F061CD87A5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33B4-570C-47B4-AE15-13851669B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EF64-85CC-4593-A08C-0F061CD87A5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33B4-570C-47B4-AE15-13851669B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EF64-85CC-4593-A08C-0F061CD87A5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33B4-570C-47B4-AE15-13851669B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EF64-85CC-4593-A08C-0F061CD87A5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33B4-570C-47B4-AE15-13851669B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EF64-85CC-4593-A08C-0F061CD87A5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33B4-570C-47B4-AE15-13851669B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EF64-85CC-4593-A08C-0F061CD87A5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33B4-570C-47B4-AE15-13851669B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EF64-85CC-4593-A08C-0F061CD87A5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33B4-570C-47B4-AE15-13851669B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EF64-85CC-4593-A08C-0F061CD87A5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33B4-570C-47B4-AE15-13851669B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EF64-85CC-4593-A08C-0F061CD87A5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33B4-570C-47B4-AE15-13851669B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EF64-85CC-4593-A08C-0F061CD87A5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33B4-570C-47B4-AE15-13851669B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EF64-85CC-4593-A08C-0F061CD87A5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33B4-570C-47B4-AE15-13851669B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EF64-85CC-4593-A08C-0F061CD87A5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33B4-570C-47B4-AE15-13851669B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EF64-85CC-4593-A08C-0F061CD87A5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33B4-570C-47B4-AE15-13851669B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EF64-85CC-4593-A08C-0F061CD87A5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33B4-570C-47B4-AE15-13851669B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EF64-85CC-4593-A08C-0F061CD87A5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33B4-570C-47B4-AE15-13851669B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EF64-85CC-4593-A08C-0F061CD87A5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FFE33B4-570C-47B4-AE15-13851669B9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B1EF64-85CC-4593-A08C-0F061CD87A5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FE33B4-570C-47B4-AE15-13851669B9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1EF64-85CC-4593-A08C-0F061CD87A5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E33B4-570C-47B4-AE15-13851669B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jm/url?sa=i&amp;rct=j&amp;q=&amp;esrc=s&amp;source=images&amp;cd=&amp;cad=rja&amp;uact=8&amp;ved=0CAcQjRxqFQoTCMX8y7H3l8gCFcqWHgodQSoHjw&amp;url=http://www.gentside.com/usain-bolt/wallpaper&amp;bvm=bv.103388427,d.dmo&amp;psig=AFQjCNHXjRnIbwh0hbvlsJ4j0c_jSjmaSQ&amp;ust=1443467885881337" TargetMode="Externa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jm/url?sa=i&amp;rct=j&amp;q=&amp;esrc=s&amp;source=images&amp;cd=&amp;cad=rja&amp;docid=byxF-ymfbqRs7M&amp;tbnid=dtoAcH0zo5KpCM:&amp;ved=0CAUQjRw&amp;url=http://fuzzygoon.com/5-drugs-create-supersoldier/&amp;ei=QbPlUrv2G5LskAfth4CABQ&amp;bvm=bv.59930103,d.eW0&amp;psig=AFQjCNGyeryTaH5gSMgcvEffRKIUPLaArA&amp;ust=139087161105877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jm/url?sa=i&amp;rct=j&amp;q=&amp;esrc=s&amp;source=images&amp;cd=&amp;cad=rja&amp;docid=eN3s4xdUJ-GliM&amp;tbnid=PJJvVGJig4-zKM:&amp;ved=0CAUQjRw&amp;url=http://www.heart-valve-surgery.com/heart-surgery-blog/2008/03/30/blood-bank-safety/&amp;ei=8bLlUoL8IpTIkAfk2YHgAQ&amp;bvm=bv.59930103,d.eW0&amp;psig=AFQjCNGyeryTaH5gSMgcvEffRKIUPLaArA&amp;ust=139087161105877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jm/url?sa=i&amp;rct=j&amp;q=&amp;esrc=s&amp;source=images&amp;cd=&amp;cad=rja&amp;docid=gn2xOr5C4qBupM&amp;tbnid=stwlu9jhlTbbsM:&amp;ved=0CAUQjRw&amp;url=http://www.caringtoday.com/deal-with/proper-crutch-use&amp;ei=kLTlUqyJCYmUkQe8joG4CQ&amp;bvm=bv.59930103,d.eW0&amp;psig=AFQjCNHRF7mGJHZBaqccVVoDrGIkrI1FoA&amp;ust=139087201798144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.jm/url?sa=i&amp;rct=j&amp;q=&amp;esrc=s&amp;source=images&amp;cd=&amp;cad=rja&amp;docid=iavVxIouloxBzM&amp;tbnid=BT_nvQS6B2fgXM:&amp;ved=0CAUQjRw&amp;url=http://www.reddit.com/r/AskReddit/comments/y5fwd/you_are_stuck_in_home_depot_with_10_others_you/&amp;ei=uLXlUpiOF9PokAerqYBo&amp;bvm=bv.59930103,d.eW0&amp;psig=AFQjCNGkhZLDXF9r07I8WP2nMoCiPlN7aQ&amp;ust=1390872242930488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jm/url?sa=i&amp;rct=j&amp;q=&amp;esrc=s&amp;source=images&amp;cd=&amp;cad=rja&amp;docid=7w6hTE1T9sD00M&amp;tbnid=hCdfraQbZG4a_M:&amp;ved=0CAUQjRw&amp;url=http://www.hellotrade.com/nmb-medical-applications/fixion-im-nail.html&amp;ei=_QDTUtaJNI3LkAens4CYCA&amp;bvm=bv.59026428,d.eW0&amp;psig=AFQjCNGYoCfqwK_Wi-wFcu_MJyhe-MEeIg&amp;ust=1389646363005877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Locked Nailing</a:t>
            </a:r>
            <a:br>
              <a:rPr lang="en-US" dirty="0" smtClean="0"/>
            </a:br>
            <a:r>
              <a:rPr lang="en-US" dirty="0" smtClean="0"/>
              <a:t>The St Ann’s Bay Experience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419600"/>
            <a:ext cx="7854696" cy="175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                                C. Fletcher</a:t>
            </a:r>
          </a:p>
          <a:p>
            <a:r>
              <a:rPr lang="en-US" dirty="0" smtClean="0"/>
              <a:t>M.B.B.S.  DM Ortho</a:t>
            </a:r>
          </a:p>
          <a:p>
            <a:r>
              <a:rPr lang="en-US" dirty="0" smtClean="0"/>
              <a:t>								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http://montreamedicalinc.com/images/fixion_tibia_nails-imag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032001"/>
            <a:ext cx="3733799" cy="444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Expanding Fixion Nail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5029200" cy="443484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Stainless steel</a:t>
            </a:r>
          </a:p>
          <a:p>
            <a:endParaRPr lang="en-US" sz="3200" dirty="0" smtClean="0"/>
          </a:p>
          <a:p>
            <a:r>
              <a:rPr lang="en-US" sz="3200" dirty="0" smtClean="0"/>
              <a:t>Solid cylindrical core</a:t>
            </a:r>
          </a:p>
          <a:p>
            <a:endParaRPr lang="en-US" sz="3200" dirty="0" smtClean="0"/>
          </a:p>
          <a:p>
            <a:r>
              <a:rPr lang="en-US" sz="3200" dirty="0" smtClean="0"/>
              <a:t>1 way valve at proximal end to maintain pressure</a:t>
            </a:r>
          </a:p>
          <a:p>
            <a:endParaRPr lang="en-US" sz="3200" dirty="0" smtClean="0"/>
          </a:p>
          <a:p>
            <a:r>
              <a:rPr lang="en-US" sz="3200" dirty="0" smtClean="0"/>
              <a:t>Distal conical tip</a:t>
            </a:r>
          </a:p>
          <a:p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flipV="1">
            <a:off x="4648200" y="6354925"/>
            <a:ext cx="3352800" cy="45875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Fixion Nail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Connected to driver handle during insertion</a:t>
            </a:r>
          </a:p>
          <a:p>
            <a:endParaRPr lang="en-US" sz="2800" dirty="0" smtClean="0"/>
          </a:p>
          <a:p>
            <a:r>
              <a:rPr lang="en-US" sz="2800" dirty="0" smtClean="0"/>
              <a:t>Inflated with saline via pump connected to the driver handle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pic>
        <p:nvPicPr>
          <p:cNvPr id="21506" name="Picture 2" descr="http://i1.ytimg.com/vi/P62JTUHd5nM/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00" y="2743200"/>
            <a:ext cx="4368800" cy="3276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Fixion Nail</a:t>
            </a:r>
            <a:endParaRPr lang="en-US" dirty="0"/>
          </a:p>
        </p:txBody>
      </p:sp>
      <p:pic>
        <p:nvPicPr>
          <p:cNvPr id="6" name="Picture 2" descr="http://i1.ytimg.com/vi/DzNXeFN7cBg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81200"/>
            <a:ext cx="5689598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Fixion Nail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572000" cy="4434840"/>
          </a:xfrm>
        </p:spPr>
        <p:txBody>
          <a:bodyPr>
            <a:normAutofit/>
          </a:bodyPr>
          <a:lstStyle/>
          <a:p>
            <a:r>
              <a:rPr lang="en-US" dirty="0" smtClean="0"/>
              <a:t>Consists of 4 longitudinal bars connected </a:t>
            </a:r>
            <a:r>
              <a:rPr lang="en-US" dirty="0" err="1" smtClean="0"/>
              <a:t>radially</a:t>
            </a:r>
            <a:r>
              <a:rPr lang="en-US" dirty="0" smtClean="0"/>
              <a:t> to 4 thin membranes</a:t>
            </a:r>
          </a:p>
          <a:p>
            <a:r>
              <a:rPr lang="en-US" dirty="0" smtClean="0"/>
              <a:t>On inflation: abutment of the bars to the </a:t>
            </a:r>
            <a:r>
              <a:rPr lang="en-US" dirty="0" err="1" smtClean="0"/>
              <a:t>endosteum</a:t>
            </a:r>
            <a:r>
              <a:rPr lang="en-US" dirty="0" smtClean="0"/>
              <a:t> throughout its length</a:t>
            </a:r>
          </a:p>
          <a:p>
            <a:r>
              <a:rPr lang="en-US" dirty="0" smtClean="0"/>
              <a:t>Reduced radiation time for closed techniques</a:t>
            </a:r>
          </a:p>
          <a:p>
            <a:r>
              <a:rPr lang="en-US" dirty="0" smtClean="0"/>
              <a:t>Depends on intrinsic stability of #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9458" name="Picture 2" descr="http://www.carbo-fix.com/portals/0/Cros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0510" y="3276600"/>
            <a:ext cx="4131322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Indications for Fixion Nail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Acute fractures </a:t>
            </a:r>
            <a:r>
              <a:rPr lang="en-US" sz="2800" dirty="0" smtClean="0"/>
              <a:t>which are 5cm below the surgical neck, and 5cm proximal to the distal end of the medullary canal.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 smtClean="0"/>
              <a:t>Osteotomy</a:t>
            </a:r>
            <a:r>
              <a:rPr lang="en-US" sz="2800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 smtClean="0"/>
              <a:t>Nonunions</a:t>
            </a:r>
            <a:r>
              <a:rPr lang="en-US" sz="2800" dirty="0" smtClean="0"/>
              <a:t> , </a:t>
            </a:r>
            <a:r>
              <a:rPr lang="en-US" sz="2800" b="1" dirty="0" err="1" smtClean="0"/>
              <a:t>malunions</a:t>
            </a:r>
            <a:r>
              <a:rPr lang="en-US" sz="2800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</a:t>
            </a:r>
            <a:r>
              <a:rPr lang="en-US" sz="2800" b="1" dirty="0" smtClean="0"/>
              <a:t>econstruction</a:t>
            </a:r>
            <a:r>
              <a:rPr lang="en-US" sz="2800" dirty="0" smtClean="0"/>
              <a:t> following tumor resection/ prophylactic nailing of </a:t>
            </a:r>
            <a:r>
              <a:rPr lang="en-US" sz="2800" b="1" dirty="0" smtClean="0"/>
              <a:t>impending pathological fractures</a:t>
            </a:r>
            <a:r>
              <a:rPr lang="en-US" sz="2800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Revision</a:t>
            </a:r>
            <a:r>
              <a:rPr lang="en-US" sz="2800" dirty="0" smtClean="0"/>
              <a:t> procedures where other treatments and devices have failed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Contraindications for Fixion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Very </a:t>
            </a:r>
            <a:r>
              <a:rPr lang="en-US" b="1" dirty="0" smtClean="0"/>
              <a:t>proximal</a:t>
            </a:r>
            <a:r>
              <a:rPr lang="en-US" dirty="0" smtClean="0"/>
              <a:t> or </a:t>
            </a:r>
            <a:r>
              <a:rPr lang="en-US" b="1" dirty="0" smtClean="0"/>
              <a:t>distal</a:t>
            </a:r>
            <a:r>
              <a:rPr lang="en-US" dirty="0" smtClean="0"/>
              <a:t> fractures.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Highly </a:t>
            </a:r>
            <a:r>
              <a:rPr lang="en-US" b="1" dirty="0" smtClean="0"/>
              <a:t>comminuted</a:t>
            </a:r>
            <a:r>
              <a:rPr lang="en-US" dirty="0" smtClean="0"/>
              <a:t> fractures.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Longitudinal splits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Active and/or latent </a:t>
            </a:r>
            <a:r>
              <a:rPr lang="en-US" b="1" dirty="0" smtClean="0"/>
              <a:t>infection</a:t>
            </a:r>
            <a:r>
              <a:rPr lang="en-US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Insufficient </a:t>
            </a:r>
            <a:r>
              <a:rPr lang="en-US" b="1" dirty="0" smtClean="0"/>
              <a:t>quantity or quality of bone</a:t>
            </a:r>
            <a:r>
              <a:rPr lang="en-US" dirty="0" smtClean="0"/>
              <a:t>, conditions that retard healing (not including pathological fractures) and conditions  causing poor blood supply or obliteration of the medullary canal.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Foreign body sensitivity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Materials and Methods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200" y="2819400"/>
          <a:ext cx="8153400" cy="3886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52400" y="1600200"/>
            <a:ext cx="8763000" cy="1173325"/>
          </a:xfrm>
        </p:spPr>
        <p:txBody>
          <a:bodyPr>
            <a:normAutofit/>
          </a:bodyPr>
          <a:lstStyle/>
          <a:p>
            <a:r>
              <a:rPr lang="en-US" dirty="0" smtClean="0"/>
              <a:t>From </a:t>
            </a:r>
            <a:r>
              <a:rPr lang="en-US" b="1" dirty="0" smtClean="0"/>
              <a:t>2008 to 2012</a:t>
            </a:r>
            <a:r>
              <a:rPr lang="en-US" dirty="0" smtClean="0"/>
              <a:t>, we treated </a:t>
            </a:r>
            <a:r>
              <a:rPr lang="en-US" b="1" dirty="0" smtClean="0"/>
              <a:t>57</a:t>
            </a:r>
            <a:r>
              <a:rPr lang="en-US" dirty="0" smtClean="0"/>
              <a:t> </a:t>
            </a:r>
            <a:r>
              <a:rPr lang="en-US" b="1" dirty="0" smtClean="0"/>
              <a:t>patients</a:t>
            </a:r>
            <a:r>
              <a:rPr lang="en-US" dirty="0" smtClean="0"/>
              <a:t> with  the </a:t>
            </a:r>
            <a:r>
              <a:rPr lang="en-US" dirty="0" err="1" smtClean="0"/>
              <a:t>fixion</a:t>
            </a:r>
            <a:r>
              <a:rPr lang="en-US" dirty="0" smtClean="0"/>
              <a:t> expandable nail at SABH.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Materials and Methods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457200" y="1920875"/>
          <a:ext cx="40386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2529685"/>
            <a:ext cx="4038600" cy="288051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98%</a:t>
            </a:r>
            <a:r>
              <a:rPr lang="en-US" dirty="0" smtClean="0"/>
              <a:t> of the injuries were </a:t>
            </a:r>
            <a:r>
              <a:rPr lang="en-US" b="1" dirty="0" smtClean="0"/>
              <a:t>closed</a:t>
            </a:r>
          </a:p>
          <a:p>
            <a:endParaRPr lang="en-US" dirty="0" smtClean="0"/>
          </a:p>
          <a:p>
            <a:r>
              <a:rPr lang="en-US" dirty="0" smtClean="0"/>
              <a:t>Mean age 38 yrs (18-90)</a:t>
            </a:r>
          </a:p>
          <a:p>
            <a:endParaRPr lang="en-US" dirty="0" smtClean="0"/>
          </a:p>
          <a:p>
            <a:r>
              <a:rPr lang="en-US" dirty="0" smtClean="0"/>
              <a:t>Mean follow up time 44.6 </a:t>
            </a:r>
            <a:r>
              <a:rPr lang="en-US" dirty="0" err="1" smtClean="0"/>
              <a:t>mths</a:t>
            </a:r>
            <a:r>
              <a:rPr lang="en-US" dirty="0" smtClean="0"/>
              <a:t> (6-70)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Mechanism of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MVA</a:t>
            </a:r>
            <a:r>
              <a:rPr lang="en-US" dirty="0" smtClean="0"/>
              <a:t> 30 patients (53%)</a:t>
            </a:r>
          </a:p>
          <a:p>
            <a:r>
              <a:rPr lang="en-US" b="1" dirty="0" smtClean="0"/>
              <a:t>Fall</a:t>
            </a:r>
            <a:r>
              <a:rPr lang="en-US" dirty="0" smtClean="0"/>
              <a:t> 17 patients (30%)</a:t>
            </a:r>
          </a:p>
          <a:p>
            <a:pPr lvl="1"/>
            <a:r>
              <a:rPr lang="en-US" dirty="0" smtClean="0"/>
              <a:t>Majority low energy</a:t>
            </a:r>
          </a:p>
          <a:p>
            <a:r>
              <a:rPr lang="en-US" b="1" dirty="0" smtClean="0"/>
              <a:t>Blunt trauma- </a:t>
            </a:r>
            <a:r>
              <a:rPr lang="en-US" dirty="0" smtClean="0"/>
              <a:t>miscellaneous</a:t>
            </a:r>
          </a:p>
          <a:p>
            <a:endParaRPr lang="en-US" dirty="0" smtClean="0"/>
          </a:p>
          <a:p>
            <a:r>
              <a:rPr lang="en-US" dirty="0" smtClean="0"/>
              <a:t>19 patients had concomitant injuries</a:t>
            </a:r>
            <a:endParaRPr lang="en-US" dirty="0"/>
          </a:p>
        </p:txBody>
      </p:sp>
      <p:pic>
        <p:nvPicPr>
          <p:cNvPr id="9" name="Content Placeholder 8" descr="2013-12-15 19.11.3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792" y="1872456"/>
            <a:ext cx="3986808" cy="4909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RADIOGRAPHS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5257800" cy="440451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Independent radiologist</a:t>
            </a:r>
          </a:p>
          <a:p>
            <a:pPr lvl="1"/>
            <a:r>
              <a:rPr lang="en-US" sz="2800" b="1" dirty="0" smtClean="0"/>
              <a:t>AO classification</a:t>
            </a:r>
          </a:p>
          <a:p>
            <a:r>
              <a:rPr lang="en-US" sz="2800" dirty="0" smtClean="0"/>
              <a:t> X-rays-</a:t>
            </a:r>
            <a:r>
              <a:rPr lang="en-US" sz="2800" b="1" dirty="0" smtClean="0"/>
              <a:t>27 patients </a:t>
            </a:r>
          </a:p>
          <a:p>
            <a:pPr lvl="1"/>
            <a:r>
              <a:rPr lang="en-US" sz="2800" b="1" i="1" dirty="0" smtClean="0"/>
              <a:t>Femur: </a:t>
            </a:r>
            <a:r>
              <a:rPr lang="en-US" sz="2800" b="1" dirty="0" smtClean="0"/>
              <a:t>21</a:t>
            </a:r>
            <a:r>
              <a:rPr lang="en-US" sz="2800" dirty="0" smtClean="0"/>
              <a:t> patients</a:t>
            </a:r>
          </a:p>
          <a:p>
            <a:pPr lvl="2"/>
            <a:r>
              <a:rPr lang="en-US" sz="2400" dirty="0" smtClean="0"/>
              <a:t>A2-six, A3-five    B2-one, B3-7    C3-two</a:t>
            </a:r>
          </a:p>
          <a:p>
            <a:pPr lvl="1"/>
            <a:r>
              <a:rPr lang="en-US" sz="2800" b="1" i="1" dirty="0" err="1" smtClean="0"/>
              <a:t>Humerus</a:t>
            </a:r>
            <a:r>
              <a:rPr lang="en-US" sz="2800" b="1" i="1" dirty="0" smtClean="0"/>
              <a:t>:</a:t>
            </a:r>
            <a:r>
              <a:rPr lang="en-US" sz="2800" dirty="0" smtClean="0"/>
              <a:t> </a:t>
            </a:r>
            <a:r>
              <a:rPr lang="en-US" sz="2800" b="1" dirty="0" smtClean="0"/>
              <a:t>3</a:t>
            </a:r>
            <a:r>
              <a:rPr lang="en-US" sz="2800" dirty="0" smtClean="0"/>
              <a:t> patients</a:t>
            </a:r>
          </a:p>
          <a:p>
            <a:pPr lvl="2"/>
            <a:r>
              <a:rPr lang="en-US" sz="2400" dirty="0" smtClean="0"/>
              <a:t>A2-one, C1-two</a:t>
            </a:r>
          </a:p>
          <a:p>
            <a:pPr lvl="1"/>
            <a:r>
              <a:rPr lang="en-US" sz="2800" b="1" i="1" dirty="0" smtClean="0"/>
              <a:t>Tibia:</a:t>
            </a:r>
            <a:r>
              <a:rPr lang="en-US" sz="2800" dirty="0" smtClean="0"/>
              <a:t> </a:t>
            </a:r>
            <a:r>
              <a:rPr lang="en-US" sz="2800" b="1" dirty="0" smtClean="0"/>
              <a:t>3</a:t>
            </a:r>
            <a:r>
              <a:rPr lang="en-US" sz="2800" dirty="0" smtClean="0"/>
              <a:t> patients</a:t>
            </a:r>
          </a:p>
          <a:p>
            <a:pPr lvl="2"/>
            <a:r>
              <a:rPr lang="en-US" sz="2400" dirty="0" smtClean="0"/>
              <a:t>A2-one, A-3-one, C3-one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5" name="Picture 2" descr="https://encrypted-tbn0.gstatic.com/images?q=tbn:ANd9GcSkgrlghLnwpYNI3qh-KXHGYjdNbhwZkhwq-7afHyPZavQAh4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057400"/>
            <a:ext cx="2590799" cy="4469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DD4B39"/>
              </a:solidFill>
            </a:endParaRPr>
          </a:p>
          <a:p>
            <a:endParaRPr lang="en-US" dirty="0"/>
          </a:p>
        </p:txBody>
      </p:sp>
      <p:sp>
        <p:nvSpPr>
          <p:cNvPr id="1026" name="AutoShape 2" descr="data:image/jpeg;base64,/9j/4AAQSkZJRgABAQAAAQABAAD/2wCEAAkGBxQTEhUUExQVFBQUGBcXFxgXGBYWGRwXHBcXGhQXFRgYHCggGBolHBYWITEhJSksLi4uFx8zODMsNygtLisBCgoKDg0OGxAQGzAkICUsLCwvLCwsLCwsLCwsLC83LCwsLCw0LCwsLCwsLCwsLCw0LCwsLCwsLCwsLCwsLCwsLP/AABEIALEBHAMBIgACEQEDEQH/xAAcAAABBQEBAQAAAAAAAAAAAAAFAQMEBgcCAAj/xABEEAACAQIEAwUECAIIBQUAAAABAgMAEQQSITEFBkETIlFhcTKBkaEHFEJSscHR8HKCIyQzNGKSsvEVQ1Oi4RaDhMLS/8QAGwEAAgMBAQEAAAAAAAAAAAAAAwQAAQIFBgf/xAAxEQACAgECBAQFAwQDAAAAAAAAAQIDEQQhEjFBUQUTMmEicaGx8BSBkRWCwdEzUuH/2gAMAwEAAhEDEQA/AKzyb9HkGMwkc5nKs3a5lEeg7LKX77SqL2dfAanXS9OcY+j/AAsIfLOzPFCuKdTGQPq5kyMyyLIymQWJC7HoetD+WvpDkwcCQJBEVQ3v3gxY3zlmDXObTyGUVLX6V58oRoY5EsMwkBbMRsza2v10GpAqsogI534BhMGkUaSSPi3VWljZQoiBF7Sd9rOdLJuAbm2gNSC1cuavpCmx0BhkjTKWDA94lSGzd0sxtuRoNtKp6VTKYmSu186cQU8Ib1niKGFSnE0rvsCK6XzqslHcYvTgSkEPhTiXG9VkyKtOZL06kNxe2l7X8/2KTsyKzkyMPDTJjIogvpSYhNB4G/7vV8RERFe1dCa5pTCel6ZbDkGplMvCJaNelYVFiFjUpGuNxpVZMtDEi1CljoplBpl0q1IieAUzGuc1TJIOtR3jNbTCIavXq6ZaQVeSxLVyRToFKBUyQjFaQipDJXGWpksZy0uSngldpFUcixhVp+KK9SocGTsKsHC+CEd5h6ClrtTGCDV1ObIOB4V1b4frRaLCgVPXC2rsR1yrNQ5s6MKVFA58PTDRUUkWozCqjNltA2bgYO2hobiODsvTSrzHFUhcKD0qR184czE9PGRmTYM00cMa0rEcvq+2hoTiuXmXppTlXiMJbCc9PKJTVQin0fXWjr8HPhTTcKPwppXRkLuJDhUGpDYMHYUowLL41Lw1wdRUb7GGgecGw2ruMeNH4Iw29PtwkNtYdf3es+Z3MFe+qdRXluNxRZ+HOmtrrt5UqxA6Gr4iiAsANJiI2ygbgdPD08NaIHAEarXaaaMKrJAOi2NqkGAONdPSiY4SXbuak6+7qSegFqs/L/LOf2ArAe1JIO6Dpoinc+vwFZcsvC5muZnf1Jb6b7DzpiWArsLdP3etP5j/AKAALN2rCwKMiMmXrrluvxFClwkU9yiBGsbxllOmxK2Nx6HX1q3Y4vcuVc1HixsZ/e1OxrfbprRfH8FKk6UJkhK0RST5A+Zw0dNSQ0+vnS6VMlg6SGmGjoo4qO8dbUjSZAtXSmnzHXPZVfEaG8tKEp9YqnYHh5cgWoc7VFZYSEHJ4RBw2DLHQVZOH8BGhb4UX4fgVjW1gSevX3eFEYYq5Go10pbRH69Oo8yHheFquwFEEw/lUmOOn1jrlzube4ytuRBbDVGlwtGDHTEoqRsZrIBmW29QpJBep3FsYiA3Ovh1qkYzHFnJ2rraaiViyAttUS/YSWicCVWcI5FHcDiaQura5DPMMRRVLXDg0xhJAaKQLXOllMFLYHvwdDrYflUGfgflVtjjGXz/AH0p1IKNVqbIdQE4xZQ24HfpTUnL2m3pWhHAg0j4CutRq+IVnUZo/BWU6U7DGy7itAk4cPCok/CR4U8p55gHArEMYbcV2/LofX2R4/pRocIscx2Hzp6EG+o09PwFRvHIyoFYw/AnVid1Hz+VTo8INiqD4mrZEgYa0zNgVO2hpWyyTeDXAupWjwhhnZSD3baA6jOvSqhw7nWVFK2GbN6Hw91axgoSLi32T4b/AL1rDOYcKqYmZ0R1AlbPGw0Ql+jDQ+NugdaYobcXnmG08VxBTjXGXlKnDqCGbKxIvdhlL2JNt2GljoadwQxQnEiMpAyqsaqwDEqT3io7tjYXY/gamcH5ghZVjEQje2jgLp0160mFnWCZO0xdgGJKAqIyDm0tYFjcjUk3NzrW1LfGByUPhaZb+L8JVgTax+Xvqn4vg5NzlNaLHB2mFVy3eYHe/wB87e4VWsZCRcHW9LwlKGUzlutZKFi+GkUOeMrV2niHWhWNwOnjTMbu5lxaH/o3iglxZhnjSQSIcmcXs66m3qub4CjvKfJkf1rGCeMSRwuI4w2gOY51b1y5B/PVIwEpw2IimH/LdW06gHvD3i499aT9IvM0aYUfVpY3kkljJyOCbJZ7tlNxqiLrTUGmsmkgdyxybCuMxv1hA0EGiBhcWbvq38qW/wA1c8scu4QQy8QxUYMbO5iiAOULnIUBftG+gB00+B/mrmSFsC5hkjaScIuVWBcZ1BbOBrol18jYUnJ3ZT4EYOc5Cp7t7DTNmBB8QSRbwodlsYPhzvvj5hI1t7jMfAcBxKJ+wh7CZNRZQn8NwvdIO3iPxMcL4DhocJCxwwkkbIrWF2ub3Y/Cp2BwsOARyHDuwsBp7hbW2vWpEPFVjw8JurG6hlBGaxvc2GtxSbvXKxpPDzyeN9gy29JEj5dw64ojICrRFsh1AYMozC+1wT86F8vYCNsXMjICq57A7CzgD5VZIRGMQ0wmQhkykF10N1Itc7ED8aj8PwUUU7yidDnzaXQWu1983lQpQjKUWkscT7cgim8PPYaTCYSZ3hWMxuhIBGmxsSNdfQ1CwuCSGKV5VDsGyID4i+vpf/SaJoIIJJJjKGZsxsCDa5vYAE3NUrjXGFBeRt2JNvXpSt2E18Kc9+WOXRvoFgm+uxceHYOJMMJOx7ZiLkWBNr65QfDw3rKeduYlM7rAhiQaWIIa/W4Ps69Ku/BMShSKSLiCINDNExQqT1ADENGQNM3W1xWbfSfxWHEY0tAQyqiozjZmBa5HiACBcaaaaWrrU6OPBHiS2x2+4vK1pvDKtisUWOpqGa7aubV0YxSWwByyXLhmLSTY6+FH8ND4Vk+HxJU6GrXwXmhlsH7w+fxrjanQzW8NzoValPZmhYUEUZwktV/hPGIpQLMAfA1YYFB2rhWpp4ksDDaYZWwsLg9dPzqXE2lqFRLapsDGsxSzsAkggi08qVHjbxqXE4pmuKyAkmctDXBwo60883QUia0zHU8MuFbmHHuRJMHf0pDhF8KI5aQxU/XJSBtA2bCeGgqMsRU2tpuf38fhR5Yep2oZxbiixKQio79FN/nYE0RVJrJjGWdYaK5uAaq30qctxvgZplTLKnZuSrEXAdFa63sRl/0jwqyviZXRCOzjYgFgcz2O5C2K23G9DuP4OWfDSxq6kuji2QgElTb7Z626Uk/E9PXLhT/P4DQqknk+euH4hUbvj2TRMcRVTZYsOEdgzGXI7k9O8SWt4Ai1BsRhQfaFiPj57VETDpmAUNISQAACdTstuprqqKe+QsrJYxg+lMFDmwOGZbG8UZNtr5dbe+9V7GG18wqXy7iJMDhMNFMzWJYMSQRGWuyI3luL7Am1F5mjmRmkUaC9038hb7RJIHvriz1lUpfDnd4z0eNtsf6BOtp7md48XPd3oW7OL3U1ecfwfDpqk4UnowI/DUUMmwJ8nX7ykEe/w99Fsu8vaSJGtyI3IfC4p8Q4mjV1ETHK22bMuvzNE+HcrwTYxmaCFYYYtViYyIzsTlvoCSBfTyFLwpTh2Z0tmZShuNLGx089KTBY14ImiisgZsxYXzX06320qoeJVpJfnsbemwP8M5Sw8HEJBKq9kVzwhvYuSND5DvAX8qseFwUf1ns3w0a5lzAqbrpe5At1921BoeZJrjMqPZcpLLe409rXxFOf8bk7US93MFygWOUDwAoc9bVnfvnkuXUvgktg3gIIXiaTsYl75UBjYACw3tS4HDRPESkcbucxZSbEam2U+G3hQbA8YeNMgVCpJbvAnU++pCcflC2CoDrYhdQD0FCWqo2b7b/CufsX5cuhLnEX1USdioZiU9DY975VH5awKuzl1DKoG+1yf0BqBJxBuyEZtlDZr9b6/rQTiHN/1dHjjykvueo9KDVJW3QeMpLfZc8f7N8DUWXDivC0hwkrEAugZ79coOnyB+dV7jXLiycPY5P6z2fbA2N983Z39NLeNU7G/SRiGd2IiYOgjKspK2F9bZtzmN/WoDfSPje27XtBa1uysey2tfLffre9eh0+kri+JLpgXnZLGMlpxXKGHxGCwhiVExRiSW23arZO1DX0v3hr4nzqofSdw+KDHtHCixoEjIVdBcjU1FxXOOIZsO4yRnCgiLICBY2uGBJuLKBaoHMPG5MZMZpQochV7gIFl0GhJroJYANgw1zSk1zetFA8Gnkeo9drVFhPCY5lOhq48C5udLBjceetUAN+/wBamYTEZT6b+lK36aFqw0HrtcTd+CcwRSWGx89BVghxgI0NYhwnjAAsbaajQ3O3dv41bOHcZawKk3O3W/kwGx/GuBqPDZQeYDilGRpketShpVQ4dzCTYMhX8PnVnwcuYXpNV2ReGjEkSgbmpMcdLFH8aeEZroVULnIBKQi6U6i3pnE4hIlLuwCjcn8vGqdxv6QYwtob32udPeKcjCMd2zMYSm8RQ/znzjFhz2YOZuoH5np6VT+HcbfEyqgUgOwGm1vtE7EkAHx2qn80cRikJcuRLuSNv8vU0Q+iji7STS5yD2adzSwuxsWPkFDfE1jUSsdMpx6fiGuGupfFzNfD+PuG/wABT/bldQFFx9okemwI+dDnnyroC7m+VerPY2DECwFxudBbTYEwUmmjFjEzW0JKLZnL96QZbWzEFvC86691q4VGgrXPd+7x/ArO2c12QI43yNBiJC4JiLH+kCoSCerJewBPU6jrvuvA+BQYdiMNFqg1xElna53C9Bpv7Pvp3G8zJdVKjUMZCguwVVLrcZOqGI5cwa8yC1zRfDYlFsCr6WzHIzLm7wKoRmPdKkHW3dv1o04WY4JN8PRdOftu/wB8klZa0sfv3OY8WkqOh7KUKcsgJ+Tpla34HpQ7jmDSKACOFIi8iKcotcDM+vdFxdBVneFMyuR3l663ykHQ3O2t6pX0ncY7KGG2haRvLQIfLzFCqqrVsY15y3nG65e3Lp2N0uxzXE9v2+/MYniLnvdBvfT4V7BNkbQ2t+HmDuPKs54hzc1rDWouA4hPK5UuI9cpzXuCOhG4ru+RNrily9xp8HoybHJAJRdbBh0Gx81/SguJzoe8D+VQOByzwWLSq4Fun4a0Zk5ljJtNEQp+2mv+ZD+R91ce7TuEs1rK7dV8vzJOCS9yNFODUxWpz/h0ci54WV18U6H/ABDcHyNRBG6bg+o1pTMZcufYiWQjFJ410bVWuI8wJFpu1VriHNrm4U5fSmKfD7bN0sGm4x5ss/MfFxECAe8flWdY3HFjUbF8RLbmoLSV6PR6JUx9xS67i5EhpaTPUfPSh66SQqyRekvTPaV0DVlHZNc3pCa5vVlEVVrsJT0MdTkwJIvahOaQRQbBojNr2Nr2v0vva/jTynQGi3B+JSQF41RZUlFnhdc6sR7LBRrmHiKvnL2ARkdsVgosOjWAuAJGN76g95eh1/Sh2X+WstbG4VcXJ7mcYeW3pVh4VjSSLXPTQXv5GieO4DhlxEQjzdmzr2liNELqG1INjYn4VNliwsDyRkR9x2XK8hfQE2JV3te1ulBerqltuGjRYg3wA5u7Kcp6KdZPco1PvtV0wiCEXYhRvdzrbyQbehrMhzEqC0bqgGwQKq/BBQnG8yyMdWv50u3FvaIbyJPmzV+I86BRaO5PiR+AoVDzfJ32ZicovboB+FzoPfes8wnHVBuz39dqa4vzOkiZCwsPu6X9aFmxvZG1RWluEeZedZJic7WUeyt/mR41SMbxh5DZb66ADcnoABVi5Q5KbGyl5XeLDD7X238BHmFrf4rEevTZuXOW8Dg/7vCgcado3fk8++2o9BYVd+oq0+8vikClZL0xWEZbyR9EmIxREuMzYaHfKf7Z/RT/AGY8218utbThuAYbDYRocPEsSrZtNSzDYu27E7XJ2NTUxGhNMcRxqqmW4zv06dLk+Q0FK2eJOyt57Pb7C3Bl7giFwmnU7AC5IsOnU6W9y3qUuc9Avrqfl+vwoOuPaEve0gTKWfZ8rbWBA7oN9AdKJRcUQi+qg7ZgdfS19KQ1Hh3iDqjKituMt8rD+Wyy+XsBq1OmjJqyaTXfb58/c7k4ere1lJuDcoh1DKynUdGRCPNR4UxLwVPE2uTZu8pvkuMrXAFkA0AsC1tzUleIx3tnW/mQPxrsThvZIPoQfwrjz/qFHqjKP9rj/hD9bos9LT/fIziNd76+Go+dZn9MOHPYQkbCVgdAN0Ftv4DWmM3wqu83cEGLgaLMEJIZSbGzDra4vpce+t+H6l16iE5vZMNKqPNIpH0QcoK8hxsq5o4jaEMNGlG767hen+L+Gr3zTy5hsZrKuSXpNHZXHhm++PI07yPwxcNhDEpLZXbM2ti2VcxUXsovpYeF9yakY1rU7rNXZbqXZGT22Xy/9FoxxsZLxjgHEMDdlP1iAa54xew/xpuvzHnUPA80K2ji1aPjeYkh2Y38qzzmjicGIYs0EYb76dxz5sRo3vFdfSW2X7Ww/uW30/PkGU5Q6/yGcBi0zB4pDG3ipIPy3HlVm/4rP2ebtFe1r5kUn1uBWNAZT3HPkDp8xv8AAUa4JzC6nK57uxtR79An8TSl81ubjbGz2ZZeL4Qz3YlL+GUL/ptVVxnA5BtY++rOnE4mHdsCdiWsfhUOfFsv2bjxLX+Zq6bJV7JGp0xnzKVicM6e0pHnbT41GJq5txhdjl89dK4+o4aQXsBfw0/Cno6vHqiKy0f/AFZT710Ktn/pmJh3S9/LX8RT/CeVcK4vJiXUgkFFRb6W+2SQN/A7UZauprOQEtLYuhTlqQcK4jEuU9mWyB7d0sBcqD1NqvsnCIQufD4ITBOsjk3I0JYM1jrfS1V7j0uLmZVmhaNYhZI0jZUXxKgCxJ8akNQp+n6lTocPVzAAWvZKL4DhbyHKqkttaxvXWM4S0bFWUgjcGr86OcZJ5TxkEYU61f8AgfH8NFhXjeFXkJBVj0t0tWaxyVIGINYuoVmzNVXcHIvPDOZnzkI0EEYGZrrZcoOyqnedjfa9WXjnHMA28pa+nZxk94/ZIIIBXzbpqKxuSWmu1I/YrL0kZGlqGjWOH4vh7QS5VcuxtlLHzAym9rC173+1vS8x8py4n+sQSriMyqZEVnQhwoDFVLW6etZ3wrjBRGTKrBtLnddPsHpVo4HzJJGoyNcqO/GxJNgfaj8Laaaj1rdekhCXFzZmzUynsV3EYbISGRgVNirFgQfjTsCxHUxg+ILSf/qtOnw+H4hAJW693MNXR7aBiNx61nnHuAy4WTK+26sPZYeN/wAqO0gXHLuT+HDDXH9DGfJgW/1E0ewuPiT+zjjjP+FFH4C9UWDEWOulT8LiiT40GyOwSLyX7C8WZnFH8HjCTv8Avr+VUrl+JmfS9XThmCPX5fpXnPELIKWGMRjsWXhuJJI/3rriMbML2B1BHp1r2DSw066e7rTt7t8vl0rhOcrGorlzKk0k2NY5sJEsSzTLC2K/o0DjQtYXVT9k6jc0svDZGZl/opWjsGAK5gTZhmGlrrbTTQ9aHfSHIJoYOGoF7fGZbFrWiiRkaSW53YWAUDUn0qpcW45Lh5+KvhrifFY3C4KNgAzKRCQSoJALaEC5AuRrX0jS2yrqhHskvoce3S12N9Pz+C34jhxj0+qPrvkDPp52v57ePShmP4fE1h2LC5F86spv4X0oZLxhU4RJLFPxMPh8RIkmZ+1m7dE1WdxcLBopJBABO9977wrHytw+NpmjeR4AWdDdCWXQqdm3FMz8RlXByxyT6sU/pMJPCf0X+MAp2FRZGGpOgGtSCw8bUK5jLLhZ2Ud4xsq3+8wyr8yK+TVR45qPd4/k9dJ4WR3laUnBRud5TJL7pJXdf+1hQnmCZze23lVhWARRRxDaNFQfyqB+VD54Adza9dKNsXa5pbZYvW0uZlXFi3W9V3EA1rXE+BKwqn8X5aYaqLivQaXW1tY5GbKm90Ul6bL0SxeBZTqDQ+SOuxCSlyFGmjntz4n4mk+st94j302wrg0ThRXHLuSRjnAtfSkOPf71RjSVOCPYnmz7kxeJSDqPeFP4irnyRFhcRGYpsQYJb3F8oB/guPlvVApb0OyiM445G69ROEs5NsXlqPD3PblkHeY5sotbxB30OnhffQUE5v5vRlH1OfJbukBe82u+bN3bAk2tVO5Z5jeFskjM2HYZXQkkBTpmUX3FTOd4IkkiEWoMQbNpZwWJVww9okbk63FKR0/DZiW/2Dy1HFDOSbwjnLExsrGVmym4Dai9NcZ5haeVpXILNqaqiyV4z0f9NDi4kgXnyxjJGBpc1cV6mhY6vSUleqEOgalYecggj2lNxUQV0pqENC+jjmHsMaQTlhl0ZdwG+z8+taZjMBHjUlgdbFSbHwJ1Vl8jcadKwvlvE5ZVPnv+tbPy3xRmxcaixV49Tpe6jbxO6/OstmkjJ+McHeCVo3Fipt6joR5UQ4RwtmIy638PwrWefOW1xCCUL349Gt4f+PzoBwvCCEefjXL1+qda4VzG6YZ3JnAeGiMXbejyPrYDbr+g+FC4sUDRPCMCdfL0ryV7lJ8UhiSfQJBrAC+pFvea8gyjQFh0sRcHS2/Qaee9IRfNa2g1B232PrTKYldiQPfcdToT5aj/AGoNTwnt1F7FuhvjM2GmyfWYY5niIKl1yupBBGVtGAuAfA+dDsXw3CyLIFWSKSXErjO0Vg7x4hTcSIHW1txlPQ0ZEXl8QL/Lf1HwpqRdLa299vfb/wAV0P67qIywmVDRpxymBZ+XlTDfVsPj5oIpDMcSWgjledpSO0YtcZDlGUWG3idaNfXcNFhEw0JfLGiRpm0uEI1J8dPnQ9+GxnvFpD/OSPcRtXC4YA9wsPeWHvDE3o9vjk7IOGOaa5d/3LhpZRknkRsWp0a6+ZBt77bfh6VwYC79juhKu3UBVZWFje3eIAHqT0qXCg2ZV1+0uYD+ZTcCncAwSOw3BsPG1tPz+Ncetri2/Pccn6Xg9N3ib6U3iIRkWx11vqNPWmXnUkkH2QCc217+WtqhvjRa19/W3+1MKDwK8LJ5wdgxvfL89aGyQZr/AL6ipUc+Yqo0vYC58T4VwWAcoSBfS/Qag61FlGllFf4jwdXGoqo8V5UOpT4VpI71/L93qLLHfSnaNbZXyZvKltJGPJwbvlZW7IW3IvrcAe7Uk+QNem4NAFY/WlJXNYBRqFzW3bdjlt5E2vatP4vwYHuyLrVQ43yW6gMliGAYAkXsdR613dN4pCe09mL2afrEqvE8DAhYRTZ7MAL2sVyEu1x52AFupGtr0/ieEYdfZxamxse7faPOWFjtfuAdT1qJLwxwxGU3G/lUSaHKxU9K60ZqXIVcWgm3CoMgb60t8rnKFJOZcoA3GjEtY+C9b123CMOCv9aBUsw0UXCiRUDHvW1Us/ovW9BKfwwte4+XStGSbgOHxOBnnWO7ldRey5Awc2bx0t4g67ApxCKNFiKSiUsveUAjIdDYG+upPQbULr1Qh0DXr161KyEGxBB8DpUIN16vV6oQ9SgUqrR3hPLk0liENvPQUOy2NazJm4Vym8IDrhmIvY17sT4Vp3DeUgAO0kVfIan5VYMNy7gx7d39bWrlz8WhF7LI3+k9zHMDEcw0rXPo74dklSRgRY6b7EAW+XyFHMDguHRm6wKT6mrLgeLwqAFjRRS1viSm1h8P8lqrhXLIekiDBlOzC3xrO8bgWUkEHQ1e4+NIfC9cy8RhO4S/nWNTbVck1NGa3KHQzoREGpeEmOUk/bZregBAv8Ku1sO26pXl4Xh2NwLehpOWl41iMk/3DeeuqAsE6spLEggdPtEW0v0qGO1bV3ALsFRUBAF+4pYG5bXvf+1tqbnsXwNVW6vYBrm9tASAT7hc0mImU4TDsqMgyriCtiGARe1IbNY5ja2vUmiafwt8MpTXbHUS1V+/wvCSAuCxoj9rSM6i6kEZmCQrkt3pGs7kKBYUVbKwupDC5Fwb6g2IuOoPQ0In4fCidiBKMjBAVc5r9gJBZyS9ibixJ38NgfHeKnCLni2LZUByrEqf2ioUUa3Eg751FqT1HhMrHxQWH9H/AKB1eIKvacsr6/n58rU43Oh8T195Xb+ZajGNN+vQj9Rofdb0pOD8STFpmW6SLYMD7Snzt7S+BpySMjplJ3t7J+Hsn5Vx3GUJOEtmuh1q5xsipQeU+omHbMd9vfeh3MPF44CAxysRmAB16i9ra7URE6RK0krBY0FyzWUAdNRpWMc58xDEYqSSMt2fdCZhY5QoB06d7OffXS8K0jvvbx8KXPpnt/kHqLOCGOrLDDzATe7A3bcm3xPhrRrBSCQjKb/s/pWSnFG2/wC9P0oxwDmSSBsyNbxvsTbrYeZ+Negu8NWMxF4al9TVI4Gup1FraH160zjYiXOh08Kp8XOsoC3bMTcnbxO2lFcJziGGuW/mK5k9FdDoMRnGRZ+ExGxBFr31tfwG3vqZ9QNm2v06Xtva/nQjB8w3XSy66kX8vzt8Kdk5oIyiwZt/UknrvelvKed0bcX0H5oGYqXuRa2m+lRJ4z4EgdDbbpeo/wD6lYnQLSHmZhcMqjTf31FVM0otAzjXDFOZTGA+mttR6+6qFzLy7LFI1wWB1DWtcdDWgz8yktmyqbWJNq645zL20xJVQHAIv4W0rqaW66n39gdlSnzMkwuEYk6kWtt62qUnDhchTfTvFgd71YeKYwI+aIR3IBPdBF97EHTpVd4pxaaQ2bKu2kaLGLC9tEAvvXepu8xZELK+EHSG6C/tXt7vT868MPTJBrtJSKYAkgQeANdvATqbn1poYtvGuvrjVZCKkRO1S4eH39o2rtJPCrTybwpcTHjh2Zkmjw+eFVzZs4kUEqq+13SdNaXlKT2Q1GuC3ZA4XHFGb5QT4nWrHDxUeNWyflDD9niIocN/WUiRg0nbmMMMOjSKsitlSYO2bK2neAtapTch4YSYYBFcR9pFigJC2aT6sXR2CteO0iuLabDSkrdI7HlsYjfGKwkVFeJ+FL9cZutWrE8s4MYZ5Y1s8OFiLrmY/wBJIInSXU9QZFttptUri2BiXtZI4ULQ/WQi9kFBKGLKAmolCqznN16jSkLdL5bwbWoTKaMV5mn4MWxO/ifgCfyo5xuBYmgeOBTeVhKMmZVvFhyysOgUu9r7VW+YuLRrjJ0ARBG0qAKAosucagddKEqOLoaVyZfhw9A0aCUguDbMVIJGTu6de8fhTXNOJTDw51DoQ/Z2e3e0vmXyoTxvEDIzFA4TDzSgtmXKAkeVkyi41vZDqNSdxVD5qwWNjiimxMwlRrBP6RmKllzAEMBY2FPLw+Es5iKSvx1Djc2SX0ap/D+dXU6sP376y36wfGvCU1b8OrxgF+oZvE3GGxeHeCKQLLNHMqFmsAQhJJPQWvr0qyTJeANF3Yo1yRhgxJQx5CGBII8bnXxr594NxZo3jYH2WYG+2WRcjX8rX+Nbfw3ifaYYjc22o2nrVMHXnq39jEoq34mVDFcbmEntBiDHuBqU0Um3W2h8q9zEgfD9kdyt7b27gVCL+GRff43oRxRyJL+dEuYJcrI/2XjX43sfkaXqlLqa12hrlX8Cw8P6blN4ZzE6RBoZCkqgZTodPusDow6G9GsH9Lc4A7SCJrj2gWHxX8r1mM9w7qDpmYfM0Sw0KFe8Qv8AChLH3sQo+NMajw/T272RT+/8oQplLSxag9m847B7mbmufFxp2jADMTkTupcAC4W1+v2iT51VWYneiGLtoNQF2vYnXe9utQcopmiuFUFGCwvYLCUmsyeWNpS9qRS9n5U2Y9/jR9gmR5Jz41JTEN+7UOVaXL5VTgmWmHsJxyWPQH42+VToOYXvqov52/KquqE9KS5B21peekrl0DRvlHqXOPibna2vUAUrYmRj3vibfnVTix8g2JHj+7V760SbkC996A9F2wHWp7lnbEkAi9vHQDrTUoJOUa/PoKB/Wb9P38KeOJvuBrb18Ovuqv07RvzkycyXvf8ALpUZ436Dfy8q5Eltxf5flXlIPS371rSi0U2mQ34cx2U/CocuEdd1Pwot2QP2b32qPJAL7WpiFrXMBKtdAXkPhSEmpcmGHhTBgo6mmAcWjpWp/DY542DRuyMNmRirfEa1AvXr1OA15jCg43MAwEsoDnM1ncZm8W11PmaI8A5kWHtTKJHMhB0YjXLIGLG4JJzjX1NVq9Lepwop2SLbiOZIXtYTR90o+itmAVhCTZl2JBK2t3RY6U+nOa3RnWVmjChHz2fu5Cbnc5irA63AY75iBTBS1OFdjPEy7JzuoUjI12Vs6jKFMhuc7a96/dB20vtVSjnZmJYkkrISSbknI1yT1NRhXQFTCRWTa4b9rA6LJGsWHlvGgLGRB2QyZJNM2YtcL5a61XvpPwEscWZ8Q8itOCUdEUZjHZDGVF7KgCkXtcGqGvFcQGDCeXMuintHuBYAgG+mgA9wpjEYiR7Z3d7XtmZmtc3NrnS5qysjYkpxZaZCUpWqwiibDN08dP377Vrn0ecUzxjN1BU+TDQ/r76xUGtB+iiW8kqsbJ3TfbvkHT3haBdXsmugWp4bXdEvmSUrOV8DTvO+OyYSFtybgeZ6D0pnmCENi3WPe9gDuR4m+/Wq/wA7cSzwwxAW7Mm4O9wLH8aXrq+LAzOzMSqRya3K387kXqxcNxEYGZoSUF72Yg3t3QWI0F7aa3+dVyJTcZT8DarGuHUqA8huB4FhfTQa+utNW4exybYptIh4jiUrbsoHlHGPh3b/ADqK0z/e/wC1f0qZJBHb2m94A/8AsaRexF7xu19rvl6a7Lrr++taWOwZMg9s/wB75D9KUzSfePjsP0rtwLmwsD0veuPd8NK0Xk5zvfe59Bf8K8zPuSaUEDYfvrXu18qheRss33jakLsNy1tr606Zv8K/AfLTSlOIPx3219avJMkdnP3jp5n9aXO2vebTzNdE+X5fhSmQnT8zVl5G1kc/ab4ml7dx9th7zXs+h/Cvdqb3vrtrrp76heT31p/vv/mb9a7+uP8A9R/8zfrTBpyCYoSVy3ItqqtpptmBsdNxrVcKL4mODGP/ANR/8zfrTq4pz/zW97H8zUdsSxNza/jlQfgKfhxbjQNp6D56edZlBG1IkJiJP+o3xrxkk+9+FSsDKSdkP8i/pV94fyRiJo1kWGMhhobEX9wNI36iun1YDRi5cjHq9Xq9XTFRRXhS16oQUV4V6vVRQoroV6vVRDsV1Xq9VFHQpDXq9UKOGrQPo5/u2P8A/j/6mr1erM/SzcPUiVif71F/Efxqsc7/ANov8/8Aqr1eoMfUhmBWI/aHrVg6t616vUSfqXyBW/8AH+6+zHcX/ZJ/Efzoc35V6vVYscVwKWvVZY0a5Ner1WWcmkpa9VliGvDevV6rIL0Pu/Omq9XqhYppK9Xqsh4U9FXq9WZFoLcO3FfRXJ390i9K9Xq8v47yj8x6j0s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1951038"/>
            <a:ext cx="6505575" cy="4067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QTEhUUExQVFBQUGBcXFxgXGBYWGRwXHBcXGhQXFRgYHCggGBolHBYWITEhJSksLi4uFx8zODMsNygtLisBCgoKDg0OGxAQGzAkICUsLCwvLCwsLCwsLCwsLC83LCwsLCw0LCwsLCwsLCwsLCw0LCwsLCwsLCwsLCwsLCwsLP/AABEIALEBHAMBIgACEQEDEQH/xAAcAAABBQEBAQAAAAAAAAAAAAAFAQMEBgcCAAj/xABEEAACAQIEAwUECAIIBQUAAAABAgMAEQQSITEFBkETIlFhcTKBkaEHFEJSscHR8HKCIyQzNGKSsvEVQ1Oi4RaDhMLS/8QAGwEAAgMBAQEAAAAAAAAAAAAAAwQAAQIFBgf/xAAxEQACAgECBAQFAwQDAAAAAAAAAQIDEQQhEjFBUQUTMmEicaGx8BSBkRWCwdEzUuH/2gAMAwEAAhEDEQA/AKzyb9HkGMwkc5nKs3a5lEeg7LKX77SqL2dfAanXS9OcY+j/AAsIfLOzPFCuKdTGQPq5kyMyyLIymQWJC7HoetD+WvpDkwcCQJBEVQ3v3gxY3zlmDXObTyGUVLX6V58oRoY5EsMwkBbMRsza2v10GpAqsogI534BhMGkUaSSPi3VWljZQoiBF7Sd9rOdLJuAbm2gNSC1cuavpCmx0BhkjTKWDA94lSGzd0sxtuRoNtKp6VTKYmSu186cQU8Ib1niKGFSnE0rvsCK6XzqslHcYvTgSkEPhTiXG9VkyKtOZL06kNxe2l7X8/2KTsyKzkyMPDTJjIogvpSYhNB4G/7vV8RERFe1dCa5pTCel6ZbDkGplMvCJaNelYVFiFjUpGuNxpVZMtDEi1CljoplBpl0q1IieAUzGuc1TJIOtR3jNbTCIavXq6ZaQVeSxLVyRToFKBUyQjFaQipDJXGWpksZy0uSngldpFUcixhVp+KK9SocGTsKsHC+CEd5h6ClrtTGCDV1ObIOB4V1b4frRaLCgVPXC2rsR1yrNQ5s6MKVFA58PTDRUUkWozCqjNltA2bgYO2hobiODsvTSrzHFUhcKD0qR184czE9PGRmTYM00cMa0rEcvq+2hoTiuXmXppTlXiMJbCc9PKJTVQin0fXWjr8HPhTTcKPwppXRkLuJDhUGpDYMHYUowLL41Lw1wdRUb7GGgecGw2ruMeNH4Iw29PtwkNtYdf3es+Z3MFe+qdRXluNxRZ+HOmtrrt5UqxA6Gr4iiAsANJiI2ygbgdPD08NaIHAEarXaaaMKrJAOi2NqkGAONdPSiY4SXbuak6+7qSegFqs/L/LOf2ArAe1JIO6Dpoinc+vwFZcsvC5muZnf1Jb6b7DzpiWArsLdP3etP5j/AKAALN2rCwKMiMmXrrluvxFClwkU9yiBGsbxllOmxK2Nx6HX1q3Y4vcuVc1HixsZ/e1OxrfbprRfH8FKk6UJkhK0RST5A+Zw0dNSQ0+vnS6VMlg6SGmGjoo4qO8dbUjSZAtXSmnzHXPZVfEaG8tKEp9YqnYHh5cgWoc7VFZYSEHJ4RBw2DLHQVZOH8BGhb4UX4fgVjW1gSevX3eFEYYq5Go10pbRH69Oo8yHheFquwFEEw/lUmOOn1jrlzube4ytuRBbDVGlwtGDHTEoqRsZrIBmW29QpJBep3FsYiA3Ovh1qkYzHFnJ2rraaiViyAttUS/YSWicCVWcI5FHcDiaQura5DPMMRRVLXDg0xhJAaKQLXOllMFLYHvwdDrYflUGfgflVtjjGXz/AH0p1IKNVqbIdQE4xZQ24HfpTUnL2m3pWhHAg0j4CutRq+IVnUZo/BWU6U7DGy7itAk4cPCok/CR4U8p55gHArEMYbcV2/LofX2R4/pRocIscx2Hzp6EG+o09PwFRvHIyoFYw/AnVid1Hz+VTo8INiqD4mrZEgYa0zNgVO2hpWyyTeDXAupWjwhhnZSD3baA6jOvSqhw7nWVFK2GbN6Hw91axgoSLi32T4b/AL1rDOYcKqYmZ0R1AlbPGw0Ql+jDQ+NugdaYobcXnmG08VxBTjXGXlKnDqCGbKxIvdhlL2JNt2GljoadwQxQnEiMpAyqsaqwDEqT3io7tjYXY/gamcH5ghZVjEQje2jgLp0160mFnWCZO0xdgGJKAqIyDm0tYFjcjUk3NzrW1LfGByUPhaZb+L8JVgTax+Xvqn4vg5NzlNaLHB2mFVy3eYHe/wB87e4VWsZCRcHW9LwlKGUzlutZKFi+GkUOeMrV2niHWhWNwOnjTMbu5lxaH/o3iglxZhnjSQSIcmcXs66m3qub4CjvKfJkf1rGCeMSRwuI4w2gOY51b1y5B/PVIwEpw2IimH/LdW06gHvD3i499aT9IvM0aYUfVpY3kkljJyOCbJZ7tlNxqiLrTUGmsmkgdyxybCuMxv1hA0EGiBhcWbvq38qW/wA1c8scu4QQy8QxUYMbO5iiAOULnIUBftG+gB00+B/mrmSFsC5hkjaScIuVWBcZ1BbOBrol18jYUnJ3ZT4EYOc5Cp7t7DTNmBB8QSRbwodlsYPhzvvj5hI1t7jMfAcBxKJ+wh7CZNRZQn8NwvdIO3iPxMcL4DhocJCxwwkkbIrWF2ub3Y/Cp2BwsOARyHDuwsBp7hbW2vWpEPFVjw8JurG6hlBGaxvc2GtxSbvXKxpPDzyeN9gy29JEj5dw64ojICrRFsh1AYMozC+1wT86F8vYCNsXMjICq57A7CzgD5VZIRGMQ0wmQhkykF10N1Itc7ED8aj8PwUUU7yidDnzaXQWu1983lQpQjKUWkscT7cgim8PPYaTCYSZ3hWMxuhIBGmxsSNdfQ1CwuCSGKV5VDsGyID4i+vpf/SaJoIIJJJjKGZsxsCDa5vYAE3NUrjXGFBeRt2JNvXpSt2E18Kc9+WOXRvoFgm+uxceHYOJMMJOx7ZiLkWBNr65QfDw3rKeduYlM7rAhiQaWIIa/W4Ps69Ku/BMShSKSLiCINDNExQqT1ADENGQNM3W1xWbfSfxWHEY0tAQyqiozjZmBa5HiACBcaaaaWrrU6OPBHiS2x2+4vK1pvDKtisUWOpqGa7aubV0YxSWwByyXLhmLSTY6+FH8ND4Vk+HxJU6GrXwXmhlsH7w+fxrjanQzW8NzoValPZmhYUEUZwktV/hPGIpQLMAfA1YYFB2rhWpp4ksDDaYZWwsLg9dPzqXE2lqFRLapsDGsxSzsAkggi08qVHjbxqXE4pmuKyAkmctDXBwo60883QUia0zHU8MuFbmHHuRJMHf0pDhF8KI5aQxU/XJSBtA2bCeGgqMsRU2tpuf38fhR5Yep2oZxbiixKQio79FN/nYE0RVJrJjGWdYaK5uAaq30qctxvgZplTLKnZuSrEXAdFa63sRl/0jwqyviZXRCOzjYgFgcz2O5C2K23G9DuP4OWfDSxq6kuji2QgElTb7Z626Uk/E9PXLhT/P4DQqknk+euH4hUbvj2TRMcRVTZYsOEdgzGXI7k9O8SWt4Ai1BsRhQfaFiPj57VETDpmAUNISQAACdTstuprqqKe+QsrJYxg+lMFDmwOGZbG8UZNtr5dbe+9V7GG18wqXy7iJMDhMNFMzWJYMSQRGWuyI3luL7Am1F5mjmRmkUaC9038hb7RJIHvriz1lUpfDnd4z0eNtsf6BOtp7md48XPd3oW7OL3U1ecfwfDpqk4UnowI/DUUMmwJ8nX7ykEe/w99Fsu8vaSJGtyI3IfC4p8Q4mjV1ETHK22bMuvzNE+HcrwTYxmaCFYYYtViYyIzsTlvoCSBfTyFLwpTh2Z0tmZShuNLGx089KTBY14ImiisgZsxYXzX06320qoeJVpJfnsbemwP8M5Sw8HEJBKq9kVzwhvYuSND5DvAX8qseFwUf1ns3w0a5lzAqbrpe5At1921BoeZJrjMqPZcpLLe409rXxFOf8bk7US93MFygWOUDwAoc9bVnfvnkuXUvgktg3gIIXiaTsYl75UBjYACw3tS4HDRPESkcbucxZSbEam2U+G3hQbA8YeNMgVCpJbvAnU++pCcflC2CoDrYhdQD0FCWqo2b7b/CufsX5cuhLnEX1USdioZiU9DY975VH5awKuzl1DKoG+1yf0BqBJxBuyEZtlDZr9b6/rQTiHN/1dHjjykvueo9KDVJW3QeMpLfZc8f7N8DUWXDivC0hwkrEAugZ79coOnyB+dV7jXLiycPY5P6z2fbA2N983Z39NLeNU7G/SRiGd2IiYOgjKspK2F9bZtzmN/WoDfSPje27XtBa1uysey2tfLffre9eh0+kri+JLpgXnZLGMlpxXKGHxGCwhiVExRiSW23arZO1DX0v3hr4nzqofSdw+KDHtHCixoEjIVdBcjU1FxXOOIZsO4yRnCgiLICBY2uGBJuLKBaoHMPG5MZMZpQochV7gIFl0GhJroJYANgw1zSk1zetFA8Gnkeo9drVFhPCY5lOhq48C5udLBjceetUAN+/wBamYTEZT6b+lK36aFqw0HrtcTd+CcwRSWGx89BVghxgI0NYhwnjAAsbaajQ3O3dv41bOHcZawKk3O3W/kwGx/GuBqPDZQeYDilGRpketShpVQ4dzCTYMhX8PnVnwcuYXpNV2ReGjEkSgbmpMcdLFH8aeEZroVULnIBKQi6U6i3pnE4hIlLuwCjcn8vGqdxv6QYwtob32udPeKcjCMd2zMYSm8RQ/znzjFhz2YOZuoH5np6VT+HcbfEyqgUgOwGm1vtE7EkAHx2qn80cRikJcuRLuSNv8vU0Q+iji7STS5yD2adzSwuxsWPkFDfE1jUSsdMpx6fiGuGupfFzNfD+PuG/wABT/bldQFFx9okemwI+dDnnyroC7m+VerPY2DECwFxudBbTYEwUmmjFjEzW0JKLZnL96QZbWzEFvC86691q4VGgrXPd+7x/ArO2c12QI43yNBiJC4JiLH+kCoSCerJewBPU6jrvuvA+BQYdiMNFqg1xElna53C9Bpv7Pvp3G8zJdVKjUMZCguwVVLrcZOqGI5cwa8yC1zRfDYlFsCr6WzHIzLm7wKoRmPdKkHW3dv1o04WY4JN8PRdOftu/wB8klZa0sfv3OY8WkqOh7KUKcsgJ+Tpla34HpQ7jmDSKACOFIi8iKcotcDM+vdFxdBVneFMyuR3l663ykHQ3O2t6pX0ncY7KGG2haRvLQIfLzFCqqrVsY15y3nG65e3Lp2N0uxzXE9v2+/MYniLnvdBvfT4V7BNkbQ2t+HmDuPKs54hzc1rDWouA4hPK5UuI9cpzXuCOhG4ru+RNrily9xp8HoybHJAJRdbBh0Gx81/SguJzoe8D+VQOByzwWLSq4Fun4a0Zk5ljJtNEQp+2mv+ZD+R91ce7TuEs1rK7dV8vzJOCS9yNFODUxWpz/h0ci54WV18U6H/ABDcHyNRBG6bg+o1pTMZcufYiWQjFJ410bVWuI8wJFpu1VriHNrm4U5fSmKfD7bN0sGm4x5ss/MfFxECAe8flWdY3HFjUbF8RLbmoLSV6PR6JUx9xS67i5EhpaTPUfPSh66SQqyRekvTPaV0DVlHZNc3pCa5vVlEVVrsJT0MdTkwJIvahOaQRQbBojNr2Nr2v0vva/jTynQGi3B+JSQF41RZUlFnhdc6sR7LBRrmHiKvnL2ARkdsVgosOjWAuAJGN76g95eh1/Sh2X+WstbG4VcXJ7mcYeW3pVh4VjSSLXPTQXv5GieO4DhlxEQjzdmzr2liNELqG1INjYn4VNliwsDyRkR9x2XK8hfQE2JV3te1ulBerqltuGjRYg3wA5u7Kcp6KdZPco1PvtV0wiCEXYhRvdzrbyQbehrMhzEqC0bqgGwQKq/BBQnG8yyMdWv50u3FvaIbyJPmzV+I86BRaO5PiR+AoVDzfJ32ZicovboB+FzoPfes8wnHVBuz39dqa4vzOkiZCwsPu6X9aFmxvZG1RWluEeZedZJic7WUeyt/mR41SMbxh5DZb66ADcnoABVi5Q5KbGyl5XeLDD7X238BHmFrf4rEevTZuXOW8Dg/7vCgcado3fk8++2o9BYVd+oq0+8vikClZL0xWEZbyR9EmIxREuMzYaHfKf7Z/RT/AGY8218utbThuAYbDYRocPEsSrZtNSzDYu27E7XJ2NTUxGhNMcRxqqmW4zv06dLk+Q0FK2eJOyt57Pb7C3Bl7giFwmnU7AC5IsOnU6W9y3qUuc9Avrqfl+vwoOuPaEve0gTKWfZ8rbWBA7oN9AdKJRcUQi+qg7ZgdfS19KQ1Hh3iDqjKituMt8rD+Wyy+XsBq1OmjJqyaTXfb58/c7k4ere1lJuDcoh1DKynUdGRCPNR4UxLwVPE2uTZu8pvkuMrXAFkA0AsC1tzUleIx3tnW/mQPxrsThvZIPoQfwrjz/qFHqjKP9rj/hD9bos9LT/fIziNd76+Go+dZn9MOHPYQkbCVgdAN0Ftv4DWmM3wqu83cEGLgaLMEJIZSbGzDra4vpce+t+H6l16iE5vZMNKqPNIpH0QcoK8hxsq5o4jaEMNGlG767hen+L+Gr3zTy5hsZrKuSXpNHZXHhm++PI07yPwxcNhDEpLZXbM2ti2VcxUXsovpYeF9yakY1rU7rNXZbqXZGT22Xy/9FoxxsZLxjgHEMDdlP1iAa54xew/xpuvzHnUPA80K2ji1aPjeYkh2Y38qzzmjicGIYs0EYb76dxz5sRo3vFdfSW2X7Ww/uW30/PkGU5Q6/yGcBi0zB4pDG3ipIPy3HlVm/4rP2ebtFe1r5kUn1uBWNAZT3HPkDp8xv8AAUa4JzC6nK57uxtR79An8TSl81ubjbGz2ZZeL4Qz3YlL+GUL/ptVVxnA5BtY++rOnE4mHdsCdiWsfhUOfFsv2bjxLX+Zq6bJV7JGp0xnzKVicM6e0pHnbT41GJq5txhdjl89dK4+o4aQXsBfw0/Cno6vHqiKy0f/AFZT710Ktn/pmJh3S9/LX8RT/CeVcK4vJiXUgkFFRb6W+2SQN/A7UZauprOQEtLYuhTlqQcK4jEuU9mWyB7d0sBcqD1NqvsnCIQufD4ITBOsjk3I0JYM1jrfS1V7j0uLmZVmhaNYhZI0jZUXxKgCxJ8akNQp+n6lTocPVzAAWvZKL4DhbyHKqkttaxvXWM4S0bFWUgjcGr86OcZJ5TxkEYU61f8AgfH8NFhXjeFXkJBVj0t0tWaxyVIGINYuoVmzNVXcHIvPDOZnzkI0EEYGZrrZcoOyqnedjfa9WXjnHMA28pa+nZxk94/ZIIIBXzbpqKxuSWmu1I/YrL0kZGlqGjWOH4vh7QS5VcuxtlLHzAym9rC173+1vS8x8py4n+sQSriMyqZEVnQhwoDFVLW6etZ3wrjBRGTKrBtLnddPsHpVo4HzJJGoyNcqO/GxJNgfaj8Laaaj1rdekhCXFzZmzUynsV3EYbISGRgVNirFgQfjTsCxHUxg+ILSf/qtOnw+H4hAJW693MNXR7aBiNx61nnHuAy4WTK+26sPZYeN/wAqO0gXHLuT+HDDXH9DGfJgW/1E0ewuPiT+zjjjP+FFH4C9UWDEWOulT8LiiT40GyOwSLyX7C8WZnFH8HjCTv8Avr+VUrl+JmfS9XThmCPX5fpXnPELIKWGMRjsWXhuJJI/3rriMbML2B1BHp1r2DSw066e7rTt7t8vl0rhOcrGorlzKk0k2NY5sJEsSzTLC2K/o0DjQtYXVT9k6jc0svDZGZl/opWjsGAK5gTZhmGlrrbTTQ9aHfSHIJoYOGoF7fGZbFrWiiRkaSW53YWAUDUn0qpcW45Lh5+KvhrifFY3C4KNgAzKRCQSoJALaEC5AuRrX0jS2yrqhHskvoce3S12N9Pz+C34jhxj0+qPrvkDPp52v57ePShmP4fE1h2LC5F86spv4X0oZLxhU4RJLFPxMPh8RIkmZ+1m7dE1WdxcLBopJBABO9977wrHytw+NpmjeR4AWdDdCWXQqdm3FMz8RlXByxyT6sU/pMJPCf0X+MAp2FRZGGpOgGtSCw8bUK5jLLhZ2Ud4xsq3+8wyr8yK+TVR45qPd4/k9dJ4WR3laUnBRud5TJL7pJXdf+1hQnmCZze23lVhWARRRxDaNFQfyqB+VD54Adza9dKNsXa5pbZYvW0uZlXFi3W9V3EA1rXE+BKwqn8X5aYaqLivQaXW1tY5GbKm90Ul6bL0SxeBZTqDQ+SOuxCSlyFGmjntz4n4mk+st94j302wrg0ThRXHLuSRjnAtfSkOPf71RjSVOCPYnmz7kxeJSDqPeFP4irnyRFhcRGYpsQYJb3F8oB/guPlvVApb0OyiM445G69ROEs5NsXlqPD3PblkHeY5sotbxB30OnhffQUE5v5vRlH1OfJbukBe82u+bN3bAk2tVO5Z5jeFskjM2HYZXQkkBTpmUX3FTOd4IkkiEWoMQbNpZwWJVww9okbk63FKR0/DZiW/2Dy1HFDOSbwjnLExsrGVmym4Dai9NcZ5haeVpXILNqaqiyV4z0f9NDi4kgXnyxjJGBpc1cV6mhY6vSUleqEOgalYecggj2lNxUQV0pqENC+jjmHsMaQTlhl0ZdwG+z8+taZjMBHjUlgdbFSbHwJ1Vl8jcadKwvlvE5ZVPnv+tbPy3xRmxcaixV49Tpe6jbxO6/OstmkjJ+McHeCVo3Fipt6joR5UQ4RwtmIy638PwrWefOW1xCCUL349Gt4f+PzoBwvCCEefjXL1+qda4VzG6YZ3JnAeGiMXbejyPrYDbr+g+FC4sUDRPCMCdfL0ryV7lJ8UhiSfQJBrAC+pFvea8gyjQFh0sRcHS2/Qaee9IRfNa2g1B232PrTKYldiQPfcdToT5aj/AGoNTwnt1F7FuhvjM2GmyfWYY5niIKl1yupBBGVtGAuAfA+dDsXw3CyLIFWSKSXErjO0Vg7x4hTcSIHW1txlPQ0ZEXl8QL/Lf1HwpqRdLa299vfb/wAV0P67qIywmVDRpxymBZ+XlTDfVsPj5oIpDMcSWgjledpSO0YtcZDlGUWG3idaNfXcNFhEw0JfLGiRpm0uEI1J8dPnQ9+GxnvFpD/OSPcRtXC4YA9wsPeWHvDE3o9vjk7IOGOaa5d/3LhpZRknkRsWp0a6+ZBt77bfh6VwYC79juhKu3UBVZWFje3eIAHqT0qXCg2ZV1+0uYD+ZTcCncAwSOw3BsPG1tPz+Ncetri2/Pccn6Xg9N3ib6U3iIRkWx11vqNPWmXnUkkH2QCc217+WtqhvjRa19/W3+1MKDwK8LJ5wdgxvfL89aGyQZr/AL6ipUc+Yqo0vYC58T4VwWAcoSBfS/Qag61FlGllFf4jwdXGoqo8V5UOpT4VpI71/L93qLLHfSnaNbZXyZvKltJGPJwbvlZW7IW3IvrcAe7Uk+QNem4NAFY/WlJXNYBRqFzW3bdjlt5E2vatP4vwYHuyLrVQ43yW6gMliGAYAkXsdR613dN4pCe09mL2afrEqvE8DAhYRTZ7MAL2sVyEu1x52AFupGtr0/ieEYdfZxamxse7faPOWFjtfuAdT1qJLwxwxGU3G/lUSaHKxU9K60ZqXIVcWgm3CoMgb60t8rnKFJOZcoA3GjEtY+C9b123CMOCv9aBUsw0UXCiRUDHvW1Us/ovW9BKfwwte4+XStGSbgOHxOBnnWO7ldRey5Awc2bx0t4g67ApxCKNFiKSiUsveUAjIdDYG+upPQbULr1Qh0DXr161KyEGxBB8DpUIN16vV6oQ9SgUqrR3hPLk0liENvPQUOy2NazJm4Vym8IDrhmIvY17sT4Vp3DeUgAO0kVfIan5VYMNy7gx7d39bWrlz8WhF7LI3+k9zHMDEcw0rXPo74dklSRgRY6b7EAW+XyFHMDguHRm6wKT6mrLgeLwqAFjRRS1viSm1h8P8lqrhXLIekiDBlOzC3xrO8bgWUkEHQ1e4+NIfC9cy8RhO4S/nWNTbVck1NGa3KHQzoREGpeEmOUk/bZregBAv8Ku1sO26pXl4Xh2NwLehpOWl41iMk/3DeeuqAsE6spLEggdPtEW0v0qGO1bV3ALsFRUBAF+4pYG5bXvf+1tqbnsXwNVW6vYBrm9tASAT7hc0mImU4TDsqMgyriCtiGARe1IbNY5ja2vUmiafwt8MpTXbHUS1V+/wvCSAuCxoj9rSM6i6kEZmCQrkt3pGs7kKBYUVbKwupDC5Fwb6g2IuOoPQ0In4fCidiBKMjBAVc5r9gJBZyS9ibixJ38NgfHeKnCLni2LZUByrEqf2ioUUa3Eg751FqT1HhMrHxQWH9H/AKB1eIKvacsr6/n58rU43Oh8T195Xb+ZajGNN+vQj9Rofdb0pOD8STFpmW6SLYMD7Snzt7S+BpySMjplJ3t7J+Hsn5Vx3GUJOEtmuh1q5xsipQeU+omHbMd9vfeh3MPF44CAxysRmAB16i9ra7URE6RK0krBY0FyzWUAdNRpWMc58xDEYqSSMt2fdCZhY5QoB06d7OffXS8K0jvvbx8KXPpnt/kHqLOCGOrLDDzATe7A3bcm3xPhrRrBSCQjKb/s/pWSnFG2/wC9P0oxwDmSSBsyNbxvsTbrYeZ+Negu8NWMxF4al9TVI4Gup1FraH160zjYiXOh08Kp8XOsoC3bMTcnbxO2lFcJziGGuW/mK5k9FdDoMRnGRZ+ExGxBFr31tfwG3vqZ9QNm2v06Xtva/nQjB8w3XSy66kX8vzt8Kdk5oIyiwZt/UknrvelvKed0bcX0H5oGYqXuRa2m+lRJ4z4EgdDbbpeo/wD6lYnQLSHmZhcMqjTf31FVM0otAzjXDFOZTGA+mttR6+6qFzLy7LFI1wWB1DWtcdDWgz8yktmyqbWJNq645zL20xJVQHAIv4W0rqaW66n39gdlSnzMkwuEYk6kWtt62qUnDhchTfTvFgd71YeKYwI+aIR3IBPdBF97EHTpVd4pxaaQ2bKu2kaLGLC9tEAvvXepu8xZELK+EHSG6C/tXt7vT868MPTJBrtJSKYAkgQeANdvATqbn1poYtvGuvrjVZCKkRO1S4eH39o2rtJPCrTybwpcTHjh2Zkmjw+eFVzZs4kUEqq+13SdNaXlKT2Q1GuC3ZA4XHFGb5QT4nWrHDxUeNWyflDD9niIocN/WUiRg0nbmMMMOjSKsitlSYO2bK2neAtapTch4YSYYBFcR9pFigJC2aT6sXR2CteO0iuLabDSkrdI7HlsYjfGKwkVFeJ+FL9cZutWrE8s4MYZ5Y1s8OFiLrmY/wBJIInSXU9QZFttptUri2BiXtZI4ULQ/WQi9kFBKGLKAmolCqznN16jSkLdL5bwbWoTKaMV5mn4MWxO/ifgCfyo5xuBYmgeOBTeVhKMmZVvFhyysOgUu9r7VW+YuLRrjJ0ARBG0qAKAosucagddKEqOLoaVyZfhw9A0aCUguDbMVIJGTu6de8fhTXNOJTDw51DoQ/Z2e3e0vmXyoTxvEDIzFA4TDzSgtmXKAkeVkyi41vZDqNSdxVD5qwWNjiimxMwlRrBP6RmKllzAEMBY2FPLw+Es5iKSvx1Djc2SX0ap/D+dXU6sP376y36wfGvCU1b8OrxgF+oZvE3GGxeHeCKQLLNHMqFmsAQhJJPQWvr0qyTJeANF3Yo1yRhgxJQx5CGBII8bnXxr594NxZo3jYH2WYG+2WRcjX8rX+Nbfw3ifaYYjc22o2nrVMHXnq39jEoq34mVDFcbmEntBiDHuBqU0Um3W2h8q9zEgfD9kdyt7b27gVCL+GRff43oRxRyJL+dEuYJcrI/2XjX43sfkaXqlLqa12hrlX8Cw8P6blN4ZzE6RBoZCkqgZTodPusDow6G9GsH9Lc4A7SCJrj2gWHxX8r1mM9w7qDpmYfM0Sw0KFe8Qv8AChLH3sQo+NMajw/T272RT+/8oQplLSxag9m847B7mbmufFxp2jADMTkTupcAC4W1+v2iT51VWYneiGLtoNQF2vYnXe9utQcopmiuFUFGCwvYLCUmsyeWNpS9qRS9n5U2Y9/jR9gmR5Jz41JTEN+7UOVaXL5VTgmWmHsJxyWPQH42+VToOYXvqov52/KquqE9KS5B21peekrl0DRvlHqXOPibna2vUAUrYmRj3vibfnVTix8g2JHj+7V760SbkC996A9F2wHWp7lnbEkAi9vHQDrTUoJOUa/PoKB/Wb9P38KeOJvuBrb18Ovuqv07RvzkycyXvf8ALpUZ436Dfy8q5Eltxf5flXlIPS371rSi0U2mQ34cx2U/CocuEdd1Pwot2QP2b32qPJAL7WpiFrXMBKtdAXkPhSEmpcmGHhTBgo6mmAcWjpWp/DY542DRuyMNmRirfEa1AvXr1OA15jCg43MAwEsoDnM1ncZm8W11PmaI8A5kWHtTKJHMhB0YjXLIGLG4JJzjX1NVq9Lepwop2SLbiOZIXtYTR90o+itmAVhCTZl2JBK2t3RY6U+nOa3RnWVmjChHz2fu5Cbnc5irA63AY75iBTBS1OFdjPEy7JzuoUjI12Vs6jKFMhuc7a96/dB20vtVSjnZmJYkkrISSbknI1yT1NRhXQFTCRWTa4b9rA6LJGsWHlvGgLGRB2QyZJNM2YtcL5a61XvpPwEscWZ8Q8itOCUdEUZjHZDGVF7KgCkXtcGqGvFcQGDCeXMuintHuBYAgG+mgA9wpjEYiR7Z3d7XtmZmtc3NrnS5qysjYkpxZaZCUpWqwiibDN08dP377Vrn0ecUzxjN1BU+TDQ/r76xUGtB+iiW8kqsbJ3TfbvkHT3haBdXsmugWp4bXdEvmSUrOV8DTvO+OyYSFtybgeZ6D0pnmCENi3WPe9gDuR4m+/Wq/wA7cSzwwxAW7Mm4O9wLH8aXrq+LAzOzMSqRya3K387kXqxcNxEYGZoSUF72Yg3t3QWI0F7aa3+dVyJTcZT8DarGuHUqA8huB4FhfTQa+utNW4exybYptIh4jiUrbsoHlHGPh3b/ADqK0z/e/wC1f0qZJBHb2m94A/8AsaRexF7xu19rvl6a7Lrr++taWOwZMg9s/wB75D9KUzSfePjsP0rtwLmwsD0veuPd8NK0Xk5zvfe59Bf8K8zPuSaUEDYfvrXu18qheRss33jakLsNy1tr606Zv8K/AfLTSlOIPx3219avJMkdnP3jp5n9aXO2vebTzNdE+X5fhSmQnT8zVl5G1kc/ab4ml7dx9th7zXs+h/Cvdqb3vrtrrp76heT31p/vv/mb9a7+uP8A9R/8zfrTBpyCYoSVy3ItqqtpptmBsdNxrVcKL4mODGP/ANR/8zfrTq4pz/zW97H8zUdsSxNza/jlQfgKfhxbjQNp6D56edZlBG1IkJiJP+o3xrxkk+9+FSsDKSdkP8i/pV94fyRiJo1kWGMhhobEX9wNI36iun1YDRi5cjHq9Xq9XTFRRXhS16oQUV4V6vVRQoroV6vVRDsV1Xq9VFHQpDXq9UKOGrQPo5/u2P8A/j/6mr1erM/SzcPUiVif71F/Efxqsc7/ANov8/8Aqr1eoMfUhmBWI/aHrVg6t616vUSfqXyBW/8AH+6+zHcX/ZJ/Efzoc35V6vVYscVwKWvVZY0a5Ner1WWcmkpa9VliGvDevV6rIL0Pu/Omq9XqhYppK9Xqsh4U9FXq9WZFoLcO3FfRXJ390i9K9Xq8v47yj8x6j0s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1951038"/>
            <a:ext cx="6505575" cy="4067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xQTEhUUExQVFBQUGBcXFxgXGBYWGRwXHBcXGhQXFRgYHCggGBolHBYWITEhJSksLi4uFx8zODMsNygtLisBCgoKDg0OGxAQGzAkICUsLCwvLCwsLCwsLCwsLC83LCwsLCw0LCwsLCwsLCwsLCw0LCwsLCwsLCwsLCwsLCwsLP/AABEIALEBHAMBIgACEQEDEQH/xAAcAAABBQEBAQAAAAAAAAAAAAAFAQMEBgcCAAj/xABEEAACAQIEAwUECAIIBQUAAAABAgMAEQQSITEFBkETIlFhcTKBkaEHFEJSscHR8HKCIyQzNGKSsvEVQ1Oi4RaDhMLS/8QAGwEAAgMBAQEAAAAAAAAAAAAAAwQAAQIFBgf/xAAxEQACAgECBAQFAwQDAAAAAAAAAQIDEQQhEjFBUQUTMmEicaGx8BSBkRWCwdEzUuH/2gAMAwEAAhEDEQA/AKzyb9HkGMwkc5nKs3a5lEeg7LKX77SqL2dfAanXS9OcY+j/AAsIfLOzPFCuKdTGQPq5kyMyyLIymQWJC7HoetD+WvpDkwcCQJBEVQ3v3gxY3zlmDXObTyGUVLX6V58oRoY5EsMwkBbMRsza2v10GpAqsogI534BhMGkUaSSPi3VWljZQoiBF7Sd9rOdLJuAbm2gNSC1cuavpCmx0BhkjTKWDA94lSGzd0sxtuRoNtKp6VTKYmSu186cQU8Ib1niKGFSnE0rvsCK6XzqslHcYvTgSkEPhTiXG9VkyKtOZL06kNxe2l7X8/2KTsyKzkyMPDTJjIogvpSYhNB4G/7vV8RERFe1dCa5pTCel6ZbDkGplMvCJaNelYVFiFjUpGuNxpVZMtDEi1CljoplBpl0q1IieAUzGuc1TJIOtR3jNbTCIavXq6ZaQVeSxLVyRToFKBUyQjFaQipDJXGWpksZy0uSngldpFUcixhVp+KK9SocGTsKsHC+CEd5h6ClrtTGCDV1ObIOB4V1b4frRaLCgVPXC2rsR1yrNQ5s6MKVFA58PTDRUUkWozCqjNltA2bgYO2hobiODsvTSrzHFUhcKD0qR184czE9PGRmTYM00cMa0rEcvq+2hoTiuXmXppTlXiMJbCc9PKJTVQin0fXWjr8HPhTTcKPwppXRkLuJDhUGpDYMHYUowLL41Lw1wdRUb7GGgecGw2ruMeNH4Iw29PtwkNtYdf3es+Z3MFe+qdRXluNxRZ+HOmtrrt5UqxA6Gr4iiAsANJiI2ygbgdPD08NaIHAEarXaaaMKrJAOi2NqkGAONdPSiY4SXbuak6+7qSegFqs/L/LOf2ArAe1JIO6Dpoinc+vwFZcsvC5muZnf1Jb6b7DzpiWArsLdP3etP5j/AKAALN2rCwKMiMmXrrluvxFClwkU9yiBGsbxllOmxK2Nx6HX1q3Y4vcuVc1HixsZ/e1OxrfbprRfH8FKk6UJkhK0RST5A+Zw0dNSQ0+vnS6VMlg6SGmGjoo4qO8dbUjSZAtXSmnzHXPZVfEaG8tKEp9YqnYHh5cgWoc7VFZYSEHJ4RBw2DLHQVZOH8BGhb4UX4fgVjW1gSevX3eFEYYq5Go10pbRH69Oo8yHheFquwFEEw/lUmOOn1jrlzube4ytuRBbDVGlwtGDHTEoqRsZrIBmW29QpJBep3FsYiA3Ovh1qkYzHFnJ2rraaiViyAttUS/YSWicCVWcI5FHcDiaQura5DPMMRRVLXDg0xhJAaKQLXOllMFLYHvwdDrYflUGfgflVtjjGXz/AH0p1IKNVqbIdQE4xZQ24HfpTUnL2m3pWhHAg0j4CutRq+IVnUZo/BWU6U7DGy7itAk4cPCok/CR4U8p55gHArEMYbcV2/LofX2R4/pRocIscx2Hzp6EG+o09PwFRvHIyoFYw/AnVid1Hz+VTo8INiqD4mrZEgYa0zNgVO2hpWyyTeDXAupWjwhhnZSD3baA6jOvSqhw7nWVFK2GbN6Hw91axgoSLi32T4b/AL1rDOYcKqYmZ0R1AlbPGw0Ql+jDQ+NugdaYobcXnmG08VxBTjXGXlKnDqCGbKxIvdhlL2JNt2GljoadwQxQnEiMpAyqsaqwDEqT3io7tjYXY/gamcH5ghZVjEQje2jgLp0160mFnWCZO0xdgGJKAqIyDm0tYFjcjUk3NzrW1LfGByUPhaZb+L8JVgTax+Xvqn4vg5NzlNaLHB2mFVy3eYHe/wB87e4VWsZCRcHW9LwlKGUzlutZKFi+GkUOeMrV2niHWhWNwOnjTMbu5lxaH/o3iglxZhnjSQSIcmcXs66m3qub4CjvKfJkf1rGCeMSRwuI4w2gOY51b1y5B/PVIwEpw2IimH/LdW06gHvD3i499aT9IvM0aYUfVpY3kkljJyOCbJZ7tlNxqiLrTUGmsmkgdyxybCuMxv1hA0EGiBhcWbvq38qW/wA1c8scu4QQy8QxUYMbO5iiAOULnIUBftG+gB00+B/mrmSFsC5hkjaScIuVWBcZ1BbOBrol18jYUnJ3ZT4EYOc5Cp7t7DTNmBB8QSRbwodlsYPhzvvj5hI1t7jMfAcBxKJ+wh7CZNRZQn8NwvdIO3iPxMcL4DhocJCxwwkkbIrWF2ub3Y/Cp2BwsOARyHDuwsBp7hbW2vWpEPFVjw8JurG6hlBGaxvc2GtxSbvXKxpPDzyeN9gy29JEj5dw64ojICrRFsh1AYMozC+1wT86F8vYCNsXMjICq57A7CzgD5VZIRGMQ0wmQhkykF10N1Itc7ED8aj8PwUUU7yidDnzaXQWu1983lQpQjKUWkscT7cgim8PPYaTCYSZ3hWMxuhIBGmxsSNdfQ1CwuCSGKV5VDsGyID4i+vpf/SaJoIIJJJjKGZsxsCDa5vYAE3NUrjXGFBeRt2JNvXpSt2E18Kc9+WOXRvoFgm+uxceHYOJMMJOx7ZiLkWBNr65QfDw3rKeduYlM7rAhiQaWIIa/W4Ps69Ku/BMShSKSLiCINDNExQqT1ADENGQNM3W1xWbfSfxWHEY0tAQyqiozjZmBa5HiACBcaaaaWrrU6OPBHiS2x2+4vK1pvDKtisUWOpqGa7aubV0YxSWwByyXLhmLSTY6+FH8ND4Vk+HxJU6GrXwXmhlsH7w+fxrjanQzW8NzoValPZmhYUEUZwktV/hPGIpQLMAfA1YYFB2rhWpp4ksDDaYZWwsLg9dPzqXE2lqFRLapsDGsxSzsAkggi08qVHjbxqXE4pmuKyAkmctDXBwo60883QUia0zHU8MuFbmHHuRJMHf0pDhF8KI5aQxU/XJSBtA2bCeGgqMsRU2tpuf38fhR5Yep2oZxbiixKQio79FN/nYE0RVJrJjGWdYaK5uAaq30qctxvgZplTLKnZuSrEXAdFa63sRl/0jwqyviZXRCOzjYgFgcz2O5C2K23G9DuP4OWfDSxq6kuji2QgElTb7Z626Uk/E9PXLhT/P4DQqknk+euH4hUbvj2TRMcRVTZYsOEdgzGXI7k9O8SWt4Ai1BsRhQfaFiPj57VETDpmAUNISQAACdTstuprqqKe+QsrJYxg+lMFDmwOGZbG8UZNtr5dbe+9V7GG18wqXy7iJMDhMNFMzWJYMSQRGWuyI3luL7Am1F5mjmRmkUaC9038hb7RJIHvriz1lUpfDnd4z0eNtsf6BOtp7md48XPd3oW7OL3U1ecfwfDpqk4UnowI/DUUMmwJ8nX7ykEe/w99Fsu8vaSJGtyI3IfC4p8Q4mjV1ETHK22bMuvzNE+HcrwTYxmaCFYYYtViYyIzsTlvoCSBfTyFLwpTh2Z0tmZShuNLGx089KTBY14ImiisgZsxYXzX06320qoeJVpJfnsbemwP8M5Sw8HEJBKq9kVzwhvYuSND5DvAX8qseFwUf1ns3w0a5lzAqbrpe5At1921BoeZJrjMqPZcpLLe409rXxFOf8bk7US93MFygWOUDwAoc9bVnfvnkuXUvgktg3gIIXiaTsYl75UBjYACw3tS4HDRPESkcbucxZSbEam2U+G3hQbA8YeNMgVCpJbvAnU++pCcflC2CoDrYhdQD0FCWqo2b7b/CufsX5cuhLnEX1USdioZiU9DY975VH5awKuzl1DKoG+1yf0BqBJxBuyEZtlDZr9b6/rQTiHN/1dHjjykvueo9KDVJW3QeMpLfZc8f7N8DUWXDivC0hwkrEAugZ79coOnyB+dV7jXLiycPY5P6z2fbA2N983Z39NLeNU7G/SRiGd2IiYOgjKspK2F9bZtzmN/WoDfSPje27XtBa1uysey2tfLffre9eh0+kri+JLpgXnZLGMlpxXKGHxGCwhiVExRiSW23arZO1DX0v3hr4nzqofSdw+KDHtHCixoEjIVdBcjU1FxXOOIZsO4yRnCgiLICBY2uGBJuLKBaoHMPG5MZMZpQochV7gIFl0GhJroJYANgw1zSk1zetFA8Gnkeo9drVFhPCY5lOhq48C5udLBjceetUAN+/wBamYTEZT6b+lK36aFqw0HrtcTd+CcwRSWGx89BVghxgI0NYhwnjAAsbaajQ3O3dv41bOHcZawKk3O3W/kwGx/GuBqPDZQeYDilGRpketShpVQ4dzCTYMhX8PnVnwcuYXpNV2ReGjEkSgbmpMcdLFH8aeEZroVULnIBKQi6U6i3pnE4hIlLuwCjcn8vGqdxv6QYwtob32udPeKcjCMd2zMYSm8RQ/znzjFhz2YOZuoH5np6VT+HcbfEyqgUgOwGm1vtE7EkAHx2qn80cRikJcuRLuSNv8vU0Q+iji7STS5yD2adzSwuxsWPkFDfE1jUSsdMpx6fiGuGupfFzNfD+PuG/wABT/bldQFFx9okemwI+dDnnyroC7m+VerPY2DECwFxudBbTYEwUmmjFjEzW0JKLZnL96QZbWzEFvC86691q4VGgrXPd+7x/ArO2c12QI43yNBiJC4JiLH+kCoSCerJewBPU6jrvuvA+BQYdiMNFqg1xElna53C9Bpv7Pvp3G8zJdVKjUMZCguwVVLrcZOqGI5cwa8yC1zRfDYlFsCr6WzHIzLm7wKoRmPdKkHW3dv1o04WY4JN8PRdOftu/wB8klZa0sfv3OY8WkqOh7KUKcsgJ+Tpla34HpQ7jmDSKACOFIi8iKcotcDM+vdFxdBVneFMyuR3l663ykHQ3O2t6pX0ncY7KGG2haRvLQIfLzFCqqrVsY15y3nG65e3Lp2N0uxzXE9v2+/MYniLnvdBvfT4V7BNkbQ2t+HmDuPKs54hzc1rDWouA4hPK5UuI9cpzXuCOhG4ru+RNrily9xp8HoybHJAJRdbBh0Gx81/SguJzoe8D+VQOByzwWLSq4Fun4a0Zk5ljJtNEQp+2mv+ZD+R91ce7TuEs1rK7dV8vzJOCS9yNFODUxWpz/h0ci54WV18U6H/ABDcHyNRBG6bg+o1pTMZcufYiWQjFJ410bVWuI8wJFpu1VriHNrm4U5fSmKfD7bN0sGm4x5ss/MfFxECAe8flWdY3HFjUbF8RLbmoLSV6PR6JUx9xS67i5EhpaTPUfPSh66SQqyRekvTPaV0DVlHZNc3pCa5vVlEVVrsJT0MdTkwJIvahOaQRQbBojNr2Nr2v0vva/jTynQGi3B+JSQF41RZUlFnhdc6sR7LBRrmHiKvnL2ARkdsVgosOjWAuAJGN76g95eh1/Sh2X+WstbG4VcXJ7mcYeW3pVh4VjSSLXPTQXv5GieO4DhlxEQjzdmzr2liNELqG1INjYn4VNliwsDyRkR9x2XK8hfQE2JV3te1ulBerqltuGjRYg3wA5u7Kcp6KdZPco1PvtV0wiCEXYhRvdzrbyQbehrMhzEqC0bqgGwQKq/BBQnG8yyMdWv50u3FvaIbyJPmzV+I86BRaO5PiR+AoVDzfJ32ZicovboB+FzoPfes8wnHVBuz39dqa4vzOkiZCwsPu6X9aFmxvZG1RWluEeZedZJic7WUeyt/mR41SMbxh5DZb66ADcnoABVi5Q5KbGyl5XeLDD7X238BHmFrf4rEevTZuXOW8Dg/7vCgcado3fk8++2o9BYVd+oq0+8vikClZL0xWEZbyR9EmIxREuMzYaHfKf7Z/RT/AGY8218utbThuAYbDYRocPEsSrZtNSzDYu27E7XJ2NTUxGhNMcRxqqmW4zv06dLk+Q0FK2eJOyt57Pb7C3Bl7giFwmnU7AC5IsOnU6W9y3qUuc9Avrqfl+vwoOuPaEve0gTKWfZ8rbWBA7oN9AdKJRcUQi+qg7ZgdfS19KQ1Hh3iDqjKituMt8rD+Wyy+XsBq1OmjJqyaTXfb58/c7k4ere1lJuDcoh1DKynUdGRCPNR4UxLwVPE2uTZu8pvkuMrXAFkA0AsC1tzUleIx3tnW/mQPxrsThvZIPoQfwrjz/qFHqjKP9rj/hD9bos9LT/fIziNd76+Go+dZn9MOHPYQkbCVgdAN0Ftv4DWmM3wqu83cEGLgaLMEJIZSbGzDra4vpce+t+H6l16iE5vZMNKqPNIpH0QcoK8hxsq5o4jaEMNGlG767hen+L+Gr3zTy5hsZrKuSXpNHZXHhm++PI07yPwxcNhDEpLZXbM2ti2VcxUXsovpYeF9yakY1rU7rNXZbqXZGT22Xy/9FoxxsZLxjgHEMDdlP1iAa54xew/xpuvzHnUPA80K2ji1aPjeYkh2Y38qzzmjicGIYs0EYb76dxz5sRo3vFdfSW2X7Ww/uW30/PkGU5Q6/yGcBi0zB4pDG3ipIPy3HlVm/4rP2ebtFe1r5kUn1uBWNAZT3HPkDp8xv8AAUa4JzC6nK57uxtR79An8TSl81ubjbGz2ZZeL4Qz3YlL+GUL/ptVVxnA5BtY++rOnE4mHdsCdiWsfhUOfFsv2bjxLX+Zq6bJV7JGp0xnzKVicM6e0pHnbT41GJq5txhdjl89dK4+o4aQXsBfw0/Cno6vHqiKy0f/AFZT710Ktn/pmJh3S9/LX8RT/CeVcK4vJiXUgkFFRb6W+2SQN/A7UZauprOQEtLYuhTlqQcK4jEuU9mWyB7d0sBcqD1NqvsnCIQufD4ITBOsjk3I0JYM1jrfS1V7j0uLmZVmhaNYhZI0jZUXxKgCxJ8akNQp+n6lTocPVzAAWvZKL4DhbyHKqkttaxvXWM4S0bFWUgjcGr86OcZJ5TxkEYU61f8AgfH8NFhXjeFXkJBVj0t0tWaxyVIGINYuoVmzNVXcHIvPDOZnzkI0EEYGZrrZcoOyqnedjfa9WXjnHMA28pa+nZxk94/ZIIIBXzbpqKxuSWmu1I/YrL0kZGlqGjWOH4vh7QS5VcuxtlLHzAym9rC173+1vS8x8py4n+sQSriMyqZEVnQhwoDFVLW6etZ3wrjBRGTKrBtLnddPsHpVo4HzJJGoyNcqO/GxJNgfaj8Laaaj1rdekhCXFzZmzUynsV3EYbISGRgVNirFgQfjTsCxHUxg+ILSf/qtOnw+H4hAJW693MNXR7aBiNx61nnHuAy4WTK+26sPZYeN/wAqO0gXHLuT+HDDXH9DGfJgW/1E0ewuPiT+zjjjP+FFH4C9UWDEWOulT8LiiT40GyOwSLyX7C8WZnFH8HjCTv8Avr+VUrl+JmfS9XThmCPX5fpXnPELIKWGMRjsWXhuJJI/3rriMbML2B1BHp1r2DSw066e7rTt7t8vl0rhOcrGorlzKk0k2NY5sJEsSzTLC2K/o0DjQtYXVT9k6jc0svDZGZl/opWjsGAK5gTZhmGlrrbTTQ9aHfSHIJoYOGoF7fGZbFrWiiRkaSW53YWAUDUn0qpcW45Lh5+KvhrifFY3C4KNgAzKRCQSoJALaEC5AuRrX0jS2yrqhHskvoce3S12N9Pz+C34jhxj0+qPrvkDPp52v57ePShmP4fE1h2LC5F86spv4X0oZLxhU4RJLFPxMPh8RIkmZ+1m7dE1WdxcLBopJBABO9977wrHytw+NpmjeR4AWdDdCWXQqdm3FMz8RlXByxyT6sU/pMJPCf0X+MAp2FRZGGpOgGtSCw8bUK5jLLhZ2Ud4xsq3+8wyr8yK+TVR45qPd4/k9dJ4WR3laUnBRud5TJL7pJXdf+1hQnmCZze23lVhWARRRxDaNFQfyqB+VD54Adza9dKNsXa5pbZYvW0uZlXFi3W9V3EA1rXE+BKwqn8X5aYaqLivQaXW1tY5GbKm90Ul6bL0SxeBZTqDQ+SOuxCSlyFGmjntz4n4mk+st94j302wrg0ThRXHLuSRjnAtfSkOPf71RjSVOCPYnmz7kxeJSDqPeFP4irnyRFhcRGYpsQYJb3F8oB/guPlvVApb0OyiM445G69ROEs5NsXlqPD3PblkHeY5sotbxB30OnhffQUE5v5vRlH1OfJbukBe82u+bN3bAk2tVO5Z5jeFskjM2HYZXQkkBTpmUX3FTOd4IkkiEWoMQbNpZwWJVww9okbk63FKR0/DZiW/2Dy1HFDOSbwjnLExsrGVmym4Dai9NcZ5haeVpXILNqaqiyV4z0f9NDi4kgXnyxjJGBpc1cV6mhY6vSUleqEOgalYecggj2lNxUQV0pqENC+jjmHsMaQTlhl0ZdwG+z8+taZjMBHjUlgdbFSbHwJ1Vl8jcadKwvlvE5ZVPnv+tbPy3xRmxcaixV49Tpe6jbxO6/OstmkjJ+McHeCVo3Fipt6joR5UQ4RwtmIy638PwrWefOW1xCCUL349Gt4f+PzoBwvCCEefjXL1+qda4VzG6YZ3JnAeGiMXbejyPrYDbr+g+FC4sUDRPCMCdfL0ryV7lJ8UhiSfQJBrAC+pFvea8gyjQFh0sRcHS2/Qaee9IRfNa2g1B232PrTKYldiQPfcdToT5aj/AGoNTwnt1F7FuhvjM2GmyfWYY5niIKl1yupBBGVtGAuAfA+dDsXw3CyLIFWSKSXErjO0Vg7x4hTcSIHW1txlPQ0ZEXl8QL/Lf1HwpqRdLa299vfb/wAV0P67qIywmVDRpxymBZ+XlTDfVsPj5oIpDMcSWgjledpSO0YtcZDlGUWG3idaNfXcNFhEw0JfLGiRpm0uEI1J8dPnQ9+GxnvFpD/OSPcRtXC4YA9wsPeWHvDE3o9vjk7IOGOaa5d/3LhpZRknkRsWp0a6+ZBt77bfh6VwYC79juhKu3UBVZWFje3eIAHqT0qXCg2ZV1+0uYD+ZTcCncAwSOw3BsPG1tPz+Ncetri2/Pccn6Xg9N3ib6U3iIRkWx11vqNPWmXnUkkH2QCc217+WtqhvjRa19/W3+1MKDwK8LJ5wdgxvfL89aGyQZr/AL6ipUc+Yqo0vYC58T4VwWAcoSBfS/Qag61FlGllFf4jwdXGoqo8V5UOpT4VpI71/L93qLLHfSnaNbZXyZvKltJGPJwbvlZW7IW3IvrcAe7Uk+QNem4NAFY/WlJXNYBRqFzW3bdjlt5E2vatP4vwYHuyLrVQ43yW6gMliGAYAkXsdR613dN4pCe09mL2afrEqvE8DAhYRTZ7MAL2sVyEu1x52AFupGtr0/ieEYdfZxamxse7faPOWFjtfuAdT1qJLwxwxGU3G/lUSaHKxU9K60ZqXIVcWgm3CoMgb60t8rnKFJOZcoA3GjEtY+C9b123CMOCv9aBUsw0UXCiRUDHvW1Us/ovW9BKfwwte4+XStGSbgOHxOBnnWO7ldRey5Awc2bx0t4g67ApxCKNFiKSiUsveUAjIdDYG+upPQbULr1Qh0DXr161KyEGxBB8DpUIN16vV6oQ9SgUqrR3hPLk0liENvPQUOy2NazJm4Vym8IDrhmIvY17sT4Vp3DeUgAO0kVfIan5VYMNy7gx7d39bWrlz8WhF7LI3+k9zHMDEcw0rXPo74dklSRgRY6b7EAW+XyFHMDguHRm6wKT6mrLgeLwqAFjRRS1viSm1h8P8lqrhXLIekiDBlOzC3xrO8bgWUkEHQ1e4+NIfC9cy8RhO4S/nWNTbVck1NGa3KHQzoREGpeEmOUk/bZregBAv8Ku1sO26pXl4Xh2NwLehpOWl41iMk/3DeeuqAsE6spLEggdPtEW0v0qGO1bV3ALsFRUBAF+4pYG5bXvf+1tqbnsXwNVW6vYBrm9tASAT7hc0mImU4TDsqMgyriCtiGARe1IbNY5ja2vUmiafwt8MpTXbHUS1V+/wvCSAuCxoj9rSM6i6kEZmCQrkt3pGs7kKBYUVbKwupDC5Fwb6g2IuOoPQ0In4fCidiBKMjBAVc5r9gJBZyS9ibixJ38NgfHeKnCLni2LZUByrEqf2ioUUa3Eg751FqT1HhMrHxQWH9H/AKB1eIKvacsr6/n58rU43Oh8T195Xb+ZajGNN+vQj9Rofdb0pOD8STFpmW6SLYMD7Snzt7S+BpySMjplJ3t7J+Hsn5Vx3GUJOEtmuh1q5xsipQeU+omHbMd9vfeh3MPF44CAxysRmAB16i9ra7URE6RK0krBY0FyzWUAdNRpWMc58xDEYqSSMt2fdCZhY5QoB06d7OffXS8K0jvvbx8KXPpnt/kHqLOCGOrLDDzATe7A3bcm3xPhrRrBSCQjKb/s/pWSnFG2/wC9P0oxwDmSSBsyNbxvsTbrYeZ+Negu8NWMxF4al9TVI4Gup1FraH160zjYiXOh08Kp8XOsoC3bMTcnbxO2lFcJziGGuW/mK5k9FdDoMRnGRZ+ExGxBFr31tfwG3vqZ9QNm2v06Xtva/nQjB8w3XSy66kX8vzt8Kdk5oIyiwZt/UknrvelvKed0bcX0H5oGYqXuRa2m+lRJ4z4EgdDbbpeo/wD6lYnQLSHmZhcMqjTf31FVM0otAzjXDFOZTGA+mttR6+6qFzLy7LFI1wWB1DWtcdDWgz8yktmyqbWJNq645zL20xJVQHAIv4W0rqaW66n39gdlSnzMkwuEYk6kWtt62qUnDhchTfTvFgd71YeKYwI+aIR3IBPdBF97EHTpVd4pxaaQ2bKu2kaLGLC9tEAvvXepu8xZELK+EHSG6C/tXt7vT868MPTJBrtJSKYAkgQeANdvATqbn1poYtvGuvrjVZCKkRO1S4eH39o2rtJPCrTybwpcTHjh2Zkmjw+eFVzZs4kUEqq+13SdNaXlKT2Q1GuC3ZA4XHFGb5QT4nWrHDxUeNWyflDD9niIocN/WUiRg0nbmMMMOjSKsitlSYO2bK2neAtapTch4YSYYBFcR9pFigJC2aT6sXR2CteO0iuLabDSkrdI7HlsYjfGKwkVFeJ+FL9cZutWrE8s4MYZ5Y1s8OFiLrmY/wBJIInSXU9QZFttptUri2BiXtZI4ULQ/WQi9kFBKGLKAmolCqznN16jSkLdL5bwbWoTKaMV5mn4MWxO/ifgCfyo5xuBYmgeOBTeVhKMmZVvFhyysOgUu9r7VW+YuLRrjJ0ARBG0qAKAosucagddKEqOLoaVyZfhw9A0aCUguDbMVIJGTu6de8fhTXNOJTDw51DoQ/Z2e3e0vmXyoTxvEDIzFA4TDzSgtmXKAkeVkyi41vZDqNSdxVD5qwWNjiimxMwlRrBP6RmKllzAEMBY2FPLw+Es5iKSvx1Djc2SX0ap/D+dXU6sP376y36wfGvCU1b8OrxgF+oZvE3GGxeHeCKQLLNHMqFmsAQhJJPQWvr0qyTJeANF3Yo1yRhgxJQx5CGBII8bnXxr594NxZo3jYH2WYG+2WRcjX8rX+Nbfw3ifaYYjc22o2nrVMHXnq39jEoq34mVDFcbmEntBiDHuBqU0Um3W2h8q9zEgfD9kdyt7b27gVCL+GRff43oRxRyJL+dEuYJcrI/2XjX43sfkaXqlLqa12hrlX8Cw8P6blN4ZzE6RBoZCkqgZTodPusDow6G9GsH9Lc4A7SCJrj2gWHxX8r1mM9w7qDpmYfM0Sw0KFe8Qv8AChLH3sQo+NMajw/T272RT+/8oQplLSxag9m847B7mbmufFxp2jADMTkTupcAC4W1+v2iT51VWYneiGLtoNQF2vYnXe9utQcopmiuFUFGCwvYLCUmsyeWNpS9qRS9n5U2Y9/jR9gmR5Jz41JTEN+7UOVaXL5VTgmWmHsJxyWPQH42+VToOYXvqov52/KquqE9KS5B21peekrl0DRvlHqXOPibna2vUAUrYmRj3vibfnVTix8g2JHj+7V760SbkC996A9F2wHWp7lnbEkAi9vHQDrTUoJOUa/PoKB/Wb9P38KeOJvuBrb18Ovuqv07RvzkycyXvf8ALpUZ436Dfy8q5Eltxf5flXlIPS371rSi0U2mQ34cx2U/CocuEdd1Pwot2QP2b32qPJAL7WpiFrXMBKtdAXkPhSEmpcmGHhTBgo6mmAcWjpWp/DY542DRuyMNmRirfEa1AvXr1OA15jCg43MAwEsoDnM1ncZm8W11PmaI8A5kWHtTKJHMhB0YjXLIGLG4JJzjX1NVq9Lepwop2SLbiOZIXtYTR90o+itmAVhCTZl2JBK2t3RY6U+nOa3RnWVmjChHz2fu5Cbnc5irA63AY75iBTBS1OFdjPEy7JzuoUjI12Vs6jKFMhuc7a96/dB20vtVSjnZmJYkkrISSbknI1yT1NRhXQFTCRWTa4b9rA6LJGsWHlvGgLGRB2QyZJNM2YtcL5a61XvpPwEscWZ8Q8itOCUdEUZjHZDGVF7KgCkXtcGqGvFcQGDCeXMuintHuBYAgG+mgA9wpjEYiR7Z3d7XtmZmtc3NrnS5qysjYkpxZaZCUpWqwiibDN08dP377Vrn0ecUzxjN1BU+TDQ/r76xUGtB+iiW8kqsbJ3TfbvkHT3haBdXsmugWp4bXdEvmSUrOV8DTvO+OyYSFtybgeZ6D0pnmCENi3WPe9gDuR4m+/Wq/wA7cSzwwxAW7Mm4O9wLH8aXrq+LAzOzMSqRya3K387kXqxcNxEYGZoSUF72Yg3t3QWI0F7aa3+dVyJTcZT8DarGuHUqA8huB4FhfTQa+utNW4exybYptIh4jiUrbsoHlHGPh3b/ADqK0z/e/wC1f0qZJBHb2m94A/8AsaRexF7xu19rvl6a7Lrr++taWOwZMg9s/wB75D9KUzSfePjsP0rtwLmwsD0veuPd8NK0Xk5zvfe59Bf8K8zPuSaUEDYfvrXu18qheRss33jakLsNy1tr606Zv8K/AfLTSlOIPx3219avJMkdnP3jp5n9aXO2vebTzNdE+X5fhSmQnT8zVl5G1kc/ab4ml7dx9th7zXs+h/Cvdqb3vrtrrp76heT31p/vv/mb9a7+uP8A9R/8zfrTBpyCYoSVy3ItqqtpptmBsdNxrVcKL4mODGP/ANR/8zfrTq4pz/zW97H8zUdsSxNza/jlQfgKfhxbjQNp6D56edZlBG1IkJiJP+o3xrxkk+9+FSsDKSdkP8i/pV94fyRiJo1kWGMhhobEX9wNI36iun1YDRi5cjHq9Xq9XTFRRXhS16oQUV4V6vVRQoroV6vVRDsV1Xq9VFHQpDXq9UKOGrQPo5/u2P8A/j/6mr1erM/SzcPUiVif71F/Efxqsc7/ANov8/8Aqr1eoMfUhmBWI/aHrVg6t616vUSfqXyBW/8AH+6+zHcX/ZJ/Efzoc35V6vVYscVwKWvVZY0a5Ner1WWcmkpa9VliGvDevV6rIL0Pu/Omq9XqhYppK9Xqsh4U9FXq9WZFoLcO3FfRXJ390i9K9Xq8v47yj8x6j0s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1951038"/>
            <a:ext cx="6505575" cy="4067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eg;base64,/9j/4AAQSkZJRgABAQAAAQABAAD/2wCEAAkGBxQTEhUUExQVFBQUGBcXFxgXGBYWGRwXHBcXGhQXFRgYHCggGBolHBYWITEhJSksLi4uFx8zODMsNygtLisBCgoKDg0OGxAQGzAkICUsLCwvLCwsLCwsLCwsLC83LCwsLCw0LCwsLCwsLCwsLCw0LCwsLCwsLCwsLCwsLCwsLP/AABEIALEBHAMBIgACEQEDEQH/xAAcAAABBQEBAQAAAAAAAAAAAAAFAQMEBgcCAAj/xABEEAACAQIEAwUECAIIBQUAAAABAgMAEQQSITEFBkETIlFhcTKBkaEHFEJSscHR8HKCIyQzNGKSsvEVQ1Oi4RaDhMLS/8QAGwEAAgMBAQEAAAAAAAAAAAAAAwQAAQIFBgf/xAAxEQACAgECBAQFAwQDAAAAAAAAAQIDEQQhEjFBUQUTMmEicaGx8BSBkRWCwdEzUuH/2gAMAwEAAhEDEQA/AKzyb9HkGMwkc5nKs3a5lEeg7LKX77SqL2dfAanXS9OcY+j/AAsIfLOzPFCuKdTGQPq5kyMyyLIymQWJC7HoetD+WvpDkwcCQJBEVQ3v3gxY3zlmDXObTyGUVLX6V58oRoY5EsMwkBbMRsza2v10GpAqsogI534BhMGkUaSSPi3VWljZQoiBF7Sd9rOdLJuAbm2gNSC1cuavpCmx0BhkjTKWDA94lSGzd0sxtuRoNtKp6VTKYmSu186cQU8Ib1niKGFSnE0rvsCK6XzqslHcYvTgSkEPhTiXG9VkyKtOZL06kNxe2l7X8/2KTsyKzkyMPDTJjIogvpSYhNB4G/7vV8RERFe1dCa5pTCel6ZbDkGplMvCJaNelYVFiFjUpGuNxpVZMtDEi1CljoplBpl0q1IieAUzGuc1TJIOtR3jNbTCIavXq6ZaQVeSxLVyRToFKBUyQjFaQipDJXGWpksZy0uSngldpFUcixhVp+KK9SocGTsKsHC+CEd5h6ClrtTGCDV1ObIOB4V1b4frRaLCgVPXC2rsR1yrNQ5s6MKVFA58PTDRUUkWozCqjNltA2bgYO2hobiODsvTSrzHFUhcKD0qR184czE9PGRmTYM00cMa0rEcvq+2hoTiuXmXppTlXiMJbCc9PKJTVQin0fXWjr8HPhTTcKPwppXRkLuJDhUGpDYMHYUowLL41Lw1wdRUb7GGgecGw2ruMeNH4Iw29PtwkNtYdf3es+Z3MFe+qdRXluNxRZ+HOmtrrt5UqxA6Gr4iiAsANJiI2ygbgdPD08NaIHAEarXaaaMKrJAOi2NqkGAONdPSiY4SXbuak6+7qSegFqs/L/LOf2ArAe1JIO6Dpoinc+vwFZcsvC5muZnf1Jb6b7DzpiWArsLdP3etP5j/AKAALN2rCwKMiMmXrrluvxFClwkU9yiBGsbxllOmxK2Nx6HX1q3Y4vcuVc1HixsZ/e1OxrfbprRfH8FKk6UJkhK0RST5A+Zw0dNSQ0+vnS6VMlg6SGmGjoo4qO8dbUjSZAtXSmnzHXPZVfEaG8tKEp9YqnYHh5cgWoc7VFZYSEHJ4RBw2DLHQVZOH8BGhb4UX4fgVjW1gSevX3eFEYYq5Go10pbRH69Oo8yHheFquwFEEw/lUmOOn1jrlzube4ytuRBbDVGlwtGDHTEoqRsZrIBmW29QpJBep3FsYiA3Ovh1qkYzHFnJ2rraaiViyAttUS/YSWicCVWcI5FHcDiaQura5DPMMRRVLXDg0xhJAaKQLXOllMFLYHvwdDrYflUGfgflVtjjGXz/AH0p1IKNVqbIdQE4xZQ24HfpTUnL2m3pWhHAg0j4CutRq+IVnUZo/BWU6U7DGy7itAk4cPCok/CR4U8p55gHArEMYbcV2/LofX2R4/pRocIscx2Hzp6EG+o09PwFRvHIyoFYw/AnVid1Hz+VTo8INiqD4mrZEgYa0zNgVO2hpWyyTeDXAupWjwhhnZSD3baA6jOvSqhw7nWVFK2GbN6Hw91axgoSLi32T4b/AL1rDOYcKqYmZ0R1AlbPGw0Ql+jDQ+NugdaYobcXnmG08VxBTjXGXlKnDqCGbKxIvdhlL2JNt2GljoadwQxQnEiMpAyqsaqwDEqT3io7tjYXY/gamcH5ghZVjEQje2jgLp0160mFnWCZO0xdgGJKAqIyDm0tYFjcjUk3NzrW1LfGByUPhaZb+L8JVgTax+Xvqn4vg5NzlNaLHB2mFVy3eYHe/wB87e4VWsZCRcHW9LwlKGUzlutZKFi+GkUOeMrV2niHWhWNwOnjTMbu5lxaH/o3iglxZhnjSQSIcmcXs66m3qub4CjvKfJkf1rGCeMSRwuI4w2gOY51b1y5B/PVIwEpw2IimH/LdW06gHvD3i499aT9IvM0aYUfVpY3kkljJyOCbJZ7tlNxqiLrTUGmsmkgdyxybCuMxv1hA0EGiBhcWbvq38qW/wA1c8scu4QQy8QxUYMbO5iiAOULnIUBftG+gB00+B/mrmSFsC5hkjaScIuVWBcZ1BbOBrol18jYUnJ3ZT4EYOc5Cp7t7DTNmBB8QSRbwodlsYPhzvvj5hI1t7jMfAcBxKJ+wh7CZNRZQn8NwvdIO3iPxMcL4DhocJCxwwkkbIrWF2ub3Y/Cp2BwsOARyHDuwsBp7hbW2vWpEPFVjw8JurG6hlBGaxvc2GtxSbvXKxpPDzyeN9gy29JEj5dw64ojICrRFsh1AYMozC+1wT86F8vYCNsXMjICq57A7CzgD5VZIRGMQ0wmQhkykF10N1Itc7ED8aj8PwUUU7yidDnzaXQWu1983lQpQjKUWkscT7cgim8PPYaTCYSZ3hWMxuhIBGmxsSNdfQ1CwuCSGKV5VDsGyID4i+vpf/SaJoIIJJJjKGZsxsCDa5vYAE3NUrjXGFBeRt2JNvXpSt2E18Kc9+WOXRvoFgm+uxceHYOJMMJOx7ZiLkWBNr65QfDw3rKeduYlM7rAhiQaWIIa/W4Ps69Ku/BMShSKSLiCINDNExQqT1ADENGQNM3W1xWbfSfxWHEY0tAQyqiozjZmBa5HiACBcaaaaWrrU6OPBHiS2x2+4vK1pvDKtisUWOpqGa7aubV0YxSWwByyXLhmLSTY6+FH8ND4Vk+HxJU6GrXwXmhlsH7w+fxrjanQzW8NzoValPZmhYUEUZwktV/hPGIpQLMAfA1YYFB2rhWpp4ksDDaYZWwsLg9dPzqXE2lqFRLapsDGsxSzsAkggi08qVHjbxqXE4pmuKyAkmctDXBwo60883QUia0zHU8MuFbmHHuRJMHf0pDhF8KI5aQxU/XJSBtA2bCeGgqMsRU2tpuf38fhR5Yep2oZxbiixKQio79FN/nYE0RVJrJjGWdYaK5uAaq30qctxvgZplTLKnZuSrEXAdFa63sRl/0jwqyviZXRCOzjYgFgcz2O5C2K23G9DuP4OWfDSxq6kuji2QgElTb7Z626Uk/E9PXLhT/P4DQqknk+euH4hUbvj2TRMcRVTZYsOEdgzGXI7k9O8SWt4Ai1BsRhQfaFiPj57VETDpmAUNISQAACdTstuprqqKe+QsrJYxg+lMFDmwOGZbG8UZNtr5dbe+9V7GG18wqXy7iJMDhMNFMzWJYMSQRGWuyI3luL7Am1F5mjmRmkUaC9038hb7RJIHvriz1lUpfDnd4z0eNtsf6BOtp7md48XPd3oW7OL3U1ecfwfDpqk4UnowI/DUUMmwJ8nX7ykEe/w99Fsu8vaSJGtyI3IfC4p8Q4mjV1ETHK22bMuvzNE+HcrwTYxmaCFYYYtViYyIzsTlvoCSBfTyFLwpTh2Z0tmZShuNLGx089KTBY14ImiisgZsxYXzX06320qoeJVpJfnsbemwP8M5Sw8HEJBKq9kVzwhvYuSND5DvAX8qseFwUf1ns3w0a5lzAqbrpe5At1921BoeZJrjMqPZcpLLe409rXxFOf8bk7US93MFygWOUDwAoc9bVnfvnkuXUvgktg3gIIXiaTsYl75UBjYACw3tS4HDRPESkcbucxZSbEam2U+G3hQbA8YeNMgVCpJbvAnU++pCcflC2CoDrYhdQD0FCWqo2b7b/CufsX5cuhLnEX1USdioZiU9DY975VH5awKuzl1DKoG+1yf0BqBJxBuyEZtlDZr9b6/rQTiHN/1dHjjykvueo9KDVJW3QeMpLfZc8f7N8DUWXDivC0hwkrEAugZ79coOnyB+dV7jXLiycPY5P6z2fbA2N983Z39NLeNU7G/SRiGd2IiYOgjKspK2F9bZtzmN/WoDfSPje27XtBa1uysey2tfLffre9eh0+kri+JLpgXnZLGMlpxXKGHxGCwhiVExRiSW23arZO1DX0v3hr4nzqofSdw+KDHtHCixoEjIVdBcjU1FxXOOIZsO4yRnCgiLICBY2uGBJuLKBaoHMPG5MZMZpQochV7gIFl0GhJroJYANgw1zSk1zetFA8Gnkeo9drVFhPCY5lOhq48C5udLBjceetUAN+/wBamYTEZT6b+lK36aFqw0HrtcTd+CcwRSWGx89BVghxgI0NYhwnjAAsbaajQ3O3dv41bOHcZawKk3O3W/kwGx/GuBqPDZQeYDilGRpketShpVQ4dzCTYMhX8PnVnwcuYXpNV2ReGjEkSgbmpMcdLFH8aeEZroVULnIBKQi6U6i3pnE4hIlLuwCjcn8vGqdxv6QYwtob32udPeKcjCMd2zMYSm8RQ/znzjFhz2YOZuoH5np6VT+HcbfEyqgUgOwGm1vtE7EkAHx2qn80cRikJcuRLuSNv8vU0Q+iji7STS5yD2adzSwuxsWPkFDfE1jUSsdMpx6fiGuGupfFzNfD+PuG/wABT/bldQFFx9okemwI+dDnnyroC7m+VerPY2DECwFxudBbTYEwUmmjFjEzW0JKLZnL96QZbWzEFvC86691q4VGgrXPd+7x/ArO2c12QI43yNBiJC4JiLH+kCoSCerJewBPU6jrvuvA+BQYdiMNFqg1xElna53C9Bpv7Pvp3G8zJdVKjUMZCguwVVLrcZOqGI5cwa8yC1zRfDYlFsCr6WzHIzLm7wKoRmPdKkHW3dv1o04WY4JN8PRdOftu/wB8klZa0sfv3OY8WkqOh7KUKcsgJ+Tpla34HpQ7jmDSKACOFIi8iKcotcDM+vdFxdBVneFMyuR3l663ykHQ3O2t6pX0ncY7KGG2haRvLQIfLzFCqqrVsY15y3nG65e3Lp2N0uxzXE9v2+/MYniLnvdBvfT4V7BNkbQ2t+HmDuPKs54hzc1rDWouA4hPK5UuI9cpzXuCOhG4ru+RNrily9xp8HoybHJAJRdbBh0Gx81/SguJzoe8D+VQOByzwWLSq4Fun4a0Zk5ljJtNEQp+2mv+ZD+R91ce7TuEs1rK7dV8vzJOCS9yNFODUxWpz/h0ci54WV18U6H/ABDcHyNRBG6bg+o1pTMZcufYiWQjFJ410bVWuI8wJFpu1VriHNrm4U5fSmKfD7bN0sGm4x5ss/MfFxECAe8flWdY3HFjUbF8RLbmoLSV6PR6JUx9xS67i5EhpaTPUfPSh66SQqyRekvTPaV0DVlHZNc3pCa5vVlEVVrsJT0MdTkwJIvahOaQRQbBojNr2Nr2v0vva/jTynQGi3B+JSQF41RZUlFnhdc6sR7LBRrmHiKvnL2ARkdsVgosOjWAuAJGN76g95eh1/Sh2X+WstbG4VcXJ7mcYeW3pVh4VjSSLXPTQXv5GieO4DhlxEQjzdmzr2liNELqG1INjYn4VNliwsDyRkR9x2XK8hfQE2JV3te1ulBerqltuGjRYg3wA5u7Kcp6KdZPco1PvtV0wiCEXYhRvdzrbyQbehrMhzEqC0bqgGwQKq/BBQnG8yyMdWv50u3FvaIbyJPmzV+I86BRaO5PiR+AoVDzfJ32ZicovboB+FzoPfes8wnHVBuz39dqa4vzOkiZCwsPu6X9aFmxvZG1RWluEeZedZJic7WUeyt/mR41SMbxh5DZb66ADcnoABVi5Q5KbGyl5XeLDD7X238BHmFrf4rEevTZuXOW8Dg/7vCgcado3fk8++2o9BYVd+oq0+8vikClZL0xWEZbyR9EmIxREuMzYaHfKf7Z/RT/AGY8218utbThuAYbDYRocPEsSrZtNSzDYu27E7XJ2NTUxGhNMcRxqqmW4zv06dLk+Q0FK2eJOyt57Pb7C3Bl7giFwmnU7AC5IsOnU6W9y3qUuc9Avrqfl+vwoOuPaEve0gTKWfZ8rbWBA7oN9AdKJRcUQi+qg7ZgdfS19KQ1Hh3iDqjKituMt8rD+Wyy+XsBq1OmjJqyaTXfb58/c7k4ere1lJuDcoh1DKynUdGRCPNR4UxLwVPE2uTZu8pvkuMrXAFkA0AsC1tzUleIx3tnW/mQPxrsThvZIPoQfwrjz/qFHqjKP9rj/hD9bos9LT/fIziNd76+Go+dZn9MOHPYQkbCVgdAN0Ftv4DWmM3wqu83cEGLgaLMEJIZSbGzDra4vpce+t+H6l16iE5vZMNKqPNIpH0QcoK8hxsq5o4jaEMNGlG767hen+L+Gr3zTy5hsZrKuSXpNHZXHhm++PI07yPwxcNhDEpLZXbM2ti2VcxUXsovpYeF9yakY1rU7rNXZbqXZGT22Xy/9FoxxsZLxjgHEMDdlP1iAa54xew/xpuvzHnUPA80K2ji1aPjeYkh2Y38qzzmjicGIYs0EYb76dxz5sRo3vFdfSW2X7Ww/uW30/PkGU5Q6/yGcBi0zB4pDG3ipIPy3HlVm/4rP2ebtFe1r5kUn1uBWNAZT3HPkDp8xv8AAUa4JzC6nK57uxtR79An8TSl81ubjbGz2ZZeL4Qz3YlL+GUL/ptVVxnA5BtY++rOnE4mHdsCdiWsfhUOfFsv2bjxLX+Zq6bJV7JGp0xnzKVicM6e0pHnbT41GJq5txhdjl89dK4+o4aQXsBfw0/Cno6vHqiKy0f/AFZT710Ktn/pmJh3S9/LX8RT/CeVcK4vJiXUgkFFRb6W+2SQN/A7UZauprOQEtLYuhTlqQcK4jEuU9mWyB7d0sBcqD1NqvsnCIQufD4ITBOsjk3I0JYM1jrfS1V7j0uLmZVmhaNYhZI0jZUXxKgCxJ8akNQp+n6lTocPVzAAWvZKL4DhbyHKqkttaxvXWM4S0bFWUgjcGr86OcZJ5TxkEYU61f8AgfH8NFhXjeFXkJBVj0t0tWaxyVIGINYuoVmzNVXcHIvPDOZnzkI0EEYGZrrZcoOyqnedjfa9WXjnHMA28pa+nZxk94/ZIIIBXzbpqKxuSWmu1I/YrL0kZGlqGjWOH4vh7QS5VcuxtlLHzAym9rC173+1vS8x8py4n+sQSriMyqZEVnQhwoDFVLW6etZ3wrjBRGTKrBtLnddPsHpVo4HzJJGoyNcqO/GxJNgfaj8Laaaj1rdekhCXFzZmzUynsV3EYbISGRgVNirFgQfjTsCxHUxg+ILSf/qtOnw+H4hAJW693MNXR7aBiNx61nnHuAy4WTK+26sPZYeN/wAqO0gXHLuT+HDDXH9DGfJgW/1E0ewuPiT+zjjjP+FFH4C9UWDEWOulT8LiiT40GyOwSLyX7C8WZnFH8HjCTv8Avr+VUrl+JmfS9XThmCPX5fpXnPELIKWGMRjsWXhuJJI/3rriMbML2B1BHp1r2DSw066e7rTt7t8vl0rhOcrGorlzKk0k2NY5sJEsSzTLC2K/o0DjQtYXVT9k6jc0svDZGZl/opWjsGAK5gTZhmGlrrbTTQ9aHfSHIJoYOGoF7fGZbFrWiiRkaSW53YWAUDUn0qpcW45Lh5+KvhrifFY3C4KNgAzKRCQSoJALaEC5AuRrX0jS2yrqhHskvoce3S12N9Pz+C34jhxj0+qPrvkDPp52v57ePShmP4fE1h2LC5F86spv4X0oZLxhU4RJLFPxMPh8RIkmZ+1m7dE1WdxcLBopJBABO9977wrHytw+NpmjeR4AWdDdCWXQqdm3FMz8RlXByxyT6sU/pMJPCf0X+MAp2FRZGGpOgGtSCw8bUK5jLLhZ2Ud4xsq3+8wyr8yK+TVR45qPd4/k9dJ4WR3laUnBRud5TJL7pJXdf+1hQnmCZze23lVhWARRRxDaNFQfyqB+VD54Adza9dKNsXa5pbZYvW0uZlXFi3W9V3EA1rXE+BKwqn8X5aYaqLivQaXW1tY5GbKm90Ul6bL0SxeBZTqDQ+SOuxCSlyFGmjntz4n4mk+st94j302wrg0ThRXHLuSRjnAtfSkOPf71RjSVOCPYnmz7kxeJSDqPeFP4irnyRFhcRGYpsQYJb3F8oB/guPlvVApb0OyiM445G69ROEs5NsXlqPD3PblkHeY5sotbxB30OnhffQUE5v5vRlH1OfJbukBe82u+bN3bAk2tVO5Z5jeFskjM2HYZXQkkBTpmUX3FTOd4IkkiEWoMQbNpZwWJVww9okbk63FKR0/DZiW/2Dy1HFDOSbwjnLExsrGVmym4Dai9NcZ5haeVpXILNqaqiyV4z0f9NDi4kgXnyxjJGBpc1cV6mhY6vSUleqEOgalYecggj2lNxUQV0pqENC+jjmHsMaQTlhl0ZdwG+z8+taZjMBHjUlgdbFSbHwJ1Vl8jcadKwvlvE5ZVPnv+tbPy3xRmxcaixV49Tpe6jbxO6/OstmkjJ+McHeCVo3Fipt6joR5UQ4RwtmIy638PwrWefOW1xCCUL349Gt4f+PzoBwvCCEefjXL1+qda4VzG6YZ3JnAeGiMXbejyPrYDbr+g+FC4sUDRPCMCdfL0ryV7lJ8UhiSfQJBrAC+pFvea8gyjQFh0sRcHS2/Qaee9IRfNa2g1B232PrTKYldiQPfcdToT5aj/AGoNTwnt1F7FuhvjM2GmyfWYY5niIKl1yupBBGVtGAuAfA+dDsXw3CyLIFWSKSXErjO0Vg7x4hTcSIHW1txlPQ0ZEXl8QL/Lf1HwpqRdLa299vfb/wAV0P67qIywmVDRpxymBZ+XlTDfVsPj5oIpDMcSWgjledpSO0YtcZDlGUWG3idaNfXcNFhEw0JfLGiRpm0uEI1J8dPnQ9+GxnvFpD/OSPcRtXC4YA9wsPeWHvDE3o9vjk7IOGOaa5d/3LhpZRknkRsWp0a6+ZBt77bfh6VwYC79juhKu3UBVZWFje3eIAHqT0qXCg2ZV1+0uYD+ZTcCncAwSOw3BsPG1tPz+Ncetri2/Pccn6Xg9N3ib6U3iIRkWx11vqNPWmXnUkkH2QCc217+WtqhvjRa19/W3+1MKDwK8LJ5wdgxvfL89aGyQZr/AL6ipUc+Yqo0vYC58T4VwWAcoSBfS/Qag61FlGllFf4jwdXGoqo8V5UOpT4VpI71/L93qLLHfSnaNbZXyZvKltJGPJwbvlZW7IW3IvrcAe7Uk+QNem4NAFY/WlJXNYBRqFzW3bdjlt5E2vatP4vwYHuyLrVQ43yW6gMliGAYAkXsdR613dN4pCe09mL2afrEqvE8DAhYRTZ7MAL2sVyEu1x52AFupGtr0/ieEYdfZxamxse7faPOWFjtfuAdT1qJLwxwxGU3G/lUSaHKxU9K60ZqXIVcWgm3CoMgb60t8rnKFJOZcoA3GjEtY+C9b123CMOCv9aBUsw0UXCiRUDHvW1Us/ovW9BKfwwte4+XStGSbgOHxOBnnWO7ldRey5Awc2bx0t4g67ApxCKNFiKSiUsveUAjIdDYG+upPQbULr1Qh0DXr161KyEGxBB8DpUIN16vV6oQ9SgUqrR3hPLk0liENvPQUOy2NazJm4Vym8IDrhmIvY17sT4Vp3DeUgAO0kVfIan5VYMNy7gx7d39bWrlz8WhF7LI3+k9zHMDEcw0rXPo74dklSRgRY6b7EAW+XyFHMDguHRm6wKT6mrLgeLwqAFjRRS1viSm1h8P8lqrhXLIekiDBlOzC3xrO8bgWUkEHQ1e4+NIfC9cy8RhO4S/nWNTbVck1NGa3KHQzoREGpeEmOUk/bZregBAv8Ku1sO26pXl4Xh2NwLehpOWl41iMk/3DeeuqAsE6spLEggdPtEW0v0qGO1bV3ALsFRUBAF+4pYG5bXvf+1tqbnsXwNVW6vYBrm9tASAT7hc0mImU4TDsqMgyriCtiGARe1IbNY5ja2vUmiafwt8MpTXbHUS1V+/wvCSAuCxoj9rSM6i6kEZmCQrkt3pGs7kKBYUVbKwupDC5Fwb6g2IuOoPQ0In4fCidiBKMjBAVc5r9gJBZyS9ibixJ38NgfHeKnCLni2LZUByrEqf2ioUUa3Eg751FqT1HhMrHxQWH9H/AKB1eIKvacsr6/n58rU43Oh8T195Xb+ZajGNN+vQj9Rofdb0pOD8STFpmW6SLYMD7Snzt7S+BpySMjplJ3t7J+Hsn5Vx3GUJOEtmuh1q5xsipQeU+omHbMd9vfeh3MPF44CAxysRmAB16i9ra7URE6RK0krBY0FyzWUAdNRpWMc58xDEYqSSMt2fdCZhY5QoB06d7OffXS8K0jvvbx8KXPpnt/kHqLOCGOrLDDzATe7A3bcm3xPhrRrBSCQjKb/s/pWSnFG2/wC9P0oxwDmSSBsyNbxvsTbrYeZ+Negu8NWMxF4al9TVI4Gup1FraH160zjYiXOh08Kp8XOsoC3bMTcnbxO2lFcJziGGuW/mK5k9FdDoMRnGRZ+ExGxBFr31tfwG3vqZ9QNm2v06Xtva/nQjB8w3XSy66kX8vzt8Kdk5oIyiwZt/UknrvelvKed0bcX0H5oGYqXuRa2m+lRJ4z4EgdDbbpeo/wD6lYnQLSHmZhcMqjTf31FVM0otAzjXDFOZTGA+mttR6+6qFzLy7LFI1wWB1DWtcdDWgz8yktmyqbWJNq645zL20xJVQHAIv4W0rqaW66n39gdlSnzMkwuEYk6kWtt62qUnDhchTfTvFgd71YeKYwI+aIR3IBPdBF97EHTpVd4pxaaQ2bKu2kaLGLC9tEAvvXepu8xZELK+EHSG6C/tXt7vT868MPTJBrtJSKYAkgQeANdvATqbn1poYtvGuvrjVZCKkRO1S4eH39o2rtJPCrTybwpcTHjh2Zkmjw+eFVzZs4kUEqq+13SdNaXlKT2Q1GuC3ZA4XHFGb5QT4nWrHDxUeNWyflDD9niIocN/WUiRg0nbmMMMOjSKsitlSYO2bK2neAtapTch4YSYYBFcR9pFigJC2aT6sXR2CteO0iuLabDSkrdI7HlsYjfGKwkVFeJ+FL9cZutWrE8s4MYZ5Y1s8OFiLrmY/wBJIInSXU9QZFttptUri2BiXtZI4ULQ/WQi9kFBKGLKAmolCqznN16jSkLdL5bwbWoTKaMV5mn4MWxO/ifgCfyo5xuBYmgeOBTeVhKMmZVvFhyysOgUu9r7VW+YuLRrjJ0ARBG0qAKAosucagddKEqOLoaVyZfhw9A0aCUguDbMVIJGTu6de8fhTXNOJTDw51DoQ/Z2e3e0vmXyoTxvEDIzFA4TDzSgtmXKAkeVkyi41vZDqNSdxVD5qwWNjiimxMwlRrBP6RmKllzAEMBY2FPLw+Es5iKSvx1Djc2SX0ap/D+dXU6sP376y36wfGvCU1b8OrxgF+oZvE3GGxeHeCKQLLNHMqFmsAQhJJPQWvr0qyTJeANF3Yo1yRhgxJQx5CGBII8bnXxr594NxZo3jYH2WYG+2WRcjX8rX+Nbfw3ifaYYjc22o2nrVMHXnq39jEoq34mVDFcbmEntBiDHuBqU0Um3W2h8q9zEgfD9kdyt7b27gVCL+GRff43oRxRyJL+dEuYJcrI/2XjX43sfkaXqlLqa12hrlX8Cw8P6blN4ZzE6RBoZCkqgZTodPusDow6G9GsH9Lc4A7SCJrj2gWHxX8r1mM9w7qDpmYfM0Sw0KFe8Qv8AChLH3sQo+NMajw/T272RT+/8oQplLSxag9m847B7mbmufFxp2jADMTkTupcAC4W1+v2iT51VWYneiGLtoNQF2vYnXe9utQcopmiuFUFGCwvYLCUmsyeWNpS9qRS9n5U2Y9/jR9gmR5Jz41JTEN+7UOVaXL5VTgmWmHsJxyWPQH42+VToOYXvqov52/KquqE9KS5B21peekrl0DRvlHqXOPibna2vUAUrYmRj3vibfnVTix8g2JHj+7V760SbkC996A9F2wHWp7lnbEkAi9vHQDrTUoJOUa/PoKB/Wb9P38KeOJvuBrb18Ovuqv07RvzkycyXvf8ALpUZ436Dfy8q5Eltxf5flXlIPS371rSi0U2mQ34cx2U/CocuEdd1Pwot2QP2b32qPJAL7WpiFrXMBKtdAXkPhSEmpcmGHhTBgo6mmAcWjpWp/DY542DRuyMNmRirfEa1AvXr1OA15jCg43MAwEsoDnM1ncZm8W11PmaI8A5kWHtTKJHMhB0YjXLIGLG4JJzjX1NVq9Lepwop2SLbiOZIXtYTR90o+itmAVhCTZl2JBK2t3RY6U+nOa3RnWVmjChHz2fu5Cbnc5irA63AY75iBTBS1OFdjPEy7JzuoUjI12Vs6jKFMhuc7a96/dB20vtVSjnZmJYkkrISSbknI1yT1NRhXQFTCRWTa4b9rA6LJGsWHlvGgLGRB2QyZJNM2YtcL5a61XvpPwEscWZ8Q8itOCUdEUZjHZDGVF7KgCkXtcGqGvFcQGDCeXMuintHuBYAgG+mgA9wpjEYiR7Z3d7XtmZmtc3NrnS5qysjYkpxZaZCUpWqwiibDN08dP377Vrn0ecUzxjN1BU+TDQ/r76xUGtB+iiW8kqsbJ3TfbvkHT3haBdXsmugWp4bXdEvmSUrOV8DTvO+OyYSFtybgeZ6D0pnmCENi3WPe9gDuR4m+/Wq/wA7cSzwwxAW7Mm4O9wLH8aXrq+LAzOzMSqRya3K387kXqxcNxEYGZoSUF72Yg3t3QWI0F7aa3+dVyJTcZT8DarGuHUqA8huB4FhfTQa+utNW4exybYptIh4jiUrbsoHlHGPh3b/ADqK0z/e/wC1f0qZJBHb2m94A/8AsaRexF7xu19rvl6a7Lrr++taWOwZMg9s/wB75D9KUzSfePjsP0rtwLmwsD0veuPd8NK0Xk5zvfe59Bf8K8zPuSaUEDYfvrXu18qheRss33jakLsNy1tr606Zv8K/AfLTSlOIPx3219avJMkdnP3jp5n9aXO2vebTzNdE+X5fhSmQnT8zVl5G1kc/ab4ml7dx9th7zXs+h/Cvdqb3vrtrrp76heT31p/vv/mb9a7+uP8A9R/8zfrTBpyCYoSVy3ItqqtpptmBsdNxrVcKL4mODGP/ANR/8zfrTq4pz/zW97H8zUdsSxNza/jlQfgKfhxbjQNp6D56edZlBG1IkJiJP+o3xrxkk+9+FSsDKSdkP8i/pV94fyRiJo1kWGMhhobEX9wNI36iun1YDRi5cjHq9Xq9XTFRRXhS16oQUV4V6vVRQoroV6vVRDsV1Xq9VFHQpDXq9UKOGrQPo5/u2P8A/j/6mr1erM/SzcPUiVif71F/Efxqsc7/ANov8/8Aqr1eoMfUhmBWI/aHrVg6t616vUSfqXyBW/8AH+6+zHcX/ZJ/Efzoc35V6vVYscVwKWvVZY0a5Ner1WWcmkpa9VliGvDevV6rIL0Pu/Omq9XqhYppK9Xqsh4U9FXq9WZFoLcO3FfRXJ390i9K9Xq8v47yj8x6j0s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1951038"/>
            <a:ext cx="6505575" cy="4067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img0.gtsstatic.com/wallpapers/aa26fc4a286db2f4143761872b60e442_lar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685800"/>
            <a:ext cx="8699500" cy="5282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Procedure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572000" cy="44348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   </a:t>
            </a:r>
          </a:p>
          <a:p>
            <a:r>
              <a:rPr lang="en-US" dirty="0" smtClean="0"/>
              <a:t>Single dose antibiotic</a:t>
            </a:r>
          </a:p>
          <a:p>
            <a:endParaRPr lang="en-US" dirty="0" smtClean="0"/>
          </a:p>
          <a:p>
            <a:r>
              <a:rPr lang="en-US" dirty="0" smtClean="0"/>
              <a:t>Spinal </a:t>
            </a:r>
            <a:r>
              <a:rPr lang="en-US" dirty="0" err="1" smtClean="0"/>
              <a:t>anaesthesia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No fracture table</a:t>
            </a:r>
          </a:p>
          <a:p>
            <a:endParaRPr lang="en-US" dirty="0" smtClean="0"/>
          </a:p>
          <a:p>
            <a:r>
              <a:rPr lang="en-US" dirty="0" smtClean="0"/>
              <a:t>No fluoroscopy</a:t>
            </a:r>
          </a:p>
          <a:p>
            <a:endParaRPr lang="en-US" dirty="0" smtClean="0"/>
          </a:p>
          <a:p>
            <a:r>
              <a:rPr lang="en-US" dirty="0" smtClean="0"/>
              <a:t>All performed open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Hand reaming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14338" name="Picture 2" descr="http://i1.ytimg.com/vi/DzNXeFN7cBg/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438400"/>
            <a:ext cx="3962400" cy="2971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Time between injury and surgery </a:t>
            </a:r>
            <a:r>
              <a:rPr lang="en-US" b="1" dirty="0" smtClean="0"/>
              <a:t>17.8</a:t>
            </a:r>
            <a:r>
              <a:rPr lang="en-US" dirty="0" smtClean="0"/>
              <a:t> days (2-213)</a:t>
            </a:r>
          </a:p>
          <a:p>
            <a:endParaRPr lang="en-US" dirty="0" smtClean="0"/>
          </a:p>
          <a:p>
            <a:r>
              <a:rPr lang="en-US" dirty="0" smtClean="0"/>
              <a:t>Time between surgery and discharge </a:t>
            </a:r>
            <a:r>
              <a:rPr lang="en-US" b="1" dirty="0" smtClean="0"/>
              <a:t>4.8</a:t>
            </a:r>
            <a:r>
              <a:rPr lang="en-US" dirty="0" smtClean="0"/>
              <a:t> </a:t>
            </a:r>
            <a:r>
              <a:rPr lang="en-US" dirty="0" err="1" smtClean="0"/>
              <a:t>dys</a:t>
            </a:r>
            <a:r>
              <a:rPr lang="en-US" dirty="0" smtClean="0"/>
              <a:t> (1-26)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5715000" cy="443484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Mean operation time (</a:t>
            </a:r>
            <a:r>
              <a:rPr lang="en-US" b="1" i="1" dirty="0" err="1" smtClean="0"/>
              <a:t>mins</a:t>
            </a:r>
            <a:r>
              <a:rPr lang="en-US" b="1" i="1" dirty="0" smtClean="0"/>
              <a:t>)</a:t>
            </a:r>
          </a:p>
          <a:p>
            <a:pPr lvl="1"/>
            <a:r>
              <a:rPr lang="en-US" dirty="0" smtClean="0"/>
              <a:t>Femur (</a:t>
            </a:r>
            <a:r>
              <a:rPr lang="en-US" dirty="0" smtClean="0">
                <a:sym typeface="Wingdings" pitchFamily="2" charset="2"/>
              </a:rPr>
              <a:t> 102 36pts*)</a:t>
            </a:r>
            <a:endParaRPr lang="en-US" dirty="0" smtClean="0"/>
          </a:p>
          <a:p>
            <a:pPr lvl="1"/>
            <a:r>
              <a:rPr lang="en-US" dirty="0" smtClean="0"/>
              <a:t>Tibia </a:t>
            </a:r>
            <a:r>
              <a:rPr lang="en-US" dirty="0" smtClean="0">
                <a:sym typeface="Wingdings" pitchFamily="2" charset="2"/>
              </a:rPr>
              <a:t> (66.4 5 pts*)</a:t>
            </a:r>
            <a:endParaRPr lang="en-US" dirty="0" smtClean="0"/>
          </a:p>
          <a:p>
            <a:pPr lvl="1"/>
            <a:r>
              <a:rPr lang="en-US" dirty="0" err="1" smtClean="0"/>
              <a:t>Humerus</a:t>
            </a:r>
            <a:r>
              <a:rPr lang="en-US" dirty="0" smtClean="0"/>
              <a:t> (94* </a:t>
            </a:r>
            <a:r>
              <a:rPr lang="en-US" dirty="0" smtClean="0">
                <a:sym typeface="Wingdings" pitchFamily="2" charset="2"/>
              </a:rPr>
              <a:t> 4pts)</a:t>
            </a:r>
            <a:endParaRPr lang="en-US" dirty="0" smtClean="0"/>
          </a:p>
          <a:p>
            <a:endParaRPr lang="en-US" b="1" i="1" dirty="0" smtClean="0"/>
          </a:p>
          <a:p>
            <a:r>
              <a:rPr lang="en-US" b="1" i="1" dirty="0" smtClean="0"/>
              <a:t>Mean blood loss (</a:t>
            </a:r>
            <a:r>
              <a:rPr lang="en-US" b="1" i="1" dirty="0" err="1" smtClean="0"/>
              <a:t>mls</a:t>
            </a:r>
            <a:r>
              <a:rPr lang="en-US" b="1" i="1" dirty="0" smtClean="0"/>
              <a:t>)</a:t>
            </a:r>
          </a:p>
          <a:p>
            <a:pPr lvl="1"/>
            <a:r>
              <a:rPr lang="en-US" dirty="0" smtClean="0"/>
              <a:t>Femur 400 (min-1.8l)</a:t>
            </a:r>
          </a:p>
          <a:p>
            <a:pPr lvl="1"/>
            <a:r>
              <a:rPr lang="en-US" dirty="0" smtClean="0"/>
              <a:t>Tibia 120 </a:t>
            </a:r>
          </a:p>
          <a:p>
            <a:pPr lvl="1"/>
            <a:r>
              <a:rPr lang="en-US" dirty="0" err="1" smtClean="0"/>
              <a:t>Humerus</a:t>
            </a:r>
            <a:r>
              <a:rPr lang="en-US" dirty="0" smtClean="0"/>
              <a:t> 250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http://fuzzygoon.com/wp-content/uploads/2012/04/super_soldier-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191000"/>
            <a:ext cx="3463637" cy="2286000"/>
          </a:xfrm>
          <a:prstGeom prst="rect">
            <a:avLst/>
          </a:prstGeom>
          <a:noFill/>
        </p:spPr>
      </p:pic>
      <p:pic>
        <p:nvPicPr>
          <p:cNvPr id="4" name="Picture 2" descr="http://www.fairfordsurgery.co.uk/images/clock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752600"/>
            <a:ext cx="2255921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Blood Transfusions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3400" y="1855248"/>
            <a:ext cx="3201988" cy="659352"/>
          </a:xfrm>
        </p:spPr>
        <p:txBody>
          <a:bodyPr/>
          <a:lstStyle/>
          <a:p>
            <a:r>
              <a:rPr lang="en-US" sz="2800" dirty="0" smtClean="0"/>
              <a:t>                   Preoperative</a:t>
            </a: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6096000" y="1859757"/>
            <a:ext cx="2590800" cy="654843"/>
          </a:xfrm>
        </p:spPr>
        <p:txBody>
          <a:bodyPr>
            <a:noAutofit/>
          </a:bodyPr>
          <a:lstStyle/>
          <a:p>
            <a:r>
              <a:rPr lang="en-US" sz="2800" dirty="0" smtClean="0"/>
              <a:t>                      Postoperative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685800" y="2819400"/>
            <a:ext cx="2668588" cy="2514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8 patients </a:t>
            </a:r>
          </a:p>
          <a:p>
            <a:pPr lvl="1"/>
            <a:r>
              <a:rPr lang="en-US" sz="2800" dirty="0" err="1" smtClean="0"/>
              <a:t>Avg</a:t>
            </a:r>
            <a:r>
              <a:rPr lang="en-US" sz="2800" dirty="0" smtClean="0"/>
              <a:t> 2.25 units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019800" y="2783680"/>
            <a:ext cx="2667000" cy="38457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6 patients</a:t>
            </a:r>
          </a:p>
          <a:p>
            <a:pPr lvl="1"/>
            <a:r>
              <a:rPr lang="en-US" sz="2800" dirty="0" err="1" smtClean="0"/>
              <a:t>Avg</a:t>
            </a:r>
            <a:r>
              <a:rPr lang="en-US" sz="2800" dirty="0" smtClean="0"/>
              <a:t> 2.8 units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3 were transfused </a:t>
            </a:r>
            <a:r>
              <a:rPr lang="en-US" sz="2800" dirty="0" err="1" smtClean="0"/>
              <a:t>preop</a:t>
            </a:r>
            <a:endParaRPr lang="en-US" sz="2800" dirty="0" smtClean="0"/>
          </a:p>
          <a:p>
            <a:pPr lvl="1"/>
            <a:endParaRPr lang="en-US" sz="2800" dirty="0"/>
          </a:p>
        </p:txBody>
      </p:sp>
      <p:pic>
        <p:nvPicPr>
          <p:cNvPr id="15362" name="Picture 2" descr="https://encrypted-tbn3.gstatic.com/images?q=tbn:ANd9GcQvvyFiOwm8eSNB5zQRdeiOSyAnmIdMpD1TxA463BsFdeXFrmE_u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981200"/>
            <a:ext cx="2209800" cy="2861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Results</a:t>
            </a:r>
            <a:endParaRPr lang="en-US" sz="6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PWB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FWB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FEMUR 	7.8 wks</a:t>
            </a:r>
          </a:p>
          <a:p>
            <a:r>
              <a:rPr lang="en-US" dirty="0" smtClean="0"/>
              <a:t>TIBIA 	9.5wks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FEMUR 	14.2 wks</a:t>
            </a:r>
          </a:p>
          <a:p>
            <a:r>
              <a:rPr lang="en-US" dirty="0" smtClean="0"/>
              <a:t>TIBIA	16 wks</a:t>
            </a:r>
            <a:endParaRPr lang="en-US" dirty="0"/>
          </a:p>
        </p:txBody>
      </p:sp>
      <p:pic>
        <p:nvPicPr>
          <p:cNvPr id="14338" name="Picture 2" descr="https://encrypted-tbn1.gstatic.com/images?q=tbn:ANd9GcS5NdskEtS1ZNWAvp4gpD1fulG8Ax-C4lZFZ9_3uq-W0QyzZnXsu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276600"/>
            <a:ext cx="1981200" cy="3483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Results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2758285"/>
            <a:ext cx="4038600" cy="2575715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r>
              <a:rPr lang="en-US" sz="2800" dirty="0" err="1" smtClean="0"/>
              <a:t>Humerus</a:t>
            </a:r>
            <a:r>
              <a:rPr lang="en-US" sz="2800" dirty="0" smtClean="0"/>
              <a:t>:</a:t>
            </a:r>
          </a:p>
          <a:p>
            <a:pPr lvl="1"/>
            <a:r>
              <a:rPr lang="en-US" sz="2800" dirty="0" smtClean="0"/>
              <a:t> (acute #, </a:t>
            </a:r>
            <a:r>
              <a:rPr lang="en-US" sz="2800" dirty="0" err="1" smtClean="0"/>
              <a:t>nonunions</a:t>
            </a:r>
            <a:r>
              <a:rPr lang="en-US" sz="2800" dirty="0" smtClean="0"/>
              <a:t>) healing time 12.3wks</a:t>
            </a:r>
            <a:endParaRPr lang="en-US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www.maniacworld.com/can-you-find-the-humeru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929136"/>
            <a:ext cx="3562350" cy="4690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Nil broken tips </a:t>
            </a:r>
          </a:p>
          <a:p>
            <a:pPr lvl="1"/>
            <a:r>
              <a:rPr lang="en-US" dirty="0" err="1" smtClean="0"/>
              <a:t>Atraumatic</a:t>
            </a:r>
            <a:r>
              <a:rPr lang="en-US" dirty="0" smtClean="0"/>
              <a:t>  passage</a:t>
            </a:r>
          </a:p>
          <a:p>
            <a:r>
              <a:rPr lang="en-US" dirty="0" smtClean="0"/>
              <a:t>Nil iatrogenic fractures</a:t>
            </a:r>
          </a:p>
          <a:p>
            <a:r>
              <a:rPr lang="en-US" dirty="0" smtClean="0"/>
              <a:t>Nil Failure to expand</a:t>
            </a:r>
          </a:p>
          <a:p>
            <a:r>
              <a:rPr lang="en-US" dirty="0" smtClean="0"/>
              <a:t>Nil </a:t>
            </a:r>
            <a:r>
              <a:rPr lang="en-US" dirty="0" err="1" smtClean="0"/>
              <a:t>malrotation</a:t>
            </a:r>
            <a:r>
              <a:rPr lang="en-US" dirty="0" smtClean="0"/>
              <a:t>*,shortening or </a:t>
            </a:r>
            <a:r>
              <a:rPr lang="en-US" dirty="0" err="1" smtClean="0"/>
              <a:t>angulation</a:t>
            </a:r>
            <a:r>
              <a:rPr lang="en-US" dirty="0" smtClean="0"/>
              <a:t> deformities</a:t>
            </a:r>
          </a:p>
          <a:p>
            <a:r>
              <a:rPr lang="en-US" dirty="0" smtClean="0"/>
              <a:t>1 nerve palsy</a:t>
            </a:r>
          </a:p>
          <a:p>
            <a:r>
              <a:rPr lang="en-US" dirty="0" smtClean="0"/>
              <a:t>Nil disorders of union</a:t>
            </a:r>
          </a:p>
          <a:p>
            <a:r>
              <a:rPr lang="en-US" dirty="0" smtClean="0"/>
              <a:t> 3 infections (2 superficial, 1 deep)</a:t>
            </a:r>
          </a:p>
          <a:p>
            <a:r>
              <a:rPr lang="en-US" dirty="0" smtClean="0"/>
              <a:t>1 PE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Pain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Femur</a:t>
            </a:r>
          </a:p>
          <a:p>
            <a:pPr lvl="1"/>
            <a:r>
              <a:rPr lang="en-US" dirty="0" smtClean="0"/>
              <a:t>5</a:t>
            </a:r>
          </a:p>
          <a:p>
            <a:endParaRPr lang="en-US" dirty="0" smtClean="0"/>
          </a:p>
          <a:p>
            <a:r>
              <a:rPr lang="en-US" dirty="0" smtClean="0"/>
              <a:t>Tibia</a:t>
            </a:r>
          </a:p>
          <a:p>
            <a:pPr lvl="1"/>
            <a:r>
              <a:rPr lang="en-US" dirty="0" smtClean="0"/>
              <a:t>3</a:t>
            </a:r>
          </a:p>
          <a:p>
            <a:endParaRPr lang="en-US" dirty="0" smtClean="0"/>
          </a:p>
          <a:p>
            <a:r>
              <a:rPr lang="en-US" dirty="0" err="1" smtClean="0"/>
              <a:t>Humerus</a:t>
            </a:r>
            <a:endParaRPr lang="en-US" dirty="0" smtClean="0"/>
          </a:p>
          <a:p>
            <a:pPr lvl="1"/>
            <a:r>
              <a:rPr lang="en-US" dirty="0" smtClean="0"/>
              <a:t>1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5 patients had nail removal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pic>
        <p:nvPicPr>
          <p:cNvPr id="1026" name="Picture 2" descr="https://encrypted-tbn2.gstatic.com/images?q=tbn:ANd9GcS1gGXn_bauJ_7r9VlXoXNbZ7M8ACsvmCShs1N8H4GCZcXVWL5C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255139"/>
            <a:ext cx="4876800" cy="3245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Conclusions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is possible for #’s 5cm below surgical neck and 5cm proximal to end of medullary canal</a:t>
            </a:r>
          </a:p>
          <a:p>
            <a:endParaRPr lang="en-US" dirty="0" smtClean="0"/>
          </a:p>
          <a:p>
            <a:r>
              <a:rPr lang="en-US" dirty="0" smtClean="0"/>
              <a:t>An option to treat </a:t>
            </a:r>
            <a:r>
              <a:rPr lang="en-US" dirty="0" err="1" smtClean="0"/>
              <a:t>nonunions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Acceptable operative times, blood loss and complication rates</a:t>
            </a:r>
          </a:p>
          <a:p>
            <a:endParaRPr lang="en-US" dirty="0" smtClean="0"/>
          </a:p>
          <a:p>
            <a:r>
              <a:rPr lang="en-US" dirty="0" smtClean="0"/>
              <a:t>Excellent union rates </a:t>
            </a:r>
          </a:p>
          <a:p>
            <a:endParaRPr lang="en-US" dirty="0" smtClean="0"/>
          </a:p>
          <a:p>
            <a:r>
              <a:rPr lang="en-US" dirty="0" smtClean="0"/>
              <a:t>Good axial, rotational and bending stability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Type A hospitals are overburdened with trauma cases</a:t>
            </a:r>
          </a:p>
          <a:p>
            <a:endParaRPr lang="en-US" dirty="0" smtClean="0"/>
          </a:p>
          <a:p>
            <a:r>
              <a:rPr lang="en-US" dirty="0" smtClean="0"/>
              <a:t>Acceptable results justifies non transfer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Nil affiliation with Disc-o-tech or the </a:t>
            </a:r>
            <a:r>
              <a:rPr lang="en-US" smtClean="0"/>
              <a:t>local distributer</a:t>
            </a:r>
            <a:endParaRPr lang="en-US" dirty="0"/>
          </a:p>
        </p:txBody>
      </p:sp>
      <p:pic>
        <p:nvPicPr>
          <p:cNvPr id="10242" name="Picture 2" descr="http://images1.hellotrade.com/data2/QI/NT/HELLOTD-1798504/f0_0400_0000_fixionim-250x25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048000"/>
            <a:ext cx="6908234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458200" cy="5791200"/>
          </a:xfrm>
        </p:spPr>
        <p:txBody>
          <a:bodyPr>
            <a:noAutofit/>
          </a:bodyPr>
          <a:lstStyle/>
          <a:p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err="1" smtClean="0"/>
              <a:t>Citation:Fletcher</a:t>
            </a:r>
            <a:r>
              <a:rPr lang="en-US" sz="3600" dirty="0" smtClean="0"/>
              <a:t> CK, McDowell D, </a:t>
            </a:r>
            <a:r>
              <a:rPr lang="en-US" sz="3600" dirty="0" err="1" smtClean="0"/>
              <a:t>Naparla</a:t>
            </a:r>
            <a:r>
              <a:rPr lang="en-US" sz="3600" dirty="0" smtClean="0"/>
              <a:t> C (2014) Open Locked Nailing Using an Expandable Nail - An Alternative Approach. MOJ </a:t>
            </a:r>
            <a:r>
              <a:rPr lang="en-US" sz="3600" dirty="0" err="1" smtClean="0"/>
              <a:t>Orthop</a:t>
            </a:r>
            <a:r>
              <a:rPr lang="en-US" sz="3600" dirty="0" smtClean="0"/>
              <a:t> </a:t>
            </a:r>
            <a:r>
              <a:rPr lang="en-US" sz="3600" dirty="0" err="1" smtClean="0"/>
              <a:t>Rheumatol</a:t>
            </a:r>
            <a:r>
              <a:rPr lang="en-US" sz="3600" dirty="0" smtClean="0"/>
              <a:t> 1(1): 0004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         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sz="7200" dirty="0" smtClean="0"/>
              <a:t>  THANK YOU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 Am </a:t>
            </a:r>
            <a:r>
              <a:rPr lang="en-US" dirty="0" err="1" smtClean="0"/>
              <a:t>Acad</a:t>
            </a:r>
            <a:r>
              <a:rPr lang="en-US" dirty="0" smtClean="0"/>
              <a:t> </a:t>
            </a:r>
            <a:r>
              <a:rPr lang="en-US" dirty="0" err="1" smtClean="0"/>
              <a:t>Orthop</a:t>
            </a:r>
            <a:r>
              <a:rPr lang="en-US" dirty="0" smtClean="0"/>
              <a:t> Surg2007;15:97-106</a:t>
            </a:r>
          </a:p>
          <a:p>
            <a:r>
              <a:rPr lang="en-US" dirty="0" smtClean="0"/>
              <a:t>Campbell’s Operative </a:t>
            </a:r>
            <a:r>
              <a:rPr lang="en-US" dirty="0" err="1" smtClean="0"/>
              <a:t>Orthopaedics</a:t>
            </a:r>
            <a:r>
              <a:rPr lang="en-US" dirty="0" smtClean="0"/>
              <a:t> 1oth edpp2704-2706</a:t>
            </a:r>
          </a:p>
          <a:p>
            <a:r>
              <a:rPr lang="en-US" dirty="0" smtClean="0"/>
              <a:t>J Am </a:t>
            </a:r>
            <a:r>
              <a:rPr lang="en-US" dirty="0" err="1" smtClean="0"/>
              <a:t>Acad</a:t>
            </a:r>
            <a:r>
              <a:rPr lang="en-US" dirty="0" smtClean="0"/>
              <a:t> </a:t>
            </a:r>
            <a:r>
              <a:rPr lang="en-US" dirty="0" err="1" smtClean="0"/>
              <a:t>Orthop</a:t>
            </a:r>
            <a:r>
              <a:rPr lang="en-US" dirty="0" smtClean="0"/>
              <a:t> </a:t>
            </a:r>
            <a:r>
              <a:rPr lang="en-US" dirty="0" err="1" smtClean="0"/>
              <a:t>Surg</a:t>
            </a:r>
            <a:r>
              <a:rPr lang="en-US" dirty="0" smtClean="0"/>
              <a:t> 1993;1:95-105</a:t>
            </a:r>
          </a:p>
          <a:p>
            <a:r>
              <a:rPr lang="en-US" dirty="0" err="1" smtClean="0"/>
              <a:t>Panidis</a:t>
            </a:r>
            <a:r>
              <a:rPr lang="en-US" dirty="0" smtClean="0"/>
              <a:t> G et al. the use of an innovative… </a:t>
            </a:r>
            <a:r>
              <a:rPr lang="en-US" dirty="0" err="1" smtClean="0"/>
              <a:t>osteo</a:t>
            </a:r>
            <a:r>
              <a:rPr lang="en-US" dirty="0" smtClean="0"/>
              <a:t> trauma care 2003; 11:S108-s112</a:t>
            </a:r>
          </a:p>
          <a:p>
            <a:r>
              <a:rPr lang="en-US" dirty="0" err="1" smtClean="0"/>
              <a:t>Kapoor</a:t>
            </a:r>
            <a:r>
              <a:rPr lang="en-US" dirty="0" smtClean="0"/>
              <a:t> SK, </a:t>
            </a:r>
            <a:r>
              <a:rPr lang="en-US" dirty="0" err="1" smtClean="0"/>
              <a:t>Kataria</a:t>
            </a:r>
            <a:r>
              <a:rPr lang="en-US" dirty="0" smtClean="0"/>
              <a:t> H, </a:t>
            </a:r>
            <a:r>
              <a:rPr lang="en-US" dirty="0" err="1" smtClean="0"/>
              <a:t>Boruah</a:t>
            </a:r>
            <a:r>
              <a:rPr lang="en-US" dirty="0" smtClean="0"/>
              <a:t> T, </a:t>
            </a:r>
            <a:r>
              <a:rPr lang="en-US" dirty="0" err="1" smtClean="0"/>
              <a:t>Patra</a:t>
            </a:r>
            <a:r>
              <a:rPr lang="en-US" dirty="0" smtClean="0"/>
              <a:t> SR, </a:t>
            </a:r>
            <a:r>
              <a:rPr lang="en-US" dirty="0" err="1" smtClean="0"/>
              <a:t>Chaudhry</a:t>
            </a:r>
            <a:r>
              <a:rPr lang="en-US" dirty="0" smtClean="0"/>
              <a:t> A, </a:t>
            </a:r>
            <a:r>
              <a:rPr lang="en-US" dirty="0" err="1" smtClean="0"/>
              <a:t>Kapoor</a:t>
            </a:r>
            <a:r>
              <a:rPr lang="en-US" dirty="0" smtClean="0"/>
              <a:t> S. Expandable self-locking nail in the management of closed </a:t>
            </a:r>
            <a:r>
              <a:rPr lang="en-US" dirty="0" err="1" smtClean="0"/>
              <a:t>diaphyseal</a:t>
            </a:r>
            <a:r>
              <a:rPr lang="en-US" dirty="0" smtClean="0"/>
              <a:t> fractures of femur and tibia. Indian J </a:t>
            </a:r>
            <a:r>
              <a:rPr lang="en-US" dirty="0" err="1" smtClean="0"/>
              <a:t>Orthop</a:t>
            </a:r>
            <a:r>
              <a:rPr lang="en-US" dirty="0" smtClean="0"/>
              <a:t> [serial online] 2009 [cited 2013 Nov 21];43:264-70.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Blomquist</a:t>
            </a:r>
            <a:r>
              <a:rPr lang="en-US" dirty="0" smtClean="0"/>
              <a:t> J. Are inflatable nails an alternative to </a:t>
            </a:r>
            <a:r>
              <a:rPr lang="en-US" dirty="0" err="1" smtClean="0"/>
              <a:t>tibial</a:t>
            </a:r>
            <a:r>
              <a:rPr lang="en-US" dirty="0" smtClean="0"/>
              <a:t> locking nails? </a:t>
            </a:r>
            <a:r>
              <a:rPr lang="en-US" dirty="0" err="1" smtClean="0"/>
              <a:t>Clin</a:t>
            </a:r>
            <a:r>
              <a:rPr lang="en-US" dirty="0" smtClean="0"/>
              <a:t> </a:t>
            </a:r>
            <a:r>
              <a:rPr lang="en-US" dirty="0" err="1" smtClean="0"/>
              <a:t>Orthop</a:t>
            </a:r>
            <a:r>
              <a:rPr lang="en-US" dirty="0" smtClean="0"/>
              <a:t> </a:t>
            </a:r>
            <a:r>
              <a:rPr lang="en-US" dirty="0" err="1" smtClean="0"/>
              <a:t>Relat</a:t>
            </a:r>
            <a:r>
              <a:rPr lang="en-US" dirty="0" smtClean="0"/>
              <a:t> Res (2008) 466:1225–1231</a:t>
            </a:r>
          </a:p>
          <a:p>
            <a:r>
              <a:rPr lang="pt-BR" dirty="0" smtClean="0"/>
              <a:t>Mallik et al .Fixion nailing in humeral fratures.Acta Orthopædica Belgica, Vol. 74 - 3 – 2008</a:t>
            </a:r>
          </a:p>
          <a:p>
            <a:r>
              <a:rPr lang="en-US" dirty="0" smtClean="0"/>
              <a:t>C. </a:t>
            </a:r>
            <a:r>
              <a:rPr lang="en-US" dirty="0" err="1" smtClean="0"/>
              <a:t>Zoccali</a:t>
            </a:r>
            <a:r>
              <a:rPr lang="en-US" dirty="0" smtClean="0"/>
              <a:t> et al.</a:t>
            </a:r>
            <a:r>
              <a:rPr lang="sv-SE" dirty="0" smtClean="0"/>
              <a:t> J Orthopaed Traumatol (2008) 9:123–128</a:t>
            </a:r>
          </a:p>
          <a:p>
            <a:r>
              <a:rPr lang="en-US" dirty="0" smtClean="0"/>
              <a:t> Ben-</a:t>
            </a:r>
            <a:r>
              <a:rPr lang="en-US" dirty="0" err="1" smtClean="0"/>
              <a:t>Galim</a:t>
            </a:r>
            <a:r>
              <a:rPr lang="en-US" dirty="0" smtClean="0"/>
              <a:t> P </a:t>
            </a:r>
            <a:r>
              <a:rPr lang="en-US" dirty="0" err="1" smtClean="0"/>
              <a:t>Clin</a:t>
            </a:r>
            <a:r>
              <a:rPr lang="en-US" dirty="0" smtClean="0"/>
              <a:t> </a:t>
            </a:r>
            <a:r>
              <a:rPr lang="en-US" dirty="0" err="1" smtClean="0"/>
              <a:t>orthop</a:t>
            </a:r>
            <a:r>
              <a:rPr lang="en-US" dirty="0" smtClean="0"/>
              <a:t> and </a:t>
            </a:r>
            <a:r>
              <a:rPr lang="en-US" dirty="0" err="1" smtClean="0"/>
              <a:t>rel</a:t>
            </a:r>
            <a:r>
              <a:rPr lang="en-US" dirty="0" smtClean="0"/>
              <a:t> res2006 Number 455, pp. 234–240</a:t>
            </a:r>
          </a:p>
          <a:p>
            <a:r>
              <a:rPr lang="en-US" dirty="0" smtClean="0"/>
              <a:t>S. </a:t>
            </a:r>
            <a:r>
              <a:rPr lang="en-US" dirty="0" err="1" smtClean="0"/>
              <a:t>Lepore</a:t>
            </a:r>
            <a:r>
              <a:rPr lang="en-US" dirty="0" smtClean="0"/>
              <a:t> et al Preliminary clinical and radiographic results with the Fixion® Intramedullary Nail. Folia </a:t>
            </a:r>
            <a:r>
              <a:rPr lang="en-US" dirty="0" err="1" smtClean="0"/>
              <a:t>Traumatologica</a:t>
            </a:r>
            <a:r>
              <a:rPr lang="en-US" dirty="0" smtClean="0"/>
              <a:t> </a:t>
            </a:r>
            <a:r>
              <a:rPr lang="en-US" dirty="0" err="1" smtClean="0"/>
              <a:t>Lovaniensia</a:t>
            </a:r>
            <a:r>
              <a:rPr lang="en-US" dirty="0" smtClean="0"/>
              <a:t> 2001</a:t>
            </a:r>
          </a:p>
          <a:p>
            <a:r>
              <a:rPr lang="en-US" dirty="0" err="1" smtClean="0"/>
              <a:t>Lepore</a:t>
            </a:r>
            <a:r>
              <a:rPr lang="en-US" dirty="0" smtClean="0"/>
              <a:t> S. et al 2003 Intramedullary nailing of the femur with an inflatable self-locking nail: comparison with locked nailing. J </a:t>
            </a:r>
            <a:r>
              <a:rPr lang="en-US" dirty="0" err="1" smtClean="0"/>
              <a:t>Orthop</a:t>
            </a:r>
            <a:r>
              <a:rPr lang="en-US" dirty="0" smtClean="0"/>
              <a:t> </a:t>
            </a:r>
            <a:r>
              <a:rPr lang="en-US" dirty="0" err="1" smtClean="0"/>
              <a:t>Sci</a:t>
            </a:r>
            <a:r>
              <a:rPr lang="en-US" dirty="0" smtClean="0"/>
              <a:t> (2003) 8:796–801</a:t>
            </a:r>
          </a:p>
          <a:p>
            <a:r>
              <a:rPr lang="en-US" dirty="0" smtClean="0"/>
              <a:t>J. Beazley et al. / Injury, Int. J. Care Injured 42 (2011) S11–S16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Biomechanics of an intramedullary nail</a:t>
            </a:r>
          </a:p>
          <a:p>
            <a:endParaRPr lang="en-US" dirty="0" smtClean="0"/>
          </a:p>
          <a:p>
            <a:r>
              <a:rPr lang="en-US" dirty="0" smtClean="0"/>
              <a:t>Features of the Fixion expanding nail</a:t>
            </a:r>
          </a:p>
          <a:p>
            <a:endParaRPr lang="en-US" dirty="0" smtClean="0"/>
          </a:p>
          <a:p>
            <a:r>
              <a:rPr lang="en-US" dirty="0" smtClean="0"/>
              <a:t>Indications/contraindications</a:t>
            </a:r>
          </a:p>
          <a:p>
            <a:endParaRPr lang="en-US" dirty="0" smtClean="0"/>
          </a:p>
          <a:p>
            <a:r>
              <a:rPr lang="en-US" dirty="0" smtClean="0"/>
              <a:t>Study of 57 patients undergoing the open locked nailing procedure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Intramedullary (IM) Nailing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2819400"/>
            <a:ext cx="4953000" cy="321564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Closed intramedullary interlocking nailing is the standard of care for treatment of long bone fractures which requires surgical care </a:t>
            </a:r>
            <a:endParaRPr lang="en-US" dirty="0" smtClean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JM" dirty="0" smtClean="0"/>
          </a:p>
          <a:p>
            <a:pPr>
              <a:buNone/>
            </a:pPr>
            <a:endParaRPr lang="en-JM" dirty="0"/>
          </a:p>
        </p:txBody>
      </p:sp>
      <p:pic>
        <p:nvPicPr>
          <p:cNvPr id="10" name="Picture 9" descr="bv25_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86000"/>
            <a:ext cx="3746878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Requirements of an IM Nail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5105400" cy="4434840"/>
          </a:xfrm>
        </p:spPr>
        <p:txBody>
          <a:bodyPr>
            <a:noAutofit/>
          </a:bodyPr>
          <a:lstStyle/>
          <a:p>
            <a:r>
              <a:rPr lang="en-US" sz="2400" dirty="0" smtClean="0"/>
              <a:t>Maintain </a:t>
            </a:r>
            <a:r>
              <a:rPr lang="en-US" sz="2400" b="1" dirty="0" smtClean="0"/>
              <a:t>alignment</a:t>
            </a:r>
            <a:r>
              <a:rPr lang="en-US" sz="2400" dirty="0" smtClean="0"/>
              <a:t>, </a:t>
            </a:r>
            <a:r>
              <a:rPr lang="en-US" sz="2400" b="1" dirty="0" smtClean="0"/>
              <a:t>length</a:t>
            </a:r>
            <a:r>
              <a:rPr lang="en-US" sz="2400" dirty="0" smtClean="0"/>
              <a:t> and </a:t>
            </a:r>
            <a:r>
              <a:rPr lang="en-US" sz="2400" b="1" dirty="0" smtClean="0"/>
              <a:t>rotation</a:t>
            </a:r>
          </a:p>
          <a:p>
            <a:endParaRPr lang="en-US" sz="2400" dirty="0" smtClean="0"/>
          </a:p>
          <a:p>
            <a:r>
              <a:rPr lang="en-US" sz="2400" dirty="0" smtClean="0"/>
              <a:t>Resists </a:t>
            </a:r>
            <a:r>
              <a:rPr lang="en-US" sz="2400" b="1" dirty="0" smtClean="0"/>
              <a:t>bending</a:t>
            </a:r>
            <a:r>
              <a:rPr lang="en-US" sz="2400" dirty="0" smtClean="0"/>
              <a:t> forces</a:t>
            </a:r>
          </a:p>
          <a:p>
            <a:endParaRPr lang="en-US" sz="2400" dirty="0" smtClean="0"/>
          </a:p>
          <a:p>
            <a:r>
              <a:rPr lang="en-US" sz="2400" dirty="0" smtClean="0"/>
              <a:t>Allows contact compression forces at fracture surfaces </a:t>
            </a:r>
            <a:r>
              <a:rPr lang="en-US" sz="2400" dirty="0" smtClean="0">
                <a:sym typeface="Wingdings" pitchFamily="2" charset="2"/>
              </a:rPr>
              <a:t> stimulus for union</a:t>
            </a:r>
          </a:p>
          <a:p>
            <a:endParaRPr lang="en-US" sz="2400" dirty="0" smtClean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Accessible if removal is necessary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" name="Picture 4" descr="Post-op AP Tibia 2-22-2005"/>
          <p:cNvPicPr>
            <a:picLocks noChangeAspect="1" noChangeArrowheads="1"/>
          </p:cNvPicPr>
          <p:nvPr/>
        </p:nvPicPr>
        <p:blipFill>
          <a:blip r:embed="rId2" cstate="print"/>
          <a:srcRect t="3520" r="1125"/>
          <a:stretch>
            <a:fillRect/>
          </a:stretch>
        </p:blipFill>
        <p:spPr bwMode="auto">
          <a:xfrm>
            <a:off x="5715000" y="2090976"/>
            <a:ext cx="3276600" cy="388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      Biomechanics of IM Nailing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572000" cy="4434840"/>
          </a:xfrm>
        </p:spPr>
        <p:txBody>
          <a:bodyPr>
            <a:normAutofit/>
          </a:bodyPr>
          <a:lstStyle/>
          <a:p>
            <a:r>
              <a:rPr lang="en-US" b="1" dirty="0" smtClean="0"/>
              <a:t>Internal splint </a:t>
            </a:r>
            <a:r>
              <a:rPr lang="en-US" dirty="0" smtClean="0"/>
              <a:t>with load sharing characteristics</a:t>
            </a:r>
          </a:p>
          <a:p>
            <a:endParaRPr lang="en-US" dirty="0" smtClean="0"/>
          </a:p>
          <a:p>
            <a:r>
              <a:rPr lang="en-US" dirty="0" smtClean="0"/>
              <a:t>Amt of load </a:t>
            </a:r>
            <a:r>
              <a:rPr lang="en-US" dirty="0" err="1" smtClean="0"/>
              <a:t>bourne</a:t>
            </a:r>
            <a:r>
              <a:rPr lang="en-US" dirty="0" smtClean="0"/>
              <a:t> by nail depends on the fracture/implant construct</a:t>
            </a:r>
          </a:p>
          <a:p>
            <a:endParaRPr lang="en-US" dirty="0" smtClean="0"/>
          </a:p>
          <a:p>
            <a:r>
              <a:rPr lang="en-US" dirty="0" smtClean="0"/>
              <a:t>Gradual transfer to bone as healing occurs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7"/>
            <a:endParaRPr lang="en-US" dirty="0"/>
          </a:p>
        </p:txBody>
      </p:sp>
      <p:pic>
        <p:nvPicPr>
          <p:cNvPr id="27650" name="Picture 2" descr="http://www.jaaos.org/content/15/2/97/F1.mediu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209800"/>
            <a:ext cx="3924300" cy="419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920875"/>
            <a:ext cx="4724400" cy="443388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 is a race between bone healing and implant failure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>
              <a:sym typeface="Wingdings" pitchFamily="2" charset="2"/>
            </a:endParaRPr>
          </a:p>
        </p:txBody>
      </p:sp>
      <p:pic>
        <p:nvPicPr>
          <p:cNvPr id="23556" name="Picture 4" descr="http://www.nile7.com/hospital/sites/default/files/8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95400"/>
            <a:ext cx="4171950" cy="5191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889760"/>
            <a:ext cx="4572000" cy="4434840"/>
          </a:xfrm>
        </p:spPr>
        <p:txBody>
          <a:bodyPr>
            <a:noAutofit/>
          </a:bodyPr>
          <a:lstStyle/>
          <a:p>
            <a:r>
              <a:rPr lang="en-US" sz="2800" dirty="0" smtClean="0"/>
              <a:t>Friction of the nail within the canal determined by: </a:t>
            </a:r>
          </a:p>
          <a:p>
            <a:pPr lvl="1"/>
            <a:r>
              <a:rPr lang="en-US" sz="2800" b="1" dirty="0" smtClean="0"/>
              <a:t>Curvature</a:t>
            </a:r>
            <a:r>
              <a:rPr lang="en-US" sz="2800" dirty="0" smtClean="0"/>
              <a:t> of nail</a:t>
            </a:r>
          </a:p>
          <a:p>
            <a:pPr lvl="1"/>
            <a:r>
              <a:rPr lang="en-US" sz="2800" b="1" dirty="0" smtClean="0"/>
              <a:t>Cross sectional shape</a:t>
            </a:r>
            <a:endParaRPr lang="en-US" sz="2800" dirty="0" smtClean="0"/>
          </a:p>
          <a:p>
            <a:pPr lvl="1"/>
            <a:r>
              <a:rPr lang="en-US" sz="2800" b="1" dirty="0" smtClean="0"/>
              <a:t>Nail diameter </a:t>
            </a:r>
            <a:endParaRPr lang="en-US" sz="2800" dirty="0" smtClean="0"/>
          </a:p>
          <a:p>
            <a:pPr lvl="1"/>
            <a:r>
              <a:rPr lang="en-US" sz="2800" b="1" i="1" dirty="0" smtClean="0"/>
              <a:t>Canal characteristics</a:t>
            </a:r>
          </a:p>
          <a:p>
            <a:pPr lvl="2"/>
            <a:r>
              <a:rPr lang="en-US" dirty="0" smtClean="0"/>
              <a:t>Size,</a:t>
            </a:r>
          </a:p>
          <a:p>
            <a:pPr lvl="2"/>
            <a:r>
              <a:rPr lang="en-US" dirty="0" smtClean="0"/>
              <a:t>shape,</a:t>
            </a:r>
          </a:p>
          <a:p>
            <a:pPr lvl="2"/>
            <a:r>
              <a:rPr lang="en-US" dirty="0" smtClean="0"/>
              <a:t> bone quality</a:t>
            </a:r>
          </a:p>
          <a:p>
            <a:pPr lvl="1"/>
            <a:endParaRPr lang="en-US" dirty="0" smtClean="0"/>
          </a:p>
          <a:p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3250" name="AutoShape 2" descr="http://upload.orthobullets.com/topic/9063/images/perf(jbjs).jpg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  Biomechanics of IM Nailing</a:t>
            </a:r>
            <a:endParaRPr lang="en-US" dirty="0"/>
          </a:p>
        </p:txBody>
      </p:sp>
      <p:sp>
        <p:nvSpPr>
          <p:cNvPr id="53252" name="AutoShape 4" descr="http://upload.orthobullets.com/topic/9063/images/perf(jbjs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3253" name="Picture 5" descr="C:\Users\kaye\Desktop\perf(jbjs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14600"/>
            <a:ext cx="4376738" cy="3287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12163</TotalTime>
  <Words>1177</Words>
  <Application>Microsoft Office PowerPoint</Application>
  <PresentationFormat>On-screen Show (4:3)</PresentationFormat>
  <Paragraphs>230</Paragraphs>
  <Slides>33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Flow</vt:lpstr>
      <vt:lpstr>Office Theme</vt:lpstr>
      <vt:lpstr>Open Locked Nailing The St Ann’s Bay Experience</vt:lpstr>
      <vt:lpstr>Slide 2</vt:lpstr>
      <vt:lpstr>Disclosures </vt:lpstr>
      <vt:lpstr>OUTLINE</vt:lpstr>
      <vt:lpstr>Intramedullary (IM) Nailing</vt:lpstr>
      <vt:lpstr> Requirements of an IM Nail</vt:lpstr>
      <vt:lpstr>      Biomechanics of IM Nailing</vt:lpstr>
      <vt:lpstr>Slide 8</vt:lpstr>
      <vt:lpstr>   Biomechanics of IM Nailing</vt:lpstr>
      <vt:lpstr>               Expanding Fixion Nail</vt:lpstr>
      <vt:lpstr>                     Fixion Nail</vt:lpstr>
      <vt:lpstr>Fixion Nail</vt:lpstr>
      <vt:lpstr>                    Fixion Nail</vt:lpstr>
      <vt:lpstr>Indications for Fixion Nail</vt:lpstr>
      <vt:lpstr>Contraindications for Fixion </vt:lpstr>
      <vt:lpstr>Materials and Methods</vt:lpstr>
      <vt:lpstr>Materials and Methods</vt:lpstr>
      <vt:lpstr>          Mechanism of Injury</vt:lpstr>
      <vt:lpstr>             RADIOGRAPHS</vt:lpstr>
      <vt:lpstr>                   Procedure </vt:lpstr>
      <vt:lpstr>                      Results</vt:lpstr>
      <vt:lpstr>                       Results </vt:lpstr>
      <vt:lpstr>          Blood Transfusions</vt:lpstr>
      <vt:lpstr>Results</vt:lpstr>
      <vt:lpstr>                       Results</vt:lpstr>
      <vt:lpstr>              Complications</vt:lpstr>
      <vt:lpstr>                         Pain </vt:lpstr>
      <vt:lpstr>Conclusions </vt:lpstr>
      <vt:lpstr>Conclusion</vt:lpstr>
      <vt:lpstr>Slide 30</vt:lpstr>
      <vt:lpstr>Slide 31</vt:lpstr>
      <vt:lpstr>References </vt:lpstr>
      <vt:lpstr>                   References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Locked Nailing The St Ann’s Bay Experience</dc:title>
  <dc:creator>kaye lambert</dc:creator>
  <cp:lastModifiedBy>kaye lambert</cp:lastModifiedBy>
  <cp:revision>137</cp:revision>
  <dcterms:created xsi:type="dcterms:W3CDTF">2014-01-12T20:44:23Z</dcterms:created>
  <dcterms:modified xsi:type="dcterms:W3CDTF">2015-10-11T00:56:32Z</dcterms:modified>
</cp:coreProperties>
</file>