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98" r:id="rId4"/>
    <p:sldId id="259" r:id="rId5"/>
    <p:sldId id="297" r:id="rId6"/>
    <p:sldId id="258" r:id="rId7"/>
    <p:sldId id="262" r:id="rId8"/>
    <p:sldId id="287" r:id="rId9"/>
    <p:sldId id="301" r:id="rId10"/>
    <p:sldId id="288" r:id="rId11"/>
    <p:sldId id="289" r:id="rId12"/>
    <p:sldId id="290" r:id="rId13"/>
    <p:sldId id="291" r:id="rId14"/>
    <p:sldId id="267" r:id="rId15"/>
    <p:sldId id="300" r:id="rId16"/>
    <p:sldId id="293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303" r:id="rId25"/>
    <p:sldId id="294" r:id="rId26"/>
    <p:sldId id="266" r:id="rId27"/>
    <p:sldId id="295" r:id="rId28"/>
    <p:sldId id="263" r:id="rId29"/>
    <p:sldId id="304" r:id="rId30"/>
    <p:sldId id="276" r:id="rId31"/>
    <p:sldId id="296" r:id="rId3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220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998E76-06C1-4440-9721-E0469C8118A5}" type="doc">
      <dgm:prSet loTypeId="urn:microsoft.com/office/officeart/2005/8/layout/hList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pt-BR"/>
        </a:p>
      </dgm:t>
    </dgm:pt>
    <dgm:pt modelId="{D55D85AD-2907-4EB6-9624-31154E6E851E}">
      <dgm:prSet phldrT="[Texto]" custT="1"/>
      <dgm:spPr/>
      <dgm:t>
        <a:bodyPr/>
        <a:lstStyle/>
        <a:p>
          <a:r>
            <a:rPr lang="pt-BR" sz="2000" b="1" dirty="0" smtClean="0"/>
            <a:t>WHO </a:t>
          </a:r>
        </a:p>
        <a:p>
          <a:r>
            <a:rPr lang="pt-BR" sz="2000" b="1" dirty="0" smtClean="0"/>
            <a:t>(OSAME, 1990)</a:t>
          </a:r>
          <a:endParaRPr lang="pt-BR" sz="2000" b="1" dirty="0"/>
        </a:p>
      </dgm:t>
    </dgm:pt>
    <dgm:pt modelId="{E5C7F4F4-4733-42BC-A440-6E1491789A22}" type="parTrans" cxnId="{0C008F2B-3B5F-4652-BAC2-6E171634B5BA}">
      <dgm:prSet/>
      <dgm:spPr/>
      <dgm:t>
        <a:bodyPr/>
        <a:lstStyle/>
        <a:p>
          <a:endParaRPr lang="pt-BR" sz="1400"/>
        </a:p>
      </dgm:t>
    </dgm:pt>
    <dgm:pt modelId="{4C7F0C92-7DFE-4155-A33B-C69A159E0862}" type="sibTrans" cxnId="{0C008F2B-3B5F-4652-BAC2-6E171634B5BA}">
      <dgm:prSet/>
      <dgm:spPr/>
      <dgm:t>
        <a:bodyPr/>
        <a:lstStyle/>
        <a:p>
          <a:endParaRPr lang="pt-BR" sz="1400"/>
        </a:p>
      </dgm:t>
    </dgm:pt>
    <dgm:pt modelId="{81BA2DDF-9CED-4A1B-9EFC-8CE91BD598CE}">
      <dgm:prSet phldrT="[Texto]" custT="1"/>
      <dgm:spPr/>
      <dgm:t>
        <a:bodyPr/>
        <a:lstStyle/>
        <a:p>
          <a:r>
            <a:rPr lang="pt-BR" sz="2000" dirty="0" smtClean="0"/>
            <a:t>HAM/TSP </a:t>
          </a:r>
          <a:r>
            <a:rPr lang="pt-BR" sz="2000" dirty="0" err="1" smtClean="0"/>
            <a:t>Classical</a:t>
          </a:r>
          <a:r>
            <a:rPr lang="pt-BR" sz="2000" dirty="0" smtClean="0"/>
            <a:t> </a:t>
          </a:r>
          <a:r>
            <a:rPr lang="pt-BR" sz="2000" dirty="0" err="1" smtClean="0"/>
            <a:t>symptoms</a:t>
          </a:r>
          <a:endParaRPr lang="pt-BR" sz="2000" dirty="0"/>
        </a:p>
      </dgm:t>
    </dgm:pt>
    <dgm:pt modelId="{61DA3C65-9620-4183-8100-9E1E8775AAD7}" type="parTrans" cxnId="{F3DE9FEC-FA96-407F-AEE3-EF8794FBEBFE}">
      <dgm:prSet/>
      <dgm:spPr/>
      <dgm:t>
        <a:bodyPr/>
        <a:lstStyle/>
        <a:p>
          <a:endParaRPr lang="pt-BR" sz="1400"/>
        </a:p>
      </dgm:t>
    </dgm:pt>
    <dgm:pt modelId="{D158E0E6-E981-482B-BD4C-95A01A45D736}" type="sibTrans" cxnId="{F3DE9FEC-FA96-407F-AEE3-EF8794FBEBFE}">
      <dgm:prSet/>
      <dgm:spPr/>
      <dgm:t>
        <a:bodyPr/>
        <a:lstStyle/>
        <a:p>
          <a:endParaRPr lang="pt-BR" sz="1400"/>
        </a:p>
      </dgm:t>
    </dgm:pt>
    <dgm:pt modelId="{834626D2-F6C1-4C4C-8659-7F502A8F5E5C}">
      <dgm:prSet phldrT="[Texto]" custT="1"/>
      <dgm:spPr/>
      <dgm:t>
        <a:bodyPr/>
        <a:lstStyle/>
        <a:p>
          <a:r>
            <a:rPr lang="pt-BR" sz="2000" dirty="0" err="1" smtClean="0"/>
            <a:t>Abs</a:t>
          </a:r>
          <a:r>
            <a:rPr lang="pt-BR" sz="2000" dirty="0" smtClean="0"/>
            <a:t> in </a:t>
          </a:r>
          <a:r>
            <a:rPr lang="pt-BR" sz="2000" dirty="0" err="1" smtClean="0"/>
            <a:t>blood</a:t>
          </a:r>
          <a:r>
            <a:rPr lang="pt-BR" sz="2000" dirty="0" smtClean="0"/>
            <a:t> </a:t>
          </a:r>
          <a:r>
            <a:rPr lang="pt-BR" sz="2000" b="1" dirty="0" err="1" smtClean="0"/>
            <a:t>and</a:t>
          </a:r>
          <a:r>
            <a:rPr lang="pt-BR" sz="2000" dirty="0" smtClean="0"/>
            <a:t> CSF</a:t>
          </a:r>
          <a:endParaRPr lang="pt-BR" sz="2000" dirty="0"/>
        </a:p>
      </dgm:t>
    </dgm:pt>
    <dgm:pt modelId="{FC2F98AC-1D6E-4152-978A-3C50CBE263E3}" type="parTrans" cxnId="{4FB490BD-C41A-4C58-B551-C218B46701E8}">
      <dgm:prSet/>
      <dgm:spPr/>
      <dgm:t>
        <a:bodyPr/>
        <a:lstStyle/>
        <a:p>
          <a:endParaRPr lang="pt-BR" sz="1400"/>
        </a:p>
      </dgm:t>
    </dgm:pt>
    <dgm:pt modelId="{7896C4EF-2493-488C-965D-7DD5A0947EF1}" type="sibTrans" cxnId="{4FB490BD-C41A-4C58-B551-C218B46701E8}">
      <dgm:prSet/>
      <dgm:spPr/>
      <dgm:t>
        <a:bodyPr/>
        <a:lstStyle/>
        <a:p>
          <a:endParaRPr lang="pt-BR" sz="1400"/>
        </a:p>
      </dgm:t>
    </dgm:pt>
    <dgm:pt modelId="{A0D02E6B-D66B-4EA1-97B0-5EFF10E0E350}">
      <dgm:prSet phldrT="[Texto]" custT="1"/>
      <dgm:spPr/>
      <dgm:t>
        <a:bodyPr/>
        <a:lstStyle/>
        <a:p>
          <a:r>
            <a:rPr lang="pt-BR" sz="2000" b="1" dirty="0" smtClean="0"/>
            <a:t>Castro-Costa (2006)</a:t>
          </a:r>
          <a:endParaRPr lang="pt-BR" sz="2000" b="1" dirty="0"/>
        </a:p>
      </dgm:t>
    </dgm:pt>
    <dgm:pt modelId="{89BA159D-CEC1-4ABC-AF47-13DD19D6E055}" type="parTrans" cxnId="{566D85B6-CEE2-46C6-9353-A2ADA53B72EA}">
      <dgm:prSet/>
      <dgm:spPr/>
      <dgm:t>
        <a:bodyPr/>
        <a:lstStyle/>
        <a:p>
          <a:endParaRPr lang="pt-BR" sz="1400"/>
        </a:p>
      </dgm:t>
    </dgm:pt>
    <dgm:pt modelId="{3DCE2288-E513-45FB-9F01-7CA7FAF3A92F}" type="sibTrans" cxnId="{566D85B6-CEE2-46C6-9353-A2ADA53B72EA}">
      <dgm:prSet/>
      <dgm:spPr/>
      <dgm:t>
        <a:bodyPr/>
        <a:lstStyle/>
        <a:p>
          <a:endParaRPr lang="pt-BR" sz="1400"/>
        </a:p>
      </dgm:t>
    </dgm:pt>
    <dgm:pt modelId="{564448BF-7BD8-41D6-A4F8-54E4D3439AD8}">
      <dgm:prSet phldrT="[Texto]" custT="1"/>
      <dgm:spPr/>
      <dgm:t>
        <a:bodyPr/>
        <a:lstStyle/>
        <a:p>
          <a:r>
            <a:rPr lang="pt-BR" sz="2000" dirty="0" smtClean="0"/>
            <a:t>HAM/TSP </a:t>
          </a:r>
          <a:r>
            <a:rPr lang="pt-BR" sz="2000" dirty="0" err="1" smtClean="0"/>
            <a:t>Classical</a:t>
          </a:r>
          <a:r>
            <a:rPr lang="pt-BR" sz="2000" dirty="0" smtClean="0"/>
            <a:t> </a:t>
          </a:r>
          <a:r>
            <a:rPr lang="pt-BR" sz="2000" dirty="0" err="1" smtClean="0"/>
            <a:t>symptoms</a:t>
          </a:r>
          <a:endParaRPr lang="pt-BR" sz="2000" dirty="0"/>
        </a:p>
      </dgm:t>
    </dgm:pt>
    <dgm:pt modelId="{CDBEF1EC-E255-4495-83D6-0F6CABD3D76B}" type="parTrans" cxnId="{8DC66A99-9F77-4407-8460-F29469361CAA}">
      <dgm:prSet/>
      <dgm:spPr/>
      <dgm:t>
        <a:bodyPr/>
        <a:lstStyle/>
        <a:p>
          <a:endParaRPr lang="pt-BR" sz="1400"/>
        </a:p>
      </dgm:t>
    </dgm:pt>
    <dgm:pt modelId="{8D01445D-4BD0-4390-B12D-50B0AA534FC0}" type="sibTrans" cxnId="{8DC66A99-9F77-4407-8460-F29469361CAA}">
      <dgm:prSet/>
      <dgm:spPr/>
      <dgm:t>
        <a:bodyPr/>
        <a:lstStyle/>
        <a:p>
          <a:endParaRPr lang="pt-BR" sz="1400"/>
        </a:p>
      </dgm:t>
    </dgm:pt>
    <dgm:pt modelId="{F4D845CD-87FD-4099-869C-74B8D45EB4E8}">
      <dgm:prSet phldrT="[Texto]" custT="1"/>
      <dgm:spPr/>
      <dgm:t>
        <a:bodyPr/>
        <a:lstStyle/>
        <a:p>
          <a:r>
            <a:rPr lang="pt-BR" sz="2000" dirty="0" err="1" smtClean="0"/>
            <a:t>Abs</a:t>
          </a:r>
          <a:r>
            <a:rPr lang="pt-BR" sz="2000" dirty="0" smtClean="0"/>
            <a:t> in </a:t>
          </a:r>
          <a:r>
            <a:rPr lang="pt-BR" sz="2000" dirty="0" err="1" smtClean="0"/>
            <a:t>blood</a:t>
          </a:r>
          <a:r>
            <a:rPr lang="pt-BR" sz="2000" dirty="0" smtClean="0"/>
            <a:t> </a:t>
          </a:r>
          <a:r>
            <a:rPr lang="pt-BR" sz="2000" dirty="0" err="1" smtClean="0"/>
            <a:t>and</a:t>
          </a:r>
          <a:r>
            <a:rPr lang="pt-BR" sz="2000" dirty="0" smtClean="0"/>
            <a:t> CSF </a:t>
          </a:r>
          <a:r>
            <a:rPr lang="pt-BR" sz="2000" dirty="0" err="1" smtClean="0"/>
            <a:t>or</a:t>
          </a:r>
          <a:r>
            <a:rPr lang="pt-BR" sz="2000" dirty="0" smtClean="0"/>
            <a:t> </a:t>
          </a:r>
          <a:r>
            <a:rPr lang="pt-BR" sz="2000" dirty="0" smtClean="0">
              <a:solidFill>
                <a:srgbClr val="FF0000"/>
              </a:solidFill>
            </a:rPr>
            <a:t>PCR positive</a:t>
          </a:r>
          <a:endParaRPr lang="pt-BR" sz="2000" dirty="0">
            <a:solidFill>
              <a:srgbClr val="FF0000"/>
            </a:solidFill>
          </a:endParaRPr>
        </a:p>
      </dgm:t>
    </dgm:pt>
    <dgm:pt modelId="{EBFECBB6-7D27-4BFA-9FD7-23C9C70D30B9}" type="parTrans" cxnId="{9773428C-647C-4A17-B412-C4CD5B9BDC7B}">
      <dgm:prSet/>
      <dgm:spPr/>
      <dgm:t>
        <a:bodyPr/>
        <a:lstStyle/>
        <a:p>
          <a:endParaRPr lang="pt-BR" sz="1400"/>
        </a:p>
      </dgm:t>
    </dgm:pt>
    <dgm:pt modelId="{31197BE0-4B73-42DA-A3FB-64B95A354F99}" type="sibTrans" cxnId="{9773428C-647C-4A17-B412-C4CD5B9BDC7B}">
      <dgm:prSet/>
      <dgm:spPr/>
      <dgm:t>
        <a:bodyPr/>
        <a:lstStyle/>
        <a:p>
          <a:endParaRPr lang="pt-BR" sz="1400"/>
        </a:p>
      </dgm:t>
    </dgm:pt>
    <dgm:pt modelId="{895FA67D-26AB-49BF-9373-41369550B78B}" type="pres">
      <dgm:prSet presAssocID="{F1998E76-06C1-4440-9721-E0469C8118A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DD0D049-0191-4D57-839D-7DB898F011D7}" type="pres">
      <dgm:prSet presAssocID="{D55D85AD-2907-4EB6-9624-31154E6E851E}" presName="composite" presStyleCnt="0"/>
      <dgm:spPr/>
    </dgm:pt>
    <dgm:pt modelId="{E6622500-2D9F-4010-919B-3CA960095A03}" type="pres">
      <dgm:prSet presAssocID="{D55D85AD-2907-4EB6-9624-31154E6E851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0047CBA-A6B0-4EF6-92A8-09CA6854E7B7}" type="pres">
      <dgm:prSet presAssocID="{D55D85AD-2907-4EB6-9624-31154E6E851E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ECBFAB-E26B-4BF6-8057-A435C07DCEB2}" type="pres">
      <dgm:prSet presAssocID="{4C7F0C92-7DFE-4155-A33B-C69A159E0862}" presName="space" presStyleCnt="0"/>
      <dgm:spPr/>
    </dgm:pt>
    <dgm:pt modelId="{505A4C49-D132-4FCE-995C-29C0B01AC745}" type="pres">
      <dgm:prSet presAssocID="{A0D02E6B-D66B-4EA1-97B0-5EFF10E0E350}" presName="composite" presStyleCnt="0"/>
      <dgm:spPr/>
    </dgm:pt>
    <dgm:pt modelId="{FB367AD5-7DAF-4682-9895-F29428BD9D8F}" type="pres">
      <dgm:prSet presAssocID="{A0D02E6B-D66B-4EA1-97B0-5EFF10E0E35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A65C5DB-3F3B-471E-BD07-9C3E140C0C54}" type="pres">
      <dgm:prSet presAssocID="{A0D02E6B-D66B-4EA1-97B0-5EFF10E0E350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3DE9FEC-FA96-407F-AEE3-EF8794FBEBFE}" srcId="{D55D85AD-2907-4EB6-9624-31154E6E851E}" destId="{81BA2DDF-9CED-4A1B-9EFC-8CE91BD598CE}" srcOrd="0" destOrd="0" parTransId="{61DA3C65-9620-4183-8100-9E1E8775AAD7}" sibTransId="{D158E0E6-E981-482B-BD4C-95A01A45D736}"/>
    <dgm:cxn modelId="{4FB490BD-C41A-4C58-B551-C218B46701E8}" srcId="{D55D85AD-2907-4EB6-9624-31154E6E851E}" destId="{834626D2-F6C1-4C4C-8659-7F502A8F5E5C}" srcOrd="1" destOrd="0" parTransId="{FC2F98AC-1D6E-4152-978A-3C50CBE263E3}" sibTransId="{7896C4EF-2493-488C-965D-7DD5A0947EF1}"/>
    <dgm:cxn modelId="{70EBFA4D-FB01-4E4A-882A-7058C355BBCB}" type="presOf" srcId="{81BA2DDF-9CED-4A1B-9EFC-8CE91BD598CE}" destId="{80047CBA-A6B0-4EF6-92A8-09CA6854E7B7}" srcOrd="0" destOrd="0" presId="urn:microsoft.com/office/officeart/2005/8/layout/hList1"/>
    <dgm:cxn modelId="{8DC66A99-9F77-4407-8460-F29469361CAA}" srcId="{A0D02E6B-D66B-4EA1-97B0-5EFF10E0E350}" destId="{564448BF-7BD8-41D6-A4F8-54E4D3439AD8}" srcOrd="0" destOrd="0" parTransId="{CDBEF1EC-E255-4495-83D6-0F6CABD3D76B}" sibTransId="{8D01445D-4BD0-4390-B12D-50B0AA534FC0}"/>
    <dgm:cxn modelId="{A6EEB52B-BF31-4509-B78A-6ACF4B61BCAC}" type="presOf" srcId="{564448BF-7BD8-41D6-A4F8-54E4D3439AD8}" destId="{3A65C5DB-3F3B-471E-BD07-9C3E140C0C54}" srcOrd="0" destOrd="0" presId="urn:microsoft.com/office/officeart/2005/8/layout/hList1"/>
    <dgm:cxn modelId="{0C008F2B-3B5F-4652-BAC2-6E171634B5BA}" srcId="{F1998E76-06C1-4440-9721-E0469C8118A5}" destId="{D55D85AD-2907-4EB6-9624-31154E6E851E}" srcOrd="0" destOrd="0" parTransId="{E5C7F4F4-4733-42BC-A440-6E1491789A22}" sibTransId="{4C7F0C92-7DFE-4155-A33B-C69A159E0862}"/>
    <dgm:cxn modelId="{9863BF3C-EA69-49D0-B41C-C5F3390E19C0}" type="presOf" srcId="{834626D2-F6C1-4C4C-8659-7F502A8F5E5C}" destId="{80047CBA-A6B0-4EF6-92A8-09CA6854E7B7}" srcOrd="0" destOrd="1" presId="urn:microsoft.com/office/officeart/2005/8/layout/hList1"/>
    <dgm:cxn modelId="{CB9BB58D-21E1-439F-9992-82DC13793FC5}" type="presOf" srcId="{A0D02E6B-D66B-4EA1-97B0-5EFF10E0E350}" destId="{FB367AD5-7DAF-4682-9895-F29428BD9D8F}" srcOrd="0" destOrd="0" presId="urn:microsoft.com/office/officeart/2005/8/layout/hList1"/>
    <dgm:cxn modelId="{5EEEFEE9-A823-4A7A-BD4B-BFAAEFC76720}" type="presOf" srcId="{F4D845CD-87FD-4099-869C-74B8D45EB4E8}" destId="{3A65C5DB-3F3B-471E-BD07-9C3E140C0C54}" srcOrd="0" destOrd="1" presId="urn:microsoft.com/office/officeart/2005/8/layout/hList1"/>
    <dgm:cxn modelId="{BB36F8E0-4B31-4265-BEF4-F2BE0772CBD3}" type="presOf" srcId="{F1998E76-06C1-4440-9721-E0469C8118A5}" destId="{895FA67D-26AB-49BF-9373-41369550B78B}" srcOrd="0" destOrd="0" presId="urn:microsoft.com/office/officeart/2005/8/layout/hList1"/>
    <dgm:cxn modelId="{566D85B6-CEE2-46C6-9353-A2ADA53B72EA}" srcId="{F1998E76-06C1-4440-9721-E0469C8118A5}" destId="{A0D02E6B-D66B-4EA1-97B0-5EFF10E0E350}" srcOrd="1" destOrd="0" parTransId="{89BA159D-CEC1-4ABC-AF47-13DD19D6E055}" sibTransId="{3DCE2288-E513-45FB-9F01-7CA7FAF3A92F}"/>
    <dgm:cxn modelId="{FF022B76-C0E1-4835-9E92-D3814816C70F}" type="presOf" srcId="{D55D85AD-2907-4EB6-9624-31154E6E851E}" destId="{E6622500-2D9F-4010-919B-3CA960095A03}" srcOrd="0" destOrd="0" presId="urn:microsoft.com/office/officeart/2005/8/layout/hList1"/>
    <dgm:cxn modelId="{9773428C-647C-4A17-B412-C4CD5B9BDC7B}" srcId="{A0D02E6B-D66B-4EA1-97B0-5EFF10E0E350}" destId="{F4D845CD-87FD-4099-869C-74B8D45EB4E8}" srcOrd="1" destOrd="0" parTransId="{EBFECBB6-7D27-4BFA-9FD7-23C9C70D30B9}" sibTransId="{31197BE0-4B73-42DA-A3FB-64B95A354F99}"/>
    <dgm:cxn modelId="{55266750-5453-4EA1-933A-0EAC8D62F005}" type="presParOf" srcId="{895FA67D-26AB-49BF-9373-41369550B78B}" destId="{FDD0D049-0191-4D57-839D-7DB898F011D7}" srcOrd="0" destOrd="0" presId="urn:microsoft.com/office/officeart/2005/8/layout/hList1"/>
    <dgm:cxn modelId="{9527A620-7EC9-4238-BB4B-E354F4B09960}" type="presParOf" srcId="{FDD0D049-0191-4D57-839D-7DB898F011D7}" destId="{E6622500-2D9F-4010-919B-3CA960095A03}" srcOrd="0" destOrd="0" presId="urn:microsoft.com/office/officeart/2005/8/layout/hList1"/>
    <dgm:cxn modelId="{0BB04F6A-2428-4DAA-9CBB-CEFB59BBDC02}" type="presParOf" srcId="{FDD0D049-0191-4D57-839D-7DB898F011D7}" destId="{80047CBA-A6B0-4EF6-92A8-09CA6854E7B7}" srcOrd="1" destOrd="0" presId="urn:microsoft.com/office/officeart/2005/8/layout/hList1"/>
    <dgm:cxn modelId="{071C4757-19CF-4B17-9ECD-33A8952AC278}" type="presParOf" srcId="{895FA67D-26AB-49BF-9373-41369550B78B}" destId="{75ECBFAB-E26B-4BF6-8057-A435C07DCEB2}" srcOrd="1" destOrd="0" presId="urn:microsoft.com/office/officeart/2005/8/layout/hList1"/>
    <dgm:cxn modelId="{27C52F01-B54B-4C33-B887-C86E24223378}" type="presParOf" srcId="{895FA67D-26AB-49BF-9373-41369550B78B}" destId="{505A4C49-D132-4FCE-995C-29C0B01AC745}" srcOrd="2" destOrd="0" presId="urn:microsoft.com/office/officeart/2005/8/layout/hList1"/>
    <dgm:cxn modelId="{8082A535-B6A2-46D6-A83C-55B23A59887E}" type="presParOf" srcId="{505A4C49-D132-4FCE-995C-29C0B01AC745}" destId="{FB367AD5-7DAF-4682-9895-F29428BD9D8F}" srcOrd="0" destOrd="0" presId="urn:microsoft.com/office/officeart/2005/8/layout/hList1"/>
    <dgm:cxn modelId="{68009166-31EA-4C2F-BF33-D8F8A5ED39C9}" type="presParOf" srcId="{505A4C49-D132-4FCE-995C-29C0B01AC745}" destId="{3A65C5DB-3F3B-471E-BD07-9C3E140C0C5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F3B66-9B8C-4C00-B15B-546A37109A40}" type="datetimeFigureOut">
              <a:rPr lang="pt-BR" smtClean="0"/>
              <a:pPr/>
              <a:t>31/10/2014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1CE4-3483-400B-8A5E-3C98573F34E5}" type="slidenum">
              <a:rPr lang="pt-BR" smtClean="0"/>
              <a:pPr/>
              <a:t>‹#›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2862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F3B66-9B8C-4C00-B15B-546A37109A40}" type="datetimeFigureOut">
              <a:rPr lang="pt-BR" smtClean="0"/>
              <a:pPr/>
              <a:t>31/10/2014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1CE4-3483-400B-8A5E-3C98573F34E5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56115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F3B66-9B8C-4C00-B15B-546A37109A40}" type="datetimeFigureOut">
              <a:rPr lang="pt-BR" smtClean="0"/>
              <a:pPr/>
              <a:t>31/10/2014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1CE4-3483-400B-8A5E-3C98573F34E5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07784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F3B66-9B8C-4C00-B15B-546A37109A40}" type="datetimeFigureOut">
              <a:rPr lang="pt-BR" smtClean="0"/>
              <a:pPr/>
              <a:t>31/10/2014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1CE4-3483-400B-8A5E-3C98573F34E5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83810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F3B66-9B8C-4C00-B15B-546A37109A40}" type="datetimeFigureOut">
              <a:rPr lang="pt-BR" smtClean="0"/>
              <a:pPr/>
              <a:t>31/10/2014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1CE4-3483-400B-8A5E-3C98573F34E5}" type="slidenum">
              <a:rPr lang="pt-BR" smtClean="0"/>
              <a:pPr/>
              <a:t>‹#›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38554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F3B66-9B8C-4C00-B15B-546A37109A40}" type="datetimeFigureOut">
              <a:rPr lang="pt-BR" smtClean="0"/>
              <a:pPr/>
              <a:t>31/10/2014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1CE4-3483-400B-8A5E-3C98573F34E5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43052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F3B66-9B8C-4C00-B15B-546A37109A40}" type="datetimeFigureOut">
              <a:rPr lang="pt-BR" smtClean="0"/>
              <a:pPr/>
              <a:t>31/10/2014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1CE4-3483-400B-8A5E-3C98573F34E5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09161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F3B66-9B8C-4C00-B15B-546A37109A40}" type="datetimeFigureOut">
              <a:rPr lang="pt-BR" smtClean="0"/>
              <a:pPr/>
              <a:t>31/10/2014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1CE4-3483-400B-8A5E-3C98573F34E5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41336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F3B66-9B8C-4C00-B15B-546A37109A40}" type="datetimeFigureOut">
              <a:rPr lang="pt-BR" smtClean="0"/>
              <a:pPr/>
              <a:t>31/10/2014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1CE4-3483-400B-8A5E-3C98573F34E5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27169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7C6F3B66-9B8C-4C00-B15B-546A37109A40}" type="datetimeFigureOut">
              <a:rPr lang="pt-BR" smtClean="0"/>
              <a:pPr/>
              <a:t>31/10/2014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2C1CE4-3483-400B-8A5E-3C98573F34E5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66516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F3B66-9B8C-4C00-B15B-546A37109A40}" type="datetimeFigureOut">
              <a:rPr lang="pt-BR" smtClean="0"/>
              <a:pPr/>
              <a:t>31/10/2014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1CE4-3483-400B-8A5E-3C98573F34E5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65220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C6F3B66-9B8C-4C00-B15B-546A37109A40}" type="datetimeFigureOut">
              <a:rPr lang="pt-BR" smtClean="0"/>
              <a:pPr/>
              <a:t>31/10/2014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F2C1CE4-3483-400B-8A5E-3C98573F34E5}" type="slidenum">
              <a:rPr lang="pt-BR" smtClean="0"/>
              <a:pPr/>
              <a:t>‹#›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39654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://www.google.com.br/url?sa=i&amp;rct=j&amp;q=&amp;esrc=s&amp;frm=1&amp;source=images&amp;cd=&amp;cad=rja&amp;docid=NKc5LC6PxkbkQM&amp;tbnid=JqGXoYef1rjhJM:&amp;ved=0CAUQjRw&amp;url=http://edoc.hu-berlin.de/dissertationen/tripmacher-robert-2005-05-13/HTML/chapter2.html&amp;ei=4blQUer8O4va9QT_nYG4Bg&amp;bvm=bv.44158598,d.dmQ&amp;psig=AFQjCNFtz_MLPacozk22e1ZKputcLpjJYQ&amp;ust=1364331350979847" TargetMode="External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gif"/><Relationship Id="rId10" Type="http://schemas.openxmlformats.org/officeDocument/2006/relationships/image" Target="../media/image4.png"/><Relationship Id="rId4" Type="http://schemas.openxmlformats.org/officeDocument/2006/relationships/image" Target="../media/image12.gif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3.gstatic.com/images?q=tbn:ANd9GcR8k6seBXSUbwuZLzLsWsy3TqUY3kmqNjkOko-eA5w9mVYBcMsS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111" r="35410"/>
          <a:stretch/>
        </p:blipFill>
        <p:spPr bwMode="auto">
          <a:xfrm rot="19515504">
            <a:off x="7773773" y="265724"/>
            <a:ext cx="513851" cy="155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6600" dirty="0" err="1" smtClean="0"/>
              <a:t>Advances</a:t>
            </a:r>
            <a:r>
              <a:rPr lang="pt-BR" sz="6600" dirty="0" smtClean="0"/>
              <a:t> in molecular </a:t>
            </a:r>
            <a:r>
              <a:rPr lang="pt-BR" sz="6600" dirty="0" err="1" smtClean="0"/>
              <a:t>analysis</a:t>
            </a:r>
            <a:r>
              <a:rPr lang="pt-BR" sz="6600" dirty="0" smtClean="0"/>
              <a:t> in HTLV </a:t>
            </a:r>
            <a:r>
              <a:rPr lang="pt-BR" sz="6600" dirty="0" err="1" smtClean="0"/>
              <a:t>infection</a:t>
            </a:r>
            <a:endParaRPr lang="pt-BR" sz="6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1800" b="1" cap="none" dirty="0" smtClean="0"/>
              <a:t>Carolina Rosadas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cap="none" dirty="0" smtClean="0"/>
              <a:t>MSc, PhD </a:t>
            </a:r>
            <a:r>
              <a:rPr lang="pt-BR" sz="1200" cap="none" dirty="0" err="1" smtClean="0"/>
              <a:t>Student</a:t>
            </a:r>
            <a:endParaRPr lang="pt-BR" sz="1200" cap="none" dirty="0" smtClean="0"/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cap="none" dirty="0" smtClean="0"/>
              <a:t>Universidade Federal do Rio de Janeiro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cap="none" dirty="0" smtClean="0"/>
              <a:t>Cerebrospinal </a:t>
            </a:r>
            <a:r>
              <a:rPr lang="pt-BR" sz="1200" cap="none" dirty="0" err="1" smtClean="0"/>
              <a:t>Fluid</a:t>
            </a:r>
            <a:r>
              <a:rPr lang="pt-BR" sz="1200" cap="none" dirty="0" smtClean="0"/>
              <a:t> </a:t>
            </a:r>
            <a:r>
              <a:rPr lang="pt-BR" sz="1200" cap="none" smtClean="0"/>
              <a:t>Laboratory</a:t>
            </a:r>
            <a:endParaRPr lang="pt-BR" sz="1200" cap="none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5656" r="43522" b="31040"/>
          <a:stretch/>
        </p:blipFill>
        <p:spPr>
          <a:xfrm>
            <a:off x="36170" y="71975"/>
            <a:ext cx="1573579" cy="147995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/>
          <a:srcRect l="23427" t="7746" r="37133"/>
          <a:stretch/>
        </p:blipFill>
        <p:spPr>
          <a:xfrm>
            <a:off x="7356650" y="5598621"/>
            <a:ext cx="1750646" cy="702643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5071" y="4450146"/>
            <a:ext cx="377145" cy="452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82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/>
          <p:nvPr/>
        </p:nvPicPr>
        <p:blipFill rotWithShape="1">
          <a:blip r:embed="rId2"/>
          <a:srcRect l="31750" t="7937" r="32367" b="69983"/>
          <a:stretch/>
        </p:blipFill>
        <p:spPr bwMode="auto">
          <a:xfrm>
            <a:off x="103125" y="0"/>
            <a:ext cx="5754112" cy="19076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Picture 2" descr="http://edoc.hu-berlin.de/dissertationen/tripmacher-robert-2005-05-13/HTML/tripmacher_html_m4d615387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50959" t="6356" r="29442"/>
          <a:stretch>
            <a:fillRect/>
          </a:stretch>
        </p:blipFill>
        <p:spPr bwMode="auto">
          <a:xfrm>
            <a:off x="714151" y="3555706"/>
            <a:ext cx="203642" cy="600062"/>
          </a:xfrm>
          <a:prstGeom prst="rect">
            <a:avLst/>
          </a:prstGeom>
          <a:noFill/>
        </p:spPr>
      </p:pic>
      <p:pic>
        <p:nvPicPr>
          <p:cNvPr id="5" name="Picture 4" descr="http://edoc.hu-berlin.de/dissertationen/tripmacher-robert-2005-05-13/HTML/tripmacher_html_m4d615387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3920" t="6356" r="76481"/>
          <a:stretch>
            <a:fillRect/>
          </a:stretch>
        </p:blipFill>
        <p:spPr bwMode="auto">
          <a:xfrm>
            <a:off x="365246" y="3555705"/>
            <a:ext cx="214314" cy="631508"/>
          </a:xfrm>
          <a:prstGeom prst="rect">
            <a:avLst/>
          </a:prstGeom>
          <a:noFill/>
        </p:spPr>
      </p:pic>
      <p:pic>
        <p:nvPicPr>
          <p:cNvPr id="6" name="Picture 6" descr="http://www.ebiotrade.com/buyf/productsf/qiagen/fc_QA_dna_stool_mini_procedure.gif"/>
          <p:cNvPicPr>
            <a:picLocks noChangeAspect="1" noChangeArrowheads="1"/>
          </p:cNvPicPr>
          <p:nvPr/>
        </p:nvPicPr>
        <p:blipFill>
          <a:blip r:embed="rId5" cstate="print"/>
          <a:srcRect t="7310"/>
          <a:stretch>
            <a:fillRect/>
          </a:stretch>
        </p:blipFill>
        <p:spPr bwMode="auto">
          <a:xfrm>
            <a:off x="1239892" y="2173038"/>
            <a:ext cx="945435" cy="3396839"/>
          </a:xfrm>
          <a:prstGeom prst="rect">
            <a:avLst/>
          </a:prstGeom>
          <a:noFill/>
        </p:spPr>
      </p:pic>
      <p:pic>
        <p:nvPicPr>
          <p:cNvPr id="7" name="Picture 2" descr="https://www.gelifesciences.com/gehcls_images/GELS/Images/ProductImages/Files/USMM-87BCJS%5b1%5d-13310398417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60159" y="3157567"/>
            <a:ext cx="1361600" cy="1331645"/>
          </a:xfrm>
          <a:prstGeom prst="rect">
            <a:avLst/>
          </a:prstGeom>
          <a:noFill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7" cstate="print"/>
          <a:srcRect l="1550" t="8333" r="1550" b="42054"/>
          <a:stretch>
            <a:fillRect/>
          </a:stretch>
        </p:blipFill>
        <p:spPr bwMode="auto">
          <a:xfrm>
            <a:off x="5812892" y="2785491"/>
            <a:ext cx="2583860" cy="744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/>
          <a:srcRect l="53351" t="22461" b="39453"/>
          <a:stretch>
            <a:fillRect/>
          </a:stretch>
        </p:blipFill>
        <p:spPr bwMode="auto">
          <a:xfrm>
            <a:off x="5913593" y="4003481"/>
            <a:ext cx="2382458" cy="1093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17150" y="3331694"/>
            <a:ext cx="1120910" cy="107952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10"/>
          <a:srcRect l="23427" t="7746" r="37133" b="27193"/>
          <a:stretch/>
        </p:blipFill>
        <p:spPr>
          <a:xfrm>
            <a:off x="7526215" y="57640"/>
            <a:ext cx="1617785" cy="45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342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/>
          </p:nvPr>
        </p:nvGraphicFramePr>
        <p:xfrm>
          <a:off x="1301002" y="3247468"/>
          <a:ext cx="6071347" cy="2231078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369129"/>
                <a:gridCol w="1105505"/>
                <a:gridCol w="842195"/>
                <a:gridCol w="877259"/>
                <a:gridCol w="877259"/>
              </a:tblGrid>
              <a:tr h="561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 err="1">
                          <a:effectLst/>
                        </a:rPr>
                        <a:t>Prototypes</a:t>
                      </a:r>
                      <a:r>
                        <a:rPr lang="pt-BR" sz="1500" b="1" dirty="0">
                          <a:effectLst/>
                        </a:rPr>
                        <a:t> (% </a:t>
                      </a:r>
                      <a:r>
                        <a:rPr lang="pt-BR" sz="1500" b="1" dirty="0" err="1">
                          <a:effectLst/>
                        </a:rPr>
                        <a:t>similarity</a:t>
                      </a:r>
                      <a:r>
                        <a:rPr lang="pt-BR" sz="1500" b="1" dirty="0">
                          <a:effectLst/>
                        </a:rPr>
                        <a:t> )</a:t>
                      </a:r>
                      <a:endParaRPr lang="pt-B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61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0" dirty="0">
                          <a:effectLst/>
                        </a:rPr>
                        <a:t>Versus </a:t>
                      </a:r>
                      <a:r>
                        <a:rPr lang="pt-BR" sz="1500" b="0" dirty="0" err="1">
                          <a:effectLst/>
                        </a:rPr>
                        <a:t>patient</a:t>
                      </a:r>
                      <a:r>
                        <a:rPr lang="pt-BR" sz="1500" b="0" dirty="0">
                          <a:effectLst/>
                        </a:rPr>
                        <a:t> </a:t>
                      </a:r>
                      <a:r>
                        <a:rPr lang="pt-BR" sz="1500" b="0" dirty="0" err="1">
                          <a:effectLst/>
                        </a:rPr>
                        <a:t>isolate</a:t>
                      </a:r>
                      <a:endParaRPr lang="pt-BR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NRA          (HTLV-2b)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 err="1">
                          <a:effectLst/>
                        </a:rPr>
                        <a:t>MoT</a:t>
                      </a:r>
                      <a:r>
                        <a:rPr lang="pt-BR" sz="1500" dirty="0">
                          <a:effectLst/>
                        </a:rPr>
                        <a:t>          (HTLV-2a)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Kayapo</a:t>
                      </a:r>
                      <a:endParaRPr lang="pt-BR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(HTLV-2c)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ATK1            (HTLV-1)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</a:tr>
              <a:tr h="5476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i="1" dirty="0">
                          <a:effectLst/>
                        </a:rPr>
                        <a:t>LTR</a:t>
                      </a:r>
                      <a:r>
                        <a:rPr lang="pt-BR" sz="1500" dirty="0">
                          <a:effectLst/>
                        </a:rPr>
                        <a:t> </a:t>
                      </a:r>
                      <a:r>
                        <a:rPr lang="pt-BR" sz="1500" dirty="0" err="1">
                          <a:effectLst/>
                        </a:rPr>
                        <a:t>region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99%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93%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95%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81%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</a:tr>
              <a:tr h="561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i="1" dirty="0" err="1">
                          <a:effectLst/>
                        </a:rPr>
                        <a:t>Tax</a:t>
                      </a:r>
                      <a:r>
                        <a:rPr lang="pt-BR" sz="1500" dirty="0">
                          <a:effectLst/>
                        </a:rPr>
                        <a:t> gene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99%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96%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97%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77%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/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231962" y="2339788"/>
            <a:ext cx="86531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pt-BR" sz="1500" dirty="0"/>
              <a:t> </a:t>
            </a:r>
          </a:p>
          <a:p>
            <a:pPr fontAlgn="ctr"/>
            <a:r>
              <a:rPr lang="en-US" sz="1500" dirty="0"/>
              <a:t>HTLV-2 LTR and Tax region nucleotide identity in percentage between the patient isolate and </a:t>
            </a:r>
            <a:r>
              <a:rPr lang="en-US" sz="1500" dirty="0" err="1"/>
              <a:t>differents</a:t>
            </a:r>
            <a:r>
              <a:rPr lang="en-US" sz="1500" dirty="0"/>
              <a:t> HTLV prototypes</a:t>
            </a:r>
            <a:endParaRPr lang="pt-BR" sz="1500" dirty="0"/>
          </a:p>
          <a:p>
            <a:endParaRPr lang="pt-BR" sz="1500" dirty="0"/>
          </a:p>
        </p:txBody>
      </p:sp>
      <p:sp>
        <p:nvSpPr>
          <p:cNvPr id="3" name="Retângulo 2"/>
          <p:cNvSpPr/>
          <p:nvPr/>
        </p:nvSpPr>
        <p:spPr>
          <a:xfrm>
            <a:off x="3852583" y="4477871"/>
            <a:ext cx="705971" cy="937933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 dirty="0" err="1" smtClean="0"/>
              <a:t>Nucleotide</a:t>
            </a:r>
            <a:r>
              <a:rPr lang="pt-BR" dirty="0" smtClean="0"/>
              <a:t> </a:t>
            </a:r>
            <a:r>
              <a:rPr lang="pt-BR" dirty="0" err="1" smtClean="0"/>
              <a:t>identity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/>
          <a:srcRect l="23427" t="7746" r="37133" b="27193"/>
          <a:stretch/>
        </p:blipFill>
        <p:spPr>
          <a:xfrm>
            <a:off x="7526215" y="57640"/>
            <a:ext cx="1617785" cy="45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57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33" y="1371726"/>
            <a:ext cx="4085974" cy="462902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5371" y="857250"/>
            <a:ext cx="2700147" cy="5143500"/>
          </a:xfrm>
          <a:prstGeom prst="rect">
            <a:avLst/>
          </a:prstGeom>
        </p:spPr>
      </p:pic>
      <p:sp>
        <p:nvSpPr>
          <p:cNvPr id="10" name="Arco 9"/>
          <p:cNvSpPr/>
          <p:nvPr/>
        </p:nvSpPr>
        <p:spPr>
          <a:xfrm rot="19553584">
            <a:off x="-32949" y="1383552"/>
            <a:ext cx="2437228" cy="1825760"/>
          </a:xfrm>
          <a:prstGeom prst="arc">
            <a:avLst>
              <a:gd name="adj1" fmla="val 10775922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1" name="CaixaDeTexto 10"/>
          <p:cNvSpPr txBox="1"/>
          <p:nvPr/>
        </p:nvSpPr>
        <p:spPr>
          <a:xfrm>
            <a:off x="219808" y="992594"/>
            <a:ext cx="81768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50" dirty="0">
                <a:solidFill>
                  <a:schemeClr val="accent5"/>
                </a:solidFill>
              </a:rPr>
              <a:t>HTLV-2b</a:t>
            </a:r>
          </a:p>
        </p:txBody>
      </p:sp>
      <p:sp>
        <p:nvSpPr>
          <p:cNvPr id="12" name="Retângulo 11"/>
          <p:cNvSpPr/>
          <p:nvPr/>
        </p:nvSpPr>
        <p:spPr>
          <a:xfrm rot="20234162">
            <a:off x="1596575" y="2220811"/>
            <a:ext cx="596370" cy="12083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3" name="Arco 12"/>
          <p:cNvSpPr/>
          <p:nvPr/>
        </p:nvSpPr>
        <p:spPr>
          <a:xfrm rot="3667833">
            <a:off x="3212792" y="2753771"/>
            <a:ext cx="1062894" cy="1218272"/>
          </a:xfrm>
          <a:prstGeom prst="arc">
            <a:avLst>
              <a:gd name="adj1" fmla="val 10775922"/>
              <a:gd name="adj2" fmla="val 210308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4" name="CaixaDeTexto 13"/>
          <p:cNvSpPr txBox="1"/>
          <p:nvPr/>
        </p:nvSpPr>
        <p:spPr>
          <a:xfrm>
            <a:off x="3983533" y="2600291"/>
            <a:ext cx="81768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50" dirty="0">
                <a:solidFill>
                  <a:schemeClr val="accent5"/>
                </a:solidFill>
              </a:rPr>
              <a:t>HTLV-2a</a:t>
            </a:r>
          </a:p>
        </p:txBody>
      </p:sp>
      <p:sp>
        <p:nvSpPr>
          <p:cNvPr id="15" name="Arco 14"/>
          <p:cNvSpPr/>
          <p:nvPr/>
        </p:nvSpPr>
        <p:spPr>
          <a:xfrm rot="6771039">
            <a:off x="2973608" y="3784297"/>
            <a:ext cx="1336744" cy="1218272"/>
          </a:xfrm>
          <a:prstGeom prst="arc">
            <a:avLst>
              <a:gd name="adj1" fmla="val 10775922"/>
              <a:gd name="adj2" fmla="val 210308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8" name="CaixaDeTexto 17"/>
          <p:cNvSpPr txBox="1"/>
          <p:nvPr/>
        </p:nvSpPr>
        <p:spPr>
          <a:xfrm>
            <a:off x="3906431" y="5107397"/>
            <a:ext cx="81768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50" dirty="0">
                <a:solidFill>
                  <a:schemeClr val="accent5"/>
                </a:solidFill>
              </a:rPr>
              <a:t>HTLV-2c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1897663" y="5547000"/>
            <a:ext cx="81768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50" dirty="0">
                <a:solidFill>
                  <a:schemeClr val="accent5"/>
                </a:solidFill>
              </a:rPr>
              <a:t>HTLV-2d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5592836" y="3157349"/>
            <a:ext cx="596370" cy="19753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21" name="CaixaDeTexto 20"/>
          <p:cNvSpPr txBox="1"/>
          <p:nvPr/>
        </p:nvSpPr>
        <p:spPr>
          <a:xfrm>
            <a:off x="8102112" y="2149648"/>
            <a:ext cx="81768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50" dirty="0">
                <a:solidFill>
                  <a:schemeClr val="accent5"/>
                </a:solidFill>
              </a:rPr>
              <a:t>HTLV-2b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8106508" y="3697633"/>
            <a:ext cx="81768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50" dirty="0">
                <a:solidFill>
                  <a:schemeClr val="accent5"/>
                </a:solidFill>
              </a:rPr>
              <a:t>HTLV-2a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8106508" y="4830398"/>
            <a:ext cx="81768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50" dirty="0">
                <a:solidFill>
                  <a:schemeClr val="accent5"/>
                </a:solidFill>
              </a:rPr>
              <a:t>HTLV-2c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8074503" y="5547000"/>
            <a:ext cx="81768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50" dirty="0">
                <a:solidFill>
                  <a:schemeClr val="accent5"/>
                </a:solidFill>
              </a:rPr>
              <a:t>HTLV-2d</a:t>
            </a:r>
          </a:p>
        </p:txBody>
      </p:sp>
      <p:sp>
        <p:nvSpPr>
          <p:cNvPr id="25" name="Colchete direito 24"/>
          <p:cNvSpPr/>
          <p:nvPr/>
        </p:nvSpPr>
        <p:spPr>
          <a:xfrm>
            <a:off x="7946773" y="928858"/>
            <a:ext cx="34289" cy="2508177"/>
          </a:xfrm>
          <a:prstGeom prst="righ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26" name="Colchete direito 25"/>
          <p:cNvSpPr/>
          <p:nvPr/>
        </p:nvSpPr>
        <p:spPr>
          <a:xfrm>
            <a:off x="7946773" y="3534752"/>
            <a:ext cx="34289" cy="701492"/>
          </a:xfrm>
          <a:prstGeom prst="righ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27" name="Colchete direito 26"/>
          <p:cNvSpPr/>
          <p:nvPr/>
        </p:nvSpPr>
        <p:spPr>
          <a:xfrm>
            <a:off x="7946772" y="4295775"/>
            <a:ext cx="34290" cy="1251225"/>
          </a:xfrm>
          <a:prstGeom prst="rightBracke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28" name="CaixaDeTexto 27"/>
          <p:cNvSpPr txBox="1"/>
          <p:nvPr/>
        </p:nvSpPr>
        <p:spPr>
          <a:xfrm>
            <a:off x="3457411" y="905776"/>
            <a:ext cx="176139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50" b="1" i="1" dirty="0"/>
              <a:t>LTR</a:t>
            </a:r>
            <a:r>
              <a:rPr lang="pt-BR" sz="1350" b="1" dirty="0"/>
              <a:t> (623 </a:t>
            </a:r>
            <a:r>
              <a:rPr lang="pt-BR" sz="1350" b="1" dirty="0" err="1"/>
              <a:t>nucleotides</a:t>
            </a:r>
            <a:r>
              <a:rPr lang="pt-BR" sz="1350" b="1" dirty="0"/>
              <a:t>)</a:t>
            </a:r>
          </a:p>
        </p:txBody>
      </p:sp>
      <p:pic>
        <p:nvPicPr>
          <p:cNvPr id="29" name="Imagem 28"/>
          <p:cNvPicPr>
            <a:picLocks noChangeAspect="1"/>
          </p:cNvPicPr>
          <p:nvPr/>
        </p:nvPicPr>
        <p:blipFill rotWithShape="1">
          <a:blip r:embed="rId4"/>
          <a:srcRect l="23427" t="7746" r="37133" b="27193"/>
          <a:stretch/>
        </p:blipFill>
        <p:spPr>
          <a:xfrm>
            <a:off x="7526215" y="57640"/>
            <a:ext cx="1617785" cy="45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792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Tax</a:t>
            </a:r>
            <a:r>
              <a:rPr lang="pt-BR" dirty="0"/>
              <a:t> </a:t>
            </a:r>
            <a:r>
              <a:rPr lang="pt-BR" dirty="0" err="1"/>
              <a:t>protein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1954378" y="2832416"/>
            <a:ext cx="66221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50" dirty="0"/>
              <a:t>Ser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952620" y="3315994"/>
            <a:ext cx="66221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50" dirty="0"/>
              <a:t>Ala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952617" y="2419180"/>
            <a:ext cx="66221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50" dirty="0"/>
              <a:t>82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3588" t="12239" r="51317" b="11198"/>
          <a:stretch/>
        </p:blipFill>
        <p:spPr>
          <a:xfrm>
            <a:off x="1462686" y="1798847"/>
            <a:ext cx="4400550" cy="4200525"/>
          </a:xfrm>
          <a:prstGeom prst="rect">
            <a:avLst/>
          </a:prstGeom>
        </p:spPr>
      </p:pic>
      <p:sp>
        <p:nvSpPr>
          <p:cNvPr id="23" name="Retângulo 22"/>
          <p:cNvSpPr/>
          <p:nvPr/>
        </p:nvSpPr>
        <p:spPr>
          <a:xfrm>
            <a:off x="3861480" y="5285014"/>
            <a:ext cx="1436234" cy="59755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24" name="CaixaDeTexto 23"/>
          <p:cNvSpPr txBox="1"/>
          <p:nvPr/>
        </p:nvSpPr>
        <p:spPr>
          <a:xfrm>
            <a:off x="5689065" y="5722373"/>
            <a:ext cx="107822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/>
              <a:t>ClustalW2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3"/>
          <a:srcRect l="23427" t="7746" r="37133" b="27193"/>
          <a:stretch/>
        </p:blipFill>
        <p:spPr>
          <a:xfrm>
            <a:off x="7526215" y="57640"/>
            <a:ext cx="1617785" cy="45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268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Prognosis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pt-BR" dirty="0" err="1" smtClean="0"/>
              <a:t>Determination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proviral </a:t>
            </a:r>
            <a:r>
              <a:rPr lang="pt-BR" dirty="0" err="1" smtClean="0"/>
              <a:t>load</a:t>
            </a:r>
            <a:r>
              <a:rPr lang="pt-BR" dirty="0" smtClean="0"/>
              <a:t> in </a:t>
            </a:r>
            <a:r>
              <a:rPr lang="pt-BR" dirty="0" err="1" smtClean="0"/>
              <a:t>PBMCs</a:t>
            </a:r>
            <a:endParaRPr lang="pt-BR" dirty="0" smtClean="0"/>
          </a:p>
          <a:p>
            <a:pPr lvl="1">
              <a:buNone/>
            </a:pPr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6564" y="2735757"/>
            <a:ext cx="3988293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52877" b="92393"/>
          <a:stretch/>
        </p:blipFill>
        <p:spPr bwMode="auto">
          <a:xfrm>
            <a:off x="3229247" y="5656776"/>
            <a:ext cx="2731223" cy="21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4"/>
          <a:srcRect l="23427" t="7746" r="37133" b="27193"/>
          <a:stretch/>
        </p:blipFill>
        <p:spPr>
          <a:xfrm>
            <a:off x="7526215" y="57640"/>
            <a:ext cx="1617785" cy="45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991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Prognosis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Determination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proviral </a:t>
            </a:r>
            <a:r>
              <a:rPr lang="pt-BR" dirty="0" err="1" smtClean="0"/>
              <a:t>load</a:t>
            </a:r>
            <a:r>
              <a:rPr lang="pt-BR" dirty="0" smtClean="0"/>
              <a:t> in CSF</a:t>
            </a:r>
            <a:endParaRPr lang="pt-B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529" y="2236507"/>
            <a:ext cx="2653964" cy="3740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59" y="6095968"/>
            <a:ext cx="2172932" cy="21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t="69631"/>
          <a:stretch/>
        </p:blipFill>
        <p:spPr bwMode="auto">
          <a:xfrm>
            <a:off x="4994032" y="5788161"/>
            <a:ext cx="3476233" cy="26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4616" y="3804256"/>
            <a:ext cx="3052678" cy="182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84615" y="1793514"/>
            <a:ext cx="3202695" cy="188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1158" y="6095968"/>
            <a:ext cx="17240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1949133" y="2731707"/>
            <a:ext cx="4783015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>VALIDATION IS ESSENCIAL</a:t>
            </a:r>
            <a:endParaRPr lang="pt-BR" sz="3200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8"/>
          <a:srcRect l="23427" t="7746" r="37133" b="27193"/>
          <a:stretch/>
        </p:blipFill>
        <p:spPr>
          <a:xfrm>
            <a:off x="7526215" y="57640"/>
            <a:ext cx="1617785" cy="45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326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/>
          <p:nvPr/>
        </p:nvPicPr>
        <p:blipFill rotWithShape="1">
          <a:blip r:embed="rId2"/>
          <a:srcRect l="32511" t="11457" r="34402" b="59209"/>
          <a:stretch/>
        </p:blipFill>
        <p:spPr bwMode="auto">
          <a:xfrm>
            <a:off x="922216" y="906343"/>
            <a:ext cx="6880250" cy="36891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23427" t="7746" r="37133" b="27193"/>
          <a:stretch/>
        </p:blipFill>
        <p:spPr>
          <a:xfrm>
            <a:off x="7526215" y="57640"/>
            <a:ext cx="1617785" cy="45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739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Validation of </a:t>
            </a:r>
            <a:r>
              <a:rPr lang="en-US" sz="3200" dirty="0" err="1"/>
              <a:t>qPCR</a:t>
            </a:r>
            <a:r>
              <a:rPr lang="en-US" sz="3200" dirty="0"/>
              <a:t> for HTLV-1 proviral load in PBMCs </a:t>
            </a:r>
            <a:endParaRPr lang="pt-B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pPr lvl="1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6929454" y="1889271"/>
            <a:ext cx="1285884" cy="369332"/>
          </a:xfrm>
          <a:prstGeom prst="rect">
            <a:avLst/>
          </a:prstGeom>
          <a:noFill/>
          <a:ln w="19050">
            <a:solidFill>
              <a:srgbClr val="92EA86"/>
            </a:solidFill>
          </a:ln>
        </p:spPr>
        <p:txBody>
          <a:bodyPr wrap="square" rtlCol="0">
            <a:spAutoFit/>
          </a:bodyPr>
          <a:lstStyle/>
          <a:p>
            <a:pPr marL="0" lvl="3" algn="ctr"/>
            <a:r>
              <a:rPr lang="pt-BR" dirty="0">
                <a:solidFill>
                  <a:prstClr val="black"/>
                </a:solidFill>
              </a:rPr>
              <a:t>100ng </a:t>
            </a:r>
            <a:r>
              <a:rPr lang="pt-BR" dirty="0" smtClean="0">
                <a:solidFill>
                  <a:prstClr val="black"/>
                </a:solidFill>
              </a:rPr>
              <a:t>DNA</a:t>
            </a: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286512" y="2786058"/>
            <a:ext cx="2643206" cy="861774"/>
          </a:xfrm>
          <a:prstGeom prst="rect">
            <a:avLst/>
          </a:prstGeom>
          <a:noFill/>
          <a:ln w="19050">
            <a:solidFill>
              <a:srgbClr val="92EA86"/>
            </a:solidFill>
          </a:ln>
        </p:spPr>
        <p:txBody>
          <a:bodyPr wrap="square" rtlCol="0">
            <a:spAutoFit/>
          </a:bodyPr>
          <a:lstStyle/>
          <a:p>
            <a:pPr marL="0" lvl="3" algn="ctr"/>
            <a:r>
              <a:rPr lang="pt-BR" b="1" dirty="0" smtClean="0">
                <a:solidFill>
                  <a:prstClr val="black"/>
                </a:solidFill>
              </a:rPr>
              <a:t>Standard curve</a:t>
            </a:r>
            <a:endParaRPr lang="pt-BR" b="1" dirty="0">
              <a:solidFill>
                <a:prstClr val="black"/>
              </a:solidFill>
            </a:endParaRPr>
          </a:p>
          <a:p>
            <a:pPr marL="0" lvl="3"/>
            <a:r>
              <a:rPr lang="pt-BR" sz="1600" dirty="0" smtClean="0">
                <a:solidFill>
                  <a:prstClr val="black"/>
                </a:solidFill>
              </a:rPr>
              <a:t>PBMC DNA </a:t>
            </a:r>
          </a:p>
          <a:p>
            <a:pPr marL="0" lvl="3"/>
            <a:r>
              <a:rPr lang="pt-BR" sz="1600" dirty="0" smtClean="0">
                <a:solidFill>
                  <a:prstClr val="black"/>
                </a:solidFill>
              </a:rPr>
              <a:t>TARL-2 DNA</a:t>
            </a:r>
            <a:endParaRPr lang="pt-BR" sz="1600" dirty="0">
              <a:solidFill>
                <a:prstClr val="black"/>
              </a:solidFill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60362522"/>
              </p:ext>
            </p:extLst>
          </p:nvPr>
        </p:nvGraphicFramePr>
        <p:xfrm>
          <a:off x="357158" y="1857364"/>
          <a:ext cx="5500726" cy="2682240"/>
        </p:xfrm>
        <a:graphic>
          <a:graphicData uri="http://schemas.openxmlformats.org/drawingml/2006/table">
            <a:tbl>
              <a:tblPr/>
              <a:tblGrid>
                <a:gridCol w="1884408"/>
                <a:gridCol w="3616318"/>
              </a:tblGrid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Actin</a:t>
                      </a:r>
                      <a:endParaRPr lang="pt-BR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Actin-F</a:t>
                      </a:r>
                      <a:endParaRPr lang="pt-B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100" cap="all" baseline="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CACATCgTgCCCATCTACgA</a:t>
                      </a:r>
                      <a:endParaRPr lang="pt-BR" sz="1000" cap="all" baseline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Actin-R</a:t>
                      </a:r>
                      <a:endParaRPr lang="pt-B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100" cap="all" baseline="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CTCAgTgAggATCTTCATgAggTAgT</a:t>
                      </a:r>
                      <a:endParaRPr lang="pt-BR" sz="1100" cap="all" baseline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Probe</a:t>
                      </a:r>
                      <a:endParaRPr lang="pt-B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100" cap="all" baseline="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FAM-ATgCCCTCCCCCATgCCATCCTgCgT-TAMRA</a:t>
                      </a:r>
                      <a:endParaRPr lang="pt-BR" sz="1000" cap="all" baseline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100" i="1" cap="all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</a:t>
                      </a:r>
                      <a:r>
                        <a:rPr lang="pt-BR" sz="1100" i="1" cap="none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ax</a:t>
                      </a:r>
                      <a:r>
                        <a:rPr lang="pt-BR" sz="1100" cap="all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pt-BR" sz="1100" cap="all" baseline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(HTLV-1)</a:t>
                      </a:r>
                      <a:endParaRPr lang="pt-BR" sz="1000" cap="all" baseline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Tax-F</a:t>
                      </a:r>
                      <a:endParaRPr lang="pt-B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100" cap="all" baseline="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ACAAAgTTAACCATgCTTATTATCAgC</a:t>
                      </a:r>
                      <a:endParaRPr lang="pt-BR" sz="1000" cap="all" baseline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Tax-R</a:t>
                      </a:r>
                      <a:endParaRPr lang="pt-B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100" cap="all" baseline="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ACACgTAgACTgggTATCCgAA</a:t>
                      </a:r>
                      <a:endParaRPr lang="pt-BR" sz="1000" cap="all" baseline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Probe</a:t>
                      </a:r>
                      <a:endParaRPr lang="pt-BR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100" cap="all" baseline="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FAM-TTCCCAgggTTTggACAgAgTCTTCT-TAMRA</a:t>
                      </a:r>
                      <a:endParaRPr lang="pt-BR" sz="1000" cap="all" baseline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tângulo 7"/>
          <p:cNvSpPr/>
          <p:nvPr/>
        </p:nvSpPr>
        <p:spPr>
          <a:xfrm>
            <a:off x="2143108" y="5072074"/>
            <a:ext cx="4786346" cy="923330"/>
          </a:xfrm>
          <a:prstGeom prst="rect">
            <a:avLst/>
          </a:prstGeom>
          <a:ln w="19050">
            <a:solidFill>
              <a:srgbClr val="92EA8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dirty="0" err="1" smtClean="0">
                <a:solidFill>
                  <a:prstClr val="black"/>
                </a:solidFill>
              </a:rPr>
              <a:t>Number</a:t>
            </a:r>
            <a:r>
              <a:rPr lang="pt-BR" dirty="0" smtClean="0">
                <a:solidFill>
                  <a:prstClr val="black"/>
                </a:solidFill>
              </a:rPr>
              <a:t> </a:t>
            </a:r>
            <a:r>
              <a:rPr lang="pt-BR" dirty="0" err="1" smtClean="0">
                <a:solidFill>
                  <a:prstClr val="black"/>
                </a:solidFill>
              </a:rPr>
              <a:t>of</a:t>
            </a:r>
            <a:r>
              <a:rPr lang="pt-BR" dirty="0" smtClean="0">
                <a:solidFill>
                  <a:prstClr val="black"/>
                </a:solidFill>
              </a:rPr>
              <a:t> HTLV-I </a:t>
            </a:r>
            <a:r>
              <a:rPr lang="pt-BR" dirty="0">
                <a:solidFill>
                  <a:prstClr val="black"/>
                </a:solidFill>
              </a:rPr>
              <a:t>(</a:t>
            </a:r>
            <a:r>
              <a:rPr lang="pt-BR" dirty="0" err="1">
                <a:solidFill>
                  <a:prstClr val="black"/>
                </a:solidFill>
              </a:rPr>
              <a:t>pX</a:t>
            </a:r>
            <a:r>
              <a:rPr lang="pt-BR" dirty="0">
                <a:solidFill>
                  <a:prstClr val="black"/>
                </a:solidFill>
              </a:rPr>
              <a:t>) </a:t>
            </a:r>
            <a:r>
              <a:rPr lang="pt-BR" dirty="0" smtClean="0">
                <a:solidFill>
                  <a:prstClr val="black"/>
                </a:solidFill>
              </a:rPr>
              <a:t>copies/100 </a:t>
            </a:r>
            <a:r>
              <a:rPr lang="pt-BR" dirty="0" err="1" smtClean="0">
                <a:solidFill>
                  <a:prstClr val="black"/>
                </a:solidFill>
              </a:rPr>
              <a:t>cels</a:t>
            </a:r>
            <a:r>
              <a:rPr lang="pt-BR" dirty="0" smtClean="0">
                <a:solidFill>
                  <a:prstClr val="black"/>
                </a:solidFill>
              </a:rPr>
              <a:t> = (</a:t>
            </a:r>
            <a:r>
              <a:rPr lang="pt-BR" dirty="0" err="1" smtClean="0">
                <a:solidFill>
                  <a:prstClr val="black"/>
                </a:solidFill>
              </a:rPr>
              <a:t>number</a:t>
            </a:r>
            <a:r>
              <a:rPr lang="pt-BR" dirty="0" smtClean="0">
                <a:solidFill>
                  <a:prstClr val="black"/>
                </a:solidFill>
              </a:rPr>
              <a:t> </a:t>
            </a:r>
            <a:r>
              <a:rPr lang="pt-BR" dirty="0" err="1" smtClean="0">
                <a:solidFill>
                  <a:prstClr val="black"/>
                </a:solidFill>
              </a:rPr>
              <a:t>of</a:t>
            </a:r>
            <a:r>
              <a:rPr lang="pt-BR" dirty="0" smtClean="0">
                <a:solidFill>
                  <a:prstClr val="black"/>
                </a:solidFill>
              </a:rPr>
              <a:t> copies </a:t>
            </a:r>
            <a:r>
              <a:rPr lang="pt-BR" dirty="0" err="1" smtClean="0">
                <a:solidFill>
                  <a:prstClr val="black"/>
                </a:solidFill>
              </a:rPr>
              <a:t>of</a:t>
            </a:r>
            <a:r>
              <a:rPr lang="pt-BR" dirty="0" smtClean="0">
                <a:solidFill>
                  <a:prstClr val="black"/>
                </a:solidFill>
              </a:rPr>
              <a:t> </a:t>
            </a:r>
            <a:r>
              <a:rPr lang="pt-BR" dirty="0" err="1" smtClean="0">
                <a:solidFill>
                  <a:prstClr val="black"/>
                </a:solidFill>
              </a:rPr>
              <a:t>pX</a:t>
            </a:r>
            <a:r>
              <a:rPr lang="pt-BR" dirty="0" smtClean="0">
                <a:solidFill>
                  <a:prstClr val="black"/>
                </a:solidFill>
              </a:rPr>
              <a:t>)/(</a:t>
            </a:r>
            <a:r>
              <a:rPr lang="pt-BR" dirty="0" err="1" smtClean="0">
                <a:solidFill>
                  <a:prstClr val="black"/>
                </a:solidFill>
              </a:rPr>
              <a:t>number</a:t>
            </a:r>
            <a:r>
              <a:rPr lang="pt-BR" dirty="0" smtClean="0">
                <a:solidFill>
                  <a:prstClr val="black"/>
                </a:solidFill>
              </a:rPr>
              <a:t> </a:t>
            </a:r>
            <a:r>
              <a:rPr lang="pt-BR" dirty="0" err="1" smtClean="0">
                <a:solidFill>
                  <a:prstClr val="black"/>
                </a:solidFill>
              </a:rPr>
              <a:t>of</a:t>
            </a:r>
            <a:r>
              <a:rPr lang="pt-BR" dirty="0" smtClean="0">
                <a:solidFill>
                  <a:prstClr val="black"/>
                </a:solidFill>
              </a:rPr>
              <a:t> copies </a:t>
            </a:r>
            <a:r>
              <a:rPr lang="pt-BR" dirty="0" err="1" smtClean="0">
                <a:solidFill>
                  <a:prstClr val="black"/>
                </a:solidFill>
              </a:rPr>
              <a:t>of</a:t>
            </a:r>
            <a:r>
              <a:rPr lang="pt-BR" dirty="0" smtClean="0">
                <a:solidFill>
                  <a:prstClr val="black"/>
                </a:solidFill>
              </a:rPr>
              <a:t> ß-</a:t>
            </a:r>
            <a:r>
              <a:rPr lang="pt-BR" dirty="0" err="1" smtClean="0">
                <a:solidFill>
                  <a:prstClr val="black"/>
                </a:solidFill>
              </a:rPr>
              <a:t>actin</a:t>
            </a:r>
            <a:r>
              <a:rPr lang="pt-BR" dirty="0" smtClean="0">
                <a:solidFill>
                  <a:prstClr val="black"/>
                </a:solidFill>
              </a:rPr>
              <a:t>/2) x 100 (</a:t>
            </a:r>
            <a:r>
              <a:rPr lang="pt-BR" dirty="0" err="1" smtClean="0">
                <a:solidFill>
                  <a:prstClr val="black"/>
                </a:solidFill>
              </a:rPr>
              <a:t>Nagai</a:t>
            </a:r>
            <a:r>
              <a:rPr lang="pt-BR" dirty="0" smtClean="0">
                <a:solidFill>
                  <a:prstClr val="black"/>
                </a:solidFill>
              </a:rPr>
              <a:t> </a:t>
            </a:r>
            <a:r>
              <a:rPr lang="pt-BR" dirty="0">
                <a:solidFill>
                  <a:prstClr val="black"/>
                </a:solidFill>
              </a:rPr>
              <a:t>et al., 1998)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/>
          <a:srcRect l="23427" t="7746" r="37133" b="27193"/>
          <a:stretch/>
        </p:blipFill>
        <p:spPr>
          <a:xfrm>
            <a:off x="7526215" y="57640"/>
            <a:ext cx="1617785" cy="45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974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Validation of </a:t>
            </a:r>
            <a:r>
              <a:rPr lang="en-US" sz="3200" dirty="0" err="1"/>
              <a:t>qPCR</a:t>
            </a:r>
            <a:r>
              <a:rPr lang="en-US" sz="3200" dirty="0"/>
              <a:t> for HTLV-1 proviral load in PBMCs </a:t>
            </a:r>
            <a:endParaRPr lang="pt-B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pt-BR" sz="2000" dirty="0" err="1" smtClean="0"/>
              <a:t>Sensibility</a:t>
            </a:r>
            <a:r>
              <a:rPr lang="pt-BR" sz="2000" dirty="0" smtClean="0"/>
              <a:t> </a:t>
            </a:r>
            <a:r>
              <a:rPr lang="pt-BR" sz="2000" dirty="0" err="1" smtClean="0"/>
              <a:t>and</a:t>
            </a:r>
            <a:r>
              <a:rPr lang="pt-BR" sz="2000" dirty="0" smtClean="0"/>
              <a:t> </a:t>
            </a:r>
            <a:r>
              <a:rPr lang="pt-BR" sz="2000" dirty="0" err="1" smtClean="0"/>
              <a:t>specificity</a:t>
            </a:r>
            <a:endParaRPr lang="pt-BR" sz="2000" dirty="0" smtClean="0"/>
          </a:p>
          <a:p>
            <a:pPr lvl="2"/>
            <a:r>
              <a:rPr lang="pt-BR" sz="2000" dirty="0" err="1" smtClean="0"/>
              <a:t>Limit</a:t>
            </a:r>
            <a:r>
              <a:rPr lang="pt-BR" sz="2000" dirty="0" smtClean="0"/>
              <a:t> </a:t>
            </a:r>
            <a:r>
              <a:rPr lang="pt-BR" sz="2000" dirty="0" err="1" smtClean="0"/>
              <a:t>of</a:t>
            </a:r>
            <a:r>
              <a:rPr lang="pt-BR" sz="2000" dirty="0" smtClean="0"/>
              <a:t> </a:t>
            </a:r>
            <a:r>
              <a:rPr lang="pt-BR" sz="2000" dirty="0" err="1" smtClean="0"/>
              <a:t>detection</a:t>
            </a:r>
            <a:endParaRPr lang="pt-BR" sz="2000" dirty="0" smtClean="0"/>
          </a:p>
          <a:p>
            <a:pPr lvl="2"/>
            <a:r>
              <a:rPr lang="pt-BR" sz="2000" dirty="0" err="1" smtClean="0"/>
              <a:t>Intra</a:t>
            </a:r>
            <a:r>
              <a:rPr lang="pt-BR" sz="2000" dirty="0" smtClean="0"/>
              <a:t>- </a:t>
            </a:r>
            <a:r>
              <a:rPr lang="pt-BR" sz="2000" dirty="0" err="1" smtClean="0"/>
              <a:t>and</a:t>
            </a:r>
            <a:r>
              <a:rPr lang="pt-BR" sz="2000" dirty="0" smtClean="0"/>
              <a:t> </a:t>
            </a:r>
            <a:r>
              <a:rPr lang="pt-BR" sz="2000" dirty="0" err="1" smtClean="0"/>
              <a:t>inter-assay</a:t>
            </a:r>
            <a:r>
              <a:rPr lang="pt-BR" sz="2000" dirty="0" smtClean="0"/>
              <a:t> </a:t>
            </a:r>
            <a:r>
              <a:rPr lang="pt-BR" sz="2000" dirty="0" err="1" smtClean="0"/>
              <a:t>variability</a:t>
            </a:r>
            <a:r>
              <a:rPr lang="pt-BR" sz="2000" dirty="0" smtClean="0"/>
              <a:t> </a:t>
            </a:r>
          </a:p>
          <a:p>
            <a:pPr lvl="2">
              <a:buNone/>
            </a:pPr>
            <a:endParaRPr lang="pt-BR" dirty="0" smtClean="0"/>
          </a:p>
          <a:p>
            <a:pPr lvl="2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sz="2800" dirty="0" smtClean="0"/>
          </a:p>
          <a:p>
            <a:pPr lvl="1"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23427" t="7746" r="37133" b="27193"/>
          <a:stretch/>
        </p:blipFill>
        <p:spPr>
          <a:xfrm>
            <a:off x="7526215" y="57640"/>
            <a:ext cx="1617785" cy="45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487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407"/>
          <a:stretch/>
        </p:blipFill>
        <p:spPr bwMode="auto">
          <a:xfrm>
            <a:off x="151758" y="1168889"/>
            <a:ext cx="5394960" cy="23888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Imagem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407"/>
          <a:stretch/>
        </p:blipFill>
        <p:spPr bwMode="auto">
          <a:xfrm>
            <a:off x="151758" y="3685415"/>
            <a:ext cx="5394960" cy="23888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5857884" y="1685307"/>
            <a:ext cx="292895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dirty="0" err="1" smtClean="0">
                <a:solidFill>
                  <a:prstClr val="black"/>
                </a:solidFill>
              </a:rPr>
              <a:t>All</a:t>
            </a:r>
            <a:r>
              <a:rPr lang="pt-BR" dirty="0" smtClean="0">
                <a:solidFill>
                  <a:prstClr val="black"/>
                </a:solidFill>
              </a:rPr>
              <a:t> </a:t>
            </a:r>
            <a:r>
              <a:rPr lang="pt-BR" dirty="0" err="1" smtClean="0">
                <a:solidFill>
                  <a:prstClr val="black"/>
                </a:solidFill>
              </a:rPr>
              <a:t>seropositive</a:t>
            </a:r>
            <a:r>
              <a:rPr lang="pt-BR" dirty="0" smtClean="0">
                <a:solidFill>
                  <a:prstClr val="black"/>
                </a:solidFill>
              </a:rPr>
              <a:t> </a:t>
            </a:r>
            <a:r>
              <a:rPr lang="pt-BR" dirty="0" err="1" smtClean="0">
                <a:solidFill>
                  <a:prstClr val="black"/>
                </a:solidFill>
              </a:rPr>
              <a:t>samples</a:t>
            </a:r>
            <a:r>
              <a:rPr lang="pt-BR" dirty="0" smtClean="0">
                <a:solidFill>
                  <a:prstClr val="black"/>
                </a:solidFill>
              </a:rPr>
              <a:t> (ELISA) </a:t>
            </a:r>
            <a:r>
              <a:rPr lang="pt-BR" dirty="0" err="1" smtClean="0">
                <a:solidFill>
                  <a:prstClr val="black"/>
                </a:solidFill>
              </a:rPr>
              <a:t>presented</a:t>
            </a:r>
            <a:r>
              <a:rPr lang="pt-BR" dirty="0" smtClean="0">
                <a:solidFill>
                  <a:prstClr val="black"/>
                </a:solidFill>
              </a:rPr>
              <a:t> gene </a:t>
            </a:r>
            <a:r>
              <a:rPr lang="pt-BR" dirty="0" err="1" smtClean="0">
                <a:solidFill>
                  <a:prstClr val="black"/>
                </a:solidFill>
              </a:rPr>
              <a:t>amplification</a:t>
            </a:r>
            <a:r>
              <a:rPr lang="pt-BR" dirty="0" smtClean="0">
                <a:solidFill>
                  <a:prstClr val="black"/>
                </a:solidFill>
              </a:rPr>
              <a:t> (</a:t>
            </a:r>
            <a:r>
              <a:rPr lang="pt-BR" dirty="0" err="1" smtClean="0">
                <a:solidFill>
                  <a:prstClr val="black"/>
                </a:solidFill>
              </a:rPr>
              <a:t>both</a:t>
            </a:r>
            <a:r>
              <a:rPr lang="pt-BR" dirty="0" smtClean="0">
                <a:solidFill>
                  <a:prstClr val="black"/>
                </a:solidFill>
              </a:rPr>
              <a:t> genes: </a:t>
            </a:r>
            <a:r>
              <a:rPr lang="pt-BR" dirty="0" err="1" smtClean="0">
                <a:solidFill>
                  <a:prstClr val="black"/>
                </a:solidFill>
              </a:rPr>
              <a:t>actin</a:t>
            </a:r>
            <a:r>
              <a:rPr lang="pt-BR" dirty="0" smtClean="0">
                <a:solidFill>
                  <a:prstClr val="black"/>
                </a:solidFill>
              </a:rPr>
              <a:t> </a:t>
            </a:r>
            <a:r>
              <a:rPr lang="pt-BR" dirty="0">
                <a:solidFill>
                  <a:prstClr val="black"/>
                </a:solidFill>
              </a:rPr>
              <a:t>e </a:t>
            </a:r>
            <a:r>
              <a:rPr lang="pt-BR" dirty="0" err="1">
                <a:solidFill>
                  <a:prstClr val="black"/>
                </a:solidFill>
              </a:rPr>
              <a:t>pX</a:t>
            </a:r>
            <a:r>
              <a:rPr lang="pt-BR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994775" y="3932364"/>
            <a:ext cx="2786082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>
                <a:solidFill>
                  <a:prstClr val="black"/>
                </a:solidFill>
              </a:rPr>
              <a:t>Negative </a:t>
            </a:r>
            <a:r>
              <a:rPr lang="pt-BR" dirty="0" err="1">
                <a:solidFill>
                  <a:prstClr val="black"/>
                </a:solidFill>
              </a:rPr>
              <a:t>samples</a:t>
            </a:r>
            <a:r>
              <a:rPr lang="pt-BR" dirty="0">
                <a:solidFill>
                  <a:prstClr val="black"/>
                </a:solidFill>
              </a:rPr>
              <a:t> (ELISA):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err="1">
                <a:solidFill>
                  <a:prstClr val="black"/>
                </a:solidFill>
              </a:rPr>
              <a:t>Not</a:t>
            </a:r>
            <a:r>
              <a:rPr lang="pt-BR" dirty="0">
                <a:solidFill>
                  <a:prstClr val="black"/>
                </a:solidFill>
              </a:rPr>
              <a:t> </a:t>
            </a:r>
            <a:r>
              <a:rPr lang="pt-BR" dirty="0" err="1">
                <a:solidFill>
                  <a:prstClr val="black"/>
                </a:solidFill>
              </a:rPr>
              <a:t>amplify</a:t>
            </a:r>
            <a:r>
              <a:rPr lang="pt-BR" dirty="0">
                <a:solidFill>
                  <a:prstClr val="black"/>
                </a:solidFill>
              </a:rPr>
              <a:t> </a:t>
            </a:r>
            <a:r>
              <a:rPr lang="pt-BR" dirty="0" err="1">
                <a:solidFill>
                  <a:prstClr val="black"/>
                </a:solidFill>
              </a:rPr>
              <a:t>pX</a:t>
            </a:r>
            <a:r>
              <a:rPr lang="pt-BR" dirty="0">
                <a:solidFill>
                  <a:prstClr val="black"/>
                </a:solidFill>
              </a:rPr>
              <a:t> gene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err="1">
                <a:solidFill>
                  <a:prstClr val="black"/>
                </a:solidFill>
              </a:rPr>
              <a:t>Amplification</a:t>
            </a:r>
            <a:r>
              <a:rPr lang="pt-BR" dirty="0">
                <a:solidFill>
                  <a:prstClr val="black"/>
                </a:solidFill>
              </a:rPr>
              <a:t> </a:t>
            </a:r>
            <a:r>
              <a:rPr lang="pt-BR" dirty="0" err="1">
                <a:solidFill>
                  <a:prstClr val="black"/>
                </a:solidFill>
              </a:rPr>
              <a:t>of</a:t>
            </a:r>
            <a:r>
              <a:rPr lang="pt-BR" dirty="0">
                <a:solidFill>
                  <a:prstClr val="black"/>
                </a:solidFill>
              </a:rPr>
              <a:t> </a:t>
            </a:r>
            <a:r>
              <a:rPr lang="pt-BR" dirty="0" err="1">
                <a:solidFill>
                  <a:prstClr val="black"/>
                </a:solidFill>
              </a:rPr>
              <a:t>actin</a:t>
            </a:r>
            <a:r>
              <a:rPr lang="pt-BR" dirty="0">
                <a:solidFill>
                  <a:prstClr val="black"/>
                </a:solidFill>
              </a:rPr>
              <a:t> </a:t>
            </a:r>
            <a:r>
              <a:rPr lang="pt-BR" b="1" dirty="0" smtClean="0">
                <a:solidFill>
                  <a:prstClr val="black"/>
                </a:solidFill>
              </a:rPr>
              <a:t>Figure</a:t>
            </a:r>
            <a:endParaRPr lang="pt-BR" b="1" dirty="0">
              <a:solidFill>
                <a:prstClr val="black"/>
              </a:solidFill>
            </a:endParaRPr>
          </a:p>
        </p:txBody>
      </p:sp>
      <p:pic>
        <p:nvPicPr>
          <p:cNvPr id="9" name="Imagem 8"/>
          <p:cNvPicPr/>
          <p:nvPr/>
        </p:nvPicPr>
        <p:blipFill rotWithShape="1">
          <a:blip r:embed="rId4"/>
          <a:srcRect l="30261" t="8821" r="31871" b="74998"/>
          <a:stretch/>
        </p:blipFill>
        <p:spPr bwMode="auto">
          <a:xfrm>
            <a:off x="1170475" y="-1818965"/>
            <a:ext cx="6334125" cy="15221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" name="Imagem 9"/>
          <p:cNvPicPr/>
          <p:nvPr/>
        </p:nvPicPr>
        <p:blipFill rotWithShape="1">
          <a:blip r:embed="rId4"/>
          <a:srcRect l="41450" t="8821" r="42870" b="89281"/>
          <a:stretch/>
        </p:blipFill>
        <p:spPr bwMode="auto">
          <a:xfrm>
            <a:off x="5777419" y="5758205"/>
            <a:ext cx="2622885" cy="1785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5"/>
          <a:srcRect l="23427" t="7746" r="37133" b="27193"/>
          <a:stretch/>
        </p:blipFill>
        <p:spPr>
          <a:xfrm>
            <a:off x="7526215" y="57640"/>
            <a:ext cx="1617785" cy="457927"/>
          </a:xfrm>
          <a:prstGeom prst="rect">
            <a:avLst/>
          </a:prstGeom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193430" y="476372"/>
            <a:ext cx="8614507" cy="6584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/>
              <a:t>Validation of qPCR for HTLV-1 proviral load in PBMCs 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xmlns="" val="250835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HTLV: </a:t>
            </a:r>
            <a:r>
              <a:rPr lang="pt-BR" dirty="0" err="1" smtClean="0"/>
              <a:t>Introduction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t-BR" dirty="0" smtClean="0"/>
              <a:t> </a:t>
            </a:r>
            <a:r>
              <a:rPr lang="pt-BR" dirty="0" err="1" smtClean="0"/>
              <a:t>First</a:t>
            </a:r>
            <a:r>
              <a:rPr lang="pt-BR" dirty="0" smtClean="0"/>
              <a:t> </a:t>
            </a:r>
            <a:r>
              <a:rPr lang="pt-BR" dirty="0" err="1" smtClean="0"/>
              <a:t>Retrovirus</a:t>
            </a:r>
            <a:r>
              <a:rPr lang="pt-BR" dirty="0" smtClean="0"/>
              <a:t> </a:t>
            </a:r>
            <a:r>
              <a:rPr lang="pt-BR" dirty="0" err="1" smtClean="0"/>
              <a:t>described</a:t>
            </a:r>
            <a:r>
              <a:rPr lang="pt-BR" dirty="0" smtClean="0"/>
              <a:t> in </a:t>
            </a:r>
            <a:r>
              <a:rPr lang="pt-BR" dirty="0" err="1" smtClean="0"/>
              <a:t>humans</a:t>
            </a:r>
            <a:endParaRPr lang="pt-BR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 </a:t>
            </a:r>
            <a:r>
              <a:rPr lang="pt-BR" b="1" dirty="0" smtClean="0"/>
              <a:t>HTLV-1</a:t>
            </a:r>
            <a:r>
              <a:rPr lang="pt-BR" dirty="0" smtClean="0"/>
              <a:t>, HTLV-2, HTLV-3, HTLV-4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 smtClean="0"/>
              <a:t> </a:t>
            </a:r>
            <a:r>
              <a:rPr lang="pt-BR" dirty="0" err="1" smtClean="0"/>
              <a:t>Transmission</a:t>
            </a:r>
            <a:endParaRPr lang="pt-BR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pt-BR" dirty="0" err="1" smtClean="0"/>
              <a:t>IDUs</a:t>
            </a:r>
            <a:endParaRPr lang="pt-BR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pt-BR" dirty="0" smtClean="0"/>
              <a:t>HIV/HTLV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 err="1" smtClean="0"/>
              <a:t>Prevalence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3427" t="7746" r="37133" b="27193"/>
          <a:stretch/>
        </p:blipFill>
        <p:spPr>
          <a:xfrm>
            <a:off x="7526215" y="57640"/>
            <a:ext cx="1617785" cy="45792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2155" y="2718362"/>
            <a:ext cx="5880588" cy="340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931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Validation of </a:t>
            </a:r>
            <a:r>
              <a:rPr lang="en-US" sz="3200" dirty="0" err="1"/>
              <a:t>qPCR</a:t>
            </a:r>
            <a:r>
              <a:rPr lang="en-US" sz="3200" dirty="0"/>
              <a:t> for HTLV-1 proviral load in PBMCs 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 smtClean="0"/>
              <a:t>Limit of detection: 1 copy/</a:t>
            </a:r>
            <a:r>
              <a:rPr lang="en-US" sz="2400" dirty="0" err="1" smtClean="0"/>
              <a:t>rxn</a:t>
            </a:r>
            <a:r>
              <a:rPr lang="en-US" sz="2400" dirty="0" smtClean="0"/>
              <a:t>. </a:t>
            </a:r>
          </a:p>
          <a:p>
            <a:pPr lvl="1"/>
            <a:r>
              <a:rPr lang="en-US" sz="2400" dirty="0" err="1" smtClean="0"/>
              <a:t>qPCR</a:t>
            </a:r>
            <a:r>
              <a:rPr lang="en-US" sz="2400" dirty="0" smtClean="0"/>
              <a:t> efficiency, slope and </a:t>
            </a:r>
            <a:r>
              <a:rPr lang="en-US" sz="2400" i="1" dirty="0" smtClean="0"/>
              <a:t>r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: 98,58%, -3,298 e 0,993 respectively.  </a:t>
            </a:r>
          </a:p>
        </p:txBody>
      </p:sp>
      <p:pic>
        <p:nvPicPr>
          <p:cNvPr id="5" name="Imagem 4"/>
          <p:cNvPicPr/>
          <p:nvPr/>
        </p:nvPicPr>
        <p:blipFill rotWithShape="1">
          <a:blip r:embed="rId2"/>
          <a:srcRect l="35569" t="8821" r="31871" b="64062"/>
          <a:stretch/>
        </p:blipFill>
        <p:spPr bwMode="auto">
          <a:xfrm>
            <a:off x="1511249" y="3420634"/>
            <a:ext cx="5446274" cy="25510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l="23427" t="7746" r="37133" b="27193"/>
          <a:stretch/>
        </p:blipFill>
        <p:spPr>
          <a:xfrm>
            <a:off x="7526215" y="57640"/>
            <a:ext cx="1617785" cy="45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664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1843088"/>
            <a:ext cx="7543800" cy="40227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dirty="0" err="1" smtClean="0"/>
              <a:t>pX</a:t>
            </a:r>
            <a:endParaRPr lang="pt-BR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93430" y="554522"/>
            <a:ext cx="8614507" cy="658404"/>
          </a:xfrm>
        </p:spPr>
        <p:txBody>
          <a:bodyPr>
            <a:normAutofit/>
          </a:bodyPr>
          <a:lstStyle/>
          <a:p>
            <a:r>
              <a:rPr lang="en-US" sz="3200" dirty="0"/>
              <a:t>Validation of </a:t>
            </a:r>
            <a:r>
              <a:rPr lang="en-US" sz="3200" dirty="0" err="1"/>
              <a:t>qPCR</a:t>
            </a:r>
            <a:r>
              <a:rPr lang="en-US" sz="3200" dirty="0"/>
              <a:t> for HTLV-1 proviral load in PBMCs </a:t>
            </a:r>
            <a:endParaRPr lang="pt-BR" sz="3200" dirty="0"/>
          </a:p>
        </p:txBody>
      </p:sp>
      <p:pic>
        <p:nvPicPr>
          <p:cNvPr id="25602" name="Picture 2" descr="E:\Imagem DIP\Standard Curve pX.jpg"/>
          <p:cNvPicPr>
            <a:picLocks noChangeAspect="1" noChangeArrowheads="1"/>
          </p:cNvPicPr>
          <p:nvPr/>
        </p:nvPicPr>
        <p:blipFill>
          <a:blip r:embed="rId2" cstate="print"/>
          <a:srcRect b="14473"/>
          <a:stretch>
            <a:fillRect/>
          </a:stretch>
        </p:blipFill>
        <p:spPr bwMode="auto">
          <a:xfrm>
            <a:off x="3407258" y="1241167"/>
            <a:ext cx="5438775" cy="3714776"/>
          </a:xfrm>
          <a:prstGeom prst="rect">
            <a:avLst/>
          </a:prstGeom>
          <a:noFill/>
        </p:spPr>
      </p:pic>
      <p:pic>
        <p:nvPicPr>
          <p:cNvPr id="25601" name="Picture 1" descr="E:\Imagem DIP\Amplification Plot px.jpg"/>
          <p:cNvPicPr>
            <a:picLocks noChangeAspect="1" noChangeArrowheads="1"/>
          </p:cNvPicPr>
          <p:nvPr/>
        </p:nvPicPr>
        <p:blipFill>
          <a:blip r:embed="rId3" cstate="print"/>
          <a:srcRect b="17672"/>
          <a:stretch>
            <a:fillRect/>
          </a:stretch>
        </p:blipFill>
        <p:spPr bwMode="auto">
          <a:xfrm>
            <a:off x="193430" y="3462167"/>
            <a:ext cx="5495925" cy="2728920"/>
          </a:xfrm>
          <a:prstGeom prst="rect">
            <a:avLst/>
          </a:prstGeom>
          <a:noFill/>
        </p:spPr>
      </p:pic>
      <p:pic>
        <p:nvPicPr>
          <p:cNvPr id="7" name="Imagem 6"/>
          <p:cNvPicPr/>
          <p:nvPr/>
        </p:nvPicPr>
        <p:blipFill rotWithShape="1">
          <a:blip r:embed="rId4"/>
          <a:srcRect l="41450" t="8821" r="42870" b="89281"/>
          <a:stretch/>
        </p:blipFill>
        <p:spPr bwMode="auto">
          <a:xfrm>
            <a:off x="5777419" y="5758205"/>
            <a:ext cx="2622885" cy="1785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"/>
          <a:srcRect l="23427" t="7746" r="37133" b="27193"/>
          <a:stretch/>
        </p:blipFill>
        <p:spPr>
          <a:xfrm>
            <a:off x="7526215" y="57640"/>
            <a:ext cx="1617785" cy="45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170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5385" y="456853"/>
            <a:ext cx="8604738" cy="729396"/>
          </a:xfrm>
        </p:spPr>
        <p:txBody>
          <a:bodyPr>
            <a:normAutofit/>
          </a:bodyPr>
          <a:lstStyle/>
          <a:p>
            <a:r>
              <a:rPr lang="en-US" sz="3200" dirty="0"/>
              <a:t>Validation of </a:t>
            </a:r>
            <a:r>
              <a:rPr lang="en-US" sz="3200" dirty="0" err="1"/>
              <a:t>qPCR</a:t>
            </a:r>
            <a:r>
              <a:rPr lang="en-US" sz="3200" dirty="0"/>
              <a:t> for HTLV-1 proviral load in PBMCs 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Actin</a:t>
            </a:r>
            <a:endParaRPr lang="pt-BR" dirty="0" smtClean="0"/>
          </a:p>
        </p:txBody>
      </p:sp>
      <p:pic>
        <p:nvPicPr>
          <p:cNvPr id="24578" name="Picture 2" descr="E:\Imagem DIP\Standard Curve actina.jpg"/>
          <p:cNvPicPr>
            <a:picLocks noChangeAspect="1" noChangeArrowheads="1"/>
          </p:cNvPicPr>
          <p:nvPr/>
        </p:nvPicPr>
        <p:blipFill>
          <a:blip r:embed="rId2" cstate="print"/>
          <a:srcRect b="16118"/>
          <a:stretch>
            <a:fillRect/>
          </a:stretch>
        </p:blipFill>
        <p:spPr bwMode="auto">
          <a:xfrm>
            <a:off x="3428992" y="1285860"/>
            <a:ext cx="5438775" cy="3643338"/>
          </a:xfrm>
          <a:prstGeom prst="rect">
            <a:avLst/>
          </a:prstGeom>
          <a:noFill/>
        </p:spPr>
      </p:pic>
      <p:pic>
        <p:nvPicPr>
          <p:cNvPr id="24577" name="Picture 1" descr="E:\Imagem DIP\Amplification Plot actina.jpg"/>
          <p:cNvPicPr>
            <a:picLocks noChangeAspect="1" noChangeArrowheads="1"/>
          </p:cNvPicPr>
          <p:nvPr/>
        </p:nvPicPr>
        <p:blipFill>
          <a:blip r:embed="rId3" cstate="print"/>
          <a:srcRect b="19396"/>
          <a:stretch>
            <a:fillRect/>
          </a:stretch>
        </p:blipFill>
        <p:spPr bwMode="auto">
          <a:xfrm>
            <a:off x="0" y="4186218"/>
            <a:ext cx="5495925" cy="2671782"/>
          </a:xfrm>
          <a:prstGeom prst="rect">
            <a:avLst/>
          </a:prstGeom>
          <a:noFill/>
        </p:spPr>
      </p:pic>
      <p:pic>
        <p:nvPicPr>
          <p:cNvPr id="7" name="Imagem 6"/>
          <p:cNvPicPr/>
          <p:nvPr/>
        </p:nvPicPr>
        <p:blipFill rotWithShape="1">
          <a:blip r:embed="rId4"/>
          <a:srcRect l="41450" t="8821" r="42870" b="89281"/>
          <a:stretch/>
        </p:blipFill>
        <p:spPr bwMode="auto">
          <a:xfrm>
            <a:off x="5777419" y="5758205"/>
            <a:ext cx="2622885" cy="1785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"/>
          <a:srcRect l="23427" t="7746" r="37133" b="27193"/>
          <a:stretch/>
        </p:blipFill>
        <p:spPr>
          <a:xfrm>
            <a:off x="7526215" y="57640"/>
            <a:ext cx="1617785" cy="45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838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Validation of </a:t>
            </a:r>
            <a:r>
              <a:rPr lang="en-US" sz="3200" dirty="0" err="1"/>
              <a:t>qPCR</a:t>
            </a:r>
            <a:r>
              <a:rPr lang="en-US" sz="3200" dirty="0"/>
              <a:t> for HTLV-1 proviral load in PBMCs 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t="40995" b="33221"/>
          <a:stretch/>
        </p:blipFill>
        <p:spPr>
          <a:xfrm>
            <a:off x="896075" y="2391509"/>
            <a:ext cx="7276884" cy="2485292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 rotWithShape="1">
          <a:blip r:embed="rId3"/>
          <a:srcRect l="41450" t="8821" r="42870" b="89281"/>
          <a:stretch/>
        </p:blipFill>
        <p:spPr bwMode="auto">
          <a:xfrm>
            <a:off x="5777419" y="5758205"/>
            <a:ext cx="2622885" cy="1785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/>
          <a:srcRect l="23427" t="7746" r="37133" b="27193"/>
          <a:stretch/>
        </p:blipFill>
        <p:spPr>
          <a:xfrm>
            <a:off x="7526215" y="57640"/>
            <a:ext cx="1617785" cy="457927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6718300" y="3898900"/>
            <a:ext cx="203200" cy="127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391400" y="4152900"/>
            <a:ext cx="228600" cy="2751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1911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 rotWithShape="1">
          <a:blip r:embed="rId2"/>
          <a:srcRect l="31088" t="9409" r="30879" b="52028"/>
          <a:stretch/>
        </p:blipFill>
        <p:spPr bwMode="auto">
          <a:xfrm>
            <a:off x="1282945" y="1336430"/>
            <a:ext cx="7415578" cy="43062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0" y="2475761"/>
            <a:ext cx="137550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600" b="1" dirty="0" err="1" smtClean="0">
                <a:solidFill>
                  <a:prstClr val="black"/>
                </a:solidFill>
              </a:rPr>
              <a:t>Experiment</a:t>
            </a:r>
            <a:r>
              <a:rPr lang="pt-BR" sz="1600" b="1" dirty="0" smtClean="0">
                <a:solidFill>
                  <a:prstClr val="black"/>
                </a:solidFill>
              </a:rPr>
              <a:t> </a:t>
            </a:r>
            <a:r>
              <a:rPr lang="pt-BR" sz="1600" b="1" dirty="0">
                <a:solidFill>
                  <a:prstClr val="black"/>
                </a:solidFill>
              </a:rPr>
              <a:t>1. </a:t>
            </a:r>
            <a:r>
              <a:rPr lang="pt-BR" sz="1600" dirty="0" err="1" smtClean="0">
                <a:solidFill>
                  <a:prstClr val="black"/>
                </a:solidFill>
              </a:rPr>
              <a:t>Same</a:t>
            </a:r>
            <a:r>
              <a:rPr lang="pt-BR" sz="1600" dirty="0" smtClean="0">
                <a:solidFill>
                  <a:prstClr val="black"/>
                </a:solidFill>
              </a:rPr>
              <a:t> </a:t>
            </a:r>
            <a:r>
              <a:rPr lang="pt-BR" sz="1600" dirty="0" err="1" smtClean="0">
                <a:solidFill>
                  <a:prstClr val="black"/>
                </a:solidFill>
              </a:rPr>
              <a:t>sample</a:t>
            </a:r>
            <a:r>
              <a:rPr lang="pt-BR" sz="1600" dirty="0" smtClean="0">
                <a:solidFill>
                  <a:prstClr val="black"/>
                </a:solidFill>
              </a:rPr>
              <a:t> </a:t>
            </a:r>
            <a:r>
              <a:rPr lang="pt-BR" sz="1600" dirty="0">
                <a:solidFill>
                  <a:prstClr val="black"/>
                </a:solidFill>
              </a:rPr>
              <a:t>15 </a:t>
            </a:r>
            <a:r>
              <a:rPr lang="pt-BR" sz="1600" dirty="0" smtClean="0">
                <a:solidFill>
                  <a:prstClr val="black"/>
                </a:solidFill>
              </a:rPr>
              <a:t>times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4059234"/>
            <a:ext cx="137550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600" b="1" dirty="0" err="1" smtClean="0">
                <a:solidFill>
                  <a:prstClr val="black"/>
                </a:solidFill>
              </a:rPr>
              <a:t>Experiment</a:t>
            </a:r>
            <a:r>
              <a:rPr lang="pt-BR" sz="1600" b="1" dirty="0" smtClean="0">
                <a:solidFill>
                  <a:prstClr val="black"/>
                </a:solidFill>
              </a:rPr>
              <a:t> </a:t>
            </a:r>
            <a:r>
              <a:rPr lang="pt-BR" sz="1600" b="1" dirty="0">
                <a:solidFill>
                  <a:prstClr val="black"/>
                </a:solidFill>
              </a:rPr>
              <a:t>2</a:t>
            </a:r>
            <a:r>
              <a:rPr lang="pt-BR" sz="1600" b="1" dirty="0" smtClean="0">
                <a:solidFill>
                  <a:prstClr val="black"/>
                </a:solidFill>
              </a:rPr>
              <a:t>. </a:t>
            </a:r>
            <a:r>
              <a:rPr lang="pt-BR" sz="1600" dirty="0" err="1" smtClean="0">
                <a:solidFill>
                  <a:prstClr val="black"/>
                </a:solidFill>
              </a:rPr>
              <a:t>Same</a:t>
            </a:r>
            <a:r>
              <a:rPr lang="pt-BR" sz="1600" dirty="0" smtClean="0">
                <a:solidFill>
                  <a:prstClr val="black"/>
                </a:solidFill>
              </a:rPr>
              <a:t> </a:t>
            </a:r>
            <a:r>
              <a:rPr lang="pt-BR" sz="1600" dirty="0" err="1" smtClean="0">
                <a:solidFill>
                  <a:prstClr val="black"/>
                </a:solidFill>
              </a:rPr>
              <a:t>sample</a:t>
            </a:r>
            <a:r>
              <a:rPr lang="pt-BR" sz="1600" dirty="0" smtClean="0">
                <a:solidFill>
                  <a:prstClr val="black"/>
                </a:solidFill>
              </a:rPr>
              <a:t> </a:t>
            </a:r>
            <a:r>
              <a:rPr lang="pt-BR" sz="1600" dirty="0">
                <a:solidFill>
                  <a:prstClr val="black"/>
                </a:solidFill>
              </a:rPr>
              <a:t>15 </a:t>
            </a:r>
            <a:r>
              <a:rPr lang="pt-BR" sz="1600" dirty="0" smtClean="0">
                <a:solidFill>
                  <a:prstClr val="black"/>
                </a:solidFill>
              </a:rPr>
              <a:t>times</a:t>
            </a:r>
            <a:endParaRPr lang="pt-BR" sz="1600" dirty="0">
              <a:solidFill>
                <a:prstClr val="black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l="23427" t="7746" r="37133" b="27193"/>
          <a:stretch/>
        </p:blipFill>
        <p:spPr>
          <a:xfrm>
            <a:off x="7526215" y="57640"/>
            <a:ext cx="1617785" cy="457927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3200400" y="286603"/>
            <a:ext cx="31496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600" b="1" dirty="0" err="1" smtClean="0">
                <a:solidFill>
                  <a:prstClr val="black"/>
                </a:solidFill>
              </a:rPr>
              <a:t>Intra-assay</a:t>
            </a:r>
            <a:r>
              <a:rPr lang="pt-BR" sz="1600" b="1" dirty="0" smtClean="0">
                <a:solidFill>
                  <a:prstClr val="black"/>
                </a:solidFill>
              </a:rPr>
              <a:t>: </a:t>
            </a:r>
            <a:r>
              <a:rPr lang="pt-BR" sz="1600" dirty="0" smtClean="0">
                <a:solidFill>
                  <a:prstClr val="black"/>
                </a:solidFill>
              </a:rPr>
              <a:t>CV = 0.4%</a:t>
            </a:r>
          </a:p>
          <a:p>
            <a:pPr algn="ctr"/>
            <a:r>
              <a:rPr lang="pt-BR" sz="1600" b="1" dirty="0" err="1" smtClean="0">
                <a:solidFill>
                  <a:prstClr val="black"/>
                </a:solidFill>
              </a:rPr>
              <a:t>Inter-assay</a:t>
            </a:r>
            <a:r>
              <a:rPr lang="pt-BR" sz="1600" b="1" dirty="0" smtClean="0">
                <a:solidFill>
                  <a:prstClr val="black"/>
                </a:solidFill>
              </a:rPr>
              <a:t>:</a:t>
            </a:r>
            <a:r>
              <a:rPr lang="pt-BR" sz="1600" dirty="0" smtClean="0">
                <a:solidFill>
                  <a:prstClr val="black"/>
                </a:solidFill>
              </a:rPr>
              <a:t> CV = 2%</a:t>
            </a:r>
            <a:endParaRPr lang="pt-BR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316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l="23427" t="7746" r="37133" b="27193"/>
          <a:stretch/>
        </p:blipFill>
        <p:spPr>
          <a:xfrm>
            <a:off x="7526215" y="57640"/>
            <a:ext cx="1617785" cy="45792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Validation of </a:t>
            </a:r>
            <a:r>
              <a:rPr lang="en-US" sz="3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qPCR</a:t>
            </a: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for HTLV-1 proviral load in PBMCs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prstClr val="black"/>
                </a:solidFill>
              </a:rPr>
              <a:t>The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assay can reliably quantify HTLV-1 proviral load.</a:t>
            </a:r>
            <a:endParaRPr lang="pt-BR" dirty="0" smtClean="0">
              <a:solidFill>
                <a:prstClr val="black"/>
              </a:solidFill>
            </a:endParaRPr>
          </a:p>
          <a:p>
            <a:endParaRPr lang="pt-BR" dirty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PVL of patients </a:t>
            </a:r>
            <a:r>
              <a:rPr lang="en-US" dirty="0">
                <a:solidFill>
                  <a:prstClr val="black"/>
                </a:solidFill>
              </a:rPr>
              <a:t>(mean ± SD = 36.3 ± 40.2; SE: 9.5) was </a:t>
            </a:r>
            <a:r>
              <a:rPr lang="en-US" dirty="0" smtClean="0">
                <a:solidFill>
                  <a:prstClr val="black"/>
                </a:solidFill>
              </a:rPr>
              <a:t>higher than </a:t>
            </a:r>
            <a:r>
              <a:rPr lang="en-US" dirty="0">
                <a:solidFill>
                  <a:prstClr val="black"/>
                </a:solidFill>
              </a:rPr>
              <a:t>in the non-HAM/TSP group (mean ± SD = 6.9 ± 8.8; SE: </a:t>
            </a:r>
            <a:r>
              <a:rPr lang="en-US" dirty="0" smtClean="0">
                <a:solidFill>
                  <a:prstClr val="black"/>
                </a:solidFill>
              </a:rPr>
              <a:t>2.9;p </a:t>
            </a:r>
            <a:r>
              <a:rPr lang="en-US" dirty="0">
                <a:solidFill>
                  <a:prstClr val="black"/>
                </a:solidFill>
              </a:rPr>
              <a:t>&lt; 0.005).</a:t>
            </a:r>
            <a:endParaRPr lang="pt-BR" dirty="0">
              <a:solidFill>
                <a:prstClr val="black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22131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Epidemiology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Subtypes</a:t>
            </a:r>
            <a:endParaRPr lang="pt-BR" dirty="0" smtClean="0"/>
          </a:p>
          <a:p>
            <a:pPr marL="201168" lvl="1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3427" t="7746" r="37133" b="27193"/>
          <a:stretch/>
        </p:blipFill>
        <p:spPr>
          <a:xfrm>
            <a:off x="7526215" y="57640"/>
            <a:ext cx="1617785" cy="457927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3365" y="2038774"/>
            <a:ext cx="5400040" cy="38303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aixaDeTexto 5"/>
          <p:cNvSpPr txBox="1"/>
          <p:nvPr/>
        </p:nvSpPr>
        <p:spPr>
          <a:xfrm>
            <a:off x="5481710" y="5977467"/>
            <a:ext cx="30016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dirty="0" err="1" smtClean="0"/>
              <a:t>Gessain</a:t>
            </a:r>
            <a:r>
              <a:rPr lang="pt-BR" sz="1100" dirty="0" smtClean="0"/>
              <a:t> &amp; </a:t>
            </a:r>
            <a:r>
              <a:rPr lang="pt-BR" sz="1100" dirty="0" err="1" smtClean="0"/>
              <a:t>Mahieux</a:t>
            </a:r>
            <a:r>
              <a:rPr lang="pt-BR" sz="1100" dirty="0" smtClean="0"/>
              <a:t>, 2012</a:t>
            </a:r>
            <a:endParaRPr lang="pt-BR" sz="11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439613" y="2751066"/>
            <a:ext cx="237705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prstClr val="black"/>
                </a:solidFill>
              </a:rPr>
              <a:t>Associated </a:t>
            </a:r>
            <a:r>
              <a:rPr lang="pt-BR" dirty="0" err="1" smtClean="0">
                <a:solidFill>
                  <a:prstClr val="black"/>
                </a:solidFill>
              </a:rPr>
              <a:t>with</a:t>
            </a:r>
            <a:r>
              <a:rPr lang="pt-BR" dirty="0" smtClean="0">
                <a:solidFill>
                  <a:prstClr val="black"/>
                </a:solidFill>
              </a:rPr>
              <a:t> </a:t>
            </a:r>
            <a:r>
              <a:rPr lang="pt-BR" dirty="0" err="1" smtClean="0">
                <a:solidFill>
                  <a:prstClr val="black"/>
                </a:solidFill>
              </a:rPr>
              <a:t>geographic</a:t>
            </a:r>
            <a:r>
              <a:rPr lang="pt-BR" dirty="0" smtClean="0">
                <a:solidFill>
                  <a:prstClr val="black"/>
                </a:solidFill>
              </a:rPr>
              <a:t> </a:t>
            </a:r>
            <a:r>
              <a:rPr lang="pt-BR" dirty="0" err="1" smtClean="0">
                <a:solidFill>
                  <a:prstClr val="black"/>
                </a:solidFill>
              </a:rPr>
              <a:t>distribution</a:t>
            </a:r>
            <a:endParaRPr lang="pt-BR" dirty="0" smtClean="0">
              <a:solidFill>
                <a:prstClr val="black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52313" y="4186166"/>
            <a:ext cx="237705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prstClr val="black"/>
                </a:solidFill>
              </a:rPr>
              <a:t>No </a:t>
            </a:r>
            <a:r>
              <a:rPr lang="pt-BR" dirty="0" err="1" smtClean="0">
                <a:solidFill>
                  <a:prstClr val="black"/>
                </a:solidFill>
              </a:rPr>
              <a:t>association</a:t>
            </a:r>
            <a:r>
              <a:rPr lang="pt-BR" dirty="0" smtClean="0">
                <a:solidFill>
                  <a:prstClr val="black"/>
                </a:solidFill>
              </a:rPr>
              <a:t> </a:t>
            </a:r>
            <a:r>
              <a:rPr lang="pt-BR" dirty="0" err="1" smtClean="0">
                <a:solidFill>
                  <a:prstClr val="black"/>
                </a:solidFill>
              </a:rPr>
              <a:t>with</a:t>
            </a:r>
            <a:r>
              <a:rPr lang="pt-BR" dirty="0" smtClean="0">
                <a:solidFill>
                  <a:prstClr val="black"/>
                </a:solidFill>
              </a:rPr>
              <a:t> </a:t>
            </a:r>
            <a:r>
              <a:rPr lang="pt-BR" dirty="0" err="1" smtClean="0">
                <a:solidFill>
                  <a:prstClr val="black"/>
                </a:solidFill>
              </a:rPr>
              <a:t>clinical</a:t>
            </a:r>
            <a:r>
              <a:rPr lang="pt-BR" dirty="0" smtClean="0">
                <a:solidFill>
                  <a:prstClr val="black"/>
                </a:solidFill>
              </a:rPr>
              <a:t> </a:t>
            </a:r>
            <a:r>
              <a:rPr lang="pt-BR" dirty="0" err="1" smtClean="0">
                <a:solidFill>
                  <a:prstClr val="black"/>
                </a:solidFill>
              </a:rPr>
              <a:t>progression</a:t>
            </a:r>
            <a:endParaRPr lang="pt-BR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328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Epidemiology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HTLV-1 </a:t>
            </a:r>
            <a:r>
              <a:rPr lang="pt-BR" dirty="0" err="1"/>
              <a:t>s</a:t>
            </a:r>
            <a:r>
              <a:rPr lang="pt-BR" dirty="0" err="1" smtClean="0"/>
              <a:t>ubtypes</a:t>
            </a:r>
            <a:r>
              <a:rPr lang="pt-BR" dirty="0" smtClean="0"/>
              <a:t> in Rio de Janeiro, </a:t>
            </a:r>
            <a:r>
              <a:rPr lang="pt-BR" dirty="0" err="1" smtClean="0"/>
              <a:t>Brazil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5176918" y="768152"/>
            <a:ext cx="3759200" cy="5541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6919" y="494783"/>
            <a:ext cx="3189842" cy="537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800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1372" y="1968315"/>
            <a:ext cx="6427960" cy="175191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Pathogenesis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p12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l="23427" t="7746" r="37133" b="27193"/>
          <a:stretch/>
        </p:blipFill>
        <p:spPr>
          <a:xfrm>
            <a:off x="7526215" y="57640"/>
            <a:ext cx="1617785" cy="457927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758830" y="3560147"/>
            <a:ext cx="97692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G29→S</a:t>
            </a:r>
            <a:endParaRPr lang="pt-BR" dirty="0"/>
          </a:p>
        </p:txBody>
      </p:sp>
      <p:sp>
        <p:nvSpPr>
          <p:cNvPr id="8" name="Multiplicar 7"/>
          <p:cNvSpPr/>
          <p:nvPr/>
        </p:nvSpPr>
        <p:spPr>
          <a:xfrm>
            <a:off x="3016739" y="2404449"/>
            <a:ext cx="320431" cy="28011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2571262" y="4275020"/>
            <a:ext cx="135987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↑ p12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457310" y="3857414"/>
            <a:ext cx="4149969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I</a:t>
            </a:r>
            <a:r>
              <a:rPr lang="en-US" sz="1600" dirty="0" smtClean="0"/>
              <a:t>mmune </a:t>
            </a:r>
            <a:r>
              <a:rPr lang="en-US" sz="1600" dirty="0"/>
              <a:t>evasion of HTLV-1 infected </a:t>
            </a:r>
            <a:r>
              <a:rPr lang="en-US" sz="1600" dirty="0" smtClean="0"/>
              <a:t>cells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/>
              <a:t>↓ </a:t>
            </a:r>
            <a:r>
              <a:rPr lang="pt-BR" sz="1600" dirty="0"/>
              <a:t>MHCI </a:t>
            </a:r>
            <a:r>
              <a:rPr lang="pt-BR" sz="1600" dirty="0" err="1"/>
              <a:t>expression</a:t>
            </a:r>
            <a:endParaRPr lang="pt-B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ICAMI e ICAMII</a:t>
            </a:r>
          </a:p>
          <a:p>
            <a:endParaRPr lang="en-US" sz="1600" dirty="0"/>
          </a:p>
          <a:p>
            <a:r>
              <a:rPr lang="en-US" sz="1600" dirty="0" smtClean="0"/>
              <a:t>Infected </a:t>
            </a:r>
            <a:r>
              <a:rPr lang="en-US" sz="1600" dirty="0"/>
              <a:t>T-cell </a:t>
            </a:r>
            <a:r>
              <a:rPr lang="en-US" sz="1600" dirty="0" smtClean="0"/>
              <a:t>proliferation: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↑STAT </a:t>
            </a:r>
            <a:r>
              <a:rPr lang="en-US" sz="1600" dirty="0"/>
              <a:t>activation, 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↑ </a:t>
            </a:r>
            <a:r>
              <a:rPr lang="en-US" sz="1600" dirty="0" err="1" smtClean="0"/>
              <a:t>cytoplasmatic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calcium→ activation </a:t>
            </a:r>
          </a:p>
          <a:p>
            <a:r>
              <a:rPr lang="en-US" sz="1600" dirty="0" smtClean="0"/>
              <a:t>of NFAT</a:t>
            </a:r>
            <a:endParaRPr lang="pt-BR" sz="1600" dirty="0"/>
          </a:p>
        </p:txBody>
      </p:sp>
      <p:sp>
        <p:nvSpPr>
          <p:cNvPr id="6" name="Chave direita 5"/>
          <p:cNvSpPr/>
          <p:nvPr/>
        </p:nvSpPr>
        <p:spPr>
          <a:xfrm>
            <a:off x="6478957" y="5173785"/>
            <a:ext cx="195382" cy="937846"/>
          </a:xfrm>
          <a:prstGeom prst="rightBrac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6749463" y="5175283"/>
            <a:ext cx="1753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Bind </a:t>
            </a:r>
            <a:r>
              <a:rPr lang="en-US" sz="1600" dirty="0"/>
              <a:t>to IL-2 promoter, ↑ </a:t>
            </a:r>
            <a:r>
              <a:rPr lang="en-US" sz="1600" dirty="0" smtClean="0"/>
              <a:t>IL-2 expression 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xmlns="" val="6740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Important</a:t>
            </a:r>
            <a:r>
              <a:rPr lang="pt-BR" dirty="0" smtClean="0"/>
              <a:t> </a:t>
            </a:r>
            <a:r>
              <a:rPr lang="pt-BR" dirty="0" err="1" smtClean="0"/>
              <a:t>remarks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t-BR" sz="2400" dirty="0" err="1" smtClean="0"/>
              <a:t>Importance</a:t>
            </a:r>
            <a:r>
              <a:rPr lang="pt-BR" sz="2400" dirty="0" smtClean="0"/>
              <a:t> </a:t>
            </a:r>
            <a:r>
              <a:rPr lang="pt-BR" sz="2400" dirty="0" err="1" smtClean="0"/>
              <a:t>of</a:t>
            </a:r>
            <a:r>
              <a:rPr lang="pt-BR" sz="2400" dirty="0" smtClean="0"/>
              <a:t> HTLV-1 </a:t>
            </a:r>
            <a:r>
              <a:rPr lang="pt-BR" sz="2400" dirty="0" err="1" smtClean="0"/>
              <a:t>screening</a:t>
            </a:r>
            <a:r>
              <a:rPr lang="pt-BR" sz="2400" dirty="0" smtClean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endParaRPr lang="pt-BR" sz="24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pt-BR" sz="2400" dirty="0" smtClean="0"/>
              <a:t>Molecular </a:t>
            </a:r>
            <a:r>
              <a:rPr lang="pt-BR" sz="2400" dirty="0" err="1" smtClean="0"/>
              <a:t>assays</a:t>
            </a:r>
            <a:r>
              <a:rPr lang="pt-BR" sz="2400" dirty="0" smtClean="0"/>
              <a:t> </a:t>
            </a:r>
            <a:r>
              <a:rPr lang="pt-BR" sz="2400" dirty="0" err="1" smtClean="0"/>
              <a:t>can</a:t>
            </a:r>
            <a:r>
              <a:rPr lang="pt-BR" sz="2400" dirty="0" smtClean="0"/>
              <a:t> </a:t>
            </a:r>
            <a:r>
              <a:rPr lang="pt-BR" sz="2400" dirty="0" err="1" smtClean="0"/>
              <a:t>be</a:t>
            </a:r>
            <a:r>
              <a:rPr lang="pt-BR" sz="2400" dirty="0" smtClean="0"/>
              <a:t> </a:t>
            </a:r>
            <a:r>
              <a:rPr lang="pt-BR" sz="2400" dirty="0" err="1" smtClean="0"/>
              <a:t>used</a:t>
            </a:r>
            <a:r>
              <a:rPr lang="pt-BR" sz="2400" dirty="0" smtClean="0"/>
              <a:t> for </a:t>
            </a:r>
            <a:r>
              <a:rPr lang="pt-BR" sz="2400" dirty="0" err="1" smtClean="0"/>
              <a:t>different</a:t>
            </a:r>
            <a:r>
              <a:rPr lang="pt-BR" sz="2400" dirty="0" smtClean="0"/>
              <a:t> </a:t>
            </a:r>
            <a:r>
              <a:rPr lang="pt-BR" sz="2400" dirty="0" err="1" smtClean="0"/>
              <a:t>purposes</a:t>
            </a:r>
            <a:r>
              <a:rPr lang="pt-BR" sz="2400" dirty="0" smtClean="0"/>
              <a:t> in HTLV </a:t>
            </a:r>
            <a:r>
              <a:rPr lang="pt-BR" sz="2400" dirty="0" err="1" smtClean="0"/>
              <a:t>infection</a:t>
            </a:r>
            <a:endParaRPr lang="pt-BR" sz="2400" smtClean="0"/>
          </a:p>
          <a:p>
            <a:pPr>
              <a:buFont typeface="Wingdings" panose="05000000000000000000" pitchFamily="2" charset="2"/>
              <a:buChar char="v"/>
            </a:pPr>
            <a:endParaRPr lang="pt-BR" sz="24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pt-BR" sz="2400" dirty="0" smtClean="0"/>
              <a:t>Prior </a:t>
            </a:r>
            <a:r>
              <a:rPr lang="pt-BR" sz="2400" dirty="0" err="1" smtClean="0"/>
              <a:t>validation</a:t>
            </a:r>
            <a:r>
              <a:rPr lang="pt-BR" sz="2400" dirty="0" smtClean="0"/>
              <a:t> </a:t>
            </a:r>
            <a:r>
              <a:rPr lang="pt-BR" sz="2400" dirty="0" err="1" smtClean="0"/>
              <a:t>is</a:t>
            </a:r>
            <a:r>
              <a:rPr lang="pt-BR" sz="2400" dirty="0" smtClean="0"/>
              <a:t> </a:t>
            </a:r>
            <a:r>
              <a:rPr lang="pt-BR" sz="2400" dirty="0" err="1" smtClean="0"/>
              <a:t>essential</a:t>
            </a:r>
            <a:r>
              <a:rPr lang="pt-BR" sz="2400" dirty="0" smtClean="0"/>
              <a:t> </a:t>
            </a:r>
            <a:r>
              <a:rPr lang="pt-BR" sz="2400" dirty="0" err="1" smtClean="0"/>
              <a:t>before</a:t>
            </a:r>
            <a:r>
              <a:rPr lang="pt-BR" sz="2400" dirty="0" smtClean="0"/>
              <a:t> </a:t>
            </a:r>
            <a:r>
              <a:rPr lang="pt-BR" sz="2400" dirty="0" err="1" smtClean="0"/>
              <a:t>the</a:t>
            </a:r>
            <a:r>
              <a:rPr lang="pt-BR" sz="2400" dirty="0" smtClean="0"/>
              <a:t> </a:t>
            </a:r>
            <a:r>
              <a:rPr lang="pt-BR" sz="2400" dirty="0" err="1" smtClean="0"/>
              <a:t>implementation</a:t>
            </a:r>
            <a:r>
              <a:rPr lang="pt-BR" sz="2400" dirty="0" smtClean="0"/>
              <a:t> in laboratorial </a:t>
            </a:r>
            <a:r>
              <a:rPr lang="pt-BR" sz="2400" dirty="0" err="1" smtClean="0"/>
              <a:t>routine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220515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HTLV: </a:t>
            </a:r>
            <a:r>
              <a:rPr lang="pt-BR" dirty="0" err="1" smtClean="0"/>
              <a:t>clinical</a:t>
            </a:r>
            <a:r>
              <a:rPr lang="pt-BR" dirty="0" smtClean="0"/>
              <a:t> </a:t>
            </a:r>
            <a:r>
              <a:rPr lang="pt-BR" dirty="0" err="1" smtClean="0"/>
              <a:t>presentation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t-BR" dirty="0" err="1" smtClean="0"/>
              <a:t>Asymptomatic</a:t>
            </a:r>
            <a:r>
              <a:rPr lang="pt-BR" dirty="0" smtClean="0"/>
              <a:t> </a:t>
            </a:r>
            <a:r>
              <a:rPr lang="pt-BR" dirty="0" err="1" smtClean="0"/>
              <a:t>infection</a:t>
            </a:r>
            <a:endParaRPr lang="pt-BR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 </a:t>
            </a:r>
            <a:r>
              <a:rPr lang="pt-BR" dirty="0" smtClean="0"/>
              <a:t>1-5% </a:t>
            </a:r>
            <a:r>
              <a:rPr lang="pt-BR" dirty="0" err="1" smtClean="0"/>
              <a:t>disease</a:t>
            </a:r>
            <a:endParaRPr lang="pt-BR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pt-BR" dirty="0" smtClean="0"/>
              <a:t>HAM/TSP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dirty="0" smtClean="0"/>
              <a:t>ATL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dirty="0" err="1" smtClean="0"/>
              <a:t>Other</a:t>
            </a:r>
            <a:r>
              <a:rPr lang="pt-BR" dirty="0" smtClean="0"/>
              <a:t> </a:t>
            </a:r>
            <a:r>
              <a:rPr lang="pt-BR" dirty="0" err="1" smtClean="0"/>
              <a:t>clinical</a:t>
            </a:r>
            <a:r>
              <a:rPr lang="pt-BR" dirty="0" smtClean="0"/>
              <a:t> </a:t>
            </a:r>
            <a:r>
              <a:rPr lang="pt-BR" dirty="0" err="1" smtClean="0"/>
              <a:t>presentation</a:t>
            </a:r>
            <a:endParaRPr lang="pt-BR" dirty="0" smtClean="0"/>
          </a:p>
          <a:p>
            <a:pPr>
              <a:buFont typeface="Arial" panose="020B0604020202020204" pitchFamily="34" charset="0"/>
              <a:buChar char="•"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3427" t="7746" r="37133" b="27193"/>
          <a:stretch/>
        </p:blipFill>
        <p:spPr>
          <a:xfrm>
            <a:off x="7526215" y="57640"/>
            <a:ext cx="1617785" cy="45792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15229" t="17443" r="12790" b="4368"/>
          <a:stretch/>
        </p:blipFill>
        <p:spPr>
          <a:xfrm>
            <a:off x="5627077" y="2328986"/>
            <a:ext cx="1735015" cy="33528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6244493" y="2657231"/>
            <a:ext cx="398584" cy="1328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5627077" y="5783385"/>
            <a:ext cx="17350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HAM/TSP </a:t>
            </a:r>
            <a:r>
              <a:rPr lang="pt-BR" sz="1600" dirty="0" err="1" smtClean="0"/>
              <a:t>patient</a:t>
            </a:r>
            <a:endParaRPr lang="pt-BR" sz="16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1281722" y="4129693"/>
            <a:ext cx="3048001" cy="8617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HAM/TSP</a:t>
            </a:r>
          </a:p>
          <a:p>
            <a:pPr algn="ctr"/>
            <a:r>
              <a:rPr lang="pt-BR" sz="1600" dirty="0" err="1" smtClean="0"/>
              <a:t>Chronic</a:t>
            </a:r>
            <a:r>
              <a:rPr lang="pt-BR" sz="1600" dirty="0"/>
              <a:t> </a:t>
            </a:r>
            <a:r>
              <a:rPr lang="pt-BR" sz="1600" dirty="0" err="1"/>
              <a:t>progressive</a:t>
            </a:r>
            <a:r>
              <a:rPr lang="pt-BR" sz="1600" dirty="0"/>
              <a:t> </a:t>
            </a:r>
            <a:r>
              <a:rPr lang="pt-BR" sz="1600" dirty="0" err="1" smtClean="0"/>
              <a:t>incapacitating</a:t>
            </a:r>
            <a:r>
              <a:rPr lang="pt-BR" sz="1600" dirty="0" smtClean="0"/>
              <a:t> </a:t>
            </a:r>
            <a:r>
              <a:rPr lang="pt-BR" sz="1600" dirty="0" err="1" smtClean="0"/>
              <a:t>neurologic</a:t>
            </a:r>
            <a:r>
              <a:rPr lang="pt-BR" sz="1600" dirty="0" smtClean="0"/>
              <a:t> </a:t>
            </a:r>
            <a:r>
              <a:rPr lang="pt-BR" sz="1600" dirty="0" err="1" smtClean="0"/>
              <a:t>disease</a:t>
            </a:r>
            <a:endParaRPr lang="pt-BR" sz="16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2215662" y="5211717"/>
            <a:ext cx="135987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err="1" smtClean="0"/>
              <a:t>There</a:t>
            </a:r>
            <a:r>
              <a:rPr lang="pt-BR" dirty="0" smtClean="0"/>
              <a:t> </a:t>
            </a:r>
            <a:r>
              <a:rPr lang="pt-BR" dirty="0" err="1" smtClean="0"/>
              <a:t>is</a:t>
            </a:r>
            <a:r>
              <a:rPr lang="pt-BR" dirty="0" smtClean="0"/>
              <a:t> no </a:t>
            </a:r>
            <a:r>
              <a:rPr lang="pt-BR" dirty="0" err="1" smtClean="0"/>
              <a:t>treatment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170574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728663"/>
            <a:ext cx="7886700" cy="993775"/>
          </a:xfrm>
        </p:spPr>
        <p:txBody>
          <a:bodyPr/>
          <a:lstStyle/>
          <a:p>
            <a:pPr algn="ctr"/>
            <a:r>
              <a:rPr lang="pt-BR" b="1" dirty="0" err="1" smtClean="0">
                <a:solidFill>
                  <a:schemeClr val="accent5"/>
                </a:solidFill>
              </a:rPr>
              <a:t>Acknowledgments</a:t>
            </a:r>
            <a:endParaRPr lang="pt-BR" b="1" dirty="0">
              <a:solidFill>
                <a:schemeClr val="accent5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257300" y="5619750"/>
            <a:ext cx="7886700" cy="10398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800" b="1" dirty="0"/>
              <a:t>Financial </a:t>
            </a:r>
            <a:r>
              <a:rPr lang="pt-BR" sz="1800" b="1" dirty="0" err="1"/>
              <a:t>support</a:t>
            </a:r>
            <a:endParaRPr lang="pt-BR" sz="1800" b="1" dirty="0"/>
          </a:p>
          <a:p>
            <a:endParaRPr lang="pt-BR" sz="1800" b="1" dirty="0"/>
          </a:p>
          <a:p>
            <a:endParaRPr lang="pt-BR" sz="1800" b="1" dirty="0"/>
          </a:p>
          <a:p>
            <a:endParaRPr lang="pt-BR" sz="1800" b="1" dirty="0"/>
          </a:p>
          <a:p>
            <a:pPr marL="0" indent="0">
              <a:buNone/>
            </a:pPr>
            <a:endParaRPr lang="pt-BR" sz="1800" b="1" dirty="0"/>
          </a:p>
          <a:p>
            <a:pPr marL="0" indent="0">
              <a:buNone/>
            </a:pPr>
            <a:r>
              <a:rPr lang="pt-BR" sz="1800" b="1" dirty="0"/>
              <a:t> 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7705" y="5181943"/>
            <a:ext cx="1421594" cy="59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7902" y="5113100"/>
            <a:ext cx="1020572" cy="7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4159" y="5223380"/>
            <a:ext cx="1538654" cy="62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049" y="3450149"/>
            <a:ext cx="662465" cy="868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6"/>
          <a:srcRect l="10036" t="7150" r="23919" b="46288"/>
          <a:stretch/>
        </p:blipFill>
        <p:spPr>
          <a:xfrm>
            <a:off x="6450499" y="1395057"/>
            <a:ext cx="2319617" cy="1226484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408" y="1211855"/>
            <a:ext cx="851747" cy="1022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989860" y="1799652"/>
            <a:ext cx="7749551" cy="103015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500" u="sng" dirty="0"/>
              <a:t>Laboratório de líquido cefalorraquiano:</a:t>
            </a:r>
          </a:p>
          <a:p>
            <a:pPr marL="0" indent="0">
              <a:buNone/>
            </a:pPr>
            <a:r>
              <a:rPr lang="pt-BR" sz="1350" b="1" dirty="0" err="1"/>
              <a:t>Marzia</a:t>
            </a:r>
            <a:r>
              <a:rPr lang="pt-BR" sz="1350" b="1" dirty="0"/>
              <a:t> </a:t>
            </a:r>
            <a:r>
              <a:rPr lang="pt-BR" sz="1350" b="1" dirty="0" err="1"/>
              <a:t>Puccioni</a:t>
            </a:r>
            <a:r>
              <a:rPr lang="pt-BR" sz="1350" b="1" dirty="0"/>
              <a:t> </a:t>
            </a:r>
            <a:r>
              <a:rPr lang="pt-BR" sz="1350" b="1" dirty="0" err="1"/>
              <a:t>Sohler</a:t>
            </a:r>
            <a:r>
              <a:rPr lang="pt-BR" sz="1350" b="1" dirty="0"/>
              <a:t>, MD, PhD</a:t>
            </a:r>
          </a:p>
          <a:p>
            <a:pPr marL="0" indent="0">
              <a:buNone/>
            </a:pPr>
            <a:r>
              <a:rPr lang="pt-BR" sz="1350" b="1" dirty="0"/>
              <a:t>Mauro Jorge Cabral Castro, MSc, PhD </a:t>
            </a:r>
            <a:r>
              <a:rPr lang="pt-BR" sz="1350" b="1" dirty="0" err="1"/>
              <a:t>Student</a:t>
            </a:r>
            <a:endParaRPr lang="pt-BR" sz="1350" b="1" dirty="0"/>
          </a:p>
          <a:p>
            <a:pPr marL="0" indent="0">
              <a:buNone/>
            </a:pPr>
            <a:endParaRPr lang="pt-BR" sz="1500" u="sng" dirty="0"/>
          </a:p>
          <a:p>
            <a:pPr marL="0" indent="0">
              <a:buNone/>
            </a:pPr>
            <a:r>
              <a:rPr lang="pt-BR" sz="1500" u="sng" dirty="0"/>
              <a:t>Laboratório de Diagnóstico imunológico e molecular de doenças infecciosas e parasitárias</a:t>
            </a:r>
          </a:p>
          <a:p>
            <a:pPr marL="0" indent="0">
              <a:buNone/>
            </a:pPr>
            <a:r>
              <a:rPr lang="pt-BR" sz="1350" b="1" dirty="0"/>
              <a:t>José Mauro Peralta, MD, PhD</a:t>
            </a:r>
          </a:p>
          <a:p>
            <a:pPr marL="0" indent="0">
              <a:buNone/>
            </a:pPr>
            <a:endParaRPr lang="pt-BR" sz="1500" u="sng" dirty="0"/>
          </a:p>
          <a:p>
            <a:pPr marL="0" indent="0">
              <a:buNone/>
            </a:pPr>
            <a:r>
              <a:rPr lang="pt-BR" sz="1500" u="sng" dirty="0"/>
              <a:t>Laboratório de Genética Molecular de </a:t>
            </a:r>
            <a:r>
              <a:rPr lang="pt-BR" sz="1500" u="sng" dirty="0" err="1"/>
              <a:t>Microorganismos</a:t>
            </a:r>
            <a:endParaRPr lang="pt-BR" sz="1500" u="sng" dirty="0"/>
          </a:p>
          <a:p>
            <a:pPr marL="0" indent="0">
              <a:buNone/>
            </a:pPr>
            <a:r>
              <a:rPr lang="pt-BR" sz="1350" b="1" dirty="0"/>
              <a:t>Ana Carolina Paulo Vicente, PhD</a:t>
            </a:r>
          </a:p>
          <a:p>
            <a:pPr marL="0" indent="0">
              <a:buNone/>
            </a:pPr>
            <a:r>
              <a:rPr lang="pt-BR" sz="1350" b="1" dirty="0"/>
              <a:t>Louise Zanella, MSc, PhD </a:t>
            </a:r>
            <a:r>
              <a:rPr lang="pt-BR" sz="1350" b="1" dirty="0" err="1"/>
              <a:t>Student</a:t>
            </a:r>
            <a:endParaRPr lang="pt-BR" sz="1350" b="1" dirty="0"/>
          </a:p>
          <a:p>
            <a:pPr marL="0" indent="0">
              <a:buNone/>
            </a:pPr>
            <a:endParaRPr lang="pt-BR" sz="1350" b="1" dirty="0"/>
          </a:p>
          <a:p>
            <a:pPr marL="0" indent="0">
              <a:buNone/>
            </a:pPr>
            <a:endParaRPr lang="pt-BR" sz="1500" u="sng" dirty="0"/>
          </a:p>
          <a:p>
            <a:pPr marL="0" indent="0">
              <a:buNone/>
            </a:pPr>
            <a:endParaRPr lang="pt-BR" sz="1500" dirty="0"/>
          </a:p>
          <a:p>
            <a:endParaRPr lang="pt-BR" sz="1500" dirty="0"/>
          </a:p>
          <a:p>
            <a:endParaRPr lang="pt-BR" sz="1500" dirty="0"/>
          </a:p>
          <a:p>
            <a:endParaRPr lang="pt-BR" sz="1500" dirty="0"/>
          </a:p>
          <a:p>
            <a:endParaRPr lang="pt-BR" sz="1500" dirty="0"/>
          </a:p>
          <a:p>
            <a:endParaRPr lang="pt-BR" sz="1500" dirty="0"/>
          </a:p>
          <a:p>
            <a:pPr marL="0" indent="0">
              <a:buNone/>
            </a:pPr>
            <a:endParaRPr lang="pt-BR" sz="1500" dirty="0"/>
          </a:p>
          <a:p>
            <a:pPr marL="0" indent="0">
              <a:buNone/>
            </a:pPr>
            <a:r>
              <a:rPr lang="pt-BR" sz="1500" dirty="0"/>
              <a:t>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1004" y="5176976"/>
            <a:ext cx="591028" cy="70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362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84221" y="93077"/>
            <a:ext cx="7543800" cy="829343"/>
          </a:xfrm>
        </p:spPr>
        <p:txBody>
          <a:bodyPr/>
          <a:lstStyle/>
          <a:p>
            <a:r>
              <a:rPr lang="pt-BR" dirty="0" err="1" smtClean="0"/>
              <a:t>Thank</a:t>
            </a:r>
            <a:r>
              <a:rPr lang="pt-BR" dirty="0" smtClean="0"/>
              <a:t> </a:t>
            </a:r>
            <a:r>
              <a:rPr lang="pt-BR" dirty="0" err="1" smtClean="0"/>
              <a:t>you</a:t>
            </a:r>
            <a:r>
              <a:rPr lang="pt-BR" dirty="0" smtClean="0"/>
              <a:t>!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4294967295"/>
          </p:nvPr>
        </p:nvSpPr>
        <p:spPr>
          <a:xfrm>
            <a:off x="597569" y="5715000"/>
            <a:ext cx="7543800" cy="1143000"/>
          </a:xfrm>
        </p:spPr>
        <p:txBody>
          <a:bodyPr/>
          <a:lstStyle/>
          <a:p>
            <a:pPr algn="ctr"/>
            <a:r>
              <a:rPr lang="pt-BR" dirty="0" smtClean="0"/>
              <a:t>CAROLROSADAS@GMAIL.COM</a:t>
            </a:r>
            <a:endParaRPr lang="pt-BR" dirty="0"/>
          </a:p>
        </p:txBody>
      </p:sp>
      <p:pic>
        <p:nvPicPr>
          <p:cNvPr id="1026" name="Picture 2" descr="http://www.paisagensromanticas.com/wp-content/uploads/2013/12/o-por-do-sol-rio-de-janei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3986" y="1129239"/>
            <a:ext cx="6758480" cy="450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6974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HTLV </a:t>
            </a:r>
            <a:r>
              <a:rPr lang="pt-BR" dirty="0" err="1" smtClean="0"/>
              <a:t>morphology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7" name="Imagem 6" descr="Fig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6875"/>
          <a:stretch/>
        </p:blipFill>
        <p:spPr bwMode="auto">
          <a:xfrm>
            <a:off x="2882411" y="2461846"/>
            <a:ext cx="3483585" cy="29267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6365996" y="5977467"/>
            <a:ext cx="36028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err="1" smtClean="0"/>
              <a:t>Verdonck</a:t>
            </a:r>
            <a:r>
              <a:rPr lang="pt-BR" sz="1100" dirty="0" smtClean="0"/>
              <a:t> </a:t>
            </a:r>
            <a:r>
              <a:rPr lang="pt-BR" sz="1100" dirty="0"/>
              <a:t>et al., </a:t>
            </a:r>
            <a:r>
              <a:rPr lang="pt-BR" sz="1100" dirty="0" smtClean="0"/>
              <a:t>2007</a:t>
            </a:r>
            <a:endParaRPr lang="pt-BR" sz="1100" dirty="0"/>
          </a:p>
          <a:p>
            <a:endParaRPr lang="pt-BR" sz="11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l="23427" t="7746" r="37133" b="27193"/>
          <a:stretch/>
        </p:blipFill>
        <p:spPr>
          <a:xfrm>
            <a:off x="7526215" y="57640"/>
            <a:ext cx="1617785" cy="45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052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HTLV </a:t>
            </a:r>
            <a:r>
              <a:rPr lang="pt-BR" dirty="0" err="1" smtClean="0"/>
              <a:t>replication</a:t>
            </a:r>
            <a:r>
              <a:rPr lang="pt-BR" dirty="0" smtClean="0"/>
              <a:t> </a:t>
            </a:r>
            <a:r>
              <a:rPr lang="pt-BR" dirty="0" err="1" smtClean="0"/>
              <a:t>cycle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5890" y="1845734"/>
            <a:ext cx="3967480" cy="43376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/>
          <p:cNvSpPr txBox="1"/>
          <p:nvPr/>
        </p:nvSpPr>
        <p:spPr>
          <a:xfrm>
            <a:off x="6117884" y="6000653"/>
            <a:ext cx="30261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err="1" smtClean="0"/>
              <a:t>Lairmore</a:t>
            </a:r>
            <a:r>
              <a:rPr lang="pt-BR" sz="1100" dirty="0" smtClean="0"/>
              <a:t> </a:t>
            </a:r>
            <a:r>
              <a:rPr lang="pt-BR" sz="1100" dirty="0"/>
              <a:t>et al., </a:t>
            </a:r>
            <a:r>
              <a:rPr lang="pt-BR" sz="1100" dirty="0" smtClean="0"/>
              <a:t>2012</a:t>
            </a:r>
            <a:endParaRPr lang="pt-BR" sz="11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l="23427" t="7746" r="37133" b="27193"/>
          <a:stretch/>
        </p:blipFill>
        <p:spPr>
          <a:xfrm>
            <a:off x="7526215" y="57640"/>
            <a:ext cx="1617785" cy="457927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731000" y="2984500"/>
            <a:ext cx="2319215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Clonal </a:t>
            </a:r>
            <a:r>
              <a:rPr lang="pt-BR" b="1" dirty="0" err="1" smtClean="0"/>
              <a:t>expansion</a:t>
            </a:r>
            <a:r>
              <a:rPr lang="pt-BR" b="1" dirty="0" smtClean="0"/>
              <a:t> </a:t>
            </a:r>
            <a:r>
              <a:rPr lang="pt-BR" b="1" dirty="0" err="1" smtClean="0"/>
              <a:t>of</a:t>
            </a:r>
            <a:endParaRPr lang="pt-BR" b="1" dirty="0" smtClean="0"/>
          </a:p>
          <a:p>
            <a:pPr algn="ctr"/>
            <a:r>
              <a:rPr lang="pt-BR" b="1" dirty="0" err="1" smtClean="0"/>
              <a:t>Infected</a:t>
            </a:r>
            <a:r>
              <a:rPr lang="pt-BR" b="1" dirty="0" smtClean="0"/>
              <a:t> T-</a:t>
            </a:r>
            <a:r>
              <a:rPr lang="pt-BR" b="1" dirty="0" err="1" smtClean="0"/>
              <a:t>cell</a:t>
            </a:r>
            <a:endParaRPr lang="pt-BR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24543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HTLV proviral </a:t>
            </a:r>
            <a:r>
              <a:rPr lang="pt-BR" dirty="0" err="1" smtClean="0"/>
              <a:t>genome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b="47201"/>
          <a:stretch/>
        </p:blipFill>
        <p:spPr>
          <a:xfrm>
            <a:off x="1406769" y="2224137"/>
            <a:ext cx="5603997" cy="193638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209320" y="5869094"/>
            <a:ext cx="36028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err="1" smtClean="0"/>
              <a:t>Currer</a:t>
            </a:r>
            <a:r>
              <a:rPr lang="pt-BR" sz="1100" dirty="0" smtClean="0"/>
              <a:t> et al. Front</a:t>
            </a:r>
            <a:r>
              <a:rPr lang="pt-BR" sz="1100" dirty="0"/>
              <a:t>. Microbiol., 30 </a:t>
            </a:r>
            <a:r>
              <a:rPr lang="pt-BR" sz="1100" dirty="0" err="1"/>
              <a:t>November</a:t>
            </a:r>
            <a:r>
              <a:rPr lang="pt-BR" sz="1100" dirty="0"/>
              <a:t> 2012 | </a:t>
            </a:r>
            <a:r>
              <a:rPr lang="pt-BR" sz="1100" dirty="0" err="1"/>
              <a:t>doi</a:t>
            </a:r>
            <a:r>
              <a:rPr lang="pt-BR" sz="1100" dirty="0"/>
              <a:t>: 10.3389/fmicb.2012.00406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l="23427" t="7746" r="37133" b="27193"/>
          <a:stretch/>
        </p:blipFill>
        <p:spPr>
          <a:xfrm>
            <a:off x="7526215" y="57640"/>
            <a:ext cx="1617785" cy="457927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281722" y="4955193"/>
            <a:ext cx="304800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Low mutation rate</a:t>
            </a:r>
          </a:p>
        </p:txBody>
      </p:sp>
    </p:spTree>
    <p:extLst>
      <p:ext uri="{BB962C8B-B14F-4D97-AF65-F5344CB8AC3E}">
        <p14:creationId xmlns:p14="http://schemas.microsoft.com/office/powerpoint/2010/main" xmlns="" val="7449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Molecular </a:t>
            </a:r>
            <a:r>
              <a:rPr lang="pt-BR" dirty="0" err="1" smtClean="0"/>
              <a:t>analysis</a:t>
            </a:r>
            <a:r>
              <a:rPr lang="pt-BR" dirty="0" smtClean="0"/>
              <a:t> in HTLV </a:t>
            </a:r>
            <a:r>
              <a:rPr lang="pt-BR" dirty="0" err="1" smtClean="0"/>
              <a:t>infection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 err="1" smtClean="0"/>
              <a:t>Diagnosis</a:t>
            </a:r>
            <a:endParaRPr lang="pt-B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 err="1" smtClean="0"/>
              <a:t>Prognosis</a:t>
            </a:r>
            <a:endParaRPr lang="pt-B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 err="1" smtClean="0"/>
              <a:t>Epidemiology</a:t>
            </a:r>
            <a:endParaRPr lang="pt-B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 err="1" smtClean="0"/>
              <a:t>Pathogenesis</a:t>
            </a:r>
            <a:endParaRPr lang="pt-BR" dirty="0" smtClean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23427" t="7746" r="37133" b="27193"/>
          <a:stretch/>
        </p:blipFill>
        <p:spPr>
          <a:xfrm>
            <a:off x="7526215" y="57640"/>
            <a:ext cx="1617785" cy="45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963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Diagnosis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23427" t="7746" r="37133" b="27193"/>
          <a:stretch/>
        </p:blipFill>
        <p:spPr>
          <a:xfrm>
            <a:off x="7526215" y="57640"/>
            <a:ext cx="1617785" cy="457927"/>
          </a:xfrm>
          <a:prstGeom prst="rect">
            <a:avLst/>
          </a:prstGeom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xmlns="" val="1467482511"/>
              </p:ext>
            </p:extLst>
          </p:nvPr>
        </p:nvGraphicFramePr>
        <p:xfrm>
          <a:off x="1289539" y="2022231"/>
          <a:ext cx="6096000" cy="2659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2476500" y="4954953"/>
            <a:ext cx="3738687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err="1" smtClean="0"/>
              <a:t>Abs</a:t>
            </a:r>
            <a:r>
              <a:rPr lang="pt-BR" dirty="0" smtClean="0"/>
              <a:t> </a:t>
            </a:r>
            <a:r>
              <a:rPr lang="pt-BR" dirty="0" err="1" smtClean="0"/>
              <a:t>detection</a:t>
            </a:r>
            <a:r>
              <a:rPr lang="pt-BR" dirty="0" smtClean="0"/>
              <a:t>:</a:t>
            </a:r>
          </a:p>
          <a:p>
            <a:pPr algn="ctr"/>
            <a:r>
              <a:rPr lang="pt-BR" dirty="0" smtClean="0"/>
              <a:t>ELISA: </a:t>
            </a:r>
            <a:r>
              <a:rPr lang="pt-BR" dirty="0" err="1" smtClean="0"/>
              <a:t>screening</a:t>
            </a:r>
            <a:r>
              <a:rPr lang="pt-BR" dirty="0" smtClean="0"/>
              <a:t> </a:t>
            </a:r>
            <a:r>
              <a:rPr lang="pt-BR" dirty="0" err="1" smtClean="0"/>
              <a:t>test</a:t>
            </a:r>
            <a:endParaRPr lang="pt-BR" dirty="0" smtClean="0"/>
          </a:p>
          <a:p>
            <a:pPr algn="ctr"/>
            <a:r>
              <a:rPr lang="pt-BR" dirty="0" smtClean="0"/>
              <a:t>WB: </a:t>
            </a:r>
            <a:r>
              <a:rPr lang="pt-BR" dirty="0" err="1" smtClean="0"/>
              <a:t>Confirmatory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typing</a:t>
            </a:r>
            <a:r>
              <a:rPr lang="pt-BR" dirty="0" smtClean="0"/>
              <a:t> </a:t>
            </a:r>
            <a:r>
              <a:rPr lang="pt-BR" dirty="0" err="1" smtClean="0"/>
              <a:t>test</a:t>
            </a:r>
            <a:endParaRPr lang="pt-BR" dirty="0" smtClean="0"/>
          </a:p>
          <a:p>
            <a:pPr algn="ctr"/>
            <a:r>
              <a:rPr lang="pt-BR" dirty="0" err="1" smtClean="0"/>
              <a:t>Indeterminate</a:t>
            </a:r>
            <a:r>
              <a:rPr lang="pt-BR" dirty="0" smtClean="0"/>
              <a:t> WB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89503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Detection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proviral DNA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pt-BR" dirty="0" err="1" smtClean="0"/>
              <a:t>Recent</a:t>
            </a:r>
            <a:r>
              <a:rPr lang="pt-BR" dirty="0" smtClean="0"/>
              <a:t> </a:t>
            </a:r>
            <a:r>
              <a:rPr lang="pt-BR" dirty="0" err="1" smtClean="0"/>
              <a:t>infection</a:t>
            </a:r>
            <a:endParaRPr lang="pt-BR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pt-BR" dirty="0" smtClean="0"/>
              <a:t>Passive </a:t>
            </a:r>
            <a:r>
              <a:rPr lang="pt-BR" dirty="0" err="1" smtClean="0"/>
              <a:t>transfer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Abs</a:t>
            </a:r>
            <a:endParaRPr lang="pt-BR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pt-BR" dirty="0" err="1" smtClean="0"/>
              <a:t>Indeterminate</a:t>
            </a:r>
            <a:r>
              <a:rPr lang="pt-BR" dirty="0" smtClean="0"/>
              <a:t> WB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dirty="0" err="1" smtClean="0"/>
              <a:t>Abs</a:t>
            </a:r>
            <a:r>
              <a:rPr lang="pt-BR" dirty="0" smtClean="0"/>
              <a:t> in </a:t>
            </a:r>
            <a:r>
              <a:rPr lang="pt-BR" dirty="0" err="1" smtClean="0"/>
              <a:t>blood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not</a:t>
            </a:r>
            <a:r>
              <a:rPr lang="pt-BR" dirty="0" smtClean="0"/>
              <a:t> in CSF in </a:t>
            </a:r>
            <a:r>
              <a:rPr lang="pt-BR" dirty="0" err="1" smtClean="0"/>
              <a:t>symptomatic</a:t>
            </a:r>
            <a:r>
              <a:rPr lang="pt-BR" dirty="0" smtClean="0"/>
              <a:t> </a:t>
            </a:r>
            <a:r>
              <a:rPr lang="pt-BR" dirty="0" err="1" smtClean="0"/>
              <a:t>patients</a:t>
            </a:r>
            <a:r>
              <a:rPr lang="pt-BR" dirty="0" smtClean="0"/>
              <a:t> (HAM/TSP)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dirty="0" err="1" smtClean="0"/>
              <a:t>Identification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HTLV </a:t>
            </a:r>
            <a:r>
              <a:rPr lang="pt-BR" dirty="0" err="1" smtClean="0"/>
              <a:t>types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subtypes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08328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iva">
  <a:themeElements>
    <a:clrScheme name="Verde-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7014</TotalTime>
  <Words>718</Words>
  <Application>Microsoft Office PowerPoint</Application>
  <PresentationFormat>On-screen Show (4:3)</PresentationFormat>
  <Paragraphs>201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Retrospectiva</vt:lpstr>
      <vt:lpstr>Advances in molecular analysis in HTLV infection</vt:lpstr>
      <vt:lpstr>HTLV: Introduction</vt:lpstr>
      <vt:lpstr>HTLV: clinical presentation</vt:lpstr>
      <vt:lpstr>HTLV morphology</vt:lpstr>
      <vt:lpstr>HTLV replication cycle</vt:lpstr>
      <vt:lpstr>HTLV proviral genome</vt:lpstr>
      <vt:lpstr>Molecular analysis in HTLV infection</vt:lpstr>
      <vt:lpstr>Diagnosis</vt:lpstr>
      <vt:lpstr>Detection of proviral DNA</vt:lpstr>
      <vt:lpstr>Slide 10</vt:lpstr>
      <vt:lpstr>Nucleotide identity</vt:lpstr>
      <vt:lpstr>Slide 12</vt:lpstr>
      <vt:lpstr>Tax protein</vt:lpstr>
      <vt:lpstr>Prognosis</vt:lpstr>
      <vt:lpstr>Prognosis</vt:lpstr>
      <vt:lpstr>Slide 16</vt:lpstr>
      <vt:lpstr>Validation of qPCR for HTLV-1 proviral load in PBMCs </vt:lpstr>
      <vt:lpstr>Validation of qPCR for HTLV-1 proviral load in PBMCs </vt:lpstr>
      <vt:lpstr>Slide 19</vt:lpstr>
      <vt:lpstr>Validation of qPCR for HTLV-1 proviral load in PBMCs </vt:lpstr>
      <vt:lpstr>Validation of qPCR for HTLV-1 proviral load in PBMCs </vt:lpstr>
      <vt:lpstr>Validation of qPCR for HTLV-1 proviral load in PBMCs </vt:lpstr>
      <vt:lpstr>Validation of qPCR for HTLV-1 proviral load in PBMCs </vt:lpstr>
      <vt:lpstr>Slide 24</vt:lpstr>
      <vt:lpstr>Validation of qPCR for HTLV-1 proviral load in PBMCs </vt:lpstr>
      <vt:lpstr>Epidemiology</vt:lpstr>
      <vt:lpstr>Epidemiology</vt:lpstr>
      <vt:lpstr>Pathogenesis</vt:lpstr>
      <vt:lpstr>Important remarks</vt:lpstr>
      <vt:lpstr>Acknowledgments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Advances in molecular analysis in HTLV infection</dc:title>
  <dc:creator>Carolina Rosadas</dc:creator>
  <cp:lastModifiedBy>sahoo</cp:lastModifiedBy>
  <cp:revision>57</cp:revision>
  <dcterms:created xsi:type="dcterms:W3CDTF">2014-09-01T17:23:59Z</dcterms:created>
  <dcterms:modified xsi:type="dcterms:W3CDTF">2014-10-31T10:18:31Z</dcterms:modified>
</cp:coreProperties>
</file>