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6.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1" r:id="rId2"/>
    <p:sldId id="559" r:id="rId3"/>
    <p:sldId id="567" r:id="rId4"/>
    <p:sldId id="549" r:id="rId5"/>
    <p:sldId id="526" r:id="rId6"/>
    <p:sldId id="527" r:id="rId7"/>
    <p:sldId id="529" r:id="rId8"/>
    <p:sldId id="550" r:id="rId9"/>
    <p:sldId id="566" r:id="rId10"/>
    <p:sldId id="553" r:id="rId11"/>
    <p:sldId id="569" r:id="rId12"/>
    <p:sldId id="568" r:id="rId13"/>
    <p:sldId id="570" r:id="rId14"/>
    <p:sldId id="542" r:id="rId15"/>
    <p:sldId id="556" r:id="rId16"/>
    <p:sldId id="287" r:id="rId17"/>
  </p:sldIdLst>
  <p:sldSz cx="9144000" cy="6858000" type="screen4x3"/>
  <p:notesSz cx="6858000" cy="9144000"/>
  <p:defaultTextStyle>
    <a:defPPr>
      <a:defRPr lang="es-ES"/>
    </a:defPPr>
    <a:lvl1pPr algn="l" rtl="0" eaLnBrk="0" fontAlgn="base" hangingPunct="0">
      <a:spcBef>
        <a:spcPct val="0"/>
      </a:spcBef>
      <a:spcAft>
        <a:spcPct val="0"/>
      </a:spcAft>
      <a:defRPr b="1" i="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i="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i="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i="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i="1" kern="1200">
        <a:solidFill>
          <a:schemeClr val="tx1"/>
        </a:solidFill>
        <a:latin typeface="Comic Sans MS" panose="030F0702030302020204" pitchFamily="66" charset="0"/>
        <a:ea typeface="+mn-ea"/>
        <a:cs typeface="+mn-cs"/>
      </a:defRPr>
    </a:lvl5pPr>
    <a:lvl6pPr marL="2286000" algn="l" defTabSz="914400" rtl="0" eaLnBrk="1" latinLnBrk="0" hangingPunct="1">
      <a:defRPr b="1" i="1" kern="1200">
        <a:solidFill>
          <a:schemeClr val="tx1"/>
        </a:solidFill>
        <a:latin typeface="Comic Sans MS" panose="030F0702030302020204" pitchFamily="66" charset="0"/>
        <a:ea typeface="+mn-ea"/>
        <a:cs typeface="+mn-cs"/>
      </a:defRPr>
    </a:lvl6pPr>
    <a:lvl7pPr marL="2743200" algn="l" defTabSz="914400" rtl="0" eaLnBrk="1" latinLnBrk="0" hangingPunct="1">
      <a:defRPr b="1" i="1" kern="1200">
        <a:solidFill>
          <a:schemeClr val="tx1"/>
        </a:solidFill>
        <a:latin typeface="Comic Sans MS" panose="030F0702030302020204" pitchFamily="66" charset="0"/>
        <a:ea typeface="+mn-ea"/>
        <a:cs typeface="+mn-cs"/>
      </a:defRPr>
    </a:lvl7pPr>
    <a:lvl8pPr marL="3200400" algn="l" defTabSz="914400" rtl="0" eaLnBrk="1" latinLnBrk="0" hangingPunct="1">
      <a:defRPr b="1" i="1" kern="1200">
        <a:solidFill>
          <a:schemeClr val="tx1"/>
        </a:solidFill>
        <a:latin typeface="Comic Sans MS" panose="030F0702030302020204" pitchFamily="66" charset="0"/>
        <a:ea typeface="+mn-ea"/>
        <a:cs typeface="+mn-cs"/>
      </a:defRPr>
    </a:lvl8pPr>
    <a:lvl9pPr marL="3657600" algn="l" defTabSz="914400" rtl="0" eaLnBrk="1" latinLnBrk="0" hangingPunct="1">
      <a:defRPr b="1" i="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FF0000"/>
    <a:srgbClr val="0000CC"/>
    <a:srgbClr val="FFFF00"/>
    <a:srgbClr val="FF5050"/>
    <a:srgbClr val="33CC33"/>
    <a:srgbClr val="008000"/>
    <a:srgbClr val="FFABAD"/>
    <a:srgbClr val="FF7C8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434" autoAdjust="0"/>
  </p:normalViewPr>
  <p:slideViewPr>
    <p:cSldViewPr>
      <p:cViewPr varScale="1">
        <p:scale>
          <a:sx n="70" d="100"/>
          <a:sy n="70" d="100"/>
        </p:scale>
        <p:origin x="1590" y="72"/>
      </p:cViewPr>
      <p:guideLst>
        <p:guide orient="horz" pos="2160"/>
        <p:guide pos="2880"/>
      </p:guideLst>
    </p:cSldViewPr>
  </p:slideViewPr>
  <p:notesTextViewPr>
    <p:cViewPr>
      <p:scale>
        <a:sx n="3" d="2"/>
        <a:sy n="3" d="2"/>
      </p:scale>
      <p:origin x="0" y="0"/>
    </p:cViewPr>
  </p:notesTextViewPr>
  <p:sorterViewPr>
    <p:cViewPr varScale="1">
      <p:scale>
        <a:sx n="1" d="1"/>
        <a:sy n="1" d="1"/>
      </p:scale>
      <p:origin x="0" y="-2340"/>
    </p:cViewPr>
  </p:sorterViewPr>
  <p:notesViewPr>
    <p:cSldViewPr>
      <p:cViewPr>
        <p:scale>
          <a:sx n="100" d="100"/>
          <a:sy n="100" d="100"/>
        </p:scale>
        <p:origin x="-2502" y="7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b="0" i="0">
                <a:latin typeface="Arial" charset="0"/>
              </a:defRPr>
            </a:lvl1pPr>
          </a:lstStyle>
          <a:p>
            <a:pPr>
              <a:defRPr/>
            </a:pPr>
            <a:endParaRPr lang="es-ES"/>
          </a:p>
        </p:txBody>
      </p:sp>
      <p:sp>
        <p:nvSpPr>
          <p:cNvPr id="134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b="0" i="0">
                <a:latin typeface="Arial" charset="0"/>
              </a:defRPr>
            </a:lvl1pPr>
          </a:lstStyle>
          <a:p>
            <a:pPr>
              <a:defRPr/>
            </a:pPr>
            <a:endParaRPr lang="es-ES"/>
          </a:p>
        </p:txBody>
      </p:sp>
      <p:sp>
        <p:nvSpPr>
          <p:cNvPr id="134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b="0" i="0">
                <a:latin typeface="Arial" charset="0"/>
              </a:defRPr>
            </a:lvl1pPr>
          </a:lstStyle>
          <a:p>
            <a:pPr>
              <a:defRPr/>
            </a:pPr>
            <a:endParaRPr lang="es-ES"/>
          </a:p>
        </p:txBody>
      </p:sp>
      <p:sp>
        <p:nvSpPr>
          <p:cNvPr id="134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b="0" i="0">
                <a:latin typeface="Arial" panose="020B0604020202020204" pitchFamily="34" charset="0"/>
              </a:defRPr>
            </a:lvl1pPr>
          </a:lstStyle>
          <a:p>
            <a:pPr>
              <a:defRPr/>
            </a:pPr>
            <a:fld id="{1173028D-7653-46CD-92D7-A72E522D89DB}" type="slidenum">
              <a:rPr lang="es-ES"/>
              <a:pPr>
                <a:defRPr/>
              </a:pPr>
              <a:t>‹Nº›</a:t>
            </a:fld>
            <a:endParaRPr lang="es-ES"/>
          </a:p>
        </p:txBody>
      </p:sp>
    </p:spTree>
    <p:extLst>
      <p:ext uri="{BB962C8B-B14F-4D97-AF65-F5344CB8AC3E}">
        <p14:creationId xmlns:p14="http://schemas.microsoft.com/office/powerpoint/2010/main" val="3757387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6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b="0" i="0">
                <a:latin typeface="Arial" charset="0"/>
              </a:defRPr>
            </a:lvl1pPr>
          </a:lstStyle>
          <a:p>
            <a:pPr>
              <a:defRPr/>
            </a:pPr>
            <a:endParaRPr lang="es-ES"/>
          </a:p>
        </p:txBody>
      </p:sp>
      <p:sp>
        <p:nvSpPr>
          <p:cNvPr id="136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b="0" i="0">
                <a:latin typeface="Arial" charset="0"/>
              </a:defRPr>
            </a:lvl1pPr>
          </a:lstStyle>
          <a:p>
            <a:pPr>
              <a:defRPr/>
            </a:pPr>
            <a:endParaRPr lang="es-E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136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b="0" i="0">
                <a:latin typeface="Arial" charset="0"/>
              </a:defRPr>
            </a:lvl1pPr>
          </a:lstStyle>
          <a:p>
            <a:pPr>
              <a:defRPr/>
            </a:pPr>
            <a:endParaRPr lang="es-ES"/>
          </a:p>
        </p:txBody>
      </p:sp>
      <p:sp>
        <p:nvSpPr>
          <p:cNvPr id="136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b="0" i="0">
                <a:latin typeface="Arial" panose="020B0604020202020204" pitchFamily="34" charset="0"/>
              </a:defRPr>
            </a:lvl1pPr>
          </a:lstStyle>
          <a:p>
            <a:pPr>
              <a:defRPr/>
            </a:pPr>
            <a:fld id="{6D294DCB-A4AB-4BB8-BA26-584BB0B6915D}" type="slidenum">
              <a:rPr lang="es-ES"/>
              <a:pPr>
                <a:defRPr/>
              </a:pPr>
              <a:t>‹Nº›</a:t>
            </a:fld>
            <a:endParaRPr lang="es-ES"/>
          </a:p>
        </p:txBody>
      </p:sp>
    </p:spTree>
    <p:extLst>
      <p:ext uri="{BB962C8B-B14F-4D97-AF65-F5344CB8AC3E}">
        <p14:creationId xmlns:p14="http://schemas.microsoft.com/office/powerpoint/2010/main" val="34397789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76CD4C3-1AB8-4750-8617-49FCC83D8D71}" type="slidenum">
              <a:rPr lang="es-ES" altLang="es-ES" smtClean="0"/>
              <a:pPr>
                <a:spcBef>
                  <a:spcPct val="0"/>
                </a:spcBef>
              </a:pPr>
              <a:t>1</a:t>
            </a:fld>
            <a:endParaRPr lang="es-ES" altLang="es-E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s-ES" dirty="0" smtClean="0">
                <a:latin typeface="Arial" panose="020B0604020202020204" pitchFamily="34" charset="0"/>
              </a:rPr>
              <a:t>First of all I would like to thank to the organizing committee for giving me the opportunity to present our work. The title of my talk is “Melatonin sensitizes human breast cancer cells to ionizing radiation”.  </a:t>
            </a:r>
            <a:endParaRPr lang="es-ES" altLang="es-ES" dirty="0" smtClean="0">
              <a:latin typeface="Arial" panose="020B0604020202020204" pitchFamily="34" charset="0"/>
            </a:endParaRPr>
          </a:p>
          <a:p>
            <a:pPr eaLnBrk="1" hangingPunct="1"/>
            <a:endParaRPr lang="es-ES_tradnl" altLang="es-ES" dirty="0" smtClean="0">
              <a:latin typeface="Arial" panose="020B0604020202020204" pitchFamily="34" charset="0"/>
            </a:endParaRPr>
          </a:p>
        </p:txBody>
      </p:sp>
    </p:spTree>
    <p:extLst>
      <p:ext uri="{BB962C8B-B14F-4D97-AF65-F5344CB8AC3E}">
        <p14:creationId xmlns:p14="http://schemas.microsoft.com/office/powerpoint/2010/main" val="3284910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Marcador de imagen de diapositiva 1"/>
          <p:cNvSpPr>
            <a:spLocks noGrp="1" noRot="1" noChangeAspect="1" noTextEdit="1"/>
          </p:cNvSpPr>
          <p:nvPr>
            <p:ph type="sldImg"/>
          </p:nvPr>
        </p:nvSpPr>
        <p:spPr>
          <a:ln/>
        </p:spPr>
      </p:sp>
      <p:sp>
        <p:nvSpPr>
          <p:cNvPr id="21507"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s-ES" dirty="0" smtClean="0">
                <a:latin typeface="Arial" panose="020B0604020202020204" pitchFamily="34" charset="0"/>
              </a:rPr>
              <a:t>In mammalian cells, there are two</a:t>
            </a:r>
            <a:r>
              <a:rPr lang="en-GB" altLang="es-ES" baseline="0" dirty="0" smtClean="0">
                <a:latin typeface="Arial" panose="020B0604020202020204" pitchFamily="34" charset="0"/>
              </a:rPr>
              <a:t> main pathways to repair DSB: </a:t>
            </a:r>
            <a:r>
              <a:rPr lang="en-GB" altLang="es-ES" b="1" baseline="0" dirty="0" smtClean="0">
                <a:latin typeface="Arial" panose="020B0604020202020204" pitchFamily="34" charset="0"/>
              </a:rPr>
              <a:t>NHEJ and HR, and the choice of cells to use either NHEJ or HR is dependent on the cell cycle. </a:t>
            </a:r>
          </a:p>
          <a:p>
            <a:endParaRPr lang="en-GB" altLang="es-ES" b="1" baseline="0" dirty="0" smtClean="0">
              <a:latin typeface="Arial" panose="020B0604020202020204" pitchFamily="34" charset="0"/>
            </a:endParaRPr>
          </a:p>
          <a:p>
            <a:r>
              <a:rPr lang="en-GB" altLang="es-ES" b="1" baseline="0" dirty="0" smtClean="0">
                <a:latin typeface="Arial" panose="020B0604020202020204" pitchFamily="34" charset="0"/>
              </a:rPr>
              <a:t>HR, </a:t>
            </a:r>
            <a:r>
              <a:rPr lang="en-GB" altLang="es-ES" b="0" baseline="0" dirty="0" smtClean="0">
                <a:latin typeface="Arial" panose="020B0604020202020204" pitchFamily="34" charset="0"/>
              </a:rPr>
              <a:t>which takes place only in the S and G2 phases, is an error free mechanism, and one of the most important proteins of the pathway is RAD51, the most down-stream one. </a:t>
            </a:r>
          </a:p>
          <a:p>
            <a:r>
              <a:rPr lang="en-GB" altLang="es-ES" b="1" baseline="0" dirty="0" smtClean="0">
                <a:latin typeface="Arial" panose="020B0604020202020204" pitchFamily="34" charset="0"/>
              </a:rPr>
              <a:t>-------------------------------------------------------------------------------------------------------------------------------------------------------------------------------------------------</a:t>
            </a:r>
          </a:p>
          <a:p>
            <a:r>
              <a:rPr lang="en-GB" altLang="es-ES" b="1" baseline="0" dirty="0" smtClean="0">
                <a:latin typeface="Arial" panose="020B0604020202020204" pitchFamily="34" charset="0"/>
              </a:rPr>
              <a:t>The NHEJ </a:t>
            </a:r>
            <a:r>
              <a:rPr lang="en-GB" altLang="es-ES" b="0" baseline="0" dirty="0" smtClean="0">
                <a:latin typeface="Arial" panose="020B0604020202020204" pitchFamily="34" charset="0"/>
              </a:rPr>
              <a:t>involves a direct ligation of broken ends. In contrast </a:t>
            </a:r>
            <a:r>
              <a:rPr lang="en-GB" altLang="es-ES" b="1" baseline="0" dirty="0" smtClean="0">
                <a:latin typeface="Arial" panose="020B0604020202020204" pitchFamily="34" charset="0"/>
              </a:rPr>
              <a:t>HR</a:t>
            </a:r>
            <a:r>
              <a:rPr lang="en-GB" altLang="es-ES" b="0" baseline="0" dirty="0" smtClean="0">
                <a:latin typeface="Arial" panose="020B0604020202020204" pitchFamily="34" charset="0"/>
              </a:rPr>
              <a:t> involves repair of DSB using the homologous sequence. Therefore, HR is an error-free repair mechanism. The choice of cells to use either NHEJ or HR is dependent on the phases of the cell cycle. The NHEJ is present during the whole cycle, but HR predominates in the S and G2 phases, being the most important mechanism to ensure the high fidelity transmission of genetic information. </a:t>
            </a:r>
          </a:p>
          <a:p>
            <a:endParaRPr lang="en-GB" altLang="es-ES" b="0" baseline="0" dirty="0" smtClean="0">
              <a:latin typeface="Arial" panose="020B0604020202020204" pitchFamily="34" charset="0"/>
            </a:endParaRPr>
          </a:p>
          <a:p>
            <a:r>
              <a:rPr lang="en-GB" altLang="es-ES" b="0" baseline="0" dirty="0" smtClean="0">
                <a:latin typeface="Arial" panose="020B0604020202020204" pitchFamily="34" charset="0"/>
              </a:rPr>
              <a:t>Multiple reports describe increased levels of </a:t>
            </a:r>
            <a:r>
              <a:rPr lang="en-GB" altLang="es-ES" b="1" baseline="0" dirty="0" smtClean="0">
                <a:latin typeface="Arial" panose="020B0604020202020204" pitchFamily="34" charset="0"/>
              </a:rPr>
              <a:t>RAD51 protein </a:t>
            </a:r>
            <a:r>
              <a:rPr lang="en-GB" altLang="es-ES" b="0" baseline="0" dirty="0" smtClean="0">
                <a:latin typeface="Arial" panose="020B0604020202020204" pitchFamily="34" charset="0"/>
              </a:rPr>
              <a:t>in cancer cells, which is the most down-stream protein of the HR; In the NHEJ, </a:t>
            </a:r>
            <a:r>
              <a:rPr lang="en-GB" altLang="es-ES" b="1" baseline="0" dirty="0" smtClean="0">
                <a:latin typeface="Arial" panose="020B0604020202020204" pitchFamily="34" charset="0"/>
              </a:rPr>
              <a:t>DNA-</a:t>
            </a:r>
            <a:r>
              <a:rPr lang="en-GB" altLang="es-ES" b="1" baseline="0" dirty="0" err="1" smtClean="0">
                <a:latin typeface="Arial" panose="020B0604020202020204" pitchFamily="34" charset="0"/>
              </a:rPr>
              <a:t>PKcs</a:t>
            </a:r>
            <a:r>
              <a:rPr lang="en-GB" altLang="es-ES" b="1" baseline="0" dirty="0" smtClean="0">
                <a:latin typeface="Arial" panose="020B0604020202020204" pitchFamily="34" charset="0"/>
              </a:rPr>
              <a:t> </a:t>
            </a:r>
            <a:r>
              <a:rPr lang="en-GB" altLang="es-ES" b="0" baseline="0" dirty="0" smtClean="0">
                <a:latin typeface="Arial" panose="020B0604020202020204" pitchFamily="34" charset="0"/>
              </a:rPr>
              <a:t>is a central player and cells deficient in this protein are defective in DNA repair thus being highly sensitive to ionizing radiation</a:t>
            </a:r>
          </a:p>
          <a:p>
            <a:endParaRPr lang="en-GB" altLang="es-ES" dirty="0" smtClean="0">
              <a:latin typeface="Arial" panose="020B0604020202020204" pitchFamily="34" charset="0"/>
            </a:endParaRPr>
          </a:p>
          <a:p>
            <a:pPr algn="just">
              <a:spcBef>
                <a:spcPct val="50000"/>
              </a:spcBef>
              <a:buClr>
                <a:srgbClr val="33CC33"/>
              </a:buClr>
              <a:buFont typeface="Wingdings" pitchFamily="2" charset="2"/>
              <a:buChar char="ü"/>
            </a:pPr>
            <a:r>
              <a:rPr lang="es-ES_tradnl" altLang="es-ES" sz="1200" dirty="0" smtClean="0">
                <a:solidFill>
                  <a:schemeClr val="tx1"/>
                </a:solidFill>
                <a:latin typeface="Arial Unicode MS" pitchFamily="34" charset="-128"/>
                <a:cs typeface="Times New Roman" pitchFamily="18" charset="0"/>
              </a:rPr>
              <a:t>El final de </a:t>
            </a:r>
            <a:r>
              <a:rPr lang="es-ES_tradnl" altLang="es-ES" sz="1200" b="1" dirty="0" smtClean="0">
                <a:solidFill>
                  <a:schemeClr val="tx1"/>
                </a:solidFill>
                <a:latin typeface="Arial Unicode MS" pitchFamily="34" charset="-128"/>
                <a:cs typeface="Times New Roman" pitchFamily="18" charset="0"/>
              </a:rPr>
              <a:t>G1</a:t>
            </a:r>
            <a:r>
              <a:rPr lang="es-ES_tradnl" altLang="es-ES" sz="1200" dirty="0" smtClean="0">
                <a:solidFill>
                  <a:schemeClr val="tx1"/>
                </a:solidFill>
                <a:latin typeface="Arial Unicode MS" pitchFamily="34" charset="-128"/>
                <a:cs typeface="Times New Roman" pitchFamily="18" charset="0"/>
              </a:rPr>
              <a:t> es una fase  </a:t>
            </a:r>
            <a:r>
              <a:rPr lang="es-ES_tradnl" altLang="es-ES" sz="1200" dirty="0" err="1" smtClean="0">
                <a:solidFill>
                  <a:schemeClr val="tx1"/>
                </a:solidFill>
                <a:latin typeface="Arial Unicode MS" pitchFamily="34" charset="-128"/>
                <a:cs typeface="Times New Roman" pitchFamily="18" charset="0"/>
              </a:rPr>
              <a:t>radiosensible</a:t>
            </a:r>
            <a:r>
              <a:rPr lang="es-ES_tradnl" altLang="es-ES" sz="1200" dirty="0" smtClean="0">
                <a:solidFill>
                  <a:schemeClr val="tx1"/>
                </a:solidFill>
                <a:latin typeface="Arial Unicode MS" pitchFamily="34" charset="-128"/>
                <a:cs typeface="Times New Roman" pitchFamily="18" charset="0"/>
              </a:rPr>
              <a:t>, luego las células devienen más </a:t>
            </a:r>
            <a:r>
              <a:rPr lang="es-ES_tradnl" altLang="es-ES" sz="1200" dirty="0" err="1" smtClean="0">
                <a:solidFill>
                  <a:schemeClr val="tx1"/>
                </a:solidFill>
                <a:latin typeface="Arial Unicode MS" pitchFamily="34" charset="-128"/>
                <a:cs typeface="Times New Roman" pitchFamily="18" charset="0"/>
              </a:rPr>
              <a:t>radiorresistentes</a:t>
            </a:r>
            <a:r>
              <a:rPr lang="es-ES_tradnl" altLang="es-ES" sz="1200" dirty="0" smtClean="0">
                <a:solidFill>
                  <a:schemeClr val="tx1"/>
                </a:solidFill>
                <a:latin typeface="Arial Unicode MS" pitchFamily="34" charset="-128"/>
                <a:cs typeface="Times New Roman" pitchFamily="18" charset="0"/>
              </a:rPr>
              <a:t> a medida que progresan en la fase  </a:t>
            </a:r>
            <a:r>
              <a:rPr lang="es-ES_tradnl" altLang="es-ES" sz="1200" b="1" dirty="0" smtClean="0">
                <a:solidFill>
                  <a:schemeClr val="tx1"/>
                </a:solidFill>
                <a:latin typeface="Arial Unicode MS" pitchFamily="34" charset="-128"/>
                <a:cs typeface="Times New Roman" pitchFamily="18" charset="0"/>
              </a:rPr>
              <a:t>S.</a:t>
            </a:r>
          </a:p>
          <a:p>
            <a:pPr algn="just">
              <a:spcBef>
                <a:spcPct val="50000"/>
              </a:spcBef>
              <a:buClr>
                <a:srgbClr val="33CC33"/>
              </a:buClr>
              <a:buFont typeface="Wingdings" pitchFamily="2" charset="2"/>
              <a:buChar char="ü"/>
            </a:pPr>
            <a:r>
              <a:rPr lang="es-ES_tradnl" altLang="es-ES" sz="1200" dirty="0" smtClean="0">
                <a:solidFill>
                  <a:schemeClr val="tx1"/>
                </a:solidFill>
                <a:latin typeface="Arial Unicode MS" pitchFamily="34" charset="-128"/>
                <a:cs typeface="Times New Roman" pitchFamily="18" charset="0"/>
              </a:rPr>
              <a:t>La </a:t>
            </a:r>
            <a:r>
              <a:rPr lang="es-ES_tradnl" altLang="es-ES" sz="1200" dirty="0" err="1" smtClean="0">
                <a:solidFill>
                  <a:schemeClr val="tx1"/>
                </a:solidFill>
                <a:latin typeface="Arial Unicode MS" pitchFamily="34" charset="-128"/>
                <a:cs typeface="Times New Roman" pitchFamily="18" charset="0"/>
              </a:rPr>
              <a:t>radiosensibilidad</a:t>
            </a:r>
            <a:r>
              <a:rPr lang="es-ES_tradnl" altLang="es-ES" sz="1200" dirty="0" smtClean="0">
                <a:solidFill>
                  <a:schemeClr val="tx1"/>
                </a:solidFill>
                <a:latin typeface="Arial Unicode MS" pitchFamily="34" charset="-128"/>
                <a:cs typeface="Times New Roman" pitchFamily="18" charset="0"/>
              </a:rPr>
              <a:t> celular es máxima en la fase </a:t>
            </a:r>
            <a:r>
              <a:rPr lang="es-ES_tradnl" altLang="es-ES" sz="1200" b="1" dirty="0" smtClean="0">
                <a:solidFill>
                  <a:schemeClr val="tx1"/>
                </a:solidFill>
                <a:latin typeface="Arial Unicode MS" pitchFamily="34" charset="-128"/>
                <a:cs typeface="Times New Roman" pitchFamily="18" charset="0"/>
              </a:rPr>
              <a:t>G2/M</a:t>
            </a:r>
            <a:r>
              <a:rPr lang="es-ES_tradnl" altLang="es-ES" sz="1200" dirty="0" smtClean="0">
                <a:solidFill>
                  <a:schemeClr val="tx1"/>
                </a:solidFill>
                <a:latin typeface="Arial Unicode MS" pitchFamily="34" charset="-128"/>
                <a:cs typeface="Times New Roman" pitchFamily="18" charset="0"/>
              </a:rPr>
              <a:t>. </a:t>
            </a:r>
          </a:p>
          <a:p>
            <a:pPr algn="just">
              <a:spcBef>
                <a:spcPct val="50000"/>
              </a:spcBef>
              <a:buClr>
                <a:srgbClr val="33CC33"/>
              </a:buClr>
              <a:buFont typeface="Wingdings" pitchFamily="2" charset="2"/>
              <a:buChar char="ü"/>
            </a:pPr>
            <a:r>
              <a:rPr lang="es-ES_tradnl" altLang="es-ES" sz="1200" b="1" dirty="0" smtClean="0">
                <a:solidFill>
                  <a:schemeClr val="tx1"/>
                </a:solidFill>
                <a:latin typeface="Arial Unicode MS" pitchFamily="34" charset="-128"/>
                <a:cs typeface="Times New Roman" pitchFamily="18" charset="0"/>
              </a:rPr>
              <a:t>G0</a:t>
            </a:r>
            <a:r>
              <a:rPr lang="es-ES_tradnl" altLang="es-ES" sz="1200" dirty="0" smtClean="0">
                <a:solidFill>
                  <a:schemeClr val="tx1"/>
                </a:solidFill>
                <a:latin typeface="Arial Unicode MS" pitchFamily="34" charset="-128"/>
                <a:cs typeface="Times New Roman" pitchFamily="18" charset="0"/>
              </a:rPr>
              <a:t> es usualmente considerada de baja </a:t>
            </a:r>
            <a:r>
              <a:rPr lang="es-ES_tradnl" altLang="es-ES" sz="1200" dirty="0" err="1" smtClean="0">
                <a:solidFill>
                  <a:schemeClr val="tx1"/>
                </a:solidFill>
                <a:latin typeface="Arial Unicode MS" pitchFamily="34" charset="-128"/>
                <a:cs typeface="Times New Roman" pitchFamily="18" charset="0"/>
              </a:rPr>
              <a:t>radiosensibilidad</a:t>
            </a:r>
            <a:r>
              <a:rPr lang="es-ES_tradnl" altLang="es-ES" sz="1200" dirty="0" smtClean="0">
                <a:solidFill>
                  <a:schemeClr val="tx1"/>
                </a:solidFill>
                <a:latin typeface="Arial Unicode MS" pitchFamily="34" charset="-128"/>
                <a:cs typeface="Times New Roman" pitchFamily="18" charset="0"/>
              </a:rPr>
              <a:t>. </a:t>
            </a:r>
            <a:endParaRPr lang="es-ES" altLang="es-ES" sz="1200" dirty="0" smtClean="0">
              <a:solidFill>
                <a:schemeClr val="tx1"/>
              </a:solidFill>
              <a:latin typeface="Arial Unicode MS" pitchFamily="34" charset="-128"/>
              <a:cs typeface="Times New Roman" pitchFamily="18" charset="0"/>
            </a:endParaRPr>
          </a:p>
          <a:p>
            <a:endParaRPr lang="es-ES" dirty="0" smtClean="0"/>
          </a:p>
          <a:p>
            <a:endParaRPr lang="es-ES" altLang="es-ES" dirty="0" smtClean="0">
              <a:latin typeface="Arial" panose="020B0604020202020204" pitchFamily="34" charset="0"/>
            </a:endParaRPr>
          </a:p>
          <a:p>
            <a:endParaRPr lang="es-ES" altLang="es-ES" dirty="0" smtClean="0">
              <a:latin typeface="Arial" panose="020B0604020202020204" pitchFamily="34" charset="0"/>
            </a:endParaRPr>
          </a:p>
        </p:txBody>
      </p:sp>
      <p:sp>
        <p:nvSpPr>
          <p:cNvPr id="2150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412E719E-5956-47EC-8C88-99179AEE0A32}" type="slidenum">
              <a:rPr lang="es-ES" altLang="es-ES" b="0" i="0" smtClean="0">
                <a:latin typeface="Arial" panose="020B0604020202020204" pitchFamily="34" charset="0"/>
              </a:rPr>
              <a:pPr/>
              <a:t>10</a:t>
            </a:fld>
            <a:endParaRPr lang="es-ES" altLang="es-ES" b="0" i="0" smtClean="0">
              <a:latin typeface="Arial" panose="020B0604020202020204" pitchFamily="34" charset="0"/>
            </a:endParaRPr>
          </a:p>
        </p:txBody>
      </p:sp>
    </p:spTree>
    <p:extLst>
      <p:ext uri="{BB962C8B-B14F-4D97-AF65-F5344CB8AC3E}">
        <p14:creationId xmlns:p14="http://schemas.microsoft.com/office/powerpoint/2010/main" val="2681418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Marcador de imagen de diapositiva 1"/>
          <p:cNvSpPr>
            <a:spLocks noGrp="1" noRot="1" noChangeAspect="1" noTextEdit="1"/>
          </p:cNvSpPr>
          <p:nvPr>
            <p:ph type="sldImg"/>
          </p:nvPr>
        </p:nvSpPr>
        <p:spPr>
          <a:ln/>
        </p:spPr>
      </p:sp>
      <p:sp>
        <p:nvSpPr>
          <p:cNvPr id="2355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s-ES" dirty="0" smtClean="0">
                <a:latin typeface="Arial" panose="020B0604020202020204" pitchFamily="34" charset="0"/>
              </a:rPr>
              <a:t>In our study, radiation alone decreased RAD51 mRNA expression in MCF-7 cells. treatment with melatonin for 7 days before radiation led to a significantly higher decrease in RAD51 compared with radiation alone. Physiologic concentrations of melatonin were the most effective one. </a:t>
            </a:r>
          </a:p>
          <a:p>
            <a:endParaRPr lang="en-GB" altLang="es-ES" dirty="0" smtClean="0">
              <a:latin typeface="Arial" panose="020B0604020202020204" pitchFamily="34" charset="0"/>
            </a:endParaRPr>
          </a:p>
          <a:p>
            <a:r>
              <a:rPr lang="en-GB" altLang="es-ES" dirty="0" smtClean="0">
                <a:latin typeface="Arial" panose="020B0604020202020204" pitchFamily="34" charset="0"/>
              </a:rPr>
              <a:t>If HR function</a:t>
            </a:r>
            <a:r>
              <a:rPr lang="en-GB" altLang="es-ES" baseline="0" dirty="0" smtClean="0">
                <a:latin typeface="Arial" panose="020B0604020202020204" pitchFamily="34" charset="0"/>
              </a:rPr>
              <a:t> could be locally inhibited in cancer cells, this would allow the enhancement of </a:t>
            </a:r>
            <a:r>
              <a:rPr lang="en-GB" altLang="es-ES" baseline="0" dirty="0" err="1" smtClean="0">
                <a:latin typeface="Arial" panose="020B0604020202020204" pitchFamily="34" charset="0"/>
              </a:rPr>
              <a:t>radiosensibility</a:t>
            </a:r>
            <a:r>
              <a:rPr lang="en-GB" altLang="es-ES" baseline="0" dirty="0" smtClean="0">
                <a:latin typeface="Arial" panose="020B0604020202020204" pitchFamily="34" charset="0"/>
              </a:rPr>
              <a:t> of </a:t>
            </a:r>
            <a:r>
              <a:rPr lang="en-GB" altLang="es-ES" baseline="0" dirty="0" err="1" smtClean="0">
                <a:latin typeface="Arial" panose="020B0604020202020204" pitchFamily="34" charset="0"/>
              </a:rPr>
              <a:t>tumor</a:t>
            </a:r>
            <a:r>
              <a:rPr lang="en-GB" altLang="es-ES" baseline="0" dirty="0" smtClean="0">
                <a:latin typeface="Arial" panose="020B0604020202020204" pitchFamily="34" charset="0"/>
              </a:rPr>
              <a:t> cells. </a:t>
            </a:r>
            <a:endParaRPr lang="es-ES" altLang="es-ES" dirty="0" smtClean="0">
              <a:latin typeface="Arial" panose="020B0604020202020204" pitchFamily="34" charset="0"/>
            </a:endParaRPr>
          </a:p>
          <a:p>
            <a:endParaRPr lang="es-ES" altLang="es-ES" dirty="0" smtClean="0">
              <a:latin typeface="Arial" panose="020B0604020202020204" pitchFamily="34" charset="0"/>
            </a:endParaRPr>
          </a:p>
          <a:p>
            <a:r>
              <a:rPr lang="es-ES" altLang="es-ES" dirty="0" err="1" smtClean="0">
                <a:latin typeface="Arial" panose="020B0604020202020204" pitchFamily="34" charset="0"/>
              </a:rPr>
              <a:t>The</a:t>
            </a:r>
            <a:r>
              <a:rPr lang="es-ES" altLang="es-ES" dirty="0" smtClean="0">
                <a:latin typeface="Arial" panose="020B0604020202020204" pitchFamily="34" charset="0"/>
              </a:rPr>
              <a:t> </a:t>
            </a:r>
            <a:r>
              <a:rPr lang="es-ES" altLang="es-ES" dirty="0" err="1" smtClean="0">
                <a:latin typeface="Arial" panose="020B0604020202020204" pitchFamily="34" charset="0"/>
              </a:rPr>
              <a:t>expression</a:t>
            </a:r>
            <a:r>
              <a:rPr lang="es-ES" altLang="es-ES" dirty="0" smtClean="0">
                <a:latin typeface="Arial" panose="020B0604020202020204" pitchFamily="34" charset="0"/>
              </a:rPr>
              <a:t> of RAD51 </a:t>
            </a:r>
            <a:r>
              <a:rPr lang="es-ES" altLang="es-ES" dirty="0" err="1" smtClean="0">
                <a:latin typeface="Arial" panose="020B0604020202020204" pitchFamily="34" charset="0"/>
              </a:rPr>
              <a:t>is</a:t>
            </a:r>
            <a:r>
              <a:rPr lang="es-ES" altLang="es-ES" dirty="0" smtClean="0">
                <a:latin typeface="Arial" panose="020B0604020202020204" pitchFamily="34" charset="0"/>
              </a:rPr>
              <a:t> </a:t>
            </a:r>
            <a:r>
              <a:rPr lang="es-ES" altLang="es-ES" dirty="0" err="1" smtClean="0">
                <a:latin typeface="Arial" panose="020B0604020202020204" pitchFamily="34" charset="0"/>
              </a:rPr>
              <a:t>known</a:t>
            </a:r>
            <a:r>
              <a:rPr lang="es-ES" altLang="es-ES" baseline="0" dirty="0" smtClean="0">
                <a:latin typeface="Arial" panose="020B0604020202020204" pitchFamily="34" charset="0"/>
              </a:rPr>
              <a:t> to be </a:t>
            </a:r>
            <a:r>
              <a:rPr lang="es-ES" altLang="es-ES" baseline="0" dirty="0" err="1" smtClean="0">
                <a:latin typeface="Arial" panose="020B0604020202020204" pitchFamily="34" charset="0"/>
              </a:rPr>
              <a:t>cell-cycle</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dependent</a:t>
            </a:r>
            <a:r>
              <a:rPr lang="es-ES" altLang="es-ES" baseline="0" dirty="0" smtClean="0">
                <a:latin typeface="Arial" panose="020B0604020202020204" pitchFamily="34" charset="0"/>
              </a:rPr>
              <a:t> and </a:t>
            </a:r>
            <a:r>
              <a:rPr lang="es-ES" altLang="es-ES" baseline="0" dirty="0" err="1" smtClean="0">
                <a:latin typeface="Arial" panose="020B0604020202020204" pitchFamily="34" charset="0"/>
              </a:rPr>
              <a:t>is</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higher</a:t>
            </a:r>
            <a:r>
              <a:rPr lang="es-ES" altLang="es-ES" baseline="0" dirty="0" smtClean="0">
                <a:latin typeface="Arial" panose="020B0604020202020204" pitchFamily="34" charset="0"/>
              </a:rPr>
              <a:t> at S and G2/M </a:t>
            </a:r>
            <a:r>
              <a:rPr lang="es-ES" altLang="es-ES" baseline="0" dirty="0" err="1" smtClean="0">
                <a:latin typeface="Arial" panose="020B0604020202020204" pitchFamily="34" charset="0"/>
              </a:rPr>
              <a:t>phases</a:t>
            </a:r>
            <a:r>
              <a:rPr lang="es-ES" altLang="es-ES" baseline="0" dirty="0" smtClean="0">
                <a:latin typeface="Arial" panose="020B0604020202020204" pitchFamily="34" charset="0"/>
              </a:rPr>
              <a:t> tan at G1 </a:t>
            </a:r>
            <a:r>
              <a:rPr lang="es-ES" altLang="es-ES" baseline="0" dirty="0" err="1" smtClean="0">
                <a:latin typeface="Arial" panose="020B0604020202020204" pitchFamily="34" charset="0"/>
              </a:rPr>
              <a:t>phase</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Thus</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the</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down-regulation</a:t>
            </a:r>
            <a:r>
              <a:rPr lang="es-ES" altLang="es-ES" baseline="0" dirty="0" smtClean="0">
                <a:latin typeface="Arial" panose="020B0604020202020204" pitchFamily="34" charset="0"/>
              </a:rPr>
              <a:t> of RAD51 in response to </a:t>
            </a:r>
            <a:r>
              <a:rPr lang="es-ES" altLang="es-ES" baseline="0" dirty="0" err="1" smtClean="0">
                <a:latin typeface="Arial" panose="020B0604020202020204" pitchFamily="34" charset="0"/>
              </a:rPr>
              <a:t>melatonin</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is</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probably</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dependent</a:t>
            </a:r>
            <a:r>
              <a:rPr lang="es-ES" altLang="es-ES" baseline="0" dirty="0" smtClean="0">
                <a:latin typeface="Arial" panose="020B0604020202020204" pitchFamily="34" charset="0"/>
              </a:rPr>
              <a:t> of </a:t>
            </a:r>
            <a:r>
              <a:rPr lang="es-ES" altLang="es-ES" baseline="0" dirty="0" err="1" smtClean="0">
                <a:latin typeface="Arial" panose="020B0604020202020204" pitchFamily="34" charset="0"/>
              </a:rPr>
              <a:t>the</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expression</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changes</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that</a:t>
            </a:r>
            <a:r>
              <a:rPr lang="es-ES" altLang="es-ES" baseline="0" dirty="0" smtClean="0">
                <a:latin typeface="Arial" panose="020B0604020202020204" pitchFamily="34" charset="0"/>
              </a:rPr>
              <a:t> are </a:t>
            </a:r>
            <a:r>
              <a:rPr lang="es-ES" altLang="es-ES" baseline="0" dirty="0" err="1" smtClean="0">
                <a:latin typeface="Arial" panose="020B0604020202020204" pitchFamily="34" charset="0"/>
              </a:rPr>
              <a:t>associated</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with</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the</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cell</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cycle</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progression</a:t>
            </a:r>
            <a:r>
              <a:rPr lang="es-ES" altLang="es-ES" baseline="0" dirty="0" smtClean="0">
                <a:latin typeface="Arial" panose="020B0604020202020204" pitchFamily="34" charset="0"/>
              </a:rPr>
              <a:t>. </a:t>
            </a:r>
            <a:endParaRPr lang="es-ES" altLang="es-ES" dirty="0" smtClean="0">
              <a:latin typeface="Arial" panose="020B0604020202020204" pitchFamily="34" charset="0"/>
            </a:endParaRPr>
          </a:p>
          <a:p>
            <a:endParaRPr lang="es-ES" altLang="es-ES" dirty="0" smtClean="0">
              <a:latin typeface="Arial" panose="020B0604020202020204" pitchFamily="34" charset="0"/>
            </a:endParaRPr>
          </a:p>
          <a:p>
            <a:endParaRPr lang="es-ES" altLang="es-ES" dirty="0" smtClean="0">
              <a:latin typeface="Arial" panose="020B0604020202020204" pitchFamily="34" charset="0"/>
            </a:endParaRPr>
          </a:p>
        </p:txBody>
      </p:sp>
      <p:sp>
        <p:nvSpPr>
          <p:cNvPr id="23556"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FA15438E-2F6E-4892-B12D-43719BFD52CB}" type="slidenum">
              <a:rPr lang="es-ES" altLang="es-ES" b="0" i="0" smtClean="0">
                <a:solidFill>
                  <a:srgbClr val="000000"/>
                </a:solidFill>
                <a:latin typeface="Arial" panose="020B0604020202020204" pitchFamily="34" charset="0"/>
              </a:rPr>
              <a:pPr/>
              <a:t>11</a:t>
            </a:fld>
            <a:endParaRPr lang="es-ES" altLang="es-ES" b="0" i="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40581897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Marcador de imagen de diapositiva 1"/>
          <p:cNvSpPr>
            <a:spLocks noGrp="1" noRot="1" noChangeAspect="1" noTextEdit="1"/>
          </p:cNvSpPr>
          <p:nvPr>
            <p:ph type="sldImg"/>
          </p:nvPr>
        </p:nvSpPr>
        <p:spPr>
          <a:ln/>
        </p:spPr>
      </p:sp>
      <p:sp>
        <p:nvSpPr>
          <p:cNvPr id="21507"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s-ES" dirty="0" smtClean="0">
                <a:latin typeface="Arial" panose="020B0604020202020204" pitchFamily="34" charset="0"/>
              </a:rPr>
              <a:t>As NHEJ is the other</a:t>
            </a:r>
            <a:r>
              <a:rPr lang="en-GB" altLang="es-ES" baseline="0" dirty="0" smtClean="0">
                <a:latin typeface="Arial" panose="020B0604020202020204" pitchFamily="34" charset="0"/>
              </a:rPr>
              <a:t> pathway involved in repair of DSB, deficiency in HR repair may be compensated for by activation of the NHEJ repair activity. </a:t>
            </a:r>
          </a:p>
          <a:p>
            <a:endParaRPr lang="en-GB" altLang="es-ES" baseline="0" dirty="0" smtClean="0">
              <a:latin typeface="Arial" panose="020B0604020202020204" pitchFamily="34" charset="0"/>
            </a:endParaRPr>
          </a:p>
          <a:p>
            <a:r>
              <a:rPr lang="en-GB" altLang="es-ES" baseline="0" dirty="0" smtClean="0">
                <a:latin typeface="Arial" panose="020B0604020202020204" pitchFamily="34" charset="0"/>
              </a:rPr>
              <a:t>DNA-</a:t>
            </a:r>
            <a:r>
              <a:rPr lang="en-GB" altLang="es-ES" baseline="0" dirty="0" err="1" smtClean="0">
                <a:latin typeface="Arial" panose="020B0604020202020204" pitchFamily="34" charset="0"/>
              </a:rPr>
              <a:t>PKcs</a:t>
            </a:r>
            <a:r>
              <a:rPr lang="en-GB" altLang="es-ES" baseline="0" dirty="0" smtClean="0">
                <a:latin typeface="Arial" panose="020B0604020202020204" pitchFamily="34" charset="0"/>
              </a:rPr>
              <a:t> is a central player and cells deficient in this protein are defective in DNA repair thus being highly sensitive to ionizing radiation. </a:t>
            </a:r>
          </a:p>
          <a:p>
            <a:endParaRPr lang="en-GB" altLang="es-ES" b="1" baseline="0" dirty="0" smtClean="0">
              <a:latin typeface="Arial" panose="020B0604020202020204" pitchFamily="34" charset="0"/>
            </a:endParaRPr>
          </a:p>
          <a:p>
            <a:endParaRPr lang="en-GB" altLang="es-ES" b="1" baseline="0" dirty="0" smtClean="0">
              <a:latin typeface="Arial" panose="020B0604020202020204" pitchFamily="34" charset="0"/>
            </a:endParaRPr>
          </a:p>
          <a:p>
            <a:endParaRPr lang="es-ES" dirty="0" smtClean="0"/>
          </a:p>
          <a:p>
            <a:endParaRPr lang="es-ES" altLang="es-ES" dirty="0" smtClean="0">
              <a:latin typeface="Arial" panose="020B0604020202020204" pitchFamily="34" charset="0"/>
            </a:endParaRPr>
          </a:p>
          <a:p>
            <a:endParaRPr lang="es-ES" altLang="es-ES" dirty="0" smtClean="0">
              <a:latin typeface="Arial" panose="020B0604020202020204" pitchFamily="34" charset="0"/>
            </a:endParaRPr>
          </a:p>
        </p:txBody>
      </p:sp>
      <p:sp>
        <p:nvSpPr>
          <p:cNvPr id="2150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412E719E-5956-47EC-8C88-99179AEE0A32}" type="slidenum">
              <a:rPr lang="es-ES" altLang="es-ES" b="0" i="0" smtClean="0">
                <a:solidFill>
                  <a:srgbClr val="000000"/>
                </a:solidFill>
                <a:latin typeface="Arial" panose="020B0604020202020204" pitchFamily="34" charset="0"/>
              </a:rPr>
              <a:pPr/>
              <a:t>12</a:t>
            </a:fld>
            <a:endParaRPr lang="es-ES" altLang="es-ES" b="0" i="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6030854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Marcador de imagen de diapositiva 1"/>
          <p:cNvSpPr>
            <a:spLocks noGrp="1" noRot="1" noChangeAspect="1" noTextEdit="1"/>
          </p:cNvSpPr>
          <p:nvPr>
            <p:ph type="sldImg"/>
          </p:nvPr>
        </p:nvSpPr>
        <p:spPr>
          <a:ln/>
        </p:spPr>
      </p:sp>
      <p:sp>
        <p:nvSpPr>
          <p:cNvPr id="2560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s-ES" dirty="0" smtClean="0">
                <a:latin typeface="Arial" panose="020B0604020202020204" pitchFamily="34" charset="0"/>
              </a:rPr>
              <a:t>In addition, radiation alone decreased DNA-</a:t>
            </a:r>
            <a:r>
              <a:rPr lang="en-GB" altLang="es-ES" dirty="0" err="1" smtClean="0">
                <a:latin typeface="Arial" panose="020B0604020202020204" pitchFamily="34" charset="0"/>
              </a:rPr>
              <a:t>PKcs</a:t>
            </a:r>
            <a:r>
              <a:rPr lang="en-GB" altLang="es-ES" dirty="0" smtClean="0">
                <a:latin typeface="Arial" panose="020B0604020202020204" pitchFamily="34" charset="0"/>
              </a:rPr>
              <a:t> mRNA expression in MCF-7 cells. </a:t>
            </a:r>
            <a:r>
              <a:rPr lang="en-GB" altLang="es-ES" baseline="0" dirty="0" smtClean="0">
                <a:latin typeface="Arial" panose="020B0604020202020204" pitchFamily="34" charset="0"/>
              </a:rPr>
              <a:t>In our study, t</a:t>
            </a:r>
            <a:r>
              <a:rPr lang="en-GB" altLang="es-ES" dirty="0" smtClean="0">
                <a:latin typeface="Arial" panose="020B0604020202020204" pitchFamily="34" charset="0"/>
              </a:rPr>
              <a:t>reatment with melatonin for 7 days before radiation led to a significantly higher decrease in DNA-</a:t>
            </a:r>
            <a:r>
              <a:rPr lang="en-GB" altLang="es-ES" dirty="0" err="1" smtClean="0">
                <a:latin typeface="Arial" panose="020B0604020202020204" pitchFamily="34" charset="0"/>
              </a:rPr>
              <a:t>PKcs</a:t>
            </a:r>
            <a:r>
              <a:rPr lang="en-GB" altLang="es-ES" dirty="0" smtClean="0">
                <a:latin typeface="Arial" panose="020B0604020202020204" pitchFamily="34" charset="0"/>
              </a:rPr>
              <a:t> compared with radiation alone. </a:t>
            </a:r>
          </a:p>
          <a:p>
            <a:endParaRPr lang="en-GB" altLang="es-ES" dirty="0" smtClean="0">
              <a:latin typeface="Arial" panose="020B0604020202020204" pitchFamily="34" charset="0"/>
            </a:endParaRPr>
          </a:p>
          <a:p>
            <a:r>
              <a:rPr lang="en-GB" altLang="es-ES" dirty="0" smtClean="0">
                <a:latin typeface="Arial" panose="020B0604020202020204" pitchFamily="34" charset="0"/>
              </a:rPr>
              <a:t>In summary,</a:t>
            </a:r>
            <a:r>
              <a:rPr lang="en-GB" altLang="es-ES" baseline="0" dirty="0" smtClean="0">
                <a:latin typeface="Arial" panose="020B0604020202020204" pitchFamily="34" charset="0"/>
              </a:rPr>
              <a:t> b</a:t>
            </a:r>
            <a:r>
              <a:rPr lang="en-GB" altLang="es-ES" dirty="0" smtClean="0">
                <a:latin typeface="Arial" panose="020B0604020202020204" pitchFamily="34" charset="0"/>
              </a:rPr>
              <a:t>ased on our findings of </a:t>
            </a:r>
            <a:r>
              <a:rPr lang="en-GB" altLang="es-ES" b="1" dirty="0" smtClean="0">
                <a:latin typeface="Arial" panose="020B0604020202020204" pitchFamily="34" charset="0"/>
              </a:rPr>
              <a:t>decreased levels of DNA-</a:t>
            </a:r>
            <a:r>
              <a:rPr lang="en-GB" altLang="es-ES" b="1" dirty="0" err="1" smtClean="0">
                <a:latin typeface="Arial" panose="020B0604020202020204" pitchFamily="34" charset="0"/>
              </a:rPr>
              <a:t>PKcs</a:t>
            </a:r>
            <a:r>
              <a:rPr lang="en-GB" altLang="es-ES" b="1" dirty="0" smtClean="0">
                <a:latin typeface="Arial" panose="020B0604020202020204" pitchFamily="34" charset="0"/>
              </a:rPr>
              <a:t> and RAD51 proteins with melatonin administration, </a:t>
            </a:r>
            <a:r>
              <a:rPr lang="en-GB" altLang="es-ES" dirty="0" smtClean="0">
                <a:latin typeface="Arial" panose="020B0604020202020204" pitchFamily="34" charset="0"/>
              </a:rPr>
              <a:t>we hypothesize that the </a:t>
            </a:r>
            <a:r>
              <a:rPr lang="en-GB" altLang="es-ES" dirty="0" err="1" smtClean="0">
                <a:latin typeface="Arial" panose="020B0604020202020204" pitchFamily="34" charset="0"/>
              </a:rPr>
              <a:t>radiosensitizing</a:t>
            </a:r>
            <a:r>
              <a:rPr lang="en-GB" altLang="es-ES" dirty="0" smtClean="0">
                <a:latin typeface="Arial" panose="020B0604020202020204" pitchFamily="34" charset="0"/>
              </a:rPr>
              <a:t> effect of melatonin on human breast cancer cells may involve</a:t>
            </a:r>
            <a:r>
              <a:rPr lang="en-GB" altLang="es-ES" b="1" dirty="0" smtClean="0">
                <a:latin typeface="Arial" panose="020B0604020202020204" pitchFamily="34" charset="0"/>
              </a:rPr>
              <a:t> impairment of double strand breaks repair</a:t>
            </a:r>
            <a:r>
              <a:rPr lang="en-GB" altLang="es-ES" dirty="0" smtClean="0">
                <a:latin typeface="Arial" panose="020B0604020202020204" pitchFamily="34" charset="0"/>
              </a:rPr>
              <a:t>.</a:t>
            </a:r>
            <a:endParaRPr lang="es-ES" altLang="es-ES" dirty="0" smtClean="0">
              <a:latin typeface="Arial" panose="020B0604020202020204" pitchFamily="34" charset="0"/>
            </a:endParaRPr>
          </a:p>
          <a:p>
            <a:endParaRPr lang="en-GB" altLang="es-ES" dirty="0" smtClean="0">
              <a:latin typeface="Arial" panose="020B0604020202020204" pitchFamily="34" charset="0"/>
            </a:endParaRPr>
          </a:p>
        </p:txBody>
      </p:sp>
      <p:sp>
        <p:nvSpPr>
          <p:cNvPr id="25604"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15D6DA81-982B-4A11-8A61-B65939F18528}" type="slidenum">
              <a:rPr lang="es-ES" altLang="es-ES" b="0" i="0" smtClean="0">
                <a:solidFill>
                  <a:srgbClr val="000000"/>
                </a:solidFill>
                <a:latin typeface="Arial" panose="020B0604020202020204" pitchFamily="34" charset="0"/>
              </a:rPr>
              <a:pPr/>
              <a:t>13</a:t>
            </a:fld>
            <a:endParaRPr lang="es-ES" altLang="es-ES" b="0" i="0"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145265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Marcador de imagen de diapositiva 1"/>
          <p:cNvSpPr>
            <a:spLocks noGrp="1" noRot="1" noChangeAspect="1" noTextEdit="1"/>
          </p:cNvSpPr>
          <p:nvPr>
            <p:ph type="sldImg"/>
          </p:nvPr>
        </p:nvSpPr>
        <p:spPr>
          <a:ln/>
        </p:spPr>
      </p:sp>
      <p:sp>
        <p:nvSpPr>
          <p:cNvPr id="41987"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s-ES" altLang="es-ES" dirty="0" err="1" smtClean="0">
                <a:latin typeface="Arial" panose="020B0604020202020204" pitchFamily="34" charset="0"/>
              </a:rPr>
              <a:t>Finally</a:t>
            </a:r>
            <a:r>
              <a:rPr lang="es-ES" altLang="es-ES" dirty="0" smtClean="0">
                <a:latin typeface="Arial" panose="020B0604020202020204" pitchFamily="34" charset="0"/>
              </a:rPr>
              <a:t>,</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t</a:t>
            </a:r>
            <a:r>
              <a:rPr lang="es-ES" altLang="es-ES" dirty="0" err="1" smtClean="0">
                <a:latin typeface="Arial" panose="020B0604020202020204" pitchFamily="34" charset="0"/>
              </a:rPr>
              <a:t>he</a:t>
            </a:r>
            <a:r>
              <a:rPr lang="es-ES" altLang="es-ES" dirty="0" smtClean="0">
                <a:latin typeface="Arial" panose="020B0604020202020204" pitchFamily="34" charset="0"/>
              </a:rPr>
              <a:t> </a:t>
            </a:r>
            <a:r>
              <a:rPr lang="es-ES" altLang="es-ES" b="1" dirty="0" err="1" smtClean="0">
                <a:latin typeface="Arial" panose="020B0604020202020204" pitchFamily="34" charset="0"/>
              </a:rPr>
              <a:t>tumour</a:t>
            </a:r>
            <a:r>
              <a:rPr lang="es-ES" altLang="es-ES" b="1" baseline="0" dirty="0" smtClean="0">
                <a:latin typeface="Arial" panose="020B0604020202020204" pitchFamily="34" charset="0"/>
              </a:rPr>
              <a:t> </a:t>
            </a:r>
            <a:r>
              <a:rPr lang="es-ES" altLang="es-ES" b="1" baseline="0" dirty="0" err="1" smtClean="0">
                <a:latin typeface="Arial" panose="020B0604020202020204" pitchFamily="34" charset="0"/>
              </a:rPr>
              <a:t>suppressor</a:t>
            </a:r>
            <a:r>
              <a:rPr lang="es-ES" altLang="es-ES" b="1" baseline="0" dirty="0" smtClean="0">
                <a:latin typeface="Arial" panose="020B0604020202020204" pitchFamily="34" charset="0"/>
              </a:rPr>
              <a:t> p53 </a:t>
            </a:r>
            <a:r>
              <a:rPr lang="es-ES" altLang="es-ES" baseline="0" dirty="0" err="1" smtClean="0">
                <a:latin typeface="Arial" panose="020B0604020202020204" pitchFamily="34" charset="0"/>
              </a:rPr>
              <a:t>is</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an</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important</a:t>
            </a:r>
            <a:r>
              <a:rPr lang="es-ES" altLang="es-ES" baseline="0" dirty="0" smtClean="0">
                <a:latin typeface="Arial" panose="020B0604020202020204" pitchFamily="34" charset="0"/>
              </a:rPr>
              <a:t> factor </a:t>
            </a:r>
            <a:r>
              <a:rPr lang="es-ES" altLang="es-ES" baseline="0" dirty="0" err="1" smtClean="0">
                <a:latin typeface="Arial" panose="020B0604020202020204" pitchFamily="34" charset="0"/>
              </a:rPr>
              <a:t>for</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genomic</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stability</a:t>
            </a:r>
            <a:r>
              <a:rPr lang="es-ES" altLang="es-ES" baseline="0" dirty="0" smtClean="0">
                <a:latin typeface="Arial" panose="020B0604020202020204" pitchFamily="34" charset="0"/>
              </a:rPr>
              <a:t>, and, </a:t>
            </a:r>
            <a:r>
              <a:rPr lang="es-ES" altLang="es-ES" baseline="0" dirty="0" err="1" smtClean="0">
                <a:latin typeface="Arial" panose="020B0604020202020204" pitchFamily="34" charset="0"/>
              </a:rPr>
              <a:t>consequently</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for</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the</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supression</a:t>
            </a:r>
            <a:r>
              <a:rPr lang="es-ES" altLang="es-ES" baseline="0" dirty="0" smtClean="0">
                <a:latin typeface="Arial" panose="020B0604020202020204" pitchFamily="34" charset="0"/>
              </a:rPr>
              <a:t> of </a:t>
            </a:r>
            <a:r>
              <a:rPr lang="es-ES" altLang="es-ES" baseline="0" dirty="0" err="1" smtClean="0">
                <a:latin typeface="Arial" panose="020B0604020202020204" pitchFamily="34" charset="0"/>
              </a:rPr>
              <a:t>cancer</a:t>
            </a:r>
            <a:r>
              <a:rPr lang="es-ES" altLang="es-ES" baseline="0" dirty="0" smtClean="0">
                <a:latin typeface="Arial" panose="020B0604020202020204" pitchFamily="34"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s-ES" altLang="es-ES" baseline="0" dirty="0" smtClean="0">
              <a:latin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s-ES" altLang="es-ES" dirty="0" err="1" smtClean="0">
                <a:latin typeface="Arial" panose="020B0604020202020204" pitchFamily="34" charset="0"/>
              </a:rPr>
              <a:t>Besides</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that</a:t>
            </a:r>
            <a:r>
              <a:rPr lang="es-ES" altLang="es-ES" baseline="0" dirty="0" smtClean="0">
                <a:latin typeface="Arial" panose="020B0604020202020204" pitchFamily="34" charset="0"/>
              </a:rPr>
              <a:t>, p</a:t>
            </a:r>
            <a:r>
              <a:rPr lang="es-ES" altLang="es-ES" dirty="0" smtClean="0">
                <a:latin typeface="Arial" panose="020B0604020202020204" pitchFamily="34" charset="0"/>
              </a:rPr>
              <a:t>53 </a:t>
            </a:r>
            <a:r>
              <a:rPr lang="es-ES" altLang="es-ES" dirty="0" err="1" smtClean="0">
                <a:latin typeface="Arial" panose="020B0604020202020204" pitchFamily="34" charset="0"/>
              </a:rPr>
              <a:t>mediates</a:t>
            </a:r>
            <a:r>
              <a:rPr lang="es-ES" altLang="es-ES" dirty="0" smtClean="0">
                <a:latin typeface="Arial" panose="020B0604020202020204" pitchFamily="34" charset="0"/>
              </a:rPr>
              <a:t> </a:t>
            </a:r>
            <a:r>
              <a:rPr lang="es-ES" altLang="es-ES" dirty="0" err="1" smtClean="0">
                <a:latin typeface="Arial" panose="020B0604020202020204" pitchFamily="34" charset="0"/>
              </a:rPr>
              <a:t>the</a:t>
            </a:r>
            <a:r>
              <a:rPr lang="es-ES" altLang="es-ES" dirty="0" smtClean="0">
                <a:latin typeface="Arial" panose="020B0604020202020204" pitchFamily="34" charset="0"/>
              </a:rPr>
              <a:t> </a:t>
            </a:r>
            <a:r>
              <a:rPr lang="es-ES" altLang="es-ES" b="1" dirty="0" err="1" smtClean="0">
                <a:latin typeface="Arial" panose="020B0604020202020204" pitchFamily="34" charset="0"/>
              </a:rPr>
              <a:t>transcriptional</a:t>
            </a:r>
            <a:r>
              <a:rPr lang="es-ES" altLang="es-ES" b="1" baseline="0" dirty="0" smtClean="0">
                <a:latin typeface="Arial" panose="020B0604020202020204" pitchFamily="34" charset="0"/>
              </a:rPr>
              <a:t> </a:t>
            </a:r>
            <a:r>
              <a:rPr lang="es-ES" altLang="es-ES" b="1" baseline="0" dirty="0" err="1" smtClean="0">
                <a:latin typeface="Arial" panose="020B0604020202020204" pitchFamily="34" charset="0"/>
              </a:rPr>
              <a:t>activation</a:t>
            </a:r>
            <a:r>
              <a:rPr lang="es-ES" altLang="es-ES" b="1" baseline="0" dirty="0" smtClean="0">
                <a:latin typeface="Arial" panose="020B0604020202020204" pitchFamily="34" charset="0"/>
              </a:rPr>
              <a:t> of </a:t>
            </a:r>
            <a:r>
              <a:rPr lang="es-ES" altLang="es-ES" b="1" baseline="0" dirty="0" err="1" smtClean="0">
                <a:latin typeface="Arial" panose="020B0604020202020204" pitchFamily="34" charset="0"/>
              </a:rPr>
              <a:t>several</a:t>
            </a:r>
            <a:r>
              <a:rPr lang="es-ES" altLang="es-ES" b="1" baseline="0" dirty="0" smtClean="0">
                <a:latin typeface="Arial" panose="020B0604020202020204" pitchFamily="34" charset="0"/>
              </a:rPr>
              <a:t> genes </a:t>
            </a:r>
            <a:r>
              <a:rPr lang="es-ES" altLang="es-ES" b="0" baseline="0" dirty="0" err="1" smtClean="0">
                <a:latin typeface="Arial" panose="020B0604020202020204" pitchFamily="34" charset="0"/>
              </a:rPr>
              <a:t>involved</a:t>
            </a:r>
            <a:r>
              <a:rPr lang="es-ES" altLang="es-ES" b="0" baseline="0" dirty="0" smtClean="0">
                <a:latin typeface="Arial" panose="020B0604020202020204" pitchFamily="34" charset="0"/>
              </a:rPr>
              <a:t> in </a:t>
            </a:r>
            <a:r>
              <a:rPr lang="es-ES" altLang="es-ES" b="0" baseline="0" dirty="0" err="1" smtClean="0">
                <a:latin typeface="Arial" panose="020B0604020202020204" pitchFamily="34" charset="0"/>
              </a:rPr>
              <a:t>different</a:t>
            </a:r>
            <a:r>
              <a:rPr lang="es-ES" altLang="es-ES" b="0" baseline="0" dirty="0" smtClean="0">
                <a:latin typeface="Arial" panose="020B0604020202020204" pitchFamily="34" charset="0"/>
              </a:rPr>
              <a:t> </a:t>
            </a:r>
            <a:r>
              <a:rPr lang="es-ES" altLang="es-ES" b="0" baseline="0" dirty="0" err="1" smtClean="0">
                <a:latin typeface="Arial" panose="020B0604020202020204" pitchFamily="34" charset="0"/>
              </a:rPr>
              <a:t>pathways</a:t>
            </a:r>
            <a:r>
              <a:rPr lang="es-ES" altLang="es-ES" b="0" baseline="0" dirty="0" smtClean="0">
                <a:latin typeface="Arial" panose="020B0604020202020204" pitchFamily="34" charset="0"/>
              </a:rPr>
              <a:t> </a:t>
            </a:r>
            <a:r>
              <a:rPr lang="es-ES" altLang="es-ES" b="0" baseline="0" dirty="0" err="1" smtClean="0">
                <a:latin typeface="Arial" panose="020B0604020202020204" pitchFamily="34" charset="0"/>
              </a:rPr>
              <a:t>related</a:t>
            </a:r>
            <a:r>
              <a:rPr lang="es-ES" altLang="es-ES" b="0" baseline="0" dirty="0" smtClean="0">
                <a:latin typeface="Arial" panose="020B0604020202020204" pitchFamily="34" charset="0"/>
              </a:rPr>
              <a:t> </a:t>
            </a:r>
            <a:r>
              <a:rPr lang="es-ES" altLang="es-ES" b="0" baseline="0" dirty="0" err="1" smtClean="0">
                <a:latin typeface="Arial" panose="020B0604020202020204" pitchFamily="34" charset="0"/>
              </a:rPr>
              <a:t>with</a:t>
            </a:r>
            <a:r>
              <a:rPr lang="es-ES" altLang="es-ES" b="0" baseline="0" dirty="0" smtClean="0">
                <a:latin typeface="Arial" panose="020B0604020202020204" pitchFamily="34" charset="0"/>
              </a:rPr>
              <a:t> </a:t>
            </a:r>
            <a:r>
              <a:rPr lang="es-ES" altLang="es-ES" baseline="0" dirty="0" err="1" smtClean="0">
                <a:latin typeface="Arial" panose="020B0604020202020204" pitchFamily="34" charset="0"/>
              </a:rPr>
              <a:t>cell</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cycle</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arrest</a:t>
            </a:r>
            <a:r>
              <a:rPr lang="es-ES" altLang="es-ES" baseline="0" dirty="0" smtClean="0">
                <a:latin typeface="Arial" panose="020B0604020202020204" pitchFamily="34" charset="0"/>
              </a:rPr>
              <a:t>, DNA </a:t>
            </a:r>
            <a:r>
              <a:rPr lang="es-ES" altLang="es-ES" baseline="0" dirty="0" err="1" smtClean="0">
                <a:latin typeface="Arial" panose="020B0604020202020204" pitchFamily="34" charset="0"/>
              </a:rPr>
              <a:t>repair</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or</a:t>
            </a:r>
            <a:r>
              <a:rPr lang="es-ES" altLang="es-ES" baseline="0" dirty="0" smtClean="0">
                <a:latin typeface="Arial" panose="020B0604020202020204" pitchFamily="34" charset="0"/>
              </a:rPr>
              <a:t> apoptosis. </a:t>
            </a:r>
            <a:r>
              <a:rPr lang="es-ES" altLang="es-ES" baseline="0" dirty="0" err="1" smtClean="0">
                <a:latin typeface="Arial" panose="020B0604020202020204" pitchFamily="34" charset="0"/>
              </a:rPr>
              <a:t>Therefore</a:t>
            </a:r>
            <a:r>
              <a:rPr lang="es-ES" altLang="es-ES" baseline="0" dirty="0" smtClean="0">
                <a:latin typeface="Arial" panose="020B0604020202020204" pitchFamily="34" charset="0"/>
              </a:rPr>
              <a:t>, p53 gene </a:t>
            </a:r>
            <a:r>
              <a:rPr lang="es-ES" altLang="es-ES" baseline="0" dirty="0" err="1" smtClean="0">
                <a:latin typeface="Arial" panose="020B0604020202020204" pitchFamily="34" charset="0"/>
              </a:rPr>
              <a:t>is</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an</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important</a:t>
            </a:r>
            <a:r>
              <a:rPr lang="es-ES" altLang="es-ES" baseline="0" dirty="0" smtClean="0">
                <a:latin typeface="Arial" panose="020B0604020202020204" pitchFamily="34" charset="0"/>
              </a:rPr>
              <a:t> </a:t>
            </a:r>
            <a:r>
              <a:rPr lang="es-ES" altLang="es-ES" baseline="0" dirty="0" err="1" smtClean="0">
                <a:latin typeface="Arial" panose="020B0604020202020204" pitchFamily="34" charset="0"/>
              </a:rPr>
              <a:t>determinant</a:t>
            </a:r>
            <a:r>
              <a:rPr lang="es-ES" altLang="es-ES" baseline="0" dirty="0" smtClean="0">
                <a:latin typeface="Arial" panose="020B0604020202020204" pitchFamily="34" charset="0"/>
              </a:rPr>
              <a:t> of </a:t>
            </a:r>
            <a:r>
              <a:rPr lang="es-ES" altLang="es-ES" baseline="0" dirty="0" err="1" smtClean="0">
                <a:latin typeface="Arial" panose="020B0604020202020204" pitchFamily="34" charset="0"/>
              </a:rPr>
              <a:t>radiosensitivity</a:t>
            </a:r>
            <a:r>
              <a:rPr lang="es-ES" altLang="es-ES" baseline="0" dirty="0" smtClean="0">
                <a:latin typeface="Arial" panose="020B0604020202020204" pitchFamily="34" charset="0"/>
              </a:rPr>
              <a:t> in tumor </a:t>
            </a:r>
            <a:r>
              <a:rPr lang="es-ES" altLang="es-ES" baseline="0" dirty="0" err="1" smtClean="0">
                <a:latin typeface="Arial" panose="020B0604020202020204" pitchFamily="34" charset="0"/>
              </a:rPr>
              <a:t>cells</a:t>
            </a:r>
            <a:r>
              <a:rPr lang="es-ES" altLang="es-ES" baseline="0" dirty="0" smtClean="0">
                <a:latin typeface="Arial" panose="020B0604020202020204" pitchFamily="34"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s-ES" altLang="es-ES" dirty="0" smtClean="0">
              <a:latin typeface="Arial" panose="020B0604020202020204" pitchFamily="34" charset="0"/>
            </a:endParaRPr>
          </a:p>
          <a:p>
            <a:r>
              <a:rPr lang="en-US" altLang="es-ES" dirty="0" smtClean="0">
                <a:latin typeface="Arial" panose="020B0604020202020204" pitchFamily="34" charset="0"/>
              </a:rPr>
              <a:t>Radiation alone increased p53 expression. Pretreatment of breast cancer cells with melatonin before radiation led to a greater increase of p53 mRNA expression,</a:t>
            </a:r>
            <a:r>
              <a:rPr lang="en-US" altLang="es-ES" baseline="0" dirty="0" smtClean="0">
                <a:latin typeface="Arial" panose="020B0604020202020204" pitchFamily="34" charset="0"/>
              </a:rPr>
              <a:t> specially at physiological concentrations. </a:t>
            </a:r>
            <a:endParaRPr lang="en-US" altLang="es-ES" dirty="0" smtClean="0">
              <a:latin typeface="Arial" panose="020B0604020202020204" pitchFamily="34" charset="0"/>
            </a:endParaRPr>
          </a:p>
          <a:p>
            <a:endParaRPr lang="en-US" altLang="es-ES" dirty="0" smtClean="0">
              <a:latin typeface="Arial" panose="020B0604020202020204" pitchFamily="34" charset="0"/>
            </a:endParaRPr>
          </a:p>
          <a:p>
            <a:r>
              <a:rPr lang="en-US" altLang="es-ES" b="1" dirty="0" smtClean="0">
                <a:latin typeface="Arial" panose="020B0604020202020204" pitchFamily="34" charset="0"/>
              </a:rPr>
              <a:t>Thus, the increase of p53 mRNA expression could mediate the decrease of RAD51 and the G</a:t>
            </a:r>
            <a:r>
              <a:rPr lang="en-US" altLang="es-ES" b="1" baseline="-25000" dirty="0" smtClean="0">
                <a:latin typeface="Arial" panose="020B0604020202020204" pitchFamily="34" charset="0"/>
              </a:rPr>
              <a:t>0</a:t>
            </a:r>
            <a:r>
              <a:rPr lang="en-US" altLang="es-ES" b="1" dirty="0" smtClean="0">
                <a:latin typeface="Arial" panose="020B0604020202020204" pitchFamily="34" charset="0"/>
              </a:rPr>
              <a:t>-G</a:t>
            </a:r>
            <a:r>
              <a:rPr lang="en-US" altLang="es-ES" b="1" baseline="-25000" dirty="0" smtClean="0">
                <a:latin typeface="Arial" panose="020B0604020202020204" pitchFamily="34" charset="0"/>
              </a:rPr>
              <a:t>1</a:t>
            </a:r>
            <a:r>
              <a:rPr lang="en-US" altLang="es-ES" b="1" dirty="0" smtClean="0">
                <a:latin typeface="Arial" panose="020B0604020202020204" pitchFamily="34" charset="0"/>
              </a:rPr>
              <a:t> arrest. In addition it has been recently demonstrated that p53 is a negative regulator of aromatase in the breast.</a:t>
            </a:r>
            <a:endParaRPr lang="es-ES" altLang="es-ES" b="1" dirty="0" smtClean="0">
              <a:latin typeface="Arial" panose="020B0604020202020204" pitchFamily="34" charset="0"/>
            </a:endParaRPr>
          </a:p>
          <a:p>
            <a:r>
              <a:rPr lang="es-ES" altLang="es-ES" dirty="0" smtClean="0">
                <a:latin typeface="Arial" panose="020B0604020202020204" pitchFamily="34" charset="0"/>
              </a:rPr>
              <a:t> </a:t>
            </a:r>
          </a:p>
        </p:txBody>
      </p:sp>
      <p:sp>
        <p:nvSpPr>
          <p:cNvPr id="4198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21BAD3C8-AF92-4D75-833F-188A7F5F0AE4}" type="slidenum">
              <a:rPr lang="es-ES" altLang="es-ES" b="0" i="0" smtClean="0">
                <a:latin typeface="Arial" panose="020B0604020202020204" pitchFamily="34" charset="0"/>
              </a:rPr>
              <a:pPr/>
              <a:t>14</a:t>
            </a:fld>
            <a:endParaRPr lang="es-ES" altLang="es-ES" b="0" i="0" smtClean="0">
              <a:latin typeface="Arial" panose="020B0604020202020204" pitchFamily="34" charset="0"/>
            </a:endParaRPr>
          </a:p>
        </p:txBody>
      </p:sp>
    </p:spTree>
    <p:extLst>
      <p:ext uri="{BB962C8B-B14F-4D97-AF65-F5344CB8AC3E}">
        <p14:creationId xmlns:p14="http://schemas.microsoft.com/office/powerpoint/2010/main" val="3263007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Marcador de imagen de diapositiva 1"/>
          <p:cNvSpPr>
            <a:spLocks noGrp="1" noRot="1" noChangeAspect="1" noTextEdit="1"/>
          </p:cNvSpPr>
          <p:nvPr>
            <p:ph type="sldImg"/>
          </p:nvPr>
        </p:nvSpPr>
        <p:spPr>
          <a:ln/>
        </p:spPr>
      </p:sp>
      <p:sp>
        <p:nvSpPr>
          <p:cNvPr id="4403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s-ES" dirty="0" smtClean="0">
                <a:latin typeface="Arial" panose="020B0604020202020204" pitchFamily="34" charset="0"/>
              </a:rPr>
              <a:t>In summary,</a:t>
            </a:r>
            <a:r>
              <a:rPr lang="en-GB" altLang="es-ES" baseline="0" dirty="0" smtClean="0">
                <a:latin typeface="Arial" panose="020B0604020202020204" pitchFamily="34" charset="0"/>
              </a:rPr>
              <a:t> o</a:t>
            </a:r>
            <a:r>
              <a:rPr lang="en-GB" altLang="es-ES" dirty="0" smtClean="0">
                <a:latin typeface="Arial" panose="020B0604020202020204" pitchFamily="34" charset="0"/>
              </a:rPr>
              <a:t>ur findings suggest that melatonin </a:t>
            </a:r>
            <a:r>
              <a:rPr lang="en-GB" altLang="es-ES" dirty="0" err="1" smtClean="0">
                <a:latin typeface="Arial" panose="020B0604020202020204" pitchFamily="34" charset="0"/>
              </a:rPr>
              <a:t>pretreatment</a:t>
            </a:r>
            <a:r>
              <a:rPr lang="en-GB" altLang="es-ES" dirty="0" smtClean="0">
                <a:latin typeface="Arial" panose="020B0604020202020204" pitchFamily="34" charset="0"/>
              </a:rPr>
              <a:t> before radiation ,</a:t>
            </a:r>
            <a:r>
              <a:rPr lang="en-GB" altLang="es-ES" baseline="0" dirty="0" smtClean="0">
                <a:latin typeface="Arial" panose="020B0604020202020204" pitchFamily="34" charset="0"/>
              </a:rPr>
              <a:t> </a:t>
            </a:r>
            <a:r>
              <a:rPr lang="en-GB" altLang="es-ES" b="1" baseline="0" dirty="0" err="1" smtClean="0">
                <a:latin typeface="Arial" panose="020B0604020202020204" pitchFamily="34" charset="0"/>
              </a:rPr>
              <a:t>throught</a:t>
            </a:r>
            <a:r>
              <a:rPr lang="en-GB" altLang="es-ES" b="1" baseline="0" dirty="0" smtClean="0">
                <a:latin typeface="Arial" panose="020B0604020202020204" pitchFamily="34" charset="0"/>
              </a:rPr>
              <a:t> its regulatory action on p53, </a:t>
            </a:r>
            <a:r>
              <a:rPr lang="en-GB" altLang="es-ES" dirty="0" smtClean="0">
                <a:latin typeface="Arial" panose="020B0604020202020204" pitchFamily="34" charset="0"/>
              </a:rPr>
              <a:t>sensitizes breast cancer cells to the ionizing effects of radiation by </a:t>
            </a:r>
          </a:p>
          <a:p>
            <a:pPr marL="171450" indent="-171450">
              <a:buFont typeface="Arial" panose="020B0604020202020204" pitchFamily="34" charset="0"/>
              <a:buChar char="•"/>
            </a:pPr>
            <a:r>
              <a:rPr lang="en-GB" altLang="es-ES" b="1" dirty="0" smtClean="0">
                <a:latin typeface="Arial" panose="020B0604020202020204" pitchFamily="34" charset="0"/>
              </a:rPr>
              <a:t>decreasing cell proliferation.</a:t>
            </a:r>
          </a:p>
          <a:p>
            <a:pPr marL="171450" indent="-171450">
              <a:buFont typeface="Arial" panose="020B0604020202020204" pitchFamily="34" charset="0"/>
              <a:buChar char="•"/>
            </a:pPr>
            <a:r>
              <a:rPr lang="en-GB" altLang="es-ES" b="1" dirty="0" smtClean="0">
                <a:latin typeface="Arial" panose="020B0604020202020204" pitchFamily="34" charset="0"/>
              </a:rPr>
              <a:t>inducing cell cycle arrest.</a:t>
            </a:r>
          </a:p>
          <a:p>
            <a:pPr marL="171450" indent="-171450">
              <a:buFont typeface="Arial" panose="020B0604020202020204" pitchFamily="34" charset="0"/>
              <a:buChar char="•"/>
            </a:pPr>
            <a:r>
              <a:rPr lang="en-GB" altLang="es-ES" b="1" dirty="0" smtClean="0">
                <a:latin typeface="Arial" panose="020B0604020202020204" pitchFamily="34" charset="0"/>
              </a:rPr>
              <a:t>down-regulating proteins involved in double-strand DNA break repair.</a:t>
            </a:r>
          </a:p>
          <a:p>
            <a:endParaRPr lang="en-GB" altLang="es-ES" dirty="0" smtClean="0">
              <a:latin typeface="Arial" panose="020B0604020202020204" pitchFamily="34" charset="0"/>
            </a:endParaRPr>
          </a:p>
          <a:p>
            <a:r>
              <a:rPr lang="en-GB" altLang="es-ES" dirty="0" smtClean="0">
                <a:latin typeface="Arial" panose="020B0604020202020204" pitchFamily="34" charset="0"/>
              </a:rPr>
              <a:t>As a conclusion, These</a:t>
            </a:r>
            <a:r>
              <a:rPr lang="en-GB" altLang="es-ES" baseline="0" dirty="0" smtClean="0">
                <a:latin typeface="Arial" panose="020B0604020202020204" pitchFamily="34" charset="0"/>
              </a:rPr>
              <a:t> results points </a:t>
            </a:r>
            <a:r>
              <a:rPr lang="en-GB" altLang="es-ES" dirty="0" smtClean="0">
                <a:latin typeface="Arial" panose="020B0604020202020204" pitchFamily="34" charset="0"/>
              </a:rPr>
              <a:t>melatonin</a:t>
            </a:r>
            <a:r>
              <a:rPr lang="en-GB" altLang="es-ES" baseline="0" dirty="0" smtClean="0">
                <a:latin typeface="Arial" panose="020B0604020202020204" pitchFamily="34" charset="0"/>
              </a:rPr>
              <a:t> as a therapeutic agent that could be used in the future as an adjuvant therapy to increase the sensitivity of the </a:t>
            </a:r>
            <a:r>
              <a:rPr lang="en-GB" altLang="es-ES" baseline="0" dirty="0" err="1" smtClean="0">
                <a:latin typeface="Arial" panose="020B0604020202020204" pitchFamily="34" charset="0"/>
              </a:rPr>
              <a:t>tumor</a:t>
            </a:r>
            <a:r>
              <a:rPr lang="en-GB" altLang="es-ES" baseline="0" dirty="0" smtClean="0">
                <a:latin typeface="Arial" panose="020B0604020202020204" pitchFamily="34" charset="0"/>
              </a:rPr>
              <a:t> cell to IR. </a:t>
            </a:r>
          </a:p>
          <a:p>
            <a:endParaRPr lang="en-GB" altLang="es-ES" baseline="0" dirty="0" smtClean="0">
              <a:latin typeface="Arial" panose="020B0604020202020204" pitchFamily="34" charset="0"/>
            </a:endParaRPr>
          </a:p>
          <a:p>
            <a:endParaRPr lang="es-ES" altLang="es-ES" dirty="0" smtClean="0">
              <a:latin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s-ES" dirty="0" smtClean="0"/>
              <a:t>In general,</a:t>
            </a:r>
            <a:r>
              <a:rPr lang="es-ES" baseline="0" dirty="0" smtClean="0"/>
              <a:t> post-</a:t>
            </a:r>
            <a:r>
              <a:rPr lang="es-ES" baseline="0" dirty="0" err="1" smtClean="0"/>
              <a:t>irradiation</a:t>
            </a:r>
            <a:r>
              <a:rPr lang="es-ES" baseline="0" dirty="0" smtClean="0"/>
              <a:t> </a:t>
            </a:r>
            <a:r>
              <a:rPr lang="es-ES" baseline="0" dirty="0" err="1" smtClean="0"/>
              <a:t>conditions</a:t>
            </a:r>
            <a:r>
              <a:rPr lang="es-ES" baseline="0" dirty="0" smtClean="0"/>
              <a:t> </a:t>
            </a:r>
            <a:r>
              <a:rPr lang="es-ES" baseline="0" dirty="0" err="1" smtClean="0"/>
              <a:t>that</a:t>
            </a:r>
            <a:r>
              <a:rPr lang="es-ES" baseline="0" dirty="0" smtClean="0"/>
              <a:t> </a:t>
            </a:r>
            <a:r>
              <a:rPr lang="es-ES" baseline="0" dirty="0" err="1" smtClean="0"/>
              <a:t>suppress</a:t>
            </a:r>
            <a:r>
              <a:rPr lang="es-ES" baseline="0" dirty="0" smtClean="0"/>
              <a:t> </a:t>
            </a:r>
            <a:r>
              <a:rPr lang="es-ES" baseline="0" dirty="0" err="1" smtClean="0"/>
              <a:t>cell</a:t>
            </a:r>
            <a:r>
              <a:rPr lang="es-ES" baseline="0" dirty="0" smtClean="0"/>
              <a:t> </a:t>
            </a:r>
            <a:r>
              <a:rPr lang="es-ES" baseline="0" dirty="0" err="1" smtClean="0"/>
              <a:t>division</a:t>
            </a:r>
            <a:r>
              <a:rPr lang="es-ES" baseline="0" dirty="0" smtClean="0"/>
              <a:t> are </a:t>
            </a:r>
            <a:r>
              <a:rPr lang="es-ES" baseline="0" dirty="0" err="1" smtClean="0"/>
              <a:t>the</a:t>
            </a:r>
            <a:r>
              <a:rPr lang="es-ES" baseline="0" dirty="0" smtClean="0"/>
              <a:t> </a:t>
            </a:r>
            <a:r>
              <a:rPr lang="es-ES" baseline="0" dirty="0" err="1" smtClean="0"/>
              <a:t>one</a:t>
            </a:r>
            <a:r>
              <a:rPr lang="es-ES" baseline="0" dirty="0" smtClean="0"/>
              <a:t> </a:t>
            </a:r>
            <a:r>
              <a:rPr lang="es-ES" baseline="0" dirty="0" err="1" smtClean="0"/>
              <a:t>most</a:t>
            </a:r>
            <a:r>
              <a:rPr lang="es-ES" baseline="0" dirty="0" smtClean="0"/>
              <a:t> favorable to </a:t>
            </a:r>
            <a:r>
              <a:rPr lang="es-ES" baseline="0" dirty="0" err="1" smtClean="0"/>
              <a:t>the</a:t>
            </a:r>
            <a:r>
              <a:rPr lang="es-ES" baseline="0" dirty="0" smtClean="0"/>
              <a:t> </a:t>
            </a:r>
            <a:r>
              <a:rPr lang="es-ES" baseline="0" dirty="0" err="1" smtClean="0"/>
              <a:t>repair</a:t>
            </a:r>
            <a:r>
              <a:rPr lang="es-ES" baseline="0" dirty="0" smtClean="0"/>
              <a:t> of </a:t>
            </a:r>
            <a:r>
              <a:rPr lang="es-ES" baseline="0" dirty="0" err="1" smtClean="0"/>
              <a:t>potentially</a:t>
            </a:r>
            <a:r>
              <a:rPr lang="es-ES" baseline="0" dirty="0" smtClean="0"/>
              <a:t> </a:t>
            </a:r>
            <a:r>
              <a:rPr lang="es-ES" baseline="0" dirty="0" err="1" smtClean="0"/>
              <a:t>lethal</a:t>
            </a:r>
            <a:r>
              <a:rPr lang="es-ES" baseline="0" dirty="0" smtClean="0"/>
              <a:t> </a:t>
            </a:r>
            <a:r>
              <a:rPr lang="es-ES" baseline="0" dirty="0" err="1" smtClean="0"/>
              <a:t>cell</a:t>
            </a:r>
            <a:r>
              <a:rPr lang="es-ES" baseline="0" dirty="0" smtClean="0"/>
              <a:t> </a:t>
            </a:r>
            <a:r>
              <a:rPr lang="es-ES" baseline="0" dirty="0" err="1" smtClean="0"/>
              <a:t>damage</a:t>
            </a:r>
            <a:r>
              <a:rPr lang="es-ES" baseline="0" dirty="0" smtClean="0"/>
              <a:t>. </a:t>
            </a:r>
            <a:r>
              <a:rPr lang="es-ES" baseline="0" dirty="0" err="1" smtClean="0"/>
              <a:t>The</a:t>
            </a:r>
            <a:r>
              <a:rPr lang="es-ES" baseline="0" dirty="0" smtClean="0"/>
              <a:t> </a:t>
            </a:r>
            <a:r>
              <a:rPr lang="es-ES" baseline="0" dirty="0" err="1" smtClean="0"/>
              <a:t>influence</a:t>
            </a:r>
            <a:r>
              <a:rPr lang="es-ES" baseline="0" dirty="0" smtClean="0"/>
              <a:t> of </a:t>
            </a:r>
            <a:r>
              <a:rPr lang="es-ES" baseline="0" dirty="0" err="1" smtClean="0"/>
              <a:t>estrogens</a:t>
            </a:r>
            <a:r>
              <a:rPr lang="es-ES" baseline="0" dirty="0" smtClean="0"/>
              <a:t> </a:t>
            </a:r>
            <a:r>
              <a:rPr lang="es-ES" baseline="0" dirty="0" err="1" smtClean="0"/>
              <a:t>or</a:t>
            </a:r>
            <a:r>
              <a:rPr lang="es-ES" baseline="0" dirty="0" smtClean="0"/>
              <a:t> anti-</a:t>
            </a:r>
            <a:r>
              <a:rPr lang="es-ES" baseline="0" dirty="0" err="1" smtClean="0"/>
              <a:t>estrogens</a:t>
            </a:r>
            <a:r>
              <a:rPr lang="es-ES" baseline="0" dirty="0" smtClean="0"/>
              <a:t> </a:t>
            </a:r>
            <a:r>
              <a:rPr lang="es-ES" baseline="0" dirty="0" err="1" smtClean="0"/>
              <a:t>on</a:t>
            </a:r>
            <a:r>
              <a:rPr lang="es-ES" baseline="0" dirty="0" smtClean="0"/>
              <a:t> </a:t>
            </a:r>
            <a:r>
              <a:rPr lang="es-ES" baseline="0" dirty="0" err="1" smtClean="0"/>
              <a:t>cell</a:t>
            </a:r>
            <a:r>
              <a:rPr lang="es-ES" baseline="0" dirty="0" smtClean="0"/>
              <a:t> </a:t>
            </a:r>
            <a:r>
              <a:rPr lang="es-ES" baseline="0" dirty="0" err="1" smtClean="0"/>
              <a:t>cycle</a:t>
            </a:r>
            <a:r>
              <a:rPr lang="es-ES" baseline="0" dirty="0" smtClean="0"/>
              <a:t> </a:t>
            </a:r>
            <a:r>
              <a:rPr lang="es-ES" baseline="0" dirty="0" err="1" smtClean="0"/>
              <a:t>progression</a:t>
            </a:r>
            <a:r>
              <a:rPr lang="es-ES" baseline="0" dirty="0" smtClean="0"/>
              <a:t> </a:t>
            </a:r>
            <a:r>
              <a:rPr lang="es-ES" baseline="0" dirty="0" err="1" smtClean="0"/>
              <a:t>is</a:t>
            </a:r>
            <a:r>
              <a:rPr lang="es-ES" baseline="0" dirty="0" smtClean="0"/>
              <a:t> </a:t>
            </a:r>
            <a:r>
              <a:rPr lang="es-ES" baseline="0" dirty="0" err="1" smtClean="0"/>
              <a:t>probably</a:t>
            </a:r>
            <a:r>
              <a:rPr lang="es-ES" baseline="0" dirty="0" smtClean="0"/>
              <a:t> a </a:t>
            </a:r>
            <a:r>
              <a:rPr lang="es-ES" baseline="0" dirty="0" err="1" smtClean="0"/>
              <a:t>major</a:t>
            </a:r>
            <a:r>
              <a:rPr lang="es-ES" baseline="0" dirty="0" smtClean="0"/>
              <a:t> factor </a:t>
            </a:r>
            <a:r>
              <a:rPr lang="es-ES" baseline="0" dirty="0" err="1" smtClean="0"/>
              <a:t>for</a:t>
            </a:r>
            <a:r>
              <a:rPr lang="es-ES" baseline="0" dirty="0" smtClean="0"/>
              <a:t> </a:t>
            </a:r>
            <a:r>
              <a:rPr lang="es-ES" baseline="0" dirty="0" err="1" smtClean="0"/>
              <a:t>the</a:t>
            </a:r>
            <a:r>
              <a:rPr lang="es-ES" baseline="0" dirty="0" smtClean="0"/>
              <a:t> </a:t>
            </a:r>
            <a:r>
              <a:rPr lang="es-ES" baseline="0" dirty="0" err="1" smtClean="0"/>
              <a:t>interaction</a:t>
            </a:r>
            <a:r>
              <a:rPr lang="es-ES" baseline="0" dirty="0" smtClean="0"/>
              <a:t> of </a:t>
            </a:r>
            <a:r>
              <a:rPr lang="es-ES" baseline="0" dirty="0" err="1" smtClean="0"/>
              <a:t>endocrine</a:t>
            </a:r>
            <a:r>
              <a:rPr lang="es-ES" baseline="0" dirty="0" smtClean="0"/>
              <a:t> </a:t>
            </a:r>
            <a:r>
              <a:rPr lang="es-ES" baseline="0" dirty="0" err="1" smtClean="0"/>
              <a:t>therapy</a:t>
            </a:r>
            <a:r>
              <a:rPr lang="es-ES" baseline="0" dirty="0" smtClean="0"/>
              <a:t> </a:t>
            </a:r>
            <a:r>
              <a:rPr lang="es-ES" baseline="0" dirty="0" err="1" smtClean="0"/>
              <a:t>with</a:t>
            </a:r>
            <a:r>
              <a:rPr lang="es-ES" baseline="0" dirty="0" smtClean="0"/>
              <a:t> </a:t>
            </a:r>
            <a:r>
              <a:rPr lang="es-ES" baseline="0" dirty="0" err="1" smtClean="0"/>
              <a:t>the</a:t>
            </a:r>
            <a:r>
              <a:rPr lang="es-ES" baseline="0" dirty="0" smtClean="0"/>
              <a:t> celular </a:t>
            </a:r>
            <a:r>
              <a:rPr lang="es-ES" baseline="0" dirty="0" err="1" smtClean="0"/>
              <a:t>repair</a:t>
            </a:r>
            <a:r>
              <a:rPr lang="es-ES" baseline="0" dirty="0" smtClean="0"/>
              <a:t> of </a:t>
            </a:r>
            <a:r>
              <a:rPr lang="es-ES" baseline="0" dirty="0" err="1" smtClean="0"/>
              <a:t>radiation</a:t>
            </a:r>
            <a:r>
              <a:rPr lang="es-ES" baseline="0" dirty="0" smtClean="0"/>
              <a:t> </a:t>
            </a:r>
            <a:r>
              <a:rPr lang="es-ES" baseline="0" dirty="0" err="1" smtClean="0"/>
              <a:t>damage</a:t>
            </a:r>
            <a:r>
              <a:rPr lang="es-ES" baseline="0" dirty="0" smtClean="0"/>
              <a:t>. </a:t>
            </a:r>
            <a:endParaRPr lang="es-ES" dirty="0" smtClean="0"/>
          </a:p>
          <a:p>
            <a:endParaRPr lang="es-ES" altLang="es-ES" dirty="0" smtClean="0">
              <a:latin typeface="Arial" panose="020B0604020202020204" pitchFamily="34" charset="0"/>
            </a:endParaRPr>
          </a:p>
        </p:txBody>
      </p:sp>
      <p:sp>
        <p:nvSpPr>
          <p:cNvPr id="44036"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6134756B-C68B-4142-868C-08B68D6940F1}" type="slidenum">
              <a:rPr lang="es-ES" altLang="es-ES" b="0" i="0" smtClean="0">
                <a:latin typeface="Arial" panose="020B0604020202020204" pitchFamily="34" charset="0"/>
              </a:rPr>
              <a:pPr/>
              <a:t>15</a:t>
            </a:fld>
            <a:endParaRPr lang="es-ES" altLang="es-ES" b="0" i="0" smtClean="0">
              <a:latin typeface="Arial" panose="020B0604020202020204" pitchFamily="34" charset="0"/>
            </a:endParaRPr>
          </a:p>
        </p:txBody>
      </p:sp>
    </p:spTree>
    <p:extLst>
      <p:ext uri="{BB962C8B-B14F-4D97-AF65-F5344CB8AC3E}">
        <p14:creationId xmlns:p14="http://schemas.microsoft.com/office/powerpoint/2010/main" val="3092866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a:ln/>
        </p:spPr>
      </p:sp>
      <p:sp>
        <p:nvSpPr>
          <p:cNvPr id="46083"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ES" altLang="es-ES" dirty="0" err="1" smtClean="0">
                <a:latin typeface="Arial" panose="020B0604020202020204" pitchFamily="34" charset="0"/>
              </a:rPr>
              <a:t>That</a:t>
            </a:r>
            <a:r>
              <a:rPr lang="es-ES" altLang="es-ES" dirty="0" smtClean="0">
                <a:latin typeface="Arial" panose="020B0604020202020204" pitchFamily="34" charset="0"/>
              </a:rPr>
              <a:t> </a:t>
            </a:r>
            <a:r>
              <a:rPr lang="es-ES" altLang="es-ES" dirty="0" err="1" smtClean="0">
                <a:latin typeface="Arial" panose="020B0604020202020204" pitchFamily="34" charset="0"/>
              </a:rPr>
              <a:t>is</a:t>
            </a:r>
            <a:r>
              <a:rPr lang="es-ES" altLang="es-ES" dirty="0" smtClean="0">
                <a:latin typeface="Arial" panose="020B0604020202020204" pitchFamily="34" charset="0"/>
              </a:rPr>
              <a:t> </a:t>
            </a:r>
            <a:r>
              <a:rPr lang="es-ES" altLang="es-ES" dirty="0" err="1" smtClean="0">
                <a:latin typeface="Arial" panose="020B0604020202020204" pitchFamily="34" charset="0"/>
              </a:rPr>
              <a:t>the</a:t>
            </a:r>
            <a:r>
              <a:rPr lang="es-ES" altLang="es-ES" dirty="0" smtClean="0">
                <a:latin typeface="Arial" panose="020B0604020202020204" pitchFamily="34" charset="0"/>
              </a:rPr>
              <a:t> </a:t>
            </a:r>
            <a:r>
              <a:rPr lang="es-ES" altLang="es-ES" dirty="0" err="1" smtClean="0">
                <a:latin typeface="Arial" panose="020B0604020202020204" pitchFamily="34" charset="0"/>
              </a:rPr>
              <a:t>research</a:t>
            </a:r>
            <a:r>
              <a:rPr lang="es-ES" altLang="es-ES" dirty="0" smtClean="0">
                <a:latin typeface="Arial" panose="020B0604020202020204" pitchFamily="34" charset="0"/>
              </a:rPr>
              <a:t> </a:t>
            </a:r>
            <a:r>
              <a:rPr lang="es-ES" altLang="es-ES" dirty="0" err="1" smtClean="0">
                <a:latin typeface="Arial" panose="020B0604020202020204" pitchFamily="34" charset="0"/>
              </a:rPr>
              <a:t>group</a:t>
            </a:r>
            <a:r>
              <a:rPr lang="es-ES" altLang="es-ES" dirty="0" smtClean="0">
                <a:latin typeface="Arial" panose="020B0604020202020204" pitchFamily="34" charset="0"/>
              </a:rPr>
              <a:t> </a:t>
            </a:r>
            <a:r>
              <a:rPr lang="es-ES" altLang="es-ES" dirty="0" err="1" smtClean="0">
                <a:latin typeface="Arial" panose="020B0604020202020204" pitchFamily="34" charset="0"/>
              </a:rPr>
              <a:t>that</a:t>
            </a:r>
            <a:r>
              <a:rPr lang="es-ES" altLang="es-ES" dirty="0" smtClean="0">
                <a:latin typeface="Arial" panose="020B0604020202020204" pitchFamily="34" charset="0"/>
              </a:rPr>
              <a:t> has </a:t>
            </a:r>
            <a:r>
              <a:rPr lang="es-ES" altLang="es-ES" dirty="0" err="1" smtClean="0">
                <a:latin typeface="Arial" panose="020B0604020202020204" pitchFamily="34" charset="0"/>
              </a:rPr>
              <a:t>participated</a:t>
            </a:r>
            <a:r>
              <a:rPr lang="es-ES" altLang="es-ES" dirty="0" smtClean="0">
                <a:latin typeface="Arial" panose="020B0604020202020204" pitchFamily="34" charset="0"/>
              </a:rPr>
              <a:t> in </a:t>
            </a:r>
            <a:r>
              <a:rPr lang="es-ES" altLang="es-ES" dirty="0" err="1" smtClean="0">
                <a:latin typeface="Arial" panose="020B0604020202020204" pitchFamily="34" charset="0"/>
              </a:rPr>
              <a:t>the</a:t>
            </a:r>
            <a:r>
              <a:rPr lang="es-ES" altLang="es-ES" dirty="0" smtClean="0">
                <a:latin typeface="Arial" panose="020B0604020202020204" pitchFamily="34" charset="0"/>
              </a:rPr>
              <a:t> </a:t>
            </a:r>
            <a:r>
              <a:rPr lang="es-ES" altLang="es-ES" dirty="0" err="1" smtClean="0">
                <a:latin typeface="Arial" panose="020B0604020202020204" pitchFamily="34" charset="0"/>
              </a:rPr>
              <a:t>exposed</a:t>
            </a:r>
            <a:r>
              <a:rPr lang="es-ES" altLang="es-ES" dirty="0" smtClean="0">
                <a:latin typeface="Arial" panose="020B0604020202020204" pitchFamily="34" charset="0"/>
              </a:rPr>
              <a:t> </a:t>
            </a:r>
            <a:r>
              <a:rPr lang="es-ES" altLang="es-ES" dirty="0" err="1" smtClean="0">
                <a:latin typeface="Arial" panose="020B0604020202020204" pitchFamily="34" charset="0"/>
              </a:rPr>
              <a:t>work</a:t>
            </a:r>
            <a:r>
              <a:rPr lang="es-ES" altLang="es-ES" dirty="0" smtClean="0">
                <a:latin typeface="Arial" panose="020B0604020202020204" pitchFamily="34" charset="0"/>
              </a:rPr>
              <a:t>.</a:t>
            </a:r>
            <a:r>
              <a:rPr lang="en-GB" altLang="es-ES" dirty="0" smtClean="0">
                <a:latin typeface="Arial" panose="020B0604020202020204" pitchFamily="34" charset="0"/>
              </a:rPr>
              <a:t> </a:t>
            </a:r>
          </a:p>
          <a:p>
            <a:r>
              <a:rPr lang="en-GB" altLang="es-ES" dirty="0" smtClean="0">
                <a:latin typeface="Arial" panose="020B0604020202020204" pitchFamily="34" charset="0"/>
              </a:rPr>
              <a:t>Thank you very much for your attention.	</a:t>
            </a:r>
            <a:endParaRPr lang="es-ES" altLang="es-ES" dirty="0" smtClean="0">
              <a:latin typeface="Arial" panose="020B0604020202020204" pitchFamily="34" charset="0"/>
            </a:endParaRPr>
          </a:p>
          <a:p>
            <a:endParaRPr lang="es-ES" altLang="es-ES" dirty="0" smtClean="0">
              <a:latin typeface="Arial" panose="020B0604020202020204" pitchFamily="34" charset="0"/>
            </a:endParaRPr>
          </a:p>
        </p:txBody>
      </p:sp>
      <p:sp>
        <p:nvSpPr>
          <p:cNvPr id="46084" name="3 Marcador de número de diapositiva"/>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11901E9-C55E-4944-8F87-E412B14DFED3}" type="slidenum">
              <a:rPr lang="es-ES" altLang="es-ES" smtClean="0"/>
              <a:pPr>
                <a:spcBef>
                  <a:spcPct val="0"/>
                </a:spcBef>
              </a:pPr>
              <a:t>16</a:t>
            </a:fld>
            <a:endParaRPr lang="es-ES" altLang="es-ES" smtClean="0"/>
          </a:p>
        </p:txBody>
      </p:sp>
    </p:spTree>
    <p:extLst>
      <p:ext uri="{BB962C8B-B14F-4D97-AF65-F5344CB8AC3E}">
        <p14:creationId xmlns:p14="http://schemas.microsoft.com/office/powerpoint/2010/main" val="2703234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Marcador de imagen de diapositiva 1"/>
          <p:cNvSpPr>
            <a:spLocks noGrp="1" noRot="1" noChangeAspect="1" noTextEdit="1"/>
          </p:cNvSpPr>
          <p:nvPr>
            <p:ph type="sldImg"/>
          </p:nvPr>
        </p:nvSpPr>
        <p:spPr>
          <a:ln/>
        </p:spPr>
      </p:sp>
      <p:sp>
        <p:nvSpPr>
          <p:cNvPr id="717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s-ES" dirty="0" smtClean="0">
                <a:latin typeface="Arial" panose="020B0604020202020204" pitchFamily="34" charset="0"/>
              </a:rPr>
              <a:t>Breast cancer continues to be a major cause of death in </a:t>
            </a:r>
            <a:r>
              <a:rPr lang="en-US" altLang="es-ES" dirty="0" err="1" smtClean="0">
                <a:latin typeface="Arial" panose="020B0604020202020204" pitchFamily="34" charset="0"/>
              </a:rPr>
              <a:t>european</a:t>
            </a:r>
            <a:r>
              <a:rPr lang="en-US" altLang="es-ES" dirty="0" smtClean="0">
                <a:latin typeface="Arial" panose="020B0604020202020204" pitchFamily="34" charset="0"/>
              </a:rPr>
              <a:t> and </a:t>
            </a:r>
            <a:r>
              <a:rPr lang="en-US" altLang="es-ES" dirty="0" err="1" smtClean="0">
                <a:latin typeface="Arial" panose="020B0604020202020204" pitchFamily="34" charset="0"/>
              </a:rPr>
              <a:t>american</a:t>
            </a:r>
            <a:r>
              <a:rPr lang="en-US" altLang="es-ES" dirty="0" smtClean="0">
                <a:latin typeface="Arial" panose="020B0604020202020204" pitchFamily="34" charset="0"/>
              </a:rPr>
              <a:t> women and is a classic model of hormone dependent malignancy. For</a:t>
            </a:r>
            <a:r>
              <a:rPr lang="en-US" altLang="es-ES" baseline="0" dirty="0" smtClean="0">
                <a:latin typeface="Arial" panose="020B0604020202020204" pitchFamily="34" charset="0"/>
              </a:rPr>
              <a:t> this reason, </a:t>
            </a:r>
            <a:r>
              <a:rPr lang="en-GB" altLang="es-ES" dirty="0" smtClean="0">
                <a:latin typeface="Arial" panose="020B0604020202020204" pitchFamily="34" charset="0"/>
              </a:rPr>
              <a:t>one of the main objectives in the treatment of breast cancer has always been to neutralize the effects of </a:t>
            </a:r>
            <a:r>
              <a:rPr lang="en-GB" altLang="es-ES" dirty="0" err="1" smtClean="0">
                <a:latin typeface="Arial" panose="020B0604020202020204" pitchFamily="34" charset="0"/>
              </a:rPr>
              <a:t>estrogens</a:t>
            </a:r>
            <a:r>
              <a:rPr lang="en-GB" altLang="es-ES" dirty="0" smtClean="0">
                <a:latin typeface="Arial" panose="020B0604020202020204" pitchFamily="34" charset="0"/>
              </a:rPr>
              <a:t> on the breast. The pharmacological strategies includes on the one</a:t>
            </a:r>
            <a:r>
              <a:rPr lang="en-GB" altLang="es-ES" baseline="0" dirty="0" smtClean="0">
                <a:latin typeface="Arial" panose="020B0604020202020204" pitchFamily="34" charset="0"/>
              </a:rPr>
              <a:t> hand, drugs that interfere with the effects of endogenous </a:t>
            </a:r>
            <a:r>
              <a:rPr lang="en-GB" altLang="es-ES" baseline="0" dirty="0" err="1" smtClean="0">
                <a:latin typeface="Arial" panose="020B0604020202020204" pitchFamily="34" charset="0"/>
              </a:rPr>
              <a:t>estrogens</a:t>
            </a:r>
            <a:r>
              <a:rPr lang="en-GB" altLang="es-ES" baseline="0" dirty="0" smtClean="0">
                <a:latin typeface="Arial" panose="020B0604020202020204" pitchFamily="34" charset="0"/>
              </a:rPr>
              <a:t>, the selective </a:t>
            </a:r>
            <a:r>
              <a:rPr lang="en-GB" altLang="es-ES" baseline="0" dirty="0" err="1" smtClean="0">
                <a:latin typeface="Arial" panose="020B0604020202020204" pitchFamily="34" charset="0"/>
              </a:rPr>
              <a:t>estrogen</a:t>
            </a:r>
            <a:r>
              <a:rPr lang="en-GB" altLang="es-ES" baseline="0" dirty="0" smtClean="0">
                <a:latin typeface="Arial" panose="020B0604020202020204" pitchFamily="34" charset="0"/>
              </a:rPr>
              <a:t> receptor modulators; and, on the other hand, drugs that interfere with the synthesis of </a:t>
            </a:r>
            <a:r>
              <a:rPr lang="en-GB" altLang="es-ES" baseline="0" dirty="0" err="1" smtClean="0">
                <a:latin typeface="Arial" panose="020B0604020202020204" pitchFamily="34" charset="0"/>
              </a:rPr>
              <a:t>estrogens</a:t>
            </a:r>
            <a:r>
              <a:rPr lang="en-GB" altLang="es-ES" baseline="0" dirty="0" smtClean="0">
                <a:latin typeface="Arial" panose="020B0604020202020204" pitchFamily="34" charset="0"/>
              </a:rPr>
              <a:t>, the selective </a:t>
            </a:r>
            <a:r>
              <a:rPr lang="en-GB" altLang="es-ES" baseline="0" dirty="0" err="1" smtClean="0">
                <a:latin typeface="Arial" panose="020B0604020202020204" pitchFamily="34" charset="0"/>
              </a:rPr>
              <a:t>estrogen</a:t>
            </a:r>
            <a:r>
              <a:rPr lang="en-GB" altLang="es-ES" baseline="0" dirty="0" smtClean="0">
                <a:latin typeface="Arial" panose="020B0604020202020204" pitchFamily="34" charset="0"/>
              </a:rPr>
              <a:t> enzyme modulators. </a:t>
            </a:r>
          </a:p>
          <a:p>
            <a:endParaRPr lang="en-GB" altLang="es-ES" baseline="0" dirty="0" smtClean="0">
              <a:latin typeface="Arial" panose="020B0604020202020204" pitchFamily="34" charset="0"/>
            </a:endParaRPr>
          </a:p>
          <a:p>
            <a:r>
              <a:rPr lang="en-GB" altLang="es-ES" b="1" baseline="0" dirty="0" smtClean="0">
                <a:latin typeface="Arial" panose="020B0604020202020204" pitchFamily="34" charset="0"/>
              </a:rPr>
              <a:t>Melatonin</a:t>
            </a:r>
            <a:r>
              <a:rPr lang="en-GB" altLang="es-ES" baseline="0" dirty="0" smtClean="0">
                <a:latin typeface="Arial" panose="020B0604020202020204" pitchFamily="34" charset="0"/>
              </a:rPr>
              <a:t>, which is the main product of the pineal gland, has both </a:t>
            </a:r>
            <a:r>
              <a:rPr lang="en-GB" altLang="es-ES" baseline="0" dirty="0" err="1" smtClean="0">
                <a:latin typeface="Arial" panose="020B0604020202020204" pitchFamily="34" charset="0"/>
              </a:rPr>
              <a:t>antiestrogen</a:t>
            </a:r>
            <a:r>
              <a:rPr lang="en-GB" altLang="es-ES" baseline="0" dirty="0" smtClean="0">
                <a:latin typeface="Arial" panose="020B0604020202020204" pitchFamily="34" charset="0"/>
              </a:rPr>
              <a:t> and </a:t>
            </a:r>
            <a:r>
              <a:rPr lang="en-GB" altLang="es-ES" baseline="0" dirty="0" err="1" smtClean="0">
                <a:latin typeface="Arial" panose="020B0604020202020204" pitchFamily="34" charset="0"/>
              </a:rPr>
              <a:t>antiaromatase</a:t>
            </a:r>
            <a:r>
              <a:rPr lang="en-GB" altLang="es-ES" baseline="0" dirty="0" smtClean="0">
                <a:latin typeface="Arial" panose="020B0604020202020204" pitchFamily="34" charset="0"/>
              </a:rPr>
              <a:t> properties.</a:t>
            </a:r>
          </a:p>
          <a:p>
            <a:endParaRPr lang="en-GB" altLang="es-ES" baseline="0" dirty="0" smtClean="0">
              <a:latin typeface="Arial" panose="020B0604020202020204" pitchFamily="34" charset="0"/>
            </a:endParaRPr>
          </a:p>
          <a:p>
            <a:endParaRPr lang="en-GB" altLang="es-ES" dirty="0" smtClean="0">
              <a:latin typeface="Arial" panose="020B0604020202020204" pitchFamily="34" charset="0"/>
            </a:endParaRPr>
          </a:p>
          <a:p>
            <a:endParaRPr lang="en-GB" altLang="es-ES" dirty="0" smtClean="0">
              <a:latin typeface="Arial" panose="020B0604020202020204" pitchFamily="34" charset="0"/>
            </a:endParaRPr>
          </a:p>
        </p:txBody>
      </p:sp>
      <p:sp>
        <p:nvSpPr>
          <p:cNvPr id="7172"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4327C15A-2817-43EA-80B4-69094CF0C7BF}" type="slidenum">
              <a:rPr lang="es-ES" altLang="es-ES" b="0" i="0" smtClean="0">
                <a:latin typeface="Arial" panose="020B0604020202020204" pitchFamily="34" charset="0"/>
              </a:rPr>
              <a:pPr/>
              <a:t>2</a:t>
            </a:fld>
            <a:endParaRPr lang="es-ES" altLang="es-ES" b="0" i="0" smtClean="0">
              <a:latin typeface="Arial" panose="020B0604020202020204" pitchFamily="34" charset="0"/>
            </a:endParaRPr>
          </a:p>
        </p:txBody>
      </p:sp>
    </p:spTree>
    <p:extLst>
      <p:ext uri="{BB962C8B-B14F-4D97-AF65-F5344CB8AC3E}">
        <p14:creationId xmlns:p14="http://schemas.microsoft.com/office/powerpoint/2010/main" val="4169758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es-ES" baseline="0" dirty="0" smtClean="0">
                <a:latin typeface="Arial" panose="020B0604020202020204" pitchFamily="34" charset="0"/>
              </a:rPr>
              <a:t>The sequencing of chemotherapy, radiation and hormonal therapy is always a </a:t>
            </a:r>
            <a:r>
              <a:rPr lang="en-GB" altLang="es-ES" b="1" baseline="0" dirty="0" smtClean="0">
                <a:latin typeface="Arial" panose="020B0604020202020204" pitchFamily="34" charset="0"/>
              </a:rPr>
              <a:t>challenge for the oncologist </a:t>
            </a:r>
            <a:r>
              <a:rPr lang="en-GB" altLang="es-ES" baseline="0" dirty="0" smtClean="0">
                <a:latin typeface="Arial" panose="020B0604020202020204" pitchFamily="34" charset="0"/>
              </a:rPr>
              <a:t>and also an important question is whether to combine </a:t>
            </a:r>
            <a:r>
              <a:rPr lang="en-GB" altLang="es-ES" b="1" baseline="0" dirty="0" smtClean="0">
                <a:latin typeface="Arial" panose="020B0604020202020204" pitchFamily="34" charset="0"/>
              </a:rPr>
              <a:t>endocrine therapy and post-surgery radiotherapy</a:t>
            </a:r>
            <a:r>
              <a:rPr lang="en-GB" altLang="es-ES" baseline="0" dirty="0" smtClean="0">
                <a:latin typeface="Arial" panose="020B0604020202020204" pitchFamily="34" charset="0"/>
              </a:rPr>
              <a:t> in order to select the best treatment approach.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GB" altLang="es-ES" baseline="0" dirty="0" smtClean="0">
              <a:latin typeface="Arial" panose="020B0604020202020204" pitchFamily="34"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GB" altLang="es-ES" baseline="0" dirty="0" smtClean="0">
                <a:latin typeface="Arial" panose="020B0604020202020204" pitchFamily="34" charset="0"/>
              </a:rPr>
              <a:t>Since, </a:t>
            </a:r>
            <a:r>
              <a:rPr lang="en-GB" altLang="es-ES" b="1" baseline="0" dirty="0" smtClean="0">
                <a:latin typeface="Arial" panose="020B0604020202020204" pitchFamily="34" charset="0"/>
              </a:rPr>
              <a:t>melatonin exerts </a:t>
            </a:r>
            <a:r>
              <a:rPr lang="en-GB" altLang="es-ES" b="1" baseline="0" dirty="0" err="1" smtClean="0">
                <a:latin typeface="Arial" panose="020B0604020202020204" pitchFamily="34" charset="0"/>
              </a:rPr>
              <a:t>oncostatic</a:t>
            </a:r>
            <a:r>
              <a:rPr lang="en-GB" altLang="es-ES" b="1" baseline="0" dirty="0" smtClean="0">
                <a:latin typeface="Arial" panose="020B0604020202020204" pitchFamily="34" charset="0"/>
              </a:rPr>
              <a:t> actions </a:t>
            </a:r>
            <a:r>
              <a:rPr lang="en-GB" altLang="es-ES" baseline="0" dirty="0" smtClean="0">
                <a:latin typeface="Arial" panose="020B0604020202020204" pitchFamily="34" charset="0"/>
              </a:rPr>
              <a:t>both on human breast cancer cells and mammary </a:t>
            </a:r>
            <a:r>
              <a:rPr lang="en-GB" altLang="es-ES" baseline="0" dirty="0" err="1" smtClean="0">
                <a:latin typeface="Arial" panose="020B0604020202020204" pitchFamily="34" charset="0"/>
              </a:rPr>
              <a:t>tumors</a:t>
            </a:r>
            <a:r>
              <a:rPr lang="en-GB" altLang="es-ES" baseline="0" dirty="0" smtClean="0">
                <a:latin typeface="Arial" panose="020B0604020202020204" pitchFamily="34" charset="0"/>
              </a:rPr>
              <a:t>, the objective of this work was to investigate the effects of melatonin on radiated human breast cancer cells. </a:t>
            </a:r>
            <a:endParaRPr lang="en-GB" altLang="es-ES" dirty="0" smtClean="0">
              <a:latin typeface="Arial" panose="020B0604020202020204" pitchFamily="34" charset="0"/>
            </a:endParaRPr>
          </a:p>
          <a:p>
            <a:endParaRPr lang="es-ES" dirty="0"/>
          </a:p>
        </p:txBody>
      </p:sp>
      <p:sp>
        <p:nvSpPr>
          <p:cNvPr id="4" name="Marcador de número de diapositiva 3"/>
          <p:cNvSpPr>
            <a:spLocks noGrp="1"/>
          </p:cNvSpPr>
          <p:nvPr>
            <p:ph type="sldNum" sz="quarter" idx="10"/>
          </p:nvPr>
        </p:nvSpPr>
        <p:spPr/>
        <p:txBody>
          <a:bodyPr/>
          <a:lstStyle/>
          <a:p>
            <a:pPr>
              <a:defRPr/>
            </a:pPr>
            <a:fld id="{6D294DCB-A4AB-4BB8-BA26-584BB0B6915D}" type="slidenum">
              <a:rPr lang="es-ES" smtClean="0"/>
              <a:pPr>
                <a:defRPr/>
              </a:pPr>
              <a:t>3</a:t>
            </a:fld>
            <a:endParaRPr lang="es-ES"/>
          </a:p>
        </p:txBody>
      </p:sp>
    </p:spTree>
    <p:extLst>
      <p:ext uri="{BB962C8B-B14F-4D97-AF65-F5344CB8AC3E}">
        <p14:creationId xmlns:p14="http://schemas.microsoft.com/office/powerpoint/2010/main" val="595341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Marcador de imagen de diapositiva 1"/>
          <p:cNvSpPr>
            <a:spLocks noGrp="1" noRot="1" noChangeAspect="1" noTextEdit="1"/>
          </p:cNvSpPr>
          <p:nvPr>
            <p:ph type="sldImg"/>
          </p:nvPr>
        </p:nvSpPr>
        <p:spPr>
          <a:ln/>
        </p:spPr>
      </p:sp>
      <p:sp>
        <p:nvSpPr>
          <p:cNvPr id="9219"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s-ES" dirty="0" smtClean="0">
                <a:latin typeface="Arial" panose="020B0604020202020204" pitchFamily="34" charset="0"/>
              </a:rPr>
              <a:t>With this aim we treated MCF-7 cells with different melatonin concentrations for 7 days,</a:t>
            </a:r>
            <a:r>
              <a:rPr lang="en-GB" altLang="es-ES" baseline="0" dirty="0" smtClean="0">
                <a:latin typeface="Arial" panose="020B0604020202020204" pitchFamily="34" charset="0"/>
              </a:rPr>
              <a:t> and after that </a:t>
            </a:r>
            <a:r>
              <a:rPr lang="en-GB" altLang="es-ES" dirty="0" smtClean="0">
                <a:latin typeface="Arial" panose="020B0604020202020204" pitchFamily="34" charset="0"/>
              </a:rPr>
              <a:t>cells were seeded into </a:t>
            </a:r>
            <a:r>
              <a:rPr lang="en-GB" altLang="es-ES" dirty="0" err="1" smtClean="0">
                <a:latin typeface="Arial" panose="020B0604020202020204" pitchFamily="34" charset="0"/>
              </a:rPr>
              <a:t>multiwell</a:t>
            </a:r>
            <a:r>
              <a:rPr lang="en-GB" altLang="es-ES" dirty="0" smtClean="0">
                <a:latin typeface="Arial" panose="020B0604020202020204" pitchFamily="34" charset="0"/>
              </a:rPr>
              <a:t> plates at the same cell density. </a:t>
            </a:r>
          </a:p>
          <a:p>
            <a:r>
              <a:rPr lang="en-GB" altLang="es-ES" dirty="0" smtClean="0">
                <a:latin typeface="Arial" panose="020B0604020202020204" pitchFamily="34" charset="0"/>
              </a:rPr>
              <a:t>Twenty four hours later cells were irradiated at</a:t>
            </a:r>
            <a:r>
              <a:rPr lang="en-GB" altLang="es-ES" baseline="0" dirty="0" smtClean="0">
                <a:latin typeface="Arial" panose="020B0604020202020204" pitchFamily="34" charset="0"/>
              </a:rPr>
              <a:t> different doses between 4-12 </a:t>
            </a:r>
            <a:r>
              <a:rPr lang="en-GB" altLang="es-ES" baseline="0" dirty="0" err="1" smtClean="0">
                <a:latin typeface="Arial" panose="020B0604020202020204" pitchFamily="34" charset="0"/>
              </a:rPr>
              <a:t>Gy</a:t>
            </a:r>
            <a:r>
              <a:rPr lang="en-GB" altLang="es-ES" baseline="0" dirty="0" smtClean="0">
                <a:latin typeface="Arial" panose="020B0604020202020204" pitchFamily="34" charset="0"/>
              </a:rPr>
              <a:t>. Finally, after different incubation times depending on the assay, plates </a:t>
            </a:r>
            <a:r>
              <a:rPr lang="en-GB" altLang="es-ES" dirty="0" smtClean="0">
                <a:latin typeface="Arial" panose="020B0604020202020204" pitchFamily="34" charset="0"/>
              </a:rPr>
              <a:t>were collected</a:t>
            </a:r>
            <a:r>
              <a:rPr lang="en-GB" altLang="es-ES" baseline="0" dirty="0" smtClean="0">
                <a:latin typeface="Arial" panose="020B0604020202020204" pitchFamily="34" charset="0"/>
              </a:rPr>
              <a:t> to study changes in cell </a:t>
            </a:r>
            <a:r>
              <a:rPr lang="en-US" altLang="es-ES" dirty="0" smtClean="0">
                <a:latin typeface="Arial" panose="020B0604020202020204" pitchFamily="34" charset="0"/>
              </a:rPr>
              <a:t>proliferation, cell cycle phase distribution and also changes</a:t>
            </a:r>
            <a:r>
              <a:rPr lang="en-US" altLang="es-ES" baseline="0" dirty="0" smtClean="0">
                <a:latin typeface="Arial" panose="020B0604020202020204" pitchFamily="34" charset="0"/>
              </a:rPr>
              <a:t> in </a:t>
            </a:r>
            <a:r>
              <a:rPr lang="en-US" altLang="es-ES" dirty="0" smtClean="0">
                <a:latin typeface="Arial" panose="020B0604020202020204" pitchFamily="34" charset="0"/>
              </a:rPr>
              <a:t>gene expression of two of the main proteins</a:t>
            </a:r>
            <a:r>
              <a:rPr lang="en-US" altLang="es-ES" baseline="0" dirty="0" smtClean="0">
                <a:latin typeface="Arial" panose="020B0604020202020204" pitchFamily="34" charset="0"/>
              </a:rPr>
              <a:t> involved in DNA repair mechanisms. (</a:t>
            </a:r>
            <a:r>
              <a:rPr lang="en-US" altLang="es-ES" dirty="0" smtClean="0">
                <a:latin typeface="Arial" panose="020B0604020202020204" pitchFamily="34" charset="0"/>
              </a:rPr>
              <a:t>RAD51 and DNA-PK expression were measured)</a:t>
            </a:r>
            <a:endParaRPr lang="es-ES" altLang="es-ES" dirty="0" smtClean="0">
              <a:latin typeface="Arial" panose="020B0604020202020204" pitchFamily="34" charset="0"/>
            </a:endParaRPr>
          </a:p>
        </p:txBody>
      </p:sp>
      <p:sp>
        <p:nvSpPr>
          <p:cNvPr id="9220"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88861261-1ADE-4AD9-AEE9-DD8342019A59}" type="slidenum">
              <a:rPr lang="es-ES" altLang="es-ES" b="0" i="0" smtClean="0">
                <a:latin typeface="Arial" panose="020B0604020202020204" pitchFamily="34" charset="0"/>
              </a:rPr>
              <a:pPr/>
              <a:t>4</a:t>
            </a:fld>
            <a:endParaRPr lang="es-ES" altLang="es-ES" b="0" i="0" smtClean="0">
              <a:latin typeface="Arial" panose="020B0604020202020204" pitchFamily="34" charset="0"/>
            </a:endParaRPr>
          </a:p>
        </p:txBody>
      </p:sp>
    </p:spTree>
    <p:extLst>
      <p:ext uri="{BB962C8B-B14F-4D97-AF65-F5344CB8AC3E}">
        <p14:creationId xmlns:p14="http://schemas.microsoft.com/office/powerpoint/2010/main" val="822320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Marcador de imagen de diapositiva 1"/>
          <p:cNvSpPr>
            <a:spLocks noGrp="1" noRot="1" noChangeAspect="1" noTextEdit="1"/>
          </p:cNvSpPr>
          <p:nvPr>
            <p:ph type="sldImg"/>
          </p:nvPr>
        </p:nvSpPr>
        <p:spPr>
          <a:ln/>
        </p:spPr>
      </p:sp>
      <p:sp>
        <p:nvSpPr>
          <p:cNvPr id="11267"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s-ES" dirty="0" smtClean="0">
                <a:latin typeface="Arial" panose="020B0604020202020204" pitchFamily="34" charset="0"/>
              </a:rPr>
              <a:t>As expected and we have already knew incubation with melatonin significantly inhibited the proliferation of MCF-7 cells both at 3,</a:t>
            </a:r>
            <a:r>
              <a:rPr lang="en-GB" altLang="es-ES" baseline="0" dirty="0" smtClean="0">
                <a:latin typeface="Arial" panose="020B0604020202020204" pitchFamily="34" charset="0"/>
              </a:rPr>
              <a:t> 4 </a:t>
            </a:r>
            <a:r>
              <a:rPr lang="en-GB" altLang="es-ES" dirty="0" smtClean="0">
                <a:latin typeface="Arial" panose="020B0604020202020204" pitchFamily="34" charset="0"/>
              </a:rPr>
              <a:t>or 6 days</a:t>
            </a:r>
            <a:r>
              <a:rPr lang="en-GB" altLang="es-ES" baseline="0" dirty="0" smtClean="0">
                <a:latin typeface="Arial" panose="020B0604020202020204" pitchFamily="34" charset="0"/>
              </a:rPr>
              <a:t> of incubation</a:t>
            </a:r>
            <a:r>
              <a:rPr lang="en-GB" altLang="es-ES" dirty="0" smtClean="0">
                <a:latin typeface="Arial" panose="020B0604020202020204" pitchFamily="34" charset="0"/>
              </a:rPr>
              <a:t>,</a:t>
            </a:r>
            <a:r>
              <a:rPr lang="en-GB" altLang="es-ES" baseline="0" dirty="0" smtClean="0">
                <a:latin typeface="Arial" panose="020B0604020202020204" pitchFamily="34" charset="0"/>
              </a:rPr>
              <a:t> </a:t>
            </a:r>
            <a:r>
              <a:rPr lang="en-GB" altLang="es-ES" dirty="0" smtClean="0">
                <a:latin typeface="Arial" panose="020B0604020202020204" pitchFamily="34" charset="0"/>
              </a:rPr>
              <a:t>being melatonin physiological concentration the most effective</a:t>
            </a:r>
            <a:r>
              <a:rPr lang="en-GB" altLang="es-ES" baseline="0" dirty="0" smtClean="0">
                <a:latin typeface="Arial" panose="020B0604020202020204" pitchFamily="34" charset="0"/>
              </a:rPr>
              <a:t> one. </a:t>
            </a:r>
            <a:endParaRPr lang="es-ES" altLang="es-ES" dirty="0" smtClean="0">
              <a:latin typeface="Arial" panose="020B0604020202020204" pitchFamily="34" charset="0"/>
            </a:endParaRPr>
          </a:p>
          <a:p>
            <a:endParaRPr lang="es-ES" altLang="es-ES" dirty="0" smtClean="0">
              <a:latin typeface="Arial" panose="020B0604020202020204" pitchFamily="34" charset="0"/>
            </a:endParaRPr>
          </a:p>
        </p:txBody>
      </p:sp>
      <p:sp>
        <p:nvSpPr>
          <p:cNvPr id="11268"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1E2E5322-B469-4827-BB54-7C8B98D6C805}" type="slidenum">
              <a:rPr lang="es-ES" altLang="es-ES" b="0" i="0" smtClean="0">
                <a:latin typeface="Arial" panose="020B0604020202020204" pitchFamily="34" charset="0"/>
              </a:rPr>
              <a:pPr/>
              <a:t>5</a:t>
            </a:fld>
            <a:endParaRPr lang="es-ES" altLang="es-ES" b="0" i="0" smtClean="0">
              <a:latin typeface="Arial" panose="020B0604020202020204" pitchFamily="34" charset="0"/>
            </a:endParaRPr>
          </a:p>
        </p:txBody>
      </p:sp>
    </p:spTree>
    <p:extLst>
      <p:ext uri="{BB962C8B-B14F-4D97-AF65-F5344CB8AC3E}">
        <p14:creationId xmlns:p14="http://schemas.microsoft.com/office/powerpoint/2010/main" val="35040383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Marcador de imagen de diapositiva 1"/>
          <p:cNvSpPr>
            <a:spLocks noGrp="1" noRot="1" noChangeAspect="1" noTextEdit="1"/>
          </p:cNvSpPr>
          <p:nvPr>
            <p:ph type="sldImg"/>
          </p:nvPr>
        </p:nvSpPr>
        <p:spPr>
          <a:ln/>
        </p:spPr>
      </p:sp>
      <p:sp>
        <p:nvSpPr>
          <p:cNvPr id="13315"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s-ES" dirty="0" smtClean="0">
                <a:latin typeface="Arial" panose="020B0604020202020204" pitchFamily="34" charset="0"/>
              </a:rPr>
              <a:t>Then</a:t>
            </a:r>
            <a:r>
              <a:rPr lang="en-GB" altLang="es-ES" baseline="0" dirty="0" smtClean="0">
                <a:latin typeface="Arial" panose="020B0604020202020204" pitchFamily="34" charset="0"/>
              </a:rPr>
              <a:t> we studied the effects of ionizing radiation on breast cancer cell proliferation. As we can see on this graph, cell proliferation decreased in a dose-dependent manner compared to control non-radiated cells, both at 3 or 6 days post radiation. </a:t>
            </a:r>
          </a:p>
          <a:p>
            <a:endParaRPr lang="en-GB" altLang="es-ES" baseline="0" dirty="0" smtClean="0">
              <a:latin typeface="Arial" panose="020B0604020202020204" pitchFamily="34" charset="0"/>
            </a:endParaRPr>
          </a:p>
          <a:p>
            <a:r>
              <a:rPr lang="en-GB" altLang="es-ES" dirty="0" smtClean="0">
                <a:latin typeface="Arial" panose="020B0604020202020204" pitchFamily="34" charset="0"/>
              </a:rPr>
              <a:t>For 4 </a:t>
            </a:r>
            <a:r>
              <a:rPr lang="en-GB" altLang="es-ES" dirty="0" err="1" smtClean="0">
                <a:latin typeface="Arial" panose="020B0604020202020204" pitchFamily="34" charset="0"/>
              </a:rPr>
              <a:t>Gy</a:t>
            </a:r>
            <a:r>
              <a:rPr lang="en-GB" altLang="es-ES" dirty="0" smtClean="0">
                <a:latin typeface="Arial" panose="020B0604020202020204" pitchFamily="34" charset="0"/>
              </a:rPr>
              <a:t> radiation, the inhibition of cell proliferation was 26% and 47% at 3 and 6 days post radiation with respect to control non-radiated cells. For example,</a:t>
            </a:r>
            <a:r>
              <a:rPr lang="en-GB" altLang="es-ES" baseline="0" dirty="0" smtClean="0">
                <a:latin typeface="Arial" panose="020B0604020202020204" pitchFamily="34" charset="0"/>
              </a:rPr>
              <a:t> for a </a:t>
            </a:r>
            <a:r>
              <a:rPr lang="en-GB" altLang="es-ES" dirty="0" smtClean="0">
                <a:latin typeface="Arial" panose="020B0604020202020204" pitchFamily="34" charset="0"/>
              </a:rPr>
              <a:t>8 </a:t>
            </a:r>
            <a:r>
              <a:rPr lang="en-GB" altLang="es-ES" dirty="0" err="1" smtClean="0">
                <a:latin typeface="Arial" panose="020B0604020202020204" pitchFamily="34" charset="0"/>
              </a:rPr>
              <a:t>Gy</a:t>
            </a:r>
            <a:r>
              <a:rPr lang="en-GB" altLang="es-ES" dirty="0" smtClean="0">
                <a:latin typeface="Arial" panose="020B0604020202020204" pitchFamily="34" charset="0"/>
              </a:rPr>
              <a:t> radiation dose, the inhibition of cell proliferation was about</a:t>
            </a:r>
            <a:r>
              <a:rPr lang="en-GB" altLang="es-ES" baseline="0" dirty="0" smtClean="0">
                <a:latin typeface="Arial" panose="020B0604020202020204" pitchFamily="34" charset="0"/>
              </a:rPr>
              <a:t> </a:t>
            </a:r>
            <a:r>
              <a:rPr lang="en-GB" altLang="es-ES" dirty="0" smtClean="0">
                <a:latin typeface="Arial" panose="020B0604020202020204" pitchFamily="34" charset="0"/>
              </a:rPr>
              <a:t>40% (</a:t>
            </a:r>
            <a:r>
              <a:rPr lang="en-GB" altLang="es-ES" b="1" dirty="0" smtClean="0">
                <a:latin typeface="Arial" panose="020B0604020202020204" pitchFamily="34" charset="0"/>
              </a:rPr>
              <a:t>36% ) at 3 day </a:t>
            </a:r>
            <a:r>
              <a:rPr lang="en-GB" altLang="es-ES" dirty="0" smtClean="0">
                <a:latin typeface="Arial" panose="020B0604020202020204" pitchFamily="34" charset="0"/>
              </a:rPr>
              <a:t>and almost 80% (</a:t>
            </a:r>
            <a:r>
              <a:rPr lang="en-GB" altLang="es-ES" b="1" dirty="0" smtClean="0">
                <a:latin typeface="Arial" panose="020B0604020202020204" pitchFamily="34" charset="0"/>
              </a:rPr>
              <a:t>74%</a:t>
            </a:r>
            <a:r>
              <a:rPr lang="en-GB" altLang="es-ES" dirty="0" smtClean="0">
                <a:latin typeface="Arial" panose="020B0604020202020204" pitchFamily="34" charset="0"/>
              </a:rPr>
              <a:t> ) at 6 days post radiation. This is the</a:t>
            </a:r>
            <a:r>
              <a:rPr lang="en-GB" altLang="es-ES" baseline="0" dirty="0" smtClean="0">
                <a:latin typeface="Arial" panose="020B0604020202020204" pitchFamily="34" charset="0"/>
              </a:rPr>
              <a:t> dose we used for the rest of the study. </a:t>
            </a:r>
            <a:endParaRPr lang="en-GB" altLang="es-ES" dirty="0" smtClean="0">
              <a:latin typeface="Arial" panose="020B0604020202020204" pitchFamily="34" charset="0"/>
            </a:endParaRPr>
          </a:p>
          <a:p>
            <a:endParaRPr lang="en-GB" altLang="es-ES" dirty="0" smtClean="0">
              <a:latin typeface="Arial" panose="020B0604020202020204" pitchFamily="34" charset="0"/>
            </a:endParaRPr>
          </a:p>
          <a:p>
            <a:r>
              <a:rPr lang="en-GB" altLang="es-ES" dirty="0" smtClean="0">
                <a:latin typeface="Arial" panose="020B0604020202020204" pitchFamily="34" charset="0"/>
              </a:rPr>
              <a:t>As expected, an increase in the radiation dose corresponded to a decrease in cell proliferation.</a:t>
            </a:r>
            <a:endParaRPr lang="es-ES" altLang="es-ES" dirty="0" smtClean="0">
              <a:latin typeface="Arial" panose="020B0604020202020204" pitchFamily="34" charset="0"/>
            </a:endParaRPr>
          </a:p>
          <a:p>
            <a:endParaRPr lang="es-ES" altLang="es-ES" dirty="0" smtClean="0">
              <a:latin typeface="Arial" panose="020B0604020202020204" pitchFamily="34" charset="0"/>
            </a:endParaRPr>
          </a:p>
        </p:txBody>
      </p:sp>
      <p:sp>
        <p:nvSpPr>
          <p:cNvPr id="13316"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468E6668-9AB7-4BCF-B3E0-6CAE1D0F316F}" type="slidenum">
              <a:rPr lang="es-ES" altLang="es-ES" b="0" i="0" smtClean="0">
                <a:latin typeface="Arial" panose="020B0604020202020204" pitchFamily="34" charset="0"/>
              </a:rPr>
              <a:pPr/>
              <a:t>6</a:t>
            </a:fld>
            <a:endParaRPr lang="es-ES" altLang="es-ES" b="0" i="0" smtClean="0">
              <a:latin typeface="Arial" panose="020B0604020202020204" pitchFamily="34" charset="0"/>
            </a:endParaRPr>
          </a:p>
        </p:txBody>
      </p:sp>
    </p:spTree>
    <p:extLst>
      <p:ext uri="{BB962C8B-B14F-4D97-AF65-F5344CB8AC3E}">
        <p14:creationId xmlns:p14="http://schemas.microsoft.com/office/powerpoint/2010/main" val="1810477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Marcador de imagen de diapositiva 1"/>
          <p:cNvSpPr>
            <a:spLocks noGrp="1" noRot="1" noChangeAspect="1" noTextEdit="1"/>
          </p:cNvSpPr>
          <p:nvPr>
            <p:ph type="sldImg"/>
          </p:nvPr>
        </p:nvSpPr>
        <p:spPr>
          <a:ln/>
        </p:spPr>
      </p:sp>
      <p:sp>
        <p:nvSpPr>
          <p:cNvPr id="15363"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s-ES" dirty="0" smtClean="0">
                <a:latin typeface="Arial" panose="020B0604020202020204" pitchFamily="34" charset="0"/>
              </a:rPr>
              <a:t>The</a:t>
            </a:r>
            <a:r>
              <a:rPr lang="en-GB" altLang="es-ES" baseline="0" dirty="0" smtClean="0">
                <a:latin typeface="Arial" panose="020B0604020202020204" pitchFamily="34" charset="0"/>
              </a:rPr>
              <a:t> next objective was to investigate the effect of melatonin </a:t>
            </a:r>
            <a:r>
              <a:rPr lang="en-GB" altLang="es-ES" baseline="0" dirty="0" err="1" smtClean="0">
                <a:latin typeface="Arial" panose="020B0604020202020204" pitchFamily="34" charset="0"/>
              </a:rPr>
              <a:t>pretreatment</a:t>
            </a:r>
            <a:r>
              <a:rPr lang="en-GB" altLang="es-ES" baseline="0" dirty="0" smtClean="0">
                <a:latin typeface="Arial" panose="020B0604020202020204" pitchFamily="34" charset="0"/>
              </a:rPr>
              <a:t> on radiated cells proliferation. </a:t>
            </a:r>
            <a:r>
              <a:rPr lang="en-GB" altLang="es-ES" dirty="0" err="1" smtClean="0">
                <a:latin typeface="Arial" panose="020B0604020202020204" pitchFamily="34" charset="0"/>
              </a:rPr>
              <a:t>Pretreatment</a:t>
            </a:r>
            <a:r>
              <a:rPr lang="en-GB" altLang="es-ES" dirty="0" smtClean="0">
                <a:latin typeface="Arial" panose="020B0604020202020204" pitchFamily="34" charset="0"/>
              </a:rPr>
              <a:t> of breast cancer cells with melatonin one week before radiation led to a significantly higher decrease of MCF-7 cell proliferation compared with radiation alone. The greatest inhibition of cell proliferation was found when melatonin </a:t>
            </a:r>
            <a:r>
              <a:rPr lang="en-GB" altLang="es-ES" dirty="0" err="1" smtClean="0">
                <a:latin typeface="Arial" panose="020B0604020202020204" pitchFamily="34" charset="0"/>
              </a:rPr>
              <a:t>pretreatment</a:t>
            </a:r>
            <a:r>
              <a:rPr lang="en-GB" altLang="es-ES" dirty="0" smtClean="0">
                <a:latin typeface="Arial" panose="020B0604020202020204" pitchFamily="34" charset="0"/>
              </a:rPr>
              <a:t> was made with physiologic concentrations. </a:t>
            </a:r>
          </a:p>
          <a:p>
            <a:endParaRPr lang="en-GB" altLang="es-ES" dirty="0" smtClean="0">
              <a:latin typeface="Arial" panose="020B0604020202020204" pitchFamily="34" charset="0"/>
            </a:endParaRPr>
          </a:p>
          <a:p>
            <a:r>
              <a:rPr lang="en-GB" altLang="es-ES" dirty="0" smtClean="0">
                <a:latin typeface="Arial" panose="020B0604020202020204" pitchFamily="34" charset="0"/>
              </a:rPr>
              <a:t>There were no significant differences when melatonin is present in the culture media only before irradiation or both before and after irradiation.</a:t>
            </a:r>
          </a:p>
          <a:p>
            <a:endParaRPr lang="en-GB" altLang="es-ES" dirty="0" smtClean="0">
              <a:latin typeface="Arial" panose="020B0604020202020204" pitchFamily="34" charset="0"/>
            </a:endParaRPr>
          </a:p>
          <a:p>
            <a:r>
              <a:rPr lang="en-GB" altLang="es-ES" dirty="0" smtClean="0">
                <a:latin typeface="Arial" panose="020B0604020202020204" pitchFamily="34" charset="0"/>
              </a:rPr>
              <a:t>These</a:t>
            </a:r>
            <a:r>
              <a:rPr lang="en-GB" altLang="es-ES" baseline="0" dirty="0" smtClean="0">
                <a:latin typeface="Arial" panose="020B0604020202020204" pitchFamily="34" charset="0"/>
              </a:rPr>
              <a:t> results suggest that the addition of melatonin promotes inhibition of cell proliferation and consequently may enhance the inhibitory effects of radiation on these cells. </a:t>
            </a:r>
            <a:endParaRPr lang="es-ES" altLang="es-ES" dirty="0" smtClean="0">
              <a:latin typeface="Arial" panose="020B0604020202020204" pitchFamily="34" charset="0"/>
            </a:endParaRPr>
          </a:p>
          <a:p>
            <a:endParaRPr lang="es-ES" altLang="es-ES" dirty="0" smtClean="0">
              <a:latin typeface="Arial" panose="020B0604020202020204" pitchFamily="34" charset="0"/>
            </a:endParaRPr>
          </a:p>
        </p:txBody>
      </p:sp>
      <p:sp>
        <p:nvSpPr>
          <p:cNvPr id="15364"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6C1E56AB-EF7B-4929-B4F5-A3B95A34317D}" type="slidenum">
              <a:rPr lang="es-ES" altLang="es-ES" b="0" i="0" smtClean="0">
                <a:latin typeface="Arial" panose="020B0604020202020204" pitchFamily="34" charset="0"/>
              </a:rPr>
              <a:pPr/>
              <a:t>7</a:t>
            </a:fld>
            <a:endParaRPr lang="es-ES" altLang="es-ES" b="0" i="0" smtClean="0">
              <a:latin typeface="Arial" panose="020B0604020202020204" pitchFamily="34" charset="0"/>
            </a:endParaRPr>
          </a:p>
        </p:txBody>
      </p:sp>
    </p:spTree>
    <p:extLst>
      <p:ext uri="{BB962C8B-B14F-4D97-AF65-F5344CB8AC3E}">
        <p14:creationId xmlns:p14="http://schemas.microsoft.com/office/powerpoint/2010/main" val="730424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a:ln/>
        </p:spPr>
      </p:sp>
      <p:sp>
        <p:nvSpPr>
          <p:cNvPr id="17411" name="Marcador de nota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s-ES" dirty="0" smtClean="0">
                <a:latin typeface="Arial" panose="020B0604020202020204" pitchFamily="34" charset="0"/>
              </a:rPr>
              <a:t>It</a:t>
            </a:r>
            <a:r>
              <a:rPr lang="en-GB" altLang="es-ES" baseline="0" dirty="0" smtClean="0">
                <a:latin typeface="Arial" panose="020B0604020202020204" pitchFamily="34" charset="0"/>
              </a:rPr>
              <a:t> has been described that the </a:t>
            </a:r>
            <a:r>
              <a:rPr lang="en-GB" altLang="es-ES" baseline="0" dirty="0" err="1" smtClean="0">
                <a:latin typeface="Arial" panose="020B0604020202020204" pitchFamily="34" charset="0"/>
              </a:rPr>
              <a:t>antiproliferative</a:t>
            </a:r>
            <a:r>
              <a:rPr lang="en-GB" altLang="es-ES" baseline="0" dirty="0" smtClean="0">
                <a:latin typeface="Arial" panose="020B0604020202020204" pitchFamily="34" charset="0"/>
              </a:rPr>
              <a:t> effect of melatonin on breast cancer cells are due in part to its ability to modulate the cell cycle.</a:t>
            </a:r>
          </a:p>
          <a:p>
            <a:endParaRPr lang="en-GB" altLang="es-ES" dirty="0" smtClean="0">
              <a:latin typeface="Arial" panose="020B0604020202020204" pitchFamily="34" charset="0"/>
            </a:endParaRPr>
          </a:p>
          <a:p>
            <a:r>
              <a:rPr lang="en-GB" altLang="es-ES" dirty="0" smtClean="0">
                <a:latin typeface="Arial" panose="020B0604020202020204" pitchFamily="34" charset="0"/>
              </a:rPr>
              <a:t>When we studied the cell cycle phase distribution of MCF-7 cells we found that </a:t>
            </a:r>
            <a:r>
              <a:rPr lang="en-GB" altLang="es-ES" b="1" u="sng" dirty="0" err="1" smtClean="0">
                <a:latin typeface="Arial" panose="020B0604020202020204" pitchFamily="34" charset="0"/>
              </a:rPr>
              <a:t>pretreatment</a:t>
            </a:r>
            <a:r>
              <a:rPr lang="en-GB" altLang="es-ES" b="1" u="sng" dirty="0" smtClean="0">
                <a:latin typeface="Arial" panose="020B0604020202020204" pitchFamily="34" charset="0"/>
              </a:rPr>
              <a:t> of cells with melatonin </a:t>
            </a:r>
            <a:r>
              <a:rPr lang="en-GB" altLang="es-ES" dirty="0" smtClean="0">
                <a:latin typeface="Arial" panose="020B0604020202020204" pitchFamily="34" charset="0"/>
              </a:rPr>
              <a:t>for one week induced a cell </a:t>
            </a:r>
            <a:r>
              <a:rPr lang="en-GB" altLang="es-ES" b="1" dirty="0" smtClean="0">
                <a:latin typeface="Arial" panose="020B0604020202020204" pitchFamily="34" charset="0"/>
              </a:rPr>
              <a:t>growth arrest </a:t>
            </a:r>
            <a:r>
              <a:rPr lang="en-GB" altLang="es-ES" dirty="0" smtClean="0">
                <a:latin typeface="Arial" panose="020B0604020202020204" pitchFamily="34" charset="0"/>
              </a:rPr>
              <a:t>in the early part</a:t>
            </a:r>
            <a:r>
              <a:rPr lang="en-GB" altLang="es-ES" baseline="0" dirty="0" smtClean="0">
                <a:latin typeface="Arial" panose="020B0604020202020204" pitchFamily="34" charset="0"/>
              </a:rPr>
              <a:t> of </a:t>
            </a:r>
            <a:r>
              <a:rPr lang="en-GB" altLang="es-ES" b="1" baseline="0" dirty="0" smtClean="0">
                <a:latin typeface="Arial" panose="020B0604020202020204" pitchFamily="34" charset="0"/>
              </a:rPr>
              <a:t>G1 phase</a:t>
            </a:r>
            <a:r>
              <a:rPr lang="en-GB" altLang="es-ES" baseline="0" dirty="0" smtClean="0">
                <a:latin typeface="Arial" panose="020B0604020202020204" pitchFamily="34" charset="0"/>
              </a:rPr>
              <a:t>, thus causing a delay into the S phase. </a:t>
            </a:r>
          </a:p>
          <a:p>
            <a:endParaRPr lang="en-GB" altLang="es-ES" baseline="0" dirty="0" smtClean="0">
              <a:latin typeface="Arial" panose="020B0604020202020204" pitchFamily="34" charset="0"/>
            </a:endParaRPr>
          </a:p>
          <a:p>
            <a:r>
              <a:rPr lang="en-GB" altLang="es-ES" dirty="0" smtClean="0">
                <a:latin typeface="Arial" panose="020B0604020202020204" pitchFamily="34" charset="0"/>
              </a:rPr>
              <a:t>With </a:t>
            </a:r>
            <a:r>
              <a:rPr lang="en-GB" altLang="es-ES" b="1" u="sng" dirty="0" smtClean="0">
                <a:latin typeface="Arial" panose="020B0604020202020204" pitchFamily="34" charset="0"/>
              </a:rPr>
              <a:t>radiation alone between 12-24 h</a:t>
            </a:r>
            <a:r>
              <a:rPr lang="en-GB" altLang="es-ES" dirty="0" smtClean="0">
                <a:latin typeface="Arial" panose="020B0604020202020204" pitchFamily="34" charset="0"/>
              </a:rPr>
              <a:t>, a significant cell cycle </a:t>
            </a:r>
            <a:r>
              <a:rPr lang="en-GB" altLang="es-ES" b="1" dirty="0" smtClean="0">
                <a:latin typeface="Arial" panose="020B0604020202020204" pitchFamily="34" charset="0"/>
              </a:rPr>
              <a:t>arrest in the G</a:t>
            </a:r>
            <a:r>
              <a:rPr lang="en-GB" altLang="es-ES" b="1" baseline="-25000" dirty="0" smtClean="0">
                <a:latin typeface="Arial" panose="020B0604020202020204" pitchFamily="34" charset="0"/>
              </a:rPr>
              <a:t>2</a:t>
            </a:r>
            <a:r>
              <a:rPr lang="en-GB" altLang="es-ES" b="1" dirty="0" smtClean="0">
                <a:latin typeface="Arial" panose="020B0604020202020204" pitchFamily="34" charset="0"/>
              </a:rPr>
              <a:t>-M phase </a:t>
            </a:r>
            <a:r>
              <a:rPr lang="en-GB" altLang="es-ES" dirty="0" smtClean="0">
                <a:latin typeface="Arial" panose="020B0604020202020204" pitchFamily="34" charset="0"/>
              </a:rPr>
              <a:t>was observed, with a decrease in the percentage of cells in the G</a:t>
            </a:r>
            <a:r>
              <a:rPr lang="en-GB" altLang="es-ES" baseline="-25000" dirty="0" smtClean="0">
                <a:latin typeface="Arial" panose="020B0604020202020204" pitchFamily="34" charset="0"/>
              </a:rPr>
              <a:t>0</a:t>
            </a:r>
            <a:r>
              <a:rPr lang="en-GB" altLang="es-ES" dirty="0" smtClean="0">
                <a:latin typeface="Arial" panose="020B0604020202020204" pitchFamily="34" charset="0"/>
              </a:rPr>
              <a:t>-G</a:t>
            </a:r>
            <a:r>
              <a:rPr lang="en-GB" altLang="es-ES" baseline="-25000" dirty="0" smtClean="0">
                <a:latin typeface="Arial" panose="020B0604020202020204" pitchFamily="34" charset="0"/>
              </a:rPr>
              <a:t>1</a:t>
            </a:r>
            <a:r>
              <a:rPr lang="en-GB" altLang="es-ES" dirty="0" smtClean="0">
                <a:latin typeface="Arial" panose="020B0604020202020204" pitchFamily="34" charset="0"/>
              </a:rPr>
              <a:t> phase and the S phase as compared with control. </a:t>
            </a:r>
          </a:p>
          <a:p>
            <a:endParaRPr lang="en-GB" altLang="es-ES" dirty="0" smtClean="0">
              <a:latin typeface="Arial" panose="020B0604020202020204" pitchFamily="34" charset="0"/>
            </a:endParaRPr>
          </a:p>
          <a:p>
            <a:r>
              <a:rPr lang="en-GB" altLang="es-ES" dirty="0" smtClean="0">
                <a:latin typeface="Arial" panose="020B0604020202020204" pitchFamily="34" charset="0"/>
              </a:rPr>
              <a:t>However, </a:t>
            </a:r>
            <a:r>
              <a:rPr lang="en-GB" altLang="es-ES" b="1" u="sng" dirty="0" smtClean="0">
                <a:latin typeface="Arial" panose="020B0604020202020204" pitchFamily="34" charset="0"/>
              </a:rPr>
              <a:t>melatonin </a:t>
            </a:r>
            <a:r>
              <a:rPr lang="en-GB" altLang="es-ES" b="1" u="sng" dirty="0" err="1" smtClean="0">
                <a:latin typeface="Arial" panose="020B0604020202020204" pitchFamily="34" charset="0"/>
              </a:rPr>
              <a:t>pretreatment</a:t>
            </a:r>
            <a:r>
              <a:rPr lang="en-GB" altLang="es-ES" b="1" u="sng" dirty="0" smtClean="0">
                <a:latin typeface="Arial" panose="020B0604020202020204" pitchFamily="34" charset="0"/>
              </a:rPr>
              <a:t> before radiation </a:t>
            </a:r>
            <a:r>
              <a:rPr lang="en-GB" altLang="es-ES" dirty="0" smtClean="0">
                <a:latin typeface="Arial" panose="020B0604020202020204" pitchFamily="34" charset="0"/>
              </a:rPr>
              <a:t>resulted in </a:t>
            </a:r>
            <a:r>
              <a:rPr lang="en-GB" altLang="es-ES" b="1" dirty="0" smtClean="0">
                <a:latin typeface="Arial" panose="020B0604020202020204" pitchFamily="34" charset="0"/>
              </a:rPr>
              <a:t>decreased G</a:t>
            </a:r>
            <a:r>
              <a:rPr lang="en-GB" altLang="es-ES" b="1" baseline="-25000" dirty="0" smtClean="0">
                <a:latin typeface="Arial" panose="020B0604020202020204" pitchFamily="34" charset="0"/>
              </a:rPr>
              <a:t>2</a:t>
            </a:r>
            <a:r>
              <a:rPr lang="en-GB" altLang="es-ES" b="1" dirty="0" smtClean="0">
                <a:latin typeface="Arial" panose="020B0604020202020204" pitchFamily="34" charset="0"/>
              </a:rPr>
              <a:t>-M phase </a:t>
            </a:r>
            <a:r>
              <a:rPr lang="en-GB" altLang="es-ES" dirty="0" smtClean="0">
                <a:latin typeface="Arial" panose="020B0604020202020204" pitchFamily="34" charset="0"/>
              </a:rPr>
              <a:t>arrest compared with radiation alone, with a </a:t>
            </a:r>
            <a:r>
              <a:rPr lang="en-GB" altLang="es-ES" b="1" dirty="0" smtClean="0">
                <a:latin typeface="Arial" panose="020B0604020202020204" pitchFamily="34" charset="0"/>
              </a:rPr>
              <a:t>higher percentage of cells in the G</a:t>
            </a:r>
            <a:r>
              <a:rPr lang="en-GB" altLang="es-ES" b="1" baseline="-25000" dirty="0" smtClean="0">
                <a:latin typeface="Arial" panose="020B0604020202020204" pitchFamily="34" charset="0"/>
              </a:rPr>
              <a:t>0</a:t>
            </a:r>
            <a:r>
              <a:rPr lang="en-GB" altLang="es-ES" b="1" dirty="0" smtClean="0">
                <a:latin typeface="Arial" panose="020B0604020202020204" pitchFamily="34" charset="0"/>
              </a:rPr>
              <a:t>-G</a:t>
            </a:r>
            <a:r>
              <a:rPr lang="en-GB" altLang="es-ES" b="1" baseline="-25000" dirty="0" smtClean="0">
                <a:latin typeface="Arial" panose="020B0604020202020204" pitchFamily="34" charset="0"/>
              </a:rPr>
              <a:t>1</a:t>
            </a:r>
            <a:r>
              <a:rPr lang="en-GB" altLang="es-ES" b="1" dirty="0" smtClean="0">
                <a:latin typeface="Arial" panose="020B0604020202020204" pitchFamily="34" charset="0"/>
              </a:rPr>
              <a:t> </a:t>
            </a:r>
            <a:r>
              <a:rPr lang="en-GB" altLang="es-ES" dirty="0" smtClean="0">
                <a:latin typeface="Arial" panose="020B0604020202020204" pitchFamily="34" charset="0"/>
              </a:rPr>
              <a:t>phase and a </a:t>
            </a:r>
            <a:r>
              <a:rPr lang="en-GB" altLang="es-ES" b="1" dirty="0" smtClean="0">
                <a:latin typeface="Arial" panose="020B0604020202020204" pitchFamily="34" charset="0"/>
              </a:rPr>
              <a:t>lower percentage of cells in S phase. </a:t>
            </a:r>
          </a:p>
          <a:p>
            <a:endParaRPr lang="en-GB" altLang="es-ES" b="1" dirty="0" smtClean="0">
              <a:latin typeface="Arial" panose="020B0604020202020204" pitchFamily="34" charset="0"/>
            </a:endParaRPr>
          </a:p>
          <a:p>
            <a:r>
              <a:rPr lang="en-GB" altLang="es-ES" b="1" dirty="0" smtClean="0">
                <a:latin typeface="Arial" panose="020B0604020202020204" pitchFamily="34" charset="0"/>
              </a:rPr>
              <a:t>Since melatonin</a:t>
            </a:r>
            <a:r>
              <a:rPr lang="en-GB" altLang="es-ES" b="1" baseline="0" dirty="0" smtClean="0">
                <a:latin typeface="Arial" panose="020B0604020202020204" pitchFamily="34" charset="0"/>
              </a:rPr>
              <a:t> decrease the percentage of cells in the S phase, this could be the reason of the decrease in the surviving fraction that was observed in the previous slide (in the combination treatment group).</a:t>
            </a:r>
            <a:endParaRPr lang="en-GB" altLang="es-ES" b="1" dirty="0" smtClean="0">
              <a:latin typeface="Arial" panose="020B0604020202020204" pitchFamily="34" charset="0"/>
            </a:endParaRPr>
          </a:p>
          <a:p>
            <a:endParaRPr lang="es-ES" altLang="es-ES" dirty="0" smtClean="0">
              <a:latin typeface="Arial" panose="020B0604020202020204" pitchFamily="34" charset="0"/>
            </a:endParaRPr>
          </a:p>
          <a:p>
            <a:endParaRPr lang="es-ES" altLang="es-ES" dirty="0" smtClean="0">
              <a:latin typeface="Arial" panose="020B0604020202020204" pitchFamily="34" charset="0"/>
            </a:endParaRPr>
          </a:p>
        </p:txBody>
      </p:sp>
      <p:sp>
        <p:nvSpPr>
          <p:cNvPr id="17412" name="Marcador de número de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i="1">
                <a:solidFill>
                  <a:schemeClr val="tx1"/>
                </a:solidFill>
                <a:latin typeface="Comic Sans MS" panose="030F0702030302020204" pitchFamily="66" charset="0"/>
              </a:defRPr>
            </a:lvl1pPr>
            <a:lvl2pPr marL="742950" indent="-285750">
              <a:defRPr b="1" i="1">
                <a:solidFill>
                  <a:schemeClr val="tx1"/>
                </a:solidFill>
                <a:latin typeface="Comic Sans MS" panose="030F0702030302020204" pitchFamily="66" charset="0"/>
              </a:defRPr>
            </a:lvl2pPr>
            <a:lvl3pPr marL="1143000" indent="-228600">
              <a:defRPr b="1" i="1">
                <a:solidFill>
                  <a:schemeClr val="tx1"/>
                </a:solidFill>
                <a:latin typeface="Comic Sans MS" panose="030F0702030302020204" pitchFamily="66" charset="0"/>
              </a:defRPr>
            </a:lvl3pPr>
            <a:lvl4pPr marL="1600200" indent="-228600">
              <a:defRPr b="1" i="1">
                <a:solidFill>
                  <a:schemeClr val="tx1"/>
                </a:solidFill>
                <a:latin typeface="Comic Sans MS" panose="030F0702030302020204" pitchFamily="66" charset="0"/>
              </a:defRPr>
            </a:lvl4pPr>
            <a:lvl5pPr marL="2057400" indent="-228600">
              <a:defRPr b="1" i="1">
                <a:solidFill>
                  <a:schemeClr val="tx1"/>
                </a:solidFill>
                <a:latin typeface="Comic Sans MS" panose="030F0702030302020204" pitchFamily="66" charset="0"/>
              </a:defRPr>
            </a:lvl5pPr>
            <a:lvl6pPr marL="2514600" indent="-228600" eaLnBrk="0" fontAlgn="base" hangingPunct="0">
              <a:spcBef>
                <a:spcPct val="0"/>
              </a:spcBef>
              <a:spcAft>
                <a:spcPct val="0"/>
              </a:spcAft>
              <a:defRPr b="1" i="1">
                <a:solidFill>
                  <a:schemeClr val="tx1"/>
                </a:solidFill>
                <a:latin typeface="Comic Sans MS" panose="030F0702030302020204" pitchFamily="66" charset="0"/>
              </a:defRPr>
            </a:lvl6pPr>
            <a:lvl7pPr marL="2971800" indent="-228600" eaLnBrk="0" fontAlgn="base" hangingPunct="0">
              <a:spcBef>
                <a:spcPct val="0"/>
              </a:spcBef>
              <a:spcAft>
                <a:spcPct val="0"/>
              </a:spcAft>
              <a:defRPr b="1" i="1">
                <a:solidFill>
                  <a:schemeClr val="tx1"/>
                </a:solidFill>
                <a:latin typeface="Comic Sans MS" panose="030F0702030302020204" pitchFamily="66" charset="0"/>
              </a:defRPr>
            </a:lvl7pPr>
            <a:lvl8pPr marL="3429000" indent="-228600" eaLnBrk="0" fontAlgn="base" hangingPunct="0">
              <a:spcBef>
                <a:spcPct val="0"/>
              </a:spcBef>
              <a:spcAft>
                <a:spcPct val="0"/>
              </a:spcAft>
              <a:defRPr b="1" i="1">
                <a:solidFill>
                  <a:schemeClr val="tx1"/>
                </a:solidFill>
                <a:latin typeface="Comic Sans MS" panose="030F0702030302020204" pitchFamily="66" charset="0"/>
              </a:defRPr>
            </a:lvl8pPr>
            <a:lvl9pPr marL="3886200" indent="-228600" eaLnBrk="0" fontAlgn="base" hangingPunct="0">
              <a:spcBef>
                <a:spcPct val="0"/>
              </a:spcBef>
              <a:spcAft>
                <a:spcPct val="0"/>
              </a:spcAft>
              <a:defRPr b="1" i="1">
                <a:solidFill>
                  <a:schemeClr val="tx1"/>
                </a:solidFill>
                <a:latin typeface="Comic Sans MS" panose="030F0702030302020204" pitchFamily="66" charset="0"/>
              </a:defRPr>
            </a:lvl9pPr>
          </a:lstStyle>
          <a:p>
            <a:fld id="{6E62827E-1C9A-4865-B6B4-7503EEA24705}" type="slidenum">
              <a:rPr lang="es-ES" altLang="es-ES" b="0" i="0" smtClean="0">
                <a:latin typeface="Arial" panose="020B0604020202020204" pitchFamily="34" charset="0"/>
              </a:rPr>
              <a:pPr/>
              <a:t>8</a:t>
            </a:fld>
            <a:endParaRPr lang="es-ES" altLang="es-ES" b="0" i="0" smtClean="0">
              <a:latin typeface="Arial" panose="020B0604020202020204" pitchFamily="34" charset="0"/>
            </a:endParaRPr>
          </a:p>
        </p:txBody>
      </p:sp>
    </p:spTree>
    <p:extLst>
      <p:ext uri="{BB962C8B-B14F-4D97-AF65-F5344CB8AC3E}">
        <p14:creationId xmlns:p14="http://schemas.microsoft.com/office/powerpoint/2010/main" val="604589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err="1" smtClean="0"/>
              <a:t>It</a:t>
            </a:r>
            <a:r>
              <a:rPr lang="es-ES" baseline="0" dirty="0" smtClean="0"/>
              <a:t> </a:t>
            </a:r>
            <a:r>
              <a:rPr lang="es-ES" baseline="0" dirty="0" err="1" smtClean="0"/>
              <a:t>is</a:t>
            </a:r>
            <a:r>
              <a:rPr lang="es-ES" baseline="0" dirty="0" smtClean="0"/>
              <a:t> </a:t>
            </a:r>
            <a:r>
              <a:rPr lang="es-ES" baseline="0" dirty="0" err="1" smtClean="0"/>
              <a:t>known</a:t>
            </a:r>
            <a:r>
              <a:rPr lang="es-ES" baseline="0" dirty="0" smtClean="0"/>
              <a:t> </a:t>
            </a:r>
            <a:r>
              <a:rPr lang="es-ES" baseline="0" dirty="0" err="1" smtClean="0"/>
              <a:t>that</a:t>
            </a:r>
            <a:r>
              <a:rPr lang="es-ES" baseline="0" dirty="0" smtClean="0"/>
              <a:t> </a:t>
            </a:r>
            <a:r>
              <a:rPr lang="es-ES" baseline="0" dirty="0" err="1" smtClean="0"/>
              <a:t>the</a:t>
            </a:r>
            <a:r>
              <a:rPr lang="es-ES" baseline="0" dirty="0" smtClean="0"/>
              <a:t> </a:t>
            </a:r>
            <a:r>
              <a:rPr lang="es-ES" baseline="0" dirty="0" err="1" smtClean="0"/>
              <a:t>radiotherapy</a:t>
            </a:r>
            <a:r>
              <a:rPr lang="es-ES" baseline="0" dirty="0" smtClean="0"/>
              <a:t> </a:t>
            </a:r>
            <a:r>
              <a:rPr lang="es-ES" baseline="0" dirty="0" err="1" smtClean="0"/>
              <a:t>used</a:t>
            </a:r>
            <a:r>
              <a:rPr lang="es-ES" baseline="0" dirty="0" smtClean="0"/>
              <a:t> in </a:t>
            </a:r>
            <a:r>
              <a:rPr lang="es-ES" baseline="0" dirty="0" err="1" smtClean="0"/>
              <a:t>clinical</a:t>
            </a:r>
            <a:r>
              <a:rPr lang="es-ES" baseline="0" dirty="0" smtClean="0"/>
              <a:t> </a:t>
            </a:r>
            <a:r>
              <a:rPr lang="es-ES" baseline="0" dirty="0" err="1" smtClean="0"/>
              <a:t>practice</a:t>
            </a:r>
            <a:r>
              <a:rPr lang="es-ES" baseline="0" dirty="0" smtClean="0"/>
              <a:t> induce </a:t>
            </a:r>
            <a:r>
              <a:rPr lang="es-ES" baseline="0" dirty="0" err="1" smtClean="0"/>
              <a:t>high</a:t>
            </a:r>
            <a:r>
              <a:rPr lang="es-ES" baseline="0" dirty="0" smtClean="0"/>
              <a:t> </a:t>
            </a:r>
            <a:r>
              <a:rPr lang="es-ES" baseline="0" dirty="0" err="1" smtClean="0"/>
              <a:t>levels</a:t>
            </a:r>
            <a:r>
              <a:rPr lang="es-ES" baseline="0" dirty="0" smtClean="0"/>
              <a:t> of DNA </a:t>
            </a:r>
            <a:r>
              <a:rPr lang="es-ES" baseline="0" dirty="0" err="1" smtClean="0"/>
              <a:t>damage</a:t>
            </a:r>
            <a:r>
              <a:rPr lang="es-ES" baseline="0" dirty="0" smtClean="0"/>
              <a:t>, </a:t>
            </a:r>
            <a:r>
              <a:rPr lang="es-ES" baseline="0" dirty="0" err="1" smtClean="0"/>
              <a:t>specially</a:t>
            </a:r>
            <a:r>
              <a:rPr lang="es-ES" baseline="0" dirty="0" smtClean="0"/>
              <a:t> </a:t>
            </a:r>
            <a:r>
              <a:rPr lang="es-ES" baseline="0" dirty="0" err="1" smtClean="0"/>
              <a:t>double</a:t>
            </a:r>
            <a:r>
              <a:rPr lang="es-ES" baseline="0" dirty="0" smtClean="0"/>
              <a:t> </a:t>
            </a:r>
            <a:r>
              <a:rPr lang="es-ES" baseline="0" dirty="0" err="1" smtClean="0"/>
              <a:t>strand</a:t>
            </a:r>
            <a:r>
              <a:rPr lang="es-ES" baseline="0" dirty="0" smtClean="0"/>
              <a:t> </a:t>
            </a:r>
            <a:r>
              <a:rPr lang="es-ES" baseline="0" dirty="0" err="1" smtClean="0"/>
              <a:t>breaks</a:t>
            </a:r>
            <a:r>
              <a:rPr lang="es-ES" baseline="0" dirty="0" smtClean="0"/>
              <a:t> (DSB), </a:t>
            </a:r>
            <a:r>
              <a:rPr lang="es-ES" baseline="0" dirty="0" err="1" smtClean="0"/>
              <a:t>which</a:t>
            </a:r>
            <a:r>
              <a:rPr lang="es-ES" baseline="0" dirty="0" smtClean="0"/>
              <a:t> </a:t>
            </a:r>
            <a:r>
              <a:rPr lang="es-ES" baseline="0" dirty="0" err="1" smtClean="0"/>
              <a:t>accumulation</a:t>
            </a:r>
            <a:r>
              <a:rPr lang="es-ES" baseline="0" dirty="0" smtClean="0"/>
              <a:t> </a:t>
            </a:r>
            <a:r>
              <a:rPr lang="es-ES" baseline="0" dirty="0" err="1" smtClean="0"/>
              <a:t>is</a:t>
            </a:r>
            <a:r>
              <a:rPr lang="es-ES" baseline="0" dirty="0" smtClean="0"/>
              <a:t> </a:t>
            </a:r>
            <a:r>
              <a:rPr lang="es-ES" baseline="0" dirty="0" err="1" smtClean="0"/>
              <a:t>very</a:t>
            </a:r>
            <a:r>
              <a:rPr lang="es-ES" baseline="0" dirty="0" smtClean="0"/>
              <a:t> </a:t>
            </a:r>
            <a:r>
              <a:rPr lang="es-ES" baseline="0" dirty="0" err="1" smtClean="0"/>
              <a:t>dangerous</a:t>
            </a:r>
            <a:r>
              <a:rPr lang="es-ES" baseline="0" dirty="0" smtClean="0"/>
              <a:t> </a:t>
            </a:r>
            <a:r>
              <a:rPr lang="es-ES" baseline="0" dirty="0" err="1" smtClean="0"/>
              <a:t>for</a:t>
            </a:r>
            <a:r>
              <a:rPr lang="es-ES" baseline="0" dirty="0" smtClean="0"/>
              <a:t> </a:t>
            </a:r>
            <a:r>
              <a:rPr lang="es-ES" baseline="0" dirty="0" err="1" smtClean="0"/>
              <a:t>the</a:t>
            </a:r>
            <a:r>
              <a:rPr lang="es-ES" baseline="0" dirty="0" smtClean="0"/>
              <a:t> </a:t>
            </a:r>
            <a:r>
              <a:rPr lang="es-ES" baseline="0" dirty="0" err="1" smtClean="0"/>
              <a:t>cell</a:t>
            </a:r>
            <a:r>
              <a:rPr lang="es-ES" baseline="0" dirty="0" smtClean="0"/>
              <a:t>. </a:t>
            </a:r>
          </a:p>
          <a:p>
            <a:endParaRPr lang="es-ES" baseline="0" dirty="0" smtClean="0"/>
          </a:p>
          <a:p>
            <a:r>
              <a:rPr lang="es-ES" baseline="0" dirty="0" err="1" smtClean="0"/>
              <a:t>Depending</a:t>
            </a:r>
            <a:r>
              <a:rPr lang="es-ES" baseline="0" dirty="0" smtClean="0"/>
              <a:t> </a:t>
            </a:r>
            <a:r>
              <a:rPr lang="es-ES" baseline="0" dirty="0" err="1" smtClean="0"/>
              <a:t>on</a:t>
            </a:r>
            <a:r>
              <a:rPr lang="es-ES" baseline="0" dirty="0" smtClean="0"/>
              <a:t> </a:t>
            </a:r>
            <a:r>
              <a:rPr lang="es-ES" baseline="0" dirty="0" err="1" smtClean="0"/>
              <a:t>the</a:t>
            </a:r>
            <a:r>
              <a:rPr lang="es-ES" baseline="0" dirty="0" smtClean="0"/>
              <a:t> </a:t>
            </a:r>
            <a:r>
              <a:rPr lang="es-ES" baseline="0" dirty="0" err="1" smtClean="0"/>
              <a:t>extent</a:t>
            </a:r>
            <a:r>
              <a:rPr lang="es-ES" baseline="0" dirty="0" smtClean="0"/>
              <a:t> of </a:t>
            </a:r>
            <a:r>
              <a:rPr lang="es-ES" baseline="0" dirty="0" err="1" smtClean="0"/>
              <a:t>damage</a:t>
            </a:r>
            <a:r>
              <a:rPr lang="es-ES" baseline="0" dirty="0" smtClean="0"/>
              <a:t>, </a:t>
            </a:r>
            <a:r>
              <a:rPr lang="es-ES" baseline="0" dirty="0" err="1" smtClean="0"/>
              <a:t>cells</a:t>
            </a:r>
            <a:r>
              <a:rPr lang="es-ES" baseline="0" dirty="0" smtClean="0"/>
              <a:t> </a:t>
            </a:r>
            <a:r>
              <a:rPr lang="es-ES" baseline="0" dirty="0" err="1" smtClean="0"/>
              <a:t>respond</a:t>
            </a:r>
            <a:r>
              <a:rPr lang="es-ES" baseline="0" dirty="0" smtClean="0"/>
              <a:t> in </a:t>
            </a:r>
            <a:r>
              <a:rPr lang="es-ES" baseline="0" dirty="0" err="1" smtClean="0"/>
              <a:t>two</a:t>
            </a:r>
            <a:r>
              <a:rPr lang="es-ES" baseline="0" dirty="0" smtClean="0"/>
              <a:t> </a:t>
            </a:r>
            <a:r>
              <a:rPr lang="es-ES" baseline="0" dirty="0" err="1" smtClean="0"/>
              <a:t>fundamentally</a:t>
            </a:r>
            <a:r>
              <a:rPr lang="es-ES" baseline="0" dirty="0" smtClean="0"/>
              <a:t> </a:t>
            </a:r>
            <a:r>
              <a:rPr lang="es-ES" baseline="0" dirty="0" err="1" smtClean="0"/>
              <a:t>different</a:t>
            </a:r>
            <a:r>
              <a:rPr lang="es-ES" baseline="0" dirty="0" smtClean="0"/>
              <a:t> </a:t>
            </a:r>
            <a:r>
              <a:rPr lang="es-ES" baseline="0" dirty="0" err="1" smtClean="0"/>
              <a:t>ways</a:t>
            </a:r>
            <a:r>
              <a:rPr lang="es-ES" baseline="0" dirty="0" smtClean="0"/>
              <a:t>:</a:t>
            </a:r>
          </a:p>
          <a:p>
            <a:pPr marL="171450" indent="-171450">
              <a:buFont typeface="Arial" panose="020B0604020202020204" pitchFamily="34" charset="0"/>
              <a:buChar char="•"/>
            </a:pPr>
            <a:r>
              <a:rPr lang="es-ES" baseline="0" dirty="0" err="1" smtClean="0"/>
              <a:t>Transient</a:t>
            </a:r>
            <a:r>
              <a:rPr lang="es-ES" baseline="0" dirty="0" smtClean="0"/>
              <a:t> </a:t>
            </a:r>
            <a:r>
              <a:rPr lang="es-ES" baseline="0" dirty="0" err="1" smtClean="0"/>
              <a:t>activation</a:t>
            </a:r>
            <a:r>
              <a:rPr lang="es-ES" baseline="0" dirty="0" smtClean="0"/>
              <a:t> of </a:t>
            </a:r>
            <a:r>
              <a:rPr lang="es-ES" baseline="0" dirty="0" err="1" smtClean="0"/>
              <a:t>cell</a:t>
            </a:r>
            <a:r>
              <a:rPr lang="es-ES" baseline="0" dirty="0" smtClean="0"/>
              <a:t> </a:t>
            </a:r>
            <a:r>
              <a:rPr lang="es-ES" baseline="0" dirty="0" err="1" smtClean="0"/>
              <a:t>cycle</a:t>
            </a:r>
            <a:r>
              <a:rPr lang="es-ES" baseline="0" dirty="0" smtClean="0"/>
              <a:t> </a:t>
            </a:r>
            <a:r>
              <a:rPr lang="es-ES" baseline="0" dirty="0" err="1" smtClean="0"/>
              <a:t>check-points</a:t>
            </a:r>
            <a:r>
              <a:rPr lang="es-ES" baseline="0" dirty="0" smtClean="0"/>
              <a:t> to </a:t>
            </a:r>
            <a:r>
              <a:rPr lang="es-ES" baseline="0" dirty="0" err="1" smtClean="0"/>
              <a:t>allow</a:t>
            </a:r>
            <a:r>
              <a:rPr lang="es-ES" baseline="0" dirty="0" smtClean="0"/>
              <a:t> DNA </a:t>
            </a:r>
            <a:r>
              <a:rPr lang="es-ES" baseline="0" dirty="0" err="1" smtClean="0"/>
              <a:t>repair</a:t>
            </a:r>
            <a:r>
              <a:rPr lang="es-ES" baseline="0" dirty="0" smtClean="0"/>
              <a:t>, </a:t>
            </a:r>
            <a:r>
              <a:rPr lang="es-ES" baseline="0" dirty="0" err="1" smtClean="0"/>
              <a:t>being</a:t>
            </a:r>
            <a:r>
              <a:rPr lang="es-ES" baseline="0" dirty="0" smtClean="0"/>
              <a:t> </a:t>
            </a:r>
            <a:r>
              <a:rPr lang="es-ES" baseline="0" dirty="0" err="1" smtClean="0"/>
              <a:t>genomic</a:t>
            </a:r>
            <a:r>
              <a:rPr lang="es-ES" baseline="0" dirty="0" smtClean="0"/>
              <a:t> </a:t>
            </a:r>
            <a:r>
              <a:rPr lang="es-ES" baseline="0" dirty="0" err="1" smtClean="0"/>
              <a:t>integrity</a:t>
            </a:r>
            <a:r>
              <a:rPr lang="es-ES" baseline="0" dirty="0" smtClean="0"/>
              <a:t> </a:t>
            </a:r>
            <a:r>
              <a:rPr lang="es-ES" baseline="0" dirty="0" err="1" smtClean="0"/>
              <a:t>restored</a:t>
            </a:r>
            <a:r>
              <a:rPr lang="es-ES" baseline="0" dirty="0" smtClean="0"/>
              <a:t>, so </a:t>
            </a:r>
            <a:r>
              <a:rPr lang="es-ES" baseline="0" dirty="0" err="1" smtClean="0"/>
              <a:t>the</a:t>
            </a:r>
            <a:r>
              <a:rPr lang="es-ES" baseline="0" dirty="0" smtClean="0"/>
              <a:t> </a:t>
            </a:r>
            <a:r>
              <a:rPr lang="es-ES" baseline="0" dirty="0" err="1" smtClean="0"/>
              <a:t>cells</a:t>
            </a:r>
            <a:r>
              <a:rPr lang="es-ES" baseline="0" dirty="0" smtClean="0"/>
              <a:t> can </a:t>
            </a:r>
            <a:r>
              <a:rPr lang="es-ES" baseline="0" dirty="0" err="1" smtClean="0"/>
              <a:t>survive</a:t>
            </a:r>
            <a:r>
              <a:rPr lang="es-ES" baseline="0" dirty="0" smtClean="0"/>
              <a:t>. </a:t>
            </a:r>
          </a:p>
          <a:p>
            <a:pPr marL="171450" indent="-171450">
              <a:buFont typeface="Arial" panose="020B0604020202020204" pitchFamily="34" charset="0"/>
              <a:buChar char="•"/>
            </a:pPr>
            <a:r>
              <a:rPr lang="es-ES" baseline="0" dirty="0" err="1" smtClean="0"/>
              <a:t>Or</a:t>
            </a:r>
            <a:r>
              <a:rPr lang="es-ES" baseline="0" dirty="0" smtClean="0"/>
              <a:t> in case </a:t>
            </a:r>
            <a:r>
              <a:rPr lang="es-ES" baseline="0" dirty="0" err="1" smtClean="0"/>
              <a:t>where</a:t>
            </a:r>
            <a:r>
              <a:rPr lang="es-ES" baseline="0" dirty="0" smtClean="0"/>
              <a:t> </a:t>
            </a:r>
            <a:r>
              <a:rPr lang="es-ES" baseline="0" dirty="0" err="1" smtClean="0"/>
              <a:t>repair</a:t>
            </a:r>
            <a:r>
              <a:rPr lang="es-ES" baseline="0" dirty="0" smtClean="0"/>
              <a:t> </a:t>
            </a:r>
            <a:r>
              <a:rPr lang="es-ES" baseline="0" dirty="0" err="1" smtClean="0"/>
              <a:t>is</a:t>
            </a:r>
            <a:r>
              <a:rPr lang="es-ES" baseline="0" dirty="0" smtClean="0"/>
              <a:t> </a:t>
            </a:r>
            <a:r>
              <a:rPr lang="es-ES" baseline="0" dirty="0" err="1" smtClean="0"/>
              <a:t>not</a:t>
            </a:r>
            <a:r>
              <a:rPr lang="es-ES" baseline="0" dirty="0" smtClean="0"/>
              <a:t> posible, </a:t>
            </a:r>
            <a:r>
              <a:rPr lang="es-ES" baseline="0" dirty="0" err="1" smtClean="0"/>
              <a:t>cells</a:t>
            </a:r>
            <a:r>
              <a:rPr lang="es-ES" baseline="0" dirty="0" smtClean="0"/>
              <a:t> can be </a:t>
            </a:r>
            <a:r>
              <a:rPr lang="es-ES" baseline="0" dirty="0" err="1" smtClean="0"/>
              <a:t>eliminated</a:t>
            </a:r>
            <a:r>
              <a:rPr lang="es-ES" baseline="0" dirty="0" smtClean="0"/>
              <a:t> </a:t>
            </a:r>
            <a:r>
              <a:rPr lang="es-ES" baseline="0" dirty="0" err="1" smtClean="0"/>
              <a:t>by</a:t>
            </a:r>
            <a:r>
              <a:rPr lang="es-ES" baseline="0" dirty="0" smtClean="0"/>
              <a:t> </a:t>
            </a:r>
            <a:r>
              <a:rPr lang="es-ES" baseline="0" dirty="0" err="1" smtClean="0"/>
              <a:t>cell</a:t>
            </a:r>
            <a:r>
              <a:rPr lang="es-ES" baseline="0" dirty="0" smtClean="0"/>
              <a:t> </a:t>
            </a:r>
            <a:r>
              <a:rPr lang="es-ES" baseline="0" dirty="0" err="1" smtClean="0"/>
              <a:t>death</a:t>
            </a:r>
            <a:r>
              <a:rPr lang="es-ES" baseline="0" dirty="0" smtClean="0"/>
              <a:t> </a:t>
            </a:r>
            <a:r>
              <a:rPr lang="es-ES" baseline="0" dirty="0" err="1" smtClean="0"/>
              <a:t>programmes</a:t>
            </a:r>
            <a:r>
              <a:rPr lang="es-ES" baseline="0" dirty="0" smtClean="0"/>
              <a:t>. </a:t>
            </a:r>
          </a:p>
          <a:p>
            <a:endParaRPr lang="es-ES" baseline="0" dirty="0" smtClean="0"/>
          </a:p>
          <a:p>
            <a:r>
              <a:rPr lang="es-ES" baseline="0" dirty="0" err="1" smtClean="0"/>
              <a:t>It</a:t>
            </a:r>
            <a:r>
              <a:rPr lang="es-ES" baseline="0" dirty="0" smtClean="0"/>
              <a:t> has </a:t>
            </a:r>
            <a:r>
              <a:rPr lang="es-ES" baseline="0" dirty="0" err="1" smtClean="0"/>
              <a:t>been</a:t>
            </a:r>
            <a:r>
              <a:rPr lang="es-ES" baseline="0" dirty="0" smtClean="0"/>
              <a:t> </a:t>
            </a:r>
            <a:r>
              <a:rPr lang="es-ES" baseline="0" dirty="0" err="1" smtClean="0"/>
              <a:t>suggested</a:t>
            </a:r>
            <a:r>
              <a:rPr lang="es-ES" baseline="0" dirty="0" smtClean="0"/>
              <a:t> </a:t>
            </a:r>
            <a:r>
              <a:rPr lang="es-ES" baseline="0" dirty="0" err="1" smtClean="0"/>
              <a:t>that</a:t>
            </a:r>
            <a:r>
              <a:rPr lang="es-ES" baseline="0" dirty="0" smtClean="0"/>
              <a:t> </a:t>
            </a:r>
            <a:r>
              <a:rPr lang="es-ES" baseline="0" dirty="0" err="1" smtClean="0"/>
              <a:t>an</a:t>
            </a:r>
            <a:r>
              <a:rPr lang="es-ES" baseline="0" dirty="0" smtClean="0"/>
              <a:t> </a:t>
            </a:r>
            <a:r>
              <a:rPr lang="es-ES" baseline="0" dirty="0" err="1" smtClean="0"/>
              <a:t>increase</a:t>
            </a:r>
            <a:r>
              <a:rPr lang="es-ES" baseline="0" dirty="0" smtClean="0"/>
              <a:t> in DNA </a:t>
            </a:r>
            <a:r>
              <a:rPr lang="es-ES" baseline="0" dirty="0" err="1" smtClean="0"/>
              <a:t>repair</a:t>
            </a:r>
            <a:r>
              <a:rPr lang="es-ES" baseline="0" dirty="0" smtClean="0"/>
              <a:t> </a:t>
            </a:r>
            <a:r>
              <a:rPr lang="es-ES" baseline="0" dirty="0" err="1" smtClean="0"/>
              <a:t>ability</a:t>
            </a:r>
            <a:r>
              <a:rPr lang="es-ES" baseline="0" dirty="0" smtClean="0"/>
              <a:t> </a:t>
            </a:r>
            <a:r>
              <a:rPr lang="es-ES" baseline="0" dirty="0" err="1" smtClean="0"/>
              <a:t>may</a:t>
            </a:r>
            <a:r>
              <a:rPr lang="es-ES" baseline="0" dirty="0" smtClean="0"/>
              <a:t> </a:t>
            </a:r>
            <a:r>
              <a:rPr lang="es-ES" baseline="0" dirty="0" err="1" smtClean="0"/>
              <a:t>contribute</a:t>
            </a:r>
            <a:r>
              <a:rPr lang="es-ES" baseline="0" dirty="0" smtClean="0"/>
              <a:t> to </a:t>
            </a:r>
            <a:r>
              <a:rPr lang="es-ES" baseline="0" dirty="0" err="1" smtClean="0"/>
              <a:t>therapy</a:t>
            </a:r>
            <a:r>
              <a:rPr lang="es-ES" baseline="0" dirty="0" smtClean="0"/>
              <a:t> </a:t>
            </a:r>
            <a:r>
              <a:rPr lang="es-ES" baseline="0" dirty="0" err="1" smtClean="0"/>
              <a:t>resistance</a:t>
            </a:r>
            <a:r>
              <a:rPr lang="es-ES" baseline="0" dirty="0" smtClean="0"/>
              <a:t>. So, </a:t>
            </a:r>
            <a:r>
              <a:rPr lang="es-ES" baseline="0" dirty="0" err="1" smtClean="0"/>
              <a:t>tumors</a:t>
            </a:r>
            <a:r>
              <a:rPr lang="es-ES" baseline="0" dirty="0" smtClean="0"/>
              <a:t> in </a:t>
            </a:r>
            <a:r>
              <a:rPr lang="es-ES" baseline="0" dirty="0" err="1" smtClean="0"/>
              <a:t>which</a:t>
            </a:r>
            <a:r>
              <a:rPr lang="es-ES" baseline="0" dirty="0" smtClean="0"/>
              <a:t> DNA </a:t>
            </a:r>
            <a:r>
              <a:rPr lang="es-ES" baseline="0" dirty="0" err="1" smtClean="0"/>
              <a:t>repair</a:t>
            </a:r>
            <a:r>
              <a:rPr lang="es-ES" baseline="0" dirty="0" smtClean="0"/>
              <a:t> </a:t>
            </a:r>
            <a:r>
              <a:rPr lang="es-ES" baseline="0" dirty="0" err="1" smtClean="0"/>
              <a:t>is</a:t>
            </a:r>
            <a:r>
              <a:rPr lang="es-ES" baseline="0" dirty="0" smtClean="0"/>
              <a:t> </a:t>
            </a:r>
            <a:r>
              <a:rPr lang="es-ES" baseline="0" dirty="0" err="1" smtClean="0"/>
              <a:t>compromised</a:t>
            </a:r>
            <a:r>
              <a:rPr lang="es-ES" baseline="0" dirty="0" smtClean="0"/>
              <a:t> are </a:t>
            </a:r>
            <a:r>
              <a:rPr lang="es-ES" baseline="0" dirty="0" err="1" smtClean="0"/>
              <a:t>generally</a:t>
            </a:r>
            <a:r>
              <a:rPr lang="es-ES" baseline="0" dirty="0" smtClean="0"/>
              <a:t> more </a:t>
            </a:r>
            <a:r>
              <a:rPr lang="es-ES" baseline="0" dirty="0" err="1" smtClean="0"/>
              <a:t>sentitive</a:t>
            </a:r>
            <a:r>
              <a:rPr lang="es-ES" baseline="0" dirty="0" smtClean="0"/>
              <a:t> to </a:t>
            </a:r>
            <a:r>
              <a:rPr lang="es-ES" baseline="0" dirty="0" err="1" smtClean="0"/>
              <a:t>specific</a:t>
            </a:r>
            <a:r>
              <a:rPr lang="es-ES" baseline="0" dirty="0" smtClean="0"/>
              <a:t> DNA-</a:t>
            </a:r>
            <a:r>
              <a:rPr lang="es-ES" baseline="0" dirty="0" err="1" smtClean="0"/>
              <a:t>damaging</a:t>
            </a:r>
            <a:r>
              <a:rPr lang="es-ES" baseline="0" dirty="0" smtClean="0"/>
              <a:t> </a:t>
            </a:r>
            <a:r>
              <a:rPr lang="es-ES" baseline="0" dirty="0" err="1" smtClean="0"/>
              <a:t>agents</a:t>
            </a:r>
            <a:r>
              <a:rPr lang="es-ES" baseline="0" dirty="0" smtClean="0"/>
              <a:t>. </a:t>
            </a:r>
          </a:p>
        </p:txBody>
      </p:sp>
      <p:sp>
        <p:nvSpPr>
          <p:cNvPr id="4" name="Marcador de número de diapositiva 3"/>
          <p:cNvSpPr>
            <a:spLocks noGrp="1"/>
          </p:cNvSpPr>
          <p:nvPr>
            <p:ph type="sldNum" sz="quarter" idx="10"/>
          </p:nvPr>
        </p:nvSpPr>
        <p:spPr/>
        <p:txBody>
          <a:bodyPr/>
          <a:lstStyle/>
          <a:p>
            <a:pPr>
              <a:defRPr/>
            </a:pPr>
            <a:fld id="{6D294DCB-A4AB-4BB8-BA26-584BB0B6915D}" type="slidenum">
              <a:rPr lang="es-ES" smtClean="0"/>
              <a:pPr>
                <a:defRPr/>
              </a:pPr>
              <a:t>9</a:t>
            </a:fld>
            <a:endParaRPr lang="es-ES"/>
          </a:p>
        </p:txBody>
      </p:sp>
    </p:spTree>
    <p:extLst>
      <p:ext uri="{BB962C8B-B14F-4D97-AF65-F5344CB8AC3E}">
        <p14:creationId xmlns:p14="http://schemas.microsoft.com/office/powerpoint/2010/main" val="3918903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4F9F5DE-E361-46E3-B6F8-1434BB3CABB6}" type="slidenum">
              <a:rPr lang="es-ES"/>
              <a:pPr>
                <a:defRPr/>
              </a:pPr>
              <a:t>‹Nº›</a:t>
            </a:fld>
            <a:endParaRPr lang="es-ES"/>
          </a:p>
        </p:txBody>
      </p:sp>
    </p:spTree>
    <p:extLst>
      <p:ext uri="{BB962C8B-B14F-4D97-AF65-F5344CB8AC3E}">
        <p14:creationId xmlns:p14="http://schemas.microsoft.com/office/powerpoint/2010/main" val="3073289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284F06F-BF82-4B2F-877A-E77EC05AE989}" type="slidenum">
              <a:rPr lang="es-ES"/>
              <a:pPr>
                <a:defRPr/>
              </a:pPr>
              <a:t>‹Nº›</a:t>
            </a:fld>
            <a:endParaRPr lang="es-ES"/>
          </a:p>
        </p:txBody>
      </p:sp>
    </p:spTree>
    <p:extLst>
      <p:ext uri="{BB962C8B-B14F-4D97-AF65-F5344CB8AC3E}">
        <p14:creationId xmlns:p14="http://schemas.microsoft.com/office/powerpoint/2010/main" val="2558665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438B61C-8E48-4B62-AD6C-BDBD58D76474}" type="slidenum">
              <a:rPr lang="es-ES"/>
              <a:pPr>
                <a:defRPr/>
              </a:pPr>
              <a:t>‹Nº›</a:t>
            </a:fld>
            <a:endParaRPr lang="es-ES"/>
          </a:p>
        </p:txBody>
      </p:sp>
    </p:spTree>
    <p:extLst>
      <p:ext uri="{BB962C8B-B14F-4D97-AF65-F5344CB8AC3E}">
        <p14:creationId xmlns:p14="http://schemas.microsoft.com/office/powerpoint/2010/main" val="81953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DD1F1D7B-F9B5-490E-9EB5-1AE2E342B9BF}" type="slidenum">
              <a:rPr lang="es-ES"/>
              <a:pPr>
                <a:defRPr/>
              </a:pPr>
              <a:t>‹Nº›</a:t>
            </a:fld>
            <a:endParaRPr lang="es-ES"/>
          </a:p>
        </p:txBody>
      </p:sp>
    </p:spTree>
    <p:extLst>
      <p:ext uri="{BB962C8B-B14F-4D97-AF65-F5344CB8AC3E}">
        <p14:creationId xmlns:p14="http://schemas.microsoft.com/office/powerpoint/2010/main" val="614295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1FBFAFC-EBE9-40C7-83B4-1FCAB34A95EF}" type="slidenum">
              <a:rPr lang="es-ES"/>
              <a:pPr>
                <a:defRPr/>
              </a:pPr>
              <a:t>‹Nº›</a:t>
            </a:fld>
            <a:endParaRPr lang="es-ES"/>
          </a:p>
        </p:txBody>
      </p:sp>
    </p:spTree>
    <p:extLst>
      <p:ext uri="{BB962C8B-B14F-4D97-AF65-F5344CB8AC3E}">
        <p14:creationId xmlns:p14="http://schemas.microsoft.com/office/powerpoint/2010/main" val="3752396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1A324FD-57C3-4430-85EB-34DEEAD44603}" type="slidenum">
              <a:rPr lang="es-ES"/>
              <a:pPr>
                <a:defRPr/>
              </a:pPr>
              <a:t>‹Nº›</a:t>
            </a:fld>
            <a:endParaRPr lang="es-ES"/>
          </a:p>
        </p:txBody>
      </p:sp>
    </p:spTree>
    <p:extLst>
      <p:ext uri="{BB962C8B-B14F-4D97-AF65-F5344CB8AC3E}">
        <p14:creationId xmlns:p14="http://schemas.microsoft.com/office/powerpoint/2010/main" val="2454375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97850808-CAB1-4B5D-A440-AF5A55F9336F}" type="slidenum">
              <a:rPr lang="es-ES"/>
              <a:pPr>
                <a:defRPr/>
              </a:pPr>
              <a:t>‹Nº›</a:t>
            </a:fld>
            <a:endParaRPr lang="es-ES"/>
          </a:p>
        </p:txBody>
      </p:sp>
    </p:spTree>
    <p:extLst>
      <p:ext uri="{BB962C8B-B14F-4D97-AF65-F5344CB8AC3E}">
        <p14:creationId xmlns:p14="http://schemas.microsoft.com/office/powerpoint/2010/main" val="2014250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0FDDC72F-9851-4901-94D2-3A90C3298BCF}" type="slidenum">
              <a:rPr lang="es-ES"/>
              <a:pPr>
                <a:defRPr/>
              </a:pPr>
              <a:t>‹Nº›</a:t>
            </a:fld>
            <a:endParaRPr lang="es-ES"/>
          </a:p>
        </p:txBody>
      </p:sp>
    </p:spTree>
    <p:extLst>
      <p:ext uri="{BB962C8B-B14F-4D97-AF65-F5344CB8AC3E}">
        <p14:creationId xmlns:p14="http://schemas.microsoft.com/office/powerpoint/2010/main" val="2084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B0D831F9-BD0A-4DA0-8FC4-120E0DC54C28}" type="slidenum">
              <a:rPr lang="es-ES"/>
              <a:pPr>
                <a:defRPr/>
              </a:pPr>
              <a:t>‹Nº›</a:t>
            </a:fld>
            <a:endParaRPr lang="es-ES"/>
          </a:p>
        </p:txBody>
      </p:sp>
    </p:spTree>
    <p:extLst>
      <p:ext uri="{BB962C8B-B14F-4D97-AF65-F5344CB8AC3E}">
        <p14:creationId xmlns:p14="http://schemas.microsoft.com/office/powerpoint/2010/main" val="3300452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F59DDE3F-CEF8-4B25-8A7D-31E0241282F6}" type="slidenum">
              <a:rPr lang="es-ES"/>
              <a:pPr>
                <a:defRPr/>
              </a:pPr>
              <a:t>‹Nº›</a:t>
            </a:fld>
            <a:endParaRPr lang="es-ES"/>
          </a:p>
        </p:txBody>
      </p:sp>
    </p:spTree>
    <p:extLst>
      <p:ext uri="{BB962C8B-B14F-4D97-AF65-F5344CB8AC3E}">
        <p14:creationId xmlns:p14="http://schemas.microsoft.com/office/powerpoint/2010/main" val="925683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EFEE679-692B-47E7-81CD-DB09F9BAF0BA}" type="slidenum">
              <a:rPr lang="es-ES"/>
              <a:pPr>
                <a:defRPr/>
              </a:pPr>
              <a:t>‹Nº›</a:t>
            </a:fld>
            <a:endParaRPr lang="es-ES"/>
          </a:p>
        </p:txBody>
      </p:sp>
    </p:spTree>
    <p:extLst>
      <p:ext uri="{BB962C8B-B14F-4D97-AF65-F5344CB8AC3E}">
        <p14:creationId xmlns:p14="http://schemas.microsoft.com/office/powerpoint/2010/main" val="134831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9A0A11E1-6464-4042-B602-5D06FDF94293}" type="slidenum">
              <a:rPr lang="es-ES"/>
              <a:pPr>
                <a:defRPr/>
              </a:pPr>
              <a:t>‹Nº›</a:t>
            </a:fld>
            <a:endParaRPr lang="es-ES"/>
          </a:p>
        </p:txBody>
      </p:sp>
    </p:spTree>
    <p:extLst>
      <p:ext uri="{BB962C8B-B14F-4D97-AF65-F5344CB8AC3E}">
        <p14:creationId xmlns:p14="http://schemas.microsoft.com/office/powerpoint/2010/main" val="1592147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400" b="0" i="0">
                <a:latin typeface="+mn-lt"/>
              </a:defRPr>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b="0" i="0">
                <a:latin typeface="+mn-lt"/>
              </a:defRPr>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400" b="0" i="0">
                <a:latin typeface="Arial" panose="020B0604020202020204" pitchFamily="34" charset="0"/>
              </a:defRPr>
            </a:lvl1pPr>
          </a:lstStyle>
          <a:p>
            <a:pPr>
              <a:defRPr/>
            </a:pPr>
            <a:fld id="{816B9494-EFFA-45BB-B46E-4E989D4845D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5.jpe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625622" y="3468644"/>
            <a:ext cx="812323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s-ES" sz="3600" i="0" dirty="0">
                <a:solidFill>
                  <a:srgbClr val="FFFF00"/>
                </a:solidFill>
                <a:latin typeface="Calibri" panose="020F0502020204030204" pitchFamily="34" charset="0"/>
              </a:rPr>
              <a:t>MELATONIN SENSITIZES HUMAN BREAST CANCER CELLS TO IONIZING RADIATION</a:t>
            </a:r>
            <a:endParaRPr lang="es-ES" altLang="es-ES" sz="3600" i="0" dirty="0">
              <a:solidFill>
                <a:srgbClr val="FFFF00"/>
              </a:solidFill>
              <a:latin typeface="Calibri" panose="020F0502020204030204" pitchFamily="34" charset="0"/>
            </a:endParaRPr>
          </a:p>
        </p:txBody>
      </p:sp>
      <p:sp>
        <p:nvSpPr>
          <p:cNvPr id="4099" name="Text Box 6"/>
          <p:cNvSpPr txBox="1">
            <a:spLocks noChangeArrowheads="1"/>
          </p:cNvSpPr>
          <p:nvPr/>
        </p:nvSpPr>
        <p:spPr bwMode="auto">
          <a:xfrm>
            <a:off x="908990" y="2137783"/>
            <a:ext cx="75565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2400" dirty="0">
                <a:solidFill>
                  <a:schemeClr val="bg1"/>
                </a:solidFill>
                <a:latin typeface="Calibri" panose="020F0502020204030204" pitchFamily="34" charset="0"/>
              </a:rPr>
              <a:t>DEPARTMENT OF PHYSIOLOGY AND PHARMACOLOGY</a:t>
            </a:r>
          </a:p>
          <a:p>
            <a:pPr algn="ctr" eaLnBrk="1" hangingPunct="1">
              <a:spcBef>
                <a:spcPct val="0"/>
              </a:spcBef>
              <a:buFontTx/>
              <a:buNone/>
            </a:pPr>
            <a:r>
              <a:rPr lang="es-ES_tradnl" altLang="es-ES" sz="2400" dirty="0">
                <a:solidFill>
                  <a:schemeClr val="bg1"/>
                </a:solidFill>
                <a:latin typeface="Calibri" panose="020F0502020204030204" pitchFamily="34" charset="0"/>
              </a:rPr>
              <a:t>UNIVERSITY OF CANTABRIA, SANTANDER, SPAIN</a:t>
            </a:r>
            <a:endParaRPr lang="es-ES" altLang="es-ES" sz="2400" dirty="0">
              <a:solidFill>
                <a:schemeClr val="bg1"/>
              </a:solidFill>
              <a:latin typeface="Calibri" panose="020F0502020204030204" pitchFamily="34" charset="0"/>
            </a:endParaRPr>
          </a:p>
        </p:txBody>
      </p:sp>
      <p:pic>
        <p:nvPicPr>
          <p:cNvPr id="4100" name="Picture 7" descr="logo[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448" y="154248"/>
            <a:ext cx="1514724" cy="1514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78"/>
          <p:cNvSpPr txBox="1">
            <a:spLocks noChangeArrowheads="1"/>
          </p:cNvSpPr>
          <p:nvPr/>
        </p:nvSpPr>
        <p:spPr bwMode="auto">
          <a:xfrm>
            <a:off x="2458608" y="5949280"/>
            <a:ext cx="4248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2400" dirty="0" smtClean="0">
                <a:solidFill>
                  <a:schemeClr val="bg1"/>
                </a:solidFill>
                <a:latin typeface="Calibri" panose="020F0502020204030204" pitchFamily="34" charset="0"/>
              </a:rPr>
              <a:t>Carolina Alonso-González</a:t>
            </a:r>
            <a:endParaRPr lang="es-ES" altLang="es-ES" sz="2400" dirty="0">
              <a:solidFill>
                <a:schemeClr val="bg1"/>
              </a:solidFill>
              <a:latin typeface="Calibri" panose="020F0502020204030204" pitchFamily="34" charset="0"/>
            </a:endParaRPr>
          </a:p>
        </p:txBody>
      </p:sp>
      <p:pic>
        <p:nvPicPr>
          <p:cNvPr id="4102" name="Imagen 7"/>
          <p:cNvPicPr>
            <a:picLocks noChangeAspect="1"/>
          </p:cNvPicPr>
          <p:nvPr/>
        </p:nvPicPr>
        <p:blipFill>
          <a:blip r:embed="rId4" cstate="print">
            <a:extLst>
              <a:ext uri="{BEBA8EAE-BF5A-486C-A8C5-ECC9F3942E4B}">
                <a14:imgProps xmlns:a14="http://schemas.microsoft.com/office/drawing/2010/main">
                  <a14:imgLayer r:embed="rId5">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5122848" y="301033"/>
            <a:ext cx="3563952" cy="11837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upo 1"/>
          <p:cNvGrpSpPr/>
          <p:nvPr/>
        </p:nvGrpSpPr>
        <p:grpSpPr>
          <a:xfrm>
            <a:off x="368448" y="3295875"/>
            <a:ext cx="8637587" cy="71437"/>
            <a:chOff x="363538" y="2938530"/>
            <a:chExt cx="8637587" cy="71437"/>
          </a:xfrm>
        </p:grpSpPr>
        <p:sp>
          <p:nvSpPr>
            <p:cNvPr id="7" name="Line 25"/>
            <p:cNvSpPr>
              <a:spLocks noChangeShapeType="1"/>
            </p:cNvSpPr>
            <p:nvPr/>
          </p:nvSpPr>
          <p:spPr bwMode="auto">
            <a:xfrm>
              <a:off x="363538" y="2938530"/>
              <a:ext cx="8637587"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latin typeface="Calibri" panose="020F0502020204030204" pitchFamily="34" charset="0"/>
              </a:endParaRPr>
            </a:p>
          </p:txBody>
        </p:sp>
        <p:sp>
          <p:nvSpPr>
            <p:cNvPr id="8" name="Line 26"/>
            <p:cNvSpPr>
              <a:spLocks noChangeShapeType="1"/>
            </p:cNvSpPr>
            <p:nvPr/>
          </p:nvSpPr>
          <p:spPr bwMode="auto">
            <a:xfrm>
              <a:off x="363538" y="3009967"/>
              <a:ext cx="8637587"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latin typeface="Calibri" panose="020F0502020204030204" pitchFamily="34" charset="0"/>
              </a:endParaRPr>
            </a:p>
          </p:txBody>
        </p:sp>
      </p:grpSp>
      <p:grpSp>
        <p:nvGrpSpPr>
          <p:cNvPr id="3" name="Grupo 2"/>
          <p:cNvGrpSpPr/>
          <p:nvPr/>
        </p:nvGrpSpPr>
        <p:grpSpPr>
          <a:xfrm>
            <a:off x="368448" y="4725714"/>
            <a:ext cx="8637587" cy="71438"/>
            <a:chOff x="368448" y="5229770"/>
            <a:chExt cx="8637587" cy="71438"/>
          </a:xfrm>
        </p:grpSpPr>
        <p:sp>
          <p:nvSpPr>
            <p:cNvPr id="9" name="Line 27"/>
            <p:cNvSpPr>
              <a:spLocks noChangeShapeType="1"/>
            </p:cNvSpPr>
            <p:nvPr/>
          </p:nvSpPr>
          <p:spPr bwMode="auto">
            <a:xfrm>
              <a:off x="368448" y="5229770"/>
              <a:ext cx="8637587"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latin typeface="Calibri" panose="020F0502020204030204" pitchFamily="34" charset="0"/>
              </a:endParaRPr>
            </a:p>
          </p:txBody>
        </p:sp>
        <p:sp>
          <p:nvSpPr>
            <p:cNvPr id="10" name="Line 28"/>
            <p:cNvSpPr>
              <a:spLocks noChangeShapeType="1"/>
            </p:cNvSpPr>
            <p:nvPr/>
          </p:nvSpPr>
          <p:spPr bwMode="auto">
            <a:xfrm>
              <a:off x="368448" y="5301208"/>
              <a:ext cx="8637587" cy="0"/>
            </a:xfrm>
            <a:prstGeom prst="line">
              <a:avLst/>
            </a:prstGeom>
            <a:noFill/>
            <a:ln w="38100">
              <a:solidFill>
                <a:srgbClr val="FFFF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latin typeface="Calibri" panose="020F050202020403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pSp>
        <p:nvGrpSpPr>
          <p:cNvPr id="19" name="Grupo 18"/>
          <p:cNvGrpSpPr/>
          <p:nvPr/>
        </p:nvGrpSpPr>
        <p:grpSpPr>
          <a:xfrm>
            <a:off x="5868144" y="2157382"/>
            <a:ext cx="2693927" cy="2712432"/>
            <a:chOff x="-3581" y="1294090"/>
            <a:chExt cx="3177666" cy="3545371"/>
          </a:xfrm>
        </p:grpSpPr>
        <p:sp>
          <p:nvSpPr>
            <p:cNvPr id="2" name="Anillo 1"/>
            <p:cNvSpPr/>
            <p:nvPr/>
          </p:nvSpPr>
          <p:spPr bwMode="auto">
            <a:xfrm>
              <a:off x="59995" y="1377252"/>
              <a:ext cx="3022324" cy="2988000"/>
            </a:xfrm>
            <a:prstGeom prst="donut">
              <a:avLst>
                <a:gd name="adj" fmla="val 12681"/>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3" name="Elipse 2"/>
            <p:cNvSpPr/>
            <p:nvPr/>
          </p:nvSpPr>
          <p:spPr bwMode="auto">
            <a:xfrm>
              <a:off x="683567" y="1863874"/>
              <a:ext cx="1824095" cy="2016000"/>
            </a:xfrm>
            <a:prstGeom prst="ellipse">
              <a:avLst/>
            </a:prstGeom>
            <a:noFill/>
            <a:ln w="57150"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4" name="CuadroTexto 3"/>
            <p:cNvSpPr txBox="1"/>
            <p:nvPr/>
          </p:nvSpPr>
          <p:spPr>
            <a:xfrm>
              <a:off x="1364639" y="1294090"/>
              <a:ext cx="479203" cy="494829"/>
            </a:xfrm>
            <a:prstGeom prst="rect">
              <a:avLst/>
            </a:prstGeom>
            <a:noFill/>
          </p:spPr>
          <p:txBody>
            <a:bodyPr wrap="none" rtlCol="0">
              <a:spAutoFit/>
            </a:bodyPr>
            <a:lstStyle/>
            <a:p>
              <a:r>
                <a:rPr lang="es-ES" sz="2000" i="0" dirty="0">
                  <a:latin typeface="Calibri" panose="020F0502020204030204" pitchFamily="34" charset="0"/>
                </a:rPr>
                <a:t>M</a:t>
              </a:r>
            </a:p>
          </p:txBody>
        </p:sp>
        <p:sp>
          <p:nvSpPr>
            <p:cNvPr id="13" name="CuadroTexto 12"/>
            <p:cNvSpPr txBox="1"/>
            <p:nvPr/>
          </p:nvSpPr>
          <p:spPr>
            <a:xfrm>
              <a:off x="2664838" y="2660092"/>
              <a:ext cx="509247" cy="494829"/>
            </a:xfrm>
            <a:prstGeom prst="rect">
              <a:avLst/>
            </a:prstGeom>
            <a:noFill/>
          </p:spPr>
          <p:txBody>
            <a:bodyPr wrap="none" rtlCol="0">
              <a:spAutoFit/>
            </a:bodyPr>
            <a:lstStyle/>
            <a:p>
              <a:r>
                <a:rPr lang="es-ES" sz="2000" i="0" dirty="0" smtClean="0">
                  <a:latin typeface="Calibri" panose="020F0502020204030204" pitchFamily="34" charset="0"/>
                </a:rPr>
                <a:t>G</a:t>
              </a:r>
              <a:r>
                <a:rPr lang="es-ES" sz="2000" i="0" baseline="-25000" dirty="0" smtClean="0">
                  <a:latin typeface="Calibri" panose="020F0502020204030204" pitchFamily="34" charset="0"/>
                </a:rPr>
                <a:t>1</a:t>
              </a:r>
              <a:endParaRPr lang="es-ES" sz="2000" i="0" baseline="-25000" dirty="0">
                <a:latin typeface="Calibri" panose="020F0502020204030204" pitchFamily="34" charset="0"/>
              </a:endParaRPr>
            </a:p>
          </p:txBody>
        </p:sp>
        <p:sp>
          <p:nvSpPr>
            <p:cNvPr id="14" name="CuadroTexto 13"/>
            <p:cNvSpPr txBox="1"/>
            <p:nvPr/>
          </p:nvSpPr>
          <p:spPr>
            <a:xfrm>
              <a:off x="-3581" y="2621992"/>
              <a:ext cx="509247" cy="494829"/>
            </a:xfrm>
            <a:prstGeom prst="rect">
              <a:avLst/>
            </a:prstGeom>
            <a:noFill/>
          </p:spPr>
          <p:txBody>
            <a:bodyPr wrap="none" rtlCol="0">
              <a:spAutoFit/>
            </a:bodyPr>
            <a:lstStyle/>
            <a:p>
              <a:r>
                <a:rPr lang="es-ES" sz="2000" i="0" dirty="0" smtClean="0">
                  <a:latin typeface="Calibri" panose="020F0502020204030204" pitchFamily="34" charset="0"/>
                </a:rPr>
                <a:t>G</a:t>
              </a:r>
              <a:r>
                <a:rPr lang="es-ES" sz="2000" i="0" baseline="-25000" dirty="0">
                  <a:latin typeface="Calibri" panose="020F0502020204030204" pitchFamily="34" charset="0"/>
                </a:rPr>
                <a:t>2</a:t>
              </a:r>
            </a:p>
          </p:txBody>
        </p:sp>
        <p:sp>
          <p:nvSpPr>
            <p:cNvPr id="15" name="CuadroTexto 14"/>
            <p:cNvSpPr txBox="1"/>
            <p:nvPr/>
          </p:nvSpPr>
          <p:spPr>
            <a:xfrm>
              <a:off x="1475656" y="3975447"/>
              <a:ext cx="359027" cy="494829"/>
            </a:xfrm>
            <a:prstGeom prst="rect">
              <a:avLst/>
            </a:prstGeom>
            <a:noFill/>
          </p:spPr>
          <p:txBody>
            <a:bodyPr wrap="none" rtlCol="0">
              <a:spAutoFit/>
            </a:bodyPr>
            <a:lstStyle/>
            <a:p>
              <a:r>
                <a:rPr lang="es-ES" sz="2000" i="0" dirty="0" smtClean="0">
                  <a:latin typeface="Calibri" panose="020F0502020204030204" pitchFamily="34" charset="0"/>
                </a:rPr>
                <a:t>S</a:t>
              </a:r>
              <a:endParaRPr lang="es-ES" sz="2000" i="0" baseline="-25000" dirty="0">
                <a:latin typeface="Calibri" panose="020F0502020204030204" pitchFamily="34" charset="0"/>
              </a:endParaRPr>
            </a:p>
          </p:txBody>
        </p:sp>
        <p:sp>
          <p:nvSpPr>
            <p:cNvPr id="5" name="Rectángulo 4"/>
            <p:cNvSpPr/>
            <p:nvPr/>
          </p:nvSpPr>
          <p:spPr bwMode="auto">
            <a:xfrm>
              <a:off x="449924" y="4495406"/>
              <a:ext cx="396000" cy="288000"/>
            </a:xfrm>
            <a:prstGeom prst="rect">
              <a:avLst/>
            </a:prstGeom>
            <a:solidFill>
              <a:srgbClr val="0000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6" name="CuadroTexto 5"/>
            <p:cNvSpPr txBox="1"/>
            <p:nvPr/>
          </p:nvSpPr>
          <p:spPr>
            <a:xfrm>
              <a:off x="886188" y="4439351"/>
              <a:ext cx="724878" cy="400110"/>
            </a:xfrm>
            <a:prstGeom prst="rect">
              <a:avLst/>
            </a:prstGeom>
            <a:noFill/>
          </p:spPr>
          <p:txBody>
            <a:bodyPr wrap="none" rtlCol="0">
              <a:spAutoFit/>
            </a:bodyPr>
            <a:lstStyle/>
            <a:p>
              <a:r>
                <a:rPr lang="es-ES" sz="2000" i="0" dirty="0" smtClean="0">
                  <a:latin typeface="Calibri" panose="020F0502020204030204" pitchFamily="34" charset="0"/>
                </a:rPr>
                <a:t>NHEJ</a:t>
              </a:r>
              <a:endParaRPr lang="es-ES" sz="2000" i="0" dirty="0">
                <a:latin typeface="Calibri" panose="020F0502020204030204" pitchFamily="34" charset="0"/>
              </a:endParaRPr>
            </a:p>
          </p:txBody>
        </p:sp>
        <p:sp>
          <p:nvSpPr>
            <p:cNvPr id="18" name="Luna 17"/>
            <p:cNvSpPr/>
            <p:nvPr/>
          </p:nvSpPr>
          <p:spPr bwMode="auto">
            <a:xfrm>
              <a:off x="845923" y="1970344"/>
              <a:ext cx="745700" cy="1860217"/>
            </a:xfrm>
            <a:prstGeom prst="moon">
              <a:avLst>
                <a:gd name="adj" fmla="val 19492"/>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24" name="Rectángulo 23"/>
            <p:cNvSpPr/>
            <p:nvPr/>
          </p:nvSpPr>
          <p:spPr bwMode="auto">
            <a:xfrm>
              <a:off x="1997627" y="4495406"/>
              <a:ext cx="396001" cy="288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25" name="CuadroTexto 24"/>
            <p:cNvSpPr txBox="1"/>
            <p:nvPr/>
          </p:nvSpPr>
          <p:spPr>
            <a:xfrm>
              <a:off x="2469429" y="4398842"/>
              <a:ext cx="490840" cy="400110"/>
            </a:xfrm>
            <a:prstGeom prst="rect">
              <a:avLst/>
            </a:prstGeom>
            <a:noFill/>
          </p:spPr>
          <p:txBody>
            <a:bodyPr wrap="none" rtlCol="0">
              <a:spAutoFit/>
            </a:bodyPr>
            <a:lstStyle/>
            <a:p>
              <a:r>
                <a:rPr lang="es-ES" sz="2000" i="0" dirty="0" smtClean="0">
                  <a:latin typeface="Calibri" panose="020F0502020204030204" pitchFamily="34" charset="0"/>
                </a:rPr>
                <a:t>HR</a:t>
              </a:r>
              <a:endParaRPr lang="es-ES" sz="2000" i="0" dirty="0">
                <a:latin typeface="Calibri" panose="020F0502020204030204" pitchFamily="34" charset="0"/>
              </a:endParaRPr>
            </a:p>
          </p:txBody>
        </p:sp>
      </p:grpSp>
      <p:grpSp>
        <p:nvGrpSpPr>
          <p:cNvPr id="23" name="Grupo 22"/>
          <p:cNvGrpSpPr/>
          <p:nvPr/>
        </p:nvGrpSpPr>
        <p:grpSpPr>
          <a:xfrm>
            <a:off x="221373" y="938593"/>
            <a:ext cx="5211001" cy="5936364"/>
            <a:chOff x="2051720" y="839229"/>
            <a:chExt cx="5328592" cy="5936364"/>
          </a:xfrm>
        </p:grpSpPr>
        <p:pic>
          <p:nvPicPr>
            <p:cNvPr id="26" name="Imagen 25"/>
            <p:cNvPicPr>
              <a:picLocks noChangeAspect="1"/>
            </p:cNvPicPr>
            <p:nvPr/>
          </p:nvPicPr>
          <p:blipFill rotWithShape="1">
            <a:blip r:embed="rId4" cstate="email">
              <a:extLst>
                <a:ext uri="{28A0092B-C50C-407E-A947-70E740481C1C}">
                  <a14:useLocalDpi xmlns:a14="http://schemas.microsoft.com/office/drawing/2010/main"/>
                </a:ext>
              </a:extLst>
            </a:blip>
            <a:srcRect t="7944"/>
            <a:stretch/>
          </p:blipFill>
          <p:spPr>
            <a:xfrm>
              <a:off x="2051720" y="839229"/>
              <a:ext cx="5328592" cy="5870509"/>
            </a:xfrm>
            <a:prstGeom prst="rect">
              <a:avLst/>
            </a:prstGeom>
            <a:ln w="28575">
              <a:solidFill>
                <a:schemeClr val="tx1"/>
              </a:solidFill>
            </a:ln>
          </p:spPr>
        </p:pic>
        <p:sp>
          <p:nvSpPr>
            <p:cNvPr id="27" name="Rectángulo redondeado 102"/>
            <p:cNvSpPr>
              <a:spLocks noChangeArrowheads="1"/>
            </p:cNvSpPr>
            <p:nvPr/>
          </p:nvSpPr>
          <p:spPr bwMode="auto">
            <a:xfrm>
              <a:off x="5220072" y="5301208"/>
              <a:ext cx="1837332" cy="525462"/>
            </a:xfrm>
            <a:prstGeom prst="roundRect">
              <a:avLst>
                <a:gd name="adj" fmla="val 16667"/>
              </a:avLst>
            </a:prstGeom>
            <a:solidFill>
              <a:srgbClr val="FFFF00"/>
            </a:solidFill>
            <a:ln w="19050">
              <a:solidFill>
                <a:schemeClr val="tx1"/>
              </a:solidFill>
              <a:round/>
              <a:headEnd/>
              <a:tailEnd/>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28" name="Rectángulo redondeado 102"/>
            <p:cNvSpPr>
              <a:spLocks noChangeArrowheads="1"/>
            </p:cNvSpPr>
            <p:nvPr/>
          </p:nvSpPr>
          <p:spPr bwMode="auto">
            <a:xfrm>
              <a:off x="2339752" y="6309360"/>
              <a:ext cx="1728192" cy="360000"/>
            </a:xfrm>
            <a:prstGeom prst="roundRect">
              <a:avLst>
                <a:gd name="adj" fmla="val 16667"/>
              </a:avLst>
            </a:prstGeom>
            <a:solidFill>
              <a:srgbClr val="FFFF00"/>
            </a:solidFill>
            <a:ln w="19050">
              <a:solidFill>
                <a:schemeClr val="tx1"/>
              </a:solidFill>
              <a:round/>
              <a:headEnd/>
              <a:tailEnd/>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31" name="CuadroTexto 100"/>
            <p:cNvSpPr txBox="1">
              <a:spLocks noChangeArrowheads="1"/>
            </p:cNvSpPr>
            <p:nvPr/>
          </p:nvSpPr>
          <p:spPr bwMode="auto">
            <a:xfrm>
              <a:off x="5220072" y="5260196"/>
              <a:ext cx="1892300" cy="58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i="0" dirty="0" smtClean="0">
                  <a:solidFill>
                    <a:srgbClr val="000000"/>
                  </a:solidFill>
                  <a:latin typeface="Calibri" panose="020F0502020204030204" pitchFamily="34" charset="0"/>
                </a:rPr>
                <a:t>NHEJ</a:t>
              </a:r>
              <a:endParaRPr lang="es-ES" altLang="es-ES" i="0" dirty="0">
                <a:solidFill>
                  <a:srgbClr val="000000"/>
                </a:solidFill>
                <a:latin typeface="Calibri" panose="020F0502020204030204" pitchFamily="34" charset="0"/>
              </a:endParaRPr>
            </a:p>
          </p:txBody>
        </p:sp>
        <p:sp>
          <p:nvSpPr>
            <p:cNvPr id="32" name="CuadroTexto 100"/>
            <p:cNvSpPr txBox="1">
              <a:spLocks noChangeArrowheads="1"/>
            </p:cNvSpPr>
            <p:nvPr/>
          </p:nvSpPr>
          <p:spPr bwMode="auto">
            <a:xfrm>
              <a:off x="2257698" y="6190818"/>
              <a:ext cx="18923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i="0" dirty="0" smtClean="0">
                  <a:solidFill>
                    <a:srgbClr val="000000"/>
                  </a:solidFill>
                  <a:latin typeface="Calibri" panose="020F0502020204030204" pitchFamily="34" charset="0"/>
                </a:rPr>
                <a:t>HR</a:t>
              </a:r>
              <a:endParaRPr lang="es-ES" altLang="es-ES" i="0" dirty="0">
                <a:solidFill>
                  <a:srgbClr val="000000"/>
                </a:solidFill>
                <a:latin typeface="Calibri" panose="020F0502020204030204" pitchFamily="34" charset="0"/>
              </a:endParaRPr>
            </a:p>
          </p:txBody>
        </p:sp>
      </p:grpSp>
      <p:grpSp>
        <p:nvGrpSpPr>
          <p:cNvPr id="33" name="Grupo 32"/>
          <p:cNvGrpSpPr/>
          <p:nvPr/>
        </p:nvGrpSpPr>
        <p:grpSpPr>
          <a:xfrm>
            <a:off x="101166" y="103734"/>
            <a:ext cx="8879322" cy="660970"/>
            <a:chOff x="-686733" y="157819"/>
            <a:chExt cx="8532440" cy="660970"/>
          </a:xfrm>
        </p:grpSpPr>
        <p:sp>
          <p:nvSpPr>
            <p:cNvPr id="34" name="AutoShape 167"/>
            <p:cNvSpPr>
              <a:spLocks noChangeArrowheads="1"/>
            </p:cNvSpPr>
            <p:nvPr/>
          </p:nvSpPr>
          <p:spPr bwMode="auto">
            <a:xfrm>
              <a:off x="-611446" y="157819"/>
              <a:ext cx="8222069" cy="660970"/>
            </a:xfrm>
            <a:prstGeom prst="roundRect">
              <a:avLst>
                <a:gd name="adj" fmla="val 16667"/>
              </a:avLst>
            </a:prstGeom>
            <a:solidFill>
              <a:srgbClr val="FFFF66"/>
            </a:solidFill>
            <a:ln w="9525" algn="ctr">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35" name="Text Box 168"/>
            <p:cNvSpPr txBox="1">
              <a:spLocks noChangeArrowheads="1"/>
            </p:cNvSpPr>
            <p:nvPr/>
          </p:nvSpPr>
          <p:spPr bwMode="auto">
            <a:xfrm>
              <a:off x="-686733" y="171830"/>
              <a:ext cx="85324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i="0" dirty="0" smtClean="0">
                  <a:latin typeface="Calibri" panose="020F0502020204030204" pitchFamily="34" charset="0"/>
                </a:rPr>
                <a:t>REPAIR OF DNA DOUBLE STRAND BREAKS (</a:t>
              </a:r>
              <a:r>
                <a:rPr lang="es-ES" altLang="es-ES" i="0" dirty="0" err="1" smtClean="0">
                  <a:latin typeface="Calibri" panose="020F0502020204030204" pitchFamily="34" charset="0"/>
                </a:rPr>
                <a:t>DSBs</a:t>
              </a:r>
              <a:r>
                <a:rPr lang="es-ES" altLang="es-ES" i="0" dirty="0" smtClean="0">
                  <a:latin typeface="Calibri" panose="020F0502020204030204" pitchFamily="34" charset="0"/>
                </a:rPr>
                <a:t>)</a:t>
              </a:r>
              <a:endParaRPr lang="es-ES" altLang="es-ES" i="0" dirty="0">
                <a:latin typeface="Calibri" panose="020F0502020204030204" pitchFamily="34" charset="0"/>
              </a:endParaRPr>
            </a:p>
          </p:txBody>
        </p:sp>
      </p:grpSp>
      <p:sp>
        <p:nvSpPr>
          <p:cNvPr id="36" name="Elipse 11"/>
          <p:cNvSpPr>
            <a:spLocks noChangeArrowheads="1"/>
          </p:cNvSpPr>
          <p:nvPr/>
        </p:nvSpPr>
        <p:spPr bwMode="auto">
          <a:xfrm>
            <a:off x="1194359" y="3513598"/>
            <a:ext cx="1096095" cy="713202"/>
          </a:xfrm>
          <a:prstGeom prst="ellipse">
            <a:avLst/>
          </a:prstGeom>
          <a:noFill/>
          <a:ln w="76200" cmpd="dbl"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37" name="Rectángulo 36"/>
          <p:cNvSpPr/>
          <p:nvPr/>
        </p:nvSpPr>
        <p:spPr>
          <a:xfrm>
            <a:off x="2453074" y="6389065"/>
            <a:ext cx="3059544" cy="276999"/>
          </a:xfrm>
          <a:prstGeom prst="rect">
            <a:avLst/>
          </a:prstGeom>
        </p:spPr>
        <p:txBody>
          <a:bodyPr wrap="square">
            <a:spAutoFit/>
          </a:bodyPr>
          <a:lstStyle/>
          <a:p>
            <a:r>
              <a:rPr lang="en-US" sz="1200" i="0" dirty="0" err="1">
                <a:latin typeface="Calibri" panose="020F0502020204030204" pitchFamily="34" charset="0"/>
              </a:rPr>
              <a:t>Hoeijmakers</a:t>
            </a:r>
            <a:r>
              <a:rPr lang="en-US" sz="1200" i="0" dirty="0">
                <a:latin typeface="Calibri" panose="020F0502020204030204" pitchFamily="34" charset="0"/>
              </a:rPr>
              <a:t> </a:t>
            </a:r>
            <a:r>
              <a:rPr lang="en-US" sz="1200" i="0" dirty="0" smtClean="0">
                <a:latin typeface="Calibri" panose="020F0502020204030204" pitchFamily="34" charset="0"/>
              </a:rPr>
              <a:t>JH, </a:t>
            </a:r>
            <a:r>
              <a:rPr lang="en-US" sz="1200" dirty="0" smtClean="0">
                <a:latin typeface="Calibri" panose="020F0502020204030204" pitchFamily="34" charset="0"/>
              </a:rPr>
              <a:t>Nature </a:t>
            </a:r>
            <a:r>
              <a:rPr lang="en-US" sz="1200" i="0" dirty="0">
                <a:latin typeface="Calibri" panose="020F0502020204030204" pitchFamily="34" charset="0"/>
              </a:rPr>
              <a:t>411: </a:t>
            </a:r>
            <a:r>
              <a:rPr lang="en-US" sz="1200" i="0" dirty="0" smtClean="0">
                <a:latin typeface="Calibri" panose="020F0502020204030204" pitchFamily="34" charset="0"/>
              </a:rPr>
              <a:t>366-</a:t>
            </a:r>
            <a:r>
              <a:rPr lang="es-ES" sz="1200" i="0" dirty="0" smtClean="0">
                <a:latin typeface="Calibri" panose="020F0502020204030204" pitchFamily="34" charset="0"/>
              </a:rPr>
              <a:t>374, 2001.</a:t>
            </a:r>
            <a:endParaRPr lang="es-ES" sz="1200" dirty="0">
              <a:latin typeface="Calibri" panose="020F0502020204030204"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p:cTn id="7" dur="500" fill="hold"/>
                                        <p:tgtEl>
                                          <p:spTgt spid="36"/>
                                        </p:tgtEl>
                                        <p:attrNameLst>
                                          <p:attrName>ppt_w</p:attrName>
                                        </p:attrNameLst>
                                      </p:cBhvr>
                                      <p:tavLst>
                                        <p:tav tm="0">
                                          <p:val>
                                            <p:fltVal val="0"/>
                                          </p:val>
                                        </p:tav>
                                        <p:tav tm="100000">
                                          <p:val>
                                            <p:strVal val="#ppt_w"/>
                                          </p:val>
                                        </p:tav>
                                      </p:tavLst>
                                    </p:anim>
                                    <p:anim calcmode="lin" valueType="num">
                                      <p:cBhvr>
                                        <p:cTn id="8" dur="500" fill="hold"/>
                                        <p:tgtEl>
                                          <p:spTgt spid="36"/>
                                        </p:tgtEl>
                                        <p:attrNameLst>
                                          <p:attrName>ppt_h</p:attrName>
                                        </p:attrNameLst>
                                      </p:cBhvr>
                                      <p:tavLst>
                                        <p:tav tm="0">
                                          <p:val>
                                            <p:fltVal val="0"/>
                                          </p:val>
                                        </p:tav>
                                        <p:tav tm="100000">
                                          <p:val>
                                            <p:strVal val="#ppt_h"/>
                                          </p:val>
                                        </p:tav>
                                      </p:tavLst>
                                    </p:anim>
                                    <p:animEffect transition="in" filter="fade">
                                      <p:cBhvr>
                                        <p:cTn id="9"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2530" name="Rectangle 59"/>
          <p:cNvSpPr>
            <a:spLocks noChangeArrowheads="1"/>
          </p:cNvSpPr>
          <p:nvPr/>
        </p:nvSpPr>
        <p:spPr bwMode="auto">
          <a:xfrm>
            <a:off x="3924300" y="1486372"/>
            <a:ext cx="5040313" cy="4319587"/>
          </a:xfrm>
          <a:prstGeom prst="rect">
            <a:avLst/>
          </a:prstGeom>
          <a:solidFill>
            <a:srgbClr val="FFFFFF"/>
          </a:solidFill>
          <a:ln w="28575" algn="ctr">
            <a:solidFill>
              <a:schemeClr val="tx1"/>
            </a:solidFill>
            <a:miter lim="800000"/>
            <a:headEnd/>
            <a:tailEnd/>
          </a:ln>
        </p:spPr>
        <p:txBody>
          <a:bodyPr rot="10800000" vert="eaVert"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22531" name="Rectangle 57"/>
          <p:cNvSpPr>
            <a:spLocks noChangeArrowheads="1"/>
          </p:cNvSpPr>
          <p:nvPr/>
        </p:nvSpPr>
        <p:spPr bwMode="auto">
          <a:xfrm>
            <a:off x="271463" y="1484784"/>
            <a:ext cx="3492500" cy="4319588"/>
          </a:xfrm>
          <a:prstGeom prst="rect">
            <a:avLst/>
          </a:prstGeom>
          <a:solidFill>
            <a:srgbClr val="FFFFFF"/>
          </a:solidFill>
          <a:ln w="28575" algn="ctr">
            <a:solidFill>
              <a:schemeClr val="tx1"/>
            </a:solidFill>
            <a:miter lim="800000"/>
            <a:headEnd/>
            <a:tailEnd/>
          </a:ln>
        </p:spPr>
        <p:txBody>
          <a:bodyPr rot="10800000" vert="eaVert"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22532" name="Rectangle 58"/>
          <p:cNvSpPr>
            <a:spLocks noChangeArrowheads="1"/>
          </p:cNvSpPr>
          <p:nvPr/>
        </p:nvSpPr>
        <p:spPr bwMode="auto">
          <a:xfrm rot="-5400000">
            <a:off x="-557297" y="3183184"/>
            <a:ext cx="27686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600" i="0" dirty="0">
                <a:solidFill>
                  <a:srgbClr val="000000"/>
                </a:solidFill>
                <a:latin typeface="Calibri" panose="020F0502020204030204" pitchFamily="34" charset="0"/>
              </a:rPr>
              <a:t>RAD51</a:t>
            </a:r>
          </a:p>
          <a:p>
            <a:pPr algn="ctr" eaLnBrk="1" hangingPunct="1">
              <a:spcBef>
                <a:spcPct val="0"/>
              </a:spcBef>
              <a:buFontTx/>
              <a:buNone/>
            </a:pPr>
            <a:r>
              <a:rPr lang="es-ES" altLang="es-ES" sz="1400" i="0" dirty="0">
                <a:solidFill>
                  <a:srgbClr val="000000"/>
                </a:solidFill>
                <a:latin typeface="Calibri" panose="020F0502020204030204" pitchFamily="34" charset="0"/>
              </a:rPr>
              <a:t> (% of control non-</a:t>
            </a:r>
            <a:r>
              <a:rPr lang="es-ES" altLang="es-ES" sz="1400" i="0" dirty="0" err="1">
                <a:solidFill>
                  <a:srgbClr val="000000"/>
                </a:solidFill>
                <a:latin typeface="Calibri" panose="020F0502020204030204" pitchFamily="34" charset="0"/>
              </a:rPr>
              <a:t>radiated</a:t>
            </a:r>
            <a:r>
              <a:rPr lang="es-ES" altLang="es-ES" sz="1400" i="0" dirty="0">
                <a:solidFill>
                  <a:srgbClr val="000000"/>
                </a:solidFill>
                <a:latin typeface="Calibri" panose="020F0502020204030204" pitchFamily="34" charset="0"/>
              </a:rPr>
              <a:t> </a:t>
            </a:r>
            <a:r>
              <a:rPr lang="es-ES" altLang="es-ES" sz="1400" i="0" dirty="0" err="1">
                <a:solidFill>
                  <a:srgbClr val="000000"/>
                </a:solidFill>
                <a:latin typeface="Calibri" panose="020F0502020204030204" pitchFamily="34" charset="0"/>
              </a:rPr>
              <a:t>cells</a:t>
            </a:r>
            <a:r>
              <a:rPr lang="es-ES" altLang="es-ES" sz="1400" i="0" dirty="0">
                <a:solidFill>
                  <a:srgbClr val="000000"/>
                </a:solidFill>
                <a:latin typeface="Calibri" panose="020F0502020204030204" pitchFamily="34" charset="0"/>
              </a:rPr>
              <a:t>)</a:t>
            </a:r>
          </a:p>
        </p:txBody>
      </p:sp>
      <p:sp>
        <p:nvSpPr>
          <p:cNvPr id="22533" name="Line 25"/>
          <p:cNvSpPr>
            <a:spLocks noChangeShapeType="1"/>
          </p:cNvSpPr>
          <p:nvPr/>
        </p:nvSpPr>
        <p:spPr bwMode="auto">
          <a:xfrm flipV="1">
            <a:off x="1533525" y="2224559"/>
            <a:ext cx="0" cy="23002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34" name="Line 26"/>
          <p:cNvSpPr>
            <a:spLocks noChangeShapeType="1"/>
          </p:cNvSpPr>
          <p:nvPr/>
        </p:nvSpPr>
        <p:spPr bwMode="auto">
          <a:xfrm flipH="1">
            <a:off x="1462088" y="4524847"/>
            <a:ext cx="714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35" name="Rectangle 27"/>
          <p:cNvSpPr>
            <a:spLocks noChangeArrowheads="1"/>
          </p:cNvSpPr>
          <p:nvPr/>
        </p:nvSpPr>
        <p:spPr bwMode="auto">
          <a:xfrm>
            <a:off x="1350963" y="4429597"/>
            <a:ext cx="952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0</a:t>
            </a:r>
          </a:p>
        </p:txBody>
      </p:sp>
      <p:sp>
        <p:nvSpPr>
          <p:cNvPr id="22536" name="Line 32"/>
          <p:cNvSpPr>
            <a:spLocks noChangeShapeType="1"/>
          </p:cNvSpPr>
          <p:nvPr/>
        </p:nvSpPr>
        <p:spPr bwMode="auto">
          <a:xfrm rot="120000" flipH="1">
            <a:off x="1462088" y="4062884"/>
            <a:ext cx="7143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37" name="Rectangle 33"/>
          <p:cNvSpPr>
            <a:spLocks noChangeArrowheads="1"/>
          </p:cNvSpPr>
          <p:nvPr/>
        </p:nvSpPr>
        <p:spPr bwMode="auto">
          <a:xfrm>
            <a:off x="1257300" y="3969222"/>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25</a:t>
            </a:r>
          </a:p>
        </p:txBody>
      </p:sp>
      <p:sp>
        <p:nvSpPr>
          <p:cNvPr id="22538" name="Line 38"/>
          <p:cNvSpPr>
            <a:spLocks noChangeShapeType="1"/>
          </p:cNvSpPr>
          <p:nvPr/>
        </p:nvSpPr>
        <p:spPr bwMode="auto">
          <a:xfrm flipH="1">
            <a:off x="1462088" y="3602509"/>
            <a:ext cx="7143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39" name="Rectangle 39"/>
          <p:cNvSpPr>
            <a:spLocks noChangeArrowheads="1"/>
          </p:cNvSpPr>
          <p:nvPr/>
        </p:nvSpPr>
        <p:spPr bwMode="auto">
          <a:xfrm>
            <a:off x="1257300" y="3512022"/>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50</a:t>
            </a:r>
          </a:p>
        </p:txBody>
      </p:sp>
      <p:sp>
        <p:nvSpPr>
          <p:cNvPr id="22540" name="Line 44"/>
          <p:cNvSpPr>
            <a:spLocks noChangeShapeType="1"/>
          </p:cNvSpPr>
          <p:nvPr/>
        </p:nvSpPr>
        <p:spPr bwMode="auto">
          <a:xfrm flipH="1">
            <a:off x="1462088" y="3145309"/>
            <a:ext cx="7143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41" name="Rectangle 45"/>
          <p:cNvSpPr>
            <a:spLocks noChangeArrowheads="1"/>
          </p:cNvSpPr>
          <p:nvPr/>
        </p:nvSpPr>
        <p:spPr bwMode="auto">
          <a:xfrm>
            <a:off x="1257300" y="3050059"/>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75</a:t>
            </a:r>
          </a:p>
        </p:txBody>
      </p:sp>
      <p:sp>
        <p:nvSpPr>
          <p:cNvPr id="22542" name="Line 50"/>
          <p:cNvSpPr>
            <a:spLocks noChangeShapeType="1"/>
          </p:cNvSpPr>
          <p:nvPr/>
        </p:nvSpPr>
        <p:spPr bwMode="auto">
          <a:xfrm rot="180000" flipH="1">
            <a:off x="1462088" y="2683347"/>
            <a:ext cx="714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43" name="Rectangle 51"/>
          <p:cNvSpPr>
            <a:spLocks noChangeArrowheads="1"/>
          </p:cNvSpPr>
          <p:nvPr/>
        </p:nvSpPr>
        <p:spPr bwMode="auto">
          <a:xfrm>
            <a:off x="1187450" y="2589684"/>
            <a:ext cx="2587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100</a:t>
            </a:r>
          </a:p>
        </p:txBody>
      </p:sp>
      <p:sp>
        <p:nvSpPr>
          <p:cNvPr id="22544" name="Line 56"/>
          <p:cNvSpPr>
            <a:spLocks noChangeShapeType="1"/>
          </p:cNvSpPr>
          <p:nvPr/>
        </p:nvSpPr>
        <p:spPr bwMode="auto">
          <a:xfrm flipH="1">
            <a:off x="1462088" y="2224559"/>
            <a:ext cx="714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45" name="Rectangle 57"/>
          <p:cNvSpPr>
            <a:spLocks noChangeArrowheads="1"/>
          </p:cNvSpPr>
          <p:nvPr/>
        </p:nvSpPr>
        <p:spPr bwMode="auto">
          <a:xfrm>
            <a:off x="1187450" y="2129309"/>
            <a:ext cx="2587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125</a:t>
            </a:r>
          </a:p>
        </p:txBody>
      </p:sp>
      <p:grpSp>
        <p:nvGrpSpPr>
          <p:cNvPr id="22546" name="Group 96"/>
          <p:cNvGrpSpPr>
            <a:grpSpLocks/>
          </p:cNvGrpSpPr>
          <p:nvPr/>
        </p:nvGrpSpPr>
        <p:grpSpPr bwMode="auto">
          <a:xfrm>
            <a:off x="1803400" y="2623022"/>
            <a:ext cx="469900" cy="1901825"/>
            <a:chOff x="4154" y="1842"/>
            <a:chExt cx="289" cy="1198"/>
          </a:xfrm>
        </p:grpSpPr>
        <p:grpSp>
          <p:nvGrpSpPr>
            <p:cNvPr id="22602" name="Group 76"/>
            <p:cNvGrpSpPr>
              <a:grpSpLocks/>
            </p:cNvGrpSpPr>
            <p:nvPr/>
          </p:nvGrpSpPr>
          <p:grpSpPr bwMode="auto">
            <a:xfrm>
              <a:off x="4209" y="1842"/>
              <a:ext cx="179" cy="182"/>
              <a:chOff x="2517" y="1372"/>
              <a:chExt cx="199" cy="216"/>
            </a:xfrm>
          </p:grpSpPr>
          <p:sp>
            <p:nvSpPr>
              <p:cNvPr id="22604" name="Freeform 75"/>
              <p:cNvSpPr>
                <a:spLocks/>
              </p:cNvSpPr>
              <p:nvPr/>
            </p:nvSpPr>
            <p:spPr bwMode="auto">
              <a:xfrm>
                <a:off x="2517" y="1372"/>
                <a:ext cx="199" cy="1"/>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2605" name="Line 76"/>
              <p:cNvSpPr>
                <a:spLocks noChangeShapeType="1"/>
              </p:cNvSpPr>
              <p:nvPr/>
            </p:nvSpPr>
            <p:spPr bwMode="auto">
              <a:xfrm>
                <a:off x="2616" y="1378"/>
                <a:ext cx="1" cy="21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grpSp>
        <p:sp>
          <p:nvSpPr>
            <p:cNvPr id="22603" name="Rectangle 8"/>
            <p:cNvSpPr>
              <a:spLocks noChangeArrowheads="1"/>
            </p:cNvSpPr>
            <p:nvPr/>
          </p:nvSpPr>
          <p:spPr bwMode="auto">
            <a:xfrm>
              <a:off x="4154" y="1880"/>
              <a:ext cx="289" cy="1160"/>
            </a:xfrm>
            <a:prstGeom prst="rect">
              <a:avLst/>
            </a:prstGeom>
            <a:solidFill>
              <a:schemeClr val="tx2"/>
            </a:solidFill>
            <a:ln w="19050">
              <a:solidFill>
                <a:schemeClr val="tx2"/>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endParaRPr>
            </a:p>
          </p:txBody>
        </p:sp>
      </p:grpSp>
      <p:sp>
        <p:nvSpPr>
          <p:cNvPr id="22547" name="Rectangle 77"/>
          <p:cNvSpPr>
            <a:spLocks noChangeArrowheads="1"/>
          </p:cNvSpPr>
          <p:nvPr/>
        </p:nvSpPr>
        <p:spPr bwMode="auto">
          <a:xfrm>
            <a:off x="1519238" y="4645497"/>
            <a:ext cx="1063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i="0" dirty="0">
                <a:solidFill>
                  <a:srgbClr val="000000"/>
                </a:solidFill>
                <a:latin typeface="Calibri" panose="020F0502020204030204" pitchFamily="34" charset="0"/>
              </a:rPr>
              <a:t>Non-</a:t>
            </a:r>
            <a:r>
              <a:rPr lang="es-ES" altLang="es-ES" sz="1200" i="0" dirty="0" err="1">
                <a:solidFill>
                  <a:srgbClr val="000000"/>
                </a:solidFill>
                <a:latin typeface="Calibri" panose="020F0502020204030204" pitchFamily="34" charset="0"/>
              </a:rPr>
              <a:t>Radiated</a:t>
            </a:r>
            <a:r>
              <a:rPr lang="es-ES" altLang="es-ES" sz="1200" i="0" dirty="0">
                <a:solidFill>
                  <a:srgbClr val="000000"/>
                </a:solidFill>
                <a:latin typeface="Calibri" panose="020F0502020204030204" pitchFamily="34" charset="0"/>
              </a:rPr>
              <a:t> </a:t>
            </a:r>
            <a:r>
              <a:rPr lang="es-ES" altLang="es-ES" sz="1200" i="0" dirty="0" err="1">
                <a:solidFill>
                  <a:srgbClr val="000000"/>
                </a:solidFill>
                <a:latin typeface="Calibri" panose="020F0502020204030204" pitchFamily="34" charset="0"/>
              </a:rPr>
              <a:t>cells</a:t>
            </a:r>
            <a:endParaRPr lang="es-ES" altLang="es-ES" sz="1200" i="0" dirty="0">
              <a:solidFill>
                <a:srgbClr val="000000"/>
              </a:solidFill>
              <a:latin typeface="Calibri" panose="020F0502020204030204" pitchFamily="34" charset="0"/>
            </a:endParaRPr>
          </a:p>
        </p:txBody>
      </p:sp>
      <p:sp>
        <p:nvSpPr>
          <p:cNvPr id="22548" name="Rectangle 78"/>
          <p:cNvSpPr>
            <a:spLocks noChangeArrowheads="1"/>
          </p:cNvSpPr>
          <p:nvPr/>
        </p:nvSpPr>
        <p:spPr bwMode="auto">
          <a:xfrm>
            <a:off x="2611438" y="4645497"/>
            <a:ext cx="86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i="0" dirty="0" err="1">
                <a:solidFill>
                  <a:srgbClr val="000000"/>
                </a:solidFill>
                <a:latin typeface="Calibri" panose="020F0502020204030204" pitchFamily="34" charset="0"/>
              </a:rPr>
              <a:t>Radiated</a:t>
            </a:r>
            <a:r>
              <a:rPr lang="es-ES" altLang="es-ES" sz="1200" i="0" dirty="0">
                <a:solidFill>
                  <a:srgbClr val="000000"/>
                </a:solidFill>
                <a:latin typeface="Calibri" panose="020F0502020204030204" pitchFamily="34" charset="0"/>
              </a:rPr>
              <a:t> </a:t>
            </a:r>
            <a:r>
              <a:rPr lang="es-ES" altLang="es-ES" sz="1200" i="0" dirty="0" err="1">
                <a:solidFill>
                  <a:srgbClr val="000000"/>
                </a:solidFill>
                <a:latin typeface="Calibri" panose="020F0502020204030204" pitchFamily="34" charset="0"/>
              </a:rPr>
              <a:t>cells</a:t>
            </a:r>
            <a:endParaRPr lang="es-ES" altLang="es-ES" sz="1200" i="0" dirty="0">
              <a:solidFill>
                <a:srgbClr val="000000"/>
              </a:solidFill>
              <a:latin typeface="Calibri" panose="020F0502020204030204" pitchFamily="34" charset="0"/>
            </a:endParaRPr>
          </a:p>
        </p:txBody>
      </p:sp>
      <p:sp>
        <p:nvSpPr>
          <p:cNvPr id="22549" name="Freeform 73"/>
          <p:cNvSpPr>
            <a:spLocks/>
          </p:cNvSpPr>
          <p:nvPr/>
        </p:nvSpPr>
        <p:spPr bwMode="auto">
          <a:xfrm>
            <a:off x="2919413" y="3143722"/>
            <a:ext cx="254000" cy="1587"/>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2550" name="Line 74"/>
          <p:cNvSpPr>
            <a:spLocks noChangeShapeType="1"/>
          </p:cNvSpPr>
          <p:nvPr/>
        </p:nvSpPr>
        <p:spPr bwMode="auto">
          <a:xfrm>
            <a:off x="3046413" y="3137372"/>
            <a:ext cx="1587" cy="1968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51" name="Line 413"/>
          <p:cNvSpPr>
            <a:spLocks noChangeShapeType="1"/>
          </p:cNvSpPr>
          <p:nvPr/>
        </p:nvSpPr>
        <p:spPr bwMode="auto">
          <a:xfrm>
            <a:off x="2032000" y="2415059"/>
            <a:ext cx="1008063"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spAutoFit/>
          </a:bodyPr>
          <a:lstStyle/>
          <a:p>
            <a:endParaRPr lang="es-ES">
              <a:solidFill>
                <a:srgbClr val="000000"/>
              </a:solidFill>
            </a:endParaRPr>
          </a:p>
        </p:txBody>
      </p:sp>
      <p:sp>
        <p:nvSpPr>
          <p:cNvPr id="22552" name="Line 414"/>
          <p:cNvSpPr>
            <a:spLocks noChangeShapeType="1"/>
          </p:cNvSpPr>
          <p:nvPr/>
        </p:nvSpPr>
        <p:spPr bwMode="auto">
          <a:xfrm>
            <a:off x="2032000" y="2408709"/>
            <a:ext cx="0" cy="144463"/>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spAutoFit/>
          </a:bodyPr>
          <a:lstStyle/>
          <a:p>
            <a:endParaRPr lang="es-ES">
              <a:solidFill>
                <a:srgbClr val="000000"/>
              </a:solidFill>
            </a:endParaRPr>
          </a:p>
        </p:txBody>
      </p:sp>
      <p:sp>
        <p:nvSpPr>
          <p:cNvPr id="22553" name="Rectangle 416"/>
          <p:cNvSpPr>
            <a:spLocks noChangeArrowheads="1"/>
          </p:cNvSpPr>
          <p:nvPr/>
        </p:nvSpPr>
        <p:spPr bwMode="auto">
          <a:xfrm>
            <a:off x="2249488" y="2229322"/>
            <a:ext cx="608012" cy="3667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_tradnl" altLang="es-ES" sz="1800">
              <a:solidFill>
                <a:srgbClr val="000000"/>
              </a:solidFill>
              <a:latin typeface="Comic Sans MS" panose="030F0702030302020204" pitchFamily="66" charset="0"/>
            </a:endParaRPr>
          </a:p>
        </p:txBody>
      </p:sp>
      <p:sp>
        <p:nvSpPr>
          <p:cNvPr id="22554" name="Text Box 417"/>
          <p:cNvSpPr txBox="1">
            <a:spLocks noChangeArrowheads="1"/>
          </p:cNvSpPr>
          <p:nvPr/>
        </p:nvSpPr>
        <p:spPr bwMode="auto">
          <a:xfrm>
            <a:off x="2119313" y="2270597"/>
            <a:ext cx="86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dirty="0">
                <a:solidFill>
                  <a:srgbClr val="000000"/>
                </a:solidFill>
                <a:latin typeface="Calibri" panose="020F0502020204030204" pitchFamily="34" charset="0"/>
              </a:rPr>
              <a:t>p&lt;0.001</a:t>
            </a:r>
          </a:p>
        </p:txBody>
      </p:sp>
      <p:sp>
        <p:nvSpPr>
          <p:cNvPr id="22555" name="Line 418"/>
          <p:cNvSpPr>
            <a:spLocks noChangeShapeType="1"/>
          </p:cNvSpPr>
          <p:nvPr/>
        </p:nvSpPr>
        <p:spPr bwMode="auto">
          <a:xfrm>
            <a:off x="3046413" y="2407122"/>
            <a:ext cx="0" cy="64770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spAutoFit/>
          </a:bodyPr>
          <a:lstStyle/>
          <a:p>
            <a:endParaRPr lang="es-ES">
              <a:solidFill>
                <a:srgbClr val="000000"/>
              </a:solidFill>
            </a:endParaRPr>
          </a:p>
        </p:txBody>
      </p:sp>
      <p:sp>
        <p:nvSpPr>
          <p:cNvPr id="22556" name="AutoShape 167"/>
          <p:cNvSpPr>
            <a:spLocks noChangeArrowheads="1"/>
          </p:cNvSpPr>
          <p:nvPr/>
        </p:nvSpPr>
        <p:spPr bwMode="auto">
          <a:xfrm>
            <a:off x="539551" y="185741"/>
            <a:ext cx="7972623" cy="833438"/>
          </a:xfrm>
          <a:prstGeom prst="roundRect">
            <a:avLst>
              <a:gd name="adj" fmla="val 16667"/>
            </a:avLst>
          </a:prstGeom>
          <a:solidFill>
            <a:srgbClr val="FFFF66"/>
          </a:solidFill>
          <a:ln w="9525" algn="ctr">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22557" name="Text Box 168"/>
          <p:cNvSpPr txBox="1">
            <a:spLocks noChangeArrowheads="1"/>
          </p:cNvSpPr>
          <p:nvPr/>
        </p:nvSpPr>
        <p:spPr bwMode="auto">
          <a:xfrm>
            <a:off x="1282599" y="203686"/>
            <a:ext cx="64865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2400" i="0" dirty="0">
                <a:solidFill>
                  <a:srgbClr val="000000"/>
                </a:solidFill>
                <a:latin typeface="Calibri" panose="020F0502020204030204" pitchFamily="34" charset="0"/>
              </a:rPr>
              <a:t>EFFECTS OF RADIATION AND MELATONIN ON RAD51 </a:t>
            </a:r>
            <a:r>
              <a:rPr lang="es-ES" altLang="es-ES" sz="2400" i="0" dirty="0" err="1">
                <a:solidFill>
                  <a:srgbClr val="000000"/>
                </a:solidFill>
                <a:latin typeface="Calibri" panose="020F0502020204030204" pitchFamily="34" charset="0"/>
              </a:rPr>
              <a:t>mRNA</a:t>
            </a:r>
            <a:r>
              <a:rPr lang="es-ES" altLang="es-ES" sz="2400" i="0" dirty="0">
                <a:solidFill>
                  <a:srgbClr val="000000"/>
                </a:solidFill>
                <a:latin typeface="Calibri" panose="020F0502020204030204" pitchFamily="34" charset="0"/>
              </a:rPr>
              <a:t> EXPRESSION IN MCF-7 CELLS</a:t>
            </a:r>
          </a:p>
        </p:txBody>
      </p:sp>
      <p:sp>
        <p:nvSpPr>
          <p:cNvPr id="22558" name="Text Box 31"/>
          <p:cNvSpPr txBox="1">
            <a:spLocks noChangeArrowheads="1"/>
          </p:cNvSpPr>
          <p:nvPr/>
        </p:nvSpPr>
        <p:spPr bwMode="auto">
          <a:xfrm>
            <a:off x="6492875" y="4069234"/>
            <a:ext cx="7826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solidFill>
                  <a:srgbClr val="000000"/>
                </a:solidFill>
                <a:latin typeface="Calibri" panose="020F0502020204030204" pitchFamily="34" charset="0"/>
                <a:cs typeface="Arial" panose="020B0604020202020204" pitchFamily="34" charset="0"/>
              </a:rPr>
              <a:t>  1 mM   </a:t>
            </a:r>
          </a:p>
        </p:txBody>
      </p:sp>
      <p:sp>
        <p:nvSpPr>
          <p:cNvPr id="22559" name="Rectangle 40"/>
          <p:cNvSpPr>
            <a:spLocks noChangeArrowheads="1"/>
          </p:cNvSpPr>
          <p:nvPr/>
        </p:nvSpPr>
        <p:spPr bwMode="auto">
          <a:xfrm>
            <a:off x="5905500" y="3931122"/>
            <a:ext cx="936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0</a:t>
            </a:r>
          </a:p>
        </p:txBody>
      </p:sp>
      <p:sp>
        <p:nvSpPr>
          <p:cNvPr id="22560" name="Rectangle 51"/>
          <p:cNvSpPr>
            <a:spLocks noChangeArrowheads="1"/>
          </p:cNvSpPr>
          <p:nvPr/>
        </p:nvSpPr>
        <p:spPr bwMode="auto">
          <a:xfrm>
            <a:off x="5810250" y="3248497"/>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50</a:t>
            </a:r>
          </a:p>
        </p:txBody>
      </p:sp>
      <p:sp>
        <p:nvSpPr>
          <p:cNvPr id="22561" name="Rectangle 62"/>
          <p:cNvSpPr>
            <a:spLocks noChangeArrowheads="1"/>
          </p:cNvSpPr>
          <p:nvPr/>
        </p:nvSpPr>
        <p:spPr bwMode="auto">
          <a:xfrm>
            <a:off x="5741988" y="2562697"/>
            <a:ext cx="2571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100</a:t>
            </a:r>
          </a:p>
        </p:txBody>
      </p:sp>
      <p:sp>
        <p:nvSpPr>
          <p:cNvPr id="22562" name="Line 38"/>
          <p:cNvSpPr>
            <a:spLocks noChangeShapeType="1"/>
          </p:cNvSpPr>
          <p:nvPr/>
        </p:nvSpPr>
        <p:spPr bwMode="auto">
          <a:xfrm flipV="1">
            <a:off x="6092825" y="1957859"/>
            <a:ext cx="0" cy="20701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63" name="Line 39"/>
          <p:cNvSpPr>
            <a:spLocks noChangeShapeType="1"/>
          </p:cNvSpPr>
          <p:nvPr/>
        </p:nvSpPr>
        <p:spPr bwMode="auto">
          <a:xfrm flipH="1">
            <a:off x="6026150" y="4042247"/>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64" name="Line 45"/>
          <p:cNvSpPr>
            <a:spLocks noChangeShapeType="1"/>
          </p:cNvSpPr>
          <p:nvPr/>
        </p:nvSpPr>
        <p:spPr bwMode="auto">
          <a:xfrm flipH="1">
            <a:off x="6054725" y="3697759"/>
            <a:ext cx="38100"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65" name="Line 50"/>
          <p:cNvSpPr>
            <a:spLocks noChangeShapeType="1"/>
          </p:cNvSpPr>
          <p:nvPr/>
        </p:nvSpPr>
        <p:spPr bwMode="auto">
          <a:xfrm flipH="1">
            <a:off x="6026150" y="3356447"/>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66" name="Line 56"/>
          <p:cNvSpPr>
            <a:spLocks noChangeShapeType="1"/>
          </p:cNvSpPr>
          <p:nvPr/>
        </p:nvSpPr>
        <p:spPr bwMode="auto">
          <a:xfrm flipH="1">
            <a:off x="6054725" y="3015134"/>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67" name="Line 61"/>
          <p:cNvSpPr>
            <a:spLocks noChangeShapeType="1"/>
          </p:cNvSpPr>
          <p:nvPr/>
        </p:nvSpPr>
        <p:spPr bwMode="auto">
          <a:xfrm flipH="1">
            <a:off x="6026150" y="2672234"/>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68" name="Line 67"/>
          <p:cNvSpPr>
            <a:spLocks noChangeShapeType="1"/>
          </p:cNvSpPr>
          <p:nvPr/>
        </p:nvSpPr>
        <p:spPr bwMode="auto">
          <a:xfrm flipH="1">
            <a:off x="6054725" y="2329334"/>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69" name="Line 72"/>
          <p:cNvSpPr>
            <a:spLocks noChangeShapeType="1"/>
          </p:cNvSpPr>
          <p:nvPr/>
        </p:nvSpPr>
        <p:spPr bwMode="auto">
          <a:xfrm flipH="1">
            <a:off x="6026150" y="1986434"/>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70" name="Rectangle 73"/>
          <p:cNvSpPr>
            <a:spLocks noChangeArrowheads="1"/>
          </p:cNvSpPr>
          <p:nvPr/>
        </p:nvSpPr>
        <p:spPr bwMode="auto">
          <a:xfrm>
            <a:off x="5741988" y="1876897"/>
            <a:ext cx="2571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150</a:t>
            </a:r>
          </a:p>
        </p:txBody>
      </p:sp>
      <p:sp>
        <p:nvSpPr>
          <p:cNvPr id="22571" name="Rectangle 89"/>
          <p:cNvSpPr>
            <a:spLocks noChangeArrowheads="1"/>
          </p:cNvSpPr>
          <p:nvPr/>
        </p:nvSpPr>
        <p:spPr bwMode="auto">
          <a:xfrm>
            <a:off x="6444208" y="4510286"/>
            <a:ext cx="20034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1700">
              <a:spcBef>
                <a:spcPct val="20000"/>
              </a:spcBef>
              <a:buChar char="•"/>
              <a:defRPr sz="3200">
                <a:solidFill>
                  <a:schemeClr val="tx1"/>
                </a:solidFill>
                <a:latin typeface="Arial" panose="020B0604020202020204" pitchFamily="34" charset="0"/>
              </a:defRPr>
            </a:lvl1pPr>
            <a:lvl2pPr marL="742950" indent="-285750" defTabSz="901700">
              <a:spcBef>
                <a:spcPct val="20000"/>
              </a:spcBef>
              <a:buChar char="–"/>
              <a:defRPr sz="2800">
                <a:solidFill>
                  <a:schemeClr val="tx1"/>
                </a:solidFill>
                <a:latin typeface="Arial" panose="020B0604020202020204" pitchFamily="34" charset="0"/>
              </a:defRPr>
            </a:lvl2pPr>
            <a:lvl3pPr marL="1143000" indent="-228600" defTabSz="901700">
              <a:spcBef>
                <a:spcPct val="20000"/>
              </a:spcBef>
              <a:buChar char="•"/>
              <a:defRPr sz="2400">
                <a:solidFill>
                  <a:schemeClr val="tx1"/>
                </a:solidFill>
                <a:latin typeface="Arial" panose="020B0604020202020204" pitchFamily="34" charset="0"/>
              </a:defRPr>
            </a:lvl3pPr>
            <a:lvl4pPr marL="1600200" indent="-228600" defTabSz="901700">
              <a:spcBef>
                <a:spcPct val="20000"/>
              </a:spcBef>
              <a:buChar char="–"/>
              <a:defRPr sz="2000">
                <a:solidFill>
                  <a:schemeClr val="tx1"/>
                </a:solidFill>
                <a:latin typeface="Arial" panose="020B0604020202020204" pitchFamily="34" charset="0"/>
              </a:defRPr>
            </a:lvl4pPr>
            <a:lvl5pPr marL="2057400" indent="-228600" defTabSz="901700">
              <a:spcBef>
                <a:spcPct val="20000"/>
              </a:spcBef>
              <a:buChar char="»"/>
              <a:defRPr sz="2000">
                <a:solidFill>
                  <a:schemeClr val="tx1"/>
                </a:solidFill>
                <a:latin typeface="Arial" panose="020B0604020202020204" pitchFamily="34" charset="0"/>
              </a:defRPr>
            </a:lvl5pPr>
            <a:lvl6pPr marL="25146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400" i="0" dirty="0" err="1">
                <a:solidFill>
                  <a:srgbClr val="000000"/>
                </a:solidFill>
                <a:latin typeface="Calibri" panose="020F0502020204030204" pitchFamily="34" charset="0"/>
                <a:cs typeface="Arial" panose="020B0604020202020204" pitchFamily="34" charset="0"/>
              </a:rPr>
              <a:t>Melatonin</a:t>
            </a:r>
            <a:r>
              <a:rPr lang="es-ES" altLang="es-ES" sz="1400" i="0" dirty="0">
                <a:solidFill>
                  <a:srgbClr val="000000"/>
                </a:solidFill>
                <a:latin typeface="Calibri" panose="020F0502020204030204" pitchFamily="34" charset="0"/>
                <a:cs typeface="Arial" panose="020B0604020202020204" pitchFamily="34" charset="0"/>
              </a:rPr>
              <a:t> </a:t>
            </a:r>
            <a:r>
              <a:rPr lang="es-ES" altLang="es-ES" sz="1400" i="0" dirty="0" err="1">
                <a:solidFill>
                  <a:srgbClr val="000000"/>
                </a:solidFill>
                <a:latin typeface="Calibri" panose="020F0502020204030204" pitchFamily="34" charset="0"/>
                <a:cs typeface="Arial" panose="020B0604020202020204" pitchFamily="34" charset="0"/>
              </a:rPr>
              <a:t>pretreatment</a:t>
            </a:r>
            <a:r>
              <a:rPr lang="es-ES" altLang="es-ES" sz="1400" i="0" dirty="0">
                <a:solidFill>
                  <a:srgbClr val="000000"/>
                </a:solidFill>
                <a:latin typeface="Calibri" panose="020F0502020204030204" pitchFamily="34" charset="0"/>
                <a:cs typeface="Arial" panose="020B0604020202020204" pitchFamily="34" charset="0"/>
              </a:rPr>
              <a:t> </a:t>
            </a:r>
            <a:r>
              <a:rPr lang="es-ES" altLang="es-ES" sz="1400" i="0" dirty="0" err="1">
                <a:solidFill>
                  <a:srgbClr val="000000"/>
                </a:solidFill>
                <a:latin typeface="Calibri" panose="020F0502020204030204" pitchFamily="34" charset="0"/>
                <a:cs typeface="Arial" panose="020B0604020202020204" pitchFamily="34" charset="0"/>
              </a:rPr>
              <a:t>before</a:t>
            </a:r>
            <a:r>
              <a:rPr lang="es-ES" altLang="es-ES" sz="1400" i="0" dirty="0">
                <a:solidFill>
                  <a:srgbClr val="000000"/>
                </a:solidFill>
                <a:latin typeface="Calibri" panose="020F0502020204030204" pitchFamily="34" charset="0"/>
                <a:cs typeface="Arial" panose="020B0604020202020204" pitchFamily="34" charset="0"/>
              </a:rPr>
              <a:t> </a:t>
            </a:r>
            <a:r>
              <a:rPr lang="es-ES" altLang="es-ES" sz="1400" i="0" dirty="0" err="1">
                <a:solidFill>
                  <a:srgbClr val="000000"/>
                </a:solidFill>
                <a:latin typeface="Calibri" panose="020F0502020204030204" pitchFamily="34" charset="0"/>
                <a:cs typeface="Arial" panose="020B0604020202020204" pitchFamily="34" charset="0"/>
              </a:rPr>
              <a:t>radiation</a:t>
            </a:r>
            <a:endParaRPr lang="es-ES" altLang="es-ES" sz="1400" i="0" dirty="0">
              <a:solidFill>
                <a:srgbClr val="000000"/>
              </a:solidFill>
              <a:latin typeface="Calibri" panose="020F0502020204030204" pitchFamily="34" charset="0"/>
              <a:cs typeface="Arial" panose="020B0604020202020204" pitchFamily="34" charset="0"/>
            </a:endParaRPr>
          </a:p>
        </p:txBody>
      </p:sp>
      <p:sp>
        <p:nvSpPr>
          <p:cNvPr id="22572" name="Rectangle 6"/>
          <p:cNvSpPr>
            <a:spLocks noChangeArrowheads="1"/>
          </p:cNvSpPr>
          <p:nvPr/>
        </p:nvSpPr>
        <p:spPr bwMode="auto">
          <a:xfrm>
            <a:off x="6186488" y="2656359"/>
            <a:ext cx="376237" cy="1373188"/>
          </a:xfrm>
          <a:prstGeom prst="rect">
            <a:avLst/>
          </a:prstGeom>
          <a:gradFill rotWithShape="1">
            <a:gsLst>
              <a:gs pos="0">
                <a:srgbClr val="00003B"/>
              </a:gs>
              <a:gs pos="50000">
                <a:srgbClr val="000080"/>
              </a:gs>
              <a:gs pos="100000">
                <a:srgbClr val="00003B"/>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cs typeface="Arial" panose="020B0604020202020204" pitchFamily="34" charset="0"/>
            </a:endParaRPr>
          </a:p>
        </p:txBody>
      </p:sp>
      <p:sp>
        <p:nvSpPr>
          <p:cNvPr id="22573" name="Freeform 19"/>
          <p:cNvSpPr>
            <a:spLocks/>
          </p:cNvSpPr>
          <p:nvPr/>
        </p:nvSpPr>
        <p:spPr bwMode="auto">
          <a:xfrm>
            <a:off x="6280150" y="2569047"/>
            <a:ext cx="187325" cy="1587"/>
          </a:xfrm>
          <a:custGeom>
            <a:avLst/>
            <a:gdLst>
              <a:gd name="T0" fmla="*/ 0 w 100"/>
              <a:gd name="T1" fmla="*/ 0 h 1587"/>
              <a:gd name="T2" fmla="*/ 2147483646 w 100"/>
              <a:gd name="T3" fmla="*/ 0 h 1587"/>
              <a:gd name="T4" fmla="*/ 0 w 100"/>
              <a:gd name="T5" fmla="*/ 0 h 1587"/>
              <a:gd name="T6" fmla="*/ 0 60000 65536"/>
              <a:gd name="T7" fmla="*/ 0 60000 65536"/>
              <a:gd name="T8" fmla="*/ 0 60000 65536"/>
              <a:gd name="T9" fmla="*/ 0 w 100"/>
              <a:gd name="T10" fmla="*/ 0 h 1587"/>
              <a:gd name="T11" fmla="*/ 100 w 100"/>
              <a:gd name="T12" fmla="*/ 1587 h 1587"/>
            </a:gdLst>
            <a:ahLst/>
            <a:cxnLst>
              <a:cxn ang="T6">
                <a:pos x="T0" y="T1"/>
              </a:cxn>
              <a:cxn ang="T7">
                <a:pos x="T2" y="T3"/>
              </a:cxn>
              <a:cxn ang="T8">
                <a:pos x="T4" y="T5"/>
              </a:cxn>
            </a:cxnLst>
            <a:rect l="T9" t="T10" r="T11" b="T12"/>
            <a:pathLst>
              <a:path w="100" h="1587">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2574" name="Line 20"/>
          <p:cNvSpPr>
            <a:spLocks noChangeShapeType="1"/>
          </p:cNvSpPr>
          <p:nvPr/>
        </p:nvSpPr>
        <p:spPr bwMode="auto">
          <a:xfrm>
            <a:off x="6373813" y="2570634"/>
            <a:ext cx="1587" cy="904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75" name="Freeform 21"/>
          <p:cNvSpPr>
            <a:spLocks/>
          </p:cNvSpPr>
          <p:nvPr/>
        </p:nvSpPr>
        <p:spPr bwMode="auto">
          <a:xfrm>
            <a:off x="6851650" y="2751609"/>
            <a:ext cx="188913" cy="58738"/>
          </a:xfrm>
          <a:custGeom>
            <a:avLst/>
            <a:gdLst>
              <a:gd name="T0" fmla="*/ 0 w 100"/>
              <a:gd name="T1" fmla="*/ 0 h 1588"/>
              <a:gd name="T2" fmla="*/ 2147483646 w 100"/>
              <a:gd name="T3" fmla="*/ 0 h 1588"/>
              <a:gd name="T4" fmla="*/ 0 w 100"/>
              <a:gd name="T5" fmla="*/ 0 h 1588"/>
              <a:gd name="T6" fmla="*/ 0 60000 65536"/>
              <a:gd name="T7" fmla="*/ 0 60000 65536"/>
              <a:gd name="T8" fmla="*/ 0 60000 65536"/>
              <a:gd name="T9" fmla="*/ 0 w 100"/>
              <a:gd name="T10" fmla="*/ 0 h 1588"/>
              <a:gd name="T11" fmla="*/ 100 w 100"/>
              <a:gd name="T12" fmla="*/ 1588 h 1588"/>
            </a:gdLst>
            <a:ahLst/>
            <a:cxnLst>
              <a:cxn ang="T6">
                <a:pos x="T0" y="T1"/>
              </a:cxn>
              <a:cxn ang="T7">
                <a:pos x="T2" y="T3"/>
              </a:cxn>
              <a:cxn ang="T8">
                <a:pos x="T4" y="T5"/>
              </a:cxn>
            </a:cxnLst>
            <a:rect l="T9" t="T10" r="T11" b="T12"/>
            <a:pathLst>
              <a:path w="100" h="1588">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2576" name="Freeform 23"/>
          <p:cNvSpPr>
            <a:spLocks/>
          </p:cNvSpPr>
          <p:nvPr/>
        </p:nvSpPr>
        <p:spPr bwMode="auto">
          <a:xfrm>
            <a:off x="7419975" y="2916709"/>
            <a:ext cx="185738" cy="0"/>
          </a:xfrm>
          <a:custGeom>
            <a:avLst/>
            <a:gdLst>
              <a:gd name="T0" fmla="*/ 0 w 100"/>
              <a:gd name="T1" fmla="*/ 2147483646 w 100"/>
              <a:gd name="T2" fmla="*/ 0 w 100"/>
              <a:gd name="T3" fmla="*/ 0 60000 65536"/>
              <a:gd name="T4" fmla="*/ 0 60000 65536"/>
              <a:gd name="T5" fmla="*/ 0 60000 65536"/>
              <a:gd name="T6" fmla="*/ 0 w 100"/>
              <a:gd name="T7" fmla="*/ 100 w 100"/>
            </a:gdLst>
            <a:ahLst/>
            <a:cxnLst>
              <a:cxn ang="T3">
                <a:pos x="T0" y="0"/>
              </a:cxn>
              <a:cxn ang="T4">
                <a:pos x="T1" y="0"/>
              </a:cxn>
              <a:cxn ang="T5">
                <a:pos x="T2" y="0"/>
              </a:cxn>
            </a:cxnLst>
            <a:rect l="T6" t="0" r="T7" b="0"/>
            <a:pathLst>
              <a:path w="100">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2577" name="Line 24"/>
          <p:cNvSpPr>
            <a:spLocks noChangeShapeType="1"/>
          </p:cNvSpPr>
          <p:nvPr/>
        </p:nvSpPr>
        <p:spPr bwMode="auto">
          <a:xfrm>
            <a:off x="7512050" y="2916709"/>
            <a:ext cx="0" cy="61913"/>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78" name="Freeform 25"/>
          <p:cNvSpPr>
            <a:spLocks/>
          </p:cNvSpPr>
          <p:nvPr/>
        </p:nvSpPr>
        <p:spPr bwMode="auto">
          <a:xfrm>
            <a:off x="7970838" y="3142134"/>
            <a:ext cx="188912" cy="4763"/>
          </a:xfrm>
          <a:custGeom>
            <a:avLst/>
            <a:gdLst>
              <a:gd name="T0" fmla="*/ 0 w 100"/>
              <a:gd name="T1" fmla="*/ 0 h 1587"/>
              <a:gd name="T2" fmla="*/ 2147483646 w 100"/>
              <a:gd name="T3" fmla="*/ 0 h 1587"/>
              <a:gd name="T4" fmla="*/ 0 w 100"/>
              <a:gd name="T5" fmla="*/ 0 h 1587"/>
              <a:gd name="T6" fmla="*/ 0 60000 65536"/>
              <a:gd name="T7" fmla="*/ 0 60000 65536"/>
              <a:gd name="T8" fmla="*/ 0 60000 65536"/>
              <a:gd name="T9" fmla="*/ 0 w 100"/>
              <a:gd name="T10" fmla="*/ 0 h 1587"/>
              <a:gd name="T11" fmla="*/ 100 w 100"/>
              <a:gd name="T12" fmla="*/ 1587 h 1587"/>
            </a:gdLst>
            <a:ahLst/>
            <a:cxnLst>
              <a:cxn ang="T6">
                <a:pos x="T0" y="T1"/>
              </a:cxn>
              <a:cxn ang="T7">
                <a:pos x="T2" y="T3"/>
              </a:cxn>
              <a:cxn ang="T8">
                <a:pos x="T4" y="T5"/>
              </a:cxn>
            </a:cxnLst>
            <a:rect l="T9" t="T10" r="T11" b="T12"/>
            <a:pathLst>
              <a:path w="100" h="1587">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2579" name="Line 26"/>
          <p:cNvSpPr>
            <a:spLocks noChangeShapeType="1"/>
          </p:cNvSpPr>
          <p:nvPr/>
        </p:nvSpPr>
        <p:spPr bwMode="auto">
          <a:xfrm>
            <a:off x="8064500" y="3142134"/>
            <a:ext cx="1588" cy="714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80" name="Text Box 33"/>
          <p:cNvSpPr txBox="1">
            <a:spLocks noChangeArrowheads="1"/>
          </p:cNvSpPr>
          <p:nvPr/>
        </p:nvSpPr>
        <p:spPr bwMode="auto">
          <a:xfrm>
            <a:off x="6719888" y="2459509"/>
            <a:ext cx="4524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a</a:t>
            </a:r>
          </a:p>
        </p:txBody>
      </p:sp>
      <p:cxnSp>
        <p:nvCxnSpPr>
          <p:cNvPr id="120" name="318 Conector recto"/>
          <p:cNvCxnSpPr/>
          <p:nvPr/>
        </p:nvCxnSpPr>
        <p:spPr>
          <a:xfrm rot="5400000">
            <a:off x="6899276" y="2802409"/>
            <a:ext cx="93662"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582" name="Text Box 31"/>
          <p:cNvSpPr txBox="1">
            <a:spLocks noChangeArrowheads="1"/>
          </p:cNvSpPr>
          <p:nvPr/>
        </p:nvSpPr>
        <p:spPr bwMode="auto">
          <a:xfrm>
            <a:off x="7670800" y="4069234"/>
            <a:ext cx="781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solidFill>
                  <a:srgbClr val="000000"/>
                </a:solidFill>
                <a:latin typeface="Calibri" panose="020F0502020204030204" pitchFamily="34" charset="0"/>
                <a:cs typeface="Arial" panose="020B0604020202020204" pitchFamily="34" charset="0"/>
              </a:rPr>
              <a:t>1 nM</a:t>
            </a:r>
          </a:p>
        </p:txBody>
      </p:sp>
      <p:sp>
        <p:nvSpPr>
          <p:cNvPr id="22583" name="Text Box 31"/>
          <p:cNvSpPr txBox="1">
            <a:spLocks noChangeArrowheads="1"/>
          </p:cNvSpPr>
          <p:nvPr/>
        </p:nvSpPr>
        <p:spPr bwMode="auto">
          <a:xfrm>
            <a:off x="7140575" y="4069234"/>
            <a:ext cx="723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solidFill>
                  <a:srgbClr val="000000"/>
                </a:solidFill>
                <a:latin typeface="Calibri" panose="020F0502020204030204" pitchFamily="34" charset="0"/>
                <a:cs typeface="Arial" panose="020B0604020202020204" pitchFamily="34" charset="0"/>
              </a:rPr>
              <a:t>10 </a:t>
            </a:r>
            <a:r>
              <a:rPr lang="en-US" altLang="es-ES" sz="1200" i="0">
                <a:solidFill>
                  <a:srgbClr val="000000"/>
                </a:solidFill>
                <a:latin typeface="Calibri" panose="020F0502020204030204" pitchFamily="34" charset="0"/>
                <a:cs typeface="Arial" panose="020B0604020202020204" pitchFamily="34" charset="0"/>
              </a:rPr>
              <a:t>µ</a:t>
            </a:r>
            <a:r>
              <a:rPr lang="es-ES" altLang="es-ES" sz="1200" i="0">
                <a:solidFill>
                  <a:srgbClr val="000000"/>
                </a:solidFill>
                <a:latin typeface="Calibri" panose="020F0502020204030204" pitchFamily="34" charset="0"/>
                <a:cs typeface="Arial" panose="020B0604020202020204" pitchFamily="34" charset="0"/>
              </a:rPr>
              <a:t>M </a:t>
            </a:r>
          </a:p>
        </p:txBody>
      </p:sp>
      <p:sp>
        <p:nvSpPr>
          <p:cNvPr id="22584" name="Text Box 31"/>
          <p:cNvSpPr txBox="1">
            <a:spLocks noChangeArrowheads="1"/>
          </p:cNvSpPr>
          <p:nvPr/>
        </p:nvSpPr>
        <p:spPr bwMode="auto">
          <a:xfrm>
            <a:off x="5938838" y="4069234"/>
            <a:ext cx="862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solidFill>
                  <a:srgbClr val="000000"/>
                </a:solidFill>
                <a:latin typeface="Calibri" panose="020F0502020204030204" pitchFamily="34" charset="0"/>
                <a:cs typeface="Arial" panose="020B0604020202020204" pitchFamily="34" charset="0"/>
              </a:rPr>
              <a:t>Control</a:t>
            </a:r>
          </a:p>
        </p:txBody>
      </p:sp>
      <p:sp>
        <p:nvSpPr>
          <p:cNvPr id="22585" name="AutoShape 41"/>
          <p:cNvSpPr>
            <a:spLocks/>
          </p:cNvSpPr>
          <p:nvPr/>
        </p:nvSpPr>
        <p:spPr bwMode="auto">
          <a:xfrm rot="-5400000">
            <a:off x="7420769" y="3676328"/>
            <a:ext cx="187325" cy="1512887"/>
          </a:xfrm>
          <a:prstGeom prst="leftBrace">
            <a:avLst>
              <a:gd name="adj1" fmla="val 93849"/>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200" i="0">
              <a:solidFill>
                <a:srgbClr val="000000"/>
              </a:solidFill>
              <a:latin typeface="Comic Sans MS" panose="030F0702030302020204" pitchFamily="66" charset="0"/>
            </a:endParaRPr>
          </a:p>
        </p:txBody>
      </p:sp>
      <p:sp>
        <p:nvSpPr>
          <p:cNvPr id="22586" name="Text Box 33"/>
          <p:cNvSpPr txBox="1">
            <a:spLocks noChangeArrowheads="1"/>
          </p:cNvSpPr>
          <p:nvPr/>
        </p:nvSpPr>
        <p:spPr bwMode="auto">
          <a:xfrm>
            <a:off x="7286625" y="2632547"/>
            <a:ext cx="4524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b c</a:t>
            </a:r>
          </a:p>
        </p:txBody>
      </p:sp>
      <p:sp>
        <p:nvSpPr>
          <p:cNvPr id="22587" name="Text Box 33"/>
          <p:cNvSpPr txBox="1">
            <a:spLocks noChangeArrowheads="1"/>
          </p:cNvSpPr>
          <p:nvPr/>
        </p:nvSpPr>
        <p:spPr bwMode="auto">
          <a:xfrm>
            <a:off x="7739063" y="2857972"/>
            <a:ext cx="6429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b d e</a:t>
            </a:r>
          </a:p>
        </p:txBody>
      </p:sp>
      <p:sp>
        <p:nvSpPr>
          <p:cNvPr id="22588" name="Rectangle 51"/>
          <p:cNvSpPr>
            <a:spLocks noChangeArrowheads="1"/>
          </p:cNvSpPr>
          <p:nvPr/>
        </p:nvSpPr>
        <p:spPr bwMode="auto">
          <a:xfrm>
            <a:off x="5810250" y="2891309"/>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75</a:t>
            </a:r>
          </a:p>
        </p:txBody>
      </p:sp>
      <p:sp>
        <p:nvSpPr>
          <p:cNvPr id="22589" name="Rectangle 51"/>
          <p:cNvSpPr>
            <a:spLocks noChangeArrowheads="1"/>
          </p:cNvSpPr>
          <p:nvPr/>
        </p:nvSpPr>
        <p:spPr bwMode="auto">
          <a:xfrm>
            <a:off x="5810250" y="3592984"/>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25</a:t>
            </a:r>
          </a:p>
        </p:txBody>
      </p:sp>
      <p:sp>
        <p:nvSpPr>
          <p:cNvPr id="22590" name="Rectangle 62"/>
          <p:cNvSpPr>
            <a:spLocks noChangeArrowheads="1"/>
          </p:cNvSpPr>
          <p:nvPr/>
        </p:nvSpPr>
        <p:spPr bwMode="auto">
          <a:xfrm>
            <a:off x="5741988" y="2226147"/>
            <a:ext cx="2571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125</a:t>
            </a:r>
          </a:p>
        </p:txBody>
      </p:sp>
      <p:sp>
        <p:nvSpPr>
          <p:cNvPr id="22591" name="Line 18"/>
          <p:cNvSpPr>
            <a:spLocks noChangeShapeType="1"/>
          </p:cNvSpPr>
          <p:nvPr/>
        </p:nvSpPr>
        <p:spPr bwMode="auto">
          <a:xfrm>
            <a:off x="6062663" y="4042247"/>
            <a:ext cx="2376487" cy="31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92" name="Rectangle 58"/>
          <p:cNvSpPr>
            <a:spLocks noChangeArrowheads="1"/>
          </p:cNvSpPr>
          <p:nvPr/>
        </p:nvSpPr>
        <p:spPr bwMode="auto">
          <a:xfrm rot="-5400000">
            <a:off x="4100875" y="2917651"/>
            <a:ext cx="238124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600" i="0" dirty="0">
                <a:solidFill>
                  <a:srgbClr val="000000"/>
                </a:solidFill>
                <a:latin typeface="Calibri" panose="020F0502020204030204" pitchFamily="34" charset="0"/>
              </a:rPr>
              <a:t>RAD51</a:t>
            </a:r>
          </a:p>
          <a:p>
            <a:pPr algn="ctr" eaLnBrk="1" hangingPunct="1">
              <a:spcBef>
                <a:spcPct val="0"/>
              </a:spcBef>
              <a:buFontTx/>
              <a:buNone/>
            </a:pPr>
            <a:r>
              <a:rPr lang="es-ES" altLang="es-ES" sz="1400" i="0" dirty="0">
                <a:solidFill>
                  <a:srgbClr val="000000"/>
                </a:solidFill>
                <a:latin typeface="Calibri" panose="020F0502020204030204" pitchFamily="34" charset="0"/>
              </a:rPr>
              <a:t> (% of control </a:t>
            </a:r>
            <a:r>
              <a:rPr lang="es-ES" altLang="es-ES" sz="1400" i="0" dirty="0" err="1">
                <a:solidFill>
                  <a:srgbClr val="000000"/>
                </a:solidFill>
                <a:latin typeface="Calibri" panose="020F0502020204030204" pitchFamily="34" charset="0"/>
              </a:rPr>
              <a:t>radiated</a:t>
            </a:r>
            <a:r>
              <a:rPr lang="es-ES" altLang="es-ES" sz="1400" i="0" dirty="0">
                <a:solidFill>
                  <a:srgbClr val="000000"/>
                </a:solidFill>
                <a:latin typeface="Calibri" panose="020F0502020204030204" pitchFamily="34" charset="0"/>
              </a:rPr>
              <a:t> </a:t>
            </a:r>
            <a:r>
              <a:rPr lang="es-ES" altLang="es-ES" sz="1400" i="0" dirty="0" err="1">
                <a:solidFill>
                  <a:srgbClr val="000000"/>
                </a:solidFill>
                <a:latin typeface="Calibri" panose="020F0502020204030204" pitchFamily="34" charset="0"/>
              </a:rPr>
              <a:t>cells</a:t>
            </a:r>
            <a:r>
              <a:rPr lang="es-ES" altLang="es-ES" sz="1400" i="0" dirty="0">
                <a:solidFill>
                  <a:srgbClr val="000000"/>
                </a:solidFill>
                <a:latin typeface="Calibri" panose="020F0502020204030204" pitchFamily="34" charset="0"/>
              </a:rPr>
              <a:t>)</a:t>
            </a:r>
          </a:p>
        </p:txBody>
      </p:sp>
      <p:sp>
        <p:nvSpPr>
          <p:cNvPr id="22593" name="Rectangle 8"/>
          <p:cNvSpPr>
            <a:spLocks noChangeArrowheads="1"/>
          </p:cNvSpPr>
          <p:nvPr/>
        </p:nvSpPr>
        <p:spPr bwMode="auto">
          <a:xfrm>
            <a:off x="2809875" y="3199284"/>
            <a:ext cx="466725" cy="1320800"/>
          </a:xfrm>
          <a:prstGeom prst="rect">
            <a:avLst/>
          </a:prstGeom>
          <a:gradFill rotWithShape="1">
            <a:gsLst>
              <a:gs pos="0">
                <a:srgbClr val="00003B"/>
              </a:gs>
              <a:gs pos="50000">
                <a:srgbClr val="000080"/>
              </a:gs>
              <a:gs pos="100000">
                <a:srgbClr val="00003B"/>
              </a:gs>
            </a:gsLst>
            <a:lin ang="0" scaled="1"/>
          </a:gra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endParaRPr>
          </a:p>
        </p:txBody>
      </p:sp>
      <p:sp>
        <p:nvSpPr>
          <p:cNvPr id="22594" name="Line 16"/>
          <p:cNvSpPr>
            <a:spLocks noChangeShapeType="1"/>
          </p:cNvSpPr>
          <p:nvPr/>
        </p:nvSpPr>
        <p:spPr bwMode="auto">
          <a:xfrm>
            <a:off x="1533525" y="4524847"/>
            <a:ext cx="1979613"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2595" name="AutoShape 41"/>
          <p:cNvSpPr>
            <a:spLocks/>
          </p:cNvSpPr>
          <p:nvPr/>
        </p:nvSpPr>
        <p:spPr bwMode="auto">
          <a:xfrm rot="-5400000">
            <a:off x="7142162" y="4092128"/>
            <a:ext cx="187325" cy="2089150"/>
          </a:xfrm>
          <a:prstGeom prst="leftBrace">
            <a:avLst>
              <a:gd name="adj1" fmla="val 938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200" i="0">
              <a:solidFill>
                <a:srgbClr val="000000"/>
              </a:solidFill>
              <a:latin typeface="Comic Sans MS" panose="030F0702030302020204" pitchFamily="66" charset="0"/>
            </a:endParaRPr>
          </a:p>
        </p:txBody>
      </p:sp>
      <p:sp>
        <p:nvSpPr>
          <p:cNvPr id="22596" name="Rectangle 89"/>
          <p:cNvSpPr>
            <a:spLocks noChangeArrowheads="1"/>
          </p:cNvSpPr>
          <p:nvPr/>
        </p:nvSpPr>
        <p:spPr bwMode="auto">
          <a:xfrm>
            <a:off x="6265863" y="5229697"/>
            <a:ext cx="20034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1700">
              <a:spcBef>
                <a:spcPct val="20000"/>
              </a:spcBef>
              <a:buChar char="•"/>
              <a:defRPr sz="3200">
                <a:solidFill>
                  <a:schemeClr val="tx1"/>
                </a:solidFill>
                <a:latin typeface="Arial" panose="020B0604020202020204" pitchFamily="34" charset="0"/>
              </a:defRPr>
            </a:lvl1pPr>
            <a:lvl2pPr marL="742950" indent="-285750" defTabSz="901700">
              <a:spcBef>
                <a:spcPct val="20000"/>
              </a:spcBef>
              <a:buChar char="–"/>
              <a:defRPr sz="2800">
                <a:solidFill>
                  <a:schemeClr val="tx1"/>
                </a:solidFill>
                <a:latin typeface="Arial" panose="020B0604020202020204" pitchFamily="34" charset="0"/>
              </a:defRPr>
            </a:lvl2pPr>
            <a:lvl3pPr marL="1143000" indent="-228600" defTabSz="901700">
              <a:spcBef>
                <a:spcPct val="20000"/>
              </a:spcBef>
              <a:buChar char="•"/>
              <a:defRPr sz="2400">
                <a:solidFill>
                  <a:schemeClr val="tx1"/>
                </a:solidFill>
                <a:latin typeface="Arial" panose="020B0604020202020204" pitchFamily="34" charset="0"/>
              </a:defRPr>
            </a:lvl3pPr>
            <a:lvl4pPr marL="1600200" indent="-228600" defTabSz="901700">
              <a:spcBef>
                <a:spcPct val="20000"/>
              </a:spcBef>
              <a:buChar char="–"/>
              <a:defRPr sz="2000">
                <a:solidFill>
                  <a:schemeClr val="tx1"/>
                </a:solidFill>
                <a:latin typeface="Arial" panose="020B0604020202020204" pitchFamily="34" charset="0"/>
              </a:defRPr>
            </a:lvl4pPr>
            <a:lvl5pPr marL="2057400" indent="-228600" defTabSz="901700">
              <a:spcBef>
                <a:spcPct val="20000"/>
              </a:spcBef>
              <a:buChar char="»"/>
              <a:defRPr sz="2000">
                <a:solidFill>
                  <a:schemeClr val="tx1"/>
                </a:solidFill>
                <a:latin typeface="Arial" panose="020B0604020202020204" pitchFamily="34" charset="0"/>
              </a:defRPr>
            </a:lvl5pPr>
            <a:lvl6pPr marL="25146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400" i="0" dirty="0" smtClean="0">
                <a:solidFill>
                  <a:srgbClr val="000000"/>
                </a:solidFill>
                <a:latin typeface="Calibri" panose="020F0502020204030204" pitchFamily="34" charset="0"/>
                <a:cs typeface="Arial" panose="020B0604020202020204" pitchFamily="34" charset="0"/>
              </a:rPr>
              <a:t>RADIATION</a:t>
            </a:r>
            <a:endParaRPr lang="es-ES" altLang="es-ES" sz="1200" i="0" dirty="0">
              <a:solidFill>
                <a:srgbClr val="000000"/>
              </a:solidFill>
              <a:latin typeface="Calibri" panose="020F0502020204030204" pitchFamily="34" charset="0"/>
              <a:cs typeface="Arial" panose="020B0604020202020204" pitchFamily="34" charset="0"/>
            </a:endParaRPr>
          </a:p>
        </p:txBody>
      </p:sp>
      <p:sp>
        <p:nvSpPr>
          <p:cNvPr id="22597" name="Text Box 71"/>
          <p:cNvSpPr txBox="1">
            <a:spLocks noChangeArrowheads="1"/>
          </p:cNvSpPr>
          <p:nvPr/>
        </p:nvSpPr>
        <p:spPr bwMode="auto">
          <a:xfrm>
            <a:off x="4014566" y="5091604"/>
            <a:ext cx="1955985" cy="600164"/>
          </a:xfrm>
          <a:prstGeom prst="rect">
            <a:avLst/>
          </a:prstGeom>
          <a:solidFill>
            <a:srgbClr val="FFFFFF"/>
          </a:solidFill>
          <a:ln w="9525">
            <a:solidFill>
              <a:schemeClr val="tx1"/>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100" i="0" dirty="0">
                <a:solidFill>
                  <a:srgbClr val="000000"/>
                </a:solidFill>
                <a:latin typeface="Calibri" panose="020F0502020204030204" pitchFamily="34" charset="0"/>
              </a:rPr>
              <a:t>a</a:t>
            </a:r>
            <a:r>
              <a:rPr lang="es-ES" altLang="es-ES" sz="1100" b="0" i="0" dirty="0">
                <a:solidFill>
                  <a:srgbClr val="000000"/>
                </a:solidFill>
                <a:latin typeface="Calibri" panose="020F0502020204030204" pitchFamily="34" charset="0"/>
              </a:rPr>
              <a:t>, p&lt;0.001 </a:t>
            </a:r>
            <a:r>
              <a:rPr lang="es-ES" altLang="es-ES" sz="1100" b="0" dirty="0">
                <a:solidFill>
                  <a:srgbClr val="000000"/>
                </a:solidFill>
                <a:latin typeface="Calibri" panose="020F0502020204030204" pitchFamily="34" charset="0"/>
              </a:rPr>
              <a:t>vs</a:t>
            </a:r>
            <a:r>
              <a:rPr lang="es-ES" altLang="es-ES" sz="1100" b="0" i="0" dirty="0">
                <a:solidFill>
                  <a:srgbClr val="000000"/>
                </a:solidFill>
                <a:latin typeface="Calibri" panose="020F0502020204030204" pitchFamily="34" charset="0"/>
              </a:rPr>
              <a:t> Control</a:t>
            </a:r>
          </a:p>
          <a:p>
            <a:pPr eaLnBrk="1" hangingPunct="1">
              <a:spcBef>
                <a:spcPct val="0"/>
              </a:spcBef>
              <a:buFontTx/>
              <a:buNone/>
            </a:pPr>
            <a:r>
              <a:rPr lang="es-ES" altLang="es-ES" sz="1100" i="0" dirty="0">
                <a:solidFill>
                  <a:srgbClr val="000000"/>
                </a:solidFill>
                <a:latin typeface="Calibri" panose="020F0502020204030204" pitchFamily="34" charset="0"/>
              </a:rPr>
              <a:t>b</a:t>
            </a:r>
            <a:r>
              <a:rPr lang="es-ES" altLang="es-ES" sz="1100" b="0" i="0" dirty="0">
                <a:solidFill>
                  <a:srgbClr val="000000"/>
                </a:solidFill>
                <a:latin typeface="Calibri" panose="020F0502020204030204" pitchFamily="34" charset="0"/>
              </a:rPr>
              <a:t>, p&lt;0.001 </a:t>
            </a:r>
            <a:r>
              <a:rPr lang="es-ES" altLang="es-ES" sz="1100" b="0" dirty="0">
                <a:solidFill>
                  <a:srgbClr val="000000"/>
                </a:solidFill>
                <a:latin typeface="Calibri" panose="020F0502020204030204" pitchFamily="34" charset="0"/>
              </a:rPr>
              <a:t>vs</a:t>
            </a:r>
            <a:r>
              <a:rPr lang="es-ES" altLang="es-ES" sz="1100" b="0" i="0" dirty="0">
                <a:solidFill>
                  <a:srgbClr val="000000"/>
                </a:solidFill>
                <a:latin typeface="Calibri" panose="020F0502020204030204" pitchFamily="34" charset="0"/>
              </a:rPr>
              <a:t> </a:t>
            </a:r>
            <a:r>
              <a:rPr lang="es-ES" altLang="es-ES" sz="1100" b="0" i="0" dirty="0" err="1">
                <a:solidFill>
                  <a:srgbClr val="000000"/>
                </a:solidFill>
                <a:latin typeface="Calibri" panose="020F0502020204030204" pitchFamily="34" charset="0"/>
              </a:rPr>
              <a:t>Melatonin</a:t>
            </a:r>
            <a:r>
              <a:rPr lang="es-ES" altLang="es-ES" sz="1100" b="0" i="0" dirty="0">
                <a:solidFill>
                  <a:srgbClr val="000000"/>
                </a:solidFill>
                <a:latin typeface="Calibri" panose="020F0502020204030204" pitchFamily="34" charset="0"/>
              </a:rPr>
              <a:t> 1 </a:t>
            </a:r>
            <a:r>
              <a:rPr lang="es-ES" altLang="es-ES" sz="1100" b="0" i="0" dirty="0" err="1">
                <a:solidFill>
                  <a:srgbClr val="000000"/>
                </a:solidFill>
                <a:latin typeface="Calibri" panose="020F0502020204030204" pitchFamily="34" charset="0"/>
              </a:rPr>
              <a:t>mM</a:t>
            </a:r>
            <a:endParaRPr lang="es-ES" altLang="es-ES" sz="1100" b="0" i="0" dirty="0">
              <a:solidFill>
                <a:srgbClr val="000000"/>
              </a:solidFill>
              <a:latin typeface="Calibri" panose="020F0502020204030204" pitchFamily="34" charset="0"/>
            </a:endParaRPr>
          </a:p>
          <a:p>
            <a:pPr eaLnBrk="1" hangingPunct="1">
              <a:spcBef>
                <a:spcPct val="0"/>
              </a:spcBef>
              <a:buFontTx/>
              <a:buNone/>
            </a:pPr>
            <a:r>
              <a:rPr lang="es-ES" altLang="es-ES" sz="1100" i="0" dirty="0">
                <a:solidFill>
                  <a:srgbClr val="000000"/>
                </a:solidFill>
                <a:latin typeface="Calibri" panose="020F0502020204030204" pitchFamily="34" charset="0"/>
              </a:rPr>
              <a:t>c</a:t>
            </a:r>
            <a:r>
              <a:rPr lang="es-ES" altLang="es-ES" sz="1100" b="0" i="0" dirty="0">
                <a:solidFill>
                  <a:srgbClr val="000000"/>
                </a:solidFill>
                <a:latin typeface="Calibri" panose="020F0502020204030204" pitchFamily="34" charset="0"/>
              </a:rPr>
              <a:t>, p&lt;0.001 </a:t>
            </a:r>
            <a:r>
              <a:rPr lang="es-ES" altLang="es-ES" sz="1100" b="0" dirty="0">
                <a:solidFill>
                  <a:srgbClr val="000000"/>
                </a:solidFill>
                <a:latin typeface="Calibri" panose="020F0502020204030204" pitchFamily="34" charset="0"/>
              </a:rPr>
              <a:t>vs</a:t>
            </a:r>
            <a:r>
              <a:rPr lang="es-ES" altLang="es-ES" sz="1100" b="0" i="0" dirty="0">
                <a:solidFill>
                  <a:srgbClr val="000000"/>
                </a:solidFill>
                <a:latin typeface="Calibri" panose="020F0502020204030204" pitchFamily="34" charset="0"/>
              </a:rPr>
              <a:t> </a:t>
            </a:r>
            <a:r>
              <a:rPr lang="es-ES" altLang="es-ES" sz="1100" b="0" i="0" dirty="0" err="1">
                <a:solidFill>
                  <a:srgbClr val="000000"/>
                </a:solidFill>
                <a:latin typeface="Calibri" panose="020F0502020204030204" pitchFamily="34" charset="0"/>
              </a:rPr>
              <a:t>Melatonin</a:t>
            </a:r>
            <a:r>
              <a:rPr lang="es-ES" altLang="es-ES" sz="1100" b="0" i="0" dirty="0">
                <a:solidFill>
                  <a:srgbClr val="000000"/>
                </a:solidFill>
                <a:latin typeface="Calibri" panose="020F0502020204030204" pitchFamily="34" charset="0"/>
              </a:rPr>
              <a:t> 10 µM</a:t>
            </a:r>
          </a:p>
        </p:txBody>
      </p:sp>
      <p:sp>
        <p:nvSpPr>
          <p:cNvPr id="22598" name="Text Box 124"/>
          <p:cNvSpPr txBox="1">
            <a:spLocks noChangeArrowheads="1"/>
          </p:cNvSpPr>
          <p:nvPr/>
        </p:nvSpPr>
        <p:spPr bwMode="auto">
          <a:xfrm>
            <a:off x="1668463" y="6298368"/>
            <a:ext cx="58340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1400" dirty="0">
                <a:solidFill>
                  <a:srgbClr val="000000"/>
                </a:solidFill>
                <a:latin typeface="Calibri" panose="020F0502020204030204" pitchFamily="34" charset="0"/>
              </a:rPr>
              <a:t>Alonso-González et al., J Pineal Res 58:189-197, </a:t>
            </a:r>
            <a:r>
              <a:rPr lang="es-ES_tradnl" altLang="es-ES" sz="1400" dirty="0" smtClean="0">
                <a:solidFill>
                  <a:srgbClr val="000000"/>
                </a:solidFill>
                <a:latin typeface="Calibri" panose="020F0502020204030204" pitchFamily="34" charset="0"/>
              </a:rPr>
              <a:t>2015.</a:t>
            </a:r>
            <a:endParaRPr lang="es-ES" altLang="es-ES" sz="1400" dirty="0">
              <a:solidFill>
                <a:srgbClr val="000000"/>
              </a:solidFill>
              <a:latin typeface="Calibri" panose="020F0502020204030204" pitchFamily="34" charset="0"/>
            </a:endParaRPr>
          </a:p>
        </p:txBody>
      </p:sp>
      <p:sp>
        <p:nvSpPr>
          <p:cNvPr id="22599" name="Rectangle 8"/>
          <p:cNvSpPr>
            <a:spLocks noChangeArrowheads="1"/>
          </p:cNvSpPr>
          <p:nvPr/>
        </p:nvSpPr>
        <p:spPr bwMode="auto">
          <a:xfrm>
            <a:off x="6759575" y="2796059"/>
            <a:ext cx="374650" cy="1247775"/>
          </a:xfrm>
          <a:prstGeom prst="rect">
            <a:avLst/>
          </a:prstGeom>
          <a:gradFill rotWithShape="1">
            <a:gsLst>
              <a:gs pos="0">
                <a:srgbClr val="003300"/>
              </a:gs>
              <a:gs pos="50000">
                <a:srgbClr val="008000"/>
              </a:gs>
              <a:gs pos="100000">
                <a:srgbClr val="003B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cs typeface="Arial" panose="020B0604020202020204" pitchFamily="34" charset="0"/>
            </a:endParaRPr>
          </a:p>
        </p:txBody>
      </p:sp>
      <p:sp>
        <p:nvSpPr>
          <p:cNvPr id="22600" name="Rectangle 13" descr="10%"/>
          <p:cNvSpPr>
            <a:spLocks noChangeArrowheads="1"/>
          </p:cNvSpPr>
          <p:nvPr/>
        </p:nvSpPr>
        <p:spPr bwMode="auto">
          <a:xfrm>
            <a:off x="7326313" y="2965922"/>
            <a:ext cx="373062" cy="1077912"/>
          </a:xfrm>
          <a:prstGeom prst="rect">
            <a:avLst/>
          </a:prstGeom>
          <a:gradFill rotWithShape="1">
            <a:gsLst>
              <a:gs pos="0">
                <a:srgbClr val="005E00"/>
              </a:gs>
              <a:gs pos="50000">
                <a:srgbClr val="00CC00"/>
              </a:gs>
              <a:gs pos="100000">
                <a:srgbClr val="005E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cs typeface="Arial" panose="020B0604020202020204" pitchFamily="34" charset="0"/>
            </a:endParaRPr>
          </a:p>
        </p:txBody>
      </p:sp>
      <p:sp>
        <p:nvSpPr>
          <p:cNvPr id="22601" name="Rectangle 15" descr="Vertical oscura"/>
          <p:cNvSpPr>
            <a:spLocks noChangeArrowheads="1"/>
          </p:cNvSpPr>
          <p:nvPr/>
        </p:nvSpPr>
        <p:spPr bwMode="auto">
          <a:xfrm>
            <a:off x="7877175" y="3191347"/>
            <a:ext cx="374650" cy="852487"/>
          </a:xfrm>
          <a:prstGeom prst="rect">
            <a:avLst/>
          </a:prstGeom>
          <a:gradFill rotWithShape="1">
            <a:gsLst>
              <a:gs pos="0">
                <a:srgbClr val="477618"/>
              </a:gs>
              <a:gs pos="50000">
                <a:srgbClr val="99FF33"/>
              </a:gs>
              <a:gs pos="100000">
                <a:srgbClr val="477618"/>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cs typeface="Arial" panose="020B0604020202020204" pitchFamily="34" charset="0"/>
            </a:endParaRPr>
          </a:p>
        </p:txBody>
      </p:sp>
    </p:spTree>
    <p:extLst>
      <p:ext uri="{BB962C8B-B14F-4D97-AF65-F5344CB8AC3E}">
        <p14:creationId xmlns:p14="http://schemas.microsoft.com/office/powerpoint/2010/main" val="937831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pSp>
        <p:nvGrpSpPr>
          <p:cNvPr id="23" name="Grupo 22"/>
          <p:cNvGrpSpPr/>
          <p:nvPr/>
        </p:nvGrpSpPr>
        <p:grpSpPr>
          <a:xfrm>
            <a:off x="5868144" y="2157382"/>
            <a:ext cx="2693927" cy="2712432"/>
            <a:chOff x="-3581" y="1294090"/>
            <a:chExt cx="3177666" cy="3545371"/>
          </a:xfrm>
        </p:grpSpPr>
        <p:sp>
          <p:nvSpPr>
            <p:cNvPr id="26" name="Anillo 25"/>
            <p:cNvSpPr/>
            <p:nvPr/>
          </p:nvSpPr>
          <p:spPr bwMode="auto">
            <a:xfrm>
              <a:off x="59995" y="1377252"/>
              <a:ext cx="3022324" cy="2988000"/>
            </a:xfrm>
            <a:prstGeom prst="donut">
              <a:avLst>
                <a:gd name="adj" fmla="val 12681"/>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27" name="Elipse 26"/>
            <p:cNvSpPr/>
            <p:nvPr/>
          </p:nvSpPr>
          <p:spPr bwMode="auto">
            <a:xfrm>
              <a:off x="683567" y="1863874"/>
              <a:ext cx="1824095" cy="2016000"/>
            </a:xfrm>
            <a:prstGeom prst="ellipse">
              <a:avLst/>
            </a:prstGeom>
            <a:noFill/>
            <a:ln w="57150" cap="flat" cmpd="sng" algn="ctr">
              <a:solidFill>
                <a:srgbClr val="0000C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28" name="CuadroTexto 27"/>
            <p:cNvSpPr txBox="1"/>
            <p:nvPr/>
          </p:nvSpPr>
          <p:spPr>
            <a:xfrm>
              <a:off x="1364639" y="1294090"/>
              <a:ext cx="479203" cy="494829"/>
            </a:xfrm>
            <a:prstGeom prst="rect">
              <a:avLst/>
            </a:prstGeom>
            <a:noFill/>
          </p:spPr>
          <p:txBody>
            <a:bodyPr wrap="none" rtlCol="0">
              <a:spAutoFit/>
            </a:bodyPr>
            <a:lstStyle/>
            <a:p>
              <a:r>
                <a:rPr lang="es-ES" sz="2000" i="0" dirty="0">
                  <a:latin typeface="Calibri" panose="020F0502020204030204" pitchFamily="34" charset="0"/>
                </a:rPr>
                <a:t>M</a:t>
              </a:r>
            </a:p>
          </p:txBody>
        </p:sp>
        <p:sp>
          <p:nvSpPr>
            <p:cNvPr id="31" name="CuadroTexto 30"/>
            <p:cNvSpPr txBox="1"/>
            <p:nvPr/>
          </p:nvSpPr>
          <p:spPr>
            <a:xfrm>
              <a:off x="2664838" y="2660092"/>
              <a:ext cx="509247" cy="494829"/>
            </a:xfrm>
            <a:prstGeom prst="rect">
              <a:avLst/>
            </a:prstGeom>
            <a:noFill/>
          </p:spPr>
          <p:txBody>
            <a:bodyPr wrap="none" rtlCol="0">
              <a:spAutoFit/>
            </a:bodyPr>
            <a:lstStyle/>
            <a:p>
              <a:r>
                <a:rPr lang="es-ES" sz="2000" i="0" dirty="0" smtClean="0">
                  <a:latin typeface="Calibri" panose="020F0502020204030204" pitchFamily="34" charset="0"/>
                </a:rPr>
                <a:t>G</a:t>
              </a:r>
              <a:r>
                <a:rPr lang="es-ES" sz="2000" i="0" baseline="-25000" dirty="0" smtClean="0">
                  <a:latin typeface="Calibri" panose="020F0502020204030204" pitchFamily="34" charset="0"/>
                </a:rPr>
                <a:t>1</a:t>
              </a:r>
              <a:endParaRPr lang="es-ES" sz="2000" i="0" baseline="-25000" dirty="0">
                <a:latin typeface="Calibri" panose="020F0502020204030204" pitchFamily="34" charset="0"/>
              </a:endParaRPr>
            </a:p>
          </p:txBody>
        </p:sp>
        <p:sp>
          <p:nvSpPr>
            <p:cNvPr id="32" name="CuadroTexto 31"/>
            <p:cNvSpPr txBox="1"/>
            <p:nvPr/>
          </p:nvSpPr>
          <p:spPr>
            <a:xfrm>
              <a:off x="-3581" y="2621992"/>
              <a:ext cx="509247" cy="494829"/>
            </a:xfrm>
            <a:prstGeom prst="rect">
              <a:avLst/>
            </a:prstGeom>
            <a:noFill/>
          </p:spPr>
          <p:txBody>
            <a:bodyPr wrap="none" rtlCol="0">
              <a:spAutoFit/>
            </a:bodyPr>
            <a:lstStyle/>
            <a:p>
              <a:r>
                <a:rPr lang="es-ES" sz="2000" i="0" dirty="0" smtClean="0">
                  <a:latin typeface="Calibri" panose="020F0502020204030204" pitchFamily="34" charset="0"/>
                </a:rPr>
                <a:t>G</a:t>
              </a:r>
              <a:r>
                <a:rPr lang="es-ES" sz="2000" i="0" baseline="-25000" dirty="0">
                  <a:latin typeface="Calibri" panose="020F0502020204030204" pitchFamily="34" charset="0"/>
                </a:rPr>
                <a:t>2</a:t>
              </a:r>
            </a:p>
          </p:txBody>
        </p:sp>
        <p:sp>
          <p:nvSpPr>
            <p:cNvPr id="33" name="CuadroTexto 32"/>
            <p:cNvSpPr txBox="1"/>
            <p:nvPr/>
          </p:nvSpPr>
          <p:spPr>
            <a:xfrm>
              <a:off x="1475656" y="3975447"/>
              <a:ext cx="359027" cy="494829"/>
            </a:xfrm>
            <a:prstGeom prst="rect">
              <a:avLst/>
            </a:prstGeom>
            <a:noFill/>
          </p:spPr>
          <p:txBody>
            <a:bodyPr wrap="none" rtlCol="0">
              <a:spAutoFit/>
            </a:bodyPr>
            <a:lstStyle/>
            <a:p>
              <a:r>
                <a:rPr lang="es-ES" sz="2000" i="0" dirty="0" smtClean="0">
                  <a:latin typeface="Calibri" panose="020F0502020204030204" pitchFamily="34" charset="0"/>
                </a:rPr>
                <a:t>S</a:t>
              </a:r>
              <a:endParaRPr lang="es-ES" sz="2000" i="0" baseline="-25000" dirty="0">
                <a:latin typeface="Calibri" panose="020F0502020204030204" pitchFamily="34" charset="0"/>
              </a:endParaRPr>
            </a:p>
          </p:txBody>
        </p:sp>
        <p:sp>
          <p:nvSpPr>
            <p:cNvPr id="34" name="Rectángulo 33"/>
            <p:cNvSpPr/>
            <p:nvPr/>
          </p:nvSpPr>
          <p:spPr bwMode="auto">
            <a:xfrm>
              <a:off x="449924" y="4495406"/>
              <a:ext cx="396000" cy="288000"/>
            </a:xfrm>
            <a:prstGeom prst="rect">
              <a:avLst/>
            </a:prstGeom>
            <a:solidFill>
              <a:srgbClr val="0000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35" name="CuadroTexto 34"/>
            <p:cNvSpPr txBox="1"/>
            <p:nvPr/>
          </p:nvSpPr>
          <p:spPr>
            <a:xfrm>
              <a:off x="886188" y="4439351"/>
              <a:ext cx="724878" cy="400110"/>
            </a:xfrm>
            <a:prstGeom prst="rect">
              <a:avLst/>
            </a:prstGeom>
            <a:noFill/>
          </p:spPr>
          <p:txBody>
            <a:bodyPr wrap="none" rtlCol="0">
              <a:spAutoFit/>
            </a:bodyPr>
            <a:lstStyle/>
            <a:p>
              <a:r>
                <a:rPr lang="es-ES" sz="2000" i="0" dirty="0" smtClean="0">
                  <a:latin typeface="Calibri" panose="020F0502020204030204" pitchFamily="34" charset="0"/>
                </a:rPr>
                <a:t>NHEJ</a:t>
              </a:r>
              <a:endParaRPr lang="es-ES" sz="2000" i="0" dirty="0">
                <a:latin typeface="Calibri" panose="020F0502020204030204" pitchFamily="34" charset="0"/>
              </a:endParaRPr>
            </a:p>
          </p:txBody>
        </p:sp>
        <p:sp>
          <p:nvSpPr>
            <p:cNvPr id="36" name="Luna 35"/>
            <p:cNvSpPr/>
            <p:nvPr/>
          </p:nvSpPr>
          <p:spPr bwMode="auto">
            <a:xfrm>
              <a:off x="845923" y="1970344"/>
              <a:ext cx="745700" cy="1860217"/>
            </a:xfrm>
            <a:prstGeom prst="moon">
              <a:avLst>
                <a:gd name="adj" fmla="val 19492"/>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37" name="Rectángulo 36"/>
            <p:cNvSpPr/>
            <p:nvPr/>
          </p:nvSpPr>
          <p:spPr bwMode="auto">
            <a:xfrm>
              <a:off x="1997627" y="4495406"/>
              <a:ext cx="396001" cy="288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38" name="CuadroTexto 37"/>
            <p:cNvSpPr txBox="1"/>
            <p:nvPr/>
          </p:nvSpPr>
          <p:spPr>
            <a:xfrm>
              <a:off x="2469429" y="4398842"/>
              <a:ext cx="490840" cy="400110"/>
            </a:xfrm>
            <a:prstGeom prst="rect">
              <a:avLst/>
            </a:prstGeom>
            <a:noFill/>
          </p:spPr>
          <p:txBody>
            <a:bodyPr wrap="none" rtlCol="0">
              <a:spAutoFit/>
            </a:bodyPr>
            <a:lstStyle/>
            <a:p>
              <a:r>
                <a:rPr lang="es-ES" sz="2000" i="0" dirty="0" smtClean="0">
                  <a:latin typeface="Calibri" panose="020F0502020204030204" pitchFamily="34" charset="0"/>
                </a:rPr>
                <a:t>HR</a:t>
              </a:r>
              <a:endParaRPr lang="es-ES" sz="2000" i="0" dirty="0">
                <a:latin typeface="Calibri" panose="020F0502020204030204" pitchFamily="34" charset="0"/>
              </a:endParaRPr>
            </a:p>
          </p:txBody>
        </p:sp>
      </p:grpSp>
      <p:grpSp>
        <p:nvGrpSpPr>
          <p:cNvPr id="39" name="Grupo 38"/>
          <p:cNvGrpSpPr/>
          <p:nvPr/>
        </p:nvGrpSpPr>
        <p:grpSpPr>
          <a:xfrm>
            <a:off x="221373" y="938593"/>
            <a:ext cx="5211001" cy="5936364"/>
            <a:chOff x="2051720" y="839229"/>
            <a:chExt cx="5328592" cy="5936364"/>
          </a:xfrm>
        </p:grpSpPr>
        <p:pic>
          <p:nvPicPr>
            <p:cNvPr id="40" name="Imagen 39"/>
            <p:cNvPicPr>
              <a:picLocks noChangeAspect="1"/>
            </p:cNvPicPr>
            <p:nvPr/>
          </p:nvPicPr>
          <p:blipFill rotWithShape="1">
            <a:blip r:embed="rId4" cstate="email">
              <a:extLst>
                <a:ext uri="{28A0092B-C50C-407E-A947-70E740481C1C}">
                  <a14:useLocalDpi xmlns:a14="http://schemas.microsoft.com/office/drawing/2010/main"/>
                </a:ext>
              </a:extLst>
            </a:blip>
            <a:srcRect t="7944"/>
            <a:stretch/>
          </p:blipFill>
          <p:spPr>
            <a:xfrm>
              <a:off x="2051720" y="839229"/>
              <a:ext cx="5328592" cy="5870509"/>
            </a:xfrm>
            <a:prstGeom prst="rect">
              <a:avLst/>
            </a:prstGeom>
            <a:ln w="28575">
              <a:solidFill>
                <a:schemeClr val="tx1"/>
              </a:solidFill>
            </a:ln>
          </p:spPr>
        </p:pic>
        <p:sp>
          <p:nvSpPr>
            <p:cNvPr id="41" name="Rectángulo redondeado 102"/>
            <p:cNvSpPr>
              <a:spLocks noChangeArrowheads="1"/>
            </p:cNvSpPr>
            <p:nvPr/>
          </p:nvSpPr>
          <p:spPr bwMode="auto">
            <a:xfrm>
              <a:off x="5220072" y="5301208"/>
              <a:ext cx="1837332" cy="525462"/>
            </a:xfrm>
            <a:prstGeom prst="roundRect">
              <a:avLst>
                <a:gd name="adj" fmla="val 16667"/>
              </a:avLst>
            </a:prstGeom>
            <a:solidFill>
              <a:srgbClr val="FFFF00"/>
            </a:solidFill>
            <a:ln w="19050">
              <a:solidFill>
                <a:schemeClr val="tx1"/>
              </a:solidFill>
              <a:round/>
              <a:headEnd/>
              <a:tailEnd/>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42" name="Rectángulo redondeado 102"/>
            <p:cNvSpPr>
              <a:spLocks noChangeArrowheads="1"/>
            </p:cNvSpPr>
            <p:nvPr/>
          </p:nvSpPr>
          <p:spPr bwMode="auto">
            <a:xfrm>
              <a:off x="2339752" y="6309360"/>
              <a:ext cx="1728192" cy="360000"/>
            </a:xfrm>
            <a:prstGeom prst="roundRect">
              <a:avLst>
                <a:gd name="adj" fmla="val 16667"/>
              </a:avLst>
            </a:prstGeom>
            <a:solidFill>
              <a:srgbClr val="FFFF00"/>
            </a:solidFill>
            <a:ln w="19050">
              <a:solidFill>
                <a:schemeClr val="tx1"/>
              </a:solidFill>
              <a:round/>
              <a:headEnd/>
              <a:tailEnd/>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43" name="CuadroTexto 100"/>
            <p:cNvSpPr txBox="1">
              <a:spLocks noChangeArrowheads="1"/>
            </p:cNvSpPr>
            <p:nvPr/>
          </p:nvSpPr>
          <p:spPr bwMode="auto">
            <a:xfrm>
              <a:off x="5220072" y="5260196"/>
              <a:ext cx="1892300" cy="58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i="0" dirty="0" smtClean="0">
                  <a:solidFill>
                    <a:srgbClr val="000000"/>
                  </a:solidFill>
                  <a:latin typeface="Calibri" panose="020F0502020204030204" pitchFamily="34" charset="0"/>
                </a:rPr>
                <a:t>NHEJ</a:t>
              </a:r>
              <a:endParaRPr lang="es-ES" altLang="es-ES" i="0" dirty="0">
                <a:solidFill>
                  <a:srgbClr val="000000"/>
                </a:solidFill>
                <a:latin typeface="Calibri" panose="020F0502020204030204" pitchFamily="34" charset="0"/>
              </a:endParaRPr>
            </a:p>
          </p:txBody>
        </p:sp>
        <p:sp>
          <p:nvSpPr>
            <p:cNvPr id="44" name="CuadroTexto 100"/>
            <p:cNvSpPr txBox="1">
              <a:spLocks noChangeArrowheads="1"/>
            </p:cNvSpPr>
            <p:nvPr/>
          </p:nvSpPr>
          <p:spPr bwMode="auto">
            <a:xfrm>
              <a:off x="2257698" y="6190818"/>
              <a:ext cx="18923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i="0" dirty="0" smtClean="0">
                  <a:solidFill>
                    <a:srgbClr val="000000"/>
                  </a:solidFill>
                  <a:latin typeface="Calibri" panose="020F0502020204030204" pitchFamily="34" charset="0"/>
                </a:rPr>
                <a:t>HR</a:t>
              </a:r>
              <a:endParaRPr lang="es-ES" altLang="es-ES" i="0" dirty="0">
                <a:solidFill>
                  <a:srgbClr val="000000"/>
                </a:solidFill>
                <a:latin typeface="Calibri" panose="020F0502020204030204" pitchFamily="34" charset="0"/>
              </a:endParaRPr>
            </a:p>
          </p:txBody>
        </p:sp>
      </p:grpSp>
      <p:grpSp>
        <p:nvGrpSpPr>
          <p:cNvPr id="45" name="Grupo 44"/>
          <p:cNvGrpSpPr/>
          <p:nvPr/>
        </p:nvGrpSpPr>
        <p:grpSpPr>
          <a:xfrm>
            <a:off x="101166" y="103734"/>
            <a:ext cx="8879322" cy="660970"/>
            <a:chOff x="-686733" y="157819"/>
            <a:chExt cx="8532440" cy="660970"/>
          </a:xfrm>
        </p:grpSpPr>
        <p:sp>
          <p:nvSpPr>
            <p:cNvPr id="46" name="AutoShape 167"/>
            <p:cNvSpPr>
              <a:spLocks noChangeArrowheads="1"/>
            </p:cNvSpPr>
            <p:nvPr/>
          </p:nvSpPr>
          <p:spPr bwMode="auto">
            <a:xfrm>
              <a:off x="-611446" y="157819"/>
              <a:ext cx="8222069" cy="660970"/>
            </a:xfrm>
            <a:prstGeom prst="roundRect">
              <a:avLst>
                <a:gd name="adj" fmla="val 16667"/>
              </a:avLst>
            </a:prstGeom>
            <a:solidFill>
              <a:srgbClr val="FFFF66"/>
            </a:solidFill>
            <a:ln w="9525" algn="ctr">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47" name="Text Box 168"/>
            <p:cNvSpPr txBox="1">
              <a:spLocks noChangeArrowheads="1"/>
            </p:cNvSpPr>
            <p:nvPr/>
          </p:nvSpPr>
          <p:spPr bwMode="auto">
            <a:xfrm>
              <a:off x="-686733" y="171830"/>
              <a:ext cx="853244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i="0" dirty="0" smtClean="0">
                  <a:latin typeface="Calibri" panose="020F0502020204030204" pitchFamily="34" charset="0"/>
                </a:rPr>
                <a:t>REPAIR OF DNA DOUBLE STRAND BREAKS (</a:t>
              </a:r>
              <a:r>
                <a:rPr lang="es-ES" altLang="es-ES" i="0" dirty="0" err="1" smtClean="0">
                  <a:latin typeface="Calibri" panose="020F0502020204030204" pitchFamily="34" charset="0"/>
                </a:rPr>
                <a:t>DSBs</a:t>
              </a:r>
              <a:r>
                <a:rPr lang="es-ES" altLang="es-ES" i="0" dirty="0" smtClean="0">
                  <a:latin typeface="Calibri" panose="020F0502020204030204" pitchFamily="34" charset="0"/>
                </a:rPr>
                <a:t>)</a:t>
              </a:r>
              <a:endParaRPr lang="es-ES" altLang="es-ES" i="0" dirty="0">
                <a:latin typeface="Calibri" panose="020F0502020204030204" pitchFamily="34" charset="0"/>
              </a:endParaRPr>
            </a:p>
          </p:txBody>
        </p:sp>
      </p:grpSp>
      <p:sp>
        <p:nvSpPr>
          <p:cNvPr id="48" name="Elipse 11"/>
          <p:cNvSpPr>
            <a:spLocks noChangeArrowheads="1"/>
          </p:cNvSpPr>
          <p:nvPr/>
        </p:nvSpPr>
        <p:spPr bwMode="auto">
          <a:xfrm>
            <a:off x="2278825" y="3232189"/>
            <a:ext cx="1096095" cy="713202"/>
          </a:xfrm>
          <a:prstGeom prst="ellipse">
            <a:avLst/>
          </a:prstGeom>
          <a:noFill/>
          <a:ln w="76200" cmpd="dbl"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9" name="Rectángulo 8"/>
          <p:cNvSpPr/>
          <p:nvPr/>
        </p:nvSpPr>
        <p:spPr>
          <a:xfrm>
            <a:off x="2453074" y="6389065"/>
            <a:ext cx="3059544" cy="276999"/>
          </a:xfrm>
          <a:prstGeom prst="rect">
            <a:avLst/>
          </a:prstGeom>
        </p:spPr>
        <p:txBody>
          <a:bodyPr wrap="square">
            <a:spAutoFit/>
          </a:bodyPr>
          <a:lstStyle/>
          <a:p>
            <a:r>
              <a:rPr lang="en-US" sz="1200" i="0" dirty="0" err="1">
                <a:latin typeface="Calibri" panose="020F0502020204030204" pitchFamily="34" charset="0"/>
              </a:rPr>
              <a:t>Hoeijmakers</a:t>
            </a:r>
            <a:r>
              <a:rPr lang="en-US" sz="1200" i="0" dirty="0">
                <a:latin typeface="Calibri" panose="020F0502020204030204" pitchFamily="34" charset="0"/>
              </a:rPr>
              <a:t> </a:t>
            </a:r>
            <a:r>
              <a:rPr lang="en-US" sz="1200" i="0" dirty="0" smtClean="0">
                <a:latin typeface="Calibri" panose="020F0502020204030204" pitchFamily="34" charset="0"/>
              </a:rPr>
              <a:t>JH, </a:t>
            </a:r>
            <a:r>
              <a:rPr lang="en-US" sz="1200" dirty="0" smtClean="0">
                <a:latin typeface="Calibri" panose="020F0502020204030204" pitchFamily="34" charset="0"/>
              </a:rPr>
              <a:t>Nature </a:t>
            </a:r>
            <a:r>
              <a:rPr lang="en-US" sz="1200" i="0" dirty="0">
                <a:latin typeface="Calibri" panose="020F0502020204030204" pitchFamily="34" charset="0"/>
              </a:rPr>
              <a:t>411: </a:t>
            </a:r>
            <a:r>
              <a:rPr lang="en-US" sz="1200" i="0" dirty="0" smtClean="0">
                <a:latin typeface="Calibri" panose="020F0502020204030204" pitchFamily="34" charset="0"/>
              </a:rPr>
              <a:t>366-</a:t>
            </a:r>
            <a:r>
              <a:rPr lang="es-ES" sz="1200" i="0" dirty="0" smtClean="0">
                <a:latin typeface="Calibri" panose="020F0502020204030204" pitchFamily="34" charset="0"/>
              </a:rPr>
              <a:t>374, 2001.</a:t>
            </a:r>
            <a:endParaRPr lang="es-ES" sz="1200" dirty="0">
              <a:latin typeface="Calibri" panose="020F0502020204030204" pitchFamily="34" charset="0"/>
            </a:endParaRPr>
          </a:p>
        </p:txBody>
      </p:sp>
    </p:spTree>
    <p:custDataLst>
      <p:tags r:id="rId1"/>
    </p:custDataLst>
    <p:extLst>
      <p:ext uri="{BB962C8B-B14F-4D97-AF65-F5344CB8AC3E}">
        <p14:creationId xmlns:p14="http://schemas.microsoft.com/office/powerpoint/2010/main" val="15523347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p:cTn id="7" dur="500" fill="hold"/>
                                        <p:tgtEl>
                                          <p:spTgt spid="48"/>
                                        </p:tgtEl>
                                        <p:attrNameLst>
                                          <p:attrName>ppt_w</p:attrName>
                                        </p:attrNameLst>
                                      </p:cBhvr>
                                      <p:tavLst>
                                        <p:tav tm="0">
                                          <p:val>
                                            <p:fltVal val="0"/>
                                          </p:val>
                                        </p:tav>
                                        <p:tav tm="100000">
                                          <p:val>
                                            <p:strVal val="#ppt_w"/>
                                          </p:val>
                                        </p:tav>
                                      </p:tavLst>
                                    </p:anim>
                                    <p:anim calcmode="lin" valueType="num">
                                      <p:cBhvr>
                                        <p:cTn id="8" dur="500" fill="hold"/>
                                        <p:tgtEl>
                                          <p:spTgt spid="48"/>
                                        </p:tgtEl>
                                        <p:attrNameLst>
                                          <p:attrName>ppt_h</p:attrName>
                                        </p:attrNameLst>
                                      </p:cBhvr>
                                      <p:tavLst>
                                        <p:tav tm="0">
                                          <p:val>
                                            <p:fltVal val="0"/>
                                          </p:val>
                                        </p:tav>
                                        <p:tav tm="100000">
                                          <p:val>
                                            <p:strVal val="#ppt_h"/>
                                          </p:val>
                                        </p:tav>
                                      </p:tavLst>
                                    </p:anim>
                                    <p:animEffect transition="in" filter="fade">
                                      <p:cBhvr>
                                        <p:cTn id="9"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4578" name="Rectangle 59"/>
          <p:cNvSpPr>
            <a:spLocks noChangeArrowheads="1"/>
          </p:cNvSpPr>
          <p:nvPr/>
        </p:nvSpPr>
        <p:spPr bwMode="auto">
          <a:xfrm>
            <a:off x="3924300" y="1630388"/>
            <a:ext cx="5040313" cy="4319587"/>
          </a:xfrm>
          <a:prstGeom prst="rect">
            <a:avLst/>
          </a:prstGeom>
          <a:solidFill>
            <a:srgbClr val="FFFFFF"/>
          </a:solidFill>
          <a:ln w="28575" algn="ctr">
            <a:solidFill>
              <a:schemeClr val="tx1"/>
            </a:solidFill>
            <a:miter lim="800000"/>
            <a:headEnd/>
            <a:tailEnd/>
          </a:ln>
        </p:spPr>
        <p:txBody>
          <a:bodyPr rot="10800000" vert="eaVert"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24579" name="Rectangle 57"/>
          <p:cNvSpPr>
            <a:spLocks noChangeArrowheads="1"/>
          </p:cNvSpPr>
          <p:nvPr/>
        </p:nvSpPr>
        <p:spPr bwMode="auto">
          <a:xfrm>
            <a:off x="271463" y="1628800"/>
            <a:ext cx="3492500" cy="4319588"/>
          </a:xfrm>
          <a:prstGeom prst="rect">
            <a:avLst/>
          </a:prstGeom>
          <a:solidFill>
            <a:srgbClr val="FFFFFF"/>
          </a:solidFill>
          <a:ln w="28575" algn="ctr">
            <a:solidFill>
              <a:schemeClr val="tx1"/>
            </a:solidFill>
            <a:miter lim="800000"/>
            <a:headEnd/>
            <a:tailEnd/>
          </a:ln>
        </p:spPr>
        <p:txBody>
          <a:bodyPr rot="10800000" vert="eaVert"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24580" name="Rectangle 58"/>
          <p:cNvSpPr>
            <a:spLocks noChangeArrowheads="1"/>
          </p:cNvSpPr>
          <p:nvPr/>
        </p:nvSpPr>
        <p:spPr bwMode="auto">
          <a:xfrm rot="-5400000">
            <a:off x="-452130" y="3208363"/>
            <a:ext cx="244981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600" i="0" dirty="0">
                <a:solidFill>
                  <a:srgbClr val="000000"/>
                </a:solidFill>
                <a:latin typeface="Calibri" panose="020F0502020204030204" pitchFamily="34" charset="0"/>
              </a:rPr>
              <a:t>DNA-</a:t>
            </a:r>
            <a:r>
              <a:rPr lang="es-ES" altLang="es-ES" sz="1600" i="0" dirty="0" err="1">
                <a:solidFill>
                  <a:srgbClr val="000000"/>
                </a:solidFill>
                <a:latin typeface="Calibri" panose="020F0502020204030204" pitchFamily="34" charset="0"/>
              </a:rPr>
              <a:t>PKcs</a:t>
            </a:r>
            <a:endParaRPr lang="es-ES" altLang="es-ES" sz="1600" i="0" dirty="0">
              <a:solidFill>
                <a:srgbClr val="000000"/>
              </a:solidFill>
              <a:latin typeface="Calibri" panose="020F0502020204030204" pitchFamily="34" charset="0"/>
            </a:endParaRPr>
          </a:p>
          <a:p>
            <a:pPr algn="ctr" eaLnBrk="1" hangingPunct="1">
              <a:spcBef>
                <a:spcPct val="0"/>
              </a:spcBef>
              <a:buFontTx/>
              <a:buNone/>
            </a:pPr>
            <a:r>
              <a:rPr lang="es-ES" altLang="es-ES" sz="1400" i="0" dirty="0">
                <a:solidFill>
                  <a:srgbClr val="000000"/>
                </a:solidFill>
                <a:latin typeface="Calibri" panose="020F0502020204030204" pitchFamily="34" charset="0"/>
              </a:rPr>
              <a:t> (% of control non-</a:t>
            </a:r>
            <a:r>
              <a:rPr lang="es-ES" altLang="es-ES" sz="1400" i="0" dirty="0" err="1">
                <a:solidFill>
                  <a:srgbClr val="000000"/>
                </a:solidFill>
                <a:latin typeface="Calibri" panose="020F0502020204030204" pitchFamily="34" charset="0"/>
              </a:rPr>
              <a:t>radiated</a:t>
            </a:r>
            <a:r>
              <a:rPr lang="es-ES" altLang="es-ES" sz="1400" i="0" dirty="0">
                <a:solidFill>
                  <a:srgbClr val="000000"/>
                </a:solidFill>
                <a:latin typeface="Calibri" panose="020F0502020204030204" pitchFamily="34" charset="0"/>
              </a:rPr>
              <a:t> </a:t>
            </a:r>
            <a:r>
              <a:rPr lang="es-ES" altLang="es-ES" sz="1400" i="0" dirty="0" err="1">
                <a:solidFill>
                  <a:srgbClr val="000000"/>
                </a:solidFill>
                <a:latin typeface="Calibri" panose="020F0502020204030204" pitchFamily="34" charset="0"/>
              </a:rPr>
              <a:t>cells</a:t>
            </a:r>
            <a:r>
              <a:rPr lang="es-ES" altLang="es-ES" sz="1400" i="0" dirty="0">
                <a:solidFill>
                  <a:srgbClr val="000000"/>
                </a:solidFill>
                <a:latin typeface="Calibri" panose="020F0502020204030204" pitchFamily="34" charset="0"/>
              </a:rPr>
              <a:t>)</a:t>
            </a:r>
          </a:p>
        </p:txBody>
      </p:sp>
      <p:sp>
        <p:nvSpPr>
          <p:cNvPr id="24581" name="Line 25"/>
          <p:cNvSpPr>
            <a:spLocks noChangeShapeType="1"/>
          </p:cNvSpPr>
          <p:nvPr/>
        </p:nvSpPr>
        <p:spPr bwMode="auto">
          <a:xfrm flipV="1">
            <a:off x="1533525" y="2368575"/>
            <a:ext cx="0" cy="23002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582" name="Line 26"/>
          <p:cNvSpPr>
            <a:spLocks noChangeShapeType="1"/>
          </p:cNvSpPr>
          <p:nvPr/>
        </p:nvSpPr>
        <p:spPr bwMode="auto">
          <a:xfrm flipH="1">
            <a:off x="1462088" y="4668863"/>
            <a:ext cx="714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583" name="Rectangle 27"/>
          <p:cNvSpPr>
            <a:spLocks noChangeArrowheads="1"/>
          </p:cNvSpPr>
          <p:nvPr/>
        </p:nvSpPr>
        <p:spPr bwMode="auto">
          <a:xfrm>
            <a:off x="1350963" y="4573613"/>
            <a:ext cx="952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0</a:t>
            </a:r>
          </a:p>
        </p:txBody>
      </p:sp>
      <p:sp>
        <p:nvSpPr>
          <p:cNvPr id="24584" name="Line 32"/>
          <p:cNvSpPr>
            <a:spLocks noChangeShapeType="1"/>
          </p:cNvSpPr>
          <p:nvPr/>
        </p:nvSpPr>
        <p:spPr bwMode="auto">
          <a:xfrm rot="120000" flipH="1">
            <a:off x="1462088" y="4206900"/>
            <a:ext cx="7143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585" name="Rectangle 33"/>
          <p:cNvSpPr>
            <a:spLocks noChangeArrowheads="1"/>
          </p:cNvSpPr>
          <p:nvPr/>
        </p:nvSpPr>
        <p:spPr bwMode="auto">
          <a:xfrm>
            <a:off x="1257300" y="4113238"/>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25</a:t>
            </a:r>
          </a:p>
        </p:txBody>
      </p:sp>
      <p:sp>
        <p:nvSpPr>
          <p:cNvPr id="24586" name="Line 38"/>
          <p:cNvSpPr>
            <a:spLocks noChangeShapeType="1"/>
          </p:cNvSpPr>
          <p:nvPr/>
        </p:nvSpPr>
        <p:spPr bwMode="auto">
          <a:xfrm flipH="1">
            <a:off x="1462088" y="3746525"/>
            <a:ext cx="7143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587" name="Rectangle 39"/>
          <p:cNvSpPr>
            <a:spLocks noChangeArrowheads="1"/>
          </p:cNvSpPr>
          <p:nvPr/>
        </p:nvSpPr>
        <p:spPr bwMode="auto">
          <a:xfrm>
            <a:off x="1257300" y="3656038"/>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50</a:t>
            </a:r>
          </a:p>
        </p:txBody>
      </p:sp>
      <p:sp>
        <p:nvSpPr>
          <p:cNvPr id="24588" name="Line 44"/>
          <p:cNvSpPr>
            <a:spLocks noChangeShapeType="1"/>
          </p:cNvSpPr>
          <p:nvPr/>
        </p:nvSpPr>
        <p:spPr bwMode="auto">
          <a:xfrm flipH="1">
            <a:off x="1462088" y="3289325"/>
            <a:ext cx="71437"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589" name="Rectangle 45"/>
          <p:cNvSpPr>
            <a:spLocks noChangeArrowheads="1"/>
          </p:cNvSpPr>
          <p:nvPr/>
        </p:nvSpPr>
        <p:spPr bwMode="auto">
          <a:xfrm>
            <a:off x="1257300" y="3194075"/>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75</a:t>
            </a:r>
          </a:p>
        </p:txBody>
      </p:sp>
      <p:sp>
        <p:nvSpPr>
          <p:cNvPr id="24590" name="Line 50"/>
          <p:cNvSpPr>
            <a:spLocks noChangeShapeType="1"/>
          </p:cNvSpPr>
          <p:nvPr/>
        </p:nvSpPr>
        <p:spPr bwMode="auto">
          <a:xfrm rot="180000" flipH="1">
            <a:off x="1462088" y="2827363"/>
            <a:ext cx="71437"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591" name="Rectangle 51"/>
          <p:cNvSpPr>
            <a:spLocks noChangeArrowheads="1"/>
          </p:cNvSpPr>
          <p:nvPr/>
        </p:nvSpPr>
        <p:spPr bwMode="auto">
          <a:xfrm>
            <a:off x="1187450" y="2733700"/>
            <a:ext cx="2587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100</a:t>
            </a:r>
          </a:p>
        </p:txBody>
      </p:sp>
      <p:sp>
        <p:nvSpPr>
          <p:cNvPr id="24592" name="Line 56"/>
          <p:cNvSpPr>
            <a:spLocks noChangeShapeType="1"/>
          </p:cNvSpPr>
          <p:nvPr/>
        </p:nvSpPr>
        <p:spPr bwMode="auto">
          <a:xfrm flipH="1">
            <a:off x="1462088" y="2368575"/>
            <a:ext cx="714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593" name="Rectangle 57"/>
          <p:cNvSpPr>
            <a:spLocks noChangeArrowheads="1"/>
          </p:cNvSpPr>
          <p:nvPr/>
        </p:nvSpPr>
        <p:spPr bwMode="auto">
          <a:xfrm>
            <a:off x="1187450" y="2273325"/>
            <a:ext cx="2587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125</a:t>
            </a:r>
          </a:p>
        </p:txBody>
      </p:sp>
      <p:grpSp>
        <p:nvGrpSpPr>
          <p:cNvPr id="24594" name="Group 96"/>
          <p:cNvGrpSpPr>
            <a:grpSpLocks/>
          </p:cNvGrpSpPr>
          <p:nvPr/>
        </p:nvGrpSpPr>
        <p:grpSpPr bwMode="auto">
          <a:xfrm>
            <a:off x="1803400" y="2767038"/>
            <a:ext cx="469900" cy="1901825"/>
            <a:chOff x="4154" y="1842"/>
            <a:chExt cx="289" cy="1198"/>
          </a:xfrm>
        </p:grpSpPr>
        <p:grpSp>
          <p:nvGrpSpPr>
            <p:cNvPr id="24650" name="Group 76"/>
            <p:cNvGrpSpPr>
              <a:grpSpLocks/>
            </p:cNvGrpSpPr>
            <p:nvPr/>
          </p:nvGrpSpPr>
          <p:grpSpPr bwMode="auto">
            <a:xfrm>
              <a:off x="4209" y="1842"/>
              <a:ext cx="179" cy="182"/>
              <a:chOff x="2517" y="1372"/>
              <a:chExt cx="199" cy="216"/>
            </a:xfrm>
          </p:grpSpPr>
          <p:sp>
            <p:nvSpPr>
              <p:cNvPr id="24652" name="Freeform 75"/>
              <p:cNvSpPr>
                <a:spLocks/>
              </p:cNvSpPr>
              <p:nvPr/>
            </p:nvSpPr>
            <p:spPr bwMode="auto">
              <a:xfrm>
                <a:off x="2517" y="1372"/>
                <a:ext cx="199" cy="1"/>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4653" name="Line 76"/>
              <p:cNvSpPr>
                <a:spLocks noChangeShapeType="1"/>
              </p:cNvSpPr>
              <p:nvPr/>
            </p:nvSpPr>
            <p:spPr bwMode="auto">
              <a:xfrm>
                <a:off x="2616" y="1378"/>
                <a:ext cx="1" cy="21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grpSp>
        <p:sp>
          <p:nvSpPr>
            <p:cNvPr id="24651" name="Rectangle 8"/>
            <p:cNvSpPr>
              <a:spLocks noChangeArrowheads="1"/>
            </p:cNvSpPr>
            <p:nvPr/>
          </p:nvSpPr>
          <p:spPr bwMode="auto">
            <a:xfrm>
              <a:off x="4154" y="1880"/>
              <a:ext cx="289" cy="1160"/>
            </a:xfrm>
            <a:prstGeom prst="rect">
              <a:avLst/>
            </a:prstGeom>
            <a:solidFill>
              <a:schemeClr val="tx2"/>
            </a:solidFill>
            <a:ln w="19050">
              <a:solidFill>
                <a:schemeClr val="tx2"/>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endParaRPr>
            </a:p>
          </p:txBody>
        </p:sp>
      </p:grpSp>
      <p:sp>
        <p:nvSpPr>
          <p:cNvPr id="24595" name="Rectangle 77"/>
          <p:cNvSpPr>
            <a:spLocks noChangeArrowheads="1"/>
          </p:cNvSpPr>
          <p:nvPr/>
        </p:nvSpPr>
        <p:spPr bwMode="auto">
          <a:xfrm>
            <a:off x="1519238" y="4789513"/>
            <a:ext cx="1063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i="0" dirty="0">
                <a:solidFill>
                  <a:srgbClr val="000000"/>
                </a:solidFill>
                <a:latin typeface="Calibri" panose="020F0502020204030204" pitchFamily="34" charset="0"/>
              </a:rPr>
              <a:t>Non-</a:t>
            </a:r>
            <a:r>
              <a:rPr lang="es-ES" altLang="es-ES" sz="1200" i="0" dirty="0" err="1">
                <a:solidFill>
                  <a:srgbClr val="000000"/>
                </a:solidFill>
                <a:latin typeface="Calibri" panose="020F0502020204030204" pitchFamily="34" charset="0"/>
              </a:rPr>
              <a:t>Radiated</a:t>
            </a:r>
            <a:r>
              <a:rPr lang="es-ES" altLang="es-ES" sz="1200" i="0" dirty="0">
                <a:solidFill>
                  <a:srgbClr val="000000"/>
                </a:solidFill>
                <a:latin typeface="Calibri" panose="020F0502020204030204" pitchFamily="34" charset="0"/>
              </a:rPr>
              <a:t> </a:t>
            </a:r>
            <a:r>
              <a:rPr lang="es-ES" altLang="es-ES" sz="1200" i="0" dirty="0" err="1">
                <a:solidFill>
                  <a:srgbClr val="000000"/>
                </a:solidFill>
                <a:latin typeface="Calibri" panose="020F0502020204030204" pitchFamily="34" charset="0"/>
              </a:rPr>
              <a:t>cells</a:t>
            </a:r>
            <a:endParaRPr lang="es-ES" altLang="es-ES" sz="1200" i="0" dirty="0">
              <a:solidFill>
                <a:srgbClr val="000000"/>
              </a:solidFill>
              <a:latin typeface="Calibri" panose="020F0502020204030204" pitchFamily="34" charset="0"/>
            </a:endParaRPr>
          </a:p>
        </p:txBody>
      </p:sp>
      <p:sp>
        <p:nvSpPr>
          <p:cNvPr id="24596" name="Rectangle 78"/>
          <p:cNvSpPr>
            <a:spLocks noChangeArrowheads="1"/>
          </p:cNvSpPr>
          <p:nvPr/>
        </p:nvSpPr>
        <p:spPr bwMode="auto">
          <a:xfrm>
            <a:off x="2611438" y="4789513"/>
            <a:ext cx="8699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i="0">
                <a:solidFill>
                  <a:srgbClr val="000000"/>
                </a:solidFill>
                <a:latin typeface="Calibri" panose="020F0502020204030204" pitchFamily="34" charset="0"/>
              </a:rPr>
              <a:t>Radiated cells</a:t>
            </a:r>
          </a:p>
        </p:txBody>
      </p:sp>
      <p:sp>
        <p:nvSpPr>
          <p:cNvPr id="24597" name="Freeform 73"/>
          <p:cNvSpPr>
            <a:spLocks/>
          </p:cNvSpPr>
          <p:nvPr/>
        </p:nvSpPr>
        <p:spPr bwMode="auto">
          <a:xfrm>
            <a:off x="2919413" y="3111525"/>
            <a:ext cx="254000" cy="1588"/>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4598" name="Line 74"/>
          <p:cNvSpPr>
            <a:spLocks noChangeShapeType="1"/>
          </p:cNvSpPr>
          <p:nvPr/>
        </p:nvSpPr>
        <p:spPr bwMode="auto">
          <a:xfrm>
            <a:off x="3044825" y="3105175"/>
            <a:ext cx="1588" cy="1968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599" name="Line 413"/>
          <p:cNvSpPr>
            <a:spLocks noChangeShapeType="1"/>
          </p:cNvSpPr>
          <p:nvPr/>
        </p:nvSpPr>
        <p:spPr bwMode="auto">
          <a:xfrm>
            <a:off x="2032000" y="2559075"/>
            <a:ext cx="1008063"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spAutoFit/>
          </a:bodyPr>
          <a:lstStyle/>
          <a:p>
            <a:endParaRPr lang="es-ES">
              <a:solidFill>
                <a:srgbClr val="000000"/>
              </a:solidFill>
            </a:endParaRPr>
          </a:p>
        </p:txBody>
      </p:sp>
      <p:sp>
        <p:nvSpPr>
          <p:cNvPr id="24600" name="Line 414"/>
          <p:cNvSpPr>
            <a:spLocks noChangeShapeType="1"/>
          </p:cNvSpPr>
          <p:nvPr/>
        </p:nvSpPr>
        <p:spPr bwMode="auto">
          <a:xfrm>
            <a:off x="2032000" y="2552725"/>
            <a:ext cx="0" cy="144463"/>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spAutoFit/>
          </a:bodyPr>
          <a:lstStyle/>
          <a:p>
            <a:endParaRPr lang="es-ES">
              <a:solidFill>
                <a:srgbClr val="000000"/>
              </a:solidFill>
            </a:endParaRPr>
          </a:p>
        </p:txBody>
      </p:sp>
      <p:sp>
        <p:nvSpPr>
          <p:cNvPr id="24601" name="Rectangle 416"/>
          <p:cNvSpPr>
            <a:spLocks noChangeArrowheads="1"/>
          </p:cNvSpPr>
          <p:nvPr/>
        </p:nvSpPr>
        <p:spPr bwMode="auto">
          <a:xfrm>
            <a:off x="2249488" y="2373338"/>
            <a:ext cx="608012" cy="366712"/>
          </a:xfrm>
          <a:prstGeom prst="rect">
            <a:avLst/>
          </a:prstGeom>
          <a:solidFill>
            <a:schemeClr val="bg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_tradnl" altLang="es-ES" sz="1800">
              <a:solidFill>
                <a:srgbClr val="000000"/>
              </a:solidFill>
              <a:latin typeface="Comic Sans MS" panose="030F0702030302020204" pitchFamily="66" charset="0"/>
            </a:endParaRPr>
          </a:p>
        </p:txBody>
      </p:sp>
      <p:sp>
        <p:nvSpPr>
          <p:cNvPr id="24602" name="Text Box 417"/>
          <p:cNvSpPr txBox="1">
            <a:spLocks noChangeArrowheads="1"/>
          </p:cNvSpPr>
          <p:nvPr/>
        </p:nvSpPr>
        <p:spPr bwMode="auto">
          <a:xfrm>
            <a:off x="2119313" y="2414613"/>
            <a:ext cx="86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solidFill>
                  <a:srgbClr val="000000"/>
                </a:solidFill>
                <a:latin typeface="Comic Sans MS" panose="030F0702030302020204" pitchFamily="66" charset="0"/>
              </a:rPr>
              <a:t>p&lt;0.001</a:t>
            </a:r>
          </a:p>
        </p:txBody>
      </p:sp>
      <p:sp>
        <p:nvSpPr>
          <p:cNvPr id="24603" name="Line 418"/>
          <p:cNvSpPr>
            <a:spLocks noChangeShapeType="1"/>
          </p:cNvSpPr>
          <p:nvPr/>
        </p:nvSpPr>
        <p:spPr bwMode="auto">
          <a:xfrm>
            <a:off x="3046413" y="2551138"/>
            <a:ext cx="0" cy="468312"/>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spAutoFit/>
          </a:bodyPr>
          <a:lstStyle/>
          <a:p>
            <a:endParaRPr lang="es-ES">
              <a:solidFill>
                <a:srgbClr val="000000"/>
              </a:solidFill>
            </a:endParaRPr>
          </a:p>
        </p:txBody>
      </p:sp>
      <p:sp>
        <p:nvSpPr>
          <p:cNvPr id="24604" name="AutoShape 167"/>
          <p:cNvSpPr>
            <a:spLocks noChangeArrowheads="1"/>
          </p:cNvSpPr>
          <p:nvPr/>
        </p:nvSpPr>
        <p:spPr bwMode="auto">
          <a:xfrm>
            <a:off x="702821" y="188640"/>
            <a:ext cx="7757611" cy="936000"/>
          </a:xfrm>
          <a:prstGeom prst="roundRect">
            <a:avLst>
              <a:gd name="adj" fmla="val 16667"/>
            </a:avLst>
          </a:prstGeom>
          <a:solidFill>
            <a:srgbClr val="FFFF66"/>
          </a:solidFill>
          <a:ln w="9525" algn="ctr">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000000"/>
              </a:solidFill>
              <a:latin typeface="Comic Sans MS" panose="030F0702030302020204" pitchFamily="66" charset="0"/>
            </a:endParaRPr>
          </a:p>
        </p:txBody>
      </p:sp>
      <p:sp>
        <p:nvSpPr>
          <p:cNvPr id="24605" name="Text Box 168"/>
          <p:cNvSpPr txBox="1">
            <a:spLocks noChangeArrowheads="1"/>
          </p:cNvSpPr>
          <p:nvPr/>
        </p:nvSpPr>
        <p:spPr bwMode="auto">
          <a:xfrm>
            <a:off x="1403996" y="253163"/>
            <a:ext cx="64865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2400" i="0" dirty="0">
                <a:solidFill>
                  <a:srgbClr val="000000"/>
                </a:solidFill>
                <a:latin typeface="Calibri" panose="020F0502020204030204" pitchFamily="34" charset="0"/>
              </a:rPr>
              <a:t>EFFECTS OF RADIATION AND MELATONIN ON </a:t>
            </a:r>
            <a:r>
              <a:rPr lang="es-ES" altLang="es-ES" sz="2400" i="0" dirty="0" smtClean="0">
                <a:solidFill>
                  <a:srgbClr val="000000"/>
                </a:solidFill>
                <a:latin typeface="Calibri" panose="020F0502020204030204" pitchFamily="34" charset="0"/>
              </a:rPr>
              <a:t>DNA-</a:t>
            </a:r>
            <a:r>
              <a:rPr lang="es-ES" altLang="es-ES" sz="2400" i="0" dirty="0" err="1" smtClean="0">
                <a:solidFill>
                  <a:srgbClr val="000000"/>
                </a:solidFill>
                <a:latin typeface="Calibri" panose="020F0502020204030204" pitchFamily="34" charset="0"/>
              </a:rPr>
              <a:t>PKcs</a:t>
            </a:r>
            <a:r>
              <a:rPr lang="es-ES" altLang="es-ES" sz="2400" i="0" dirty="0" smtClean="0">
                <a:solidFill>
                  <a:srgbClr val="000000"/>
                </a:solidFill>
                <a:latin typeface="Calibri" panose="020F0502020204030204" pitchFamily="34" charset="0"/>
              </a:rPr>
              <a:t> </a:t>
            </a:r>
            <a:r>
              <a:rPr lang="es-ES" altLang="es-ES" sz="2400" i="0" dirty="0" err="1">
                <a:solidFill>
                  <a:srgbClr val="000000"/>
                </a:solidFill>
                <a:latin typeface="Calibri" panose="020F0502020204030204" pitchFamily="34" charset="0"/>
              </a:rPr>
              <a:t>mRNA</a:t>
            </a:r>
            <a:r>
              <a:rPr lang="es-ES" altLang="es-ES" sz="2400" i="0" dirty="0">
                <a:solidFill>
                  <a:srgbClr val="000000"/>
                </a:solidFill>
                <a:latin typeface="Calibri" panose="020F0502020204030204" pitchFamily="34" charset="0"/>
              </a:rPr>
              <a:t> EXPRESSION IN MCF-7 CELLS</a:t>
            </a:r>
          </a:p>
        </p:txBody>
      </p:sp>
      <p:sp>
        <p:nvSpPr>
          <p:cNvPr id="24606" name="Text Box 31"/>
          <p:cNvSpPr txBox="1">
            <a:spLocks noChangeArrowheads="1"/>
          </p:cNvSpPr>
          <p:nvPr/>
        </p:nvSpPr>
        <p:spPr bwMode="auto">
          <a:xfrm>
            <a:off x="6492875" y="4213250"/>
            <a:ext cx="7826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solidFill>
                  <a:srgbClr val="000000"/>
                </a:solidFill>
                <a:latin typeface="Calibri" panose="020F0502020204030204" pitchFamily="34" charset="0"/>
                <a:cs typeface="Arial" panose="020B0604020202020204" pitchFamily="34" charset="0"/>
              </a:rPr>
              <a:t>  1 mM   </a:t>
            </a:r>
          </a:p>
        </p:txBody>
      </p:sp>
      <p:sp>
        <p:nvSpPr>
          <p:cNvPr id="24607" name="Rectangle 40"/>
          <p:cNvSpPr>
            <a:spLocks noChangeArrowheads="1"/>
          </p:cNvSpPr>
          <p:nvPr/>
        </p:nvSpPr>
        <p:spPr bwMode="auto">
          <a:xfrm>
            <a:off x="5905500" y="4075138"/>
            <a:ext cx="936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0</a:t>
            </a:r>
          </a:p>
        </p:txBody>
      </p:sp>
      <p:sp>
        <p:nvSpPr>
          <p:cNvPr id="24608" name="Rectangle 51"/>
          <p:cNvSpPr>
            <a:spLocks noChangeArrowheads="1"/>
          </p:cNvSpPr>
          <p:nvPr/>
        </p:nvSpPr>
        <p:spPr bwMode="auto">
          <a:xfrm>
            <a:off x="5810250" y="3392513"/>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50</a:t>
            </a:r>
          </a:p>
        </p:txBody>
      </p:sp>
      <p:sp>
        <p:nvSpPr>
          <p:cNvPr id="24609" name="Rectangle 62"/>
          <p:cNvSpPr>
            <a:spLocks noChangeArrowheads="1"/>
          </p:cNvSpPr>
          <p:nvPr/>
        </p:nvSpPr>
        <p:spPr bwMode="auto">
          <a:xfrm>
            <a:off x="5741988" y="2706713"/>
            <a:ext cx="2571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100</a:t>
            </a:r>
          </a:p>
        </p:txBody>
      </p:sp>
      <p:sp>
        <p:nvSpPr>
          <p:cNvPr id="24610" name="Line 38"/>
          <p:cNvSpPr>
            <a:spLocks noChangeShapeType="1"/>
          </p:cNvSpPr>
          <p:nvPr/>
        </p:nvSpPr>
        <p:spPr bwMode="auto">
          <a:xfrm flipV="1">
            <a:off x="6092825" y="2101875"/>
            <a:ext cx="0" cy="20701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11" name="Line 39"/>
          <p:cNvSpPr>
            <a:spLocks noChangeShapeType="1"/>
          </p:cNvSpPr>
          <p:nvPr/>
        </p:nvSpPr>
        <p:spPr bwMode="auto">
          <a:xfrm flipH="1">
            <a:off x="6026150" y="4186263"/>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12" name="Line 45"/>
          <p:cNvSpPr>
            <a:spLocks noChangeShapeType="1"/>
          </p:cNvSpPr>
          <p:nvPr/>
        </p:nvSpPr>
        <p:spPr bwMode="auto">
          <a:xfrm flipH="1">
            <a:off x="6054725" y="3841775"/>
            <a:ext cx="38100"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13" name="Line 50"/>
          <p:cNvSpPr>
            <a:spLocks noChangeShapeType="1"/>
          </p:cNvSpPr>
          <p:nvPr/>
        </p:nvSpPr>
        <p:spPr bwMode="auto">
          <a:xfrm flipH="1">
            <a:off x="6026150" y="3500463"/>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14" name="Line 56"/>
          <p:cNvSpPr>
            <a:spLocks noChangeShapeType="1"/>
          </p:cNvSpPr>
          <p:nvPr/>
        </p:nvSpPr>
        <p:spPr bwMode="auto">
          <a:xfrm flipH="1">
            <a:off x="6054725" y="3159150"/>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15" name="Line 61"/>
          <p:cNvSpPr>
            <a:spLocks noChangeShapeType="1"/>
          </p:cNvSpPr>
          <p:nvPr/>
        </p:nvSpPr>
        <p:spPr bwMode="auto">
          <a:xfrm flipH="1">
            <a:off x="6026150" y="2816250"/>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16" name="Line 67"/>
          <p:cNvSpPr>
            <a:spLocks noChangeShapeType="1"/>
          </p:cNvSpPr>
          <p:nvPr/>
        </p:nvSpPr>
        <p:spPr bwMode="auto">
          <a:xfrm flipH="1">
            <a:off x="6054725" y="2473350"/>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17" name="Line 72"/>
          <p:cNvSpPr>
            <a:spLocks noChangeShapeType="1"/>
          </p:cNvSpPr>
          <p:nvPr/>
        </p:nvSpPr>
        <p:spPr bwMode="auto">
          <a:xfrm flipH="1">
            <a:off x="6026150" y="2130450"/>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18" name="Rectangle 73"/>
          <p:cNvSpPr>
            <a:spLocks noChangeArrowheads="1"/>
          </p:cNvSpPr>
          <p:nvPr/>
        </p:nvSpPr>
        <p:spPr bwMode="auto">
          <a:xfrm>
            <a:off x="5741988" y="2020913"/>
            <a:ext cx="2571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150</a:t>
            </a:r>
          </a:p>
        </p:txBody>
      </p:sp>
      <p:sp>
        <p:nvSpPr>
          <p:cNvPr id="24619" name="Rectangle 89"/>
          <p:cNvSpPr>
            <a:spLocks noChangeArrowheads="1"/>
          </p:cNvSpPr>
          <p:nvPr/>
        </p:nvSpPr>
        <p:spPr bwMode="auto">
          <a:xfrm>
            <a:off x="6508750" y="4679975"/>
            <a:ext cx="20034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1700">
              <a:spcBef>
                <a:spcPct val="20000"/>
              </a:spcBef>
              <a:buChar char="•"/>
              <a:defRPr sz="3200">
                <a:solidFill>
                  <a:schemeClr val="tx1"/>
                </a:solidFill>
                <a:latin typeface="Arial" panose="020B0604020202020204" pitchFamily="34" charset="0"/>
              </a:defRPr>
            </a:lvl1pPr>
            <a:lvl2pPr marL="742950" indent="-285750" defTabSz="901700">
              <a:spcBef>
                <a:spcPct val="20000"/>
              </a:spcBef>
              <a:buChar char="–"/>
              <a:defRPr sz="2800">
                <a:solidFill>
                  <a:schemeClr val="tx1"/>
                </a:solidFill>
                <a:latin typeface="Arial" panose="020B0604020202020204" pitchFamily="34" charset="0"/>
              </a:defRPr>
            </a:lvl2pPr>
            <a:lvl3pPr marL="1143000" indent="-228600" defTabSz="901700">
              <a:spcBef>
                <a:spcPct val="20000"/>
              </a:spcBef>
              <a:buChar char="•"/>
              <a:defRPr sz="2400">
                <a:solidFill>
                  <a:schemeClr val="tx1"/>
                </a:solidFill>
                <a:latin typeface="Arial" panose="020B0604020202020204" pitchFamily="34" charset="0"/>
              </a:defRPr>
            </a:lvl3pPr>
            <a:lvl4pPr marL="1600200" indent="-228600" defTabSz="901700">
              <a:spcBef>
                <a:spcPct val="20000"/>
              </a:spcBef>
              <a:buChar char="–"/>
              <a:defRPr sz="2000">
                <a:solidFill>
                  <a:schemeClr val="tx1"/>
                </a:solidFill>
                <a:latin typeface="Arial" panose="020B0604020202020204" pitchFamily="34" charset="0"/>
              </a:defRPr>
            </a:lvl4pPr>
            <a:lvl5pPr marL="2057400" indent="-228600" defTabSz="901700">
              <a:spcBef>
                <a:spcPct val="20000"/>
              </a:spcBef>
              <a:buChar char="»"/>
              <a:defRPr sz="2000">
                <a:solidFill>
                  <a:schemeClr val="tx1"/>
                </a:solidFill>
                <a:latin typeface="Arial" panose="020B0604020202020204" pitchFamily="34" charset="0"/>
              </a:defRPr>
            </a:lvl5pPr>
            <a:lvl6pPr marL="25146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400" i="0" dirty="0" err="1">
                <a:solidFill>
                  <a:srgbClr val="000000"/>
                </a:solidFill>
                <a:latin typeface="Calibri" panose="020F0502020204030204" pitchFamily="34" charset="0"/>
                <a:cs typeface="Arial" panose="020B0604020202020204" pitchFamily="34" charset="0"/>
              </a:rPr>
              <a:t>Melatonin</a:t>
            </a:r>
            <a:r>
              <a:rPr lang="es-ES" altLang="es-ES" sz="1400" i="0" dirty="0">
                <a:solidFill>
                  <a:srgbClr val="000000"/>
                </a:solidFill>
                <a:latin typeface="Calibri" panose="020F0502020204030204" pitchFamily="34" charset="0"/>
                <a:cs typeface="Arial" panose="020B0604020202020204" pitchFamily="34" charset="0"/>
              </a:rPr>
              <a:t> </a:t>
            </a:r>
            <a:r>
              <a:rPr lang="es-ES" altLang="es-ES" sz="1400" i="0" dirty="0" err="1">
                <a:solidFill>
                  <a:srgbClr val="000000"/>
                </a:solidFill>
                <a:latin typeface="Calibri" panose="020F0502020204030204" pitchFamily="34" charset="0"/>
                <a:cs typeface="Arial" panose="020B0604020202020204" pitchFamily="34" charset="0"/>
              </a:rPr>
              <a:t>pretreatment</a:t>
            </a:r>
            <a:r>
              <a:rPr lang="es-ES" altLang="es-ES" sz="1400" i="0" dirty="0">
                <a:solidFill>
                  <a:srgbClr val="000000"/>
                </a:solidFill>
                <a:latin typeface="Calibri" panose="020F0502020204030204" pitchFamily="34" charset="0"/>
                <a:cs typeface="Arial" panose="020B0604020202020204" pitchFamily="34" charset="0"/>
              </a:rPr>
              <a:t> </a:t>
            </a:r>
            <a:r>
              <a:rPr lang="es-ES" altLang="es-ES" sz="1400" i="0" dirty="0" err="1">
                <a:solidFill>
                  <a:srgbClr val="000000"/>
                </a:solidFill>
                <a:latin typeface="Calibri" panose="020F0502020204030204" pitchFamily="34" charset="0"/>
                <a:cs typeface="Arial" panose="020B0604020202020204" pitchFamily="34" charset="0"/>
              </a:rPr>
              <a:t>before</a:t>
            </a:r>
            <a:r>
              <a:rPr lang="es-ES" altLang="es-ES" sz="1400" i="0" dirty="0">
                <a:solidFill>
                  <a:srgbClr val="000000"/>
                </a:solidFill>
                <a:latin typeface="Calibri" panose="020F0502020204030204" pitchFamily="34" charset="0"/>
                <a:cs typeface="Arial" panose="020B0604020202020204" pitchFamily="34" charset="0"/>
              </a:rPr>
              <a:t> </a:t>
            </a:r>
            <a:r>
              <a:rPr lang="es-ES" altLang="es-ES" sz="1400" i="0" dirty="0" err="1">
                <a:solidFill>
                  <a:srgbClr val="000000"/>
                </a:solidFill>
                <a:latin typeface="Calibri" panose="020F0502020204030204" pitchFamily="34" charset="0"/>
                <a:cs typeface="Arial" panose="020B0604020202020204" pitchFamily="34" charset="0"/>
              </a:rPr>
              <a:t>radiation</a:t>
            </a:r>
            <a:endParaRPr lang="es-ES" altLang="es-ES" sz="1400" i="0" dirty="0">
              <a:solidFill>
                <a:srgbClr val="000000"/>
              </a:solidFill>
              <a:latin typeface="Calibri" panose="020F0502020204030204" pitchFamily="34" charset="0"/>
              <a:cs typeface="Arial" panose="020B0604020202020204" pitchFamily="34" charset="0"/>
            </a:endParaRPr>
          </a:p>
        </p:txBody>
      </p:sp>
      <p:sp>
        <p:nvSpPr>
          <p:cNvPr id="24620" name="Rectangle 6"/>
          <p:cNvSpPr>
            <a:spLocks noChangeArrowheads="1"/>
          </p:cNvSpPr>
          <p:nvPr/>
        </p:nvSpPr>
        <p:spPr bwMode="auto">
          <a:xfrm>
            <a:off x="6186488" y="2800375"/>
            <a:ext cx="376237" cy="1373188"/>
          </a:xfrm>
          <a:prstGeom prst="rect">
            <a:avLst/>
          </a:prstGeom>
          <a:gradFill rotWithShape="1">
            <a:gsLst>
              <a:gs pos="0">
                <a:srgbClr val="00003B"/>
              </a:gs>
              <a:gs pos="50000">
                <a:srgbClr val="000080"/>
              </a:gs>
              <a:gs pos="100000">
                <a:srgbClr val="00003B"/>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cs typeface="Arial" panose="020B0604020202020204" pitchFamily="34" charset="0"/>
            </a:endParaRPr>
          </a:p>
        </p:txBody>
      </p:sp>
      <p:sp>
        <p:nvSpPr>
          <p:cNvPr id="24621" name="Freeform 19"/>
          <p:cNvSpPr>
            <a:spLocks/>
          </p:cNvSpPr>
          <p:nvPr/>
        </p:nvSpPr>
        <p:spPr bwMode="auto">
          <a:xfrm>
            <a:off x="6280150" y="2713063"/>
            <a:ext cx="187325" cy="1587"/>
          </a:xfrm>
          <a:custGeom>
            <a:avLst/>
            <a:gdLst>
              <a:gd name="T0" fmla="*/ 0 w 100"/>
              <a:gd name="T1" fmla="*/ 0 h 1587"/>
              <a:gd name="T2" fmla="*/ 2147483646 w 100"/>
              <a:gd name="T3" fmla="*/ 0 h 1587"/>
              <a:gd name="T4" fmla="*/ 0 w 100"/>
              <a:gd name="T5" fmla="*/ 0 h 1587"/>
              <a:gd name="T6" fmla="*/ 0 60000 65536"/>
              <a:gd name="T7" fmla="*/ 0 60000 65536"/>
              <a:gd name="T8" fmla="*/ 0 60000 65536"/>
              <a:gd name="T9" fmla="*/ 0 w 100"/>
              <a:gd name="T10" fmla="*/ 0 h 1587"/>
              <a:gd name="T11" fmla="*/ 100 w 100"/>
              <a:gd name="T12" fmla="*/ 1587 h 1587"/>
            </a:gdLst>
            <a:ahLst/>
            <a:cxnLst>
              <a:cxn ang="T6">
                <a:pos x="T0" y="T1"/>
              </a:cxn>
              <a:cxn ang="T7">
                <a:pos x="T2" y="T3"/>
              </a:cxn>
              <a:cxn ang="T8">
                <a:pos x="T4" y="T5"/>
              </a:cxn>
            </a:cxnLst>
            <a:rect l="T9" t="T10" r="T11" b="T12"/>
            <a:pathLst>
              <a:path w="100" h="1587">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4622" name="Line 20"/>
          <p:cNvSpPr>
            <a:spLocks noChangeShapeType="1"/>
          </p:cNvSpPr>
          <p:nvPr/>
        </p:nvSpPr>
        <p:spPr bwMode="auto">
          <a:xfrm>
            <a:off x="6373813" y="2714650"/>
            <a:ext cx="1587" cy="904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23" name="Freeform 21"/>
          <p:cNvSpPr>
            <a:spLocks/>
          </p:cNvSpPr>
          <p:nvPr/>
        </p:nvSpPr>
        <p:spPr bwMode="auto">
          <a:xfrm>
            <a:off x="6851650" y="3048025"/>
            <a:ext cx="188913" cy="58738"/>
          </a:xfrm>
          <a:custGeom>
            <a:avLst/>
            <a:gdLst>
              <a:gd name="T0" fmla="*/ 0 w 100"/>
              <a:gd name="T1" fmla="*/ 0 h 1588"/>
              <a:gd name="T2" fmla="*/ 2147483646 w 100"/>
              <a:gd name="T3" fmla="*/ 0 h 1588"/>
              <a:gd name="T4" fmla="*/ 0 w 100"/>
              <a:gd name="T5" fmla="*/ 0 h 1588"/>
              <a:gd name="T6" fmla="*/ 0 60000 65536"/>
              <a:gd name="T7" fmla="*/ 0 60000 65536"/>
              <a:gd name="T8" fmla="*/ 0 60000 65536"/>
              <a:gd name="T9" fmla="*/ 0 w 100"/>
              <a:gd name="T10" fmla="*/ 0 h 1588"/>
              <a:gd name="T11" fmla="*/ 100 w 100"/>
              <a:gd name="T12" fmla="*/ 1588 h 1588"/>
            </a:gdLst>
            <a:ahLst/>
            <a:cxnLst>
              <a:cxn ang="T6">
                <a:pos x="T0" y="T1"/>
              </a:cxn>
              <a:cxn ang="T7">
                <a:pos x="T2" y="T3"/>
              </a:cxn>
              <a:cxn ang="T8">
                <a:pos x="T4" y="T5"/>
              </a:cxn>
            </a:cxnLst>
            <a:rect l="T9" t="T10" r="T11" b="T12"/>
            <a:pathLst>
              <a:path w="100" h="1588">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4624" name="Freeform 23"/>
          <p:cNvSpPr>
            <a:spLocks/>
          </p:cNvSpPr>
          <p:nvPr/>
        </p:nvSpPr>
        <p:spPr bwMode="auto">
          <a:xfrm>
            <a:off x="7421563" y="3008338"/>
            <a:ext cx="185737" cy="0"/>
          </a:xfrm>
          <a:custGeom>
            <a:avLst/>
            <a:gdLst>
              <a:gd name="T0" fmla="*/ 0 w 100"/>
              <a:gd name="T1" fmla="*/ 2147483646 w 100"/>
              <a:gd name="T2" fmla="*/ 0 w 100"/>
              <a:gd name="T3" fmla="*/ 0 60000 65536"/>
              <a:gd name="T4" fmla="*/ 0 60000 65536"/>
              <a:gd name="T5" fmla="*/ 0 60000 65536"/>
              <a:gd name="T6" fmla="*/ 0 w 100"/>
              <a:gd name="T7" fmla="*/ 100 w 100"/>
            </a:gdLst>
            <a:ahLst/>
            <a:cxnLst>
              <a:cxn ang="T3">
                <a:pos x="T0" y="0"/>
              </a:cxn>
              <a:cxn ang="T4">
                <a:pos x="T1" y="0"/>
              </a:cxn>
              <a:cxn ang="T5">
                <a:pos x="T2" y="0"/>
              </a:cxn>
            </a:cxnLst>
            <a:rect l="T6" t="0" r="T7" b="0"/>
            <a:pathLst>
              <a:path w="100">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4625" name="Line 24"/>
          <p:cNvSpPr>
            <a:spLocks noChangeShapeType="1"/>
          </p:cNvSpPr>
          <p:nvPr/>
        </p:nvSpPr>
        <p:spPr bwMode="auto">
          <a:xfrm>
            <a:off x="7515225" y="3008338"/>
            <a:ext cx="0" cy="61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26" name="Freeform 25"/>
          <p:cNvSpPr>
            <a:spLocks/>
          </p:cNvSpPr>
          <p:nvPr/>
        </p:nvSpPr>
        <p:spPr bwMode="auto">
          <a:xfrm>
            <a:off x="7970838" y="3311550"/>
            <a:ext cx="188912" cy="4763"/>
          </a:xfrm>
          <a:custGeom>
            <a:avLst/>
            <a:gdLst>
              <a:gd name="T0" fmla="*/ 0 w 100"/>
              <a:gd name="T1" fmla="*/ 0 h 1587"/>
              <a:gd name="T2" fmla="*/ 2147483646 w 100"/>
              <a:gd name="T3" fmla="*/ 0 h 1587"/>
              <a:gd name="T4" fmla="*/ 0 w 100"/>
              <a:gd name="T5" fmla="*/ 0 h 1587"/>
              <a:gd name="T6" fmla="*/ 0 60000 65536"/>
              <a:gd name="T7" fmla="*/ 0 60000 65536"/>
              <a:gd name="T8" fmla="*/ 0 60000 65536"/>
              <a:gd name="T9" fmla="*/ 0 w 100"/>
              <a:gd name="T10" fmla="*/ 0 h 1587"/>
              <a:gd name="T11" fmla="*/ 100 w 100"/>
              <a:gd name="T12" fmla="*/ 1587 h 1587"/>
            </a:gdLst>
            <a:ahLst/>
            <a:cxnLst>
              <a:cxn ang="T6">
                <a:pos x="T0" y="T1"/>
              </a:cxn>
              <a:cxn ang="T7">
                <a:pos x="T2" y="T3"/>
              </a:cxn>
              <a:cxn ang="T8">
                <a:pos x="T4" y="T5"/>
              </a:cxn>
            </a:cxnLst>
            <a:rect l="T9" t="T10" r="T11" b="T12"/>
            <a:pathLst>
              <a:path w="100" h="1587">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solidFill>
                <a:srgbClr val="000000"/>
              </a:solidFill>
            </a:endParaRPr>
          </a:p>
        </p:txBody>
      </p:sp>
      <p:sp>
        <p:nvSpPr>
          <p:cNvPr id="24627" name="Line 26"/>
          <p:cNvSpPr>
            <a:spLocks noChangeShapeType="1"/>
          </p:cNvSpPr>
          <p:nvPr/>
        </p:nvSpPr>
        <p:spPr bwMode="auto">
          <a:xfrm>
            <a:off x="8064500" y="3311550"/>
            <a:ext cx="1588" cy="714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28" name="Text Box 33"/>
          <p:cNvSpPr txBox="1">
            <a:spLocks noChangeArrowheads="1"/>
          </p:cNvSpPr>
          <p:nvPr/>
        </p:nvSpPr>
        <p:spPr bwMode="auto">
          <a:xfrm>
            <a:off x="6719888" y="2757513"/>
            <a:ext cx="45243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a</a:t>
            </a:r>
          </a:p>
        </p:txBody>
      </p:sp>
      <p:cxnSp>
        <p:nvCxnSpPr>
          <p:cNvPr id="59" name="318 Conector recto"/>
          <p:cNvCxnSpPr/>
          <p:nvPr/>
        </p:nvCxnSpPr>
        <p:spPr>
          <a:xfrm rot="5400000">
            <a:off x="6899276" y="3098825"/>
            <a:ext cx="93662"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4630" name="Text Box 31"/>
          <p:cNvSpPr txBox="1">
            <a:spLocks noChangeArrowheads="1"/>
          </p:cNvSpPr>
          <p:nvPr/>
        </p:nvSpPr>
        <p:spPr bwMode="auto">
          <a:xfrm>
            <a:off x="7670800" y="4213250"/>
            <a:ext cx="781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solidFill>
                  <a:srgbClr val="000000"/>
                </a:solidFill>
                <a:latin typeface="Calibri" panose="020F0502020204030204" pitchFamily="34" charset="0"/>
                <a:cs typeface="Arial" panose="020B0604020202020204" pitchFamily="34" charset="0"/>
              </a:rPr>
              <a:t>1 nM</a:t>
            </a:r>
          </a:p>
        </p:txBody>
      </p:sp>
      <p:sp>
        <p:nvSpPr>
          <p:cNvPr id="24631" name="Text Box 31"/>
          <p:cNvSpPr txBox="1">
            <a:spLocks noChangeArrowheads="1"/>
          </p:cNvSpPr>
          <p:nvPr/>
        </p:nvSpPr>
        <p:spPr bwMode="auto">
          <a:xfrm>
            <a:off x="7140575" y="4213250"/>
            <a:ext cx="723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solidFill>
                  <a:srgbClr val="000000"/>
                </a:solidFill>
                <a:latin typeface="Calibri" panose="020F0502020204030204" pitchFamily="34" charset="0"/>
                <a:cs typeface="Arial" panose="020B0604020202020204" pitchFamily="34" charset="0"/>
              </a:rPr>
              <a:t>10 </a:t>
            </a:r>
            <a:r>
              <a:rPr lang="en-US" altLang="es-ES" sz="1200" i="0">
                <a:solidFill>
                  <a:srgbClr val="000000"/>
                </a:solidFill>
                <a:latin typeface="Calibri" panose="020F0502020204030204" pitchFamily="34" charset="0"/>
                <a:cs typeface="Arial" panose="020B0604020202020204" pitchFamily="34" charset="0"/>
              </a:rPr>
              <a:t>µ</a:t>
            </a:r>
            <a:r>
              <a:rPr lang="es-ES" altLang="es-ES" sz="1200" i="0">
                <a:solidFill>
                  <a:srgbClr val="000000"/>
                </a:solidFill>
                <a:latin typeface="Calibri" panose="020F0502020204030204" pitchFamily="34" charset="0"/>
                <a:cs typeface="Arial" panose="020B0604020202020204" pitchFamily="34" charset="0"/>
              </a:rPr>
              <a:t>M </a:t>
            </a:r>
          </a:p>
        </p:txBody>
      </p:sp>
      <p:sp>
        <p:nvSpPr>
          <p:cNvPr id="24632" name="Text Box 31"/>
          <p:cNvSpPr txBox="1">
            <a:spLocks noChangeArrowheads="1"/>
          </p:cNvSpPr>
          <p:nvPr/>
        </p:nvSpPr>
        <p:spPr bwMode="auto">
          <a:xfrm>
            <a:off x="5938838" y="4213250"/>
            <a:ext cx="862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dirty="0">
                <a:solidFill>
                  <a:srgbClr val="000000"/>
                </a:solidFill>
                <a:latin typeface="Calibri" panose="020F0502020204030204" pitchFamily="34" charset="0"/>
                <a:cs typeface="Arial" panose="020B0604020202020204" pitchFamily="34" charset="0"/>
              </a:rPr>
              <a:t>Control</a:t>
            </a:r>
          </a:p>
        </p:txBody>
      </p:sp>
      <p:sp>
        <p:nvSpPr>
          <p:cNvPr id="24633" name="AutoShape 41"/>
          <p:cNvSpPr>
            <a:spLocks/>
          </p:cNvSpPr>
          <p:nvPr/>
        </p:nvSpPr>
        <p:spPr bwMode="auto">
          <a:xfrm rot="-5400000">
            <a:off x="7420769" y="3820344"/>
            <a:ext cx="187325" cy="1512887"/>
          </a:xfrm>
          <a:prstGeom prst="leftBrace">
            <a:avLst>
              <a:gd name="adj1" fmla="val 93849"/>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200" i="0">
              <a:solidFill>
                <a:srgbClr val="000000"/>
              </a:solidFill>
              <a:latin typeface="Comic Sans MS" panose="030F0702030302020204" pitchFamily="66" charset="0"/>
            </a:endParaRPr>
          </a:p>
        </p:txBody>
      </p:sp>
      <p:sp>
        <p:nvSpPr>
          <p:cNvPr id="24634" name="Rectangle 8"/>
          <p:cNvSpPr>
            <a:spLocks noChangeArrowheads="1"/>
          </p:cNvSpPr>
          <p:nvPr/>
        </p:nvSpPr>
        <p:spPr bwMode="auto">
          <a:xfrm>
            <a:off x="6759575" y="3100413"/>
            <a:ext cx="374650" cy="1087437"/>
          </a:xfrm>
          <a:prstGeom prst="rect">
            <a:avLst/>
          </a:prstGeom>
          <a:gradFill rotWithShape="1">
            <a:gsLst>
              <a:gs pos="0">
                <a:srgbClr val="003300"/>
              </a:gs>
              <a:gs pos="50000">
                <a:srgbClr val="008000"/>
              </a:gs>
              <a:gs pos="100000">
                <a:srgbClr val="003B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cs typeface="Arial" panose="020B0604020202020204" pitchFamily="34" charset="0"/>
            </a:endParaRPr>
          </a:p>
        </p:txBody>
      </p:sp>
      <p:sp>
        <p:nvSpPr>
          <p:cNvPr id="24635" name="Text Box 33"/>
          <p:cNvSpPr txBox="1">
            <a:spLocks noChangeArrowheads="1"/>
          </p:cNvSpPr>
          <p:nvPr/>
        </p:nvSpPr>
        <p:spPr bwMode="auto">
          <a:xfrm>
            <a:off x="7286625" y="2724175"/>
            <a:ext cx="4524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a</a:t>
            </a:r>
          </a:p>
        </p:txBody>
      </p:sp>
      <p:sp>
        <p:nvSpPr>
          <p:cNvPr id="24636" name="Text Box 33"/>
          <p:cNvSpPr txBox="1">
            <a:spLocks noChangeArrowheads="1"/>
          </p:cNvSpPr>
          <p:nvPr/>
        </p:nvSpPr>
        <p:spPr bwMode="auto">
          <a:xfrm>
            <a:off x="7739063" y="3025800"/>
            <a:ext cx="6429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a b c</a:t>
            </a:r>
          </a:p>
        </p:txBody>
      </p:sp>
      <p:sp>
        <p:nvSpPr>
          <p:cNvPr id="24637" name="Rectangle 51"/>
          <p:cNvSpPr>
            <a:spLocks noChangeArrowheads="1"/>
          </p:cNvSpPr>
          <p:nvPr/>
        </p:nvSpPr>
        <p:spPr bwMode="auto">
          <a:xfrm>
            <a:off x="5810250" y="3035325"/>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75</a:t>
            </a:r>
          </a:p>
        </p:txBody>
      </p:sp>
      <p:sp>
        <p:nvSpPr>
          <p:cNvPr id="24638" name="Rectangle 51"/>
          <p:cNvSpPr>
            <a:spLocks noChangeArrowheads="1"/>
          </p:cNvSpPr>
          <p:nvPr/>
        </p:nvSpPr>
        <p:spPr bwMode="auto">
          <a:xfrm>
            <a:off x="5810250" y="3737000"/>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25</a:t>
            </a:r>
          </a:p>
        </p:txBody>
      </p:sp>
      <p:sp>
        <p:nvSpPr>
          <p:cNvPr id="24639" name="Rectangle 62"/>
          <p:cNvSpPr>
            <a:spLocks noChangeArrowheads="1"/>
          </p:cNvSpPr>
          <p:nvPr/>
        </p:nvSpPr>
        <p:spPr bwMode="auto">
          <a:xfrm>
            <a:off x="5741988" y="2370163"/>
            <a:ext cx="25717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125</a:t>
            </a:r>
          </a:p>
        </p:txBody>
      </p:sp>
      <p:sp>
        <p:nvSpPr>
          <p:cNvPr id="24640" name="Line 18"/>
          <p:cNvSpPr>
            <a:spLocks noChangeShapeType="1"/>
          </p:cNvSpPr>
          <p:nvPr/>
        </p:nvSpPr>
        <p:spPr bwMode="auto">
          <a:xfrm>
            <a:off x="6062663" y="4186263"/>
            <a:ext cx="2376487" cy="31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41" name="Rectangle 58"/>
          <p:cNvSpPr>
            <a:spLocks noChangeArrowheads="1"/>
          </p:cNvSpPr>
          <p:nvPr/>
        </p:nvSpPr>
        <p:spPr bwMode="auto">
          <a:xfrm rot="-5400000">
            <a:off x="4224338" y="2906092"/>
            <a:ext cx="23082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600" i="0" dirty="0">
                <a:solidFill>
                  <a:srgbClr val="000000"/>
                </a:solidFill>
                <a:latin typeface="Calibri" panose="020F0502020204030204" pitchFamily="34" charset="0"/>
              </a:rPr>
              <a:t>DNA-</a:t>
            </a:r>
            <a:r>
              <a:rPr lang="es-ES" altLang="es-ES" sz="1600" i="0" dirty="0" err="1">
                <a:solidFill>
                  <a:srgbClr val="000000"/>
                </a:solidFill>
                <a:latin typeface="Calibri" panose="020F0502020204030204" pitchFamily="34" charset="0"/>
              </a:rPr>
              <a:t>PKcs</a:t>
            </a:r>
            <a:endParaRPr lang="es-ES" altLang="es-ES" sz="1600" i="0" dirty="0">
              <a:solidFill>
                <a:srgbClr val="000000"/>
              </a:solidFill>
              <a:latin typeface="Calibri" panose="020F0502020204030204" pitchFamily="34" charset="0"/>
            </a:endParaRPr>
          </a:p>
          <a:p>
            <a:pPr algn="ctr" eaLnBrk="1" hangingPunct="1">
              <a:spcBef>
                <a:spcPct val="0"/>
              </a:spcBef>
              <a:buFontTx/>
              <a:buNone/>
            </a:pPr>
            <a:r>
              <a:rPr lang="es-ES" altLang="es-ES" sz="1400" i="0" dirty="0">
                <a:solidFill>
                  <a:srgbClr val="000000"/>
                </a:solidFill>
                <a:latin typeface="Calibri" panose="020F0502020204030204" pitchFamily="34" charset="0"/>
              </a:rPr>
              <a:t> (% of control </a:t>
            </a:r>
            <a:r>
              <a:rPr lang="es-ES" altLang="es-ES" sz="1400" i="0" dirty="0" err="1">
                <a:solidFill>
                  <a:srgbClr val="000000"/>
                </a:solidFill>
                <a:latin typeface="Calibri" panose="020F0502020204030204" pitchFamily="34" charset="0"/>
              </a:rPr>
              <a:t>radiated</a:t>
            </a:r>
            <a:r>
              <a:rPr lang="es-ES" altLang="es-ES" sz="1400" i="0" dirty="0">
                <a:solidFill>
                  <a:srgbClr val="000000"/>
                </a:solidFill>
                <a:latin typeface="Calibri" panose="020F0502020204030204" pitchFamily="34" charset="0"/>
              </a:rPr>
              <a:t> </a:t>
            </a:r>
            <a:r>
              <a:rPr lang="es-ES" altLang="es-ES" sz="1400" i="0" dirty="0" err="1">
                <a:solidFill>
                  <a:srgbClr val="000000"/>
                </a:solidFill>
                <a:latin typeface="Calibri" panose="020F0502020204030204" pitchFamily="34" charset="0"/>
              </a:rPr>
              <a:t>cells</a:t>
            </a:r>
            <a:r>
              <a:rPr lang="es-ES" altLang="es-ES" sz="1400" i="0" dirty="0">
                <a:solidFill>
                  <a:srgbClr val="000000"/>
                </a:solidFill>
                <a:latin typeface="Calibri" panose="020F0502020204030204" pitchFamily="34" charset="0"/>
              </a:rPr>
              <a:t>)</a:t>
            </a:r>
          </a:p>
        </p:txBody>
      </p:sp>
      <p:sp>
        <p:nvSpPr>
          <p:cNvPr id="24642" name="Rectangle 8"/>
          <p:cNvSpPr>
            <a:spLocks noChangeArrowheads="1"/>
          </p:cNvSpPr>
          <p:nvPr/>
        </p:nvSpPr>
        <p:spPr bwMode="auto">
          <a:xfrm>
            <a:off x="2811463" y="3171850"/>
            <a:ext cx="468312" cy="1492250"/>
          </a:xfrm>
          <a:prstGeom prst="rect">
            <a:avLst/>
          </a:prstGeom>
          <a:gradFill rotWithShape="1">
            <a:gsLst>
              <a:gs pos="0">
                <a:srgbClr val="00003B"/>
              </a:gs>
              <a:gs pos="50000">
                <a:srgbClr val="000080"/>
              </a:gs>
              <a:gs pos="100000">
                <a:srgbClr val="00003B"/>
              </a:gs>
            </a:gsLst>
            <a:lin ang="0" scaled="1"/>
          </a:gra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endParaRPr>
          </a:p>
        </p:txBody>
      </p:sp>
      <p:sp>
        <p:nvSpPr>
          <p:cNvPr id="24643" name="Line 16"/>
          <p:cNvSpPr>
            <a:spLocks noChangeShapeType="1"/>
          </p:cNvSpPr>
          <p:nvPr/>
        </p:nvSpPr>
        <p:spPr bwMode="auto">
          <a:xfrm>
            <a:off x="1533525" y="4668863"/>
            <a:ext cx="1979613"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solidFill>
                <a:srgbClr val="000000"/>
              </a:solidFill>
            </a:endParaRPr>
          </a:p>
        </p:txBody>
      </p:sp>
      <p:sp>
        <p:nvSpPr>
          <p:cNvPr id="24644" name="AutoShape 41"/>
          <p:cNvSpPr>
            <a:spLocks/>
          </p:cNvSpPr>
          <p:nvPr/>
        </p:nvSpPr>
        <p:spPr bwMode="auto">
          <a:xfrm rot="-5400000">
            <a:off x="7243762" y="4221020"/>
            <a:ext cx="187325" cy="2089150"/>
          </a:xfrm>
          <a:prstGeom prst="leftBrace">
            <a:avLst>
              <a:gd name="adj1" fmla="val 9381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200" i="0">
              <a:solidFill>
                <a:srgbClr val="000000"/>
              </a:solidFill>
              <a:latin typeface="Comic Sans MS" panose="030F0702030302020204" pitchFamily="66" charset="0"/>
            </a:endParaRPr>
          </a:p>
        </p:txBody>
      </p:sp>
      <p:sp>
        <p:nvSpPr>
          <p:cNvPr id="24645" name="Rectangle 89"/>
          <p:cNvSpPr>
            <a:spLocks noChangeArrowheads="1"/>
          </p:cNvSpPr>
          <p:nvPr/>
        </p:nvSpPr>
        <p:spPr bwMode="auto">
          <a:xfrm>
            <a:off x="6372200" y="5373713"/>
            <a:ext cx="20034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1700">
              <a:spcBef>
                <a:spcPct val="20000"/>
              </a:spcBef>
              <a:buChar char="•"/>
              <a:defRPr sz="3200">
                <a:solidFill>
                  <a:schemeClr val="tx1"/>
                </a:solidFill>
                <a:latin typeface="Arial" panose="020B0604020202020204" pitchFamily="34" charset="0"/>
              </a:defRPr>
            </a:lvl1pPr>
            <a:lvl2pPr marL="742950" indent="-285750" defTabSz="901700">
              <a:spcBef>
                <a:spcPct val="20000"/>
              </a:spcBef>
              <a:buChar char="–"/>
              <a:defRPr sz="2800">
                <a:solidFill>
                  <a:schemeClr val="tx1"/>
                </a:solidFill>
                <a:latin typeface="Arial" panose="020B0604020202020204" pitchFamily="34" charset="0"/>
              </a:defRPr>
            </a:lvl2pPr>
            <a:lvl3pPr marL="1143000" indent="-228600" defTabSz="901700">
              <a:spcBef>
                <a:spcPct val="20000"/>
              </a:spcBef>
              <a:buChar char="•"/>
              <a:defRPr sz="2400">
                <a:solidFill>
                  <a:schemeClr val="tx1"/>
                </a:solidFill>
                <a:latin typeface="Arial" panose="020B0604020202020204" pitchFamily="34" charset="0"/>
              </a:defRPr>
            </a:lvl3pPr>
            <a:lvl4pPr marL="1600200" indent="-228600" defTabSz="901700">
              <a:spcBef>
                <a:spcPct val="20000"/>
              </a:spcBef>
              <a:buChar char="–"/>
              <a:defRPr sz="2000">
                <a:solidFill>
                  <a:schemeClr val="tx1"/>
                </a:solidFill>
                <a:latin typeface="Arial" panose="020B0604020202020204" pitchFamily="34" charset="0"/>
              </a:defRPr>
            </a:lvl4pPr>
            <a:lvl5pPr marL="2057400" indent="-228600" defTabSz="901700">
              <a:spcBef>
                <a:spcPct val="20000"/>
              </a:spcBef>
              <a:buChar char="»"/>
              <a:defRPr sz="2000">
                <a:solidFill>
                  <a:schemeClr val="tx1"/>
                </a:solidFill>
                <a:latin typeface="Arial" panose="020B0604020202020204" pitchFamily="34" charset="0"/>
              </a:defRPr>
            </a:lvl5pPr>
            <a:lvl6pPr marL="25146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400" i="0" dirty="0" smtClean="0">
                <a:solidFill>
                  <a:srgbClr val="000000"/>
                </a:solidFill>
                <a:latin typeface="Calibri" panose="020F0502020204030204" pitchFamily="34" charset="0"/>
                <a:cs typeface="Arial" panose="020B0604020202020204" pitchFamily="34" charset="0"/>
              </a:rPr>
              <a:t>RADIATION</a:t>
            </a:r>
            <a:endParaRPr lang="es-ES" altLang="es-ES" sz="1400" i="0" dirty="0">
              <a:solidFill>
                <a:srgbClr val="000000"/>
              </a:solidFill>
              <a:latin typeface="Calibri" panose="020F0502020204030204" pitchFamily="34" charset="0"/>
              <a:cs typeface="Arial" panose="020B0604020202020204" pitchFamily="34" charset="0"/>
            </a:endParaRPr>
          </a:p>
        </p:txBody>
      </p:sp>
      <p:sp>
        <p:nvSpPr>
          <p:cNvPr id="24646" name="Text Box 71"/>
          <p:cNvSpPr txBox="1">
            <a:spLocks noChangeArrowheads="1"/>
          </p:cNvSpPr>
          <p:nvPr/>
        </p:nvSpPr>
        <p:spPr bwMode="auto">
          <a:xfrm>
            <a:off x="4044538" y="4910956"/>
            <a:ext cx="1858201" cy="900246"/>
          </a:xfrm>
          <a:prstGeom prst="rect">
            <a:avLst/>
          </a:prstGeom>
          <a:solidFill>
            <a:srgbClr val="FFFFFF"/>
          </a:solidFill>
          <a:ln w="9525">
            <a:solidFill>
              <a:schemeClr val="tx1"/>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050" i="0">
                <a:solidFill>
                  <a:srgbClr val="000000"/>
                </a:solidFill>
                <a:latin typeface="Calibri" panose="020F0502020204030204" pitchFamily="34" charset="0"/>
              </a:rPr>
              <a:t>a</a:t>
            </a:r>
            <a:r>
              <a:rPr lang="es-ES" altLang="es-ES" sz="1050" b="0" i="0">
                <a:solidFill>
                  <a:srgbClr val="000000"/>
                </a:solidFill>
                <a:latin typeface="Calibri" panose="020F0502020204030204" pitchFamily="34" charset="0"/>
              </a:rPr>
              <a:t>, p&lt;0.01 </a:t>
            </a:r>
            <a:r>
              <a:rPr lang="es-ES" altLang="es-ES" sz="1050" b="0">
                <a:solidFill>
                  <a:srgbClr val="000000"/>
                </a:solidFill>
                <a:latin typeface="Calibri" panose="020F0502020204030204" pitchFamily="34" charset="0"/>
              </a:rPr>
              <a:t>vs</a:t>
            </a:r>
            <a:r>
              <a:rPr lang="es-ES" altLang="es-ES" sz="1050" b="0" i="0">
                <a:solidFill>
                  <a:srgbClr val="000000"/>
                </a:solidFill>
                <a:latin typeface="Calibri" panose="020F0502020204030204" pitchFamily="34" charset="0"/>
              </a:rPr>
              <a:t> Control</a:t>
            </a:r>
          </a:p>
          <a:p>
            <a:pPr eaLnBrk="1" hangingPunct="1">
              <a:spcBef>
                <a:spcPct val="0"/>
              </a:spcBef>
              <a:buFontTx/>
              <a:buNone/>
            </a:pPr>
            <a:r>
              <a:rPr lang="es-ES" altLang="es-ES" sz="1050" i="0">
                <a:solidFill>
                  <a:srgbClr val="000000"/>
                </a:solidFill>
                <a:latin typeface="Calibri" panose="020F0502020204030204" pitchFamily="34" charset="0"/>
              </a:rPr>
              <a:t>b</a:t>
            </a:r>
            <a:r>
              <a:rPr lang="es-ES" altLang="es-ES" sz="1050" b="0" i="0">
                <a:solidFill>
                  <a:srgbClr val="000000"/>
                </a:solidFill>
                <a:latin typeface="Calibri" panose="020F0502020204030204" pitchFamily="34" charset="0"/>
              </a:rPr>
              <a:t>, p&lt;0.001 </a:t>
            </a:r>
            <a:r>
              <a:rPr lang="es-ES" altLang="es-ES" sz="1050" b="0">
                <a:solidFill>
                  <a:srgbClr val="000000"/>
                </a:solidFill>
                <a:latin typeface="Calibri" panose="020F0502020204030204" pitchFamily="34" charset="0"/>
              </a:rPr>
              <a:t>vs</a:t>
            </a:r>
            <a:r>
              <a:rPr lang="es-ES" altLang="es-ES" sz="1050" b="0" i="0">
                <a:solidFill>
                  <a:srgbClr val="000000"/>
                </a:solidFill>
                <a:latin typeface="Calibri" panose="020F0502020204030204" pitchFamily="34" charset="0"/>
              </a:rPr>
              <a:t> Control</a:t>
            </a:r>
            <a:endParaRPr lang="es-ES" altLang="es-ES" sz="1050" b="0" i="0" baseline="-25000">
              <a:solidFill>
                <a:srgbClr val="000000"/>
              </a:solidFill>
              <a:latin typeface="Calibri" panose="020F0502020204030204" pitchFamily="34" charset="0"/>
            </a:endParaRPr>
          </a:p>
          <a:p>
            <a:pPr eaLnBrk="1" hangingPunct="1">
              <a:spcBef>
                <a:spcPct val="0"/>
              </a:spcBef>
              <a:buFontTx/>
              <a:buNone/>
            </a:pPr>
            <a:r>
              <a:rPr lang="es-ES" altLang="es-ES" sz="1050" i="0">
                <a:solidFill>
                  <a:srgbClr val="000000"/>
                </a:solidFill>
                <a:latin typeface="Calibri" panose="020F0502020204030204" pitchFamily="34" charset="0"/>
              </a:rPr>
              <a:t>c</a:t>
            </a:r>
            <a:r>
              <a:rPr lang="es-ES" altLang="es-ES" sz="1050" b="0" i="0">
                <a:solidFill>
                  <a:srgbClr val="000000"/>
                </a:solidFill>
                <a:latin typeface="Calibri" panose="020F0502020204030204" pitchFamily="34" charset="0"/>
              </a:rPr>
              <a:t>, p&lt;0.01 </a:t>
            </a:r>
            <a:r>
              <a:rPr lang="es-ES" altLang="es-ES" sz="1050" b="0">
                <a:solidFill>
                  <a:srgbClr val="000000"/>
                </a:solidFill>
                <a:latin typeface="Calibri" panose="020F0502020204030204" pitchFamily="34" charset="0"/>
              </a:rPr>
              <a:t>vs</a:t>
            </a:r>
            <a:r>
              <a:rPr lang="es-ES" altLang="es-ES" sz="1050" b="0" i="0">
                <a:solidFill>
                  <a:srgbClr val="000000"/>
                </a:solidFill>
                <a:latin typeface="Calibri" panose="020F0502020204030204" pitchFamily="34" charset="0"/>
              </a:rPr>
              <a:t> Melatonin 1 mM</a:t>
            </a:r>
          </a:p>
          <a:p>
            <a:pPr eaLnBrk="1" hangingPunct="1">
              <a:spcBef>
                <a:spcPct val="0"/>
              </a:spcBef>
              <a:buFontTx/>
              <a:buNone/>
            </a:pPr>
            <a:r>
              <a:rPr lang="es-ES" altLang="es-ES" sz="1050" i="0">
                <a:solidFill>
                  <a:srgbClr val="000000"/>
                </a:solidFill>
                <a:latin typeface="Calibri" panose="020F0502020204030204" pitchFamily="34" charset="0"/>
              </a:rPr>
              <a:t>d</a:t>
            </a:r>
            <a:r>
              <a:rPr lang="es-ES" altLang="es-ES" sz="1050" b="0" i="0">
                <a:solidFill>
                  <a:srgbClr val="000000"/>
                </a:solidFill>
                <a:latin typeface="Calibri" panose="020F0502020204030204" pitchFamily="34" charset="0"/>
              </a:rPr>
              <a:t>, p&lt;0.001 </a:t>
            </a:r>
            <a:r>
              <a:rPr lang="es-ES" altLang="es-ES" sz="1050" b="0">
                <a:solidFill>
                  <a:srgbClr val="000000"/>
                </a:solidFill>
                <a:latin typeface="Calibri" panose="020F0502020204030204" pitchFamily="34" charset="0"/>
              </a:rPr>
              <a:t>vs</a:t>
            </a:r>
            <a:r>
              <a:rPr lang="es-ES" altLang="es-ES" sz="1050" b="0" i="0">
                <a:solidFill>
                  <a:srgbClr val="000000"/>
                </a:solidFill>
                <a:latin typeface="Calibri" panose="020F0502020204030204" pitchFamily="34" charset="0"/>
              </a:rPr>
              <a:t> Melatonin 1 mM</a:t>
            </a:r>
          </a:p>
          <a:p>
            <a:pPr eaLnBrk="1" hangingPunct="1">
              <a:spcBef>
                <a:spcPct val="0"/>
              </a:spcBef>
              <a:buFontTx/>
              <a:buNone/>
            </a:pPr>
            <a:r>
              <a:rPr lang="es-ES" altLang="es-ES" sz="1050" i="0">
                <a:solidFill>
                  <a:srgbClr val="000000"/>
                </a:solidFill>
                <a:latin typeface="Calibri" panose="020F0502020204030204" pitchFamily="34" charset="0"/>
              </a:rPr>
              <a:t>e</a:t>
            </a:r>
            <a:r>
              <a:rPr lang="es-ES" altLang="es-ES" sz="1050" b="0" i="0">
                <a:solidFill>
                  <a:srgbClr val="000000"/>
                </a:solidFill>
                <a:latin typeface="Calibri" panose="020F0502020204030204" pitchFamily="34" charset="0"/>
              </a:rPr>
              <a:t>, p&lt;0.01 </a:t>
            </a:r>
            <a:r>
              <a:rPr lang="es-ES" altLang="es-ES" sz="1050" b="0">
                <a:solidFill>
                  <a:srgbClr val="000000"/>
                </a:solidFill>
                <a:latin typeface="Calibri" panose="020F0502020204030204" pitchFamily="34" charset="0"/>
              </a:rPr>
              <a:t>vs</a:t>
            </a:r>
            <a:r>
              <a:rPr lang="es-ES" altLang="es-ES" sz="1050" b="0" i="0">
                <a:solidFill>
                  <a:srgbClr val="000000"/>
                </a:solidFill>
                <a:latin typeface="Calibri" panose="020F0502020204030204" pitchFamily="34" charset="0"/>
              </a:rPr>
              <a:t> Melatonin 10 µM</a:t>
            </a:r>
          </a:p>
        </p:txBody>
      </p:sp>
      <p:sp>
        <p:nvSpPr>
          <p:cNvPr id="24647" name="Text Box 124"/>
          <p:cNvSpPr txBox="1">
            <a:spLocks noChangeArrowheads="1"/>
          </p:cNvSpPr>
          <p:nvPr/>
        </p:nvSpPr>
        <p:spPr bwMode="auto">
          <a:xfrm>
            <a:off x="1665288" y="6443663"/>
            <a:ext cx="58340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1400" dirty="0">
                <a:solidFill>
                  <a:srgbClr val="000000"/>
                </a:solidFill>
                <a:latin typeface="Calibri" panose="020F0502020204030204" pitchFamily="34" charset="0"/>
              </a:rPr>
              <a:t>Alonso-González et al., J Pineal Res 58:189-197, </a:t>
            </a:r>
            <a:r>
              <a:rPr lang="es-ES_tradnl" altLang="es-ES" sz="1400" dirty="0" smtClean="0">
                <a:solidFill>
                  <a:srgbClr val="000000"/>
                </a:solidFill>
                <a:latin typeface="Calibri" panose="020F0502020204030204" pitchFamily="34" charset="0"/>
              </a:rPr>
              <a:t>2015.</a:t>
            </a:r>
            <a:endParaRPr lang="es-ES" altLang="es-ES" sz="1400" dirty="0">
              <a:solidFill>
                <a:srgbClr val="000000"/>
              </a:solidFill>
              <a:latin typeface="Calibri" panose="020F0502020204030204" pitchFamily="34" charset="0"/>
            </a:endParaRPr>
          </a:p>
        </p:txBody>
      </p:sp>
      <p:sp>
        <p:nvSpPr>
          <p:cNvPr id="24648" name="Rectangle 13" descr="10%"/>
          <p:cNvSpPr>
            <a:spLocks noChangeArrowheads="1"/>
          </p:cNvSpPr>
          <p:nvPr/>
        </p:nvSpPr>
        <p:spPr bwMode="auto">
          <a:xfrm>
            <a:off x="7327900" y="3052788"/>
            <a:ext cx="373063" cy="1135062"/>
          </a:xfrm>
          <a:prstGeom prst="rect">
            <a:avLst/>
          </a:prstGeom>
          <a:gradFill rotWithShape="1">
            <a:gsLst>
              <a:gs pos="0">
                <a:srgbClr val="005E00"/>
              </a:gs>
              <a:gs pos="50000">
                <a:srgbClr val="00CC00"/>
              </a:gs>
              <a:gs pos="100000">
                <a:srgbClr val="005E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cs typeface="Arial" panose="020B0604020202020204" pitchFamily="34" charset="0"/>
            </a:endParaRPr>
          </a:p>
        </p:txBody>
      </p:sp>
      <p:sp>
        <p:nvSpPr>
          <p:cNvPr id="24649" name="Rectangle 15" descr="Vertical oscura"/>
          <p:cNvSpPr>
            <a:spLocks noChangeArrowheads="1"/>
          </p:cNvSpPr>
          <p:nvPr/>
        </p:nvSpPr>
        <p:spPr bwMode="auto">
          <a:xfrm>
            <a:off x="7877175" y="3348063"/>
            <a:ext cx="374650" cy="839787"/>
          </a:xfrm>
          <a:prstGeom prst="rect">
            <a:avLst/>
          </a:prstGeom>
          <a:gradFill rotWithShape="1">
            <a:gsLst>
              <a:gs pos="0">
                <a:srgbClr val="477618"/>
              </a:gs>
              <a:gs pos="50000">
                <a:srgbClr val="99FF33"/>
              </a:gs>
              <a:gs pos="100000">
                <a:srgbClr val="477618"/>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solidFill>
                <a:srgbClr val="000000"/>
              </a:solidFill>
              <a:cs typeface="Arial" panose="020B0604020202020204" pitchFamily="34" charset="0"/>
            </a:endParaRPr>
          </a:p>
        </p:txBody>
      </p:sp>
    </p:spTree>
    <p:extLst>
      <p:ext uri="{BB962C8B-B14F-4D97-AF65-F5344CB8AC3E}">
        <p14:creationId xmlns:p14="http://schemas.microsoft.com/office/powerpoint/2010/main" val="1927744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40962" name="AutoShape 94"/>
          <p:cNvSpPr>
            <a:spLocks noChangeArrowheads="1"/>
          </p:cNvSpPr>
          <p:nvPr/>
        </p:nvSpPr>
        <p:spPr bwMode="auto">
          <a:xfrm>
            <a:off x="822325" y="1571675"/>
            <a:ext cx="7307262" cy="5076000"/>
          </a:xfrm>
          <a:prstGeom prst="roundRect">
            <a:avLst>
              <a:gd name="adj" fmla="val 5778"/>
            </a:avLst>
          </a:prstGeom>
          <a:solidFill>
            <a:schemeClr val="bg1"/>
          </a:solidFill>
          <a:ln w="57150" cmpd="thinThick" algn="ctr">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alibri" panose="020F0502020204030204" pitchFamily="34" charset="0"/>
            </a:endParaRPr>
          </a:p>
        </p:txBody>
      </p:sp>
      <p:sp>
        <p:nvSpPr>
          <p:cNvPr id="40963" name="Text Box 31"/>
          <p:cNvSpPr txBox="1">
            <a:spLocks noChangeArrowheads="1"/>
          </p:cNvSpPr>
          <p:nvPr/>
        </p:nvSpPr>
        <p:spPr bwMode="auto">
          <a:xfrm>
            <a:off x="4598988" y="4887913"/>
            <a:ext cx="78263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100" i="0">
                <a:latin typeface="Calibri" panose="020F0502020204030204" pitchFamily="34" charset="0"/>
                <a:cs typeface="Arial" panose="020B0604020202020204" pitchFamily="34" charset="0"/>
              </a:rPr>
              <a:t>  1 mM   </a:t>
            </a:r>
          </a:p>
        </p:txBody>
      </p:sp>
      <p:sp>
        <p:nvSpPr>
          <p:cNvPr id="40964" name="Rectangle 40"/>
          <p:cNvSpPr>
            <a:spLocks noChangeArrowheads="1"/>
          </p:cNvSpPr>
          <p:nvPr/>
        </p:nvSpPr>
        <p:spPr bwMode="auto">
          <a:xfrm>
            <a:off x="3318703" y="4759325"/>
            <a:ext cx="7854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alibri" panose="020F0502020204030204" pitchFamily="34" charset="0"/>
                <a:cs typeface="Arial" panose="020B0604020202020204" pitchFamily="34" charset="0"/>
              </a:rPr>
              <a:t>0</a:t>
            </a:r>
            <a:endParaRPr lang="es-ES" altLang="es-ES" sz="1200" b="0" i="0">
              <a:latin typeface="Calibri" panose="020F0502020204030204" pitchFamily="34" charset="0"/>
              <a:cs typeface="Arial" panose="020B0604020202020204" pitchFamily="34" charset="0"/>
            </a:endParaRPr>
          </a:p>
        </p:txBody>
      </p:sp>
      <p:sp>
        <p:nvSpPr>
          <p:cNvPr id="40965" name="Rectangle 51"/>
          <p:cNvSpPr>
            <a:spLocks noChangeArrowheads="1"/>
          </p:cNvSpPr>
          <p:nvPr/>
        </p:nvSpPr>
        <p:spPr bwMode="auto">
          <a:xfrm>
            <a:off x="3161609" y="4076700"/>
            <a:ext cx="23564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alibri" panose="020F0502020204030204" pitchFamily="34" charset="0"/>
                <a:cs typeface="Arial" panose="020B0604020202020204" pitchFamily="34" charset="0"/>
              </a:rPr>
              <a:t>100</a:t>
            </a:r>
            <a:endParaRPr lang="es-ES" altLang="es-ES" sz="1200" b="0" i="0">
              <a:latin typeface="Calibri" panose="020F0502020204030204" pitchFamily="34" charset="0"/>
              <a:cs typeface="Arial" panose="020B0604020202020204" pitchFamily="34" charset="0"/>
            </a:endParaRPr>
          </a:p>
        </p:txBody>
      </p:sp>
      <p:sp>
        <p:nvSpPr>
          <p:cNvPr id="40966" name="Rectangle 62"/>
          <p:cNvSpPr>
            <a:spLocks noChangeArrowheads="1"/>
          </p:cNvSpPr>
          <p:nvPr/>
        </p:nvSpPr>
        <p:spPr bwMode="auto">
          <a:xfrm>
            <a:off x="3161609" y="3390900"/>
            <a:ext cx="23564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alibri" panose="020F0502020204030204" pitchFamily="34" charset="0"/>
                <a:cs typeface="Arial" panose="020B0604020202020204" pitchFamily="34" charset="0"/>
              </a:rPr>
              <a:t>200</a:t>
            </a:r>
            <a:endParaRPr lang="es-ES" altLang="es-ES" sz="1200" b="0" i="0">
              <a:latin typeface="Calibri" panose="020F0502020204030204" pitchFamily="34" charset="0"/>
              <a:cs typeface="Arial" panose="020B0604020202020204" pitchFamily="34" charset="0"/>
            </a:endParaRPr>
          </a:p>
        </p:txBody>
      </p:sp>
      <p:sp>
        <p:nvSpPr>
          <p:cNvPr id="40967" name="Line 38"/>
          <p:cNvSpPr>
            <a:spLocks noChangeShapeType="1"/>
          </p:cNvSpPr>
          <p:nvPr/>
        </p:nvSpPr>
        <p:spPr bwMode="auto">
          <a:xfrm flipV="1">
            <a:off x="3490913" y="1906588"/>
            <a:ext cx="0" cy="2952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68" name="Line 39"/>
          <p:cNvSpPr>
            <a:spLocks noChangeShapeType="1"/>
          </p:cNvSpPr>
          <p:nvPr/>
        </p:nvSpPr>
        <p:spPr bwMode="auto">
          <a:xfrm flipH="1">
            <a:off x="3424238" y="4860925"/>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69" name="Line 45"/>
          <p:cNvSpPr>
            <a:spLocks noChangeShapeType="1"/>
          </p:cNvSpPr>
          <p:nvPr/>
        </p:nvSpPr>
        <p:spPr bwMode="auto">
          <a:xfrm flipH="1">
            <a:off x="3452813" y="4516438"/>
            <a:ext cx="38100"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70" name="Line 50"/>
          <p:cNvSpPr>
            <a:spLocks noChangeShapeType="1"/>
          </p:cNvSpPr>
          <p:nvPr/>
        </p:nvSpPr>
        <p:spPr bwMode="auto">
          <a:xfrm flipH="1">
            <a:off x="3424238" y="4175125"/>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71" name="Line 56"/>
          <p:cNvSpPr>
            <a:spLocks noChangeShapeType="1"/>
          </p:cNvSpPr>
          <p:nvPr/>
        </p:nvSpPr>
        <p:spPr bwMode="auto">
          <a:xfrm flipH="1">
            <a:off x="3452813" y="3833813"/>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72" name="Line 61"/>
          <p:cNvSpPr>
            <a:spLocks noChangeShapeType="1"/>
          </p:cNvSpPr>
          <p:nvPr/>
        </p:nvSpPr>
        <p:spPr bwMode="auto">
          <a:xfrm flipH="1">
            <a:off x="3424238" y="3490913"/>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73" name="Line 67"/>
          <p:cNvSpPr>
            <a:spLocks noChangeShapeType="1"/>
          </p:cNvSpPr>
          <p:nvPr/>
        </p:nvSpPr>
        <p:spPr bwMode="auto">
          <a:xfrm flipH="1">
            <a:off x="3452813" y="3148013"/>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74" name="Line 72"/>
          <p:cNvSpPr>
            <a:spLocks noChangeShapeType="1"/>
          </p:cNvSpPr>
          <p:nvPr/>
        </p:nvSpPr>
        <p:spPr bwMode="auto">
          <a:xfrm flipH="1">
            <a:off x="3424238" y="2805113"/>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75" name="Rectangle 73"/>
          <p:cNvSpPr>
            <a:spLocks noChangeArrowheads="1"/>
          </p:cNvSpPr>
          <p:nvPr/>
        </p:nvSpPr>
        <p:spPr bwMode="auto">
          <a:xfrm>
            <a:off x="3161609" y="2705100"/>
            <a:ext cx="23564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alibri" panose="020F0502020204030204" pitchFamily="34" charset="0"/>
                <a:cs typeface="Arial" panose="020B0604020202020204" pitchFamily="34" charset="0"/>
              </a:rPr>
              <a:t>300</a:t>
            </a:r>
            <a:endParaRPr lang="es-ES" altLang="es-ES" sz="1200" b="0" i="0">
              <a:latin typeface="Calibri" panose="020F0502020204030204" pitchFamily="34" charset="0"/>
              <a:cs typeface="Arial" panose="020B0604020202020204" pitchFamily="34" charset="0"/>
            </a:endParaRPr>
          </a:p>
        </p:txBody>
      </p:sp>
      <p:sp>
        <p:nvSpPr>
          <p:cNvPr id="40976" name="Rectangle 89"/>
          <p:cNvSpPr>
            <a:spLocks noChangeArrowheads="1"/>
          </p:cNvSpPr>
          <p:nvPr/>
        </p:nvSpPr>
        <p:spPr bwMode="auto">
          <a:xfrm>
            <a:off x="4614863" y="5354638"/>
            <a:ext cx="20034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1700">
              <a:spcBef>
                <a:spcPct val="20000"/>
              </a:spcBef>
              <a:buChar char="•"/>
              <a:defRPr sz="3200">
                <a:solidFill>
                  <a:schemeClr val="tx1"/>
                </a:solidFill>
                <a:latin typeface="Arial" panose="020B0604020202020204" pitchFamily="34" charset="0"/>
              </a:defRPr>
            </a:lvl1pPr>
            <a:lvl2pPr marL="742950" indent="-285750" defTabSz="901700">
              <a:spcBef>
                <a:spcPct val="20000"/>
              </a:spcBef>
              <a:buChar char="–"/>
              <a:defRPr sz="2800">
                <a:solidFill>
                  <a:schemeClr val="tx1"/>
                </a:solidFill>
                <a:latin typeface="Arial" panose="020B0604020202020204" pitchFamily="34" charset="0"/>
              </a:defRPr>
            </a:lvl2pPr>
            <a:lvl3pPr marL="1143000" indent="-228600" defTabSz="901700">
              <a:spcBef>
                <a:spcPct val="20000"/>
              </a:spcBef>
              <a:buChar char="•"/>
              <a:defRPr sz="2400">
                <a:solidFill>
                  <a:schemeClr val="tx1"/>
                </a:solidFill>
                <a:latin typeface="Arial" panose="020B0604020202020204" pitchFamily="34" charset="0"/>
              </a:defRPr>
            </a:lvl3pPr>
            <a:lvl4pPr marL="1600200" indent="-228600" defTabSz="901700">
              <a:spcBef>
                <a:spcPct val="20000"/>
              </a:spcBef>
              <a:buChar char="–"/>
              <a:defRPr sz="2000">
                <a:solidFill>
                  <a:schemeClr val="tx1"/>
                </a:solidFill>
                <a:latin typeface="Arial" panose="020B0604020202020204" pitchFamily="34" charset="0"/>
              </a:defRPr>
            </a:lvl4pPr>
            <a:lvl5pPr marL="2057400" indent="-228600" defTabSz="901700">
              <a:spcBef>
                <a:spcPct val="20000"/>
              </a:spcBef>
              <a:buChar char="»"/>
              <a:defRPr sz="2000">
                <a:solidFill>
                  <a:schemeClr val="tx1"/>
                </a:solidFill>
                <a:latin typeface="Arial" panose="020B0604020202020204" pitchFamily="34" charset="0"/>
              </a:defRPr>
            </a:lvl5pPr>
            <a:lvl6pPr marL="25146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100" i="0">
                <a:latin typeface="Calibri" panose="020F0502020204030204" pitchFamily="34" charset="0"/>
                <a:cs typeface="Arial" panose="020B0604020202020204" pitchFamily="34" charset="0"/>
              </a:rPr>
              <a:t>Melatonin pretreatment before radiation</a:t>
            </a:r>
          </a:p>
        </p:txBody>
      </p:sp>
      <p:sp>
        <p:nvSpPr>
          <p:cNvPr id="40977" name="Freeform 19"/>
          <p:cNvSpPr>
            <a:spLocks/>
          </p:cNvSpPr>
          <p:nvPr/>
        </p:nvSpPr>
        <p:spPr bwMode="auto">
          <a:xfrm>
            <a:off x="4386263" y="3435350"/>
            <a:ext cx="187325" cy="1588"/>
          </a:xfrm>
          <a:custGeom>
            <a:avLst/>
            <a:gdLst>
              <a:gd name="T0" fmla="*/ 0 w 100"/>
              <a:gd name="T1" fmla="*/ 0 h 1587"/>
              <a:gd name="T2" fmla="*/ 2147483646 w 100"/>
              <a:gd name="T3" fmla="*/ 0 h 1587"/>
              <a:gd name="T4" fmla="*/ 0 w 100"/>
              <a:gd name="T5" fmla="*/ 0 h 1587"/>
              <a:gd name="T6" fmla="*/ 0 60000 65536"/>
              <a:gd name="T7" fmla="*/ 0 60000 65536"/>
              <a:gd name="T8" fmla="*/ 0 60000 65536"/>
              <a:gd name="T9" fmla="*/ 0 w 100"/>
              <a:gd name="T10" fmla="*/ 0 h 1587"/>
              <a:gd name="T11" fmla="*/ 100 w 100"/>
              <a:gd name="T12" fmla="*/ 1587 h 1587"/>
            </a:gdLst>
            <a:ahLst/>
            <a:cxnLst>
              <a:cxn ang="T6">
                <a:pos x="T0" y="T1"/>
              </a:cxn>
              <a:cxn ang="T7">
                <a:pos x="T2" y="T3"/>
              </a:cxn>
              <a:cxn ang="T8">
                <a:pos x="T4" y="T5"/>
              </a:cxn>
            </a:cxnLst>
            <a:rect l="T9" t="T10" r="T11" b="T12"/>
            <a:pathLst>
              <a:path w="100" h="1587">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latin typeface="Calibri" panose="020F0502020204030204" pitchFamily="34" charset="0"/>
            </a:endParaRPr>
          </a:p>
        </p:txBody>
      </p:sp>
      <p:sp>
        <p:nvSpPr>
          <p:cNvPr id="40978" name="Line 20"/>
          <p:cNvSpPr>
            <a:spLocks noChangeShapeType="1"/>
          </p:cNvSpPr>
          <p:nvPr/>
        </p:nvSpPr>
        <p:spPr bwMode="auto">
          <a:xfrm>
            <a:off x="4479925" y="3436938"/>
            <a:ext cx="1588" cy="904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79" name="Freeform 21"/>
          <p:cNvSpPr>
            <a:spLocks/>
          </p:cNvSpPr>
          <p:nvPr/>
        </p:nvSpPr>
        <p:spPr bwMode="auto">
          <a:xfrm>
            <a:off x="4957763" y="3295650"/>
            <a:ext cx="188912" cy="58738"/>
          </a:xfrm>
          <a:custGeom>
            <a:avLst/>
            <a:gdLst>
              <a:gd name="T0" fmla="*/ 0 w 100"/>
              <a:gd name="T1" fmla="*/ 0 h 1588"/>
              <a:gd name="T2" fmla="*/ 2147483646 w 100"/>
              <a:gd name="T3" fmla="*/ 0 h 1588"/>
              <a:gd name="T4" fmla="*/ 0 w 100"/>
              <a:gd name="T5" fmla="*/ 0 h 1588"/>
              <a:gd name="T6" fmla="*/ 0 60000 65536"/>
              <a:gd name="T7" fmla="*/ 0 60000 65536"/>
              <a:gd name="T8" fmla="*/ 0 60000 65536"/>
              <a:gd name="T9" fmla="*/ 0 w 100"/>
              <a:gd name="T10" fmla="*/ 0 h 1588"/>
              <a:gd name="T11" fmla="*/ 100 w 100"/>
              <a:gd name="T12" fmla="*/ 1588 h 1588"/>
            </a:gdLst>
            <a:ahLst/>
            <a:cxnLst>
              <a:cxn ang="T6">
                <a:pos x="T0" y="T1"/>
              </a:cxn>
              <a:cxn ang="T7">
                <a:pos x="T2" y="T3"/>
              </a:cxn>
              <a:cxn ang="T8">
                <a:pos x="T4" y="T5"/>
              </a:cxn>
            </a:cxnLst>
            <a:rect l="T9" t="T10" r="T11" b="T12"/>
            <a:pathLst>
              <a:path w="100" h="1588">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latin typeface="Calibri" panose="020F0502020204030204" pitchFamily="34" charset="0"/>
            </a:endParaRPr>
          </a:p>
        </p:txBody>
      </p:sp>
      <p:sp>
        <p:nvSpPr>
          <p:cNvPr id="40980" name="Freeform 23"/>
          <p:cNvSpPr>
            <a:spLocks/>
          </p:cNvSpPr>
          <p:nvPr/>
        </p:nvSpPr>
        <p:spPr bwMode="auto">
          <a:xfrm>
            <a:off x="5527675" y="3211513"/>
            <a:ext cx="185738" cy="0"/>
          </a:xfrm>
          <a:custGeom>
            <a:avLst/>
            <a:gdLst>
              <a:gd name="T0" fmla="*/ 0 w 100"/>
              <a:gd name="T1" fmla="*/ 2147483646 w 100"/>
              <a:gd name="T2" fmla="*/ 0 w 100"/>
              <a:gd name="T3" fmla="*/ 0 60000 65536"/>
              <a:gd name="T4" fmla="*/ 0 60000 65536"/>
              <a:gd name="T5" fmla="*/ 0 60000 65536"/>
              <a:gd name="T6" fmla="*/ 0 w 100"/>
              <a:gd name="T7" fmla="*/ 100 w 100"/>
            </a:gdLst>
            <a:ahLst/>
            <a:cxnLst>
              <a:cxn ang="T3">
                <a:pos x="T0" y="0"/>
              </a:cxn>
              <a:cxn ang="T4">
                <a:pos x="T1" y="0"/>
              </a:cxn>
              <a:cxn ang="T5">
                <a:pos x="T2" y="0"/>
              </a:cxn>
            </a:cxnLst>
            <a:rect l="T6" t="0" r="T7" b="0"/>
            <a:pathLst>
              <a:path w="100">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latin typeface="Calibri" panose="020F0502020204030204" pitchFamily="34" charset="0"/>
            </a:endParaRPr>
          </a:p>
        </p:txBody>
      </p:sp>
      <p:sp>
        <p:nvSpPr>
          <p:cNvPr id="40981" name="Line 24"/>
          <p:cNvSpPr>
            <a:spLocks noChangeShapeType="1"/>
          </p:cNvSpPr>
          <p:nvPr/>
        </p:nvSpPr>
        <p:spPr bwMode="auto">
          <a:xfrm>
            <a:off x="5621338" y="3211513"/>
            <a:ext cx="0" cy="61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82" name="Freeform 25"/>
          <p:cNvSpPr>
            <a:spLocks/>
          </p:cNvSpPr>
          <p:nvPr/>
        </p:nvSpPr>
        <p:spPr bwMode="auto">
          <a:xfrm>
            <a:off x="6072188" y="2751138"/>
            <a:ext cx="188912" cy="4762"/>
          </a:xfrm>
          <a:custGeom>
            <a:avLst/>
            <a:gdLst>
              <a:gd name="T0" fmla="*/ 0 w 100"/>
              <a:gd name="T1" fmla="*/ 0 h 1587"/>
              <a:gd name="T2" fmla="*/ 2147483646 w 100"/>
              <a:gd name="T3" fmla="*/ 0 h 1587"/>
              <a:gd name="T4" fmla="*/ 0 w 100"/>
              <a:gd name="T5" fmla="*/ 0 h 1587"/>
              <a:gd name="T6" fmla="*/ 0 60000 65536"/>
              <a:gd name="T7" fmla="*/ 0 60000 65536"/>
              <a:gd name="T8" fmla="*/ 0 60000 65536"/>
              <a:gd name="T9" fmla="*/ 0 w 100"/>
              <a:gd name="T10" fmla="*/ 0 h 1587"/>
              <a:gd name="T11" fmla="*/ 100 w 100"/>
              <a:gd name="T12" fmla="*/ 1587 h 1587"/>
            </a:gdLst>
            <a:ahLst/>
            <a:cxnLst>
              <a:cxn ang="T6">
                <a:pos x="T0" y="T1"/>
              </a:cxn>
              <a:cxn ang="T7">
                <a:pos x="T2" y="T3"/>
              </a:cxn>
              <a:cxn ang="T8">
                <a:pos x="T4" y="T5"/>
              </a:cxn>
            </a:cxnLst>
            <a:rect l="T9" t="T10" r="T11" b="T12"/>
            <a:pathLst>
              <a:path w="100" h="1587">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latin typeface="Calibri" panose="020F0502020204030204" pitchFamily="34" charset="0"/>
            </a:endParaRPr>
          </a:p>
        </p:txBody>
      </p:sp>
      <p:sp>
        <p:nvSpPr>
          <p:cNvPr id="40983" name="Line 26"/>
          <p:cNvSpPr>
            <a:spLocks noChangeShapeType="1"/>
          </p:cNvSpPr>
          <p:nvPr/>
        </p:nvSpPr>
        <p:spPr bwMode="auto">
          <a:xfrm>
            <a:off x="6165850" y="2751138"/>
            <a:ext cx="1588" cy="7143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0984" name="Text Box 33"/>
          <p:cNvSpPr txBox="1">
            <a:spLocks noChangeArrowheads="1"/>
          </p:cNvSpPr>
          <p:nvPr/>
        </p:nvSpPr>
        <p:spPr bwMode="auto">
          <a:xfrm>
            <a:off x="4826000" y="3022600"/>
            <a:ext cx="4524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alibri" panose="020F0502020204030204" pitchFamily="34" charset="0"/>
                <a:cs typeface="Arial" panose="020B0604020202020204" pitchFamily="34" charset="0"/>
              </a:rPr>
              <a:t>a</a:t>
            </a:r>
          </a:p>
        </p:txBody>
      </p:sp>
      <p:cxnSp>
        <p:nvCxnSpPr>
          <p:cNvPr id="25" name="318 Conector recto"/>
          <p:cNvCxnSpPr/>
          <p:nvPr/>
        </p:nvCxnSpPr>
        <p:spPr>
          <a:xfrm rot="5400000">
            <a:off x="5005388" y="3346450"/>
            <a:ext cx="93662"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0986" name="Text Box 31"/>
          <p:cNvSpPr txBox="1">
            <a:spLocks noChangeArrowheads="1"/>
          </p:cNvSpPr>
          <p:nvPr/>
        </p:nvSpPr>
        <p:spPr bwMode="auto">
          <a:xfrm>
            <a:off x="5776913" y="4887913"/>
            <a:ext cx="7810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100" i="0">
                <a:latin typeface="Calibri" panose="020F0502020204030204" pitchFamily="34" charset="0"/>
                <a:cs typeface="Arial" panose="020B0604020202020204" pitchFamily="34" charset="0"/>
              </a:rPr>
              <a:t>1 nM</a:t>
            </a:r>
          </a:p>
        </p:txBody>
      </p:sp>
      <p:sp>
        <p:nvSpPr>
          <p:cNvPr id="40987" name="Text Box 31"/>
          <p:cNvSpPr txBox="1">
            <a:spLocks noChangeArrowheads="1"/>
          </p:cNvSpPr>
          <p:nvPr/>
        </p:nvSpPr>
        <p:spPr bwMode="auto">
          <a:xfrm>
            <a:off x="5246688" y="4887913"/>
            <a:ext cx="7239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100" i="0">
                <a:latin typeface="Calibri" panose="020F0502020204030204" pitchFamily="34" charset="0"/>
                <a:cs typeface="Arial" panose="020B0604020202020204" pitchFamily="34" charset="0"/>
              </a:rPr>
              <a:t>10 </a:t>
            </a:r>
            <a:r>
              <a:rPr lang="en-US" altLang="es-ES" sz="1100" i="0">
                <a:latin typeface="Calibri" panose="020F0502020204030204" pitchFamily="34" charset="0"/>
                <a:cs typeface="Arial" panose="020B0604020202020204" pitchFamily="34" charset="0"/>
              </a:rPr>
              <a:t>µ</a:t>
            </a:r>
            <a:r>
              <a:rPr lang="es-ES" altLang="es-ES" sz="1100" i="0">
                <a:latin typeface="Calibri" panose="020F0502020204030204" pitchFamily="34" charset="0"/>
                <a:cs typeface="Arial" panose="020B0604020202020204" pitchFamily="34" charset="0"/>
              </a:rPr>
              <a:t>M </a:t>
            </a:r>
          </a:p>
        </p:txBody>
      </p:sp>
      <p:sp>
        <p:nvSpPr>
          <p:cNvPr id="40988" name="AutoShape 41"/>
          <p:cNvSpPr>
            <a:spLocks/>
          </p:cNvSpPr>
          <p:nvPr/>
        </p:nvSpPr>
        <p:spPr bwMode="auto">
          <a:xfrm rot="-5400000">
            <a:off x="5526881" y="4495007"/>
            <a:ext cx="187325" cy="1512888"/>
          </a:xfrm>
          <a:prstGeom prst="leftBrace">
            <a:avLst>
              <a:gd name="adj1" fmla="val 93849"/>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200" i="0">
              <a:latin typeface="Calibri" panose="020F0502020204030204" pitchFamily="34" charset="0"/>
            </a:endParaRPr>
          </a:p>
        </p:txBody>
      </p:sp>
      <p:sp>
        <p:nvSpPr>
          <p:cNvPr id="40989" name="Rectangle 8"/>
          <p:cNvSpPr>
            <a:spLocks noChangeArrowheads="1"/>
          </p:cNvSpPr>
          <p:nvPr/>
        </p:nvSpPr>
        <p:spPr bwMode="auto">
          <a:xfrm>
            <a:off x="4865688" y="3362325"/>
            <a:ext cx="374650" cy="1500188"/>
          </a:xfrm>
          <a:prstGeom prst="rect">
            <a:avLst/>
          </a:prstGeom>
          <a:gradFill rotWithShape="1">
            <a:gsLst>
              <a:gs pos="0">
                <a:srgbClr val="003300"/>
              </a:gs>
              <a:gs pos="50000">
                <a:srgbClr val="008000"/>
              </a:gs>
              <a:gs pos="100000">
                <a:srgbClr val="003B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latin typeface="Calibri" panose="020F0502020204030204" pitchFamily="34" charset="0"/>
              <a:cs typeface="Arial" panose="020B0604020202020204" pitchFamily="34" charset="0"/>
            </a:endParaRPr>
          </a:p>
        </p:txBody>
      </p:sp>
      <p:sp>
        <p:nvSpPr>
          <p:cNvPr id="40990" name="Text Box 33"/>
          <p:cNvSpPr txBox="1">
            <a:spLocks noChangeArrowheads="1"/>
          </p:cNvSpPr>
          <p:nvPr/>
        </p:nvSpPr>
        <p:spPr bwMode="auto">
          <a:xfrm>
            <a:off x="5324475" y="2927350"/>
            <a:ext cx="5778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alibri" panose="020F0502020204030204" pitchFamily="34" charset="0"/>
                <a:cs typeface="Arial" panose="020B0604020202020204" pitchFamily="34" charset="0"/>
              </a:rPr>
              <a:t>a b</a:t>
            </a:r>
          </a:p>
        </p:txBody>
      </p:sp>
      <p:sp>
        <p:nvSpPr>
          <p:cNvPr id="40991" name="Text Box 33"/>
          <p:cNvSpPr txBox="1">
            <a:spLocks noChangeArrowheads="1"/>
          </p:cNvSpPr>
          <p:nvPr/>
        </p:nvSpPr>
        <p:spPr bwMode="auto">
          <a:xfrm>
            <a:off x="5773738" y="2465388"/>
            <a:ext cx="7635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dirty="0">
                <a:latin typeface="Calibri" panose="020F0502020204030204" pitchFamily="34" charset="0"/>
                <a:cs typeface="Arial" panose="020B0604020202020204" pitchFamily="34" charset="0"/>
              </a:rPr>
              <a:t>a b c d</a:t>
            </a:r>
          </a:p>
        </p:txBody>
      </p:sp>
      <p:sp>
        <p:nvSpPr>
          <p:cNvPr id="40992" name="Rectangle 51"/>
          <p:cNvSpPr>
            <a:spLocks noChangeArrowheads="1"/>
          </p:cNvSpPr>
          <p:nvPr/>
        </p:nvSpPr>
        <p:spPr bwMode="auto">
          <a:xfrm>
            <a:off x="3161609" y="3719513"/>
            <a:ext cx="23564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alibri" panose="020F0502020204030204" pitchFamily="34" charset="0"/>
                <a:cs typeface="Arial" panose="020B0604020202020204" pitchFamily="34" charset="0"/>
              </a:rPr>
              <a:t>150</a:t>
            </a:r>
            <a:endParaRPr lang="es-ES" altLang="es-ES" sz="1200" b="0" i="0">
              <a:latin typeface="Calibri" panose="020F0502020204030204" pitchFamily="34" charset="0"/>
              <a:cs typeface="Arial" panose="020B0604020202020204" pitchFamily="34" charset="0"/>
            </a:endParaRPr>
          </a:p>
        </p:txBody>
      </p:sp>
      <p:sp>
        <p:nvSpPr>
          <p:cNvPr id="40993" name="Rectangle 51"/>
          <p:cNvSpPr>
            <a:spLocks noChangeArrowheads="1"/>
          </p:cNvSpPr>
          <p:nvPr/>
        </p:nvSpPr>
        <p:spPr bwMode="auto">
          <a:xfrm>
            <a:off x="3240156" y="4421188"/>
            <a:ext cx="15709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alibri" panose="020F0502020204030204" pitchFamily="34" charset="0"/>
                <a:cs typeface="Arial" panose="020B0604020202020204" pitchFamily="34" charset="0"/>
              </a:rPr>
              <a:t>50</a:t>
            </a:r>
            <a:endParaRPr lang="es-ES" altLang="es-ES" sz="1200" b="0" i="0">
              <a:latin typeface="Calibri" panose="020F0502020204030204" pitchFamily="34" charset="0"/>
              <a:cs typeface="Arial" panose="020B0604020202020204" pitchFamily="34" charset="0"/>
            </a:endParaRPr>
          </a:p>
        </p:txBody>
      </p:sp>
      <p:sp>
        <p:nvSpPr>
          <p:cNvPr id="40994" name="Rectangle 62"/>
          <p:cNvSpPr>
            <a:spLocks noChangeArrowheads="1"/>
          </p:cNvSpPr>
          <p:nvPr/>
        </p:nvSpPr>
        <p:spPr bwMode="auto">
          <a:xfrm>
            <a:off x="3161609" y="3054350"/>
            <a:ext cx="23564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alibri" panose="020F0502020204030204" pitchFamily="34" charset="0"/>
                <a:cs typeface="Arial" panose="020B0604020202020204" pitchFamily="34" charset="0"/>
              </a:rPr>
              <a:t>250</a:t>
            </a:r>
            <a:endParaRPr lang="es-ES" altLang="es-ES" sz="1200" b="0" i="0">
              <a:latin typeface="Calibri" panose="020F0502020204030204" pitchFamily="34" charset="0"/>
              <a:cs typeface="Arial" panose="020B0604020202020204" pitchFamily="34" charset="0"/>
            </a:endParaRPr>
          </a:p>
        </p:txBody>
      </p:sp>
      <p:sp>
        <p:nvSpPr>
          <p:cNvPr id="40995" name="AutoShape 41"/>
          <p:cNvSpPr>
            <a:spLocks/>
          </p:cNvSpPr>
          <p:nvPr/>
        </p:nvSpPr>
        <p:spPr bwMode="auto">
          <a:xfrm rot="-5400000">
            <a:off x="5247481" y="4845845"/>
            <a:ext cx="187325" cy="2087562"/>
          </a:xfrm>
          <a:prstGeom prst="leftBrace">
            <a:avLst>
              <a:gd name="adj1" fmla="val 93744"/>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200" i="0">
              <a:latin typeface="Calibri" panose="020F0502020204030204" pitchFamily="34" charset="0"/>
            </a:endParaRPr>
          </a:p>
        </p:txBody>
      </p:sp>
      <p:sp>
        <p:nvSpPr>
          <p:cNvPr id="40996" name="Rectangle 89"/>
          <p:cNvSpPr>
            <a:spLocks noChangeArrowheads="1"/>
          </p:cNvSpPr>
          <p:nvPr/>
        </p:nvSpPr>
        <p:spPr bwMode="auto">
          <a:xfrm>
            <a:off x="4346575" y="6048375"/>
            <a:ext cx="20034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1700">
              <a:spcBef>
                <a:spcPct val="20000"/>
              </a:spcBef>
              <a:buChar char="•"/>
              <a:defRPr sz="3200">
                <a:solidFill>
                  <a:schemeClr val="tx1"/>
                </a:solidFill>
                <a:latin typeface="Arial" panose="020B0604020202020204" pitchFamily="34" charset="0"/>
              </a:defRPr>
            </a:lvl1pPr>
            <a:lvl2pPr marL="742950" indent="-285750" defTabSz="901700">
              <a:spcBef>
                <a:spcPct val="20000"/>
              </a:spcBef>
              <a:buChar char="–"/>
              <a:defRPr sz="2800">
                <a:solidFill>
                  <a:schemeClr val="tx1"/>
                </a:solidFill>
                <a:latin typeface="Arial" panose="020B0604020202020204" pitchFamily="34" charset="0"/>
              </a:defRPr>
            </a:lvl2pPr>
            <a:lvl3pPr marL="1143000" indent="-228600" defTabSz="901700">
              <a:spcBef>
                <a:spcPct val="20000"/>
              </a:spcBef>
              <a:buChar char="•"/>
              <a:defRPr sz="2400">
                <a:solidFill>
                  <a:schemeClr val="tx1"/>
                </a:solidFill>
                <a:latin typeface="Arial" panose="020B0604020202020204" pitchFamily="34" charset="0"/>
              </a:defRPr>
            </a:lvl3pPr>
            <a:lvl4pPr marL="1600200" indent="-228600" defTabSz="901700">
              <a:spcBef>
                <a:spcPct val="20000"/>
              </a:spcBef>
              <a:buChar char="–"/>
              <a:defRPr sz="2000">
                <a:solidFill>
                  <a:schemeClr val="tx1"/>
                </a:solidFill>
                <a:latin typeface="Arial" panose="020B0604020202020204" pitchFamily="34" charset="0"/>
              </a:defRPr>
            </a:lvl4pPr>
            <a:lvl5pPr marL="2057400" indent="-228600" defTabSz="901700">
              <a:spcBef>
                <a:spcPct val="20000"/>
              </a:spcBef>
              <a:buChar char="»"/>
              <a:defRPr sz="2000">
                <a:solidFill>
                  <a:schemeClr val="tx1"/>
                </a:solidFill>
                <a:latin typeface="Arial" panose="020B0604020202020204" pitchFamily="34" charset="0"/>
              </a:defRPr>
            </a:lvl5pPr>
            <a:lvl6pPr marL="25146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i="0" dirty="0" smtClean="0">
                <a:latin typeface="Calibri" panose="020F0502020204030204" pitchFamily="34" charset="0"/>
                <a:cs typeface="Arial" panose="020B0604020202020204" pitchFamily="34" charset="0"/>
              </a:rPr>
              <a:t>RADIATION</a:t>
            </a:r>
            <a:endParaRPr lang="es-ES" altLang="es-ES" sz="1200" i="0" dirty="0">
              <a:latin typeface="Calibri" panose="020F0502020204030204" pitchFamily="34" charset="0"/>
              <a:cs typeface="Arial" panose="020B0604020202020204" pitchFamily="34" charset="0"/>
            </a:endParaRPr>
          </a:p>
        </p:txBody>
      </p:sp>
      <p:sp>
        <p:nvSpPr>
          <p:cNvPr id="40997" name="Rectangle 13" descr="10%"/>
          <p:cNvSpPr>
            <a:spLocks noChangeArrowheads="1"/>
          </p:cNvSpPr>
          <p:nvPr/>
        </p:nvSpPr>
        <p:spPr bwMode="auto">
          <a:xfrm>
            <a:off x="5434013" y="3268663"/>
            <a:ext cx="373062" cy="1593850"/>
          </a:xfrm>
          <a:prstGeom prst="rect">
            <a:avLst/>
          </a:prstGeom>
          <a:gradFill rotWithShape="1">
            <a:gsLst>
              <a:gs pos="0">
                <a:srgbClr val="005E00"/>
              </a:gs>
              <a:gs pos="50000">
                <a:srgbClr val="00CC00"/>
              </a:gs>
              <a:gs pos="100000">
                <a:srgbClr val="005E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latin typeface="Calibri" panose="020F0502020204030204" pitchFamily="34" charset="0"/>
              <a:cs typeface="Arial" panose="020B0604020202020204" pitchFamily="34" charset="0"/>
            </a:endParaRPr>
          </a:p>
        </p:txBody>
      </p:sp>
      <p:sp>
        <p:nvSpPr>
          <p:cNvPr id="40998" name="Rectangle 15" descr="Vertical oscura"/>
          <p:cNvSpPr>
            <a:spLocks noChangeArrowheads="1"/>
          </p:cNvSpPr>
          <p:nvPr/>
        </p:nvSpPr>
        <p:spPr bwMode="auto">
          <a:xfrm>
            <a:off x="5980113" y="2805113"/>
            <a:ext cx="374650" cy="2057400"/>
          </a:xfrm>
          <a:prstGeom prst="rect">
            <a:avLst/>
          </a:prstGeom>
          <a:gradFill rotWithShape="1">
            <a:gsLst>
              <a:gs pos="0">
                <a:srgbClr val="477618"/>
              </a:gs>
              <a:gs pos="50000">
                <a:srgbClr val="99FF33"/>
              </a:gs>
              <a:gs pos="100000">
                <a:srgbClr val="477618"/>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latin typeface="Calibri" panose="020F0502020204030204" pitchFamily="34" charset="0"/>
              <a:cs typeface="Arial" panose="020B0604020202020204" pitchFamily="34" charset="0"/>
            </a:endParaRPr>
          </a:p>
        </p:txBody>
      </p:sp>
      <p:sp>
        <p:nvSpPr>
          <p:cNvPr id="40999" name="Rectangle 6"/>
          <p:cNvSpPr>
            <a:spLocks noChangeArrowheads="1"/>
          </p:cNvSpPr>
          <p:nvPr/>
        </p:nvSpPr>
        <p:spPr bwMode="auto">
          <a:xfrm>
            <a:off x="3706813" y="4175125"/>
            <a:ext cx="376237" cy="669925"/>
          </a:xfrm>
          <a:prstGeom prst="rect">
            <a:avLst/>
          </a:prstGeom>
          <a:solidFill>
            <a:schemeClr val="tx1"/>
          </a:soli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latin typeface="Calibri" panose="020F0502020204030204" pitchFamily="34" charset="0"/>
              <a:cs typeface="Arial" panose="020B0604020202020204" pitchFamily="34" charset="0"/>
            </a:endParaRPr>
          </a:p>
        </p:txBody>
      </p:sp>
      <p:sp>
        <p:nvSpPr>
          <p:cNvPr id="41000" name="Freeform 19"/>
          <p:cNvSpPr>
            <a:spLocks/>
          </p:cNvSpPr>
          <p:nvPr/>
        </p:nvSpPr>
        <p:spPr bwMode="auto">
          <a:xfrm>
            <a:off x="3802063" y="4116388"/>
            <a:ext cx="187325" cy="1587"/>
          </a:xfrm>
          <a:custGeom>
            <a:avLst/>
            <a:gdLst>
              <a:gd name="T0" fmla="*/ 0 w 100"/>
              <a:gd name="T1" fmla="*/ 0 h 1587"/>
              <a:gd name="T2" fmla="*/ 2147483646 w 100"/>
              <a:gd name="T3" fmla="*/ 0 h 1587"/>
              <a:gd name="T4" fmla="*/ 0 w 100"/>
              <a:gd name="T5" fmla="*/ 0 h 1587"/>
              <a:gd name="T6" fmla="*/ 0 60000 65536"/>
              <a:gd name="T7" fmla="*/ 0 60000 65536"/>
              <a:gd name="T8" fmla="*/ 0 60000 65536"/>
              <a:gd name="T9" fmla="*/ 0 w 100"/>
              <a:gd name="T10" fmla="*/ 0 h 1587"/>
              <a:gd name="T11" fmla="*/ 100 w 100"/>
              <a:gd name="T12" fmla="*/ 1587 h 1587"/>
            </a:gdLst>
            <a:ahLst/>
            <a:cxnLst>
              <a:cxn ang="T6">
                <a:pos x="T0" y="T1"/>
              </a:cxn>
              <a:cxn ang="T7">
                <a:pos x="T2" y="T3"/>
              </a:cxn>
              <a:cxn ang="T8">
                <a:pos x="T4" y="T5"/>
              </a:cxn>
            </a:cxnLst>
            <a:rect l="T9" t="T10" r="T11" b="T12"/>
            <a:pathLst>
              <a:path w="100" h="1587">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latin typeface="Calibri" panose="020F0502020204030204" pitchFamily="34" charset="0"/>
            </a:endParaRPr>
          </a:p>
        </p:txBody>
      </p:sp>
      <p:sp>
        <p:nvSpPr>
          <p:cNvPr id="41001" name="Line 20"/>
          <p:cNvSpPr>
            <a:spLocks noChangeShapeType="1"/>
          </p:cNvSpPr>
          <p:nvPr/>
        </p:nvSpPr>
        <p:spPr bwMode="auto">
          <a:xfrm>
            <a:off x="3894138" y="4117975"/>
            <a:ext cx="1587" cy="904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1002" name="Rectangle 77"/>
          <p:cNvSpPr>
            <a:spLocks noChangeArrowheads="1"/>
          </p:cNvSpPr>
          <p:nvPr/>
        </p:nvSpPr>
        <p:spPr bwMode="auto">
          <a:xfrm>
            <a:off x="3509171" y="4868446"/>
            <a:ext cx="630237"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100" i="0" dirty="0">
                <a:solidFill>
                  <a:srgbClr val="000000"/>
                </a:solidFill>
                <a:latin typeface="Calibri" panose="020F0502020204030204" pitchFamily="34" charset="0"/>
              </a:rPr>
              <a:t>Control Non-</a:t>
            </a:r>
            <a:r>
              <a:rPr lang="es-ES" altLang="es-ES" sz="1100" i="0" dirty="0" err="1">
                <a:solidFill>
                  <a:srgbClr val="000000"/>
                </a:solidFill>
                <a:latin typeface="Calibri" panose="020F0502020204030204" pitchFamily="34" charset="0"/>
              </a:rPr>
              <a:t>Radiated</a:t>
            </a:r>
            <a:r>
              <a:rPr lang="es-ES" altLang="es-ES" sz="1100" i="0" dirty="0">
                <a:solidFill>
                  <a:srgbClr val="000000"/>
                </a:solidFill>
                <a:latin typeface="Calibri" panose="020F0502020204030204" pitchFamily="34" charset="0"/>
              </a:rPr>
              <a:t> </a:t>
            </a:r>
            <a:r>
              <a:rPr lang="es-ES" altLang="es-ES" sz="1100" i="0" dirty="0" err="1">
                <a:solidFill>
                  <a:srgbClr val="000000"/>
                </a:solidFill>
                <a:latin typeface="Calibri" panose="020F0502020204030204" pitchFamily="34" charset="0"/>
              </a:rPr>
              <a:t>cells</a:t>
            </a:r>
            <a:endParaRPr lang="es-ES" altLang="es-ES" sz="1100" i="0" dirty="0">
              <a:latin typeface="Calibri" panose="020F0502020204030204" pitchFamily="34" charset="0"/>
            </a:endParaRPr>
          </a:p>
        </p:txBody>
      </p:sp>
      <p:sp>
        <p:nvSpPr>
          <p:cNvPr id="41003" name="Rectangle 78"/>
          <p:cNvSpPr>
            <a:spLocks noChangeArrowheads="1"/>
          </p:cNvSpPr>
          <p:nvPr/>
        </p:nvSpPr>
        <p:spPr bwMode="auto">
          <a:xfrm>
            <a:off x="4129883" y="4903788"/>
            <a:ext cx="657225"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100" i="0" dirty="0">
                <a:solidFill>
                  <a:srgbClr val="000000"/>
                </a:solidFill>
                <a:latin typeface="Calibri" panose="020F0502020204030204" pitchFamily="34" charset="0"/>
              </a:rPr>
              <a:t>Control </a:t>
            </a:r>
            <a:r>
              <a:rPr lang="es-ES" altLang="es-ES" sz="1100" i="0" dirty="0" err="1">
                <a:solidFill>
                  <a:srgbClr val="000000"/>
                </a:solidFill>
                <a:latin typeface="Calibri" panose="020F0502020204030204" pitchFamily="34" charset="0"/>
              </a:rPr>
              <a:t>radiated</a:t>
            </a:r>
            <a:r>
              <a:rPr lang="es-ES" altLang="es-ES" sz="1100" i="0" dirty="0">
                <a:solidFill>
                  <a:srgbClr val="000000"/>
                </a:solidFill>
                <a:latin typeface="Calibri" panose="020F0502020204030204" pitchFamily="34" charset="0"/>
              </a:rPr>
              <a:t> </a:t>
            </a:r>
            <a:r>
              <a:rPr lang="es-ES" altLang="es-ES" sz="1100" i="0" dirty="0" err="1">
                <a:solidFill>
                  <a:srgbClr val="000000"/>
                </a:solidFill>
                <a:latin typeface="Calibri" panose="020F0502020204030204" pitchFamily="34" charset="0"/>
              </a:rPr>
              <a:t>cells</a:t>
            </a:r>
            <a:endParaRPr lang="es-ES" altLang="es-ES" sz="1100" i="0" dirty="0">
              <a:latin typeface="Calibri" panose="020F0502020204030204" pitchFamily="34" charset="0"/>
            </a:endParaRPr>
          </a:p>
        </p:txBody>
      </p:sp>
      <p:sp>
        <p:nvSpPr>
          <p:cNvPr id="41004" name="Text Box 33"/>
          <p:cNvSpPr txBox="1">
            <a:spLocks noChangeArrowheads="1"/>
          </p:cNvSpPr>
          <p:nvPr/>
        </p:nvSpPr>
        <p:spPr bwMode="auto">
          <a:xfrm>
            <a:off x="4249738" y="3143250"/>
            <a:ext cx="4524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alibri" panose="020F0502020204030204" pitchFamily="34" charset="0"/>
                <a:cs typeface="Arial" panose="020B0604020202020204" pitchFamily="34" charset="0"/>
              </a:rPr>
              <a:t>a</a:t>
            </a:r>
          </a:p>
        </p:txBody>
      </p:sp>
      <p:sp>
        <p:nvSpPr>
          <p:cNvPr id="41006" name="Text Box 86"/>
          <p:cNvSpPr txBox="1">
            <a:spLocks noChangeArrowheads="1"/>
          </p:cNvSpPr>
          <p:nvPr/>
        </p:nvSpPr>
        <p:spPr bwMode="auto">
          <a:xfrm rot="-5400000">
            <a:off x="1214178" y="3195608"/>
            <a:ext cx="2747808" cy="62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r>
              <a:rPr lang="es-ES" altLang="es-ES" sz="1800" i="0" dirty="0" smtClean="0">
                <a:latin typeface="Calibri" panose="020F0502020204030204" pitchFamily="34" charset="0"/>
              </a:rPr>
              <a:t>P53 </a:t>
            </a:r>
          </a:p>
          <a:p>
            <a:pPr algn="ctr">
              <a:buFontTx/>
              <a:buNone/>
            </a:pPr>
            <a:r>
              <a:rPr lang="es-ES" altLang="es-ES" sz="1400" i="0" dirty="0" smtClean="0">
                <a:latin typeface="Calibri" panose="020F0502020204030204" pitchFamily="34" charset="0"/>
              </a:rPr>
              <a:t>(% </a:t>
            </a:r>
            <a:r>
              <a:rPr lang="es-ES" altLang="es-ES" sz="1400" i="0" dirty="0">
                <a:latin typeface="Calibri" panose="020F0502020204030204" pitchFamily="34" charset="0"/>
              </a:rPr>
              <a:t>of control </a:t>
            </a:r>
            <a:r>
              <a:rPr lang="es-ES" altLang="es-ES" sz="1400" i="0" dirty="0" smtClean="0">
                <a:latin typeface="Calibri" panose="020F0502020204030204" pitchFamily="34" charset="0"/>
              </a:rPr>
              <a:t>non-</a:t>
            </a:r>
            <a:r>
              <a:rPr lang="es-ES" altLang="es-ES" sz="1400" i="0" dirty="0" err="1" smtClean="0">
                <a:latin typeface="Calibri" panose="020F0502020204030204" pitchFamily="34" charset="0"/>
              </a:rPr>
              <a:t>radiated</a:t>
            </a:r>
            <a:r>
              <a:rPr lang="es-ES" altLang="es-ES" sz="1400" i="0" dirty="0" smtClean="0">
                <a:latin typeface="Calibri" panose="020F0502020204030204" pitchFamily="34" charset="0"/>
              </a:rPr>
              <a:t> </a:t>
            </a:r>
            <a:r>
              <a:rPr lang="es-ES" altLang="es-ES" sz="1400" i="0" dirty="0" err="1" smtClean="0">
                <a:latin typeface="Calibri" panose="020F0502020204030204" pitchFamily="34" charset="0"/>
              </a:rPr>
              <a:t>cells</a:t>
            </a:r>
            <a:r>
              <a:rPr lang="es-ES" altLang="es-ES" sz="1400" i="0" dirty="0" smtClean="0">
                <a:latin typeface="Calibri" panose="020F0502020204030204" pitchFamily="34" charset="0"/>
              </a:rPr>
              <a:t>)</a:t>
            </a:r>
            <a:endParaRPr lang="es-ES" altLang="es-ES" sz="1400" i="0" dirty="0">
              <a:latin typeface="Calibri" panose="020F0502020204030204" pitchFamily="34" charset="0"/>
            </a:endParaRPr>
          </a:p>
        </p:txBody>
      </p:sp>
      <p:sp>
        <p:nvSpPr>
          <p:cNvPr id="41007" name="Rectangle 6"/>
          <p:cNvSpPr>
            <a:spLocks noChangeArrowheads="1"/>
          </p:cNvSpPr>
          <p:nvPr/>
        </p:nvSpPr>
        <p:spPr bwMode="auto">
          <a:xfrm>
            <a:off x="4292600" y="3490913"/>
            <a:ext cx="376238" cy="1357312"/>
          </a:xfrm>
          <a:prstGeom prst="rect">
            <a:avLst/>
          </a:prstGeom>
          <a:gradFill rotWithShape="1">
            <a:gsLst>
              <a:gs pos="0">
                <a:srgbClr val="00003B"/>
              </a:gs>
              <a:gs pos="50000">
                <a:srgbClr val="000080"/>
              </a:gs>
              <a:gs pos="100000">
                <a:srgbClr val="00003B"/>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latin typeface="Calibri" panose="020F0502020204030204" pitchFamily="34" charset="0"/>
              <a:cs typeface="Arial" panose="020B0604020202020204" pitchFamily="34" charset="0"/>
            </a:endParaRPr>
          </a:p>
        </p:txBody>
      </p:sp>
      <p:sp>
        <p:nvSpPr>
          <p:cNvPr id="41008" name="Text Box 71"/>
          <p:cNvSpPr txBox="1">
            <a:spLocks noChangeArrowheads="1"/>
          </p:cNvSpPr>
          <p:nvPr/>
        </p:nvSpPr>
        <p:spPr bwMode="auto">
          <a:xfrm>
            <a:off x="1119937" y="5700646"/>
            <a:ext cx="2351926" cy="738664"/>
          </a:xfrm>
          <a:prstGeom prst="rect">
            <a:avLst/>
          </a:prstGeom>
          <a:solidFill>
            <a:srgbClr val="FFFFFF"/>
          </a:solidFill>
          <a:ln w="9525">
            <a:solidFill>
              <a:schemeClr val="tx1"/>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050" i="0" dirty="0">
                <a:latin typeface="Calibri" panose="020F0502020204030204" pitchFamily="34" charset="0"/>
              </a:rPr>
              <a:t>a</a:t>
            </a:r>
            <a:r>
              <a:rPr lang="es-ES" altLang="es-ES" sz="1050" b="0" i="0" dirty="0">
                <a:latin typeface="Calibri" panose="020F0502020204030204" pitchFamily="34" charset="0"/>
              </a:rPr>
              <a:t>, p&lt;0.001 </a:t>
            </a:r>
            <a:r>
              <a:rPr lang="es-ES" altLang="es-ES" sz="1050" b="0" dirty="0">
                <a:latin typeface="Calibri" panose="020F0502020204030204" pitchFamily="34" charset="0"/>
              </a:rPr>
              <a:t>vs</a:t>
            </a:r>
            <a:r>
              <a:rPr lang="es-ES" altLang="es-ES" sz="1050" b="0" i="0" dirty="0">
                <a:latin typeface="Calibri" panose="020F0502020204030204" pitchFamily="34" charset="0"/>
              </a:rPr>
              <a:t> Control non-</a:t>
            </a:r>
            <a:r>
              <a:rPr lang="es-ES" altLang="es-ES" sz="1050" b="0" i="0" dirty="0" err="1">
                <a:latin typeface="Calibri" panose="020F0502020204030204" pitchFamily="34" charset="0"/>
              </a:rPr>
              <a:t>radiated</a:t>
            </a:r>
            <a:r>
              <a:rPr lang="es-ES" altLang="es-ES" sz="1050" b="0" i="0" dirty="0">
                <a:latin typeface="Calibri" panose="020F0502020204030204" pitchFamily="34" charset="0"/>
              </a:rPr>
              <a:t> </a:t>
            </a:r>
            <a:r>
              <a:rPr lang="es-ES" altLang="es-ES" sz="1050" b="0" i="0" dirty="0" err="1">
                <a:latin typeface="Calibri" panose="020F0502020204030204" pitchFamily="34" charset="0"/>
              </a:rPr>
              <a:t>cells</a:t>
            </a:r>
            <a:endParaRPr lang="es-ES" altLang="es-ES" sz="1050" b="0" i="0" dirty="0">
              <a:latin typeface="Calibri" panose="020F0502020204030204" pitchFamily="34" charset="0"/>
            </a:endParaRPr>
          </a:p>
          <a:p>
            <a:pPr eaLnBrk="1" hangingPunct="1">
              <a:spcBef>
                <a:spcPct val="0"/>
              </a:spcBef>
              <a:buFontTx/>
              <a:buNone/>
            </a:pPr>
            <a:r>
              <a:rPr lang="es-ES" altLang="es-ES" sz="1050" i="0" dirty="0">
                <a:latin typeface="Calibri" panose="020F0502020204030204" pitchFamily="34" charset="0"/>
              </a:rPr>
              <a:t>b</a:t>
            </a:r>
            <a:r>
              <a:rPr lang="es-ES" altLang="es-ES" sz="1050" b="0" i="0" dirty="0">
                <a:latin typeface="Calibri" panose="020F0502020204030204" pitchFamily="34" charset="0"/>
              </a:rPr>
              <a:t>, p&lt;0.001 </a:t>
            </a:r>
            <a:r>
              <a:rPr lang="es-ES" altLang="es-ES" sz="1050" b="0" dirty="0">
                <a:latin typeface="Calibri" panose="020F0502020204030204" pitchFamily="34" charset="0"/>
              </a:rPr>
              <a:t>vs</a:t>
            </a:r>
            <a:r>
              <a:rPr lang="es-ES" altLang="es-ES" sz="1050" b="0" i="0" dirty="0">
                <a:latin typeface="Calibri" panose="020F0502020204030204" pitchFamily="34" charset="0"/>
              </a:rPr>
              <a:t> Control </a:t>
            </a:r>
            <a:r>
              <a:rPr lang="es-ES" altLang="es-ES" sz="1050" b="0" i="0" dirty="0" err="1">
                <a:latin typeface="Calibri" panose="020F0502020204030204" pitchFamily="34" charset="0"/>
              </a:rPr>
              <a:t>radiated</a:t>
            </a:r>
            <a:r>
              <a:rPr lang="es-ES" altLang="es-ES" sz="1050" b="0" i="0" dirty="0">
                <a:latin typeface="Calibri" panose="020F0502020204030204" pitchFamily="34" charset="0"/>
              </a:rPr>
              <a:t> </a:t>
            </a:r>
            <a:r>
              <a:rPr lang="es-ES" altLang="es-ES" sz="1050" b="0" i="0" dirty="0" err="1">
                <a:latin typeface="Calibri" panose="020F0502020204030204" pitchFamily="34" charset="0"/>
              </a:rPr>
              <a:t>cells</a:t>
            </a:r>
            <a:endParaRPr lang="es-ES" altLang="es-ES" sz="1050" b="0" i="0" baseline="-25000" dirty="0">
              <a:latin typeface="Calibri" panose="020F0502020204030204" pitchFamily="34" charset="0"/>
            </a:endParaRPr>
          </a:p>
          <a:p>
            <a:pPr eaLnBrk="1" hangingPunct="1">
              <a:spcBef>
                <a:spcPct val="0"/>
              </a:spcBef>
              <a:buFontTx/>
              <a:buNone/>
            </a:pPr>
            <a:r>
              <a:rPr lang="es-ES" altLang="es-ES" sz="1050" i="0" dirty="0">
                <a:latin typeface="Calibri" panose="020F0502020204030204" pitchFamily="34" charset="0"/>
              </a:rPr>
              <a:t>c</a:t>
            </a:r>
            <a:r>
              <a:rPr lang="es-ES" altLang="es-ES" sz="1050" b="0" i="0" dirty="0">
                <a:latin typeface="Calibri" panose="020F0502020204030204" pitchFamily="34" charset="0"/>
              </a:rPr>
              <a:t>, p&lt;0.001 </a:t>
            </a:r>
            <a:r>
              <a:rPr lang="es-ES" altLang="es-ES" sz="1050" b="0" dirty="0">
                <a:latin typeface="Calibri" panose="020F0502020204030204" pitchFamily="34" charset="0"/>
              </a:rPr>
              <a:t>vs</a:t>
            </a:r>
            <a:r>
              <a:rPr lang="es-ES" altLang="es-ES" sz="1050" b="0" i="0" dirty="0">
                <a:latin typeface="Calibri" panose="020F0502020204030204" pitchFamily="34" charset="0"/>
              </a:rPr>
              <a:t> </a:t>
            </a:r>
            <a:r>
              <a:rPr lang="es-ES" altLang="es-ES" sz="1050" b="0" i="0" dirty="0" err="1">
                <a:latin typeface="Calibri" panose="020F0502020204030204" pitchFamily="34" charset="0"/>
              </a:rPr>
              <a:t>Melatonin</a:t>
            </a:r>
            <a:r>
              <a:rPr lang="es-ES" altLang="es-ES" sz="1050" b="0" i="0" dirty="0">
                <a:latin typeface="Calibri" panose="020F0502020204030204" pitchFamily="34" charset="0"/>
              </a:rPr>
              <a:t> 1 </a:t>
            </a:r>
            <a:r>
              <a:rPr lang="es-ES" altLang="es-ES" sz="1050" b="0" i="0" dirty="0" err="1">
                <a:latin typeface="Calibri" panose="020F0502020204030204" pitchFamily="34" charset="0"/>
              </a:rPr>
              <a:t>mM</a:t>
            </a:r>
            <a:endParaRPr lang="es-ES" altLang="es-ES" sz="1050" b="0" i="0" dirty="0">
              <a:latin typeface="Calibri" panose="020F0502020204030204" pitchFamily="34" charset="0"/>
            </a:endParaRPr>
          </a:p>
          <a:p>
            <a:pPr eaLnBrk="1" hangingPunct="1">
              <a:spcBef>
                <a:spcPct val="0"/>
              </a:spcBef>
              <a:buFontTx/>
              <a:buNone/>
            </a:pPr>
            <a:r>
              <a:rPr lang="es-ES" altLang="es-ES" sz="1050" i="0" dirty="0">
                <a:latin typeface="Calibri" panose="020F0502020204030204" pitchFamily="34" charset="0"/>
              </a:rPr>
              <a:t>d</a:t>
            </a:r>
            <a:r>
              <a:rPr lang="es-ES" altLang="es-ES" sz="1050" b="0" i="0" dirty="0">
                <a:latin typeface="Calibri" panose="020F0502020204030204" pitchFamily="34" charset="0"/>
              </a:rPr>
              <a:t>, p&lt;0.001 </a:t>
            </a:r>
            <a:r>
              <a:rPr lang="es-ES" altLang="es-ES" sz="1050" b="0" dirty="0">
                <a:latin typeface="Calibri" panose="020F0502020204030204" pitchFamily="34" charset="0"/>
              </a:rPr>
              <a:t>vs</a:t>
            </a:r>
            <a:r>
              <a:rPr lang="es-ES" altLang="es-ES" sz="1050" b="0" i="0" dirty="0">
                <a:latin typeface="Calibri" panose="020F0502020204030204" pitchFamily="34" charset="0"/>
              </a:rPr>
              <a:t> </a:t>
            </a:r>
            <a:r>
              <a:rPr lang="es-ES" altLang="es-ES" sz="1050" b="0" i="0" dirty="0" err="1">
                <a:latin typeface="Calibri" panose="020F0502020204030204" pitchFamily="34" charset="0"/>
              </a:rPr>
              <a:t>Melatonin</a:t>
            </a:r>
            <a:r>
              <a:rPr lang="es-ES" altLang="es-ES" sz="1050" b="0" i="0" dirty="0">
                <a:latin typeface="Calibri" panose="020F0502020204030204" pitchFamily="34" charset="0"/>
              </a:rPr>
              <a:t> 10 µM</a:t>
            </a:r>
          </a:p>
        </p:txBody>
      </p:sp>
      <p:sp>
        <p:nvSpPr>
          <p:cNvPr id="41009" name="AutoShape 167"/>
          <p:cNvSpPr>
            <a:spLocks noChangeArrowheads="1"/>
          </p:cNvSpPr>
          <p:nvPr/>
        </p:nvSpPr>
        <p:spPr bwMode="auto">
          <a:xfrm>
            <a:off x="347663" y="177800"/>
            <a:ext cx="8434387" cy="1041400"/>
          </a:xfrm>
          <a:prstGeom prst="roundRect">
            <a:avLst>
              <a:gd name="adj" fmla="val 16667"/>
            </a:avLst>
          </a:prstGeom>
          <a:solidFill>
            <a:srgbClr val="FFFF66"/>
          </a:solidFill>
          <a:ln w="9525" algn="ctr">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41010" name="Text Box 168"/>
          <p:cNvSpPr txBox="1">
            <a:spLocks noChangeArrowheads="1"/>
          </p:cNvSpPr>
          <p:nvPr/>
        </p:nvSpPr>
        <p:spPr bwMode="auto">
          <a:xfrm>
            <a:off x="357188" y="301991"/>
            <a:ext cx="8432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2400" i="0" dirty="0">
                <a:latin typeface="Calibri" panose="020F0502020204030204" pitchFamily="34" charset="0"/>
              </a:rPr>
              <a:t>EFFECTS OF IONIZING RADIATION AND MELATONIN ON p53</a:t>
            </a:r>
            <a:r>
              <a:rPr lang="es-ES" altLang="es-ES" sz="1800" i="0" dirty="0">
                <a:latin typeface="Calibri" panose="020F0502020204030204" pitchFamily="34" charset="0"/>
              </a:rPr>
              <a:t> </a:t>
            </a:r>
            <a:r>
              <a:rPr lang="es-ES" altLang="es-ES" sz="2400" i="0" dirty="0" err="1">
                <a:latin typeface="Calibri" panose="020F0502020204030204" pitchFamily="34" charset="0"/>
              </a:rPr>
              <a:t>mRNA</a:t>
            </a:r>
            <a:r>
              <a:rPr lang="es-ES" altLang="es-ES" sz="2400" i="0" dirty="0">
                <a:latin typeface="Calibri" panose="020F0502020204030204" pitchFamily="34" charset="0"/>
              </a:rPr>
              <a:t> EXPRESSION IN BREAST CANCER CELLS</a:t>
            </a:r>
          </a:p>
        </p:txBody>
      </p:sp>
      <p:sp>
        <p:nvSpPr>
          <p:cNvPr id="41011" name="Line 67"/>
          <p:cNvSpPr>
            <a:spLocks noChangeShapeType="1"/>
          </p:cNvSpPr>
          <p:nvPr/>
        </p:nvSpPr>
        <p:spPr bwMode="auto">
          <a:xfrm flipH="1">
            <a:off x="3452813" y="2463800"/>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1012" name="Line 72"/>
          <p:cNvSpPr>
            <a:spLocks noChangeShapeType="1"/>
          </p:cNvSpPr>
          <p:nvPr/>
        </p:nvSpPr>
        <p:spPr bwMode="auto">
          <a:xfrm flipH="1">
            <a:off x="3424238" y="2120900"/>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41013" name="Rectangle 73"/>
          <p:cNvSpPr>
            <a:spLocks noChangeArrowheads="1"/>
          </p:cNvSpPr>
          <p:nvPr/>
        </p:nvSpPr>
        <p:spPr bwMode="auto">
          <a:xfrm>
            <a:off x="3161609" y="2020888"/>
            <a:ext cx="23564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alibri" panose="020F0502020204030204" pitchFamily="34" charset="0"/>
                <a:cs typeface="Arial" panose="020B0604020202020204" pitchFamily="34" charset="0"/>
              </a:rPr>
              <a:t>400</a:t>
            </a:r>
            <a:endParaRPr lang="es-ES" altLang="es-ES" sz="1200" b="0" i="0">
              <a:latin typeface="Calibri" panose="020F0502020204030204" pitchFamily="34" charset="0"/>
              <a:cs typeface="Arial" panose="020B0604020202020204" pitchFamily="34" charset="0"/>
            </a:endParaRPr>
          </a:p>
        </p:txBody>
      </p:sp>
      <p:sp>
        <p:nvSpPr>
          <p:cNvPr id="41014" name="Rectangle 62"/>
          <p:cNvSpPr>
            <a:spLocks noChangeArrowheads="1"/>
          </p:cNvSpPr>
          <p:nvPr/>
        </p:nvSpPr>
        <p:spPr bwMode="auto">
          <a:xfrm>
            <a:off x="3161609" y="2370138"/>
            <a:ext cx="23564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alibri" panose="020F0502020204030204" pitchFamily="34" charset="0"/>
                <a:cs typeface="Arial" panose="020B0604020202020204" pitchFamily="34" charset="0"/>
              </a:rPr>
              <a:t>350</a:t>
            </a:r>
            <a:endParaRPr lang="es-ES" altLang="es-ES" sz="1200" b="0" i="0">
              <a:latin typeface="Calibri" panose="020F0502020204030204" pitchFamily="34" charset="0"/>
              <a:cs typeface="Arial" panose="020B0604020202020204" pitchFamily="34" charset="0"/>
            </a:endParaRPr>
          </a:p>
        </p:txBody>
      </p:sp>
      <p:sp>
        <p:nvSpPr>
          <p:cNvPr id="41015" name="Line 18"/>
          <p:cNvSpPr>
            <a:spLocks noChangeShapeType="1"/>
          </p:cNvSpPr>
          <p:nvPr/>
        </p:nvSpPr>
        <p:spPr bwMode="auto">
          <a:xfrm>
            <a:off x="3460750" y="4860925"/>
            <a:ext cx="3240088" cy="31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cxnSp>
        <p:nvCxnSpPr>
          <p:cNvPr id="13" name="Conector recto 12"/>
          <p:cNvCxnSpPr>
            <a:cxnSpLocks noChangeShapeType="1"/>
          </p:cNvCxnSpPr>
          <p:nvPr/>
        </p:nvCxnSpPr>
        <p:spPr bwMode="auto">
          <a:xfrm>
            <a:off x="3059113" y="3914776"/>
            <a:ext cx="2736849" cy="1223962"/>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sp>
        <p:nvSpPr>
          <p:cNvPr id="3" name="CuadroTexto 2"/>
          <p:cNvSpPr txBox="1">
            <a:spLocks noChangeArrowheads="1"/>
          </p:cNvSpPr>
          <p:nvPr/>
        </p:nvSpPr>
        <p:spPr bwMode="auto">
          <a:xfrm>
            <a:off x="5971456" y="422980"/>
            <a:ext cx="2708275" cy="830997"/>
          </a:xfrm>
          <a:prstGeom prst="rect">
            <a:avLst/>
          </a:prstGeom>
          <a:solidFill>
            <a:srgbClr val="FFFFB3"/>
          </a:solidFill>
          <a:ln w="9525">
            <a:solidFill>
              <a:srgbClr val="000000"/>
            </a:solidFill>
            <a:miter lim="800000"/>
            <a:headEnd/>
            <a:tailEnd/>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2400" i="0" dirty="0" err="1">
                <a:latin typeface="Calibri" panose="020F0502020204030204" pitchFamily="34" charset="0"/>
              </a:rPr>
              <a:t>Decreasing</a:t>
            </a:r>
            <a:r>
              <a:rPr lang="es-ES" altLang="es-ES" sz="2400" i="0" dirty="0">
                <a:latin typeface="Calibri" panose="020F0502020204030204" pitchFamily="34" charset="0"/>
              </a:rPr>
              <a:t> </a:t>
            </a:r>
            <a:r>
              <a:rPr lang="es-ES" altLang="es-ES" sz="2400" i="0" dirty="0" err="1">
                <a:latin typeface="Calibri" panose="020F0502020204030204" pitchFamily="34" charset="0"/>
              </a:rPr>
              <a:t>cell</a:t>
            </a:r>
            <a:r>
              <a:rPr lang="es-ES" altLang="es-ES" sz="2400" i="0" dirty="0">
                <a:latin typeface="Calibri" panose="020F0502020204030204" pitchFamily="34" charset="0"/>
              </a:rPr>
              <a:t> </a:t>
            </a:r>
            <a:r>
              <a:rPr lang="es-ES" altLang="es-ES" sz="2400" i="0" dirty="0" err="1" smtClean="0">
                <a:latin typeface="Calibri" panose="020F0502020204030204" pitchFamily="34" charset="0"/>
              </a:rPr>
              <a:t>proliferation</a:t>
            </a:r>
            <a:r>
              <a:rPr lang="es-ES" altLang="es-ES" sz="2400" i="0" dirty="0" smtClean="0">
                <a:latin typeface="Calibri" panose="020F0502020204030204" pitchFamily="34" charset="0"/>
              </a:rPr>
              <a:t>.</a:t>
            </a:r>
            <a:endParaRPr lang="es-ES" altLang="es-ES" sz="2400" i="0" dirty="0">
              <a:latin typeface="Calibri" panose="020F0502020204030204" pitchFamily="34" charset="0"/>
            </a:endParaRPr>
          </a:p>
        </p:txBody>
      </p:sp>
      <p:sp>
        <p:nvSpPr>
          <p:cNvPr id="4" name="CuadroTexto 3"/>
          <p:cNvSpPr txBox="1">
            <a:spLocks noChangeArrowheads="1"/>
          </p:cNvSpPr>
          <p:nvPr/>
        </p:nvSpPr>
        <p:spPr bwMode="auto">
          <a:xfrm>
            <a:off x="6032252" y="2209065"/>
            <a:ext cx="2673349" cy="830997"/>
          </a:xfrm>
          <a:prstGeom prst="rect">
            <a:avLst/>
          </a:prstGeom>
          <a:solidFill>
            <a:srgbClr val="FFFFB3"/>
          </a:solidFill>
          <a:ln w="9525">
            <a:solidFill>
              <a:srgbClr val="000000"/>
            </a:solidFill>
            <a:miter lim="800000"/>
            <a:headEnd/>
            <a:tailEnd/>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2400" i="0" dirty="0" err="1">
                <a:latin typeface="Calibri" panose="020F0502020204030204" pitchFamily="34" charset="0"/>
              </a:rPr>
              <a:t>Inducing</a:t>
            </a:r>
            <a:r>
              <a:rPr lang="es-ES" altLang="es-ES" sz="2400" i="0" dirty="0">
                <a:latin typeface="Calibri" panose="020F0502020204030204" pitchFamily="34" charset="0"/>
              </a:rPr>
              <a:t> </a:t>
            </a:r>
            <a:r>
              <a:rPr lang="es-ES" altLang="es-ES" sz="2400" i="0" dirty="0" smtClean="0">
                <a:latin typeface="Calibri" panose="020F0502020204030204" pitchFamily="34" charset="0"/>
              </a:rPr>
              <a:t>G1 </a:t>
            </a:r>
            <a:r>
              <a:rPr lang="es-ES" altLang="es-ES" sz="2400" i="0" dirty="0" err="1" smtClean="0">
                <a:latin typeface="Calibri" panose="020F0502020204030204" pitchFamily="34" charset="0"/>
              </a:rPr>
              <a:t>cell</a:t>
            </a:r>
            <a:r>
              <a:rPr lang="es-ES" altLang="es-ES" sz="2400" i="0" dirty="0" smtClean="0">
                <a:latin typeface="Calibri" panose="020F0502020204030204" pitchFamily="34" charset="0"/>
              </a:rPr>
              <a:t> </a:t>
            </a:r>
            <a:r>
              <a:rPr lang="es-ES" altLang="es-ES" sz="2400" i="0" dirty="0" err="1">
                <a:latin typeface="Calibri" panose="020F0502020204030204" pitchFamily="34" charset="0"/>
              </a:rPr>
              <a:t>cycle</a:t>
            </a:r>
            <a:r>
              <a:rPr lang="es-ES" altLang="es-ES" sz="2400" i="0" dirty="0">
                <a:latin typeface="Calibri" panose="020F0502020204030204" pitchFamily="34" charset="0"/>
              </a:rPr>
              <a:t> </a:t>
            </a:r>
            <a:r>
              <a:rPr lang="es-ES" altLang="es-ES" sz="2400" i="0" dirty="0" err="1" smtClean="0">
                <a:latin typeface="Calibri" panose="020F0502020204030204" pitchFamily="34" charset="0"/>
              </a:rPr>
              <a:t>arrest</a:t>
            </a:r>
            <a:r>
              <a:rPr lang="es-ES" altLang="es-ES" sz="2400" i="0" dirty="0" smtClean="0">
                <a:latin typeface="Calibri" panose="020F0502020204030204" pitchFamily="34" charset="0"/>
              </a:rPr>
              <a:t>.</a:t>
            </a:r>
            <a:endParaRPr lang="es-ES" altLang="es-ES" sz="2400" i="0" dirty="0">
              <a:latin typeface="Calibri" panose="020F0502020204030204" pitchFamily="34" charset="0"/>
            </a:endParaRPr>
          </a:p>
        </p:txBody>
      </p:sp>
      <p:sp>
        <p:nvSpPr>
          <p:cNvPr id="5" name="CuadroTexto 4"/>
          <p:cNvSpPr txBox="1">
            <a:spLocks noChangeArrowheads="1"/>
          </p:cNvSpPr>
          <p:nvPr/>
        </p:nvSpPr>
        <p:spPr bwMode="auto">
          <a:xfrm>
            <a:off x="6032252" y="3687762"/>
            <a:ext cx="2716212" cy="2308324"/>
          </a:xfrm>
          <a:prstGeom prst="rect">
            <a:avLst/>
          </a:prstGeom>
          <a:solidFill>
            <a:srgbClr val="FFFFB3"/>
          </a:solidFill>
          <a:ln w="9525">
            <a:solidFill>
              <a:srgbClr val="000000"/>
            </a:solidFill>
            <a:miter lim="800000"/>
            <a:headEnd/>
            <a:tailEnd/>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2400" i="0" dirty="0">
                <a:latin typeface="Calibri" panose="020F0502020204030204" pitchFamily="34" charset="0"/>
              </a:rPr>
              <a:t>Down-</a:t>
            </a:r>
            <a:r>
              <a:rPr lang="es-ES" altLang="es-ES" sz="2400" i="0" dirty="0" err="1">
                <a:latin typeface="Calibri" panose="020F0502020204030204" pitchFamily="34" charset="0"/>
              </a:rPr>
              <a:t>regulating</a:t>
            </a:r>
            <a:r>
              <a:rPr lang="es-ES" altLang="es-ES" sz="2400" i="0" dirty="0">
                <a:latin typeface="Calibri" panose="020F0502020204030204" pitchFamily="34" charset="0"/>
              </a:rPr>
              <a:t> </a:t>
            </a:r>
            <a:r>
              <a:rPr lang="es-ES" altLang="es-ES" sz="2400" i="0" dirty="0" smtClean="0">
                <a:latin typeface="Calibri" panose="020F0502020204030204" pitchFamily="34" charset="0"/>
              </a:rPr>
              <a:t>RAD-51 and </a:t>
            </a:r>
            <a:r>
              <a:rPr lang="es-ES" altLang="es-ES" sz="2400" i="0" dirty="0" err="1" smtClean="0">
                <a:latin typeface="Calibri" panose="020F0502020204030204" pitchFamily="34" charset="0"/>
              </a:rPr>
              <a:t>also</a:t>
            </a:r>
            <a:r>
              <a:rPr lang="es-ES" altLang="es-ES" sz="2400" i="0" dirty="0" smtClean="0">
                <a:latin typeface="Calibri" panose="020F0502020204030204" pitchFamily="34" charset="0"/>
              </a:rPr>
              <a:t> DNA-</a:t>
            </a:r>
            <a:r>
              <a:rPr lang="es-ES" altLang="es-ES" sz="2400" i="0" dirty="0" err="1" smtClean="0">
                <a:latin typeface="Calibri" panose="020F0502020204030204" pitchFamily="34" charset="0"/>
              </a:rPr>
              <a:t>PKcs</a:t>
            </a:r>
            <a:r>
              <a:rPr lang="es-ES" altLang="es-ES" sz="2400" i="0" dirty="0" smtClean="0">
                <a:latin typeface="Calibri" panose="020F0502020204030204" pitchFamily="34" charset="0"/>
              </a:rPr>
              <a:t>.</a:t>
            </a:r>
          </a:p>
          <a:p>
            <a:pPr algn="ctr">
              <a:spcBef>
                <a:spcPct val="0"/>
              </a:spcBef>
              <a:buFontTx/>
              <a:buNone/>
            </a:pPr>
            <a:r>
              <a:rPr lang="es-ES" altLang="es-ES" sz="2400" b="0" i="0" dirty="0" err="1">
                <a:latin typeface="Calibri" panose="020F0502020204030204" pitchFamily="34" charset="0"/>
              </a:rPr>
              <a:t>T</a:t>
            </a:r>
            <a:r>
              <a:rPr lang="es-ES" altLang="es-ES" sz="2400" b="0" i="0" dirty="0" err="1" smtClean="0">
                <a:latin typeface="Calibri" panose="020F0502020204030204" pitchFamily="34" charset="0"/>
              </a:rPr>
              <a:t>wo</a:t>
            </a:r>
            <a:r>
              <a:rPr lang="es-ES" altLang="es-ES" sz="2400" b="0" i="0" dirty="0" smtClean="0">
                <a:latin typeface="Calibri" panose="020F0502020204030204" pitchFamily="34" charset="0"/>
              </a:rPr>
              <a:t> </a:t>
            </a:r>
            <a:r>
              <a:rPr lang="es-ES" altLang="es-ES" sz="2400" b="0" i="0" dirty="0" err="1">
                <a:latin typeface="Calibri" panose="020F0502020204030204" pitchFamily="34" charset="0"/>
              </a:rPr>
              <a:t>proteins</a:t>
            </a:r>
            <a:r>
              <a:rPr lang="es-ES" altLang="es-ES" sz="2400" b="0" i="0" dirty="0">
                <a:latin typeface="Calibri" panose="020F0502020204030204" pitchFamily="34" charset="0"/>
              </a:rPr>
              <a:t> </a:t>
            </a:r>
            <a:r>
              <a:rPr lang="es-ES" altLang="es-ES" sz="2400" b="0" i="0" dirty="0" err="1">
                <a:latin typeface="Calibri" panose="020F0502020204030204" pitchFamily="34" charset="0"/>
              </a:rPr>
              <a:t>involved</a:t>
            </a:r>
            <a:r>
              <a:rPr lang="es-ES" altLang="es-ES" sz="2400" b="0" i="0" dirty="0">
                <a:latin typeface="Calibri" panose="020F0502020204030204" pitchFamily="34" charset="0"/>
              </a:rPr>
              <a:t> in </a:t>
            </a:r>
            <a:r>
              <a:rPr lang="es-ES" altLang="es-ES" sz="2400" b="0" i="0" dirty="0" smtClean="0">
                <a:latin typeface="Calibri" panose="020F0502020204030204" pitchFamily="34" charset="0"/>
              </a:rPr>
              <a:t> </a:t>
            </a:r>
            <a:r>
              <a:rPr lang="es-ES" altLang="es-ES" sz="2400" b="0" i="0" dirty="0" err="1" smtClean="0">
                <a:latin typeface="Calibri" panose="020F0502020204030204" pitchFamily="34" charset="0"/>
              </a:rPr>
              <a:t>DSBs</a:t>
            </a:r>
            <a:r>
              <a:rPr lang="es-ES" altLang="es-ES" sz="2400" b="0" i="0" dirty="0" smtClean="0">
                <a:latin typeface="Calibri" panose="020F0502020204030204" pitchFamily="34" charset="0"/>
              </a:rPr>
              <a:t> </a:t>
            </a:r>
            <a:r>
              <a:rPr lang="es-ES" altLang="es-ES" sz="2400" b="0" i="0" dirty="0" err="1" smtClean="0">
                <a:latin typeface="Calibri" panose="020F0502020204030204" pitchFamily="34" charset="0"/>
              </a:rPr>
              <a:t>repair</a:t>
            </a:r>
            <a:r>
              <a:rPr lang="es-ES" altLang="es-ES" sz="2400" b="0" i="0" dirty="0" smtClean="0">
                <a:latin typeface="Calibri" panose="020F0502020204030204" pitchFamily="34" charset="0"/>
              </a:rPr>
              <a:t> </a:t>
            </a:r>
            <a:r>
              <a:rPr lang="es-ES" altLang="es-ES" sz="2400" b="0" i="0" dirty="0" err="1" smtClean="0">
                <a:latin typeface="Calibri" panose="020F0502020204030204" pitchFamily="34" charset="0"/>
              </a:rPr>
              <a:t>mechanisms</a:t>
            </a:r>
            <a:r>
              <a:rPr lang="es-ES" altLang="es-ES" sz="2400" b="0" i="0" dirty="0" smtClean="0">
                <a:latin typeface="Calibri" panose="020F0502020204030204" pitchFamily="34" charset="0"/>
              </a:rPr>
              <a:t>.</a:t>
            </a:r>
            <a:endParaRPr lang="es-ES" altLang="es-ES" sz="2400" b="0" i="0" dirty="0">
              <a:latin typeface="Calibri" panose="020F0502020204030204" pitchFamily="34" charset="0"/>
            </a:endParaRPr>
          </a:p>
        </p:txBody>
      </p:sp>
      <p:sp>
        <p:nvSpPr>
          <p:cNvPr id="43015" name="AutoShape 167"/>
          <p:cNvSpPr>
            <a:spLocks noChangeArrowheads="1"/>
          </p:cNvSpPr>
          <p:nvPr/>
        </p:nvSpPr>
        <p:spPr bwMode="auto">
          <a:xfrm>
            <a:off x="227013" y="1700213"/>
            <a:ext cx="2695575" cy="3438525"/>
          </a:xfrm>
          <a:prstGeom prst="roundRect">
            <a:avLst>
              <a:gd name="adj" fmla="val 16667"/>
            </a:avLst>
          </a:prstGeom>
          <a:solidFill>
            <a:srgbClr val="FFFF00"/>
          </a:solidFill>
          <a:ln w="28575" algn="ctr">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i="0">
              <a:solidFill>
                <a:schemeClr val="bg1"/>
              </a:solidFill>
              <a:latin typeface="Comic Sans MS" panose="030F0702030302020204" pitchFamily="66" charset="0"/>
            </a:endParaRPr>
          </a:p>
        </p:txBody>
      </p:sp>
      <p:sp>
        <p:nvSpPr>
          <p:cNvPr id="43016" name="Text Box 168"/>
          <p:cNvSpPr txBox="1">
            <a:spLocks noChangeArrowheads="1"/>
          </p:cNvSpPr>
          <p:nvPr/>
        </p:nvSpPr>
        <p:spPr bwMode="auto">
          <a:xfrm>
            <a:off x="271574" y="2000970"/>
            <a:ext cx="2695575"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2400"/>
              </a:spcBef>
              <a:spcAft>
                <a:spcPts val="600"/>
              </a:spcAft>
              <a:buFontTx/>
              <a:buNone/>
            </a:pPr>
            <a:r>
              <a:rPr lang="es-ES" altLang="es-ES" sz="2400" i="0" dirty="0">
                <a:latin typeface="Calibri" panose="020F0502020204030204" pitchFamily="34" charset="0"/>
              </a:rPr>
              <a:t>MELATONIN PRETREATMENT </a:t>
            </a:r>
            <a:r>
              <a:rPr lang="es-ES" altLang="es-ES" sz="2400" i="0" dirty="0" smtClean="0">
                <a:latin typeface="Calibri" panose="020F0502020204030204" pitchFamily="34" charset="0"/>
              </a:rPr>
              <a:t>SENSITIZES </a:t>
            </a:r>
            <a:r>
              <a:rPr lang="es-ES" altLang="es-ES" sz="2400" i="0" dirty="0">
                <a:latin typeface="Calibri" panose="020F0502020204030204" pitchFamily="34" charset="0"/>
              </a:rPr>
              <a:t>BREAST CANCER CELLS TO THE </a:t>
            </a:r>
            <a:r>
              <a:rPr lang="es-ES" altLang="es-ES" sz="2400" i="0" dirty="0" smtClean="0">
                <a:latin typeface="Calibri" panose="020F0502020204030204" pitchFamily="34" charset="0"/>
              </a:rPr>
              <a:t>EFFECTS </a:t>
            </a:r>
            <a:r>
              <a:rPr lang="es-ES" altLang="es-ES" sz="2400" i="0" dirty="0">
                <a:latin typeface="Calibri" panose="020F0502020204030204" pitchFamily="34" charset="0"/>
              </a:rPr>
              <a:t>OF IONIZING RADIATION </a:t>
            </a:r>
          </a:p>
        </p:txBody>
      </p:sp>
      <p:cxnSp>
        <p:nvCxnSpPr>
          <p:cNvPr id="11" name="Conector recto 10"/>
          <p:cNvCxnSpPr>
            <a:cxnSpLocks noChangeShapeType="1"/>
          </p:cNvCxnSpPr>
          <p:nvPr/>
        </p:nvCxnSpPr>
        <p:spPr bwMode="auto">
          <a:xfrm flipV="1">
            <a:off x="3059113" y="838478"/>
            <a:ext cx="2736849" cy="1726923"/>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cxnSp>
        <p:nvCxnSpPr>
          <p:cNvPr id="12" name="Conector recto 11"/>
          <p:cNvCxnSpPr>
            <a:cxnSpLocks noChangeShapeType="1"/>
          </p:cNvCxnSpPr>
          <p:nvPr/>
        </p:nvCxnSpPr>
        <p:spPr bwMode="auto">
          <a:xfrm flipV="1">
            <a:off x="3059113" y="2746375"/>
            <a:ext cx="2779712" cy="587375"/>
          </a:xfrm>
          <a:prstGeom prst="line">
            <a:avLst/>
          </a:prstGeom>
          <a:noFill/>
          <a:ln w="28575" algn="ctr">
            <a:solidFill>
              <a:srgbClr val="FF0000"/>
            </a:solidFill>
            <a:round/>
            <a:headEnd/>
            <a:tailEnd/>
          </a:ln>
          <a:extLst>
            <a:ext uri="{909E8E84-426E-40DD-AFC4-6F175D3DCCD1}">
              <a14:hiddenFill xmlns:a14="http://schemas.microsoft.com/office/drawing/2010/main">
                <a:noFill/>
              </a14:hiddenFill>
            </a:ext>
          </a:extLst>
        </p:spPr>
      </p:cxnSp>
      <p:grpSp>
        <p:nvGrpSpPr>
          <p:cNvPr id="19" name="Grupo 18"/>
          <p:cNvGrpSpPr>
            <a:grpSpLocks/>
          </p:cNvGrpSpPr>
          <p:nvPr/>
        </p:nvGrpSpPr>
        <p:grpSpPr bwMode="auto">
          <a:xfrm>
            <a:off x="3707904" y="2084392"/>
            <a:ext cx="1719263" cy="1871662"/>
            <a:chOff x="3491880" y="2420887"/>
            <a:chExt cx="1719808" cy="1872207"/>
          </a:xfrm>
          <a:solidFill>
            <a:srgbClr val="FF7C80"/>
          </a:solidFill>
        </p:grpSpPr>
        <p:sp>
          <p:nvSpPr>
            <p:cNvPr id="8" name="Estrella de 7 puntas 7"/>
            <p:cNvSpPr/>
            <p:nvPr/>
          </p:nvSpPr>
          <p:spPr bwMode="auto">
            <a:xfrm>
              <a:off x="3491880" y="2420887"/>
              <a:ext cx="1719808" cy="1872207"/>
            </a:xfrm>
            <a:prstGeom prst="star7">
              <a:avLst/>
            </a:prstGeom>
            <a:solidFill>
              <a:srgbClr val="00B0F0"/>
            </a:solidFill>
            <a:ln w="28575" cap="flat" cmpd="sng" algn="ctr">
              <a:solidFill>
                <a:schemeClr val="tx1"/>
              </a:solidFill>
              <a:prstDash val="solid"/>
              <a:round/>
              <a:headEnd type="none" w="med" len="med"/>
              <a:tailEnd type="none" w="med" len="med"/>
            </a:ln>
            <a:effectLst/>
          </p:spPr>
          <p:txBody>
            <a:bodyPr>
              <a:spAutoFit/>
            </a:bodyPr>
            <a:lstStyle/>
            <a:p>
              <a:pPr algn="ctr" eaLnBrk="1" hangingPunct="1">
                <a:spcBef>
                  <a:spcPct val="50000"/>
                </a:spcBef>
                <a:defRPr/>
              </a:pPr>
              <a:endParaRPr lang="es-ES"/>
            </a:p>
          </p:txBody>
        </p:sp>
        <p:sp>
          <p:nvSpPr>
            <p:cNvPr id="43022" name="CuadroTexto 8"/>
            <p:cNvSpPr txBox="1">
              <a:spLocks noChangeArrowheads="1"/>
            </p:cNvSpPr>
            <p:nvPr/>
          </p:nvSpPr>
          <p:spPr bwMode="auto">
            <a:xfrm>
              <a:off x="3883732" y="3126160"/>
              <a:ext cx="936104" cy="584945"/>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i="0" dirty="0">
                  <a:latin typeface="Calibri" panose="020F0502020204030204" pitchFamily="34" charset="0"/>
                </a:rPr>
                <a:t>p53</a:t>
              </a:r>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par>
                          <p:cTn id="8" fill="hold" nodeType="with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par>
                          <p:cTn id="26" fill="hold" nodeType="afterGroup">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left)">
                                      <p:cBhvr>
                                        <p:cTn id="29" dur="500"/>
                                        <p:tgtEl>
                                          <p:spTgt spid="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53" presetClass="entr" presetSubtype="16" fill="hold" nodeType="click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500" fill="hold"/>
                                        <p:tgtEl>
                                          <p:spTgt spid="19"/>
                                        </p:tgtEl>
                                        <p:attrNameLst>
                                          <p:attrName>ppt_w</p:attrName>
                                        </p:attrNameLst>
                                      </p:cBhvr>
                                      <p:tavLst>
                                        <p:tav tm="0">
                                          <p:val>
                                            <p:fltVal val="0"/>
                                          </p:val>
                                        </p:tav>
                                        <p:tav tm="100000">
                                          <p:val>
                                            <p:strVal val="#ppt_w"/>
                                          </p:val>
                                        </p:tav>
                                      </p:tavLst>
                                    </p:anim>
                                    <p:anim calcmode="lin" valueType="num">
                                      <p:cBhvr>
                                        <p:cTn id="35" dur="500" fill="hold"/>
                                        <p:tgtEl>
                                          <p:spTgt spid="19"/>
                                        </p:tgtEl>
                                        <p:attrNameLst>
                                          <p:attrName>ppt_h</p:attrName>
                                        </p:attrNameLst>
                                      </p:cBhvr>
                                      <p:tavLst>
                                        <p:tav tm="0">
                                          <p:val>
                                            <p:fltVal val="0"/>
                                          </p:val>
                                        </p:tav>
                                        <p:tav tm="100000">
                                          <p:val>
                                            <p:strVal val="#ppt_h"/>
                                          </p:val>
                                        </p:tav>
                                      </p:tavLst>
                                    </p:anim>
                                    <p:animEffect transition="in" filter="fade">
                                      <p:cBhvr>
                                        <p:cTn id="3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5059" name="Rectangle 5"/>
          <p:cNvSpPr>
            <a:spLocks noChangeArrowheads="1"/>
          </p:cNvSpPr>
          <p:nvPr/>
        </p:nvSpPr>
        <p:spPr bwMode="auto">
          <a:xfrm>
            <a:off x="125252" y="4029118"/>
            <a:ext cx="9018748" cy="3382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2">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ts val="600"/>
              </a:spcBef>
              <a:buFontTx/>
              <a:buNone/>
            </a:pPr>
            <a:r>
              <a:rPr lang="es-ES_tradnl" altLang="es-ES" sz="2400" i="0" dirty="0" smtClean="0">
                <a:latin typeface="Calibri" panose="020F0502020204030204" pitchFamily="34" charset="0"/>
              </a:rPr>
              <a:t>CAROLINA ALONSO-GONZÁLEZ</a:t>
            </a:r>
          </a:p>
          <a:p>
            <a:pPr algn="ctr" eaLnBrk="1" hangingPunct="1">
              <a:spcBef>
                <a:spcPts val="600"/>
              </a:spcBef>
              <a:buFontTx/>
              <a:buNone/>
            </a:pPr>
            <a:r>
              <a:rPr lang="es-ES_tradnl" altLang="es-ES" sz="2400" i="0" dirty="0" smtClean="0">
                <a:latin typeface="Calibri" panose="020F0502020204030204" pitchFamily="34" charset="0"/>
              </a:rPr>
              <a:t>ALICIA GONZÁLEZ CABEZA</a:t>
            </a:r>
            <a:r>
              <a:rPr lang="es-ES_tradnl" altLang="es-ES" sz="2400" dirty="0" smtClean="0">
                <a:latin typeface="Calibri" panose="020F0502020204030204" pitchFamily="34" charset="0"/>
              </a:rPr>
              <a:t> </a:t>
            </a:r>
          </a:p>
          <a:p>
            <a:pPr algn="ctr" eaLnBrk="1" hangingPunct="1">
              <a:spcBef>
                <a:spcPts val="600"/>
              </a:spcBef>
              <a:buFontTx/>
              <a:buNone/>
            </a:pPr>
            <a:r>
              <a:rPr lang="es-ES_tradnl" altLang="es-ES" sz="2400" i="0" dirty="0" smtClean="0">
                <a:latin typeface="Calibri" panose="020F0502020204030204" pitchFamily="34" charset="0"/>
              </a:rPr>
              <a:t>CARLOS MARTÍNEZ CAMPA</a:t>
            </a:r>
          </a:p>
          <a:p>
            <a:pPr algn="ctr" eaLnBrk="1" hangingPunct="1">
              <a:spcBef>
                <a:spcPts val="600"/>
              </a:spcBef>
              <a:buFontTx/>
              <a:buNone/>
            </a:pPr>
            <a:r>
              <a:rPr lang="es-ES_tradnl" altLang="es-ES" sz="2400" i="0" dirty="0" smtClean="0">
                <a:latin typeface="Calibri" panose="020F0502020204030204" pitchFamily="34" charset="0"/>
              </a:rPr>
              <a:t>JAVIER MENÉNDEZ </a:t>
            </a:r>
            <a:r>
              <a:rPr lang="es-ES_tradnl" altLang="es-ES" sz="2400" i="0" dirty="0" err="1" smtClean="0">
                <a:latin typeface="Calibri" panose="020F0502020204030204" pitchFamily="34" charset="0"/>
              </a:rPr>
              <a:t>MENÉNDEZ</a:t>
            </a:r>
            <a:endParaRPr lang="es-ES_tradnl" altLang="es-ES" sz="2400" i="0" dirty="0" smtClean="0">
              <a:latin typeface="Calibri" panose="020F0502020204030204" pitchFamily="34" charset="0"/>
            </a:endParaRPr>
          </a:p>
          <a:p>
            <a:pPr algn="ctr" eaLnBrk="1" hangingPunct="1">
              <a:spcBef>
                <a:spcPts val="600"/>
              </a:spcBef>
              <a:buFontTx/>
              <a:buNone/>
            </a:pPr>
            <a:r>
              <a:rPr lang="es-ES_tradnl" altLang="es-ES" sz="2400" i="0" dirty="0" smtClean="0">
                <a:latin typeface="Calibri" panose="020F0502020204030204" pitchFamily="34" charset="0"/>
              </a:rPr>
              <a:t>ÁNGELA GARCÍA VIDAL </a:t>
            </a:r>
          </a:p>
          <a:p>
            <a:pPr algn="ctr" eaLnBrk="1" hangingPunct="1">
              <a:spcBef>
                <a:spcPts val="600"/>
              </a:spcBef>
              <a:buFontTx/>
              <a:buNone/>
            </a:pPr>
            <a:r>
              <a:rPr lang="es-ES_tradnl" altLang="es-ES" sz="2400" i="0" dirty="0" smtClean="0">
                <a:latin typeface="Calibri" panose="020F0502020204030204" pitchFamily="34" charset="0"/>
              </a:rPr>
              <a:t>SAMUEL COS CORRAL</a:t>
            </a:r>
            <a:endParaRPr lang="es-ES_tradnl" altLang="es-ES" i="0" dirty="0" smtClean="0">
              <a:solidFill>
                <a:srgbClr val="FF0000"/>
              </a:solidFill>
              <a:latin typeface="Calibri" panose="020F0502020204030204" pitchFamily="34" charset="0"/>
            </a:endParaRPr>
          </a:p>
          <a:p>
            <a:pPr algn="ctr" eaLnBrk="1" hangingPunct="1">
              <a:spcBef>
                <a:spcPts val="600"/>
              </a:spcBef>
              <a:buFontTx/>
              <a:buNone/>
            </a:pPr>
            <a:endParaRPr lang="es-ES_tradnl" altLang="es-ES" i="0" dirty="0" smtClean="0">
              <a:solidFill>
                <a:srgbClr val="FF0000"/>
              </a:solidFill>
              <a:latin typeface="Calibri" panose="020F0502020204030204" pitchFamily="34" charset="0"/>
            </a:endParaRPr>
          </a:p>
          <a:p>
            <a:pPr algn="ctr" eaLnBrk="1" hangingPunct="1">
              <a:spcBef>
                <a:spcPct val="40000"/>
              </a:spcBef>
              <a:buFontTx/>
              <a:buNone/>
            </a:pPr>
            <a:endParaRPr lang="es-ES_tradnl" altLang="es-ES" i="0" dirty="0" smtClean="0">
              <a:solidFill>
                <a:srgbClr val="FF0000"/>
              </a:solidFill>
              <a:latin typeface="Calibri" panose="020F0502020204030204" pitchFamily="34" charset="0"/>
            </a:endParaRPr>
          </a:p>
          <a:p>
            <a:pPr algn="ctr" eaLnBrk="1" hangingPunct="1">
              <a:spcBef>
                <a:spcPct val="40000"/>
              </a:spcBef>
              <a:buFontTx/>
              <a:buNone/>
            </a:pPr>
            <a:r>
              <a:rPr lang="es-ES_tradnl" altLang="es-ES" i="0" dirty="0" err="1" smtClean="0">
                <a:solidFill>
                  <a:srgbClr val="FF0000"/>
                </a:solidFill>
                <a:latin typeface="Calibri" panose="020F0502020204030204" pitchFamily="34" charset="0"/>
              </a:rPr>
              <a:t>Technical</a:t>
            </a:r>
            <a:r>
              <a:rPr lang="es-ES_tradnl" altLang="es-ES" i="0" dirty="0" smtClean="0">
                <a:solidFill>
                  <a:srgbClr val="FF0000"/>
                </a:solidFill>
                <a:latin typeface="Calibri" panose="020F0502020204030204" pitchFamily="34" charset="0"/>
              </a:rPr>
              <a:t> </a:t>
            </a:r>
            <a:r>
              <a:rPr lang="es-ES_tradnl" altLang="es-ES" i="0" dirty="0" err="1" smtClean="0">
                <a:solidFill>
                  <a:srgbClr val="FF0000"/>
                </a:solidFill>
                <a:latin typeface="Calibri" panose="020F0502020204030204" pitchFamily="34" charset="0"/>
              </a:rPr>
              <a:t>assistance</a:t>
            </a:r>
            <a:endParaRPr lang="es-ES_tradnl" altLang="es-ES" i="0" dirty="0" smtClean="0">
              <a:solidFill>
                <a:srgbClr val="FF0000"/>
              </a:solidFill>
              <a:latin typeface="Calibri" panose="020F0502020204030204" pitchFamily="34" charset="0"/>
            </a:endParaRPr>
          </a:p>
          <a:p>
            <a:pPr algn="ctr" eaLnBrk="1" hangingPunct="1">
              <a:spcBef>
                <a:spcPct val="40000"/>
              </a:spcBef>
              <a:buFontTx/>
              <a:buNone/>
            </a:pPr>
            <a:r>
              <a:rPr lang="es-ES_tradnl" altLang="es-ES" sz="2400" i="0" dirty="0" smtClean="0">
                <a:solidFill>
                  <a:schemeClr val="tx2"/>
                </a:solidFill>
                <a:latin typeface="Calibri" panose="020F0502020204030204" pitchFamily="34" charset="0"/>
              </a:rPr>
              <a:t>José Antonio de Cos Cossío</a:t>
            </a:r>
          </a:p>
          <a:p>
            <a:pPr algn="ctr" eaLnBrk="1" hangingPunct="1">
              <a:spcBef>
                <a:spcPct val="40000"/>
              </a:spcBef>
              <a:buFontTx/>
              <a:buNone/>
            </a:pPr>
            <a:r>
              <a:rPr lang="es-ES_tradnl" altLang="es-ES" sz="2400" i="0" dirty="0" smtClean="0">
                <a:solidFill>
                  <a:schemeClr val="tx2"/>
                </a:solidFill>
                <a:latin typeface="Calibri" panose="020F0502020204030204" pitchFamily="34" charset="0"/>
              </a:rPr>
              <a:t>Gema Viar Ruíz</a:t>
            </a:r>
            <a:endParaRPr lang="es-ES" altLang="es-ES" sz="2400" i="0" dirty="0">
              <a:solidFill>
                <a:schemeClr val="tx2"/>
              </a:solidFill>
              <a:latin typeface="Calibri" panose="020F0502020204030204" pitchFamily="34" charset="0"/>
            </a:endParaRPr>
          </a:p>
        </p:txBody>
      </p:sp>
      <p:pic>
        <p:nvPicPr>
          <p:cNvPr id="3" name="Imagen 2"/>
          <p:cNvPicPr>
            <a:picLocks noChangeAspect="1"/>
          </p:cNvPicPr>
          <p:nvPr/>
        </p:nvPicPr>
        <p:blipFill>
          <a:blip r:embed="rId3"/>
          <a:stretch>
            <a:fillRect/>
          </a:stretch>
        </p:blipFill>
        <p:spPr>
          <a:xfrm>
            <a:off x="249982" y="132048"/>
            <a:ext cx="4394026" cy="2936912"/>
          </a:xfrm>
          <a:prstGeom prst="rect">
            <a:avLst/>
          </a:prstGeom>
        </p:spPr>
      </p:pic>
      <p:pic>
        <p:nvPicPr>
          <p:cNvPr id="5" name="Imagen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8024" y="132048"/>
            <a:ext cx="4158208" cy="2936912"/>
          </a:xfrm>
          <a:prstGeom prst="rect">
            <a:avLst/>
          </a:prstGeom>
        </p:spPr>
      </p:pic>
      <p:sp>
        <p:nvSpPr>
          <p:cNvPr id="4" name="Rectángulo 3"/>
          <p:cNvSpPr/>
          <p:nvPr/>
        </p:nvSpPr>
        <p:spPr>
          <a:xfrm>
            <a:off x="2750863" y="3195096"/>
            <a:ext cx="4074321" cy="707886"/>
          </a:xfrm>
          <a:prstGeom prst="rect">
            <a:avLst/>
          </a:prstGeom>
        </p:spPr>
        <p:txBody>
          <a:bodyPr wrap="none">
            <a:spAutoFit/>
          </a:bodyPr>
          <a:lstStyle/>
          <a:p>
            <a:pPr algn="ctr" eaLnBrk="1" hangingPunct="1">
              <a:spcBef>
                <a:spcPts val="0"/>
              </a:spcBef>
              <a:spcAft>
                <a:spcPts val="1200"/>
              </a:spcAft>
              <a:buFontTx/>
              <a:buNone/>
            </a:pPr>
            <a:r>
              <a:rPr lang="es-ES_tradnl" altLang="es-ES" sz="4000" i="0" dirty="0">
                <a:solidFill>
                  <a:srgbClr val="0000FF"/>
                </a:solidFill>
                <a:latin typeface="Calibri" panose="020F0502020204030204" pitchFamily="34" charset="0"/>
              </a:rPr>
              <a:t>RESEARCH GROUP</a:t>
            </a:r>
            <a:endParaRPr lang="es-ES_tradnl" altLang="es-ES" sz="2000" i="0" dirty="0">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146" name="AutoShape 4"/>
          <p:cNvSpPr>
            <a:spLocks noChangeArrowheads="1"/>
          </p:cNvSpPr>
          <p:nvPr/>
        </p:nvSpPr>
        <p:spPr bwMode="auto">
          <a:xfrm rot="-5400000">
            <a:off x="3817938" y="-296862"/>
            <a:ext cx="782637" cy="5405437"/>
          </a:xfrm>
          <a:prstGeom prst="can">
            <a:avLst>
              <a:gd name="adj" fmla="val 50809"/>
            </a:avLst>
          </a:prstGeom>
          <a:solidFill>
            <a:srgbClr val="FF9966"/>
          </a:solid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pic>
        <p:nvPicPr>
          <p:cNvPr id="6147" name="Picture 5" descr="CA_S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0850" y="2974975"/>
            <a:ext cx="5032375" cy="3571875"/>
          </a:xfrm>
          <a:prstGeom prst="rect">
            <a:avLst/>
          </a:prstGeom>
          <a:noFill/>
          <a:ln w="57150">
            <a:solidFill>
              <a:schemeClr val="bg1"/>
            </a:solidFill>
            <a:miter lim="800000"/>
            <a:headEnd/>
            <a:tailEnd/>
          </a:ln>
          <a:extLst>
            <a:ext uri="{909E8E84-426E-40DD-AFC4-6F175D3DCCD1}">
              <a14:hiddenFill xmlns:a14="http://schemas.microsoft.com/office/drawing/2010/main">
                <a:solidFill>
                  <a:srgbClr val="FFFFFF"/>
                </a:solidFill>
              </a14:hiddenFill>
            </a:ext>
          </a:extLst>
        </p:spPr>
      </p:pic>
      <p:grpSp>
        <p:nvGrpSpPr>
          <p:cNvPr id="6148" name="Group 7"/>
          <p:cNvGrpSpPr>
            <a:grpSpLocks/>
          </p:cNvGrpSpPr>
          <p:nvPr/>
        </p:nvGrpSpPr>
        <p:grpSpPr bwMode="auto">
          <a:xfrm>
            <a:off x="3630613" y="3927475"/>
            <a:ext cx="1376362" cy="1333500"/>
            <a:chOff x="595" y="936"/>
            <a:chExt cx="2621" cy="2105"/>
          </a:xfrm>
        </p:grpSpPr>
        <p:sp>
          <p:nvSpPr>
            <p:cNvPr id="6209" name="Freeform 8"/>
            <p:cNvSpPr>
              <a:spLocks/>
            </p:cNvSpPr>
            <p:nvPr/>
          </p:nvSpPr>
          <p:spPr bwMode="auto">
            <a:xfrm>
              <a:off x="595" y="936"/>
              <a:ext cx="2621" cy="2105"/>
            </a:xfrm>
            <a:custGeom>
              <a:avLst/>
              <a:gdLst>
                <a:gd name="T0" fmla="*/ 1133 w 2621"/>
                <a:gd name="T1" fmla="*/ 24 h 2105"/>
                <a:gd name="T2" fmla="*/ 989 w 2621"/>
                <a:gd name="T3" fmla="*/ 56 h 2105"/>
                <a:gd name="T4" fmla="*/ 797 w 2621"/>
                <a:gd name="T5" fmla="*/ 120 h 2105"/>
                <a:gd name="T6" fmla="*/ 637 w 2621"/>
                <a:gd name="T7" fmla="*/ 152 h 2105"/>
                <a:gd name="T8" fmla="*/ 605 w 2621"/>
                <a:gd name="T9" fmla="*/ 200 h 2105"/>
                <a:gd name="T10" fmla="*/ 557 w 2621"/>
                <a:gd name="T11" fmla="*/ 248 h 2105"/>
                <a:gd name="T12" fmla="*/ 477 w 2621"/>
                <a:gd name="T13" fmla="*/ 360 h 2105"/>
                <a:gd name="T14" fmla="*/ 381 w 2621"/>
                <a:gd name="T15" fmla="*/ 424 h 2105"/>
                <a:gd name="T16" fmla="*/ 317 w 2621"/>
                <a:gd name="T17" fmla="*/ 456 h 2105"/>
                <a:gd name="T18" fmla="*/ 269 w 2621"/>
                <a:gd name="T19" fmla="*/ 504 h 2105"/>
                <a:gd name="T20" fmla="*/ 173 w 2621"/>
                <a:gd name="T21" fmla="*/ 632 h 2105"/>
                <a:gd name="T22" fmla="*/ 157 w 2621"/>
                <a:gd name="T23" fmla="*/ 680 h 2105"/>
                <a:gd name="T24" fmla="*/ 125 w 2621"/>
                <a:gd name="T25" fmla="*/ 728 h 2105"/>
                <a:gd name="T26" fmla="*/ 93 w 2621"/>
                <a:gd name="T27" fmla="*/ 872 h 2105"/>
                <a:gd name="T28" fmla="*/ 205 w 2621"/>
                <a:gd name="T29" fmla="*/ 1704 h 2105"/>
                <a:gd name="T30" fmla="*/ 269 w 2621"/>
                <a:gd name="T31" fmla="*/ 1752 h 2105"/>
                <a:gd name="T32" fmla="*/ 397 w 2621"/>
                <a:gd name="T33" fmla="*/ 1912 h 2105"/>
                <a:gd name="T34" fmla="*/ 797 w 2621"/>
                <a:gd name="T35" fmla="*/ 2056 h 2105"/>
                <a:gd name="T36" fmla="*/ 1133 w 2621"/>
                <a:gd name="T37" fmla="*/ 2104 h 2105"/>
                <a:gd name="T38" fmla="*/ 1853 w 2621"/>
                <a:gd name="T39" fmla="*/ 2040 h 2105"/>
                <a:gd name="T40" fmla="*/ 1917 w 2621"/>
                <a:gd name="T41" fmla="*/ 1992 h 2105"/>
                <a:gd name="T42" fmla="*/ 1981 w 2621"/>
                <a:gd name="T43" fmla="*/ 1976 h 2105"/>
                <a:gd name="T44" fmla="*/ 2029 w 2621"/>
                <a:gd name="T45" fmla="*/ 1928 h 2105"/>
                <a:gd name="T46" fmla="*/ 2189 w 2621"/>
                <a:gd name="T47" fmla="*/ 1848 h 2105"/>
                <a:gd name="T48" fmla="*/ 2285 w 2621"/>
                <a:gd name="T49" fmla="*/ 1784 h 2105"/>
                <a:gd name="T50" fmla="*/ 2333 w 2621"/>
                <a:gd name="T51" fmla="*/ 1752 h 2105"/>
                <a:gd name="T52" fmla="*/ 2429 w 2621"/>
                <a:gd name="T53" fmla="*/ 1592 h 2105"/>
                <a:gd name="T54" fmla="*/ 2525 w 2621"/>
                <a:gd name="T55" fmla="*/ 1304 h 2105"/>
                <a:gd name="T56" fmla="*/ 2573 w 2621"/>
                <a:gd name="T57" fmla="*/ 1080 h 2105"/>
                <a:gd name="T58" fmla="*/ 2621 w 2621"/>
                <a:gd name="T59" fmla="*/ 968 h 2105"/>
                <a:gd name="T60" fmla="*/ 2589 w 2621"/>
                <a:gd name="T61" fmla="*/ 648 h 2105"/>
                <a:gd name="T62" fmla="*/ 2573 w 2621"/>
                <a:gd name="T63" fmla="*/ 600 h 2105"/>
                <a:gd name="T64" fmla="*/ 2525 w 2621"/>
                <a:gd name="T65" fmla="*/ 568 h 2105"/>
                <a:gd name="T66" fmla="*/ 2381 w 2621"/>
                <a:gd name="T67" fmla="*/ 456 h 2105"/>
                <a:gd name="T68" fmla="*/ 2317 w 2621"/>
                <a:gd name="T69" fmla="*/ 376 h 2105"/>
                <a:gd name="T70" fmla="*/ 2205 w 2621"/>
                <a:gd name="T71" fmla="*/ 248 h 2105"/>
                <a:gd name="T72" fmla="*/ 2029 w 2621"/>
                <a:gd name="T73" fmla="*/ 120 h 2105"/>
                <a:gd name="T74" fmla="*/ 1725 w 2621"/>
                <a:gd name="T75" fmla="*/ 40 h 2105"/>
                <a:gd name="T76" fmla="*/ 1629 w 2621"/>
                <a:gd name="T77" fmla="*/ 8 h 2105"/>
                <a:gd name="T78" fmla="*/ 1133 w 2621"/>
                <a:gd name="T79" fmla="*/ 24 h 21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621" h="2105">
                  <a:moveTo>
                    <a:pt x="1133" y="24"/>
                  </a:moveTo>
                  <a:cubicBezTo>
                    <a:pt x="996" y="70"/>
                    <a:pt x="1214" y="0"/>
                    <a:pt x="989" y="56"/>
                  </a:cubicBezTo>
                  <a:cubicBezTo>
                    <a:pt x="924" y="72"/>
                    <a:pt x="861" y="99"/>
                    <a:pt x="797" y="120"/>
                  </a:cubicBezTo>
                  <a:cubicBezTo>
                    <a:pt x="745" y="137"/>
                    <a:pt x="690" y="139"/>
                    <a:pt x="637" y="152"/>
                  </a:cubicBezTo>
                  <a:cubicBezTo>
                    <a:pt x="626" y="168"/>
                    <a:pt x="617" y="185"/>
                    <a:pt x="605" y="200"/>
                  </a:cubicBezTo>
                  <a:cubicBezTo>
                    <a:pt x="591" y="217"/>
                    <a:pt x="570" y="230"/>
                    <a:pt x="557" y="248"/>
                  </a:cubicBezTo>
                  <a:cubicBezTo>
                    <a:pt x="499" y="330"/>
                    <a:pt x="557" y="298"/>
                    <a:pt x="477" y="360"/>
                  </a:cubicBezTo>
                  <a:cubicBezTo>
                    <a:pt x="447" y="384"/>
                    <a:pt x="415" y="407"/>
                    <a:pt x="381" y="424"/>
                  </a:cubicBezTo>
                  <a:cubicBezTo>
                    <a:pt x="360" y="435"/>
                    <a:pt x="336" y="442"/>
                    <a:pt x="317" y="456"/>
                  </a:cubicBezTo>
                  <a:cubicBezTo>
                    <a:pt x="299" y="469"/>
                    <a:pt x="283" y="486"/>
                    <a:pt x="269" y="504"/>
                  </a:cubicBezTo>
                  <a:cubicBezTo>
                    <a:pt x="235" y="545"/>
                    <a:pt x="173" y="632"/>
                    <a:pt x="173" y="632"/>
                  </a:cubicBezTo>
                  <a:cubicBezTo>
                    <a:pt x="168" y="648"/>
                    <a:pt x="165" y="665"/>
                    <a:pt x="157" y="680"/>
                  </a:cubicBezTo>
                  <a:cubicBezTo>
                    <a:pt x="148" y="697"/>
                    <a:pt x="133" y="710"/>
                    <a:pt x="125" y="728"/>
                  </a:cubicBezTo>
                  <a:cubicBezTo>
                    <a:pt x="117" y="748"/>
                    <a:pt x="96" y="858"/>
                    <a:pt x="93" y="872"/>
                  </a:cubicBezTo>
                  <a:cubicBezTo>
                    <a:pt x="108" y="1521"/>
                    <a:pt x="0" y="1396"/>
                    <a:pt x="205" y="1704"/>
                  </a:cubicBezTo>
                  <a:cubicBezTo>
                    <a:pt x="220" y="1726"/>
                    <a:pt x="251" y="1732"/>
                    <a:pt x="269" y="1752"/>
                  </a:cubicBezTo>
                  <a:cubicBezTo>
                    <a:pt x="329" y="1820"/>
                    <a:pt x="322" y="1887"/>
                    <a:pt x="397" y="1912"/>
                  </a:cubicBezTo>
                  <a:cubicBezTo>
                    <a:pt x="524" y="2039"/>
                    <a:pt x="624" y="2034"/>
                    <a:pt x="797" y="2056"/>
                  </a:cubicBezTo>
                  <a:cubicBezTo>
                    <a:pt x="907" y="2093"/>
                    <a:pt x="1018" y="2094"/>
                    <a:pt x="1133" y="2104"/>
                  </a:cubicBezTo>
                  <a:cubicBezTo>
                    <a:pt x="1441" y="2094"/>
                    <a:pt x="1593" y="2105"/>
                    <a:pt x="1853" y="2040"/>
                  </a:cubicBezTo>
                  <a:cubicBezTo>
                    <a:pt x="1874" y="2024"/>
                    <a:pt x="1893" y="2004"/>
                    <a:pt x="1917" y="1992"/>
                  </a:cubicBezTo>
                  <a:cubicBezTo>
                    <a:pt x="1937" y="1982"/>
                    <a:pt x="1962" y="1987"/>
                    <a:pt x="1981" y="1976"/>
                  </a:cubicBezTo>
                  <a:cubicBezTo>
                    <a:pt x="2001" y="1965"/>
                    <a:pt x="2011" y="1941"/>
                    <a:pt x="2029" y="1928"/>
                  </a:cubicBezTo>
                  <a:cubicBezTo>
                    <a:pt x="2077" y="1893"/>
                    <a:pt x="2138" y="1876"/>
                    <a:pt x="2189" y="1848"/>
                  </a:cubicBezTo>
                  <a:cubicBezTo>
                    <a:pt x="2223" y="1829"/>
                    <a:pt x="2253" y="1805"/>
                    <a:pt x="2285" y="1784"/>
                  </a:cubicBezTo>
                  <a:cubicBezTo>
                    <a:pt x="2301" y="1773"/>
                    <a:pt x="2333" y="1752"/>
                    <a:pt x="2333" y="1752"/>
                  </a:cubicBezTo>
                  <a:cubicBezTo>
                    <a:pt x="2410" y="1636"/>
                    <a:pt x="2380" y="1690"/>
                    <a:pt x="2429" y="1592"/>
                  </a:cubicBezTo>
                  <a:cubicBezTo>
                    <a:pt x="2445" y="1480"/>
                    <a:pt x="2457" y="1395"/>
                    <a:pt x="2525" y="1304"/>
                  </a:cubicBezTo>
                  <a:cubicBezTo>
                    <a:pt x="2538" y="1223"/>
                    <a:pt x="2546" y="1160"/>
                    <a:pt x="2573" y="1080"/>
                  </a:cubicBezTo>
                  <a:cubicBezTo>
                    <a:pt x="2586" y="1041"/>
                    <a:pt x="2608" y="1007"/>
                    <a:pt x="2621" y="968"/>
                  </a:cubicBezTo>
                  <a:cubicBezTo>
                    <a:pt x="2610" y="861"/>
                    <a:pt x="2603" y="754"/>
                    <a:pt x="2589" y="648"/>
                  </a:cubicBezTo>
                  <a:cubicBezTo>
                    <a:pt x="2587" y="631"/>
                    <a:pt x="2584" y="613"/>
                    <a:pt x="2573" y="600"/>
                  </a:cubicBezTo>
                  <a:cubicBezTo>
                    <a:pt x="2561" y="585"/>
                    <a:pt x="2539" y="581"/>
                    <a:pt x="2525" y="568"/>
                  </a:cubicBezTo>
                  <a:cubicBezTo>
                    <a:pt x="2395" y="453"/>
                    <a:pt x="2480" y="489"/>
                    <a:pt x="2381" y="456"/>
                  </a:cubicBezTo>
                  <a:cubicBezTo>
                    <a:pt x="2345" y="348"/>
                    <a:pt x="2395" y="465"/>
                    <a:pt x="2317" y="376"/>
                  </a:cubicBezTo>
                  <a:cubicBezTo>
                    <a:pt x="2186" y="227"/>
                    <a:pt x="2313" y="320"/>
                    <a:pt x="2205" y="248"/>
                  </a:cubicBezTo>
                  <a:cubicBezTo>
                    <a:pt x="2164" y="186"/>
                    <a:pt x="2095" y="153"/>
                    <a:pt x="2029" y="120"/>
                  </a:cubicBezTo>
                  <a:cubicBezTo>
                    <a:pt x="1909" y="60"/>
                    <a:pt x="1888" y="67"/>
                    <a:pt x="1725" y="40"/>
                  </a:cubicBezTo>
                  <a:cubicBezTo>
                    <a:pt x="1692" y="34"/>
                    <a:pt x="1663" y="7"/>
                    <a:pt x="1629" y="8"/>
                  </a:cubicBezTo>
                  <a:cubicBezTo>
                    <a:pt x="1464" y="13"/>
                    <a:pt x="1298" y="19"/>
                    <a:pt x="1133" y="24"/>
                  </a:cubicBezTo>
                  <a:close/>
                </a:path>
              </a:pathLst>
            </a:cu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6210" name="Group 9"/>
            <p:cNvGrpSpPr>
              <a:grpSpLocks/>
            </p:cNvGrpSpPr>
            <p:nvPr/>
          </p:nvGrpSpPr>
          <p:grpSpPr bwMode="auto">
            <a:xfrm>
              <a:off x="1234" y="1946"/>
              <a:ext cx="561" cy="824"/>
              <a:chOff x="1304" y="1505"/>
              <a:chExt cx="649" cy="946"/>
            </a:xfrm>
          </p:grpSpPr>
          <p:sp>
            <p:nvSpPr>
              <p:cNvPr id="6238" name="Freeform 10"/>
              <p:cNvSpPr>
                <a:spLocks/>
              </p:cNvSpPr>
              <p:nvPr/>
            </p:nvSpPr>
            <p:spPr bwMode="auto">
              <a:xfrm>
                <a:off x="1304" y="1505"/>
                <a:ext cx="649" cy="946"/>
              </a:xfrm>
              <a:custGeom>
                <a:avLst/>
                <a:gdLst>
                  <a:gd name="T0" fmla="*/ 312 w 649"/>
                  <a:gd name="T1" fmla="*/ 715 h 946"/>
                  <a:gd name="T2" fmla="*/ 466 w 649"/>
                  <a:gd name="T3" fmla="*/ 518 h 946"/>
                  <a:gd name="T4" fmla="*/ 564 w 649"/>
                  <a:gd name="T5" fmla="*/ 54 h 946"/>
                  <a:gd name="T6" fmla="*/ 593 w 649"/>
                  <a:gd name="T7" fmla="*/ 349 h 946"/>
                  <a:gd name="T8" fmla="*/ 635 w 649"/>
                  <a:gd name="T9" fmla="*/ 476 h 946"/>
                  <a:gd name="T10" fmla="*/ 649 w 649"/>
                  <a:gd name="T11" fmla="*/ 518 h 946"/>
                  <a:gd name="T12" fmla="*/ 635 w 649"/>
                  <a:gd name="T13" fmla="*/ 715 h 946"/>
                  <a:gd name="T14" fmla="*/ 522 w 649"/>
                  <a:gd name="T15" fmla="*/ 813 h 946"/>
                  <a:gd name="T16" fmla="*/ 185 w 649"/>
                  <a:gd name="T17" fmla="*/ 911 h 946"/>
                  <a:gd name="T18" fmla="*/ 143 w 649"/>
                  <a:gd name="T19" fmla="*/ 925 h 946"/>
                  <a:gd name="T20" fmla="*/ 17 w 649"/>
                  <a:gd name="T21" fmla="*/ 939 h 946"/>
                  <a:gd name="T22" fmla="*/ 59 w 649"/>
                  <a:gd name="T23" fmla="*/ 911 h 946"/>
                  <a:gd name="T24" fmla="*/ 185 w 649"/>
                  <a:gd name="T25" fmla="*/ 827 h 946"/>
                  <a:gd name="T26" fmla="*/ 213 w 649"/>
                  <a:gd name="T27" fmla="*/ 785 h 946"/>
                  <a:gd name="T28" fmla="*/ 255 w 649"/>
                  <a:gd name="T29" fmla="*/ 771 h 946"/>
                  <a:gd name="T30" fmla="*/ 284 w 649"/>
                  <a:gd name="T31" fmla="*/ 743 h 946"/>
                  <a:gd name="T32" fmla="*/ 326 w 649"/>
                  <a:gd name="T33" fmla="*/ 715 h 946"/>
                  <a:gd name="T34" fmla="*/ 312 w 649"/>
                  <a:gd name="T35" fmla="*/ 715 h 9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9" h="946">
                    <a:moveTo>
                      <a:pt x="312" y="715"/>
                    </a:moveTo>
                    <a:cubicBezTo>
                      <a:pt x="390" y="663"/>
                      <a:pt x="404" y="580"/>
                      <a:pt x="466" y="518"/>
                    </a:cubicBezTo>
                    <a:cubicBezTo>
                      <a:pt x="516" y="368"/>
                      <a:pt x="515" y="205"/>
                      <a:pt x="564" y="54"/>
                    </a:cubicBezTo>
                    <a:cubicBezTo>
                      <a:pt x="612" y="191"/>
                      <a:pt x="549" y="0"/>
                      <a:pt x="593" y="349"/>
                    </a:cubicBezTo>
                    <a:cubicBezTo>
                      <a:pt x="593" y="351"/>
                      <a:pt x="628" y="454"/>
                      <a:pt x="635" y="476"/>
                    </a:cubicBezTo>
                    <a:cubicBezTo>
                      <a:pt x="640" y="490"/>
                      <a:pt x="649" y="518"/>
                      <a:pt x="649" y="518"/>
                    </a:cubicBezTo>
                    <a:cubicBezTo>
                      <a:pt x="644" y="584"/>
                      <a:pt x="646" y="650"/>
                      <a:pt x="635" y="715"/>
                    </a:cubicBezTo>
                    <a:cubicBezTo>
                      <a:pt x="627" y="760"/>
                      <a:pt x="542" y="799"/>
                      <a:pt x="522" y="813"/>
                    </a:cubicBezTo>
                    <a:cubicBezTo>
                      <a:pt x="394" y="898"/>
                      <a:pt x="348" y="888"/>
                      <a:pt x="185" y="911"/>
                    </a:cubicBezTo>
                    <a:cubicBezTo>
                      <a:pt x="171" y="916"/>
                      <a:pt x="158" y="923"/>
                      <a:pt x="143" y="925"/>
                    </a:cubicBezTo>
                    <a:cubicBezTo>
                      <a:pt x="101" y="932"/>
                      <a:pt x="59" y="946"/>
                      <a:pt x="17" y="939"/>
                    </a:cubicBezTo>
                    <a:cubicBezTo>
                      <a:pt x="0" y="936"/>
                      <a:pt x="46" y="922"/>
                      <a:pt x="59" y="911"/>
                    </a:cubicBezTo>
                    <a:cubicBezTo>
                      <a:pt x="105" y="873"/>
                      <a:pt x="127" y="846"/>
                      <a:pt x="185" y="827"/>
                    </a:cubicBezTo>
                    <a:cubicBezTo>
                      <a:pt x="194" y="813"/>
                      <a:pt x="200" y="796"/>
                      <a:pt x="213" y="785"/>
                    </a:cubicBezTo>
                    <a:cubicBezTo>
                      <a:pt x="225" y="776"/>
                      <a:pt x="242" y="779"/>
                      <a:pt x="255" y="771"/>
                    </a:cubicBezTo>
                    <a:cubicBezTo>
                      <a:pt x="267" y="764"/>
                      <a:pt x="273" y="751"/>
                      <a:pt x="284" y="743"/>
                    </a:cubicBezTo>
                    <a:cubicBezTo>
                      <a:pt x="297" y="733"/>
                      <a:pt x="314" y="727"/>
                      <a:pt x="326" y="715"/>
                    </a:cubicBezTo>
                    <a:cubicBezTo>
                      <a:pt x="329" y="712"/>
                      <a:pt x="317" y="715"/>
                      <a:pt x="312" y="715"/>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39" name="Oval 11"/>
              <p:cNvSpPr>
                <a:spLocks noChangeArrowheads="1"/>
              </p:cNvSpPr>
              <p:nvPr/>
            </p:nvSpPr>
            <p:spPr bwMode="auto">
              <a:xfrm rot="-2402874">
                <a:off x="1584" y="2208"/>
                <a:ext cx="33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grpSp>
        <p:grpSp>
          <p:nvGrpSpPr>
            <p:cNvPr id="6211" name="Group 12"/>
            <p:cNvGrpSpPr>
              <a:grpSpLocks/>
            </p:cNvGrpSpPr>
            <p:nvPr/>
          </p:nvGrpSpPr>
          <p:grpSpPr bwMode="auto">
            <a:xfrm>
              <a:off x="2423" y="2300"/>
              <a:ext cx="457" cy="292"/>
              <a:chOff x="2688" y="1968"/>
              <a:chExt cx="528" cy="336"/>
            </a:xfrm>
          </p:grpSpPr>
          <p:sp>
            <p:nvSpPr>
              <p:cNvPr id="6236" name="Oval 13"/>
              <p:cNvSpPr>
                <a:spLocks noChangeArrowheads="1"/>
              </p:cNvSpPr>
              <p:nvPr/>
            </p:nvSpPr>
            <p:spPr bwMode="auto">
              <a:xfrm>
                <a:off x="2688" y="1968"/>
                <a:ext cx="528" cy="336"/>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sp>
            <p:nvSpPr>
              <p:cNvPr id="6237" name="Freeform 14"/>
              <p:cNvSpPr>
                <a:spLocks/>
              </p:cNvSpPr>
              <p:nvPr/>
            </p:nvSpPr>
            <p:spPr bwMode="auto">
              <a:xfrm>
                <a:off x="2813" y="2064"/>
                <a:ext cx="259" cy="218"/>
              </a:xfrm>
              <a:custGeom>
                <a:avLst/>
                <a:gdLst>
                  <a:gd name="T0" fmla="*/ 183 w 259"/>
                  <a:gd name="T1" fmla="*/ 5 h 218"/>
                  <a:gd name="T2" fmla="*/ 42 w 259"/>
                  <a:gd name="T3" fmla="*/ 33 h 218"/>
                  <a:gd name="T4" fmla="*/ 0 w 259"/>
                  <a:gd name="T5" fmla="*/ 132 h 218"/>
                  <a:gd name="T6" fmla="*/ 155 w 259"/>
                  <a:gd name="T7" fmla="*/ 174 h 218"/>
                  <a:gd name="T8" fmla="*/ 197 w 259"/>
                  <a:gd name="T9" fmla="*/ 160 h 218"/>
                  <a:gd name="T10" fmla="*/ 211 w 259"/>
                  <a:gd name="T11" fmla="*/ 118 h 218"/>
                  <a:gd name="T12" fmla="*/ 239 w 259"/>
                  <a:gd name="T13" fmla="*/ 76 h 218"/>
                  <a:gd name="T14" fmla="*/ 253 w 259"/>
                  <a:gd name="T15" fmla="*/ 33 h 218"/>
                  <a:gd name="T16" fmla="*/ 183 w 259"/>
                  <a:gd name="T17" fmla="*/ 5 h 2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9" h="218">
                    <a:moveTo>
                      <a:pt x="183" y="5"/>
                    </a:moveTo>
                    <a:cubicBezTo>
                      <a:pt x="179" y="6"/>
                      <a:pt x="57" y="18"/>
                      <a:pt x="42" y="33"/>
                    </a:cubicBezTo>
                    <a:cubicBezTo>
                      <a:pt x="25" y="50"/>
                      <a:pt x="8" y="107"/>
                      <a:pt x="0" y="132"/>
                    </a:cubicBezTo>
                    <a:cubicBezTo>
                      <a:pt x="29" y="218"/>
                      <a:pt x="69" y="186"/>
                      <a:pt x="155" y="174"/>
                    </a:cubicBezTo>
                    <a:cubicBezTo>
                      <a:pt x="169" y="169"/>
                      <a:pt x="187" y="170"/>
                      <a:pt x="197" y="160"/>
                    </a:cubicBezTo>
                    <a:cubicBezTo>
                      <a:pt x="207" y="150"/>
                      <a:pt x="204" y="131"/>
                      <a:pt x="211" y="118"/>
                    </a:cubicBezTo>
                    <a:cubicBezTo>
                      <a:pt x="219" y="103"/>
                      <a:pt x="230" y="90"/>
                      <a:pt x="239" y="76"/>
                    </a:cubicBezTo>
                    <a:cubicBezTo>
                      <a:pt x="244" y="62"/>
                      <a:pt x="259" y="47"/>
                      <a:pt x="253" y="33"/>
                    </a:cubicBezTo>
                    <a:cubicBezTo>
                      <a:pt x="240" y="0"/>
                      <a:pt x="207" y="5"/>
                      <a:pt x="183" y="5"/>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6212" name="Group 15"/>
            <p:cNvGrpSpPr>
              <a:grpSpLocks/>
            </p:cNvGrpSpPr>
            <p:nvPr/>
          </p:nvGrpSpPr>
          <p:grpSpPr bwMode="auto">
            <a:xfrm flipH="1">
              <a:off x="875" y="1612"/>
              <a:ext cx="505" cy="710"/>
              <a:chOff x="1304" y="1505"/>
              <a:chExt cx="649" cy="946"/>
            </a:xfrm>
          </p:grpSpPr>
          <p:sp>
            <p:nvSpPr>
              <p:cNvPr id="6234" name="Freeform 16"/>
              <p:cNvSpPr>
                <a:spLocks/>
              </p:cNvSpPr>
              <p:nvPr/>
            </p:nvSpPr>
            <p:spPr bwMode="auto">
              <a:xfrm>
                <a:off x="1304" y="1505"/>
                <a:ext cx="649" cy="946"/>
              </a:xfrm>
              <a:custGeom>
                <a:avLst/>
                <a:gdLst>
                  <a:gd name="T0" fmla="*/ 312 w 649"/>
                  <a:gd name="T1" fmla="*/ 715 h 946"/>
                  <a:gd name="T2" fmla="*/ 466 w 649"/>
                  <a:gd name="T3" fmla="*/ 518 h 946"/>
                  <a:gd name="T4" fmla="*/ 564 w 649"/>
                  <a:gd name="T5" fmla="*/ 54 h 946"/>
                  <a:gd name="T6" fmla="*/ 593 w 649"/>
                  <a:gd name="T7" fmla="*/ 349 h 946"/>
                  <a:gd name="T8" fmla="*/ 635 w 649"/>
                  <a:gd name="T9" fmla="*/ 476 h 946"/>
                  <a:gd name="T10" fmla="*/ 649 w 649"/>
                  <a:gd name="T11" fmla="*/ 518 h 946"/>
                  <a:gd name="T12" fmla="*/ 635 w 649"/>
                  <a:gd name="T13" fmla="*/ 715 h 946"/>
                  <a:gd name="T14" fmla="*/ 522 w 649"/>
                  <a:gd name="T15" fmla="*/ 813 h 946"/>
                  <a:gd name="T16" fmla="*/ 185 w 649"/>
                  <a:gd name="T17" fmla="*/ 911 h 946"/>
                  <a:gd name="T18" fmla="*/ 143 w 649"/>
                  <a:gd name="T19" fmla="*/ 925 h 946"/>
                  <a:gd name="T20" fmla="*/ 17 w 649"/>
                  <a:gd name="T21" fmla="*/ 939 h 946"/>
                  <a:gd name="T22" fmla="*/ 59 w 649"/>
                  <a:gd name="T23" fmla="*/ 911 h 946"/>
                  <a:gd name="T24" fmla="*/ 185 w 649"/>
                  <a:gd name="T25" fmla="*/ 827 h 946"/>
                  <a:gd name="T26" fmla="*/ 213 w 649"/>
                  <a:gd name="T27" fmla="*/ 785 h 946"/>
                  <a:gd name="T28" fmla="*/ 255 w 649"/>
                  <a:gd name="T29" fmla="*/ 771 h 946"/>
                  <a:gd name="T30" fmla="*/ 284 w 649"/>
                  <a:gd name="T31" fmla="*/ 743 h 946"/>
                  <a:gd name="T32" fmla="*/ 326 w 649"/>
                  <a:gd name="T33" fmla="*/ 715 h 946"/>
                  <a:gd name="T34" fmla="*/ 312 w 649"/>
                  <a:gd name="T35" fmla="*/ 715 h 9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9" h="946">
                    <a:moveTo>
                      <a:pt x="312" y="715"/>
                    </a:moveTo>
                    <a:cubicBezTo>
                      <a:pt x="390" y="663"/>
                      <a:pt x="404" y="580"/>
                      <a:pt x="466" y="518"/>
                    </a:cubicBezTo>
                    <a:cubicBezTo>
                      <a:pt x="516" y="368"/>
                      <a:pt x="515" y="205"/>
                      <a:pt x="564" y="54"/>
                    </a:cubicBezTo>
                    <a:cubicBezTo>
                      <a:pt x="612" y="191"/>
                      <a:pt x="549" y="0"/>
                      <a:pt x="593" y="349"/>
                    </a:cubicBezTo>
                    <a:cubicBezTo>
                      <a:pt x="593" y="351"/>
                      <a:pt x="628" y="454"/>
                      <a:pt x="635" y="476"/>
                    </a:cubicBezTo>
                    <a:cubicBezTo>
                      <a:pt x="640" y="490"/>
                      <a:pt x="649" y="518"/>
                      <a:pt x="649" y="518"/>
                    </a:cubicBezTo>
                    <a:cubicBezTo>
                      <a:pt x="644" y="584"/>
                      <a:pt x="646" y="650"/>
                      <a:pt x="635" y="715"/>
                    </a:cubicBezTo>
                    <a:cubicBezTo>
                      <a:pt x="627" y="760"/>
                      <a:pt x="542" y="799"/>
                      <a:pt x="522" y="813"/>
                    </a:cubicBezTo>
                    <a:cubicBezTo>
                      <a:pt x="394" y="898"/>
                      <a:pt x="348" y="888"/>
                      <a:pt x="185" y="911"/>
                    </a:cubicBezTo>
                    <a:cubicBezTo>
                      <a:pt x="171" y="916"/>
                      <a:pt x="158" y="923"/>
                      <a:pt x="143" y="925"/>
                    </a:cubicBezTo>
                    <a:cubicBezTo>
                      <a:pt x="101" y="932"/>
                      <a:pt x="59" y="946"/>
                      <a:pt x="17" y="939"/>
                    </a:cubicBezTo>
                    <a:cubicBezTo>
                      <a:pt x="0" y="936"/>
                      <a:pt x="46" y="922"/>
                      <a:pt x="59" y="911"/>
                    </a:cubicBezTo>
                    <a:cubicBezTo>
                      <a:pt x="105" y="873"/>
                      <a:pt x="127" y="846"/>
                      <a:pt x="185" y="827"/>
                    </a:cubicBezTo>
                    <a:cubicBezTo>
                      <a:pt x="194" y="813"/>
                      <a:pt x="200" y="796"/>
                      <a:pt x="213" y="785"/>
                    </a:cubicBezTo>
                    <a:cubicBezTo>
                      <a:pt x="225" y="776"/>
                      <a:pt x="242" y="779"/>
                      <a:pt x="255" y="771"/>
                    </a:cubicBezTo>
                    <a:cubicBezTo>
                      <a:pt x="267" y="764"/>
                      <a:pt x="273" y="751"/>
                      <a:pt x="284" y="743"/>
                    </a:cubicBezTo>
                    <a:cubicBezTo>
                      <a:pt x="297" y="733"/>
                      <a:pt x="314" y="727"/>
                      <a:pt x="326" y="715"/>
                    </a:cubicBezTo>
                    <a:cubicBezTo>
                      <a:pt x="329" y="712"/>
                      <a:pt x="317" y="715"/>
                      <a:pt x="312" y="715"/>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35" name="Oval 17"/>
              <p:cNvSpPr>
                <a:spLocks noChangeArrowheads="1"/>
              </p:cNvSpPr>
              <p:nvPr/>
            </p:nvSpPr>
            <p:spPr bwMode="auto">
              <a:xfrm rot="-2402874">
                <a:off x="1584" y="2208"/>
                <a:ext cx="33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grpSp>
        <p:grpSp>
          <p:nvGrpSpPr>
            <p:cNvPr id="6213" name="Group 18"/>
            <p:cNvGrpSpPr>
              <a:grpSpLocks/>
            </p:cNvGrpSpPr>
            <p:nvPr/>
          </p:nvGrpSpPr>
          <p:grpSpPr bwMode="auto">
            <a:xfrm flipH="1">
              <a:off x="923" y="2364"/>
              <a:ext cx="498" cy="335"/>
              <a:chOff x="2688" y="1968"/>
              <a:chExt cx="528" cy="336"/>
            </a:xfrm>
          </p:grpSpPr>
          <p:sp>
            <p:nvSpPr>
              <p:cNvPr id="6232" name="Oval 19"/>
              <p:cNvSpPr>
                <a:spLocks noChangeArrowheads="1"/>
              </p:cNvSpPr>
              <p:nvPr/>
            </p:nvSpPr>
            <p:spPr bwMode="auto">
              <a:xfrm>
                <a:off x="2688" y="1968"/>
                <a:ext cx="528" cy="336"/>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sp>
            <p:nvSpPr>
              <p:cNvPr id="6233" name="Freeform 20"/>
              <p:cNvSpPr>
                <a:spLocks/>
              </p:cNvSpPr>
              <p:nvPr/>
            </p:nvSpPr>
            <p:spPr bwMode="auto">
              <a:xfrm>
                <a:off x="2813" y="2064"/>
                <a:ext cx="259" cy="218"/>
              </a:xfrm>
              <a:custGeom>
                <a:avLst/>
                <a:gdLst>
                  <a:gd name="T0" fmla="*/ 183 w 259"/>
                  <a:gd name="T1" fmla="*/ 5 h 218"/>
                  <a:gd name="T2" fmla="*/ 42 w 259"/>
                  <a:gd name="T3" fmla="*/ 33 h 218"/>
                  <a:gd name="T4" fmla="*/ 0 w 259"/>
                  <a:gd name="T5" fmla="*/ 132 h 218"/>
                  <a:gd name="T6" fmla="*/ 155 w 259"/>
                  <a:gd name="T7" fmla="*/ 174 h 218"/>
                  <a:gd name="T8" fmla="*/ 197 w 259"/>
                  <a:gd name="T9" fmla="*/ 160 h 218"/>
                  <a:gd name="T10" fmla="*/ 211 w 259"/>
                  <a:gd name="T11" fmla="*/ 118 h 218"/>
                  <a:gd name="T12" fmla="*/ 239 w 259"/>
                  <a:gd name="T13" fmla="*/ 76 h 218"/>
                  <a:gd name="T14" fmla="*/ 253 w 259"/>
                  <a:gd name="T15" fmla="*/ 33 h 218"/>
                  <a:gd name="T16" fmla="*/ 183 w 259"/>
                  <a:gd name="T17" fmla="*/ 5 h 2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9" h="218">
                    <a:moveTo>
                      <a:pt x="183" y="5"/>
                    </a:moveTo>
                    <a:cubicBezTo>
                      <a:pt x="179" y="6"/>
                      <a:pt x="57" y="18"/>
                      <a:pt x="42" y="33"/>
                    </a:cubicBezTo>
                    <a:cubicBezTo>
                      <a:pt x="25" y="50"/>
                      <a:pt x="8" y="107"/>
                      <a:pt x="0" y="132"/>
                    </a:cubicBezTo>
                    <a:cubicBezTo>
                      <a:pt x="29" y="218"/>
                      <a:pt x="69" y="186"/>
                      <a:pt x="155" y="174"/>
                    </a:cubicBezTo>
                    <a:cubicBezTo>
                      <a:pt x="169" y="169"/>
                      <a:pt x="187" y="170"/>
                      <a:pt x="197" y="160"/>
                    </a:cubicBezTo>
                    <a:cubicBezTo>
                      <a:pt x="207" y="150"/>
                      <a:pt x="204" y="131"/>
                      <a:pt x="211" y="118"/>
                    </a:cubicBezTo>
                    <a:cubicBezTo>
                      <a:pt x="219" y="103"/>
                      <a:pt x="230" y="90"/>
                      <a:pt x="239" y="76"/>
                    </a:cubicBezTo>
                    <a:cubicBezTo>
                      <a:pt x="244" y="62"/>
                      <a:pt x="259" y="47"/>
                      <a:pt x="253" y="33"/>
                    </a:cubicBezTo>
                    <a:cubicBezTo>
                      <a:pt x="240" y="0"/>
                      <a:pt x="207" y="5"/>
                      <a:pt x="183" y="5"/>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6214" name="Group 21"/>
            <p:cNvGrpSpPr>
              <a:grpSpLocks/>
            </p:cNvGrpSpPr>
            <p:nvPr/>
          </p:nvGrpSpPr>
          <p:grpSpPr bwMode="auto">
            <a:xfrm>
              <a:off x="1661" y="1008"/>
              <a:ext cx="451" cy="960"/>
              <a:chOff x="3312" y="1200"/>
              <a:chExt cx="720" cy="816"/>
            </a:xfrm>
          </p:grpSpPr>
          <p:sp>
            <p:nvSpPr>
              <p:cNvPr id="6230" name="Freeform 22"/>
              <p:cNvSpPr>
                <a:spLocks/>
              </p:cNvSpPr>
              <p:nvPr/>
            </p:nvSpPr>
            <p:spPr bwMode="auto">
              <a:xfrm flipH="1">
                <a:off x="3312" y="1200"/>
                <a:ext cx="720" cy="816"/>
              </a:xfrm>
              <a:custGeom>
                <a:avLst/>
                <a:gdLst>
                  <a:gd name="T0" fmla="*/ 882 w 649"/>
                  <a:gd name="T1" fmla="*/ 163 h 946"/>
                  <a:gd name="T2" fmla="*/ 1318 w 649"/>
                  <a:gd name="T3" fmla="*/ 119 h 946"/>
                  <a:gd name="T4" fmla="*/ 1593 w 649"/>
                  <a:gd name="T5" fmla="*/ 12 h 946"/>
                  <a:gd name="T6" fmla="*/ 1675 w 649"/>
                  <a:gd name="T7" fmla="*/ 78 h 946"/>
                  <a:gd name="T8" fmla="*/ 1792 w 649"/>
                  <a:gd name="T9" fmla="*/ 110 h 946"/>
                  <a:gd name="T10" fmla="*/ 1833 w 649"/>
                  <a:gd name="T11" fmla="*/ 119 h 946"/>
                  <a:gd name="T12" fmla="*/ 1792 w 649"/>
                  <a:gd name="T13" fmla="*/ 163 h 946"/>
                  <a:gd name="T14" fmla="*/ 1472 w 649"/>
                  <a:gd name="T15" fmla="*/ 185 h 946"/>
                  <a:gd name="T16" fmla="*/ 523 w 649"/>
                  <a:gd name="T17" fmla="*/ 208 h 946"/>
                  <a:gd name="T18" fmla="*/ 403 w 649"/>
                  <a:gd name="T19" fmla="*/ 211 h 946"/>
                  <a:gd name="T20" fmla="*/ 49 w 649"/>
                  <a:gd name="T21" fmla="*/ 214 h 946"/>
                  <a:gd name="T22" fmla="*/ 166 w 649"/>
                  <a:gd name="T23" fmla="*/ 208 h 946"/>
                  <a:gd name="T24" fmla="*/ 523 w 649"/>
                  <a:gd name="T25" fmla="*/ 188 h 946"/>
                  <a:gd name="T26" fmla="*/ 600 w 649"/>
                  <a:gd name="T27" fmla="*/ 179 h 946"/>
                  <a:gd name="T28" fmla="*/ 720 w 649"/>
                  <a:gd name="T29" fmla="*/ 175 h 946"/>
                  <a:gd name="T30" fmla="*/ 800 w 649"/>
                  <a:gd name="T31" fmla="*/ 170 h 946"/>
                  <a:gd name="T32" fmla="*/ 923 w 649"/>
                  <a:gd name="T33" fmla="*/ 163 h 946"/>
                  <a:gd name="T34" fmla="*/ 882 w 649"/>
                  <a:gd name="T35" fmla="*/ 163 h 9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9" h="946">
                    <a:moveTo>
                      <a:pt x="312" y="715"/>
                    </a:moveTo>
                    <a:cubicBezTo>
                      <a:pt x="390" y="663"/>
                      <a:pt x="404" y="580"/>
                      <a:pt x="466" y="518"/>
                    </a:cubicBezTo>
                    <a:cubicBezTo>
                      <a:pt x="516" y="368"/>
                      <a:pt x="515" y="205"/>
                      <a:pt x="564" y="54"/>
                    </a:cubicBezTo>
                    <a:cubicBezTo>
                      <a:pt x="612" y="191"/>
                      <a:pt x="549" y="0"/>
                      <a:pt x="593" y="349"/>
                    </a:cubicBezTo>
                    <a:cubicBezTo>
                      <a:pt x="593" y="351"/>
                      <a:pt x="628" y="454"/>
                      <a:pt x="635" y="476"/>
                    </a:cubicBezTo>
                    <a:cubicBezTo>
                      <a:pt x="640" y="490"/>
                      <a:pt x="649" y="518"/>
                      <a:pt x="649" y="518"/>
                    </a:cubicBezTo>
                    <a:cubicBezTo>
                      <a:pt x="644" y="584"/>
                      <a:pt x="646" y="650"/>
                      <a:pt x="635" y="715"/>
                    </a:cubicBezTo>
                    <a:cubicBezTo>
                      <a:pt x="627" y="760"/>
                      <a:pt x="542" y="799"/>
                      <a:pt x="522" y="813"/>
                    </a:cubicBezTo>
                    <a:cubicBezTo>
                      <a:pt x="394" y="898"/>
                      <a:pt x="348" y="888"/>
                      <a:pt x="185" y="911"/>
                    </a:cubicBezTo>
                    <a:cubicBezTo>
                      <a:pt x="171" y="916"/>
                      <a:pt x="158" y="923"/>
                      <a:pt x="143" y="925"/>
                    </a:cubicBezTo>
                    <a:cubicBezTo>
                      <a:pt x="101" y="932"/>
                      <a:pt x="59" y="946"/>
                      <a:pt x="17" y="939"/>
                    </a:cubicBezTo>
                    <a:cubicBezTo>
                      <a:pt x="0" y="936"/>
                      <a:pt x="46" y="922"/>
                      <a:pt x="59" y="911"/>
                    </a:cubicBezTo>
                    <a:cubicBezTo>
                      <a:pt x="105" y="873"/>
                      <a:pt x="127" y="846"/>
                      <a:pt x="185" y="827"/>
                    </a:cubicBezTo>
                    <a:cubicBezTo>
                      <a:pt x="194" y="813"/>
                      <a:pt x="200" y="796"/>
                      <a:pt x="213" y="785"/>
                    </a:cubicBezTo>
                    <a:cubicBezTo>
                      <a:pt x="225" y="776"/>
                      <a:pt x="242" y="779"/>
                      <a:pt x="255" y="771"/>
                    </a:cubicBezTo>
                    <a:cubicBezTo>
                      <a:pt x="267" y="764"/>
                      <a:pt x="273" y="751"/>
                      <a:pt x="284" y="743"/>
                    </a:cubicBezTo>
                    <a:cubicBezTo>
                      <a:pt x="297" y="733"/>
                      <a:pt x="314" y="727"/>
                      <a:pt x="326" y="715"/>
                    </a:cubicBezTo>
                    <a:cubicBezTo>
                      <a:pt x="329" y="712"/>
                      <a:pt x="317" y="715"/>
                      <a:pt x="312" y="715"/>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31" name="Oval 23"/>
              <p:cNvSpPr>
                <a:spLocks noChangeArrowheads="1"/>
              </p:cNvSpPr>
              <p:nvPr/>
            </p:nvSpPr>
            <p:spPr bwMode="auto">
              <a:xfrm rot="2402874" flipH="1">
                <a:off x="3349" y="1776"/>
                <a:ext cx="372" cy="83"/>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grpSp>
        <p:grpSp>
          <p:nvGrpSpPr>
            <p:cNvPr id="6215" name="Group 24"/>
            <p:cNvGrpSpPr>
              <a:grpSpLocks/>
            </p:cNvGrpSpPr>
            <p:nvPr/>
          </p:nvGrpSpPr>
          <p:grpSpPr bwMode="auto">
            <a:xfrm>
              <a:off x="1836" y="2030"/>
              <a:ext cx="498" cy="292"/>
              <a:chOff x="3936" y="2208"/>
              <a:chExt cx="576" cy="336"/>
            </a:xfrm>
          </p:grpSpPr>
          <p:sp>
            <p:nvSpPr>
              <p:cNvPr id="6228" name="Oval 25"/>
              <p:cNvSpPr>
                <a:spLocks noChangeArrowheads="1"/>
              </p:cNvSpPr>
              <p:nvPr/>
            </p:nvSpPr>
            <p:spPr bwMode="auto">
              <a:xfrm>
                <a:off x="3936" y="2208"/>
                <a:ext cx="576" cy="336"/>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sp>
            <p:nvSpPr>
              <p:cNvPr id="6229" name="Freeform 26"/>
              <p:cNvSpPr>
                <a:spLocks/>
              </p:cNvSpPr>
              <p:nvPr/>
            </p:nvSpPr>
            <p:spPr bwMode="auto">
              <a:xfrm flipH="1">
                <a:off x="4040" y="2304"/>
                <a:ext cx="232" cy="192"/>
              </a:xfrm>
              <a:custGeom>
                <a:avLst/>
                <a:gdLst>
                  <a:gd name="T0" fmla="*/ 61 w 259"/>
                  <a:gd name="T1" fmla="*/ 4 h 218"/>
                  <a:gd name="T2" fmla="*/ 13 w 259"/>
                  <a:gd name="T3" fmla="*/ 10 h 218"/>
                  <a:gd name="T4" fmla="*/ 0 w 259"/>
                  <a:gd name="T5" fmla="*/ 37 h 218"/>
                  <a:gd name="T6" fmla="*/ 52 w 259"/>
                  <a:gd name="T7" fmla="*/ 48 h 218"/>
                  <a:gd name="T8" fmla="*/ 65 w 259"/>
                  <a:gd name="T9" fmla="*/ 45 h 218"/>
                  <a:gd name="T10" fmla="*/ 70 w 259"/>
                  <a:gd name="T11" fmla="*/ 33 h 218"/>
                  <a:gd name="T12" fmla="*/ 80 w 259"/>
                  <a:gd name="T13" fmla="*/ 22 h 218"/>
                  <a:gd name="T14" fmla="*/ 84 w 259"/>
                  <a:gd name="T15" fmla="*/ 10 h 218"/>
                  <a:gd name="T16" fmla="*/ 61 w 259"/>
                  <a:gd name="T17" fmla="*/ 4 h 2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9" h="218">
                    <a:moveTo>
                      <a:pt x="183" y="5"/>
                    </a:moveTo>
                    <a:cubicBezTo>
                      <a:pt x="179" y="6"/>
                      <a:pt x="57" y="18"/>
                      <a:pt x="42" y="33"/>
                    </a:cubicBezTo>
                    <a:cubicBezTo>
                      <a:pt x="25" y="50"/>
                      <a:pt x="8" y="107"/>
                      <a:pt x="0" y="132"/>
                    </a:cubicBezTo>
                    <a:cubicBezTo>
                      <a:pt x="29" y="218"/>
                      <a:pt x="69" y="186"/>
                      <a:pt x="155" y="174"/>
                    </a:cubicBezTo>
                    <a:cubicBezTo>
                      <a:pt x="169" y="169"/>
                      <a:pt x="187" y="170"/>
                      <a:pt x="197" y="160"/>
                    </a:cubicBezTo>
                    <a:cubicBezTo>
                      <a:pt x="207" y="150"/>
                      <a:pt x="204" y="131"/>
                      <a:pt x="211" y="118"/>
                    </a:cubicBezTo>
                    <a:cubicBezTo>
                      <a:pt x="219" y="103"/>
                      <a:pt x="230" y="90"/>
                      <a:pt x="239" y="76"/>
                    </a:cubicBezTo>
                    <a:cubicBezTo>
                      <a:pt x="244" y="62"/>
                      <a:pt x="259" y="47"/>
                      <a:pt x="253" y="33"/>
                    </a:cubicBezTo>
                    <a:cubicBezTo>
                      <a:pt x="240" y="0"/>
                      <a:pt x="207" y="5"/>
                      <a:pt x="183" y="5"/>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6216" name="Group 27"/>
            <p:cNvGrpSpPr>
              <a:grpSpLocks/>
            </p:cNvGrpSpPr>
            <p:nvPr/>
          </p:nvGrpSpPr>
          <p:grpSpPr bwMode="auto">
            <a:xfrm rot="-3398325">
              <a:off x="2286" y="1410"/>
              <a:ext cx="566" cy="818"/>
              <a:chOff x="1304" y="1505"/>
              <a:chExt cx="649" cy="946"/>
            </a:xfrm>
          </p:grpSpPr>
          <p:sp>
            <p:nvSpPr>
              <p:cNvPr id="6226" name="Freeform 28"/>
              <p:cNvSpPr>
                <a:spLocks/>
              </p:cNvSpPr>
              <p:nvPr/>
            </p:nvSpPr>
            <p:spPr bwMode="auto">
              <a:xfrm>
                <a:off x="1304" y="1505"/>
                <a:ext cx="649" cy="946"/>
              </a:xfrm>
              <a:custGeom>
                <a:avLst/>
                <a:gdLst>
                  <a:gd name="T0" fmla="*/ 312 w 649"/>
                  <a:gd name="T1" fmla="*/ 715 h 946"/>
                  <a:gd name="T2" fmla="*/ 466 w 649"/>
                  <a:gd name="T3" fmla="*/ 518 h 946"/>
                  <a:gd name="T4" fmla="*/ 564 w 649"/>
                  <a:gd name="T5" fmla="*/ 54 h 946"/>
                  <a:gd name="T6" fmla="*/ 593 w 649"/>
                  <a:gd name="T7" fmla="*/ 349 h 946"/>
                  <a:gd name="T8" fmla="*/ 635 w 649"/>
                  <a:gd name="T9" fmla="*/ 476 h 946"/>
                  <a:gd name="T10" fmla="*/ 649 w 649"/>
                  <a:gd name="T11" fmla="*/ 518 h 946"/>
                  <a:gd name="T12" fmla="*/ 635 w 649"/>
                  <a:gd name="T13" fmla="*/ 715 h 946"/>
                  <a:gd name="T14" fmla="*/ 522 w 649"/>
                  <a:gd name="T15" fmla="*/ 813 h 946"/>
                  <a:gd name="T16" fmla="*/ 185 w 649"/>
                  <a:gd name="T17" fmla="*/ 911 h 946"/>
                  <a:gd name="T18" fmla="*/ 143 w 649"/>
                  <a:gd name="T19" fmla="*/ 925 h 946"/>
                  <a:gd name="T20" fmla="*/ 17 w 649"/>
                  <a:gd name="T21" fmla="*/ 939 h 946"/>
                  <a:gd name="T22" fmla="*/ 59 w 649"/>
                  <a:gd name="T23" fmla="*/ 911 h 946"/>
                  <a:gd name="T24" fmla="*/ 185 w 649"/>
                  <a:gd name="T25" fmla="*/ 827 h 946"/>
                  <a:gd name="T26" fmla="*/ 213 w 649"/>
                  <a:gd name="T27" fmla="*/ 785 h 946"/>
                  <a:gd name="T28" fmla="*/ 255 w 649"/>
                  <a:gd name="T29" fmla="*/ 771 h 946"/>
                  <a:gd name="T30" fmla="*/ 284 w 649"/>
                  <a:gd name="T31" fmla="*/ 743 h 946"/>
                  <a:gd name="T32" fmla="*/ 326 w 649"/>
                  <a:gd name="T33" fmla="*/ 715 h 946"/>
                  <a:gd name="T34" fmla="*/ 312 w 649"/>
                  <a:gd name="T35" fmla="*/ 715 h 9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9" h="946">
                    <a:moveTo>
                      <a:pt x="312" y="715"/>
                    </a:moveTo>
                    <a:cubicBezTo>
                      <a:pt x="390" y="663"/>
                      <a:pt x="404" y="580"/>
                      <a:pt x="466" y="518"/>
                    </a:cubicBezTo>
                    <a:cubicBezTo>
                      <a:pt x="516" y="368"/>
                      <a:pt x="515" y="205"/>
                      <a:pt x="564" y="54"/>
                    </a:cubicBezTo>
                    <a:cubicBezTo>
                      <a:pt x="612" y="191"/>
                      <a:pt x="549" y="0"/>
                      <a:pt x="593" y="349"/>
                    </a:cubicBezTo>
                    <a:cubicBezTo>
                      <a:pt x="593" y="351"/>
                      <a:pt x="628" y="454"/>
                      <a:pt x="635" y="476"/>
                    </a:cubicBezTo>
                    <a:cubicBezTo>
                      <a:pt x="640" y="490"/>
                      <a:pt x="649" y="518"/>
                      <a:pt x="649" y="518"/>
                    </a:cubicBezTo>
                    <a:cubicBezTo>
                      <a:pt x="644" y="584"/>
                      <a:pt x="646" y="650"/>
                      <a:pt x="635" y="715"/>
                    </a:cubicBezTo>
                    <a:cubicBezTo>
                      <a:pt x="627" y="760"/>
                      <a:pt x="542" y="799"/>
                      <a:pt x="522" y="813"/>
                    </a:cubicBezTo>
                    <a:cubicBezTo>
                      <a:pt x="394" y="898"/>
                      <a:pt x="348" y="888"/>
                      <a:pt x="185" y="911"/>
                    </a:cubicBezTo>
                    <a:cubicBezTo>
                      <a:pt x="171" y="916"/>
                      <a:pt x="158" y="923"/>
                      <a:pt x="143" y="925"/>
                    </a:cubicBezTo>
                    <a:cubicBezTo>
                      <a:pt x="101" y="932"/>
                      <a:pt x="59" y="946"/>
                      <a:pt x="17" y="939"/>
                    </a:cubicBezTo>
                    <a:cubicBezTo>
                      <a:pt x="0" y="936"/>
                      <a:pt x="46" y="922"/>
                      <a:pt x="59" y="911"/>
                    </a:cubicBezTo>
                    <a:cubicBezTo>
                      <a:pt x="105" y="873"/>
                      <a:pt x="127" y="846"/>
                      <a:pt x="185" y="827"/>
                    </a:cubicBezTo>
                    <a:cubicBezTo>
                      <a:pt x="194" y="813"/>
                      <a:pt x="200" y="796"/>
                      <a:pt x="213" y="785"/>
                    </a:cubicBezTo>
                    <a:cubicBezTo>
                      <a:pt x="225" y="776"/>
                      <a:pt x="242" y="779"/>
                      <a:pt x="255" y="771"/>
                    </a:cubicBezTo>
                    <a:cubicBezTo>
                      <a:pt x="267" y="764"/>
                      <a:pt x="273" y="751"/>
                      <a:pt x="284" y="743"/>
                    </a:cubicBezTo>
                    <a:cubicBezTo>
                      <a:pt x="297" y="733"/>
                      <a:pt x="314" y="727"/>
                      <a:pt x="326" y="715"/>
                    </a:cubicBezTo>
                    <a:cubicBezTo>
                      <a:pt x="329" y="712"/>
                      <a:pt x="317" y="715"/>
                      <a:pt x="312" y="715"/>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27" name="Oval 29"/>
              <p:cNvSpPr>
                <a:spLocks noChangeArrowheads="1"/>
              </p:cNvSpPr>
              <p:nvPr/>
            </p:nvSpPr>
            <p:spPr bwMode="auto">
              <a:xfrm rot="-2402874">
                <a:off x="1584" y="2208"/>
                <a:ext cx="33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grpSp>
        <p:grpSp>
          <p:nvGrpSpPr>
            <p:cNvPr id="6217" name="Group 30"/>
            <p:cNvGrpSpPr>
              <a:grpSpLocks/>
            </p:cNvGrpSpPr>
            <p:nvPr/>
          </p:nvGrpSpPr>
          <p:grpSpPr bwMode="auto">
            <a:xfrm>
              <a:off x="2043" y="1728"/>
              <a:ext cx="693" cy="384"/>
              <a:chOff x="4203" y="961"/>
              <a:chExt cx="789" cy="479"/>
            </a:xfrm>
          </p:grpSpPr>
          <p:sp>
            <p:nvSpPr>
              <p:cNvPr id="6224" name="Freeform 31"/>
              <p:cNvSpPr>
                <a:spLocks/>
              </p:cNvSpPr>
              <p:nvPr/>
            </p:nvSpPr>
            <p:spPr bwMode="auto">
              <a:xfrm rot="2563685">
                <a:off x="4203" y="961"/>
                <a:ext cx="789" cy="479"/>
              </a:xfrm>
              <a:custGeom>
                <a:avLst/>
                <a:gdLst>
                  <a:gd name="T0" fmla="*/ 604 w 784"/>
                  <a:gd name="T1" fmla="*/ 3 h 671"/>
                  <a:gd name="T2" fmla="*/ 30 w 784"/>
                  <a:gd name="T3" fmla="*/ 6 h 671"/>
                  <a:gd name="T4" fmla="*/ 44 w 784"/>
                  <a:gd name="T5" fmla="*/ 7 h 671"/>
                  <a:gd name="T6" fmla="*/ 96 w 784"/>
                  <a:gd name="T7" fmla="*/ 8 h 671"/>
                  <a:gd name="T8" fmla="*/ 124 w 784"/>
                  <a:gd name="T9" fmla="*/ 10 h 671"/>
                  <a:gd name="T10" fmla="*/ 110 w 784"/>
                  <a:gd name="T11" fmla="*/ 15 h 671"/>
                  <a:gd name="T12" fmla="*/ 58 w 784"/>
                  <a:gd name="T13" fmla="*/ 16 h 671"/>
                  <a:gd name="T14" fmla="*/ 30 w 784"/>
                  <a:gd name="T15" fmla="*/ 18 h 671"/>
                  <a:gd name="T16" fmla="*/ 194 w 784"/>
                  <a:gd name="T17" fmla="*/ 21 h 671"/>
                  <a:gd name="T18" fmla="*/ 345 w 784"/>
                  <a:gd name="T19" fmla="*/ 19 h 671"/>
                  <a:gd name="T20" fmla="*/ 782 w 784"/>
                  <a:gd name="T21" fmla="*/ 20 h 671"/>
                  <a:gd name="T22" fmla="*/ 824 w 784"/>
                  <a:gd name="T23" fmla="*/ 19 h 671"/>
                  <a:gd name="T24" fmla="*/ 753 w 784"/>
                  <a:gd name="T25" fmla="*/ 15 h 671"/>
                  <a:gd name="T26" fmla="*/ 796 w 784"/>
                  <a:gd name="T27" fmla="*/ 8 h 671"/>
                  <a:gd name="T28" fmla="*/ 796 w 784"/>
                  <a:gd name="T29" fmla="*/ 5 h 671"/>
                  <a:gd name="T30" fmla="*/ 553 w 784"/>
                  <a:gd name="T31" fmla="*/ 3 h 671"/>
                  <a:gd name="T32" fmla="*/ 604 w 784"/>
                  <a:gd name="T33" fmla="*/ 3 h 6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84" h="671">
                    <a:moveTo>
                      <a:pt x="564" y="83"/>
                    </a:moveTo>
                    <a:cubicBezTo>
                      <a:pt x="450" y="86"/>
                      <a:pt x="132" y="0"/>
                      <a:pt x="30" y="153"/>
                    </a:cubicBezTo>
                    <a:cubicBezTo>
                      <a:pt x="35" y="172"/>
                      <a:pt x="33" y="193"/>
                      <a:pt x="44" y="209"/>
                    </a:cubicBezTo>
                    <a:cubicBezTo>
                      <a:pt x="53" y="223"/>
                      <a:pt x="74" y="225"/>
                      <a:pt x="86" y="237"/>
                    </a:cubicBezTo>
                    <a:cubicBezTo>
                      <a:pt x="98" y="249"/>
                      <a:pt x="105" y="265"/>
                      <a:pt x="114" y="279"/>
                    </a:cubicBezTo>
                    <a:cubicBezTo>
                      <a:pt x="109" y="331"/>
                      <a:pt x="115" y="384"/>
                      <a:pt x="100" y="434"/>
                    </a:cubicBezTo>
                    <a:cubicBezTo>
                      <a:pt x="95" y="450"/>
                      <a:pt x="69" y="449"/>
                      <a:pt x="58" y="462"/>
                    </a:cubicBezTo>
                    <a:cubicBezTo>
                      <a:pt x="45" y="478"/>
                      <a:pt x="39" y="499"/>
                      <a:pt x="30" y="518"/>
                    </a:cubicBezTo>
                    <a:cubicBezTo>
                      <a:pt x="0" y="671"/>
                      <a:pt x="13" y="633"/>
                      <a:pt x="184" y="617"/>
                    </a:cubicBezTo>
                    <a:cubicBezTo>
                      <a:pt x="289" y="582"/>
                      <a:pt x="243" y="603"/>
                      <a:pt x="325" y="560"/>
                    </a:cubicBezTo>
                    <a:cubicBezTo>
                      <a:pt x="468" y="570"/>
                      <a:pt x="592" y="593"/>
                      <a:pt x="732" y="574"/>
                    </a:cubicBezTo>
                    <a:cubicBezTo>
                      <a:pt x="746" y="560"/>
                      <a:pt x="772" y="552"/>
                      <a:pt x="774" y="532"/>
                    </a:cubicBezTo>
                    <a:cubicBezTo>
                      <a:pt x="784" y="434"/>
                      <a:pt x="760" y="439"/>
                      <a:pt x="704" y="420"/>
                    </a:cubicBezTo>
                    <a:cubicBezTo>
                      <a:pt x="650" y="339"/>
                      <a:pt x="685" y="298"/>
                      <a:pt x="746" y="237"/>
                    </a:cubicBezTo>
                    <a:cubicBezTo>
                      <a:pt x="755" y="210"/>
                      <a:pt x="778" y="166"/>
                      <a:pt x="746" y="139"/>
                    </a:cubicBezTo>
                    <a:cubicBezTo>
                      <a:pt x="703" y="102"/>
                      <a:pt x="573" y="96"/>
                      <a:pt x="522" y="83"/>
                    </a:cubicBezTo>
                    <a:cubicBezTo>
                      <a:pt x="508" y="80"/>
                      <a:pt x="550" y="83"/>
                      <a:pt x="564" y="83"/>
                    </a:cubicBezTo>
                    <a:close/>
                  </a:path>
                </a:pathLst>
              </a:custGeom>
              <a:solidFill>
                <a:srgbClr val="99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25" name="Oval 32"/>
              <p:cNvSpPr>
                <a:spLocks noChangeArrowheads="1"/>
              </p:cNvSpPr>
              <p:nvPr/>
            </p:nvSpPr>
            <p:spPr bwMode="auto">
              <a:xfrm>
                <a:off x="4560" y="1104"/>
                <a:ext cx="144" cy="192"/>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grpSp>
        <p:grpSp>
          <p:nvGrpSpPr>
            <p:cNvPr id="6218" name="Group 33"/>
            <p:cNvGrpSpPr>
              <a:grpSpLocks/>
            </p:cNvGrpSpPr>
            <p:nvPr/>
          </p:nvGrpSpPr>
          <p:grpSpPr bwMode="auto">
            <a:xfrm>
              <a:off x="1824" y="2352"/>
              <a:ext cx="720" cy="384"/>
              <a:chOff x="2352" y="624"/>
              <a:chExt cx="720" cy="384"/>
            </a:xfrm>
          </p:grpSpPr>
          <p:sp>
            <p:nvSpPr>
              <p:cNvPr id="6222" name="Freeform 34"/>
              <p:cNvSpPr>
                <a:spLocks/>
              </p:cNvSpPr>
              <p:nvPr/>
            </p:nvSpPr>
            <p:spPr bwMode="auto">
              <a:xfrm>
                <a:off x="2352" y="624"/>
                <a:ext cx="720" cy="384"/>
              </a:xfrm>
              <a:custGeom>
                <a:avLst/>
                <a:gdLst>
                  <a:gd name="T0" fmla="*/ 158 w 811"/>
                  <a:gd name="T1" fmla="*/ 0 h 668"/>
                  <a:gd name="T2" fmla="*/ 38 w 811"/>
                  <a:gd name="T3" fmla="*/ 1 h 668"/>
                  <a:gd name="T4" fmla="*/ 12 w 811"/>
                  <a:gd name="T5" fmla="*/ 1 h 668"/>
                  <a:gd name="T6" fmla="*/ 9 w 811"/>
                  <a:gd name="T7" fmla="*/ 1 h 668"/>
                  <a:gd name="T8" fmla="*/ 56 w 811"/>
                  <a:gd name="T9" fmla="*/ 1 h 668"/>
                  <a:gd name="T10" fmla="*/ 67 w 811"/>
                  <a:gd name="T11" fmla="*/ 1 h 668"/>
                  <a:gd name="T12" fmla="*/ 41 w 811"/>
                  <a:gd name="T13" fmla="*/ 1 h 668"/>
                  <a:gd name="T14" fmla="*/ 9 w 811"/>
                  <a:gd name="T15" fmla="*/ 1 h 668"/>
                  <a:gd name="T16" fmla="*/ 81 w 811"/>
                  <a:gd name="T17" fmla="*/ 2 h 668"/>
                  <a:gd name="T18" fmla="*/ 18 w 811"/>
                  <a:gd name="T19" fmla="*/ 2 h 668"/>
                  <a:gd name="T20" fmla="*/ 4 w 811"/>
                  <a:gd name="T21" fmla="*/ 2 h 668"/>
                  <a:gd name="T22" fmla="*/ 9 w 811"/>
                  <a:gd name="T23" fmla="*/ 2 h 668"/>
                  <a:gd name="T24" fmla="*/ 115 w 811"/>
                  <a:gd name="T25" fmla="*/ 2 h 668"/>
                  <a:gd name="T26" fmla="*/ 174 w 811"/>
                  <a:gd name="T27" fmla="*/ 2 h 668"/>
                  <a:gd name="T28" fmla="*/ 218 w 811"/>
                  <a:gd name="T29" fmla="*/ 2 h 668"/>
                  <a:gd name="T30" fmla="*/ 226 w 811"/>
                  <a:gd name="T31" fmla="*/ 2 h 668"/>
                  <a:gd name="T32" fmla="*/ 170 w 811"/>
                  <a:gd name="T33" fmla="*/ 2 h 668"/>
                  <a:gd name="T34" fmla="*/ 174 w 811"/>
                  <a:gd name="T35" fmla="*/ 1 h 668"/>
                  <a:gd name="T36" fmla="*/ 221 w 811"/>
                  <a:gd name="T37" fmla="*/ 1 h 668"/>
                  <a:gd name="T38" fmla="*/ 214 w 811"/>
                  <a:gd name="T39" fmla="*/ 1 h 668"/>
                  <a:gd name="T40" fmla="*/ 166 w 811"/>
                  <a:gd name="T41" fmla="*/ 1 h 668"/>
                  <a:gd name="T42" fmla="*/ 196 w 811"/>
                  <a:gd name="T43" fmla="*/ 1 h 668"/>
                  <a:gd name="T44" fmla="*/ 209 w 811"/>
                  <a:gd name="T45" fmla="*/ 1 h 668"/>
                  <a:gd name="T46" fmla="*/ 218 w 811"/>
                  <a:gd name="T47" fmla="*/ 1 h 668"/>
                  <a:gd name="T48" fmla="*/ 158 w 811"/>
                  <a:gd name="T49" fmla="*/ 0 h 6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11" h="668">
                    <a:moveTo>
                      <a:pt x="519" y="0"/>
                    </a:moveTo>
                    <a:cubicBezTo>
                      <a:pt x="388" y="5"/>
                      <a:pt x="256" y="2"/>
                      <a:pt x="125" y="14"/>
                    </a:cubicBezTo>
                    <a:cubicBezTo>
                      <a:pt x="96" y="17"/>
                      <a:pt x="41" y="42"/>
                      <a:pt x="41" y="42"/>
                    </a:cubicBezTo>
                    <a:cubicBezTo>
                      <a:pt x="36" y="56"/>
                      <a:pt x="27" y="69"/>
                      <a:pt x="27" y="84"/>
                    </a:cubicBezTo>
                    <a:cubicBezTo>
                      <a:pt x="27" y="158"/>
                      <a:pt x="138" y="148"/>
                      <a:pt x="182" y="154"/>
                    </a:cubicBezTo>
                    <a:cubicBezTo>
                      <a:pt x="196" y="163"/>
                      <a:pt x="224" y="165"/>
                      <a:pt x="224" y="182"/>
                    </a:cubicBezTo>
                    <a:cubicBezTo>
                      <a:pt x="224" y="218"/>
                      <a:pt x="161" y="231"/>
                      <a:pt x="139" y="238"/>
                    </a:cubicBezTo>
                    <a:cubicBezTo>
                      <a:pt x="91" y="271"/>
                      <a:pt x="59" y="303"/>
                      <a:pt x="27" y="351"/>
                    </a:cubicBezTo>
                    <a:cubicBezTo>
                      <a:pt x="125" y="384"/>
                      <a:pt x="228" y="308"/>
                      <a:pt x="266" y="421"/>
                    </a:cubicBezTo>
                    <a:cubicBezTo>
                      <a:pt x="228" y="534"/>
                      <a:pt x="279" y="424"/>
                      <a:pt x="55" y="477"/>
                    </a:cubicBezTo>
                    <a:cubicBezTo>
                      <a:pt x="36" y="482"/>
                      <a:pt x="27" y="505"/>
                      <a:pt x="13" y="519"/>
                    </a:cubicBezTo>
                    <a:cubicBezTo>
                      <a:pt x="18" y="547"/>
                      <a:pt x="0" y="595"/>
                      <a:pt x="27" y="604"/>
                    </a:cubicBezTo>
                    <a:cubicBezTo>
                      <a:pt x="218" y="668"/>
                      <a:pt x="242" y="536"/>
                      <a:pt x="378" y="491"/>
                    </a:cubicBezTo>
                    <a:cubicBezTo>
                      <a:pt x="444" y="507"/>
                      <a:pt x="511" y="512"/>
                      <a:pt x="575" y="533"/>
                    </a:cubicBezTo>
                    <a:cubicBezTo>
                      <a:pt x="622" y="528"/>
                      <a:pt x="670" y="533"/>
                      <a:pt x="715" y="519"/>
                    </a:cubicBezTo>
                    <a:cubicBezTo>
                      <a:pt x="723" y="517"/>
                      <a:pt x="811" y="445"/>
                      <a:pt x="743" y="421"/>
                    </a:cubicBezTo>
                    <a:cubicBezTo>
                      <a:pt x="686" y="401"/>
                      <a:pt x="622" y="412"/>
                      <a:pt x="561" y="407"/>
                    </a:cubicBezTo>
                    <a:cubicBezTo>
                      <a:pt x="566" y="388"/>
                      <a:pt x="558" y="360"/>
                      <a:pt x="575" y="351"/>
                    </a:cubicBezTo>
                    <a:cubicBezTo>
                      <a:pt x="621" y="326"/>
                      <a:pt x="680" y="339"/>
                      <a:pt x="729" y="323"/>
                    </a:cubicBezTo>
                    <a:cubicBezTo>
                      <a:pt x="759" y="234"/>
                      <a:pt x="790" y="236"/>
                      <a:pt x="701" y="224"/>
                    </a:cubicBezTo>
                    <a:cubicBezTo>
                      <a:pt x="650" y="217"/>
                      <a:pt x="598" y="215"/>
                      <a:pt x="547" y="210"/>
                    </a:cubicBezTo>
                    <a:cubicBezTo>
                      <a:pt x="568" y="125"/>
                      <a:pt x="543" y="160"/>
                      <a:pt x="645" y="126"/>
                    </a:cubicBezTo>
                    <a:cubicBezTo>
                      <a:pt x="659" y="121"/>
                      <a:pt x="687" y="112"/>
                      <a:pt x="687" y="112"/>
                    </a:cubicBezTo>
                    <a:cubicBezTo>
                      <a:pt x="706" y="93"/>
                      <a:pt x="760" y="64"/>
                      <a:pt x="715" y="28"/>
                    </a:cubicBezTo>
                    <a:cubicBezTo>
                      <a:pt x="689" y="7"/>
                      <a:pt x="425" y="0"/>
                      <a:pt x="519" y="0"/>
                    </a:cubicBez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23" name="Oval 35"/>
              <p:cNvSpPr>
                <a:spLocks noChangeArrowheads="1"/>
              </p:cNvSpPr>
              <p:nvPr/>
            </p:nvSpPr>
            <p:spPr bwMode="auto">
              <a:xfrm>
                <a:off x="2592" y="720"/>
                <a:ext cx="192" cy="144"/>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grpSp>
        <p:grpSp>
          <p:nvGrpSpPr>
            <p:cNvPr id="6219" name="Group 36"/>
            <p:cNvGrpSpPr>
              <a:grpSpLocks/>
            </p:cNvGrpSpPr>
            <p:nvPr/>
          </p:nvGrpSpPr>
          <p:grpSpPr bwMode="auto">
            <a:xfrm rot="19666384" flipH="1">
              <a:off x="1104" y="1584"/>
              <a:ext cx="576" cy="576"/>
              <a:chOff x="2352" y="624"/>
              <a:chExt cx="720" cy="384"/>
            </a:xfrm>
          </p:grpSpPr>
          <p:sp>
            <p:nvSpPr>
              <p:cNvPr id="6220" name="Freeform 37"/>
              <p:cNvSpPr>
                <a:spLocks/>
              </p:cNvSpPr>
              <p:nvPr/>
            </p:nvSpPr>
            <p:spPr bwMode="auto">
              <a:xfrm>
                <a:off x="2352" y="624"/>
                <a:ext cx="720" cy="384"/>
              </a:xfrm>
              <a:custGeom>
                <a:avLst/>
                <a:gdLst>
                  <a:gd name="T0" fmla="*/ 158 w 811"/>
                  <a:gd name="T1" fmla="*/ 0 h 668"/>
                  <a:gd name="T2" fmla="*/ 38 w 811"/>
                  <a:gd name="T3" fmla="*/ 1 h 668"/>
                  <a:gd name="T4" fmla="*/ 12 w 811"/>
                  <a:gd name="T5" fmla="*/ 1 h 668"/>
                  <a:gd name="T6" fmla="*/ 9 w 811"/>
                  <a:gd name="T7" fmla="*/ 1 h 668"/>
                  <a:gd name="T8" fmla="*/ 56 w 811"/>
                  <a:gd name="T9" fmla="*/ 1 h 668"/>
                  <a:gd name="T10" fmla="*/ 67 w 811"/>
                  <a:gd name="T11" fmla="*/ 1 h 668"/>
                  <a:gd name="T12" fmla="*/ 41 w 811"/>
                  <a:gd name="T13" fmla="*/ 1 h 668"/>
                  <a:gd name="T14" fmla="*/ 9 w 811"/>
                  <a:gd name="T15" fmla="*/ 1 h 668"/>
                  <a:gd name="T16" fmla="*/ 81 w 811"/>
                  <a:gd name="T17" fmla="*/ 2 h 668"/>
                  <a:gd name="T18" fmla="*/ 18 w 811"/>
                  <a:gd name="T19" fmla="*/ 2 h 668"/>
                  <a:gd name="T20" fmla="*/ 4 w 811"/>
                  <a:gd name="T21" fmla="*/ 2 h 668"/>
                  <a:gd name="T22" fmla="*/ 9 w 811"/>
                  <a:gd name="T23" fmla="*/ 2 h 668"/>
                  <a:gd name="T24" fmla="*/ 115 w 811"/>
                  <a:gd name="T25" fmla="*/ 2 h 668"/>
                  <a:gd name="T26" fmla="*/ 174 w 811"/>
                  <a:gd name="T27" fmla="*/ 2 h 668"/>
                  <a:gd name="T28" fmla="*/ 218 w 811"/>
                  <a:gd name="T29" fmla="*/ 2 h 668"/>
                  <a:gd name="T30" fmla="*/ 226 w 811"/>
                  <a:gd name="T31" fmla="*/ 2 h 668"/>
                  <a:gd name="T32" fmla="*/ 170 w 811"/>
                  <a:gd name="T33" fmla="*/ 2 h 668"/>
                  <a:gd name="T34" fmla="*/ 174 w 811"/>
                  <a:gd name="T35" fmla="*/ 1 h 668"/>
                  <a:gd name="T36" fmla="*/ 221 w 811"/>
                  <a:gd name="T37" fmla="*/ 1 h 668"/>
                  <a:gd name="T38" fmla="*/ 214 w 811"/>
                  <a:gd name="T39" fmla="*/ 1 h 668"/>
                  <a:gd name="T40" fmla="*/ 166 w 811"/>
                  <a:gd name="T41" fmla="*/ 1 h 668"/>
                  <a:gd name="T42" fmla="*/ 196 w 811"/>
                  <a:gd name="T43" fmla="*/ 1 h 668"/>
                  <a:gd name="T44" fmla="*/ 209 w 811"/>
                  <a:gd name="T45" fmla="*/ 1 h 668"/>
                  <a:gd name="T46" fmla="*/ 218 w 811"/>
                  <a:gd name="T47" fmla="*/ 1 h 668"/>
                  <a:gd name="T48" fmla="*/ 158 w 811"/>
                  <a:gd name="T49" fmla="*/ 0 h 6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811" h="668">
                    <a:moveTo>
                      <a:pt x="519" y="0"/>
                    </a:moveTo>
                    <a:cubicBezTo>
                      <a:pt x="388" y="5"/>
                      <a:pt x="256" y="2"/>
                      <a:pt x="125" y="14"/>
                    </a:cubicBezTo>
                    <a:cubicBezTo>
                      <a:pt x="96" y="17"/>
                      <a:pt x="41" y="42"/>
                      <a:pt x="41" y="42"/>
                    </a:cubicBezTo>
                    <a:cubicBezTo>
                      <a:pt x="36" y="56"/>
                      <a:pt x="27" y="69"/>
                      <a:pt x="27" y="84"/>
                    </a:cubicBezTo>
                    <a:cubicBezTo>
                      <a:pt x="27" y="158"/>
                      <a:pt x="138" y="148"/>
                      <a:pt x="182" y="154"/>
                    </a:cubicBezTo>
                    <a:cubicBezTo>
                      <a:pt x="196" y="163"/>
                      <a:pt x="224" y="165"/>
                      <a:pt x="224" y="182"/>
                    </a:cubicBezTo>
                    <a:cubicBezTo>
                      <a:pt x="224" y="218"/>
                      <a:pt x="161" y="231"/>
                      <a:pt x="139" y="238"/>
                    </a:cubicBezTo>
                    <a:cubicBezTo>
                      <a:pt x="91" y="271"/>
                      <a:pt x="59" y="303"/>
                      <a:pt x="27" y="351"/>
                    </a:cubicBezTo>
                    <a:cubicBezTo>
                      <a:pt x="125" y="384"/>
                      <a:pt x="228" y="308"/>
                      <a:pt x="266" y="421"/>
                    </a:cubicBezTo>
                    <a:cubicBezTo>
                      <a:pt x="228" y="534"/>
                      <a:pt x="279" y="424"/>
                      <a:pt x="55" y="477"/>
                    </a:cubicBezTo>
                    <a:cubicBezTo>
                      <a:pt x="36" y="482"/>
                      <a:pt x="27" y="505"/>
                      <a:pt x="13" y="519"/>
                    </a:cubicBezTo>
                    <a:cubicBezTo>
                      <a:pt x="18" y="547"/>
                      <a:pt x="0" y="595"/>
                      <a:pt x="27" y="604"/>
                    </a:cubicBezTo>
                    <a:cubicBezTo>
                      <a:pt x="218" y="668"/>
                      <a:pt x="242" y="536"/>
                      <a:pt x="378" y="491"/>
                    </a:cubicBezTo>
                    <a:cubicBezTo>
                      <a:pt x="444" y="507"/>
                      <a:pt x="511" y="512"/>
                      <a:pt x="575" y="533"/>
                    </a:cubicBezTo>
                    <a:cubicBezTo>
                      <a:pt x="622" y="528"/>
                      <a:pt x="670" y="533"/>
                      <a:pt x="715" y="519"/>
                    </a:cubicBezTo>
                    <a:cubicBezTo>
                      <a:pt x="723" y="517"/>
                      <a:pt x="811" y="445"/>
                      <a:pt x="743" y="421"/>
                    </a:cubicBezTo>
                    <a:cubicBezTo>
                      <a:pt x="686" y="401"/>
                      <a:pt x="622" y="412"/>
                      <a:pt x="561" y="407"/>
                    </a:cubicBezTo>
                    <a:cubicBezTo>
                      <a:pt x="566" y="388"/>
                      <a:pt x="558" y="360"/>
                      <a:pt x="575" y="351"/>
                    </a:cubicBezTo>
                    <a:cubicBezTo>
                      <a:pt x="621" y="326"/>
                      <a:pt x="680" y="339"/>
                      <a:pt x="729" y="323"/>
                    </a:cubicBezTo>
                    <a:cubicBezTo>
                      <a:pt x="759" y="234"/>
                      <a:pt x="790" y="236"/>
                      <a:pt x="701" y="224"/>
                    </a:cubicBezTo>
                    <a:cubicBezTo>
                      <a:pt x="650" y="217"/>
                      <a:pt x="598" y="215"/>
                      <a:pt x="547" y="210"/>
                    </a:cubicBezTo>
                    <a:cubicBezTo>
                      <a:pt x="568" y="125"/>
                      <a:pt x="543" y="160"/>
                      <a:pt x="645" y="126"/>
                    </a:cubicBezTo>
                    <a:cubicBezTo>
                      <a:pt x="659" y="121"/>
                      <a:pt x="687" y="112"/>
                      <a:pt x="687" y="112"/>
                    </a:cubicBezTo>
                    <a:cubicBezTo>
                      <a:pt x="706" y="93"/>
                      <a:pt x="760" y="64"/>
                      <a:pt x="715" y="28"/>
                    </a:cubicBezTo>
                    <a:cubicBezTo>
                      <a:pt x="689" y="7"/>
                      <a:pt x="425" y="0"/>
                      <a:pt x="519" y="0"/>
                    </a:cubicBez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21" name="Oval 38"/>
              <p:cNvSpPr>
                <a:spLocks noChangeArrowheads="1"/>
              </p:cNvSpPr>
              <p:nvPr/>
            </p:nvSpPr>
            <p:spPr bwMode="auto">
              <a:xfrm>
                <a:off x="2592" y="720"/>
                <a:ext cx="192" cy="144"/>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grpSp>
      </p:grpSp>
      <p:sp>
        <p:nvSpPr>
          <p:cNvPr id="6149" name="Line 39"/>
          <p:cNvSpPr>
            <a:spLocks noChangeShapeType="1"/>
          </p:cNvSpPr>
          <p:nvPr/>
        </p:nvSpPr>
        <p:spPr bwMode="auto">
          <a:xfrm flipH="1">
            <a:off x="3338513" y="4541838"/>
            <a:ext cx="479425"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sz="3200">
              <a:latin typeface="Calibri" panose="020F0502020204030204" pitchFamily="34" charset="0"/>
            </a:endParaRPr>
          </a:p>
        </p:txBody>
      </p:sp>
      <p:sp>
        <p:nvSpPr>
          <p:cNvPr id="6150" name="Text Box 40"/>
          <p:cNvSpPr txBox="1">
            <a:spLocks noChangeArrowheads="1"/>
          </p:cNvSpPr>
          <p:nvPr/>
        </p:nvSpPr>
        <p:spPr bwMode="auto">
          <a:xfrm>
            <a:off x="2236788" y="4495800"/>
            <a:ext cx="898003"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_tradnl" altLang="es-ES" sz="1000" i="0" dirty="0">
                <a:solidFill>
                  <a:schemeClr val="bg1"/>
                </a:solidFill>
                <a:latin typeface="Calibri" panose="020F0502020204030204" pitchFamily="34" charset="0"/>
              </a:rPr>
              <a:t>FIBROBLASTS</a:t>
            </a:r>
            <a:endParaRPr lang="es-ES" altLang="es-ES" sz="1000" i="0" dirty="0">
              <a:solidFill>
                <a:schemeClr val="bg1"/>
              </a:solidFill>
              <a:latin typeface="Calibri" panose="020F0502020204030204" pitchFamily="34" charset="0"/>
            </a:endParaRPr>
          </a:p>
        </p:txBody>
      </p:sp>
      <p:sp>
        <p:nvSpPr>
          <p:cNvPr id="6151" name="Line 41"/>
          <p:cNvSpPr>
            <a:spLocks noChangeShapeType="1"/>
          </p:cNvSpPr>
          <p:nvPr/>
        </p:nvSpPr>
        <p:spPr bwMode="auto">
          <a:xfrm flipH="1">
            <a:off x="3563938" y="4960938"/>
            <a:ext cx="328612"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52" name="Text Box 42"/>
          <p:cNvSpPr txBox="1">
            <a:spLocks noChangeArrowheads="1"/>
          </p:cNvSpPr>
          <p:nvPr/>
        </p:nvSpPr>
        <p:spPr bwMode="auto">
          <a:xfrm>
            <a:off x="2614613" y="5040313"/>
            <a:ext cx="853119"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_tradnl" altLang="es-ES" sz="1000" i="0" dirty="0">
                <a:solidFill>
                  <a:schemeClr val="bg1"/>
                </a:solidFill>
                <a:latin typeface="Calibri" panose="020F0502020204030204" pitchFamily="34" charset="0"/>
              </a:rPr>
              <a:t>ADIPOCYTES</a:t>
            </a:r>
            <a:endParaRPr lang="es-ES" altLang="es-ES" sz="1000" i="0" dirty="0">
              <a:solidFill>
                <a:schemeClr val="bg1"/>
              </a:solidFill>
              <a:latin typeface="Calibri" panose="020F0502020204030204" pitchFamily="34" charset="0"/>
            </a:endParaRPr>
          </a:p>
        </p:txBody>
      </p:sp>
      <p:sp>
        <p:nvSpPr>
          <p:cNvPr id="6153" name="Line 43"/>
          <p:cNvSpPr>
            <a:spLocks noChangeShapeType="1"/>
          </p:cNvSpPr>
          <p:nvPr/>
        </p:nvSpPr>
        <p:spPr bwMode="auto">
          <a:xfrm flipH="1" flipV="1">
            <a:off x="3648075" y="4110038"/>
            <a:ext cx="328613"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sz="3200">
              <a:latin typeface="Calibri" panose="020F0502020204030204" pitchFamily="34" charset="0"/>
            </a:endParaRPr>
          </a:p>
        </p:txBody>
      </p:sp>
      <p:sp>
        <p:nvSpPr>
          <p:cNvPr id="6154" name="Text Box 44"/>
          <p:cNvSpPr txBox="1">
            <a:spLocks noChangeArrowheads="1"/>
          </p:cNvSpPr>
          <p:nvPr/>
        </p:nvSpPr>
        <p:spPr bwMode="auto">
          <a:xfrm>
            <a:off x="2672254" y="3871982"/>
            <a:ext cx="1944687"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_tradnl" altLang="es-ES" sz="1050" i="0" dirty="0">
                <a:solidFill>
                  <a:schemeClr val="bg1"/>
                </a:solidFill>
                <a:latin typeface="Calibri" panose="020F0502020204030204" pitchFamily="34" charset="0"/>
              </a:rPr>
              <a:t>EPITHELIAL CELLS</a:t>
            </a:r>
            <a:endParaRPr lang="es-ES" altLang="es-ES" sz="1050" i="0" dirty="0">
              <a:solidFill>
                <a:schemeClr val="bg1"/>
              </a:solidFill>
              <a:latin typeface="Calibri" panose="020F0502020204030204" pitchFamily="34" charset="0"/>
            </a:endParaRPr>
          </a:p>
        </p:txBody>
      </p:sp>
      <p:sp>
        <p:nvSpPr>
          <p:cNvPr id="6155" name="Text Box 45"/>
          <p:cNvSpPr txBox="1">
            <a:spLocks noChangeArrowheads="1"/>
          </p:cNvSpPr>
          <p:nvPr/>
        </p:nvSpPr>
        <p:spPr bwMode="auto">
          <a:xfrm>
            <a:off x="5197474" y="3140968"/>
            <a:ext cx="1476377" cy="53816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0000"/>
              </a:lnSpc>
              <a:spcBef>
                <a:spcPct val="0"/>
              </a:spcBef>
              <a:buFontTx/>
              <a:buNone/>
            </a:pPr>
            <a:r>
              <a:rPr lang="es-ES_tradnl" altLang="es-ES" sz="1800" i="0" dirty="0" smtClean="0">
                <a:solidFill>
                  <a:srgbClr val="FF3300"/>
                </a:solidFill>
                <a:latin typeface="Calibri" panose="020F0502020204030204" pitchFamily="34" charset="0"/>
              </a:rPr>
              <a:t>MAMMARY TUMOR</a:t>
            </a:r>
            <a:endParaRPr lang="es-ES" altLang="es-ES" sz="1800" i="0" dirty="0">
              <a:solidFill>
                <a:srgbClr val="FF3300"/>
              </a:solidFill>
              <a:latin typeface="Calibri" panose="020F0502020204030204" pitchFamily="34" charset="0"/>
            </a:endParaRPr>
          </a:p>
        </p:txBody>
      </p:sp>
      <p:grpSp>
        <p:nvGrpSpPr>
          <p:cNvPr id="6156" name="Group 49"/>
          <p:cNvGrpSpPr>
            <a:grpSpLocks/>
          </p:cNvGrpSpPr>
          <p:nvPr/>
        </p:nvGrpSpPr>
        <p:grpSpPr bwMode="auto">
          <a:xfrm rot="-9270677">
            <a:off x="3892550" y="4116388"/>
            <a:ext cx="190500" cy="339725"/>
            <a:chOff x="1304" y="1505"/>
            <a:chExt cx="649" cy="946"/>
          </a:xfrm>
        </p:grpSpPr>
        <p:sp>
          <p:nvSpPr>
            <p:cNvPr id="6207" name="Freeform 50"/>
            <p:cNvSpPr>
              <a:spLocks/>
            </p:cNvSpPr>
            <p:nvPr/>
          </p:nvSpPr>
          <p:spPr bwMode="auto">
            <a:xfrm>
              <a:off x="1304" y="1505"/>
              <a:ext cx="649" cy="946"/>
            </a:xfrm>
            <a:custGeom>
              <a:avLst/>
              <a:gdLst>
                <a:gd name="T0" fmla="*/ 312 w 649"/>
                <a:gd name="T1" fmla="*/ 715 h 946"/>
                <a:gd name="T2" fmla="*/ 466 w 649"/>
                <a:gd name="T3" fmla="*/ 518 h 946"/>
                <a:gd name="T4" fmla="*/ 564 w 649"/>
                <a:gd name="T5" fmla="*/ 54 h 946"/>
                <a:gd name="T6" fmla="*/ 593 w 649"/>
                <a:gd name="T7" fmla="*/ 349 h 946"/>
                <a:gd name="T8" fmla="*/ 635 w 649"/>
                <a:gd name="T9" fmla="*/ 476 h 946"/>
                <a:gd name="T10" fmla="*/ 649 w 649"/>
                <a:gd name="T11" fmla="*/ 518 h 946"/>
                <a:gd name="T12" fmla="*/ 635 w 649"/>
                <a:gd name="T13" fmla="*/ 715 h 946"/>
                <a:gd name="T14" fmla="*/ 522 w 649"/>
                <a:gd name="T15" fmla="*/ 813 h 946"/>
                <a:gd name="T16" fmla="*/ 185 w 649"/>
                <a:gd name="T17" fmla="*/ 911 h 946"/>
                <a:gd name="T18" fmla="*/ 143 w 649"/>
                <a:gd name="T19" fmla="*/ 925 h 946"/>
                <a:gd name="T20" fmla="*/ 17 w 649"/>
                <a:gd name="T21" fmla="*/ 939 h 946"/>
                <a:gd name="T22" fmla="*/ 59 w 649"/>
                <a:gd name="T23" fmla="*/ 911 h 946"/>
                <a:gd name="T24" fmla="*/ 185 w 649"/>
                <a:gd name="T25" fmla="*/ 827 h 946"/>
                <a:gd name="T26" fmla="*/ 213 w 649"/>
                <a:gd name="T27" fmla="*/ 785 h 946"/>
                <a:gd name="T28" fmla="*/ 255 w 649"/>
                <a:gd name="T29" fmla="*/ 771 h 946"/>
                <a:gd name="T30" fmla="*/ 284 w 649"/>
                <a:gd name="T31" fmla="*/ 743 h 946"/>
                <a:gd name="T32" fmla="*/ 326 w 649"/>
                <a:gd name="T33" fmla="*/ 715 h 946"/>
                <a:gd name="T34" fmla="*/ 312 w 649"/>
                <a:gd name="T35" fmla="*/ 715 h 9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9" h="946">
                  <a:moveTo>
                    <a:pt x="312" y="715"/>
                  </a:moveTo>
                  <a:cubicBezTo>
                    <a:pt x="390" y="663"/>
                    <a:pt x="404" y="580"/>
                    <a:pt x="466" y="518"/>
                  </a:cubicBezTo>
                  <a:cubicBezTo>
                    <a:pt x="516" y="368"/>
                    <a:pt x="515" y="205"/>
                    <a:pt x="564" y="54"/>
                  </a:cubicBezTo>
                  <a:cubicBezTo>
                    <a:pt x="612" y="191"/>
                    <a:pt x="549" y="0"/>
                    <a:pt x="593" y="349"/>
                  </a:cubicBezTo>
                  <a:cubicBezTo>
                    <a:pt x="593" y="351"/>
                    <a:pt x="628" y="454"/>
                    <a:pt x="635" y="476"/>
                  </a:cubicBezTo>
                  <a:cubicBezTo>
                    <a:pt x="640" y="490"/>
                    <a:pt x="649" y="518"/>
                    <a:pt x="649" y="518"/>
                  </a:cubicBezTo>
                  <a:cubicBezTo>
                    <a:pt x="644" y="584"/>
                    <a:pt x="646" y="650"/>
                    <a:pt x="635" y="715"/>
                  </a:cubicBezTo>
                  <a:cubicBezTo>
                    <a:pt x="627" y="760"/>
                    <a:pt x="542" y="799"/>
                    <a:pt x="522" y="813"/>
                  </a:cubicBezTo>
                  <a:cubicBezTo>
                    <a:pt x="394" y="898"/>
                    <a:pt x="348" y="888"/>
                    <a:pt x="185" y="911"/>
                  </a:cubicBezTo>
                  <a:cubicBezTo>
                    <a:pt x="171" y="916"/>
                    <a:pt x="158" y="923"/>
                    <a:pt x="143" y="925"/>
                  </a:cubicBezTo>
                  <a:cubicBezTo>
                    <a:pt x="101" y="932"/>
                    <a:pt x="59" y="946"/>
                    <a:pt x="17" y="939"/>
                  </a:cubicBezTo>
                  <a:cubicBezTo>
                    <a:pt x="0" y="936"/>
                    <a:pt x="46" y="922"/>
                    <a:pt x="59" y="911"/>
                  </a:cubicBezTo>
                  <a:cubicBezTo>
                    <a:pt x="105" y="873"/>
                    <a:pt x="127" y="846"/>
                    <a:pt x="185" y="827"/>
                  </a:cubicBezTo>
                  <a:cubicBezTo>
                    <a:pt x="194" y="813"/>
                    <a:pt x="200" y="796"/>
                    <a:pt x="213" y="785"/>
                  </a:cubicBezTo>
                  <a:cubicBezTo>
                    <a:pt x="225" y="776"/>
                    <a:pt x="242" y="779"/>
                    <a:pt x="255" y="771"/>
                  </a:cubicBezTo>
                  <a:cubicBezTo>
                    <a:pt x="267" y="764"/>
                    <a:pt x="273" y="751"/>
                    <a:pt x="284" y="743"/>
                  </a:cubicBezTo>
                  <a:cubicBezTo>
                    <a:pt x="297" y="733"/>
                    <a:pt x="314" y="727"/>
                    <a:pt x="326" y="715"/>
                  </a:cubicBezTo>
                  <a:cubicBezTo>
                    <a:pt x="329" y="712"/>
                    <a:pt x="317" y="715"/>
                    <a:pt x="312" y="715"/>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sz="3200">
                <a:latin typeface="Calibri" panose="020F0502020204030204" pitchFamily="34" charset="0"/>
              </a:endParaRPr>
            </a:p>
          </p:txBody>
        </p:sp>
        <p:sp>
          <p:nvSpPr>
            <p:cNvPr id="6208" name="Oval 51"/>
            <p:cNvSpPr>
              <a:spLocks noChangeArrowheads="1"/>
            </p:cNvSpPr>
            <p:nvPr/>
          </p:nvSpPr>
          <p:spPr bwMode="auto">
            <a:xfrm rot="-2402874">
              <a:off x="1584" y="2208"/>
              <a:ext cx="33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a:latin typeface="Calibri" panose="020F0502020204030204" pitchFamily="34" charset="0"/>
              </a:endParaRPr>
            </a:p>
          </p:txBody>
        </p:sp>
      </p:grpSp>
      <p:grpSp>
        <p:nvGrpSpPr>
          <p:cNvPr id="6157" name="Group 52"/>
          <p:cNvGrpSpPr>
            <a:grpSpLocks/>
          </p:cNvGrpSpPr>
          <p:nvPr/>
        </p:nvGrpSpPr>
        <p:grpSpPr bwMode="auto">
          <a:xfrm rot="17568481" flipH="1">
            <a:off x="4287838" y="4818063"/>
            <a:ext cx="265112" cy="449262"/>
            <a:chOff x="1304" y="1505"/>
            <a:chExt cx="649" cy="946"/>
          </a:xfrm>
        </p:grpSpPr>
        <p:sp>
          <p:nvSpPr>
            <p:cNvPr id="6205" name="Freeform 53"/>
            <p:cNvSpPr>
              <a:spLocks/>
            </p:cNvSpPr>
            <p:nvPr/>
          </p:nvSpPr>
          <p:spPr bwMode="auto">
            <a:xfrm>
              <a:off x="1304" y="1505"/>
              <a:ext cx="649" cy="946"/>
            </a:xfrm>
            <a:custGeom>
              <a:avLst/>
              <a:gdLst>
                <a:gd name="T0" fmla="*/ 312 w 649"/>
                <a:gd name="T1" fmla="*/ 715 h 946"/>
                <a:gd name="T2" fmla="*/ 466 w 649"/>
                <a:gd name="T3" fmla="*/ 518 h 946"/>
                <a:gd name="T4" fmla="*/ 564 w 649"/>
                <a:gd name="T5" fmla="*/ 54 h 946"/>
                <a:gd name="T6" fmla="*/ 593 w 649"/>
                <a:gd name="T7" fmla="*/ 349 h 946"/>
                <a:gd name="T8" fmla="*/ 635 w 649"/>
                <a:gd name="T9" fmla="*/ 476 h 946"/>
                <a:gd name="T10" fmla="*/ 649 w 649"/>
                <a:gd name="T11" fmla="*/ 518 h 946"/>
                <a:gd name="T12" fmla="*/ 635 w 649"/>
                <a:gd name="T13" fmla="*/ 715 h 946"/>
                <a:gd name="T14" fmla="*/ 522 w 649"/>
                <a:gd name="T15" fmla="*/ 813 h 946"/>
                <a:gd name="T16" fmla="*/ 185 w 649"/>
                <a:gd name="T17" fmla="*/ 911 h 946"/>
                <a:gd name="T18" fmla="*/ 143 w 649"/>
                <a:gd name="T19" fmla="*/ 925 h 946"/>
                <a:gd name="T20" fmla="*/ 17 w 649"/>
                <a:gd name="T21" fmla="*/ 939 h 946"/>
                <a:gd name="T22" fmla="*/ 59 w 649"/>
                <a:gd name="T23" fmla="*/ 911 h 946"/>
                <a:gd name="T24" fmla="*/ 185 w 649"/>
                <a:gd name="T25" fmla="*/ 827 h 946"/>
                <a:gd name="T26" fmla="*/ 213 w 649"/>
                <a:gd name="T27" fmla="*/ 785 h 946"/>
                <a:gd name="T28" fmla="*/ 255 w 649"/>
                <a:gd name="T29" fmla="*/ 771 h 946"/>
                <a:gd name="T30" fmla="*/ 284 w 649"/>
                <a:gd name="T31" fmla="*/ 743 h 946"/>
                <a:gd name="T32" fmla="*/ 326 w 649"/>
                <a:gd name="T33" fmla="*/ 715 h 946"/>
                <a:gd name="T34" fmla="*/ 312 w 649"/>
                <a:gd name="T35" fmla="*/ 715 h 9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9" h="946">
                  <a:moveTo>
                    <a:pt x="312" y="715"/>
                  </a:moveTo>
                  <a:cubicBezTo>
                    <a:pt x="390" y="663"/>
                    <a:pt x="404" y="580"/>
                    <a:pt x="466" y="518"/>
                  </a:cubicBezTo>
                  <a:cubicBezTo>
                    <a:pt x="516" y="368"/>
                    <a:pt x="515" y="205"/>
                    <a:pt x="564" y="54"/>
                  </a:cubicBezTo>
                  <a:cubicBezTo>
                    <a:pt x="612" y="191"/>
                    <a:pt x="549" y="0"/>
                    <a:pt x="593" y="349"/>
                  </a:cubicBezTo>
                  <a:cubicBezTo>
                    <a:pt x="593" y="351"/>
                    <a:pt x="628" y="454"/>
                    <a:pt x="635" y="476"/>
                  </a:cubicBezTo>
                  <a:cubicBezTo>
                    <a:pt x="640" y="490"/>
                    <a:pt x="649" y="518"/>
                    <a:pt x="649" y="518"/>
                  </a:cubicBezTo>
                  <a:cubicBezTo>
                    <a:pt x="644" y="584"/>
                    <a:pt x="646" y="650"/>
                    <a:pt x="635" y="715"/>
                  </a:cubicBezTo>
                  <a:cubicBezTo>
                    <a:pt x="627" y="760"/>
                    <a:pt x="542" y="799"/>
                    <a:pt x="522" y="813"/>
                  </a:cubicBezTo>
                  <a:cubicBezTo>
                    <a:pt x="394" y="898"/>
                    <a:pt x="348" y="888"/>
                    <a:pt x="185" y="911"/>
                  </a:cubicBezTo>
                  <a:cubicBezTo>
                    <a:pt x="171" y="916"/>
                    <a:pt x="158" y="923"/>
                    <a:pt x="143" y="925"/>
                  </a:cubicBezTo>
                  <a:cubicBezTo>
                    <a:pt x="101" y="932"/>
                    <a:pt x="59" y="946"/>
                    <a:pt x="17" y="939"/>
                  </a:cubicBezTo>
                  <a:cubicBezTo>
                    <a:pt x="0" y="936"/>
                    <a:pt x="46" y="922"/>
                    <a:pt x="59" y="911"/>
                  </a:cubicBezTo>
                  <a:cubicBezTo>
                    <a:pt x="105" y="873"/>
                    <a:pt x="127" y="846"/>
                    <a:pt x="185" y="827"/>
                  </a:cubicBezTo>
                  <a:cubicBezTo>
                    <a:pt x="194" y="813"/>
                    <a:pt x="200" y="796"/>
                    <a:pt x="213" y="785"/>
                  </a:cubicBezTo>
                  <a:cubicBezTo>
                    <a:pt x="225" y="776"/>
                    <a:pt x="242" y="779"/>
                    <a:pt x="255" y="771"/>
                  </a:cubicBezTo>
                  <a:cubicBezTo>
                    <a:pt x="267" y="764"/>
                    <a:pt x="273" y="751"/>
                    <a:pt x="284" y="743"/>
                  </a:cubicBezTo>
                  <a:cubicBezTo>
                    <a:pt x="297" y="733"/>
                    <a:pt x="314" y="727"/>
                    <a:pt x="326" y="715"/>
                  </a:cubicBezTo>
                  <a:cubicBezTo>
                    <a:pt x="329" y="712"/>
                    <a:pt x="317" y="715"/>
                    <a:pt x="312" y="715"/>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06" name="Oval 54"/>
            <p:cNvSpPr>
              <a:spLocks noChangeArrowheads="1"/>
            </p:cNvSpPr>
            <p:nvPr/>
          </p:nvSpPr>
          <p:spPr bwMode="auto">
            <a:xfrm rot="-2402874">
              <a:off x="1584" y="2208"/>
              <a:ext cx="33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grpSp>
      <p:grpSp>
        <p:nvGrpSpPr>
          <p:cNvPr id="6158" name="Group 55"/>
          <p:cNvGrpSpPr>
            <a:grpSpLocks/>
          </p:cNvGrpSpPr>
          <p:nvPr/>
        </p:nvGrpSpPr>
        <p:grpSpPr bwMode="auto">
          <a:xfrm flipH="1">
            <a:off x="4300538" y="4132263"/>
            <a:ext cx="261937" cy="212725"/>
            <a:chOff x="2688" y="1968"/>
            <a:chExt cx="528" cy="336"/>
          </a:xfrm>
        </p:grpSpPr>
        <p:sp>
          <p:nvSpPr>
            <p:cNvPr id="6203" name="Oval 56"/>
            <p:cNvSpPr>
              <a:spLocks noChangeArrowheads="1"/>
            </p:cNvSpPr>
            <p:nvPr/>
          </p:nvSpPr>
          <p:spPr bwMode="auto">
            <a:xfrm>
              <a:off x="2688" y="1968"/>
              <a:ext cx="528" cy="336"/>
            </a:xfrm>
            <a:prstGeom prst="ellipse">
              <a:avLst/>
            </a:prstGeom>
            <a:solidFill>
              <a:srgbClr val="FFFF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a:latin typeface="Calibri" panose="020F0502020204030204" pitchFamily="34" charset="0"/>
              </a:endParaRPr>
            </a:p>
          </p:txBody>
        </p:sp>
        <p:sp>
          <p:nvSpPr>
            <p:cNvPr id="6204" name="Freeform 57"/>
            <p:cNvSpPr>
              <a:spLocks/>
            </p:cNvSpPr>
            <p:nvPr/>
          </p:nvSpPr>
          <p:spPr bwMode="auto">
            <a:xfrm>
              <a:off x="2813" y="2064"/>
              <a:ext cx="259" cy="218"/>
            </a:xfrm>
            <a:custGeom>
              <a:avLst/>
              <a:gdLst>
                <a:gd name="T0" fmla="*/ 183 w 259"/>
                <a:gd name="T1" fmla="*/ 5 h 218"/>
                <a:gd name="T2" fmla="*/ 42 w 259"/>
                <a:gd name="T3" fmla="*/ 33 h 218"/>
                <a:gd name="T4" fmla="*/ 0 w 259"/>
                <a:gd name="T5" fmla="*/ 132 h 218"/>
                <a:gd name="T6" fmla="*/ 155 w 259"/>
                <a:gd name="T7" fmla="*/ 174 h 218"/>
                <a:gd name="T8" fmla="*/ 197 w 259"/>
                <a:gd name="T9" fmla="*/ 160 h 218"/>
                <a:gd name="T10" fmla="*/ 211 w 259"/>
                <a:gd name="T11" fmla="*/ 118 h 218"/>
                <a:gd name="T12" fmla="*/ 239 w 259"/>
                <a:gd name="T13" fmla="*/ 76 h 218"/>
                <a:gd name="T14" fmla="*/ 253 w 259"/>
                <a:gd name="T15" fmla="*/ 33 h 218"/>
                <a:gd name="T16" fmla="*/ 183 w 259"/>
                <a:gd name="T17" fmla="*/ 5 h 2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59" h="218">
                  <a:moveTo>
                    <a:pt x="183" y="5"/>
                  </a:moveTo>
                  <a:cubicBezTo>
                    <a:pt x="179" y="6"/>
                    <a:pt x="57" y="18"/>
                    <a:pt x="42" y="33"/>
                  </a:cubicBezTo>
                  <a:cubicBezTo>
                    <a:pt x="25" y="50"/>
                    <a:pt x="8" y="107"/>
                    <a:pt x="0" y="132"/>
                  </a:cubicBezTo>
                  <a:cubicBezTo>
                    <a:pt x="29" y="218"/>
                    <a:pt x="69" y="186"/>
                    <a:pt x="155" y="174"/>
                  </a:cubicBezTo>
                  <a:cubicBezTo>
                    <a:pt x="169" y="169"/>
                    <a:pt x="187" y="170"/>
                    <a:pt x="197" y="160"/>
                  </a:cubicBezTo>
                  <a:cubicBezTo>
                    <a:pt x="207" y="150"/>
                    <a:pt x="204" y="131"/>
                    <a:pt x="211" y="118"/>
                  </a:cubicBezTo>
                  <a:cubicBezTo>
                    <a:pt x="219" y="103"/>
                    <a:pt x="230" y="90"/>
                    <a:pt x="239" y="76"/>
                  </a:cubicBezTo>
                  <a:cubicBezTo>
                    <a:pt x="244" y="62"/>
                    <a:pt x="259" y="47"/>
                    <a:pt x="253" y="33"/>
                  </a:cubicBezTo>
                  <a:cubicBezTo>
                    <a:pt x="240" y="0"/>
                    <a:pt x="207" y="5"/>
                    <a:pt x="183" y="5"/>
                  </a:cubicBezTo>
                  <a:close/>
                </a:path>
              </a:pathLst>
            </a:cu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sz="3200">
                <a:latin typeface="Calibri" panose="020F0502020204030204" pitchFamily="34" charset="0"/>
              </a:endParaRPr>
            </a:p>
          </p:txBody>
        </p:sp>
      </p:grpSp>
      <p:grpSp>
        <p:nvGrpSpPr>
          <p:cNvPr id="6159" name="Group 58"/>
          <p:cNvGrpSpPr>
            <a:grpSpLocks/>
          </p:cNvGrpSpPr>
          <p:nvPr/>
        </p:nvGrpSpPr>
        <p:grpSpPr bwMode="auto">
          <a:xfrm rot="-5892844">
            <a:off x="4322763" y="3957638"/>
            <a:ext cx="358775" cy="428625"/>
            <a:chOff x="1304" y="1505"/>
            <a:chExt cx="649" cy="946"/>
          </a:xfrm>
        </p:grpSpPr>
        <p:sp>
          <p:nvSpPr>
            <p:cNvPr id="6201" name="Freeform 59"/>
            <p:cNvSpPr>
              <a:spLocks/>
            </p:cNvSpPr>
            <p:nvPr/>
          </p:nvSpPr>
          <p:spPr bwMode="auto">
            <a:xfrm>
              <a:off x="1304" y="1505"/>
              <a:ext cx="649" cy="946"/>
            </a:xfrm>
            <a:custGeom>
              <a:avLst/>
              <a:gdLst>
                <a:gd name="T0" fmla="*/ 312 w 649"/>
                <a:gd name="T1" fmla="*/ 715 h 946"/>
                <a:gd name="T2" fmla="*/ 466 w 649"/>
                <a:gd name="T3" fmla="*/ 518 h 946"/>
                <a:gd name="T4" fmla="*/ 564 w 649"/>
                <a:gd name="T5" fmla="*/ 54 h 946"/>
                <a:gd name="T6" fmla="*/ 593 w 649"/>
                <a:gd name="T7" fmla="*/ 349 h 946"/>
                <a:gd name="T8" fmla="*/ 635 w 649"/>
                <a:gd name="T9" fmla="*/ 476 h 946"/>
                <a:gd name="T10" fmla="*/ 649 w 649"/>
                <a:gd name="T11" fmla="*/ 518 h 946"/>
                <a:gd name="T12" fmla="*/ 635 w 649"/>
                <a:gd name="T13" fmla="*/ 715 h 946"/>
                <a:gd name="T14" fmla="*/ 522 w 649"/>
                <a:gd name="T15" fmla="*/ 813 h 946"/>
                <a:gd name="T16" fmla="*/ 185 w 649"/>
                <a:gd name="T17" fmla="*/ 911 h 946"/>
                <a:gd name="T18" fmla="*/ 143 w 649"/>
                <a:gd name="T19" fmla="*/ 925 h 946"/>
                <a:gd name="T20" fmla="*/ 17 w 649"/>
                <a:gd name="T21" fmla="*/ 939 h 946"/>
                <a:gd name="T22" fmla="*/ 59 w 649"/>
                <a:gd name="T23" fmla="*/ 911 h 946"/>
                <a:gd name="T24" fmla="*/ 185 w 649"/>
                <a:gd name="T25" fmla="*/ 827 h 946"/>
                <a:gd name="T26" fmla="*/ 213 w 649"/>
                <a:gd name="T27" fmla="*/ 785 h 946"/>
                <a:gd name="T28" fmla="*/ 255 w 649"/>
                <a:gd name="T29" fmla="*/ 771 h 946"/>
                <a:gd name="T30" fmla="*/ 284 w 649"/>
                <a:gd name="T31" fmla="*/ 743 h 946"/>
                <a:gd name="T32" fmla="*/ 326 w 649"/>
                <a:gd name="T33" fmla="*/ 715 h 946"/>
                <a:gd name="T34" fmla="*/ 312 w 649"/>
                <a:gd name="T35" fmla="*/ 715 h 94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649" h="946">
                  <a:moveTo>
                    <a:pt x="312" y="715"/>
                  </a:moveTo>
                  <a:cubicBezTo>
                    <a:pt x="390" y="663"/>
                    <a:pt x="404" y="580"/>
                    <a:pt x="466" y="518"/>
                  </a:cubicBezTo>
                  <a:cubicBezTo>
                    <a:pt x="516" y="368"/>
                    <a:pt x="515" y="205"/>
                    <a:pt x="564" y="54"/>
                  </a:cubicBezTo>
                  <a:cubicBezTo>
                    <a:pt x="612" y="191"/>
                    <a:pt x="549" y="0"/>
                    <a:pt x="593" y="349"/>
                  </a:cubicBezTo>
                  <a:cubicBezTo>
                    <a:pt x="593" y="351"/>
                    <a:pt x="628" y="454"/>
                    <a:pt x="635" y="476"/>
                  </a:cubicBezTo>
                  <a:cubicBezTo>
                    <a:pt x="640" y="490"/>
                    <a:pt x="649" y="518"/>
                    <a:pt x="649" y="518"/>
                  </a:cubicBezTo>
                  <a:cubicBezTo>
                    <a:pt x="644" y="584"/>
                    <a:pt x="646" y="650"/>
                    <a:pt x="635" y="715"/>
                  </a:cubicBezTo>
                  <a:cubicBezTo>
                    <a:pt x="627" y="760"/>
                    <a:pt x="542" y="799"/>
                    <a:pt x="522" y="813"/>
                  </a:cubicBezTo>
                  <a:cubicBezTo>
                    <a:pt x="394" y="898"/>
                    <a:pt x="348" y="888"/>
                    <a:pt x="185" y="911"/>
                  </a:cubicBezTo>
                  <a:cubicBezTo>
                    <a:pt x="171" y="916"/>
                    <a:pt x="158" y="923"/>
                    <a:pt x="143" y="925"/>
                  </a:cubicBezTo>
                  <a:cubicBezTo>
                    <a:pt x="101" y="932"/>
                    <a:pt x="59" y="946"/>
                    <a:pt x="17" y="939"/>
                  </a:cubicBezTo>
                  <a:cubicBezTo>
                    <a:pt x="0" y="936"/>
                    <a:pt x="46" y="922"/>
                    <a:pt x="59" y="911"/>
                  </a:cubicBezTo>
                  <a:cubicBezTo>
                    <a:pt x="105" y="873"/>
                    <a:pt x="127" y="846"/>
                    <a:pt x="185" y="827"/>
                  </a:cubicBezTo>
                  <a:cubicBezTo>
                    <a:pt x="194" y="813"/>
                    <a:pt x="200" y="796"/>
                    <a:pt x="213" y="785"/>
                  </a:cubicBezTo>
                  <a:cubicBezTo>
                    <a:pt x="225" y="776"/>
                    <a:pt x="242" y="779"/>
                    <a:pt x="255" y="771"/>
                  </a:cubicBezTo>
                  <a:cubicBezTo>
                    <a:pt x="267" y="764"/>
                    <a:pt x="273" y="751"/>
                    <a:pt x="284" y="743"/>
                  </a:cubicBezTo>
                  <a:cubicBezTo>
                    <a:pt x="297" y="733"/>
                    <a:pt x="314" y="727"/>
                    <a:pt x="326" y="715"/>
                  </a:cubicBezTo>
                  <a:cubicBezTo>
                    <a:pt x="329" y="712"/>
                    <a:pt x="317" y="715"/>
                    <a:pt x="312" y="715"/>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sz="3200">
                <a:latin typeface="Calibri" panose="020F0502020204030204" pitchFamily="34" charset="0"/>
              </a:endParaRPr>
            </a:p>
          </p:txBody>
        </p:sp>
        <p:sp>
          <p:nvSpPr>
            <p:cNvPr id="6202" name="Oval 60"/>
            <p:cNvSpPr>
              <a:spLocks noChangeArrowheads="1"/>
            </p:cNvSpPr>
            <p:nvPr/>
          </p:nvSpPr>
          <p:spPr bwMode="auto">
            <a:xfrm rot="-2402874">
              <a:off x="1584" y="2208"/>
              <a:ext cx="336" cy="96"/>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a:latin typeface="Calibri" panose="020F0502020204030204" pitchFamily="34" charset="0"/>
              </a:endParaRPr>
            </a:p>
          </p:txBody>
        </p:sp>
      </p:grpSp>
      <p:sp>
        <p:nvSpPr>
          <p:cNvPr id="6160" name="Text Box 68"/>
          <p:cNvSpPr txBox="1">
            <a:spLocks noChangeArrowheads="1"/>
          </p:cNvSpPr>
          <p:nvPr/>
        </p:nvSpPr>
        <p:spPr bwMode="auto">
          <a:xfrm>
            <a:off x="4265817" y="5699413"/>
            <a:ext cx="10691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_tradnl" altLang="es-ES" sz="1400" i="0" dirty="0">
                <a:solidFill>
                  <a:schemeClr val="bg1"/>
                </a:solidFill>
                <a:latin typeface="Calibri" panose="020F0502020204030204" pitchFamily="34" charset="0"/>
              </a:rPr>
              <a:t>ESTROGENS</a:t>
            </a:r>
            <a:endParaRPr lang="es-ES" altLang="es-ES" sz="1400" i="0" dirty="0">
              <a:solidFill>
                <a:schemeClr val="bg1"/>
              </a:solidFill>
              <a:latin typeface="Calibri" panose="020F0502020204030204" pitchFamily="34" charset="0"/>
            </a:endParaRPr>
          </a:p>
        </p:txBody>
      </p:sp>
      <p:sp>
        <p:nvSpPr>
          <p:cNvPr id="6161" name="Line 69"/>
          <p:cNvSpPr>
            <a:spLocks noChangeShapeType="1"/>
          </p:cNvSpPr>
          <p:nvPr/>
        </p:nvSpPr>
        <p:spPr bwMode="auto">
          <a:xfrm flipV="1">
            <a:off x="5621338" y="5724525"/>
            <a:ext cx="255587" cy="4763"/>
          </a:xfrm>
          <a:prstGeom prst="line">
            <a:avLst/>
          </a:prstGeom>
          <a:noFill/>
          <a:ln w="190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62" name="Line 70"/>
          <p:cNvSpPr>
            <a:spLocks noChangeShapeType="1"/>
          </p:cNvSpPr>
          <p:nvPr/>
        </p:nvSpPr>
        <p:spPr bwMode="auto">
          <a:xfrm flipH="1">
            <a:off x="5059363" y="4992688"/>
            <a:ext cx="274637" cy="12700"/>
          </a:xfrm>
          <a:prstGeom prst="line">
            <a:avLst/>
          </a:prstGeom>
          <a:noFill/>
          <a:ln w="190500">
            <a:solidFill>
              <a:srgbClr val="FF0000"/>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63" name="Line 71"/>
          <p:cNvSpPr>
            <a:spLocks noChangeShapeType="1"/>
          </p:cNvSpPr>
          <p:nvPr/>
        </p:nvSpPr>
        <p:spPr bwMode="auto">
          <a:xfrm flipV="1">
            <a:off x="5429250" y="5008563"/>
            <a:ext cx="488950" cy="0"/>
          </a:xfrm>
          <a:prstGeom prst="line">
            <a:avLst/>
          </a:prstGeom>
          <a:noFill/>
          <a:ln w="190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64" name="Line 72"/>
          <p:cNvSpPr>
            <a:spLocks noChangeShapeType="1"/>
          </p:cNvSpPr>
          <p:nvPr/>
        </p:nvSpPr>
        <p:spPr bwMode="auto">
          <a:xfrm rot="-5400000">
            <a:off x="5378450" y="5372100"/>
            <a:ext cx="887413" cy="4763"/>
          </a:xfrm>
          <a:prstGeom prst="line">
            <a:avLst/>
          </a:prstGeom>
          <a:noFill/>
          <a:ln w="190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65" name="AutoShape 73"/>
          <p:cNvSpPr>
            <a:spLocks noChangeArrowheads="1"/>
          </p:cNvSpPr>
          <p:nvPr/>
        </p:nvSpPr>
        <p:spPr bwMode="auto">
          <a:xfrm rot="-894281">
            <a:off x="4443413" y="5289550"/>
            <a:ext cx="312737" cy="268288"/>
          </a:xfrm>
          <a:prstGeom prst="downArrow">
            <a:avLst>
              <a:gd name="adj1" fmla="val 50000"/>
              <a:gd name="adj2" fmla="val 25000"/>
            </a:avLst>
          </a:prstGeom>
          <a:solidFill>
            <a:srgbClr val="FF3300"/>
          </a:solidFill>
          <a:ln w="9525">
            <a:solidFill>
              <a:srgbClr val="FF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sp>
        <p:nvSpPr>
          <p:cNvPr id="6166" name="Text Box 74"/>
          <p:cNvSpPr txBox="1">
            <a:spLocks noChangeArrowheads="1"/>
          </p:cNvSpPr>
          <p:nvPr/>
        </p:nvSpPr>
        <p:spPr bwMode="auto">
          <a:xfrm>
            <a:off x="3040063" y="2271713"/>
            <a:ext cx="13192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_tradnl" altLang="es-ES" sz="1800" i="0" dirty="0">
                <a:latin typeface="Calibri" panose="020F0502020204030204" pitchFamily="34" charset="0"/>
              </a:rPr>
              <a:t>ESTROGENS</a:t>
            </a:r>
            <a:endParaRPr lang="es-ES" altLang="es-ES" sz="1800" i="0" dirty="0">
              <a:latin typeface="Calibri" panose="020F0502020204030204" pitchFamily="34" charset="0"/>
            </a:endParaRPr>
          </a:p>
        </p:txBody>
      </p:sp>
      <p:sp>
        <p:nvSpPr>
          <p:cNvPr id="6167" name="AutoShape 75"/>
          <p:cNvSpPr>
            <a:spLocks noChangeArrowheads="1"/>
          </p:cNvSpPr>
          <p:nvPr/>
        </p:nvSpPr>
        <p:spPr bwMode="auto">
          <a:xfrm rot="4323400">
            <a:off x="3286919" y="3036094"/>
            <a:ext cx="1296988" cy="419100"/>
          </a:xfrm>
          <a:prstGeom prst="notchedRightArrow">
            <a:avLst>
              <a:gd name="adj1" fmla="val 50000"/>
              <a:gd name="adj2" fmla="val 77367"/>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sp>
        <p:nvSpPr>
          <p:cNvPr id="6168" name="Rectangle 77"/>
          <p:cNvSpPr>
            <a:spLocks noChangeArrowheads="1"/>
          </p:cNvSpPr>
          <p:nvPr/>
        </p:nvSpPr>
        <p:spPr bwMode="auto">
          <a:xfrm>
            <a:off x="2849563" y="296776"/>
            <a:ext cx="5472112" cy="1224000"/>
          </a:xfrm>
          <a:prstGeom prst="rect">
            <a:avLst/>
          </a:prstGeom>
          <a:solidFill>
            <a:schemeClr val="bg1"/>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alibri" panose="020F0502020204030204" pitchFamily="34" charset="0"/>
            </a:endParaRPr>
          </a:p>
        </p:txBody>
      </p:sp>
      <p:sp>
        <p:nvSpPr>
          <p:cNvPr id="6169" name="AutoShape 78"/>
          <p:cNvSpPr>
            <a:spLocks noChangeArrowheads="1"/>
          </p:cNvSpPr>
          <p:nvPr/>
        </p:nvSpPr>
        <p:spPr bwMode="auto">
          <a:xfrm flipV="1">
            <a:off x="6876256" y="2022475"/>
            <a:ext cx="2144489" cy="1512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rgbClr val="FFFF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6170" name="Text Box 79"/>
          <p:cNvSpPr txBox="1">
            <a:spLocks noChangeArrowheads="1"/>
          </p:cNvSpPr>
          <p:nvPr/>
        </p:nvSpPr>
        <p:spPr bwMode="auto">
          <a:xfrm>
            <a:off x="4938713" y="350838"/>
            <a:ext cx="3454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2000" i="0" dirty="0" smtClean="0">
                <a:solidFill>
                  <a:srgbClr val="FF3300"/>
                </a:solidFill>
                <a:latin typeface="Calibri" panose="020F0502020204030204" pitchFamily="34" charset="0"/>
              </a:rPr>
              <a:t>PERIPHERAL TISSUES</a:t>
            </a:r>
            <a:endParaRPr lang="es-ES" altLang="es-ES" sz="2000" i="0" dirty="0">
              <a:solidFill>
                <a:srgbClr val="FF3300"/>
              </a:solidFill>
              <a:latin typeface="Calibri" panose="020F0502020204030204" pitchFamily="34" charset="0"/>
            </a:endParaRPr>
          </a:p>
        </p:txBody>
      </p:sp>
      <p:sp>
        <p:nvSpPr>
          <p:cNvPr id="6171" name="AutoShape 80"/>
          <p:cNvSpPr>
            <a:spLocks noChangeArrowheads="1"/>
          </p:cNvSpPr>
          <p:nvPr/>
        </p:nvSpPr>
        <p:spPr bwMode="auto">
          <a:xfrm rot="-5400000">
            <a:off x="3664744" y="759619"/>
            <a:ext cx="431800" cy="366712"/>
          </a:xfrm>
          <a:prstGeom prst="leftArrow">
            <a:avLst>
              <a:gd name="adj1" fmla="val 50000"/>
              <a:gd name="adj2" fmla="val 29437"/>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alibri" panose="020F0502020204030204" pitchFamily="34" charset="0"/>
            </a:endParaRPr>
          </a:p>
        </p:txBody>
      </p:sp>
      <p:sp>
        <p:nvSpPr>
          <p:cNvPr id="6172" name="AutoShape 81"/>
          <p:cNvSpPr>
            <a:spLocks noChangeArrowheads="1"/>
          </p:cNvSpPr>
          <p:nvPr/>
        </p:nvSpPr>
        <p:spPr bwMode="auto">
          <a:xfrm rot="-9762876">
            <a:off x="6364288" y="2406650"/>
            <a:ext cx="1042987" cy="373063"/>
          </a:xfrm>
          <a:prstGeom prst="notchedRightArrow">
            <a:avLst>
              <a:gd name="adj1" fmla="val 50000"/>
              <a:gd name="adj2" fmla="val 69893"/>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sp>
        <p:nvSpPr>
          <p:cNvPr id="6173" name="AutoShape 82"/>
          <p:cNvSpPr>
            <a:spLocks noChangeArrowheads="1"/>
          </p:cNvSpPr>
          <p:nvPr/>
        </p:nvSpPr>
        <p:spPr bwMode="auto">
          <a:xfrm rot="6152579">
            <a:off x="3469482" y="1654969"/>
            <a:ext cx="703262" cy="412750"/>
          </a:xfrm>
          <a:prstGeom prst="notchedRightArrow">
            <a:avLst>
              <a:gd name="adj1" fmla="val 50000"/>
              <a:gd name="adj2" fmla="val 42596"/>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sp>
        <p:nvSpPr>
          <p:cNvPr id="6174" name="Text Box 83"/>
          <p:cNvSpPr txBox="1">
            <a:spLocks noChangeArrowheads="1"/>
          </p:cNvSpPr>
          <p:nvPr/>
        </p:nvSpPr>
        <p:spPr bwMode="auto">
          <a:xfrm>
            <a:off x="7250103" y="3208338"/>
            <a:ext cx="142635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_tradnl" altLang="es-ES" sz="1800" i="0" dirty="0">
                <a:latin typeface="Calibri" panose="020F0502020204030204" pitchFamily="34" charset="0"/>
              </a:rPr>
              <a:t>ANDROGENS</a:t>
            </a:r>
            <a:endParaRPr lang="es-ES" altLang="es-ES" sz="1800" i="0" dirty="0">
              <a:latin typeface="Calibri" panose="020F0502020204030204" pitchFamily="34" charset="0"/>
            </a:endParaRPr>
          </a:p>
        </p:txBody>
      </p:sp>
      <p:sp>
        <p:nvSpPr>
          <p:cNvPr id="6175" name="Text Box 84"/>
          <p:cNvSpPr txBox="1">
            <a:spLocks noChangeArrowheads="1"/>
          </p:cNvSpPr>
          <p:nvPr/>
        </p:nvSpPr>
        <p:spPr bwMode="auto">
          <a:xfrm>
            <a:off x="7349672" y="2053487"/>
            <a:ext cx="12461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2000" i="0" dirty="0" smtClean="0">
                <a:solidFill>
                  <a:srgbClr val="FF3300"/>
                </a:solidFill>
                <a:latin typeface="Calibri" panose="020F0502020204030204" pitchFamily="34" charset="0"/>
              </a:rPr>
              <a:t>ADRENAL</a:t>
            </a:r>
            <a:endParaRPr lang="es-ES" altLang="es-ES" sz="2000" i="0" dirty="0">
              <a:solidFill>
                <a:srgbClr val="FF3300"/>
              </a:solidFill>
              <a:latin typeface="Calibri" panose="020F0502020204030204" pitchFamily="34" charset="0"/>
            </a:endParaRPr>
          </a:p>
        </p:txBody>
      </p:sp>
      <p:sp>
        <p:nvSpPr>
          <p:cNvPr id="6176" name="Text Box 85"/>
          <p:cNvSpPr txBox="1">
            <a:spLocks noChangeArrowheads="1"/>
          </p:cNvSpPr>
          <p:nvPr/>
        </p:nvSpPr>
        <p:spPr bwMode="auto">
          <a:xfrm>
            <a:off x="3209925" y="377825"/>
            <a:ext cx="115275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_tradnl" altLang="es-ES" sz="1400" i="0">
                <a:latin typeface="Calibri" panose="020F0502020204030204" pitchFamily="34" charset="0"/>
              </a:rPr>
              <a:t>ANDROGENS</a:t>
            </a:r>
            <a:endParaRPr lang="es-ES" altLang="es-ES" sz="1400" i="0">
              <a:latin typeface="Calibri" panose="020F0502020204030204" pitchFamily="34" charset="0"/>
            </a:endParaRPr>
          </a:p>
        </p:txBody>
      </p:sp>
      <p:sp>
        <p:nvSpPr>
          <p:cNvPr id="6177" name="Text Box 86"/>
          <p:cNvSpPr txBox="1">
            <a:spLocks noChangeArrowheads="1"/>
          </p:cNvSpPr>
          <p:nvPr/>
        </p:nvSpPr>
        <p:spPr bwMode="auto">
          <a:xfrm>
            <a:off x="3230563" y="1168400"/>
            <a:ext cx="106913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_tradnl" altLang="es-ES" sz="1400" i="0">
                <a:latin typeface="Calibri" panose="020F0502020204030204" pitchFamily="34" charset="0"/>
              </a:rPr>
              <a:t>ESTROGENS</a:t>
            </a:r>
            <a:endParaRPr lang="es-ES" altLang="es-ES" sz="1400" i="0">
              <a:latin typeface="Calibri" panose="020F0502020204030204" pitchFamily="34" charset="0"/>
            </a:endParaRPr>
          </a:p>
        </p:txBody>
      </p:sp>
      <p:sp>
        <p:nvSpPr>
          <p:cNvPr id="6178" name="Text Box 87"/>
          <p:cNvSpPr txBox="1">
            <a:spLocks noChangeArrowheads="1"/>
          </p:cNvSpPr>
          <p:nvPr/>
        </p:nvSpPr>
        <p:spPr bwMode="auto">
          <a:xfrm>
            <a:off x="4967288" y="841375"/>
            <a:ext cx="340042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_tradnl" altLang="es-ES" sz="1200" i="0">
                <a:latin typeface="Calibri" panose="020F0502020204030204" pitchFamily="34" charset="0"/>
              </a:rPr>
              <a:t>Adipose tissue, skin, osteoblasts, condrocites, vascular endothelium, aortic soft muscle, brain (hypothalamus, tonsil) </a:t>
            </a:r>
            <a:endParaRPr lang="es-ES" altLang="es-ES" sz="1200" i="0">
              <a:latin typeface="Calibri" panose="020F0502020204030204" pitchFamily="34" charset="0"/>
            </a:endParaRPr>
          </a:p>
        </p:txBody>
      </p:sp>
      <p:grpSp>
        <p:nvGrpSpPr>
          <p:cNvPr id="6179" name="Group 88"/>
          <p:cNvGrpSpPr>
            <a:grpSpLocks/>
          </p:cNvGrpSpPr>
          <p:nvPr/>
        </p:nvGrpSpPr>
        <p:grpSpPr bwMode="auto">
          <a:xfrm>
            <a:off x="7567198" y="2424112"/>
            <a:ext cx="792162" cy="636588"/>
            <a:chOff x="1746" y="935"/>
            <a:chExt cx="2130" cy="1347"/>
          </a:xfrm>
        </p:grpSpPr>
        <p:sp>
          <p:nvSpPr>
            <p:cNvPr id="6197" name="Freeform 89"/>
            <p:cNvSpPr>
              <a:spLocks/>
            </p:cNvSpPr>
            <p:nvPr/>
          </p:nvSpPr>
          <p:spPr bwMode="auto">
            <a:xfrm rot="-524789">
              <a:off x="1746" y="935"/>
              <a:ext cx="2130" cy="1347"/>
            </a:xfrm>
            <a:custGeom>
              <a:avLst/>
              <a:gdLst>
                <a:gd name="T0" fmla="*/ 0 w 2130"/>
                <a:gd name="T1" fmla="*/ 1011 h 1347"/>
                <a:gd name="T2" fmla="*/ 136 w 2130"/>
                <a:gd name="T3" fmla="*/ 870 h 1347"/>
                <a:gd name="T4" fmla="*/ 320 w 2130"/>
                <a:gd name="T5" fmla="*/ 858 h 1347"/>
                <a:gd name="T6" fmla="*/ 394 w 2130"/>
                <a:gd name="T7" fmla="*/ 809 h 1347"/>
                <a:gd name="T8" fmla="*/ 443 w 2130"/>
                <a:gd name="T9" fmla="*/ 736 h 1347"/>
                <a:gd name="T10" fmla="*/ 492 w 2130"/>
                <a:gd name="T11" fmla="*/ 674 h 1347"/>
                <a:gd name="T12" fmla="*/ 516 w 2130"/>
                <a:gd name="T13" fmla="*/ 638 h 1347"/>
                <a:gd name="T14" fmla="*/ 553 w 2130"/>
                <a:gd name="T15" fmla="*/ 625 h 1347"/>
                <a:gd name="T16" fmla="*/ 590 w 2130"/>
                <a:gd name="T17" fmla="*/ 601 h 1347"/>
                <a:gd name="T18" fmla="*/ 688 w 2130"/>
                <a:gd name="T19" fmla="*/ 503 h 1347"/>
                <a:gd name="T20" fmla="*/ 828 w 2130"/>
                <a:gd name="T21" fmla="*/ 429 h 1347"/>
                <a:gd name="T22" fmla="*/ 1050 w 2130"/>
                <a:gd name="T23" fmla="*/ 345 h 1347"/>
                <a:gd name="T24" fmla="*/ 1141 w 2130"/>
                <a:gd name="T25" fmla="*/ 270 h 1347"/>
                <a:gd name="T26" fmla="*/ 1166 w 2130"/>
                <a:gd name="T27" fmla="*/ 233 h 1347"/>
                <a:gd name="T28" fmla="*/ 1215 w 2130"/>
                <a:gd name="T29" fmla="*/ 209 h 1347"/>
                <a:gd name="T30" fmla="*/ 1278 w 2130"/>
                <a:gd name="T31" fmla="*/ 111 h 1347"/>
                <a:gd name="T32" fmla="*/ 1325 w 2130"/>
                <a:gd name="T33" fmla="*/ 74 h 1347"/>
                <a:gd name="T34" fmla="*/ 1380 w 2130"/>
                <a:gd name="T35" fmla="*/ 93 h 1347"/>
                <a:gd name="T36" fmla="*/ 1410 w 2130"/>
                <a:gd name="T37" fmla="*/ 219 h 1347"/>
                <a:gd name="T38" fmla="*/ 1488 w 2130"/>
                <a:gd name="T39" fmla="*/ 501 h 1347"/>
                <a:gd name="T40" fmla="*/ 1602 w 2130"/>
                <a:gd name="T41" fmla="*/ 789 h 1347"/>
                <a:gd name="T42" fmla="*/ 1698 w 2130"/>
                <a:gd name="T43" fmla="*/ 903 h 1347"/>
                <a:gd name="T44" fmla="*/ 1791 w 2130"/>
                <a:gd name="T45" fmla="*/ 919 h 1347"/>
                <a:gd name="T46" fmla="*/ 1815 w 2130"/>
                <a:gd name="T47" fmla="*/ 956 h 1347"/>
                <a:gd name="T48" fmla="*/ 1950 w 2130"/>
                <a:gd name="T49" fmla="*/ 1077 h 1347"/>
                <a:gd name="T50" fmla="*/ 2088 w 2130"/>
                <a:gd name="T51" fmla="*/ 1257 h 1347"/>
                <a:gd name="T52" fmla="*/ 2034 w 2130"/>
                <a:gd name="T53" fmla="*/ 1347 h 1347"/>
                <a:gd name="T54" fmla="*/ 1901 w 2130"/>
                <a:gd name="T55" fmla="*/ 1336 h 1347"/>
                <a:gd name="T56" fmla="*/ 1864 w 2130"/>
                <a:gd name="T57" fmla="*/ 1312 h 1347"/>
                <a:gd name="T58" fmla="*/ 1778 w 2130"/>
                <a:gd name="T59" fmla="*/ 1299 h 1347"/>
                <a:gd name="T60" fmla="*/ 1619 w 2130"/>
                <a:gd name="T61" fmla="*/ 1238 h 1347"/>
                <a:gd name="T62" fmla="*/ 1582 w 2130"/>
                <a:gd name="T63" fmla="*/ 1226 h 1347"/>
                <a:gd name="T64" fmla="*/ 1546 w 2130"/>
                <a:gd name="T65" fmla="*/ 1189 h 1347"/>
                <a:gd name="T66" fmla="*/ 1349 w 2130"/>
                <a:gd name="T67" fmla="*/ 1140 h 1347"/>
                <a:gd name="T68" fmla="*/ 1227 w 2130"/>
                <a:gd name="T69" fmla="*/ 1152 h 1347"/>
                <a:gd name="T70" fmla="*/ 996 w 2130"/>
                <a:gd name="T71" fmla="*/ 1101 h 1347"/>
                <a:gd name="T72" fmla="*/ 930 w 2130"/>
                <a:gd name="T73" fmla="*/ 1041 h 1347"/>
                <a:gd name="T74" fmla="*/ 810 w 2130"/>
                <a:gd name="T75" fmla="*/ 1029 h 1347"/>
                <a:gd name="T76" fmla="*/ 678 w 2130"/>
                <a:gd name="T77" fmla="*/ 987 h 1347"/>
                <a:gd name="T78" fmla="*/ 558 w 2130"/>
                <a:gd name="T79" fmla="*/ 1011 h 1347"/>
                <a:gd name="T80" fmla="*/ 426 w 2130"/>
                <a:gd name="T81" fmla="*/ 1065 h 1347"/>
                <a:gd name="T82" fmla="*/ 366 w 2130"/>
                <a:gd name="T83" fmla="*/ 1077 h 1347"/>
                <a:gd name="T84" fmla="*/ 300 w 2130"/>
                <a:gd name="T85" fmla="*/ 1095 h 1347"/>
                <a:gd name="T86" fmla="*/ 234 w 2130"/>
                <a:gd name="T87" fmla="*/ 1071 h 1347"/>
                <a:gd name="T88" fmla="*/ 136 w 2130"/>
                <a:gd name="T89" fmla="*/ 1066 h 1347"/>
                <a:gd name="T90" fmla="*/ 0 w 2130"/>
                <a:gd name="T91" fmla="*/ 1095 h 1347"/>
                <a:gd name="T92" fmla="*/ 0 w 2130"/>
                <a:gd name="T93" fmla="*/ 1011 h 13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130" h="1347">
                  <a:moveTo>
                    <a:pt x="0" y="1011"/>
                  </a:moveTo>
                  <a:cubicBezTo>
                    <a:pt x="37" y="1023"/>
                    <a:pt x="97" y="870"/>
                    <a:pt x="136" y="870"/>
                  </a:cubicBezTo>
                  <a:cubicBezTo>
                    <a:pt x="271" y="855"/>
                    <a:pt x="209" y="858"/>
                    <a:pt x="320" y="858"/>
                  </a:cubicBezTo>
                  <a:cubicBezTo>
                    <a:pt x="345" y="842"/>
                    <a:pt x="369" y="825"/>
                    <a:pt x="394" y="809"/>
                  </a:cubicBezTo>
                  <a:cubicBezTo>
                    <a:pt x="418" y="793"/>
                    <a:pt x="443" y="736"/>
                    <a:pt x="443" y="736"/>
                  </a:cubicBezTo>
                  <a:cubicBezTo>
                    <a:pt x="466" y="665"/>
                    <a:pt x="437" y="729"/>
                    <a:pt x="492" y="674"/>
                  </a:cubicBezTo>
                  <a:cubicBezTo>
                    <a:pt x="502" y="664"/>
                    <a:pt x="505" y="647"/>
                    <a:pt x="516" y="638"/>
                  </a:cubicBezTo>
                  <a:cubicBezTo>
                    <a:pt x="526" y="630"/>
                    <a:pt x="541" y="631"/>
                    <a:pt x="553" y="625"/>
                  </a:cubicBezTo>
                  <a:cubicBezTo>
                    <a:pt x="566" y="618"/>
                    <a:pt x="579" y="610"/>
                    <a:pt x="590" y="601"/>
                  </a:cubicBezTo>
                  <a:cubicBezTo>
                    <a:pt x="629" y="568"/>
                    <a:pt x="645" y="531"/>
                    <a:pt x="688" y="503"/>
                  </a:cubicBezTo>
                  <a:cubicBezTo>
                    <a:pt x="701" y="462"/>
                    <a:pt x="828" y="454"/>
                    <a:pt x="828" y="429"/>
                  </a:cubicBezTo>
                  <a:cubicBezTo>
                    <a:pt x="923" y="396"/>
                    <a:pt x="952" y="352"/>
                    <a:pt x="1050" y="345"/>
                  </a:cubicBezTo>
                  <a:cubicBezTo>
                    <a:pt x="1074" y="321"/>
                    <a:pt x="1132" y="283"/>
                    <a:pt x="1141" y="270"/>
                  </a:cubicBezTo>
                  <a:cubicBezTo>
                    <a:pt x="1149" y="258"/>
                    <a:pt x="1155" y="242"/>
                    <a:pt x="1166" y="233"/>
                  </a:cubicBezTo>
                  <a:cubicBezTo>
                    <a:pt x="1180" y="221"/>
                    <a:pt x="1199" y="218"/>
                    <a:pt x="1215" y="209"/>
                  </a:cubicBezTo>
                  <a:cubicBezTo>
                    <a:pt x="1257" y="185"/>
                    <a:pt x="1251" y="151"/>
                    <a:pt x="1278" y="111"/>
                  </a:cubicBezTo>
                  <a:cubicBezTo>
                    <a:pt x="1282" y="99"/>
                    <a:pt x="1319" y="86"/>
                    <a:pt x="1325" y="74"/>
                  </a:cubicBezTo>
                  <a:cubicBezTo>
                    <a:pt x="1331" y="61"/>
                    <a:pt x="1380" y="93"/>
                    <a:pt x="1380" y="93"/>
                  </a:cubicBezTo>
                  <a:cubicBezTo>
                    <a:pt x="1411" y="239"/>
                    <a:pt x="1377" y="0"/>
                    <a:pt x="1410" y="219"/>
                  </a:cubicBezTo>
                  <a:cubicBezTo>
                    <a:pt x="1425" y="322"/>
                    <a:pt x="1456" y="402"/>
                    <a:pt x="1488" y="501"/>
                  </a:cubicBezTo>
                  <a:cubicBezTo>
                    <a:pt x="1514" y="580"/>
                    <a:pt x="1602" y="709"/>
                    <a:pt x="1602" y="789"/>
                  </a:cubicBezTo>
                  <a:cubicBezTo>
                    <a:pt x="1647" y="818"/>
                    <a:pt x="1647" y="887"/>
                    <a:pt x="1698" y="903"/>
                  </a:cubicBezTo>
                  <a:cubicBezTo>
                    <a:pt x="1725" y="921"/>
                    <a:pt x="1766" y="898"/>
                    <a:pt x="1791" y="919"/>
                  </a:cubicBezTo>
                  <a:cubicBezTo>
                    <a:pt x="1802" y="928"/>
                    <a:pt x="1806" y="945"/>
                    <a:pt x="1815" y="956"/>
                  </a:cubicBezTo>
                  <a:cubicBezTo>
                    <a:pt x="1826" y="969"/>
                    <a:pt x="1939" y="1063"/>
                    <a:pt x="1950" y="1077"/>
                  </a:cubicBezTo>
                  <a:cubicBezTo>
                    <a:pt x="1998" y="1138"/>
                    <a:pt x="2023" y="1215"/>
                    <a:pt x="2088" y="1257"/>
                  </a:cubicBezTo>
                  <a:cubicBezTo>
                    <a:pt x="2130" y="1320"/>
                    <a:pt x="2076" y="1311"/>
                    <a:pt x="2034" y="1347"/>
                  </a:cubicBezTo>
                  <a:cubicBezTo>
                    <a:pt x="1981" y="1343"/>
                    <a:pt x="1953" y="1346"/>
                    <a:pt x="1901" y="1336"/>
                  </a:cubicBezTo>
                  <a:cubicBezTo>
                    <a:pt x="1887" y="1333"/>
                    <a:pt x="1878" y="1316"/>
                    <a:pt x="1864" y="1312"/>
                  </a:cubicBezTo>
                  <a:cubicBezTo>
                    <a:pt x="1836" y="1304"/>
                    <a:pt x="1807" y="1303"/>
                    <a:pt x="1778" y="1299"/>
                  </a:cubicBezTo>
                  <a:cubicBezTo>
                    <a:pt x="1675" y="1255"/>
                    <a:pt x="1717" y="1271"/>
                    <a:pt x="1619" y="1238"/>
                  </a:cubicBezTo>
                  <a:cubicBezTo>
                    <a:pt x="1607" y="1234"/>
                    <a:pt x="1582" y="1226"/>
                    <a:pt x="1582" y="1226"/>
                  </a:cubicBezTo>
                  <a:cubicBezTo>
                    <a:pt x="1568" y="1181"/>
                    <a:pt x="1583" y="1189"/>
                    <a:pt x="1546" y="1189"/>
                  </a:cubicBezTo>
                  <a:cubicBezTo>
                    <a:pt x="1480" y="1173"/>
                    <a:pt x="1414" y="1161"/>
                    <a:pt x="1349" y="1140"/>
                  </a:cubicBezTo>
                  <a:cubicBezTo>
                    <a:pt x="1308" y="1144"/>
                    <a:pt x="1227" y="1152"/>
                    <a:pt x="1227" y="1152"/>
                  </a:cubicBezTo>
                  <a:cubicBezTo>
                    <a:pt x="1112" y="1141"/>
                    <a:pt x="1111" y="1105"/>
                    <a:pt x="996" y="1101"/>
                  </a:cubicBezTo>
                  <a:cubicBezTo>
                    <a:pt x="982" y="1101"/>
                    <a:pt x="944" y="1040"/>
                    <a:pt x="930" y="1041"/>
                  </a:cubicBezTo>
                  <a:cubicBezTo>
                    <a:pt x="877" y="1044"/>
                    <a:pt x="863" y="1033"/>
                    <a:pt x="810" y="1029"/>
                  </a:cubicBezTo>
                  <a:cubicBezTo>
                    <a:pt x="798" y="1021"/>
                    <a:pt x="686" y="999"/>
                    <a:pt x="678" y="987"/>
                  </a:cubicBezTo>
                  <a:cubicBezTo>
                    <a:pt x="630" y="915"/>
                    <a:pt x="636" y="1036"/>
                    <a:pt x="558" y="1011"/>
                  </a:cubicBezTo>
                  <a:cubicBezTo>
                    <a:pt x="514" y="1031"/>
                    <a:pt x="454" y="1048"/>
                    <a:pt x="426" y="1065"/>
                  </a:cubicBezTo>
                  <a:cubicBezTo>
                    <a:pt x="394" y="1076"/>
                    <a:pt x="387" y="1072"/>
                    <a:pt x="366" y="1077"/>
                  </a:cubicBezTo>
                  <a:cubicBezTo>
                    <a:pt x="316" y="1073"/>
                    <a:pt x="322" y="1096"/>
                    <a:pt x="300" y="1095"/>
                  </a:cubicBezTo>
                  <a:cubicBezTo>
                    <a:pt x="278" y="1094"/>
                    <a:pt x="261" y="1076"/>
                    <a:pt x="234" y="1071"/>
                  </a:cubicBezTo>
                  <a:cubicBezTo>
                    <a:pt x="222" y="1075"/>
                    <a:pt x="148" y="1071"/>
                    <a:pt x="136" y="1066"/>
                  </a:cubicBezTo>
                  <a:cubicBezTo>
                    <a:pt x="100" y="1052"/>
                    <a:pt x="45" y="1104"/>
                    <a:pt x="0" y="1095"/>
                  </a:cubicBezTo>
                  <a:lnTo>
                    <a:pt x="0" y="1011"/>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98" name="Freeform 90"/>
            <p:cNvSpPr>
              <a:spLocks/>
            </p:cNvSpPr>
            <p:nvPr/>
          </p:nvSpPr>
          <p:spPr bwMode="auto">
            <a:xfrm rot="-524789">
              <a:off x="2245" y="1298"/>
              <a:ext cx="1138" cy="664"/>
            </a:xfrm>
            <a:custGeom>
              <a:avLst/>
              <a:gdLst>
                <a:gd name="T0" fmla="*/ 0 w 2130"/>
                <a:gd name="T1" fmla="*/ 0 h 1347"/>
                <a:gd name="T2" fmla="*/ 1 w 2130"/>
                <a:gd name="T3" fmla="*/ 0 h 1347"/>
                <a:gd name="T4" fmla="*/ 1 w 2130"/>
                <a:gd name="T5" fmla="*/ 0 h 1347"/>
                <a:gd name="T6" fmla="*/ 1 w 2130"/>
                <a:gd name="T7" fmla="*/ 0 h 1347"/>
                <a:gd name="T8" fmla="*/ 1 w 2130"/>
                <a:gd name="T9" fmla="*/ 0 h 1347"/>
                <a:gd name="T10" fmla="*/ 1 w 2130"/>
                <a:gd name="T11" fmla="*/ 0 h 1347"/>
                <a:gd name="T12" fmla="*/ 1 w 2130"/>
                <a:gd name="T13" fmla="*/ 0 h 1347"/>
                <a:gd name="T14" fmla="*/ 1 w 2130"/>
                <a:gd name="T15" fmla="*/ 0 h 1347"/>
                <a:gd name="T16" fmla="*/ 1 w 2130"/>
                <a:gd name="T17" fmla="*/ 0 h 1347"/>
                <a:gd name="T18" fmla="*/ 2 w 2130"/>
                <a:gd name="T19" fmla="*/ 0 h 1347"/>
                <a:gd name="T20" fmla="*/ 2 w 2130"/>
                <a:gd name="T21" fmla="*/ 0 h 1347"/>
                <a:gd name="T22" fmla="*/ 2 w 2130"/>
                <a:gd name="T23" fmla="*/ 0 h 1347"/>
                <a:gd name="T24" fmla="*/ 2 w 2130"/>
                <a:gd name="T25" fmla="*/ 0 h 1347"/>
                <a:gd name="T26" fmla="*/ 2 w 2130"/>
                <a:gd name="T27" fmla="*/ 0 h 1347"/>
                <a:gd name="T28" fmla="*/ 2 w 2130"/>
                <a:gd name="T29" fmla="*/ 0 h 1347"/>
                <a:gd name="T30" fmla="*/ 3 w 2130"/>
                <a:gd name="T31" fmla="*/ 0 h 1347"/>
                <a:gd name="T32" fmla="*/ 3 w 2130"/>
                <a:gd name="T33" fmla="*/ 0 h 1347"/>
                <a:gd name="T34" fmla="*/ 3 w 2130"/>
                <a:gd name="T35" fmla="*/ 0 h 1347"/>
                <a:gd name="T36" fmla="*/ 3 w 2130"/>
                <a:gd name="T37" fmla="*/ 0 h 1347"/>
                <a:gd name="T38" fmla="*/ 3 w 2130"/>
                <a:gd name="T39" fmla="*/ 0 h 1347"/>
                <a:gd name="T40" fmla="*/ 3 w 2130"/>
                <a:gd name="T41" fmla="*/ 0 h 1347"/>
                <a:gd name="T42" fmla="*/ 3 w 2130"/>
                <a:gd name="T43" fmla="*/ 0 h 1347"/>
                <a:gd name="T44" fmla="*/ 3 w 2130"/>
                <a:gd name="T45" fmla="*/ 0 h 1347"/>
                <a:gd name="T46" fmla="*/ 3 w 2130"/>
                <a:gd name="T47" fmla="*/ 0 h 1347"/>
                <a:gd name="T48" fmla="*/ 4 w 2130"/>
                <a:gd name="T49" fmla="*/ 1 h 1347"/>
                <a:gd name="T50" fmla="*/ 4 w 2130"/>
                <a:gd name="T51" fmla="*/ 1 h 1347"/>
                <a:gd name="T52" fmla="*/ 4 w 2130"/>
                <a:gd name="T53" fmla="*/ 1 h 1347"/>
                <a:gd name="T54" fmla="*/ 4 w 2130"/>
                <a:gd name="T55" fmla="*/ 1 h 1347"/>
                <a:gd name="T56" fmla="*/ 3 w 2130"/>
                <a:gd name="T57" fmla="*/ 1 h 1347"/>
                <a:gd name="T58" fmla="*/ 3 w 2130"/>
                <a:gd name="T59" fmla="*/ 1 h 1347"/>
                <a:gd name="T60" fmla="*/ 3 w 2130"/>
                <a:gd name="T61" fmla="*/ 1 h 1347"/>
                <a:gd name="T62" fmla="*/ 3 w 2130"/>
                <a:gd name="T63" fmla="*/ 1 h 1347"/>
                <a:gd name="T64" fmla="*/ 3 w 2130"/>
                <a:gd name="T65" fmla="*/ 1 h 1347"/>
                <a:gd name="T66" fmla="*/ 3 w 2130"/>
                <a:gd name="T67" fmla="*/ 1 h 1347"/>
                <a:gd name="T68" fmla="*/ 2 w 2130"/>
                <a:gd name="T69" fmla="*/ 1 h 1347"/>
                <a:gd name="T70" fmla="*/ 2 w 2130"/>
                <a:gd name="T71" fmla="*/ 1 h 1347"/>
                <a:gd name="T72" fmla="*/ 2 w 2130"/>
                <a:gd name="T73" fmla="*/ 0 h 1347"/>
                <a:gd name="T74" fmla="*/ 2 w 2130"/>
                <a:gd name="T75" fmla="*/ 0 h 1347"/>
                <a:gd name="T76" fmla="*/ 1 w 2130"/>
                <a:gd name="T77" fmla="*/ 0 h 1347"/>
                <a:gd name="T78" fmla="*/ 1 w 2130"/>
                <a:gd name="T79" fmla="*/ 0 h 1347"/>
                <a:gd name="T80" fmla="*/ 1 w 2130"/>
                <a:gd name="T81" fmla="*/ 0 h 1347"/>
                <a:gd name="T82" fmla="*/ 1 w 2130"/>
                <a:gd name="T83" fmla="*/ 1 h 1347"/>
                <a:gd name="T84" fmla="*/ 1 w 2130"/>
                <a:gd name="T85" fmla="*/ 1 h 1347"/>
                <a:gd name="T86" fmla="*/ 1 w 2130"/>
                <a:gd name="T87" fmla="*/ 0 h 1347"/>
                <a:gd name="T88" fmla="*/ 1 w 2130"/>
                <a:gd name="T89" fmla="*/ 0 h 1347"/>
                <a:gd name="T90" fmla="*/ 0 w 2130"/>
                <a:gd name="T91" fmla="*/ 1 h 1347"/>
                <a:gd name="T92" fmla="*/ 0 w 2130"/>
                <a:gd name="T93" fmla="*/ 0 h 13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130" h="1347">
                  <a:moveTo>
                    <a:pt x="0" y="1011"/>
                  </a:moveTo>
                  <a:cubicBezTo>
                    <a:pt x="37" y="1023"/>
                    <a:pt x="97" y="870"/>
                    <a:pt x="136" y="870"/>
                  </a:cubicBezTo>
                  <a:cubicBezTo>
                    <a:pt x="271" y="855"/>
                    <a:pt x="209" y="858"/>
                    <a:pt x="320" y="858"/>
                  </a:cubicBezTo>
                  <a:cubicBezTo>
                    <a:pt x="345" y="842"/>
                    <a:pt x="369" y="825"/>
                    <a:pt x="394" y="809"/>
                  </a:cubicBezTo>
                  <a:cubicBezTo>
                    <a:pt x="418" y="793"/>
                    <a:pt x="443" y="736"/>
                    <a:pt x="443" y="736"/>
                  </a:cubicBezTo>
                  <a:cubicBezTo>
                    <a:pt x="466" y="665"/>
                    <a:pt x="437" y="729"/>
                    <a:pt x="492" y="674"/>
                  </a:cubicBezTo>
                  <a:cubicBezTo>
                    <a:pt x="502" y="664"/>
                    <a:pt x="505" y="647"/>
                    <a:pt x="516" y="638"/>
                  </a:cubicBezTo>
                  <a:cubicBezTo>
                    <a:pt x="526" y="630"/>
                    <a:pt x="541" y="631"/>
                    <a:pt x="553" y="625"/>
                  </a:cubicBezTo>
                  <a:cubicBezTo>
                    <a:pt x="566" y="618"/>
                    <a:pt x="579" y="610"/>
                    <a:pt x="590" y="601"/>
                  </a:cubicBezTo>
                  <a:cubicBezTo>
                    <a:pt x="629" y="568"/>
                    <a:pt x="645" y="531"/>
                    <a:pt x="688" y="503"/>
                  </a:cubicBezTo>
                  <a:cubicBezTo>
                    <a:pt x="701" y="462"/>
                    <a:pt x="828" y="454"/>
                    <a:pt x="828" y="429"/>
                  </a:cubicBezTo>
                  <a:cubicBezTo>
                    <a:pt x="923" y="396"/>
                    <a:pt x="952" y="352"/>
                    <a:pt x="1050" y="345"/>
                  </a:cubicBezTo>
                  <a:cubicBezTo>
                    <a:pt x="1074" y="321"/>
                    <a:pt x="1132" y="283"/>
                    <a:pt x="1141" y="270"/>
                  </a:cubicBezTo>
                  <a:cubicBezTo>
                    <a:pt x="1149" y="258"/>
                    <a:pt x="1155" y="242"/>
                    <a:pt x="1166" y="233"/>
                  </a:cubicBezTo>
                  <a:cubicBezTo>
                    <a:pt x="1180" y="221"/>
                    <a:pt x="1199" y="218"/>
                    <a:pt x="1215" y="209"/>
                  </a:cubicBezTo>
                  <a:cubicBezTo>
                    <a:pt x="1257" y="185"/>
                    <a:pt x="1251" y="151"/>
                    <a:pt x="1278" y="111"/>
                  </a:cubicBezTo>
                  <a:cubicBezTo>
                    <a:pt x="1282" y="99"/>
                    <a:pt x="1319" y="86"/>
                    <a:pt x="1325" y="74"/>
                  </a:cubicBezTo>
                  <a:cubicBezTo>
                    <a:pt x="1331" y="61"/>
                    <a:pt x="1380" y="93"/>
                    <a:pt x="1380" y="93"/>
                  </a:cubicBezTo>
                  <a:cubicBezTo>
                    <a:pt x="1411" y="239"/>
                    <a:pt x="1377" y="0"/>
                    <a:pt x="1410" y="219"/>
                  </a:cubicBezTo>
                  <a:cubicBezTo>
                    <a:pt x="1425" y="322"/>
                    <a:pt x="1456" y="402"/>
                    <a:pt x="1488" y="501"/>
                  </a:cubicBezTo>
                  <a:cubicBezTo>
                    <a:pt x="1514" y="580"/>
                    <a:pt x="1602" y="709"/>
                    <a:pt x="1602" y="789"/>
                  </a:cubicBezTo>
                  <a:cubicBezTo>
                    <a:pt x="1647" y="818"/>
                    <a:pt x="1647" y="887"/>
                    <a:pt x="1698" y="903"/>
                  </a:cubicBezTo>
                  <a:cubicBezTo>
                    <a:pt x="1725" y="921"/>
                    <a:pt x="1766" y="898"/>
                    <a:pt x="1791" y="919"/>
                  </a:cubicBezTo>
                  <a:cubicBezTo>
                    <a:pt x="1802" y="928"/>
                    <a:pt x="1806" y="945"/>
                    <a:pt x="1815" y="956"/>
                  </a:cubicBezTo>
                  <a:cubicBezTo>
                    <a:pt x="1826" y="969"/>
                    <a:pt x="1939" y="1063"/>
                    <a:pt x="1950" y="1077"/>
                  </a:cubicBezTo>
                  <a:cubicBezTo>
                    <a:pt x="1998" y="1138"/>
                    <a:pt x="2023" y="1215"/>
                    <a:pt x="2088" y="1257"/>
                  </a:cubicBezTo>
                  <a:cubicBezTo>
                    <a:pt x="2130" y="1320"/>
                    <a:pt x="2076" y="1311"/>
                    <a:pt x="2034" y="1347"/>
                  </a:cubicBezTo>
                  <a:cubicBezTo>
                    <a:pt x="1981" y="1343"/>
                    <a:pt x="1953" y="1346"/>
                    <a:pt x="1901" y="1336"/>
                  </a:cubicBezTo>
                  <a:cubicBezTo>
                    <a:pt x="1887" y="1333"/>
                    <a:pt x="1878" y="1316"/>
                    <a:pt x="1864" y="1312"/>
                  </a:cubicBezTo>
                  <a:cubicBezTo>
                    <a:pt x="1836" y="1304"/>
                    <a:pt x="1807" y="1303"/>
                    <a:pt x="1778" y="1299"/>
                  </a:cubicBezTo>
                  <a:cubicBezTo>
                    <a:pt x="1675" y="1255"/>
                    <a:pt x="1717" y="1271"/>
                    <a:pt x="1619" y="1238"/>
                  </a:cubicBezTo>
                  <a:cubicBezTo>
                    <a:pt x="1607" y="1234"/>
                    <a:pt x="1582" y="1226"/>
                    <a:pt x="1582" y="1226"/>
                  </a:cubicBezTo>
                  <a:cubicBezTo>
                    <a:pt x="1568" y="1181"/>
                    <a:pt x="1583" y="1189"/>
                    <a:pt x="1546" y="1189"/>
                  </a:cubicBezTo>
                  <a:cubicBezTo>
                    <a:pt x="1480" y="1173"/>
                    <a:pt x="1414" y="1161"/>
                    <a:pt x="1349" y="1140"/>
                  </a:cubicBezTo>
                  <a:cubicBezTo>
                    <a:pt x="1308" y="1144"/>
                    <a:pt x="1227" y="1152"/>
                    <a:pt x="1227" y="1152"/>
                  </a:cubicBezTo>
                  <a:cubicBezTo>
                    <a:pt x="1112" y="1141"/>
                    <a:pt x="1111" y="1105"/>
                    <a:pt x="996" y="1101"/>
                  </a:cubicBezTo>
                  <a:cubicBezTo>
                    <a:pt x="982" y="1101"/>
                    <a:pt x="944" y="1040"/>
                    <a:pt x="930" y="1041"/>
                  </a:cubicBezTo>
                  <a:cubicBezTo>
                    <a:pt x="877" y="1044"/>
                    <a:pt x="863" y="1033"/>
                    <a:pt x="810" y="1029"/>
                  </a:cubicBezTo>
                  <a:cubicBezTo>
                    <a:pt x="798" y="1021"/>
                    <a:pt x="686" y="999"/>
                    <a:pt x="678" y="987"/>
                  </a:cubicBezTo>
                  <a:cubicBezTo>
                    <a:pt x="630" y="915"/>
                    <a:pt x="636" y="1036"/>
                    <a:pt x="558" y="1011"/>
                  </a:cubicBezTo>
                  <a:cubicBezTo>
                    <a:pt x="514" y="1031"/>
                    <a:pt x="454" y="1048"/>
                    <a:pt x="426" y="1065"/>
                  </a:cubicBezTo>
                  <a:cubicBezTo>
                    <a:pt x="394" y="1076"/>
                    <a:pt x="387" y="1072"/>
                    <a:pt x="366" y="1077"/>
                  </a:cubicBezTo>
                  <a:cubicBezTo>
                    <a:pt x="316" y="1073"/>
                    <a:pt x="322" y="1096"/>
                    <a:pt x="300" y="1095"/>
                  </a:cubicBezTo>
                  <a:cubicBezTo>
                    <a:pt x="278" y="1094"/>
                    <a:pt x="261" y="1076"/>
                    <a:pt x="234" y="1071"/>
                  </a:cubicBezTo>
                  <a:cubicBezTo>
                    <a:pt x="222" y="1075"/>
                    <a:pt x="148" y="1071"/>
                    <a:pt x="136" y="1066"/>
                  </a:cubicBezTo>
                  <a:cubicBezTo>
                    <a:pt x="100" y="1052"/>
                    <a:pt x="45" y="1104"/>
                    <a:pt x="0" y="1095"/>
                  </a:cubicBezTo>
                  <a:lnTo>
                    <a:pt x="0" y="1011"/>
                  </a:ln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199" name="Freeform 91"/>
            <p:cNvSpPr>
              <a:spLocks/>
            </p:cNvSpPr>
            <p:nvPr/>
          </p:nvSpPr>
          <p:spPr bwMode="auto">
            <a:xfrm rot="-524789">
              <a:off x="1746" y="935"/>
              <a:ext cx="2130" cy="1347"/>
            </a:xfrm>
            <a:custGeom>
              <a:avLst/>
              <a:gdLst>
                <a:gd name="T0" fmla="*/ 0 w 2130"/>
                <a:gd name="T1" fmla="*/ 1011 h 1347"/>
                <a:gd name="T2" fmla="*/ 136 w 2130"/>
                <a:gd name="T3" fmla="*/ 870 h 1347"/>
                <a:gd name="T4" fmla="*/ 320 w 2130"/>
                <a:gd name="T5" fmla="*/ 858 h 1347"/>
                <a:gd name="T6" fmla="*/ 394 w 2130"/>
                <a:gd name="T7" fmla="*/ 809 h 1347"/>
                <a:gd name="T8" fmla="*/ 443 w 2130"/>
                <a:gd name="T9" fmla="*/ 736 h 1347"/>
                <a:gd name="T10" fmla="*/ 492 w 2130"/>
                <a:gd name="T11" fmla="*/ 674 h 1347"/>
                <a:gd name="T12" fmla="*/ 516 w 2130"/>
                <a:gd name="T13" fmla="*/ 638 h 1347"/>
                <a:gd name="T14" fmla="*/ 553 w 2130"/>
                <a:gd name="T15" fmla="*/ 625 h 1347"/>
                <a:gd name="T16" fmla="*/ 590 w 2130"/>
                <a:gd name="T17" fmla="*/ 601 h 1347"/>
                <a:gd name="T18" fmla="*/ 688 w 2130"/>
                <a:gd name="T19" fmla="*/ 503 h 1347"/>
                <a:gd name="T20" fmla="*/ 828 w 2130"/>
                <a:gd name="T21" fmla="*/ 429 h 1347"/>
                <a:gd name="T22" fmla="*/ 1050 w 2130"/>
                <a:gd name="T23" fmla="*/ 345 h 1347"/>
                <a:gd name="T24" fmla="*/ 1141 w 2130"/>
                <a:gd name="T25" fmla="*/ 270 h 1347"/>
                <a:gd name="T26" fmla="*/ 1166 w 2130"/>
                <a:gd name="T27" fmla="*/ 233 h 1347"/>
                <a:gd name="T28" fmla="*/ 1215 w 2130"/>
                <a:gd name="T29" fmla="*/ 209 h 1347"/>
                <a:gd name="T30" fmla="*/ 1278 w 2130"/>
                <a:gd name="T31" fmla="*/ 111 h 1347"/>
                <a:gd name="T32" fmla="*/ 1325 w 2130"/>
                <a:gd name="T33" fmla="*/ 74 h 1347"/>
                <a:gd name="T34" fmla="*/ 1380 w 2130"/>
                <a:gd name="T35" fmla="*/ 93 h 1347"/>
                <a:gd name="T36" fmla="*/ 1410 w 2130"/>
                <a:gd name="T37" fmla="*/ 219 h 1347"/>
                <a:gd name="T38" fmla="*/ 1488 w 2130"/>
                <a:gd name="T39" fmla="*/ 501 h 1347"/>
                <a:gd name="T40" fmla="*/ 1602 w 2130"/>
                <a:gd name="T41" fmla="*/ 789 h 1347"/>
                <a:gd name="T42" fmla="*/ 1698 w 2130"/>
                <a:gd name="T43" fmla="*/ 903 h 1347"/>
                <a:gd name="T44" fmla="*/ 1791 w 2130"/>
                <a:gd name="T45" fmla="*/ 919 h 1347"/>
                <a:gd name="T46" fmla="*/ 1815 w 2130"/>
                <a:gd name="T47" fmla="*/ 956 h 1347"/>
                <a:gd name="T48" fmla="*/ 1950 w 2130"/>
                <a:gd name="T49" fmla="*/ 1077 h 1347"/>
                <a:gd name="T50" fmla="*/ 2088 w 2130"/>
                <a:gd name="T51" fmla="*/ 1257 h 1347"/>
                <a:gd name="T52" fmla="*/ 2034 w 2130"/>
                <a:gd name="T53" fmla="*/ 1347 h 1347"/>
                <a:gd name="T54" fmla="*/ 1901 w 2130"/>
                <a:gd name="T55" fmla="*/ 1336 h 1347"/>
                <a:gd name="T56" fmla="*/ 1864 w 2130"/>
                <a:gd name="T57" fmla="*/ 1312 h 1347"/>
                <a:gd name="T58" fmla="*/ 1778 w 2130"/>
                <a:gd name="T59" fmla="*/ 1299 h 1347"/>
                <a:gd name="T60" fmla="*/ 1619 w 2130"/>
                <a:gd name="T61" fmla="*/ 1238 h 1347"/>
                <a:gd name="T62" fmla="*/ 1582 w 2130"/>
                <a:gd name="T63" fmla="*/ 1226 h 1347"/>
                <a:gd name="T64" fmla="*/ 1546 w 2130"/>
                <a:gd name="T65" fmla="*/ 1189 h 1347"/>
                <a:gd name="T66" fmla="*/ 1349 w 2130"/>
                <a:gd name="T67" fmla="*/ 1140 h 1347"/>
                <a:gd name="T68" fmla="*/ 1227 w 2130"/>
                <a:gd name="T69" fmla="*/ 1152 h 1347"/>
                <a:gd name="T70" fmla="*/ 996 w 2130"/>
                <a:gd name="T71" fmla="*/ 1101 h 1347"/>
                <a:gd name="T72" fmla="*/ 930 w 2130"/>
                <a:gd name="T73" fmla="*/ 1041 h 1347"/>
                <a:gd name="T74" fmla="*/ 810 w 2130"/>
                <a:gd name="T75" fmla="*/ 1029 h 1347"/>
                <a:gd name="T76" fmla="*/ 678 w 2130"/>
                <a:gd name="T77" fmla="*/ 987 h 1347"/>
                <a:gd name="T78" fmla="*/ 558 w 2130"/>
                <a:gd name="T79" fmla="*/ 1011 h 1347"/>
                <a:gd name="T80" fmla="*/ 426 w 2130"/>
                <a:gd name="T81" fmla="*/ 1065 h 1347"/>
                <a:gd name="T82" fmla="*/ 366 w 2130"/>
                <a:gd name="T83" fmla="*/ 1077 h 1347"/>
                <a:gd name="T84" fmla="*/ 300 w 2130"/>
                <a:gd name="T85" fmla="*/ 1095 h 1347"/>
                <a:gd name="T86" fmla="*/ 234 w 2130"/>
                <a:gd name="T87" fmla="*/ 1071 h 1347"/>
                <a:gd name="T88" fmla="*/ 136 w 2130"/>
                <a:gd name="T89" fmla="*/ 1066 h 1347"/>
                <a:gd name="T90" fmla="*/ 0 w 2130"/>
                <a:gd name="T91" fmla="*/ 1095 h 1347"/>
                <a:gd name="T92" fmla="*/ 0 w 2130"/>
                <a:gd name="T93" fmla="*/ 1011 h 13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130" h="1347">
                  <a:moveTo>
                    <a:pt x="0" y="1011"/>
                  </a:moveTo>
                  <a:cubicBezTo>
                    <a:pt x="37" y="1023"/>
                    <a:pt x="97" y="870"/>
                    <a:pt x="136" y="870"/>
                  </a:cubicBezTo>
                  <a:cubicBezTo>
                    <a:pt x="271" y="855"/>
                    <a:pt x="209" y="858"/>
                    <a:pt x="320" y="858"/>
                  </a:cubicBezTo>
                  <a:cubicBezTo>
                    <a:pt x="345" y="842"/>
                    <a:pt x="369" y="825"/>
                    <a:pt x="394" y="809"/>
                  </a:cubicBezTo>
                  <a:cubicBezTo>
                    <a:pt x="418" y="793"/>
                    <a:pt x="443" y="736"/>
                    <a:pt x="443" y="736"/>
                  </a:cubicBezTo>
                  <a:cubicBezTo>
                    <a:pt x="466" y="665"/>
                    <a:pt x="437" y="729"/>
                    <a:pt x="492" y="674"/>
                  </a:cubicBezTo>
                  <a:cubicBezTo>
                    <a:pt x="502" y="664"/>
                    <a:pt x="505" y="647"/>
                    <a:pt x="516" y="638"/>
                  </a:cubicBezTo>
                  <a:cubicBezTo>
                    <a:pt x="526" y="630"/>
                    <a:pt x="541" y="631"/>
                    <a:pt x="553" y="625"/>
                  </a:cubicBezTo>
                  <a:cubicBezTo>
                    <a:pt x="566" y="618"/>
                    <a:pt x="579" y="610"/>
                    <a:pt x="590" y="601"/>
                  </a:cubicBezTo>
                  <a:cubicBezTo>
                    <a:pt x="629" y="568"/>
                    <a:pt x="645" y="531"/>
                    <a:pt x="688" y="503"/>
                  </a:cubicBezTo>
                  <a:cubicBezTo>
                    <a:pt x="701" y="462"/>
                    <a:pt x="828" y="454"/>
                    <a:pt x="828" y="429"/>
                  </a:cubicBezTo>
                  <a:cubicBezTo>
                    <a:pt x="923" y="396"/>
                    <a:pt x="952" y="352"/>
                    <a:pt x="1050" y="345"/>
                  </a:cubicBezTo>
                  <a:cubicBezTo>
                    <a:pt x="1074" y="321"/>
                    <a:pt x="1132" y="283"/>
                    <a:pt x="1141" y="270"/>
                  </a:cubicBezTo>
                  <a:cubicBezTo>
                    <a:pt x="1149" y="258"/>
                    <a:pt x="1155" y="242"/>
                    <a:pt x="1166" y="233"/>
                  </a:cubicBezTo>
                  <a:cubicBezTo>
                    <a:pt x="1180" y="221"/>
                    <a:pt x="1199" y="218"/>
                    <a:pt x="1215" y="209"/>
                  </a:cubicBezTo>
                  <a:cubicBezTo>
                    <a:pt x="1257" y="185"/>
                    <a:pt x="1251" y="151"/>
                    <a:pt x="1278" y="111"/>
                  </a:cubicBezTo>
                  <a:cubicBezTo>
                    <a:pt x="1282" y="99"/>
                    <a:pt x="1319" y="86"/>
                    <a:pt x="1325" y="74"/>
                  </a:cubicBezTo>
                  <a:cubicBezTo>
                    <a:pt x="1331" y="61"/>
                    <a:pt x="1380" y="93"/>
                    <a:pt x="1380" y="93"/>
                  </a:cubicBezTo>
                  <a:cubicBezTo>
                    <a:pt x="1411" y="239"/>
                    <a:pt x="1377" y="0"/>
                    <a:pt x="1410" y="219"/>
                  </a:cubicBezTo>
                  <a:cubicBezTo>
                    <a:pt x="1425" y="322"/>
                    <a:pt x="1456" y="402"/>
                    <a:pt x="1488" y="501"/>
                  </a:cubicBezTo>
                  <a:cubicBezTo>
                    <a:pt x="1514" y="580"/>
                    <a:pt x="1602" y="709"/>
                    <a:pt x="1602" y="789"/>
                  </a:cubicBezTo>
                  <a:cubicBezTo>
                    <a:pt x="1647" y="818"/>
                    <a:pt x="1647" y="887"/>
                    <a:pt x="1698" y="903"/>
                  </a:cubicBezTo>
                  <a:cubicBezTo>
                    <a:pt x="1725" y="921"/>
                    <a:pt x="1766" y="898"/>
                    <a:pt x="1791" y="919"/>
                  </a:cubicBezTo>
                  <a:cubicBezTo>
                    <a:pt x="1802" y="928"/>
                    <a:pt x="1806" y="945"/>
                    <a:pt x="1815" y="956"/>
                  </a:cubicBezTo>
                  <a:cubicBezTo>
                    <a:pt x="1826" y="969"/>
                    <a:pt x="1939" y="1063"/>
                    <a:pt x="1950" y="1077"/>
                  </a:cubicBezTo>
                  <a:cubicBezTo>
                    <a:pt x="1998" y="1138"/>
                    <a:pt x="2023" y="1215"/>
                    <a:pt x="2088" y="1257"/>
                  </a:cubicBezTo>
                  <a:cubicBezTo>
                    <a:pt x="2130" y="1320"/>
                    <a:pt x="2076" y="1311"/>
                    <a:pt x="2034" y="1347"/>
                  </a:cubicBezTo>
                  <a:cubicBezTo>
                    <a:pt x="1981" y="1343"/>
                    <a:pt x="1953" y="1346"/>
                    <a:pt x="1901" y="1336"/>
                  </a:cubicBezTo>
                  <a:cubicBezTo>
                    <a:pt x="1887" y="1333"/>
                    <a:pt x="1878" y="1316"/>
                    <a:pt x="1864" y="1312"/>
                  </a:cubicBezTo>
                  <a:cubicBezTo>
                    <a:pt x="1836" y="1304"/>
                    <a:pt x="1807" y="1303"/>
                    <a:pt x="1778" y="1299"/>
                  </a:cubicBezTo>
                  <a:cubicBezTo>
                    <a:pt x="1675" y="1255"/>
                    <a:pt x="1717" y="1271"/>
                    <a:pt x="1619" y="1238"/>
                  </a:cubicBezTo>
                  <a:cubicBezTo>
                    <a:pt x="1607" y="1234"/>
                    <a:pt x="1582" y="1226"/>
                    <a:pt x="1582" y="1226"/>
                  </a:cubicBezTo>
                  <a:cubicBezTo>
                    <a:pt x="1568" y="1181"/>
                    <a:pt x="1583" y="1189"/>
                    <a:pt x="1546" y="1189"/>
                  </a:cubicBezTo>
                  <a:cubicBezTo>
                    <a:pt x="1480" y="1173"/>
                    <a:pt x="1414" y="1161"/>
                    <a:pt x="1349" y="1140"/>
                  </a:cubicBezTo>
                  <a:cubicBezTo>
                    <a:pt x="1308" y="1144"/>
                    <a:pt x="1227" y="1152"/>
                    <a:pt x="1227" y="1152"/>
                  </a:cubicBezTo>
                  <a:cubicBezTo>
                    <a:pt x="1112" y="1141"/>
                    <a:pt x="1111" y="1105"/>
                    <a:pt x="996" y="1101"/>
                  </a:cubicBezTo>
                  <a:cubicBezTo>
                    <a:pt x="982" y="1101"/>
                    <a:pt x="944" y="1040"/>
                    <a:pt x="930" y="1041"/>
                  </a:cubicBezTo>
                  <a:cubicBezTo>
                    <a:pt x="877" y="1044"/>
                    <a:pt x="863" y="1033"/>
                    <a:pt x="810" y="1029"/>
                  </a:cubicBezTo>
                  <a:cubicBezTo>
                    <a:pt x="798" y="1021"/>
                    <a:pt x="686" y="999"/>
                    <a:pt x="678" y="987"/>
                  </a:cubicBezTo>
                  <a:cubicBezTo>
                    <a:pt x="630" y="915"/>
                    <a:pt x="636" y="1036"/>
                    <a:pt x="558" y="1011"/>
                  </a:cubicBezTo>
                  <a:cubicBezTo>
                    <a:pt x="514" y="1031"/>
                    <a:pt x="454" y="1048"/>
                    <a:pt x="426" y="1065"/>
                  </a:cubicBezTo>
                  <a:cubicBezTo>
                    <a:pt x="394" y="1076"/>
                    <a:pt x="387" y="1072"/>
                    <a:pt x="366" y="1077"/>
                  </a:cubicBezTo>
                  <a:cubicBezTo>
                    <a:pt x="316" y="1073"/>
                    <a:pt x="322" y="1096"/>
                    <a:pt x="300" y="1095"/>
                  </a:cubicBezTo>
                  <a:cubicBezTo>
                    <a:pt x="278" y="1094"/>
                    <a:pt x="261" y="1076"/>
                    <a:pt x="234" y="1071"/>
                  </a:cubicBezTo>
                  <a:cubicBezTo>
                    <a:pt x="222" y="1075"/>
                    <a:pt x="148" y="1071"/>
                    <a:pt x="136" y="1066"/>
                  </a:cubicBezTo>
                  <a:cubicBezTo>
                    <a:pt x="100" y="1052"/>
                    <a:pt x="45" y="1104"/>
                    <a:pt x="0" y="1095"/>
                  </a:cubicBezTo>
                  <a:lnTo>
                    <a:pt x="0" y="1011"/>
                  </a:lnTo>
                  <a:close/>
                </a:path>
              </a:pathLst>
            </a:custGeom>
            <a:gradFill rotWithShape="1">
              <a:gsLst>
                <a:gs pos="0">
                  <a:srgbClr val="CC6600"/>
                </a:gs>
                <a:gs pos="50000">
                  <a:srgbClr val="FFFF00"/>
                </a:gs>
                <a:gs pos="100000">
                  <a:srgbClr val="CC6600"/>
                </a:gs>
              </a:gsLst>
              <a:lin ang="5400000" scaled="1"/>
            </a:gradFill>
            <a:ln w="114300">
              <a:solidFill>
                <a:srgbClr val="FF99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6200" name="Freeform 92"/>
            <p:cNvSpPr>
              <a:spLocks/>
            </p:cNvSpPr>
            <p:nvPr/>
          </p:nvSpPr>
          <p:spPr bwMode="auto">
            <a:xfrm rot="-524789">
              <a:off x="2242" y="1277"/>
              <a:ext cx="1138" cy="664"/>
            </a:xfrm>
            <a:custGeom>
              <a:avLst/>
              <a:gdLst>
                <a:gd name="T0" fmla="*/ 0 w 2130"/>
                <a:gd name="T1" fmla="*/ 0 h 1347"/>
                <a:gd name="T2" fmla="*/ 1 w 2130"/>
                <a:gd name="T3" fmla="*/ 0 h 1347"/>
                <a:gd name="T4" fmla="*/ 1 w 2130"/>
                <a:gd name="T5" fmla="*/ 0 h 1347"/>
                <a:gd name="T6" fmla="*/ 1 w 2130"/>
                <a:gd name="T7" fmla="*/ 0 h 1347"/>
                <a:gd name="T8" fmla="*/ 1 w 2130"/>
                <a:gd name="T9" fmla="*/ 0 h 1347"/>
                <a:gd name="T10" fmla="*/ 1 w 2130"/>
                <a:gd name="T11" fmla="*/ 0 h 1347"/>
                <a:gd name="T12" fmla="*/ 1 w 2130"/>
                <a:gd name="T13" fmla="*/ 0 h 1347"/>
                <a:gd name="T14" fmla="*/ 1 w 2130"/>
                <a:gd name="T15" fmla="*/ 0 h 1347"/>
                <a:gd name="T16" fmla="*/ 1 w 2130"/>
                <a:gd name="T17" fmla="*/ 0 h 1347"/>
                <a:gd name="T18" fmla="*/ 2 w 2130"/>
                <a:gd name="T19" fmla="*/ 0 h 1347"/>
                <a:gd name="T20" fmla="*/ 2 w 2130"/>
                <a:gd name="T21" fmla="*/ 0 h 1347"/>
                <a:gd name="T22" fmla="*/ 2 w 2130"/>
                <a:gd name="T23" fmla="*/ 0 h 1347"/>
                <a:gd name="T24" fmla="*/ 2 w 2130"/>
                <a:gd name="T25" fmla="*/ 0 h 1347"/>
                <a:gd name="T26" fmla="*/ 2 w 2130"/>
                <a:gd name="T27" fmla="*/ 0 h 1347"/>
                <a:gd name="T28" fmla="*/ 2 w 2130"/>
                <a:gd name="T29" fmla="*/ 0 h 1347"/>
                <a:gd name="T30" fmla="*/ 3 w 2130"/>
                <a:gd name="T31" fmla="*/ 0 h 1347"/>
                <a:gd name="T32" fmla="*/ 3 w 2130"/>
                <a:gd name="T33" fmla="*/ 0 h 1347"/>
                <a:gd name="T34" fmla="*/ 3 w 2130"/>
                <a:gd name="T35" fmla="*/ 0 h 1347"/>
                <a:gd name="T36" fmla="*/ 3 w 2130"/>
                <a:gd name="T37" fmla="*/ 0 h 1347"/>
                <a:gd name="T38" fmla="*/ 3 w 2130"/>
                <a:gd name="T39" fmla="*/ 0 h 1347"/>
                <a:gd name="T40" fmla="*/ 3 w 2130"/>
                <a:gd name="T41" fmla="*/ 0 h 1347"/>
                <a:gd name="T42" fmla="*/ 3 w 2130"/>
                <a:gd name="T43" fmla="*/ 0 h 1347"/>
                <a:gd name="T44" fmla="*/ 3 w 2130"/>
                <a:gd name="T45" fmla="*/ 0 h 1347"/>
                <a:gd name="T46" fmla="*/ 3 w 2130"/>
                <a:gd name="T47" fmla="*/ 0 h 1347"/>
                <a:gd name="T48" fmla="*/ 4 w 2130"/>
                <a:gd name="T49" fmla="*/ 1 h 1347"/>
                <a:gd name="T50" fmla="*/ 4 w 2130"/>
                <a:gd name="T51" fmla="*/ 1 h 1347"/>
                <a:gd name="T52" fmla="*/ 4 w 2130"/>
                <a:gd name="T53" fmla="*/ 1 h 1347"/>
                <a:gd name="T54" fmla="*/ 4 w 2130"/>
                <a:gd name="T55" fmla="*/ 1 h 1347"/>
                <a:gd name="T56" fmla="*/ 3 w 2130"/>
                <a:gd name="T57" fmla="*/ 1 h 1347"/>
                <a:gd name="T58" fmla="*/ 3 w 2130"/>
                <a:gd name="T59" fmla="*/ 1 h 1347"/>
                <a:gd name="T60" fmla="*/ 3 w 2130"/>
                <a:gd name="T61" fmla="*/ 1 h 1347"/>
                <a:gd name="T62" fmla="*/ 3 w 2130"/>
                <a:gd name="T63" fmla="*/ 1 h 1347"/>
                <a:gd name="T64" fmla="*/ 3 w 2130"/>
                <a:gd name="T65" fmla="*/ 1 h 1347"/>
                <a:gd name="T66" fmla="*/ 3 w 2130"/>
                <a:gd name="T67" fmla="*/ 1 h 1347"/>
                <a:gd name="T68" fmla="*/ 2 w 2130"/>
                <a:gd name="T69" fmla="*/ 1 h 1347"/>
                <a:gd name="T70" fmla="*/ 2 w 2130"/>
                <a:gd name="T71" fmla="*/ 1 h 1347"/>
                <a:gd name="T72" fmla="*/ 2 w 2130"/>
                <a:gd name="T73" fmla="*/ 0 h 1347"/>
                <a:gd name="T74" fmla="*/ 2 w 2130"/>
                <a:gd name="T75" fmla="*/ 0 h 1347"/>
                <a:gd name="T76" fmla="*/ 1 w 2130"/>
                <a:gd name="T77" fmla="*/ 0 h 1347"/>
                <a:gd name="T78" fmla="*/ 1 w 2130"/>
                <a:gd name="T79" fmla="*/ 0 h 1347"/>
                <a:gd name="T80" fmla="*/ 1 w 2130"/>
                <a:gd name="T81" fmla="*/ 0 h 1347"/>
                <a:gd name="T82" fmla="*/ 1 w 2130"/>
                <a:gd name="T83" fmla="*/ 1 h 1347"/>
                <a:gd name="T84" fmla="*/ 1 w 2130"/>
                <a:gd name="T85" fmla="*/ 1 h 1347"/>
                <a:gd name="T86" fmla="*/ 1 w 2130"/>
                <a:gd name="T87" fmla="*/ 0 h 1347"/>
                <a:gd name="T88" fmla="*/ 1 w 2130"/>
                <a:gd name="T89" fmla="*/ 0 h 1347"/>
                <a:gd name="T90" fmla="*/ 0 w 2130"/>
                <a:gd name="T91" fmla="*/ 1 h 1347"/>
                <a:gd name="T92" fmla="*/ 0 w 2130"/>
                <a:gd name="T93" fmla="*/ 0 h 13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130" h="1347">
                  <a:moveTo>
                    <a:pt x="0" y="1011"/>
                  </a:moveTo>
                  <a:cubicBezTo>
                    <a:pt x="37" y="1023"/>
                    <a:pt x="97" y="870"/>
                    <a:pt x="136" y="870"/>
                  </a:cubicBezTo>
                  <a:cubicBezTo>
                    <a:pt x="271" y="855"/>
                    <a:pt x="209" y="858"/>
                    <a:pt x="320" y="858"/>
                  </a:cubicBezTo>
                  <a:cubicBezTo>
                    <a:pt x="345" y="842"/>
                    <a:pt x="369" y="825"/>
                    <a:pt x="394" y="809"/>
                  </a:cubicBezTo>
                  <a:cubicBezTo>
                    <a:pt x="418" y="793"/>
                    <a:pt x="443" y="736"/>
                    <a:pt x="443" y="736"/>
                  </a:cubicBezTo>
                  <a:cubicBezTo>
                    <a:pt x="466" y="665"/>
                    <a:pt x="437" y="729"/>
                    <a:pt x="492" y="674"/>
                  </a:cubicBezTo>
                  <a:cubicBezTo>
                    <a:pt x="502" y="664"/>
                    <a:pt x="505" y="647"/>
                    <a:pt x="516" y="638"/>
                  </a:cubicBezTo>
                  <a:cubicBezTo>
                    <a:pt x="526" y="630"/>
                    <a:pt x="541" y="631"/>
                    <a:pt x="553" y="625"/>
                  </a:cubicBezTo>
                  <a:cubicBezTo>
                    <a:pt x="566" y="618"/>
                    <a:pt x="579" y="610"/>
                    <a:pt x="590" y="601"/>
                  </a:cubicBezTo>
                  <a:cubicBezTo>
                    <a:pt x="629" y="568"/>
                    <a:pt x="645" y="531"/>
                    <a:pt x="688" y="503"/>
                  </a:cubicBezTo>
                  <a:cubicBezTo>
                    <a:pt x="701" y="462"/>
                    <a:pt x="828" y="454"/>
                    <a:pt x="828" y="429"/>
                  </a:cubicBezTo>
                  <a:cubicBezTo>
                    <a:pt x="923" y="396"/>
                    <a:pt x="952" y="352"/>
                    <a:pt x="1050" y="345"/>
                  </a:cubicBezTo>
                  <a:cubicBezTo>
                    <a:pt x="1074" y="321"/>
                    <a:pt x="1132" y="283"/>
                    <a:pt x="1141" y="270"/>
                  </a:cubicBezTo>
                  <a:cubicBezTo>
                    <a:pt x="1149" y="258"/>
                    <a:pt x="1155" y="242"/>
                    <a:pt x="1166" y="233"/>
                  </a:cubicBezTo>
                  <a:cubicBezTo>
                    <a:pt x="1180" y="221"/>
                    <a:pt x="1199" y="218"/>
                    <a:pt x="1215" y="209"/>
                  </a:cubicBezTo>
                  <a:cubicBezTo>
                    <a:pt x="1257" y="185"/>
                    <a:pt x="1251" y="151"/>
                    <a:pt x="1278" y="111"/>
                  </a:cubicBezTo>
                  <a:cubicBezTo>
                    <a:pt x="1282" y="99"/>
                    <a:pt x="1319" y="86"/>
                    <a:pt x="1325" y="74"/>
                  </a:cubicBezTo>
                  <a:cubicBezTo>
                    <a:pt x="1331" y="61"/>
                    <a:pt x="1380" y="93"/>
                    <a:pt x="1380" y="93"/>
                  </a:cubicBezTo>
                  <a:cubicBezTo>
                    <a:pt x="1411" y="239"/>
                    <a:pt x="1377" y="0"/>
                    <a:pt x="1410" y="219"/>
                  </a:cubicBezTo>
                  <a:cubicBezTo>
                    <a:pt x="1425" y="322"/>
                    <a:pt x="1456" y="402"/>
                    <a:pt x="1488" y="501"/>
                  </a:cubicBezTo>
                  <a:cubicBezTo>
                    <a:pt x="1514" y="580"/>
                    <a:pt x="1602" y="709"/>
                    <a:pt x="1602" y="789"/>
                  </a:cubicBezTo>
                  <a:cubicBezTo>
                    <a:pt x="1647" y="818"/>
                    <a:pt x="1647" y="887"/>
                    <a:pt x="1698" y="903"/>
                  </a:cubicBezTo>
                  <a:cubicBezTo>
                    <a:pt x="1725" y="921"/>
                    <a:pt x="1766" y="898"/>
                    <a:pt x="1791" y="919"/>
                  </a:cubicBezTo>
                  <a:cubicBezTo>
                    <a:pt x="1802" y="928"/>
                    <a:pt x="1806" y="945"/>
                    <a:pt x="1815" y="956"/>
                  </a:cubicBezTo>
                  <a:cubicBezTo>
                    <a:pt x="1826" y="969"/>
                    <a:pt x="1939" y="1063"/>
                    <a:pt x="1950" y="1077"/>
                  </a:cubicBezTo>
                  <a:cubicBezTo>
                    <a:pt x="1998" y="1138"/>
                    <a:pt x="2023" y="1215"/>
                    <a:pt x="2088" y="1257"/>
                  </a:cubicBezTo>
                  <a:cubicBezTo>
                    <a:pt x="2130" y="1320"/>
                    <a:pt x="2076" y="1311"/>
                    <a:pt x="2034" y="1347"/>
                  </a:cubicBezTo>
                  <a:cubicBezTo>
                    <a:pt x="1981" y="1343"/>
                    <a:pt x="1953" y="1346"/>
                    <a:pt x="1901" y="1336"/>
                  </a:cubicBezTo>
                  <a:cubicBezTo>
                    <a:pt x="1887" y="1333"/>
                    <a:pt x="1878" y="1316"/>
                    <a:pt x="1864" y="1312"/>
                  </a:cubicBezTo>
                  <a:cubicBezTo>
                    <a:pt x="1836" y="1304"/>
                    <a:pt x="1807" y="1303"/>
                    <a:pt x="1778" y="1299"/>
                  </a:cubicBezTo>
                  <a:cubicBezTo>
                    <a:pt x="1675" y="1255"/>
                    <a:pt x="1717" y="1271"/>
                    <a:pt x="1619" y="1238"/>
                  </a:cubicBezTo>
                  <a:cubicBezTo>
                    <a:pt x="1607" y="1234"/>
                    <a:pt x="1582" y="1226"/>
                    <a:pt x="1582" y="1226"/>
                  </a:cubicBezTo>
                  <a:cubicBezTo>
                    <a:pt x="1568" y="1181"/>
                    <a:pt x="1583" y="1189"/>
                    <a:pt x="1546" y="1189"/>
                  </a:cubicBezTo>
                  <a:cubicBezTo>
                    <a:pt x="1480" y="1173"/>
                    <a:pt x="1414" y="1161"/>
                    <a:pt x="1349" y="1140"/>
                  </a:cubicBezTo>
                  <a:cubicBezTo>
                    <a:pt x="1308" y="1144"/>
                    <a:pt x="1227" y="1152"/>
                    <a:pt x="1227" y="1152"/>
                  </a:cubicBezTo>
                  <a:cubicBezTo>
                    <a:pt x="1112" y="1141"/>
                    <a:pt x="1111" y="1105"/>
                    <a:pt x="996" y="1101"/>
                  </a:cubicBezTo>
                  <a:cubicBezTo>
                    <a:pt x="982" y="1101"/>
                    <a:pt x="944" y="1040"/>
                    <a:pt x="930" y="1041"/>
                  </a:cubicBezTo>
                  <a:cubicBezTo>
                    <a:pt x="877" y="1044"/>
                    <a:pt x="863" y="1033"/>
                    <a:pt x="810" y="1029"/>
                  </a:cubicBezTo>
                  <a:cubicBezTo>
                    <a:pt x="798" y="1021"/>
                    <a:pt x="686" y="999"/>
                    <a:pt x="678" y="987"/>
                  </a:cubicBezTo>
                  <a:cubicBezTo>
                    <a:pt x="630" y="915"/>
                    <a:pt x="636" y="1036"/>
                    <a:pt x="558" y="1011"/>
                  </a:cubicBezTo>
                  <a:cubicBezTo>
                    <a:pt x="514" y="1031"/>
                    <a:pt x="454" y="1048"/>
                    <a:pt x="426" y="1065"/>
                  </a:cubicBezTo>
                  <a:cubicBezTo>
                    <a:pt x="394" y="1076"/>
                    <a:pt x="387" y="1072"/>
                    <a:pt x="366" y="1077"/>
                  </a:cubicBezTo>
                  <a:cubicBezTo>
                    <a:pt x="316" y="1073"/>
                    <a:pt x="322" y="1096"/>
                    <a:pt x="300" y="1095"/>
                  </a:cubicBezTo>
                  <a:cubicBezTo>
                    <a:pt x="278" y="1094"/>
                    <a:pt x="261" y="1076"/>
                    <a:pt x="234" y="1071"/>
                  </a:cubicBezTo>
                  <a:cubicBezTo>
                    <a:pt x="222" y="1075"/>
                    <a:pt x="148" y="1071"/>
                    <a:pt x="136" y="1066"/>
                  </a:cubicBezTo>
                  <a:cubicBezTo>
                    <a:pt x="100" y="1052"/>
                    <a:pt x="45" y="1104"/>
                    <a:pt x="0" y="1095"/>
                  </a:cubicBezTo>
                  <a:lnTo>
                    <a:pt x="0" y="1011"/>
                  </a:lnTo>
                  <a:close/>
                </a:path>
              </a:pathLst>
            </a:custGeom>
            <a:gradFill rotWithShape="1">
              <a:gsLst>
                <a:gs pos="0">
                  <a:srgbClr val="FF9900"/>
                </a:gs>
                <a:gs pos="100000">
                  <a:srgbClr val="CC6600"/>
                </a:gs>
              </a:gsLst>
              <a:path path="rect">
                <a:fillToRect l="50000" t="50000" r="50000" b="50000"/>
              </a:path>
            </a:gradFill>
            <a:ln w="114300">
              <a:solidFill>
                <a:srgbClr val="996633"/>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6180" name="AutoShape 93"/>
          <p:cNvSpPr>
            <a:spLocks noChangeArrowheads="1"/>
          </p:cNvSpPr>
          <p:nvPr/>
        </p:nvSpPr>
        <p:spPr bwMode="auto">
          <a:xfrm flipH="1">
            <a:off x="5068888" y="4340225"/>
            <a:ext cx="3108325" cy="504825"/>
          </a:xfrm>
          <a:custGeom>
            <a:avLst/>
            <a:gdLst>
              <a:gd name="T0" fmla="*/ 2147483646 w 21600"/>
              <a:gd name="T1" fmla="*/ 0 h 21600"/>
              <a:gd name="T2" fmla="*/ 2147483646 w 21600"/>
              <a:gd name="T3" fmla="*/ 2147483646 h 21600"/>
              <a:gd name="T4" fmla="*/ 2147483646 w 21600"/>
              <a:gd name="T5" fmla="*/ 2147483646 h 21600"/>
              <a:gd name="T6" fmla="*/ 2147483646 w 21600"/>
              <a:gd name="T7" fmla="*/ 2147483646 h 21600"/>
              <a:gd name="T8" fmla="*/ 17694720 60000 65536"/>
              <a:gd name="T9" fmla="*/ 5898240 60000 65536"/>
              <a:gd name="T10" fmla="*/ 5898240 60000 65536"/>
              <a:gd name="T11" fmla="*/ 0 60000 65536"/>
              <a:gd name="T12" fmla="*/ 12427 w 21600"/>
              <a:gd name="T13" fmla="*/ 3803 h 21600"/>
              <a:gd name="T14" fmla="*/ 21170 w 21600"/>
              <a:gd name="T15" fmla="*/ 8355 h 21600"/>
            </a:gdLst>
            <a:ahLst/>
            <a:cxnLst>
              <a:cxn ang="T8">
                <a:pos x="T0" y="T1"/>
              </a:cxn>
              <a:cxn ang="T9">
                <a:pos x="T2" y="T3"/>
              </a:cxn>
              <a:cxn ang="T10">
                <a:pos x="T4" y="T5"/>
              </a:cxn>
              <a:cxn ang="T11">
                <a:pos x="T6" y="T7"/>
              </a:cxn>
            </a:cxnLst>
            <a:rect l="T12" t="T13" r="T14" b="T15"/>
            <a:pathLst>
              <a:path w="21600" h="21600">
                <a:moveTo>
                  <a:pt x="21600" y="6079"/>
                </a:moveTo>
                <a:lnTo>
                  <a:pt x="20452" y="0"/>
                </a:lnTo>
                <a:lnTo>
                  <a:pt x="20452" y="3803"/>
                </a:lnTo>
                <a:lnTo>
                  <a:pt x="12427" y="3803"/>
                </a:lnTo>
                <a:cubicBezTo>
                  <a:pt x="5564" y="3803"/>
                  <a:pt x="0" y="7544"/>
                  <a:pt x="0" y="12158"/>
                </a:cubicBezTo>
                <a:lnTo>
                  <a:pt x="0" y="21600"/>
                </a:lnTo>
                <a:lnTo>
                  <a:pt x="4653" y="21600"/>
                </a:lnTo>
                <a:lnTo>
                  <a:pt x="4653" y="12158"/>
                </a:lnTo>
                <a:cubicBezTo>
                  <a:pt x="4653" y="10058"/>
                  <a:pt x="8134" y="8355"/>
                  <a:pt x="12427" y="8355"/>
                </a:cubicBezTo>
                <a:lnTo>
                  <a:pt x="20452" y="8355"/>
                </a:lnTo>
                <a:lnTo>
                  <a:pt x="20452" y="12158"/>
                </a:lnTo>
                <a:lnTo>
                  <a:pt x="21600" y="6079"/>
                </a:lnTo>
                <a:close/>
              </a:path>
            </a:pathLst>
          </a:custGeom>
          <a:solidFill>
            <a:srgbClr val="99FF66"/>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
        <p:nvSpPr>
          <p:cNvPr id="6181" name="Text Box 94"/>
          <p:cNvSpPr txBox="1">
            <a:spLocks noChangeArrowheads="1"/>
          </p:cNvSpPr>
          <p:nvPr/>
        </p:nvSpPr>
        <p:spPr bwMode="auto">
          <a:xfrm>
            <a:off x="7040563" y="4668838"/>
            <a:ext cx="1582737" cy="768350"/>
          </a:xfrm>
          <a:prstGeom prst="rect">
            <a:avLst/>
          </a:prstGeom>
          <a:solidFill>
            <a:srgbClr val="99FF66"/>
          </a:solidFill>
          <a:ln w="2857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80000"/>
              </a:lnSpc>
              <a:spcBef>
                <a:spcPct val="0"/>
              </a:spcBef>
              <a:buFontTx/>
              <a:buNone/>
            </a:pPr>
            <a:r>
              <a:rPr lang="es-ES" altLang="es-ES" sz="1800" dirty="0" err="1">
                <a:latin typeface="Calibri" panose="020F0502020204030204" pitchFamily="34" charset="0"/>
              </a:rPr>
              <a:t>Biologically</a:t>
            </a:r>
            <a:r>
              <a:rPr lang="es-ES" altLang="es-ES" sz="1800" dirty="0">
                <a:latin typeface="Calibri" panose="020F0502020204030204" pitchFamily="34" charset="0"/>
              </a:rPr>
              <a:t> inactive </a:t>
            </a:r>
            <a:r>
              <a:rPr lang="es-ES" altLang="es-ES" sz="1800" dirty="0" err="1">
                <a:latin typeface="Calibri" panose="020F0502020204030204" pitchFamily="34" charset="0"/>
              </a:rPr>
              <a:t>estrogens</a:t>
            </a:r>
            <a:endParaRPr lang="es-ES" altLang="es-ES" sz="1800" dirty="0">
              <a:latin typeface="Calibri" panose="020F0502020204030204" pitchFamily="34" charset="0"/>
            </a:endParaRPr>
          </a:p>
        </p:txBody>
      </p:sp>
      <p:sp>
        <p:nvSpPr>
          <p:cNvPr id="6182" name="Text Box 95"/>
          <p:cNvSpPr txBox="1">
            <a:spLocks noChangeArrowheads="1"/>
          </p:cNvSpPr>
          <p:nvPr/>
        </p:nvSpPr>
        <p:spPr bwMode="auto">
          <a:xfrm>
            <a:off x="4860032" y="2271713"/>
            <a:ext cx="142635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_tradnl" altLang="es-ES" sz="1800" i="0" dirty="0">
                <a:latin typeface="Calibri" panose="020F0502020204030204" pitchFamily="34" charset="0"/>
              </a:rPr>
              <a:t>ANDROGENS</a:t>
            </a:r>
            <a:endParaRPr lang="es-ES" altLang="es-ES" sz="1800" i="0" dirty="0">
              <a:latin typeface="Calibri" panose="020F0502020204030204" pitchFamily="34" charset="0"/>
            </a:endParaRPr>
          </a:p>
        </p:txBody>
      </p:sp>
      <p:sp>
        <p:nvSpPr>
          <p:cNvPr id="6183" name="AutoShape 96"/>
          <p:cNvSpPr>
            <a:spLocks noChangeArrowheads="1"/>
          </p:cNvSpPr>
          <p:nvPr/>
        </p:nvSpPr>
        <p:spPr bwMode="auto">
          <a:xfrm rot="-7037373">
            <a:off x="4018756" y="1229519"/>
            <a:ext cx="1666875" cy="350838"/>
          </a:xfrm>
          <a:prstGeom prst="notchedRightArrow">
            <a:avLst>
              <a:gd name="adj1" fmla="val 50000"/>
              <a:gd name="adj2" fmla="val 118778"/>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sp>
        <p:nvSpPr>
          <p:cNvPr id="6184" name="AutoShape 97"/>
          <p:cNvSpPr>
            <a:spLocks noChangeArrowheads="1"/>
          </p:cNvSpPr>
          <p:nvPr/>
        </p:nvSpPr>
        <p:spPr bwMode="auto">
          <a:xfrm rot="6937495">
            <a:off x="4217194" y="3050381"/>
            <a:ext cx="1365250" cy="369888"/>
          </a:xfrm>
          <a:prstGeom prst="notchedRightArrow">
            <a:avLst>
              <a:gd name="adj1" fmla="val 50000"/>
              <a:gd name="adj2" fmla="val 92275"/>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grpSp>
        <p:nvGrpSpPr>
          <p:cNvPr id="84" name="Group 120"/>
          <p:cNvGrpSpPr>
            <a:grpSpLocks/>
          </p:cNvGrpSpPr>
          <p:nvPr/>
        </p:nvGrpSpPr>
        <p:grpSpPr bwMode="auto">
          <a:xfrm>
            <a:off x="49244" y="2517450"/>
            <a:ext cx="4259263" cy="1652590"/>
            <a:chOff x="14" y="1583"/>
            <a:chExt cx="2683" cy="1041"/>
          </a:xfrm>
        </p:grpSpPr>
        <p:sp>
          <p:nvSpPr>
            <p:cNvPr id="6194" name="Text Box 100"/>
            <p:cNvSpPr txBox="1">
              <a:spLocks noChangeArrowheads="1"/>
            </p:cNvSpPr>
            <p:nvPr/>
          </p:nvSpPr>
          <p:spPr bwMode="auto">
            <a:xfrm>
              <a:off x="2179" y="1583"/>
              <a:ext cx="518" cy="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_tradnl" altLang="es-ES" sz="6000" b="0" i="0" dirty="0">
                  <a:solidFill>
                    <a:srgbClr val="FF0000"/>
                  </a:solidFill>
                  <a:latin typeface="Comic Sans MS" panose="030F0702030302020204" pitchFamily="66" charset="0"/>
                </a:rPr>
                <a:t>x</a:t>
              </a:r>
              <a:endParaRPr lang="es-ES" altLang="es-ES" sz="6000" b="0" i="0" dirty="0">
                <a:solidFill>
                  <a:srgbClr val="FF0000"/>
                </a:solidFill>
                <a:latin typeface="Comic Sans MS" panose="030F0702030302020204" pitchFamily="66" charset="0"/>
              </a:endParaRPr>
            </a:p>
          </p:txBody>
        </p:sp>
        <p:sp>
          <p:nvSpPr>
            <p:cNvPr id="6195" name="AutoShape 101"/>
            <p:cNvSpPr>
              <a:spLocks noChangeArrowheads="1"/>
            </p:cNvSpPr>
            <p:nvPr/>
          </p:nvSpPr>
          <p:spPr bwMode="auto">
            <a:xfrm>
              <a:off x="68" y="1660"/>
              <a:ext cx="1628" cy="784"/>
            </a:xfrm>
            <a:prstGeom prst="wedgeRectCallout">
              <a:avLst>
                <a:gd name="adj1" fmla="val 78921"/>
                <a:gd name="adj2" fmla="val -7574"/>
              </a:avLst>
            </a:prstGeom>
            <a:solidFill>
              <a:schemeClr val="bg1"/>
            </a:solidFill>
            <a:ln w="57150">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_tradnl" altLang="es-ES" sz="1800" b="0" i="0">
                <a:latin typeface="Comic Sans MS" panose="030F0702030302020204" pitchFamily="66" charset="0"/>
              </a:endParaRPr>
            </a:p>
          </p:txBody>
        </p:sp>
        <p:sp>
          <p:nvSpPr>
            <p:cNvPr id="6196" name="Text Box 102"/>
            <p:cNvSpPr txBox="1">
              <a:spLocks noChangeArrowheads="1"/>
            </p:cNvSpPr>
            <p:nvPr/>
          </p:nvSpPr>
          <p:spPr bwMode="auto">
            <a:xfrm>
              <a:off x="14" y="1655"/>
              <a:ext cx="1723" cy="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800" b="0" i="0" dirty="0" err="1">
                  <a:solidFill>
                    <a:srgbClr val="000066"/>
                  </a:solidFill>
                  <a:latin typeface="Calibri" panose="020F0502020204030204" pitchFamily="34" charset="0"/>
                </a:rPr>
                <a:t>Inhibition</a:t>
              </a:r>
              <a:r>
                <a:rPr lang="es-ES" altLang="es-ES" sz="1800" b="0" i="0" dirty="0">
                  <a:solidFill>
                    <a:srgbClr val="000066"/>
                  </a:solidFill>
                  <a:latin typeface="Comic Sans MS" panose="030F0702030302020204" pitchFamily="66" charset="0"/>
                </a:rPr>
                <a:t> </a:t>
              </a:r>
              <a:r>
                <a:rPr lang="es-ES" altLang="es-ES" sz="1800" b="0" i="0" dirty="0">
                  <a:solidFill>
                    <a:srgbClr val="000066"/>
                  </a:solidFill>
                  <a:latin typeface="Calibri" panose="020F0502020204030204" pitchFamily="34" charset="0"/>
                </a:rPr>
                <a:t>of </a:t>
              </a:r>
              <a:r>
                <a:rPr lang="es-ES" altLang="es-ES" sz="1800" b="0" i="0" dirty="0" err="1">
                  <a:solidFill>
                    <a:srgbClr val="000066"/>
                  </a:solidFill>
                  <a:latin typeface="Calibri" panose="020F0502020204030204" pitchFamily="34" charset="0"/>
                </a:rPr>
                <a:t>estrogen</a:t>
              </a:r>
              <a:r>
                <a:rPr lang="es-ES" altLang="es-ES" sz="1800" b="0" i="0" dirty="0">
                  <a:solidFill>
                    <a:srgbClr val="000066"/>
                  </a:solidFill>
                  <a:latin typeface="Calibri" panose="020F0502020204030204" pitchFamily="34" charset="0"/>
                </a:rPr>
                <a:t> </a:t>
              </a:r>
              <a:r>
                <a:rPr lang="es-ES" altLang="es-ES" sz="1800" b="0" i="0" dirty="0" err="1">
                  <a:solidFill>
                    <a:srgbClr val="000066"/>
                  </a:solidFill>
                  <a:latin typeface="Calibri" panose="020F0502020204030204" pitchFamily="34" charset="0"/>
                </a:rPr>
                <a:t>actions</a:t>
              </a:r>
              <a:endParaRPr lang="es-ES" altLang="es-ES" sz="1800" b="0" i="0" dirty="0">
                <a:solidFill>
                  <a:srgbClr val="000066"/>
                </a:solidFill>
                <a:latin typeface="Calibri" panose="020F0502020204030204" pitchFamily="34" charset="0"/>
              </a:endParaRPr>
            </a:p>
            <a:p>
              <a:pPr algn="ctr">
                <a:spcBef>
                  <a:spcPct val="0"/>
                </a:spcBef>
                <a:buFontTx/>
                <a:buNone/>
              </a:pPr>
              <a:r>
                <a:rPr lang="es-ES" altLang="es-ES" sz="2400" i="0" dirty="0" err="1">
                  <a:solidFill>
                    <a:srgbClr val="000066"/>
                  </a:solidFill>
                  <a:latin typeface="Calibri" panose="020F0502020204030204" pitchFamily="34" charset="0"/>
                </a:rPr>
                <a:t>SERMs</a:t>
              </a:r>
              <a:endParaRPr lang="es-ES" altLang="es-ES" sz="2400" i="0" dirty="0">
                <a:solidFill>
                  <a:srgbClr val="000066"/>
                </a:solidFill>
                <a:latin typeface="Calibri" panose="020F0502020204030204" pitchFamily="34" charset="0"/>
              </a:endParaRPr>
            </a:p>
            <a:p>
              <a:pPr algn="ctr">
                <a:spcBef>
                  <a:spcPct val="0"/>
                </a:spcBef>
                <a:buFontTx/>
                <a:buNone/>
              </a:pPr>
              <a:r>
                <a:rPr lang="es-ES" altLang="es-ES" sz="1800" i="0" dirty="0">
                  <a:solidFill>
                    <a:srgbClr val="000066"/>
                  </a:solidFill>
                  <a:latin typeface="Calibri" panose="020F0502020204030204" pitchFamily="34" charset="0"/>
                </a:rPr>
                <a:t>ANTIESTROGENS</a:t>
              </a:r>
            </a:p>
            <a:p>
              <a:pPr algn="ctr">
                <a:spcBef>
                  <a:spcPct val="0"/>
                </a:spcBef>
                <a:buFontTx/>
                <a:buNone/>
              </a:pPr>
              <a:endParaRPr lang="es-ES" altLang="es-ES" sz="1600" b="0" i="0" dirty="0">
                <a:solidFill>
                  <a:srgbClr val="000066"/>
                </a:solidFill>
                <a:latin typeface="Comic Sans MS" panose="030F0702030302020204" pitchFamily="66" charset="0"/>
              </a:endParaRPr>
            </a:p>
          </p:txBody>
        </p:sp>
      </p:grpSp>
      <p:grpSp>
        <p:nvGrpSpPr>
          <p:cNvPr id="88" name="Group 121"/>
          <p:cNvGrpSpPr>
            <a:grpSpLocks/>
          </p:cNvGrpSpPr>
          <p:nvPr/>
        </p:nvGrpSpPr>
        <p:grpSpPr bwMode="auto">
          <a:xfrm>
            <a:off x="452438" y="4590540"/>
            <a:ext cx="4556125" cy="2007110"/>
            <a:chOff x="204" y="3069"/>
            <a:chExt cx="2870" cy="1087"/>
          </a:xfrm>
        </p:grpSpPr>
        <p:sp>
          <p:nvSpPr>
            <p:cNvPr id="6191" name="Text Box 104"/>
            <p:cNvSpPr txBox="1">
              <a:spLocks noChangeArrowheads="1"/>
            </p:cNvSpPr>
            <p:nvPr/>
          </p:nvSpPr>
          <p:spPr bwMode="auto">
            <a:xfrm>
              <a:off x="2556" y="3069"/>
              <a:ext cx="518" cy="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_tradnl" altLang="es-ES" sz="6000" b="0" i="0" dirty="0">
                  <a:solidFill>
                    <a:srgbClr val="FF0000"/>
                  </a:solidFill>
                  <a:latin typeface="Comic Sans MS" panose="030F0702030302020204" pitchFamily="66" charset="0"/>
                </a:rPr>
                <a:t>x</a:t>
              </a:r>
              <a:endParaRPr lang="es-ES" altLang="es-ES" sz="6000" b="0" i="0" dirty="0">
                <a:solidFill>
                  <a:srgbClr val="FF0000"/>
                </a:solidFill>
                <a:latin typeface="Comic Sans MS" panose="030F0702030302020204" pitchFamily="66" charset="0"/>
              </a:endParaRPr>
            </a:p>
          </p:txBody>
        </p:sp>
        <p:sp>
          <p:nvSpPr>
            <p:cNvPr id="6192" name="AutoShape 105"/>
            <p:cNvSpPr>
              <a:spLocks noChangeArrowheads="1"/>
            </p:cNvSpPr>
            <p:nvPr/>
          </p:nvSpPr>
          <p:spPr bwMode="auto">
            <a:xfrm flipV="1">
              <a:off x="204" y="3445"/>
              <a:ext cx="1822" cy="711"/>
            </a:xfrm>
            <a:prstGeom prst="wedgeRectCallout">
              <a:avLst>
                <a:gd name="adj1" fmla="val 80403"/>
                <a:gd name="adj2" fmla="val 46690"/>
              </a:avLst>
            </a:prstGeom>
            <a:solidFill>
              <a:schemeClr val="bg1"/>
            </a:solidFill>
            <a:ln w="57150">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_tradnl" altLang="es-ES" sz="1800" b="0" i="0">
                <a:latin typeface="Comic Sans MS" panose="030F0702030302020204" pitchFamily="66" charset="0"/>
              </a:endParaRPr>
            </a:p>
          </p:txBody>
        </p:sp>
        <p:sp>
          <p:nvSpPr>
            <p:cNvPr id="6193" name="Text Box 106"/>
            <p:cNvSpPr txBox="1">
              <a:spLocks noChangeArrowheads="1"/>
            </p:cNvSpPr>
            <p:nvPr/>
          </p:nvSpPr>
          <p:spPr bwMode="auto">
            <a:xfrm>
              <a:off x="274" y="3439"/>
              <a:ext cx="1707" cy="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800" b="0" i="0" dirty="0" err="1">
                  <a:solidFill>
                    <a:srgbClr val="000066"/>
                  </a:solidFill>
                  <a:latin typeface="Calibri" panose="020F0502020204030204" pitchFamily="34" charset="0"/>
                </a:rPr>
                <a:t>Inhibition</a:t>
              </a:r>
              <a:r>
                <a:rPr lang="es-ES" altLang="es-ES" sz="1800" b="0" i="0" dirty="0">
                  <a:solidFill>
                    <a:srgbClr val="000066"/>
                  </a:solidFill>
                  <a:latin typeface="Calibri" panose="020F0502020204030204" pitchFamily="34" charset="0"/>
                </a:rPr>
                <a:t> of </a:t>
              </a:r>
              <a:r>
                <a:rPr lang="es-ES" altLang="es-ES" sz="1800" b="0" i="0" dirty="0" err="1">
                  <a:solidFill>
                    <a:srgbClr val="000066"/>
                  </a:solidFill>
                  <a:latin typeface="Calibri" panose="020F0502020204030204" pitchFamily="34" charset="0"/>
                </a:rPr>
                <a:t>estrogen</a:t>
              </a:r>
              <a:r>
                <a:rPr lang="en-US" altLang="es-ES" sz="1800" b="0" i="0" dirty="0">
                  <a:solidFill>
                    <a:srgbClr val="000066"/>
                  </a:solidFill>
                  <a:latin typeface="Calibri" panose="020F0502020204030204" pitchFamily="34" charset="0"/>
                </a:rPr>
                <a:t> </a:t>
              </a:r>
              <a:r>
                <a:rPr lang="es-ES" altLang="es-ES" sz="1800" b="0" i="0" dirty="0" err="1">
                  <a:solidFill>
                    <a:srgbClr val="000066"/>
                  </a:solidFill>
                  <a:latin typeface="Calibri" panose="020F0502020204030204" pitchFamily="34" charset="0"/>
                </a:rPr>
                <a:t>synthesis</a:t>
              </a:r>
              <a:r>
                <a:rPr lang="es-ES" altLang="es-ES" sz="1800" b="0" i="0" dirty="0">
                  <a:solidFill>
                    <a:srgbClr val="000066"/>
                  </a:solidFill>
                  <a:latin typeface="Calibri" panose="020F0502020204030204" pitchFamily="34" charset="0"/>
                </a:rPr>
                <a:t> </a:t>
              </a:r>
            </a:p>
            <a:p>
              <a:pPr algn="ctr">
                <a:spcBef>
                  <a:spcPct val="0"/>
                </a:spcBef>
                <a:buFontTx/>
                <a:buNone/>
              </a:pPr>
              <a:r>
                <a:rPr lang="es-ES" altLang="es-ES" sz="2400" i="0" dirty="0" err="1">
                  <a:solidFill>
                    <a:srgbClr val="000066"/>
                  </a:solidFill>
                  <a:latin typeface="Calibri" panose="020F0502020204030204" pitchFamily="34" charset="0"/>
                </a:rPr>
                <a:t>SEEMs</a:t>
              </a:r>
              <a:endParaRPr lang="es-ES" altLang="es-ES" sz="2400" i="0" dirty="0">
                <a:solidFill>
                  <a:srgbClr val="000066"/>
                </a:solidFill>
                <a:latin typeface="Calibri" panose="020F0502020204030204" pitchFamily="34" charset="0"/>
              </a:endParaRPr>
            </a:p>
            <a:p>
              <a:pPr algn="ctr">
                <a:spcBef>
                  <a:spcPct val="0"/>
                </a:spcBef>
                <a:buFontTx/>
                <a:buNone/>
              </a:pPr>
              <a:r>
                <a:rPr lang="es-ES" altLang="es-ES" sz="1800" i="0" dirty="0">
                  <a:solidFill>
                    <a:srgbClr val="000066"/>
                  </a:solidFill>
                  <a:latin typeface="Calibri" panose="020F0502020204030204" pitchFamily="34" charset="0"/>
                </a:rPr>
                <a:t>AROMATASE INHIBITORS</a:t>
              </a:r>
            </a:p>
          </p:txBody>
        </p:sp>
      </p:grpSp>
      <p:grpSp>
        <p:nvGrpSpPr>
          <p:cNvPr id="92" name="Group 122"/>
          <p:cNvGrpSpPr>
            <a:grpSpLocks/>
          </p:cNvGrpSpPr>
          <p:nvPr/>
        </p:nvGrpSpPr>
        <p:grpSpPr bwMode="auto">
          <a:xfrm>
            <a:off x="209551" y="4033838"/>
            <a:ext cx="2606675" cy="1152525"/>
            <a:chOff x="51" y="2541"/>
            <a:chExt cx="1642" cy="726"/>
          </a:xfrm>
          <a:solidFill>
            <a:schemeClr val="tx1"/>
          </a:solidFill>
        </p:grpSpPr>
        <p:sp>
          <p:nvSpPr>
            <p:cNvPr id="6188" name="AutoShape 113"/>
            <p:cNvSpPr>
              <a:spLocks noChangeArrowheads="1"/>
            </p:cNvSpPr>
            <p:nvPr/>
          </p:nvSpPr>
          <p:spPr bwMode="auto">
            <a:xfrm flipV="1">
              <a:off x="196" y="2541"/>
              <a:ext cx="1496" cy="726"/>
            </a:xfrm>
            <a:prstGeom prst="wedgeRectCallout">
              <a:avLst>
                <a:gd name="adj1" fmla="val 84625"/>
                <a:gd name="adj2" fmla="val 80023"/>
              </a:avLst>
            </a:prstGeom>
            <a:grp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_tradnl" altLang="es-ES" sz="1800" b="0" i="0">
                <a:latin typeface="Comic Sans MS" panose="030F0702030302020204" pitchFamily="66" charset="0"/>
              </a:endParaRPr>
            </a:p>
          </p:txBody>
        </p:sp>
        <p:sp>
          <p:nvSpPr>
            <p:cNvPr id="6189" name="AutoShape 116"/>
            <p:cNvSpPr>
              <a:spLocks noChangeArrowheads="1"/>
            </p:cNvSpPr>
            <p:nvPr/>
          </p:nvSpPr>
          <p:spPr bwMode="auto">
            <a:xfrm flipV="1">
              <a:off x="51" y="2541"/>
              <a:ext cx="1642" cy="726"/>
            </a:xfrm>
            <a:prstGeom prst="wedgeRectCallout">
              <a:avLst>
                <a:gd name="adj1" fmla="val 103676"/>
                <a:gd name="adj2" fmla="val -53310"/>
              </a:avLst>
            </a:prstGeom>
            <a:grpFill/>
            <a:ln w="57150">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_tradnl" altLang="es-ES" sz="1800" b="0" i="0">
                <a:latin typeface="Comic Sans MS" panose="030F0702030302020204" pitchFamily="66" charset="0"/>
              </a:endParaRPr>
            </a:p>
          </p:txBody>
        </p:sp>
        <p:sp>
          <p:nvSpPr>
            <p:cNvPr id="6190" name="Text Box 117"/>
            <p:cNvSpPr txBox="1">
              <a:spLocks noChangeArrowheads="1"/>
            </p:cNvSpPr>
            <p:nvPr/>
          </p:nvSpPr>
          <p:spPr bwMode="auto">
            <a:xfrm>
              <a:off x="86" y="2720"/>
              <a:ext cx="1580" cy="368"/>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i="0" dirty="0">
                  <a:solidFill>
                    <a:srgbClr val="FFFF00"/>
                  </a:solidFill>
                  <a:latin typeface="Calibri" panose="020F0502020204030204" pitchFamily="34" charset="0"/>
                </a:rPr>
                <a:t>MELATONIN</a:t>
              </a:r>
            </a:p>
          </p:txBody>
        </p:sp>
      </p:grpSp>
    </p:spTree>
    <p:custDataLst>
      <p:tags r:id="rId1"/>
    </p:custDataLst>
    <p:extLst>
      <p:ext uri="{BB962C8B-B14F-4D97-AF65-F5344CB8AC3E}">
        <p14:creationId xmlns:p14="http://schemas.microsoft.com/office/powerpoint/2010/main" val="39406261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88"/>
                                        </p:tgtEl>
                                        <p:attrNameLst>
                                          <p:attrName>style.visibility</p:attrName>
                                        </p:attrNameLst>
                                      </p:cBhvr>
                                      <p:to>
                                        <p:strVal val="visible"/>
                                      </p:to>
                                    </p:set>
                                    <p:animEffect transition="in" filter="wipe(left)">
                                      <p:cBhvr>
                                        <p:cTn id="12" dur="500"/>
                                        <p:tgtEl>
                                          <p:spTgt spid="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nodeType="clickEffect">
                                  <p:stCondLst>
                                    <p:cond delay="0"/>
                                  </p:stCondLst>
                                  <p:childTnLst>
                                    <p:set>
                                      <p:cBhvr>
                                        <p:cTn id="16" dur="1" fill="hold">
                                          <p:stCondLst>
                                            <p:cond delay="0"/>
                                          </p:stCondLst>
                                        </p:cTn>
                                        <p:tgtEl>
                                          <p:spTgt spid="92"/>
                                        </p:tgtEl>
                                        <p:attrNameLst>
                                          <p:attrName>style.visibility</p:attrName>
                                        </p:attrNameLst>
                                      </p:cBhvr>
                                      <p:to>
                                        <p:strVal val="visible"/>
                                      </p:to>
                                    </p:set>
                                    <p:anim calcmode="lin" valueType="num">
                                      <p:cBhvr>
                                        <p:cTn id="17" dur="500" fill="hold"/>
                                        <p:tgtEl>
                                          <p:spTgt spid="92"/>
                                        </p:tgtEl>
                                        <p:attrNameLst>
                                          <p:attrName>ppt_w</p:attrName>
                                        </p:attrNameLst>
                                      </p:cBhvr>
                                      <p:tavLst>
                                        <p:tav tm="0">
                                          <p:val>
                                            <p:fltVal val="0"/>
                                          </p:val>
                                        </p:tav>
                                        <p:tav tm="100000">
                                          <p:val>
                                            <p:strVal val="#ppt_w"/>
                                          </p:val>
                                        </p:tav>
                                      </p:tavLst>
                                    </p:anim>
                                    <p:anim calcmode="lin" valueType="num">
                                      <p:cBhvr>
                                        <p:cTn id="18" dur="500" fill="hold"/>
                                        <p:tgtEl>
                                          <p:spTgt spid="9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pSp>
        <p:nvGrpSpPr>
          <p:cNvPr id="20" name="Grupo 19"/>
          <p:cNvGrpSpPr/>
          <p:nvPr/>
        </p:nvGrpSpPr>
        <p:grpSpPr>
          <a:xfrm>
            <a:off x="3614015" y="672869"/>
            <a:ext cx="5135907" cy="4992463"/>
            <a:chOff x="2908821" y="329328"/>
            <a:chExt cx="5135907" cy="4884361"/>
          </a:xfrm>
        </p:grpSpPr>
        <p:grpSp>
          <p:nvGrpSpPr>
            <p:cNvPr id="3" name="Grupo 2"/>
            <p:cNvGrpSpPr/>
            <p:nvPr/>
          </p:nvGrpSpPr>
          <p:grpSpPr>
            <a:xfrm>
              <a:off x="4227840" y="329328"/>
              <a:ext cx="2638039" cy="2304256"/>
              <a:chOff x="2700728" y="1004413"/>
              <a:chExt cx="2947392" cy="2947392"/>
            </a:xfrm>
            <a:solidFill>
              <a:srgbClr val="FFABAD"/>
            </a:solidFill>
          </p:grpSpPr>
          <p:sp>
            <p:nvSpPr>
              <p:cNvPr id="4" name="Elipse 3"/>
              <p:cNvSpPr/>
              <p:nvPr/>
            </p:nvSpPr>
            <p:spPr>
              <a:xfrm>
                <a:off x="2700728" y="1004413"/>
                <a:ext cx="2947392" cy="2947392"/>
              </a:xfrm>
              <a:prstGeom prst="ellipse">
                <a:avLst/>
              </a:prstGeom>
              <a:grpFill/>
              <a:ln w="28575">
                <a:solidFill>
                  <a:schemeClr val="tx1"/>
                </a:solidFill>
              </a:ln>
            </p:spPr>
            <p:style>
              <a:lnRef idx="0">
                <a:schemeClr val="lt1">
                  <a:hueOff val="0"/>
                  <a:satOff val="0"/>
                  <a:lumOff val="0"/>
                  <a:alphaOff val="0"/>
                </a:schemeClr>
              </a:lnRef>
              <a:fillRef idx="3">
                <a:schemeClr val="accent1">
                  <a:alpha val="50000"/>
                  <a:hueOff val="0"/>
                  <a:satOff val="0"/>
                  <a:lumOff val="0"/>
                  <a:alphaOff val="0"/>
                </a:schemeClr>
              </a:fillRef>
              <a:effectRef idx="3">
                <a:schemeClr val="accent1">
                  <a:alpha val="50000"/>
                  <a:hueOff val="0"/>
                  <a:satOff val="0"/>
                  <a:lumOff val="0"/>
                  <a:alphaOff val="0"/>
                </a:schemeClr>
              </a:effectRef>
              <a:fontRef idx="minor">
                <a:schemeClr val="tx1"/>
              </a:fontRef>
            </p:style>
          </p:sp>
          <p:sp>
            <p:nvSpPr>
              <p:cNvPr id="5" name="Elipse 4"/>
              <p:cNvSpPr/>
              <p:nvPr/>
            </p:nvSpPr>
            <p:spPr>
              <a:xfrm>
                <a:off x="2931435" y="1938537"/>
                <a:ext cx="2419095" cy="1326326"/>
              </a:xfrm>
              <a:prstGeom prst="rect">
                <a:avLst/>
              </a:prstGeom>
              <a:noFill/>
              <a:ln w="28575">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s-ES" sz="2400" b="1" i="0" kern="1200" dirty="0" smtClean="0">
                    <a:latin typeface="Calibri" panose="020F0502020204030204" pitchFamily="34" charset="0"/>
                  </a:rPr>
                  <a:t>RADIOTHERAPY</a:t>
                </a:r>
                <a:endParaRPr lang="es-ES" sz="2400" b="1" i="0" kern="1200" dirty="0">
                  <a:latin typeface="Calibri" panose="020F0502020204030204" pitchFamily="34" charset="0"/>
                </a:endParaRPr>
              </a:p>
            </p:txBody>
          </p:sp>
        </p:grpSp>
        <p:grpSp>
          <p:nvGrpSpPr>
            <p:cNvPr id="10" name="Grupo 9"/>
            <p:cNvGrpSpPr/>
            <p:nvPr/>
          </p:nvGrpSpPr>
          <p:grpSpPr>
            <a:xfrm>
              <a:off x="2908821" y="2909433"/>
              <a:ext cx="2638039" cy="2304256"/>
              <a:chOff x="2700728" y="1004413"/>
              <a:chExt cx="2947392" cy="2947392"/>
            </a:xfrm>
            <a:solidFill>
              <a:srgbClr val="FFABAD"/>
            </a:solidFill>
          </p:grpSpPr>
          <p:sp>
            <p:nvSpPr>
              <p:cNvPr id="11" name="Elipse 10"/>
              <p:cNvSpPr/>
              <p:nvPr/>
            </p:nvSpPr>
            <p:spPr>
              <a:xfrm>
                <a:off x="2700728" y="1004413"/>
                <a:ext cx="2947392" cy="2947392"/>
              </a:xfrm>
              <a:prstGeom prst="ellipse">
                <a:avLst/>
              </a:prstGeom>
              <a:grpFill/>
              <a:ln w="28575">
                <a:solidFill>
                  <a:schemeClr val="tx1"/>
                </a:solidFill>
              </a:ln>
            </p:spPr>
            <p:style>
              <a:lnRef idx="0">
                <a:schemeClr val="lt1">
                  <a:hueOff val="0"/>
                  <a:satOff val="0"/>
                  <a:lumOff val="0"/>
                  <a:alphaOff val="0"/>
                </a:schemeClr>
              </a:lnRef>
              <a:fillRef idx="3">
                <a:schemeClr val="accent1">
                  <a:alpha val="50000"/>
                  <a:hueOff val="0"/>
                  <a:satOff val="0"/>
                  <a:lumOff val="0"/>
                  <a:alphaOff val="0"/>
                </a:schemeClr>
              </a:fillRef>
              <a:effectRef idx="3">
                <a:schemeClr val="accent1">
                  <a:alpha val="50000"/>
                  <a:hueOff val="0"/>
                  <a:satOff val="0"/>
                  <a:lumOff val="0"/>
                  <a:alphaOff val="0"/>
                </a:schemeClr>
              </a:effectRef>
              <a:fontRef idx="minor">
                <a:schemeClr val="tx1"/>
              </a:fontRef>
            </p:style>
          </p:sp>
          <p:sp>
            <p:nvSpPr>
              <p:cNvPr id="12" name="Elipse 4"/>
              <p:cNvSpPr/>
              <p:nvPr/>
            </p:nvSpPr>
            <p:spPr>
              <a:xfrm>
                <a:off x="2964875" y="1967418"/>
                <a:ext cx="2419095" cy="1326326"/>
              </a:xfrm>
              <a:prstGeom prst="rect">
                <a:avLst/>
              </a:prstGeom>
              <a:noFill/>
              <a:ln w="28575">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s-ES" sz="2400" b="1" i="0" kern="1200" dirty="0" smtClean="0">
                    <a:latin typeface="Calibri" panose="020F0502020204030204" pitchFamily="34" charset="0"/>
                  </a:rPr>
                  <a:t>ENDOCRINE THERAPY</a:t>
                </a:r>
                <a:endParaRPr lang="es-ES" sz="2400" b="1" i="0" kern="1200" dirty="0">
                  <a:latin typeface="Calibri" panose="020F0502020204030204" pitchFamily="34" charset="0"/>
                </a:endParaRPr>
              </a:p>
            </p:txBody>
          </p:sp>
        </p:grpSp>
        <p:grpSp>
          <p:nvGrpSpPr>
            <p:cNvPr id="13" name="Grupo 12"/>
            <p:cNvGrpSpPr/>
            <p:nvPr/>
          </p:nvGrpSpPr>
          <p:grpSpPr>
            <a:xfrm>
              <a:off x="5406689" y="2909433"/>
              <a:ext cx="2638039" cy="2304256"/>
              <a:chOff x="2700728" y="1004413"/>
              <a:chExt cx="2947392" cy="2947392"/>
            </a:xfrm>
            <a:solidFill>
              <a:srgbClr val="FFABAD"/>
            </a:solidFill>
          </p:grpSpPr>
          <p:sp>
            <p:nvSpPr>
              <p:cNvPr id="14" name="Elipse 13"/>
              <p:cNvSpPr/>
              <p:nvPr/>
            </p:nvSpPr>
            <p:spPr>
              <a:xfrm>
                <a:off x="2700728" y="1004413"/>
                <a:ext cx="2947392" cy="2947392"/>
              </a:xfrm>
              <a:prstGeom prst="ellipse">
                <a:avLst/>
              </a:prstGeom>
              <a:grpFill/>
              <a:ln w="28575">
                <a:solidFill>
                  <a:schemeClr val="tx1"/>
                </a:solidFill>
              </a:ln>
            </p:spPr>
            <p:style>
              <a:lnRef idx="0">
                <a:schemeClr val="lt1">
                  <a:hueOff val="0"/>
                  <a:satOff val="0"/>
                  <a:lumOff val="0"/>
                  <a:alphaOff val="0"/>
                </a:schemeClr>
              </a:lnRef>
              <a:fillRef idx="3">
                <a:schemeClr val="accent1">
                  <a:alpha val="50000"/>
                  <a:hueOff val="0"/>
                  <a:satOff val="0"/>
                  <a:lumOff val="0"/>
                  <a:alphaOff val="0"/>
                </a:schemeClr>
              </a:fillRef>
              <a:effectRef idx="3">
                <a:schemeClr val="accent1">
                  <a:alpha val="50000"/>
                  <a:hueOff val="0"/>
                  <a:satOff val="0"/>
                  <a:lumOff val="0"/>
                  <a:alphaOff val="0"/>
                </a:schemeClr>
              </a:effectRef>
              <a:fontRef idx="minor">
                <a:schemeClr val="tx1"/>
              </a:fontRef>
            </p:style>
          </p:sp>
          <p:sp>
            <p:nvSpPr>
              <p:cNvPr id="15" name="Elipse 4"/>
              <p:cNvSpPr/>
              <p:nvPr/>
            </p:nvSpPr>
            <p:spPr>
              <a:xfrm>
                <a:off x="2931435" y="1938537"/>
                <a:ext cx="2419095" cy="1326326"/>
              </a:xfrm>
              <a:prstGeom prst="rect">
                <a:avLst/>
              </a:prstGeom>
              <a:noFill/>
              <a:ln w="28575">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s-ES" sz="2400" i="0" dirty="0" smtClean="0">
                    <a:latin typeface="Calibri" panose="020F0502020204030204" pitchFamily="34" charset="0"/>
                  </a:rPr>
                  <a:t>CHEMOTHERAPY</a:t>
                </a:r>
                <a:endParaRPr lang="es-ES" sz="2400" b="1" i="0" kern="1200" dirty="0">
                  <a:latin typeface="Calibri" panose="020F0502020204030204" pitchFamily="34" charset="0"/>
                </a:endParaRPr>
              </a:p>
            </p:txBody>
          </p:sp>
        </p:grpSp>
        <p:pic>
          <p:nvPicPr>
            <p:cNvPr id="8" name="Imagen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4692" y="2021399"/>
              <a:ext cx="3024336" cy="1905000"/>
            </a:xfrm>
            <a:prstGeom prst="rect">
              <a:avLst/>
            </a:prstGeom>
            <a:ln>
              <a:noFill/>
            </a:ln>
            <a:effectLst>
              <a:softEdge rad="112500"/>
            </a:effectLst>
          </p:spPr>
        </p:pic>
      </p:grpSp>
      <p:sp>
        <p:nvSpPr>
          <p:cNvPr id="19" name="Text Box 117"/>
          <p:cNvSpPr txBox="1">
            <a:spLocks noChangeArrowheads="1"/>
          </p:cNvSpPr>
          <p:nvPr/>
        </p:nvSpPr>
        <p:spPr bwMode="auto">
          <a:xfrm>
            <a:off x="434669" y="1038556"/>
            <a:ext cx="2709385" cy="584200"/>
          </a:xfrm>
          <a:prstGeom prst="rect">
            <a:avLst/>
          </a:prstGeom>
          <a:solidFill>
            <a:schemeClr val="tx1"/>
          </a:solidFill>
          <a:ln w="9525" algn="ctr">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i="0" dirty="0">
                <a:solidFill>
                  <a:srgbClr val="FFFF00"/>
                </a:solidFill>
                <a:latin typeface="Calibri" panose="020F0502020204030204" pitchFamily="34" charset="0"/>
              </a:rPr>
              <a:t>MELATONIN</a:t>
            </a:r>
          </a:p>
        </p:txBody>
      </p:sp>
      <p:grpSp>
        <p:nvGrpSpPr>
          <p:cNvPr id="2" name="Grupo 1"/>
          <p:cNvGrpSpPr/>
          <p:nvPr/>
        </p:nvGrpSpPr>
        <p:grpSpPr>
          <a:xfrm>
            <a:off x="368396" y="1743903"/>
            <a:ext cx="2803965" cy="2934593"/>
            <a:chOff x="-83107" y="1774653"/>
            <a:chExt cx="2803965" cy="2934593"/>
          </a:xfrm>
        </p:grpSpPr>
        <p:grpSp>
          <p:nvGrpSpPr>
            <p:cNvPr id="18" name="22 Grupo"/>
            <p:cNvGrpSpPr/>
            <p:nvPr/>
          </p:nvGrpSpPr>
          <p:grpSpPr>
            <a:xfrm rot="5400000">
              <a:off x="35822" y="2338278"/>
              <a:ext cx="2446913" cy="1319663"/>
              <a:chOff x="1401014" y="1246095"/>
              <a:chExt cx="3603034" cy="3221245"/>
            </a:xfrm>
          </p:grpSpPr>
          <p:cxnSp>
            <p:nvCxnSpPr>
              <p:cNvPr id="21" name="23 Conector recto"/>
              <p:cNvCxnSpPr/>
              <p:nvPr/>
            </p:nvCxnSpPr>
            <p:spPr bwMode="auto">
              <a:xfrm>
                <a:off x="1401014" y="2878944"/>
                <a:ext cx="1770294" cy="0"/>
              </a:xfrm>
              <a:prstGeom prst="line">
                <a:avLst/>
              </a:prstGeom>
              <a:solidFill>
                <a:schemeClr val="accent1"/>
              </a:solidFill>
              <a:ln w="152400" cap="flat" cmpd="sng" algn="ctr">
                <a:solidFill>
                  <a:schemeClr val="tx1"/>
                </a:solidFill>
                <a:prstDash val="solid"/>
                <a:round/>
                <a:headEnd type="none" w="med" len="med"/>
                <a:tailEnd type="none" w="med" len="med"/>
              </a:ln>
              <a:effectLst/>
            </p:spPr>
          </p:cxnSp>
          <p:sp>
            <p:nvSpPr>
              <p:cNvPr id="22" name="Freeform 13"/>
              <p:cNvSpPr>
                <a:spLocks/>
              </p:cNvSpPr>
              <p:nvPr/>
            </p:nvSpPr>
            <p:spPr bwMode="auto">
              <a:xfrm rot="5400000" flipV="1">
                <a:off x="3212744" y="1188277"/>
                <a:ext cx="1718487" cy="1834123"/>
              </a:xfrm>
              <a:custGeom>
                <a:avLst/>
                <a:gdLst>
                  <a:gd name="T0" fmla="*/ 952 w 952"/>
                  <a:gd name="T1" fmla="*/ 0 h 680"/>
                  <a:gd name="T2" fmla="*/ 0 w 952"/>
                  <a:gd name="T3" fmla="*/ 0 h 680"/>
                  <a:gd name="T4" fmla="*/ 0 w 952"/>
                  <a:gd name="T5" fmla="*/ 680 h 680"/>
                  <a:gd name="T6" fmla="*/ 0 60000 65536"/>
                  <a:gd name="T7" fmla="*/ 0 60000 65536"/>
                  <a:gd name="T8" fmla="*/ 0 60000 65536"/>
                  <a:gd name="T9" fmla="*/ 0 w 952"/>
                  <a:gd name="T10" fmla="*/ 0 h 680"/>
                  <a:gd name="T11" fmla="*/ 952 w 952"/>
                  <a:gd name="T12" fmla="*/ 680 h 680"/>
                </a:gdLst>
                <a:ahLst/>
                <a:cxnLst>
                  <a:cxn ang="T6">
                    <a:pos x="T0" y="T1"/>
                  </a:cxn>
                  <a:cxn ang="T7">
                    <a:pos x="T2" y="T3"/>
                  </a:cxn>
                  <a:cxn ang="T8">
                    <a:pos x="T4" y="T5"/>
                  </a:cxn>
                </a:cxnLst>
                <a:rect l="T9" t="T10" r="T11" b="T12"/>
                <a:pathLst>
                  <a:path w="952" h="680">
                    <a:moveTo>
                      <a:pt x="952" y="0"/>
                    </a:moveTo>
                    <a:lnTo>
                      <a:pt x="0" y="0"/>
                    </a:lnTo>
                    <a:lnTo>
                      <a:pt x="0" y="680"/>
                    </a:lnTo>
                  </a:path>
                </a:pathLst>
              </a:custGeom>
              <a:noFill/>
              <a:ln w="152400">
                <a:solidFill>
                  <a:schemeClr val="tx1"/>
                </a:solidFill>
                <a:round/>
                <a:headEnd type="none" w="med" len="med"/>
                <a:tailEnd type="triangle" w="med" len="med"/>
              </a:ln>
            </p:spPr>
            <p:txBody>
              <a:bodyPr/>
              <a:lstStyle/>
              <a:p>
                <a:pPr fontAlgn="base">
                  <a:spcBef>
                    <a:spcPct val="0"/>
                  </a:spcBef>
                  <a:spcAft>
                    <a:spcPct val="0"/>
                  </a:spcAft>
                </a:pPr>
                <a:endParaRPr lang="es-ES">
                  <a:ln>
                    <a:solidFill>
                      <a:srgbClr val="FF9966">
                        <a:lumMod val="75000"/>
                      </a:srgbClr>
                    </a:solidFill>
                  </a:ln>
                  <a:solidFill>
                    <a:srgbClr val="FF9966">
                      <a:lumMod val="75000"/>
                    </a:srgbClr>
                  </a:solidFill>
                  <a:cs typeface="Arial" charset="0"/>
                </a:endParaRPr>
              </a:p>
            </p:txBody>
          </p:sp>
          <p:sp>
            <p:nvSpPr>
              <p:cNvPr id="23" name="Freeform 13"/>
              <p:cNvSpPr>
                <a:spLocks/>
              </p:cNvSpPr>
              <p:nvPr/>
            </p:nvSpPr>
            <p:spPr bwMode="auto">
              <a:xfrm rot="5400000" flipH="1" flipV="1">
                <a:off x="3316483" y="2779774"/>
                <a:ext cx="1542396" cy="1832735"/>
              </a:xfrm>
              <a:custGeom>
                <a:avLst/>
                <a:gdLst>
                  <a:gd name="T0" fmla="*/ 952 w 952"/>
                  <a:gd name="T1" fmla="*/ 0 h 680"/>
                  <a:gd name="T2" fmla="*/ 0 w 952"/>
                  <a:gd name="T3" fmla="*/ 0 h 680"/>
                  <a:gd name="T4" fmla="*/ 0 w 952"/>
                  <a:gd name="T5" fmla="*/ 680 h 680"/>
                  <a:gd name="T6" fmla="*/ 0 60000 65536"/>
                  <a:gd name="T7" fmla="*/ 0 60000 65536"/>
                  <a:gd name="T8" fmla="*/ 0 60000 65536"/>
                  <a:gd name="T9" fmla="*/ 0 w 952"/>
                  <a:gd name="T10" fmla="*/ 0 h 680"/>
                  <a:gd name="T11" fmla="*/ 952 w 952"/>
                  <a:gd name="T12" fmla="*/ 680 h 680"/>
                </a:gdLst>
                <a:ahLst/>
                <a:cxnLst>
                  <a:cxn ang="T6">
                    <a:pos x="T0" y="T1"/>
                  </a:cxn>
                  <a:cxn ang="T7">
                    <a:pos x="T2" y="T3"/>
                  </a:cxn>
                  <a:cxn ang="T8">
                    <a:pos x="T4" y="T5"/>
                  </a:cxn>
                </a:cxnLst>
                <a:rect l="T9" t="T10" r="T11" b="T12"/>
                <a:pathLst>
                  <a:path w="952" h="680">
                    <a:moveTo>
                      <a:pt x="952" y="0"/>
                    </a:moveTo>
                    <a:lnTo>
                      <a:pt x="0" y="0"/>
                    </a:lnTo>
                    <a:lnTo>
                      <a:pt x="0" y="680"/>
                    </a:lnTo>
                  </a:path>
                </a:pathLst>
              </a:custGeom>
              <a:noFill/>
              <a:ln w="152400">
                <a:solidFill>
                  <a:schemeClr val="tx1"/>
                </a:solidFill>
                <a:round/>
                <a:headEnd type="none" w="med" len="med"/>
                <a:tailEnd type="triangle" w="med" len="med"/>
              </a:ln>
            </p:spPr>
            <p:txBody>
              <a:bodyPr/>
              <a:lstStyle/>
              <a:p>
                <a:pPr fontAlgn="base">
                  <a:spcBef>
                    <a:spcPct val="0"/>
                  </a:spcBef>
                  <a:spcAft>
                    <a:spcPct val="0"/>
                  </a:spcAft>
                </a:pPr>
                <a:endParaRPr lang="es-ES">
                  <a:ln>
                    <a:solidFill>
                      <a:srgbClr val="FF9966">
                        <a:lumMod val="75000"/>
                      </a:srgbClr>
                    </a:solidFill>
                  </a:ln>
                  <a:solidFill>
                    <a:srgbClr val="FF9966">
                      <a:lumMod val="75000"/>
                    </a:srgbClr>
                  </a:solidFill>
                  <a:cs typeface="Arial" charset="0"/>
                </a:endParaRPr>
              </a:p>
            </p:txBody>
          </p:sp>
        </p:grpSp>
        <p:sp>
          <p:nvSpPr>
            <p:cNvPr id="24" name="Text Box 5"/>
            <p:cNvSpPr txBox="1">
              <a:spLocks noChangeArrowheads="1"/>
            </p:cNvSpPr>
            <p:nvPr/>
          </p:nvSpPr>
          <p:spPr bwMode="auto">
            <a:xfrm>
              <a:off x="1041101" y="4186026"/>
              <a:ext cx="1679757" cy="523220"/>
            </a:xfrm>
            <a:prstGeom prst="rect">
              <a:avLst/>
            </a:prstGeom>
            <a:noFill/>
            <a:ln>
              <a:noFill/>
              <a:headEnd/>
              <a:tailEnd/>
            </a:ln>
          </p:spPr>
          <p:style>
            <a:lnRef idx="3">
              <a:schemeClr val="lt1"/>
            </a:lnRef>
            <a:fillRef idx="1">
              <a:schemeClr val="accent5"/>
            </a:fillRef>
            <a:effectRef idx="1">
              <a:schemeClr val="accent5"/>
            </a:effectRef>
            <a:fontRef idx="minor">
              <a:schemeClr val="lt1"/>
            </a:fontRef>
          </p:style>
          <p:txBody>
            <a:bodyPr wrap="square">
              <a:sp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algn="ctr" eaLnBrk="0" fontAlgn="base" hangingPunct="0">
                <a:spcBef>
                  <a:spcPct val="0"/>
                </a:spcBef>
                <a:spcAft>
                  <a:spcPct val="0"/>
                </a:spcAft>
                <a:defRPr b="1">
                  <a:solidFill>
                    <a:schemeClr val="tx1"/>
                  </a:solidFill>
                  <a:latin typeface="Calibri" pitchFamily="34" charset="0"/>
                </a:defRPr>
              </a:lvl6pPr>
              <a:lvl7pPr marL="2971800" indent="-228600" algn="ctr" eaLnBrk="0" fontAlgn="base" hangingPunct="0">
                <a:spcBef>
                  <a:spcPct val="0"/>
                </a:spcBef>
                <a:spcAft>
                  <a:spcPct val="0"/>
                </a:spcAft>
                <a:defRPr b="1">
                  <a:solidFill>
                    <a:schemeClr val="tx1"/>
                  </a:solidFill>
                  <a:latin typeface="Calibri" pitchFamily="34" charset="0"/>
                </a:defRPr>
              </a:lvl7pPr>
              <a:lvl8pPr marL="3429000" indent="-228600" algn="ctr" eaLnBrk="0" fontAlgn="base" hangingPunct="0">
                <a:spcBef>
                  <a:spcPct val="0"/>
                </a:spcBef>
                <a:spcAft>
                  <a:spcPct val="0"/>
                </a:spcAft>
                <a:defRPr b="1">
                  <a:solidFill>
                    <a:schemeClr val="tx1"/>
                  </a:solidFill>
                  <a:latin typeface="Calibri" pitchFamily="34" charset="0"/>
                </a:defRPr>
              </a:lvl8pPr>
              <a:lvl9pPr marL="3886200" indent="-228600" algn="ctr" eaLnBrk="0" fontAlgn="base" hangingPunct="0">
                <a:spcBef>
                  <a:spcPct val="0"/>
                </a:spcBef>
                <a:spcAft>
                  <a:spcPct val="0"/>
                </a:spcAft>
                <a:defRPr b="1">
                  <a:solidFill>
                    <a:schemeClr val="tx1"/>
                  </a:solidFill>
                  <a:latin typeface="Calibri" pitchFamily="34" charset="0"/>
                </a:defRPr>
              </a:lvl9pPr>
            </a:lstStyle>
            <a:p>
              <a:pPr algn="ctr" eaLnBrk="1" fontAlgn="base" hangingPunct="1">
                <a:spcBef>
                  <a:spcPct val="0"/>
                </a:spcBef>
                <a:spcAft>
                  <a:spcPct val="0"/>
                </a:spcAft>
              </a:pPr>
              <a:r>
                <a:rPr lang="es-ES" altLang="es-ES" sz="2800" dirty="0" smtClean="0"/>
                <a:t>SEEM</a:t>
              </a:r>
            </a:p>
          </p:txBody>
        </p:sp>
        <p:sp>
          <p:nvSpPr>
            <p:cNvPr id="25" name="Text Box 5"/>
            <p:cNvSpPr txBox="1">
              <a:spLocks noChangeArrowheads="1"/>
            </p:cNvSpPr>
            <p:nvPr/>
          </p:nvSpPr>
          <p:spPr bwMode="auto">
            <a:xfrm>
              <a:off x="-83107" y="4168032"/>
              <a:ext cx="1365107" cy="523220"/>
            </a:xfrm>
            <a:prstGeom prst="rect">
              <a:avLst/>
            </a:prstGeom>
            <a:noFill/>
            <a:ln>
              <a:noFill/>
              <a:headEnd/>
              <a:tailEnd/>
            </a:ln>
          </p:spPr>
          <p:style>
            <a:lnRef idx="3">
              <a:schemeClr val="lt1"/>
            </a:lnRef>
            <a:fillRef idx="1">
              <a:schemeClr val="accent5"/>
            </a:fillRef>
            <a:effectRef idx="1">
              <a:schemeClr val="accent5"/>
            </a:effectRef>
            <a:fontRef idx="minor">
              <a:schemeClr val="lt1"/>
            </a:fontRef>
          </p:style>
          <p:txBody>
            <a:bodyPr wrap="square">
              <a:spAutoFit/>
            </a:bodyPr>
            <a:lstStyle>
              <a:lvl1pPr eaLnBrk="0" hangingPunct="0">
                <a:defRPr b="1">
                  <a:solidFill>
                    <a:schemeClr val="tx1"/>
                  </a:solidFill>
                  <a:latin typeface="Calibri" pitchFamily="34" charset="0"/>
                </a:defRPr>
              </a:lvl1pPr>
              <a:lvl2pPr marL="742950" indent="-285750" eaLnBrk="0" hangingPunct="0">
                <a:defRPr b="1">
                  <a:solidFill>
                    <a:schemeClr val="tx1"/>
                  </a:solidFill>
                  <a:latin typeface="Calibri" pitchFamily="34" charset="0"/>
                </a:defRPr>
              </a:lvl2pPr>
              <a:lvl3pPr marL="1143000" indent="-228600" eaLnBrk="0" hangingPunct="0">
                <a:defRPr b="1">
                  <a:solidFill>
                    <a:schemeClr val="tx1"/>
                  </a:solidFill>
                  <a:latin typeface="Calibri" pitchFamily="34" charset="0"/>
                </a:defRPr>
              </a:lvl3pPr>
              <a:lvl4pPr marL="1600200" indent="-228600" eaLnBrk="0" hangingPunct="0">
                <a:defRPr b="1">
                  <a:solidFill>
                    <a:schemeClr val="tx1"/>
                  </a:solidFill>
                  <a:latin typeface="Calibri" pitchFamily="34" charset="0"/>
                </a:defRPr>
              </a:lvl4pPr>
              <a:lvl5pPr marL="2057400" indent="-228600" eaLnBrk="0" hangingPunct="0">
                <a:defRPr b="1">
                  <a:solidFill>
                    <a:schemeClr val="tx1"/>
                  </a:solidFill>
                  <a:latin typeface="Calibri" pitchFamily="34" charset="0"/>
                </a:defRPr>
              </a:lvl5pPr>
              <a:lvl6pPr marL="2514600" indent="-228600" algn="ctr" eaLnBrk="0" fontAlgn="base" hangingPunct="0">
                <a:spcBef>
                  <a:spcPct val="0"/>
                </a:spcBef>
                <a:spcAft>
                  <a:spcPct val="0"/>
                </a:spcAft>
                <a:defRPr b="1">
                  <a:solidFill>
                    <a:schemeClr val="tx1"/>
                  </a:solidFill>
                  <a:latin typeface="Calibri" pitchFamily="34" charset="0"/>
                </a:defRPr>
              </a:lvl6pPr>
              <a:lvl7pPr marL="2971800" indent="-228600" algn="ctr" eaLnBrk="0" fontAlgn="base" hangingPunct="0">
                <a:spcBef>
                  <a:spcPct val="0"/>
                </a:spcBef>
                <a:spcAft>
                  <a:spcPct val="0"/>
                </a:spcAft>
                <a:defRPr b="1">
                  <a:solidFill>
                    <a:schemeClr val="tx1"/>
                  </a:solidFill>
                  <a:latin typeface="Calibri" pitchFamily="34" charset="0"/>
                </a:defRPr>
              </a:lvl7pPr>
              <a:lvl8pPr marL="3429000" indent="-228600" algn="ctr" eaLnBrk="0" fontAlgn="base" hangingPunct="0">
                <a:spcBef>
                  <a:spcPct val="0"/>
                </a:spcBef>
                <a:spcAft>
                  <a:spcPct val="0"/>
                </a:spcAft>
                <a:defRPr b="1">
                  <a:solidFill>
                    <a:schemeClr val="tx1"/>
                  </a:solidFill>
                  <a:latin typeface="Calibri" pitchFamily="34" charset="0"/>
                </a:defRPr>
              </a:lvl8pPr>
              <a:lvl9pPr marL="3886200" indent="-228600" algn="ctr" eaLnBrk="0" fontAlgn="base" hangingPunct="0">
                <a:spcBef>
                  <a:spcPct val="0"/>
                </a:spcBef>
                <a:spcAft>
                  <a:spcPct val="0"/>
                </a:spcAft>
                <a:defRPr b="1">
                  <a:solidFill>
                    <a:schemeClr val="tx1"/>
                  </a:solidFill>
                  <a:latin typeface="Calibri" pitchFamily="34" charset="0"/>
                </a:defRPr>
              </a:lvl9pPr>
            </a:lstStyle>
            <a:p>
              <a:pPr algn="ctr" eaLnBrk="1" fontAlgn="base" hangingPunct="1">
                <a:spcBef>
                  <a:spcPct val="0"/>
                </a:spcBef>
                <a:spcAft>
                  <a:spcPct val="0"/>
                </a:spcAft>
              </a:pPr>
              <a:r>
                <a:rPr lang="es-ES" altLang="es-ES" sz="2800" dirty="0" smtClean="0"/>
                <a:t>SERM</a:t>
              </a:r>
            </a:p>
          </p:txBody>
        </p:sp>
      </p:grpSp>
      <p:grpSp>
        <p:nvGrpSpPr>
          <p:cNvPr id="47" name="Grupo 46"/>
          <p:cNvGrpSpPr/>
          <p:nvPr/>
        </p:nvGrpSpPr>
        <p:grpSpPr>
          <a:xfrm>
            <a:off x="136525" y="4834974"/>
            <a:ext cx="3211134" cy="1660715"/>
            <a:chOff x="-2777387" y="4342910"/>
            <a:chExt cx="3211134" cy="1660715"/>
          </a:xfrm>
        </p:grpSpPr>
        <p:grpSp>
          <p:nvGrpSpPr>
            <p:cNvPr id="7" name="Grupo 6"/>
            <p:cNvGrpSpPr/>
            <p:nvPr/>
          </p:nvGrpSpPr>
          <p:grpSpPr>
            <a:xfrm>
              <a:off x="-2777387" y="4342910"/>
              <a:ext cx="3211134" cy="1660715"/>
              <a:chOff x="-5509120" y="2236716"/>
              <a:chExt cx="4032448" cy="1734662"/>
            </a:xfrm>
          </p:grpSpPr>
          <p:sp>
            <p:nvSpPr>
              <p:cNvPr id="6" name="Rectángulo redondeado 5"/>
              <p:cNvSpPr/>
              <p:nvPr/>
            </p:nvSpPr>
            <p:spPr bwMode="auto">
              <a:xfrm>
                <a:off x="-5509120" y="2236716"/>
                <a:ext cx="4032448" cy="1734662"/>
              </a:xfrm>
              <a:prstGeom prst="roundRect">
                <a:avLst/>
              </a:prstGeom>
              <a:solidFill>
                <a:schemeClr val="bg1"/>
              </a:solid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grpSp>
            <p:nvGrpSpPr>
              <p:cNvPr id="26" name="Grupo 25"/>
              <p:cNvGrpSpPr/>
              <p:nvPr/>
            </p:nvGrpSpPr>
            <p:grpSpPr>
              <a:xfrm>
                <a:off x="-3158310" y="2551691"/>
                <a:ext cx="1304925" cy="1117600"/>
                <a:chOff x="1987550" y="4573588"/>
                <a:chExt cx="1304925" cy="1117600"/>
              </a:xfrm>
            </p:grpSpPr>
            <p:sp>
              <p:nvSpPr>
                <p:cNvPr id="27" name="Freeform 183"/>
                <p:cNvSpPr>
                  <a:spLocks/>
                </p:cNvSpPr>
                <p:nvPr/>
              </p:nvSpPr>
              <p:spPr bwMode="auto">
                <a:xfrm>
                  <a:off x="1987550" y="4573588"/>
                  <a:ext cx="1304925" cy="1117600"/>
                </a:xfrm>
                <a:custGeom>
                  <a:avLst/>
                  <a:gdLst>
                    <a:gd name="T0" fmla="*/ 1133 w 2621"/>
                    <a:gd name="T1" fmla="*/ 24 h 2105"/>
                    <a:gd name="T2" fmla="*/ 989 w 2621"/>
                    <a:gd name="T3" fmla="*/ 56 h 2105"/>
                    <a:gd name="T4" fmla="*/ 797 w 2621"/>
                    <a:gd name="T5" fmla="*/ 120 h 2105"/>
                    <a:gd name="T6" fmla="*/ 637 w 2621"/>
                    <a:gd name="T7" fmla="*/ 152 h 2105"/>
                    <a:gd name="T8" fmla="*/ 605 w 2621"/>
                    <a:gd name="T9" fmla="*/ 200 h 2105"/>
                    <a:gd name="T10" fmla="*/ 557 w 2621"/>
                    <a:gd name="T11" fmla="*/ 248 h 2105"/>
                    <a:gd name="T12" fmla="*/ 477 w 2621"/>
                    <a:gd name="T13" fmla="*/ 360 h 2105"/>
                    <a:gd name="T14" fmla="*/ 381 w 2621"/>
                    <a:gd name="T15" fmla="*/ 424 h 2105"/>
                    <a:gd name="T16" fmla="*/ 317 w 2621"/>
                    <a:gd name="T17" fmla="*/ 456 h 2105"/>
                    <a:gd name="T18" fmla="*/ 269 w 2621"/>
                    <a:gd name="T19" fmla="*/ 504 h 2105"/>
                    <a:gd name="T20" fmla="*/ 173 w 2621"/>
                    <a:gd name="T21" fmla="*/ 632 h 2105"/>
                    <a:gd name="T22" fmla="*/ 157 w 2621"/>
                    <a:gd name="T23" fmla="*/ 680 h 2105"/>
                    <a:gd name="T24" fmla="*/ 125 w 2621"/>
                    <a:gd name="T25" fmla="*/ 728 h 2105"/>
                    <a:gd name="T26" fmla="*/ 93 w 2621"/>
                    <a:gd name="T27" fmla="*/ 872 h 2105"/>
                    <a:gd name="T28" fmla="*/ 205 w 2621"/>
                    <a:gd name="T29" fmla="*/ 1704 h 2105"/>
                    <a:gd name="T30" fmla="*/ 269 w 2621"/>
                    <a:gd name="T31" fmla="*/ 1752 h 2105"/>
                    <a:gd name="T32" fmla="*/ 397 w 2621"/>
                    <a:gd name="T33" fmla="*/ 1912 h 2105"/>
                    <a:gd name="T34" fmla="*/ 797 w 2621"/>
                    <a:gd name="T35" fmla="*/ 2056 h 2105"/>
                    <a:gd name="T36" fmla="*/ 1133 w 2621"/>
                    <a:gd name="T37" fmla="*/ 2104 h 2105"/>
                    <a:gd name="T38" fmla="*/ 1853 w 2621"/>
                    <a:gd name="T39" fmla="*/ 2040 h 2105"/>
                    <a:gd name="T40" fmla="*/ 1917 w 2621"/>
                    <a:gd name="T41" fmla="*/ 1992 h 2105"/>
                    <a:gd name="T42" fmla="*/ 1981 w 2621"/>
                    <a:gd name="T43" fmla="*/ 1976 h 2105"/>
                    <a:gd name="T44" fmla="*/ 2029 w 2621"/>
                    <a:gd name="T45" fmla="*/ 1928 h 2105"/>
                    <a:gd name="T46" fmla="*/ 2189 w 2621"/>
                    <a:gd name="T47" fmla="*/ 1848 h 2105"/>
                    <a:gd name="T48" fmla="*/ 2285 w 2621"/>
                    <a:gd name="T49" fmla="*/ 1784 h 2105"/>
                    <a:gd name="T50" fmla="*/ 2333 w 2621"/>
                    <a:gd name="T51" fmla="*/ 1752 h 2105"/>
                    <a:gd name="T52" fmla="*/ 2429 w 2621"/>
                    <a:gd name="T53" fmla="*/ 1592 h 2105"/>
                    <a:gd name="T54" fmla="*/ 2525 w 2621"/>
                    <a:gd name="T55" fmla="*/ 1304 h 2105"/>
                    <a:gd name="T56" fmla="*/ 2573 w 2621"/>
                    <a:gd name="T57" fmla="*/ 1080 h 2105"/>
                    <a:gd name="T58" fmla="*/ 2621 w 2621"/>
                    <a:gd name="T59" fmla="*/ 968 h 2105"/>
                    <a:gd name="T60" fmla="*/ 2589 w 2621"/>
                    <a:gd name="T61" fmla="*/ 648 h 2105"/>
                    <a:gd name="T62" fmla="*/ 2573 w 2621"/>
                    <a:gd name="T63" fmla="*/ 600 h 2105"/>
                    <a:gd name="T64" fmla="*/ 2525 w 2621"/>
                    <a:gd name="T65" fmla="*/ 568 h 2105"/>
                    <a:gd name="T66" fmla="*/ 2381 w 2621"/>
                    <a:gd name="T67" fmla="*/ 456 h 2105"/>
                    <a:gd name="T68" fmla="*/ 2317 w 2621"/>
                    <a:gd name="T69" fmla="*/ 376 h 2105"/>
                    <a:gd name="T70" fmla="*/ 2205 w 2621"/>
                    <a:gd name="T71" fmla="*/ 248 h 2105"/>
                    <a:gd name="T72" fmla="*/ 2029 w 2621"/>
                    <a:gd name="T73" fmla="*/ 120 h 2105"/>
                    <a:gd name="T74" fmla="*/ 1725 w 2621"/>
                    <a:gd name="T75" fmla="*/ 40 h 2105"/>
                    <a:gd name="T76" fmla="*/ 1629 w 2621"/>
                    <a:gd name="T77" fmla="*/ 8 h 2105"/>
                    <a:gd name="T78" fmla="*/ 1133 w 2621"/>
                    <a:gd name="T79" fmla="*/ 24 h 2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621" h="2105">
                      <a:moveTo>
                        <a:pt x="1133" y="24"/>
                      </a:moveTo>
                      <a:cubicBezTo>
                        <a:pt x="996" y="70"/>
                        <a:pt x="1214" y="0"/>
                        <a:pt x="989" y="56"/>
                      </a:cubicBezTo>
                      <a:cubicBezTo>
                        <a:pt x="924" y="72"/>
                        <a:pt x="861" y="99"/>
                        <a:pt x="797" y="120"/>
                      </a:cubicBezTo>
                      <a:cubicBezTo>
                        <a:pt x="745" y="137"/>
                        <a:pt x="690" y="139"/>
                        <a:pt x="637" y="152"/>
                      </a:cubicBezTo>
                      <a:cubicBezTo>
                        <a:pt x="626" y="168"/>
                        <a:pt x="617" y="185"/>
                        <a:pt x="605" y="200"/>
                      </a:cubicBezTo>
                      <a:cubicBezTo>
                        <a:pt x="591" y="217"/>
                        <a:pt x="570" y="230"/>
                        <a:pt x="557" y="248"/>
                      </a:cubicBezTo>
                      <a:cubicBezTo>
                        <a:pt x="499" y="330"/>
                        <a:pt x="557" y="298"/>
                        <a:pt x="477" y="360"/>
                      </a:cubicBezTo>
                      <a:cubicBezTo>
                        <a:pt x="447" y="384"/>
                        <a:pt x="415" y="407"/>
                        <a:pt x="381" y="424"/>
                      </a:cubicBezTo>
                      <a:cubicBezTo>
                        <a:pt x="360" y="435"/>
                        <a:pt x="336" y="442"/>
                        <a:pt x="317" y="456"/>
                      </a:cubicBezTo>
                      <a:cubicBezTo>
                        <a:pt x="299" y="469"/>
                        <a:pt x="283" y="486"/>
                        <a:pt x="269" y="504"/>
                      </a:cubicBezTo>
                      <a:cubicBezTo>
                        <a:pt x="235" y="545"/>
                        <a:pt x="173" y="632"/>
                        <a:pt x="173" y="632"/>
                      </a:cubicBezTo>
                      <a:cubicBezTo>
                        <a:pt x="168" y="648"/>
                        <a:pt x="165" y="665"/>
                        <a:pt x="157" y="680"/>
                      </a:cubicBezTo>
                      <a:cubicBezTo>
                        <a:pt x="148" y="697"/>
                        <a:pt x="133" y="710"/>
                        <a:pt x="125" y="728"/>
                      </a:cubicBezTo>
                      <a:cubicBezTo>
                        <a:pt x="117" y="748"/>
                        <a:pt x="96" y="858"/>
                        <a:pt x="93" y="872"/>
                      </a:cubicBezTo>
                      <a:cubicBezTo>
                        <a:pt x="108" y="1521"/>
                        <a:pt x="0" y="1396"/>
                        <a:pt x="205" y="1704"/>
                      </a:cubicBezTo>
                      <a:cubicBezTo>
                        <a:pt x="220" y="1726"/>
                        <a:pt x="251" y="1732"/>
                        <a:pt x="269" y="1752"/>
                      </a:cubicBezTo>
                      <a:cubicBezTo>
                        <a:pt x="329" y="1820"/>
                        <a:pt x="322" y="1887"/>
                        <a:pt x="397" y="1912"/>
                      </a:cubicBezTo>
                      <a:cubicBezTo>
                        <a:pt x="524" y="2039"/>
                        <a:pt x="624" y="2034"/>
                        <a:pt x="797" y="2056"/>
                      </a:cubicBezTo>
                      <a:cubicBezTo>
                        <a:pt x="907" y="2093"/>
                        <a:pt x="1018" y="2094"/>
                        <a:pt x="1133" y="2104"/>
                      </a:cubicBezTo>
                      <a:cubicBezTo>
                        <a:pt x="1441" y="2094"/>
                        <a:pt x="1593" y="2105"/>
                        <a:pt x="1853" y="2040"/>
                      </a:cubicBezTo>
                      <a:cubicBezTo>
                        <a:pt x="1874" y="2024"/>
                        <a:pt x="1893" y="2004"/>
                        <a:pt x="1917" y="1992"/>
                      </a:cubicBezTo>
                      <a:cubicBezTo>
                        <a:pt x="1937" y="1982"/>
                        <a:pt x="1962" y="1987"/>
                        <a:pt x="1981" y="1976"/>
                      </a:cubicBezTo>
                      <a:cubicBezTo>
                        <a:pt x="2001" y="1965"/>
                        <a:pt x="2011" y="1941"/>
                        <a:pt x="2029" y="1928"/>
                      </a:cubicBezTo>
                      <a:cubicBezTo>
                        <a:pt x="2077" y="1893"/>
                        <a:pt x="2138" y="1876"/>
                        <a:pt x="2189" y="1848"/>
                      </a:cubicBezTo>
                      <a:cubicBezTo>
                        <a:pt x="2223" y="1829"/>
                        <a:pt x="2253" y="1805"/>
                        <a:pt x="2285" y="1784"/>
                      </a:cubicBezTo>
                      <a:cubicBezTo>
                        <a:pt x="2301" y="1773"/>
                        <a:pt x="2333" y="1752"/>
                        <a:pt x="2333" y="1752"/>
                      </a:cubicBezTo>
                      <a:cubicBezTo>
                        <a:pt x="2410" y="1636"/>
                        <a:pt x="2380" y="1690"/>
                        <a:pt x="2429" y="1592"/>
                      </a:cubicBezTo>
                      <a:cubicBezTo>
                        <a:pt x="2445" y="1480"/>
                        <a:pt x="2457" y="1395"/>
                        <a:pt x="2525" y="1304"/>
                      </a:cubicBezTo>
                      <a:cubicBezTo>
                        <a:pt x="2538" y="1223"/>
                        <a:pt x="2546" y="1160"/>
                        <a:pt x="2573" y="1080"/>
                      </a:cubicBezTo>
                      <a:cubicBezTo>
                        <a:pt x="2586" y="1041"/>
                        <a:pt x="2608" y="1007"/>
                        <a:pt x="2621" y="968"/>
                      </a:cubicBezTo>
                      <a:cubicBezTo>
                        <a:pt x="2610" y="861"/>
                        <a:pt x="2603" y="754"/>
                        <a:pt x="2589" y="648"/>
                      </a:cubicBezTo>
                      <a:cubicBezTo>
                        <a:pt x="2587" y="631"/>
                        <a:pt x="2584" y="613"/>
                        <a:pt x="2573" y="600"/>
                      </a:cubicBezTo>
                      <a:cubicBezTo>
                        <a:pt x="2561" y="585"/>
                        <a:pt x="2539" y="581"/>
                        <a:pt x="2525" y="568"/>
                      </a:cubicBezTo>
                      <a:cubicBezTo>
                        <a:pt x="2395" y="453"/>
                        <a:pt x="2480" y="489"/>
                        <a:pt x="2381" y="456"/>
                      </a:cubicBezTo>
                      <a:cubicBezTo>
                        <a:pt x="2345" y="348"/>
                        <a:pt x="2395" y="465"/>
                        <a:pt x="2317" y="376"/>
                      </a:cubicBezTo>
                      <a:cubicBezTo>
                        <a:pt x="2186" y="227"/>
                        <a:pt x="2313" y="320"/>
                        <a:pt x="2205" y="248"/>
                      </a:cubicBezTo>
                      <a:cubicBezTo>
                        <a:pt x="2164" y="186"/>
                        <a:pt x="2095" y="153"/>
                        <a:pt x="2029" y="120"/>
                      </a:cubicBezTo>
                      <a:cubicBezTo>
                        <a:pt x="1909" y="60"/>
                        <a:pt x="1888" y="67"/>
                        <a:pt x="1725" y="40"/>
                      </a:cubicBezTo>
                      <a:cubicBezTo>
                        <a:pt x="1692" y="34"/>
                        <a:pt x="1663" y="7"/>
                        <a:pt x="1629" y="8"/>
                      </a:cubicBezTo>
                      <a:cubicBezTo>
                        <a:pt x="1464" y="13"/>
                        <a:pt x="1298" y="19"/>
                        <a:pt x="1133" y="24"/>
                      </a:cubicBezTo>
                      <a:close/>
                    </a:path>
                  </a:pathLst>
                </a:custGeom>
                <a:solidFill>
                  <a:srgbClr val="FFFF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nvGrpSpPr>
                <p:cNvPr id="28" name="Group 165"/>
                <p:cNvGrpSpPr>
                  <a:grpSpLocks/>
                </p:cNvGrpSpPr>
                <p:nvPr/>
              </p:nvGrpSpPr>
              <p:grpSpPr bwMode="auto">
                <a:xfrm rot="19414775">
                  <a:off x="2562225" y="5006975"/>
                  <a:ext cx="363538" cy="242888"/>
                  <a:chOff x="4203" y="961"/>
                  <a:chExt cx="789" cy="479"/>
                </a:xfrm>
              </p:grpSpPr>
              <p:sp>
                <p:nvSpPr>
                  <p:cNvPr id="44" name="Freeform 166"/>
                  <p:cNvSpPr>
                    <a:spLocks/>
                  </p:cNvSpPr>
                  <p:nvPr/>
                </p:nvSpPr>
                <p:spPr bwMode="auto">
                  <a:xfrm rot="2563685">
                    <a:off x="4203" y="961"/>
                    <a:ext cx="789" cy="479"/>
                  </a:xfrm>
                  <a:custGeom>
                    <a:avLst/>
                    <a:gdLst>
                      <a:gd name="T0" fmla="*/ 564 w 784"/>
                      <a:gd name="T1" fmla="*/ 83 h 671"/>
                      <a:gd name="T2" fmla="*/ 30 w 784"/>
                      <a:gd name="T3" fmla="*/ 153 h 671"/>
                      <a:gd name="T4" fmla="*/ 44 w 784"/>
                      <a:gd name="T5" fmla="*/ 209 h 671"/>
                      <a:gd name="T6" fmla="*/ 86 w 784"/>
                      <a:gd name="T7" fmla="*/ 237 h 671"/>
                      <a:gd name="T8" fmla="*/ 114 w 784"/>
                      <a:gd name="T9" fmla="*/ 279 h 671"/>
                      <a:gd name="T10" fmla="*/ 100 w 784"/>
                      <a:gd name="T11" fmla="*/ 434 h 671"/>
                      <a:gd name="T12" fmla="*/ 58 w 784"/>
                      <a:gd name="T13" fmla="*/ 462 h 671"/>
                      <a:gd name="T14" fmla="*/ 30 w 784"/>
                      <a:gd name="T15" fmla="*/ 518 h 671"/>
                      <a:gd name="T16" fmla="*/ 184 w 784"/>
                      <a:gd name="T17" fmla="*/ 617 h 671"/>
                      <a:gd name="T18" fmla="*/ 325 w 784"/>
                      <a:gd name="T19" fmla="*/ 560 h 671"/>
                      <a:gd name="T20" fmla="*/ 732 w 784"/>
                      <a:gd name="T21" fmla="*/ 574 h 671"/>
                      <a:gd name="T22" fmla="*/ 774 w 784"/>
                      <a:gd name="T23" fmla="*/ 532 h 671"/>
                      <a:gd name="T24" fmla="*/ 704 w 784"/>
                      <a:gd name="T25" fmla="*/ 420 h 671"/>
                      <a:gd name="T26" fmla="*/ 746 w 784"/>
                      <a:gd name="T27" fmla="*/ 237 h 671"/>
                      <a:gd name="T28" fmla="*/ 746 w 784"/>
                      <a:gd name="T29" fmla="*/ 139 h 671"/>
                      <a:gd name="T30" fmla="*/ 522 w 784"/>
                      <a:gd name="T31" fmla="*/ 83 h 671"/>
                      <a:gd name="T32" fmla="*/ 564 w 784"/>
                      <a:gd name="T33" fmla="*/ 83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84" h="671">
                        <a:moveTo>
                          <a:pt x="564" y="83"/>
                        </a:moveTo>
                        <a:cubicBezTo>
                          <a:pt x="450" y="86"/>
                          <a:pt x="132" y="0"/>
                          <a:pt x="30" y="153"/>
                        </a:cubicBezTo>
                        <a:cubicBezTo>
                          <a:pt x="35" y="172"/>
                          <a:pt x="33" y="193"/>
                          <a:pt x="44" y="209"/>
                        </a:cubicBezTo>
                        <a:cubicBezTo>
                          <a:pt x="53" y="223"/>
                          <a:pt x="74" y="225"/>
                          <a:pt x="86" y="237"/>
                        </a:cubicBezTo>
                        <a:cubicBezTo>
                          <a:pt x="98" y="249"/>
                          <a:pt x="105" y="265"/>
                          <a:pt x="114" y="279"/>
                        </a:cubicBezTo>
                        <a:cubicBezTo>
                          <a:pt x="109" y="331"/>
                          <a:pt x="115" y="384"/>
                          <a:pt x="100" y="434"/>
                        </a:cubicBezTo>
                        <a:cubicBezTo>
                          <a:pt x="95" y="450"/>
                          <a:pt x="69" y="449"/>
                          <a:pt x="58" y="462"/>
                        </a:cubicBezTo>
                        <a:cubicBezTo>
                          <a:pt x="45" y="478"/>
                          <a:pt x="39" y="499"/>
                          <a:pt x="30" y="518"/>
                        </a:cubicBezTo>
                        <a:cubicBezTo>
                          <a:pt x="0" y="671"/>
                          <a:pt x="13" y="633"/>
                          <a:pt x="184" y="617"/>
                        </a:cubicBezTo>
                        <a:cubicBezTo>
                          <a:pt x="289" y="582"/>
                          <a:pt x="243" y="603"/>
                          <a:pt x="325" y="560"/>
                        </a:cubicBezTo>
                        <a:cubicBezTo>
                          <a:pt x="468" y="570"/>
                          <a:pt x="592" y="593"/>
                          <a:pt x="732" y="574"/>
                        </a:cubicBezTo>
                        <a:cubicBezTo>
                          <a:pt x="746" y="560"/>
                          <a:pt x="772" y="552"/>
                          <a:pt x="774" y="532"/>
                        </a:cubicBezTo>
                        <a:cubicBezTo>
                          <a:pt x="784" y="434"/>
                          <a:pt x="760" y="439"/>
                          <a:pt x="704" y="420"/>
                        </a:cubicBezTo>
                        <a:cubicBezTo>
                          <a:pt x="650" y="339"/>
                          <a:pt x="685" y="298"/>
                          <a:pt x="746" y="237"/>
                        </a:cubicBezTo>
                        <a:cubicBezTo>
                          <a:pt x="755" y="210"/>
                          <a:pt x="778" y="166"/>
                          <a:pt x="746" y="139"/>
                        </a:cubicBezTo>
                        <a:cubicBezTo>
                          <a:pt x="703" y="102"/>
                          <a:pt x="573" y="96"/>
                          <a:pt x="522" y="83"/>
                        </a:cubicBezTo>
                        <a:cubicBezTo>
                          <a:pt x="508" y="80"/>
                          <a:pt x="550" y="83"/>
                          <a:pt x="564" y="83"/>
                        </a:cubicBezTo>
                        <a:close/>
                      </a:path>
                    </a:pathLst>
                  </a:custGeom>
                  <a:solidFill>
                    <a:srgbClr val="99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5" name="Oval 167"/>
                  <p:cNvSpPr>
                    <a:spLocks noChangeArrowheads="1"/>
                  </p:cNvSpPr>
                  <p:nvPr/>
                </p:nvSpPr>
                <p:spPr bwMode="auto">
                  <a:xfrm>
                    <a:off x="4560" y="1104"/>
                    <a:ext cx="144" cy="192"/>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grpSp>
              <p:nvGrpSpPr>
                <p:cNvPr id="29" name="Group 168"/>
                <p:cNvGrpSpPr>
                  <a:grpSpLocks/>
                </p:cNvGrpSpPr>
                <p:nvPr/>
              </p:nvGrpSpPr>
              <p:grpSpPr bwMode="auto">
                <a:xfrm>
                  <a:off x="2441575" y="5295900"/>
                  <a:ext cx="377825" cy="242888"/>
                  <a:chOff x="2352" y="624"/>
                  <a:chExt cx="720" cy="384"/>
                </a:xfrm>
              </p:grpSpPr>
              <p:sp>
                <p:nvSpPr>
                  <p:cNvPr id="42" name="Freeform 169"/>
                  <p:cNvSpPr>
                    <a:spLocks/>
                  </p:cNvSpPr>
                  <p:nvPr/>
                </p:nvSpPr>
                <p:spPr bwMode="auto">
                  <a:xfrm>
                    <a:off x="2352" y="624"/>
                    <a:ext cx="720" cy="384"/>
                  </a:xfrm>
                  <a:custGeom>
                    <a:avLst/>
                    <a:gdLst>
                      <a:gd name="T0" fmla="*/ 519 w 811"/>
                      <a:gd name="T1" fmla="*/ 0 h 668"/>
                      <a:gd name="T2" fmla="*/ 125 w 811"/>
                      <a:gd name="T3" fmla="*/ 14 h 668"/>
                      <a:gd name="T4" fmla="*/ 41 w 811"/>
                      <a:gd name="T5" fmla="*/ 42 h 668"/>
                      <a:gd name="T6" fmla="*/ 27 w 811"/>
                      <a:gd name="T7" fmla="*/ 84 h 668"/>
                      <a:gd name="T8" fmla="*/ 182 w 811"/>
                      <a:gd name="T9" fmla="*/ 154 h 668"/>
                      <a:gd name="T10" fmla="*/ 224 w 811"/>
                      <a:gd name="T11" fmla="*/ 182 h 668"/>
                      <a:gd name="T12" fmla="*/ 139 w 811"/>
                      <a:gd name="T13" fmla="*/ 238 h 668"/>
                      <a:gd name="T14" fmla="*/ 27 w 811"/>
                      <a:gd name="T15" fmla="*/ 351 h 668"/>
                      <a:gd name="T16" fmla="*/ 266 w 811"/>
                      <a:gd name="T17" fmla="*/ 421 h 668"/>
                      <a:gd name="T18" fmla="*/ 55 w 811"/>
                      <a:gd name="T19" fmla="*/ 477 h 668"/>
                      <a:gd name="T20" fmla="*/ 13 w 811"/>
                      <a:gd name="T21" fmla="*/ 519 h 668"/>
                      <a:gd name="T22" fmla="*/ 27 w 811"/>
                      <a:gd name="T23" fmla="*/ 604 h 668"/>
                      <a:gd name="T24" fmla="*/ 378 w 811"/>
                      <a:gd name="T25" fmla="*/ 491 h 668"/>
                      <a:gd name="T26" fmla="*/ 575 w 811"/>
                      <a:gd name="T27" fmla="*/ 533 h 668"/>
                      <a:gd name="T28" fmla="*/ 715 w 811"/>
                      <a:gd name="T29" fmla="*/ 519 h 668"/>
                      <a:gd name="T30" fmla="*/ 743 w 811"/>
                      <a:gd name="T31" fmla="*/ 421 h 668"/>
                      <a:gd name="T32" fmla="*/ 561 w 811"/>
                      <a:gd name="T33" fmla="*/ 407 h 668"/>
                      <a:gd name="T34" fmla="*/ 575 w 811"/>
                      <a:gd name="T35" fmla="*/ 351 h 668"/>
                      <a:gd name="T36" fmla="*/ 729 w 811"/>
                      <a:gd name="T37" fmla="*/ 323 h 668"/>
                      <a:gd name="T38" fmla="*/ 701 w 811"/>
                      <a:gd name="T39" fmla="*/ 224 h 668"/>
                      <a:gd name="T40" fmla="*/ 547 w 811"/>
                      <a:gd name="T41" fmla="*/ 210 h 668"/>
                      <a:gd name="T42" fmla="*/ 645 w 811"/>
                      <a:gd name="T43" fmla="*/ 126 h 668"/>
                      <a:gd name="T44" fmla="*/ 687 w 811"/>
                      <a:gd name="T45" fmla="*/ 112 h 668"/>
                      <a:gd name="T46" fmla="*/ 715 w 811"/>
                      <a:gd name="T47" fmla="*/ 28 h 668"/>
                      <a:gd name="T48" fmla="*/ 519 w 811"/>
                      <a:gd name="T4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11" h="668">
                        <a:moveTo>
                          <a:pt x="519" y="0"/>
                        </a:moveTo>
                        <a:cubicBezTo>
                          <a:pt x="388" y="5"/>
                          <a:pt x="256" y="2"/>
                          <a:pt x="125" y="14"/>
                        </a:cubicBezTo>
                        <a:cubicBezTo>
                          <a:pt x="96" y="17"/>
                          <a:pt x="41" y="42"/>
                          <a:pt x="41" y="42"/>
                        </a:cubicBezTo>
                        <a:cubicBezTo>
                          <a:pt x="36" y="56"/>
                          <a:pt x="27" y="69"/>
                          <a:pt x="27" y="84"/>
                        </a:cubicBezTo>
                        <a:cubicBezTo>
                          <a:pt x="27" y="158"/>
                          <a:pt x="138" y="148"/>
                          <a:pt x="182" y="154"/>
                        </a:cubicBezTo>
                        <a:cubicBezTo>
                          <a:pt x="196" y="163"/>
                          <a:pt x="224" y="165"/>
                          <a:pt x="224" y="182"/>
                        </a:cubicBezTo>
                        <a:cubicBezTo>
                          <a:pt x="224" y="218"/>
                          <a:pt x="161" y="231"/>
                          <a:pt x="139" y="238"/>
                        </a:cubicBezTo>
                        <a:cubicBezTo>
                          <a:pt x="91" y="271"/>
                          <a:pt x="59" y="303"/>
                          <a:pt x="27" y="351"/>
                        </a:cubicBezTo>
                        <a:cubicBezTo>
                          <a:pt x="125" y="384"/>
                          <a:pt x="228" y="308"/>
                          <a:pt x="266" y="421"/>
                        </a:cubicBezTo>
                        <a:cubicBezTo>
                          <a:pt x="228" y="534"/>
                          <a:pt x="279" y="424"/>
                          <a:pt x="55" y="477"/>
                        </a:cubicBezTo>
                        <a:cubicBezTo>
                          <a:pt x="36" y="482"/>
                          <a:pt x="27" y="505"/>
                          <a:pt x="13" y="519"/>
                        </a:cubicBezTo>
                        <a:cubicBezTo>
                          <a:pt x="18" y="547"/>
                          <a:pt x="0" y="595"/>
                          <a:pt x="27" y="604"/>
                        </a:cubicBezTo>
                        <a:cubicBezTo>
                          <a:pt x="218" y="668"/>
                          <a:pt x="242" y="536"/>
                          <a:pt x="378" y="491"/>
                        </a:cubicBezTo>
                        <a:cubicBezTo>
                          <a:pt x="444" y="507"/>
                          <a:pt x="511" y="512"/>
                          <a:pt x="575" y="533"/>
                        </a:cubicBezTo>
                        <a:cubicBezTo>
                          <a:pt x="622" y="528"/>
                          <a:pt x="670" y="533"/>
                          <a:pt x="715" y="519"/>
                        </a:cubicBezTo>
                        <a:cubicBezTo>
                          <a:pt x="723" y="517"/>
                          <a:pt x="811" y="445"/>
                          <a:pt x="743" y="421"/>
                        </a:cubicBezTo>
                        <a:cubicBezTo>
                          <a:pt x="686" y="401"/>
                          <a:pt x="622" y="412"/>
                          <a:pt x="561" y="407"/>
                        </a:cubicBezTo>
                        <a:cubicBezTo>
                          <a:pt x="566" y="388"/>
                          <a:pt x="558" y="360"/>
                          <a:pt x="575" y="351"/>
                        </a:cubicBezTo>
                        <a:cubicBezTo>
                          <a:pt x="621" y="326"/>
                          <a:pt x="680" y="339"/>
                          <a:pt x="729" y="323"/>
                        </a:cubicBezTo>
                        <a:cubicBezTo>
                          <a:pt x="759" y="234"/>
                          <a:pt x="790" y="236"/>
                          <a:pt x="701" y="224"/>
                        </a:cubicBezTo>
                        <a:cubicBezTo>
                          <a:pt x="650" y="217"/>
                          <a:pt x="598" y="215"/>
                          <a:pt x="547" y="210"/>
                        </a:cubicBezTo>
                        <a:cubicBezTo>
                          <a:pt x="568" y="125"/>
                          <a:pt x="543" y="160"/>
                          <a:pt x="645" y="126"/>
                        </a:cubicBezTo>
                        <a:cubicBezTo>
                          <a:pt x="659" y="121"/>
                          <a:pt x="687" y="112"/>
                          <a:pt x="687" y="112"/>
                        </a:cubicBezTo>
                        <a:cubicBezTo>
                          <a:pt x="706" y="93"/>
                          <a:pt x="760" y="64"/>
                          <a:pt x="715" y="28"/>
                        </a:cubicBezTo>
                        <a:cubicBezTo>
                          <a:pt x="689" y="7"/>
                          <a:pt x="425" y="0"/>
                          <a:pt x="519" y="0"/>
                        </a:cubicBez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3" name="Oval 170"/>
                  <p:cNvSpPr>
                    <a:spLocks noChangeArrowheads="1"/>
                  </p:cNvSpPr>
                  <p:nvPr/>
                </p:nvSpPr>
                <p:spPr bwMode="auto">
                  <a:xfrm>
                    <a:off x="2592" y="720"/>
                    <a:ext cx="192" cy="144"/>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grpSp>
              <p:nvGrpSpPr>
                <p:cNvPr id="30" name="Group 171"/>
                <p:cNvGrpSpPr>
                  <a:grpSpLocks/>
                </p:cNvGrpSpPr>
                <p:nvPr/>
              </p:nvGrpSpPr>
              <p:grpSpPr bwMode="auto">
                <a:xfrm rot="19871023">
                  <a:off x="2638425" y="4752975"/>
                  <a:ext cx="363538" cy="242888"/>
                  <a:chOff x="4203" y="961"/>
                  <a:chExt cx="789" cy="479"/>
                </a:xfrm>
              </p:grpSpPr>
              <p:sp>
                <p:nvSpPr>
                  <p:cNvPr id="40" name="Freeform 172"/>
                  <p:cNvSpPr>
                    <a:spLocks/>
                  </p:cNvSpPr>
                  <p:nvPr/>
                </p:nvSpPr>
                <p:spPr bwMode="auto">
                  <a:xfrm rot="2563685">
                    <a:off x="4203" y="961"/>
                    <a:ext cx="789" cy="479"/>
                  </a:xfrm>
                  <a:custGeom>
                    <a:avLst/>
                    <a:gdLst>
                      <a:gd name="T0" fmla="*/ 564 w 784"/>
                      <a:gd name="T1" fmla="*/ 83 h 671"/>
                      <a:gd name="T2" fmla="*/ 30 w 784"/>
                      <a:gd name="T3" fmla="*/ 153 h 671"/>
                      <a:gd name="T4" fmla="*/ 44 w 784"/>
                      <a:gd name="T5" fmla="*/ 209 h 671"/>
                      <a:gd name="T6" fmla="*/ 86 w 784"/>
                      <a:gd name="T7" fmla="*/ 237 h 671"/>
                      <a:gd name="T8" fmla="*/ 114 w 784"/>
                      <a:gd name="T9" fmla="*/ 279 h 671"/>
                      <a:gd name="T10" fmla="*/ 100 w 784"/>
                      <a:gd name="T11" fmla="*/ 434 h 671"/>
                      <a:gd name="T12" fmla="*/ 58 w 784"/>
                      <a:gd name="T13" fmla="*/ 462 h 671"/>
                      <a:gd name="T14" fmla="*/ 30 w 784"/>
                      <a:gd name="T15" fmla="*/ 518 h 671"/>
                      <a:gd name="T16" fmla="*/ 184 w 784"/>
                      <a:gd name="T17" fmla="*/ 617 h 671"/>
                      <a:gd name="T18" fmla="*/ 325 w 784"/>
                      <a:gd name="T19" fmla="*/ 560 h 671"/>
                      <a:gd name="T20" fmla="*/ 732 w 784"/>
                      <a:gd name="T21" fmla="*/ 574 h 671"/>
                      <a:gd name="T22" fmla="*/ 774 w 784"/>
                      <a:gd name="T23" fmla="*/ 532 h 671"/>
                      <a:gd name="T24" fmla="*/ 704 w 784"/>
                      <a:gd name="T25" fmla="*/ 420 h 671"/>
                      <a:gd name="T26" fmla="*/ 746 w 784"/>
                      <a:gd name="T27" fmla="*/ 237 h 671"/>
                      <a:gd name="T28" fmla="*/ 746 w 784"/>
                      <a:gd name="T29" fmla="*/ 139 h 671"/>
                      <a:gd name="T30" fmla="*/ 522 w 784"/>
                      <a:gd name="T31" fmla="*/ 83 h 671"/>
                      <a:gd name="T32" fmla="*/ 564 w 784"/>
                      <a:gd name="T33" fmla="*/ 83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84" h="671">
                        <a:moveTo>
                          <a:pt x="564" y="83"/>
                        </a:moveTo>
                        <a:cubicBezTo>
                          <a:pt x="450" y="86"/>
                          <a:pt x="132" y="0"/>
                          <a:pt x="30" y="153"/>
                        </a:cubicBezTo>
                        <a:cubicBezTo>
                          <a:pt x="35" y="172"/>
                          <a:pt x="33" y="193"/>
                          <a:pt x="44" y="209"/>
                        </a:cubicBezTo>
                        <a:cubicBezTo>
                          <a:pt x="53" y="223"/>
                          <a:pt x="74" y="225"/>
                          <a:pt x="86" y="237"/>
                        </a:cubicBezTo>
                        <a:cubicBezTo>
                          <a:pt x="98" y="249"/>
                          <a:pt x="105" y="265"/>
                          <a:pt x="114" y="279"/>
                        </a:cubicBezTo>
                        <a:cubicBezTo>
                          <a:pt x="109" y="331"/>
                          <a:pt x="115" y="384"/>
                          <a:pt x="100" y="434"/>
                        </a:cubicBezTo>
                        <a:cubicBezTo>
                          <a:pt x="95" y="450"/>
                          <a:pt x="69" y="449"/>
                          <a:pt x="58" y="462"/>
                        </a:cubicBezTo>
                        <a:cubicBezTo>
                          <a:pt x="45" y="478"/>
                          <a:pt x="39" y="499"/>
                          <a:pt x="30" y="518"/>
                        </a:cubicBezTo>
                        <a:cubicBezTo>
                          <a:pt x="0" y="671"/>
                          <a:pt x="13" y="633"/>
                          <a:pt x="184" y="617"/>
                        </a:cubicBezTo>
                        <a:cubicBezTo>
                          <a:pt x="289" y="582"/>
                          <a:pt x="243" y="603"/>
                          <a:pt x="325" y="560"/>
                        </a:cubicBezTo>
                        <a:cubicBezTo>
                          <a:pt x="468" y="570"/>
                          <a:pt x="592" y="593"/>
                          <a:pt x="732" y="574"/>
                        </a:cubicBezTo>
                        <a:cubicBezTo>
                          <a:pt x="746" y="560"/>
                          <a:pt x="772" y="552"/>
                          <a:pt x="774" y="532"/>
                        </a:cubicBezTo>
                        <a:cubicBezTo>
                          <a:pt x="784" y="434"/>
                          <a:pt x="760" y="439"/>
                          <a:pt x="704" y="420"/>
                        </a:cubicBezTo>
                        <a:cubicBezTo>
                          <a:pt x="650" y="339"/>
                          <a:pt x="685" y="298"/>
                          <a:pt x="746" y="237"/>
                        </a:cubicBezTo>
                        <a:cubicBezTo>
                          <a:pt x="755" y="210"/>
                          <a:pt x="778" y="166"/>
                          <a:pt x="746" y="139"/>
                        </a:cubicBezTo>
                        <a:cubicBezTo>
                          <a:pt x="703" y="102"/>
                          <a:pt x="573" y="96"/>
                          <a:pt x="522" y="83"/>
                        </a:cubicBezTo>
                        <a:cubicBezTo>
                          <a:pt x="508" y="80"/>
                          <a:pt x="550" y="83"/>
                          <a:pt x="564" y="83"/>
                        </a:cubicBezTo>
                        <a:close/>
                      </a:path>
                    </a:pathLst>
                  </a:custGeom>
                  <a:solidFill>
                    <a:srgbClr val="99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41" name="Oval 173"/>
                  <p:cNvSpPr>
                    <a:spLocks noChangeArrowheads="1"/>
                  </p:cNvSpPr>
                  <p:nvPr/>
                </p:nvSpPr>
                <p:spPr bwMode="auto">
                  <a:xfrm>
                    <a:off x="4560" y="1104"/>
                    <a:ext cx="144" cy="192"/>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grpSp>
              <p:nvGrpSpPr>
                <p:cNvPr id="31" name="Group 174"/>
                <p:cNvGrpSpPr>
                  <a:grpSpLocks/>
                </p:cNvGrpSpPr>
                <p:nvPr/>
              </p:nvGrpSpPr>
              <p:grpSpPr bwMode="auto">
                <a:xfrm rot="18630297">
                  <a:off x="2175669" y="5160169"/>
                  <a:ext cx="377825" cy="242887"/>
                  <a:chOff x="2352" y="624"/>
                  <a:chExt cx="720" cy="384"/>
                </a:xfrm>
              </p:grpSpPr>
              <p:sp>
                <p:nvSpPr>
                  <p:cNvPr id="38" name="Freeform 175"/>
                  <p:cNvSpPr>
                    <a:spLocks/>
                  </p:cNvSpPr>
                  <p:nvPr/>
                </p:nvSpPr>
                <p:spPr bwMode="auto">
                  <a:xfrm>
                    <a:off x="2352" y="624"/>
                    <a:ext cx="720" cy="384"/>
                  </a:xfrm>
                  <a:custGeom>
                    <a:avLst/>
                    <a:gdLst>
                      <a:gd name="T0" fmla="*/ 519 w 811"/>
                      <a:gd name="T1" fmla="*/ 0 h 668"/>
                      <a:gd name="T2" fmla="*/ 125 w 811"/>
                      <a:gd name="T3" fmla="*/ 14 h 668"/>
                      <a:gd name="T4" fmla="*/ 41 w 811"/>
                      <a:gd name="T5" fmla="*/ 42 h 668"/>
                      <a:gd name="T6" fmla="*/ 27 w 811"/>
                      <a:gd name="T7" fmla="*/ 84 h 668"/>
                      <a:gd name="T8" fmla="*/ 182 w 811"/>
                      <a:gd name="T9" fmla="*/ 154 h 668"/>
                      <a:gd name="T10" fmla="*/ 224 w 811"/>
                      <a:gd name="T11" fmla="*/ 182 h 668"/>
                      <a:gd name="T12" fmla="*/ 139 w 811"/>
                      <a:gd name="T13" fmla="*/ 238 h 668"/>
                      <a:gd name="T14" fmla="*/ 27 w 811"/>
                      <a:gd name="T15" fmla="*/ 351 h 668"/>
                      <a:gd name="T16" fmla="*/ 266 w 811"/>
                      <a:gd name="T17" fmla="*/ 421 h 668"/>
                      <a:gd name="T18" fmla="*/ 55 w 811"/>
                      <a:gd name="T19" fmla="*/ 477 h 668"/>
                      <a:gd name="T20" fmla="*/ 13 w 811"/>
                      <a:gd name="T21" fmla="*/ 519 h 668"/>
                      <a:gd name="T22" fmla="*/ 27 w 811"/>
                      <a:gd name="T23" fmla="*/ 604 h 668"/>
                      <a:gd name="T24" fmla="*/ 378 w 811"/>
                      <a:gd name="T25" fmla="*/ 491 h 668"/>
                      <a:gd name="T26" fmla="*/ 575 w 811"/>
                      <a:gd name="T27" fmla="*/ 533 h 668"/>
                      <a:gd name="T28" fmla="*/ 715 w 811"/>
                      <a:gd name="T29" fmla="*/ 519 h 668"/>
                      <a:gd name="T30" fmla="*/ 743 w 811"/>
                      <a:gd name="T31" fmla="*/ 421 h 668"/>
                      <a:gd name="T32" fmla="*/ 561 w 811"/>
                      <a:gd name="T33" fmla="*/ 407 h 668"/>
                      <a:gd name="T34" fmla="*/ 575 w 811"/>
                      <a:gd name="T35" fmla="*/ 351 h 668"/>
                      <a:gd name="T36" fmla="*/ 729 w 811"/>
                      <a:gd name="T37" fmla="*/ 323 h 668"/>
                      <a:gd name="T38" fmla="*/ 701 w 811"/>
                      <a:gd name="T39" fmla="*/ 224 h 668"/>
                      <a:gd name="T40" fmla="*/ 547 w 811"/>
                      <a:gd name="T41" fmla="*/ 210 h 668"/>
                      <a:gd name="T42" fmla="*/ 645 w 811"/>
                      <a:gd name="T43" fmla="*/ 126 h 668"/>
                      <a:gd name="T44" fmla="*/ 687 w 811"/>
                      <a:gd name="T45" fmla="*/ 112 h 668"/>
                      <a:gd name="T46" fmla="*/ 715 w 811"/>
                      <a:gd name="T47" fmla="*/ 28 h 668"/>
                      <a:gd name="T48" fmla="*/ 519 w 811"/>
                      <a:gd name="T4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11" h="668">
                        <a:moveTo>
                          <a:pt x="519" y="0"/>
                        </a:moveTo>
                        <a:cubicBezTo>
                          <a:pt x="388" y="5"/>
                          <a:pt x="256" y="2"/>
                          <a:pt x="125" y="14"/>
                        </a:cubicBezTo>
                        <a:cubicBezTo>
                          <a:pt x="96" y="17"/>
                          <a:pt x="41" y="42"/>
                          <a:pt x="41" y="42"/>
                        </a:cubicBezTo>
                        <a:cubicBezTo>
                          <a:pt x="36" y="56"/>
                          <a:pt x="27" y="69"/>
                          <a:pt x="27" y="84"/>
                        </a:cubicBezTo>
                        <a:cubicBezTo>
                          <a:pt x="27" y="158"/>
                          <a:pt x="138" y="148"/>
                          <a:pt x="182" y="154"/>
                        </a:cubicBezTo>
                        <a:cubicBezTo>
                          <a:pt x="196" y="163"/>
                          <a:pt x="224" y="165"/>
                          <a:pt x="224" y="182"/>
                        </a:cubicBezTo>
                        <a:cubicBezTo>
                          <a:pt x="224" y="218"/>
                          <a:pt x="161" y="231"/>
                          <a:pt x="139" y="238"/>
                        </a:cubicBezTo>
                        <a:cubicBezTo>
                          <a:pt x="91" y="271"/>
                          <a:pt x="59" y="303"/>
                          <a:pt x="27" y="351"/>
                        </a:cubicBezTo>
                        <a:cubicBezTo>
                          <a:pt x="125" y="384"/>
                          <a:pt x="228" y="308"/>
                          <a:pt x="266" y="421"/>
                        </a:cubicBezTo>
                        <a:cubicBezTo>
                          <a:pt x="228" y="534"/>
                          <a:pt x="279" y="424"/>
                          <a:pt x="55" y="477"/>
                        </a:cubicBezTo>
                        <a:cubicBezTo>
                          <a:pt x="36" y="482"/>
                          <a:pt x="27" y="505"/>
                          <a:pt x="13" y="519"/>
                        </a:cubicBezTo>
                        <a:cubicBezTo>
                          <a:pt x="18" y="547"/>
                          <a:pt x="0" y="595"/>
                          <a:pt x="27" y="604"/>
                        </a:cubicBezTo>
                        <a:cubicBezTo>
                          <a:pt x="218" y="668"/>
                          <a:pt x="242" y="536"/>
                          <a:pt x="378" y="491"/>
                        </a:cubicBezTo>
                        <a:cubicBezTo>
                          <a:pt x="444" y="507"/>
                          <a:pt x="511" y="512"/>
                          <a:pt x="575" y="533"/>
                        </a:cubicBezTo>
                        <a:cubicBezTo>
                          <a:pt x="622" y="528"/>
                          <a:pt x="670" y="533"/>
                          <a:pt x="715" y="519"/>
                        </a:cubicBezTo>
                        <a:cubicBezTo>
                          <a:pt x="723" y="517"/>
                          <a:pt x="811" y="445"/>
                          <a:pt x="743" y="421"/>
                        </a:cubicBezTo>
                        <a:cubicBezTo>
                          <a:pt x="686" y="401"/>
                          <a:pt x="622" y="412"/>
                          <a:pt x="561" y="407"/>
                        </a:cubicBezTo>
                        <a:cubicBezTo>
                          <a:pt x="566" y="388"/>
                          <a:pt x="558" y="360"/>
                          <a:pt x="575" y="351"/>
                        </a:cubicBezTo>
                        <a:cubicBezTo>
                          <a:pt x="621" y="326"/>
                          <a:pt x="680" y="339"/>
                          <a:pt x="729" y="323"/>
                        </a:cubicBezTo>
                        <a:cubicBezTo>
                          <a:pt x="759" y="234"/>
                          <a:pt x="790" y="236"/>
                          <a:pt x="701" y="224"/>
                        </a:cubicBezTo>
                        <a:cubicBezTo>
                          <a:pt x="650" y="217"/>
                          <a:pt x="598" y="215"/>
                          <a:pt x="547" y="210"/>
                        </a:cubicBezTo>
                        <a:cubicBezTo>
                          <a:pt x="568" y="125"/>
                          <a:pt x="543" y="160"/>
                          <a:pt x="645" y="126"/>
                        </a:cubicBezTo>
                        <a:cubicBezTo>
                          <a:pt x="659" y="121"/>
                          <a:pt x="687" y="112"/>
                          <a:pt x="687" y="112"/>
                        </a:cubicBezTo>
                        <a:cubicBezTo>
                          <a:pt x="706" y="93"/>
                          <a:pt x="760" y="64"/>
                          <a:pt x="715" y="28"/>
                        </a:cubicBezTo>
                        <a:cubicBezTo>
                          <a:pt x="689" y="7"/>
                          <a:pt x="425" y="0"/>
                          <a:pt x="519" y="0"/>
                        </a:cubicBez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9" name="Oval 176"/>
                  <p:cNvSpPr>
                    <a:spLocks noChangeArrowheads="1"/>
                  </p:cNvSpPr>
                  <p:nvPr/>
                </p:nvSpPr>
                <p:spPr bwMode="auto">
                  <a:xfrm>
                    <a:off x="2592" y="720"/>
                    <a:ext cx="192" cy="144"/>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grpSp>
              <p:nvGrpSpPr>
                <p:cNvPr id="32" name="Group 177"/>
                <p:cNvGrpSpPr>
                  <a:grpSpLocks/>
                </p:cNvGrpSpPr>
                <p:nvPr/>
              </p:nvGrpSpPr>
              <p:grpSpPr bwMode="auto">
                <a:xfrm rot="15488126">
                  <a:off x="2828925" y="5175250"/>
                  <a:ext cx="363538" cy="242888"/>
                  <a:chOff x="4203" y="961"/>
                  <a:chExt cx="789" cy="479"/>
                </a:xfrm>
              </p:grpSpPr>
              <p:sp>
                <p:nvSpPr>
                  <p:cNvPr id="36" name="Freeform 178"/>
                  <p:cNvSpPr>
                    <a:spLocks/>
                  </p:cNvSpPr>
                  <p:nvPr/>
                </p:nvSpPr>
                <p:spPr bwMode="auto">
                  <a:xfrm rot="2563685">
                    <a:off x="4203" y="961"/>
                    <a:ext cx="789" cy="479"/>
                  </a:xfrm>
                  <a:custGeom>
                    <a:avLst/>
                    <a:gdLst>
                      <a:gd name="T0" fmla="*/ 564 w 784"/>
                      <a:gd name="T1" fmla="*/ 83 h 671"/>
                      <a:gd name="T2" fmla="*/ 30 w 784"/>
                      <a:gd name="T3" fmla="*/ 153 h 671"/>
                      <a:gd name="T4" fmla="*/ 44 w 784"/>
                      <a:gd name="T5" fmla="*/ 209 h 671"/>
                      <a:gd name="T6" fmla="*/ 86 w 784"/>
                      <a:gd name="T7" fmla="*/ 237 h 671"/>
                      <a:gd name="T8" fmla="*/ 114 w 784"/>
                      <a:gd name="T9" fmla="*/ 279 h 671"/>
                      <a:gd name="T10" fmla="*/ 100 w 784"/>
                      <a:gd name="T11" fmla="*/ 434 h 671"/>
                      <a:gd name="T12" fmla="*/ 58 w 784"/>
                      <a:gd name="T13" fmla="*/ 462 h 671"/>
                      <a:gd name="T14" fmla="*/ 30 w 784"/>
                      <a:gd name="T15" fmla="*/ 518 h 671"/>
                      <a:gd name="T16" fmla="*/ 184 w 784"/>
                      <a:gd name="T17" fmla="*/ 617 h 671"/>
                      <a:gd name="T18" fmla="*/ 325 w 784"/>
                      <a:gd name="T19" fmla="*/ 560 h 671"/>
                      <a:gd name="T20" fmla="*/ 732 w 784"/>
                      <a:gd name="T21" fmla="*/ 574 h 671"/>
                      <a:gd name="T22" fmla="*/ 774 w 784"/>
                      <a:gd name="T23" fmla="*/ 532 h 671"/>
                      <a:gd name="T24" fmla="*/ 704 w 784"/>
                      <a:gd name="T25" fmla="*/ 420 h 671"/>
                      <a:gd name="T26" fmla="*/ 746 w 784"/>
                      <a:gd name="T27" fmla="*/ 237 h 671"/>
                      <a:gd name="T28" fmla="*/ 746 w 784"/>
                      <a:gd name="T29" fmla="*/ 139 h 671"/>
                      <a:gd name="T30" fmla="*/ 522 w 784"/>
                      <a:gd name="T31" fmla="*/ 83 h 671"/>
                      <a:gd name="T32" fmla="*/ 564 w 784"/>
                      <a:gd name="T33" fmla="*/ 83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84" h="671">
                        <a:moveTo>
                          <a:pt x="564" y="83"/>
                        </a:moveTo>
                        <a:cubicBezTo>
                          <a:pt x="450" y="86"/>
                          <a:pt x="132" y="0"/>
                          <a:pt x="30" y="153"/>
                        </a:cubicBezTo>
                        <a:cubicBezTo>
                          <a:pt x="35" y="172"/>
                          <a:pt x="33" y="193"/>
                          <a:pt x="44" y="209"/>
                        </a:cubicBezTo>
                        <a:cubicBezTo>
                          <a:pt x="53" y="223"/>
                          <a:pt x="74" y="225"/>
                          <a:pt x="86" y="237"/>
                        </a:cubicBezTo>
                        <a:cubicBezTo>
                          <a:pt x="98" y="249"/>
                          <a:pt x="105" y="265"/>
                          <a:pt x="114" y="279"/>
                        </a:cubicBezTo>
                        <a:cubicBezTo>
                          <a:pt x="109" y="331"/>
                          <a:pt x="115" y="384"/>
                          <a:pt x="100" y="434"/>
                        </a:cubicBezTo>
                        <a:cubicBezTo>
                          <a:pt x="95" y="450"/>
                          <a:pt x="69" y="449"/>
                          <a:pt x="58" y="462"/>
                        </a:cubicBezTo>
                        <a:cubicBezTo>
                          <a:pt x="45" y="478"/>
                          <a:pt x="39" y="499"/>
                          <a:pt x="30" y="518"/>
                        </a:cubicBezTo>
                        <a:cubicBezTo>
                          <a:pt x="0" y="671"/>
                          <a:pt x="13" y="633"/>
                          <a:pt x="184" y="617"/>
                        </a:cubicBezTo>
                        <a:cubicBezTo>
                          <a:pt x="289" y="582"/>
                          <a:pt x="243" y="603"/>
                          <a:pt x="325" y="560"/>
                        </a:cubicBezTo>
                        <a:cubicBezTo>
                          <a:pt x="468" y="570"/>
                          <a:pt x="592" y="593"/>
                          <a:pt x="732" y="574"/>
                        </a:cubicBezTo>
                        <a:cubicBezTo>
                          <a:pt x="746" y="560"/>
                          <a:pt x="772" y="552"/>
                          <a:pt x="774" y="532"/>
                        </a:cubicBezTo>
                        <a:cubicBezTo>
                          <a:pt x="784" y="434"/>
                          <a:pt x="760" y="439"/>
                          <a:pt x="704" y="420"/>
                        </a:cubicBezTo>
                        <a:cubicBezTo>
                          <a:pt x="650" y="339"/>
                          <a:pt x="685" y="298"/>
                          <a:pt x="746" y="237"/>
                        </a:cubicBezTo>
                        <a:cubicBezTo>
                          <a:pt x="755" y="210"/>
                          <a:pt x="778" y="166"/>
                          <a:pt x="746" y="139"/>
                        </a:cubicBezTo>
                        <a:cubicBezTo>
                          <a:pt x="703" y="102"/>
                          <a:pt x="573" y="96"/>
                          <a:pt x="522" y="83"/>
                        </a:cubicBezTo>
                        <a:cubicBezTo>
                          <a:pt x="508" y="80"/>
                          <a:pt x="550" y="83"/>
                          <a:pt x="564" y="83"/>
                        </a:cubicBezTo>
                        <a:close/>
                      </a:path>
                    </a:pathLst>
                  </a:custGeom>
                  <a:solidFill>
                    <a:srgbClr val="99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7" name="Oval 179"/>
                  <p:cNvSpPr>
                    <a:spLocks noChangeArrowheads="1"/>
                  </p:cNvSpPr>
                  <p:nvPr/>
                </p:nvSpPr>
                <p:spPr bwMode="auto">
                  <a:xfrm>
                    <a:off x="4560" y="1104"/>
                    <a:ext cx="144" cy="192"/>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grpSp>
              <p:nvGrpSpPr>
                <p:cNvPr id="33" name="Group 180"/>
                <p:cNvGrpSpPr>
                  <a:grpSpLocks/>
                </p:cNvGrpSpPr>
                <p:nvPr/>
              </p:nvGrpSpPr>
              <p:grpSpPr bwMode="auto">
                <a:xfrm>
                  <a:off x="2251075" y="4829175"/>
                  <a:ext cx="377825" cy="242888"/>
                  <a:chOff x="2352" y="624"/>
                  <a:chExt cx="720" cy="384"/>
                </a:xfrm>
              </p:grpSpPr>
              <p:sp>
                <p:nvSpPr>
                  <p:cNvPr id="34" name="Freeform 181"/>
                  <p:cNvSpPr>
                    <a:spLocks/>
                  </p:cNvSpPr>
                  <p:nvPr/>
                </p:nvSpPr>
                <p:spPr bwMode="auto">
                  <a:xfrm>
                    <a:off x="2352" y="624"/>
                    <a:ext cx="720" cy="384"/>
                  </a:xfrm>
                  <a:custGeom>
                    <a:avLst/>
                    <a:gdLst>
                      <a:gd name="T0" fmla="*/ 519 w 811"/>
                      <a:gd name="T1" fmla="*/ 0 h 668"/>
                      <a:gd name="T2" fmla="*/ 125 w 811"/>
                      <a:gd name="T3" fmla="*/ 14 h 668"/>
                      <a:gd name="T4" fmla="*/ 41 w 811"/>
                      <a:gd name="T5" fmla="*/ 42 h 668"/>
                      <a:gd name="T6" fmla="*/ 27 w 811"/>
                      <a:gd name="T7" fmla="*/ 84 h 668"/>
                      <a:gd name="T8" fmla="*/ 182 w 811"/>
                      <a:gd name="T9" fmla="*/ 154 h 668"/>
                      <a:gd name="T10" fmla="*/ 224 w 811"/>
                      <a:gd name="T11" fmla="*/ 182 h 668"/>
                      <a:gd name="T12" fmla="*/ 139 w 811"/>
                      <a:gd name="T13" fmla="*/ 238 h 668"/>
                      <a:gd name="T14" fmla="*/ 27 w 811"/>
                      <a:gd name="T15" fmla="*/ 351 h 668"/>
                      <a:gd name="T16" fmla="*/ 266 w 811"/>
                      <a:gd name="T17" fmla="*/ 421 h 668"/>
                      <a:gd name="T18" fmla="*/ 55 w 811"/>
                      <a:gd name="T19" fmla="*/ 477 h 668"/>
                      <a:gd name="T20" fmla="*/ 13 w 811"/>
                      <a:gd name="T21" fmla="*/ 519 h 668"/>
                      <a:gd name="T22" fmla="*/ 27 w 811"/>
                      <a:gd name="T23" fmla="*/ 604 h 668"/>
                      <a:gd name="T24" fmla="*/ 378 w 811"/>
                      <a:gd name="T25" fmla="*/ 491 h 668"/>
                      <a:gd name="T26" fmla="*/ 575 w 811"/>
                      <a:gd name="T27" fmla="*/ 533 h 668"/>
                      <a:gd name="T28" fmla="*/ 715 w 811"/>
                      <a:gd name="T29" fmla="*/ 519 h 668"/>
                      <a:gd name="T30" fmla="*/ 743 w 811"/>
                      <a:gd name="T31" fmla="*/ 421 h 668"/>
                      <a:gd name="T32" fmla="*/ 561 w 811"/>
                      <a:gd name="T33" fmla="*/ 407 h 668"/>
                      <a:gd name="T34" fmla="*/ 575 w 811"/>
                      <a:gd name="T35" fmla="*/ 351 h 668"/>
                      <a:gd name="T36" fmla="*/ 729 w 811"/>
                      <a:gd name="T37" fmla="*/ 323 h 668"/>
                      <a:gd name="T38" fmla="*/ 701 w 811"/>
                      <a:gd name="T39" fmla="*/ 224 h 668"/>
                      <a:gd name="T40" fmla="*/ 547 w 811"/>
                      <a:gd name="T41" fmla="*/ 210 h 668"/>
                      <a:gd name="T42" fmla="*/ 645 w 811"/>
                      <a:gd name="T43" fmla="*/ 126 h 668"/>
                      <a:gd name="T44" fmla="*/ 687 w 811"/>
                      <a:gd name="T45" fmla="*/ 112 h 668"/>
                      <a:gd name="T46" fmla="*/ 715 w 811"/>
                      <a:gd name="T47" fmla="*/ 28 h 668"/>
                      <a:gd name="T48" fmla="*/ 519 w 811"/>
                      <a:gd name="T49" fmla="*/ 0 h 6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11" h="668">
                        <a:moveTo>
                          <a:pt x="519" y="0"/>
                        </a:moveTo>
                        <a:cubicBezTo>
                          <a:pt x="388" y="5"/>
                          <a:pt x="256" y="2"/>
                          <a:pt x="125" y="14"/>
                        </a:cubicBezTo>
                        <a:cubicBezTo>
                          <a:pt x="96" y="17"/>
                          <a:pt x="41" y="42"/>
                          <a:pt x="41" y="42"/>
                        </a:cubicBezTo>
                        <a:cubicBezTo>
                          <a:pt x="36" y="56"/>
                          <a:pt x="27" y="69"/>
                          <a:pt x="27" y="84"/>
                        </a:cubicBezTo>
                        <a:cubicBezTo>
                          <a:pt x="27" y="158"/>
                          <a:pt x="138" y="148"/>
                          <a:pt x="182" y="154"/>
                        </a:cubicBezTo>
                        <a:cubicBezTo>
                          <a:pt x="196" y="163"/>
                          <a:pt x="224" y="165"/>
                          <a:pt x="224" y="182"/>
                        </a:cubicBezTo>
                        <a:cubicBezTo>
                          <a:pt x="224" y="218"/>
                          <a:pt x="161" y="231"/>
                          <a:pt x="139" y="238"/>
                        </a:cubicBezTo>
                        <a:cubicBezTo>
                          <a:pt x="91" y="271"/>
                          <a:pt x="59" y="303"/>
                          <a:pt x="27" y="351"/>
                        </a:cubicBezTo>
                        <a:cubicBezTo>
                          <a:pt x="125" y="384"/>
                          <a:pt x="228" y="308"/>
                          <a:pt x="266" y="421"/>
                        </a:cubicBezTo>
                        <a:cubicBezTo>
                          <a:pt x="228" y="534"/>
                          <a:pt x="279" y="424"/>
                          <a:pt x="55" y="477"/>
                        </a:cubicBezTo>
                        <a:cubicBezTo>
                          <a:pt x="36" y="482"/>
                          <a:pt x="27" y="505"/>
                          <a:pt x="13" y="519"/>
                        </a:cubicBezTo>
                        <a:cubicBezTo>
                          <a:pt x="18" y="547"/>
                          <a:pt x="0" y="595"/>
                          <a:pt x="27" y="604"/>
                        </a:cubicBezTo>
                        <a:cubicBezTo>
                          <a:pt x="218" y="668"/>
                          <a:pt x="242" y="536"/>
                          <a:pt x="378" y="491"/>
                        </a:cubicBezTo>
                        <a:cubicBezTo>
                          <a:pt x="444" y="507"/>
                          <a:pt x="511" y="512"/>
                          <a:pt x="575" y="533"/>
                        </a:cubicBezTo>
                        <a:cubicBezTo>
                          <a:pt x="622" y="528"/>
                          <a:pt x="670" y="533"/>
                          <a:pt x="715" y="519"/>
                        </a:cubicBezTo>
                        <a:cubicBezTo>
                          <a:pt x="723" y="517"/>
                          <a:pt x="811" y="445"/>
                          <a:pt x="743" y="421"/>
                        </a:cubicBezTo>
                        <a:cubicBezTo>
                          <a:pt x="686" y="401"/>
                          <a:pt x="622" y="412"/>
                          <a:pt x="561" y="407"/>
                        </a:cubicBezTo>
                        <a:cubicBezTo>
                          <a:pt x="566" y="388"/>
                          <a:pt x="558" y="360"/>
                          <a:pt x="575" y="351"/>
                        </a:cubicBezTo>
                        <a:cubicBezTo>
                          <a:pt x="621" y="326"/>
                          <a:pt x="680" y="339"/>
                          <a:pt x="729" y="323"/>
                        </a:cubicBezTo>
                        <a:cubicBezTo>
                          <a:pt x="759" y="234"/>
                          <a:pt x="790" y="236"/>
                          <a:pt x="701" y="224"/>
                        </a:cubicBezTo>
                        <a:cubicBezTo>
                          <a:pt x="650" y="217"/>
                          <a:pt x="598" y="215"/>
                          <a:pt x="547" y="210"/>
                        </a:cubicBezTo>
                        <a:cubicBezTo>
                          <a:pt x="568" y="125"/>
                          <a:pt x="543" y="160"/>
                          <a:pt x="645" y="126"/>
                        </a:cubicBezTo>
                        <a:cubicBezTo>
                          <a:pt x="659" y="121"/>
                          <a:pt x="687" y="112"/>
                          <a:pt x="687" y="112"/>
                        </a:cubicBezTo>
                        <a:cubicBezTo>
                          <a:pt x="706" y="93"/>
                          <a:pt x="760" y="64"/>
                          <a:pt x="715" y="28"/>
                        </a:cubicBezTo>
                        <a:cubicBezTo>
                          <a:pt x="689" y="7"/>
                          <a:pt x="425" y="0"/>
                          <a:pt x="519" y="0"/>
                        </a:cubicBezTo>
                        <a:close/>
                      </a:path>
                    </a:pathLst>
                  </a:custGeom>
                  <a:solidFill>
                    <a:srgbClr val="A5002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5" name="Oval 182"/>
                  <p:cNvSpPr>
                    <a:spLocks noChangeArrowheads="1"/>
                  </p:cNvSpPr>
                  <p:nvPr/>
                </p:nvSpPr>
                <p:spPr bwMode="auto">
                  <a:xfrm>
                    <a:off x="2592" y="720"/>
                    <a:ext cx="192" cy="144"/>
                  </a:xfrm>
                  <a:prstGeom prst="ellipse">
                    <a:avLst/>
                  </a:prstGeom>
                  <a:solidFill>
                    <a:srgbClr val="FF9933"/>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grpSp>
          </p:grpSp>
        </p:grpSp>
        <p:pic>
          <p:nvPicPr>
            <p:cNvPr id="9" name="Imagen 8"/>
            <p:cNvPicPr>
              <a:picLocks noChangeAspect="1"/>
            </p:cNvPicPr>
            <p:nvPr/>
          </p:nvPicPr>
          <p:blipFill rotWithShape="1">
            <a:blip r:embed="rId5" cstate="print">
              <a:extLst>
                <a:ext uri="{28A0092B-C50C-407E-A947-70E740481C1C}">
                  <a14:useLocalDpi xmlns:a14="http://schemas.microsoft.com/office/drawing/2010/main" val="0"/>
                </a:ext>
              </a:extLst>
            </a:blip>
            <a:srcRect r="9524"/>
            <a:stretch/>
          </p:blipFill>
          <p:spPr>
            <a:xfrm>
              <a:off x="-2464796" y="4437112"/>
              <a:ext cx="1223977" cy="1440000"/>
            </a:xfrm>
            <a:prstGeom prst="rect">
              <a:avLst/>
            </a:prstGeom>
            <a:ln>
              <a:noFill/>
            </a:ln>
          </p:spPr>
        </p:pic>
      </p:grpSp>
      <p:grpSp>
        <p:nvGrpSpPr>
          <p:cNvPr id="51" name="Grupo 50"/>
          <p:cNvGrpSpPr/>
          <p:nvPr/>
        </p:nvGrpSpPr>
        <p:grpSpPr>
          <a:xfrm>
            <a:off x="3420032" y="551992"/>
            <a:ext cx="1440000" cy="848864"/>
            <a:chOff x="3420032" y="551992"/>
            <a:chExt cx="1440000" cy="848864"/>
          </a:xfrm>
        </p:grpSpPr>
        <p:cxnSp>
          <p:nvCxnSpPr>
            <p:cNvPr id="49" name="28 Conector recto"/>
            <p:cNvCxnSpPr/>
            <p:nvPr/>
          </p:nvCxnSpPr>
          <p:spPr bwMode="auto">
            <a:xfrm rot="16200000">
              <a:off x="4140032" y="680856"/>
              <a:ext cx="0" cy="1440000"/>
            </a:xfrm>
            <a:prstGeom prst="line">
              <a:avLst/>
            </a:prstGeom>
            <a:solidFill>
              <a:schemeClr val="accent1"/>
            </a:solidFill>
            <a:ln w="152400" cap="flat" cmpd="sng" algn="ctr">
              <a:solidFill>
                <a:srgbClr val="FF0000"/>
              </a:solidFill>
              <a:prstDash val="sysDot"/>
              <a:round/>
              <a:headEnd type="none" w="med" len="med"/>
              <a:tailEnd type="triangle" w="med" len="med"/>
            </a:ln>
            <a:effectLst/>
          </p:spPr>
        </p:cxnSp>
        <p:sp>
          <p:nvSpPr>
            <p:cNvPr id="50" name="Text Box 87"/>
            <p:cNvSpPr txBox="1">
              <a:spLocks noChangeArrowheads="1"/>
            </p:cNvSpPr>
            <p:nvPr/>
          </p:nvSpPr>
          <p:spPr bwMode="auto">
            <a:xfrm>
              <a:off x="3540613" y="551992"/>
              <a:ext cx="809837" cy="707886"/>
            </a:xfrm>
            <a:prstGeom prst="rect">
              <a:avLst/>
            </a:prstGeom>
            <a:noFill/>
            <a:ln>
              <a:noFill/>
            </a:ln>
          </p:spPr>
          <p:style>
            <a:lnRef idx="3">
              <a:schemeClr val="lt1"/>
            </a:lnRef>
            <a:fillRef idx="1">
              <a:schemeClr val="accent2"/>
            </a:fillRef>
            <a:effectRef idx="1">
              <a:schemeClr val="accent2"/>
            </a:effectRef>
            <a:fontRef idx="minor">
              <a:schemeClr val="lt1"/>
            </a:fontRef>
          </p:style>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fontAlgn="base">
                <a:spcBef>
                  <a:spcPct val="0"/>
                </a:spcBef>
                <a:spcAft>
                  <a:spcPct val="0"/>
                </a:spcAft>
              </a:pPr>
              <a:r>
                <a:rPr lang="es-ES" altLang="es-ES" sz="4000" i="0" dirty="0">
                  <a:solidFill>
                    <a:srgbClr val="FF0000"/>
                  </a:solidFill>
                  <a:latin typeface="Arial Black" panose="020B0A04020102020204" pitchFamily="34" charset="0"/>
                </a:rPr>
                <a:t>¿?</a:t>
              </a:r>
            </a:p>
          </p:txBody>
        </p:sp>
      </p:grpSp>
    </p:spTree>
    <p:custDataLst>
      <p:tags r:id="rId1"/>
    </p:custDataLst>
    <p:extLst>
      <p:ext uri="{BB962C8B-B14F-4D97-AF65-F5344CB8AC3E}">
        <p14:creationId xmlns:p14="http://schemas.microsoft.com/office/powerpoint/2010/main" val="2288628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par>
                                <p:cTn id="8" presetID="16" presetClass="entr" presetSubtype="21"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par>
                                <p:cTn id="11" presetID="16" presetClass="entr" presetSubtype="21"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barn(inVertical)">
                                      <p:cBhvr>
                                        <p:cTn id="13" dur="500"/>
                                        <p:tgtEl>
                                          <p:spTgt spid="4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51"/>
                                        </p:tgtEl>
                                        <p:attrNameLst>
                                          <p:attrName>style.visibility</p:attrName>
                                        </p:attrNameLst>
                                      </p:cBhvr>
                                      <p:to>
                                        <p:strVal val="visible"/>
                                      </p:to>
                                    </p:set>
                                    <p:animEffect transition="in" filter="barn(inVertical)">
                                      <p:cBhvr>
                                        <p:cTn id="18"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8194" name="245 Rectángulo"/>
          <p:cNvSpPr>
            <a:spLocks noChangeArrowheads="1"/>
          </p:cNvSpPr>
          <p:nvPr/>
        </p:nvSpPr>
        <p:spPr bwMode="auto">
          <a:xfrm>
            <a:off x="83217" y="809239"/>
            <a:ext cx="8939212" cy="5040312"/>
          </a:xfrm>
          <a:prstGeom prst="rect">
            <a:avLst/>
          </a:prstGeom>
          <a:solidFill>
            <a:schemeClr val="bg1"/>
          </a:solidFill>
          <a:ln w="38100" algn="ctr">
            <a:solidFill>
              <a:schemeClr val="tx1"/>
            </a:solidFill>
            <a:round/>
            <a:headEnd/>
            <a:tailEnd/>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_tradnl" altLang="es-ES" sz="1800" dirty="0">
              <a:latin typeface="Comic Sans MS" panose="030F0702030302020204" pitchFamily="66" charset="0"/>
            </a:endParaRPr>
          </a:p>
        </p:txBody>
      </p:sp>
      <p:sp>
        <p:nvSpPr>
          <p:cNvPr id="8195" name="Rayo 1"/>
          <p:cNvSpPr>
            <a:spLocks noChangeArrowheads="1"/>
          </p:cNvSpPr>
          <p:nvPr/>
        </p:nvSpPr>
        <p:spPr bwMode="auto">
          <a:xfrm>
            <a:off x="3748609" y="2312988"/>
            <a:ext cx="792162" cy="1763712"/>
          </a:xfrm>
          <a:prstGeom prst="lightningBolt">
            <a:avLst/>
          </a:prstGeom>
          <a:solidFill>
            <a:srgbClr val="FF0000"/>
          </a:solidFill>
          <a:ln w="9525" algn="ctr">
            <a:solidFill>
              <a:srgbClr val="000000"/>
            </a:solidFill>
            <a:round/>
            <a:headEnd/>
            <a:tailEnd/>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8196" name="Rayo 2"/>
          <p:cNvSpPr>
            <a:spLocks noChangeArrowheads="1"/>
          </p:cNvSpPr>
          <p:nvPr/>
        </p:nvSpPr>
        <p:spPr bwMode="auto">
          <a:xfrm rot="2341185">
            <a:off x="4826521" y="2093913"/>
            <a:ext cx="792163" cy="1763712"/>
          </a:xfrm>
          <a:prstGeom prst="lightningBolt">
            <a:avLst/>
          </a:prstGeom>
          <a:solidFill>
            <a:srgbClr val="FF0000"/>
          </a:solidFill>
          <a:ln w="9525" algn="ctr">
            <a:solidFill>
              <a:srgbClr val="000000"/>
            </a:solidFill>
            <a:round/>
            <a:headEnd/>
            <a:tailEnd/>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8197" name="Rayo 3"/>
          <p:cNvSpPr>
            <a:spLocks noChangeArrowheads="1"/>
          </p:cNvSpPr>
          <p:nvPr/>
        </p:nvSpPr>
        <p:spPr bwMode="auto">
          <a:xfrm rot="1284911">
            <a:off x="4253434" y="1862138"/>
            <a:ext cx="792162" cy="1584325"/>
          </a:xfrm>
          <a:prstGeom prst="lightningBolt">
            <a:avLst/>
          </a:prstGeom>
          <a:solidFill>
            <a:srgbClr val="FF0000"/>
          </a:solidFill>
          <a:ln w="9525" algn="ctr">
            <a:solidFill>
              <a:srgbClr val="000000"/>
            </a:solidFill>
            <a:round/>
            <a:headEnd/>
            <a:tailEnd/>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8198" name="Text Box 154"/>
          <p:cNvSpPr txBox="1">
            <a:spLocks noChangeArrowheads="1"/>
          </p:cNvSpPr>
          <p:nvPr/>
        </p:nvSpPr>
        <p:spPr bwMode="auto">
          <a:xfrm>
            <a:off x="3635896" y="5181600"/>
            <a:ext cx="2292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600" i="0" dirty="0" err="1">
                <a:solidFill>
                  <a:srgbClr val="FF0000"/>
                </a:solidFill>
                <a:latin typeface="Calibri" panose="020F0502020204030204" pitchFamily="34" charset="0"/>
              </a:rPr>
              <a:t>Malignant</a:t>
            </a:r>
            <a:r>
              <a:rPr lang="es-ES" altLang="es-ES" sz="1600" i="0" dirty="0">
                <a:solidFill>
                  <a:srgbClr val="FF0000"/>
                </a:solidFill>
                <a:latin typeface="Calibri" panose="020F0502020204030204" pitchFamily="34" charset="0"/>
              </a:rPr>
              <a:t> </a:t>
            </a:r>
            <a:r>
              <a:rPr lang="es-ES" altLang="es-ES" sz="1600" i="0" dirty="0" err="1">
                <a:solidFill>
                  <a:srgbClr val="FF0000"/>
                </a:solidFill>
                <a:latin typeface="Calibri" panose="020F0502020204030204" pitchFamily="34" charset="0"/>
              </a:rPr>
              <a:t>epithelial</a:t>
            </a:r>
            <a:r>
              <a:rPr lang="es-ES" altLang="es-ES" sz="1600" i="0" dirty="0">
                <a:solidFill>
                  <a:srgbClr val="FF0000"/>
                </a:solidFill>
                <a:latin typeface="Calibri" panose="020F0502020204030204" pitchFamily="34" charset="0"/>
              </a:rPr>
              <a:t> </a:t>
            </a:r>
            <a:r>
              <a:rPr lang="es-ES" altLang="es-ES" sz="1600" i="0" dirty="0" err="1">
                <a:solidFill>
                  <a:srgbClr val="FF0000"/>
                </a:solidFill>
                <a:latin typeface="Calibri" panose="020F0502020204030204" pitchFamily="34" charset="0"/>
              </a:rPr>
              <a:t>cells</a:t>
            </a:r>
            <a:r>
              <a:rPr lang="es-ES" altLang="es-ES" sz="1600" i="0" dirty="0">
                <a:solidFill>
                  <a:srgbClr val="FF0000"/>
                </a:solidFill>
                <a:latin typeface="Calibri" panose="020F0502020204030204" pitchFamily="34" charset="0"/>
              </a:rPr>
              <a:t> </a:t>
            </a:r>
            <a:r>
              <a:rPr lang="es-ES" altLang="es-ES" sz="2000" i="0" dirty="0">
                <a:solidFill>
                  <a:srgbClr val="FF0000"/>
                </a:solidFill>
                <a:latin typeface="Calibri" panose="020F0502020204030204" pitchFamily="34" charset="0"/>
              </a:rPr>
              <a:t>MCF-7</a:t>
            </a:r>
          </a:p>
        </p:txBody>
      </p:sp>
      <p:sp>
        <p:nvSpPr>
          <p:cNvPr id="8199" name="Oval 1090"/>
          <p:cNvSpPr>
            <a:spLocks noChangeArrowheads="1"/>
          </p:cNvSpPr>
          <p:nvPr/>
        </p:nvSpPr>
        <p:spPr bwMode="auto">
          <a:xfrm>
            <a:off x="3793059" y="4210050"/>
            <a:ext cx="1884362" cy="21113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sp>
        <p:nvSpPr>
          <p:cNvPr id="8200" name="Oval 1091"/>
          <p:cNvSpPr>
            <a:spLocks noChangeArrowheads="1"/>
          </p:cNvSpPr>
          <p:nvPr/>
        </p:nvSpPr>
        <p:spPr bwMode="auto">
          <a:xfrm>
            <a:off x="3793059" y="4565650"/>
            <a:ext cx="1884362" cy="225425"/>
          </a:xfrm>
          <a:prstGeom prst="ellipse">
            <a:avLst/>
          </a:prstGeom>
          <a:blipFill dpi="0" rotWithShape="1">
            <a:blip r:embed="rId3"/>
            <a:srcRect/>
            <a:stretch>
              <a:fillRect/>
            </a:stretch>
          </a:blipFill>
          <a:ln w="1270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endParaRPr>
          </a:p>
        </p:txBody>
      </p:sp>
      <p:sp>
        <p:nvSpPr>
          <p:cNvPr id="8201" name="Line 1092"/>
          <p:cNvSpPr>
            <a:spLocks noChangeShapeType="1"/>
          </p:cNvSpPr>
          <p:nvPr/>
        </p:nvSpPr>
        <p:spPr bwMode="auto">
          <a:xfrm>
            <a:off x="3793059" y="4313238"/>
            <a:ext cx="0" cy="3603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8202" name="Line 1093"/>
          <p:cNvSpPr>
            <a:spLocks noChangeShapeType="1"/>
          </p:cNvSpPr>
          <p:nvPr/>
        </p:nvSpPr>
        <p:spPr bwMode="auto">
          <a:xfrm>
            <a:off x="5672010" y="4316887"/>
            <a:ext cx="0" cy="36036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36" name="Line 152"/>
          <p:cNvSpPr>
            <a:spLocks noChangeShapeType="1"/>
          </p:cNvSpPr>
          <p:nvPr/>
        </p:nvSpPr>
        <p:spPr bwMode="auto">
          <a:xfrm flipV="1">
            <a:off x="4709046" y="4711700"/>
            <a:ext cx="4763" cy="436563"/>
          </a:xfrm>
          <a:prstGeom prst="line">
            <a:avLst/>
          </a:prstGeom>
          <a:noFill/>
          <a:ln w="41275">
            <a:solidFill>
              <a:schemeClr val="accent4"/>
            </a:solidFill>
            <a:round/>
            <a:headEnd/>
            <a:tailEnd type="triangle" w="med" len="med"/>
          </a:ln>
        </p:spPr>
        <p:txBody>
          <a:bodyPr/>
          <a:lstStyle/>
          <a:p>
            <a:pPr algn="ctr" eaLnBrk="1" hangingPunct="1">
              <a:spcBef>
                <a:spcPct val="50000"/>
              </a:spcBef>
              <a:defRPr/>
            </a:pPr>
            <a:endParaRPr lang="es-ES"/>
          </a:p>
        </p:txBody>
      </p:sp>
      <p:sp>
        <p:nvSpPr>
          <p:cNvPr id="8204" name="CuadroTexto 127"/>
          <p:cNvSpPr txBox="1">
            <a:spLocks noChangeArrowheads="1"/>
          </p:cNvSpPr>
          <p:nvPr/>
        </p:nvSpPr>
        <p:spPr bwMode="auto">
          <a:xfrm>
            <a:off x="3203848" y="908720"/>
            <a:ext cx="31575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2800" dirty="0" smtClean="0">
                <a:latin typeface="Calibri" panose="020F0502020204030204" pitchFamily="34" charset="0"/>
              </a:rPr>
              <a:t>IRRADIATION</a:t>
            </a:r>
          </a:p>
          <a:p>
            <a:pPr algn="ctr">
              <a:spcBef>
                <a:spcPct val="0"/>
              </a:spcBef>
              <a:buFontTx/>
              <a:buNone/>
            </a:pPr>
            <a:r>
              <a:rPr lang="es-ES" altLang="es-ES" sz="2000" dirty="0" smtClean="0">
                <a:latin typeface="Calibri" panose="020F0502020204030204" pitchFamily="34" charset="0"/>
              </a:rPr>
              <a:t>(</a:t>
            </a:r>
            <a:r>
              <a:rPr lang="es-ES" altLang="es-ES" sz="2000" dirty="0" err="1">
                <a:latin typeface="Calibri" panose="020F0502020204030204" pitchFamily="34" charset="0"/>
              </a:rPr>
              <a:t>dose</a:t>
            </a:r>
            <a:r>
              <a:rPr lang="es-ES" altLang="es-ES" sz="2000" dirty="0">
                <a:latin typeface="Calibri" panose="020F0502020204030204" pitchFamily="34" charset="0"/>
              </a:rPr>
              <a:t> </a:t>
            </a:r>
            <a:r>
              <a:rPr lang="es-ES" altLang="es-ES" sz="2000" dirty="0" err="1">
                <a:latin typeface="Calibri" panose="020F0502020204030204" pitchFamily="34" charset="0"/>
              </a:rPr>
              <a:t>ranging</a:t>
            </a:r>
            <a:r>
              <a:rPr lang="es-ES" altLang="es-ES" sz="2000" dirty="0">
                <a:latin typeface="Calibri" panose="020F0502020204030204" pitchFamily="34" charset="0"/>
              </a:rPr>
              <a:t> 4-12 Gy)</a:t>
            </a:r>
          </a:p>
        </p:txBody>
      </p:sp>
      <p:grpSp>
        <p:nvGrpSpPr>
          <p:cNvPr id="8205" name="Grupo 132"/>
          <p:cNvGrpSpPr>
            <a:grpSpLocks/>
          </p:cNvGrpSpPr>
          <p:nvPr/>
        </p:nvGrpSpPr>
        <p:grpSpPr bwMode="auto">
          <a:xfrm>
            <a:off x="251520" y="2747963"/>
            <a:ext cx="720725" cy="307975"/>
            <a:chOff x="4919288" y="4251579"/>
            <a:chExt cx="1884960" cy="581667"/>
          </a:xfrm>
        </p:grpSpPr>
        <p:sp>
          <p:nvSpPr>
            <p:cNvPr id="8224" name="Oval 1090"/>
            <p:cNvSpPr>
              <a:spLocks noChangeArrowheads="1"/>
            </p:cNvSpPr>
            <p:nvPr/>
          </p:nvSpPr>
          <p:spPr bwMode="auto">
            <a:xfrm>
              <a:off x="4919584" y="4251579"/>
              <a:ext cx="1884664" cy="21064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600">
                <a:latin typeface="Comic Sans MS" panose="030F0702030302020204" pitchFamily="66" charset="0"/>
              </a:endParaRPr>
            </a:p>
          </p:txBody>
        </p:sp>
        <p:sp>
          <p:nvSpPr>
            <p:cNvPr id="8225" name="Oval 1091"/>
            <p:cNvSpPr>
              <a:spLocks noChangeArrowheads="1"/>
            </p:cNvSpPr>
            <p:nvPr/>
          </p:nvSpPr>
          <p:spPr bwMode="auto">
            <a:xfrm>
              <a:off x="4919288" y="4607248"/>
              <a:ext cx="1884664" cy="225998"/>
            </a:xfrm>
            <a:prstGeom prst="ellipse">
              <a:avLst/>
            </a:prstGeom>
            <a:blipFill dpi="0" rotWithShape="1">
              <a:blip r:embed="rId3"/>
              <a:srcRect/>
              <a:stretch>
                <a:fillRect/>
              </a:stretch>
            </a:blipFill>
            <a:ln w="1270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600">
                <a:latin typeface="Comic Sans MS" panose="030F0702030302020204" pitchFamily="66" charset="0"/>
              </a:endParaRPr>
            </a:p>
          </p:txBody>
        </p:sp>
        <p:sp>
          <p:nvSpPr>
            <p:cNvPr id="8226" name="Line 1092"/>
            <p:cNvSpPr>
              <a:spLocks noChangeShapeType="1"/>
            </p:cNvSpPr>
            <p:nvPr/>
          </p:nvSpPr>
          <p:spPr bwMode="auto">
            <a:xfrm>
              <a:off x="4919584" y="4354811"/>
              <a:ext cx="0" cy="360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8227" name="Line 1093"/>
            <p:cNvSpPr>
              <a:spLocks noChangeShapeType="1"/>
            </p:cNvSpPr>
            <p:nvPr/>
          </p:nvSpPr>
          <p:spPr bwMode="auto">
            <a:xfrm>
              <a:off x="6804248" y="4352282"/>
              <a:ext cx="0" cy="360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8206" name="CuadroTexto 133"/>
          <p:cNvSpPr txBox="1">
            <a:spLocks noChangeArrowheads="1"/>
          </p:cNvSpPr>
          <p:nvPr/>
        </p:nvSpPr>
        <p:spPr bwMode="auto">
          <a:xfrm>
            <a:off x="1043683" y="2733675"/>
            <a:ext cx="20891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800" i="0" dirty="0" err="1">
                <a:latin typeface="Calibri" panose="020F0502020204030204" pitchFamily="34" charset="0"/>
              </a:rPr>
              <a:t>Melatonin</a:t>
            </a:r>
            <a:r>
              <a:rPr lang="es-ES" altLang="es-ES" sz="1800" i="0" dirty="0">
                <a:latin typeface="Calibri" panose="020F0502020204030204" pitchFamily="34" charset="0"/>
              </a:rPr>
              <a:t> 1 </a:t>
            </a:r>
            <a:r>
              <a:rPr lang="es-ES" altLang="es-ES" sz="1800" i="0" dirty="0" err="1">
                <a:latin typeface="Calibri" panose="020F0502020204030204" pitchFamily="34" charset="0"/>
              </a:rPr>
              <a:t>mM</a:t>
            </a:r>
            <a:endParaRPr lang="es-ES" altLang="es-ES" sz="1800" i="0" dirty="0">
              <a:latin typeface="Calibri" panose="020F0502020204030204" pitchFamily="34" charset="0"/>
            </a:endParaRPr>
          </a:p>
        </p:txBody>
      </p:sp>
      <p:sp>
        <p:nvSpPr>
          <p:cNvPr id="8207" name="CuadroTexto 134"/>
          <p:cNvSpPr txBox="1">
            <a:spLocks noChangeArrowheads="1"/>
          </p:cNvSpPr>
          <p:nvPr/>
        </p:nvSpPr>
        <p:spPr bwMode="auto">
          <a:xfrm>
            <a:off x="1043683" y="3228975"/>
            <a:ext cx="20891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800" i="0" dirty="0" err="1">
                <a:latin typeface="Calibri" panose="020F0502020204030204" pitchFamily="34" charset="0"/>
              </a:rPr>
              <a:t>Melatonin</a:t>
            </a:r>
            <a:r>
              <a:rPr lang="es-ES" altLang="es-ES" sz="1800" i="0" dirty="0">
                <a:latin typeface="Calibri" panose="020F0502020204030204" pitchFamily="34" charset="0"/>
              </a:rPr>
              <a:t> 10 µM</a:t>
            </a:r>
          </a:p>
        </p:txBody>
      </p:sp>
      <p:sp>
        <p:nvSpPr>
          <p:cNvPr id="8208" name="CuadroTexto 135"/>
          <p:cNvSpPr txBox="1">
            <a:spLocks noChangeArrowheads="1"/>
          </p:cNvSpPr>
          <p:nvPr/>
        </p:nvSpPr>
        <p:spPr bwMode="auto">
          <a:xfrm>
            <a:off x="1043683" y="3697288"/>
            <a:ext cx="20891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800" i="0" dirty="0" err="1">
                <a:latin typeface="Calibri" panose="020F0502020204030204" pitchFamily="34" charset="0"/>
              </a:rPr>
              <a:t>Melatonin</a:t>
            </a:r>
            <a:r>
              <a:rPr lang="es-ES" altLang="es-ES" sz="1800" i="0" dirty="0">
                <a:latin typeface="Calibri" panose="020F0502020204030204" pitchFamily="34" charset="0"/>
              </a:rPr>
              <a:t> 1 </a:t>
            </a:r>
            <a:r>
              <a:rPr lang="es-ES" altLang="es-ES" sz="1800" i="0" dirty="0" err="1">
                <a:latin typeface="Calibri" panose="020F0502020204030204" pitchFamily="34" charset="0"/>
              </a:rPr>
              <a:t>nM</a:t>
            </a:r>
            <a:endParaRPr lang="es-ES" altLang="es-ES" sz="1800" i="0" dirty="0">
              <a:latin typeface="Calibri" panose="020F0502020204030204" pitchFamily="34" charset="0"/>
            </a:endParaRPr>
          </a:p>
        </p:txBody>
      </p:sp>
      <p:grpSp>
        <p:nvGrpSpPr>
          <p:cNvPr id="8209" name="Grupo 136"/>
          <p:cNvGrpSpPr>
            <a:grpSpLocks/>
          </p:cNvGrpSpPr>
          <p:nvPr/>
        </p:nvGrpSpPr>
        <p:grpSpPr bwMode="auto">
          <a:xfrm>
            <a:off x="251520" y="3217863"/>
            <a:ext cx="720725" cy="307975"/>
            <a:chOff x="4919288" y="4251579"/>
            <a:chExt cx="1884960" cy="581667"/>
          </a:xfrm>
        </p:grpSpPr>
        <p:sp>
          <p:nvSpPr>
            <p:cNvPr id="8220" name="Oval 1090"/>
            <p:cNvSpPr>
              <a:spLocks noChangeArrowheads="1"/>
            </p:cNvSpPr>
            <p:nvPr/>
          </p:nvSpPr>
          <p:spPr bwMode="auto">
            <a:xfrm>
              <a:off x="4919584" y="4251579"/>
              <a:ext cx="1884664" cy="21064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600">
                <a:latin typeface="Comic Sans MS" panose="030F0702030302020204" pitchFamily="66" charset="0"/>
              </a:endParaRPr>
            </a:p>
          </p:txBody>
        </p:sp>
        <p:sp>
          <p:nvSpPr>
            <p:cNvPr id="8221" name="Oval 1091"/>
            <p:cNvSpPr>
              <a:spLocks noChangeArrowheads="1"/>
            </p:cNvSpPr>
            <p:nvPr/>
          </p:nvSpPr>
          <p:spPr bwMode="auto">
            <a:xfrm>
              <a:off x="4919288" y="4607248"/>
              <a:ext cx="1884664" cy="225998"/>
            </a:xfrm>
            <a:prstGeom prst="ellipse">
              <a:avLst/>
            </a:prstGeom>
            <a:blipFill dpi="0" rotWithShape="1">
              <a:blip r:embed="rId3"/>
              <a:srcRect/>
              <a:stretch>
                <a:fillRect/>
              </a:stretch>
            </a:blipFill>
            <a:ln w="1270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600">
                <a:latin typeface="Comic Sans MS" panose="030F0702030302020204" pitchFamily="66" charset="0"/>
              </a:endParaRPr>
            </a:p>
          </p:txBody>
        </p:sp>
        <p:sp>
          <p:nvSpPr>
            <p:cNvPr id="8222" name="Line 1092"/>
            <p:cNvSpPr>
              <a:spLocks noChangeShapeType="1"/>
            </p:cNvSpPr>
            <p:nvPr/>
          </p:nvSpPr>
          <p:spPr bwMode="auto">
            <a:xfrm>
              <a:off x="4919584" y="4354811"/>
              <a:ext cx="0" cy="360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8223" name="Line 1093"/>
            <p:cNvSpPr>
              <a:spLocks noChangeShapeType="1"/>
            </p:cNvSpPr>
            <p:nvPr/>
          </p:nvSpPr>
          <p:spPr bwMode="auto">
            <a:xfrm>
              <a:off x="6804248" y="4352282"/>
              <a:ext cx="0" cy="360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8210" name="Grupo 141"/>
          <p:cNvGrpSpPr>
            <a:grpSpLocks/>
          </p:cNvGrpSpPr>
          <p:nvPr/>
        </p:nvGrpSpPr>
        <p:grpSpPr bwMode="auto">
          <a:xfrm>
            <a:off x="251520" y="3708400"/>
            <a:ext cx="720725" cy="307975"/>
            <a:chOff x="4919288" y="4251579"/>
            <a:chExt cx="1884960" cy="581667"/>
          </a:xfrm>
        </p:grpSpPr>
        <p:sp>
          <p:nvSpPr>
            <p:cNvPr id="8216" name="Oval 1090"/>
            <p:cNvSpPr>
              <a:spLocks noChangeArrowheads="1"/>
            </p:cNvSpPr>
            <p:nvPr/>
          </p:nvSpPr>
          <p:spPr bwMode="auto">
            <a:xfrm>
              <a:off x="4919584" y="4251579"/>
              <a:ext cx="1884664" cy="21064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600">
                <a:latin typeface="Comic Sans MS" panose="030F0702030302020204" pitchFamily="66" charset="0"/>
              </a:endParaRPr>
            </a:p>
          </p:txBody>
        </p:sp>
        <p:sp>
          <p:nvSpPr>
            <p:cNvPr id="8217" name="Oval 1091"/>
            <p:cNvSpPr>
              <a:spLocks noChangeArrowheads="1"/>
            </p:cNvSpPr>
            <p:nvPr/>
          </p:nvSpPr>
          <p:spPr bwMode="auto">
            <a:xfrm>
              <a:off x="4919288" y="4607248"/>
              <a:ext cx="1884664" cy="225998"/>
            </a:xfrm>
            <a:prstGeom prst="ellipse">
              <a:avLst/>
            </a:prstGeom>
            <a:blipFill dpi="0" rotWithShape="1">
              <a:blip r:embed="rId3"/>
              <a:srcRect/>
              <a:stretch>
                <a:fillRect/>
              </a:stretch>
            </a:blipFill>
            <a:ln w="12700">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600">
                <a:latin typeface="Comic Sans MS" panose="030F0702030302020204" pitchFamily="66" charset="0"/>
              </a:endParaRPr>
            </a:p>
          </p:txBody>
        </p:sp>
        <p:sp>
          <p:nvSpPr>
            <p:cNvPr id="8218" name="Line 1092"/>
            <p:cNvSpPr>
              <a:spLocks noChangeShapeType="1"/>
            </p:cNvSpPr>
            <p:nvPr/>
          </p:nvSpPr>
          <p:spPr bwMode="auto">
            <a:xfrm>
              <a:off x="4919584" y="4354811"/>
              <a:ext cx="0" cy="360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8219" name="Line 1093"/>
            <p:cNvSpPr>
              <a:spLocks noChangeShapeType="1"/>
            </p:cNvSpPr>
            <p:nvPr/>
          </p:nvSpPr>
          <p:spPr bwMode="auto">
            <a:xfrm>
              <a:off x="6804248" y="4352282"/>
              <a:ext cx="0" cy="360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sp>
        <p:nvSpPr>
          <p:cNvPr id="8211" name="CuadroTexto 148"/>
          <p:cNvSpPr txBox="1">
            <a:spLocks noChangeArrowheads="1"/>
          </p:cNvSpPr>
          <p:nvPr/>
        </p:nvSpPr>
        <p:spPr bwMode="auto">
          <a:xfrm>
            <a:off x="2757488" y="3608388"/>
            <a:ext cx="12239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400" i="0" dirty="0">
                <a:latin typeface="Calibri" panose="020F0502020204030204" pitchFamily="34" charset="0"/>
              </a:rPr>
              <a:t>7 </a:t>
            </a:r>
            <a:r>
              <a:rPr lang="es-ES" altLang="es-ES" sz="1400" i="0" dirty="0" err="1">
                <a:latin typeface="Calibri" panose="020F0502020204030204" pitchFamily="34" charset="0"/>
              </a:rPr>
              <a:t>Days</a:t>
            </a:r>
            <a:endParaRPr lang="es-ES" altLang="es-ES" sz="1400" i="0" dirty="0">
              <a:latin typeface="Calibri" panose="020F0502020204030204" pitchFamily="34" charset="0"/>
            </a:endParaRPr>
          </a:p>
        </p:txBody>
      </p:sp>
      <p:sp>
        <p:nvSpPr>
          <p:cNvPr id="8212" name="Flecha derecha 149"/>
          <p:cNvSpPr>
            <a:spLocks noChangeArrowheads="1"/>
          </p:cNvSpPr>
          <p:nvPr/>
        </p:nvSpPr>
        <p:spPr bwMode="auto">
          <a:xfrm>
            <a:off x="3119438" y="3214688"/>
            <a:ext cx="612775" cy="355600"/>
          </a:xfrm>
          <a:prstGeom prst="rightArrow">
            <a:avLst>
              <a:gd name="adj1" fmla="val 50000"/>
              <a:gd name="adj2" fmla="val 50173"/>
            </a:avLst>
          </a:prstGeom>
          <a:solidFill>
            <a:srgbClr val="FFFF00"/>
          </a:solidFill>
          <a:ln w="28575" algn="ctr">
            <a:solidFill>
              <a:schemeClr val="tx1"/>
            </a:solidFill>
            <a:round/>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8213" name="Flecha derecha 150"/>
          <p:cNvSpPr>
            <a:spLocks noChangeArrowheads="1"/>
          </p:cNvSpPr>
          <p:nvPr/>
        </p:nvSpPr>
        <p:spPr bwMode="auto">
          <a:xfrm>
            <a:off x="5630267" y="3214688"/>
            <a:ext cx="611188" cy="355600"/>
          </a:xfrm>
          <a:prstGeom prst="rightArrow">
            <a:avLst>
              <a:gd name="adj1" fmla="val 50000"/>
              <a:gd name="adj2" fmla="val 50043"/>
            </a:avLst>
          </a:prstGeom>
          <a:solidFill>
            <a:srgbClr val="FFFF00"/>
          </a:solidFill>
          <a:ln w="28575" algn="ctr">
            <a:solidFill>
              <a:schemeClr val="tx1"/>
            </a:solidFill>
            <a:round/>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8214" name="CuadroTexto 151"/>
          <p:cNvSpPr txBox="1">
            <a:spLocks noChangeArrowheads="1"/>
          </p:cNvSpPr>
          <p:nvPr/>
        </p:nvSpPr>
        <p:spPr bwMode="auto">
          <a:xfrm>
            <a:off x="6372200" y="1965608"/>
            <a:ext cx="2541063" cy="3200876"/>
          </a:xfrm>
          <a:prstGeom prst="rect">
            <a:avLst/>
          </a:prstGeom>
          <a:solidFill>
            <a:srgbClr val="FFFF99"/>
          </a:solidFill>
          <a:ln w="28575">
            <a:solidFill>
              <a:srgbClr val="000000"/>
            </a:solidFill>
            <a:miter lim="800000"/>
            <a:headEnd/>
            <a:tailEnd/>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342900" indent="-342900">
              <a:spcBef>
                <a:spcPts val="600"/>
              </a:spcBef>
              <a:buFont typeface="Wingdings" panose="05000000000000000000" pitchFamily="2" charset="2"/>
              <a:buChar char="§"/>
            </a:pPr>
            <a:r>
              <a:rPr lang="es-ES" altLang="es-ES" sz="2400" i="0" dirty="0" err="1">
                <a:latin typeface="Calibri" panose="020F0502020204030204" pitchFamily="34" charset="0"/>
              </a:rPr>
              <a:t>Cell</a:t>
            </a:r>
            <a:r>
              <a:rPr lang="es-ES" altLang="es-ES" sz="2400" i="0" dirty="0">
                <a:latin typeface="Calibri" panose="020F0502020204030204" pitchFamily="34" charset="0"/>
              </a:rPr>
              <a:t> </a:t>
            </a:r>
            <a:r>
              <a:rPr lang="es-ES" altLang="es-ES" sz="2400" i="0" dirty="0" err="1">
                <a:latin typeface="Calibri" panose="020F0502020204030204" pitchFamily="34" charset="0"/>
              </a:rPr>
              <a:t>proliferation</a:t>
            </a:r>
            <a:endParaRPr lang="es-ES" altLang="es-ES" sz="2400" i="0" dirty="0">
              <a:latin typeface="Calibri" panose="020F0502020204030204" pitchFamily="34" charset="0"/>
            </a:endParaRPr>
          </a:p>
          <a:p>
            <a:pPr marL="342900" indent="-342900">
              <a:spcBef>
                <a:spcPts val="600"/>
              </a:spcBef>
              <a:buFont typeface="Wingdings" panose="05000000000000000000" pitchFamily="2" charset="2"/>
              <a:buChar char="§"/>
            </a:pPr>
            <a:r>
              <a:rPr lang="es-ES" altLang="es-ES" sz="2400" i="0" dirty="0" err="1">
                <a:latin typeface="Calibri" panose="020F0502020204030204" pitchFamily="34" charset="0"/>
              </a:rPr>
              <a:t>Cell</a:t>
            </a:r>
            <a:r>
              <a:rPr lang="es-ES" altLang="es-ES" sz="2400" i="0" dirty="0">
                <a:latin typeface="Calibri" panose="020F0502020204030204" pitchFamily="34" charset="0"/>
              </a:rPr>
              <a:t> </a:t>
            </a:r>
            <a:r>
              <a:rPr lang="es-ES" altLang="es-ES" sz="2400" i="0" dirty="0" err="1">
                <a:latin typeface="Calibri" panose="020F0502020204030204" pitchFamily="34" charset="0"/>
              </a:rPr>
              <a:t>cycle</a:t>
            </a:r>
            <a:r>
              <a:rPr lang="es-ES" altLang="es-ES" sz="2400" i="0" dirty="0">
                <a:latin typeface="Calibri" panose="020F0502020204030204" pitchFamily="34" charset="0"/>
              </a:rPr>
              <a:t> </a:t>
            </a:r>
            <a:r>
              <a:rPr lang="es-ES" altLang="es-ES" sz="2400" i="0" dirty="0" err="1">
                <a:latin typeface="Calibri" panose="020F0502020204030204" pitchFamily="34" charset="0"/>
              </a:rPr>
              <a:t>phase</a:t>
            </a:r>
            <a:r>
              <a:rPr lang="es-ES" altLang="es-ES" sz="2400" i="0" dirty="0">
                <a:latin typeface="Calibri" panose="020F0502020204030204" pitchFamily="34" charset="0"/>
              </a:rPr>
              <a:t> </a:t>
            </a:r>
            <a:r>
              <a:rPr lang="es-ES" altLang="es-ES" sz="2400" i="0" dirty="0" err="1">
                <a:latin typeface="Calibri" panose="020F0502020204030204" pitchFamily="34" charset="0"/>
              </a:rPr>
              <a:t>distribution</a:t>
            </a:r>
            <a:endParaRPr lang="es-ES" altLang="es-ES" sz="2400" i="0" dirty="0">
              <a:latin typeface="Calibri" panose="020F0502020204030204" pitchFamily="34" charset="0"/>
            </a:endParaRPr>
          </a:p>
          <a:p>
            <a:pPr marL="342900" indent="-342900">
              <a:spcBef>
                <a:spcPts val="600"/>
              </a:spcBef>
              <a:buFont typeface="Wingdings" panose="05000000000000000000" pitchFamily="2" charset="2"/>
              <a:buChar char="§"/>
            </a:pPr>
            <a:r>
              <a:rPr lang="es-ES" altLang="es-ES" sz="2400" i="0" dirty="0">
                <a:latin typeface="Calibri" panose="020F0502020204030204" pitchFamily="34" charset="0"/>
              </a:rPr>
              <a:t>RAD51 and </a:t>
            </a:r>
            <a:r>
              <a:rPr lang="es-ES" altLang="es-ES" sz="2400" i="0" dirty="0" smtClean="0">
                <a:latin typeface="Calibri" panose="020F0502020204030204" pitchFamily="34" charset="0"/>
              </a:rPr>
              <a:t>DNA-</a:t>
            </a:r>
            <a:r>
              <a:rPr lang="es-ES" altLang="es-ES" sz="2400" i="0" dirty="0" err="1" smtClean="0">
                <a:latin typeface="Calibri" panose="020F0502020204030204" pitchFamily="34" charset="0"/>
              </a:rPr>
              <a:t>PKcs</a:t>
            </a:r>
            <a:r>
              <a:rPr lang="es-ES" altLang="es-ES" sz="2400" i="0" dirty="0" smtClean="0">
                <a:latin typeface="Calibri" panose="020F0502020204030204" pitchFamily="34" charset="0"/>
              </a:rPr>
              <a:t> </a:t>
            </a:r>
            <a:r>
              <a:rPr lang="es-ES" altLang="es-ES" sz="2400" i="0" dirty="0" err="1" smtClean="0">
                <a:latin typeface="Calibri" panose="020F0502020204030204" pitchFamily="34" charset="0"/>
              </a:rPr>
              <a:t>mRNA</a:t>
            </a:r>
            <a:r>
              <a:rPr lang="es-ES" altLang="es-ES" sz="2400" i="0" dirty="0" smtClean="0">
                <a:latin typeface="Calibri" panose="020F0502020204030204" pitchFamily="34" charset="0"/>
              </a:rPr>
              <a:t> gene </a:t>
            </a:r>
            <a:r>
              <a:rPr lang="es-ES" altLang="es-ES" sz="2400" i="0" dirty="0" err="1" smtClean="0">
                <a:latin typeface="Calibri" panose="020F0502020204030204" pitchFamily="34" charset="0"/>
              </a:rPr>
              <a:t>expression</a:t>
            </a:r>
            <a:endParaRPr lang="es-ES" altLang="es-ES" sz="2400" i="0" dirty="0">
              <a:latin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0242" name="Rectangle 79"/>
          <p:cNvSpPr>
            <a:spLocks noChangeArrowheads="1"/>
          </p:cNvSpPr>
          <p:nvPr/>
        </p:nvSpPr>
        <p:spPr bwMode="auto">
          <a:xfrm>
            <a:off x="204788" y="1633538"/>
            <a:ext cx="8712200" cy="4392612"/>
          </a:xfrm>
          <a:prstGeom prst="rect">
            <a:avLst/>
          </a:prstGeom>
          <a:solidFill>
            <a:srgbClr val="FFFFFF"/>
          </a:solidFill>
          <a:ln w="28575" algn="ctr">
            <a:solidFill>
              <a:schemeClr val="tx1"/>
            </a:solidFill>
            <a:miter lim="800000"/>
            <a:headEnd/>
            <a:tailEnd/>
          </a:ln>
        </p:spPr>
        <p:txBody>
          <a:bodyPr rot="10800000" vert="eaVert"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10274" name="Text Box 124"/>
          <p:cNvSpPr txBox="1">
            <a:spLocks noChangeArrowheads="1"/>
          </p:cNvSpPr>
          <p:nvPr/>
        </p:nvSpPr>
        <p:spPr bwMode="auto">
          <a:xfrm>
            <a:off x="1636713" y="6388100"/>
            <a:ext cx="58340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1400" dirty="0">
                <a:latin typeface="Calibri" panose="020F0502020204030204" pitchFamily="34" charset="0"/>
              </a:rPr>
              <a:t>Alonso-González et al., J Pineal Res 58:189-197, </a:t>
            </a:r>
            <a:r>
              <a:rPr lang="es-ES_tradnl" altLang="es-ES" sz="1400" dirty="0" smtClean="0">
                <a:latin typeface="Calibri" panose="020F0502020204030204" pitchFamily="34" charset="0"/>
              </a:rPr>
              <a:t>2015.</a:t>
            </a:r>
            <a:endParaRPr lang="es-ES" altLang="es-ES" sz="1400" dirty="0">
              <a:latin typeface="Calibri" panose="020F0502020204030204" pitchFamily="34" charset="0"/>
            </a:endParaRPr>
          </a:p>
        </p:txBody>
      </p:sp>
      <p:sp>
        <p:nvSpPr>
          <p:cNvPr id="10275" name="Rectangle 204"/>
          <p:cNvSpPr>
            <a:spLocks noChangeArrowheads="1"/>
          </p:cNvSpPr>
          <p:nvPr/>
        </p:nvSpPr>
        <p:spPr bwMode="auto">
          <a:xfrm>
            <a:off x="625475" y="284413"/>
            <a:ext cx="7874000" cy="936000"/>
          </a:xfrm>
          <a:prstGeom prst="rect">
            <a:avLst/>
          </a:prstGeom>
          <a:solidFill>
            <a:srgbClr val="FFFF66"/>
          </a:solidFill>
          <a:ln w="2857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_tradnl" altLang="es-ES" sz="2400" b="0" i="0" dirty="0">
              <a:solidFill>
                <a:schemeClr val="bg1"/>
              </a:solidFill>
              <a:latin typeface="Calibri" panose="020F0502020204030204" pitchFamily="34" charset="0"/>
            </a:endParaRPr>
          </a:p>
        </p:txBody>
      </p:sp>
      <p:sp>
        <p:nvSpPr>
          <p:cNvPr id="10276" name="Text Box 196"/>
          <p:cNvSpPr txBox="1">
            <a:spLocks noChangeArrowheads="1"/>
          </p:cNvSpPr>
          <p:nvPr/>
        </p:nvSpPr>
        <p:spPr bwMode="auto">
          <a:xfrm>
            <a:off x="1466850" y="284264"/>
            <a:ext cx="6638304"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None/>
            </a:pPr>
            <a:r>
              <a:rPr lang="es-ES" altLang="es-ES" sz="2800" i="0" dirty="0">
                <a:latin typeface="Calibri" panose="020F0502020204030204" pitchFamily="34" charset="0"/>
              </a:rPr>
              <a:t>EFFECTS OF MELATONIN ON BREAST CANCER CELL PROLIFERATION (MCF-7)</a:t>
            </a:r>
          </a:p>
          <a:p>
            <a:pPr algn="ctr" eaLnBrk="1" hangingPunct="1">
              <a:spcBef>
                <a:spcPct val="50000"/>
              </a:spcBef>
              <a:buFontTx/>
              <a:buNone/>
            </a:pPr>
            <a:endParaRPr lang="es-ES" altLang="es-ES" sz="2800" i="0" dirty="0">
              <a:latin typeface="Calibri" panose="020F0502020204030204" pitchFamily="34" charset="0"/>
            </a:endParaRPr>
          </a:p>
        </p:txBody>
      </p:sp>
      <p:grpSp>
        <p:nvGrpSpPr>
          <p:cNvPr id="3" name="Grupo 2"/>
          <p:cNvGrpSpPr/>
          <p:nvPr/>
        </p:nvGrpSpPr>
        <p:grpSpPr>
          <a:xfrm>
            <a:off x="336312" y="2185606"/>
            <a:ext cx="4515138" cy="2701727"/>
            <a:chOff x="4341525" y="2297113"/>
            <a:chExt cx="4515138" cy="2701727"/>
          </a:xfrm>
        </p:grpSpPr>
        <p:sp>
          <p:nvSpPr>
            <p:cNvPr id="10283" name="Line 310"/>
            <p:cNvSpPr>
              <a:spLocks noChangeShapeType="1"/>
            </p:cNvSpPr>
            <p:nvPr/>
          </p:nvSpPr>
          <p:spPr bwMode="auto">
            <a:xfrm>
              <a:off x="6107113" y="3033713"/>
              <a:ext cx="6350" cy="904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84" name="Line 404"/>
            <p:cNvSpPr>
              <a:spLocks noChangeShapeType="1"/>
            </p:cNvSpPr>
            <p:nvPr/>
          </p:nvSpPr>
          <p:spPr bwMode="auto">
            <a:xfrm>
              <a:off x="7850188" y="3965575"/>
              <a:ext cx="0" cy="396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85" name="Line 310"/>
            <p:cNvSpPr>
              <a:spLocks noChangeShapeType="1"/>
            </p:cNvSpPr>
            <p:nvPr/>
          </p:nvSpPr>
          <p:spPr bwMode="auto">
            <a:xfrm>
              <a:off x="7847013" y="3910013"/>
              <a:ext cx="4762" cy="904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86" name="Line 119"/>
            <p:cNvSpPr>
              <a:spLocks noChangeShapeType="1"/>
            </p:cNvSpPr>
            <p:nvPr/>
          </p:nvSpPr>
          <p:spPr bwMode="auto">
            <a:xfrm flipH="1" flipV="1">
              <a:off x="6094413" y="3090863"/>
              <a:ext cx="923925" cy="32543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87" name="Line 120"/>
            <p:cNvSpPr>
              <a:spLocks noChangeShapeType="1"/>
            </p:cNvSpPr>
            <p:nvPr/>
          </p:nvSpPr>
          <p:spPr bwMode="auto">
            <a:xfrm flipH="1" flipV="1">
              <a:off x="6118225" y="3119438"/>
              <a:ext cx="858838" cy="488950"/>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10288" name="Line 121"/>
            <p:cNvSpPr>
              <a:spLocks noChangeShapeType="1"/>
            </p:cNvSpPr>
            <p:nvPr/>
          </p:nvSpPr>
          <p:spPr bwMode="auto">
            <a:xfrm flipH="1" flipV="1">
              <a:off x="6094413" y="3068638"/>
              <a:ext cx="923925" cy="452437"/>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0289" name="Line 127"/>
            <p:cNvSpPr>
              <a:spLocks noChangeShapeType="1"/>
            </p:cNvSpPr>
            <p:nvPr/>
          </p:nvSpPr>
          <p:spPr bwMode="auto">
            <a:xfrm flipH="1" flipV="1">
              <a:off x="7008813" y="3408363"/>
              <a:ext cx="863600" cy="2936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90" name="Line 128"/>
            <p:cNvSpPr>
              <a:spLocks noChangeShapeType="1"/>
            </p:cNvSpPr>
            <p:nvPr/>
          </p:nvSpPr>
          <p:spPr bwMode="auto">
            <a:xfrm flipH="1" flipV="1">
              <a:off x="7002463" y="3611563"/>
              <a:ext cx="849312" cy="361950"/>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10291" name="Line 129"/>
            <p:cNvSpPr>
              <a:spLocks noChangeShapeType="1"/>
            </p:cNvSpPr>
            <p:nvPr/>
          </p:nvSpPr>
          <p:spPr bwMode="auto">
            <a:xfrm flipH="1" flipV="1">
              <a:off x="7018338" y="3513138"/>
              <a:ext cx="833437" cy="312737"/>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0292" name="Line 187"/>
            <p:cNvSpPr>
              <a:spLocks noChangeShapeType="1"/>
            </p:cNvSpPr>
            <p:nvPr/>
          </p:nvSpPr>
          <p:spPr bwMode="auto">
            <a:xfrm>
              <a:off x="5389563" y="4452938"/>
              <a:ext cx="3154362"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93" name="Line 188"/>
            <p:cNvSpPr>
              <a:spLocks noChangeShapeType="1"/>
            </p:cNvSpPr>
            <p:nvPr/>
          </p:nvSpPr>
          <p:spPr bwMode="auto">
            <a:xfrm>
              <a:off x="6113463" y="4452938"/>
              <a:ext cx="0" cy="492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94" name="Rectangle 189"/>
            <p:cNvSpPr>
              <a:spLocks noChangeArrowheads="1"/>
            </p:cNvSpPr>
            <p:nvPr/>
          </p:nvSpPr>
          <p:spPr bwMode="auto">
            <a:xfrm>
              <a:off x="6064250" y="4522788"/>
              <a:ext cx="809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i="0">
                  <a:solidFill>
                    <a:srgbClr val="000000"/>
                  </a:solidFill>
                  <a:latin typeface="Comic Sans MS" panose="030F0702030302020204" pitchFamily="66" charset="0"/>
                  <a:cs typeface="Arial" panose="020B0604020202020204" pitchFamily="34" charset="0"/>
                </a:rPr>
                <a:t>0</a:t>
              </a:r>
              <a:endParaRPr lang="es-ES" altLang="es-ES" sz="1200" i="0">
                <a:latin typeface="Comic Sans MS" panose="030F0702030302020204" pitchFamily="66" charset="0"/>
                <a:cs typeface="Arial" panose="020B0604020202020204" pitchFamily="34" charset="0"/>
              </a:endParaRPr>
            </a:p>
          </p:txBody>
        </p:sp>
        <p:sp>
          <p:nvSpPr>
            <p:cNvPr id="10295" name="Line 190"/>
            <p:cNvSpPr>
              <a:spLocks noChangeShapeType="1"/>
            </p:cNvSpPr>
            <p:nvPr/>
          </p:nvSpPr>
          <p:spPr bwMode="auto">
            <a:xfrm>
              <a:off x="6999288" y="4452938"/>
              <a:ext cx="0" cy="492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96" name="Rectangle 191"/>
            <p:cNvSpPr>
              <a:spLocks noChangeArrowheads="1"/>
            </p:cNvSpPr>
            <p:nvPr/>
          </p:nvSpPr>
          <p:spPr bwMode="auto">
            <a:xfrm>
              <a:off x="6953250" y="4522788"/>
              <a:ext cx="1000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i="0">
                  <a:solidFill>
                    <a:srgbClr val="000000"/>
                  </a:solidFill>
                  <a:latin typeface="Comic Sans MS" panose="030F0702030302020204" pitchFamily="66" charset="0"/>
                  <a:cs typeface="Arial" panose="020B0604020202020204" pitchFamily="34" charset="0"/>
                </a:rPr>
                <a:t>3</a:t>
              </a:r>
              <a:endParaRPr lang="es-ES" altLang="es-ES" sz="1200" i="0">
                <a:latin typeface="Comic Sans MS" panose="030F0702030302020204" pitchFamily="66" charset="0"/>
                <a:cs typeface="Arial" panose="020B0604020202020204" pitchFamily="34" charset="0"/>
              </a:endParaRPr>
            </a:p>
          </p:txBody>
        </p:sp>
        <p:sp>
          <p:nvSpPr>
            <p:cNvPr id="10297" name="Line 192"/>
            <p:cNvSpPr>
              <a:spLocks noChangeShapeType="1"/>
            </p:cNvSpPr>
            <p:nvPr/>
          </p:nvSpPr>
          <p:spPr bwMode="auto">
            <a:xfrm>
              <a:off x="7874000" y="4452938"/>
              <a:ext cx="0" cy="49212"/>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98" name="Rectangle 193"/>
            <p:cNvSpPr>
              <a:spLocks noChangeArrowheads="1"/>
            </p:cNvSpPr>
            <p:nvPr/>
          </p:nvSpPr>
          <p:spPr bwMode="auto">
            <a:xfrm>
              <a:off x="7834313" y="4522788"/>
              <a:ext cx="889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i="0">
                  <a:solidFill>
                    <a:srgbClr val="000000"/>
                  </a:solidFill>
                  <a:latin typeface="Comic Sans MS" panose="030F0702030302020204" pitchFamily="66" charset="0"/>
                  <a:cs typeface="Arial" panose="020B0604020202020204" pitchFamily="34" charset="0"/>
                </a:rPr>
                <a:t>6</a:t>
              </a:r>
              <a:endParaRPr lang="es-ES" altLang="es-ES" sz="1200" i="0">
                <a:latin typeface="Comic Sans MS" panose="030F0702030302020204" pitchFamily="66" charset="0"/>
                <a:cs typeface="Arial" panose="020B0604020202020204" pitchFamily="34" charset="0"/>
              </a:endParaRPr>
            </a:p>
          </p:txBody>
        </p:sp>
        <p:sp>
          <p:nvSpPr>
            <p:cNvPr id="10299" name="Text Box 272"/>
            <p:cNvSpPr txBox="1">
              <a:spLocks noChangeArrowheads="1"/>
            </p:cNvSpPr>
            <p:nvPr/>
          </p:nvSpPr>
          <p:spPr bwMode="auto">
            <a:xfrm>
              <a:off x="6697663" y="4691063"/>
              <a:ext cx="6191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400" i="0" dirty="0" err="1">
                  <a:latin typeface="Calibri" panose="020F0502020204030204" pitchFamily="34" charset="0"/>
                  <a:cs typeface="Arial" panose="020B0604020202020204" pitchFamily="34" charset="0"/>
                </a:rPr>
                <a:t>Days</a:t>
              </a:r>
              <a:endParaRPr lang="es-ES" altLang="es-ES" sz="1400" i="0" dirty="0">
                <a:latin typeface="Calibri" panose="020F0502020204030204" pitchFamily="34" charset="0"/>
                <a:cs typeface="Arial" panose="020B0604020202020204" pitchFamily="34" charset="0"/>
              </a:endParaRPr>
            </a:p>
          </p:txBody>
        </p:sp>
        <p:sp>
          <p:nvSpPr>
            <p:cNvPr id="10300" name="Freeform 139"/>
            <p:cNvSpPr>
              <a:spLocks/>
            </p:cNvSpPr>
            <p:nvPr/>
          </p:nvSpPr>
          <p:spPr bwMode="auto">
            <a:xfrm>
              <a:off x="7820025" y="3668713"/>
              <a:ext cx="58738" cy="50800"/>
            </a:xfrm>
            <a:custGeom>
              <a:avLst/>
              <a:gdLst>
                <a:gd name="T0" fmla="*/ 2147483646 w 86"/>
                <a:gd name="T1" fmla="*/ 0 h 85"/>
                <a:gd name="T2" fmla="*/ 2147483646 w 86"/>
                <a:gd name="T3" fmla="*/ 2147483646 h 85"/>
                <a:gd name="T4" fmla="*/ 2147483646 w 86"/>
                <a:gd name="T5" fmla="*/ 2147483646 h 85"/>
                <a:gd name="T6" fmla="*/ 0 w 86"/>
                <a:gd name="T7" fmla="*/ 2147483646 h 85"/>
                <a:gd name="T8" fmla="*/ 2147483646 w 86"/>
                <a:gd name="T9" fmla="*/ 0 h 85"/>
                <a:gd name="T10" fmla="*/ 0 60000 65536"/>
                <a:gd name="T11" fmla="*/ 0 60000 65536"/>
                <a:gd name="T12" fmla="*/ 0 60000 65536"/>
                <a:gd name="T13" fmla="*/ 0 60000 65536"/>
                <a:gd name="T14" fmla="*/ 0 60000 65536"/>
                <a:gd name="T15" fmla="*/ 0 w 86"/>
                <a:gd name="T16" fmla="*/ 0 h 85"/>
                <a:gd name="T17" fmla="*/ 86 w 86"/>
                <a:gd name="T18" fmla="*/ 85 h 85"/>
              </a:gdLst>
              <a:ahLst/>
              <a:cxnLst>
                <a:cxn ang="T10">
                  <a:pos x="T0" y="T1"/>
                </a:cxn>
                <a:cxn ang="T11">
                  <a:pos x="T2" y="T3"/>
                </a:cxn>
                <a:cxn ang="T12">
                  <a:pos x="T4" y="T5"/>
                </a:cxn>
                <a:cxn ang="T13">
                  <a:pos x="T6" y="T7"/>
                </a:cxn>
                <a:cxn ang="T14">
                  <a:pos x="T8" y="T9"/>
                </a:cxn>
              </a:cxnLst>
              <a:rect l="T15" t="T16" r="T17" b="T18"/>
              <a:pathLst>
                <a:path w="86" h="85">
                  <a:moveTo>
                    <a:pt x="43" y="0"/>
                  </a:moveTo>
                  <a:lnTo>
                    <a:pt x="86" y="42"/>
                  </a:lnTo>
                  <a:lnTo>
                    <a:pt x="43" y="85"/>
                  </a:lnTo>
                  <a:lnTo>
                    <a:pt x="0" y="42"/>
                  </a:lnTo>
                  <a:lnTo>
                    <a:pt x="43" y="0"/>
                  </a:lnTo>
                  <a:close/>
                </a:path>
              </a:pathLst>
            </a:custGeom>
            <a:solidFill>
              <a:srgbClr val="000000"/>
            </a:solidFill>
            <a:ln w="19050">
              <a:solidFill>
                <a:srgbClr val="000000"/>
              </a:solidFill>
              <a:round/>
              <a:headEnd/>
              <a:tailEnd/>
            </a:ln>
          </p:spPr>
          <p:txBody>
            <a:bodyPr/>
            <a:lstStyle/>
            <a:p>
              <a:endParaRPr lang="es-ES"/>
            </a:p>
          </p:txBody>
        </p:sp>
        <p:sp>
          <p:nvSpPr>
            <p:cNvPr id="10301" name="Freeform 226"/>
            <p:cNvSpPr>
              <a:spLocks/>
            </p:cNvSpPr>
            <p:nvPr/>
          </p:nvSpPr>
          <p:spPr bwMode="auto">
            <a:xfrm>
              <a:off x="7821613" y="3797300"/>
              <a:ext cx="55562" cy="49213"/>
            </a:xfrm>
            <a:custGeom>
              <a:avLst/>
              <a:gdLst>
                <a:gd name="T0" fmla="*/ 2147483646 w 81"/>
                <a:gd name="T1" fmla="*/ 0 h 80"/>
                <a:gd name="T2" fmla="*/ 2147483646 w 81"/>
                <a:gd name="T3" fmla="*/ 2147483646 h 80"/>
                <a:gd name="T4" fmla="*/ 0 w 81"/>
                <a:gd name="T5" fmla="*/ 2147483646 h 80"/>
                <a:gd name="T6" fmla="*/ 2147483646 w 81"/>
                <a:gd name="T7" fmla="*/ 0 h 80"/>
                <a:gd name="T8" fmla="*/ 0 60000 65536"/>
                <a:gd name="T9" fmla="*/ 0 60000 65536"/>
                <a:gd name="T10" fmla="*/ 0 60000 65536"/>
                <a:gd name="T11" fmla="*/ 0 60000 65536"/>
                <a:gd name="T12" fmla="*/ 0 w 81"/>
                <a:gd name="T13" fmla="*/ 0 h 80"/>
                <a:gd name="T14" fmla="*/ 81 w 81"/>
                <a:gd name="T15" fmla="*/ 80 h 80"/>
              </a:gdLst>
              <a:ahLst/>
              <a:cxnLst>
                <a:cxn ang="T8">
                  <a:pos x="T0" y="T1"/>
                </a:cxn>
                <a:cxn ang="T9">
                  <a:pos x="T2" y="T3"/>
                </a:cxn>
                <a:cxn ang="T10">
                  <a:pos x="T4" y="T5"/>
                </a:cxn>
                <a:cxn ang="T11">
                  <a:pos x="T6" y="T7"/>
                </a:cxn>
              </a:cxnLst>
              <a:rect l="T12" t="T13" r="T14" b="T15"/>
              <a:pathLst>
                <a:path w="81" h="80">
                  <a:moveTo>
                    <a:pt x="41" y="0"/>
                  </a:moveTo>
                  <a:lnTo>
                    <a:pt x="81" y="80"/>
                  </a:lnTo>
                  <a:lnTo>
                    <a:pt x="0" y="80"/>
                  </a:lnTo>
                  <a:lnTo>
                    <a:pt x="41" y="0"/>
                  </a:lnTo>
                  <a:close/>
                </a:path>
              </a:pathLst>
            </a:custGeom>
            <a:solidFill>
              <a:srgbClr val="000000"/>
            </a:solidFill>
            <a:ln w="19050">
              <a:solidFill>
                <a:srgbClr val="000000"/>
              </a:solidFill>
              <a:round/>
              <a:headEnd/>
              <a:tailEnd/>
            </a:ln>
          </p:spPr>
          <p:txBody>
            <a:bodyPr/>
            <a:lstStyle/>
            <a:p>
              <a:endParaRPr lang="es-ES"/>
            </a:p>
          </p:txBody>
        </p:sp>
        <p:sp>
          <p:nvSpPr>
            <p:cNvPr id="10302" name="Freeform 234"/>
            <p:cNvSpPr>
              <a:spLocks/>
            </p:cNvSpPr>
            <p:nvPr/>
          </p:nvSpPr>
          <p:spPr bwMode="auto">
            <a:xfrm>
              <a:off x="6965950" y="3482975"/>
              <a:ext cx="58738" cy="49213"/>
            </a:xfrm>
            <a:custGeom>
              <a:avLst/>
              <a:gdLst>
                <a:gd name="T0" fmla="*/ 2147483646 w 81"/>
                <a:gd name="T1" fmla="*/ 0 h 81"/>
                <a:gd name="T2" fmla="*/ 2147483646 w 81"/>
                <a:gd name="T3" fmla="*/ 2147483646 h 81"/>
                <a:gd name="T4" fmla="*/ 0 w 81"/>
                <a:gd name="T5" fmla="*/ 2147483646 h 81"/>
                <a:gd name="T6" fmla="*/ 2147483646 w 81"/>
                <a:gd name="T7" fmla="*/ 0 h 81"/>
                <a:gd name="T8" fmla="*/ 0 60000 65536"/>
                <a:gd name="T9" fmla="*/ 0 60000 65536"/>
                <a:gd name="T10" fmla="*/ 0 60000 65536"/>
                <a:gd name="T11" fmla="*/ 0 60000 65536"/>
                <a:gd name="T12" fmla="*/ 0 w 81"/>
                <a:gd name="T13" fmla="*/ 0 h 81"/>
                <a:gd name="T14" fmla="*/ 81 w 81"/>
                <a:gd name="T15" fmla="*/ 81 h 81"/>
              </a:gdLst>
              <a:ahLst/>
              <a:cxnLst>
                <a:cxn ang="T8">
                  <a:pos x="T0" y="T1"/>
                </a:cxn>
                <a:cxn ang="T9">
                  <a:pos x="T2" y="T3"/>
                </a:cxn>
                <a:cxn ang="T10">
                  <a:pos x="T4" y="T5"/>
                </a:cxn>
                <a:cxn ang="T11">
                  <a:pos x="T6" y="T7"/>
                </a:cxn>
              </a:cxnLst>
              <a:rect l="T12" t="T13" r="T14" b="T15"/>
              <a:pathLst>
                <a:path w="81" h="81">
                  <a:moveTo>
                    <a:pt x="40" y="0"/>
                  </a:moveTo>
                  <a:lnTo>
                    <a:pt x="81" y="81"/>
                  </a:lnTo>
                  <a:lnTo>
                    <a:pt x="0" y="81"/>
                  </a:lnTo>
                  <a:lnTo>
                    <a:pt x="40" y="0"/>
                  </a:lnTo>
                  <a:close/>
                </a:path>
              </a:pathLst>
            </a:custGeom>
            <a:solidFill>
              <a:srgbClr val="000000"/>
            </a:solidFill>
            <a:ln w="19050">
              <a:solidFill>
                <a:srgbClr val="000000"/>
              </a:solidFill>
              <a:round/>
              <a:headEnd/>
              <a:tailEnd/>
            </a:ln>
          </p:spPr>
          <p:txBody>
            <a:bodyPr/>
            <a:lstStyle/>
            <a:p>
              <a:endParaRPr lang="es-ES"/>
            </a:p>
          </p:txBody>
        </p:sp>
        <p:sp>
          <p:nvSpPr>
            <p:cNvPr id="10303" name="Freeform 123"/>
            <p:cNvSpPr>
              <a:spLocks/>
            </p:cNvSpPr>
            <p:nvPr/>
          </p:nvSpPr>
          <p:spPr bwMode="auto">
            <a:xfrm>
              <a:off x="6081713" y="3065463"/>
              <a:ext cx="57150" cy="50800"/>
            </a:xfrm>
            <a:custGeom>
              <a:avLst/>
              <a:gdLst>
                <a:gd name="T0" fmla="*/ 2147483646 w 86"/>
                <a:gd name="T1" fmla="*/ 0 h 85"/>
                <a:gd name="T2" fmla="*/ 2147483646 w 86"/>
                <a:gd name="T3" fmla="*/ 2147483646 h 85"/>
                <a:gd name="T4" fmla="*/ 2147483646 w 86"/>
                <a:gd name="T5" fmla="*/ 2147483646 h 85"/>
                <a:gd name="T6" fmla="*/ 0 w 86"/>
                <a:gd name="T7" fmla="*/ 2147483646 h 85"/>
                <a:gd name="T8" fmla="*/ 2147483646 w 86"/>
                <a:gd name="T9" fmla="*/ 0 h 85"/>
                <a:gd name="T10" fmla="*/ 0 60000 65536"/>
                <a:gd name="T11" fmla="*/ 0 60000 65536"/>
                <a:gd name="T12" fmla="*/ 0 60000 65536"/>
                <a:gd name="T13" fmla="*/ 0 60000 65536"/>
                <a:gd name="T14" fmla="*/ 0 60000 65536"/>
                <a:gd name="T15" fmla="*/ 0 w 86"/>
                <a:gd name="T16" fmla="*/ 0 h 85"/>
                <a:gd name="T17" fmla="*/ 86 w 86"/>
                <a:gd name="T18" fmla="*/ 85 h 85"/>
              </a:gdLst>
              <a:ahLst/>
              <a:cxnLst>
                <a:cxn ang="T10">
                  <a:pos x="T0" y="T1"/>
                </a:cxn>
                <a:cxn ang="T11">
                  <a:pos x="T2" y="T3"/>
                </a:cxn>
                <a:cxn ang="T12">
                  <a:pos x="T4" y="T5"/>
                </a:cxn>
                <a:cxn ang="T13">
                  <a:pos x="T6" y="T7"/>
                </a:cxn>
                <a:cxn ang="T14">
                  <a:pos x="T8" y="T9"/>
                </a:cxn>
              </a:cxnLst>
              <a:rect l="T15" t="T16" r="T17" b="T18"/>
              <a:pathLst>
                <a:path w="86" h="85">
                  <a:moveTo>
                    <a:pt x="43" y="0"/>
                  </a:moveTo>
                  <a:lnTo>
                    <a:pt x="86" y="42"/>
                  </a:lnTo>
                  <a:lnTo>
                    <a:pt x="43" y="85"/>
                  </a:lnTo>
                  <a:lnTo>
                    <a:pt x="0" y="42"/>
                  </a:lnTo>
                  <a:lnTo>
                    <a:pt x="43" y="0"/>
                  </a:lnTo>
                  <a:close/>
                </a:path>
              </a:pathLst>
            </a:custGeom>
            <a:solidFill>
              <a:srgbClr val="000000"/>
            </a:solidFill>
            <a:ln w="19050">
              <a:solidFill>
                <a:srgbClr val="000000"/>
              </a:solidFill>
              <a:round/>
              <a:headEnd/>
              <a:tailEnd/>
            </a:ln>
          </p:spPr>
          <p:txBody>
            <a:bodyPr/>
            <a:lstStyle/>
            <a:p>
              <a:endParaRPr lang="es-ES"/>
            </a:p>
          </p:txBody>
        </p:sp>
        <p:sp>
          <p:nvSpPr>
            <p:cNvPr id="10304" name="Freeform 237"/>
            <p:cNvSpPr>
              <a:spLocks/>
            </p:cNvSpPr>
            <p:nvPr/>
          </p:nvSpPr>
          <p:spPr bwMode="auto">
            <a:xfrm>
              <a:off x="7815263" y="3924300"/>
              <a:ext cx="68262" cy="68263"/>
            </a:xfrm>
            <a:custGeom>
              <a:avLst/>
              <a:gdLst>
                <a:gd name="T0" fmla="*/ 2147483646 w 81"/>
                <a:gd name="T1" fmla="*/ 0 h 80"/>
                <a:gd name="T2" fmla="*/ 2147483646 w 81"/>
                <a:gd name="T3" fmla="*/ 2147483646 h 80"/>
                <a:gd name="T4" fmla="*/ 2147483646 w 81"/>
                <a:gd name="T5" fmla="*/ 2147483646 h 80"/>
                <a:gd name="T6" fmla="*/ 0 w 81"/>
                <a:gd name="T7" fmla="*/ 2147483646 h 80"/>
                <a:gd name="T8" fmla="*/ 2147483646 w 81"/>
                <a:gd name="T9" fmla="*/ 0 h 80"/>
                <a:gd name="T10" fmla="*/ 0 60000 65536"/>
                <a:gd name="T11" fmla="*/ 0 60000 65536"/>
                <a:gd name="T12" fmla="*/ 0 60000 65536"/>
                <a:gd name="T13" fmla="*/ 0 60000 65536"/>
                <a:gd name="T14" fmla="*/ 0 60000 65536"/>
                <a:gd name="T15" fmla="*/ 0 w 81"/>
                <a:gd name="T16" fmla="*/ 0 h 80"/>
                <a:gd name="T17" fmla="*/ 81 w 81"/>
                <a:gd name="T18" fmla="*/ 80 h 80"/>
              </a:gdLst>
              <a:ahLst/>
              <a:cxnLst>
                <a:cxn ang="T10">
                  <a:pos x="T0" y="T1"/>
                </a:cxn>
                <a:cxn ang="T11">
                  <a:pos x="T2" y="T3"/>
                </a:cxn>
                <a:cxn ang="T12">
                  <a:pos x="T4" y="T5"/>
                </a:cxn>
                <a:cxn ang="T13">
                  <a:pos x="T6" y="T7"/>
                </a:cxn>
                <a:cxn ang="T14">
                  <a:pos x="T8" y="T9"/>
                </a:cxn>
              </a:cxnLst>
              <a:rect l="T15" t="T16" r="T17" b="T18"/>
              <a:pathLst>
                <a:path w="81" h="80">
                  <a:moveTo>
                    <a:pt x="41" y="0"/>
                  </a:moveTo>
                  <a:lnTo>
                    <a:pt x="81" y="40"/>
                  </a:lnTo>
                  <a:lnTo>
                    <a:pt x="41" y="80"/>
                  </a:lnTo>
                  <a:lnTo>
                    <a:pt x="0" y="40"/>
                  </a:lnTo>
                  <a:lnTo>
                    <a:pt x="41" y="0"/>
                  </a:lnTo>
                  <a:close/>
                </a:path>
              </a:pathLst>
            </a:custGeom>
            <a:solidFill>
              <a:srgbClr val="FFFFFF"/>
            </a:solidFill>
            <a:ln w="19050">
              <a:solidFill>
                <a:srgbClr val="000000"/>
              </a:solidFill>
              <a:round/>
              <a:headEnd/>
              <a:tailEnd/>
            </a:ln>
          </p:spPr>
          <p:txBody>
            <a:bodyPr/>
            <a:lstStyle/>
            <a:p>
              <a:endParaRPr lang="es-ES"/>
            </a:p>
          </p:txBody>
        </p:sp>
        <p:sp>
          <p:nvSpPr>
            <p:cNvPr id="10305" name="Freeform 233"/>
            <p:cNvSpPr>
              <a:spLocks/>
            </p:cNvSpPr>
            <p:nvPr/>
          </p:nvSpPr>
          <p:spPr bwMode="auto">
            <a:xfrm>
              <a:off x="6081713" y="3038475"/>
              <a:ext cx="57150" cy="47625"/>
            </a:xfrm>
            <a:custGeom>
              <a:avLst/>
              <a:gdLst>
                <a:gd name="T0" fmla="*/ 2147483646 w 81"/>
                <a:gd name="T1" fmla="*/ 0 h 80"/>
                <a:gd name="T2" fmla="*/ 2147483646 w 81"/>
                <a:gd name="T3" fmla="*/ 2147483646 h 80"/>
                <a:gd name="T4" fmla="*/ 0 w 81"/>
                <a:gd name="T5" fmla="*/ 2147483646 h 80"/>
                <a:gd name="T6" fmla="*/ 2147483646 w 81"/>
                <a:gd name="T7" fmla="*/ 0 h 80"/>
                <a:gd name="T8" fmla="*/ 0 60000 65536"/>
                <a:gd name="T9" fmla="*/ 0 60000 65536"/>
                <a:gd name="T10" fmla="*/ 0 60000 65536"/>
                <a:gd name="T11" fmla="*/ 0 60000 65536"/>
                <a:gd name="T12" fmla="*/ 0 w 81"/>
                <a:gd name="T13" fmla="*/ 0 h 80"/>
                <a:gd name="T14" fmla="*/ 81 w 81"/>
                <a:gd name="T15" fmla="*/ 80 h 80"/>
              </a:gdLst>
              <a:ahLst/>
              <a:cxnLst>
                <a:cxn ang="T8">
                  <a:pos x="T0" y="T1"/>
                </a:cxn>
                <a:cxn ang="T9">
                  <a:pos x="T2" y="T3"/>
                </a:cxn>
                <a:cxn ang="T10">
                  <a:pos x="T4" y="T5"/>
                </a:cxn>
                <a:cxn ang="T11">
                  <a:pos x="T6" y="T7"/>
                </a:cxn>
              </a:cxnLst>
              <a:rect l="T12" t="T13" r="T14" b="T15"/>
              <a:pathLst>
                <a:path w="81" h="80">
                  <a:moveTo>
                    <a:pt x="41" y="0"/>
                  </a:moveTo>
                  <a:lnTo>
                    <a:pt x="81" y="80"/>
                  </a:lnTo>
                  <a:lnTo>
                    <a:pt x="0" y="80"/>
                  </a:lnTo>
                  <a:lnTo>
                    <a:pt x="41" y="0"/>
                  </a:lnTo>
                  <a:close/>
                </a:path>
              </a:pathLst>
            </a:custGeom>
            <a:solidFill>
              <a:srgbClr val="000000"/>
            </a:solidFill>
            <a:ln w="19050">
              <a:solidFill>
                <a:srgbClr val="000000"/>
              </a:solidFill>
              <a:round/>
              <a:headEnd/>
              <a:tailEnd/>
            </a:ln>
          </p:spPr>
          <p:txBody>
            <a:bodyPr/>
            <a:lstStyle/>
            <a:p>
              <a:endParaRPr lang="es-ES"/>
            </a:p>
          </p:txBody>
        </p:sp>
        <p:sp>
          <p:nvSpPr>
            <p:cNvPr id="10306" name="Freeform 235"/>
            <p:cNvSpPr>
              <a:spLocks/>
            </p:cNvSpPr>
            <p:nvPr/>
          </p:nvSpPr>
          <p:spPr bwMode="auto">
            <a:xfrm>
              <a:off x="6075363" y="3078163"/>
              <a:ext cx="68262" cy="69850"/>
            </a:xfrm>
            <a:custGeom>
              <a:avLst/>
              <a:gdLst>
                <a:gd name="T0" fmla="*/ 2147483646 w 81"/>
                <a:gd name="T1" fmla="*/ 0 h 81"/>
                <a:gd name="T2" fmla="*/ 2147483646 w 81"/>
                <a:gd name="T3" fmla="*/ 2147483646 h 81"/>
                <a:gd name="T4" fmla="*/ 2147483646 w 81"/>
                <a:gd name="T5" fmla="*/ 2147483646 h 81"/>
                <a:gd name="T6" fmla="*/ 0 w 81"/>
                <a:gd name="T7" fmla="*/ 2147483646 h 81"/>
                <a:gd name="T8" fmla="*/ 2147483646 w 81"/>
                <a:gd name="T9" fmla="*/ 0 h 81"/>
                <a:gd name="T10" fmla="*/ 0 60000 65536"/>
                <a:gd name="T11" fmla="*/ 0 60000 65536"/>
                <a:gd name="T12" fmla="*/ 0 60000 65536"/>
                <a:gd name="T13" fmla="*/ 0 60000 65536"/>
                <a:gd name="T14" fmla="*/ 0 60000 65536"/>
                <a:gd name="T15" fmla="*/ 0 w 81"/>
                <a:gd name="T16" fmla="*/ 0 h 81"/>
                <a:gd name="T17" fmla="*/ 81 w 81"/>
                <a:gd name="T18" fmla="*/ 81 h 81"/>
              </a:gdLst>
              <a:ahLst/>
              <a:cxnLst>
                <a:cxn ang="T10">
                  <a:pos x="T0" y="T1"/>
                </a:cxn>
                <a:cxn ang="T11">
                  <a:pos x="T2" y="T3"/>
                </a:cxn>
                <a:cxn ang="T12">
                  <a:pos x="T4" y="T5"/>
                </a:cxn>
                <a:cxn ang="T13">
                  <a:pos x="T6" y="T7"/>
                </a:cxn>
                <a:cxn ang="T14">
                  <a:pos x="T8" y="T9"/>
                </a:cxn>
              </a:cxnLst>
              <a:rect l="T15" t="T16" r="T17" b="T18"/>
              <a:pathLst>
                <a:path w="81" h="81">
                  <a:moveTo>
                    <a:pt x="40" y="0"/>
                  </a:moveTo>
                  <a:lnTo>
                    <a:pt x="81" y="41"/>
                  </a:lnTo>
                  <a:lnTo>
                    <a:pt x="40" y="81"/>
                  </a:lnTo>
                  <a:lnTo>
                    <a:pt x="0" y="41"/>
                  </a:lnTo>
                  <a:lnTo>
                    <a:pt x="40" y="0"/>
                  </a:lnTo>
                  <a:close/>
                </a:path>
              </a:pathLst>
            </a:custGeom>
            <a:solidFill>
              <a:srgbClr val="FFFFFF"/>
            </a:solidFill>
            <a:ln w="19050">
              <a:solidFill>
                <a:srgbClr val="000000"/>
              </a:solidFill>
              <a:round/>
              <a:headEnd/>
              <a:tailEnd/>
            </a:ln>
          </p:spPr>
          <p:txBody>
            <a:bodyPr/>
            <a:lstStyle/>
            <a:p>
              <a:endParaRPr lang="es-ES"/>
            </a:p>
          </p:txBody>
        </p:sp>
        <p:sp>
          <p:nvSpPr>
            <p:cNvPr id="10307" name="Freeform 309"/>
            <p:cNvSpPr>
              <a:spLocks/>
            </p:cNvSpPr>
            <p:nvPr/>
          </p:nvSpPr>
          <p:spPr bwMode="auto">
            <a:xfrm>
              <a:off x="7818438" y="3797300"/>
              <a:ext cx="61912"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08" name="Freeform 311"/>
            <p:cNvSpPr>
              <a:spLocks/>
            </p:cNvSpPr>
            <p:nvPr/>
          </p:nvSpPr>
          <p:spPr bwMode="auto">
            <a:xfrm>
              <a:off x="6080125" y="3155950"/>
              <a:ext cx="60325"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09" name="Line 405"/>
            <p:cNvSpPr>
              <a:spLocks noChangeShapeType="1"/>
            </p:cNvSpPr>
            <p:nvPr/>
          </p:nvSpPr>
          <p:spPr bwMode="auto">
            <a:xfrm flipV="1">
              <a:off x="7850188" y="3814763"/>
              <a:ext cx="0" cy="571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10" name="Freeform 406"/>
            <p:cNvSpPr>
              <a:spLocks/>
            </p:cNvSpPr>
            <p:nvPr/>
          </p:nvSpPr>
          <p:spPr bwMode="auto">
            <a:xfrm>
              <a:off x="7818438" y="3865563"/>
              <a:ext cx="61912"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11" name="Freeform 309"/>
            <p:cNvSpPr>
              <a:spLocks/>
            </p:cNvSpPr>
            <p:nvPr/>
          </p:nvSpPr>
          <p:spPr bwMode="auto">
            <a:xfrm>
              <a:off x="7818438" y="3640138"/>
              <a:ext cx="61912"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12" name="Line 310"/>
            <p:cNvSpPr>
              <a:spLocks noChangeShapeType="1"/>
            </p:cNvSpPr>
            <p:nvPr/>
          </p:nvSpPr>
          <p:spPr bwMode="auto">
            <a:xfrm>
              <a:off x="7847013" y="3646488"/>
              <a:ext cx="4762" cy="904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13" name="Freeform 403"/>
            <p:cNvSpPr>
              <a:spLocks/>
            </p:cNvSpPr>
            <p:nvPr/>
          </p:nvSpPr>
          <p:spPr bwMode="auto">
            <a:xfrm>
              <a:off x="7818438" y="3746500"/>
              <a:ext cx="61912"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14" name="Line 404"/>
            <p:cNvSpPr>
              <a:spLocks noChangeShapeType="1"/>
            </p:cNvSpPr>
            <p:nvPr/>
          </p:nvSpPr>
          <p:spPr bwMode="auto">
            <a:xfrm>
              <a:off x="7850188" y="3702050"/>
              <a:ext cx="0" cy="381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15" name="Freeform 309"/>
            <p:cNvSpPr>
              <a:spLocks/>
            </p:cNvSpPr>
            <p:nvPr/>
          </p:nvSpPr>
          <p:spPr bwMode="auto">
            <a:xfrm>
              <a:off x="7818438" y="3910013"/>
              <a:ext cx="61912"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16" name="Freeform 403"/>
            <p:cNvSpPr>
              <a:spLocks/>
            </p:cNvSpPr>
            <p:nvPr/>
          </p:nvSpPr>
          <p:spPr bwMode="auto">
            <a:xfrm>
              <a:off x="7818438" y="4000500"/>
              <a:ext cx="61912"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17" name="Freeform 309"/>
            <p:cNvSpPr>
              <a:spLocks/>
            </p:cNvSpPr>
            <p:nvPr/>
          </p:nvSpPr>
          <p:spPr bwMode="auto">
            <a:xfrm>
              <a:off x="6964363" y="3568700"/>
              <a:ext cx="60325"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18" name="Line 310"/>
            <p:cNvSpPr>
              <a:spLocks noChangeShapeType="1"/>
            </p:cNvSpPr>
            <p:nvPr/>
          </p:nvSpPr>
          <p:spPr bwMode="auto">
            <a:xfrm>
              <a:off x="6992938" y="3568700"/>
              <a:ext cx="6350" cy="904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19" name="Freeform 403"/>
            <p:cNvSpPr>
              <a:spLocks/>
            </p:cNvSpPr>
            <p:nvPr/>
          </p:nvSpPr>
          <p:spPr bwMode="auto">
            <a:xfrm>
              <a:off x="6964363" y="3659188"/>
              <a:ext cx="60325"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20" name="Line 404"/>
            <p:cNvSpPr>
              <a:spLocks noChangeShapeType="1"/>
            </p:cNvSpPr>
            <p:nvPr/>
          </p:nvSpPr>
          <p:spPr bwMode="auto">
            <a:xfrm>
              <a:off x="6996113" y="3624263"/>
              <a:ext cx="0" cy="396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21" name="Freeform 237"/>
            <p:cNvSpPr>
              <a:spLocks/>
            </p:cNvSpPr>
            <p:nvPr/>
          </p:nvSpPr>
          <p:spPr bwMode="auto">
            <a:xfrm>
              <a:off x="6962775" y="3582988"/>
              <a:ext cx="66675" cy="68262"/>
            </a:xfrm>
            <a:custGeom>
              <a:avLst/>
              <a:gdLst>
                <a:gd name="T0" fmla="*/ 2147483646 w 81"/>
                <a:gd name="T1" fmla="*/ 0 h 80"/>
                <a:gd name="T2" fmla="*/ 2147483646 w 81"/>
                <a:gd name="T3" fmla="*/ 2147483646 h 80"/>
                <a:gd name="T4" fmla="*/ 2147483646 w 81"/>
                <a:gd name="T5" fmla="*/ 2147483646 h 80"/>
                <a:gd name="T6" fmla="*/ 0 w 81"/>
                <a:gd name="T7" fmla="*/ 2147483646 h 80"/>
                <a:gd name="T8" fmla="*/ 2147483646 w 81"/>
                <a:gd name="T9" fmla="*/ 0 h 80"/>
                <a:gd name="T10" fmla="*/ 0 60000 65536"/>
                <a:gd name="T11" fmla="*/ 0 60000 65536"/>
                <a:gd name="T12" fmla="*/ 0 60000 65536"/>
                <a:gd name="T13" fmla="*/ 0 60000 65536"/>
                <a:gd name="T14" fmla="*/ 0 60000 65536"/>
                <a:gd name="T15" fmla="*/ 0 w 81"/>
                <a:gd name="T16" fmla="*/ 0 h 80"/>
                <a:gd name="T17" fmla="*/ 81 w 81"/>
                <a:gd name="T18" fmla="*/ 80 h 80"/>
              </a:gdLst>
              <a:ahLst/>
              <a:cxnLst>
                <a:cxn ang="T10">
                  <a:pos x="T0" y="T1"/>
                </a:cxn>
                <a:cxn ang="T11">
                  <a:pos x="T2" y="T3"/>
                </a:cxn>
                <a:cxn ang="T12">
                  <a:pos x="T4" y="T5"/>
                </a:cxn>
                <a:cxn ang="T13">
                  <a:pos x="T6" y="T7"/>
                </a:cxn>
                <a:cxn ang="T14">
                  <a:pos x="T8" y="T9"/>
                </a:cxn>
              </a:cxnLst>
              <a:rect l="T15" t="T16" r="T17" b="T18"/>
              <a:pathLst>
                <a:path w="81" h="80">
                  <a:moveTo>
                    <a:pt x="41" y="0"/>
                  </a:moveTo>
                  <a:lnTo>
                    <a:pt x="81" y="40"/>
                  </a:lnTo>
                  <a:lnTo>
                    <a:pt x="41" y="80"/>
                  </a:lnTo>
                  <a:lnTo>
                    <a:pt x="0" y="40"/>
                  </a:lnTo>
                  <a:lnTo>
                    <a:pt x="41" y="0"/>
                  </a:lnTo>
                  <a:close/>
                </a:path>
              </a:pathLst>
            </a:custGeom>
            <a:solidFill>
              <a:schemeClr val="bg1"/>
            </a:solidFill>
            <a:ln w="19050">
              <a:solidFill>
                <a:srgbClr val="000000"/>
              </a:solidFill>
              <a:round/>
              <a:headEnd/>
              <a:tailEnd/>
            </a:ln>
          </p:spPr>
          <p:txBody>
            <a:bodyPr/>
            <a:lstStyle/>
            <a:p>
              <a:endParaRPr lang="es-ES"/>
            </a:p>
          </p:txBody>
        </p:sp>
        <p:sp>
          <p:nvSpPr>
            <p:cNvPr id="10322" name="Freeform 309"/>
            <p:cNvSpPr>
              <a:spLocks/>
            </p:cNvSpPr>
            <p:nvPr/>
          </p:nvSpPr>
          <p:spPr bwMode="auto">
            <a:xfrm>
              <a:off x="6964363" y="3476625"/>
              <a:ext cx="60325"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23" name="Line 405"/>
            <p:cNvSpPr>
              <a:spLocks noChangeShapeType="1"/>
            </p:cNvSpPr>
            <p:nvPr/>
          </p:nvSpPr>
          <p:spPr bwMode="auto">
            <a:xfrm flipV="1">
              <a:off x="6996113" y="3492500"/>
              <a:ext cx="0" cy="555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24" name="Freeform 406"/>
            <p:cNvSpPr>
              <a:spLocks/>
            </p:cNvSpPr>
            <p:nvPr/>
          </p:nvSpPr>
          <p:spPr bwMode="auto">
            <a:xfrm>
              <a:off x="6965950" y="3549650"/>
              <a:ext cx="60325"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25" name="Freeform 139"/>
            <p:cNvSpPr>
              <a:spLocks/>
            </p:cNvSpPr>
            <p:nvPr/>
          </p:nvSpPr>
          <p:spPr bwMode="auto">
            <a:xfrm>
              <a:off x="6965950" y="3378200"/>
              <a:ext cx="58738" cy="50800"/>
            </a:xfrm>
            <a:custGeom>
              <a:avLst/>
              <a:gdLst>
                <a:gd name="T0" fmla="*/ 2147483646 w 86"/>
                <a:gd name="T1" fmla="*/ 0 h 85"/>
                <a:gd name="T2" fmla="*/ 2147483646 w 86"/>
                <a:gd name="T3" fmla="*/ 2147483646 h 85"/>
                <a:gd name="T4" fmla="*/ 2147483646 w 86"/>
                <a:gd name="T5" fmla="*/ 2147483646 h 85"/>
                <a:gd name="T6" fmla="*/ 0 w 86"/>
                <a:gd name="T7" fmla="*/ 2147483646 h 85"/>
                <a:gd name="T8" fmla="*/ 2147483646 w 86"/>
                <a:gd name="T9" fmla="*/ 0 h 85"/>
                <a:gd name="T10" fmla="*/ 0 60000 65536"/>
                <a:gd name="T11" fmla="*/ 0 60000 65536"/>
                <a:gd name="T12" fmla="*/ 0 60000 65536"/>
                <a:gd name="T13" fmla="*/ 0 60000 65536"/>
                <a:gd name="T14" fmla="*/ 0 60000 65536"/>
                <a:gd name="T15" fmla="*/ 0 w 86"/>
                <a:gd name="T16" fmla="*/ 0 h 85"/>
                <a:gd name="T17" fmla="*/ 86 w 86"/>
                <a:gd name="T18" fmla="*/ 85 h 85"/>
              </a:gdLst>
              <a:ahLst/>
              <a:cxnLst>
                <a:cxn ang="T10">
                  <a:pos x="T0" y="T1"/>
                </a:cxn>
                <a:cxn ang="T11">
                  <a:pos x="T2" y="T3"/>
                </a:cxn>
                <a:cxn ang="T12">
                  <a:pos x="T4" y="T5"/>
                </a:cxn>
                <a:cxn ang="T13">
                  <a:pos x="T6" y="T7"/>
                </a:cxn>
                <a:cxn ang="T14">
                  <a:pos x="T8" y="T9"/>
                </a:cxn>
              </a:cxnLst>
              <a:rect l="T15" t="T16" r="T17" b="T18"/>
              <a:pathLst>
                <a:path w="86" h="85">
                  <a:moveTo>
                    <a:pt x="43" y="0"/>
                  </a:moveTo>
                  <a:lnTo>
                    <a:pt x="86" y="42"/>
                  </a:lnTo>
                  <a:lnTo>
                    <a:pt x="43" y="85"/>
                  </a:lnTo>
                  <a:lnTo>
                    <a:pt x="0" y="42"/>
                  </a:lnTo>
                  <a:lnTo>
                    <a:pt x="43" y="0"/>
                  </a:lnTo>
                  <a:close/>
                </a:path>
              </a:pathLst>
            </a:custGeom>
            <a:solidFill>
              <a:srgbClr val="000000"/>
            </a:solidFill>
            <a:ln w="19050">
              <a:solidFill>
                <a:srgbClr val="000000"/>
              </a:solidFill>
              <a:round/>
              <a:headEnd/>
              <a:tailEnd/>
            </a:ln>
          </p:spPr>
          <p:txBody>
            <a:bodyPr/>
            <a:lstStyle/>
            <a:p>
              <a:endParaRPr lang="es-ES"/>
            </a:p>
          </p:txBody>
        </p:sp>
        <p:sp>
          <p:nvSpPr>
            <p:cNvPr id="10326" name="Freeform 309"/>
            <p:cNvSpPr>
              <a:spLocks/>
            </p:cNvSpPr>
            <p:nvPr/>
          </p:nvSpPr>
          <p:spPr bwMode="auto">
            <a:xfrm>
              <a:off x="6964363" y="3348038"/>
              <a:ext cx="60325"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27" name="Line 310"/>
            <p:cNvSpPr>
              <a:spLocks noChangeShapeType="1"/>
            </p:cNvSpPr>
            <p:nvPr/>
          </p:nvSpPr>
          <p:spPr bwMode="auto">
            <a:xfrm>
              <a:off x="6992938" y="3355975"/>
              <a:ext cx="6350" cy="904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28" name="Freeform 403"/>
            <p:cNvSpPr>
              <a:spLocks/>
            </p:cNvSpPr>
            <p:nvPr/>
          </p:nvSpPr>
          <p:spPr bwMode="auto">
            <a:xfrm>
              <a:off x="6964363" y="3455988"/>
              <a:ext cx="60325"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29" name="Line 404"/>
            <p:cNvSpPr>
              <a:spLocks noChangeShapeType="1"/>
            </p:cNvSpPr>
            <p:nvPr/>
          </p:nvSpPr>
          <p:spPr bwMode="auto">
            <a:xfrm>
              <a:off x="6996113" y="3409950"/>
              <a:ext cx="0" cy="396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30" name="Freeform 309"/>
            <p:cNvSpPr>
              <a:spLocks/>
            </p:cNvSpPr>
            <p:nvPr/>
          </p:nvSpPr>
          <p:spPr bwMode="auto">
            <a:xfrm>
              <a:off x="6080125" y="3027363"/>
              <a:ext cx="60325"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331" name="Text Box 31"/>
            <p:cNvSpPr txBox="1">
              <a:spLocks noChangeArrowheads="1"/>
            </p:cNvSpPr>
            <p:nvPr/>
          </p:nvSpPr>
          <p:spPr bwMode="auto">
            <a:xfrm>
              <a:off x="7704138" y="3684588"/>
              <a:ext cx="11525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a:latin typeface="Comic Sans MS" panose="030F0702030302020204" pitchFamily="66" charset="0"/>
                  <a:cs typeface="Arial" panose="020B0604020202020204" pitchFamily="34" charset="0"/>
                </a:rPr>
                <a:t>1 mM </a:t>
              </a:r>
            </a:p>
          </p:txBody>
        </p:sp>
        <p:sp>
          <p:nvSpPr>
            <p:cNvPr id="10332" name="Text Box 31"/>
            <p:cNvSpPr txBox="1">
              <a:spLocks noChangeArrowheads="1"/>
            </p:cNvSpPr>
            <p:nvPr/>
          </p:nvSpPr>
          <p:spPr bwMode="auto">
            <a:xfrm>
              <a:off x="7716838" y="3529013"/>
              <a:ext cx="10604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400" dirty="0">
                  <a:latin typeface="Calibri" panose="020F0502020204030204" pitchFamily="34" charset="0"/>
                  <a:cs typeface="Arial" panose="020B0604020202020204" pitchFamily="34" charset="0"/>
                </a:rPr>
                <a:t>10 µM</a:t>
              </a:r>
            </a:p>
          </p:txBody>
        </p:sp>
        <p:sp>
          <p:nvSpPr>
            <p:cNvPr id="10333" name="Text Box 31"/>
            <p:cNvSpPr txBox="1">
              <a:spLocks noChangeArrowheads="1"/>
            </p:cNvSpPr>
            <p:nvPr/>
          </p:nvSpPr>
          <p:spPr bwMode="auto">
            <a:xfrm>
              <a:off x="7716838" y="3832225"/>
              <a:ext cx="10604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400" dirty="0">
                  <a:latin typeface="Calibri" panose="020F0502020204030204" pitchFamily="34" charset="0"/>
                  <a:cs typeface="Arial" panose="020B0604020202020204" pitchFamily="34" charset="0"/>
                </a:rPr>
                <a:t>1 </a:t>
              </a:r>
              <a:r>
                <a:rPr lang="es-ES" altLang="es-ES" sz="1400" dirty="0" err="1">
                  <a:latin typeface="Calibri" panose="020F0502020204030204" pitchFamily="34" charset="0"/>
                  <a:cs typeface="Arial" panose="020B0604020202020204" pitchFamily="34" charset="0"/>
                </a:rPr>
                <a:t>nM</a:t>
              </a:r>
              <a:endParaRPr lang="es-ES" altLang="es-ES" sz="1400" dirty="0">
                <a:latin typeface="Calibri" panose="020F0502020204030204" pitchFamily="34" charset="0"/>
                <a:cs typeface="Arial" panose="020B0604020202020204" pitchFamily="34" charset="0"/>
              </a:endParaRPr>
            </a:p>
          </p:txBody>
        </p:sp>
        <p:sp>
          <p:nvSpPr>
            <p:cNvPr id="10334" name="Text Box 86"/>
            <p:cNvSpPr txBox="1">
              <a:spLocks noChangeArrowheads="1"/>
            </p:cNvSpPr>
            <p:nvPr/>
          </p:nvSpPr>
          <p:spPr bwMode="auto">
            <a:xfrm rot="-5400000">
              <a:off x="3780632" y="3067556"/>
              <a:ext cx="17065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s-ES" altLang="es-ES" sz="1600" i="0" dirty="0" err="1">
                  <a:latin typeface="Calibri" panose="020F0502020204030204" pitchFamily="34" charset="0"/>
                  <a:cs typeface="Arial" panose="020B0604020202020204" pitchFamily="34" charset="0"/>
                </a:rPr>
                <a:t>Cell</a:t>
              </a:r>
              <a:r>
                <a:rPr lang="es-ES" altLang="es-ES" sz="1600" i="0" dirty="0">
                  <a:latin typeface="Calibri" panose="020F0502020204030204" pitchFamily="34" charset="0"/>
                  <a:cs typeface="Arial" panose="020B0604020202020204" pitchFamily="34" charset="0"/>
                </a:rPr>
                <a:t> </a:t>
              </a:r>
              <a:r>
                <a:rPr lang="es-ES" altLang="es-ES" sz="1600" i="0" dirty="0" err="1">
                  <a:latin typeface="Calibri" panose="020F0502020204030204" pitchFamily="34" charset="0"/>
                  <a:cs typeface="Arial" panose="020B0604020202020204" pitchFamily="34" charset="0"/>
                </a:rPr>
                <a:t>proliferation</a:t>
              </a:r>
              <a:r>
                <a:rPr lang="es-ES" altLang="es-ES" sz="1600" i="0" dirty="0">
                  <a:latin typeface="Calibri" panose="020F0502020204030204" pitchFamily="34" charset="0"/>
                  <a:cs typeface="Arial" panose="020B0604020202020204" pitchFamily="34" charset="0"/>
                </a:rPr>
                <a:t> (% of control)</a:t>
              </a:r>
            </a:p>
          </p:txBody>
        </p:sp>
        <p:sp>
          <p:nvSpPr>
            <p:cNvPr id="10335" name="Rectangle 40"/>
            <p:cNvSpPr>
              <a:spLocks noChangeArrowheads="1"/>
            </p:cNvSpPr>
            <p:nvPr/>
          </p:nvSpPr>
          <p:spPr bwMode="auto">
            <a:xfrm>
              <a:off x="5183188" y="4351338"/>
              <a:ext cx="9525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0</a:t>
              </a:r>
              <a:endParaRPr lang="es-ES" altLang="es-ES" sz="1200" b="0" i="0">
                <a:latin typeface="Comic Sans MS" panose="030F0702030302020204" pitchFamily="66" charset="0"/>
                <a:cs typeface="Arial" panose="020B0604020202020204" pitchFamily="34" charset="0"/>
              </a:endParaRPr>
            </a:p>
          </p:txBody>
        </p:sp>
        <p:sp>
          <p:nvSpPr>
            <p:cNvPr id="10336" name="Rectangle 51"/>
            <p:cNvSpPr>
              <a:spLocks noChangeArrowheads="1"/>
            </p:cNvSpPr>
            <p:nvPr/>
          </p:nvSpPr>
          <p:spPr bwMode="auto">
            <a:xfrm>
              <a:off x="5089525" y="3668713"/>
              <a:ext cx="188913"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50</a:t>
              </a:r>
              <a:endParaRPr lang="es-ES" altLang="es-ES" sz="1200" b="0" i="0">
                <a:latin typeface="Comic Sans MS" panose="030F0702030302020204" pitchFamily="66" charset="0"/>
                <a:cs typeface="Arial" panose="020B0604020202020204" pitchFamily="34" charset="0"/>
              </a:endParaRPr>
            </a:p>
          </p:txBody>
        </p:sp>
        <p:sp>
          <p:nvSpPr>
            <p:cNvPr id="10337" name="Rectangle 62"/>
            <p:cNvSpPr>
              <a:spLocks noChangeArrowheads="1"/>
            </p:cNvSpPr>
            <p:nvPr/>
          </p:nvSpPr>
          <p:spPr bwMode="auto">
            <a:xfrm>
              <a:off x="5019675" y="2982913"/>
              <a:ext cx="258763"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100</a:t>
              </a:r>
              <a:endParaRPr lang="es-ES" altLang="es-ES" sz="1200" b="0" i="0">
                <a:latin typeface="Comic Sans MS" panose="030F0702030302020204" pitchFamily="66" charset="0"/>
                <a:cs typeface="Arial" panose="020B0604020202020204" pitchFamily="34" charset="0"/>
              </a:endParaRPr>
            </a:p>
          </p:txBody>
        </p:sp>
        <p:sp>
          <p:nvSpPr>
            <p:cNvPr id="10338" name="Line 38"/>
            <p:cNvSpPr>
              <a:spLocks noChangeShapeType="1"/>
            </p:cNvSpPr>
            <p:nvPr/>
          </p:nvSpPr>
          <p:spPr bwMode="auto">
            <a:xfrm flipV="1">
              <a:off x="5383213" y="2366963"/>
              <a:ext cx="0" cy="20701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39" name="Line 39"/>
            <p:cNvSpPr>
              <a:spLocks noChangeShapeType="1"/>
            </p:cNvSpPr>
            <p:nvPr/>
          </p:nvSpPr>
          <p:spPr bwMode="auto">
            <a:xfrm flipH="1">
              <a:off x="5316538" y="4451350"/>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40" name="Line 45"/>
            <p:cNvSpPr>
              <a:spLocks noChangeShapeType="1"/>
            </p:cNvSpPr>
            <p:nvPr/>
          </p:nvSpPr>
          <p:spPr bwMode="auto">
            <a:xfrm flipH="1">
              <a:off x="5345113" y="4106863"/>
              <a:ext cx="38100"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41" name="Line 50"/>
            <p:cNvSpPr>
              <a:spLocks noChangeShapeType="1"/>
            </p:cNvSpPr>
            <p:nvPr/>
          </p:nvSpPr>
          <p:spPr bwMode="auto">
            <a:xfrm flipH="1">
              <a:off x="5316538" y="3765550"/>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42" name="Line 56"/>
            <p:cNvSpPr>
              <a:spLocks noChangeShapeType="1"/>
            </p:cNvSpPr>
            <p:nvPr/>
          </p:nvSpPr>
          <p:spPr bwMode="auto">
            <a:xfrm flipH="1">
              <a:off x="5345113" y="3424238"/>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43" name="Line 61"/>
            <p:cNvSpPr>
              <a:spLocks noChangeShapeType="1"/>
            </p:cNvSpPr>
            <p:nvPr/>
          </p:nvSpPr>
          <p:spPr bwMode="auto">
            <a:xfrm flipH="1">
              <a:off x="5316538" y="3081338"/>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44" name="Line 67"/>
            <p:cNvSpPr>
              <a:spLocks noChangeShapeType="1"/>
            </p:cNvSpPr>
            <p:nvPr/>
          </p:nvSpPr>
          <p:spPr bwMode="auto">
            <a:xfrm flipH="1">
              <a:off x="5345113" y="2738438"/>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45" name="Line 72"/>
            <p:cNvSpPr>
              <a:spLocks noChangeShapeType="1"/>
            </p:cNvSpPr>
            <p:nvPr/>
          </p:nvSpPr>
          <p:spPr bwMode="auto">
            <a:xfrm flipH="1">
              <a:off x="5316538" y="2395538"/>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346" name="Rectangle 73"/>
            <p:cNvSpPr>
              <a:spLocks noChangeArrowheads="1"/>
            </p:cNvSpPr>
            <p:nvPr/>
          </p:nvSpPr>
          <p:spPr bwMode="auto">
            <a:xfrm>
              <a:off x="5019675" y="2297113"/>
              <a:ext cx="258763"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150</a:t>
              </a:r>
              <a:endParaRPr lang="es-ES" altLang="es-ES" sz="1200" b="0" i="0">
                <a:latin typeface="Comic Sans MS" panose="030F0702030302020204" pitchFamily="66" charset="0"/>
                <a:cs typeface="Arial" panose="020B0604020202020204" pitchFamily="34" charset="0"/>
              </a:endParaRPr>
            </a:p>
          </p:txBody>
        </p:sp>
        <p:sp>
          <p:nvSpPr>
            <p:cNvPr id="10347" name="Rectangle 51"/>
            <p:cNvSpPr>
              <a:spLocks noChangeArrowheads="1"/>
            </p:cNvSpPr>
            <p:nvPr/>
          </p:nvSpPr>
          <p:spPr bwMode="auto">
            <a:xfrm>
              <a:off x="5089525" y="3311525"/>
              <a:ext cx="1889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dirty="0">
                  <a:solidFill>
                    <a:srgbClr val="000000"/>
                  </a:solidFill>
                  <a:latin typeface="Comic Sans MS" panose="030F0702030302020204" pitchFamily="66" charset="0"/>
                  <a:cs typeface="Arial" panose="020B0604020202020204" pitchFamily="34" charset="0"/>
                </a:rPr>
                <a:t>75</a:t>
              </a:r>
              <a:endParaRPr lang="es-ES" altLang="es-ES" sz="1200" b="0" i="0" dirty="0">
                <a:latin typeface="Comic Sans MS" panose="030F0702030302020204" pitchFamily="66" charset="0"/>
                <a:cs typeface="Arial" panose="020B0604020202020204" pitchFamily="34" charset="0"/>
              </a:endParaRPr>
            </a:p>
          </p:txBody>
        </p:sp>
        <p:sp>
          <p:nvSpPr>
            <p:cNvPr id="10348" name="Rectangle 51"/>
            <p:cNvSpPr>
              <a:spLocks noChangeArrowheads="1"/>
            </p:cNvSpPr>
            <p:nvPr/>
          </p:nvSpPr>
          <p:spPr bwMode="auto">
            <a:xfrm>
              <a:off x="5089525" y="4013200"/>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25</a:t>
              </a:r>
              <a:endParaRPr lang="es-ES" altLang="es-ES" sz="1200" b="0" i="0">
                <a:latin typeface="Comic Sans MS" panose="030F0702030302020204" pitchFamily="66" charset="0"/>
                <a:cs typeface="Arial" panose="020B0604020202020204" pitchFamily="34" charset="0"/>
              </a:endParaRPr>
            </a:p>
          </p:txBody>
        </p:sp>
        <p:sp>
          <p:nvSpPr>
            <p:cNvPr id="10349" name="Rectangle 62"/>
            <p:cNvSpPr>
              <a:spLocks noChangeArrowheads="1"/>
            </p:cNvSpPr>
            <p:nvPr/>
          </p:nvSpPr>
          <p:spPr bwMode="auto">
            <a:xfrm>
              <a:off x="5019675" y="2646363"/>
              <a:ext cx="258763"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125</a:t>
              </a:r>
              <a:endParaRPr lang="es-ES" altLang="es-ES" sz="1200" b="0" i="0">
                <a:latin typeface="Comic Sans MS" panose="030F0702030302020204" pitchFamily="66" charset="0"/>
                <a:cs typeface="Arial" panose="020B0604020202020204" pitchFamily="34" charset="0"/>
              </a:endParaRPr>
            </a:p>
          </p:txBody>
        </p:sp>
      </p:grpSp>
      <p:sp>
        <p:nvSpPr>
          <p:cNvPr id="10350" name="Text Box 102"/>
          <p:cNvSpPr txBox="1">
            <a:spLocks noChangeArrowheads="1"/>
          </p:cNvSpPr>
          <p:nvPr/>
        </p:nvSpPr>
        <p:spPr bwMode="auto">
          <a:xfrm>
            <a:off x="495300" y="5353050"/>
            <a:ext cx="1935145" cy="600164"/>
          </a:xfrm>
          <a:prstGeom prst="rect">
            <a:avLst/>
          </a:prstGeom>
          <a:solidFill>
            <a:srgbClr val="FFFFFF"/>
          </a:solidFill>
          <a:ln w="9525">
            <a:solidFill>
              <a:schemeClr val="tx1"/>
            </a:solid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100" i="0">
                <a:latin typeface="Calibri" panose="020F0502020204030204" pitchFamily="34" charset="0"/>
              </a:rPr>
              <a:t>a</a:t>
            </a:r>
            <a:r>
              <a:rPr lang="es-ES" altLang="es-ES" sz="1100" b="0" i="0">
                <a:latin typeface="Calibri" panose="020F0502020204030204" pitchFamily="34" charset="0"/>
              </a:rPr>
              <a:t>, p&lt;0.001 </a:t>
            </a:r>
            <a:r>
              <a:rPr lang="es-ES" altLang="es-ES" sz="1100" b="0">
                <a:latin typeface="Calibri" panose="020F0502020204030204" pitchFamily="34" charset="0"/>
              </a:rPr>
              <a:t>vs</a:t>
            </a:r>
            <a:r>
              <a:rPr lang="es-ES" altLang="es-ES" sz="1100" b="0" i="0">
                <a:latin typeface="Calibri" panose="020F0502020204030204" pitchFamily="34" charset="0"/>
              </a:rPr>
              <a:t> Control</a:t>
            </a:r>
          </a:p>
          <a:p>
            <a:pPr eaLnBrk="1" hangingPunct="1">
              <a:spcBef>
                <a:spcPct val="0"/>
              </a:spcBef>
              <a:buFontTx/>
              <a:buNone/>
            </a:pPr>
            <a:r>
              <a:rPr lang="es-ES" altLang="es-ES" sz="1100" i="0">
                <a:latin typeface="Calibri" panose="020F0502020204030204" pitchFamily="34" charset="0"/>
              </a:rPr>
              <a:t>b</a:t>
            </a:r>
            <a:r>
              <a:rPr lang="es-ES" altLang="es-ES" sz="1100" b="0" i="0">
                <a:latin typeface="Calibri" panose="020F0502020204030204" pitchFamily="34" charset="0"/>
              </a:rPr>
              <a:t>, p&lt;0.001 </a:t>
            </a:r>
            <a:r>
              <a:rPr lang="es-ES" altLang="es-ES" sz="1100" b="0">
                <a:latin typeface="Calibri" panose="020F0502020204030204" pitchFamily="34" charset="0"/>
              </a:rPr>
              <a:t>vs</a:t>
            </a:r>
            <a:r>
              <a:rPr lang="es-ES" altLang="es-ES" sz="1100" b="0" i="0">
                <a:latin typeface="Calibri" panose="020F0502020204030204" pitchFamily="34" charset="0"/>
              </a:rPr>
              <a:t> Melatonin 1 mM</a:t>
            </a:r>
          </a:p>
          <a:p>
            <a:pPr eaLnBrk="1" hangingPunct="1">
              <a:spcBef>
                <a:spcPct val="0"/>
              </a:spcBef>
              <a:buFontTx/>
              <a:buNone/>
            </a:pPr>
            <a:r>
              <a:rPr lang="es-ES" altLang="es-ES" sz="1100" i="0">
                <a:latin typeface="Calibri" panose="020F0502020204030204" pitchFamily="34" charset="0"/>
              </a:rPr>
              <a:t>c</a:t>
            </a:r>
            <a:r>
              <a:rPr lang="es-ES" altLang="es-ES" sz="1100" b="0" i="0">
                <a:latin typeface="Calibri" panose="020F0502020204030204" pitchFamily="34" charset="0"/>
              </a:rPr>
              <a:t>, p&lt;0.01 </a:t>
            </a:r>
            <a:r>
              <a:rPr lang="es-ES" altLang="es-ES" sz="1100" b="0">
                <a:latin typeface="Calibri" panose="020F0502020204030204" pitchFamily="34" charset="0"/>
              </a:rPr>
              <a:t>vs</a:t>
            </a:r>
            <a:r>
              <a:rPr lang="es-ES" altLang="es-ES" sz="1100" b="0" i="0">
                <a:latin typeface="Calibri" panose="020F0502020204030204" pitchFamily="34" charset="0"/>
              </a:rPr>
              <a:t> Melatonin 10 µM</a:t>
            </a:r>
          </a:p>
        </p:txBody>
      </p:sp>
      <p:grpSp>
        <p:nvGrpSpPr>
          <p:cNvPr id="2" name="Grupo 1"/>
          <p:cNvGrpSpPr/>
          <p:nvPr/>
        </p:nvGrpSpPr>
        <p:grpSpPr>
          <a:xfrm>
            <a:off x="5138397" y="2186800"/>
            <a:ext cx="3340387" cy="2944643"/>
            <a:chOff x="380713" y="2276645"/>
            <a:chExt cx="3340387" cy="2944643"/>
          </a:xfrm>
        </p:grpSpPr>
        <p:sp>
          <p:nvSpPr>
            <p:cNvPr id="10243" name="Text Box 31"/>
            <p:cNvSpPr txBox="1">
              <a:spLocks noChangeArrowheads="1"/>
            </p:cNvSpPr>
            <p:nvPr/>
          </p:nvSpPr>
          <p:spPr bwMode="auto">
            <a:xfrm>
              <a:off x="1762125" y="4479925"/>
              <a:ext cx="782638"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latin typeface="Calibri" panose="020F0502020204030204" pitchFamily="34" charset="0"/>
                  <a:cs typeface="Arial" panose="020B0604020202020204" pitchFamily="34" charset="0"/>
                </a:rPr>
                <a:t>  1 mM   </a:t>
              </a:r>
            </a:p>
          </p:txBody>
        </p:sp>
        <p:sp>
          <p:nvSpPr>
            <p:cNvPr id="10244" name="Rectangle 40"/>
            <p:cNvSpPr>
              <a:spLocks noChangeArrowheads="1"/>
            </p:cNvSpPr>
            <p:nvPr/>
          </p:nvSpPr>
          <p:spPr bwMode="auto">
            <a:xfrm>
              <a:off x="1173163" y="4354513"/>
              <a:ext cx="952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0</a:t>
              </a:r>
              <a:endParaRPr lang="es-ES" altLang="es-ES" sz="1200" b="0" i="0">
                <a:latin typeface="Comic Sans MS" panose="030F0702030302020204" pitchFamily="66" charset="0"/>
                <a:cs typeface="Arial" panose="020B0604020202020204" pitchFamily="34" charset="0"/>
              </a:endParaRPr>
            </a:p>
          </p:txBody>
        </p:sp>
        <p:sp>
          <p:nvSpPr>
            <p:cNvPr id="10245" name="Rectangle 51"/>
            <p:cNvSpPr>
              <a:spLocks noChangeArrowheads="1"/>
            </p:cNvSpPr>
            <p:nvPr/>
          </p:nvSpPr>
          <p:spPr bwMode="auto">
            <a:xfrm>
              <a:off x="1079500" y="3671888"/>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50</a:t>
              </a:r>
              <a:endParaRPr lang="es-ES" altLang="es-ES" sz="1200" b="0" i="0">
                <a:latin typeface="Comic Sans MS" panose="030F0702030302020204" pitchFamily="66" charset="0"/>
                <a:cs typeface="Arial" panose="020B0604020202020204" pitchFamily="34" charset="0"/>
              </a:endParaRPr>
            </a:p>
          </p:txBody>
        </p:sp>
        <p:sp>
          <p:nvSpPr>
            <p:cNvPr id="10246" name="Rectangle 62"/>
            <p:cNvSpPr>
              <a:spLocks noChangeArrowheads="1"/>
            </p:cNvSpPr>
            <p:nvPr/>
          </p:nvSpPr>
          <p:spPr bwMode="auto">
            <a:xfrm>
              <a:off x="1009650" y="2986088"/>
              <a:ext cx="2587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100</a:t>
              </a:r>
              <a:endParaRPr lang="es-ES" altLang="es-ES" sz="1200" b="0" i="0">
                <a:latin typeface="Comic Sans MS" panose="030F0702030302020204" pitchFamily="66" charset="0"/>
                <a:cs typeface="Arial" panose="020B0604020202020204" pitchFamily="34" charset="0"/>
              </a:endParaRPr>
            </a:p>
          </p:txBody>
        </p:sp>
        <p:sp>
          <p:nvSpPr>
            <p:cNvPr id="10247" name="Line 38"/>
            <p:cNvSpPr>
              <a:spLocks noChangeShapeType="1"/>
            </p:cNvSpPr>
            <p:nvPr/>
          </p:nvSpPr>
          <p:spPr bwMode="auto">
            <a:xfrm flipV="1">
              <a:off x="1362075" y="2368550"/>
              <a:ext cx="0" cy="20701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48" name="Line 39"/>
            <p:cNvSpPr>
              <a:spLocks noChangeShapeType="1"/>
            </p:cNvSpPr>
            <p:nvPr/>
          </p:nvSpPr>
          <p:spPr bwMode="auto">
            <a:xfrm flipH="1">
              <a:off x="1295400" y="4452938"/>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49" name="Line 45"/>
            <p:cNvSpPr>
              <a:spLocks noChangeShapeType="1"/>
            </p:cNvSpPr>
            <p:nvPr/>
          </p:nvSpPr>
          <p:spPr bwMode="auto">
            <a:xfrm flipH="1">
              <a:off x="1323975" y="4108450"/>
              <a:ext cx="38100"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50" name="Line 50"/>
            <p:cNvSpPr>
              <a:spLocks noChangeShapeType="1"/>
            </p:cNvSpPr>
            <p:nvPr/>
          </p:nvSpPr>
          <p:spPr bwMode="auto">
            <a:xfrm flipH="1">
              <a:off x="1295400" y="3767138"/>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51" name="Line 56"/>
            <p:cNvSpPr>
              <a:spLocks noChangeShapeType="1"/>
            </p:cNvSpPr>
            <p:nvPr/>
          </p:nvSpPr>
          <p:spPr bwMode="auto">
            <a:xfrm flipH="1">
              <a:off x="1323975" y="3425825"/>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52" name="Line 61"/>
            <p:cNvSpPr>
              <a:spLocks noChangeShapeType="1"/>
            </p:cNvSpPr>
            <p:nvPr/>
          </p:nvSpPr>
          <p:spPr bwMode="auto">
            <a:xfrm flipH="1">
              <a:off x="1295400" y="3082925"/>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53" name="Line 67"/>
            <p:cNvSpPr>
              <a:spLocks noChangeShapeType="1"/>
            </p:cNvSpPr>
            <p:nvPr/>
          </p:nvSpPr>
          <p:spPr bwMode="auto">
            <a:xfrm flipH="1">
              <a:off x="1323975" y="2740025"/>
              <a:ext cx="38100"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54" name="Line 72"/>
            <p:cNvSpPr>
              <a:spLocks noChangeShapeType="1"/>
            </p:cNvSpPr>
            <p:nvPr/>
          </p:nvSpPr>
          <p:spPr bwMode="auto">
            <a:xfrm flipH="1">
              <a:off x="1295400" y="2397125"/>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55" name="Rectangle 73"/>
            <p:cNvSpPr>
              <a:spLocks noChangeArrowheads="1"/>
            </p:cNvSpPr>
            <p:nvPr/>
          </p:nvSpPr>
          <p:spPr bwMode="auto">
            <a:xfrm>
              <a:off x="1009650" y="2300288"/>
              <a:ext cx="2587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150</a:t>
              </a:r>
              <a:endParaRPr lang="es-ES" altLang="es-ES" sz="1200" b="0" i="0">
                <a:latin typeface="Comic Sans MS" panose="030F0702030302020204" pitchFamily="66" charset="0"/>
                <a:cs typeface="Arial" panose="020B0604020202020204" pitchFamily="34" charset="0"/>
              </a:endParaRPr>
            </a:p>
          </p:txBody>
        </p:sp>
        <p:sp>
          <p:nvSpPr>
            <p:cNvPr id="10256" name="Rectangle 89"/>
            <p:cNvSpPr>
              <a:spLocks noChangeArrowheads="1"/>
            </p:cNvSpPr>
            <p:nvPr/>
          </p:nvSpPr>
          <p:spPr bwMode="auto">
            <a:xfrm>
              <a:off x="1936750" y="4946650"/>
              <a:ext cx="16811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01700">
                <a:spcBef>
                  <a:spcPct val="20000"/>
                </a:spcBef>
                <a:buChar char="•"/>
                <a:defRPr sz="3200">
                  <a:solidFill>
                    <a:schemeClr val="tx1"/>
                  </a:solidFill>
                  <a:latin typeface="Arial" panose="020B0604020202020204" pitchFamily="34" charset="0"/>
                </a:defRPr>
              </a:lvl1pPr>
              <a:lvl2pPr marL="742950" indent="-285750" defTabSz="901700">
                <a:spcBef>
                  <a:spcPct val="20000"/>
                </a:spcBef>
                <a:buChar char="–"/>
                <a:defRPr sz="2800">
                  <a:solidFill>
                    <a:schemeClr val="tx1"/>
                  </a:solidFill>
                  <a:latin typeface="Arial" panose="020B0604020202020204" pitchFamily="34" charset="0"/>
                </a:defRPr>
              </a:lvl2pPr>
              <a:lvl3pPr marL="1143000" indent="-228600" defTabSz="901700">
                <a:spcBef>
                  <a:spcPct val="20000"/>
                </a:spcBef>
                <a:buChar char="•"/>
                <a:defRPr sz="2400">
                  <a:solidFill>
                    <a:schemeClr val="tx1"/>
                  </a:solidFill>
                  <a:latin typeface="Arial" panose="020B0604020202020204" pitchFamily="34" charset="0"/>
                </a:defRPr>
              </a:lvl3pPr>
              <a:lvl4pPr marL="1600200" indent="-228600" defTabSz="901700">
                <a:spcBef>
                  <a:spcPct val="20000"/>
                </a:spcBef>
                <a:buChar char="–"/>
                <a:defRPr sz="2000">
                  <a:solidFill>
                    <a:schemeClr val="tx1"/>
                  </a:solidFill>
                  <a:latin typeface="Arial" panose="020B0604020202020204" pitchFamily="34" charset="0"/>
                </a:defRPr>
              </a:lvl4pPr>
              <a:lvl5pPr marL="2057400" indent="-228600" defTabSz="901700">
                <a:spcBef>
                  <a:spcPct val="20000"/>
                </a:spcBef>
                <a:buChar char="»"/>
                <a:defRPr sz="2000">
                  <a:solidFill>
                    <a:schemeClr val="tx1"/>
                  </a:solidFill>
                  <a:latin typeface="Arial" panose="020B0604020202020204" pitchFamily="34" charset="0"/>
                </a:defRPr>
              </a:lvl5pPr>
              <a:lvl6pPr marL="25146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defTabSz="9017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i="0">
                  <a:latin typeface="Calibri" panose="020F0502020204030204" pitchFamily="34" charset="0"/>
                  <a:cs typeface="Arial" panose="020B0604020202020204" pitchFamily="34" charset="0"/>
                </a:rPr>
                <a:t>Melatonin</a:t>
              </a:r>
            </a:p>
          </p:txBody>
        </p:sp>
        <p:sp>
          <p:nvSpPr>
            <p:cNvPr id="10257" name="Rectangle 13" descr="10%"/>
            <p:cNvSpPr>
              <a:spLocks noChangeArrowheads="1"/>
            </p:cNvSpPr>
            <p:nvPr/>
          </p:nvSpPr>
          <p:spPr bwMode="auto">
            <a:xfrm>
              <a:off x="2597150" y="3425825"/>
              <a:ext cx="373063" cy="1028700"/>
            </a:xfrm>
            <a:prstGeom prst="rect">
              <a:avLst/>
            </a:prstGeom>
            <a:gradFill rotWithShape="1">
              <a:gsLst>
                <a:gs pos="0">
                  <a:srgbClr val="005E00"/>
                </a:gs>
                <a:gs pos="50000">
                  <a:srgbClr val="00CC00"/>
                </a:gs>
                <a:gs pos="100000">
                  <a:srgbClr val="005E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cs typeface="Arial" panose="020B0604020202020204" pitchFamily="34" charset="0"/>
              </a:endParaRPr>
            </a:p>
          </p:txBody>
        </p:sp>
        <p:sp>
          <p:nvSpPr>
            <p:cNvPr id="10258" name="Rectangle 15" descr="Vertical oscura"/>
            <p:cNvSpPr>
              <a:spLocks noChangeArrowheads="1"/>
            </p:cNvSpPr>
            <p:nvPr/>
          </p:nvSpPr>
          <p:spPr bwMode="auto">
            <a:xfrm>
              <a:off x="3146425" y="3773488"/>
              <a:ext cx="374650" cy="681037"/>
            </a:xfrm>
            <a:prstGeom prst="rect">
              <a:avLst/>
            </a:prstGeom>
            <a:gradFill rotWithShape="1">
              <a:gsLst>
                <a:gs pos="0">
                  <a:srgbClr val="477618"/>
                </a:gs>
                <a:gs pos="50000">
                  <a:srgbClr val="99FF33"/>
                </a:gs>
                <a:gs pos="100000">
                  <a:srgbClr val="477618"/>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cs typeface="Arial" panose="020B0604020202020204" pitchFamily="34" charset="0"/>
              </a:endParaRPr>
            </a:p>
          </p:txBody>
        </p:sp>
        <p:sp>
          <p:nvSpPr>
            <p:cNvPr id="10259" name="Rectangle 6"/>
            <p:cNvSpPr>
              <a:spLocks noChangeArrowheads="1"/>
            </p:cNvSpPr>
            <p:nvPr/>
          </p:nvSpPr>
          <p:spPr bwMode="auto">
            <a:xfrm>
              <a:off x="1466850" y="3078163"/>
              <a:ext cx="376238" cy="1373187"/>
            </a:xfrm>
            <a:prstGeom prst="rect">
              <a:avLst/>
            </a:prstGeom>
            <a:solidFill>
              <a:schemeClr val="tx2"/>
            </a:soli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cs typeface="Arial" panose="020B0604020202020204" pitchFamily="34" charset="0"/>
              </a:endParaRPr>
            </a:p>
          </p:txBody>
        </p:sp>
        <p:sp>
          <p:nvSpPr>
            <p:cNvPr id="10260" name="Freeform 19"/>
            <p:cNvSpPr>
              <a:spLocks/>
            </p:cNvSpPr>
            <p:nvPr/>
          </p:nvSpPr>
          <p:spPr bwMode="auto">
            <a:xfrm>
              <a:off x="1560513" y="2990850"/>
              <a:ext cx="187325" cy="1588"/>
            </a:xfrm>
            <a:custGeom>
              <a:avLst/>
              <a:gdLst>
                <a:gd name="T0" fmla="*/ 0 w 100"/>
                <a:gd name="T1" fmla="*/ 0 h 1587"/>
                <a:gd name="T2" fmla="*/ 2147483646 w 100"/>
                <a:gd name="T3" fmla="*/ 0 h 1587"/>
                <a:gd name="T4" fmla="*/ 0 w 100"/>
                <a:gd name="T5" fmla="*/ 0 h 1587"/>
                <a:gd name="T6" fmla="*/ 0 60000 65536"/>
                <a:gd name="T7" fmla="*/ 0 60000 65536"/>
                <a:gd name="T8" fmla="*/ 0 60000 65536"/>
                <a:gd name="T9" fmla="*/ 0 w 100"/>
                <a:gd name="T10" fmla="*/ 0 h 1587"/>
                <a:gd name="T11" fmla="*/ 100 w 100"/>
                <a:gd name="T12" fmla="*/ 1587 h 1587"/>
              </a:gdLst>
              <a:ahLst/>
              <a:cxnLst>
                <a:cxn ang="T6">
                  <a:pos x="T0" y="T1"/>
                </a:cxn>
                <a:cxn ang="T7">
                  <a:pos x="T2" y="T3"/>
                </a:cxn>
                <a:cxn ang="T8">
                  <a:pos x="T4" y="T5"/>
                </a:cxn>
              </a:cxnLst>
              <a:rect l="T9" t="T10" r="T11" b="T12"/>
              <a:pathLst>
                <a:path w="100" h="1587">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261" name="Line 20"/>
            <p:cNvSpPr>
              <a:spLocks noChangeShapeType="1"/>
            </p:cNvSpPr>
            <p:nvPr/>
          </p:nvSpPr>
          <p:spPr bwMode="auto">
            <a:xfrm>
              <a:off x="1654175" y="2992438"/>
              <a:ext cx="1588" cy="90487"/>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62" name="Freeform 21"/>
            <p:cNvSpPr>
              <a:spLocks/>
            </p:cNvSpPr>
            <p:nvPr/>
          </p:nvSpPr>
          <p:spPr bwMode="auto">
            <a:xfrm>
              <a:off x="2120900" y="3478213"/>
              <a:ext cx="188913" cy="58737"/>
            </a:xfrm>
            <a:custGeom>
              <a:avLst/>
              <a:gdLst>
                <a:gd name="T0" fmla="*/ 0 w 100"/>
                <a:gd name="T1" fmla="*/ 0 h 1588"/>
                <a:gd name="T2" fmla="*/ 2147483646 w 100"/>
                <a:gd name="T3" fmla="*/ 0 h 1588"/>
                <a:gd name="T4" fmla="*/ 0 w 100"/>
                <a:gd name="T5" fmla="*/ 0 h 1588"/>
                <a:gd name="T6" fmla="*/ 0 60000 65536"/>
                <a:gd name="T7" fmla="*/ 0 60000 65536"/>
                <a:gd name="T8" fmla="*/ 0 60000 65536"/>
                <a:gd name="T9" fmla="*/ 0 w 100"/>
                <a:gd name="T10" fmla="*/ 0 h 1588"/>
                <a:gd name="T11" fmla="*/ 100 w 100"/>
                <a:gd name="T12" fmla="*/ 1588 h 1588"/>
              </a:gdLst>
              <a:ahLst/>
              <a:cxnLst>
                <a:cxn ang="T6">
                  <a:pos x="T0" y="T1"/>
                </a:cxn>
                <a:cxn ang="T7">
                  <a:pos x="T2" y="T3"/>
                </a:cxn>
                <a:cxn ang="T8">
                  <a:pos x="T4" y="T5"/>
                </a:cxn>
              </a:cxnLst>
              <a:rect l="T9" t="T10" r="T11" b="T12"/>
              <a:pathLst>
                <a:path w="100" h="1588">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263" name="Freeform 23"/>
            <p:cNvSpPr>
              <a:spLocks/>
            </p:cNvSpPr>
            <p:nvPr/>
          </p:nvSpPr>
          <p:spPr bwMode="auto">
            <a:xfrm>
              <a:off x="2690813" y="3367088"/>
              <a:ext cx="185737" cy="0"/>
            </a:xfrm>
            <a:custGeom>
              <a:avLst/>
              <a:gdLst>
                <a:gd name="T0" fmla="*/ 0 w 100"/>
                <a:gd name="T1" fmla="*/ 2147483646 w 100"/>
                <a:gd name="T2" fmla="*/ 0 w 100"/>
                <a:gd name="T3" fmla="*/ 0 60000 65536"/>
                <a:gd name="T4" fmla="*/ 0 60000 65536"/>
                <a:gd name="T5" fmla="*/ 0 60000 65536"/>
                <a:gd name="T6" fmla="*/ 0 w 100"/>
                <a:gd name="T7" fmla="*/ 100 w 100"/>
              </a:gdLst>
              <a:ahLst/>
              <a:cxnLst>
                <a:cxn ang="T3">
                  <a:pos x="T0" y="0"/>
                </a:cxn>
                <a:cxn ang="T4">
                  <a:pos x="T1" y="0"/>
                </a:cxn>
                <a:cxn ang="T5">
                  <a:pos x="T2" y="0"/>
                </a:cxn>
              </a:cxnLst>
              <a:rect l="T6" t="0" r="T7" b="0"/>
              <a:pathLst>
                <a:path w="100">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264" name="Line 24"/>
            <p:cNvSpPr>
              <a:spLocks noChangeShapeType="1"/>
            </p:cNvSpPr>
            <p:nvPr/>
          </p:nvSpPr>
          <p:spPr bwMode="auto">
            <a:xfrm>
              <a:off x="2782888" y="3367088"/>
              <a:ext cx="0" cy="61912"/>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65" name="Freeform 25"/>
            <p:cNvSpPr>
              <a:spLocks/>
            </p:cNvSpPr>
            <p:nvPr/>
          </p:nvSpPr>
          <p:spPr bwMode="auto">
            <a:xfrm>
              <a:off x="3240088" y="3709988"/>
              <a:ext cx="187325" cy="4762"/>
            </a:xfrm>
            <a:custGeom>
              <a:avLst/>
              <a:gdLst>
                <a:gd name="T0" fmla="*/ 0 w 100"/>
                <a:gd name="T1" fmla="*/ 0 h 1587"/>
                <a:gd name="T2" fmla="*/ 2147483646 w 100"/>
                <a:gd name="T3" fmla="*/ 0 h 1587"/>
                <a:gd name="T4" fmla="*/ 0 w 100"/>
                <a:gd name="T5" fmla="*/ 0 h 1587"/>
                <a:gd name="T6" fmla="*/ 0 60000 65536"/>
                <a:gd name="T7" fmla="*/ 0 60000 65536"/>
                <a:gd name="T8" fmla="*/ 0 60000 65536"/>
                <a:gd name="T9" fmla="*/ 0 w 100"/>
                <a:gd name="T10" fmla="*/ 0 h 1587"/>
                <a:gd name="T11" fmla="*/ 100 w 100"/>
                <a:gd name="T12" fmla="*/ 1587 h 1587"/>
              </a:gdLst>
              <a:ahLst/>
              <a:cxnLst>
                <a:cxn ang="T6">
                  <a:pos x="T0" y="T1"/>
                </a:cxn>
                <a:cxn ang="T7">
                  <a:pos x="T2" y="T3"/>
                </a:cxn>
                <a:cxn ang="T8">
                  <a:pos x="T4" y="T5"/>
                </a:cxn>
              </a:cxnLst>
              <a:rect l="T9" t="T10" r="T11" b="T12"/>
              <a:pathLst>
                <a:path w="100" h="1587">
                  <a:moveTo>
                    <a:pt x="0" y="0"/>
                  </a:moveTo>
                  <a:lnTo>
                    <a:pt x="100" y="0"/>
                  </a:lnTo>
                  <a:lnTo>
                    <a:pt x="0" y="0"/>
                  </a:lnTo>
                </a:path>
              </a:pathLst>
            </a:cu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0266" name="Line 26"/>
            <p:cNvSpPr>
              <a:spLocks noChangeShapeType="1"/>
            </p:cNvSpPr>
            <p:nvPr/>
          </p:nvSpPr>
          <p:spPr bwMode="auto">
            <a:xfrm>
              <a:off x="3333750" y="3709988"/>
              <a:ext cx="1588" cy="730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0267" name="Text Box 33"/>
            <p:cNvSpPr txBox="1">
              <a:spLocks noChangeArrowheads="1"/>
            </p:cNvSpPr>
            <p:nvPr/>
          </p:nvSpPr>
          <p:spPr bwMode="auto">
            <a:xfrm>
              <a:off x="1989138" y="3187700"/>
              <a:ext cx="4524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cs typeface="Arial" panose="020B0604020202020204" pitchFamily="34" charset="0"/>
                </a:rPr>
                <a:t>a</a:t>
              </a:r>
            </a:p>
          </p:txBody>
        </p:sp>
        <p:cxnSp>
          <p:nvCxnSpPr>
            <p:cNvPr id="278" name="318 Conector recto"/>
            <p:cNvCxnSpPr/>
            <p:nvPr/>
          </p:nvCxnSpPr>
          <p:spPr>
            <a:xfrm rot="5400000">
              <a:off x="2168525" y="3529013"/>
              <a:ext cx="93663" cy="1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269" name="Text Box 31"/>
            <p:cNvSpPr txBox="1">
              <a:spLocks noChangeArrowheads="1"/>
            </p:cNvSpPr>
            <p:nvPr/>
          </p:nvSpPr>
          <p:spPr bwMode="auto">
            <a:xfrm>
              <a:off x="2940050" y="4479925"/>
              <a:ext cx="7810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latin typeface="Calibri" panose="020F0502020204030204" pitchFamily="34" charset="0"/>
                  <a:cs typeface="Arial" panose="020B0604020202020204" pitchFamily="34" charset="0"/>
                </a:rPr>
                <a:t>1 nM</a:t>
              </a:r>
            </a:p>
          </p:txBody>
        </p:sp>
        <p:sp>
          <p:nvSpPr>
            <p:cNvPr id="10270" name="Text Box 31"/>
            <p:cNvSpPr txBox="1">
              <a:spLocks noChangeArrowheads="1"/>
            </p:cNvSpPr>
            <p:nvPr/>
          </p:nvSpPr>
          <p:spPr bwMode="auto">
            <a:xfrm>
              <a:off x="2409825" y="4479925"/>
              <a:ext cx="7239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latin typeface="Calibri" panose="020F0502020204030204" pitchFamily="34" charset="0"/>
                  <a:cs typeface="Arial" panose="020B0604020202020204" pitchFamily="34" charset="0"/>
                </a:rPr>
                <a:t>10 </a:t>
              </a:r>
              <a:r>
                <a:rPr lang="en-US" altLang="es-ES" sz="1200" i="0">
                  <a:latin typeface="Calibri" panose="020F0502020204030204" pitchFamily="34" charset="0"/>
                  <a:cs typeface="Arial" panose="020B0604020202020204" pitchFamily="34" charset="0"/>
                </a:rPr>
                <a:t>µ</a:t>
              </a:r>
              <a:r>
                <a:rPr lang="es-ES" altLang="es-ES" sz="1200" i="0">
                  <a:latin typeface="Calibri" panose="020F0502020204030204" pitchFamily="34" charset="0"/>
                  <a:cs typeface="Arial" panose="020B0604020202020204" pitchFamily="34" charset="0"/>
                </a:rPr>
                <a:t>M </a:t>
              </a:r>
            </a:p>
          </p:txBody>
        </p:sp>
        <p:sp>
          <p:nvSpPr>
            <p:cNvPr id="10271" name="Text Box 31"/>
            <p:cNvSpPr txBox="1">
              <a:spLocks noChangeArrowheads="1"/>
            </p:cNvSpPr>
            <p:nvPr/>
          </p:nvSpPr>
          <p:spPr bwMode="auto">
            <a:xfrm>
              <a:off x="1208088" y="4479925"/>
              <a:ext cx="862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10000"/>
                </a:spcBef>
                <a:buFontTx/>
                <a:buNone/>
              </a:pPr>
              <a:r>
                <a:rPr lang="es-ES" altLang="es-ES" sz="1200" i="0">
                  <a:latin typeface="Calibri" panose="020F0502020204030204" pitchFamily="34" charset="0"/>
                  <a:cs typeface="Arial" panose="020B0604020202020204" pitchFamily="34" charset="0"/>
                </a:rPr>
                <a:t>Control</a:t>
              </a:r>
            </a:p>
          </p:txBody>
        </p:sp>
        <p:sp>
          <p:nvSpPr>
            <p:cNvPr id="10272" name="AutoShape 41"/>
            <p:cNvSpPr>
              <a:spLocks/>
            </p:cNvSpPr>
            <p:nvPr/>
          </p:nvSpPr>
          <p:spPr bwMode="auto">
            <a:xfrm rot="-5400000">
              <a:off x="2689225" y="4087813"/>
              <a:ext cx="187325" cy="1511300"/>
            </a:xfrm>
            <a:prstGeom prst="leftBrace">
              <a:avLst>
                <a:gd name="adj1" fmla="val 93751"/>
                <a:gd name="adj2" fmla="val 5000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rot="10800000"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200" i="0">
                <a:latin typeface="Comic Sans MS" panose="030F0702030302020204" pitchFamily="66" charset="0"/>
              </a:endParaRPr>
            </a:p>
          </p:txBody>
        </p:sp>
        <p:sp>
          <p:nvSpPr>
            <p:cNvPr id="10273" name="Text Box 86"/>
            <p:cNvSpPr txBox="1">
              <a:spLocks noChangeArrowheads="1"/>
            </p:cNvSpPr>
            <p:nvPr/>
          </p:nvSpPr>
          <p:spPr bwMode="auto">
            <a:xfrm rot="-5400000">
              <a:off x="-180180" y="3067556"/>
              <a:ext cx="170656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s-ES" altLang="es-ES" sz="1600" i="0" dirty="0" err="1">
                  <a:latin typeface="Calibri" panose="020F0502020204030204" pitchFamily="34" charset="0"/>
                  <a:cs typeface="Arial" panose="020B0604020202020204" pitchFamily="34" charset="0"/>
                </a:rPr>
                <a:t>Cell</a:t>
              </a:r>
              <a:r>
                <a:rPr lang="es-ES" altLang="es-ES" sz="1600" i="0" dirty="0">
                  <a:latin typeface="Calibri" panose="020F0502020204030204" pitchFamily="34" charset="0"/>
                  <a:cs typeface="Arial" panose="020B0604020202020204" pitchFamily="34" charset="0"/>
                </a:rPr>
                <a:t> </a:t>
              </a:r>
              <a:r>
                <a:rPr lang="es-ES" altLang="es-ES" sz="1600" i="0" dirty="0" err="1">
                  <a:latin typeface="Calibri" panose="020F0502020204030204" pitchFamily="34" charset="0"/>
                  <a:cs typeface="Arial" panose="020B0604020202020204" pitchFamily="34" charset="0"/>
                </a:rPr>
                <a:t>proliferation</a:t>
              </a:r>
              <a:r>
                <a:rPr lang="es-ES" altLang="es-ES" sz="1600" i="0" dirty="0">
                  <a:latin typeface="Calibri" panose="020F0502020204030204" pitchFamily="34" charset="0"/>
                  <a:cs typeface="Arial" panose="020B0604020202020204" pitchFamily="34" charset="0"/>
                </a:rPr>
                <a:t> (% of control)</a:t>
              </a:r>
            </a:p>
          </p:txBody>
        </p:sp>
        <p:sp>
          <p:nvSpPr>
            <p:cNvPr id="10277" name="Rectangle 8"/>
            <p:cNvSpPr>
              <a:spLocks noChangeArrowheads="1"/>
            </p:cNvSpPr>
            <p:nvPr/>
          </p:nvSpPr>
          <p:spPr bwMode="auto">
            <a:xfrm>
              <a:off x="2027238" y="3522663"/>
              <a:ext cx="374650" cy="920750"/>
            </a:xfrm>
            <a:prstGeom prst="rect">
              <a:avLst/>
            </a:prstGeom>
            <a:gradFill rotWithShape="1">
              <a:gsLst>
                <a:gs pos="0">
                  <a:srgbClr val="003300"/>
                </a:gs>
                <a:gs pos="50000">
                  <a:srgbClr val="008000"/>
                </a:gs>
                <a:gs pos="100000">
                  <a:srgbClr val="003B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cs typeface="Arial" panose="020B0604020202020204" pitchFamily="34" charset="0"/>
              </a:endParaRPr>
            </a:p>
          </p:txBody>
        </p:sp>
        <p:sp>
          <p:nvSpPr>
            <p:cNvPr id="10278" name="Text Box 33"/>
            <p:cNvSpPr txBox="1">
              <a:spLocks noChangeArrowheads="1"/>
            </p:cNvSpPr>
            <p:nvPr/>
          </p:nvSpPr>
          <p:spPr bwMode="auto">
            <a:xfrm>
              <a:off x="2554288" y="3082925"/>
              <a:ext cx="4524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cs typeface="Arial" panose="020B0604020202020204" pitchFamily="34" charset="0"/>
                </a:rPr>
                <a:t>a</a:t>
              </a:r>
            </a:p>
          </p:txBody>
        </p:sp>
        <p:sp>
          <p:nvSpPr>
            <p:cNvPr id="10279" name="Text Box 33"/>
            <p:cNvSpPr txBox="1">
              <a:spLocks noChangeArrowheads="1"/>
            </p:cNvSpPr>
            <p:nvPr/>
          </p:nvSpPr>
          <p:spPr bwMode="auto">
            <a:xfrm>
              <a:off x="3063875" y="3425825"/>
              <a:ext cx="5365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cs typeface="Arial" panose="020B0604020202020204" pitchFamily="34" charset="0"/>
                </a:rPr>
                <a:t>a b c</a:t>
              </a:r>
            </a:p>
          </p:txBody>
        </p:sp>
        <p:sp>
          <p:nvSpPr>
            <p:cNvPr id="10280" name="Rectangle 51"/>
            <p:cNvSpPr>
              <a:spLocks noChangeArrowheads="1"/>
            </p:cNvSpPr>
            <p:nvPr/>
          </p:nvSpPr>
          <p:spPr bwMode="auto">
            <a:xfrm>
              <a:off x="1079500" y="3314700"/>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75</a:t>
              </a:r>
              <a:endParaRPr lang="es-ES" altLang="es-ES" sz="1200" b="0" i="0">
                <a:latin typeface="Comic Sans MS" panose="030F0702030302020204" pitchFamily="66" charset="0"/>
                <a:cs typeface="Arial" panose="020B0604020202020204" pitchFamily="34" charset="0"/>
              </a:endParaRPr>
            </a:p>
          </p:txBody>
        </p:sp>
        <p:sp>
          <p:nvSpPr>
            <p:cNvPr id="10281" name="Rectangle 51"/>
            <p:cNvSpPr>
              <a:spLocks noChangeArrowheads="1"/>
            </p:cNvSpPr>
            <p:nvPr/>
          </p:nvSpPr>
          <p:spPr bwMode="auto">
            <a:xfrm>
              <a:off x="1079500" y="4016375"/>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25</a:t>
              </a:r>
              <a:endParaRPr lang="es-ES" altLang="es-ES" sz="1200" b="0" i="0">
                <a:latin typeface="Comic Sans MS" panose="030F0702030302020204" pitchFamily="66" charset="0"/>
                <a:cs typeface="Arial" panose="020B0604020202020204" pitchFamily="34" charset="0"/>
              </a:endParaRPr>
            </a:p>
          </p:txBody>
        </p:sp>
        <p:sp>
          <p:nvSpPr>
            <p:cNvPr id="10282" name="Rectangle 62"/>
            <p:cNvSpPr>
              <a:spLocks noChangeArrowheads="1"/>
            </p:cNvSpPr>
            <p:nvPr/>
          </p:nvSpPr>
          <p:spPr bwMode="auto">
            <a:xfrm>
              <a:off x="1009650" y="2649538"/>
              <a:ext cx="2587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50000"/>
                </a:spcBef>
                <a:buFontTx/>
                <a:buNone/>
              </a:pPr>
              <a:r>
                <a:rPr lang="es-ES" altLang="es-ES" sz="1200" b="0" i="0">
                  <a:solidFill>
                    <a:srgbClr val="000000"/>
                  </a:solidFill>
                  <a:latin typeface="Comic Sans MS" panose="030F0702030302020204" pitchFamily="66" charset="0"/>
                  <a:cs typeface="Arial" panose="020B0604020202020204" pitchFamily="34" charset="0"/>
                </a:rPr>
                <a:t>125</a:t>
              </a:r>
              <a:endParaRPr lang="es-ES" altLang="es-ES" sz="1200" b="0" i="0">
                <a:latin typeface="Comic Sans MS" panose="030F0702030302020204" pitchFamily="66" charset="0"/>
                <a:cs typeface="Arial" panose="020B0604020202020204" pitchFamily="34" charset="0"/>
              </a:endParaRPr>
            </a:p>
          </p:txBody>
        </p:sp>
        <p:sp>
          <p:nvSpPr>
            <p:cNvPr id="10351" name="Line 18"/>
            <p:cNvSpPr>
              <a:spLocks noChangeShapeType="1"/>
            </p:cNvSpPr>
            <p:nvPr/>
          </p:nvSpPr>
          <p:spPr bwMode="auto">
            <a:xfrm>
              <a:off x="1331913" y="4452938"/>
              <a:ext cx="2376487" cy="317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12" name="Text Box 272"/>
            <p:cNvSpPr txBox="1">
              <a:spLocks noChangeArrowheads="1"/>
            </p:cNvSpPr>
            <p:nvPr/>
          </p:nvSpPr>
          <p:spPr bwMode="auto">
            <a:xfrm>
              <a:off x="2007901" y="2276645"/>
              <a:ext cx="95300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600" i="0" dirty="0" smtClean="0">
                  <a:latin typeface="Calibri" panose="020F0502020204030204" pitchFamily="34" charset="0"/>
                  <a:cs typeface="Arial" panose="020B0604020202020204" pitchFamily="34" charset="0"/>
                </a:rPr>
                <a:t>4 </a:t>
              </a:r>
              <a:r>
                <a:rPr lang="es-ES" altLang="es-ES" sz="1600" i="0" dirty="0" err="1" smtClean="0">
                  <a:latin typeface="Calibri" panose="020F0502020204030204" pitchFamily="34" charset="0"/>
                  <a:cs typeface="Arial" panose="020B0604020202020204" pitchFamily="34" charset="0"/>
                </a:rPr>
                <a:t>Days</a:t>
              </a:r>
              <a:endParaRPr lang="es-ES" altLang="es-ES" sz="1600" i="0" dirty="0">
                <a:latin typeface="Calibri" panose="020F0502020204030204" pitchFamily="34" charset="0"/>
                <a:cs typeface="Arial" panose="020B0604020202020204" pitchFamily="34" charset="0"/>
              </a:endParaRP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2290" name="Rectangle 79"/>
          <p:cNvSpPr>
            <a:spLocks noChangeArrowheads="1"/>
          </p:cNvSpPr>
          <p:nvPr/>
        </p:nvSpPr>
        <p:spPr bwMode="auto">
          <a:xfrm>
            <a:off x="204788" y="1633538"/>
            <a:ext cx="8712200" cy="4392612"/>
          </a:xfrm>
          <a:prstGeom prst="rect">
            <a:avLst/>
          </a:prstGeom>
          <a:solidFill>
            <a:srgbClr val="FFFFFF"/>
          </a:solidFill>
          <a:ln w="28575" algn="ctr">
            <a:solidFill>
              <a:schemeClr val="tx1"/>
            </a:solidFill>
            <a:miter lim="800000"/>
            <a:headEnd/>
            <a:tailEnd/>
          </a:ln>
        </p:spPr>
        <p:txBody>
          <a:bodyPr rot="10800000" vert="eaVert"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12291" name="Rectangle 204"/>
          <p:cNvSpPr>
            <a:spLocks noChangeArrowheads="1"/>
          </p:cNvSpPr>
          <p:nvPr/>
        </p:nvSpPr>
        <p:spPr bwMode="auto">
          <a:xfrm>
            <a:off x="620713" y="260648"/>
            <a:ext cx="7874000" cy="936000"/>
          </a:xfrm>
          <a:prstGeom prst="rect">
            <a:avLst/>
          </a:prstGeom>
          <a:solidFill>
            <a:srgbClr val="FFFF66"/>
          </a:solidFill>
          <a:ln w="3810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_tradnl" altLang="es-ES" sz="2400" b="0" i="0" dirty="0">
              <a:solidFill>
                <a:schemeClr val="bg1"/>
              </a:solidFill>
              <a:latin typeface="Calibri" panose="020F0502020204030204" pitchFamily="34" charset="0"/>
            </a:endParaRPr>
          </a:p>
        </p:txBody>
      </p:sp>
      <p:sp>
        <p:nvSpPr>
          <p:cNvPr id="12292" name="Text Box 196"/>
          <p:cNvSpPr txBox="1">
            <a:spLocks noChangeArrowheads="1"/>
          </p:cNvSpPr>
          <p:nvPr/>
        </p:nvSpPr>
        <p:spPr bwMode="auto">
          <a:xfrm>
            <a:off x="971600" y="329425"/>
            <a:ext cx="7128792"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2800"/>
              </a:lnSpc>
              <a:spcBef>
                <a:spcPct val="0"/>
              </a:spcBef>
              <a:buFontTx/>
              <a:buNone/>
            </a:pPr>
            <a:r>
              <a:rPr lang="es-ES" altLang="es-ES" sz="2800" i="0" dirty="0">
                <a:latin typeface="Calibri" panose="020F0502020204030204" pitchFamily="34" charset="0"/>
              </a:rPr>
              <a:t>EFFECTS OF IONIZING RADIATION ON </a:t>
            </a:r>
            <a:r>
              <a:rPr lang="es-ES" altLang="es-ES" sz="2800" i="0" dirty="0" smtClean="0">
                <a:latin typeface="Calibri" panose="020F0502020204030204" pitchFamily="34" charset="0"/>
              </a:rPr>
              <a:t>BREAST CANCER CELL PROLIFERATION (MCF-7)</a:t>
            </a:r>
            <a:endParaRPr lang="es-ES" altLang="es-ES" sz="2800" i="0" dirty="0">
              <a:latin typeface="Calibri" panose="020F0502020204030204" pitchFamily="34" charset="0"/>
            </a:endParaRPr>
          </a:p>
        </p:txBody>
      </p:sp>
      <p:sp>
        <p:nvSpPr>
          <p:cNvPr id="12293" name="Line 310"/>
          <p:cNvSpPr>
            <a:spLocks noChangeShapeType="1"/>
          </p:cNvSpPr>
          <p:nvPr/>
        </p:nvSpPr>
        <p:spPr bwMode="auto">
          <a:xfrm>
            <a:off x="3484563" y="2805113"/>
            <a:ext cx="9525" cy="158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294" name="Line 404"/>
          <p:cNvSpPr>
            <a:spLocks noChangeShapeType="1"/>
          </p:cNvSpPr>
          <p:nvPr/>
        </p:nvSpPr>
        <p:spPr bwMode="auto">
          <a:xfrm>
            <a:off x="6375400" y="4759325"/>
            <a:ext cx="0" cy="682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295" name="Line 310"/>
          <p:cNvSpPr>
            <a:spLocks noChangeShapeType="1"/>
          </p:cNvSpPr>
          <p:nvPr/>
        </p:nvSpPr>
        <p:spPr bwMode="auto">
          <a:xfrm>
            <a:off x="6370638" y="4660900"/>
            <a:ext cx="9525" cy="1571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296" name="Line 119"/>
          <p:cNvSpPr>
            <a:spLocks noChangeShapeType="1"/>
          </p:cNvSpPr>
          <p:nvPr/>
        </p:nvSpPr>
        <p:spPr bwMode="auto">
          <a:xfrm flipH="1" flipV="1">
            <a:off x="3462338" y="2903538"/>
            <a:ext cx="1533525" cy="571500"/>
          </a:xfrm>
          <a:prstGeom prst="line">
            <a:avLst/>
          </a:prstGeom>
          <a:noFill/>
          <a:ln w="19050">
            <a:solidFill>
              <a:srgbClr val="000000"/>
            </a:solidFill>
            <a:prstDash val="lgDashDot"/>
            <a:round/>
            <a:headEnd/>
            <a:tailEnd/>
          </a:ln>
          <a:extLst>
            <a:ext uri="{909E8E84-426E-40DD-AFC4-6F175D3DCCD1}">
              <a14:hiddenFill xmlns:a14="http://schemas.microsoft.com/office/drawing/2010/main">
                <a:noFill/>
              </a14:hiddenFill>
            </a:ext>
          </a:extLst>
        </p:spPr>
        <p:txBody>
          <a:bodyPr/>
          <a:lstStyle/>
          <a:p>
            <a:endParaRPr lang="es-ES"/>
          </a:p>
        </p:txBody>
      </p:sp>
      <p:sp>
        <p:nvSpPr>
          <p:cNvPr id="12297" name="Line 120"/>
          <p:cNvSpPr>
            <a:spLocks noChangeShapeType="1"/>
          </p:cNvSpPr>
          <p:nvPr/>
        </p:nvSpPr>
        <p:spPr bwMode="auto">
          <a:xfrm flipH="1" flipV="1">
            <a:off x="3502025" y="2954338"/>
            <a:ext cx="1431925" cy="846137"/>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12298" name="Line 121"/>
          <p:cNvSpPr>
            <a:spLocks noChangeShapeType="1"/>
          </p:cNvSpPr>
          <p:nvPr/>
        </p:nvSpPr>
        <p:spPr bwMode="auto">
          <a:xfrm flipH="1" flipV="1">
            <a:off x="3462338" y="2865438"/>
            <a:ext cx="1533525" cy="790575"/>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2299" name="Line 127"/>
          <p:cNvSpPr>
            <a:spLocks noChangeShapeType="1"/>
          </p:cNvSpPr>
          <p:nvPr/>
        </p:nvSpPr>
        <p:spPr bwMode="auto">
          <a:xfrm flipH="1" flipV="1">
            <a:off x="4981575" y="3460750"/>
            <a:ext cx="1411288" cy="565150"/>
          </a:xfrm>
          <a:prstGeom prst="line">
            <a:avLst/>
          </a:prstGeom>
          <a:noFill/>
          <a:ln w="19050">
            <a:solidFill>
              <a:srgbClr val="000000"/>
            </a:solidFill>
            <a:prstDash val="lgDashDot"/>
            <a:round/>
            <a:headEnd/>
            <a:tailEnd/>
          </a:ln>
          <a:extLst>
            <a:ext uri="{909E8E84-426E-40DD-AFC4-6F175D3DCCD1}">
              <a14:hiddenFill xmlns:a14="http://schemas.microsoft.com/office/drawing/2010/main">
                <a:noFill/>
              </a14:hiddenFill>
            </a:ext>
          </a:extLst>
        </p:spPr>
        <p:txBody>
          <a:bodyPr/>
          <a:lstStyle/>
          <a:p>
            <a:endParaRPr lang="es-ES"/>
          </a:p>
        </p:txBody>
      </p:sp>
      <p:sp>
        <p:nvSpPr>
          <p:cNvPr id="12300" name="Line 128"/>
          <p:cNvSpPr>
            <a:spLocks noChangeShapeType="1"/>
          </p:cNvSpPr>
          <p:nvPr/>
        </p:nvSpPr>
        <p:spPr bwMode="auto">
          <a:xfrm flipH="1" flipV="1">
            <a:off x="4970463" y="3817938"/>
            <a:ext cx="1409700" cy="904875"/>
          </a:xfrm>
          <a:prstGeom prst="line">
            <a:avLst/>
          </a:prstGeom>
          <a:noFill/>
          <a:ln w="1905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s-ES"/>
          </a:p>
        </p:txBody>
      </p:sp>
      <p:sp>
        <p:nvSpPr>
          <p:cNvPr id="12301" name="Line 129"/>
          <p:cNvSpPr>
            <a:spLocks noChangeShapeType="1"/>
          </p:cNvSpPr>
          <p:nvPr/>
        </p:nvSpPr>
        <p:spPr bwMode="auto">
          <a:xfrm flipH="1" flipV="1">
            <a:off x="4995863" y="3644900"/>
            <a:ext cx="1382712" cy="871538"/>
          </a:xfrm>
          <a:prstGeom prst="line">
            <a:avLst/>
          </a:prstGeom>
          <a:noFill/>
          <a:ln w="19050">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s-ES"/>
          </a:p>
        </p:txBody>
      </p:sp>
      <p:sp>
        <p:nvSpPr>
          <p:cNvPr id="12302" name="Line 187"/>
          <p:cNvSpPr>
            <a:spLocks noChangeShapeType="1"/>
          </p:cNvSpPr>
          <p:nvPr/>
        </p:nvSpPr>
        <p:spPr bwMode="auto">
          <a:xfrm>
            <a:off x="2867025" y="5113338"/>
            <a:ext cx="465772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03" name="Line 188"/>
          <p:cNvSpPr>
            <a:spLocks noChangeShapeType="1"/>
          </p:cNvSpPr>
          <p:nvPr/>
        </p:nvSpPr>
        <p:spPr bwMode="auto">
          <a:xfrm>
            <a:off x="3494088" y="5113338"/>
            <a:ext cx="0" cy="889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04" name="Rectangle 189"/>
          <p:cNvSpPr>
            <a:spLocks noChangeArrowheads="1"/>
          </p:cNvSpPr>
          <p:nvPr/>
        </p:nvSpPr>
        <p:spPr bwMode="auto">
          <a:xfrm>
            <a:off x="3436938" y="5237163"/>
            <a:ext cx="13335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600" i="0" dirty="0">
                <a:solidFill>
                  <a:srgbClr val="000000"/>
                </a:solidFill>
                <a:latin typeface="Calibri" panose="020F0502020204030204" pitchFamily="34" charset="0"/>
                <a:cs typeface="Arial" panose="020B0604020202020204" pitchFamily="34" charset="0"/>
              </a:rPr>
              <a:t>0</a:t>
            </a:r>
            <a:endParaRPr lang="es-ES" altLang="es-ES" sz="1600" i="0" dirty="0">
              <a:latin typeface="Calibri" panose="020F0502020204030204" pitchFamily="34" charset="0"/>
              <a:cs typeface="Arial" panose="020B0604020202020204" pitchFamily="34" charset="0"/>
            </a:endParaRPr>
          </a:p>
        </p:txBody>
      </p:sp>
      <p:sp>
        <p:nvSpPr>
          <p:cNvPr id="12305" name="Line 190"/>
          <p:cNvSpPr>
            <a:spLocks noChangeShapeType="1"/>
          </p:cNvSpPr>
          <p:nvPr/>
        </p:nvSpPr>
        <p:spPr bwMode="auto">
          <a:xfrm>
            <a:off x="4964113" y="5113338"/>
            <a:ext cx="0" cy="889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06" name="Rectangle 191"/>
          <p:cNvSpPr>
            <a:spLocks noChangeArrowheads="1"/>
          </p:cNvSpPr>
          <p:nvPr/>
        </p:nvSpPr>
        <p:spPr bwMode="auto">
          <a:xfrm>
            <a:off x="4913313" y="5235575"/>
            <a:ext cx="1651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600" i="0">
                <a:solidFill>
                  <a:srgbClr val="000000"/>
                </a:solidFill>
                <a:latin typeface="Calibri" panose="020F0502020204030204" pitchFamily="34" charset="0"/>
                <a:cs typeface="Arial" panose="020B0604020202020204" pitchFamily="34" charset="0"/>
              </a:rPr>
              <a:t>3</a:t>
            </a:r>
            <a:endParaRPr lang="es-ES" altLang="es-ES" sz="1600" i="0">
              <a:latin typeface="Calibri" panose="020F0502020204030204" pitchFamily="34" charset="0"/>
              <a:cs typeface="Arial" panose="020B0604020202020204" pitchFamily="34" charset="0"/>
            </a:endParaRPr>
          </a:p>
        </p:txBody>
      </p:sp>
      <p:sp>
        <p:nvSpPr>
          <p:cNvPr id="12307" name="Line 192"/>
          <p:cNvSpPr>
            <a:spLocks noChangeShapeType="1"/>
          </p:cNvSpPr>
          <p:nvPr/>
        </p:nvSpPr>
        <p:spPr bwMode="auto">
          <a:xfrm>
            <a:off x="6416675" y="5113338"/>
            <a:ext cx="0" cy="8890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08" name="Rectangle 193"/>
          <p:cNvSpPr>
            <a:spLocks noChangeArrowheads="1"/>
          </p:cNvSpPr>
          <p:nvPr/>
        </p:nvSpPr>
        <p:spPr bwMode="auto">
          <a:xfrm>
            <a:off x="6357938" y="5235575"/>
            <a:ext cx="14922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600" i="0">
                <a:solidFill>
                  <a:srgbClr val="000000"/>
                </a:solidFill>
                <a:latin typeface="Calibri" panose="020F0502020204030204" pitchFamily="34" charset="0"/>
                <a:cs typeface="Arial" panose="020B0604020202020204" pitchFamily="34" charset="0"/>
              </a:rPr>
              <a:t>6</a:t>
            </a:r>
            <a:endParaRPr lang="es-ES" altLang="es-ES" sz="1600" i="0">
              <a:latin typeface="Calibri" panose="020F0502020204030204" pitchFamily="34" charset="0"/>
              <a:cs typeface="Arial" panose="020B0604020202020204" pitchFamily="34" charset="0"/>
            </a:endParaRPr>
          </a:p>
        </p:txBody>
      </p:sp>
      <p:sp>
        <p:nvSpPr>
          <p:cNvPr id="12309" name="Text Box 272"/>
          <p:cNvSpPr txBox="1">
            <a:spLocks noChangeArrowheads="1"/>
          </p:cNvSpPr>
          <p:nvPr/>
        </p:nvSpPr>
        <p:spPr bwMode="auto">
          <a:xfrm>
            <a:off x="3952875" y="5480108"/>
            <a:ext cx="28495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800" i="0" dirty="0" err="1" smtClean="0">
                <a:latin typeface="Calibri" panose="020F0502020204030204" pitchFamily="34" charset="0"/>
                <a:cs typeface="Arial" panose="020B0604020202020204" pitchFamily="34" charset="0"/>
              </a:rPr>
              <a:t>Days</a:t>
            </a:r>
            <a:r>
              <a:rPr lang="es-ES" altLang="es-ES" sz="1800" i="0" dirty="0" smtClean="0">
                <a:latin typeface="Calibri" panose="020F0502020204030204" pitchFamily="34" charset="0"/>
                <a:cs typeface="Arial" panose="020B0604020202020204" pitchFamily="34" charset="0"/>
              </a:rPr>
              <a:t> Post-</a:t>
            </a:r>
            <a:r>
              <a:rPr lang="es-ES" altLang="es-ES" sz="1800" i="0" dirty="0" err="1">
                <a:latin typeface="Calibri" panose="020F0502020204030204" pitchFamily="34" charset="0"/>
                <a:cs typeface="Arial" panose="020B0604020202020204" pitchFamily="34" charset="0"/>
              </a:rPr>
              <a:t>R</a:t>
            </a:r>
            <a:r>
              <a:rPr lang="es-ES" altLang="es-ES" sz="1800" i="0" dirty="0" err="1" smtClean="0">
                <a:latin typeface="Calibri" panose="020F0502020204030204" pitchFamily="34" charset="0"/>
                <a:cs typeface="Arial" panose="020B0604020202020204" pitchFamily="34" charset="0"/>
              </a:rPr>
              <a:t>adiation</a:t>
            </a:r>
            <a:endParaRPr lang="es-ES" altLang="es-ES" sz="1800" i="0" dirty="0">
              <a:latin typeface="Calibri" panose="020F0502020204030204" pitchFamily="34" charset="0"/>
              <a:cs typeface="Arial" panose="020B0604020202020204" pitchFamily="34" charset="0"/>
            </a:endParaRPr>
          </a:p>
        </p:txBody>
      </p:sp>
      <p:sp>
        <p:nvSpPr>
          <p:cNvPr id="12310" name="Line 206"/>
          <p:cNvSpPr>
            <a:spLocks noChangeShapeType="1"/>
          </p:cNvSpPr>
          <p:nvPr/>
        </p:nvSpPr>
        <p:spPr bwMode="auto">
          <a:xfrm flipV="1">
            <a:off x="2865438" y="2060575"/>
            <a:ext cx="0" cy="30527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11" name="Line 207"/>
          <p:cNvSpPr>
            <a:spLocks noChangeShapeType="1"/>
          </p:cNvSpPr>
          <p:nvPr/>
        </p:nvSpPr>
        <p:spPr bwMode="auto">
          <a:xfrm flipH="1">
            <a:off x="2765425" y="5113338"/>
            <a:ext cx="100013"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12" name="Line 209"/>
          <p:cNvSpPr>
            <a:spLocks noChangeShapeType="1"/>
          </p:cNvSpPr>
          <p:nvPr/>
        </p:nvSpPr>
        <p:spPr bwMode="auto">
          <a:xfrm flipH="1">
            <a:off x="2776538" y="4668838"/>
            <a:ext cx="968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13" name="Line 213"/>
          <p:cNvSpPr>
            <a:spLocks noChangeShapeType="1"/>
          </p:cNvSpPr>
          <p:nvPr/>
        </p:nvSpPr>
        <p:spPr bwMode="auto">
          <a:xfrm flipH="1">
            <a:off x="2776538" y="3784600"/>
            <a:ext cx="968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14" name="Line 215"/>
          <p:cNvSpPr>
            <a:spLocks noChangeShapeType="1"/>
          </p:cNvSpPr>
          <p:nvPr/>
        </p:nvSpPr>
        <p:spPr bwMode="auto">
          <a:xfrm flipH="1">
            <a:off x="2776538" y="2903538"/>
            <a:ext cx="968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15" name="Line 217"/>
          <p:cNvSpPr>
            <a:spLocks noChangeShapeType="1"/>
          </p:cNvSpPr>
          <p:nvPr/>
        </p:nvSpPr>
        <p:spPr bwMode="auto">
          <a:xfrm flipH="1">
            <a:off x="2776538" y="2462213"/>
            <a:ext cx="968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16" name="Text Box 253"/>
          <p:cNvSpPr txBox="1">
            <a:spLocks noChangeArrowheads="1"/>
          </p:cNvSpPr>
          <p:nvPr/>
        </p:nvSpPr>
        <p:spPr bwMode="auto">
          <a:xfrm rot="-5400000">
            <a:off x="161022" y="3338502"/>
            <a:ext cx="35671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800" i="0" dirty="0" err="1">
                <a:latin typeface="Calibri" panose="020F0502020204030204" pitchFamily="34" charset="0"/>
                <a:cs typeface="Arial" panose="020B0604020202020204" pitchFamily="34" charset="0"/>
              </a:rPr>
              <a:t>C</a:t>
            </a:r>
            <a:r>
              <a:rPr lang="es-ES" altLang="es-ES" sz="1800" i="0" dirty="0" err="1" smtClean="0">
                <a:latin typeface="Calibri" panose="020F0502020204030204" pitchFamily="34" charset="0"/>
                <a:cs typeface="Arial" panose="020B0604020202020204" pitchFamily="34" charset="0"/>
              </a:rPr>
              <a:t>ell</a:t>
            </a:r>
            <a:r>
              <a:rPr lang="es-ES" altLang="es-ES" sz="1800" i="0" dirty="0" smtClean="0">
                <a:latin typeface="Calibri" panose="020F0502020204030204" pitchFamily="34" charset="0"/>
                <a:cs typeface="Arial" panose="020B0604020202020204" pitchFamily="34" charset="0"/>
              </a:rPr>
              <a:t> </a:t>
            </a:r>
            <a:r>
              <a:rPr lang="es-ES" altLang="es-ES" sz="1800" i="0" dirty="0" err="1" smtClean="0">
                <a:latin typeface="Calibri" panose="020F0502020204030204" pitchFamily="34" charset="0"/>
                <a:cs typeface="Arial" panose="020B0604020202020204" pitchFamily="34" charset="0"/>
              </a:rPr>
              <a:t>proliferation</a:t>
            </a:r>
            <a:endParaRPr lang="es-ES" altLang="es-ES" sz="1800" i="0" dirty="0" smtClean="0">
              <a:latin typeface="Calibri" panose="020F0502020204030204" pitchFamily="34" charset="0"/>
              <a:cs typeface="Arial" panose="020B0604020202020204" pitchFamily="34" charset="0"/>
            </a:endParaRPr>
          </a:p>
          <a:p>
            <a:pPr algn="ctr" eaLnBrk="1" hangingPunct="1">
              <a:spcBef>
                <a:spcPct val="0"/>
              </a:spcBef>
              <a:buFontTx/>
              <a:buNone/>
            </a:pPr>
            <a:r>
              <a:rPr lang="es-ES" altLang="es-ES" sz="1800" i="0" dirty="0" smtClean="0">
                <a:latin typeface="Calibri" panose="020F0502020204030204" pitchFamily="34" charset="0"/>
                <a:cs typeface="Arial" panose="020B0604020202020204" pitchFamily="34" charset="0"/>
              </a:rPr>
              <a:t> (% of </a:t>
            </a:r>
            <a:r>
              <a:rPr lang="es-ES" altLang="es-ES" sz="1800" i="0" dirty="0">
                <a:latin typeface="Calibri" panose="020F0502020204030204" pitchFamily="34" charset="0"/>
                <a:cs typeface="Arial" panose="020B0604020202020204" pitchFamily="34" charset="0"/>
              </a:rPr>
              <a:t>control non−</a:t>
            </a:r>
            <a:r>
              <a:rPr lang="es-ES" altLang="es-ES" sz="1800" i="0" dirty="0" err="1">
                <a:latin typeface="Calibri" panose="020F0502020204030204" pitchFamily="34" charset="0"/>
                <a:cs typeface="Arial" panose="020B0604020202020204" pitchFamily="34" charset="0"/>
              </a:rPr>
              <a:t>radiated</a:t>
            </a:r>
            <a:r>
              <a:rPr lang="es-ES" altLang="es-ES" sz="1800" i="0" dirty="0">
                <a:latin typeface="Calibri" panose="020F0502020204030204" pitchFamily="34" charset="0"/>
                <a:cs typeface="Arial" panose="020B0604020202020204" pitchFamily="34" charset="0"/>
              </a:rPr>
              <a:t> </a:t>
            </a:r>
            <a:r>
              <a:rPr lang="es-ES" altLang="es-ES" sz="1800" i="0" dirty="0" err="1" smtClean="0">
                <a:latin typeface="Calibri" panose="020F0502020204030204" pitchFamily="34" charset="0"/>
                <a:cs typeface="Arial" panose="020B0604020202020204" pitchFamily="34" charset="0"/>
              </a:rPr>
              <a:t>cells</a:t>
            </a:r>
            <a:r>
              <a:rPr lang="es-ES" altLang="es-ES" sz="1800" i="0" dirty="0" smtClean="0">
                <a:latin typeface="Calibri" panose="020F0502020204030204" pitchFamily="34" charset="0"/>
                <a:cs typeface="Arial" panose="020B0604020202020204" pitchFamily="34" charset="0"/>
              </a:rPr>
              <a:t>)</a:t>
            </a:r>
            <a:endParaRPr lang="es-ES" altLang="es-ES" sz="1800" i="0" dirty="0">
              <a:latin typeface="Calibri" panose="020F0502020204030204" pitchFamily="34" charset="0"/>
              <a:cs typeface="Arial" panose="020B0604020202020204" pitchFamily="34" charset="0"/>
            </a:endParaRPr>
          </a:p>
        </p:txBody>
      </p:sp>
      <p:sp>
        <p:nvSpPr>
          <p:cNvPr id="12317" name="Rectangle 261"/>
          <p:cNvSpPr>
            <a:spLocks noChangeArrowheads="1"/>
          </p:cNvSpPr>
          <p:nvPr/>
        </p:nvSpPr>
        <p:spPr bwMode="auto">
          <a:xfrm>
            <a:off x="2620963" y="5016500"/>
            <a:ext cx="952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b="0" i="0">
                <a:latin typeface="Comic Sans MS" panose="030F0702030302020204" pitchFamily="66" charset="0"/>
                <a:cs typeface="Arial" panose="020B0604020202020204" pitchFamily="34" charset="0"/>
              </a:rPr>
              <a:t>0</a:t>
            </a:r>
          </a:p>
        </p:txBody>
      </p:sp>
      <p:sp>
        <p:nvSpPr>
          <p:cNvPr id="12318" name="Rectangle 262"/>
          <p:cNvSpPr>
            <a:spLocks noChangeArrowheads="1"/>
          </p:cNvSpPr>
          <p:nvPr/>
        </p:nvSpPr>
        <p:spPr bwMode="auto">
          <a:xfrm>
            <a:off x="2527300" y="4573588"/>
            <a:ext cx="188913"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b="0" i="0">
                <a:latin typeface="Comic Sans MS" panose="030F0702030302020204" pitchFamily="66" charset="0"/>
                <a:cs typeface="Arial" panose="020B0604020202020204" pitchFamily="34" charset="0"/>
              </a:rPr>
              <a:t>20</a:t>
            </a:r>
          </a:p>
        </p:txBody>
      </p:sp>
      <p:sp>
        <p:nvSpPr>
          <p:cNvPr id="12319" name="Rectangle 263"/>
          <p:cNvSpPr>
            <a:spLocks noChangeArrowheads="1"/>
          </p:cNvSpPr>
          <p:nvPr/>
        </p:nvSpPr>
        <p:spPr bwMode="auto">
          <a:xfrm>
            <a:off x="2527300" y="4132263"/>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b="0" i="0">
                <a:latin typeface="Comic Sans MS" panose="030F0702030302020204" pitchFamily="66" charset="0"/>
                <a:cs typeface="Arial" panose="020B0604020202020204" pitchFamily="34" charset="0"/>
              </a:rPr>
              <a:t>40</a:t>
            </a:r>
          </a:p>
        </p:txBody>
      </p:sp>
      <p:sp>
        <p:nvSpPr>
          <p:cNvPr id="12320" name="Rectangle 264"/>
          <p:cNvSpPr>
            <a:spLocks noChangeArrowheads="1"/>
          </p:cNvSpPr>
          <p:nvPr/>
        </p:nvSpPr>
        <p:spPr bwMode="auto">
          <a:xfrm>
            <a:off x="2527300" y="3690938"/>
            <a:ext cx="188913"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b="0" i="0">
                <a:latin typeface="Comic Sans MS" panose="030F0702030302020204" pitchFamily="66" charset="0"/>
                <a:cs typeface="Arial" panose="020B0604020202020204" pitchFamily="34" charset="0"/>
              </a:rPr>
              <a:t>60</a:t>
            </a:r>
          </a:p>
        </p:txBody>
      </p:sp>
      <p:sp>
        <p:nvSpPr>
          <p:cNvPr id="12321" name="Rectangle 265"/>
          <p:cNvSpPr>
            <a:spLocks noChangeArrowheads="1"/>
          </p:cNvSpPr>
          <p:nvPr/>
        </p:nvSpPr>
        <p:spPr bwMode="auto">
          <a:xfrm>
            <a:off x="2527300" y="3249613"/>
            <a:ext cx="18891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b="0" i="0">
                <a:latin typeface="Comic Sans MS" panose="030F0702030302020204" pitchFamily="66" charset="0"/>
                <a:cs typeface="Arial" panose="020B0604020202020204" pitchFamily="34" charset="0"/>
              </a:rPr>
              <a:t>80</a:t>
            </a:r>
          </a:p>
        </p:txBody>
      </p:sp>
      <p:sp>
        <p:nvSpPr>
          <p:cNvPr id="12322" name="Rectangle 266"/>
          <p:cNvSpPr>
            <a:spLocks noChangeArrowheads="1"/>
          </p:cNvSpPr>
          <p:nvPr/>
        </p:nvSpPr>
        <p:spPr bwMode="auto">
          <a:xfrm>
            <a:off x="2457450" y="2794000"/>
            <a:ext cx="25876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b="0" i="0">
                <a:latin typeface="Comic Sans MS" panose="030F0702030302020204" pitchFamily="66" charset="0"/>
                <a:cs typeface="Arial" panose="020B0604020202020204" pitchFamily="34" charset="0"/>
              </a:rPr>
              <a:t>100</a:t>
            </a:r>
          </a:p>
        </p:txBody>
      </p:sp>
      <p:sp>
        <p:nvSpPr>
          <p:cNvPr id="12323" name="Rectangle 267"/>
          <p:cNvSpPr>
            <a:spLocks noChangeArrowheads="1"/>
          </p:cNvSpPr>
          <p:nvPr/>
        </p:nvSpPr>
        <p:spPr bwMode="auto">
          <a:xfrm>
            <a:off x="2457450" y="2379663"/>
            <a:ext cx="258763"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b="0" i="0">
                <a:latin typeface="Comic Sans MS" panose="030F0702030302020204" pitchFamily="66" charset="0"/>
                <a:cs typeface="Arial" panose="020B0604020202020204" pitchFamily="34" charset="0"/>
              </a:rPr>
              <a:t>120</a:t>
            </a:r>
          </a:p>
        </p:txBody>
      </p:sp>
      <p:sp>
        <p:nvSpPr>
          <p:cNvPr id="12324" name="Line 270"/>
          <p:cNvSpPr>
            <a:spLocks noChangeShapeType="1"/>
          </p:cNvSpPr>
          <p:nvPr/>
        </p:nvSpPr>
        <p:spPr bwMode="auto">
          <a:xfrm flipH="1">
            <a:off x="2776538" y="4224338"/>
            <a:ext cx="968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25" name="Line 271"/>
          <p:cNvSpPr>
            <a:spLocks noChangeShapeType="1"/>
          </p:cNvSpPr>
          <p:nvPr/>
        </p:nvSpPr>
        <p:spPr bwMode="auto">
          <a:xfrm flipH="1">
            <a:off x="2776538" y="3341688"/>
            <a:ext cx="96837"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26" name="Freeform 139"/>
          <p:cNvSpPr>
            <a:spLocks/>
          </p:cNvSpPr>
          <p:nvPr/>
        </p:nvSpPr>
        <p:spPr bwMode="auto">
          <a:xfrm>
            <a:off x="6327775" y="3983038"/>
            <a:ext cx="95250" cy="87312"/>
          </a:xfrm>
          <a:custGeom>
            <a:avLst/>
            <a:gdLst>
              <a:gd name="T0" fmla="*/ 2147483646 w 86"/>
              <a:gd name="T1" fmla="*/ 0 h 85"/>
              <a:gd name="T2" fmla="*/ 2147483646 w 86"/>
              <a:gd name="T3" fmla="*/ 2147483646 h 85"/>
              <a:gd name="T4" fmla="*/ 2147483646 w 86"/>
              <a:gd name="T5" fmla="*/ 2147483646 h 85"/>
              <a:gd name="T6" fmla="*/ 0 w 86"/>
              <a:gd name="T7" fmla="*/ 2147483646 h 85"/>
              <a:gd name="T8" fmla="*/ 2147483646 w 86"/>
              <a:gd name="T9" fmla="*/ 0 h 85"/>
              <a:gd name="T10" fmla="*/ 0 60000 65536"/>
              <a:gd name="T11" fmla="*/ 0 60000 65536"/>
              <a:gd name="T12" fmla="*/ 0 60000 65536"/>
              <a:gd name="T13" fmla="*/ 0 60000 65536"/>
              <a:gd name="T14" fmla="*/ 0 60000 65536"/>
              <a:gd name="T15" fmla="*/ 0 w 86"/>
              <a:gd name="T16" fmla="*/ 0 h 85"/>
              <a:gd name="T17" fmla="*/ 86 w 86"/>
              <a:gd name="T18" fmla="*/ 85 h 85"/>
            </a:gdLst>
            <a:ahLst/>
            <a:cxnLst>
              <a:cxn ang="T10">
                <a:pos x="T0" y="T1"/>
              </a:cxn>
              <a:cxn ang="T11">
                <a:pos x="T2" y="T3"/>
              </a:cxn>
              <a:cxn ang="T12">
                <a:pos x="T4" y="T5"/>
              </a:cxn>
              <a:cxn ang="T13">
                <a:pos x="T6" y="T7"/>
              </a:cxn>
              <a:cxn ang="T14">
                <a:pos x="T8" y="T9"/>
              </a:cxn>
            </a:cxnLst>
            <a:rect l="T15" t="T16" r="T17" b="T18"/>
            <a:pathLst>
              <a:path w="86" h="85">
                <a:moveTo>
                  <a:pt x="43" y="0"/>
                </a:moveTo>
                <a:lnTo>
                  <a:pt x="86" y="42"/>
                </a:lnTo>
                <a:lnTo>
                  <a:pt x="43" y="85"/>
                </a:lnTo>
                <a:lnTo>
                  <a:pt x="0" y="42"/>
                </a:lnTo>
                <a:lnTo>
                  <a:pt x="43" y="0"/>
                </a:lnTo>
                <a:close/>
              </a:path>
            </a:pathLst>
          </a:custGeom>
          <a:solidFill>
            <a:srgbClr val="000000"/>
          </a:solidFill>
          <a:ln w="19050">
            <a:solidFill>
              <a:srgbClr val="000000"/>
            </a:solidFill>
            <a:round/>
            <a:headEnd/>
            <a:tailEnd/>
          </a:ln>
        </p:spPr>
        <p:txBody>
          <a:bodyPr/>
          <a:lstStyle/>
          <a:p>
            <a:endParaRPr lang="es-ES"/>
          </a:p>
        </p:txBody>
      </p:sp>
      <p:sp>
        <p:nvSpPr>
          <p:cNvPr id="12327" name="Freeform 226"/>
          <p:cNvSpPr>
            <a:spLocks/>
          </p:cNvSpPr>
          <p:nvPr/>
        </p:nvSpPr>
        <p:spPr bwMode="auto">
          <a:xfrm>
            <a:off x="6327775" y="4464050"/>
            <a:ext cx="95250" cy="85725"/>
          </a:xfrm>
          <a:custGeom>
            <a:avLst/>
            <a:gdLst>
              <a:gd name="T0" fmla="*/ 2147483646 w 81"/>
              <a:gd name="T1" fmla="*/ 0 h 80"/>
              <a:gd name="T2" fmla="*/ 2147483646 w 81"/>
              <a:gd name="T3" fmla="*/ 2147483646 h 80"/>
              <a:gd name="T4" fmla="*/ 0 w 81"/>
              <a:gd name="T5" fmla="*/ 2147483646 h 80"/>
              <a:gd name="T6" fmla="*/ 2147483646 w 81"/>
              <a:gd name="T7" fmla="*/ 0 h 80"/>
              <a:gd name="T8" fmla="*/ 0 60000 65536"/>
              <a:gd name="T9" fmla="*/ 0 60000 65536"/>
              <a:gd name="T10" fmla="*/ 0 60000 65536"/>
              <a:gd name="T11" fmla="*/ 0 60000 65536"/>
              <a:gd name="T12" fmla="*/ 0 w 81"/>
              <a:gd name="T13" fmla="*/ 0 h 80"/>
              <a:gd name="T14" fmla="*/ 81 w 81"/>
              <a:gd name="T15" fmla="*/ 80 h 80"/>
            </a:gdLst>
            <a:ahLst/>
            <a:cxnLst>
              <a:cxn ang="T8">
                <a:pos x="T0" y="T1"/>
              </a:cxn>
              <a:cxn ang="T9">
                <a:pos x="T2" y="T3"/>
              </a:cxn>
              <a:cxn ang="T10">
                <a:pos x="T4" y="T5"/>
              </a:cxn>
              <a:cxn ang="T11">
                <a:pos x="T6" y="T7"/>
              </a:cxn>
            </a:cxnLst>
            <a:rect l="T12" t="T13" r="T14" b="T15"/>
            <a:pathLst>
              <a:path w="81" h="80">
                <a:moveTo>
                  <a:pt x="41" y="0"/>
                </a:moveTo>
                <a:lnTo>
                  <a:pt x="81" y="80"/>
                </a:lnTo>
                <a:lnTo>
                  <a:pt x="0" y="80"/>
                </a:lnTo>
                <a:lnTo>
                  <a:pt x="41" y="0"/>
                </a:lnTo>
                <a:close/>
              </a:path>
            </a:pathLst>
          </a:custGeom>
          <a:solidFill>
            <a:srgbClr val="000000"/>
          </a:solidFill>
          <a:ln w="19050">
            <a:solidFill>
              <a:srgbClr val="000000"/>
            </a:solidFill>
            <a:round/>
            <a:headEnd/>
            <a:tailEnd/>
          </a:ln>
        </p:spPr>
        <p:txBody>
          <a:bodyPr/>
          <a:lstStyle/>
          <a:p>
            <a:endParaRPr lang="es-ES"/>
          </a:p>
        </p:txBody>
      </p:sp>
      <p:sp>
        <p:nvSpPr>
          <p:cNvPr id="12328" name="Freeform 234"/>
          <p:cNvSpPr>
            <a:spLocks/>
          </p:cNvSpPr>
          <p:nvPr/>
        </p:nvSpPr>
        <p:spPr bwMode="auto">
          <a:xfrm>
            <a:off x="4903788" y="3590925"/>
            <a:ext cx="96837" cy="85725"/>
          </a:xfrm>
          <a:custGeom>
            <a:avLst/>
            <a:gdLst>
              <a:gd name="T0" fmla="*/ 2147483646 w 81"/>
              <a:gd name="T1" fmla="*/ 0 h 81"/>
              <a:gd name="T2" fmla="*/ 2147483646 w 81"/>
              <a:gd name="T3" fmla="*/ 2147483646 h 81"/>
              <a:gd name="T4" fmla="*/ 0 w 81"/>
              <a:gd name="T5" fmla="*/ 2147483646 h 81"/>
              <a:gd name="T6" fmla="*/ 2147483646 w 81"/>
              <a:gd name="T7" fmla="*/ 0 h 81"/>
              <a:gd name="T8" fmla="*/ 0 60000 65536"/>
              <a:gd name="T9" fmla="*/ 0 60000 65536"/>
              <a:gd name="T10" fmla="*/ 0 60000 65536"/>
              <a:gd name="T11" fmla="*/ 0 60000 65536"/>
              <a:gd name="T12" fmla="*/ 0 w 81"/>
              <a:gd name="T13" fmla="*/ 0 h 81"/>
              <a:gd name="T14" fmla="*/ 81 w 81"/>
              <a:gd name="T15" fmla="*/ 81 h 81"/>
            </a:gdLst>
            <a:ahLst/>
            <a:cxnLst>
              <a:cxn ang="T8">
                <a:pos x="T0" y="T1"/>
              </a:cxn>
              <a:cxn ang="T9">
                <a:pos x="T2" y="T3"/>
              </a:cxn>
              <a:cxn ang="T10">
                <a:pos x="T4" y="T5"/>
              </a:cxn>
              <a:cxn ang="T11">
                <a:pos x="T6" y="T7"/>
              </a:cxn>
            </a:cxnLst>
            <a:rect l="T12" t="T13" r="T14" b="T15"/>
            <a:pathLst>
              <a:path w="81" h="81">
                <a:moveTo>
                  <a:pt x="40" y="0"/>
                </a:moveTo>
                <a:lnTo>
                  <a:pt x="81" y="81"/>
                </a:lnTo>
                <a:lnTo>
                  <a:pt x="0" y="81"/>
                </a:lnTo>
                <a:lnTo>
                  <a:pt x="40" y="0"/>
                </a:lnTo>
                <a:close/>
              </a:path>
            </a:pathLst>
          </a:custGeom>
          <a:solidFill>
            <a:srgbClr val="000000"/>
          </a:solidFill>
          <a:ln w="19050">
            <a:solidFill>
              <a:srgbClr val="000000"/>
            </a:solidFill>
            <a:round/>
            <a:headEnd/>
            <a:tailEnd/>
          </a:ln>
        </p:spPr>
        <p:txBody>
          <a:bodyPr/>
          <a:lstStyle/>
          <a:p>
            <a:endParaRPr lang="es-ES"/>
          </a:p>
        </p:txBody>
      </p:sp>
      <p:sp>
        <p:nvSpPr>
          <p:cNvPr id="12329" name="Freeform 123"/>
          <p:cNvSpPr>
            <a:spLocks/>
          </p:cNvSpPr>
          <p:nvPr/>
        </p:nvSpPr>
        <p:spPr bwMode="auto">
          <a:xfrm>
            <a:off x="3440113" y="2860675"/>
            <a:ext cx="96837" cy="87313"/>
          </a:xfrm>
          <a:custGeom>
            <a:avLst/>
            <a:gdLst>
              <a:gd name="T0" fmla="*/ 2147483646 w 86"/>
              <a:gd name="T1" fmla="*/ 0 h 85"/>
              <a:gd name="T2" fmla="*/ 2147483646 w 86"/>
              <a:gd name="T3" fmla="*/ 2147483646 h 85"/>
              <a:gd name="T4" fmla="*/ 2147483646 w 86"/>
              <a:gd name="T5" fmla="*/ 2147483646 h 85"/>
              <a:gd name="T6" fmla="*/ 0 w 86"/>
              <a:gd name="T7" fmla="*/ 2147483646 h 85"/>
              <a:gd name="T8" fmla="*/ 2147483646 w 86"/>
              <a:gd name="T9" fmla="*/ 0 h 85"/>
              <a:gd name="T10" fmla="*/ 0 60000 65536"/>
              <a:gd name="T11" fmla="*/ 0 60000 65536"/>
              <a:gd name="T12" fmla="*/ 0 60000 65536"/>
              <a:gd name="T13" fmla="*/ 0 60000 65536"/>
              <a:gd name="T14" fmla="*/ 0 60000 65536"/>
              <a:gd name="T15" fmla="*/ 0 w 86"/>
              <a:gd name="T16" fmla="*/ 0 h 85"/>
              <a:gd name="T17" fmla="*/ 86 w 86"/>
              <a:gd name="T18" fmla="*/ 85 h 85"/>
            </a:gdLst>
            <a:ahLst/>
            <a:cxnLst>
              <a:cxn ang="T10">
                <a:pos x="T0" y="T1"/>
              </a:cxn>
              <a:cxn ang="T11">
                <a:pos x="T2" y="T3"/>
              </a:cxn>
              <a:cxn ang="T12">
                <a:pos x="T4" y="T5"/>
              </a:cxn>
              <a:cxn ang="T13">
                <a:pos x="T6" y="T7"/>
              </a:cxn>
              <a:cxn ang="T14">
                <a:pos x="T8" y="T9"/>
              </a:cxn>
            </a:cxnLst>
            <a:rect l="T15" t="T16" r="T17" b="T18"/>
            <a:pathLst>
              <a:path w="86" h="85">
                <a:moveTo>
                  <a:pt x="43" y="0"/>
                </a:moveTo>
                <a:lnTo>
                  <a:pt x="86" y="42"/>
                </a:lnTo>
                <a:lnTo>
                  <a:pt x="43" y="85"/>
                </a:lnTo>
                <a:lnTo>
                  <a:pt x="0" y="42"/>
                </a:lnTo>
                <a:lnTo>
                  <a:pt x="43" y="0"/>
                </a:lnTo>
                <a:close/>
              </a:path>
            </a:pathLst>
          </a:custGeom>
          <a:solidFill>
            <a:srgbClr val="000000"/>
          </a:solidFill>
          <a:ln w="19050">
            <a:solidFill>
              <a:srgbClr val="000000"/>
            </a:solidFill>
            <a:round/>
            <a:headEnd/>
            <a:tailEnd/>
          </a:ln>
        </p:spPr>
        <p:txBody>
          <a:bodyPr/>
          <a:lstStyle/>
          <a:p>
            <a:endParaRPr lang="es-ES"/>
          </a:p>
        </p:txBody>
      </p:sp>
      <p:sp>
        <p:nvSpPr>
          <p:cNvPr id="12330" name="Freeform 237"/>
          <p:cNvSpPr>
            <a:spLocks/>
          </p:cNvSpPr>
          <p:nvPr/>
        </p:nvSpPr>
        <p:spPr bwMode="auto">
          <a:xfrm>
            <a:off x="6319838" y="4686300"/>
            <a:ext cx="111125" cy="119063"/>
          </a:xfrm>
          <a:custGeom>
            <a:avLst/>
            <a:gdLst>
              <a:gd name="T0" fmla="*/ 2147483646 w 81"/>
              <a:gd name="T1" fmla="*/ 0 h 80"/>
              <a:gd name="T2" fmla="*/ 2147483646 w 81"/>
              <a:gd name="T3" fmla="*/ 2147483646 h 80"/>
              <a:gd name="T4" fmla="*/ 2147483646 w 81"/>
              <a:gd name="T5" fmla="*/ 2147483646 h 80"/>
              <a:gd name="T6" fmla="*/ 0 w 81"/>
              <a:gd name="T7" fmla="*/ 2147483646 h 80"/>
              <a:gd name="T8" fmla="*/ 2147483646 w 81"/>
              <a:gd name="T9" fmla="*/ 0 h 80"/>
              <a:gd name="T10" fmla="*/ 0 60000 65536"/>
              <a:gd name="T11" fmla="*/ 0 60000 65536"/>
              <a:gd name="T12" fmla="*/ 0 60000 65536"/>
              <a:gd name="T13" fmla="*/ 0 60000 65536"/>
              <a:gd name="T14" fmla="*/ 0 60000 65536"/>
              <a:gd name="T15" fmla="*/ 0 w 81"/>
              <a:gd name="T16" fmla="*/ 0 h 80"/>
              <a:gd name="T17" fmla="*/ 81 w 81"/>
              <a:gd name="T18" fmla="*/ 80 h 80"/>
            </a:gdLst>
            <a:ahLst/>
            <a:cxnLst>
              <a:cxn ang="T10">
                <a:pos x="T0" y="T1"/>
              </a:cxn>
              <a:cxn ang="T11">
                <a:pos x="T2" y="T3"/>
              </a:cxn>
              <a:cxn ang="T12">
                <a:pos x="T4" y="T5"/>
              </a:cxn>
              <a:cxn ang="T13">
                <a:pos x="T6" y="T7"/>
              </a:cxn>
              <a:cxn ang="T14">
                <a:pos x="T8" y="T9"/>
              </a:cxn>
            </a:cxnLst>
            <a:rect l="T15" t="T16" r="T17" b="T18"/>
            <a:pathLst>
              <a:path w="81" h="80">
                <a:moveTo>
                  <a:pt x="41" y="0"/>
                </a:moveTo>
                <a:lnTo>
                  <a:pt x="81" y="40"/>
                </a:lnTo>
                <a:lnTo>
                  <a:pt x="41" y="80"/>
                </a:lnTo>
                <a:lnTo>
                  <a:pt x="0" y="40"/>
                </a:lnTo>
                <a:lnTo>
                  <a:pt x="41" y="0"/>
                </a:lnTo>
                <a:close/>
              </a:path>
            </a:pathLst>
          </a:custGeom>
          <a:solidFill>
            <a:srgbClr val="FFFFFF"/>
          </a:solidFill>
          <a:ln w="19050">
            <a:solidFill>
              <a:srgbClr val="000000"/>
            </a:solidFill>
            <a:round/>
            <a:headEnd/>
            <a:tailEnd/>
          </a:ln>
        </p:spPr>
        <p:txBody>
          <a:bodyPr/>
          <a:lstStyle/>
          <a:p>
            <a:endParaRPr lang="es-ES"/>
          </a:p>
        </p:txBody>
      </p:sp>
      <p:sp>
        <p:nvSpPr>
          <p:cNvPr id="12331" name="Freeform 233"/>
          <p:cNvSpPr>
            <a:spLocks/>
          </p:cNvSpPr>
          <p:nvPr/>
        </p:nvSpPr>
        <p:spPr bwMode="auto">
          <a:xfrm>
            <a:off x="3440113" y="2811463"/>
            <a:ext cx="96837" cy="85725"/>
          </a:xfrm>
          <a:custGeom>
            <a:avLst/>
            <a:gdLst>
              <a:gd name="T0" fmla="*/ 2147483646 w 81"/>
              <a:gd name="T1" fmla="*/ 0 h 80"/>
              <a:gd name="T2" fmla="*/ 2147483646 w 81"/>
              <a:gd name="T3" fmla="*/ 2147483646 h 80"/>
              <a:gd name="T4" fmla="*/ 0 w 81"/>
              <a:gd name="T5" fmla="*/ 2147483646 h 80"/>
              <a:gd name="T6" fmla="*/ 2147483646 w 81"/>
              <a:gd name="T7" fmla="*/ 0 h 80"/>
              <a:gd name="T8" fmla="*/ 0 60000 65536"/>
              <a:gd name="T9" fmla="*/ 0 60000 65536"/>
              <a:gd name="T10" fmla="*/ 0 60000 65536"/>
              <a:gd name="T11" fmla="*/ 0 60000 65536"/>
              <a:gd name="T12" fmla="*/ 0 w 81"/>
              <a:gd name="T13" fmla="*/ 0 h 80"/>
              <a:gd name="T14" fmla="*/ 81 w 81"/>
              <a:gd name="T15" fmla="*/ 80 h 80"/>
            </a:gdLst>
            <a:ahLst/>
            <a:cxnLst>
              <a:cxn ang="T8">
                <a:pos x="T0" y="T1"/>
              </a:cxn>
              <a:cxn ang="T9">
                <a:pos x="T2" y="T3"/>
              </a:cxn>
              <a:cxn ang="T10">
                <a:pos x="T4" y="T5"/>
              </a:cxn>
              <a:cxn ang="T11">
                <a:pos x="T6" y="T7"/>
              </a:cxn>
            </a:cxnLst>
            <a:rect l="T12" t="T13" r="T14" b="T15"/>
            <a:pathLst>
              <a:path w="81" h="80">
                <a:moveTo>
                  <a:pt x="41" y="0"/>
                </a:moveTo>
                <a:lnTo>
                  <a:pt x="81" y="80"/>
                </a:lnTo>
                <a:lnTo>
                  <a:pt x="0" y="80"/>
                </a:lnTo>
                <a:lnTo>
                  <a:pt x="41" y="0"/>
                </a:lnTo>
                <a:close/>
              </a:path>
            </a:pathLst>
          </a:custGeom>
          <a:solidFill>
            <a:srgbClr val="000000"/>
          </a:solidFill>
          <a:ln w="19050">
            <a:solidFill>
              <a:srgbClr val="000000"/>
            </a:solidFill>
            <a:round/>
            <a:headEnd/>
            <a:tailEnd/>
          </a:ln>
        </p:spPr>
        <p:txBody>
          <a:bodyPr/>
          <a:lstStyle/>
          <a:p>
            <a:endParaRPr lang="es-ES"/>
          </a:p>
        </p:txBody>
      </p:sp>
      <p:sp>
        <p:nvSpPr>
          <p:cNvPr id="12332" name="Freeform 235"/>
          <p:cNvSpPr>
            <a:spLocks/>
          </p:cNvSpPr>
          <p:nvPr/>
        </p:nvSpPr>
        <p:spPr bwMode="auto">
          <a:xfrm>
            <a:off x="3432175" y="2882900"/>
            <a:ext cx="112713" cy="120650"/>
          </a:xfrm>
          <a:custGeom>
            <a:avLst/>
            <a:gdLst>
              <a:gd name="T0" fmla="*/ 2147483646 w 81"/>
              <a:gd name="T1" fmla="*/ 0 h 81"/>
              <a:gd name="T2" fmla="*/ 2147483646 w 81"/>
              <a:gd name="T3" fmla="*/ 2147483646 h 81"/>
              <a:gd name="T4" fmla="*/ 2147483646 w 81"/>
              <a:gd name="T5" fmla="*/ 2147483646 h 81"/>
              <a:gd name="T6" fmla="*/ 0 w 81"/>
              <a:gd name="T7" fmla="*/ 2147483646 h 81"/>
              <a:gd name="T8" fmla="*/ 2147483646 w 81"/>
              <a:gd name="T9" fmla="*/ 0 h 81"/>
              <a:gd name="T10" fmla="*/ 0 60000 65536"/>
              <a:gd name="T11" fmla="*/ 0 60000 65536"/>
              <a:gd name="T12" fmla="*/ 0 60000 65536"/>
              <a:gd name="T13" fmla="*/ 0 60000 65536"/>
              <a:gd name="T14" fmla="*/ 0 60000 65536"/>
              <a:gd name="T15" fmla="*/ 0 w 81"/>
              <a:gd name="T16" fmla="*/ 0 h 81"/>
              <a:gd name="T17" fmla="*/ 81 w 81"/>
              <a:gd name="T18" fmla="*/ 81 h 81"/>
            </a:gdLst>
            <a:ahLst/>
            <a:cxnLst>
              <a:cxn ang="T10">
                <a:pos x="T0" y="T1"/>
              </a:cxn>
              <a:cxn ang="T11">
                <a:pos x="T2" y="T3"/>
              </a:cxn>
              <a:cxn ang="T12">
                <a:pos x="T4" y="T5"/>
              </a:cxn>
              <a:cxn ang="T13">
                <a:pos x="T6" y="T7"/>
              </a:cxn>
              <a:cxn ang="T14">
                <a:pos x="T8" y="T9"/>
              </a:cxn>
            </a:cxnLst>
            <a:rect l="T15" t="T16" r="T17" b="T18"/>
            <a:pathLst>
              <a:path w="81" h="81">
                <a:moveTo>
                  <a:pt x="40" y="0"/>
                </a:moveTo>
                <a:lnTo>
                  <a:pt x="81" y="41"/>
                </a:lnTo>
                <a:lnTo>
                  <a:pt x="40" y="81"/>
                </a:lnTo>
                <a:lnTo>
                  <a:pt x="0" y="41"/>
                </a:lnTo>
                <a:lnTo>
                  <a:pt x="40" y="0"/>
                </a:lnTo>
                <a:close/>
              </a:path>
            </a:pathLst>
          </a:custGeom>
          <a:solidFill>
            <a:srgbClr val="FFFFFF"/>
          </a:solidFill>
          <a:ln w="19050">
            <a:solidFill>
              <a:srgbClr val="000000"/>
            </a:solidFill>
            <a:round/>
            <a:headEnd/>
            <a:tailEnd/>
          </a:ln>
        </p:spPr>
        <p:txBody>
          <a:bodyPr/>
          <a:lstStyle/>
          <a:p>
            <a:endParaRPr lang="es-ES"/>
          </a:p>
        </p:txBody>
      </p:sp>
      <p:sp>
        <p:nvSpPr>
          <p:cNvPr id="12333" name="Freeform 309"/>
          <p:cNvSpPr>
            <a:spLocks/>
          </p:cNvSpPr>
          <p:nvPr/>
        </p:nvSpPr>
        <p:spPr bwMode="auto">
          <a:xfrm>
            <a:off x="6324600" y="4464050"/>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34" name="Freeform 311"/>
          <p:cNvSpPr>
            <a:spLocks/>
          </p:cNvSpPr>
          <p:nvPr/>
        </p:nvSpPr>
        <p:spPr bwMode="auto">
          <a:xfrm>
            <a:off x="3438525" y="3019425"/>
            <a:ext cx="100013"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35" name="Line 405"/>
          <p:cNvSpPr>
            <a:spLocks noChangeShapeType="1"/>
          </p:cNvSpPr>
          <p:nvPr/>
        </p:nvSpPr>
        <p:spPr bwMode="auto">
          <a:xfrm flipV="1">
            <a:off x="6375400" y="4494213"/>
            <a:ext cx="0" cy="984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36" name="Freeform 406"/>
          <p:cNvSpPr>
            <a:spLocks/>
          </p:cNvSpPr>
          <p:nvPr/>
        </p:nvSpPr>
        <p:spPr bwMode="auto">
          <a:xfrm>
            <a:off x="6324600" y="4583113"/>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37" name="Freeform 309"/>
          <p:cNvSpPr>
            <a:spLocks/>
          </p:cNvSpPr>
          <p:nvPr/>
        </p:nvSpPr>
        <p:spPr bwMode="auto">
          <a:xfrm>
            <a:off x="6324600" y="3930650"/>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38" name="Line 310"/>
          <p:cNvSpPr>
            <a:spLocks noChangeShapeType="1"/>
          </p:cNvSpPr>
          <p:nvPr/>
        </p:nvSpPr>
        <p:spPr bwMode="auto">
          <a:xfrm>
            <a:off x="6370638" y="3944938"/>
            <a:ext cx="9525" cy="15716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39" name="Freeform 403"/>
          <p:cNvSpPr>
            <a:spLocks/>
          </p:cNvSpPr>
          <p:nvPr/>
        </p:nvSpPr>
        <p:spPr bwMode="auto">
          <a:xfrm>
            <a:off x="6324600" y="4117975"/>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40" name="Line 404"/>
          <p:cNvSpPr>
            <a:spLocks noChangeShapeType="1"/>
          </p:cNvSpPr>
          <p:nvPr/>
        </p:nvSpPr>
        <p:spPr bwMode="auto">
          <a:xfrm>
            <a:off x="6375400" y="4040188"/>
            <a:ext cx="0" cy="666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41" name="Freeform 309"/>
          <p:cNvSpPr>
            <a:spLocks/>
          </p:cNvSpPr>
          <p:nvPr/>
        </p:nvSpPr>
        <p:spPr bwMode="auto">
          <a:xfrm>
            <a:off x="6324600" y="4660900"/>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42" name="Freeform 403"/>
          <p:cNvSpPr>
            <a:spLocks/>
          </p:cNvSpPr>
          <p:nvPr/>
        </p:nvSpPr>
        <p:spPr bwMode="auto">
          <a:xfrm>
            <a:off x="6324600" y="4818063"/>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43" name="Freeform 309"/>
          <p:cNvSpPr>
            <a:spLocks/>
          </p:cNvSpPr>
          <p:nvPr/>
        </p:nvSpPr>
        <p:spPr bwMode="auto">
          <a:xfrm>
            <a:off x="4900613" y="3721100"/>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44" name="Line 310"/>
          <p:cNvSpPr>
            <a:spLocks noChangeShapeType="1"/>
          </p:cNvSpPr>
          <p:nvPr/>
        </p:nvSpPr>
        <p:spPr bwMode="auto">
          <a:xfrm>
            <a:off x="4946650" y="3721100"/>
            <a:ext cx="9525" cy="1571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45" name="Freeform 403"/>
          <p:cNvSpPr>
            <a:spLocks/>
          </p:cNvSpPr>
          <p:nvPr/>
        </p:nvSpPr>
        <p:spPr bwMode="auto">
          <a:xfrm>
            <a:off x="4900613" y="3878263"/>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46" name="Line 404"/>
          <p:cNvSpPr>
            <a:spLocks noChangeShapeType="1"/>
          </p:cNvSpPr>
          <p:nvPr/>
        </p:nvSpPr>
        <p:spPr bwMode="auto">
          <a:xfrm>
            <a:off x="4951413" y="3819525"/>
            <a:ext cx="0" cy="682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47" name="Freeform 237"/>
          <p:cNvSpPr>
            <a:spLocks/>
          </p:cNvSpPr>
          <p:nvPr/>
        </p:nvSpPr>
        <p:spPr bwMode="auto">
          <a:xfrm>
            <a:off x="4895850" y="3748088"/>
            <a:ext cx="111125" cy="117475"/>
          </a:xfrm>
          <a:custGeom>
            <a:avLst/>
            <a:gdLst>
              <a:gd name="T0" fmla="*/ 2147483646 w 81"/>
              <a:gd name="T1" fmla="*/ 0 h 80"/>
              <a:gd name="T2" fmla="*/ 2147483646 w 81"/>
              <a:gd name="T3" fmla="*/ 2147483646 h 80"/>
              <a:gd name="T4" fmla="*/ 2147483646 w 81"/>
              <a:gd name="T5" fmla="*/ 2147483646 h 80"/>
              <a:gd name="T6" fmla="*/ 0 w 81"/>
              <a:gd name="T7" fmla="*/ 2147483646 h 80"/>
              <a:gd name="T8" fmla="*/ 2147483646 w 81"/>
              <a:gd name="T9" fmla="*/ 0 h 80"/>
              <a:gd name="T10" fmla="*/ 0 60000 65536"/>
              <a:gd name="T11" fmla="*/ 0 60000 65536"/>
              <a:gd name="T12" fmla="*/ 0 60000 65536"/>
              <a:gd name="T13" fmla="*/ 0 60000 65536"/>
              <a:gd name="T14" fmla="*/ 0 60000 65536"/>
              <a:gd name="T15" fmla="*/ 0 w 81"/>
              <a:gd name="T16" fmla="*/ 0 h 80"/>
              <a:gd name="T17" fmla="*/ 81 w 81"/>
              <a:gd name="T18" fmla="*/ 80 h 80"/>
            </a:gdLst>
            <a:ahLst/>
            <a:cxnLst>
              <a:cxn ang="T10">
                <a:pos x="T0" y="T1"/>
              </a:cxn>
              <a:cxn ang="T11">
                <a:pos x="T2" y="T3"/>
              </a:cxn>
              <a:cxn ang="T12">
                <a:pos x="T4" y="T5"/>
              </a:cxn>
              <a:cxn ang="T13">
                <a:pos x="T6" y="T7"/>
              </a:cxn>
              <a:cxn ang="T14">
                <a:pos x="T8" y="T9"/>
              </a:cxn>
            </a:cxnLst>
            <a:rect l="T15" t="T16" r="T17" b="T18"/>
            <a:pathLst>
              <a:path w="81" h="80">
                <a:moveTo>
                  <a:pt x="41" y="0"/>
                </a:moveTo>
                <a:lnTo>
                  <a:pt x="81" y="40"/>
                </a:lnTo>
                <a:lnTo>
                  <a:pt x="41" y="80"/>
                </a:lnTo>
                <a:lnTo>
                  <a:pt x="0" y="40"/>
                </a:lnTo>
                <a:lnTo>
                  <a:pt x="41" y="0"/>
                </a:lnTo>
                <a:close/>
              </a:path>
            </a:pathLst>
          </a:custGeom>
          <a:solidFill>
            <a:schemeClr val="bg1"/>
          </a:solidFill>
          <a:ln w="19050">
            <a:solidFill>
              <a:srgbClr val="000000"/>
            </a:solidFill>
            <a:round/>
            <a:headEnd/>
            <a:tailEnd/>
          </a:ln>
        </p:spPr>
        <p:txBody>
          <a:bodyPr/>
          <a:lstStyle/>
          <a:p>
            <a:endParaRPr lang="es-ES"/>
          </a:p>
        </p:txBody>
      </p:sp>
      <p:sp>
        <p:nvSpPr>
          <p:cNvPr id="12348" name="Freeform 309"/>
          <p:cNvSpPr>
            <a:spLocks/>
          </p:cNvSpPr>
          <p:nvPr/>
        </p:nvSpPr>
        <p:spPr bwMode="auto">
          <a:xfrm>
            <a:off x="4900613" y="3579813"/>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49" name="Line 405"/>
          <p:cNvSpPr>
            <a:spLocks noChangeShapeType="1"/>
          </p:cNvSpPr>
          <p:nvPr/>
        </p:nvSpPr>
        <p:spPr bwMode="auto">
          <a:xfrm flipV="1">
            <a:off x="4951413" y="3606800"/>
            <a:ext cx="0" cy="1000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50" name="Freeform 406"/>
          <p:cNvSpPr>
            <a:spLocks/>
          </p:cNvSpPr>
          <p:nvPr/>
        </p:nvSpPr>
        <p:spPr bwMode="auto">
          <a:xfrm>
            <a:off x="4900613" y="3706813"/>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51" name="Freeform 139"/>
          <p:cNvSpPr>
            <a:spLocks/>
          </p:cNvSpPr>
          <p:nvPr/>
        </p:nvSpPr>
        <p:spPr bwMode="auto">
          <a:xfrm>
            <a:off x="4903788" y="3408363"/>
            <a:ext cx="96837" cy="87312"/>
          </a:xfrm>
          <a:custGeom>
            <a:avLst/>
            <a:gdLst>
              <a:gd name="T0" fmla="*/ 2147483646 w 86"/>
              <a:gd name="T1" fmla="*/ 0 h 85"/>
              <a:gd name="T2" fmla="*/ 2147483646 w 86"/>
              <a:gd name="T3" fmla="*/ 2147483646 h 85"/>
              <a:gd name="T4" fmla="*/ 2147483646 w 86"/>
              <a:gd name="T5" fmla="*/ 2147483646 h 85"/>
              <a:gd name="T6" fmla="*/ 0 w 86"/>
              <a:gd name="T7" fmla="*/ 2147483646 h 85"/>
              <a:gd name="T8" fmla="*/ 2147483646 w 86"/>
              <a:gd name="T9" fmla="*/ 0 h 85"/>
              <a:gd name="T10" fmla="*/ 0 60000 65536"/>
              <a:gd name="T11" fmla="*/ 0 60000 65536"/>
              <a:gd name="T12" fmla="*/ 0 60000 65536"/>
              <a:gd name="T13" fmla="*/ 0 60000 65536"/>
              <a:gd name="T14" fmla="*/ 0 60000 65536"/>
              <a:gd name="T15" fmla="*/ 0 w 86"/>
              <a:gd name="T16" fmla="*/ 0 h 85"/>
              <a:gd name="T17" fmla="*/ 86 w 86"/>
              <a:gd name="T18" fmla="*/ 85 h 85"/>
            </a:gdLst>
            <a:ahLst/>
            <a:cxnLst>
              <a:cxn ang="T10">
                <a:pos x="T0" y="T1"/>
              </a:cxn>
              <a:cxn ang="T11">
                <a:pos x="T2" y="T3"/>
              </a:cxn>
              <a:cxn ang="T12">
                <a:pos x="T4" y="T5"/>
              </a:cxn>
              <a:cxn ang="T13">
                <a:pos x="T6" y="T7"/>
              </a:cxn>
              <a:cxn ang="T14">
                <a:pos x="T8" y="T9"/>
              </a:cxn>
            </a:cxnLst>
            <a:rect l="T15" t="T16" r="T17" b="T18"/>
            <a:pathLst>
              <a:path w="86" h="85">
                <a:moveTo>
                  <a:pt x="43" y="0"/>
                </a:moveTo>
                <a:lnTo>
                  <a:pt x="86" y="42"/>
                </a:lnTo>
                <a:lnTo>
                  <a:pt x="43" y="85"/>
                </a:lnTo>
                <a:lnTo>
                  <a:pt x="0" y="42"/>
                </a:lnTo>
                <a:lnTo>
                  <a:pt x="43" y="0"/>
                </a:lnTo>
                <a:close/>
              </a:path>
            </a:pathLst>
          </a:custGeom>
          <a:solidFill>
            <a:srgbClr val="000000"/>
          </a:solidFill>
          <a:ln w="19050">
            <a:solidFill>
              <a:srgbClr val="000000"/>
            </a:solidFill>
            <a:round/>
            <a:headEnd/>
            <a:tailEnd/>
          </a:ln>
        </p:spPr>
        <p:txBody>
          <a:bodyPr/>
          <a:lstStyle/>
          <a:p>
            <a:endParaRPr lang="es-ES"/>
          </a:p>
        </p:txBody>
      </p:sp>
      <p:sp>
        <p:nvSpPr>
          <p:cNvPr id="12352" name="Freeform 309"/>
          <p:cNvSpPr>
            <a:spLocks/>
          </p:cNvSpPr>
          <p:nvPr/>
        </p:nvSpPr>
        <p:spPr bwMode="auto">
          <a:xfrm>
            <a:off x="4900613" y="3355975"/>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53" name="Line 310"/>
          <p:cNvSpPr>
            <a:spLocks noChangeShapeType="1"/>
          </p:cNvSpPr>
          <p:nvPr/>
        </p:nvSpPr>
        <p:spPr bwMode="auto">
          <a:xfrm>
            <a:off x="4946650" y="3368675"/>
            <a:ext cx="9525" cy="158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54" name="Freeform 403"/>
          <p:cNvSpPr>
            <a:spLocks/>
          </p:cNvSpPr>
          <p:nvPr/>
        </p:nvSpPr>
        <p:spPr bwMode="auto">
          <a:xfrm>
            <a:off x="4900613" y="3543300"/>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55" name="Line 404"/>
          <p:cNvSpPr>
            <a:spLocks noChangeShapeType="1"/>
          </p:cNvSpPr>
          <p:nvPr/>
        </p:nvSpPr>
        <p:spPr bwMode="auto">
          <a:xfrm>
            <a:off x="4951413" y="3463925"/>
            <a:ext cx="0" cy="6826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56" name="Freeform 309"/>
          <p:cNvSpPr>
            <a:spLocks/>
          </p:cNvSpPr>
          <p:nvPr/>
        </p:nvSpPr>
        <p:spPr bwMode="auto">
          <a:xfrm>
            <a:off x="3438525" y="2792413"/>
            <a:ext cx="100013"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57" name="Line 119"/>
          <p:cNvSpPr>
            <a:spLocks noChangeShapeType="1"/>
          </p:cNvSpPr>
          <p:nvPr/>
        </p:nvSpPr>
        <p:spPr bwMode="auto">
          <a:xfrm flipH="1" flipV="1">
            <a:off x="3505200" y="2897188"/>
            <a:ext cx="2905125" cy="3492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58" name="Freeform 309"/>
          <p:cNvSpPr>
            <a:spLocks/>
          </p:cNvSpPr>
          <p:nvPr/>
        </p:nvSpPr>
        <p:spPr bwMode="auto">
          <a:xfrm>
            <a:off x="6324600" y="2833688"/>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59" name="Line 310"/>
          <p:cNvSpPr>
            <a:spLocks noChangeShapeType="1"/>
          </p:cNvSpPr>
          <p:nvPr/>
        </p:nvSpPr>
        <p:spPr bwMode="auto">
          <a:xfrm>
            <a:off x="6370638" y="2846388"/>
            <a:ext cx="9525" cy="1587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60" name="Freeform 403"/>
          <p:cNvSpPr>
            <a:spLocks/>
          </p:cNvSpPr>
          <p:nvPr/>
        </p:nvSpPr>
        <p:spPr bwMode="auto">
          <a:xfrm>
            <a:off x="6324600" y="3021013"/>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61" name="Line 404"/>
          <p:cNvSpPr>
            <a:spLocks noChangeShapeType="1"/>
          </p:cNvSpPr>
          <p:nvPr/>
        </p:nvSpPr>
        <p:spPr bwMode="auto">
          <a:xfrm>
            <a:off x="6375400" y="2941638"/>
            <a:ext cx="0" cy="6826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81" name="Elipse 180"/>
          <p:cNvSpPr/>
          <p:nvPr/>
        </p:nvSpPr>
        <p:spPr>
          <a:xfrm>
            <a:off x="6327775" y="2868613"/>
            <a:ext cx="95250" cy="1127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latin typeface="Comic Sans MS" panose="030F0702030302020204" pitchFamily="66" charset="0"/>
            </a:endParaRPr>
          </a:p>
        </p:txBody>
      </p:sp>
      <p:sp>
        <p:nvSpPr>
          <p:cNvPr id="12363" name="Freeform 309"/>
          <p:cNvSpPr>
            <a:spLocks/>
          </p:cNvSpPr>
          <p:nvPr/>
        </p:nvSpPr>
        <p:spPr bwMode="auto">
          <a:xfrm>
            <a:off x="4900613" y="2814638"/>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64" name="Line 310"/>
          <p:cNvSpPr>
            <a:spLocks noChangeShapeType="1"/>
          </p:cNvSpPr>
          <p:nvPr/>
        </p:nvSpPr>
        <p:spPr bwMode="auto">
          <a:xfrm>
            <a:off x="4946650" y="2827338"/>
            <a:ext cx="9525" cy="15716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2365" name="Freeform 403"/>
          <p:cNvSpPr>
            <a:spLocks/>
          </p:cNvSpPr>
          <p:nvPr/>
        </p:nvSpPr>
        <p:spPr bwMode="auto">
          <a:xfrm>
            <a:off x="4900613" y="3001963"/>
            <a:ext cx="101600" cy="0"/>
          </a:xfrm>
          <a:custGeom>
            <a:avLst/>
            <a:gdLst>
              <a:gd name="T0" fmla="*/ 0 w 36"/>
              <a:gd name="T1" fmla="*/ 2147483646 w 36"/>
              <a:gd name="T2" fmla="*/ 0 w 36"/>
              <a:gd name="T3" fmla="*/ 0 60000 65536"/>
              <a:gd name="T4" fmla="*/ 0 60000 65536"/>
              <a:gd name="T5" fmla="*/ 0 60000 65536"/>
              <a:gd name="T6" fmla="*/ 0 w 36"/>
              <a:gd name="T7" fmla="*/ 36 w 36"/>
            </a:gdLst>
            <a:ahLst/>
            <a:cxnLst>
              <a:cxn ang="T3">
                <a:pos x="T0" y="0"/>
              </a:cxn>
              <a:cxn ang="T4">
                <a:pos x="T1" y="0"/>
              </a:cxn>
              <a:cxn ang="T5">
                <a:pos x="T2" y="0"/>
              </a:cxn>
            </a:cxnLst>
            <a:rect l="T6" t="0" r="T7" b="0"/>
            <a:pathLst>
              <a:path w="36">
                <a:moveTo>
                  <a:pt x="0" y="0"/>
                </a:moveTo>
                <a:lnTo>
                  <a:pt x="36"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2366" name="Line 404"/>
          <p:cNvSpPr>
            <a:spLocks noChangeShapeType="1"/>
          </p:cNvSpPr>
          <p:nvPr/>
        </p:nvSpPr>
        <p:spPr bwMode="auto">
          <a:xfrm>
            <a:off x="4951413" y="2922588"/>
            <a:ext cx="0" cy="6826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86" name="Elipse 185"/>
          <p:cNvSpPr/>
          <p:nvPr/>
        </p:nvSpPr>
        <p:spPr>
          <a:xfrm>
            <a:off x="4903788" y="2849563"/>
            <a:ext cx="95250" cy="11112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latin typeface="Comic Sans MS" panose="030F0702030302020204" pitchFamily="66" charset="0"/>
            </a:endParaRPr>
          </a:p>
        </p:txBody>
      </p:sp>
      <p:sp>
        <p:nvSpPr>
          <p:cNvPr id="12368" name="CuadroTexto 186"/>
          <p:cNvSpPr txBox="1">
            <a:spLocks noChangeArrowheads="1"/>
          </p:cNvSpPr>
          <p:nvPr/>
        </p:nvSpPr>
        <p:spPr bwMode="auto">
          <a:xfrm>
            <a:off x="6284913" y="2792413"/>
            <a:ext cx="828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s-ES" altLang="es-ES" sz="1400" i="0" dirty="0">
                <a:latin typeface="Calibri" panose="020F0502020204030204" pitchFamily="34" charset="0"/>
                <a:cs typeface="Arial" panose="020B0604020202020204" pitchFamily="34" charset="0"/>
              </a:rPr>
              <a:t>0 Gy</a:t>
            </a:r>
          </a:p>
        </p:txBody>
      </p:sp>
      <p:sp>
        <p:nvSpPr>
          <p:cNvPr id="12369" name="CuadroTexto 187"/>
          <p:cNvSpPr txBox="1">
            <a:spLocks noChangeArrowheads="1"/>
          </p:cNvSpPr>
          <p:nvPr/>
        </p:nvSpPr>
        <p:spPr bwMode="auto">
          <a:xfrm>
            <a:off x="6284913" y="3875088"/>
            <a:ext cx="828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s-ES" altLang="es-ES" sz="1400" i="0" dirty="0">
                <a:latin typeface="Calibri" panose="020F0502020204030204" pitchFamily="34" charset="0"/>
                <a:cs typeface="Arial" panose="020B0604020202020204" pitchFamily="34" charset="0"/>
              </a:rPr>
              <a:t>4 Gy</a:t>
            </a:r>
          </a:p>
        </p:txBody>
      </p:sp>
      <p:sp>
        <p:nvSpPr>
          <p:cNvPr id="12370" name="CuadroTexto 188"/>
          <p:cNvSpPr txBox="1">
            <a:spLocks noChangeArrowheads="1"/>
          </p:cNvSpPr>
          <p:nvPr/>
        </p:nvSpPr>
        <p:spPr bwMode="auto">
          <a:xfrm>
            <a:off x="6593034" y="4368671"/>
            <a:ext cx="520554" cy="307777"/>
          </a:xfrm>
          <a:prstGeom prst="rect">
            <a:avLst/>
          </a:prstGeom>
          <a:noFill/>
          <a:ln w="28575">
            <a:noFill/>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s-ES" altLang="es-ES" sz="1400" i="0" dirty="0">
                <a:latin typeface="Calibri" panose="020F0502020204030204" pitchFamily="34" charset="0"/>
                <a:cs typeface="Arial" panose="020B0604020202020204" pitchFamily="34" charset="0"/>
              </a:rPr>
              <a:t>8 Gy</a:t>
            </a:r>
          </a:p>
        </p:txBody>
      </p:sp>
      <p:sp>
        <p:nvSpPr>
          <p:cNvPr id="12371" name="CuadroTexto 189"/>
          <p:cNvSpPr txBox="1">
            <a:spLocks noChangeArrowheads="1"/>
          </p:cNvSpPr>
          <p:nvPr/>
        </p:nvSpPr>
        <p:spPr bwMode="auto">
          <a:xfrm>
            <a:off x="6284913" y="4677736"/>
            <a:ext cx="82867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a:spcBef>
                <a:spcPct val="0"/>
              </a:spcBef>
              <a:buFontTx/>
              <a:buNone/>
            </a:pPr>
            <a:r>
              <a:rPr lang="es-ES" altLang="es-ES" sz="1400" i="0" dirty="0">
                <a:latin typeface="Calibri" panose="020F0502020204030204" pitchFamily="34" charset="0"/>
                <a:cs typeface="Arial" panose="020B0604020202020204" pitchFamily="34" charset="0"/>
              </a:rPr>
              <a:t>12 Gy</a:t>
            </a:r>
          </a:p>
        </p:txBody>
      </p:sp>
      <p:sp>
        <p:nvSpPr>
          <p:cNvPr id="12372" name="Text Box 124"/>
          <p:cNvSpPr txBox="1">
            <a:spLocks noChangeArrowheads="1"/>
          </p:cNvSpPr>
          <p:nvPr/>
        </p:nvSpPr>
        <p:spPr bwMode="auto">
          <a:xfrm>
            <a:off x="1636713" y="6388100"/>
            <a:ext cx="58340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1400" dirty="0">
                <a:latin typeface="Calibri" panose="020F0502020204030204" pitchFamily="34" charset="0"/>
              </a:rPr>
              <a:t>Alonso-González et al., J Pineal Res 58:189-197, </a:t>
            </a:r>
            <a:r>
              <a:rPr lang="es-ES_tradnl" altLang="es-ES" sz="1400" dirty="0" smtClean="0">
                <a:latin typeface="Calibri" panose="020F0502020204030204" pitchFamily="34" charset="0"/>
              </a:rPr>
              <a:t>2015.</a:t>
            </a:r>
            <a:endParaRPr lang="es-ES" altLang="es-ES" sz="1400" dirty="0">
              <a:latin typeface="Calibri" panose="020F0502020204030204" pitchFamily="34" charset="0"/>
            </a:endParaRPr>
          </a:p>
        </p:txBody>
      </p:sp>
      <p:sp>
        <p:nvSpPr>
          <p:cNvPr id="2" name="Rectángulo 1"/>
          <p:cNvSpPr/>
          <p:nvPr/>
        </p:nvSpPr>
        <p:spPr bwMode="auto">
          <a:xfrm rot="-3600000">
            <a:off x="4965671" y="2016915"/>
            <a:ext cx="133746" cy="3409256"/>
          </a:xfrm>
          <a:prstGeom prst="rect">
            <a:avLst/>
          </a:prstGeom>
          <a:solidFill>
            <a:srgbClr val="FF0000">
              <a:alpha val="41961"/>
            </a:srgbClr>
          </a:solidFill>
          <a:ln w="28575" cap="flat" cmpd="sng" algn="ctr">
            <a:solidFill>
              <a:srgbClr val="FF5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3" name="Rectángulo redondeado 2"/>
          <p:cNvSpPr/>
          <p:nvPr/>
        </p:nvSpPr>
        <p:spPr bwMode="auto">
          <a:xfrm>
            <a:off x="6542233" y="4383088"/>
            <a:ext cx="571354" cy="303212"/>
          </a:xfrm>
          <a:prstGeom prst="round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4" name="Rectángulo 3"/>
          <p:cNvSpPr/>
          <p:nvPr/>
        </p:nvSpPr>
        <p:spPr bwMode="auto">
          <a:xfrm>
            <a:off x="6585095" y="4390075"/>
            <a:ext cx="479353" cy="263061"/>
          </a:xfrm>
          <a:prstGeom prst="rect">
            <a:avLst/>
          </a:prstGeom>
          <a:solidFill>
            <a:srgbClr val="FF0000">
              <a:alpha val="41961"/>
            </a:srgbClr>
          </a:solidFill>
          <a:ln w="38100" cap="flat" cmpd="sng" algn="ctr">
            <a:solidFill>
              <a:srgbClr val="FF505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4338" name="Rectangle 79"/>
          <p:cNvSpPr>
            <a:spLocks noChangeArrowheads="1"/>
          </p:cNvSpPr>
          <p:nvPr/>
        </p:nvSpPr>
        <p:spPr bwMode="auto">
          <a:xfrm>
            <a:off x="309440" y="1579563"/>
            <a:ext cx="8712200" cy="4724400"/>
          </a:xfrm>
          <a:prstGeom prst="rect">
            <a:avLst/>
          </a:prstGeom>
          <a:solidFill>
            <a:srgbClr val="FFFFFF"/>
          </a:solidFill>
          <a:ln w="28575" algn="ctr">
            <a:solidFill>
              <a:schemeClr val="tx1"/>
            </a:solidFill>
            <a:miter lim="800000"/>
            <a:headEnd/>
            <a:tailEnd/>
          </a:ln>
        </p:spPr>
        <p:txBody>
          <a:bodyPr rot="10800000" vert="eaVert"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14339" name="Line 649"/>
          <p:cNvSpPr>
            <a:spLocks noChangeShapeType="1"/>
          </p:cNvSpPr>
          <p:nvPr/>
        </p:nvSpPr>
        <p:spPr bwMode="auto">
          <a:xfrm>
            <a:off x="6380163" y="3457575"/>
            <a:ext cx="1587" cy="889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40" name="Line 654"/>
          <p:cNvSpPr>
            <a:spLocks noChangeShapeType="1"/>
          </p:cNvSpPr>
          <p:nvPr/>
        </p:nvSpPr>
        <p:spPr bwMode="auto">
          <a:xfrm>
            <a:off x="5664200" y="2838450"/>
            <a:ext cx="1588" cy="936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41" name="Line 662"/>
          <p:cNvSpPr>
            <a:spLocks noChangeShapeType="1"/>
          </p:cNvSpPr>
          <p:nvPr/>
        </p:nvSpPr>
        <p:spPr bwMode="auto">
          <a:xfrm>
            <a:off x="4332288" y="2981325"/>
            <a:ext cx="1587" cy="80963"/>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42" name="Rectangle 742"/>
          <p:cNvSpPr>
            <a:spLocks noChangeArrowheads="1"/>
          </p:cNvSpPr>
          <p:nvPr/>
        </p:nvSpPr>
        <p:spPr bwMode="auto">
          <a:xfrm>
            <a:off x="5413375" y="2911475"/>
            <a:ext cx="503238" cy="2032000"/>
          </a:xfrm>
          <a:prstGeom prst="rect">
            <a:avLst/>
          </a:prstGeom>
          <a:pattFill prst="wdDnDiag">
            <a:fgClr>
              <a:schemeClr val="tx1"/>
            </a:fgClr>
            <a:bgClr>
              <a:srgbClr val="FF5050"/>
            </a:bgClr>
          </a:patt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cs typeface="Arial" panose="020B0604020202020204" pitchFamily="34" charset="0"/>
            </a:endParaRPr>
          </a:p>
        </p:txBody>
      </p:sp>
      <p:sp>
        <p:nvSpPr>
          <p:cNvPr id="14343" name="Rectangle 741"/>
          <p:cNvSpPr>
            <a:spLocks noChangeArrowheads="1"/>
          </p:cNvSpPr>
          <p:nvPr/>
        </p:nvSpPr>
        <p:spPr bwMode="auto">
          <a:xfrm>
            <a:off x="4081463" y="3062288"/>
            <a:ext cx="503237" cy="1876425"/>
          </a:xfrm>
          <a:prstGeom prst="rect">
            <a:avLst/>
          </a:prstGeom>
          <a:pattFill prst="wdDnDiag">
            <a:fgClr>
              <a:schemeClr val="tx1"/>
            </a:fgClr>
            <a:bgClr>
              <a:srgbClr val="33CC33"/>
            </a:bgClr>
          </a:pattFill>
          <a:ln>
            <a:noFill/>
          </a:ln>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cs typeface="Arial" panose="020B0604020202020204" pitchFamily="34" charset="0"/>
            </a:endParaRPr>
          </a:p>
        </p:txBody>
      </p:sp>
      <p:sp>
        <p:nvSpPr>
          <p:cNvPr id="14344" name="Rectangle 639"/>
          <p:cNvSpPr>
            <a:spLocks noChangeArrowheads="1"/>
          </p:cNvSpPr>
          <p:nvPr/>
        </p:nvSpPr>
        <p:spPr bwMode="auto">
          <a:xfrm>
            <a:off x="2622550" y="1827213"/>
            <a:ext cx="6065838" cy="312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cs typeface="Arial" panose="020B0604020202020204" pitchFamily="34" charset="0"/>
            </a:endParaRPr>
          </a:p>
        </p:txBody>
      </p:sp>
      <p:sp>
        <p:nvSpPr>
          <p:cNvPr id="14345" name="Rectangle 640"/>
          <p:cNvSpPr>
            <a:spLocks noChangeArrowheads="1"/>
          </p:cNvSpPr>
          <p:nvPr/>
        </p:nvSpPr>
        <p:spPr bwMode="auto">
          <a:xfrm>
            <a:off x="6748463" y="3457575"/>
            <a:ext cx="506412" cy="1481138"/>
          </a:xfrm>
          <a:prstGeom prst="rect">
            <a:avLst/>
          </a:prstGeom>
          <a:noFill/>
          <a:ln>
            <a:noFill/>
          </a:ln>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cs typeface="Arial" panose="020B0604020202020204" pitchFamily="34" charset="0"/>
            </a:endParaRPr>
          </a:p>
        </p:txBody>
      </p:sp>
      <p:sp>
        <p:nvSpPr>
          <p:cNvPr id="14346" name="Rectangle 641"/>
          <p:cNvSpPr>
            <a:spLocks noChangeArrowheads="1"/>
          </p:cNvSpPr>
          <p:nvPr/>
        </p:nvSpPr>
        <p:spPr bwMode="auto">
          <a:xfrm>
            <a:off x="6748463" y="3457575"/>
            <a:ext cx="506412" cy="1481138"/>
          </a:xfrm>
          <a:prstGeom prst="rect">
            <a:avLst/>
          </a:prstGeom>
          <a:noFill/>
          <a:ln>
            <a:noFill/>
          </a:ln>
          <a:extLst>
            <a:ext uri="{909E8E84-426E-40DD-AFC4-6F175D3DCCD1}">
              <a14:hiddenFill xmlns:a14="http://schemas.microsoft.com/office/drawing/2010/main">
                <a:blipFill dpi="0" rotWithShape="0">
                  <a:blip/>
                  <a:srcRect/>
                  <a:tile tx="0" ty="0" sx="100000" sy="100000" flip="none" algn="tl"/>
                </a:blip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cs typeface="Arial" panose="020B0604020202020204" pitchFamily="34" charset="0"/>
            </a:endParaRPr>
          </a:p>
        </p:txBody>
      </p:sp>
      <p:sp>
        <p:nvSpPr>
          <p:cNvPr id="14347" name="Freeform 642" descr="Diagonal hacia arriba ancha"/>
          <p:cNvSpPr>
            <a:spLocks/>
          </p:cNvSpPr>
          <p:nvPr/>
        </p:nvSpPr>
        <p:spPr bwMode="auto">
          <a:xfrm>
            <a:off x="6751638" y="3595688"/>
            <a:ext cx="500062" cy="1341437"/>
          </a:xfrm>
          <a:custGeom>
            <a:avLst/>
            <a:gdLst>
              <a:gd name="T0" fmla="*/ 0 w 193"/>
              <a:gd name="T1" fmla="*/ 2147483646 h 1017"/>
              <a:gd name="T2" fmla="*/ 0 w 193"/>
              <a:gd name="T3" fmla="*/ 0 h 1017"/>
              <a:gd name="T4" fmla="*/ 2147483646 w 193"/>
              <a:gd name="T5" fmla="*/ 0 h 1017"/>
              <a:gd name="T6" fmla="*/ 2147483646 w 193"/>
              <a:gd name="T7" fmla="*/ 2147483646 h 10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3" h="1017">
                <a:moveTo>
                  <a:pt x="0" y="1017"/>
                </a:moveTo>
                <a:lnTo>
                  <a:pt x="0" y="0"/>
                </a:lnTo>
                <a:lnTo>
                  <a:pt x="193" y="0"/>
                </a:lnTo>
                <a:lnTo>
                  <a:pt x="193" y="1017"/>
                </a:lnTo>
              </a:path>
            </a:pathLst>
          </a:custGeom>
          <a:pattFill prst="wdDnDiag">
            <a:fgClr>
              <a:schemeClr val="tx1"/>
            </a:fgClr>
            <a:bgClr>
              <a:srgbClr val="FFFF00"/>
            </a:bgClr>
          </a:pattFill>
          <a:ln w="15875">
            <a:solidFill>
              <a:srgbClr val="000000"/>
            </a:solidFill>
            <a:prstDash val="solid"/>
            <a:round/>
            <a:headEnd/>
            <a:tailEnd/>
          </a:ln>
          <a:extLst/>
        </p:spPr>
        <p:txBody>
          <a:bodyPr/>
          <a:lstStyle/>
          <a:p>
            <a:endParaRPr lang="es-ES"/>
          </a:p>
        </p:txBody>
      </p:sp>
      <p:sp>
        <p:nvSpPr>
          <p:cNvPr id="14348" name="Freeform 643"/>
          <p:cNvSpPr>
            <a:spLocks/>
          </p:cNvSpPr>
          <p:nvPr/>
        </p:nvSpPr>
        <p:spPr bwMode="auto">
          <a:xfrm>
            <a:off x="6877050" y="3513138"/>
            <a:ext cx="249238" cy="1587"/>
          </a:xfrm>
          <a:custGeom>
            <a:avLst/>
            <a:gdLst>
              <a:gd name="T0" fmla="*/ 0 w 96"/>
              <a:gd name="T1" fmla="*/ 0 h 1588"/>
              <a:gd name="T2" fmla="*/ 2147483646 w 96"/>
              <a:gd name="T3" fmla="*/ 0 h 1588"/>
              <a:gd name="T4" fmla="*/ 0 w 96"/>
              <a:gd name="T5" fmla="*/ 0 h 1588"/>
              <a:gd name="T6" fmla="*/ 0 60000 65536"/>
              <a:gd name="T7" fmla="*/ 0 60000 65536"/>
              <a:gd name="T8" fmla="*/ 0 60000 65536"/>
            </a:gdLst>
            <a:ahLst/>
            <a:cxnLst>
              <a:cxn ang="T6">
                <a:pos x="T0" y="T1"/>
              </a:cxn>
              <a:cxn ang="T7">
                <a:pos x="T2" y="T3"/>
              </a:cxn>
              <a:cxn ang="T8">
                <a:pos x="T4" y="T5"/>
              </a:cxn>
            </a:cxnLst>
            <a:rect l="0" t="0" r="r" b="b"/>
            <a:pathLst>
              <a:path w="96" h="1588">
                <a:moveTo>
                  <a:pt x="0" y="0"/>
                </a:moveTo>
                <a:lnTo>
                  <a:pt x="96" y="0"/>
                </a:lnTo>
                <a:lnTo>
                  <a:pt x="0"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49" name="Line 644"/>
          <p:cNvSpPr>
            <a:spLocks noChangeShapeType="1"/>
          </p:cNvSpPr>
          <p:nvPr/>
        </p:nvSpPr>
        <p:spPr bwMode="auto">
          <a:xfrm>
            <a:off x="7000875" y="3513138"/>
            <a:ext cx="1588" cy="7143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50" name="Rectangle 646"/>
          <p:cNvSpPr>
            <a:spLocks noChangeArrowheads="1"/>
          </p:cNvSpPr>
          <p:nvPr/>
        </p:nvSpPr>
        <p:spPr bwMode="auto">
          <a:xfrm>
            <a:off x="6181725" y="2003425"/>
            <a:ext cx="504825" cy="2935288"/>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cs typeface="Arial" panose="020B0604020202020204" pitchFamily="34" charset="0"/>
            </a:endParaRPr>
          </a:p>
        </p:txBody>
      </p:sp>
      <p:sp>
        <p:nvSpPr>
          <p:cNvPr id="14351" name="Freeform 647"/>
          <p:cNvSpPr>
            <a:spLocks/>
          </p:cNvSpPr>
          <p:nvPr/>
        </p:nvSpPr>
        <p:spPr bwMode="auto">
          <a:xfrm>
            <a:off x="6130925" y="3532188"/>
            <a:ext cx="500063" cy="1404937"/>
          </a:xfrm>
          <a:custGeom>
            <a:avLst/>
            <a:gdLst>
              <a:gd name="T0" fmla="*/ 0 w 193"/>
              <a:gd name="T1" fmla="*/ 2147483646 h 1132"/>
              <a:gd name="T2" fmla="*/ 0 w 193"/>
              <a:gd name="T3" fmla="*/ 0 h 1132"/>
              <a:gd name="T4" fmla="*/ 2147483646 w 193"/>
              <a:gd name="T5" fmla="*/ 0 h 1132"/>
              <a:gd name="T6" fmla="*/ 2147483646 w 193"/>
              <a:gd name="T7" fmla="*/ 2147483646 h 11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3" h="1132">
                <a:moveTo>
                  <a:pt x="0" y="1132"/>
                </a:moveTo>
                <a:lnTo>
                  <a:pt x="0" y="0"/>
                </a:lnTo>
                <a:lnTo>
                  <a:pt x="193" y="0"/>
                </a:lnTo>
                <a:lnTo>
                  <a:pt x="193" y="1132"/>
                </a:lnTo>
              </a:path>
            </a:pathLst>
          </a:custGeom>
          <a:gradFill>
            <a:gsLst>
              <a:gs pos="0">
                <a:srgbClr val="FFFF00"/>
              </a:gs>
              <a:gs pos="100000">
                <a:srgbClr val="CC9900"/>
              </a:gs>
              <a:gs pos="71000">
                <a:srgbClr val="FFCC00"/>
              </a:gs>
            </a:gsLst>
            <a:lin ang="10800000" scaled="1"/>
          </a:gradFill>
          <a:ln w="15875">
            <a:solidFill>
              <a:srgbClr val="000000"/>
            </a:solidFill>
            <a:prstDash val="solid"/>
            <a:round/>
            <a:headEnd/>
            <a:tailEnd/>
          </a:ln>
        </p:spPr>
        <p:txBody>
          <a:bodyPr/>
          <a:lstStyle/>
          <a:p>
            <a:endParaRPr lang="es-ES"/>
          </a:p>
        </p:txBody>
      </p:sp>
      <p:sp>
        <p:nvSpPr>
          <p:cNvPr id="14352" name="Freeform 648"/>
          <p:cNvSpPr>
            <a:spLocks/>
          </p:cNvSpPr>
          <p:nvPr/>
        </p:nvSpPr>
        <p:spPr bwMode="auto">
          <a:xfrm>
            <a:off x="6256338" y="3457575"/>
            <a:ext cx="249237" cy="1588"/>
          </a:xfrm>
          <a:custGeom>
            <a:avLst/>
            <a:gdLst>
              <a:gd name="T0" fmla="*/ 0 w 96"/>
              <a:gd name="T1" fmla="*/ 0 h 1588"/>
              <a:gd name="T2" fmla="*/ 2147483646 w 96"/>
              <a:gd name="T3" fmla="*/ 0 h 1588"/>
              <a:gd name="T4" fmla="*/ 0 w 96"/>
              <a:gd name="T5" fmla="*/ 0 h 1588"/>
              <a:gd name="T6" fmla="*/ 0 60000 65536"/>
              <a:gd name="T7" fmla="*/ 0 60000 65536"/>
              <a:gd name="T8" fmla="*/ 0 60000 65536"/>
            </a:gdLst>
            <a:ahLst/>
            <a:cxnLst>
              <a:cxn ang="T6">
                <a:pos x="T0" y="T1"/>
              </a:cxn>
              <a:cxn ang="T7">
                <a:pos x="T2" y="T3"/>
              </a:cxn>
              <a:cxn ang="T8">
                <a:pos x="T4" y="T5"/>
              </a:cxn>
            </a:cxnLst>
            <a:rect l="0" t="0" r="r" b="b"/>
            <a:pathLst>
              <a:path w="96" h="1588">
                <a:moveTo>
                  <a:pt x="0" y="0"/>
                </a:moveTo>
                <a:lnTo>
                  <a:pt x="96" y="0"/>
                </a:lnTo>
                <a:lnTo>
                  <a:pt x="0"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53" name="Freeform 652"/>
          <p:cNvSpPr>
            <a:spLocks/>
          </p:cNvSpPr>
          <p:nvPr/>
        </p:nvSpPr>
        <p:spPr bwMode="auto">
          <a:xfrm>
            <a:off x="5414963" y="2911475"/>
            <a:ext cx="500062" cy="2025650"/>
          </a:xfrm>
          <a:custGeom>
            <a:avLst/>
            <a:gdLst>
              <a:gd name="T0" fmla="*/ 0 w 193"/>
              <a:gd name="T1" fmla="*/ 2147483646 h 531"/>
              <a:gd name="T2" fmla="*/ 0 w 193"/>
              <a:gd name="T3" fmla="*/ 0 h 531"/>
              <a:gd name="T4" fmla="*/ 2147483646 w 193"/>
              <a:gd name="T5" fmla="*/ 0 h 531"/>
              <a:gd name="T6" fmla="*/ 2147483646 w 193"/>
              <a:gd name="T7" fmla="*/ 2147483646 h 53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3" h="531">
                <a:moveTo>
                  <a:pt x="0" y="531"/>
                </a:moveTo>
                <a:lnTo>
                  <a:pt x="0" y="0"/>
                </a:lnTo>
                <a:lnTo>
                  <a:pt x="193" y="0"/>
                </a:lnTo>
                <a:lnTo>
                  <a:pt x="193" y="531"/>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54" name="Freeform 653"/>
          <p:cNvSpPr>
            <a:spLocks/>
          </p:cNvSpPr>
          <p:nvPr/>
        </p:nvSpPr>
        <p:spPr bwMode="auto">
          <a:xfrm>
            <a:off x="5540375" y="2838450"/>
            <a:ext cx="249238" cy="1588"/>
          </a:xfrm>
          <a:custGeom>
            <a:avLst/>
            <a:gdLst>
              <a:gd name="T0" fmla="*/ 0 w 96"/>
              <a:gd name="T1" fmla="*/ 0 h 1588"/>
              <a:gd name="T2" fmla="*/ 2147483646 w 96"/>
              <a:gd name="T3" fmla="*/ 0 h 1588"/>
              <a:gd name="T4" fmla="*/ 0 w 96"/>
              <a:gd name="T5" fmla="*/ 0 h 1588"/>
              <a:gd name="T6" fmla="*/ 0 60000 65536"/>
              <a:gd name="T7" fmla="*/ 0 60000 65536"/>
              <a:gd name="T8" fmla="*/ 0 60000 65536"/>
            </a:gdLst>
            <a:ahLst/>
            <a:cxnLst>
              <a:cxn ang="T6">
                <a:pos x="T0" y="T1"/>
              </a:cxn>
              <a:cxn ang="T7">
                <a:pos x="T2" y="T3"/>
              </a:cxn>
              <a:cxn ang="T8">
                <a:pos x="T4" y="T5"/>
              </a:cxn>
            </a:cxnLst>
            <a:rect l="0" t="0" r="r" b="b"/>
            <a:pathLst>
              <a:path w="96" h="1588">
                <a:moveTo>
                  <a:pt x="0" y="0"/>
                </a:moveTo>
                <a:lnTo>
                  <a:pt x="96" y="0"/>
                </a:lnTo>
                <a:lnTo>
                  <a:pt x="0"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55" name="Rectangle 655"/>
          <p:cNvSpPr>
            <a:spLocks noChangeArrowheads="1"/>
          </p:cNvSpPr>
          <p:nvPr/>
        </p:nvSpPr>
        <p:spPr bwMode="auto">
          <a:xfrm>
            <a:off x="4803775" y="2808108"/>
            <a:ext cx="503238" cy="2124000"/>
          </a:xfrm>
          <a:prstGeom prst="rect">
            <a:avLst/>
          </a:prstGeom>
          <a:gradFill>
            <a:gsLst>
              <a:gs pos="14000">
                <a:srgbClr val="C00000"/>
              </a:gs>
              <a:gs pos="58000">
                <a:srgbClr val="FF1111"/>
              </a:gs>
              <a:gs pos="100000">
                <a:srgbClr val="CC0000"/>
              </a:gs>
            </a:gsLst>
            <a:lin ang="10800000" scaled="1"/>
          </a:gradFill>
          <a:ln>
            <a:noFill/>
          </a:ln>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cs typeface="Arial" panose="020B0604020202020204" pitchFamily="34" charset="0"/>
            </a:endParaRPr>
          </a:p>
        </p:txBody>
      </p:sp>
      <p:sp>
        <p:nvSpPr>
          <p:cNvPr id="14356" name="Freeform 656"/>
          <p:cNvSpPr>
            <a:spLocks/>
          </p:cNvSpPr>
          <p:nvPr/>
        </p:nvSpPr>
        <p:spPr bwMode="auto">
          <a:xfrm>
            <a:off x="4805363" y="2798763"/>
            <a:ext cx="500062" cy="2138362"/>
          </a:xfrm>
          <a:custGeom>
            <a:avLst/>
            <a:gdLst>
              <a:gd name="T0" fmla="*/ 0 w 193"/>
              <a:gd name="T1" fmla="*/ 2147483646 h 822"/>
              <a:gd name="T2" fmla="*/ 0 w 193"/>
              <a:gd name="T3" fmla="*/ 0 h 822"/>
              <a:gd name="T4" fmla="*/ 2147483646 w 193"/>
              <a:gd name="T5" fmla="*/ 0 h 822"/>
              <a:gd name="T6" fmla="*/ 2147483646 w 193"/>
              <a:gd name="T7" fmla="*/ 2147483646 h 8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3" h="822">
                <a:moveTo>
                  <a:pt x="0" y="822"/>
                </a:moveTo>
                <a:lnTo>
                  <a:pt x="0" y="0"/>
                </a:lnTo>
                <a:lnTo>
                  <a:pt x="193" y="0"/>
                </a:lnTo>
                <a:lnTo>
                  <a:pt x="193" y="822"/>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57" name="Freeform 657"/>
          <p:cNvSpPr>
            <a:spLocks/>
          </p:cNvSpPr>
          <p:nvPr/>
        </p:nvSpPr>
        <p:spPr bwMode="auto">
          <a:xfrm>
            <a:off x="4930775" y="2720975"/>
            <a:ext cx="247650" cy="1588"/>
          </a:xfrm>
          <a:custGeom>
            <a:avLst/>
            <a:gdLst>
              <a:gd name="T0" fmla="*/ 0 w 96"/>
              <a:gd name="T1" fmla="*/ 0 h 1587"/>
              <a:gd name="T2" fmla="*/ 2147483646 w 96"/>
              <a:gd name="T3" fmla="*/ 0 h 1587"/>
              <a:gd name="T4" fmla="*/ 0 w 96"/>
              <a:gd name="T5" fmla="*/ 0 h 1587"/>
              <a:gd name="T6" fmla="*/ 0 60000 65536"/>
              <a:gd name="T7" fmla="*/ 0 60000 65536"/>
              <a:gd name="T8" fmla="*/ 0 60000 65536"/>
            </a:gdLst>
            <a:ahLst/>
            <a:cxnLst>
              <a:cxn ang="T6">
                <a:pos x="T0" y="T1"/>
              </a:cxn>
              <a:cxn ang="T7">
                <a:pos x="T2" y="T3"/>
              </a:cxn>
              <a:cxn ang="T8">
                <a:pos x="T4" y="T5"/>
              </a:cxn>
            </a:cxnLst>
            <a:rect l="0" t="0" r="r" b="b"/>
            <a:pathLst>
              <a:path w="96" h="1587">
                <a:moveTo>
                  <a:pt x="0" y="0"/>
                </a:moveTo>
                <a:lnTo>
                  <a:pt x="96" y="0"/>
                </a:lnTo>
                <a:lnTo>
                  <a:pt x="0"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58" name="Line 658"/>
          <p:cNvSpPr>
            <a:spLocks noChangeShapeType="1"/>
          </p:cNvSpPr>
          <p:nvPr/>
        </p:nvSpPr>
        <p:spPr bwMode="auto">
          <a:xfrm>
            <a:off x="5054600" y="2725738"/>
            <a:ext cx="1588" cy="65087"/>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59" name="Rectangle 659"/>
          <p:cNvSpPr>
            <a:spLocks noChangeArrowheads="1"/>
          </p:cNvSpPr>
          <p:nvPr/>
        </p:nvSpPr>
        <p:spPr bwMode="auto">
          <a:xfrm>
            <a:off x="3467100" y="3127375"/>
            <a:ext cx="503238" cy="1804988"/>
          </a:xfrm>
          <a:prstGeom prst="rect">
            <a:avLst/>
          </a:prstGeom>
          <a:gradFill flip="none" rotWithShape="1">
            <a:gsLst>
              <a:gs pos="0">
                <a:srgbClr val="003300"/>
              </a:gs>
              <a:gs pos="100000">
                <a:srgbClr val="003300"/>
              </a:gs>
              <a:gs pos="48000">
                <a:srgbClr val="008000"/>
              </a:gs>
            </a:gsLst>
            <a:lin ang="10800000" scaled="1"/>
            <a:tileRect/>
          </a:gradFill>
          <a:ln>
            <a:noFill/>
          </a:ln>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 altLang="es-ES" sz="1800">
              <a:latin typeface="Comic Sans MS" panose="030F0702030302020204" pitchFamily="66" charset="0"/>
              <a:cs typeface="Arial" panose="020B0604020202020204" pitchFamily="34" charset="0"/>
            </a:endParaRPr>
          </a:p>
        </p:txBody>
      </p:sp>
      <p:sp>
        <p:nvSpPr>
          <p:cNvPr id="14360" name="Freeform 660"/>
          <p:cNvSpPr>
            <a:spLocks/>
          </p:cNvSpPr>
          <p:nvPr/>
        </p:nvSpPr>
        <p:spPr bwMode="auto">
          <a:xfrm>
            <a:off x="4083050" y="3057525"/>
            <a:ext cx="500063" cy="1879600"/>
          </a:xfrm>
          <a:custGeom>
            <a:avLst/>
            <a:gdLst>
              <a:gd name="T0" fmla="*/ 0 w 193"/>
              <a:gd name="T1" fmla="*/ 2147483646 h 956"/>
              <a:gd name="T2" fmla="*/ 0 w 193"/>
              <a:gd name="T3" fmla="*/ 0 h 956"/>
              <a:gd name="T4" fmla="*/ 2147483646 w 193"/>
              <a:gd name="T5" fmla="*/ 0 h 956"/>
              <a:gd name="T6" fmla="*/ 2147483646 w 193"/>
              <a:gd name="T7" fmla="*/ 2147483646 h 95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3" h="956">
                <a:moveTo>
                  <a:pt x="0" y="956"/>
                </a:moveTo>
                <a:lnTo>
                  <a:pt x="0" y="0"/>
                </a:lnTo>
                <a:lnTo>
                  <a:pt x="193" y="0"/>
                </a:lnTo>
                <a:lnTo>
                  <a:pt x="193" y="956"/>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61" name="Freeform 661"/>
          <p:cNvSpPr>
            <a:spLocks/>
          </p:cNvSpPr>
          <p:nvPr/>
        </p:nvSpPr>
        <p:spPr bwMode="auto">
          <a:xfrm>
            <a:off x="4208463" y="2981325"/>
            <a:ext cx="249237" cy="1588"/>
          </a:xfrm>
          <a:custGeom>
            <a:avLst/>
            <a:gdLst>
              <a:gd name="T0" fmla="*/ 0 w 96"/>
              <a:gd name="T1" fmla="*/ 0 h 1588"/>
              <a:gd name="T2" fmla="*/ 2147483646 w 96"/>
              <a:gd name="T3" fmla="*/ 0 h 1588"/>
              <a:gd name="T4" fmla="*/ 0 w 96"/>
              <a:gd name="T5" fmla="*/ 0 h 1588"/>
              <a:gd name="T6" fmla="*/ 0 60000 65536"/>
              <a:gd name="T7" fmla="*/ 0 60000 65536"/>
              <a:gd name="T8" fmla="*/ 0 60000 65536"/>
            </a:gdLst>
            <a:ahLst/>
            <a:cxnLst>
              <a:cxn ang="T6">
                <a:pos x="T0" y="T1"/>
              </a:cxn>
              <a:cxn ang="T7">
                <a:pos x="T2" y="T3"/>
              </a:cxn>
              <a:cxn ang="T8">
                <a:pos x="T4" y="T5"/>
              </a:cxn>
            </a:cxnLst>
            <a:rect l="0" t="0" r="r" b="b"/>
            <a:pathLst>
              <a:path w="96" h="1588">
                <a:moveTo>
                  <a:pt x="0" y="0"/>
                </a:moveTo>
                <a:lnTo>
                  <a:pt x="96" y="0"/>
                </a:lnTo>
                <a:lnTo>
                  <a:pt x="0"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62" name="Freeform 664"/>
          <p:cNvSpPr>
            <a:spLocks/>
          </p:cNvSpPr>
          <p:nvPr/>
        </p:nvSpPr>
        <p:spPr bwMode="auto">
          <a:xfrm>
            <a:off x="3468688" y="3117850"/>
            <a:ext cx="500062" cy="1819275"/>
          </a:xfrm>
          <a:custGeom>
            <a:avLst/>
            <a:gdLst>
              <a:gd name="T0" fmla="*/ 0 w 193"/>
              <a:gd name="T1" fmla="*/ 2147483646 h 425"/>
              <a:gd name="T2" fmla="*/ 0 w 193"/>
              <a:gd name="T3" fmla="*/ 0 h 425"/>
              <a:gd name="T4" fmla="*/ 2147483646 w 193"/>
              <a:gd name="T5" fmla="*/ 0 h 425"/>
              <a:gd name="T6" fmla="*/ 2147483646 w 193"/>
              <a:gd name="T7" fmla="*/ 2147483646 h 4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3" h="425">
                <a:moveTo>
                  <a:pt x="0" y="425"/>
                </a:moveTo>
                <a:lnTo>
                  <a:pt x="0" y="0"/>
                </a:lnTo>
                <a:lnTo>
                  <a:pt x="193" y="0"/>
                </a:lnTo>
                <a:lnTo>
                  <a:pt x="193" y="425"/>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63" name="Freeform 665"/>
          <p:cNvSpPr>
            <a:spLocks/>
          </p:cNvSpPr>
          <p:nvPr/>
        </p:nvSpPr>
        <p:spPr bwMode="auto">
          <a:xfrm>
            <a:off x="3594100" y="3074988"/>
            <a:ext cx="247650" cy="1587"/>
          </a:xfrm>
          <a:custGeom>
            <a:avLst/>
            <a:gdLst>
              <a:gd name="T0" fmla="*/ 0 w 96"/>
              <a:gd name="T1" fmla="*/ 0 h 1587"/>
              <a:gd name="T2" fmla="*/ 2147483646 w 96"/>
              <a:gd name="T3" fmla="*/ 0 h 1587"/>
              <a:gd name="T4" fmla="*/ 0 w 96"/>
              <a:gd name="T5" fmla="*/ 0 h 1587"/>
              <a:gd name="T6" fmla="*/ 0 60000 65536"/>
              <a:gd name="T7" fmla="*/ 0 60000 65536"/>
              <a:gd name="T8" fmla="*/ 0 60000 65536"/>
            </a:gdLst>
            <a:ahLst/>
            <a:cxnLst>
              <a:cxn ang="T6">
                <a:pos x="T0" y="T1"/>
              </a:cxn>
              <a:cxn ang="T7">
                <a:pos x="T2" y="T3"/>
              </a:cxn>
              <a:cxn ang="T8">
                <a:pos x="T4" y="T5"/>
              </a:cxn>
            </a:cxnLst>
            <a:rect l="0" t="0" r="r" b="b"/>
            <a:pathLst>
              <a:path w="96" h="1587">
                <a:moveTo>
                  <a:pt x="0" y="0"/>
                </a:moveTo>
                <a:lnTo>
                  <a:pt x="96" y="0"/>
                </a:lnTo>
                <a:lnTo>
                  <a:pt x="0"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64" name="Line 666"/>
          <p:cNvSpPr>
            <a:spLocks noChangeShapeType="1"/>
          </p:cNvSpPr>
          <p:nvPr/>
        </p:nvSpPr>
        <p:spPr bwMode="auto">
          <a:xfrm>
            <a:off x="3717925" y="3074988"/>
            <a:ext cx="1588" cy="36512"/>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65" name="Freeform 672"/>
          <p:cNvSpPr>
            <a:spLocks/>
          </p:cNvSpPr>
          <p:nvPr/>
        </p:nvSpPr>
        <p:spPr bwMode="auto">
          <a:xfrm>
            <a:off x="2738438" y="2447925"/>
            <a:ext cx="500062" cy="2489200"/>
          </a:xfrm>
          <a:custGeom>
            <a:avLst/>
            <a:gdLst>
              <a:gd name="T0" fmla="*/ 0 w 193"/>
              <a:gd name="T1" fmla="*/ 2147483646 h 960"/>
              <a:gd name="T2" fmla="*/ 0 w 193"/>
              <a:gd name="T3" fmla="*/ 0 h 960"/>
              <a:gd name="T4" fmla="*/ 2147483646 w 193"/>
              <a:gd name="T5" fmla="*/ 0 h 960"/>
              <a:gd name="T6" fmla="*/ 2147483646 w 193"/>
              <a:gd name="T7" fmla="*/ 2147483646 h 96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3" h="960">
                <a:moveTo>
                  <a:pt x="0" y="960"/>
                </a:moveTo>
                <a:lnTo>
                  <a:pt x="0" y="0"/>
                </a:lnTo>
                <a:lnTo>
                  <a:pt x="193" y="0"/>
                </a:lnTo>
                <a:lnTo>
                  <a:pt x="193" y="96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66" name="Freeform 673"/>
          <p:cNvSpPr>
            <a:spLocks/>
          </p:cNvSpPr>
          <p:nvPr/>
        </p:nvSpPr>
        <p:spPr bwMode="auto">
          <a:xfrm>
            <a:off x="2863850" y="2378075"/>
            <a:ext cx="247650" cy="1588"/>
          </a:xfrm>
          <a:custGeom>
            <a:avLst/>
            <a:gdLst>
              <a:gd name="T0" fmla="*/ 0 w 96"/>
              <a:gd name="T1" fmla="*/ 0 h 1588"/>
              <a:gd name="T2" fmla="*/ 2147483646 w 96"/>
              <a:gd name="T3" fmla="*/ 0 h 1588"/>
              <a:gd name="T4" fmla="*/ 0 w 96"/>
              <a:gd name="T5" fmla="*/ 0 h 1588"/>
              <a:gd name="T6" fmla="*/ 0 60000 65536"/>
              <a:gd name="T7" fmla="*/ 0 60000 65536"/>
              <a:gd name="T8" fmla="*/ 0 60000 65536"/>
            </a:gdLst>
            <a:ahLst/>
            <a:cxnLst>
              <a:cxn ang="T6">
                <a:pos x="T0" y="T1"/>
              </a:cxn>
              <a:cxn ang="T7">
                <a:pos x="T2" y="T3"/>
              </a:cxn>
              <a:cxn ang="T8">
                <a:pos x="T4" y="T5"/>
              </a:cxn>
            </a:cxnLst>
            <a:rect l="0" t="0" r="r" b="b"/>
            <a:pathLst>
              <a:path w="96" h="1588">
                <a:moveTo>
                  <a:pt x="0" y="0"/>
                </a:moveTo>
                <a:lnTo>
                  <a:pt x="96" y="0"/>
                </a:lnTo>
                <a:lnTo>
                  <a:pt x="0" y="0"/>
                </a:lnTo>
              </a:path>
            </a:pathLst>
          </a:custGeom>
          <a:noFill/>
          <a:ln w="15875">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4367" name="Line 674"/>
          <p:cNvSpPr>
            <a:spLocks noChangeShapeType="1"/>
          </p:cNvSpPr>
          <p:nvPr/>
        </p:nvSpPr>
        <p:spPr bwMode="auto">
          <a:xfrm>
            <a:off x="2987675" y="2378075"/>
            <a:ext cx="1588" cy="6985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68" name="Line 675"/>
          <p:cNvSpPr>
            <a:spLocks noChangeShapeType="1"/>
          </p:cNvSpPr>
          <p:nvPr/>
        </p:nvSpPr>
        <p:spPr bwMode="auto">
          <a:xfrm>
            <a:off x="2622550" y="4937125"/>
            <a:ext cx="4968875" cy="158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14369" name="Line 684"/>
          <p:cNvSpPr>
            <a:spLocks noChangeShapeType="1"/>
          </p:cNvSpPr>
          <p:nvPr/>
        </p:nvSpPr>
        <p:spPr bwMode="auto">
          <a:xfrm flipV="1">
            <a:off x="2622550" y="1827213"/>
            <a:ext cx="1588" cy="310991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70" name="Line 685"/>
          <p:cNvSpPr>
            <a:spLocks noChangeShapeType="1"/>
          </p:cNvSpPr>
          <p:nvPr/>
        </p:nvSpPr>
        <p:spPr bwMode="auto">
          <a:xfrm flipH="1">
            <a:off x="2533650" y="4937125"/>
            <a:ext cx="88900"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14371" name="Rectangle 686"/>
          <p:cNvSpPr>
            <a:spLocks noChangeArrowheads="1"/>
          </p:cNvSpPr>
          <p:nvPr/>
        </p:nvSpPr>
        <p:spPr bwMode="auto">
          <a:xfrm>
            <a:off x="2360613" y="4843463"/>
            <a:ext cx="952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200" b="0" i="0">
                <a:solidFill>
                  <a:srgbClr val="000000"/>
                </a:solidFill>
                <a:latin typeface="Comic Sans MS" panose="030F0702030302020204" pitchFamily="66" charset="0"/>
                <a:cs typeface="Arial" panose="020B0604020202020204" pitchFamily="34" charset="0"/>
              </a:rPr>
              <a:t>0</a:t>
            </a:r>
            <a:endParaRPr lang="es-ES" altLang="es-ES" sz="1200" b="0" i="0">
              <a:latin typeface="Comic Sans MS" panose="030F0702030302020204" pitchFamily="66" charset="0"/>
              <a:cs typeface="Arial" panose="020B0604020202020204" pitchFamily="34" charset="0"/>
            </a:endParaRPr>
          </a:p>
        </p:txBody>
      </p:sp>
      <p:sp>
        <p:nvSpPr>
          <p:cNvPr id="14372" name="Line 687"/>
          <p:cNvSpPr>
            <a:spLocks noChangeShapeType="1"/>
          </p:cNvSpPr>
          <p:nvPr/>
        </p:nvSpPr>
        <p:spPr bwMode="auto">
          <a:xfrm flipH="1">
            <a:off x="2573338" y="4811713"/>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14373" name="Line 688"/>
          <p:cNvSpPr>
            <a:spLocks noChangeShapeType="1"/>
          </p:cNvSpPr>
          <p:nvPr/>
        </p:nvSpPr>
        <p:spPr bwMode="auto">
          <a:xfrm flipH="1">
            <a:off x="2573338" y="4687888"/>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latin typeface="Calibri" panose="020F0502020204030204" pitchFamily="34" charset="0"/>
            </a:endParaRPr>
          </a:p>
        </p:txBody>
      </p:sp>
      <p:sp>
        <p:nvSpPr>
          <p:cNvPr id="14374" name="Line 689"/>
          <p:cNvSpPr>
            <a:spLocks noChangeShapeType="1"/>
          </p:cNvSpPr>
          <p:nvPr/>
        </p:nvSpPr>
        <p:spPr bwMode="auto">
          <a:xfrm flipH="1">
            <a:off x="2573338" y="4562475"/>
            <a:ext cx="49212"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75" name="Line 690"/>
          <p:cNvSpPr>
            <a:spLocks noChangeShapeType="1"/>
          </p:cNvSpPr>
          <p:nvPr/>
        </p:nvSpPr>
        <p:spPr bwMode="auto">
          <a:xfrm flipH="1">
            <a:off x="2573338" y="4438650"/>
            <a:ext cx="49212"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76" name="Line 691"/>
          <p:cNvSpPr>
            <a:spLocks noChangeShapeType="1"/>
          </p:cNvSpPr>
          <p:nvPr/>
        </p:nvSpPr>
        <p:spPr bwMode="auto">
          <a:xfrm flipH="1">
            <a:off x="2533650" y="4314825"/>
            <a:ext cx="88900"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77" name="Rectangle 692"/>
          <p:cNvSpPr>
            <a:spLocks noChangeArrowheads="1"/>
          </p:cNvSpPr>
          <p:nvPr/>
        </p:nvSpPr>
        <p:spPr bwMode="auto">
          <a:xfrm>
            <a:off x="2252663" y="4221163"/>
            <a:ext cx="15709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200" b="0" i="0">
                <a:solidFill>
                  <a:srgbClr val="000000"/>
                </a:solidFill>
                <a:latin typeface="Calibri" panose="020F0502020204030204" pitchFamily="34" charset="0"/>
                <a:cs typeface="Arial" panose="020B0604020202020204" pitchFamily="34" charset="0"/>
              </a:rPr>
              <a:t>25</a:t>
            </a:r>
            <a:endParaRPr lang="es-ES" altLang="es-ES" sz="1200" b="0" i="0">
              <a:latin typeface="Calibri" panose="020F0502020204030204" pitchFamily="34" charset="0"/>
              <a:cs typeface="Arial" panose="020B0604020202020204" pitchFamily="34" charset="0"/>
            </a:endParaRPr>
          </a:p>
        </p:txBody>
      </p:sp>
      <p:sp>
        <p:nvSpPr>
          <p:cNvPr id="14378" name="Line 693"/>
          <p:cNvSpPr>
            <a:spLocks noChangeShapeType="1"/>
          </p:cNvSpPr>
          <p:nvPr/>
        </p:nvSpPr>
        <p:spPr bwMode="auto">
          <a:xfrm flipH="1">
            <a:off x="2573338" y="4189413"/>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79" name="Line 694"/>
          <p:cNvSpPr>
            <a:spLocks noChangeShapeType="1"/>
          </p:cNvSpPr>
          <p:nvPr/>
        </p:nvSpPr>
        <p:spPr bwMode="auto">
          <a:xfrm flipH="1">
            <a:off x="2573338" y="4065588"/>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80" name="Line 695"/>
          <p:cNvSpPr>
            <a:spLocks noChangeShapeType="1"/>
          </p:cNvSpPr>
          <p:nvPr/>
        </p:nvSpPr>
        <p:spPr bwMode="auto">
          <a:xfrm flipH="1">
            <a:off x="2573338" y="3941763"/>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81" name="Line 696"/>
          <p:cNvSpPr>
            <a:spLocks noChangeShapeType="1"/>
          </p:cNvSpPr>
          <p:nvPr/>
        </p:nvSpPr>
        <p:spPr bwMode="auto">
          <a:xfrm flipH="1">
            <a:off x="2573338" y="3816350"/>
            <a:ext cx="49212"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82" name="Line 697"/>
          <p:cNvSpPr>
            <a:spLocks noChangeShapeType="1"/>
          </p:cNvSpPr>
          <p:nvPr/>
        </p:nvSpPr>
        <p:spPr bwMode="auto">
          <a:xfrm flipH="1">
            <a:off x="2533650" y="3692525"/>
            <a:ext cx="88900"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83" name="Rectangle 698"/>
          <p:cNvSpPr>
            <a:spLocks noChangeArrowheads="1"/>
          </p:cNvSpPr>
          <p:nvPr/>
        </p:nvSpPr>
        <p:spPr bwMode="auto">
          <a:xfrm>
            <a:off x="2252663" y="3595688"/>
            <a:ext cx="15709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200" b="0" i="0">
                <a:solidFill>
                  <a:srgbClr val="000000"/>
                </a:solidFill>
                <a:latin typeface="Calibri" panose="020F0502020204030204" pitchFamily="34" charset="0"/>
                <a:cs typeface="Arial" panose="020B0604020202020204" pitchFamily="34" charset="0"/>
              </a:rPr>
              <a:t>50</a:t>
            </a:r>
            <a:endParaRPr lang="es-ES" altLang="es-ES" sz="1200" b="0" i="0">
              <a:latin typeface="Calibri" panose="020F0502020204030204" pitchFamily="34" charset="0"/>
              <a:cs typeface="Arial" panose="020B0604020202020204" pitchFamily="34" charset="0"/>
            </a:endParaRPr>
          </a:p>
        </p:txBody>
      </p:sp>
      <p:sp>
        <p:nvSpPr>
          <p:cNvPr id="14384" name="Line 699"/>
          <p:cNvSpPr>
            <a:spLocks noChangeShapeType="1"/>
          </p:cNvSpPr>
          <p:nvPr/>
        </p:nvSpPr>
        <p:spPr bwMode="auto">
          <a:xfrm flipH="1">
            <a:off x="2573338" y="3568700"/>
            <a:ext cx="49212"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85" name="Line 700"/>
          <p:cNvSpPr>
            <a:spLocks noChangeShapeType="1"/>
          </p:cNvSpPr>
          <p:nvPr/>
        </p:nvSpPr>
        <p:spPr bwMode="auto">
          <a:xfrm flipH="1">
            <a:off x="2573338" y="3443288"/>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86" name="Line 701"/>
          <p:cNvSpPr>
            <a:spLocks noChangeShapeType="1"/>
          </p:cNvSpPr>
          <p:nvPr/>
        </p:nvSpPr>
        <p:spPr bwMode="auto">
          <a:xfrm flipH="1">
            <a:off x="2573338" y="3319463"/>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87" name="Line 702"/>
          <p:cNvSpPr>
            <a:spLocks noChangeShapeType="1"/>
          </p:cNvSpPr>
          <p:nvPr/>
        </p:nvSpPr>
        <p:spPr bwMode="auto">
          <a:xfrm flipH="1">
            <a:off x="2573338" y="3195638"/>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88" name="Line 703"/>
          <p:cNvSpPr>
            <a:spLocks noChangeShapeType="1"/>
          </p:cNvSpPr>
          <p:nvPr/>
        </p:nvSpPr>
        <p:spPr bwMode="auto">
          <a:xfrm flipH="1">
            <a:off x="2533650" y="3070225"/>
            <a:ext cx="88900"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89" name="Rectangle 704"/>
          <p:cNvSpPr>
            <a:spLocks noChangeArrowheads="1"/>
          </p:cNvSpPr>
          <p:nvPr/>
        </p:nvSpPr>
        <p:spPr bwMode="auto">
          <a:xfrm>
            <a:off x="2252663" y="2978150"/>
            <a:ext cx="157094"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200" b="0" i="0">
                <a:solidFill>
                  <a:srgbClr val="000000"/>
                </a:solidFill>
                <a:latin typeface="Calibri" panose="020F0502020204030204" pitchFamily="34" charset="0"/>
                <a:cs typeface="Arial" panose="020B0604020202020204" pitchFamily="34" charset="0"/>
              </a:rPr>
              <a:t>75</a:t>
            </a:r>
            <a:endParaRPr lang="es-ES" altLang="es-ES" sz="1200" b="0" i="0">
              <a:latin typeface="Calibri" panose="020F0502020204030204" pitchFamily="34" charset="0"/>
              <a:cs typeface="Arial" panose="020B0604020202020204" pitchFamily="34" charset="0"/>
            </a:endParaRPr>
          </a:p>
        </p:txBody>
      </p:sp>
      <p:sp>
        <p:nvSpPr>
          <p:cNvPr id="14390" name="Line 705"/>
          <p:cNvSpPr>
            <a:spLocks noChangeShapeType="1"/>
          </p:cNvSpPr>
          <p:nvPr/>
        </p:nvSpPr>
        <p:spPr bwMode="auto">
          <a:xfrm flipH="1">
            <a:off x="2573338" y="2946400"/>
            <a:ext cx="49212"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91" name="Line 706"/>
          <p:cNvSpPr>
            <a:spLocks noChangeShapeType="1"/>
          </p:cNvSpPr>
          <p:nvPr/>
        </p:nvSpPr>
        <p:spPr bwMode="auto">
          <a:xfrm flipH="1">
            <a:off x="2573338" y="2820988"/>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92" name="Line 707"/>
          <p:cNvSpPr>
            <a:spLocks noChangeShapeType="1"/>
          </p:cNvSpPr>
          <p:nvPr/>
        </p:nvSpPr>
        <p:spPr bwMode="auto">
          <a:xfrm flipH="1">
            <a:off x="2573338" y="2697163"/>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93" name="Line 708"/>
          <p:cNvSpPr>
            <a:spLocks noChangeShapeType="1"/>
          </p:cNvSpPr>
          <p:nvPr/>
        </p:nvSpPr>
        <p:spPr bwMode="auto">
          <a:xfrm flipH="1">
            <a:off x="2573338" y="2573338"/>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94" name="Line 709"/>
          <p:cNvSpPr>
            <a:spLocks noChangeShapeType="1"/>
          </p:cNvSpPr>
          <p:nvPr/>
        </p:nvSpPr>
        <p:spPr bwMode="auto">
          <a:xfrm flipH="1">
            <a:off x="2533650" y="2447925"/>
            <a:ext cx="88900"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95" name="Rectangle 710"/>
          <p:cNvSpPr>
            <a:spLocks noChangeArrowheads="1"/>
          </p:cNvSpPr>
          <p:nvPr/>
        </p:nvSpPr>
        <p:spPr bwMode="auto">
          <a:xfrm>
            <a:off x="2171700" y="2355850"/>
            <a:ext cx="23564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200" b="0" i="0">
                <a:solidFill>
                  <a:srgbClr val="000000"/>
                </a:solidFill>
                <a:latin typeface="Calibri" panose="020F0502020204030204" pitchFamily="34" charset="0"/>
                <a:cs typeface="Arial" panose="020B0604020202020204" pitchFamily="34" charset="0"/>
              </a:rPr>
              <a:t>100</a:t>
            </a:r>
            <a:endParaRPr lang="es-ES" altLang="es-ES" sz="1200" b="0" i="0">
              <a:latin typeface="Calibri" panose="020F0502020204030204" pitchFamily="34" charset="0"/>
              <a:cs typeface="Arial" panose="020B0604020202020204" pitchFamily="34" charset="0"/>
            </a:endParaRPr>
          </a:p>
        </p:txBody>
      </p:sp>
      <p:sp>
        <p:nvSpPr>
          <p:cNvPr id="14396" name="Line 711"/>
          <p:cNvSpPr>
            <a:spLocks noChangeShapeType="1"/>
          </p:cNvSpPr>
          <p:nvPr/>
        </p:nvSpPr>
        <p:spPr bwMode="auto">
          <a:xfrm flipH="1">
            <a:off x="2573338" y="2324100"/>
            <a:ext cx="49212"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97" name="Line 712"/>
          <p:cNvSpPr>
            <a:spLocks noChangeShapeType="1"/>
          </p:cNvSpPr>
          <p:nvPr/>
        </p:nvSpPr>
        <p:spPr bwMode="auto">
          <a:xfrm flipH="1">
            <a:off x="2573338" y="2200275"/>
            <a:ext cx="49212" cy="1588"/>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98" name="Line 713"/>
          <p:cNvSpPr>
            <a:spLocks noChangeShapeType="1"/>
          </p:cNvSpPr>
          <p:nvPr/>
        </p:nvSpPr>
        <p:spPr bwMode="auto">
          <a:xfrm flipH="1">
            <a:off x="2573338" y="2074863"/>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399" name="Line 714"/>
          <p:cNvSpPr>
            <a:spLocks noChangeShapeType="1"/>
          </p:cNvSpPr>
          <p:nvPr/>
        </p:nvSpPr>
        <p:spPr bwMode="auto">
          <a:xfrm flipH="1">
            <a:off x="2573338" y="1951038"/>
            <a:ext cx="492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400" name="Line 715"/>
          <p:cNvSpPr>
            <a:spLocks noChangeShapeType="1"/>
          </p:cNvSpPr>
          <p:nvPr/>
        </p:nvSpPr>
        <p:spPr bwMode="auto">
          <a:xfrm flipH="1">
            <a:off x="2533650" y="1827213"/>
            <a:ext cx="88900"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4401" name="Rectangle 716"/>
          <p:cNvSpPr>
            <a:spLocks noChangeArrowheads="1"/>
          </p:cNvSpPr>
          <p:nvPr/>
        </p:nvSpPr>
        <p:spPr bwMode="auto">
          <a:xfrm>
            <a:off x="2171700" y="1728788"/>
            <a:ext cx="23564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200" b="0" i="0">
                <a:solidFill>
                  <a:srgbClr val="000000"/>
                </a:solidFill>
                <a:latin typeface="Calibri" panose="020F0502020204030204" pitchFamily="34" charset="0"/>
                <a:cs typeface="Arial" panose="020B0604020202020204" pitchFamily="34" charset="0"/>
              </a:rPr>
              <a:t>125</a:t>
            </a:r>
            <a:endParaRPr lang="es-ES" altLang="es-ES" sz="1200" b="0" i="0">
              <a:latin typeface="Calibri" panose="020F0502020204030204" pitchFamily="34" charset="0"/>
              <a:cs typeface="Arial" panose="020B0604020202020204" pitchFamily="34" charset="0"/>
            </a:endParaRPr>
          </a:p>
        </p:txBody>
      </p:sp>
      <p:sp>
        <p:nvSpPr>
          <p:cNvPr id="14402" name="Rectangle 718"/>
          <p:cNvSpPr>
            <a:spLocks noChangeArrowheads="1"/>
          </p:cNvSpPr>
          <p:nvPr/>
        </p:nvSpPr>
        <p:spPr bwMode="auto">
          <a:xfrm>
            <a:off x="2722563" y="5561013"/>
            <a:ext cx="55079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s-ES" altLang="es-ES" sz="1400" i="0" dirty="0">
                <a:solidFill>
                  <a:srgbClr val="000000"/>
                </a:solidFill>
                <a:latin typeface="Calibri" panose="020F0502020204030204" pitchFamily="34" charset="0"/>
                <a:cs typeface="Arial" panose="020B0604020202020204" pitchFamily="34" charset="0"/>
              </a:rPr>
              <a:t>Control</a:t>
            </a:r>
            <a:endParaRPr lang="es-ES" altLang="es-ES" sz="1400" i="0" dirty="0">
              <a:latin typeface="Calibri" panose="020F0502020204030204" pitchFamily="34" charset="0"/>
              <a:cs typeface="Arial" panose="020B0604020202020204" pitchFamily="34" charset="0"/>
            </a:endParaRPr>
          </a:p>
        </p:txBody>
      </p:sp>
      <p:sp>
        <p:nvSpPr>
          <p:cNvPr id="14403" name="Text Box 727"/>
          <p:cNvSpPr txBox="1">
            <a:spLocks noChangeArrowheads="1"/>
          </p:cNvSpPr>
          <p:nvPr/>
        </p:nvSpPr>
        <p:spPr bwMode="auto">
          <a:xfrm>
            <a:off x="3278188" y="5514975"/>
            <a:ext cx="148113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s-ES" altLang="es-ES" sz="1400" i="0" dirty="0" err="1">
                <a:latin typeface="Calibri" panose="020F0502020204030204" pitchFamily="34" charset="0"/>
                <a:cs typeface="Arial" panose="020B0604020202020204" pitchFamily="34" charset="0"/>
              </a:rPr>
              <a:t>Melatonin</a:t>
            </a:r>
            <a:r>
              <a:rPr lang="es-ES" altLang="es-ES" sz="1400" i="0" dirty="0">
                <a:latin typeface="Calibri" panose="020F0502020204030204" pitchFamily="34" charset="0"/>
                <a:cs typeface="Arial" panose="020B0604020202020204" pitchFamily="34" charset="0"/>
              </a:rPr>
              <a:t> 1 </a:t>
            </a:r>
            <a:r>
              <a:rPr lang="es-ES" altLang="es-ES" sz="1400" i="0" dirty="0" err="1">
                <a:latin typeface="Calibri" panose="020F0502020204030204" pitchFamily="34" charset="0"/>
                <a:cs typeface="Arial" panose="020B0604020202020204" pitchFamily="34" charset="0"/>
              </a:rPr>
              <a:t>mM</a:t>
            </a:r>
            <a:endParaRPr lang="es-ES" altLang="es-ES" sz="1400" i="0" dirty="0">
              <a:latin typeface="Calibri" panose="020F0502020204030204" pitchFamily="34" charset="0"/>
              <a:cs typeface="Arial" panose="020B0604020202020204" pitchFamily="34" charset="0"/>
            </a:endParaRPr>
          </a:p>
        </p:txBody>
      </p:sp>
      <p:sp>
        <p:nvSpPr>
          <p:cNvPr id="14404" name="Text Box 729"/>
          <p:cNvSpPr txBox="1">
            <a:spLocks noChangeArrowheads="1"/>
          </p:cNvSpPr>
          <p:nvPr/>
        </p:nvSpPr>
        <p:spPr bwMode="auto">
          <a:xfrm>
            <a:off x="4629150" y="5514975"/>
            <a:ext cx="14668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s-ES" altLang="es-ES" sz="1400" i="0" dirty="0" err="1">
                <a:latin typeface="Calibri" panose="020F0502020204030204" pitchFamily="34" charset="0"/>
                <a:cs typeface="Arial" panose="020B0604020202020204" pitchFamily="34" charset="0"/>
              </a:rPr>
              <a:t>Melatonin</a:t>
            </a:r>
            <a:r>
              <a:rPr lang="es-ES" altLang="es-ES" sz="1400" i="0" dirty="0">
                <a:latin typeface="Calibri" panose="020F0502020204030204" pitchFamily="34" charset="0"/>
                <a:cs typeface="Arial" panose="020B0604020202020204" pitchFamily="34" charset="0"/>
              </a:rPr>
              <a:t> 10 µM</a:t>
            </a:r>
          </a:p>
        </p:txBody>
      </p:sp>
      <p:sp>
        <p:nvSpPr>
          <p:cNvPr id="14405" name="Text Box 735"/>
          <p:cNvSpPr txBox="1">
            <a:spLocks noChangeArrowheads="1"/>
          </p:cNvSpPr>
          <p:nvPr/>
        </p:nvSpPr>
        <p:spPr bwMode="auto">
          <a:xfrm>
            <a:off x="6007100" y="5510213"/>
            <a:ext cx="138588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s-ES" altLang="es-ES" sz="1400" i="0" dirty="0" err="1">
                <a:latin typeface="Calibri" panose="020F0502020204030204" pitchFamily="34" charset="0"/>
                <a:cs typeface="Arial" panose="020B0604020202020204" pitchFamily="34" charset="0"/>
              </a:rPr>
              <a:t>Melatonin</a:t>
            </a:r>
            <a:r>
              <a:rPr lang="es-ES" altLang="es-ES" sz="1400" i="0" dirty="0">
                <a:latin typeface="Calibri" panose="020F0502020204030204" pitchFamily="34" charset="0"/>
                <a:cs typeface="Arial" panose="020B0604020202020204" pitchFamily="34" charset="0"/>
              </a:rPr>
              <a:t> 1 </a:t>
            </a:r>
            <a:r>
              <a:rPr lang="es-ES" altLang="es-ES" sz="1400" i="0" dirty="0" err="1">
                <a:latin typeface="Calibri" panose="020F0502020204030204" pitchFamily="34" charset="0"/>
                <a:cs typeface="Arial" panose="020B0604020202020204" pitchFamily="34" charset="0"/>
              </a:rPr>
              <a:t>nM</a:t>
            </a:r>
            <a:endParaRPr lang="es-ES" altLang="es-ES" sz="1400" i="0" dirty="0">
              <a:latin typeface="Calibri" panose="020F0502020204030204" pitchFamily="34" charset="0"/>
              <a:cs typeface="Arial" panose="020B0604020202020204" pitchFamily="34" charset="0"/>
            </a:endParaRPr>
          </a:p>
        </p:txBody>
      </p:sp>
      <p:sp>
        <p:nvSpPr>
          <p:cNvPr id="14406" name="Rectangle 739"/>
          <p:cNvSpPr>
            <a:spLocks noChangeArrowheads="1"/>
          </p:cNvSpPr>
          <p:nvPr/>
        </p:nvSpPr>
        <p:spPr bwMode="auto">
          <a:xfrm rot="-5400000">
            <a:off x="874736" y="3215095"/>
            <a:ext cx="15969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800" i="0" dirty="0" err="1">
                <a:solidFill>
                  <a:srgbClr val="000000"/>
                </a:solidFill>
                <a:latin typeface="Calibri" panose="020F0502020204030204" pitchFamily="34" charset="0"/>
                <a:cs typeface="Arial" panose="020B0604020202020204" pitchFamily="34" charset="0"/>
              </a:rPr>
              <a:t>Cell</a:t>
            </a:r>
            <a:r>
              <a:rPr lang="es-ES" altLang="es-ES" sz="1800" i="0" dirty="0">
                <a:solidFill>
                  <a:srgbClr val="000000"/>
                </a:solidFill>
                <a:latin typeface="Calibri" panose="020F0502020204030204" pitchFamily="34" charset="0"/>
                <a:cs typeface="Arial" panose="020B0604020202020204" pitchFamily="34" charset="0"/>
              </a:rPr>
              <a:t> </a:t>
            </a:r>
            <a:r>
              <a:rPr lang="es-ES" altLang="es-ES" sz="1800" i="0" dirty="0" err="1">
                <a:solidFill>
                  <a:srgbClr val="000000"/>
                </a:solidFill>
                <a:latin typeface="Calibri" panose="020F0502020204030204" pitchFamily="34" charset="0"/>
                <a:cs typeface="Arial" panose="020B0604020202020204" pitchFamily="34" charset="0"/>
              </a:rPr>
              <a:t>Proliferation</a:t>
            </a:r>
            <a:endParaRPr lang="es-ES" altLang="es-ES" sz="1800" i="0" dirty="0">
              <a:latin typeface="Calibri" panose="020F0502020204030204" pitchFamily="34" charset="0"/>
              <a:cs typeface="Arial" panose="020B0604020202020204" pitchFamily="34" charset="0"/>
            </a:endParaRPr>
          </a:p>
        </p:txBody>
      </p:sp>
      <p:sp>
        <p:nvSpPr>
          <p:cNvPr id="14407" name="Rectangle 740"/>
          <p:cNvSpPr>
            <a:spLocks noChangeArrowheads="1"/>
          </p:cNvSpPr>
          <p:nvPr/>
        </p:nvSpPr>
        <p:spPr bwMode="auto">
          <a:xfrm rot="-5400000">
            <a:off x="600173" y="3215095"/>
            <a:ext cx="26128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800" i="0" dirty="0">
                <a:solidFill>
                  <a:srgbClr val="000000"/>
                </a:solidFill>
                <a:latin typeface="Calibri" panose="020F0502020204030204" pitchFamily="34" charset="0"/>
                <a:cs typeface="Arial" panose="020B0604020202020204" pitchFamily="34" charset="0"/>
              </a:rPr>
              <a:t>(% of control </a:t>
            </a:r>
            <a:r>
              <a:rPr lang="es-ES" altLang="es-ES" sz="1800" i="0" dirty="0" err="1">
                <a:solidFill>
                  <a:srgbClr val="000000"/>
                </a:solidFill>
                <a:latin typeface="Calibri" panose="020F0502020204030204" pitchFamily="34" charset="0"/>
                <a:cs typeface="Arial" panose="020B0604020202020204" pitchFamily="34" charset="0"/>
              </a:rPr>
              <a:t>radiated</a:t>
            </a:r>
            <a:r>
              <a:rPr lang="es-ES" altLang="es-ES" sz="1800" i="0" dirty="0">
                <a:solidFill>
                  <a:srgbClr val="000000"/>
                </a:solidFill>
                <a:latin typeface="Calibri" panose="020F0502020204030204" pitchFamily="34" charset="0"/>
                <a:cs typeface="Arial" panose="020B0604020202020204" pitchFamily="34" charset="0"/>
              </a:rPr>
              <a:t> </a:t>
            </a:r>
            <a:r>
              <a:rPr lang="es-ES" altLang="es-ES" sz="1800" i="0" dirty="0" err="1">
                <a:solidFill>
                  <a:srgbClr val="000000"/>
                </a:solidFill>
                <a:latin typeface="Calibri" panose="020F0502020204030204" pitchFamily="34" charset="0"/>
                <a:cs typeface="Arial" panose="020B0604020202020204" pitchFamily="34" charset="0"/>
              </a:rPr>
              <a:t>cells</a:t>
            </a:r>
            <a:r>
              <a:rPr lang="es-ES" altLang="es-ES" sz="1800" i="0" dirty="0">
                <a:solidFill>
                  <a:srgbClr val="000000"/>
                </a:solidFill>
                <a:latin typeface="Calibri" panose="020F0502020204030204" pitchFamily="34" charset="0"/>
                <a:cs typeface="Arial" panose="020B0604020202020204" pitchFamily="34" charset="0"/>
              </a:rPr>
              <a:t>)</a:t>
            </a:r>
            <a:endParaRPr lang="es-ES" altLang="es-ES" sz="1800" i="0" dirty="0">
              <a:latin typeface="Calibri" panose="020F0502020204030204" pitchFamily="34" charset="0"/>
              <a:cs typeface="Arial" panose="020B0604020202020204" pitchFamily="34" charset="0"/>
            </a:endParaRPr>
          </a:p>
        </p:txBody>
      </p:sp>
      <p:sp>
        <p:nvSpPr>
          <p:cNvPr id="14408" name="Text Box 744"/>
          <p:cNvSpPr txBox="1">
            <a:spLocks noChangeArrowheads="1"/>
          </p:cNvSpPr>
          <p:nvPr/>
        </p:nvSpPr>
        <p:spPr bwMode="auto">
          <a:xfrm>
            <a:off x="3467100" y="2798763"/>
            <a:ext cx="5032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s-ES" altLang="es-ES" sz="1200" b="0" i="0">
                <a:latin typeface="Comic Sans MS" panose="030F0702030302020204" pitchFamily="66" charset="0"/>
                <a:cs typeface="Arial" panose="020B0604020202020204" pitchFamily="34" charset="0"/>
              </a:rPr>
              <a:t>a</a:t>
            </a:r>
          </a:p>
        </p:txBody>
      </p:sp>
      <p:sp>
        <p:nvSpPr>
          <p:cNvPr id="14409" name="Text Box 745"/>
          <p:cNvSpPr txBox="1">
            <a:spLocks noChangeArrowheads="1"/>
          </p:cNvSpPr>
          <p:nvPr/>
        </p:nvSpPr>
        <p:spPr bwMode="auto">
          <a:xfrm>
            <a:off x="5338763" y="2557463"/>
            <a:ext cx="652462"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s-ES" altLang="es-ES" sz="1200" b="0" i="0">
                <a:latin typeface="Comic Sans MS" panose="030F0702030302020204" pitchFamily="66" charset="0"/>
                <a:cs typeface="Arial" panose="020B0604020202020204" pitchFamily="34" charset="0"/>
              </a:rPr>
              <a:t>a</a:t>
            </a:r>
          </a:p>
        </p:txBody>
      </p:sp>
      <p:sp>
        <p:nvSpPr>
          <p:cNvPr id="14410" name="Text Box 746"/>
          <p:cNvSpPr txBox="1">
            <a:spLocks noChangeArrowheads="1"/>
          </p:cNvSpPr>
          <p:nvPr/>
        </p:nvSpPr>
        <p:spPr bwMode="auto">
          <a:xfrm>
            <a:off x="6081713" y="3175000"/>
            <a:ext cx="6064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s-ES" altLang="es-ES" sz="1200" b="0" i="0">
                <a:latin typeface="Comic Sans MS" panose="030F0702030302020204" pitchFamily="66" charset="0"/>
                <a:cs typeface="Arial" panose="020B0604020202020204" pitchFamily="34" charset="0"/>
              </a:rPr>
              <a:t>a b c</a:t>
            </a:r>
          </a:p>
        </p:txBody>
      </p:sp>
      <p:sp>
        <p:nvSpPr>
          <p:cNvPr id="14411" name="Text Box 747"/>
          <p:cNvSpPr txBox="1">
            <a:spLocks noChangeArrowheads="1"/>
          </p:cNvSpPr>
          <p:nvPr/>
        </p:nvSpPr>
        <p:spPr bwMode="auto">
          <a:xfrm>
            <a:off x="4081463" y="2727325"/>
            <a:ext cx="5032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s-ES" altLang="es-ES" sz="1200" b="0" i="0">
                <a:latin typeface="Comic Sans MS" panose="030F0702030302020204" pitchFamily="66" charset="0"/>
                <a:cs typeface="Arial" panose="020B0604020202020204" pitchFamily="34" charset="0"/>
              </a:rPr>
              <a:t>a</a:t>
            </a:r>
          </a:p>
        </p:txBody>
      </p:sp>
      <p:sp>
        <p:nvSpPr>
          <p:cNvPr id="14412" name="Text Box 748"/>
          <p:cNvSpPr txBox="1">
            <a:spLocks noChangeArrowheads="1"/>
          </p:cNvSpPr>
          <p:nvPr/>
        </p:nvSpPr>
        <p:spPr bwMode="auto">
          <a:xfrm>
            <a:off x="4803775" y="2436813"/>
            <a:ext cx="50323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s-ES" altLang="es-ES" sz="1200" b="0" i="0">
                <a:latin typeface="Comic Sans MS" panose="030F0702030302020204" pitchFamily="66" charset="0"/>
                <a:cs typeface="Arial" panose="020B0604020202020204" pitchFamily="34" charset="0"/>
              </a:rPr>
              <a:t>a</a:t>
            </a:r>
          </a:p>
        </p:txBody>
      </p:sp>
      <p:sp>
        <p:nvSpPr>
          <p:cNvPr id="14413" name="CuadroTexto 76"/>
          <p:cNvSpPr txBox="1">
            <a:spLocks noChangeArrowheads="1"/>
          </p:cNvSpPr>
          <p:nvPr/>
        </p:nvSpPr>
        <p:spPr bwMode="auto">
          <a:xfrm>
            <a:off x="3275856" y="4991100"/>
            <a:ext cx="74771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000" dirty="0" err="1">
                <a:latin typeface="Calibri" panose="020F0502020204030204" pitchFamily="34" charset="0"/>
                <a:cs typeface="Arial" panose="020B0604020202020204" pitchFamily="34" charset="0"/>
              </a:rPr>
              <a:t>Before</a:t>
            </a:r>
            <a:r>
              <a:rPr lang="es-ES" altLang="es-ES" sz="1000" dirty="0">
                <a:latin typeface="Calibri" panose="020F0502020204030204" pitchFamily="34" charset="0"/>
                <a:cs typeface="Arial" panose="020B0604020202020204" pitchFamily="34" charset="0"/>
              </a:rPr>
              <a:t> </a:t>
            </a:r>
            <a:r>
              <a:rPr lang="es-ES" altLang="es-ES" sz="1000" dirty="0" err="1">
                <a:latin typeface="Calibri" panose="020F0502020204030204" pitchFamily="34" charset="0"/>
                <a:cs typeface="Arial" panose="020B0604020202020204" pitchFamily="34" charset="0"/>
              </a:rPr>
              <a:t>irradiation</a:t>
            </a:r>
            <a:endParaRPr lang="es-ES" altLang="es-ES" sz="1000" dirty="0">
              <a:latin typeface="Calibri" panose="020F0502020204030204" pitchFamily="34" charset="0"/>
              <a:cs typeface="Arial" panose="020B0604020202020204" pitchFamily="34" charset="0"/>
            </a:endParaRPr>
          </a:p>
        </p:txBody>
      </p:sp>
      <p:sp>
        <p:nvSpPr>
          <p:cNvPr id="14414" name="CuadroTexto 77"/>
          <p:cNvSpPr txBox="1">
            <a:spLocks noChangeArrowheads="1"/>
          </p:cNvSpPr>
          <p:nvPr/>
        </p:nvSpPr>
        <p:spPr bwMode="auto">
          <a:xfrm>
            <a:off x="3959225" y="4941168"/>
            <a:ext cx="74771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000" dirty="0" err="1">
                <a:latin typeface="Calibri" panose="020F0502020204030204" pitchFamily="34" charset="0"/>
                <a:cs typeface="Arial" panose="020B0604020202020204" pitchFamily="34" charset="0"/>
              </a:rPr>
              <a:t>Before</a:t>
            </a:r>
            <a:r>
              <a:rPr lang="es-ES" altLang="es-ES" sz="1000" dirty="0">
                <a:latin typeface="Calibri" panose="020F0502020204030204" pitchFamily="34" charset="0"/>
                <a:cs typeface="Arial" panose="020B0604020202020204" pitchFamily="34" charset="0"/>
              </a:rPr>
              <a:t> and </a:t>
            </a:r>
            <a:r>
              <a:rPr lang="es-ES" altLang="es-ES" sz="1000" dirty="0" err="1">
                <a:latin typeface="Calibri" panose="020F0502020204030204" pitchFamily="34" charset="0"/>
                <a:cs typeface="Arial" panose="020B0604020202020204" pitchFamily="34" charset="0"/>
              </a:rPr>
              <a:t>after</a:t>
            </a:r>
            <a:r>
              <a:rPr lang="es-ES" altLang="es-ES" sz="1000" dirty="0">
                <a:latin typeface="Calibri" panose="020F0502020204030204" pitchFamily="34" charset="0"/>
                <a:cs typeface="Arial" panose="020B0604020202020204" pitchFamily="34" charset="0"/>
              </a:rPr>
              <a:t> </a:t>
            </a:r>
            <a:r>
              <a:rPr lang="es-ES" altLang="es-ES" sz="1000" dirty="0" err="1">
                <a:latin typeface="Calibri" panose="020F0502020204030204" pitchFamily="34" charset="0"/>
                <a:cs typeface="Arial" panose="020B0604020202020204" pitchFamily="34" charset="0"/>
              </a:rPr>
              <a:t>irradiation</a:t>
            </a:r>
            <a:endParaRPr lang="es-ES" altLang="es-ES" sz="1000" dirty="0">
              <a:latin typeface="Calibri" panose="020F0502020204030204" pitchFamily="34" charset="0"/>
              <a:cs typeface="Arial" panose="020B0604020202020204" pitchFamily="34" charset="0"/>
            </a:endParaRPr>
          </a:p>
        </p:txBody>
      </p:sp>
      <p:sp>
        <p:nvSpPr>
          <p:cNvPr id="14415" name="CuadroTexto 78"/>
          <p:cNvSpPr txBox="1">
            <a:spLocks noChangeArrowheads="1"/>
          </p:cNvSpPr>
          <p:nvPr/>
        </p:nvSpPr>
        <p:spPr bwMode="auto">
          <a:xfrm>
            <a:off x="6007100" y="4991100"/>
            <a:ext cx="7477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000">
                <a:latin typeface="Calibri" panose="020F0502020204030204" pitchFamily="34" charset="0"/>
                <a:cs typeface="Arial" panose="020B0604020202020204" pitchFamily="34" charset="0"/>
              </a:rPr>
              <a:t>Before irradiation</a:t>
            </a:r>
          </a:p>
        </p:txBody>
      </p:sp>
      <p:sp>
        <p:nvSpPr>
          <p:cNvPr id="14416" name="CuadroTexto 79"/>
          <p:cNvSpPr txBox="1">
            <a:spLocks noChangeArrowheads="1"/>
          </p:cNvSpPr>
          <p:nvPr/>
        </p:nvSpPr>
        <p:spPr bwMode="auto">
          <a:xfrm>
            <a:off x="6626225" y="4991100"/>
            <a:ext cx="7493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000" dirty="0" err="1">
                <a:latin typeface="Calibri" panose="020F0502020204030204" pitchFamily="34" charset="0"/>
                <a:cs typeface="Arial" panose="020B0604020202020204" pitchFamily="34" charset="0"/>
              </a:rPr>
              <a:t>Before</a:t>
            </a:r>
            <a:r>
              <a:rPr lang="es-ES" altLang="es-ES" sz="1000" dirty="0">
                <a:latin typeface="Calibri" panose="020F0502020204030204" pitchFamily="34" charset="0"/>
                <a:cs typeface="Arial" panose="020B0604020202020204" pitchFamily="34" charset="0"/>
              </a:rPr>
              <a:t> and </a:t>
            </a:r>
            <a:r>
              <a:rPr lang="es-ES" altLang="es-ES" sz="1000" dirty="0" err="1">
                <a:latin typeface="Calibri" panose="020F0502020204030204" pitchFamily="34" charset="0"/>
                <a:cs typeface="Arial" panose="020B0604020202020204" pitchFamily="34" charset="0"/>
              </a:rPr>
              <a:t>after</a:t>
            </a:r>
            <a:r>
              <a:rPr lang="es-ES" altLang="es-ES" sz="1000" dirty="0">
                <a:latin typeface="Calibri" panose="020F0502020204030204" pitchFamily="34" charset="0"/>
                <a:cs typeface="Arial" panose="020B0604020202020204" pitchFamily="34" charset="0"/>
              </a:rPr>
              <a:t> </a:t>
            </a:r>
            <a:r>
              <a:rPr lang="es-ES" altLang="es-ES" sz="1000" dirty="0" err="1">
                <a:latin typeface="Calibri" panose="020F0502020204030204" pitchFamily="34" charset="0"/>
                <a:cs typeface="Arial" panose="020B0604020202020204" pitchFamily="34" charset="0"/>
              </a:rPr>
              <a:t>irradiation</a:t>
            </a:r>
            <a:endParaRPr lang="es-ES" altLang="es-ES" sz="1000" dirty="0">
              <a:latin typeface="Calibri" panose="020F0502020204030204" pitchFamily="34" charset="0"/>
              <a:cs typeface="Arial" panose="020B0604020202020204" pitchFamily="34" charset="0"/>
            </a:endParaRPr>
          </a:p>
        </p:txBody>
      </p:sp>
      <p:sp>
        <p:nvSpPr>
          <p:cNvPr id="14417" name="CuadroTexto 80"/>
          <p:cNvSpPr txBox="1">
            <a:spLocks noChangeArrowheads="1"/>
          </p:cNvSpPr>
          <p:nvPr/>
        </p:nvSpPr>
        <p:spPr bwMode="auto">
          <a:xfrm>
            <a:off x="4679950" y="4991100"/>
            <a:ext cx="7493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000" dirty="0" err="1">
                <a:latin typeface="Calibri" panose="020F0502020204030204" pitchFamily="34" charset="0"/>
                <a:cs typeface="Arial" panose="020B0604020202020204" pitchFamily="34" charset="0"/>
              </a:rPr>
              <a:t>Before</a:t>
            </a:r>
            <a:r>
              <a:rPr lang="es-ES" altLang="es-ES" sz="1000" dirty="0">
                <a:latin typeface="Calibri" panose="020F0502020204030204" pitchFamily="34" charset="0"/>
                <a:cs typeface="Arial" panose="020B0604020202020204" pitchFamily="34" charset="0"/>
              </a:rPr>
              <a:t> </a:t>
            </a:r>
            <a:r>
              <a:rPr lang="es-ES" altLang="es-ES" sz="1000" dirty="0" err="1">
                <a:latin typeface="Calibri" panose="020F0502020204030204" pitchFamily="34" charset="0"/>
                <a:cs typeface="Arial" panose="020B0604020202020204" pitchFamily="34" charset="0"/>
              </a:rPr>
              <a:t>irradiation</a:t>
            </a:r>
            <a:endParaRPr lang="es-ES" altLang="es-ES" sz="1000" dirty="0">
              <a:latin typeface="Calibri" panose="020F0502020204030204" pitchFamily="34" charset="0"/>
              <a:cs typeface="Arial" panose="020B0604020202020204" pitchFamily="34" charset="0"/>
            </a:endParaRPr>
          </a:p>
        </p:txBody>
      </p:sp>
      <p:sp>
        <p:nvSpPr>
          <p:cNvPr id="14418" name="CuadroTexto 81"/>
          <p:cNvSpPr txBox="1">
            <a:spLocks noChangeArrowheads="1"/>
          </p:cNvSpPr>
          <p:nvPr/>
        </p:nvSpPr>
        <p:spPr bwMode="auto">
          <a:xfrm>
            <a:off x="5289550" y="4991100"/>
            <a:ext cx="7493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000" dirty="0" err="1">
                <a:latin typeface="Calibri" panose="020F0502020204030204" pitchFamily="34" charset="0"/>
                <a:cs typeface="Arial" panose="020B0604020202020204" pitchFamily="34" charset="0"/>
              </a:rPr>
              <a:t>Before</a:t>
            </a:r>
            <a:r>
              <a:rPr lang="es-ES" altLang="es-ES" sz="1000" dirty="0">
                <a:latin typeface="Calibri" panose="020F0502020204030204" pitchFamily="34" charset="0"/>
                <a:cs typeface="Arial" panose="020B0604020202020204" pitchFamily="34" charset="0"/>
              </a:rPr>
              <a:t> and </a:t>
            </a:r>
            <a:r>
              <a:rPr lang="es-ES" altLang="es-ES" sz="1000" dirty="0" err="1">
                <a:latin typeface="Calibri" panose="020F0502020204030204" pitchFamily="34" charset="0"/>
                <a:cs typeface="Arial" panose="020B0604020202020204" pitchFamily="34" charset="0"/>
              </a:rPr>
              <a:t>after</a:t>
            </a:r>
            <a:r>
              <a:rPr lang="es-ES" altLang="es-ES" sz="1000" dirty="0">
                <a:latin typeface="Calibri" panose="020F0502020204030204" pitchFamily="34" charset="0"/>
                <a:cs typeface="Arial" panose="020B0604020202020204" pitchFamily="34" charset="0"/>
              </a:rPr>
              <a:t> </a:t>
            </a:r>
            <a:r>
              <a:rPr lang="es-ES" altLang="es-ES" sz="1000" dirty="0" err="1">
                <a:latin typeface="Calibri" panose="020F0502020204030204" pitchFamily="34" charset="0"/>
                <a:cs typeface="Arial" panose="020B0604020202020204" pitchFamily="34" charset="0"/>
              </a:rPr>
              <a:t>irradiation</a:t>
            </a:r>
            <a:endParaRPr lang="es-ES" altLang="es-ES" sz="1000" dirty="0">
              <a:latin typeface="Calibri" panose="020F0502020204030204" pitchFamily="34" charset="0"/>
              <a:cs typeface="Arial" panose="020B0604020202020204" pitchFamily="34" charset="0"/>
            </a:endParaRPr>
          </a:p>
        </p:txBody>
      </p:sp>
      <p:sp>
        <p:nvSpPr>
          <p:cNvPr id="83" name="Cerrar corchete 82"/>
          <p:cNvSpPr/>
          <p:nvPr/>
        </p:nvSpPr>
        <p:spPr>
          <a:xfrm rot="5400000">
            <a:off x="3978276" y="4900612"/>
            <a:ext cx="80962" cy="1160463"/>
          </a:xfrm>
          <a:prstGeom prst="rightBracket">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dirty="0">
              <a:latin typeface="Calibri" panose="020F0502020204030204" pitchFamily="34" charset="0"/>
            </a:endParaRPr>
          </a:p>
        </p:txBody>
      </p:sp>
      <p:sp>
        <p:nvSpPr>
          <p:cNvPr id="84" name="Cerrar corchete 83"/>
          <p:cNvSpPr/>
          <p:nvPr/>
        </p:nvSpPr>
        <p:spPr>
          <a:xfrm rot="5400000">
            <a:off x="5326857" y="4899819"/>
            <a:ext cx="80962" cy="1162050"/>
          </a:xfrm>
          <a:prstGeom prst="rightBracket">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dirty="0">
              <a:latin typeface="Calibri" panose="020F0502020204030204" pitchFamily="34" charset="0"/>
            </a:endParaRPr>
          </a:p>
        </p:txBody>
      </p:sp>
      <p:sp>
        <p:nvSpPr>
          <p:cNvPr id="85" name="Cerrar corchete 84"/>
          <p:cNvSpPr/>
          <p:nvPr/>
        </p:nvSpPr>
        <p:spPr>
          <a:xfrm rot="5400000">
            <a:off x="6661150" y="4894263"/>
            <a:ext cx="79375" cy="1162050"/>
          </a:xfrm>
          <a:prstGeom prst="rightBracket">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dirty="0">
              <a:latin typeface="Calibri" panose="020F0502020204030204" pitchFamily="34" charset="0"/>
            </a:endParaRPr>
          </a:p>
        </p:txBody>
      </p:sp>
      <p:sp>
        <p:nvSpPr>
          <p:cNvPr id="14422" name="Text Box 746"/>
          <p:cNvSpPr txBox="1">
            <a:spLocks noChangeArrowheads="1"/>
          </p:cNvSpPr>
          <p:nvPr/>
        </p:nvSpPr>
        <p:spPr bwMode="auto">
          <a:xfrm>
            <a:off x="6715125" y="3222625"/>
            <a:ext cx="566738"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FontTx/>
              <a:buNone/>
            </a:pPr>
            <a:r>
              <a:rPr lang="es-ES" altLang="es-ES" sz="1200" b="0" i="0">
                <a:latin typeface="Comic Sans MS" panose="030F0702030302020204" pitchFamily="66" charset="0"/>
                <a:cs typeface="Arial" panose="020B0604020202020204" pitchFamily="34" charset="0"/>
              </a:rPr>
              <a:t>a b c</a:t>
            </a:r>
          </a:p>
        </p:txBody>
      </p:sp>
      <p:sp>
        <p:nvSpPr>
          <p:cNvPr id="14423" name="Rectangle 204"/>
          <p:cNvSpPr>
            <a:spLocks noChangeArrowheads="1"/>
          </p:cNvSpPr>
          <p:nvPr/>
        </p:nvSpPr>
        <p:spPr bwMode="auto">
          <a:xfrm>
            <a:off x="661989" y="225425"/>
            <a:ext cx="7874000" cy="868362"/>
          </a:xfrm>
          <a:prstGeom prst="rect">
            <a:avLst/>
          </a:prstGeom>
          <a:solidFill>
            <a:srgbClr val="FFFF66"/>
          </a:solidFill>
          <a:ln w="38100">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s-ES_tradnl" altLang="es-ES" sz="2400" b="0" i="0">
              <a:solidFill>
                <a:schemeClr val="bg1"/>
              </a:solidFill>
              <a:latin typeface="Comic Sans MS" panose="030F0702030302020204" pitchFamily="66" charset="0"/>
            </a:endParaRPr>
          </a:p>
        </p:txBody>
      </p:sp>
      <p:sp>
        <p:nvSpPr>
          <p:cNvPr id="14424" name="Text Box 196"/>
          <p:cNvSpPr txBox="1">
            <a:spLocks noChangeArrowheads="1"/>
          </p:cNvSpPr>
          <p:nvPr/>
        </p:nvSpPr>
        <p:spPr bwMode="auto">
          <a:xfrm>
            <a:off x="1513281" y="283678"/>
            <a:ext cx="6474345" cy="810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lnSpc>
                <a:spcPts val="2800"/>
              </a:lnSpc>
              <a:spcBef>
                <a:spcPct val="0"/>
              </a:spcBef>
              <a:buFontTx/>
              <a:buNone/>
            </a:pPr>
            <a:r>
              <a:rPr lang="es-ES" altLang="es-ES" sz="2800" i="0" dirty="0">
                <a:latin typeface="Calibri" panose="020F0502020204030204" pitchFamily="34" charset="0"/>
              </a:rPr>
              <a:t>POTENTIATION OF RADIATION-INDUCED GROWTH INHIBITION BY MELATONIN</a:t>
            </a:r>
          </a:p>
        </p:txBody>
      </p:sp>
      <p:sp>
        <p:nvSpPr>
          <p:cNvPr id="14425" name="Text Box 124"/>
          <p:cNvSpPr txBox="1">
            <a:spLocks noChangeArrowheads="1"/>
          </p:cNvSpPr>
          <p:nvPr/>
        </p:nvSpPr>
        <p:spPr bwMode="auto">
          <a:xfrm>
            <a:off x="1757362" y="6439485"/>
            <a:ext cx="583406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1400" dirty="0">
                <a:latin typeface="Calibri" panose="020F0502020204030204" pitchFamily="34" charset="0"/>
              </a:rPr>
              <a:t>Alonso-González et al., J Pineal Res 58:189-197, </a:t>
            </a:r>
            <a:r>
              <a:rPr lang="es-ES_tradnl" altLang="es-ES" sz="1400" dirty="0" smtClean="0">
                <a:latin typeface="Calibri" panose="020F0502020204030204" pitchFamily="34" charset="0"/>
              </a:rPr>
              <a:t>2015.</a:t>
            </a:r>
            <a:endParaRPr lang="es-ES" altLang="es-ES" sz="1400" dirty="0">
              <a:latin typeface="Calibri" panose="020F0502020204030204" pitchFamily="34" charset="0"/>
            </a:endParaRPr>
          </a:p>
        </p:txBody>
      </p:sp>
      <p:sp>
        <p:nvSpPr>
          <p:cNvPr id="14426" name="Text Box 102"/>
          <p:cNvSpPr txBox="1">
            <a:spLocks noChangeArrowheads="1"/>
          </p:cNvSpPr>
          <p:nvPr/>
        </p:nvSpPr>
        <p:spPr bwMode="auto">
          <a:xfrm>
            <a:off x="492391" y="5568950"/>
            <a:ext cx="2135393" cy="646331"/>
          </a:xfrm>
          <a:prstGeom prst="rect">
            <a:avLst/>
          </a:prstGeom>
          <a:solidFill>
            <a:srgbClr val="FFFFFF"/>
          </a:solidFill>
          <a:ln w="9525">
            <a:noFill/>
            <a:miter lim="800000"/>
            <a:headEnd/>
            <a:tailEnd/>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200" i="0" dirty="0">
                <a:latin typeface="Calibri" panose="020F0502020204030204" pitchFamily="34" charset="0"/>
              </a:rPr>
              <a:t>a, p&lt;0.001 </a:t>
            </a:r>
            <a:r>
              <a:rPr lang="es-ES" altLang="es-ES" sz="1200" dirty="0">
                <a:latin typeface="Calibri" panose="020F0502020204030204" pitchFamily="34" charset="0"/>
              </a:rPr>
              <a:t>vs</a:t>
            </a:r>
            <a:r>
              <a:rPr lang="es-ES" altLang="es-ES" sz="1200" i="0" dirty="0">
                <a:latin typeface="Calibri" panose="020F0502020204030204" pitchFamily="34" charset="0"/>
              </a:rPr>
              <a:t> Control</a:t>
            </a:r>
          </a:p>
          <a:p>
            <a:pPr eaLnBrk="1" hangingPunct="1">
              <a:spcBef>
                <a:spcPct val="0"/>
              </a:spcBef>
              <a:buFontTx/>
              <a:buNone/>
            </a:pPr>
            <a:r>
              <a:rPr lang="es-ES" altLang="es-ES" sz="1200" i="0" dirty="0">
                <a:latin typeface="Calibri" panose="020F0502020204030204" pitchFamily="34" charset="0"/>
              </a:rPr>
              <a:t>b, p&lt;0.001 </a:t>
            </a:r>
            <a:r>
              <a:rPr lang="es-ES" altLang="es-ES" sz="1200" dirty="0">
                <a:latin typeface="Calibri" panose="020F0502020204030204" pitchFamily="34" charset="0"/>
              </a:rPr>
              <a:t>vs</a:t>
            </a:r>
            <a:r>
              <a:rPr lang="es-ES" altLang="es-ES" sz="1200" i="0" dirty="0">
                <a:latin typeface="Calibri" panose="020F0502020204030204" pitchFamily="34" charset="0"/>
              </a:rPr>
              <a:t> </a:t>
            </a:r>
            <a:r>
              <a:rPr lang="es-ES" altLang="es-ES" sz="1200" i="0" dirty="0" err="1">
                <a:latin typeface="Calibri" panose="020F0502020204030204" pitchFamily="34" charset="0"/>
              </a:rPr>
              <a:t>Melatonin</a:t>
            </a:r>
            <a:r>
              <a:rPr lang="es-ES" altLang="es-ES" sz="1200" i="0" dirty="0">
                <a:latin typeface="Calibri" panose="020F0502020204030204" pitchFamily="34" charset="0"/>
              </a:rPr>
              <a:t> 1 </a:t>
            </a:r>
            <a:r>
              <a:rPr lang="es-ES" altLang="es-ES" sz="1200" i="0" dirty="0" err="1">
                <a:latin typeface="Calibri" panose="020F0502020204030204" pitchFamily="34" charset="0"/>
              </a:rPr>
              <a:t>mM</a:t>
            </a:r>
            <a:endParaRPr lang="es-ES" altLang="es-ES" sz="1200" i="0" dirty="0">
              <a:latin typeface="Calibri" panose="020F0502020204030204" pitchFamily="34" charset="0"/>
            </a:endParaRPr>
          </a:p>
          <a:p>
            <a:pPr eaLnBrk="1" hangingPunct="1">
              <a:spcBef>
                <a:spcPct val="0"/>
              </a:spcBef>
              <a:buFontTx/>
              <a:buNone/>
            </a:pPr>
            <a:r>
              <a:rPr lang="es-ES" altLang="es-ES" sz="1200" i="0" dirty="0">
                <a:latin typeface="Calibri" panose="020F0502020204030204" pitchFamily="34" charset="0"/>
              </a:rPr>
              <a:t>c, p&lt;0.01 </a:t>
            </a:r>
            <a:r>
              <a:rPr lang="es-ES" altLang="es-ES" sz="1200" dirty="0">
                <a:latin typeface="Calibri" panose="020F0502020204030204" pitchFamily="34" charset="0"/>
              </a:rPr>
              <a:t>vs</a:t>
            </a:r>
            <a:r>
              <a:rPr lang="es-ES" altLang="es-ES" sz="1200" i="0" dirty="0">
                <a:latin typeface="Calibri" panose="020F0502020204030204" pitchFamily="34" charset="0"/>
              </a:rPr>
              <a:t> </a:t>
            </a:r>
            <a:r>
              <a:rPr lang="es-ES" altLang="es-ES" sz="1200" i="0" dirty="0" err="1">
                <a:latin typeface="Calibri" panose="020F0502020204030204" pitchFamily="34" charset="0"/>
              </a:rPr>
              <a:t>Melatonin</a:t>
            </a:r>
            <a:r>
              <a:rPr lang="es-ES" altLang="es-ES" sz="1200" i="0" dirty="0">
                <a:latin typeface="Calibri" panose="020F0502020204030204" pitchFamily="34" charset="0"/>
              </a:rPr>
              <a:t> 10 µM</a:t>
            </a:r>
          </a:p>
        </p:txBody>
      </p:sp>
      <p:sp>
        <p:nvSpPr>
          <p:cNvPr id="14427" name="Rectangle 6"/>
          <p:cNvSpPr>
            <a:spLocks noChangeArrowheads="1"/>
          </p:cNvSpPr>
          <p:nvPr/>
        </p:nvSpPr>
        <p:spPr bwMode="auto">
          <a:xfrm>
            <a:off x="2735263" y="2449513"/>
            <a:ext cx="504825" cy="2489200"/>
          </a:xfrm>
          <a:prstGeom prst="rect">
            <a:avLst/>
          </a:prstGeom>
          <a:gradFill rotWithShape="1">
            <a:gsLst>
              <a:gs pos="0">
                <a:srgbClr val="00003B"/>
              </a:gs>
              <a:gs pos="50000">
                <a:srgbClr val="000080"/>
              </a:gs>
              <a:gs pos="100000">
                <a:srgbClr val="00003B"/>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cs typeface="Arial" panose="020B0604020202020204" pitchFamily="34" charset="0"/>
            </a:endParaRPr>
          </a:p>
        </p:txBody>
      </p:sp>
      <p:sp>
        <p:nvSpPr>
          <p:cNvPr id="92" name="Text Box 272"/>
          <p:cNvSpPr txBox="1">
            <a:spLocks noChangeArrowheads="1"/>
          </p:cNvSpPr>
          <p:nvPr/>
        </p:nvSpPr>
        <p:spPr bwMode="auto">
          <a:xfrm>
            <a:off x="3893352" y="1879116"/>
            <a:ext cx="27923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2000" i="0" dirty="0" smtClean="0">
                <a:latin typeface="Calibri" panose="020F0502020204030204" pitchFamily="34" charset="0"/>
                <a:cs typeface="Arial" panose="020B0604020202020204" pitchFamily="34" charset="0"/>
              </a:rPr>
              <a:t>6 </a:t>
            </a:r>
            <a:r>
              <a:rPr lang="es-ES" altLang="es-ES" sz="2000" i="0" dirty="0" err="1" smtClean="0">
                <a:latin typeface="Calibri" panose="020F0502020204030204" pitchFamily="34" charset="0"/>
                <a:cs typeface="Arial" panose="020B0604020202020204" pitchFamily="34" charset="0"/>
              </a:rPr>
              <a:t>Days</a:t>
            </a:r>
            <a:r>
              <a:rPr lang="es-ES" altLang="es-ES" sz="2000" i="0" dirty="0" smtClean="0">
                <a:latin typeface="Calibri" panose="020F0502020204030204" pitchFamily="34" charset="0"/>
                <a:cs typeface="Arial" panose="020B0604020202020204" pitchFamily="34" charset="0"/>
              </a:rPr>
              <a:t> Post-</a:t>
            </a:r>
            <a:r>
              <a:rPr lang="es-ES" altLang="es-ES" sz="2000" i="0" dirty="0" err="1" smtClean="0">
                <a:latin typeface="Calibri" panose="020F0502020204030204" pitchFamily="34" charset="0"/>
                <a:cs typeface="Arial" panose="020B0604020202020204" pitchFamily="34" charset="0"/>
              </a:rPr>
              <a:t>Radiation</a:t>
            </a:r>
            <a:r>
              <a:rPr lang="es-ES" altLang="es-ES" sz="2000" i="0" dirty="0" smtClean="0">
                <a:latin typeface="Calibri" panose="020F0502020204030204" pitchFamily="34" charset="0"/>
                <a:cs typeface="Arial" panose="020B0604020202020204" pitchFamily="34" charset="0"/>
              </a:rPr>
              <a:t> </a:t>
            </a:r>
            <a:endParaRPr lang="es-ES" altLang="es-ES" sz="2000" i="0" dirty="0">
              <a:latin typeface="Calibri" panose="020F050202020403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6386" name="Rectangle 156"/>
          <p:cNvSpPr>
            <a:spLocks noChangeArrowheads="1"/>
          </p:cNvSpPr>
          <p:nvPr/>
        </p:nvSpPr>
        <p:spPr bwMode="auto">
          <a:xfrm>
            <a:off x="1187450" y="1081236"/>
            <a:ext cx="6840538" cy="5372100"/>
          </a:xfrm>
          <a:prstGeom prst="rect">
            <a:avLst/>
          </a:prstGeom>
          <a:solidFill>
            <a:srgbClr val="FFFFFF"/>
          </a:solidFill>
          <a:ln w="28575" algn="ctr">
            <a:solidFill>
              <a:schemeClr val="tx1"/>
            </a:solidFill>
            <a:miter lim="800000"/>
            <a:headEnd/>
            <a:tailEnd/>
          </a:ln>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16387" name="Line 25"/>
          <p:cNvSpPr>
            <a:spLocks noChangeShapeType="1"/>
          </p:cNvSpPr>
          <p:nvPr/>
        </p:nvSpPr>
        <p:spPr bwMode="auto">
          <a:xfrm flipV="1">
            <a:off x="2119313" y="1390799"/>
            <a:ext cx="0" cy="20478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388" name="Line 26"/>
          <p:cNvSpPr>
            <a:spLocks noChangeShapeType="1"/>
          </p:cNvSpPr>
          <p:nvPr/>
        </p:nvSpPr>
        <p:spPr bwMode="auto">
          <a:xfrm flipH="1">
            <a:off x="2090738" y="3438674"/>
            <a:ext cx="285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389" name="Rectangle 27"/>
          <p:cNvSpPr>
            <a:spLocks noChangeArrowheads="1"/>
          </p:cNvSpPr>
          <p:nvPr/>
        </p:nvSpPr>
        <p:spPr bwMode="auto">
          <a:xfrm>
            <a:off x="1931988" y="3346599"/>
            <a:ext cx="936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0</a:t>
            </a:r>
            <a:endParaRPr lang="es-ES" altLang="es-ES" sz="1200" b="0" i="0">
              <a:latin typeface="Comic Sans MS" panose="030F0702030302020204" pitchFamily="66" charset="0"/>
            </a:endParaRPr>
          </a:p>
        </p:txBody>
      </p:sp>
      <p:sp>
        <p:nvSpPr>
          <p:cNvPr id="16390" name="Line 32"/>
          <p:cNvSpPr>
            <a:spLocks noChangeShapeType="1"/>
          </p:cNvSpPr>
          <p:nvPr/>
        </p:nvSpPr>
        <p:spPr bwMode="auto">
          <a:xfrm flipH="1">
            <a:off x="2071688" y="3029099"/>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391" name="Rectangle 33"/>
          <p:cNvSpPr>
            <a:spLocks noChangeArrowheads="1"/>
          </p:cNvSpPr>
          <p:nvPr/>
        </p:nvSpPr>
        <p:spPr bwMode="auto">
          <a:xfrm>
            <a:off x="1838325" y="2930674"/>
            <a:ext cx="1873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25</a:t>
            </a:r>
            <a:endParaRPr lang="es-ES" altLang="es-ES" sz="1200" b="0" i="0">
              <a:latin typeface="Comic Sans MS" panose="030F0702030302020204" pitchFamily="66" charset="0"/>
            </a:endParaRPr>
          </a:p>
        </p:txBody>
      </p:sp>
      <p:sp>
        <p:nvSpPr>
          <p:cNvPr id="16392" name="Line 38"/>
          <p:cNvSpPr>
            <a:spLocks noChangeShapeType="1"/>
          </p:cNvSpPr>
          <p:nvPr/>
        </p:nvSpPr>
        <p:spPr bwMode="auto">
          <a:xfrm flipH="1">
            <a:off x="2071688" y="2619524"/>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393" name="Rectangle 39"/>
          <p:cNvSpPr>
            <a:spLocks noChangeArrowheads="1"/>
          </p:cNvSpPr>
          <p:nvPr/>
        </p:nvSpPr>
        <p:spPr bwMode="auto">
          <a:xfrm>
            <a:off x="1838325" y="2527449"/>
            <a:ext cx="1873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50</a:t>
            </a:r>
            <a:endParaRPr lang="es-ES" altLang="es-ES" sz="1200" b="0" i="0">
              <a:latin typeface="Comic Sans MS" panose="030F0702030302020204" pitchFamily="66" charset="0"/>
            </a:endParaRPr>
          </a:p>
        </p:txBody>
      </p:sp>
      <p:sp>
        <p:nvSpPr>
          <p:cNvPr id="16394" name="Line 44"/>
          <p:cNvSpPr>
            <a:spLocks noChangeShapeType="1"/>
          </p:cNvSpPr>
          <p:nvPr/>
        </p:nvSpPr>
        <p:spPr bwMode="auto">
          <a:xfrm flipH="1">
            <a:off x="2071688" y="2209949"/>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395" name="Rectangle 45"/>
          <p:cNvSpPr>
            <a:spLocks noChangeArrowheads="1"/>
          </p:cNvSpPr>
          <p:nvPr/>
        </p:nvSpPr>
        <p:spPr bwMode="auto">
          <a:xfrm>
            <a:off x="1838325" y="2116286"/>
            <a:ext cx="1873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75</a:t>
            </a:r>
            <a:endParaRPr lang="es-ES" altLang="es-ES" sz="1200" b="0" i="0">
              <a:latin typeface="Comic Sans MS" panose="030F0702030302020204" pitchFamily="66" charset="0"/>
            </a:endParaRPr>
          </a:p>
        </p:txBody>
      </p:sp>
      <p:sp>
        <p:nvSpPr>
          <p:cNvPr id="16396" name="Line 50"/>
          <p:cNvSpPr>
            <a:spLocks noChangeShapeType="1"/>
          </p:cNvSpPr>
          <p:nvPr/>
        </p:nvSpPr>
        <p:spPr bwMode="auto">
          <a:xfrm flipH="1">
            <a:off x="2071688" y="1800374"/>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397" name="Rectangle 51"/>
          <p:cNvSpPr>
            <a:spLocks noChangeArrowheads="1"/>
          </p:cNvSpPr>
          <p:nvPr/>
        </p:nvSpPr>
        <p:spPr bwMode="auto">
          <a:xfrm>
            <a:off x="1770063" y="1708299"/>
            <a:ext cx="25558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100</a:t>
            </a:r>
            <a:endParaRPr lang="es-ES" altLang="es-ES" sz="1200" b="0" i="0">
              <a:latin typeface="Comic Sans MS" panose="030F0702030302020204" pitchFamily="66" charset="0"/>
            </a:endParaRPr>
          </a:p>
        </p:txBody>
      </p:sp>
      <p:sp>
        <p:nvSpPr>
          <p:cNvPr id="16398" name="Line 56"/>
          <p:cNvSpPr>
            <a:spLocks noChangeShapeType="1"/>
          </p:cNvSpPr>
          <p:nvPr/>
        </p:nvSpPr>
        <p:spPr bwMode="auto">
          <a:xfrm flipH="1">
            <a:off x="2071688" y="1390799"/>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399" name="Rectangle 57"/>
          <p:cNvSpPr>
            <a:spLocks noChangeArrowheads="1"/>
          </p:cNvSpPr>
          <p:nvPr/>
        </p:nvSpPr>
        <p:spPr bwMode="auto">
          <a:xfrm>
            <a:off x="1770063" y="1298724"/>
            <a:ext cx="25558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125</a:t>
            </a:r>
            <a:endParaRPr lang="es-ES" altLang="es-ES" sz="1200" b="0" i="0">
              <a:latin typeface="Comic Sans MS" panose="030F0702030302020204" pitchFamily="66" charset="0"/>
            </a:endParaRPr>
          </a:p>
        </p:txBody>
      </p:sp>
      <p:sp>
        <p:nvSpPr>
          <p:cNvPr id="16400" name="Line 74"/>
          <p:cNvSpPr>
            <a:spLocks noChangeShapeType="1"/>
          </p:cNvSpPr>
          <p:nvPr/>
        </p:nvSpPr>
        <p:spPr bwMode="auto">
          <a:xfrm>
            <a:off x="3870325" y="2956074"/>
            <a:ext cx="1588" cy="11271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01" name="Rectangle 10"/>
          <p:cNvSpPr>
            <a:spLocks noChangeArrowheads="1"/>
          </p:cNvSpPr>
          <p:nvPr/>
        </p:nvSpPr>
        <p:spPr bwMode="auto">
          <a:xfrm>
            <a:off x="3616325" y="3000524"/>
            <a:ext cx="511175" cy="439737"/>
          </a:xfrm>
          <a:prstGeom prst="rect">
            <a:avLst/>
          </a:prstGeom>
          <a:gradFill rotWithShape="1">
            <a:gsLst>
              <a:gs pos="0">
                <a:srgbClr val="002F00"/>
              </a:gs>
              <a:gs pos="50000">
                <a:srgbClr val="006600"/>
              </a:gs>
              <a:gs pos="100000">
                <a:srgbClr val="002F00"/>
              </a:gs>
            </a:gsLst>
            <a:lin ang="0" scaled="1"/>
          </a:gra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sp>
        <p:nvSpPr>
          <p:cNvPr id="16402" name="Freeform 73"/>
          <p:cNvSpPr>
            <a:spLocks/>
          </p:cNvSpPr>
          <p:nvPr/>
        </p:nvSpPr>
        <p:spPr bwMode="auto">
          <a:xfrm>
            <a:off x="3741738" y="2956074"/>
            <a:ext cx="260350" cy="1587"/>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403" name="Line 16"/>
          <p:cNvSpPr>
            <a:spLocks noChangeShapeType="1"/>
          </p:cNvSpPr>
          <p:nvPr/>
        </p:nvSpPr>
        <p:spPr bwMode="auto">
          <a:xfrm>
            <a:off x="2082800" y="3438674"/>
            <a:ext cx="2195513"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04" name="Text Box 86"/>
          <p:cNvSpPr txBox="1">
            <a:spLocks noChangeArrowheads="1"/>
          </p:cNvSpPr>
          <p:nvPr/>
        </p:nvSpPr>
        <p:spPr bwMode="auto">
          <a:xfrm rot="-5400000">
            <a:off x="180181" y="2259261"/>
            <a:ext cx="2714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dirty="0" err="1">
                <a:latin typeface="Calibri" panose="020F0502020204030204" pitchFamily="34" charset="0"/>
                <a:cs typeface="Arial" panose="020B0604020202020204" pitchFamily="34" charset="0"/>
              </a:rPr>
              <a:t>Cell</a:t>
            </a:r>
            <a:r>
              <a:rPr lang="es-ES" altLang="es-ES" sz="1400" i="0" dirty="0">
                <a:latin typeface="Calibri" panose="020F0502020204030204" pitchFamily="34" charset="0"/>
                <a:cs typeface="Arial" panose="020B0604020202020204" pitchFamily="34" charset="0"/>
              </a:rPr>
              <a:t> </a:t>
            </a:r>
            <a:r>
              <a:rPr lang="es-ES" altLang="es-ES" sz="1400" i="0" dirty="0" err="1">
                <a:latin typeface="Calibri" panose="020F0502020204030204" pitchFamily="34" charset="0"/>
                <a:cs typeface="Arial" panose="020B0604020202020204" pitchFamily="34" charset="0"/>
              </a:rPr>
              <a:t>cycle</a:t>
            </a:r>
            <a:r>
              <a:rPr lang="es-ES" altLang="es-ES" sz="1400" i="0" dirty="0">
                <a:latin typeface="Calibri" panose="020F0502020204030204" pitchFamily="34" charset="0"/>
                <a:cs typeface="Arial" panose="020B0604020202020204" pitchFamily="34" charset="0"/>
              </a:rPr>
              <a:t> </a:t>
            </a:r>
            <a:r>
              <a:rPr lang="es-ES" altLang="es-ES" sz="1400" i="0" dirty="0" err="1">
                <a:latin typeface="Calibri" panose="020F0502020204030204" pitchFamily="34" charset="0"/>
                <a:cs typeface="Arial" panose="020B0604020202020204" pitchFamily="34" charset="0"/>
              </a:rPr>
              <a:t>distribution</a:t>
            </a:r>
            <a:endParaRPr lang="es-ES" altLang="es-ES" sz="1400" i="0" dirty="0">
              <a:latin typeface="Calibri" panose="020F0502020204030204" pitchFamily="34" charset="0"/>
              <a:cs typeface="Arial" panose="020B0604020202020204" pitchFamily="34" charset="0"/>
            </a:endParaRPr>
          </a:p>
        </p:txBody>
      </p:sp>
      <p:sp>
        <p:nvSpPr>
          <p:cNvPr id="16405" name="Freeform 11"/>
          <p:cNvSpPr>
            <a:spLocks/>
          </p:cNvSpPr>
          <p:nvPr/>
        </p:nvSpPr>
        <p:spPr bwMode="auto">
          <a:xfrm>
            <a:off x="2959100" y="2952899"/>
            <a:ext cx="503238" cy="476250"/>
          </a:xfrm>
          <a:custGeom>
            <a:avLst/>
            <a:gdLst>
              <a:gd name="T0" fmla="*/ 0 w 299"/>
              <a:gd name="T1" fmla="*/ 2147483646 h 556"/>
              <a:gd name="T2" fmla="*/ 0 w 299"/>
              <a:gd name="T3" fmla="*/ 0 h 556"/>
              <a:gd name="T4" fmla="*/ 2147483646 w 299"/>
              <a:gd name="T5" fmla="*/ 0 h 556"/>
              <a:gd name="T6" fmla="*/ 2147483646 w 299"/>
              <a:gd name="T7" fmla="*/ 2147483646 h 556"/>
              <a:gd name="T8" fmla="*/ 0 60000 65536"/>
              <a:gd name="T9" fmla="*/ 0 60000 65536"/>
              <a:gd name="T10" fmla="*/ 0 60000 65536"/>
              <a:gd name="T11" fmla="*/ 0 60000 65536"/>
              <a:gd name="T12" fmla="*/ 0 w 299"/>
              <a:gd name="T13" fmla="*/ 0 h 556"/>
              <a:gd name="T14" fmla="*/ 299 w 299"/>
              <a:gd name="T15" fmla="*/ 556 h 556"/>
            </a:gdLst>
            <a:ahLst/>
            <a:cxnLst>
              <a:cxn ang="T8">
                <a:pos x="T0" y="T1"/>
              </a:cxn>
              <a:cxn ang="T9">
                <a:pos x="T2" y="T3"/>
              </a:cxn>
              <a:cxn ang="T10">
                <a:pos x="T4" y="T5"/>
              </a:cxn>
              <a:cxn ang="T11">
                <a:pos x="T6" y="T7"/>
              </a:cxn>
            </a:cxnLst>
            <a:rect l="T12" t="T13" r="T14" b="T15"/>
            <a:pathLst>
              <a:path w="299" h="556">
                <a:moveTo>
                  <a:pt x="0" y="556"/>
                </a:moveTo>
                <a:lnTo>
                  <a:pt x="0" y="0"/>
                </a:lnTo>
                <a:lnTo>
                  <a:pt x="299" y="0"/>
                </a:lnTo>
                <a:lnTo>
                  <a:pt x="299" y="556"/>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406" name="Line 74"/>
          <p:cNvSpPr>
            <a:spLocks noChangeShapeType="1"/>
          </p:cNvSpPr>
          <p:nvPr/>
        </p:nvSpPr>
        <p:spPr bwMode="auto">
          <a:xfrm>
            <a:off x="3209925" y="2884636"/>
            <a:ext cx="1588" cy="1127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07" name="Freeform 73"/>
          <p:cNvSpPr>
            <a:spLocks/>
          </p:cNvSpPr>
          <p:nvPr/>
        </p:nvSpPr>
        <p:spPr bwMode="auto">
          <a:xfrm>
            <a:off x="3081338" y="2884636"/>
            <a:ext cx="257175" cy="1588"/>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408" name="Rectangle 116" descr="Diagonal hacia arriba ancha"/>
          <p:cNvSpPr>
            <a:spLocks noChangeArrowheads="1"/>
          </p:cNvSpPr>
          <p:nvPr/>
        </p:nvSpPr>
        <p:spPr bwMode="auto">
          <a:xfrm>
            <a:off x="2957513" y="2937024"/>
            <a:ext cx="506412" cy="503237"/>
          </a:xfrm>
          <a:prstGeom prst="rect">
            <a:avLst/>
          </a:prstGeom>
          <a:gradFill rotWithShape="1">
            <a:gsLst>
              <a:gs pos="0">
                <a:srgbClr val="767600"/>
              </a:gs>
              <a:gs pos="50000">
                <a:srgbClr val="FFFF00"/>
              </a:gs>
              <a:gs pos="100000">
                <a:srgbClr val="7676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grpSp>
        <p:nvGrpSpPr>
          <p:cNvPr id="16409" name="Group 37"/>
          <p:cNvGrpSpPr>
            <a:grpSpLocks/>
          </p:cNvGrpSpPr>
          <p:nvPr/>
        </p:nvGrpSpPr>
        <p:grpSpPr bwMode="auto">
          <a:xfrm>
            <a:off x="2289175" y="2619524"/>
            <a:ext cx="506413" cy="819150"/>
            <a:chOff x="1703" y="3044"/>
            <a:chExt cx="465" cy="1514"/>
          </a:xfrm>
        </p:grpSpPr>
        <p:sp>
          <p:nvSpPr>
            <p:cNvPr id="16518" name="Freeform 9"/>
            <p:cNvSpPr>
              <a:spLocks/>
            </p:cNvSpPr>
            <p:nvPr/>
          </p:nvSpPr>
          <p:spPr bwMode="auto">
            <a:xfrm>
              <a:off x="1704" y="3072"/>
              <a:ext cx="463" cy="1486"/>
            </a:xfrm>
            <a:custGeom>
              <a:avLst/>
              <a:gdLst>
                <a:gd name="T0" fmla="*/ 0 w 299"/>
                <a:gd name="T1" fmla="*/ 2147483646 h 960"/>
                <a:gd name="T2" fmla="*/ 0 w 299"/>
                <a:gd name="T3" fmla="*/ 0 h 960"/>
                <a:gd name="T4" fmla="*/ 2147483646 w 299"/>
                <a:gd name="T5" fmla="*/ 0 h 960"/>
                <a:gd name="T6" fmla="*/ 2147483646 w 299"/>
                <a:gd name="T7" fmla="*/ 2147483646 h 960"/>
                <a:gd name="T8" fmla="*/ 0 60000 65536"/>
                <a:gd name="T9" fmla="*/ 0 60000 65536"/>
                <a:gd name="T10" fmla="*/ 0 60000 65536"/>
                <a:gd name="T11" fmla="*/ 0 60000 65536"/>
                <a:gd name="T12" fmla="*/ 0 w 299"/>
                <a:gd name="T13" fmla="*/ 0 h 960"/>
                <a:gd name="T14" fmla="*/ 299 w 299"/>
                <a:gd name="T15" fmla="*/ 960 h 960"/>
              </a:gdLst>
              <a:ahLst/>
              <a:cxnLst>
                <a:cxn ang="T8">
                  <a:pos x="T0" y="T1"/>
                </a:cxn>
                <a:cxn ang="T9">
                  <a:pos x="T2" y="T3"/>
                </a:cxn>
                <a:cxn ang="T10">
                  <a:pos x="T4" y="T5"/>
                </a:cxn>
                <a:cxn ang="T11">
                  <a:pos x="T6" y="T7"/>
                </a:cxn>
              </a:cxnLst>
              <a:rect l="T12" t="T13" r="T14" b="T15"/>
              <a:pathLst>
                <a:path w="299" h="960">
                  <a:moveTo>
                    <a:pt x="0" y="960"/>
                  </a:moveTo>
                  <a:lnTo>
                    <a:pt x="0" y="0"/>
                  </a:lnTo>
                  <a:lnTo>
                    <a:pt x="299" y="0"/>
                  </a:lnTo>
                  <a:lnTo>
                    <a:pt x="299" y="96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519" name="Freeform 75"/>
            <p:cNvSpPr>
              <a:spLocks/>
            </p:cNvSpPr>
            <p:nvPr/>
          </p:nvSpPr>
          <p:spPr bwMode="auto">
            <a:xfrm>
              <a:off x="1817" y="3044"/>
              <a:ext cx="236" cy="1"/>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520" name="Line 76"/>
            <p:cNvSpPr>
              <a:spLocks noChangeShapeType="1"/>
            </p:cNvSpPr>
            <p:nvPr/>
          </p:nvSpPr>
          <p:spPr bwMode="auto">
            <a:xfrm>
              <a:off x="1935" y="3044"/>
              <a:ext cx="1" cy="129"/>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521" name="Rectangle 8"/>
            <p:cNvSpPr>
              <a:spLocks noChangeArrowheads="1"/>
            </p:cNvSpPr>
            <p:nvPr/>
          </p:nvSpPr>
          <p:spPr bwMode="auto">
            <a:xfrm>
              <a:off x="1703" y="3072"/>
              <a:ext cx="465" cy="1486"/>
            </a:xfrm>
            <a:prstGeom prst="rect">
              <a:avLst/>
            </a:prstGeom>
            <a:gradFill rotWithShape="1">
              <a:gsLst>
                <a:gs pos="0">
                  <a:srgbClr val="00003B"/>
                </a:gs>
                <a:gs pos="50000">
                  <a:srgbClr val="000080"/>
                </a:gs>
                <a:gs pos="100000">
                  <a:srgbClr val="00003B"/>
                </a:gs>
              </a:gsLst>
              <a:lin ang="0" scaled="1"/>
            </a:gra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grpSp>
      <p:sp>
        <p:nvSpPr>
          <p:cNvPr id="16410" name="Rectangle 76"/>
          <p:cNvSpPr>
            <a:spLocks noChangeArrowheads="1"/>
          </p:cNvSpPr>
          <p:nvPr/>
        </p:nvSpPr>
        <p:spPr bwMode="auto">
          <a:xfrm>
            <a:off x="2459038" y="3502174"/>
            <a:ext cx="17472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400" i="0" dirty="0">
                <a:solidFill>
                  <a:srgbClr val="000000"/>
                </a:solidFill>
                <a:latin typeface="Calibri" panose="020F0502020204030204" pitchFamily="34" charset="0"/>
              </a:rPr>
              <a:t>G</a:t>
            </a:r>
            <a:r>
              <a:rPr lang="es-ES" altLang="es-ES" sz="1400" i="0" baseline="-25000" dirty="0">
                <a:solidFill>
                  <a:srgbClr val="000000"/>
                </a:solidFill>
                <a:latin typeface="Calibri" panose="020F0502020204030204" pitchFamily="34" charset="0"/>
              </a:rPr>
              <a:t>1</a:t>
            </a:r>
            <a:endParaRPr lang="es-ES" altLang="es-ES" sz="1400" i="0" dirty="0">
              <a:latin typeface="Calibri" panose="020F0502020204030204" pitchFamily="34" charset="0"/>
            </a:endParaRPr>
          </a:p>
        </p:txBody>
      </p:sp>
      <p:sp>
        <p:nvSpPr>
          <p:cNvPr id="16411" name="Rectangle 77"/>
          <p:cNvSpPr>
            <a:spLocks noChangeArrowheads="1"/>
          </p:cNvSpPr>
          <p:nvPr/>
        </p:nvSpPr>
        <p:spPr bwMode="auto">
          <a:xfrm>
            <a:off x="2886075" y="3502174"/>
            <a:ext cx="6477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a:solidFill>
                  <a:srgbClr val="000000"/>
                </a:solidFill>
                <a:latin typeface="Calibri" panose="020F0502020204030204" pitchFamily="34" charset="0"/>
              </a:rPr>
              <a:t>S</a:t>
            </a:r>
            <a:endParaRPr lang="es-ES" altLang="es-ES" sz="1400" i="0" baseline="-25000">
              <a:solidFill>
                <a:srgbClr val="000000"/>
              </a:solidFill>
              <a:latin typeface="Calibri" panose="020F0502020204030204" pitchFamily="34" charset="0"/>
            </a:endParaRPr>
          </a:p>
        </p:txBody>
      </p:sp>
      <p:sp>
        <p:nvSpPr>
          <p:cNvPr id="16412" name="Rectangle 78"/>
          <p:cNvSpPr>
            <a:spLocks noChangeArrowheads="1"/>
          </p:cNvSpPr>
          <p:nvPr/>
        </p:nvSpPr>
        <p:spPr bwMode="auto">
          <a:xfrm>
            <a:off x="3462338" y="3502174"/>
            <a:ext cx="8175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a:latin typeface="Calibri" panose="020F0502020204030204" pitchFamily="34" charset="0"/>
                <a:cs typeface="Arial" panose="020B0604020202020204" pitchFamily="34" charset="0"/>
              </a:rPr>
              <a:t>G</a:t>
            </a:r>
            <a:r>
              <a:rPr lang="es-ES" altLang="es-ES" sz="1400" i="0" baseline="-25000">
                <a:latin typeface="Calibri" panose="020F0502020204030204" pitchFamily="34" charset="0"/>
                <a:cs typeface="Arial" panose="020B0604020202020204" pitchFamily="34" charset="0"/>
              </a:rPr>
              <a:t>2</a:t>
            </a:r>
            <a:r>
              <a:rPr lang="es-ES" altLang="es-ES" sz="1400" i="0">
                <a:latin typeface="Calibri" panose="020F0502020204030204" pitchFamily="34" charset="0"/>
                <a:cs typeface="Arial" panose="020B0604020202020204" pitchFamily="34" charset="0"/>
              </a:rPr>
              <a:t>-M</a:t>
            </a:r>
          </a:p>
        </p:txBody>
      </p:sp>
      <p:sp>
        <p:nvSpPr>
          <p:cNvPr id="16413" name="Text Box 82"/>
          <p:cNvSpPr txBox="1">
            <a:spLocks noChangeArrowheads="1"/>
          </p:cNvSpPr>
          <p:nvPr/>
        </p:nvSpPr>
        <p:spPr bwMode="auto">
          <a:xfrm>
            <a:off x="133268" y="6294439"/>
            <a:ext cx="3027362" cy="522288"/>
          </a:xfrm>
          <a:prstGeom prst="rect">
            <a:avLst/>
          </a:prstGeom>
          <a:solidFill>
            <a:srgbClr val="FFFFFF"/>
          </a:solidFill>
          <a:ln w="9525">
            <a:solidFill>
              <a:schemeClr val="tx1"/>
            </a:solidFill>
            <a:miter lim="800000"/>
            <a:headEnd/>
            <a:tailEnd/>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ES" altLang="es-ES" sz="1400" i="0">
                <a:latin typeface="Calibri" panose="020F0502020204030204" pitchFamily="34" charset="0"/>
              </a:rPr>
              <a:t>a</a:t>
            </a:r>
            <a:r>
              <a:rPr lang="es-ES" altLang="es-ES" sz="1400" b="0" i="0">
                <a:latin typeface="Calibri" panose="020F0502020204030204" pitchFamily="34" charset="0"/>
              </a:rPr>
              <a:t>, p&lt;0.001 </a:t>
            </a:r>
            <a:r>
              <a:rPr lang="es-ES" altLang="es-ES" sz="1400" b="0">
                <a:latin typeface="Calibri" panose="020F0502020204030204" pitchFamily="34" charset="0"/>
              </a:rPr>
              <a:t>vs</a:t>
            </a:r>
            <a:r>
              <a:rPr lang="es-ES" altLang="es-ES" sz="1400" b="0" i="0">
                <a:latin typeface="Calibri" panose="020F0502020204030204" pitchFamily="34" charset="0"/>
              </a:rPr>
              <a:t> Non-radiated cells</a:t>
            </a:r>
          </a:p>
          <a:p>
            <a:pPr eaLnBrk="1" hangingPunct="1">
              <a:spcBef>
                <a:spcPct val="0"/>
              </a:spcBef>
              <a:buFontTx/>
              <a:buNone/>
            </a:pPr>
            <a:r>
              <a:rPr lang="es-ES" altLang="es-ES" sz="1400" i="0">
                <a:latin typeface="Calibri" panose="020F0502020204030204" pitchFamily="34" charset="0"/>
              </a:rPr>
              <a:t>b</a:t>
            </a:r>
            <a:r>
              <a:rPr lang="es-ES" altLang="es-ES" sz="1400" b="0" i="0">
                <a:latin typeface="Calibri" panose="020F0502020204030204" pitchFamily="34" charset="0"/>
              </a:rPr>
              <a:t>, p&lt;0.001 </a:t>
            </a:r>
            <a:r>
              <a:rPr lang="es-ES" altLang="es-ES" sz="1400" b="0">
                <a:latin typeface="Calibri" panose="020F0502020204030204" pitchFamily="34" charset="0"/>
              </a:rPr>
              <a:t>vs</a:t>
            </a:r>
            <a:r>
              <a:rPr lang="es-ES" altLang="es-ES" sz="1400" b="0" i="0">
                <a:latin typeface="Calibri" panose="020F0502020204030204" pitchFamily="34" charset="0"/>
              </a:rPr>
              <a:t> Radiated cells</a:t>
            </a:r>
            <a:endParaRPr lang="es-ES" altLang="es-ES" sz="1400" i="0">
              <a:latin typeface="Calibri" panose="020F0502020204030204" pitchFamily="34" charset="0"/>
            </a:endParaRPr>
          </a:p>
        </p:txBody>
      </p:sp>
      <p:sp>
        <p:nvSpPr>
          <p:cNvPr id="16414" name="AutoShape 167"/>
          <p:cNvSpPr>
            <a:spLocks noChangeArrowheads="1"/>
          </p:cNvSpPr>
          <p:nvPr/>
        </p:nvSpPr>
        <p:spPr bwMode="auto">
          <a:xfrm>
            <a:off x="192088" y="57892"/>
            <a:ext cx="8801100" cy="833438"/>
          </a:xfrm>
          <a:prstGeom prst="roundRect">
            <a:avLst>
              <a:gd name="adj" fmla="val 16667"/>
            </a:avLst>
          </a:prstGeom>
          <a:solidFill>
            <a:srgbClr val="FFFF66"/>
          </a:solidFill>
          <a:ln w="9525" algn="ctr">
            <a:noFill/>
            <a:round/>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16415" name="Text Box 168"/>
          <p:cNvSpPr txBox="1">
            <a:spLocks noChangeArrowheads="1"/>
          </p:cNvSpPr>
          <p:nvPr/>
        </p:nvSpPr>
        <p:spPr bwMode="auto">
          <a:xfrm>
            <a:off x="192088" y="77723"/>
            <a:ext cx="87010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2400" i="0" dirty="0">
                <a:latin typeface="Calibri" panose="020F0502020204030204" pitchFamily="34" charset="0"/>
              </a:rPr>
              <a:t>CELL CYCLE DISTRIBUTION IN MCF-7 CELLS AFTER TREATMENT WITH </a:t>
            </a:r>
            <a:r>
              <a:rPr lang="es-ES" altLang="es-ES" sz="2400" i="0" dirty="0" smtClean="0">
                <a:latin typeface="Calibri" panose="020F0502020204030204" pitchFamily="34" charset="0"/>
              </a:rPr>
              <a:t>MELATONIN (1 </a:t>
            </a:r>
            <a:r>
              <a:rPr lang="es-ES" altLang="es-ES" sz="2400" i="0" dirty="0" err="1" smtClean="0">
                <a:latin typeface="Calibri" panose="020F0502020204030204" pitchFamily="34" charset="0"/>
              </a:rPr>
              <a:t>nM</a:t>
            </a:r>
            <a:r>
              <a:rPr lang="es-ES" altLang="es-ES" sz="2400" i="0" dirty="0">
                <a:latin typeface="Calibri" panose="020F0502020204030204" pitchFamily="34" charset="0"/>
              </a:rPr>
              <a:t>)</a:t>
            </a:r>
            <a:r>
              <a:rPr lang="es-ES" altLang="es-ES" sz="2400" i="0" dirty="0" smtClean="0">
                <a:latin typeface="Calibri" panose="020F0502020204030204" pitchFamily="34" charset="0"/>
              </a:rPr>
              <a:t> </a:t>
            </a:r>
            <a:r>
              <a:rPr lang="es-ES" altLang="es-ES" sz="2400" i="0" dirty="0">
                <a:latin typeface="Calibri" panose="020F0502020204030204" pitchFamily="34" charset="0"/>
              </a:rPr>
              <a:t>AND IONIZING RADIATION</a:t>
            </a:r>
          </a:p>
        </p:txBody>
      </p:sp>
      <p:sp>
        <p:nvSpPr>
          <p:cNvPr id="16416" name="Line 25"/>
          <p:cNvSpPr>
            <a:spLocks noChangeShapeType="1"/>
          </p:cNvSpPr>
          <p:nvPr/>
        </p:nvSpPr>
        <p:spPr bwMode="auto">
          <a:xfrm flipV="1">
            <a:off x="5478463" y="1384449"/>
            <a:ext cx="0" cy="20478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17" name="Line 26"/>
          <p:cNvSpPr>
            <a:spLocks noChangeShapeType="1"/>
          </p:cNvSpPr>
          <p:nvPr/>
        </p:nvSpPr>
        <p:spPr bwMode="auto">
          <a:xfrm flipH="1">
            <a:off x="5449888" y="3432324"/>
            <a:ext cx="285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18" name="Rectangle 27"/>
          <p:cNvSpPr>
            <a:spLocks noChangeArrowheads="1"/>
          </p:cNvSpPr>
          <p:nvPr/>
        </p:nvSpPr>
        <p:spPr bwMode="auto">
          <a:xfrm>
            <a:off x="5291138" y="3340249"/>
            <a:ext cx="936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0</a:t>
            </a:r>
            <a:endParaRPr lang="es-ES" altLang="es-ES" sz="1200" b="0" i="0">
              <a:latin typeface="Comic Sans MS" panose="030F0702030302020204" pitchFamily="66" charset="0"/>
            </a:endParaRPr>
          </a:p>
        </p:txBody>
      </p:sp>
      <p:sp>
        <p:nvSpPr>
          <p:cNvPr id="16419" name="Line 32"/>
          <p:cNvSpPr>
            <a:spLocks noChangeShapeType="1"/>
          </p:cNvSpPr>
          <p:nvPr/>
        </p:nvSpPr>
        <p:spPr bwMode="auto">
          <a:xfrm flipH="1">
            <a:off x="5430838" y="3022749"/>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20" name="Rectangle 33"/>
          <p:cNvSpPr>
            <a:spLocks noChangeArrowheads="1"/>
          </p:cNvSpPr>
          <p:nvPr/>
        </p:nvSpPr>
        <p:spPr bwMode="auto">
          <a:xfrm>
            <a:off x="5197475" y="2924324"/>
            <a:ext cx="1873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25</a:t>
            </a:r>
            <a:endParaRPr lang="es-ES" altLang="es-ES" sz="1200" b="0" i="0">
              <a:latin typeface="Comic Sans MS" panose="030F0702030302020204" pitchFamily="66" charset="0"/>
            </a:endParaRPr>
          </a:p>
        </p:txBody>
      </p:sp>
      <p:sp>
        <p:nvSpPr>
          <p:cNvPr id="16421" name="Line 38"/>
          <p:cNvSpPr>
            <a:spLocks noChangeShapeType="1"/>
          </p:cNvSpPr>
          <p:nvPr/>
        </p:nvSpPr>
        <p:spPr bwMode="auto">
          <a:xfrm flipH="1">
            <a:off x="5430838" y="2613174"/>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22" name="Rectangle 39"/>
          <p:cNvSpPr>
            <a:spLocks noChangeArrowheads="1"/>
          </p:cNvSpPr>
          <p:nvPr/>
        </p:nvSpPr>
        <p:spPr bwMode="auto">
          <a:xfrm>
            <a:off x="5197475" y="2521099"/>
            <a:ext cx="1873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50</a:t>
            </a:r>
            <a:endParaRPr lang="es-ES" altLang="es-ES" sz="1200" b="0" i="0">
              <a:latin typeface="Comic Sans MS" panose="030F0702030302020204" pitchFamily="66" charset="0"/>
            </a:endParaRPr>
          </a:p>
        </p:txBody>
      </p:sp>
      <p:sp>
        <p:nvSpPr>
          <p:cNvPr id="16423" name="Line 44"/>
          <p:cNvSpPr>
            <a:spLocks noChangeShapeType="1"/>
          </p:cNvSpPr>
          <p:nvPr/>
        </p:nvSpPr>
        <p:spPr bwMode="auto">
          <a:xfrm flipH="1">
            <a:off x="5430838" y="2203599"/>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24" name="Rectangle 45"/>
          <p:cNvSpPr>
            <a:spLocks noChangeArrowheads="1"/>
          </p:cNvSpPr>
          <p:nvPr/>
        </p:nvSpPr>
        <p:spPr bwMode="auto">
          <a:xfrm>
            <a:off x="5197475" y="2109936"/>
            <a:ext cx="1873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75</a:t>
            </a:r>
            <a:endParaRPr lang="es-ES" altLang="es-ES" sz="1200" b="0" i="0">
              <a:latin typeface="Comic Sans MS" panose="030F0702030302020204" pitchFamily="66" charset="0"/>
            </a:endParaRPr>
          </a:p>
        </p:txBody>
      </p:sp>
      <p:sp>
        <p:nvSpPr>
          <p:cNvPr id="16425" name="Line 50"/>
          <p:cNvSpPr>
            <a:spLocks noChangeShapeType="1"/>
          </p:cNvSpPr>
          <p:nvPr/>
        </p:nvSpPr>
        <p:spPr bwMode="auto">
          <a:xfrm flipH="1">
            <a:off x="5430838" y="1794024"/>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26" name="Rectangle 51"/>
          <p:cNvSpPr>
            <a:spLocks noChangeArrowheads="1"/>
          </p:cNvSpPr>
          <p:nvPr/>
        </p:nvSpPr>
        <p:spPr bwMode="auto">
          <a:xfrm>
            <a:off x="5129213" y="1701949"/>
            <a:ext cx="25558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100</a:t>
            </a:r>
            <a:endParaRPr lang="es-ES" altLang="es-ES" sz="1200" b="0" i="0">
              <a:latin typeface="Comic Sans MS" panose="030F0702030302020204" pitchFamily="66" charset="0"/>
            </a:endParaRPr>
          </a:p>
        </p:txBody>
      </p:sp>
      <p:sp>
        <p:nvSpPr>
          <p:cNvPr id="16427" name="Line 56"/>
          <p:cNvSpPr>
            <a:spLocks noChangeShapeType="1"/>
          </p:cNvSpPr>
          <p:nvPr/>
        </p:nvSpPr>
        <p:spPr bwMode="auto">
          <a:xfrm flipH="1">
            <a:off x="5430838" y="1384449"/>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28" name="Rectangle 57"/>
          <p:cNvSpPr>
            <a:spLocks noChangeArrowheads="1"/>
          </p:cNvSpPr>
          <p:nvPr/>
        </p:nvSpPr>
        <p:spPr bwMode="auto">
          <a:xfrm>
            <a:off x="5129213" y="1292374"/>
            <a:ext cx="25558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125</a:t>
            </a:r>
            <a:endParaRPr lang="es-ES" altLang="es-ES" sz="1200" b="0" i="0">
              <a:latin typeface="Comic Sans MS" panose="030F0702030302020204" pitchFamily="66" charset="0"/>
            </a:endParaRPr>
          </a:p>
        </p:txBody>
      </p:sp>
      <p:sp>
        <p:nvSpPr>
          <p:cNvPr id="16429" name="Line 74"/>
          <p:cNvSpPr>
            <a:spLocks noChangeShapeType="1"/>
          </p:cNvSpPr>
          <p:nvPr/>
        </p:nvSpPr>
        <p:spPr bwMode="auto">
          <a:xfrm>
            <a:off x="7229475" y="3138636"/>
            <a:ext cx="1588" cy="1127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30" name="Rectangle 10"/>
          <p:cNvSpPr>
            <a:spLocks noChangeArrowheads="1"/>
          </p:cNvSpPr>
          <p:nvPr/>
        </p:nvSpPr>
        <p:spPr bwMode="auto">
          <a:xfrm>
            <a:off x="6975475" y="3186261"/>
            <a:ext cx="511175" cy="247650"/>
          </a:xfrm>
          <a:prstGeom prst="rect">
            <a:avLst/>
          </a:prstGeom>
          <a:gradFill rotWithShape="1">
            <a:gsLst>
              <a:gs pos="0">
                <a:srgbClr val="002F00"/>
              </a:gs>
              <a:gs pos="50000">
                <a:srgbClr val="006600"/>
              </a:gs>
              <a:gs pos="100000">
                <a:srgbClr val="002F00"/>
              </a:gs>
            </a:gsLst>
            <a:lin ang="0" scaled="1"/>
          </a:gra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sp>
        <p:nvSpPr>
          <p:cNvPr id="16431" name="Freeform 73"/>
          <p:cNvSpPr>
            <a:spLocks/>
          </p:cNvSpPr>
          <p:nvPr/>
        </p:nvSpPr>
        <p:spPr bwMode="auto">
          <a:xfrm>
            <a:off x="7100888" y="3138636"/>
            <a:ext cx="260350" cy="1588"/>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432" name="Text Box 84"/>
          <p:cNvSpPr txBox="1">
            <a:spLocks noChangeArrowheads="1"/>
          </p:cNvSpPr>
          <p:nvPr/>
        </p:nvSpPr>
        <p:spPr bwMode="auto">
          <a:xfrm>
            <a:off x="6980238" y="2862411"/>
            <a:ext cx="5016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rPr>
              <a:t>a</a:t>
            </a:r>
          </a:p>
        </p:txBody>
      </p:sp>
      <p:sp>
        <p:nvSpPr>
          <p:cNvPr id="16433" name="Line 16"/>
          <p:cNvSpPr>
            <a:spLocks noChangeShapeType="1"/>
          </p:cNvSpPr>
          <p:nvPr/>
        </p:nvSpPr>
        <p:spPr bwMode="auto">
          <a:xfrm>
            <a:off x="5441950" y="3432324"/>
            <a:ext cx="2195513"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34" name="Text Box 86"/>
          <p:cNvSpPr txBox="1">
            <a:spLocks noChangeArrowheads="1"/>
          </p:cNvSpPr>
          <p:nvPr/>
        </p:nvSpPr>
        <p:spPr bwMode="auto">
          <a:xfrm rot="-5400000">
            <a:off x="3580606" y="2259261"/>
            <a:ext cx="2714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dirty="0" err="1">
                <a:latin typeface="Calibri" panose="020F0502020204030204" pitchFamily="34" charset="0"/>
                <a:cs typeface="Arial" panose="020B0604020202020204" pitchFamily="34" charset="0"/>
              </a:rPr>
              <a:t>Cell</a:t>
            </a:r>
            <a:r>
              <a:rPr lang="es-ES" altLang="es-ES" sz="1400" i="0" dirty="0">
                <a:latin typeface="Calibri" panose="020F0502020204030204" pitchFamily="34" charset="0"/>
                <a:cs typeface="Arial" panose="020B0604020202020204" pitchFamily="34" charset="0"/>
              </a:rPr>
              <a:t> </a:t>
            </a:r>
            <a:r>
              <a:rPr lang="es-ES" altLang="es-ES" sz="1400" i="0" dirty="0" err="1">
                <a:latin typeface="Calibri" panose="020F0502020204030204" pitchFamily="34" charset="0"/>
                <a:cs typeface="Arial" panose="020B0604020202020204" pitchFamily="34" charset="0"/>
              </a:rPr>
              <a:t>cycle</a:t>
            </a:r>
            <a:r>
              <a:rPr lang="es-ES" altLang="es-ES" sz="1400" i="0" dirty="0">
                <a:latin typeface="Calibri" panose="020F0502020204030204" pitchFamily="34" charset="0"/>
                <a:cs typeface="Arial" panose="020B0604020202020204" pitchFamily="34" charset="0"/>
              </a:rPr>
              <a:t> </a:t>
            </a:r>
            <a:r>
              <a:rPr lang="es-ES" altLang="es-ES" sz="1400" i="0" dirty="0" err="1">
                <a:latin typeface="Calibri" panose="020F0502020204030204" pitchFamily="34" charset="0"/>
                <a:cs typeface="Arial" panose="020B0604020202020204" pitchFamily="34" charset="0"/>
              </a:rPr>
              <a:t>distribution</a:t>
            </a:r>
            <a:endParaRPr lang="es-ES" altLang="es-ES" sz="1400" i="0" dirty="0">
              <a:latin typeface="Calibri" panose="020F0502020204030204" pitchFamily="34" charset="0"/>
              <a:cs typeface="Arial" panose="020B0604020202020204" pitchFamily="34" charset="0"/>
            </a:endParaRPr>
          </a:p>
        </p:txBody>
      </p:sp>
      <p:sp>
        <p:nvSpPr>
          <p:cNvPr id="16435" name="Line 74"/>
          <p:cNvSpPr>
            <a:spLocks noChangeShapeType="1"/>
          </p:cNvSpPr>
          <p:nvPr/>
        </p:nvSpPr>
        <p:spPr bwMode="auto">
          <a:xfrm>
            <a:off x="6569075" y="3051324"/>
            <a:ext cx="1588" cy="11271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36" name="Freeform 73"/>
          <p:cNvSpPr>
            <a:spLocks/>
          </p:cNvSpPr>
          <p:nvPr/>
        </p:nvSpPr>
        <p:spPr bwMode="auto">
          <a:xfrm>
            <a:off x="6440488" y="3051324"/>
            <a:ext cx="257175" cy="1587"/>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437" name="Text Box 84"/>
          <p:cNvSpPr txBox="1">
            <a:spLocks noChangeArrowheads="1"/>
          </p:cNvSpPr>
          <p:nvPr/>
        </p:nvSpPr>
        <p:spPr bwMode="auto">
          <a:xfrm>
            <a:off x="6321425" y="2783036"/>
            <a:ext cx="4953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rPr>
              <a:t>a</a:t>
            </a:r>
          </a:p>
        </p:txBody>
      </p:sp>
      <p:sp>
        <p:nvSpPr>
          <p:cNvPr id="16438" name="Rectangle 116" descr="Diagonal hacia arriba ancha"/>
          <p:cNvSpPr>
            <a:spLocks noChangeArrowheads="1"/>
          </p:cNvSpPr>
          <p:nvPr/>
        </p:nvSpPr>
        <p:spPr bwMode="auto">
          <a:xfrm>
            <a:off x="6316663" y="3106886"/>
            <a:ext cx="506412" cy="327025"/>
          </a:xfrm>
          <a:prstGeom prst="rect">
            <a:avLst/>
          </a:prstGeom>
          <a:gradFill rotWithShape="1">
            <a:gsLst>
              <a:gs pos="0">
                <a:srgbClr val="767600"/>
              </a:gs>
              <a:gs pos="50000">
                <a:srgbClr val="FFFF00"/>
              </a:gs>
              <a:gs pos="100000">
                <a:srgbClr val="7676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sp>
        <p:nvSpPr>
          <p:cNvPr id="16439" name="Freeform 9"/>
          <p:cNvSpPr>
            <a:spLocks/>
          </p:cNvSpPr>
          <p:nvPr/>
        </p:nvSpPr>
        <p:spPr bwMode="auto">
          <a:xfrm>
            <a:off x="5649913" y="2629049"/>
            <a:ext cx="503237" cy="803275"/>
          </a:xfrm>
          <a:custGeom>
            <a:avLst/>
            <a:gdLst>
              <a:gd name="T0" fmla="*/ 0 w 299"/>
              <a:gd name="T1" fmla="*/ 2147483646 h 960"/>
              <a:gd name="T2" fmla="*/ 0 w 299"/>
              <a:gd name="T3" fmla="*/ 0 h 960"/>
              <a:gd name="T4" fmla="*/ 2147483646 w 299"/>
              <a:gd name="T5" fmla="*/ 0 h 960"/>
              <a:gd name="T6" fmla="*/ 2147483646 w 299"/>
              <a:gd name="T7" fmla="*/ 2147483646 h 960"/>
              <a:gd name="T8" fmla="*/ 0 60000 65536"/>
              <a:gd name="T9" fmla="*/ 0 60000 65536"/>
              <a:gd name="T10" fmla="*/ 0 60000 65536"/>
              <a:gd name="T11" fmla="*/ 0 60000 65536"/>
              <a:gd name="T12" fmla="*/ 0 w 299"/>
              <a:gd name="T13" fmla="*/ 0 h 960"/>
              <a:gd name="T14" fmla="*/ 299 w 299"/>
              <a:gd name="T15" fmla="*/ 960 h 960"/>
            </a:gdLst>
            <a:ahLst/>
            <a:cxnLst>
              <a:cxn ang="T8">
                <a:pos x="T0" y="T1"/>
              </a:cxn>
              <a:cxn ang="T9">
                <a:pos x="T2" y="T3"/>
              </a:cxn>
              <a:cxn ang="T10">
                <a:pos x="T4" y="T5"/>
              </a:cxn>
              <a:cxn ang="T11">
                <a:pos x="T6" y="T7"/>
              </a:cxn>
            </a:cxnLst>
            <a:rect l="T12" t="T13" r="T14" b="T15"/>
            <a:pathLst>
              <a:path w="299" h="960">
                <a:moveTo>
                  <a:pt x="0" y="960"/>
                </a:moveTo>
                <a:lnTo>
                  <a:pt x="0" y="0"/>
                </a:lnTo>
                <a:lnTo>
                  <a:pt x="299" y="0"/>
                </a:lnTo>
                <a:lnTo>
                  <a:pt x="299" y="96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440" name="Freeform 75"/>
          <p:cNvSpPr>
            <a:spLocks/>
          </p:cNvSpPr>
          <p:nvPr/>
        </p:nvSpPr>
        <p:spPr bwMode="auto">
          <a:xfrm>
            <a:off x="5772150" y="2221061"/>
            <a:ext cx="257175" cy="0"/>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0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441" name="Line 76"/>
          <p:cNvSpPr>
            <a:spLocks noChangeShapeType="1"/>
          </p:cNvSpPr>
          <p:nvPr/>
        </p:nvSpPr>
        <p:spPr bwMode="auto">
          <a:xfrm>
            <a:off x="5900738" y="2225824"/>
            <a:ext cx="1587" cy="698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42" name="Rectangle 8"/>
          <p:cNvSpPr>
            <a:spLocks noChangeArrowheads="1"/>
          </p:cNvSpPr>
          <p:nvPr/>
        </p:nvSpPr>
        <p:spPr bwMode="auto">
          <a:xfrm>
            <a:off x="5648325" y="2262336"/>
            <a:ext cx="506413" cy="1169988"/>
          </a:xfrm>
          <a:prstGeom prst="rect">
            <a:avLst/>
          </a:prstGeom>
          <a:gradFill rotWithShape="1">
            <a:gsLst>
              <a:gs pos="0">
                <a:srgbClr val="00003B"/>
              </a:gs>
              <a:gs pos="50000">
                <a:srgbClr val="000080"/>
              </a:gs>
              <a:gs pos="100000">
                <a:srgbClr val="00003B"/>
              </a:gs>
            </a:gsLst>
            <a:lin ang="0" scaled="1"/>
          </a:gra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sp>
        <p:nvSpPr>
          <p:cNvPr id="16443" name="Rectangle 76"/>
          <p:cNvSpPr>
            <a:spLocks noChangeArrowheads="1"/>
          </p:cNvSpPr>
          <p:nvPr/>
        </p:nvSpPr>
        <p:spPr bwMode="auto">
          <a:xfrm>
            <a:off x="5818188" y="3495824"/>
            <a:ext cx="17472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400" i="0">
                <a:solidFill>
                  <a:srgbClr val="000000"/>
                </a:solidFill>
                <a:latin typeface="Calibri" panose="020F0502020204030204" pitchFamily="34" charset="0"/>
              </a:rPr>
              <a:t>G</a:t>
            </a:r>
            <a:r>
              <a:rPr lang="es-ES" altLang="es-ES" sz="1400" i="0" baseline="-25000">
                <a:solidFill>
                  <a:srgbClr val="000000"/>
                </a:solidFill>
                <a:latin typeface="Calibri" panose="020F0502020204030204" pitchFamily="34" charset="0"/>
              </a:rPr>
              <a:t>1</a:t>
            </a:r>
            <a:endParaRPr lang="es-ES" altLang="es-ES" sz="1400" i="0">
              <a:latin typeface="Calibri" panose="020F0502020204030204" pitchFamily="34" charset="0"/>
            </a:endParaRPr>
          </a:p>
        </p:txBody>
      </p:sp>
      <p:sp>
        <p:nvSpPr>
          <p:cNvPr id="16444" name="Rectangle 77"/>
          <p:cNvSpPr>
            <a:spLocks noChangeArrowheads="1"/>
          </p:cNvSpPr>
          <p:nvPr/>
        </p:nvSpPr>
        <p:spPr bwMode="auto">
          <a:xfrm>
            <a:off x="6245225" y="3495824"/>
            <a:ext cx="6477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a:solidFill>
                  <a:srgbClr val="000000"/>
                </a:solidFill>
                <a:latin typeface="Calibri" panose="020F0502020204030204" pitchFamily="34" charset="0"/>
              </a:rPr>
              <a:t>S</a:t>
            </a:r>
            <a:endParaRPr lang="es-ES" altLang="es-ES" sz="1400" i="0" baseline="-25000">
              <a:solidFill>
                <a:srgbClr val="000000"/>
              </a:solidFill>
              <a:latin typeface="Calibri" panose="020F0502020204030204" pitchFamily="34" charset="0"/>
            </a:endParaRPr>
          </a:p>
        </p:txBody>
      </p:sp>
      <p:sp>
        <p:nvSpPr>
          <p:cNvPr id="16445" name="Rectangle 78"/>
          <p:cNvSpPr>
            <a:spLocks noChangeArrowheads="1"/>
          </p:cNvSpPr>
          <p:nvPr/>
        </p:nvSpPr>
        <p:spPr bwMode="auto">
          <a:xfrm>
            <a:off x="6821488" y="3495824"/>
            <a:ext cx="8175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a:latin typeface="Calibri" panose="020F0502020204030204" pitchFamily="34" charset="0"/>
                <a:cs typeface="Arial" panose="020B0604020202020204" pitchFamily="34" charset="0"/>
              </a:rPr>
              <a:t>G</a:t>
            </a:r>
            <a:r>
              <a:rPr lang="es-ES" altLang="es-ES" sz="1400" i="0" baseline="-25000">
                <a:latin typeface="Calibri" panose="020F0502020204030204" pitchFamily="34" charset="0"/>
                <a:cs typeface="Arial" panose="020B0604020202020204" pitchFamily="34" charset="0"/>
              </a:rPr>
              <a:t>2</a:t>
            </a:r>
            <a:r>
              <a:rPr lang="es-ES" altLang="es-ES" sz="1400" i="0">
                <a:latin typeface="Calibri" panose="020F0502020204030204" pitchFamily="34" charset="0"/>
                <a:cs typeface="Arial" panose="020B0604020202020204" pitchFamily="34" charset="0"/>
              </a:rPr>
              <a:t>-M</a:t>
            </a:r>
          </a:p>
        </p:txBody>
      </p:sp>
      <p:grpSp>
        <p:nvGrpSpPr>
          <p:cNvPr id="3" name="Grupo 2"/>
          <p:cNvGrpSpPr/>
          <p:nvPr/>
        </p:nvGrpSpPr>
        <p:grpSpPr>
          <a:xfrm>
            <a:off x="2418291" y="1380887"/>
            <a:ext cx="1890713" cy="387478"/>
            <a:chOff x="2352562" y="1363683"/>
            <a:chExt cx="1890713" cy="387478"/>
          </a:xfrm>
        </p:grpSpPr>
        <p:sp>
          <p:nvSpPr>
            <p:cNvPr id="16446" name="Rectángulo redondeado 102"/>
            <p:cNvSpPr>
              <a:spLocks noChangeArrowheads="1"/>
            </p:cNvSpPr>
            <p:nvPr/>
          </p:nvSpPr>
          <p:spPr bwMode="auto">
            <a:xfrm>
              <a:off x="2378075" y="1390799"/>
              <a:ext cx="1816100" cy="360362"/>
            </a:xfrm>
            <a:prstGeom prst="roundRect">
              <a:avLst>
                <a:gd name="adj" fmla="val 16667"/>
              </a:avLst>
            </a:prstGeom>
            <a:noFill/>
            <a:ln w="19050">
              <a:solidFill>
                <a:srgbClr val="FF0000"/>
              </a:solid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16447" name="CuadroTexto 100"/>
            <p:cNvSpPr txBox="1">
              <a:spLocks noChangeArrowheads="1"/>
            </p:cNvSpPr>
            <p:nvPr/>
          </p:nvSpPr>
          <p:spPr bwMode="auto">
            <a:xfrm>
              <a:off x="2352562" y="1363683"/>
              <a:ext cx="1890713" cy="338554"/>
            </a:xfrm>
            <a:prstGeom prst="rect">
              <a:avLst/>
            </a:prstGeom>
            <a:noFill/>
            <a:ln>
              <a:noFill/>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600" i="0" dirty="0">
                  <a:solidFill>
                    <a:srgbClr val="FF0000"/>
                  </a:solidFill>
                  <a:latin typeface="Calibri" panose="020F0502020204030204" pitchFamily="34" charset="0"/>
                </a:rPr>
                <a:t>Non-</a:t>
              </a:r>
              <a:r>
                <a:rPr lang="es-ES" altLang="es-ES" sz="1600" i="0" dirty="0" err="1">
                  <a:solidFill>
                    <a:srgbClr val="FF0000"/>
                  </a:solidFill>
                  <a:latin typeface="Calibri" panose="020F0502020204030204" pitchFamily="34" charset="0"/>
                </a:rPr>
                <a:t>radiated</a:t>
              </a:r>
              <a:r>
                <a:rPr lang="es-ES" altLang="es-ES" sz="1600" i="0" dirty="0">
                  <a:solidFill>
                    <a:srgbClr val="FF0000"/>
                  </a:solidFill>
                  <a:latin typeface="Calibri" panose="020F0502020204030204" pitchFamily="34" charset="0"/>
                </a:rPr>
                <a:t> </a:t>
              </a:r>
              <a:r>
                <a:rPr lang="es-ES" altLang="es-ES" sz="1600" i="0" dirty="0" err="1">
                  <a:solidFill>
                    <a:srgbClr val="FF0000"/>
                  </a:solidFill>
                  <a:latin typeface="Calibri" panose="020F0502020204030204" pitchFamily="34" charset="0"/>
                </a:rPr>
                <a:t>cells</a:t>
              </a:r>
              <a:endParaRPr lang="es-ES" altLang="es-ES" sz="1600" i="0" dirty="0">
                <a:solidFill>
                  <a:srgbClr val="FF0000"/>
                </a:solidFill>
                <a:latin typeface="Calibri" panose="020F0502020204030204" pitchFamily="34" charset="0"/>
              </a:endParaRPr>
            </a:p>
          </p:txBody>
        </p:sp>
      </p:grpSp>
      <p:grpSp>
        <p:nvGrpSpPr>
          <p:cNvPr id="2" name="Grupo 1"/>
          <p:cNvGrpSpPr/>
          <p:nvPr/>
        </p:nvGrpSpPr>
        <p:grpSpPr>
          <a:xfrm>
            <a:off x="5724227" y="1268760"/>
            <a:ext cx="2016125" cy="648000"/>
            <a:chOff x="5724227" y="1340767"/>
            <a:chExt cx="2016125" cy="648000"/>
          </a:xfrm>
        </p:grpSpPr>
        <p:sp>
          <p:nvSpPr>
            <p:cNvPr id="16448" name="Rectángulo redondeado 102"/>
            <p:cNvSpPr>
              <a:spLocks noChangeArrowheads="1"/>
            </p:cNvSpPr>
            <p:nvPr/>
          </p:nvSpPr>
          <p:spPr bwMode="auto">
            <a:xfrm>
              <a:off x="5724227" y="1340767"/>
              <a:ext cx="2016125" cy="648000"/>
            </a:xfrm>
            <a:prstGeom prst="roundRect">
              <a:avLst>
                <a:gd name="adj" fmla="val 16667"/>
              </a:avLst>
            </a:prstGeom>
            <a:solidFill>
              <a:schemeClr val="bg1"/>
            </a:solidFill>
            <a:ln w="19050" algn="ctr">
              <a:solidFill>
                <a:srgbClr val="FF0000"/>
              </a:solidFill>
              <a:round/>
              <a:headEnd/>
              <a:tailEnd/>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solidFill>
                  <a:srgbClr val="FF0000"/>
                </a:solidFill>
                <a:latin typeface="Comic Sans MS" panose="030F0702030302020204" pitchFamily="66" charset="0"/>
              </a:endParaRPr>
            </a:p>
          </p:txBody>
        </p:sp>
        <p:sp>
          <p:nvSpPr>
            <p:cNvPr id="16449" name="CuadroTexto 100"/>
            <p:cNvSpPr txBox="1">
              <a:spLocks noChangeArrowheads="1"/>
            </p:cNvSpPr>
            <p:nvPr/>
          </p:nvSpPr>
          <p:spPr bwMode="auto">
            <a:xfrm>
              <a:off x="5724228" y="1353134"/>
              <a:ext cx="201324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600" i="0" dirty="0" err="1">
                  <a:solidFill>
                    <a:srgbClr val="FF0000"/>
                  </a:solidFill>
                  <a:latin typeface="Calibri" panose="020F0502020204030204" pitchFamily="34" charset="0"/>
                </a:rPr>
                <a:t>Melatonin</a:t>
              </a:r>
              <a:r>
                <a:rPr lang="es-ES" altLang="es-ES" sz="1600" i="0" dirty="0">
                  <a:solidFill>
                    <a:srgbClr val="FF0000"/>
                  </a:solidFill>
                  <a:latin typeface="Calibri" panose="020F0502020204030204" pitchFamily="34" charset="0"/>
                </a:rPr>
                <a:t> </a:t>
              </a:r>
              <a:r>
                <a:rPr lang="es-ES" altLang="es-ES" sz="1600" i="0" dirty="0" err="1">
                  <a:solidFill>
                    <a:srgbClr val="FF0000"/>
                  </a:solidFill>
                  <a:latin typeface="Calibri" panose="020F0502020204030204" pitchFamily="34" charset="0"/>
                </a:rPr>
                <a:t>pretreated</a:t>
              </a:r>
              <a:r>
                <a:rPr lang="es-ES" altLang="es-ES" sz="1600" i="0" dirty="0">
                  <a:solidFill>
                    <a:srgbClr val="FF0000"/>
                  </a:solidFill>
                  <a:latin typeface="Calibri" panose="020F0502020204030204" pitchFamily="34" charset="0"/>
                </a:rPr>
                <a:t> </a:t>
              </a:r>
              <a:r>
                <a:rPr lang="es-ES" altLang="es-ES" sz="1600" i="0" dirty="0" err="1" smtClean="0">
                  <a:solidFill>
                    <a:srgbClr val="FF0000"/>
                  </a:solidFill>
                  <a:latin typeface="Calibri" panose="020F0502020204030204" pitchFamily="34" charset="0"/>
                </a:rPr>
                <a:t>cells</a:t>
              </a:r>
              <a:r>
                <a:rPr lang="es-ES" altLang="es-ES" sz="1600" i="0" dirty="0" smtClean="0">
                  <a:solidFill>
                    <a:srgbClr val="FF0000"/>
                  </a:solidFill>
                  <a:latin typeface="Calibri" panose="020F0502020204030204" pitchFamily="34" charset="0"/>
                </a:rPr>
                <a:t> (1 </a:t>
              </a:r>
              <a:r>
                <a:rPr lang="es-ES" altLang="es-ES" sz="1600" i="0" dirty="0" err="1" smtClean="0">
                  <a:solidFill>
                    <a:srgbClr val="FF0000"/>
                  </a:solidFill>
                  <a:latin typeface="Calibri" panose="020F0502020204030204" pitchFamily="34" charset="0"/>
                </a:rPr>
                <a:t>nM</a:t>
              </a:r>
              <a:r>
                <a:rPr lang="es-ES" altLang="es-ES" sz="1600" i="0" dirty="0" smtClean="0">
                  <a:solidFill>
                    <a:srgbClr val="FF0000"/>
                  </a:solidFill>
                  <a:latin typeface="Calibri" panose="020F0502020204030204" pitchFamily="34" charset="0"/>
                </a:rPr>
                <a:t>)</a:t>
              </a:r>
              <a:endParaRPr lang="es-ES" altLang="es-ES" sz="1600" i="0" dirty="0">
                <a:solidFill>
                  <a:srgbClr val="FF0000"/>
                </a:solidFill>
                <a:latin typeface="Calibri" panose="020F0502020204030204" pitchFamily="34" charset="0"/>
              </a:endParaRPr>
            </a:p>
          </p:txBody>
        </p:sp>
      </p:grpSp>
      <p:sp>
        <p:nvSpPr>
          <p:cNvPr id="16450" name="Text Box 84"/>
          <p:cNvSpPr txBox="1">
            <a:spLocks noChangeArrowheads="1"/>
          </p:cNvSpPr>
          <p:nvPr/>
        </p:nvSpPr>
        <p:spPr bwMode="auto">
          <a:xfrm>
            <a:off x="5656263" y="1949599"/>
            <a:ext cx="4953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rPr>
              <a:t>a</a:t>
            </a:r>
          </a:p>
        </p:txBody>
      </p:sp>
      <p:sp>
        <p:nvSpPr>
          <p:cNvPr id="16451" name="Text Box 124"/>
          <p:cNvSpPr txBox="1">
            <a:spLocks noChangeArrowheads="1"/>
          </p:cNvSpPr>
          <p:nvPr/>
        </p:nvSpPr>
        <p:spPr bwMode="auto">
          <a:xfrm>
            <a:off x="3646488" y="6513513"/>
            <a:ext cx="583406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_tradnl" altLang="es-ES" sz="1400" dirty="0">
                <a:latin typeface="Calibri" panose="020F0502020204030204" pitchFamily="34" charset="0"/>
              </a:rPr>
              <a:t>Alonso-González et al., J Pineal Res 58:189-197, </a:t>
            </a:r>
            <a:r>
              <a:rPr lang="es-ES_tradnl" altLang="es-ES" sz="1400" dirty="0" smtClean="0">
                <a:latin typeface="Calibri" panose="020F0502020204030204" pitchFamily="34" charset="0"/>
              </a:rPr>
              <a:t>2015.</a:t>
            </a:r>
            <a:endParaRPr lang="es-ES" altLang="es-ES" sz="1400" dirty="0">
              <a:latin typeface="Calibri" panose="020F0502020204030204" pitchFamily="34" charset="0"/>
            </a:endParaRPr>
          </a:p>
        </p:txBody>
      </p:sp>
      <p:sp>
        <p:nvSpPr>
          <p:cNvPr id="16452" name="Line 25"/>
          <p:cNvSpPr>
            <a:spLocks noChangeShapeType="1"/>
          </p:cNvSpPr>
          <p:nvPr/>
        </p:nvSpPr>
        <p:spPr bwMode="auto">
          <a:xfrm flipV="1">
            <a:off x="2120900" y="3984774"/>
            <a:ext cx="0" cy="20478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53" name="Line 26"/>
          <p:cNvSpPr>
            <a:spLocks noChangeShapeType="1"/>
          </p:cNvSpPr>
          <p:nvPr/>
        </p:nvSpPr>
        <p:spPr bwMode="auto">
          <a:xfrm flipH="1">
            <a:off x="2092325" y="6032649"/>
            <a:ext cx="285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54" name="Rectangle 27"/>
          <p:cNvSpPr>
            <a:spLocks noChangeArrowheads="1"/>
          </p:cNvSpPr>
          <p:nvPr/>
        </p:nvSpPr>
        <p:spPr bwMode="auto">
          <a:xfrm>
            <a:off x="1933575" y="5940574"/>
            <a:ext cx="936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0</a:t>
            </a:r>
            <a:endParaRPr lang="es-ES" altLang="es-ES" sz="1200" b="0" i="0">
              <a:latin typeface="Comic Sans MS" panose="030F0702030302020204" pitchFamily="66" charset="0"/>
            </a:endParaRPr>
          </a:p>
        </p:txBody>
      </p:sp>
      <p:sp>
        <p:nvSpPr>
          <p:cNvPr id="16455" name="Line 32"/>
          <p:cNvSpPr>
            <a:spLocks noChangeShapeType="1"/>
          </p:cNvSpPr>
          <p:nvPr/>
        </p:nvSpPr>
        <p:spPr bwMode="auto">
          <a:xfrm flipH="1">
            <a:off x="2073275" y="5623074"/>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56" name="Rectangle 33"/>
          <p:cNvSpPr>
            <a:spLocks noChangeArrowheads="1"/>
          </p:cNvSpPr>
          <p:nvPr/>
        </p:nvSpPr>
        <p:spPr bwMode="auto">
          <a:xfrm>
            <a:off x="1839913" y="5524649"/>
            <a:ext cx="1873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25</a:t>
            </a:r>
            <a:endParaRPr lang="es-ES" altLang="es-ES" sz="1200" b="0" i="0">
              <a:latin typeface="Comic Sans MS" panose="030F0702030302020204" pitchFamily="66" charset="0"/>
            </a:endParaRPr>
          </a:p>
        </p:txBody>
      </p:sp>
      <p:sp>
        <p:nvSpPr>
          <p:cNvPr id="16457" name="Line 38"/>
          <p:cNvSpPr>
            <a:spLocks noChangeShapeType="1"/>
          </p:cNvSpPr>
          <p:nvPr/>
        </p:nvSpPr>
        <p:spPr bwMode="auto">
          <a:xfrm flipH="1">
            <a:off x="2073275" y="5213499"/>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58" name="Rectangle 39"/>
          <p:cNvSpPr>
            <a:spLocks noChangeArrowheads="1"/>
          </p:cNvSpPr>
          <p:nvPr/>
        </p:nvSpPr>
        <p:spPr bwMode="auto">
          <a:xfrm>
            <a:off x="1839913" y="5121424"/>
            <a:ext cx="1873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50</a:t>
            </a:r>
            <a:endParaRPr lang="es-ES" altLang="es-ES" sz="1200" b="0" i="0">
              <a:latin typeface="Comic Sans MS" panose="030F0702030302020204" pitchFamily="66" charset="0"/>
            </a:endParaRPr>
          </a:p>
        </p:txBody>
      </p:sp>
      <p:sp>
        <p:nvSpPr>
          <p:cNvPr id="16459" name="Line 44"/>
          <p:cNvSpPr>
            <a:spLocks noChangeShapeType="1"/>
          </p:cNvSpPr>
          <p:nvPr/>
        </p:nvSpPr>
        <p:spPr bwMode="auto">
          <a:xfrm flipH="1">
            <a:off x="2073275" y="4803924"/>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60" name="Rectangle 45"/>
          <p:cNvSpPr>
            <a:spLocks noChangeArrowheads="1"/>
          </p:cNvSpPr>
          <p:nvPr/>
        </p:nvSpPr>
        <p:spPr bwMode="auto">
          <a:xfrm>
            <a:off x="1839913" y="4710261"/>
            <a:ext cx="1873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75</a:t>
            </a:r>
            <a:endParaRPr lang="es-ES" altLang="es-ES" sz="1200" b="0" i="0">
              <a:latin typeface="Comic Sans MS" panose="030F0702030302020204" pitchFamily="66" charset="0"/>
            </a:endParaRPr>
          </a:p>
        </p:txBody>
      </p:sp>
      <p:sp>
        <p:nvSpPr>
          <p:cNvPr id="16461" name="Line 50"/>
          <p:cNvSpPr>
            <a:spLocks noChangeShapeType="1"/>
          </p:cNvSpPr>
          <p:nvPr/>
        </p:nvSpPr>
        <p:spPr bwMode="auto">
          <a:xfrm flipH="1">
            <a:off x="2073275" y="4394349"/>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62" name="Rectangle 51"/>
          <p:cNvSpPr>
            <a:spLocks noChangeArrowheads="1"/>
          </p:cNvSpPr>
          <p:nvPr/>
        </p:nvSpPr>
        <p:spPr bwMode="auto">
          <a:xfrm>
            <a:off x="1771650" y="4302274"/>
            <a:ext cx="2555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100</a:t>
            </a:r>
            <a:endParaRPr lang="es-ES" altLang="es-ES" sz="1200" b="0" i="0">
              <a:latin typeface="Comic Sans MS" panose="030F0702030302020204" pitchFamily="66" charset="0"/>
            </a:endParaRPr>
          </a:p>
        </p:txBody>
      </p:sp>
      <p:sp>
        <p:nvSpPr>
          <p:cNvPr id="16463" name="Line 56"/>
          <p:cNvSpPr>
            <a:spLocks noChangeShapeType="1"/>
          </p:cNvSpPr>
          <p:nvPr/>
        </p:nvSpPr>
        <p:spPr bwMode="auto">
          <a:xfrm flipH="1">
            <a:off x="2073275" y="3984774"/>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64" name="Rectangle 57"/>
          <p:cNvSpPr>
            <a:spLocks noChangeArrowheads="1"/>
          </p:cNvSpPr>
          <p:nvPr/>
        </p:nvSpPr>
        <p:spPr bwMode="auto">
          <a:xfrm>
            <a:off x="1771650" y="3892699"/>
            <a:ext cx="255588"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125</a:t>
            </a:r>
            <a:endParaRPr lang="es-ES" altLang="es-ES" sz="1200" b="0" i="0">
              <a:latin typeface="Comic Sans MS" panose="030F0702030302020204" pitchFamily="66" charset="0"/>
            </a:endParaRPr>
          </a:p>
        </p:txBody>
      </p:sp>
      <p:sp>
        <p:nvSpPr>
          <p:cNvPr id="16465" name="Line 74"/>
          <p:cNvSpPr>
            <a:spLocks noChangeShapeType="1"/>
          </p:cNvSpPr>
          <p:nvPr/>
        </p:nvSpPr>
        <p:spPr bwMode="auto">
          <a:xfrm>
            <a:off x="3871913" y="5419874"/>
            <a:ext cx="1587" cy="112712"/>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66" name="Rectangle 10"/>
          <p:cNvSpPr>
            <a:spLocks noChangeArrowheads="1"/>
          </p:cNvSpPr>
          <p:nvPr/>
        </p:nvSpPr>
        <p:spPr bwMode="auto">
          <a:xfrm>
            <a:off x="3616325" y="5464324"/>
            <a:ext cx="511175" cy="569912"/>
          </a:xfrm>
          <a:prstGeom prst="rect">
            <a:avLst/>
          </a:prstGeom>
          <a:gradFill rotWithShape="1">
            <a:gsLst>
              <a:gs pos="0">
                <a:srgbClr val="002F00"/>
              </a:gs>
              <a:gs pos="50000">
                <a:srgbClr val="006600"/>
              </a:gs>
              <a:gs pos="100000">
                <a:srgbClr val="002F00"/>
              </a:gs>
            </a:gsLst>
            <a:lin ang="0" scaled="1"/>
          </a:gra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sp>
        <p:nvSpPr>
          <p:cNvPr id="16467" name="Freeform 73"/>
          <p:cNvSpPr>
            <a:spLocks/>
          </p:cNvSpPr>
          <p:nvPr/>
        </p:nvSpPr>
        <p:spPr bwMode="auto">
          <a:xfrm>
            <a:off x="3741738" y="5419874"/>
            <a:ext cx="260350" cy="1587"/>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468" name="Text Box 84"/>
          <p:cNvSpPr txBox="1">
            <a:spLocks noChangeArrowheads="1"/>
          </p:cNvSpPr>
          <p:nvPr/>
        </p:nvSpPr>
        <p:spPr bwMode="auto">
          <a:xfrm>
            <a:off x="3621088" y="5143649"/>
            <a:ext cx="5016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rPr>
              <a:t>a</a:t>
            </a:r>
          </a:p>
        </p:txBody>
      </p:sp>
      <p:sp>
        <p:nvSpPr>
          <p:cNvPr id="16469" name="Line 16"/>
          <p:cNvSpPr>
            <a:spLocks noChangeShapeType="1"/>
          </p:cNvSpPr>
          <p:nvPr/>
        </p:nvSpPr>
        <p:spPr bwMode="auto">
          <a:xfrm>
            <a:off x="2084388" y="6032649"/>
            <a:ext cx="21955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70" name="Text Box 86"/>
          <p:cNvSpPr txBox="1">
            <a:spLocks noChangeArrowheads="1"/>
          </p:cNvSpPr>
          <p:nvPr/>
        </p:nvSpPr>
        <p:spPr bwMode="auto">
          <a:xfrm rot="-5400000">
            <a:off x="180181" y="4845299"/>
            <a:ext cx="2714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dirty="0" err="1">
                <a:latin typeface="Calibri" panose="020F0502020204030204" pitchFamily="34" charset="0"/>
                <a:cs typeface="Arial" panose="020B0604020202020204" pitchFamily="34" charset="0"/>
              </a:rPr>
              <a:t>Cell</a:t>
            </a:r>
            <a:r>
              <a:rPr lang="es-ES" altLang="es-ES" sz="1400" i="0" dirty="0">
                <a:latin typeface="Calibri" panose="020F0502020204030204" pitchFamily="34" charset="0"/>
                <a:cs typeface="Arial" panose="020B0604020202020204" pitchFamily="34" charset="0"/>
              </a:rPr>
              <a:t> </a:t>
            </a:r>
            <a:r>
              <a:rPr lang="es-ES" altLang="es-ES" sz="1400" i="0" dirty="0" err="1">
                <a:latin typeface="Calibri" panose="020F0502020204030204" pitchFamily="34" charset="0"/>
                <a:cs typeface="Arial" panose="020B0604020202020204" pitchFamily="34" charset="0"/>
              </a:rPr>
              <a:t>cycle</a:t>
            </a:r>
            <a:r>
              <a:rPr lang="es-ES" altLang="es-ES" sz="1400" i="0" dirty="0">
                <a:latin typeface="Calibri" panose="020F0502020204030204" pitchFamily="34" charset="0"/>
                <a:cs typeface="Arial" panose="020B0604020202020204" pitchFamily="34" charset="0"/>
              </a:rPr>
              <a:t> </a:t>
            </a:r>
            <a:r>
              <a:rPr lang="es-ES" altLang="es-ES" sz="1400" i="0" dirty="0" err="1">
                <a:latin typeface="Calibri" panose="020F0502020204030204" pitchFamily="34" charset="0"/>
                <a:cs typeface="Arial" panose="020B0604020202020204" pitchFamily="34" charset="0"/>
              </a:rPr>
              <a:t>distribution</a:t>
            </a:r>
            <a:endParaRPr lang="es-ES" altLang="es-ES" sz="1400" i="0" dirty="0">
              <a:latin typeface="Calibri" panose="020F0502020204030204" pitchFamily="34" charset="0"/>
              <a:cs typeface="Arial" panose="020B0604020202020204" pitchFamily="34" charset="0"/>
            </a:endParaRPr>
          </a:p>
        </p:txBody>
      </p:sp>
      <p:sp>
        <p:nvSpPr>
          <p:cNvPr id="16471" name="Line 74"/>
          <p:cNvSpPr>
            <a:spLocks noChangeShapeType="1"/>
          </p:cNvSpPr>
          <p:nvPr/>
        </p:nvSpPr>
        <p:spPr bwMode="auto">
          <a:xfrm>
            <a:off x="3209925" y="5802461"/>
            <a:ext cx="1588" cy="1127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72" name="Freeform 73"/>
          <p:cNvSpPr>
            <a:spLocks/>
          </p:cNvSpPr>
          <p:nvPr/>
        </p:nvSpPr>
        <p:spPr bwMode="auto">
          <a:xfrm>
            <a:off x="3082925" y="5802461"/>
            <a:ext cx="257175" cy="1588"/>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473" name="Text Box 84"/>
          <p:cNvSpPr txBox="1">
            <a:spLocks noChangeArrowheads="1"/>
          </p:cNvSpPr>
          <p:nvPr/>
        </p:nvSpPr>
        <p:spPr bwMode="auto">
          <a:xfrm>
            <a:off x="2963863" y="5534174"/>
            <a:ext cx="4953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rPr>
              <a:t>a</a:t>
            </a:r>
          </a:p>
        </p:txBody>
      </p:sp>
      <p:sp>
        <p:nvSpPr>
          <p:cNvPr id="16474" name="Rectangle 116" descr="Diagonal hacia arriba ancha"/>
          <p:cNvSpPr>
            <a:spLocks noChangeArrowheads="1"/>
          </p:cNvSpPr>
          <p:nvPr/>
        </p:nvSpPr>
        <p:spPr bwMode="auto">
          <a:xfrm>
            <a:off x="2957513" y="5848499"/>
            <a:ext cx="506412" cy="185737"/>
          </a:xfrm>
          <a:prstGeom prst="rect">
            <a:avLst/>
          </a:prstGeom>
          <a:gradFill rotWithShape="1">
            <a:gsLst>
              <a:gs pos="0">
                <a:srgbClr val="767600"/>
              </a:gs>
              <a:gs pos="50000">
                <a:srgbClr val="FFFF00"/>
              </a:gs>
              <a:gs pos="100000">
                <a:srgbClr val="7676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sp>
        <p:nvSpPr>
          <p:cNvPr id="16476" name="Freeform 75"/>
          <p:cNvSpPr>
            <a:spLocks/>
          </p:cNvSpPr>
          <p:nvPr/>
        </p:nvSpPr>
        <p:spPr bwMode="auto">
          <a:xfrm>
            <a:off x="2414588" y="5297016"/>
            <a:ext cx="257175" cy="68804"/>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477" name="Line 76"/>
          <p:cNvSpPr>
            <a:spLocks noChangeShapeType="1"/>
          </p:cNvSpPr>
          <p:nvPr/>
        </p:nvSpPr>
        <p:spPr bwMode="auto">
          <a:xfrm>
            <a:off x="2543175" y="5303366"/>
            <a:ext cx="0" cy="698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78" name="Rectangle 8"/>
          <p:cNvSpPr>
            <a:spLocks noChangeArrowheads="1"/>
          </p:cNvSpPr>
          <p:nvPr/>
        </p:nvSpPr>
        <p:spPr bwMode="auto">
          <a:xfrm>
            <a:off x="2290763" y="5352794"/>
            <a:ext cx="506412" cy="668494"/>
          </a:xfrm>
          <a:prstGeom prst="rect">
            <a:avLst/>
          </a:prstGeom>
          <a:gradFill rotWithShape="1">
            <a:gsLst>
              <a:gs pos="0">
                <a:srgbClr val="00003B"/>
              </a:gs>
              <a:gs pos="50000">
                <a:srgbClr val="000080"/>
              </a:gs>
              <a:gs pos="100000">
                <a:srgbClr val="00003B"/>
              </a:gs>
            </a:gsLst>
            <a:lin ang="0" scaled="1"/>
          </a:gra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sp>
        <p:nvSpPr>
          <p:cNvPr id="16479" name="Rectangle 76"/>
          <p:cNvSpPr>
            <a:spLocks noChangeArrowheads="1"/>
          </p:cNvSpPr>
          <p:nvPr/>
        </p:nvSpPr>
        <p:spPr bwMode="auto">
          <a:xfrm>
            <a:off x="2460625" y="6096149"/>
            <a:ext cx="17472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400" i="0" dirty="0">
                <a:solidFill>
                  <a:srgbClr val="000000"/>
                </a:solidFill>
                <a:latin typeface="Calibri" panose="020F0502020204030204" pitchFamily="34" charset="0"/>
              </a:rPr>
              <a:t>G</a:t>
            </a:r>
            <a:r>
              <a:rPr lang="es-ES" altLang="es-ES" sz="1400" i="0" baseline="-25000" dirty="0">
                <a:solidFill>
                  <a:srgbClr val="000000"/>
                </a:solidFill>
                <a:latin typeface="Calibri" panose="020F0502020204030204" pitchFamily="34" charset="0"/>
              </a:rPr>
              <a:t>1</a:t>
            </a:r>
            <a:endParaRPr lang="es-ES" altLang="es-ES" sz="1400" i="0" dirty="0">
              <a:latin typeface="Calibri" panose="020F0502020204030204" pitchFamily="34" charset="0"/>
            </a:endParaRPr>
          </a:p>
        </p:txBody>
      </p:sp>
      <p:sp>
        <p:nvSpPr>
          <p:cNvPr id="16480" name="Rectangle 77"/>
          <p:cNvSpPr>
            <a:spLocks noChangeArrowheads="1"/>
          </p:cNvSpPr>
          <p:nvPr/>
        </p:nvSpPr>
        <p:spPr bwMode="auto">
          <a:xfrm>
            <a:off x="2887663" y="6096149"/>
            <a:ext cx="6477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a:solidFill>
                  <a:srgbClr val="000000"/>
                </a:solidFill>
                <a:latin typeface="Calibri" panose="020F0502020204030204" pitchFamily="34" charset="0"/>
              </a:rPr>
              <a:t>S</a:t>
            </a:r>
            <a:endParaRPr lang="es-ES" altLang="es-ES" sz="1400" i="0" baseline="-25000">
              <a:solidFill>
                <a:srgbClr val="000000"/>
              </a:solidFill>
              <a:latin typeface="Calibri" panose="020F0502020204030204" pitchFamily="34" charset="0"/>
            </a:endParaRPr>
          </a:p>
        </p:txBody>
      </p:sp>
      <p:sp>
        <p:nvSpPr>
          <p:cNvPr id="16481" name="Rectangle 78"/>
          <p:cNvSpPr>
            <a:spLocks noChangeArrowheads="1"/>
          </p:cNvSpPr>
          <p:nvPr/>
        </p:nvSpPr>
        <p:spPr bwMode="auto">
          <a:xfrm>
            <a:off x="3463925" y="6096149"/>
            <a:ext cx="81756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a:latin typeface="Calibri" panose="020F0502020204030204" pitchFamily="34" charset="0"/>
                <a:cs typeface="Arial" panose="020B0604020202020204" pitchFamily="34" charset="0"/>
              </a:rPr>
              <a:t>G</a:t>
            </a:r>
            <a:r>
              <a:rPr lang="es-ES" altLang="es-ES" sz="1400" i="0" baseline="-25000">
                <a:latin typeface="Calibri" panose="020F0502020204030204" pitchFamily="34" charset="0"/>
                <a:cs typeface="Arial" panose="020B0604020202020204" pitchFamily="34" charset="0"/>
              </a:rPr>
              <a:t>2</a:t>
            </a:r>
            <a:r>
              <a:rPr lang="es-ES" altLang="es-ES" sz="1400" i="0">
                <a:latin typeface="Calibri" panose="020F0502020204030204" pitchFamily="34" charset="0"/>
                <a:cs typeface="Arial" panose="020B0604020202020204" pitchFamily="34" charset="0"/>
              </a:rPr>
              <a:t>-M</a:t>
            </a:r>
          </a:p>
        </p:txBody>
      </p:sp>
      <p:sp>
        <p:nvSpPr>
          <p:cNvPr id="16482" name="Rectángulo redondeado 102"/>
          <p:cNvSpPr>
            <a:spLocks noChangeArrowheads="1"/>
          </p:cNvSpPr>
          <p:nvPr/>
        </p:nvSpPr>
        <p:spPr bwMode="auto">
          <a:xfrm>
            <a:off x="2436813" y="3935561"/>
            <a:ext cx="1816100" cy="360363"/>
          </a:xfrm>
          <a:prstGeom prst="roundRect">
            <a:avLst>
              <a:gd name="adj" fmla="val 16667"/>
            </a:avLst>
          </a:prstGeom>
          <a:noFill/>
          <a:ln w="9525" algn="ctr">
            <a:solidFill>
              <a:srgbClr val="FF0000"/>
            </a:solidFill>
            <a:round/>
            <a:headEnd/>
            <a:tailEnd/>
          </a:ln>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16483" name="CuadroTexto 100"/>
          <p:cNvSpPr txBox="1">
            <a:spLocks noChangeArrowheads="1"/>
          </p:cNvSpPr>
          <p:nvPr/>
        </p:nvSpPr>
        <p:spPr bwMode="auto">
          <a:xfrm>
            <a:off x="2429879" y="3927569"/>
            <a:ext cx="1890712"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600" i="0" dirty="0" err="1">
                <a:solidFill>
                  <a:srgbClr val="FF0000"/>
                </a:solidFill>
                <a:latin typeface="Calibri" panose="020F0502020204030204" pitchFamily="34" charset="0"/>
              </a:rPr>
              <a:t>Radiated</a:t>
            </a:r>
            <a:r>
              <a:rPr lang="es-ES" altLang="es-ES" sz="1600" i="0" dirty="0">
                <a:solidFill>
                  <a:srgbClr val="FF0000"/>
                </a:solidFill>
                <a:latin typeface="Calibri" panose="020F0502020204030204" pitchFamily="34" charset="0"/>
              </a:rPr>
              <a:t> </a:t>
            </a:r>
            <a:r>
              <a:rPr lang="es-ES" altLang="es-ES" sz="1600" i="0" dirty="0" err="1">
                <a:solidFill>
                  <a:srgbClr val="FF0000"/>
                </a:solidFill>
                <a:latin typeface="Calibri" panose="020F0502020204030204" pitchFamily="34" charset="0"/>
              </a:rPr>
              <a:t>cells</a:t>
            </a:r>
            <a:endParaRPr lang="es-ES" altLang="es-ES" sz="1600" i="0" dirty="0">
              <a:solidFill>
                <a:srgbClr val="FF0000"/>
              </a:solidFill>
              <a:latin typeface="Calibri" panose="020F0502020204030204" pitchFamily="34" charset="0"/>
            </a:endParaRPr>
          </a:p>
        </p:txBody>
      </p:sp>
      <p:sp>
        <p:nvSpPr>
          <p:cNvPr id="16484" name="Text Box 84"/>
          <p:cNvSpPr txBox="1">
            <a:spLocks noChangeArrowheads="1"/>
          </p:cNvSpPr>
          <p:nvPr/>
        </p:nvSpPr>
        <p:spPr bwMode="auto">
          <a:xfrm>
            <a:off x="2294187" y="5041330"/>
            <a:ext cx="4953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dirty="0">
                <a:latin typeface="Comic Sans MS" panose="030F0702030302020204" pitchFamily="66" charset="0"/>
              </a:rPr>
              <a:t>a</a:t>
            </a:r>
          </a:p>
        </p:txBody>
      </p:sp>
      <p:sp>
        <p:nvSpPr>
          <p:cNvPr id="16485" name="Line 25"/>
          <p:cNvSpPr>
            <a:spLocks noChangeShapeType="1"/>
          </p:cNvSpPr>
          <p:nvPr/>
        </p:nvSpPr>
        <p:spPr bwMode="auto">
          <a:xfrm flipV="1">
            <a:off x="5478463" y="3965724"/>
            <a:ext cx="0" cy="2047875"/>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86" name="Line 26"/>
          <p:cNvSpPr>
            <a:spLocks noChangeShapeType="1"/>
          </p:cNvSpPr>
          <p:nvPr/>
        </p:nvSpPr>
        <p:spPr bwMode="auto">
          <a:xfrm flipH="1">
            <a:off x="5449888" y="6013599"/>
            <a:ext cx="285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87" name="Rectangle 27"/>
          <p:cNvSpPr>
            <a:spLocks noChangeArrowheads="1"/>
          </p:cNvSpPr>
          <p:nvPr/>
        </p:nvSpPr>
        <p:spPr bwMode="auto">
          <a:xfrm>
            <a:off x="5291138" y="5921524"/>
            <a:ext cx="9366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0</a:t>
            </a:r>
            <a:endParaRPr lang="es-ES" altLang="es-ES" sz="1200" b="0" i="0">
              <a:latin typeface="Comic Sans MS" panose="030F0702030302020204" pitchFamily="66" charset="0"/>
            </a:endParaRPr>
          </a:p>
        </p:txBody>
      </p:sp>
      <p:sp>
        <p:nvSpPr>
          <p:cNvPr id="16488" name="Line 32"/>
          <p:cNvSpPr>
            <a:spLocks noChangeShapeType="1"/>
          </p:cNvSpPr>
          <p:nvPr/>
        </p:nvSpPr>
        <p:spPr bwMode="auto">
          <a:xfrm flipH="1">
            <a:off x="5430838" y="5604024"/>
            <a:ext cx="66675"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89" name="Rectangle 33"/>
          <p:cNvSpPr>
            <a:spLocks noChangeArrowheads="1"/>
          </p:cNvSpPr>
          <p:nvPr/>
        </p:nvSpPr>
        <p:spPr bwMode="auto">
          <a:xfrm>
            <a:off x="5197475" y="5505599"/>
            <a:ext cx="1873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25</a:t>
            </a:r>
            <a:endParaRPr lang="es-ES" altLang="es-ES" sz="1200" b="0" i="0">
              <a:latin typeface="Comic Sans MS" panose="030F0702030302020204" pitchFamily="66" charset="0"/>
            </a:endParaRPr>
          </a:p>
        </p:txBody>
      </p:sp>
      <p:sp>
        <p:nvSpPr>
          <p:cNvPr id="16490" name="Line 38"/>
          <p:cNvSpPr>
            <a:spLocks noChangeShapeType="1"/>
          </p:cNvSpPr>
          <p:nvPr/>
        </p:nvSpPr>
        <p:spPr bwMode="auto">
          <a:xfrm flipH="1">
            <a:off x="5430838" y="5194449"/>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91" name="Rectangle 39"/>
          <p:cNvSpPr>
            <a:spLocks noChangeArrowheads="1"/>
          </p:cNvSpPr>
          <p:nvPr/>
        </p:nvSpPr>
        <p:spPr bwMode="auto">
          <a:xfrm>
            <a:off x="5197475" y="5102374"/>
            <a:ext cx="1873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50</a:t>
            </a:r>
            <a:endParaRPr lang="es-ES" altLang="es-ES" sz="1200" b="0" i="0">
              <a:latin typeface="Comic Sans MS" panose="030F0702030302020204" pitchFamily="66" charset="0"/>
            </a:endParaRPr>
          </a:p>
        </p:txBody>
      </p:sp>
      <p:sp>
        <p:nvSpPr>
          <p:cNvPr id="16492" name="Line 44"/>
          <p:cNvSpPr>
            <a:spLocks noChangeShapeType="1"/>
          </p:cNvSpPr>
          <p:nvPr/>
        </p:nvSpPr>
        <p:spPr bwMode="auto">
          <a:xfrm flipH="1">
            <a:off x="5430838" y="4784874"/>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93" name="Rectangle 45"/>
          <p:cNvSpPr>
            <a:spLocks noChangeArrowheads="1"/>
          </p:cNvSpPr>
          <p:nvPr/>
        </p:nvSpPr>
        <p:spPr bwMode="auto">
          <a:xfrm>
            <a:off x="5197475" y="4691211"/>
            <a:ext cx="1873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75</a:t>
            </a:r>
            <a:endParaRPr lang="es-ES" altLang="es-ES" sz="1200" b="0" i="0">
              <a:latin typeface="Comic Sans MS" panose="030F0702030302020204" pitchFamily="66" charset="0"/>
            </a:endParaRPr>
          </a:p>
        </p:txBody>
      </p:sp>
      <p:sp>
        <p:nvSpPr>
          <p:cNvPr id="16494" name="Line 50"/>
          <p:cNvSpPr>
            <a:spLocks noChangeShapeType="1"/>
          </p:cNvSpPr>
          <p:nvPr/>
        </p:nvSpPr>
        <p:spPr bwMode="auto">
          <a:xfrm flipH="1">
            <a:off x="5430838" y="4375299"/>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95" name="Rectangle 51"/>
          <p:cNvSpPr>
            <a:spLocks noChangeArrowheads="1"/>
          </p:cNvSpPr>
          <p:nvPr/>
        </p:nvSpPr>
        <p:spPr bwMode="auto">
          <a:xfrm>
            <a:off x="5129213" y="4283224"/>
            <a:ext cx="25558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100</a:t>
            </a:r>
            <a:endParaRPr lang="es-ES" altLang="es-ES" sz="1200" b="0" i="0">
              <a:latin typeface="Comic Sans MS" panose="030F0702030302020204" pitchFamily="66" charset="0"/>
            </a:endParaRPr>
          </a:p>
        </p:txBody>
      </p:sp>
      <p:sp>
        <p:nvSpPr>
          <p:cNvPr id="16496" name="Line 56"/>
          <p:cNvSpPr>
            <a:spLocks noChangeShapeType="1"/>
          </p:cNvSpPr>
          <p:nvPr/>
        </p:nvSpPr>
        <p:spPr bwMode="auto">
          <a:xfrm flipH="1">
            <a:off x="5430838" y="3965724"/>
            <a:ext cx="66675"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97" name="Rectangle 57"/>
          <p:cNvSpPr>
            <a:spLocks noChangeArrowheads="1"/>
          </p:cNvSpPr>
          <p:nvPr/>
        </p:nvSpPr>
        <p:spPr bwMode="auto">
          <a:xfrm>
            <a:off x="5129213" y="3873649"/>
            <a:ext cx="25558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200" b="0" i="0">
                <a:solidFill>
                  <a:srgbClr val="000000"/>
                </a:solidFill>
                <a:latin typeface="Comic Sans MS" panose="030F0702030302020204" pitchFamily="66" charset="0"/>
              </a:rPr>
              <a:t>125</a:t>
            </a:r>
            <a:endParaRPr lang="es-ES" altLang="es-ES" sz="1200" b="0" i="0">
              <a:latin typeface="Comic Sans MS" panose="030F0702030302020204" pitchFamily="66" charset="0"/>
            </a:endParaRPr>
          </a:p>
        </p:txBody>
      </p:sp>
      <p:sp>
        <p:nvSpPr>
          <p:cNvPr id="16498" name="Line 74"/>
          <p:cNvSpPr>
            <a:spLocks noChangeShapeType="1"/>
          </p:cNvSpPr>
          <p:nvPr/>
        </p:nvSpPr>
        <p:spPr bwMode="auto">
          <a:xfrm>
            <a:off x="7229475" y="5529411"/>
            <a:ext cx="1588" cy="1127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499" name="Rectangle 10"/>
          <p:cNvSpPr>
            <a:spLocks noChangeArrowheads="1"/>
          </p:cNvSpPr>
          <p:nvPr/>
        </p:nvSpPr>
        <p:spPr bwMode="auto">
          <a:xfrm>
            <a:off x="6975475" y="5573861"/>
            <a:ext cx="511175" cy="441325"/>
          </a:xfrm>
          <a:prstGeom prst="rect">
            <a:avLst/>
          </a:prstGeom>
          <a:gradFill rotWithShape="1">
            <a:gsLst>
              <a:gs pos="0">
                <a:srgbClr val="002F00"/>
              </a:gs>
              <a:gs pos="50000">
                <a:srgbClr val="006600"/>
              </a:gs>
              <a:gs pos="100000">
                <a:srgbClr val="002F00"/>
              </a:gs>
            </a:gsLst>
            <a:lin ang="0" scaled="1"/>
          </a:gra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sp>
        <p:nvSpPr>
          <p:cNvPr id="16500" name="Freeform 73"/>
          <p:cNvSpPr>
            <a:spLocks/>
          </p:cNvSpPr>
          <p:nvPr/>
        </p:nvSpPr>
        <p:spPr bwMode="auto">
          <a:xfrm>
            <a:off x="7100888" y="5529411"/>
            <a:ext cx="260350" cy="1588"/>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501" name="Text Box 84"/>
          <p:cNvSpPr txBox="1">
            <a:spLocks noChangeArrowheads="1"/>
          </p:cNvSpPr>
          <p:nvPr/>
        </p:nvSpPr>
        <p:spPr bwMode="auto">
          <a:xfrm>
            <a:off x="6980238" y="5253186"/>
            <a:ext cx="5016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rPr>
              <a:t>b</a:t>
            </a:r>
          </a:p>
        </p:txBody>
      </p:sp>
      <p:sp>
        <p:nvSpPr>
          <p:cNvPr id="16502" name="Line 16"/>
          <p:cNvSpPr>
            <a:spLocks noChangeShapeType="1"/>
          </p:cNvSpPr>
          <p:nvPr/>
        </p:nvSpPr>
        <p:spPr bwMode="auto">
          <a:xfrm>
            <a:off x="5441950" y="6013599"/>
            <a:ext cx="2195513"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503" name="Line 74"/>
          <p:cNvSpPr>
            <a:spLocks noChangeShapeType="1"/>
          </p:cNvSpPr>
          <p:nvPr/>
        </p:nvSpPr>
        <p:spPr bwMode="auto">
          <a:xfrm>
            <a:off x="6569075" y="5865961"/>
            <a:ext cx="1588" cy="112713"/>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504" name="Freeform 73"/>
          <p:cNvSpPr>
            <a:spLocks/>
          </p:cNvSpPr>
          <p:nvPr/>
        </p:nvSpPr>
        <p:spPr bwMode="auto">
          <a:xfrm>
            <a:off x="6440488" y="5865961"/>
            <a:ext cx="257175" cy="1588"/>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1588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505" name="Text Box 84"/>
          <p:cNvSpPr txBox="1">
            <a:spLocks noChangeArrowheads="1"/>
          </p:cNvSpPr>
          <p:nvPr/>
        </p:nvSpPr>
        <p:spPr bwMode="auto">
          <a:xfrm>
            <a:off x="6321425" y="5597674"/>
            <a:ext cx="4953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rPr>
              <a:t>b</a:t>
            </a:r>
          </a:p>
        </p:txBody>
      </p:sp>
      <p:sp>
        <p:nvSpPr>
          <p:cNvPr id="16506" name="Rectangle 116" descr="Diagonal hacia arriba ancha"/>
          <p:cNvSpPr>
            <a:spLocks noChangeArrowheads="1"/>
          </p:cNvSpPr>
          <p:nvPr/>
        </p:nvSpPr>
        <p:spPr bwMode="auto">
          <a:xfrm>
            <a:off x="6316663" y="5915174"/>
            <a:ext cx="506412" cy="100012"/>
          </a:xfrm>
          <a:prstGeom prst="rect">
            <a:avLst/>
          </a:prstGeom>
          <a:gradFill rotWithShape="1">
            <a:gsLst>
              <a:gs pos="0">
                <a:srgbClr val="767600"/>
              </a:gs>
              <a:gs pos="50000">
                <a:srgbClr val="FFFF00"/>
              </a:gs>
              <a:gs pos="100000">
                <a:srgbClr val="767600"/>
              </a:gs>
            </a:gsLst>
            <a:lin ang="0" scaled="1"/>
          </a:gradFill>
          <a:ln w="19050">
            <a:solidFill>
              <a:schemeClr val="tx1"/>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sp>
        <p:nvSpPr>
          <p:cNvPr id="16507" name="Freeform 9"/>
          <p:cNvSpPr>
            <a:spLocks/>
          </p:cNvSpPr>
          <p:nvPr/>
        </p:nvSpPr>
        <p:spPr bwMode="auto">
          <a:xfrm>
            <a:off x="5649913" y="5208736"/>
            <a:ext cx="503237" cy="804863"/>
          </a:xfrm>
          <a:custGeom>
            <a:avLst/>
            <a:gdLst>
              <a:gd name="T0" fmla="*/ 0 w 299"/>
              <a:gd name="T1" fmla="*/ 2147483646 h 960"/>
              <a:gd name="T2" fmla="*/ 0 w 299"/>
              <a:gd name="T3" fmla="*/ 0 h 960"/>
              <a:gd name="T4" fmla="*/ 2147483646 w 299"/>
              <a:gd name="T5" fmla="*/ 0 h 960"/>
              <a:gd name="T6" fmla="*/ 2147483646 w 299"/>
              <a:gd name="T7" fmla="*/ 2147483646 h 960"/>
              <a:gd name="T8" fmla="*/ 0 60000 65536"/>
              <a:gd name="T9" fmla="*/ 0 60000 65536"/>
              <a:gd name="T10" fmla="*/ 0 60000 65536"/>
              <a:gd name="T11" fmla="*/ 0 60000 65536"/>
              <a:gd name="T12" fmla="*/ 0 w 299"/>
              <a:gd name="T13" fmla="*/ 0 h 960"/>
              <a:gd name="T14" fmla="*/ 299 w 299"/>
              <a:gd name="T15" fmla="*/ 960 h 960"/>
            </a:gdLst>
            <a:ahLst/>
            <a:cxnLst>
              <a:cxn ang="T8">
                <a:pos x="T0" y="T1"/>
              </a:cxn>
              <a:cxn ang="T9">
                <a:pos x="T2" y="T3"/>
              </a:cxn>
              <a:cxn ang="T10">
                <a:pos x="T4" y="T5"/>
              </a:cxn>
              <a:cxn ang="T11">
                <a:pos x="T6" y="T7"/>
              </a:cxn>
            </a:cxnLst>
            <a:rect l="T12" t="T13" r="T14" b="T15"/>
            <a:pathLst>
              <a:path w="299" h="960">
                <a:moveTo>
                  <a:pt x="0" y="960"/>
                </a:moveTo>
                <a:lnTo>
                  <a:pt x="0" y="0"/>
                </a:lnTo>
                <a:lnTo>
                  <a:pt x="299" y="0"/>
                </a:lnTo>
                <a:lnTo>
                  <a:pt x="299" y="96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508" name="Freeform 75"/>
          <p:cNvSpPr>
            <a:spLocks/>
          </p:cNvSpPr>
          <p:nvPr/>
        </p:nvSpPr>
        <p:spPr bwMode="auto">
          <a:xfrm>
            <a:off x="5772150" y="4943624"/>
            <a:ext cx="257175" cy="0"/>
          </a:xfrm>
          <a:custGeom>
            <a:avLst/>
            <a:gdLst>
              <a:gd name="T0" fmla="*/ 0 w 150"/>
              <a:gd name="T1" fmla="*/ 0 h 1588"/>
              <a:gd name="T2" fmla="*/ 2147483646 w 150"/>
              <a:gd name="T3" fmla="*/ 0 h 1588"/>
              <a:gd name="T4" fmla="*/ 0 w 150"/>
              <a:gd name="T5" fmla="*/ 0 h 1588"/>
              <a:gd name="T6" fmla="*/ 0 60000 65536"/>
              <a:gd name="T7" fmla="*/ 0 60000 65536"/>
              <a:gd name="T8" fmla="*/ 0 60000 65536"/>
              <a:gd name="T9" fmla="*/ 0 w 150"/>
              <a:gd name="T10" fmla="*/ 0 h 1588"/>
              <a:gd name="T11" fmla="*/ 150 w 150"/>
              <a:gd name="T12" fmla="*/ 0 h 1588"/>
            </a:gdLst>
            <a:ahLst/>
            <a:cxnLst>
              <a:cxn ang="T6">
                <a:pos x="T0" y="T1"/>
              </a:cxn>
              <a:cxn ang="T7">
                <a:pos x="T2" y="T3"/>
              </a:cxn>
              <a:cxn ang="T8">
                <a:pos x="T4" y="T5"/>
              </a:cxn>
            </a:cxnLst>
            <a:rect l="T9" t="T10" r="T11" b="T12"/>
            <a:pathLst>
              <a:path w="150" h="1588">
                <a:moveTo>
                  <a:pt x="0" y="0"/>
                </a:moveTo>
                <a:lnTo>
                  <a:pt x="150" y="0"/>
                </a:lnTo>
                <a:lnTo>
                  <a:pt x="0" y="0"/>
                </a:lnTo>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a:p>
        </p:txBody>
      </p:sp>
      <p:sp>
        <p:nvSpPr>
          <p:cNvPr id="16509" name="Line 76"/>
          <p:cNvSpPr>
            <a:spLocks noChangeShapeType="1"/>
          </p:cNvSpPr>
          <p:nvPr/>
        </p:nvSpPr>
        <p:spPr bwMode="auto">
          <a:xfrm>
            <a:off x="5900738" y="4948386"/>
            <a:ext cx="1587" cy="6985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510" name="Rectangle 8"/>
          <p:cNvSpPr>
            <a:spLocks noChangeArrowheads="1"/>
          </p:cNvSpPr>
          <p:nvPr/>
        </p:nvSpPr>
        <p:spPr bwMode="auto">
          <a:xfrm>
            <a:off x="5648325" y="4984899"/>
            <a:ext cx="506413" cy="1028700"/>
          </a:xfrm>
          <a:prstGeom prst="rect">
            <a:avLst/>
          </a:prstGeom>
          <a:gradFill rotWithShape="1">
            <a:gsLst>
              <a:gs pos="0">
                <a:srgbClr val="00003B"/>
              </a:gs>
              <a:gs pos="50000">
                <a:srgbClr val="000080"/>
              </a:gs>
              <a:gs pos="100000">
                <a:srgbClr val="00003B"/>
              </a:gs>
            </a:gsLst>
            <a:lin ang="0" scaled="1"/>
          </a:gradFill>
          <a:ln w="19050">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endParaRPr lang="es-ES" altLang="es-ES" sz="1800" b="0"/>
          </a:p>
        </p:txBody>
      </p:sp>
      <p:sp>
        <p:nvSpPr>
          <p:cNvPr id="16511" name="Rectangle 76"/>
          <p:cNvSpPr>
            <a:spLocks noChangeArrowheads="1"/>
          </p:cNvSpPr>
          <p:nvPr/>
        </p:nvSpPr>
        <p:spPr bwMode="auto">
          <a:xfrm>
            <a:off x="5818188" y="6077099"/>
            <a:ext cx="17472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s-ES" altLang="es-ES" sz="1400" i="0">
                <a:solidFill>
                  <a:srgbClr val="000000"/>
                </a:solidFill>
                <a:latin typeface="Calibri" panose="020F0502020204030204" pitchFamily="34" charset="0"/>
              </a:rPr>
              <a:t>G</a:t>
            </a:r>
            <a:r>
              <a:rPr lang="es-ES" altLang="es-ES" sz="1400" i="0" baseline="-25000">
                <a:solidFill>
                  <a:srgbClr val="000000"/>
                </a:solidFill>
                <a:latin typeface="Calibri" panose="020F0502020204030204" pitchFamily="34" charset="0"/>
              </a:rPr>
              <a:t>1</a:t>
            </a:r>
            <a:endParaRPr lang="es-ES" altLang="es-ES" sz="1400" i="0">
              <a:latin typeface="Calibri" panose="020F0502020204030204" pitchFamily="34" charset="0"/>
            </a:endParaRPr>
          </a:p>
        </p:txBody>
      </p:sp>
      <p:sp>
        <p:nvSpPr>
          <p:cNvPr id="16512" name="Rectangle 77"/>
          <p:cNvSpPr>
            <a:spLocks noChangeArrowheads="1"/>
          </p:cNvSpPr>
          <p:nvPr/>
        </p:nvSpPr>
        <p:spPr bwMode="auto">
          <a:xfrm>
            <a:off x="6245225" y="6077099"/>
            <a:ext cx="6477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a:solidFill>
                  <a:srgbClr val="000000"/>
                </a:solidFill>
                <a:latin typeface="Calibri" panose="020F0502020204030204" pitchFamily="34" charset="0"/>
              </a:rPr>
              <a:t>S</a:t>
            </a:r>
            <a:endParaRPr lang="es-ES" altLang="es-ES" sz="1400" i="0" baseline="-25000">
              <a:solidFill>
                <a:srgbClr val="000000"/>
              </a:solidFill>
              <a:latin typeface="Calibri" panose="020F0502020204030204" pitchFamily="34" charset="0"/>
            </a:endParaRPr>
          </a:p>
        </p:txBody>
      </p:sp>
      <p:sp>
        <p:nvSpPr>
          <p:cNvPr id="16513" name="Rectangle 78"/>
          <p:cNvSpPr>
            <a:spLocks noChangeArrowheads="1"/>
          </p:cNvSpPr>
          <p:nvPr/>
        </p:nvSpPr>
        <p:spPr bwMode="auto">
          <a:xfrm>
            <a:off x="6821488" y="6077099"/>
            <a:ext cx="8175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a:latin typeface="Calibri" panose="020F0502020204030204" pitchFamily="34" charset="0"/>
                <a:cs typeface="Arial" panose="020B0604020202020204" pitchFamily="34" charset="0"/>
              </a:rPr>
              <a:t>G</a:t>
            </a:r>
            <a:r>
              <a:rPr lang="es-ES" altLang="es-ES" sz="1400" i="0" baseline="-25000">
                <a:latin typeface="Calibri" panose="020F0502020204030204" pitchFamily="34" charset="0"/>
                <a:cs typeface="Arial" panose="020B0604020202020204" pitchFamily="34" charset="0"/>
              </a:rPr>
              <a:t>2</a:t>
            </a:r>
            <a:r>
              <a:rPr lang="es-ES" altLang="es-ES" sz="1400" i="0">
                <a:latin typeface="Calibri" panose="020F0502020204030204" pitchFamily="34" charset="0"/>
                <a:cs typeface="Arial" panose="020B0604020202020204" pitchFamily="34" charset="0"/>
              </a:rPr>
              <a:t>-M</a:t>
            </a:r>
          </a:p>
        </p:txBody>
      </p:sp>
      <p:sp>
        <p:nvSpPr>
          <p:cNvPr id="16514" name="Rectángulo redondeado 102"/>
          <p:cNvSpPr>
            <a:spLocks noChangeArrowheads="1"/>
          </p:cNvSpPr>
          <p:nvPr/>
        </p:nvSpPr>
        <p:spPr bwMode="auto">
          <a:xfrm>
            <a:off x="5622925" y="3935561"/>
            <a:ext cx="2225674" cy="612775"/>
          </a:xfrm>
          <a:prstGeom prst="roundRect">
            <a:avLst>
              <a:gd name="adj" fmla="val 16667"/>
            </a:avLst>
          </a:prstGeom>
          <a:noFill/>
          <a:ln w="9525" algn="ctr">
            <a:solidFill>
              <a:srgbClr val="FF0000"/>
            </a:solidFill>
            <a:round/>
            <a:headEnd/>
            <a:tailEnd/>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16515" name="CuadroTexto 100"/>
          <p:cNvSpPr txBox="1">
            <a:spLocks noChangeArrowheads="1"/>
          </p:cNvSpPr>
          <p:nvPr/>
        </p:nvSpPr>
        <p:spPr bwMode="auto">
          <a:xfrm>
            <a:off x="5516609" y="3941374"/>
            <a:ext cx="247274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ES" altLang="es-ES" sz="1600" i="0" dirty="0" err="1">
                <a:solidFill>
                  <a:srgbClr val="FF0000"/>
                </a:solidFill>
                <a:latin typeface="Calibri" panose="020F0502020204030204" pitchFamily="34" charset="0"/>
              </a:rPr>
              <a:t>Melatonin</a:t>
            </a:r>
            <a:r>
              <a:rPr lang="es-ES" altLang="es-ES" sz="1600" i="0" dirty="0">
                <a:solidFill>
                  <a:srgbClr val="FF0000"/>
                </a:solidFill>
                <a:latin typeface="Calibri" panose="020F0502020204030204" pitchFamily="34" charset="0"/>
              </a:rPr>
              <a:t> </a:t>
            </a:r>
            <a:r>
              <a:rPr lang="es-ES" altLang="es-ES" sz="1600" i="0" dirty="0" err="1" smtClean="0">
                <a:solidFill>
                  <a:srgbClr val="FF0000"/>
                </a:solidFill>
                <a:latin typeface="Calibri" panose="020F0502020204030204" pitchFamily="34" charset="0"/>
              </a:rPr>
              <a:t>Pretreated</a:t>
            </a:r>
            <a:r>
              <a:rPr lang="es-ES" altLang="es-ES" sz="1600" i="0" dirty="0" smtClean="0">
                <a:solidFill>
                  <a:srgbClr val="FF0000"/>
                </a:solidFill>
                <a:latin typeface="Calibri" panose="020F0502020204030204" pitchFamily="34" charset="0"/>
              </a:rPr>
              <a:t> </a:t>
            </a:r>
            <a:r>
              <a:rPr lang="es-ES" altLang="es-ES" sz="1600" i="0" dirty="0" smtClean="0">
                <a:solidFill>
                  <a:srgbClr val="FF0000"/>
                </a:solidFill>
                <a:latin typeface="Estrangelo Edessa" panose="03080600000000000000" pitchFamily="66" charset="0"/>
                <a:cs typeface="Estrangelo Edessa" panose="03080600000000000000" pitchFamily="66" charset="0"/>
              </a:rPr>
              <a:t>       </a:t>
            </a:r>
            <a:r>
              <a:rPr lang="es-ES" altLang="es-ES" sz="1600" i="0" dirty="0" smtClean="0">
                <a:solidFill>
                  <a:srgbClr val="FF0000"/>
                </a:solidFill>
                <a:latin typeface="Calibri" panose="020F0502020204030204" pitchFamily="34" charset="0"/>
              </a:rPr>
              <a:t>(1 </a:t>
            </a:r>
            <a:r>
              <a:rPr lang="es-ES" altLang="es-ES" sz="1600" i="0" dirty="0" err="1" smtClean="0">
                <a:solidFill>
                  <a:srgbClr val="FF0000"/>
                </a:solidFill>
                <a:latin typeface="Calibri" panose="020F0502020204030204" pitchFamily="34" charset="0"/>
              </a:rPr>
              <a:t>nM</a:t>
            </a:r>
            <a:r>
              <a:rPr lang="es-ES" altLang="es-ES" sz="1600" i="0" dirty="0" smtClean="0">
                <a:solidFill>
                  <a:srgbClr val="FF0000"/>
                </a:solidFill>
                <a:latin typeface="Calibri" panose="020F0502020204030204" pitchFamily="34" charset="0"/>
              </a:rPr>
              <a:t>) </a:t>
            </a:r>
            <a:r>
              <a:rPr lang="es-ES" altLang="es-ES" sz="1600" i="0" dirty="0">
                <a:solidFill>
                  <a:srgbClr val="FF0000"/>
                </a:solidFill>
                <a:latin typeface="Calibri" panose="020F0502020204030204" pitchFamily="34" charset="0"/>
              </a:rPr>
              <a:t>and </a:t>
            </a:r>
            <a:r>
              <a:rPr lang="es-ES" altLang="es-ES" sz="1600" i="0" dirty="0" err="1">
                <a:solidFill>
                  <a:srgbClr val="FF0000"/>
                </a:solidFill>
                <a:latin typeface="Calibri" panose="020F0502020204030204" pitchFamily="34" charset="0"/>
              </a:rPr>
              <a:t>Radiated</a:t>
            </a:r>
            <a:r>
              <a:rPr lang="es-ES" altLang="es-ES" sz="1600" i="0" dirty="0">
                <a:solidFill>
                  <a:srgbClr val="FF0000"/>
                </a:solidFill>
                <a:latin typeface="Calibri" panose="020F0502020204030204" pitchFamily="34" charset="0"/>
              </a:rPr>
              <a:t> </a:t>
            </a:r>
            <a:r>
              <a:rPr lang="es-ES" altLang="es-ES" sz="1600" i="0" dirty="0" err="1">
                <a:solidFill>
                  <a:srgbClr val="FF0000"/>
                </a:solidFill>
                <a:latin typeface="Calibri" panose="020F0502020204030204" pitchFamily="34" charset="0"/>
              </a:rPr>
              <a:t>cells</a:t>
            </a:r>
            <a:endParaRPr lang="es-ES" altLang="es-ES" sz="1600" i="0" dirty="0">
              <a:solidFill>
                <a:srgbClr val="FF0000"/>
              </a:solidFill>
              <a:latin typeface="Calibri" panose="020F0502020204030204" pitchFamily="34" charset="0"/>
            </a:endParaRPr>
          </a:p>
        </p:txBody>
      </p:sp>
      <p:sp>
        <p:nvSpPr>
          <p:cNvPr id="16516" name="Text Box 84"/>
          <p:cNvSpPr txBox="1">
            <a:spLocks noChangeArrowheads="1"/>
          </p:cNvSpPr>
          <p:nvPr/>
        </p:nvSpPr>
        <p:spPr bwMode="auto">
          <a:xfrm>
            <a:off x="5656263" y="4673749"/>
            <a:ext cx="4953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s-ES" altLang="es-ES" sz="1200" b="0" i="0">
                <a:latin typeface="Comic Sans MS" panose="030F0702030302020204" pitchFamily="66" charset="0"/>
              </a:rPr>
              <a:t>b</a:t>
            </a:r>
          </a:p>
        </p:txBody>
      </p:sp>
      <p:sp>
        <p:nvSpPr>
          <p:cNvPr id="16517" name="Text Box 86"/>
          <p:cNvSpPr txBox="1">
            <a:spLocks noChangeArrowheads="1"/>
          </p:cNvSpPr>
          <p:nvPr/>
        </p:nvSpPr>
        <p:spPr bwMode="auto">
          <a:xfrm rot="-5400000">
            <a:off x="3580606" y="4845299"/>
            <a:ext cx="27146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ES" sz="1400" i="0" dirty="0" err="1">
                <a:latin typeface="Calibri" panose="020F0502020204030204" pitchFamily="34" charset="0"/>
                <a:cs typeface="Arial" panose="020B0604020202020204" pitchFamily="34" charset="0"/>
              </a:rPr>
              <a:t>Cell</a:t>
            </a:r>
            <a:r>
              <a:rPr lang="es-ES" altLang="es-ES" sz="1400" i="0" dirty="0">
                <a:latin typeface="Calibri" panose="020F0502020204030204" pitchFamily="34" charset="0"/>
                <a:cs typeface="Arial" panose="020B0604020202020204" pitchFamily="34" charset="0"/>
              </a:rPr>
              <a:t> </a:t>
            </a:r>
            <a:r>
              <a:rPr lang="es-ES" altLang="es-ES" sz="1400" i="0" dirty="0" err="1">
                <a:latin typeface="Calibri" panose="020F0502020204030204" pitchFamily="34" charset="0"/>
                <a:cs typeface="Arial" panose="020B0604020202020204" pitchFamily="34" charset="0"/>
              </a:rPr>
              <a:t>cycle</a:t>
            </a:r>
            <a:r>
              <a:rPr lang="es-ES" altLang="es-ES" sz="1400" i="0" dirty="0">
                <a:latin typeface="Calibri" panose="020F0502020204030204" pitchFamily="34" charset="0"/>
                <a:cs typeface="Arial" panose="020B0604020202020204" pitchFamily="34" charset="0"/>
              </a:rPr>
              <a:t> </a:t>
            </a:r>
            <a:r>
              <a:rPr lang="es-ES" altLang="es-ES" sz="1400" i="0" dirty="0" err="1">
                <a:latin typeface="Calibri" panose="020F0502020204030204" pitchFamily="34" charset="0"/>
                <a:cs typeface="Arial" panose="020B0604020202020204" pitchFamily="34" charset="0"/>
              </a:rPr>
              <a:t>distribution</a:t>
            </a:r>
            <a:endParaRPr lang="es-ES" altLang="es-ES" sz="1400" i="0" dirty="0">
              <a:latin typeface="Calibri" panose="020F050202020403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grpSp>
        <p:nvGrpSpPr>
          <p:cNvPr id="10" name="Grupo 9"/>
          <p:cNvGrpSpPr/>
          <p:nvPr/>
        </p:nvGrpSpPr>
        <p:grpSpPr>
          <a:xfrm>
            <a:off x="3374748" y="-11885"/>
            <a:ext cx="2853436" cy="1496669"/>
            <a:chOff x="3165501" y="142464"/>
            <a:chExt cx="2618626" cy="2197064"/>
          </a:xfrm>
        </p:grpSpPr>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630363" y="185764"/>
              <a:ext cx="1688902" cy="2618626"/>
            </a:xfrm>
            <a:prstGeom prst="ellipse">
              <a:avLst/>
            </a:prstGeom>
            <a:ln>
              <a:solidFill>
                <a:schemeClr val="tx1"/>
              </a:solidFill>
            </a:ln>
            <a:effectLst>
              <a:softEdge rad="112500"/>
            </a:effectLst>
          </p:spPr>
        </p:pic>
        <p:sp>
          <p:nvSpPr>
            <p:cNvPr id="3" name="Rayo 1"/>
            <p:cNvSpPr>
              <a:spLocks noChangeArrowheads="1"/>
            </p:cNvSpPr>
            <p:nvPr/>
          </p:nvSpPr>
          <p:spPr bwMode="auto">
            <a:xfrm rot="20450745">
              <a:off x="3555132" y="147072"/>
              <a:ext cx="564232" cy="895916"/>
            </a:xfrm>
            <a:prstGeom prst="lightningBolt">
              <a:avLst/>
            </a:prstGeom>
            <a:solidFill>
              <a:srgbClr val="FF0000"/>
            </a:solidFill>
            <a:ln w="9525" algn="ctr">
              <a:solidFill>
                <a:srgbClr val="000000"/>
              </a:solidFill>
              <a:round/>
              <a:headEnd/>
              <a:tailEnd/>
            </a:ln>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endParaRPr lang="es-ES" altLang="es-ES" sz="1800">
                <a:latin typeface="Comic Sans MS" panose="030F0702030302020204" pitchFamily="66" charset="0"/>
              </a:endParaRPr>
            </a:p>
          </p:txBody>
        </p:sp>
        <p:sp>
          <p:nvSpPr>
            <p:cNvPr id="5" name="CuadroTexto 4"/>
            <p:cNvSpPr txBox="1"/>
            <p:nvPr/>
          </p:nvSpPr>
          <p:spPr>
            <a:xfrm>
              <a:off x="3762010" y="852107"/>
              <a:ext cx="1425606" cy="542168"/>
            </a:xfrm>
            <a:prstGeom prst="rect">
              <a:avLst/>
            </a:prstGeom>
            <a:noFill/>
          </p:spPr>
          <p:txBody>
            <a:bodyPr wrap="none" rtlCol="0">
              <a:spAutoFit/>
            </a:bodyPr>
            <a:lstStyle/>
            <a:p>
              <a:pPr algn="ctr"/>
              <a:r>
                <a:rPr lang="es-ES" i="0" dirty="0" smtClean="0">
                  <a:latin typeface="Calibri" panose="020F0502020204030204" pitchFamily="34" charset="0"/>
                </a:rPr>
                <a:t>DNA DAMAGE</a:t>
              </a:r>
              <a:endParaRPr lang="es-ES" i="0" dirty="0">
                <a:latin typeface="Calibri" panose="020F0502020204030204" pitchFamily="34" charset="0"/>
              </a:endParaRPr>
            </a:p>
          </p:txBody>
        </p:sp>
        <p:sp>
          <p:nvSpPr>
            <p:cNvPr id="6" name="CuadroTexto 5"/>
            <p:cNvSpPr txBox="1"/>
            <p:nvPr/>
          </p:nvSpPr>
          <p:spPr>
            <a:xfrm>
              <a:off x="3563060" y="142464"/>
              <a:ext cx="1368152" cy="461666"/>
            </a:xfrm>
            <a:prstGeom prst="rect">
              <a:avLst/>
            </a:prstGeom>
            <a:noFill/>
          </p:spPr>
          <p:txBody>
            <a:bodyPr wrap="square" rtlCol="0">
              <a:spAutoFit/>
            </a:bodyPr>
            <a:lstStyle/>
            <a:p>
              <a:pPr algn="ctr"/>
              <a:r>
                <a:rPr lang="es-ES" sz="2400" i="0" dirty="0" smtClean="0">
                  <a:latin typeface="Calibri" panose="020F0502020204030204" pitchFamily="34" charset="0"/>
                </a:rPr>
                <a:t>IR</a:t>
              </a:r>
              <a:endParaRPr lang="es-ES" sz="2400" i="0" dirty="0">
                <a:latin typeface="Calibri" panose="020F0502020204030204" pitchFamily="34" charset="0"/>
              </a:endParaRPr>
            </a:p>
          </p:txBody>
        </p:sp>
      </p:grpSp>
      <p:grpSp>
        <p:nvGrpSpPr>
          <p:cNvPr id="9" name="Grupo 8"/>
          <p:cNvGrpSpPr/>
          <p:nvPr/>
        </p:nvGrpSpPr>
        <p:grpSpPr>
          <a:xfrm>
            <a:off x="2771800" y="1442288"/>
            <a:ext cx="3958578" cy="443791"/>
            <a:chOff x="2665647" y="2498136"/>
            <a:chExt cx="4320480" cy="443791"/>
          </a:xfrm>
        </p:grpSpPr>
        <p:sp>
          <p:nvSpPr>
            <p:cNvPr id="7" name="Rectángulo redondeado 6"/>
            <p:cNvSpPr/>
            <p:nvPr/>
          </p:nvSpPr>
          <p:spPr bwMode="auto">
            <a:xfrm>
              <a:off x="2665647" y="2499253"/>
              <a:ext cx="4320480" cy="442674"/>
            </a:xfrm>
            <a:prstGeom prst="roundRect">
              <a:avLst/>
            </a:prstGeom>
            <a:solidFill>
              <a:srgbClr val="FFFF99"/>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2000" b="1" i="1" u="none" strike="noStrike" cap="none" normalizeH="0" baseline="0" smtClean="0">
                <a:ln>
                  <a:noFill/>
                </a:ln>
                <a:solidFill>
                  <a:schemeClr val="tx1"/>
                </a:solidFill>
                <a:effectLst/>
                <a:latin typeface="Comic Sans MS" pitchFamily="66" charset="0"/>
              </a:endParaRPr>
            </a:p>
          </p:txBody>
        </p:sp>
        <p:sp>
          <p:nvSpPr>
            <p:cNvPr id="8" name="CuadroTexto 7"/>
            <p:cNvSpPr txBox="1"/>
            <p:nvPr/>
          </p:nvSpPr>
          <p:spPr>
            <a:xfrm>
              <a:off x="3294376" y="2498136"/>
              <a:ext cx="3370803" cy="400110"/>
            </a:xfrm>
            <a:prstGeom prst="rect">
              <a:avLst/>
            </a:prstGeom>
            <a:noFill/>
          </p:spPr>
          <p:txBody>
            <a:bodyPr wrap="none" rtlCol="0">
              <a:spAutoFit/>
            </a:bodyPr>
            <a:lstStyle/>
            <a:p>
              <a:pPr algn="ctr"/>
              <a:r>
                <a:rPr lang="es-ES" sz="2000" dirty="0" smtClean="0">
                  <a:latin typeface="Calibri" panose="020F0502020204030204" pitchFamily="34" charset="0"/>
                </a:rPr>
                <a:t>DOUBLE STRAND BREAKS (</a:t>
              </a:r>
              <a:r>
                <a:rPr lang="es-ES" sz="2000" dirty="0" err="1" smtClean="0">
                  <a:latin typeface="Calibri" panose="020F0502020204030204" pitchFamily="34" charset="0"/>
                </a:rPr>
                <a:t>DSBs</a:t>
              </a:r>
              <a:r>
                <a:rPr lang="es-ES" sz="2000" dirty="0" smtClean="0">
                  <a:latin typeface="Calibri" panose="020F0502020204030204" pitchFamily="34" charset="0"/>
                </a:rPr>
                <a:t>)</a:t>
              </a:r>
              <a:endParaRPr lang="es-ES" sz="2000" dirty="0">
                <a:latin typeface="Calibri" panose="020F0502020204030204" pitchFamily="34" charset="0"/>
              </a:endParaRPr>
            </a:p>
          </p:txBody>
        </p:sp>
      </p:grpSp>
      <p:grpSp>
        <p:nvGrpSpPr>
          <p:cNvPr id="16" name="Grupo 15"/>
          <p:cNvGrpSpPr/>
          <p:nvPr/>
        </p:nvGrpSpPr>
        <p:grpSpPr>
          <a:xfrm>
            <a:off x="2481906" y="3924000"/>
            <a:ext cx="4320479" cy="909166"/>
            <a:chOff x="3110925" y="2893316"/>
            <a:chExt cx="3616719" cy="1168798"/>
          </a:xfrm>
        </p:grpSpPr>
        <p:grpSp>
          <p:nvGrpSpPr>
            <p:cNvPr id="14" name="Grupo 13"/>
            <p:cNvGrpSpPr/>
            <p:nvPr/>
          </p:nvGrpSpPr>
          <p:grpSpPr>
            <a:xfrm>
              <a:off x="3110925" y="3323934"/>
              <a:ext cx="3616719" cy="738180"/>
              <a:chOff x="3117721" y="3218762"/>
              <a:chExt cx="3616719" cy="1138291"/>
            </a:xfrm>
          </p:grpSpPr>
          <p:sp>
            <p:nvSpPr>
              <p:cNvPr id="12" name="Freeform 13"/>
              <p:cNvSpPr>
                <a:spLocks/>
              </p:cNvSpPr>
              <p:nvPr/>
            </p:nvSpPr>
            <p:spPr bwMode="auto">
              <a:xfrm rot="10800000" flipH="1" flipV="1">
                <a:off x="3117721" y="3218763"/>
                <a:ext cx="1485059" cy="1138290"/>
              </a:xfrm>
              <a:custGeom>
                <a:avLst/>
                <a:gdLst>
                  <a:gd name="T0" fmla="*/ 952 w 952"/>
                  <a:gd name="T1" fmla="*/ 0 h 680"/>
                  <a:gd name="T2" fmla="*/ 0 w 952"/>
                  <a:gd name="T3" fmla="*/ 0 h 680"/>
                  <a:gd name="T4" fmla="*/ 0 w 952"/>
                  <a:gd name="T5" fmla="*/ 680 h 680"/>
                  <a:gd name="T6" fmla="*/ 0 60000 65536"/>
                  <a:gd name="T7" fmla="*/ 0 60000 65536"/>
                  <a:gd name="T8" fmla="*/ 0 60000 65536"/>
                  <a:gd name="T9" fmla="*/ 0 w 952"/>
                  <a:gd name="T10" fmla="*/ 0 h 680"/>
                  <a:gd name="T11" fmla="*/ 952 w 952"/>
                  <a:gd name="T12" fmla="*/ 680 h 680"/>
                </a:gdLst>
                <a:ahLst/>
                <a:cxnLst>
                  <a:cxn ang="T6">
                    <a:pos x="T0" y="T1"/>
                  </a:cxn>
                  <a:cxn ang="T7">
                    <a:pos x="T2" y="T3"/>
                  </a:cxn>
                  <a:cxn ang="T8">
                    <a:pos x="T4" y="T5"/>
                  </a:cxn>
                </a:cxnLst>
                <a:rect l="T9" t="T10" r="T11" b="T12"/>
                <a:pathLst>
                  <a:path w="952" h="680">
                    <a:moveTo>
                      <a:pt x="952" y="0"/>
                    </a:moveTo>
                    <a:lnTo>
                      <a:pt x="0" y="0"/>
                    </a:lnTo>
                    <a:lnTo>
                      <a:pt x="0" y="680"/>
                    </a:lnTo>
                  </a:path>
                </a:pathLst>
              </a:custGeom>
              <a:noFill/>
              <a:ln w="152400">
                <a:solidFill>
                  <a:schemeClr val="tx1"/>
                </a:solidFill>
                <a:round/>
                <a:headEnd type="none" w="med" len="med"/>
                <a:tailEnd type="triangle" w="med" len="med"/>
              </a:ln>
            </p:spPr>
            <p:txBody>
              <a:bodyPr/>
              <a:lstStyle/>
              <a:p>
                <a:pPr fontAlgn="base">
                  <a:spcBef>
                    <a:spcPct val="0"/>
                  </a:spcBef>
                  <a:spcAft>
                    <a:spcPct val="0"/>
                  </a:spcAft>
                </a:pPr>
                <a:endParaRPr lang="es-ES">
                  <a:ln>
                    <a:solidFill>
                      <a:srgbClr val="FF9966">
                        <a:lumMod val="75000"/>
                      </a:srgbClr>
                    </a:solidFill>
                  </a:ln>
                  <a:solidFill>
                    <a:srgbClr val="FF9966">
                      <a:lumMod val="75000"/>
                    </a:srgbClr>
                  </a:solidFill>
                  <a:cs typeface="Arial" charset="0"/>
                </a:endParaRPr>
              </a:p>
            </p:txBody>
          </p:sp>
          <p:sp>
            <p:nvSpPr>
              <p:cNvPr id="13" name="Freeform 13"/>
              <p:cNvSpPr>
                <a:spLocks/>
              </p:cNvSpPr>
              <p:nvPr/>
            </p:nvSpPr>
            <p:spPr bwMode="auto">
              <a:xfrm rot="10800000" flipV="1">
                <a:off x="4514119" y="3218762"/>
                <a:ext cx="2220321" cy="1138287"/>
              </a:xfrm>
              <a:custGeom>
                <a:avLst/>
                <a:gdLst>
                  <a:gd name="T0" fmla="*/ 952 w 952"/>
                  <a:gd name="T1" fmla="*/ 0 h 680"/>
                  <a:gd name="T2" fmla="*/ 0 w 952"/>
                  <a:gd name="T3" fmla="*/ 0 h 680"/>
                  <a:gd name="T4" fmla="*/ 0 w 952"/>
                  <a:gd name="T5" fmla="*/ 680 h 680"/>
                  <a:gd name="T6" fmla="*/ 0 60000 65536"/>
                  <a:gd name="T7" fmla="*/ 0 60000 65536"/>
                  <a:gd name="T8" fmla="*/ 0 60000 65536"/>
                  <a:gd name="T9" fmla="*/ 0 w 952"/>
                  <a:gd name="T10" fmla="*/ 0 h 680"/>
                  <a:gd name="T11" fmla="*/ 952 w 952"/>
                  <a:gd name="T12" fmla="*/ 680 h 680"/>
                </a:gdLst>
                <a:ahLst/>
                <a:cxnLst>
                  <a:cxn ang="T6">
                    <a:pos x="T0" y="T1"/>
                  </a:cxn>
                  <a:cxn ang="T7">
                    <a:pos x="T2" y="T3"/>
                  </a:cxn>
                  <a:cxn ang="T8">
                    <a:pos x="T4" y="T5"/>
                  </a:cxn>
                </a:cxnLst>
                <a:rect l="T9" t="T10" r="T11" b="T12"/>
                <a:pathLst>
                  <a:path w="952" h="680">
                    <a:moveTo>
                      <a:pt x="952" y="0"/>
                    </a:moveTo>
                    <a:lnTo>
                      <a:pt x="0" y="0"/>
                    </a:lnTo>
                    <a:lnTo>
                      <a:pt x="0" y="680"/>
                    </a:lnTo>
                  </a:path>
                </a:pathLst>
              </a:custGeom>
              <a:noFill/>
              <a:ln w="152400">
                <a:solidFill>
                  <a:schemeClr val="tx1"/>
                </a:solidFill>
                <a:round/>
                <a:headEnd type="none" w="med" len="med"/>
                <a:tailEnd type="triangle" w="med" len="med"/>
              </a:ln>
            </p:spPr>
            <p:txBody>
              <a:bodyPr/>
              <a:lstStyle/>
              <a:p>
                <a:pPr fontAlgn="base">
                  <a:spcBef>
                    <a:spcPct val="0"/>
                  </a:spcBef>
                  <a:spcAft>
                    <a:spcPct val="0"/>
                  </a:spcAft>
                </a:pPr>
                <a:endParaRPr lang="es-ES">
                  <a:ln>
                    <a:solidFill>
                      <a:srgbClr val="FF9966">
                        <a:lumMod val="75000"/>
                      </a:srgbClr>
                    </a:solidFill>
                  </a:ln>
                  <a:solidFill>
                    <a:srgbClr val="FF9966">
                      <a:lumMod val="75000"/>
                    </a:srgbClr>
                  </a:solidFill>
                  <a:cs typeface="Arial" charset="0"/>
                </a:endParaRPr>
              </a:p>
            </p:txBody>
          </p:sp>
        </p:grpSp>
        <p:cxnSp>
          <p:nvCxnSpPr>
            <p:cNvPr id="15" name="3 Conector recto"/>
            <p:cNvCxnSpPr/>
            <p:nvPr/>
          </p:nvCxnSpPr>
          <p:spPr bwMode="auto">
            <a:xfrm>
              <a:off x="4981109" y="2893316"/>
              <a:ext cx="13244" cy="468001"/>
            </a:xfrm>
            <a:prstGeom prst="line">
              <a:avLst/>
            </a:prstGeom>
            <a:solidFill>
              <a:schemeClr val="accent1"/>
            </a:solidFill>
            <a:ln w="152400" cap="flat" cmpd="sng" algn="ctr">
              <a:solidFill>
                <a:schemeClr val="tx1"/>
              </a:solidFill>
              <a:prstDash val="solid"/>
              <a:round/>
              <a:headEnd type="none" w="med" len="med"/>
              <a:tailEnd type="none" w="med" len="med"/>
            </a:ln>
            <a:effectLst/>
          </p:spPr>
        </p:cxnSp>
      </p:grpSp>
      <p:grpSp>
        <p:nvGrpSpPr>
          <p:cNvPr id="19" name="Grupo 18"/>
          <p:cNvGrpSpPr/>
          <p:nvPr/>
        </p:nvGrpSpPr>
        <p:grpSpPr>
          <a:xfrm>
            <a:off x="3815756" y="1942590"/>
            <a:ext cx="1823485" cy="1072085"/>
            <a:chOff x="3727595" y="2895406"/>
            <a:chExt cx="1949696" cy="1116000"/>
          </a:xfrm>
        </p:grpSpPr>
        <p:sp>
          <p:nvSpPr>
            <p:cNvPr id="17" name="Elipse 16"/>
            <p:cNvSpPr/>
            <p:nvPr/>
          </p:nvSpPr>
          <p:spPr bwMode="auto">
            <a:xfrm>
              <a:off x="3727595" y="2895406"/>
              <a:ext cx="1949696" cy="1116000"/>
            </a:xfrm>
            <a:prstGeom prst="ellipse">
              <a:avLst/>
            </a:prstGeom>
            <a:solidFill>
              <a:srgbClr val="FFABAD"/>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18" name="CuadroTexto 17"/>
            <p:cNvSpPr txBox="1"/>
            <p:nvPr/>
          </p:nvSpPr>
          <p:spPr>
            <a:xfrm>
              <a:off x="3776936" y="3024314"/>
              <a:ext cx="1822678" cy="707886"/>
            </a:xfrm>
            <a:prstGeom prst="rect">
              <a:avLst/>
            </a:prstGeom>
            <a:noFill/>
            <a:ln w="28575">
              <a:noFill/>
            </a:ln>
          </p:spPr>
          <p:txBody>
            <a:bodyPr wrap="none" rtlCol="0">
              <a:spAutoFit/>
            </a:bodyPr>
            <a:lstStyle/>
            <a:p>
              <a:pPr algn="ctr"/>
              <a:r>
                <a:rPr lang="es-ES" sz="2000" i="0" dirty="0" smtClean="0">
                  <a:latin typeface="Calibri" panose="020F0502020204030204" pitchFamily="34" charset="0"/>
                </a:rPr>
                <a:t>ATM</a:t>
              </a:r>
            </a:p>
            <a:p>
              <a:pPr algn="ctr"/>
              <a:r>
                <a:rPr lang="es-ES" sz="2000" i="0" dirty="0" smtClean="0">
                  <a:latin typeface="Calibri" panose="020F0502020204030204" pitchFamily="34" charset="0"/>
                </a:rPr>
                <a:t>MRN COMPLEX</a:t>
              </a:r>
              <a:endParaRPr lang="es-ES" sz="2000" i="0" dirty="0">
                <a:latin typeface="Calibri" panose="020F0502020204030204" pitchFamily="34" charset="0"/>
              </a:endParaRPr>
            </a:p>
          </p:txBody>
        </p:sp>
      </p:grpSp>
      <p:grpSp>
        <p:nvGrpSpPr>
          <p:cNvPr id="28" name="Grupo 27"/>
          <p:cNvGrpSpPr/>
          <p:nvPr/>
        </p:nvGrpSpPr>
        <p:grpSpPr>
          <a:xfrm>
            <a:off x="1074302" y="4869160"/>
            <a:ext cx="2700736" cy="1008112"/>
            <a:chOff x="1080646" y="4908365"/>
            <a:chExt cx="2700736" cy="1008112"/>
          </a:xfrm>
        </p:grpSpPr>
        <p:sp>
          <p:nvSpPr>
            <p:cNvPr id="20" name="Rectángulo redondeado 19"/>
            <p:cNvSpPr/>
            <p:nvPr/>
          </p:nvSpPr>
          <p:spPr bwMode="auto">
            <a:xfrm>
              <a:off x="1080646" y="4908365"/>
              <a:ext cx="2700736" cy="1008112"/>
            </a:xfrm>
            <a:prstGeom prst="roundRect">
              <a:avLst/>
            </a:prstGeom>
            <a:solidFill>
              <a:srgbClr val="92D05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22" name="CuadroTexto 21"/>
            <p:cNvSpPr txBox="1"/>
            <p:nvPr/>
          </p:nvSpPr>
          <p:spPr>
            <a:xfrm>
              <a:off x="1378385" y="4980373"/>
              <a:ext cx="2008883" cy="830997"/>
            </a:xfrm>
            <a:prstGeom prst="rect">
              <a:avLst/>
            </a:prstGeom>
            <a:noFill/>
          </p:spPr>
          <p:txBody>
            <a:bodyPr wrap="none" rtlCol="0">
              <a:spAutoFit/>
            </a:bodyPr>
            <a:lstStyle/>
            <a:p>
              <a:pPr marL="342900" indent="-342900">
                <a:buFont typeface="Arial" panose="020B0604020202020204" pitchFamily="34" charset="0"/>
                <a:buChar char="•"/>
              </a:pPr>
              <a:r>
                <a:rPr lang="es-ES" sz="2400" i="0" dirty="0" smtClean="0">
                  <a:latin typeface="Calibri" panose="020F0502020204030204" pitchFamily="34" charset="0"/>
                </a:rPr>
                <a:t>Apoptosis</a:t>
              </a:r>
            </a:p>
            <a:p>
              <a:pPr marL="342900" indent="-342900">
                <a:buFont typeface="Arial" panose="020B0604020202020204" pitchFamily="34" charset="0"/>
                <a:buChar char="•"/>
              </a:pPr>
              <a:r>
                <a:rPr lang="es-ES" sz="2400" i="0" dirty="0" err="1" smtClean="0">
                  <a:latin typeface="Calibri" panose="020F0502020204030204" pitchFamily="34" charset="0"/>
                </a:rPr>
                <a:t>Senescence</a:t>
              </a:r>
              <a:endParaRPr lang="es-ES" sz="2400" i="0" dirty="0">
                <a:latin typeface="Calibri" panose="020F0502020204030204" pitchFamily="34" charset="0"/>
              </a:endParaRPr>
            </a:p>
          </p:txBody>
        </p:sp>
      </p:grpSp>
      <p:grpSp>
        <p:nvGrpSpPr>
          <p:cNvPr id="27" name="Grupo 26"/>
          <p:cNvGrpSpPr/>
          <p:nvPr/>
        </p:nvGrpSpPr>
        <p:grpSpPr>
          <a:xfrm>
            <a:off x="5412467" y="4869160"/>
            <a:ext cx="3125603" cy="1008112"/>
            <a:chOff x="5245927" y="4829033"/>
            <a:chExt cx="3125603" cy="1008112"/>
          </a:xfrm>
        </p:grpSpPr>
        <p:sp>
          <p:nvSpPr>
            <p:cNvPr id="23" name="Rectángulo redondeado 22"/>
            <p:cNvSpPr/>
            <p:nvPr/>
          </p:nvSpPr>
          <p:spPr bwMode="auto">
            <a:xfrm>
              <a:off x="5245927" y="4829033"/>
              <a:ext cx="3125603" cy="1008112"/>
            </a:xfrm>
            <a:prstGeom prst="roundRect">
              <a:avLst/>
            </a:prstGeom>
            <a:solidFill>
              <a:srgbClr val="FFFF00"/>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
          <p:nvSpPr>
            <p:cNvPr id="24" name="CuadroTexto 23"/>
            <p:cNvSpPr txBox="1"/>
            <p:nvPr/>
          </p:nvSpPr>
          <p:spPr>
            <a:xfrm>
              <a:off x="5340316" y="4901041"/>
              <a:ext cx="3031214" cy="830997"/>
            </a:xfrm>
            <a:prstGeom prst="rect">
              <a:avLst/>
            </a:prstGeom>
            <a:noFill/>
          </p:spPr>
          <p:txBody>
            <a:bodyPr wrap="none" rtlCol="0">
              <a:spAutoFit/>
            </a:bodyPr>
            <a:lstStyle/>
            <a:p>
              <a:pPr marL="342900" indent="-342900">
                <a:buFont typeface="Arial" panose="020B0604020202020204" pitchFamily="34" charset="0"/>
                <a:buChar char="•"/>
              </a:pPr>
              <a:r>
                <a:rPr lang="es-ES" sz="2400" i="0" dirty="0" err="1" smtClean="0">
                  <a:latin typeface="Calibri" panose="020F0502020204030204" pitchFamily="34" charset="0"/>
                </a:rPr>
                <a:t>Cell</a:t>
              </a:r>
              <a:r>
                <a:rPr lang="es-ES" sz="2400" i="0" dirty="0" smtClean="0">
                  <a:latin typeface="Calibri" panose="020F0502020204030204" pitchFamily="34" charset="0"/>
                </a:rPr>
                <a:t> </a:t>
              </a:r>
              <a:r>
                <a:rPr lang="es-ES" sz="2400" i="0" dirty="0" err="1" smtClean="0">
                  <a:latin typeface="Calibri" panose="020F0502020204030204" pitchFamily="34" charset="0"/>
                </a:rPr>
                <a:t>cycle</a:t>
              </a:r>
              <a:r>
                <a:rPr lang="es-ES" sz="2400" i="0" dirty="0" smtClean="0">
                  <a:latin typeface="Calibri" panose="020F0502020204030204" pitchFamily="34" charset="0"/>
                </a:rPr>
                <a:t> </a:t>
              </a:r>
              <a:r>
                <a:rPr lang="es-ES" sz="2400" i="0" dirty="0" err="1" smtClean="0">
                  <a:latin typeface="Calibri" panose="020F0502020204030204" pitchFamily="34" charset="0"/>
                </a:rPr>
                <a:t>arrest</a:t>
              </a:r>
              <a:endParaRPr lang="es-ES" sz="2400" i="0" dirty="0" smtClean="0">
                <a:latin typeface="Calibri" panose="020F0502020204030204" pitchFamily="34" charset="0"/>
              </a:endParaRPr>
            </a:p>
            <a:p>
              <a:pPr marL="342900" indent="-342900">
                <a:buFont typeface="Arial" panose="020B0604020202020204" pitchFamily="34" charset="0"/>
                <a:buChar char="•"/>
              </a:pPr>
              <a:r>
                <a:rPr lang="es-ES" sz="2400" i="0" dirty="0" smtClean="0">
                  <a:latin typeface="Calibri" panose="020F0502020204030204" pitchFamily="34" charset="0"/>
                </a:rPr>
                <a:t>DNA </a:t>
              </a:r>
              <a:r>
                <a:rPr lang="es-ES" sz="2400" i="0" dirty="0" err="1" smtClean="0">
                  <a:latin typeface="Calibri" panose="020F0502020204030204" pitchFamily="34" charset="0"/>
                </a:rPr>
                <a:t>damage</a:t>
              </a:r>
              <a:r>
                <a:rPr lang="es-ES" sz="2400" i="0" dirty="0" smtClean="0">
                  <a:latin typeface="Calibri" panose="020F0502020204030204" pitchFamily="34" charset="0"/>
                </a:rPr>
                <a:t> </a:t>
              </a:r>
              <a:r>
                <a:rPr lang="es-ES" sz="2400" i="0" dirty="0" err="1" smtClean="0">
                  <a:latin typeface="Calibri" panose="020F0502020204030204" pitchFamily="34" charset="0"/>
                </a:rPr>
                <a:t>repair</a:t>
              </a:r>
              <a:endParaRPr lang="es-ES" sz="2400" i="0" dirty="0">
                <a:latin typeface="Calibri" panose="020F0502020204030204" pitchFamily="34" charset="0"/>
              </a:endParaRPr>
            </a:p>
          </p:txBody>
        </p:sp>
      </p:grpSp>
      <p:sp>
        <p:nvSpPr>
          <p:cNvPr id="29" name="CuadroTexto 28"/>
          <p:cNvSpPr txBox="1"/>
          <p:nvPr/>
        </p:nvSpPr>
        <p:spPr>
          <a:xfrm>
            <a:off x="5502456" y="5995294"/>
            <a:ext cx="3102196" cy="769441"/>
          </a:xfrm>
          <a:prstGeom prst="rect">
            <a:avLst/>
          </a:prstGeom>
          <a:noFill/>
        </p:spPr>
        <p:txBody>
          <a:bodyPr wrap="none" rtlCol="0">
            <a:spAutoFit/>
          </a:bodyPr>
          <a:lstStyle/>
          <a:p>
            <a:pPr algn="ctr"/>
            <a:r>
              <a:rPr lang="es-ES" sz="2000" i="0" dirty="0" err="1" smtClean="0">
                <a:solidFill>
                  <a:srgbClr val="FF0000"/>
                </a:solidFill>
                <a:latin typeface="Calibri" panose="020F0502020204030204" pitchFamily="34" charset="0"/>
              </a:rPr>
              <a:t>Genomic</a:t>
            </a:r>
            <a:r>
              <a:rPr lang="es-ES" sz="2000" i="0" dirty="0" smtClean="0">
                <a:solidFill>
                  <a:srgbClr val="FF0000"/>
                </a:solidFill>
                <a:latin typeface="Calibri" panose="020F0502020204030204" pitchFamily="34" charset="0"/>
              </a:rPr>
              <a:t> </a:t>
            </a:r>
            <a:r>
              <a:rPr lang="es-ES" sz="2000" i="0" dirty="0" err="1" smtClean="0">
                <a:solidFill>
                  <a:srgbClr val="FF0000"/>
                </a:solidFill>
                <a:latin typeface="Calibri" panose="020F0502020204030204" pitchFamily="34" charset="0"/>
              </a:rPr>
              <a:t>Integrity</a:t>
            </a:r>
            <a:r>
              <a:rPr lang="es-ES" sz="2000" i="0" dirty="0" smtClean="0">
                <a:solidFill>
                  <a:srgbClr val="FF0000"/>
                </a:solidFill>
                <a:latin typeface="Calibri" panose="020F0502020204030204" pitchFamily="34" charset="0"/>
              </a:rPr>
              <a:t> </a:t>
            </a:r>
            <a:r>
              <a:rPr lang="es-ES" sz="2000" i="0" dirty="0" err="1" smtClean="0">
                <a:solidFill>
                  <a:srgbClr val="FF0000"/>
                </a:solidFill>
                <a:latin typeface="Calibri" panose="020F0502020204030204" pitchFamily="34" charset="0"/>
              </a:rPr>
              <a:t>Restored</a:t>
            </a:r>
            <a:endParaRPr lang="es-ES" sz="2000" i="0" dirty="0" smtClean="0">
              <a:solidFill>
                <a:srgbClr val="FF0000"/>
              </a:solidFill>
              <a:latin typeface="Calibri" panose="020F0502020204030204" pitchFamily="34" charset="0"/>
            </a:endParaRPr>
          </a:p>
          <a:p>
            <a:pPr algn="ctr"/>
            <a:r>
              <a:rPr lang="es-ES" sz="2400" i="0" dirty="0" smtClean="0">
                <a:solidFill>
                  <a:srgbClr val="FF0000"/>
                </a:solidFill>
                <a:latin typeface="Calibri" panose="020F0502020204030204" pitchFamily="34" charset="0"/>
              </a:rPr>
              <a:t>SURVIVAL</a:t>
            </a:r>
            <a:endParaRPr lang="es-ES" sz="2400" i="0" dirty="0">
              <a:solidFill>
                <a:srgbClr val="FF0000"/>
              </a:solidFill>
              <a:latin typeface="Calibri" panose="020F0502020204030204" pitchFamily="34" charset="0"/>
            </a:endParaRPr>
          </a:p>
        </p:txBody>
      </p:sp>
      <p:grpSp>
        <p:nvGrpSpPr>
          <p:cNvPr id="4" name="Grupo 3"/>
          <p:cNvGrpSpPr/>
          <p:nvPr/>
        </p:nvGrpSpPr>
        <p:grpSpPr>
          <a:xfrm>
            <a:off x="4146057" y="3265436"/>
            <a:ext cx="1188641" cy="738664"/>
            <a:chOff x="-1188641" y="1327890"/>
            <a:chExt cx="1188641" cy="738664"/>
          </a:xfrm>
        </p:grpSpPr>
        <p:sp>
          <p:nvSpPr>
            <p:cNvPr id="30" name="121 Preparación"/>
            <p:cNvSpPr/>
            <p:nvPr/>
          </p:nvSpPr>
          <p:spPr>
            <a:xfrm>
              <a:off x="-1188641" y="1340769"/>
              <a:ext cx="1188641" cy="715212"/>
            </a:xfrm>
            <a:prstGeom prst="flowChartPreparation">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s-ES"/>
            </a:p>
          </p:txBody>
        </p:sp>
        <p:sp>
          <p:nvSpPr>
            <p:cNvPr id="21" name="CuadroTexto 20"/>
            <p:cNvSpPr txBox="1"/>
            <p:nvPr/>
          </p:nvSpPr>
          <p:spPr>
            <a:xfrm>
              <a:off x="-957443" y="1327890"/>
              <a:ext cx="694421" cy="738664"/>
            </a:xfrm>
            <a:prstGeom prst="rect">
              <a:avLst/>
            </a:prstGeom>
            <a:noFill/>
          </p:spPr>
          <p:txBody>
            <a:bodyPr wrap="none" rtlCol="0">
              <a:spAutoFit/>
            </a:bodyPr>
            <a:lstStyle/>
            <a:p>
              <a:pPr algn="ctr"/>
              <a:r>
                <a:rPr lang="es-ES" sz="2400" dirty="0" smtClean="0">
                  <a:latin typeface="Calibri" panose="020F0502020204030204" pitchFamily="34" charset="0"/>
                </a:rPr>
                <a:t>P53</a:t>
              </a:r>
            </a:p>
            <a:p>
              <a:pPr algn="ctr"/>
              <a:r>
                <a:rPr lang="es-ES" dirty="0" smtClean="0">
                  <a:latin typeface="Calibri" panose="020F0502020204030204" pitchFamily="34" charset="0"/>
                </a:rPr>
                <a:t>CHK2</a:t>
              </a:r>
              <a:endParaRPr lang="es-ES" dirty="0">
                <a:latin typeface="Calibri" panose="020F0502020204030204" pitchFamily="34" charset="0"/>
              </a:endParaRPr>
            </a:p>
          </p:txBody>
        </p:sp>
      </p:grpSp>
      <p:sp>
        <p:nvSpPr>
          <p:cNvPr id="11" name="Flecha abajo 10"/>
          <p:cNvSpPr/>
          <p:nvPr/>
        </p:nvSpPr>
        <p:spPr bwMode="auto">
          <a:xfrm>
            <a:off x="4578377" y="3035589"/>
            <a:ext cx="324000" cy="252000"/>
          </a:xfrm>
          <a:prstGeom prst="downArrow">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s-ES" sz="1800" b="1" i="1" u="none" strike="noStrike" cap="none" normalizeH="0" baseline="0" smtClean="0">
              <a:ln>
                <a:noFill/>
              </a:ln>
              <a:solidFill>
                <a:schemeClr val="tx1"/>
              </a:solidFill>
              <a:effectLst/>
              <a:latin typeface="Comic Sans MS" pitchFamily="66" charset="0"/>
            </a:endParaRPr>
          </a:p>
        </p:txBody>
      </p:sp>
    </p:spTree>
    <p:extLst>
      <p:ext uri="{BB962C8B-B14F-4D97-AF65-F5344CB8AC3E}">
        <p14:creationId xmlns:p14="http://schemas.microsoft.com/office/powerpoint/2010/main" val="958034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3.6|6.7|7.7"/>
</p:tagLst>
</file>

<file path=ppt/tags/tag2.xml><?xml version="1.0" encoding="utf-8"?>
<p:tagLst xmlns:a="http://schemas.openxmlformats.org/drawingml/2006/main" xmlns:r="http://schemas.openxmlformats.org/officeDocument/2006/relationships" xmlns:p="http://schemas.openxmlformats.org/presentationml/2006/main">
  <p:tag name="TIMING" val="|18.8|9.3"/>
</p:tagLst>
</file>

<file path=ppt/tags/tag3.xml><?xml version="1.0" encoding="utf-8"?>
<p:tagLst xmlns:a="http://schemas.openxmlformats.org/drawingml/2006/main" xmlns:r="http://schemas.openxmlformats.org/officeDocument/2006/relationships" xmlns:p="http://schemas.openxmlformats.org/presentationml/2006/main">
  <p:tag name="TIMING" val="|14"/>
</p:tagLst>
</file>

<file path=ppt/tags/tag4.xml><?xml version="1.0" encoding="utf-8"?>
<p:tagLst xmlns:a="http://schemas.openxmlformats.org/drawingml/2006/main" xmlns:r="http://schemas.openxmlformats.org/officeDocument/2006/relationships" xmlns:p="http://schemas.openxmlformats.org/presentationml/2006/main">
  <p:tag name="TIMING" val="|28.5"/>
</p:tagLst>
</file>

<file path=ppt/tags/tag5.xml><?xml version="1.0" encoding="utf-8"?>
<p:tagLst xmlns:a="http://schemas.openxmlformats.org/drawingml/2006/main" xmlns:r="http://schemas.openxmlformats.org/officeDocument/2006/relationships" xmlns:p="http://schemas.openxmlformats.org/presentationml/2006/main">
  <p:tag name="TIMING" val="|18.1"/>
</p:tagLst>
</file>

<file path=ppt/tags/tag6.xml><?xml version="1.0" encoding="utf-8"?>
<p:tagLst xmlns:a="http://schemas.openxmlformats.org/drawingml/2006/main" xmlns:r="http://schemas.openxmlformats.org/officeDocument/2006/relationships" xmlns:p="http://schemas.openxmlformats.org/presentationml/2006/main">
  <p:tag name="TIMING" val="|16.5|6.2|18.2|11.7"/>
</p:tagLst>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s-ES" sz="1800" b="1" i="1"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s-ES" sz="1800" b="1" i="1"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26227</TotalTime>
  <Words>2635</Words>
  <Application>Microsoft Office PowerPoint</Application>
  <PresentationFormat>Presentación en pantalla (4:3)</PresentationFormat>
  <Paragraphs>433</Paragraphs>
  <Slides>16</Slides>
  <Notes>16</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16</vt:i4>
      </vt:variant>
    </vt:vector>
  </HeadingPairs>
  <TitlesOfParts>
    <vt:vector size="25" baseType="lpstr">
      <vt:lpstr>Arial Unicode MS</vt:lpstr>
      <vt:lpstr>Arial</vt:lpstr>
      <vt:lpstr>Arial Black</vt:lpstr>
      <vt:lpstr>Calibri</vt:lpstr>
      <vt:lpstr>Comic Sans MS</vt:lpstr>
      <vt:lpstr>Estrangelo Edessa</vt:lpstr>
      <vt:lpstr>Times New Roman</vt:lpstr>
      <vt:lpstr>Wingdings</vt:lpstr>
      <vt:lpstr>Diseño predeterminado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Universidad de Cantabria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Colorado 2008</dc:title>
  <dc:creator>Samuel Cos</dc:creator>
  <cp:lastModifiedBy>Alonso Gonzalez, Carolina</cp:lastModifiedBy>
  <cp:revision>813</cp:revision>
  <cp:lastPrinted>2015-07-27T16:27:00Z</cp:lastPrinted>
  <dcterms:created xsi:type="dcterms:W3CDTF">2005-04-18T14:06:33Z</dcterms:created>
  <dcterms:modified xsi:type="dcterms:W3CDTF">2015-07-31T08:28:34Z</dcterms:modified>
</cp:coreProperties>
</file>