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61" r:id="rId1"/>
    <p:sldMasterId id="2147483663" r:id="rId2"/>
  </p:sldMasterIdLst>
  <p:notesMasterIdLst>
    <p:notesMasterId r:id="rId41"/>
  </p:notesMasterIdLst>
  <p:sldIdLst>
    <p:sldId id="335" r:id="rId3"/>
    <p:sldId id="336" r:id="rId4"/>
    <p:sldId id="256" r:id="rId5"/>
    <p:sldId id="257" r:id="rId6"/>
    <p:sldId id="332" r:id="rId7"/>
    <p:sldId id="323" r:id="rId8"/>
    <p:sldId id="324" r:id="rId9"/>
    <p:sldId id="325" r:id="rId10"/>
    <p:sldId id="326" r:id="rId11"/>
    <p:sldId id="327" r:id="rId12"/>
    <p:sldId id="328" r:id="rId13"/>
    <p:sldId id="329" r:id="rId14"/>
    <p:sldId id="330" r:id="rId15"/>
    <p:sldId id="333" r:id="rId16"/>
    <p:sldId id="337" r:id="rId17"/>
    <p:sldId id="338" r:id="rId18"/>
    <p:sldId id="340" r:id="rId19"/>
    <p:sldId id="341" r:id="rId20"/>
    <p:sldId id="342" r:id="rId21"/>
    <p:sldId id="343" r:id="rId22"/>
    <p:sldId id="311" r:id="rId23"/>
    <p:sldId id="344" r:id="rId24"/>
    <p:sldId id="345" r:id="rId25"/>
    <p:sldId id="346" r:id="rId26"/>
    <p:sldId id="347" r:id="rId27"/>
    <p:sldId id="348" r:id="rId28"/>
    <p:sldId id="349" r:id="rId29"/>
    <p:sldId id="350" r:id="rId30"/>
    <p:sldId id="351" r:id="rId31"/>
    <p:sldId id="352" r:id="rId32"/>
    <p:sldId id="353" r:id="rId33"/>
    <p:sldId id="354" r:id="rId34"/>
    <p:sldId id="355" r:id="rId35"/>
    <p:sldId id="356" r:id="rId36"/>
    <p:sldId id="357" r:id="rId37"/>
    <p:sldId id="331" r:id="rId38"/>
    <p:sldId id="334" r:id="rId39"/>
    <p:sldId id="358" r:id="rId40"/>
  </p:sldIdLst>
  <p:sldSz cx="9144000" cy="6858000" type="screen4x3"/>
  <p:notesSz cx="6881813"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CD412C7-556F-4CD5-8059-CFAB03072A7C}">
  <a:tblStyle styleId="{CCD412C7-556F-4CD5-8059-CFAB03072A7C}" styleName="Table_0"/>
  <a:tblStyle styleId="{7445F0EE-010E-4092-A098-633A35DFA4FA}" styleName="Table_1"/>
  <a:tblStyle styleId="{7077D490-6012-4F24-8FD3-987481CD6A4A}" styleName="Table_2"/>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3" autoAdjust="0"/>
    <p:restoredTop sz="89371" autoAdjust="0"/>
  </p:normalViewPr>
  <p:slideViewPr>
    <p:cSldViewPr>
      <p:cViewPr varScale="1">
        <p:scale>
          <a:sx n="82" d="100"/>
          <a:sy n="82" d="100"/>
        </p:scale>
        <p:origin x="-177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82118" cy="464820"/>
          </a:xfrm>
          <a:prstGeom prst="rect">
            <a:avLst/>
          </a:prstGeom>
          <a:noFill/>
          <a:ln>
            <a:noFill/>
          </a:ln>
        </p:spPr>
        <p:txBody>
          <a:bodyPr lIns="92431" tIns="92431" rIns="92431" bIns="92431" anchor="t" anchorCtr="0"/>
          <a:lstStyle>
            <a:lvl1pPr marL="0" marR="0" indent="0" algn="l" rtl="0">
              <a:lnSpc>
                <a:spcPct val="100000"/>
              </a:lnSpc>
              <a:spcBef>
                <a:spcPts val="0"/>
              </a:spcBef>
              <a:spcAft>
                <a:spcPts val="0"/>
              </a:spcAft>
              <a:defRPr/>
            </a:lvl1pPr>
            <a:lvl2pPr marL="462229" marR="0" indent="0" algn="l" rtl="0">
              <a:lnSpc>
                <a:spcPct val="100000"/>
              </a:lnSpc>
              <a:spcBef>
                <a:spcPts val="0"/>
              </a:spcBef>
              <a:spcAft>
                <a:spcPts val="0"/>
              </a:spcAft>
              <a:defRPr/>
            </a:lvl2pPr>
            <a:lvl3pPr marL="924458" marR="0" indent="0" algn="l" rtl="0">
              <a:lnSpc>
                <a:spcPct val="100000"/>
              </a:lnSpc>
              <a:spcBef>
                <a:spcPts val="0"/>
              </a:spcBef>
              <a:spcAft>
                <a:spcPts val="0"/>
              </a:spcAft>
              <a:defRPr/>
            </a:lvl3pPr>
            <a:lvl4pPr marL="1386688" marR="0" indent="0" algn="l" rtl="0">
              <a:lnSpc>
                <a:spcPct val="100000"/>
              </a:lnSpc>
              <a:spcBef>
                <a:spcPts val="0"/>
              </a:spcBef>
              <a:spcAft>
                <a:spcPts val="0"/>
              </a:spcAft>
              <a:defRPr/>
            </a:lvl4pPr>
            <a:lvl5pPr marL="1848917" marR="0" indent="0" algn="l" rtl="0">
              <a:lnSpc>
                <a:spcPct val="100000"/>
              </a:lnSpc>
              <a:spcBef>
                <a:spcPts val="0"/>
              </a:spcBef>
              <a:spcAft>
                <a:spcPts val="0"/>
              </a:spcAft>
              <a:defRPr/>
            </a:lvl5pPr>
            <a:lvl6pPr marL="2311146" marR="0" indent="0" algn="l" rtl="0">
              <a:lnSpc>
                <a:spcPct val="100000"/>
              </a:lnSpc>
              <a:spcBef>
                <a:spcPts val="0"/>
              </a:spcBef>
              <a:spcAft>
                <a:spcPts val="0"/>
              </a:spcAft>
              <a:defRPr/>
            </a:lvl6pPr>
            <a:lvl7pPr marL="3235604" marR="0" indent="0" algn="l" rtl="0">
              <a:lnSpc>
                <a:spcPct val="100000"/>
              </a:lnSpc>
              <a:spcBef>
                <a:spcPts val="0"/>
              </a:spcBef>
              <a:spcAft>
                <a:spcPts val="0"/>
              </a:spcAft>
              <a:defRPr/>
            </a:lvl7pPr>
            <a:lvl8pPr marL="4622292" marR="0" indent="0" algn="l" rtl="0">
              <a:lnSpc>
                <a:spcPct val="100000"/>
              </a:lnSpc>
              <a:spcBef>
                <a:spcPts val="0"/>
              </a:spcBef>
              <a:spcAft>
                <a:spcPts val="0"/>
              </a:spcAft>
              <a:defRPr/>
            </a:lvl8pPr>
            <a:lvl9pPr marL="6471209" marR="0" indent="0" algn="l" rtl="0">
              <a:lnSpc>
                <a:spcPct val="100000"/>
              </a:lnSpc>
              <a:spcBef>
                <a:spcPts val="0"/>
              </a:spcBef>
              <a:spcAft>
                <a:spcPts val="0"/>
              </a:spcAft>
              <a:defRPr/>
            </a:lvl9pPr>
          </a:lstStyle>
          <a:p>
            <a:endParaRPr/>
          </a:p>
        </p:txBody>
      </p:sp>
      <p:sp>
        <p:nvSpPr>
          <p:cNvPr id="3" name="Shape 3"/>
          <p:cNvSpPr txBox="1">
            <a:spLocks noGrp="1"/>
          </p:cNvSpPr>
          <p:nvPr>
            <p:ph type="dt" idx="10"/>
          </p:nvPr>
        </p:nvSpPr>
        <p:spPr>
          <a:xfrm>
            <a:off x="3899695" y="0"/>
            <a:ext cx="2982118" cy="464820"/>
          </a:xfrm>
          <a:prstGeom prst="rect">
            <a:avLst/>
          </a:prstGeom>
          <a:noFill/>
          <a:ln>
            <a:noFill/>
          </a:ln>
        </p:spPr>
        <p:txBody>
          <a:bodyPr lIns="92431" tIns="92431" rIns="92431" bIns="92431" anchor="t" anchorCtr="0"/>
          <a:lstStyle>
            <a:lvl1pPr marL="0" marR="0" indent="0" algn="l" rtl="0">
              <a:lnSpc>
                <a:spcPct val="100000"/>
              </a:lnSpc>
              <a:spcBef>
                <a:spcPts val="0"/>
              </a:spcBef>
              <a:spcAft>
                <a:spcPts val="0"/>
              </a:spcAft>
              <a:defRPr/>
            </a:lvl1pPr>
            <a:lvl2pPr marL="462229" marR="0" indent="0" algn="l" rtl="0">
              <a:lnSpc>
                <a:spcPct val="100000"/>
              </a:lnSpc>
              <a:spcBef>
                <a:spcPts val="0"/>
              </a:spcBef>
              <a:spcAft>
                <a:spcPts val="0"/>
              </a:spcAft>
              <a:defRPr/>
            </a:lvl2pPr>
            <a:lvl3pPr marL="924458" marR="0" indent="0" algn="l" rtl="0">
              <a:lnSpc>
                <a:spcPct val="100000"/>
              </a:lnSpc>
              <a:spcBef>
                <a:spcPts val="0"/>
              </a:spcBef>
              <a:spcAft>
                <a:spcPts val="0"/>
              </a:spcAft>
              <a:defRPr/>
            </a:lvl3pPr>
            <a:lvl4pPr marL="1386688" marR="0" indent="0" algn="l" rtl="0">
              <a:lnSpc>
                <a:spcPct val="100000"/>
              </a:lnSpc>
              <a:spcBef>
                <a:spcPts val="0"/>
              </a:spcBef>
              <a:spcAft>
                <a:spcPts val="0"/>
              </a:spcAft>
              <a:defRPr/>
            </a:lvl4pPr>
            <a:lvl5pPr marL="1848917" marR="0" indent="0" algn="l" rtl="0">
              <a:lnSpc>
                <a:spcPct val="100000"/>
              </a:lnSpc>
              <a:spcBef>
                <a:spcPts val="0"/>
              </a:spcBef>
              <a:spcAft>
                <a:spcPts val="0"/>
              </a:spcAft>
              <a:defRPr/>
            </a:lvl5pPr>
            <a:lvl6pPr marL="2311146" marR="0" indent="0" algn="l" rtl="0">
              <a:lnSpc>
                <a:spcPct val="100000"/>
              </a:lnSpc>
              <a:spcBef>
                <a:spcPts val="0"/>
              </a:spcBef>
              <a:spcAft>
                <a:spcPts val="0"/>
              </a:spcAft>
              <a:defRPr/>
            </a:lvl6pPr>
            <a:lvl7pPr marL="3235604" marR="0" indent="0" algn="l" rtl="0">
              <a:lnSpc>
                <a:spcPct val="100000"/>
              </a:lnSpc>
              <a:spcBef>
                <a:spcPts val="0"/>
              </a:spcBef>
              <a:spcAft>
                <a:spcPts val="0"/>
              </a:spcAft>
              <a:defRPr/>
            </a:lvl7pPr>
            <a:lvl8pPr marL="4622292" marR="0" indent="0" algn="l" rtl="0">
              <a:lnSpc>
                <a:spcPct val="100000"/>
              </a:lnSpc>
              <a:spcBef>
                <a:spcPts val="0"/>
              </a:spcBef>
              <a:spcAft>
                <a:spcPts val="0"/>
              </a:spcAft>
              <a:defRPr/>
            </a:lvl8pPr>
            <a:lvl9pPr marL="6471209" marR="0" indent="0" algn="l" rtl="0">
              <a:lnSpc>
                <a:spcPct val="100000"/>
              </a:lnSpc>
              <a:spcBef>
                <a:spcPts val="0"/>
              </a:spcBef>
              <a:spcAft>
                <a:spcPts val="0"/>
              </a:spcAft>
              <a:defRPr/>
            </a:lvl9pPr>
          </a:lstStyle>
          <a:p>
            <a:endParaRPr/>
          </a:p>
        </p:txBody>
      </p:sp>
      <p:sp>
        <p:nvSpPr>
          <p:cNvPr id="4" name="Shape 4"/>
          <p:cNvSpPr>
            <a:spLocks noGrp="1" noRot="1" noChangeAspect="1"/>
          </p:cNvSpPr>
          <p:nvPr>
            <p:ph type="sldImg" idx="3"/>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917576" y="4415790"/>
            <a:ext cx="5046662" cy="4183380"/>
          </a:xfrm>
          <a:prstGeom prst="rect">
            <a:avLst/>
          </a:prstGeom>
          <a:noFill/>
          <a:ln>
            <a:noFill/>
          </a:ln>
        </p:spPr>
        <p:txBody>
          <a:bodyPr lIns="92431" tIns="92431" rIns="92431" bIns="92431"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831580"/>
            <a:ext cx="2982118" cy="464820"/>
          </a:xfrm>
          <a:prstGeom prst="rect">
            <a:avLst/>
          </a:prstGeom>
          <a:noFill/>
          <a:ln>
            <a:noFill/>
          </a:ln>
        </p:spPr>
        <p:txBody>
          <a:bodyPr lIns="92431" tIns="92431" rIns="92431" bIns="92431" anchor="b" anchorCtr="0"/>
          <a:lstStyle>
            <a:lvl1pPr marL="0" marR="0" indent="0" algn="l" rtl="0">
              <a:lnSpc>
                <a:spcPct val="100000"/>
              </a:lnSpc>
              <a:spcBef>
                <a:spcPts val="0"/>
              </a:spcBef>
              <a:spcAft>
                <a:spcPts val="0"/>
              </a:spcAft>
              <a:defRPr/>
            </a:lvl1pPr>
            <a:lvl2pPr marL="462229" marR="0" indent="0" algn="l" rtl="0">
              <a:lnSpc>
                <a:spcPct val="100000"/>
              </a:lnSpc>
              <a:spcBef>
                <a:spcPts val="0"/>
              </a:spcBef>
              <a:spcAft>
                <a:spcPts val="0"/>
              </a:spcAft>
              <a:defRPr/>
            </a:lvl2pPr>
            <a:lvl3pPr marL="924458" marR="0" indent="0" algn="l" rtl="0">
              <a:lnSpc>
                <a:spcPct val="100000"/>
              </a:lnSpc>
              <a:spcBef>
                <a:spcPts val="0"/>
              </a:spcBef>
              <a:spcAft>
                <a:spcPts val="0"/>
              </a:spcAft>
              <a:defRPr/>
            </a:lvl3pPr>
            <a:lvl4pPr marL="1386688" marR="0" indent="0" algn="l" rtl="0">
              <a:lnSpc>
                <a:spcPct val="100000"/>
              </a:lnSpc>
              <a:spcBef>
                <a:spcPts val="0"/>
              </a:spcBef>
              <a:spcAft>
                <a:spcPts val="0"/>
              </a:spcAft>
              <a:defRPr/>
            </a:lvl4pPr>
            <a:lvl5pPr marL="1848917" marR="0" indent="0" algn="l" rtl="0">
              <a:lnSpc>
                <a:spcPct val="100000"/>
              </a:lnSpc>
              <a:spcBef>
                <a:spcPts val="0"/>
              </a:spcBef>
              <a:spcAft>
                <a:spcPts val="0"/>
              </a:spcAft>
              <a:defRPr/>
            </a:lvl5pPr>
            <a:lvl6pPr marL="2311146" marR="0" indent="0" algn="l" rtl="0">
              <a:lnSpc>
                <a:spcPct val="100000"/>
              </a:lnSpc>
              <a:spcBef>
                <a:spcPts val="0"/>
              </a:spcBef>
              <a:spcAft>
                <a:spcPts val="0"/>
              </a:spcAft>
              <a:defRPr/>
            </a:lvl6pPr>
            <a:lvl7pPr marL="3235604" marR="0" indent="0" algn="l" rtl="0">
              <a:lnSpc>
                <a:spcPct val="100000"/>
              </a:lnSpc>
              <a:spcBef>
                <a:spcPts val="0"/>
              </a:spcBef>
              <a:spcAft>
                <a:spcPts val="0"/>
              </a:spcAft>
              <a:defRPr/>
            </a:lvl7pPr>
            <a:lvl8pPr marL="4622292" marR="0" indent="0" algn="l" rtl="0">
              <a:lnSpc>
                <a:spcPct val="100000"/>
              </a:lnSpc>
              <a:spcBef>
                <a:spcPts val="0"/>
              </a:spcBef>
              <a:spcAft>
                <a:spcPts val="0"/>
              </a:spcAft>
              <a:defRPr/>
            </a:lvl8pPr>
            <a:lvl9pPr marL="6471209" marR="0" indent="0" algn="l" rtl="0">
              <a:lnSpc>
                <a:spcPct val="100000"/>
              </a:lnSpc>
              <a:spcBef>
                <a:spcPts val="0"/>
              </a:spcBef>
              <a:spcAft>
                <a:spcPts val="0"/>
              </a:spcAft>
              <a:defRPr/>
            </a:lvl9pPr>
          </a:lstStyle>
          <a:p>
            <a:endParaRPr/>
          </a:p>
        </p:txBody>
      </p:sp>
      <p:sp>
        <p:nvSpPr>
          <p:cNvPr id="7" name="Shape 7"/>
          <p:cNvSpPr txBox="1">
            <a:spLocks noGrp="1"/>
          </p:cNvSpPr>
          <p:nvPr>
            <p:ph type="sldNum" idx="12"/>
          </p:nvPr>
        </p:nvSpPr>
        <p:spPr>
          <a:xfrm>
            <a:off x="3899695" y="8831580"/>
            <a:ext cx="2982118" cy="464820"/>
          </a:xfrm>
          <a:prstGeom prst="rect">
            <a:avLst/>
          </a:prstGeom>
          <a:noFill/>
          <a:ln>
            <a:noFill/>
          </a:ln>
        </p:spPr>
        <p:txBody>
          <a:bodyPr lIns="92431" tIns="92431" rIns="92431" bIns="92431" anchor="b" anchorCtr="0"/>
          <a:lstStyle>
            <a:lvl1pPr marL="0" marR="0" indent="0" algn="r" rtl="0">
              <a:lnSpc>
                <a:spcPct val="100000"/>
              </a:lnSpc>
              <a:spcBef>
                <a:spcPts val="0"/>
              </a:spcBef>
              <a:spcAft>
                <a:spcPts val="0"/>
              </a:spcAft>
              <a:defRPr/>
            </a:lvl1pPr>
            <a:lvl2pPr marL="462229" marR="0" indent="0" algn="l" rtl="0">
              <a:lnSpc>
                <a:spcPct val="100000"/>
              </a:lnSpc>
              <a:spcBef>
                <a:spcPts val="0"/>
              </a:spcBef>
              <a:spcAft>
                <a:spcPts val="0"/>
              </a:spcAft>
              <a:defRPr/>
            </a:lvl2pPr>
            <a:lvl3pPr marL="924458" marR="0" indent="0" algn="l" rtl="0">
              <a:lnSpc>
                <a:spcPct val="100000"/>
              </a:lnSpc>
              <a:spcBef>
                <a:spcPts val="0"/>
              </a:spcBef>
              <a:spcAft>
                <a:spcPts val="0"/>
              </a:spcAft>
              <a:defRPr/>
            </a:lvl3pPr>
            <a:lvl4pPr marL="1386688" marR="0" indent="0" algn="l" rtl="0">
              <a:lnSpc>
                <a:spcPct val="100000"/>
              </a:lnSpc>
              <a:spcBef>
                <a:spcPts val="0"/>
              </a:spcBef>
              <a:spcAft>
                <a:spcPts val="0"/>
              </a:spcAft>
              <a:defRPr/>
            </a:lvl4pPr>
            <a:lvl5pPr marL="1848917" marR="0" indent="0" algn="l" rtl="0">
              <a:lnSpc>
                <a:spcPct val="100000"/>
              </a:lnSpc>
              <a:spcBef>
                <a:spcPts val="0"/>
              </a:spcBef>
              <a:spcAft>
                <a:spcPts val="0"/>
              </a:spcAft>
              <a:defRPr/>
            </a:lvl5pPr>
            <a:lvl6pPr marL="2311146" marR="0" indent="0" algn="l" rtl="0">
              <a:lnSpc>
                <a:spcPct val="100000"/>
              </a:lnSpc>
              <a:spcBef>
                <a:spcPts val="0"/>
              </a:spcBef>
              <a:spcAft>
                <a:spcPts val="0"/>
              </a:spcAft>
              <a:defRPr/>
            </a:lvl6pPr>
            <a:lvl7pPr marL="3235604" marR="0" indent="0" algn="l" rtl="0">
              <a:lnSpc>
                <a:spcPct val="100000"/>
              </a:lnSpc>
              <a:spcBef>
                <a:spcPts val="0"/>
              </a:spcBef>
              <a:spcAft>
                <a:spcPts val="0"/>
              </a:spcAft>
              <a:defRPr/>
            </a:lvl7pPr>
            <a:lvl8pPr marL="4622292" marR="0" indent="0" algn="l" rtl="0">
              <a:lnSpc>
                <a:spcPct val="100000"/>
              </a:lnSpc>
              <a:spcBef>
                <a:spcPts val="0"/>
              </a:spcBef>
              <a:spcAft>
                <a:spcPts val="0"/>
              </a:spcAft>
              <a:defRPr/>
            </a:lvl8pPr>
            <a:lvl9pPr marL="6471209" marR="0" indent="0" algn="l" rtl="0">
              <a:lnSpc>
                <a:spcPct val="100000"/>
              </a:lnSpc>
              <a:spcBef>
                <a:spcPts val="0"/>
              </a:spcBef>
              <a:spcAft>
                <a:spcPts val="0"/>
              </a:spcAft>
              <a:defRPr/>
            </a:lvl9pPr>
          </a:lstStyle>
          <a:p>
            <a:endParaRPr/>
          </a:p>
        </p:txBody>
      </p:sp>
    </p:spTree>
    <p:extLst>
      <p:ext uri="{BB962C8B-B14F-4D97-AF65-F5344CB8AC3E}">
        <p14:creationId xmlns:p14="http://schemas.microsoft.com/office/powerpoint/2010/main" val="373608166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547" name="Shape 547"/>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8" name="Shape 548"/>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547" name="Shape 547"/>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8" name="Shape 548"/>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75" name="Shape 7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6" name="Shape 7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18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63" name="Shape 63"/>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4" name="Shape 64"/>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547" name="Shape 547"/>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8" name="Shape 548"/>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547" name="Shape 547"/>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8" name="Shape 548"/>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547" name="Shape 547"/>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8" name="Shape 548"/>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75" name="Shape 7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6" name="Shape 7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18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403" name="Shape 403"/>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4" name="Shape 404"/>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p:nvPr/>
        </p:nvSpPr>
        <p:spPr>
          <a:xfrm>
            <a:off x="3899695" y="8831580"/>
            <a:ext cx="2982118" cy="464820"/>
          </a:xfrm>
          <a:prstGeom prst="rect">
            <a:avLst/>
          </a:prstGeom>
          <a:noFill/>
          <a:ln>
            <a:noFill/>
          </a:ln>
        </p:spPr>
        <p:txBody>
          <a:bodyPr lIns="92431" tIns="46203" rIns="92431" bIns="46203" anchor="b" anchorCtr="0">
            <a:noAutofit/>
          </a:bodyPr>
          <a:lstStyle/>
          <a:p>
            <a:pPr algn="r">
              <a:buClr>
                <a:srgbClr val="000000"/>
              </a:buClr>
              <a:buSzPct val="25000"/>
            </a:pPr>
            <a:r>
              <a:rPr lang="en-US" sz="1200">
                <a:latin typeface="Times New Roman"/>
                <a:ea typeface="Times New Roman"/>
                <a:cs typeface="Times New Roman"/>
                <a:sym typeface="Times New Roman"/>
              </a:rPr>
              <a:t>*</a:t>
            </a:r>
          </a:p>
        </p:txBody>
      </p:sp>
      <p:sp>
        <p:nvSpPr>
          <p:cNvPr id="85" name="Shape 8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7576" y="4415790"/>
            <a:ext cx="5046662" cy="4183380"/>
          </a:xfrm>
          <a:prstGeom prst="rect">
            <a:avLst/>
          </a:prstGeom>
          <a:noFill/>
          <a:ln>
            <a:noFill/>
          </a:ln>
        </p:spPr>
        <p:txBody>
          <a:bodyPr lIns="92431" tIns="46203" rIns="92431" bIns="46203" anchor="t" anchorCtr="0">
            <a:noAutofit/>
          </a:bodyPr>
          <a:lstStyle/>
          <a:p>
            <a:endParaRPr sz="8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55"/>
        <p:cNvGrpSpPr/>
        <p:nvPr/>
      </p:nvGrpSpPr>
      <p:grpSpPr>
        <a:xfrm>
          <a:off x="0" y="0"/>
          <a:ext cx="0" cy="0"/>
          <a:chOff x="0" y="0"/>
          <a:chExt cx="0" cy="0"/>
        </a:xfrm>
      </p:grpSpPr>
      <p:sp>
        <p:nvSpPr>
          <p:cNvPr id="4" name="Slide Number Placeholder 1"/>
          <p:cNvSpPr>
            <a:spLocks noGrp="1"/>
          </p:cNvSpPr>
          <p:nvPr>
            <p:ph type="sldNum" sz="quarter" idx="4"/>
          </p:nvPr>
        </p:nvSpPr>
        <p:spPr>
          <a:xfrm>
            <a:off x="228600" y="640080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3DF2C-DE5A-4A5B-8818-AD6D8E7D4BA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Shape 47"/>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380" y="0"/>
            <a:ext cx="1698620" cy="1618014"/>
          </a:xfrm>
          <a:prstGeom prst="rect">
            <a:avLst/>
          </a:prstGeom>
        </p:spPr>
      </p:pic>
      <p:sp>
        <p:nvSpPr>
          <p:cNvPr id="4" name="Slide Number Placeholder 1"/>
          <p:cNvSpPr>
            <a:spLocks noGrp="1"/>
          </p:cNvSpPr>
          <p:nvPr>
            <p:ph type="sldNum" sz="quarter" idx="4"/>
          </p:nvPr>
        </p:nvSpPr>
        <p:spPr>
          <a:xfrm>
            <a:off x="228600" y="640080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3DF2C-DE5A-4A5B-8818-AD6D8E7D4BA1}" type="slidenum">
              <a:rPr lang="en-US" smtClean="0"/>
              <a:t>‹#›</a:t>
            </a:fld>
            <a:endParaRPr lang="en-US" dirty="0"/>
          </a:p>
        </p:txBody>
      </p:sp>
    </p:spTree>
    <p:extLst>
      <p:ext uri="{BB962C8B-B14F-4D97-AF65-F5344CB8AC3E}">
        <p14:creationId xmlns:p14="http://schemas.microsoft.com/office/powerpoint/2010/main" val="2491759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Shape 47"/>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380" y="0"/>
            <a:ext cx="1698620" cy="1618014"/>
          </a:xfrm>
          <a:prstGeom prst="rect">
            <a:avLst/>
          </a:prstGeom>
        </p:spPr>
      </p:pic>
      <p:sp>
        <p:nvSpPr>
          <p:cNvPr id="3" name="Slide Number Placeholder 1"/>
          <p:cNvSpPr>
            <a:spLocks noGrp="1"/>
          </p:cNvSpPr>
          <p:nvPr>
            <p:ph type="sldNum" sz="quarter" idx="4"/>
          </p:nvPr>
        </p:nvSpPr>
        <p:spPr>
          <a:xfrm>
            <a:off x="228600" y="640080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3DF2C-DE5A-4A5B-8818-AD6D8E7D4BA1}"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Slide Number Placeholder 1"/>
          <p:cNvSpPr>
            <a:spLocks noGrp="1"/>
          </p:cNvSpPr>
          <p:nvPr>
            <p:ph type="sldNum" sz="quarter" idx="4"/>
          </p:nvPr>
        </p:nvSpPr>
        <p:spPr>
          <a:xfrm>
            <a:off x="228600" y="640080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3DF2C-DE5A-4A5B-8818-AD6D8E7D4BA1}" type="slidenum">
              <a:rPr lang="en-US" smtClean="0"/>
              <a:t>‹#›</a:t>
            </a:fld>
            <a:endParaRPr lang="en-US" dirty="0"/>
          </a:p>
        </p:txBody>
      </p:sp>
    </p:spTree>
    <p:extLst>
      <p:ext uri="{BB962C8B-B14F-4D97-AF65-F5344CB8AC3E}">
        <p14:creationId xmlns:p14="http://schemas.microsoft.com/office/powerpoint/2010/main" val="2868836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1"/>
          <p:cNvSpPr>
            <a:spLocks noGrp="1"/>
          </p:cNvSpPr>
          <p:nvPr>
            <p:ph type="sldNum" sz="quarter" idx="4"/>
          </p:nvPr>
        </p:nvSpPr>
        <p:spPr>
          <a:xfrm>
            <a:off x="228600" y="640080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3DF2C-DE5A-4A5B-8818-AD6D8E7D4BA1}" type="slidenum">
              <a:rPr lang="en-US" smtClean="0"/>
              <a:t>‹#›</a:t>
            </a:fld>
            <a:endParaRPr lang="en-US" dirty="0"/>
          </a:p>
        </p:txBody>
      </p:sp>
    </p:spTree>
    <p:extLst>
      <p:ext uri="{BB962C8B-B14F-4D97-AF65-F5344CB8AC3E}">
        <p14:creationId xmlns:p14="http://schemas.microsoft.com/office/powerpoint/2010/main" val="303272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Slide Number Placeholder 1"/>
          <p:cNvSpPr>
            <a:spLocks noGrp="1"/>
          </p:cNvSpPr>
          <p:nvPr>
            <p:ph type="sldNum" sz="quarter" idx="4"/>
          </p:nvPr>
        </p:nvSpPr>
        <p:spPr>
          <a:xfrm>
            <a:off x="228600" y="640080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3DF2C-DE5A-4A5B-8818-AD6D8E7D4BA1}" type="slidenum">
              <a:rPr lang="en-US" smtClean="0"/>
              <a:t>‹#›</a:t>
            </a:fld>
            <a:endParaRPr lang="en-US" dirty="0"/>
          </a:p>
        </p:txBody>
      </p:sp>
    </p:spTree>
    <p:extLst>
      <p:ext uri="{BB962C8B-B14F-4D97-AF65-F5344CB8AC3E}">
        <p14:creationId xmlns:p14="http://schemas.microsoft.com/office/powerpoint/2010/main" val="35369180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Shape 51"/>
          <p:cNvPicPr preferRelativeResize="0"/>
          <p:nvPr userDrawn="1"/>
        </p:nvPicPr>
        <p:blipFill rotWithShape="1">
          <a:blip r:embed="rId5">
            <a:alphaModFix/>
          </a:blip>
          <a:srcRect l="19841" b="49739"/>
          <a:stretch/>
        </p:blipFill>
        <p:spPr>
          <a:xfrm>
            <a:off x="0" y="3962400"/>
            <a:ext cx="4618036" cy="2895600"/>
          </a:xfrm>
          <a:prstGeom prst="rect">
            <a:avLst/>
          </a:prstGeom>
          <a:noFill/>
          <a:ln>
            <a:no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5380" y="0"/>
            <a:ext cx="1698620" cy="1618014"/>
          </a:xfrm>
          <a:prstGeom prst="rect">
            <a:avLst/>
          </a:prstGeom>
        </p:spPr>
      </p:pic>
      <p:sp>
        <p:nvSpPr>
          <p:cNvPr id="5" name="Slide Number Placeholder 1"/>
          <p:cNvSpPr>
            <a:spLocks noGrp="1"/>
          </p:cNvSpPr>
          <p:nvPr>
            <p:ph type="sldNum" sz="quarter" idx="4"/>
          </p:nvPr>
        </p:nvSpPr>
        <p:spPr>
          <a:xfrm>
            <a:off x="228600" y="640080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3DF2C-DE5A-4A5B-8818-AD6D8E7D4BA1}" type="slidenum">
              <a:rPr lang="en-US" smtClean="0"/>
              <a:t>‹#›</a:t>
            </a:fld>
            <a:endParaRPr lang="en-US" dirty="0"/>
          </a:p>
        </p:txBody>
      </p:sp>
    </p:spTree>
  </p:cSld>
  <p:clrMap bg1="lt1" tx1="dk1" bg2="dk2" tx2="lt2" accent1="accent1" accent2="accent2" accent3="accent3" accent4="accent4" accent5="accent5" accent6="accent6" hlink="hlink" folHlink="folHlink"/>
  <p:sldLayoutIdLst>
    <p:sldLayoutId id="2147483659" r:id="rId1"/>
    <p:sldLayoutId id="2147483662" r:id="rId2"/>
    <p:sldLayoutId id="2147483658" r:id="rId3"/>
  </p:sldLayoutIdLst>
  <p:hf hdr="0" ftr="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Shape 51"/>
          <p:cNvPicPr preferRelativeResize="0"/>
          <p:nvPr userDrawn="1"/>
        </p:nvPicPr>
        <p:blipFill rotWithShape="1">
          <a:blip r:embed="rId5">
            <a:alphaModFix/>
          </a:blip>
          <a:srcRect l="19841" b="49739"/>
          <a:stretch/>
        </p:blipFill>
        <p:spPr>
          <a:xfrm>
            <a:off x="0" y="3962400"/>
            <a:ext cx="4618036" cy="2895600"/>
          </a:xfrm>
          <a:prstGeom prst="rect">
            <a:avLst/>
          </a:prstGeom>
          <a:noFill/>
          <a:ln>
            <a:noFill/>
          </a:ln>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45380" y="0"/>
            <a:ext cx="1698620" cy="1618014"/>
          </a:xfrm>
          <a:prstGeom prst="rect">
            <a:avLst/>
          </a:prstGeom>
        </p:spPr>
      </p:pic>
      <p:sp>
        <p:nvSpPr>
          <p:cNvPr id="6" name="Slide Number Placeholder 1"/>
          <p:cNvSpPr>
            <a:spLocks noGrp="1"/>
          </p:cNvSpPr>
          <p:nvPr>
            <p:ph type="sldNum" sz="quarter" idx="4"/>
          </p:nvPr>
        </p:nvSpPr>
        <p:spPr>
          <a:xfrm>
            <a:off x="228600" y="640080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3DF2C-DE5A-4A5B-8818-AD6D8E7D4BA1}" type="slidenum">
              <a:rPr lang="en-US" smtClean="0"/>
              <a:t>‹#›</a:t>
            </a:fld>
            <a:endParaRPr lang="en-US" dirty="0"/>
          </a:p>
        </p:txBody>
      </p:sp>
    </p:spTree>
    <p:extLst>
      <p:ext uri="{BB962C8B-B14F-4D97-AF65-F5344CB8AC3E}">
        <p14:creationId xmlns:p14="http://schemas.microsoft.com/office/powerpoint/2010/main" val="293459710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open-access-publication.ph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omicsonline.org/international-scientific-conferences/" TargetMode="External"/><Relationship Id="rId4" Type="http://schemas.openxmlformats.org/officeDocument/2006/relationships/hyperlink" Target="http://www.omicsonline.org/scholarly-journals.ph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hyperlink" Target="http://www.omicsgroup.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conferenceseries.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6"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10"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1"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
        <p:nvSpPr>
          <p:cNvPr id="7" name="Content Placeholder 3"/>
          <p:cNvSpPr txBox="1">
            <a:spLocks/>
          </p:cNvSpPr>
          <p:nvPr/>
        </p:nvSpPr>
        <p:spPr>
          <a:xfrm>
            <a:off x="494276" y="1677985"/>
            <a:ext cx="8218488" cy="49244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3"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4"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5"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
        <p:nvSpPr>
          <p:cNvPr id="8" name="Title 1"/>
          <p:cNvSpPr txBox="1">
            <a:spLocks/>
          </p:cNvSpPr>
          <p:nvPr/>
        </p:nvSpPr>
        <p:spPr>
          <a:xfrm>
            <a:off x="500063" y="428625"/>
            <a:ext cx="8186737" cy="1143000"/>
          </a:xfrm>
          <a:prstGeom prst="rect">
            <a:avLst/>
          </a:prstGeom>
          <a:ln w="3175"/>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Tree>
    <p:extLst>
      <p:ext uri="{BB962C8B-B14F-4D97-AF65-F5344CB8AC3E}">
        <p14:creationId xmlns:p14="http://schemas.microsoft.com/office/powerpoint/2010/main" val="1511990582"/>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cxnSp>
        <p:nvCxnSpPr>
          <p:cNvPr id="5" name="Shape 271"/>
          <p:cNvCxnSpPr/>
          <p:nvPr/>
        </p:nvCxnSpPr>
        <p:spPr>
          <a:xfrm>
            <a:off x="1447800" y="3935270"/>
            <a:ext cx="1938196" cy="2987"/>
          </a:xfrm>
          <a:prstGeom prst="straightConnector1">
            <a:avLst/>
          </a:prstGeom>
          <a:noFill/>
          <a:ln w="57150" cap="rnd">
            <a:solidFill>
              <a:schemeClr val="dk2"/>
            </a:solidFill>
            <a:prstDash val="solid"/>
            <a:miter/>
            <a:headEnd type="none" w="med" len="med"/>
            <a:tailEnd type="triangle" w="lg" len="lg"/>
          </a:ln>
        </p:spPr>
      </p:cxnSp>
      <p:cxnSp>
        <p:nvCxnSpPr>
          <p:cNvPr id="6" name="Shape 272"/>
          <p:cNvCxnSpPr/>
          <p:nvPr/>
        </p:nvCxnSpPr>
        <p:spPr>
          <a:xfrm flipV="1">
            <a:off x="6056768" y="2652666"/>
            <a:ext cx="642796" cy="1376126"/>
          </a:xfrm>
          <a:prstGeom prst="straightConnector1">
            <a:avLst/>
          </a:prstGeom>
          <a:noFill/>
          <a:ln w="57150" cap="rnd">
            <a:solidFill>
              <a:schemeClr val="tx1"/>
            </a:solidFill>
            <a:prstDash val="solid"/>
            <a:miter/>
            <a:headEnd type="none" w="med" len="med"/>
            <a:tailEnd type="triangle" w="lg" len="lg"/>
          </a:ln>
        </p:spPr>
      </p:cxnSp>
      <p:sp>
        <p:nvSpPr>
          <p:cNvPr id="8" name="Shape 273"/>
          <p:cNvSpPr txBox="1"/>
          <p:nvPr/>
        </p:nvSpPr>
        <p:spPr>
          <a:xfrm>
            <a:off x="6732586" y="1916111"/>
            <a:ext cx="2232025" cy="1081089"/>
          </a:xfrm>
          <a:prstGeom prst="rect">
            <a:avLst/>
          </a:prstGeom>
          <a:noFill/>
          <a:ln w="9525" cap="rnd">
            <a:solidFill>
              <a:schemeClr val="dk2"/>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ISP HAS RIGHTS TO IP RANGE</a:t>
            </a:r>
          </a:p>
          <a:p>
            <a:pPr marL="0" marR="0" lvl="0" indent="0" algn="ctr" rtl="0">
              <a:lnSpc>
                <a:spcPct val="100000"/>
              </a:lnSpc>
              <a:spcBef>
                <a:spcPts val="70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203.64.125.0 TO</a:t>
            </a:r>
          </a:p>
          <a:p>
            <a:pPr marL="0" marR="0" lvl="0" indent="0" algn="ctr" rtl="0">
              <a:lnSpc>
                <a:spcPct val="100000"/>
              </a:lnSpc>
              <a:spcBef>
                <a:spcPts val="70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203.64.125.255</a:t>
            </a:r>
          </a:p>
        </p:txBody>
      </p:sp>
      <p:sp>
        <p:nvSpPr>
          <p:cNvPr id="9" name="Shape 274"/>
          <p:cNvSpPr txBox="1"/>
          <p:nvPr/>
        </p:nvSpPr>
        <p:spPr>
          <a:xfrm>
            <a:off x="6732586" y="3716337"/>
            <a:ext cx="2232025" cy="1060450"/>
          </a:xfrm>
          <a:prstGeom prst="rect">
            <a:avLst/>
          </a:prstGeom>
          <a:noFill/>
          <a:ln w="9525" cap="rnd">
            <a:solidFill>
              <a:schemeClr val="dk2"/>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IP NUMBER</a:t>
            </a:r>
          </a:p>
          <a:p>
            <a:pPr marL="0" marR="0" lvl="0" indent="0" algn="ctr" rtl="0">
              <a:lnSpc>
                <a:spcPct val="100000"/>
              </a:lnSpc>
              <a:spcBef>
                <a:spcPts val="70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E.G. - 203.64.125.1</a:t>
            </a:r>
          </a:p>
          <a:p>
            <a:pPr marL="0" marR="0" lvl="0" indent="0" algn="ctr" rtl="0">
              <a:lnSpc>
                <a:spcPct val="100000"/>
              </a:lnSpc>
              <a:spcBef>
                <a:spcPts val="70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DYNAMICALLY SELECTED BY ISP SERVERS</a:t>
            </a:r>
          </a:p>
        </p:txBody>
      </p:sp>
      <p:cxnSp>
        <p:nvCxnSpPr>
          <p:cNvPr id="10" name="Shape 275"/>
          <p:cNvCxnSpPr/>
          <p:nvPr/>
        </p:nvCxnSpPr>
        <p:spPr>
          <a:xfrm>
            <a:off x="7867461" y="3051018"/>
            <a:ext cx="17649" cy="665317"/>
          </a:xfrm>
          <a:prstGeom prst="straightConnector1">
            <a:avLst/>
          </a:prstGeom>
          <a:noFill/>
          <a:ln w="57150" cap="rnd">
            <a:solidFill>
              <a:schemeClr val="dk2"/>
            </a:solidFill>
            <a:prstDash val="solid"/>
            <a:miter/>
            <a:headEnd type="none" w="med" len="med"/>
            <a:tailEnd type="triangle" w="lg" len="lg"/>
          </a:ln>
        </p:spPr>
      </p:cxnSp>
      <p:sp>
        <p:nvSpPr>
          <p:cNvPr id="11" name="Shape 276"/>
          <p:cNvSpPr txBox="1"/>
          <p:nvPr/>
        </p:nvSpPr>
        <p:spPr>
          <a:xfrm>
            <a:off x="6732586" y="5486399"/>
            <a:ext cx="2232025" cy="987425"/>
          </a:xfrm>
          <a:prstGeom prst="rect">
            <a:avLst/>
          </a:prstGeom>
          <a:noFill/>
          <a:ln w="9525" cap="rnd">
            <a:solidFill>
              <a:schemeClr val="dk2"/>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IP NUMBER</a:t>
            </a:r>
          </a:p>
          <a:p>
            <a:pPr marL="0" marR="0" lvl="0" indent="0" algn="ctr" rtl="0">
              <a:lnSpc>
                <a:spcPct val="100000"/>
              </a:lnSpc>
              <a:spcBef>
                <a:spcPts val="70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203.64.125.1 ASSIGNED TO USER on 08/11/12 at 10:15:19 CEST</a:t>
            </a:r>
          </a:p>
        </p:txBody>
      </p:sp>
      <p:sp>
        <p:nvSpPr>
          <p:cNvPr id="12" name="Shape 277"/>
          <p:cNvSpPr txBox="1"/>
          <p:nvPr/>
        </p:nvSpPr>
        <p:spPr>
          <a:xfrm>
            <a:off x="179386" y="1628775"/>
            <a:ext cx="2089150" cy="9159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baseline="0">
                <a:solidFill>
                  <a:schemeClr val="dk2"/>
                </a:solidFill>
                <a:latin typeface="Calibri"/>
                <a:ea typeface="Calibri"/>
                <a:cs typeface="Calibri"/>
                <a:sym typeface="Calibri"/>
              </a:rPr>
              <a:t>INTERNET USER ATTEMPTS TO LOG ON VIA A MODEM</a:t>
            </a:r>
          </a:p>
        </p:txBody>
      </p:sp>
      <p:sp>
        <p:nvSpPr>
          <p:cNvPr id="13" name="Shape 278"/>
          <p:cNvSpPr txBox="1"/>
          <p:nvPr/>
        </p:nvSpPr>
        <p:spPr>
          <a:xfrm>
            <a:off x="3995737" y="2060575"/>
            <a:ext cx="1584325" cy="9159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800" b="0" i="0" u="none" strike="noStrike" cap="none" baseline="0">
                <a:solidFill>
                  <a:schemeClr val="dk2"/>
                </a:solidFill>
                <a:latin typeface="Calibri"/>
                <a:ea typeface="Calibri"/>
                <a:cs typeface="Calibri"/>
                <a:sym typeface="Calibri"/>
              </a:rPr>
              <a:t>INTERNET SERVICE PROVICER</a:t>
            </a:r>
          </a:p>
        </p:txBody>
      </p:sp>
      <p:cxnSp>
        <p:nvCxnSpPr>
          <p:cNvPr id="14" name="Shape 279"/>
          <p:cNvCxnSpPr/>
          <p:nvPr/>
        </p:nvCxnSpPr>
        <p:spPr>
          <a:xfrm flipH="1">
            <a:off x="7930379" y="4834550"/>
            <a:ext cx="457" cy="651849"/>
          </a:xfrm>
          <a:prstGeom prst="straightConnector1">
            <a:avLst/>
          </a:prstGeom>
          <a:noFill/>
          <a:ln w="57150" cap="rnd">
            <a:solidFill>
              <a:schemeClr val="dk2"/>
            </a:solidFill>
            <a:prstDash val="solid"/>
            <a:miter/>
            <a:headEnd type="none" w="med" len="med"/>
            <a:tailEnd type="triangle" w="lg" len="lg"/>
          </a:ln>
        </p:spPr>
      </p:cxnSp>
      <p:cxnSp>
        <p:nvCxnSpPr>
          <p:cNvPr id="15" name="Shape 280"/>
          <p:cNvCxnSpPr/>
          <p:nvPr/>
        </p:nvCxnSpPr>
        <p:spPr>
          <a:xfrm flipH="1">
            <a:off x="2268536" y="6308725"/>
            <a:ext cx="4360864" cy="0"/>
          </a:xfrm>
          <a:prstGeom prst="straightConnector1">
            <a:avLst/>
          </a:prstGeom>
          <a:noFill/>
          <a:ln w="57150" cap="rnd">
            <a:solidFill>
              <a:schemeClr val="dk2"/>
            </a:solidFill>
            <a:prstDash val="solid"/>
            <a:miter/>
            <a:headEnd type="none" w="med" len="med"/>
            <a:tailEnd type="triangle" w="lg" len="lg"/>
          </a:ln>
        </p:spPr>
      </p:cxnSp>
      <p:sp>
        <p:nvSpPr>
          <p:cNvPr id="16" name="Shape 281"/>
          <p:cNvSpPr txBox="1"/>
          <p:nvPr/>
        </p:nvSpPr>
        <p:spPr>
          <a:xfrm>
            <a:off x="250825" y="4776787"/>
            <a:ext cx="2016124" cy="1697038"/>
          </a:xfrm>
          <a:prstGeom prst="rect">
            <a:avLst/>
          </a:prstGeom>
          <a:noFill/>
          <a:ln w="9525" cap="rnd">
            <a:solidFill>
              <a:schemeClr val="dk2"/>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INTERNET USER SENDS EMAIL OR SURFS THE INTENET AND CAN BE TRACED TO THE IP NUMBER</a:t>
            </a:r>
          </a:p>
        </p:txBody>
      </p:sp>
      <p:cxnSp>
        <p:nvCxnSpPr>
          <p:cNvPr id="17" name="Shape 282"/>
          <p:cNvCxnSpPr/>
          <p:nvPr/>
        </p:nvCxnSpPr>
        <p:spPr>
          <a:xfrm rot="10800000">
            <a:off x="1231726" y="4221162"/>
            <a:ext cx="0" cy="504824"/>
          </a:xfrm>
          <a:prstGeom prst="straightConnector1">
            <a:avLst/>
          </a:prstGeom>
          <a:noFill/>
          <a:ln w="57150" cap="rnd">
            <a:solidFill>
              <a:schemeClr val="dk2"/>
            </a:solidFill>
            <a:prstDash val="solid"/>
            <a:miter/>
            <a:headEnd type="none" w="med" len="med"/>
            <a:tailEnd type="triangle" w="lg" len="lg"/>
          </a:ln>
        </p:spPr>
      </p:cxnSp>
      <p:pic>
        <p:nvPicPr>
          <p:cNvPr id="18" name="Shape 283"/>
          <p:cNvPicPr preferRelativeResize="0"/>
          <p:nvPr/>
        </p:nvPicPr>
        <p:blipFill rotWithShape="1">
          <a:blip r:embed="rId3">
            <a:alphaModFix/>
          </a:blip>
          <a:srcRect/>
          <a:stretch/>
        </p:blipFill>
        <p:spPr>
          <a:xfrm>
            <a:off x="539750" y="2565400"/>
            <a:ext cx="1446211" cy="1582737"/>
          </a:xfrm>
          <a:prstGeom prst="rect">
            <a:avLst/>
          </a:prstGeom>
          <a:noFill/>
          <a:ln>
            <a:noFill/>
          </a:ln>
        </p:spPr>
      </p:pic>
      <p:pic>
        <p:nvPicPr>
          <p:cNvPr id="19" name="Shape 284"/>
          <p:cNvPicPr preferRelativeResize="0"/>
          <p:nvPr/>
        </p:nvPicPr>
        <p:blipFill rotWithShape="1">
          <a:blip r:embed="rId4">
            <a:alphaModFix/>
          </a:blip>
          <a:srcRect/>
          <a:stretch/>
        </p:blipFill>
        <p:spPr>
          <a:xfrm>
            <a:off x="3419475" y="2997200"/>
            <a:ext cx="2600325" cy="1779587"/>
          </a:xfrm>
          <a:prstGeom prst="rect">
            <a:avLst/>
          </a:prstGeom>
          <a:noFill/>
          <a:ln>
            <a:noFill/>
          </a:ln>
        </p:spPr>
      </p:pic>
      <p:sp>
        <p:nvSpPr>
          <p:cNvPr id="20" name="Shape 67"/>
          <p:cNvSpPr txBox="1">
            <a:spLocks/>
          </p:cNvSpPr>
          <p:nvPr/>
        </p:nvSpPr>
        <p:spPr>
          <a:xfrm>
            <a:off x="684212" y="609600"/>
            <a:ext cx="8459788" cy="8382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nSpc>
                <a:spcPct val="90000"/>
              </a:lnSpc>
              <a:buClr>
                <a:schemeClr val="dk2"/>
              </a:buClr>
              <a:buSzPct val="25000"/>
              <a:buFont typeface="Times New Roman"/>
              <a:buNone/>
            </a:pPr>
            <a:r>
              <a:rPr lang="en-US" sz="3400" dirty="0" smtClean="0">
                <a:solidFill>
                  <a:srgbClr val="002060"/>
                </a:solidFill>
                <a:latin typeface="Times New Roman"/>
                <a:ea typeface="Times New Roman"/>
                <a:cs typeface="Times New Roman"/>
                <a:sym typeface="Times New Roman"/>
              </a:rPr>
              <a:t>Tracing an IP - back in the day</a:t>
            </a:r>
            <a:endParaRPr lang="en-US" sz="3400" dirty="0">
              <a:solidFill>
                <a:srgbClr val="002060"/>
              </a:solidFill>
              <a:latin typeface="Times New Roman"/>
              <a:ea typeface="Times New Roman"/>
              <a:cs typeface="Times New Roman"/>
              <a:sym typeface="Times New Roman"/>
            </a:endParaRPr>
          </a:p>
        </p:txBody>
      </p:sp>
      <p:sp>
        <p:nvSpPr>
          <p:cNvPr id="23"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24"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7</a:t>
            </a:r>
            <a:endParaRPr lang="en-US" dirty="0"/>
          </a:p>
        </p:txBody>
      </p:sp>
      <p:sp>
        <p:nvSpPr>
          <p:cNvPr id="21"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22"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3639724681"/>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20" name="Shape 371"/>
          <p:cNvSpPr txBox="1">
            <a:spLocks noGrp="1"/>
          </p:cNvSpPr>
          <p:nvPr>
            <p:ph type="body" idx="4294967295"/>
          </p:nvPr>
        </p:nvSpPr>
        <p:spPr>
          <a:xfrm>
            <a:off x="533400" y="1447800"/>
            <a:ext cx="7924800" cy="5029200"/>
          </a:xfrm>
          <a:prstGeom prst="rect">
            <a:avLst/>
          </a:prstGeom>
          <a:noFill/>
          <a:ln>
            <a:noFill/>
          </a:ln>
        </p:spPr>
        <p:txBody>
          <a:bodyPr lIns="0" tIns="0" rIns="91425" bIns="45700" anchor="t" anchorCtr="0">
            <a:noAutofit/>
          </a:bodyPr>
          <a:lstStyle/>
          <a:p>
            <a:pPr marL="188912" marR="0" lvl="0" indent="-188912" algn="l" rtl="0">
              <a:lnSpc>
                <a:spcPct val="90000"/>
              </a:lnSpc>
              <a:spcBef>
                <a:spcPts val="0"/>
              </a:spcBef>
              <a:spcAft>
                <a:spcPts val="0"/>
              </a:spcAft>
              <a:buClr>
                <a:schemeClr val="dk2"/>
              </a:buClr>
              <a:buSzPct val="100000"/>
              <a:buFont typeface="Arial"/>
              <a:buChar char="•"/>
            </a:pPr>
            <a:r>
              <a:rPr lang="en-US" sz="2400" b="0" i="0" u="none" strike="noStrike" cap="none" baseline="0" dirty="0" smtClean="0">
                <a:solidFill>
                  <a:schemeClr val="dk1"/>
                </a:solidFill>
                <a:sym typeface="Arial"/>
              </a:rPr>
              <a:t> Dead dropping</a:t>
            </a:r>
            <a:endParaRPr lang="en-US" sz="2400" b="0" i="0" u="none" strike="noStrike" cap="none" baseline="0" dirty="0">
              <a:solidFill>
                <a:schemeClr val="dk1"/>
              </a:solidFill>
              <a:sym typeface="Arial"/>
            </a:endParaRPr>
          </a:p>
          <a:p>
            <a:pPr marL="188912" marR="0" lvl="0" indent="-74612" algn="l" rtl="0">
              <a:lnSpc>
                <a:spcPct val="90000"/>
              </a:lnSpc>
              <a:spcBef>
                <a:spcPts val="0"/>
              </a:spcBef>
              <a:spcAft>
                <a:spcPts val="0"/>
              </a:spcAft>
              <a:buClr>
                <a:schemeClr val="dk2"/>
              </a:buClr>
              <a:buFont typeface="Arial"/>
              <a:buNone/>
            </a:pPr>
            <a:endParaRPr sz="2400" b="0" i="0" u="none" strike="noStrike" cap="none" baseline="0" dirty="0">
              <a:solidFill>
                <a:schemeClr val="dk1"/>
              </a:solidFill>
              <a:sym typeface="Arial"/>
            </a:endParaRPr>
          </a:p>
          <a:p>
            <a:pPr marL="188912" marR="0" lvl="0" indent="-188912" algn="l" rtl="0">
              <a:lnSpc>
                <a:spcPct val="90000"/>
              </a:lnSpc>
              <a:spcBef>
                <a:spcPts val="0"/>
              </a:spcBef>
              <a:spcAft>
                <a:spcPts val="0"/>
              </a:spcAft>
              <a:buClr>
                <a:schemeClr val="dk2"/>
              </a:buClr>
              <a:buSzPct val="100000"/>
              <a:buFont typeface="Arial"/>
              <a:buChar char="•"/>
            </a:pPr>
            <a:r>
              <a:rPr lang="en-US" sz="2400" b="0" i="0" u="none" strike="noStrike" cap="none" baseline="0" dirty="0">
                <a:solidFill>
                  <a:schemeClr val="dk1"/>
                </a:solidFill>
                <a:sym typeface="Arial"/>
              </a:rPr>
              <a:t> </a:t>
            </a:r>
            <a:r>
              <a:rPr lang="en-US" sz="2400" b="0" i="0" u="none" strike="noStrike" cap="none" baseline="0" dirty="0" smtClean="0">
                <a:solidFill>
                  <a:schemeClr val="dk1"/>
                </a:solidFill>
                <a:sym typeface="Arial"/>
              </a:rPr>
              <a:t>Cryptography</a:t>
            </a:r>
          </a:p>
          <a:p>
            <a:pPr marL="188912" marR="0" lvl="0" indent="-188912" algn="l" rtl="0">
              <a:lnSpc>
                <a:spcPct val="90000"/>
              </a:lnSpc>
              <a:spcBef>
                <a:spcPts val="0"/>
              </a:spcBef>
              <a:spcAft>
                <a:spcPts val="0"/>
              </a:spcAft>
              <a:buClr>
                <a:schemeClr val="dk2"/>
              </a:buClr>
              <a:buSzPct val="100000"/>
              <a:buFont typeface="Arial"/>
              <a:buChar char="•"/>
            </a:pPr>
            <a:endParaRPr sz="2400" b="0" i="0" u="none" strike="noStrike" cap="none" baseline="0" dirty="0">
              <a:solidFill>
                <a:schemeClr val="dk1"/>
              </a:solidFill>
              <a:sym typeface="Arial"/>
            </a:endParaRPr>
          </a:p>
          <a:p>
            <a:pPr marL="188912" marR="0" lvl="0" indent="-188912" algn="l" rtl="0">
              <a:lnSpc>
                <a:spcPct val="90000"/>
              </a:lnSpc>
              <a:spcBef>
                <a:spcPts val="0"/>
              </a:spcBef>
              <a:spcAft>
                <a:spcPts val="0"/>
              </a:spcAft>
              <a:buClr>
                <a:schemeClr val="dk2"/>
              </a:buClr>
              <a:buSzPct val="100000"/>
              <a:buFont typeface="Arial"/>
              <a:buChar char="•"/>
            </a:pPr>
            <a:r>
              <a:rPr lang="en-US" sz="2400" b="0" i="0" u="none" strike="noStrike" cap="none" baseline="0" dirty="0">
                <a:solidFill>
                  <a:schemeClr val="dk1"/>
                </a:solidFill>
                <a:sym typeface="Arial"/>
              </a:rPr>
              <a:t> Use of codes / aliases for </a:t>
            </a:r>
            <a:r>
              <a:rPr lang="en-US" sz="2400" b="0" i="0" u="none" strike="noStrike" cap="none" baseline="0" dirty="0" smtClean="0">
                <a:solidFill>
                  <a:schemeClr val="dk1"/>
                </a:solidFill>
                <a:sym typeface="Arial"/>
              </a:rPr>
              <a:t>communication</a:t>
            </a:r>
          </a:p>
          <a:p>
            <a:pPr marL="188912" marR="0" lvl="0" indent="-188912" algn="l" rtl="0">
              <a:lnSpc>
                <a:spcPct val="90000"/>
              </a:lnSpc>
              <a:spcBef>
                <a:spcPts val="0"/>
              </a:spcBef>
              <a:spcAft>
                <a:spcPts val="0"/>
              </a:spcAft>
              <a:buClr>
                <a:schemeClr val="dk2"/>
              </a:buClr>
              <a:buSzPct val="100000"/>
              <a:buFont typeface="Arial"/>
              <a:buChar char="•"/>
            </a:pPr>
            <a:endParaRPr sz="2400" b="0" i="0" u="none" strike="noStrike" cap="none" baseline="0" dirty="0">
              <a:solidFill>
                <a:schemeClr val="dk1"/>
              </a:solidFill>
              <a:sym typeface="Arial"/>
            </a:endParaRPr>
          </a:p>
          <a:p>
            <a:pPr marL="188912" marR="0" lvl="0" indent="-188912" algn="l" rtl="0">
              <a:lnSpc>
                <a:spcPct val="90000"/>
              </a:lnSpc>
              <a:spcBef>
                <a:spcPts val="0"/>
              </a:spcBef>
              <a:spcAft>
                <a:spcPts val="0"/>
              </a:spcAft>
              <a:buClr>
                <a:schemeClr val="dk2"/>
              </a:buClr>
              <a:buSzPct val="100000"/>
              <a:buFont typeface="Arial"/>
              <a:buChar char="•"/>
            </a:pPr>
            <a:r>
              <a:rPr lang="en-US" sz="2400" b="0" i="0" u="none" strike="noStrike" cap="none" baseline="0" dirty="0">
                <a:solidFill>
                  <a:schemeClr val="dk1"/>
                </a:solidFill>
                <a:sym typeface="Arial"/>
              </a:rPr>
              <a:t> Anonymity </a:t>
            </a:r>
            <a:r>
              <a:rPr lang="en-US" sz="2400" b="0" i="0" u="none" strike="noStrike" cap="none" baseline="0" dirty="0" smtClean="0">
                <a:solidFill>
                  <a:schemeClr val="dk1"/>
                </a:solidFill>
                <a:sym typeface="Arial"/>
              </a:rPr>
              <a:t>networks and proxy services</a:t>
            </a:r>
            <a:endParaRPr lang="en-US" sz="2400" b="0" i="0" u="none" strike="noStrike" cap="none" baseline="0" dirty="0">
              <a:solidFill>
                <a:schemeClr val="dk1"/>
              </a:solidFill>
              <a:sym typeface="Arial"/>
            </a:endParaRPr>
          </a:p>
          <a:p>
            <a:pPr marL="188912" marR="0" lvl="0" indent="-74612" algn="l" rtl="0">
              <a:lnSpc>
                <a:spcPct val="90000"/>
              </a:lnSpc>
              <a:spcBef>
                <a:spcPts val="0"/>
              </a:spcBef>
              <a:spcAft>
                <a:spcPts val="0"/>
              </a:spcAft>
              <a:buClr>
                <a:schemeClr val="dk2"/>
              </a:buClr>
              <a:buFont typeface="Arial"/>
              <a:buNone/>
            </a:pPr>
            <a:endParaRPr sz="2400" b="0" i="0" u="none" strike="noStrike" cap="none" baseline="0" dirty="0">
              <a:solidFill>
                <a:schemeClr val="dk1"/>
              </a:solidFill>
              <a:sym typeface="Arial"/>
            </a:endParaRPr>
          </a:p>
          <a:p>
            <a:pPr marL="188912" marR="0" lvl="0" indent="-188912" algn="l" rtl="0">
              <a:lnSpc>
                <a:spcPct val="90000"/>
              </a:lnSpc>
              <a:spcBef>
                <a:spcPts val="0"/>
              </a:spcBef>
              <a:spcAft>
                <a:spcPts val="0"/>
              </a:spcAft>
              <a:buClr>
                <a:schemeClr val="dk2"/>
              </a:buClr>
              <a:buSzPct val="100000"/>
              <a:buFont typeface="Arial"/>
              <a:buChar char="•"/>
            </a:pPr>
            <a:r>
              <a:rPr lang="en-US" sz="2400" b="0" i="0" u="none" strike="noStrike" cap="none" baseline="0" dirty="0">
                <a:solidFill>
                  <a:schemeClr val="dk1"/>
                </a:solidFill>
                <a:sym typeface="Arial"/>
              </a:rPr>
              <a:t> </a:t>
            </a:r>
            <a:r>
              <a:rPr lang="en-US" sz="2400" b="0" i="0" u="none" strike="noStrike" cap="none" baseline="0" dirty="0" smtClean="0">
                <a:solidFill>
                  <a:schemeClr val="dk1"/>
                </a:solidFill>
                <a:sym typeface="Arial"/>
              </a:rPr>
              <a:t>Steganography</a:t>
            </a:r>
          </a:p>
          <a:p>
            <a:pPr marL="188912" marR="0" lvl="0" indent="-188912" algn="l" rtl="0">
              <a:lnSpc>
                <a:spcPct val="90000"/>
              </a:lnSpc>
              <a:spcBef>
                <a:spcPts val="0"/>
              </a:spcBef>
              <a:spcAft>
                <a:spcPts val="0"/>
              </a:spcAft>
              <a:buClr>
                <a:schemeClr val="dk2"/>
              </a:buClr>
              <a:buSzPct val="100000"/>
              <a:buFont typeface="Arial"/>
              <a:buChar char="•"/>
            </a:pPr>
            <a:endParaRPr lang="en-US" sz="2400" dirty="0">
              <a:solidFill>
                <a:schemeClr val="dk1"/>
              </a:solidFill>
            </a:endParaRPr>
          </a:p>
          <a:p>
            <a:pPr marL="188912" marR="0" lvl="0" indent="-188912" algn="l" rtl="0">
              <a:lnSpc>
                <a:spcPct val="90000"/>
              </a:lnSpc>
              <a:spcBef>
                <a:spcPts val="0"/>
              </a:spcBef>
              <a:spcAft>
                <a:spcPts val="0"/>
              </a:spcAft>
              <a:buClr>
                <a:schemeClr val="dk2"/>
              </a:buClr>
              <a:buSzPct val="100000"/>
              <a:buFont typeface="Arial"/>
              <a:buChar char="•"/>
            </a:pPr>
            <a:r>
              <a:rPr lang="en-US" sz="2400" b="0" i="0" u="none" strike="noStrike" cap="none" baseline="0" dirty="0" smtClean="0">
                <a:solidFill>
                  <a:schemeClr val="dk1"/>
                </a:solidFill>
                <a:sym typeface="Arial"/>
              </a:rPr>
              <a:t>Compromised intermediaries</a:t>
            </a:r>
          </a:p>
          <a:p>
            <a:pPr marL="188912" marR="0" lvl="0" indent="-188912" algn="l" rtl="0">
              <a:lnSpc>
                <a:spcPct val="90000"/>
              </a:lnSpc>
              <a:spcBef>
                <a:spcPts val="0"/>
              </a:spcBef>
              <a:spcAft>
                <a:spcPts val="0"/>
              </a:spcAft>
              <a:buClr>
                <a:schemeClr val="dk2"/>
              </a:buClr>
              <a:buSzPct val="100000"/>
              <a:buFont typeface="Arial"/>
              <a:buChar char="•"/>
            </a:pPr>
            <a:endParaRPr lang="en-US" sz="2400" dirty="0">
              <a:solidFill>
                <a:schemeClr val="dk1"/>
              </a:solidFill>
            </a:endParaRPr>
          </a:p>
          <a:p>
            <a:pPr marL="188912" marR="0" lvl="0" indent="-188912" algn="l" rtl="0">
              <a:lnSpc>
                <a:spcPct val="90000"/>
              </a:lnSpc>
              <a:spcBef>
                <a:spcPts val="0"/>
              </a:spcBef>
              <a:spcAft>
                <a:spcPts val="0"/>
              </a:spcAft>
              <a:buClr>
                <a:schemeClr val="dk2"/>
              </a:buClr>
              <a:buSzPct val="100000"/>
              <a:buFont typeface="Arial"/>
              <a:buChar char="•"/>
            </a:pPr>
            <a:r>
              <a:rPr lang="en-US" sz="2400" b="0" i="0" u="none" strike="noStrike" cap="none" baseline="0" dirty="0" smtClean="0">
                <a:solidFill>
                  <a:schemeClr val="dk1"/>
                </a:solidFill>
                <a:sym typeface="Arial"/>
              </a:rPr>
              <a:t>Spoofing</a:t>
            </a:r>
          </a:p>
          <a:p>
            <a:pPr marL="188912" marR="0" lvl="0" indent="-188912" algn="l" rtl="0">
              <a:lnSpc>
                <a:spcPct val="90000"/>
              </a:lnSpc>
              <a:spcBef>
                <a:spcPts val="0"/>
              </a:spcBef>
              <a:spcAft>
                <a:spcPts val="0"/>
              </a:spcAft>
              <a:buClr>
                <a:schemeClr val="dk2"/>
              </a:buClr>
              <a:buSzPct val="100000"/>
              <a:buFont typeface="Arial"/>
              <a:buChar char="•"/>
            </a:pPr>
            <a:endParaRPr lang="en-US" sz="2400" dirty="0">
              <a:solidFill>
                <a:schemeClr val="dk1"/>
              </a:solidFill>
            </a:endParaRPr>
          </a:p>
          <a:p>
            <a:pPr marL="188912" marR="0" lvl="0" indent="-188912" algn="l" rtl="0">
              <a:lnSpc>
                <a:spcPct val="90000"/>
              </a:lnSpc>
              <a:spcBef>
                <a:spcPts val="0"/>
              </a:spcBef>
              <a:spcAft>
                <a:spcPts val="0"/>
              </a:spcAft>
              <a:buClr>
                <a:schemeClr val="dk2"/>
              </a:buClr>
              <a:buSzPct val="100000"/>
              <a:buFont typeface="Arial"/>
              <a:buChar char="•"/>
            </a:pPr>
            <a:r>
              <a:rPr lang="en-US" sz="2400" dirty="0" smtClean="0">
                <a:solidFill>
                  <a:schemeClr val="dk1"/>
                </a:solidFill>
              </a:rPr>
              <a:t>Hiding in s</a:t>
            </a:r>
            <a:r>
              <a:rPr lang="en-US" sz="2400" b="0" i="0" u="none" strike="noStrike" cap="none" baseline="0" dirty="0" smtClean="0">
                <a:solidFill>
                  <a:schemeClr val="dk1"/>
                </a:solidFill>
                <a:sym typeface="Arial"/>
              </a:rPr>
              <a:t>afe jurisdictions</a:t>
            </a:r>
            <a:endParaRPr sz="2400" b="0" i="0" u="none" strike="noStrike" cap="none" baseline="0" dirty="0">
              <a:solidFill>
                <a:schemeClr val="dk1"/>
              </a:solidFill>
              <a:sym typeface="Arial"/>
            </a:endParaRPr>
          </a:p>
        </p:txBody>
      </p:sp>
      <p:sp>
        <p:nvSpPr>
          <p:cNvPr id="5" name="Shape 67"/>
          <p:cNvSpPr txBox="1">
            <a:spLocks/>
          </p:cNvSpPr>
          <p:nvPr/>
        </p:nvSpPr>
        <p:spPr>
          <a:xfrm>
            <a:off x="684212" y="609600"/>
            <a:ext cx="8459788" cy="8382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nSpc>
                <a:spcPct val="90000"/>
              </a:lnSpc>
              <a:buClr>
                <a:schemeClr val="dk2"/>
              </a:buClr>
              <a:buSzPct val="25000"/>
              <a:buFont typeface="Times New Roman"/>
              <a:buNone/>
            </a:pPr>
            <a:r>
              <a:rPr lang="en-US" sz="3400" dirty="0" smtClean="0">
                <a:solidFill>
                  <a:srgbClr val="002060"/>
                </a:solidFill>
                <a:latin typeface="Times New Roman"/>
                <a:ea typeface="Times New Roman"/>
                <a:cs typeface="Times New Roman"/>
                <a:sym typeface="Times New Roman"/>
              </a:rPr>
              <a:t>Evasive criminal techniques</a:t>
            </a:r>
            <a:endParaRPr lang="en-US" sz="3400" dirty="0">
              <a:solidFill>
                <a:srgbClr val="002060"/>
              </a:solidFill>
              <a:latin typeface="Times New Roman"/>
              <a:ea typeface="Times New Roman"/>
              <a:cs typeface="Times New Roman"/>
              <a:sym typeface="Times New Roman"/>
            </a:endParaRPr>
          </a:p>
        </p:txBody>
      </p:sp>
      <p:sp>
        <p:nvSpPr>
          <p:cNvPr id="8"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9"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8</a:t>
            </a:r>
            <a:endParaRPr lang="en-US" dirty="0"/>
          </a:p>
        </p:txBody>
      </p:sp>
      <p:sp>
        <p:nvSpPr>
          <p:cNvPr id="7"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0"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3237859900"/>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6" name="Shape 379"/>
          <p:cNvPicPr preferRelativeResize="0"/>
          <p:nvPr/>
        </p:nvPicPr>
        <p:blipFill rotWithShape="1">
          <a:blip r:embed="rId3">
            <a:alphaModFix/>
          </a:blip>
          <a:srcRect/>
          <a:stretch/>
        </p:blipFill>
        <p:spPr>
          <a:xfrm>
            <a:off x="1766093" y="2420936"/>
            <a:ext cx="5397500" cy="3827464"/>
          </a:xfrm>
          <a:prstGeom prst="rect">
            <a:avLst/>
          </a:prstGeom>
          <a:noFill/>
          <a:ln>
            <a:noFill/>
          </a:ln>
        </p:spPr>
      </p:pic>
      <p:pic>
        <p:nvPicPr>
          <p:cNvPr id="8" name="Shape 380"/>
          <p:cNvPicPr preferRelativeResize="0"/>
          <p:nvPr/>
        </p:nvPicPr>
        <p:blipFill rotWithShape="1">
          <a:blip r:embed="rId4">
            <a:alphaModFix/>
          </a:blip>
          <a:srcRect/>
          <a:stretch/>
        </p:blipFill>
        <p:spPr>
          <a:xfrm>
            <a:off x="3924300" y="1341437"/>
            <a:ext cx="1081086" cy="842961"/>
          </a:xfrm>
          <a:prstGeom prst="rect">
            <a:avLst/>
          </a:prstGeom>
          <a:noFill/>
          <a:ln>
            <a:noFill/>
          </a:ln>
        </p:spPr>
      </p:pic>
      <p:sp>
        <p:nvSpPr>
          <p:cNvPr id="9" name="Shape 67"/>
          <p:cNvSpPr txBox="1">
            <a:spLocks/>
          </p:cNvSpPr>
          <p:nvPr/>
        </p:nvSpPr>
        <p:spPr>
          <a:xfrm>
            <a:off x="684212" y="609600"/>
            <a:ext cx="8459788" cy="8382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nSpc>
                <a:spcPct val="90000"/>
              </a:lnSpc>
              <a:buClr>
                <a:schemeClr val="dk2"/>
              </a:buClr>
              <a:buSzPct val="25000"/>
              <a:buFont typeface="Times New Roman"/>
              <a:buNone/>
            </a:pPr>
            <a:r>
              <a:rPr lang="en-US" sz="3400" dirty="0" smtClean="0">
                <a:solidFill>
                  <a:srgbClr val="002060"/>
                </a:solidFill>
                <a:latin typeface="Times New Roman"/>
                <a:ea typeface="Times New Roman"/>
                <a:cs typeface="Times New Roman"/>
                <a:sym typeface="Times New Roman"/>
              </a:rPr>
              <a:t>Anonymity networks</a:t>
            </a:r>
            <a:endParaRPr lang="en-US" sz="3400" dirty="0">
              <a:solidFill>
                <a:srgbClr val="002060"/>
              </a:solidFill>
              <a:latin typeface="Times New Roman"/>
              <a:ea typeface="Times New Roman"/>
              <a:cs typeface="Times New Roman"/>
              <a:sym typeface="Times New Roman"/>
            </a:endParaRPr>
          </a:p>
        </p:txBody>
      </p:sp>
      <p:sp>
        <p:nvSpPr>
          <p:cNvPr id="11"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12"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9</a:t>
            </a:r>
            <a:endParaRPr lang="en-US" dirty="0"/>
          </a:p>
        </p:txBody>
      </p:sp>
      <p:sp>
        <p:nvSpPr>
          <p:cNvPr id="10"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3"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2475751482"/>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9" name="Shape 388"/>
          <p:cNvPicPr preferRelativeResize="0"/>
          <p:nvPr/>
        </p:nvPicPr>
        <p:blipFill rotWithShape="1">
          <a:blip r:embed="rId3">
            <a:alphaModFix/>
          </a:blip>
          <a:srcRect/>
          <a:stretch/>
        </p:blipFill>
        <p:spPr>
          <a:xfrm>
            <a:off x="468312" y="2022475"/>
            <a:ext cx="3887786" cy="1887537"/>
          </a:xfrm>
          <a:prstGeom prst="rect">
            <a:avLst/>
          </a:prstGeom>
          <a:noFill/>
          <a:ln>
            <a:noFill/>
          </a:ln>
        </p:spPr>
      </p:pic>
      <p:pic>
        <p:nvPicPr>
          <p:cNvPr id="10" name="Shape 389"/>
          <p:cNvPicPr preferRelativeResize="0"/>
          <p:nvPr/>
        </p:nvPicPr>
        <p:blipFill rotWithShape="1">
          <a:blip r:embed="rId4">
            <a:alphaModFix/>
          </a:blip>
          <a:srcRect/>
          <a:stretch/>
        </p:blipFill>
        <p:spPr>
          <a:xfrm>
            <a:off x="4643437" y="3959225"/>
            <a:ext cx="3951286" cy="2435224"/>
          </a:xfrm>
          <a:prstGeom prst="rect">
            <a:avLst/>
          </a:prstGeom>
          <a:noFill/>
          <a:ln>
            <a:noFill/>
          </a:ln>
        </p:spPr>
      </p:pic>
      <p:sp>
        <p:nvSpPr>
          <p:cNvPr id="11" name="Shape 390"/>
          <p:cNvSpPr txBox="1"/>
          <p:nvPr/>
        </p:nvSpPr>
        <p:spPr>
          <a:xfrm>
            <a:off x="468312" y="1557337"/>
            <a:ext cx="3816349" cy="396874"/>
          </a:xfrm>
          <a:prstGeom prst="rect">
            <a:avLst/>
          </a:prstGeom>
          <a:noFill/>
          <a:ln>
            <a:noFill/>
          </a:ln>
        </p:spPr>
        <p:txBody>
          <a:bodyPr lIns="90000" tIns="46800" rIns="90000" bIns="468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000" b="0" i="0" u="none" strike="noStrike" cap="none" baseline="0" dirty="0">
                <a:solidFill>
                  <a:schemeClr val="dk1"/>
                </a:solidFill>
                <a:latin typeface="Calibri"/>
                <a:ea typeface="Calibri"/>
                <a:cs typeface="Calibri"/>
                <a:sym typeface="Calibri"/>
              </a:rPr>
              <a:t>Concealed in a graphic image file</a:t>
            </a:r>
          </a:p>
        </p:txBody>
      </p:sp>
      <p:sp>
        <p:nvSpPr>
          <p:cNvPr id="12" name="Shape 391"/>
          <p:cNvSpPr txBox="1"/>
          <p:nvPr/>
        </p:nvSpPr>
        <p:spPr>
          <a:xfrm>
            <a:off x="4787900" y="3646487"/>
            <a:ext cx="3816349" cy="396874"/>
          </a:xfrm>
          <a:prstGeom prst="rect">
            <a:avLst/>
          </a:prstGeom>
          <a:noFill/>
          <a:ln>
            <a:noFill/>
          </a:ln>
        </p:spPr>
        <p:txBody>
          <a:bodyPr lIns="90000" tIns="46800" rIns="90000" bIns="468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000" b="0" i="0" u="none" strike="noStrike" cap="none" baseline="0">
                <a:solidFill>
                  <a:schemeClr val="dk1"/>
                </a:solidFill>
                <a:latin typeface="Calibri"/>
                <a:ea typeface="Calibri"/>
                <a:cs typeface="Calibri"/>
                <a:sym typeface="Calibri"/>
              </a:rPr>
              <a:t>Concealed in a sound file</a:t>
            </a:r>
          </a:p>
        </p:txBody>
      </p:sp>
      <p:sp>
        <p:nvSpPr>
          <p:cNvPr id="8" name="Shape 67"/>
          <p:cNvSpPr txBox="1">
            <a:spLocks/>
          </p:cNvSpPr>
          <p:nvPr/>
        </p:nvSpPr>
        <p:spPr>
          <a:xfrm>
            <a:off x="684212" y="609600"/>
            <a:ext cx="8459788" cy="8382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nSpc>
                <a:spcPct val="90000"/>
              </a:lnSpc>
              <a:buClr>
                <a:schemeClr val="dk2"/>
              </a:buClr>
              <a:buSzPct val="25000"/>
              <a:buFont typeface="Times New Roman"/>
              <a:buNone/>
            </a:pPr>
            <a:r>
              <a:rPr lang="en-US" sz="3400" dirty="0" smtClean="0">
                <a:solidFill>
                  <a:srgbClr val="002060"/>
                </a:solidFill>
                <a:latin typeface="Times New Roman"/>
                <a:ea typeface="Times New Roman"/>
                <a:cs typeface="Times New Roman"/>
                <a:sym typeface="Times New Roman"/>
              </a:rPr>
              <a:t>Steganography</a:t>
            </a:r>
            <a:endParaRPr lang="en-US" sz="3400" dirty="0">
              <a:solidFill>
                <a:srgbClr val="002060"/>
              </a:solidFill>
              <a:latin typeface="Times New Roman"/>
              <a:ea typeface="Times New Roman"/>
              <a:cs typeface="Times New Roman"/>
              <a:sym typeface="Times New Roman"/>
            </a:endParaRPr>
          </a:p>
        </p:txBody>
      </p:sp>
      <p:sp>
        <p:nvSpPr>
          <p:cNvPr id="15"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16"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10</a:t>
            </a:r>
            <a:endParaRPr lang="en-US" dirty="0"/>
          </a:p>
        </p:txBody>
      </p:sp>
      <p:sp>
        <p:nvSpPr>
          <p:cNvPr id="13"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4"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3264636841"/>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title" idx="4294967295"/>
          </p:nvPr>
        </p:nvSpPr>
        <p:spPr>
          <a:xfrm>
            <a:off x="609600" y="609600"/>
            <a:ext cx="6324600" cy="838200"/>
          </a:xfrm>
          <a:prstGeom prst="rect">
            <a:avLst/>
          </a:prstGeom>
          <a:noFill/>
          <a:ln>
            <a:noFill/>
          </a:ln>
        </p:spPr>
        <p:txBody>
          <a:bodyPr lIns="0" tIns="0" rIns="91425" bIns="45700" anchor="t" anchorCtr="0">
            <a:noAutofit/>
          </a:bodyPr>
          <a:lstStyle/>
          <a:p>
            <a:pPr marL="0" marR="0" lvl="0" indent="0" algn="l" rtl="0">
              <a:lnSpc>
                <a:spcPct val="90000"/>
              </a:lnSpc>
              <a:spcBef>
                <a:spcPts val="0"/>
              </a:spcBef>
              <a:spcAft>
                <a:spcPts val="600"/>
              </a:spcAft>
              <a:buClr>
                <a:schemeClr val="dk2"/>
              </a:buClr>
              <a:buSzPct val="25000"/>
              <a:buFont typeface="Times New Roman"/>
              <a:buNone/>
            </a:pPr>
            <a:r>
              <a:rPr lang="en-US" sz="3400" b="0" i="0" u="none" strike="noStrike" cap="none" baseline="0" dirty="0" smtClean="0">
                <a:solidFill>
                  <a:srgbClr val="002060"/>
                </a:solidFill>
                <a:latin typeface="Times New Roman"/>
                <a:ea typeface="Times New Roman"/>
                <a:cs typeface="Times New Roman"/>
                <a:sym typeface="Times New Roman"/>
              </a:rPr>
              <a:t>Incentives</a:t>
            </a:r>
            <a:r>
              <a:rPr lang="en-US" sz="3400" b="0" i="0" u="none" strike="noStrike" cap="none" dirty="0" smtClean="0">
                <a:solidFill>
                  <a:srgbClr val="002060"/>
                </a:solidFill>
                <a:latin typeface="Times New Roman"/>
                <a:ea typeface="Times New Roman"/>
                <a:cs typeface="Times New Roman"/>
                <a:sym typeface="Times New Roman"/>
              </a:rPr>
              <a:t/>
            </a:r>
            <a:br>
              <a:rPr lang="en-US" sz="3400" b="0" i="0" u="none" strike="noStrike" cap="none" dirty="0" smtClean="0">
                <a:solidFill>
                  <a:srgbClr val="002060"/>
                </a:solidFill>
                <a:latin typeface="Times New Roman"/>
                <a:ea typeface="Times New Roman"/>
                <a:cs typeface="Times New Roman"/>
                <a:sym typeface="Times New Roman"/>
              </a:rPr>
            </a:br>
            <a:r>
              <a:rPr lang="en-US" sz="3000" dirty="0" smtClean="0">
                <a:solidFill>
                  <a:srgbClr val="C00000"/>
                </a:solidFill>
                <a:latin typeface="Times New Roman"/>
                <a:ea typeface="Times New Roman"/>
                <a:cs typeface="Times New Roman"/>
                <a:sym typeface="Times New Roman"/>
              </a:rPr>
              <a:t>Cybercriminals</a:t>
            </a:r>
            <a:endParaRPr lang="en-US" sz="3000" b="0" i="0" u="none" strike="noStrike" cap="none" baseline="0" dirty="0">
              <a:solidFill>
                <a:srgbClr val="C00000"/>
              </a:solidFill>
              <a:latin typeface="Times New Roman"/>
              <a:ea typeface="Times New Roman"/>
              <a:cs typeface="Times New Roman"/>
              <a:sym typeface="Times New Roman"/>
            </a:endParaRPr>
          </a:p>
        </p:txBody>
      </p:sp>
      <p:sp>
        <p:nvSpPr>
          <p:cNvPr id="5" name="Shape 371"/>
          <p:cNvSpPr txBox="1">
            <a:spLocks/>
          </p:cNvSpPr>
          <p:nvPr/>
        </p:nvSpPr>
        <p:spPr>
          <a:xfrm>
            <a:off x="609600" y="1828800"/>
            <a:ext cx="7924799" cy="44958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marL="188912" indent="-188912">
              <a:spcBef>
                <a:spcPts val="0"/>
              </a:spcBef>
              <a:buSzPct val="100000"/>
            </a:pPr>
            <a:r>
              <a:rPr lang="en-AU" sz="2400" dirty="0" smtClean="0">
                <a:solidFill>
                  <a:schemeClr val="dk1"/>
                </a:solidFill>
              </a:rPr>
              <a:t>Making </a:t>
            </a:r>
            <a:r>
              <a:rPr lang="en-AU" sz="2400" dirty="0">
                <a:solidFill>
                  <a:schemeClr val="dk1"/>
                </a:solidFill>
              </a:rPr>
              <a:t>money through fraud or from the sale of valuable </a:t>
            </a:r>
            <a:r>
              <a:rPr lang="en-AU" sz="2400" dirty="0" smtClean="0">
                <a:solidFill>
                  <a:schemeClr val="dk1"/>
                </a:solidFill>
              </a:rPr>
              <a:t>information.</a:t>
            </a:r>
          </a:p>
          <a:p>
            <a:pPr marL="188912" indent="-188912">
              <a:spcBef>
                <a:spcPts val="0"/>
              </a:spcBef>
              <a:buSzPct val="100000"/>
            </a:pPr>
            <a:endParaRPr lang="en-AU" sz="2400" dirty="0">
              <a:solidFill>
                <a:schemeClr val="dk1"/>
              </a:solidFill>
            </a:endParaRPr>
          </a:p>
          <a:p>
            <a:pPr marL="188912" indent="-188912">
              <a:spcBef>
                <a:spcPts val="0"/>
              </a:spcBef>
              <a:buSzPct val="100000"/>
            </a:pPr>
            <a:r>
              <a:rPr lang="en-AU" sz="2400" dirty="0" smtClean="0">
                <a:solidFill>
                  <a:schemeClr val="dk1"/>
                </a:solidFill>
              </a:rPr>
              <a:t>Realising </a:t>
            </a:r>
            <a:r>
              <a:rPr lang="en-AU" sz="2400" dirty="0">
                <a:solidFill>
                  <a:schemeClr val="dk1"/>
                </a:solidFill>
              </a:rPr>
              <a:t>gains on the stock market by obtaining information prior to announcement of official transactions.</a:t>
            </a:r>
          </a:p>
          <a:p>
            <a:pPr marL="188912" indent="-188912">
              <a:spcBef>
                <a:spcPts val="0"/>
              </a:spcBef>
              <a:buSzPct val="100000"/>
            </a:pPr>
            <a:endParaRPr lang="en-AU" sz="2400" dirty="0" smtClean="0">
              <a:solidFill>
                <a:schemeClr val="dk1"/>
              </a:solidFill>
            </a:endParaRPr>
          </a:p>
          <a:p>
            <a:pPr marL="188912" indent="-188912">
              <a:spcBef>
                <a:spcPts val="0"/>
              </a:spcBef>
              <a:buSzPct val="100000"/>
            </a:pPr>
            <a:r>
              <a:rPr lang="en-AU" sz="2400" dirty="0" smtClean="0">
                <a:solidFill>
                  <a:schemeClr val="dk1"/>
                </a:solidFill>
              </a:rPr>
              <a:t>Extorting </a:t>
            </a:r>
            <a:r>
              <a:rPr lang="en-AU" sz="2400" dirty="0">
                <a:solidFill>
                  <a:schemeClr val="dk1"/>
                </a:solidFill>
              </a:rPr>
              <a:t>money from private entities by holding data to ransom or interfering with online transactions of a commercial nature.</a:t>
            </a:r>
          </a:p>
          <a:p>
            <a:pPr marL="188912" indent="-188912">
              <a:spcBef>
                <a:spcPts val="0"/>
              </a:spcBef>
              <a:buSzPct val="100000"/>
            </a:pPr>
            <a:endParaRPr lang="en-AU" sz="2400" dirty="0" smtClean="0">
              <a:solidFill>
                <a:schemeClr val="dk1"/>
              </a:solidFill>
            </a:endParaRPr>
          </a:p>
          <a:p>
            <a:pPr marL="188912" indent="-188912">
              <a:spcBef>
                <a:spcPts val="0"/>
              </a:spcBef>
              <a:buSzPct val="100000"/>
            </a:pPr>
            <a:r>
              <a:rPr lang="en-AU" sz="2400" dirty="0" smtClean="0">
                <a:solidFill>
                  <a:schemeClr val="dk1"/>
                </a:solidFill>
              </a:rPr>
              <a:t>Indulging </a:t>
            </a:r>
            <a:r>
              <a:rPr lang="en-AU" sz="2400" dirty="0">
                <a:solidFill>
                  <a:schemeClr val="dk1"/>
                </a:solidFill>
              </a:rPr>
              <a:t>in depravity by disseminating abusive material and satisfying predatory urges.</a:t>
            </a:r>
          </a:p>
        </p:txBody>
      </p:sp>
      <p:sp>
        <p:nvSpPr>
          <p:cNvPr id="7"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9"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11</a:t>
            </a:r>
            <a:endParaRPr lang="en-US" dirty="0"/>
          </a:p>
        </p:txBody>
      </p:sp>
      <p:sp>
        <p:nvSpPr>
          <p:cNvPr id="8"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0"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1081030769"/>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title" idx="4294967295"/>
          </p:nvPr>
        </p:nvSpPr>
        <p:spPr>
          <a:xfrm>
            <a:off x="609600" y="609600"/>
            <a:ext cx="6324600" cy="838200"/>
          </a:xfrm>
          <a:prstGeom prst="rect">
            <a:avLst/>
          </a:prstGeom>
          <a:noFill/>
          <a:ln>
            <a:noFill/>
          </a:ln>
        </p:spPr>
        <p:txBody>
          <a:bodyPr lIns="0" tIns="0" rIns="91425" bIns="45700" anchor="t" anchorCtr="0">
            <a:noAutofit/>
          </a:bodyPr>
          <a:lstStyle/>
          <a:p>
            <a:pPr marL="0" marR="0" lvl="0" indent="0" algn="l" rtl="0">
              <a:lnSpc>
                <a:spcPct val="90000"/>
              </a:lnSpc>
              <a:spcBef>
                <a:spcPts val="0"/>
              </a:spcBef>
              <a:spcAft>
                <a:spcPts val="600"/>
              </a:spcAft>
              <a:buClr>
                <a:schemeClr val="dk2"/>
              </a:buClr>
              <a:buSzPct val="25000"/>
              <a:buFont typeface="Times New Roman"/>
              <a:buNone/>
            </a:pPr>
            <a:r>
              <a:rPr lang="en-US" sz="3400" b="0" i="0" u="none" strike="noStrike" cap="none" baseline="0" dirty="0" smtClean="0">
                <a:solidFill>
                  <a:srgbClr val="002060"/>
                </a:solidFill>
                <a:latin typeface="Times New Roman"/>
                <a:ea typeface="Times New Roman"/>
                <a:cs typeface="Times New Roman"/>
                <a:sym typeface="Times New Roman"/>
              </a:rPr>
              <a:t>Incentives</a:t>
            </a:r>
            <a:r>
              <a:rPr lang="en-US" sz="3400" b="0" i="0" u="none" strike="noStrike" cap="none" dirty="0" smtClean="0">
                <a:solidFill>
                  <a:srgbClr val="002060"/>
                </a:solidFill>
                <a:latin typeface="Times New Roman"/>
                <a:ea typeface="Times New Roman"/>
                <a:cs typeface="Times New Roman"/>
                <a:sym typeface="Times New Roman"/>
              </a:rPr>
              <a:t/>
            </a:r>
            <a:br>
              <a:rPr lang="en-US" sz="3400" b="0" i="0" u="none" strike="noStrike" cap="none" dirty="0" smtClean="0">
                <a:solidFill>
                  <a:srgbClr val="002060"/>
                </a:solidFill>
                <a:latin typeface="Times New Roman"/>
                <a:ea typeface="Times New Roman"/>
                <a:cs typeface="Times New Roman"/>
                <a:sym typeface="Times New Roman"/>
              </a:rPr>
            </a:br>
            <a:r>
              <a:rPr lang="en-US" sz="3000" dirty="0" smtClean="0">
                <a:solidFill>
                  <a:srgbClr val="C00000"/>
                </a:solidFill>
                <a:latin typeface="Times New Roman"/>
                <a:ea typeface="Times New Roman"/>
                <a:cs typeface="Times New Roman"/>
                <a:sym typeface="Times New Roman"/>
              </a:rPr>
              <a:t>Industrial competitors</a:t>
            </a:r>
            <a:endParaRPr lang="en-US" sz="3000" b="0" i="0" u="none" strike="noStrike" cap="none" baseline="0" dirty="0">
              <a:solidFill>
                <a:srgbClr val="C00000"/>
              </a:solidFill>
              <a:latin typeface="Times New Roman"/>
              <a:ea typeface="Times New Roman"/>
              <a:cs typeface="Times New Roman"/>
              <a:sym typeface="Times New Roman"/>
            </a:endParaRPr>
          </a:p>
        </p:txBody>
      </p:sp>
      <p:sp>
        <p:nvSpPr>
          <p:cNvPr id="5" name="Shape 371"/>
          <p:cNvSpPr txBox="1">
            <a:spLocks/>
          </p:cNvSpPr>
          <p:nvPr/>
        </p:nvSpPr>
        <p:spPr>
          <a:xfrm>
            <a:off x="609600" y="1828800"/>
            <a:ext cx="7924799" cy="44958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marL="188912" indent="-188912">
              <a:spcBef>
                <a:spcPts val="0"/>
              </a:spcBef>
              <a:buSzPct val="100000"/>
            </a:pPr>
            <a:r>
              <a:rPr lang="en-AU" sz="2400" dirty="0" smtClean="0">
                <a:solidFill>
                  <a:schemeClr val="dk1"/>
                </a:solidFill>
              </a:rPr>
              <a:t>Stealing </a:t>
            </a:r>
            <a:r>
              <a:rPr lang="en-AU" sz="2400" dirty="0">
                <a:solidFill>
                  <a:schemeClr val="dk1"/>
                </a:solidFill>
              </a:rPr>
              <a:t>intellectual property and trade secrets.</a:t>
            </a:r>
          </a:p>
          <a:p>
            <a:pPr marL="188912" indent="-188912">
              <a:spcBef>
                <a:spcPts val="0"/>
              </a:spcBef>
              <a:buSzPct val="100000"/>
            </a:pPr>
            <a:endParaRPr lang="en-AU" sz="2400" dirty="0" smtClean="0">
              <a:solidFill>
                <a:schemeClr val="dk1"/>
              </a:solidFill>
            </a:endParaRPr>
          </a:p>
          <a:p>
            <a:pPr marL="188912" indent="-188912">
              <a:spcBef>
                <a:spcPts val="0"/>
              </a:spcBef>
              <a:buSzPct val="100000"/>
            </a:pPr>
            <a:r>
              <a:rPr lang="en-AU" sz="2400" dirty="0" smtClean="0">
                <a:solidFill>
                  <a:schemeClr val="dk1"/>
                </a:solidFill>
              </a:rPr>
              <a:t>Gaining </a:t>
            </a:r>
            <a:r>
              <a:rPr lang="en-AU" sz="2400" dirty="0">
                <a:solidFill>
                  <a:schemeClr val="dk1"/>
                </a:solidFill>
              </a:rPr>
              <a:t>advantage in the marketplace by acquiring commercially sensitive data, such as key negotiating positions.</a:t>
            </a:r>
          </a:p>
          <a:p>
            <a:pPr marL="188912" indent="-188912">
              <a:spcBef>
                <a:spcPts val="0"/>
              </a:spcBef>
              <a:buSzPct val="100000"/>
            </a:pPr>
            <a:endParaRPr lang="en-AU" sz="2400" dirty="0" smtClean="0">
              <a:solidFill>
                <a:schemeClr val="dk1"/>
              </a:solidFill>
            </a:endParaRPr>
          </a:p>
          <a:p>
            <a:pPr marL="188912" indent="-188912">
              <a:spcBef>
                <a:spcPts val="0"/>
              </a:spcBef>
              <a:buSzPct val="100000"/>
            </a:pPr>
            <a:r>
              <a:rPr lang="en-AU" sz="2400" dirty="0" smtClean="0">
                <a:solidFill>
                  <a:schemeClr val="dk1"/>
                </a:solidFill>
              </a:rPr>
              <a:t>Furthering </a:t>
            </a:r>
            <a:r>
              <a:rPr lang="en-AU" sz="2400" dirty="0">
                <a:solidFill>
                  <a:schemeClr val="dk1"/>
                </a:solidFill>
              </a:rPr>
              <a:t>privatization strategies by discrediting counterparties to a transaction</a:t>
            </a:r>
            <a:r>
              <a:rPr lang="en-AU" sz="2000" dirty="0">
                <a:solidFill>
                  <a:schemeClr val="dk1"/>
                </a:solidFill>
              </a:rPr>
              <a:t>.</a:t>
            </a:r>
          </a:p>
        </p:txBody>
      </p:sp>
      <p:sp>
        <p:nvSpPr>
          <p:cNvPr id="8"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9"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12</a:t>
            </a:r>
            <a:endParaRPr lang="en-US" dirty="0"/>
          </a:p>
        </p:txBody>
      </p:sp>
      <p:sp>
        <p:nvSpPr>
          <p:cNvPr id="7"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0"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4288936311"/>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title" idx="4294967295"/>
          </p:nvPr>
        </p:nvSpPr>
        <p:spPr>
          <a:xfrm>
            <a:off x="593387" y="609600"/>
            <a:ext cx="6324600" cy="838200"/>
          </a:xfrm>
          <a:prstGeom prst="rect">
            <a:avLst/>
          </a:prstGeom>
          <a:noFill/>
          <a:ln>
            <a:noFill/>
          </a:ln>
        </p:spPr>
        <p:txBody>
          <a:bodyPr lIns="0" tIns="0" rIns="91425" bIns="45700" anchor="t" anchorCtr="0">
            <a:noAutofit/>
          </a:bodyPr>
          <a:lstStyle/>
          <a:p>
            <a:pPr marL="0" marR="0" lvl="0" indent="0" algn="l" rtl="0">
              <a:lnSpc>
                <a:spcPct val="90000"/>
              </a:lnSpc>
              <a:spcBef>
                <a:spcPts val="0"/>
              </a:spcBef>
              <a:spcAft>
                <a:spcPts val="600"/>
              </a:spcAft>
              <a:buClr>
                <a:schemeClr val="dk2"/>
              </a:buClr>
              <a:buSzPct val="25000"/>
              <a:buFont typeface="Times New Roman"/>
              <a:buNone/>
            </a:pPr>
            <a:r>
              <a:rPr lang="en-US" sz="3400" b="0" i="0" u="none" strike="noStrike" cap="none" baseline="0" dirty="0" smtClean="0">
                <a:solidFill>
                  <a:srgbClr val="002060"/>
                </a:solidFill>
                <a:latin typeface="Times New Roman"/>
                <a:ea typeface="Times New Roman"/>
                <a:cs typeface="Times New Roman"/>
                <a:sym typeface="Times New Roman"/>
              </a:rPr>
              <a:t>Incentives</a:t>
            </a:r>
            <a:r>
              <a:rPr lang="en-US" sz="3400" b="0" i="0" u="none" strike="noStrike" cap="none" dirty="0" smtClean="0">
                <a:solidFill>
                  <a:srgbClr val="002060"/>
                </a:solidFill>
                <a:latin typeface="Times New Roman"/>
                <a:ea typeface="Times New Roman"/>
                <a:cs typeface="Times New Roman"/>
                <a:sym typeface="Times New Roman"/>
              </a:rPr>
              <a:t/>
            </a:r>
            <a:br>
              <a:rPr lang="en-US" sz="3400" b="0" i="0" u="none" strike="noStrike" cap="none" dirty="0" smtClean="0">
                <a:solidFill>
                  <a:srgbClr val="002060"/>
                </a:solidFill>
                <a:latin typeface="Times New Roman"/>
                <a:ea typeface="Times New Roman"/>
                <a:cs typeface="Times New Roman"/>
                <a:sym typeface="Times New Roman"/>
              </a:rPr>
            </a:br>
            <a:r>
              <a:rPr lang="en-US" sz="3000" dirty="0" smtClean="0">
                <a:solidFill>
                  <a:srgbClr val="C00000"/>
                </a:solidFill>
                <a:latin typeface="Times New Roman"/>
                <a:ea typeface="Times New Roman"/>
                <a:cs typeface="Times New Roman"/>
                <a:sym typeface="Times New Roman"/>
              </a:rPr>
              <a:t>Foreign intelligence agencies</a:t>
            </a:r>
            <a:endParaRPr lang="en-US" sz="3000" b="0" i="0" u="none" strike="noStrike" cap="none" baseline="0" dirty="0">
              <a:solidFill>
                <a:srgbClr val="C00000"/>
              </a:solidFill>
              <a:latin typeface="Times New Roman"/>
              <a:ea typeface="Times New Roman"/>
              <a:cs typeface="Times New Roman"/>
              <a:sym typeface="Times New Roman"/>
            </a:endParaRPr>
          </a:p>
        </p:txBody>
      </p:sp>
      <p:sp>
        <p:nvSpPr>
          <p:cNvPr id="5" name="Shape 371"/>
          <p:cNvSpPr txBox="1">
            <a:spLocks/>
          </p:cNvSpPr>
          <p:nvPr/>
        </p:nvSpPr>
        <p:spPr>
          <a:xfrm>
            <a:off x="609600" y="1828800"/>
            <a:ext cx="7924799" cy="44958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marL="188912" indent="-188912">
              <a:spcBef>
                <a:spcPts val="0"/>
              </a:spcBef>
              <a:buSzPct val="100000"/>
            </a:pPr>
            <a:r>
              <a:rPr lang="en-AU" sz="2400" dirty="0" smtClean="0">
                <a:solidFill>
                  <a:schemeClr val="dk1"/>
                </a:solidFill>
              </a:rPr>
              <a:t>Obtaining </a:t>
            </a:r>
            <a:r>
              <a:rPr lang="en-AU" sz="2400" dirty="0">
                <a:solidFill>
                  <a:schemeClr val="dk1"/>
                </a:solidFill>
              </a:rPr>
              <a:t>sensitive research and development information from leading manufacturers, governments, and </a:t>
            </a:r>
            <a:r>
              <a:rPr lang="en-US" sz="2400" dirty="0" smtClean="0">
                <a:solidFill>
                  <a:schemeClr val="dk1"/>
                </a:solidFill>
              </a:rPr>
              <a:t>defense</a:t>
            </a:r>
            <a:r>
              <a:rPr lang="en-AU" sz="2400" dirty="0" smtClean="0">
                <a:solidFill>
                  <a:schemeClr val="dk1"/>
                </a:solidFill>
              </a:rPr>
              <a:t> </a:t>
            </a:r>
            <a:r>
              <a:rPr lang="en-AU" sz="2400" dirty="0">
                <a:solidFill>
                  <a:schemeClr val="dk1"/>
                </a:solidFill>
              </a:rPr>
              <a:t>contractors.</a:t>
            </a:r>
          </a:p>
          <a:p>
            <a:pPr marL="188912" indent="-188912">
              <a:spcBef>
                <a:spcPts val="0"/>
              </a:spcBef>
              <a:buSzPct val="100000"/>
            </a:pPr>
            <a:endParaRPr lang="en-AU" sz="2400" dirty="0" smtClean="0">
              <a:solidFill>
                <a:schemeClr val="dk1"/>
              </a:solidFill>
            </a:endParaRPr>
          </a:p>
          <a:p>
            <a:pPr marL="188912" indent="-188912">
              <a:spcBef>
                <a:spcPts val="0"/>
              </a:spcBef>
              <a:buSzPct val="100000"/>
            </a:pPr>
            <a:r>
              <a:rPr lang="en-AU" sz="2400" dirty="0" smtClean="0">
                <a:solidFill>
                  <a:schemeClr val="dk1"/>
                </a:solidFill>
              </a:rPr>
              <a:t>Toppling </a:t>
            </a:r>
            <a:r>
              <a:rPr lang="en-AU" sz="2400" dirty="0">
                <a:solidFill>
                  <a:schemeClr val="dk1"/>
                </a:solidFill>
              </a:rPr>
              <a:t>hostile regimes.</a:t>
            </a:r>
          </a:p>
          <a:p>
            <a:pPr marL="188912" indent="-188912">
              <a:spcBef>
                <a:spcPts val="0"/>
              </a:spcBef>
              <a:buSzPct val="100000"/>
            </a:pPr>
            <a:endParaRPr lang="en-AU" sz="2400" dirty="0" smtClean="0">
              <a:solidFill>
                <a:schemeClr val="dk1"/>
              </a:solidFill>
            </a:endParaRPr>
          </a:p>
          <a:p>
            <a:pPr marL="188912" indent="-188912">
              <a:spcBef>
                <a:spcPts val="0"/>
              </a:spcBef>
              <a:buSzPct val="100000"/>
            </a:pPr>
            <a:r>
              <a:rPr lang="en-AU" sz="2400" dirty="0" smtClean="0">
                <a:solidFill>
                  <a:schemeClr val="dk1"/>
                </a:solidFill>
              </a:rPr>
              <a:t>Sabotaging </a:t>
            </a:r>
            <a:r>
              <a:rPr lang="en-AU" sz="2400" dirty="0">
                <a:solidFill>
                  <a:schemeClr val="dk1"/>
                </a:solidFill>
              </a:rPr>
              <a:t>the technical developments of enemy states.</a:t>
            </a:r>
          </a:p>
        </p:txBody>
      </p:sp>
      <p:pic>
        <p:nvPicPr>
          <p:cNvPr id="6" name="Picture 6" descr="H:\MIGHTY-PC\Graphic Image Files\humaninference1206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522" y="4446612"/>
            <a:ext cx="3244927" cy="21557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10"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13</a:t>
            </a:r>
            <a:endParaRPr lang="en-US" dirty="0"/>
          </a:p>
        </p:txBody>
      </p:sp>
      <p:sp>
        <p:nvSpPr>
          <p:cNvPr id="8"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1"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1131198852"/>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title" idx="4294967295"/>
          </p:nvPr>
        </p:nvSpPr>
        <p:spPr>
          <a:xfrm>
            <a:off x="601494" y="609600"/>
            <a:ext cx="6324600" cy="838200"/>
          </a:xfrm>
          <a:prstGeom prst="rect">
            <a:avLst/>
          </a:prstGeom>
          <a:noFill/>
          <a:ln>
            <a:noFill/>
          </a:ln>
        </p:spPr>
        <p:txBody>
          <a:bodyPr lIns="0" tIns="0" rIns="91425" bIns="45700" anchor="t" anchorCtr="0">
            <a:noAutofit/>
          </a:bodyPr>
          <a:lstStyle/>
          <a:p>
            <a:pPr marL="0" marR="0" lvl="0" indent="0" algn="l" rtl="0">
              <a:lnSpc>
                <a:spcPct val="90000"/>
              </a:lnSpc>
              <a:spcBef>
                <a:spcPts val="0"/>
              </a:spcBef>
              <a:spcAft>
                <a:spcPts val="600"/>
              </a:spcAft>
              <a:buClr>
                <a:schemeClr val="dk2"/>
              </a:buClr>
              <a:buSzPct val="25000"/>
              <a:buFont typeface="Times New Roman"/>
              <a:buNone/>
            </a:pPr>
            <a:r>
              <a:rPr lang="en-US" sz="3400" b="0" i="0" u="none" strike="noStrike" cap="none" baseline="0" dirty="0" smtClean="0">
                <a:solidFill>
                  <a:srgbClr val="002060"/>
                </a:solidFill>
                <a:latin typeface="Times New Roman"/>
                <a:ea typeface="Times New Roman"/>
                <a:cs typeface="Times New Roman"/>
                <a:sym typeface="Times New Roman"/>
              </a:rPr>
              <a:t>Incentives</a:t>
            </a:r>
            <a:r>
              <a:rPr lang="en-US" sz="3400" b="0" i="0" u="none" strike="noStrike" cap="none" dirty="0" smtClean="0">
                <a:solidFill>
                  <a:srgbClr val="002060"/>
                </a:solidFill>
                <a:latin typeface="Times New Roman"/>
                <a:ea typeface="Times New Roman"/>
                <a:cs typeface="Times New Roman"/>
                <a:sym typeface="Times New Roman"/>
              </a:rPr>
              <a:t/>
            </a:r>
            <a:br>
              <a:rPr lang="en-US" sz="3400" b="0" i="0" u="none" strike="noStrike" cap="none" dirty="0" smtClean="0">
                <a:solidFill>
                  <a:srgbClr val="002060"/>
                </a:solidFill>
                <a:latin typeface="Times New Roman"/>
                <a:ea typeface="Times New Roman"/>
                <a:cs typeface="Times New Roman"/>
                <a:sym typeface="Times New Roman"/>
              </a:rPr>
            </a:br>
            <a:r>
              <a:rPr lang="en-US" sz="3000" dirty="0" smtClean="0">
                <a:solidFill>
                  <a:srgbClr val="C00000"/>
                </a:solidFill>
                <a:latin typeface="Times New Roman"/>
                <a:ea typeface="Times New Roman"/>
                <a:cs typeface="Times New Roman"/>
                <a:sym typeface="Times New Roman"/>
              </a:rPr>
              <a:t>State sponsored operatives</a:t>
            </a:r>
            <a:endParaRPr lang="en-US" sz="3000" b="0" i="0" u="none" strike="noStrike" cap="none" baseline="0" dirty="0">
              <a:solidFill>
                <a:srgbClr val="C00000"/>
              </a:solidFill>
              <a:latin typeface="Times New Roman"/>
              <a:ea typeface="Times New Roman"/>
              <a:cs typeface="Times New Roman"/>
              <a:sym typeface="Times New Roman"/>
            </a:endParaRPr>
          </a:p>
        </p:txBody>
      </p:sp>
      <p:sp>
        <p:nvSpPr>
          <p:cNvPr id="5" name="Shape 371"/>
          <p:cNvSpPr txBox="1">
            <a:spLocks/>
          </p:cNvSpPr>
          <p:nvPr/>
        </p:nvSpPr>
        <p:spPr>
          <a:xfrm>
            <a:off x="609600" y="1828800"/>
            <a:ext cx="7924799" cy="44958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marL="188912" indent="-188912">
              <a:spcBef>
                <a:spcPts val="0"/>
              </a:spcBef>
              <a:buSzPct val="100000"/>
            </a:pPr>
            <a:r>
              <a:rPr lang="en-AU" sz="2400" dirty="0" smtClean="0">
                <a:solidFill>
                  <a:schemeClr val="dk1"/>
                </a:solidFill>
              </a:rPr>
              <a:t>Advancing </a:t>
            </a:r>
            <a:r>
              <a:rPr lang="en-AU" sz="2400" dirty="0">
                <a:solidFill>
                  <a:schemeClr val="dk1"/>
                </a:solidFill>
              </a:rPr>
              <a:t>homeland security through ubiquitous surveillance.</a:t>
            </a:r>
          </a:p>
          <a:p>
            <a:pPr marL="188912" indent="-188912">
              <a:spcBef>
                <a:spcPts val="0"/>
              </a:spcBef>
              <a:buSzPct val="100000"/>
            </a:pPr>
            <a:endParaRPr lang="en-AU" sz="2400" dirty="0" smtClean="0">
              <a:solidFill>
                <a:schemeClr val="dk1"/>
              </a:solidFill>
            </a:endParaRPr>
          </a:p>
          <a:p>
            <a:pPr marL="188912" indent="-188912">
              <a:spcBef>
                <a:spcPts val="0"/>
              </a:spcBef>
              <a:buSzPct val="100000"/>
            </a:pPr>
            <a:r>
              <a:rPr lang="en-AU" sz="2400" dirty="0" smtClean="0">
                <a:solidFill>
                  <a:schemeClr val="dk1"/>
                </a:solidFill>
              </a:rPr>
              <a:t>Collaborating </a:t>
            </a:r>
            <a:r>
              <a:rPr lang="en-AU" sz="2400" dirty="0">
                <a:solidFill>
                  <a:schemeClr val="dk1"/>
                </a:solidFill>
              </a:rPr>
              <a:t>with likeminded nation-states to solve shared problems.</a:t>
            </a:r>
          </a:p>
          <a:p>
            <a:pPr marL="188912" indent="-188912">
              <a:spcBef>
                <a:spcPts val="0"/>
              </a:spcBef>
              <a:buSzPct val="100000"/>
            </a:pPr>
            <a:endParaRPr lang="en-AU" sz="2400" dirty="0" smtClean="0">
              <a:solidFill>
                <a:schemeClr val="dk1"/>
              </a:solidFill>
            </a:endParaRPr>
          </a:p>
          <a:p>
            <a:pPr marL="188912" indent="-188912">
              <a:spcBef>
                <a:spcPts val="0"/>
              </a:spcBef>
              <a:buSzPct val="100000"/>
            </a:pPr>
            <a:r>
              <a:rPr lang="en-AU" sz="2400" dirty="0" smtClean="0">
                <a:solidFill>
                  <a:schemeClr val="dk1"/>
                </a:solidFill>
              </a:rPr>
              <a:t>Monitoring </a:t>
            </a:r>
            <a:r>
              <a:rPr lang="en-AU" sz="2400" dirty="0">
                <a:solidFill>
                  <a:schemeClr val="dk1"/>
                </a:solidFill>
              </a:rPr>
              <a:t>political speech online and silencing dissidents.</a:t>
            </a:r>
          </a:p>
          <a:p>
            <a:pPr marL="188912" indent="-188912">
              <a:spcBef>
                <a:spcPts val="0"/>
              </a:spcBef>
              <a:buSzPct val="100000"/>
            </a:pPr>
            <a:endParaRPr lang="en-AU" sz="2400" dirty="0" smtClean="0">
              <a:solidFill>
                <a:schemeClr val="dk1"/>
              </a:solidFill>
            </a:endParaRPr>
          </a:p>
          <a:p>
            <a:pPr marL="188912" indent="-188912">
              <a:spcBef>
                <a:spcPts val="0"/>
              </a:spcBef>
              <a:buSzPct val="100000"/>
            </a:pPr>
            <a:r>
              <a:rPr lang="en-AU" sz="2400" dirty="0" smtClean="0">
                <a:solidFill>
                  <a:schemeClr val="dk1"/>
                </a:solidFill>
              </a:rPr>
              <a:t>Sabotaging </a:t>
            </a:r>
            <a:r>
              <a:rPr lang="en-AU" sz="2400" dirty="0">
                <a:solidFill>
                  <a:schemeClr val="dk1"/>
                </a:solidFill>
              </a:rPr>
              <a:t>international deals to safeguard and enhance domestic commercial interests, or to give local industries an economic advantage.</a:t>
            </a:r>
          </a:p>
        </p:txBody>
      </p:sp>
      <p:sp>
        <p:nvSpPr>
          <p:cNvPr id="8"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9"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14</a:t>
            </a:r>
            <a:endParaRPr lang="en-US" dirty="0"/>
          </a:p>
        </p:txBody>
      </p:sp>
      <p:sp>
        <p:nvSpPr>
          <p:cNvPr id="7"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0"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2655150735"/>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title" idx="4294967295"/>
          </p:nvPr>
        </p:nvSpPr>
        <p:spPr>
          <a:xfrm>
            <a:off x="593387" y="609600"/>
            <a:ext cx="6324600" cy="838200"/>
          </a:xfrm>
          <a:prstGeom prst="rect">
            <a:avLst/>
          </a:prstGeom>
          <a:noFill/>
          <a:ln>
            <a:noFill/>
          </a:ln>
        </p:spPr>
        <p:txBody>
          <a:bodyPr lIns="0" tIns="0" rIns="91425" bIns="45700" anchor="t" anchorCtr="0">
            <a:noAutofit/>
          </a:bodyPr>
          <a:lstStyle/>
          <a:p>
            <a:pPr marL="0" marR="0" lvl="0" indent="0" algn="l" rtl="0">
              <a:lnSpc>
                <a:spcPct val="90000"/>
              </a:lnSpc>
              <a:spcBef>
                <a:spcPts val="0"/>
              </a:spcBef>
              <a:spcAft>
                <a:spcPts val="600"/>
              </a:spcAft>
              <a:buClr>
                <a:schemeClr val="dk2"/>
              </a:buClr>
              <a:buSzPct val="25000"/>
              <a:buFont typeface="Times New Roman"/>
              <a:buNone/>
            </a:pPr>
            <a:r>
              <a:rPr lang="en-US" sz="3400" b="0" i="0" u="none" strike="noStrike" cap="none" baseline="0" dirty="0" smtClean="0">
                <a:solidFill>
                  <a:srgbClr val="002060"/>
                </a:solidFill>
                <a:latin typeface="Times New Roman"/>
                <a:ea typeface="Times New Roman"/>
                <a:cs typeface="Times New Roman"/>
                <a:sym typeface="Times New Roman"/>
              </a:rPr>
              <a:t>Incentives</a:t>
            </a:r>
            <a:r>
              <a:rPr lang="en-US" sz="3400" b="0" i="0" u="none" strike="noStrike" cap="none" dirty="0" smtClean="0">
                <a:solidFill>
                  <a:srgbClr val="002060"/>
                </a:solidFill>
                <a:latin typeface="Times New Roman"/>
                <a:ea typeface="Times New Roman"/>
                <a:cs typeface="Times New Roman"/>
                <a:sym typeface="Times New Roman"/>
              </a:rPr>
              <a:t/>
            </a:r>
            <a:br>
              <a:rPr lang="en-US" sz="3400" b="0" i="0" u="none" strike="noStrike" cap="none" dirty="0" smtClean="0">
                <a:solidFill>
                  <a:srgbClr val="002060"/>
                </a:solidFill>
                <a:latin typeface="Times New Roman"/>
                <a:ea typeface="Times New Roman"/>
                <a:cs typeface="Times New Roman"/>
                <a:sym typeface="Times New Roman"/>
              </a:rPr>
            </a:br>
            <a:r>
              <a:rPr lang="en-US" sz="3000" dirty="0" smtClean="0">
                <a:solidFill>
                  <a:srgbClr val="C00000"/>
                </a:solidFill>
                <a:latin typeface="Times New Roman"/>
                <a:ea typeface="Times New Roman"/>
                <a:cs typeface="Times New Roman"/>
                <a:sym typeface="Times New Roman"/>
              </a:rPr>
              <a:t>Hackers</a:t>
            </a:r>
            <a:endParaRPr lang="en-US" sz="3000" b="0" i="0" u="none" strike="noStrike" cap="none" baseline="0" dirty="0">
              <a:solidFill>
                <a:srgbClr val="C00000"/>
              </a:solidFill>
              <a:latin typeface="Times New Roman"/>
              <a:ea typeface="Times New Roman"/>
              <a:cs typeface="Times New Roman"/>
              <a:sym typeface="Times New Roman"/>
            </a:endParaRPr>
          </a:p>
        </p:txBody>
      </p:sp>
      <p:sp>
        <p:nvSpPr>
          <p:cNvPr id="5" name="Shape 371"/>
          <p:cNvSpPr txBox="1">
            <a:spLocks/>
          </p:cNvSpPr>
          <p:nvPr/>
        </p:nvSpPr>
        <p:spPr>
          <a:xfrm>
            <a:off x="609600" y="1828800"/>
            <a:ext cx="7924799" cy="44958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marL="188912" indent="-188912">
              <a:spcBef>
                <a:spcPts val="0"/>
              </a:spcBef>
              <a:buSzPct val="100000"/>
            </a:pPr>
            <a:r>
              <a:rPr lang="en-AU" sz="2400" dirty="0" smtClean="0">
                <a:solidFill>
                  <a:schemeClr val="dk1"/>
                </a:solidFill>
              </a:rPr>
              <a:t>Interfering </a:t>
            </a:r>
            <a:r>
              <a:rPr lang="en-AU" sz="2400" dirty="0">
                <a:solidFill>
                  <a:schemeClr val="dk1"/>
                </a:solidFill>
              </a:rPr>
              <a:t>with computer systems as an intellectual challenge or to earn respect among peers.</a:t>
            </a:r>
          </a:p>
          <a:p>
            <a:pPr marL="188912" indent="-188912">
              <a:spcBef>
                <a:spcPts val="0"/>
              </a:spcBef>
              <a:buSzPct val="100000"/>
            </a:pPr>
            <a:endParaRPr lang="en-AU" sz="2400" dirty="0" smtClean="0">
              <a:solidFill>
                <a:schemeClr val="dk1"/>
              </a:solidFill>
            </a:endParaRPr>
          </a:p>
          <a:p>
            <a:pPr marL="188912" indent="-188912">
              <a:spcBef>
                <a:spcPts val="0"/>
              </a:spcBef>
              <a:buSzPct val="100000"/>
            </a:pPr>
            <a:r>
              <a:rPr lang="en-AU" sz="2400" dirty="0" smtClean="0">
                <a:solidFill>
                  <a:schemeClr val="dk1"/>
                </a:solidFill>
              </a:rPr>
              <a:t>Penetration </a:t>
            </a:r>
            <a:r>
              <a:rPr lang="en-AU" sz="2400" dirty="0">
                <a:solidFill>
                  <a:schemeClr val="dk1"/>
                </a:solidFill>
              </a:rPr>
              <a:t>testing to identify vulnerabilities.</a:t>
            </a:r>
          </a:p>
          <a:p>
            <a:pPr marL="188912" indent="-188912">
              <a:spcBef>
                <a:spcPts val="0"/>
              </a:spcBef>
              <a:buSzPct val="100000"/>
            </a:pPr>
            <a:endParaRPr lang="en-AU" sz="2400" dirty="0" smtClean="0">
              <a:solidFill>
                <a:schemeClr val="dk1"/>
              </a:solidFill>
            </a:endParaRPr>
          </a:p>
          <a:p>
            <a:pPr marL="188912" indent="-188912">
              <a:spcBef>
                <a:spcPts val="0"/>
              </a:spcBef>
              <a:buSzPct val="100000"/>
            </a:pPr>
            <a:r>
              <a:rPr lang="en-AU" sz="2400" dirty="0" smtClean="0">
                <a:solidFill>
                  <a:schemeClr val="dk1"/>
                </a:solidFill>
              </a:rPr>
              <a:t>Reverse </a:t>
            </a:r>
            <a:r>
              <a:rPr lang="en-AU" sz="2400" dirty="0">
                <a:solidFill>
                  <a:schemeClr val="dk1"/>
                </a:solidFill>
              </a:rPr>
              <a:t>engineering systems to gain knowledge.</a:t>
            </a:r>
          </a:p>
        </p:txBody>
      </p:sp>
      <p:sp>
        <p:nvSpPr>
          <p:cNvPr id="8"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9"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15</a:t>
            </a:r>
            <a:endParaRPr lang="en-US" dirty="0"/>
          </a:p>
        </p:txBody>
      </p:sp>
      <p:sp>
        <p:nvSpPr>
          <p:cNvPr id="7"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0"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389969470"/>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title" idx="4294967295"/>
          </p:nvPr>
        </p:nvSpPr>
        <p:spPr>
          <a:xfrm>
            <a:off x="609600" y="609600"/>
            <a:ext cx="6324600" cy="838200"/>
          </a:xfrm>
          <a:prstGeom prst="rect">
            <a:avLst/>
          </a:prstGeom>
          <a:noFill/>
          <a:ln>
            <a:noFill/>
          </a:ln>
        </p:spPr>
        <p:txBody>
          <a:bodyPr lIns="0" tIns="0" rIns="91425" bIns="45700" anchor="t" anchorCtr="0">
            <a:noAutofit/>
          </a:bodyPr>
          <a:lstStyle/>
          <a:p>
            <a:pPr marL="0" marR="0" lvl="0" indent="0" algn="l" rtl="0">
              <a:lnSpc>
                <a:spcPct val="90000"/>
              </a:lnSpc>
              <a:spcBef>
                <a:spcPts val="0"/>
              </a:spcBef>
              <a:spcAft>
                <a:spcPts val="600"/>
              </a:spcAft>
              <a:buClr>
                <a:schemeClr val="dk2"/>
              </a:buClr>
              <a:buSzPct val="25000"/>
              <a:buFont typeface="Times New Roman"/>
              <a:buNone/>
            </a:pPr>
            <a:r>
              <a:rPr lang="en-US" sz="3400" b="0" i="0" u="none" strike="noStrike" cap="none" baseline="0" dirty="0" smtClean="0">
                <a:solidFill>
                  <a:srgbClr val="002060"/>
                </a:solidFill>
                <a:latin typeface="Times New Roman"/>
                <a:ea typeface="Times New Roman"/>
                <a:cs typeface="Times New Roman"/>
                <a:sym typeface="Times New Roman"/>
              </a:rPr>
              <a:t>Incentives</a:t>
            </a:r>
            <a:r>
              <a:rPr lang="en-US" sz="3400" b="0" i="0" u="none" strike="noStrike" cap="none" dirty="0" smtClean="0">
                <a:solidFill>
                  <a:srgbClr val="002060"/>
                </a:solidFill>
                <a:latin typeface="Times New Roman"/>
                <a:ea typeface="Times New Roman"/>
                <a:cs typeface="Times New Roman"/>
                <a:sym typeface="Times New Roman"/>
              </a:rPr>
              <a:t/>
            </a:r>
            <a:br>
              <a:rPr lang="en-US" sz="3400" b="0" i="0" u="none" strike="noStrike" cap="none" dirty="0" smtClean="0">
                <a:solidFill>
                  <a:srgbClr val="002060"/>
                </a:solidFill>
                <a:latin typeface="Times New Roman"/>
                <a:ea typeface="Times New Roman"/>
                <a:cs typeface="Times New Roman"/>
                <a:sym typeface="Times New Roman"/>
              </a:rPr>
            </a:br>
            <a:r>
              <a:rPr lang="en-US" sz="3000" dirty="0" smtClean="0">
                <a:solidFill>
                  <a:srgbClr val="C00000"/>
                </a:solidFill>
                <a:latin typeface="Times New Roman"/>
                <a:ea typeface="Times New Roman"/>
                <a:cs typeface="Times New Roman"/>
                <a:sym typeface="Times New Roman"/>
              </a:rPr>
              <a:t>Non-state </a:t>
            </a:r>
            <a:r>
              <a:rPr lang="en-US" sz="3000" dirty="0">
                <a:solidFill>
                  <a:srgbClr val="C00000"/>
                </a:solidFill>
                <a:latin typeface="Times New Roman"/>
                <a:ea typeface="Times New Roman"/>
                <a:cs typeface="Times New Roman"/>
                <a:sym typeface="Times New Roman"/>
              </a:rPr>
              <a:t>a</a:t>
            </a:r>
            <a:r>
              <a:rPr lang="en-US" sz="3000" dirty="0" smtClean="0">
                <a:solidFill>
                  <a:srgbClr val="C00000"/>
                </a:solidFill>
                <a:latin typeface="Times New Roman"/>
                <a:ea typeface="Times New Roman"/>
                <a:cs typeface="Times New Roman"/>
                <a:sym typeface="Times New Roman"/>
              </a:rPr>
              <a:t>ctors</a:t>
            </a:r>
            <a:endParaRPr lang="en-US" sz="3000" b="0" i="0" u="none" strike="noStrike" cap="none" baseline="0" dirty="0">
              <a:solidFill>
                <a:srgbClr val="C00000"/>
              </a:solidFill>
              <a:latin typeface="Times New Roman"/>
              <a:ea typeface="Times New Roman"/>
              <a:cs typeface="Times New Roman"/>
              <a:sym typeface="Times New Roman"/>
            </a:endParaRPr>
          </a:p>
        </p:txBody>
      </p:sp>
      <p:sp>
        <p:nvSpPr>
          <p:cNvPr id="5" name="Shape 371"/>
          <p:cNvSpPr txBox="1">
            <a:spLocks/>
          </p:cNvSpPr>
          <p:nvPr/>
        </p:nvSpPr>
        <p:spPr>
          <a:xfrm>
            <a:off x="609600" y="1828800"/>
            <a:ext cx="7924799" cy="44958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marL="188912" indent="-188912">
              <a:spcBef>
                <a:spcPts val="0"/>
              </a:spcBef>
              <a:buSzPct val="100000"/>
            </a:pPr>
            <a:r>
              <a:rPr lang="en-AU" sz="2400" dirty="0" smtClean="0">
                <a:solidFill>
                  <a:schemeClr val="dk1"/>
                </a:solidFill>
              </a:rPr>
              <a:t>Disrupting </a:t>
            </a:r>
            <a:r>
              <a:rPr lang="en-AU" sz="2400" dirty="0">
                <a:solidFill>
                  <a:schemeClr val="dk1"/>
                </a:solidFill>
              </a:rPr>
              <a:t>government services and impeding capacity of industry to function.</a:t>
            </a:r>
          </a:p>
          <a:p>
            <a:pPr marL="188912" indent="-188912">
              <a:spcBef>
                <a:spcPts val="0"/>
              </a:spcBef>
              <a:buSzPct val="100000"/>
            </a:pPr>
            <a:endParaRPr lang="en-AU" sz="2400" dirty="0" smtClean="0">
              <a:solidFill>
                <a:schemeClr val="dk1"/>
              </a:solidFill>
            </a:endParaRPr>
          </a:p>
          <a:p>
            <a:pPr marL="188912" indent="-188912">
              <a:spcBef>
                <a:spcPts val="0"/>
              </a:spcBef>
              <a:buSzPct val="100000"/>
            </a:pPr>
            <a:r>
              <a:rPr lang="en-AU" sz="2400" dirty="0" smtClean="0">
                <a:solidFill>
                  <a:schemeClr val="dk1"/>
                </a:solidFill>
              </a:rPr>
              <a:t>Exploiting </a:t>
            </a:r>
            <a:r>
              <a:rPr lang="en-AU" sz="2400" dirty="0">
                <a:solidFill>
                  <a:schemeClr val="dk1"/>
                </a:solidFill>
              </a:rPr>
              <a:t>information security weaknesses to raise awareness, exact revenge or expose wrongdoing.</a:t>
            </a:r>
          </a:p>
          <a:p>
            <a:pPr marL="188912" indent="-188912">
              <a:spcBef>
                <a:spcPts val="0"/>
              </a:spcBef>
              <a:buSzPct val="100000"/>
            </a:pPr>
            <a:endParaRPr lang="en-AU" sz="2400" dirty="0" smtClean="0">
              <a:solidFill>
                <a:schemeClr val="dk1"/>
              </a:solidFill>
            </a:endParaRPr>
          </a:p>
          <a:p>
            <a:pPr marL="188912" indent="-188912">
              <a:spcBef>
                <a:spcPts val="0"/>
              </a:spcBef>
              <a:buSzPct val="100000"/>
            </a:pPr>
            <a:r>
              <a:rPr lang="en-AU" sz="2400" dirty="0" smtClean="0">
                <a:solidFill>
                  <a:schemeClr val="dk1"/>
                </a:solidFill>
              </a:rPr>
              <a:t>Attacking </a:t>
            </a:r>
            <a:r>
              <a:rPr lang="en-AU" sz="2400" dirty="0">
                <a:solidFill>
                  <a:schemeClr val="dk1"/>
                </a:solidFill>
              </a:rPr>
              <a:t>critical infrastructure for political or ideological reasons.</a:t>
            </a:r>
          </a:p>
          <a:p>
            <a:pPr marL="188912" indent="-188912">
              <a:spcBef>
                <a:spcPts val="0"/>
              </a:spcBef>
              <a:buSzPct val="100000"/>
            </a:pPr>
            <a:endParaRPr lang="en-AU" sz="2400" dirty="0" smtClean="0">
              <a:solidFill>
                <a:schemeClr val="dk1"/>
              </a:solidFill>
            </a:endParaRPr>
          </a:p>
          <a:p>
            <a:pPr marL="188912" indent="-188912">
              <a:spcBef>
                <a:spcPts val="0"/>
              </a:spcBef>
              <a:buSzPct val="100000"/>
            </a:pPr>
            <a:r>
              <a:rPr lang="en-AU" sz="2400" dirty="0" smtClean="0">
                <a:solidFill>
                  <a:schemeClr val="dk1"/>
                </a:solidFill>
              </a:rPr>
              <a:t>Circulating </a:t>
            </a:r>
            <a:r>
              <a:rPr lang="en-AU" sz="2400" dirty="0">
                <a:solidFill>
                  <a:schemeClr val="dk1"/>
                </a:solidFill>
              </a:rPr>
              <a:t>graphic material to traumatize adversaries and defacing digital resources to further a political agenda.</a:t>
            </a:r>
          </a:p>
        </p:txBody>
      </p:sp>
      <p:sp>
        <p:nvSpPr>
          <p:cNvPr id="8"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9"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16</a:t>
            </a:r>
            <a:endParaRPr lang="en-US" dirty="0"/>
          </a:p>
        </p:txBody>
      </p:sp>
      <p:sp>
        <p:nvSpPr>
          <p:cNvPr id="7"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0"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1710307572"/>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5"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8"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9"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
        <p:nvSpPr>
          <p:cNvPr id="7" name="Content Placeholder 2"/>
          <p:cNvSpPr txBox="1">
            <a:spLocks/>
          </p:cNvSpPr>
          <p:nvPr/>
        </p:nvSpPr>
        <p:spPr>
          <a:xfrm>
            <a:off x="607218" y="1676400"/>
            <a:ext cx="7972425" cy="44831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a:buFont typeface="Arial" pitchFamily="34" charset="0"/>
              <a:buChar char="•"/>
              <a:defRPr/>
            </a:pPr>
            <a:endParaRPr lang="en-US" dirty="0"/>
          </a:p>
        </p:txBody>
      </p:sp>
      <p:sp>
        <p:nvSpPr>
          <p:cNvPr id="10" name="Title 1"/>
          <p:cNvSpPr txBox="1">
            <a:spLocks/>
          </p:cNvSpPr>
          <p:nvPr/>
        </p:nvSpPr>
        <p:spPr>
          <a:xfrm>
            <a:off x="500063" y="428625"/>
            <a:ext cx="8186737" cy="1143000"/>
          </a:xfrm>
          <a:prstGeom prst="rect">
            <a:avLst/>
          </a:prstGeom>
          <a:ln w="3175"/>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Tree>
    <p:extLst>
      <p:ext uri="{BB962C8B-B14F-4D97-AF65-F5344CB8AC3E}">
        <p14:creationId xmlns:p14="http://schemas.microsoft.com/office/powerpoint/2010/main" val="2330637783"/>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title" idx="4294967295"/>
          </p:nvPr>
        </p:nvSpPr>
        <p:spPr>
          <a:xfrm>
            <a:off x="609600" y="609600"/>
            <a:ext cx="6324600" cy="838200"/>
          </a:xfrm>
          <a:prstGeom prst="rect">
            <a:avLst/>
          </a:prstGeom>
          <a:noFill/>
          <a:ln>
            <a:noFill/>
          </a:ln>
        </p:spPr>
        <p:txBody>
          <a:bodyPr lIns="0" tIns="0" rIns="91425" bIns="45700" anchor="t" anchorCtr="0">
            <a:noAutofit/>
          </a:bodyPr>
          <a:lstStyle/>
          <a:p>
            <a:pPr marL="0" marR="0" lvl="0" indent="0" algn="l" rtl="0">
              <a:lnSpc>
                <a:spcPct val="90000"/>
              </a:lnSpc>
              <a:spcBef>
                <a:spcPts val="0"/>
              </a:spcBef>
              <a:spcAft>
                <a:spcPts val="600"/>
              </a:spcAft>
              <a:buClr>
                <a:schemeClr val="dk2"/>
              </a:buClr>
              <a:buSzPct val="25000"/>
              <a:buFont typeface="Times New Roman"/>
              <a:buNone/>
            </a:pPr>
            <a:r>
              <a:rPr lang="en-US" sz="3400" b="0" i="0" u="none" strike="noStrike" cap="none" baseline="0" dirty="0" smtClean="0">
                <a:solidFill>
                  <a:srgbClr val="002060"/>
                </a:solidFill>
                <a:latin typeface="Times New Roman"/>
                <a:ea typeface="Times New Roman"/>
                <a:cs typeface="Times New Roman"/>
                <a:sym typeface="Times New Roman"/>
              </a:rPr>
              <a:t>Incentives</a:t>
            </a:r>
            <a:r>
              <a:rPr lang="en-US" sz="3400" b="0" i="0" u="none" strike="noStrike" cap="none" dirty="0" smtClean="0">
                <a:solidFill>
                  <a:srgbClr val="002060"/>
                </a:solidFill>
                <a:latin typeface="Times New Roman"/>
                <a:ea typeface="Times New Roman"/>
                <a:cs typeface="Times New Roman"/>
                <a:sym typeface="Times New Roman"/>
              </a:rPr>
              <a:t/>
            </a:r>
            <a:br>
              <a:rPr lang="en-US" sz="3400" b="0" i="0" u="none" strike="noStrike" cap="none" dirty="0" smtClean="0">
                <a:solidFill>
                  <a:srgbClr val="002060"/>
                </a:solidFill>
                <a:latin typeface="Times New Roman"/>
                <a:ea typeface="Times New Roman"/>
                <a:cs typeface="Times New Roman"/>
                <a:sym typeface="Times New Roman"/>
              </a:rPr>
            </a:br>
            <a:r>
              <a:rPr lang="en-US" sz="3000" dirty="0" smtClean="0">
                <a:solidFill>
                  <a:srgbClr val="C00000"/>
                </a:solidFill>
                <a:latin typeface="Times New Roman"/>
                <a:ea typeface="Times New Roman"/>
                <a:cs typeface="Times New Roman"/>
                <a:sym typeface="Times New Roman"/>
              </a:rPr>
              <a:t>Employees and end users</a:t>
            </a:r>
            <a:endParaRPr lang="en-US" sz="3000" b="0" i="0" u="none" strike="noStrike" cap="none" baseline="0" dirty="0">
              <a:solidFill>
                <a:srgbClr val="C00000"/>
              </a:solidFill>
              <a:latin typeface="Times New Roman"/>
              <a:ea typeface="Times New Roman"/>
              <a:cs typeface="Times New Roman"/>
              <a:sym typeface="Times New Roman"/>
            </a:endParaRPr>
          </a:p>
        </p:txBody>
      </p:sp>
      <p:sp>
        <p:nvSpPr>
          <p:cNvPr id="5" name="Shape 371"/>
          <p:cNvSpPr txBox="1">
            <a:spLocks/>
          </p:cNvSpPr>
          <p:nvPr/>
        </p:nvSpPr>
        <p:spPr>
          <a:xfrm>
            <a:off x="609600" y="1828800"/>
            <a:ext cx="7924799" cy="44958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marL="188912" indent="-188912">
              <a:spcBef>
                <a:spcPts val="0"/>
              </a:spcBef>
              <a:buSzPct val="100000"/>
            </a:pPr>
            <a:r>
              <a:rPr lang="en-AU" sz="2400" dirty="0" smtClean="0">
                <a:solidFill>
                  <a:schemeClr val="dk1"/>
                </a:solidFill>
              </a:rPr>
              <a:t>Accidental </a:t>
            </a:r>
            <a:r>
              <a:rPr lang="en-AU" sz="2400" dirty="0">
                <a:solidFill>
                  <a:schemeClr val="dk1"/>
                </a:solidFill>
              </a:rPr>
              <a:t>or deliberate system misuse by users who have legitimate access or escalated privileges.</a:t>
            </a:r>
          </a:p>
          <a:p>
            <a:pPr marL="188912" indent="-188912">
              <a:spcBef>
                <a:spcPts val="0"/>
              </a:spcBef>
              <a:buSzPct val="100000"/>
            </a:pPr>
            <a:endParaRPr lang="en-AU" sz="2400" dirty="0">
              <a:solidFill>
                <a:schemeClr val="dk1"/>
              </a:solidFill>
            </a:endParaRPr>
          </a:p>
          <a:p>
            <a:pPr marL="188912" indent="-188912">
              <a:spcBef>
                <a:spcPts val="0"/>
              </a:spcBef>
              <a:buSzPct val="100000"/>
            </a:pPr>
            <a:r>
              <a:rPr lang="en-AU" sz="2400" dirty="0" smtClean="0">
                <a:solidFill>
                  <a:schemeClr val="dk1"/>
                </a:solidFill>
              </a:rPr>
              <a:t>Punishing </a:t>
            </a:r>
            <a:r>
              <a:rPr lang="en-AU" sz="2400" dirty="0">
                <a:solidFill>
                  <a:schemeClr val="dk1"/>
                </a:solidFill>
              </a:rPr>
              <a:t>an employer for perceived grievances.</a:t>
            </a:r>
          </a:p>
          <a:p>
            <a:pPr marL="188912" indent="-188912">
              <a:spcBef>
                <a:spcPts val="0"/>
              </a:spcBef>
              <a:buSzPct val="100000"/>
            </a:pPr>
            <a:endParaRPr lang="en-AU" sz="2400" dirty="0" smtClean="0">
              <a:solidFill>
                <a:schemeClr val="dk1"/>
              </a:solidFill>
            </a:endParaRPr>
          </a:p>
          <a:p>
            <a:pPr marL="188912" indent="-188912">
              <a:spcBef>
                <a:spcPts val="0"/>
              </a:spcBef>
              <a:buSzPct val="100000"/>
            </a:pPr>
            <a:r>
              <a:rPr lang="en-AU" sz="2400" dirty="0" smtClean="0">
                <a:solidFill>
                  <a:schemeClr val="dk1"/>
                </a:solidFill>
              </a:rPr>
              <a:t>Monitoring </a:t>
            </a:r>
            <a:r>
              <a:rPr lang="en-AU" sz="2400" dirty="0">
                <a:solidFill>
                  <a:schemeClr val="dk1"/>
                </a:solidFill>
              </a:rPr>
              <a:t>or stalking a significant other.</a:t>
            </a:r>
          </a:p>
          <a:p>
            <a:pPr marL="188912" indent="-188912">
              <a:spcBef>
                <a:spcPts val="0"/>
              </a:spcBef>
              <a:buSzPct val="100000"/>
            </a:pPr>
            <a:endParaRPr lang="en-AU" sz="2400" dirty="0" smtClean="0">
              <a:solidFill>
                <a:schemeClr val="dk1"/>
              </a:solidFill>
            </a:endParaRPr>
          </a:p>
          <a:p>
            <a:pPr marL="188912" indent="-188912">
              <a:spcBef>
                <a:spcPts val="0"/>
              </a:spcBef>
              <a:buSzPct val="100000"/>
            </a:pPr>
            <a:r>
              <a:rPr lang="en-AU" sz="2400" dirty="0" smtClean="0">
                <a:solidFill>
                  <a:schemeClr val="dk1"/>
                </a:solidFill>
              </a:rPr>
              <a:t>Planting </a:t>
            </a:r>
            <a:r>
              <a:rPr lang="en-AU" sz="2400" dirty="0">
                <a:solidFill>
                  <a:schemeClr val="dk1"/>
                </a:solidFill>
              </a:rPr>
              <a:t>insiders within a department to gain access to information.</a:t>
            </a:r>
          </a:p>
        </p:txBody>
      </p:sp>
      <p:sp>
        <p:nvSpPr>
          <p:cNvPr id="8"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9"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17</a:t>
            </a:r>
            <a:endParaRPr lang="en-US" dirty="0"/>
          </a:p>
        </p:txBody>
      </p:sp>
      <p:sp>
        <p:nvSpPr>
          <p:cNvPr id="7"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0"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992000188"/>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5" name="Shape 67"/>
          <p:cNvSpPr txBox="1">
            <a:spLocks/>
          </p:cNvSpPr>
          <p:nvPr/>
        </p:nvSpPr>
        <p:spPr>
          <a:xfrm>
            <a:off x="684212" y="609600"/>
            <a:ext cx="8459788" cy="8382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nSpc>
                <a:spcPct val="90000"/>
              </a:lnSpc>
              <a:buClr>
                <a:schemeClr val="dk2"/>
              </a:buClr>
              <a:buSzPct val="25000"/>
              <a:buFont typeface="Times New Roman"/>
              <a:buNone/>
            </a:pPr>
            <a:r>
              <a:rPr lang="en-US" sz="3400" dirty="0" smtClean="0">
                <a:solidFill>
                  <a:srgbClr val="002060"/>
                </a:solidFill>
                <a:latin typeface="Times New Roman"/>
                <a:ea typeface="Times New Roman"/>
                <a:cs typeface="Times New Roman"/>
                <a:sym typeface="Times New Roman"/>
              </a:rPr>
              <a:t>Case study</a:t>
            </a:r>
            <a:endParaRPr lang="en-US" sz="3400" dirty="0">
              <a:solidFill>
                <a:srgbClr val="002060"/>
              </a:solidFill>
              <a:latin typeface="Times New Roman"/>
              <a:ea typeface="Times New Roman"/>
              <a:cs typeface="Times New Roman"/>
              <a:sym typeface="Times New Roman"/>
            </a:endParaRPr>
          </a:p>
        </p:txBody>
      </p:sp>
      <p:sp>
        <p:nvSpPr>
          <p:cNvPr id="7" name="Shape 371"/>
          <p:cNvSpPr txBox="1">
            <a:spLocks/>
          </p:cNvSpPr>
          <p:nvPr/>
        </p:nvSpPr>
        <p:spPr>
          <a:xfrm>
            <a:off x="609599" y="1295400"/>
            <a:ext cx="7924799" cy="522926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marL="188912" indent="-188912">
              <a:spcBef>
                <a:spcPts val="0"/>
              </a:spcBef>
              <a:spcAft>
                <a:spcPts val="300"/>
              </a:spcAft>
              <a:buSzPct val="100000"/>
            </a:pPr>
            <a:r>
              <a:rPr lang="en-AU" sz="2400" dirty="0" smtClean="0">
                <a:solidFill>
                  <a:schemeClr val="dk1"/>
                </a:solidFill>
              </a:rPr>
              <a:t>Initial Event</a:t>
            </a:r>
            <a:endParaRPr lang="en-AU" sz="2400" dirty="0">
              <a:solidFill>
                <a:schemeClr val="dk1"/>
              </a:solidFill>
            </a:endParaRPr>
          </a:p>
          <a:p>
            <a:pPr marL="188912" indent="-188912">
              <a:spcBef>
                <a:spcPts val="0"/>
              </a:spcBef>
              <a:spcAft>
                <a:spcPts val="300"/>
              </a:spcAft>
              <a:buSzPct val="100000"/>
            </a:pPr>
            <a:r>
              <a:rPr lang="en-GB" sz="2400" dirty="0" smtClean="0">
                <a:solidFill>
                  <a:schemeClr val="dk1"/>
                </a:solidFill>
              </a:rPr>
              <a:t>Incident Report</a:t>
            </a:r>
            <a:endParaRPr lang="en-AU" sz="2400" dirty="0">
              <a:solidFill>
                <a:schemeClr val="dk1"/>
              </a:solidFill>
            </a:endParaRPr>
          </a:p>
          <a:p>
            <a:pPr marL="188912" indent="-188912">
              <a:spcBef>
                <a:spcPts val="0"/>
              </a:spcBef>
              <a:spcAft>
                <a:spcPts val="300"/>
              </a:spcAft>
              <a:buSzPct val="100000"/>
            </a:pPr>
            <a:r>
              <a:rPr lang="en-AU" sz="2400" dirty="0" smtClean="0">
                <a:solidFill>
                  <a:schemeClr val="dk1"/>
                </a:solidFill>
              </a:rPr>
              <a:t>Police Response</a:t>
            </a:r>
            <a:endParaRPr lang="en-AU" sz="2400" dirty="0">
              <a:solidFill>
                <a:schemeClr val="dk1"/>
              </a:solidFill>
            </a:endParaRPr>
          </a:p>
          <a:p>
            <a:pPr marL="188912" indent="-188912">
              <a:spcBef>
                <a:spcPts val="0"/>
              </a:spcBef>
              <a:spcAft>
                <a:spcPts val="300"/>
              </a:spcAft>
              <a:buSzPct val="100000"/>
            </a:pPr>
            <a:r>
              <a:rPr lang="en-AU" sz="2400" dirty="0" smtClean="0">
                <a:solidFill>
                  <a:schemeClr val="dk1"/>
                </a:solidFill>
              </a:rPr>
              <a:t>Investigation</a:t>
            </a:r>
          </a:p>
          <a:p>
            <a:pPr marL="188912" indent="-188912">
              <a:spcBef>
                <a:spcPts val="0"/>
              </a:spcBef>
              <a:spcAft>
                <a:spcPts val="300"/>
              </a:spcAft>
              <a:buSzPct val="100000"/>
            </a:pPr>
            <a:r>
              <a:rPr lang="en-GB" sz="2400" dirty="0" smtClean="0">
                <a:solidFill>
                  <a:schemeClr val="dk1"/>
                </a:solidFill>
              </a:rPr>
              <a:t>Jurisdictional Complexities</a:t>
            </a:r>
            <a:endParaRPr lang="en-AU" sz="2400" dirty="0" smtClean="0">
              <a:solidFill>
                <a:schemeClr val="dk1"/>
              </a:solidFill>
            </a:endParaRPr>
          </a:p>
          <a:p>
            <a:pPr marL="188912" indent="-188912">
              <a:spcBef>
                <a:spcPts val="0"/>
              </a:spcBef>
              <a:spcAft>
                <a:spcPts val="300"/>
              </a:spcAft>
              <a:buSzPct val="100000"/>
            </a:pPr>
            <a:r>
              <a:rPr lang="en-GB" sz="2400" dirty="0" smtClean="0">
                <a:solidFill>
                  <a:schemeClr val="dk1"/>
                </a:solidFill>
              </a:rPr>
              <a:t>Forensic Inquiry</a:t>
            </a:r>
          </a:p>
          <a:p>
            <a:pPr marL="188912" indent="-188912">
              <a:spcBef>
                <a:spcPts val="0"/>
              </a:spcBef>
              <a:spcAft>
                <a:spcPts val="300"/>
              </a:spcAft>
              <a:buSzPct val="100000"/>
            </a:pPr>
            <a:r>
              <a:rPr lang="en-GB" sz="2400" dirty="0" smtClean="0">
                <a:solidFill>
                  <a:schemeClr val="dk1"/>
                </a:solidFill>
              </a:rPr>
              <a:t>Legal Counsel</a:t>
            </a:r>
          </a:p>
          <a:p>
            <a:pPr marL="188912" indent="-188912">
              <a:spcBef>
                <a:spcPts val="0"/>
              </a:spcBef>
              <a:spcAft>
                <a:spcPts val="300"/>
              </a:spcAft>
              <a:buSzPct val="100000"/>
            </a:pPr>
            <a:r>
              <a:rPr lang="en-GB" sz="2400" dirty="0" smtClean="0">
                <a:solidFill>
                  <a:schemeClr val="dk1"/>
                </a:solidFill>
              </a:rPr>
              <a:t>Mandatory Disclosure</a:t>
            </a:r>
          </a:p>
          <a:p>
            <a:pPr marL="188912" indent="-188912">
              <a:spcBef>
                <a:spcPts val="0"/>
              </a:spcBef>
              <a:spcAft>
                <a:spcPts val="300"/>
              </a:spcAft>
              <a:buSzPct val="100000"/>
            </a:pPr>
            <a:r>
              <a:rPr lang="en-GB" sz="2400" dirty="0" smtClean="0">
                <a:solidFill>
                  <a:schemeClr val="dk1"/>
                </a:solidFill>
              </a:rPr>
              <a:t>Pre-trial</a:t>
            </a:r>
          </a:p>
          <a:p>
            <a:pPr marL="188912" indent="-188912">
              <a:spcBef>
                <a:spcPts val="0"/>
              </a:spcBef>
              <a:spcAft>
                <a:spcPts val="300"/>
              </a:spcAft>
              <a:buSzPct val="100000"/>
            </a:pPr>
            <a:r>
              <a:rPr lang="en-GB" sz="2400" dirty="0" smtClean="0">
                <a:solidFill>
                  <a:schemeClr val="dk1"/>
                </a:solidFill>
              </a:rPr>
              <a:t>Trial</a:t>
            </a:r>
          </a:p>
          <a:p>
            <a:pPr marL="188912" indent="-188912">
              <a:spcBef>
                <a:spcPts val="0"/>
              </a:spcBef>
              <a:spcAft>
                <a:spcPts val="300"/>
              </a:spcAft>
              <a:buSzPct val="100000"/>
            </a:pPr>
            <a:r>
              <a:rPr lang="en-GB" sz="2400" dirty="0" smtClean="0">
                <a:solidFill>
                  <a:schemeClr val="dk1"/>
                </a:solidFill>
              </a:rPr>
              <a:t>Evidence</a:t>
            </a:r>
          </a:p>
          <a:p>
            <a:pPr marL="188912" indent="-188912">
              <a:spcBef>
                <a:spcPts val="0"/>
              </a:spcBef>
              <a:spcAft>
                <a:spcPts val="300"/>
              </a:spcAft>
              <a:buSzPct val="100000"/>
            </a:pPr>
            <a:r>
              <a:rPr lang="en-GB" sz="2400" dirty="0" smtClean="0">
                <a:solidFill>
                  <a:schemeClr val="dk1"/>
                </a:solidFill>
              </a:rPr>
              <a:t>Experts</a:t>
            </a:r>
          </a:p>
          <a:p>
            <a:pPr marL="188912" indent="-188912">
              <a:spcBef>
                <a:spcPts val="0"/>
              </a:spcBef>
              <a:spcAft>
                <a:spcPts val="300"/>
              </a:spcAft>
              <a:buSzPct val="100000"/>
            </a:pPr>
            <a:r>
              <a:rPr lang="en-GB" sz="2400" dirty="0" smtClean="0">
                <a:solidFill>
                  <a:schemeClr val="dk1"/>
                </a:solidFill>
              </a:rPr>
              <a:t>Defence</a:t>
            </a:r>
          </a:p>
          <a:p>
            <a:pPr marL="188912" indent="-188912">
              <a:spcBef>
                <a:spcPts val="0"/>
              </a:spcBef>
              <a:spcAft>
                <a:spcPts val="300"/>
              </a:spcAft>
              <a:buSzPct val="100000"/>
            </a:pPr>
            <a:r>
              <a:rPr lang="en-GB" sz="2400" dirty="0" smtClean="0">
                <a:solidFill>
                  <a:schemeClr val="dk1"/>
                </a:solidFill>
              </a:rPr>
              <a:t>Adjudication</a:t>
            </a:r>
            <a:endParaRPr lang="en-AU" sz="2400" dirty="0">
              <a:solidFill>
                <a:schemeClr val="dk1"/>
              </a:solidFill>
            </a:endParaRPr>
          </a:p>
        </p:txBody>
      </p:sp>
      <p:pic>
        <p:nvPicPr>
          <p:cNvPr id="3080" name="Picture 8" descr="http://joegiacalone.net/wp-content/uploads/2013/11/Kicking-Around-the-Cold-Case-Fi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324" y="3365205"/>
            <a:ext cx="3082926" cy="31594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10"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18</a:t>
            </a:r>
            <a:endParaRPr lang="en-US" dirty="0"/>
          </a:p>
        </p:txBody>
      </p:sp>
      <p:sp>
        <p:nvSpPr>
          <p:cNvPr id="8"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1"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4059770474"/>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title" idx="4294967295"/>
          </p:nvPr>
        </p:nvSpPr>
        <p:spPr>
          <a:xfrm>
            <a:off x="609600" y="609600"/>
            <a:ext cx="6629400" cy="838200"/>
          </a:xfrm>
          <a:prstGeom prst="rect">
            <a:avLst/>
          </a:prstGeom>
          <a:noFill/>
          <a:ln>
            <a:noFill/>
          </a:ln>
        </p:spPr>
        <p:txBody>
          <a:bodyPr lIns="0" tIns="0" rIns="91425" bIns="45700" anchor="t" anchorCtr="0">
            <a:noAutofit/>
          </a:bodyPr>
          <a:lstStyle/>
          <a:p>
            <a:pPr lvl="0">
              <a:lnSpc>
                <a:spcPct val="90000"/>
              </a:lnSpc>
              <a:spcAft>
                <a:spcPts val="600"/>
              </a:spcAft>
              <a:buClr>
                <a:schemeClr val="dk2"/>
              </a:buClr>
              <a:buSzPct val="25000"/>
            </a:pPr>
            <a:r>
              <a:rPr lang="en-US" sz="3400" dirty="0" smtClean="0">
                <a:solidFill>
                  <a:srgbClr val="002060"/>
                </a:solidFill>
                <a:latin typeface="Times New Roman"/>
                <a:ea typeface="Times New Roman"/>
                <a:cs typeface="Times New Roman"/>
                <a:sym typeface="Times New Roman"/>
              </a:rPr>
              <a:t>Challenges for administering justice</a:t>
            </a:r>
            <a:r>
              <a:rPr lang="en-US" sz="3400" b="0" i="0" u="none" strike="noStrike" cap="none" dirty="0" smtClean="0">
                <a:solidFill>
                  <a:srgbClr val="002060"/>
                </a:solidFill>
                <a:latin typeface="Times New Roman"/>
                <a:ea typeface="Times New Roman"/>
                <a:cs typeface="Times New Roman"/>
                <a:sym typeface="Times New Roman"/>
              </a:rPr>
              <a:t/>
            </a:r>
            <a:br>
              <a:rPr lang="en-US" sz="3400" b="0" i="0" u="none" strike="noStrike" cap="none" dirty="0" smtClean="0">
                <a:solidFill>
                  <a:srgbClr val="002060"/>
                </a:solidFill>
                <a:latin typeface="Times New Roman"/>
                <a:ea typeface="Times New Roman"/>
                <a:cs typeface="Times New Roman"/>
                <a:sym typeface="Times New Roman"/>
              </a:rPr>
            </a:br>
            <a:r>
              <a:rPr lang="en-US" sz="3000" dirty="0" smtClean="0">
                <a:solidFill>
                  <a:srgbClr val="C00000"/>
                </a:solidFill>
                <a:latin typeface="Times New Roman"/>
                <a:ea typeface="Times New Roman"/>
                <a:cs typeface="Times New Roman"/>
                <a:sym typeface="Times New Roman"/>
              </a:rPr>
              <a:t>Identification</a:t>
            </a:r>
            <a:endParaRPr lang="en-US" sz="3000" b="0" i="0" u="none" strike="noStrike" cap="none" baseline="0" dirty="0">
              <a:solidFill>
                <a:srgbClr val="C00000"/>
              </a:solidFill>
              <a:latin typeface="Times New Roman"/>
              <a:ea typeface="Times New Roman"/>
              <a:cs typeface="Times New Roman"/>
              <a:sym typeface="Times New Roman"/>
            </a:endParaRPr>
          </a:p>
        </p:txBody>
      </p:sp>
      <p:sp>
        <p:nvSpPr>
          <p:cNvPr id="5" name="Shape 371"/>
          <p:cNvSpPr txBox="1">
            <a:spLocks/>
          </p:cNvSpPr>
          <p:nvPr/>
        </p:nvSpPr>
        <p:spPr>
          <a:xfrm>
            <a:off x="609600" y="1828800"/>
            <a:ext cx="7924799" cy="44958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marL="188912" indent="-188912">
              <a:spcBef>
                <a:spcPts val="0"/>
              </a:spcBef>
              <a:buSzPct val="100000"/>
            </a:pPr>
            <a:r>
              <a:rPr lang="en-AU" sz="2400" dirty="0">
                <a:solidFill>
                  <a:schemeClr val="dk1"/>
                </a:solidFill>
              </a:rPr>
              <a:t>Attributing ownership and authorship of </a:t>
            </a:r>
            <a:r>
              <a:rPr lang="en-AU" sz="2400" dirty="0" smtClean="0">
                <a:solidFill>
                  <a:schemeClr val="dk1"/>
                </a:solidFill>
              </a:rPr>
              <a:t>electronically stored information (ESI) </a:t>
            </a:r>
            <a:r>
              <a:rPr lang="en-AU" sz="2400" dirty="0">
                <a:solidFill>
                  <a:schemeClr val="dk1"/>
                </a:solidFill>
              </a:rPr>
              <a:t>and identifying individuals in control computer systems</a:t>
            </a:r>
            <a:r>
              <a:rPr lang="en-AU" sz="2400" dirty="0" smtClean="0">
                <a:solidFill>
                  <a:schemeClr val="dk1"/>
                </a:solidFill>
              </a:rPr>
              <a:t>.</a:t>
            </a:r>
          </a:p>
          <a:p>
            <a:pPr marL="188912" indent="-188912">
              <a:spcBef>
                <a:spcPts val="0"/>
              </a:spcBef>
              <a:buSzPct val="100000"/>
            </a:pPr>
            <a:endParaRPr lang="en-AU" sz="2400" dirty="0">
              <a:solidFill>
                <a:schemeClr val="dk1"/>
              </a:solidFill>
            </a:endParaRPr>
          </a:p>
          <a:p>
            <a:pPr marL="188912" indent="-188912">
              <a:spcBef>
                <a:spcPts val="0"/>
              </a:spcBef>
              <a:buSzPct val="100000"/>
            </a:pPr>
            <a:r>
              <a:rPr lang="en-AU" sz="2400" dirty="0">
                <a:solidFill>
                  <a:schemeClr val="dk1"/>
                </a:solidFill>
              </a:rPr>
              <a:t>Expediently locating relevant information amongst voluminous sets of data.</a:t>
            </a:r>
          </a:p>
          <a:p>
            <a:pPr marL="188912" indent="-188912">
              <a:spcBef>
                <a:spcPts val="0"/>
              </a:spcBef>
              <a:buSzPct val="100000"/>
            </a:pPr>
            <a:endParaRPr lang="en-AU" sz="2400" dirty="0" smtClean="0">
              <a:solidFill>
                <a:schemeClr val="dk1"/>
              </a:solidFill>
            </a:endParaRPr>
          </a:p>
          <a:p>
            <a:pPr marL="188912" indent="-188912">
              <a:spcBef>
                <a:spcPts val="0"/>
              </a:spcBef>
              <a:buSzPct val="100000"/>
            </a:pPr>
            <a:r>
              <a:rPr lang="en-AU" sz="2400" dirty="0" smtClean="0">
                <a:solidFill>
                  <a:schemeClr val="dk1"/>
                </a:solidFill>
              </a:rPr>
              <a:t>Tracing </a:t>
            </a:r>
            <a:r>
              <a:rPr lang="en-AU" sz="2400" dirty="0">
                <a:solidFill>
                  <a:schemeClr val="dk1"/>
                </a:solidFill>
              </a:rPr>
              <a:t>criminal activity where data anonymisation and obfuscation techniques are employed.</a:t>
            </a:r>
          </a:p>
          <a:p>
            <a:pPr marL="188912" indent="-188912">
              <a:spcBef>
                <a:spcPts val="0"/>
              </a:spcBef>
              <a:buSzPct val="100000"/>
            </a:pPr>
            <a:endParaRPr lang="en-AU" sz="2400" dirty="0">
              <a:solidFill>
                <a:schemeClr val="dk1"/>
              </a:solidFill>
            </a:endParaRPr>
          </a:p>
          <a:p>
            <a:pPr marL="188912" indent="-188912">
              <a:spcBef>
                <a:spcPts val="0"/>
              </a:spcBef>
              <a:buSzPct val="100000"/>
            </a:pPr>
            <a:r>
              <a:rPr lang="en-AU" sz="2400" dirty="0" smtClean="0">
                <a:solidFill>
                  <a:schemeClr val="dk1"/>
                </a:solidFill>
              </a:rPr>
              <a:t>Widespread </a:t>
            </a:r>
            <a:r>
              <a:rPr lang="en-AU" sz="2400" dirty="0">
                <a:solidFill>
                  <a:schemeClr val="dk1"/>
                </a:solidFill>
              </a:rPr>
              <a:t>availability of sanitisation and data wiping software leading to destruction of evidence.</a:t>
            </a:r>
          </a:p>
        </p:txBody>
      </p:sp>
      <p:sp>
        <p:nvSpPr>
          <p:cNvPr id="8"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9"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19</a:t>
            </a:r>
            <a:endParaRPr lang="en-US" dirty="0"/>
          </a:p>
        </p:txBody>
      </p:sp>
      <p:sp>
        <p:nvSpPr>
          <p:cNvPr id="7"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0"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27712037"/>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title" idx="4294967295"/>
          </p:nvPr>
        </p:nvSpPr>
        <p:spPr>
          <a:xfrm>
            <a:off x="609600" y="609600"/>
            <a:ext cx="6629400" cy="838200"/>
          </a:xfrm>
          <a:prstGeom prst="rect">
            <a:avLst/>
          </a:prstGeom>
          <a:noFill/>
          <a:ln>
            <a:noFill/>
          </a:ln>
        </p:spPr>
        <p:txBody>
          <a:bodyPr lIns="0" tIns="0" rIns="91425" bIns="45700" anchor="t" anchorCtr="0">
            <a:noAutofit/>
          </a:bodyPr>
          <a:lstStyle/>
          <a:p>
            <a:pPr lvl="0">
              <a:lnSpc>
                <a:spcPct val="90000"/>
              </a:lnSpc>
              <a:spcAft>
                <a:spcPts val="600"/>
              </a:spcAft>
              <a:buClr>
                <a:schemeClr val="dk2"/>
              </a:buClr>
              <a:buSzPct val="25000"/>
            </a:pPr>
            <a:r>
              <a:rPr lang="en-US" sz="3400" dirty="0" smtClean="0">
                <a:solidFill>
                  <a:srgbClr val="002060"/>
                </a:solidFill>
                <a:latin typeface="Times New Roman"/>
                <a:ea typeface="Times New Roman"/>
                <a:cs typeface="Times New Roman"/>
                <a:sym typeface="Times New Roman"/>
              </a:rPr>
              <a:t>Challenges for administering justice</a:t>
            </a:r>
            <a:r>
              <a:rPr lang="en-US" sz="3400" b="0" i="0" u="none" strike="noStrike" cap="none" dirty="0" smtClean="0">
                <a:solidFill>
                  <a:srgbClr val="002060"/>
                </a:solidFill>
                <a:latin typeface="Times New Roman"/>
                <a:ea typeface="Times New Roman"/>
                <a:cs typeface="Times New Roman"/>
                <a:sym typeface="Times New Roman"/>
              </a:rPr>
              <a:t/>
            </a:r>
            <a:br>
              <a:rPr lang="en-US" sz="3400" b="0" i="0" u="none" strike="noStrike" cap="none" dirty="0" smtClean="0">
                <a:solidFill>
                  <a:srgbClr val="002060"/>
                </a:solidFill>
                <a:latin typeface="Times New Roman"/>
                <a:ea typeface="Times New Roman"/>
                <a:cs typeface="Times New Roman"/>
                <a:sym typeface="Times New Roman"/>
              </a:rPr>
            </a:br>
            <a:r>
              <a:rPr lang="en-US" sz="3000" dirty="0" smtClean="0">
                <a:solidFill>
                  <a:srgbClr val="C00000"/>
                </a:solidFill>
                <a:latin typeface="Times New Roman"/>
                <a:ea typeface="Times New Roman"/>
                <a:cs typeface="Times New Roman"/>
                <a:sym typeface="Times New Roman"/>
              </a:rPr>
              <a:t>Access</a:t>
            </a:r>
            <a:endParaRPr lang="en-US" sz="3000" b="0" i="0" u="none" strike="noStrike" cap="none" baseline="0" dirty="0">
              <a:solidFill>
                <a:srgbClr val="C00000"/>
              </a:solidFill>
              <a:latin typeface="Times New Roman"/>
              <a:ea typeface="Times New Roman"/>
              <a:cs typeface="Times New Roman"/>
              <a:sym typeface="Times New Roman"/>
            </a:endParaRPr>
          </a:p>
        </p:txBody>
      </p:sp>
      <p:sp>
        <p:nvSpPr>
          <p:cNvPr id="5" name="Shape 371"/>
          <p:cNvSpPr txBox="1">
            <a:spLocks/>
          </p:cNvSpPr>
          <p:nvPr/>
        </p:nvSpPr>
        <p:spPr>
          <a:xfrm>
            <a:off x="609600" y="1828800"/>
            <a:ext cx="7924799" cy="44958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marL="188912" indent="-188912">
              <a:spcBef>
                <a:spcPts val="0"/>
              </a:spcBef>
              <a:buSzPct val="100000"/>
            </a:pPr>
            <a:r>
              <a:rPr lang="en-AU" sz="2400" dirty="0" smtClean="0">
                <a:solidFill>
                  <a:schemeClr val="dk1"/>
                </a:solidFill>
              </a:rPr>
              <a:t>Inability </a:t>
            </a:r>
            <a:r>
              <a:rPr lang="en-AU" sz="2400" dirty="0">
                <a:solidFill>
                  <a:schemeClr val="dk1"/>
                </a:solidFill>
              </a:rPr>
              <a:t>to obtain authorisation for search and seize of data stored remotely, particularly in relation to </a:t>
            </a:r>
            <a:r>
              <a:rPr lang="en-AU" sz="2400" dirty="0" smtClean="0">
                <a:solidFill>
                  <a:schemeClr val="dk1"/>
                </a:solidFill>
              </a:rPr>
              <a:t>Cloud Service Providers.</a:t>
            </a:r>
          </a:p>
          <a:p>
            <a:pPr marL="188912" indent="-188912">
              <a:spcBef>
                <a:spcPts val="0"/>
              </a:spcBef>
              <a:buSzPct val="100000"/>
            </a:pPr>
            <a:endParaRPr lang="en-AU" sz="2400" dirty="0">
              <a:solidFill>
                <a:schemeClr val="dk1"/>
              </a:solidFill>
            </a:endParaRPr>
          </a:p>
          <a:p>
            <a:pPr marL="188912" indent="-188912">
              <a:spcBef>
                <a:spcPts val="0"/>
              </a:spcBef>
              <a:buSzPct val="100000"/>
            </a:pPr>
            <a:r>
              <a:rPr lang="en-AU" sz="2400" dirty="0" smtClean="0">
                <a:solidFill>
                  <a:schemeClr val="dk1"/>
                </a:solidFill>
              </a:rPr>
              <a:t>Bureaucracy </a:t>
            </a:r>
            <a:r>
              <a:rPr lang="en-AU" sz="2400" dirty="0">
                <a:solidFill>
                  <a:schemeClr val="dk1"/>
                </a:solidFill>
              </a:rPr>
              <a:t>causing delays in processing requests for mutual legal assistance.</a:t>
            </a:r>
          </a:p>
          <a:p>
            <a:pPr marL="188912" indent="-188912">
              <a:spcBef>
                <a:spcPts val="0"/>
              </a:spcBef>
              <a:buSzPct val="100000"/>
            </a:pPr>
            <a:endParaRPr lang="en-AU" sz="2400" dirty="0">
              <a:solidFill>
                <a:schemeClr val="dk1"/>
              </a:solidFill>
            </a:endParaRPr>
          </a:p>
          <a:p>
            <a:pPr marL="188912" indent="-188912">
              <a:spcBef>
                <a:spcPts val="0"/>
              </a:spcBef>
              <a:buSzPct val="100000"/>
            </a:pPr>
            <a:r>
              <a:rPr lang="en-AU" sz="2400" dirty="0" smtClean="0">
                <a:solidFill>
                  <a:schemeClr val="dk1"/>
                </a:solidFill>
              </a:rPr>
              <a:t>Lack </a:t>
            </a:r>
            <a:r>
              <a:rPr lang="en-AU" sz="2400" dirty="0">
                <a:solidFill>
                  <a:schemeClr val="dk1"/>
                </a:solidFill>
              </a:rPr>
              <a:t>of technical resources and absence of legal authority required to compel data production.</a:t>
            </a:r>
          </a:p>
          <a:p>
            <a:pPr marL="188912" indent="-188912">
              <a:spcBef>
                <a:spcPts val="0"/>
              </a:spcBef>
              <a:buSzPct val="100000"/>
            </a:pPr>
            <a:endParaRPr lang="en-AU" sz="2400" dirty="0" smtClean="0">
              <a:solidFill>
                <a:schemeClr val="dk1"/>
              </a:solidFill>
            </a:endParaRPr>
          </a:p>
          <a:p>
            <a:pPr marL="188912" indent="-188912">
              <a:spcBef>
                <a:spcPts val="0"/>
              </a:spcBef>
              <a:buSzPct val="100000"/>
            </a:pPr>
            <a:r>
              <a:rPr lang="en-AU" sz="2400" dirty="0" smtClean="0">
                <a:solidFill>
                  <a:schemeClr val="dk1"/>
                </a:solidFill>
              </a:rPr>
              <a:t>Rapid </a:t>
            </a:r>
            <a:r>
              <a:rPr lang="en-AU" sz="2400" dirty="0">
                <a:solidFill>
                  <a:schemeClr val="dk1"/>
                </a:solidFill>
              </a:rPr>
              <a:t>advancements in strong consumer security on personal </a:t>
            </a:r>
            <a:r>
              <a:rPr lang="en-AU" sz="2400" dirty="0" smtClean="0">
                <a:solidFill>
                  <a:schemeClr val="dk1"/>
                </a:solidFill>
              </a:rPr>
              <a:t>devices and ease of access to anti-forensics.</a:t>
            </a:r>
            <a:endParaRPr lang="en-AU" sz="2400" dirty="0">
              <a:solidFill>
                <a:schemeClr val="dk1"/>
              </a:solidFill>
            </a:endParaRPr>
          </a:p>
        </p:txBody>
      </p:sp>
      <p:sp>
        <p:nvSpPr>
          <p:cNvPr id="8"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9"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20</a:t>
            </a:r>
            <a:endParaRPr lang="en-US" dirty="0"/>
          </a:p>
        </p:txBody>
      </p:sp>
      <p:sp>
        <p:nvSpPr>
          <p:cNvPr id="7"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0"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875061385"/>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title" idx="4294967295"/>
          </p:nvPr>
        </p:nvSpPr>
        <p:spPr>
          <a:xfrm>
            <a:off x="609600" y="609600"/>
            <a:ext cx="6629400" cy="838200"/>
          </a:xfrm>
          <a:prstGeom prst="rect">
            <a:avLst/>
          </a:prstGeom>
          <a:noFill/>
          <a:ln>
            <a:noFill/>
          </a:ln>
        </p:spPr>
        <p:txBody>
          <a:bodyPr lIns="0" tIns="0" rIns="91425" bIns="45700" anchor="t" anchorCtr="0">
            <a:noAutofit/>
          </a:bodyPr>
          <a:lstStyle/>
          <a:p>
            <a:pPr lvl="0">
              <a:lnSpc>
                <a:spcPct val="90000"/>
              </a:lnSpc>
              <a:spcAft>
                <a:spcPts val="600"/>
              </a:spcAft>
              <a:buClr>
                <a:schemeClr val="dk2"/>
              </a:buClr>
              <a:buSzPct val="25000"/>
            </a:pPr>
            <a:r>
              <a:rPr lang="en-US" sz="3400" dirty="0" smtClean="0">
                <a:solidFill>
                  <a:srgbClr val="002060"/>
                </a:solidFill>
                <a:latin typeface="Times New Roman"/>
                <a:ea typeface="Times New Roman"/>
                <a:cs typeface="Times New Roman"/>
                <a:sym typeface="Times New Roman"/>
              </a:rPr>
              <a:t>Challenges for administering justice</a:t>
            </a:r>
            <a:r>
              <a:rPr lang="en-US" sz="3400" b="0" i="0" u="none" strike="noStrike" cap="none" dirty="0" smtClean="0">
                <a:solidFill>
                  <a:srgbClr val="002060"/>
                </a:solidFill>
                <a:latin typeface="Times New Roman"/>
                <a:ea typeface="Times New Roman"/>
                <a:cs typeface="Times New Roman"/>
                <a:sym typeface="Times New Roman"/>
              </a:rPr>
              <a:t/>
            </a:r>
            <a:br>
              <a:rPr lang="en-US" sz="3400" b="0" i="0" u="none" strike="noStrike" cap="none" dirty="0" smtClean="0">
                <a:solidFill>
                  <a:srgbClr val="002060"/>
                </a:solidFill>
                <a:latin typeface="Times New Roman"/>
                <a:ea typeface="Times New Roman"/>
                <a:cs typeface="Times New Roman"/>
                <a:sym typeface="Times New Roman"/>
              </a:rPr>
            </a:br>
            <a:r>
              <a:rPr lang="en-US" sz="3000" dirty="0" smtClean="0">
                <a:solidFill>
                  <a:srgbClr val="C00000"/>
                </a:solidFill>
                <a:latin typeface="Times New Roman"/>
                <a:ea typeface="Times New Roman"/>
                <a:cs typeface="Times New Roman"/>
                <a:sym typeface="Times New Roman"/>
              </a:rPr>
              <a:t>Human resources</a:t>
            </a:r>
            <a:endParaRPr lang="en-US" sz="3000" b="0" i="0" u="none" strike="noStrike" cap="none" baseline="0" dirty="0">
              <a:solidFill>
                <a:srgbClr val="C00000"/>
              </a:solidFill>
              <a:latin typeface="Times New Roman"/>
              <a:ea typeface="Times New Roman"/>
              <a:cs typeface="Times New Roman"/>
              <a:sym typeface="Times New Roman"/>
            </a:endParaRPr>
          </a:p>
        </p:txBody>
      </p:sp>
      <p:sp>
        <p:nvSpPr>
          <p:cNvPr id="5" name="Shape 371"/>
          <p:cNvSpPr txBox="1">
            <a:spLocks/>
          </p:cNvSpPr>
          <p:nvPr/>
        </p:nvSpPr>
        <p:spPr>
          <a:xfrm>
            <a:off x="609600" y="1828800"/>
            <a:ext cx="7924799" cy="44958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marL="188912" indent="-188912">
              <a:spcBef>
                <a:spcPts val="0"/>
              </a:spcBef>
              <a:buSzPct val="100000"/>
            </a:pPr>
            <a:r>
              <a:rPr lang="en-AU" sz="2400" dirty="0" smtClean="0">
                <a:solidFill>
                  <a:schemeClr val="dk1"/>
                </a:solidFill>
              </a:rPr>
              <a:t>Lack </a:t>
            </a:r>
            <a:r>
              <a:rPr lang="en-AU" sz="2400" dirty="0">
                <a:solidFill>
                  <a:schemeClr val="dk1"/>
                </a:solidFill>
              </a:rPr>
              <a:t>of qualified digital forensic personnel required to operate equipment, discover evidence, and assist investigators and prosecutors </a:t>
            </a:r>
            <a:r>
              <a:rPr lang="en-AU" sz="2400" dirty="0" smtClean="0">
                <a:solidFill>
                  <a:schemeClr val="dk1"/>
                </a:solidFill>
              </a:rPr>
              <a:t>in the preparation of reports</a:t>
            </a:r>
            <a:r>
              <a:rPr lang="en-AU" sz="2400" dirty="0">
                <a:solidFill>
                  <a:schemeClr val="dk1"/>
                </a:solidFill>
              </a:rPr>
              <a:t>, </a:t>
            </a:r>
            <a:r>
              <a:rPr lang="en-AU" sz="2400" dirty="0" smtClean="0">
                <a:solidFill>
                  <a:schemeClr val="dk1"/>
                </a:solidFill>
              </a:rPr>
              <a:t>delivery of expert </a:t>
            </a:r>
            <a:r>
              <a:rPr lang="en-AU" sz="2400" dirty="0">
                <a:solidFill>
                  <a:schemeClr val="dk1"/>
                </a:solidFill>
              </a:rPr>
              <a:t>testimony, and </a:t>
            </a:r>
            <a:r>
              <a:rPr lang="en-AU" sz="2400" dirty="0" smtClean="0">
                <a:solidFill>
                  <a:schemeClr val="dk1"/>
                </a:solidFill>
              </a:rPr>
              <a:t>the demystification of the </a:t>
            </a:r>
            <a:r>
              <a:rPr lang="en-AU" sz="2400" dirty="0">
                <a:solidFill>
                  <a:schemeClr val="dk1"/>
                </a:solidFill>
              </a:rPr>
              <a:t>technical underpinnings and </a:t>
            </a:r>
            <a:r>
              <a:rPr lang="en-AU" sz="2400" dirty="0" smtClean="0">
                <a:solidFill>
                  <a:schemeClr val="dk1"/>
                </a:solidFill>
              </a:rPr>
              <a:t>probative value of ESI.</a:t>
            </a:r>
            <a:endParaRPr lang="en-AU" sz="2400" dirty="0">
              <a:solidFill>
                <a:schemeClr val="dk1"/>
              </a:solidFill>
            </a:endParaRPr>
          </a:p>
          <a:p>
            <a:pPr marL="188912" indent="-188912">
              <a:spcBef>
                <a:spcPts val="0"/>
              </a:spcBef>
              <a:buSzPct val="100000"/>
            </a:pPr>
            <a:endParaRPr lang="en-AU" sz="2400" dirty="0" smtClean="0">
              <a:solidFill>
                <a:schemeClr val="dk1"/>
              </a:solidFill>
            </a:endParaRPr>
          </a:p>
          <a:p>
            <a:pPr marL="188912" indent="-188912">
              <a:spcBef>
                <a:spcPts val="0"/>
              </a:spcBef>
              <a:buSzPct val="100000"/>
            </a:pPr>
            <a:r>
              <a:rPr lang="en-AU" sz="2400" dirty="0" smtClean="0">
                <a:solidFill>
                  <a:schemeClr val="dk1"/>
                </a:solidFill>
              </a:rPr>
              <a:t>Scarcity </a:t>
            </a:r>
            <a:r>
              <a:rPr lang="en-AU" sz="2400" dirty="0">
                <a:solidFill>
                  <a:schemeClr val="dk1"/>
                </a:solidFill>
              </a:rPr>
              <a:t>of law enforcement officers and prosecutors with technical expertise </a:t>
            </a:r>
            <a:r>
              <a:rPr lang="en-AU" sz="2400" dirty="0" smtClean="0">
                <a:solidFill>
                  <a:schemeClr val="dk1"/>
                </a:solidFill>
              </a:rPr>
              <a:t>and mindset to </a:t>
            </a:r>
            <a:r>
              <a:rPr lang="en-AU" sz="2400" dirty="0">
                <a:solidFill>
                  <a:schemeClr val="dk1"/>
                </a:solidFill>
              </a:rPr>
              <a:t>investigate and prosecute </a:t>
            </a:r>
            <a:r>
              <a:rPr lang="en-AU" sz="2400" dirty="0" smtClean="0">
                <a:solidFill>
                  <a:schemeClr val="dk1"/>
                </a:solidFill>
              </a:rPr>
              <a:t>cybercriminals.</a:t>
            </a:r>
            <a:endParaRPr lang="en-AU" sz="2400" dirty="0">
              <a:solidFill>
                <a:schemeClr val="dk1"/>
              </a:solidFill>
            </a:endParaRPr>
          </a:p>
        </p:txBody>
      </p:sp>
      <p:sp>
        <p:nvSpPr>
          <p:cNvPr id="8"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9"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21</a:t>
            </a:r>
            <a:endParaRPr lang="en-US" dirty="0"/>
          </a:p>
        </p:txBody>
      </p:sp>
      <p:sp>
        <p:nvSpPr>
          <p:cNvPr id="7"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0"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2163858275"/>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title" idx="4294967295"/>
          </p:nvPr>
        </p:nvSpPr>
        <p:spPr>
          <a:xfrm>
            <a:off x="609600" y="609600"/>
            <a:ext cx="6629400" cy="838200"/>
          </a:xfrm>
          <a:prstGeom prst="rect">
            <a:avLst/>
          </a:prstGeom>
          <a:noFill/>
          <a:ln>
            <a:noFill/>
          </a:ln>
        </p:spPr>
        <p:txBody>
          <a:bodyPr lIns="0" tIns="0" rIns="91425" bIns="45700" anchor="t" anchorCtr="0">
            <a:noAutofit/>
          </a:bodyPr>
          <a:lstStyle/>
          <a:p>
            <a:pPr lvl="0">
              <a:lnSpc>
                <a:spcPct val="90000"/>
              </a:lnSpc>
              <a:spcAft>
                <a:spcPts val="600"/>
              </a:spcAft>
              <a:buClr>
                <a:schemeClr val="dk2"/>
              </a:buClr>
              <a:buSzPct val="25000"/>
            </a:pPr>
            <a:r>
              <a:rPr lang="en-US" sz="3400" dirty="0" smtClean="0">
                <a:solidFill>
                  <a:srgbClr val="002060"/>
                </a:solidFill>
                <a:latin typeface="Times New Roman"/>
                <a:ea typeface="Times New Roman"/>
                <a:cs typeface="Times New Roman"/>
                <a:sym typeface="Times New Roman"/>
              </a:rPr>
              <a:t>Challenges for administering justice</a:t>
            </a:r>
            <a:r>
              <a:rPr lang="en-US" sz="3400" b="0" i="0" u="none" strike="noStrike" cap="none" dirty="0" smtClean="0">
                <a:solidFill>
                  <a:srgbClr val="002060"/>
                </a:solidFill>
                <a:latin typeface="Times New Roman"/>
                <a:ea typeface="Times New Roman"/>
                <a:cs typeface="Times New Roman"/>
                <a:sym typeface="Times New Roman"/>
              </a:rPr>
              <a:t/>
            </a:r>
            <a:br>
              <a:rPr lang="en-US" sz="3400" b="0" i="0" u="none" strike="noStrike" cap="none" dirty="0" smtClean="0">
                <a:solidFill>
                  <a:srgbClr val="002060"/>
                </a:solidFill>
                <a:latin typeface="Times New Roman"/>
                <a:ea typeface="Times New Roman"/>
                <a:cs typeface="Times New Roman"/>
                <a:sym typeface="Times New Roman"/>
              </a:rPr>
            </a:br>
            <a:r>
              <a:rPr lang="en-US" sz="3000" dirty="0" smtClean="0">
                <a:solidFill>
                  <a:srgbClr val="C00000"/>
                </a:solidFill>
                <a:latin typeface="Times New Roman"/>
                <a:ea typeface="Times New Roman"/>
                <a:cs typeface="Times New Roman"/>
                <a:sym typeface="Times New Roman"/>
              </a:rPr>
              <a:t>Wellbeing</a:t>
            </a:r>
            <a:endParaRPr lang="en-US" sz="3000" b="0" i="0" u="none" strike="noStrike" cap="none" baseline="0" dirty="0">
              <a:solidFill>
                <a:srgbClr val="C00000"/>
              </a:solidFill>
              <a:latin typeface="Times New Roman"/>
              <a:ea typeface="Times New Roman"/>
              <a:cs typeface="Times New Roman"/>
              <a:sym typeface="Times New Roman"/>
            </a:endParaRPr>
          </a:p>
        </p:txBody>
      </p:sp>
      <p:sp>
        <p:nvSpPr>
          <p:cNvPr id="5" name="Shape 371"/>
          <p:cNvSpPr txBox="1">
            <a:spLocks/>
          </p:cNvSpPr>
          <p:nvPr/>
        </p:nvSpPr>
        <p:spPr>
          <a:xfrm>
            <a:off x="609600" y="1828800"/>
            <a:ext cx="7924799" cy="44958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marL="188912" indent="-188912">
              <a:spcBef>
                <a:spcPts val="0"/>
              </a:spcBef>
              <a:buSzPct val="100000"/>
            </a:pPr>
            <a:r>
              <a:rPr lang="en-AU" sz="2400" dirty="0">
                <a:solidFill>
                  <a:schemeClr val="dk1"/>
                </a:solidFill>
              </a:rPr>
              <a:t>Performance pressure and stressful working conditions for criminal justice officers</a:t>
            </a:r>
            <a:r>
              <a:rPr lang="en-AU" sz="2400" dirty="0" smtClean="0">
                <a:solidFill>
                  <a:schemeClr val="dk1"/>
                </a:solidFill>
              </a:rPr>
              <a:t>.</a:t>
            </a:r>
          </a:p>
          <a:p>
            <a:pPr marL="188912" indent="-188912">
              <a:spcBef>
                <a:spcPts val="0"/>
              </a:spcBef>
              <a:buSzPct val="100000"/>
            </a:pPr>
            <a:endParaRPr lang="en-AU" sz="2400" dirty="0">
              <a:solidFill>
                <a:schemeClr val="dk1"/>
              </a:solidFill>
            </a:endParaRPr>
          </a:p>
          <a:p>
            <a:pPr marL="188912" indent="-188912">
              <a:spcBef>
                <a:spcPts val="0"/>
              </a:spcBef>
              <a:buSzPct val="100000"/>
            </a:pPr>
            <a:r>
              <a:rPr lang="en-AU" sz="2400" dirty="0" smtClean="0">
                <a:solidFill>
                  <a:schemeClr val="dk1"/>
                </a:solidFill>
              </a:rPr>
              <a:t>Prolonged exposure </a:t>
            </a:r>
            <a:r>
              <a:rPr lang="en-AU" sz="2400" dirty="0">
                <a:solidFill>
                  <a:schemeClr val="dk1"/>
                </a:solidFill>
              </a:rPr>
              <a:t>to obscene material </a:t>
            </a:r>
            <a:r>
              <a:rPr lang="en-AU" sz="2400" dirty="0" smtClean="0">
                <a:solidFill>
                  <a:schemeClr val="dk1"/>
                </a:solidFill>
              </a:rPr>
              <a:t>throughout the </a:t>
            </a:r>
            <a:r>
              <a:rPr lang="en-AU" sz="2400" dirty="0">
                <a:solidFill>
                  <a:schemeClr val="dk1"/>
                </a:solidFill>
              </a:rPr>
              <a:t>course of an </a:t>
            </a:r>
            <a:r>
              <a:rPr lang="en-AU" sz="2400" dirty="0" smtClean="0">
                <a:solidFill>
                  <a:schemeClr val="dk1"/>
                </a:solidFill>
              </a:rPr>
              <a:t>investigation.</a:t>
            </a:r>
          </a:p>
          <a:p>
            <a:pPr marL="188912" indent="-188912">
              <a:spcBef>
                <a:spcPts val="0"/>
              </a:spcBef>
              <a:buSzPct val="100000"/>
            </a:pPr>
            <a:endParaRPr lang="en-GB" sz="2400" dirty="0">
              <a:solidFill>
                <a:schemeClr val="dk1"/>
              </a:solidFill>
            </a:endParaRPr>
          </a:p>
          <a:p>
            <a:pPr marL="188912" indent="-188912">
              <a:spcBef>
                <a:spcPts val="0"/>
              </a:spcBef>
              <a:buSzPct val="100000"/>
            </a:pPr>
            <a:r>
              <a:rPr lang="en-GB" sz="2400" dirty="0" smtClean="0">
                <a:solidFill>
                  <a:schemeClr val="dk1"/>
                </a:solidFill>
              </a:rPr>
              <a:t>Inexperienced supervisors who lack capacity to provide for the welfare of first responders and technical personnel.</a:t>
            </a:r>
            <a:endParaRPr lang="en-AU" sz="2400" dirty="0">
              <a:solidFill>
                <a:schemeClr val="dk1"/>
              </a:solidFill>
            </a:endParaRPr>
          </a:p>
        </p:txBody>
      </p:sp>
      <p:sp>
        <p:nvSpPr>
          <p:cNvPr id="8"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9"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22</a:t>
            </a:r>
            <a:endParaRPr lang="en-US" dirty="0"/>
          </a:p>
        </p:txBody>
      </p:sp>
      <p:sp>
        <p:nvSpPr>
          <p:cNvPr id="7"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0"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72116378"/>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title" idx="4294967295"/>
          </p:nvPr>
        </p:nvSpPr>
        <p:spPr>
          <a:xfrm>
            <a:off x="609600" y="609600"/>
            <a:ext cx="6629400" cy="838200"/>
          </a:xfrm>
          <a:prstGeom prst="rect">
            <a:avLst/>
          </a:prstGeom>
          <a:noFill/>
          <a:ln>
            <a:noFill/>
          </a:ln>
        </p:spPr>
        <p:txBody>
          <a:bodyPr lIns="0" tIns="0" rIns="91425" bIns="45700" anchor="t" anchorCtr="0">
            <a:noAutofit/>
          </a:bodyPr>
          <a:lstStyle/>
          <a:p>
            <a:pPr lvl="0">
              <a:lnSpc>
                <a:spcPct val="90000"/>
              </a:lnSpc>
              <a:spcAft>
                <a:spcPts val="600"/>
              </a:spcAft>
              <a:buClr>
                <a:schemeClr val="dk2"/>
              </a:buClr>
              <a:buSzPct val="25000"/>
            </a:pPr>
            <a:r>
              <a:rPr lang="en-US" sz="3400" dirty="0" smtClean="0">
                <a:solidFill>
                  <a:srgbClr val="002060"/>
                </a:solidFill>
                <a:latin typeface="Times New Roman"/>
                <a:ea typeface="Times New Roman"/>
                <a:cs typeface="Times New Roman"/>
                <a:sym typeface="Times New Roman"/>
              </a:rPr>
              <a:t>Challenges for administering justice</a:t>
            </a:r>
            <a:r>
              <a:rPr lang="en-US" sz="3400" b="0" i="0" u="none" strike="noStrike" cap="none" dirty="0" smtClean="0">
                <a:solidFill>
                  <a:srgbClr val="002060"/>
                </a:solidFill>
                <a:latin typeface="Times New Roman"/>
                <a:ea typeface="Times New Roman"/>
                <a:cs typeface="Times New Roman"/>
                <a:sym typeface="Times New Roman"/>
              </a:rPr>
              <a:t/>
            </a:r>
            <a:br>
              <a:rPr lang="en-US" sz="3400" b="0" i="0" u="none" strike="noStrike" cap="none" dirty="0" smtClean="0">
                <a:solidFill>
                  <a:srgbClr val="002060"/>
                </a:solidFill>
                <a:latin typeface="Times New Roman"/>
                <a:ea typeface="Times New Roman"/>
                <a:cs typeface="Times New Roman"/>
                <a:sym typeface="Times New Roman"/>
              </a:rPr>
            </a:br>
            <a:r>
              <a:rPr lang="en-US" sz="3000" dirty="0" smtClean="0">
                <a:solidFill>
                  <a:srgbClr val="C00000"/>
                </a:solidFill>
                <a:latin typeface="Times New Roman"/>
                <a:ea typeface="Times New Roman"/>
                <a:cs typeface="Times New Roman"/>
                <a:sym typeface="Times New Roman"/>
              </a:rPr>
              <a:t>Liability</a:t>
            </a:r>
            <a:endParaRPr lang="en-US" sz="3000" b="0" i="0" u="none" strike="noStrike" cap="none" baseline="0" dirty="0">
              <a:solidFill>
                <a:srgbClr val="C00000"/>
              </a:solidFill>
              <a:latin typeface="Times New Roman"/>
              <a:ea typeface="Times New Roman"/>
              <a:cs typeface="Times New Roman"/>
              <a:sym typeface="Times New Roman"/>
            </a:endParaRPr>
          </a:p>
        </p:txBody>
      </p:sp>
      <p:sp>
        <p:nvSpPr>
          <p:cNvPr id="5" name="Shape 371"/>
          <p:cNvSpPr txBox="1">
            <a:spLocks/>
          </p:cNvSpPr>
          <p:nvPr/>
        </p:nvSpPr>
        <p:spPr>
          <a:xfrm>
            <a:off x="609600" y="1828800"/>
            <a:ext cx="7924799" cy="44958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marL="188912" indent="-188912">
              <a:spcBef>
                <a:spcPts val="0"/>
              </a:spcBef>
              <a:buSzPct val="100000"/>
            </a:pPr>
            <a:r>
              <a:rPr lang="en-AU" sz="2400" dirty="0" smtClean="0">
                <a:solidFill>
                  <a:schemeClr val="dk1"/>
                </a:solidFill>
              </a:rPr>
              <a:t>Interruption </a:t>
            </a:r>
            <a:r>
              <a:rPr lang="en-AU" sz="2400" dirty="0">
                <a:solidFill>
                  <a:schemeClr val="dk1"/>
                </a:solidFill>
              </a:rPr>
              <a:t>of business operations during warrant activity</a:t>
            </a:r>
            <a:r>
              <a:rPr lang="en-AU" sz="2400" dirty="0" smtClean="0">
                <a:solidFill>
                  <a:schemeClr val="dk1"/>
                </a:solidFill>
              </a:rPr>
              <a:t>.</a:t>
            </a:r>
          </a:p>
          <a:p>
            <a:pPr marL="188912" indent="-188912">
              <a:spcBef>
                <a:spcPts val="0"/>
              </a:spcBef>
              <a:buSzPct val="100000"/>
            </a:pPr>
            <a:endParaRPr lang="en-AU" sz="2400" dirty="0">
              <a:solidFill>
                <a:schemeClr val="dk1"/>
              </a:solidFill>
            </a:endParaRPr>
          </a:p>
          <a:p>
            <a:pPr marL="188912" indent="-188912">
              <a:spcBef>
                <a:spcPts val="0"/>
              </a:spcBef>
              <a:buSzPct val="100000"/>
            </a:pPr>
            <a:r>
              <a:rPr lang="en-AU" sz="2400" dirty="0" smtClean="0">
                <a:solidFill>
                  <a:schemeClr val="dk1"/>
                </a:solidFill>
              </a:rPr>
              <a:t>Disclosure </a:t>
            </a:r>
            <a:r>
              <a:rPr lang="en-AU" sz="2400" dirty="0">
                <a:solidFill>
                  <a:schemeClr val="dk1"/>
                </a:solidFill>
              </a:rPr>
              <a:t>of private or legally privileged </a:t>
            </a:r>
            <a:r>
              <a:rPr lang="en-AU" sz="2400" dirty="0" smtClean="0">
                <a:solidFill>
                  <a:schemeClr val="dk1"/>
                </a:solidFill>
              </a:rPr>
              <a:t>information during the course of an investigation.</a:t>
            </a:r>
          </a:p>
          <a:p>
            <a:pPr marL="188912" indent="-188912">
              <a:spcBef>
                <a:spcPts val="0"/>
              </a:spcBef>
              <a:buSzPct val="100000"/>
            </a:pPr>
            <a:endParaRPr lang="en-AU" sz="2400" dirty="0">
              <a:solidFill>
                <a:schemeClr val="dk1"/>
              </a:solidFill>
            </a:endParaRPr>
          </a:p>
          <a:p>
            <a:pPr marL="188912" indent="-188912">
              <a:spcBef>
                <a:spcPts val="0"/>
              </a:spcBef>
              <a:buSzPct val="100000"/>
            </a:pPr>
            <a:r>
              <a:rPr lang="en-AU" sz="2400" dirty="0" smtClean="0">
                <a:solidFill>
                  <a:schemeClr val="dk1"/>
                </a:solidFill>
              </a:rPr>
              <a:t>Inadvertent </a:t>
            </a:r>
            <a:r>
              <a:rPr lang="en-AU" sz="2400" dirty="0">
                <a:solidFill>
                  <a:schemeClr val="dk1"/>
                </a:solidFill>
              </a:rPr>
              <a:t>damage to </a:t>
            </a:r>
            <a:r>
              <a:rPr lang="en-AU" sz="2400" dirty="0" smtClean="0">
                <a:solidFill>
                  <a:schemeClr val="dk1"/>
                </a:solidFill>
              </a:rPr>
              <a:t>information </a:t>
            </a:r>
            <a:r>
              <a:rPr lang="en-AU" sz="2400" dirty="0">
                <a:solidFill>
                  <a:schemeClr val="dk1"/>
                </a:solidFill>
              </a:rPr>
              <a:t>systems </a:t>
            </a:r>
            <a:r>
              <a:rPr lang="en-AU" sz="2400" dirty="0" smtClean="0">
                <a:solidFill>
                  <a:schemeClr val="dk1"/>
                </a:solidFill>
              </a:rPr>
              <a:t>whilst seizing exhibits and during forensic analysis, leading </a:t>
            </a:r>
            <a:r>
              <a:rPr lang="en-AU" sz="2400" dirty="0">
                <a:solidFill>
                  <a:schemeClr val="dk1"/>
                </a:solidFill>
              </a:rPr>
              <a:t>to criminal, civil, </a:t>
            </a:r>
            <a:r>
              <a:rPr lang="en-AU" sz="2400" dirty="0" smtClean="0">
                <a:solidFill>
                  <a:schemeClr val="dk1"/>
                </a:solidFill>
              </a:rPr>
              <a:t>and/or administrative </a:t>
            </a:r>
            <a:r>
              <a:rPr lang="en-AU" sz="2400" dirty="0">
                <a:solidFill>
                  <a:schemeClr val="dk1"/>
                </a:solidFill>
              </a:rPr>
              <a:t>liability</a:t>
            </a:r>
            <a:r>
              <a:rPr lang="en-AU" sz="2400" dirty="0" smtClean="0">
                <a:solidFill>
                  <a:schemeClr val="dk1"/>
                </a:solidFill>
              </a:rPr>
              <a:t>.</a:t>
            </a:r>
            <a:endParaRPr lang="en-AU" sz="2400" dirty="0">
              <a:solidFill>
                <a:schemeClr val="dk1"/>
              </a:solidFill>
            </a:endParaRPr>
          </a:p>
        </p:txBody>
      </p:sp>
      <p:sp>
        <p:nvSpPr>
          <p:cNvPr id="8"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9"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23</a:t>
            </a:r>
            <a:endParaRPr lang="en-US" dirty="0"/>
          </a:p>
        </p:txBody>
      </p:sp>
      <p:sp>
        <p:nvSpPr>
          <p:cNvPr id="7"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0"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4188853694"/>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title" idx="4294967295"/>
          </p:nvPr>
        </p:nvSpPr>
        <p:spPr>
          <a:xfrm>
            <a:off x="609600" y="609600"/>
            <a:ext cx="6629400" cy="838200"/>
          </a:xfrm>
          <a:prstGeom prst="rect">
            <a:avLst/>
          </a:prstGeom>
          <a:noFill/>
          <a:ln>
            <a:noFill/>
          </a:ln>
        </p:spPr>
        <p:txBody>
          <a:bodyPr lIns="0" tIns="0" rIns="91425" bIns="45700" anchor="t" anchorCtr="0">
            <a:noAutofit/>
          </a:bodyPr>
          <a:lstStyle/>
          <a:p>
            <a:pPr lvl="0">
              <a:lnSpc>
                <a:spcPct val="90000"/>
              </a:lnSpc>
              <a:spcAft>
                <a:spcPts val="600"/>
              </a:spcAft>
              <a:buClr>
                <a:schemeClr val="dk2"/>
              </a:buClr>
              <a:buSzPct val="25000"/>
            </a:pPr>
            <a:r>
              <a:rPr lang="en-US" sz="3400" dirty="0" smtClean="0">
                <a:solidFill>
                  <a:srgbClr val="002060"/>
                </a:solidFill>
                <a:latin typeface="Times New Roman"/>
                <a:ea typeface="Times New Roman"/>
                <a:cs typeface="Times New Roman"/>
                <a:sym typeface="Times New Roman"/>
              </a:rPr>
              <a:t>Challenges for administering justice</a:t>
            </a:r>
            <a:r>
              <a:rPr lang="en-US" sz="3400" b="0" i="0" u="none" strike="noStrike" cap="none" dirty="0" smtClean="0">
                <a:solidFill>
                  <a:srgbClr val="002060"/>
                </a:solidFill>
                <a:latin typeface="Times New Roman"/>
                <a:ea typeface="Times New Roman"/>
                <a:cs typeface="Times New Roman"/>
                <a:sym typeface="Times New Roman"/>
              </a:rPr>
              <a:t/>
            </a:r>
            <a:br>
              <a:rPr lang="en-US" sz="3400" b="0" i="0" u="none" strike="noStrike" cap="none" dirty="0" smtClean="0">
                <a:solidFill>
                  <a:srgbClr val="002060"/>
                </a:solidFill>
                <a:latin typeface="Times New Roman"/>
                <a:ea typeface="Times New Roman"/>
                <a:cs typeface="Times New Roman"/>
                <a:sym typeface="Times New Roman"/>
              </a:rPr>
            </a:br>
            <a:r>
              <a:rPr lang="en-US" sz="3000" dirty="0" smtClean="0">
                <a:solidFill>
                  <a:srgbClr val="C00000"/>
                </a:solidFill>
                <a:latin typeface="Times New Roman"/>
                <a:ea typeface="Times New Roman"/>
                <a:cs typeface="Times New Roman"/>
                <a:sym typeface="Times New Roman"/>
              </a:rPr>
              <a:t>Internal policies</a:t>
            </a:r>
            <a:endParaRPr lang="en-US" sz="3000" b="0" i="0" u="none" strike="noStrike" cap="none" baseline="0" dirty="0">
              <a:solidFill>
                <a:srgbClr val="C00000"/>
              </a:solidFill>
              <a:latin typeface="Times New Roman"/>
              <a:ea typeface="Times New Roman"/>
              <a:cs typeface="Times New Roman"/>
              <a:sym typeface="Times New Roman"/>
            </a:endParaRPr>
          </a:p>
        </p:txBody>
      </p:sp>
      <p:sp>
        <p:nvSpPr>
          <p:cNvPr id="5" name="Shape 371"/>
          <p:cNvSpPr txBox="1">
            <a:spLocks/>
          </p:cNvSpPr>
          <p:nvPr/>
        </p:nvSpPr>
        <p:spPr>
          <a:xfrm>
            <a:off x="609600" y="1828800"/>
            <a:ext cx="7924799" cy="44958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marL="188912" indent="-188912">
              <a:spcBef>
                <a:spcPts val="0"/>
              </a:spcBef>
              <a:buSzPct val="100000"/>
            </a:pPr>
            <a:r>
              <a:rPr lang="en-AU" sz="2400" dirty="0" smtClean="0">
                <a:solidFill>
                  <a:schemeClr val="dk1"/>
                </a:solidFill>
              </a:rPr>
              <a:t>Disinclination </a:t>
            </a:r>
            <a:r>
              <a:rPr lang="en-AU" sz="2400" dirty="0">
                <a:solidFill>
                  <a:schemeClr val="dk1"/>
                </a:solidFill>
              </a:rPr>
              <a:t>to commit time and money </a:t>
            </a:r>
            <a:r>
              <a:rPr lang="en-AU" sz="2400" dirty="0" smtClean="0">
                <a:solidFill>
                  <a:schemeClr val="dk1"/>
                </a:solidFill>
              </a:rPr>
              <a:t>towards investigating cybercrime </a:t>
            </a:r>
            <a:r>
              <a:rPr lang="en-AU" sz="2400" dirty="0">
                <a:solidFill>
                  <a:schemeClr val="dk1"/>
                </a:solidFill>
              </a:rPr>
              <a:t>offending that </a:t>
            </a:r>
            <a:r>
              <a:rPr lang="en-AU" sz="2400" dirty="0" smtClean="0">
                <a:solidFill>
                  <a:schemeClr val="dk1"/>
                </a:solidFill>
              </a:rPr>
              <a:t>is not </a:t>
            </a:r>
            <a:r>
              <a:rPr lang="en-AU" sz="2400" dirty="0">
                <a:solidFill>
                  <a:schemeClr val="dk1"/>
                </a:solidFill>
              </a:rPr>
              <a:t>congruent with existing policy preferences or public priorities</a:t>
            </a:r>
            <a:r>
              <a:rPr lang="en-AU" sz="2400" dirty="0" smtClean="0">
                <a:solidFill>
                  <a:schemeClr val="dk1"/>
                </a:solidFill>
              </a:rPr>
              <a:t>.</a:t>
            </a:r>
          </a:p>
          <a:p>
            <a:pPr marL="188912" indent="-188912">
              <a:spcBef>
                <a:spcPts val="0"/>
              </a:spcBef>
              <a:buSzPct val="100000"/>
            </a:pPr>
            <a:endParaRPr lang="en-AU" sz="2400" dirty="0">
              <a:solidFill>
                <a:schemeClr val="dk1"/>
              </a:solidFill>
            </a:endParaRPr>
          </a:p>
          <a:p>
            <a:pPr marL="188912" indent="-188912">
              <a:spcBef>
                <a:spcPts val="0"/>
              </a:spcBef>
              <a:buSzPct val="100000"/>
            </a:pPr>
            <a:r>
              <a:rPr lang="en-AU" sz="2400" dirty="0" smtClean="0">
                <a:solidFill>
                  <a:schemeClr val="dk1"/>
                </a:solidFill>
              </a:rPr>
              <a:t>Absence </a:t>
            </a:r>
            <a:r>
              <a:rPr lang="en-AU" sz="2400" dirty="0">
                <a:solidFill>
                  <a:schemeClr val="dk1"/>
                </a:solidFill>
              </a:rPr>
              <a:t>of police standard operating procedures for handling electronic evidence</a:t>
            </a:r>
            <a:r>
              <a:rPr lang="en-AU" sz="2400" dirty="0" smtClean="0">
                <a:solidFill>
                  <a:schemeClr val="dk1"/>
                </a:solidFill>
              </a:rPr>
              <a:t>.</a:t>
            </a:r>
            <a:endParaRPr lang="en-AU" sz="2400" dirty="0">
              <a:solidFill>
                <a:schemeClr val="dk1"/>
              </a:solidFill>
            </a:endParaRPr>
          </a:p>
        </p:txBody>
      </p:sp>
      <p:sp>
        <p:nvSpPr>
          <p:cNvPr id="8"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9"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24</a:t>
            </a:r>
            <a:endParaRPr lang="en-US" dirty="0"/>
          </a:p>
        </p:txBody>
      </p:sp>
      <p:sp>
        <p:nvSpPr>
          <p:cNvPr id="7"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0"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3596672823"/>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title" idx="4294967295"/>
          </p:nvPr>
        </p:nvSpPr>
        <p:spPr>
          <a:xfrm>
            <a:off x="609600" y="609600"/>
            <a:ext cx="6629400" cy="838200"/>
          </a:xfrm>
          <a:prstGeom prst="rect">
            <a:avLst/>
          </a:prstGeom>
          <a:noFill/>
          <a:ln>
            <a:noFill/>
          </a:ln>
        </p:spPr>
        <p:txBody>
          <a:bodyPr lIns="0" tIns="0" rIns="91425" bIns="45700" anchor="t" anchorCtr="0">
            <a:noAutofit/>
          </a:bodyPr>
          <a:lstStyle/>
          <a:p>
            <a:pPr lvl="0">
              <a:lnSpc>
                <a:spcPct val="90000"/>
              </a:lnSpc>
              <a:spcAft>
                <a:spcPts val="600"/>
              </a:spcAft>
              <a:buClr>
                <a:schemeClr val="dk2"/>
              </a:buClr>
              <a:buSzPct val="25000"/>
            </a:pPr>
            <a:r>
              <a:rPr lang="en-US" sz="3400" dirty="0" smtClean="0">
                <a:solidFill>
                  <a:srgbClr val="002060"/>
                </a:solidFill>
                <a:latin typeface="Times New Roman"/>
                <a:ea typeface="Times New Roman"/>
                <a:cs typeface="Times New Roman"/>
                <a:sym typeface="Times New Roman"/>
              </a:rPr>
              <a:t>Challenges for administering justice</a:t>
            </a:r>
            <a:r>
              <a:rPr lang="en-US" sz="3400" b="0" i="0" u="none" strike="noStrike" cap="none" dirty="0" smtClean="0">
                <a:solidFill>
                  <a:srgbClr val="002060"/>
                </a:solidFill>
                <a:latin typeface="Times New Roman"/>
                <a:ea typeface="Times New Roman"/>
                <a:cs typeface="Times New Roman"/>
                <a:sym typeface="Times New Roman"/>
              </a:rPr>
              <a:t/>
            </a:r>
            <a:br>
              <a:rPr lang="en-US" sz="3400" b="0" i="0" u="none" strike="noStrike" cap="none" dirty="0" smtClean="0">
                <a:solidFill>
                  <a:srgbClr val="002060"/>
                </a:solidFill>
                <a:latin typeface="Times New Roman"/>
                <a:ea typeface="Times New Roman"/>
                <a:cs typeface="Times New Roman"/>
                <a:sym typeface="Times New Roman"/>
              </a:rPr>
            </a:br>
            <a:r>
              <a:rPr lang="en-US" sz="3000" dirty="0" smtClean="0">
                <a:solidFill>
                  <a:srgbClr val="C00000"/>
                </a:solidFill>
                <a:latin typeface="Times New Roman"/>
                <a:ea typeface="Times New Roman"/>
                <a:cs typeface="Times New Roman"/>
                <a:sym typeface="Times New Roman"/>
              </a:rPr>
              <a:t>Retrieval and retention</a:t>
            </a:r>
            <a:endParaRPr lang="en-US" sz="3000" b="0" i="0" u="none" strike="noStrike" cap="none" baseline="0" dirty="0">
              <a:solidFill>
                <a:srgbClr val="C00000"/>
              </a:solidFill>
              <a:latin typeface="Times New Roman"/>
              <a:ea typeface="Times New Roman"/>
              <a:cs typeface="Times New Roman"/>
              <a:sym typeface="Times New Roman"/>
            </a:endParaRPr>
          </a:p>
        </p:txBody>
      </p:sp>
      <p:sp>
        <p:nvSpPr>
          <p:cNvPr id="5" name="Shape 371"/>
          <p:cNvSpPr txBox="1">
            <a:spLocks/>
          </p:cNvSpPr>
          <p:nvPr/>
        </p:nvSpPr>
        <p:spPr>
          <a:xfrm>
            <a:off x="609600" y="1828800"/>
            <a:ext cx="7924799" cy="44958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marL="188912" indent="-188912">
              <a:spcBef>
                <a:spcPts val="0"/>
              </a:spcBef>
              <a:buSzPct val="100000"/>
            </a:pPr>
            <a:r>
              <a:rPr lang="en-AU" sz="2400" dirty="0">
                <a:solidFill>
                  <a:schemeClr val="dk1"/>
                </a:solidFill>
              </a:rPr>
              <a:t>Failure to collect ephemeral sources evidence from live systems</a:t>
            </a:r>
            <a:r>
              <a:rPr lang="en-AU" sz="2400" dirty="0" smtClean="0">
                <a:solidFill>
                  <a:schemeClr val="dk1"/>
                </a:solidFill>
              </a:rPr>
              <a:t>.</a:t>
            </a:r>
          </a:p>
          <a:p>
            <a:pPr marL="188912" indent="-188912">
              <a:spcBef>
                <a:spcPts val="0"/>
              </a:spcBef>
              <a:buSzPct val="100000"/>
            </a:pPr>
            <a:endParaRPr lang="en-AU" sz="2400" dirty="0">
              <a:solidFill>
                <a:schemeClr val="dk1"/>
              </a:solidFill>
            </a:endParaRPr>
          </a:p>
          <a:p>
            <a:pPr marL="188912" indent="-188912">
              <a:spcBef>
                <a:spcPts val="0"/>
              </a:spcBef>
              <a:buSzPct val="100000"/>
            </a:pPr>
            <a:r>
              <a:rPr lang="en-AU" sz="2400" dirty="0">
                <a:solidFill>
                  <a:schemeClr val="dk1"/>
                </a:solidFill>
              </a:rPr>
              <a:t>Failure of service providers to respond to </a:t>
            </a:r>
            <a:r>
              <a:rPr lang="en-AU" sz="2400" dirty="0" smtClean="0">
                <a:solidFill>
                  <a:schemeClr val="dk1"/>
                </a:solidFill>
              </a:rPr>
              <a:t>authorised requests for production </a:t>
            </a:r>
            <a:r>
              <a:rPr lang="en-AU" sz="2400" dirty="0">
                <a:solidFill>
                  <a:schemeClr val="dk1"/>
                </a:solidFill>
              </a:rPr>
              <a:t>and preservation </a:t>
            </a:r>
            <a:r>
              <a:rPr lang="en-AU" sz="2400" dirty="0" smtClean="0">
                <a:solidFill>
                  <a:schemeClr val="dk1"/>
                </a:solidFill>
              </a:rPr>
              <a:t>of data.</a:t>
            </a:r>
          </a:p>
          <a:p>
            <a:pPr marL="188912" indent="-188912">
              <a:spcBef>
                <a:spcPts val="0"/>
              </a:spcBef>
              <a:buSzPct val="100000"/>
            </a:pPr>
            <a:endParaRPr lang="en-AU" sz="2400" dirty="0">
              <a:solidFill>
                <a:schemeClr val="dk1"/>
              </a:solidFill>
            </a:endParaRPr>
          </a:p>
          <a:p>
            <a:pPr marL="188912" indent="-188912">
              <a:spcBef>
                <a:spcPts val="0"/>
              </a:spcBef>
              <a:buSzPct val="100000"/>
            </a:pPr>
            <a:r>
              <a:rPr lang="en-AU" sz="2400" dirty="0">
                <a:solidFill>
                  <a:schemeClr val="dk1"/>
                </a:solidFill>
              </a:rPr>
              <a:t>Failure to action data retention and preservation requests </a:t>
            </a:r>
            <a:r>
              <a:rPr lang="en-AU" sz="2400" dirty="0" smtClean="0">
                <a:solidFill>
                  <a:schemeClr val="dk1"/>
                </a:solidFill>
              </a:rPr>
              <a:t>in </a:t>
            </a:r>
            <a:r>
              <a:rPr lang="en-AU" sz="2400" dirty="0">
                <a:solidFill>
                  <a:schemeClr val="dk1"/>
                </a:solidFill>
              </a:rPr>
              <a:t>a timely manner, leading to loss </a:t>
            </a:r>
            <a:r>
              <a:rPr lang="en-AU" sz="2400" dirty="0" smtClean="0">
                <a:solidFill>
                  <a:schemeClr val="dk1"/>
                </a:solidFill>
              </a:rPr>
              <a:t>of evidence.</a:t>
            </a:r>
            <a:endParaRPr lang="en-AU" sz="2400" dirty="0">
              <a:solidFill>
                <a:schemeClr val="dk1"/>
              </a:solidFill>
            </a:endParaRPr>
          </a:p>
        </p:txBody>
      </p:sp>
      <p:sp>
        <p:nvSpPr>
          <p:cNvPr id="8"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9"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25</a:t>
            </a:r>
            <a:endParaRPr lang="en-US" dirty="0"/>
          </a:p>
        </p:txBody>
      </p:sp>
      <p:sp>
        <p:nvSpPr>
          <p:cNvPr id="7"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0"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2893195894"/>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title" idx="4294967295"/>
          </p:nvPr>
        </p:nvSpPr>
        <p:spPr>
          <a:xfrm>
            <a:off x="609600" y="609600"/>
            <a:ext cx="6629400" cy="838200"/>
          </a:xfrm>
          <a:prstGeom prst="rect">
            <a:avLst/>
          </a:prstGeom>
          <a:noFill/>
          <a:ln>
            <a:noFill/>
          </a:ln>
        </p:spPr>
        <p:txBody>
          <a:bodyPr lIns="0" tIns="0" rIns="91425" bIns="45700" anchor="t" anchorCtr="0">
            <a:noAutofit/>
          </a:bodyPr>
          <a:lstStyle/>
          <a:p>
            <a:pPr lvl="0">
              <a:lnSpc>
                <a:spcPct val="90000"/>
              </a:lnSpc>
              <a:spcAft>
                <a:spcPts val="600"/>
              </a:spcAft>
              <a:buClr>
                <a:schemeClr val="dk2"/>
              </a:buClr>
              <a:buSzPct val="25000"/>
            </a:pPr>
            <a:r>
              <a:rPr lang="en-US" sz="3400" dirty="0" smtClean="0">
                <a:solidFill>
                  <a:srgbClr val="002060"/>
                </a:solidFill>
                <a:latin typeface="Times New Roman"/>
                <a:ea typeface="Times New Roman"/>
                <a:cs typeface="Times New Roman"/>
                <a:sym typeface="Times New Roman"/>
              </a:rPr>
              <a:t>Challenges for administering justice</a:t>
            </a:r>
            <a:r>
              <a:rPr lang="en-US" sz="3400" b="0" i="0" u="none" strike="noStrike" cap="none" dirty="0" smtClean="0">
                <a:solidFill>
                  <a:srgbClr val="002060"/>
                </a:solidFill>
                <a:latin typeface="Times New Roman"/>
                <a:ea typeface="Times New Roman"/>
                <a:cs typeface="Times New Roman"/>
                <a:sym typeface="Times New Roman"/>
              </a:rPr>
              <a:t/>
            </a:r>
            <a:br>
              <a:rPr lang="en-US" sz="3400" b="0" i="0" u="none" strike="noStrike" cap="none" dirty="0" smtClean="0">
                <a:solidFill>
                  <a:srgbClr val="002060"/>
                </a:solidFill>
                <a:latin typeface="Times New Roman"/>
                <a:ea typeface="Times New Roman"/>
                <a:cs typeface="Times New Roman"/>
                <a:sym typeface="Times New Roman"/>
              </a:rPr>
            </a:br>
            <a:r>
              <a:rPr lang="en-US" sz="3000" dirty="0" smtClean="0">
                <a:solidFill>
                  <a:srgbClr val="C00000"/>
                </a:solidFill>
                <a:latin typeface="Times New Roman"/>
                <a:ea typeface="Times New Roman"/>
                <a:cs typeface="Times New Roman"/>
                <a:sym typeface="Times New Roman"/>
              </a:rPr>
              <a:t>Admissibility and fairness</a:t>
            </a:r>
            <a:endParaRPr lang="en-US" sz="3000" b="0" i="0" u="none" strike="noStrike" cap="none" baseline="0" dirty="0">
              <a:solidFill>
                <a:srgbClr val="C00000"/>
              </a:solidFill>
              <a:latin typeface="Times New Roman"/>
              <a:ea typeface="Times New Roman"/>
              <a:cs typeface="Times New Roman"/>
              <a:sym typeface="Times New Roman"/>
            </a:endParaRPr>
          </a:p>
        </p:txBody>
      </p:sp>
      <p:sp>
        <p:nvSpPr>
          <p:cNvPr id="5" name="Shape 371"/>
          <p:cNvSpPr txBox="1">
            <a:spLocks/>
          </p:cNvSpPr>
          <p:nvPr/>
        </p:nvSpPr>
        <p:spPr>
          <a:xfrm>
            <a:off x="609600" y="1828800"/>
            <a:ext cx="7924799" cy="44958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marL="188912" indent="-188912">
              <a:spcBef>
                <a:spcPts val="0"/>
              </a:spcBef>
              <a:buSzPct val="100000"/>
            </a:pPr>
            <a:r>
              <a:rPr lang="en-AU" sz="2400" dirty="0" smtClean="0">
                <a:solidFill>
                  <a:schemeClr val="dk1"/>
                </a:solidFill>
              </a:rPr>
              <a:t>Failure </a:t>
            </a:r>
            <a:r>
              <a:rPr lang="en-AU" sz="2400" dirty="0">
                <a:solidFill>
                  <a:schemeClr val="dk1"/>
                </a:solidFill>
              </a:rPr>
              <a:t>to maintain chain-of-custody documentation or demonstrate evidence integrity.</a:t>
            </a:r>
          </a:p>
          <a:p>
            <a:pPr marL="188912" indent="-188912">
              <a:spcBef>
                <a:spcPts val="0"/>
              </a:spcBef>
              <a:buSzPct val="100000"/>
            </a:pPr>
            <a:endParaRPr lang="en-AU" sz="2400" dirty="0" smtClean="0">
              <a:solidFill>
                <a:schemeClr val="dk1"/>
              </a:solidFill>
            </a:endParaRPr>
          </a:p>
          <a:p>
            <a:pPr marL="188912" indent="-188912">
              <a:spcBef>
                <a:spcPts val="0"/>
              </a:spcBef>
              <a:buSzPct val="100000"/>
            </a:pPr>
            <a:r>
              <a:rPr lang="en-AU" sz="2400" dirty="0" smtClean="0">
                <a:solidFill>
                  <a:schemeClr val="dk1"/>
                </a:solidFill>
              </a:rPr>
              <a:t>Inability </a:t>
            </a:r>
            <a:r>
              <a:rPr lang="en-AU" sz="2400" dirty="0">
                <a:solidFill>
                  <a:schemeClr val="dk1"/>
                </a:solidFill>
              </a:rPr>
              <a:t>to demonstrate the reliability or authenticity of computer generated and computer stored information</a:t>
            </a:r>
            <a:r>
              <a:rPr lang="en-AU" sz="2400" dirty="0" smtClean="0">
                <a:solidFill>
                  <a:schemeClr val="dk1"/>
                </a:solidFill>
              </a:rPr>
              <a:t>.</a:t>
            </a:r>
            <a:endParaRPr lang="en-GB" sz="2400" dirty="0" smtClean="0">
              <a:solidFill>
                <a:schemeClr val="dk1"/>
              </a:solidFill>
            </a:endParaRPr>
          </a:p>
          <a:p>
            <a:pPr marL="188912" indent="-188912">
              <a:spcBef>
                <a:spcPts val="0"/>
              </a:spcBef>
              <a:buSzPct val="100000"/>
            </a:pPr>
            <a:endParaRPr lang="en-GB" sz="2400" dirty="0">
              <a:solidFill>
                <a:schemeClr val="dk1"/>
              </a:solidFill>
            </a:endParaRPr>
          </a:p>
          <a:p>
            <a:pPr marL="188912" indent="-188912">
              <a:spcBef>
                <a:spcPts val="0"/>
              </a:spcBef>
              <a:buSzPct val="100000"/>
            </a:pPr>
            <a:r>
              <a:rPr lang="en-AU" sz="2400" dirty="0">
                <a:solidFill>
                  <a:schemeClr val="dk1"/>
                </a:solidFill>
              </a:rPr>
              <a:t>Defendants unable to afford to engage forensic services to </a:t>
            </a:r>
            <a:r>
              <a:rPr lang="en-AU" sz="2400" dirty="0" smtClean="0">
                <a:solidFill>
                  <a:schemeClr val="dk1"/>
                </a:solidFill>
              </a:rPr>
              <a:t>test findings or </a:t>
            </a:r>
            <a:r>
              <a:rPr lang="en-AU" sz="2400" dirty="0">
                <a:solidFill>
                  <a:schemeClr val="dk1"/>
                </a:solidFill>
              </a:rPr>
              <a:t>challenge </a:t>
            </a:r>
            <a:r>
              <a:rPr lang="en-AU" sz="2400" dirty="0" smtClean="0">
                <a:solidFill>
                  <a:schemeClr val="dk1"/>
                </a:solidFill>
              </a:rPr>
              <a:t>opinions. </a:t>
            </a:r>
          </a:p>
          <a:p>
            <a:pPr marL="188912" indent="-188912">
              <a:spcBef>
                <a:spcPts val="0"/>
              </a:spcBef>
              <a:buSzPct val="100000"/>
            </a:pPr>
            <a:endParaRPr lang="en-AU" sz="2400" dirty="0">
              <a:solidFill>
                <a:schemeClr val="dk1"/>
              </a:solidFill>
            </a:endParaRPr>
          </a:p>
          <a:p>
            <a:pPr marL="188912" indent="-188912">
              <a:spcBef>
                <a:spcPts val="0"/>
              </a:spcBef>
              <a:buSzPct val="100000"/>
            </a:pPr>
            <a:r>
              <a:rPr lang="en-AU" sz="2400" dirty="0" smtClean="0">
                <a:solidFill>
                  <a:schemeClr val="dk1"/>
                </a:solidFill>
              </a:rPr>
              <a:t>Analytical </a:t>
            </a:r>
            <a:r>
              <a:rPr lang="en-AU" sz="2400" dirty="0">
                <a:solidFill>
                  <a:schemeClr val="dk1"/>
                </a:solidFill>
              </a:rPr>
              <a:t>subject matter is predominately submitted by the prosecution, and evidence is produced almost exclusively on behalf of the prosecution.</a:t>
            </a:r>
            <a:endParaRPr lang="en-AU" sz="2400" dirty="0" smtClean="0">
              <a:solidFill>
                <a:schemeClr val="dk1"/>
              </a:solidFill>
            </a:endParaRPr>
          </a:p>
        </p:txBody>
      </p:sp>
      <p:sp>
        <p:nvSpPr>
          <p:cNvPr id="8"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9"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26</a:t>
            </a:r>
            <a:endParaRPr lang="en-US" dirty="0"/>
          </a:p>
        </p:txBody>
      </p:sp>
      <p:sp>
        <p:nvSpPr>
          <p:cNvPr id="7"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0"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4275628022"/>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idx="4294967295"/>
          </p:nvPr>
        </p:nvSpPr>
        <p:spPr>
          <a:xfrm>
            <a:off x="533400" y="1828800"/>
            <a:ext cx="8132412" cy="2133599"/>
          </a:xfrm>
          <a:prstGeom prst="rect">
            <a:avLst/>
          </a:prstGeom>
          <a:noFill/>
          <a:ln>
            <a:noFill/>
          </a:ln>
        </p:spPr>
        <p:txBody>
          <a:bodyPr lIns="0" tIns="0" rIns="91425" bIns="45700" anchor="t" anchorCtr="0">
            <a:noAutofit/>
          </a:bodyPr>
          <a:lstStyle/>
          <a:p>
            <a:pPr marL="0" marR="0" lvl="0" indent="0" algn="just" rtl="0">
              <a:lnSpc>
                <a:spcPts val="5000"/>
              </a:lnSpc>
              <a:spcBef>
                <a:spcPts val="0"/>
              </a:spcBef>
              <a:spcAft>
                <a:spcPts val="0"/>
              </a:spcAft>
              <a:buClr>
                <a:schemeClr val="dk2"/>
              </a:buClr>
              <a:buSzPct val="25000"/>
              <a:buFont typeface="Times New Roman"/>
              <a:buNone/>
            </a:pPr>
            <a:r>
              <a:rPr lang="en-US" sz="3400" b="0" i="0" u="none" strike="noStrike" cap="none" dirty="0" smtClean="0">
                <a:solidFill>
                  <a:srgbClr val="002060"/>
                </a:solidFill>
                <a:latin typeface="Times New Roman"/>
                <a:ea typeface="Times New Roman"/>
                <a:cs typeface="Times New Roman"/>
                <a:sym typeface="Times New Roman"/>
              </a:rPr>
              <a:t>Cybercrime, criminal </a:t>
            </a:r>
            <a:r>
              <a:rPr lang="en-US" sz="3400" dirty="0">
                <a:solidFill>
                  <a:srgbClr val="002060"/>
                </a:solidFill>
                <a:latin typeface="Times New Roman"/>
                <a:ea typeface="Times New Roman"/>
                <a:cs typeface="Times New Roman"/>
                <a:sym typeface="Times New Roman"/>
              </a:rPr>
              <a:t>j</a:t>
            </a:r>
            <a:r>
              <a:rPr lang="en-US" sz="3400" b="0" i="0" u="none" strike="noStrike" cap="none" dirty="0" smtClean="0">
                <a:solidFill>
                  <a:srgbClr val="002060"/>
                </a:solidFill>
                <a:latin typeface="Times New Roman"/>
                <a:ea typeface="Times New Roman"/>
                <a:cs typeface="Times New Roman"/>
                <a:sym typeface="Times New Roman"/>
              </a:rPr>
              <a:t>ustice and the funnel </a:t>
            </a:r>
            <a:r>
              <a:rPr lang="en-US" sz="3400" dirty="0">
                <a:solidFill>
                  <a:srgbClr val="002060"/>
                </a:solidFill>
                <a:latin typeface="Times New Roman"/>
                <a:ea typeface="Times New Roman"/>
                <a:cs typeface="Times New Roman"/>
                <a:sym typeface="Times New Roman"/>
              </a:rPr>
              <a:t>e</a:t>
            </a:r>
            <a:r>
              <a:rPr lang="en-US" sz="3400" b="0" i="0" u="none" strike="noStrike" cap="none" dirty="0" smtClean="0">
                <a:solidFill>
                  <a:srgbClr val="002060"/>
                </a:solidFill>
                <a:latin typeface="Times New Roman"/>
                <a:ea typeface="Times New Roman"/>
                <a:cs typeface="Times New Roman"/>
                <a:sym typeface="Times New Roman"/>
              </a:rPr>
              <a:t>ffect: Challenges for forensic </a:t>
            </a:r>
            <a:r>
              <a:rPr lang="en-US" sz="3400" dirty="0">
                <a:solidFill>
                  <a:srgbClr val="002060"/>
                </a:solidFill>
                <a:latin typeface="Times New Roman"/>
                <a:ea typeface="Times New Roman"/>
                <a:cs typeface="Times New Roman"/>
                <a:sym typeface="Times New Roman"/>
              </a:rPr>
              <a:t>i</a:t>
            </a:r>
            <a:r>
              <a:rPr lang="en-US" sz="3400" b="0" i="0" u="none" strike="noStrike" cap="none" dirty="0" smtClean="0">
                <a:solidFill>
                  <a:srgbClr val="002060"/>
                </a:solidFill>
                <a:latin typeface="Times New Roman"/>
                <a:ea typeface="Times New Roman"/>
                <a:cs typeface="Times New Roman"/>
                <a:sym typeface="Times New Roman"/>
              </a:rPr>
              <a:t>nvestigators, prosecutors and criminal </a:t>
            </a:r>
            <a:r>
              <a:rPr lang="en-US" sz="3400" dirty="0">
                <a:solidFill>
                  <a:srgbClr val="002060"/>
                </a:solidFill>
                <a:latin typeface="Times New Roman"/>
                <a:ea typeface="Times New Roman"/>
                <a:cs typeface="Times New Roman"/>
                <a:sym typeface="Times New Roman"/>
              </a:rPr>
              <a:t>j</a:t>
            </a:r>
            <a:r>
              <a:rPr lang="en-US" sz="3400" b="0" i="0" u="none" strike="noStrike" cap="none" dirty="0" smtClean="0">
                <a:solidFill>
                  <a:srgbClr val="002060"/>
                </a:solidFill>
                <a:latin typeface="Times New Roman"/>
                <a:ea typeface="Times New Roman"/>
                <a:cs typeface="Times New Roman"/>
                <a:sym typeface="Times New Roman"/>
              </a:rPr>
              <a:t>ustice </a:t>
            </a:r>
            <a:r>
              <a:rPr lang="en-US" sz="3400" dirty="0">
                <a:solidFill>
                  <a:srgbClr val="002060"/>
                </a:solidFill>
                <a:latin typeface="Times New Roman"/>
                <a:ea typeface="Times New Roman"/>
                <a:cs typeface="Times New Roman"/>
                <a:sym typeface="Times New Roman"/>
              </a:rPr>
              <a:t>o</a:t>
            </a:r>
            <a:r>
              <a:rPr lang="en-US" sz="3400" b="0" i="0" u="none" strike="noStrike" cap="none" dirty="0" smtClean="0">
                <a:solidFill>
                  <a:srgbClr val="002060"/>
                </a:solidFill>
                <a:latin typeface="Times New Roman"/>
                <a:ea typeface="Times New Roman"/>
                <a:cs typeface="Times New Roman"/>
                <a:sym typeface="Times New Roman"/>
              </a:rPr>
              <a:t>fficers</a:t>
            </a:r>
            <a:endParaRPr lang="en-US" sz="3400" b="0" i="0" u="none" strike="noStrike" cap="none" dirty="0">
              <a:solidFill>
                <a:srgbClr val="002060"/>
              </a:solidFill>
              <a:latin typeface="Times New Roman"/>
              <a:ea typeface="Times New Roman"/>
              <a:cs typeface="Times New Roman"/>
              <a:sym typeface="Times New Roman"/>
            </a:endParaRPr>
          </a:p>
        </p:txBody>
      </p:sp>
      <p:pic>
        <p:nvPicPr>
          <p:cNvPr id="7" name="Shape 70"/>
          <p:cNvPicPr preferRelativeResize="0"/>
          <p:nvPr/>
        </p:nvPicPr>
        <p:blipFill rotWithShape="1">
          <a:blip r:embed="rId3">
            <a:alphaModFix/>
          </a:blip>
          <a:srcRect/>
          <a:stretch/>
        </p:blipFill>
        <p:spPr>
          <a:xfrm>
            <a:off x="4088666" y="68093"/>
            <a:ext cx="1367345" cy="1372376"/>
          </a:xfrm>
          <a:prstGeom prst="rect">
            <a:avLst/>
          </a:prstGeom>
          <a:noFill/>
          <a:ln>
            <a:noFill/>
          </a:ln>
        </p:spPr>
      </p:pic>
      <p:pic>
        <p:nvPicPr>
          <p:cNvPr id="8" name="Shape 71"/>
          <p:cNvPicPr preferRelativeResize="0"/>
          <p:nvPr/>
        </p:nvPicPr>
        <p:blipFill rotWithShape="1">
          <a:blip r:embed="rId4">
            <a:alphaModFix/>
          </a:blip>
          <a:srcRect/>
          <a:stretch/>
        </p:blipFill>
        <p:spPr>
          <a:xfrm>
            <a:off x="1682055" y="68093"/>
            <a:ext cx="2291345" cy="1372752"/>
          </a:xfrm>
          <a:prstGeom prst="rect">
            <a:avLst/>
          </a:prstGeom>
          <a:noFill/>
          <a:ln>
            <a:noFill/>
          </a:ln>
        </p:spPr>
      </p:pic>
      <p:pic>
        <p:nvPicPr>
          <p:cNvPr id="9" name="Shape 72"/>
          <p:cNvPicPr preferRelativeResize="0"/>
          <p:nvPr/>
        </p:nvPicPr>
        <p:blipFill rotWithShape="1">
          <a:blip r:embed="rId5">
            <a:alphaModFix/>
          </a:blip>
          <a:srcRect/>
          <a:stretch/>
        </p:blipFill>
        <p:spPr>
          <a:xfrm>
            <a:off x="5583421" y="68093"/>
            <a:ext cx="1774823" cy="1379708"/>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2441" y="5794686"/>
            <a:ext cx="2563345" cy="1063314"/>
          </a:xfrm>
          <a:prstGeom prst="rect">
            <a:avLst/>
          </a:prstGeom>
        </p:spPr>
      </p:pic>
      <p:pic>
        <p:nvPicPr>
          <p:cNvPr id="1028" name="Picture 4" descr="H:\MIGHTY-PC\Graphic Image Files\Forensic Graphic Art\Power Symbo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835" y="61608"/>
            <a:ext cx="1462641" cy="13849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48544" y="4249001"/>
            <a:ext cx="2819399" cy="523220"/>
          </a:xfrm>
          <a:prstGeom prst="rect">
            <a:avLst/>
          </a:prstGeom>
          <a:noFill/>
        </p:spPr>
        <p:txBody>
          <a:bodyPr wrap="square" rtlCol="0">
            <a:spAutoFit/>
          </a:bodyPr>
          <a:lstStyle/>
          <a:p>
            <a:r>
              <a:rPr lang="en-GB" sz="2800" dirty="0" smtClean="0">
                <a:latin typeface="Times New Roman" panose="02020603050405020304" pitchFamily="18" charset="0"/>
                <a:cs typeface="Times New Roman" panose="02020603050405020304" pitchFamily="18" charset="0"/>
              </a:rPr>
              <a:t>- Cameron Brown</a:t>
            </a:r>
            <a:endParaRPr lang="en-AU" sz="2800" dirty="0">
              <a:latin typeface="Times New Roman" panose="02020603050405020304" pitchFamily="18" charset="0"/>
              <a:cs typeface="Times New Roman" panose="02020603050405020304" pitchFamily="18" charset="0"/>
            </a:endParaRPr>
          </a:p>
        </p:txBody>
      </p:sp>
      <p:sp>
        <p:nvSpPr>
          <p:cNvPr id="10" name="Shape 66"/>
          <p:cNvSpPr txBox="1"/>
          <p:nvPr/>
        </p:nvSpPr>
        <p:spPr>
          <a:xfrm>
            <a:off x="15922" y="1493006"/>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5" name="Slide Number Placeholder 4"/>
          <p:cNvSpPr>
            <a:spLocks noGrp="1"/>
          </p:cNvSpPr>
          <p:nvPr>
            <p:ph type="sldNum" sz="quarter" idx="4"/>
          </p:nvPr>
        </p:nvSpPr>
        <p:spPr/>
        <p:txBody>
          <a:bodyPr/>
          <a:lstStyle/>
          <a:p>
            <a:r>
              <a:rPr lang="en-US" dirty="0"/>
              <a:t>0</a:t>
            </a:r>
          </a:p>
        </p:txBody>
      </p:sp>
      <p:sp>
        <p:nvSpPr>
          <p:cNvPr id="12" name="Shape 66"/>
          <p:cNvSpPr txBox="1"/>
          <p:nvPr/>
        </p:nvSpPr>
        <p:spPr>
          <a:xfrm>
            <a:off x="45492" y="147566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title" idx="4294967295"/>
          </p:nvPr>
        </p:nvSpPr>
        <p:spPr>
          <a:xfrm>
            <a:off x="609600" y="609600"/>
            <a:ext cx="6629400" cy="838200"/>
          </a:xfrm>
          <a:prstGeom prst="rect">
            <a:avLst/>
          </a:prstGeom>
          <a:noFill/>
          <a:ln>
            <a:noFill/>
          </a:ln>
        </p:spPr>
        <p:txBody>
          <a:bodyPr lIns="0" tIns="0" rIns="91425" bIns="45700" anchor="t" anchorCtr="0">
            <a:noAutofit/>
          </a:bodyPr>
          <a:lstStyle/>
          <a:p>
            <a:pPr lvl="0">
              <a:lnSpc>
                <a:spcPct val="90000"/>
              </a:lnSpc>
              <a:spcAft>
                <a:spcPts val="600"/>
              </a:spcAft>
              <a:buClr>
                <a:schemeClr val="dk2"/>
              </a:buClr>
              <a:buSzPct val="25000"/>
            </a:pPr>
            <a:r>
              <a:rPr lang="en-US" sz="3400" dirty="0" smtClean="0">
                <a:solidFill>
                  <a:srgbClr val="002060"/>
                </a:solidFill>
                <a:latin typeface="Times New Roman"/>
                <a:ea typeface="Times New Roman"/>
                <a:cs typeface="Times New Roman"/>
                <a:sym typeface="Times New Roman"/>
              </a:rPr>
              <a:t>Challenges for administering justice</a:t>
            </a:r>
            <a:r>
              <a:rPr lang="en-US" sz="3400" b="0" i="0" u="none" strike="noStrike" cap="none" dirty="0" smtClean="0">
                <a:solidFill>
                  <a:srgbClr val="002060"/>
                </a:solidFill>
                <a:latin typeface="Times New Roman"/>
                <a:ea typeface="Times New Roman"/>
                <a:cs typeface="Times New Roman"/>
                <a:sym typeface="Times New Roman"/>
              </a:rPr>
              <a:t/>
            </a:r>
            <a:br>
              <a:rPr lang="en-US" sz="3400" b="0" i="0" u="none" strike="noStrike" cap="none" dirty="0" smtClean="0">
                <a:solidFill>
                  <a:srgbClr val="002060"/>
                </a:solidFill>
                <a:latin typeface="Times New Roman"/>
                <a:ea typeface="Times New Roman"/>
                <a:cs typeface="Times New Roman"/>
                <a:sym typeface="Times New Roman"/>
              </a:rPr>
            </a:br>
            <a:r>
              <a:rPr lang="en-US" sz="3000" dirty="0" smtClean="0">
                <a:solidFill>
                  <a:srgbClr val="C00000"/>
                </a:solidFill>
                <a:latin typeface="Times New Roman"/>
                <a:ea typeface="Times New Roman"/>
                <a:cs typeface="Times New Roman"/>
                <a:sym typeface="Times New Roman"/>
              </a:rPr>
              <a:t>Technical resources and funding</a:t>
            </a:r>
            <a:endParaRPr lang="en-US" sz="3000" b="0" i="0" u="none" strike="noStrike" cap="none" baseline="0" dirty="0">
              <a:solidFill>
                <a:srgbClr val="C00000"/>
              </a:solidFill>
              <a:latin typeface="Times New Roman"/>
              <a:ea typeface="Times New Roman"/>
              <a:cs typeface="Times New Roman"/>
              <a:sym typeface="Times New Roman"/>
            </a:endParaRPr>
          </a:p>
        </p:txBody>
      </p:sp>
      <p:sp>
        <p:nvSpPr>
          <p:cNvPr id="5" name="Shape 371"/>
          <p:cNvSpPr txBox="1">
            <a:spLocks/>
          </p:cNvSpPr>
          <p:nvPr/>
        </p:nvSpPr>
        <p:spPr>
          <a:xfrm>
            <a:off x="609600" y="1828800"/>
            <a:ext cx="7924799" cy="477361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lvl="0" indent="-190800"/>
            <a:r>
              <a:rPr lang="en-AU" sz="2400" dirty="0" smtClean="0"/>
              <a:t>Inadequate </a:t>
            </a:r>
            <a:r>
              <a:rPr lang="en-AU" sz="2400" dirty="0"/>
              <a:t>analytical tools for acquiring, processing and presenting electronic evidence, </a:t>
            </a:r>
            <a:r>
              <a:rPr lang="en-AU" sz="2400" dirty="0" smtClean="0"/>
              <a:t>such as dedicated </a:t>
            </a:r>
            <a:r>
              <a:rPr lang="en-AU" sz="2400" dirty="0"/>
              <a:t>crime laboratories and forensic facilities.</a:t>
            </a:r>
          </a:p>
          <a:p>
            <a:pPr lvl="0" indent="-190800"/>
            <a:endParaRPr lang="en-AU" sz="2400" dirty="0" smtClean="0"/>
          </a:p>
          <a:p>
            <a:pPr lvl="0" indent="-190800"/>
            <a:r>
              <a:rPr lang="en-AU" sz="2400" dirty="0" smtClean="0"/>
              <a:t>Court </a:t>
            </a:r>
            <a:r>
              <a:rPr lang="en-AU" sz="2400" dirty="0"/>
              <a:t>rooms not equipped with modern technology for presenting electronic evidence.</a:t>
            </a:r>
          </a:p>
          <a:p>
            <a:pPr lvl="0" indent="-190800"/>
            <a:endParaRPr lang="en-AU" sz="2400" dirty="0" smtClean="0"/>
          </a:p>
          <a:p>
            <a:pPr lvl="0" indent="-190800"/>
            <a:r>
              <a:rPr lang="en-AU" sz="2400" dirty="0" smtClean="0"/>
              <a:t>Failure </a:t>
            </a:r>
            <a:r>
              <a:rPr lang="en-AU" sz="2400" dirty="0"/>
              <a:t>to maintain updated forensic equipment for gathering and extracting electronic evidence</a:t>
            </a:r>
            <a:r>
              <a:rPr lang="en-AU" sz="2400" dirty="0" smtClean="0"/>
              <a:t>.</a:t>
            </a:r>
            <a:endParaRPr lang="en-AU" sz="2400" dirty="0"/>
          </a:p>
        </p:txBody>
      </p:sp>
      <p:sp>
        <p:nvSpPr>
          <p:cNvPr id="8"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9"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27</a:t>
            </a:r>
            <a:endParaRPr lang="en-US" dirty="0"/>
          </a:p>
        </p:txBody>
      </p:sp>
      <p:sp>
        <p:nvSpPr>
          <p:cNvPr id="7"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0"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1573779265"/>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title" idx="4294967295"/>
          </p:nvPr>
        </p:nvSpPr>
        <p:spPr>
          <a:xfrm>
            <a:off x="609600" y="609600"/>
            <a:ext cx="6629400" cy="838200"/>
          </a:xfrm>
          <a:prstGeom prst="rect">
            <a:avLst/>
          </a:prstGeom>
          <a:noFill/>
          <a:ln>
            <a:noFill/>
          </a:ln>
        </p:spPr>
        <p:txBody>
          <a:bodyPr lIns="0" tIns="0" rIns="91425" bIns="45700" anchor="t" anchorCtr="0">
            <a:noAutofit/>
          </a:bodyPr>
          <a:lstStyle/>
          <a:p>
            <a:pPr lvl="0">
              <a:lnSpc>
                <a:spcPct val="90000"/>
              </a:lnSpc>
              <a:spcAft>
                <a:spcPts val="600"/>
              </a:spcAft>
              <a:buClr>
                <a:schemeClr val="dk2"/>
              </a:buClr>
              <a:buSzPct val="25000"/>
            </a:pPr>
            <a:r>
              <a:rPr lang="en-US" sz="3400" dirty="0" smtClean="0">
                <a:solidFill>
                  <a:srgbClr val="002060"/>
                </a:solidFill>
                <a:latin typeface="Times New Roman"/>
                <a:ea typeface="Times New Roman"/>
                <a:cs typeface="Times New Roman"/>
                <a:sym typeface="Times New Roman"/>
              </a:rPr>
              <a:t>Challenges for administering justice</a:t>
            </a:r>
            <a:r>
              <a:rPr lang="en-US" sz="3400" b="0" i="0" u="none" strike="noStrike" cap="none" dirty="0" smtClean="0">
                <a:solidFill>
                  <a:srgbClr val="002060"/>
                </a:solidFill>
                <a:latin typeface="Times New Roman"/>
                <a:ea typeface="Times New Roman"/>
                <a:cs typeface="Times New Roman"/>
                <a:sym typeface="Times New Roman"/>
              </a:rPr>
              <a:t/>
            </a:r>
            <a:br>
              <a:rPr lang="en-US" sz="3400" b="0" i="0" u="none" strike="noStrike" cap="none" dirty="0" smtClean="0">
                <a:solidFill>
                  <a:srgbClr val="002060"/>
                </a:solidFill>
                <a:latin typeface="Times New Roman"/>
                <a:ea typeface="Times New Roman"/>
                <a:cs typeface="Times New Roman"/>
                <a:sym typeface="Times New Roman"/>
              </a:rPr>
            </a:br>
            <a:r>
              <a:rPr lang="en-US" sz="3000" dirty="0" smtClean="0">
                <a:solidFill>
                  <a:srgbClr val="C00000"/>
                </a:solidFill>
                <a:latin typeface="Times New Roman"/>
                <a:ea typeface="Times New Roman"/>
                <a:cs typeface="Times New Roman"/>
                <a:sym typeface="Times New Roman"/>
              </a:rPr>
              <a:t>Underreporting and uncertainty</a:t>
            </a:r>
            <a:endParaRPr lang="en-US" sz="3000" b="0" i="0" u="none" strike="noStrike" cap="none" baseline="0" dirty="0">
              <a:solidFill>
                <a:srgbClr val="C00000"/>
              </a:solidFill>
              <a:latin typeface="Times New Roman"/>
              <a:ea typeface="Times New Roman"/>
              <a:cs typeface="Times New Roman"/>
              <a:sym typeface="Times New Roman"/>
            </a:endParaRPr>
          </a:p>
        </p:txBody>
      </p:sp>
      <p:sp>
        <p:nvSpPr>
          <p:cNvPr id="5" name="Shape 371"/>
          <p:cNvSpPr txBox="1">
            <a:spLocks/>
          </p:cNvSpPr>
          <p:nvPr/>
        </p:nvSpPr>
        <p:spPr>
          <a:xfrm>
            <a:off x="609600" y="1828800"/>
            <a:ext cx="7924799" cy="477361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lvl="0" indent="-190800"/>
            <a:r>
              <a:rPr lang="en-AU" sz="2400" dirty="0"/>
              <a:t>Low proportion of cybercrime </a:t>
            </a:r>
            <a:r>
              <a:rPr lang="en-AU" sz="2400" dirty="0" smtClean="0"/>
              <a:t>offending brought </a:t>
            </a:r>
            <a:r>
              <a:rPr lang="en-AU" sz="2400" dirty="0"/>
              <a:t>to the attention of police due to </a:t>
            </a:r>
            <a:r>
              <a:rPr lang="en-AU" sz="2400" dirty="0" smtClean="0"/>
              <a:t>widespread underreporting</a:t>
            </a:r>
            <a:r>
              <a:rPr lang="en-AU" sz="2400" dirty="0"/>
              <a:t>.</a:t>
            </a:r>
          </a:p>
          <a:p>
            <a:pPr lvl="0" indent="-190800"/>
            <a:endParaRPr lang="en-AU" sz="2400" dirty="0"/>
          </a:p>
          <a:p>
            <a:pPr lvl="0" indent="-190800"/>
            <a:r>
              <a:rPr lang="en-AU" sz="2400" dirty="0" smtClean="0"/>
              <a:t>Problems </a:t>
            </a:r>
            <a:r>
              <a:rPr lang="en-AU" sz="2400" dirty="0"/>
              <a:t>for investigators and prosecutors in identifying and obtaining appropriate legal authority for gathering electronic evidence caused by gaps in legislation and administrative delays owing to judicial uncertainty vis-à-vis manifestations of cybercrime.</a:t>
            </a:r>
          </a:p>
          <a:p>
            <a:pPr lvl="0" indent="-190800"/>
            <a:endParaRPr lang="en-AU" sz="2400" dirty="0" smtClean="0"/>
          </a:p>
          <a:p>
            <a:pPr lvl="0" indent="-190800"/>
            <a:r>
              <a:rPr lang="en-AU" sz="2400" dirty="0" smtClean="0"/>
              <a:t>Defence </a:t>
            </a:r>
            <a:r>
              <a:rPr lang="en-AU" sz="2400" dirty="0"/>
              <a:t>lawyers creating confusion with novel legal arguments and experts overstating or understating findings. </a:t>
            </a:r>
          </a:p>
        </p:txBody>
      </p:sp>
      <p:sp>
        <p:nvSpPr>
          <p:cNvPr id="8"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9"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28</a:t>
            </a:r>
            <a:endParaRPr lang="en-US" dirty="0"/>
          </a:p>
        </p:txBody>
      </p:sp>
      <p:sp>
        <p:nvSpPr>
          <p:cNvPr id="7"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0"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979035387"/>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title" idx="4294967295"/>
          </p:nvPr>
        </p:nvSpPr>
        <p:spPr>
          <a:xfrm>
            <a:off x="609600" y="609600"/>
            <a:ext cx="6629400" cy="838200"/>
          </a:xfrm>
          <a:prstGeom prst="rect">
            <a:avLst/>
          </a:prstGeom>
          <a:noFill/>
          <a:ln>
            <a:noFill/>
          </a:ln>
        </p:spPr>
        <p:txBody>
          <a:bodyPr lIns="0" tIns="0" rIns="91425" bIns="45700" anchor="t" anchorCtr="0">
            <a:noAutofit/>
          </a:bodyPr>
          <a:lstStyle/>
          <a:p>
            <a:pPr lvl="0">
              <a:lnSpc>
                <a:spcPct val="90000"/>
              </a:lnSpc>
              <a:spcAft>
                <a:spcPts val="600"/>
              </a:spcAft>
              <a:buClr>
                <a:schemeClr val="dk2"/>
              </a:buClr>
              <a:buSzPct val="25000"/>
            </a:pPr>
            <a:r>
              <a:rPr lang="en-US" sz="3400" dirty="0" smtClean="0">
                <a:solidFill>
                  <a:srgbClr val="002060"/>
                </a:solidFill>
                <a:latin typeface="Times New Roman"/>
                <a:ea typeface="Times New Roman"/>
                <a:cs typeface="Times New Roman"/>
                <a:sym typeface="Times New Roman"/>
              </a:rPr>
              <a:t>Challenges for administering justice</a:t>
            </a:r>
            <a:r>
              <a:rPr lang="en-US" sz="3400" b="0" i="0" u="none" strike="noStrike" cap="none" dirty="0" smtClean="0">
                <a:solidFill>
                  <a:srgbClr val="002060"/>
                </a:solidFill>
                <a:latin typeface="Times New Roman"/>
                <a:ea typeface="Times New Roman"/>
                <a:cs typeface="Times New Roman"/>
                <a:sym typeface="Times New Roman"/>
              </a:rPr>
              <a:t/>
            </a:r>
            <a:br>
              <a:rPr lang="en-US" sz="3400" b="0" i="0" u="none" strike="noStrike" cap="none" dirty="0" smtClean="0">
                <a:solidFill>
                  <a:srgbClr val="002060"/>
                </a:solidFill>
                <a:latin typeface="Times New Roman"/>
                <a:ea typeface="Times New Roman"/>
                <a:cs typeface="Times New Roman"/>
                <a:sym typeface="Times New Roman"/>
              </a:rPr>
            </a:br>
            <a:r>
              <a:rPr lang="en-US" sz="3000" dirty="0" smtClean="0">
                <a:solidFill>
                  <a:srgbClr val="C00000"/>
                </a:solidFill>
                <a:latin typeface="Times New Roman"/>
                <a:ea typeface="Times New Roman"/>
                <a:cs typeface="Times New Roman"/>
                <a:sym typeface="Times New Roman"/>
              </a:rPr>
              <a:t>Privacy and privilege</a:t>
            </a:r>
            <a:endParaRPr lang="en-US" sz="3000" b="0" i="0" u="none" strike="noStrike" cap="none" baseline="0" dirty="0">
              <a:solidFill>
                <a:srgbClr val="C00000"/>
              </a:solidFill>
              <a:latin typeface="Times New Roman"/>
              <a:ea typeface="Times New Roman"/>
              <a:cs typeface="Times New Roman"/>
              <a:sym typeface="Times New Roman"/>
            </a:endParaRPr>
          </a:p>
        </p:txBody>
      </p:sp>
      <p:sp>
        <p:nvSpPr>
          <p:cNvPr id="5" name="Shape 371"/>
          <p:cNvSpPr txBox="1">
            <a:spLocks/>
          </p:cNvSpPr>
          <p:nvPr/>
        </p:nvSpPr>
        <p:spPr>
          <a:xfrm>
            <a:off x="609600" y="1828800"/>
            <a:ext cx="7924799" cy="477361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lvl="0" indent="-190800"/>
            <a:r>
              <a:rPr lang="en-AU" sz="2400" dirty="0"/>
              <a:t>Investigative powers transgressing fundamental rights of suspects and accused persons</a:t>
            </a:r>
            <a:r>
              <a:rPr lang="en-AU" sz="2400" dirty="0" smtClean="0"/>
              <a:t>.</a:t>
            </a:r>
          </a:p>
          <a:p>
            <a:pPr lvl="0" indent="-190800"/>
            <a:endParaRPr lang="en-AU" sz="2400" dirty="0"/>
          </a:p>
          <a:p>
            <a:pPr lvl="0" indent="-190800"/>
            <a:r>
              <a:rPr lang="en-AU" sz="2400" dirty="0"/>
              <a:t>Doctrine of legal professional privilege delaying investigations and adding complexity to legal process and data analysis. </a:t>
            </a:r>
          </a:p>
        </p:txBody>
      </p:sp>
      <p:sp>
        <p:nvSpPr>
          <p:cNvPr id="8"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9"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29</a:t>
            </a:r>
            <a:endParaRPr lang="en-US" dirty="0"/>
          </a:p>
        </p:txBody>
      </p:sp>
      <p:sp>
        <p:nvSpPr>
          <p:cNvPr id="7"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0"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3351626000"/>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title" idx="4294967295"/>
          </p:nvPr>
        </p:nvSpPr>
        <p:spPr>
          <a:xfrm>
            <a:off x="609600" y="609600"/>
            <a:ext cx="6629400" cy="838200"/>
          </a:xfrm>
          <a:prstGeom prst="rect">
            <a:avLst/>
          </a:prstGeom>
          <a:noFill/>
          <a:ln>
            <a:noFill/>
          </a:ln>
        </p:spPr>
        <p:txBody>
          <a:bodyPr lIns="0" tIns="0" rIns="91425" bIns="45700" anchor="t" anchorCtr="0">
            <a:noAutofit/>
          </a:bodyPr>
          <a:lstStyle/>
          <a:p>
            <a:pPr lvl="0">
              <a:lnSpc>
                <a:spcPct val="90000"/>
              </a:lnSpc>
              <a:spcAft>
                <a:spcPts val="600"/>
              </a:spcAft>
              <a:buClr>
                <a:schemeClr val="dk2"/>
              </a:buClr>
              <a:buSzPct val="25000"/>
            </a:pPr>
            <a:r>
              <a:rPr lang="en-US" sz="3400" dirty="0" smtClean="0">
                <a:solidFill>
                  <a:srgbClr val="002060"/>
                </a:solidFill>
                <a:latin typeface="Times New Roman"/>
                <a:ea typeface="Times New Roman"/>
                <a:cs typeface="Times New Roman"/>
                <a:sym typeface="Times New Roman"/>
              </a:rPr>
              <a:t>Challenges for administering justice</a:t>
            </a:r>
            <a:r>
              <a:rPr lang="en-US" sz="3400" b="0" i="0" u="none" strike="noStrike" cap="none" dirty="0" smtClean="0">
                <a:solidFill>
                  <a:srgbClr val="002060"/>
                </a:solidFill>
                <a:latin typeface="Times New Roman"/>
                <a:ea typeface="Times New Roman"/>
                <a:cs typeface="Times New Roman"/>
                <a:sym typeface="Times New Roman"/>
              </a:rPr>
              <a:t/>
            </a:r>
            <a:br>
              <a:rPr lang="en-US" sz="3400" b="0" i="0" u="none" strike="noStrike" cap="none" dirty="0" smtClean="0">
                <a:solidFill>
                  <a:srgbClr val="002060"/>
                </a:solidFill>
                <a:latin typeface="Times New Roman"/>
                <a:ea typeface="Times New Roman"/>
                <a:cs typeface="Times New Roman"/>
                <a:sym typeface="Times New Roman"/>
              </a:rPr>
            </a:br>
            <a:r>
              <a:rPr lang="en-US" sz="3000" dirty="0" smtClean="0">
                <a:solidFill>
                  <a:srgbClr val="C00000"/>
                </a:solidFill>
                <a:latin typeface="Times New Roman"/>
                <a:ea typeface="Times New Roman"/>
                <a:cs typeface="Times New Roman"/>
                <a:sym typeface="Times New Roman"/>
              </a:rPr>
              <a:t>Cooperation</a:t>
            </a:r>
            <a:endParaRPr lang="en-US" sz="3000" b="0" i="0" u="none" strike="noStrike" cap="none" baseline="0" dirty="0">
              <a:solidFill>
                <a:srgbClr val="C00000"/>
              </a:solidFill>
              <a:latin typeface="Times New Roman"/>
              <a:ea typeface="Times New Roman"/>
              <a:cs typeface="Times New Roman"/>
              <a:sym typeface="Times New Roman"/>
            </a:endParaRPr>
          </a:p>
        </p:txBody>
      </p:sp>
      <p:sp>
        <p:nvSpPr>
          <p:cNvPr id="5" name="Shape 371"/>
          <p:cNvSpPr txBox="1">
            <a:spLocks/>
          </p:cNvSpPr>
          <p:nvPr/>
        </p:nvSpPr>
        <p:spPr>
          <a:xfrm>
            <a:off x="609600" y="1828800"/>
            <a:ext cx="7924799" cy="477361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lvl="0" indent="-190800"/>
            <a:r>
              <a:rPr lang="en-AU" sz="2400" dirty="0"/>
              <a:t>Lack of cooperation by </a:t>
            </a:r>
            <a:r>
              <a:rPr lang="en-AU" sz="2400" dirty="0" smtClean="0"/>
              <a:t>private </a:t>
            </a:r>
            <a:r>
              <a:rPr lang="en-AU" sz="2400" dirty="0"/>
              <a:t>sector entities in responding to requests for </a:t>
            </a:r>
            <a:r>
              <a:rPr lang="en-AU" sz="2400" dirty="0" smtClean="0"/>
              <a:t>assistance from law enforcement.</a:t>
            </a:r>
          </a:p>
          <a:p>
            <a:pPr lvl="0" indent="-190800"/>
            <a:endParaRPr lang="en-AU" sz="2400" dirty="0"/>
          </a:p>
          <a:p>
            <a:pPr lvl="0" indent="-190800"/>
            <a:r>
              <a:rPr lang="en-AU" sz="2400" dirty="0"/>
              <a:t>Delays attributable to strict formal cooperative mechanisms and ineffectual international instruments that impede capacity to combat cybercrime originating outside national borders.</a:t>
            </a:r>
          </a:p>
        </p:txBody>
      </p:sp>
      <p:sp>
        <p:nvSpPr>
          <p:cNvPr id="8"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9"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30</a:t>
            </a:r>
            <a:endParaRPr lang="en-US" dirty="0"/>
          </a:p>
        </p:txBody>
      </p:sp>
      <p:sp>
        <p:nvSpPr>
          <p:cNvPr id="11"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2"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272316671"/>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title" idx="4294967295"/>
          </p:nvPr>
        </p:nvSpPr>
        <p:spPr>
          <a:xfrm>
            <a:off x="609600" y="609600"/>
            <a:ext cx="6629400" cy="838200"/>
          </a:xfrm>
          <a:prstGeom prst="rect">
            <a:avLst/>
          </a:prstGeom>
          <a:noFill/>
          <a:ln>
            <a:noFill/>
          </a:ln>
        </p:spPr>
        <p:txBody>
          <a:bodyPr lIns="0" tIns="0" rIns="91425" bIns="45700" anchor="t" anchorCtr="0">
            <a:noAutofit/>
          </a:bodyPr>
          <a:lstStyle/>
          <a:p>
            <a:pPr lvl="0">
              <a:lnSpc>
                <a:spcPct val="90000"/>
              </a:lnSpc>
              <a:spcAft>
                <a:spcPts val="600"/>
              </a:spcAft>
              <a:buClr>
                <a:schemeClr val="dk2"/>
              </a:buClr>
              <a:buSzPct val="25000"/>
            </a:pPr>
            <a:r>
              <a:rPr lang="en-US" sz="3400" dirty="0" smtClean="0">
                <a:solidFill>
                  <a:srgbClr val="002060"/>
                </a:solidFill>
                <a:latin typeface="Times New Roman"/>
                <a:ea typeface="Times New Roman"/>
                <a:cs typeface="Times New Roman"/>
                <a:sym typeface="Times New Roman"/>
              </a:rPr>
              <a:t>Challenges for administering justice</a:t>
            </a:r>
            <a:r>
              <a:rPr lang="en-US" sz="3400" b="0" i="0" u="none" strike="noStrike" cap="none" dirty="0" smtClean="0">
                <a:solidFill>
                  <a:srgbClr val="002060"/>
                </a:solidFill>
                <a:latin typeface="Times New Roman"/>
                <a:ea typeface="Times New Roman"/>
                <a:cs typeface="Times New Roman"/>
                <a:sym typeface="Times New Roman"/>
              </a:rPr>
              <a:t/>
            </a:r>
            <a:br>
              <a:rPr lang="en-US" sz="3400" b="0" i="0" u="none" strike="noStrike" cap="none" dirty="0" smtClean="0">
                <a:solidFill>
                  <a:srgbClr val="002060"/>
                </a:solidFill>
                <a:latin typeface="Times New Roman"/>
                <a:ea typeface="Times New Roman"/>
                <a:cs typeface="Times New Roman"/>
                <a:sym typeface="Times New Roman"/>
              </a:rPr>
            </a:br>
            <a:r>
              <a:rPr lang="en-US" sz="3000" dirty="0" smtClean="0">
                <a:solidFill>
                  <a:srgbClr val="C00000"/>
                </a:solidFill>
                <a:latin typeface="Times New Roman"/>
                <a:ea typeface="Times New Roman"/>
                <a:cs typeface="Times New Roman"/>
                <a:sym typeface="Times New Roman"/>
              </a:rPr>
              <a:t>Legal frameworks and due </a:t>
            </a:r>
            <a:r>
              <a:rPr lang="en-US" sz="3000" dirty="0">
                <a:solidFill>
                  <a:srgbClr val="C00000"/>
                </a:solidFill>
                <a:latin typeface="Times New Roman"/>
                <a:ea typeface="Times New Roman"/>
                <a:cs typeface="Times New Roman"/>
                <a:sym typeface="Times New Roman"/>
              </a:rPr>
              <a:t>p</a:t>
            </a:r>
            <a:r>
              <a:rPr lang="en-US" sz="3000" dirty="0" smtClean="0">
                <a:solidFill>
                  <a:srgbClr val="C00000"/>
                </a:solidFill>
                <a:latin typeface="Times New Roman"/>
                <a:ea typeface="Times New Roman"/>
                <a:cs typeface="Times New Roman"/>
                <a:sym typeface="Times New Roman"/>
              </a:rPr>
              <a:t>rocess</a:t>
            </a:r>
            <a:endParaRPr lang="en-US" sz="3000" b="0" i="0" u="none" strike="noStrike" cap="none" baseline="0" dirty="0">
              <a:solidFill>
                <a:srgbClr val="C00000"/>
              </a:solidFill>
              <a:latin typeface="Times New Roman"/>
              <a:ea typeface="Times New Roman"/>
              <a:cs typeface="Times New Roman"/>
              <a:sym typeface="Times New Roman"/>
            </a:endParaRPr>
          </a:p>
        </p:txBody>
      </p:sp>
      <p:sp>
        <p:nvSpPr>
          <p:cNvPr id="5" name="Shape 371"/>
          <p:cNvSpPr txBox="1">
            <a:spLocks/>
          </p:cNvSpPr>
          <p:nvPr/>
        </p:nvSpPr>
        <p:spPr>
          <a:xfrm>
            <a:off x="609600" y="1828800"/>
            <a:ext cx="7924799" cy="477361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lvl="0" indent="-190800"/>
            <a:r>
              <a:rPr lang="en-AU" sz="2400" dirty="0"/>
              <a:t>Lack of harmony between </a:t>
            </a:r>
            <a:r>
              <a:rPr lang="en-AU" sz="2400" dirty="0" smtClean="0"/>
              <a:t>legal frameworks.</a:t>
            </a:r>
          </a:p>
          <a:p>
            <a:pPr lvl="0" indent="-190800"/>
            <a:endParaRPr lang="en-AU" sz="2400" dirty="0"/>
          </a:p>
          <a:p>
            <a:pPr lvl="0" indent="-190800"/>
            <a:r>
              <a:rPr lang="en-AU" sz="2400" dirty="0"/>
              <a:t>Data protection and privacy laws putting high value information beyond the reach of law enforcement.</a:t>
            </a:r>
          </a:p>
          <a:p>
            <a:pPr lvl="0" indent="-190800"/>
            <a:endParaRPr lang="en-AU" sz="2400" dirty="0" smtClean="0"/>
          </a:p>
          <a:p>
            <a:pPr lvl="0" indent="-190800"/>
            <a:r>
              <a:rPr lang="en-AU" sz="2400" dirty="0" smtClean="0"/>
              <a:t>Failure </a:t>
            </a:r>
            <a:r>
              <a:rPr lang="en-AU" sz="2400" dirty="0"/>
              <a:t>of legislative provisions to keep pace with advancements in technology and practical realities of conducting cybercrime investigations.</a:t>
            </a:r>
          </a:p>
          <a:p>
            <a:pPr lvl="0" indent="-190800"/>
            <a:endParaRPr lang="en-AU" sz="2400" dirty="0" smtClean="0"/>
          </a:p>
          <a:p>
            <a:pPr lvl="0" indent="-190800"/>
            <a:r>
              <a:rPr lang="en-AU" sz="2400" dirty="0" smtClean="0"/>
              <a:t>Unrealistic </a:t>
            </a:r>
            <a:r>
              <a:rPr lang="en-AU" sz="2400" dirty="0"/>
              <a:t>legislative time constraints related to processing electronic evidence with the consequence that a large volume of data is never analysed.</a:t>
            </a:r>
          </a:p>
        </p:txBody>
      </p:sp>
      <p:sp>
        <p:nvSpPr>
          <p:cNvPr id="8"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9"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31</a:t>
            </a:r>
            <a:endParaRPr lang="en-US" dirty="0"/>
          </a:p>
        </p:txBody>
      </p:sp>
      <p:sp>
        <p:nvSpPr>
          <p:cNvPr id="13"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4"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1502558183"/>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title" idx="4294967295"/>
          </p:nvPr>
        </p:nvSpPr>
        <p:spPr>
          <a:xfrm>
            <a:off x="609600" y="609600"/>
            <a:ext cx="6629400" cy="838200"/>
          </a:xfrm>
          <a:prstGeom prst="rect">
            <a:avLst/>
          </a:prstGeom>
          <a:noFill/>
          <a:ln>
            <a:noFill/>
          </a:ln>
        </p:spPr>
        <p:txBody>
          <a:bodyPr lIns="0" tIns="0" rIns="91425" bIns="45700" anchor="t" anchorCtr="0">
            <a:noAutofit/>
          </a:bodyPr>
          <a:lstStyle/>
          <a:p>
            <a:pPr lvl="0">
              <a:lnSpc>
                <a:spcPct val="90000"/>
              </a:lnSpc>
              <a:spcAft>
                <a:spcPts val="600"/>
              </a:spcAft>
              <a:buClr>
                <a:schemeClr val="dk2"/>
              </a:buClr>
              <a:buSzPct val="25000"/>
            </a:pPr>
            <a:r>
              <a:rPr lang="en-US" sz="3400" dirty="0" smtClean="0">
                <a:solidFill>
                  <a:srgbClr val="002060"/>
                </a:solidFill>
                <a:latin typeface="Times New Roman"/>
                <a:ea typeface="Times New Roman"/>
                <a:cs typeface="Times New Roman"/>
                <a:sym typeface="Times New Roman"/>
              </a:rPr>
              <a:t>Challenges for administering justice</a:t>
            </a:r>
            <a:r>
              <a:rPr lang="en-US" sz="3400" b="0" i="0" u="none" strike="noStrike" cap="none" dirty="0" smtClean="0">
                <a:solidFill>
                  <a:srgbClr val="002060"/>
                </a:solidFill>
                <a:latin typeface="Times New Roman"/>
                <a:ea typeface="Times New Roman"/>
                <a:cs typeface="Times New Roman"/>
                <a:sym typeface="Times New Roman"/>
              </a:rPr>
              <a:t/>
            </a:r>
            <a:br>
              <a:rPr lang="en-US" sz="3400" b="0" i="0" u="none" strike="noStrike" cap="none" dirty="0" smtClean="0">
                <a:solidFill>
                  <a:srgbClr val="002060"/>
                </a:solidFill>
                <a:latin typeface="Times New Roman"/>
                <a:ea typeface="Times New Roman"/>
                <a:cs typeface="Times New Roman"/>
                <a:sym typeface="Times New Roman"/>
              </a:rPr>
            </a:br>
            <a:r>
              <a:rPr lang="en-US" sz="3000" dirty="0" smtClean="0">
                <a:solidFill>
                  <a:srgbClr val="C00000"/>
                </a:solidFill>
                <a:latin typeface="Times New Roman"/>
                <a:ea typeface="Times New Roman"/>
                <a:cs typeface="Times New Roman"/>
                <a:sym typeface="Times New Roman"/>
              </a:rPr>
              <a:t>Training</a:t>
            </a:r>
            <a:endParaRPr lang="en-US" sz="3000" b="0" i="0" u="none" strike="noStrike" cap="none" baseline="0" dirty="0">
              <a:solidFill>
                <a:srgbClr val="C00000"/>
              </a:solidFill>
              <a:latin typeface="Times New Roman"/>
              <a:ea typeface="Times New Roman"/>
              <a:cs typeface="Times New Roman"/>
              <a:sym typeface="Times New Roman"/>
            </a:endParaRPr>
          </a:p>
        </p:txBody>
      </p:sp>
      <p:sp>
        <p:nvSpPr>
          <p:cNvPr id="5" name="Shape 371"/>
          <p:cNvSpPr txBox="1">
            <a:spLocks/>
          </p:cNvSpPr>
          <p:nvPr/>
        </p:nvSpPr>
        <p:spPr>
          <a:xfrm>
            <a:off x="609600" y="1828800"/>
            <a:ext cx="8229600" cy="477361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lvl="0" indent="-190800"/>
            <a:r>
              <a:rPr lang="en-AU" sz="2400" dirty="0"/>
              <a:t>Insufficient understanding among investigators, prosecutors, and the judiciary </a:t>
            </a:r>
            <a:r>
              <a:rPr lang="en-AU" sz="2400" dirty="0" smtClean="0"/>
              <a:t>concerning:</a:t>
            </a:r>
          </a:p>
          <a:p>
            <a:pPr marL="127001" lvl="0" indent="0">
              <a:buNone/>
            </a:pPr>
            <a:r>
              <a:rPr lang="en-AU" sz="2400" dirty="0"/>
              <a:t>	</a:t>
            </a:r>
            <a:endParaRPr lang="en-AU" sz="2400" dirty="0" smtClean="0"/>
          </a:p>
          <a:p>
            <a:pPr lvl="0">
              <a:buFont typeface="Wingdings" panose="05000000000000000000" pitchFamily="2" charset="2"/>
              <a:buChar char="Ø"/>
            </a:pPr>
            <a:r>
              <a:rPr lang="en-AU" sz="2400" dirty="0" smtClean="0"/>
              <a:t>	Trans-jurisdictional complexities</a:t>
            </a:r>
          </a:p>
          <a:p>
            <a:pPr lvl="0">
              <a:buFont typeface="Wingdings" panose="05000000000000000000" pitchFamily="2" charset="2"/>
              <a:buChar char="Ø"/>
            </a:pPr>
            <a:r>
              <a:rPr lang="en-AU" sz="2400" dirty="0" smtClean="0"/>
              <a:t>	Diplomatic </a:t>
            </a:r>
            <a:r>
              <a:rPr lang="en-AU" sz="2400" dirty="0"/>
              <a:t>and legal </a:t>
            </a:r>
            <a:r>
              <a:rPr lang="en-AU" sz="2400" dirty="0" smtClean="0"/>
              <a:t>processes</a:t>
            </a:r>
          </a:p>
          <a:p>
            <a:pPr lvl="0">
              <a:buFont typeface="Wingdings" panose="05000000000000000000" pitchFamily="2" charset="2"/>
              <a:buChar char="Ø"/>
            </a:pPr>
            <a:r>
              <a:rPr lang="en-AU" sz="2400" dirty="0"/>
              <a:t>	</a:t>
            </a:r>
            <a:r>
              <a:rPr lang="en-AU" sz="2400" dirty="0" smtClean="0"/>
              <a:t>Conflicts between </a:t>
            </a:r>
            <a:r>
              <a:rPr lang="en-AU" sz="2400" dirty="0"/>
              <a:t>the laws </a:t>
            </a:r>
            <a:r>
              <a:rPr lang="en-AU" sz="2400" dirty="0" smtClean="0"/>
              <a:t>of disparate nation-	states</a:t>
            </a:r>
          </a:p>
          <a:p>
            <a:pPr lvl="0">
              <a:buFont typeface="Wingdings" panose="05000000000000000000" pitchFamily="2" charset="2"/>
              <a:buChar char="Ø"/>
            </a:pPr>
            <a:r>
              <a:rPr lang="en-AU" sz="2400" dirty="0"/>
              <a:t>	</a:t>
            </a:r>
            <a:r>
              <a:rPr lang="en-AU" sz="2400" dirty="0" smtClean="0"/>
              <a:t>Sovereignty issues</a:t>
            </a:r>
          </a:p>
          <a:p>
            <a:pPr lvl="0">
              <a:buFont typeface="Wingdings" panose="05000000000000000000" pitchFamily="2" charset="2"/>
              <a:buChar char="Ø"/>
            </a:pPr>
            <a:r>
              <a:rPr lang="en-AU" sz="2400" dirty="0"/>
              <a:t>	</a:t>
            </a:r>
            <a:r>
              <a:rPr lang="en-AU" sz="2400" dirty="0" smtClean="0"/>
              <a:t>Information communication technology (ICT)</a:t>
            </a:r>
          </a:p>
          <a:p>
            <a:pPr lvl="0">
              <a:buFont typeface="Wingdings" panose="05000000000000000000" pitchFamily="2" charset="2"/>
              <a:buChar char="Ø"/>
            </a:pPr>
            <a:r>
              <a:rPr lang="en-GB" sz="2400" dirty="0"/>
              <a:t>	</a:t>
            </a:r>
            <a:r>
              <a:rPr lang="en-GB" sz="2400" dirty="0" smtClean="0"/>
              <a:t>Sources of electronic evidence</a:t>
            </a:r>
            <a:endParaRPr lang="en-AU" sz="2400" dirty="0"/>
          </a:p>
        </p:txBody>
      </p:sp>
      <p:sp>
        <p:nvSpPr>
          <p:cNvPr id="8"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9"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32</a:t>
            </a:r>
            <a:endParaRPr lang="en-US" dirty="0"/>
          </a:p>
        </p:txBody>
      </p:sp>
      <p:sp>
        <p:nvSpPr>
          <p:cNvPr id="11"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2"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1739541343"/>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8" name="Shape 67"/>
          <p:cNvSpPr txBox="1">
            <a:spLocks/>
          </p:cNvSpPr>
          <p:nvPr/>
        </p:nvSpPr>
        <p:spPr>
          <a:xfrm>
            <a:off x="609600" y="609600"/>
            <a:ext cx="6324600" cy="838199"/>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0" marR="0" indent="0" algn="l" rtl="0">
              <a:lnSpc>
                <a:spcPct val="9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L="0" marR="0" indent="0" algn="l" rtl="0">
              <a:lnSpc>
                <a:spcPct val="9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l" rtl="0">
              <a:lnSpc>
                <a:spcPct val="90000"/>
              </a:lnSpc>
              <a:spcBef>
                <a:spcPts val="0"/>
              </a:spcBef>
              <a:spcAft>
                <a:spcPts val="0"/>
              </a:spcAft>
              <a:defRPr/>
            </a:lvl3pPr>
            <a:lvl4pPr marL="0" marR="0" indent="0" algn="l" rtl="0">
              <a:lnSpc>
                <a:spcPct val="90000"/>
              </a:lnSpc>
              <a:spcBef>
                <a:spcPts val="0"/>
              </a:spcBef>
              <a:spcAft>
                <a:spcPts val="0"/>
              </a:spcAft>
              <a:defRPr/>
            </a:lvl4pPr>
            <a:lvl5pPr marL="0" marR="0" indent="0" algn="l" rtl="0">
              <a:lnSpc>
                <a:spcPct val="90000"/>
              </a:lnSpc>
              <a:spcBef>
                <a:spcPts val="0"/>
              </a:spcBef>
              <a:spcAft>
                <a:spcPts val="0"/>
              </a:spcAft>
              <a:defRPr/>
            </a:lvl5pPr>
            <a:lvl6pPr marL="457200" marR="0" indent="0" algn="l" rtl="0">
              <a:lnSpc>
                <a:spcPct val="90000"/>
              </a:lnSpc>
              <a:spcBef>
                <a:spcPts val="0"/>
              </a:spcBef>
              <a:spcAft>
                <a:spcPts val="0"/>
              </a:spcAft>
              <a:defRPr/>
            </a:lvl6pPr>
            <a:lvl7pPr marL="914400" marR="0" indent="0" algn="l" rtl="0">
              <a:lnSpc>
                <a:spcPct val="90000"/>
              </a:lnSpc>
              <a:spcBef>
                <a:spcPts val="0"/>
              </a:spcBef>
              <a:spcAft>
                <a:spcPts val="0"/>
              </a:spcAft>
              <a:defRPr/>
            </a:lvl7pPr>
            <a:lvl8pPr marL="1371600" marR="0" indent="0" algn="l" rtl="0">
              <a:lnSpc>
                <a:spcPct val="90000"/>
              </a:lnSpc>
              <a:spcBef>
                <a:spcPts val="0"/>
              </a:spcBef>
              <a:spcAft>
                <a:spcPts val="0"/>
              </a:spcAft>
              <a:defRPr/>
            </a:lvl8pPr>
            <a:lvl9pPr marL="1828800" marR="0" indent="0" algn="l" rtl="0">
              <a:lnSpc>
                <a:spcPct val="90000"/>
              </a:lnSpc>
              <a:spcBef>
                <a:spcPts val="0"/>
              </a:spcBef>
              <a:spcAft>
                <a:spcPts val="0"/>
              </a:spcAft>
              <a:defRPr/>
            </a:lvl9pPr>
          </a:lstStyle>
          <a:p>
            <a:pPr>
              <a:buClr>
                <a:schemeClr val="dk2"/>
              </a:buClr>
              <a:buSzPct val="25000"/>
              <a:buFont typeface="Times New Roman"/>
              <a:buNone/>
            </a:pPr>
            <a:r>
              <a:rPr lang="en-US" sz="3400" dirty="0" smtClean="0">
                <a:solidFill>
                  <a:srgbClr val="002060"/>
                </a:solidFill>
                <a:latin typeface="Times New Roman"/>
                <a:ea typeface="Times New Roman"/>
                <a:cs typeface="Times New Roman"/>
                <a:sym typeface="Times New Roman"/>
              </a:rPr>
              <a:t>Thoughts and questions</a:t>
            </a:r>
            <a:endParaRPr lang="en-US" sz="3400" dirty="0">
              <a:solidFill>
                <a:srgbClr val="002060"/>
              </a:solidFill>
              <a:latin typeface="Times New Roman"/>
              <a:ea typeface="Times New Roman"/>
              <a:cs typeface="Times New Roman"/>
              <a:sym typeface="Times New Roman"/>
            </a:endParaRPr>
          </a:p>
        </p:txBody>
      </p:sp>
      <p:sp>
        <p:nvSpPr>
          <p:cNvPr id="5" name="Shape 371"/>
          <p:cNvSpPr txBox="1">
            <a:spLocks/>
          </p:cNvSpPr>
          <p:nvPr/>
        </p:nvSpPr>
        <p:spPr>
          <a:xfrm>
            <a:off x="609600" y="1828800"/>
            <a:ext cx="8077200" cy="16002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marL="0" indent="0">
              <a:lnSpc>
                <a:spcPts val="3500"/>
              </a:lnSpc>
              <a:spcBef>
                <a:spcPts val="0"/>
              </a:spcBef>
              <a:buSzPct val="100000"/>
              <a:buNone/>
            </a:pPr>
            <a:r>
              <a:rPr lang="en-AU" sz="2500" dirty="0" smtClean="0">
                <a:solidFill>
                  <a:schemeClr val="dk1"/>
                </a:solidFill>
              </a:rPr>
              <a:t>“</a:t>
            </a:r>
            <a:r>
              <a:rPr lang="en-AU" sz="2500" dirty="0">
                <a:solidFill>
                  <a:schemeClr val="dk1"/>
                </a:solidFill>
              </a:rPr>
              <a:t>The justice system’s inability to prosecute cybercrime cases is a sign that it is not functioning effectively in this area</a:t>
            </a:r>
            <a:r>
              <a:rPr lang="en-AU" sz="2500" dirty="0" smtClean="0">
                <a:solidFill>
                  <a:schemeClr val="dk1"/>
                </a:solidFill>
              </a:rPr>
              <a:t>” – Susan Brenner, 2004.</a:t>
            </a:r>
            <a:endParaRPr lang="en-AU" sz="2500" dirty="0">
              <a:solidFill>
                <a:schemeClr val="dk1"/>
              </a:solidFill>
            </a:endParaRPr>
          </a:p>
        </p:txBody>
      </p:sp>
      <p:sp>
        <p:nvSpPr>
          <p:cNvPr id="7"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9"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33</a:t>
            </a:r>
            <a:endParaRPr lang="en-US" dirty="0"/>
          </a:p>
        </p:txBody>
      </p:sp>
      <p:sp>
        <p:nvSpPr>
          <p:cNvPr id="10"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1"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4137262827"/>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40" y="4038599"/>
            <a:ext cx="4043538" cy="2334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Data\Graphics\Dogchasingrobber-700x4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811486"/>
            <a:ext cx="3581400" cy="2046514"/>
          </a:xfrm>
          <a:prstGeom prst="rect">
            <a:avLst/>
          </a:prstGeom>
          <a:noFill/>
          <a:extLst>
            <a:ext uri="{909E8E84-426E-40DD-AFC4-6F175D3DCCD1}">
              <a14:hiddenFill xmlns:a14="http://schemas.microsoft.com/office/drawing/2010/main">
                <a:solidFill>
                  <a:srgbClr val="FFFFFF"/>
                </a:solidFill>
              </a14:hiddenFill>
            </a:ext>
          </a:extLst>
        </p:spPr>
      </p:pic>
      <p:sp>
        <p:nvSpPr>
          <p:cNvPr id="5" name="Shape 371"/>
          <p:cNvSpPr txBox="1">
            <a:spLocks/>
          </p:cNvSpPr>
          <p:nvPr/>
        </p:nvSpPr>
        <p:spPr>
          <a:xfrm>
            <a:off x="685798" y="1828800"/>
            <a:ext cx="7924801" cy="18288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marL="0" indent="0">
              <a:lnSpc>
                <a:spcPts val="3500"/>
              </a:lnSpc>
              <a:spcBef>
                <a:spcPts val="0"/>
              </a:spcBef>
              <a:buSzPct val="100000"/>
              <a:buNone/>
            </a:pPr>
            <a:r>
              <a:rPr lang="en-AU" sz="2500" dirty="0" smtClean="0">
                <a:solidFill>
                  <a:schemeClr val="dk1"/>
                </a:solidFill>
              </a:rPr>
              <a:t>Pursuing the </a:t>
            </a:r>
            <a:r>
              <a:rPr lang="en-AU" sz="2500" dirty="0">
                <a:solidFill>
                  <a:schemeClr val="dk1"/>
                </a:solidFill>
              </a:rPr>
              <a:t>root causes of crime will never cease because our understanding of the origins of criminality will </a:t>
            </a:r>
            <a:r>
              <a:rPr lang="en-AU" sz="2500" dirty="0" smtClean="0">
                <a:solidFill>
                  <a:schemeClr val="dk1"/>
                </a:solidFill>
              </a:rPr>
              <a:t>have </a:t>
            </a:r>
            <a:r>
              <a:rPr lang="en-AU" sz="2500" dirty="0">
                <a:solidFill>
                  <a:schemeClr val="dk1"/>
                </a:solidFill>
              </a:rPr>
              <a:t>to be continuously revised </a:t>
            </a:r>
            <a:r>
              <a:rPr lang="en-AU" sz="2500" dirty="0" smtClean="0">
                <a:solidFill>
                  <a:schemeClr val="dk1"/>
                </a:solidFill>
              </a:rPr>
              <a:t>as </a:t>
            </a:r>
            <a:r>
              <a:rPr lang="en-AU" sz="2500" dirty="0">
                <a:solidFill>
                  <a:schemeClr val="dk1"/>
                </a:solidFill>
              </a:rPr>
              <a:t>society </a:t>
            </a:r>
            <a:r>
              <a:rPr lang="en-AU" sz="2500" dirty="0" smtClean="0">
                <a:solidFill>
                  <a:schemeClr val="dk1"/>
                </a:solidFill>
              </a:rPr>
              <a:t>evolves </a:t>
            </a:r>
            <a:r>
              <a:rPr lang="en-AU" sz="2500" dirty="0">
                <a:solidFill>
                  <a:schemeClr val="dk1"/>
                </a:solidFill>
              </a:rPr>
              <a:t>and technology marches forward.</a:t>
            </a:r>
          </a:p>
        </p:txBody>
      </p:sp>
      <p:sp>
        <p:nvSpPr>
          <p:cNvPr id="9"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10"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11" name="Slide Number Placeholder 10"/>
          <p:cNvSpPr>
            <a:spLocks noGrp="1"/>
          </p:cNvSpPr>
          <p:nvPr>
            <p:ph type="sldNum" sz="quarter" idx="4"/>
          </p:nvPr>
        </p:nvSpPr>
        <p:spPr/>
        <p:txBody>
          <a:bodyPr/>
          <a:lstStyle/>
          <a:p>
            <a:r>
              <a:rPr lang="en-US" dirty="0" smtClean="0"/>
              <a:t>34</a:t>
            </a:r>
            <a:endParaRPr lang="en-US" dirty="0"/>
          </a:p>
        </p:txBody>
      </p:sp>
      <p:sp>
        <p:nvSpPr>
          <p:cNvPr id="8"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2"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870" y="316871"/>
            <a:ext cx="2087360" cy="865868"/>
          </a:xfrm>
          <a:prstGeom prst="rect">
            <a:avLst/>
          </a:prstGeom>
        </p:spPr>
      </p:pic>
    </p:spTree>
    <p:extLst>
      <p:ext uri="{BB962C8B-B14F-4D97-AF65-F5344CB8AC3E}">
        <p14:creationId xmlns:p14="http://schemas.microsoft.com/office/powerpoint/2010/main" val="2418864917"/>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5"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6"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7"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
        <p:nvSpPr>
          <p:cNvPr id="8" name="Content Placeholder 2"/>
          <p:cNvSpPr txBox="1">
            <a:spLocks/>
          </p:cNvSpPr>
          <p:nvPr/>
        </p:nvSpPr>
        <p:spPr>
          <a:xfrm>
            <a:off x="642938" y="1714500"/>
            <a:ext cx="8001000" cy="40005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ctr">
              <a:buFont typeface="Arial" charset="0"/>
              <a:buNone/>
              <a:defRPr/>
            </a:pPr>
            <a:r>
              <a:rPr lang="en-US"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smtClean="0">
                <a:effectLst>
                  <a:outerShdw blurRad="38100" dist="38100" dir="2700000" algn="tl">
                    <a:srgbClr val="000000">
                      <a:alpha val="43137"/>
                    </a:srgbClr>
                  </a:outerShdw>
                </a:effectLst>
                <a:latin typeface="Georgia" pitchFamily="18" charset="0"/>
              </a:rPr>
              <a:t>Please Visit:</a:t>
            </a:r>
            <a:r>
              <a:rPr lang="en-US" smtClean="0">
                <a:effectLst>
                  <a:outerShdw blurRad="38100" dist="38100" dir="2700000" algn="tl">
                    <a:srgbClr val="000000">
                      <a:alpha val="43137"/>
                    </a:srgbClr>
                  </a:outerShdw>
                </a:effectLst>
                <a:latin typeface="Georgia" pitchFamily="18" charset="0"/>
              </a:rPr>
              <a:t/>
            </a:r>
            <a:br>
              <a:rPr lang="en-US" smtClean="0">
                <a:effectLst>
                  <a:outerShdw blurRad="38100" dist="38100" dir="2700000" algn="tl">
                    <a:srgbClr val="000000">
                      <a:alpha val="43137"/>
                    </a:srgbClr>
                  </a:outerShdw>
                </a:effectLst>
                <a:latin typeface="Georgia" pitchFamily="18" charset="0"/>
              </a:rPr>
            </a:br>
            <a:r>
              <a:rPr lang="en-US" smtClean="0">
                <a:effectLst>
                  <a:outerShdw blurRad="38100" dist="38100" dir="2700000" algn="tl">
                    <a:srgbClr val="000000">
                      <a:alpha val="43137"/>
                    </a:srgbClr>
                  </a:outerShdw>
                </a:effectLst>
                <a:latin typeface="Georgia" pitchFamily="18" charset="0"/>
                <a:hlinkClick r:id="rId3"/>
              </a:rPr>
              <a:t>www.omicsgroup.com</a:t>
            </a:r>
            <a:endParaRPr lang="en-US"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mtClean="0">
                <a:effectLst>
                  <a:outerShdw blurRad="38100" dist="38100" dir="2700000" algn="tl">
                    <a:srgbClr val="000000">
                      <a:alpha val="43137"/>
                    </a:srgbClr>
                  </a:outerShdw>
                </a:effectLst>
                <a:latin typeface="Georgia" pitchFamily="18" charset="0"/>
                <a:hlinkClick r:id="rId4"/>
              </a:rPr>
              <a:t>www.conferenceseries.com</a:t>
            </a:r>
            <a:endParaRPr lang="en-US"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mtClean="0">
              <a:effectLst>
                <a:outerShdw blurRad="38100" dist="38100" dir="2700000" algn="tl">
                  <a:srgbClr val="000000">
                    <a:alpha val="43137"/>
                  </a:srgbClr>
                </a:outerShdw>
              </a:effectLst>
            </a:endParaRPr>
          </a:p>
          <a:p>
            <a:pPr algn="just">
              <a:buFont typeface="Arial" charset="0"/>
              <a:buNone/>
              <a:defRPr/>
            </a:pPr>
            <a:endParaRPr lang="en-US" smtClean="0">
              <a:effectLst>
                <a:outerShdw blurRad="38100" dist="38100" dir="2700000" algn="tl">
                  <a:srgbClr val="000000">
                    <a:alpha val="43137"/>
                  </a:srgbClr>
                </a:outerShdw>
              </a:effectLst>
            </a:endParaRPr>
          </a:p>
          <a:p>
            <a:pPr algn="just">
              <a:buFont typeface="Arial" charset="0"/>
              <a:buNone/>
              <a:defRPr/>
            </a:pPr>
            <a:endParaRPr lang="en-US" dirty="0">
              <a:effectLst>
                <a:outerShdw blurRad="38100" dist="38100" dir="2700000" algn="tl">
                  <a:srgbClr val="000000">
                    <a:alpha val="43137"/>
                  </a:srgbClr>
                </a:outerShdw>
              </a:effectLst>
            </a:endParaRPr>
          </a:p>
        </p:txBody>
      </p:sp>
      <p:sp>
        <p:nvSpPr>
          <p:cNvPr id="9" name="Title 1"/>
          <p:cNvSpPr txBox="1">
            <a:spLocks/>
          </p:cNvSpPr>
          <p:nvPr/>
        </p:nvSpPr>
        <p:spPr>
          <a:xfrm>
            <a:off x="500063" y="428625"/>
            <a:ext cx="8186737" cy="1143000"/>
          </a:xfrm>
          <a:prstGeom prst="rect">
            <a:avLst/>
          </a:prstGeom>
          <a:ln w="3175"/>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Let Us Meet Again</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Tree>
    <p:extLst>
      <p:ext uri="{BB962C8B-B14F-4D97-AF65-F5344CB8AC3E}">
        <p14:creationId xmlns:p14="http://schemas.microsoft.com/office/powerpoint/2010/main" val="1248910553"/>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Shape 67"/>
          <p:cNvSpPr txBox="1">
            <a:spLocks noGrp="1"/>
          </p:cNvSpPr>
          <p:nvPr>
            <p:ph type="title" idx="4294967295"/>
          </p:nvPr>
        </p:nvSpPr>
        <p:spPr>
          <a:xfrm>
            <a:off x="684212" y="609600"/>
            <a:ext cx="8459788" cy="838200"/>
          </a:xfrm>
          <a:prstGeom prst="rect">
            <a:avLst/>
          </a:prstGeom>
          <a:noFill/>
          <a:ln>
            <a:noFill/>
          </a:ln>
        </p:spPr>
        <p:txBody>
          <a:bodyPr lIns="0" tIns="0" rIns="91425" bIns="45700" anchor="t" anchorCtr="0">
            <a:noAutofit/>
          </a:bodyPr>
          <a:lstStyle/>
          <a:p>
            <a:pPr marL="0" marR="0" lvl="0" indent="0" rtl="0">
              <a:lnSpc>
                <a:spcPct val="90000"/>
              </a:lnSpc>
              <a:spcBef>
                <a:spcPts val="0"/>
              </a:spcBef>
              <a:spcAft>
                <a:spcPts val="0"/>
              </a:spcAft>
              <a:buClr>
                <a:schemeClr val="dk2"/>
              </a:buClr>
              <a:buSzPct val="25000"/>
              <a:buFont typeface="Times New Roman"/>
              <a:buNone/>
            </a:pPr>
            <a:r>
              <a:rPr lang="en-US" sz="3400" b="0" i="0" u="none" strike="noStrike" cap="none" dirty="0" smtClean="0">
                <a:solidFill>
                  <a:srgbClr val="002060"/>
                </a:solidFill>
                <a:latin typeface="Times New Roman"/>
                <a:ea typeface="Times New Roman"/>
                <a:cs typeface="Times New Roman"/>
                <a:sym typeface="Times New Roman"/>
              </a:rPr>
              <a:t>Significance of subject matter</a:t>
            </a:r>
            <a:endParaRPr lang="en-US" sz="3400" b="0" i="0" u="none" strike="noStrike" cap="none" dirty="0">
              <a:solidFill>
                <a:srgbClr val="002060"/>
              </a:solidFill>
              <a:latin typeface="Times New Roman"/>
              <a:ea typeface="Times New Roman"/>
              <a:cs typeface="Times New Roman"/>
              <a:sym typeface="Times New Roman"/>
            </a:endParaRPr>
          </a:p>
        </p:txBody>
      </p:sp>
      <p:sp>
        <p:nvSpPr>
          <p:cNvPr id="4" name="Shape 534"/>
          <p:cNvSpPr txBox="1">
            <a:spLocks/>
          </p:cNvSpPr>
          <p:nvPr/>
        </p:nvSpPr>
        <p:spPr>
          <a:xfrm>
            <a:off x="684212" y="1600200"/>
            <a:ext cx="7924799" cy="48768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L="188913" marR="0" indent="-61912" algn="l" rtl="0">
              <a:lnSpc>
                <a:spcPct val="90000"/>
              </a:lnSpc>
              <a:spcBef>
                <a:spcPts val="1000"/>
              </a:spcBef>
              <a:spcAft>
                <a:spcPts val="0"/>
              </a:spcAft>
              <a:buClr>
                <a:schemeClr val="dk2"/>
              </a:buClr>
              <a:buFont typeface="Arial"/>
              <a:buChar char="•"/>
              <a:defRPr sz="1400" b="0" i="0" u="none" strike="noStrike" cap="none" baseline="0">
                <a:solidFill>
                  <a:srgbClr val="000000"/>
                </a:solidFill>
                <a:latin typeface="Arial"/>
                <a:ea typeface="Arial"/>
                <a:cs typeface="Arial"/>
                <a:sym typeface="Arial"/>
                <a:rtl val="0"/>
              </a:defRPr>
            </a:lvl1pPr>
            <a:lvl2pPr marL="373063" marR="0" indent="-68263" algn="l" rtl="0">
              <a:lnSpc>
                <a:spcPct val="90000"/>
              </a:lnSpc>
              <a:spcBef>
                <a:spcPts val="9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563563" marR="0" indent="-1825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3pPr>
            <a:lvl4pPr marL="754063" marR="0" indent="-4762"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4pPr>
            <a:lvl5pPr marL="9445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5pPr>
            <a:lvl6pPr marL="1401763" marR="0" indent="7937"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6pPr>
            <a:lvl7pPr marL="18589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7pPr>
            <a:lvl8pPr marL="23161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8pPr>
            <a:lvl9pPr marL="2773363" marR="0" indent="7936" algn="l" rtl="0">
              <a:lnSpc>
                <a:spcPct val="90000"/>
              </a:lnSpc>
              <a:spcBef>
                <a:spcPts val="800"/>
              </a:spcBef>
              <a:spcAft>
                <a:spcPts val="0"/>
              </a:spcAft>
              <a:buNone/>
              <a:defRPr sz="1400" b="0" i="0" u="none" strike="noStrike" cap="none" baseline="0">
                <a:solidFill>
                  <a:srgbClr val="000000"/>
                </a:solidFill>
                <a:latin typeface="Arial"/>
                <a:ea typeface="Arial"/>
                <a:cs typeface="Arial"/>
                <a:sym typeface="Arial"/>
                <a:rtl val="0"/>
              </a:defRPr>
            </a:lvl9pPr>
          </a:lstStyle>
          <a:p>
            <a:pPr marL="0" indent="0">
              <a:buSzPct val="100000"/>
              <a:buNone/>
            </a:pPr>
            <a:r>
              <a:rPr lang="en-AU" sz="2200" dirty="0">
                <a:solidFill>
                  <a:schemeClr val="tx1"/>
                </a:solidFill>
              </a:rPr>
              <a:t>T</a:t>
            </a:r>
            <a:r>
              <a:rPr lang="en-AU" sz="2200" dirty="0" smtClean="0">
                <a:solidFill>
                  <a:schemeClr val="tx1"/>
                </a:solidFill>
              </a:rPr>
              <a:t>he </a:t>
            </a:r>
            <a:r>
              <a:rPr lang="en-AU" sz="2200" dirty="0">
                <a:solidFill>
                  <a:schemeClr val="tx1"/>
                </a:solidFill>
              </a:rPr>
              <a:t>seriousness of the ‘funnel effect’ in the case of cybercrime demands an inquiry into factors impeding the administration </a:t>
            </a:r>
            <a:r>
              <a:rPr lang="en-AU" sz="2200" dirty="0" smtClean="0">
                <a:solidFill>
                  <a:schemeClr val="tx1"/>
                </a:solidFill>
              </a:rPr>
              <a:t>of criminal </a:t>
            </a:r>
            <a:r>
              <a:rPr lang="en-AU" sz="2200" dirty="0">
                <a:solidFill>
                  <a:schemeClr val="tx1"/>
                </a:solidFill>
              </a:rPr>
              <a:t>of justice to raise awareness, identify blockages, and find solutions</a:t>
            </a:r>
            <a:r>
              <a:rPr lang="en-AU" sz="2200" dirty="0" smtClean="0">
                <a:solidFill>
                  <a:schemeClr val="tx1"/>
                </a:solidFill>
              </a:rPr>
              <a:t>.</a:t>
            </a:r>
          </a:p>
          <a:p>
            <a:pPr marL="342900" indent="-342900">
              <a:buSzPct val="100000"/>
              <a:buFont typeface="Wingdings" panose="05000000000000000000" pitchFamily="2" charset="2"/>
              <a:buChar char="Ø"/>
            </a:pPr>
            <a:r>
              <a:rPr lang="en-US" sz="2200" dirty="0" smtClean="0">
                <a:solidFill>
                  <a:schemeClr val="tx1"/>
                </a:solidFill>
              </a:rPr>
              <a:t>	Identify the most commonly used investigative 	measures by police.</a:t>
            </a:r>
          </a:p>
          <a:p>
            <a:pPr marL="342900" indent="-342900">
              <a:buSzPct val="100000"/>
              <a:buFont typeface="Wingdings" panose="05000000000000000000" pitchFamily="2" charset="2"/>
              <a:buChar char="Ø"/>
            </a:pPr>
            <a:r>
              <a:rPr lang="en-US" sz="2200" dirty="0">
                <a:solidFill>
                  <a:schemeClr val="tx1"/>
                </a:solidFill>
              </a:rPr>
              <a:t>	</a:t>
            </a:r>
            <a:r>
              <a:rPr lang="en-US" sz="2200" dirty="0" smtClean="0">
                <a:solidFill>
                  <a:schemeClr val="tx1"/>
                </a:solidFill>
              </a:rPr>
              <a:t>Identify </a:t>
            </a:r>
            <a:r>
              <a:rPr lang="en-US" sz="2200" dirty="0">
                <a:solidFill>
                  <a:schemeClr val="tx1"/>
                </a:solidFill>
              </a:rPr>
              <a:t>how </a:t>
            </a:r>
            <a:r>
              <a:rPr lang="en-US" sz="2200" dirty="0" smtClean="0">
                <a:solidFill>
                  <a:schemeClr val="tx1"/>
                </a:solidFill>
              </a:rPr>
              <a:t>cybercrime comes to the attention of police 	and what measures can be taken to increase reporting.</a:t>
            </a:r>
          </a:p>
          <a:p>
            <a:pPr marL="342900" indent="-342900">
              <a:buSzPct val="100000"/>
              <a:buFont typeface="Wingdings" panose="05000000000000000000" pitchFamily="2" charset="2"/>
              <a:buChar char="Ø"/>
            </a:pPr>
            <a:r>
              <a:rPr lang="en-US" sz="2200" dirty="0">
                <a:solidFill>
                  <a:schemeClr val="tx1"/>
                </a:solidFill>
              </a:rPr>
              <a:t>	</a:t>
            </a:r>
            <a:r>
              <a:rPr lang="en-US" sz="2200" dirty="0" smtClean="0">
                <a:solidFill>
                  <a:schemeClr val="tx1"/>
                </a:solidFill>
              </a:rPr>
              <a:t>Identify </a:t>
            </a:r>
            <a:r>
              <a:rPr lang="en-US" sz="2200" dirty="0">
                <a:solidFill>
                  <a:schemeClr val="tx1"/>
                </a:solidFill>
              </a:rPr>
              <a:t>the </a:t>
            </a:r>
            <a:r>
              <a:rPr lang="en-US" sz="2200" dirty="0" smtClean="0">
                <a:solidFill>
                  <a:schemeClr val="tx1"/>
                </a:solidFill>
              </a:rPr>
              <a:t>main impediments to quantifying cybercrime 	incidents.</a:t>
            </a:r>
          </a:p>
          <a:p>
            <a:pPr marL="342900" indent="-342900">
              <a:buSzPct val="100000"/>
              <a:buFont typeface="Wingdings" panose="05000000000000000000" pitchFamily="2" charset="2"/>
              <a:buChar char="Ø"/>
            </a:pPr>
            <a:r>
              <a:rPr lang="en-US" sz="2200" dirty="0">
                <a:solidFill>
                  <a:schemeClr val="tx1"/>
                </a:solidFill>
              </a:rPr>
              <a:t>	</a:t>
            </a:r>
            <a:r>
              <a:rPr lang="en-US" sz="2200" dirty="0" smtClean="0">
                <a:solidFill>
                  <a:schemeClr val="tx1"/>
                </a:solidFill>
              </a:rPr>
              <a:t>Identify </a:t>
            </a:r>
            <a:r>
              <a:rPr lang="en-US" sz="2200" dirty="0">
                <a:solidFill>
                  <a:schemeClr val="tx1"/>
                </a:solidFill>
              </a:rPr>
              <a:t>problems </a:t>
            </a:r>
            <a:r>
              <a:rPr lang="en-US" sz="2200" dirty="0" smtClean="0">
                <a:solidFill>
                  <a:schemeClr val="tx1"/>
                </a:solidFill>
              </a:rPr>
              <a:t>associated with obtaining electronic 	evidence.</a:t>
            </a:r>
          </a:p>
          <a:p>
            <a:pPr marL="342900" indent="-342900">
              <a:buSzPct val="100000"/>
              <a:buFont typeface="Wingdings" panose="05000000000000000000" pitchFamily="2" charset="2"/>
              <a:buChar char="Ø"/>
            </a:pPr>
            <a:r>
              <a:rPr lang="en-US" sz="2200" dirty="0">
                <a:solidFill>
                  <a:schemeClr val="tx1"/>
                </a:solidFill>
              </a:rPr>
              <a:t>	</a:t>
            </a:r>
            <a:r>
              <a:rPr lang="en-US" sz="2200" dirty="0" smtClean="0">
                <a:solidFill>
                  <a:schemeClr val="tx1"/>
                </a:solidFill>
              </a:rPr>
              <a:t>Identify </a:t>
            </a:r>
            <a:r>
              <a:rPr lang="en-US" sz="2200" dirty="0">
                <a:solidFill>
                  <a:schemeClr val="tx1"/>
                </a:solidFill>
              </a:rPr>
              <a:t>the </a:t>
            </a:r>
            <a:r>
              <a:rPr lang="en-US" sz="2200" dirty="0" smtClean="0">
                <a:solidFill>
                  <a:schemeClr val="tx1"/>
                </a:solidFill>
              </a:rPr>
              <a:t>obstacles that impede successful 	adjudication and prosecution</a:t>
            </a:r>
            <a:r>
              <a:rPr lang="en-US" sz="2200" dirty="0">
                <a:solidFill>
                  <a:schemeClr val="tx1"/>
                </a:solidFill>
              </a:rPr>
              <a:t>.</a:t>
            </a:r>
          </a:p>
        </p:txBody>
      </p:sp>
      <p:sp>
        <p:nvSpPr>
          <p:cNvPr id="6"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7"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a:t>1</a:t>
            </a:r>
          </a:p>
        </p:txBody>
      </p:sp>
      <p:sp>
        <p:nvSpPr>
          <p:cNvPr id="8"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9"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9" name="Shape 399"/>
          <p:cNvSpPr txBox="1">
            <a:spLocks noGrp="1"/>
          </p:cNvSpPr>
          <p:nvPr>
            <p:ph type="body" idx="4294967295"/>
          </p:nvPr>
        </p:nvSpPr>
        <p:spPr>
          <a:xfrm>
            <a:off x="539750" y="1628775"/>
            <a:ext cx="7924799" cy="1952625"/>
          </a:xfrm>
          <a:prstGeom prst="rect">
            <a:avLst/>
          </a:prstGeom>
          <a:noFill/>
          <a:ln>
            <a:noFill/>
          </a:ln>
        </p:spPr>
        <p:txBody>
          <a:bodyPr lIns="0" tIns="0" rIns="91425" bIns="45700" anchor="t" anchorCtr="0">
            <a:noAutofit/>
          </a:bodyPr>
          <a:lstStyle/>
          <a:p>
            <a:pPr marL="188912" marR="0" lvl="0" indent="-188912" algn="l" rtl="0">
              <a:lnSpc>
                <a:spcPct val="90000"/>
              </a:lnSpc>
              <a:spcBef>
                <a:spcPts val="0"/>
              </a:spcBef>
              <a:spcAft>
                <a:spcPts val="0"/>
              </a:spcAft>
              <a:buClr>
                <a:schemeClr val="dk2"/>
              </a:buClr>
              <a:buSzPct val="100000"/>
              <a:buFont typeface="Arial"/>
              <a:buChar char="•"/>
            </a:pPr>
            <a:r>
              <a:rPr lang="en-US" sz="2200" b="0" i="0" u="none" strike="noStrike" cap="none" baseline="0" dirty="0">
                <a:solidFill>
                  <a:schemeClr val="dk1"/>
                </a:solidFill>
                <a:latin typeface="Arial"/>
                <a:ea typeface="Arial"/>
                <a:cs typeface="Arial"/>
                <a:sym typeface="Arial"/>
              </a:rPr>
              <a:t>Probative value for investigators and prosecutors in proving the 'mental aspect' / 'intent element' of various offences.</a:t>
            </a:r>
          </a:p>
          <a:p>
            <a:pPr marL="188912" marR="0" lvl="0" indent="-188912" algn="l" rtl="0">
              <a:lnSpc>
                <a:spcPct val="90000"/>
              </a:lnSpc>
              <a:spcBef>
                <a:spcPts val="1000"/>
              </a:spcBef>
              <a:spcAft>
                <a:spcPts val="0"/>
              </a:spcAft>
              <a:buClr>
                <a:schemeClr val="dk2"/>
              </a:buClr>
              <a:buSzPct val="100000"/>
              <a:buFont typeface="Arial"/>
              <a:buChar char="•"/>
            </a:pPr>
            <a:endParaRPr lang="en-US" sz="2200" b="0" i="0" u="none" strike="noStrike" cap="none" baseline="0" dirty="0" smtClean="0">
              <a:solidFill>
                <a:schemeClr val="dk1"/>
              </a:solidFill>
              <a:latin typeface="Arial"/>
              <a:ea typeface="Arial"/>
              <a:cs typeface="Arial"/>
              <a:sym typeface="Arial"/>
            </a:endParaRPr>
          </a:p>
          <a:p>
            <a:pPr marL="188912" marR="0" lvl="0" indent="-188912" algn="l" rtl="0">
              <a:lnSpc>
                <a:spcPct val="90000"/>
              </a:lnSpc>
              <a:spcBef>
                <a:spcPts val="1000"/>
              </a:spcBef>
              <a:spcAft>
                <a:spcPts val="0"/>
              </a:spcAft>
              <a:buClr>
                <a:schemeClr val="dk2"/>
              </a:buClr>
              <a:buSzPct val="100000"/>
              <a:buFont typeface="Arial"/>
              <a:buChar char="•"/>
            </a:pPr>
            <a:r>
              <a:rPr lang="en-US" sz="2200" b="0" i="0" u="none" strike="noStrike" cap="none" baseline="0" dirty="0" smtClean="0">
                <a:solidFill>
                  <a:schemeClr val="dk1"/>
                </a:solidFill>
                <a:latin typeface="Arial"/>
                <a:ea typeface="Arial"/>
                <a:cs typeface="Arial"/>
                <a:sym typeface="Arial"/>
              </a:rPr>
              <a:t>Increasingly </a:t>
            </a:r>
            <a:r>
              <a:rPr lang="en-US" sz="2200" b="0" i="0" u="none" strike="noStrike" cap="none" baseline="0" dirty="0">
                <a:solidFill>
                  <a:schemeClr val="dk1"/>
                </a:solidFill>
                <a:latin typeface="Arial"/>
                <a:ea typeface="Arial"/>
                <a:cs typeface="Arial"/>
                <a:sym typeface="Arial"/>
              </a:rPr>
              <a:t>an integral element of high-tech investigations but also traditional civil and criminal investigations:</a:t>
            </a:r>
          </a:p>
        </p:txBody>
      </p:sp>
      <p:pic>
        <p:nvPicPr>
          <p:cNvPr id="400" name="Shape 400"/>
          <p:cNvPicPr preferRelativeResize="0"/>
          <p:nvPr/>
        </p:nvPicPr>
        <p:blipFill rotWithShape="1">
          <a:blip r:embed="rId3">
            <a:alphaModFix/>
          </a:blip>
          <a:srcRect/>
          <a:stretch/>
        </p:blipFill>
        <p:spPr>
          <a:xfrm>
            <a:off x="758825" y="3581400"/>
            <a:ext cx="6175375" cy="2792412"/>
          </a:xfrm>
          <a:prstGeom prst="rect">
            <a:avLst/>
          </a:prstGeom>
          <a:noFill/>
          <a:ln>
            <a:noFill/>
          </a:ln>
        </p:spPr>
      </p:pic>
      <p:sp>
        <p:nvSpPr>
          <p:cNvPr id="7" name="Shape 67"/>
          <p:cNvSpPr txBox="1">
            <a:spLocks/>
          </p:cNvSpPr>
          <p:nvPr/>
        </p:nvSpPr>
        <p:spPr>
          <a:xfrm>
            <a:off x="684212" y="609600"/>
            <a:ext cx="8459788" cy="8382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nSpc>
                <a:spcPct val="90000"/>
              </a:lnSpc>
              <a:buClr>
                <a:schemeClr val="dk2"/>
              </a:buClr>
              <a:buSzPct val="25000"/>
              <a:buFont typeface="Times New Roman"/>
              <a:buNone/>
            </a:pPr>
            <a:r>
              <a:rPr lang="en-US" sz="3400" dirty="0" smtClean="0">
                <a:solidFill>
                  <a:srgbClr val="002060"/>
                </a:solidFill>
                <a:latin typeface="Times New Roman"/>
                <a:ea typeface="Times New Roman"/>
                <a:cs typeface="Times New Roman"/>
                <a:sym typeface="Times New Roman"/>
              </a:rPr>
              <a:t>Digital forensics</a:t>
            </a:r>
            <a:endParaRPr lang="en-US" sz="3400" dirty="0">
              <a:solidFill>
                <a:srgbClr val="002060"/>
              </a:solidFill>
              <a:latin typeface="Times New Roman"/>
              <a:ea typeface="Times New Roman"/>
              <a:cs typeface="Times New Roman"/>
              <a:sym typeface="Times New Roman"/>
            </a:endParaRPr>
          </a:p>
        </p:txBody>
      </p:sp>
      <p:sp>
        <p:nvSpPr>
          <p:cNvPr id="11"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12"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2</a:t>
            </a:r>
            <a:endParaRPr lang="en-US" dirty="0"/>
          </a:p>
        </p:txBody>
      </p:sp>
      <p:sp>
        <p:nvSpPr>
          <p:cNvPr id="8"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9"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3107916853"/>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80" name="Shape 80"/>
          <p:cNvPicPr preferRelativeResize="0"/>
          <p:nvPr/>
        </p:nvPicPr>
        <p:blipFill rotWithShape="1">
          <a:blip r:embed="rId3">
            <a:alphaModFix/>
          </a:blip>
          <a:srcRect/>
          <a:stretch/>
        </p:blipFill>
        <p:spPr>
          <a:xfrm>
            <a:off x="962025" y="1922103"/>
            <a:ext cx="7239000" cy="4649789"/>
          </a:xfrm>
          <a:prstGeom prst="rect">
            <a:avLst/>
          </a:prstGeom>
          <a:noFill/>
          <a:ln>
            <a:noFill/>
          </a:ln>
        </p:spPr>
      </p:pic>
      <p:sp>
        <p:nvSpPr>
          <p:cNvPr id="82" name="Shape 82"/>
          <p:cNvSpPr txBox="1"/>
          <p:nvPr/>
        </p:nvSpPr>
        <p:spPr>
          <a:xfrm>
            <a:off x="962025" y="1418272"/>
            <a:ext cx="7239000" cy="3365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i="0" u="none" strike="noStrike" cap="none" baseline="0" dirty="0">
                <a:solidFill>
                  <a:schemeClr val="dk1"/>
                </a:solidFill>
                <a:latin typeface="+mj-lt"/>
                <a:cs typeface="Times New Roman" pitchFamily="18" charset="0"/>
                <a:sym typeface="Arial"/>
              </a:rPr>
              <a:t>Geo-Location of </a:t>
            </a:r>
            <a:r>
              <a:rPr lang="en-US" sz="2400" i="0" u="none" strike="noStrike" cap="none" baseline="0" dirty="0" smtClean="0">
                <a:solidFill>
                  <a:schemeClr val="dk1"/>
                </a:solidFill>
                <a:latin typeface="+mj-lt"/>
                <a:cs typeface="Times New Roman" pitchFamily="18" charset="0"/>
                <a:sym typeface="Arial"/>
              </a:rPr>
              <a:t>Internet</a:t>
            </a:r>
            <a:r>
              <a:rPr lang="en-US" sz="2400" i="0" u="none" strike="noStrike" cap="none" dirty="0" smtClean="0">
                <a:solidFill>
                  <a:schemeClr val="dk1"/>
                </a:solidFill>
                <a:latin typeface="+mj-lt"/>
                <a:cs typeface="Times New Roman" pitchFamily="18" charset="0"/>
                <a:sym typeface="Arial"/>
              </a:rPr>
              <a:t> </a:t>
            </a:r>
            <a:r>
              <a:rPr lang="en-US" sz="2400" i="0" u="none" strike="noStrike" cap="none" baseline="0" dirty="0" smtClean="0">
                <a:solidFill>
                  <a:schemeClr val="dk1"/>
                </a:solidFill>
                <a:latin typeface="+mj-lt"/>
                <a:cs typeface="Times New Roman" pitchFamily="18" charset="0"/>
                <a:sym typeface="Arial"/>
              </a:rPr>
              <a:t>Protocol Addresses</a:t>
            </a:r>
            <a:endParaRPr lang="en-US" sz="2400" i="0" u="none" strike="noStrike" cap="none" baseline="0" dirty="0">
              <a:solidFill>
                <a:schemeClr val="dk1"/>
              </a:solidFill>
              <a:latin typeface="+mj-lt"/>
              <a:cs typeface="Times New Roman" pitchFamily="18" charset="0"/>
              <a:sym typeface="Arial"/>
            </a:endParaRPr>
          </a:p>
        </p:txBody>
      </p:sp>
      <p:sp>
        <p:nvSpPr>
          <p:cNvPr id="6" name="Shape 67"/>
          <p:cNvSpPr txBox="1">
            <a:spLocks/>
          </p:cNvSpPr>
          <p:nvPr/>
        </p:nvSpPr>
        <p:spPr>
          <a:xfrm>
            <a:off x="684212" y="609600"/>
            <a:ext cx="8459788" cy="8382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nSpc>
                <a:spcPct val="90000"/>
              </a:lnSpc>
              <a:buClr>
                <a:schemeClr val="dk2"/>
              </a:buClr>
              <a:buSzPct val="25000"/>
              <a:buFont typeface="Times New Roman"/>
              <a:buNone/>
            </a:pPr>
            <a:r>
              <a:rPr lang="en-US" sz="3400" dirty="0" smtClean="0">
                <a:solidFill>
                  <a:srgbClr val="002060"/>
                </a:solidFill>
                <a:latin typeface="Times New Roman"/>
                <a:ea typeface="Times New Roman"/>
                <a:cs typeface="Times New Roman"/>
                <a:sym typeface="Times New Roman"/>
              </a:rPr>
              <a:t>The global challenge</a:t>
            </a:r>
            <a:endParaRPr lang="en-US" sz="3400" dirty="0">
              <a:solidFill>
                <a:srgbClr val="002060"/>
              </a:solidFill>
              <a:latin typeface="Times New Roman"/>
              <a:ea typeface="Times New Roman"/>
              <a:cs typeface="Times New Roman"/>
              <a:sym typeface="Times New Roman"/>
            </a:endParaRPr>
          </a:p>
        </p:txBody>
      </p:sp>
      <p:sp>
        <p:nvSpPr>
          <p:cNvPr id="9"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10"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3</a:t>
            </a:r>
            <a:endParaRPr lang="en-US" dirty="0"/>
          </a:p>
        </p:txBody>
      </p:sp>
      <p:sp>
        <p:nvSpPr>
          <p:cNvPr id="8"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1"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1667978455"/>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6" name="Shape 115"/>
          <p:cNvPicPr preferRelativeResize="0"/>
          <p:nvPr/>
        </p:nvPicPr>
        <p:blipFill rotWithShape="1">
          <a:blip r:embed="rId3">
            <a:alphaModFix/>
          </a:blip>
          <a:srcRect/>
          <a:stretch/>
        </p:blipFill>
        <p:spPr>
          <a:xfrm>
            <a:off x="684212" y="1600200"/>
            <a:ext cx="7850188" cy="4876800"/>
          </a:xfrm>
          <a:prstGeom prst="rect">
            <a:avLst/>
          </a:prstGeom>
          <a:noFill/>
          <a:ln>
            <a:noFill/>
          </a:ln>
        </p:spPr>
      </p:pic>
      <p:sp>
        <p:nvSpPr>
          <p:cNvPr id="5" name="Shape 67"/>
          <p:cNvSpPr txBox="1">
            <a:spLocks/>
          </p:cNvSpPr>
          <p:nvPr/>
        </p:nvSpPr>
        <p:spPr>
          <a:xfrm>
            <a:off x="684212" y="609600"/>
            <a:ext cx="8459788" cy="8382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nSpc>
                <a:spcPct val="90000"/>
              </a:lnSpc>
              <a:buClr>
                <a:schemeClr val="dk2"/>
              </a:buClr>
              <a:buSzPct val="25000"/>
              <a:buFont typeface="Times New Roman"/>
              <a:buNone/>
            </a:pPr>
            <a:r>
              <a:rPr lang="en-US" sz="3400" dirty="0" smtClean="0">
                <a:solidFill>
                  <a:srgbClr val="002060"/>
                </a:solidFill>
                <a:latin typeface="Times New Roman"/>
                <a:ea typeface="Times New Roman"/>
                <a:cs typeface="Times New Roman"/>
                <a:sym typeface="Times New Roman"/>
              </a:rPr>
              <a:t>The challenge for the law</a:t>
            </a:r>
            <a:endParaRPr lang="en-US" sz="3400" dirty="0">
              <a:solidFill>
                <a:srgbClr val="002060"/>
              </a:solidFill>
              <a:latin typeface="Times New Roman"/>
              <a:ea typeface="Times New Roman"/>
              <a:cs typeface="Times New Roman"/>
              <a:sym typeface="Times New Roman"/>
            </a:endParaRPr>
          </a:p>
        </p:txBody>
      </p:sp>
      <p:sp>
        <p:nvSpPr>
          <p:cNvPr id="9"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10"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4</a:t>
            </a:r>
            <a:endParaRPr lang="en-US" dirty="0"/>
          </a:p>
        </p:txBody>
      </p:sp>
      <p:sp>
        <p:nvSpPr>
          <p:cNvPr id="11"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2"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3186675860"/>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pSp>
        <p:nvGrpSpPr>
          <p:cNvPr id="5" name="Shape 123"/>
          <p:cNvGrpSpPr/>
          <p:nvPr/>
        </p:nvGrpSpPr>
        <p:grpSpPr>
          <a:xfrm>
            <a:off x="6886574" y="4875452"/>
            <a:ext cx="1779586" cy="1389062"/>
            <a:chOff x="2671761" y="2728911"/>
            <a:chExt cx="1552574" cy="1808163"/>
          </a:xfrm>
        </p:grpSpPr>
        <p:sp>
          <p:nvSpPr>
            <p:cNvPr id="8" name="Shape 124"/>
            <p:cNvSpPr txBox="1"/>
            <p:nvPr/>
          </p:nvSpPr>
          <p:spPr>
            <a:xfrm>
              <a:off x="2671761" y="2774950"/>
              <a:ext cx="117474" cy="104774"/>
            </a:xfrm>
            <a:prstGeom prst="rect">
              <a:avLst/>
            </a:prstGeom>
            <a:solidFill>
              <a:srgbClr val="82A1BA"/>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9" name="Shape 125"/>
            <p:cNvSpPr txBox="1"/>
            <p:nvPr/>
          </p:nvSpPr>
          <p:spPr>
            <a:xfrm>
              <a:off x="2820986" y="2728911"/>
              <a:ext cx="809624" cy="238124"/>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Criminalization</a:t>
              </a:r>
            </a:p>
          </p:txBody>
        </p:sp>
        <p:sp>
          <p:nvSpPr>
            <p:cNvPr id="10" name="Shape 126"/>
            <p:cNvSpPr txBox="1"/>
            <p:nvPr/>
          </p:nvSpPr>
          <p:spPr>
            <a:xfrm>
              <a:off x="2671761" y="3087686"/>
              <a:ext cx="117474" cy="104774"/>
            </a:xfrm>
            <a:prstGeom prst="rect">
              <a:avLst/>
            </a:prstGeom>
            <a:solidFill>
              <a:srgbClr val="C4713E"/>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11" name="Shape 127"/>
            <p:cNvSpPr txBox="1"/>
            <p:nvPr/>
          </p:nvSpPr>
          <p:spPr>
            <a:xfrm>
              <a:off x="2820986" y="3041650"/>
              <a:ext cx="612775" cy="236536"/>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Procedures</a:t>
              </a:r>
            </a:p>
          </p:txBody>
        </p:sp>
        <p:sp>
          <p:nvSpPr>
            <p:cNvPr id="12" name="Shape 128"/>
            <p:cNvSpPr txBox="1"/>
            <p:nvPr/>
          </p:nvSpPr>
          <p:spPr>
            <a:xfrm>
              <a:off x="2671761" y="3400425"/>
              <a:ext cx="117474" cy="117474"/>
            </a:xfrm>
            <a:prstGeom prst="rect">
              <a:avLst/>
            </a:prstGeom>
            <a:solidFill>
              <a:srgbClr val="929772"/>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13" name="Shape 129"/>
            <p:cNvSpPr txBox="1"/>
            <p:nvPr/>
          </p:nvSpPr>
          <p:spPr>
            <a:xfrm>
              <a:off x="2820985" y="3354386"/>
              <a:ext cx="1319211" cy="238124"/>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baseline="0" dirty="0">
                  <a:solidFill>
                    <a:srgbClr val="000000"/>
                  </a:solidFill>
                  <a:latin typeface="Calibri"/>
                  <a:ea typeface="Calibri"/>
                  <a:cs typeface="Calibri"/>
                  <a:sym typeface="Calibri"/>
                </a:rPr>
                <a:t>Electronic evidence</a:t>
              </a:r>
            </a:p>
          </p:txBody>
        </p:sp>
        <p:sp>
          <p:nvSpPr>
            <p:cNvPr id="14" name="Shape 130"/>
            <p:cNvSpPr txBox="1"/>
            <p:nvPr/>
          </p:nvSpPr>
          <p:spPr>
            <a:xfrm>
              <a:off x="2671761" y="3713162"/>
              <a:ext cx="117474" cy="117474"/>
            </a:xfrm>
            <a:prstGeom prst="rect">
              <a:avLst/>
            </a:prstGeom>
            <a:solidFill>
              <a:srgbClr val="BF9D5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15" name="Shape 131"/>
            <p:cNvSpPr txBox="1"/>
            <p:nvPr/>
          </p:nvSpPr>
          <p:spPr>
            <a:xfrm>
              <a:off x="2820986" y="3671886"/>
              <a:ext cx="612775" cy="215106"/>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baseline="0" dirty="0" smtClean="0">
                  <a:solidFill>
                    <a:srgbClr val="000000"/>
                  </a:solidFill>
                  <a:latin typeface="Calibri"/>
                  <a:ea typeface="Calibri"/>
                  <a:cs typeface="Calibri"/>
                  <a:sym typeface="Calibri"/>
                </a:rPr>
                <a:t>Jurisdiction</a:t>
              </a:r>
              <a:endParaRPr lang="en-US" sz="1200" b="0" i="0" u="none" strike="noStrike" cap="none" baseline="0" dirty="0">
                <a:solidFill>
                  <a:srgbClr val="000000"/>
                </a:solidFill>
                <a:latin typeface="Calibri"/>
                <a:ea typeface="Calibri"/>
                <a:cs typeface="Calibri"/>
                <a:sym typeface="Calibri"/>
              </a:endParaRPr>
            </a:p>
          </p:txBody>
        </p:sp>
        <p:sp>
          <p:nvSpPr>
            <p:cNvPr id="16" name="Shape 132"/>
            <p:cNvSpPr txBox="1"/>
            <p:nvPr/>
          </p:nvSpPr>
          <p:spPr>
            <a:xfrm>
              <a:off x="2671761" y="4038600"/>
              <a:ext cx="117474" cy="103186"/>
            </a:xfrm>
            <a:prstGeom prst="rect">
              <a:avLst/>
            </a:prstGeom>
            <a:solidFill>
              <a:srgbClr val="6C938B"/>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17" name="Shape 133"/>
            <p:cNvSpPr txBox="1"/>
            <p:nvPr/>
          </p:nvSpPr>
          <p:spPr>
            <a:xfrm>
              <a:off x="2820986" y="3983037"/>
              <a:ext cx="1319211" cy="238124"/>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Service Provider Liability</a:t>
              </a:r>
            </a:p>
          </p:txBody>
        </p:sp>
        <p:sp>
          <p:nvSpPr>
            <p:cNvPr id="18" name="Shape 134"/>
            <p:cNvSpPr txBox="1"/>
            <p:nvPr/>
          </p:nvSpPr>
          <p:spPr>
            <a:xfrm>
              <a:off x="2671761" y="4351337"/>
              <a:ext cx="117474" cy="103186"/>
            </a:xfrm>
            <a:prstGeom prst="rect">
              <a:avLst/>
            </a:prstGeom>
            <a:solidFill>
              <a:srgbClr val="847B7B"/>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Times New Roman"/>
                <a:ea typeface="Times New Roman"/>
                <a:cs typeface="Times New Roman"/>
                <a:sym typeface="Times New Roman"/>
              </a:endParaRPr>
            </a:p>
          </p:txBody>
        </p:sp>
        <p:sp>
          <p:nvSpPr>
            <p:cNvPr id="19" name="Shape 135"/>
            <p:cNvSpPr txBox="1"/>
            <p:nvPr/>
          </p:nvSpPr>
          <p:spPr>
            <a:xfrm>
              <a:off x="2820986" y="4298950"/>
              <a:ext cx="1403349" cy="238124"/>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International Cooperation</a:t>
              </a:r>
            </a:p>
          </p:txBody>
        </p:sp>
      </p:grpSp>
      <p:pic>
        <p:nvPicPr>
          <p:cNvPr id="20" name="Shape 136"/>
          <p:cNvPicPr preferRelativeResize="0"/>
          <p:nvPr/>
        </p:nvPicPr>
        <p:blipFill rotWithShape="1">
          <a:blip r:embed="rId3">
            <a:alphaModFix/>
          </a:blip>
          <a:srcRect/>
          <a:stretch/>
        </p:blipFill>
        <p:spPr>
          <a:xfrm>
            <a:off x="323850" y="1844675"/>
            <a:ext cx="3852862" cy="2312987"/>
          </a:xfrm>
          <a:prstGeom prst="rect">
            <a:avLst/>
          </a:prstGeom>
          <a:noFill/>
          <a:ln>
            <a:noFill/>
          </a:ln>
        </p:spPr>
      </p:pic>
      <p:pic>
        <p:nvPicPr>
          <p:cNvPr id="21" name="Shape 137"/>
          <p:cNvPicPr preferRelativeResize="0"/>
          <p:nvPr/>
        </p:nvPicPr>
        <p:blipFill rotWithShape="1">
          <a:blip r:embed="rId4">
            <a:alphaModFix/>
          </a:blip>
          <a:srcRect/>
          <a:stretch/>
        </p:blipFill>
        <p:spPr>
          <a:xfrm>
            <a:off x="5110162" y="1773236"/>
            <a:ext cx="4033837" cy="2424112"/>
          </a:xfrm>
          <a:prstGeom prst="rect">
            <a:avLst/>
          </a:prstGeom>
          <a:noFill/>
          <a:ln>
            <a:noFill/>
          </a:ln>
        </p:spPr>
      </p:pic>
      <p:pic>
        <p:nvPicPr>
          <p:cNvPr id="22" name="Shape 138"/>
          <p:cNvPicPr preferRelativeResize="0"/>
          <p:nvPr/>
        </p:nvPicPr>
        <p:blipFill rotWithShape="1">
          <a:blip r:embed="rId5">
            <a:alphaModFix/>
          </a:blip>
          <a:srcRect/>
          <a:stretch/>
        </p:blipFill>
        <p:spPr>
          <a:xfrm>
            <a:off x="2678111" y="4103687"/>
            <a:ext cx="4137024" cy="2486024"/>
          </a:xfrm>
          <a:prstGeom prst="rect">
            <a:avLst/>
          </a:prstGeom>
          <a:noFill/>
          <a:ln>
            <a:noFill/>
          </a:ln>
        </p:spPr>
      </p:pic>
      <p:sp>
        <p:nvSpPr>
          <p:cNvPr id="23" name="Shape 67"/>
          <p:cNvSpPr txBox="1">
            <a:spLocks/>
          </p:cNvSpPr>
          <p:nvPr/>
        </p:nvSpPr>
        <p:spPr>
          <a:xfrm>
            <a:off x="684212" y="609600"/>
            <a:ext cx="8459788" cy="8382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nSpc>
                <a:spcPct val="90000"/>
              </a:lnSpc>
              <a:buClr>
                <a:schemeClr val="dk2"/>
              </a:buClr>
              <a:buSzPct val="25000"/>
              <a:buFont typeface="Times New Roman"/>
              <a:buNone/>
            </a:pPr>
            <a:r>
              <a:rPr lang="en-US" sz="3400" dirty="0" smtClean="0">
                <a:solidFill>
                  <a:srgbClr val="002060"/>
                </a:solidFill>
                <a:latin typeface="Times New Roman"/>
                <a:ea typeface="Times New Roman"/>
                <a:cs typeface="Times New Roman"/>
                <a:sym typeface="Times New Roman"/>
              </a:rPr>
              <a:t>Diversity in legal approaches</a:t>
            </a:r>
            <a:endParaRPr lang="en-US" sz="3400" dirty="0">
              <a:solidFill>
                <a:srgbClr val="002060"/>
              </a:solidFill>
              <a:latin typeface="Times New Roman"/>
              <a:ea typeface="Times New Roman"/>
              <a:cs typeface="Times New Roman"/>
              <a:sym typeface="Times New Roman"/>
            </a:endParaRPr>
          </a:p>
        </p:txBody>
      </p:sp>
      <p:sp>
        <p:nvSpPr>
          <p:cNvPr id="26"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27"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a:t>5</a:t>
            </a:r>
          </a:p>
        </p:txBody>
      </p:sp>
      <p:sp>
        <p:nvSpPr>
          <p:cNvPr id="24"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25"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3906763316"/>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23" name="Shape 157"/>
          <p:cNvPicPr preferRelativeResize="0"/>
          <p:nvPr/>
        </p:nvPicPr>
        <p:blipFill rotWithShape="1">
          <a:blip r:embed="rId3">
            <a:alphaModFix/>
          </a:blip>
          <a:srcRect/>
          <a:stretch/>
        </p:blipFill>
        <p:spPr>
          <a:xfrm>
            <a:off x="228601" y="1447800"/>
            <a:ext cx="8686800" cy="4953000"/>
          </a:xfrm>
          <a:prstGeom prst="rect">
            <a:avLst/>
          </a:prstGeom>
          <a:noFill/>
          <a:ln>
            <a:noFill/>
          </a:ln>
        </p:spPr>
      </p:pic>
      <p:sp>
        <p:nvSpPr>
          <p:cNvPr id="5" name="Shape 67"/>
          <p:cNvSpPr txBox="1">
            <a:spLocks/>
          </p:cNvSpPr>
          <p:nvPr/>
        </p:nvSpPr>
        <p:spPr>
          <a:xfrm>
            <a:off x="684212" y="609600"/>
            <a:ext cx="8459788" cy="838200"/>
          </a:xfrm>
          <a:prstGeom prst="rect">
            <a:avLst/>
          </a:prstGeom>
          <a:noFill/>
          <a:ln>
            <a:noFill/>
          </a:ln>
        </p:spPr>
        <p:txBody>
          <a:bodyPr lIns="0" tIns="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nSpc>
                <a:spcPct val="90000"/>
              </a:lnSpc>
              <a:buClr>
                <a:schemeClr val="dk2"/>
              </a:buClr>
              <a:buSzPct val="25000"/>
              <a:buFont typeface="Times New Roman"/>
              <a:buNone/>
            </a:pPr>
            <a:r>
              <a:rPr lang="en-US" sz="3400" dirty="0" smtClean="0">
                <a:solidFill>
                  <a:srgbClr val="002060"/>
                </a:solidFill>
                <a:latin typeface="Times New Roman"/>
                <a:ea typeface="Times New Roman"/>
                <a:cs typeface="Times New Roman"/>
                <a:sym typeface="Times New Roman"/>
              </a:rPr>
              <a:t>Enhancing capacity</a:t>
            </a:r>
            <a:endParaRPr lang="en-US" sz="3400" dirty="0">
              <a:solidFill>
                <a:srgbClr val="002060"/>
              </a:solidFill>
              <a:latin typeface="Times New Roman"/>
              <a:ea typeface="Times New Roman"/>
              <a:cs typeface="Times New Roman"/>
              <a:sym typeface="Times New Roman"/>
            </a:endParaRPr>
          </a:p>
        </p:txBody>
      </p:sp>
      <p:sp>
        <p:nvSpPr>
          <p:cNvPr id="8" name="Shape 66"/>
          <p:cNvSpPr txBox="1"/>
          <p:nvPr/>
        </p:nvSpPr>
        <p:spPr>
          <a:xfrm>
            <a:off x="1606550" y="6629400"/>
            <a:ext cx="7080250" cy="255590"/>
          </a:xfrm>
          <a:prstGeom prst="rect">
            <a:avLst/>
          </a:prstGeom>
          <a:noFill/>
          <a:ln>
            <a:noFill/>
          </a:ln>
        </p:spPr>
        <p:txBody>
          <a:bodyPr lIns="91425" tIns="45700" rIns="0" bIns="45700" anchor="t" anchorCtr="0">
            <a:noAutofit/>
          </a:bodyPr>
          <a:lstStyle/>
          <a:p>
            <a:pPr marL="0" marR="0" lvl="0" indent="0" algn="r"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lt2"/>
                </a:solidFill>
                <a:latin typeface="Arial"/>
                <a:ea typeface="Arial"/>
                <a:cs typeface="Arial"/>
                <a:sym typeface="Arial"/>
              </a:rPr>
              <a:t>CAMERON BROWN - Cybercrime,</a:t>
            </a:r>
            <a:r>
              <a:rPr lang="en-US" sz="800" b="0" i="0" u="none" strike="noStrike" cap="none" dirty="0" smtClean="0">
                <a:solidFill>
                  <a:schemeClr val="lt2"/>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lt2"/>
              </a:solidFill>
              <a:latin typeface="Arial"/>
              <a:ea typeface="Arial"/>
              <a:cs typeface="Arial"/>
              <a:sym typeface="Arial"/>
            </a:endParaRPr>
          </a:p>
        </p:txBody>
      </p:sp>
      <p:sp>
        <p:nvSpPr>
          <p:cNvPr id="9" name="Shape 66"/>
          <p:cNvSpPr txBox="1"/>
          <p:nvPr/>
        </p:nvSpPr>
        <p:spPr>
          <a:xfrm>
            <a:off x="387350"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lt2"/>
                </a:solidFill>
              </a:rPr>
              <a:t>3th International Conference on Forensic Research &amp; </a:t>
            </a:r>
            <a:r>
              <a:rPr lang="en-US" sz="800" dirty="0" smtClean="0">
                <a:solidFill>
                  <a:schemeClr val="lt2"/>
                </a:solidFill>
              </a:rPr>
              <a:t>Technology, October 6-8, 2014</a:t>
            </a:r>
            <a:endParaRPr lang="en-US" sz="800" b="0" i="0" u="none" strike="noStrike" cap="none" baseline="0" dirty="0">
              <a:solidFill>
                <a:schemeClr val="lt2"/>
              </a:solidFill>
              <a:latin typeface="Arial"/>
              <a:ea typeface="Arial"/>
              <a:cs typeface="Arial"/>
              <a:sym typeface="Arial"/>
            </a:endParaRPr>
          </a:p>
        </p:txBody>
      </p:sp>
      <p:sp>
        <p:nvSpPr>
          <p:cNvPr id="3" name="Slide Number Placeholder 2"/>
          <p:cNvSpPr>
            <a:spLocks noGrp="1"/>
          </p:cNvSpPr>
          <p:nvPr>
            <p:ph type="sldNum" sz="quarter" idx="4"/>
          </p:nvPr>
        </p:nvSpPr>
        <p:spPr/>
        <p:txBody>
          <a:bodyPr/>
          <a:lstStyle/>
          <a:p>
            <a:r>
              <a:rPr lang="en-US" dirty="0" smtClean="0"/>
              <a:t>6</a:t>
            </a:r>
            <a:endParaRPr lang="en-US" dirty="0"/>
          </a:p>
        </p:txBody>
      </p:sp>
      <p:sp>
        <p:nvSpPr>
          <p:cNvPr id="7" name="Shape 66"/>
          <p:cNvSpPr txBox="1"/>
          <p:nvPr/>
        </p:nvSpPr>
        <p:spPr>
          <a:xfrm>
            <a:off x="1905000" y="6602410"/>
            <a:ext cx="7080250" cy="255590"/>
          </a:xfrm>
          <a:prstGeom prst="rect">
            <a:avLst/>
          </a:prstGeom>
          <a:noFill/>
          <a:ln>
            <a:noFill/>
          </a:ln>
        </p:spPr>
        <p:txBody>
          <a:bodyPr lIns="91425" tIns="45700" rIns="0" bIns="45700" anchor="t" anchorCtr="0">
            <a:noAutofit/>
          </a:bodyPr>
          <a:lstStyle/>
          <a:p>
            <a:pPr marL="0" marR="0" lvl="0" indent="0" rtl="0">
              <a:lnSpc>
                <a:spcPct val="100000"/>
              </a:lnSpc>
              <a:spcBef>
                <a:spcPts val="0"/>
              </a:spcBef>
              <a:spcAft>
                <a:spcPts val="0"/>
              </a:spcAft>
              <a:buClr>
                <a:schemeClr val="lt2"/>
              </a:buClr>
              <a:buSzPct val="25000"/>
              <a:buFont typeface="Arial"/>
              <a:buNone/>
            </a:pPr>
            <a:r>
              <a:rPr lang="en-US" sz="800" b="0" i="0" u="none" strike="noStrike" cap="none" baseline="0" dirty="0" smtClean="0">
                <a:solidFill>
                  <a:schemeClr val="accent3"/>
                </a:solidFill>
                <a:latin typeface="Arial"/>
                <a:ea typeface="Arial"/>
                <a:cs typeface="Arial"/>
                <a:sym typeface="Arial"/>
              </a:rPr>
              <a:t>CAMERON BROWN - Cybercrime,</a:t>
            </a:r>
            <a:r>
              <a:rPr lang="en-US" sz="800" b="0" i="0" u="none" strike="noStrike" cap="none" dirty="0" smtClean="0">
                <a:solidFill>
                  <a:schemeClr val="accent3"/>
                </a:solidFill>
                <a:latin typeface="Arial"/>
                <a:ea typeface="Arial"/>
                <a:cs typeface="Arial"/>
                <a:sym typeface="Arial"/>
              </a:rPr>
              <a:t> Criminal Justice and the Funnel Effect: Challenges for  Investigators, Prosecutors, and Criminal Justice Officers, 2014 </a:t>
            </a:r>
            <a:endParaRPr lang="en-US" sz="800" b="0" i="0" u="none" strike="noStrike" cap="none" baseline="0" dirty="0">
              <a:solidFill>
                <a:schemeClr val="accent3"/>
              </a:solidFill>
              <a:latin typeface="Arial"/>
              <a:ea typeface="Arial"/>
              <a:cs typeface="Arial"/>
              <a:sym typeface="Arial"/>
            </a:endParaRPr>
          </a:p>
        </p:txBody>
      </p:sp>
      <p:sp>
        <p:nvSpPr>
          <p:cNvPr id="10" name="Shape 66"/>
          <p:cNvSpPr txBox="1"/>
          <p:nvPr/>
        </p:nvSpPr>
        <p:spPr>
          <a:xfrm>
            <a:off x="151263" y="49210"/>
            <a:ext cx="7080250" cy="255590"/>
          </a:xfrm>
          <a:prstGeom prst="rect">
            <a:avLst/>
          </a:prstGeom>
          <a:noFill/>
          <a:ln>
            <a:noFill/>
          </a:ln>
        </p:spPr>
        <p:txBody>
          <a:bodyPr lIns="91425" tIns="45700" rIns="0" bIns="45700" anchor="t" anchorCtr="0">
            <a:noAutofit/>
          </a:bodyPr>
          <a:lstStyle/>
          <a:p>
            <a:pPr lvl="0">
              <a:buClr>
                <a:schemeClr val="lt2"/>
              </a:buClr>
              <a:buSzPct val="25000"/>
            </a:pPr>
            <a:r>
              <a:rPr lang="en-US" sz="800" dirty="0">
                <a:solidFill>
                  <a:schemeClr val="accent3"/>
                </a:solidFill>
              </a:rPr>
              <a:t>3rd International Conference on Forensic Research &amp; Technology, October 06-08, </a:t>
            </a:r>
            <a:r>
              <a:rPr lang="en-US" sz="800" dirty="0" smtClean="0">
                <a:solidFill>
                  <a:schemeClr val="accent3"/>
                </a:solidFill>
              </a:rPr>
              <a:t>2014, San </a:t>
            </a:r>
            <a:r>
              <a:rPr lang="en-US" sz="800" dirty="0">
                <a:solidFill>
                  <a:schemeClr val="accent3"/>
                </a:solidFill>
              </a:rPr>
              <a:t>Antonio, USA</a:t>
            </a:r>
            <a:endParaRPr lang="en-US" sz="800" b="0" i="0" u="none" strike="noStrike" cap="none" baseline="0"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3563733492"/>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1_Leere Präsenta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4407</Words>
  <Application>Microsoft Office PowerPoint</Application>
  <PresentationFormat>On-screen Show (4:3)</PresentationFormat>
  <Paragraphs>446</Paragraphs>
  <Slides>38</Slides>
  <Notes>38</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1_Leere Präsentation</vt:lpstr>
      <vt:lpstr>Custom Design</vt:lpstr>
      <vt:lpstr>PowerPoint Presentation</vt:lpstr>
      <vt:lpstr>PowerPoint Presentation</vt:lpstr>
      <vt:lpstr>Cybercrime, criminal justice and the funnel effect: Challenges for forensic investigators, prosecutors and criminal justice officers</vt:lpstr>
      <vt:lpstr>Significance of subject matter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Incentives Cybercriminals</vt:lpstr>
      <vt:lpstr>Incentives Industrial competitors</vt:lpstr>
      <vt:lpstr>Incentives Foreign intelligence agencies</vt:lpstr>
      <vt:lpstr>Incentives State sponsored operatives</vt:lpstr>
      <vt:lpstr>Incentives Hackers</vt:lpstr>
      <vt:lpstr>Incentives Non-state actors</vt:lpstr>
      <vt:lpstr>Incentives Employees and end users</vt:lpstr>
      <vt:lpstr>PowerPoint Presentation</vt:lpstr>
      <vt:lpstr>Challenges for administering justice Identification</vt:lpstr>
      <vt:lpstr>Challenges for administering justice Access</vt:lpstr>
      <vt:lpstr>Challenges for administering justice Human resources</vt:lpstr>
      <vt:lpstr>Challenges for administering justice Wellbeing</vt:lpstr>
      <vt:lpstr>Challenges for administering justice Liability</vt:lpstr>
      <vt:lpstr>Challenges for administering justice Internal policies</vt:lpstr>
      <vt:lpstr>Challenges for administering justice Retrieval and retention</vt:lpstr>
      <vt:lpstr>Challenges for administering justice Admissibility and fairness</vt:lpstr>
      <vt:lpstr>Challenges for administering justice Technical resources and funding</vt:lpstr>
      <vt:lpstr>Challenges for administering justice Underreporting and uncertainty</vt:lpstr>
      <vt:lpstr>Challenges for administering justice Privacy and privilege</vt:lpstr>
      <vt:lpstr>Challenges for administering justice Cooperation</vt:lpstr>
      <vt:lpstr>Challenges for administering justice Legal frameworks and due process</vt:lpstr>
      <vt:lpstr>Challenges for administering justice Training</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Combating Cyber Threats and Risks  – A Global Challenge</dc:title>
  <dc:creator>SiteKiosk Limited User Account</dc:creator>
  <cp:lastModifiedBy>Cameron Brown</cp:lastModifiedBy>
  <cp:revision>76</cp:revision>
  <cp:lastPrinted>2014-10-08T00:41:00Z</cp:lastPrinted>
  <dcterms:modified xsi:type="dcterms:W3CDTF">2014-10-21T11:07:32Z</dcterms:modified>
</cp:coreProperties>
</file>