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9" r:id="rId4"/>
    <p:sldId id="261" r:id="rId5"/>
    <p:sldId id="273" r:id="rId6"/>
    <p:sldId id="279" r:id="rId7"/>
    <p:sldId id="263" r:id="rId8"/>
    <p:sldId id="262" r:id="rId9"/>
    <p:sldId id="280" r:id="rId10"/>
    <p:sldId id="269" r:id="rId11"/>
    <p:sldId id="264" r:id="rId12"/>
    <p:sldId id="267" r:id="rId13"/>
    <p:sldId id="265" r:id="rId14"/>
    <p:sldId id="274" r:id="rId15"/>
    <p:sldId id="278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E8F3-3C07-8345-8BC8-053FF2EA3A2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11BF-6D45-1340-81F9-F1A0E22E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35272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Bank Gothic"/>
                <a:cs typeface="Bank Gothic"/>
              </a:rPr>
              <a:t>The Future of Health Information Systems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33701"/>
            <a:ext cx="4427218" cy="3692842"/>
          </a:xfrm>
        </p:spPr>
        <p:txBody>
          <a:bodyPr>
            <a:normAutofit fontScale="92500" lnSpcReduction="10000"/>
          </a:bodyPr>
          <a:lstStyle/>
          <a:p>
            <a:r>
              <a:rPr lang="en-US" sz="4108" b="1" dirty="0" smtClean="0">
                <a:solidFill>
                  <a:schemeClr val="tx1"/>
                </a:solidFill>
              </a:rPr>
              <a:t>C. Peter </a:t>
            </a:r>
            <a:r>
              <a:rPr lang="en-US" sz="4108" b="1" dirty="0" err="1" smtClean="0">
                <a:solidFill>
                  <a:schemeClr val="tx1"/>
                </a:solidFill>
              </a:rPr>
              <a:t>Waegemann</a:t>
            </a:r>
            <a:endParaRPr lang="en-US" sz="4108" b="1" dirty="0" smtClean="0">
              <a:solidFill>
                <a:schemeClr val="tx1"/>
              </a:solidFill>
            </a:endParaRPr>
          </a:p>
          <a:p>
            <a:r>
              <a:rPr lang="en-US" sz="3000" dirty="0" smtClean="0"/>
              <a:t>Thought leader, Visionary, HIT Expert</a:t>
            </a:r>
          </a:p>
          <a:p>
            <a:r>
              <a:rPr lang="en-US" sz="2000" dirty="0" smtClean="0"/>
              <a:t>Past Chair, </a:t>
            </a:r>
            <a:r>
              <a:rPr lang="en-US" sz="2000" dirty="0" err="1" smtClean="0"/>
              <a:t>mHealth</a:t>
            </a:r>
            <a:r>
              <a:rPr lang="en-US" sz="2000" dirty="0" smtClean="0"/>
              <a:t> Initiative</a:t>
            </a:r>
          </a:p>
          <a:p>
            <a:r>
              <a:rPr lang="en-US" sz="2000" dirty="0" smtClean="0"/>
              <a:t>Past Chair, ANSI HISB (National Standards Coordination)</a:t>
            </a:r>
          </a:p>
          <a:p>
            <a:r>
              <a:rPr lang="en-US" sz="2000" dirty="0" smtClean="0"/>
              <a:t>Past CEO, Medical Records Institute</a:t>
            </a:r>
          </a:p>
          <a:p>
            <a:r>
              <a:rPr lang="en-US" sz="2000" dirty="0" smtClean="0"/>
              <a:t>Cited as one of the 20 selected people “who make US healthcare better” (</a:t>
            </a:r>
            <a:r>
              <a:rPr lang="en-US" sz="2000" dirty="0" err="1" smtClean="0"/>
              <a:t>HealthLeader</a:t>
            </a:r>
            <a:r>
              <a:rPr lang="en-US" sz="2000" dirty="0" smtClean="0"/>
              <a:t> magazine)</a:t>
            </a:r>
            <a:endParaRPr lang="en-US" sz="2000" dirty="0"/>
          </a:p>
        </p:txBody>
      </p:sp>
      <p:pic>
        <p:nvPicPr>
          <p:cNvPr id="4" name="Picture 3" descr="Screen Shot 2012-04-23 at 4.10.08 PM copy.png"/>
          <p:cNvPicPr>
            <a:picLocks noChangeAspect="1"/>
          </p:cNvPicPr>
          <p:nvPr/>
        </p:nvPicPr>
        <p:blipFill>
          <a:blip r:embed="rId2"/>
          <a:srcRect t="27000" b="12000"/>
          <a:stretch>
            <a:fillRect/>
          </a:stretch>
        </p:blipFill>
        <p:spPr>
          <a:xfrm>
            <a:off x="4427217" y="2554187"/>
            <a:ext cx="4716783" cy="437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3466" y="169333"/>
            <a:ext cx="34713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Atlanta"/>
                <a:cs typeface="Atlanta"/>
              </a:rPr>
              <a:t>HITC2014 Keynote</a:t>
            </a:r>
            <a:endParaRPr lang="en-US" sz="2300" dirty="0">
              <a:latin typeface="Atlanta"/>
              <a:cs typeface="Atlant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9800" y="6134100"/>
            <a:ext cx="386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… and Healthcare</a:t>
            </a:r>
            <a:endParaRPr lang="en-US" sz="2600" b="1" i="1" dirty="0">
              <a:solidFill>
                <a:schemeClr val="bg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800" y="1600200"/>
            <a:ext cx="3683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581" dirty="0" smtClean="0"/>
              <a:t>Over 70% of patients are getting clinical advice from the Internet</a:t>
            </a:r>
          </a:p>
          <a:p>
            <a:r>
              <a:rPr lang="en-US" sz="2581" dirty="0" smtClean="0"/>
              <a:t>But the system should tell the provider what the patient learned on the Internet and from whom</a:t>
            </a:r>
          </a:p>
          <a:p>
            <a:r>
              <a:rPr lang="en-US" sz="2581" dirty="0" smtClean="0"/>
              <a:t>The concept of patients advising each other has been very helpful and has great promise.</a:t>
            </a:r>
          </a:p>
          <a:p>
            <a:r>
              <a:rPr lang="en-US" sz="2581" dirty="0" smtClean="0"/>
              <a:t>Shouldn’t the patient  be able to ask the doctor by email or text message? </a:t>
            </a:r>
            <a:r>
              <a:rPr lang="en-US" sz="2581" b="1" dirty="0" smtClean="0"/>
              <a:t>Or better: in a secure app?</a:t>
            </a:r>
            <a:endParaRPr lang="en-US" sz="258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5003800" cy="408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8505" y="6488668"/>
            <a:ext cx="239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</a:t>
            </a:r>
            <a:r>
              <a:rPr lang="en-US" dirty="0" err="1" smtClean="0"/>
              <a:t>Waegemann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0799" y="137582"/>
            <a:ext cx="6307667" cy="37676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What is needed for E-care Systems?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867" y="3397997"/>
            <a:ext cx="3513666" cy="529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Communication with Patients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8867" y="2751666"/>
            <a:ext cx="3513666" cy="529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mHealth</a:t>
            </a:r>
            <a:r>
              <a:rPr lang="en-US" dirty="0" smtClean="0"/>
              <a:t>: Medical Knowledge Apps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7468" y="856383"/>
            <a:ext cx="3395132" cy="529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AI-based Diagnostic Support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8867" y="5642286"/>
            <a:ext cx="3513666" cy="529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Electronic Streamlined Administrative Functionalities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7401" y="1934633"/>
            <a:ext cx="3395132" cy="529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Electronic Streamlined Financial Functionalities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8867" y="4094380"/>
            <a:ext cx="3513666" cy="529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Health and Fitness Cooperation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7001" y="5642286"/>
            <a:ext cx="541866" cy="529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127001" y="1934633"/>
            <a:ext cx="651933" cy="529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7001" y="2697097"/>
            <a:ext cx="541866" cy="529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27001" y="798175"/>
            <a:ext cx="660400" cy="64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7001" y="3397997"/>
            <a:ext cx="541866" cy="529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27001" y="4094380"/>
            <a:ext cx="541866" cy="529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94200" y="5642286"/>
            <a:ext cx="474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Online: appointments – registration - referrals and orders – administrative management tasks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94200" y="1773767"/>
            <a:ext cx="474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financial systems: Real-time  financial transactions-cost estimates for providers and patients –”all-digital communication”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94200" y="2751666"/>
            <a:ext cx="474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use of medical apps – optimized app management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94200" y="665771"/>
            <a:ext cx="474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 Apps for diagnostic decision support: </a:t>
            </a:r>
            <a:r>
              <a:rPr lang="en-US" i="1" dirty="0" smtClean="0"/>
              <a:t>Holographic Input-home diagnostics-augmented reality-personal genomics-concept-based digital diagnostics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94200" y="339799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Laws-Data Protection-Financial- Professional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92600" y="4254215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Interdisciplinary care -professional Issues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68867" y="4775947"/>
            <a:ext cx="3513666" cy="529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Better Systems Documentation 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8467" y="4775947"/>
            <a:ext cx="660400" cy="6413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94200" y="491066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Solving the current documentation riddle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48505" y="6304002"/>
            <a:ext cx="239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</a:t>
            </a:r>
            <a:r>
              <a:rPr lang="en-US" dirty="0" err="1" smtClean="0"/>
              <a:t>Waegemann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27001" y="6488668"/>
            <a:ext cx="355599" cy="3693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2601" y="6488668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= expected number of years until mainstream use may be achieved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2082800"/>
            <a:ext cx="4224867" cy="1769533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Proper Healthcare Documentation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836333" y="2082800"/>
            <a:ext cx="3708400" cy="1769533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Information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Capture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5528732" y="2082800"/>
            <a:ext cx="3784601" cy="17695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Information Management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753533"/>
            <a:ext cx="101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Easy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43467" y="264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Correct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36132" y="6037660"/>
            <a:ext cx="165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Automatic fact checking</a:t>
            </a:r>
            <a:endParaRPr lang="en-US" sz="2000" dirty="0"/>
          </a:p>
        </p:txBody>
      </p:sp>
      <p:cxnSp>
        <p:nvCxnSpPr>
          <p:cNvPr id="11" name="Straight Connector 10"/>
          <p:cNvCxnSpPr>
            <a:stCxn id="5" idx="2"/>
          </p:cNvCxnSpPr>
          <p:nvPr/>
        </p:nvCxnSpPr>
        <p:spPr>
          <a:xfrm rot="5400000">
            <a:off x="704565" y="1695166"/>
            <a:ext cx="77527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3820" y="1335384"/>
            <a:ext cx="1437157" cy="254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599" y="3928414"/>
            <a:ext cx="1617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Goal: Change from storytelling to future automatic functional documentation</a:t>
            </a:r>
            <a:endParaRPr lang="en-US" dirty="0"/>
          </a:p>
        </p:txBody>
      </p:sp>
      <p:sp>
        <p:nvSpPr>
          <p:cNvPr id="21" name="Pentagon 20"/>
          <p:cNvSpPr/>
          <p:nvPr/>
        </p:nvSpPr>
        <p:spPr>
          <a:xfrm>
            <a:off x="5325534" y="2963333"/>
            <a:ext cx="45719" cy="4571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862667" y="64296"/>
            <a:ext cx="7450665" cy="6642098"/>
            <a:chOff x="1862667" y="64296"/>
            <a:chExt cx="7450665" cy="6642098"/>
          </a:xfrm>
        </p:grpSpPr>
        <p:grpSp>
          <p:nvGrpSpPr>
            <p:cNvPr id="43" name="Group 42"/>
            <p:cNvGrpSpPr/>
            <p:nvPr/>
          </p:nvGrpSpPr>
          <p:grpSpPr>
            <a:xfrm>
              <a:off x="1862667" y="64296"/>
              <a:ext cx="7450665" cy="2019300"/>
              <a:chOff x="1862667" y="64296"/>
              <a:chExt cx="7450665" cy="2019300"/>
            </a:xfrm>
          </p:grpSpPr>
          <p:sp>
            <p:nvSpPr>
              <p:cNvPr id="42" name="Chevron 41"/>
              <p:cNvSpPr/>
              <p:nvPr/>
            </p:nvSpPr>
            <p:spPr>
              <a:xfrm>
                <a:off x="4854787" y="64296"/>
                <a:ext cx="4458545" cy="2019300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Indexing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Sorting</a:t>
                </a: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Health Data Management</a:t>
                </a:r>
              </a:p>
              <a:p>
                <a:pPr algn="ctr"/>
                <a:endParaRPr lang="en-US" sz="26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862667" y="64296"/>
                <a:ext cx="4165599" cy="364066"/>
                <a:chOff x="2379134" y="389467"/>
                <a:chExt cx="4165599" cy="364066"/>
              </a:xfrm>
            </p:grpSpPr>
            <p:sp>
              <p:nvSpPr>
                <p:cNvPr id="22" name="Pentagon 21"/>
                <p:cNvSpPr/>
                <p:nvPr/>
              </p:nvSpPr>
              <p:spPr>
                <a:xfrm>
                  <a:off x="2379134" y="389467"/>
                  <a:ext cx="1380066" cy="364066"/>
                </a:xfrm>
                <a:prstGeom prst="homePlat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Dictation</a:t>
                  </a:r>
                  <a:endParaRPr lang="en-US" dirty="0"/>
                </a:p>
              </p:txBody>
            </p:sp>
            <p:sp>
              <p:nvSpPr>
                <p:cNvPr id="23" name="Chevron 22"/>
                <p:cNvSpPr/>
                <p:nvPr/>
              </p:nvSpPr>
              <p:spPr>
                <a:xfrm>
                  <a:off x="3533986" y="389467"/>
                  <a:ext cx="1837267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Transcription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Chevron 23"/>
                <p:cNvSpPr/>
                <p:nvPr/>
              </p:nvSpPr>
              <p:spPr>
                <a:xfrm>
                  <a:off x="5096933" y="389467"/>
                  <a:ext cx="1447800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Coding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862667" y="464405"/>
                <a:ext cx="4165599" cy="364067"/>
                <a:chOff x="2379134" y="389466"/>
                <a:chExt cx="4165599" cy="364067"/>
              </a:xfrm>
            </p:grpSpPr>
            <p:sp>
              <p:nvSpPr>
                <p:cNvPr id="27" name="Pentagon 26"/>
                <p:cNvSpPr/>
                <p:nvPr/>
              </p:nvSpPr>
              <p:spPr>
                <a:xfrm>
                  <a:off x="2379134" y="389467"/>
                  <a:ext cx="1380066" cy="364066"/>
                </a:xfrm>
                <a:prstGeom prst="homePlat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Dictation</a:t>
                  </a:r>
                  <a:endParaRPr lang="en-US" dirty="0"/>
                </a:p>
              </p:txBody>
            </p:sp>
            <p:sp>
              <p:nvSpPr>
                <p:cNvPr id="28" name="Chevron 27"/>
                <p:cNvSpPr/>
                <p:nvPr/>
              </p:nvSpPr>
              <p:spPr>
                <a:xfrm>
                  <a:off x="3533986" y="389467"/>
                  <a:ext cx="1837267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SR/CLP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Chevron 28"/>
                <p:cNvSpPr/>
                <p:nvPr/>
              </p:nvSpPr>
              <p:spPr>
                <a:xfrm>
                  <a:off x="5096933" y="389466"/>
                  <a:ext cx="1447800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Coding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862667" y="828472"/>
                <a:ext cx="4165599" cy="364066"/>
                <a:chOff x="2379134" y="389467"/>
                <a:chExt cx="4165599" cy="364066"/>
              </a:xfrm>
            </p:grpSpPr>
            <p:sp>
              <p:nvSpPr>
                <p:cNvPr id="31" name="Pentagon 30"/>
                <p:cNvSpPr/>
                <p:nvPr/>
              </p:nvSpPr>
              <p:spPr>
                <a:xfrm>
                  <a:off x="2379134" y="389467"/>
                  <a:ext cx="1380066" cy="364066"/>
                </a:xfrm>
                <a:prstGeom prst="homePlat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Direct Input</a:t>
                  </a:r>
                  <a:endParaRPr lang="en-US" dirty="0"/>
                </a:p>
              </p:txBody>
            </p:sp>
            <p:sp>
              <p:nvSpPr>
                <p:cNvPr id="32" name="Chevron 31"/>
                <p:cNvSpPr/>
                <p:nvPr/>
              </p:nvSpPr>
              <p:spPr>
                <a:xfrm>
                  <a:off x="3533986" y="389467"/>
                  <a:ext cx="1837267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System Check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hevron 32"/>
                <p:cNvSpPr/>
                <p:nvPr/>
              </p:nvSpPr>
              <p:spPr>
                <a:xfrm>
                  <a:off x="5096933" y="389467"/>
                  <a:ext cx="1447800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Coding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862667" y="1192538"/>
                <a:ext cx="4165599" cy="510058"/>
                <a:chOff x="2379134" y="389467"/>
                <a:chExt cx="4165599" cy="364066"/>
              </a:xfrm>
            </p:grpSpPr>
            <p:sp>
              <p:nvSpPr>
                <p:cNvPr id="35" name="Pentagon 34"/>
                <p:cNvSpPr/>
                <p:nvPr/>
              </p:nvSpPr>
              <p:spPr>
                <a:xfrm>
                  <a:off x="2379134" y="389467"/>
                  <a:ext cx="1154852" cy="364066"/>
                </a:xfrm>
                <a:prstGeom prst="homePlat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App Capture</a:t>
                  </a:r>
                  <a:endParaRPr lang="en-US" dirty="0"/>
                </a:p>
              </p:txBody>
            </p:sp>
            <p:sp>
              <p:nvSpPr>
                <p:cNvPr id="36" name="Chevron 35"/>
                <p:cNvSpPr/>
                <p:nvPr/>
              </p:nvSpPr>
              <p:spPr>
                <a:xfrm>
                  <a:off x="3293534" y="389467"/>
                  <a:ext cx="2077720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System Check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Chevron 36"/>
                <p:cNvSpPr/>
                <p:nvPr/>
              </p:nvSpPr>
              <p:spPr>
                <a:xfrm>
                  <a:off x="5096933" y="389467"/>
                  <a:ext cx="1447800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Coding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1862667" y="1702596"/>
                <a:ext cx="4165599" cy="364066"/>
                <a:chOff x="2379134" y="389467"/>
                <a:chExt cx="4165599" cy="364066"/>
              </a:xfrm>
            </p:grpSpPr>
            <p:sp>
              <p:nvSpPr>
                <p:cNvPr id="39" name="Pentagon 38"/>
                <p:cNvSpPr/>
                <p:nvPr/>
              </p:nvSpPr>
              <p:spPr>
                <a:xfrm>
                  <a:off x="2379134" y="389467"/>
                  <a:ext cx="1024466" cy="364066"/>
                </a:xfrm>
                <a:prstGeom prst="homePlat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Transfer</a:t>
                  </a:r>
                  <a:endParaRPr lang="en-US" dirty="0"/>
                </a:p>
              </p:txBody>
            </p:sp>
            <p:sp>
              <p:nvSpPr>
                <p:cNvPr id="40" name="Chevron 39"/>
                <p:cNvSpPr/>
                <p:nvPr/>
              </p:nvSpPr>
              <p:spPr>
                <a:xfrm>
                  <a:off x="3175000" y="389467"/>
                  <a:ext cx="2196253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System Check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Chevron 40"/>
                <p:cNvSpPr/>
                <p:nvPr/>
              </p:nvSpPr>
              <p:spPr>
                <a:xfrm>
                  <a:off x="5096933" y="389467"/>
                  <a:ext cx="1447800" cy="364066"/>
                </a:xfrm>
                <a:prstGeom prst="chevron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Coding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4" name="TextBox 43"/>
            <p:cNvSpPr txBox="1"/>
            <p:nvPr/>
          </p:nvSpPr>
          <p:spPr>
            <a:xfrm>
              <a:off x="3242733" y="4191000"/>
              <a:ext cx="309456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Documentation is the bottleneck of the healthcare process costing billions of dollars and causing many errors.  Solving this problem will be the key to future HITC.</a:t>
              </a:r>
              <a:endParaRPr lang="en-US" sz="2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658534" y="3853127"/>
              <a:ext cx="3886200" cy="285326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44733" y="4191001"/>
            <a:ext cx="2599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Sorting, assembling, indexing, fact checking, dispersing data and solving discrepancies (particularly in coding).</a:t>
            </a:r>
          </a:p>
          <a:p>
            <a:pPr algn="ctr"/>
            <a:r>
              <a:rPr lang="en-US" sz="2000" dirty="0" smtClean="0"/>
              <a:t>VERY DIFFERENT FROM CURRENT HIM</a:t>
            </a:r>
            <a:endParaRPr lang="en-US" sz="2000" dirty="0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1060847" y="4899686"/>
            <a:ext cx="2107406" cy="12700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495"/>
          </a:xfrm>
        </p:spPr>
        <p:txBody>
          <a:bodyPr/>
          <a:lstStyle/>
          <a:p>
            <a:r>
              <a:rPr lang="en-US" dirty="0" smtClean="0"/>
              <a:t>Hurdles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5467" y="1227667"/>
            <a:ext cx="2641600" cy="3496733"/>
            <a:chOff x="135467" y="1227667"/>
            <a:chExt cx="2641600" cy="3496733"/>
          </a:xfrm>
        </p:grpSpPr>
        <p:sp>
          <p:nvSpPr>
            <p:cNvPr id="8" name="Rounded Rectangle 7"/>
            <p:cNvSpPr/>
            <p:nvPr/>
          </p:nvSpPr>
          <p:spPr>
            <a:xfrm>
              <a:off x="135467" y="1873998"/>
              <a:ext cx="2641600" cy="28504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Telemedicine Laws</a:t>
              </a:r>
            </a:p>
            <a:p>
              <a:r>
                <a:rPr lang="en-US" dirty="0" smtClean="0"/>
                <a:t>Privacy Laws</a:t>
              </a:r>
            </a:p>
            <a:p>
              <a:r>
                <a:rPr lang="en-US" dirty="0" smtClean="0"/>
                <a:t>Financial Changes</a:t>
              </a:r>
            </a:p>
            <a:p>
              <a:endParaRPr lang="en-US" dirty="0" smtClean="0"/>
            </a:p>
            <a:p>
              <a:r>
                <a:rPr lang="en-US" dirty="0" smtClean="0"/>
                <a:t>Customs and Habits</a:t>
              </a:r>
            </a:p>
            <a:p>
              <a:endParaRPr lang="en-US" dirty="0" smtClean="0"/>
            </a:p>
            <a:p>
              <a:r>
                <a:rPr lang="en-US" dirty="0" smtClean="0"/>
                <a:t>Financial Crisis</a:t>
              </a:r>
            </a:p>
            <a:p>
              <a:endParaRPr lang="en-US" dirty="0" smtClean="0"/>
            </a:p>
            <a:p>
              <a:r>
                <a:rPr lang="en-US" dirty="0" smtClean="0"/>
                <a:t>Documentation Issues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467" y="1227667"/>
              <a:ext cx="26416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Professional and Legal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08300" y="1227667"/>
            <a:ext cx="2921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2500" y="1227667"/>
            <a:ext cx="2921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Technologies/Systems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08300" y="1873998"/>
            <a:ext cx="2921000" cy="28504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Motivation and Education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Gamification</a:t>
            </a:r>
            <a:r>
              <a:rPr lang="en-US" dirty="0" smtClean="0"/>
              <a:t> of Health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User friendliness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32500" y="1873999"/>
            <a:ext cx="2921000" cy="28504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systems for providers with better functionalities and easier use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From EHR systems and MU to </a:t>
            </a:r>
            <a:r>
              <a:rPr lang="en-US" dirty="0" err="1" smtClean="0"/>
              <a:t>e</a:t>
            </a:r>
            <a:r>
              <a:rPr lang="en-US" dirty="0" smtClean="0"/>
              <a:t>-care functionalities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Open Digital Systems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962400" y="2397542"/>
            <a:ext cx="234950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4-10-10 at 3.11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02" y="2641600"/>
            <a:ext cx="1747131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15900"/>
            <a:ext cx="2997200" cy="184443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-732790" y="2208431"/>
            <a:ext cx="3878580" cy="1186180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375937" y="2658635"/>
            <a:ext cx="1012409" cy="426723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7801" y="215900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Patient’s complete health history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27300" y="469900"/>
            <a:ext cx="245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Medication history and communication with several pharmacy options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342181" y="1855349"/>
            <a:ext cx="971371" cy="601133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8433" y="1511300"/>
            <a:ext cx="3018367" cy="1130301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307794">
            <a:off x="3093000" y="1580367"/>
            <a:ext cx="238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Communication with hospitals and clinics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8433" y="4754880"/>
            <a:ext cx="2724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Apps: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/>
              <a:t> Capturing patient data at home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/>
              <a:t>Fitness and wellness  (integrated)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/>
              <a:t>Provider Management</a:t>
            </a:r>
          </a:p>
          <a:p>
            <a:pPr marL="177800" indent="-177800">
              <a:buFont typeface="Arial"/>
              <a:buChar char="•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378200"/>
            <a:ext cx="120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Preferred Health Info Resources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397" y="1070065"/>
            <a:ext cx="142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Appointment management and home check-in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879" y="3378200"/>
            <a:ext cx="2645004" cy="1981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67600" y="469900"/>
            <a:ext cx="167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Hospital/Clinic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69591" y="3378200"/>
            <a:ext cx="199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Payer/Insurance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637216" y="2712915"/>
            <a:ext cx="1317869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28433" y="4702711"/>
            <a:ext cx="3341158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2400" y="2270394"/>
            <a:ext cx="2349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All communication in secure app mode: </a:t>
            </a:r>
          </a:p>
          <a:p>
            <a:pPr algn="ctr"/>
            <a:r>
              <a:rPr lang="en-US" sz="2200" i="1" dirty="0" smtClean="0"/>
              <a:t> No X12, HL7 or other outdated standards</a:t>
            </a:r>
            <a:endParaRPr lang="en-US" sz="2200" i="1" dirty="0"/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914398" y="5130800"/>
            <a:ext cx="466905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5359400"/>
            <a:ext cx="1668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Identification, complete PHR and many other applications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52583" y="5727869"/>
            <a:ext cx="30501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Virtual visit app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2336802" y="4038600"/>
            <a:ext cx="3975099" cy="171450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&quot;No&quot; Symbol 8"/>
          <p:cNvSpPr/>
          <p:nvPr/>
        </p:nvSpPr>
        <p:spPr>
          <a:xfrm>
            <a:off x="1788160" y="2090837"/>
            <a:ext cx="822960" cy="822960"/>
          </a:xfrm>
          <a:prstGeom prst="noSmoking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6762"/>
          </a:xfrm>
        </p:spPr>
        <p:txBody>
          <a:bodyPr/>
          <a:lstStyle/>
          <a:p>
            <a:r>
              <a:rPr lang="en-US" dirty="0" smtClean="0"/>
              <a:t>This means:</a:t>
            </a: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457200" y="2040652"/>
            <a:ext cx="822960" cy="822960"/>
          </a:xfrm>
          <a:prstGeom prst="noSmoking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0" y="1713468"/>
            <a:ext cx="1752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strategy: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100" dirty="0" smtClean="0"/>
              <a:t> </a:t>
            </a:r>
            <a:r>
              <a:rPr lang="en-US" sz="3100" dirty="0" err="1" smtClean="0"/>
              <a:t>HIEs</a:t>
            </a:r>
            <a:r>
              <a:rPr lang="en-US" sz="31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(less centralized communication hubs such as </a:t>
            </a:r>
          </a:p>
          <a:p>
            <a:pPr algn="ctr"/>
            <a:r>
              <a:rPr lang="en-US" dirty="0" err="1" smtClean="0"/>
              <a:t>RHIOs</a:t>
            </a:r>
            <a:r>
              <a:rPr lang="en-US" dirty="0" smtClean="0"/>
              <a:t>, etc.)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26038"/>
            <a:ext cx="2565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Communication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713468"/>
            <a:ext cx="149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Reduction of </a:t>
            </a:r>
            <a:r>
              <a:rPr lang="en-US" sz="2400" dirty="0" smtClean="0"/>
              <a:t>outdated messaging standards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&quot;No&quot; Symbol 9"/>
          <p:cNvSpPr/>
          <p:nvPr/>
        </p:nvSpPr>
        <p:spPr>
          <a:xfrm>
            <a:off x="3340100" y="2090837"/>
            <a:ext cx="822960" cy="822960"/>
          </a:xfrm>
          <a:prstGeom prst="noSmoking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3175000" y="1482635"/>
            <a:ext cx="16383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standards work on</a:t>
            </a:r>
          </a:p>
          <a:p>
            <a:r>
              <a:rPr lang="en-US" dirty="0" smtClean="0"/>
              <a:t> </a:t>
            </a:r>
            <a:r>
              <a:rPr lang="en-US" sz="2700" dirty="0" smtClean="0"/>
              <a:t>patient ID systems </a:t>
            </a:r>
          </a:p>
          <a:p>
            <a:endParaRPr lang="en-US" dirty="0" smtClean="0"/>
          </a:p>
          <a:p>
            <a:r>
              <a:rPr lang="en-US" dirty="0" smtClean="0"/>
              <a:t>as the device will be the ID with biometric Identification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0100" y="1118344"/>
            <a:ext cx="123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8400" y="111834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EHR</a:t>
            </a:r>
            <a:endParaRPr lang="en-US" sz="2800" dirty="0"/>
          </a:p>
        </p:txBody>
      </p:sp>
      <p:sp>
        <p:nvSpPr>
          <p:cNvPr id="14" name="&quot;No&quot; Symbol 13"/>
          <p:cNvSpPr/>
          <p:nvPr/>
        </p:nvSpPr>
        <p:spPr>
          <a:xfrm>
            <a:off x="5227320" y="2090837"/>
            <a:ext cx="822960" cy="822960"/>
          </a:xfrm>
          <a:prstGeom prst="noSmoking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4813300" y="1482635"/>
            <a:ext cx="1775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New EHR strategies should replace  </a:t>
            </a:r>
            <a:r>
              <a:rPr lang="en-US" sz="2400" dirty="0" err="1" smtClean="0"/>
              <a:t>Exististing</a:t>
            </a:r>
            <a:r>
              <a:rPr lang="en-US" sz="2400" dirty="0" smtClean="0"/>
              <a:t> </a:t>
            </a:r>
            <a:r>
              <a:rPr lang="en-US" sz="2400" dirty="0" err="1" smtClean="0"/>
              <a:t>EHRs</a:t>
            </a:r>
            <a:r>
              <a:rPr lang="en-US" sz="2400" dirty="0" smtClean="0"/>
              <a:t> </a:t>
            </a:r>
          </a:p>
          <a:p>
            <a:pPr algn="ctr"/>
            <a:r>
              <a:rPr lang="en-US" dirty="0" smtClean="0"/>
              <a:t>MU goals</a:t>
            </a:r>
            <a:r>
              <a:rPr lang="en-US" sz="2400" dirty="0" smtClean="0"/>
              <a:t> </a:t>
            </a:r>
            <a:r>
              <a:rPr lang="en-US" dirty="0" smtClean="0"/>
              <a:t>must be adjusted to the new infrastructure of discrete data and the new data ecosystem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1118344"/>
            <a:ext cx="143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PHR</a:t>
            </a:r>
            <a:endParaRPr lang="en-US" sz="2800" dirty="0"/>
          </a:p>
        </p:txBody>
      </p:sp>
      <p:sp>
        <p:nvSpPr>
          <p:cNvPr id="18" name="&quot;No&quot; Symbol 17"/>
          <p:cNvSpPr/>
          <p:nvPr/>
        </p:nvSpPr>
        <p:spPr>
          <a:xfrm>
            <a:off x="7216140" y="2040652"/>
            <a:ext cx="822960" cy="822960"/>
          </a:xfrm>
          <a:prstGeom prst="noSmoking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6781800" y="170945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PHR must be integrated into the data ecosystem of a patient’s information base – note: a turn from previous efforts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revolution of HITC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HIS/Hospital and legacy systems have to be adjusted or replaced</a:t>
            </a:r>
          </a:p>
          <a:p>
            <a:r>
              <a:rPr lang="en-US" dirty="0" smtClean="0"/>
              <a:t>Existing standards organizations from the 20</a:t>
            </a:r>
            <a:r>
              <a:rPr lang="en-US" baseline="30000" dirty="0" smtClean="0"/>
              <a:t>th</a:t>
            </a:r>
            <a:r>
              <a:rPr lang="en-US" dirty="0" smtClean="0"/>
              <a:t> century do not fit well into this picture</a:t>
            </a:r>
          </a:p>
          <a:p>
            <a:r>
              <a:rPr lang="en-US" dirty="0" smtClean="0"/>
              <a:t>Small companies and developers have to be integrated (think of 12 million Apple developers, for instance)</a:t>
            </a:r>
          </a:p>
          <a:p>
            <a:r>
              <a:rPr lang="en-US" dirty="0" smtClean="0"/>
              <a:t>When this infrastructure is in place, there is lots of room for additional functionalities (apps)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a system could be implemented today</a:t>
            </a:r>
          </a:p>
          <a:p>
            <a:r>
              <a:rPr lang="en-US" dirty="0" smtClean="0"/>
              <a:t>But in the US, legislation and stakeholder interests will make the transition difficult</a:t>
            </a:r>
          </a:p>
          <a:p>
            <a:r>
              <a:rPr lang="en-US" dirty="0" smtClean="0"/>
              <a:t>It is likely that other countries will first reap the benefits of the HIT system of the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700" y="1168400"/>
            <a:ext cx="480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halkduster"/>
                <a:cs typeface="Chalkduster"/>
              </a:rPr>
              <a:t>Thank You!</a:t>
            </a:r>
            <a:endParaRPr lang="en-US" sz="3800" dirty="0">
              <a:latin typeface="Chalkduster"/>
              <a:cs typeface="Chalkduster"/>
            </a:endParaRPr>
          </a:p>
        </p:txBody>
      </p:sp>
      <p:pic>
        <p:nvPicPr>
          <p:cNvPr id="5" name="Picture 4" descr="Pete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88500" cy="436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7300" y="2844800"/>
            <a:ext cx="534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 can be reached at </a:t>
            </a:r>
            <a:r>
              <a:rPr lang="en-US" sz="2000" i="1" dirty="0" err="1" smtClean="0"/>
              <a:t>pwaegemann@gmail.com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80344"/>
            <a:ext cx="30885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“I predicted such systems 15 years ago. It is good to see the emergence of some systems. I have great hope for the next couple of years!”</a:t>
            </a:r>
            <a:endParaRPr lang="en-US" sz="2400" i="1" dirty="0"/>
          </a:p>
        </p:txBody>
      </p:sp>
      <p:pic>
        <p:nvPicPr>
          <p:cNvPr id="8" name="Picture 7" descr="Screen Shot 2012-04-23 at 4.10.08 PM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1" y="3721100"/>
            <a:ext cx="20066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4501" y="4487565"/>
            <a:ext cx="264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latest book is available from Amazon as paper book or eBook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28906" y="274638"/>
            <a:ext cx="2615093" cy="356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Forecasting the Future in HITC:</a:t>
            </a:r>
            <a:br>
              <a:rPr lang="en-US" dirty="0" smtClean="0"/>
            </a:br>
            <a:r>
              <a:rPr lang="en-US" sz="2400" dirty="0" smtClean="0"/>
              <a:t>The vision may be right but the technologies change.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 it take another 100 years to realize how healthcare must change in the digital society?</a:t>
            </a:r>
            <a:endParaRPr lang="en-US" dirty="0"/>
          </a:p>
        </p:txBody>
      </p:sp>
      <p:pic>
        <p:nvPicPr>
          <p:cNvPr id="7" name="Picture 6" descr="Screen Shot 2012-12-13 at 7.28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88899"/>
            <a:ext cx="6168544" cy="6005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600" y="6094399"/>
            <a:ext cx="566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Telemedicine was envisioned 100 years ago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28906" y="6463731"/>
            <a:ext cx="239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</a:t>
            </a:r>
            <a:r>
              <a:rPr lang="en-US" dirty="0" err="1" smtClean="0"/>
              <a:t>Waegemann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latin typeface="Bank Gothic"/>
                <a:cs typeface="Bank Gothic"/>
              </a:rPr>
              <a:t>We live through an historic intersection:  The Emerging Digital Society</a:t>
            </a:r>
            <a:endParaRPr lang="en-US" sz="3700" dirty="0">
              <a:latin typeface="Bank Gothic"/>
              <a:cs typeface="Bank Gothic"/>
            </a:endParaRPr>
          </a:p>
        </p:txBody>
      </p:sp>
      <p:pic>
        <p:nvPicPr>
          <p:cNvPr id="7" name="Content Placeholder 3" descr="Screen Shot 2013-05-28 at 8.21.37 AM.png"/>
          <p:cNvPicPr>
            <a:picLocks noChangeAspect="1"/>
          </p:cNvPicPr>
          <p:nvPr/>
        </p:nvPicPr>
        <p:blipFill>
          <a:blip r:embed="rId2"/>
          <a:srcRect l="-13413" r="-13413"/>
          <a:stretch>
            <a:fillRect/>
          </a:stretch>
        </p:blipFill>
        <p:spPr>
          <a:xfrm>
            <a:off x="0" y="1800493"/>
            <a:ext cx="2120900" cy="1166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3441680"/>
            <a:ext cx="551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chemeClr val="accent2"/>
                </a:solidFill>
              </a:rPr>
              <a:t>Knowledge is not brain-centric anymore. Knowledge is system-centric.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239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</a:t>
            </a:r>
            <a:r>
              <a:rPr lang="en-US" dirty="0" err="1" smtClean="0"/>
              <a:t>Waegemann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054601" y="1809729"/>
            <a:ext cx="3734441" cy="1631951"/>
            <a:chOff x="5054601" y="1809729"/>
            <a:chExt cx="3734441" cy="16319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657" y="1809729"/>
              <a:ext cx="2452385" cy="1631951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054601" y="2616200"/>
              <a:ext cx="1282056" cy="1588"/>
            </a:xfrm>
            <a:prstGeom prst="straightConnector1">
              <a:avLst/>
            </a:prstGeom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3594100" y="5130800"/>
            <a:ext cx="5194942" cy="1549400"/>
          </a:xfrm>
          <a:prstGeom prst="round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rgbClr val="000000"/>
                </a:solidFill>
              </a:rPr>
              <a:t>This means that no doctor can rely on what (</a:t>
            </a:r>
            <a:r>
              <a:rPr lang="en-US" sz="2300" dirty="0" err="1" smtClean="0">
                <a:solidFill>
                  <a:srgbClr val="000000"/>
                </a:solidFill>
              </a:rPr>
              <a:t>s)he</a:t>
            </a:r>
            <a:r>
              <a:rPr lang="en-US" sz="2300" dirty="0" smtClean="0">
                <a:solidFill>
                  <a:srgbClr val="000000"/>
                </a:solidFill>
              </a:rPr>
              <a:t> learned decades ago.  The quality of care depends how your doctor manages the information system.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2902" y="3068007"/>
            <a:ext cx="2766198" cy="3420661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0" algn="ctr">
              <a:buNone/>
            </a:pPr>
            <a:r>
              <a:rPr lang="en-US" sz="2200" dirty="0" smtClean="0">
                <a:noFill/>
              </a:rPr>
              <a:t>Wealth of knowledge changes communication and social behavior</a:t>
            </a:r>
          </a:p>
          <a:p>
            <a:pPr marL="0" lvl="2" indent="0" algn="ctr">
              <a:buNone/>
            </a:pPr>
            <a:endParaRPr lang="en-US" sz="2200" dirty="0" smtClean="0">
              <a:noFill/>
            </a:endParaRPr>
          </a:p>
          <a:p>
            <a:pPr lvl="2"/>
            <a:r>
              <a:rPr lang="en-US" dirty="0" smtClean="0">
                <a:noFill/>
              </a:rPr>
              <a:t>Economy</a:t>
            </a:r>
          </a:p>
          <a:p>
            <a:pPr lvl="2"/>
            <a:r>
              <a:rPr lang="en-US" dirty="0" smtClean="0">
                <a:noFill/>
              </a:rPr>
              <a:t>Banking</a:t>
            </a:r>
          </a:p>
          <a:p>
            <a:pPr lvl="2"/>
            <a:r>
              <a:rPr lang="en-US" dirty="0" smtClean="0">
                <a:noFill/>
              </a:rPr>
              <a:t>Education</a:t>
            </a:r>
          </a:p>
          <a:p>
            <a:pPr lvl="2"/>
            <a:r>
              <a:rPr lang="en-US" dirty="0" smtClean="0">
                <a:noFill/>
              </a:rPr>
              <a:t>Science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1" y="1809729"/>
            <a:ext cx="2228850" cy="150222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1809751" y="2614612"/>
            <a:ext cx="1016000" cy="1588"/>
          </a:xfrm>
          <a:prstGeom prst="straightConnector1">
            <a:avLst/>
          </a:prstGeom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This Mean For Healthcare?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0" y="1600200"/>
            <a:ext cx="58293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digital devices and apps will improve decision making</a:t>
            </a:r>
          </a:p>
          <a:p>
            <a:r>
              <a:rPr lang="en-US" dirty="0" smtClean="0"/>
              <a:t>Patients will be researching health issues the same way as consumers research product/service information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Digital Communication with patients and colleagues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apps will replace the doctor’s intuition</a:t>
            </a:r>
          </a:p>
          <a:p>
            <a:r>
              <a:rPr lang="en-US" dirty="0" smtClean="0"/>
              <a:t>Physician’ skills will depend increasingly on their way to research/manage information/communicate</a:t>
            </a:r>
          </a:p>
          <a:p>
            <a:r>
              <a:rPr lang="en-US" dirty="0" smtClean="0"/>
              <a:t>Quality of care will be more closely monitored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48505" y="6488668"/>
            <a:ext cx="239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</a:t>
            </a:r>
            <a:r>
              <a:rPr lang="en-US" dirty="0" err="1" smtClean="0"/>
              <a:t>Waegemann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Internet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" y="3325853"/>
            <a:ext cx="2806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Communication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0800" y="4420969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New Software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Will Reach Healthcare</a:t>
            </a:r>
            <a:endParaRPr lang="en-US" dirty="0"/>
          </a:p>
        </p:txBody>
      </p:sp>
      <p:pic>
        <p:nvPicPr>
          <p:cNvPr id="4" name="Content Placeholder 3" descr="Screen Shot 2013-05-19 at 7.25.39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>
          <a:xfrm>
            <a:off x="-44772" y="4325938"/>
            <a:ext cx="4604072" cy="2532062"/>
          </a:xfrm>
        </p:spPr>
      </p:pic>
      <p:sp>
        <p:nvSpPr>
          <p:cNvPr id="5" name="TextBox 4"/>
          <p:cNvSpPr txBox="1"/>
          <p:nvPr/>
        </p:nvSpPr>
        <p:spPr>
          <a:xfrm>
            <a:off x="4559300" y="1140451"/>
            <a:ext cx="45847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Factories will be run by machines</a:t>
            </a:r>
          </a:p>
          <a:p>
            <a:pPr marL="228600" indent="-228600">
              <a:buFont typeface="Arial"/>
              <a:buChar char="•"/>
            </a:pPr>
            <a:r>
              <a:rPr lang="en-US" sz="2400" dirty="0" smtClean="0"/>
              <a:t>Very few people will be needed in offices</a:t>
            </a:r>
          </a:p>
          <a:p>
            <a:pPr marL="228600" indent="-228600">
              <a:buFont typeface="Arial"/>
              <a:buChar char="•"/>
            </a:pPr>
            <a:endParaRPr lang="en-US" sz="2400" dirty="0" smtClean="0"/>
          </a:p>
          <a:p>
            <a:pPr marL="228600" indent="-228600"/>
            <a:r>
              <a:rPr lang="en-US" sz="2400" dirty="0" smtClean="0"/>
              <a:t>In Healthcare:</a:t>
            </a:r>
          </a:p>
          <a:p>
            <a:pPr marL="228600" indent="-228600">
              <a:buFont typeface="Arial"/>
              <a:buChar char="•"/>
            </a:pPr>
            <a:r>
              <a:rPr lang="en-US" sz="2400" dirty="0" smtClean="0"/>
              <a:t>Patients will check themselves from home into hospitals </a:t>
            </a:r>
          </a:p>
          <a:p>
            <a:pPr marL="228600" indent="-228600">
              <a:buFont typeface="Arial"/>
              <a:buChar char="•"/>
            </a:pPr>
            <a:r>
              <a:rPr lang="en-US" sz="2400" dirty="0" smtClean="0"/>
              <a:t>Robots do more and more surgery</a:t>
            </a:r>
          </a:p>
          <a:p>
            <a:pPr marL="228600" indent="-228600">
              <a:buFont typeface="Arial"/>
              <a:buChar char="•"/>
            </a:pPr>
            <a:r>
              <a:rPr lang="en-US" sz="2400" dirty="0" smtClean="0"/>
              <a:t>Apps will guide the care process</a:t>
            </a:r>
          </a:p>
          <a:p>
            <a:pPr marL="228600" indent="-228600">
              <a:buFont typeface="Arial"/>
              <a:buChar char="•"/>
            </a:pPr>
            <a:r>
              <a:rPr lang="en-US" sz="2400" dirty="0" smtClean="0"/>
              <a:t>Many healthcare tasks will be automated</a:t>
            </a:r>
          </a:p>
          <a:p>
            <a:pPr marL="228600" indent="-228600">
              <a:buFont typeface="Arial"/>
              <a:buChar char="•"/>
            </a:pPr>
            <a:r>
              <a:rPr lang="en-US" sz="2400" dirty="0" smtClean="0"/>
              <a:t>Patient identification, interoperability, and privacy will finally be solved</a:t>
            </a:r>
          </a:p>
          <a:p>
            <a:pPr marL="228600" indent="-228600"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5" descr="Screen Shot 2014-10-10 at 1.27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417638"/>
            <a:ext cx="4508500" cy="2742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8505" y="6488668"/>
            <a:ext cx="239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</a:t>
            </a:r>
            <a:r>
              <a:rPr lang="en-US" dirty="0" err="1" smtClean="0"/>
              <a:t>Waegemann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832600" y="2209284"/>
            <a:ext cx="1778000" cy="901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27800" y="2209284"/>
            <a:ext cx="1778000" cy="9017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Medicine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587500"/>
            <a:ext cx="1778000" cy="901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Genetics</a:t>
            </a: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2717800" y="1289050"/>
            <a:ext cx="1778000" cy="901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/>
              <a:t>BioTech</a:t>
            </a:r>
            <a:endParaRPr lang="en-US" sz="2500" dirty="0"/>
          </a:p>
        </p:txBody>
      </p:sp>
      <p:sp>
        <p:nvSpPr>
          <p:cNvPr id="6" name="Rounded Rectangle 5"/>
          <p:cNvSpPr/>
          <p:nvPr/>
        </p:nvSpPr>
        <p:spPr>
          <a:xfrm>
            <a:off x="4660900" y="966788"/>
            <a:ext cx="2171700" cy="901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Nanotechnologie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908800" y="1136650"/>
            <a:ext cx="1778000" cy="901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Medical Devices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74614" y="2209284"/>
            <a:ext cx="1778000" cy="901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Personalized Medications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2300" y="309245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Anti-Bleeding Gel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56568" y="3092450"/>
            <a:ext cx="204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Levitation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260039">
            <a:off x="6902406" y="34290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Artificial Cell Mimicry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771900"/>
            <a:ext cx="274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Artificial Brain Cell Creation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371487">
            <a:off x="2270671" y="2233424"/>
            <a:ext cx="363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underwear to fight bed sores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009244">
            <a:off x="642085" y="4470399"/>
            <a:ext cx="160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Pollen vaccines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508028">
            <a:off x="3676144" y="478926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Printed bones and other body parts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973904">
            <a:off x="4509543" y="1853684"/>
            <a:ext cx="185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Neuromodulation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35600" y="5295900"/>
            <a:ext cx="283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powered equipment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51000" y="60198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building block developments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2300" y="5003800"/>
            <a:ext cx="243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Decay-fighting microbes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2660134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Immune system improvement with </a:t>
            </a:r>
            <a:r>
              <a:rPr lang="en-US" dirty="0" err="1" smtClean="0"/>
              <a:t>articial</a:t>
            </a:r>
            <a:r>
              <a:rPr lang="en-US" dirty="0" smtClean="0"/>
              <a:t> lymph nodes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605163">
            <a:off x="821285" y="566523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Asthma sensors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35723" y="455346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Cancer spit test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58067" y="500483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contact lens</a:t>
            </a:r>
            <a:endParaRPr lang="en-US" dirty="0"/>
          </a:p>
        </p:txBody>
      </p:sp>
      <p:sp>
        <p:nvSpPr>
          <p:cNvPr id="26" name="Heptagon 25"/>
          <p:cNvSpPr/>
          <p:nvPr/>
        </p:nvSpPr>
        <p:spPr>
          <a:xfrm>
            <a:off x="3606800" y="3461782"/>
            <a:ext cx="1828800" cy="1543050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HITC</a:t>
            </a:r>
            <a:endParaRPr lang="en-US" sz="3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46491" y="3173968"/>
            <a:ext cx="166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Speech restorer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424347">
            <a:off x="3070406" y="557873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Absorbable heart stent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23347" y="4095212"/>
            <a:ext cx="187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stimulator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35600" y="3725880"/>
            <a:ext cx="252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Artificial nerve generator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68567" y="6419334"/>
            <a:ext cx="305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Stabilizing insoles to avoid falls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98911" y="4553466"/>
            <a:ext cx="107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pill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51000" y="6488668"/>
            <a:ext cx="141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 scanner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16600" y="60198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Artificial self-powered limbs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4402667" y="1568885"/>
            <a:ext cx="4741333" cy="4069312"/>
          </a:xfrm>
          <a:prstGeom prst="wedgeEllipseCallout">
            <a:avLst>
              <a:gd name="adj1" fmla="val -84047"/>
              <a:gd name="adj2" fmla="val 49964"/>
            </a:avLst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 Gothic"/>
                <a:cs typeface="Bank Gothic"/>
              </a:rPr>
              <a:t>The </a:t>
            </a:r>
            <a:r>
              <a:rPr lang="en-US" smtClean="0">
                <a:latin typeface="Bank Gothic"/>
                <a:cs typeface="Bank Gothic"/>
              </a:rPr>
              <a:t>Promise of HITC</a:t>
            </a:r>
            <a:endParaRPr lang="en-US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45467" cy="4525963"/>
          </a:xfrm>
        </p:spPr>
        <p:txBody>
          <a:bodyPr/>
          <a:lstStyle/>
          <a:p>
            <a:r>
              <a:rPr lang="en-US" dirty="0" smtClean="0"/>
              <a:t>HITC will be at the center of the health delivery service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Cost reduction</a:t>
            </a:r>
          </a:p>
          <a:p>
            <a:pPr lvl="1"/>
            <a:r>
              <a:rPr lang="en-US" dirty="0" smtClean="0"/>
              <a:t>Patient participation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1041" y="2135692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Personalized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62331">
            <a:off x="6126650" y="2481104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Participatory Health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981389">
            <a:off x="4747259" y="2904236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Non-episodic Health: Continuous Health (24x7) </a:t>
            </a:r>
            <a:r>
              <a:rPr lang="en-US" i="1" dirty="0" smtClean="0"/>
              <a:t>Observations of Daily Living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 rot="1067092">
            <a:off x="6762650" y="1852289"/>
            <a:ext cx="19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Health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9190" y="2885041"/>
            <a:ext cx="1481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Financially responsible healthcare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093633">
            <a:off x="6574950" y="38927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Coordinated Healthcare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498944">
            <a:off x="4478605" y="4043182"/>
            <a:ext cx="199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Healthcare </a:t>
            </a:r>
            <a:r>
              <a:rPr lang="en-US" i="1" dirty="0" smtClean="0"/>
              <a:t>beyond the Doctor’s knowledge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 rot="1111148">
            <a:off x="5634368" y="1951026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to clinical silos!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638197"/>
            <a:ext cx="840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these concepts have been in the works for some time.  It is time to include all of them in a new approach.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748505" y="6488668"/>
            <a:ext cx="239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</a:t>
            </a:r>
            <a:r>
              <a:rPr lang="en-US" dirty="0" err="1" smtClean="0"/>
              <a:t>Waegemann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41984" y="4450230"/>
            <a:ext cx="2418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doctors’ roles: Advisors, concierge medicine,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rgbClr val="474B78"/>
                </a:solidFill>
              </a:rPr>
              <a:t>Patients must become active participants in the healthcare process through digital technologies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rgbClr val="474B78"/>
                </a:solidFill>
              </a:rPr>
              <a:t>Clinical and Financial Transparency: Transparent clinical processes and reduction of costs 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rgbClr val="474B78"/>
                </a:solidFill>
              </a:rPr>
              <a:t>The examination </a:t>
            </a:r>
            <a:r>
              <a:rPr lang="en-US" dirty="0">
                <a:solidFill>
                  <a:srgbClr val="474B78"/>
                </a:solidFill>
              </a:rPr>
              <a:t>and care process</a:t>
            </a:r>
            <a:r>
              <a:rPr lang="en-US" dirty="0" smtClean="0">
                <a:solidFill>
                  <a:srgbClr val="474B78"/>
                </a:solidFill>
              </a:rPr>
              <a:t> are moving to </a:t>
            </a:r>
            <a:r>
              <a:rPr lang="en-US" dirty="0">
                <a:solidFill>
                  <a:srgbClr val="474B78"/>
                </a:solidFill>
              </a:rPr>
              <a:t>the</a:t>
            </a:r>
            <a:r>
              <a:rPr lang="en-US" dirty="0" smtClean="0">
                <a:solidFill>
                  <a:srgbClr val="474B78"/>
                </a:solidFill>
              </a:rPr>
              <a:t> ”virtual care space” between patient’s home, doctors’ offices, hospitals and clinics, as well as other fitness and health providers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rgbClr val="474B78"/>
                </a:solidFill>
              </a:rPr>
              <a:t>The collective </a:t>
            </a:r>
            <a:r>
              <a:rPr lang="en-US" dirty="0">
                <a:solidFill>
                  <a:srgbClr val="474B78"/>
                </a:solidFill>
              </a:rPr>
              <a:t>expertise of care and wellness providers</a:t>
            </a:r>
            <a:r>
              <a:rPr lang="en-US" dirty="0" smtClean="0">
                <a:solidFill>
                  <a:srgbClr val="474B78"/>
                </a:solidFill>
              </a:rPr>
              <a:t> must be brought to </a:t>
            </a:r>
            <a:r>
              <a:rPr lang="en-US" dirty="0">
                <a:solidFill>
                  <a:srgbClr val="474B78"/>
                </a:solidFill>
              </a:rPr>
              <a:t>the care </a:t>
            </a:r>
            <a:r>
              <a:rPr lang="en-US" dirty="0" smtClean="0">
                <a:solidFill>
                  <a:srgbClr val="474B78"/>
                </a:solidFill>
              </a:rPr>
              <a:t>process</a:t>
            </a:r>
          </a:p>
          <a:p>
            <a:pPr marL="514350" indent="-514350">
              <a:spcAft>
                <a:spcPts val="1800"/>
              </a:spcAft>
            </a:pPr>
            <a:r>
              <a:rPr lang="en-US" dirty="0" smtClean="0">
                <a:solidFill>
                  <a:srgbClr val="474B78"/>
                </a:solidFill>
              </a:rPr>
              <a:t>A system </a:t>
            </a:r>
            <a:r>
              <a:rPr lang="en-US" dirty="0">
                <a:solidFill>
                  <a:srgbClr val="474B78"/>
                </a:solidFill>
              </a:rPr>
              <a:t>based on episodic or periodic evaluation</a:t>
            </a:r>
            <a:r>
              <a:rPr lang="en-US" dirty="0" smtClean="0">
                <a:solidFill>
                  <a:srgbClr val="474B78"/>
                </a:solidFill>
              </a:rPr>
              <a:t> must migrate to </a:t>
            </a:r>
            <a:r>
              <a:rPr lang="en-US" dirty="0">
                <a:solidFill>
                  <a:srgbClr val="474B78"/>
                </a:solidFill>
              </a:rPr>
              <a:t>one that provides</a:t>
            </a:r>
            <a:r>
              <a:rPr lang="en-US" dirty="0" smtClean="0">
                <a:solidFill>
                  <a:srgbClr val="474B78"/>
                </a:solidFill>
              </a:rPr>
              <a:t> continuous assessment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474B78"/>
                </a:solidFill>
              </a:rPr>
              <a:t> </a:t>
            </a:r>
            <a:r>
              <a:rPr lang="en-US" dirty="0">
                <a:solidFill>
                  <a:srgbClr val="474B78"/>
                </a:solidFill>
              </a:rPr>
              <a:t>H</a:t>
            </a:r>
            <a:r>
              <a:rPr lang="en-US" dirty="0" smtClean="0">
                <a:solidFill>
                  <a:srgbClr val="474B78"/>
                </a:solidFill>
              </a:rPr>
              <a:t>ealthcare </a:t>
            </a:r>
            <a:r>
              <a:rPr lang="en-US" smtClean="0">
                <a:solidFill>
                  <a:srgbClr val="474B78"/>
                </a:solidFill>
              </a:rPr>
              <a:t>Systems Changes </a:t>
            </a:r>
            <a:endParaRPr lang="en-US" dirty="0">
              <a:solidFill>
                <a:srgbClr val="474B7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6172200"/>
            <a:ext cx="293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C. Peter Waegemann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HITC-driven Healthcare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1" y="1511300"/>
            <a:ext cx="2730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Approx. 90% of treatment activity takes place during the encounter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45101" y="1511300"/>
            <a:ext cx="2730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Approx. 10% of treatment activities takes place during the encounter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65500" y="2247900"/>
            <a:ext cx="1574800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9300" y="3443288"/>
            <a:ext cx="21772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Provider-centric</a:t>
            </a:r>
          </a:p>
          <a:p>
            <a:r>
              <a:rPr lang="en-US" sz="2400" dirty="0" smtClean="0"/>
              <a:t>activities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45101" y="3443288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Orchestrated healthcare: Every professional involved in a person’s health is playing a part just like every musician in an orchestra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65500" y="3846512"/>
            <a:ext cx="1574800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1276</Words>
  <Application>Microsoft Office PowerPoint</Application>
  <PresentationFormat>On-screen Show (4:3)</PresentationFormat>
  <Paragraphs>237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Future of Health Information Systems </vt:lpstr>
      <vt:lpstr>   Forecasting the Future in HITC: The vision may be right but the technologies change.    Will it take another 100 years to realize how healthcare must change in the digital society?</vt:lpstr>
      <vt:lpstr>PowerPoint Presentation</vt:lpstr>
      <vt:lpstr>What Does This Mean For Healthcare?</vt:lpstr>
      <vt:lpstr>Automation Will Reach Healthcare</vt:lpstr>
      <vt:lpstr>21st Century Medicine</vt:lpstr>
      <vt:lpstr>The Promise of HITC</vt:lpstr>
      <vt:lpstr> Healthcare Systems Changes </vt:lpstr>
      <vt:lpstr>HITC-driven Healthcare</vt:lpstr>
      <vt:lpstr>Medical Knowledge</vt:lpstr>
      <vt:lpstr>PowerPoint Presentation</vt:lpstr>
      <vt:lpstr>PowerPoint Presentation</vt:lpstr>
      <vt:lpstr>Hurdles</vt:lpstr>
      <vt:lpstr>PowerPoint Presentation</vt:lpstr>
      <vt:lpstr>This means:</vt:lpstr>
      <vt:lpstr>The revolution of HITC</vt:lpstr>
      <vt:lpstr>In 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Health Information Systems </dc:title>
  <dc:creator>Peter Waegemann</dc:creator>
  <cp:lastModifiedBy>\</cp:lastModifiedBy>
  <cp:revision>27</cp:revision>
  <dcterms:created xsi:type="dcterms:W3CDTF">2014-10-14T08:21:56Z</dcterms:created>
  <dcterms:modified xsi:type="dcterms:W3CDTF">2014-10-20T13:30:18Z</dcterms:modified>
</cp:coreProperties>
</file>