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wmf" ContentType="image/x-wmf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ppt/tags/tag1.xml" ContentType="application/vnd.openxmlformats-officedocument.presentationml.tags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Default Extension="vml" ContentType="application/vnd.openxmlformats-officedocument.vmlDrawing"/>
  <Default Extension="tiff" ContentType="image/tif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bin" ContentType="application/vnd.openxmlformats-officedocument.oleObject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3" r:id="rId2"/>
    <p:sldId id="280" r:id="rId3"/>
    <p:sldId id="256" r:id="rId4"/>
    <p:sldId id="258" r:id="rId5"/>
    <p:sldId id="260" r:id="rId6"/>
    <p:sldId id="294" r:id="rId7"/>
    <p:sldId id="288" r:id="rId8"/>
    <p:sldId id="296" r:id="rId9"/>
    <p:sldId id="283" r:id="rId10"/>
    <p:sldId id="269" r:id="rId11"/>
    <p:sldId id="263" r:id="rId12"/>
    <p:sldId id="290" r:id="rId13"/>
    <p:sldId id="298" r:id="rId14"/>
    <p:sldId id="266" r:id="rId15"/>
    <p:sldId id="268" r:id="rId16"/>
    <p:sldId id="299" r:id="rId17"/>
    <p:sldId id="287" r:id="rId18"/>
    <p:sldId id="272" r:id="rId19"/>
    <p:sldId id="293" r:id="rId20"/>
    <p:sldId id="275" r:id="rId21"/>
    <p:sldId id="276" r:id="rId22"/>
  </p:sldIdLst>
  <p:sldSz cx="9144000" cy="6858000" type="screen4x3"/>
  <p:notesSz cx="6858000" cy="9734550"/>
  <p:defaultTextStyle>
    <a:defPPr>
      <a:defRPr lang="it-IT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FF00"/>
    <a:srgbClr val="009900"/>
    <a:srgbClr val="FF0066"/>
    <a:srgbClr val="00AC7F"/>
    <a:srgbClr val="0033CC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 horzBarState="maximized">
    <p:restoredLeft sz="15228" autoAdjust="0"/>
    <p:restoredTop sz="94660"/>
  </p:normalViewPr>
  <p:slideViewPr>
    <p:cSldViewPr>
      <p:cViewPr varScale="1">
        <p:scale>
          <a:sx n="58" d="100"/>
          <a:sy n="58" d="100"/>
        </p:scale>
        <p:origin x="-804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992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Grafico%20in%20Microsoft%20Office%20PowerPoint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it-IT"/>
  <c:style val="10"/>
  <c:chart>
    <c:plotArea>
      <c:layout>
        <c:manualLayout>
          <c:layoutTarget val="inner"/>
          <c:xMode val="edge"/>
          <c:yMode val="edge"/>
          <c:x val="0.11446740858505566"/>
          <c:y val="0.13600035416758899"/>
          <c:w val="0.86327503974562803"/>
          <c:h val="0.73333524306053244"/>
        </c:manualLayout>
      </c:layout>
      <c:lineChart>
        <c:grouping val="standard"/>
        <c:ser>
          <c:idx val="0"/>
          <c:order val="0"/>
          <c:tx>
            <c:v>M6 lot1</c:v>
          </c:tx>
          <c:errBars>
            <c:errDir val="y"/>
            <c:errBarType val="both"/>
            <c:errValType val="cust"/>
            <c:plus>
              <c:numRef>
                <c:f>'[Grafico in Microsoft Office PowerPoint]Foglio2'!$E$25:$E$29</c:f>
                <c:numCache>
                  <c:formatCode>General</c:formatCode>
                  <c:ptCount val="5"/>
                  <c:pt idx="0">
                    <c:v>0</c:v>
                  </c:pt>
                  <c:pt idx="1">
                    <c:v>7.3711147958319883</c:v>
                  </c:pt>
                  <c:pt idx="2">
                    <c:v>5.1316014394468894</c:v>
                  </c:pt>
                  <c:pt idx="3">
                    <c:v>0</c:v>
                  </c:pt>
                  <c:pt idx="4">
                    <c:v>0</c:v>
                  </c:pt>
                </c:numCache>
              </c:numRef>
            </c:plus>
            <c:minus>
              <c:numRef>
                <c:f>'[Grafico in Microsoft Office PowerPoint]Foglio2'!$E$25:$E$29</c:f>
                <c:numCache>
                  <c:formatCode>General</c:formatCode>
                  <c:ptCount val="5"/>
                  <c:pt idx="0">
                    <c:v>0</c:v>
                  </c:pt>
                  <c:pt idx="1">
                    <c:v>7.3711147958319883</c:v>
                  </c:pt>
                  <c:pt idx="2">
                    <c:v>5.1316014394468894</c:v>
                  </c:pt>
                  <c:pt idx="3">
                    <c:v>0</c:v>
                  </c:pt>
                  <c:pt idx="4">
                    <c:v>0</c:v>
                  </c:pt>
                </c:numCache>
              </c:numRef>
            </c:minus>
          </c:errBars>
          <c:cat>
            <c:numRef>
              <c:f>'[Grafico in Microsoft Office PowerPoint]Foglio2'!$B$4:$B$8</c:f>
              <c:numCache>
                <c:formatCode>General</c:formatCode>
                <c:ptCount val="5"/>
                <c:pt idx="0">
                  <c:v>3</c:v>
                </c:pt>
                <c:pt idx="1">
                  <c:v>6.25</c:v>
                </c:pt>
                <c:pt idx="2">
                  <c:v>12.5</c:v>
                </c:pt>
                <c:pt idx="3">
                  <c:v>25</c:v>
                </c:pt>
                <c:pt idx="4">
                  <c:v>50</c:v>
                </c:pt>
              </c:numCache>
            </c:numRef>
          </c:cat>
          <c:val>
            <c:numRef>
              <c:f>'[Grafico in Microsoft Office PowerPoint]Foglio2'!$C$4:$C$8</c:f>
              <c:numCache>
                <c:formatCode>General</c:formatCode>
                <c:ptCount val="5"/>
                <c:pt idx="0">
                  <c:v>100</c:v>
                </c:pt>
                <c:pt idx="1">
                  <c:v>7</c:v>
                </c:pt>
                <c:pt idx="2">
                  <c:v>1</c:v>
                </c:pt>
                <c:pt idx="3">
                  <c:v>0</c:v>
                </c:pt>
                <c:pt idx="4">
                  <c:v>0</c:v>
                </c:pt>
              </c:numCache>
            </c:numRef>
          </c:val>
        </c:ser>
        <c:ser>
          <c:idx val="1"/>
          <c:order val="1"/>
          <c:tx>
            <c:v>M6 lot2</c:v>
          </c:tx>
          <c:errBars>
            <c:errDir val="y"/>
            <c:errBarType val="both"/>
            <c:errValType val="cust"/>
            <c:plus>
              <c:numRef>
                <c:f>'[Grafico in Microsoft Office PowerPoint]Foglio2'!$E$33:$E$37</c:f>
                <c:numCache>
                  <c:formatCode>General</c:formatCode>
                  <c:ptCount val="5"/>
                  <c:pt idx="0">
                    <c:v>0</c:v>
                  </c:pt>
                  <c:pt idx="1">
                    <c:v>3.6055512754639891</c:v>
                  </c:pt>
                  <c:pt idx="2">
                    <c:v>2.6457513110645912</c:v>
                  </c:pt>
                  <c:pt idx="3">
                    <c:v>1.7320508075688867</c:v>
                  </c:pt>
                  <c:pt idx="4">
                    <c:v>0</c:v>
                  </c:pt>
                </c:numCache>
              </c:numRef>
            </c:plus>
            <c:minus>
              <c:numRef>
                <c:f>'[Grafico in Microsoft Office PowerPoint]Foglio2'!$E$33:$E$37</c:f>
                <c:numCache>
                  <c:formatCode>General</c:formatCode>
                  <c:ptCount val="5"/>
                  <c:pt idx="0">
                    <c:v>0</c:v>
                  </c:pt>
                  <c:pt idx="1">
                    <c:v>3.6055512754639891</c:v>
                  </c:pt>
                  <c:pt idx="2">
                    <c:v>2.6457513110645912</c:v>
                  </c:pt>
                  <c:pt idx="3">
                    <c:v>1.7320508075688867</c:v>
                  </c:pt>
                  <c:pt idx="4">
                    <c:v>0</c:v>
                  </c:pt>
                </c:numCache>
              </c:numRef>
            </c:minus>
          </c:errBars>
          <c:cat>
            <c:numRef>
              <c:f>'[Grafico in Microsoft Office PowerPoint]Foglio2'!$B$4:$B$8</c:f>
              <c:numCache>
                <c:formatCode>General</c:formatCode>
                <c:ptCount val="5"/>
                <c:pt idx="0">
                  <c:v>3</c:v>
                </c:pt>
                <c:pt idx="1">
                  <c:v>6.25</c:v>
                </c:pt>
                <c:pt idx="2">
                  <c:v>12.5</c:v>
                </c:pt>
                <c:pt idx="3">
                  <c:v>25</c:v>
                </c:pt>
                <c:pt idx="4">
                  <c:v>50</c:v>
                </c:pt>
              </c:numCache>
            </c:numRef>
          </c:cat>
          <c:val>
            <c:numRef>
              <c:f>'[Grafico in Microsoft Office PowerPoint]Foglio2'!$D$4:$D$8</c:f>
              <c:numCache>
                <c:formatCode>General</c:formatCode>
                <c:ptCount val="5"/>
                <c:pt idx="0">
                  <c:v>100</c:v>
                </c:pt>
                <c:pt idx="1">
                  <c:v>8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</c:numCache>
            </c:numRef>
          </c:val>
        </c:ser>
        <c:ser>
          <c:idx val="2"/>
          <c:order val="2"/>
          <c:tx>
            <c:v>M6 lot3</c:v>
          </c:tx>
          <c:errBars>
            <c:errDir val="y"/>
            <c:errBarType val="both"/>
            <c:errValType val="cust"/>
            <c:plus>
              <c:numRef>
                <c:f>'[Grafico in Microsoft Office PowerPoint]Foglio2'!$E$42:$E$46</c:f>
                <c:numCache>
                  <c:formatCode>General</c:formatCode>
                  <c:ptCount val="5"/>
                  <c:pt idx="0">
                    <c:v>0</c:v>
                  </c:pt>
                  <c:pt idx="1">
                    <c:v>0</c:v>
                  </c:pt>
                  <c:pt idx="2">
                    <c:v>11.547005383792463</c:v>
                  </c:pt>
                  <c:pt idx="3">
                    <c:v>8.5440037453174416</c:v>
                  </c:pt>
                  <c:pt idx="4">
                    <c:v>0</c:v>
                  </c:pt>
                </c:numCache>
              </c:numRef>
            </c:plus>
            <c:minus>
              <c:numRef>
                <c:f>'[Grafico in Microsoft Office PowerPoint]Foglio2'!$E$42:$E$46</c:f>
                <c:numCache>
                  <c:formatCode>General</c:formatCode>
                  <c:ptCount val="5"/>
                  <c:pt idx="0">
                    <c:v>0</c:v>
                  </c:pt>
                  <c:pt idx="1">
                    <c:v>0</c:v>
                  </c:pt>
                  <c:pt idx="2">
                    <c:v>11.547005383792463</c:v>
                  </c:pt>
                  <c:pt idx="3">
                    <c:v>8.5440037453174416</c:v>
                  </c:pt>
                  <c:pt idx="4">
                    <c:v>0</c:v>
                  </c:pt>
                </c:numCache>
              </c:numRef>
            </c:minus>
          </c:errBars>
          <c:cat>
            <c:numRef>
              <c:f>'[Grafico in Microsoft Office PowerPoint]Foglio2'!$B$4:$B$8</c:f>
              <c:numCache>
                <c:formatCode>General</c:formatCode>
                <c:ptCount val="5"/>
                <c:pt idx="0">
                  <c:v>3</c:v>
                </c:pt>
                <c:pt idx="1">
                  <c:v>6.25</c:v>
                </c:pt>
                <c:pt idx="2">
                  <c:v>12.5</c:v>
                </c:pt>
                <c:pt idx="3">
                  <c:v>25</c:v>
                </c:pt>
                <c:pt idx="4">
                  <c:v>50</c:v>
                </c:pt>
              </c:numCache>
            </c:numRef>
          </c:cat>
          <c:val>
            <c:numRef>
              <c:f>'[Grafico in Microsoft Office PowerPoint]Foglio2'!$E$4:$E$8</c:f>
              <c:numCache>
                <c:formatCode>General</c:formatCode>
                <c:ptCount val="5"/>
                <c:pt idx="0">
                  <c:v>100</c:v>
                </c:pt>
                <c:pt idx="1">
                  <c:v>4</c:v>
                </c:pt>
                <c:pt idx="2">
                  <c:v>2</c:v>
                </c:pt>
                <c:pt idx="3">
                  <c:v>1</c:v>
                </c:pt>
                <c:pt idx="4">
                  <c:v>0</c:v>
                </c:pt>
              </c:numCache>
            </c:numRef>
          </c:val>
        </c:ser>
        <c:ser>
          <c:idx val="3"/>
          <c:order val="3"/>
          <c:tx>
            <c:v>pyro-M6</c:v>
          </c:tx>
          <c:errBars>
            <c:errDir val="y"/>
            <c:errBarType val="both"/>
            <c:errValType val="cust"/>
            <c:plus>
              <c:numRef>
                <c:f>'[Grafico in Microsoft Office PowerPoint]Foglio2'!$E$50:$E$54</c:f>
                <c:numCache>
                  <c:formatCode>General</c:formatCode>
                  <c:ptCount val="5"/>
                  <c:pt idx="0">
                    <c:v>0</c:v>
                  </c:pt>
                  <c:pt idx="1">
                    <c:v>0</c:v>
                  </c:pt>
                  <c:pt idx="2">
                    <c:v>0</c:v>
                  </c:pt>
                  <c:pt idx="3">
                    <c:v>4.0414518843273894</c:v>
                  </c:pt>
                  <c:pt idx="4">
                    <c:v>1.7320508075688867</c:v>
                  </c:pt>
                </c:numCache>
              </c:numRef>
            </c:plus>
            <c:minus>
              <c:numRef>
                <c:f>'[Grafico in Microsoft Office PowerPoint]Foglio2'!$E$50:$E$54</c:f>
                <c:numCache>
                  <c:formatCode>General</c:formatCode>
                  <c:ptCount val="5"/>
                  <c:pt idx="0">
                    <c:v>0</c:v>
                  </c:pt>
                  <c:pt idx="1">
                    <c:v>0</c:v>
                  </c:pt>
                  <c:pt idx="2">
                    <c:v>0</c:v>
                  </c:pt>
                  <c:pt idx="3">
                    <c:v>4.0414518843273894</c:v>
                  </c:pt>
                  <c:pt idx="4">
                    <c:v>1.7320508075688867</c:v>
                  </c:pt>
                </c:numCache>
              </c:numRef>
            </c:minus>
          </c:errBars>
          <c:cat>
            <c:numRef>
              <c:f>'[Grafico in Microsoft Office PowerPoint]Foglio2'!$B$4:$B$8</c:f>
              <c:numCache>
                <c:formatCode>General</c:formatCode>
                <c:ptCount val="5"/>
                <c:pt idx="0">
                  <c:v>3</c:v>
                </c:pt>
                <c:pt idx="1">
                  <c:v>6.25</c:v>
                </c:pt>
                <c:pt idx="2">
                  <c:v>12.5</c:v>
                </c:pt>
                <c:pt idx="3">
                  <c:v>25</c:v>
                </c:pt>
                <c:pt idx="4">
                  <c:v>50</c:v>
                </c:pt>
              </c:numCache>
            </c:numRef>
          </c:cat>
          <c:val>
            <c:numRef>
              <c:f>'[Grafico in Microsoft Office PowerPoint]Foglio2'!$F$4:$F$8</c:f>
              <c:numCache>
                <c:formatCode>General</c:formatCode>
                <c:ptCount val="5"/>
              </c:numCache>
            </c:numRef>
          </c:val>
        </c:ser>
        <c:ser>
          <c:idx val="4"/>
          <c:order val="4"/>
          <c:tx>
            <c:v>M33</c:v>
          </c:tx>
          <c:errBars>
            <c:errDir val="y"/>
            <c:errBarType val="both"/>
            <c:errValType val="cust"/>
            <c:plus>
              <c:numRef>
                <c:f>'[Grafico in Microsoft Office PowerPoint]Foglio2'!$E$58:$E$62</c:f>
                <c:numCache>
                  <c:formatCode>General</c:formatCode>
                  <c:ptCount val="5"/>
                  <c:pt idx="0">
                    <c:v>0</c:v>
                  </c:pt>
                  <c:pt idx="1">
                    <c:v>2.6457513110645912</c:v>
                  </c:pt>
                  <c:pt idx="2">
                    <c:v>2.0816659994661171</c:v>
                  </c:pt>
                  <c:pt idx="3">
                    <c:v>0</c:v>
                  </c:pt>
                  <c:pt idx="4">
                    <c:v>0</c:v>
                  </c:pt>
                </c:numCache>
              </c:numRef>
            </c:plus>
            <c:minus>
              <c:numRef>
                <c:f>'[Grafico in Microsoft Office PowerPoint]Foglio2'!$E$58:$E$62</c:f>
                <c:numCache>
                  <c:formatCode>General</c:formatCode>
                  <c:ptCount val="5"/>
                  <c:pt idx="0">
                    <c:v>0</c:v>
                  </c:pt>
                  <c:pt idx="1">
                    <c:v>2.6457513110645912</c:v>
                  </c:pt>
                  <c:pt idx="2">
                    <c:v>2.0816659994661171</c:v>
                  </c:pt>
                  <c:pt idx="3">
                    <c:v>0</c:v>
                  </c:pt>
                  <c:pt idx="4">
                    <c:v>0</c:v>
                  </c:pt>
                </c:numCache>
              </c:numRef>
            </c:minus>
          </c:errBars>
          <c:cat>
            <c:numRef>
              <c:f>'[Grafico in Microsoft Office PowerPoint]Foglio2'!$B$4:$B$8</c:f>
              <c:numCache>
                <c:formatCode>General</c:formatCode>
                <c:ptCount val="5"/>
                <c:pt idx="0">
                  <c:v>3</c:v>
                </c:pt>
                <c:pt idx="1">
                  <c:v>6.25</c:v>
                </c:pt>
                <c:pt idx="2">
                  <c:v>12.5</c:v>
                </c:pt>
                <c:pt idx="3">
                  <c:v>25</c:v>
                </c:pt>
                <c:pt idx="4">
                  <c:v>50</c:v>
                </c:pt>
              </c:numCache>
            </c:numRef>
          </c:cat>
          <c:val>
            <c:numRef>
              <c:f>'[Grafico in Microsoft Office PowerPoint]Foglio2'!$G$4:$G$8</c:f>
              <c:numCache>
                <c:formatCode>General</c:formatCode>
                <c:ptCount val="5"/>
              </c:numCache>
            </c:numRef>
          </c:val>
        </c:ser>
        <c:marker val="1"/>
        <c:axId val="46521344"/>
        <c:axId val="64304256"/>
      </c:lineChart>
      <c:catAx>
        <c:axId val="46521344"/>
        <c:scaling>
          <c:orientation val="minMax"/>
        </c:scaling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it-IT" sz="800" dirty="0"/>
                  <a:t>peptide [µg/ml]</a:t>
                </a:r>
              </a:p>
            </c:rich>
          </c:tx>
          <c:layout>
            <c:manualLayout>
              <c:xMode val="edge"/>
              <c:yMode val="edge"/>
              <c:x val="0.42952968889901927"/>
              <c:y val="0.90422464234721012"/>
            </c:manualLayout>
          </c:layout>
        </c:title>
        <c:numFmt formatCode="General" sourceLinked="1"/>
        <c:tickLblPos val="nextTo"/>
        <c:txPr>
          <a:bodyPr rot="0" vert="horz"/>
          <a:lstStyle/>
          <a:p>
            <a:pPr>
              <a:defRPr/>
            </a:pPr>
            <a:endParaRPr lang="it-IT"/>
          </a:p>
        </c:txPr>
        <c:crossAx val="64304256"/>
        <c:crosses val="autoZero"/>
        <c:lblAlgn val="ctr"/>
        <c:lblOffset val="100"/>
        <c:tickLblSkip val="1"/>
        <c:tickMarkSkip val="1"/>
      </c:catAx>
      <c:valAx>
        <c:axId val="64304256"/>
        <c:scaling>
          <c:orientation val="minMax"/>
          <c:max val="100"/>
        </c:scaling>
        <c:axPos val="l"/>
        <c:majorGridlines/>
        <c:title>
          <c:tx>
            <c:rich>
              <a:bodyPr/>
              <a:lstStyle/>
              <a:p>
                <a:pPr>
                  <a:defRPr/>
                </a:pPr>
                <a:r>
                  <a:rPr lang="it-IT" sz="800" dirty="0" err="1"/>
                  <a:t>%CFU</a:t>
                </a:r>
                <a:r>
                  <a:rPr lang="it-IT" sz="800" dirty="0"/>
                  <a:t>/ml </a:t>
                </a:r>
                <a:r>
                  <a:rPr lang="it-IT" sz="800" dirty="0" err="1"/>
                  <a:t>E.coli</a:t>
                </a:r>
                <a:endParaRPr lang="it-IT" sz="800" dirty="0"/>
              </a:p>
            </c:rich>
          </c:tx>
          <c:layout>
            <c:manualLayout>
              <c:xMode val="edge"/>
              <c:yMode val="edge"/>
              <c:x val="0"/>
              <c:y val="0.37622308855231107"/>
            </c:manualLayout>
          </c:layout>
        </c:title>
        <c:numFmt formatCode="General" sourceLinked="1"/>
        <c:tickLblPos val="nextTo"/>
        <c:txPr>
          <a:bodyPr rot="0" vert="horz"/>
          <a:lstStyle/>
          <a:p>
            <a:pPr>
              <a:defRPr/>
            </a:pPr>
            <a:endParaRPr lang="it-IT"/>
          </a:p>
        </c:txPr>
        <c:crossAx val="46521344"/>
        <c:crosses val="autoZero"/>
        <c:crossBetween val="between"/>
        <c:majorUnit val="20"/>
      </c:valAx>
    </c:plotArea>
    <c:plotVisOnly val="1"/>
    <c:dispBlanksAs val="gap"/>
  </c:chart>
  <c:externalData r:id="rId1"/>
</c:chartSpace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image" Target="../media/image5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png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42.wmf"/><Relationship Id="rId2" Type="http://schemas.openxmlformats.org/officeDocument/2006/relationships/image" Target="../media/image41.wmf"/><Relationship Id="rId1" Type="http://schemas.openxmlformats.org/officeDocument/2006/relationships/image" Target="../media/image40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F53DFE-DA22-47C0-B5E3-D32FEA3D9C4C}" type="datetimeFigureOut">
              <a:rPr lang="it-IT"/>
              <a:pPr>
                <a:defRPr/>
              </a:pPr>
              <a:t>05/08/2015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0252B0-616B-4065-BE41-7DAB1D0015A5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31B1E4-43C4-4BFD-B894-E2841A926484}" type="datetimeFigureOut">
              <a:rPr lang="it-IT"/>
              <a:pPr>
                <a:defRPr/>
              </a:pPr>
              <a:t>05/08/2015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7EE724-E1FC-4457-9BFB-972A9DF0EB93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335EFF-8D9B-45C1-A055-8B2FD85F1776}" type="datetimeFigureOut">
              <a:rPr lang="it-IT"/>
              <a:pPr>
                <a:defRPr/>
              </a:pPr>
              <a:t>05/08/2015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08EA96-995F-4B2F-849B-6D589992C738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648462-EEEC-4F5B-AE08-932231BE9D06}" type="datetimeFigureOut">
              <a:rPr lang="it-IT"/>
              <a:pPr>
                <a:defRPr/>
              </a:pPr>
              <a:t>05/08/2015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2AABFC-90B0-4D20-BA09-61575C4CC43C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25976D-FD6C-42EB-B1A0-7CCD449F2F0D}" type="datetimeFigureOut">
              <a:rPr lang="it-IT"/>
              <a:pPr>
                <a:defRPr/>
              </a:pPr>
              <a:t>05/08/2015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9578B5-8AE8-4D61-9F69-62AA0B7D4878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72B03D-D3D4-47B1-BFAB-29E94ACC8D39}" type="datetimeFigureOut">
              <a:rPr lang="it-IT"/>
              <a:pPr>
                <a:defRPr/>
              </a:pPr>
              <a:t>05/08/2015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B822D5-1490-4D80-B36D-F9BD2B1FBA84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A80ACA-1E24-440B-9FF5-B68C4426D217}" type="datetimeFigureOut">
              <a:rPr lang="it-IT"/>
              <a:pPr>
                <a:defRPr/>
              </a:pPr>
              <a:t>05/08/2015</a:t>
            </a:fld>
            <a:endParaRPr lang="it-IT"/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834E4E-AA26-4F38-B77C-79E70476955A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C2B338-5B5D-43D0-9E6A-DE00D3BFF70D}" type="datetimeFigureOut">
              <a:rPr lang="it-IT"/>
              <a:pPr>
                <a:defRPr/>
              </a:pPr>
              <a:t>05/08/2015</a:t>
            </a:fld>
            <a:endParaRPr lang="it-IT"/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467492-2822-4CEB-A993-F67E43F2C6D5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2075AC-B1A0-4E59-BC5F-3E86BB19D0D2}" type="datetimeFigureOut">
              <a:rPr lang="it-IT"/>
              <a:pPr>
                <a:defRPr/>
              </a:pPr>
              <a:t>05/08/2015</a:t>
            </a:fld>
            <a:endParaRPr lang="it-IT"/>
          </a:p>
        </p:txBody>
      </p:sp>
      <p:sp>
        <p:nvSpPr>
          <p:cNvPr id="3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F04935-EEDB-4E41-B505-CA85E6472EFE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C91B9A-5870-4989-B83D-6D305763E8D3}" type="datetimeFigureOut">
              <a:rPr lang="it-IT"/>
              <a:pPr>
                <a:defRPr/>
              </a:pPr>
              <a:t>05/08/2015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B5589B-2D73-48DE-A25E-AFED22B7E20B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D806BF-CAFB-444C-953B-99EC68A68DD0}" type="datetimeFigureOut">
              <a:rPr lang="it-IT"/>
              <a:pPr>
                <a:defRPr/>
              </a:pPr>
              <a:t>05/08/2015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57491D-A01E-4F26-AE00-6CDE3A5A3CA9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Segnaposto tito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18435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9C24AC34-3C4A-46A0-A42B-9A8358867A05}" type="datetimeFigureOut">
              <a:rPr lang="it-IT"/>
              <a:pPr>
                <a:defRPr/>
              </a:pPr>
              <a:t>05/08/2015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63674BAE-FCB0-4216-9C2D-85F10C23C249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mailto:pinia@unisi.it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w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2.wmf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13" Type="http://schemas.openxmlformats.org/officeDocument/2006/relationships/image" Target="../media/image30.png"/><Relationship Id="rId18" Type="http://schemas.openxmlformats.org/officeDocument/2006/relationships/image" Target="../media/image33.png"/><Relationship Id="rId3" Type="http://schemas.openxmlformats.org/officeDocument/2006/relationships/image" Target="../media/image20.jpeg"/><Relationship Id="rId7" Type="http://schemas.openxmlformats.org/officeDocument/2006/relationships/image" Target="../media/image24.jpeg"/><Relationship Id="rId12" Type="http://schemas.openxmlformats.org/officeDocument/2006/relationships/image" Target="../media/image29.png"/><Relationship Id="rId17" Type="http://schemas.openxmlformats.org/officeDocument/2006/relationships/image" Target="../media/image32.png"/><Relationship Id="rId2" Type="http://schemas.openxmlformats.org/officeDocument/2006/relationships/image" Target="../media/image19.jpeg"/><Relationship Id="rId16" Type="http://schemas.openxmlformats.org/officeDocument/2006/relationships/image" Target="../media/image31.png"/><Relationship Id="rId20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jpeg"/><Relationship Id="rId11" Type="http://schemas.openxmlformats.org/officeDocument/2006/relationships/image" Target="../media/image28.png"/><Relationship Id="rId5" Type="http://schemas.openxmlformats.org/officeDocument/2006/relationships/image" Target="../media/image22.jpeg"/><Relationship Id="rId15" Type="http://schemas.openxmlformats.org/officeDocument/2006/relationships/image" Target="../media/image2.wmf"/><Relationship Id="rId10" Type="http://schemas.openxmlformats.org/officeDocument/2006/relationships/image" Target="../media/image27.png"/><Relationship Id="rId19" Type="http://schemas.openxmlformats.org/officeDocument/2006/relationships/image" Target="../media/image34.png"/><Relationship Id="rId4" Type="http://schemas.openxmlformats.org/officeDocument/2006/relationships/image" Target="../media/image21.jpeg"/><Relationship Id="rId9" Type="http://schemas.openxmlformats.org/officeDocument/2006/relationships/image" Target="../media/image26.png"/><Relationship Id="rId1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microsoft.com/office/2007/relationships/hdphoto" Target="../media/hdphoto1.wdp"/><Relationship Id="rId7" Type="http://schemas.microsoft.com/office/2007/relationships/hdphoto" Target="../media/hdphoto4.wdp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jpeg"/><Relationship Id="rId5" Type="http://schemas.microsoft.com/office/2007/relationships/hdphoto" Target="../media/hdphoto2.wdp"/><Relationship Id="rId10" Type="http://schemas.openxmlformats.org/officeDocument/2006/relationships/image" Target="../media/image3.png"/><Relationship Id="rId4" Type="http://schemas.openxmlformats.org/officeDocument/2006/relationships/image" Target="../media/image37.jpeg"/><Relationship Id="rId9" Type="http://schemas.openxmlformats.org/officeDocument/2006/relationships/image" Target="../media/image2.w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5" Type="http://schemas.openxmlformats.org/officeDocument/2006/relationships/oleObject" Target="../embeddings/oleObject6.bin"/><Relationship Id="rId4" Type="http://schemas.openxmlformats.org/officeDocument/2006/relationships/oleObject" Target="../embeddings/oleObject5.bin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wmf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52.jpeg"/><Relationship Id="rId7" Type="http://schemas.openxmlformats.org/officeDocument/2006/relationships/image" Target="../media/image55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png"/><Relationship Id="rId5" Type="http://schemas.openxmlformats.org/officeDocument/2006/relationships/image" Target="../media/image2.wmf"/><Relationship Id="rId4" Type="http://schemas.openxmlformats.org/officeDocument/2006/relationships/image" Target="../media/image53.png"/><Relationship Id="rId9" Type="http://schemas.openxmlformats.org/officeDocument/2006/relationships/image" Target="../media/image5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wmf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w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4" Type="http://schemas.openxmlformats.org/officeDocument/2006/relationships/image" Target="../media/image2.w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jpeg"/><Relationship Id="rId13" Type="http://schemas.openxmlformats.org/officeDocument/2006/relationships/image" Target="../media/image70.png"/><Relationship Id="rId3" Type="http://schemas.openxmlformats.org/officeDocument/2006/relationships/hyperlink" Target="http://www.regione.toscana.it/regione/export/RT/index.html" TargetMode="External"/><Relationship Id="rId7" Type="http://schemas.openxmlformats.org/officeDocument/2006/relationships/image" Target="../media/image65.png"/><Relationship Id="rId12" Type="http://schemas.openxmlformats.org/officeDocument/2006/relationships/image" Target="../media/image3.png"/><Relationship Id="rId2" Type="http://schemas.openxmlformats.org/officeDocument/2006/relationships/image" Target="../media/image62.png"/><Relationship Id="rId16" Type="http://schemas.openxmlformats.org/officeDocument/2006/relationships/image" Target="../media/image73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www.mps.it/" TargetMode="External"/><Relationship Id="rId11" Type="http://schemas.openxmlformats.org/officeDocument/2006/relationships/image" Target="../media/image69.png"/><Relationship Id="rId5" Type="http://schemas.openxmlformats.org/officeDocument/2006/relationships/image" Target="../media/image64.png"/><Relationship Id="rId15" Type="http://schemas.openxmlformats.org/officeDocument/2006/relationships/image" Target="../media/image72.png"/><Relationship Id="rId10" Type="http://schemas.openxmlformats.org/officeDocument/2006/relationships/image" Target="../media/image68.jpeg"/><Relationship Id="rId4" Type="http://schemas.openxmlformats.org/officeDocument/2006/relationships/image" Target="../media/image63.png"/><Relationship Id="rId9" Type="http://schemas.openxmlformats.org/officeDocument/2006/relationships/image" Target="../media/image67.wmf"/><Relationship Id="rId14" Type="http://schemas.openxmlformats.org/officeDocument/2006/relationships/image" Target="../media/image7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wm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wmf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8.png"/><Relationship Id="rId5" Type="http://schemas.openxmlformats.org/officeDocument/2006/relationships/chart" Target="../charts/chart1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.w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w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wmf"/><Relationship Id="rId5" Type="http://schemas.openxmlformats.org/officeDocument/2006/relationships/image" Target="../media/image13.png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tiff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Rectangle 175"/>
          <p:cNvSpPr>
            <a:spLocks noChangeArrowheads="1"/>
          </p:cNvSpPr>
          <p:nvPr/>
        </p:nvSpPr>
        <p:spPr bwMode="auto">
          <a:xfrm>
            <a:off x="395536" y="188913"/>
            <a:ext cx="8424937" cy="316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defTabSz="912813"/>
            <a:r>
              <a:rPr lang="en-US" sz="3200" b="1" dirty="0" smtClean="0">
                <a:latin typeface="Palatino Linotype" pitchFamily="18" charset="0"/>
              </a:rPr>
              <a:t/>
            </a:r>
            <a:br>
              <a:rPr lang="en-US" sz="3200" b="1" dirty="0" smtClean="0">
                <a:latin typeface="Palatino Linotype" pitchFamily="18" charset="0"/>
              </a:rPr>
            </a:br>
            <a:r>
              <a:rPr lang="en-US" sz="3000" b="1" dirty="0" smtClean="0">
                <a:latin typeface="Palatino Linotype" pitchFamily="18" charset="0"/>
              </a:rPr>
              <a:t>A novel synthetic antimicrobial peptide for the cure of Gram-negative infections. Mechanism of action, efficacy in vivo, toxicity, </a:t>
            </a:r>
            <a:r>
              <a:rPr lang="en-US" sz="3000" b="1" dirty="0" err="1" smtClean="0">
                <a:latin typeface="Palatino Linotype" pitchFamily="18" charset="0"/>
              </a:rPr>
              <a:t>biodistribution</a:t>
            </a:r>
            <a:r>
              <a:rPr lang="en-US" sz="3000" b="1" dirty="0" smtClean="0">
                <a:latin typeface="Palatino Linotype" pitchFamily="18" charset="0"/>
              </a:rPr>
              <a:t> and resistance selection</a:t>
            </a:r>
            <a:endParaRPr lang="en-US" sz="3000" b="1" dirty="0">
              <a:latin typeface="Palatino Linotype" pitchFamily="18" charset="0"/>
            </a:endParaRPr>
          </a:p>
          <a:p>
            <a:pPr algn="ctr" defTabSz="912813"/>
            <a:endParaRPr lang="en-US" sz="2800" b="1" dirty="0">
              <a:latin typeface="Palatino Linotype" pitchFamily="18" charset="0"/>
            </a:endParaRPr>
          </a:p>
          <a:p>
            <a:pPr algn="ctr" defTabSz="912813"/>
            <a:r>
              <a:rPr lang="en-US" sz="3200" b="1" u="sng" dirty="0" smtClean="0">
                <a:latin typeface="Palatino Linotype" pitchFamily="18" charset="0"/>
              </a:rPr>
              <a:t>Alessandro </a:t>
            </a:r>
            <a:r>
              <a:rPr lang="en-US" sz="3200" b="1" u="sng" dirty="0">
                <a:latin typeface="Palatino Linotype" pitchFamily="18" charset="0"/>
              </a:rPr>
              <a:t>Pini</a:t>
            </a:r>
          </a:p>
          <a:p>
            <a:pPr algn="ctr" defTabSz="912813"/>
            <a:r>
              <a:rPr lang="en-US" b="1" dirty="0">
                <a:latin typeface="Palatino Linotype" pitchFamily="18" charset="0"/>
                <a:hlinkClick r:id="rId2"/>
              </a:rPr>
              <a:t>pinia@unisi.it</a:t>
            </a:r>
            <a:endParaRPr lang="en-US" b="1" dirty="0">
              <a:latin typeface="Palatino Linotype" pitchFamily="18" charset="0"/>
            </a:endParaRPr>
          </a:p>
        </p:txBody>
      </p:sp>
      <p:pic>
        <p:nvPicPr>
          <p:cNvPr id="13314" name="Picture 1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403350" y="4797673"/>
            <a:ext cx="1993900" cy="1860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643438" y="4990306"/>
            <a:ext cx="3959225" cy="12954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525">
            <a:solidFill>
              <a:schemeClr val="accent6">
                <a:lumMod val="20000"/>
                <a:lumOff val="80000"/>
              </a:schemeClr>
            </a:solidFill>
            <a:miter lim="800000"/>
            <a:headEnd/>
            <a:tailEnd/>
          </a:ln>
        </p:spPr>
      </p:pic>
      <p:sp>
        <p:nvSpPr>
          <p:cNvPr id="13316" name="Rettangolo 5"/>
          <p:cNvSpPr>
            <a:spLocks noChangeArrowheads="1"/>
          </p:cNvSpPr>
          <p:nvPr/>
        </p:nvSpPr>
        <p:spPr bwMode="auto">
          <a:xfrm>
            <a:off x="107950" y="3861048"/>
            <a:ext cx="4572000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2813"/>
            <a:r>
              <a:rPr lang="en-US" b="1" dirty="0">
                <a:latin typeface="Palatino Linotype" pitchFamily="18" charset="0"/>
              </a:rPr>
              <a:t>Department of Medical Biotechnology</a:t>
            </a:r>
          </a:p>
          <a:p>
            <a:pPr algn="ctr" defTabSz="912813"/>
            <a:r>
              <a:rPr lang="en-US" b="1" dirty="0">
                <a:latin typeface="Palatino Linotype" pitchFamily="18" charset="0"/>
              </a:rPr>
              <a:t>University of Siena</a:t>
            </a:r>
          </a:p>
          <a:p>
            <a:pPr algn="ctr" defTabSz="912813"/>
            <a:r>
              <a:rPr lang="en-US" b="1" dirty="0">
                <a:latin typeface="Palatino Linotype" pitchFamily="18" charset="0"/>
              </a:rPr>
              <a:t>Italy</a:t>
            </a:r>
            <a:endParaRPr lang="it-IT" dirty="0">
              <a:latin typeface="Palatino Linotype" pitchFamily="18" charset="0"/>
            </a:endParaRPr>
          </a:p>
        </p:txBody>
      </p:sp>
      <p:sp>
        <p:nvSpPr>
          <p:cNvPr id="13317" name="Rettangolo 6"/>
          <p:cNvSpPr>
            <a:spLocks noChangeArrowheads="1"/>
          </p:cNvSpPr>
          <p:nvPr/>
        </p:nvSpPr>
        <p:spPr bwMode="auto">
          <a:xfrm>
            <a:off x="4321175" y="3921919"/>
            <a:ext cx="4572000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2813"/>
            <a:r>
              <a:rPr lang="en-US" b="1">
                <a:latin typeface="Palatino Linotype" pitchFamily="18" charset="0"/>
              </a:rPr>
              <a:t>SetLance srl</a:t>
            </a:r>
          </a:p>
          <a:p>
            <a:pPr algn="ctr" defTabSz="912813"/>
            <a:r>
              <a:rPr lang="en-US" b="1">
                <a:latin typeface="Palatino Linotype" pitchFamily="18" charset="0"/>
              </a:rPr>
              <a:t>Toscana Life Sciences</a:t>
            </a:r>
          </a:p>
          <a:p>
            <a:pPr algn="ctr" defTabSz="912813"/>
            <a:r>
              <a:rPr lang="en-US" b="1">
                <a:latin typeface="Palatino Linotype" pitchFamily="18" charset="0"/>
              </a:rPr>
              <a:t>Italy</a:t>
            </a:r>
            <a:endParaRPr lang="it-IT">
              <a:latin typeface="Palatino Linotyp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Line 3"/>
          <p:cNvSpPr>
            <a:spLocks noChangeShapeType="1"/>
          </p:cNvSpPr>
          <p:nvPr/>
        </p:nvSpPr>
        <p:spPr bwMode="auto">
          <a:xfrm>
            <a:off x="0" y="922338"/>
            <a:ext cx="9144000" cy="0"/>
          </a:xfrm>
          <a:prstGeom prst="line">
            <a:avLst/>
          </a:prstGeom>
          <a:noFill/>
          <a:ln w="57150">
            <a:solidFill>
              <a:schemeClr val="accent6">
                <a:lumMod val="75000"/>
              </a:schemeClr>
            </a:solidFill>
            <a:round/>
            <a:headEnd/>
            <a:tailEnd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it-IT">
              <a:latin typeface="+mn-lt"/>
            </a:endParaRPr>
          </a:p>
        </p:txBody>
      </p:sp>
      <p:sp>
        <p:nvSpPr>
          <p:cNvPr id="36866" name="Rectangle 16"/>
          <p:cNvSpPr>
            <a:spLocks noChangeArrowheads="1"/>
          </p:cNvSpPr>
          <p:nvPr/>
        </p:nvSpPr>
        <p:spPr bwMode="auto">
          <a:xfrm>
            <a:off x="1928813" y="71438"/>
            <a:ext cx="516255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3200" b="1">
                <a:latin typeface="Palatino Linotype" pitchFamily="18" charset="0"/>
              </a:rPr>
              <a:t>Bacterial resistance to M33</a:t>
            </a:r>
          </a:p>
        </p:txBody>
      </p:sp>
      <p:sp>
        <p:nvSpPr>
          <p:cNvPr id="36867" name="Text Box 29"/>
          <p:cNvSpPr txBox="1">
            <a:spLocks noChangeArrowheads="1"/>
          </p:cNvSpPr>
          <p:nvPr/>
        </p:nvSpPr>
        <p:spPr bwMode="auto">
          <a:xfrm>
            <a:off x="3281363" y="571500"/>
            <a:ext cx="2643187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1400">
                <a:latin typeface="Calibri" pitchFamily="34" charset="0"/>
              </a:rPr>
              <a:t>Manuscript in preparation</a:t>
            </a:r>
          </a:p>
        </p:txBody>
      </p:sp>
      <p:pic>
        <p:nvPicPr>
          <p:cNvPr id="36868" name="Picture 1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525" y="9525"/>
            <a:ext cx="912813" cy="852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869" name="Rectangle 3"/>
          <p:cNvSpPr>
            <a:spLocks noChangeArrowheads="1"/>
          </p:cNvSpPr>
          <p:nvPr/>
        </p:nvSpPr>
        <p:spPr bwMode="auto">
          <a:xfrm>
            <a:off x="468313" y="1776413"/>
            <a:ext cx="8170862" cy="2292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just"/>
            <a:r>
              <a:rPr lang="en-US" sz="1600">
                <a:latin typeface="Calibri" pitchFamily="34" charset="0"/>
                <a:ea typeface="Calibri" pitchFamily="34" charset="0"/>
                <a:cs typeface="Times New Roman" pitchFamily="18" charset="0"/>
              </a:rPr>
              <a:t>M33-resistant mutants selection was attempted in vitro using the M33-susceptible (MIC 0.35 µM) and colistin-susceptible (MIC 0.15 µM) </a:t>
            </a:r>
            <a:r>
              <a:rPr lang="en-US" sz="1600" i="1">
                <a:latin typeface="Calibri" pitchFamily="34" charset="0"/>
                <a:ea typeface="Calibri" pitchFamily="34" charset="0"/>
                <a:cs typeface="Times New Roman" pitchFamily="18" charset="0"/>
              </a:rPr>
              <a:t>K. pneumoniae</a:t>
            </a:r>
            <a:r>
              <a:rPr lang="en-US" sz="1600">
                <a:latin typeface="Calibri" pitchFamily="34" charset="0"/>
                <a:ea typeface="Calibri" pitchFamily="34" charset="0"/>
                <a:cs typeface="Times New Roman" pitchFamily="18" charset="0"/>
              </a:rPr>
              <a:t> strain KKBO-1 (Cannatelli et al., 2013) by plating cells on M33-containing medium. Colistin-containing plates were also used as control for the selection of colistin-resistant mutants. With this approach, colistin-resistant mutants were selected at a frequency of approximately 1 x 10</a:t>
            </a:r>
            <a:r>
              <a:rPr lang="en-US" sz="1600" baseline="30000">
                <a:latin typeface="Calibri" pitchFamily="34" charset="0"/>
                <a:ea typeface="Calibri" pitchFamily="34" charset="0"/>
                <a:cs typeface="Times New Roman" pitchFamily="18" charset="0"/>
              </a:rPr>
              <a:t>-7</a:t>
            </a:r>
            <a:r>
              <a:rPr lang="en-US" sz="1600">
                <a:latin typeface="Calibri" pitchFamily="34" charset="0"/>
                <a:ea typeface="Calibri" pitchFamily="34" charset="0"/>
                <a:cs typeface="Times New Roman" pitchFamily="18" charset="0"/>
              </a:rPr>
              <a:t>, while no mutant strains could be selected for M33 using an inoculum up to 5 x 10</a:t>
            </a:r>
            <a:r>
              <a:rPr lang="en-US" sz="1600" baseline="30000">
                <a:latin typeface="Calibri" pitchFamily="34" charset="0"/>
                <a:ea typeface="Calibri" pitchFamily="34" charset="0"/>
                <a:cs typeface="Times New Roman" pitchFamily="18" charset="0"/>
              </a:rPr>
              <a:t>9</a:t>
            </a:r>
            <a:r>
              <a:rPr lang="en-US" sz="1600">
                <a:latin typeface="Calibri" pitchFamily="34" charset="0"/>
                <a:ea typeface="Calibri" pitchFamily="34" charset="0"/>
                <a:cs typeface="Times New Roman" pitchFamily="18" charset="0"/>
              </a:rPr>
              <a:t> CFU  (i.e. selection frequency of resistant mutants was &lt; 5 x 10</a:t>
            </a:r>
            <a:r>
              <a:rPr lang="en-US" sz="1600" baseline="30000">
                <a:latin typeface="Calibri" pitchFamily="34" charset="0"/>
                <a:ea typeface="Calibri" pitchFamily="34" charset="0"/>
                <a:cs typeface="Times New Roman" pitchFamily="18" charset="0"/>
              </a:rPr>
              <a:t>-9</a:t>
            </a:r>
            <a:r>
              <a:rPr lang="en-US" sz="1600">
                <a:latin typeface="Calibri" pitchFamily="34" charset="0"/>
                <a:ea typeface="Calibri" pitchFamily="34" charset="0"/>
                <a:cs typeface="Times New Roman" pitchFamily="18" charset="0"/>
              </a:rPr>
              <a:t>). Results of these experiments suggested a significantly lower M33 propensity for resistance selection with respect to colistin (at least 500 fold lower for M33).</a:t>
            </a:r>
            <a:endParaRPr lang="it-IT" sz="1600">
              <a:latin typeface="Calibri" pitchFamily="34" charset="0"/>
              <a:ea typeface="Calibri" pitchFamily="34" charset="0"/>
              <a:cs typeface="Arial" pitchFamily="34" charset="0"/>
            </a:endParaRPr>
          </a:p>
          <a:p>
            <a:pPr algn="just" eaLnBrk="0" hangingPunct="0"/>
            <a:endParaRPr lang="it-IT" sz="1600">
              <a:latin typeface="Calibri" pitchFamily="34" charset="0"/>
              <a:ea typeface="Calibri" pitchFamily="34" charset="0"/>
              <a:cs typeface="Arial" pitchFamily="34" charset="0"/>
            </a:endParaRPr>
          </a:p>
        </p:txBody>
      </p:sp>
      <p:sp>
        <p:nvSpPr>
          <p:cNvPr id="23" name="Rettangolo 22"/>
          <p:cNvSpPr/>
          <p:nvPr/>
        </p:nvSpPr>
        <p:spPr>
          <a:xfrm>
            <a:off x="250825" y="4292600"/>
            <a:ext cx="4537075" cy="1152525"/>
          </a:xfrm>
          <a:prstGeom prst="rect">
            <a:avLst/>
          </a:prstGeom>
          <a:noFill/>
          <a:ln w="28575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/>
          </a:p>
        </p:txBody>
      </p:sp>
      <p:sp>
        <p:nvSpPr>
          <p:cNvPr id="24" name="Rettangolo 23"/>
          <p:cNvSpPr/>
          <p:nvPr/>
        </p:nvSpPr>
        <p:spPr>
          <a:xfrm>
            <a:off x="4787900" y="4292600"/>
            <a:ext cx="4248150" cy="1152525"/>
          </a:xfrm>
          <a:prstGeom prst="rect">
            <a:avLst/>
          </a:prstGeom>
          <a:noFill/>
          <a:ln w="28575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/>
          </a:p>
        </p:txBody>
      </p:sp>
      <p:grpSp>
        <p:nvGrpSpPr>
          <p:cNvPr id="36872" name="Group 4"/>
          <p:cNvGrpSpPr>
            <a:grpSpLocks noChangeAspect="1"/>
          </p:cNvGrpSpPr>
          <p:nvPr/>
        </p:nvGrpSpPr>
        <p:grpSpPr bwMode="auto">
          <a:xfrm>
            <a:off x="323850" y="4365625"/>
            <a:ext cx="8528050" cy="847725"/>
            <a:chOff x="204" y="2750"/>
            <a:chExt cx="5372" cy="534"/>
          </a:xfrm>
        </p:grpSpPr>
        <p:sp>
          <p:nvSpPr>
            <p:cNvPr id="36876" name="AutoShape 3"/>
            <p:cNvSpPr>
              <a:spLocks noChangeAspect="1" noChangeArrowheads="1" noTextEdit="1"/>
            </p:cNvSpPr>
            <p:nvPr/>
          </p:nvSpPr>
          <p:spPr bwMode="auto">
            <a:xfrm>
              <a:off x="204" y="2750"/>
              <a:ext cx="5372" cy="5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36877" name="Rectangle 5"/>
            <p:cNvSpPr>
              <a:spLocks noChangeArrowheads="1"/>
            </p:cNvSpPr>
            <p:nvPr/>
          </p:nvSpPr>
          <p:spPr bwMode="auto">
            <a:xfrm>
              <a:off x="310" y="2806"/>
              <a:ext cx="845" cy="2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it-IT" sz="2100" b="1">
                  <a:solidFill>
                    <a:srgbClr val="000000"/>
                  </a:solidFill>
                  <a:latin typeface="Calibri" pitchFamily="34" charset="0"/>
                  <a:cs typeface="Arial" pitchFamily="34" charset="0"/>
                </a:rPr>
                <a:t>Frequency</a:t>
              </a:r>
              <a:endParaRPr lang="it-IT">
                <a:cs typeface="Arial" pitchFamily="34" charset="0"/>
              </a:endParaRPr>
            </a:p>
          </p:txBody>
        </p:sp>
        <p:sp>
          <p:nvSpPr>
            <p:cNvPr id="36878" name="Rectangle 6"/>
            <p:cNvSpPr>
              <a:spLocks noChangeArrowheads="1"/>
            </p:cNvSpPr>
            <p:nvPr/>
          </p:nvSpPr>
          <p:spPr bwMode="auto">
            <a:xfrm>
              <a:off x="1070" y="2806"/>
              <a:ext cx="282" cy="2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it-IT" sz="2100" b="1">
                  <a:solidFill>
                    <a:srgbClr val="000000"/>
                  </a:solidFill>
                  <a:latin typeface="Calibri" pitchFamily="34" charset="0"/>
                  <a:cs typeface="Arial" pitchFamily="34" charset="0"/>
                </a:rPr>
                <a:t>of </a:t>
              </a:r>
              <a:endParaRPr lang="it-IT">
                <a:cs typeface="Arial" pitchFamily="34" charset="0"/>
              </a:endParaRPr>
            </a:p>
          </p:txBody>
        </p:sp>
        <p:sp>
          <p:nvSpPr>
            <p:cNvPr id="36879" name="Rectangle 7"/>
            <p:cNvSpPr>
              <a:spLocks noChangeArrowheads="1"/>
            </p:cNvSpPr>
            <p:nvPr/>
          </p:nvSpPr>
          <p:spPr bwMode="auto">
            <a:xfrm>
              <a:off x="1253" y="2806"/>
              <a:ext cx="605" cy="2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it-IT" sz="2100" b="1">
                  <a:solidFill>
                    <a:srgbClr val="000000"/>
                  </a:solidFill>
                  <a:latin typeface="Calibri" pitchFamily="34" charset="0"/>
                  <a:cs typeface="Arial" pitchFamily="34" charset="0"/>
                </a:rPr>
                <a:t>colistin</a:t>
              </a:r>
              <a:endParaRPr lang="it-IT">
                <a:cs typeface="Arial" pitchFamily="34" charset="0"/>
              </a:endParaRPr>
            </a:p>
          </p:txBody>
        </p:sp>
        <p:sp>
          <p:nvSpPr>
            <p:cNvPr id="36880" name="Rectangle 8"/>
            <p:cNvSpPr>
              <a:spLocks noChangeArrowheads="1"/>
            </p:cNvSpPr>
            <p:nvPr/>
          </p:nvSpPr>
          <p:spPr bwMode="auto">
            <a:xfrm>
              <a:off x="1760" y="2806"/>
              <a:ext cx="148" cy="2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it-IT" sz="2100" b="1">
                  <a:solidFill>
                    <a:srgbClr val="000000"/>
                  </a:solidFill>
                  <a:latin typeface="Calibri" pitchFamily="34" charset="0"/>
                  <a:cs typeface="Arial" pitchFamily="34" charset="0"/>
                </a:rPr>
                <a:t>-</a:t>
              </a:r>
              <a:endParaRPr lang="it-IT">
                <a:cs typeface="Arial" pitchFamily="34" charset="0"/>
              </a:endParaRPr>
            </a:p>
          </p:txBody>
        </p:sp>
        <p:sp>
          <p:nvSpPr>
            <p:cNvPr id="36881" name="Rectangle 9"/>
            <p:cNvSpPr>
              <a:spLocks noChangeArrowheads="1"/>
            </p:cNvSpPr>
            <p:nvPr/>
          </p:nvSpPr>
          <p:spPr bwMode="auto">
            <a:xfrm>
              <a:off x="1809" y="2806"/>
              <a:ext cx="732" cy="2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it-IT" sz="2100" b="1">
                  <a:solidFill>
                    <a:srgbClr val="000000"/>
                  </a:solidFill>
                  <a:latin typeface="Calibri" pitchFamily="34" charset="0"/>
                  <a:cs typeface="Arial" pitchFamily="34" charset="0"/>
                </a:rPr>
                <a:t>resistant</a:t>
              </a:r>
              <a:endParaRPr lang="it-IT">
                <a:cs typeface="Arial" pitchFamily="34" charset="0"/>
              </a:endParaRPr>
            </a:p>
          </p:txBody>
        </p:sp>
        <p:sp>
          <p:nvSpPr>
            <p:cNvPr id="36882" name="Rectangle 10"/>
            <p:cNvSpPr>
              <a:spLocks noChangeArrowheads="1"/>
            </p:cNvSpPr>
            <p:nvPr/>
          </p:nvSpPr>
          <p:spPr bwMode="auto">
            <a:xfrm>
              <a:off x="2450" y="2806"/>
              <a:ext cx="549" cy="2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it-IT" sz="2100" b="1">
                  <a:solidFill>
                    <a:srgbClr val="000000"/>
                  </a:solidFill>
                  <a:latin typeface="Calibri" pitchFamily="34" charset="0"/>
                  <a:cs typeface="Arial" pitchFamily="34" charset="0"/>
                </a:rPr>
                <a:t>clones</a:t>
              </a:r>
              <a:endParaRPr lang="it-IT">
                <a:cs typeface="Arial" pitchFamily="34" charset="0"/>
              </a:endParaRPr>
            </a:p>
          </p:txBody>
        </p:sp>
        <p:sp>
          <p:nvSpPr>
            <p:cNvPr id="36883" name="Rectangle 14"/>
            <p:cNvSpPr>
              <a:spLocks noChangeArrowheads="1"/>
            </p:cNvSpPr>
            <p:nvPr/>
          </p:nvSpPr>
          <p:spPr bwMode="auto">
            <a:xfrm>
              <a:off x="3070" y="2806"/>
              <a:ext cx="845" cy="2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it-IT" sz="2100" b="1">
                  <a:solidFill>
                    <a:srgbClr val="000000"/>
                  </a:solidFill>
                  <a:latin typeface="Calibri" pitchFamily="34" charset="0"/>
                  <a:cs typeface="Arial" pitchFamily="34" charset="0"/>
                </a:rPr>
                <a:t>Frequency</a:t>
              </a:r>
              <a:endParaRPr lang="it-IT">
                <a:cs typeface="Arial" pitchFamily="34" charset="0"/>
              </a:endParaRPr>
            </a:p>
          </p:txBody>
        </p:sp>
        <p:sp>
          <p:nvSpPr>
            <p:cNvPr id="36884" name="Rectangle 15"/>
            <p:cNvSpPr>
              <a:spLocks noChangeArrowheads="1"/>
            </p:cNvSpPr>
            <p:nvPr/>
          </p:nvSpPr>
          <p:spPr bwMode="auto">
            <a:xfrm>
              <a:off x="3830" y="2806"/>
              <a:ext cx="620" cy="2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it-IT" sz="2100" b="1">
                  <a:solidFill>
                    <a:srgbClr val="000000"/>
                  </a:solidFill>
                  <a:latin typeface="Calibri" pitchFamily="34" charset="0"/>
                  <a:cs typeface="Arial" pitchFamily="34" charset="0"/>
                </a:rPr>
                <a:t>of M33</a:t>
              </a:r>
              <a:endParaRPr lang="it-IT">
                <a:cs typeface="Arial" pitchFamily="34" charset="0"/>
              </a:endParaRPr>
            </a:p>
          </p:txBody>
        </p:sp>
        <p:sp>
          <p:nvSpPr>
            <p:cNvPr id="36885" name="Rectangle 16"/>
            <p:cNvSpPr>
              <a:spLocks noChangeArrowheads="1"/>
            </p:cNvSpPr>
            <p:nvPr/>
          </p:nvSpPr>
          <p:spPr bwMode="auto">
            <a:xfrm>
              <a:off x="4330" y="2806"/>
              <a:ext cx="148" cy="2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it-IT" sz="2100" b="1">
                  <a:solidFill>
                    <a:srgbClr val="000000"/>
                  </a:solidFill>
                  <a:latin typeface="Calibri" pitchFamily="34" charset="0"/>
                  <a:cs typeface="Arial" pitchFamily="34" charset="0"/>
                </a:rPr>
                <a:t>-</a:t>
              </a:r>
              <a:endParaRPr lang="it-IT">
                <a:cs typeface="Arial" pitchFamily="34" charset="0"/>
              </a:endParaRPr>
            </a:p>
          </p:txBody>
        </p:sp>
        <p:sp>
          <p:nvSpPr>
            <p:cNvPr id="36886" name="Rectangle 17"/>
            <p:cNvSpPr>
              <a:spLocks noChangeArrowheads="1"/>
            </p:cNvSpPr>
            <p:nvPr/>
          </p:nvSpPr>
          <p:spPr bwMode="auto">
            <a:xfrm>
              <a:off x="4379" y="2806"/>
              <a:ext cx="774" cy="2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it-IT" sz="2100" b="1">
                  <a:solidFill>
                    <a:srgbClr val="000000"/>
                  </a:solidFill>
                  <a:latin typeface="Calibri" pitchFamily="34" charset="0"/>
                  <a:cs typeface="Arial" pitchFamily="34" charset="0"/>
                </a:rPr>
                <a:t>resistant </a:t>
              </a:r>
              <a:endParaRPr lang="it-IT">
                <a:cs typeface="Arial" pitchFamily="34" charset="0"/>
              </a:endParaRPr>
            </a:p>
          </p:txBody>
        </p:sp>
        <p:sp>
          <p:nvSpPr>
            <p:cNvPr id="36887" name="Rectangle 18"/>
            <p:cNvSpPr>
              <a:spLocks noChangeArrowheads="1"/>
            </p:cNvSpPr>
            <p:nvPr/>
          </p:nvSpPr>
          <p:spPr bwMode="auto">
            <a:xfrm>
              <a:off x="5020" y="2806"/>
              <a:ext cx="549" cy="2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it-IT" sz="2100" b="1">
                  <a:solidFill>
                    <a:srgbClr val="000000"/>
                  </a:solidFill>
                  <a:latin typeface="Calibri" pitchFamily="34" charset="0"/>
                  <a:cs typeface="Arial" pitchFamily="34" charset="0"/>
                </a:rPr>
                <a:t>clones</a:t>
              </a:r>
              <a:endParaRPr lang="it-IT">
                <a:cs typeface="Arial" pitchFamily="34" charset="0"/>
              </a:endParaRPr>
            </a:p>
          </p:txBody>
        </p:sp>
      </p:grpSp>
      <p:sp>
        <p:nvSpPr>
          <p:cNvPr id="36873" name="CasellaDiTesto 41"/>
          <p:cNvSpPr txBox="1">
            <a:spLocks noChangeArrowheads="1"/>
          </p:cNvSpPr>
          <p:nvPr/>
        </p:nvSpPr>
        <p:spPr bwMode="auto">
          <a:xfrm>
            <a:off x="6084888" y="4767263"/>
            <a:ext cx="1347787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2400" b="1" u="sng">
                <a:latin typeface="Calibri" pitchFamily="34" charset="0"/>
              </a:rPr>
              <a:t>&lt; 5 X 10</a:t>
            </a:r>
            <a:r>
              <a:rPr lang="it-IT" sz="2400" b="1" u="sng" baseline="30000">
                <a:latin typeface="Calibri" pitchFamily="34" charset="0"/>
              </a:rPr>
              <a:t>-9</a:t>
            </a:r>
          </a:p>
        </p:txBody>
      </p:sp>
      <p:sp>
        <p:nvSpPr>
          <p:cNvPr id="36874" name="CasellaDiTesto 42"/>
          <p:cNvSpPr txBox="1">
            <a:spLocks noChangeArrowheads="1"/>
          </p:cNvSpPr>
          <p:nvPr/>
        </p:nvSpPr>
        <p:spPr bwMode="auto">
          <a:xfrm>
            <a:off x="1979613" y="4797425"/>
            <a:ext cx="1125537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2400" b="1" u="sng">
                <a:latin typeface="Calibri" pitchFamily="34" charset="0"/>
              </a:rPr>
              <a:t>1 X 10</a:t>
            </a:r>
            <a:r>
              <a:rPr lang="it-IT" sz="2400" b="1" u="sng" baseline="30000">
                <a:latin typeface="Calibri" pitchFamily="34" charset="0"/>
              </a:rPr>
              <a:t>-7</a:t>
            </a:r>
          </a:p>
        </p:txBody>
      </p:sp>
      <p:pic>
        <p:nvPicPr>
          <p:cNvPr id="25" name="Picture 5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485063" y="184150"/>
            <a:ext cx="1622425" cy="53181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525">
            <a:solidFill>
              <a:schemeClr val="accent6">
                <a:lumMod val="20000"/>
                <a:lumOff val="80000"/>
              </a:schemeClr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Text Box 2"/>
          <p:cNvSpPr txBox="1">
            <a:spLocks noChangeArrowheads="1"/>
          </p:cNvSpPr>
          <p:nvPr/>
        </p:nvSpPr>
        <p:spPr bwMode="auto">
          <a:xfrm>
            <a:off x="2401888" y="71438"/>
            <a:ext cx="425767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912813"/>
            <a:r>
              <a:rPr lang="it-IT" sz="3200" b="1">
                <a:latin typeface="Palatino Linotype" pitchFamily="18" charset="0"/>
              </a:rPr>
              <a:t>Neutralization of LPS</a:t>
            </a:r>
          </a:p>
        </p:txBody>
      </p:sp>
      <p:sp>
        <p:nvSpPr>
          <p:cNvPr id="4" name="Line 6"/>
          <p:cNvSpPr>
            <a:spLocks noChangeShapeType="1"/>
          </p:cNvSpPr>
          <p:nvPr/>
        </p:nvSpPr>
        <p:spPr bwMode="auto">
          <a:xfrm>
            <a:off x="0" y="908050"/>
            <a:ext cx="9144000" cy="0"/>
          </a:xfrm>
          <a:prstGeom prst="line">
            <a:avLst/>
          </a:prstGeom>
          <a:noFill/>
          <a:ln w="57150">
            <a:solidFill>
              <a:schemeClr val="accent6">
                <a:lumMod val="75000"/>
              </a:schemeClr>
            </a:solidFill>
            <a:round/>
            <a:headEnd/>
            <a:tailEnd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it-IT">
              <a:latin typeface="+mn-lt"/>
            </a:endParaRPr>
          </a:p>
        </p:txBody>
      </p:sp>
      <p:sp>
        <p:nvSpPr>
          <p:cNvPr id="3078" name="Rectangle 4"/>
          <p:cNvSpPr>
            <a:spLocks noChangeArrowheads="1"/>
          </p:cNvSpPr>
          <p:nvPr/>
        </p:nvSpPr>
        <p:spPr bwMode="auto">
          <a:xfrm>
            <a:off x="1476375" y="5675313"/>
            <a:ext cx="5711825" cy="93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it-IT" sz="1100" b="1" dirty="0" err="1">
                <a:latin typeface="Verdana" pitchFamily="34" charset="0"/>
              </a:rPr>
              <a:t>Inhibition</a:t>
            </a:r>
            <a:r>
              <a:rPr lang="it-IT" sz="1100" b="1" dirty="0">
                <a:latin typeface="Verdana" pitchFamily="34" charset="0"/>
              </a:rPr>
              <a:t> of </a:t>
            </a:r>
            <a:r>
              <a:rPr lang="it-IT" sz="1100" b="1" dirty="0" err="1">
                <a:latin typeface="Verdana" pitchFamily="34" charset="0"/>
              </a:rPr>
              <a:t>TNF-</a:t>
            </a:r>
            <a:r>
              <a:rPr lang="it-IT" sz="1100" b="1" dirty="0" err="1">
                <a:latin typeface="Symbol" pitchFamily="18" charset="2"/>
              </a:rPr>
              <a:t>a</a:t>
            </a:r>
            <a:r>
              <a:rPr lang="it-IT" sz="1100" b="1" dirty="0">
                <a:latin typeface="Verdana" pitchFamily="34" charset="0"/>
              </a:rPr>
              <a:t> </a:t>
            </a:r>
            <a:r>
              <a:rPr lang="it-IT" sz="1100" b="1" dirty="0" err="1">
                <a:latin typeface="Verdana" pitchFamily="34" charset="0"/>
              </a:rPr>
              <a:t>release</a:t>
            </a:r>
            <a:r>
              <a:rPr lang="it-IT" sz="1100" b="1" dirty="0">
                <a:latin typeface="Verdana" pitchFamily="34" charset="0"/>
              </a:rPr>
              <a:t> </a:t>
            </a:r>
            <a:r>
              <a:rPr lang="it-IT" sz="1100" b="1" dirty="0" err="1">
                <a:latin typeface="Verdana" pitchFamily="34" charset="0"/>
              </a:rPr>
              <a:t>by</a:t>
            </a:r>
            <a:r>
              <a:rPr lang="it-IT" sz="1100" b="1" dirty="0">
                <a:latin typeface="Verdana" pitchFamily="34" charset="0"/>
              </a:rPr>
              <a:t> LPS </a:t>
            </a:r>
            <a:r>
              <a:rPr lang="it-IT" sz="1100" b="1" dirty="0" err="1">
                <a:latin typeface="Verdana" pitchFamily="34" charset="0"/>
              </a:rPr>
              <a:t>neutralization</a:t>
            </a:r>
            <a:r>
              <a:rPr lang="it-IT" sz="1100" b="1" dirty="0">
                <a:latin typeface="Verdana" pitchFamily="34" charset="0"/>
              </a:rPr>
              <a:t>. </a:t>
            </a:r>
            <a:r>
              <a:rPr lang="it-IT" sz="1100" b="1" dirty="0" err="1">
                <a:latin typeface="Verdana" pitchFamily="34" charset="0"/>
              </a:rPr>
              <a:t>Raw</a:t>
            </a:r>
            <a:r>
              <a:rPr lang="it-IT" sz="1100" b="1" dirty="0">
                <a:latin typeface="Verdana" pitchFamily="34" charset="0"/>
              </a:rPr>
              <a:t> 264.7 (mouse </a:t>
            </a:r>
            <a:r>
              <a:rPr lang="it-IT" sz="1100" b="1" dirty="0" err="1">
                <a:latin typeface="Verdana" pitchFamily="34" charset="0"/>
              </a:rPr>
              <a:t>leukaemic</a:t>
            </a:r>
            <a:r>
              <a:rPr lang="it-IT" sz="1100" b="1" dirty="0">
                <a:latin typeface="Verdana" pitchFamily="34" charset="0"/>
              </a:rPr>
              <a:t> </a:t>
            </a:r>
            <a:r>
              <a:rPr lang="it-IT" sz="1100" b="1" dirty="0" err="1">
                <a:latin typeface="Verdana" pitchFamily="34" charset="0"/>
              </a:rPr>
              <a:t>monocyte</a:t>
            </a:r>
            <a:r>
              <a:rPr lang="it-IT" sz="1100" b="1" dirty="0">
                <a:latin typeface="Verdana" pitchFamily="34" charset="0"/>
              </a:rPr>
              <a:t> </a:t>
            </a:r>
            <a:r>
              <a:rPr lang="it-IT" sz="1100" b="1" dirty="0" err="1">
                <a:latin typeface="Verdana" pitchFamily="34" charset="0"/>
              </a:rPr>
              <a:t>macrophage</a:t>
            </a:r>
            <a:r>
              <a:rPr lang="it-IT" sz="1100" b="1" dirty="0">
                <a:latin typeface="Verdana" pitchFamily="34" charset="0"/>
              </a:rPr>
              <a:t> </a:t>
            </a:r>
            <a:r>
              <a:rPr lang="it-IT" sz="1100" b="1" dirty="0" err="1">
                <a:latin typeface="Verdana" pitchFamily="34" charset="0"/>
              </a:rPr>
              <a:t>cells</a:t>
            </a:r>
            <a:r>
              <a:rPr lang="it-IT" sz="1100" b="1" dirty="0">
                <a:latin typeface="Verdana" pitchFamily="34" charset="0"/>
              </a:rPr>
              <a:t>) </a:t>
            </a:r>
            <a:r>
              <a:rPr lang="it-IT" sz="1100" b="1" dirty="0" err="1">
                <a:latin typeface="Verdana" pitchFamily="34" charset="0"/>
              </a:rPr>
              <a:t>were</a:t>
            </a:r>
            <a:r>
              <a:rPr lang="it-IT" sz="1100" b="1" dirty="0">
                <a:latin typeface="Verdana" pitchFamily="34" charset="0"/>
              </a:rPr>
              <a:t> </a:t>
            </a:r>
            <a:r>
              <a:rPr lang="it-IT" sz="1100" b="1" dirty="0" err="1">
                <a:latin typeface="Verdana" pitchFamily="34" charset="0"/>
              </a:rPr>
              <a:t>incubated</a:t>
            </a:r>
            <a:r>
              <a:rPr lang="it-IT" sz="1100" b="1" dirty="0">
                <a:latin typeface="Verdana" pitchFamily="34" charset="0"/>
              </a:rPr>
              <a:t> </a:t>
            </a:r>
            <a:r>
              <a:rPr lang="it-IT" sz="1100" b="1" dirty="0" err="1">
                <a:latin typeface="Verdana" pitchFamily="34" charset="0"/>
              </a:rPr>
              <a:t>with</a:t>
            </a:r>
            <a:r>
              <a:rPr lang="it-IT" sz="1100" b="1" dirty="0">
                <a:latin typeface="Verdana" pitchFamily="34" charset="0"/>
              </a:rPr>
              <a:t> LPS </a:t>
            </a:r>
            <a:r>
              <a:rPr lang="it-IT" sz="1100" b="1" dirty="0" err="1">
                <a:latin typeface="Verdana" pitchFamily="34" charset="0"/>
              </a:rPr>
              <a:t>from</a:t>
            </a:r>
            <a:r>
              <a:rPr lang="it-IT" sz="1100" b="1" dirty="0">
                <a:latin typeface="Verdana" pitchFamily="34" charset="0"/>
              </a:rPr>
              <a:t> </a:t>
            </a:r>
            <a:r>
              <a:rPr lang="it-IT" sz="1100" b="1" i="1" dirty="0">
                <a:latin typeface="Verdana" pitchFamily="34" charset="0"/>
              </a:rPr>
              <a:t>P. </a:t>
            </a:r>
            <a:r>
              <a:rPr lang="it-IT" sz="1100" b="1" i="1" dirty="0" err="1">
                <a:latin typeface="Verdana" pitchFamily="34" charset="0"/>
              </a:rPr>
              <a:t>aeruginosa</a:t>
            </a:r>
            <a:r>
              <a:rPr lang="it-IT" sz="1100" b="1" i="1" dirty="0">
                <a:latin typeface="Verdana" pitchFamily="34" charset="0"/>
              </a:rPr>
              <a:t> </a:t>
            </a:r>
            <a:r>
              <a:rPr lang="it-IT" sz="1100" b="1" dirty="0">
                <a:latin typeface="Verdana" pitchFamily="34" charset="0"/>
              </a:rPr>
              <a:t>and </a:t>
            </a:r>
            <a:r>
              <a:rPr lang="it-IT" sz="1100" b="1" i="1" dirty="0" err="1">
                <a:latin typeface="Verdana" pitchFamily="34" charset="0"/>
              </a:rPr>
              <a:t>Klebsiella</a:t>
            </a:r>
            <a:r>
              <a:rPr lang="it-IT" sz="1100" b="1" dirty="0">
                <a:latin typeface="Verdana" pitchFamily="34" charset="0"/>
              </a:rPr>
              <a:t> </a:t>
            </a:r>
            <a:r>
              <a:rPr lang="it-IT" sz="1100" b="1" i="1" dirty="0">
                <a:latin typeface="Verdana" pitchFamily="34" charset="0"/>
              </a:rPr>
              <a:t>pneumonie</a:t>
            </a:r>
            <a:r>
              <a:rPr lang="it-IT" sz="1100" b="1" dirty="0">
                <a:latin typeface="Verdana" pitchFamily="34" charset="0"/>
              </a:rPr>
              <a:t> and M33. </a:t>
            </a:r>
            <a:r>
              <a:rPr lang="it-IT" sz="1100" b="1" dirty="0" err="1">
                <a:latin typeface="Verdana" pitchFamily="34" charset="0"/>
              </a:rPr>
              <a:t>Triangles</a:t>
            </a:r>
            <a:r>
              <a:rPr lang="it-IT" sz="1100" b="1" dirty="0">
                <a:latin typeface="Verdana" pitchFamily="34" charset="0"/>
              </a:rPr>
              <a:t> </a:t>
            </a:r>
            <a:r>
              <a:rPr lang="it-IT" sz="1100" b="1" dirty="0" err="1">
                <a:latin typeface="Verdana" pitchFamily="34" charset="0"/>
              </a:rPr>
              <a:t>indicates</a:t>
            </a:r>
            <a:r>
              <a:rPr lang="it-IT" sz="1100" b="1" dirty="0">
                <a:latin typeface="Verdana" pitchFamily="34" charset="0"/>
              </a:rPr>
              <a:t> </a:t>
            </a:r>
            <a:r>
              <a:rPr lang="it-IT" sz="1100" b="1" dirty="0" err="1">
                <a:latin typeface="Verdana" pitchFamily="34" charset="0"/>
              </a:rPr>
              <a:t>incubation</a:t>
            </a:r>
            <a:r>
              <a:rPr lang="it-IT" sz="1100" b="1" dirty="0">
                <a:latin typeface="Verdana" pitchFamily="34" charset="0"/>
              </a:rPr>
              <a:t> </a:t>
            </a:r>
            <a:r>
              <a:rPr lang="it-IT" sz="1100" b="1" dirty="0" err="1">
                <a:latin typeface="Verdana" pitchFamily="34" charset="0"/>
              </a:rPr>
              <a:t>with</a:t>
            </a:r>
            <a:r>
              <a:rPr lang="it-IT" sz="1100" b="1" dirty="0">
                <a:latin typeface="Verdana" pitchFamily="34" charset="0"/>
              </a:rPr>
              <a:t> LPS and </a:t>
            </a:r>
            <a:r>
              <a:rPr lang="it-IT" sz="1100" b="1" dirty="0" err="1">
                <a:latin typeface="Verdana" pitchFamily="34" charset="0"/>
              </a:rPr>
              <a:t>different</a:t>
            </a:r>
            <a:r>
              <a:rPr lang="it-IT" sz="1100" b="1" dirty="0">
                <a:latin typeface="Verdana" pitchFamily="34" charset="0"/>
              </a:rPr>
              <a:t> </a:t>
            </a:r>
            <a:r>
              <a:rPr lang="it-IT" sz="1100" b="1" dirty="0" err="1">
                <a:latin typeface="Verdana" pitchFamily="34" charset="0"/>
              </a:rPr>
              <a:t>concentrations</a:t>
            </a:r>
            <a:r>
              <a:rPr lang="it-IT" sz="1100" b="1" dirty="0">
                <a:latin typeface="Verdana" pitchFamily="34" charset="0"/>
              </a:rPr>
              <a:t> of M33. </a:t>
            </a:r>
            <a:r>
              <a:rPr lang="it-IT" sz="1100" b="1" dirty="0" err="1">
                <a:latin typeface="Verdana" pitchFamily="34" charset="0"/>
              </a:rPr>
              <a:t>Squares</a:t>
            </a:r>
            <a:r>
              <a:rPr lang="it-IT" sz="1100" b="1" dirty="0">
                <a:latin typeface="Verdana" pitchFamily="34" charset="0"/>
              </a:rPr>
              <a:t> </a:t>
            </a:r>
            <a:r>
              <a:rPr lang="it-IT" sz="1100" b="1" dirty="0" err="1">
                <a:latin typeface="Verdana" pitchFamily="34" charset="0"/>
              </a:rPr>
              <a:t>indicates</a:t>
            </a:r>
            <a:r>
              <a:rPr lang="it-IT" sz="1100" b="1" dirty="0">
                <a:latin typeface="Verdana" pitchFamily="34" charset="0"/>
              </a:rPr>
              <a:t> </a:t>
            </a:r>
            <a:r>
              <a:rPr lang="it-IT" sz="1100" b="1" dirty="0" err="1">
                <a:latin typeface="Verdana" pitchFamily="34" charset="0"/>
              </a:rPr>
              <a:t>incubation</a:t>
            </a:r>
            <a:r>
              <a:rPr lang="it-IT" sz="1100" b="1" dirty="0">
                <a:latin typeface="Verdana" pitchFamily="34" charset="0"/>
              </a:rPr>
              <a:t> </a:t>
            </a:r>
            <a:r>
              <a:rPr lang="it-IT" sz="1100" b="1" dirty="0" err="1">
                <a:latin typeface="Verdana" pitchFamily="34" charset="0"/>
              </a:rPr>
              <a:t>with</a:t>
            </a:r>
            <a:r>
              <a:rPr lang="it-IT" sz="1100" b="1" dirty="0">
                <a:latin typeface="Verdana" pitchFamily="34" charset="0"/>
              </a:rPr>
              <a:t> M33 </a:t>
            </a:r>
            <a:r>
              <a:rPr lang="it-IT" sz="1100" b="1" dirty="0" err="1">
                <a:latin typeface="Verdana" pitchFamily="34" charset="0"/>
              </a:rPr>
              <a:t>only</a:t>
            </a:r>
            <a:r>
              <a:rPr lang="it-IT" sz="1100" b="1" dirty="0">
                <a:latin typeface="Verdana" pitchFamily="34" charset="0"/>
              </a:rPr>
              <a:t>.</a:t>
            </a:r>
          </a:p>
        </p:txBody>
      </p:sp>
      <p:graphicFrame>
        <p:nvGraphicFramePr>
          <p:cNvPr id="3075" name="Object 7"/>
          <p:cNvGraphicFramePr>
            <a:graphicFrameLocks noChangeAspect="1"/>
          </p:cNvGraphicFramePr>
          <p:nvPr/>
        </p:nvGraphicFramePr>
        <p:xfrm>
          <a:off x="1835150" y="1141413"/>
          <a:ext cx="5222875" cy="4357687"/>
        </p:xfrm>
        <a:graphic>
          <a:graphicData uri="http://schemas.openxmlformats.org/presentationml/2006/ole">
            <p:oleObj spid="_x0000_s3075" name="Image" r:id="rId3" imgW="8241270" imgH="7619048" progId="">
              <p:embed/>
            </p:oleObj>
          </a:graphicData>
        </a:graphic>
      </p:graphicFrame>
      <p:sp>
        <p:nvSpPr>
          <p:cNvPr id="3079" name="Text Box 29"/>
          <p:cNvSpPr txBox="1">
            <a:spLocks noChangeArrowheads="1"/>
          </p:cNvSpPr>
          <p:nvPr/>
        </p:nvSpPr>
        <p:spPr bwMode="auto">
          <a:xfrm>
            <a:off x="3449638" y="611188"/>
            <a:ext cx="1985962" cy="306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1400" u="sng">
                <a:latin typeface="Calibri" pitchFamily="34" charset="0"/>
              </a:rPr>
              <a:t>Pini et al., 2010, FASEB J</a:t>
            </a:r>
          </a:p>
        </p:txBody>
      </p:sp>
      <p:pic>
        <p:nvPicPr>
          <p:cNvPr id="3080" name="Picture 1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525" y="9525"/>
            <a:ext cx="912813" cy="852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485063" y="184150"/>
            <a:ext cx="1622425" cy="53181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525">
            <a:solidFill>
              <a:schemeClr val="accent6">
                <a:lumMod val="20000"/>
                <a:lumOff val="80000"/>
              </a:schemeClr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649" name="Gruppo 1"/>
          <p:cNvGrpSpPr>
            <a:grpSpLocks/>
          </p:cNvGrpSpPr>
          <p:nvPr/>
        </p:nvGrpSpPr>
        <p:grpSpPr bwMode="auto">
          <a:xfrm>
            <a:off x="131763" y="1606228"/>
            <a:ext cx="4248150" cy="2173287"/>
            <a:chOff x="971600" y="2085828"/>
            <a:chExt cx="6696744" cy="3416185"/>
          </a:xfrm>
        </p:grpSpPr>
        <p:grpSp>
          <p:nvGrpSpPr>
            <p:cNvPr id="27679" name="Gruppo 97"/>
            <p:cNvGrpSpPr>
              <a:grpSpLocks/>
            </p:cNvGrpSpPr>
            <p:nvPr/>
          </p:nvGrpSpPr>
          <p:grpSpPr bwMode="auto">
            <a:xfrm>
              <a:off x="971600" y="2085828"/>
              <a:ext cx="6554715" cy="3416185"/>
              <a:chOff x="971600" y="2085828"/>
              <a:chExt cx="6554715" cy="3416185"/>
            </a:xfrm>
          </p:grpSpPr>
          <p:grpSp>
            <p:nvGrpSpPr>
              <p:cNvPr id="27682" name="Gruppo 100"/>
              <p:cNvGrpSpPr>
                <a:grpSpLocks/>
              </p:cNvGrpSpPr>
              <p:nvPr/>
            </p:nvGrpSpPr>
            <p:grpSpPr bwMode="auto">
              <a:xfrm>
                <a:off x="971600" y="2085828"/>
                <a:ext cx="6554715" cy="3416185"/>
                <a:chOff x="971600" y="2085828"/>
                <a:chExt cx="6554715" cy="3416185"/>
              </a:xfrm>
            </p:grpSpPr>
            <p:pic>
              <p:nvPicPr>
                <p:cNvPr id="27703" name="Immagine 26"/>
                <p:cNvPicPr>
                  <a:picLocks noChangeAspect="1"/>
                </p:cNvPicPr>
                <p:nvPr/>
              </p:nvPicPr>
              <p:blipFill>
                <a:blip r:embed="rId2" cstate="print"/>
                <a:srcRect/>
                <a:stretch>
                  <a:fillRect/>
                </a:stretch>
              </p:blipFill>
              <p:spPr bwMode="auto">
                <a:xfrm>
                  <a:off x="1763688" y="3202415"/>
                  <a:ext cx="5762625" cy="53715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27704" name="CasellaDiTesto 27"/>
                <p:cNvSpPr txBox="1">
                  <a:spLocks noChangeArrowheads="1"/>
                </p:cNvSpPr>
                <p:nvPr/>
              </p:nvSpPr>
              <p:spPr bwMode="auto">
                <a:xfrm>
                  <a:off x="971600" y="3298229"/>
                  <a:ext cx="997281" cy="43539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pPr algn="ctr"/>
                  <a:r>
                    <a:rPr lang="it-IT" sz="1200" b="1">
                      <a:latin typeface="Times New Roman" pitchFamily="18" charset="0"/>
                      <a:cs typeface="Times New Roman" pitchFamily="18" charset="0"/>
                    </a:rPr>
                    <a:t>IL1-</a:t>
                  </a:r>
                  <a:r>
                    <a:rPr lang="el-GR" sz="1200" b="1">
                      <a:latin typeface="Times New Roman" pitchFamily="18" charset="0"/>
                      <a:cs typeface="Times New Roman" pitchFamily="18" charset="0"/>
                    </a:rPr>
                    <a:t>β</a:t>
                  </a:r>
                  <a:endParaRPr lang="it-IT" sz="1200" b="1"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pic>
              <p:nvPicPr>
                <p:cNvPr id="27705" name="Immagine 28"/>
                <p:cNvPicPr>
                  <a:picLocks noChangeAspect="1"/>
                </p:cNvPicPr>
                <p:nvPr/>
              </p:nvPicPr>
              <p:blipFill>
                <a:blip r:embed="rId3" cstate="print"/>
                <a:srcRect/>
                <a:stretch>
                  <a:fillRect/>
                </a:stretch>
              </p:blipFill>
              <p:spPr bwMode="auto">
                <a:xfrm>
                  <a:off x="1772381" y="3801282"/>
                  <a:ext cx="5753934" cy="51435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27706" name="CasellaDiTesto 29"/>
                <p:cNvSpPr txBox="1">
                  <a:spLocks noChangeArrowheads="1"/>
                </p:cNvSpPr>
                <p:nvPr/>
              </p:nvSpPr>
              <p:spPr bwMode="auto">
                <a:xfrm>
                  <a:off x="971600" y="3876624"/>
                  <a:ext cx="1005975" cy="43539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pPr algn="ctr"/>
                  <a:r>
                    <a:rPr lang="it-IT" sz="1200" b="1">
                      <a:latin typeface="Times New Roman" pitchFamily="18" charset="0"/>
                      <a:cs typeface="Times New Roman" pitchFamily="18" charset="0"/>
                    </a:rPr>
                    <a:t>iNOS</a:t>
                  </a:r>
                </a:p>
              </p:txBody>
            </p:sp>
            <p:pic>
              <p:nvPicPr>
                <p:cNvPr id="27707" name="Immagine 30"/>
                <p:cNvPicPr>
                  <a:picLocks noChangeAspect="1"/>
                </p:cNvPicPr>
                <p:nvPr/>
              </p:nvPicPr>
              <p:blipFill>
                <a:blip r:embed="rId4" cstate="print"/>
                <a:srcRect/>
                <a:stretch>
                  <a:fillRect/>
                </a:stretch>
              </p:blipFill>
              <p:spPr bwMode="auto">
                <a:xfrm>
                  <a:off x="1752618" y="4408244"/>
                  <a:ext cx="5773696" cy="54661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27708" name="CasellaDiTesto 31"/>
                <p:cNvSpPr txBox="1">
                  <a:spLocks noChangeArrowheads="1"/>
                </p:cNvSpPr>
                <p:nvPr/>
              </p:nvSpPr>
              <p:spPr bwMode="auto">
                <a:xfrm>
                  <a:off x="971600" y="4497472"/>
                  <a:ext cx="1008112" cy="43539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pPr algn="ctr"/>
                  <a:r>
                    <a:rPr lang="it-IT" sz="1200" b="1" dirty="0">
                      <a:latin typeface="Times New Roman" pitchFamily="18" charset="0"/>
                      <a:cs typeface="Times New Roman" pitchFamily="18" charset="0"/>
                    </a:rPr>
                    <a:t>MIP1</a:t>
                  </a:r>
                </a:p>
              </p:txBody>
            </p:sp>
            <p:pic>
              <p:nvPicPr>
                <p:cNvPr id="27709" name="Immagine 32"/>
                <p:cNvPicPr>
                  <a:picLocks noChangeAspect="1"/>
                </p:cNvPicPr>
                <p:nvPr/>
              </p:nvPicPr>
              <p:blipFill>
                <a:blip r:embed="rId5" cstate="print"/>
                <a:srcRect/>
                <a:stretch>
                  <a:fillRect/>
                </a:stretch>
              </p:blipFill>
              <p:spPr bwMode="auto">
                <a:xfrm>
                  <a:off x="1777274" y="5035712"/>
                  <a:ext cx="5749041" cy="44342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27710" name="CasellaDiTesto 33"/>
                <p:cNvSpPr txBox="1">
                  <a:spLocks noChangeArrowheads="1"/>
                </p:cNvSpPr>
                <p:nvPr/>
              </p:nvSpPr>
              <p:spPr bwMode="auto">
                <a:xfrm>
                  <a:off x="1043607" y="5066618"/>
                  <a:ext cx="925274" cy="43539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pPr algn="ctr"/>
                  <a:r>
                    <a:rPr lang="it-IT" sz="1200" b="1">
                      <a:latin typeface="Times New Roman" pitchFamily="18" charset="0"/>
                      <a:cs typeface="Times New Roman" pitchFamily="18" charset="0"/>
                    </a:rPr>
                    <a:t>MIP2</a:t>
                  </a:r>
                </a:p>
              </p:txBody>
            </p:sp>
            <p:sp>
              <p:nvSpPr>
                <p:cNvPr id="27711" name="CasellaDiTesto 34"/>
                <p:cNvSpPr txBox="1">
                  <a:spLocks noChangeArrowheads="1"/>
                </p:cNvSpPr>
                <p:nvPr/>
              </p:nvSpPr>
              <p:spPr bwMode="auto">
                <a:xfrm>
                  <a:off x="1766129" y="2312196"/>
                  <a:ext cx="822825" cy="338641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r>
                    <a:rPr lang="it-IT" sz="800" b="1" dirty="0" err="1">
                      <a:latin typeface="Times New Roman" pitchFamily="18" charset="0"/>
                      <a:cs typeface="Times New Roman" pitchFamily="18" charset="0"/>
                    </a:rPr>
                    <a:t>Control</a:t>
                  </a:r>
                  <a:endParaRPr lang="it-IT" sz="800" b="1" dirty="0"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sp>
              <p:nvSpPr>
                <p:cNvPr id="27712" name="CasellaDiTesto 35"/>
                <p:cNvSpPr txBox="1">
                  <a:spLocks noChangeArrowheads="1"/>
                </p:cNvSpPr>
                <p:nvPr/>
              </p:nvSpPr>
              <p:spPr bwMode="auto">
                <a:xfrm>
                  <a:off x="2627783" y="2199012"/>
                  <a:ext cx="1014334" cy="53214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pPr algn="ctr"/>
                  <a:r>
                    <a:rPr lang="it-IT" sz="800" b="1">
                      <a:latin typeface="Times New Roman" pitchFamily="18" charset="0"/>
                      <a:cs typeface="Times New Roman" pitchFamily="18" charset="0"/>
                    </a:rPr>
                    <a:t>LPS Klebsiella</a:t>
                  </a:r>
                </a:p>
              </p:txBody>
            </p:sp>
            <p:sp>
              <p:nvSpPr>
                <p:cNvPr id="27713" name="CasellaDiTesto 36"/>
                <p:cNvSpPr txBox="1">
                  <a:spLocks noChangeArrowheads="1"/>
                </p:cNvSpPr>
                <p:nvPr/>
              </p:nvSpPr>
              <p:spPr bwMode="auto">
                <a:xfrm>
                  <a:off x="3604598" y="2085828"/>
                  <a:ext cx="1089433" cy="72565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pPr algn="ctr"/>
                  <a:r>
                    <a:rPr lang="it-IT" sz="800" b="1">
                      <a:latin typeface="Times New Roman" pitchFamily="18" charset="0"/>
                      <a:cs typeface="Times New Roman" pitchFamily="18" charset="0"/>
                    </a:rPr>
                    <a:t>LPS Klebsiella with M33</a:t>
                  </a:r>
                </a:p>
              </p:txBody>
            </p:sp>
            <p:pic>
              <p:nvPicPr>
                <p:cNvPr id="27714" name="Picture 5" descr="C:\Users\Jlenia\Desktop\ctr.jpg"/>
                <p:cNvPicPr>
                  <a:picLocks noChangeAspect="1" noChangeArrowheads="1"/>
                </p:cNvPicPr>
                <p:nvPr/>
              </p:nvPicPr>
              <p:blipFill>
                <a:blip r:embed="rId6" cstate="print"/>
                <a:srcRect/>
                <a:stretch>
                  <a:fillRect/>
                </a:stretch>
              </p:blipFill>
              <p:spPr bwMode="auto">
                <a:xfrm>
                  <a:off x="1777274" y="2710498"/>
                  <a:ext cx="916296" cy="41783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27715" name="Picture 6" descr="C:\Users\Jlenia\Desktop\bianco.jpg"/>
                <p:cNvPicPr>
                  <a:picLocks noChangeAspect="1" noChangeArrowheads="1"/>
                </p:cNvPicPr>
                <p:nvPr/>
              </p:nvPicPr>
              <p:blipFill>
                <a:blip r:embed="rId7" cstate="print"/>
                <a:srcRect/>
                <a:stretch>
                  <a:fillRect/>
                </a:stretch>
              </p:blipFill>
              <p:spPr bwMode="auto">
                <a:xfrm>
                  <a:off x="4503064" y="2710498"/>
                  <a:ext cx="1077048" cy="41779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27716" name="Picture 7" descr="C:\Users\Jlenia\Desktop\TNF pseudo b.jpg"/>
                <p:cNvPicPr>
                  <a:picLocks noChangeAspect="1" noChangeArrowheads="1"/>
                </p:cNvPicPr>
                <p:nvPr/>
              </p:nvPicPr>
              <p:blipFill>
                <a:blip r:embed="rId8" cstate="print"/>
                <a:srcRect/>
                <a:stretch>
                  <a:fillRect/>
                </a:stretch>
              </p:blipFill>
              <p:spPr bwMode="auto">
                <a:xfrm>
                  <a:off x="5580595" y="2710498"/>
                  <a:ext cx="1945720" cy="41779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27717" name="CasellaDiTesto 40"/>
                <p:cNvSpPr txBox="1">
                  <a:spLocks noChangeArrowheads="1"/>
                </p:cNvSpPr>
                <p:nvPr/>
              </p:nvSpPr>
              <p:spPr bwMode="auto">
                <a:xfrm>
                  <a:off x="971600" y="2770920"/>
                  <a:ext cx="997281" cy="43539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pPr algn="ctr"/>
                  <a:r>
                    <a:rPr lang="it-IT" sz="1200" b="1">
                      <a:latin typeface="Times New Roman" pitchFamily="18" charset="0"/>
                      <a:cs typeface="Times New Roman" pitchFamily="18" charset="0"/>
                    </a:rPr>
                    <a:t>TNF-</a:t>
                  </a:r>
                  <a:r>
                    <a:rPr lang="el-GR" sz="1200" b="1">
                      <a:latin typeface="Times New Roman" pitchFamily="18" charset="0"/>
                      <a:cs typeface="Times New Roman" pitchFamily="18" charset="0"/>
                    </a:rPr>
                    <a:t>α</a:t>
                  </a:r>
                  <a:endParaRPr lang="it-IT" sz="1200" b="1"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pic>
              <p:nvPicPr>
                <p:cNvPr id="27718" name="Picture 6"/>
                <p:cNvPicPr>
                  <a:picLocks noChangeAspect="1" noChangeArrowheads="1"/>
                </p:cNvPicPr>
                <p:nvPr/>
              </p:nvPicPr>
              <p:blipFill>
                <a:blip r:embed="rId9" cstate="print"/>
                <a:srcRect/>
                <a:stretch>
                  <a:fillRect/>
                </a:stretch>
              </p:blipFill>
              <p:spPr bwMode="auto">
                <a:xfrm>
                  <a:off x="2627784" y="2711302"/>
                  <a:ext cx="1905312" cy="41297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  <p:sp>
            <p:nvSpPr>
              <p:cNvPr id="27683" name="CasellaDiTesto 6"/>
              <p:cNvSpPr txBox="1">
                <a:spLocks noChangeArrowheads="1"/>
              </p:cNvSpPr>
              <p:nvPr/>
            </p:nvSpPr>
            <p:spPr bwMode="auto">
              <a:xfrm>
                <a:off x="2877982" y="2652693"/>
                <a:ext cx="817717" cy="33864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r>
                  <a:rPr lang="it-IT" sz="800">
                    <a:latin typeface="Times New Roman" pitchFamily="18" charset="0"/>
                    <a:cs typeface="Times New Roman" pitchFamily="18" charset="0"/>
                  </a:rPr>
                  <a:t>100%</a:t>
                </a:r>
              </a:p>
            </p:txBody>
          </p:sp>
          <p:sp>
            <p:nvSpPr>
              <p:cNvPr id="27684" name="CasellaDiTesto 7"/>
              <p:cNvSpPr txBox="1">
                <a:spLocks noChangeArrowheads="1"/>
              </p:cNvSpPr>
              <p:nvPr/>
            </p:nvSpPr>
            <p:spPr bwMode="auto">
              <a:xfrm>
                <a:off x="3891415" y="2667664"/>
                <a:ext cx="611648" cy="33864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r>
                  <a:rPr lang="it-IT" sz="800">
                    <a:latin typeface="Times New Roman" pitchFamily="18" charset="0"/>
                    <a:cs typeface="Times New Roman" pitchFamily="18" charset="0"/>
                  </a:rPr>
                  <a:t>69%</a:t>
                </a:r>
              </a:p>
            </p:txBody>
          </p:sp>
          <p:sp>
            <p:nvSpPr>
              <p:cNvPr id="27685" name="CasellaDiTesto 8"/>
              <p:cNvSpPr txBox="1">
                <a:spLocks noChangeArrowheads="1"/>
              </p:cNvSpPr>
              <p:nvPr/>
            </p:nvSpPr>
            <p:spPr bwMode="auto">
              <a:xfrm>
                <a:off x="5798829" y="2622749"/>
                <a:ext cx="794529" cy="33864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r>
                  <a:rPr lang="it-IT" sz="800">
                    <a:latin typeface="Times New Roman" pitchFamily="18" charset="0"/>
                    <a:cs typeface="Times New Roman" pitchFamily="18" charset="0"/>
                  </a:rPr>
                  <a:t>100%</a:t>
                </a:r>
              </a:p>
            </p:txBody>
          </p:sp>
          <p:sp>
            <p:nvSpPr>
              <p:cNvPr id="27686" name="CasellaDiTesto 9"/>
              <p:cNvSpPr txBox="1">
                <a:spLocks noChangeArrowheads="1"/>
              </p:cNvSpPr>
              <p:nvPr/>
            </p:nvSpPr>
            <p:spPr bwMode="auto">
              <a:xfrm>
                <a:off x="6694856" y="2667664"/>
                <a:ext cx="754886" cy="33864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r>
                  <a:rPr lang="it-IT" sz="800">
                    <a:latin typeface="Times New Roman" pitchFamily="18" charset="0"/>
                    <a:cs typeface="Times New Roman" pitchFamily="18" charset="0"/>
                  </a:rPr>
                  <a:t>64%</a:t>
                </a:r>
              </a:p>
            </p:txBody>
          </p:sp>
          <p:sp>
            <p:nvSpPr>
              <p:cNvPr id="27687" name="CasellaDiTesto 10"/>
              <p:cNvSpPr txBox="1">
                <a:spLocks noChangeArrowheads="1"/>
              </p:cNvSpPr>
              <p:nvPr/>
            </p:nvSpPr>
            <p:spPr bwMode="auto">
              <a:xfrm>
                <a:off x="2862736" y="3153404"/>
                <a:ext cx="704213" cy="33864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r>
                  <a:rPr lang="it-IT" sz="800">
                    <a:latin typeface="Times New Roman" pitchFamily="18" charset="0"/>
                    <a:cs typeface="Times New Roman" pitchFamily="18" charset="0"/>
                  </a:rPr>
                  <a:t>100%</a:t>
                </a:r>
              </a:p>
            </p:txBody>
          </p:sp>
          <p:sp>
            <p:nvSpPr>
              <p:cNvPr id="27688" name="CasellaDiTesto 11"/>
              <p:cNvSpPr txBox="1">
                <a:spLocks noChangeArrowheads="1"/>
              </p:cNvSpPr>
              <p:nvPr/>
            </p:nvSpPr>
            <p:spPr bwMode="auto">
              <a:xfrm>
                <a:off x="3871447" y="3158696"/>
                <a:ext cx="732285" cy="33864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r>
                  <a:rPr lang="it-IT" sz="800">
                    <a:latin typeface="Times New Roman" pitchFamily="18" charset="0"/>
                    <a:cs typeface="Times New Roman" pitchFamily="18" charset="0"/>
                  </a:rPr>
                  <a:t>59%</a:t>
                </a:r>
              </a:p>
            </p:txBody>
          </p:sp>
          <p:sp>
            <p:nvSpPr>
              <p:cNvPr id="27689" name="CasellaDiTesto 12"/>
              <p:cNvSpPr txBox="1">
                <a:spLocks noChangeArrowheads="1"/>
              </p:cNvSpPr>
              <p:nvPr/>
            </p:nvSpPr>
            <p:spPr bwMode="auto">
              <a:xfrm>
                <a:off x="5685325" y="3108489"/>
                <a:ext cx="749931" cy="33864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r>
                  <a:rPr lang="it-IT" sz="800">
                    <a:latin typeface="Times New Roman" pitchFamily="18" charset="0"/>
                    <a:cs typeface="Times New Roman" pitchFamily="18" charset="0"/>
                  </a:rPr>
                  <a:t>100%</a:t>
                </a:r>
              </a:p>
            </p:txBody>
          </p:sp>
          <p:sp>
            <p:nvSpPr>
              <p:cNvPr id="27690" name="CasellaDiTesto 13"/>
              <p:cNvSpPr txBox="1">
                <a:spLocks noChangeArrowheads="1"/>
              </p:cNvSpPr>
              <p:nvPr/>
            </p:nvSpPr>
            <p:spPr bwMode="auto">
              <a:xfrm>
                <a:off x="6721876" y="3108489"/>
                <a:ext cx="661498" cy="33864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r>
                  <a:rPr lang="it-IT" sz="800">
                    <a:latin typeface="Times New Roman" pitchFamily="18" charset="0"/>
                    <a:cs typeface="Times New Roman" pitchFamily="18" charset="0"/>
                  </a:rPr>
                  <a:t>27%</a:t>
                </a:r>
              </a:p>
            </p:txBody>
          </p:sp>
          <p:sp>
            <p:nvSpPr>
              <p:cNvPr id="27691" name="CasellaDiTesto 14"/>
              <p:cNvSpPr txBox="1">
                <a:spLocks noChangeArrowheads="1"/>
              </p:cNvSpPr>
              <p:nvPr/>
            </p:nvSpPr>
            <p:spPr bwMode="auto">
              <a:xfrm>
                <a:off x="2854330" y="3734534"/>
                <a:ext cx="817717" cy="33864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r>
                  <a:rPr lang="it-IT" sz="800">
                    <a:latin typeface="Times New Roman" pitchFamily="18" charset="0"/>
                    <a:cs typeface="Times New Roman" pitchFamily="18" charset="0"/>
                  </a:rPr>
                  <a:t>100%</a:t>
                </a:r>
              </a:p>
            </p:txBody>
          </p:sp>
          <p:sp>
            <p:nvSpPr>
              <p:cNvPr id="27692" name="CasellaDiTesto 15"/>
              <p:cNvSpPr txBox="1">
                <a:spLocks noChangeArrowheads="1"/>
              </p:cNvSpPr>
              <p:nvPr/>
            </p:nvSpPr>
            <p:spPr bwMode="auto">
              <a:xfrm>
                <a:off x="3785783" y="3749506"/>
                <a:ext cx="732285" cy="33864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r>
                  <a:rPr lang="it-IT" sz="800">
                    <a:latin typeface="Times New Roman" pitchFamily="18" charset="0"/>
                    <a:cs typeface="Times New Roman" pitchFamily="18" charset="0"/>
                  </a:rPr>
                  <a:t>17%</a:t>
                </a:r>
              </a:p>
            </p:txBody>
          </p:sp>
          <p:sp>
            <p:nvSpPr>
              <p:cNvPr id="27693" name="CasellaDiTesto 16"/>
              <p:cNvSpPr txBox="1">
                <a:spLocks noChangeArrowheads="1"/>
              </p:cNvSpPr>
              <p:nvPr/>
            </p:nvSpPr>
            <p:spPr bwMode="auto">
              <a:xfrm>
                <a:off x="5676919" y="3719563"/>
                <a:ext cx="863436" cy="33864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r>
                  <a:rPr lang="it-IT" sz="800">
                    <a:latin typeface="Times New Roman" pitchFamily="18" charset="0"/>
                    <a:cs typeface="Times New Roman" pitchFamily="18" charset="0"/>
                  </a:rPr>
                  <a:t>100%</a:t>
                </a:r>
              </a:p>
            </p:txBody>
          </p:sp>
          <p:sp>
            <p:nvSpPr>
              <p:cNvPr id="27694" name="CasellaDiTesto 17"/>
              <p:cNvSpPr txBox="1">
                <a:spLocks noChangeArrowheads="1"/>
              </p:cNvSpPr>
              <p:nvPr/>
            </p:nvSpPr>
            <p:spPr bwMode="auto">
              <a:xfrm>
                <a:off x="6709870" y="3734534"/>
                <a:ext cx="641382" cy="33864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r>
                  <a:rPr lang="it-IT" sz="800">
                    <a:latin typeface="Times New Roman" pitchFamily="18" charset="0"/>
                    <a:cs typeface="Times New Roman" pitchFamily="18" charset="0"/>
                  </a:rPr>
                  <a:t>16%</a:t>
                </a:r>
              </a:p>
            </p:txBody>
          </p:sp>
          <p:sp>
            <p:nvSpPr>
              <p:cNvPr id="27695" name="CasellaDiTesto 18"/>
              <p:cNvSpPr txBox="1">
                <a:spLocks noChangeArrowheads="1"/>
              </p:cNvSpPr>
              <p:nvPr/>
            </p:nvSpPr>
            <p:spPr bwMode="auto">
              <a:xfrm>
                <a:off x="2847722" y="4329447"/>
                <a:ext cx="792774" cy="33864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r>
                  <a:rPr lang="it-IT" sz="800">
                    <a:latin typeface="Times New Roman" pitchFamily="18" charset="0"/>
                    <a:cs typeface="Times New Roman" pitchFamily="18" charset="0"/>
                  </a:rPr>
                  <a:t>100%</a:t>
                </a:r>
              </a:p>
            </p:txBody>
          </p:sp>
          <p:sp>
            <p:nvSpPr>
              <p:cNvPr id="27696" name="CasellaDiTesto 19"/>
              <p:cNvSpPr txBox="1">
                <a:spLocks noChangeArrowheads="1"/>
              </p:cNvSpPr>
              <p:nvPr/>
            </p:nvSpPr>
            <p:spPr bwMode="auto">
              <a:xfrm>
                <a:off x="3884273" y="4349514"/>
                <a:ext cx="645308" cy="33864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r>
                  <a:rPr lang="it-IT" sz="800">
                    <a:latin typeface="Times New Roman" pitchFamily="18" charset="0"/>
                    <a:cs typeface="Times New Roman" pitchFamily="18" charset="0"/>
                  </a:rPr>
                  <a:t>71%</a:t>
                </a:r>
              </a:p>
            </p:txBody>
          </p:sp>
          <p:sp>
            <p:nvSpPr>
              <p:cNvPr id="27697" name="CasellaDiTesto 20"/>
              <p:cNvSpPr txBox="1">
                <a:spLocks noChangeArrowheads="1"/>
              </p:cNvSpPr>
              <p:nvPr/>
            </p:nvSpPr>
            <p:spPr bwMode="auto">
              <a:xfrm>
                <a:off x="5736975" y="4329447"/>
                <a:ext cx="863436" cy="33864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r>
                  <a:rPr lang="it-IT" sz="800">
                    <a:latin typeface="Times New Roman" pitchFamily="18" charset="0"/>
                    <a:cs typeface="Times New Roman" pitchFamily="18" charset="0"/>
                  </a:rPr>
                  <a:t>100%</a:t>
                </a:r>
              </a:p>
            </p:txBody>
          </p:sp>
          <p:sp>
            <p:nvSpPr>
              <p:cNvPr id="27698" name="CasellaDiTesto 21"/>
              <p:cNvSpPr txBox="1">
                <a:spLocks noChangeArrowheads="1"/>
              </p:cNvSpPr>
              <p:nvPr/>
            </p:nvSpPr>
            <p:spPr bwMode="auto">
              <a:xfrm>
                <a:off x="6721876" y="4329447"/>
                <a:ext cx="661498" cy="33864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r>
                  <a:rPr lang="it-IT" sz="800">
                    <a:latin typeface="Times New Roman" pitchFamily="18" charset="0"/>
                    <a:cs typeface="Times New Roman" pitchFamily="18" charset="0"/>
                  </a:rPr>
                  <a:t>37%</a:t>
                </a:r>
              </a:p>
            </p:txBody>
          </p:sp>
          <p:sp>
            <p:nvSpPr>
              <p:cNvPr id="27699" name="CasellaDiTesto 22"/>
              <p:cNvSpPr txBox="1">
                <a:spLocks noChangeArrowheads="1"/>
              </p:cNvSpPr>
              <p:nvPr/>
            </p:nvSpPr>
            <p:spPr bwMode="auto">
              <a:xfrm>
                <a:off x="2847722" y="4927167"/>
                <a:ext cx="792774" cy="33864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r>
                  <a:rPr lang="it-IT" sz="800">
                    <a:latin typeface="Times New Roman" pitchFamily="18" charset="0"/>
                    <a:cs typeface="Times New Roman" pitchFamily="18" charset="0"/>
                  </a:rPr>
                  <a:t>100%</a:t>
                </a:r>
              </a:p>
            </p:txBody>
          </p:sp>
          <p:sp>
            <p:nvSpPr>
              <p:cNvPr id="27700" name="CasellaDiTesto 23"/>
              <p:cNvSpPr txBox="1">
                <a:spLocks noChangeArrowheads="1"/>
              </p:cNvSpPr>
              <p:nvPr/>
            </p:nvSpPr>
            <p:spPr bwMode="auto">
              <a:xfrm>
                <a:off x="3800797" y="4927167"/>
                <a:ext cx="807364" cy="33864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r>
                  <a:rPr lang="it-IT" sz="800">
                    <a:latin typeface="Times New Roman" pitchFamily="18" charset="0"/>
                    <a:cs typeface="Times New Roman" pitchFamily="18" charset="0"/>
                  </a:rPr>
                  <a:t>100%</a:t>
                </a:r>
              </a:p>
            </p:txBody>
          </p:sp>
          <p:sp>
            <p:nvSpPr>
              <p:cNvPr id="27701" name="CasellaDiTesto 24"/>
              <p:cNvSpPr txBox="1">
                <a:spLocks noChangeArrowheads="1"/>
              </p:cNvSpPr>
              <p:nvPr/>
            </p:nvSpPr>
            <p:spPr bwMode="auto">
              <a:xfrm>
                <a:off x="5646891" y="4942138"/>
                <a:ext cx="941664" cy="33864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r>
                  <a:rPr lang="it-IT" sz="800">
                    <a:latin typeface="Times New Roman" pitchFamily="18" charset="0"/>
                    <a:cs typeface="Times New Roman" pitchFamily="18" charset="0"/>
                  </a:rPr>
                  <a:t>100%</a:t>
                </a:r>
              </a:p>
            </p:txBody>
          </p:sp>
          <p:sp>
            <p:nvSpPr>
              <p:cNvPr id="27702" name="CasellaDiTesto 25"/>
              <p:cNvSpPr txBox="1">
                <a:spLocks noChangeArrowheads="1"/>
              </p:cNvSpPr>
              <p:nvPr/>
            </p:nvSpPr>
            <p:spPr bwMode="auto">
              <a:xfrm>
                <a:off x="6736892" y="4927167"/>
                <a:ext cx="733505" cy="33864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r>
                  <a:rPr lang="it-IT" sz="800">
                    <a:latin typeface="Times New Roman" pitchFamily="18" charset="0"/>
                    <a:cs typeface="Times New Roman" pitchFamily="18" charset="0"/>
                  </a:rPr>
                  <a:t>58%</a:t>
                </a:r>
              </a:p>
            </p:txBody>
          </p:sp>
        </p:grpSp>
        <p:sp>
          <p:nvSpPr>
            <p:cNvPr id="27680" name="CasellaDiTesto 3"/>
            <p:cNvSpPr txBox="1">
              <a:spLocks noChangeArrowheads="1"/>
            </p:cNvSpPr>
            <p:nvPr/>
          </p:nvSpPr>
          <p:spPr bwMode="auto">
            <a:xfrm>
              <a:off x="5292081" y="2199012"/>
              <a:ext cx="1230358" cy="5321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sz="800" b="1">
                  <a:latin typeface="Times New Roman" pitchFamily="18" charset="0"/>
                  <a:cs typeface="Times New Roman" pitchFamily="18" charset="0"/>
                </a:rPr>
                <a:t>LPS Pseudomonas</a:t>
              </a:r>
            </a:p>
          </p:txBody>
        </p:sp>
        <p:sp>
          <p:nvSpPr>
            <p:cNvPr id="27681" name="CasellaDiTesto 4"/>
            <p:cNvSpPr txBox="1">
              <a:spLocks noChangeArrowheads="1"/>
            </p:cNvSpPr>
            <p:nvPr/>
          </p:nvSpPr>
          <p:spPr bwMode="auto">
            <a:xfrm>
              <a:off x="6419799" y="2085828"/>
              <a:ext cx="1248545" cy="72565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sz="800" b="1">
                  <a:latin typeface="Times New Roman" pitchFamily="18" charset="0"/>
                  <a:cs typeface="Times New Roman" pitchFamily="18" charset="0"/>
                </a:rPr>
                <a:t>LPS Pseudomonas with M33</a:t>
              </a:r>
            </a:p>
          </p:txBody>
        </p:sp>
      </p:grpSp>
      <p:sp>
        <p:nvSpPr>
          <p:cNvPr id="27650" name="CasellaDiTesto 42"/>
          <p:cNvSpPr txBox="1">
            <a:spLocks noChangeArrowheads="1"/>
          </p:cNvSpPr>
          <p:nvPr/>
        </p:nvSpPr>
        <p:spPr bwMode="auto">
          <a:xfrm>
            <a:off x="6272213" y="1384300"/>
            <a:ext cx="935037" cy="230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900" b="1">
                <a:latin typeface="Times New Roman" pitchFamily="18" charset="0"/>
                <a:cs typeface="Times New Roman" pitchFamily="18" charset="0"/>
              </a:rPr>
              <a:t>LPS Klebsiella</a:t>
            </a:r>
          </a:p>
        </p:txBody>
      </p:sp>
      <p:sp>
        <p:nvSpPr>
          <p:cNvPr id="27651" name="CasellaDiTesto 44"/>
          <p:cNvSpPr txBox="1">
            <a:spLocks noChangeArrowheads="1"/>
          </p:cNvSpPr>
          <p:nvPr/>
        </p:nvSpPr>
        <p:spPr bwMode="auto">
          <a:xfrm>
            <a:off x="5387975" y="1346200"/>
            <a:ext cx="757238" cy="230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900" b="1">
                <a:latin typeface="Times New Roman" pitchFamily="18" charset="0"/>
                <a:cs typeface="Times New Roman" pitchFamily="18" charset="0"/>
              </a:rPr>
              <a:t>Control</a:t>
            </a:r>
          </a:p>
        </p:txBody>
      </p:sp>
      <p:sp>
        <p:nvSpPr>
          <p:cNvPr id="27652" name="CasellaDiTesto 45"/>
          <p:cNvSpPr txBox="1">
            <a:spLocks noChangeArrowheads="1"/>
          </p:cNvSpPr>
          <p:nvPr/>
        </p:nvSpPr>
        <p:spPr bwMode="auto">
          <a:xfrm rot="-5400000">
            <a:off x="4686300" y="1843088"/>
            <a:ext cx="877888" cy="27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it-IT" sz="1200" b="1">
                <a:latin typeface="Times New Roman" pitchFamily="18" charset="0"/>
                <a:cs typeface="Times New Roman" pitchFamily="18" charset="0"/>
              </a:rPr>
              <a:t>NF</a:t>
            </a:r>
            <a:r>
              <a:rPr lang="it-IT" sz="1200" b="1">
                <a:latin typeface="Symbol" pitchFamily="18" charset="2"/>
                <a:cs typeface="Times New Roman" pitchFamily="18" charset="0"/>
              </a:rPr>
              <a:t>k</a:t>
            </a:r>
            <a:r>
              <a:rPr lang="it-IT" sz="1200" b="1">
                <a:latin typeface="Times New Roman" pitchFamily="18" charset="0"/>
                <a:cs typeface="Times New Roman" pitchFamily="18" charset="0"/>
              </a:rPr>
              <a:t>B</a:t>
            </a:r>
          </a:p>
        </p:txBody>
      </p:sp>
      <p:pic>
        <p:nvPicPr>
          <p:cNvPr id="27653" name="Picture 1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245100" y="1624013"/>
            <a:ext cx="306705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7654" name="Gruppo 47"/>
          <p:cNvGrpSpPr>
            <a:grpSpLocks/>
          </p:cNvGrpSpPr>
          <p:nvPr/>
        </p:nvGrpSpPr>
        <p:grpSpPr bwMode="auto">
          <a:xfrm>
            <a:off x="4591050" y="2352675"/>
            <a:ext cx="4537075" cy="1382713"/>
            <a:chOff x="4760608" y="2636825"/>
            <a:chExt cx="4536824" cy="1381793"/>
          </a:xfrm>
        </p:grpSpPr>
        <p:pic>
          <p:nvPicPr>
            <p:cNvPr id="27673" name="Picture 2" descr="C:\Users\Jlenia\Documents\peptide battericida\M33 2013\Inflammation 2012-2013\Immunofluorescence\IF RAW264.7\non trattate (ctr).tif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4760608" y="2640364"/>
              <a:ext cx="1368472" cy="13684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7674" name="Picture 3" descr="C:\Users\Jlenia\Documents\peptide battericida\M33 2013\Inflammation 2012-2013\Immunofluorescence\IF RAW264.7\LPS.tif"/>
            <p:cNvPicPr>
              <a:picLocks noChangeAspect="1" noChangeArrowheads="1"/>
            </p:cNvPicPr>
            <p:nvPr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6197229" y="2636825"/>
              <a:ext cx="1372011" cy="13720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7675" name="Picture 4" descr="C:\Users\Jlenia\Documents\peptide battericida\M33 2013\Inflammation 2012-2013\Immunofluorescence\IF RAW264.7\LPS con M33.tif"/>
            <p:cNvPicPr>
              <a:picLocks noChangeAspect="1" noChangeArrowheads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7666962" y="2640684"/>
              <a:ext cx="1377934" cy="13779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7676" name="CasellaDiTesto 51"/>
            <p:cNvSpPr txBox="1">
              <a:spLocks noChangeArrowheads="1"/>
            </p:cNvSpPr>
            <p:nvPr/>
          </p:nvSpPr>
          <p:spPr bwMode="auto">
            <a:xfrm>
              <a:off x="5120968" y="3720804"/>
              <a:ext cx="792088" cy="246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it-IT" sz="1000" b="1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Control</a:t>
              </a:r>
            </a:p>
          </p:txBody>
        </p:sp>
        <p:sp>
          <p:nvSpPr>
            <p:cNvPr id="27677" name="CasellaDiTesto 52"/>
            <p:cNvSpPr txBox="1">
              <a:spLocks noChangeArrowheads="1"/>
            </p:cNvSpPr>
            <p:nvPr/>
          </p:nvSpPr>
          <p:spPr bwMode="auto">
            <a:xfrm>
              <a:off x="6316094" y="3747492"/>
              <a:ext cx="1397162" cy="246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it-IT" sz="1000" b="1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LPS Pseudomonas  </a:t>
              </a:r>
            </a:p>
          </p:txBody>
        </p:sp>
        <p:sp>
          <p:nvSpPr>
            <p:cNvPr id="27678" name="CasellaDiTesto 53"/>
            <p:cNvSpPr txBox="1">
              <a:spLocks noChangeArrowheads="1"/>
            </p:cNvSpPr>
            <p:nvPr/>
          </p:nvSpPr>
          <p:spPr bwMode="auto">
            <a:xfrm>
              <a:off x="7653374" y="3792812"/>
              <a:ext cx="1644058" cy="2154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it-IT" sz="800" b="1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LPS Pseudomonas with M33  </a:t>
              </a:r>
            </a:p>
          </p:txBody>
        </p:sp>
      </p:grpSp>
      <p:sp>
        <p:nvSpPr>
          <p:cNvPr id="27655" name="Text Box 2"/>
          <p:cNvSpPr txBox="1">
            <a:spLocks noChangeArrowheads="1"/>
          </p:cNvSpPr>
          <p:nvPr/>
        </p:nvSpPr>
        <p:spPr bwMode="auto">
          <a:xfrm>
            <a:off x="1831975" y="44450"/>
            <a:ext cx="5332413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912813"/>
            <a:r>
              <a:rPr lang="it-IT" sz="3200" b="1">
                <a:latin typeface="Palatino Linotype" pitchFamily="18" charset="0"/>
              </a:rPr>
              <a:t>Anti-inflammatory activity</a:t>
            </a:r>
          </a:p>
        </p:txBody>
      </p:sp>
      <p:sp>
        <p:nvSpPr>
          <p:cNvPr id="56" name="Line 6"/>
          <p:cNvSpPr>
            <a:spLocks noChangeShapeType="1"/>
          </p:cNvSpPr>
          <p:nvPr/>
        </p:nvSpPr>
        <p:spPr bwMode="auto">
          <a:xfrm>
            <a:off x="0" y="908050"/>
            <a:ext cx="9144000" cy="0"/>
          </a:xfrm>
          <a:prstGeom prst="line">
            <a:avLst/>
          </a:prstGeom>
          <a:noFill/>
          <a:ln w="57150">
            <a:solidFill>
              <a:schemeClr val="accent6">
                <a:lumMod val="75000"/>
              </a:schemeClr>
            </a:solidFill>
            <a:round/>
            <a:headEnd/>
            <a:tailEnd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it-IT">
              <a:latin typeface="+mn-lt"/>
            </a:endParaRPr>
          </a:p>
        </p:txBody>
      </p:sp>
      <p:sp>
        <p:nvSpPr>
          <p:cNvPr id="27657" name="Text Box 29"/>
          <p:cNvSpPr txBox="1">
            <a:spLocks noChangeArrowheads="1"/>
          </p:cNvSpPr>
          <p:nvPr/>
        </p:nvSpPr>
        <p:spPr bwMode="auto">
          <a:xfrm>
            <a:off x="3281363" y="571500"/>
            <a:ext cx="2227262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1400">
                <a:latin typeface="Calibri" pitchFamily="34" charset="0"/>
              </a:rPr>
              <a:t>Manuscript in preparation</a:t>
            </a:r>
          </a:p>
        </p:txBody>
      </p:sp>
      <p:sp>
        <p:nvSpPr>
          <p:cNvPr id="27658" name="CasellaDiTesto 57"/>
          <p:cNvSpPr txBox="1">
            <a:spLocks noChangeArrowheads="1"/>
          </p:cNvSpPr>
          <p:nvPr/>
        </p:nvSpPr>
        <p:spPr bwMode="auto">
          <a:xfrm>
            <a:off x="4519613" y="3794125"/>
            <a:ext cx="4464050" cy="876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>
                <a:latin typeface="Calibri" pitchFamily="34" charset="0"/>
              </a:rPr>
              <a:t>Cells incubated with LPS or with LPS and M33</a:t>
            </a:r>
          </a:p>
          <a:p>
            <a:r>
              <a:rPr lang="it-IT" sz="1100">
                <a:latin typeface="Calibri" pitchFamily="34" charset="0"/>
              </a:rPr>
              <a:t>Control = cells not incubated. LPS Pseudomonas = cells stimulated with LPS and producing </a:t>
            </a:r>
            <a:r>
              <a:rPr lang="it-IT" sz="1100" b="1">
                <a:latin typeface="Calibri" pitchFamily="34" charset="0"/>
              </a:rPr>
              <a:t>NFkB </a:t>
            </a:r>
            <a:r>
              <a:rPr lang="it-IT" sz="1100">
                <a:latin typeface="Calibri" pitchFamily="34" charset="0"/>
              </a:rPr>
              <a:t>(green signal). LPS Pseudomonas with M33 = cells incubated with LPS and M33 where the green signal is disappeared</a:t>
            </a:r>
          </a:p>
        </p:txBody>
      </p:sp>
      <p:sp>
        <p:nvSpPr>
          <p:cNvPr id="27659" name="Rettangolo 59"/>
          <p:cNvSpPr>
            <a:spLocks noChangeArrowheads="1"/>
          </p:cNvSpPr>
          <p:nvPr/>
        </p:nvSpPr>
        <p:spPr bwMode="auto">
          <a:xfrm>
            <a:off x="4427538" y="4700588"/>
            <a:ext cx="4572000" cy="212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1200">
                <a:latin typeface="Calibri" pitchFamily="34" charset="0"/>
              </a:rPr>
              <a:t> </a:t>
            </a:r>
            <a:r>
              <a:rPr lang="en-US" sz="1200" b="1" u="sng">
                <a:latin typeface="Calibri" pitchFamily="34" charset="0"/>
              </a:rPr>
              <a:t>TNF-α</a:t>
            </a:r>
            <a:r>
              <a:rPr lang="en-US" sz="1200">
                <a:latin typeface="Calibri" pitchFamily="34" charset="0"/>
              </a:rPr>
              <a:t> is the most important cytokine involved in systemic inflammation and is implicated in acute phase reaction</a:t>
            </a:r>
          </a:p>
          <a:p>
            <a:pPr>
              <a:buFont typeface="Arial" pitchFamily="34" charset="0"/>
              <a:buChar char="•"/>
            </a:pPr>
            <a:r>
              <a:rPr lang="en-US" sz="1200" b="1" u="sng">
                <a:latin typeface="Calibri" pitchFamily="34" charset="0"/>
              </a:rPr>
              <a:t> IL1-beta </a:t>
            </a:r>
            <a:r>
              <a:rPr lang="en-US" sz="1200">
                <a:latin typeface="Calibri" pitchFamily="34" charset="0"/>
              </a:rPr>
              <a:t>is an important mediator of the inflammatory response, and is involved in a variety of cellular activities</a:t>
            </a:r>
          </a:p>
          <a:p>
            <a:pPr>
              <a:buFont typeface="Arial" pitchFamily="34" charset="0"/>
              <a:buChar char="•"/>
            </a:pPr>
            <a:r>
              <a:rPr lang="en-US" sz="1200" b="1">
                <a:latin typeface="Calibri" pitchFamily="34" charset="0"/>
              </a:rPr>
              <a:t>iNOS</a:t>
            </a:r>
            <a:r>
              <a:rPr lang="en-US" sz="1200">
                <a:latin typeface="Calibri" pitchFamily="34" charset="0"/>
              </a:rPr>
              <a:t> is a proximate cause of septic shock</a:t>
            </a:r>
          </a:p>
          <a:p>
            <a:pPr>
              <a:buFont typeface="Arial" pitchFamily="34" charset="0"/>
              <a:buChar char="•"/>
            </a:pPr>
            <a:r>
              <a:rPr lang="en-US" sz="1200">
                <a:latin typeface="Calibri" pitchFamily="34" charset="0"/>
              </a:rPr>
              <a:t> </a:t>
            </a:r>
            <a:r>
              <a:rPr lang="en-US" sz="1200" b="1" u="sng">
                <a:latin typeface="Calibri" pitchFamily="34" charset="0"/>
              </a:rPr>
              <a:t>MIP1</a:t>
            </a:r>
            <a:r>
              <a:rPr lang="en-US" sz="1200">
                <a:latin typeface="Calibri" pitchFamily="34" charset="0"/>
              </a:rPr>
              <a:t> and </a:t>
            </a:r>
            <a:r>
              <a:rPr lang="en-US" sz="1200" b="1" u="sng">
                <a:latin typeface="Calibri" pitchFamily="34" charset="0"/>
              </a:rPr>
              <a:t>MIP2</a:t>
            </a:r>
            <a:r>
              <a:rPr lang="en-US" sz="1200">
                <a:latin typeface="Calibri" pitchFamily="34" charset="0"/>
              </a:rPr>
              <a:t> are among the major factors produced by macrophages after they are stimulated with bacterial endotoxins </a:t>
            </a:r>
          </a:p>
          <a:p>
            <a:pPr>
              <a:buFont typeface="Arial" pitchFamily="34" charset="0"/>
              <a:buChar char="•"/>
            </a:pPr>
            <a:r>
              <a:rPr lang="en-US" sz="1200" b="1" u="sng">
                <a:latin typeface="Calibri" pitchFamily="34" charset="0"/>
              </a:rPr>
              <a:t>NF-κB</a:t>
            </a:r>
            <a:r>
              <a:rPr lang="en-US" sz="1200">
                <a:latin typeface="Calibri" pitchFamily="34" charset="0"/>
              </a:rPr>
              <a:t> is involved in cellular responses to several stimuli including bacterial or viral antigens.</a:t>
            </a:r>
          </a:p>
          <a:p>
            <a:pPr>
              <a:buFont typeface="Arial" pitchFamily="34" charset="0"/>
              <a:buChar char="•"/>
            </a:pPr>
            <a:r>
              <a:rPr lang="en-US" sz="1200" b="1" u="sng">
                <a:latin typeface="Calibri" pitchFamily="34" charset="0"/>
              </a:rPr>
              <a:t>Cox-2</a:t>
            </a:r>
            <a:r>
              <a:rPr lang="en-US" sz="1200">
                <a:latin typeface="Calibri" pitchFamily="34" charset="0"/>
              </a:rPr>
              <a:t> is an enzyme that acts to speed up the production prostaglandins that play a key role in in promoting inflammation. </a:t>
            </a:r>
            <a:endParaRPr lang="it-IT" sz="1200">
              <a:latin typeface="Calibri" pitchFamily="34" charset="0"/>
            </a:endParaRPr>
          </a:p>
        </p:txBody>
      </p:sp>
      <p:sp>
        <p:nvSpPr>
          <p:cNvPr id="61" name="Rettangolo 60"/>
          <p:cNvSpPr/>
          <p:nvPr/>
        </p:nvSpPr>
        <p:spPr>
          <a:xfrm>
            <a:off x="4433888" y="1052513"/>
            <a:ext cx="4643437" cy="3671887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/>
          </a:p>
        </p:txBody>
      </p:sp>
      <p:sp>
        <p:nvSpPr>
          <p:cNvPr id="62" name="Rettangolo 61"/>
          <p:cNvSpPr/>
          <p:nvPr/>
        </p:nvSpPr>
        <p:spPr>
          <a:xfrm>
            <a:off x="107950" y="1052513"/>
            <a:ext cx="4319588" cy="2803525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/>
          </a:p>
        </p:txBody>
      </p:sp>
      <p:pic>
        <p:nvPicPr>
          <p:cNvPr id="27665" name="Picture 1"/>
          <p:cNvPicPr>
            <a:picLocks noChangeAspect="1" noChangeArrowheads="1"/>
          </p:cNvPicPr>
          <p:nvPr/>
        </p:nvPicPr>
        <p:blipFill>
          <a:blip r:embed="rId14" cstate="print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525" y="9525"/>
            <a:ext cx="912813" cy="852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68" name="CasellaDiTesto 70"/>
          <p:cNvSpPr txBox="1">
            <a:spLocks noChangeArrowheads="1"/>
          </p:cNvSpPr>
          <p:nvPr/>
        </p:nvSpPr>
        <p:spPr bwMode="auto">
          <a:xfrm>
            <a:off x="827584" y="1014413"/>
            <a:ext cx="3096344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it-IT" sz="1600" b="1" u="sng" dirty="0">
                <a:latin typeface="Calibri" pitchFamily="34" charset="0"/>
              </a:rPr>
              <a:t>Gene </a:t>
            </a:r>
            <a:r>
              <a:rPr lang="it-IT" sz="1600" b="1" u="sng" dirty="0" err="1" smtClean="0">
                <a:latin typeface="Calibri" pitchFamily="34" charset="0"/>
              </a:rPr>
              <a:t>expression</a:t>
            </a:r>
            <a:r>
              <a:rPr lang="it-IT" sz="1600" b="1" u="sng" dirty="0" smtClean="0">
                <a:latin typeface="Calibri" pitchFamily="34" charset="0"/>
              </a:rPr>
              <a:t> </a:t>
            </a:r>
          </a:p>
          <a:p>
            <a:pPr algn="ctr"/>
            <a:r>
              <a:rPr lang="it-IT" sz="1600" b="1" u="sng" dirty="0" smtClean="0">
                <a:latin typeface="Calibri" pitchFamily="34" charset="0"/>
              </a:rPr>
              <a:t>(P. </a:t>
            </a:r>
            <a:r>
              <a:rPr lang="it-IT" sz="1600" b="1" u="sng" dirty="0" err="1" smtClean="0">
                <a:latin typeface="Calibri" pitchFamily="34" charset="0"/>
              </a:rPr>
              <a:t>aeruginosa</a:t>
            </a:r>
            <a:r>
              <a:rPr lang="it-IT" sz="1600" b="1" u="sng" dirty="0" smtClean="0">
                <a:latin typeface="Calibri" pitchFamily="34" charset="0"/>
              </a:rPr>
              <a:t> or K. </a:t>
            </a:r>
            <a:r>
              <a:rPr lang="it-IT" sz="1600" b="1" u="sng" dirty="0" err="1" smtClean="0">
                <a:latin typeface="Calibri" pitchFamily="34" charset="0"/>
              </a:rPr>
              <a:t>pneumoniae</a:t>
            </a:r>
            <a:r>
              <a:rPr lang="it-IT" sz="1600" b="1" u="sng" dirty="0" smtClean="0">
                <a:latin typeface="Calibri" pitchFamily="34" charset="0"/>
              </a:rPr>
              <a:t>)</a:t>
            </a:r>
            <a:endParaRPr lang="it-IT" sz="1600" b="1" u="sng" dirty="0">
              <a:latin typeface="Calibri" pitchFamily="34" charset="0"/>
            </a:endParaRPr>
          </a:p>
        </p:txBody>
      </p:sp>
      <p:sp>
        <p:nvSpPr>
          <p:cNvPr id="27670" name="CasellaDiTesto 43"/>
          <p:cNvSpPr txBox="1">
            <a:spLocks noChangeArrowheads="1"/>
          </p:cNvSpPr>
          <p:nvPr/>
        </p:nvSpPr>
        <p:spPr bwMode="auto">
          <a:xfrm>
            <a:off x="7215188" y="1336675"/>
            <a:ext cx="112077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it-IT" sz="900" b="1">
                <a:latin typeface="Times New Roman" pitchFamily="18" charset="0"/>
                <a:cs typeface="Times New Roman" pitchFamily="18" charset="0"/>
              </a:rPr>
              <a:t>LPS Klebsiella with M33</a:t>
            </a:r>
          </a:p>
        </p:txBody>
      </p:sp>
      <p:sp>
        <p:nvSpPr>
          <p:cNvPr id="27671" name="CasellaDiTesto 72"/>
          <p:cNvSpPr txBox="1">
            <a:spLocks noChangeArrowheads="1"/>
          </p:cNvSpPr>
          <p:nvPr/>
        </p:nvSpPr>
        <p:spPr bwMode="auto">
          <a:xfrm>
            <a:off x="5715000" y="1042988"/>
            <a:ext cx="2282825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1600" b="1" u="sng">
                <a:latin typeface="Calibri" pitchFamily="34" charset="0"/>
              </a:rPr>
              <a:t>NFkB Protein production</a:t>
            </a:r>
          </a:p>
        </p:txBody>
      </p:sp>
      <p:pic>
        <p:nvPicPr>
          <p:cNvPr id="74" name="Picture 5"/>
          <p:cNvPicPr>
            <a:picLocks noChangeAspect="1" noChangeArrowheads="1"/>
          </p:cNvPicPr>
          <p:nvPr/>
        </p:nvPicPr>
        <p:blipFill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485063" y="184150"/>
            <a:ext cx="1622425" cy="53181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525">
            <a:solidFill>
              <a:schemeClr val="accent6">
                <a:lumMod val="20000"/>
                <a:lumOff val="80000"/>
              </a:schemeClr>
            </a:solidFill>
            <a:miter lim="800000"/>
            <a:headEnd/>
            <a:tailEnd/>
          </a:ln>
        </p:spPr>
      </p:pic>
      <p:sp>
        <p:nvSpPr>
          <p:cNvPr id="72" name="CasellaDiTesto 71"/>
          <p:cNvSpPr txBox="1"/>
          <p:nvPr/>
        </p:nvSpPr>
        <p:spPr>
          <a:xfrm>
            <a:off x="735385" y="5125659"/>
            <a:ext cx="127144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200" b="1" dirty="0" smtClean="0">
                <a:latin typeface="Times New Roman" pitchFamily="18" charset="0"/>
                <a:cs typeface="Times New Roman" pitchFamily="18" charset="0"/>
              </a:rPr>
              <a:t>IL1-b</a:t>
            </a:r>
            <a:endParaRPr lang="it-IT" sz="1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3" name="CasellaDiTesto 72"/>
          <p:cNvSpPr txBox="1"/>
          <p:nvPr/>
        </p:nvSpPr>
        <p:spPr>
          <a:xfrm>
            <a:off x="746484" y="5496732"/>
            <a:ext cx="127144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200" b="1" dirty="0" err="1" smtClean="0">
                <a:latin typeface="Times New Roman" pitchFamily="18" charset="0"/>
                <a:cs typeface="Times New Roman" pitchFamily="18" charset="0"/>
              </a:rPr>
              <a:t>iNOS</a:t>
            </a:r>
            <a:endParaRPr lang="it-IT" sz="1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5" name="CasellaDiTesto 74"/>
          <p:cNvSpPr txBox="1"/>
          <p:nvPr/>
        </p:nvSpPr>
        <p:spPr>
          <a:xfrm>
            <a:off x="745229" y="5856772"/>
            <a:ext cx="127144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200" b="1" dirty="0" smtClean="0">
                <a:latin typeface="Times New Roman" pitchFamily="18" charset="0"/>
                <a:cs typeface="Times New Roman" pitchFamily="18" charset="0"/>
              </a:rPr>
              <a:t>MIP1</a:t>
            </a:r>
            <a:endParaRPr lang="it-IT" sz="1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6" name="CasellaDiTesto 75"/>
          <p:cNvSpPr txBox="1"/>
          <p:nvPr/>
        </p:nvSpPr>
        <p:spPr>
          <a:xfrm>
            <a:off x="727931" y="6239687"/>
            <a:ext cx="127144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200" b="1" dirty="0" smtClean="0">
                <a:latin typeface="Times New Roman" pitchFamily="18" charset="0"/>
                <a:cs typeface="Times New Roman" pitchFamily="18" charset="0"/>
              </a:rPr>
              <a:t>MIP2</a:t>
            </a:r>
            <a:endParaRPr lang="it-IT" sz="1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7" name="CasellaDiTesto 76"/>
          <p:cNvSpPr txBox="1"/>
          <p:nvPr/>
        </p:nvSpPr>
        <p:spPr>
          <a:xfrm>
            <a:off x="716654" y="4661211"/>
            <a:ext cx="127144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200" b="1" dirty="0" err="1" smtClean="0">
                <a:latin typeface="Times New Roman" pitchFamily="18" charset="0"/>
                <a:cs typeface="Times New Roman" pitchFamily="18" charset="0"/>
              </a:rPr>
              <a:t>TNF-a</a:t>
            </a:r>
            <a:endParaRPr lang="it-IT" sz="12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8" name="Picture 2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37581" y="4630893"/>
            <a:ext cx="2304256" cy="34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9" name="CasellaDiTesto 78"/>
          <p:cNvSpPr txBox="1"/>
          <p:nvPr/>
        </p:nvSpPr>
        <p:spPr>
          <a:xfrm>
            <a:off x="1710448" y="4333571"/>
            <a:ext cx="647213" cy="2160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800" b="1" dirty="0">
                <a:latin typeface="Times New Roman" pitchFamily="18" charset="0"/>
                <a:cs typeface="Times New Roman" pitchFamily="18" charset="0"/>
              </a:rPr>
              <a:t>C</a:t>
            </a:r>
            <a:r>
              <a:rPr lang="it-IT" sz="800" b="1" dirty="0" smtClean="0">
                <a:latin typeface="Times New Roman" pitchFamily="18" charset="0"/>
                <a:cs typeface="Times New Roman" pitchFamily="18" charset="0"/>
              </a:rPr>
              <a:t>ontrol</a:t>
            </a:r>
            <a:endParaRPr lang="it-IT" sz="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2" name="Picture 3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37581" y="5843959"/>
            <a:ext cx="2304256" cy="289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3" name="Picture 2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47818" y="5440793"/>
            <a:ext cx="2294019" cy="323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4" name="Picture 3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37580" y="6205779"/>
            <a:ext cx="2304257" cy="3237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5" name="Picture 4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47818" y="5061565"/>
            <a:ext cx="2294019" cy="318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6" name="CasellaDiTesto 85"/>
          <p:cNvSpPr txBox="1"/>
          <p:nvPr/>
        </p:nvSpPr>
        <p:spPr>
          <a:xfrm>
            <a:off x="2373378" y="4333571"/>
            <a:ext cx="79122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800" b="1" dirty="0" smtClean="0">
                <a:latin typeface="Times New Roman" pitchFamily="18" charset="0"/>
                <a:cs typeface="Times New Roman" pitchFamily="18" charset="0"/>
              </a:rPr>
              <a:t>LPS E. coli</a:t>
            </a:r>
            <a:endParaRPr lang="it-IT" sz="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7" name="CasellaDiTesto 86"/>
          <p:cNvSpPr txBox="1"/>
          <p:nvPr/>
        </p:nvSpPr>
        <p:spPr>
          <a:xfrm>
            <a:off x="3088125" y="4324046"/>
            <a:ext cx="79122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800" b="1" dirty="0" smtClean="0">
                <a:latin typeface="Times New Roman" pitchFamily="18" charset="0"/>
                <a:cs typeface="Times New Roman" pitchFamily="18" charset="0"/>
              </a:rPr>
              <a:t>LPS E. coli  </a:t>
            </a:r>
            <a:r>
              <a:rPr lang="it-IT" sz="800" b="1" dirty="0" err="1" smtClean="0">
                <a:latin typeface="Times New Roman" pitchFamily="18" charset="0"/>
                <a:cs typeface="Times New Roman" pitchFamily="18" charset="0"/>
              </a:rPr>
              <a:t>with</a:t>
            </a:r>
            <a:r>
              <a:rPr lang="it-IT" sz="800" b="1" dirty="0" smtClean="0">
                <a:latin typeface="Times New Roman" pitchFamily="18" charset="0"/>
                <a:cs typeface="Times New Roman" pitchFamily="18" charset="0"/>
              </a:rPr>
              <a:t> M33</a:t>
            </a:r>
            <a:endParaRPr lang="it-IT" sz="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8" name="Rettangolo 87"/>
          <p:cNvSpPr/>
          <p:nvPr/>
        </p:nvSpPr>
        <p:spPr>
          <a:xfrm>
            <a:off x="468436" y="3933056"/>
            <a:ext cx="3815532" cy="2664296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/>
          </a:p>
        </p:txBody>
      </p:sp>
      <p:sp>
        <p:nvSpPr>
          <p:cNvPr id="89" name="CasellaDiTesto 70"/>
          <p:cNvSpPr txBox="1">
            <a:spLocks noChangeArrowheads="1"/>
          </p:cNvSpPr>
          <p:nvPr/>
        </p:nvSpPr>
        <p:spPr bwMode="auto">
          <a:xfrm>
            <a:off x="1547664" y="3933056"/>
            <a:ext cx="2262029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1600" b="1" u="sng" dirty="0">
                <a:latin typeface="Calibri" pitchFamily="34" charset="0"/>
              </a:rPr>
              <a:t>Gene </a:t>
            </a:r>
            <a:r>
              <a:rPr lang="it-IT" sz="1600" b="1" u="sng" dirty="0" err="1" smtClean="0">
                <a:latin typeface="Calibri" pitchFamily="34" charset="0"/>
              </a:rPr>
              <a:t>expression</a:t>
            </a:r>
            <a:r>
              <a:rPr lang="it-IT" sz="1600" b="1" u="sng" dirty="0" smtClean="0">
                <a:latin typeface="Calibri" pitchFamily="34" charset="0"/>
              </a:rPr>
              <a:t> (E. coli)</a:t>
            </a:r>
            <a:endParaRPr lang="it-IT" sz="1600" b="1" u="sng" dirty="0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G:\22-01\160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71600" y="2204863"/>
            <a:ext cx="2664296" cy="2164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3" descr="G:\22-01\16-2400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71600" y="4481735"/>
            <a:ext cx="2681789" cy="2145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G:\22-01\1900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08104" y="2191339"/>
            <a:ext cx="2664296" cy="2130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G:\22-01\19-24001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08104" y="4437112"/>
            <a:ext cx="2702074" cy="2127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2706271" y="44450"/>
            <a:ext cx="3147015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912813"/>
            <a:r>
              <a:rPr lang="it-IT" sz="3200" b="1" dirty="0" err="1" smtClean="0">
                <a:latin typeface="Palatino Linotype" pitchFamily="18" charset="0"/>
              </a:rPr>
              <a:t>Wound</a:t>
            </a:r>
            <a:r>
              <a:rPr lang="it-IT" sz="3200" b="1" dirty="0" smtClean="0">
                <a:latin typeface="Palatino Linotype" pitchFamily="18" charset="0"/>
              </a:rPr>
              <a:t> </a:t>
            </a:r>
            <a:r>
              <a:rPr lang="it-IT" sz="3200" b="1" dirty="0" err="1" smtClean="0">
                <a:latin typeface="Palatino Linotype" pitchFamily="18" charset="0"/>
              </a:rPr>
              <a:t>Healing</a:t>
            </a:r>
            <a:endParaRPr lang="it-IT" sz="3200" b="1" dirty="0">
              <a:latin typeface="Palatino Linotype" pitchFamily="18" charset="0"/>
            </a:endParaRPr>
          </a:p>
        </p:txBody>
      </p:sp>
      <p:sp>
        <p:nvSpPr>
          <p:cNvPr id="7" name="Line 6"/>
          <p:cNvSpPr>
            <a:spLocks noChangeShapeType="1"/>
          </p:cNvSpPr>
          <p:nvPr/>
        </p:nvSpPr>
        <p:spPr bwMode="auto">
          <a:xfrm>
            <a:off x="0" y="908050"/>
            <a:ext cx="9144000" cy="0"/>
          </a:xfrm>
          <a:prstGeom prst="line">
            <a:avLst/>
          </a:prstGeom>
          <a:noFill/>
          <a:ln w="57150">
            <a:solidFill>
              <a:schemeClr val="accent6">
                <a:lumMod val="75000"/>
              </a:schemeClr>
            </a:solidFill>
            <a:round/>
            <a:headEnd/>
            <a:tailEnd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it-IT">
              <a:latin typeface="+mn-lt"/>
            </a:endParaRPr>
          </a:p>
        </p:txBody>
      </p:sp>
      <p:sp>
        <p:nvSpPr>
          <p:cNvPr id="8" name="Text Box 29"/>
          <p:cNvSpPr txBox="1">
            <a:spLocks noChangeArrowheads="1"/>
          </p:cNvSpPr>
          <p:nvPr/>
        </p:nvSpPr>
        <p:spPr bwMode="auto">
          <a:xfrm>
            <a:off x="3281363" y="571500"/>
            <a:ext cx="2227262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1400">
                <a:latin typeface="Calibri" pitchFamily="34" charset="0"/>
              </a:rPr>
              <a:t>Manuscript in preparation</a:t>
            </a:r>
          </a:p>
        </p:txBody>
      </p:sp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485063" y="184150"/>
            <a:ext cx="1622425" cy="53181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525">
            <a:solidFill>
              <a:schemeClr val="accent6">
                <a:lumMod val="20000"/>
                <a:lumOff val="80000"/>
              </a:schemeClr>
            </a:solidFill>
            <a:miter lim="800000"/>
            <a:headEnd/>
            <a:tailEnd/>
          </a:ln>
        </p:spPr>
      </p:pic>
      <p:sp>
        <p:nvSpPr>
          <p:cNvPr id="10" name="CasellaDiTesto 9"/>
          <p:cNvSpPr txBox="1"/>
          <p:nvPr/>
        </p:nvSpPr>
        <p:spPr>
          <a:xfrm>
            <a:off x="611560" y="1259468"/>
            <a:ext cx="77764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 smtClean="0"/>
              <a:t>Keratinocyte</a:t>
            </a:r>
            <a:r>
              <a:rPr lang="it-IT" dirty="0" smtClean="0"/>
              <a:t> culture </a:t>
            </a:r>
            <a:r>
              <a:rPr lang="it-IT" dirty="0" err="1" smtClean="0"/>
              <a:t>with</a:t>
            </a:r>
            <a:r>
              <a:rPr lang="it-IT" dirty="0" smtClean="0"/>
              <a:t> </a:t>
            </a:r>
            <a:r>
              <a:rPr lang="it-IT" dirty="0" err="1" smtClean="0"/>
              <a:t>wound</a:t>
            </a:r>
            <a:r>
              <a:rPr lang="it-IT" dirty="0" smtClean="0"/>
              <a:t> in the </a:t>
            </a:r>
            <a:r>
              <a:rPr lang="it-IT" dirty="0" err="1" smtClean="0"/>
              <a:t>cell</a:t>
            </a:r>
            <a:r>
              <a:rPr lang="it-IT" dirty="0" smtClean="0"/>
              <a:t> </a:t>
            </a:r>
            <a:r>
              <a:rPr lang="it-IT" dirty="0" err="1" smtClean="0"/>
              <a:t>carpet</a:t>
            </a:r>
            <a:r>
              <a:rPr lang="it-IT" dirty="0" smtClean="0"/>
              <a:t> and treatment </a:t>
            </a:r>
            <a:r>
              <a:rPr lang="it-IT" dirty="0" err="1" smtClean="0"/>
              <a:t>with</a:t>
            </a:r>
            <a:r>
              <a:rPr lang="it-IT" dirty="0" smtClean="0"/>
              <a:t> M33</a:t>
            </a:r>
            <a:endParaRPr lang="it-IT" dirty="0"/>
          </a:p>
        </p:txBody>
      </p:sp>
      <p:sp>
        <p:nvSpPr>
          <p:cNvPr id="11" name="CasellaDiTesto 10"/>
          <p:cNvSpPr txBox="1"/>
          <p:nvPr/>
        </p:nvSpPr>
        <p:spPr>
          <a:xfrm>
            <a:off x="1394123" y="1763524"/>
            <a:ext cx="18389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u="sng" dirty="0" err="1" smtClean="0"/>
              <a:t>Control</a:t>
            </a:r>
            <a:r>
              <a:rPr lang="it-IT" b="1" u="sng" dirty="0" smtClean="0"/>
              <a:t> culture</a:t>
            </a:r>
            <a:endParaRPr lang="it-IT" b="1" u="sng" dirty="0"/>
          </a:p>
        </p:txBody>
      </p:sp>
      <p:sp>
        <p:nvSpPr>
          <p:cNvPr id="12" name="CasellaDiTesto 11"/>
          <p:cNvSpPr txBox="1"/>
          <p:nvPr/>
        </p:nvSpPr>
        <p:spPr>
          <a:xfrm>
            <a:off x="5364088" y="1763291"/>
            <a:ext cx="28648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u="sng" dirty="0" smtClean="0"/>
              <a:t>Culture </a:t>
            </a:r>
            <a:r>
              <a:rPr lang="it-IT" b="1" u="sng" dirty="0" err="1" smtClean="0"/>
              <a:t>treated</a:t>
            </a:r>
            <a:r>
              <a:rPr lang="it-IT" b="1" u="sng" dirty="0" smtClean="0"/>
              <a:t> </a:t>
            </a:r>
            <a:r>
              <a:rPr lang="it-IT" b="1" u="sng" dirty="0" err="1" smtClean="0"/>
              <a:t>with</a:t>
            </a:r>
            <a:r>
              <a:rPr lang="it-IT" b="1" u="sng" dirty="0" smtClean="0"/>
              <a:t> M33</a:t>
            </a:r>
            <a:endParaRPr lang="it-IT" b="1" u="sng" dirty="0"/>
          </a:p>
        </p:txBody>
      </p:sp>
      <p:sp>
        <p:nvSpPr>
          <p:cNvPr id="13" name="CasellaDiTesto 12"/>
          <p:cNvSpPr txBox="1"/>
          <p:nvPr/>
        </p:nvSpPr>
        <p:spPr>
          <a:xfrm>
            <a:off x="4172719" y="3068960"/>
            <a:ext cx="8813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 smtClean="0"/>
              <a:t>Time</a:t>
            </a:r>
            <a:r>
              <a:rPr lang="it-IT" dirty="0" smtClean="0"/>
              <a:t> 0</a:t>
            </a:r>
            <a:endParaRPr lang="it-IT" dirty="0"/>
          </a:p>
        </p:txBody>
      </p:sp>
      <p:sp>
        <p:nvSpPr>
          <p:cNvPr id="14" name="Rettangolo 13"/>
          <p:cNvSpPr/>
          <p:nvPr/>
        </p:nvSpPr>
        <p:spPr>
          <a:xfrm>
            <a:off x="4115569" y="3068960"/>
            <a:ext cx="936104" cy="36004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15" name="Connettore 2 14"/>
          <p:cNvCxnSpPr/>
          <p:nvPr/>
        </p:nvCxnSpPr>
        <p:spPr>
          <a:xfrm>
            <a:off x="5042148" y="3251076"/>
            <a:ext cx="360040" cy="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ttore 2 15"/>
          <p:cNvCxnSpPr/>
          <p:nvPr/>
        </p:nvCxnSpPr>
        <p:spPr>
          <a:xfrm flipH="1">
            <a:off x="3770387" y="3275459"/>
            <a:ext cx="360040" cy="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CasellaDiTesto 16"/>
          <p:cNvSpPr txBox="1"/>
          <p:nvPr/>
        </p:nvSpPr>
        <p:spPr>
          <a:xfrm>
            <a:off x="4106044" y="5291916"/>
            <a:ext cx="10096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 smtClean="0"/>
              <a:t>Time</a:t>
            </a:r>
            <a:r>
              <a:rPr lang="it-IT" dirty="0" smtClean="0"/>
              <a:t> 24</a:t>
            </a:r>
            <a:endParaRPr lang="it-IT" dirty="0"/>
          </a:p>
        </p:txBody>
      </p:sp>
      <p:sp>
        <p:nvSpPr>
          <p:cNvPr id="18" name="Rettangolo 17"/>
          <p:cNvSpPr/>
          <p:nvPr/>
        </p:nvSpPr>
        <p:spPr>
          <a:xfrm>
            <a:off x="4125094" y="5291916"/>
            <a:ext cx="936104" cy="36004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19" name="Connettore 2 18"/>
          <p:cNvCxnSpPr/>
          <p:nvPr/>
        </p:nvCxnSpPr>
        <p:spPr>
          <a:xfrm>
            <a:off x="5051673" y="5474032"/>
            <a:ext cx="360040" cy="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ttore 2 19"/>
          <p:cNvCxnSpPr/>
          <p:nvPr/>
        </p:nvCxnSpPr>
        <p:spPr>
          <a:xfrm flipH="1">
            <a:off x="3779912" y="5498415"/>
            <a:ext cx="360040" cy="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CasellaDiTesto 20"/>
          <p:cNvSpPr txBox="1"/>
          <p:nvPr/>
        </p:nvSpPr>
        <p:spPr>
          <a:xfrm>
            <a:off x="971600" y="4005064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44%</a:t>
            </a:r>
            <a:endParaRPr lang="it-IT" dirty="0"/>
          </a:p>
        </p:txBody>
      </p:sp>
      <p:sp>
        <p:nvSpPr>
          <p:cNvPr id="22" name="CasellaDiTesto 21"/>
          <p:cNvSpPr txBox="1"/>
          <p:nvPr/>
        </p:nvSpPr>
        <p:spPr>
          <a:xfrm>
            <a:off x="971600" y="6237312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37%</a:t>
            </a:r>
            <a:endParaRPr lang="it-IT" dirty="0"/>
          </a:p>
        </p:txBody>
      </p:sp>
      <p:sp>
        <p:nvSpPr>
          <p:cNvPr id="23" name="CasellaDiTesto 22"/>
          <p:cNvSpPr txBox="1"/>
          <p:nvPr/>
        </p:nvSpPr>
        <p:spPr>
          <a:xfrm>
            <a:off x="7524328" y="3933056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28%</a:t>
            </a:r>
            <a:endParaRPr lang="it-IT" dirty="0"/>
          </a:p>
        </p:txBody>
      </p:sp>
      <p:sp>
        <p:nvSpPr>
          <p:cNvPr id="24" name="CasellaDiTesto 23"/>
          <p:cNvSpPr txBox="1"/>
          <p:nvPr/>
        </p:nvSpPr>
        <p:spPr>
          <a:xfrm>
            <a:off x="7582301" y="6165304"/>
            <a:ext cx="5180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0%</a:t>
            </a:r>
            <a:endParaRPr lang="it-IT" dirty="0"/>
          </a:p>
        </p:txBody>
      </p:sp>
      <p:pic>
        <p:nvPicPr>
          <p:cNvPr id="25" name="Picture 1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525" y="9525"/>
            <a:ext cx="912813" cy="852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Ovale 133"/>
          <p:cNvSpPr/>
          <p:nvPr/>
        </p:nvSpPr>
        <p:spPr>
          <a:xfrm>
            <a:off x="6578600" y="2290763"/>
            <a:ext cx="571500" cy="21431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 sz="800" dirty="0">
              <a:solidFill>
                <a:schemeClr val="tx1"/>
              </a:solidFill>
            </a:endParaRPr>
          </a:p>
        </p:txBody>
      </p:sp>
      <p:sp>
        <p:nvSpPr>
          <p:cNvPr id="23559" name="Text Box 2"/>
          <p:cNvSpPr txBox="1">
            <a:spLocks noChangeArrowheads="1"/>
          </p:cNvSpPr>
          <p:nvPr/>
        </p:nvSpPr>
        <p:spPr bwMode="auto">
          <a:xfrm>
            <a:off x="1042988" y="96838"/>
            <a:ext cx="70993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912813"/>
            <a:r>
              <a:rPr lang="it-IT" sz="2800" b="1">
                <a:latin typeface="Palatino Linotype" pitchFamily="18" charset="0"/>
              </a:rPr>
              <a:t>In vivo activity – The sepsis animal model</a:t>
            </a:r>
          </a:p>
        </p:txBody>
      </p:sp>
      <p:sp>
        <p:nvSpPr>
          <p:cNvPr id="109" name="Line 6"/>
          <p:cNvSpPr>
            <a:spLocks noChangeShapeType="1"/>
          </p:cNvSpPr>
          <p:nvPr/>
        </p:nvSpPr>
        <p:spPr bwMode="auto">
          <a:xfrm>
            <a:off x="0" y="908050"/>
            <a:ext cx="9144000" cy="0"/>
          </a:xfrm>
          <a:prstGeom prst="line">
            <a:avLst/>
          </a:prstGeom>
          <a:noFill/>
          <a:ln w="57150">
            <a:solidFill>
              <a:schemeClr val="accent6">
                <a:lumMod val="75000"/>
              </a:schemeClr>
            </a:solidFill>
            <a:round/>
            <a:headEnd/>
            <a:tailEnd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it-IT">
              <a:latin typeface="+mn-lt"/>
            </a:endParaRPr>
          </a:p>
        </p:txBody>
      </p:sp>
      <p:grpSp>
        <p:nvGrpSpPr>
          <p:cNvPr id="23561" name="Gruppo 28"/>
          <p:cNvGrpSpPr>
            <a:grpSpLocks/>
          </p:cNvGrpSpPr>
          <p:nvPr/>
        </p:nvGrpSpPr>
        <p:grpSpPr bwMode="auto">
          <a:xfrm>
            <a:off x="4179888" y="2674938"/>
            <a:ext cx="798512" cy="500062"/>
            <a:chOff x="9929850" y="3714752"/>
            <a:chExt cx="798922" cy="500066"/>
          </a:xfrm>
        </p:grpSpPr>
        <p:cxnSp>
          <p:nvCxnSpPr>
            <p:cNvPr id="113" name="Connettore 1 112"/>
            <p:cNvCxnSpPr/>
            <p:nvPr/>
          </p:nvCxnSpPr>
          <p:spPr>
            <a:xfrm rot="5400000">
              <a:off x="9680611" y="3963991"/>
              <a:ext cx="500066" cy="1588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Connettore 2 114"/>
            <p:cNvCxnSpPr/>
            <p:nvPr/>
          </p:nvCxnSpPr>
          <p:spPr>
            <a:xfrm>
              <a:off x="9929850" y="3949704"/>
              <a:ext cx="214422" cy="1587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578" name="CasellaDiTesto 115"/>
            <p:cNvSpPr txBox="1">
              <a:spLocks noChangeArrowheads="1"/>
            </p:cNvSpPr>
            <p:nvPr/>
          </p:nvSpPr>
          <p:spPr bwMode="auto">
            <a:xfrm>
              <a:off x="10144958" y="3757925"/>
              <a:ext cx="583814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it-IT">
                  <a:latin typeface="Calibri" pitchFamily="34" charset="0"/>
                </a:rPr>
                <a:t>20%</a:t>
              </a:r>
            </a:p>
          </p:txBody>
        </p:sp>
      </p:grpSp>
      <p:graphicFrame>
        <p:nvGraphicFramePr>
          <p:cNvPr id="23555" name="Object 3"/>
          <p:cNvGraphicFramePr>
            <a:graphicFrameLocks noChangeAspect="1"/>
          </p:cNvGraphicFramePr>
          <p:nvPr/>
        </p:nvGraphicFramePr>
        <p:xfrm>
          <a:off x="785813" y="1428750"/>
          <a:ext cx="5991225" cy="4605338"/>
        </p:xfrm>
        <a:graphic>
          <a:graphicData uri="http://schemas.openxmlformats.org/presentationml/2006/ole">
            <p:oleObj spid="_x0000_s23555" name="Prism 5" r:id="rId3" imgW="5669280" imgH="4357080" progId="">
              <p:embed/>
            </p:oleObj>
          </a:graphicData>
        </a:graphic>
      </p:graphicFrame>
      <p:sp>
        <p:nvSpPr>
          <p:cNvPr id="23562" name="CasellaDiTesto 117"/>
          <p:cNvSpPr txBox="1">
            <a:spLocks noChangeArrowheads="1"/>
          </p:cNvSpPr>
          <p:nvPr/>
        </p:nvSpPr>
        <p:spPr bwMode="auto">
          <a:xfrm>
            <a:off x="7429500" y="2452688"/>
            <a:ext cx="1071563" cy="585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it-IT" sz="1600" b="1">
                <a:solidFill>
                  <a:srgbClr val="190DB3"/>
                </a:solidFill>
                <a:latin typeface="Calibri" pitchFamily="34" charset="0"/>
              </a:rPr>
              <a:t>M33PEG4</a:t>
            </a:r>
          </a:p>
          <a:p>
            <a:pPr algn="ctr"/>
            <a:r>
              <a:rPr lang="it-IT" sz="1600" b="1">
                <a:solidFill>
                  <a:srgbClr val="190DB3"/>
                </a:solidFill>
                <a:latin typeface="Calibri" pitchFamily="34" charset="0"/>
              </a:rPr>
              <a:t>5mg/Kg</a:t>
            </a:r>
          </a:p>
        </p:txBody>
      </p:sp>
      <p:sp>
        <p:nvSpPr>
          <p:cNvPr id="23563" name="CasellaDiTesto 118"/>
          <p:cNvSpPr txBox="1">
            <a:spLocks noChangeArrowheads="1"/>
          </p:cNvSpPr>
          <p:nvPr/>
        </p:nvSpPr>
        <p:spPr bwMode="auto">
          <a:xfrm>
            <a:off x="7143750" y="3214688"/>
            <a:ext cx="1141413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it-IT" sz="1600" b="1">
                <a:solidFill>
                  <a:srgbClr val="FF0000"/>
                </a:solidFill>
                <a:latin typeface="Calibri" pitchFamily="34" charset="0"/>
              </a:rPr>
              <a:t>M33</a:t>
            </a:r>
          </a:p>
          <a:p>
            <a:pPr algn="ctr"/>
            <a:r>
              <a:rPr lang="it-IT" sz="1600" b="1">
                <a:solidFill>
                  <a:srgbClr val="FF0000"/>
                </a:solidFill>
                <a:latin typeface="Calibri" pitchFamily="34" charset="0"/>
              </a:rPr>
              <a:t>5mg/Kg</a:t>
            </a:r>
          </a:p>
        </p:txBody>
      </p:sp>
      <p:grpSp>
        <p:nvGrpSpPr>
          <p:cNvPr id="23564" name="Gruppo 120"/>
          <p:cNvGrpSpPr>
            <a:grpSpLocks/>
          </p:cNvGrpSpPr>
          <p:nvPr/>
        </p:nvGrpSpPr>
        <p:grpSpPr bwMode="auto">
          <a:xfrm>
            <a:off x="5786438" y="2971800"/>
            <a:ext cx="1503362" cy="885825"/>
            <a:chOff x="6074696" y="3026613"/>
            <a:chExt cx="2092638" cy="1245175"/>
          </a:xfrm>
        </p:grpSpPr>
        <p:graphicFrame>
          <p:nvGraphicFramePr>
            <p:cNvPr id="23556" name="Object 4"/>
            <p:cNvGraphicFramePr>
              <a:graphicFrameLocks noChangeAspect="1"/>
            </p:cNvGraphicFramePr>
            <p:nvPr/>
          </p:nvGraphicFramePr>
          <p:xfrm>
            <a:off x="6533614" y="3071637"/>
            <a:ext cx="1173575" cy="1200151"/>
          </p:xfrm>
          <a:graphic>
            <a:graphicData uri="http://schemas.openxmlformats.org/presentationml/2006/ole">
              <p:oleObj spid="_x0000_s23556" name="ChemSketch" r:id="rId4" imgW="1332000" imgH="1362600" progId="">
                <p:embed/>
              </p:oleObj>
            </a:graphicData>
          </a:graphic>
        </p:graphicFrame>
        <p:sp>
          <p:nvSpPr>
            <p:cNvPr id="23572" name="Freeform 38"/>
            <p:cNvSpPr>
              <a:spLocks/>
            </p:cNvSpPr>
            <p:nvPr/>
          </p:nvSpPr>
          <p:spPr bwMode="auto">
            <a:xfrm rot="-8602043">
              <a:off x="6220572" y="3478629"/>
              <a:ext cx="326199" cy="240005"/>
            </a:xfrm>
            <a:custGeom>
              <a:avLst/>
              <a:gdLst>
                <a:gd name="T0" fmla="*/ 19188 w 221"/>
                <a:gd name="T1" fmla="*/ 251239 h 235"/>
                <a:gd name="T2" fmla="*/ 42804 w 221"/>
                <a:gd name="T3" fmla="*/ 215494 h 235"/>
                <a:gd name="T4" fmla="*/ 59041 w 221"/>
                <a:gd name="T5" fmla="*/ 193025 h 235"/>
                <a:gd name="T6" fmla="*/ 73801 w 221"/>
                <a:gd name="T7" fmla="*/ 171578 h 235"/>
                <a:gd name="T8" fmla="*/ 90037 w 221"/>
                <a:gd name="T9" fmla="*/ 156259 h 235"/>
                <a:gd name="T10" fmla="*/ 98893 w 221"/>
                <a:gd name="T11" fmla="*/ 145024 h 235"/>
                <a:gd name="T12" fmla="*/ 109225 w 221"/>
                <a:gd name="T13" fmla="*/ 138897 h 235"/>
                <a:gd name="T14" fmla="*/ 110701 w 221"/>
                <a:gd name="T15" fmla="*/ 138897 h 235"/>
                <a:gd name="T16" fmla="*/ 113653 w 221"/>
                <a:gd name="T17" fmla="*/ 139918 h 235"/>
                <a:gd name="T18" fmla="*/ 113653 w 221"/>
                <a:gd name="T19" fmla="*/ 147067 h 235"/>
                <a:gd name="T20" fmla="*/ 110701 w 221"/>
                <a:gd name="T21" fmla="*/ 166472 h 235"/>
                <a:gd name="T22" fmla="*/ 106273 w 221"/>
                <a:gd name="T23" fmla="*/ 185876 h 235"/>
                <a:gd name="T24" fmla="*/ 95941 w 221"/>
                <a:gd name="T25" fmla="*/ 221622 h 235"/>
                <a:gd name="T26" fmla="*/ 90037 w 221"/>
                <a:gd name="T27" fmla="*/ 243069 h 235"/>
                <a:gd name="T28" fmla="*/ 90037 w 221"/>
                <a:gd name="T29" fmla="*/ 258388 h 235"/>
                <a:gd name="T30" fmla="*/ 92989 w 221"/>
                <a:gd name="T31" fmla="*/ 267580 h 235"/>
                <a:gd name="T32" fmla="*/ 95941 w 221"/>
                <a:gd name="T33" fmla="*/ 269623 h 235"/>
                <a:gd name="T34" fmla="*/ 109225 w 221"/>
                <a:gd name="T35" fmla="*/ 267580 h 235"/>
                <a:gd name="T36" fmla="*/ 123985 w 221"/>
                <a:gd name="T37" fmla="*/ 262474 h 235"/>
                <a:gd name="T38" fmla="*/ 143173 w 221"/>
                <a:gd name="T39" fmla="*/ 253282 h 235"/>
                <a:gd name="T40" fmla="*/ 169742 w 221"/>
                <a:gd name="T41" fmla="*/ 235920 h 235"/>
                <a:gd name="T42" fmla="*/ 197786 w 221"/>
                <a:gd name="T43" fmla="*/ 215494 h 235"/>
                <a:gd name="T44" fmla="*/ 209594 w 221"/>
                <a:gd name="T45" fmla="*/ 204260 h 235"/>
                <a:gd name="T46" fmla="*/ 216974 w 221"/>
                <a:gd name="T47" fmla="*/ 193025 h 235"/>
                <a:gd name="T48" fmla="*/ 222878 w 221"/>
                <a:gd name="T49" fmla="*/ 181791 h 235"/>
                <a:gd name="T50" fmla="*/ 219926 w 221"/>
                <a:gd name="T51" fmla="*/ 159322 h 235"/>
                <a:gd name="T52" fmla="*/ 216974 w 221"/>
                <a:gd name="T53" fmla="*/ 131747 h 235"/>
                <a:gd name="T54" fmla="*/ 212546 w 221"/>
                <a:gd name="T55" fmla="*/ 110300 h 235"/>
                <a:gd name="T56" fmla="*/ 216974 w 221"/>
                <a:gd name="T57" fmla="*/ 102130 h 235"/>
                <a:gd name="T58" fmla="*/ 222878 w 221"/>
                <a:gd name="T59" fmla="*/ 94981 h 235"/>
                <a:gd name="T60" fmla="*/ 230258 w 221"/>
                <a:gd name="T61" fmla="*/ 92938 h 235"/>
                <a:gd name="T62" fmla="*/ 249446 w 221"/>
                <a:gd name="T63" fmla="*/ 90896 h 235"/>
                <a:gd name="T64" fmla="*/ 277491 w 221"/>
                <a:gd name="T65" fmla="*/ 94981 h 235"/>
                <a:gd name="T66" fmla="*/ 296679 w 221"/>
                <a:gd name="T67" fmla="*/ 94981 h 235"/>
                <a:gd name="T68" fmla="*/ 304059 w 221"/>
                <a:gd name="T69" fmla="*/ 90896 h 235"/>
                <a:gd name="T70" fmla="*/ 314391 w 221"/>
                <a:gd name="T71" fmla="*/ 85789 h 235"/>
                <a:gd name="T72" fmla="*/ 323247 w 221"/>
                <a:gd name="T73" fmla="*/ 75576 h 235"/>
                <a:gd name="T74" fmla="*/ 333579 w 221"/>
                <a:gd name="T75" fmla="*/ 56171 h 235"/>
                <a:gd name="T76" fmla="*/ 340959 w 221"/>
                <a:gd name="T77" fmla="*/ 29618 h 235"/>
                <a:gd name="T78" fmla="*/ 348339 w 221"/>
                <a:gd name="T79" fmla="*/ 12256 h 235"/>
                <a:gd name="T80" fmla="*/ 354243 w 221"/>
                <a:gd name="T81" fmla="*/ 2043 h 235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221"/>
                <a:gd name="T124" fmla="*/ 0 h 235"/>
                <a:gd name="T125" fmla="*/ 221 w 221"/>
                <a:gd name="T126" fmla="*/ 235 h 235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221" h="235">
                  <a:moveTo>
                    <a:pt x="0" y="235"/>
                  </a:moveTo>
                  <a:lnTo>
                    <a:pt x="12" y="213"/>
                  </a:lnTo>
                  <a:lnTo>
                    <a:pt x="21" y="192"/>
                  </a:lnTo>
                  <a:lnTo>
                    <a:pt x="27" y="183"/>
                  </a:lnTo>
                  <a:lnTo>
                    <a:pt x="33" y="173"/>
                  </a:lnTo>
                  <a:lnTo>
                    <a:pt x="37" y="164"/>
                  </a:lnTo>
                  <a:lnTo>
                    <a:pt x="43" y="154"/>
                  </a:lnTo>
                  <a:lnTo>
                    <a:pt x="46" y="146"/>
                  </a:lnTo>
                  <a:lnTo>
                    <a:pt x="50" y="141"/>
                  </a:lnTo>
                  <a:lnTo>
                    <a:pt x="56" y="133"/>
                  </a:lnTo>
                  <a:lnTo>
                    <a:pt x="58" y="127"/>
                  </a:lnTo>
                  <a:lnTo>
                    <a:pt x="62" y="123"/>
                  </a:lnTo>
                  <a:lnTo>
                    <a:pt x="66" y="119"/>
                  </a:lnTo>
                  <a:lnTo>
                    <a:pt x="68" y="118"/>
                  </a:lnTo>
                  <a:lnTo>
                    <a:pt x="69" y="118"/>
                  </a:lnTo>
                  <a:lnTo>
                    <a:pt x="71" y="118"/>
                  </a:lnTo>
                  <a:lnTo>
                    <a:pt x="71" y="119"/>
                  </a:lnTo>
                  <a:lnTo>
                    <a:pt x="71" y="121"/>
                  </a:lnTo>
                  <a:lnTo>
                    <a:pt x="71" y="125"/>
                  </a:lnTo>
                  <a:lnTo>
                    <a:pt x="69" y="133"/>
                  </a:lnTo>
                  <a:lnTo>
                    <a:pt x="69" y="141"/>
                  </a:lnTo>
                  <a:lnTo>
                    <a:pt x="68" y="148"/>
                  </a:lnTo>
                  <a:lnTo>
                    <a:pt x="66" y="158"/>
                  </a:lnTo>
                  <a:lnTo>
                    <a:pt x="64" y="169"/>
                  </a:lnTo>
                  <a:lnTo>
                    <a:pt x="60" y="188"/>
                  </a:lnTo>
                  <a:lnTo>
                    <a:pt x="58" y="198"/>
                  </a:lnTo>
                  <a:lnTo>
                    <a:pt x="56" y="206"/>
                  </a:lnTo>
                  <a:lnTo>
                    <a:pt x="56" y="213"/>
                  </a:lnTo>
                  <a:lnTo>
                    <a:pt x="56" y="219"/>
                  </a:lnTo>
                  <a:lnTo>
                    <a:pt x="56" y="225"/>
                  </a:lnTo>
                  <a:lnTo>
                    <a:pt x="58" y="227"/>
                  </a:lnTo>
                  <a:lnTo>
                    <a:pt x="60" y="229"/>
                  </a:lnTo>
                  <a:lnTo>
                    <a:pt x="64" y="229"/>
                  </a:lnTo>
                  <a:lnTo>
                    <a:pt x="68" y="227"/>
                  </a:lnTo>
                  <a:lnTo>
                    <a:pt x="73" y="225"/>
                  </a:lnTo>
                  <a:lnTo>
                    <a:pt x="77" y="223"/>
                  </a:lnTo>
                  <a:lnTo>
                    <a:pt x="83" y="219"/>
                  </a:lnTo>
                  <a:lnTo>
                    <a:pt x="89" y="215"/>
                  </a:lnTo>
                  <a:lnTo>
                    <a:pt x="94" y="210"/>
                  </a:lnTo>
                  <a:lnTo>
                    <a:pt x="106" y="200"/>
                  </a:lnTo>
                  <a:lnTo>
                    <a:pt x="117" y="188"/>
                  </a:lnTo>
                  <a:lnTo>
                    <a:pt x="123" y="183"/>
                  </a:lnTo>
                  <a:lnTo>
                    <a:pt x="127" y="179"/>
                  </a:lnTo>
                  <a:lnTo>
                    <a:pt x="131" y="173"/>
                  </a:lnTo>
                  <a:lnTo>
                    <a:pt x="133" y="169"/>
                  </a:lnTo>
                  <a:lnTo>
                    <a:pt x="135" y="164"/>
                  </a:lnTo>
                  <a:lnTo>
                    <a:pt x="137" y="158"/>
                  </a:lnTo>
                  <a:lnTo>
                    <a:pt x="139" y="154"/>
                  </a:lnTo>
                  <a:lnTo>
                    <a:pt x="139" y="148"/>
                  </a:lnTo>
                  <a:lnTo>
                    <a:pt x="137" y="135"/>
                  </a:lnTo>
                  <a:lnTo>
                    <a:pt x="137" y="123"/>
                  </a:lnTo>
                  <a:lnTo>
                    <a:pt x="135" y="112"/>
                  </a:lnTo>
                  <a:lnTo>
                    <a:pt x="133" y="100"/>
                  </a:lnTo>
                  <a:lnTo>
                    <a:pt x="133" y="94"/>
                  </a:lnTo>
                  <a:lnTo>
                    <a:pt x="135" y="91"/>
                  </a:lnTo>
                  <a:lnTo>
                    <a:pt x="135" y="87"/>
                  </a:lnTo>
                  <a:lnTo>
                    <a:pt x="137" y="83"/>
                  </a:lnTo>
                  <a:lnTo>
                    <a:pt x="139" y="81"/>
                  </a:lnTo>
                  <a:lnTo>
                    <a:pt x="140" y="79"/>
                  </a:lnTo>
                  <a:lnTo>
                    <a:pt x="144" y="79"/>
                  </a:lnTo>
                  <a:lnTo>
                    <a:pt x="148" y="77"/>
                  </a:lnTo>
                  <a:lnTo>
                    <a:pt x="156" y="77"/>
                  </a:lnTo>
                  <a:lnTo>
                    <a:pt x="163" y="79"/>
                  </a:lnTo>
                  <a:lnTo>
                    <a:pt x="173" y="81"/>
                  </a:lnTo>
                  <a:lnTo>
                    <a:pt x="181" y="81"/>
                  </a:lnTo>
                  <a:lnTo>
                    <a:pt x="185" y="81"/>
                  </a:lnTo>
                  <a:lnTo>
                    <a:pt x="188" y="79"/>
                  </a:lnTo>
                  <a:lnTo>
                    <a:pt x="190" y="77"/>
                  </a:lnTo>
                  <a:lnTo>
                    <a:pt x="194" y="75"/>
                  </a:lnTo>
                  <a:lnTo>
                    <a:pt x="196" y="73"/>
                  </a:lnTo>
                  <a:lnTo>
                    <a:pt x="200" y="70"/>
                  </a:lnTo>
                  <a:lnTo>
                    <a:pt x="202" y="64"/>
                  </a:lnTo>
                  <a:lnTo>
                    <a:pt x="204" y="60"/>
                  </a:lnTo>
                  <a:lnTo>
                    <a:pt x="208" y="48"/>
                  </a:lnTo>
                  <a:lnTo>
                    <a:pt x="211" y="37"/>
                  </a:lnTo>
                  <a:lnTo>
                    <a:pt x="213" y="25"/>
                  </a:lnTo>
                  <a:lnTo>
                    <a:pt x="217" y="16"/>
                  </a:lnTo>
                  <a:lnTo>
                    <a:pt x="217" y="10"/>
                  </a:lnTo>
                  <a:lnTo>
                    <a:pt x="219" y="6"/>
                  </a:lnTo>
                  <a:lnTo>
                    <a:pt x="221" y="2"/>
                  </a:lnTo>
                  <a:lnTo>
                    <a:pt x="221" y="0"/>
                  </a:lnTo>
                </a:path>
              </a:pathLst>
            </a:custGeom>
            <a:noFill/>
            <a:ln w="19050">
              <a:solidFill>
                <a:srgbClr val="FF3300"/>
              </a:solidFill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23573" name="Freeform 39"/>
            <p:cNvSpPr>
              <a:spLocks/>
            </p:cNvSpPr>
            <p:nvPr/>
          </p:nvSpPr>
          <p:spPr bwMode="auto">
            <a:xfrm rot="-9069050">
              <a:off x="6741342" y="4082017"/>
              <a:ext cx="460756" cy="91220"/>
            </a:xfrm>
            <a:custGeom>
              <a:avLst/>
              <a:gdLst>
                <a:gd name="T0" fmla="*/ 463710 w 312"/>
                <a:gd name="T1" fmla="*/ 57773 h 90"/>
                <a:gd name="T2" fmla="*/ 400208 w 312"/>
                <a:gd name="T3" fmla="*/ 80071 h 90"/>
                <a:gd name="T4" fmla="*/ 372149 w 312"/>
                <a:gd name="T5" fmla="*/ 89193 h 90"/>
                <a:gd name="T6" fmla="*/ 348521 w 312"/>
                <a:gd name="T7" fmla="*/ 95274 h 90"/>
                <a:gd name="T8" fmla="*/ 326369 w 312"/>
                <a:gd name="T9" fmla="*/ 102369 h 90"/>
                <a:gd name="T10" fmla="*/ 310124 w 312"/>
                <a:gd name="T11" fmla="*/ 104396 h 90"/>
                <a:gd name="T12" fmla="*/ 304217 w 312"/>
                <a:gd name="T13" fmla="*/ 104396 h 90"/>
                <a:gd name="T14" fmla="*/ 301264 w 312"/>
                <a:gd name="T15" fmla="*/ 102369 h 90"/>
                <a:gd name="T16" fmla="*/ 310124 w 312"/>
                <a:gd name="T17" fmla="*/ 93247 h 90"/>
                <a:gd name="T18" fmla="*/ 326369 w 312"/>
                <a:gd name="T19" fmla="*/ 82098 h 90"/>
                <a:gd name="T20" fmla="*/ 348521 w 312"/>
                <a:gd name="T21" fmla="*/ 68922 h 90"/>
                <a:gd name="T22" fmla="*/ 382487 w 312"/>
                <a:gd name="T23" fmla="*/ 46624 h 90"/>
                <a:gd name="T24" fmla="*/ 400208 w 312"/>
                <a:gd name="T25" fmla="*/ 31420 h 90"/>
                <a:gd name="T26" fmla="*/ 414976 w 312"/>
                <a:gd name="T27" fmla="*/ 19258 h 90"/>
                <a:gd name="T28" fmla="*/ 419406 w 312"/>
                <a:gd name="T29" fmla="*/ 13176 h 90"/>
                <a:gd name="T30" fmla="*/ 414976 w 312"/>
                <a:gd name="T31" fmla="*/ 8108 h 90"/>
                <a:gd name="T32" fmla="*/ 406115 w 312"/>
                <a:gd name="T33" fmla="*/ 5068 h 90"/>
                <a:gd name="T34" fmla="*/ 386917 w 312"/>
                <a:gd name="T35" fmla="*/ 2027 h 90"/>
                <a:gd name="T36" fmla="*/ 366242 w 312"/>
                <a:gd name="T37" fmla="*/ 0 h 90"/>
                <a:gd name="T38" fmla="*/ 329322 w 312"/>
                <a:gd name="T39" fmla="*/ 0 h 90"/>
                <a:gd name="T40" fmla="*/ 295356 w 312"/>
                <a:gd name="T41" fmla="*/ 2027 h 90"/>
                <a:gd name="T42" fmla="*/ 273205 w 312"/>
                <a:gd name="T43" fmla="*/ 7095 h 90"/>
                <a:gd name="T44" fmla="*/ 258437 w 312"/>
                <a:gd name="T45" fmla="*/ 10136 h 90"/>
                <a:gd name="T46" fmla="*/ 245146 w 312"/>
                <a:gd name="T47" fmla="*/ 19258 h 90"/>
                <a:gd name="T48" fmla="*/ 230378 w 312"/>
                <a:gd name="T49" fmla="*/ 35474 h 90"/>
                <a:gd name="T50" fmla="*/ 211180 w 312"/>
                <a:gd name="T51" fmla="*/ 60813 h 90"/>
                <a:gd name="T52" fmla="*/ 205273 w 312"/>
                <a:gd name="T53" fmla="*/ 70949 h 90"/>
                <a:gd name="T54" fmla="*/ 197889 w 312"/>
                <a:gd name="T55" fmla="*/ 80071 h 90"/>
                <a:gd name="T56" fmla="*/ 187551 w 312"/>
                <a:gd name="T57" fmla="*/ 85139 h 90"/>
                <a:gd name="T58" fmla="*/ 174260 w 312"/>
                <a:gd name="T59" fmla="*/ 85139 h 90"/>
                <a:gd name="T60" fmla="*/ 165400 w 312"/>
                <a:gd name="T61" fmla="*/ 82098 h 90"/>
                <a:gd name="T62" fmla="*/ 156539 w 312"/>
                <a:gd name="T63" fmla="*/ 75003 h 90"/>
                <a:gd name="T64" fmla="*/ 134387 w 312"/>
                <a:gd name="T65" fmla="*/ 62840 h 90"/>
                <a:gd name="T66" fmla="*/ 119619 w 312"/>
                <a:gd name="T67" fmla="*/ 53718 h 90"/>
                <a:gd name="T68" fmla="*/ 110759 w 312"/>
                <a:gd name="T69" fmla="*/ 48651 h 90"/>
                <a:gd name="T70" fmla="*/ 97468 w 312"/>
                <a:gd name="T71" fmla="*/ 50678 h 90"/>
                <a:gd name="T72" fmla="*/ 82700 w 312"/>
                <a:gd name="T73" fmla="*/ 53718 h 90"/>
                <a:gd name="T74" fmla="*/ 60548 w 312"/>
                <a:gd name="T75" fmla="*/ 63854 h 90"/>
                <a:gd name="T76" fmla="*/ 33966 w 312"/>
                <a:gd name="T77" fmla="*/ 80071 h 90"/>
                <a:gd name="T78" fmla="*/ 7384 w 312"/>
                <a:gd name="T79" fmla="*/ 95274 h 90"/>
                <a:gd name="T80" fmla="*/ 0 w 312"/>
                <a:gd name="T81" fmla="*/ 99328 h 90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312"/>
                <a:gd name="T124" fmla="*/ 0 h 90"/>
                <a:gd name="T125" fmla="*/ 312 w 312"/>
                <a:gd name="T126" fmla="*/ 90 h 90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312" h="90">
                  <a:moveTo>
                    <a:pt x="312" y="40"/>
                  </a:moveTo>
                  <a:lnTo>
                    <a:pt x="289" y="50"/>
                  </a:lnTo>
                  <a:lnTo>
                    <a:pt x="270" y="59"/>
                  </a:lnTo>
                  <a:lnTo>
                    <a:pt x="249" y="69"/>
                  </a:lnTo>
                  <a:lnTo>
                    <a:pt x="241" y="73"/>
                  </a:lnTo>
                  <a:lnTo>
                    <a:pt x="232" y="77"/>
                  </a:lnTo>
                  <a:lnTo>
                    <a:pt x="224" y="80"/>
                  </a:lnTo>
                  <a:lnTo>
                    <a:pt x="217" y="82"/>
                  </a:lnTo>
                  <a:lnTo>
                    <a:pt x="209" y="86"/>
                  </a:lnTo>
                  <a:lnTo>
                    <a:pt x="203" y="88"/>
                  </a:lnTo>
                  <a:lnTo>
                    <a:pt x="199" y="88"/>
                  </a:lnTo>
                  <a:lnTo>
                    <a:pt x="193" y="90"/>
                  </a:lnTo>
                  <a:lnTo>
                    <a:pt x="192" y="90"/>
                  </a:lnTo>
                  <a:lnTo>
                    <a:pt x="190" y="90"/>
                  </a:lnTo>
                  <a:lnTo>
                    <a:pt x="188" y="88"/>
                  </a:lnTo>
                  <a:lnTo>
                    <a:pt x="190" y="84"/>
                  </a:lnTo>
                  <a:lnTo>
                    <a:pt x="193" y="80"/>
                  </a:lnTo>
                  <a:lnTo>
                    <a:pt x="197" y="77"/>
                  </a:lnTo>
                  <a:lnTo>
                    <a:pt x="203" y="71"/>
                  </a:lnTo>
                  <a:lnTo>
                    <a:pt x="209" y="65"/>
                  </a:lnTo>
                  <a:lnTo>
                    <a:pt x="217" y="59"/>
                  </a:lnTo>
                  <a:lnTo>
                    <a:pt x="222" y="52"/>
                  </a:lnTo>
                  <a:lnTo>
                    <a:pt x="238" y="40"/>
                  </a:lnTo>
                  <a:lnTo>
                    <a:pt x="243" y="32"/>
                  </a:lnTo>
                  <a:lnTo>
                    <a:pt x="249" y="27"/>
                  </a:lnTo>
                  <a:lnTo>
                    <a:pt x="255" y="21"/>
                  </a:lnTo>
                  <a:lnTo>
                    <a:pt x="259" y="17"/>
                  </a:lnTo>
                  <a:lnTo>
                    <a:pt x="261" y="13"/>
                  </a:lnTo>
                  <a:lnTo>
                    <a:pt x="261" y="11"/>
                  </a:lnTo>
                  <a:lnTo>
                    <a:pt x="261" y="9"/>
                  </a:lnTo>
                  <a:lnTo>
                    <a:pt x="259" y="7"/>
                  </a:lnTo>
                  <a:lnTo>
                    <a:pt x="257" y="6"/>
                  </a:lnTo>
                  <a:lnTo>
                    <a:pt x="253" y="4"/>
                  </a:lnTo>
                  <a:lnTo>
                    <a:pt x="247" y="2"/>
                  </a:lnTo>
                  <a:lnTo>
                    <a:pt x="241" y="2"/>
                  </a:lnTo>
                  <a:lnTo>
                    <a:pt x="236" y="0"/>
                  </a:lnTo>
                  <a:lnTo>
                    <a:pt x="228" y="0"/>
                  </a:lnTo>
                  <a:lnTo>
                    <a:pt x="220" y="0"/>
                  </a:lnTo>
                  <a:lnTo>
                    <a:pt x="205" y="0"/>
                  </a:lnTo>
                  <a:lnTo>
                    <a:pt x="190" y="2"/>
                  </a:lnTo>
                  <a:lnTo>
                    <a:pt x="184" y="2"/>
                  </a:lnTo>
                  <a:lnTo>
                    <a:pt x="176" y="4"/>
                  </a:lnTo>
                  <a:lnTo>
                    <a:pt x="170" y="6"/>
                  </a:lnTo>
                  <a:lnTo>
                    <a:pt x="165" y="7"/>
                  </a:lnTo>
                  <a:lnTo>
                    <a:pt x="161" y="9"/>
                  </a:lnTo>
                  <a:lnTo>
                    <a:pt x="157" y="13"/>
                  </a:lnTo>
                  <a:lnTo>
                    <a:pt x="153" y="17"/>
                  </a:lnTo>
                  <a:lnTo>
                    <a:pt x="149" y="21"/>
                  </a:lnTo>
                  <a:lnTo>
                    <a:pt x="144" y="31"/>
                  </a:lnTo>
                  <a:lnTo>
                    <a:pt x="138" y="42"/>
                  </a:lnTo>
                  <a:lnTo>
                    <a:pt x="132" y="52"/>
                  </a:lnTo>
                  <a:lnTo>
                    <a:pt x="130" y="57"/>
                  </a:lnTo>
                  <a:lnTo>
                    <a:pt x="128" y="61"/>
                  </a:lnTo>
                  <a:lnTo>
                    <a:pt x="124" y="65"/>
                  </a:lnTo>
                  <a:lnTo>
                    <a:pt x="123" y="69"/>
                  </a:lnTo>
                  <a:lnTo>
                    <a:pt x="119" y="71"/>
                  </a:lnTo>
                  <a:lnTo>
                    <a:pt x="117" y="73"/>
                  </a:lnTo>
                  <a:lnTo>
                    <a:pt x="113" y="73"/>
                  </a:lnTo>
                  <a:lnTo>
                    <a:pt x="109" y="73"/>
                  </a:lnTo>
                  <a:lnTo>
                    <a:pt x="107" y="73"/>
                  </a:lnTo>
                  <a:lnTo>
                    <a:pt x="103" y="71"/>
                  </a:lnTo>
                  <a:lnTo>
                    <a:pt x="99" y="69"/>
                  </a:lnTo>
                  <a:lnTo>
                    <a:pt x="98" y="65"/>
                  </a:lnTo>
                  <a:lnTo>
                    <a:pt x="92" y="59"/>
                  </a:lnTo>
                  <a:lnTo>
                    <a:pt x="84" y="54"/>
                  </a:lnTo>
                  <a:lnTo>
                    <a:pt x="78" y="48"/>
                  </a:lnTo>
                  <a:lnTo>
                    <a:pt x="75" y="46"/>
                  </a:lnTo>
                  <a:lnTo>
                    <a:pt x="71" y="44"/>
                  </a:lnTo>
                  <a:lnTo>
                    <a:pt x="69" y="42"/>
                  </a:lnTo>
                  <a:lnTo>
                    <a:pt x="65" y="42"/>
                  </a:lnTo>
                  <a:lnTo>
                    <a:pt x="61" y="44"/>
                  </a:lnTo>
                  <a:lnTo>
                    <a:pt x="57" y="44"/>
                  </a:lnTo>
                  <a:lnTo>
                    <a:pt x="52" y="46"/>
                  </a:lnTo>
                  <a:lnTo>
                    <a:pt x="48" y="50"/>
                  </a:lnTo>
                  <a:lnTo>
                    <a:pt x="38" y="55"/>
                  </a:lnTo>
                  <a:lnTo>
                    <a:pt x="28" y="61"/>
                  </a:lnTo>
                  <a:lnTo>
                    <a:pt x="21" y="69"/>
                  </a:lnTo>
                  <a:lnTo>
                    <a:pt x="11" y="77"/>
                  </a:lnTo>
                  <a:lnTo>
                    <a:pt x="5" y="82"/>
                  </a:lnTo>
                  <a:lnTo>
                    <a:pt x="2" y="84"/>
                  </a:lnTo>
                  <a:lnTo>
                    <a:pt x="0" y="86"/>
                  </a:lnTo>
                </a:path>
              </a:pathLst>
            </a:custGeom>
            <a:noFill/>
            <a:ln w="19050">
              <a:solidFill>
                <a:srgbClr val="FF3300"/>
              </a:solidFill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23574" name="Freeform 40"/>
            <p:cNvSpPr>
              <a:spLocks/>
            </p:cNvSpPr>
            <p:nvPr/>
          </p:nvSpPr>
          <p:spPr bwMode="auto">
            <a:xfrm rot="10553554">
              <a:off x="7707937" y="3773773"/>
              <a:ext cx="459397" cy="92991"/>
            </a:xfrm>
            <a:custGeom>
              <a:avLst/>
              <a:gdLst>
                <a:gd name="T0" fmla="*/ 35452 w 311"/>
                <a:gd name="T1" fmla="*/ 51094 h 91"/>
                <a:gd name="T2" fmla="*/ 96015 w 311"/>
                <a:gd name="T3" fmla="*/ 27591 h 91"/>
                <a:gd name="T4" fmla="*/ 127036 w 311"/>
                <a:gd name="T5" fmla="*/ 16350 h 91"/>
                <a:gd name="T6" fmla="*/ 150670 w 311"/>
                <a:gd name="T7" fmla="*/ 9197 h 91"/>
                <a:gd name="T8" fmla="*/ 169873 w 311"/>
                <a:gd name="T9" fmla="*/ 2044 h 91"/>
                <a:gd name="T10" fmla="*/ 186122 w 311"/>
                <a:gd name="T11" fmla="*/ 0 h 91"/>
                <a:gd name="T12" fmla="*/ 194985 w 311"/>
                <a:gd name="T13" fmla="*/ 0 h 91"/>
                <a:gd name="T14" fmla="*/ 194985 w 311"/>
                <a:gd name="T15" fmla="*/ 2044 h 91"/>
                <a:gd name="T16" fmla="*/ 187599 w 311"/>
                <a:gd name="T17" fmla="*/ 9197 h 91"/>
                <a:gd name="T18" fmla="*/ 172828 w 311"/>
                <a:gd name="T19" fmla="*/ 23503 h 91"/>
                <a:gd name="T20" fmla="*/ 150670 w 311"/>
                <a:gd name="T21" fmla="*/ 36788 h 91"/>
                <a:gd name="T22" fmla="*/ 121127 w 311"/>
                <a:gd name="T23" fmla="*/ 61313 h 91"/>
                <a:gd name="T24" fmla="*/ 98970 w 311"/>
                <a:gd name="T25" fmla="*/ 75619 h 91"/>
                <a:gd name="T26" fmla="*/ 87152 w 311"/>
                <a:gd name="T27" fmla="*/ 88903 h 91"/>
                <a:gd name="T28" fmla="*/ 84198 w 311"/>
                <a:gd name="T29" fmla="*/ 95035 h 91"/>
                <a:gd name="T30" fmla="*/ 87152 w 311"/>
                <a:gd name="T31" fmla="*/ 100144 h 91"/>
                <a:gd name="T32" fmla="*/ 96015 w 311"/>
                <a:gd name="T33" fmla="*/ 105254 h 91"/>
                <a:gd name="T34" fmla="*/ 113741 w 311"/>
                <a:gd name="T35" fmla="*/ 107297 h 91"/>
                <a:gd name="T36" fmla="*/ 135899 w 311"/>
                <a:gd name="T37" fmla="*/ 107297 h 91"/>
                <a:gd name="T38" fmla="*/ 172828 w 311"/>
                <a:gd name="T39" fmla="*/ 107297 h 91"/>
                <a:gd name="T40" fmla="*/ 206803 w 311"/>
                <a:gd name="T41" fmla="*/ 102188 h 91"/>
                <a:gd name="T42" fmla="*/ 227483 w 311"/>
                <a:gd name="T43" fmla="*/ 98100 h 91"/>
                <a:gd name="T44" fmla="*/ 240777 w 311"/>
                <a:gd name="T45" fmla="*/ 92991 h 91"/>
                <a:gd name="T46" fmla="*/ 254072 w 311"/>
                <a:gd name="T47" fmla="*/ 83794 h 91"/>
                <a:gd name="T48" fmla="*/ 267366 w 311"/>
                <a:gd name="T49" fmla="*/ 68466 h 91"/>
                <a:gd name="T50" fmla="*/ 288046 w 311"/>
                <a:gd name="T51" fmla="*/ 43941 h 91"/>
                <a:gd name="T52" fmla="*/ 293955 w 311"/>
                <a:gd name="T53" fmla="*/ 31678 h 91"/>
                <a:gd name="T54" fmla="*/ 301341 w 311"/>
                <a:gd name="T55" fmla="*/ 23503 h 91"/>
                <a:gd name="T56" fmla="*/ 311681 w 311"/>
                <a:gd name="T57" fmla="*/ 18394 h 91"/>
                <a:gd name="T58" fmla="*/ 324975 w 311"/>
                <a:gd name="T59" fmla="*/ 16350 h 91"/>
                <a:gd name="T60" fmla="*/ 333838 w 311"/>
                <a:gd name="T61" fmla="*/ 21459 h 91"/>
                <a:gd name="T62" fmla="*/ 341224 w 311"/>
                <a:gd name="T63" fmla="*/ 25547 h 91"/>
                <a:gd name="T64" fmla="*/ 364859 w 311"/>
                <a:gd name="T65" fmla="*/ 40875 h 91"/>
                <a:gd name="T66" fmla="*/ 378153 w 311"/>
                <a:gd name="T67" fmla="*/ 51094 h 91"/>
                <a:gd name="T68" fmla="*/ 391448 w 311"/>
                <a:gd name="T69" fmla="*/ 53138 h 91"/>
                <a:gd name="T70" fmla="*/ 401788 w 311"/>
                <a:gd name="T71" fmla="*/ 51094 h 91"/>
                <a:gd name="T72" fmla="*/ 415082 w 311"/>
                <a:gd name="T73" fmla="*/ 48028 h 91"/>
                <a:gd name="T74" fmla="*/ 438717 w 311"/>
                <a:gd name="T75" fmla="*/ 36788 h 91"/>
                <a:gd name="T76" fmla="*/ 465306 w 311"/>
                <a:gd name="T77" fmla="*/ 18394 h 91"/>
                <a:gd name="T78" fmla="*/ 491895 w 311"/>
                <a:gd name="T79" fmla="*/ 5109 h 91"/>
                <a:gd name="T80" fmla="*/ 499280 w 311"/>
                <a:gd name="T81" fmla="*/ 0 h 91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311"/>
                <a:gd name="T124" fmla="*/ 0 h 91"/>
                <a:gd name="T125" fmla="*/ 311 w 311"/>
                <a:gd name="T126" fmla="*/ 91 h 91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311" h="91">
                  <a:moveTo>
                    <a:pt x="0" y="54"/>
                  </a:moveTo>
                  <a:lnTo>
                    <a:pt x="22" y="43"/>
                  </a:lnTo>
                  <a:lnTo>
                    <a:pt x="41" y="33"/>
                  </a:lnTo>
                  <a:lnTo>
                    <a:pt x="60" y="23"/>
                  </a:lnTo>
                  <a:lnTo>
                    <a:pt x="70" y="18"/>
                  </a:lnTo>
                  <a:lnTo>
                    <a:pt x="79" y="14"/>
                  </a:lnTo>
                  <a:lnTo>
                    <a:pt x="87" y="10"/>
                  </a:lnTo>
                  <a:lnTo>
                    <a:pt x="94" y="8"/>
                  </a:lnTo>
                  <a:lnTo>
                    <a:pt x="100" y="4"/>
                  </a:lnTo>
                  <a:lnTo>
                    <a:pt x="106" y="2"/>
                  </a:lnTo>
                  <a:lnTo>
                    <a:pt x="112" y="0"/>
                  </a:lnTo>
                  <a:lnTo>
                    <a:pt x="116" y="0"/>
                  </a:lnTo>
                  <a:lnTo>
                    <a:pt x="119" y="0"/>
                  </a:lnTo>
                  <a:lnTo>
                    <a:pt x="121" y="0"/>
                  </a:lnTo>
                  <a:lnTo>
                    <a:pt x="121" y="2"/>
                  </a:lnTo>
                  <a:lnTo>
                    <a:pt x="121" y="4"/>
                  </a:lnTo>
                  <a:lnTo>
                    <a:pt x="117" y="8"/>
                  </a:lnTo>
                  <a:lnTo>
                    <a:pt x="114" y="14"/>
                  </a:lnTo>
                  <a:lnTo>
                    <a:pt x="108" y="20"/>
                  </a:lnTo>
                  <a:lnTo>
                    <a:pt x="102" y="25"/>
                  </a:lnTo>
                  <a:lnTo>
                    <a:pt x="94" y="31"/>
                  </a:lnTo>
                  <a:lnTo>
                    <a:pt x="89" y="39"/>
                  </a:lnTo>
                  <a:lnTo>
                    <a:pt x="75" y="52"/>
                  </a:lnTo>
                  <a:lnTo>
                    <a:pt x="68" y="58"/>
                  </a:lnTo>
                  <a:lnTo>
                    <a:pt x="62" y="64"/>
                  </a:lnTo>
                  <a:lnTo>
                    <a:pt x="58" y="69"/>
                  </a:lnTo>
                  <a:lnTo>
                    <a:pt x="54" y="75"/>
                  </a:lnTo>
                  <a:lnTo>
                    <a:pt x="52" y="79"/>
                  </a:lnTo>
                  <a:lnTo>
                    <a:pt x="52" y="81"/>
                  </a:lnTo>
                  <a:lnTo>
                    <a:pt x="52" y="83"/>
                  </a:lnTo>
                  <a:lnTo>
                    <a:pt x="54" y="85"/>
                  </a:lnTo>
                  <a:lnTo>
                    <a:pt x="56" y="87"/>
                  </a:lnTo>
                  <a:lnTo>
                    <a:pt x="60" y="89"/>
                  </a:lnTo>
                  <a:lnTo>
                    <a:pt x="66" y="89"/>
                  </a:lnTo>
                  <a:lnTo>
                    <a:pt x="71" y="91"/>
                  </a:lnTo>
                  <a:lnTo>
                    <a:pt x="77" y="91"/>
                  </a:lnTo>
                  <a:lnTo>
                    <a:pt x="85" y="91"/>
                  </a:lnTo>
                  <a:lnTo>
                    <a:pt x="93" y="91"/>
                  </a:lnTo>
                  <a:lnTo>
                    <a:pt x="108" y="91"/>
                  </a:lnTo>
                  <a:lnTo>
                    <a:pt x="123" y="89"/>
                  </a:lnTo>
                  <a:lnTo>
                    <a:pt x="129" y="87"/>
                  </a:lnTo>
                  <a:lnTo>
                    <a:pt x="137" y="85"/>
                  </a:lnTo>
                  <a:lnTo>
                    <a:pt x="142" y="83"/>
                  </a:lnTo>
                  <a:lnTo>
                    <a:pt x="146" y="81"/>
                  </a:lnTo>
                  <a:lnTo>
                    <a:pt x="150" y="79"/>
                  </a:lnTo>
                  <a:lnTo>
                    <a:pt x="154" y="75"/>
                  </a:lnTo>
                  <a:lnTo>
                    <a:pt x="158" y="71"/>
                  </a:lnTo>
                  <a:lnTo>
                    <a:pt x="162" y="68"/>
                  </a:lnTo>
                  <a:lnTo>
                    <a:pt x="167" y="58"/>
                  </a:lnTo>
                  <a:lnTo>
                    <a:pt x="173" y="46"/>
                  </a:lnTo>
                  <a:lnTo>
                    <a:pt x="179" y="37"/>
                  </a:lnTo>
                  <a:lnTo>
                    <a:pt x="181" y="31"/>
                  </a:lnTo>
                  <a:lnTo>
                    <a:pt x="183" y="27"/>
                  </a:lnTo>
                  <a:lnTo>
                    <a:pt x="187" y="23"/>
                  </a:lnTo>
                  <a:lnTo>
                    <a:pt x="188" y="20"/>
                  </a:lnTo>
                  <a:lnTo>
                    <a:pt x="192" y="18"/>
                  </a:lnTo>
                  <a:lnTo>
                    <a:pt x="194" y="16"/>
                  </a:lnTo>
                  <a:lnTo>
                    <a:pt x="198" y="14"/>
                  </a:lnTo>
                  <a:lnTo>
                    <a:pt x="202" y="14"/>
                  </a:lnTo>
                  <a:lnTo>
                    <a:pt x="204" y="16"/>
                  </a:lnTo>
                  <a:lnTo>
                    <a:pt x="208" y="18"/>
                  </a:lnTo>
                  <a:lnTo>
                    <a:pt x="210" y="20"/>
                  </a:lnTo>
                  <a:lnTo>
                    <a:pt x="213" y="22"/>
                  </a:lnTo>
                  <a:lnTo>
                    <a:pt x="219" y="29"/>
                  </a:lnTo>
                  <a:lnTo>
                    <a:pt x="227" y="35"/>
                  </a:lnTo>
                  <a:lnTo>
                    <a:pt x="233" y="41"/>
                  </a:lnTo>
                  <a:lnTo>
                    <a:pt x="236" y="43"/>
                  </a:lnTo>
                  <a:lnTo>
                    <a:pt x="240" y="45"/>
                  </a:lnTo>
                  <a:lnTo>
                    <a:pt x="244" y="45"/>
                  </a:lnTo>
                  <a:lnTo>
                    <a:pt x="246" y="45"/>
                  </a:lnTo>
                  <a:lnTo>
                    <a:pt x="250" y="43"/>
                  </a:lnTo>
                  <a:lnTo>
                    <a:pt x="256" y="43"/>
                  </a:lnTo>
                  <a:lnTo>
                    <a:pt x="259" y="41"/>
                  </a:lnTo>
                  <a:lnTo>
                    <a:pt x="263" y="37"/>
                  </a:lnTo>
                  <a:lnTo>
                    <a:pt x="273" y="31"/>
                  </a:lnTo>
                  <a:lnTo>
                    <a:pt x="282" y="23"/>
                  </a:lnTo>
                  <a:lnTo>
                    <a:pt x="290" y="16"/>
                  </a:lnTo>
                  <a:lnTo>
                    <a:pt x="298" y="10"/>
                  </a:lnTo>
                  <a:lnTo>
                    <a:pt x="306" y="4"/>
                  </a:lnTo>
                  <a:lnTo>
                    <a:pt x="307" y="2"/>
                  </a:lnTo>
                  <a:lnTo>
                    <a:pt x="311" y="0"/>
                  </a:lnTo>
                </a:path>
              </a:pathLst>
            </a:custGeom>
            <a:noFill/>
            <a:ln w="19050">
              <a:solidFill>
                <a:srgbClr val="FF3300"/>
              </a:solidFill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23575" name="Freeform 41"/>
            <p:cNvSpPr>
              <a:spLocks/>
            </p:cNvSpPr>
            <p:nvPr/>
          </p:nvSpPr>
          <p:spPr bwMode="auto">
            <a:xfrm rot="-9710359">
              <a:off x="6074696" y="3026613"/>
              <a:ext cx="459397" cy="92991"/>
            </a:xfrm>
            <a:custGeom>
              <a:avLst/>
              <a:gdLst>
                <a:gd name="T0" fmla="*/ 35452 w 311"/>
                <a:gd name="T1" fmla="*/ 51094 h 91"/>
                <a:gd name="T2" fmla="*/ 96015 w 311"/>
                <a:gd name="T3" fmla="*/ 27591 h 91"/>
                <a:gd name="T4" fmla="*/ 127036 w 311"/>
                <a:gd name="T5" fmla="*/ 16350 h 91"/>
                <a:gd name="T6" fmla="*/ 150670 w 311"/>
                <a:gd name="T7" fmla="*/ 9197 h 91"/>
                <a:gd name="T8" fmla="*/ 169873 w 311"/>
                <a:gd name="T9" fmla="*/ 2044 h 91"/>
                <a:gd name="T10" fmla="*/ 186122 w 311"/>
                <a:gd name="T11" fmla="*/ 0 h 91"/>
                <a:gd name="T12" fmla="*/ 194985 w 311"/>
                <a:gd name="T13" fmla="*/ 0 h 91"/>
                <a:gd name="T14" fmla="*/ 194985 w 311"/>
                <a:gd name="T15" fmla="*/ 2044 h 91"/>
                <a:gd name="T16" fmla="*/ 187599 w 311"/>
                <a:gd name="T17" fmla="*/ 9197 h 91"/>
                <a:gd name="T18" fmla="*/ 172828 w 311"/>
                <a:gd name="T19" fmla="*/ 23503 h 91"/>
                <a:gd name="T20" fmla="*/ 150670 w 311"/>
                <a:gd name="T21" fmla="*/ 36788 h 91"/>
                <a:gd name="T22" fmla="*/ 121127 w 311"/>
                <a:gd name="T23" fmla="*/ 61313 h 91"/>
                <a:gd name="T24" fmla="*/ 98970 w 311"/>
                <a:gd name="T25" fmla="*/ 75619 h 91"/>
                <a:gd name="T26" fmla="*/ 87152 w 311"/>
                <a:gd name="T27" fmla="*/ 88903 h 91"/>
                <a:gd name="T28" fmla="*/ 84198 w 311"/>
                <a:gd name="T29" fmla="*/ 95035 h 91"/>
                <a:gd name="T30" fmla="*/ 87152 w 311"/>
                <a:gd name="T31" fmla="*/ 100144 h 91"/>
                <a:gd name="T32" fmla="*/ 96015 w 311"/>
                <a:gd name="T33" fmla="*/ 105254 h 91"/>
                <a:gd name="T34" fmla="*/ 113741 w 311"/>
                <a:gd name="T35" fmla="*/ 107297 h 91"/>
                <a:gd name="T36" fmla="*/ 135899 w 311"/>
                <a:gd name="T37" fmla="*/ 107297 h 91"/>
                <a:gd name="T38" fmla="*/ 172828 w 311"/>
                <a:gd name="T39" fmla="*/ 107297 h 91"/>
                <a:gd name="T40" fmla="*/ 206803 w 311"/>
                <a:gd name="T41" fmla="*/ 102188 h 91"/>
                <a:gd name="T42" fmla="*/ 227483 w 311"/>
                <a:gd name="T43" fmla="*/ 98100 h 91"/>
                <a:gd name="T44" fmla="*/ 240777 w 311"/>
                <a:gd name="T45" fmla="*/ 92991 h 91"/>
                <a:gd name="T46" fmla="*/ 254072 w 311"/>
                <a:gd name="T47" fmla="*/ 83794 h 91"/>
                <a:gd name="T48" fmla="*/ 267366 w 311"/>
                <a:gd name="T49" fmla="*/ 68466 h 91"/>
                <a:gd name="T50" fmla="*/ 288046 w 311"/>
                <a:gd name="T51" fmla="*/ 43941 h 91"/>
                <a:gd name="T52" fmla="*/ 293955 w 311"/>
                <a:gd name="T53" fmla="*/ 31678 h 91"/>
                <a:gd name="T54" fmla="*/ 301341 w 311"/>
                <a:gd name="T55" fmla="*/ 23503 h 91"/>
                <a:gd name="T56" fmla="*/ 311681 w 311"/>
                <a:gd name="T57" fmla="*/ 18394 h 91"/>
                <a:gd name="T58" fmla="*/ 324975 w 311"/>
                <a:gd name="T59" fmla="*/ 16350 h 91"/>
                <a:gd name="T60" fmla="*/ 333838 w 311"/>
                <a:gd name="T61" fmla="*/ 21459 h 91"/>
                <a:gd name="T62" fmla="*/ 341224 w 311"/>
                <a:gd name="T63" fmla="*/ 25547 h 91"/>
                <a:gd name="T64" fmla="*/ 364859 w 311"/>
                <a:gd name="T65" fmla="*/ 40875 h 91"/>
                <a:gd name="T66" fmla="*/ 378153 w 311"/>
                <a:gd name="T67" fmla="*/ 51094 h 91"/>
                <a:gd name="T68" fmla="*/ 391448 w 311"/>
                <a:gd name="T69" fmla="*/ 53138 h 91"/>
                <a:gd name="T70" fmla="*/ 401788 w 311"/>
                <a:gd name="T71" fmla="*/ 51094 h 91"/>
                <a:gd name="T72" fmla="*/ 415082 w 311"/>
                <a:gd name="T73" fmla="*/ 48028 h 91"/>
                <a:gd name="T74" fmla="*/ 438717 w 311"/>
                <a:gd name="T75" fmla="*/ 36788 h 91"/>
                <a:gd name="T76" fmla="*/ 465306 w 311"/>
                <a:gd name="T77" fmla="*/ 18394 h 91"/>
                <a:gd name="T78" fmla="*/ 491895 w 311"/>
                <a:gd name="T79" fmla="*/ 5109 h 91"/>
                <a:gd name="T80" fmla="*/ 499280 w 311"/>
                <a:gd name="T81" fmla="*/ 0 h 91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311"/>
                <a:gd name="T124" fmla="*/ 0 h 91"/>
                <a:gd name="T125" fmla="*/ 311 w 311"/>
                <a:gd name="T126" fmla="*/ 91 h 91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311" h="91">
                  <a:moveTo>
                    <a:pt x="0" y="54"/>
                  </a:moveTo>
                  <a:lnTo>
                    <a:pt x="22" y="43"/>
                  </a:lnTo>
                  <a:lnTo>
                    <a:pt x="41" y="33"/>
                  </a:lnTo>
                  <a:lnTo>
                    <a:pt x="60" y="23"/>
                  </a:lnTo>
                  <a:lnTo>
                    <a:pt x="70" y="18"/>
                  </a:lnTo>
                  <a:lnTo>
                    <a:pt x="79" y="14"/>
                  </a:lnTo>
                  <a:lnTo>
                    <a:pt x="87" y="10"/>
                  </a:lnTo>
                  <a:lnTo>
                    <a:pt x="94" y="8"/>
                  </a:lnTo>
                  <a:lnTo>
                    <a:pt x="100" y="4"/>
                  </a:lnTo>
                  <a:lnTo>
                    <a:pt x="106" y="2"/>
                  </a:lnTo>
                  <a:lnTo>
                    <a:pt x="112" y="0"/>
                  </a:lnTo>
                  <a:lnTo>
                    <a:pt x="116" y="0"/>
                  </a:lnTo>
                  <a:lnTo>
                    <a:pt x="119" y="0"/>
                  </a:lnTo>
                  <a:lnTo>
                    <a:pt x="121" y="0"/>
                  </a:lnTo>
                  <a:lnTo>
                    <a:pt x="121" y="2"/>
                  </a:lnTo>
                  <a:lnTo>
                    <a:pt x="121" y="4"/>
                  </a:lnTo>
                  <a:lnTo>
                    <a:pt x="117" y="8"/>
                  </a:lnTo>
                  <a:lnTo>
                    <a:pt x="114" y="14"/>
                  </a:lnTo>
                  <a:lnTo>
                    <a:pt x="108" y="20"/>
                  </a:lnTo>
                  <a:lnTo>
                    <a:pt x="102" y="25"/>
                  </a:lnTo>
                  <a:lnTo>
                    <a:pt x="94" y="31"/>
                  </a:lnTo>
                  <a:lnTo>
                    <a:pt x="89" y="39"/>
                  </a:lnTo>
                  <a:lnTo>
                    <a:pt x="75" y="52"/>
                  </a:lnTo>
                  <a:lnTo>
                    <a:pt x="68" y="58"/>
                  </a:lnTo>
                  <a:lnTo>
                    <a:pt x="62" y="64"/>
                  </a:lnTo>
                  <a:lnTo>
                    <a:pt x="58" y="69"/>
                  </a:lnTo>
                  <a:lnTo>
                    <a:pt x="54" y="75"/>
                  </a:lnTo>
                  <a:lnTo>
                    <a:pt x="52" y="79"/>
                  </a:lnTo>
                  <a:lnTo>
                    <a:pt x="52" y="81"/>
                  </a:lnTo>
                  <a:lnTo>
                    <a:pt x="52" y="83"/>
                  </a:lnTo>
                  <a:lnTo>
                    <a:pt x="54" y="85"/>
                  </a:lnTo>
                  <a:lnTo>
                    <a:pt x="56" y="87"/>
                  </a:lnTo>
                  <a:lnTo>
                    <a:pt x="60" y="89"/>
                  </a:lnTo>
                  <a:lnTo>
                    <a:pt x="66" y="89"/>
                  </a:lnTo>
                  <a:lnTo>
                    <a:pt x="71" y="91"/>
                  </a:lnTo>
                  <a:lnTo>
                    <a:pt x="77" y="91"/>
                  </a:lnTo>
                  <a:lnTo>
                    <a:pt x="85" y="91"/>
                  </a:lnTo>
                  <a:lnTo>
                    <a:pt x="93" y="91"/>
                  </a:lnTo>
                  <a:lnTo>
                    <a:pt x="108" y="91"/>
                  </a:lnTo>
                  <a:lnTo>
                    <a:pt x="123" y="89"/>
                  </a:lnTo>
                  <a:lnTo>
                    <a:pt x="129" y="87"/>
                  </a:lnTo>
                  <a:lnTo>
                    <a:pt x="137" y="85"/>
                  </a:lnTo>
                  <a:lnTo>
                    <a:pt x="142" y="83"/>
                  </a:lnTo>
                  <a:lnTo>
                    <a:pt x="146" y="81"/>
                  </a:lnTo>
                  <a:lnTo>
                    <a:pt x="150" y="79"/>
                  </a:lnTo>
                  <a:lnTo>
                    <a:pt x="154" y="75"/>
                  </a:lnTo>
                  <a:lnTo>
                    <a:pt x="158" y="71"/>
                  </a:lnTo>
                  <a:lnTo>
                    <a:pt x="162" y="68"/>
                  </a:lnTo>
                  <a:lnTo>
                    <a:pt x="167" y="58"/>
                  </a:lnTo>
                  <a:lnTo>
                    <a:pt x="173" y="46"/>
                  </a:lnTo>
                  <a:lnTo>
                    <a:pt x="179" y="37"/>
                  </a:lnTo>
                  <a:lnTo>
                    <a:pt x="181" y="31"/>
                  </a:lnTo>
                  <a:lnTo>
                    <a:pt x="183" y="27"/>
                  </a:lnTo>
                  <a:lnTo>
                    <a:pt x="187" y="23"/>
                  </a:lnTo>
                  <a:lnTo>
                    <a:pt x="188" y="20"/>
                  </a:lnTo>
                  <a:lnTo>
                    <a:pt x="192" y="18"/>
                  </a:lnTo>
                  <a:lnTo>
                    <a:pt x="194" y="16"/>
                  </a:lnTo>
                  <a:lnTo>
                    <a:pt x="198" y="14"/>
                  </a:lnTo>
                  <a:lnTo>
                    <a:pt x="202" y="14"/>
                  </a:lnTo>
                  <a:lnTo>
                    <a:pt x="204" y="16"/>
                  </a:lnTo>
                  <a:lnTo>
                    <a:pt x="208" y="18"/>
                  </a:lnTo>
                  <a:lnTo>
                    <a:pt x="210" y="20"/>
                  </a:lnTo>
                  <a:lnTo>
                    <a:pt x="213" y="22"/>
                  </a:lnTo>
                  <a:lnTo>
                    <a:pt x="219" y="29"/>
                  </a:lnTo>
                  <a:lnTo>
                    <a:pt x="227" y="35"/>
                  </a:lnTo>
                  <a:lnTo>
                    <a:pt x="233" y="41"/>
                  </a:lnTo>
                  <a:lnTo>
                    <a:pt x="236" y="43"/>
                  </a:lnTo>
                  <a:lnTo>
                    <a:pt x="240" y="45"/>
                  </a:lnTo>
                  <a:lnTo>
                    <a:pt x="244" y="45"/>
                  </a:lnTo>
                  <a:lnTo>
                    <a:pt x="246" y="45"/>
                  </a:lnTo>
                  <a:lnTo>
                    <a:pt x="250" y="43"/>
                  </a:lnTo>
                  <a:lnTo>
                    <a:pt x="256" y="43"/>
                  </a:lnTo>
                  <a:lnTo>
                    <a:pt x="259" y="41"/>
                  </a:lnTo>
                  <a:lnTo>
                    <a:pt x="263" y="37"/>
                  </a:lnTo>
                  <a:lnTo>
                    <a:pt x="273" y="31"/>
                  </a:lnTo>
                  <a:lnTo>
                    <a:pt x="282" y="23"/>
                  </a:lnTo>
                  <a:lnTo>
                    <a:pt x="290" y="16"/>
                  </a:lnTo>
                  <a:lnTo>
                    <a:pt x="298" y="10"/>
                  </a:lnTo>
                  <a:lnTo>
                    <a:pt x="306" y="4"/>
                  </a:lnTo>
                  <a:lnTo>
                    <a:pt x="307" y="2"/>
                  </a:lnTo>
                  <a:lnTo>
                    <a:pt x="311" y="0"/>
                  </a:lnTo>
                </a:path>
              </a:pathLst>
            </a:custGeom>
            <a:noFill/>
            <a:ln w="19050">
              <a:solidFill>
                <a:srgbClr val="FF3300"/>
              </a:solidFill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</p:grpSp>
      <p:grpSp>
        <p:nvGrpSpPr>
          <p:cNvPr id="23565" name="Gruppo 126"/>
          <p:cNvGrpSpPr>
            <a:grpSpLocks/>
          </p:cNvGrpSpPr>
          <p:nvPr/>
        </p:nvGrpSpPr>
        <p:grpSpPr bwMode="auto">
          <a:xfrm>
            <a:off x="5634038" y="2143125"/>
            <a:ext cx="1758950" cy="889000"/>
            <a:chOff x="5908685" y="1913439"/>
            <a:chExt cx="1759594" cy="888600"/>
          </a:xfrm>
        </p:grpSpPr>
        <p:graphicFrame>
          <p:nvGraphicFramePr>
            <p:cNvPr id="23557" name="Object 5"/>
            <p:cNvGraphicFramePr>
              <a:graphicFrameLocks noChangeAspect="1"/>
            </p:cNvGraphicFramePr>
            <p:nvPr/>
          </p:nvGraphicFramePr>
          <p:xfrm>
            <a:off x="6313618" y="1984317"/>
            <a:ext cx="947935" cy="817722"/>
          </p:xfrm>
          <a:graphic>
            <a:graphicData uri="http://schemas.openxmlformats.org/presentationml/2006/ole">
              <p:oleObj spid="_x0000_s23557" name="ChemSketch" r:id="rId5" imgW="1332000" imgH="1362600" progId="">
                <p:embed/>
              </p:oleObj>
            </a:graphicData>
          </a:graphic>
        </p:graphicFrame>
        <p:sp>
          <p:nvSpPr>
            <p:cNvPr id="23567" name="Freeform 38"/>
            <p:cNvSpPr>
              <a:spLocks/>
            </p:cNvSpPr>
            <p:nvPr/>
          </p:nvSpPr>
          <p:spPr bwMode="auto">
            <a:xfrm rot="-8602043">
              <a:off x="6066754" y="2224287"/>
              <a:ext cx="293794" cy="182340"/>
            </a:xfrm>
            <a:custGeom>
              <a:avLst/>
              <a:gdLst>
                <a:gd name="T0" fmla="*/ 17282 w 221"/>
                <a:gd name="T1" fmla="*/ 190875 h 235"/>
                <a:gd name="T2" fmla="*/ 38552 w 221"/>
                <a:gd name="T3" fmla="*/ 163718 h 235"/>
                <a:gd name="T4" fmla="*/ 53175 w 221"/>
                <a:gd name="T5" fmla="*/ 146648 h 235"/>
                <a:gd name="T6" fmla="*/ 66469 w 221"/>
                <a:gd name="T7" fmla="*/ 130354 h 235"/>
                <a:gd name="T8" fmla="*/ 81092 w 221"/>
                <a:gd name="T9" fmla="*/ 118715 h 235"/>
                <a:gd name="T10" fmla="*/ 89069 w 221"/>
                <a:gd name="T11" fmla="*/ 110180 h 235"/>
                <a:gd name="T12" fmla="*/ 98374 w 221"/>
                <a:gd name="T13" fmla="*/ 105524 h 235"/>
                <a:gd name="T14" fmla="*/ 99704 w 221"/>
                <a:gd name="T15" fmla="*/ 105524 h 235"/>
                <a:gd name="T16" fmla="*/ 102363 w 221"/>
                <a:gd name="T17" fmla="*/ 106300 h 235"/>
                <a:gd name="T18" fmla="*/ 102363 w 221"/>
                <a:gd name="T19" fmla="*/ 111732 h 235"/>
                <a:gd name="T20" fmla="*/ 99704 w 221"/>
                <a:gd name="T21" fmla="*/ 126474 h 235"/>
                <a:gd name="T22" fmla="*/ 95716 w 221"/>
                <a:gd name="T23" fmla="*/ 141217 h 235"/>
                <a:gd name="T24" fmla="*/ 86410 w 221"/>
                <a:gd name="T25" fmla="*/ 168374 h 235"/>
                <a:gd name="T26" fmla="*/ 81092 w 221"/>
                <a:gd name="T27" fmla="*/ 184668 h 235"/>
                <a:gd name="T28" fmla="*/ 81092 w 221"/>
                <a:gd name="T29" fmla="*/ 196306 h 235"/>
                <a:gd name="T30" fmla="*/ 83751 w 221"/>
                <a:gd name="T31" fmla="*/ 203290 h 235"/>
                <a:gd name="T32" fmla="*/ 86410 w 221"/>
                <a:gd name="T33" fmla="*/ 204842 h 235"/>
                <a:gd name="T34" fmla="*/ 98374 w 221"/>
                <a:gd name="T35" fmla="*/ 203290 h 235"/>
                <a:gd name="T36" fmla="*/ 111668 w 221"/>
                <a:gd name="T37" fmla="*/ 199410 h 235"/>
                <a:gd name="T38" fmla="*/ 128950 w 221"/>
                <a:gd name="T39" fmla="*/ 192427 h 235"/>
                <a:gd name="T40" fmla="*/ 152879 w 221"/>
                <a:gd name="T41" fmla="*/ 179236 h 235"/>
                <a:gd name="T42" fmla="*/ 178138 w 221"/>
                <a:gd name="T43" fmla="*/ 163718 h 235"/>
                <a:gd name="T44" fmla="*/ 188773 w 221"/>
                <a:gd name="T45" fmla="*/ 155183 h 235"/>
                <a:gd name="T46" fmla="*/ 195420 w 221"/>
                <a:gd name="T47" fmla="*/ 146648 h 235"/>
                <a:gd name="T48" fmla="*/ 200737 w 221"/>
                <a:gd name="T49" fmla="*/ 138113 h 235"/>
                <a:gd name="T50" fmla="*/ 198078 w 221"/>
                <a:gd name="T51" fmla="*/ 121043 h 235"/>
                <a:gd name="T52" fmla="*/ 195420 w 221"/>
                <a:gd name="T53" fmla="*/ 100093 h 235"/>
                <a:gd name="T54" fmla="*/ 191431 w 221"/>
                <a:gd name="T55" fmla="*/ 83799 h 235"/>
                <a:gd name="T56" fmla="*/ 195420 w 221"/>
                <a:gd name="T57" fmla="*/ 77591 h 235"/>
                <a:gd name="T58" fmla="*/ 200737 w 221"/>
                <a:gd name="T59" fmla="*/ 72160 h 235"/>
                <a:gd name="T60" fmla="*/ 207384 w 221"/>
                <a:gd name="T61" fmla="*/ 70608 h 235"/>
                <a:gd name="T62" fmla="*/ 224666 w 221"/>
                <a:gd name="T63" fmla="*/ 69056 h 235"/>
                <a:gd name="T64" fmla="*/ 249924 w 221"/>
                <a:gd name="T65" fmla="*/ 72160 h 235"/>
                <a:gd name="T66" fmla="*/ 267206 w 221"/>
                <a:gd name="T67" fmla="*/ 72160 h 235"/>
                <a:gd name="T68" fmla="*/ 273853 w 221"/>
                <a:gd name="T69" fmla="*/ 69056 h 235"/>
                <a:gd name="T70" fmla="*/ 283159 w 221"/>
                <a:gd name="T71" fmla="*/ 65177 h 235"/>
                <a:gd name="T72" fmla="*/ 291135 w 221"/>
                <a:gd name="T73" fmla="*/ 57418 h 235"/>
                <a:gd name="T74" fmla="*/ 300441 w 221"/>
                <a:gd name="T75" fmla="*/ 42675 h 235"/>
                <a:gd name="T76" fmla="*/ 307088 w 221"/>
                <a:gd name="T77" fmla="*/ 22502 h 235"/>
                <a:gd name="T78" fmla="*/ 313735 w 221"/>
                <a:gd name="T79" fmla="*/ 9311 h 235"/>
                <a:gd name="T80" fmla="*/ 319052 w 221"/>
                <a:gd name="T81" fmla="*/ 1552 h 235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221"/>
                <a:gd name="T124" fmla="*/ 0 h 235"/>
                <a:gd name="T125" fmla="*/ 221 w 221"/>
                <a:gd name="T126" fmla="*/ 235 h 235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221" h="235">
                  <a:moveTo>
                    <a:pt x="0" y="235"/>
                  </a:moveTo>
                  <a:lnTo>
                    <a:pt x="12" y="213"/>
                  </a:lnTo>
                  <a:lnTo>
                    <a:pt x="21" y="192"/>
                  </a:lnTo>
                  <a:lnTo>
                    <a:pt x="27" y="183"/>
                  </a:lnTo>
                  <a:lnTo>
                    <a:pt x="33" y="173"/>
                  </a:lnTo>
                  <a:lnTo>
                    <a:pt x="37" y="164"/>
                  </a:lnTo>
                  <a:lnTo>
                    <a:pt x="43" y="154"/>
                  </a:lnTo>
                  <a:lnTo>
                    <a:pt x="46" y="146"/>
                  </a:lnTo>
                  <a:lnTo>
                    <a:pt x="50" y="141"/>
                  </a:lnTo>
                  <a:lnTo>
                    <a:pt x="56" y="133"/>
                  </a:lnTo>
                  <a:lnTo>
                    <a:pt x="58" y="127"/>
                  </a:lnTo>
                  <a:lnTo>
                    <a:pt x="62" y="123"/>
                  </a:lnTo>
                  <a:lnTo>
                    <a:pt x="66" y="119"/>
                  </a:lnTo>
                  <a:lnTo>
                    <a:pt x="68" y="118"/>
                  </a:lnTo>
                  <a:lnTo>
                    <a:pt x="69" y="118"/>
                  </a:lnTo>
                  <a:lnTo>
                    <a:pt x="71" y="118"/>
                  </a:lnTo>
                  <a:lnTo>
                    <a:pt x="71" y="119"/>
                  </a:lnTo>
                  <a:lnTo>
                    <a:pt x="71" y="121"/>
                  </a:lnTo>
                  <a:lnTo>
                    <a:pt x="71" y="125"/>
                  </a:lnTo>
                  <a:lnTo>
                    <a:pt x="69" y="133"/>
                  </a:lnTo>
                  <a:lnTo>
                    <a:pt x="69" y="141"/>
                  </a:lnTo>
                  <a:lnTo>
                    <a:pt x="68" y="148"/>
                  </a:lnTo>
                  <a:lnTo>
                    <a:pt x="66" y="158"/>
                  </a:lnTo>
                  <a:lnTo>
                    <a:pt x="64" y="169"/>
                  </a:lnTo>
                  <a:lnTo>
                    <a:pt x="60" y="188"/>
                  </a:lnTo>
                  <a:lnTo>
                    <a:pt x="58" y="198"/>
                  </a:lnTo>
                  <a:lnTo>
                    <a:pt x="56" y="206"/>
                  </a:lnTo>
                  <a:lnTo>
                    <a:pt x="56" y="213"/>
                  </a:lnTo>
                  <a:lnTo>
                    <a:pt x="56" y="219"/>
                  </a:lnTo>
                  <a:lnTo>
                    <a:pt x="56" y="225"/>
                  </a:lnTo>
                  <a:lnTo>
                    <a:pt x="58" y="227"/>
                  </a:lnTo>
                  <a:lnTo>
                    <a:pt x="60" y="229"/>
                  </a:lnTo>
                  <a:lnTo>
                    <a:pt x="64" y="229"/>
                  </a:lnTo>
                  <a:lnTo>
                    <a:pt x="68" y="227"/>
                  </a:lnTo>
                  <a:lnTo>
                    <a:pt x="73" y="225"/>
                  </a:lnTo>
                  <a:lnTo>
                    <a:pt x="77" y="223"/>
                  </a:lnTo>
                  <a:lnTo>
                    <a:pt x="83" y="219"/>
                  </a:lnTo>
                  <a:lnTo>
                    <a:pt x="89" y="215"/>
                  </a:lnTo>
                  <a:lnTo>
                    <a:pt x="94" y="210"/>
                  </a:lnTo>
                  <a:lnTo>
                    <a:pt x="106" y="200"/>
                  </a:lnTo>
                  <a:lnTo>
                    <a:pt x="117" y="188"/>
                  </a:lnTo>
                  <a:lnTo>
                    <a:pt x="123" y="183"/>
                  </a:lnTo>
                  <a:lnTo>
                    <a:pt x="127" y="179"/>
                  </a:lnTo>
                  <a:lnTo>
                    <a:pt x="131" y="173"/>
                  </a:lnTo>
                  <a:lnTo>
                    <a:pt x="133" y="169"/>
                  </a:lnTo>
                  <a:lnTo>
                    <a:pt x="135" y="164"/>
                  </a:lnTo>
                  <a:lnTo>
                    <a:pt x="137" y="158"/>
                  </a:lnTo>
                  <a:lnTo>
                    <a:pt x="139" y="154"/>
                  </a:lnTo>
                  <a:lnTo>
                    <a:pt x="139" y="148"/>
                  </a:lnTo>
                  <a:lnTo>
                    <a:pt x="137" y="135"/>
                  </a:lnTo>
                  <a:lnTo>
                    <a:pt x="137" y="123"/>
                  </a:lnTo>
                  <a:lnTo>
                    <a:pt x="135" y="112"/>
                  </a:lnTo>
                  <a:lnTo>
                    <a:pt x="133" y="100"/>
                  </a:lnTo>
                  <a:lnTo>
                    <a:pt x="133" y="94"/>
                  </a:lnTo>
                  <a:lnTo>
                    <a:pt x="135" y="91"/>
                  </a:lnTo>
                  <a:lnTo>
                    <a:pt x="135" y="87"/>
                  </a:lnTo>
                  <a:lnTo>
                    <a:pt x="137" y="83"/>
                  </a:lnTo>
                  <a:lnTo>
                    <a:pt x="139" y="81"/>
                  </a:lnTo>
                  <a:lnTo>
                    <a:pt x="140" y="79"/>
                  </a:lnTo>
                  <a:lnTo>
                    <a:pt x="144" y="79"/>
                  </a:lnTo>
                  <a:lnTo>
                    <a:pt x="148" y="77"/>
                  </a:lnTo>
                  <a:lnTo>
                    <a:pt x="156" y="77"/>
                  </a:lnTo>
                  <a:lnTo>
                    <a:pt x="163" y="79"/>
                  </a:lnTo>
                  <a:lnTo>
                    <a:pt x="173" y="81"/>
                  </a:lnTo>
                  <a:lnTo>
                    <a:pt x="181" y="81"/>
                  </a:lnTo>
                  <a:lnTo>
                    <a:pt x="185" y="81"/>
                  </a:lnTo>
                  <a:lnTo>
                    <a:pt x="188" y="79"/>
                  </a:lnTo>
                  <a:lnTo>
                    <a:pt x="190" y="77"/>
                  </a:lnTo>
                  <a:lnTo>
                    <a:pt x="194" y="75"/>
                  </a:lnTo>
                  <a:lnTo>
                    <a:pt x="196" y="73"/>
                  </a:lnTo>
                  <a:lnTo>
                    <a:pt x="200" y="70"/>
                  </a:lnTo>
                  <a:lnTo>
                    <a:pt x="202" y="64"/>
                  </a:lnTo>
                  <a:lnTo>
                    <a:pt x="204" y="60"/>
                  </a:lnTo>
                  <a:lnTo>
                    <a:pt x="208" y="48"/>
                  </a:lnTo>
                  <a:lnTo>
                    <a:pt x="211" y="37"/>
                  </a:lnTo>
                  <a:lnTo>
                    <a:pt x="213" y="25"/>
                  </a:lnTo>
                  <a:lnTo>
                    <a:pt x="217" y="16"/>
                  </a:lnTo>
                  <a:lnTo>
                    <a:pt x="217" y="10"/>
                  </a:lnTo>
                  <a:lnTo>
                    <a:pt x="219" y="6"/>
                  </a:lnTo>
                  <a:lnTo>
                    <a:pt x="221" y="2"/>
                  </a:lnTo>
                  <a:lnTo>
                    <a:pt x="221" y="0"/>
                  </a:lnTo>
                </a:path>
              </a:pathLst>
            </a:custGeom>
            <a:noFill/>
            <a:ln w="19050">
              <a:solidFill>
                <a:srgbClr val="190DB3"/>
              </a:solidFill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23568" name="Freeform 39"/>
            <p:cNvSpPr>
              <a:spLocks/>
            </p:cNvSpPr>
            <p:nvPr/>
          </p:nvSpPr>
          <p:spPr bwMode="auto">
            <a:xfrm rot="-9069050">
              <a:off x="6453523" y="2603544"/>
              <a:ext cx="414985" cy="69303"/>
            </a:xfrm>
            <a:custGeom>
              <a:avLst/>
              <a:gdLst>
                <a:gd name="T0" fmla="*/ 417645 w 312"/>
                <a:gd name="T1" fmla="*/ 43892 h 90"/>
                <a:gd name="T2" fmla="*/ 360452 w 312"/>
                <a:gd name="T3" fmla="*/ 60833 h 90"/>
                <a:gd name="T4" fmla="*/ 335180 w 312"/>
                <a:gd name="T5" fmla="*/ 67763 h 90"/>
                <a:gd name="T6" fmla="*/ 313899 w 312"/>
                <a:gd name="T7" fmla="*/ 72383 h 90"/>
                <a:gd name="T8" fmla="*/ 293948 w 312"/>
                <a:gd name="T9" fmla="*/ 77773 h 90"/>
                <a:gd name="T10" fmla="*/ 279317 w 312"/>
                <a:gd name="T11" fmla="*/ 79313 h 90"/>
                <a:gd name="T12" fmla="*/ 273996 w 312"/>
                <a:gd name="T13" fmla="*/ 79313 h 90"/>
                <a:gd name="T14" fmla="*/ 271336 w 312"/>
                <a:gd name="T15" fmla="*/ 77773 h 90"/>
                <a:gd name="T16" fmla="*/ 279317 w 312"/>
                <a:gd name="T17" fmla="*/ 70843 h 90"/>
                <a:gd name="T18" fmla="*/ 293948 w 312"/>
                <a:gd name="T19" fmla="*/ 62373 h 90"/>
                <a:gd name="T20" fmla="*/ 313899 w 312"/>
                <a:gd name="T21" fmla="*/ 52362 h 90"/>
                <a:gd name="T22" fmla="*/ 344491 w 312"/>
                <a:gd name="T23" fmla="*/ 35422 h 90"/>
                <a:gd name="T24" fmla="*/ 360452 w 312"/>
                <a:gd name="T25" fmla="*/ 23871 h 90"/>
                <a:gd name="T26" fmla="*/ 373753 w 312"/>
                <a:gd name="T27" fmla="*/ 14631 h 90"/>
                <a:gd name="T28" fmla="*/ 377743 w 312"/>
                <a:gd name="T29" fmla="*/ 10010 h 90"/>
                <a:gd name="T30" fmla="*/ 373753 w 312"/>
                <a:gd name="T31" fmla="*/ 6160 h 90"/>
                <a:gd name="T32" fmla="*/ 365772 w 312"/>
                <a:gd name="T33" fmla="*/ 3850 h 90"/>
                <a:gd name="T34" fmla="*/ 348481 w 312"/>
                <a:gd name="T35" fmla="*/ 1540 h 90"/>
                <a:gd name="T36" fmla="*/ 329860 w 312"/>
                <a:gd name="T37" fmla="*/ 0 h 90"/>
                <a:gd name="T38" fmla="*/ 296608 w 312"/>
                <a:gd name="T39" fmla="*/ 0 h 90"/>
                <a:gd name="T40" fmla="*/ 266016 w 312"/>
                <a:gd name="T41" fmla="*/ 1540 h 90"/>
                <a:gd name="T42" fmla="*/ 246065 w 312"/>
                <a:gd name="T43" fmla="*/ 5390 h 90"/>
                <a:gd name="T44" fmla="*/ 232764 w 312"/>
                <a:gd name="T45" fmla="*/ 7700 h 90"/>
                <a:gd name="T46" fmla="*/ 220793 w 312"/>
                <a:gd name="T47" fmla="*/ 14631 h 90"/>
                <a:gd name="T48" fmla="*/ 207493 w 312"/>
                <a:gd name="T49" fmla="*/ 26951 h 90"/>
                <a:gd name="T50" fmla="*/ 190201 w 312"/>
                <a:gd name="T51" fmla="*/ 46202 h 90"/>
                <a:gd name="T52" fmla="*/ 184881 w 312"/>
                <a:gd name="T53" fmla="*/ 53902 h 90"/>
                <a:gd name="T54" fmla="*/ 178231 w 312"/>
                <a:gd name="T55" fmla="*/ 60833 h 90"/>
                <a:gd name="T56" fmla="*/ 168920 w 312"/>
                <a:gd name="T57" fmla="*/ 64683 h 90"/>
                <a:gd name="T58" fmla="*/ 156949 w 312"/>
                <a:gd name="T59" fmla="*/ 64683 h 90"/>
                <a:gd name="T60" fmla="*/ 148969 w 312"/>
                <a:gd name="T61" fmla="*/ 62373 h 90"/>
                <a:gd name="T62" fmla="*/ 140988 w 312"/>
                <a:gd name="T63" fmla="*/ 56982 h 90"/>
                <a:gd name="T64" fmla="*/ 121037 w 312"/>
                <a:gd name="T65" fmla="*/ 47742 h 90"/>
                <a:gd name="T66" fmla="*/ 107736 w 312"/>
                <a:gd name="T67" fmla="*/ 40812 h 90"/>
                <a:gd name="T68" fmla="*/ 99756 w 312"/>
                <a:gd name="T69" fmla="*/ 36962 h 90"/>
                <a:gd name="T70" fmla="*/ 87785 w 312"/>
                <a:gd name="T71" fmla="*/ 38502 h 90"/>
                <a:gd name="T72" fmla="*/ 74484 w 312"/>
                <a:gd name="T73" fmla="*/ 40812 h 90"/>
                <a:gd name="T74" fmla="*/ 54533 w 312"/>
                <a:gd name="T75" fmla="*/ 48512 h 90"/>
                <a:gd name="T76" fmla="*/ 30592 w 312"/>
                <a:gd name="T77" fmla="*/ 60833 h 90"/>
                <a:gd name="T78" fmla="*/ 6650 w 312"/>
                <a:gd name="T79" fmla="*/ 72383 h 90"/>
                <a:gd name="T80" fmla="*/ 0 w 312"/>
                <a:gd name="T81" fmla="*/ 75463 h 90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312"/>
                <a:gd name="T124" fmla="*/ 0 h 90"/>
                <a:gd name="T125" fmla="*/ 312 w 312"/>
                <a:gd name="T126" fmla="*/ 90 h 90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312" h="90">
                  <a:moveTo>
                    <a:pt x="312" y="40"/>
                  </a:moveTo>
                  <a:lnTo>
                    <a:pt x="289" y="50"/>
                  </a:lnTo>
                  <a:lnTo>
                    <a:pt x="270" y="59"/>
                  </a:lnTo>
                  <a:lnTo>
                    <a:pt x="249" y="69"/>
                  </a:lnTo>
                  <a:lnTo>
                    <a:pt x="241" y="73"/>
                  </a:lnTo>
                  <a:lnTo>
                    <a:pt x="232" y="77"/>
                  </a:lnTo>
                  <a:lnTo>
                    <a:pt x="224" y="80"/>
                  </a:lnTo>
                  <a:lnTo>
                    <a:pt x="217" y="82"/>
                  </a:lnTo>
                  <a:lnTo>
                    <a:pt x="209" y="86"/>
                  </a:lnTo>
                  <a:lnTo>
                    <a:pt x="203" y="88"/>
                  </a:lnTo>
                  <a:lnTo>
                    <a:pt x="199" y="88"/>
                  </a:lnTo>
                  <a:lnTo>
                    <a:pt x="193" y="90"/>
                  </a:lnTo>
                  <a:lnTo>
                    <a:pt x="192" y="90"/>
                  </a:lnTo>
                  <a:lnTo>
                    <a:pt x="190" y="90"/>
                  </a:lnTo>
                  <a:lnTo>
                    <a:pt x="188" y="88"/>
                  </a:lnTo>
                  <a:lnTo>
                    <a:pt x="190" y="84"/>
                  </a:lnTo>
                  <a:lnTo>
                    <a:pt x="193" y="80"/>
                  </a:lnTo>
                  <a:lnTo>
                    <a:pt x="197" y="77"/>
                  </a:lnTo>
                  <a:lnTo>
                    <a:pt x="203" y="71"/>
                  </a:lnTo>
                  <a:lnTo>
                    <a:pt x="209" y="65"/>
                  </a:lnTo>
                  <a:lnTo>
                    <a:pt x="217" y="59"/>
                  </a:lnTo>
                  <a:lnTo>
                    <a:pt x="222" y="52"/>
                  </a:lnTo>
                  <a:lnTo>
                    <a:pt x="238" y="40"/>
                  </a:lnTo>
                  <a:lnTo>
                    <a:pt x="243" y="32"/>
                  </a:lnTo>
                  <a:lnTo>
                    <a:pt x="249" y="27"/>
                  </a:lnTo>
                  <a:lnTo>
                    <a:pt x="255" y="21"/>
                  </a:lnTo>
                  <a:lnTo>
                    <a:pt x="259" y="17"/>
                  </a:lnTo>
                  <a:lnTo>
                    <a:pt x="261" y="13"/>
                  </a:lnTo>
                  <a:lnTo>
                    <a:pt x="261" y="11"/>
                  </a:lnTo>
                  <a:lnTo>
                    <a:pt x="261" y="9"/>
                  </a:lnTo>
                  <a:lnTo>
                    <a:pt x="259" y="7"/>
                  </a:lnTo>
                  <a:lnTo>
                    <a:pt x="257" y="6"/>
                  </a:lnTo>
                  <a:lnTo>
                    <a:pt x="253" y="4"/>
                  </a:lnTo>
                  <a:lnTo>
                    <a:pt x="247" y="2"/>
                  </a:lnTo>
                  <a:lnTo>
                    <a:pt x="241" y="2"/>
                  </a:lnTo>
                  <a:lnTo>
                    <a:pt x="236" y="0"/>
                  </a:lnTo>
                  <a:lnTo>
                    <a:pt x="228" y="0"/>
                  </a:lnTo>
                  <a:lnTo>
                    <a:pt x="220" y="0"/>
                  </a:lnTo>
                  <a:lnTo>
                    <a:pt x="205" y="0"/>
                  </a:lnTo>
                  <a:lnTo>
                    <a:pt x="190" y="2"/>
                  </a:lnTo>
                  <a:lnTo>
                    <a:pt x="184" y="2"/>
                  </a:lnTo>
                  <a:lnTo>
                    <a:pt x="176" y="4"/>
                  </a:lnTo>
                  <a:lnTo>
                    <a:pt x="170" y="6"/>
                  </a:lnTo>
                  <a:lnTo>
                    <a:pt x="165" y="7"/>
                  </a:lnTo>
                  <a:lnTo>
                    <a:pt x="161" y="9"/>
                  </a:lnTo>
                  <a:lnTo>
                    <a:pt x="157" y="13"/>
                  </a:lnTo>
                  <a:lnTo>
                    <a:pt x="153" y="17"/>
                  </a:lnTo>
                  <a:lnTo>
                    <a:pt x="149" y="21"/>
                  </a:lnTo>
                  <a:lnTo>
                    <a:pt x="144" y="31"/>
                  </a:lnTo>
                  <a:lnTo>
                    <a:pt x="138" y="42"/>
                  </a:lnTo>
                  <a:lnTo>
                    <a:pt x="132" y="52"/>
                  </a:lnTo>
                  <a:lnTo>
                    <a:pt x="130" y="57"/>
                  </a:lnTo>
                  <a:lnTo>
                    <a:pt x="128" y="61"/>
                  </a:lnTo>
                  <a:lnTo>
                    <a:pt x="124" y="65"/>
                  </a:lnTo>
                  <a:lnTo>
                    <a:pt x="123" y="69"/>
                  </a:lnTo>
                  <a:lnTo>
                    <a:pt x="119" y="71"/>
                  </a:lnTo>
                  <a:lnTo>
                    <a:pt x="117" y="73"/>
                  </a:lnTo>
                  <a:lnTo>
                    <a:pt x="113" y="73"/>
                  </a:lnTo>
                  <a:lnTo>
                    <a:pt x="109" y="73"/>
                  </a:lnTo>
                  <a:lnTo>
                    <a:pt x="107" y="73"/>
                  </a:lnTo>
                  <a:lnTo>
                    <a:pt x="103" y="71"/>
                  </a:lnTo>
                  <a:lnTo>
                    <a:pt x="99" y="69"/>
                  </a:lnTo>
                  <a:lnTo>
                    <a:pt x="98" y="65"/>
                  </a:lnTo>
                  <a:lnTo>
                    <a:pt x="92" y="59"/>
                  </a:lnTo>
                  <a:lnTo>
                    <a:pt x="84" y="54"/>
                  </a:lnTo>
                  <a:lnTo>
                    <a:pt x="78" y="48"/>
                  </a:lnTo>
                  <a:lnTo>
                    <a:pt x="75" y="46"/>
                  </a:lnTo>
                  <a:lnTo>
                    <a:pt x="71" y="44"/>
                  </a:lnTo>
                  <a:lnTo>
                    <a:pt x="69" y="42"/>
                  </a:lnTo>
                  <a:lnTo>
                    <a:pt x="65" y="42"/>
                  </a:lnTo>
                  <a:lnTo>
                    <a:pt x="61" y="44"/>
                  </a:lnTo>
                  <a:lnTo>
                    <a:pt x="57" y="44"/>
                  </a:lnTo>
                  <a:lnTo>
                    <a:pt x="52" y="46"/>
                  </a:lnTo>
                  <a:lnTo>
                    <a:pt x="48" y="50"/>
                  </a:lnTo>
                  <a:lnTo>
                    <a:pt x="38" y="55"/>
                  </a:lnTo>
                  <a:lnTo>
                    <a:pt x="28" y="61"/>
                  </a:lnTo>
                  <a:lnTo>
                    <a:pt x="21" y="69"/>
                  </a:lnTo>
                  <a:lnTo>
                    <a:pt x="11" y="77"/>
                  </a:lnTo>
                  <a:lnTo>
                    <a:pt x="5" y="82"/>
                  </a:lnTo>
                  <a:lnTo>
                    <a:pt x="2" y="84"/>
                  </a:lnTo>
                  <a:lnTo>
                    <a:pt x="0" y="86"/>
                  </a:lnTo>
                </a:path>
              </a:pathLst>
            </a:custGeom>
            <a:noFill/>
            <a:ln w="19050">
              <a:solidFill>
                <a:srgbClr val="190DB3"/>
              </a:solidFill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23569" name="Freeform 40"/>
            <p:cNvSpPr>
              <a:spLocks/>
            </p:cNvSpPr>
            <p:nvPr/>
          </p:nvSpPr>
          <p:spPr bwMode="auto">
            <a:xfrm rot="10553554">
              <a:off x="7254518" y="2472532"/>
              <a:ext cx="413761" cy="70649"/>
            </a:xfrm>
            <a:custGeom>
              <a:avLst/>
              <a:gdLst>
                <a:gd name="T0" fmla="*/ 31930 w 311"/>
                <a:gd name="T1" fmla="*/ 38818 h 91"/>
                <a:gd name="T2" fmla="*/ 86477 w 311"/>
                <a:gd name="T3" fmla="*/ 20962 h 91"/>
                <a:gd name="T4" fmla="*/ 114416 w 311"/>
                <a:gd name="T5" fmla="*/ 12422 h 91"/>
                <a:gd name="T6" fmla="*/ 135703 w 311"/>
                <a:gd name="T7" fmla="*/ 6987 h 91"/>
                <a:gd name="T8" fmla="*/ 152998 w 311"/>
                <a:gd name="T9" fmla="*/ 1553 h 91"/>
                <a:gd name="T10" fmla="*/ 167633 w 311"/>
                <a:gd name="T11" fmla="*/ 0 h 91"/>
                <a:gd name="T12" fmla="*/ 175616 w 311"/>
                <a:gd name="T13" fmla="*/ 0 h 91"/>
                <a:gd name="T14" fmla="*/ 175616 w 311"/>
                <a:gd name="T15" fmla="*/ 1553 h 91"/>
                <a:gd name="T16" fmla="*/ 168963 w 311"/>
                <a:gd name="T17" fmla="*/ 6987 h 91"/>
                <a:gd name="T18" fmla="*/ 155659 w 311"/>
                <a:gd name="T19" fmla="*/ 17856 h 91"/>
                <a:gd name="T20" fmla="*/ 135703 w 311"/>
                <a:gd name="T21" fmla="*/ 27949 h 91"/>
                <a:gd name="T22" fmla="*/ 109095 w 311"/>
                <a:gd name="T23" fmla="*/ 46582 h 91"/>
                <a:gd name="T24" fmla="*/ 89138 w 311"/>
                <a:gd name="T25" fmla="*/ 57451 h 91"/>
                <a:gd name="T26" fmla="*/ 78495 w 311"/>
                <a:gd name="T27" fmla="*/ 67544 h 91"/>
                <a:gd name="T28" fmla="*/ 75834 w 311"/>
                <a:gd name="T29" fmla="*/ 72202 h 91"/>
                <a:gd name="T30" fmla="*/ 78495 w 311"/>
                <a:gd name="T31" fmla="*/ 76084 h 91"/>
                <a:gd name="T32" fmla="*/ 86477 w 311"/>
                <a:gd name="T33" fmla="*/ 79965 h 91"/>
                <a:gd name="T34" fmla="*/ 102442 w 311"/>
                <a:gd name="T35" fmla="*/ 81518 h 91"/>
                <a:gd name="T36" fmla="*/ 122399 w 311"/>
                <a:gd name="T37" fmla="*/ 81518 h 91"/>
                <a:gd name="T38" fmla="*/ 155659 w 311"/>
                <a:gd name="T39" fmla="*/ 81518 h 91"/>
                <a:gd name="T40" fmla="*/ 186259 w 311"/>
                <a:gd name="T41" fmla="*/ 77636 h 91"/>
                <a:gd name="T42" fmla="*/ 204885 w 311"/>
                <a:gd name="T43" fmla="*/ 74531 h 91"/>
                <a:gd name="T44" fmla="*/ 216859 w 311"/>
                <a:gd name="T45" fmla="*/ 70649 h 91"/>
                <a:gd name="T46" fmla="*/ 228832 w 311"/>
                <a:gd name="T47" fmla="*/ 63662 h 91"/>
                <a:gd name="T48" fmla="*/ 240806 w 311"/>
                <a:gd name="T49" fmla="*/ 52016 h 91"/>
                <a:gd name="T50" fmla="*/ 259432 w 311"/>
                <a:gd name="T51" fmla="*/ 33384 h 91"/>
                <a:gd name="T52" fmla="*/ 264754 w 311"/>
                <a:gd name="T53" fmla="*/ 24067 h 91"/>
                <a:gd name="T54" fmla="*/ 271406 w 311"/>
                <a:gd name="T55" fmla="*/ 17856 h 91"/>
                <a:gd name="T56" fmla="*/ 280719 w 311"/>
                <a:gd name="T57" fmla="*/ 13975 h 91"/>
                <a:gd name="T58" fmla="*/ 292693 w 311"/>
                <a:gd name="T59" fmla="*/ 12422 h 91"/>
                <a:gd name="T60" fmla="*/ 300675 w 311"/>
                <a:gd name="T61" fmla="*/ 16304 h 91"/>
                <a:gd name="T62" fmla="*/ 307327 w 311"/>
                <a:gd name="T63" fmla="*/ 19409 h 91"/>
                <a:gd name="T64" fmla="*/ 328614 w 311"/>
                <a:gd name="T65" fmla="*/ 31055 h 91"/>
                <a:gd name="T66" fmla="*/ 340588 w 311"/>
                <a:gd name="T67" fmla="*/ 38818 h 91"/>
                <a:gd name="T68" fmla="*/ 352562 w 311"/>
                <a:gd name="T69" fmla="*/ 40371 h 91"/>
                <a:gd name="T70" fmla="*/ 361875 w 311"/>
                <a:gd name="T71" fmla="*/ 38818 h 91"/>
                <a:gd name="T72" fmla="*/ 373848 w 311"/>
                <a:gd name="T73" fmla="*/ 36489 h 91"/>
                <a:gd name="T74" fmla="*/ 395135 w 311"/>
                <a:gd name="T75" fmla="*/ 27949 h 91"/>
                <a:gd name="T76" fmla="*/ 419083 w 311"/>
                <a:gd name="T77" fmla="*/ 13975 h 91"/>
                <a:gd name="T78" fmla="*/ 443030 w 311"/>
                <a:gd name="T79" fmla="*/ 3882 h 91"/>
                <a:gd name="T80" fmla="*/ 449682 w 311"/>
                <a:gd name="T81" fmla="*/ 0 h 91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311"/>
                <a:gd name="T124" fmla="*/ 0 h 91"/>
                <a:gd name="T125" fmla="*/ 311 w 311"/>
                <a:gd name="T126" fmla="*/ 91 h 91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311" h="91">
                  <a:moveTo>
                    <a:pt x="0" y="54"/>
                  </a:moveTo>
                  <a:lnTo>
                    <a:pt x="22" y="43"/>
                  </a:lnTo>
                  <a:lnTo>
                    <a:pt x="41" y="33"/>
                  </a:lnTo>
                  <a:lnTo>
                    <a:pt x="60" y="23"/>
                  </a:lnTo>
                  <a:lnTo>
                    <a:pt x="70" y="18"/>
                  </a:lnTo>
                  <a:lnTo>
                    <a:pt x="79" y="14"/>
                  </a:lnTo>
                  <a:lnTo>
                    <a:pt x="87" y="10"/>
                  </a:lnTo>
                  <a:lnTo>
                    <a:pt x="94" y="8"/>
                  </a:lnTo>
                  <a:lnTo>
                    <a:pt x="100" y="4"/>
                  </a:lnTo>
                  <a:lnTo>
                    <a:pt x="106" y="2"/>
                  </a:lnTo>
                  <a:lnTo>
                    <a:pt x="112" y="0"/>
                  </a:lnTo>
                  <a:lnTo>
                    <a:pt x="116" y="0"/>
                  </a:lnTo>
                  <a:lnTo>
                    <a:pt x="119" y="0"/>
                  </a:lnTo>
                  <a:lnTo>
                    <a:pt x="121" y="0"/>
                  </a:lnTo>
                  <a:lnTo>
                    <a:pt x="121" y="2"/>
                  </a:lnTo>
                  <a:lnTo>
                    <a:pt x="121" y="4"/>
                  </a:lnTo>
                  <a:lnTo>
                    <a:pt x="117" y="8"/>
                  </a:lnTo>
                  <a:lnTo>
                    <a:pt x="114" y="14"/>
                  </a:lnTo>
                  <a:lnTo>
                    <a:pt x="108" y="20"/>
                  </a:lnTo>
                  <a:lnTo>
                    <a:pt x="102" y="25"/>
                  </a:lnTo>
                  <a:lnTo>
                    <a:pt x="94" y="31"/>
                  </a:lnTo>
                  <a:lnTo>
                    <a:pt x="89" y="39"/>
                  </a:lnTo>
                  <a:lnTo>
                    <a:pt x="75" y="52"/>
                  </a:lnTo>
                  <a:lnTo>
                    <a:pt x="68" y="58"/>
                  </a:lnTo>
                  <a:lnTo>
                    <a:pt x="62" y="64"/>
                  </a:lnTo>
                  <a:lnTo>
                    <a:pt x="58" y="69"/>
                  </a:lnTo>
                  <a:lnTo>
                    <a:pt x="54" y="75"/>
                  </a:lnTo>
                  <a:lnTo>
                    <a:pt x="52" y="79"/>
                  </a:lnTo>
                  <a:lnTo>
                    <a:pt x="52" y="81"/>
                  </a:lnTo>
                  <a:lnTo>
                    <a:pt x="52" y="83"/>
                  </a:lnTo>
                  <a:lnTo>
                    <a:pt x="54" y="85"/>
                  </a:lnTo>
                  <a:lnTo>
                    <a:pt x="56" y="87"/>
                  </a:lnTo>
                  <a:lnTo>
                    <a:pt x="60" y="89"/>
                  </a:lnTo>
                  <a:lnTo>
                    <a:pt x="66" y="89"/>
                  </a:lnTo>
                  <a:lnTo>
                    <a:pt x="71" y="91"/>
                  </a:lnTo>
                  <a:lnTo>
                    <a:pt x="77" y="91"/>
                  </a:lnTo>
                  <a:lnTo>
                    <a:pt x="85" y="91"/>
                  </a:lnTo>
                  <a:lnTo>
                    <a:pt x="93" y="91"/>
                  </a:lnTo>
                  <a:lnTo>
                    <a:pt x="108" y="91"/>
                  </a:lnTo>
                  <a:lnTo>
                    <a:pt x="123" y="89"/>
                  </a:lnTo>
                  <a:lnTo>
                    <a:pt x="129" y="87"/>
                  </a:lnTo>
                  <a:lnTo>
                    <a:pt x="137" y="85"/>
                  </a:lnTo>
                  <a:lnTo>
                    <a:pt x="142" y="83"/>
                  </a:lnTo>
                  <a:lnTo>
                    <a:pt x="146" y="81"/>
                  </a:lnTo>
                  <a:lnTo>
                    <a:pt x="150" y="79"/>
                  </a:lnTo>
                  <a:lnTo>
                    <a:pt x="154" y="75"/>
                  </a:lnTo>
                  <a:lnTo>
                    <a:pt x="158" y="71"/>
                  </a:lnTo>
                  <a:lnTo>
                    <a:pt x="162" y="68"/>
                  </a:lnTo>
                  <a:lnTo>
                    <a:pt x="167" y="58"/>
                  </a:lnTo>
                  <a:lnTo>
                    <a:pt x="173" y="46"/>
                  </a:lnTo>
                  <a:lnTo>
                    <a:pt x="179" y="37"/>
                  </a:lnTo>
                  <a:lnTo>
                    <a:pt x="181" y="31"/>
                  </a:lnTo>
                  <a:lnTo>
                    <a:pt x="183" y="27"/>
                  </a:lnTo>
                  <a:lnTo>
                    <a:pt x="187" y="23"/>
                  </a:lnTo>
                  <a:lnTo>
                    <a:pt x="188" y="20"/>
                  </a:lnTo>
                  <a:lnTo>
                    <a:pt x="192" y="18"/>
                  </a:lnTo>
                  <a:lnTo>
                    <a:pt x="194" y="16"/>
                  </a:lnTo>
                  <a:lnTo>
                    <a:pt x="198" y="14"/>
                  </a:lnTo>
                  <a:lnTo>
                    <a:pt x="202" y="14"/>
                  </a:lnTo>
                  <a:lnTo>
                    <a:pt x="204" y="16"/>
                  </a:lnTo>
                  <a:lnTo>
                    <a:pt x="208" y="18"/>
                  </a:lnTo>
                  <a:lnTo>
                    <a:pt x="210" y="20"/>
                  </a:lnTo>
                  <a:lnTo>
                    <a:pt x="213" y="22"/>
                  </a:lnTo>
                  <a:lnTo>
                    <a:pt x="219" y="29"/>
                  </a:lnTo>
                  <a:lnTo>
                    <a:pt x="227" y="35"/>
                  </a:lnTo>
                  <a:lnTo>
                    <a:pt x="233" y="41"/>
                  </a:lnTo>
                  <a:lnTo>
                    <a:pt x="236" y="43"/>
                  </a:lnTo>
                  <a:lnTo>
                    <a:pt x="240" y="45"/>
                  </a:lnTo>
                  <a:lnTo>
                    <a:pt x="244" y="45"/>
                  </a:lnTo>
                  <a:lnTo>
                    <a:pt x="246" y="45"/>
                  </a:lnTo>
                  <a:lnTo>
                    <a:pt x="250" y="43"/>
                  </a:lnTo>
                  <a:lnTo>
                    <a:pt x="256" y="43"/>
                  </a:lnTo>
                  <a:lnTo>
                    <a:pt x="259" y="41"/>
                  </a:lnTo>
                  <a:lnTo>
                    <a:pt x="263" y="37"/>
                  </a:lnTo>
                  <a:lnTo>
                    <a:pt x="273" y="31"/>
                  </a:lnTo>
                  <a:lnTo>
                    <a:pt x="282" y="23"/>
                  </a:lnTo>
                  <a:lnTo>
                    <a:pt x="290" y="16"/>
                  </a:lnTo>
                  <a:lnTo>
                    <a:pt x="298" y="10"/>
                  </a:lnTo>
                  <a:lnTo>
                    <a:pt x="306" y="4"/>
                  </a:lnTo>
                  <a:lnTo>
                    <a:pt x="307" y="2"/>
                  </a:lnTo>
                  <a:lnTo>
                    <a:pt x="311" y="0"/>
                  </a:lnTo>
                </a:path>
              </a:pathLst>
            </a:custGeom>
            <a:noFill/>
            <a:ln w="19050">
              <a:solidFill>
                <a:srgbClr val="190DB3"/>
              </a:solidFill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23570" name="Freeform 41"/>
            <p:cNvSpPr>
              <a:spLocks/>
            </p:cNvSpPr>
            <p:nvPr/>
          </p:nvSpPr>
          <p:spPr bwMode="auto">
            <a:xfrm rot="-9710359">
              <a:off x="5908685" y="1913439"/>
              <a:ext cx="413761" cy="70649"/>
            </a:xfrm>
            <a:custGeom>
              <a:avLst/>
              <a:gdLst>
                <a:gd name="T0" fmla="*/ 31930 w 311"/>
                <a:gd name="T1" fmla="*/ 38818 h 91"/>
                <a:gd name="T2" fmla="*/ 86477 w 311"/>
                <a:gd name="T3" fmla="*/ 20962 h 91"/>
                <a:gd name="T4" fmla="*/ 114416 w 311"/>
                <a:gd name="T5" fmla="*/ 12422 h 91"/>
                <a:gd name="T6" fmla="*/ 135703 w 311"/>
                <a:gd name="T7" fmla="*/ 6987 h 91"/>
                <a:gd name="T8" fmla="*/ 152998 w 311"/>
                <a:gd name="T9" fmla="*/ 1553 h 91"/>
                <a:gd name="T10" fmla="*/ 167633 w 311"/>
                <a:gd name="T11" fmla="*/ 0 h 91"/>
                <a:gd name="T12" fmla="*/ 175616 w 311"/>
                <a:gd name="T13" fmla="*/ 0 h 91"/>
                <a:gd name="T14" fmla="*/ 175616 w 311"/>
                <a:gd name="T15" fmla="*/ 1553 h 91"/>
                <a:gd name="T16" fmla="*/ 168963 w 311"/>
                <a:gd name="T17" fmla="*/ 6987 h 91"/>
                <a:gd name="T18" fmla="*/ 155659 w 311"/>
                <a:gd name="T19" fmla="*/ 17856 h 91"/>
                <a:gd name="T20" fmla="*/ 135703 w 311"/>
                <a:gd name="T21" fmla="*/ 27949 h 91"/>
                <a:gd name="T22" fmla="*/ 109095 w 311"/>
                <a:gd name="T23" fmla="*/ 46582 h 91"/>
                <a:gd name="T24" fmla="*/ 89138 w 311"/>
                <a:gd name="T25" fmla="*/ 57451 h 91"/>
                <a:gd name="T26" fmla="*/ 78495 w 311"/>
                <a:gd name="T27" fmla="*/ 67544 h 91"/>
                <a:gd name="T28" fmla="*/ 75834 w 311"/>
                <a:gd name="T29" fmla="*/ 72202 h 91"/>
                <a:gd name="T30" fmla="*/ 78495 w 311"/>
                <a:gd name="T31" fmla="*/ 76084 h 91"/>
                <a:gd name="T32" fmla="*/ 86477 w 311"/>
                <a:gd name="T33" fmla="*/ 79965 h 91"/>
                <a:gd name="T34" fmla="*/ 102442 w 311"/>
                <a:gd name="T35" fmla="*/ 81518 h 91"/>
                <a:gd name="T36" fmla="*/ 122399 w 311"/>
                <a:gd name="T37" fmla="*/ 81518 h 91"/>
                <a:gd name="T38" fmla="*/ 155659 w 311"/>
                <a:gd name="T39" fmla="*/ 81518 h 91"/>
                <a:gd name="T40" fmla="*/ 186259 w 311"/>
                <a:gd name="T41" fmla="*/ 77636 h 91"/>
                <a:gd name="T42" fmla="*/ 204885 w 311"/>
                <a:gd name="T43" fmla="*/ 74531 h 91"/>
                <a:gd name="T44" fmla="*/ 216859 w 311"/>
                <a:gd name="T45" fmla="*/ 70649 h 91"/>
                <a:gd name="T46" fmla="*/ 228832 w 311"/>
                <a:gd name="T47" fmla="*/ 63662 h 91"/>
                <a:gd name="T48" fmla="*/ 240806 w 311"/>
                <a:gd name="T49" fmla="*/ 52016 h 91"/>
                <a:gd name="T50" fmla="*/ 259432 w 311"/>
                <a:gd name="T51" fmla="*/ 33384 h 91"/>
                <a:gd name="T52" fmla="*/ 264754 w 311"/>
                <a:gd name="T53" fmla="*/ 24067 h 91"/>
                <a:gd name="T54" fmla="*/ 271406 w 311"/>
                <a:gd name="T55" fmla="*/ 17856 h 91"/>
                <a:gd name="T56" fmla="*/ 280719 w 311"/>
                <a:gd name="T57" fmla="*/ 13975 h 91"/>
                <a:gd name="T58" fmla="*/ 292693 w 311"/>
                <a:gd name="T59" fmla="*/ 12422 h 91"/>
                <a:gd name="T60" fmla="*/ 300675 w 311"/>
                <a:gd name="T61" fmla="*/ 16304 h 91"/>
                <a:gd name="T62" fmla="*/ 307327 w 311"/>
                <a:gd name="T63" fmla="*/ 19409 h 91"/>
                <a:gd name="T64" fmla="*/ 328614 w 311"/>
                <a:gd name="T65" fmla="*/ 31055 h 91"/>
                <a:gd name="T66" fmla="*/ 340588 w 311"/>
                <a:gd name="T67" fmla="*/ 38818 h 91"/>
                <a:gd name="T68" fmla="*/ 352562 w 311"/>
                <a:gd name="T69" fmla="*/ 40371 h 91"/>
                <a:gd name="T70" fmla="*/ 361875 w 311"/>
                <a:gd name="T71" fmla="*/ 38818 h 91"/>
                <a:gd name="T72" fmla="*/ 373848 w 311"/>
                <a:gd name="T73" fmla="*/ 36489 h 91"/>
                <a:gd name="T74" fmla="*/ 395135 w 311"/>
                <a:gd name="T75" fmla="*/ 27949 h 91"/>
                <a:gd name="T76" fmla="*/ 419083 w 311"/>
                <a:gd name="T77" fmla="*/ 13975 h 91"/>
                <a:gd name="T78" fmla="*/ 443030 w 311"/>
                <a:gd name="T79" fmla="*/ 3882 h 91"/>
                <a:gd name="T80" fmla="*/ 449682 w 311"/>
                <a:gd name="T81" fmla="*/ 0 h 91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311"/>
                <a:gd name="T124" fmla="*/ 0 h 91"/>
                <a:gd name="T125" fmla="*/ 311 w 311"/>
                <a:gd name="T126" fmla="*/ 91 h 91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311" h="91">
                  <a:moveTo>
                    <a:pt x="0" y="54"/>
                  </a:moveTo>
                  <a:lnTo>
                    <a:pt x="22" y="43"/>
                  </a:lnTo>
                  <a:lnTo>
                    <a:pt x="41" y="33"/>
                  </a:lnTo>
                  <a:lnTo>
                    <a:pt x="60" y="23"/>
                  </a:lnTo>
                  <a:lnTo>
                    <a:pt x="70" y="18"/>
                  </a:lnTo>
                  <a:lnTo>
                    <a:pt x="79" y="14"/>
                  </a:lnTo>
                  <a:lnTo>
                    <a:pt x="87" y="10"/>
                  </a:lnTo>
                  <a:lnTo>
                    <a:pt x="94" y="8"/>
                  </a:lnTo>
                  <a:lnTo>
                    <a:pt x="100" y="4"/>
                  </a:lnTo>
                  <a:lnTo>
                    <a:pt x="106" y="2"/>
                  </a:lnTo>
                  <a:lnTo>
                    <a:pt x="112" y="0"/>
                  </a:lnTo>
                  <a:lnTo>
                    <a:pt x="116" y="0"/>
                  </a:lnTo>
                  <a:lnTo>
                    <a:pt x="119" y="0"/>
                  </a:lnTo>
                  <a:lnTo>
                    <a:pt x="121" y="0"/>
                  </a:lnTo>
                  <a:lnTo>
                    <a:pt x="121" y="2"/>
                  </a:lnTo>
                  <a:lnTo>
                    <a:pt x="121" y="4"/>
                  </a:lnTo>
                  <a:lnTo>
                    <a:pt x="117" y="8"/>
                  </a:lnTo>
                  <a:lnTo>
                    <a:pt x="114" y="14"/>
                  </a:lnTo>
                  <a:lnTo>
                    <a:pt x="108" y="20"/>
                  </a:lnTo>
                  <a:lnTo>
                    <a:pt x="102" y="25"/>
                  </a:lnTo>
                  <a:lnTo>
                    <a:pt x="94" y="31"/>
                  </a:lnTo>
                  <a:lnTo>
                    <a:pt x="89" y="39"/>
                  </a:lnTo>
                  <a:lnTo>
                    <a:pt x="75" y="52"/>
                  </a:lnTo>
                  <a:lnTo>
                    <a:pt x="68" y="58"/>
                  </a:lnTo>
                  <a:lnTo>
                    <a:pt x="62" y="64"/>
                  </a:lnTo>
                  <a:lnTo>
                    <a:pt x="58" y="69"/>
                  </a:lnTo>
                  <a:lnTo>
                    <a:pt x="54" y="75"/>
                  </a:lnTo>
                  <a:lnTo>
                    <a:pt x="52" y="79"/>
                  </a:lnTo>
                  <a:lnTo>
                    <a:pt x="52" y="81"/>
                  </a:lnTo>
                  <a:lnTo>
                    <a:pt x="52" y="83"/>
                  </a:lnTo>
                  <a:lnTo>
                    <a:pt x="54" y="85"/>
                  </a:lnTo>
                  <a:lnTo>
                    <a:pt x="56" y="87"/>
                  </a:lnTo>
                  <a:lnTo>
                    <a:pt x="60" y="89"/>
                  </a:lnTo>
                  <a:lnTo>
                    <a:pt x="66" y="89"/>
                  </a:lnTo>
                  <a:lnTo>
                    <a:pt x="71" y="91"/>
                  </a:lnTo>
                  <a:lnTo>
                    <a:pt x="77" y="91"/>
                  </a:lnTo>
                  <a:lnTo>
                    <a:pt x="85" y="91"/>
                  </a:lnTo>
                  <a:lnTo>
                    <a:pt x="93" y="91"/>
                  </a:lnTo>
                  <a:lnTo>
                    <a:pt x="108" y="91"/>
                  </a:lnTo>
                  <a:lnTo>
                    <a:pt x="123" y="89"/>
                  </a:lnTo>
                  <a:lnTo>
                    <a:pt x="129" y="87"/>
                  </a:lnTo>
                  <a:lnTo>
                    <a:pt x="137" y="85"/>
                  </a:lnTo>
                  <a:lnTo>
                    <a:pt x="142" y="83"/>
                  </a:lnTo>
                  <a:lnTo>
                    <a:pt x="146" y="81"/>
                  </a:lnTo>
                  <a:lnTo>
                    <a:pt x="150" y="79"/>
                  </a:lnTo>
                  <a:lnTo>
                    <a:pt x="154" y="75"/>
                  </a:lnTo>
                  <a:lnTo>
                    <a:pt x="158" y="71"/>
                  </a:lnTo>
                  <a:lnTo>
                    <a:pt x="162" y="68"/>
                  </a:lnTo>
                  <a:lnTo>
                    <a:pt x="167" y="58"/>
                  </a:lnTo>
                  <a:lnTo>
                    <a:pt x="173" y="46"/>
                  </a:lnTo>
                  <a:lnTo>
                    <a:pt x="179" y="37"/>
                  </a:lnTo>
                  <a:lnTo>
                    <a:pt x="181" y="31"/>
                  </a:lnTo>
                  <a:lnTo>
                    <a:pt x="183" y="27"/>
                  </a:lnTo>
                  <a:lnTo>
                    <a:pt x="187" y="23"/>
                  </a:lnTo>
                  <a:lnTo>
                    <a:pt x="188" y="20"/>
                  </a:lnTo>
                  <a:lnTo>
                    <a:pt x="192" y="18"/>
                  </a:lnTo>
                  <a:lnTo>
                    <a:pt x="194" y="16"/>
                  </a:lnTo>
                  <a:lnTo>
                    <a:pt x="198" y="14"/>
                  </a:lnTo>
                  <a:lnTo>
                    <a:pt x="202" y="14"/>
                  </a:lnTo>
                  <a:lnTo>
                    <a:pt x="204" y="16"/>
                  </a:lnTo>
                  <a:lnTo>
                    <a:pt x="208" y="18"/>
                  </a:lnTo>
                  <a:lnTo>
                    <a:pt x="210" y="20"/>
                  </a:lnTo>
                  <a:lnTo>
                    <a:pt x="213" y="22"/>
                  </a:lnTo>
                  <a:lnTo>
                    <a:pt x="219" y="29"/>
                  </a:lnTo>
                  <a:lnTo>
                    <a:pt x="227" y="35"/>
                  </a:lnTo>
                  <a:lnTo>
                    <a:pt x="233" y="41"/>
                  </a:lnTo>
                  <a:lnTo>
                    <a:pt x="236" y="43"/>
                  </a:lnTo>
                  <a:lnTo>
                    <a:pt x="240" y="45"/>
                  </a:lnTo>
                  <a:lnTo>
                    <a:pt x="244" y="45"/>
                  </a:lnTo>
                  <a:lnTo>
                    <a:pt x="246" y="45"/>
                  </a:lnTo>
                  <a:lnTo>
                    <a:pt x="250" y="43"/>
                  </a:lnTo>
                  <a:lnTo>
                    <a:pt x="256" y="43"/>
                  </a:lnTo>
                  <a:lnTo>
                    <a:pt x="259" y="41"/>
                  </a:lnTo>
                  <a:lnTo>
                    <a:pt x="263" y="37"/>
                  </a:lnTo>
                  <a:lnTo>
                    <a:pt x="273" y="31"/>
                  </a:lnTo>
                  <a:lnTo>
                    <a:pt x="282" y="23"/>
                  </a:lnTo>
                  <a:lnTo>
                    <a:pt x="290" y="16"/>
                  </a:lnTo>
                  <a:lnTo>
                    <a:pt x="298" y="10"/>
                  </a:lnTo>
                  <a:lnTo>
                    <a:pt x="306" y="4"/>
                  </a:lnTo>
                  <a:lnTo>
                    <a:pt x="307" y="2"/>
                  </a:lnTo>
                  <a:lnTo>
                    <a:pt x="311" y="0"/>
                  </a:lnTo>
                </a:path>
              </a:pathLst>
            </a:custGeom>
            <a:noFill/>
            <a:ln w="19050">
              <a:solidFill>
                <a:srgbClr val="190DB3"/>
              </a:solidFill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23571" name="CasellaDiTesto 132"/>
            <p:cNvSpPr txBox="1">
              <a:spLocks noChangeArrowheads="1"/>
            </p:cNvSpPr>
            <p:nvPr/>
          </p:nvSpPr>
          <p:spPr bwMode="auto">
            <a:xfrm>
              <a:off x="6866386" y="2059669"/>
              <a:ext cx="530915" cy="2616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it-IT" sz="1100" b="1">
                  <a:solidFill>
                    <a:srgbClr val="190DB3"/>
                  </a:solidFill>
                  <a:latin typeface="Comic Sans MS" pitchFamily="66" charset="0"/>
                </a:rPr>
                <a:t>PEG4</a:t>
              </a:r>
            </a:p>
          </p:txBody>
        </p:sp>
      </p:grpSp>
      <p:sp>
        <p:nvSpPr>
          <p:cNvPr id="23566" name="Text Box 29"/>
          <p:cNvSpPr txBox="1">
            <a:spLocks noChangeArrowheads="1"/>
          </p:cNvSpPr>
          <p:nvPr/>
        </p:nvSpPr>
        <p:spPr bwMode="auto">
          <a:xfrm>
            <a:off x="3281363" y="571500"/>
            <a:ext cx="2643187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1400">
                <a:latin typeface="Calibri" pitchFamily="34" charset="0"/>
              </a:rPr>
              <a:t>Manuscript in preparation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Text Box 2"/>
          <p:cNvSpPr txBox="1">
            <a:spLocks noChangeArrowheads="1"/>
          </p:cNvSpPr>
          <p:nvPr/>
        </p:nvSpPr>
        <p:spPr bwMode="auto">
          <a:xfrm>
            <a:off x="928688" y="188913"/>
            <a:ext cx="72009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912813"/>
            <a:r>
              <a:rPr lang="it-IT" sz="2800" b="1">
                <a:latin typeface="Palatino Linotype" pitchFamily="18" charset="0"/>
              </a:rPr>
              <a:t>In vivo activity – The lung infection model</a:t>
            </a:r>
          </a:p>
        </p:txBody>
      </p:sp>
      <p:sp>
        <p:nvSpPr>
          <p:cNvPr id="4" name="Line 6"/>
          <p:cNvSpPr>
            <a:spLocks noChangeShapeType="1"/>
          </p:cNvSpPr>
          <p:nvPr/>
        </p:nvSpPr>
        <p:spPr bwMode="auto">
          <a:xfrm>
            <a:off x="0" y="908050"/>
            <a:ext cx="9144000" cy="0"/>
          </a:xfrm>
          <a:prstGeom prst="line">
            <a:avLst/>
          </a:prstGeom>
          <a:noFill/>
          <a:ln w="57150">
            <a:solidFill>
              <a:schemeClr val="accent6">
                <a:lumMod val="75000"/>
              </a:schemeClr>
            </a:solidFill>
            <a:round/>
            <a:headEnd/>
            <a:tailEnd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it-IT">
              <a:latin typeface="+mn-lt"/>
            </a:endParaRPr>
          </a:p>
        </p:txBody>
      </p:sp>
      <p:pic>
        <p:nvPicPr>
          <p:cNvPr id="39939" name="Picture 1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96025" y="1000125"/>
            <a:ext cx="2633663" cy="1924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40" name="Immagine 15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429375" y="3357563"/>
            <a:ext cx="2286000" cy="278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941" name="Rettangolo 27"/>
          <p:cNvSpPr>
            <a:spLocks noChangeArrowheads="1"/>
          </p:cNvSpPr>
          <p:nvPr/>
        </p:nvSpPr>
        <p:spPr bwMode="auto">
          <a:xfrm>
            <a:off x="6357938" y="6143625"/>
            <a:ext cx="2714625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200">
                <a:latin typeface="Calibri" pitchFamily="34" charset="0"/>
              </a:rPr>
              <a:t>Number of CFU present in lungs of animals infected IT with </a:t>
            </a:r>
            <a:r>
              <a:rPr lang="en-US" sz="1200" i="1">
                <a:latin typeface="Calibri" pitchFamily="34" charset="0"/>
              </a:rPr>
              <a:t>P. aeruginosa</a:t>
            </a:r>
            <a:r>
              <a:rPr lang="en-US" sz="1200">
                <a:latin typeface="Calibri" pitchFamily="34" charset="0"/>
              </a:rPr>
              <a:t> and then treated IT with M33</a:t>
            </a:r>
            <a:endParaRPr lang="it-IT" sz="1200">
              <a:latin typeface="Calibri" pitchFamily="34" charset="0"/>
            </a:endParaRPr>
          </a:p>
        </p:txBody>
      </p:sp>
      <p:sp>
        <p:nvSpPr>
          <p:cNvPr id="39942" name="Text Box 29"/>
          <p:cNvSpPr txBox="1">
            <a:spLocks noChangeArrowheads="1"/>
          </p:cNvSpPr>
          <p:nvPr/>
        </p:nvSpPr>
        <p:spPr bwMode="auto">
          <a:xfrm>
            <a:off x="3281363" y="571500"/>
            <a:ext cx="2643187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1400">
                <a:latin typeface="Calibri" pitchFamily="34" charset="0"/>
              </a:rPr>
              <a:t>Manuscript in preparation</a:t>
            </a:r>
          </a:p>
        </p:txBody>
      </p:sp>
      <p:pic>
        <p:nvPicPr>
          <p:cNvPr id="39943" name="Picture 2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1600" y="1628775"/>
            <a:ext cx="5983288" cy="4459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944" name="CasellaDiTesto 28"/>
          <p:cNvSpPr txBox="1">
            <a:spLocks noChangeArrowheads="1"/>
          </p:cNvSpPr>
          <p:nvPr/>
        </p:nvSpPr>
        <p:spPr bwMode="auto">
          <a:xfrm>
            <a:off x="4787900" y="2349500"/>
            <a:ext cx="1071563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it-IT" sz="1600" b="1">
                <a:solidFill>
                  <a:srgbClr val="190DB3"/>
                </a:solidFill>
                <a:latin typeface="Calibri" pitchFamily="34" charset="0"/>
              </a:rPr>
              <a:t>M33PEG4</a:t>
            </a:r>
          </a:p>
          <a:p>
            <a:pPr algn="ctr"/>
            <a:r>
              <a:rPr lang="it-IT" sz="1600" b="1">
                <a:solidFill>
                  <a:srgbClr val="190DB3"/>
                </a:solidFill>
                <a:latin typeface="Calibri" pitchFamily="34" charset="0"/>
              </a:rPr>
              <a:t>5mg/Kg</a:t>
            </a:r>
          </a:p>
        </p:txBody>
      </p:sp>
      <p:sp>
        <p:nvSpPr>
          <p:cNvPr id="39945" name="CasellaDiTesto 29"/>
          <p:cNvSpPr txBox="1">
            <a:spLocks noChangeArrowheads="1"/>
          </p:cNvSpPr>
          <p:nvPr/>
        </p:nvSpPr>
        <p:spPr bwMode="auto">
          <a:xfrm>
            <a:off x="4643438" y="2987675"/>
            <a:ext cx="1143000" cy="585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it-IT" sz="1600" b="1">
                <a:solidFill>
                  <a:srgbClr val="FF0000"/>
                </a:solidFill>
                <a:latin typeface="Calibri" pitchFamily="34" charset="0"/>
              </a:rPr>
              <a:t>M33</a:t>
            </a:r>
          </a:p>
          <a:p>
            <a:pPr algn="ctr"/>
            <a:r>
              <a:rPr lang="it-IT" sz="1600" b="1">
                <a:solidFill>
                  <a:srgbClr val="FF0000"/>
                </a:solidFill>
                <a:latin typeface="Calibri" pitchFamily="34" charset="0"/>
              </a:rPr>
              <a:t>5mg/Kg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23728" y="1196752"/>
            <a:ext cx="4824536" cy="3816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1042988" y="96838"/>
            <a:ext cx="5799986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912813"/>
            <a:r>
              <a:rPr lang="it-IT" sz="2800" b="1" dirty="0">
                <a:latin typeface="Palatino Linotype" pitchFamily="18" charset="0"/>
              </a:rPr>
              <a:t>In vivo </a:t>
            </a:r>
            <a:r>
              <a:rPr lang="it-IT" sz="2800" b="1" dirty="0" err="1">
                <a:latin typeface="Palatino Linotype" pitchFamily="18" charset="0"/>
              </a:rPr>
              <a:t>activity</a:t>
            </a:r>
            <a:r>
              <a:rPr lang="it-IT" sz="2800" b="1" dirty="0">
                <a:latin typeface="Palatino Linotype" pitchFamily="18" charset="0"/>
              </a:rPr>
              <a:t> – </a:t>
            </a:r>
            <a:r>
              <a:rPr lang="it-IT" sz="2800" b="1" dirty="0" smtClean="0">
                <a:latin typeface="Palatino Linotype" pitchFamily="18" charset="0"/>
              </a:rPr>
              <a:t>Plasma </a:t>
            </a:r>
            <a:r>
              <a:rPr lang="it-IT" sz="2800" b="1" dirty="0" err="1" smtClean="0">
                <a:latin typeface="Palatino Linotype" pitchFamily="18" charset="0"/>
              </a:rPr>
              <a:t>clearance</a:t>
            </a:r>
            <a:endParaRPr lang="it-IT" sz="2800" b="1" dirty="0">
              <a:latin typeface="Palatino Linotype" pitchFamily="18" charset="0"/>
            </a:endParaRPr>
          </a:p>
        </p:txBody>
      </p:sp>
      <p:sp>
        <p:nvSpPr>
          <p:cNvPr id="4" name="Line 6"/>
          <p:cNvSpPr>
            <a:spLocks noChangeShapeType="1"/>
          </p:cNvSpPr>
          <p:nvPr/>
        </p:nvSpPr>
        <p:spPr bwMode="auto">
          <a:xfrm>
            <a:off x="0" y="908050"/>
            <a:ext cx="9144000" cy="0"/>
          </a:xfrm>
          <a:prstGeom prst="line">
            <a:avLst/>
          </a:prstGeom>
          <a:noFill/>
          <a:ln w="57150">
            <a:solidFill>
              <a:schemeClr val="accent6">
                <a:lumMod val="75000"/>
              </a:schemeClr>
            </a:solidFill>
            <a:round/>
            <a:headEnd/>
            <a:tailEnd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it-IT">
              <a:latin typeface="+mn-lt"/>
            </a:endParaRPr>
          </a:p>
        </p:txBody>
      </p:sp>
      <p:sp>
        <p:nvSpPr>
          <p:cNvPr id="5" name="Text Box 29"/>
          <p:cNvSpPr txBox="1">
            <a:spLocks noChangeArrowheads="1"/>
          </p:cNvSpPr>
          <p:nvPr/>
        </p:nvSpPr>
        <p:spPr bwMode="auto">
          <a:xfrm>
            <a:off x="3281363" y="571500"/>
            <a:ext cx="2643187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1400">
                <a:latin typeface="Calibri" pitchFamily="34" charset="0"/>
              </a:rPr>
              <a:t>Manuscript in preparation</a:t>
            </a:r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485063" y="184150"/>
            <a:ext cx="1622425" cy="53181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525">
            <a:solidFill>
              <a:schemeClr val="accent6">
                <a:lumMod val="20000"/>
                <a:lumOff val="80000"/>
              </a:schemeClr>
            </a:solidFill>
            <a:miter lim="800000"/>
            <a:headEnd/>
            <a:tailEnd/>
          </a:ln>
        </p:spPr>
      </p:pic>
      <p:pic>
        <p:nvPicPr>
          <p:cNvPr id="7" name="Picture 1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525" y="9525"/>
            <a:ext cx="912813" cy="852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ttangolo 7"/>
          <p:cNvSpPr/>
          <p:nvPr/>
        </p:nvSpPr>
        <p:spPr>
          <a:xfrm>
            <a:off x="357158" y="5220314"/>
            <a:ext cx="857256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Concentration of [</a:t>
            </a:r>
            <a:r>
              <a:rPr lang="en-US" baseline="30000" dirty="0" smtClean="0"/>
              <a:t>125</a:t>
            </a:r>
            <a:r>
              <a:rPr lang="en-US" dirty="0" smtClean="0"/>
              <a:t>I]SET-M33L and [</a:t>
            </a:r>
            <a:r>
              <a:rPr lang="en-US" baseline="30000" dirty="0" smtClean="0"/>
              <a:t>125</a:t>
            </a:r>
            <a:r>
              <a:rPr lang="en-US" dirty="0" smtClean="0"/>
              <a:t>I]SET-M33L-PEG in plasma, expressed as % ID/g, at different time points after administration of the labeled species. </a:t>
            </a:r>
            <a:r>
              <a:rPr lang="en-US" b="1" dirty="0" smtClean="0"/>
              <a:t>Calculated half-life is around 10 min for M33 and 70 min for M33-PEG</a:t>
            </a:r>
            <a:endParaRPr lang="it-IT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1" name="Picture 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692275" y="1536700"/>
            <a:ext cx="2457450" cy="2305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2" name="Picture 3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932363" y="1536700"/>
            <a:ext cx="2447925" cy="2295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843" name="CasellaDiTesto 6"/>
          <p:cNvSpPr txBox="1">
            <a:spLocks noChangeArrowheads="1"/>
          </p:cNvSpPr>
          <p:nvPr/>
        </p:nvSpPr>
        <p:spPr bwMode="auto">
          <a:xfrm>
            <a:off x="2268538" y="3768725"/>
            <a:ext cx="80645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1400" b="1">
                <a:latin typeface="Calibri" pitchFamily="34" charset="0"/>
              </a:rPr>
              <a:t>Controls</a:t>
            </a:r>
          </a:p>
        </p:txBody>
      </p:sp>
      <p:sp>
        <p:nvSpPr>
          <p:cNvPr id="35844" name="CasellaDiTesto 7"/>
          <p:cNvSpPr txBox="1">
            <a:spLocks noChangeArrowheads="1"/>
          </p:cNvSpPr>
          <p:nvPr/>
        </p:nvSpPr>
        <p:spPr bwMode="auto">
          <a:xfrm>
            <a:off x="5508625" y="3768725"/>
            <a:ext cx="111125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1400" b="1">
                <a:latin typeface="Calibri" pitchFamily="34" charset="0"/>
              </a:rPr>
              <a:t>M33 treated</a:t>
            </a:r>
          </a:p>
        </p:txBody>
      </p:sp>
      <p:sp>
        <p:nvSpPr>
          <p:cNvPr id="35845" name="Text Box 2"/>
          <p:cNvSpPr txBox="1">
            <a:spLocks noChangeArrowheads="1"/>
          </p:cNvSpPr>
          <p:nvPr/>
        </p:nvSpPr>
        <p:spPr bwMode="auto">
          <a:xfrm>
            <a:off x="928688" y="188913"/>
            <a:ext cx="7161212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912813"/>
            <a:r>
              <a:rPr lang="it-IT" sz="2800" b="1">
                <a:latin typeface="Palatino Linotype" pitchFamily="18" charset="0"/>
              </a:rPr>
              <a:t>In vivo activity – The skin infection model</a:t>
            </a:r>
          </a:p>
        </p:txBody>
      </p:sp>
      <p:sp>
        <p:nvSpPr>
          <p:cNvPr id="12" name="Line 6"/>
          <p:cNvSpPr>
            <a:spLocks noChangeShapeType="1"/>
          </p:cNvSpPr>
          <p:nvPr/>
        </p:nvSpPr>
        <p:spPr bwMode="auto">
          <a:xfrm>
            <a:off x="0" y="908050"/>
            <a:ext cx="9144000" cy="0"/>
          </a:xfrm>
          <a:prstGeom prst="line">
            <a:avLst/>
          </a:prstGeom>
          <a:noFill/>
          <a:ln w="57150">
            <a:solidFill>
              <a:schemeClr val="accent6">
                <a:lumMod val="75000"/>
              </a:schemeClr>
            </a:solidFill>
            <a:round/>
            <a:headEnd/>
            <a:tailEnd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it-IT">
              <a:latin typeface="+mn-lt"/>
            </a:endParaRPr>
          </a:p>
        </p:txBody>
      </p:sp>
      <p:sp>
        <p:nvSpPr>
          <p:cNvPr id="35847" name="Text Box 29"/>
          <p:cNvSpPr txBox="1">
            <a:spLocks noChangeArrowheads="1"/>
          </p:cNvSpPr>
          <p:nvPr/>
        </p:nvSpPr>
        <p:spPr bwMode="auto">
          <a:xfrm>
            <a:off x="3281363" y="571500"/>
            <a:ext cx="2643187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1400">
                <a:latin typeface="Calibri" pitchFamily="34" charset="0"/>
              </a:rPr>
              <a:t>Manuscript in preparation</a:t>
            </a:r>
          </a:p>
        </p:txBody>
      </p:sp>
      <p:sp>
        <p:nvSpPr>
          <p:cNvPr id="35848" name="Rectangle 10"/>
          <p:cNvSpPr>
            <a:spLocks noChangeArrowheads="1"/>
          </p:cNvSpPr>
          <p:nvPr/>
        </p:nvSpPr>
        <p:spPr bwMode="auto">
          <a:xfrm>
            <a:off x="539750" y="1104900"/>
            <a:ext cx="795655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it-IT" sz="1400" b="1">
                <a:latin typeface="Calibri" pitchFamily="34" charset="0"/>
              </a:rPr>
              <a:t>Animals abraded and infected with P. aeruginosa. Then treated with M33 in cream 1 day after infection</a:t>
            </a:r>
          </a:p>
        </p:txBody>
      </p:sp>
      <p:grpSp>
        <p:nvGrpSpPr>
          <p:cNvPr id="35849" name="Gruppo 18"/>
          <p:cNvGrpSpPr>
            <a:grpSpLocks/>
          </p:cNvGrpSpPr>
          <p:nvPr/>
        </p:nvGrpSpPr>
        <p:grpSpPr bwMode="auto">
          <a:xfrm>
            <a:off x="3132138" y="3860800"/>
            <a:ext cx="2751137" cy="2770188"/>
            <a:chOff x="3131840" y="3861048"/>
            <a:chExt cx="2751809" cy="2769234"/>
          </a:xfrm>
        </p:grpSpPr>
        <p:grpSp>
          <p:nvGrpSpPr>
            <p:cNvPr id="35850" name="Gruppo 5"/>
            <p:cNvGrpSpPr>
              <a:grpSpLocks/>
            </p:cNvGrpSpPr>
            <p:nvPr/>
          </p:nvGrpSpPr>
          <p:grpSpPr bwMode="auto">
            <a:xfrm>
              <a:off x="3131840" y="3861048"/>
              <a:ext cx="2448272" cy="2769234"/>
              <a:chOff x="3203848" y="3861048"/>
              <a:chExt cx="2448272" cy="2769234"/>
            </a:xfrm>
          </p:grpSpPr>
          <p:pic>
            <p:nvPicPr>
              <p:cNvPr id="35855" name="Picture 4"/>
              <p:cNvPicPr>
                <a:picLocks noChangeAspect="1" noChangeArrowheads="1"/>
              </p:cNvPicPr>
              <p:nvPr/>
            </p:nvPicPr>
            <p:blipFill>
              <a:blip r:embed="rId4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3203848" y="3861048"/>
                <a:ext cx="2448272" cy="276923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5" name="Rettangolo 4"/>
              <p:cNvSpPr/>
              <p:nvPr/>
            </p:nvSpPr>
            <p:spPr>
              <a:xfrm>
                <a:off x="4644062" y="4941764"/>
                <a:ext cx="504948" cy="1367954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chemeClr val="accent6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/>
              </a:p>
            </p:txBody>
          </p:sp>
        </p:grpSp>
        <p:sp>
          <p:nvSpPr>
            <p:cNvPr id="35851" name="CasellaDiTesto 8"/>
            <p:cNvSpPr txBox="1">
              <a:spLocks noChangeArrowheads="1"/>
            </p:cNvSpPr>
            <p:nvPr/>
          </p:nvSpPr>
          <p:spPr bwMode="auto">
            <a:xfrm>
              <a:off x="3923928" y="6217567"/>
              <a:ext cx="807593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it-IT" sz="1400" b="1">
                  <a:latin typeface="Calibri" pitchFamily="34" charset="0"/>
                </a:rPr>
                <a:t>Controls</a:t>
              </a:r>
            </a:p>
          </p:txBody>
        </p:sp>
        <p:sp>
          <p:nvSpPr>
            <p:cNvPr id="35852" name="CasellaDiTesto 9"/>
            <p:cNvSpPr txBox="1">
              <a:spLocks noChangeArrowheads="1"/>
            </p:cNvSpPr>
            <p:nvPr/>
          </p:nvSpPr>
          <p:spPr bwMode="auto">
            <a:xfrm>
              <a:off x="4771870" y="6236617"/>
              <a:ext cx="1111779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it-IT" sz="1400" b="1">
                  <a:latin typeface="Calibri" pitchFamily="34" charset="0"/>
                </a:rPr>
                <a:t>M33 treated</a:t>
              </a:r>
            </a:p>
          </p:txBody>
        </p:sp>
        <p:sp>
          <p:nvSpPr>
            <p:cNvPr id="18" name="Rettangolo 17"/>
            <p:cNvSpPr/>
            <p:nvPr/>
          </p:nvSpPr>
          <p:spPr>
            <a:xfrm>
              <a:off x="4284647" y="3932461"/>
              <a:ext cx="647858" cy="215826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/>
            </a:p>
          </p:txBody>
        </p:sp>
        <p:pic>
          <p:nvPicPr>
            <p:cNvPr id="35854" name="Picture 5"/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4380731" y="4017271"/>
              <a:ext cx="1055365" cy="2746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09" name="Gruppo 808"/>
          <p:cNvGrpSpPr/>
          <p:nvPr/>
        </p:nvGrpSpPr>
        <p:grpSpPr>
          <a:xfrm>
            <a:off x="388938" y="4101513"/>
            <a:ext cx="3860890" cy="923868"/>
            <a:chOff x="388938" y="4137025"/>
            <a:chExt cx="3459162" cy="804863"/>
          </a:xfrm>
        </p:grpSpPr>
        <p:sp>
          <p:nvSpPr>
            <p:cNvPr id="810" name="Rectangle 5"/>
            <p:cNvSpPr>
              <a:spLocks noChangeArrowheads="1"/>
            </p:cNvSpPr>
            <p:nvPr/>
          </p:nvSpPr>
          <p:spPr bwMode="auto">
            <a:xfrm>
              <a:off x="388938" y="4422775"/>
              <a:ext cx="695325" cy="519113"/>
            </a:xfrm>
            <a:prstGeom prst="rect">
              <a:avLst/>
            </a:prstGeom>
            <a:solidFill>
              <a:srgbClr val="EAEAEA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it-IT">
                <a:latin typeface="Calibri" pitchFamily="34" charset="0"/>
              </a:endParaRPr>
            </a:p>
          </p:txBody>
        </p:sp>
        <p:sp>
          <p:nvSpPr>
            <p:cNvPr id="811" name="Rectangle 11"/>
            <p:cNvSpPr>
              <a:spLocks noChangeArrowheads="1"/>
            </p:cNvSpPr>
            <p:nvPr/>
          </p:nvSpPr>
          <p:spPr bwMode="auto">
            <a:xfrm>
              <a:off x="1074738" y="4422775"/>
              <a:ext cx="693737" cy="519113"/>
            </a:xfrm>
            <a:prstGeom prst="rect">
              <a:avLst/>
            </a:prstGeom>
            <a:solidFill>
              <a:srgbClr val="EAEAEA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it-IT">
                <a:latin typeface="Calibri" pitchFamily="34" charset="0"/>
              </a:endParaRPr>
            </a:p>
          </p:txBody>
        </p:sp>
        <p:sp>
          <p:nvSpPr>
            <p:cNvPr id="812" name="Rectangle 17"/>
            <p:cNvSpPr>
              <a:spLocks noChangeArrowheads="1"/>
            </p:cNvSpPr>
            <p:nvPr/>
          </p:nvSpPr>
          <p:spPr bwMode="auto">
            <a:xfrm>
              <a:off x="1768475" y="4422775"/>
              <a:ext cx="695325" cy="519113"/>
            </a:xfrm>
            <a:prstGeom prst="rect">
              <a:avLst/>
            </a:prstGeom>
            <a:solidFill>
              <a:srgbClr val="EAEAEA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it-IT">
                <a:latin typeface="Calibri" pitchFamily="34" charset="0"/>
              </a:endParaRPr>
            </a:p>
          </p:txBody>
        </p:sp>
        <p:sp>
          <p:nvSpPr>
            <p:cNvPr id="813" name="Rectangle 23"/>
            <p:cNvSpPr>
              <a:spLocks noChangeArrowheads="1"/>
            </p:cNvSpPr>
            <p:nvPr/>
          </p:nvSpPr>
          <p:spPr bwMode="auto">
            <a:xfrm>
              <a:off x="388938" y="4294188"/>
              <a:ext cx="685800" cy="128587"/>
            </a:xfrm>
            <a:prstGeom prst="rect">
              <a:avLst/>
            </a:prstGeom>
            <a:solidFill>
              <a:srgbClr val="EAEAEA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it-IT" sz="1200">
                  <a:latin typeface="Calibri" pitchFamily="34" charset="0"/>
                </a:rPr>
                <a:t>t 10 min</a:t>
              </a:r>
            </a:p>
          </p:txBody>
        </p:sp>
        <p:sp>
          <p:nvSpPr>
            <p:cNvPr id="814" name="Rectangle 26"/>
            <p:cNvSpPr>
              <a:spLocks noChangeArrowheads="1"/>
            </p:cNvSpPr>
            <p:nvPr/>
          </p:nvSpPr>
          <p:spPr bwMode="auto">
            <a:xfrm>
              <a:off x="1074738" y="4294188"/>
              <a:ext cx="693737" cy="128587"/>
            </a:xfrm>
            <a:prstGeom prst="rect">
              <a:avLst/>
            </a:prstGeom>
            <a:solidFill>
              <a:srgbClr val="EAEAEA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it-IT" sz="1200">
                  <a:latin typeface="Calibri" pitchFamily="34" charset="0"/>
                </a:rPr>
                <a:t>t 24h</a:t>
              </a:r>
            </a:p>
          </p:txBody>
        </p:sp>
        <p:sp>
          <p:nvSpPr>
            <p:cNvPr id="815" name="Rectangle 28"/>
            <p:cNvSpPr>
              <a:spLocks noChangeArrowheads="1"/>
            </p:cNvSpPr>
            <p:nvPr/>
          </p:nvSpPr>
          <p:spPr bwMode="auto">
            <a:xfrm>
              <a:off x="1768475" y="4294188"/>
              <a:ext cx="693738" cy="128587"/>
            </a:xfrm>
            <a:prstGeom prst="rect">
              <a:avLst/>
            </a:prstGeom>
            <a:solidFill>
              <a:srgbClr val="EAEAEA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it-IT" sz="1200">
                  <a:latin typeface="Calibri" pitchFamily="34" charset="0"/>
                </a:rPr>
                <a:t>t 48 h</a:t>
              </a:r>
            </a:p>
          </p:txBody>
        </p:sp>
        <p:sp>
          <p:nvSpPr>
            <p:cNvPr id="816" name="Rectangle 17"/>
            <p:cNvSpPr>
              <a:spLocks noChangeArrowheads="1"/>
            </p:cNvSpPr>
            <p:nvPr/>
          </p:nvSpPr>
          <p:spPr bwMode="auto">
            <a:xfrm>
              <a:off x="2466975" y="4422775"/>
              <a:ext cx="693738" cy="519113"/>
            </a:xfrm>
            <a:prstGeom prst="rect">
              <a:avLst/>
            </a:prstGeom>
            <a:solidFill>
              <a:srgbClr val="EAEAEA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it-IT">
                <a:latin typeface="Calibri" pitchFamily="34" charset="0"/>
              </a:endParaRPr>
            </a:p>
          </p:txBody>
        </p:sp>
        <p:sp>
          <p:nvSpPr>
            <p:cNvPr id="817" name="Rectangle 28"/>
            <p:cNvSpPr>
              <a:spLocks noChangeArrowheads="1"/>
            </p:cNvSpPr>
            <p:nvPr/>
          </p:nvSpPr>
          <p:spPr bwMode="auto">
            <a:xfrm>
              <a:off x="2466975" y="4294188"/>
              <a:ext cx="692150" cy="128587"/>
            </a:xfrm>
            <a:prstGeom prst="rect">
              <a:avLst/>
            </a:prstGeom>
            <a:solidFill>
              <a:srgbClr val="EAEAEA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it-IT" sz="1200">
                  <a:latin typeface="Calibri" pitchFamily="34" charset="0"/>
                </a:rPr>
                <a:t>t 72 h</a:t>
              </a:r>
            </a:p>
          </p:txBody>
        </p:sp>
        <p:sp>
          <p:nvSpPr>
            <p:cNvPr id="818" name="Rectangle 32"/>
            <p:cNvSpPr>
              <a:spLocks noChangeArrowheads="1"/>
            </p:cNvSpPr>
            <p:nvPr/>
          </p:nvSpPr>
          <p:spPr bwMode="auto">
            <a:xfrm>
              <a:off x="1714500" y="4137025"/>
              <a:ext cx="1066800" cy="157163"/>
            </a:xfrm>
            <a:prstGeom prst="rect">
              <a:avLst/>
            </a:prstGeom>
            <a:solidFill>
              <a:srgbClr val="EAEAEA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it-IT" sz="1400" b="1">
                  <a:solidFill>
                    <a:srgbClr val="C00000"/>
                  </a:solidFill>
                  <a:latin typeface="Calibri" pitchFamily="34" charset="0"/>
                </a:rPr>
                <a:t>M33</a:t>
              </a:r>
            </a:p>
          </p:txBody>
        </p:sp>
        <p:sp>
          <p:nvSpPr>
            <p:cNvPr id="819" name="Rectangle 17"/>
            <p:cNvSpPr>
              <a:spLocks noChangeArrowheads="1"/>
            </p:cNvSpPr>
            <p:nvPr/>
          </p:nvSpPr>
          <p:spPr bwMode="auto">
            <a:xfrm>
              <a:off x="3154363" y="4424363"/>
              <a:ext cx="693737" cy="517525"/>
            </a:xfrm>
            <a:prstGeom prst="rect">
              <a:avLst/>
            </a:prstGeom>
            <a:solidFill>
              <a:srgbClr val="EAEAEA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it-IT">
                <a:latin typeface="Calibri" pitchFamily="34" charset="0"/>
              </a:endParaRPr>
            </a:p>
          </p:txBody>
        </p:sp>
        <p:sp>
          <p:nvSpPr>
            <p:cNvPr id="820" name="Rectangle 28"/>
            <p:cNvSpPr>
              <a:spLocks noChangeArrowheads="1"/>
            </p:cNvSpPr>
            <p:nvPr/>
          </p:nvSpPr>
          <p:spPr bwMode="auto">
            <a:xfrm>
              <a:off x="3154363" y="4294188"/>
              <a:ext cx="693737" cy="130175"/>
            </a:xfrm>
            <a:prstGeom prst="rect">
              <a:avLst/>
            </a:prstGeom>
            <a:solidFill>
              <a:srgbClr val="EAEAEA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it-IT" sz="1200">
                  <a:latin typeface="Calibri" pitchFamily="34" charset="0"/>
                </a:rPr>
                <a:t>t 96 h</a:t>
              </a:r>
            </a:p>
          </p:txBody>
        </p:sp>
      </p:grpSp>
      <p:grpSp>
        <p:nvGrpSpPr>
          <p:cNvPr id="821" name="Gruppo 820"/>
          <p:cNvGrpSpPr/>
          <p:nvPr/>
        </p:nvGrpSpPr>
        <p:grpSpPr>
          <a:xfrm>
            <a:off x="4572000" y="5013176"/>
            <a:ext cx="4459287" cy="661988"/>
            <a:chOff x="4541838" y="6000750"/>
            <a:chExt cx="4459287" cy="661988"/>
          </a:xfrm>
        </p:grpSpPr>
        <p:sp>
          <p:nvSpPr>
            <p:cNvPr id="822" name="Oval 33"/>
            <p:cNvSpPr>
              <a:spLocks noChangeArrowheads="1"/>
            </p:cNvSpPr>
            <p:nvPr/>
          </p:nvSpPr>
          <p:spPr bwMode="auto">
            <a:xfrm>
              <a:off x="4541838" y="6127750"/>
              <a:ext cx="215900" cy="215900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it-IT">
                <a:latin typeface="Calibri" pitchFamily="34" charset="0"/>
              </a:endParaRPr>
            </a:p>
          </p:txBody>
        </p:sp>
        <p:sp>
          <p:nvSpPr>
            <p:cNvPr id="823" name="Oval 34"/>
            <p:cNvSpPr>
              <a:spLocks noChangeArrowheads="1"/>
            </p:cNvSpPr>
            <p:nvPr/>
          </p:nvSpPr>
          <p:spPr bwMode="auto">
            <a:xfrm>
              <a:off x="4541838" y="6415088"/>
              <a:ext cx="215900" cy="215900"/>
            </a:xfrm>
            <a:prstGeom prst="ellipse">
              <a:avLst/>
            </a:prstGeom>
            <a:solidFill>
              <a:srgbClr val="B2B2B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it-IT">
                <a:latin typeface="Calibri" pitchFamily="34" charset="0"/>
              </a:endParaRPr>
            </a:p>
          </p:txBody>
        </p:sp>
        <p:sp>
          <p:nvSpPr>
            <p:cNvPr id="824" name="Oval 35"/>
            <p:cNvSpPr>
              <a:spLocks noChangeArrowheads="1"/>
            </p:cNvSpPr>
            <p:nvPr/>
          </p:nvSpPr>
          <p:spPr bwMode="auto">
            <a:xfrm>
              <a:off x="6861175" y="6045200"/>
              <a:ext cx="215900" cy="215900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it-IT">
                <a:latin typeface="Calibri" pitchFamily="34" charset="0"/>
              </a:endParaRPr>
            </a:p>
          </p:txBody>
        </p:sp>
        <p:sp>
          <p:nvSpPr>
            <p:cNvPr id="825" name="Text Box 111"/>
            <p:cNvSpPr txBox="1">
              <a:spLocks noChangeArrowheads="1"/>
            </p:cNvSpPr>
            <p:nvPr/>
          </p:nvSpPr>
          <p:spPr bwMode="auto">
            <a:xfrm>
              <a:off x="4714875" y="6083300"/>
              <a:ext cx="1560513" cy="2746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it-IT" sz="1200" dirty="0">
                  <a:latin typeface="Calibri" pitchFamily="34" charset="0"/>
                </a:rPr>
                <a:t>mouse </a:t>
              </a:r>
              <a:r>
                <a:rPr lang="it-IT" sz="1200" dirty="0" err="1">
                  <a:latin typeface="Calibri" pitchFamily="34" charset="0"/>
                </a:rPr>
                <a:t>without</a:t>
              </a:r>
              <a:r>
                <a:rPr lang="it-IT" sz="1200" dirty="0">
                  <a:latin typeface="Calibri" pitchFamily="34" charset="0"/>
                </a:rPr>
                <a:t> </a:t>
              </a:r>
              <a:r>
                <a:rPr lang="it-IT" sz="1200" dirty="0" err="1">
                  <a:latin typeface="Calibri" pitchFamily="34" charset="0"/>
                </a:rPr>
                <a:t>signs</a:t>
              </a:r>
              <a:endParaRPr lang="it-IT" sz="1200" dirty="0">
                <a:latin typeface="Calibri" pitchFamily="34" charset="0"/>
              </a:endParaRPr>
            </a:p>
          </p:txBody>
        </p:sp>
        <p:sp>
          <p:nvSpPr>
            <p:cNvPr id="826" name="Text Box 112"/>
            <p:cNvSpPr txBox="1">
              <a:spLocks noChangeArrowheads="1"/>
            </p:cNvSpPr>
            <p:nvPr/>
          </p:nvSpPr>
          <p:spPr bwMode="auto">
            <a:xfrm>
              <a:off x="4714875" y="6369050"/>
              <a:ext cx="1670050" cy="2746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it-IT" sz="1200" dirty="0">
                  <a:latin typeface="Calibri" pitchFamily="34" charset="0"/>
                </a:rPr>
                <a:t>mouse with </a:t>
              </a:r>
              <a:r>
                <a:rPr lang="it-IT" sz="1200" dirty="0" err="1">
                  <a:latin typeface="Calibri" pitchFamily="34" charset="0"/>
                </a:rPr>
                <a:t>mild</a:t>
              </a:r>
              <a:r>
                <a:rPr lang="it-IT" sz="1200" dirty="0">
                  <a:latin typeface="Calibri" pitchFamily="34" charset="0"/>
                </a:rPr>
                <a:t> </a:t>
              </a:r>
              <a:r>
                <a:rPr lang="it-IT" sz="1200" dirty="0" err="1">
                  <a:latin typeface="Calibri" pitchFamily="34" charset="0"/>
                </a:rPr>
                <a:t>signs</a:t>
              </a:r>
              <a:endParaRPr lang="it-IT" sz="1200" dirty="0">
                <a:latin typeface="Calibri" pitchFamily="34" charset="0"/>
              </a:endParaRPr>
            </a:p>
          </p:txBody>
        </p:sp>
        <p:sp>
          <p:nvSpPr>
            <p:cNvPr id="827" name="Text Box 113"/>
            <p:cNvSpPr txBox="1">
              <a:spLocks noChangeArrowheads="1"/>
            </p:cNvSpPr>
            <p:nvPr/>
          </p:nvSpPr>
          <p:spPr bwMode="auto">
            <a:xfrm>
              <a:off x="7034213" y="6000750"/>
              <a:ext cx="1966912" cy="2746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it-IT" sz="1200">
                  <a:latin typeface="Calibri" pitchFamily="34" charset="0"/>
                </a:rPr>
                <a:t>mouse with manifest signs</a:t>
              </a:r>
            </a:p>
          </p:txBody>
        </p:sp>
        <p:sp>
          <p:nvSpPr>
            <p:cNvPr id="828" name="Text Box 114"/>
            <p:cNvSpPr txBox="1">
              <a:spLocks noChangeArrowheads="1"/>
            </p:cNvSpPr>
            <p:nvPr/>
          </p:nvSpPr>
          <p:spPr bwMode="auto">
            <a:xfrm>
              <a:off x="6129338" y="6226175"/>
              <a:ext cx="819150" cy="2746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it-IT" sz="1200" b="1">
                  <a:latin typeface="Calibri" pitchFamily="34" charset="0"/>
                </a:rPr>
                <a:t>LEGEND</a:t>
              </a:r>
            </a:p>
          </p:txBody>
        </p:sp>
        <p:pic>
          <p:nvPicPr>
            <p:cNvPr id="829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 rot="-4721349">
              <a:off x="6823869" y="6379369"/>
              <a:ext cx="279400" cy="2873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30" name="Text Box 113"/>
            <p:cNvSpPr txBox="1">
              <a:spLocks noChangeArrowheads="1"/>
            </p:cNvSpPr>
            <p:nvPr/>
          </p:nvSpPr>
          <p:spPr bwMode="auto">
            <a:xfrm>
              <a:off x="7072313" y="6369050"/>
              <a:ext cx="1655762" cy="2778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it-IT" sz="1200">
                  <a:latin typeface="Calibri" pitchFamily="34" charset="0"/>
                </a:rPr>
                <a:t>mouse dead for toxicity</a:t>
              </a:r>
            </a:p>
          </p:txBody>
        </p:sp>
      </p:grpSp>
      <p:sp>
        <p:nvSpPr>
          <p:cNvPr id="831" name="Rectangle 16"/>
          <p:cNvSpPr>
            <a:spLocks noChangeArrowheads="1"/>
          </p:cNvSpPr>
          <p:nvPr/>
        </p:nvSpPr>
        <p:spPr bwMode="auto">
          <a:xfrm>
            <a:off x="2222500" y="-9525"/>
            <a:ext cx="4906963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2800" b="1" dirty="0">
                <a:latin typeface="Palatino Linotype" pitchFamily="18" charset="0"/>
              </a:rPr>
              <a:t>Preliminary acute </a:t>
            </a:r>
            <a:r>
              <a:rPr lang="it-IT" sz="2800" b="1" dirty="0" err="1">
                <a:latin typeface="Palatino Linotype" pitchFamily="18" charset="0"/>
              </a:rPr>
              <a:t>toxicity</a:t>
            </a:r>
            <a:r>
              <a:rPr lang="it-IT" sz="2800" b="1" dirty="0">
                <a:latin typeface="Palatino Linotype" pitchFamily="18" charset="0"/>
              </a:rPr>
              <a:t> IV</a:t>
            </a:r>
          </a:p>
        </p:txBody>
      </p:sp>
      <p:sp>
        <p:nvSpPr>
          <p:cNvPr id="832" name="Line 6"/>
          <p:cNvSpPr>
            <a:spLocks noChangeShapeType="1"/>
          </p:cNvSpPr>
          <p:nvPr/>
        </p:nvSpPr>
        <p:spPr bwMode="auto">
          <a:xfrm>
            <a:off x="0" y="530924"/>
            <a:ext cx="9144000" cy="0"/>
          </a:xfrm>
          <a:prstGeom prst="line">
            <a:avLst/>
          </a:prstGeom>
          <a:noFill/>
          <a:ln w="57150">
            <a:solidFill>
              <a:schemeClr val="accent6">
                <a:lumMod val="75000"/>
              </a:schemeClr>
            </a:solidFill>
            <a:round/>
            <a:headEnd/>
            <a:tailEnd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it-IT">
              <a:latin typeface="+mn-lt"/>
            </a:endParaRPr>
          </a:p>
        </p:txBody>
      </p:sp>
      <p:grpSp>
        <p:nvGrpSpPr>
          <p:cNvPr id="833" name="Gruppo 832"/>
          <p:cNvGrpSpPr/>
          <p:nvPr/>
        </p:nvGrpSpPr>
        <p:grpSpPr>
          <a:xfrm>
            <a:off x="285750" y="3831768"/>
            <a:ext cx="4142234" cy="3026232"/>
            <a:chOff x="285750" y="3786188"/>
            <a:chExt cx="3929063" cy="3000375"/>
          </a:xfrm>
        </p:grpSpPr>
        <p:sp>
          <p:nvSpPr>
            <p:cNvPr id="834" name="Rettangolo 833"/>
            <p:cNvSpPr/>
            <p:nvPr/>
          </p:nvSpPr>
          <p:spPr>
            <a:xfrm>
              <a:off x="285750" y="4043363"/>
              <a:ext cx="3929063" cy="27432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it-IT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/>
            </a:p>
          </p:txBody>
        </p:sp>
        <p:sp>
          <p:nvSpPr>
            <p:cNvPr id="835" name="Rettangolo 834"/>
            <p:cNvSpPr/>
            <p:nvPr/>
          </p:nvSpPr>
          <p:spPr>
            <a:xfrm>
              <a:off x="1604963" y="3786188"/>
              <a:ext cx="1323975" cy="25717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it-IT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it-IT" sz="2000" b="1" dirty="0" smtClean="0">
                  <a:solidFill>
                    <a:schemeClr val="tx1"/>
                  </a:solidFill>
                </a:rPr>
                <a:t>10 mg/Kg</a:t>
              </a:r>
              <a:endParaRPr lang="it-IT" sz="20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836" name="Gruppo 835"/>
          <p:cNvGrpSpPr/>
          <p:nvPr/>
        </p:nvGrpSpPr>
        <p:grpSpPr>
          <a:xfrm>
            <a:off x="444499" y="5914944"/>
            <a:ext cx="3805329" cy="925066"/>
            <a:chOff x="444500" y="5877272"/>
            <a:chExt cx="3436938" cy="787053"/>
          </a:xfrm>
        </p:grpSpPr>
        <p:sp>
          <p:nvSpPr>
            <p:cNvPr id="837" name="Rectangle 5"/>
            <p:cNvSpPr>
              <a:spLocks noChangeArrowheads="1"/>
            </p:cNvSpPr>
            <p:nvPr/>
          </p:nvSpPr>
          <p:spPr bwMode="auto">
            <a:xfrm>
              <a:off x="444500" y="6145213"/>
              <a:ext cx="693738" cy="519112"/>
            </a:xfrm>
            <a:prstGeom prst="rect">
              <a:avLst/>
            </a:prstGeom>
            <a:solidFill>
              <a:srgbClr val="EAEAEA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it-IT">
                <a:latin typeface="Calibri" pitchFamily="34" charset="0"/>
              </a:endParaRPr>
            </a:p>
          </p:txBody>
        </p:sp>
        <p:grpSp>
          <p:nvGrpSpPr>
            <p:cNvPr id="838" name="Gruppo 19"/>
            <p:cNvGrpSpPr/>
            <p:nvPr/>
          </p:nvGrpSpPr>
          <p:grpSpPr>
            <a:xfrm>
              <a:off x="444500" y="5877272"/>
              <a:ext cx="3436938" cy="784225"/>
              <a:chOff x="444500" y="5880100"/>
              <a:chExt cx="3436938" cy="784225"/>
            </a:xfrm>
          </p:grpSpPr>
          <p:sp>
            <p:nvSpPr>
              <p:cNvPr id="839" name="Rectangle 11"/>
              <p:cNvSpPr>
                <a:spLocks noChangeArrowheads="1"/>
              </p:cNvSpPr>
              <p:nvPr/>
            </p:nvSpPr>
            <p:spPr bwMode="auto">
              <a:xfrm>
                <a:off x="1130300" y="6145213"/>
                <a:ext cx="693738" cy="519112"/>
              </a:xfrm>
              <a:prstGeom prst="rect">
                <a:avLst/>
              </a:prstGeom>
              <a:solidFill>
                <a:srgbClr val="EAEAEA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it-IT">
                  <a:latin typeface="Calibri" pitchFamily="34" charset="0"/>
                </a:endParaRPr>
              </a:p>
            </p:txBody>
          </p:sp>
          <p:sp>
            <p:nvSpPr>
              <p:cNvPr id="840" name="Rectangle 17"/>
              <p:cNvSpPr>
                <a:spLocks noChangeArrowheads="1"/>
              </p:cNvSpPr>
              <p:nvPr/>
            </p:nvSpPr>
            <p:spPr bwMode="auto">
              <a:xfrm>
                <a:off x="1824038" y="6145213"/>
                <a:ext cx="693737" cy="519112"/>
              </a:xfrm>
              <a:prstGeom prst="rect">
                <a:avLst/>
              </a:prstGeom>
              <a:solidFill>
                <a:srgbClr val="EAEAEA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it-IT">
                  <a:latin typeface="Calibri" pitchFamily="34" charset="0"/>
                </a:endParaRPr>
              </a:p>
            </p:txBody>
          </p:sp>
          <p:sp>
            <p:nvSpPr>
              <p:cNvPr id="841" name="Rectangle 23"/>
              <p:cNvSpPr>
                <a:spLocks noChangeArrowheads="1"/>
              </p:cNvSpPr>
              <p:nvPr/>
            </p:nvSpPr>
            <p:spPr bwMode="auto">
              <a:xfrm>
                <a:off x="444500" y="6016625"/>
                <a:ext cx="685800" cy="128588"/>
              </a:xfrm>
              <a:prstGeom prst="rect">
                <a:avLst/>
              </a:prstGeom>
              <a:solidFill>
                <a:srgbClr val="EAEAEA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it-IT" sz="1200">
                    <a:latin typeface="Calibri" pitchFamily="34" charset="0"/>
                  </a:rPr>
                  <a:t>t 10 min</a:t>
                </a:r>
              </a:p>
            </p:txBody>
          </p:sp>
          <p:sp>
            <p:nvSpPr>
              <p:cNvPr id="842" name="Rectangle 26"/>
              <p:cNvSpPr>
                <a:spLocks noChangeArrowheads="1"/>
              </p:cNvSpPr>
              <p:nvPr/>
            </p:nvSpPr>
            <p:spPr bwMode="auto">
              <a:xfrm>
                <a:off x="1130300" y="6016625"/>
                <a:ext cx="693738" cy="128588"/>
              </a:xfrm>
              <a:prstGeom prst="rect">
                <a:avLst/>
              </a:prstGeom>
              <a:solidFill>
                <a:srgbClr val="EAEAEA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it-IT" sz="1200">
                    <a:latin typeface="Calibri" pitchFamily="34" charset="0"/>
                  </a:rPr>
                  <a:t>t 24h</a:t>
                </a:r>
              </a:p>
            </p:txBody>
          </p:sp>
          <p:sp>
            <p:nvSpPr>
              <p:cNvPr id="843" name="Rectangle 28"/>
              <p:cNvSpPr>
                <a:spLocks noChangeArrowheads="1"/>
              </p:cNvSpPr>
              <p:nvPr/>
            </p:nvSpPr>
            <p:spPr bwMode="auto">
              <a:xfrm>
                <a:off x="1824038" y="6016625"/>
                <a:ext cx="693737" cy="128588"/>
              </a:xfrm>
              <a:prstGeom prst="rect">
                <a:avLst/>
              </a:prstGeom>
              <a:solidFill>
                <a:srgbClr val="EAEAEA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it-IT" sz="1200">
                    <a:latin typeface="Calibri" pitchFamily="34" charset="0"/>
                  </a:rPr>
                  <a:t>t 48 h</a:t>
                </a:r>
              </a:p>
            </p:txBody>
          </p:sp>
          <p:sp>
            <p:nvSpPr>
              <p:cNvPr id="844" name="Rectangle 28"/>
              <p:cNvSpPr>
                <a:spLocks noChangeArrowheads="1"/>
              </p:cNvSpPr>
              <p:nvPr/>
            </p:nvSpPr>
            <p:spPr bwMode="auto">
              <a:xfrm>
                <a:off x="2514600" y="6015038"/>
                <a:ext cx="693738" cy="130175"/>
              </a:xfrm>
              <a:prstGeom prst="rect">
                <a:avLst/>
              </a:prstGeom>
              <a:solidFill>
                <a:srgbClr val="EAEAEA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it-IT" sz="1200" dirty="0" smtClean="0">
                    <a:latin typeface="Calibri" pitchFamily="34" charset="0"/>
                  </a:rPr>
                  <a:t>t 72 </a:t>
                </a:r>
                <a:r>
                  <a:rPr lang="it-IT" sz="1200" dirty="0">
                    <a:latin typeface="Calibri" pitchFamily="34" charset="0"/>
                  </a:rPr>
                  <a:t>h</a:t>
                </a:r>
              </a:p>
            </p:txBody>
          </p:sp>
          <p:sp>
            <p:nvSpPr>
              <p:cNvPr id="845" name="Rectangle 17"/>
              <p:cNvSpPr>
                <a:spLocks noChangeArrowheads="1"/>
              </p:cNvSpPr>
              <p:nvPr/>
            </p:nvSpPr>
            <p:spPr bwMode="auto">
              <a:xfrm>
                <a:off x="2509838" y="6143625"/>
                <a:ext cx="695325" cy="517525"/>
              </a:xfrm>
              <a:prstGeom prst="rect">
                <a:avLst/>
              </a:prstGeom>
              <a:solidFill>
                <a:srgbClr val="EAEAEA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it-IT">
                  <a:latin typeface="Calibri" pitchFamily="34" charset="0"/>
                </a:endParaRPr>
              </a:p>
            </p:txBody>
          </p:sp>
          <p:sp>
            <p:nvSpPr>
              <p:cNvPr id="846" name="Oval 8"/>
              <p:cNvSpPr>
                <a:spLocks noChangeArrowheads="1"/>
              </p:cNvSpPr>
              <p:nvPr/>
            </p:nvSpPr>
            <p:spPr bwMode="auto">
              <a:xfrm>
                <a:off x="1590675" y="6494463"/>
                <a:ext cx="160338" cy="130175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it-IT">
                  <a:latin typeface="Calibri" pitchFamily="34" charset="0"/>
                </a:endParaRPr>
              </a:p>
            </p:txBody>
          </p:sp>
          <p:sp>
            <p:nvSpPr>
              <p:cNvPr id="847" name="Oval 9"/>
              <p:cNvSpPr>
                <a:spLocks noChangeArrowheads="1"/>
              </p:cNvSpPr>
              <p:nvPr/>
            </p:nvSpPr>
            <p:spPr bwMode="auto">
              <a:xfrm>
                <a:off x="1406525" y="6348413"/>
                <a:ext cx="160338" cy="130175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it-IT">
                  <a:latin typeface="Calibri" pitchFamily="34" charset="0"/>
                </a:endParaRPr>
              </a:p>
            </p:txBody>
          </p:sp>
          <p:sp>
            <p:nvSpPr>
              <p:cNvPr id="848" name="Oval 10"/>
              <p:cNvSpPr>
                <a:spLocks noChangeArrowheads="1"/>
              </p:cNvSpPr>
              <p:nvPr/>
            </p:nvSpPr>
            <p:spPr bwMode="auto">
              <a:xfrm>
                <a:off x="1590675" y="6192838"/>
                <a:ext cx="160338" cy="128587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it-IT">
                  <a:latin typeface="Calibri" pitchFamily="34" charset="0"/>
                </a:endParaRPr>
              </a:p>
            </p:txBody>
          </p:sp>
          <p:sp>
            <p:nvSpPr>
              <p:cNvPr id="849" name="Oval 8"/>
              <p:cNvSpPr>
                <a:spLocks noChangeArrowheads="1"/>
              </p:cNvSpPr>
              <p:nvPr/>
            </p:nvSpPr>
            <p:spPr bwMode="auto">
              <a:xfrm>
                <a:off x="2282825" y="6489700"/>
                <a:ext cx="160338" cy="128588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>
                <a:defPPr>
                  <a:defRPr lang="it-IT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/>
              </a:p>
            </p:txBody>
          </p:sp>
          <p:sp>
            <p:nvSpPr>
              <p:cNvPr id="850" name="Oval 9"/>
              <p:cNvSpPr>
                <a:spLocks noChangeArrowheads="1"/>
              </p:cNvSpPr>
              <p:nvPr/>
            </p:nvSpPr>
            <p:spPr bwMode="auto">
              <a:xfrm>
                <a:off x="2098675" y="6342063"/>
                <a:ext cx="160338" cy="130175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>
                <a:defPPr>
                  <a:defRPr lang="it-IT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/>
              </a:p>
            </p:txBody>
          </p:sp>
          <p:sp>
            <p:nvSpPr>
              <p:cNvPr id="851" name="Oval 10"/>
              <p:cNvSpPr>
                <a:spLocks noChangeArrowheads="1"/>
              </p:cNvSpPr>
              <p:nvPr/>
            </p:nvSpPr>
            <p:spPr bwMode="auto">
              <a:xfrm>
                <a:off x="2282825" y="6186488"/>
                <a:ext cx="160338" cy="130175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>
                <a:defPPr>
                  <a:defRPr lang="it-IT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/>
              </a:p>
            </p:txBody>
          </p:sp>
          <p:sp>
            <p:nvSpPr>
              <p:cNvPr id="852" name="Rectangle 32"/>
              <p:cNvSpPr>
                <a:spLocks noChangeArrowheads="1"/>
              </p:cNvSpPr>
              <p:nvPr/>
            </p:nvSpPr>
            <p:spPr bwMode="auto">
              <a:xfrm>
                <a:off x="1547813" y="5880100"/>
                <a:ext cx="1230312" cy="130175"/>
              </a:xfrm>
              <a:prstGeom prst="rect">
                <a:avLst/>
              </a:prstGeom>
              <a:solidFill>
                <a:srgbClr val="EAEAEA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it-IT" sz="1400" b="1">
                    <a:solidFill>
                      <a:srgbClr val="C00000"/>
                    </a:solidFill>
                    <a:latin typeface="Calibri" pitchFamily="34" charset="0"/>
                  </a:rPr>
                  <a:t>COLISTIN</a:t>
                </a:r>
              </a:p>
            </p:txBody>
          </p:sp>
          <p:sp>
            <p:nvSpPr>
              <p:cNvPr id="853" name="Oval 20"/>
              <p:cNvSpPr>
                <a:spLocks noChangeArrowheads="1"/>
              </p:cNvSpPr>
              <p:nvPr/>
            </p:nvSpPr>
            <p:spPr bwMode="auto">
              <a:xfrm>
                <a:off x="2957513" y="6492875"/>
                <a:ext cx="160337" cy="128588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it-IT">
                  <a:latin typeface="Calibri" pitchFamily="34" charset="0"/>
                </a:endParaRPr>
              </a:p>
            </p:txBody>
          </p:sp>
          <p:sp>
            <p:nvSpPr>
              <p:cNvPr id="854" name="Oval 21"/>
              <p:cNvSpPr>
                <a:spLocks noChangeArrowheads="1"/>
              </p:cNvSpPr>
              <p:nvPr/>
            </p:nvSpPr>
            <p:spPr bwMode="auto">
              <a:xfrm>
                <a:off x="2771775" y="6345238"/>
                <a:ext cx="160338" cy="130175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it-IT">
                  <a:latin typeface="Calibri" pitchFamily="34" charset="0"/>
                </a:endParaRPr>
              </a:p>
            </p:txBody>
          </p:sp>
          <p:sp>
            <p:nvSpPr>
              <p:cNvPr id="855" name="Oval 22"/>
              <p:cNvSpPr>
                <a:spLocks noChangeArrowheads="1"/>
              </p:cNvSpPr>
              <p:nvPr/>
            </p:nvSpPr>
            <p:spPr bwMode="auto">
              <a:xfrm>
                <a:off x="2957513" y="6189663"/>
                <a:ext cx="160337" cy="128587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it-IT">
                  <a:latin typeface="Calibri" pitchFamily="34" charset="0"/>
                </a:endParaRPr>
              </a:p>
            </p:txBody>
          </p:sp>
          <p:sp>
            <p:nvSpPr>
              <p:cNvPr id="856" name="Rectangle 17"/>
              <p:cNvSpPr>
                <a:spLocks noChangeArrowheads="1"/>
              </p:cNvSpPr>
              <p:nvPr/>
            </p:nvSpPr>
            <p:spPr bwMode="auto">
              <a:xfrm>
                <a:off x="3186113" y="6142038"/>
                <a:ext cx="695325" cy="519112"/>
              </a:xfrm>
              <a:prstGeom prst="rect">
                <a:avLst/>
              </a:prstGeom>
              <a:solidFill>
                <a:srgbClr val="EAEAEA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it-IT">
                  <a:latin typeface="Calibri" pitchFamily="34" charset="0"/>
                </a:endParaRPr>
              </a:p>
            </p:txBody>
          </p:sp>
          <p:sp>
            <p:nvSpPr>
              <p:cNvPr id="857" name="Oval 20"/>
              <p:cNvSpPr>
                <a:spLocks noChangeArrowheads="1"/>
              </p:cNvSpPr>
              <p:nvPr/>
            </p:nvSpPr>
            <p:spPr bwMode="auto">
              <a:xfrm>
                <a:off x="3629025" y="6488113"/>
                <a:ext cx="160338" cy="130175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it-IT">
                  <a:latin typeface="Calibri" pitchFamily="34" charset="0"/>
                </a:endParaRPr>
              </a:p>
            </p:txBody>
          </p:sp>
          <p:sp>
            <p:nvSpPr>
              <p:cNvPr id="858" name="Oval 21"/>
              <p:cNvSpPr>
                <a:spLocks noChangeArrowheads="1"/>
              </p:cNvSpPr>
              <p:nvPr/>
            </p:nvSpPr>
            <p:spPr bwMode="auto">
              <a:xfrm>
                <a:off x="3444875" y="6342063"/>
                <a:ext cx="158750" cy="128587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it-IT">
                  <a:latin typeface="Calibri" pitchFamily="34" charset="0"/>
                </a:endParaRPr>
              </a:p>
            </p:txBody>
          </p:sp>
          <p:sp>
            <p:nvSpPr>
              <p:cNvPr id="859" name="Oval 22"/>
              <p:cNvSpPr>
                <a:spLocks noChangeArrowheads="1"/>
              </p:cNvSpPr>
              <p:nvPr/>
            </p:nvSpPr>
            <p:spPr bwMode="auto">
              <a:xfrm>
                <a:off x="3629025" y="6184900"/>
                <a:ext cx="160338" cy="130175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it-IT">
                  <a:latin typeface="Calibri" pitchFamily="34" charset="0"/>
                </a:endParaRPr>
              </a:p>
            </p:txBody>
          </p:sp>
          <p:sp>
            <p:nvSpPr>
              <p:cNvPr id="860" name="Rectangle 28"/>
              <p:cNvSpPr>
                <a:spLocks noChangeArrowheads="1"/>
              </p:cNvSpPr>
              <p:nvPr/>
            </p:nvSpPr>
            <p:spPr bwMode="auto">
              <a:xfrm>
                <a:off x="3186113" y="6013450"/>
                <a:ext cx="693737" cy="128588"/>
              </a:xfrm>
              <a:prstGeom prst="rect">
                <a:avLst/>
              </a:prstGeom>
              <a:solidFill>
                <a:srgbClr val="EAEAEA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it-IT" sz="1200" dirty="0">
                    <a:latin typeface="Calibri" pitchFamily="34" charset="0"/>
                  </a:rPr>
                  <a:t>t 96 h</a:t>
                </a:r>
              </a:p>
            </p:txBody>
          </p:sp>
          <p:pic>
            <p:nvPicPr>
              <p:cNvPr id="861" name="Picture 2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 rot="-4721349">
                <a:off x="1201738" y="6159500"/>
                <a:ext cx="161925" cy="2127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862" name="Picture 2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 rot="-4721349">
                <a:off x="1216025" y="6427788"/>
                <a:ext cx="161925" cy="2127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</p:grpSp>
      <p:pic>
        <p:nvPicPr>
          <p:cNvPr id="863" name="Picture 1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4925" y="-17109"/>
            <a:ext cx="722434" cy="593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64" name="Picture 5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485063" y="17992"/>
            <a:ext cx="1479425" cy="45261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525">
            <a:solidFill>
              <a:schemeClr val="accent6">
                <a:lumMod val="20000"/>
                <a:lumOff val="80000"/>
              </a:schemeClr>
            </a:solidFill>
            <a:miter lim="800000"/>
            <a:headEnd/>
            <a:tailEnd/>
          </a:ln>
        </p:spPr>
      </p:pic>
      <p:grpSp>
        <p:nvGrpSpPr>
          <p:cNvPr id="865" name="Gruppo 864"/>
          <p:cNvGrpSpPr/>
          <p:nvPr/>
        </p:nvGrpSpPr>
        <p:grpSpPr>
          <a:xfrm>
            <a:off x="285750" y="567420"/>
            <a:ext cx="4142234" cy="3256388"/>
            <a:chOff x="285750" y="676668"/>
            <a:chExt cx="4142234" cy="3256388"/>
          </a:xfrm>
        </p:grpSpPr>
        <p:grpSp>
          <p:nvGrpSpPr>
            <p:cNvPr id="866" name="Gruppo 12"/>
            <p:cNvGrpSpPr/>
            <p:nvPr/>
          </p:nvGrpSpPr>
          <p:grpSpPr>
            <a:xfrm>
              <a:off x="285750" y="676668"/>
              <a:ext cx="4142234" cy="3256388"/>
              <a:chOff x="285750" y="676668"/>
              <a:chExt cx="4142234" cy="3256388"/>
            </a:xfrm>
          </p:grpSpPr>
          <p:sp>
            <p:nvSpPr>
              <p:cNvPr id="937" name="Rettangolo 936"/>
              <p:cNvSpPr/>
              <p:nvPr/>
            </p:nvSpPr>
            <p:spPr>
              <a:xfrm>
                <a:off x="1575007" y="676668"/>
                <a:ext cx="1323975" cy="250825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defPPr>
                  <a:defRPr lang="it-IT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it-IT" sz="2000" b="1" dirty="0" smtClean="0">
                    <a:solidFill>
                      <a:schemeClr val="tx1"/>
                    </a:solidFill>
                  </a:rPr>
                  <a:t>40 mg/Kg</a:t>
                </a:r>
                <a:endParaRPr lang="it-IT" sz="2000" b="1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938" name="Rettangolo 937"/>
              <p:cNvSpPr/>
              <p:nvPr/>
            </p:nvSpPr>
            <p:spPr>
              <a:xfrm>
                <a:off x="285750" y="927494"/>
                <a:ext cx="4142234" cy="3005562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defPPr>
                  <a:defRPr lang="it-IT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/>
              </a:p>
            </p:txBody>
          </p:sp>
        </p:grpSp>
        <p:grpSp>
          <p:nvGrpSpPr>
            <p:cNvPr id="867" name="Gruppo 9"/>
            <p:cNvGrpSpPr/>
            <p:nvPr/>
          </p:nvGrpSpPr>
          <p:grpSpPr>
            <a:xfrm>
              <a:off x="444499" y="1925887"/>
              <a:ext cx="3718179" cy="944090"/>
              <a:chOff x="467544" y="1835773"/>
              <a:chExt cx="3574448" cy="944090"/>
            </a:xfrm>
          </p:grpSpPr>
          <p:grpSp>
            <p:nvGrpSpPr>
              <p:cNvPr id="915" name="Gruppo 7"/>
              <p:cNvGrpSpPr/>
              <p:nvPr/>
            </p:nvGrpSpPr>
            <p:grpSpPr>
              <a:xfrm>
                <a:off x="467544" y="1835773"/>
                <a:ext cx="3574448" cy="944090"/>
                <a:chOff x="444500" y="1956330"/>
                <a:chExt cx="3441057" cy="772583"/>
              </a:xfrm>
            </p:grpSpPr>
            <p:sp>
              <p:nvSpPr>
                <p:cNvPr id="926" name="Rectangle 5"/>
                <p:cNvSpPr>
                  <a:spLocks noChangeArrowheads="1"/>
                </p:cNvSpPr>
                <p:nvPr/>
              </p:nvSpPr>
              <p:spPr bwMode="auto">
                <a:xfrm>
                  <a:off x="444500" y="2220913"/>
                  <a:ext cx="693738" cy="504825"/>
                </a:xfrm>
                <a:prstGeom prst="rect">
                  <a:avLst/>
                </a:prstGeom>
                <a:solidFill>
                  <a:srgbClr val="EAEAEA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it-IT">
                    <a:latin typeface="Calibri" pitchFamily="34" charset="0"/>
                  </a:endParaRPr>
                </a:p>
              </p:txBody>
            </p:sp>
            <p:sp>
              <p:nvSpPr>
                <p:cNvPr id="927" name="Rectangle 11"/>
                <p:cNvSpPr>
                  <a:spLocks noChangeArrowheads="1"/>
                </p:cNvSpPr>
                <p:nvPr/>
              </p:nvSpPr>
              <p:spPr bwMode="auto">
                <a:xfrm>
                  <a:off x="1130300" y="2220913"/>
                  <a:ext cx="693738" cy="504825"/>
                </a:xfrm>
                <a:prstGeom prst="rect">
                  <a:avLst/>
                </a:prstGeom>
                <a:solidFill>
                  <a:srgbClr val="EAEAEA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it-IT">
                    <a:latin typeface="Calibri" pitchFamily="34" charset="0"/>
                  </a:endParaRPr>
                </a:p>
              </p:txBody>
            </p:sp>
            <p:sp>
              <p:nvSpPr>
                <p:cNvPr id="928" name="Rectangle 17"/>
                <p:cNvSpPr>
                  <a:spLocks noChangeArrowheads="1"/>
                </p:cNvSpPr>
                <p:nvPr/>
              </p:nvSpPr>
              <p:spPr bwMode="auto">
                <a:xfrm>
                  <a:off x="1824038" y="2220913"/>
                  <a:ext cx="693737" cy="504825"/>
                </a:xfrm>
                <a:prstGeom prst="rect">
                  <a:avLst/>
                </a:prstGeom>
                <a:solidFill>
                  <a:srgbClr val="EAEAEA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it-IT">
                    <a:latin typeface="Calibri" pitchFamily="34" charset="0"/>
                  </a:endParaRPr>
                </a:p>
              </p:txBody>
            </p:sp>
            <p:sp>
              <p:nvSpPr>
                <p:cNvPr id="929" name="Rectangle 23"/>
                <p:cNvSpPr>
                  <a:spLocks noChangeArrowheads="1"/>
                </p:cNvSpPr>
                <p:nvPr/>
              </p:nvSpPr>
              <p:spPr bwMode="auto">
                <a:xfrm>
                  <a:off x="444500" y="2093913"/>
                  <a:ext cx="685800" cy="127000"/>
                </a:xfrm>
                <a:prstGeom prst="rect">
                  <a:avLst/>
                </a:prstGeom>
                <a:solidFill>
                  <a:srgbClr val="EAEAEA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/>
                  <a:r>
                    <a:rPr lang="it-IT" sz="1200">
                      <a:latin typeface="Calibri" pitchFamily="34" charset="0"/>
                    </a:rPr>
                    <a:t>t 10 min</a:t>
                  </a:r>
                </a:p>
              </p:txBody>
            </p:sp>
            <p:sp>
              <p:nvSpPr>
                <p:cNvPr id="930" name="Rectangle 26"/>
                <p:cNvSpPr>
                  <a:spLocks noChangeArrowheads="1"/>
                </p:cNvSpPr>
                <p:nvPr/>
              </p:nvSpPr>
              <p:spPr bwMode="auto">
                <a:xfrm>
                  <a:off x="1130300" y="2093913"/>
                  <a:ext cx="693738" cy="127000"/>
                </a:xfrm>
                <a:prstGeom prst="rect">
                  <a:avLst/>
                </a:prstGeom>
                <a:solidFill>
                  <a:srgbClr val="EAEAEA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/>
                  <a:r>
                    <a:rPr lang="it-IT" sz="1200">
                      <a:latin typeface="Calibri" pitchFamily="34" charset="0"/>
                    </a:rPr>
                    <a:t>t 24h</a:t>
                  </a:r>
                </a:p>
              </p:txBody>
            </p:sp>
            <p:sp>
              <p:nvSpPr>
                <p:cNvPr id="931" name="Rectangle 28"/>
                <p:cNvSpPr>
                  <a:spLocks noChangeArrowheads="1"/>
                </p:cNvSpPr>
                <p:nvPr/>
              </p:nvSpPr>
              <p:spPr bwMode="auto">
                <a:xfrm>
                  <a:off x="1824038" y="2093913"/>
                  <a:ext cx="693737" cy="127000"/>
                </a:xfrm>
                <a:prstGeom prst="rect">
                  <a:avLst/>
                </a:prstGeom>
                <a:solidFill>
                  <a:srgbClr val="EAEAEA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/>
                  <a:r>
                    <a:rPr lang="it-IT" sz="1200">
                      <a:latin typeface="Calibri" pitchFamily="34" charset="0"/>
                    </a:rPr>
                    <a:t>t 48 h</a:t>
                  </a:r>
                </a:p>
              </p:txBody>
            </p:sp>
            <p:sp>
              <p:nvSpPr>
                <p:cNvPr id="932" name="Rectangle 32"/>
                <p:cNvSpPr>
                  <a:spLocks noChangeArrowheads="1"/>
                </p:cNvSpPr>
                <p:nvPr/>
              </p:nvSpPr>
              <p:spPr bwMode="auto">
                <a:xfrm>
                  <a:off x="1579563" y="1956330"/>
                  <a:ext cx="1266825" cy="131762"/>
                </a:xfrm>
                <a:prstGeom prst="rect">
                  <a:avLst/>
                </a:prstGeom>
                <a:solidFill>
                  <a:srgbClr val="EAEAEA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/>
                  <a:r>
                    <a:rPr lang="it-IT" sz="1400" b="1" dirty="0">
                      <a:solidFill>
                        <a:srgbClr val="C00000"/>
                      </a:solidFill>
                      <a:latin typeface="Calibri" pitchFamily="34" charset="0"/>
                    </a:rPr>
                    <a:t>M33-PEG</a:t>
                  </a:r>
                </a:p>
              </p:txBody>
            </p:sp>
            <p:sp>
              <p:nvSpPr>
                <p:cNvPr id="933" name="Rectangle 17"/>
                <p:cNvSpPr>
                  <a:spLocks noChangeArrowheads="1"/>
                </p:cNvSpPr>
                <p:nvPr/>
              </p:nvSpPr>
              <p:spPr bwMode="auto">
                <a:xfrm>
                  <a:off x="2514600" y="2219325"/>
                  <a:ext cx="693738" cy="506413"/>
                </a:xfrm>
                <a:prstGeom prst="rect">
                  <a:avLst/>
                </a:prstGeom>
                <a:solidFill>
                  <a:srgbClr val="EAEAEA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it-IT">
                    <a:latin typeface="Calibri" pitchFamily="34" charset="0"/>
                  </a:endParaRPr>
                </a:p>
              </p:txBody>
            </p:sp>
            <p:sp>
              <p:nvSpPr>
                <p:cNvPr id="934" name="Rectangle 28"/>
                <p:cNvSpPr>
                  <a:spLocks noChangeArrowheads="1"/>
                </p:cNvSpPr>
                <p:nvPr/>
              </p:nvSpPr>
              <p:spPr bwMode="auto">
                <a:xfrm>
                  <a:off x="2514600" y="2093913"/>
                  <a:ext cx="693738" cy="125412"/>
                </a:xfrm>
                <a:prstGeom prst="rect">
                  <a:avLst/>
                </a:prstGeom>
                <a:solidFill>
                  <a:srgbClr val="EAEAEA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/>
                  <a:r>
                    <a:rPr lang="it-IT" sz="1200">
                      <a:latin typeface="Calibri" pitchFamily="34" charset="0"/>
                    </a:rPr>
                    <a:t>t 72 h</a:t>
                  </a:r>
                </a:p>
              </p:txBody>
            </p:sp>
            <p:sp>
              <p:nvSpPr>
                <p:cNvPr id="935" name="Rectangle 17"/>
                <p:cNvSpPr>
                  <a:spLocks noChangeArrowheads="1"/>
                </p:cNvSpPr>
                <p:nvPr/>
              </p:nvSpPr>
              <p:spPr bwMode="auto">
                <a:xfrm>
                  <a:off x="3205163" y="2222500"/>
                  <a:ext cx="680394" cy="506413"/>
                </a:xfrm>
                <a:prstGeom prst="rect">
                  <a:avLst/>
                </a:prstGeom>
                <a:solidFill>
                  <a:srgbClr val="EAEAEA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it-IT">
                    <a:latin typeface="Calibri" pitchFamily="34" charset="0"/>
                  </a:endParaRPr>
                </a:p>
              </p:txBody>
            </p:sp>
            <p:sp>
              <p:nvSpPr>
                <p:cNvPr id="936" name="Rectangle 28"/>
                <p:cNvSpPr>
                  <a:spLocks noChangeArrowheads="1"/>
                </p:cNvSpPr>
                <p:nvPr/>
              </p:nvSpPr>
              <p:spPr bwMode="auto">
                <a:xfrm>
                  <a:off x="3200872" y="2088034"/>
                  <a:ext cx="678978" cy="138990"/>
                </a:xfrm>
                <a:prstGeom prst="rect">
                  <a:avLst/>
                </a:prstGeom>
                <a:solidFill>
                  <a:srgbClr val="EAEAEA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/>
                  <a:r>
                    <a:rPr lang="it-IT" sz="1200" dirty="0">
                      <a:latin typeface="Calibri" pitchFamily="34" charset="0"/>
                    </a:rPr>
                    <a:t>t 96 h</a:t>
                  </a:r>
                </a:p>
              </p:txBody>
            </p:sp>
          </p:grpSp>
          <p:pic>
            <p:nvPicPr>
              <p:cNvPr id="916" name="Picture 2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 rot="-4721349">
                <a:off x="2713728" y="2199531"/>
                <a:ext cx="163512" cy="2127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917" name="Picture 2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 rot="-4721349">
                <a:off x="3051749" y="2194718"/>
                <a:ext cx="163513" cy="2127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918" name="Picture 2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 rot="-4721349">
                <a:off x="3062287" y="2477849"/>
                <a:ext cx="161925" cy="2127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919" name="Picture 2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 rot="-4721349">
                <a:off x="3546140" y="2341282"/>
                <a:ext cx="161925" cy="21113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920" name="Picture 2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 rot="16878651">
                <a:off x="1228392" y="2552549"/>
                <a:ext cx="136674" cy="17955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921" name="Picture 2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 rot="16878651">
                <a:off x="1442641" y="2378512"/>
                <a:ext cx="136674" cy="17955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922" name="Picture 2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 rot="16878651">
                <a:off x="1676161" y="2386046"/>
                <a:ext cx="136674" cy="17955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923" name="Picture 2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 rot="16878651">
                <a:off x="1445376" y="2565798"/>
                <a:ext cx="136674" cy="17955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924" name="Picture 2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 rot="16878651">
                <a:off x="1229848" y="2375039"/>
                <a:ext cx="136674" cy="17955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925" name="Picture 2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 rot="16878651">
                <a:off x="1665843" y="2565799"/>
                <a:ext cx="136674" cy="17955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grpSp>
          <p:nvGrpSpPr>
            <p:cNvPr id="868" name="Gruppo 10"/>
            <p:cNvGrpSpPr/>
            <p:nvPr/>
          </p:nvGrpSpPr>
          <p:grpSpPr>
            <a:xfrm>
              <a:off x="444499" y="2906838"/>
              <a:ext cx="3718179" cy="953766"/>
              <a:chOff x="444499" y="2835246"/>
              <a:chExt cx="3718179" cy="953766"/>
            </a:xfrm>
          </p:grpSpPr>
          <p:grpSp>
            <p:nvGrpSpPr>
              <p:cNvPr id="893" name="Gruppo 8"/>
              <p:cNvGrpSpPr/>
              <p:nvPr/>
            </p:nvGrpSpPr>
            <p:grpSpPr>
              <a:xfrm>
                <a:off x="444499" y="2835246"/>
                <a:ext cx="3718179" cy="953766"/>
                <a:chOff x="444500" y="2835275"/>
                <a:chExt cx="3455516" cy="762000"/>
              </a:xfrm>
            </p:grpSpPr>
            <p:sp>
              <p:nvSpPr>
                <p:cNvPr id="904" name="Rectangle 5"/>
                <p:cNvSpPr>
                  <a:spLocks noChangeArrowheads="1"/>
                </p:cNvSpPr>
                <p:nvPr/>
              </p:nvSpPr>
              <p:spPr bwMode="auto">
                <a:xfrm>
                  <a:off x="444500" y="3089275"/>
                  <a:ext cx="693738" cy="504825"/>
                </a:xfrm>
                <a:prstGeom prst="rect">
                  <a:avLst/>
                </a:prstGeom>
                <a:solidFill>
                  <a:srgbClr val="EAEAEA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it-IT">
                    <a:latin typeface="Calibri" pitchFamily="34" charset="0"/>
                  </a:endParaRPr>
                </a:p>
              </p:txBody>
            </p:sp>
            <p:sp>
              <p:nvSpPr>
                <p:cNvPr id="905" name="Rectangle 23"/>
                <p:cNvSpPr>
                  <a:spLocks noChangeArrowheads="1"/>
                </p:cNvSpPr>
                <p:nvPr/>
              </p:nvSpPr>
              <p:spPr bwMode="auto">
                <a:xfrm>
                  <a:off x="444500" y="2962275"/>
                  <a:ext cx="685800" cy="127000"/>
                </a:xfrm>
                <a:prstGeom prst="rect">
                  <a:avLst/>
                </a:prstGeom>
                <a:solidFill>
                  <a:srgbClr val="EAEAEA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/>
                  <a:r>
                    <a:rPr lang="it-IT" sz="1200">
                      <a:latin typeface="Calibri" pitchFamily="34" charset="0"/>
                    </a:rPr>
                    <a:t>t 10 min</a:t>
                  </a:r>
                </a:p>
              </p:txBody>
            </p:sp>
            <p:sp>
              <p:nvSpPr>
                <p:cNvPr id="906" name="Rectangle 26"/>
                <p:cNvSpPr>
                  <a:spLocks noChangeArrowheads="1"/>
                </p:cNvSpPr>
                <p:nvPr/>
              </p:nvSpPr>
              <p:spPr bwMode="auto">
                <a:xfrm>
                  <a:off x="1130300" y="2962275"/>
                  <a:ext cx="693738" cy="127000"/>
                </a:xfrm>
                <a:prstGeom prst="rect">
                  <a:avLst/>
                </a:prstGeom>
                <a:solidFill>
                  <a:srgbClr val="EAEAEA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/>
                  <a:r>
                    <a:rPr lang="it-IT" sz="1200">
                      <a:latin typeface="Calibri" pitchFamily="34" charset="0"/>
                    </a:rPr>
                    <a:t>t 24h</a:t>
                  </a:r>
                </a:p>
              </p:txBody>
            </p:sp>
            <p:sp>
              <p:nvSpPr>
                <p:cNvPr id="907" name="Rectangle 28"/>
                <p:cNvSpPr>
                  <a:spLocks noChangeArrowheads="1"/>
                </p:cNvSpPr>
                <p:nvPr/>
              </p:nvSpPr>
              <p:spPr bwMode="auto">
                <a:xfrm>
                  <a:off x="1824038" y="2962275"/>
                  <a:ext cx="693737" cy="127000"/>
                </a:xfrm>
                <a:prstGeom prst="rect">
                  <a:avLst/>
                </a:prstGeom>
                <a:solidFill>
                  <a:srgbClr val="EAEAEA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/>
                  <a:r>
                    <a:rPr lang="it-IT" sz="1200">
                      <a:latin typeface="Calibri" pitchFamily="34" charset="0"/>
                    </a:rPr>
                    <a:t>t 48 h</a:t>
                  </a:r>
                </a:p>
              </p:txBody>
            </p:sp>
            <p:sp>
              <p:nvSpPr>
                <p:cNvPr id="908" name="Rectangle 32"/>
                <p:cNvSpPr>
                  <a:spLocks noChangeArrowheads="1"/>
                </p:cNvSpPr>
                <p:nvPr/>
              </p:nvSpPr>
              <p:spPr bwMode="auto">
                <a:xfrm>
                  <a:off x="1609725" y="2835275"/>
                  <a:ext cx="1230313" cy="127000"/>
                </a:xfrm>
                <a:prstGeom prst="rect">
                  <a:avLst/>
                </a:prstGeom>
                <a:solidFill>
                  <a:srgbClr val="EAEAEA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/>
                  <a:r>
                    <a:rPr lang="it-IT" sz="1400" b="1">
                      <a:solidFill>
                        <a:srgbClr val="C00000"/>
                      </a:solidFill>
                      <a:latin typeface="Calibri" pitchFamily="34" charset="0"/>
                    </a:rPr>
                    <a:t>COLISTIN</a:t>
                  </a:r>
                </a:p>
              </p:txBody>
            </p:sp>
            <p:sp>
              <p:nvSpPr>
                <p:cNvPr id="909" name="Rectangle 28"/>
                <p:cNvSpPr>
                  <a:spLocks noChangeArrowheads="1"/>
                </p:cNvSpPr>
                <p:nvPr/>
              </p:nvSpPr>
              <p:spPr bwMode="auto">
                <a:xfrm>
                  <a:off x="2508250" y="2962275"/>
                  <a:ext cx="692150" cy="127000"/>
                </a:xfrm>
                <a:prstGeom prst="rect">
                  <a:avLst/>
                </a:prstGeom>
                <a:solidFill>
                  <a:srgbClr val="EAEAEA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/>
                  <a:r>
                    <a:rPr lang="it-IT" sz="1200">
                      <a:latin typeface="Calibri" pitchFamily="34" charset="0"/>
                    </a:rPr>
                    <a:t>t 72 h</a:t>
                  </a:r>
                </a:p>
              </p:txBody>
            </p:sp>
            <p:sp>
              <p:nvSpPr>
                <p:cNvPr id="910" name="Rectangle 28"/>
                <p:cNvSpPr>
                  <a:spLocks noChangeArrowheads="1"/>
                </p:cNvSpPr>
                <p:nvPr/>
              </p:nvSpPr>
              <p:spPr bwMode="auto">
                <a:xfrm>
                  <a:off x="3206278" y="2967038"/>
                  <a:ext cx="693738" cy="127000"/>
                </a:xfrm>
                <a:prstGeom prst="rect">
                  <a:avLst/>
                </a:prstGeom>
                <a:solidFill>
                  <a:srgbClr val="EAEAEA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/>
                  <a:r>
                    <a:rPr lang="it-IT" sz="1200" dirty="0">
                      <a:latin typeface="Calibri" pitchFamily="34" charset="0"/>
                    </a:rPr>
                    <a:t>t 96 h</a:t>
                  </a:r>
                </a:p>
              </p:txBody>
            </p:sp>
            <p:sp>
              <p:nvSpPr>
                <p:cNvPr id="911" name="Rectangle 17"/>
                <p:cNvSpPr>
                  <a:spLocks noChangeArrowheads="1"/>
                </p:cNvSpPr>
                <p:nvPr/>
              </p:nvSpPr>
              <p:spPr bwMode="auto">
                <a:xfrm>
                  <a:off x="3200400" y="3092450"/>
                  <a:ext cx="693738" cy="504825"/>
                </a:xfrm>
                <a:prstGeom prst="rect">
                  <a:avLst/>
                </a:prstGeom>
                <a:solidFill>
                  <a:srgbClr val="EAEAEA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it-IT">
                    <a:latin typeface="Calibri" pitchFamily="34" charset="0"/>
                  </a:endParaRPr>
                </a:p>
              </p:txBody>
            </p:sp>
            <p:sp>
              <p:nvSpPr>
                <p:cNvPr id="912" name="Rectangle 11"/>
                <p:cNvSpPr>
                  <a:spLocks noChangeArrowheads="1"/>
                </p:cNvSpPr>
                <p:nvPr/>
              </p:nvSpPr>
              <p:spPr bwMode="auto">
                <a:xfrm>
                  <a:off x="1132363" y="3089275"/>
                  <a:ext cx="693738" cy="504825"/>
                </a:xfrm>
                <a:prstGeom prst="rect">
                  <a:avLst/>
                </a:prstGeom>
                <a:solidFill>
                  <a:srgbClr val="EAEAEA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it-IT">
                    <a:latin typeface="Calibri" pitchFamily="34" charset="0"/>
                  </a:endParaRPr>
                </a:p>
              </p:txBody>
            </p:sp>
            <p:sp>
              <p:nvSpPr>
                <p:cNvPr id="913" name="Rectangle 17"/>
                <p:cNvSpPr>
                  <a:spLocks noChangeArrowheads="1"/>
                </p:cNvSpPr>
                <p:nvPr/>
              </p:nvSpPr>
              <p:spPr bwMode="auto">
                <a:xfrm>
                  <a:off x="1821495" y="3089275"/>
                  <a:ext cx="693737" cy="504825"/>
                </a:xfrm>
                <a:prstGeom prst="rect">
                  <a:avLst/>
                </a:prstGeom>
                <a:solidFill>
                  <a:srgbClr val="EAEAEA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it-IT">
                    <a:latin typeface="Calibri" pitchFamily="34" charset="0"/>
                  </a:endParaRPr>
                </a:p>
              </p:txBody>
            </p:sp>
            <p:sp>
              <p:nvSpPr>
                <p:cNvPr id="914" name="Rectangle 17"/>
                <p:cNvSpPr>
                  <a:spLocks noChangeArrowheads="1"/>
                </p:cNvSpPr>
                <p:nvPr/>
              </p:nvSpPr>
              <p:spPr bwMode="auto">
                <a:xfrm>
                  <a:off x="2511901" y="3087688"/>
                  <a:ext cx="695325" cy="504825"/>
                </a:xfrm>
                <a:prstGeom prst="rect">
                  <a:avLst/>
                </a:prstGeom>
                <a:solidFill>
                  <a:srgbClr val="EAEAEA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it-IT">
                    <a:latin typeface="Calibri" pitchFamily="34" charset="0"/>
                  </a:endParaRPr>
                </a:p>
              </p:txBody>
            </p:sp>
          </p:grpSp>
          <p:pic>
            <p:nvPicPr>
              <p:cNvPr id="894" name="Picture 2"/>
              <p:cNvPicPr>
                <a:picLocks noChangeAspect="1" noChangeArrowheads="1"/>
              </p:cNvPicPr>
              <p:nvPr/>
            </p:nvPicPr>
            <p:blipFill>
              <a:blip r:embed="rId7" cstate="print"/>
              <a:srcRect/>
              <a:stretch>
                <a:fillRect/>
              </a:stretch>
            </p:blipFill>
            <p:spPr bwMode="auto">
              <a:xfrm rot="16878651">
                <a:off x="496129" y="3161737"/>
                <a:ext cx="136674" cy="17955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895" name="Picture 2"/>
              <p:cNvPicPr>
                <a:picLocks noChangeAspect="1" noChangeArrowheads="1"/>
              </p:cNvPicPr>
              <p:nvPr/>
            </p:nvPicPr>
            <p:blipFill>
              <a:blip r:embed="rId7" cstate="print"/>
              <a:srcRect/>
              <a:stretch>
                <a:fillRect/>
              </a:stretch>
            </p:blipFill>
            <p:spPr bwMode="auto">
              <a:xfrm rot="16878651">
                <a:off x="711393" y="3167707"/>
                <a:ext cx="136674" cy="17955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896" name="Picture 2"/>
              <p:cNvPicPr>
                <a:picLocks noChangeAspect="1" noChangeArrowheads="1"/>
              </p:cNvPicPr>
              <p:nvPr/>
            </p:nvPicPr>
            <p:blipFill>
              <a:blip r:embed="rId7" cstate="print"/>
              <a:srcRect/>
              <a:stretch>
                <a:fillRect/>
              </a:stretch>
            </p:blipFill>
            <p:spPr bwMode="auto">
              <a:xfrm rot="16878651">
                <a:off x="926862" y="3173976"/>
                <a:ext cx="136674" cy="17955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897" name="Picture 2"/>
              <p:cNvPicPr>
                <a:picLocks noChangeAspect="1" noChangeArrowheads="1"/>
              </p:cNvPicPr>
              <p:nvPr/>
            </p:nvPicPr>
            <p:blipFill>
              <a:blip r:embed="rId7" cstate="print"/>
              <a:srcRect/>
              <a:stretch>
                <a:fillRect/>
              </a:stretch>
            </p:blipFill>
            <p:spPr bwMode="auto">
              <a:xfrm rot="16878651">
                <a:off x="499407" y="3334159"/>
                <a:ext cx="136674" cy="17955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898" name="Picture 2"/>
              <p:cNvPicPr>
                <a:picLocks noChangeAspect="1" noChangeArrowheads="1"/>
              </p:cNvPicPr>
              <p:nvPr/>
            </p:nvPicPr>
            <p:blipFill>
              <a:blip r:embed="rId7" cstate="print"/>
              <a:srcRect/>
              <a:stretch>
                <a:fillRect/>
              </a:stretch>
            </p:blipFill>
            <p:spPr bwMode="auto">
              <a:xfrm rot="16878651">
                <a:off x="707401" y="3325106"/>
                <a:ext cx="136674" cy="17955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899" name="Picture 2"/>
              <p:cNvPicPr>
                <a:picLocks noChangeAspect="1" noChangeArrowheads="1"/>
              </p:cNvPicPr>
              <p:nvPr/>
            </p:nvPicPr>
            <p:blipFill>
              <a:blip r:embed="rId7" cstate="print"/>
              <a:srcRect/>
              <a:stretch>
                <a:fillRect/>
              </a:stretch>
            </p:blipFill>
            <p:spPr bwMode="auto">
              <a:xfrm rot="16878651">
                <a:off x="930837" y="3334158"/>
                <a:ext cx="136674" cy="17955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900" name="Picture 2"/>
              <p:cNvPicPr>
                <a:picLocks noChangeAspect="1" noChangeArrowheads="1"/>
              </p:cNvPicPr>
              <p:nvPr/>
            </p:nvPicPr>
            <p:blipFill>
              <a:blip r:embed="rId7" cstate="print"/>
              <a:srcRect/>
              <a:stretch>
                <a:fillRect/>
              </a:stretch>
            </p:blipFill>
            <p:spPr bwMode="auto">
              <a:xfrm rot="16878651">
                <a:off x="504250" y="3486136"/>
                <a:ext cx="136674" cy="17955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901" name="Picture 2"/>
              <p:cNvPicPr>
                <a:picLocks noChangeAspect="1" noChangeArrowheads="1"/>
              </p:cNvPicPr>
              <p:nvPr/>
            </p:nvPicPr>
            <p:blipFill>
              <a:blip r:embed="rId7" cstate="print"/>
              <a:srcRect/>
              <a:stretch>
                <a:fillRect/>
              </a:stretch>
            </p:blipFill>
            <p:spPr bwMode="auto">
              <a:xfrm rot="16878651">
                <a:off x="709947" y="3484842"/>
                <a:ext cx="136674" cy="17955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902" name="Picture 2"/>
              <p:cNvPicPr>
                <a:picLocks noChangeAspect="1" noChangeArrowheads="1"/>
              </p:cNvPicPr>
              <p:nvPr/>
            </p:nvPicPr>
            <p:blipFill>
              <a:blip r:embed="rId7" cstate="print"/>
              <a:srcRect/>
              <a:stretch>
                <a:fillRect/>
              </a:stretch>
            </p:blipFill>
            <p:spPr bwMode="auto">
              <a:xfrm rot="16878651">
                <a:off x="935188" y="3484841"/>
                <a:ext cx="136674" cy="17955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903" name="Picture 2"/>
              <p:cNvPicPr>
                <a:picLocks noChangeAspect="1" noChangeArrowheads="1"/>
              </p:cNvPicPr>
              <p:nvPr/>
            </p:nvPicPr>
            <p:blipFill>
              <a:blip r:embed="rId7" cstate="print"/>
              <a:srcRect/>
              <a:stretch>
                <a:fillRect/>
              </a:stretch>
            </p:blipFill>
            <p:spPr bwMode="auto">
              <a:xfrm rot="16878651">
                <a:off x="612454" y="3615921"/>
                <a:ext cx="136674" cy="17955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grpSp>
          <p:nvGrpSpPr>
            <p:cNvPr id="869" name="Gruppo 11"/>
            <p:cNvGrpSpPr/>
            <p:nvPr/>
          </p:nvGrpSpPr>
          <p:grpSpPr>
            <a:xfrm>
              <a:off x="410276" y="980728"/>
              <a:ext cx="3752401" cy="906691"/>
              <a:chOff x="410276" y="980728"/>
              <a:chExt cx="3752401" cy="906691"/>
            </a:xfrm>
          </p:grpSpPr>
          <p:grpSp>
            <p:nvGrpSpPr>
              <p:cNvPr id="870" name="Gruppo 6"/>
              <p:cNvGrpSpPr/>
              <p:nvPr/>
            </p:nvGrpSpPr>
            <p:grpSpPr>
              <a:xfrm>
                <a:off x="410276" y="980728"/>
                <a:ext cx="3752401" cy="906691"/>
                <a:chOff x="408329" y="1120774"/>
                <a:chExt cx="3947646" cy="1141414"/>
              </a:xfrm>
            </p:grpSpPr>
            <p:grpSp>
              <p:nvGrpSpPr>
                <p:cNvPr id="876" name="Gruppo 4"/>
                <p:cNvGrpSpPr/>
                <p:nvPr/>
              </p:nvGrpSpPr>
              <p:grpSpPr>
                <a:xfrm>
                  <a:off x="408329" y="1120774"/>
                  <a:ext cx="3947646" cy="1141414"/>
                  <a:chOff x="412915" y="1120775"/>
                  <a:chExt cx="3487573" cy="788988"/>
                </a:xfrm>
              </p:grpSpPr>
              <p:grpSp>
                <p:nvGrpSpPr>
                  <p:cNvPr id="881" name="Gruppo 3"/>
                  <p:cNvGrpSpPr/>
                  <p:nvPr/>
                </p:nvGrpSpPr>
                <p:grpSpPr>
                  <a:xfrm>
                    <a:off x="412915" y="1276350"/>
                    <a:ext cx="3487573" cy="633413"/>
                    <a:chOff x="412915" y="1276350"/>
                    <a:chExt cx="3487573" cy="633413"/>
                  </a:xfrm>
                </p:grpSpPr>
                <p:sp>
                  <p:nvSpPr>
                    <p:cNvPr id="883" name="Rectangle 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12915" y="1403350"/>
                      <a:ext cx="730084" cy="506413"/>
                    </a:xfrm>
                    <a:prstGeom prst="rect">
                      <a:avLst/>
                    </a:prstGeom>
                    <a:solidFill>
                      <a:srgbClr val="EAEAEA"/>
                    </a:solidFill>
                    <a:ln w="952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it-IT">
                        <a:latin typeface="Calibri" pitchFamily="34" charset="0"/>
                      </a:endParaRPr>
                    </a:p>
                  </p:txBody>
                </p:sp>
                <p:sp>
                  <p:nvSpPr>
                    <p:cNvPr id="884" name="Rectangle 1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135063" y="1403350"/>
                      <a:ext cx="692150" cy="506413"/>
                    </a:xfrm>
                    <a:prstGeom prst="rect">
                      <a:avLst/>
                    </a:prstGeom>
                    <a:solidFill>
                      <a:srgbClr val="EAEAEA"/>
                    </a:solidFill>
                    <a:ln w="952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it-IT">
                        <a:latin typeface="Calibri" pitchFamily="34" charset="0"/>
                      </a:endParaRPr>
                    </a:p>
                  </p:txBody>
                </p:sp>
                <p:sp>
                  <p:nvSpPr>
                    <p:cNvPr id="885" name="Rectangle 1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827213" y="1403350"/>
                      <a:ext cx="695325" cy="506413"/>
                    </a:xfrm>
                    <a:prstGeom prst="rect">
                      <a:avLst/>
                    </a:prstGeom>
                    <a:solidFill>
                      <a:srgbClr val="EAEAEA"/>
                    </a:solidFill>
                    <a:ln w="952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it-IT">
                        <a:latin typeface="Calibri" pitchFamily="34" charset="0"/>
                      </a:endParaRPr>
                    </a:p>
                  </p:txBody>
                </p:sp>
                <p:sp>
                  <p:nvSpPr>
                    <p:cNvPr id="886" name="Rectangle 2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12916" y="1276350"/>
                      <a:ext cx="722148" cy="130018"/>
                    </a:xfrm>
                    <a:prstGeom prst="rect">
                      <a:avLst/>
                    </a:prstGeom>
                    <a:solidFill>
                      <a:srgbClr val="EAEAEA"/>
                    </a:solidFill>
                    <a:ln w="952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pPr algn="ctr"/>
                      <a:r>
                        <a:rPr lang="it-IT" sz="1200" dirty="0">
                          <a:latin typeface="Calibri" pitchFamily="34" charset="0"/>
                        </a:rPr>
                        <a:t>t 10 </a:t>
                      </a:r>
                      <a:r>
                        <a:rPr lang="it-IT" sz="1200" dirty="0" err="1">
                          <a:latin typeface="Calibri" pitchFamily="34" charset="0"/>
                        </a:rPr>
                        <a:t>min</a:t>
                      </a:r>
                      <a:endParaRPr lang="it-IT" sz="1200" dirty="0">
                        <a:latin typeface="Calibri" pitchFamily="34" charset="0"/>
                      </a:endParaRPr>
                    </a:p>
                  </p:txBody>
                </p:sp>
                <p:sp>
                  <p:nvSpPr>
                    <p:cNvPr id="887" name="Rectangle 2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135063" y="1276350"/>
                      <a:ext cx="692150" cy="127000"/>
                    </a:xfrm>
                    <a:prstGeom prst="rect">
                      <a:avLst/>
                    </a:prstGeom>
                    <a:solidFill>
                      <a:srgbClr val="EAEAEA"/>
                    </a:solidFill>
                    <a:ln w="952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pPr algn="ctr"/>
                      <a:r>
                        <a:rPr lang="it-IT" sz="1200">
                          <a:latin typeface="Calibri" pitchFamily="34" charset="0"/>
                        </a:rPr>
                        <a:t>t 24h</a:t>
                      </a:r>
                    </a:p>
                  </p:txBody>
                </p:sp>
                <p:sp>
                  <p:nvSpPr>
                    <p:cNvPr id="888" name="Rectangle 2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827213" y="1276350"/>
                      <a:ext cx="693737" cy="127000"/>
                    </a:xfrm>
                    <a:prstGeom prst="rect">
                      <a:avLst/>
                    </a:prstGeom>
                    <a:solidFill>
                      <a:srgbClr val="EAEAEA"/>
                    </a:solidFill>
                    <a:ln w="952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pPr algn="ctr"/>
                      <a:r>
                        <a:rPr lang="it-IT" sz="1200">
                          <a:latin typeface="Calibri" pitchFamily="34" charset="0"/>
                        </a:rPr>
                        <a:t>t 48 h</a:t>
                      </a:r>
                    </a:p>
                  </p:txBody>
                </p:sp>
                <p:sp>
                  <p:nvSpPr>
                    <p:cNvPr id="889" name="Rectangle 1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525713" y="1403350"/>
                      <a:ext cx="693737" cy="504825"/>
                    </a:xfrm>
                    <a:prstGeom prst="rect">
                      <a:avLst/>
                    </a:prstGeom>
                    <a:solidFill>
                      <a:srgbClr val="EAEAEA"/>
                    </a:solidFill>
                    <a:ln w="952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it-IT">
                        <a:latin typeface="Calibri" pitchFamily="34" charset="0"/>
                      </a:endParaRPr>
                    </a:p>
                  </p:txBody>
                </p:sp>
                <p:sp>
                  <p:nvSpPr>
                    <p:cNvPr id="890" name="Rectangle 2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517775" y="1276350"/>
                      <a:ext cx="693738" cy="127000"/>
                    </a:xfrm>
                    <a:prstGeom prst="rect">
                      <a:avLst/>
                    </a:prstGeom>
                    <a:solidFill>
                      <a:srgbClr val="EAEAEA"/>
                    </a:solidFill>
                    <a:ln w="952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pPr algn="ctr"/>
                      <a:r>
                        <a:rPr lang="it-IT" sz="1200" dirty="0">
                          <a:latin typeface="Calibri" pitchFamily="34" charset="0"/>
                        </a:rPr>
                        <a:t>t 72 h</a:t>
                      </a:r>
                    </a:p>
                  </p:txBody>
                </p:sp>
                <p:sp>
                  <p:nvSpPr>
                    <p:cNvPr id="891" name="Rectangle 1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206750" y="1403350"/>
                      <a:ext cx="693738" cy="504825"/>
                    </a:xfrm>
                    <a:prstGeom prst="rect">
                      <a:avLst/>
                    </a:prstGeom>
                    <a:solidFill>
                      <a:srgbClr val="EAEAEA"/>
                    </a:solidFill>
                    <a:ln w="952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it-IT">
                        <a:latin typeface="Calibri" pitchFamily="34" charset="0"/>
                      </a:endParaRPr>
                    </a:p>
                  </p:txBody>
                </p:sp>
                <p:sp>
                  <p:nvSpPr>
                    <p:cNvPr id="892" name="Rectangle 2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206750" y="1277938"/>
                      <a:ext cx="693738" cy="125412"/>
                    </a:xfrm>
                    <a:prstGeom prst="rect">
                      <a:avLst/>
                    </a:prstGeom>
                    <a:solidFill>
                      <a:srgbClr val="EAEAEA"/>
                    </a:solidFill>
                    <a:ln w="952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pPr algn="ctr"/>
                      <a:r>
                        <a:rPr lang="it-IT" sz="1200">
                          <a:latin typeface="Calibri" pitchFamily="34" charset="0"/>
                        </a:rPr>
                        <a:t>t 96 h</a:t>
                      </a:r>
                    </a:p>
                  </p:txBody>
                </p:sp>
              </p:grpSp>
              <p:sp>
                <p:nvSpPr>
                  <p:cNvPr id="882" name="Rectangle 32"/>
                  <p:cNvSpPr>
                    <a:spLocks noChangeArrowheads="1"/>
                  </p:cNvSpPr>
                  <p:nvPr/>
                </p:nvSpPr>
                <p:spPr bwMode="auto">
                  <a:xfrm>
                    <a:off x="1681163" y="1120775"/>
                    <a:ext cx="1068387" cy="155575"/>
                  </a:xfrm>
                  <a:prstGeom prst="rect">
                    <a:avLst/>
                  </a:prstGeom>
                  <a:solidFill>
                    <a:srgbClr val="EAEAEA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/>
                    <a:r>
                      <a:rPr lang="it-IT" sz="1400" b="1">
                        <a:solidFill>
                          <a:srgbClr val="C00000"/>
                        </a:solidFill>
                        <a:latin typeface="Calibri" pitchFamily="34" charset="0"/>
                      </a:rPr>
                      <a:t>M33</a:t>
                    </a:r>
                  </a:p>
                </p:txBody>
              </p:sp>
            </p:grpSp>
            <p:pic>
              <p:nvPicPr>
                <p:cNvPr id="877" name="Picture 2"/>
                <p:cNvPicPr>
                  <a:picLocks noChangeAspect="1" noChangeArrowheads="1"/>
                </p:cNvPicPr>
                <p:nvPr/>
              </p:nvPicPr>
              <p:blipFill>
                <a:blip r:embed="rId8" cstate="print"/>
                <a:srcRect/>
                <a:stretch>
                  <a:fillRect/>
                </a:stretch>
              </p:blipFill>
              <p:spPr bwMode="auto">
                <a:xfrm rot="16878651">
                  <a:off x="2855357" y="1597821"/>
                  <a:ext cx="209545" cy="26016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878" name="Picture 2"/>
                <p:cNvPicPr>
                  <a:picLocks noChangeAspect="1" noChangeArrowheads="1"/>
                </p:cNvPicPr>
                <p:nvPr/>
              </p:nvPicPr>
              <p:blipFill>
                <a:blip r:embed="rId3" cstate="print"/>
                <a:srcRect/>
                <a:stretch>
                  <a:fillRect/>
                </a:stretch>
              </p:blipFill>
              <p:spPr bwMode="auto">
                <a:xfrm rot="16878651">
                  <a:off x="3631744" y="1591423"/>
                  <a:ext cx="205431" cy="26725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879" name="Picture 2"/>
                <p:cNvPicPr>
                  <a:picLocks noChangeAspect="1" noChangeArrowheads="1"/>
                </p:cNvPicPr>
                <p:nvPr/>
              </p:nvPicPr>
              <p:blipFill>
                <a:blip r:embed="rId3" cstate="print"/>
                <a:srcRect/>
                <a:stretch>
                  <a:fillRect/>
                </a:stretch>
              </p:blipFill>
              <p:spPr bwMode="auto">
                <a:xfrm rot="16878651">
                  <a:off x="4026618" y="1607255"/>
                  <a:ext cx="180951" cy="237721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880" name="Picture 2"/>
                <p:cNvPicPr>
                  <a:picLocks noChangeAspect="1" noChangeArrowheads="1"/>
                </p:cNvPicPr>
                <p:nvPr/>
              </p:nvPicPr>
              <p:blipFill>
                <a:blip r:embed="rId3" cstate="print"/>
                <a:srcRect/>
                <a:stretch>
                  <a:fillRect/>
                </a:stretch>
              </p:blipFill>
              <p:spPr bwMode="auto">
                <a:xfrm rot="16878651">
                  <a:off x="3999260" y="1887485"/>
                  <a:ext cx="218201" cy="28175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  <p:pic>
            <p:nvPicPr>
              <p:cNvPr id="871" name="Picture 2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 rot="16878651">
                <a:off x="1242614" y="1678422"/>
                <a:ext cx="136674" cy="18677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872" name="Picture 2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 rot="16878651">
                <a:off x="1494512" y="1491547"/>
                <a:ext cx="136674" cy="18677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873" name="Picture 2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 rot="16878651">
                <a:off x="1736616" y="1689287"/>
                <a:ext cx="136674" cy="18677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874" name="Picture 2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 rot="16878651">
                <a:off x="1708185" y="1496455"/>
                <a:ext cx="136674" cy="18677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875" name="Picture 2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 rot="16878651">
                <a:off x="1489546" y="1685158"/>
                <a:ext cx="136674" cy="18677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</p:grpSp>
      <p:sp>
        <p:nvSpPr>
          <p:cNvPr id="939" name="Oval 6"/>
          <p:cNvSpPr>
            <a:spLocks noChangeArrowheads="1"/>
          </p:cNvSpPr>
          <p:nvPr/>
        </p:nvSpPr>
        <p:spPr bwMode="auto">
          <a:xfrm>
            <a:off x="7963350" y="2241936"/>
            <a:ext cx="174805" cy="160972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it-IT">
              <a:latin typeface="Calibri" pitchFamily="34" charset="0"/>
            </a:endParaRPr>
          </a:p>
        </p:txBody>
      </p:sp>
      <p:sp>
        <p:nvSpPr>
          <p:cNvPr id="940" name="Oval 7"/>
          <p:cNvSpPr>
            <a:spLocks noChangeArrowheads="1"/>
          </p:cNvSpPr>
          <p:nvPr/>
        </p:nvSpPr>
        <p:spPr bwMode="auto">
          <a:xfrm>
            <a:off x="8026721" y="2435102"/>
            <a:ext cx="174805" cy="160972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it-IT">
              <a:latin typeface="Calibri" pitchFamily="34" charset="0"/>
            </a:endParaRPr>
          </a:p>
        </p:txBody>
      </p:sp>
      <p:sp>
        <p:nvSpPr>
          <p:cNvPr id="941" name="Oval 8"/>
          <p:cNvSpPr>
            <a:spLocks noChangeArrowheads="1"/>
          </p:cNvSpPr>
          <p:nvPr/>
        </p:nvSpPr>
        <p:spPr bwMode="auto">
          <a:xfrm>
            <a:off x="8229197" y="2426157"/>
            <a:ext cx="174805" cy="160972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it-IT">
              <a:latin typeface="Calibri" pitchFamily="34" charset="0"/>
            </a:endParaRPr>
          </a:p>
        </p:txBody>
      </p:sp>
      <p:sp>
        <p:nvSpPr>
          <p:cNvPr id="942" name="Oval 9"/>
          <p:cNvSpPr>
            <a:spLocks noChangeArrowheads="1"/>
          </p:cNvSpPr>
          <p:nvPr/>
        </p:nvSpPr>
        <p:spPr bwMode="auto">
          <a:xfrm>
            <a:off x="8152322" y="2244951"/>
            <a:ext cx="176554" cy="160972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it-IT">
              <a:latin typeface="Calibri" pitchFamily="34" charset="0"/>
            </a:endParaRPr>
          </a:p>
        </p:txBody>
      </p:sp>
      <p:sp>
        <p:nvSpPr>
          <p:cNvPr id="943" name="Oval 10"/>
          <p:cNvSpPr>
            <a:spLocks noChangeArrowheads="1"/>
          </p:cNvSpPr>
          <p:nvPr/>
        </p:nvSpPr>
        <p:spPr bwMode="auto">
          <a:xfrm>
            <a:off x="8346985" y="2241936"/>
            <a:ext cx="174805" cy="160972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it-IT">
              <a:latin typeface="Calibri" pitchFamily="34" charset="0"/>
            </a:endParaRPr>
          </a:p>
        </p:txBody>
      </p:sp>
      <p:sp>
        <p:nvSpPr>
          <p:cNvPr id="944" name="Oval 6"/>
          <p:cNvSpPr>
            <a:spLocks noChangeArrowheads="1"/>
          </p:cNvSpPr>
          <p:nvPr/>
        </p:nvSpPr>
        <p:spPr bwMode="auto">
          <a:xfrm>
            <a:off x="8530160" y="2248976"/>
            <a:ext cx="174805" cy="160972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it-IT">
              <a:latin typeface="Calibri" pitchFamily="34" charset="0"/>
            </a:endParaRPr>
          </a:p>
        </p:txBody>
      </p:sp>
      <p:sp>
        <p:nvSpPr>
          <p:cNvPr id="945" name="Oval 8"/>
          <p:cNvSpPr>
            <a:spLocks noChangeArrowheads="1"/>
          </p:cNvSpPr>
          <p:nvPr/>
        </p:nvSpPr>
        <p:spPr bwMode="auto">
          <a:xfrm>
            <a:off x="8442757" y="2433699"/>
            <a:ext cx="174805" cy="160972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it-IT">
              <a:latin typeface="Calibri" pitchFamily="34" charset="0"/>
            </a:endParaRPr>
          </a:p>
        </p:txBody>
      </p:sp>
      <p:sp>
        <p:nvSpPr>
          <p:cNvPr id="946" name="Oval 6"/>
          <p:cNvSpPr>
            <a:spLocks noChangeArrowheads="1"/>
          </p:cNvSpPr>
          <p:nvPr/>
        </p:nvSpPr>
        <p:spPr bwMode="auto">
          <a:xfrm>
            <a:off x="7199303" y="2231508"/>
            <a:ext cx="174805" cy="160972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it-IT">
              <a:latin typeface="Calibri" pitchFamily="34" charset="0"/>
            </a:endParaRPr>
          </a:p>
        </p:txBody>
      </p:sp>
      <p:sp>
        <p:nvSpPr>
          <p:cNvPr id="947" name="Oval 7"/>
          <p:cNvSpPr>
            <a:spLocks noChangeArrowheads="1"/>
          </p:cNvSpPr>
          <p:nvPr/>
        </p:nvSpPr>
        <p:spPr bwMode="auto">
          <a:xfrm>
            <a:off x="7262674" y="2424674"/>
            <a:ext cx="174805" cy="160972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it-IT">
              <a:latin typeface="Calibri" pitchFamily="34" charset="0"/>
            </a:endParaRPr>
          </a:p>
        </p:txBody>
      </p:sp>
      <p:sp>
        <p:nvSpPr>
          <p:cNvPr id="948" name="Oval 8"/>
          <p:cNvSpPr>
            <a:spLocks noChangeArrowheads="1"/>
          </p:cNvSpPr>
          <p:nvPr/>
        </p:nvSpPr>
        <p:spPr bwMode="auto">
          <a:xfrm>
            <a:off x="7465150" y="2415729"/>
            <a:ext cx="174805" cy="160972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it-IT">
              <a:latin typeface="Calibri" pitchFamily="34" charset="0"/>
            </a:endParaRPr>
          </a:p>
        </p:txBody>
      </p:sp>
      <p:sp>
        <p:nvSpPr>
          <p:cNvPr id="949" name="Oval 9"/>
          <p:cNvSpPr>
            <a:spLocks noChangeArrowheads="1"/>
          </p:cNvSpPr>
          <p:nvPr/>
        </p:nvSpPr>
        <p:spPr bwMode="auto">
          <a:xfrm>
            <a:off x="7388275" y="2234523"/>
            <a:ext cx="176554" cy="160972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it-IT">
              <a:latin typeface="Calibri" pitchFamily="34" charset="0"/>
            </a:endParaRPr>
          </a:p>
        </p:txBody>
      </p:sp>
      <p:sp>
        <p:nvSpPr>
          <p:cNvPr id="950" name="Oval 10"/>
          <p:cNvSpPr>
            <a:spLocks noChangeArrowheads="1"/>
          </p:cNvSpPr>
          <p:nvPr/>
        </p:nvSpPr>
        <p:spPr bwMode="auto">
          <a:xfrm>
            <a:off x="7582938" y="2231508"/>
            <a:ext cx="174805" cy="160972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it-IT">
              <a:latin typeface="Calibri" pitchFamily="34" charset="0"/>
            </a:endParaRPr>
          </a:p>
        </p:txBody>
      </p:sp>
      <p:sp>
        <p:nvSpPr>
          <p:cNvPr id="951" name="Oval 6"/>
          <p:cNvSpPr>
            <a:spLocks noChangeArrowheads="1"/>
          </p:cNvSpPr>
          <p:nvPr/>
        </p:nvSpPr>
        <p:spPr bwMode="auto">
          <a:xfrm>
            <a:off x="7766113" y="2238548"/>
            <a:ext cx="174805" cy="160972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it-IT">
              <a:latin typeface="Calibri" pitchFamily="34" charset="0"/>
            </a:endParaRPr>
          </a:p>
        </p:txBody>
      </p:sp>
      <p:sp>
        <p:nvSpPr>
          <p:cNvPr id="952" name="Oval 8"/>
          <p:cNvSpPr>
            <a:spLocks noChangeArrowheads="1"/>
          </p:cNvSpPr>
          <p:nvPr/>
        </p:nvSpPr>
        <p:spPr bwMode="auto">
          <a:xfrm>
            <a:off x="7678710" y="2423271"/>
            <a:ext cx="174805" cy="160972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it-IT">
              <a:latin typeface="Calibri" pitchFamily="34" charset="0"/>
            </a:endParaRPr>
          </a:p>
        </p:txBody>
      </p:sp>
      <p:sp>
        <p:nvSpPr>
          <p:cNvPr id="953" name="Oval 6"/>
          <p:cNvSpPr>
            <a:spLocks noChangeArrowheads="1"/>
          </p:cNvSpPr>
          <p:nvPr/>
        </p:nvSpPr>
        <p:spPr bwMode="auto">
          <a:xfrm>
            <a:off x="6421887" y="2240404"/>
            <a:ext cx="174805" cy="160972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it-IT">
              <a:latin typeface="Calibri" pitchFamily="34" charset="0"/>
            </a:endParaRPr>
          </a:p>
        </p:txBody>
      </p:sp>
      <p:sp>
        <p:nvSpPr>
          <p:cNvPr id="954" name="Oval 7"/>
          <p:cNvSpPr>
            <a:spLocks noChangeArrowheads="1"/>
          </p:cNvSpPr>
          <p:nvPr/>
        </p:nvSpPr>
        <p:spPr bwMode="auto">
          <a:xfrm>
            <a:off x="6485258" y="2433570"/>
            <a:ext cx="174805" cy="160972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it-IT">
              <a:latin typeface="Calibri" pitchFamily="34" charset="0"/>
            </a:endParaRPr>
          </a:p>
        </p:txBody>
      </p:sp>
      <p:sp>
        <p:nvSpPr>
          <p:cNvPr id="955" name="Oval 8"/>
          <p:cNvSpPr>
            <a:spLocks noChangeArrowheads="1"/>
          </p:cNvSpPr>
          <p:nvPr/>
        </p:nvSpPr>
        <p:spPr bwMode="auto">
          <a:xfrm>
            <a:off x="6687734" y="2424625"/>
            <a:ext cx="174805" cy="160972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it-IT">
              <a:latin typeface="Calibri" pitchFamily="34" charset="0"/>
            </a:endParaRPr>
          </a:p>
        </p:txBody>
      </p:sp>
      <p:sp>
        <p:nvSpPr>
          <p:cNvPr id="956" name="Oval 9"/>
          <p:cNvSpPr>
            <a:spLocks noChangeArrowheads="1"/>
          </p:cNvSpPr>
          <p:nvPr/>
        </p:nvSpPr>
        <p:spPr bwMode="auto">
          <a:xfrm>
            <a:off x="6610859" y="2243419"/>
            <a:ext cx="176554" cy="160972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it-IT">
              <a:latin typeface="Calibri" pitchFamily="34" charset="0"/>
            </a:endParaRPr>
          </a:p>
        </p:txBody>
      </p:sp>
      <p:sp>
        <p:nvSpPr>
          <p:cNvPr id="957" name="Oval 10"/>
          <p:cNvSpPr>
            <a:spLocks noChangeArrowheads="1"/>
          </p:cNvSpPr>
          <p:nvPr/>
        </p:nvSpPr>
        <p:spPr bwMode="auto">
          <a:xfrm>
            <a:off x="6805522" y="2240404"/>
            <a:ext cx="174805" cy="160972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it-IT">
              <a:latin typeface="Calibri" pitchFamily="34" charset="0"/>
            </a:endParaRPr>
          </a:p>
        </p:txBody>
      </p:sp>
      <p:sp>
        <p:nvSpPr>
          <p:cNvPr id="958" name="Oval 6"/>
          <p:cNvSpPr>
            <a:spLocks noChangeArrowheads="1"/>
          </p:cNvSpPr>
          <p:nvPr/>
        </p:nvSpPr>
        <p:spPr bwMode="auto">
          <a:xfrm>
            <a:off x="6988697" y="2247444"/>
            <a:ext cx="174805" cy="160972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it-IT">
              <a:latin typeface="Calibri" pitchFamily="34" charset="0"/>
            </a:endParaRPr>
          </a:p>
        </p:txBody>
      </p:sp>
      <p:sp>
        <p:nvSpPr>
          <p:cNvPr id="959" name="Oval 8"/>
          <p:cNvSpPr>
            <a:spLocks noChangeArrowheads="1"/>
          </p:cNvSpPr>
          <p:nvPr/>
        </p:nvSpPr>
        <p:spPr bwMode="auto">
          <a:xfrm>
            <a:off x="6901294" y="2432167"/>
            <a:ext cx="174805" cy="160972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it-IT">
              <a:latin typeface="Calibri" pitchFamily="34" charset="0"/>
            </a:endParaRPr>
          </a:p>
        </p:txBody>
      </p:sp>
      <p:sp>
        <p:nvSpPr>
          <p:cNvPr id="960" name="Oval 6"/>
          <p:cNvSpPr>
            <a:spLocks noChangeArrowheads="1"/>
          </p:cNvSpPr>
          <p:nvPr/>
        </p:nvSpPr>
        <p:spPr bwMode="auto">
          <a:xfrm>
            <a:off x="5669397" y="2249599"/>
            <a:ext cx="174805" cy="160972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it-IT">
              <a:latin typeface="Calibri" pitchFamily="34" charset="0"/>
            </a:endParaRPr>
          </a:p>
        </p:txBody>
      </p:sp>
      <p:sp>
        <p:nvSpPr>
          <p:cNvPr id="961" name="Oval 7"/>
          <p:cNvSpPr>
            <a:spLocks noChangeArrowheads="1"/>
          </p:cNvSpPr>
          <p:nvPr/>
        </p:nvSpPr>
        <p:spPr bwMode="auto">
          <a:xfrm>
            <a:off x="5732768" y="2442765"/>
            <a:ext cx="174805" cy="160972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it-IT">
              <a:latin typeface="Calibri" pitchFamily="34" charset="0"/>
            </a:endParaRPr>
          </a:p>
        </p:txBody>
      </p:sp>
      <p:sp>
        <p:nvSpPr>
          <p:cNvPr id="962" name="Oval 8"/>
          <p:cNvSpPr>
            <a:spLocks noChangeArrowheads="1"/>
          </p:cNvSpPr>
          <p:nvPr/>
        </p:nvSpPr>
        <p:spPr bwMode="auto">
          <a:xfrm>
            <a:off x="5935244" y="2433820"/>
            <a:ext cx="174805" cy="160972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it-IT">
              <a:latin typeface="Calibri" pitchFamily="34" charset="0"/>
            </a:endParaRPr>
          </a:p>
        </p:txBody>
      </p:sp>
      <p:sp>
        <p:nvSpPr>
          <p:cNvPr id="963" name="Oval 9"/>
          <p:cNvSpPr>
            <a:spLocks noChangeArrowheads="1"/>
          </p:cNvSpPr>
          <p:nvPr/>
        </p:nvSpPr>
        <p:spPr bwMode="auto">
          <a:xfrm>
            <a:off x="5858369" y="2252614"/>
            <a:ext cx="176554" cy="160972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it-IT">
              <a:latin typeface="Calibri" pitchFamily="34" charset="0"/>
            </a:endParaRPr>
          </a:p>
        </p:txBody>
      </p:sp>
      <p:sp>
        <p:nvSpPr>
          <p:cNvPr id="964" name="Oval 10"/>
          <p:cNvSpPr>
            <a:spLocks noChangeArrowheads="1"/>
          </p:cNvSpPr>
          <p:nvPr/>
        </p:nvSpPr>
        <p:spPr bwMode="auto">
          <a:xfrm>
            <a:off x="6053032" y="2249599"/>
            <a:ext cx="174805" cy="160972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it-IT">
              <a:latin typeface="Calibri" pitchFamily="34" charset="0"/>
            </a:endParaRPr>
          </a:p>
        </p:txBody>
      </p:sp>
      <p:sp>
        <p:nvSpPr>
          <p:cNvPr id="965" name="Oval 6"/>
          <p:cNvSpPr>
            <a:spLocks noChangeArrowheads="1"/>
          </p:cNvSpPr>
          <p:nvPr/>
        </p:nvSpPr>
        <p:spPr bwMode="auto">
          <a:xfrm>
            <a:off x="6236207" y="2256639"/>
            <a:ext cx="174805" cy="160972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it-IT">
              <a:latin typeface="Calibri" pitchFamily="34" charset="0"/>
            </a:endParaRPr>
          </a:p>
        </p:txBody>
      </p:sp>
      <p:sp>
        <p:nvSpPr>
          <p:cNvPr id="966" name="Oval 8"/>
          <p:cNvSpPr>
            <a:spLocks noChangeArrowheads="1"/>
          </p:cNvSpPr>
          <p:nvPr/>
        </p:nvSpPr>
        <p:spPr bwMode="auto">
          <a:xfrm>
            <a:off x="6148804" y="2441362"/>
            <a:ext cx="174805" cy="160972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it-IT">
              <a:latin typeface="Calibri" pitchFamily="34" charset="0"/>
            </a:endParaRPr>
          </a:p>
        </p:txBody>
      </p:sp>
      <p:grpSp>
        <p:nvGrpSpPr>
          <p:cNvPr id="967" name="Gruppo 966"/>
          <p:cNvGrpSpPr/>
          <p:nvPr/>
        </p:nvGrpSpPr>
        <p:grpSpPr>
          <a:xfrm>
            <a:off x="4675981" y="567420"/>
            <a:ext cx="4192587" cy="3246826"/>
            <a:chOff x="4675981" y="620688"/>
            <a:chExt cx="4192587" cy="3246826"/>
          </a:xfrm>
        </p:grpSpPr>
        <p:grpSp>
          <p:nvGrpSpPr>
            <p:cNvPr id="968" name="Gruppo 18"/>
            <p:cNvGrpSpPr/>
            <p:nvPr/>
          </p:nvGrpSpPr>
          <p:grpSpPr>
            <a:xfrm>
              <a:off x="4675981" y="620688"/>
              <a:ext cx="4192587" cy="3246826"/>
              <a:chOff x="4675981" y="686230"/>
              <a:chExt cx="4192587" cy="3246826"/>
            </a:xfrm>
          </p:grpSpPr>
          <p:grpSp>
            <p:nvGrpSpPr>
              <p:cNvPr id="1019" name="Gruppo 16"/>
              <p:cNvGrpSpPr/>
              <p:nvPr/>
            </p:nvGrpSpPr>
            <p:grpSpPr>
              <a:xfrm>
                <a:off x="4916920" y="962622"/>
                <a:ext cx="3798456" cy="904866"/>
                <a:chOff x="5070475" y="1155700"/>
                <a:chExt cx="3467100" cy="762000"/>
              </a:xfrm>
            </p:grpSpPr>
            <p:sp>
              <p:nvSpPr>
                <p:cNvPr id="1069" name="Rectangle 5"/>
                <p:cNvSpPr>
                  <a:spLocks noChangeArrowheads="1"/>
                </p:cNvSpPr>
                <p:nvPr/>
              </p:nvSpPr>
              <p:spPr bwMode="auto">
                <a:xfrm>
                  <a:off x="5070475" y="1408113"/>
                  <a:ext cx="695325" cy="504825"/>
                </a:xfrm>
                <a:prstGeom prst="rect">
                  <a:avLst/>
                </a:prstGeom>
                <a:solidFill>
                  <a:srgbClr val="EAEAEA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it-IT">
                    <a:latin typeface="Calibri" pitchFamily="34" charset="0"/>
                  </a:endParaRPr>
                </a:p>
              </p:txBody>
            </p:sp>
            <p:sp>
              <p:nvSpPr>
                <p:cNvPr id="1070" name="Rectangle 11"/>
                <p:cNvSpPr>
                  <a:spLocks noChangeArrowheads="1"/>
                </p:cNvSpPr>
                <p:nvPr/>
              </p:nvSpPr>
              <p:spPr bwMode="auto">
                <a:xfrm>
                  <a:off x="5756275" y="1408113"/>
                  <a:ext cx="693738" cy="504825"/>
                </a:xfrm>
                <a:prstGeom prst="rect">
                  <a:avLst/>
                </a:prstGeom>
                <a:solidFill>
                  <a:srgbClr val="EAEAEA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it-IT">
                    <a:latin typeface="Calibri" pitchFamily="34" charset="0"/>
                  </a:endParaRPr>
                </a:p>
              </p:txBody>
            </p:sp>
            <p:sp>
              <p:nvSpPr>
                <p:cNvPr id="1071" name="Rectangle 17"/>
                <p:cNvSpPr>
                  <a:spLocks noChangeArrowheads="1"/>
                </p:cNvSpPr>
                <p:nvPr/>
              </p:nvSpPr>
              <p:spPr bwMode="auto">
                <a:xfrm>
                  <a:off x="6450013" y="1408113"/>
                  <a:ext cx="693737" cy="504825"/>
                </a:xfrm>
                <a:prstGeom prst="rect">
                  <a:avLst/>
                </a:prstGeom>
                <a:solidFill>
                  <a:srgbClr val="EAEAEA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it-IT">
                    <a:latin typeface="Calibri" pitchFamily="34" charset="0"/>
                  </a:endParaRPr>
                </a:p>
              </p:txBody>
            </p:sp>
            <p:sp>
              <p:nvSpPr>
                <p:cNvPr id="1072" name="Rectangle 23"/>
                <p:cNvSpPr>
                  <a:spLocks noChangeArrowheads="1"/>
                </p:cNvSpPr>
                <p:nvPr/>
              </p:nvSpPr>
              <p:spPr bwMode="auto">
                <a:xfrm>
                  <a:off x="5070475" y="1281113"/>
                  <a:ext cx="685800" cy="127000"/>
                </a:xfrm>
                <a:prstGeom prst="rect">
                  <a:avLst/>
                </a:prstGeom>
                <a:solidFill>
                  <a:srgbClr val="EAEAEA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/>
                  <a:r>
                    <a:rPr lang="it-IT" sz="1200" dirty="0">
                      <a:latin typeface="Calibri" pitchFamily="34" charset="0"/>
                    </a:rPr>
                    <a:t>t 10 </a:t>
                  </a:r>
                  <a:r>
                    <a:rPr lang="it-IT" sz="1200" dirty="0" err="1">
                      <a:latin typeface="Calibri" pitchFamily="34" charset="0"/>
                    </a:rPr>
                    <a:t>min</a:t>
                  </a:r>
                  <a:endParaRPr lang="it-IT" sz="1200" dirty="0">
                    <a:latin typeface="Calibri" pitchFamily="34" charset="0"/>
                  </a:endParaRPr>
                </a:p>
              </p:txBody>
            </p:sp>
            <p:sp>
              <p:nvSpPr>
                <p:cNvPr id="1073" name="Rectangle 26"/>
                <p:cNvSpPr>
                  <a:spLocks noChangeArrowheads="1"/>
                </p:cNvSpPr>
                <p:nvPr/>
              </p:nvSpPr>
              <p:spPr bwMode="auto">
                <a:xfrm>
                  <a:off x="5756275" y="1281113"/>
                  <a:ext cx="693738" cy="127000"/>
                </a:xfrm>
                <a:prstGeom prst="rect">
                  <a:avLst/>
                </a:prstGeom>
                <a:solidFill>
                  <a:srgbClr val="EAEAEA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/>
                  <a:r>
                    <a:rPr lang="it-IT" sz="1200">
                      <a:latin typeface="Calibri" pitchFamily="34" charset="0"/>
                    </a:rPr>
                    <a:t>t 24h</a:t>
                  </a:r>
                </a:p>
              </p:txBody>
            </p:sp>
            <p:sp>
              <p:nvSpPr>
                <p:cNvPr id="1074" name="Rectangle 28"/>
                <p:cNvSpPr>
                  <a:spLocks noChangeArrowheads="1"/>
                </p:cNvSpPr>
                <p:nvPr/>
              </p:nvSpPr>
              <p:spPr bwMode="auto">
                <a:xfrm>
                  <a:off x="6450013" y="1281113"/>
                  <a:ext cx="693737" cy="127000"/>
                </a:xfrm>
                <a:prstGeom prst="rect">
                  <a:avLst/>
                </a:prstGeom>
                <a:solidFill>
                  <a:srgbClr val="EAEAEA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/>
                  <a:r>
                    <a:rPr lang="it-IT" sz="1200">
                      <a:latin typeface="Calibri" pitchFamily="34" charset="0"/>
                    </a:rPr>
                    <a:t>t 48 h</a:t>
                  </a:r>
                </a:p>
              </p:txBody>
            </p:sp>
            <p:sp>
              <p:nvSpPr>
                <p:cNvPr id="1075" name="Rectangle 32"/>
                <p:cNvSpPr>
                  <a:spLocks noChangeArrowheads="1"/>
                </p:cNvSpPr>
                <p:nvPr/>
              </p:nvSpPr>
              <p:spPr bwMode="auto">
                <a:xfrm>
                  <a:off x="6219825" y="1155700"/>
                  <a:ext cx="1066800" cy="125413"/>
                </a:xfrm>
                <a:prstGeom prst="rect">
                  <a:avLst/>
                </a:prstGeom>
                <a:solidFill>
                  <a:srgbClr val="EAEAEA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/>
                  <a:r>
                    <a:rPr lang="it-IT" sz="1400" b="1">
                      <a:solidFill>
                        <a:srgbClr val="C00000"/>
                      </a:solidFill>
                      <a:latin typeface="Calibri" pitchFamily="34" charset="0"/>
                    </a:rPr>
                    <a:t>M33</a:t>
                  </a:r>
                </a:p>
              </p:txBody>
            </p:sp>
            <p:sp>
              <p:nvSpPr>
                <p:cNvPr id="1076" name="Rectangle 17"/>
                <p:cNvSpPr>
                  <a:spLocks noChangeArrowheads="1"/>
                </p:cNvSpPr>
                <p:nvPr/>
              </p:nvSpPr>
              <p:spPr bwMode="auto">
                <a:xfrm>
                  <a:off x="7148513" y="1408113"/>
                  <a:ext cx="693737" cy="504825"/>
                </a:xfrm>
                <a:prstGeom prst="rect">
                  <a:avLst/>
                </a:prstGeom>
                <a:solidFill>
                  <a:srgbClr val="EAEAEA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it-IT">
                    <a:latin typeface="Calibri" pitchFamily="34" charset="0"/>
                  </a:endParaRPr>
                </a:p>
              </p:txBody>
            </p:sp>
            <p:sp>
              <p:nvSpPr>
                <p:cNvPr id="1077" name="Rectangle 28"/>
                <p:cNvSpPr>
                  <a:spLocks noChangeArrowheads="1"/>
                </p:cNvSpPr>
                <p:nvPr/>
              </p:nvSpPr>
              <p:spPr bwMode="auto">
                <a:xfrm>
                  <a:off x="7148513" y="1281113"/>
                  <a:ext cx="692150" cy="127000"/>
                </a:xfrm>
                <a:prstGeom prst="rect">
                  <a:avLst/>
                </a:prstGeom>
                <a:solidFill>
                  <a:srgbClr val="EAEAEA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/>
                  <a:r>
                    <a:rPr lang="it-IT" sz="1200">
                      <a:latin typeface="Calibri" pitchFamily="34" charset="0"/>
                    </a:rPr>
                    <a:t>t 72 h</a:t>
                  </a:r>
                </a:p>
              </p:txBody>
            </p:sp>
            <p:sp>
              <p:nvSpPr>
                <p:cNvPr id="1078" name="Rectangle 17"/>
                <p:cNvSpPr>
                  <a:spLocks noChangeArrowheads="1"/>
                </p:cNvSpPr>
                <p:nvPr/>
              </p:nvSpPr>
              <p:spPr bwMode="auto">
                <a:xfrm>
                  <a:off x="7843838" y="1412875"/>
                  <a:ext cx="693737" cy="504825"/>
                </a:xfrm>
                <a:prstGeom prst="rect">
                  <a:avLst/>
                </a:prstGeom>
                <a:solidFill>
                  <a:srgbClr val="EAEAEA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it-IT">
                    <a:latin typeface="Calibri" pitchFamily="34" charset="0"/>
                  </a:endParaRPr>
                </a:p>
              </p:txBody>
            </p:sp>
            <p:sp>
              <p:nvSpPr>
                <p:cNvPr id="1079" name="Rectangle 28"/>
                <p:cNvSpPr>
                  <a:spLocks noChangeArrowheads="1"/>
                </p:cNvSpPr>
                <p:nvPr/>
              </p:nvSpPr>
              <p:spPr bwMode="auto">
                <a:xfrm>
                  <a:off x="7843838" y="1285875"/>
                  <a:ext cx="693737" cy="127000"/>
                </a:xfrm>
                <a:prstGeom prst="rect">
                  <a:avLst/>
                </a:prstGeom>
                <a:solidFill>
                  <a:srgbClr val="EAEAEA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/>
                  <a:r>
                    <a:rPr lang="it-IT" sz="1200">
                      <a:latin typeface="Calibri" pitchFamily="34" charset="0"/>
                    </a:rPr>
                    <a:t>t 96 h</a:t>
                  </a:r>
                </a:p>
              </p:txBody>
            </p:sp>
          </p:grpSp>
          <p:grpSp>
            <p:nvGrpSpPr>
              <p:cNvPr id="1020" name="Gruppo 13"/>
              <p:cNvGrpSpPr/>
              <p:nvPr/>
            </p:nvGrpSpPr>
            <p:grpSpPr>
              <a:xfrm>
                <a:off x="4675981" y="686230"/>
                <a:ext cx="4192587" cy="3246826"/>
                <a:chOff x="4929188" y="785813"/>
                <a:chExt cx="3786187" cy="2928937"/>
              </a:xfrm>
            </p:grpSpPr>
            <p:sp>
              <p:nvSpPr>
                <p:cNvPr id="1067" name="Rettangolo 1066"/>
                <p:cNvSpPr/>
                <p:nvPr/>
              </p:nvSpPr>
              <p:spPr>
                <a:xfrm>
                  <a:off x="4929188" y="1003455"/>
                  <a:ext cx="3786187" cy="2711295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>
                  <a:defPPr>
                    <a:defRPr lang="it-IT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/>
                </a:p>
              </p:txBody>
            </p:sp>
            <p:sp>
              <p:nvSpPr>
                <p:cNvPr id="1068" name="Rettangolo 1067"/>
                <p:cNvSpPr/>
                <p:nvPr/>
              </p:nvSpPr>
              <p:spPr>
                <a:xfrm>
                  <a:off x="6176963" y="785813"/>
                  <a:ext cx="1323975" cy="21764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>
                  <a:defPPr>
                    <a:defRPr lang="it-IT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it-IT" sz="2000" b="1" dirty="0" smtClean="0">
                      <a:solidFill>
                        <a:schemeClr val="tx1"/>
                      </a:solidFill>
                    </a:rPr>
                    <a:t>20 mg/Kg</a:t>
                  </a:r>
                  <a:endParaRPr lang="it-IT" sz="2000" b="1" dirty="0">
                    <a:solidFill>
                      <a:schemeClr val="tx1"/>
                    </a:solidFill>
                  </a:endParaRPr>
                </a:p>
              </p:txBody>
            </p:sp>
          </p:grpSp>
          <p:grpSp>
            <p:nvGrpSpPr>
              <p:cNvPr id="1021" name="Gruppo 453"/>
              <p:cNvGrpSpPr/>
              <p:nvPr/>
            </p:nvGrpSpPr>
            <p:grpSpPr>
              <a:xfrm>
                <a:off x="4894135" y="2903783"/>
                <a:ext cx="3821241" cy="953766"/>
                <a:chOff x="444499" y="2835246"/>
                <a:chExt cx="3718179" cy="953766"/>
              </a:xfrm>
            </p:grpSpPr>
            <p:grpSp>
              <p:nvGrpSpPr>
                <p:cNvPr id="1045" name="Gruppo 454"/>
                <p:cNvGrpSpPr/>
                <p:nvPr/>
              </p:nvGrpSpPr>
              <p:grpSpPr>
                <a:xfrm>
                  <a:off x="444499" y="2835246"/>
                  <a:ext cx="3718179" cy="953766"/>
                  <a:chOff x="444500" y="2835275"/>
                  <a:chExt cx="3455516" cy="762000"/>
                </a:xfrm>
              </p:grpSpPr>
              <p:sp>
                <p:nvSpPr>
                  <p:cNvPr id="1056" name="Rectangle 5"/>
                  <p:cNvSpPr>
                    <a:spLocks noChangeArrowheads="1"/>
                  </p:cNvSpPr>
                  <p:nvPr/>
                </p:nvSpPr>
                <p:spPr bwMode="auto">
                  <a:xfrm>
                    <a:off x="444500" y="3089275"/>
                    <a:ext cx="693738" cy="504825"/>
                  </a:xfrm>
                  <a:prstGeom prst="rect">
                    <a:avLst/>
                  </a:prstGeom>
                  <a:solidFill>
                    <a:srgbClr val="EAEAEA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it-IT">
                      <a:latin typeface="Calibri" pitchFamily="34" charset="0"/>
                    </a:endParaRPr>
                  </a:p>
                </p:txBody>
              </p:sp>
              <p:sp>
                <p:nvSpPr>
                  <p:cNvPr id="1057" name="Rectangle 23"/>
                  <p:cNvSpPr>
                    <a:spLocks noChangeArrowheads="1"/>
                  </p:cNvSpPr>
                  <p:nvPr/>
                </p:nvSpPr>
                <p:spPr bwMode="auto">
                  <a:xfrm>
                    <a:off x="444500" y="2962275"/>
                    <a:ext cx="685800" cy="127000"/>
                  </a:xfrm>
                  <a:prstGeom prst="rect">
                    <a:avLst/>
                  </a:prstGeom>
                  <a:solidFill>
                    <a:srgbClr val="EAEAEA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/>
                    <a:r>
                      <a:rPr lang="it-IT" sz="1200">
                        <a:latin typeface="Calibri" pitchFamily="34" charset="0"/>
                      </a:rPr>
                      <a:t>t 10 min</a:t>
                    </a:r>
                  </a:p>
                </p:txBody>
              </p:sp>
              <p:sp>
                <p:nvSpPr>
                  <p:cNvPr id="1058" name="Rectangle 26"/>
                  <p:cNvSpPr>
                    <a:spLocks noChangeArrowheads="1"/>
                  </p:cNvSpPr>
                  <p:nvPr/>
                </p:nvSpPr>
                <p:spPr bwMode="auto">
                  <a:xfrm>
                    <a:off x="1130300" y="2962275"/>
                    <a:ext cx="693738" cy="127000"/>
                  </a:xfrm>
                  <a:prstGeom prst="rect">
                    <a:avLst/>
                  </a:prstGeom>
                  <a:solidFill>
                    <a:srgbClr val="EAEAEA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/>
                    <a:r>
                      <a:rPr lang="it-IT" sz="1200">
                        <a:latin typeface="Calibri" pitchFamily="34" charset="0"/>
                      </a:rPr>
                      <a:t>t 24h</a:t>
                    </a:r>
                  </a:p>
                </p:txBody>
              </p:sp>
              <p:sp>
                <p:nvSpPr>
                  <p:cNvPr id="1059" name="Rectangle 28"/>
                  <p:cNvSpPr>
                    <a:spLocks noChangeArrowheads="1"/>
                  </p:cNvSpPr>
                  <p:nvPr/>
                </p:nvSpPr>
                <p:spPr bwMode="auto">
                  <a:xfrm>
                    <a:off x="1824038" y="2962275"/>
                    <a:ext cx="693737" cy="127000"/>
                  </a:xfrm>
                  <a:prstGeom prst="rect">
                    <a:avLst/>
                  </a:prstGeom>
                  <a:solidFill>
                    <a:srgbClr val="EAEAEA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/>
                    <a:r>
                      <a:rPr lang="it-IT" sz="1200">
                        <a:latin typeface="Calibri" pitchFamily="34" charset="0"/>
                      </a:rPr>
                      <a:t>t 48 h</a:t>
                    </a:r>
                  </a:p>
                </p:txBody>
              </p:sp>
              <p:sp>
                <p:nvSpPr>
                  <p:cNvPr id="1060" name="Rectangle 32"/>
                  <p:cNvSpPr>
                    <a:spLocks noChangeArrowheads="1"/>
                  </p:cNvSpPr>
                  <p:nvPr/>
                </p:nvSpPr>
                <p:spPr bwMode="auto">
                  <a:xfrm>
                    <a:off x="1609725" y="2835275"/>
                    <a:ext cx="1230313" cy="127000"/>
                  </a:xfrm>
                  <a:prstGeom prst="rect">
                    <a:avLst/>
                  </a:prstGeom>
                  <a:solidFill>
                    <a:srgbClr val="EAEAEA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/>
                    <a:r>
                      <a:rPr lang="it-IT" sz="1400" b="1" dirty="0" smtClean="0">
                        <a:solidFill>
                          <a:srgbClr val="C00000"/>
                        </a:solidFill>
                        <a:latin typeface="Calibri" pitchFamily="34" charset="0"/>
                      </a:rPr>
                      <a:t>COLISTIN</a:t>
                    </a:r>
                    <a:endParaRPr lang="it-IT" sz="1400" b="1" dirty="0">
                      <a:solidFill>
                        <a:srgbClr val="C00000"/>
                      </a:solidFill>
                      <a:latin typeface="Calibri" pitchFamily="34" charset="0"/>
                    </a:endParaRPr>
                  </a:p>
                </p:txBody>
              </p:sp>
              <p:sp>
                <p:nvSpPr>
                  <p:cNvPr id="1061" name="Rectangle 28"/>
                  <p:cNvSpPr>
                    <a:spLocks noChangeArrowheads="1"/>
                  </p:cNvSpPr>
                  <p:nvPr/>
                </p:nvSpPr>
                <p:spPr bwMode="auto">
                  <a:xfrm>
                    <a:off x="2508250" y="2962275"/>
                    <a:ext cx="692150" cy="127000"/>
                  </a:xfrm>
                  <a:prstGeom prst="rect">
                    <a:avLst/>
                  </a:prstGeom>
                  <a:solidFill>
                    <a:srgbClr val="EAEAEA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/>
                    <a:r>
                      <a:rPr lang="it-IT" sz="1200" dirty="0">
                        <a:latin typeface="Calibri" pitchFamily="34" charset="0"/>
                      </a:rPr>
                      <a:t>t 72 h</a:t>
                    </a:r>
                  </a:p>
                </p:txBody>
              </p:sp>
              <p:sp>
                <p:nvSpPr>
                  <p:cNvPr id="1062" name="Rectangle 28"/>
                  <p:cNvSpPr>
                    <a:spLocks noChangeArrowheads="1"/>
                  </p:cNvSpPr>
                  <p:nvPr/>
                </p:nvSpPr>
                <p:spPr bwMode="auto">
                  <a:xfrm>
                    <a:off x="3206278" y="2967038"/>
                    <a:ext cx="693738" cy="127000"/>
                  </a:xfrm>
                  <a:prstGeom prst="rect">
                    <a:avLst/>
                  </a:prstGeom>
                  <a:solidFill>
                    <a:srgbClr val="EAEAEA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/>
                    <a:r>
                      <a:rPr lang="it-IT" sz="1200" dirty="0">
                        <a:latin typeface="Calibri" pitchFamily="34" charset="0"/>
                      </a:rPr>
                      <a:t>t 96 h</a:t>
                    </a:r>
                  </a:p>
                </p:txBody>
              </p:sp>
              <p:sp>
                <p:nvSpPr>
                  <p:cNvPr id="1063" name="Rectangle 17"/>
                  <p:cNvSpPr>
                    <a:spLocks noChangeArrowheads="1"/>
                  </p:cNvSpPr>
                  <p:nvPr/>
                </p:nvSpPr>
                <p:spPr bwMode="auto">
                  <a:xfrm>
                    <a:off x="3200400" y="3092450"/>
                    <a:ext cx="693738" cy="504825"/>
                  </a:xfrm>
                  <a:prstGeom prst="rect">
                    <a:avLst/>
                  </a:prstGeom>
                  <a:solidFill>
                    <a:srgbClr val="EAEAEA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it-IT">
                      <a:latin typeface="Calibri" pitchFamily="34" charset="0"/>
                    </a:endParaRPr>
                  </a:p>
                </p:txBody>
              </p:sp>
              <p:sp>
                <p:nvSpPr>
                  <p:cNvPr id="1064" name="Rectangle 11"/>
                  <p:cNvSpPr>
                    <a:spLocks noChangeArrowheads="1"/>
                  </p:cNvSpPr>
                  <p:nvPr/>
                </p:nvSpPr>
                <p:spPr bwMode="auto">
                  <a:xfrm>
                    <a:off x="1132363" y="3089275"/>
                    <a:ext cx="693738" cy="504825"/>
                  </a:xfrm>
                  <a:prstGeom prst="rect">
                    <a:avLst/>
                  </a:prstGeom>
                  <a:solidFill>
                    <a:srgbClr val="EAEAEA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it-IT">
                      <a:latin typeface="Calibri" pitchFamily="34" charset="0"/>
                    </a:endParaRPr>
                  </a:p>
                </p:txBody>
              </p:sp>
              <p:sp>
                <p:nvSpPr>
                  <p:cNvPr id="1065" name="Rectangle 17"/>
                  <p:cNvSpPr>
                    <a:spLocks noChangeArrowheads="1"/>
                  </p:cNvSpPr>
                  <p:nvPr/>
                </p:nvSpPr>
                <p:spPr bwMode="auto">
                  <a:xfrm>
                    <a:off x="1821495" y="3089275"/>
                    <a:ext cx="693737" cy="504825"/>
                  </a:xfrm>
                  <a:prstGeom prst="rect">
                    <a:avLst/>
                  </a:prstGeom>
                  <a:solidFill>
                    <a:srgbClr val="EAEAEA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it-IT">
                      <a:latin typeface="Calibri" pitchFamily="34" charset="0"/>
                    </a:endParaRPr>
                  </a:p>
                </p:txBody>
              </p:sp>
              <p:sp>
                <p:nvSpPr>
                  <p:cNvPr id="1066" name="Rectangle 17"/>
                  <p:cNvSpPr>
                    <a:spLocks noChangeArrowheads="1"/>
                  </p:cNvSpPr>
                  <p:nvPr/>
                </p:nvSpPr>
                <p:spPr bwMode="auto">
                  <a:xfrm>
                    <a:off x="2511901" y="3087688"/>
                    <a:ext cx="695325" cy="504825"/>
                  </a:xfrm>
                  <a:prstGeom prst="rect">
                    <a:avLst/>
                  </a:prstGeom>
                  <a:solidFill>
                    <a:srgbClr val="EAEAEA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it-IT">
                      <a:latin typeface="Calibri" pitchFamily="34" charset="0"/>
                    </a:endParaRPr>
                  </a:p>
                </p:txBody>
              </p:sp>
            </p:grpSp>
            <p:pic>
              <p:nvPicPr>
                <p:cNvPr id="1046" name="Picture 2"/>
                <p:cNvPicPr>
                  <a:picLocks noChangeAspect="1" noChangeArrowheads="1"/>
                </p:cNvPicPr>
                <p:nvPr/>
              </p:nvPicPr>
              <p:blipFill>
                <a:blip r:embed="rId9" cstate="print"/>
                <a:srcRect/>
                <a:stretch>
                  <a:fillRect/>
                </a:stretch>
              </p:blipFill>
              <p:spPr bwMode="auto">
                <a:xfrm rot="16878651">
                  <a:off x="496129" y="3161737"/>
                  <a:ext cx="136674" cy="17955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047" name="Picture 2"/>
                <p:cNvPicPr>
                  <a:picLocks noChangeAspect="1" noChangeArrowheads="1"/>
                </p:cNvPicPr>
                <p:nvPr/>
              </p:nvPicPr>
              <p:blipFill>
                <a:blip r:embed="rId9" cstate="print"/>
                <a:srcRect/>
                <a:stretch>
                  <a:fillRect/>
                </a:stretch>
              </p:blipFill>
              <p:spPr bwMode="auto">
                <a:xfrm rot="16878651">
                  <a:off x="711393" y="3167707"/>
                  <a:ext cx="136674" cy="17955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048" name="Picture 2"/>
                <p:cNvPicPr>
                  <a:picLocks noChangeAspect="1" noChangeArrowheads="1"/>
                </p:cNvPicPr>
                <p:nvPr/>
              </p:nvPicPr>
              <p:blipFill>
                <a:blip r:embed="rId9" cstate="print"/>
                <a:srcRect/>
                <a:stretch>
                  <a:fillRect/>
                </a:stretch>
              </p:blipFill>
              <p:spPr bwMode="auto">
                <a:xfrm rot="16878651">
                  <a:off x="926862" y="3173976"/>
                  <a:ext cx="136674" cy="17955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049" name="Picture 2"/>
                <p:cNvPicPr>
                  <a:picLocks noChangeAspect="1" noChangeArrowheads="1"/>
                </p:cNvPicPr>
                <p:nvPr/>
              </p:nvPicPr>
              <p:blipFill>
                <a:blip r:embed="rId9" cstate="print"/>
                <a:srcRect/>
                <a:stretch>
                  <a:fillRect/>
                </a:stretch>
              </p:blipFill>
              <p:spPr bwMode="auto">
                <a:xfrm rot="16878651">
                  <a:off x="499407" y="3334159"/>
                  <a:ext cx="136674" cy="17955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050" name="Picture 2"/>
                <p:cNvPicPr>
                  <a:picLocks noChangeAspect="1" noChangeArrowheads="1"/>
                </p:cNvPicPr>
                <p:nvPr/>
              </p:nvPicPr>
              <p:blipFill>
                <a:blip r:embed="rId9" cstate="print"/>
                <a:srcRect/>
                <a:stretch>
                  <a:fillRect/>
                </a:stretch>
              </p:blipFill>
              <p:spPr bwMode="auto">
                <a:xfrm rot="16878651">
                  <a:off x="707401" y="3325106"/>
                  <a:ext cx="136674" cy="17955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051" name="Picture 2"/>
                <p:cNvPicPr>
                  <a:picLocks noChangeAspect="1" noChangeArrowheads="1"/>
                </p:cNvPicPr>
                <p:nvPr/>
              </p:nvPicPr>
              <p:blipFill>
                <a:blip r:embed="rId9" cstate="print"/>
                <a:srcRect/>
                <a:stretch>
                  <a:fillRect/>
                </a:stretch>
              </p:blipFill>
              <p:spPr bwMode="auto">
                <a:xfrm rot="16878651">
                  <a:off x="930837" y="3334158"/>
                  <a:ext cx="136674" cy="17955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052" name="Picture 2"/>
                <p:cNvPicPr>
                  <a:picLocks noChangeAspect="1" noChangeArrowheads="1"/>
                </p:cNvPicPr>
                <p:nvPr/>
              </p:nvPicPr>
              <p:blipFill>
                <a:blip r:embed="rId9" cstate="print"/>
                <a:srcRect/>
                <a:stretch>
                  <a:fillRect/>
                </a:stretch>
              </p:blipFill>
              <p:spPr bwMode="auto">
                <a:xfrm rot="16878651">
                  <a:off x="504250" y="3486136"/>
                  <a:ext cx="136674" cy="17955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053" name="Picture 2"/>
                <p:cNvPicPr>
                  <a:picLocks noChangeAspect="1" noChangeArrowheads="1"/>
                </p:cNvPicPr>
                <p:nvPr/>
              </p:nvPicPr>
              <p:blipFill>
                <a:blip r:embed="rId9" cstate="print"/>
                <a:srcRect/>
                <a:stretch>
                  <a:fillRect/>
                </a:stretch>
              </p:blipFill>
              <p:spPr bwMode="auto">
                <a:xfrm rot="16878651">
                  <a:off x="709947" y="3484842"/>
                  <a:ext cx="136674" cy="17955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054" name="Picture 2"/>
                <p:cNvPicPr>
                  <a:picLocks noChangeAspect="1" noChangeArrowheads="1"/>
                </p:cNvPicPr>
                <p:nvPr/>
              </p:nvPicPr>
              <p:blipFill>
                <a:blip r:embed="rId9" cstate="print"/>
                <a:srcRect/>
                <a:stretch>
                  <a:fillRect/>
                </a:stretch>
              </p:blipFill>
              <p:spPr bwMode="auto">
                <a:xfrm rot="16878651">
                  <a:off x="935188" y="3484841"/>
                  <a:ext cx="136674" cy="17955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055" name="Picture 2"/>
                <p:cNvPicPr>
                  <a:picLocks noChangeAspect="1" noChangeArrowheads="1"/>
                </p:cNvPicPr>
                <p:nvPr/>
              </p:nvPicPr>
              <p:blipFill>
                <a:blip r:embed="rId9" cstate="print"/>
                <a:srcRect/>
                <a:stretch>
                  <a:fillRect/>
                </a:stretch>
              </p:blipFill>
              <p:spPr bwMode="auto">
                <a:xfrm rot="16878651">
                  <a:off x="612454" y="3615921"/>
                  <a:ext cx="136674" cy="17955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  <p:grpSp>
            <p:nvGrpSpPr>
              <p:cNvPr id="1022" name="Gruppo 15"/>
              <p:cNvGrpSpPr/>
              <p:nvPr/>
            </p:nvGrpSpPr>
            <p:grpSpPr>
              <a:xfrm>
                <a:off x="4894135" y="1893347"/>
                <a:ext cx="3821241" cy="974709"/>
                <a:chOff x="4894135" y="1857135"/>
                <a:chExt cx="3821241" cy="974709"/>
              </a:xfrm>
            </p:grpSpPr>
            <p:grpSp>
              <p:nvGrpSpPr>
                <p:cNvPr id="1023" name="Gruppo 14"/>
                <p:cNvGrpSpPr/>
                <p:nvPr/>
              </p:nvGrpSpPr>
              <p:grpSpPr>
                <a:xfrm>
                  <a:off x="4894135" y="1857135"/>
                  <a:ext cx="3821241" cy="974709"/>
                  <a:chOff x="5067300" y="1951038"/>
                  <a:chExt cx="3470275" cy="769004"/>
                </a:xfrm>
              </p:grpSpPr>
              <p:sp>
                <p:nvSpPr>
                  <p:cNvPr id="1029" name="Rectangle 5"/>
                  <p:cNvSpPr>
                    <a:spLocks noChangeArrowheads="1"/>
                  </p:cNvSpPr>
                  <p:nvPr/>
                </p:nvSpPr>
                <p:spPr bwMode="auto">
                  <a:xfrm>
                    <a:off x="5067300" y="2214563"/>
                    <a:ext cx="693738" cy="504825"/>
                  </a:xfrm>
                  <a:prstGeom prst="rect">
                    <a:avLst/>
                  </a:prstGeom>
                  <a:solidFill>
                    <a:srgbClr val="EAEAEA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it-IT">
                      <a:latin typeface="Calibri" pitchFamily="34" charset="0"/>
                    </a:endParaRPr>
                  </a:p>
                </p:txBody>
              </p:sp>
              <p:sp>
                <p:nvSpPr>
                  <p:cNvPr id="1030" name="Oval 6"/>
                  <p:cNvSpPr>
                    <a:spLocks noChangeArrowheads="1"/>
                  </p:cNvSpPr>
                  <p:nvPr/>
                </p:nvSpPr>
                <p:spPr bwMode="auto">
                  <a:xfrm>
                    <a:off x="5079599" y="2255838"/>
                    <a:ext cx="158750" cy="127000"/>
                  </a:xfrm>
                  <a:prstGeom prst="ellipse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it-IT">
                      <a:latin typeface="Calibri" pitchFamily="34" charset="0"/>
                    </a:endParaRPr>
                  </a:p>
                </p:txBody>
              </p:sp>
              <p:sp>
                <p:nvSpPr>
                  <p:cNvPr id="1031" name="Oval 7"/>
                  <p:cNvSpPr>
                    <a:spLocks noChangeArrowheads="1"/>
                  </p:cNvSpPr>
                  <p:nvPr/>
                </p:nvSpPr>
                <p:spPr bwMode="auto">
                  <a:xfrm>
                    <a:off x="5137150" y="2408238"/>
                    <a:ext cx="158750" cy="127000"/>
                  </a:xfrm>
                  <a:prstGeom prst="ellipse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it-IT">
                      <a:latin typeface="Calibri" pitchFamily="34" charset="0"/>
                    </a:endParaRPr>
                  </a:p>
                </p:txBody>
              </p:sp>
              <p:sp>
                <p:nvSpPr>
                  <p:cNvPr id="1032" name="Oval 8"/>
                  <p:cNvSpPr>
                    <a:spLocks noChangeArrowheads="1"/>
                  </p:cNvSpPr>
                  <p:nvPr/>
                </p:nvSpPr>
                <p:spPr bwMode="auto">
                  <a:xfrm>
                    <a:off x="5321029" y="2401181"/>
                    <a:ext cx="158750" cy="127000"/>
                  </a:xfrm>
                  <a:prstGeom prst="ellipse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it-IT">
                      <a:latin typeface="Calibri" pitchFamily="34" charset="0"/>
                    </a:endParaRPr>
                  </a:p>
                </p:txBody>
              </p:sp>
              <p:sp>
                <p:nvSpPr>
                  <p:cNvPr id="1033" name="Oval 9"/>
                  <p:cNvSpPr>
                    <a:spLocks noChangeArrowheads="1"/>
                  </p:cNvSpPr>
                  <p:nvPr/>
                </p:nvSpPr>
                <p:spPr bwMode="auto">
                  <a:xfrm>
                    <a:off x="5251215" y="2258217"/>
                    <a:ext cx="160338" cy="127000"/>
                  </a:xfrm>
                  <a:prstGeom prst="ellipse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it-IT">
                      <a:latin typeface="Calibri" pitchFamily="34" charset="0"/>
                    </a:endParaRPr>
                  </a:p>
                </p:txBody>
              </p:sp>
              <p:sp>
                <p:nvSpPr>
                  <p:cNvPr id="1034" name="Oval 10"/>
                  <p:cNvSpPr>
                    <a:spLocks noChangeArrowheads="1"/>
                  </p:cNvSpPr>
                  <p:nvPr/>
                </p:nvSpPr>
                <p:spPr bwMode="auto">
                  <a:xfrm>
                    <a:off x="5427999" y="2255838"/>
                    <a:ext cx="158750" cy="127000"/>
                  </a:xfrm>
                  <a:prstGeom prst="ellipse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it-IT">
                      <a:latin typeface="Calibri" pitchFamily="34" charset="0"/>
                    </a:endParaRPr>
                  </a:p>
                </p:txBody>
              </p:sp>
              <p:sp>
                <p:nvSpPr>
                  <p:cNvPr id="1035" name="Rectangle 11"/>
                  <p:cNvSpPr>
                    <a:spLocks noChangeArrowheads="1"/>
                  </p:cNvSpPr>
                  <p:nvPr/>
                </p:nvSpPr>
                <p:spPr bwMode="auto">
                  <a:xfrm>
                    <a:off x="5753100" y="2214563"/>
                    <a:ext cx="693738" cy="504825"/>
                  </a:xfrm>
                  <a:prstGeom prst="rect">
                    <a:avLst/>
                  </a:prstGeom>
                  <a:solidFill>
                    <a:srgbClr val="EAEAEA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it-IT">
                      <a:latin typeface="Calibri" pitchFamily="34" charset="0"/>
                    </a:endParaRPr>
                  </a:p>
                </p:txBody>
              </p:sp>
              <p:sp>
                <p:nvSpPr>
                  <p:cNvPr id="1036" name="Rectangle 17"/>
                  <p:cNvSpPr>
                    <a:spLocks noChangeArrowheads="1"/>
                  </p:cNvSpPr>
                  <p:nvPr/>
                </p:nvSpPr>
                <p:spPr bwMode="auto">
                  <a:xfrm>
                    <a:off x="6444236" y="2215217"/>
                    <a:ext cx="693737" cy="504825"/>
                  </a:xfrm>
                  <a:prstGeom prst="rect">
                    <a:avLst/>
                  </a:prstGeom>
                  <a:solidFill>
                    <a:srgbClr val="EAEAEA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it-IT">
                      <a:latin typeface="Calibri" pitchFamily="34" charset="0"/>
                    </a:endParaRPr>
                  </a:p>
                </p:txBody>
              </p:sp>
              <p:sp>
                <p:nvSpPr>
                  <p:cNvPr id="1037" name="Rectangle 23"/>
                  <p:cNvSpPr>
                    <a:spLocks noChangeArrowheads="1"/>
                  </p:cNvSpPr>
                  <p:nvPr/>
                </p:nvSpPr>
                <p:spPr bwMode="auto">
                  <a:xfrm>
                    <a:off x="5067300" y="2087563"/>
                    <a:ext cx="685800" cy="127000"/>
                  </a:xfrm>
                  <a:prstGeom prst="rect">
                    <a:avLst/>
                  </a:prstGeom>
                  <a:solidFill>
                    <a:srgbClr val="EAEAEA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/>
                    <a:r>
                      <a:rPr lang="it-IT" sz="1200">
                        <a:latin typeface="Calibri" pitchFamily="34" charset="0"/>
                      </a:rPr>
                      <a:t>t 10 min</a:t>
                    </a:r>
                  </a:p>
                </p:txBody>
              </p:sp>
              <p:sp>
                <p:nvSpPr>
                  <p:cNvPr id="1038" name="Rectangle 26"/>
                  <p:cNvSpPr>
                    <a:spLocks noChangeArrowheads="1"/>
                  </p:cNvSpPr>
                  <p:nvPr/>
                </p:nvSpPr>
                <p:spPr bwMode="auto">
                  <a:xfrm>
                    <a:off x="5753100" y="2087563"/>
                    <a:ext cx="693738" cy="127000"/>
                  </a:xfrm>
                  <a:prstGeom prst="rect">
                    <a:avLst/>
                  </a:prstGeom>
                  <a:solidFill>
                    <a:srgbClr val="EAEAEA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/>
                    <a:r>
                      <a:rPr lang="it-IT" sz="1200" dirty="0">
                        <a:latin typeface="Calibri" pitchFamily="34" charset="0"/>
                      </a:rPr>
                      <a:t>t 24h</a:t>
                    </a:r>
                  </a:p>
                </p:txBody>
              </p:sp>
              <p:sp>
                <p:nvSpPr>
                  <p:cNvPr id="1039" name="Rectangle 28"/>
                  <p:cNvSpPr>
                    <a:spLocks noChangeArrowheads="1"/>
                  </p:cNvSpPr>
                  <p:nvPr/>
                </p:nvSpPr>
                <p:spPr bwMode="auto">
                  <a:xfrm>
                    <a:off x="6446838" y="2087563"/>
                    <a:ext cx="692150" cy="127000"/>
                  </a:xfrm>
                  <a:prstGeom prst="rect">
                    <a:avLst/>
                  </a:prstGeom>
                  <a:solidFill>
                    <a:srgbClr val="EAEAEA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/>
                    <a:r>
                      <a:rPr lang="it-IT" sz="1200">
                        <a:latin typeface="Calibri" pitchFamily="34" charset="0"/>
                      </a:rPr>
                      <a:t>t 48 h</a:t>
                    </a:r>
                  </a:p>
                </p:txBody>
              </p:sp>
              <p:sp>
                <p:nvSpPr>
                  <p:cNvPr id="1040" name="Rectangle 32"/>
                  <p:cNvSpPr>
                    <a:spLocks noChangeArrowheads="1"/>
                  </p:cNvSpPr>
                  <p:nvPr/>
                </p:nvSpPr>
                <p:spPr bwMode="auto">
                  <a:xfrm>
                    <a:off x="6091238" y="1951038"/>
                    <a:ext cx="1266825" cy="133350"/>
                  </a:xfrm>
                  <a:prstGeom prst="rect">
                    <a:avLst/>
                  </a:prstGeom>
                  <a:solidFill>
                    <a:srgbClr val="EAEAEA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/>
                    <a:r>
                      <a:rPr lang="it-IT" sz="1400" b="1" dirty="0" smtClean="0">
                        <a:solidFill>
                          <a:srgbClr val="C00000"/>
                        </a:solidFill>
                        <a:latin typeface="Calibri" pitchFamily="34" charset="0"/>
                      </a:rPr>
                      <a:t>M33-PEG</a:t>
                    </a:r>
                    <a:endParaRPr lang="it-IT" sz="1400" b="1" dirty="0">
                      <a:solidFill>
                        <a:srgbClr val="C00000"/>
                      </a:solidFill>
                      <a:latin typeface="Calibri" pitchFamily="34" charset="0"/>
                    </a:endParaRPr>
                  </a:p>
                </p:txBody>
              </p:sp>
              <p:sp>
                <p:nvSpPr>
                  <p:cNvPr id="1041" name="Rectangle 17"/>
                  <p:cNvSpPr>
                    <a:spLocks noChangeArrowheads="1"/>
                  </p:cNvSpPr>
                  <p:nvPr/>
                </p:nvSpPr>
                <p:spPr bwMode="auto">
                  <a:xfrm>
                    <a:off x="7143750" y="2212975"/>
                    <a:ext cx="695325" cy="506413"/>
                  </a:xfrm>
                  <a:prstGeom prst="rect">
                    <a:avLst/>
                  </a:prstGeom>
                  <a:solidFill>
                    <a:srgbClr val="EAEAEA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it-IT">
                      <a:latin typeface="Calibri" pitchFamily="34" charset="0"/>
                    </a:endParaRPr>
                  </a:p>
                </p:txBody>
              </p:sp>
              <p:sp>
                <p:nvSpPr>
                  <p:cNvPr id="1042" name="Rectangle 28"/>
                  <p:cNvSpPr>
                    <a:spLocks noChangeArrowheads="1"/>
                  </p:cNvSpPr>
                  <p:nvPr/>
                </p:nvSpPr>
                <p:spPr bwMode="auto">
                  <a:xfrm>
                    <a:off x="7143750" y="2087563"/>
                    <a:ext cx="693738" cy="125412"/>
                  </a:xfrm>
                  <a:prstGeom prst="rect">
                    <a:avLst/>
                  </a:prstGeom>
                  <a:solidFill>
                    <a:srgbClr val="EAEAEA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/>
                    <a:r>
                      <a:rPr lang="it-IT" sz="1200">
                        <a:latin typeface="Calibri" pitchFamily="34" charset="0"/>
                      </a:rPr>
                      <a:t>t 72 h</a:t>
                    </a:r>
                  </a:p>
                </p:txBody>
              </p:sp>
              <p:sp>
                <p:nvSpPr>
                  <p:cNvPr id="1043" name="Rectangle 17"/>
                  <p:cNvSpPr>
                    <a:spLocks noChangeArrowheads="1"/>
                  </p:cNvSpPr>
                  <p:nvPr/>
                </p:nvSpPr>
                <p:spPr bwMode="auto">
                  <a:xfrm>
                    <a:off x="7843838" y="2208213"/>
                    <a:ext cx="693737" cy="506412"/>
                  </a:xfrm>
                  <a:prstGeom prst="rect">
                    <a:avLst/>
                  </a:prstGeom>
                  <a:solidFill>
                    <a:srgbClr val="EAEAEA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it-IT">
                      <a:latin typeface="Calibri" pitchFamily="34" charset="0"/>
                    </a:endParaRPr>
                  </a:p>
                </p:txBody>
              </p:sp>
              <p:sp>
                <p:nvSpPr>
                  <p:cNvPr id="1044" name="Rectangle 28"/>
                  <p:cNvSpPr>
                    <a:spLocks noChangeArrowheads="1"/>
                  </p:cNvSpPr>
                  <p:nvPr/>
                </p:nvSpPr>
                <p:spPr bwMode="auto">
                  <a:xfrm>
                    <a:off x="7843838" y="2090738"/>
                    <a:ext cx="693737" cy="127000"/>
                  </a:xfrm>
                  <a:prstGeom prst="rect">
                    <a:avLst/>
                  </a:prstGeom>
                  <a:solidFill>
                    <a:srgbClr val="EAEAEA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/>
                    <a:r>
                      <a:rPr lang="it-IT" sz="1200" dirty="0">
                        <a:latin typeface="Calibri" pitchFamily="34" charset="0"/>
                      </a:rPr>
                      <a:t>t 96 h</a:t>
                    </a:r>
                  </a:p>
                </p:txBody>
              </p:sp>
            </p:grpSp>
            <p:sp>
              <p:nvSpPr>
                <p:cNvPr id="1024" name="Oval 6"/>
                <p:cNvSpPr>
                  <a:spLocks noChangeArrowheads="1"/>
                </p:cNvSpPr>
                <p:nvPr/>
              </p:nvSpPr>
              <p:spPr bwMode="auto">
                <a:xfrm>
                  <a:off x="5474488" y="2250508"/>
                  <a:ext cx="174805" cy="160972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it-IT">
                    <a:latin typeface="Calibri" pitchFamily="34" charset="0"/>
                  </a:endParaRPr>
                </a:p>
              </p:txBody>
            </p:sp>
            <p:sp>
              <p:nvSpPr>
                <p:cNvPr id="1025" name="Oval 8"/>
                <p:cNvSpPr>
                  <a:spLocks noChangeArrowheads="1"/>
                </p:cNvSpPr>
                <p:nvPr/>
              </p:nvSpPr>
              <p:spPr bwMode="auto">
                <a:xfrm>
                  <a:off x="5387085" y="2435231"/>
                  <a:ext cx="174805" cy="160972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it-IT">
                    <a:latin typeface="Calibri" pitchFamily="34" charset="0"/>
                  </a:endParaRPr>
                </a:p>
              </p:txBody>
            </p:sp>
            <p:sp>
              <p:nvSpPr>
                <p:cNvPr id="1026" name="Oval 8"/>
                <p:cNvSpPr>
                  <a:spLocks noChangeArrowheads="1"/>
                </p:cNvSpPr>
                <p:nvPr/>
              </p:nvSpPr>
              <p:spPr bwMode="auto">
                <a:xfrm>
                  <a:off x="4965520" y="2629540"/>
                  <a:ext cx="174805" cy="160972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it-IT">
                    <a:latin typeface="Calibri" pitchFamily="34" charset="0"/>
                  </a:endParaRPr>
                </a:p>
              </p:txBody>
            </p:sp>
            <p:sp>
              <p:nvSpPr>
                <p:cNvPr id="1027" name="Oval 8"/>
                <p:cNvSpPr>
                  <a:spLocks noChangeArrowheads="1"/>
                </p:cNvSpPr>
                <p:nvPr/>
              </p:nvSpPr>
              <p:spPr bwMode="auto">
                <a:xfrm>
                  <a:off x="5179967" y="2614444"/>
                  <a:ext cx="174805" cy="160972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it-IT">
                    <a:latin typeface="Calibri" pitchFamily="34" charset="0"/>
                  </a:endParaRPr>
                </a:p>
              </p:txBody>
            </p:sp>
            <p:sp>
              <p:nvSpPr>
                <p:cNvPr id="1028" name="Oval 8"/>
                <p:cNvSpPr>
                  <a:spLocks noChangeArrowheads="1"/>
                </p:cNvSpPr>
                <p:nvPr/>
              </p:nvSpPr>
              <p:spPr bwMode="auto">
                <a:xfrm>
                  <a:off x="5405271" y="2622619"/>
                  <a:ext cx="174805" cy="160972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it-IT">
                    <a:latin typeface="Calibri" pitchFamily="34" charset="0"/>
                  </a:endParaRPr>
                </a:p>
              </p:txBody>
            </p:sp>
          </p:grpSp>
        </p:grpSp>
        <p:sp>
          <p:nvSpPr>
            <p:cNvPr id="969" name="Oval 6"/>
            <p:cNvSpPr>
              <a:spLocks noChangeArrowheads="1"/>
            </p:cNvSpPr>
            <p:nvPr/>
          </p:nvSpPr>
          <p:spPr bwMode="auto">
            <a:xfrm>
              <a:off x="7969627" y="1268760"/>
              <a:ext cx="174805" cy="160972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it-IT">
                <a:latin typeface="Calibri" pitchFamily="34" charset="0"/>
              </a:endParaRPr>
            </a:p>
          </p:txBody>
        </p:sp>
        <p:sp>
          <p:nvSpPr>
            <p:cNvPr id="970" name="Oval 7"/>
            <p:cNvSpPr>
              <a:spLocks noChangeArrowheads="1"/>
            </p:cNvSpPr>
            <p:nvPr/>
          </p:nvSpPr>
          <p:spPr bwMode="auto">
            <a:xfrm>
              <a:off x="8032998" y="1439410"/>
              <a:ext cx="174805" cy="160972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it-IT">
                <a:latin typeface="Calibri" pitchFamily="34" charset="0"/>
              </a:endParaRPr>
            </a:p>
          </p:txBody>
        </p:sp>
        <p:sp>
          <p:nvSpPr>
            <p:cNvPr id="971" name="Oval 8"/>
            <p:cNvSpPr>
              <a:spLocks noChangeArrowheads="1"/>
            </p:cNvSpPr>
            <p:nvPr/>
          </p:nvSpPr>
          <p:spPr bwMode="auto">
            <a:xfrm>
              <a:off x="8282912" y="1430532"/>
              <a:ext cx="174805" cy="160972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it-IT">
                <a:latin typeface="Calibri" pitchFamily="34" charset="0"/>
              </a:endParaRPr>
            </a:p>
          </p:txBody>
        </p:sp>
        <p:sp>
          <p:nvSpPr>
            <p:cNvPr id="972" name="Oval 9"/>
            <p:cNvSpPr>
              <a:spLocks noChangeArrowheads="1"/>
            </p:cNvSpPr>
            <p:nvPr/>
          </p:nvSpPr>
          <p:spPr bwMode="auto">
            <a:xfrm>
              <a:off x="8158599" y="1268760"/>
              <a:ext cx="176554" cy="160972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it-IT">
                <a:latin typeface="Calibri" pitchFamily="34" charset="0"/>
              </a:endParaRPr>
            </a:p>
          </p:txBody>
        </p:sp>
        <p:sp>
          <p:nvSpPr>
            <p:cNvPr id="973" name="Oval 10"/>
            <p:cNvSpPr>
              <a:spLocks noChangeArrowheads="1"/>
            </p:cNvSpPr>
            <p:nvPr/>
          </p:nvSpPr>
          <p:spPr bwMode="auto">
            <a:xfrm>
              <a:off x="8353262" y="1268760"/>
              <a:ext cx="174805" cy="160972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it-IT">
                <a:latin typeface="Calibri" pitchFamily="34" charset="0"/>
              </a:endParaRPr>
            </a:p>
          </p:txBody>
        </p:sp>
        <p:sp>
          <p:nvSpPr>
            <p:cNvPr id="974" name="Oval 6"/>
            <p:cNvSpPr>
              <a:spLocks noChangeArrowheads="1"/>
            </p:cNvSpPr>
            <p:nvPr/>
          </p:nvSpPr>
          <p:spPr bwMode="auto">
            <a:xfrm>
              <a:off x="8536437" y="1251804"/>
              <a:ext cx="174805" cy="160972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it-IT">
                <a:latin typeface="Calibri" pitchFamily="34" charset="0"/>
              </a:endParaRPr>
            </a:p>
          </p:txBody>
        </p:sp>
        <p:sp>
          <p:nvSpPr>
            <p:cNvPr id="975" name="Oval 8"/>
            <p:cNvSpPr>
              <a:spLocks noChangeArrowheads="1"/>
            </p:cNvSpPr>
            <p:nvPr/>
          </p:nvSpPr>
          <p:spPr bwMode="auto">
            <a:xfrm>
              <a:off x="8484546" y="1422638"/>
              <a:ext cx="174805" cy="160972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it-IT">
                <a:latin typeface="Calibri" pitchFamily="34" charset="0"/>
              </a:endParaRPr>
            </a:p>
          </p:txBody>
        </p:sp>
        <p:sp>
          <p:nvSpPr>
            <p:cNvPr id="976" name="Oval 8"/>
            <p:cNvSpPr>
              <a:spLocks noChangeArrowheads="1"/>
            </p:cNvSpPr>
            <p:nvPr/>
          </p:nvSpPr>
          <p:spPr bwMode="auto">
            <a:xfrm>
              <a:off x="8027469" y="1619922"/>
              <a:ext cx="174805" cy="160972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it-IT">
                <a:latin typeface="Calibri" pitchFamily="34" charset="0"/>
              </a:endParaRPr>
            </a:p>
          </p:txBody>
        </p:sp>
        <p:sp>
          <p:nvSpPr>
            <p:cNvPr id="977" name="Oval 8"/>
            <p:cNvSpPr>
              <a:spLocks noChangeArrowheads="1"/>
            </p:cNvSpPr>
            <p:nvPr/>
          </p:nvSpPr>
          <p:spPr bwMode="auto">
            <a:xfrm>
              <a:off x="8241916" y="1619922"/>
              <a:ext cx="174805" cy="160972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it-IT">
                <a:latin typeface="Calibri" pitchFamily="34" charset="0"/>
              </a:endParaRPr>
            </a:p>
          </p:txBody>
        </p:sp>
        <p:sp>
          <p:nvSpPr>
            <p:cNvPr id="978" name="Oval 8"/>
            <p:cNvSpPr>
              <a:spLocks noChangeArrowheads="1"/>
            </p:cNvSpPr>
            <p:nvPr/>
          </p:nvSpPr>
          <p:spPr bwMode="auto">
            <a:xfrm>
              <a:off x="8467220" y="1619922"/>
              <a:ext cx="174805" cy="160972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it-IT">
                <a:latin typeface="Calibri" pitchFamily="34" charset="0"/>
              </a:endParaRPr>
            </a:p>
          </p:txBody>
        </p:sp>
        <p:sp>
          <p:nvSpPr>
            <p:cNvPr id="979" name="Oval 6"/>
            <p:cNvSpPr>
              <a:spLocks noChangeArrowheads="1"/>
            </p:cNvSpPr>
            <p:nvPr/>
          </p:nvSpPr>
          <p:spPr bwMode="auto">
            <a:xfrm>
              <a:off x="4916515" y="1241089"/>
              <a:ext cx="174805" cy="160972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it-IT">
                <a:latin typeface="Calibri" pitchFamily="34" charset="0"/>
              </a:endParaRPr>
            </a:p>
          </p:txBody>
        </p:sp>
        <p:sp>
          <p:nvSpPr>
            <p:cNvPr id="980" name="Oval 7"/>
            <p:cNvSpPr>
              <a:spLocks noChangeArrowheads="1"/>
            </p:cNvSpPr>
            <p:nvPr/>
          </p:nvSpPr>
          <p:spPr bwMode="auto">
            <a:xfrm>
              <a:off x="4979886" y="1425377"/>
              <a:ext cx="174805" cy="160972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it-IT">
                <a:latin typeface="Calibri" pitchFamily="34" charset="0"/>
              </a:endParaRPr>
            </a:p>
          </p:txBody>
        </p:sp>
        <p:sp>
          <p:nvSpPr>
            <p:cNvPr id="981" name="Oval 8"/>
            <p:cNvSpPr>
              <a:spLocks noChangeArrowheads="1"/>
            </p:cNvSpPr>
            <p:nvPr/>
          </p:nvSpPr>
          <p:spPr bwMode="auto">
            <a:xfrm>
              <a:off x="5182362" y="1425310"/>
              <a:ext cx="174805" cy="160972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it-IT">
                <a:latin typeface="Calibri" pitchFamily="34" charset="0"/>
              </a:endParaRPr>
            </a:p>
          </p:txBody>
        </p:sp>
        <p:sp>
          <p:nvSpPr>
            <p:cNvPr id="982" name="Oval 9"/>
            <p:cNvSpPr>
              <a:spLocks noChangeArrowheads="1"/>
            </p:cNvSpPr>
            <p:nvPr/>
          </p:nvSpPr>
          <p:spPr bwMode="auto">
            <a:xfrm>
              <a:off x="5105487" y="1244104"/>
              <a:ext cx="176554" cy="160972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it-IT">
                <a:latin typeface="Calibri" pitchFamily="34" charset="0"/>
              </a:endParaRPr>
            </a:p>
          </p:txBody>
        </p:sp>
        <p:sp>
          <p:nvSpPr>
            <p:cNvPr id="983" name="Oval 10"/>
            <p:cNvSpPr>
              <a:spLocks noChangeArrowheads="1"/>
            </p:cNvSpPr>
            <p:nvPr/>
          </p:nvSpPr>
          <p:spPr bwMode="auto">
            <a:xfrm>
              <a:off x="5300150" y="1241089"/>
              <a:ext cx="174805" cy="160972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it-IT">
                <a:latin typeface="Calibri" pitchFamily="34" charset="0"/>
              </a:endParaRPr>
            </a:p>
          </p:txBody>
        </p:sp>
        <p:sp>
          <p:nvSpPr>
            <p:cNvPr id="984" name="Oval 6"/>
            <p:cNvSpPr>
              <a:spLocks noChangeArrowheads="1"/>
            </p:cNvSpPr>
            <p:nvPr/>
          </p:nvSpPr>
          <p:spPr bwMode="auto">
            <a:xfrm>
              <a:off x="5483325" y="1239251"/>
              <a:ext cx="174805" cy="160972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it-IT">
                <a:latin typeface="Calibri" pitchFamily="34" charset="0"/>
              </a:endParaRPr>
            </a:p>
          </p:txBody>
        </p:sp>
        <p:sp>
          <p:nvSpPr>
            <p:cNvPr id="985" name="Oval 8"/>
            <p:cNvSpPr>
              <a:spLocks noChangeArrowheads="1"/>
            </p:cNvSpPr>
            <p:nvPr/>
          </p:nvSpPr>
          <p:spPr bwMode="auto">
            <a:xfrm>
              <a:off x="5395922" y="1441730"/>
              <a:ext cx="174805" cy="160972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it-IT">
                <a:latin typeface="Calibri" pitchFamily="34" charset="0"/>
              </a:endParaRPr>
            </a:p>
          </p:txBody>
        </p:sp>
        <p:sp>
          <p:nvSpPr>
            <p:cNvPr id="986" name="Oval 8"/>
            <p:cNvSpPr>
              <a:spLocks noChangeArrowheads="1"/>
            </p:cNvSpPr>
            <p:nvPr/>
          </p:nvSpPr>
          <p:spPr bwMode="auto">
            <a:xfrm>
              <a:off x="5188804" y="1612065"/>
              <a:ext cx="174805" cy="160972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it-IT">
                <a:latin typeface="Calibri" pitchFamily="34" charset="0"/>
              </a:endParaRPr>
            </a:p>
          </p:txBody>
        </p:sp>
        <p:sp>
          <p:nvSpPr>
            <p:cNvPr id="987" name="Oval 8"/>
            <p:cNvSpPr>
              <a:spLocks noChangeArrowheads="1"/>
            </p:cNvSpPr>
            <p:nvPr/>
          </p:nvSpPr>
          <p:spPr bwMode="auto">
            <a:xfrm>
              <a:off x="5414108" y="1611362"/>
              <a:ext cx="174805" cy="160972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it-IT">
                <a:latin typeface="Calibri" pitchFamily="34" charset="0"/>
              </a:endParaRPr>
            </a:p>
          </p:txBody>
        </p:sp>
        <p:sp>
          <p:nvSpPr>
            <p:cNvPr id="988" name="Oval 10"/>
            <p:cNvSpPr>
              <a:spLocks noChangeArrowheads="1"/>
            </p:cNvSpPr>
            <p:nvPr/>
          </p:nvSpPr>
          <p:spPr bwMode="auto">
            <a:xfrm>
              <a:off x="4979886" y="1604108"/>
              <a:ext cx="165968" cy="167203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>
              <a:defPPr>
                <a:defRPr lang="it-IT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/>
            </a:p>
          </p:txBody>
        </p:sp>
        <p:sp>
          <p:nvSpPr>
            <p:cNvPr id="989" name="Oval 6"/>
            <p:cNvSpPr>
              <a:spLocks noChangeArrowheads="1"/>
            </p:cNvSpPr>
            <p:nvPr/>
          </p:nvSpPr>
          <p:spPr bwMode="auto">
            <a:xfrm>
              <a:off x="7217854" y="1252946"/>
              <a:ext cx="174805" cy="160972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it-IT">
                <a:latin typeface="Calibri" pitchFamily="34" charset="0"/>
              </a:endParaRPr>
            </a:p>
          </p:txBody>
        </p:sp>
        <p:sp>
          <p:nvSpPr>
            <p:cNvPr id="990" name="Oval 7"/>
            <p:cNvSpPr>
              <a:spLocks noChangeArrowheads="1"/>
            </p:cNvSpPr>
            <p:nvPr/>
          </p:nvSpPr>
          <p:spPr bwMode="auto">
            <a:xfrm>
              <a:off x="7281225" y="1423596"/>
              <a:ext cx="174805" cy="160972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it-IT">
                <a:latin typeface="Calibri" pitchFamily="34" charset="0"/>
              </a:endParaRPr>
            </a:p>
          </p:txBody>
        </p:sp>
        <p:sp>
          <p:nvSpPr>
            <p:cNvPr id="991" name="Oval 8"/>
            <p:cNvSpPr>
              <a:spLocks noChangeArrowheads="1"/>
            </p:cNvSpPr>
            <p:nvPr/>
          </p:nvSpPr>
          <p:spPr bwMode="auto">
            <a:xfrm>
              <a:off x="7531139" y="1414718"/>
              <a:ext cx="174805" cy="160972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it-IT">
                <a:latin typeface="Calibri" pitchFamily="34" charset="0"/>
              </a:endParaRPr>
            </a:p>
          </p:txBody>
        </p:sp>
        <p:sp>
          <p:nvSpPr>
            <p:cNvPr id="992" name="Oval 9"/>
            <p:cNvSpPr>
              <a:spLocks noChangeArrowheads="1"/>
            </p:cNvSpPr>
            <p:nvPr/>
          </p:nvSpPr>
          <p:spPr bwMode="auto">
            <a:xfrm>
              <a:off x="7406826" y="1252946"/>
              <a:ext cx="176554" cy="160972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it-IT">
                <a:latin typeface="Calibri" pitchFamily="34" charset="0"/>
              </a:endParaRPr>
            </a:p>
          </p:txBody>
        </p:sp>
        <p:sp>
          <p:nvSpPr>
            <p:cNvPr id="993" name="Oval 10"/>
            <p:cNvSpPr>
              <a:spLocks noChangeArrowheads="1"/>
            </p:cNvSpPr>
            <p:nvPr/>
          </p:nvSpPr>
          <p:spPr bwMode="auto">
            <a:xfrm>
              <a:off x="7601489" y="1252946"/>
              <a:ext cx="174805" cy="160972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it-IT">
                <a:latin typeface="Calibri" pitchFamily="34" charset="0"/>
              </a:endParaRPr>
            </a:p>
          </p:txBody>
        </p:sp>
        <p:sp>
          <p:nvSpPr>
            <p:cNvPr id="994" name="Oval 6"/>
            <p:cNvSpPr>
              <a:spLocks noChangeArrowheads="1"/>
            </p:cNvSpPr>
            <p:nvPr/>
          </p:nvSpPr>
          <p:spPr bwMode="auto">
            <a:xfrm>
              <a:off x="7784664" y="1235990"/>
              <a:ext cx="174805" cy="160972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it-IT">
                <a:latin typeface="Calibri" pitchFamily="34" charset="0"/>
              </a:endParaRPr>
            </a:p>
          </p:txBody>
        </p:sp>
        <p:sp>
          <p:nvSpPr>
            <p:cNvPr id="995" name="Oval 8"/>
            <p:cNvSpPr>
              <a:spLocks noChangeArrowheads="1"/>
            </p:cNvSpPr>
            <p:nvPr/>
          </p:nvSpPr>
          <p:spPr bwMode="auto">
            <a:xfrm>
              <a:off x="7732773" y="1406824"/>
              <a:ext cx="174805" cy="160972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it-IT">
                <a:latin typeface="Calibri" pitchFamily="34" charset="0"/>
              </a:endParaRPr>
            </a:p>
          </p:txBody>
        </p:sp>
        <p:sp>
          <p:nvSpPr>
            <p:cNvPr id="996" name="Oval 8"/>
            <p:cNvSpPr>
              <a:spLocks noChangeArrowheads="1"/>
            </p:cNvSpPr>
            <p:nvPr/>
          </p:nvSpPr>
          <p:spPr bwMode="auto">
            <a:xfrm>
              <a:off x="7275696" y="1604108"/>
              <a:ext cx="174805" cy="160972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it-IT">
                <a:latin typeface="Calibri" pitchFamily="34" charset="0"/>
              </a:endParaRPr>
            </a:p>
          </p:txBody>
        </p:sp>
        <p:sp>
          <p:nvSpPr>
            <p:cNvPr id="997" name="Oval 8"/>
            <p:cNvSpPr>
              <a:spLocks noChangeArrowheads="1"/>
            </p:cNvSpPr>
            <p:nvPr/>
          </p:nvSpPr>
          <p:spPr bwMode="auto">
            <a:xfrm>
              <a:off x="7490143" y="1604108"/>
              <a:ext cx="174805" cy="160972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it-IT">
                <a:latin typeface="Calibri" pitchFamily="34" charset="0"/>
              </a:endParaRPr>
            </a:p>
          </p:txBody>
        </p:sp>
        <p:sp>
          <p:nvSpPr>
            <p:cNvPr id="998" name="Oval 8"/>
            <p:cNvSpPr>
              <a:spLocks noChangeArrowheads="1"/>
            </p:cNvSpPr>
            <p:nvPr/>
          </p:nvSpPr>
          <p:spPr bwMode="auto">
            <a:xfrm>
              <a:off x="7715447" y="1604108"/>
              <a:ext cx="174805" cy="160972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it-IT">
                <a:latin typeface="Calibri" pitchFamily="34" charset="0"/>
              </a:endParaRPr>
            </a:p>
          </p:txBody>
        </p:sp>
        <p:sp>
          <p:nvSpPr>
            <p:cNvPr id="999" name="Oval 6"/>
            <p:cNvSpPr>
              <a:spLocks noChangeArrowheads="1"/>
            </p:cNvSpPr>
            <p:nvPr/>
          </p:nvSpPr>
          <p:spPr bwMode="auto">
            <a:xfrm>
              <a:off x="6448442" y="1245650"/>
              <a:ext cx="174805" cy="160972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it-IT">
                <a:latin typeface="Calibri" pitchFamily="34" charset="0"/>
              </a:endParaRPr>
            </a:p>
          </p:txBody>
        </p:sp>
        <p:sp>
          <p:nvSpPr>
            <p:cNvPr id="1000" name="Oval 7"/>
            <p:cNvSpPr>
              <a:spLocks noChangeArrowheads="1"/>
            </p:cNvSpPr>
            <p:nvPr/>
          </p:nvSpPr>
          <p:spPr bwMode="auto">
            <a:xfrm>
              <a:off x="6511813" y="1416300"/>
              <a:ext cx="174805" cy="160972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it-IT">
                <a:latin typeface="Calibri" pitchFamily="34" charset="0"/>
              </a:endParaRPr>
            </a:p>
          </p:txBody>
        </p:sp>
        <p:sp>
          <p:nvSpPr>
            <p:cNvPr id="1001" name="Oval 8"/>
            <p:cNvSpPr>
              <a:spLocks noChangeArrowheads="1"/>
            </p:cNvSpPr>
            <p:nvPr/>
          </p:nvSpPr>
          <p:spPr bwMode="auto">
            <a:xfrm>
              <a:off x="6761727" y="1407422"/>
              <a:ext cx="174805" cy="160972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it-IT">
                <a:latin typeface="Calibri" pitchFamily="34" charset="0"/>
              </a:endParaRPr>
            </a:p>
          </p:txBody>
        </p:sp>
        <p:sp>
          <p:nvSpPr>
            <p:cNvPr id="1002" name="Oval 9"/>
            <p:cNvSpPr>
              <a:spLocks noChangeArrowheads="1"/>
            </p:cNvSpPr>
            <p:nvPr/>
          </p:nvSpPr>
          <p:spPr bwMode="auto">
            <a:xfrm>
              <a:off x="6637414" y="1245650"/>
              <a:ext cx="176554" cy="160972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it-IT">
                <a:latin typeface="Calibri" pitchFamily="34" charset="0"/>
              </a:endParaRPr>
            </a:p>
          </p:txBody>
        </p:sp>
        <p:sp>
          <p:nvSpPr>
            <p:cNvPr id="1003" name="Oval 10"/>
            <p:cNvSpPr>
              <a:spLocks noChangeArrowheads="1"/>
            </p:cNvSpPr>
            <p:nvPr/>
          </p:nvSpPr>
          <p:spPr bwMode="auto">
            <a:xfrm>
              <a:off x="6832077" y="1245650"/>
              <a:ext cx="174805" cy="160972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it-IT">
                <a:latin typeface="Calibri" pitchFamily="34" charset="0"/>
              </a:endParaRPr>
            </a:p>
          </p:txBody>
        </p:sp>
        <p:sp>
          <p:nvSpPr>
            <p:cNvPr id="1004" name="Oval 6"/>
            <p:cNvSpPr>
              <a:spLocks noChangeArrowheads="1"/>
            </p:cNvSpPr>
            <p:nvPr/>
          </p:nvSpPr>
          <p:spPr bwMode="auto">
            <a:xfrm>
              <a:off x="7015252" y="1228694"/>
              <a:ext cx="174805" cy="160972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it-IT">
                <a:latin typeface="Calibri" pitchFamily="34" charset="0"/>
              </a:endParaRPr>
            </a:p>
          </p:txBody>
        </p:sp>
        <p:sp>
          <p:nvSpPr>
            <p:cNvPr id="1005" name="Oval 8"/>
            <p:cNvSpPr>
              <a:spLocks noChangeArrowheads="1"/>
            </p:cNvSpPr>
            <p:nvPr/>
          </p:nvSpPr>
          <p:spPr bwMode="auto">
            <a:xfrm>
              <a:off x="6963361" y="1399528"/>
              <a:ext cx="174805" cy="160972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it-IT">
                <a:latin typeface="Calibri" pitchFamily="34" charset="0"/>
              </a:endParaRPr>
            </a:p>
          </p:txBody>
        </p:sp>
        <p:sp>
          <p:nvSpPr>
            <p:cNvPr id="1006" name="Oval 8"/>
            <p:cNvSpPr>
              <a:spLocks noChangeArrowheads="1"/>
            </p:cNvSpPr>
            <p:nvPr/>
          </p:nvSpPr>
          <p:spPr bwMode="auto">
            <a:xfrm>
              <a:off x="6506284" y="1596812"/>
              <a:ext cx="174805" cy="160972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it-IT">
                <a:latin typeface="Calibri" pitchFamily="34" charset="0"/>
              </a:endParaRPr>
            </a:p>
          </p:txBody>
        </p:sp>
        <p:sp>
          <p:nvSpPr>
            <p:cNvPr id="1007" name="Oval 8"/>
            <p:cNvSpPr>
              <a:spLocks noChangeArrowheads="1"/>
            </p:cNvSpPr>
            <p:nvPr/>
          </p:nvSpPr>
          <p:spPr bwMode="auto">
            <a:xfrm>
              <a:off x="6720731" y="1596812"/>
              <a:ext cx="174805" cy="160972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it-IT">
                <a:latin typeface="Calibri" pitchFamily="34" charset="0"/>
              </a:endParaRPr>
            </a:p>
          </p:txBody>
        </p:sp>
        <p:sp>
          <p:nvSpPr>
            <p:cNvPr id="1008" name="Oval 8"/>
            <p:cNvSpPr>
              <a:spLocks noChangeArrowheads="1"/>
            </p:cNvSpPr>
            <p:nvPr/>
          </p:nvSpPr>
          <p:spPr bwMode="auto">
            <a:xfrm>
              <a:off x="6946035" y="1596812"/>
              <a:ext cx="174805" cy="160972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it-IT">
                <a:latin typeface="Calibri" pitchFamily="34" charset="0"/>
              </a:endParaRPr>
            </a:p>
          </p:txBody>
        </p:sp>
        <p:sp>
          <p:nvSpPr>
            <p:cNvPr id="1009" name="Oval 6"/>
            <p:cNvSpPr>
              <a:spLocks noChangeArrowheads="1"/>
            </p:cNvSpPr>
            <p:nvPr/>
          </p:nvSpPr>
          <p:spPr bwMode="auto">
            <a:xfrm>
              <a:off x="5685728" y="1246450"/>
              <a:ext cx="174805" cy="160972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it-IT">
                <a:latin typeface="Calibri" pitchFamily="34" charset="0"/>
              </a:endParaRPr>
            </a:p>
          </p:txBody>
        </p:sp>
        <p:sp>
          <p:nvSpPr>
            <p:cNvPr id="1010" name="Oval 7"/>
            <p:cNvSpPr>
              <a:spLocks noChangeArrowheads="1"/>
            </p:cNvSpPr>
            <p:nvPr/>
          </p:nvSpPr>
          <p:spPr bwMode="auto">
            <a:xfrm>
              <a:off x="5749099" y="1417100"/>
              <a:ext cx="174805" cy="160972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it-IT">
                <a:latin typeface="Calibri" pitchFamily="34" charset="0"/>
              </a:endParaRPr>
            </a:p>
          </p:txBody>
        </p:sp>
        <p:sp>
          <p:nvSpPr>
            <p:cNvPr id="1011" name="Oval 8"/>
            <p:cNvSpPr>
              <a:spLocks noChangeArrowheads="1"/>
            </p:cNvSpPr>
            <p:nvPr/>
          </p:nvSpPr>
          <p:spPr bwMode="auto">
            <a:xfrm>
              <a:off x="5999013" y="1408222"/>
              <a:ext cx="174805" cy="160972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it-IT">
                <a:latin typeface="Calibri" pitchFamily="34" charset="0"/>
              </a:endParaRPr>
            </a:p>
          </p:txBody>
        </p:sp>
        <p:sp>
          <p:nvSpPr>
            <p:cNvPr id="1012" name="Oval 9"/>
            <p:cNvSpPr>
              <a:spLocks noChangeArrowheads="1"/>
            </p:cNvSpPr>
            <p:nvPr/>
          </p:nvSpPr>
          <p:spPr bwMode="auto">
            <a:xfrm>
              <a:off x="5874700" y="1246450"/>
              <a:ext cx="176554" cy="160972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it-IT">
                <a:latin typeface="Calibri" pitchFamily="34" charset="0"/>
              </a:endParaRPr>
            </a:p>
          </p:txBody>
        </p:sp>
        <p:sp>
          <p:nvSpPr>
            <p:cNvPr id="1013" name="Oval 10"/>
            <p:cNvSpPr>
              <a:spLocks noChangeArrowheads="1"/>
            </p:cNvSpPr>
            <p:nvPr/>
          </p:nvSpPr>
          <p:spPr bwMode="auto">
            <a:xfrm>
              <a:off x="6069363" y="1246450"/>
              <a:ext cx="174805" cy="160972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it-IT">
                <a:latin typeface="Calibri" pitchFamily="34" charset="0"/>
              </a:endParaRPr>
            </a:p>
          </p:txBody>
        </p:sp>
        <p:sp>
          <p:nvSpPr>
            <p:cNvPr id="1014" name="Oval 6"/>
            <p:cNvSpPr>
              <a:spLocks noChangeArrowheads="1"/>
            </p:cNvSpPr>
            <p:nvPr/>
          </p:nvSpPr>
          <p:spPr bwMode="auto">
            <a:xfrm>
              <a:off x="6252538" y="1229494"/>
              <a:ext cx="174805" cy="160972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it-IT">
                <a:latin typeface="Calibri" pitchFamily="34" charset="0"/>
              </a:endParaRPr>
            </a:p>
          </p:txBody>
        </p:sp>
        <p:sp>
          <p:nvSpPr>
            <p:cNvPr id="1015" name="Oval 8"/>
            <p:cNvSpPr>
              <a:spLocks noChangeArrowheads="1"/>
            </p:cNvSpPr>
            <p:nvPr/>
          </p:nvSpPr>
          <p:spPr bwMode="auto">
            <a:xfrm>
              <a:off x="6200647" y="1400328"/>
              <a:ext cx="174805" cy="160972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it-IT">
                <a:latin typeface="Calibri" pitchFamily="34" charset="0"/>
              </a:endParaRPr>
            </a:p>
          </p:txBody>
        </p:sp>
        <p:sp>
          <p:nvSpPr>
            <p:cNvPr id="1016" name="Oval 8"/>
            <p:cNvSpPr>
              <a:spLocks noChangeArrowheads="1"/>
            </p:cNvSpPr>
            <p:nvPr/>
          </p:nvSpPr>
          <p:spPr bwMode="auto">
            <a:xfrm>
              <a:off x="5743570" y="1597612"/>
              <a:ext cx="174805" cy="160972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it-IT">
                <a:latin typeface="Calibri" pitchFamily="34" charset="0"/>
              </a:endParaRPr>
            </a:p>
          </p:txBody>
        </p:sp>
        <p:sp>
          <p:nvSpPr>
            <p:cNvPr id="1017" name="Oval 8"/>
            <p:cNvSpPr>
              <a:spLocks noChangeArrowheads="1"/>
            </p:cNvSpPr>
            <p:nvPr/>
          </p:nvSpPr>
          <p:spPr bwMode="auto">
            <a:xfrm>
              <a:off x="5958017" y="1597612"/>
              <a:ext cx="174805" cy="160972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it-IT">
                <a:latin typeface="Calibri" pitchFamily="34" charset="0"/>
              </a:endParaRPr>
            </a:p>
          </p:txBody>
        </p:sp>
        <p:sp>
          <p:nvSpPr>
            <p:cNvPr id="1018" name="Oval 8"/>
            <p:cNvSpPr>
              <a:spLocks noChangeArrowheads="1"/>
            </p:cNvSpPr>
            <p:nvPr/>
          </p:nvSpPr>
          <p:spPr bwMode="auto">
            <a:xfrm>
              <a:off x="6183321" y="1597612"/>
              <a:ext cx="174805" cy="160972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it-IT">
                <a:latin typeface="Calibri" pitchFamily="34" charset="0"/>
              </a:endParaRPr>
            </a:p>
          </p:txBody>
        </p:sp>
      </p:grpSp>
      <p:grpSp>
        <p:nvGrpSpPr>
          <p:cNvPr id="1080" name="Gruppo 1079"/>
          <p:cNvGrpSpPr/>
          <p:nvPr/>
        </p:nvGrpSpPr>
        <p:grpSpPr>
          <a:xfrm>
            <a:off x="444499" y="5034258"/>
            <a:ext cx="3805329" cy="873629"/>
            <a:chOff x="444499" y="4989868"/>
            <a:chExt cx="3805329" cy="873629"/>
          </a:xfrm>
        </p:grpSpPr>
        <p:grpSp>
          <p:nvGrpSpPr>
            <p:cNvPr id="1081" name="Gruppo 23"/>
            <p:cNvGrpSpPr/>
            <p:nvPr/>
          </p:nvGrpSpPr>
          <p:grpSpPr>
            <a:xfrm>
              <a:off x="444499" y="4989868"/>
              <a:ext cx="3805329" cy="873629"/>
              <a:chOff x="392113" y="5016500"/>
              <a:chExt cx="3444875" cy="785861"/>
            </a:xfrm>
          </p:grpSpPr>
          <p:sp>
            <p:nvSpPr>
              <p:cNvPr id="1132" name="Rectangle 5"/>
              <p:cNvSpPr>
                <a:spLocks noChangeArrowheads="1"/>
              </p:cNvSpPr>
              <p:nvPr/>
            </p:nvSpPr>
            <p:spPr bwMode="auto">
              <a:xfrm>
                <a:off x="392113" y="5283200"/>
                <a:ext cx="693737" cy="517525"/>
              </a:xfrm>
              <a:prstGeom prst="rect">
                <a:avLst/>
              </a:prstGeom>
              <a:solidFill>
                <a:srgbClr val="EAEAEA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it-IT">
                  <a:latin typeface="Calibri" pitchFamily="34" charset="0"/>
                </a:endParaRPr>
              </a:p>
            </p:txBody>
          </p:sp>
          <p:sp>
            <p:nvSpPr>
              <p:cNvPr id="1133" name="Rectangle 11"/>
              <p:cNvSpPr>
                <a:spLocks noChangeArrowheads="1"/>
              </p:cNvSpPr>
              <p:nvPr/>
            </p:nvSpPr>
            <p:spPr bwMode="auto">
              <a:xfrm>
                <a:off x="1077913" y="5283200"/>
                <a:ext cx="693737" cy="517525"/>
              </a:xfrm>
              <a:prstGeom prst="rect">
                <a:avLst/>
              </a:prstGeom>
              <a:solidFill>
                <a:srgbClr val="EAEAEA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it-IT">
                  <a:latin typeface="Calibri" pitchFamily="34" charset="0"/>
                </a:endParaRPr>
              </a:p>
            </p:txBody>
          </p:sp>
          <p:sp>
            <p:nvSpPr>
              <p:cNvPr id="1134" name="Rectangle 17"/>
              <p:cNvSpPr>
                <a:spLocks noChangeArrowheads="1"/>
              </p:cNvSpPr>
              <p:nvPr/>
            </p:nvSpPr>
            <p:spPr bwMode="auto">
              <a:xfrm>
                <a:off x="1771650" y="5283200"/>
                <a:ext cx="693738" cy="517525"/>
              </a:xfrm>
              <a:prstGeom prst="rect">
                <a:avLst/>
              </a:prstGeom>
              <a:solidFill>
                <a:srgbClr val="EAEAEA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it-IT">
                  <a:latin typeface="Calibri" pitchFamily="34" charset="0"/>
                </a:endParaRPr>
              </a:p>
            </p:txBody>
          </p:sp>
          <p:sp>
            <p:nvSpPr>
              <p:cNvPr id="1135" name="Rectangle 23"/>
              <p:cNvSpPr>
                <a:spLocks noChangeArrowheads="1"/>
              </p:cNvSpPr>
              <p:nvPr/>
            </p:nvSpPr>
            <p:spPr bwMode="auto">
              <a:xfrm>
                <a:off x="392113" y="5153025"/>
                <a:ext cx="685800" cy="130175"/>
              </a:xfrm>
              <a:prstGeom prst="rect">
                <a:avLst/>
              </a:prstGeom>
              <a:solidFill>
                <a:srgbClr val="EAEAEA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it-IT" sz="1200">
                    <a:latin typeface="Calibri" pitchFamily="34" charset="0"/>
                  </a:rPr>
                  <a:t>t 10 min</a:t>
                </a:r>
              </a:p>
            </p:txBody>
          </p:sp>
          <p:sp>
            <p:nvSpPr>
              <p:cNvPr id="1136" name="Rectangle 26"/>
              <p:cNvSpPr>
                <a:spLocks noChangeArrowheads="1"/>
              </p:cNvSpPr>
              <p:nvPr/>
            </p:nvSpPr>
            <p:spPr bwMode="auto">
              <a:xfrm>
                <a:off x="1077913" y="5153025"/>
                <a:ext cx="693737" cy="130175"/>
              </a:xfrm>
              <a:prstGeom prst="rect">
                <a:avLst/>
              </a:prstGeom>
              <a:solidFill>
                <a:srgbClr val="EAEAEA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it-IT" sz="1200">
                    <a:latin typeface="Calibri" pitchFamily="34" charset="0"/>
                  </a:rPr>
                  <a:t>t 24h</a:t>
                </a:r>
              </a:p>
            </p:txBody>
          </p:sp>
          <p:sp>
            <p:nvSpPr>
              <p:cNvPr id="1137" name="Rectangle 28"/>
              <p:cNvSpPr>
                <a:spLocks noChangeArrowheads="1"/>
              </p:cNvSpPr>
              <p:nvPr/>
            </p:nvSpPr>
            <p:spPr bwMode="auto">
              <a:xfrm>
                <a:off x="1771650" y="5153025"/>
                <a:ext cx="692150" cy="130175"/>
              </a:xfrm>
              <a:prstGeom prst="rect">
                <a:avLst/>
              </a:prstGeom>
              <a:solidFill>
                <a:srgbClr val="EAEAEA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it-IT" sz="1200">
                    <a:latin typeface="Calibri" pitchFamily="34" charset="0"/>
                  </a:rPr>
                  <a:t>t 48 h</a:t>
                </a:r>
              </a:p>
            </p:txBody>
          </p:sp>
          <p:sp>
            <p:nvSpPr>
              <p:cNvPr id="1138" name="Rectangle 17"/>
              <p:cNvSpPr>
                <a:spLocks noChangeArrowheads="1"/>
              </p:cNvSpPr>
              <p:nvPr/>
            </p:nvSpPr>
            <p:spPr bwMode="auto">
              <a:xfrm>
                <a:off x="2468563" y="5281613"/>
                <a:ext cx="695325" cy="519112"/>
              </a:xfrm>
              <a:prstGeom prst="rect">
                <a:avLst/>
              </a:prstGeom>
              <a:solidFill>
                <a:srgbClr val="EAEAEA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it-IT">
                  <a:latin typeface="Calibri" pitchFamily="34" charset="0"/>
                </a:endParaRPr>
              </a:p>
            </p:txBody>
          </p:sp>
          <p:sp>
            <p:nvSpPr>
              <p:cNvPr id="1139" name="Rectangle 28"/>
              <p:cNvSpPr>
                <a:spLocks noChangeArrowheads="1"/>
              </p:cNvSpPr>
              <p:nvPr/>
            </p:nvSpPr>
            <p:spPr bwMode="auto">
              <a:xfrm>
                <a:off x="2468563" y="5153025"/>
                <a:ext cx="693737" cy="128588"/>
              </a:xfrm>
              <a:prstGeom prst="rect">
                <a:avLst/>
              </a:prstGeom>
              <a:solidFill>
                <a:srgbClr val="EAEAEA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it-IT" sz="1200">
                    <a:latin typeface="Calibri" pitchFamily="34" charset="0"/>
                  </a:rPr>
                  <a:t>t 72 h</a:t>
                </a:r>
              </a:p>
            </p:txBody>
          </p:sp>
          <p:sp>
            <p:nvSpPr>
              <p:cNvPr id="1140" name="Rectangle 32"/>
              <p:cNvSpPr>
                <a:spLocks noChangeArrowheads="1"/>
              </p:cNvSpPr>
              <p:nvPr/>
            </p:nvSpPr>
            <p:spPr bwMode="auto">
              <a:xfrm>
                <a:off x="1643063" y="5016500"/>
                <a:ext cx="1266825" cy="134938"/>
              </a:xfrm>
              <a:prstGeom prst="rect">
                <a:avLst/>
              </a:prstGeom>
              <a:solidFill>
                <a:srgbClr val="EAEAEA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it-IT" sz="1400" b="1">
                    <a:solidFill>
                      <a:srgbClr val="C00000"/>
                    </a:solidFill>
                    <a:latin typeface="Calibri" pitchFamily="34" charset="0"/>
                  </a:rPr>
                  <a:t>M33-PEG</a:t>
                </a:r>
              </a:p>
            </p:txBody>
          </p:sp>
          <p:sp>
            <p:nvSpPr>
              <p:cNvPr id="1141" name="Rectangle 17"/>
              <p:cNvSpPr>
                <a:spLocks noChangeArrowheads="1"/>
              </p:cNvSpPr>
              <p:nvPr/>
            </p:nvSpPr>
            <p:spPr bwMode="auto">
              <a:xfrm>
                <a:off x="3143250" y="5284836"/>
                <a:ext cx="693738" cy="517525"/>
              </a:xfrm>
              <a:prstGeom prst="rect">
                <a:avLst/>
              </a:prstGeom>
              <a:solidFill>
                <a:srgbClr val="EAEAEA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it-IT">
                  <a:latin typeface="Calibri" pitchFamily="34" charset="0"/>
                </a:endParaRPr>
              </a:p>
            </p:txBody>
          </p:sp>
          <p:sp>
            <p:nvSpPr>
              <p:cNvPr id="1142" name="Rectangle 28"/>
              <p:cNvSpPr>
                <a:spLocks noChangeArrowheads="1"/>
              </p:cNvSpPr>
              <p:nvPr/>
            </p:nvSpPr>
            <p:spPr bwMode="auto">
              <a:xfrm>
                <a:off x="3143250" y="5146675"/>
                <a:ext cx="693738" cy="130175"/>
              </a:xfrm>
              <a:prstGeom prst="rect">
                <a:avLst/>
              </a:prstGeom>
              <a:solidFill>
                <a:srgbClr val="EAEAEA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it-IT" sz="1200">
                    <a:latin typeface="Calibri" pitchFamily="34" charset="0"/>
                  </a:rPr>
                  <a:t>t 96 h</a:t>
                </a:r>
              </a:p>
            </p:txBody>
          </p:sp>
        </p:grpSp>
        <p:sp>
          <p:nvSpPr>
            <p:cNvPr id="1082" name="Oval 6"/>
            <p:cNvSpPr>
              <a:spLocks noChangeArrowheads="1"/>
            </p:cNvSpPr>
            <p:nvPr/>
          </p:nvSpPr>
          <p:spPr bwMode="auto">
            <a:xfrm>
              <a:off x="3497396" y="5298054"/>
              <a:ext cx="174805" cy="160972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it-IT">
                <a:latin typeface="Calibri" pitchFamily="34" charset="0"/>
              </a:endParaRPr>
            </a:p>
          </p:txBody>
        </p:sp>
        <p:sp>
          <p:nvSpPr>
            <p:cNvPr id="1083" name="Oval 7"/>
            <p:cNvSpPr>
              <a:spLocks noChangeArrowheads="1"/>
            </p:cNvSpPr>
            <p:nvPr/>
          </p:nvSpPr>
          <p:spPr bwMode="auto">
            <a:xfrm>
              <a:off x="3560767" y="5491220"/>
              <a:ext cx="174805" cy="160972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it-IT">
                <a:latin typeface="Calibri" pitchFamily="34" charset="0"/>
              </a:endParaRPr>
            </a:p>
          </p:txBody>
        </p:sp>
        <p:sp>
          <p:nvSpPr>
            <p:cNvPr id="1084" name="Oval 8"/>
            <p:cNvSpPr>
              <a:spLocks noChangeArrowheads="1"/>
            </p:cNvSpPr>
            <p:nvPr/>
          </p:nvSpPr>
          <p:spPr bwMode="auto">
            <a:xfrm>
              <a:off x="3763243" y="5482275"/>
              <a:ext cx="174805" cy="160972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it-IT">
                <a:latin typeface="Calibri" pitchFamily="34" charset="0"/>
              </a:endParaRPr>
            </a:p>
          </p:txBody>
        </p:sp>
        <p:sp>
          <p:nvSpPr>
            <p:cNvPr id="1085" name="Oval 9"/>
            <p:cNvSpPr>
              <a:spLocks noChangeArrowheads="1"/>
            </p:cNvSpPr>
            <p:nvPr/>
          </p:nvSpPr>
          <p:spPr bwMode="auto">
            <a:xfrm>
              <a:off x="3686368" y="5301069"/>
              <a:ext cx="176554" cy="160972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it-IT">
                <a:latin typeface="Calibri" pitchFamily="34" charset="0"/>
              </a:endParaRPr>
            </a:p>
          </p:txBody>
        </p:sp>
        <p:sp>
          <p:nvSpPr>
            <p:cNvPr id="1086" name="Oval 10"/>
            <p:cNvSpPr>
              <a:spLocks noChangeArrowheads="1"/>
            </p:cNvSpPr>
            <p:nvPr/>
          </p:nvSpPr>
          <p:spPr bwMode="auto">
            <a:xfrm>
              <a:off x="3881031" y="5298054"/>
              <a:ext cx="174805" cy="160972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it-IT">
                <a:latin typeface="Calibri" pitchFamily="34" charset="0"/>
              </a:endParaRPr>
            </a:p>
          </p:txBody>
        </p:sp>
        <p:sp>
          <p:nvSpPr>
            <p:cNvPr id="1087" name="Oval 6"/>
            <p:cNvSpPr>
              <a:spLocks noChangeArrowheads="1"/>
            </p:cNvSpPr>
            <p:nvPr/>
          </p:nvSpPr>
          <p:spPr bwMode="auto">
            <a:xfrm>
              <a:off x="4064206" y="5305094"/>
              <a:ext cx="174805" cy="160972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it-IT">
                <a:latin typeface="Calibri" pitchFamily="34" charset="0"/>
              </a:endParaRPr>
            </a:p>
          </p:txBody>
        </p:sp>
        <p:sp>
          <p:nvSpPr>
            <p:cNvPr id="1088" name="Oval 8"/>
            <p:cNvSpPr>
              <a:spLocks noChangeArrowheads="1"/>
            </p:cNvSpPr>
            <p:nvPr/>
          </p:nvSpPr>
          <p:spPr bwMode="auto">
            <a:xfrm>
              <a:off x="3976803" y="5489817"/>
              <a:ext cx="174805" cy="160972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it-IT">
                <a:latin typeface="Calibri" pitchFamily="34" charset="0"/>
              </a:endParaRPr>
            </a:p>
          </p:txBody>
        </p:sp>
        <p:sp>
          <p:nvSpPr>
            <p:cNvPr id="1089" name="Oval 8"/>
            <p:cNvSpPr>
              <a:spLocks noChangeArrowheads="1"/>
            </p:cNvSpPr>
            <p:nvPr/>
          </p:nvSpPr>
          <p:spPr bwMode="auto">
            <a:xfrm>
              <a:off x="3555238" y="5684126"/>
              <a:ext cx="174805" cy="160972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it-IT">
                <a:latin typeface="Calibri" pitchFamily="34" charset="0"/>
              </a:endParaRPr>
            </a:p>
          </p:txBody>
        </p:sp>
        <p:sp>
          <p:nvSpPr>
            <p:cNvPr id="1090" name="Oval 8"/>
            <p:cNvSpPr>
              <a:spLocks noChangeArrowheads="1"/>
            </p:cNvSpPr>
            <p:nvPr/>
          </p:nvSpPr>
          <p:spPr bwMode="auto">
            <a:xfrm>
              <a:off x="3769685" y="5669030"/>
              <a:ext cx="174805" cy="160972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it-IT">
                <a:latin typeface="Calibri" pitchFamily="34" charset="0"/>
              </a:endParaRPr>
            </a:p>
          </p:txBody>
        </p:sp>
        <p:sp>
          <p:nvSpPr>
            <p:cNvPr id="1091" name="Oval 8"/>
            <p:cNvSpPr>
              <a:spLocks noChangeArrowheads="1"/>
            </p:cNvSpPr>
            <p:nvPr/>
          </p:nvSpPr>
          <p:spPr bwMode="auto">
            <a:xfrm>
              <a:off x="3994989" y="5677205"/>
              <a:ext cx="174805" cy="160972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it-IT">
                <a:latin typeface="Calibri" pitchFamily="34" charset="0"/>
              </a:endParaRPr>
            </a:p>
          </p:txBody>
        </p:sp>
        <p:sp>
          <p:nvSpPr>
            <p:cNvPr id="1092" name="Oval 6"/>
            <p:cNvSpPr>
              <a:spLocks noChangeArrowheads="1"/>
            </p:cNvSpPr>
            <p:nvPr/>
          </p:nvSpPr>
          <p:spPr bwMode="auto">
            <a:xfrm>
              <a:off x="2753812" y="5292497"/>
              <a:ext cx="174805" cy="160972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it-IT">
                <a:latin typeface="Calibri" pitchFamily="34" charset="0"/>
              </a:endParaRPr>
            </a:p>
          </p:txBody>
        </p:sp>
        <p:sp>
          <p:nvSpPr>
            <p:cNvPr id="1093" name="Oval 7"/>
            <p:cNvSpPr>
              <a:spLocks noChangeArrowheads="1"/>
            </p:cNvSpPr>
            <p:nvPr/>
          </p:nvSpPr>
          <p:spPr bwMode="auto">
            <a:xfrm>
              <a:off x="2826061" y="5485663"/>
              <a:ext cx="174805" cy="160972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it-IT">
                <a:latin typeface="Calibri" pitchFamily="34" charset="0"/>
              </a:endParaRPr>
            </a:p>
          </p:txBody>
        </p:sp>
        <p:sp>
          <p:nvSpPr>
            <p:cNvPr id="1094" name="Oval 8"/>
            <p:cNvSpPr>
              <a:spLocks noChangeArrowheads="1"/>
            </p:cNvSpPr>
            <p:nvPr/>
          </p:nvSpPr>
          <p:spPr bwMode="auto">
            <a:xfrm>
              <a:off x="3028537" y="5476718"/>
              <a:ext cx="174805" cy="160972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it-IT">
                <a:latin typeface="Calibri" pitchFamily="34" charset="0"/>
              </a:endParaRPr>
            </a:p>
          </p:txBody>
        </p:sp>
        <p:sp>
          <p:nvSpPr>
            <p:cNvPr id="1095" name="Oval 9"/>
            <p:cNvSpPr>
              <a:spLocks noChangeArrowheads="1"/>
            </p:cNvSpPr>
            <p:nvPr/>
          </p:nvSpPr>
          <p:spPr bwMode="auto">
            <a:xfrm>
              <a:off x="2942784" y="5295512"/>
              <a:ext cx="176554" cy="160972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it-IT">
                <a:latin typeface="Calibri" pitchFamily="34" charset="0"/>
              </a:endParaRPr>
            </a:p>
          </p:txBody>
        </p:sp>
        <p:sp>
          <p:nvSpPr>
            <p:cNvPr id="1096" name="Oval 10"/>
            <p:cNvSpPr>
              <a:spLocks noChangeArrowheads="1"/>
            </p:cNvSpPr>
            <p:nvPr/>
          </p:nvSpPr>
          <p:spPr bwMode="auto">
            <a:xfrm>
              <a:off x="3137447" y="5292497"/>
              <a:ext cx="174805" cy="160972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it-IT">
                <a:latin typeface="Calibri" pitchFamily="34" charset="0"/>
              </a:endParaRPr>
            </a:p>
          </p:txBody>
        </p:sp>
        <p:sp>
          <p:nvSpPr>
            <p:cNvPr id="1097" name="Oval 6"/>
            <p:cNvSpPr>
              <a:spLocks noChangeArrowheads="1"/>
            </p:cNvSpPr>
            <p:nvPr/>
          </p:nvSpPr>
          <p:spPr bwMode="auto">
            <a:xfrm>
              <a:off x="3311744" y="5299537"/>
              <a:ext cx="174805" cy="160972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it-IT">
                <a:latin typeface="Calibri" pitchFamily="34" charset="0"/>
              </a:endParaRPr>
            </a:p>
          </p:txBody>
        </p:sp>
        <p:sp>
          <p:nvSpPr>
            <p:cNvPr id="1098" name="Oval 8"/>
            <p:cNvSpPr>
              <a:spLocks noChangeArrowheads="1"/>
            </p:cNvSpPr>
            <p:nvPr/>
          </p:nvSpPr>
          <p:spPr bwMode="auto">
            <a:xfrm>
              <a:off x="3242097" y="5484260"/>
              <a:ext cx="174805" cy="160972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it-IT">
                <a:latin typeface="Calibri" pitchFamily="34" charset="0"/>
              </a:endParaRPr>
            </a:p>
          </p:txBody>
        </p:sp>
        <p:sp>
          <p:nvSpPr>
            <p:cNvPr id="1099" name="Oval 8"/>
            <p:cNvSpPr>
              <a:spLocks noChangeArrowheads="1"/>
            </p:cNvSpPr>
            <p:nvPr/>
          </p:nvSpPr>
          <p:spPr bwMode="auto">
            <a:xfrm>
              <a:off x="2820532" y="5678569"/>
              <a:ext cx="174805" cy="160972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it-IT">
                <a:latin typeface="Calibri" pitchFamily="34" charset="0"/>
              </a:endParaRPr>
            </a:p>
          </p:txBody>
        </p:sp>
        <p:sp>
          <p:nvSpPr>
            <p:cNvPr id="1100" name="Oval 8"/>
            <p:cNvSpPr>
              <a:spLocks noChangeArrowheads="1"/>
            </p:cNvSpPr>
            <p:nvPr/>
          </p:nvSpPr>
          <p:spPr bwMode="auto">
            <a:xfrm>
              <a:off x="3034979" y="5663473"/>
              <a:ext cx="174805" cy="160972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it-IT">
                <a:latin typeface="Calibri" pitchFamily="34" charset="0"/>
              </a:endParaRPr>
            </a:p>
          </p:txBody>
        </p:sp>
        <p:sp>
          <p:nvSpPr>
            <p:cNvPr id="1101" name="Oval 8"/>
            <p:cNvSpPr>
              <a:spLocks noChangeArrowheads="1"/>
            </p:cNvSpPr>
            <p:nvPr/>
          </p:nvSpPr>
          <p:spPr bwMode="auto">
            <a:xfrm>
              <a:off x="3260283" y="5671648"/>
              <a:ext cx="174805" cy="160972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it-IT">
                <a:latin typeface="Calibri" pitchFamily="34" charset="0"/>
              </a:endParaRPr>
            </a:p>
          </p:txBody>
        </p:sp>
        <p:sp>
          <p:nvSpPr>
            <p:cNvPr id="1102" name="Oval 6"/>
            <p:cNvSpPr>
              <a:spLocks noChangeArrowheads="1"/>
            </p:cNvSpPr>
            <p:nvPr/>
          </p:nvSpPr>
          <p:spPr bwMode="auto">
            <a:xfrm>
              <a:off x="1981105" y="5289482"/>
              <a:ext cx="174805" cy="160972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it-IT">
                <a:latin typeface="Calibri" pitchFamily="34" charset="0"/>
              </a:endParaRPr>
            </a:p>
          </p:txBody>
        </p:sp>
        <p:sp>
          <p:nvSpPr>
            <p:cNvPr id="1103" name="Oval 7"/>
            <p:cNvSpPr>
              <a:spLocks noChangeArrowheads="1"/>
            </p:cNvSpPr>
            <p:nvPr/>
          </p:nvSpPr>
          <p:spPr bwMode="auto">
            <a:xfrm>
              <a:off x="2044476" y="5482648"/>
              <a:ext cx="174805" cy="160972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it-IT">
                <a:latin typeface="Calibri" pitchFamily="34" charset="0"/>
              </a:endParaRPr>
            </a:p>
          </p:txBody>
        </p:sp>
        <p:sp>
          <p:nvSpPr>
            <p:cNvPr id="1104" name="Oval 8"/>
            <p:cNvSpPr>
              <a:spLocks noChangeArrowheads="1"/>
            </p:cNvSpPr>
            <p:nvPr/>
          </p:nvSpPr>
          <p:spPr bwMode="auto">
            <a:xfrm>
              <a:off x="2246952" y="5473703"/>
              <a:ext cx="174805" cy="160972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it-IT">
                <a:latin typeface="Calibri" pitchFamily="34" charset="0"/>
              </a:endParaRPr>
            </a:p>
          </p:txBody>
        </p:sp>
        <p:sp>
          <p:nvSpPr>
            <p:cNvPr id="1105" name="Oval 9"/>
            <p:cNvSpPr>
              <a:spLocks noChangeArrowheads="1"/>
            </p:cNvSpPr>
            <p:nvPr/>
          </p:nvSpPr>
          <p:spPr bwMode="auto">
            <a:xfrm>
              <a:off x="2170077" y="5292497"/>
              <a:ext cx="176554" cy="160972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it-IT">
                <a:latin typeface="Calibri" pitchFamily="34" charset="0"/>
              </a:endParaRPr>
            </a:p>
          </p:txBody>
        </p:sp>
        <p:sp>
          <p:nvSpPr>
            <p:cNvPr id="1106" name="Oval 10"/>
            <p:cNvSpPr>
              <a:spLocks noChangeArrowheads="1"/>
            </p:cNvSpPr>
            <p:nvPr/>
          </p:nvSpPr>
          <p:spPr bwMode="auto">
            <a:xfrm>
              <a:off x="2364740" y="5289482"/>
              <a:ext cx="174805" cy="160972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it-IT">
                <a:latin typeface="Calibri" pitchFamily="34" charset="0"/>
              </a:endParaRPr>
            </a:p>
          </p:txBody>
        </p:sp>
        <p:sp>
          <p:nvSpPr>
            <p:cNvPr id="1107" name="Oval 6"/>
            <p:cNvSpPr>
              <a:spLocks noChangeArrowheads="1"/>
            </p:cNvSpPr>
            <p:nvPr/>
          </p:nvSpPr>
          <p:spPr bwMode="auto">
            <a:xfrm>
              <a:off x="2547915" y="5296522"/>
              <a:ext cx="174805" cy="160972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it-IT">
                <a:latin typeface="Calibri" pitchFamily="34" charset="0"/>
              </a:endParaRPr>
            </a:p>
          </p:txBody>
        </p:sp>
        <p:sp>
          <p:nvSpPr>
            <p:cNvPr id="1108" name="Oval 8"/>
            <p:cNvSpPr>
              <a:spLocks noChangeArrowheads="1"/>
            </p:cNvSpPr>
            <p:nvPr/>
          </p:nvSpPr>
          <p:spPr bwMode="auto">
            <a:xfrm>
              <a:off x="2460512" y="5481245"/>
              <a:ext cx="174805" cy="160972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it-IT">
                <a:latin typeface="Calibri" pitchFamily="34" charset="0"/>
              </a:endParaRPr>
            </a:p>
          </p:txBody>
        </p:sp>
        <p:sp>
          <p:nvSpPr>
            <p:cNvPr id="1109" name="Oval 8"/>
            <p:cNvSpPr>
              <a:spLocks noChangeArrowheads="1"/>
            </p:cNvSpPr>
            <p:nvPr/>
          </p:nvSpPr>
          <p:spPr bwMode="auto">
            <a:xfrm>
              <a:off x="2038947" y="5675554"/>
              <a:ext cx="174805" cy="160972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it-IT">
                <a:latin typeface="Calibri" pitchFamily="34" charset="0"/>
              </a:endParaRPr>
            </a:p>
          </p:txBody>
        </p:sp>
        <p:sp>
          <p:nvSpPr>
            <p:cNvPr id="1110" name="Oval 8"/>
            <p:cNvSpPr>
              <a:spLocks noChangeArrowheads="1"/>
            </p:cNvSpPr>
            <p:nvPr/>
          </p:nvSpPr>
          <p:spPr bwMode="auto">
            <a:xfrm>
              <a:off x="2253394" y="5660458"/>
              <a:ext cx="174805" cy="160972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it-IT">
                <a:latin typeface="Calibri" pitchFamily="34" charset="0"/>
              </a:endParaRPr>
            </a:p>
          </p:txBody>
        </p:sp>
        <p:sp>
          <p:nvSpPr>
            <p:cNvPr id="1111" name="Oval 8"/>
            <p:cNvSpPr>
              <a:spLocks noChangeArrowheads="1"/>
            </p:cNvSpPr>
            <p:nvPr/>
          </p:nvSpPr>
          <p:spPr bwMode="auto">
            <a:xfrm>
              <a:off x="2478698" y="5668633"/>
              <a:ext cx="174805" cy="160972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it-IT">
                <a:latin typeface="Calibri" pitchFamily="34" charset="0"/>
              </a:endParaRPr>
            </a:p>
          </p:txBody>
        </p:sp>
        <p:sp>
          <p:nvSpPr>
            <p:cNvPr id="1112" name="Oval 6"/>
            <p:cNvSpPr>
              <a:spLocks noChangeArrowheads="1"/>
            </p:cNvSpPr>
            <p:nvPr/>
          </p:nvSpPr>
          <p:spPr bwMode="auto">
            <a:xfrm>
              <a:off x="1226955" y="5290916"/>
              <a:ext cx="174805" cy="160972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it-IT">
                <a:latin typeface="Calibri" pitchFamily="34" charset="0"/>
              </a:endParaRPr>
            </a:p>
          </p:txBody>
        </p:sp>
        <p:sp>
          <p:nvSpPr>
            <p:cNvPr id="1113" name="Oval 7"/>
            <p:cNvSpPr>
              <a:spLocks noChangeArrowheads="1"/>
            </p:cNvSpPr>
            <p:nvPr/>
          </p:nvSpPr>
          <p:spPr bwMode="auto">
            <a:xfrm>
              <a:off x="1290326" y="5484082"/>
              <a:ext cx="174805" cy="160972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it-IT">
                <a:latin typeface="Calibri" pitchFamily="34" charset="0"/>
              </a:endParaRPr>
            </a:p>
          </p:txBody>
        </p:sp>
        <p:sp>
          <p:nvSpPr>
            <p:cNvPr id="1114" name="Oval 8"/>
            <p:cNvSpPr>
              <a:spLocks noChangeArrowheads="1"/>
            </p:cNvSpPr>
            <p:nvPr/>
          </p:nvSpPr>
          <p:spPr bwMode="auto">
            <a:xfrm>
              <a:off x="1492802" y="5475137"/>
              <a:ext cx="174805" cy="160972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it-IT">
                <a:latin typeface="Calibri" pitchFamily="34" charset="0"/>
              </a:endParaRPr>
            </a:p>
          </p:txBody>
        </p:sp>
        <p:sp>
          <p:nvSpPr>
            <p:cNvPr id="1115" name="Oval 9"/>
            <p:cNvSpPr>
              <a:spLocks noChangeArrowheads="1"/>
            </p:cNvSpPr>
            <p:nvPr/>
          </p:nvSpPr>
          <p:spPr bwMode="auto">
            <a:xfrm>
              <a:off x="1415927" y="5293931"/>
              <a:ext cx="176554" cy="160972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it-IT">
                <a:latin typeface="Calibri" pitchFamily="34" charset="0"/>
              </a:endParaRPr>
            </a:p>
          </p:txBody>
        </p:sp>
        <p:sp>
          <p:nvSpPr>
            <p:cNvPr id="1116" name="Oval 10"/>
            <p:cNvSpPr>
              <a:spLocks noChangeArrowheads="1"/>
            </p:cNvSpPr>
            <p:nvPr/>
          </p:nvSpPr>
          <p:spPr bwMode="auto">
            <a:xfrm>
              <a:off x="1610590" y="5290916"/>
              <a:ext cx="174805" cy="160972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it-IT">
                <a:latin typeface="Calibri" pitchFamily="34" charset="0"/>
              </a:endParaRPr>
            </a:p>
          </p:txBody>
        </p:sp>
        <p:sp>
          <p:nvSpPr>
            <p:cNvPr id="1117" name="Oval 6"/>
            <p:cNvSpPr>
              <a:spLocks noChangeArrowheads="1"/>
            </p:cNvSpPr>
            <p:nvPr/>
          </p:nvSpPr>
          <p:spPr bwMode="auto">
            <a:xfrm>
              <a:off x="1793765" y="5297956"/>
              <a:ext cx="174805" cy="160972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it-IT">
                <a:latin typeface="Calibri" pitchFamily="34" charset="0"/>
              </a:endParaRPr>
            </a:p>
          </p:txBody>
        </p:sp>
        <p:sp>
          <p:nvSpPr>
            <p:cNvPr id="1118" name="Oval 8"/>
            <p:cNvSpPr>
              <a:spLocks noChangeArrowheads="1"/>
            </p:cNvSpPr>
            <p:nvPr/>
          </p:nvSpPr>
          <p:spPr bwMode="auto">
            <a:xfrm>
              <a:off x="1706362" y="5482679"/>
              <a:ext cx="174805" cy="160972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it-IT">
                <a:latin typeface="Calibri" pitchFamily="34" charset="0"/>
              </a:endParaRPr>
            </a:p>
          </p:txBody>
        </p:sp>
        <p:sp>
          <p:nvSpPr>
            <p:cNvPr id="1119" name="Oval 8"/>
            <p:cNvSpPr>
              <a:spLocks noChangeArrowheads="1"/>
            </p:cNvSpPr>
            <p:nvPr/>
          </p:nvSpPr>
          <p:spPr bwMode="auto">
            <a:xfrm>
              <a:off x="1284797" y="5676988"/>
              <a:ext cx="174805" cy="160972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it-IT">
                <a:latin typeface="Calibri" pitchFamily="34" charset="0"/>
              </a:endParaRPr>
            </a:p>
          </p:txBody>
        </p:sp>
        <p:sp>
          <p:nvSpPr>
            <p:cNvPr id="1120" name="Oval 8"/>
            <p:cNvSpPr>
              <a:spLocks noChangeArrowheads="1"/>
            </p:cNvSpPr>
            <p:nvPr/>
          </p:nvSpPr>
          <p:spPr bwMode="auto">
            <a:xfrm>
              <a:off x="1499244" y="5661892"/>
              <a:ext cx="174805" cy="160972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it-IT">
                <a:latin typeface="Calibri" pitchFamily="34" charset="0"/>
              </a:endParaRPr>
            </a:p>
          </p:txBody>
        </p:sp>
        <p:sp>
          <p:nvSpPr>
            <p:cNvPr id="1121" name="Oval 8"/>
            <p:cNvSpPr>
              <a:spLocks noChangeArrowheads="1"/>
            </p:cNvSpPr>
            <p:nvPr/>
          </p:nvSpPr>
          <p:spPr bwMode="auto">
            <a:xfrm>
              <a:off x="1724548" y="5670067"/>
              <a:ext cx="174805" cy="160972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it-IT">
                <a:latin typeface="Calibri" pitchFamily="34" charset="0"/>
              </a:endParaRPr>
            </a:p>
          </p:txBody>
        </p:sp>
        <p:sp>
          <p:nvSpPr>
            <p:cNvPr id="1122" name="Oval 6"/>
            <p:cNvSpPr>
              <a:spLocks noChangeArrowheads="1"/>
            </p:cNvSpPr>
            <p:nvPr/>
          </p:nvSpPr>
          <p:spPr bwMode="auto">
            <a:xfrm>
              <a:off x="456283" y="5292497"/>
              <a:ext cx="174805" cy="160972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it-IT">
                <a:latin typeface="Calibri" pitchFamily="34" charset="0"/>
              </a:endParaRPr>
            </a:p>
          </p:txBody>
        </p:sp>
        <p:sp>
          <p:nvSpPr>
            <p:cNvPr id="1123" name="Oval 7"/>
            <p:cNvSpPr>
              <a:spLocks noChangeArrowheads="1"/>
            </p:cNvSpPr>
            <p:nvPr/>
          </p:nvSpPr>
          <p:spPr bwMode="auto">
            <a:xfrm>
              <a:off x="519654" y="5485663"/>
              <a:ext cx="174805" cy="160972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it-IT">
                <a:latin typeface="Calibri" pitchFamily="34" charset="0"/>
              </a:endParaRPr>
            </a:p>
          </p:txBody>
        </p:sp>
        <p:sp>
          <p:nvSpPr>
            <p:cNvPr id="1124" name="Oval 8"/>
            <p:cNvSpPr>
              <a:spLocks noChangeArrowheads="1"/>
            </p:cNvSpPr>
            <p:nvPr/>
          </p:nvSpPr>
          <p:spPr bwMode="auto">
            <a:xfrm>
              <a:off x="722130" y="5476718"/>
              <a:ext cx="174805" cy="160972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it-IT">
                <a:latin typeface="Calibri" pitchFamily="34" charset="0"/>
              </a:endParaRPr>
            </a:p>
          </p:txBody>
        </p:sp>
        <p:sp>
          <p:nvSpPr>
            <p:cNvPr id="1125" name="Oval 9"/>
            <p:cNvSpPr>
              <a:spLocks noChangeArrowheads="1"/>
            </p:cNvSpPr>
            <p:nvPr/>
          </p:nvSpPr>
          <p:spPr bwMode="auto">
            <a:xfrm>
              <a:off x="645255" y="5295512"/>
              <a:ext cx="176554" cy="160972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it-IT">
                <a:latin typeface="Calibri" pitchFamily="34" charset="0"/>
              </a:endParaRPr>
            </a:p>
          </p:txBody>
        </p:sp>
        <p:sp>
          <p:nvSpPr>
            <p:cNvPr id="1126" name="Oval 10"/>
            <p:cNvSpPr>
              <a:spLocks noChangeArrowheads="1"/>
            </p:cNvSpPr>
            <p:nvPr/>
          </p:nvSpPr>
          <p:spPr bwMode="auto">
            <a:xfrm>
              <a:off x="839918" y="5292497"/>
              <a:ext cx="174805" cy="160972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it-IT">
                <a:latin typeface="Calibri" pitchFamily="34" charset="0"/>
              </a:endParaRPr>
            </a:p>
          </p:txBody>
        </p:sp>
        <p:sp>
          <p:nvSpPr>
            <p:cNvPr id="1127" name="Oval 6"/>
            <p:cNvSpPr>
              <a:spLocks noChangeArrowheads="1"/>
            </p:cNvSpPr>
            <p:nvPr/>
          </p:nvSpPr>
          <p:spPr bwMode="auto">
            <a:xfrm>
              <a:off x="1023093" y="5299537"/>
              <a:ext cx="174805" cy="160972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it-IT">
                <a:latin typeface="Calibri" pitchFamily="34" charset="0"/>
              </a:endParaRPr>
            </a:p>
          </p:txBody>
        </p:sp>
        <p:sp>
          <p:nvSpPr>
            <p:cNvPr id="1128" name="Oval 8"/>
            <p:cNvSpPr>
              <a:spLocks noChangeArrowheads="1"/>
            </p:cNvSpPr>
            <p:nvPr/>
          </p:nvSpPr>
          <p:spPr bwMode="auto">
            <a:xfrm>
              <a:off x="935690" y="5484260"/>
              <a:ext cx="174805" cy="160972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it-IT">
                <a:latin typeface="Calibri" pitchFamily="34" charset="0"/>
              </a:endParaRPr>
            </a:p>
          </p:txBody>
        </p:sp>
        <p:sp>
          <p:nvSpPr>
            <p:cNvPr id="1129" name="Oval 8"/>
            <p:cNvSpPr>
              <a:spLocks noChangeArrowheads="1"/>
            </p:cNvSpPr>
            <p:nvPr/>
          </p:nvSpPr>
          <p:spPr bwMode="auto">
            <a:xfrm>
              <a:off x="514125" y="5678569"/>
              <a:ext cx="174805" cy="160972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it-IT">
                <a:latin typeface="Calibri" pitchFamily="34" charset="0"/>
              </a:endParaRPr>
            </a:p>
          </p:txBody>
        </p:sp>
        <p:sp>
          <p:nvSpPr>
            <p:cNvPr id="1130" name="Oval 8"/>
            <p:cNvSpPr>
              <a:spLocks noChangeArrowheads="1"/>
            </p:cNvSpPr>
            <p:nvPr/>
          </p:nvSpPr>
          <p:spPr bwMode="auto">
            <a:xfrm>
              <a:off x="728572" y="5663473"/>
              <a:ext cx="174805" cy="160972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it-IT">
                <a:latin typeface="Calibri" pitchFamily="34" charset="0"/>
              </a:endParaRPr>
            </a:p>
          </p:txBody>
        </p:sp>
        <p:sp>
          <p:nvSpPr>
            <p:cNvPr id="1131" name="Oval 8"/>
            <p:cNvSpPr>
              <a:spLocks noChangeArrowheads="1"/>
            </p:cNvSpPr>
            <p:nvPr/>
          </p:nvSpPr>
          <p:spPr bwMode="auto">
            <a:xfrm>
              <a:off x="953876" y="5671648"/>
              <a:ext cx="174805" cy="160972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it-IT">
                <a:latin typeface="Calibri" pitchFamily="34" charset="0"/>
              </a:endParaRPr>
            </a:p>
          </p:txBody>
        </p:sp>
      </p:grpSp>
      <p:sp>
        <p:nvSpPr>
          <p:cNvPr id="1143" name="Oval 6"/>
          <p:cNvSpPr>
            <a:spLocks noChangeArrowheads="1"/>
          </p:cNvSpPr>
          <p:nvPr/>
        </p:nvSpPr>
        <p:spPr bwMode="auto">
          <a:xfrm>
            <a:off x="5652826" y="2162073"/>
            <a:ext cx="174805" cy="160972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it-IT">
              <a:latin typeface="Calibri" pitchFamily="34" charset="0"/>
            </a:endParaRPr>
          </a:p>
        </p:txBody>
      </p:sp>
      <p:sp>
        <p:nvSpPr>
          <p:cNvPr id="1144" name="Oval 7"/>
          <p:cNvSpPr>
            <a:spLocks noChangeArrowheads="1"/>
          </p:cNvSpPr>
          <p:nvPr/>
        </p:nvSpPr>
        <p:spPr bwMode="auto">
          <a:xfrm>
            <a:off x="5716197" y="2355239"/>
            <a:ext cx="174805" cy="160972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it-IT">
              <a:latin typeface="Calibri" pitchFamily="34" charset="0"/>
            </a:endParaRPr>
          </a:p>
        </p:txBody>
      </p:sp>
      <p:sp>
        <p:nvSpPr>
          <p:cNvPr id="1145" name="Oval 8"/>
          <p:cNvSpPr>
            <a:spLocks noChangeArrowheads="1"/>
          </p:cNvSpPr>
          <p:nvPr/>
        </p:nvSpPr>
        <p:spPr bwMode="auto">
          <a:xfrm>
            <a:off x="5918673" y="2346294"/>
            <a:ext cx="174805" cy="160972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it-IT">
              <a:latin typeface="Calibri" pitchFamily="34" charset="0"/>
            </a:endParaRPr>
          </a:p>
        </p:txBody>
      </p:sp>
      <p:sp>
        <p:nvSpPr>
          <p:cNvPr id="1146" name="Oval 9"/>
          <p:cNvSpPr>
            <a:spLocks noChangeArrowheads="1"/>
          </p:cNvSpPr>
          <p:nvPr/>
        </p:nvSpPr>
        <p:spPr bwMode="auto">
          <a:xfrm>
            <a:off x="5841798" y="2165088"/>
            <a:ext cx="176554" cy="160972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it-IT">
              <a:latin typeface="Calibri" pitchFamily="34" charset="0"/>
            </a:endParaRPr>
          </a:p>
        </p:txBody>
      </p:sp>
      <p:sp>
        <p:nvSpPr>
          <p:cNvPr id="1147" name="Oval 10"/>
          <p:cNvSpPr>
            <a:spLocks noChangeArrowheads="1"/>
          </p:cNvSpPr>
          <p:nvPr/>
        </p:nvSpPr>
        <p:spPr bwMode="auto">
          <a:xfrm>
            <a:off x="6036461" y="2162073"/>
            <a:ext cx="174805" cy="160972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it-IT">
              <a:latin typeface="Calibri" pitchFamily="34" charset="0"/>
            </a:endParaRPr>
          </a:p>
        </p:txBody>
      </p:sp>
      <p:sp>
        <p:nvSpPr>
          <p:cNvPr id="1148" name="Oval 6"/>
          <p:cNvSpPr>
            <a:spLocks noChangeArrowheads="1"/>
          </p:cNvSpPr>
          <p:nvPr/>
        </p:nvSpPr>
        <p:spPr bwMode="auto">
          <a:xfrm>
            <a:off x="6219636" y="2169113"/>
            <a:ext cx="174805" cy="160972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it-IT">
              <a:latin typeface="Calibri" pitchFamily="34" charset="0"/>
            </a:endParaRPr>
          </a:p>
        </p:txBody>
      </p:sp>
      <p:sp>
        <p:nvSpPr>
          <p:cNvPr id="1149" name="Oval 8"/>
          <p:cNvSpPr>
            <a:spLocks noChangeArrowheads="1"/>
          </p:cNvSpPr>
          <p:nvPr/>
        </p:nvSpPr>
        <p:spPr bwMode="auto">
          <a:xfrm>
            <a:off x="6132233" y="2353836"/>
            <a:ext cx="174805" cy="160972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it-IT">
              <a:latin typeface="Calibri" pitchFamily="34" charset="0"/>
            </a:endParaRPr>
          </a:p>
        </p:txBody>
      </p:sp>
      <p:sp>
        <p:nvSpPr>
          <p:cNvPr id="1150" name="Oval 8"/>
          <p:cNvSpPr>
            <a:spLocks noChangeArrowheads="1"/>
          </p:cNvSpPr>
          <p:nvPr/>
        </p:nvSpPr>
        <p:spPr bwMode="auto">
          <a:xfrm>
            <a:off x="5710668" y="2548145"/>
            <a:ext cx="174805" cy="160972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it-IT">
              <a:latin typeface="Calibri" pitchFamily="34" charset="0"/>
            </a:endParaRPr>
          </a:p>
        </p:txBody>
      </p:sp>
      <p:sp>
        <p:nvSpPr>
          <p:cNvPr id="1151" name="Oval 8"/>
          <p:cNvSpPr>
            <a:spLocks noChangeArrowheads="1"/>
          </p:cNvSpPr>
          <p:nvPr/>
        </p:nvSpPr>
        <p:spPr bwMode="auto">
          <a:xfrm>
            <a:off x="5925115" y="2533049"/>
            <a:ext cx="174805" cy="160972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it-IT">
              <a:latin typeface="Calibri" pitchFamily="34" charset="0"/>
            </a:endParaRPr>
          </a:p>
        </p:txBody>
      </p:sp>
      <p:sp>
        <p:nvSpPr>
          <p:cNvPr id="1152" name="Oval 8"/>
          <p:cNvSpPr>
            <a:spLocks noChangeArrowheads="1"/>
          </p:cNvSpPr>
          <p:nvPr/>
        </p:nvSpPr>
        <p:spPr bwMode="auto">
          <a:xfrm>
            <a:off x="6150419" y="2541224"/>
            <a:ext cx="174805" cy="160972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it-IT">
              <a:latin typeface="Calibri" pitchFamily="34" charset="0"/>
            </a:endParaRPr>
          </a:p>
        </p:txBody>
      </p:sp>
      <p:sp>
        <p:nvSpPr>
          <p:cNvPr id="1153" name="Oval 6"/>
          <p:cNvSpPr>
            <a:spLocks noChangeArrowheads="1"/>
          </p:cNvSpPr>
          <p:nvPr/>
        </p:nvSpPr>
        <p:spPr bwMode="auto">
          <a:xfrm>
            <a:off x="6418634" y="2170666"/>
            <a:ext cx="174805" cy="160972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it-IT">
              <a:latin typeface="Calibri" pitchFamily="34" charset="0"/>
            </a:endParaRPr>
          </a:p>
        </p:txBody>
      </p:sp>
      <p:sp>
        <p:nvSpPr>
          <p:cNvPr id="1154" name="Oval 7"/>
          <p:cNvSpPr>
            <a:spLocks noChangeArrowheads="1"/>
          </p:cNvSpPr>
          <p:nvPr/>
        </p:nvSpPr>
        <p:spPr bwMode="auto">
          <a:xfrm>
            <a:off x="6482005" y="2363832"/>
            <a:ext cx="174805" cy="160972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it-IT">
              <a:latin typeface="Calibri" pitchFamily="34" charset="0"/>
            </a:endParaRPr>
          </a:p>
        </p:txBody>
      </p:sp>
      <p:sp>
        <p:nvSpPr>
          <p:cNvPr id="1155" name="Oval 8"/>
          <p:cNvSpPr>
            <a:spLocks noChangeArrowheads="1"/>
          </p:cNvSpPr>
          <p:nvPr/>
        </p:nvSpPr>
        <p:spPr bwMode="auto">
          <a:xfrm>
            <a:off x="6684481" y="2354887"/>
            <a:ext cx="174805" cy="160972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it-IT">
              <a:latin typeface="Calibri" pitchFamily="34" charset="0"/>
            </a:endParaRPr>
          </a:p>
        </p:txBody>
      </p:sp>
      <p:sp>
        <p:nvSpPr>
          <p:cNvPr id="1156" name="Oval 9"/>
          <p:cNvSpPr>
            <a:spLocks noChangeArrowheads="1"/>
          </p:cNvSpPr>
          <p:nvPr/>
        </p:nvSpPr>
        <p:spPr bwMode="auto">
          <a:xfrm>
            <a:off x="6607606" y="2173681"/>
            <a:ext cx="176554" cy="160972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it-IT">
              <a:latin typeface="Calibri" pitchFamily="34" charset="0"/>
            </a:endParaRPr>
          </a:p>
        </p:txBody>
      </p:sp>
      <p:sp>
        <p:nvSpPr>
          <p:cNvPr id="1157" name="Oval 10"/>
          <p:cNvSpPr>
            <a:spLocks noChangeArrowheads="1"/>
          </p:cNvSpPr>
          <p:nvPr/>
        </p:nvSpPr>
        <p:spPr bwMode="auto">
          <a:xfrm>
            <a:off x="6802269" y="2170666"/>
            <a:ext cx="174805" cy="160972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it-IT">
              <a:latin typeface="Calibri" pitchFamily="34" charset="0"/>
            </a:endParaRPr>
          </a:p>
        </p:txBody>
      </p:sp>
      <p:sp>
        <p:nvSpPr>
          <p:cNvPr id="1158" name="Oval 6"/>
          <p:cNvSpPr>
            <a:spLocks noChangeArrowheads="1"/>
          </p:cNvSpPr>
          <p:nvPr/>
        </p:nvSpPr>
        <p:spPr bwMode="auto">
          <a:xfrm>
            <a:off x="6985444" y="2177706"/>
            <a:ext cx="174805" cy="160972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it-IT">
              <a:latin typeface="Calibri" pitchFamily="34" charset="0"/>
            </a:endParaRPr>
          </a:p>
        </p:txBody>
      </p:sp>
      <p:sp>
        <p:nvSpPr>
          <p:cNvPr id="1159" name="Oval 8"/>
          <p:cNvSpPr>
            <a:spLocks noChangeArrowheads="1"/>
          </p:cNvSpPr>
          <p:nvPr/>
        </p:nvSpPr>
        <p:spPr bwMode="auto">
          <a:xfrm>
            <a:off x="6898041" y="2362429"/>
            <a:ext cx="174805" cy="160972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it-IT">
              <a:latin typeface="Calibri" pitchFamily="34" charset="0"/>
            </a:endParaRPr>
          </a:p>
        </p:txBody>
      </p:sp>
      <p:sp>
        <p:nvSpPr>
          <p:cNvPr id="1160" name="Oval 8"/>
          <p:cNvSpPr>
            <a:spLocks noChangeArrowheads="1"/>
          </p:cNvSpPr>
          <p:nvPr/>
        </p:nvSpPr>
        <p:spPr bwMode="auto">
          <a:xfrm>
            <a:off x="6476476" y="2556738"/>
            <a:ext cx="174805" cy="160972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it-IT">
              <a:latin typeface="Calibri" pitchFamily="34" charset="0"/>
            </a:endParaRPr>
          </a:p>
        </p:txBody>
      </p:sp>
      <p:sp>
        <p:nvSpPr>
          <p:cNvPr id="1161" name="Oval 8"/>
          <p:cNvSpPr>
            <a:spLocks noChangeArrowheads="1"/>
          </p:cNvSpPr>
          <p:nvPr/>
        </p:nvSpPr>
        <p:spPr bwMode="auto">
          <a:xfrm>
            <a:off x="6690923" y="2541642"/>
            <a:ext cx="174805" cy="160972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it-IT">
              <a:latin typeface="Calibri" pitchFamily="34" charset="0"/>
            </a:endParaRPr>
          </a:p>
        </p:txBody>
      </p:sp>
      <p:sp>
        <p:nvSpPr>
          <p:cNvPr id="1162" name="Oval 8"/>
          <p:cNvSpPr>
            <a:spLocks noChangeArrowheads="1"/>
          </p:cNvSpPr>
          <p:nvPr/>
        </p:nvSpPr>
        <p:spPr bwMode="auto">
          <a:xfrm>
            <a:off x="6916227" y="2549817"/>
            <a:ext cx="174805" cy="160972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it-IT">
              <a:latin typeface="Calibri" pitchFamily="34" charset="0"/>
            </a:endParaRPr>
          </a:p>
        </p:txBody>
      </p:sp>
      <p:sp>
        <p:nvSpPr>
          <p:cNvPr id="1163" name="Oval 6"/>
          <p:cNvSpPr>
            <a:spLocks noChangeArrowheads="1"/>
          </p:cNvSpPr>
          <p:nvPr/>
        </p:nvSpPr>
        <p:spPr bwMode="auto">
          <a:xfrm>
            <a:off x="7192379" y="2162933"/>
            <a:ext cx="174805" cy="160972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it-IT">
              <a:latin typeface="Calibri" pitchFamily="34" charset="0"/>
            </a:endParaRPr>
          </a:p>
        </p:txBody>
      </p:sp>
      <p:sp>
        <p:nvSpPr>
          <p:cNvPr id="1164" name="Oval 7"/>
          <p:cNvSpPr>
            <a:spLocks noChangeArrowheads="1"/>
          </p:cNvSpPr>
          <p:nvPr/>
        </p:nvSpPr>
        <p:spPr bwMode="auto">
          <a:xfrm>
            <a:off x="7255750" y="2356099"/>
            <a:ext cx="174805" cy="160972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it-IT">
              <a:latin typeface="Calibri" pitchFamily="34" charset="0"/>
            </a:endParaRPr>
          </a:p>
        </p:txBody>
      </p:sp>
      <p:sp>
        <p:nvSpPr>
          <p:cNvPr id="1165" name="Oval 8"/>
          <p:cNvSpPr>
            <a:spLocks noChangeArrowheads="1"/>
          </p:cNvSpPr>
          <p:nvPr/>
        </p:nvSpPr>
        <p:spPr bwMode="auto">
          <a:xfrm>
            <a:off x="7458226" y="2347154"/>
            <a:ext cx="174805" cy="160972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it-IT">
              <a:latin typeface="Calibri" pitchFamily="34" charset="0"/>
            </a:endParaRPr>
          </a:p>
        </p:txBody>
      </p:sp>
      <p:sp>
        <p:nvSpPr>
          <p:cNvPr id="1166" name="Oval 9"/>
          <p:cNvSpPr>
            <a:spLocks noChangeArrowheads="1"/>
          </p:cNvSpPr>
          <p:nvPr/>
        </p:nvSpPr>
        <p:spPr bwMode="auto">
          <a:xfrm>
            <a:off x="7381351" y="2165948"/>
            <a:ext cx="176554" cy="160972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it-IT">
              <a:latin typeface="Calibri" pitchFamily="34" charset="0"/>
            </a:endParaRPr>
          </a:p>
        </p:txBody>
      </p:sp>
      <p:sp>
        <p:nvSpPr>
          <p:cNvPr id="1167" name="Oval 10"/>
          <p:cNvSpPr>
            <a:spLocks noChangeArrowheads="1"/>
          </p:cNvSpPr>
          <p:nvPr/>
        </p:nvSpPr>
        <p:spPr bwMode="auto">
          <a:xfrm>
            <a:off x="7576014" y="2162933"/>
            <a:ext cx="174805" cy="160972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it-IT">
              <a:latin typeface="Calibri" pitchFamily="34" charset="0"/>
            </a:endParaRPr>
          </a:p>
        </p:txBody>
      </p:sp>
      <p:sp>
        <p:nvSpPr>
          <p:cNvPr id="1168" name="Oval 6"/>
          <p:cNvSpPr>
            <a:spLocks noChangeArrowheads="1"/>
          </p:cNvSpPr>
          <p:nvPr/>
        </p:nvSpPr>
        <p:spPr bwMode="auto">
          <a:xfrm>
            <a:off x="7759189" y="2169973"/>
            <a:ext cx="174805" cy="160972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it-IT">
              <a:latin typeface="Calibri" pitchFamily="34" charset="0"/>
            </a:endParaRPr>
          </a:p>
        </p:txBody>
      </p:sp>
      <p:sp>
        <p:nvSpPr>
          <p:cNvPr id="1169" name="Oval 8"/>
          <p:cNvSpPr>
            <a:spLocks noChangeArrowheads="1"/>
          </p:cNvSpPr>
          <p:nvPr/>
        </p:nvSpPr>
        <p:spPr bwMode="auto">
          <a:xfrm>
            <a:off x="7671786" y="2354696"/>
            <a:ext cx="174805" cy="160972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it-IT">
              <a:latin typeface="Calibri" pitchFamily="34" charset="0"/>
            </a:endParaRPr>
          </a:p>
        </p:txBody>
      </p:sp>
      <p:sp>
        <p:nvSpPr>
          <p:cNvPr id="1170" name="Oval 8"/>
          <p:cNvSpPr>
            <a:spLocks noChangeArrowheads="1"/>
          </p:cNvSpPr>
          <p:nvPr/>
        </p:nvSpPr>
        <p:spPr bwMode="auto">
          <a:xfrm>
            <a:off x="7250221" y="2549005"/>
            <a:ext cx="174805" cy="160972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it-IT">
              <a:latin typeface="Calibri" pitchFamily="34" charset="0"/>
            </a:endParaRPr>
          </a:p>
        </p:txBody>
      </p:sp>
      <p:sp>
        <p:nvSpPr>
          <p:cNvPr id="1171" name="Oval 8"/>
          <p:cNvSpPr>
            <a:spLocks noChangeArrowheads="1"/>
          </p:cNvSpPr>
          <p:nvPr/>
        </p:nvSpPr>
        <p:spPr bwMode="auto">
          <a:xfrm>
            <a:off x="7464668" y="2533909"/>
            <a:ext cx="174805" cy="160972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it-IT">
              <a:latin typeface="Calibri" pitchFamily="34" charset="0"/>
            </a:endParaRPr>
          </a:p>
        </p:txBody>
      </p:sp>
      <p:sp>
        <p:nvSpPr>
          <p:cNvPr id="1172" name="Oval 8"/>
          <p:cNvSpPr>
            <a:spLocks noChangeArrowheads="1"/>
          </p:cNvSpPr>
          <p:nvPr/>
        </p:nvSpPr>
        <p:spPr bwMode="auto">
          <a:xfrm>
            <a:off x="7689972" y="2542084"/>
            <a:ext cx="174805" cy="160972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it-IT">
              <a:latin typeface="Calibri" pitchFamily="34" charset="0"/>
            </a:endParaRPr>
          </a:p>
        </p:txBody>
      </p:sp>
      <p:sp>
        <p:nvSpPr>
          <p:cNvPr id="1173" name="Oval 6"/>
          <p:cNvSpPr>
            <a:spLocks noChangeArrowheads="1"/>
          </p:cNvSpPr>
          <p:nvPr/>
        </p:nvSpPr>
        <p:spPr bwMode="auto">
          <a:xfrm>
            <a:off x="7980215" y="2173681"/>
            <a:ext cx="174805" cy="160972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it-IT">
              <a:latin typeface="Calibri" pitchFamily="34" charset="0"/>
            </a:endParaRPr>
          </a:p>
        </p:txBody>
      </p:sp>
      <p:sp>
        <p:nvSpPr>
          <p:cNvPr id="1174" name="Oval 7"/>
          <p:cNvSpPr>
            <a:spLocks noChangeArrowheads="1"/>
          </p:cNvSpPr>
          <p:nvPr/>
        </p:nvSpPr>
        <p:spPr bwMode="auto">
          <a:xfrm>
            <a:off x="8043586" y="2366847"/>
            <a:ext cx="174805" cy="160972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it-IT">
              <a:latin typeface="Calibri" pitchFamily="34" charset="0"/>
            </a:endParaRPr>
          </a:p>
        </p:txBody>
      </p:sp>
      <p:sp>
        <p:nvSpPr>
          <p:cNvPr id="1175" name="Oval 8"/>
          <p:cNvSpPr>
            <a:spLocks noChangeArrowheads="1"/>
          </p:cNvSpPr>
          <p:nvPr/>
        </p:nvSpPr>
        <p:spPr bwMode="auto">
          <a:xfrm>
            <a:off x="8246062" y="2357902"/>
            <a:ext cx="174805" cy="160972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it-IT">
              <a:latin typeface="Calibri" pitchFamily="34" charset="0"/>
            </a:endParaRPr>
          </a:p>
        </p:txBody>
      </p:sp>
      <p:sp>
        <p:nvSpPr>
          <p:cNvPr id="1176" name="Oval 9"/>
          <p:cNvSpPr>
            <a:spLocks noChangeArrowheads="1"/>
          </p:cNvSpPr>
          <p:nvPr/>
        </p:nvSpPr>
        <p:spPr bwMode="auto">
          <a:xfrm>
            <a:off x="8169187" y="2176696"/>
            <a:ext cx="176554" cy="160972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it-IT">
              <a:latin typeface="Calibri" pitchFamily="34" charset="0"/>
            </a:endParaRPr>
          </a:p>
        </p:txBody>
      </p:sp>
      <p:sp>
        <p:nvSpPr>
          <p:cNvPr id="1177" name="Oval 10"/>
          <p:cNvSpPr>
            <a:spLocks noChangeArrowheads="1"/>
          </p:cNvSpPr>
          <p:nvPr/>
        </p:nvSpPr>
        <p:spPr bwMode="auto">
          <a:xfrm>
            <a:off x="8363850" y="2173681"/>
            <a:ext cx="174805" cy="160972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it-IT">
              <a:latin typeface="Calibri" pitchFamily="34" charset="0"/>
            </a:endParaRPr>
          </a:p>
        </p:txBody>
      </p:sp>
      <p:sp>
        <p:nvSpPr>
          <p:cNvPr id="1178" name="Oval 6"/>
          <p:cNvSpPr>
            <a:spLocks noChangeArrowheads="1"/>
          </p:cNvSpPr>
          <p:nvPr/>
        </p:nvSpPr>
        <p:spPr bwMode="auto">
          <a:xfrm>
            <a:off x="8547025" y="2180721"/>
            <a:ext cx="174805" cy="160972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it-IT">
              <a:latin typeface="Calibri" pitchFamily="34" charset="0"/>
            </a:endParaRPr>
          </a:p>
        </p:txBody>
      </p:sp>
      <p:sp>
        <p:nvSpPr>
          <p:cNvPr id="1179" name="Oval 8"/>
          <p:cNvSpPr>
            <a:spLocks noChangeArrowheads="1"/>
          </p:cNvSpPr>
          <p:nvPr/>
        </p:nvSpPr>
        <p:spPr bwMode="auto">
          <a:xfrm>
            <a:off x="8459622" y="2365444"/>
            <a:ext cx="174805" cy="160972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it-IT">
              <a:latin typeface="Calibri" pitchFamily="34" charset="0"/>
            </a:endParaRPr>
          </a:p>
        </p:txBody>
      </p:sp>
      <p:sp>
        <p:nvSpPr>
          <p:cNvPr id="1180" name="Oval 8"/>
          <p:cNvSpPr>
            <a:spLocks noChangeArrowheads="1"/>
          </p:cNvSpPr>
          <p:nvPr/>
        </p:nvSpPr>
        <p:spPr bwMode="auto">
          <a:xfrm>
            <a:off x="8038057" y="2559753"/>
            <a:ext cx="174805" cy="160972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it-IT">
              <a:latin typeface="Calibri" pitchFamily="34" charset="0"/>
            </a:endParaRPr>
          </a:p>
        </p:txBody>
      </p:sp>
      <p:sp>
        <p:nvSpPr>
          <p:cNvPr id="1181" name="Oval 8"/>
          <p:cNvSpPr>
            <a:spLocks noChangeArrowheads="1"/>
          </p:cNvSpPr>
          <p:nvPr/>
        </p:nvSpPr>
        <p:spPr bwMode="auto">
          <a:xfrm>
            <a:off x="8252504" y="2544657"/>
            <a:ext cx="174805" cy="160972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it-IT">
              <a:latin typeface="Calibri" pitchFamily="34" charset="0"/>
            </a:endParaRPr>
          </a:p>
        </p:txBody>
      </p:sp>
      <p:sp>
        <p:nvSpPr>
          <p:cNvPr id="1182" name="Oval 8"/>
          <p:cNvSpPr>
            <a:spLocks noChangeArrowheads="1"/>
          </p:cNvSpPr>
          <p:nvPr/>
        </p:nvSpPr>
        <p:spPr bwMode="auto">
          <a:xfrm>
            <a:off x="8477808" y="2552832"/>
            <a:ext cx="174805" cy="160972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it-IT">
              <a:latin typeface="Calibri" pitchFamily="34" charset="0"/>
            </a:endParaRPr>
          </a:p>
        </p:txBody>
      </p:sp>
      <p:sp>
        <p:nvSpPr>
          <p:cNvPr id="1183" name="Oval 6"/>
          <p:cNvSpPr>
            <a:spLocks noChangeArrowheads="1"/>
          </p:cNvSpPr>
          <p:nvPr/>
        </p:nvSpPr>
        <p:spPr bwMode="auto">
          <a:xfrm>
            <a:off x="410277" y="4439450"/>
            <a:ext cx="174805" cy="160972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it-IT">
              <a:latin typeface="Calibri" pitchFamily="34" charset="0"/>
            </a:endParaRPr>
          </a:p>
        </p:txBody>
      </p:sp>
      <p:sp>
        <p:nvSpPr>
          <p:cNvPr id="1184" name="Oval 7"/>
          <p:cNvSpPr>
            <a:spLocks noChangeArrowheads="1"/>
          </p:cNvSpPr>
          <p:nvPr/>
        </p:nvSpPr>
        <p:spPr bwMode="auto">
          <a:xfrm>
            <a:off x="473648" y="4632616"/>
            <a:ext cx="174805" cy="160972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it-IT">
              <a:latin typeface="Calibri" pitchFamily="34" charset="0"/>
            </a:endParaRPr>
          </a:p>
        </p:txBody>
      </p:sp>
      <p:sp>
        <p:nvSpPr>
          <p:cNvPr id="1185" name="Oval 8"/>
          <p:cNvSpPr>
            <a:spLocks noChangeArrowheads="1"/>
          </p:cNvSpPr>
          <p:nvPr/>
        </p:nvSpPr>
        <p:spPr bwMode="auto">
          <a:xfrm>
            <a:off x="676124" y="4623671"/>
            <a:ext cx="174805" cy="160972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it-IT">
              <a:latin typeface="Calibri" pitchFamily="34" charset="0"/>
            </a:endParaRPr>
          </a:p>
        </p:txBody>
      </p:sp>
      <p:sp>
        <p:nvSpPr>
          <p:cNvPr id="1186" name="Oval 9"/>
          <p:cNvSpPr>
            <a:spLocks noChangeArrowheads="1"/>
          </p:cNvSpPr>
          <p:nvPr/>
        </p:nvSpPr>
        <p:spPr bwMode="auto">
          <a:xfrm>
            <a:off x="599249" y="4442465"/>
            <a:ext cx="176554" cy="160972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it-IT">
              <a:latin typeface="Calibri" pitchFamily="34" charset="0"/>
            </a:endParaRPr>
          </a:p>
        </p:txBody>
      </p:sp>
      <p:sp>
        <p:nvSpPr>
          <p:cNvPr id="1187" name="Oval 10"/>
          <p:cNvSpPr>
            <a:spLocks noChangeArrowheads="1"/>
          </p:cNvSpPr>
          <p:nvPr/>
        </p:nvSpPr>
        <p:spPr bwMode="auto">
          <a:xfrm>
            <a:off x="793912" y="4439450"/>
            <a:ext cx="174805" cy="160972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it-IT">
              <a:latin typeface="Calibri" pitchFamily="34" charset="0"/>
            </a:endParaRPr>
          </a:p>
        </p:txBody>
      </p:sp>
      <p:sp>
        <p:nvSpPr>
          <p:cNvPr id="1188" name="Oval 6"/>
          <p:cNvSpPr>
            <a:spLocks noChangeArrowheads="1"/>
          </p:cNvSpPr>
          <p:nvPr/>
        </p:nvSpPr>
        <p:spPr bwMode="auto">
          <a:xfrm>
            <a:off x="977087" y="4446490"/>
            <a:ext cx="174805" cy="160972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it-IT">
              <a:latin typeface="Calibri" pitchFamily="34" charset="0"/>
            </a:endParaRPr>
          </a:p>
        </p:txBody>
      </p:sp>
      <p:sp>
        <p:nvSpPr>
          <p:cNvPr id="1189" name="Oval 8"/>
          <p:cNvSpPr>
            <a:spLocks noChangeArrowheads="1"/>
          </p:cNvSpPr>
          <p:nvPr/>
        </p:nvSpPr>
        <p:spPr bwMode="auto">
          <a:xfrm>
            <a:off x="889684" y="4631213"/>
            <a:ext cx="174805" cy="160972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it-IT">
              <a:latin typeface="Calibri" pitchFamily="34" charset="0"/>
            </a:endParaRPr>
          </a:p>
        </p:txBody>
      </p:sp>
      <p:sp>
        <p:nvSpPr>
          <p:cNvPr id="1190" name="Oval 8"/>
          <p:cNvSpPr>
            <a:spLocks noChangeArrowheads="1"/>
          </p:cNvSpPr>
          <p:nvPr/>
        </p:nvSpPr>
        <p:spPr bwMode="auto">
          <a:xfrm>
            <a:off x="468119" y="4825522"/>
            <a:ext cx="174805" cy="160972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it-IT">
              <a:latin typeface="Calibri" pitchFamily="34" charset="0"/>
            </a:endParaRPr>
          </a:p>
        </p:txBody>
      </p:sp>
      <p:sp>
        <p:nvSpPr>
          <p:cNvPr id="1191" name="Oval 8"/>
          <p:cNvSpPr>
            <a:spLocks noChangeArrowheads="1"/>
          </p:cNvSpPr>
          <p:nvPr/>
        </p:nvSpPr>
        <p:spPr bwMode="auto">
          <a:xfrm>
            <a:off x="682566" y="4810426"/>
            <a:ext cx="174805" cy="160972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it-IT">
              <a:latin typeface="Calibri" pitchFamily="34" charset="0"/>
            </a:endParaRPr>
          </a:p>
        </p:txBody>
      </p:sp>
      <p:sp>
        <p:nvSpPr>
          <p:cNvPr id="1192" name="Oval 8"/>
          <p:cNvSpPr>
            <a:spLocks noChangeArrowheads="1"/>
          </p:cNvSpPr>
          <p:nvPr/>
        </p:nvSpPr>
        <p:spPr bwMode="auto">
          <a:xfrm>
            <a:off x="907870" y="4818601"/>
            <a:ext cx="174805" cy="160972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it-IT">
              <a:latin typeface="Calibri" pitchFamily="34" charset="0"/>
            </a:endParaRPr>
          </a:p>
        </p:txBody>
      </p:sp>
      <p:sp>
        <p:nvSpPr>
          <p:cNvPr id="1193" name="Oval 6"/>
          <p:cNvSpPr>
            <a:spLocks noChangeArrowheads="1"/>
          </p:cNvSpPr>
          <p:nvPr/>
        </p:nvSpPr>
        <p:spPr bwMode="auto">
          <a:xfrm>
            <a:off x="1177330" y="4442132"/>
            <a:ext cx="174805" cy="160972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it-IT">
              <a:latin typeface="Calibri" pitchFamily="34" charset="0"/>
            </a:endParaRPr>
          </a:p>
        </p:txBody>
      </p:sp>
      <p:sp>
        <p:nvSpPr>
          <p:cNvPr id="1194" name="Oval 7"/>
          <p:cNvSpPr>
            <a:spLocks noChangeArrowheads="1"/>
          </p:cNvSpPr>
          <p:nvPr/>
        </p:nvSpPr>
        <p:spPr bwMode="auto">
          <a:xfrm>
            <a:off x="1240701" y="4635298"/>
            <a:ext cx="174805" cy="160972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it-IT">
              <a:latin typeface="Calibri" pitchFamily="34" charset="0"/>
            </a:endParaRPr>
          </a:p>
        </p:txBody>
      </p:sp>
      <p:sp>
        <p:nvSpPr>
          <p:cNvPr id="1195" name="Oval 8"/>
          <p:cNvSpPr>
            <a:spLocks noChangeArrowheads="1"/>
          </p:cNvSpPr>
          <p:nvPr/>
        </p:nvSpPr>
        <p:spPr bwMode="auto">
          <a:xfrm>
            <a:off x="1443177" y="4626353"/>
            <a:ext cx="174805" cy="160972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it-IT">
              <a:latin typeface="Calibri" pitchFamily="34" charset="0"/>
            </a:endParaRPr>
          </a:p>
        </p:txBody>
      </p:sp>
      <p:sp>
        <p:nvSpPr>
          <p:cNvPr id="1196" name="Oval 9"/>
          <p:cNvSpPr>
            <a:spLocks noChangeArrowheads="1"/>
          </p:cNvSpPr>
          <p:nvPr/>
        </p:nvSpPr>
        <p:spPr bwMode="auto">
          <a:xfrm>
            <a:off x="1366302" y="4445147"/>
            <a:ext cx="176554" cy="160972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it-IT">
              <a:latin typeface="Calibri" pitchFamily="34" charset="0"/>
            </a:endParaRPr>
          </a:p>
        </p:txBody>
      </p:sp>
      <p:sp>
        <p:nvSpPr>
          <p:cNvPr id="1197" name="Oval 10"/>
          <p:cNvSpPr>
            <a:spLocks noChangeArrowheads="1"/>
          </p:cNvSpPr>
          <p:nvPr/>
        </p:nvSpPr>
        <p:spPr bwMode="auto">
          <a:xfrm>
            <a:off x="1560965" y="4442132"/>
            <a:ext cx="174805" cy="160972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it-IT">
              <a:latin typeface="Calibri" pitchFamily="34" charset="0"/>
            </a:endParaRPr>
          </a:p>
        </p:txBody>
      </p:sp>
      <p:sp>
        <p:nvSpPr>
          <p:cNvPr id="1198" name="Oval 6"/>
          <p:cNvSpPr>
            <a:spLocks noChangeArrowheads="1"/>
          </p:cNvSpPr>
          <p:nvPr/>
        </p:nvSpPr>
        <p:spPr bwMode="auto">
          <a:xfrm>
            <a:off x="1744140" y="4449172"/>
            <a:ext cx="174805" cy="160972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it-IT">
              <a:latin typeface="Calibri" pitchFamily="34" charset="0"/>
            </a:endParaRPr>
          </a:p>
        </p:txBody>
      </p:sp>
      <p:sp>
        <p:nvSpPr>
          <p:cNvPr id="1199" name="Oval 8"/>
          <p:cNvSpPr>
            <a:spLocks noChangeArrowheads="1"/>
          </p:cNvSpPr>
          <p:nvPr/>
        </p:nvSpPr>
        <p:spPr bwMode="auto">
          <a:xfrm>
            <a:off x="1656737" y="4633895"/>
            <a:ext cx="174805" cy="160972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it-IT">
              <a:latin typeface="Calibri" pitchFamily="34" charset="0"/>
            </a:endParaRPr>
          </a:p>
        </p:txBody>
      </p:sp>
      <p:sp>
        <p:nvSpPr>
          <p:cNvPr id="1200" name="Oval 8"/>
          <p:cNvSpPr>
            <a:spLocks noChangeArrowheads="1"/>
          </p:cNvSpPr>
          <p:nvPr/>
        </p:nvSpPr>
        <p:spPr bwMode="auto">
          <a:xfrm>
            <a:off x="1235172" y="4828204"/>
            <a:ext cx="174805" cy="160972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it-IT">
              <a:latin typeface="Calibri" pitchFamily="34" charset="0"/>
            </a:endParaRPr>
          </a:p>
        </p:txBody>
      </p:sp>
      <p:sp>
        <p:nvSpPr>
          <p:cNvPr id="1201" name="Oval 8"/>
          <p:cNvSpPr>
            <a:spLocks noChangeArrowheads="1"/>
          </p:cNvSpPr>
          <p:nvPr/>
        </p:nvSpPr>
        <p:spPr bwMode="auto">
          <a:xfrm>
            <a:off x="1449619" y="4813108"/>
            <a:ext cx="174805" cy="160972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it-IT">
              <a:latin typeface="Calibri" pitchFamily="34" charset="0"/>
            </a:endParaRPr>
          </a:p>
        </p:txBody>
      </p:sp>
      <p:sp>
        <p:nvSpPr>
          <p:cNvPr id="1202" name="Oval 8"/>
          <p:cNvSpPr>
            <a:spLocks noChangeArrowheads="1"/>
          </p:cNvSpPr>
          <p:nvPr/>
        </p:nvSpPr>
        <p:spPr bwMode="auto">
          <a:xfrm>
            <a:off x="1674923" y="4821283"/>
            <a:ext cx="174805" cy="160972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it-IT">
              <a:latin typeface="Calibri" pitchFamily="34" charset="0"/>
            </a:endParaRPr>
          </a:p>
        </p:txBody>
      </p:sp>
      <p:sp>
        <p:nvSpPr>
          <p:cNvPr id="1203" name="Oval 6"/>
          <p:cNvSpPr>
            <a:spLocks noChangeArrowheads="1"/>
          </p:cNvSpPr>
          <p:nvPr/>
        </p:nvSpPr>
        <p:spPr bwMode="auto">
          <a:xfrm>
            <a:off x="1941651" y="4443081"/>
            <a:ext cx="174805" cy="160972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it-IT">
              <a:latin typeface="Calibri" pitchFamily="34" charset="0"/>
            </a:endParaRPr>
          </a:p>
        </p:txBody>
      </p:sp>
      <p:sp>
        <p:nvSpPr>
          <p:cNvPr id="1204" name="Oval 7"/>
          <p:cNvSpPr>
            <a:spLocks noChangeArrowheads="1"/>
          </p:cNvSpPr>
          <p:nvPr/>
        </p:nvSpPr>
        <p:spPr bwMode="auto">
          <a:xfrm>
            <a:off x="2005022" y="4636247"/>
            <a:ext cx="174805" cy="160972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it-IT">
              <a:latin typeface="Calibri" pitchFamily="34" charset="0"/>
            </a:endParaRPr>
          </a:p>
        </p:txBody>
      </p:sp>
      <p:sp>
        <p:nvSpPr>
          <p:cNvPr id="1205" name="Oval 8"/>
          <p:cNvSpPr>
            <a:spLocks noChangeArrowheads="1"/>
          </p:cNvSpPr>
          <p:nvPr/>
        </p:nvSpPr>
        <p:spPr bwMode="auto">
          <a:xfrm>
            <a:off x="2207498" y="4627302"/>
            <a:ext cx="174805" cy="160972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it-IT">
              <a:latin typeface="Calibri" pitchFamily="34" charset="0"/>
            </a:endParaRPr>
          </a:p>
        </p:txBody>
      </p:sp>
      <p:sp>
        <p:nvSpPr>
          <p:cNvPr id="1206" name="Oval 9"/>
          <p:cNvSpPr>
            <a:spLocks noChangeArrowheads="1"/>
          </p:cNvSpPr>
          <p:nvPr/>
        </p:nvSpPr>
        <p:spPr bwMode="auto">
          <a:xfrm>
            <a:off x="2130623" y="4446096"/>
            <a:ext cx="176554" cy="160972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it-IT">
              <a:latin typeface="Calibri" pitchFamily="34" charset="0"/>
            </a:endParaRPr>
          </a:p>
        </p:txBody>
      </p:sp>
      <p:sp>
        <p:nvSpPr>
          <p:cNvPr id="1207" name="Oval 10"/>
          <p:cNvSpPr>
            <a:spLocks noChangeArrowheads="1"/>
          </p:cNvSpPr>
          <p:nvPr/>
        </p:nvSpPr>
        <p:spPr bwMode="auto">
          <a:xfrm>
            <a:off x="2325286" y="4443081"/>
            <a:ext cx="174805" cy="160972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it-IT">
              <a:latin typeface="Calibri" pitchFamily="34" charset="0"/>
            </a:endParaRPr>
          </a:p>
        </p:txBody>
      </p:sp>
      <p:sp>
        <p:nvSpPr>
          <p:cNvPr id="1208" name="Oval 6"/>
          <p:cNvSpPr>
            <a:spLocks noChangeArrowheads="1"/>
          </p:cNvSpPr>
          <p:nvPr/>
        </p:nvSpPr>
        <p:spPr bwMode="auto">
          <a:xfrm>
            <a:off x="2508461" y="4450121"/>
            <a:ext cx="174805" cy="160972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it-IT">
              <a:latin typeface="Calibri" pitchFamily="34" charset="0"/>
            </a:endParaRPr>
          </a:p>
        </p:txBody>
      </p:sp>
      <p:sp>
        <p:nvSpPr>
          <p:cNvPr id="1209" name="Oval 8"/>
          <p:cNvSpPr>
            <a:spLocks noChangeArrowheads="1"/>
          </p:cNvSpPr>
          <p:nvPr/>
        </p:nvSpPr>
        <p:spPr bwMode="auto">
          <a:xfrm>
            <a:off x="2421058" y="4634844"/>
            <a:ext cx="174805" cy="160972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it-IT">
              <a:latin typeface="Calibri" pitchFamily="34" charset="0"/>
            </a:endParaRPr>
          </a:p>
        </p:txBody>
      </p:sp>
      <p:sp>
        <p:nvSpPr>
          <p:cNvPr id="1210" name="Oval 8"/>
          <p:cNvSpPr>
            <a:spLocks noChangeArrowheads="1"/>
          </p:cNvSpPr>
          <p:nvPr/>
        </p:nvSpPr>
        <p:spPr bwMode="auto">
          <a:xfrm>
            <a:off x="1999493" y="4829153"/>
            <a:ext cx="174805" cy="160972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it-IT">
              <a:latin typeface="Calibri" pitchFamily="34" charset="0"/>
            </a:endParaRPr>
          </a:p>
        </p:txBody>
      </p:sp>
      <p:sp>
        <p:nvSpPr>
          <p:cNvPr id="1211" name="Oval 8"/>
          <p:cNvSpPr>
            <a:spLocks noChangeArrowheads="1"/>
          </p:cNvSpPr>
          <p:nvPr/>
        </p:nvSpPr>
        <p:spPr bwMode="auto">
          <a:xfrm>
            <a:off x="2213940" y="4814057"/>
            <a:ext cx="174805" cy="160972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it-IT">
              <a:latin typeface="Calibri" pitchFamily="34" charset="0"/>
            </a:endParaRPr>
          </a:p>
        </p:txBody>
      </p:sp>
      <p:sp>
        <p:nvSpPr>
          <p:cNvPr id="1212" name="Oval 8"/>
          <p:cNvSpPr>
            <a:spLocks noChangeArrowheads="1"/>
          </p:cNvSpPr>
          <p:nvPr/>
        </p:nvSpPr>
        <p:spPr bwMode="auto">
          <a:xfrm>
            <a:off x="2439244" y="4822232"/>
            <a:ext cx="174805" cy="160972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it-IT">
              <a:latin typeface="Calibri" pitchFamily="34" charset="0"/>
            </a:endParaRPr>
          </a:p>
        </p:txBody>
      </p:sp>
      <p:sp>
        <p:nvSpPr>
          <p:cNvPr id="1213" name="Oval 6"/>
          <p:cNvSpPr>
            <a:spLocks noChangeArrowheads="1"/>
          </p:cNvSpPr>
          <p:nvPr/>
        </p:nvSpPr>
        <p:spPr bwMode="auto">
          <a:xfrm>
            <a:off x="2732504" y="4450121"/>
            <a:ext cx="174805" cy="160972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it-IT">
              <a:latin typeface="Calibri" pitchFamily="34" charset="0"/>
            </a:endParaRPr>
          </a:p>
        </p:txBody>
      </p:sp>
      <p:sp>
        <p:nvSpPr>
          <p:cNvPr id="1214" name="Oval 7"/>
          <p:cNvSpPr>
            <a:spLocks noChangeArrowheads="1"/>
          </p:cNvSpPr>
          <p:nvPr/>
        </p:nvSpPr>
        <p:spPr bwMode="auto">
          <a:xfrm>
            <a:off x="2795875" y="4643287"/>
            <a:ext cx="174805" cy="160972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it-IT">
              <a:latin typeface="Calibri" pitchFamily="34" charset="0"/>
            </a:endParaRPr>
          </a:p>
        </p:txBody>
      </p:sp>
      <p:sp>
        <p:nvSpPr>
          <p:cNvPr id="1215" name="Oval 8"/>
          <p:cNvSpPr>
            <a:spLocks noChangeArrowheads="1"/>
          </p:cNvSpPr>
          <p:nvPr/>
        </p:nvSpPr>
        <p:spPr bwMode="auto">
          <a:xfrm>
            <a:off x="2998351" y="4634342"/>
            <a:ext cx="174805" cy="160972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it-IT">
              <a:latin typeface="Calibri" pitchFamily="34" charset="0"/>
            </a:endParaRPr>
          </a:p>
        </p:txBody>
      </p:sp>
      <p:sp>
        <p:nvSpPr>
          <p:cNvPr id="1216" name="Oval 9"/>
          <p:cNvSpPr>
            <a:spLocks noChangeArrowheads="1"/>
          </p:cNvSpPr>
          <p:nvPr/>
        </p:nvSpPr>
        <p:spPr bwMode="auto">
          <a:xfrm>
            <a:off x="2921476" y="4453136"/>
            <a:ext cx="176554" cy="160972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it-IT">
              <a:latin typeface="Calibri" pitchFamily="34" charset="0"/>
            </a:endParaRPr>
          </a:p>
        </p:txBody>
      </p:sp>
      <p:sp>
        <p:nvSpPr>
          <p:cNvPr id="1217" name="Oval 10"/>
          <p:cNvSpPr>
            <a:spLocks noChangeArrowheads="1"/>
          </p:cNvSpPr>
          <p:nvPr/>
        </p:nvSpPr>
        <p:spPr bwMode="auto">
          <a:xfrm>
            <a:off x="3116139" y="4450121"/>
            <a:ext cx="174805" cy="160972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it-IT">
              <a:latin typeface="Calibri" pitchFamily="34" charset="0"/>
            </a:endParaRPr>
          </a:p>
        </p:txBody>
      </p:sp>
      <p:sp>
        <p:nvSpPr>
          <p:cNvPr id="1218" name="Oval 6"/>
          <p:cNvSpPr>
            <a:spLocks noChangeArrowheads="1"/>
          </p:cNvSpPr>
          <p:nvPr/>
        </p:nvSpPr>
        <p:spPr bwMode="auto">
          <a:xfrm>
            <a:off x="3299314" y="4457161"/>
            <a:ext cx="174805" cy="160972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it-IT">
              <a:latin typeface="Calibri" pitchFamily="34" charset="0"/>
            </a:endParaRPr>
          </a:p>
        </p:txBody>
      </p:sp>
      <p:sp>
        <p:nvSpPr>
          <p:cNvPr id="1219" name="Oval 8"/>
          <p:cNvSpPr>
            <a:spLocks noChangeArrowheads="1"/>
          </p:cNvSpPr>
          <p:nvPr/>
        </p:nvSpPr>
        <p:spPr bwMode="auto">
          <a:xfrm>
            <a:off x="3211911" y="4641884"/>
            <a:ext cx="174805" cy="160972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it-IT">
              <a:latin typeface="Calibri" pitchFamily="34" charset="0"/>
            </a:endParaRPr>
          </a:p>
        </p:txBody>
      </p:sp>
      <p:sp>
        <p:nvSpPr>
          <p:cNvPr id="1220" name="Oval 8"/>
          <p:cNvSpPr>
            <a:spLocks noChangeArrowheads="1"/>
          </p:cNvSpPr>
          <p:nvPr/>
        </p:nvSpPr>
        <p:spPr bwMode="auto">
          <a:xfrm>
            <a:off x="2790346" y="4836193"/>
            <a:ext cx="174805" cy="160972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it-IT">
              <a:latin typeface="Calibri" pitchFamily="34" charset="0"/>
            </a:endParaRPr>
          </a:p>
        </p:txBody>
      </p:sp>
      <p:sp>
        <p:nvSpPr>
          <p:cNvPr id="1221" name="Oval 8"/>
          <p:cNvSpPr>
            <a:spLocks noChangeArrowheads="1"/>
          </p:cNvSpPr>
          <p:nvPr/>
        </p:nvSpPr>
        <p:spPr bwMode="auto">
          <a:xfrm>
            <a:off x="3004793" y="4821097"/>
            <a:ext cx="174805" cy="160972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it-IT">
              <a:latin typeface="Calibri" pitchFamily="34" charset="0"/>
            </a:endParaRPr>
          </a:p>
        </p:txBody>
      </p:sp>
      <p:sp>
        <p:nvSpPr>
          <p:cNvPr id="1222" name="Oval 8"/>
          <p:cNvSpPr>
            <a:spLocks noChangeArrowheads="1"/>
          </p:cNvSpPr>
          <p:nvPr/>
        </p:nvSpPr>
        <p:spPr bwMode="auto">
          <a:xfrm>
            <a:off x="3230097" y="4829272"/>
            <a:ext cx="174805" cy="160972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it-IT">
              <a:latin typeface="Calibri" pitchFamily="34" charset="0"/>
            </a:endParaRPr>
          </a:p>
        </p:txBody>
      </p:sp>
      <p:sp>
        <p:nvSpPr>
          <p:cNvPr id="1223" name="Oval 6"/>
          <p:cNvSpPr>
            <a:spLocks noChangeArrowheads="1"/>
          </p:cNvSpPr>
          <p:nvPr/>
        </p:nvSpPr>
        <p:spPr bwMode="auto">
          <a:xfrm>
            <a:off x="3497396" y="4437707"/>
            <a:ext cx="174805" cy="160972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it-IT">
              <a:latin typeface="Calibri" pitchFamily="34" charset="0"/>
            </a:endParaRPr>
          </a:p>
        </p:txBody>
      </p:sp>
      <p:sp>
        <p:nvSpPr>
          <p:cNvPr id="1224" name="Oval 7"/>
          <p:cNvSpPr>
            <a:spLocks noChangeArrowheads="1"/>
          </p:cNvSpPr>
          <p:nvPr/>
        </p:nvSpPr>
        <p:spPr bwMode="auto">
          <a:xfrm>
            <a:off x="3560767" y="4630873"/>
            <a:ext cx="174805" cy="160972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it-IT">
              <a:latin typeface="Calibri" pitchFamily="34" charset="0"/>
            </a:endParaRPr>
          </a:p>
        </p:txBody>
      </p:sp>
      <p:sp>
        <p:nvSpPr>
          <p:cNvPr id="1225" name="Oval 8"/>
          <p:cNvSpPr>
            <a:spLocks noChangeArrowheads="1"/>
          </p:cNvSpPr>
          <p:nvPr/>
        </p:nvSpPr>
        <p:spPr bwMode="auto">
          <a:xfrm>
            <a:off x="3763243" y="4621928"/>
            <a:ext cx="174805" cy="160972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it-IT">
              <a:latin typeface="Calibri" pitchFamily="34" charset="0"/>
            </a:endParaRPr>
          </a:p>
        </p:txBody>
      </p:sp>
      <p:sp>
        <p:nvSpPr>
          <p:cNvPr id="1226" name="Oval 9"/>
          <p:cNvSpPr>
            <a:spLocks noChangeArrowheads="1"/>
          </p:cNvSpPr>
          <p:nvPr/>
        </p:nvSpPr>
        <p:spPr bwMode="auto">
          <a:xfrm>
            <a:off x="3686368" y="4440722"/>
            <a:ext cx="176554" cy="160972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it-IT">
              <a:latin typeface="Calibri" pitchFamily="34" charset="0"/>
            </a:endParaRPr>
          </a:p>
        </p:txBody>
      </p:sp>
      <p:sp>
        <p:nvSpPr>
          <p:cNvPr id="1227" name="Oval 10"/>
          <p:cNvSpPr>
            <a:spLocks noChangeArrowheads="1"/>
          </p:cNvSpPr>
          <p:nvPr/>
        </p:nvSpPr>
        <p:spPr bwMode="auto">
          <a:xfrm>
            <a:off x="3881031" y="4437707"/>
            <a:ext cx="174805" cy="160972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it-IT">
              <a:latin typeface="Calibri" pitchFamily="34" charset="0"/>
            </a:endParaRPr>
          </a:p>
        </p:txBody>
      </p:sp>
      <p:sp>
        <p:nvSpPr>
          <p:cNvPr id="1228" name="Oval 6"/>
          <p:cNvSpPr>
            <a:spLocks noChangeArrowheads="1"/>
          </p:cNvSpPr>
          <p:nvPr/>
        </p:nvSpPr>
        <p:spPr bwMode="auto">
          <a:xfrm>
            <a:off x="4064206" y="4444747"/>
            <a:ext cx="174805" cy="160972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it-IT">
              <a:latin typeface="Calibri" pitchFamily="34" charset="0"/>
            </a:endParaRPr>
          </a:p>
        </p:txBody>
      </p:sp>
      <p:sp>
        <p:nvSpPr>
          <p:cNvPr id="1229" name="Oval 8"/>
          <p:cNvSpPr>
            <a:spLocks noChangeArrowheads="1"/>
          </p:cNvSpPr>
          <p:nvPr/>
        </p:nvSpPr>
        <p:spPr bwMode="auto">
          <a:xfrm>
            <a:off x="3976803" y="4629470"/>
            <a:ext cx="174805" cy="160972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it-IT">
              <a:latin typeface="Calibri" pitchFamily="34" charset="0"/>
            </a:endParaRPr>
          </a:p>
        </p:txBody>
      </p:sp>
      <p:sp>
        <p:nvSpPr>
          <p:cNvPr id="1230" name="Oval 8"/>
          <p:cNvSpPr>
            <a:spLocks noChangeArrowheads="1"/>
          </p:cNvSpPr>
          <p:nvPr/>
        </p:nvSpPr>
        <p:spPr bwMode="auto">
          <a:xfrm>
            <a:off x="3555238" y="4823779"/>
            <a:ext cx="174805" cy="160972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it-IT">
              <a:latin typeface="Calibri" pitchFamily="34" charset="0"/>
            </a:endParaRPr>
          </a:p>
        </p:txBody>
      </p:sp>
      <p:sp>
        <p:nvSpPr>
          <p:cNvPr id="1231" name="Oval 8"/>
          <p:cNvSpPr>
            <a:spLocks noChangeArrowheads="1"/>
          </p:cNvSpPr>
          <p:nvPr/>
        </p:nvSpPr>
        <p:spPr bwMode="auto">
          <a:xfrm>
            <a:off x="3769685" y="4808683"/>
            <a:ext cx="174805" cy="160972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it-IT">
              <a:latin typeface="Calibri" pitchFamily="34" charset="0"/>
            </a:endParaRPr>
          </a:p>
        </p:txBody>
      </p:sp>
      <p:sp>
        <p:nvSpPr>
          <p:cNvPr id="1232" name="Oval 8"/>
          <p:cNvSpPr>
            <a:spLocks noChangeArrowheads="1"/>
          </p:cNvSpPr>
          <p:nvPr/>
        </p:nvSpPr>
        <p:spPr bwMode="auto">
          <a:xfrm>
            <a:off x="3994989" y="4816858"/>
            <a:ext cx="174805" cy="160972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it-IT">
              <a:latin typeface="Calibri" pitchFamily="34" charset="0"/>
            </a:endParaRPr>
          </a:p>
        </p:txBody>
      </p:sp>
      <p:sp>
        <p:nvSpPr>
          <p:cNvPr id="1233" name="Oval 6"/>
          <p:cNvSpPr>
            <a:spLocks noChangeArrowheads="1"/>
          </p:cNvSpPr>
          <p:nvPr/>
        </p:nvSpPr>
        <p:spPr bwMode="auto">
          <a:xfrm>
            <a:off x="432677" y="1243885"/>
            <a:ext cx="175766" cy="151135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it-IT">
              <a:latin typeface="Calibri" pitchFamily="34" charset="0"/>
            </a:endParaRPr>
          </a:p>
        </p:txBody>
      </p:sp>
      <p:sp>
        <p:nvSpPr>
          <p:cNvPr id="1234" name="Oval 6"/>
          <p:cNvSpPr>
            <a:spLocks noChangeArrowheads="1"/>
          </p:cNvSpPr>
          <p:nvPr/>
        </p:nvSpPr>
        <p:spPr bwMode="auto">
          <a:xfrm>
            <a:off x="626750" y="1235785"/>
            <a:ext cx="175766" cy="151135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it-IT">
              <a:latin typeface="Calibri" pitchFamily="34" charset="0"/>
            </a:endParaRPr>
          </a:p>
        </p:txBody>
      </p:sp>
      <p:sp>
        <p:nvSpPr>
          <p:cNvPr id="1235" name="Oval 6"/>
          <p:cNvSpPr>
            <a:spLocks noChangeArrowheads="1"/>
          </p:cNvSpPr>
          <p:nvPr/>
        </p:nvSpPr>
        <p:spPr bwMode="auto">
          <a:xfrm>
            <a:off x="813284" y="1245562"/>
            <a:ext cx="175766" cy="151135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it-IT">
              <a:latin typeface="Calibri" pitchFamily="34" charset="0"/>
            </a:endParaRPr>
          </a:p>
        </p:txBody>
      </p:sp>
      <p:sp>
        <p:nvSpPr>
          <p:cNvPr id="1236" name="Oval 6"/>
          <p:cNvSpPr>
            <a:spLocks noChangeArrowheads="1"/>
          </p:cNvSpPr>
          <p:nvPr/>
        </p:nvSpPr>
        <p:spPr bwMode="auto">
          <a:xfrm>
            <a:off x="1002617" y="1245561"/>
            <a:ext cx="175766" cy="151135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it-IT">
              <a:latin typeface="Calibri" pitchFamily="34" charset="0"/>
            </a:endParaRPr>
          </a:p>
        </p:txBody>
      </p:sp>
      <p:sp>
        <p:nvSpPr>
          <p:cNvPr id="1237" name="Oval 6"/>
          <p:cNvSpPr>
            <a:spLocks noChangeArrowheads="1"/>
          </p:cNvSpPr>
          <p:nvPr/>
        </p:nvSpPr>
        <p:spPr bwMode="auto">
          <a:xfrm>
            <a:off x="529821" y="1422419"/>
            <a:ext cx="175766" cy="151135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it-IT">
              <a:latin typeface="Calibri" pitchFamily="34" charset="0"/>
            </a:endParaRPr>
          </a:p>
        </p:txBody>
      </p:sp>
      <p:sp>
        <p:nvSpPr>
          <p:cNvPr id="1238" name="Oval 6"/>
          <p:cNvSpPr>
            <a:spLocks noChangeArrowheads="1"/>
          </p:cNvSpPr>
          <p:nvPr/>
        </p:nvSpPr>
        <p:spPr bwMode="auto">
          <a:xfrm>
            <a:off x="737149" y="1407177"/>
            <a:ext cx="175766" cy="151135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it-IT">
              <a:latin typeface="Calibri" pitchFamily="34" charset="0"/>
            </a:endParaRPr>
          </a:p>
        </p:txBody>
      </p:sp>
      <p:sp>
        <p:nvSpPr>
          <p:cNvPr id="1239" name="Oval 6"/>
          <p:cNvSpPr>
            <a:spLocks noChangeArrowheads="1"/>
          </p:cNvSpPr>
          <p:nvPr/>
        </p:nvSpPr>
        <p:spPr bwMode="auto">
          <a:xfrm>
            <a:off x="969768" y="1425850"/>
            <a:ext cx="175766" cy="151135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it-IT">
              <a:latin typeface="Calibri" pitchFamily="34" charset="0"/>
            </a:endParaRPr>
          </a:p>
        </p:txBody>
      </p:sp>
      <p:sp>
        <p:nvSpPr>
          <p:cNvPr id="1240" name="Oval 6"/>
          <p:cNvSpPr>
            <a:spLocks noChangeArrowheads="1"/>
          </p:cNvSpPr>
          <p:nvPr/>
        </p:nvSpPr>
        <p:spPr bwMode="auto">
          <a:xfrm>
            <a:off x="530721" y="1612365"/>
            <a:ext cx="175766" cy="151135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it-IT">
              <a:latin typeface="Calibri" pitchFamily="34" charset="0"/>
            </a:endParaRPr>
          </a:p>
        </p:txBody>
      </p:sp>
      <p:sp>
        <p:nvSpPr>
          <p:cNvPr id="1241" name="Oval 6"/>
          <p:cNvSpPr>
            <a:spLocks noChangeArrowheads="1"/>
          </p:cNvSpPr>
          <p:nvPr/>
        </p:nvSpPr>
        <p:spPr bwMode="auto">
          <a:xfrm>
            <a:off x="757645" y="1605629"/>
            <a:ext cx="175766" cy="151135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it-IT">
              <a:latin typeface="Calibri" pitchFamily="34" charset="0"/>
            </a:endParaRPr>
          </a:p>
        </p:txBody>
      </p:sp>
      <p:sp>
        <p:nvSpPr>
          <p:cNvPr id="1242" name="Oval 6"/>
          <p:cNvSpPr>
            <a:spLocks noChangeArrowheads="1"/>
          </p:cNvSpPr>
          <p:nvPr/>
        </p:nvSpPr>
        <p:spPr bwMode="auto">
          <a:xfrm>
            <a:off x="989248" y="1615585"/>
            <a:ext cx="175766" cy="151135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it-IT">
              <a:latin typeface="Calibri" pitchFamily="34" charset="0"/>
            </a:endParaRPr>
          </a:p>
        </p:txBody>
      </p:sp>
      <p:sp>
        <p:nvSpPr>
          <p:cNvPr id="1243" name="Oval 6"/>
          <p:cNvSpPr>
            <a:spLocks noChangeArrowheads="1"/>
          </p:cNvSpPr>
          <p:nvPr/>
        </p:nvSpPr>
        <p:spPr bwMode="auto">
          <a:xfrm>
            <a:off x="442801" y="2195991"/>
            <a:ext cx="175766" cy="151135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it-IT">
              <a:latin typeface="Calibri" pitchFamily="34" charset="0"/>
            </a:endParaRPr>
          </a:p>
        </p:txBody>
      </p:sp>
      <p:sp>
        <p:nvSpPr>
          <p:cNvPr id="1244" name="Oval 6"/>
          <p:cNvSpPr>
            <a:spLocks noChangeArrowheads="1"/>
          </p:cNvSpPr>
          <p:nvPr/>
        </p:nvSpPr>
        <p:spPr bwMode="auto">
          <a:xfrm>
            <a:off x="636874" y="2187891"/>
            <a:ext cx="175766" cy="151135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it-IT">
              <a:latin typeface="Calibri" pitchFamily="34" charset="0"/>
            </a:endParaRPr>
          </a:p>
        </p:txBody>
      </p:sp>
      <p:sp>
        <p:nvSpPr>
          <p:cNvPr id="1245" name="Oval 6"/>
          <p:cNvSpPr>
            <a:spLocks noChangeArrowheads="1"/>
          </p:cNvSpPr>
          <p:nvPr/>
        </p:nvSpPr>
        <p:spPr bwMode="auto">
          <a:xfrm>
            <a:off x="823408" y="2197668"/>
            <a:ext cx="175766" cy="151135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it-IT">
              <a:latin typeface="Calibri" pitchFamily="34" charset="0"/>
            </a:endParaRPr>
          </a:p>
        </p:txBody>
      </p:sp>
      <p:sp>
        <p:nvSpPr>
          <p:cNvPr id="1246" name="Oval 6"/>
          <p:cNvSpPr>
            <a:spLocks noChangeArrowheads="1"/>
          </p:cNvSpPr>
          <p:nvPr/>
        </p:nvSpPr>
        <p:spPr bwMode="auto">
          <a:xfrm>
            <a:off x="1003863" y="2197667"/>
            <a:ext cx="175766" cy="151135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it-IT">
              <a:latin typeface="Calibri" pitchFamily="34" charset="0"/>
            </a:endParaRPr>
          </a:p>
        </p:txBody>
      </p:sp>
      <p:sp>
        <p:nvSpPr>
          <p:cNvPr id="1247" name="Oval 6"/>
          <p:cNvSpPr>
            <a:spLocks noChangeArrowheads="1"/>
          </p:cNvSpPr>
          <p:nvPr/>
        </p:nvSpPr>
        <p:spPr bwMode="auto">
          <a:xfrm>
            <a:off x="522189" y="2374525"/>
            <a:ext cx="175766" cy="151135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it-IT">
              <a:latin typeface="Calibri" pitchFamily="34" charset="0"/>
            </a:endParaRPr>
          </a:p>
        </p:txBody>
      </p:sp>
      <p:sp>
        <p:nvSpPr>
          <p:cNvPr id="1248" name="Oval 6"/>
          <p:cNvSpPr>
            <a:spLocks noChangeArrowheads="1"/>
          </p:cNvSpPr>
          <p:nvPr/>
        </p:nvSpPr>
        <p:spPr bwMode="auto">
          <a:xfrm>
            <a:off x="729517" y="2359283"/>
            <a:ext cx="175766" cy="151135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it-IT">
              <a:latin typeface="Calibri" pitchFamily="34" charset="0"/>
            </a:endParaRPr>
          </a:p>
        </p:txBody>
      </p:sp>
      <p:sp>
        <p:nvSpPr>
          <p:cNvPr id="1249" name="Oval 6"/>
          <p:cNvSpPr>
            <a:spLocks noChangeArrowheads="1"/>
          </p:cNvSpPr>
          <p:nvPr/>
        </p:nvSpPr>
        <p:spPr bwMode="auto">
          <a:xfrm>
            <a:off x="962136" y="2377956"/>
            <a:ext cx="175766" cy="151135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it-IT">
              <a:latin typeface="Calibri" pitchFamily="34" charset="0"/>
            </a:endParaRPr>
          </a:p>
        </p:txBody>
      </p:sp>
      <p:sp>
        <p:nvSpPr>
          <p:cNvPr id="1250" name="Oval 6"/>
          <p:cNvSpPr>
            <a:spLocks noChangeArrowheads="1"/>
          </p:cNvSpPr>
          <p:nvPr/>
        </p:nvSpPr>
        <p:spPr bwMode="auto">
          <a:xfrm>
            <a:off x="523089" y="2564471"/>
            <a:ext cx="175766" cy="151135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it-IT">
              <a:latin typeface="Calibri" pitchFamily="34" charset="0"/>
            </a:endParaRPr>
          </a:p>
        </p:txBody>
      </p:sp>
      <p:sp>
        <p:nvSpPr>
          <p:cNvPr id="1251" name="Oval 6"/>
          <p:cNvSpPr>
            <a:spLocks noChangeArrowheads="1"/>
          </p:cNvSpPr>
          <p:nvPr/>
        </p:nvSpPr>
        <p:spPr bwMode="auto">
          <a:xfrm>
            <a:off x="750013" y="2557735"/>
            <a:ext cx="175766" cy="151135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it-IT">
              <a:latin typeface="Calibri" pitchFamily="34" charset="0"/>
            </a:endParaRPr>
          </a:p>
        </p:txBody>
      </p:sp>
      <p:sp>
        <p:nvSpPr>
          <p:cNvPr id="1252" name="Oval 6"/>
          <p:cNvSpPr>
            <a:spLocks noChangeArrowheads="1"/>
          </p:cNvSpPr>
          <p:nvPr/>
        </p:nvSpPr>
        <p:spPr bwMode="auto">
          <a:xfrm>
            <a:off x="981616" y="2567691"/>
            <a:ext cx="175766" cy="151135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it-IT">
              <a:latin typeface="Calibri" pitchFamily="34" charset="0"/>
            </a:endParaRPr>
          </a:p>
        </p:txBody>
      </p:sp>
      <p:sp>
        <p:nvSpPr>
          <p:cNvPr id="1253" name="Oval 6"/>
          <p:cNvSpPr>
            <a:spLocks noChangeArrowheads="1"/>
          </p:cNvSpPr>
          <p:nvPr/>
        </p:nvSpPr>
        <p:spPr bwMode="auto">
          <a:xfrm>
            <a:off x="1198878" y="2188881"/>
            <a:ext cx="175766" cy="151135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it-IT">
              <a:latin typeface="Calibri" pitchFamily="34" charset="0"/>
            </a:endParaRPr>
          </a:p>
        </p:txBody>
      </p:sp>
      <p:sp>
        <p:nvSpPr>
          <p:cNvPr id="1254" name="Oval 6"/>
          <p:cNvSpPr>
            <a:spLocks noChangeArrowheads="1"/>
          </p:cNvSpPr>
          <p:nvPr/>
        </p:nvSpPr>
        <p:spPr bwMode="auto">
          <a:xfrm>
            <a:off x="1392951" y="2180781"/>
            <a:ext cx="175766" cy="151135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it-IT">
              <a:latin typeface="Calibri" pitchFamily="34" charset="0"/>
            </a:endParaRPr>
          </a:p>
        </p:txBody>
      </p:sp>
      <p:sp>
        <p:nvSpPr>
          <p:cNvPr id="1255" name="Oval 6"/>
          <p:cNvSpPr>
            <a:spLocks noChangeArrowheads="1"/>
          </p:cNvSpPr>
          <p:nvPr/>
        </p:nvSpPr>
        <p:spPr bwMode="auto">
          <a:xfrm>
            <a:off x="1579485" y="2190558"/>
            <a:ext cx="175766" cy="151135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it-IT">
              <a:latin typeface="Calibri" pitchFamily="34" charset="0"/>
            </a:endParaRPr>
          </a:p>
        </p:txBody>
      </p:sp>
      <p:sp>
        <p:nvSpPr>
          <p:cNvPr id="1256" name="Oval 6"/>
          <p:cNvSpPr>
            <a:spLocks noChangeArrowheads="1"/>
          </p:cNvSpPr>
          <p:nvPr/>
        </p:nvSpPr>
        <p:spPr bwMode="auto">
          <a:xfrm>
            <a:off x="1759940" y="2190557"/>
            <a:ext cx="175766" cy="151135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it-IT">
              <a:latin typeface="Calibri" pitchFamily="34" charset="0"/>
            </a:endParaRPr>
          </a:p>
        </p:txBody>
      </p:sp>
      <p:sp>
        <p:nvSpPr>
          <p:cNvPr id="1257" name="Oval 6"/>
          <p:cNvSpPr>
            <a:spLocks noChangeArrowheads="1"/>
          </p:cNvSpPr>
          <p:nvPr/>
        </p:nvSpPr>
        <p:spPr bwMode="auto">
          <a:xfrm>
            <a:off x="1197555" y="1236272"/>
            <a:ext cx="175766" cy="151135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it-IT">
              <a:latin typeface="Calibri" pitchFamily="34" charset="0"/>
            </a:endParaRPr>
          </a:p>
        </p:txBody>
      </p:sp>
      <p:sp>
        <p:nvSpPr>
          <p:cNvPr id="1258" name="Oval 6"/>
          <p:cNvSpPr>
            <a:spLocks noChangeArrowheads="1"/>
          </p:cNvSpPr>
          <p:nvPr/>
        </p:nvSpPr>
        <p:spPr bwMode="auto">
          <a:xfrm>
            <a:off x="1391628" y="1228172"/>
            <a:ext cx="175766" cy="151135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it-IT">
              <a:latin typeface="Calibri" pitchFamily="34" charset="0"/>
            </a:endParaRPr>
          </a:p>
        </p:txBody>
      </p:sp>
      <p:sp>
        <p:nvSpPr>
          <p:cNvPr id="1259" name="Oval 6"/>
          <p:cNvSpPr>
            <a:spLocks noChangeArrowheads="1"/>
          </p:cNvSpPr>
          <p:nvPr/>
        </p:nvSpPr>
        <p:spPr bwMode="auto">
          <a:xfrm>
            <a:off x="1578162" y="1237949"/>
            <a:ext cx="175766" cy="151135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it-IT">
              <a:latin typeface="Calibri" pitchFamily="34" charset="0"/>
            </a:endParaRPr>
          </a:p>
        </p:txBody>
      </p:sp>
      <p:sp>
        <p:nvSpPr>
          <p:cNvPr id="1260" name="Oval 6"/>
          <p:cNvSpPr>
            <a:spLocks noChangeArrowheads="1"/>
          </p:cNvSpPr>
          <p:nvPr/>
        </p:nvSpPr>
        <p:spPr bwMode="auto">
          <a:xfrm>
            <a:off x="1758617" y="1237948"/>
            <a:ext cx="175766" cy="151135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it-IT">
              <a:latin typeface="Calibri" pitchFamily="34" charset="0"/>
            </a:endParaRPr>
          </a:p>
        </p:txBody>
      </p:sp>
      <p:sp>
        <p:nvSpPr>
          <p:cNvPr id="1261" name="Oval 6"/>
          <p:cNvSpPr>
            <a:spLocks noChangeArrowheads="1"/>
          </p:cNvSpPr>
          <p:nvPr/>
        </p:nvSpPr>
        <p:spPr bwMode="auto">
          <a:xfrm>
            <a:off x="1276943" y="1414806"/>
            <a:ext cx="175766" cy="151135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it-IT">
              <a:latin typeface="Calibri" pitchFamily="34" charset="0"/>
            </a:endParaRPr>
          </a:p>
        </p:txBody>
      </p:sp>
      <p:sp>
        <p:nvSpPr>
          <p:cNvPr id="1262" name="Oval 6"/>
          <p:cNvSpPr>
            <a:spLocks noChangeArrowheads="1"/>
          </p:cNvSpPr>
          <p:nvPr/>
        </p:nvSpPr>
        <p:spPr bwMode="auto">
          <a:xfrm>
            <a:off x="2017472" y="1263649"/>
            <a:ext cx="175766" cy="151135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it-IT">
              <a:latin typeface="Calibri" pitchFamily="34" charset="0"/>
            </a:endParaRPr>
          </a:p>
        </p:txBody>
      </p:sp>
      <p:sp>
        <p:nvSpPr>
          <p:cNvPr id="1263" name="Oval 6"/>
          <p:cNvSpPr>
            <a:spLocks noChangeArrowheads="1"/>
          </p:cNvSpPr>
          <p:nvPr/>
        </p:nvSpPr>
        <p:spPr bwMode="auto">
          <a:xfrm>
            <a:off x="2452165" y="1247490"/>
            <a:ext cx="175766" cy="151135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it-IT">
              <a:latin typeface="Calibri" pitchFamily="34" charset="0"/>
            </a:endParaRPr>
          </a:p>
        </p:txBody>
      </p:sp>
      <p:sp>
        <p:nvSpPr>
          <p:cNvPr id="1264" name="Oval 6"/>
          <p:cNvSpPr>
            <a:spLocks noChangeArrowheads="1"/>
          </p:cNvSpPr>
          <p:nvPr/>
        </p:nvSpPr>
        <p:spPr bwMode="auto">
          <a:xfrm>
            <a:off x="2231312" y="1426941"/>
            <a:ext cx="175766" cy="151135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it-IT">
              <a:latin typeface="Calibri" pitchFamily="34" charset="0"/>
            </a:endParaRPr>
          </a:p>
        </p:txBody>
      </p:sp>
      <p:sp>
        <p:nvSpPr>
          <p:cNvPr id="1265" name="Oval 34"/>
          <p:cNvSpPr>
            <a:spLocks noChangeArrowheads="1"/>
          </p:cNvSpPr>
          <p:nvPr/>
        </p:nvSpPr>
        <p:spPr bwMode="auto">
          <a:xfrm>
            <a:off x="2029027" y="1556792"/>
            <a:ext cx="166709" cy="169008"/>
          </a:xfrm>
          <a:prstGeom prst="ellipse">
            <a:avLst/>
          </a:prstGeom>
          <a:solidFill>
            <a:srgbClr val="B2B2B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it-IT">
              <a:latin typeface="Calibri" pitchFamily="34" charset="0"/>
            </a:endParaRPr>
          </a:p>
        </p:txBody>
      </p:sp>
      <p:sp>
        <p:nvSpPr>
          <p:cNvPr id="1266" name="Oval 34"/>
          <p:cNvSpPr>
            <a:spLocks noChangeArrowheads="1"/>
          </p:cNvSpPr>
          <p:nvPr/>
        </p:nvSpPr>
        <p:spPr bwMode="auto">
          <a:xfrm>
            <a:off x="2769192" y="1549204"/>
            <a:ext cx="166709" cy="169008"/>
          </a:xfrm>
          <a:prstGeom prst="ellipse">
            <a:avLst/>
          </a:prstGeom>
          <a:solidFill>
            <a:srgbClr val="B2B2B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it-IT">
              <a:latin typeface="Calibri" pitchFamily="34" charset="0"/>
            </a:endParaRPr>
          </a:p>
        </p:txBody>
      </p:sp>
      <p:sp>
        <p:nvSpPr>
          <p:cNvPr id="1267" name="Oval 6"/>
          <p:cNvSpPr>
            <a:spLocks noChangeArrowheads="1"/>
          </p:cNvSpPr>
          <p:nvPr/>
        </p:nvSpPr>
        <p:spPr bwMode="auto">
          <a:xfrm>
            <a:off x="3137447" y="1284489"/>
            <a:ext cx="175766" cy="151135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it-IT">
              <a:latin typeface="Calibri" pitchFamily="34" charset="0"/>
            </a:endParaRPr>
          </a:p>
        </p:txBody>
      </p:sp>
      <p:sp>
        <p:nvSpPr>
          <p:cNvPr id="1268" name="Oval 6"/>
          <p:cNvSpPr>
            <a:spLocks noChangeArrowheads="1"/>
          </p:cNvSpPr>
          <p:nvPr/>
        </p:nvSpPr>
        <p:spPr bwMode="auto">
          <a:xfrm>
            <a:off x="2952213" y="1417873"/>
            <a:ext cx="175766" cy="151135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it-IT">
              <a:latin typeface="Calibri" pitchFamily="34" charset="0"/>
            </a:endParaRPr>
          </a:p>
        </p:txBody>
      </p:sp>
      <p:sp>
        <p:nvSpPr>
          <p:cNvPr id="1269" name="Oval 6"/>
          <p:cNvSpPr>
            <a:spLocks noChangeArrowheads="1"/>
          </p:cNvSpPr>
          <p:nvPr/>
        </p:nvSpPr>
        <p:spPr bwMode="auto">
          <a:xfrm>
            <a:off x="3154214" y="1589112"/>
            <a:ext cx="175766" cy="151135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it-IT">
              <a:latin typeface="Calibri" pitchFamily="34" charset="0"/>
            </a:endParaRPr>
          </a:p>
        </p:txBody>
      </p:sp>
      <p:sp>
        <p:nvSpPr>
          <p:cNvPr id="1270" name="Oval 9"/>
          <p:cNvSpPr>
            <a:spLocks noChangeArrowheads="1"/>
          </p:cNvSpPr>
          <p:nvPr/>
        </p:nvSpPr>
        <p:spPr bwMode="auto">
          <a:xfrm>
            <a:off x="3519268" y="1539220"/>
            <a:ext cx="176554" cy="160972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it-IT">
              <a:latin typeface="Calibri" pitchFamily="34" charset="0"/>
            </a:endParaRPr>
          </a:p>
        </p:txBody>
      </p:sp>
      <p:sp>
        <p:nvSpPr>
          <p:cNvPr id="1271" name="Oval 6"/>
          <p:cNvSpPr>
            <a:spLocks noChangeArrowheads="1"/>
          </p:cNvSpPr>
          <p:nvPr/>
        </p:nvSpPr>
        <p:spPr bwMode="auto">
          <a:xfrm>
            <a:off x="2767804" y="2498177"/>
            <a:ext cx="175766" cy="151135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it-IT">
              <a:latin typeface="Calibri" pitchFamily="34" charset="0"/>
            </a:endParaRPr>
          </a:p>
        </p:txBody>
      </p:sp>
      <p:sp>
        <p:nvSpPr>
          <p:cNvPr id="1272" name="Oval 6"/>
          <p:cNvSpPr>
            <a:spLocks noChangeArrowheads="1"/>
          </p:cNvSpPr>
          <p:nvPr/>
        </p:nvSpPr>
        <p:spPr bwMode="auto">
          <a:xfrm>
            <a:off x="2031732" y="2231508"/>
            <a:ext cx="175766" cy="151135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it-IT">
              <a:latin typeface="Calibri" pitchFamily="34" charset="0"/>
            </a:endParaRPr>
          </a:p>
        </p:txBody>
      </p:sp>
      <p:sp>
        <p:nvSpPr>
          <p:cNvPr id="1273" name="Oval 6"/>
          <p:cNvSpPr>
            <a:spLocks noChangeArrowheads="1"/>
          </p:cNvSpPr>
          <p:nvPr/>
        </p:nvSpPr>
        <p:spPr bwMode="auto">
          <a:xfrm>
            <a:off x="2387350" y="2224081"/>
            <a:ext cx="175766" cy="151135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it-IT">
              <a:latin typeface="Calibri" pitchFamily="34" charset="0"/>
            </a:endParaRPr>
          </a:p>
        </p:txBody>
      </p:sp>
      <p:sp>
        <p:nvSpPr>
          <p:cNvPr id="1274" name="Oval 6"/>
          <p:cNvSpPr>
            <a:spLocks noChangeArrowheads="1"/>
          </p:cNvSpPr>
          <p:nvPr/>
        </p:nvSpPr>
        <p:spPr bwMode="auto">
          <a:xfrm>
            <a:off x="2017472" y="2527819"/>
            <a:ext cx="175766" cy="151135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it-IT">
              <a:latin typeface="Calibri" pitchFamily="34" charset="0"/>
            </a:endParaRPr>
          </a:p>
        </p:txBody>
      </p:sp>
      <p:sp>
        <p:nvSpPr>
          <p:cNvPr id="1275" name="Oval 6"/>
          <p:cNvSpPr>
            <a:spLocks noChangeArrowheads="1"/>
          </p:cNvSpPr>
          <p:nvPr/>
        </p:nvSpPr>
        <p:spPr bwMode="auto">
          <a:xfrm>
            <a:off x="2394711" y="2547002"/>
            <a:ext cx="175766" cy="151135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it-IT">
              <a:latin typeface="Calibri" pitchFamily="34" charset="0"/>
            </a:endParaRPr>
          </a:p>
        </p:txBody>
      </p:sp>
      <p:sp>
        <p:nvSpPr>
          <p:cNvPr id="1276" name="Oval 6"/>
          <p:cNvSpPr>
            <a:spLocks noChangeArrowheads="1"/>
          </p:cNvSpPr>
          <p:nvPr/>
        </p:nvSpPr>
        <p:spPr bwMode="auto">
          <a:xfrm>
            <a:off x="461860" y="6251641"/>
            <a:ext cx="175766" cy="151135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it-IT">
              <a:latin typeface="Calibri" pitchFamily="34" charset="0"/>
            </a:endParaRPr>
          </a:p>
        </p:txBody>
      </p:sp>
      <p:sp>
        <p:nvSpPr>
          <p:cNvPr id="1277" name="Oval 6"/>
          <p:cNvSpPr>
            <a:spLocks noChangeArrowheads="1"/>
          </p:cNvSpPr>
          <p:nvPr/>
        </p:nvSpPr>
        <p:spPr bwMode="auto">
          <a:xfrm>
            <a:off x="655933" y="6243541"/>
            <a:ext cx="175766" cy="151135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it-IT">
              <a:latin typeface="Calibri" pitchFamily="34" charset="0"/>
            </a:endParaRPr>
          </a:p>
        </p:txBody>
      </p:sp>
      <p:sp>
        <p:nvSpPr>
          <p:cNvPr id="1278" name="Oval 6"/>
          <p:cNvSpPr>
            <a:spLocks noChangeArrowheads="1"/>
          </p:cNvSpPr>
          <p:nvPr/>
        </p:nvSpPr>
        <p:spPr bwMode="auto">
          <a:xfrm>
            <a:off x="842467" y="6253318"/>
            <a:ext cx="175766" cy="151135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it-IT">
              <a:latin typeface="Calibri" pitchFamily="34" charset="0"/>
            </a:endParaRPr>
          </a:p>
        </p:txBody>
      </p:sp>
      <p:sp>
        <p:nvSpPr>
          <p:cNvPr id="1279" name="Oval 6"/>
          <p:cNvSpPr>
            <a:spLocks noChangeArrowheads="1"/>
          </p:cNvSpPr>
          <p:nvPr/>
        </p:nvSpPr>
        <p:spPr bwMode="auto">
          <a:xfrm>
            <a:off x="1022922" y="6253317"/>
            <a:ext cx="175766" cy="151135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it-IT">
              <a:latin typeface="Calibri" pitchFamily="34" charset="0"/>
            </a:endParaRPr>
          </a:p>
        </p:txBody>
      </p:sp>
      <p:sp>
        <p:nvSpPr>
          <p:cNvPr id="1280" name="Oval 6"/>
          <p:cNvSpPr>
            <a:spLocks noChangeArrowheads="1"/>
          </p:cNvSpPr>
          <p:nvPr/>
        </p:nvSpPr>
        <p:spPr bwMode="auto">
          <a:xfrm>
            <a:off x="514614" y="6430175"/>
            <a:ext cx="175766" cy="151135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it-IT">
              <a:latin typeface="Calibri" pitchFamily="34" charset="0"/>
            </a:endParaRPr>
          </a:p>
        </p:txBody>
      </p:sp>
      <p:pic>
        <p:nvPicPr>
          <p:cNvPr id="1281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6878651">
            <a:off x="737435" y="6394219"/>
            <a:ext cx="190319" cy="2355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8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6878651">
            <a:off x="978816" y="6396096"/>
            <a:ext cx="190319" cy="2355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83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6878651">
            <a:off x="489922" y="6599767"/>
            <a:ext cx="190319" cy="2355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8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6878651">
            <a:off x="740445" y="6601563"/>
            <a:ext cx="190319" cy="2355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8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6878651">
            <a:off x="981063" y="6601774"/>
            <a:ext cx="190319" cy="2355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Line 6"/>
          <p:cNvSpPr>
            <a:spLocks noChangeShapeType="1"/>
          </p:cNvSpPr>
          <p:nvPr/>
        </p:nvSpPr>
        <p:spPr bwMode="auto">
          <a:xfrm>
            <a:off x="0" y="733425"/>
            <a:ext cx="9144000" cy="0"/>
          </a:xfrm>
          <a:prstGeom prst="line">
            <a:avLst/>
          </a:prstGeom>
          <a:noFill/>
          <a:ln w="57150">
            <a:solidFill>
              <a:schemeClr val="accent6">
                <a:lumMod val="75000"/>
              </a:schemeClr>
            </a:solidFill>
            <a:round/>
            <a:headEnd/>
            <a:tailEnd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it-IT">
              <a:latin typeface="+mn-lt"/>
            </a:endParaRPr>
          </a:p>
        </p:txBody>
      </p:sp>
      <p:pic>
        <p:nvPicPr>
          <p:cNvPr id="16" name="Picture 5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485063" y="73025"/>
            <a:ext cx="1622425" cy="53022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525">
            <a:solidFill>
              <a:schemeClr val="accent6">
                <a:lumMod val="20000"/>
                <a:lumOff val="80000"/>
              </a:schemeClr>
            </a:solidFill>
            <a:miter lim="800000"/>
            <a:headEnd/>
            <a:tailEnd/>
          </a:ln>
        </p:spPr>
      </p:pic>
      <p:pic>
        <p:nvPicPr>
          <p:cNvPr id="17" name="Immagin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2425" y="1685963"/>
            <a:ext cx="3455988" cy="2592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Rectangle 4"/>
          <p:cNvSpPr>
            <a:spLocks noChangeArrowheads="1"/>
          </p:cNvSpPr>
          <p:nvPr/>
        </p:nvSpPr>
        <p:spPr bwMode="auto">
          <a:xfrm>
            <a:off x="237108" y="908720"/>
            <a:ext cx="8640514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it-IT" sz="1400" b="1" dirty="0" err="1">
                <a:latin typeface="Verdana" pitchFamily="34" charset="0"/>
              </a:rPr>
              <a:t>Synthesis</a:t>
            </a:r>
            <a:r>
              <a:rPr lang="it-IT" sz="1400" b="1" dirty="0">
                <a:latin typeface="Verdana" pitchFamily="34" charset="0"/>
              </a:rPr>
              <a:t> of </a:t>
            </a:r>
            <a:r>
              <a:rPr lang="it-IT" sz="1400" b="1" dirty="0" smtClean="0">
                <a:latin typeface="Verdana" pitchFamily="34" charset="0"/>
              </a:rPr>
              <a:t>M33 and M33-Peg </a:t>
            </a:r>
            <a:r>
              <a:rPr lang="it-IT" sz="1400" b="1" dirty="0" err="1">
                <a:latin typeface="Verdana" pitchFamily="34" charset="0"/>
              </a:rPr>
              <a:t>with</a:t>
            </a:r>
            <a:r>
              <a:rPr lang="it-IT" sz="1400" b="1" dirty="0">
                <a:latin typeface="Verdana" pitchFamily="34" charset="0"/>
              </a:rPr>
              <a:t> </a:t>
            </a:r>
            <a:r>
              <a:rPr lang="it-IT" sz="1400" b="1" dirty="0" err="1">
                <a:latin typeface="Verdana" pitchFamily="34" charset="0"/>
              </a:rPr>
              <a:t>tyrosine</a:t>
            </a:r>
            <a:r>
              <a:rPr lang="it-IT" sz="1400" b="1" dirty="0">
                <a:latin typeface="Verdana" pitchFamily="34" charset="0"/>
              </a:rPr>
              <a:t> </a:t>
            </a:r>
            <a:r>
              <a:rPr lang="it-IT" sz="1400" b="1" dirty="0" err="1">
                <a:latin typeface="Verdana" pitchFamily="34" charset="0"/>
              </a:rPr>
              <a:t>for</a:t>
            </a:r>
            <a:r>
              <a:rPr lang="it-IT" sz="1400" b="1" dirty="0">
                <a:latin typeface="Verdana" pitchFamily="34" charset="0"/>
              </a:rPr>
              <a:t> </a:t>
            </a:r>
            <a:r>
              <a:rPr lang="it-IT" sz="1400" b="1" dirty="0" err="1">
                <a:latin typeface="Verdana" pitchFamily="34" charset="0"/>
              </a:rPr>
              <a:t>iodination</a:t>
            </a:r>
            <a:r>
              <a:rPr lang="it-IT" sz="1400" b="1" dirty="0">
                <a:latin typeface="Verdana" pitchFamily="34" charset="0"/>
              </a:rPr>
              <a:t> </a:t>
            </a:r>
            <a:r>
              <a:rPr lang="it-IT" sz="1400" b="1" dirty="0" smtClean="0">
                <a:latin typeface="Verdana" pitchFamily="34" charset="0"/>
              </a:rPr>
              <a:t>(</a:t>
            </a:r>
            <a:r>
              <a:rPr lang="it-IT" sz="1400" b="1" baseline="30000" dirty="0" smtClean="0">
                <a:latin typeface="Verdana" pitchFamily="34" charset="0"/>
              </a:rPr>
              <a:t>125</a:t>
            </a:r>
            <a:r>
              <a:rPr lang="it-IT" sz="1400" b="1" dirty="0" smtClean="0">
                <a:latin typeface="Verdana" pitchFamily="34" charset="0"/>
              </a:rPr>
              <a:t>I) and </a:t>
            </a:r>
            <a:r>
              <a:rPr lang="it-IT" sz="1400" b="1" dirty="0" err="1">
                <a:latin typeface="Verdana" pitchFamily="34" charset="0"/>
              </a:rPr>
              <a:t>preliminary</a:t>
            </a:r>
            <a:r>
              <a:rPr lang="it-IT" sz="1400" b="1" dirty="0">
                <a:latin typeface="Verdana" pitchFamily="34" charset="0"/>
              </a:rPr>
              <a:t> </a:t>
            </a:r>
            <a:r>
              <a:rPr lang="it-IT" sz="1400" b="1" dirty="0" err="1" smtClean="0">
                <a:latin typeface="Verdana" pitchFamily="34" charset="0"/>
              </a:rPr>
              <a:t>biodistribution</a:t>
            </a:r>
            <a:r>
              <a:rPr lang="it-IT" sz="1400" b="1" dirty="0" smtClean="0">
                <a:latin typeface="Verdana" pitchFamily="34" charset="0"/>
              </a:rPr>
              <a:t> </a:t>
            </a:r>
            <a:r>
              <a:rPr lang="it-IT" sz="1400" b="1" dirty="0" err="1">
                <a:latin typeface="Verdana" pitchFamily="34" charset="0"/>
              </a:rPr>
              <a:t>studies</a:t>
            </a:r>
            <a:r>
              <a:rPr lang="it-IT" sz="1400" b="1" dirty="0">
                <a:latin typeface="Verdana" pitchFamily="34" charset="0"/>
              </a:rPr>
              <a:t> in </a:t>
            </a:r>
            <a:r>
              <a:rPr lang="it-IT" sz="1400" b="1" dirty="0" err="1">
                <a:latin typeface="Verdana" pitchFamily="34" charset="0"/>
              </a:rPr>
              <a:t>rodents</a:t>
            </a:r>
            <a:endParaRPr lang="it-IT" sz="1400" b="1" dirty="0">
              <a:latin typeface="Verdana" pitchFamily="34" charset="0"/>
            </a:endParaRPr>
          </a:p>
        </p:txBody>
      </p:sp>
      <p:sp>
        <p:nvSpPr>
          <p:cNvPr id="19" name="Text Box 2"/>
          <p:cNvSpPr txBox="1">
            <a:spLocks noChangeArrowheads="1"/>
          </p:cNvSpPr>
          <p:nvPr/>
        </p:nvSpPr>
        <p:spPr bwMode="auto">
          <a:xfrm>
            <a:off x="2108604" y="188913"/>
            <a:ext cx="4750018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912813"/>
            <a:r>
              <a:rPr lang="it-IT" sz="2800" b="1" dirty="0" err="1" smtClean="0">
                <a:latin typeface="Palatino Linotype" pitchFamily="18" charset="0"/>
              </a:rPr>
              <a:t>Preliminary</a:t>
            </a:r>
            <a:r>
              <a:rPr lang="it-IT" sz="2800" b="1" dirty="0" smtClean="0">
                <a:latin typeface="Palatino Linotype" pitchFamily="18" charset="0"/>
              </a:rPr>
              <a:t> </a:t>
            </a:r>
            <a:r>
              <a:rPr lang="it-IT" sz="2800" b="1" dirty="0" err="1" smtClean="0">
                <a:latin typeface="Palatino Linotype" pitchFamily="18" charset="0"/>
              </a:rPr>
              <a:t>biodistribution</a:t>
            </a:r>
            <a:endParaRPr lang="it-IT" sz="2800" b="1" dirty="0">
              <a:latin typeface="Palatino Linotype" pitchFamily="18" charset="0"/>
            </a:endParaRPr>
          </a:p>
        </p:txBody>
      </p:sp>
      <p:sp>
        <p:nvSpPr>
          <p:cNvPr id="20" name="Rettangolo 19"/>
          <p:cNvSpPr/>
          <p:nvPr/>
        </p:nvSpPr>
        <p:spPr>
          <a:xfrm>
            <a:off x="3276600" y="1628800"/>
            <a:ext cx="647700" cy="842962"/>
          </a:xfrm>
          <a:prstGeom prst="rect">
            <a:avLst/>
          </a:prstGeom>
          <a:noFill/>
          <a:ln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/>
          </a:p>
        </p:txBody>
      </p:sp>
      <p:pic>
        <p:nvPicPr>
          <p:cNvPr id="21" name="Immagine 20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27984" y="1823690"/>
            <a:ext cx="4032448" cy="2448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Rettangolo 21"/>
          <p:cNvSpPr/>
          <p:nvPr/>
        </p:nvSpPr>
        <p:spPr>
          <a:xfrm>
            <a:off x="7956748" y="1700808"/>
            <a:ext cx="647700" cy="842962"/>
          </a:xfrm>
          <a:prstGeom prst="rect">
            <a:avLst/>
          </a:prstGeom>
          <a:noFill/>
          <a:ln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/>
          </a:p>
        </p:txBody>
      </p:sp>
      <p:sp>
        <p:nvSpPr>
          <p:cNvPr id="23" name="CasellaDiTesto 22"/>
          <p:cNvSpPr txBox="1"/>
          <p:nvPr/>
        </p:nvSpPr>
        <p:spPr>
          <a:xfrm>
            <a:off x="1835696" y="2420888"/>
            <a:ext cx="6335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 smtClean="0"/>
              <a:t>M33</a:t>
            </a:r>
            <a:endParaRPr lang="it-IT" b="1" dirty="0"/>
          </a:p>
        </p:txBody>
      </p:sp>
      <p:sp>
        <p:nvSpPr>
          <p:cNvPr id="24" name="CasellaDiTesto 23"/>
          <p:cNvSpPr txBox="1"/>
          <p:nvPr/>
        </p:nvSpPr>
        <p:spPr>
          <a:xfrm>
            <a:off x="5508104" y="2411596"/>
            <a:ext cx="11336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 smtClean="0"/>
              <a:t>M33-Peg</a:t>
            </a:r>
            <a:endParaRPr lang="it-IT" b="1" dirty="0"/>
          </a:p>
        </p:txBody>
      </p:sp>
      <p:pic>
        <p:nvPicPr>
          <p:cNvPr id="25" name="Chart 1"/>
          <p:cNvPicPr>
            <a:picLocks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23728" y="4581128"/>
            <a:ext cx="4968552" cy="2016224"/>
          </a:xfrm>
          <a:prstGeom prst="rect">
            <a:avLst/>
          </a:prstGeom>
          <a:noFill/>
        </p:spPr>
      </p:pic>
      <p:pic>
        <p:nvPicPr>
          <p:cNvPr id="26" name="Picture 1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525" y="9525"/>
            <a:ext cx="746051" cy="6967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174"/>
          <p:cNvSpPr>
            <a:spLocks noChangeShapeType="1"/>
          </p:cNvSpPr>
          <p:nvPr/>
        </p:nvSpPr>
        <p:spPr bwMode="auto">
          <a:xfrm>
            <a:off x="0" y="908050"/>
            <a:ext cx="9144000" cy="0"/>
          </a:xfrm>
          <a:prstGeom prst="line">
            <a:avLst/>
          </a:prstGeom>
          <a:noFill/>
          <a:ln w="57150">
            <a:solidFill>
              <a:schemeClr val="accent6">
                <a:lumMod val="75000"/>
              </a:schemeClr>
            </a:solidFill>
            <a:round/>
            <a:headEnd/>
            <a:tailEnd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it-IT">
              <a:latin typeface="+mn-lt"/>
            </a:endParaRPr>
          </a:p>
        </p:txBody>
      </p:sp>
      <p:sp>
        <p:nvSpPr>
          <p:cNvPr id="15362" name="Rectangle 175"/>
          <p:cNvSpPr>
            <a:spLocks noChangeArrowheads="1"/>
          </p:cNvSpPr>
          <p:nvPr/>
        </p:nvSpPr>
        <p:spPr bwMode="auto">
          <a:xfrm>
            <a:off x="1763713" y="115888"/>
            <a:ext cx="5616575" cy="72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defTabSz="912813"/>
            <a:r>
              <a:rPr lang="it-IT" sz="3200" b="1">
                <a:latin typeface="Palatino Linotype" pitchFamily="18" charset="0"/>
              </a:rPr>
              <a:t>The new AMP M33</a:t>
            </a:r>
          </a:p>
        </p:txBody>
      </p:sp>
      <p:sp>
        <p:nvSpPr>
          <p:cNvPr id="15363" name="Text Box 8"/>
          <p:cNvSpPr txBox="1">
            <a:spLocks noChangeArrowheads="1"/>
          </p:cNvSpPr>
          <p:nvPr/>
        </p:nvSpPr>
        <p:spPr bwMode="auto">
          <a:xfrm>
            <a:off x="198438" y="1301750"/>
            <a:ext cx="8712200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150000"/>
              </a:lnSpc>
            </a:pPr>
            <a:r>
              <a:rPr lang="it-IT" sz="2000" b="1">
                <a:latin typeface="Calibri" pitchFamily="34" charset="0"/>
              </a:rPr>
              <a:t>M33 is a novel </a:t>
            </a:r>
            <a:r>
              <a:rPr lang="it-IT" sz="2000" b="1" u="sng">
                <a:latin typeface="Calibri" pitchFamily="34" charset="0"/>
              </a:rPr>
              <a:t>non natural</a:t>
            </a:r>
            <a:r>
              <a:rPr lang="it-IT" sz="2000" b="1">
                <a:latin typeface="Calibri" pitchFamily="34" charset="0"/>
              </a:rPr>
              <a:t> antimicrobial peptide discovered at the University of Siena. It is under development for the set up of a new antibacterial drug.</a:t>
            </a:r>
          </a:p>
        </p:txBody>
      </p:sp>
      <p:grpSp>
        <p:nvGrpSpPr>
          <p:cNvPr id="15364" name="Group 70"/>
          <p:cNvGrpSpPr>
            <a:grpSpLocks/>
          </p:cNvGrpSpPr>
          <p:nvPr/>
        </p:nvGrpSpPr>
        <p:grpSpPr bwMode="auto">
          <a:xfrm>
            <a:off x="103188" y="2643188"/>
            <a:ext cx="9077325" cy="3462337"/>
            <a:chOff x="65" y="2383"/>
            <a:chExt cx="5718" cy="2181"/>
          </a:xfrm>
        </p:grpSpPr>
        <p:sp>
          <p:nvSpPr>
            <p:cNvPr id="15370" name="AutoShape 10"/>
            <p:cNvSpPr>
              <a:spLocks noChangeArrowheads="1"/>
            </p:cNvSpPr>
            <p:nvPr/>
          </p:nvSpPr>
          <p:spPr bwMode="auto">
            <a:xfrm>
              <a:off x="100" y="2653"/>
              <a:ext cx="5459" cy="553"/>
            </a:xfrm>
            <a:prstGeom prst="homePlate">
              <a:avLst>
                <a:gd name="adj" fmla="val 129930"/>
              </a:avLst>
            </a:prstGeom>
            <a:gradFill rotWithShape="1">
              <a:gsLst>
                <a:gs pos="0">
                  <a:srgbClr val="00FF00"/>
                </a:gs>
                <a:gs pos="100000">
                  <a:srgbClr val="0000FF"/>
                </a:gs>
              </a:gsLst>
              <a:lin ang="0" scaled="1"/>
            </a:gradFill>
            <a:ln w="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it-IT">
                <a:latin typeface="Calibri" pitchFamily="34" charset="0"/>
              </a:endParaRPr>
            </a:p>
          </p:txBody>
        </p:sp>
        <p:sp>
          <p:nvSpPr>
            <p:cNvPr id="15371" name="Text Box 11"/>
            <p:cNvSpPr txBox="1">
              <a:spLocks noChangeArrowheads="1"/>
            </p:cNvSpPr>
            <p:nvPr/>
          </p:nvSpPr>
          <p:spPr bwMode="auto">
            <a:xfrm>
              <a:off x="938" y="2383"/>
              <a:ext cx="3542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it-IT">
                  <a:latin typeface="Calibri" pitchFamily="34" charset="0"/>
                </a:rPr>
                <a:t>PIPELINE OF DRUG DEVELOPMENT FROM LAB TO MARKET</a:t>
              </a:r>
            </a:p>
          </p:txBody>
        </p:sp>
        <p:sp>
          <p:nvSpPr>
            <p:cNvPr id="15372" name="Text Box 12"/>
            <p:cNvSpPr txBox="1">
              <a:spLocks noChangeArrowheads="1"/>
            </p:cNvSpPr>
            <p:nvPr/>
          </p:nvSpPr>
          <p:spPr bwMode="auto">
            <a:xfrm>
              <a:off x="811" y="2796"/>
              <a:ext cx="764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it-IT" b="1">
                  <a:latin typeface="Calibri" pitchFamily="34" charset="0"/>
                </a:rPr>
                <a:t>Research</a:t>
              </a:r>
            </a:p>
          </p:txBody>
        </p:sp>
        <p:sp>
          <p:nvSpPr>
            <p:cNvPr id="15373" name="Text Box 13"/>
            <p:cNvSpPr txBox="1">
              <a:spLocks noChangeArrowheads="1"/>
            </p:cNvSpPr>
            <p:nvPr/>
          </p:nvSpPr>
          <p:spPr bwMode="auto">
            <a:xfrm>
              <a:off x="2194" y="2800"/>
              <a:ext cx="1020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it-IT" b="1">
                  <a:latin typeface="Calibri" pitchFamily="34" charset="0"/>
                </a:rPr>
                <a:t>Development</a:t>
              </a:r>
            </a:p>
          </p:txBody>
        </p:sp>
        <p:sp>
          <p:nvSpPr>
            <p:cNvPr id="15374" name="Text Box 14"/>
            <p:cNvSpPr txBox="1">
              <a:spLocks noChangeArrowheads="1"/>
            </p:cNvSpPr>
            <p:nvPr/>
          </p:nvSpPr>
          <p:spPr bwMode="auto">
            <a:xfrm>
              <a:off x="3640" y="2796"/>
              <a:ext cx="1396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it-IT" b="1">
                  <a:latin typeface="Calibri" pitchFamily="34" charset="0"/>
                </a:rPr>
                <a:t>Commercialization</a:t>
              </a:r>
            </a:p>
          </p:txBody>
        </p:sp>
        <p:sp>
          <p:nvSpPr>
            <p:cNvPr id="15375" name="AutoShape 15"/>
            <p:cNvSpPr>
              <a:spLocks noChangeArrowheads="1"/>
            </p:cNvSpPr>
            <p:nvPr/>
          </p:nvSpPr>
          <p:spPr bwMode="auto">
            <a:xfrm>
              <a:off x="109" y="3311"/>
              <a:ext cx="605" cy="692"/>
            </a:xfrm>
            <a:prstGeom prst="homePlate">
              <a:avLst>
                <a:gd name="adj" fmla="val 23528"/>
              </a:avLst>
            </a:prstGeom>
            <a:solidFill>
              <a:srgbClr val="00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it-IT">
                <a:latin typeface="Calibri" pitchFamily="34" charset="0"/>
              </a:endParaRPr>
            </a:p>
          </p:txBody>
        </p:sp>
        <p:sp>
          <p:nvSpPr>
            <p:cNvPr id="15376" name="AutoShape 16"/>
            <p:cNvSpPr>
              <a:spLocks noChangeArrowheads="1"/>
            </p:cNvSpPr>
            <p:nvPr/>
          </p:nvSpPr>
          <p:spPr bwMode="auto">
            <a:xfrm>
              <a:off x="624" y="3311"/>
              <a:ext cx="763" cy="692"/>
            </a:xfrm>
            <a:prstGeom prst="chevron">
              <a:avLst>
                <a:gd name="adj" fmla="val 27565"/>
              </a:avLst>
            </a:prstGeom>
            <a:gradFill rotWithShape="1">
              <a:gsLst>
                <a:gs pos="0">
                  <a:srgbClr val="00FF00"/>
                </a:gs>
                <a:gs pos="100000">
                  <a:srgbClr val="33CC33"/>
                </a:gs>
              </a:gsLst>
              <a:lin ang="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it-IT">
                <a:latin typeface="Calibri" pitchFamily="34" charset="0"/>
              </a:endParaRPr>
            </a:p>
          </p:txBody>
        </p:sp>
        <p:sp>
          <p:nvSpPr>
            <p:cNvPr id="15377" name="AutoShape 17"/>
            <p:cNvSpPr>
              <a:spLocks noChangeArrowheads="1"/>
            </p:cNvSpPr>
            <p:nvPr/>
          </p:nvSpPr>
          <p:spPr bwMode="auto">
            <a:xfrm>
              <a:off x="4662" y="3311"/>
              <a:ext cx="807" cy="692"/>
            </a:xfrm>
            <a:prstGeom prst="chevron">
              <a:avLst>
                <a:gd name="adj" fmla="val 29155"/>
              </a:avLst>
            </a:prstGeom>
            <a:solidFill>
              <a:srgbClr val="00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it-IT">
                <a:latin typeface="Calibri" pitchFamily="34" charset="0"/>
              </a:endParaRPr>
            </a:p>
          </p:txBody>
        </p:sp>
        <p:sp>
          <p:nvSpPr>
            <p:cNvPr id="15378" name="AutoShape 18"/>
            <p:cNvSpPr>
              <a:spLocks noChangeArrowheads="1"/>
            </p:cNvSpPr>
            <p:nvPr/>
          </p:nvSpPr>
          <p:spPr bwMode="auto">
            <a:xfrm>
              <a:off x="3540" y="3311"/>
              <a:ext cx="1256" cy="692"/>
            </a:xfrm>
            <a:prstGeom prst="chevron">
              <a:avLst>
                <a:gd name="adj" fmla="val 26494"/>
              </a:avLst>
            </a:prstGeom>
            <a:solidFill>
              <a:srgbClr val="00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it-IT">
                <a:latin typeface="Calibri" pitchFamily="34" charset="0"/>
              </a:endParaRPr>
            </a:p>
          </p:txBody>
        </p:sp>
        <p:sp>
          <p:nvSpPr>
            <p:cNvPr id="15379" name="AutoShape 19"/>
            <p:cNvSpPr>
              <a:spLocks noChangeArrowheads="1"/>
            </p:cNvSpPr>
            <p:nvPr/>
          </p:nvSpPr>
          <p:spPr bwMode="auto">
            <a:xfrm>
              <a:off x="2822" y="3311"/>
              <a:ext cx="861" cy="692"/>
            </a:xfrm>
            <a:prstGeom prst="chevron">
              <a:avLst>
                <a:gd name="adj" fmla="val 31105"/>
              </a:avLst>
            </a:prstGeom>
            <a:gradFill rotWithShape="1">
              <a:gsLst>
                <a:gs pos="0">
                  <a:srgbClr val="0099FF"/>
                </a:gs>
                <a:gs pos="100000">
                  <a:srgbClr val="4761CD"/>
                </a:gs>
              </a:gsLst>
              <a:lin ang="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it-IT">
                <a:latin typeface="Calibri" pitchFamily="34" charset="0"/>
              </a:endParaRPr>
            </a:p>
          </p:txBody>
        </p:sp>
        <p:sp>
          <p:nvSpPr>
            <p:cNvPr id="15380" name="AutoShape 20"/>
            <p:cNvSpPr>
              <a:spLocks noChangeArrowheads="1"/>
            </p:cNvSpPr>
            <p:nvPr/>
          </p:nvSpPr>
          <p:spPr bwMode="auto">
            <a:xfrm>
              <a:off x="2065" y="3311"/>
              <a:ext cx="892" cy="692"/>
            </a:xfrm>
            <a:prstGeom prst="chevron">
              <a:avLst>
                <a:gd name="adj" fmla="val 32225"/>
              </a:avLst>
            </a:prstGeom>
            <a:gradFill rotWithShape="1">
              <a:gsLst>
                <a:gs pos="0">
                  <a:srgbClr val="339966"/>
                </a:gs>
                <a:gs pos="100000">
                  <a:srgbClr val="0099FF"/>
                </a:gs>
              </a:gsLst>
              <a:lin ang="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it-IT">
                <a:latin typeface="Calibri" pitchFamily="34" charset="0"/>
              </a:endParaRPr>
            </a:p>
          </p:txBody>
        </p:sp>
        <p:sp>
          <p:nvSpPr>
            <p:cNvPr id="15381" name="AutoShape 21"/>
            <p:cNvSpPr>
              <a:spLocks noChangeArrowheads="1"/>
            </p:cNvSpPr>
            <p:nvPr/>
          </p:nvSpPr>
          <p:spPr bwMode="auto">
            <a:xfrm>
              <a:off x="1253" y="3311"/>
              <a:ext cx="941" cy="692"/>
            </a:xfrm>
            <a:prstGeom prst="chevron">
              <a:avLst>
                <a:gd name="adj" fmla="val 33996"/>
              </a:avLst>
            </a:prstGeom>
            <a:gradFill rotWithShape="1">
              <a:gsLst>
                <a:gs pos="0">
                  <a:srgbClr val="33CC33"/>
                </a:gs>
                <a:gs pos="100000">
                  <a:srgbClr val="339966"/>
                </a:gs>
              </a:gsLst>
              <a:lin ang="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it-IT">
                <a:latin typeface="Calibri" pitchFamily="34" charset="0"/>
              </a:endParaRPr>
            </a:p>
          </p:txBody>
        </p:sp>
        <p:sp>
          <p:nvSpPr>
            <p:cNvPr id="15382" name="Text Box 22"/>
            <p:cNvSpPr txBox="1">
              <a:spLocks noChangeArrowheads="1"/>
            </p:cNvSpPr>
            <p:nvPr/>
          </p:nvSpPr>
          <p:spPr bwMode="auto">
            <a:xfrm>
              <a:off x="65" y="3411"/>
              <a:ext cx="662" cy="4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it-IT" sz="1100" b="1">
                  <a:latin typeface="Calibri" pitchFamily="34" charset="0"/>
                </a:rPr>
                <a:t>Target </a:t>
              </a:r>
            </a:p>
            <a:p>
              <a:pPr algn="ctr"/>
              <a:r>
                <a:rPr lang="it-IT" sz="1100" b="1">
                  <a:latin typeface="Calibri" pitchFamily="34" charset="0"/>
                </a:rPr>
                <a:t>identification</a:t>
              </a:r>
            </a:p>
            <a:p>
              <a:pPr algn="ctr"/>
              <a:r>
                <a:rPr lang="it-IT" sz="1100" b="1">
                  <a:latin typeface="Calibri" pitchFamily="34" charset="0"/>
                </a:rPr>
                <a:t>and</a:t>
              </a:r>
            </a:p>
            <a:p>
              <a:pPr algn="ctr"/>
              <a:r>
                <a:rPr lang="it-IT" sz="1100" b="1">
                  <a:latin typeface="Calibri" pitchFamily="34" charset="0"/>
                </a:rPr>
                <a:t>acquisition</a:t>
              </a:r>
            </a:p>
          </p:txBody>
        </p:sp>
        <p:sp>
          <p:nvSpPr>
            <p:cNvPr id="15383" name="Text Box 23"/>
            <p:cNvSpPr txBox="1">
              <a:spLocks noChangeArrowheads="1"/>
            </p:cNvSpPr>
            <p:nvPr/>
          </p:nvSpPr>
          <p:spPr bwMode="auto">
            <a:xfrm>
              <a:off x="774" y="3499"/>
              <a:ext cx="566" cy="2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it-IT" sz="1100" b="1">
                  <a:latin typeface="Calibri" pitchFamily="34" charset="0"/>
                </a:rPr>
                <a:t>Lead </a:t>
              </a:r>
            </a:p>
            <a:p>
              <a:pPr algn="ctr"/>
              <a:r>
                <a:rPr lang="it-IT" sz="1100" b="1">
                  <a:latin typeface="Calibri" pitchFamily="34" charset="0"/>
                </a:rPr>
                <a:t>generation</a:t>
              </a:r>
            </a:p>
          </p:txBody>
        </p:sp>
        <p:sp>
          <p:nvSpPr>
            <p:cNvPr id="15384" name="Text Box 24"/>
            <p:cNvSpPr txBox="1">
              <a:spLocks noChangeArrowheads="1"/>
            </p:cNvSpPr>
            <p:nvPr/>
          </p:nvSpPr>
          <p:spPr bwMode="auto">
            <a:xfrm>
              <a:off x="1492" y="3510"/>
              <a:ext cx="633" cy="2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it-IT" sz="1100" b="1">
                  <a:latin typeface="Calibri" pitchFamily="34" charset="0"/>
                </a:rPr>
                <a:t>Lead </a:t>
              </a:r>
            </a:p>
            <a:p>
              <a:pPr algn="ctr"/>
              <a:r>
                <a:rPr lang="it-IT" sz="1100" b="1">
                  <a:latin typeface="Calibri" pitchFamily="34" charset="0"/>
                </a:rPr>
                <a:t>optimization</a:t>
              </a:r>
            </a:p>
          </p:txBody>
        </p:sp>
        <p:sp>
          <p:nvSpPr>
            <p:cNvPr id="15385" name="Text Box 25"/>
            <p:cNvSpPr txBox="1">
              <a:spLocks noChangeArrowheads="1"/>
            </p:cNvSpPr>
            <p:nvPr/>
          </p:nvSpPr>
          <p:spPr bwMode="auto">
            <a:xfrm>
              <a:off x="2192" y="3458"/>
              <a:ext cx="742" cy="3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it-IT" sz="1100" b="1">
                  <a:latin typeface="Calibri" pitchFamily="34" charset="0"/>
                </a:rPr>
                <a:t>Preclinical </a:t>
              </a:r>
            </a:p>
            <a:p>
              <a:pPr algn="ctr"/>
              <a:r>
                <a:rPr lang="it-IT" sz="1100" b="1">
                  <a:latin typeface="Calibri" pitchFamily="34" charset="0"/>
                </a:rPr>
                <a:t>and </a:t>
              </a:r>
            </a:p>
            <a:p>
              <a:pPr algn="ctr"/>
              <a:r>
                <a:rPr lang="it-IT" sz="1100" b="1">
                  <a:latin typeface="Calibri" pitchFamily="34" charset="0"/>
                </a:rPr>
                <a:t>pharmacology </a:t>
              </a:r>
            </a:p>
          </p:txBody>
        </p:sp>
        <p:sp>
          <p:nvSpPr>
            <p:cNvPr id="15386" name="Text Box 26"/>
            <p:cNvSpPr txBox="1">
              <a:spLocks noChangeArrowheads="1"/>
            </p:cNvSpPr>
            <p:nvPr/>
          </p:nvSpPr>
          <p:spPr bwMode="auto">
            <a:xfrm>
              <a:off x="2897" y="3421"/>
              <a:ext cx="732" cy="1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it-IT" sz="1100" b="1">
                  <a:latin typeface="Calibri" pitchFamily="34" charset="0"/>
                </a:rPr>
                <a:t>Process devel.</a:t>
              </a:r>
            </a:p>
          </p:txBody>
        </p:sp>
        <p:sp>
          <p:nvSpPr>
            <p:cNvPr id="15387" name="Text Box 27"/>
            <p:cNvSpPr txBox="1">
              <a:spLocks noChangeArrowheads="1"/>
            </p:cNvSpPr>
            <p:nvPr/>
          </p:nvSpPr>
          <p:spPr bwMode="auto">
            <a:xfrm>
              <a:off x="2920" y="3680"/>
              <a:ext cx="727" cy="1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it-IT" sz="1100" b="1">
                  <a:latin typeface="Calibri" pitchFamily="34" charset="0"/>
                </a:rPr>
                <a:t>manufacturing</a:t>
              </a:r>
            </a:p>
          </p:txBody>
        </p:sp>
        <p:sp>
          <p:nvSpPr>
            <p:cNvPr id="15388" name="Text Box 28"/>
            <p:cNvSpPr txBox="1">
              <a:spLocks noChangeArrowheads="1"/>
            </p:cNvSpPr>
            <p:nvPr/>
          </p:nvSpPr>
          <p:spPr bwMode="auto">
            <a:xfrm>
              <a:off x="3855" y="3576"/>
              <a:ext cx="661" cy="1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it-IT" sz="1100" b="1">
                  <a:latin typeface="Calibri" pitchFamily="34" charset="0"/>
                </a:rPr>
                <a:t>Clinical trials</a:t>
              </a:r>
            </a:p>
          </p:txBody>
        </p:sp>
        <p:sp>
          <p:nvSpPr>
            <p:cNvPr id="15389" name="Text Box 29"/>
            <p:cNvSpPr txBox="1">
              <a:spLocks noChangeArrowheads="1"/>
            </p:cNvSpPr>
            <p:nvPr/>
          </p:nvSpPr>
          <p:spPr bwMode="auto">
            <a:xfrm>
              <a:off x="3136" y="3563"/>
              <a:ext cx="273" cy="1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it-IT" sz="1100" b="1">
                  <a:latin typeface="Calibri" pitchFamily="34" charset="0"/>
                </a:rPr>
                <a:t>and</a:t>
              </a:r>
            </a:p>
          </p:txBody>
        </p:sp>
        <p:sp>
          <p:nvSpPr>
            <p:cNvPr id="15390" name="Text Box 30"/>
            <p:cNvSpPr txBox="1">
              <a:spLocks noChangeArrowheads="1"/>
            </p:cNvSpPr>
            <p:nvPr/>
          </p:nvSpPr>
          <p:spPr bwMode="auto">
            <a:xfrm>
              <a:off x="4801" y="3450"/>
              <a:ext cx="536" cy="3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it-IT" sz="1100" b="1">
                  <a:latin typeface="Calibri" pitchFamily="34" charset="0"/>
                </a:rPr>
                <a:t>Launch</a:t>
              </a:r>
            </a:p>
            <a:p>
              <a:pPr algn="ctr"/>
              <a:r>
                <a:rPr lang="it-IT" sz="1100" b="1">
                  <a:latin typeface="Calibri" pitchFamily="34" charset="0"/>
                </a:rPr>
                <a:t>and</a:t>
              </a:r>
            </a:p>
            <a:p>
              <a:pPr algn="ctr"/>
              <a:r>
                <a:rPr lang="it-IT" sz="1100" b="1">
                  <a:latin typeface="Calibri" pitchFamily="34" charset="0"/>
                </a:rPr>
                <a:t>marketing</a:t>
              </a:r>
            </a:p>
          </p:txBody>
        </p:sp>
        <p:grpSp>
          <p:nvGrpSpPr>
            <p:cNvPr id="15391" name="Group 40"/>
            <p:cNvGrpSpPr>
              <a:grpSpLocks/>
            </p:cNvGrpSpPr>
            <p:nvPr/>
          </p:nvGrpSpPr>
          <p:grpSpPr bwMode="auto">
            <a:xfrm>
              <a:off x="4909" y="2699"/>
              <a:ext cx="874" cy="955"/>
              <a:chOff x="2789" y="2205"/>
              <a:chExt cx="939" cy="939"/>
            </a:xfrm>
          </p:grpSpPr>
          <p:sp>
            <p:nvSpPr>
              <p:cNvPr id="15414" name="AutoShape 41"/>
              <p:cNvSpPr>
                <a:spLocks noChangeArrowheads="1"/>
              </p:cNvSpPr>
              <p:nvPr/>
            </p:nvSpPr>
            <p:spPr bwMode="auto">
              <a:xfrm>
                <a:off x="2789" y="2205"/>
                <a:ext cx="939" cy="939"/>
              </a:xfrm>
              <a:prstGeom prst="irregularSeal1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it-IT">
                  <a:latin typeface="Calibri" pitchFamily="34" charset="0"/>
                </a:endParaRPr>
              </a:p>
            </p:txBody>
          </p:sp>
          <p:sp>
            <p:nvSpPr>
              <p:cNvPr id="15415" name="Text Box 42"/>
              <p:cNvSpPr txBox="1">
                <a:spLocks noChangeArrowheads="1"/>
              </p:cNvSpPr>
              <p:nvPr/>
            </p:nvSpPr>
            <p:spPr bwMode="auto">
              <a:xfrm>
                <a:off x="2880" y="2538"/>
                <a:ext cx="712" cy="20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it-IT" sz="1600" b="1">
                    <a:latin typeface="Calibri" pitchFamily="34" charset="0"/>
                  </a:rPr>
                  <a:t>MARKET</a:t>
                </a:r>
              </a:p>
            </p:txBody>
          </p:sp>
        </p:grpSp>
        <p:sp>
          <p:nvSpPr>
            <p:cNvPr id="15392" name="Line 43"/>
            <p:cNvSpPr>
              <a:spLocks noChangeShapeType="1"/>
            </p:cNvSpPr>
            <p:nvPr/>
          </p:nvSpPr>
          <p:spPr bwMode="auto">
            <a:xfrm>
              <a:off x="208" y="4155"/>
              <a:ext cx="5249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15393" name="Line 44"/>
            <p:cNvSpPr>
              <a:spLocks noChangeShapeType="1"/>
            </p:cNvSpPr>
            <p:nvPr/>
          </p:nvSpPr>
          <p:spPr bwMode="auto">
            <a:xfrm>
              <a:off x="625" y="4108"/>
              <a:ext cx="0" cy="139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15394" name="Line 45"/>
            <p:cNvSpPr>
              <a:spLocks noChangeShapeType="1"/>
            </p:cNvSpPr>
            <p:nvPr/>
          </p:nvSpPr>
          <p:spPr bwMode="auto">
            <a:xfrm>
              <a:off x="1163" y="4108"/>
              <a:ext cx="0" cy="139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15395" name="Line 46"/>
            <p:cNvSpPr>
              <a:spLocks noChangeShapeType="1"/>
            </p:cNvSpPr>
            <p:nvPr/>
          </p:nvSpPr>
          <p:spPr bwMode="auto">
            <a:xfrm>
              <a:off x="1700" y="4108"/>
              <a:ext cx="0" cy="139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15396" name="Line 47"/>
            <p:cNvSpPr>
              <a:spLocks noChangeShapeType="1"/>
            </p:cNvSpPr>
            <p:nvPr/>
          </p:nvSpPr>
          <p:spPr bwMode="auto">
            <a:xfrm>
              <a:off x="2239" y="4108"/>
              <a:ext cx="0" cy="139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15397" name="Line 48"/>
            <p:cNvSpPr>
              <a:spLocks noChangeShapeType="1"/>
            </p:cNvSpPr>
            <p:nvPr/>
          </p:nvSpPr>
          <p:spPr bwMode="auto">
            <a:xfrm>
              <a:off x="2778" y="4108"/>
              <a:ext cx="0" cy="139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15398" name="Line 49"/>
            <p:cNvSpPr>
              <a:spLocks noChangeShapeType="1"/>
            </p:cNvSpPr>
            <p:nvPr/>
          </p:nvSpPr>
          <p:spPr bwMode="auto">
            <a:xfrm>
              <a:off x="3271" y="4108"/>
              <a:ext cx="0" cy="139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15399" name="Line 50"/>
            <p:cNvSpPr>
              <a:spLocks noChangeShapeType="1"/>
            </p:cNvSpPr>
            <p:nvPr/>
          </p:nvSpPr>
          <p:spPr bwMode="auto">
            <a:xfrm>
              <a:off x="3765" y="4108"/>
              <a:ext cx="0" cy="139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15400" name="Line 51"/>
            <p:cNvSpPr>
              <a:spLocks noChangeShapeType="1"/>
            </p:cNvSpPr>
            <p:nvPr/>
          </p:nvSpPr>
          <p:spPr bwMode="auto">
            <a:xfrm>
              <a:off x="4258" y="4108"/>
              <a:ext cx="0" cy="139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15401" name="Line 52"/>
            <p:cNvSpPr>
              <a:spLocks noChangeShapeType="1"/>
            </p:cNvSpPr>
            <p:nvPr/>
          </p:nvSpPr>
          <p:spPr bwMode="auto">
            <a:xfrm>
              <a:off x="4796" y="4108"/>
              <a:ext cx="0" cy="139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15402" name="Line 53"/>
            <p:cNvSpPr>
              <a:spLocks noChangeShapeType="1"/>
            </p:cNvSpPr>
            <p:nvPr/>
          </p:nvSpPr>
          <p:spPr bwMode="auto">
            <a:xfrm>
              <a:off x="5334" y="4108"/>
              <a:ext cx="0" cy="139"/>
            </a:xfrm>
            <a:prstGeom prst="line">
              <a:avLst/>
            </a:prstGeom>
            <a:noFill/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15403" name="Text Box 54"/>
            <p:cNvSpPr txBox="1">
              <a:spLocks noChangeArrowheads="1"/>
            </p:cNvSpPr>
            <p:nvPr/>
          </p:nvSpPr>
          <p:spPr bwMode="auto">
            <a:xfrm>
              <a:off x="2553" y="4371"/>
              <a:ext cx="563" cy="193"/>
            </a:xfrm>
            <a:prstGeom prst="rect">
              <a:avLst/>
            </a:prstGeom>
            <a:noFill/>
            <a:ln w="0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it-IT" sz="1400" b="1" u="sng">
                  <a:latin typeface="Calibri" pitchFamily="34" charset="0"/>
                </a:rPr>
                <a:t>TIME (Y)</a:t>
              </a:r>
            </a:p>
          </p:txBody>
        </p:sp>
        <p:sp>
          <p:nvSpPr>
            <p:cNvPr id="15404" name="Text Box 55"/>
            <p:cNvSpPr txBox="1">
              <a:spLocks noChangeArrowheads="1"/>
            </p:cNvSpPr>
            <p:nvPr/>
          </p:nvSpPr>
          <p:spPr bwMode="auto">
            <a:xfrm>
              <a:off x="538" y="4240"/>
              <a:ext cx="169" cy="173"/>
            </a:xfrm>
            <a:prstGeom prst="rect">
              <a:avLst/>
            </a:prstGeom>
            <a:noFill/>
            <a:ln w="0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it-IT" sz="1200" b="1">
                  <a:latin typeface="Calibri" pitchFamily="34" charset="0"/>
                </a:rPr>
                <a:t>1</a:t>
              </a:r>
            </a:p>
          </p:txBody>
        </p:sp>
        <p:sp>
          <p:nvSpPr>
            <p:cNvPr id="15405" name="Text Box 56"/>
            <p:cNvSpPr txBox="1">
              <a:spLocks noChangeArrowheads="1"/>
            </p:cNvSpPr>
            <p:nvPr/>
          </p:nvSpPr>
          <p:spPr bwMode="auto">
            <a:xfrm>
              <a:off x="1074" y="4246"/>
              <a:ext cx="169" cy="173"/>
            </a:xfrm>
            <a:prstGeom prst="rect">
              <a:avLst/>
            </a:prstGeom>
            <a:noFill/>
            <a:ln w="0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it-IT" sz="1200" b="1">
                  <a:latin typeface="Calibri" pitchFamily="34" charset="0"/>
                </a:rPr>
                <a:t>2</a:t>
              </a:r>
            </a:p>
          </p:txBody>
        </p:sp>
        <p:sp>
          <p:nvSpPr>
            <p:cNvPr id="15406" name="Text Box 57"/>
            <p:cNvSpPr txBox="1">
              <a:spLocks noChangeArrowheads="1"/>
            </p:cNvSpPr>
            <p:nvPr/>
          </p:nvSpPr>
          <p:spPr bwMode="auto">
            <a:xfrm>
              <a:off x="1612" y="4245"/>
              <a:ext cx="169" cy="173"/>
            </a:xfrm>
            <a:prstGeom prst="rect">
              <a:avLst/>
            </a:prstGeom>
            <a:noFill/>
            <a:ln w="0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it-IT" sz="1200" b="1">
                  <a:latin typeface="Calibri" pitchFamily="34" charset="0"/>
                </a:rPr>
                <a:t>3</a:t>
              </a:r>
            </a:p>
          </p:txBody>
        </p:sp>
        <p:sp>
          <p:nvSpPr>
            <p:cNvPr id="15407" name="Text Box 58"/>
            <p:cNvSpPr txBox="1">
              <a:spLocks noChangeArrowheads="1"/>
            </p:cNvSpPr>
            <p:nvPr/>
          </p:nvSpPr>
          <p:spPr bwMode="auto">
            <a:xfrm>
              <a:off x="2150" y="4236"/>
              <a:ext cx="169" cy="173"/>
            </a:xfrm>
            <a:prstGeom prst="rect">
              <a:avLst/>
            </a:prstGeom>
            <a:noFill/>
            <a:ln w="0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it-IT" sz="1200" b="1">
                  <a:latin typeface="Calibri" pitchFamily="34" charset="0"/>
                </a:rPr>
                <a:t>4</a:t>
              </a:r>
            </a:p>
          </p:txBody>
        </p:sp>
        <p:sp>
          <p:nvSpPr>
            <p:cNvPr id="15408" name="Text Box 59"/>
            <p:cNvSpPr txBox="1">
              <a:spLocks noChangeArrowheads="1"/>
            </p:cNvSpPr>
            <p:nvPr/>
          </p:nvSpPr>
          <p:spPr bwMode="auto">
            <a:xfrm>
              <a:off x="2689" y="4236"/>
              <a:ext cx="169" cy="173"/>
            </a:xfrm>
            <a:prstGeom prst="rect">
              <a:avLst/>
            </a:prstGeom>
            <a:noFill/>
            <a:ln w="0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it-IT" sz="1200" b="1">
                  <a:latin typeface="Calibri" pitchFamily="34" charset="0"/>
                </a:rPr>
                <a:t>5</a:t>
              </a:r>
            </a:p>
          </p:txBody>
        </p:sp>
        <p:sp>
          <p:nvSpPr>
            <p:cNvPr id="15409" name="Text Box 60"/>
            <p:cNvSpPr txBox="1">
              <a:spLocks noChangeArrowheads="1"/>
            </p:cNvSpPr>
            <p:nvPr/>
          </p:nvSpPr>
          <p:spPr bwMode="auto">
            <a:xfrm>
              <a:off x="3182" y="4236"/>
              <a:ext cx="169" cy="173"/>
            </a:xfrm>
            <a:prstGeom prst="rect">
              <a:avLst/>
            </a:prstGeom>
            <a:noFill/>
            <a:ln w="0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it-IT" sz="1200" b="1">
                  <a:latin typeface="Calibri" pitchFamily="34" charset="0"/>
                </a:rPr>
                <a:t>6</a:t>
              </a:r>
            </a:p>
          </p:txBody>
        </p:sp>
        <p:sp>
          <p:nvSpPr>
            <p:cNvPr id="15410" name="Text Box 61"/>
            <p:cNvSpPr txBox="1">
              <a:spLocks noChangeArrowheads="1"/>
            </p:cNvSpPr>
            <p:nvPr/>
          </p:nvSpPr>
          <p:spPr bwMode="auto">
            <a:xfrm>
              <a:off x="3675" y="4236"/>
              <a:ext cx="169" cy="173"/>
            </a:xfrm>
            <a:prstGeom prst="rect">
              <a:avLst/>
            </a:prstGeom>
            <a:noFill/>
            <a:ln w="0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it-IT" sz="1200" b="1">
                  <a:latin typeface="Calibri" pitchFamily="34" charset="0"/>
                </a:rPr>
                <a:t>7</a:t>
              </a:r>
            </a:p>
          </p:txBody>
        </p:sp>
        <p:sp>
          <p:nvSpPr>
            <p:cNvPr id="15411" name="Text Box 62"/>
            <p:cNvSpPr txBox="1">
              <a:spLocks noChangeArrowheads="1"/>
            </p:cNvSpPr>
            <p:nvPr/>
          </p:nvSpPr>
          <p:spPr bwMode="auto">
            <a:xfrm>
              <a:off x="4169" y="4245"/>
              <a:ext cx="169" cy="173"/>
            </a:xfrm>
            <a:prstGeom prst="rect">
              <a:avLst/>
            </a:prstGeom>
            <a:noFill/>
            <a:ln w="0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it-IT" sz="1200" b="1">
                  <a:latin typeface="Calibri" pitchFamily="34" charset="0"/>
                </a:rPr>
                <a:t>8</a:t>
              </a:r>
            </a:p>
          </p:txBody>
        </p:sp>
        <p:sp>
          <p:nvSpPr>
            <p:cNvPr id="15412" name="Text Box 63"/>
            <p:cNvSpPr txBox="1">
              <a:spLocks noChangeArrowheads="1"/>
            </p:cNvSpPr>
            <p:nvPr/>
          </p:nvSpPr>
          <p:spPr bwMode="auto">
            <a:xfrm>
              <a:off x="4707" y="4245"/>
              <a:ext cx="169" cy="173"/>
            </a:xfrm>
            <a:prstGeom prst="rect">
              <a:avLst/>
            </a:prstGeom>
            <a:noFill/>
            <a:ln w="0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it-IT" sz="1200" b="1">
                  <a:latin typeface="Calibri" pitchFamily="34" charset="0"/>
                </a:rPr>
                <a:t>9</a:t>
              </a:r>
            </a:p>
          </p:txBody>
        </p:sp>
        <p:sp>
          <p:nvSpPr>
            <p:cNvPr id="15413" name="Text Box 64"/>
            <p:cNvSpPr txBox="1">
              <a:spLocks noChangeArrowheads="1"/>
            </p:cNvSpPr>
            <p:nvPr/>
          </p:nvSpPr>
          <p:spPr bwMode="auto">
            <a:xfrm>
              <a:off x="5233" y="4255"/>
              <a:ext cx="222" cy="173"/>
            </a:xfrm>
            <a:prstGeom prst="rect">
              <a:avLst/>
            </a:prstGeom>
            <a:noFill/>
            <a:ln w="0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it-IT" sz="1200" b="1">
                  <a:latin typeface="Calibri" pitchFamily="34" charset="0"/>
                </a:rPr>
                <a:t>10</a:t>
              </a:r>
            </a:p>
          </p:txBody>
        </p:sp>
      </p:grpSp>
      <p:grpSp>
        <p:nvGrpSpPr>
          <p:cNvPr id="56" name="Group 74"/>
          <p:cNvGrpSpPr>
            <a:grpSpLocks/>
          </p:cNvGrpSpPr>
          <p:nvPr/>
        </p:nvGrpSpPr>
        <p:grpSpPr bwMode="auto">
          <a:xfrm rot="749305">
            <a:off x="2713038" y="4659313"/>
            <a:ext cx="854075" cy="1843087"/>
            <a:chOff x="1468" y="2838"/>
            <a:chExt cx="538" cy="1161"/>
          </a:xfrm>
        </p:grpSpPr>
        <p:sp>
          <p:nvSpPr>
            <p:cNvPr id="15368" name="AutoShape 72"/>
            <p:cNvSpPr>
              <a:spLocks noChangeArrowheads="1"/>
            </p:cNvSpPr>
            <p:nvPr/>
          </p:nvSpPr>
          <p:spPr bwMode="auto">
            <a:xfrm rot="1745172">
              <a:off x="1825" y="2838"/>
              <a:ext cx="181" cy="983"/>
            </a:xfrm>
            <a:prstGeom prst="upArrow">
              <a:avLst>
                <a:gd name="adj1" fmla="val 50000"/>
                <a:gd name="adj2" fmla="val 135773"/>
              </a:avLst>
            </a:prstGeom>
            <a:solidFill>
              <a:srgbClr val="CA070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it-IT">
                <a:latin typeface="Calibri" pitchFamily="34" charset="0"/>
              </a:endParaRPr>
            </a:p>
          </p:txBody>
        </p:sp>
        <p:sp>
          <p:nvSpPr>
            <p:cNvPr id="15369" name="Text Box 73"/>
            <p:cNvSpPr txBox="1">
              <a:spLocks noChangeArrowheads="1"/>
            </p:cNvSpPr>
            <p:nvPr/>
          </p:nvSpPr>
          <p:spPr bwMode="auto">
            <a:xfrm rot="-749305">
              <a:off x="1468" y="3768"/>
              <a:ext cx="396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it-IT" b="1">
                  <a:latin typeface="Calibri" pitchFamily="34" charset="0"/>
                </a:rPr>
                <a:t>M33</a:t>
              </a:r>
            </a:p>
          </p:txBody>
        </p:sp>
      </p:grpSp>
      <p:pic>
        <p:nvPicPr>
          <p:cNvPr id="15366" name="Picture 1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525" y="9525"/>
            <a:ext cx="912813" cy="852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" name="Picture 5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485063" y="184150"/>
            <a:ext cx="1622425" cy="53181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525">
            <a:solidFill>
              <a:schemeClr val="accent6">
                <a:lumMod val="20000"/>
                <a:lumOff val="80000"/>
              </a:schemeClr>
            </a:solidFill>
            <a:miter lim="800000"/>
            <a:headEnd/>
            <a:tailEnd/>
          </a:ln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6"/>
          <p:cNvSpPr>
            <a:spLocks noChangeShapeType="1"/>
          </p:cNvSpPr>
          <p:nvPr/>
        </p:nvSpPr>
        <p:spPr bwMode="auto">
          <a:xfrm>
            <a:off x="0" y="908050"/>
            <a:ext cx="9144000" cy="0"/>
          </a:xfrm>
          <a:prstGeom prst="line">
            <a:avLst/>
          </a:prstGeom>
          <a:noFill/>
          <a:ln w="57150">
            <a:solidFill>
              <a:schemeClr val="accent6">
                <a:lumMod val="75000"/>
              </a:schemeClr>
            </a:solidFill>
            <a:round/>
            <a:headEnd/>
            <a:tailEnd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it-IT">
              <a:latin typeface="+mn-lt"/>
            </a:endParaRPr>
          </a:p>
        </p:txBody>
      </p:sp>
      <p:sp>
        <p:nvSpPr>
          <p:cNvPr id="40962" name="Rectangle 16"/>
          <p:cNvSpPr>
            <a:spLocks noChangeArrowheads="1"/>
          </p:cNvSpPr>
          <p:nvPr/>
        </p:nvSpPr>
        <p:spPr bwMode="auto">
          <a:xfrm>
            <a:off x="3492500" y="214313"/>
            <a:ext cx="2027238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2800" b="1">
                <a:latin typeface="Palatino Linotype" pitchFamily="18" charset="0"/>
              </a:rPr>
              <a:t>In progress</a:t>
            </a:r>
          </a:p>
        </p:txBody>
      </p:sp>
      <p:sp>
        <p:nvSpPr>
          <p:cNvPr id="40963" name="Rettangolo 6"/>
          <p:cNvSpPr>
            <a:spLocks noChangeArrowheads="1"/>
          </p:cNvSpPr>
          <p:nvPr/>
        </p:nvSpPr>
        <p:spPr bwMode="auto">
          <a:xfrm>
            <a:off x="428625" y="1052513"/>
            <a:ext cx="8572500" cy="50167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1600" b="1" u="sng" dirty="0" err="1">
                <a:latin typeface="Verdana" pitchFamily="34" charset="0"/>
              </a:rPr>
              <a:t>Preclinical</a:t>
            </a:r>
            <a:r>
              <a:rPr lang="it-IT" sz="1600" b="1" u="sng" dirty="0">
                <a:latin typeface="Verdana" pitchFamily="34" charset="0"/>
              </a:rPr>
              <a:t> </a:t>
            </a:r>
            <a:r>
              <a:rPr lang="it-IT" sz="1600" b="1" u="sng" dirty="0" err="1">
                <a:latin typeface="Verdana" pitchFamily="34" charset="0"/>
              </a:rPr>
              <a:t>Development</a:t>
            </a:r>
            <a:endParaRPr lang="it-IT" sz="1600" b="1" u="sng" dirty="0">
              <a:latin typeface="Verdana" pitchFamily="34" charset="0"/>
            </a:endParaRPr>
          </a:p>
          <a:p>
            <a:pPr>
              <a:buFontTx/>
              <a:buChar char="•"/>
            </a:pPr>
            <a:endParaRPr lang="it-IT" sz="1600" dirty="0">
              <a:latin typeface="Verdana" pitchFamily="34" charset="0"/>
            </a:endParaRPr>
          </a:p>
          <a:p>
            <a:pPr>
              <a:buFontTx/>
              <a:buChar char="•"/>
            </a:pPr>
            <a:r>
              <a:rPr lang="it-IT" sz="1600" dirty="0" err="1">
                <a:latin typeface="Verdana" pitchFamily="34" charset="0"/>
              </a:rPr>
              <a:t>Bioanalytical</a:t>
            </a:r>
            <a:r>
              <a:rPr lang="it-IT" sz="1600" dirty="0">
                <a:latin typeface="Verdana" pitchFamily="34" charset="0"/>
              </a:rPr>
              <a:t> </a:t>
            </a:r>
            <a:r>
              <a:rPr lang="it-IT" sz="1600" dirty="0" err="1">
                <a:latin typeface="Verdana" pitchFamily="34" charset="0"/>
              </a:rPr>
              <a:t>method</a:t>
            </a:r>
            <a:r>
              <a:rPr lang="it-IT" sz="1600" dirty="0">
                <a:latin typeface="Verdana" pitchFamily="34" charset="0"/>
              </a:rPr>
              <a:t> set up</a:t>
            </a:r>
          </a:p>
          <a:p>
            <a:pPr>
              <a:buFontTx/>
              <a:buChar char="•"/>
            </a:pPr>
            <a:endParaRPr lang="it-IT" sz="1600" dirty="0">
              <a:latin typeface="Verdana" pitchFamily="34" charset="0"/>
            </a:endParaRPr>
          </a:p>
          <a:p>
            <a:pPr>
              <a:buFontTx/>
              <a:buChar char="•"/>
            </a:pPr>
            <a:r>
              <a:rPr lang="it-IT" sz="1600" dirty="0">
                <a:latin typeface="Verdana" pitchFamily="34" charset="0"/>
              </a:rPr>
              <a:t>GLP production of M33</a:t>
            </a:r>
          </a:p>
          <a:p>
            <a:endParaRPr lang="it-IT" sz="1600" dirty="0">
              <a:latin typeface="Verdana" pitchFamily="34" charset="0"/>
            </a:endParaRPr>
          </a:p>
          <a:p>
            <a:pPr>
              <a:buFontTx/>
              <a:buChar char="•"/>
            </a:pPr>
            <a:r>
              <a:rPr lang="it-IT" sz="1600" dirty="0" err="1">
                <a:latin typeface="Verdana" pitchFamily="34" charset="0"/>
              </a:rPr>
              <a:t>Pharmacokinetics</a:t>
            </a:r>
            <a:r>
              <a:rPr lang="it-IT" sz="1600" dirty="0">
                <a:latin typeface="Verdana" pitchFamily="34" charset="0"/>
              </a:rPr>
              <a:t> and </a:t>
            </a:r>
            <a:r>
              <a:rPr lang="it-IT" sz="1600" dirty="0" err="1">
                <a:latin typeface="Verdana" pitchFamily="34" charset="0"/>
              </a:rPr>
              <a:t>biodistribution</a:t>
            </a:r>
            <a:endParaRPr lang="it-IT" sz="1600" dirty="0">
              <a:latin typeface="Verdana" pitchFamily="34" charset="0"/>
            </a:endParaRPr>
          </a:p>
          <a:p>
            <a:endParaRPr lang="it-IT" sz="1600" dirty="0">
              <a:latin typeface="Verdana" pitchFamily="34" charset="0"/>
            </a:endParaRPr>
          </a:p>
          <a:p>
            <a:pPr>
              <a:buFontTx/>
              <a:buChar char="•"/>
            </a:pPr>
            <a:r>
              <a:rPr lang="it-IT" sz="1600" dirty="0" err="1">
                <a:latin typeface="Verdana" pitchFamily="34" charset="0"/>
              </a:rPr>
              <a:t>Safety</a:t>
            </a:r>
            <a:r>
              <a:rPr lang="it-IT" sz="1600" dirty="0">
                <a:latin typeface="Verdana" pitchFamily="34" charset="0"/>
              </a:rPr>
              <a:t> </a:t>
            </a:r>
            <a:r>
              <a:rPr lang="it-IT" sz="1600" dirty="0" err="1">
                <a:latin typeface="Verdana" pitchFamily="34" charset="0"/>
              </a:rPr>
              <a:t>pharmacology</a:t>
            </a:r>
            <a:r>
              <a:rPr lang="it-IT" sz="1600" dirty="0">
                <a:latin typeface="Verdana" pitchFamily="34" charset="0"/>
              </a:rPr>
              <a:t> in </a:t>
            </a:r>
            <a:r>
              <a:rPr lang="it-IT" sz="1600" dirty="0" err="1">
                <a:latin typeface="Verdana" pitchFamily="34" charset="0"/>
              </a:rPr>
              <a:t>rodents</a:t>
            </a:r>
            <a:r>
              <a:rPr lang="it-IT" sz="1600" dirty="0">
                <a:latin typeface="Verdana" pitchFamily="34" charset="0"/>
              </a:rPr>
              <a:t> and non </a:t>
            </a:r>
            <a:r>
              <a:rPr lang="it-IT" sz="1600" dirty="0" err="1">
                <a:latin typeface="Verdana" pitchFamily="34" charset="0"/>
              </a:rPr>
              <a:t>rodents</a:t>
            </a:r>
            <a:endParaRPr lang="it-IT" sz="1600" dirty="0">
              <a:latin typeface="Verdana" pitchFamily="34" charset="0"/>
            </a:endParaRPr>
          </a:p>
          <a:p>
            <a:endParaRPr lang="it-IT" sz="1600" dirty="0">
              <a:latin typeface="Verdana" pitchFamily="34" charset="0"/>
            </a:endParaRPr>
          </a:p>
          <a:p>
            <a:endParaRPr lang="it-IT" sz="1600" b="1" u="sng" dirty="0" smtClean="0">
              <a:latin typeface="Verdana" pitchFamily="34" charset="0"/>
            </a:endParaRPr>
          </a:p>
          <a:p>
            <a:r>
              <a:rPr lang="it-IT" sz="1600" b="1" u="sng" dirty="0" smtClean="0">
                <a:latin typeface="Verdana" pitchFamily="34" charset="0"/>
              </a:rPr>
              <a:t>Research </a:t>
            </a:r>
            <a:r>
              <a:rPr lang="it-IT" sz="1600" b="1" u="sng" dirty="0">
                <a:latin typeface="Verdana" pitchFamily="34" charset="0"/>
              </a:rPr>
              <a:t>and back up </a:t>
            </a:r>
            <a:r>
              <a:rPr lang="it-IT" sz="1600" b="1" u="sng" dirty="0" err="1">
                <a:latin typeface="Verdana" pitchFamily="34" charset="0"/>
              </a:rPr>
              <a:t>molecules</a:t>
            </a:r>
            <a:endParaRPr lang="it-IT" sz="1600" b="1" u="sng" dirty="0">
              <a:latin typeface="Verdana" pitchFamily="34" charset="0"/>
            </a:endParaRPr>
          </a:p>
          <a:p>
            <a:endParaRPr lang="it-IT" sz="1600" b="1" u="sng" dirty="0">
              <a:latin typeface="Verdana" pitchFamily="34" charset="0"/>
            </a:endParaRPr>
          </a:p>
          <a:p>
            <a:pPr>
              <a:buFontTx/>
              <a:buChar char="•"/>
            </a:pPr>
            <a:r>
              <a:rPr lang="it-IT" sz="1600" dirty="0" err="1">
                <a:latin typeface="Verdana" pitchFamily="34" charset="0"/>
              </a:rPr>
              <a:t>Animal</a:t>
            </a:r>
            <a:r>
              <a:rPr lang="it-IT" sz="1600" dirty="0">
                <a:latin typeface="Verdana" pitchFamily="34" charset="0"/>
              </a:rPr>
              <a:t> </a:t>
            </a:r>
            <a:r>
              <a:rPr lang="it-IT" sz="1600" dirty="0" err="1">
                <a:latin typeface="Verdana" pitchFamily="34" charset="0"/>
              </a:rPr>
              <a:t>model</a:t>
            </a:r>
            <a:r>
              <a:rPr lang="it-IT" sz="1600" dirty="0">
                <a:latin typeface="Verdana" pitchFamily="34" charset="0"/>
              </a:rPr>
              <a:t> of K. </a:t>
            </a:r>
            <a:r>
              <a:rPr lang="it-IT" sz="1600" dirty="0" err="1">
                <a:latin typeface="Verdana" pitchFamily="34" charset="0"/>
              </a:rPr>
              <a:t>pneumoniae</a:t>
            </a:r>
            <a:r>
              <a:rPr lang="it-IT" sz="1600" dirty="0">
                <a:latin typeface="Verdana" pitchFamily="34" charset="0"/>
              </a:rPr>
              <a:t> </a:t>
            </a:r>
            <a:r>
              <a:rPr lang="it-IT" sz="1600" dirty="0" err="1">
                <a:latin typeface="Verdana" pitchFamily="34" charset="0"/>
              </a:rPr>
              <a:t>infection</a:t>
            </a:r>
            <a:r>
              <a:rPr lang="it-IT" sz="1600" dirty="0">
                <a:latin typeface="Verdana" pitchFamily="34" charset="0"/>
              </a:rPr>
              <a:t> and M33 treatment</a:t>
            </a:r>
          </a:p>
          <a:p>
            <a:endParaRPr lang="it-IT" sz="1600" dirty="0">
              <a:latin typeface="Verdana" pitchFamily="34" charset="0"/>
            </a:endParaRPr>
          </a:p>
          <a:p>
            <a:pPr>
              <a:buFontTx/>
              <a:buChar char="•"/>
            </a:pPr>
            <a:r>
              <a:rPr lang="it-IT" sz="1600" dirty="0" err="1">
                <a:latin typeface="Verdana" pitchFamily="34" charset="0"/>
              </a:rPr>
              <a:t>Conjugation</a:t>
            </a:r>
            <a:r>
              <a:rPr lang="it-IT" sz="1600" dirty="0">
                <a:latin typeface="Verdana" pitchFamily="34" charset="0"/>
              </a:rPr>
              <a:t> </a:t>
            </a:r>
            <a:r>
              <a:rPr lang="it-IT" sz="1600" dirty="0" err="1">
                <a:latin typeface="Verdana" pitchFamily="34" charset="0"/>
              </a:rPr>
              <a:t>with</a:t>
            </a:r>
            <a:r>
              <a:rPr lang="it-IT" sz="1600" dirty="0">
                <a:latin typeface="Verdana" pitchFamily="34" charset="0"/>
              </a:rPr>
              <a:t> </a:t>
            </a:r>
            <a:r>
              <a:rPr lang="it-IT" sz="1600" dirty="0" err="1">
                <a:latin typeface="Verdana" pitchFamily="34" charset="0"/>
              </a:rPr>
              <a:t>nanoparticles</a:t>
            </a:r>
            <a:r>
              <a:rPr lang="it-IT" sz="1600" dirty="0">
                <a:latin typeface="Verdana" pitchFamily="34" charset="0"/>
              </a:rPr>
              <a:t> and </a:t>
            </a:r>
            <a:r>
              <a:rPr lang="it-IT" sz="1600" dirty="0" err="1">
                <a:latin typeface="Verdana" pitchFamily="34" charset="0"/>
              </a:rPr>
              <a:t>formulation</a:t>
            </a:r>
            <a:r>
              <a:rPr lang="it-IT" sz="1600" dirty="0">
                <a:latin typeface="Verdana" pitchFamily="34" charset="0"/>
              </a:rPr>
              <a:t> </a:t>
            </a:r>
            <a:r>
              <a:rPr lang="it-IT" sz="1600" dirty="0" err="1">
                <a:latin typeface="Verdana" pitchFamily="34" charset="0"/>
              </a:rPr>
              <a:t>for</a:t>
            </a:r>
            <a:r>
              <a:rPr lang="it-IT" sz="1600" dirty="0">
                <a:latin typeface="Verdana" pitchFamily="34" charset="0"/>
              </a:rPr>
              <a:t> delivery in </a:t>
            </a:r>
            <a:r>
              <a:rPr lang="it-IT" sz="1600" dirty="0" err="1">
                <a:latin typeface="Verdana" pitchFamily="34" charset="0"/>
              </a:rPr>
              <a:t>lungs</a:t>
            </a:r>
            <a:endParaRPr lang="it-IT" sz="1600" dirty="0">
              <a:latin typeface="Verdana" pitchFamily="34" charset="0"/>
            </a:endParaRPr>
          </a:p>
          <a:p>
            <a:endParaRPr lang="it-IT" sz="1600" dirty="0">
              <a:latin typeface="Verdana" pitchFamily="34" charset="0"/>
            </a:endParaRPr>
          </a:p>
          <a:p>
            <a:pPr>
              <a:buFontTx/>
              <a:buChar char="•"/>
            </a:pPr>
            <a:r>
              <a:rPr lang="it-IT" sz="1600" dirty="0" err="1" smtClean="0">
                <a:latin typeface="Verdana" pitchFamily="34" charset="0"/>
              </a:rPr>
              <a:t>Broadening</a:t>
            </a:r>
            <a:r>
              <a:rPr lang="it-IT" sz="1600" dirty="0" smtClean="0">
                <a:latin typeface="Verdana" pitchFamily="34" charset="0"/>
              </a:rPr>
              <a:t> </a:t>
            </a:r>
            <a:r>
              <a:rPr lang="it-IT" sz="1600" dirty="0" err="1" smtClean="0">
                <a:latin typeface="Verdana" pitchFamily="34" charset="0"/>
              </a:rPr>
              <a:t>spectrum</a:t>
            </a:r>
            <a:r>
              <a:rPr lang="it-IT" sz="1600" dirty="0" smtClean="0">
                <a:latin typeface="Verdana" pitchFamily="34" charset="0"/>
              </a:rPr>
              <a:t> </a:t>
            </a:r>
            <a:r>
              <a:rPr lang="it-IT" sz="1600" dirty="0" err="1" smtClean="0">
                <a:latin typeface="Verdana" pitchFamily="34" charset="0"/>
              </a:rPr>
              <a:t>of</a:t>
            </a:r>
            <a:r>
              <a:rPr lang="it-IT" sz="1600" dirty="0" smtClean="0">
                <a:latin typeface="Verdana" pitchFamily="34" charset="0"/>
              </a:rPr>
              <a:t> </a:t>
            </a:r>
            <a:r>
              <a:rPr lang="it-IT" sz="1600" dirty="0" err="1" smtClean="0">
                <a:latin typeface="Verdana" pitchFamily="34" charset="0"/>
              </a:rPr>
              <a:t>activity</a:t>
            </a:r>
            <a:r>
              <a:rPr lang="it-IT" sz="1600" dirty="0" smtClean="0">
                <a:latin typeface="Verdana" pitchFamily="34" charset="0"/>
              </a:rPr>
              <a:t> </a:t>
            </a:r>
            <a:r>
              <a:rPr lang="it-IT" sz="1600" dirty="0" err="1" smtClean="0">
                <a:latin typeface="Verdana" pitchFamily="34" charset="0"/>
              </a:rPr>
              <a:t>using</a:t>
            </a:r>
            <a:r>
              <a:rPr lang="it-IT" sz="1600" dirty="0" smtClean="0">
                <a:latin typeface="Verdana" pitchFamily="34" charset="0"/>
              </a:rPr>
              <a:t> M33 </a:t>
            </a:r>
            <a:r>
              <a:rPr lang="it-IT" sz="1600" dirty="0" err="1" smtClean="0">
                <a:latin typeface="Verdana" pitchFamily="34" charset="0"/>
              </a:rPr>
              <a:t>with</a:t>
            </a:r>
            <a:r>
              <a:rPr lang="it-IT" sz="1600" dirty="0" smtClean="0">
                <a:latin typeface="Verdana" pitchFamily="34" charset="0"/>
              </a:rPr>
              <a:t> </a:t>
            </a:r>
            <a:r>
              <a:rPr lang="it-IT" sz="1600" dirty="0" err="1" smtClean="0">
                <a:latin typeface="Verdana" pitchFamily="34" charset="0"/>
              </a:rPr>
              <a:t>D-aminoacids</a:t>
            </a:r>
            <a:endParaRPr lang="it-IT" sz="1600" dirty="0" smtClean="0">
              <a:latin typeface="Verdana" pitchFamily="34" charset="0"/>
            </a:endParaRPr>
          </a:p>
          <a:p>
            <a:pPr>
              <a:buFontTx/>
              <a:buChar char="•"/>
            </a:pPr>
            <a:endParaRPr lang="it-IT" sz="1600" dirty="0">
              <a:latin typeface="Verdana" pitchFamily="34" charset="0"/>
            </a:endParaRPr>
          </a:p>
          <a:p>
            <a:pPr>
              <a:buFontTx/>
              <a:buChar char="•"/>
            </a:pPr>
            <a:r>
              <a:rPr lang="it-IT" sz="1600" dirty="0" err="1">
                <a:latin typeface="Verdana" pitchFamily="34" charset="0"/>
              </a:rPr>
              <a:t>Preliminary</a:t>
            </a:r>
            <a:r>
              <a:rPr lang="it-IT" sz="1600" dirty="0">
                <a:latin typeface="Verdana" pitchFamily="34" charset="0"/>
              </a:rPr>
              <a:t> </a:t>
            </a:r>
            <a:r>
              <a:rPr lang="it-IT" sz="1600" dirty="0" err="1" smtClean="0">
                <a:latin typeface="Verdana" pitchFamily="34" charset="0"/>
              </a:rPr>
              <a:t>efficacy</a:t>
            </a:r>
            <a:r>
              <a:rPr lang="it-IT" sz="1600" dirty="0" smtClean="0">
                <a:latin typeface="Verdana" pitchFamily="34" charset="0"/>
              </a:rPr>
              <a:t> and </a:t>
            </a:r>
            <a:r>
              <a:rPr lang="it-IT" sz="1600" dirty="0" err="1">
                <a:latin typeface="Verdana" pitchFamily="34" charset="0"/>
              </a:rPr>
              <a:t>toxicity</a:t>
            </a:r>
            <a:r>
              <a:rPr lang="it-IT" sz="1600" dirty="0">
                <a:latin typeface="Verdana" pitchFamily="34" charset="0"/>
              </a:rPr>
              <a:t> </a:t>
            </a:r>
            <a:r>
              <a:rPr lang="it-IT" sz="1600" dirty="0" err="1">
                <a:latin typeface="Verdana" pitchFamily="34" charset="0"/>
              </a:rPr>
              <a:t>with</a:t>
            </a:r>
            <a:r>
              <a:rPr lang="it-IT" sz="1600" dirty="0">
                <a:latin typeface="Verdana" pitchFamily="34" charset="0"/>
              </a:rPr>
              <a:t> M33-D</a:t>
            </a:r>
          </a:p>
        </p:txBody>
      </p:sp>
      <p:pic>
        <p:nvPicPr>
          <p:cNvPr id="40964" name="Picture 1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525" y="9525"/>
            <a:ext cx="912813" cy="852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466013" y="184150"/>
            <a:ext cx="1622425" cy="53181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525">
            <a:solidFill>
              <a:schemeClr val="accent6">
                <a:lumMod val="20000"/>
                <a:lumOff val="80000"/>
              </a:schemeClr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Text Box 10"/>
          <p:cNvSpPr txBox="1">
            <a:spLocks noChangeArrowheads="1"/>
          </p:cNvSpPr>
          <p:nvPr/>
        </p:nvSpPr>
        <p:spPr bwMode="auto">
          <a:xfrm>
            <a:off x="620713" y="2009775"/>
            <a:ext cx="1681871" cy="21236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1200" b="1" dirty="0">
                <a:latin typeface="Eurostile"/>
              </a:rPr>
              <a:t>Luisa Bracci</a:t>
            </a:r>
          </a:p>
          <a:p>
            <a:r>
              <a:rPr lang="it-IT" sz="1200" b="1" dirty="0" err="1">
                <a:latin typeface="Eurostile"/>
              </a:rPr>
              <a:t>Jlenia</a:t>
            </a:r>
            <a:r>
              <a:rPr lang="it-IT" sz="1200" b="1" dirty="0">
                <a:latin typeface="Eurostile"/>
              </a:rPr>
              <a:t> </a:t>
            </a:r>
            <a:r>
              <a:rPr lang="it-IT" sz="1200" b="1" dirty="0" err="1">
                <a:latin typeface="Eurostile"/>
              </a:rPr>
              <a:t>Brunetti</a:t>
            </a:r>
            <a:endParaRPr lang="it-IT" sz="1200" b="1" dirty="0">
              <a:latin typeface="Eurostile"/>
            </a:endParaRPr>
          </a:p>
          <a:p>
            <a:r>
              <a:rPr lang="it-IT" sz="1200" b="1" dirty="0">
                <a:latin typeface="Eurostile"/>
              </a:rPr>
              <a:t>Stefano Bindi</a:t>
            </a:r>
          </a:p>
          <a:p>
            <a:r>
              <a:rPr lang="it-IT" sz="1200" b="1" dirty="0">
                <a:latin typeface="Eurostile"/>
              </a:rPr>
              <a:t>Luisa </a:t>
            </a:r>
            <a:r>
              <a:rPr lang="it-IT" sz="1200" b="1" dirty="0" err="1">
                <a:latin typeface="Eurostile"/>
              </a:rPr>
              <a:t>Lozzi</a:t>
            </a:r>
            <a:endParaRPr lang="it-IT" sz="1200" b="1" dirty="0">
              <a:latin typeface="Eurostile"/>
            </a:endParaRPr>
          </a:p>
          <a:p>
            <a:r>
              <a:rPr lang="it-IT" sz="1200" b="1" dirty="0">
                <a:latin typeface="Eurostile"/>
              </a:rPr>
              <a:t>Silvia Scali</a:t>
            </a:r>
          </a:p>
          <a:p>
            <a:r>
              <a:rPr lang="it-IT" sz="1200" b="1" u="sng" dirty="0">
                <a:latin typeface="Eurostile"/>
              </a:rPr>
              <a:t>Giulia </a:t>
            </a:r>
            <a:r>
              <a:rPr lang="it-IT" sz="1200" b="1" u="sng" dirty="0" err="1">
                <a:latin typeface="Eurostile"/>
              </a:rPr>
              <a:t>Roscia</a:t>
            </a:r>
            <a:endParaRPr lang="it-IT" sz="1200" b="1" u="sng" dirty="0">
              <a:latin typeface="Eurostile"/>
            </a:endParaRPr>
          </a:p>
          <a:p>
            <a:r>
              <a:rPr lang="it-IT" sz="1200" b="1" dirty="0">
                <a:latin typeface="Eurostile"/>
              </a:rPr>
              <a:t>Elisa </a:t>
            </a:r>
            <a:r>
              <a:rPr lang="it-IT" sz="1200" b="1" dirty="0" err="1">
                <a:latin typeface="Eurostile"/>
              </a:rPr>
              <a:t>Ibba</a:t>
            </a:r>
            <a:endParaRPr lang="it-IT" sz="1200" b="1" dirty="0">
              <a:latin typeface="Eurostile"/>
            </a:endParaRPr>
          </a:p>
          <a:p>
            <a:r>
              <a:rPr lang="it-IT" sz="1200" b="1" u="sng" dirty="0">
                <a:latin typeface="Eurostile"/>
              </a:rPr>
              <a:t>Leila Quercini</a:t>
            </a:r>
          </a:p>
          <a:p>
            <a:r>
              <a:rPr lang="it-IT" sz="1200" b="1" dirty="0">
                <a:latin typeface="Eurostile"/>
              </a:rPr>
              <a:t>Lorenzo </a:t>
            </a:r>
            <a:r>
              <a:rPr lang="it-IT" sz="1200" b="1" dirty="0" err="1" smtClean="0">
                <a:latin typeface="Eurostile"/>
              </a:rPr>
              <a:t>Depau</a:t>
            </a:r>
            <a:endParaRPr lang="it-IT" sz="1200" b="1" dirty="0" smtClean="0">
              <a:latin typeface="Eurostile"/>
            </a:endParaRPr>
          </a:p>
          <a:p>
            <a:r>
              <a:rPr lang="it-IT" sz="1200" b="1" dirty="0" smtClean="0">
                <a:latin typeface="Eurostile"/>
              </a:rPr>
              <a:t>Giulia </a:t>
            </a:r>
            <a:r>
              <a:rPr lang="it-IT" sz="1200" b="1" dirty="0" err="1" smtClean="0">
                <a:latin typeface="Eurostile"/>
              </a:rPr>
              <a:t>Riolo</a:t>
            </a:r>
            <a:endParaRPr lang="it-IT" sz="1200" b="1" dirty="0" smtClean="0">
              <a:latin typeface="Eurostile"/>
            </a:endParaRPr>
          </a:p>
          <a:p>
            <a:r>
              <a:rPr lang="it-IT" sz="1200" b="1" dirty="0" smtClean="0">
                <a:latin typeface="Eurostile"/>
              </a:rPr>
              <a:t>Elisabetta Mandarini</a:t>
            </a:r>
            <a:endParaRPr lang="it-IT" sz="1200" b="1" dirty="0">
              <a:latin typeface="Eurostile"/>
            </a:endParaRPr>
          </a:p>
        </p:txBody>
      </p:sp>
      <p:pic>
        <p:nvPicPr>
          <p:cNvPr id="41986" name="Picture 16" descr="FFC - Fondazione per la ricerca sulla fibrosi cistica - onlu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47813" y="5240338"/>
            <a:ext cx="2357437" cy="612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87" name="Picture 17" descr="Logo Regione Toscana">
            <a:hlinkClick r:id="rId3" tooltip="Vai all'homepag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09875" y="5980113"/>
            <a:ext cx="2089150" cy="688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88" name="Picture 18" descr="Emblema Repubblica Italiana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908175" y="5961063"/>
            <a:ext cx="752475" cy="658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89" name="Picture 19" descr="Monte dei Paschi di Siena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03225" y="6049963"/>
            <a:ext cx="1360488" cy="566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990" name="Text Box 4"/>
          <p:cNvSpPr txBox="1">
            <a:spLocks noChangeArrowheads="1"/>
          </p:cNvSpPr>
          <p:nvPr/>
        </p:nvSpPr>
        <p:spPr bwMode="auto">
          <a:xfrm>
            <a:off x="2192338" y="1735138"/>
            <a:ext cx="2163762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2813"/>
            <a:r>
              <a:rPr lang="it-IT" sz="1200" b="1" u="sng">
                <a:latin typeface="Eurostile"/>
              </a:rPr>
              <a:t>Microbiology Section</a:t>
            </a:r>
          </a:p>
        </p:txBody>
      </p:sp>
      <p:sp>
        <p:nvSpPr>
          <p:cNvPr id="41991" name="Rectangle 25"/>
          <p:cNvSpPr>
            <a:spLocks noChangeArrowheads="1"/>
          </p:cNvSpPr>
          <p:nvPr/>
        </p:nvSpPr>
        <p:spPr bwMode="auto">
          <a:xfrm>
            <a:off x="2430463" y="2000250"/>
            <a:ext cx="1709737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1200" b="1">
                <a:latin typeface="Eurostile"/>
              </a:rPr>
              <a:t>Gian Maria Rossolini</a:t>
            </a:r>
          </a:p>
          <a:p>
            <a:r>
              <a:rPr lang="it-IT" sz="1200" b="1">
                <a:latin typeface="Eurostile"/>
              </a:rPr>
              <a:t>Simona Pollini</a:t>
            </a:r>
          </a:p>
          <a:p>
            <a:r>
              <a:rPr lang="it-IT" sz="1200" b="1">
                <a:latin typeface="Eurostile"/>
              </a:rPr>
              <a:t>Antonio Cannatelli</a:t>
            </a:r>
          </a:p>
        </p:txBody>
      </p:sp>
      <p:sp>
        <p:nvSpPr>
          <p:cNvPr id="41992" name="Text Box 32"/>
          <p:cNvSpPr txBox="1">
            <a:spLocks noChangeArrowheads="1"/>
          </p:cNvSpPr>
          <p:nvPr/>
        </p:nvSpPr>
        <p:spPr bwMode="auto">
          <a:xfrm>
            <a:off x="2008188" y="6538913"/>
            <a:ext cx="573087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1200" b="1">
                <a:latin typeface="Eurostile"/>
              </a:rPr>
              <a:t>MIUR</a:t>
            </a:r>
          </a:p>
        </p:txBody>
      </p:sp>
      <p:sp>
        <p:nvSpPr>
          <p:cNvPr id="41993" name="Rectangle 36"/>
          <p:cNvSpPr>
            <a:spLocks noChangeArrowheads="1"/>
          </p:cNvSpPr>
          <p:nvPr/>
        </p:nvSpPr>
        <p:spPr bwMode="auto">
          <a:xfrm>
            <a:off x="179388" y="4365625"/>
            <a:ext cx="4824412" cy="2447925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it-IT">
              <a:latin typeface="Eurostile"/>
            </a:endParaRPr>
          </a:p>
        </p:txBody>
      </p:sp>
      <p:sp>
        <p:nvSpPr>
          <p:cNvPr id="41994" name="Text Box 4"/>
          <p:cNvSpPr txBox="1">
            <a:spLocks noChangeArrowheads="1"/>
          </p:cNvSpPr>
          <p:nvPr/>
        </p:nvSpPr>
        <p:spPr bwMode="auto">
          <a:xfrm>
            <a:off x="395288" y="1731963"/>
            <a:ext cx="1800225" cy="27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2813"/>
            <a:r>
              <a:rPr lang="it-IT" sz="1200" b="1" u="sng">
                <a:latin typeface="Eurostile"/>
              </a:rPr>
              <a:t>Biochemistry Section</a:t>
            </a:r>
          </a:p>
        </p:txBody>
      </p:sp>
      <p:sp>
        <p:nvSpPr>
          <p:cNvPr id="41995" name="Rectangle 10"/>
          <p:cNvSpPr>
            <a:spLocks noChangeArrowheads="1"/>
          </p:cNvSpPr>
          <p:nvPr/>
        </p:nvSpPr>
        <p:spPr bwMode="auto">
          <a:xfrm>
            <a:off x="936625" y="1136650"/>
            <a:ext cx="3275013" cy="52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2813"/>
            <a:r>
              <a:rPr lang="it-IT" sz="1400" b="1" u="sng">
                <a:latin typeface="Eurostile"/>
              </a:rPr>
              <a:t>Medical Biotechnology Department </a:t>
            </a:r>
          </a:p>
          <a:p>
            <a:pPr algn="ctr" defTabSz="912813"/>
            <a:r>
              <a:rPr lang="it-IT" sz="1400" b="1" u="sng">
                <a:latin typeface="Eurostile"/>
              </a:rPr>
              <a:t>University of Siena</a:t>
            </a:r>
          </a:p>
        </p:txBody>
      </p:sp>
      <p:sp>
        <p:nvSpPr>
          <p:cNvPr id="41996" name="Text Box 13"/>
          <p:cNvSpPr txBox="1">
            <a:spLocks noChangeArrowheads="1"/>
          </p:cNvSpPr>
          <p:nvPr/>
        </p:nvSpPr>
        <p:spPr bwMode="auto">
          <a:xfrm>
            <a:off x="3027363" y="3611563"/>
            <a:ext cx="2166937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1600" b="1" dirty="0">
                <a:latin typeface="Eurostile"/>
              </a:rPr>
              <a:t>Chiara </a:t>
            </a:r>
            <a:r>
              <a:rPr lang="it-IT" sz="1600" b="1" dirty="0" err="1">
                <a:latin typeface="Eurostile"/>
              </a:rPr>
              <a:t>Falciani</a:t>
            </a:r>
            <a:endParaRPr lang="it-IT" sz="1600" b="1" dirty="0">
              <a:latin typeface="Eurostile"/>
            </a:endParaRPr>
          </a:p>
          <a:p>
            <a:r>
              <a:rPr lang="it-IT" sz="1200" b="1" dirty="0">
                <a:latin typeface="Eurostile"/>
              </a:rPr>
              <a:t>Federica </a:t>
            </a:r>
            <a:r>
              <a:rPr lang="it-IT" sz="1200" b="1" dirty="0" smtClean="0">
                <a:latin typeface="Eurostile"/>
              </a:rPr>
              <a:t>Ceccherini</a:t>
            </a:r>
          </a:p>
          <a:p>
            <a:r>
              <a:rPr lang="it-IT" sz="1200" b="1" dirty="0" smtClean="0">
                <a:latin typeface="Eurostile"/>
              </a:rPr>
              <a:t>Martina Onori</a:t>
            </a:r>
            <a:endParaRPr lang="it-IT" sz="1200" b="1" dirty="0">
              <a:latin typeface="Eurostile"/>
            </a:endParaRPr>
          </a:p>
        </p:txBody>
      </p:sp>
      <p:pic>
        <p:nvPicPr>
          <p:cNvPr id="41997" name="Picture 20" descr="Immagine%2028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584825" y="2928934"/>
            <a:ext cx="1114425" cy="1020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98" name="Picture 31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543175" y="2814836"/>
            <a:ext cx="2873375" cy="884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999" name="Rectangle 37"/>
          <p:cNvSpPr>
            <a:spLocks noChangeArrowheads="1"/>
          </p:cNvSpPr>
          <p:nvPr/>
        </p:nvSpPr>
        <p:spPr bwMode="auto">
          <a:xfrm>
            <a:off x="2339975" y="2780928"/>
            <a:ext cx="4392613" cy="1511672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it-IT">
              <a:latin typeface="Eurostile"/>
            </a:endParaRPr>
          </a:p>
        </p:txBody>
      </p:sp>
      <p:cxnSp>
        <p:nvCxnSpPr>
          <p:cNvPr id="27" name="Connettore 1 26"/>
          <p:cNvCxnSpPr/>
          <p:nvPr/>
        </p:nvCxnSpPr>
        <p:spPr>
          <a:xfrm>
            <a:off x="5557838" y="2917825"/>
            <a:ext cx="0" cy="1355725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2018" name="Picture 2" descr="http://www.mangonimarialuisa.it/images/LOGO_SAP_200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907088" y="147638"/>
            <a:ext cx="1473200" cy="433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2019" name="Rettangolo 32"/>
          <p:cNvSpPr>
            <a:spLocks noChangeArrowheads="1"/>
          </p:cNvSpPr>
          <p:nvPr/>
        </p:nvSpPr>
        <p:spPr bwMode="auto">
          <a:xfrm>
            <a:off x="5949950" y="1320800"/>
            <a:ext cx="16938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1200" b="1">
                <a:latin typeface="Eurostile"/>
              </a:rPr>
              <a:t>Maria Luisa Mangoni</a:t>
            </a:r>
          </a:p>
          <a:p>
            <a:r>
              <a:rPr lang="it-IT" sz="1200" b="1">
                <a:latin typeface="Eurostile"/>
              </a:rPr>
              <a:t>Vincenzo Luca</a:t>
            </a:r>
          </a:p>
        </p:txBody>
      </p:sp>
      <p:sp>
        <p:nvSpPr>
          <p:cNvPr id="42020" name="Text Box 4"/>
          <p:cNvSpPr txBox="1">
            <a:spLocks noChangeArrowheads="1"/>
          </p:cNvSpPr>
          <p:nvPr/>
        </p:nvSpPr>
        <p:spPr bwMode="auto">
          <a:xfrm>
            <a:off x="5003800" y="581025"/>
            <a:ext cx="3457575" cy="73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2813"/>
            <a:r>
              <a:rPr lang="it-IT" sz="1400" b="1" u="sng">
                <a:latin typeface="Eurostile"/>
              </a:rPr>
              <a:t>Department of Biochemical Sciences A. Rossi Fanelli</a:t>
            </a:r>
          </a:p>
          <a:p>
            <a:pPr algn="ctr" defTabSz="912813"/>
            <a:r>
              <a:rPr lang="it-IT" sz="1400" b="1" u="sng">
                <a:latin typeface="Eurostile"/>
              </a:rPr>
              <a:t>University of Rome 1</a:t>
            </a:r>
          </a:p>
        </p:txBody>
      </p:sp>
      <p:sp>
        <p:nvSpPr>
          <p:cNvPr id="41" name="Rettangolo 40"/>
          <p:cNvSpPr/>
          <p:nvPr/>
        </p:nvSpPr>
        <p:spPr>
          <a:xfrm>
            <a:off x="5003800" y="115888"/>
            <a:ext cx="3529013" cy="165576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/>
          </a:p>
        </p:txBody>
      </p:sp>
      <p:sp>
        <p:nvSpPr>
          <p:cNvPr id="48" name="Forma a L 47"/>
          <p:cNvSpPr/>
          <p:nvPr/>
        </p:nvSpPr>
        <p:spPr>
          <a:xfrm rot="5400000">
            <a:off x="431329" y="152874"/>
            <a:ext cx="3888730" cy="4103688"/>
          </a:xfrm>
          <a:prstGeom prst="corner">
            <a:avLst>
              <a:gd name="adj1" fmla="val 50000"/>
              <a:gd name="adj2" fmla="val 62338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/>
          </a:p>
        </p:txBody>
      </p:sp>
      <p:sp>
        <p:nvSpPr>
          <p:cNvPr id="42003" name="Rettangolo 34"/>
          <p:cNvSpPr>
            <a:spLocks noChangeArrowheads="1"/>
          </p:cNvSpPr>
          <p:nvPr/>
        </p:nvSpPr>
        <p:spPr bwMode="auto">
          <a:xfrm>
            <a:off x="5003800" y="1854200"/>
            <a:ext cx="3529013" cy="882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it-IT" sz="1400" b="1" u="sng" dirty="0" err="1">
                <a:latin typeface="Eurostile"/>
              </a:rPr>
              <a:t>Department</a:t>
            </a:r>
            <a:r>
              <a:rPr lang="it-IT" sz="1400" b="1" u="sng" dirty="0">
                <a:latin typeface="Eurostile"/>
              </a:rPr>
              <a:t> of </a:t>
            </a:r>
            <a:r>
              <a:rPr lang="it-IT" sz="1400" b="1" u="sng" dirty="0" err="1">
                <a:latin typeface="Eurostile"/>
              </a:rPr>
              <a:t>Experimental</a:t>
            </a:r>
            <a:r>
              <a:rPr lang="it-IT" sz="1400" b="1" u="sng" dirty="0">
                <a:latin typeface="Eurostile"/>
              </a:rPr>
              <a:t> Medicine</a:t>
            </a:r>
            <a:br>
              <a:rPr lang="it-IT" sz="1400" b="1" u="sng" dirty="0">
                <a:latin typeface="Eurostile"/>
              </a:rPr>
            </a:br>
            <a:r>
              <a:rPr lang="it-IT" sz="1400" b="1" u="sng" dirty="0">
                <a:latin typeface="Eurostile"/>
              </a:rPr>
              <a:t>University of Perugia</a:t>
            </a:r>
            <a:endParaRPr lang="it-IT" sz="1200" b="1" dirty="0">
              <a:latin typeface="Eurostile"/>
            </a:endParaRPr>
          </a:p>
          <a:p>
            <a:pPr algn="ctr"/>
            <a:r>
              <a:rPr lang="it-IT" sz="1200" b="1" dirty="0">
                <a:latin typeface="Eurostile"/>
              </a:rPr>
              <a:t>Anna Vecchiarelli</a:t>
            </a:r>
          </a:p>
          <a:p>
            <a:pPr algn="ctr"/>
            <a:r>
              <a:rPr lang="it-IT" sz="1200" b="1" dirty="0">
                <a:latin typeface="Eurostile"/>
              </a:rPr>
              <a:t>Donatella Pietrella</a:t>
            </a:r>
          </a:p>
        </p:txBody>
      </p:sp>
      <p:pic>
        <p:nvPicPr>
          <p:cNvPr id="42004" name="Picture 3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7812360" y="2151906"/>
            <a:ext cx="531812" cy="506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2005" name="Picture 1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2074863" y="342900"/>
            <a:ext cx="912812" cy="850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2006" name="Rectangle 37"/>
          <p:cNvSpPr>
            <a:spLocks noChangeArrowheads="1"/>
          </p:cNvSpPr>
          <p:nvPr/>
        </p:nvSpPr>
        <p:spPr bwMode="auto">
          <a:xfrm>
            <a:off x="5046663" y="1844675"/>
            <a:ext cx="3457575" cy="864245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it-IT">
              <a:latin typeface="Eurostile"/>
            </a:endParaRPr>
          </a:p>
        </p:txBody>
      </p:sp>
      <p:pic>
        <p:nvPicPr>
          <p:cNvPr id="42007" name="Picture 2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1301750" y="4598988"/>
            <a:ext cx="1639888" cy="360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2008" name="Picture 3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3348038" y="4508500"/>
            <a:ext cx="938212" cy="57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2" name="Rettangolo 51"/>
          <p:cNvSpPr/>
          <p:nvPr/>
        </p:nvSpPr>
        <p:spPr>
          <a:xfrm>
            <a:off x="1258888" y="4508500"/>
            <a:ext cx="3025775" cy="574675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/>
          </a:p>
        </p:txBody>
      </p:sp>
      <p:sp>
        <p:nvSpPr>
          <p:cNvPr id="53" name="Rettangolo 52"/>
          <p:cNvSpPr/>
          <p:nvPr/>
        </p:nvSpPr>
        <p:spPr>
          <a:xfrm>
            <a:off x="1547813" y="5229225"/>
            <a:ext cx="2447925" cy="576263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/>
          </a:p>
        </p:txBody>
      </p:sp>
      <p:sp>
        <p:nvSpPr>
          <p:cNvPr id="54" name="Rettangolo 53"/>
          <p:cNvSpPr/>
          <p:nvPr/>
        </p:nvSpPr>
        <p:spPr>
          <a:xfrm>
            <a:off x="323850" y="6064250"/>
            <a:ext cx="1511300" cy="576263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/>
          </a:p>
        </p:txBody>
      </p:sp>
      <p:sp>
        <p:nvSpPr>
          <p:cNvPr id="55" name="Rettangolo 54"/>
          <p:cNvSpPr/>
          <p:nvPr/>
        </p:nvSpPr>
        <p:spPr>
          <a:xfrm>
            <a:off x="1979613" y="5959475"/>
            <a:ext cx="576262" cy="792163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/>
          </a:p>
        </p:txBody>
      </p:sp>
      <p:sp>
        <p:nvSpPr>
          <p:cNvPr id="56" name="Rettangolo 55"/>
          <p:cNvSpPr/>
          <p:nvPr/>
        </p:nvSpPr>
        <p:spPr>
          <a:xfrm>
            <a:off x="2800350" y="5978525"/>
            <a:ext cx="2132013" cy="690563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/>
          </a:p>
        </p:txBody>
      </p:sp>
      <p:sp>
        <p:nvSpPr>
          <p:cNvPr id="42014" name="CasellaDiTesto 50"/>
          <p:cNvSpPr txBox="1">
            <a:spLocks noChangeArrowheads="1"/>
          </p:cNvSpPr>
          <p:nvPr/>
        </p:nvSpPr>
        <p:spPr bwMode="auto">
          <a:xfrm>
            <a:off x="3554413" y="4605338"/>
            <a:ext cx="525462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>
                <a:latin typeface="Calibri" pitchFamily="34" charset="0"/>
              </a:rPr>
              <a:t>FP7</a:t>
            </a:r>
          </a:p>
        </p:txBody>
      </p:sp>
      <p:sp>
        <p:nvSpPr>
          <p:cNvPr id="42015" name="Rectangle 37"/>
          <p:cNvSpPr>
            <a:spLocks noChangeArrowheads="1"/>
          </p:cNvSpPr>
          <p:nvPr/>
        </p:nvSpPr>
        <p:spPr bwMode="auto">
          <a:xfrm>
            <a:off x="6804248" y="2852936"/>
            <a:ext cx="2160240" cy="1944215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it-IT">
              <a:latin typeface="Eurostile"/>
            </a:endParaRPr>
          </a:p>
        </p:txBody>
      </p:sp>
      <p:sp>
        <p:nvSpPr>
          <p:cNvPr id="42016" name="CasellaDiTesto 36"/>
          <p:cNvSpPr txBox="1">
            <a:spLocks noChangeArrowheads="1"/>
          </p:cNvSpPr>
          <p:nvPr/>
        </p:nvSpPr>
        <p:spPr bwMode="auto">
          <a:xfrm>
            <a:off x="6948264" y="3568824"/>
            <a:ext cx="1872208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400" b="1" u="sng" dirty="0" smtClean="0">
                <a:latin typeface="Eurostile"/>
              </a:rPr>
              <a:t>Erasmus MC</a:t>
            </a:r>
          </a:p>
          <a:p>
            <a:pPr algn="ctr"/>
            <a:r>
              <a:rPr lang="en-US" sz="1400" b="1" u="sng" dirty="0" smtClean="0">
                <a:latin typeface="Eurostile"/>
              </a:rPr>
              <a:t>Rotterdam, The Netherlands</a:t>
            </a:r>
          </a:p>
        </p:txBody>
      </p:sp>
      <p:pic>
        <p:nvPicPr>
          <p:cNvPr id="42023" name="Picture 39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5233988" y="4967091"/>
            <a:ext cx="3600450" cy="549275"/>
          </a:xfrm>
          <a:prstGeom prst="rect">
            <a:avLst/>
          </a:prstGeom>
          <a:noFill/>
        </p:spPr>
      </p:pic>
      <p:sp>
        <p:nvSpPr>
          <p:cNvPr id="42024" name="Text Box 4"/>
          <p:cNvSpPr txBox="1">
            <a:spLocks noChangeArrowheads="1"/>
          </p:cNvSpPr>
          <p:nvPr/>
        </p:nvSpPr>
        <p:spPr bwMode="auto">
          <a:xfrm>
            <a:off x="5305425" y="5543354"/>
            <a:ext cx="3457575" cy="1261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2813"/>
            <a:r>
              <a:rPr lang="it-IT" sz="1400" b="1" u="sng" dirty="0">
                <a:latin typeface="Eurostile"/>
              </a:rPr>
              <a:t>San Sebastian, </a:t>
            </a:r>
            <a:r>
              <a:rPr lang="it-IT" sz="1400" b="1" u="sng" dirty="0" err="1" smtClean="0">
                <a:latin typeface="Eurostile"/>
              </a:rPr>
              <a:t>Spain</a:t>
            </a:r>
            <a:endParaRPr lang="it-IT" sz="1400" b="1" u="sng" dirty="0" smtClean="0">
              <a:latin typeface="Eurostile"/>
            </a:endParaRPr>
          </a:p>
          <a:p>
            <a:pPr algn="ctr" defTabSz="912813"/>
            <a:endParaRPr lang="it-IT" sz="1400" b="1" u="sng" dirty="0">
              <a:latin typeface="Eurostile"/>
            </a:endParaRPr>
          </a:p>
          <a:p>
            <a:pPr algn="ctr" defTabSz="912813"/>
            <a:r>
              <a:rPr lang="it-IT" sz="1200" b="1" dirty="0" err="1">
                <a:latin typeface="Eurostile"/>
              </a:rPr>
              <a:t>Unai</a:t>
            </a:r>
            <a:r>
              <a:rPr lang="it-IT" sz="1200" b="1" dirty="0">
                <a:latin typeface="Eurostile"/>
              </a:rPr>
              <a:t> </a:t>
            </a:r>
            <a:r>
              <a:rPr lang="it-IT" sz="1200" b="1" dirty="0" err="1">
                <a:latin typeface="Eurostile"/>
              </a:rPr>
              <a:t>Cossio</a:t>
            </a:r>
            <a:endParaRPr lang="it-IT" sz="1200" b="1" dirty="0">
              <a:latin typeface="Eurostile"/>
            </a:endParaRPr>
          </a:p>
          <a:p>
            <a:pPr algn="ctr" defTabSz="912813"/>
            <a:r>
              <a:rPr lang="it-IT" sz="1200" b="1" dirty="0">
                <a:latin typeface="Eurostile"/>
              </a:rPr>
              <a:t>Vanessa </a:t>
            </a:r>
            <a:r>
              <a:rPr lang="it-IT" sz="1200" b="1" dirty="0" err="1">
                <a:latin typeface="Eurostile"/>
              </a:rPr>
              <a:t>Gomez-Vallejo</a:t>
            </a:r>
            <a:endParaRPr lang="it-IT" sz="1200" b="1" dirty="0">
              <a:latin typeface="Eurostile"/>
            </a:endParaRPr>
          </a:p>
          <a:p>
            <a:pPr algn="ctr" defTabSz="912813"/>
            <a:r>
              <a:rPr lang="it-IT" sz="1200" b="1" dirty="0">
                <a:latin typeface="Eurostile"/>
              </a:rPr>
              <a:t>Maria </a:t>
            </a:r>
            <a:r>
              <a:rPr lang="it-IT" sz="1200" b="1" dirty="0" err="1">
                <a:latin typeface="Eurostile"/>
              </a:rPr>
              <a:t>Puigivila</a:t>
            </a:r>
            <a:endParaRPr lang="it-IT" sz="1200" b="1" dirty="0">
              <a:latin typeface="Eurostile"/>
            </a:endParaRPr>
          </a:p>
          <a:p>
            <a:pPr algn="ctr" defTabSz="912813"/>
            <a:r>
              <a:rPr lang="it-IT" sz="1200" b="1" dirty="0" err="1">
                <a:latin typeface="Eurostile"/>
              </a:rPr>
              <a:t>Jordi</a:t>
            </a:r>
            <a:r>
              <a:rPr lang="it-IT" sz="1200" b="1" dirty="0">
                <a:latin typeface="Eurostile"/>
              </a:rPr>
              <a:t> </a:t>
            </a:r>
            <a:r>
              <a:rPr lang="it-IT" sz="1200" b="1" dirty="0" err="1">
                <a:latin typeface="Eurostile"/>
              </a:rPr>
              <a:t>Llop</a:t>
            </a:r>
            <a:r>
              <a:rPr lang="it-IT" sz="1200" b="1" dirty="0">
                <a:latin typeface="Eurostile"/>
              </a:rPr>
              <a:t> </a:t>
            </a:r>
            <a:r>
              <a:rPr lang="it-IT" sz="1200" b="1" dirty="0" err="1">
                <a:latin typeface="Eurostile"/>
              </a:rPr>
              <a:t>Roig</a:t>
            </a:r>
            <a:endParaRPr lang="it-IT" sz="1200" b="1" dirty="0">
              <a:latin typeface="Eurostile"/>
            </a:endParaRPr>
          </a:p>
        </p:txBody>
      </p:sp>
      <p:sp>
        <p:nvSpPr>
          <p:cNvPr id="42025" name="Rectangle 36"/>
          <p:cNvSpPr>
            <a:spLocks noChangeArrowheads="1"/>
          </p:cNvSpPr>
          <p:nvPr/>
        </p:nvSpPr>
        <p:spPr bwMode="auto">
          <a:xfrm>
            <a:off x="5219700" y="4894810"/>
            <a:ext cx="3671888" cy="1918566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it-IT">
              <a:latin typeface="Eurostile"/>
            </a:endParaRPr>
          </a:p>
        </p:txBody>
      </p:sp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7092280" y="2892549"/>
            <a:ext cx="1590675" cy="723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2" name="Rettangolo 41"/>
          <p:cNvSpPr/>
          <p:nvPr/>
        </p:nvSpPr>
        <p:spPr>
          <a:xfrm>
            <a:off x="6876256" y="4263479"/>
            <a:ext cx="194421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1200" b="1" dirty="0" smtClean="0">
                <a:latin typeface="Eurostile"/>
              </a:rPr>
              <a:t>John Hays</a:t>
            </a:r>
          </a:p>
          <a:p>
            <a:pPr algn="ctr"/>
            <a:r>
              <a:rPr lang="it-IT" sz="1200" b="1" dirty="0" smtClean="0">
                <a:latin typeface="Eurostile"/>
              </a:rPr>
              <a:t>Irma Bakker</a:t>
            </a:r>
            <a:endParaRPr lang="it-IT" sz="1200" b="1" dirty="0">
              <a:latin typeface="Eurostile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ext Box 33"/>
          <p:cNvSpPr txBox="1">
            <a:spLocks noChangeArrowheads="1"/>
          </p:cNvSpPr>
          <p:nvPr/>
        </p:nvSpPr>
        <p:spPr bwMode="auto">
          <a:xfrm>
            <a:off x="539750" y="1512888"/>
            <a:ext cx="4679950" cy="692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 defTabSz="912813">
              <a:spcBef>
                <a:spcPct val="50000"/>
              </a:spcBef>
            </a:pPr>
            <a:r>
              <a:rPr lang="en-US" sz="1300" b="1">
                <a:latin typeface="Verdana" pitchFamily="34" charset="0"/>
              </a:rPr>
              <a:t>Tetrabranched (MAP) peptides acquire high resistance to protease activity making these molecules good candidates for in vivo use.</a:t>
            </a:r>
          </a:p>
        </p:txBody>
      </p:sp>
      <p:sp>
        <p:nvSpPr>
          <p:cNvPr id="16386" name="Text Box 34"/>
          <p:cNvSpPr txBox="1">
            <a:spLocks noChangeArrowheads="1"/>
          </p:cNvSpPr>
          <p:nvPr/>
        </p:nvSpPr>
        <p:spPr bwMode="auto">
          <a:xfrm>
            <a:off x="7092950" y="2166938"/>
            <a:ext cx="1657350" cy="522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defTabSz="912813"/>
            <a:r>
              <a:rPr lang="it-IT" altLang="it-IT" sz="1400" b="1">
                <a:latin typeface="Verdana" pitchFamily="34" charset="0"/>
              </a:rPr>
              <a:t>Tetrabranched</a:t>
            </a:r>
          </a:p>
          <a:p>
            <a:pPr algn="ctr" defTabSz="912813"/>
            <a:r>
              <a:rPr lang="it-IT" altLang="it-IT" sz="1400" b="1">
                <a:latin typeface="Verdana" pitchFamily="34" charset="0"/>
              </a:rPr>
              <a:t>peptide</a:t>
            </a:r>
          </a:p>
        </p:txBody>
      </p:sp>
      <p:sp>
        <p:nvSpPr>
          <p:cNvPr id="16387" name="Freeform 35"/>
          <p:cNvSpPr>
            <a:spLocks/>
          </p:cNvSpPr>
          <p:nvPr/>
        </p:nvSpPr>
        <p:spPr bwMode="auto">
          <a:xfrm>
            <a:off x="6011863" y="1270000"/>
            <a:ext cx="660400" cy="333375"/>
          </a:xfrm>
          <a:custGeom>
            <a:avLst/>
            <a:gdLst>
              <a:gd name="T0" fmla="*/ 0 w 528"/>
              <a:gd name="T1" fmla="*/ 0 h 256"/>
              <a:gd name="T2" fmla="*/ 375454893 w 528"/>
              <a:gd name="T3" fmla="*/ 81400780 h 256"/>
              <a:gd name="T4" fmla="*/ 75090467 w 528"/>
              <a:gd name="T5" fmla="*/ 162801561 h 256"/>
              <a:gd name="T6" fmla="*/ 300363117 w 528"/>
              <a:gd name="T7" fmla="*/ 325601819 h 256"/>
              <a:gd name="T8" fmla="*/ 525637038 w 528"/>
              <a:gd name="T9" fmla="*/ 244201059 h 256"/>
              <a:gd name="T10" fmla="*/ 600727485 w 528"/>
              <a:gd name="T11" fmla="*/ 407002661 h 256"/>
              <a:gd name="T12" fmla="*/ 826000234 w 528"/>
              <a:gd name="T13" fmla="*/ 407002661 h 256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528"/>
              <a:gd name="T22" fmla="*/ 0 h 256"/>
              <a:gd name="T23" fmla="*/ 528 w 528"/>
              <a:gd name="T24" fmla="*/ 256 h 25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528" h="256">
                <a:moveTo>
                  <a:pt x="0" y="0"/>
                </a:moveTo>
                <a:cubicBezTo>
                  <a:pt x="116" y="16"/>
                  <a:pt x="232" y="32"/>
                  <a:pt x="240" y="48"/>
                </a:cubicBezTo>
                <a:cubicBezTo>
                  <a:pt x="248" y="64"/>
                  <a:pt x="56" y="72"/>
                  <a:pt x="48" y="96"/>
                </a:cubicBezTo>
                <a:cubicBezTo>
                  <a:pt x="40" y="120"/>
                  <a:pt x="144" y="184"/>
                  <a:pt x="192" y="192"/>
                </a:cubicBezTo>
                <a:cubicBezTo>
                  <a:pt x="240" y="200"/>
                  <a:pt x="304" y="136"/>
                  <a:pt x="336" y="144"/>
                </a:cubicBezTo>
                <a:cubicBezTo>
                  <a:pt x="368" y="152"/>
                  <a:pt x="352" y="224"/>
                  <a:pt x="384" y="240"/>
                </a:cubicBezTo>
                <a:cubicBezTo>
                  <a:pt x="416" y="256"/>
                  <a:pt x="504" y="240"/>
                  <a:pt x="528" y="240"/>
                </a:cubicBezTo>
              </a:path>
            </a:pathLst>
          </a:custGeom>
          <a:noFill/>
          <a:ln w="38100">
            <a:solidFill>
              <a:srgbClr val="FF5050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16388" name="Text Box 36"/>
          <p:cNvSpPr txBox="1">
            <a:spLocks noChangeArrowheads="1"/>
          </p:cNvSpPr>
          <p:nvPr/>
        </p:nvSpPr>
        <p:spPr bwMode="auto">
          <a:xfrm>
            <a:off x="5683250" y="1628775"/>
            <a:ext cx="1296988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defTabSz="912813"/>
            <a:r>
              <a:rPr lang="it-IT" altLang="it-IT" sz="1400" b="1">
                <a:latin typeface="Verdana" pitchFamily="34" charset="0"/>
              </a:rPr>
              <a:t>Monomeric</a:t>
            </a:r>
          </a:p>
          <a:p>
            <a:pPr algn="ctr" defTabSz="912813"/>
            <a:r>
              <a:rPr lang="it-IT" altLang="it-IT" sz="1400" b="1">
                <a:latin typeface="Verdana" pitchFamily="34" charset="0"/>
              </a:rPr>
              <a:t>peptide</a:t>
            </a:r>
          </a:p>
        </p:txBody>
      </p:sp>
      <p:grpSp>
        <p:nvGrpSpPr>
          <p:cNvPr id="16389" name="Group 37"/>
          <p:cNvGrpSpPr>
            <a:grpSpLocks/>
          </p:cNvGrpSpPr>
          <p:nvPr/>
        </p:nvGrpSpPr>
        <p:grpSpPr bwMode="auto">
          <a:xfrm>
            <a:off x="7159625" y="1125538"/>
            <a:ext cx="1589088" cy="1079500"/>
            <a:chOff x="3403" y="718"/>
            <a:chExt cx="1182" cy="907"/>
          </a:xfrm>
        </p:grpSpPr>
        <p:sp>
          <p:nvSpPr>
            <p:cNvPr id="16467" name="Freeform 38"/>
            <p:cNvSpPr>
              <a:spLocks/>
            </p:cNvSpPr>
            <p:nvPr/>
          </p:nvSpPr>
          <p:spPr bwMode="auto">
            <a:xfrm rot="2197957">
              <a:off x="4172" y="1209"/>
              <a:ext cx="240" cy="271"/>
            </a:xfrm>
            <a:custGeom>
              <a:avLst/>
              <a:gdLst>
                <a:gd name="T0" fmla="*/ 14 w 221"/>
                <a:gd name="T1" fmla="*/ 284 h 235"/>
                <a:gd name="T2" fmla="*/ 31 w 221"/>
                <a:gd name="T3" fmla="*/ 243 h 235"/>
                <a:gd name="T4" fmla="*/ 43 w 221"/>
                <a:gd name="T5" fmla="*/ 218 h 235"/>
                <a:gd name="T6" fmla="*/ 54 w 221"/>
                <a:gd name="T7" fmla="*/ 194 h 235"/>
                <a:gd name="T8" fmla="*/ 66 w 221"/>
                <a:gd name="T9" fmla="*/ 176 h 235"/>
                <a:gd name="T10" fmla="*/ 73 w 221"/>
                <a:gd name="T11" fmla="*/ 164 h 235"/>
                <a:gd name="T12" fmla="*/ 80 w 221"/>
                <a:gd name="T13" fmla="*/ 157 h 235"/>
                <a:gd name="T14" fmla="*/ 81 w 221"/>
                <a:gd name="T15" fmla="*/ 157 h 235"/>
                <a:gd name="T16" fmla="*/ 84 w 221"/>
                <a:gd name="T17" fmla="*/ 158 h 235"/>
                <a:gd name="T18" fmla="*/ 84 w 221"/>
                <a:gd name="T19" fmla="*/ 166 h 235"/>
                <a:gd name="T20" fmla="*/ 81 w 221"/>
                <a:gd name="T21" fmla="*/ 188 h 235"/>
                <a:gd name="T22" fmla="*/ 78 w 221"/>
                <a:gd name="T23" fmla="*/ 210 h 235"/>
                <a:gd name="T24" fmla="*/ 71 w 221"/>
                <a:gd name="T25" fmla="*/ 250 h 235"/>
                <a:gd name="T26" fmla="*/ 66 w 221"/>
                <a:gd name="T27" fmla="*/ 274 h 235"/>
                <a:gd name="T28" fmla="*/ 66 w 221"/>
                <a:gd name="T29" fmla="*/ 292 h 235"/>
                <a:gd name="T30" fmla="*/ 68 w 221"/>
                <a:gd name="T31" fmla="*/ 302 h 235"/>
                <a:gd name="T32" fmla="*/ 71 w 221"/>
                <a:gd name="T33" fmla="*/ 304 h 235"/>
                <a:gd name="T34" fmla="*/ 80 w 221"/>
                <a:gd name="T35" fmla="*/ 302 h 235"/>
                <a:gd name="T36" fmla="*/ 91 w 221"/>
                <a:gd name="T37" fmla="*/ 296 h 235"/>
                <a:gd name="T38" fmla="*/ 105 w 221"/>
                <a:gd name="T39" fmla="*/ 286 h 235"/>
                <a:gd name="T40" fmla="*/ 125 w 221"/>
                <a:gd name="T41" fmla="*/ 266 h 235"/>
                <a:gd name="T42" fmla="*/ 146 w 221"/>
                <a:gd name="T43" fmla="*/ 243 h 235"/>
                <a:gd name="T44" fmla="*/ 154 w 221"/>
                <a:gd name="T45" fmla="*/ 231 h 235"/>
                <a:gd name="T46" fmla="*/ 160 w 221"/>
                <a:gd name="T47" fmla="*/ 218 h 235"/>
                <a:gd name="T48" fmla="*/ 164 w 221"/>
                <a:gd name="T49" fmla="*/ 205 h 235"/>
                <a:gd name="T50" fmla="*/ 162 w 221"/>
                <a:gd name="T51" fmla="*/ 180 h 235"/>
                <a:gd name="T52" fmla="*/ 160 w 221"/>
                <a:gd name="T53" fmla="*/ 149 h 235"/>
                <a:gd name="T54" fmla="*/ 156 w 221"/>
                <a:gd name="T55" fmla="*/ 125 h 235"/>
                <a:gd name="T56" fmla="*/ 160 w 221"/>
                <a:gd name="T57" fmla="*/ 115 h 235"/>
                <a:gd name="T58" fmla="*/ 164 w 221"/>
                <a:gd name="T59" fmla="*/ 107 h 235"/>
                <a:gd name="T60" fmla="*/ 169 w 221"/>
                <a:gd name="T61" fmla="*/ 105 h 235"/>
                <a:gd name="T62" fmla="*/ 184 w 221"/>
                <a:gd name="T63" fmla="*/ 103 h 235"/>
                <a:gd name="T64" fmla="*/ 204 w 221"/>
                <a:gd name="T65" fmla="*/ 107 h 235"/>
                <a:gd name="T66" fmla="*/ 218 w 221"/>
                <a:gd name="T67" fmla="*/ 107 h 235"/>
                <a:gd name="T68" fmla="*/ 224 w 221"/>
                <a:gd name="T69" fmla="*/ 103 h 235"/>
                <a:gd name="T70" fmla="*/ 231 w 221"/>
                <a:gd name="T71" fmla="*/ 97 h 235"/>
                <a:gd name="T72" fmla="*/ 238 w 221"/>
                <a:gd name="T73" fmla="*/ 85 h 235"/>
                <a:gd name="T74" fmla="*/ 245 w 221"/>
                <a:gd name="T75" fmla="*/ 63 h 235"/>
                <a:gd name="T76" fmla="*/ 251 w 221"/>
                <a:gd name="T77" fmla="*/ 33 h 235"/>
                <a:gd name="T78" fmla="*/ 256 w 221"/>
                <a:gd name="T79" fmla="*/ 14 h 235"/>
                <a:gd name="T80" fmla="*/ 261 w 221"/>
                <a:gd name="T81" fmla="*/ 2 h 235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221"/>
                <a:gd name="T124" fmla="*/ 0 h 235"/>
                <a:gd name="T125" fmla="*/ 221 w 221"/>
                <a:gd name="T126" fmla="*/ 235 h 235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221" h="235">
                  <a:moveTo>
                    <a:pt x="0" y="235"/>
                  </a:moveTo>
                  <a:lnTo>
                    <a:pt x="12" y="213"/>
                  </a:lnTo>
                  <a:lnTo>
                    <a:pt x="21" y="192"/>
                  </a:lnTo>
                  <a:lnTo>
                    <a:pt x="27" y="183"/>
                  </a:lnTo>
                  <a:lnTo>
                    <a:pt x="33" y="173"/>
                  </a:lnTo>
                  <a:lnTo>
                    <a:pt x="37" y="164"/>
                  </a:lnTo>
                  <a:lnTo>
                    <a:pt x="43" y="154"/>
                  </a:lnTo>
                  <a:lnTo>
                    <a:pt x="46" y="146"/>
                  </a:lnTo>
                  <a:lnTo>
                    <a:pt x="50" y="141"/>
                  </a:lnTo>
                  <a:lnTo>
                    <a:pt x="56" y="133"/>
                  </a:lnTo>
                  <a:lnTo>
                    <a:pt x="58" y="127"/>
                  </a:lnTo>
                  <a:lnTo>
                    <a:pt x="62" y="123"/>
                  </a:lnTo>
                  <a:lnTo>
                    <a:pt x="66" y="119"/>
                  </a:lnTo>
                  <a:lnTo>
                    <a:pt x="68" y="118"/>
                  </a:lnTo>
                  <a:lnTo>
                    <a:pt x="69" y="118"/>
                  </a:lnTo>
                  <a:lnTo>
                    <a:pt x="71" y="118"/>
                  </a:lnTo>
                  <a:lnTo>
                    <a:pt x="71" y="119"/>
                  </a:lnTo>
                  <a:lnTo>
                    <a:pt x="71" y="121"/>
                  </a:lnTo>
                  <a:lnTo>
                    <a:pt x="71" y="125"/>
                  </a:lnTo>
                  <a:lnTo>
                    <a:pt x="69" y="133"/>
                  </a:lnTo>
                  <a:lnTo>
                    <a:pt x="69" y="141"/>
                  </a:lnTo>
                  <a:lnTo>
                    <a:pt x="68" y="148"/>
                  </a:lnTo>
                  <a:lnTo>
                    <a:pt x="66" y="158"/>
                  </a:lnTo>
                  <a:lnTo>
                    <a:pt x="64" y="169"/>
                  </a:lnTo>
                  <a:lnTo>
                    <a:pt x="60" y="188"/>
                  </a:lnTo>
                  <a:lnTo>
                    <a:pt x="58" y="198"/>
                  </a:lnTo>
                  <a:lnTo>
                    <a:pt x="56" y="206"/>
                  </a:lnTo>
                  <a:lnTo>
                    <a:pt x="56" y="213"/>
                  </a:lnTo>
                  <a:lnTo>
                    <a:pt x="56" y="219"/>
                  </a:lnTo>
                  <a:lnTo>
                    <a:pt x="56" y="225"/>
                  </a:lnTo>
                  <a:lnTo>
                    <a:pt x="58" y="227"/>
                  </a:lnTo>
                  <a:lnTo>
                    <a:pt x="60" y="229"/>
                  </a:lnTo>
                  <a:lnTo>
                    <a:pt x="64" y="229"/>
                  </a:lnTo>
                  <a:lnTo>
                    <a:pt x="68" y="227"/>
                  </a:lnTo>
                  <a:lnTo>
                    <a:pt x="73" y="225"/>
                  </a:lnTo>
                  <a:lnTo>
                    <a:pt x="77" y="223"/>
                  </a:lnTo>
                  <a:lnTo>
                    <a:pt x="83" y="219"/>
                  </a:lnTo>
                  <a:lnTo>
                    <a:pt x="89" y="215"/>
                  </a:lnTo>
                  <a:lnTo>
                    <a:pt x="94" y="210"/>
                  </a:lnTo>
                  <a:lnTo>
                    <a:pt x="106" y="200"/>
                  </a:lnTo>
                  <a:lnTo>
                    <a:pt x="117" y="188"/>
                  </a:lnTo>
                  <a:lnTo>
                    <a:pt x="123" y="183"/>
                  </a:lnTo>
                  <a:lnTo>
                    <a:pt x="127" y="179"/>
                  </a:lnTo>
                  <a:lnTo>
                    <a:pt x="131" y="173"/>
                  </a:lnTo>
                  <a:lnTo>
                    <a:pt x="133" y="169"/>
                  </a:lnTo>
                  <a:lnTo>
                    <a:pt x="135" y="164"/>
                  </a:lnTo>
                  <a:lnTo>
                    <a:pt x="137" y="158"/>
                  </a:lnTo>
                  <a:lnTo>
                    <a:pt x="139" y="154"/>
                  </a:lnTo>
                  <a:lnTo>
                    <a:pt x="139" y="148"/>
                  </a:lnTo>
                  <a:lnTo>
                    <a:pt x="137" y="135"/>
                  </a:lnTo>
                  <a:lnTo>
                    <a:pt x="137" y="123"/>
                  </a:lnTo>
                  <a:lnTo>
                    <a:pt x="135" y="112"/>
                  </a:lnTo>
                  <a:lnTo>
                    <a:pt x="133" y="100"/>
                  </a:lnTo>
                  <a:lnTo>
                    <a:pt x="133" y="94"/>
                  </a:lnTo>
                  <a:lnTo>
                    <a:pt x="135" y="91"/>
                  </a:lnTo>
                  <a:lnTo>
                    <a:pt x="135" y="87"/>
                  </a:lnTo>
                  <a:lnTo>
                    <a:pt x="137" y="83"/>
                  </a:lnTo>
                  <a:lnTo>
                    <a:pt x="139" y="81"/>
                  </a:lnTo>
                  <a:lnTo>
                    <a:pt x="140" y="79"/>
                  </a:lnTo>
                  <a:lnTo>
                    <a:pt x="144" y="79"/>
                  </a:lnTo>
                  <a:lnTo>
                    <a:pt x="148" y="77"/>
                  </a:lnTo>
                  <a:lnTo>
                    <a:pt x="156" y="77"/>
                  </a:lnTo>
                  <a:lnTo>
                    <a:pt x="163" y="79"/>
                  </a:lnTo>
                  <a:lnTo>
                    <a:pt x="173" y="81"/>
                  </a:lnTo>
                  <a:lnTo>
                    <a:pt x="181" y="81"/>
                  </a:lnTo>
                  <a:lnTo>
                    <a:pt x="185" y="81"/>
                  </a:lnTo>
                  <a:lnTo>
                    <a:pt x="188" y="79"/>
                  </a:lnTo>
                  <a:lnTo>
                    <a:pt x="190" y="77"/>
                  </a:lnTo>
                  <a:lnTo>
                    <a:pt x="194" y="75"/>
                  </a:lnTo>
                  <a:lnTo>
                    <a:pt x="196" y="73"/>
                  </a:lnTo>
                  <a:lnTo>
                    <a:pt x="200" y="70"/>
                  </a:lnTo>
                  <a:lnTo>
                    <a:pt x="202" y="64"/>
                  </a:lnTo>
                  <a:lnTo>
                    <a:pt x="204" y="60"/>
                  </a:lnTo>
                  <a:lnTo>
                    <a:pt x="208" y="48"/>
                  </a:lnTo>
                  <a:lnTo>
                    <a:pt x="211" y="37"/>
                  </a:lnTo>
                  <a:lnTo>
                    <a:pt x="213" y="25"/>
                  </a:lnTo>
                  <a:lnTo>
                    <a:pt x="217" y="16"/>
                  </a:lnTo>
                  <a:lnTo>
                    <a:pt x="217" y="10"/>
                  </a:lnTo>
                  <a:lnTo>
                    <a:pt x="219" y="6"/>
                  </a:lnTo>
                  <a:lnTo>
                    <a:pt x="221" y="2"/>
                  </a:lnTo>
                  <a:lnTo>
                    <a:pt x="221" y="0"/>
                  </a:lnTo>
                </a:path>
              </a:pathLst>
            </a:custGeom>
            <a:noFill/>
            <a:ln w="39688">
              <a:solidFill>
                <a:srgbClr val="FF3300"/>
              </a:solidFill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16468" name="Freeform 39"/>
            <p:cNvSpPr>
              <a:spLocks/>
            </p:cNvSpPr>
            <p:nvPr/>
          </p:nvSpPr>
          <p:spPr bwMode="auto">
            <a:xfrm rot="1730950">
              <a:off x="3941" y="1027"/>
              <a:ext cx="339" cy="103"/>
            </a:xfrm>
            <a:custGeom>
              <a:avLst/>
              <a:gdLst>
                <a:gd name="T0" fmla="*/ 341 w 312"/>
                <a:gd name="T1" fmla="*/ 65 h 90"/>
                <a:gd name="T2" fmla="*/ 294 w 312"/>
                <a:gd name="T3" fmla="*/ 90 h 90"/>
                <a:gd name="T4" fmla="*/ 274 w 312"/>
                <a:gd name="T5" fmla="*/ 101 h 90"/>
                <a:gd name="T6" fmla="*/ 256 w 312"/>
                <a:gd name="T7" fmla="*/ 108 h 90"/>
                <a:gd name="T8" fmla="*/ 240 w 312"/>
                <a:gd name="T9" fmla="*/ 116 h 90"/>
                <a:gd name="T10" fmla="*/ 228 w 312"/>
                <a:gd name="T11" fmla="*/ 118 h 90"/>
                <a:gd name="T12" fmla="*/ 224 w 312"/>
                <a:gd name="T13" fmla="*/ 118 h 90"/>
                <a:gd name="T14" fmla="*/ 222 w 312"/>
                <a:gd name="T15" fmla="*/ 116 h 90"/>
                <a:gd name="T16" fmla="*/ 228 w 312"/>
                <a:gd name="T17" fmla="*/ 105 h 90"/>
                <a:gd name="T18" fmla="*/ 240 w 312"/>
                <a:gd name="T19" fmla="*/ 93 h 90"/>
                <a:gd name="T20" fmla="*/ 256 w 312"/>
                <a:gd name="T21" fmla="*/ 78 h 90"/>
                <a:gd name="T22" fmla="*/ 281 w 312"/>
                <a:gd name="T23" fmla="*/ 53 h 90"/>
                <a:gd name="T24" fmla="*/ 294 w 312"/>
                <a:gd name="T25" fmla="*/ 35 h 90"/>
                <a:gd name="T26" fmla="*/ 305 w 312"/>
                <a:gd name="T27" fmla="*/ 22 h 90"/>
                <a:gd name="T28" fmla="*/ 309 w 312"/>
                <a:gd name="T29" fmla="*/ 15 h 90"/>
                <a:gd name="T30" fmla="*/ 305 w 312"/>
                <a:gd name="T31" fmla="*/ 9 h 90"/>
                <a:gd name="T32" fmla="*/ 299 w 312"/>
                <a:gd name="T33" fmla="*/ 6 h 90"/>
                <a:gd name="T34" fmla="*/ 285 w 312"/>
                <a:gd name="T35" fmla="*/ 2 h 90"/>
                <a:gd name="T36" fmla="*/ 269 w 312"/>
                <a:gd name="T37" fmla="*/ 0 h 90"/>
                <a:gd name="T38" fmla="*/ 242 w 312"/>
                <a:gd name="T39" fmla="*/ 0 h 90"/>
                <a:gd name="T40" fmla="*/ 217 w 312"/>
                <a:gd name="T41" fmla="*/ 2 h 90"/>
                <a:gd name="T42" fmla="*/ 201 w 312"/>
                <a:gd name="T43" fmla="*/ 8 h 90"/>
                <a:gd name="T44" fmla="*/ 190 w 312"/>
                <a:gd name="T45" fmla="*/ 11 h 90"/>
                <a:gd name="T46" fmla="*/ 180 w 312"/>
                <a:gd name="T47" fmla="*/ 22 h 90"/>
                <a:gd name="T48" fmla="*/ 170 w 312"/>
                <a:gd name="T49" fmla="*/ 40 h 90"/>
                <a:gd name="T50" fmla="*/ 155 w 312"/>
                <a:gd name="T51" fmla="*/ 69 h 90"/>
                <a:gd name="T52" fmla="*/ 151 w 312"/>
                <a:gd name="T53" fmla="*/ 80 h 90"/>
                <a:gd name="T54" fmla="*/ 146 w 312"/>
                <a:gd name="T55" fmla="*/ 90 h 90"/>
                <a:gd name="T56" fmla="*/ 138 w 312"/>
                <a:gd name="T57" fmla="*/ 96 h 90"/>
                <a:gd name="T58" fmla="*/ 128 w 312"/>
                <a:gd name="T59" fmla="*/ 96 h 90"/>
                <a:gd name="T60" fmla="*/ 122 w 312"/>
                <a:gd name="T61" fmla="*/ 93 h 90"/>
                <a:gd name="T62" fmla="*/ 115 w 312"/>
                <a:gd name="T63" fmla="*/ 85 h 90"/>
                <a:gd name="T64" fmla="*/ 99 w 312"/>
                <a:gd name="T65" fmla="*/ 71 h 90"/>
                <a:gd name="T66" fmla="*/ 88 w 312"/>
                <a:gd name="T67" fmla="*/ 61 h 90"/>
                <a:gd name="T68" fmla="*/ 81 w 312"/>
                <a:gd name="T69" fmla="*/ 55 h 90"/>
                <a:gd name="T70" fmla="*/ 72 w 312"/>
                <a:gd name="T71" fmla="*/ 57 h 90"/>
                <a:gd name="T72" fmla="*/ 61 w 312"/>
                <a:gd name="T73" fmla="*/ 61 h 90"/>
                <a:gd name="T74" fmla="*/ 45 w 312"/>
                <a:gd name="T75" fmla="*/ 72 h 90"/>
                <a:gd name="T76" fmla="*/ 25 w 312"/>
                <a:gd name="T77" fmla="*/ 90 h 90"/>
                <a:gd name="T78" fmla="*/ 5 w 312"/>
                <a:gd name="T79" fmla="*/ 108 h 90"/>
                <a:gd name="T80" fmla="*/ 0 w 312"/>
                <a:gd name="T81" fmla="*/ 112 h 90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312"/>
                <a:gd name="T124" fmla="*/ 0 h 90"/>
                <a:gd name="T125" fmla="*/ 312 w 312"/>
                <a:gd name="T126" fmla="*/ 90 h 90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312" h="90">
                  <a:moveTo>
                    <a:pt x="312" y="40"/>
                  </a:moveTo>
                  <a:lnTo>
                    <a:pt x="289" y="50"/>
                  </a:lnTo>
                  <a:lnTo>
                    <a:pt x="270" y="59"/>
                  </a:lnTo>
                  <a:lnTo>
                    <a:pt x="249" y="69"/>
                  </a:lnTo>
                  <a:lnTo>
                    <a:pt x="241" y="73"/>
                  </a:lnTo>
                  <a:lnTo>
                    <a:pt x="232" y="77"/>
                  </a:lnTo>
                  <a:lnTo>
                    <a:pt x="224" y="80"/>
                  </a:lnTo>
                  <a:lnTo>
                    <a:pt x="217" y="82"/>
                  </a:lnTo>
                  <a:lnTo>
                    <a:pt x="209" y="86"/>
                  </a:lnTo>
                  <a:lnTo>
                    <a:pt x="203" y="88"/>
                  </a:lnTo>
                  <a:lnTo>
                    <a:pt x="199" y="88"/>
                  </a:lnTo>
                  <a:lnTo>
                    <a:pt x="193" y="90"/>
                  </a:lnTo>
                  <a:lnTo>
                    <a:pt x="192" y="90"/>
                  </a:lnTo>
                  <a:lnTo>
                    <a:pt x="190" y="90"/>
                  </a:lnTo>
                  <a:lnTo>
                    <a:pt x="188" y="88"/>
                  </a:lnTo>
                  <a:lnTo>
                    <a:pt x="190" y="84"/>
                  </a:lnTo>
                  <a:lnTo>
                    <a:pt x="193" y="80"/>
                  </a:lnTo>
                  <a:lnTo>
                    <a:pt x="197" y="77"/>
                  </a:lnTo>
                  <a:lnTo>
                    <a:pt x="203" y="71"/>
                  </a:lnTo>
                  <a:lnTo>
                    <a:pt x="209" y="65"/>
                  </a:lnTo>
                  <a:lnTo>
                    <a:pt x="217" y="59"/>
                  </a:lnTo>
                  <a:lnTo>
                    <a:pt x="222" y="52"/>
                  </a:lnTo>
                  <a:lnTo>
                    <a:pt x="238" y="40"/>
                  </a:lnTo>
                  <a:lnTo>
                    <a:pt x="243" y="32"/>
                  </a:lnTo>
                  <a:lnTo>
                    <a:pt x="249" y="27"/>
                  </a:lnTo>
                  <a:lnTo>
                    <a:pt x="255" y="21"/>
                  </a:lnTo>
                  <a:lnTo>
                    <a:pt x="259" y="17"/>
                  </a:lnTo>
                  <a:lnTo>
                    <a:pt x="261" y="13"/>
                  </a:lnTo>
                  <a:lnTo>
                    <a:pt x="261" y="11"/>
                  </a:lnTo>
                  <a:lnTo>
                    <a:pt x="261" y="9"/>
                  </a:lnTo>
                  <a:lnTo>
                    <a:pt x="259" y="7"/>
                  </a:lnTo>
                  <a:lnTo>
                    <a:pt x="257" y="6"/>
                  </a:lnTo>
                  <a:lnTo>
                    <a:pt x="253" y="4"/>
                  </a:lnTo>
                  <a:lnTo>
                    <a:pt x="247" y="2"/>
                  </a:lnTo>
                  <a:lnTo>
                    <a:pt x="241" y="2"/>
                  </a:lnTo>
                  <a:lnTo>
                    <a:pt x="236" y="0"/>
                  </a:lnTo>
                  <a:lnTo>
                    <a:pt x="228" y="0"/>
                  </a:lnTo>
                  <a:lnTo>
                    <a:pt x="220" y="0"/>
                  </a:lnTo>
                  <a:lnTo>
                    <a:pt x="205" y="0"/>
                  </a:lnTo>
                  <a:lnTo>
                    <a:pt x="190" y="2"/>
                  </a:lnTo>
                  <a:lnTo>
                    <a:pt x="184" y="2"/>
                  </a:lnTo>
                  <a:lnTo>
                    <a:pt x="176" y="4"/>
                  </a:lnTo>
                  <a:lnTo>
                    <a:pt x="170" y="6"/>
                  </a:lnTo>
                  <a:lnTo>
                    <a:pt x="165" y="7"/>
                  </a:lnTo>
                  <a:lnTo>
                    <a:pt x="161" y="9"/>
                  </a:lnTo>
                  <a:lnTo>
                    <a:pt x="157" y="13"/>
                  </a:lnTo>
                  <a:lnTo>
                    <a:pt x="153" y="17"/>
                  </a:lnTo>
                  <a:lnTo>
                    <a:pt x="149" y="21"/>
                  </a:lnTo>
                  <a:lnTo>
                    <a:pt x="144" y="31"/>
                  </a:lnTo>
                  <a:lnTo>
                    <a:pt x="138" y="42"/>
                  </a:lnTo>
                  <a:lnTo>
                    <a:pt x="132" y="52"/>
                  </a:lnTo>
                  <a:lnTo>
                    <a:pt x="130" y="57"/>
                  </a:lnTo>
                  <a:lnTo>
                    <a:pt x="128" y="61"/>
                  </a:lnTo>
                  <a:lnTo>
                    <a:pt x="124" y="65"/>
                  </a:lnTo>
                  <a:lnTo>
                    <a:pt x="123" y="69"/>
                  </a:lnTo>
                  <a:lnTo>
                    <a:pt x="119" y="71"/>
                  </a:lnTo>
                  <a:lnTo>
                    <a:pt x="117" y="73"/>
                  </a:lnTo>
                  <a:lnTo>
                    <a:pt x="113" y="73"/>
                  </a:lnTo>
                  <a:lnTo>
                    <a:pt x="109" y="73"/>
                  </a:lnTo>
                  <a:lnTo>
                    <a:pt x="107" y="73"/>
                  </a:lnTo>
                  <a:lnTo>
                    <a:pt x="103" y="71"/>
                  </a:lnTo>
                  <a:lnTo>
                    <a:pt x="99" y="69"/>
                  </a:lnTo>
                  <a:lnTo>
                    <a:pt x="98" y="65"/>
                  </a:lnTo>
                  <a:lnTo>
                    <a:pt x="92" y="59"/>
                  </a:lnTo>
                  <a:lnTo>
                    <a:pt x="84" y="54"/>
                  </a:lnTo>
                  <a:lnTo>
                    <a:pt x="78" y="48"/>
                  </a:lnTo>
                  <a:lnTo>
                    <a:pt x="75" y="46"/>
                  </a:lnTo>
                  <a:lnTo>
                    <a:pt x="71" y="44"/>
                  </a:lnTo>
                  <a:lnTo>
                    <a:pt x="69" y="42"/>
                  </a:lnTo>
                  <a:lnTo>
                    <a:pt x="65" y="42"/>
                  </a:lnTo>
                  <a:lnTo>
                    <a:pt x="61" y="44"/>
                  </a:lnTo>
                  <a:lnTo>
                    <a:pt x="57" y="44"/>
                  </a:lnTo>
                  <a:lnTo>
                    <a:pt x="52" y="46"/>
                  </a:lnTo>
                  <a:lnTo>
                    <a:pt x="48" y="50"/>
                  </a:lnTo>
                  <a:lnTo>
                    <a:pt x="38" y="55"/>
                  </a:lnTo>
                  <a:lnTo>
                    <a:pt x="28" y="61"/>
                  </a:lnTo>
                  <a:lnTo>
                    <a:pt x="21" y="69"/>
                  </a:lnTo>
                  <a:lnTo>
                    <a:pt x="11" y="77"/>
                  </a:lnTo>
                  <a:lnTo>
                    <a:pt x="5" y="82"/>
                  </a:lnTo>
                  <a:lnTo>
                    <a:pt x="2" y="84"/>
                  </a:lnTo>
                  <a:lnTo>
                    <a:pt x="0" y="86"/>
                  </a:lnTo>
                </a:path>
              </a:pathLst>
            </a:custGeom>
            <a:noFill/>
            <a:ln w="39688">
              <a:solidFill>
                <a:srgbClr val="FF3300"/>
              </a:solidFill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16469" name="Freeform 40"/>
            <p:cNvSpPr>
              <a:spLocks/>
            </p:cNvSpPr>
            <p:nvPr/>
          </p:nvSpPr>
          <p:spPr bwMode="auto">
            <a:xfrm rot="-246446">
              <a:off x="4247" y="718"/>
              <a:ext cx="338" cy="105"/>
            </a:xfrm>
            <a:custGeom>
              <a:avLst/>
              <a:gdLst>
                <a:gd name="T0" fmla="*/ 26 w 311"/>
                <a:gd name="T1" fmla="*/ 58 h 91"/>
                <a:gd name="T2" fmla="*/ 71 w 311"/>
                <a:gd name="T3" fmla="*/ 31 h 91"/>
                <a:gd name="T4" fmla="*/ 93 w 311"/>
                <a:gd name="T5" fmla="*/ 18 h 91"/>
                <a:gd name="T6" fmla="*/ 111 w 311"/>
                <a:gd name="T7" fmla="*/ 10 h 91"/>
                <a:gd name="T8" fmla="*/ 125 w 311"/>
                <a:gd name="T9" fmla="*/ 2 h 91"/>
                <a:gd name="T10" fmla="*/ 137 w 311"/>
                <a:gd name="T11" fmla="*/ 0 h 91"/>
                <a:gd name="T12" fmla="*/ 143 w 311"/>
                <a:gd name="T13" fmla="*/ 0 h 91"/>
                <a:gd name="T14" fmla="*/ 143 w 311"/>
                <a:gd name="T15" fmla="*/ 2 h 91"/>
                <a:gd name="T16" fmla="*/ 138 w 311"/>
                <a:gd name="T17" fmla="*/ 10 h 91"/>
                <a:gd name="T18" fmla="*/ 127 w 311"/>
                <a:gd name="T19" fmla="*/ 27 h 91"/>
                <a:gd name="T20" fmla="*/ 111 w 311"/>
                <a:gd name="T21" fmla="*/ 42 h 91"/>
                <a:gd name="T22" fmla="*/ 89 w 311"/>
                <a:gd name="T23" fmla="*/ 69 h 91"/>
                <a:gd name="T24" fmla="*/ 73 w 311"/>
                <a:gd name="T25" fmla="*/ 85 h 91"/>
                <a:gd name="T26" fmla="*/ 64 w 311"/>
                <a:gd name="T27" fmla="*/ 100 h 91"/>
                <a:gd name="T28" fmla="*/ 62 w 311"/>
                <a:gd name="T29" fmla="*/ 107 h 91"/>
                <a:gd name="T30" fmla="*/ 64 w 311"/>
                <a:gd name="T31" fmla="*/ 113 h 91"/>
                <a:gd name="T32" fmla="*/ 71 w 311"/>
                <a:gd name="T33" fmla="*/ 119 h 91"/>
                <a:gd name="T34" fmla="*/ 84 w 311"/>
                <a:gd name="T35" fmla="*/ 121 h 91"/>
                <a:gd name="T36" fmla="*/ 100 w 311"/>
                <a:gd name="T37" fmla="*/ 121 h 91"/>
                <a:gd name="T38" fmla="*/ 127 w 311"/>
                <a:gd name="T39" fmla="*/ 121 h 91"/>
                <a:gd name="T40" fmla="*/ 152 w 311"/>
                <a:gd name="T41" fmla="*/ 115 h 91"/>
                <a:gd name="T42" fmla="*/ 167 w 311"/>
                <a:gd name="T43" fmla="*/ 111 h 91"/>
                <a:gd name="T44" fmla="*/ 177 w 311"/>
                <a:gd name="T45" fmla="*/ 105 h 91"/>
                <a:gd name="T46" fmla="*/ 187 w 311"/>
                <a:gd name="T47" fmla="*/ 95 h 91"/>
                <a:gd name="T48" fmla="*/ 197 w 311"/>
                <a:gd name="T49" fmla="*/ 77 h 91"/>
                <a:gd name="T50" fmla="*/ 212 w 311"/>
                <a:gd name="T51" fmla="*/ 50 h 91"/>
                <a:gd name="T52" fmla="*/ 216 w 311"/>
                <a:gd name="T53" fmla="*/ 36 h 91"/>
                <a:gd name="T54" fmla="*/ 222 w 311"/>
                <a:gd name="T55" fmla="*/ 27 h 91"/>
                <a:gd name="T56" fmla="*/ 229 w 311"/>
                <a:gd name="T57" fmla="*/ 21 h 91"/>
                <a:gd name="T58" fmla="*/ 239 w 311"/>
                <a:gd name="T59" fmla="*/ 18 h 91"/>
                <a:gd name="T60" fmla="*/ 246 w 311"/>
                <a:gd name="T61" fmla="*/ 24 h 91"/>
                <a:gd name="T62" fmla="*/ 251 w 311"/>
                <a:gd name="T63" fmla="*/ 29 h 91"/>
                <a:gd name="T64" fmla="*/ 268 w 311"/>
                <a:gd name="T65" fmla="*/ 46 h 91"/>
                <a:gd name="T66" fmla="*/ 278 w 311"/>
                <a:gd name="T67" fmla="*/ 58 h 91"/>
                <a:gd name="T68" fmla="*/ 288 w 311"/>
                <a:gd name="T69" fmla="*/ 60 h 91"/>
                <a:gd name="T70" fmla="*/ 296 w 311"/>
                <a:gd name="T71" fmla="*/ 58 h 91"/>
                <a:gd name="T72" fmla="*/ 305 w 311"/>
                <a:gd name="T73" fmla="*/ 54 h 91"/>
                <a:gd name="T74" fmla="*/ 323 w 311"/>
                <a:gd name="T75" fmla="*/ 42 h 91"/>
                <a:gd name="T76" fmla="*/ 342 w 311"/>
                <a:gd name="T77" fmla="*/ 21 h 91"/>
                <a:gd name="T78" fmla="*/ 362 w 311"/>
                <a:gd name="T79" fmla="*/ 6 h 91"/>
                <a:gd name="T80" fmla="*/ 367 w 311"/>
                <a:gd name="T81" fmla="*/ 0 h 91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311"/>
                <a:gd name="T124" fmla="*/ 0 h 91"/>
                <a:gd name="T125" fmla="*/ 311 w 311"/>
                <a:gd name="T126" fmla="*/ 91 h 91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311" h="91">
                  <a:moveTo>
                    <a:pt x="0" y="54"/>
                  </a:moveTo>
                  <a:lnTo>
                    <a:pt x="22" y="43"/>
                  </a:lnTo>
                  <a:lnTo>
                    <a:pt x="41" y="33"/>
                  </a:lnTo>
                  <a:lnTo>
                    <a:pt x="60" y="23"/>
                  </a:lnTo>
                  <a:lnTo>
                    <a:pt x="70" y="18"/>
                  </a:lnTo>
                  <a:lnTo>
                    <a:pt x="79" y="14"/>
                  </a:lnTo>
                  <a:lnTo>
                    <a:pt x="87" y="10"/>
                  </a:lnTo>
                  <a:lnTo>
                    <a:pt x="94" y="8"/>
                  </a:lnTo>
                  <a:lnTo>
                    <a:pt x="100" y="4"/>
                  </a:lnTo>
                  <a:lnTo>
                    <a:pt x="106" y="2"/>
                  </a:lnTo>
                  <a:lnTo>
                    <a:pt x="112" y="0"/>
                  </a:lnTo>
                  <a:lnTo>
                    <a:pt x="116" y="0"/>
                  </a:lnTo>
                  <a:lnTo>
                    <a:pt x="119" y="0"/>
                  </a:lnTo>
                  <a:lnTo>
                    <a:pt x="121" y="0"/>
                  </a:lnTo>
                  <a:lnTo>
                    <a:pt x="121" y="2"/>
                  </a:lnTo>
                  <a:lnTo>
                    <a:pt x="121" y="4"/>
                  </a:lnTo>
                  <a:lnTo>
                    <a:pt x="117" y="8"/>
                  </a:lnTo>
                  <a:lnTo>
                    <a:pt x="114" y="14"/>
                  </a:lnTo>
                  <a:lnTo>
                    <a:pt x="108" y="20"/>
                  </a:lnTo>
                  <a:lnTo>
                    <a:pt x="102" y="25"/>
                  </a:lnTo>
                  <a:lnTo>
                    <a:pt x="94" y="31"/>
                  </a:lnTo>
                  <a:lnTo>
                    <a:pt x="89" y="39"/>
                  </a:lnTo>
                  <a:lnTo>
                    <a:pt x="75" y="52"/>
                  </a:lnTo>
                  <a:lnTo>
                    <a:pt x="68" y="58"/>
                  </a:lnTo>
                  <a:lnTo>
                    <a:pt x="62" y="64"/>
                  </a:lnTo>
                  <a:lnTo>
                    <a:pt x="58" y="69"/>
                  </a:lnTo>
                  <a:lnTo>
                    <a:pt x="54" y="75"/>
                  </a:lnTo>
                  <a:lnTo>
                    <a:pt x="52" y="79"/>
                  </a:lnTo>
                  <a:lnTo>
                    <a:pt x="52" y="81"/>
                  </a:lnTo>
                  <a:lnTo>
                    <a:pt x="52" y="83"/>
                  </a:lnTo>
                  <a:lnTo>
                    <a:pt x="54" y="85"/>
                  </a:lnTo>
                  <a:lnTo>
                    <a:pt x="56" y="87"/>
                  </a:lnTo>
                  <a:lnTo>
                    <a:pt x="60" y="89"/>
                  </a:lnTo>
                  <a:lnTo>
                    <a:pt x="66" y="89"/>
                  </a:lnTo>
                  <a:lnTo>
                    <a:pt x="71" y="91"/>
                  </a:lnTo>
                  <a:lnTo>
                    <a:pt x="77" y="91"/>
                  </a:lnTo>
                  <a:lnTo>
                    <a:pt x="85" y="91"/>
                  </a:lnTo>
                  <a:lnTo>
                    <a:pt x="93" y="91"/>
                  </a:lnTo>
                  <a:lnTo>
                    <a:pt x="108" y="91"/>
                  </a:lnTo>
                  <a:lnTo>
                    <a:pt x="123" y="89"/>
                  </a:lnTo>
                  <a:lnTo>
                    <a:pt x="129" y="87"/>
                  </a:lnTo>
                  <a:lnTo>
                    <a:pt x="137" y="85"/>
                  </a:lnTo>
                  <a:lnTo>
                    <a:pt x="142" y="83"/>
                  </a:lnTo>
                  <a:lnTo>
                    <a:pt x="146" y="81"/>
                  </a:lnTo>
                  <a:lnTo>
                    <a:pt x="150" y="79"/>
                  </a:lnTo>
                  <a:lnTo>
                    <a:pt x="154" y="75"/>
                  </a:lnTo>
                  <a:lnTo>
                    <a:pt x="158" y="71"/>
                  </a:lnTo>
                  <a:lnTo>
                    <a:pt x="162" y="68"/>
                  </a:lnTo>
                  <a:lnTo>
                    <a:pt x="167" y="58"/>
                  </a:lnTo>
                  <a:lnTo>
                    <a:pt x="173" y="46"/>
                  </a:lnTo>
                  <a:lnTo>
                    <a:pt x="179" y="37"/>
                  </a:lnTo>
                  <a:lnTo>
                    <a:pt x="181" y="31"/>
                  </a:lnTo>
                  <a:lnTo>
                    <a:pt x="183" y="27"/>
                  </a:lnTo>
                  <a:lnTo>
                    <a:pt x="187" y="23"/>
                  </a:lnTo>
                  <a:lnTo>
                    <a:pt x="188" y="20"/>
                  </a:lnTo>
                  <a:lnTo>
                    <a:pt x="192" y="18"/>
                  </a:lnTo>
                  <a:lnTo>
                    <a:pt x="194" y="16"/>
                  </a:lnTo>
                  <a:lnTo>
                    <a:pt x="198" y="14"/>
                  </a:lnTo>
                  <a:lnTo>
                    <a:pt x="202" y="14"/>
                  </a:lnTo>
                  <a:lnTo>
                    <a:pt x="204" y="16"/>
                  </a:lnTo>
                  <a:lnTo>
                    <a:pt x="208" y="18"/>
                  </a:lnTo>
                  <a:lnTo>
                    <a:pt x="210" y="20"/>
                  </a:lnTo>
                  <a:lnTo>
                    <a:pt x="213" y="22"/>
                  </a:lnTo>
                  <a:lnTo>
                    <a:pt x="219" y="29"/>
                  </a:lnTo>
                  <a:lnTo>
                    <a:pt x="227" y="35"/>
                  </a:lnTo>
                  <a:lnTo>
                    <a:pt x="233" y="41"/>
                  </a:lnTo>
                  <a:lnTo>
                    <a:pt x="236" y="43"/>
                  </a:lnTo>
                  <a:lnTo>
                    <a:pt x="240" y="45"/>
                  </a:lnTo>
                  <a:lnTo>
                    <a:pt x="244" y="45"/>
                  </a:lnTo>
                  <a:lnTo>
                    <a:pt x="246" y="45"/>
                  </a:lnTo>
                  <a:lnTo>
                    <a:pt x="250" y="43"/>
                  </a:lnTo>
                  <a:lnTo>
                    <a:pt x="256" y="43"/>
                  </a:lnTo>
                  <a:lnTo>
                    <a:pt x="259" y="41"/>
                  </a:lnTo>
                  <a:lnTo>
                    <a:pt x="263" y="37"/>
                  </a:lnTo>
                  <a:lnTo>
                    <a:pt x="273" y="31"/>
                  </a:lnTo>
                  <a:lnTo>
                    <a:pt x="282" y="23"/>
                  </a:lnTo>
                  <a:lnTo>
                    <a:pt x="290" y="16"/>
                  </a:lnTo>
                  <a:lnTo>
                    <a:pt x="298" y="10"/>
                  </a:lnTo>
                  <a:lnTo>
                    <a:pt x="306" y="4"/>
                  </a:lnTo>
                  <a:lnTo>
                    <a:pt x="307" y="2"/>
                  </a:lnTo>
                  <a:lnTo>
                    <a:pt x="311" y="0"/>
                  </a:lnTo>
                </a:path>
              </a:pathLst>
            </a:custGeom>
            <a:noFill/>
            <a:ln w="39688">
              <a:solidFill>
                <a:srgbClr val="FF3300"/>
              </a:solidFill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16470" name="Freeform 41"/>
            <p:cNvSpPr>
              <a:spLocks/>
            </p:cNvSpPr>
            <p:nvPr/>
          </p:nvSpPr>
          <p:spPr bwMode="auto">
            <a:xfrm rot="1089641">
              <a:off x="3783" y="1520"/>
              <a:ext cx="338" cy="105"/>
            </a:xfrm>
            <a:custGeom>
              <a:avLst/>
              <a:gdLst>
                <a:gd name="T0" fmla="*/ 26 w 311"/>
                <a:gd name="T1" fmla="*/ 58 h 91"/>
                <a:gd name="T2" fmla="*/ 71 w 311"/>
                <a:gd name="T3" fmla="*/ 31 h 91"/>
                <a:gd name="T4" fmla="*/ 93 w 311"/>
                <a:gd name="T5" fmla="*/ 18 h 91"/>
                <a:gd name="T6" fmla="*/ 111 w 311"/>
                <a:gd name="T7" fmla="*/ 10 h 91"/>
                <a:gd name="T8" fmla="*/ 125 w 311"/>
                <a:gd name="T9" fmla="*/ 2 h 91"/>
                <a:gd name="T10" fmla="*/ 137 w 311"/>
                <a:gd name="T11" fmla="*/ 0 h 91"/>
                <a:gd name="T12" fmla="*/ 143 w 311"/>
                <a:gd name="T13" fmla="*/ 0 h 91"/>
                <a:gd name="T14" fmla="*/ 143 w 311"/>
                <a:gd name="T15" fmla="*/ 2 h 91"/>
                <a:gd name="T16" fmla="*/ 138 w 311"/>
                <a:gd name="T17" fmla="*/ 10 h 91"/>
                <a:gd name="T18" fmla="*/ 127 w 311"/>
                <a:gd name="T19" fmla="*/ 27 h 91"/>
                <a:gd name="T20" fmla="*/ 111 w 311"/>
                <a:gd name="T21" fmla="*/ 42 h 91"/>
                <a:gd name="T22" fmla="*/ 89 w 311"/>
                <a:gd name="T23" fmla="*/ 69 h 91"/>
                <a:gd name="T24" fmla="*/ 73 w 311"/>
                <a:gd name="T25" fmla="*/ 85 h 91"/>
                <a:gd name="T26" fmla="*/ 64 w 311"/>
                <a:gd name="T27" fmla="*/ 100 h 91"/>
                <a:gd name="T28" fmla="*/ 62 w 311"/>
                <a:gd name="T29" fmla="*/ 107 h 91"/>
                <a:gd name="T30" fmla="*/ 64 w 311"/>
                <a:gd name="T31" fmla="*/ 113 h 91"/>
                <a:gd name="T32" fmla="*/ 71 w 311"/>
                <a:gd name="T33" fmla="*/ 119 h 91"/>
                <a:gd name="T34" fmla="*/ 84 w 311"/>
                <a:gd name="T35" fmla="*/ 121 h 91"/>
                <a:gd name="T36" fmla="*/ 100 w 311"/>
                <a:gd name="T37" fmla="*/ 121 h 91"/>
                <a:gd name="T38" fmla="*/ 127 w 311"/>
                <a:gd name="T39" fmla="*/ 121 h 91"/>
                <a:gd name="T40" fmla="*/ 152 w 311"/>
                <a:gd name="T41" fmla="*/ 115 h 91"/>
                <a:gd name="T42" fmla="*/ 167 w 311"/>
                <a:gd name="T43" fmla="*/ 111 h 91"/>
                <a:gd name="T44" fmla="*/ 177 w 311"/>
                <a:gd name="T45" fmla="*/ 105 h 91"/>
                <a:gd name="T46" fmla="*/ 187 w 311"/>
                <a:gd name="T47" fmla="*/ 95 h 91"/>
                <a:gd name="T48" fmla="*/ 197 w 311"/>
                <a:gd name="T49" fmla="*/ 77 h 91"/>
                <a:gd name="T50" fmla="*/ 212 w 311"/>
                <a:gd name="T51" fmla="*/ 50 h 91"/>
                <a:gd name="T52" fmla="*/ 216 w 311"/>
                <a:gd name="T53" fmla="*/ 36 h 91"/>
                <a:gd name="T54" fmla="*/ 222 w 311"/>
                <a:gd name="T55" fmla="*/ 27 h 91"/>
                <a:gd name="T56" fmla="*/ 229 w 311"/>
                <a:gd name="T57" fmla="*/ 21 h 91"/>
                <a:gd name="T58" fmla="*/ 239 w 311"/>
                <a:gd name="T59" fmla="*/ 18 h 91"/>
                <a:gd name="T60" fmla="*/ 246 w 311"/>
                <a:gd name="T61" fmla="*/ 24 h 91"/>
                <a:gd name="T62" fmla="*/ 251 w 311"/>
                <a:gd name="T63" fmla="*/ 29 h 91"/>
                <a:gd name="T64" fmla="*/ 268 w 311"/>
                <a:gd name="T65" fmla="*/ 46 h 91"/>
                <a:gd name="T66" fmla="*/ 278 w 311"/>
                <a:gd name="T67" fmla="*/ 58 h 91"/>
                <a:gd name="T68" fmla="*/ 288 w 311"/>
                <a:gd name="T69" fmla="*/ 60 h 91"/>
                <a:gd name="T70" fmla="*/ 296 w 311"/>
                <a:gd name="T71" fmla="*/ 58 h 91"/>
                <a:gd name="T72" fmla="*/ 305 w 311"/>
                <a:gd name="T73" fmla="*/ 54 h 91"/>
                <a:gd name="T74" fmla="*/ 323 w 311"/>
                <a:gd name="T75" fmla="*/ 42 h 91"/>
                <a:gd name="T76" fmla="*/ 342 w 311"/>
                <a:gd name="T77" fmla="*/ 21 h 91"/>
                <a:gd name="T78" fmla="*/ 362 w 311"/>
                <a:gd name="T79" fmla="*/ 6 h 91"/>
                <a:gd name="T80" fmla="*/ 367 w 311"/>
                <a:gd name="T81" fmla="*/ 0 h 91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311"/>
                <a:gd name="T124" fmla="*/ 0 h 91"/>
                <a:gd name="T125" fmla="*/ 311 w 311"/>
                <a:gd name="T126" fmla="*/ 91 h 91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311" h="91">
                  <a:moveTo>
                    <a:pt x="0" y="54"/>
                  </a:moveTo>
                  <a:lnTo>
                    <a:pt x="22" y="43"/>
                  </a:lnTo>
                  <a:lnTo>
                    <a:pt x="41" y="33"/>
                  </a:lnTo>
                  <a:lnTo>
                    <a:pt x="60" y="23"/>
                  </a:lnTo>
                  <a:lnTo>
                    <a:pt x="70" y="18"/>
                  </a:lnTo>
                  <a:lnTo>
                    <a:pt x="79" y="14"/>
                  </a:lnTo>
                  <a:lnTo>
                    <a:pt x="87" y="10"/>
                  </a:lnTo>
                  <a:lnTo>
                    <a:pt x="94" y="8"/>
                  </a:lnTo>
                  <a:lnTo>
                    <a:pt x="100" y="4"/>
                  </a:lnTo>
                  <a:lnTo>
                    <a:pt x="106" y="2"/>
                  </a:lnTo>
                  <a:lnTo>
                    <a:pt x="112" y="0"/>
                  </a:lnTo>
                  <a:lnTo>
                    <a:pt x="116" y="0"/>
                  </a:lnTo>
                  <a:lnTo>
                    <a:pt x="119" y="0"/>
                  </a:lnTo>
                  <a:lnTo>
                    <a:pt x="121" y="0"/>
                  </a:lnTo>
                  <a:lnTo>
                    <a:pt x="121" y="2"/>
                  </a:lnTo>
                  <a:lnTo>
                    <a:pt x="121" y="4"/>
                  </a:lnTo>
                  <a:lnTo>
                    <a:pt x="117" y="8"/>
                  </a:lnTo>
                  <a:lnTo>
                    <a:pt x="114" y="14"/>
                  </a:lnTo>
                  <a:lnTo>
                    <a:pt x="108" y="20"/>
                  </a:lnTo>
                  <a:lnTo>
                    <a:pt x="102" y="25"/>
                  </a:lnTo>
                  <a:lnTo>
                    <a:pt x="94" y="31"/>
                  </a:lnTo>
                  <a:lnTo>
                    <a:pt x="89" y="39"/>
                  </a:lnTo>
                  <a:lnTo>
                    <a:pt x="75" y="52"/>
                  </a:lnTo>
                  <a:lnTo>
                    <a:pt x="68" y="58"/>
                  </a:lnTo>
                  <a:lnTo>
                    <a:pt x="62" y="64"/>
                  </a:lnTo>
                  <a:lnTo>
                    <a:pt x="58" y="69"/>
                  </a:lnTo>
                  <a:lnTo>
                    <a:pt x="54" y="75"/>
                  </a:lnTo>
                  <a:lnTo>
                    <a:pt x="52" y="79"/>
                  </a:lnTo>
                  <a:lnTo>
                    <a:pt x="52" y="81"/>
                  </a:lnTo>
                  <a:lnTo>
                    <a:pt x="52" y="83"/>
                  </a:lnTo>
                  <a:lnTo>
                    <a:pt x="54" y="85"/>
                  </a:lnTo>
                  <a:lnTo>
                    <a:pt x="56" y="87"/>
                  </a:lnTo>
                  <a:lnTo>
                    <a:pt x="60" y="89"/>
                  </a:lnTo>
                  <a:lnTo>
                    <a:pt x="66" y="89"/>
                  </a:lnTo>
                  <a:lnTo>
                    <a:pt x="71" y="91"/>
                  </a:lnTo>
                  <a:lnTo>
                    <a:pt x="77" y="91"/>
                  </a:lnTo>
                  <a:lnTo>
                    <a:pt x="85" y="91"/>
                  </a:lnTo>
                  <a:lnTo>
                    <a:pt x="93" y="91"/>
                  </a:lnTo>
                  <a:lnTo>
                    <a:pt x="108" y="91"/>
                  </a:lnTo>
                  <a:lnTo>
                    <a:pt x="123" y="89"/>
                  </a:lnTo>
                  <a:lnTo>
                    <a:pt x="129" y="87"/>
                  </a:lnTo>
                  <a:lnTo>
                    <a:pt x="137" y="85"/>
                  </a:lnTo>
                  <a:lnTo>
                    <a:pt x="142" y="83"/>
                  </a:lnTo>
                  <a:lnTo>
                    <a:pt x="146" y="81"/>
                  </a:lnTo>
                  <a:lnTo>
                    <a:pt x="150" y="79"/>
                  </a:lnTo>
                  <a:lnTo>
                    <a:pt x="154" y="75"/>
                  </a:lnTo>
                  <a:lnTo>
                    <a:pt x="158" y="71"/>
                  </a:lnTo>
                  <a:lnTo>
                    <a:pt x="162" y="68"/>
                  </a:lnTo>
                  <a:lnTo>
                    <a:pt x="167" y="58"/>
                  </a:lnTo>
                  <a:lnTo>
                    <a:pt x="173" y="46"/>
                  </a:lnTo>
                  <a:lnTo>
                    <a:pt x="179" y="37"/>
                  </a:lnTo>
                  <a:lnTo>
                    <a:pt x="181" y="31"/>
                  </a:lnTo>
                  <a:lnTo>
                    <a:pt x="183" y="27"/>
                  </a:lnTo>
                  <a:lnTo>
                    <a:pt x="187" y="23"/>
                  </a:lnTo>
                  <a:lnTo>
                    <a:pt x="188" y="20"/>
                  </a:lnTo>
                  <a:lnTo>
                    <a:pt x="192" y="18"/>
                  </a:lnTo>
                  <a:lnTo>
                    <a:pt x="194" y="16"/>
                  </a:lnTo>
                  <a:lnTo>
                    <a:pt x="198" y="14"/>
                  </a:lnTo>
                  <a:lnTo>
                    <a:pt x="202" y="14"/>
                  </a:lnTo>
                  <a:lnTo>
                    <a:pt x="204" y="16"/>
                  </a:lnTo>
                  <a:lnTo>
                    <a:pt x="208" y="18"/>
                  </a:lnTo>
                  <a:lnTo>
                    <a:pt x="210" y="20"/>
                  </a:lnTo>
                  <a:lnTo>
                    <a:pt x="213" y="22"/>
                  </a:lnTo>
                  <a:lnTo>
                    <a:pt x="219" y="29"/>
                  </a:lnTo>
                  <a:lnTo>
                    <a:pt x="227" y="35"/>
                  </a:lnTo>
                  <a:lnTo>
                    <a:pt x="233" y="41"/>
                  </a:lnTo>
                  <a:lnTo>
                    <a:pt x="236" y="43"/>
                  </a:lnTo>
                  <a:lnTo>
                    <a:pt x="240" y="45"/>
                  </a:lnTo>
                  <a:lnTo>
                    <a:pt x="244" y="45"/>
                  </a:lnTo>
                  <a:lnTo>
                    <a:pt x="246" y="45"/>
                  </a:lnTo>
                  <a:lnTo>
                    <a:pt x="250" y="43"/>
                  </a:lnTo>
                  <a:lnTo>
                    <a:pt x="256" y="43"/>
                  </a:lnTo>
                  <a:lnTo>
                    <a:pt x="259" y="41"/>
                  </a:lnTo>
                  <a:lnTo>
                    <a:pt x="263" y="37"/>
                  </a:lnTo>
                  <a:lnTo>
                    <a:pt x="273" y="31"/>
                  </a:lnTo>
                  <a:lnTo>
                    <a:pt x="282" y="23"/>
                  </a:lnTo>
                  <a:lnTo>
                    <a:pt x="290" y="16"/>
                  </a:lnTo>
                  <a:lnTo>
                    <a:pt x="298" y="10"/>
                  </a:lnTo>
                  <a:lnTo>
                    <a:pt x="306" y="4"/>
                  </a:lnTo>
                  <a:lnTo>
                    <a:pt x="307" y="2"/>
                  </a:lnTo>
                  <a:lnTo>
                    <a:pt x="311" y="0"/>
                  </a:lnTo>
                </a:path>
              </a:pathLst>
            </a:custGeom>
            <a:noFill/>
            <a:ln w="39688">
              <a:solidFill>
                <a:srgbClr val="FF3300"/>
              </a:solidFill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16471" name="AutoShape 42"/>
            <p:cNvSpPr>
              <a:spLocks noChangeAspect="1" noChangeArrowheads="1" noTextEdit="1"/>
            </p:cNvSpPr>
            <p:nvPr/>
          </p:nvSpPr>
          <p:spPr bwMode="auto">
            <a:xfrm>
              <a:off x="3403" y="808"/>
              <a:ext cx="830" cy="7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16472" name="Rectangle 43"/>
            <p:cNvSpPr>
              <a:spLocks noChangeArrowheads="1"/>
            </p:cNvSpPr>
            <p:nvPr/>
          </p:nvSpPr>
          <p:spPr bwMode="auto">
            <a:xfrm>
              <a:off x="3502" y="1384"/>
              <a:ext cx="34" cy="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defTabSz="912813"/>
              <a:r>
                <a:rPr lang="it-IT" sz="500">
                  <a:latin typeface="Comic Sans MS" pitchFamily="66" charset="0"/>
                </a:rPr>
                <a:t>O</a:t>
              </a:r>
              <a:endParaRPr lang="it-IT" sz="2000">
                <a:latin typeface="Century Gothic" pitchFamily="34" charset="0"/>
              </a:endParaRPr>
            </a:p>
          </p:txBody>
        </p:sp>
        <p:sp>
          <p:nvSpPr>
            <p:cNvPr id="16473" name="Rectangle 44"/>
            <p:cNvSpPr>
              <a:spLocks noChangeArrowheads="1"/>
            </p:cNvSpPr>
            <p:nvPr/>
          </p:nvSpPr>
          <p:spPr bwMode="auto">
            <a:xfrm>
              <a:off x="3638" y="1308"/>
              <a:ext cx="35" cy="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defTabSz="912813"/>
              <a:r>
                <a:rPr lang="it-IT" sz="500">
                  <a:latin typeface="Comic Sans MS" pitchFamily="66" charset="0"/>
                </a:rPr>
                <a:t>N</a:t>
              </a:r>
              <a:endParaRPr lang="it-IT" sz="2000">
                <a:latin typeface="Century Gothic" pitchFamily="34" charset="0"/>
              </a:endParaRPr>
            </a:p>
          </p:txBody>
        </p:sp>
        <p:sp>
          <p:nvSpPr>
            <p:cNvPr id="16474" name="Rectangle 45"/>
            <p:cNvSpPr>
              <a:spLocks noChangeArrowheads="1"/>
            </p:cNvSpPr>
            <p:nvPr/>
          </p:nvSpPr>
          <p:spPr bwMode="auto">
            <a:xfrm>
              <a:off x="3670" y="1308"/>
              <a:ext cx="34" cy="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defTabSz="912813"/>
              <a:r>
                <a:rPr lang="it-IT" sz="500">
                  <a:latin typeface="Comic Sans MS" pitchFamily="66" charset="0"/>
                </a:rPr>
                <a:t>H</a:t>
              </a:r>
              <a:endParaRPr lang="it-IT" sz="2000">
                <a:latin typeface="Century Gothic" pitchFamily="34" charset="0"/>
              </a:endParaRPr>
            </a:p>
          </p:txBody>
        </p:sp>
        <p:sp>
          <p:nvSpPr>
            <p:cNvPr id="16475" name="Rectangle 46"/>
            <p:cNvSpPr>
              <a:spLocks noChangeArrowheads="1"/>
            </p:cNvSpPr>
            <p:nvPr/>
          </p:nvSpPr>
          <p:spPr bwMode="auto">
            <a:xfrm>
              <a:off x="3708" y="962"/>
              <a:ext cx="35" cy="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defTabSz="912813"/>
              <a:r>
                <a:rPr lang="it-IT" sz="500">
                  <a:latin typeface="Comic Sans MS" pitchFamily="66" charset="0"/>
                </a:rPr>
                <a:t>N</a:t>
              </a:r>
              <a:endParaRPr lang="it-IT" sz="2000">
                <a:latin typeface="Century Gothic" pitchFamily="34" charset="0"/>
              </a:endParaRPr>
            </a:p>
          </p:txBody>
        </p:sp>
        <p:sp>
          <p:nvSpPr>
            <p:cNvPr id="16476" name="Rectangle 47"/>
            <p:cNvSpPr>
              <a:spLocks noChangeArrowheads="1"/>
            </p:cNvSpPr>
            <p:nvPr/>
          </p:nvSpPr>
          <p:spPr bwMode="auto">
            <a:xfrm>
              <a:off x="3678" y="962"/>
              <a:ext cx="33" cy="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defTabSz="912813"/>
              <a:r>
                <a:rPr lang="it-IT" sz="500">
                  <a:latin typeface="Comic Sans MS" pitchFamily="66" charset="0"/>
                </a:rPr>
                <a:t>H</a:t>
              </a:r>
              <a:endParaRPr lang="it-IT" sz="2000">
                <a:latin typeface="Century Gothic" pitchFamily="34" charset="0"/>
              </a:endParaRPr>
            </a:p>
          </p:txBody>
        </p:sp>
        <p:sp>
          <p:nvSpPr>
            <p:cNvPr id="16477" name="Rectangle 48"/>
            <p:cNvSpPr>
              <a:spLocks noChangeArrowheads="1"/>
            </p:cNvSpPr>
            <p:nvPr/>
          </p:nvSpPr>
          <p:spPr bwMode="auto">
            <a:xfrm>
              <a:off x="3570" y="1423"/>
              <a:ext cx="34" cy="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defTabSz="912813"/>
              <a:r>
                <a:rPr lang="it-IT" sz="500">
                  <a:latin typeface="Comic Sans MS" pitchFamily="66" charset="0"/>
                </a:rPr>
                <a:t>O</a:t>
              </a:r>
              <a:endParaRPr lang="it-IT" sz="2000">
                <a:latin typeface="Century Gothic" pitchFamily="34" charset="0"/>
              </a:endParaRPr>
            </a:p>
          </p:txBody>
        </p:sp>
        <p:sp>
          <p:nvSpPr>
            <p:cNvPr id="16478" name="Rectangle 49"/>
            <p:cNvSpPr>
              <a:spLocks noChangeArrowheads="1"/>
            </p:cNvSpPr>
            <p:nvPr/>
          </p:nvSpPr>
          <p:spPr bwMode="auto">
            <a:xfrm>
              <a:off x="3704" y="1501"/>
              <a:ext cx="68" cy="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defTabSz="912813"/>
              <a:r>
                <a:rPr lang="it-IT" sz="500">
                  <a:latin typeface="Comic Sans MS" pitchFamily="66" charset="0"/>
                </a:rPr>
                <a:t>NH</a:t>
              </a:r>
              <a:endParaRPr lang="it-IT" sz="2000">
                <a:latin typeface="Century Gothic" pitchFamily="34" charset="0"/>
              </a:endParaRPr>
            </a:p>
          </p:txBody>
        </p:sp>
        <p:sp>
          <p:nvSpPr>
            <p:cNvPr id="16479" name="Rectangle 50"/>
            <p:cNvSpPr>
              <a:spLocks noChangeArrowheads="1"/>
            </p:cNvSpPr>
            <p:nvPr/>
          </p:nvSpPr>
          <p:spPr bwMode="auto">
            <a:xfrm>
              <a:off x="4044" y="1386"/>
              <a:ext cx="68" cy="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defTabSz="912813"/>
              <a:r>
                <a:rPr lang="it-IT" sz="500">
                  <a:latin typeface="Comic Sans MS" pitchFamily="66" charset="0"/>
                </a:rPr>
                <a:t>NH</a:t>
              </a:r>
              <a:endParaRPr lang="it-IT" sz="2000">
                <a:latin typeface="Century Gothic" pitchFamily="34" charset="0"/>
              </a:endParaRPr>
            </a:p>
          </p:txBody>
        </p:sp>
        <p:sp>
          <p:nvSpPr>
            <p:cNvPr id="16480" name="Rectangle 51"/>
            <p:cNvSpPr>
              <a:spLocks noChangeArrowheads="1"/>
            </p:cNvSpPr>
            <p:nvPr/>
          </p:nvSpPr>
          <p:spPr bwMode="auto">
            <a:xfrm>
              <a:off x="3723" y="838"/>
              <a:ext cx="35" cy="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defTabSz="912813"/>
              <a:r>
                <a:rPr lang="it-IT" sz="500">
                  <a:latin typeface="Comic Sans MS" pitchFamily="66" charset="0"/>
                </a:rPr>
                <a:t>O</a:t>
              </a:r>
              <a:endParaRPr lang="it-IT" sz="2000">
                <a:latin typeface="Century Gothic" pitchFamily="34" charset="0"/>
              </a:endParaRPr>
            </a:p>
          </p:txBody>
        </p:sp>
        <p:sp>
          <p:nvSpPr>
            <p:cNvPr id="16481" name="Rectangle 52"/>
            <p:cNvSpPr>
              <a:spLocks noChangeArrowheads="1"/>
            </p:cNvSpPr>
            <p:nvPr/>
          </p:nvSpPr>
          <p:spPr bwMode="auto">
            <a:xfrm>
              <a:off x="3865" y="993"/>
              <a:ext cx="68" cy="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defTabSz="912813"/>
              <a:r>
                <a:rPr lang="it-IT" sz="500">
                  <a:latin typeface="Comic Sans MS" pitchFamily="66" charset="0"/>
                </a:rPr>
                <a:t>NH</a:t>
              </a:r>
              <a:endParaRPr lang="it-IT" sz="2000">
                <a:latin typeface="Century Gothic" pitchFamily="34" charset="0"/>
              </a:endParaRPr>
            </a:p>
          </p:txBody>
        </p:sp>
        <p:sp>
          <p:nvSpPr>
            <p:cNvPr id="16482" name="Rectangle 53"/>
            <p:cNvSpPr>
              <a:spLocks noChangeArrowheads="1"/>
            </p:cNvSpPr>
            <p:nvPr/>
          </p:nvSpPr>
          <p:spPr bwMode="auto">
            <a:xfrm>
              <a:off x="4170" y="808"/>
              <a:ext cx="69" cy="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defTabSz="912813"/>
              <a:r>
                <a:rPr lang="it-IT" sz="500">
                  <a:latin typeface="Comic Sans MS" pitchFamily="66" charset="0"/>
                </a:rPr>
                <a:t>NH</a:t>
              </a:r>
              <a:endParaRPr lang="it-IT" sz="2000">
                <a:latin typeface="Century Gothic" pitchFamily="34" charset="0"/>
              </a:endParaRPr>
            </a:p>
          </p:txBody>
        </p:sp>
        <p:sp>
          <p:nvSpPr>
            <p:cNvPr id="16483" name="Rectangle 54"/>
            <p:cNvSpPr>
              <a:spLocks noChangeArrowheads="1"/>
            </p:cNvSpPr>
            <p:nvPr/>
          </p:nvSpPr>
          <p:spPr bwMode="auto">
            <a:xfrm>
              <a:off x="3433" y="1266"/>
              <a:ext cx="35" cy="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defTabSz="912813"/>
              <a:r>
                <a:rPr lang="it-IT" sz="500">
                  <a:latin typeface="Comic Sans MS" pitchFamily="66" charset="0"/>
                </a:rPr>
                <a:t>O</a:t>
              </a:r>
              <a:endParaRPr lang="it-IT" sz="2000">
                <a:latin typeface="Century Gothic" pitchFamily="34" charset="0"/>
              </a:endParaRPr>
            </a:p>
          </p:txBody>
        </p:sp>
        <p:sp>
          <p:nvSpPr>
            <p:cNvPr id="16484" name="Rectangle 55"/>
            <p:cNvSpPr>
              <a:spLocks noChangeArrowheads="1"/>
            </p:cNvSpPr>
            <p:nvPr/>
          </p:nvSpPr>
          <p:spPr bwMode="auto">
            <a:xfrm>
              <a:off x="3403" y="1266"/>
              <a:ext cx="34" cy="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defTabSz="912813"/>
              <a:r>
                <a:rPr lang="it-IT" sz="500">
                  <a:latin typeface="Comic Sans MS" pitchFamily="66" charset="0"/>
                </a:rPr>
                <a:t>H</a:t>
              </a:r>
              <a:endParaRPr lang="it-IT" sz="2000">
                <a:latin typeface="Century Gothic" pitchFamily="34" charset="0"/>
              </a:endParaRPr>
            </a:p>
          </p:txBody>
        </p:sp>
        <p:sp>
          <p:nvSpPr>
            <p:cNvPr id="16485" name="Line 56"/>
            <p:cNvSpPr>
              <a:spLocks noChangeShapeType="1"/>
            </p:cNvSpPr>
            <p:nvPr/>
          </p:nvSpPr>
          <p:spPr bwMode="auto">
            <a:xfrm flipV="1">
              <a:off x="3522" y="1334"/>
              <a:ext cx="1" cy="52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16486" name="Line 57"/>
            <p:cNvSpPr>
              <a:spLocks noChangeShapeType="1"/>
            </p:cNvSpPr>
            <p:nvPr/>
          </p:nvSpPr>
          <p:spPr bwMode="auto">
            <a:xfrm flipV="1">
              <a:off x="3511" y="1334"/>
              <a:ext cx="1" cy="52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16487" name="Line 58"/>
            <p:cNvSpPr>
              <a:spLocks noChangeShapeType="1"/>
            </p:cNvSpPr>
            <p:nvPr/>
          </p:nvSpPr>
          <p:spPr bwMode="auto">
            <a:xfrm flipH="1">
              <a:off x="3517" y="1296"/>
              <a:ext cx="69" cy="38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16488" name="Line 59"/>
            <p:cNvSpPr>
              <a:spLocks noChangeShapeType="1"/>
            </p:cNvSpPr>
            <p:nvPr/>
          </p:nvSpPr>
          <p:spPr bwMode="auto">
            <a:xfrm flipH="1" flipV="1">
              <a:off x="3586" y="1296"/>
              <a:ext cx="47" cy="28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16489" name="Line 60"/>
            <p:cNvSpPr>
              <a:spLocks noChangeShapeType="1"/>
            </p:cNvSpPr>
            <p:nvPr/>
          </p:nvSpPr>
          <p:spPr bwMode="auto">
            <a:xfrm flipH="1">
              <a:off x="3586" y="1220"/>
              <a:ext cx="1" cy="76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16490" name="Line 61"/>
            <p:cNvSpPr>
              <a:spLocks noChangeShapeType="1"/>
            </p:cNvSpPr>
            <p:nvPr/>
          </p:nvSpPr>
          <p:spPr bwMode="auto">
            <a:xfrm flipV="1">
              <a:off x="3723" y="1015"/>
              <a:ext cx="1" cy="51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16491" name="Line 62"/>
            <p:cNvSpPr>
              <a:spLocks noChangeShapeType="1"/>
            </p:cNvSpPr>
            <p:nvPr/>
          </p:nvSpPr>
          <p:spPr bwMode="auto">
            <a:xfrm flipV="1">
              <a:off x="3655" y="1066"/>
              <a:ext cx="68" cy="39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16492" name="Line 63"/>
            <p:cNvSpPr>
              <a:spLocks noChangeShapeType="1"/>
            </p:cNvSpPr>
            <p:nvPr/>
          </p:nvSpPr>
          <p:spPr bwMode="auto">
            <a:xfrm flipH="1">
              <a:off x="3587" y="1181"/>
              <a:ext cx="68" cy="39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16493" name="Line 64"/>
            <p:cNvSpPr>
              <a:spLocks noChangeShapeType="1"/>
            </p:cNvSpPr>
            <p:nvPr/>
          </p:nvSpPr>
          <p:spPr bwMode="auto">
            <a:xfrm flipV="1">
              <a:off x="3655" y="1105"/>
              <a:ext cx="1" cy="76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16494" name="Line 65"/>
            <p:cNvSpPr>
              <a:spLocks noChangeShapeType="1"/>
            </p:cNvSpPr>
            <p:nvPr/>
          </p:nvSpPr>
          <p:spPr bwMode="auto">
            <a:xfrm flipV="1">
              <a:off x="3606" y="1417"/>
              <a:ext cx="49" cy="26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16495" name="Line 66"/>
            <p:cNvSpPr>
              <a:spLocks noChangeShapeType="1"/>
            </p:cNvSpPr>
            <p:nvPr/>
          </p:nvSpPr>
          <p:spPr bwMode="auto">
            <a:xfrm flipV="1">
              <a:off x="3606" y="1407"/>
              <a:ext cx="44" cy="24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16496" name="Line 67"/>
            <p:cNvSpPr>
              <a:spLocks noChangeShapeType="1"/>
            </p:cNvSpPr>
            <p:nvPr/>
          </p:nvSpPr>
          <p:spPr bwMode="auto">
            <a:xfrm flipH="1" flipV="1">
              <a:off x="3652" y="1412"/>
              <a:ext cx="69" cy="40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16497" name="Line 68"/>
            <p:cNvSpPr>
              <a:spLocks noChangeShapeType="1"/>
            </p:cNvSpPr>
            <p:nvPr/>
          </p:nvSpPr>
          <p:spPr bwMode="auto">
            <a:xfrm flipV="1">
              <a:off x="3721" y="1452"/>
              <a:ext cx="1" cy="51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16498" name="Line 69"/>
            <p:cNvSpPr>
              <a:spLocks noChangeShapeType="1"/>
            </p:cNvSpPr>
            <p:nvPr/>
          </p:nvSpPr>
          <p:spPr bwMode="auto">
            <a:xfrm flipH="1">
              <a:off x="3721" y="1413"/>
              <a:ext cx="68" cy="39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16499" name="Line 70"/>
            <p:cNvSpPr>
              <a:spLocks noChangeShapeType="1"/>
            </p:cNvSpPr>
            <p:nvPr/>
          </p:nvSpPr>
          <p:spPr bwMode="auto">
            <a:xfrm flipV="1">
              <a:off x="3992" y="1427"/>
              <a:ext cx="47" cy="26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16500" name="Line 71"/>
            <p:cNvSpPr>
              <a:spLocks noChangeShapeType="1"/>
            </p:cNvSpPr>
            <p:nvPr/>
          </p:nvSpPr>
          <p:spPr bwMode="auto">
            <a:xfrm>
              <a:off x="3924" y="1415"/>
              <a:ext cx="68" cy="38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16501" name="Line 72"/>
            <p:cNvSpPr>
              <a:spLocks noChangeShapeType="1"/>
            </p:cNvSpPr>
            <p:nvPr/>
          </p:nvSpPr>
          <p:spPr bwMode="auto">
            <a:xfrm flipH="1" flipV="1">
              <a:off x="3789" y="1413"/>
              <a:ext cx="67" cy="39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16502" name="Line 73"/>
            <p:cNvSpPr>
              <a:spLocks noChangeShapeType="1"/>
            </p:cNvSpPr>
            <p:nvPr/>
          </p:nvSpPr>
          <p:spPr bwMode="auto">
            <a:xfrm flipV="1">
              <a:off x="3856" y="1415"/>
              <a:ext cx="68" cy="37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16503" name="Line 74"/>
            <p:cNvSpPr>
              <a:spLocks noChangeShapeType="1"/>
            </p:cNvSpPr>
            <p:nvPr/>
          </p:nvSpPr>
          <p:spPr bwMode="auto">
            <a:xfrm flipH="1">
              <a:off x="3652" y="1361"/>
              <a:ext cx="2" cy="51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16504" name="Line 75"/>
            <p:cNvSpPr>
              <a:spLocks noChangeShapeType="1"/>
            </p:cNvSpPr>
            <p:nvPr/>
          </p:nvSpPr>
          <p:spPr bwMode="auto">
            <a:xfrm>
              <a:off x="3750" y="891"/>
              <a:ext cx="29" cy="45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16505" name="Line 76"/>
            <p:cNvSpPr>
              <a:spLocks noChangeShapeType="1"/>
            </p:cNvSpPr>
            <p:nvPr/>
          </p:nvSpPr>
          <p:spPr bwMode="auto">
            <a:xfrm>
              <a:off x="3760" y="886"/>
              <a:ext cx="28" cy="45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16506" name="Line 77"/>
            <p:cNvSpPr>
              <a:spLocks noChangeShapeType="1"/>
            </p:cNvSpPr>
            <p:nvPr/>
          </p:nvSpPr>
          <p:spPr bwMode="auto">
            <a:xfrm flipH="1" flipV="1">
              <a:off x="3783" y="934"/>
              <a:ext cx="81" cy="12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16507" name="Line 78"/>
            <p:cNvSpPr>
              <a:spLocks noChangeShapeType="1"/>
            </p:cNvSpPr>
            <p:nvPr/>
          </p:nvSpPr>
          <p:spPr bwMode="auto">
            <a:xfrm flipH="1" flipV="1">
              <a:off x="3864" y="946"/>
              <a:ext cx="11" cy="50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16508" name="Line 79"/>
            <p:cNvSpPr>
              <a:spLocks noChangeShapeType="1"/>
            </p:cNvSpPr>
            <p:nvPr/>
          </p:nvSpPr>
          <p:spPr bwMode="auto">
            <a:xfrm flipH="1">
              <a:off x="3864" y="894"/>
              <a:ext cx="57" cy="52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16509" name="Line 80"/>
            <p:cNvSpPr>
              <a:spLocks noChangeShapeType="1"/>
            </p:cNvSpPr>
            <p:nvPr/>
          </p:nvSpPr>
          <p:spPr bwMode="auto">
            <a:xfrm flipV="1">
              <a:off x="4128" y="855"/>
              <a:ext cx="37" cy="32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16510" name="Line 81"/>
            <p:cNvSpPr>
              <a:spLocks noChangeShapeType="1"/>
            </p:cNvSpPr>
            <p:nvPr/>
          </p:nvSpPr>
          <p:spPr bwMode="auto">
            <a:xfrm>
              <a:off x="4054" y="864"/>
              <a:ext cx="74" cy="23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16511" name="Line 82"/>
            <p:cNvSpPr>
              <a:spLocks noChangeShapeType="1"/>
            </p:cNvSpPr>
            <p:nvPr/>
          </p:nvSpPr>
          <p:spPr bwMode="auto">
            <a:xfrm flipH="1" flipV="1">
              <a:off x="3921" y="894"/>
              <a:ext cx="75" cy="23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16512" name="Line 83"/>
            <p:cNvSpPr>
              <a:spLocks noChangeShapeType="1"/>
            </p:cNvSpPr>
            <p:nvPr/>
          </p:nvSpPr>
          <p:spPr bwMode="auto">
            <a:xfrm flipV="1">
              <a:off x="3996" y="864"/>
              <a:ext cx="58" cy="53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16513" name="Line 84"/>
            <p:cNvSpPr>
              <a:spLocks noChangeShapeType="1"/>
            </p:cNvSpPr>
            <p:nvPr/>
          </p:nvSpPr>
          <p:spPr bwMode="auto">
            <a:xfrm flipV="1">
              <a:off x="3745" y="934"/>
              <a:ext cx="38" cy="36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16514" name="Line 85"/>
            <p:cNvSpPr>
              <a:spLocks noChangeShapeType="1"/>
            </p:cNvSpPr>
            <p:nvPr/>
          </p:nvSpPr>
          <p:spPr bwMode="auto">
            <a:xfrm>
              <a:off x="3470" y="1307"/>
              <a:ext cx="47" cy="27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</p:grpSp>
      <p:pic>
        <p:nvPicPr>
          <p:cNvPr id="16390" name="Picture 9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288" y="2435225"/>
            <a:ext cx="4832350" cy="3355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91" name="Rectangle 93"/>
          <p:cNvSpPr>
            <a:spLocks noChangeArrowheads="1"/>
          </p:cNvSpPr>
          <p:nvPr/>
        </p:nvSpPr>
        <p:spPr bwMode="auto">
          <a:xfrm>
            <a:off x="1101725" y="2595563"/>
            <a:ext cx="280988" cy="320675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defTabSz="912813"/>
            <a:endParaRPr lang="it-IT">
              <a:latin typeface="Calibri" pitchFamily="34" charset="0"/>
            </a:endParaRPr>
          </a:p>
        </p:txBody>
      </p:sp>
      <p:sp>
        <p:nvSpPr>
          <p:cNvPr id="16392" name="Rectangle 94"/>
          <p:cNvSpPr>
            <a:spLocks noChangeArrowheads="1"/>
          </p:cNvSpPr>
          <p:nvPr/>
        </p:nvSpPr>
        <p:spPr bwMode="auto">
          <a:xfrm>
            <a:off x="1101725" y="2595563"/>
            <a:ext cx="280988" cy="320675"/>
          </a:xfrm>
          <a:prstGeom prst="rect">
            <a:avLst/>
          </a:prstGeom>
          <a:noFill/>
          <a:ln w="9525">
            <a:solidFill>
              <a:srgbClr val="FFFFFF"/>
            </a:solidFill>
            <a:miter lim="800000"/>
            <a:headEnd/>
            <a:tailEnd/>
          </a:ln>
        </p:spPr>
        <p:txBody>
          <a:bodyPr/>
          <a:lstStyle/>
          <a:p>
            <a:pPr defTabSz="912813"/>
            <a:endParaRPr lang="it-IT">
              <a:latin typeface="Calibri" pitchFamily="34" charset="0"/>
            </a:endParaRPr>
          </a:p>
        </p:txBody>
      </p:sp>
      <p:sp>
        <p:nvSpPr>
          <p:cNvPr id="16393" name="Rectangle 95"/>
          <p:cNvSpPr>
            <a:spLocks noChangeArrowheads="1"/>
          </p:cNvSpPr>
          <p:nvPr/>
        </p:nvSpPr>
        <p:spPr bwMode="auto">
          <a:xfrm>
            <a:off x="3355975" y="2595563"/>
            <a:ext cx="211138" cy="24130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defTabSz="912813"/>
            <a:endParaRPr lang="it-IT">
              <a:latin typeface="Calibri" pitchFamily="34" charset="0"/>
            </a:endParaRPr>
          </a:p>
        </p:txBody>
      </p:sp>
      <p:sp>
        <p:nvSpPr>
          <p:cNvPr id="16394" name="Rectangle 96"/>
          <p:cNvSpPr>
            <a:spLocks noChangeArrowheads="1"/>
          </p:cNvSpPr>
          <p:nvPr/>
        </p:nvSpPr>
        <p:spPr bwMode="auto">
          <a:xfrm>
            <a:off x="3355975" y="2595563"/>
            <a:ext cx="211138" cy="241300"/>
          </a:xfrm>
          <a:prstGeom prst="rect">
            <a:avLst/>
          </a:prstGeom>
          <a:noFill/>
          <a:ln w="9525">
            <a:solidFill>
              <a:srgbClr val="FFFFFF"/>
            </a:solidFill>
            <a:miter lim="800000"/>
            <a:headEnd/>
            <a:tailEnd/>
          </a:ln>
        </p:spPr>
        <p:txBody>
          <a:bodyPr/>
          <a:lstStyle/>
          <a:p>
            <a:pPr defTabSz="912813"/>
            <a:endParaRPr lang="it-IT">
              <a:latin typeface="Calibri" pitchFamily="34" charset="0"/>
            </a:endParaRPr>
          </a:p>
        </p:txBody>
      </p:sp>
      <p:sp>
        <p:nvSpPr>
          <p:cNvPr id="16395" name="Rectangle 97"/>
          <p:cNvSpPr>
            <a:spLocks noChangeArrowheads="1"/>
          </p:cNvSpPr>
          <p:nvPr/>
        </p:nvSpPr>
        <p:spPr bwMode="auto">
          <a:xfrm>
            <a:off x="1101725" y="4202113"/>
            <a:ext cx="280988" cy="319087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defTabSz="912813"/>
            <a:endParaRPr lang="it-IT">
              <a:latin typeface="Calibri" pitchFamily="34" charset="0"/>
            </a:endParaRPr>
          </a:p>
        </p:txBody>
      </p:sp>
      <p:sp>
        <p:nvSpPr>
          <p:cNvPr id="16396" name="Rectangle 98"/>
          <p:cNvSpPr>
            <a:spLocks noChangeArrowheads="1"/>
          </p:cNvSpPr>
          <p:nvPr/>
        </p:nvSpPr>
        <p:spPr bwMode="auto">
          <a:xfrm>
            <a:off x="1101725" y="4202113"/>
            <a:ext cx="280988" cy="319087"/>
          </a:xfrm>
          <a:prstGeom prst="rect">
            <a:avLst/>
          </a:prstGeom>
          <a:noFill/>
          <a:ln w="9525">
            <a:solidFill>
              <a:srgbClr val="FFFFFF"/>
            </a:solidFill>
            <a:miter lim="800000"/>
            <a:headEnd/>
            <a:tailEnd/>
          </a:ln>
        </p:spPr>
        <p:txBody>
          <a:bodyPr/>
          <a:lstStyle/>
          <a:p>
            <a:pPr defTabSz="912813"/>
            <a:endParaRPr lang="it-IT">
              <a:latin typeface="Calibri" pitchFamily="34" charset="0"/>
            </a:endParaRPr>
          </a:p>
        </p:txBody>
      </p:sp>
      <p:sp>
        <p:nvSpPr>
          <p:cNvPr id="16397" name="Rectangle 99"/>
          <p:cNvSpPr>
            <a:spLocks noChangeArrowheads="1"/>
          </p:cNvSpPr>
          <p:nvPr/>
        </p:nvSpPr>
        <p:spPr bwMode="auto">
          <a:xfrm>
            <a:off x="3355975" y="4216400"/>
            <a:ext cx="280988" cy="24130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defTabSz="912813"/>
            <a:endParaRPr lang="it-IT">
              <a:latin typeface="Calibri" pitchFamily="34" charset="0"/>
            </a:endParaRPr>
          </a:p>
        </p:txBody>
      </p:sp>
      <p:sp>
        <p:nvSpPr>
          <p:cNvPr id="16398" name="Rectangle 100"/>
          <p:cNvSpPr>
            <a:spLocks noChangeArrowheads="1"/>
          </p:cNvSpPr>
          <p:nvPr/>
        </p:nvSpPr>
        <p:spPr bwMode="auto">
          <a:xfrm>
            <a:off x="3355975" y="4216400"/>
            <a:ext cx="280988" cy="241300"/>
          </a:xfrm>
          <a:prstGeom prst="rect">
            <a:avLst/>
          </a:prstGeom>
          <a:noFill/>
          <a:ln w="9525">
            <a:solidFill>
              <a:srgbClr val="FFFFFF"/>
            </a:solidFill>
            <a:miter lim="800000"/>
            <a:headEnd/>
            <a:tailEnd/>
          </a:ln>
        </p:spPr>
        <p:txBody>
          <a:bodyPr/>
          <a:lstStyle/>
          <a:p>
            <a:pPr defTabSz="912813"/>
            <a:endParaRPr lang="it-IT">
              <a:latin typeface="Calibri" pitchFamily="34" charset="0"/>
            </a:endParaRPr>
          </a:p>
        </p:txBody>
      </p:sp>
      <p:sp>
        <p:nvSpPr>
          <p:cNvPr id="16399" name="Rectangle 101"/>
          <p:cNvSpPr>
            <a:spLocks noChangeArrowheads="1"/>
          </p:cNvSpPr>
          <p:nvPr/>
        </p:nvSpPr>
        <p:spPr bwMode="auto">
          <a:xfrm>
            <a:off x="874713" y="2471738"/>
            <a:ext cx="709612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it-IT" sz="1000" b="1">
                <a:solidFill>
                  <a:srgbClr val="003399"/>
                </a:solidFill>
                <a:latin typeface="Century Gothic" pitchFamily="34" charset="0"/>
              </a:rPr>
              <a:t>monomeric</a:t>
            </a:r>
            <a:endParaRPr lang="it-IT">
              <a:latin typeface="Calibri" pitchFamily="34" charset="0"/>
            </a:endParaRPr>
          </a:p>
        </p:txBody>
      </p:sp>
      <p:sp>
        <p:nvSpPr>
          <p:cNvPr id="16400" name="Rectangle 102"/>
          <p:cNvSpPr>
            <a:spLocks noChangeArrowheads="1"/>
          </p:cNvSpPr>
          <p:nvPr/>
        </p:nvSpPr>
        <p:spPr bwMode="auto">
          <a:xfrm>
            <a:off x="1619250" y="2471738"/>
            <a:ext cx="517525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it-IT" sz="1000" b="1">
                <a:solidFill>
                  <a:srgbClr val="003399"/>
                </a:solidFill>
                <a:latin typeface="Century Gothic" pitchFamily="34" charset="0"/>
              </a:rPr>
              <a:t>peptide </a:t>
            </a:r>
            <a:endParaRPr lang="it-IT">
              <a:latin typeface="Calibri" pitchFamily="34" charset="0"/>
            </a:endParaRPr>
          </a:p>
        </p:txBody>
      </p:sp>
      <p:sp>
        <p:nvSpPr>
          <p:cNvPr id="16401" name="Rectangle 103"/>
          <p:cNvSpPr>
            <a:spLocks noChangeArrowheads="1"/>
          </p:cNvSpPr>
          <p:nvPr/>
        </p:nvSpPr>
        <p:spPr bwMode="auto">
          <a:xfrm>
            <a:off x="2136775" y="2471738"/>
            <a:ext cx="63500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it-IT" sz="1000" b="1">
                <a:solidFill>
                  <a:srgbClr val="003399"/>
                </a:solidFill>
                <a:latin typeface="Century Gothic" pitchFamily="34" charset="0"/>
              </a:rPr>
              <a:t>incubated</a:t>
            </a:r>
            <a:endParaRPr lang="it-IT">
              <a:latin typeface="Calibri" pitchFamily="34" charset="0"/>
            </a:endParaRPr>
          </a:p>
        </p:txBody>
      </p:sp>
      <p:sp>
        <p:nvSpPr>
          <p:cNvPr id="16402" name="Rectangle 104"/>
          <p:cNvSpPr>
            <a:spLocks noChangeArrowheads="1"/>
          </p:cNvSpPr>
          <p:nvPr/>
        </p:nvSpPr>
        <p:spPr bwMode="auto">
          <a:xfrm>
            <a:off x="874713" y="2624138"/>
            <a:ext cx="141287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it-IT" sz="1000" b="1">
                <a:solidFill>
                  <a:srgbClr val="003399"/>
                </a:solidFill>
                <a:latin typeface="Century Gothic" pitchFamily="34" charset="0"/>
              </a:rPr>
              <a:t>in </a:t>
            </a:r>
            <a:endParaRPr lang="it-IT">
              <a:latin typeface="Calibri" pitchFamily="34" charset="0"/>
            </a:endParaRPr>
          </a:p>
        </p:txBody>
      </p:sp>
      <p:sp>
        <p:nvSpPr>
          <p:cNvPr id="16403" name="Rectangle 105"/>
          <p:cNvSpPr>
            <a:spLocks noChangeArrowheads="1"/>
          </p:cNvSpPr>
          <p:nvPr/>
        </p:nvSpPr>
        <p:spPr bwMode="auto">
          <a:xfrm>
            <a:off x="1016000" y="2624138"/>
            <a:ext cx="373063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it-IT" sz="1000" b="1">
                <a:solidFill>
                  <a:srgbClr val="003399"/>
                </a:solidFill>
                <a:latin typeface="Century Gothic" pitchFamily="34" charset="0"/>
              </a:rPr>
              <a:t>serum</a:t>
            </a:r>
            <a:endParaRPr lang="it-IT">
              <a:latin typeface="Calibri" pitchFamily="34" charset="0"/>
            </a:endParaRPr>
          </a:p>
        </p:txBody>
      </p:sp>
      <p:sp>
        <p:nvSpPr>
          <p:cNvPr id="16404" name="Rectangle 106"/>
          <p:cNvSpPr>
            <a:spLocks noChangeArrowheads="1"/>
          </p:cNvSpPr>
          <p:nvPr/>
        </p:nvSpPr>
        <p:spPr bwMode="auto">
          <a:xfrm>
            <a:off x="1423988" y="2624138"/>
            <a:ext cx="339725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it-IT" sz="1000" b="1">
                <a:solidFill>
                  <a:srgbClr val="003399"/>
                </a:solidFill>
                <a:latin typeface="Century Gothic" pitchFamily="34" charset="0"/>
              </a:rPr>
              <a:t>at 0 h</a:t>
            </a:r>
            <a:endParaRPr lang="it-IT">
              <a:latin typeface="Calibri" pitchFamily="34" charset="0"/>
            </a:endParaRPr>
          </a:p>
        </p:txBody>
      </p:sp>
      <p:sp>
        <p:nvSpPr>
          <p:cNvPr id="16405" name="Rectangle 107"/>
          <p:cNvSpPr>
            <a:spLocks noChangeArrowheads="1"/>
          </p:cNvSpPr>
          <p:nvPr/>
        </p:nvSpPr>
        <p:spPr bwMode="auto">
          <a:xfrm>
            <a:off x="3090863" y="2449513"/>
            <a:ext cx="709612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it-IT" sz="1000" b="1">
                <a:solidFill>
                  <a:srgbClr val="003399"/>
                </a:solidFill>
                <a:latin typeface="Century Gothic" pitchFamily="34" charset="0"/>
              </a:rPr>
              <a:t>monomeric</a:t>
            </a:r>
            <a:endParaRPr lang="it-IT">
              <a:latin typeface="Calibri" pitchFamily="34" charset="0"/>
            </a:endParaRPr>
          </a:p>
        </p:txBody>
      </p:sp>
      <p:sp>
        <p:nvSpPr>
          <p:cNvPr id="16406" name="Rectangle 108"/>
          <p:cNvSpPr>
            <a:spLocks noChangeArrowheads="1"/>
          </p:cNvSpPr>
          <p:nvPr/>
        </p:nvSpPr>
        <p:spPr bwMode="auto">
          <a:xfrm>
            <a:off x="3870325" y="2449513"/>
            <a:ext cx="517525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it-IT" sz="1000" b="1">
                <a:solidFill>
                  <a:srgbClr val="003399"/>
                </a:solidFill>
                <a:latin typeface="Century Gothic" pitchFamily="34" charset="0"/>
              </a:rPr>
              <a:t>peptide </a:t>
            </a:r>
            <a:endParaRPr lang="it-IT">
              <a:latin typeface="Calibri" pitchFamily="34" charset="0"/>
            </a:endParaRPr>
          </a:p>
        </p:txBody>
      </p:sp>
      <p:sp>
        <p:nvSpPr>
          <p:cNvPr id="16407" name="Rectangle 109"/>
          <p:cNvSpPr>
            <a:spLocks noChangeArrowheads="1"/>
          </p:cNvSpPr>
          <p:nvPr/>
        </p:nvSpPr>
        <p:spPr bwMode="auto">
          <a:xfrm>
            <a:off x="4387850" y="2449513"/>
            <a:ext cx="63500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it-IT" sz="1000" b="1">
                <a:solidFill>
                  <a:srgbClr val="003399"/>
                </a:solidFill>
                <a:latin typeface="Century Gothic" pitchFamily="34" charset="0"/>
              </a:rPr>
              <a:t>incubated</a:t>
            </a:r>
            <a:endParaRPr lang="it-IT">
              <a:latin typeface="Calibri" pitchFamily="34" charset="0"/>
            </a:endParaRPr>
          </a:p>
        </p:txBody>
      </p:sp>
      <p:sp>
        <p:nvSpPr>
          <p:cNvPr id="16408" name="Rectangle 110"/>
          <p:cNvSpPr>
            <a:spLocks noChangeArrowheads="1"/>
          </p:cNvSpPr>
          <p:nvPr/>
        </p:nvSpPr>
        <p:spPr bwMode="auto">
          <a:xfrm>
            <a:off x="3090863" y="2601913"/>
            <a:ext cx="141287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it-IT" sz="1000" b="1">
                <a:solidFill>
                  <a:srgbClr val="003399"/>
                </a:solidFill>
                <a:latin typeface="Century Gothic" pitchFamily="34" charset="0"/>
              </a:rPr>
              <a:t>in </a:t>
            </a:r>
            <a:endParaRPr lang="it-IT">
              <a:latin typeface="Calibri" pitchFamily="34" charset="0"/>
            </a:endParaRPr>
          </a:p>
        </p:txBody>
      </p:sp>
      <p:sp>
        <p:nvSpPr>
          <p:cNvPr id="16409" name="Rectangle 111"/>
          <p:cNvSpPr>
            <a:spLocks noChangeArrowheads="1"/>
          </p:cNvSpPr>
          <p:nvPr/>
        </p:nvSpPr>
        <p:spPr bwMode="auto">
          <a:xfrm>
            <a:off x="3232150" y="2601913"/>
            <a:ext cx="373063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it-IT" sz="1000" b="1">
                <a:solidFill>
                  <a:srgbClr val="003399"/>
                </a:solidFill>
                <a:latin typeface="Century Gothic" pitchFamily="34" charset="0"/>
              </a:rPr>
              <a:t>serum</a:t>
            </a:r>
            <a:endParaRPr lang="it-IT">
              <a:latin typeface="Calibri" pitchFamily="34" charset="0"/>
            </a:endParaRPr>
          </a:p>
        </p:txBody>
      </p:sp>
      <p:sp>
        <p:nvSpPr>
          <p:cNvPr id="16410" name="Rectangle 112"/>
          <p:cNvSpPr>
            <a:spLocks noChangeArrowheads="1"/>
          </p:cNvSpPr>
          <p:nvPr/>
        </p:nvSpPr>
        <p:spPr bwMode="auto">
          <a:xfrm>
            <a:off x="3640138" y="2601913"/>
            <a:ext cx="339725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it-IT" sz="1000" b="1">
                <a:solidFill>
                  <a:srgbClr val="003399"/>
                </a:solidFill>
                <a:latin typeface="Century Gothic" pitchFamily="34" charset="0"/>
              </a:rPr>
              <a:t>at 2 h</a:t>
            </a:r>
            <a:endParaRPr lang="it-IT">
              <a:latin typeface="Calibri" pitchFamily="34" charset="0"/>
            </a:endParaRPr>
          </a:p>
        </p:txBody>
      </p:sp>
      <p:sp>
        <p:nvSpPr>
          <p:cNvPr id="16411" name="Rectangle 113"/>
          <p:cNvSpPr>
            <a:spLocks noChangeArrowheads="1"/>
          </p:cNvSpPr>
          <p:nvPr/>
        </p:nvSpPr>
        <p:spPr bwMode="auto">
          <a:xfrm>
            <a:off x="874713" y="4132263"/>
            <a:ext cx="83185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it-IT" sz="1000" b="1">
                <a:solidFill>
                  <a:srgbClr val="003399"/>
                </a:solidFill>
                <a:latin typeface="Century Gothic" pitchFamily="34" charset="0"/>
              </a:rPr>
              <a:t>MAP peptide </a:t>
            </a:r>
            <a:endParaRPr lang="it-IT">
              <a:latin typeface="Calibri" pitchFamily="34" charset="0"/>
            </a:endParaRPr>
          </a:p>
        </p:txBody>
      </p:sp>
      <p:sp>
        <p:nvSpPr>
          <p:cNvPr id="16412" name="Rectangle 114"/>
          <p:cNvSpPr>
            <a:spLocks noChangeArrowheads="1"/>
          </p:cNvSpPr>
          <p:nvPr/>
        </p:nvSpPr>
        <p:spPr bwMode="auto">
          <a:xfrm>
            <a:off x="1706563" y="4132263"/>
            <a:ext cx="63500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it-IT" sz="1000" b="1">
                <a:solidFill>
                  <a:srgbClr val="003399"/>
                </a:solidFill>
                <a:latin typeface="Century Gothic" pitchFamily="34" charset="0"/>
              </a:rPr>
              <a:t>incubated</a:t>
            </a:r>
            <a:endParaRPr lang="it-IT">
              <a:latin typeface="Calibri" pitchFamily="34" charset="0"/>
            </a:endParaRPr>
          </a:p>
        </p:txBody>
      </p:sp>
      <p:sp>
        <p:nvSpPr>
          <p:cNvPr id="16413" name="Rectangle 115"/>
          <p:cNvSpPr>
            <a:spLocks noChangeArrowheads="1"/>
          </p:cNvSpPr>
          <p:nvPr/>
        </p:nvSpPr>
        <p:spPr bwMode="auto">
          <a:xfrm>
            <a:off x="874713" y="4284663"/>
            <a:ext cx="141287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it-IT" sz="1000" b="1">
                <a:solidFill>
                  <a:srgbClr val="003399"/>
                </a:solidFill>
                <a:latin typeface="Century Gothic" pitchFamily="34" charset="0"/>
              </a:rPr>
              <a:t>in </a:t>
            </a:r>
            <a:endParaRPr lang="it-IT">
              <a:latin typeface="Calibri" pitchFamily="34" charset="0"/>
            </a:endParaRPr>
          </a:p>
        </p:txBody>
      </p:sp>
      <p:sp>
        <p:nvSpPr>
          <p:cNvPr id="16414" name="Rectangle 116"/>
          <p:cNvSpPr>
            <a:spLocks noChangeArrowheads="1"/>
          </p:cNvSpPr>
          <p:nvPr/>
        </p:nvSpPr>
        <p:spPr bwMode="auto">
          <a:xfrm>
            <a:off x="1016000" y="4284663"/>
            <a:ext cx="373063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it-IT" sz="1000" b="1">
                <a:solidFill>
                  <a:srgbClr val="003399"/>
                </a:solidFill>
                <a:latin typeface="Century Gothic" pitchFamily="34" charset="0"/>
              </a:rPr>
              <a:t>serum</a:t>
            </a:r>
            <a:endParaRPr lang="it-IT">
              <a:latin typeface="Calibri" pitchFamily="34" charset="0"/>
            </a:endParaRPr>
          </a:p>
        </p:txBody>
      </p:sp>
      <p:sp>
        <p:nvSpPr>
          <p:cNvPr id="16415" name="Rectangle 117"/>
          <p:cNvSpPr>
            <a:spLocks noChangeArrowheads="1"/>
          </p:cNvSpPr>
          <p:nvPr/>
        </p:nvSpPr>
        <p:spPr bwMode="auto">
          <a:xfrm>
            <a:off x="1423988" y="4284663"/>
            <a:ext cx="339725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it-IT" sz="1000" b="1">
                <a:solidFill>
                  <a:srgbClr val="003399"/>
                </a:solidFill>
                <a:latin typeface="Century Gothic" pitchFamily="34" charset="0"/>
              </a:rPr>
              <a:t>at 0 h</a:t>
            </a:r>
            <a:endParaRPr lang="it-IT">
              <a:latin typeface="Calibri" pitchFamily="34" charset="0"/>
            </a:endParaRPr>
          </a:p>
        </p:txBody>
      </p:sp>
      <p:sp>
        <p:nvSpPr>
          <p:cNvPr id="16416" name="Rectangle 118"/>
          <p:cNvSpPr>
            <a:spLocks noChangeArrowheads="1"/>
          </p:cNvSpPr>
          <p:nvPr/>
        </p:nvSpPr>
        <p:spPr bwMode="auto">
          <a:xfrm>
            <a:off x="3078163" y="4108450"/>
            <a:ext cx="83185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it-IT" sz="1000" b="1">
                <a:solidFill>
                  <a:srgbClr val="003399"/>
                </a:solidFill>
                <a:latin typeface="Century Gothic" pitchFamily="34" charset="0"/>
              </a:rPr>
              <a:t>MAP peptide </a:t>
            </a:r>
            <a:endParaRPr lang="it-IT">
              <a:latin typeface="Calibri" pitchFamily="34" charset="0"/>
            </a:endParaRPr>
          </a:p>
        </p:txBody>
      </p:sp>
      <p:sp>
        <p:nvSpPr>
          <p:cNvPr id="16417" name="Rectangle 119"/>
          <p:cNvSpPr>
            <a:spLocks noChangeArrowheads="1"/>
          </p:cNvSpPr>
          <p:nvPr/>
        </p:nvSpPr>
        <p:spPr bwMode="auto">
          <a:xfrm>
            <a:off x="3910013" y="4108450"/>
            <a:ext cx="63500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it-IT" sz="1000" b="1">
                <a:solidFill>
                  <a:srgbClr val="003399"/>
                </a:solidFill>
                <a:latin typeface="Century Gothic" pitchFamily="34" charset="0"/>
              </a:rPr>
              <a:t>incubated</a:t>
            </a:r>
            <a:endParaRPr lang="it-IT">
              <a:latin typeface="Calibri" pitchFamily="34" charset="0"/>
            </a:endParaRPr>
          </a:p>
        </p:txBody>
      </p:sp>
      <p:sp>
        <p:nvSpPr>
          <p:cNvPr id="16418" name="Rectangle 120"/>
          <p:cNvSpPr>
            <a:spLocks noChangeArrowheads="1"/>
          </p:cNvSpPr>
          <p:nvPr/>
        </p:nvSpPr>
        <p:spPr bwMode="auto">
          <a:xfrm>
            <a:off x="3078163" y="4260850"/>
            <a:ext cx="141287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it-IT" sz="1000" b="1">
                <a:solidFill>
                  <a:srgbClr val="003399"/>
                </a:solidFill>
                <a:latin typeface="Century Gothic" pitchFamily="34" charset="0"/>
              </a:rPr>
              <a:t>in </a:t>
            </a:r>
            <a:endParaRPr lang="it-IT">
              <a:latin typeface="Calibri" pitchFamily="34" charset="0"/>
            </a:endParaRPr>
          </a:p>
        </p:txBody>
      </p:sp>
      <p:sp>
        <p:nvSpPr>
          <p:cNvPr id="16419" name="Rectangle 121"/>
          <p:cNvSpPr>
            <a:spLocks noChangeArrowheads="1"/>
          </p:cNvSpPr>
          <p:nvPr/>
        </p:nvSpPr>
        <p:spPr bwMode="auto">
          <a:xfrm>
            <a:off x="3219450" y="4260850"/>
            <a:ext cx="373063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it-IT" sz="1000" b="1">
                <a:solidFill>
                  <a:srgbClr val="003399"/>
                </a:solidFill>
                <a:latin typeface="Century Gothic" pitchFamily="34" charset="0"/>
              </a:rPr>
              <a:t>serum</a:t>
            </a:r>
            <a:endParaRPr lang="it-IT">
              <a:latin typeface="Calibri" pitchFamily="34" charset="0"/>
            </a:endParaRPr>
          </a:p>
        </p:txBody>
      </p:sp>
      <p:sp>
        <p:nvSpPr>
          <p:cNvPr id="16420" name="Rectangle 122"/>
          <p:cNvSpPr>
            <a:spLocks noChangeArrowheads="1"/>
          </p:cNvSpPr>
          <p:nvPr/>
        </p:nvSpPr>
        <p:spPr bwMode="auto">
          <a:xfrm>
            <a:off x="3627438" y="4260850"/>
            <a:ext cx="411162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it-IT" sz="1000" b="1">
                <a:solidFill>
                  <a:srgbClr val="003399"/>
                </a:solidFill>
                <a:latin typeface="Century Gothic" pitchFamily="34" charset="0"/>
              </a:rPr>
              <a:t>at 24 h</a:t>
            </a:r>
            <a:endParaRPr lang="it-IT">
              <a:latin typeface="Calibri" pitchFamily="34" charset="0"/>
            </a:endParaRPr>
          </a:p>
        </p:txBody>
      </p:sp>
      <p:pic>
        <p:nvPicPr>
          <p:cNvPr id="16421" name="Picture 12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288" y="2435225"/>
            <a:ext cx="4832350" cy="3355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422" name="Rectangle 128"/>
          <p:cNvSpPr>
            <a:spLocks noChangeArrowheads="1"/>
          </p:cNvSpPr>
          <p:nvPr/>
        </p:nvSpPr>
        <p:spPr bwMode="auto">
          <a:xfrm>
            <a:off x="1101725" y="2595563"/>
            <a:ext cx="280988" cy="320675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defTabSz="912813"/>
            <a:endParaRPr lang="it-IT">
              <a:latin typeface="Calibri" pitchFamily="34" charset="0"/>
            </a:endParaRPr>
          </a:p>
        </p:txBody>
      </p:sp>
      <p:sp>
        <p:nvSpPr>
          <p:cNvPr id="16423" name="Rectangle 129"/>
          <p:cNvSpPr>
            <a:spLocks noChangeArrowheads="1"/>
          </p:cNvSpPr>
          <p:nvPr/>
        </p:nvSpPr>
        <p:spPr bwMode="auto">
          <a:xfrm>
            <a:off x="1101725" y="2595563"/>
            <a:ext cx="280988" cy="320675"/>
          </a:xfrm>
          <a:prstGeom prst="rect">
            <a:avLst/>
          </a:prstGeom>
          <a:noFill/>
          <a:ln w="9525">
            <a:solidFill>
              <a:srgbClr val="FFFFFF"/>
            </a:solidFill>
            <a:miter lim="800000"/>
            <a:headEnd/>
            <a:tailEnd/>
          </a:ln>
        </p:spPr>
        <p:txBody>
          <a:bodyPr/>
          <a:lstStyle/>
          <a:p>
            <a:pPr defTabSz="912813"/>
            <a:endParaRPr lang="it-IT">
              <a:latin typeface="Calibri" pitchFamily="34" charset="0"/>
            </a:endParaRPr>
          </a:p>
        </p:txBody>
      </p:sp>
      <p:sp>
        <p:nvSpPr>
          <p:cNvPr id="16424" name="Rectangle 130"/>
          <p:cNvSpPr>
            <a:spLocks noChangeArrowheads="1"/>
          </p:cNvSpPr>
          <p:nvPr/>
        </p:nvSpPr>
        <p:spPr bwMode="auto">
          <a:xfrm>
            <a:off x="3355975" y="2595563"/>
            <a:ext cx="211138" cy="24130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defTabSz="912813"/>
            <a:endParaRPr lang="it-IT">
              <a:latin typeface="Calibri" pitchFamily="34" charset="0"/>
            </a:endParaRPr>
          </a:p>
        </p:txBody>
      </p:sp>
      <p:sp>
        <p:nvSpPr>
          <p:cNvPr id="16425" name="Rectangle 131"/>
          <p:cNvSpPr>
            <a:spLocks noChangeArrowheads="1"/>
          </p:cNvSpPr>
          <p:nvPr/>
        </p:nvSpPr>
        <p:spPr bwMode="auto">
          <a:xfrm>
            <a:off x="3355975" y="2595563"/>
            <a:ext cx="211138" cy="241300"/>
          </a:xfrm>
          <a:prstGeom prst="rect">
            <a:avLst/>
          </a:prstGeom>
          <a:noFill/>
          <a:ln w="9525">
            <a:solidFill>
              <a:srgbClr val="FFFFFF"/>
            </a:solidFill>
            <a:miter lim="800000"/>
            <a:headEnd/>
            <a:tailEnd/>
          </a:ln>
        </p:spPr>
        <p:txBody>
          <a:bodyPr/>
          <a:lstStyle/>
          <a:p>
            <a:pPr defTabSz="912813"/>
            <a:endParaRPr lang="it-IT">
              <a:latin typeface="Calibri" pitchFamily="34" charset="0"/>
            </a:endParaRPr>
          </a:p>
        </p:txBody>
      </p:sp>
      <p:sp>
        <p:nvSpPr>
          <p:cNvPr id="16426" name="Rectangle 132"/>
          <p:cNvSpPr>
            <a:spLocks noChangeArrowheads="1"/>
          </p:cNvSpPr>
          <p:nvPr/>
        </p:nvSpPr>
        <p:spPr bwMode="auto">
          <a:xfrm>
            <a:off x="1101725" y="4202113"/>
            <a:ext cx="280988" cy="319087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defTabSz="912813"/>
            <a:endParaRPr lang="it-IT">
              <a:latin typeface="Calibri" pitchFamily="34" charset="0"/>
            </a:endParaRPr>
          </a:p>
        </p:txBody>
      </p:sp>
      <p:sp>
        <p:nvSpPr>
          <p:cNvPr id="16427" name="Rectangle 133"/>
          <p:cNvSpPr>
            <a:spLocks noChangeArrowheads="1"/>
          </p:cNvSpPr>
          <p:nvPr/>
        </p:nvSpPr>
        <p:spPr bwMode="auto">
          <a:xfrm>
            <a:off x="1101725" y="4202113"/>
            <a:ext cx="280988" cy="319087"/>
          </a:xfrm>
          <a:prstGeom prst="rect">
            <a:avLst/>
          </a:prstGeom>
          <a:noFill/>
          <a:ln w="9525">
            <a:solidFill>
              <a:srgbClr val="FFFFFF"/>
            </a:solidFill>
            <a:miter lim="800000"/>
            <a:headEnd/>
            <a:tailEnd/>
          </a:ln>
        </p:spPr>
        <p:txBody>
          <a:bodyPr/>
          <a:lstStyle/>
          <a:p>
            <a:pPr defTabSz="912813"/>
            <a:endParaRPr lang="it-IT">
              <a:latin typeface="Calibri" pitchFamily="34" charset="0"/>
            </a:endParaRPr>
          </a:p>
        </p:txBody>
      </p:sp>
      <p:sp>
        <p:nvSpPr>
          <p:cNvPr id="16428" name="Rectangle 134"/>
          <p:cNvSpPr>
            <a:spLocks noChangeArrowheads="1"/>
          </p:cNvSpPr>
          <p:nvPr/>
        </p:nvSpPr>
        <p:spPr bwMode="auto">
          <a:xfrm>
            <a:off x="3355975" y="4216400"/>
            <a:ext cx="280988" cy="24130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defTabSz="912813"/>
            <a:endParaRPr lang="it-IT">
              <a:latin typeface="Calibri" pitchFamily="34" charset="0"/>
            </a:endParaRPr>
          </a:p>
        </p:txBody>
      </p:sp>
      <p:sp>
        <p:nvSpPr>
          <p:cNvPr id="16429" name="Rectangle 135"/>
          <p:cNvSpPr>
            <a:spLocks noChangeArrowheads="1"/>
          </p:cNvSpPr>
          <p:nvPr/>
        </p:nvSpPr>
        <p:spPr bwMode="auto">
          <a:xfrm>
            <a:off x="3355975" y="4216400"/>
            <a:ext cx="280988" cy="241300"/>
          </a:xfrm>
          <a:prstGeom prst="rect">
            <a:avLst/>
          </a:prstGeom>
          <a:noFill/>
          <a:ln w="9525">
            <a:solidFill>
              <a:srgbClr val="FFFFFF"/>
            </a:solidFill>
            <a:miter lim="800000"/>
            <a:headEnd/>
            <a:tailEnd/>
          </a:ln>
        </p:spPr>
        <p:txBody>
          <a:bodyPr/>
          <a:lstStyle/>
          <a:p>
            <a:pPr defTabSz="912813"/>
            <a:endParaRPr lang="it-IT">
              <a:latin typeface="Calibri" pitchFamily="34" charset="0"/>
            </a:endParaRPr>
          </a:p>
        </p:txBody>
      </p:sp>
      <p:pic>
        <p:nvPicPr>
          <p:cNvPr id="16430" name="Picture 136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95288" y="2435225"/>
            <a:ext cx="4832350" cy="33559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6431" name="Rectangle 137"/>
          <p:cNvSpPr>
            <a:spLocks noChangeArrowheads="1"/>
          </p:cNvSpPr>
          <p:nvPr/>
        </p:nvSpPr>
        <p:spPr bwMode="auto">
          <a:xfrm>
            <a:off x="1101725" y="2595563"/>
            <a:ext cx="280988" cy="320675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defTabSz="912813"/>
            <a:endParaRPr lang="it-IT">
              <a:latin typeface="Calibri" pitchFamily="34" charset="0"/>
            </a:endParaRPr>
          </a:p>
        </p:txBody>
      </p:sp>
      <p:sp>
        <p:nvSpPr>
          <p:cNvPr id="16432" name="Rectangle 138"/>
          <p:cNvSpPr>
            <a:spLocks noChangeArrowheads="1"/>
          </p:cNvSpPr>
          <p:nvPr/>
        </p:nvSpPr>
        <p:spPr bwMode="auto">
          <a:xfrm>
            <a:off x="1101725" y="2595563"/>
            <a:ext cx="280988" cy="320675"/>
          </a:xfrm>
          <a:prstGeom prst="rect">
            <a:avLst/>
          </a:prstGeom>
          <a:noFill/>
          <a:ln w="9525">
            <a:solidFill>
              <a:srgbClr val="FFFFFF"/>
            </a:solidFill>
            <a:miter lim="800000"/>
            <a:headEnd/>
            <a:tailEnd/>
          </a:ln>
        </p:spPr>
        <p:txBody>
          <a:bodyPr/>
          <a:lstStyle/>
          <a:p>
            <a:pPr defTabSz="912813"/>
            <a:endParaRPr lang="it-IT">
              <a:latin typeface="Calibri" pitchFamily="34" charset="0"/>
            </a:endParaRPr>
          </a:p>
        </p:txBody>
      </p:sp>
      <p:sp>
        <p:nvSpPr>
          <p:cNvPr id="16433" name="Rectangle 139"/>
          <p:cNvSpPr>
            <a:spLocks noChangeArrowheads="1"/>
          </p:cNvSpPr>
          <p:nvPr/>
        </p:nvSpPr>
        <p:spPr bwMode="auto">
          <a:xfrm>
            <a:off x="3355975" y="2595563"/>
            <a:ext cx="211138" cy="24130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defTabSz="912813"/>
            <a:endParaRPr lang="it-IT">
              <a:latin typeface="Calibri" pitchFamily="34" charset="0"/>
            </a:endParaRPr>
          </a:p>
        </p:txBody>
      </p:sp>
      <p:sp>
        <p:nvSpPr>
          <p:cNvPr id="16434" name="Rectangle 140"/>
          <p:cNvSpPr>
            <a:spLocks noChangeArrowheads="1"/>
          </p:cNvSpPr>
          <p:nvPr/>
        </p:nvSpPr>
        <p:spPr bwMode="auto">
          <a:xfrm>
            <a:off x="3355975" y="2595563"/>
            <a:ext cx="211138" cy="241300"/>
          </a:xfrm>
          <a:prstGeom prst="rect">
            <a:avLst/>
          </a:prstGeom>
          <a:noFill/>
          <a:ln w="9525">
            <a:solidFill>
              <a:srgbClr val="FFFFFF"/>
            </a:solidFill>
            <a:miter lim="800000"/>
            <a:headEnd/>
            <a:tailEnd/>
          </a:ln>
        </p:spPr>
        <p:txBody>
          <a:bodyPr/>
          <a:lstStyle/>
          <a:p>
            <a:pPr defTabSz="912813"/>
            <a:endParaRPr lang="it-IT">
              <a:latin typeface="Calibri" pitchFamily="34" charset="0"/>
            </a:endParaRPr>
          </a:p>
        </p:txBody>
      </p:sp>
      <p:sp>
        <p:nvSpPr>
          <p:cNvPr id="16435" name="Rectangle 141"/>
          <p:cNvSpPr>
            <a:spLocks noChangeArrowheads="1"/>
          </p:cNvSpPr>
          <p:nvPr/>
        </p:nvSpPr>
        <p:spPr bwMode="auto">
          <a:xfrm>
            <a:off x="1101725" y="4202113"/>
            <a:ext cx="280988" cy="319087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defTabSz="912813"/>
            <a:endParaRPr lang="it-IT">
              <a:latin typeface="Calibri" pitchFamily="34" charset="0"/>
            </a:endParaRPr>
          </a:p>
        </p:txBody>
      </p:sp>
      <p:sp>
        <p:nvSpPr>
          <p:cNvPr id="16436" name="Rectangle 142"/>
          <p:cNvSpPr>
            <a:spLocks noChangeArrowheads="1"/>
          </p:cNvSpPr>
          <p:nvPr/>
        </p:nvSpPr>
        <p:spPr bwMode="auto">
          <a:xfrm>
            <a:off x="1101725" y="4202113"/>
            <a:ext cx="280988" cy="319087"/>
          </a:xfrm>
          <a:prstGeom prst="rect">
            <a:avLst/>
          </a:prstGeom>
          <a:noFill/>
          <a:ln w="9525">
            <a:solidFill>
              <a:srgbClr val="FFFFFF"/>
            </a:solidFill>
            <a:miter lim="800000"/>
            <a:headEnd/>
            <a:tailEnd/>
          </a:ln>
        </p:spPr>
        <p:txBody>
          <a:bodyPr/>
          <a:lstStyle/>
          <a:p>
            <a:pPr defTabSz="912813"/>
            <a:endParaRPr lang="it-IT">
              <a:latin typeface="Calibri" pitchFamily="34" charset="0"/>
            </a:endParaRPr>
          </a:p>
        </p:txBody>
      </p:sp>
      <p:sp>
        <p:nvSpPr>
          <p:cNvPr id="16437" name="Rectangle 143"/>
          <p:cNvSpPr>
            <a:spLocks noChangeArrowheads="1"/>
          </p:cNvSpPr>
          <p:nvPr/>
        </p:nvSpPr>
        <p:spPr bwMode="auto">
          <a:xfrm>
            <a:off x="3355975" y="4216400"/>
            <a:ext cx="280988" cy="24130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defTabSz="912813"/>
            <a:endParaRPr lang="it-IT">
              <a:latin typeface="Calibri" pitchFamily="34" charset="0"/>
            </a:endParaRPr>
          </a:p>
        </p:txBody>
      </p:sp>
      <p:sp>
        <p:nvSpPr>
          <p:cNvPr id="16438" name="Rectangle 144"/>
          <p:cNvSpPr>
            <a:spLocks noChangeArrowheads="1"/>
          </p:cNvSpPr>
          <p:nvPr/>
        </p:nvSpPr>
        <p:spPr bwMode="auto">
          <a:xfrm>
            <a:off x="3355975" y="4216400"/>
            <a:ext cx="280988" cy="241300"/>
          </a:xfrm>
          <a:prstGeom prst="rect">
            <a:avLst/>
          </a:prstGeom>
          <a:noFill/>
          <a:ln w="9525">
            <a:solidFill>
              <a:srgbClr val="FFFFFF"/>
            </a:solidFill>
            <a:miter lim="800000"/>
            <a:headEnd/>
            <a:tailEnd/>
          </a:ln>
        </p:spPr>
        <p:txBody>
          <a:bodyPr/>
          <a:lstStyle/>
          <a:p>
            <a:pPr defTabSz="912813"/>
            <a:endParaRPr lang="it-IT">
              <a:latin typeface="Calibri" pitchFamily="34" charset="0"/>
            </a:endParaRPr>
          </a:p>
        </p:txBody>
      </p:sp>
      <p:sp>
        <p:nvSpPr>
          <p:cNvPr id="16439" name="Rectangle 145"/>
          <p:cNvSpPr>
            <a:spLocks noChangeArrowheads="1"/>
          </p:cNvSpPr>
          <p:nvPr/>
        </p:nvSpPr>
        <p:spPr bwMode="auto">
          <a:xfrm>
            <a:off x="874713" y="2471738"/>
            <a:ext cx="709612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it-IT" sz="1000" b="1">
                <a:solidFill>
                  <a:srgbClr val="003399"/>
                </a:solidFill>
                <a:latin typeface="Century Gothic" pitchFamily="34" charset="0"/>
              </a:rPr>
              <a:t>monomeric</a:t>
            </a:r>
            <a:endParaRPr lang="it-IT">
              <a:latin typeface="Calibri" pitchFamily="34" charset="0"/>
            </a:endParaRPr>
          </a:p>
        </p:txBody>
      </p:sp>
      <p:sp>
        <p:nvSpPr>
          <p:cNvPr id="16440" name="Rectangle 146"/>
          <p:cNvSpPr>
            <a:spLocks noChangeArrowheads="1"/>
          </p:cNvSpPr>
          <p:nvPr/>
        </p:nvSpPr>
        <p:spPr bwMode="auto">
          <a:xfrm>
            <a:off x="1619250" y="2471738"/>
            <a:ext cx="517525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it-IT" sz="1000" b="1">
                <a:solidFill>
                  <a:srgbClr val="003399"/>
                </a:solidFill>
                <a:latin typeface="Century Gothic" pitchFamily="34" charset="0"/>
              </a:rPr>
              <a:t>peptide </a:t>
            </a:r>
            <a:endParaRPr lang="it-IT">
              <a:latin typeface="Calibri" pitchFamily="34" charset="0"/>
            </a:endParaRPr>
          </a:p>
        </p:txBody>
      </p:sp>
      <p:sp>
        <p:nvSpPr>
          <p:cNvPr id="16441" name="Rectangle 147"/>
          <p:cNvSpPr>
            <a:spLocks noChangeArrowheads="1"/>
          </p:cNvSpPr>
          <p:nvPr/>
        </p:nvSpPr>
        <p:spPr bwMode="auto">
          <a:xfrm>
            <a:off x="2136775" y="2471738"/>
            <a:ext cx="63500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it-IT" sz="1000" b="1">
                <a:solidFill>
                  <a:srgbClr val="003399"/>
                </a:solidFill>
                <a:latin typeface="Century Gothic" pitchFamily="34" charset="0"/>
              </a:rPr>
              <a:t>incubated</a:t>
            </a:r>
            <a:endParaRPr lang="it-IT">
              <a:latin typeface="Calibri" pitchFamily="34" charset="0"/>
            </a:endParaRPr>
          </a:p>
        </p:txBody>
      </p:sp>
      <p:sp>
        <p:nvSpPr>
          <p:cNvPr id="16442" name="Rectangle 148"/>
          <p:cNvSpPr>
            <a:spLocks noChangeArrowheads="1"/>
          </p:cNvSpPr>
          <p:nvPr/>
        </p:nvSpPr>
        <p:spPr bwMode="auto">
          <a:xfrm>
            <a:off x="874713" y="2624138"/>
            <a:ext cx="141287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it-IT" sz="1000" b="1">
                <a:solidFill>
                  <a:srgbClr val="003399"/>
                </a:solidFill>
                <a:latin typeface="Century Gothic" pitchFamily="34" charset="0"/>
              </a:rPr>
              <a:t>in </a:t>
            </a:r>
            <a:endParaRPr lang="it-IT">
              <a:latin typeface="Calibri" pitchFamily="34" charset="0"/>
            </a:endParaRPr>
          </a:p>
        </p:txBody>
      </p:sp>
      <p:sp>
        <p:nvSpPr>
          <p:cNvPr id="16443" name="Rectangle 149"/>
          <p:cNvSpPr>
            <a:spLocks noChangeArrowheads="1"/>
          </p:cNvSpPr>
          <p:nvPr/>
        </p:nvSpPr>
        <p:spPr bwMode="auto">
          <a:xfrm>
            <a:off x="1016000" y="2624138"/>
            <a:ext cx="373063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it-IT" sz="1000" b="1">
                <a:solidFill>
                  <a:srgbClr val="003399"/>
                </a:solidFill>
                <a:latin typeface="Century Gothic" pitchFamily="34" charset="0"/>
              </a:rPr>
              <a:t>serum</a:t>
            </a:r>
            <a:endParaRPr lang="it-IT">
              <a:latin typeface="Calibri" pitchFamily="34" charset="0"/>
            </a:endParaRPr>
          </a:p>
        </p:txBody>
      </p:sp>
      <p:sp>
        <p:nvSpPr>
          <p:cNvPr id="16444" name="Rectangle 150"/>
          <p:cNvSpPr>
            <a:spLocks noChangeArrowheads="1"/>
          </p:cNvSpPr>
          <p:nvPr/>
        </p:nvSpPr>
        <p:spPr bwMode="auto">
          <a:xfrm>
            <a:off x="1423988" y="2624138"/>
            <a:ext cx="339725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it-IT" sz="1000" b="1">
                <a:solidFill>
                  <a:srgbClr val="003399"/>
                </a:solidFill>
                <a:latin typeface="Century Gothic" pitchFamily="34" charset="0"/>
              </a:rPr>
              <a:t>at 0 h</a:t>
            </a:r>
            <a:endParaRPr lang="it-IT">
              <a:latin typeface="Calibri" pitchFamily="34" charset="0"/>
            </a:endParaRPr>
          </a:p>
        </p:txBody>
      </p:sp>
      <p:sp>
        <p:nvSpPr>
          <p:cNvPr id="16445" name="Rectangle 151"/>
          <p:cNvSpPr>
            <a:spLocks noChangeArrowheads="1"/>
          </p:cNvSpPr>
          <p:nvPr/>
        </p:nvSpPr>
        <p:spPr bwMode="auto">
          <a:xfrm>
            <a:off x="3090863" y="2449513"/>
            <a:ext cx="709612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it-IT" sz="1000" b="1">
                <a:solidFill>
                  <a:srgbClr val="003399"/>
                </a:solidFill>
                <a:latin typeface="Century Gothic" pitchFamily="34" charset="0"/>
              </a:rPr>
              <a:t>monomeric</a:t>
            </a:r>
            <a:endParaRPr lang="it-IT">
              <a:latin typeface="Calibri" pitchFamily="34" charset="0"/>
            </a:endParaRPr>
          </a:p>
        </p:txBody>
      </p:sp>
      <p:sp>
        <p:nvSpPr>
          <p:cNvPr id="16446" name="Rectangle 152"/>
          <p:cNvSpPr>
            <a:spLocks noChangeArrowheads="1"/>
          </p:cNvSpPr>
          <p:nvPr/>
        </p:nvSpPr>
        <p:spPr bwMode="auto">
          <a:xfrm>
            <a:off x="3870325" y="2449513"/>
            <a:ext cx="517525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it-IT" sz="1000" b="1">
                <a:solidFill>
                  <a:srgbClr val="003399"/>
                </a:solidFill>
                <a:latin typeface="Century Gothic" pitchFamily="34" charset="0"/>
              </a:rPr>
              <a:t>peptide </a:t>
            </a:r>
            <a:endParaRPr lang="it-IT">
              <a:latin typeface="Calibri" pitchFamily="34" charset="0"/>
            </a:endParaRPr>
          </a:p>
        </p:txBody>
      </p:sp>
      <p:sp>
        <p:nvSpPr>
          <p:cNvPr id="16447" name="Rectangle 153"/>
          <p:cNvSpPr>
            <a:spLocks noChangeArrowheads="1"/>
          </p:cNvSpPr>
          <p:nvPr/>
        </p:nvSpPr>
        <p:spPr bwMode="auto">
          <a:xfrm>
            <a:off x="4387850" y="2449513"/>
            <a:ext cx="63500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it-IT" sz="1000" b="1">
                <a:solidFill>
                  <a:srgbClr val="003399"/>
                </a:solidFill>
                <a:latin typeface="Century Gothic" pitchFamily="34" charset="0"/>
              </a:rPr>
              <a:t>incubated</a:t>
            </a:r>
            <a:endParaRPr lang="it-IT">
              <a:latin typeface="Calibri" pitchFamily="34" charset="0"/>
            </a:endParaRPr>
          </a:p>
        </p:txBody>
      </p:sp>
      <p:sp>
        <p:nvSpPr>
          <p:cNvPr id="16448" name="Rectangle 154"/>
          <p:cNvSpPr>
            <a:spLocks noChangeArrowheads="1"/>
          </p:cNvSpPr>
          <p:nvPr/>
        </p:nvSpPr>
        <p:spPr bwMode="auto">
          <a:xfrm>
            <a:off x="3090863" y="2601913"/>
            <a:ext cx="141287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it-IT" sz="1000" b="1">
                <a:solidFill>
                  <a:srgbClr val="003399"/>
                </a:solidFill>
                <a:latin typeface="Century Gothic" pitchFamily="34" charset="0"/>
              </a:rPr>
              <a:t>in </a:t>
            </a:r>
            <a:endParaRPr lang="it-IT">
              <a:latin typeface="Calibri" pitchFamily="34" charset="0"/>
            </a:endParaRPr>
          </a:p>
        </p:txBody>
      </p:sp>
      <p:sp>
        <p:nvSpPr>
          <p:cNvPr id="16449" name="Rectangle 155"/>
          <p:cNvSpPr>
            <a:spLocks noChangeArrowheads="1"/>
          </p:cNvSpPr>
          <p:nvPr/>
        </p:nvSpPr>
        <p:spPr bwMode="auto">
          <a:xfrm>
            <a:off x="3232150" y="2601913"/>
            <a:ext cx="373063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it-IT" sz="1000" b="1">
                <a:solidFill>
                  <a:srgbClr val="003399"/>
                </a:solidFill>
                <a:latin typeface="Century Gothic" pitchFamily="34" charset="0"/>
              </a:rPr>
              <a:t>serum</a:t>
            </a:r>
            <a:endParaRPr lang="it-IT">
              <a:latin typeface="Calibri" pitchFamily="34" charset="0"/>
            </a:endParaRPr>
          </a:p>
        </p:txBody>
      </p:sp>
      <p:sp>
        <p:nvSpPr>
          <p:cNvPr id="16450" name="Rectangle 156"/>
          <p:cNvSpPr>
            <a:spLocks noChangeArrowheads="1"/>
          </p:cNvSpPr>
          <p:nvPr/>
        </p:nvSpPr>
        <p:spPr bwMode="auto">
          <a:xfrm>
            <a:off x="3640138" y="2601913"/>
            <a:ext cx="339725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it-IT" sz="1000" b="1">
                <a:solidFill>
                  <a:srgbClr val="003399"/>
                </a:solidFill>
                <a:latin typeface="Century Gothic" pitchFamily="34" charset="0"/>
              </a:rPr>
              <a:t>at 2 h</a:t>
            </a:r>
            <a:endParaRPr lang="it-IT">
              <a:latin typeface="Calibri" pitchFamily="34" charset="0"/>
            </a:endParaRPr>
          </a:p>
        </p:txBody>
      </p:sp>
      <p:sp>
        <p:nvSpPr>
          <p:cNvPr id="16451" name="Rectangle 157"/>
          <p:cNvSpPr>
            <a:spLocks noChangeArrowheads="1"/>
          </p:cNvSpPr>
          <p:nvPr/>
        </p:nvSpPr>
        <p:spPr bwMode="auto">
          <a:xfrm>
            <a:off x="874713" y="4132263"/>
            <a:ext cx="83185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it-IT" sz="1000" b="1">
                <a:solidFill>
                  <a:srgbClr val="003399"/>
                </a:solidFill>
                <a:latin typeface="Century Gothic" pitchFamily="34" charset="0"/>
              </a:rPr>
              <a:t>MAP peptide </a:t>
            </a:r>
            <a:endParaRPr lang="it-IT">
              <a:latin typeface="Calibri" pitchFamily="34" charset="0"/>
            </a:endParaRPr>
          </a:p>
        </p:txBody>
      </p:sp>
      <p:sp>
        <p:nvSpPr>
          <p:cNvPr id="16452" name="Rectangle 158"/>
          <p:cNvSpPr>
            <a:spLocks noChangeArrowheads="1"/>
          </p:cNvSpPr>
          <p:nvPr/>
        </p:nvSpPr>
        <p:spPr bwMode="auto">
          <a:xfrm>
            <a:off x="1706563" y="4132263"/>
            <a:ext cx="63500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it-IT" sz="1000" b="1">
                <a:solidFill>
                  <a:srgbClr val="003399"/>
                </a:solidFill>
                <a:latin typeface="Century Gothic" pitchFamily="34" charset="0"/>
              </a:rPr>
              <a:t>incubated</a:t>
            </a:r>
            <a:endParaRPr lang="it-IT">
              <a:latin typeface="Calibri" pitchFamily="34" charset="0"/>
            </a:endParaRPr>
          </a:p>
        </p:txBody>
      </p:sp>
      <p:sp>
        <p:nvSpPr>
          <p:cNvPr id="16453" name="Rectangle 159"/>
          <p:cNvSpPr>
            <a:spLocks noChangeArrowheads="1"/>
          </p:cNvSpPr>
          <p:nvPr/>
        </p:nvSpPr>
        <p:spPr bwMode="auto">
          <a:xfrm>
            <a:off x="874713" y="4284663"/>
            <a:ext cx="141287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it-IT" sz="1000" b="1">
                <a:solidFill>
                  <a:srgbClr val="003399"/>
                </a:solidFill>
                <a:latin typeface="Century Gothic" pitchFamily="34" charset="0"/>
              </a:rPr>
              <a:t>in </a:t>
            </a:r>
            <a:endParaRPr lang="it-IT">
              <a:latin typeface="Calibri" pitchFamily="34" charset="0"/>
            </a:endParaRPr>
          </a:p>
        </p:txBody>
      </p:sp>
      <p:sp>
        <p:nvSpPr>
          <p:cNvPr id="16454" name="Rectangle 160"/>
          <p:cNvSpPr>
            <a:spLocks noChangeArrowheads="1"/>
          </p:cNvSpPr>
          <p:nvPr/>
        </p:nvSpPr>
        <p:spPr bwMode="auto">
          <a:xfrm>
            <a:off x="1016000" y="4284663"/>
            <a:ext cx="373063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it-IT" sz="1000" b="1">
                <a:solidFill>
                  <a:srgbClr val="003399"/>
                </a:solidFill>
                <a:latin typeface="Century Gothic" pitchFamily="34" charset="0"/>
              </a:rPr>
              <a:t>serum</a:t>
            </a:r>
            <a:endParaRPr lang="it-IT">
              <a:latin typeface="Calibri" pitchFamily="34" charset="0"/>
            </a:endParaRPr>
          </a:p>
        </p:txBody>
      </p:sp>
      <p:sp>
        <p:nvSpPr>
          <p:cNvPr id="16455" name="Rectangle 161"/>
          <p:cNvSpPr>
            <a:spLocks noChangeArrowheads="1"/>
          </p:cNvSpPr>
          <p:nvPr/>
        </p:nvSpPr>
        <p:spPr bwMode="auto">
          <a:xfrm>
            <a:off x="1423988" y="4284663"/>
            <a:ext cx="339725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it-IT" sz="1000" b="1">
                <a:solidFill>
                  <a:srgbClr val="003399"/>
                </a:solidFill>
                <a:latin typeface="Century Gothic" pitchFamily="34" charset="0"/>
              </a:rPr>
              <a:t>at 0 h</a:t>
            </a:r>
            <a:endParaRPr lang="it-IT">
              <a:latin typeface="Calibri" pitchFamily="34" charset="0"/>
            </a:endParaRPr>
          </a:p>
        </p:txBody>
      </p:sp>
      <p:sp>
        <p:nvSpPr>
          <p:cNvPr id="16456" name="Rectangle 162"/>
          <p:cNvSpPr>
            <a:spLocks noChangeArrowheads="1"/>
          </p:cNvSpPr>
          <p:nvPr/>
        </p:nvSpPr>
        <p:spPr bwMode="auto">
          <a:xfrm>
            <a:off x="3078163" y="4108450"/>
            <a:ext cx="83185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it-IT" sz="1000" b="1">
                <a:solidFill>
                  <a:srgbClr val="003399"/>
                </a:solidFill>
                <a:latin typeface="Century Gothic" pitchFamily="34" charset="0"/>
              </a:rPr>
              <a:t>MAP peptide </a:t>
            </a:r>
            <a:endParaRPr lang="it-IT">
              <a:latin typeface="Calibri" pitchFamily="34" charset="0"/>
            </a:endParaRPr>
          </a:p>
        </p:txBody>
      </p:sp>
      <p:sp>
        <p:nvSpPr>
          <p:cNvPr id="16457" name="Rectangle 163"/>
          <p:cNvSpPr>
            <a:spLocks noChangeArrowheads="1"/>
          </p:cNvSpPr>
          <p:nvPr/>
        </p:nvSpPr>
        <p:spPr bwMode="auto">
          <a:xfrm>
            <a:off x="3910013" y="4108450"/>
            <a:ext cx="63500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it-IT" sz="1000" b="1">
                <a:solidFill>
                  <a:srgbClr val="003399"/>
                </a:solidFill>
                <a:latin typeface="Century Gothic" pitchFamily="34" charset="0"/>
              </a:rPr>
              <a:t>incubated</a:t>
            </a:r>
            <a:endParaRPr lang="it-IT">
              <a:latin typeface="Calibri" pitchFamily="34" charset="0"/>
            </a:endParaRPr>
          </a:p>
        </p:txBody>
      </p:sp>
      <p:sp>
        <p:nvSpPr>
          <p:cNvPr id="16458" name="Rectangle 164"/>
          <p:cNvSpPr>
            <a:spLocks noChangeArrowheads="1"/>
          </p:cNvSpPr>
          <p:nvPr/>
        </p:nvSpPr>
        <p:spPr bwMode="auto">
          <a:xfrm>
            <a:off x="3078163" y="4260850"/>
            <a:ext cx="141287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it-IT" sz="1000" b="1">
                <a:solidFill>
                  <a:srgbClr val="003399"/>
                </a:solidFill>
                <a:latin typeface="Century Gothic" pitchFamily="34" charset="0"/>
              </a:rPr>
              <a:t>in </a:t>
            </a:r>
            <a:endParaRPr lang="it-IT">
              <a:latin typeface="Calibri" pitchFamily="34" charset="0"/>
            </a:endParaRPr>
          </a:p>
        </p:txBody>
      </p:sp>
      <p:sp>
        <p:nvSpPr>
          <p:cNvPr id="16459" name="Rectangle 165"/>
          <p:cNvSpPr>
            <a:spLocks noChangeArrowheads="1"/>
          </p:cNvSpPr>
          <p:nvPr/>
        </p:nvSpPr>
        <p:spPr bwMode="auto">
          <a:xfrm>
            <a:off x="3219450" y="4260850"/>
            <a:ext cx="373063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it-IT" sz="1000" b="1">
                <a:solidFill>
                  <a:srgbClr val="003399"/>
                </a:solidFill>
                <a:latin typeface="Century Gothic" pitchFamily="34" charset="0"/>
              </a:rPr>
              <a:t>serum</a:t>
            </a:r>
            <a:endParaRPr lang="it-IT">
              <a:latin typeface="Calibri" pitchFamily="34" charset="0"/>
            </a:endParaRPr>
          </a:p>
        </p:txBody>
      </p:sp>
      <p:sp>
        <p:nvSpPr>
          <p:cNvPr id="16460" name="Rectangle 166"/>
          <p:cNvSpPr>
            <a:spLocks noChangeArrowheads="1"/>
          </p:cNvSpPr>
          <p:nvPr/>
        </p:nvSpPr>
        <p:spPr bwMode="auto">
          <a:xfrm>
            <a:off x="3627438" y="4260850"/>
            <a:ext cx="411162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it-IT" sz="1000" b="1">
                <a:solidFill>
                  <a:srgbClr val="003399"/>
                </a:solidFill>
                <a:latin typeface="Century Gothic" pitchFamily="34" charset="0"/>
              </a:rPr>
              <a:t>at 24 h</a:t>
            </a:r>
            <a:endParaRPr lang="it-IT">
              <a:latin typeface="Calibri" pitchFamily="34" charset="0"/>
            </a:endParaRPr>
          </a:p>
        </p:txBody>
      </p:sp>
      <p:sp>
        <p:nvSpPr>
          <p:cNvPr id="16461" name="Rectangle 171"/>
          <p:cNvSpPr>
            <a:spLocks noChangeArrowheads="1"/>
          </p:cNvSpPr>
          <p:nvPr/>
        </p:nvSpPr>
        <p:spPr bwMode="auto">
          <a:xfrm>
            <a:off x="704850" y="6016625"/>
            <a:ext cx="4227513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pPr algn="ctr" defTabSz="912813"/>
            <a:r>
              <a:rPr lang="it-IT" sz="1200" b="1">
                <a:solidFill>
                  <a:srgbClr val="000099"/>
                </a:solidFill>
                <a:latin typeface="Comic Sans MS" pitchFamily="66" charset="0"/>
              </a:rPr>
              <a:t>HPLC profiles of monomeric and tetrabranched peptides </a:t>
            </a:r>
          </a:p>
          <a:p>
            <a:pPr algn="ctr" defTabSz="912813"/>
            <a:r>
              <a:rPr lang="it-IT" sz="1200" b="1">
                <a:solidFill>
                  <a:srgbClr val="000099"/>
                </a:solidFill>
                <a:latin typeface="Comic Sans MS" pitchFamily="66" charset="0"/>
              </a:rPr>
              <a:t>incubated in serum </a:t>
            </a:r>
          </a:p>
        </p:txBody>
      </p:sp>
      <p:sp>
        <p:nvSpPr>
          <p:cNvPr id="129" name="Line 174"/>
          <p:cNvSpPr>
            <a:spLocks noChangeShapeType="1"/>
          </p:cNvSpPr>
          <p:nvPr/>
        </p:nvSpPr>
        <p:spPr bwMode="auto">
          <a:xfrm>
            <a:off x="0" y="908050"/>
            <a:ext cx="9144000" cy="0"/>
          </a:xfrm>
          <a:prstGeom prst="line">
            <a:avLst/>
          </a:prstGeom>
          <a:noFill/>
          <a:ln w="57150">
            <a:solidFill>
              <a:schemeClr val="accent6">
                <a:lumMod val="75000"/>
              </a:schemeClr>
            </a:solidFill>
            <a:round/>
            <a:headEnd/>
            <a:tailEnd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it-IT">
              <a:latin typeface="+mn-lt"/>
            </a:endParaRPr>
          </a:p>
        </p:txBody>
      </p:sp>
      <p:sp>
        <p:nvSpPr>
          <p:cNvPr id="16463" name="Rectangle 175"/>
          <p:cNvSpPr>
            <a:spLocks noChangeArrowheads="1"/>
          </p:cNvSpPr>
          <p:nvPr/>
        </p:nvSpPr>
        <p:spPr bwMode="auto">
          <a:xfrm>
            <a:off x="1690688" y="115888"/>
            <a:ext cx="5689600" cy="72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defTabSz="912813"/>
            <a:r>
              <a:rPr lang="it-IT" sz="3200" b="1">
                <a:latin typeface="Palatino Linotype" pitchFamily="18" charset="0"/>
              </a:rPr>
              <a:t>Technology</a:t>
            </a:r>
          </a:p>
        </p:txBody>
      </p:sp>
      <p:pic>
        <p:nvPicPr>
          <p:cNvPr id="16464" name="Picture 1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525" y="9525"/>
            <a:ext cx="912813" cy="852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465" name="Text Box 32"/>
          <p:cNvSpPr txBox="1">
            <a:spLocks noChangeArrowheads="1"/>
          </p:cNvSpPr>
          <p:nvPr/>
        </p:nvSpPr>
        <p:spPr bwMode="auto">
          <a:xfrm>
            <a:off x="5580063" y="2708275"/>
            <a:ext cx="3332162" cy="4202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2813">
              <a:spcAft>
                <a:spcPts val="600"/>
              </a:spcAft>
            </a:pPr>
            <a:r>
              <a:rPr lang="it-IT" sz="1100" b="1">
                <a:latin typeface="Eurostile"/>
              </a:rPr>
              <a:t>Bracci et al., 2002, Biochemistry-US</a:t>
            </a:r>
          </a:p>
          <a:p>
            <a:pPr defTabSz="912813">
              <a:spcAft>
                <a:spcPts val="600"/>
              </a:spcAft>
            </a:pPr>
            <a:r>
              <a:rPr lang="it-IT" sz="1100" b="1">
                <a:latin typeface="Eurostile"/>
              </a:rPr>
              <a:t>Bracci et al., 2003, J Biol Chem</a:t>
            </a:r>
          </a:p>
          <a:p>
            <a:pPr defTabSz="912813">
              <a:spcAft>
                <a:spcPts val="600"/>
              </a:spcAft>
            </a:pPr>
            <a:r>
              <a:rPr lang="it-IT" sz="1100" b="1">
                <a:latin typeface="Eurostile"/>
              </a:rPr>
              <a:t>Lozzi et al., 2003, Chem Biol</a:t>
            </a:r>
          </a:p>
          <a:p>
            <a:pPr defTabSz="912813">
              <a:spcAft>
                <a:spcPts val="600"/>
              </a:spcAft>
            </a:pPr>
            <a:r>
              <a:rPr lang="it-IT" sz="1100" b="1">
                <a:latin typeface="Eurostile"/>
              </a:rPr>
              <a:t>Pini et al., 2005, Antimicrob Agents Chemother</a:t>
            </a:r>
          </a:p>
          <a:p>
            <a:pPr defTabSz="912813">
              <a:spcAft>
                <a:spcPts val="600"/>
              </a:spcAft>
            </a:pPr>
            <a:r>
              <a:rPr lang="it-IT" sz="1100" b="1">
                <a:latin typeface="Eurostile"/>
              </a:rPr>
              <a:t>Pini et al., 2006, Biochem J</a:t>
            </a:r>
          </a:p>
          <a:p>
            <a:pPr defTabSz="912813">
              <a:spcAft>
                <a:spcPts val="600"/>
              </a:spcAft>
            </a:pPr>
            <a:r>
              <a:rPr lang="it-IT" sz="1100" b="1">
                <a:latin typeface="Eurostile"/>
              </a:rPr>
              <a:t>Falciani et al., 2007, Mol Cancer Therapeut</a:t>
            </a:r>
          </a:p>
          <a:p>
            <a:pPr defTabSz="912813">
              <a:spcAft>
                <a:spcPts val="600"/>
              </a:spcAft>
            </a:pPr>
            <a:r>
              <a:rPr lang="it-IT" sz="1100" b="1">
                <a:latin typeface="Eurostile"/>
              </a:rPr>
              <a:t>Falciani et al., 2007, Chem Biol Drug Des</a:t>
            </a:r>
          </a:p>
          <a:p>
            <a:pPr defTabSz="912813">
              <a:spcAft>
                <a:spcPts val="600"/>
              </a:spcAft>
            </a:pPr>
            <a:r>
              <a:rPr lang="it-IT" sz="1100" b="1">
                <a:latin typeface="Eurostile"/>
              </a:rPr>
              <a:t>Pini et al., 2007, J Pept Sci</a:t>
            </a:r>
          </a:p>
          <a:p>
            <a:pPr defTabSz="912813">
              <a:spcAft>
                <a:spcPts val="600"/>
              </a:spcAft>
            </a:pPr>
            <a:r>
              <a:rPr lang="it-IT" sz="1100" b="1">
                <a:latin typeface="Eurostile"/>
              </a:rPr>
              <a:t>Pini et al., 2008, Cur Prot Pept Sci</a:t>
            </a:r>
          </a:p>
          <a:p>
            <a:pPr defTabSz="912813">
              <a:spcAft>
                <a:spcPts val="600"/>
              </a:spcAft>
            </a:pPr>
            <a:r>
              <a:rPr lang="it-IT" sz="1100" b="1">
                <a:latin typeface="Eurostile"/>
              </a:rPr>
              <a:t>Falciani et al., 2009, Exp Opin Biol Ther</a:t>
            </a:r>
          </a:p>
          <a:p>
            <a:pPr defTabSz="912813">
              <a:spcAft>
                <a:spcPts val="600"/>
              </a:spcAft>
            </a:pPr>
            <a:r>
              <a:rPr lang="it-IT" sz="1100" b="1">
                <a:latin typeface="Eurostile"/>
              </a:rPr>
              <a:t>Pini et al., 2010, FASEB J</a:t>
            </a:r>
          </a:p>
          <a:p>
            <a:pPr defTabSz="912813">
              <a:spcAft>
                <a:spcPts val="600"/>
              </a:spcAft>
            </a:pPr>
            <a:r>
              <a:rPr lang="it-IT" sz="1100" b="1">
                <a:latin typeface="Eurostile"/>
              </a:rPr>
              <a:t>Falciani et al., 2010, Curr Cancer Drug Targets</a:t>
            </a:r>
          </a:p>
          <a:p>
            <a:pPr defTabSz="912813">
              <a:spcAft>
                <a:spcPts val="600"/>
              </a:spcAft>
            </a:pPr>
            <a:r>
              <a:rPr lang="it-IT" sz="1100" b="1">
                <a:latin typeface="Eurostile"/>
              </a:rPr>
              <a:t>Falciani et al., 2010, ChemMedChem</a:t>
            </a:r>
          </a:p>
          <a:p>
            <a:pPr defTabSz="912813">
              <a:spcAft>
                <a:spcPts val="600"/>
              </a:spcAft>
            </a:pPr>
            <a:r>
              <a:rPr lang="it-IT" sz="1100" b="1">
                <a:latin typeface="Eurostile"/>
              </a:rPr>
              <a:t>Falciani et al., 2011, ChemMedChem</a:t>
            </a:r>
          </a:p>
          <a:p>
            <a:pPr defTabSz="912813">
              <a:spcAft>
                <a:spcPts val="600"/>
              </a:spcAft>
            </a:pPr>
            <a:r>
              <a:rPr lang="it-IT" sz="1100" b="1">
                <a:latin typeface="Eurostile"/>
              </a:rPr>
              <a:t>Pini et al., 2012, AminoAcids</a:t>
            </a:r>
          </a:p>
          <a:p>
            <a:pPr defTabSz="912813">
              <a:spcAft>
                <a:spcPts val="600"/>
              </a:spcAft>
            </a:pPr>
            <a:r>
              <a:rPr lang="it-IT" sz="1100" b="1">
                <a:latin typeface="Eurostile"/>
              </a:rPr>
              <a:t>Falciani et al., 2012, PLOS One</a:t>
            </a:r>
          </a:p>
          <a:p>
            <a:pPr defTabSz="912813">
              <a:spcAft>
                <a:spcPts val="600"/>
              </a:spcAft>
            </a:pPr>
            <a:r>
              <a:rPr lang="it-IT" sz="1100" b="1">
                <a:latin typeface="Eurostile"/>
              </a:rPr>
              <a:t>Falciani et al., 2013, J Med Chem</a:t>
            </a:r>
          </a:p>
        </p:txBody>
      </p:sp>
      <p:pic>
        <p:nvPicPr>
          <p:cNvPr id="133" name="Picture 5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485063" y="184150"/>
            <a:ext cx="1622425" cy="53181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525">
            <a:solidFill>
              <a:schemeClr val="accent6">
                <a:lumMod val="20000"/>
                <a:lumOff val="80000"/>
              </a:schemeClr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Rectangle 2"/>
          <p:cNvSpPr>
            <a:spLocks noChangeArrowheads="1"/>
          </p:cNvSpPr>
          <p:nvPr/>
        </p:nvSpPr>
        <p:spPr bwMode="auto">
          <a:xfrm>
            <a:off x="217488" y="188913"/>
            <a:ext cx="8748712" cy="503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it-IT" sz="2400" b="1">
                <a:latin typeface="Palatino Linotype" pitchFamily="18" charset="0"/>
              </a:rPr>
              <a:t>Identification and optimization of </a:t>
            </a:r>
          </a:p>
          <a:p>
            <a:pPr algn="ctr"/>
            <a:r>
              <a:rPr lang="it-IT" sz="2400" b="1">
                <a:latin typeface="Palatino Linotype" pitchFamily="18" charset="0"/>
              </a:rPr>
              <a:t>new antimicrobial peptides</a:t>
            </a:r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2000250" y="1143000"/>
            <a:ext cx="3357563" cy="800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defTabSz="912813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32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QKKIRVRLSA (M6)</a:t>
            </a:r>
          </a:p>
          <a:p>
            <a:pPr algn="ctr" defTabSz="912813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14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Pini </a:t>
            </a:r>
            <a:r>
              <a:rPr lang="it-IT" sz="14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et</a:t>
            </a:r>
            <a:r>
              <a:rPr lang="it-IT" sz="14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 al., 2005; Pini </a:t>
            </a:r>
            <a:r>
              <a:rPr lang="it-IT" sz="14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et</a:t>
            </a:r>
            <a:r>
              <a:rPr lang="it-IT" sz="14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 al., 2007</a:t>
            </a:r>
          </a:p>
        </p:txBody>
      </p:sp>
      <p:sp>
        <p:nvSpPr>
          <p:cNvPr id="1033" name="AutoShape 467"/>
          <p:cNvSpPr>
            <a:spLocks noChangeArrowheads="1"/>
          </p:cNvSpPr>
          <p:nvPr/>
        </p:nvSpPr>
        <p:spPr bwMode="auto">
          <a:xfrm>
            <a:off x="5357813" y="1354138"/>
            <a:ext cx="519112" cy="360362"/>
          </a:xfrm>
          <a:prstGeom prst="rightArrow">
            <a:avLst>
              <a:gd name="adj1" fmla="val 50000"/>
              <a:gd name="adj2" fmla="val 6487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rot="10800000" vert="eaVert" wrap="none" anchor="ctr"/>
          <a:lstStyle/>
          <a:p>
            <a:pPr defTabSz="912813"/>
            <a:endParaRPr lang="it-IT">
              <a:latin typeface="Calibri" pitchFamily="34" charset="0"/>
            </a:endParaRPr>
          </a:p>
        </p:txBody>
      </p:sp>
      <p:sp>
        <p:nvSpPr>
          <p:cNvPr id="1034" name="Text Box 476"/>
          <p:cNvSpPr txBox="1">
            <a:spLocks noChangeArrowheads="1"/>
          </p:cNvSpPr>
          <p:nvPr/>
        </p:nvSpPr>
        <p:spPr bwMode="auto">
          <a:xfrm>
            <a:off x="2643188" y="4146550"/>
            <a:ext cx="22860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1200" b="1">
                <a:cs typeface="Arial" pitchFamily="34" charset="0"/>
              </a:rPr>
              <a:t>Antimicrobial activity</a:t>
            </a:r>
          </a:p>
        </p:txBody>
      </p:sp>
      <p:sp>
        <p:nvSpPr>
          <p:cNvPr id="472" name="Line 477"/>
          <p:cNvSpPr>
            <a:spLocks noChangeShapeType="1"/>
          </p:cNvSpPr>
          <p:nvPr/>
        </p:nvSpPr>
        <p:spPr bwMode="auto">
          <a:xfrm>
            <a:off x="0" y="908050"/>
            <a:ext cx="9144000" cy="0"/>
          </a:xfrm>
          <a:prstGeom prst="line">
            <a:avLst/>
          </a:prstGeom>
          <a:noFill/>
          <a:ln w="57150">
            <a:solidFill>
              <a:schemeClr val="accent6">
                <a:lumMod val="75000"/>
              </a:schemeClr>
            </a:solidFill>
            <a:round/>
            <a:headEnd/>
            <a:tailEnd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it-IT">
              <a:latin typeface="+mn-lt"/>
            </a:endParaRPr>
          </a:p>
        </p:txBody>
      </p:sp>
      <p:sp>
        <p:nvSpPr>
          <p:cNvPr id="1036" name="AutoShape 467"/>
          <p:cNvSpPr>
            <a:spLocks noChangeArrowheads="1"/>
          </p:cNvSpPr>
          <p:nvPr/>
        </p:nvSpPr>
        <p:spPr bwMode="auto">
          <a:xfrm>
            <a:off x="1187450" y="1277938"/>
            <a:ext cx="903288" cy="360362"/>
          </a:xfrm>
          <a:prstGeom prst="rightArrow">
            <a:avLst>
              <a:gd name="adj1" fmla="val 50000"/>
              <a:gd name="adj2" fmla="val 64882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rot="10800000" vert="eaVert" wrap="none" anchor="ctr"/>
          <a:lstStyle/>
          <a:p>
            <a:pPr defTabSz="912813"/>
            <a:endParaRPr lang="it-IT">
              <a:latin typeface="Calibri" pitchFamily="34" charset="0"/>
            </a:endParaRPr>
          </a:p>
        </p:txBody>
      </p:sp>
      <p:sp>
        <p:nvSpPr>
          <p:cNvPr id="1037" name="AutoShape 246"/>
          <p:cNvSpPr>
            <a:spLocks noChangeAspect="1" noChangeArrowheads="1" noTextEdit="1"/>
          </p:cNvSpPr>
          <p:nvPr/>
        </p:nvSpPr>
        <p:spPr bwMode="auto">
          <a:xfrm>
            <a:off x="1714500" y="1857375"/>
            <a:ext cx="3857625" cy="2357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690" name="Rectangle 248"/>
          <p:cNvSpPr>
            <a:spLocks noChangeArrowheads="1"/>
          </p:cNvSpPr>
          <p:nvPr/>
        </p:nvSpPr>
        <p:spPr bwMode="auto">
          <a:xfrm>
            <a:off x="1744663" y="1889125"/>
            <a:ext cx="3790950" cy="229393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defTabSz="912813" fontAlgn="auto">
              <a:spcBef>
                <a:spcPts val="0"/>
              </a:spcBef>
              <a:spcAft>
                <a:spcPts val="0"/>
              </a:spcAft>
              <a:defRPr/>
            </a:pPr>
            <a:endParaRPr lang="it-IT" dirty="0">
              <a:solidFill>
                <a:schemeClr val="accent6">
                  <a:lumMod val="20000"/>
                  <a:lumOff val="80000"/>
                </a:schemeClr>
              </a:solidFill>
              <a:latin typeface="+mn-lt"/>
            </a:endParaRPr>
          </a:p>
        </p:txBody>
      </p:sp>
      <p:sp>
        <p:nvSpPr>
          <p:cNvPr id="1039" name="Rectangle 249"/>
          <p:cNvSpPr>
            <a:spLocks noChangeArrowheads="1"/>
          </p:cNvSpPr>
          <p:nvPr/>
        </p:nvSpPr>
        <p:spPr bwMode="auto">
          <a:xfrm>
            <a:off x="2155825" y="2193925"/>
            <a:ext cx="3324225" cy="1690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defTabSz="912813"/>
            <a:endParaRPr lang="it-IT">
              <a:latin typeface="Calibri" pitchFamily="34" charset="0"/>
            </a:endParaRPr>
          </a:p>
        </p:txBody>
      </p:sp>
      <p:sp>
        <p:nvSpPr>
          <p:cNvPr id="1040" name="Line 250"/>
          <p:cNvSpPr>
            <a:spLocks noChangeShapeType="1"/>
          </p:cNvSpPr>
          <p:nvPr/>
        </p:nvSpPr>
        <p:spPr bwMode="auto">
          <a:xfrm>
            <a:off x="2155825" y="3884613"/>
            <a:ext cx="3324225" cy="15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1041" name="Line 251"/>
          <p:cNvSpPr>
            <a:spLocks noChangeShapeType="1"/>
          </p:cNvSpPr>
          <p:nvPr/>
        </p:nvSpPr>
        <p:spPr bwMode="auto">
          <a:xfrm>
            <a:off x="2155825" y="3322638"/>
            <a:ext cx="3324225" cy="15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1042" name="Line 252"/>
          <p:cNvSpPr>
            <a:spLocks noChangeShapeType="1"/>
          </p:cNvSpPr>
          <p:nvPr/>
        </p:nvSpPr>
        <p:spPr bwMode="auto">
          <a:xfrm>
            <a:off x="2155825" y="3040063"/>
            <a:ext cx="3324225" cy="15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1043" name="Line 253"/>
          <p:cNvSpPr>
            <a:spLocks noChangeShapeType="1"/>
          </p:cNvSpPr>
          <p:nvPr/>
        </p:nvSpPr>
        <p:spPr bwMode="auto">
          <a:xfrm>
            <a:off x="2155825" y="2754313"/>
            <a:ext cx="3324225" cy="15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1044" name="Line 254"/>
          <p:cNvSpPr>
            <a:spLocks noChangeShapeType="1"/>
          </p:cNvSpPr>
          <p:nvPr/>
        </p:nvSpPr>
        <p:spPr bwMode="auto">
          <a:xfrm>
            <a:off x="2155825" y="2478088"/>
            <a:ext cx="3324225" cy="15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1045" name="Line 255"/>
          <p:cNvSpPr>
            <a:spLocks noChangeShapeType="1"/>
          </p:cNvSpPr>
          <p:nvPr/>
        </p:nvSpPr>
        <p:spPr bwMode="auto">
          <a:xfrm>
            <a:off x="2155825" y="2193925"/>
            <a:ext cx="3324225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1046" name="Rectangle 256"/>
          <p:cNvSpPr>
            <a:spLocks noChangeArrowheads="1"/>
          </p:cNvSpPr>
          <p:nvPr/>
        </p:nvSpPr>
        <p:spPr bwMode="auto">
          <a:xfrm>
            <a:off x="2155825" y="2193925"/>
            <a:ext cx="3324225" cy="1690688"/>
          </a:xfrm>
          <a:prstGeom prst="rect">
            <a:avLst/>
          </a:prstGeom>
          <a:noFill/>
          <a:ln w="7938">
            <a:solidFill>
              <a:srgbClr val="808080"/>
            </a:solidFill>
            <a:miter lim="800000"/>
            <a:headEnd/>
            <a:tailEnd/>
          </a:ln>
        </p:spPr>
        <p:txBody>
          <a:bodyPr/>
          <a:lstStyle/>
          <a:p>
            <a:pPr defTabSz="912813"/>
            <a:endParaRPr lang="it-IT">
              <a:latin typeface="Calibri" pitchFamily="34" charset="0"/>
            </a:endParaRPr>
          </a:p>
        </p:txBody>
      </p:sp>
      <p:sp>
        <p:nvSpPr>
          <p:cNvPr id="1047" name="Line 257"/>
          <p:cNvSpPr>
            <a:spLocks noChangeShapeType="1"/>
          </p:cNvSpPr>
          <p:nvPr/>
        </p:nvSpPr>
        <p:spPr bwMode="auto">
          <a:xfrm>
            <a:off x="2155825" y="2193925"/>
            <a:ext cx="1588" cy="16906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1048" name="Line 258"/>
          <p:cNvSpPr>
            <a:spLocks noChangeShapeType="1"/>
          </p:cNvSpPr>
          <p:nvPr/>
        </p:nvSpPr>
        <p:spPr bwMode="auto">
          <a:xfrm>
            <a:off x="2132013" y="3884613"/>
            <a:ext cx="23812" cy="15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1049" name="Line 259"/>
          <p:cNvSpPr>
            <a:spLocks noChangeShapeType="1"/>
          </p:cNvSpPr>
          <p:nvPr/>
        </p:nvSpPr>
        <p:spPr bwMode="auto">
          <a:xfrm>
            <a:off x="2132013" y="3600450"/>
            <a:ext cx="23812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1050" name="Line 260"/>
          <p:cNvSpPr>
            <a:spLocks noChangeShapeType="1"/>
          </p:cNvSpPr>
          <p:nvPr/>
        </p:nvSpPr>
        <p:spPr bwMode="auto">
          <a:xfrm>
            <a:off x="2132013" y="3322638"/>
            <a:ext cx="23812" cy="15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1051" name="Line 261"/>
          <p:cNvSpPr>
            <a:spLocks noChangeShapeType="1"/>
          </p:cNvSpPr>
          <p:nvPr/>
        </p:nvSpPr>
        <p:spPr bwMode="auto">
          <a:xfrm>
            <a:off x="2132013" y="3040063"/>
            <a:ext cx="23812" cy="15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1052" name="Line 262"/>
          <p:cNvSpPr>
            <a:spLocks noChangeShapeType="1"/>
          </p:cNvSpPr>
          <p:nvPr/>
        </p:nvSpPr>
        <p:spPr bwMode="auto">
          <a:xfrm>
            <a:off x="2132013" y="2754313"/>
            <a:ext cx="23812" cy="15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1053" name="Line 263"/>
          <p:cNvSpPr>
            <a:spLocks noChangeShapeType="1"/>
          </p:cNvSpPr>
          <p:nvPr/>
        </p:nvSpPr>
        <p:spPr bwMode="auto">
          <a:xfrm>
            <a:off x="2132013" y="2478088"/>
            <a:ext cx="23812" cy="15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1054" name="Line 264"/>
          <p:cNvSpPr>
            <a:spLocks noChangeShapeType="1"/>
          </p:cNvSpPr>
          <p:nvPr/>
        </p:nvSpPr>
        <p:spPr bwMode="auto">
          <a:xfrm>
            <a:off x="2132013" y="2193925"/>
            <a:ext cx="23812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1055" name="Line 265"/>
          <p:cNvSpPr>
            <a:spLocks noChangeShapeType="1"/>
          </p:cNvSpPr>
          <p:nvPr/>
        </p:nvSpPr>
        <p:spPr bwMode="auto">
          <a:xfrm>
            <a:off x="2155825" y="3600450"/>
            <a:ext cx="3324225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1056" name="Line 266"/>
          <p:cNvSpPr>
            <a:spLocks noChangeShapeType="1"/>
          </p:cNvSpPr>
          <p:nvPr/>
        </p:nvSpPr>
        <p:spPr bwMode="auto">
          <a:xfrm flipV="1">
            <a:off x="2155825" y="3600450"/>
            <a:ext cx="1588" cy="269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1057" name="Line 267"/>
          <p:cNvSpPr>
            <a:spLocks noChangeShapeType="1"/>
          </p:cNvSpPr>
          <p:nvPr/>
        </p:nvSpPr>
        <p:spPr bwMode="auto">
          <a:xfrm flipV="1">
            <a:off x="2817813" y="3600450"/>
            <a:ext cx="1587" cy="269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1058" name="Line 268"/>
          <p:cNvSpPr>
            <a:spLocks noChangeShapeType="1"/>
          </p:cNvSpPr>
          <p:nvPr/>
        </p:nvSpPr>
        <p:spPr bwMode="auto">
          <a:xfrm flipV="1">
            <a:off x="3486150" y="3600450"/>
            <a:ext cx="1588" cy="269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1059" name="Line 269"/>
          <p:cNvSpPr>
            <a:spLocks noChangeShapeType="1"/>
          </p:cNvSpPr>
          <p:nvPr/>
        </p:nvSpPr>
        <p:spPr bwMode="auto">
          <a:xfrm flipV="1">
            <a:off x="4149725" y="3600450"/>
            <a:ext cx="0" cy="269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1060" name="Line 270"/>
          <p:cNvSpPr>
            <a:spLocks noChangeShapeType="1"/>
          </p:cNvSpPr>
          <p:nvPr/>
        </p:nvSpPr>
        <p:spPr bwMode="auto">
          <a:xfrm flipV="1">
            <a:off x="4818063" y="3600450"/>
            <a:ext cx="1587" cy="269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1061" name="Line 271"/>
          <p:cNvSpPr>
            <a:spLocks noChangeShapeType="1"/>
          </p:cNvSpPr>
          <p:nvPr/>
        </p:nvSpPr>
        <p:spPr bwMode="auto">
          <a:xfrm flipV="1">
            <a:off x="5480050" y="3540125"/>
            <a:ext cx="1588" cy="269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1062" name="Freeform 272"/>
          <p:cNvSpPr>
            <a:spLocks/>
          </p:cNvSpPr>
          <p:nvPr/>
        </p:nvSpPr>
        <p:spPr bwMode="auto">
          <a:xfrm>
            <a:off x="2487613" y="2193925"/>
            <a:ext cx="2662237" cy="1406525"/>
          </a:xfrm>
          <a:custGeom>
            <a:avLst/>
            <a:gdLst>
              <a:gd name="T0" fmla="*/ 0 w 434"/>
              <a:gd name="T1" fmla="*/ 0 h 213"/>
              <a:gd name="T2" fmla="*/ 2147483647 w 434"/>
              <a:gd name="T3" fmla="*/ 2147483647 h 213"/>
              <a:gd name="T4" fmla="*/ 2147483647 w 434"/>
              <a:gd name="T5" fmla="*/ 2147483647 h 213"/>
              <a:gd name="T6" fmla="*/ 2147483647 w 434"/>
              <a:gd name="T7" fmla="*/ 2147483647 h 213"/>
              <a:gd name="T8" fmla="*/ 2147483647 w 434"/>
              <a:gd name="T9" fmla="*/ 2147483647 h 21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434"/>
              <a:gd name="T16" fmla="*/ 0 h 213"/>
              <a:gd name="T17" fmla="*/ 434 w 434"/>
              <a:gd name="T18" fmla="*/ 213 h 213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434" h="213">
                <a:moveTo>
                  <a:pt x="0" y="0"/>
                </a:moveTo>
                <a:lnTo>
                  <a:pt x="109" y="160"/>
                </a:lnTo>
                <a:lnTo>
                  <a:pt x="217" y="207"/>
                </a:lnTo>
                <a:lnTo>
                  <a:pt x="325" y="213"/>
                </a:lnTo>
                <a:lnTo>
                  <a:pt x="434" y="213"/>
                </a:lnTo>
              </a:path>
            </a:pathLst>
          </a:custGeom>
          <a:noFill/>
          <a:ln w="30226">
            <a:solidFill>
              <a:srgbClr val="FF00FF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1063" name="Line 273"/>
          <p:cNvSpPr>
            <a:spLocks noChangeShapeType="1"/>
          </p:cNvSpPr>
          <p:nvPr/>
        </p:nvSpPr>
        <p:spPr bwMode="auto">
          <a:xfrm>
            <a:off x="2487613" y="2193925"/>
            <a:ext cx="1587" cy="1588"/>
          </a:xfrm>
          <a:prstGeom prst="line">
            <a:avLst/>
          </a:prstGeom>
          <a:noFill/>
          <a:ln w="7938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1064" name="Line 274"/>
          <p:cNvSpPr>
            <a:spLocks noChangeShapeType="1"/>
          </p:cNvSpPr>
          <p:nvPr/>
        </p:nvSpPr>
        <p:spPr bwMode="auto">
          <a:xfrm>
            <a:off x="2468563" y="2193925"/>
            <a:ext cx="44450" cy="1588"/>
          </a:xfrm>
          <a:prstGeom prst="line">
            <a:avLst/>
          </a:prstGeom>
          <a:noFill/>
          <a:ln w="7938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1065" name="Line 275"/>
          <p:cNvSpPr>
            <a:spLocks noChangeShapeType="1"/>
          </p:cNvSpPr>
          <p:nvPr/>
        </p:nvSpPr>
        <p:spPr bwMode="auto">
          <a:xfrm flipV="1">
            <a:off x="3155950" y="3144838"/>
            <a:ext cx="1588" cy="106362"/>
          </a:xfrm>
          <a:prstGeom prst="line">
            <a:avLst/>
          </a:prstGeom>
          <a:noFill/>
          <a:ln w="7938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1066" name="Line 276"/>
          <p:cNvSpPr>
            <a:spLocks noChangeShapeType="1"/>
          </p:cNvSpPr>
          <p:nvPr/>
        </p:nvSpPr>
        <p:spPr bwMode="auto">
          <a:xfrm>
            <a:off x="3136900" y="3144838"/>
            <a:ext cx="44450" cy="1587"/>
          </a:xfrm>
          <a:prstGeom prst="line">
            <a:avLst/>
          </a:prstGeom>
          <a:noFill/>
          <a:ln w="7938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1067" name="Line 277"/>
          <p:cNvSpPr>
            <a:spLocks noChangeShapeType="1"/>
          </p:cNvSpPr>
          <p:nvPr/>
        </p:nvSpPr>
        <p:spPr bwMode="auto">
          <a:xfrm flipV="1">
            <a:off x="3817938" y="3487738"/>
            <a:ext cx="1587" cy="73025"/>
          </a:xfrm>
          <a:prstGeom prst="line">
            <a:avLst/>
          </a:prstGeom>
          <a:noFill/>
          <a:ln w="7938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1068" name="Line 278"/>
          <p:cNvSpPr>
            <a:spLocks noChangeShapeType="1"/>
          </p:cNvSpPr>
          <p:nvPr/>
        </p:nvSpPr>
        <p:spPr bwMode="auto">
          <a:xfrm>
            <a:off x="3800475" y="3487738"/>
            <a:ext cx="41275" cy="1587"/>
          </a:xfrm>
          <a:prstGeom prst="line">
            <a:avLst/>
          </a:prstGeom>
          <a:noFill/>
          <a:ln w="7938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1069" name="Line 279"/>
          <p:cNvSpPr>
            <a:spLocks noChangeShapeType="1"/>
          </p:cNvSpPr>
          <p:nvPr/>
        </p:nvSpPr>
        <p:spPr bwMode="auto">
          <a:xfrm>
            <a:off x="4481513" y="3600450"/>
            <a:ext cx="0" cy="1588"/>
          </a:xfrm>
          <a:prstGeom prst="line">
            <a:avLst/>
          </a:prstGeom>
          <a:noFill/>
          <a:ln w="7938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1070" name="Line 280"/>
          <p:cNvSpPr>
            <a:spLocks noChangeShapeType="1"/>
          </p:cNvSpPr>
          <p:nvPr/>
        </p:nvSpPr>
        <p:spPr bwMode="auto">
          <a:xfrm>
            <a:off x="4462463" y="3600450"/>
            <a:ext cx="42862" cy="1588"/>
          </a:xfrm>
          <a:prstGeom prst="line">
            <a:avLst/>
          </a:prstGeom>
          <a:noFill/>
          <a:ln w="7938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1071" name="Line 281"/>
          <p:cNvSpPr>
            <a:spLocks noChangeShapeType="1"/>
          </p:cNvSpPr>
          <p:nvPr/>
        </p:nvSpPr>
        <p:spPr bwMode="auto">
          <a:xfrm>
            <a:off x="5149850" y="3600450"/>
            <a:ext cx="0" cy="1588"/>
          </a:xfrm>
          <a:prstGeom prst="line">
            <a:avLst/>
          </a:prstGeom>
          <a:noFill/>
          <a:ln w="7938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1072" name="Line 282"/>
          <p:cNvSpPr>
            <a:spLocks noChangeShapeType="1"/>
          </p:cNvSpPr>
          <p:nvPr/>
        </p:nvSpPr>
        <p:spPr bwMode="auto">
          <a:xfrm>
            <a:off x="5130800" y="3600450"/>
            <a:ext cx="42863" cy="1588"/>
          </a:xfrm>
          <a:prstGeom prst="line">
            <a:avLst/>
          </a:prstGeom>
          <a:noFill/>
          <a:ln w="7938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1073" name="Line 283"/>
          <p:cNvSpPr>
            <a:spLocks noChangeShapeType="1"/>
          </p:cNvSpPr>
          <p:nvPr/>
        </p:nvSpPr>
        <p:spPr bwMode="auto">
          <a:xfrm>
            <a:off x="2487613" y="2193925"/>
            <a:ext cx="1587" cy="1588"/>
          </a:xfrm>
          <a:prstGeom prst="line">
            <a:avLst/>
          </a:prstGeom>
          <a:noFill/>
          <a:ln w="7938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1074" name="Line 284"/>
          <p:cNvSpPr>
            <a:spLocks noChangeShapeType="1"/>
          </p:cNvSpPr>
          <p:nvPr/>
        </p:nvSpPr>
        <p:spPr bwMode="auto">
          <a:xfrm>
            <a:off x="2468563" y="2193925"/>
            <a:ext cx="44450" cy="1588"/>
          </a:xfrm>
          <a:prstGeom prst="line">
            <a:avLst/>
          </a:prstGeom>
          <a:noFill/>
          <a:ln w="7938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1075" name="Line 285"/>
          <p:cNvSpPr>
            <a:spLocks noChangeShapeType="1"/>
          </p:cNvSpPr>
          <p:nvPr/>
        </p:nvSpPr>
        <p:spPr bwMode="auto">
          <a:xfrm>
            <a:off x="3155950" y="3251200"/>
            <a:ext cx="1588" cy="106363"/>
          </a:xfrm>
          <a:prstGeom prst="line">
            <a:avLst/>
          </a:prstGeom>
          <a:noFill/>
          <a:ln w="7938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1076" name="Line 286"/>
          <p:cNvSpPr>
            <a:spLocks noChangeShapeType="1"/>
          </p:cNvSpPr>
          <p:nvPr/>
        </p:nvSpPr>
        <p:spPr bwMode="auto">
          <a:xfrm>
            <a:off x="3136900" y="3357563"/>
            <a:ext cx="44450" cy="0"/>
          </a:xfrm>
          <a:prstGeom prst="line">
            <a:avLst/>
          </a:prstGeom>
          <a:noFill/>
          <a:ln w="7938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1077" name="Line 287"/>
          <p:cNvSpPr>
            <a:spLocks noChangeShapeType="1"/>
          </p:cNvSpPr>
          <p:nvPr/>
        </p:nvSpPr>
        <p:spPr bwMode="auto">
          <a:xfrm>
            <a:off x="3817938" y="3560763"/>
            <a:ext cx="1587" cy="73025"/>
          </a:xfrm>
          <a:prstGeom prst="line">
            <a:avLst/>
          </a:prstGeom>
          <a:noFill/>
          <a:ln w="7938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1078" name="Line 288"/>
          <p:cNvSpPr>
            <a:spLocks noChangeShapeType="1"/>
          </p:cNvSpPr>
          <p:nvPr/>
        </p:nvSpPr>
        <p:spPr bwMode="auto">
          <a:xfrm>
            <a:off x="3800475" y="3633788"/>
            <a:ext cx="41275" cy="0"/>
          </a:xfrm>
          <a:prstGeom prst="line">
            <a:avLst/>
          </a:prstGeom>
          <a:noFill/>
          <a:ln w="7938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1079" name="Line 289"/>
          <p:cNvSpPr>
            <a:spLocks noChangeShapeType="1"/>
          </p:cNvSpPr>
          <p:nvPr/>
        </p:nvSpPr>
        <p:spPr bwMode="auto">
          <a:xfrm>
            <a:off x="4481513" y="3600450"/>
            <a:ext cx="0" cy="1588"/>
          </a:xfrm>
          <a:prstGeom prst="line">
            <a:avLst/>
          </a:prstGeom>
          <a:noFill/>
          <a:ln w="7938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1080" name="Line 290"/>
          <p:cNvSpPr>
            <a:spLocks noChangeShapeType="1"/>
          </p:cNvSpPr>
          <p:nvPr/>
        </p:nvSpPr>
        <p:spPr bwMode="auto">
          <a:xfrm>
            <a:off x="4462463" y="3600450"/>
            <a:ext cx="42862" cy="1588"/>
          </a:xfrm>
          <a:prstGeom prst="line">
            <a:avLst/>
          </a:prstGeom>
          <a:noFill/>
          <a:ln w="7938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1081" name="Line 291"/>
          <p:cNvSpPr>
            <a:spLocks noChangeShapeType="1"/>
          </p:cNvSpPr>
          <p:nvPr/>
        </p:nvSpPr>
        <p:spPr bwMode="auto">
          <a:xfrm>
            <a:off x="5149850" y="3600450"/>
            <a:ext cx="0" cy="1588"/>
          </a:xfrm>
          <a:prstGeom prst="line">
            <a:avLst/>
          </a:prstGeom>
          <a:noFill/>
          <a:ln w="7938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1082" name="Line 292"/>
          <p:cNvSpPr>
            <a:spLocks noChangeShapeType="1"/>
          </p:cNvSpPr>
          <p:nvPr/>
        </p:nvSpPr>
        <p:spPr bwMode="auto">
          <a:xfrm>
            <a:off x="5130800" y="3600450"/>
            <a:ext cx="42863" cy="1588"/>
          </a:xfrm>
          <a:prstGeom prst="line">
            <a:avLst/>
          </a:prstGeom>
          <a:noFill/>
          <a:ln w="7938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1083" name="Freeform 293"/>
          <p:cNvSpPr>
            <a:spLocks/>
          </p:cNvSpPr>
          <p:nvPr/>
        </p:nvSpPr>
        <p:spPr bwMode="auto">
          <a:xfrm>
            <a:off x="2487613" y="2193925"/>
            <a:ext cx="2662237" cy="1406525"/>
          </a:xfrm>
          <a:custGeom>
            <a:avLst/>
            <a:gdLst>
              <a:gd name="T0" fmla="*/ 0 w 434"/>
              <a:gd name="T1" fmla="*/ 0 h 213"/>
              <a:gd name="T2" fmla="*/ 2147483647 w 434"/>
              <a:gd name="T3" fmla="*/ 2147483647 h 213"/>
              <a:gd name="T4" fmla="*/ 2147483647 w 434"/>
              <a:gd name="T5" fmla="*/ 2147483647 h 213"/>
              <a:gd name="T6" fmla="*/ 2147483647 w 434"/>
              <a:gd name="T7" fmla="*/ 2147483647 h 213"/>
              <a:gd name="T8" fmla="*/ 2147483647 w 434"/>
              <a:gd name="T9" fmla="*/ 2147483647 h 21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434"/>
              <a:gd name="T16" fmla="*/ 0 h 213"/>
              <a:gd name="T17" fmla="*/ 434 w 434"/>
              <a:gd name="T18" fmla="*/ 213 h 213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434" h="213">
                <a:moveTo>
                  <a:pt x="0" y="0"/>
                </a:moveTo>
                <a:lnTo>
                  <a:pt x="109" y="38"/>
                </a:lnTo>
                <a:lnTo>
                  <a:pt x="217" y="55"/>
                </a:lnTo>
                <a:lnTo>
                  <a:pt x="325" y="188"/>
                </a:lnTo>
                <a:lnTo>
                  <a:pt x="434" y="213"/>
                </a:lnTo>
              </a:path>
            </a:pathLst>
          </a:custGeom>
          <a:noFill/>
          <a:ln w="30226">
            <a:solidFill>
              <a:srgbClr val="FF9900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1084" name="Line 294"/>
          <p:cNvSpPr>
            <a:spLocks noChangeShapeType="1"/>
          </p:cNvSpPr>
          <p:nvPr/>
        </p:nvSpPr>
        <p:spPr bwMode="auto">
          <a:xfrm>
            <a:off x="2487613" y="2193925"/>
            <a:ext cx="1587" cy="1588"/>
          </a:xfrm>
          <a:prstGeom prst="line">
            <a:avLst/>
          </a:prstGeom>
          <a:noFill/>
          <a:ln w="7938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1085" name="Line 295"/>
          <p:cNvSpPr>
            <a:spLocks noChangeShapeType="1"/>
          </p:cNvSpPr>
          <p:nvPr/>
        </p:nvSpPr>
        <p:spPr bwMode="auto">
          <a:xfrm>
            <a:off x="2468563" y="2193925"/>
            <a:ext cx="44450" cy="1588"/>
          </a:xfrm>
          <a:prstGeom prst="line">
            <a:avLst/>
          </a:prstGeom>
          <a:noFill/>
          <a:ln w="7938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1086" name="Line 296"/>
          <p:cNvSpPr>
            <a:spLocks noChangeShapeType="1"/>
          </p:cNvSpPr>
          <p:nvPr/>
        </p:nvSpPr>
        <p:spPr bwMode="auto">
          <a:xfrm flipV="1">
            <a:off x="3155950" y="2398713"/>
            <a:ext cx="1588" cy="46037"/>
          </a:xfrm>
          <a:prstGeom prst="line">
            <a:avLst/>
          </a:prstGeom>
          <a:noFill/>
          <a:ln w="7938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1087" name="Line 297"/>
          <p:cNvSpPr>
            <a:spLocks noChangeShapeType="1"/>
          </p:cNvSpPr>
          <p:nvPr/>
        </p:nvSpPr>
        <p:spPr bwMode="auto">
          <a:xfrm>
            <a:off x="3136900" y="2398713"/>
            <a:ext cx="44450" cy="1587"/>
          </a:xfrm>
          <a:prstGeom prst="line">
            <a:avLst/>
          </a:prstGeom>
          <a:noFill/>
          <a:ln w="7938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1088" name="Line 298"/>
          <p:cNvSpPr>
            <a:spLocks noChangeShapeType="1"/>
          </p:cNvSpPr>
          <p:nvPr/>
        </p:nvSpPr>
        <p:spPr bwMode="auto">
          <a:xfrm flipV="1">
            <a:off x="3817938" y="2524125"/>
            <a:ext cx="1587" cy="33338"/>
          </a:xfrm>
          <a:prstGeom prst="line">
            <a:avLst/>
          </a:prstGeom>
          <a:noFill/>
          <a:ln w="7938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1089" name="Line 299"/>
          <p:cNvSpPr>
            <a:spLocks noChangeShapeType="1"/>
          </p:cNvSpPr>
          <p:nvPr/>
        </p:nvSpPr>
        <p:spPr bwMode="auto">
          <a:xfrm>
            <a:off x="3800475" y="2524125"/>
            <a:ext cx="41275" cy="1588"/>
          </a:xfrm>
          <a:prstGeom prst="line">
            <a:avLst/>
          </a:prstGeom>
          <a:noFill/>
          <a:ln w="7938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1090" name="Line 300"/>
          <p:cNvSpPr>
            <a:spLocks noChangeShapeType="1"/>
          </p:cNvSpPr>
          <p:nvPr/>
        </p:nvSpPr>
        <p:spPr bwMode="auto">
          <a:xfrm flipV="1">
            <a:off x="4481513" y="3409950"/>
            <a:ext cx="0" cy="26988"/>
          </a:xfrm>
          <a:prstGeom prst="line">
            <a:avLst/>
          </a:prstGeom>
          <a:noFill/>
          <a:ln w="7938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1091" name="Line 301"/>
          <p:cNvSpPr>
            <a:spLocks noChangeShapeType="1"/>
          </p:cNvSpPr>
          <p:nvPr/>
        </p:nvSpPr>
        <p:spPr bwMode="auto">
          <a:xfrm>
            <a:off x="4462463" y="3409950"/>
            <a:ext cx="42862" cy="1588"/>
          </a:xfrm>
          <a:prstGeom prst="line">
            <a:avLst/>
          </a:prstGeom>
          <a:noFill/>
          <a:ln w="7938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1092" name="Line 302"/>
          <p:cNvSpPr>
            <a:spLocks noChangeShapeType="1"/>
          </p:cNvSpPr>
          <p:nvPr/>
        </p:nvSpPr>
        <p:spPr bwMode="auto">
          <a:xfrm>
            <a:off x="5149850" y="3600450"/>
            <a:ext cx="0" cy="1588"/>
          </a:xfrm>
          <a:prstGeom prst="line">
            <a:avLst/>
          </a:prstGeom>
          <a:noFill/>
          <a:ln w="7938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1093" name="Line 303"/>
          <p:cNvSpPr>
            <a:spLocks noChangeShapeType="1"/>
          </p:cNvSpPr>
          <p:nvPr/>
        </p:nvSpPr>
        <p:spPr bwMode="auto">
          <a:xfrm>
            <a:off x="5130800" y="3600450"/>
            <a:ext cx="42863" cy="1588"/>
          </a:xfrm>
          <a:prstGeom prst="line">
            <a:avLst/>
          </a:prstGeom>
          <a:noFill/>
          <a:ln w="7938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1094" name="Line 304"/>
          <p:cNvSpPr>
            <a:spLocks noChangeShapeType="1"/>
          </p:cNvSpPr>
          <p:nvPr/>
        </p:nvSpPr>
        <p:spPr bwMode="auto">
          <a:xfrm>
            <a:off x="2487613" y="2193925"/>
            <a:ext cx="1587" cy="1588"/>
          </a:xfrm>
          <a:prstGeom prst="line">
            <a:avLst/>
          </a:prstGeom>
          <a:noFill/>
          <a:ln w="7938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1095" name="Line 305"/>
          <p:cNvSpPr>
            <a:spLocks noChangeShapeType="1"/>
          </p:cNvSpPr>
          <p:nvPr/>
        </p:nvSpPr>
        <p:spPr bwMode="auto">
          <a:xfrm>
            <a:off x="2468563" y="2193925"/>
            <a:ext cx="44450" cy="1588"/>
          </a:xfrm>
          <a:prstGeom prst="line">
            <a:avLst/>
          </a:prstGeom>
          <a:noFill/>
          <a:ln w="7938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1096" name="Line 306"/>
          <p:cNvSpPr>
            <a:spLocks noChangeShapeType="1"/>
          </p:cNvSpPr>
          <p:nvPr/>
        </p:nvSpPr>
        <p:spPr bwMode="auto">
          <a:xfrm>
            <a:off x="3155950" y="2444750"/>
            <a:ext cx="1588" cy="52388"/>
          </a:xfrm>
          <a:prstGeom prst="line">
            <a:avLst/>
          </a:prstGeom>
          <a:noFill/>
          <a:ln w="7938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1097" name="Line 307"/>
          <p:cNvSpPr>
            <a:spLocks noChangeShapeType="1"/>
          </p:cNvSpPr>
          <p:nvPr/>
        </p:nvSpPr>
        <p:spPr bwMode="auto">
          <a:xfrm>
            <a:off x="3136900" y="2497138"/>
            <a:ext cx="44450" cy="1587"/>
          </a:xfrm>
          <a:prstGeom prst="line">
            <a:avLst/>
          </a:prstGeom>
          <a:noFill/>
          <a:ln w="7938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1098" name="Line 308"/>
          <p:cNvSpPr>
            <a:spLocks noChangeShapeType="1"/>
          </p:cNvSpPr>
          <p:nvPr/>
        </p:nvSpPr>
        <p:spPr bwMode="auto">
          <a:xfrm>
            <a:off x="3817938" y="2557463"/>
            <a:ext cx="1587" cy="39687"/>
          </a:xfrm>
          <a:prstGeom prst="line">
            <a:avLst/>
          </a:prstGeom>
          <a:noFill/>
          <a:ln w="7938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1099" name="Line 309"/>
          <p:cNvSpPr>
            <a:spLocks noChangeShapeType="1"/>
          </p:cNvSpPr>
          <p:nvPr/>
        </p:nvSpPr>
        <p:spPr bwMode="auto">
          <a:xfrm>
            <a:off x="3800475" y="2597150"/>
            <a:ext cx="41275" cy="1588"/>
          </a:xfrm>
          <a:prstGeom prst="line">
            <a:avLst/>
          </a:prstGeom>
          <a:noFill/>
          <a:ln w="7938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1100" name="Line 310"/>
          <p:cNvSpPr>
            <a:spLocks noChangeShapeType="1"/>
          </p:cNvSpPr>
          <p:nvPr/>
        </p:nvSpPr>
        <p:spPr bwMode="auto">
          <a:xfrm>
            <a:off x="4481513" y="3436938"/>
            <a:ext cx="0" cy="19050"/>
          </a:xfrm>
          <a:prstGeom prst="line">
            <a:avLst/>
          </a:prstGeom>
          <a:noFill/>
          <a:ln w="7938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1101" name="Line 311"/>
          <p:cNvSpPr>
            <a:spLocks noChangeShapeType="1"/>
          </p:cNvSpPr>
          <p:nvPr/>
        </p:nvSpPr>
        <p:spPr bwMode="auto">
          <a:xfrm>
            <a:off x="4462463" y="3455988"/>
            <a:ext cx="42862" cy="0"/>
          </a:xfrm>
          <a:prstGeom prst="line">
            <a:avLst/>
          </a:prstGeom>
          <a:noFill/>
          <a:ln w="7938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1102" name="Line 312"/>
          <p:cNvSpPr>
            <a:spLocks noChangeShapeType="1"/>
          </p:cNvSpPr>
          <p:nvPr/>
        </p:nvSpPr>
        <p:spPr bwMode="auto">
          <a:xfrm>
            <a:off x="5149850" y="3600450"/>
            <a:ext cx="0" cy="1588"/>
          </a:xfrm>
          <a:prstGeom prst="line">
            <a:avLst/>
          </a:prstGeom>
          <a:noFill/>
          <a:ln w="7938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1103" name="Line 313"/>
          <p:cNvSpPr>
            <a:spLocks noChangeShapeType="1"/>
          </p:cNvSpPr>
          <p:nvPr/>
        </p:nvSpPr>
        <p:spPr bwMode="auto">
          <a:xfrm>
            <a:off x="5130800" y="3600450"/>
            <a:ext cx="42863" cy="1588"/>
          </a:xfrm>
          <a:prstGeom prst="line">
            <a:avLst/>
          </a:prstGeom>
          <a:noFill/>
          <a:ln w="7938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1104" name="Freeform 314"/>
          <p:cNvSpPr>
            <a:spLocks/>
          </p:cNvSpPr>
          <p:nvPr/>
        </p:nvSpPr>
        <p:spPr bwMode="auto">
          <a:xfrm>
            <a:off x="2473325" y="2190750"/>
            <a:ext cx="2660650" cy="1408113"/>
          </a:xfrm>
          <a:custGeom>
            <a:avLst/>
            <a:gdLst>
              <a:gd name="T0" fmla="*/ 0 w 434"/>
              <a:gd name="T1" fmla="*/ 0 h 213"/>
              <a:gd name="T2" fmla="*/ 2147483647 w 434"/>
              <a:gd name="T3" fmla="*/ 0 h 213"/>
              <a:gd name="T4" fmla="*/ 2147483647 w 434"/>
              <a:gd name="T5" fmla="*/ 0 h 213"/>
              <a:gd name="T6" fmla="*/ 2147483647 w 434"/>
              <a:gd name="T7" fmla="*/ 2147483647 h 213"/>
              <a:gd name="T8" fmla="*/ 2147483647 w 434"/>
              <a:gd name="T9" fmla="*/ 2147483647 h 21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434"/>
              <a:gd name="T16" fmla="*/ 0 h 213"/>
              <a:gd name="T17" fmla="*/ 434 w 434"/>
              <a:gd name="T18" fmla="*/ 213 h 213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434" h="213">
                <a:moveTo>
                  <a:pt x="0" y="0"/>
                </a:moveTo>
                <a:lnTo>
                  <a:pt x="109" y="0"/>
                </a:lnTo>
                <a:lnTo>
                  <a:pt x="217" y="0"/>
                </a:lnTo>
                <a:lnTo>
                  <a:pt x="325" y="207"/>
                </a:lnTo>
                <a:lnTo>
                  <a:pt x="434" y="213"/>
                </a:lnTo>
              </a:path>
            </a:pathLst>
          </a:custGeom>
          <a:noFill/>
          <a:ln w="30226">
            <a:solidFill>
              <a:srgbClr val="339966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1105" name="Line 315"/>
          <p:cNvSpPr>
            <a:spLocks noChangeShapeType="1"/>
          </p:cNvSpPr>
          <p:nvPr/>
        </p:nvSpPr>
        <p:spPr bwMode="auto">
          <a:xfrm>
            <a:off x="2487613" y="2193925"/>
            <a:ext cx="1587" cy="1588"/>
          </a:xfrm>
          <a:prstGeom prst="line">
            <a:avLst/>
          </a:prstGeom>
          <a:noFill/>
          <a:ln w="7938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1106" name="Line 316"/>
          <p:cNvSpPr>
            <a:spLocks noChangeShapeType="1"/>
          </p:cNvSpPr>
          <p:nvPr/>
        </p:nvSpPr>
        <p:spPr bwMode="auto">
          <a:xfrm>
            <a:off x="2468563" y="2193925"/>
            <a:ext cx="44450" cy="1588"/>
          </a:xfrm>
          <a:prstGeom prst="line">
            <a:avLst/>
          </a:prstGeom>
          <a:noFill/>
          <a:ln w="7938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1107" name="Line 317"/>
          <p:cNvSpPr>
            <a:spLocks noChangeShapeType="1"/>
          </p:cNvSpPr>
          <p:nvPr/>
        </p:nvSpPr>
        <p:spPr bwMode="auto">
          <a:xfrm>
            <a:off x="3155950" y="2193925"/>
            <a:ext cx="1588" cy="1588"/>
          </a:xfrm>
          <a:prstGeom prst="line">
            <a:avLst/>
          </a:prstGeom>
          <a:noFill/>
          <a:ln w="7938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1108" name="Line 318"/>
          <p:cNvSpPr>
            <a:spLocks noChangeShapeType="1"/>
          </p:cNvSpPr>
          <p:nvPr/>
        </p:nvSpPr>
        <p:spPr bwMode="auto">
          <a:xfrm>
            <a:off x="3136900" y="2193925"/>
            <a:ext cx="44450" cy="1588"/>
          </a:xfrm>
          <a:prstGeom prst="line">
            <a:avLst/>
          </a:prstGeom>
          <a:noFill/>
          <a:ln w="7938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1109" name="Line 319"/>
          <p:cNvSpPr>
            <a:spLocks noChangeShapeType="1"/>
          </p:cNvSpPr>
          <p:nvPr/>
        </p:nvSpPr>
        <p:spPr bwMode="auto">
          <a:xfrm flipV="1">
            <a:off x="3817938" y="2160588"/>
            <a:ext cx="1587" cy="33337"/>
          </a:xfrm>
          <a:prstGeom prst="line">
            <a:avLst/>
          </a:prstGeom>
          <a:noFill/>
          <a:ln w="7938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1110" name="Line 320"/>
          <p:cNvSpPr>
            <a:spLocks noChangeShapeType="1"/>
          </p:cNvSpPr>
          <p:nvPr/>
        </p:nvSpPr>
        <p:spPr bwMode="auto">
          <a:xfrm>
            <a:off x="3800475" y="2028825"/>
            <a:ext cx="41275" cy="1588"/>
          </a:xfrm>
          <a:prstGeom prst="line">
            <a:avLst/>
          </a:prstGeom>
          <a:noFill/>
          <a:ln w="7938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1111" name="Line 321"/>
          <p:cNvSpPr>
            <a:spLocks noChangeShapeType="1"/>
          </p:cNvSpPr>
          <p:nvPr/>
        </p:nvSpPr>
        <p:spPr bwMode="auto">
          <a:xfrm flipV="1">
            <a:off x="4481513" y="3441700"/>
            <a:ext cx="0" cy="119063"/>
          </a:xfrm>
          <a:prstGeom prst="line">
            <a:avLst/>
          </a:prstGeom>
          <a:noFill/>
          <a:ln w="7938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1112" name="Line 322"/>
          <p:cNvSpPr>
            <a:spLocks noChangeShapeType="1"/>
          </p:cNvSpPr>
          <p:nvPr/>
        </p:nvSpPr>
        <p:spPr bwMode="auto">
          <a:xfrm>
            <a:off x="4462463" y="3441700"/>
            <a:ext cx="42862" cy="1588"/>
          </a:xfrm>
          <a:prstGeom prst="line">
            <a:avLst/>
          </a:prstGeom>
          <a:noFill/>
          <a:ln w="7938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1113" name="Line 323"/>
          <p:cNvSpPr>
            <a:spLocks noChangeShapeType="1"/>
          </p:cNvSpPr>
          <p:nvPr/>
        </p:nvSpPr>
        <p:spPr bwMode="auto">
          <a:xfrm>
            <a:off x="5149850" y="3600450"/>
            <a:ext cx="0" cy="1588"/>
          </a:xfrm>
          <a:prstGeom prst="line">
            <a:avLst/>
          </a:prstGeom>
          <a:noFill/>
          <a:ln w="7938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1114" name="Line 324"/>
          <p:cNvSpPr>
            <a:spLocks noChangeShapeType="1"/>
          </p:cNvSpPr>
          <p:nvPr/>
        </p:nvSpPr>
        <p:spPr bwMode="auto">
          <a:xfrm>
            <a:off x="5130800" y="3600450"/>
            <a:ext cx="42863" cy="1588"/>
          </a:xfrm>
          <a:prstGeom prst="line">
            <a:avLst/>
          </a:prstGeom>
          <a:noFill/>
          <a:ln w="7938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1115" name="Line 325"/>
          <p:cNvSpPr>
            <a:spLocks noChangeShapeType="1"/>
          </p:cNvSpPr>
          <p:nvPr/>
        </p:nvSpPr>
        <p:spPr bwMode="auto">
          <a:xfrm>
            <a:off x="2487613" y="2193925"/>
            <a:ext cx="1587" cy="1588"/>
          </a:xfrm>
          <a:prstGeom prst="line">
            <a:avLst/>
          </a:prstGeom>
          <a:noFill/>
          <a:ln w="7938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1116" name="Line 326"/>
          <p:cNvSpPr>
            <a:spLocks noChangeShapeType="1"/>
          </p:cNvSpPr>
          <p:nvPr/>
        </p:nvSpPr>
        <p:spPr bwMode="auto">
          <a:xfrm>
            <a:off x="2468563" y="2193925"/>
            <a:ext cx="44450" cy="1588"/>
          </a:xfrm>
          <a:prstGeom prst="line">
            <a:avLst/>
          </a:prstGeom>
          <a:noFill/>
          <a:ln w="7938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1117" name="Line 327"/>
          <p:cNvSpPr>
            <a:spLocks noChangeShapeType="1"/>
          </p:cNvSpPr>
          <p:nvPr/>
        </p:nvSpPr>
        <p:spPr bwMode="auto">
          <a:xfrm>
            <a:off x="3155950" y="2193925"/>
            <a:ext cx="1588" cy="1588"/>
          </a:xfrm>
          <a:prstGeom prst="line">
            <a:avLst/>
          </a:prstGeom>
          <a:noFill/>
          <a:ln w="7938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1118" name="Line 328"/>
          <p:cNvSpPr>
            <a:spLocks noChangeShapeType="1"/>
          </p:cNvSpPr>
          <p:nvPr/>
        </p:nvSpPr>
        <p:spPr bwMode="auto">
          <a:xfrm>
            <a:off x="3136900" y="2193925"/>
            <a:ext cx="44450" cy="1588"/>
          </a:xfrm>
          <a:prstGeom prst="line">
            <a:avLst/>
          </a:prstGeom>
          <a:noFill/>
          <a:ln w="7938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1119" name="Line 329"/>
          <p:cNvSpPr>
            <a:spLocks noChangeShapeType="1"/>
          </p:cNvSpPr>
          <p:nvPr/>
        </p:nvSpPr>
        <p:spPr bwMode="auto">
          <a:xfrm>
            <a:off x="3817938" y="2193925"/>
            <a:ext cx="1587" cy="165100"/>
          </a:xfrm>
          <a:prstGeom prst="line">
            <a:avLst/>
          </a:prstGeom>
          <a:noFill/>
          <a:ln w="7938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1120" name="Line 330"/>
          <p:cNvSpPr>
            <a:spLocks noChangeShapeType="1"/>
          </p:cNvSpPr>
          <p:nvPr/>
        </p:nvSpPr>
        <p:spPr bwMode="auto">
          <a:xfrm>
            <a:off x="3800475" y="2359025"/>
            <a:ext cx="41275" cy="1588"/>
          </a:xfrm>
          <a:prstGeom prst="line">
            <a:avLst/>
          </a:prstGeom>
          <a:noFill/>
          <a:ln w="7938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1121" name="Line 331"/>
          <p:cNvSpPr>
            <a:spLocks noChangeShapeType="1"/>
          </p:cNvSpPr>
          <p:nvPr/>
        </p:nvSpPr>
        <p:spPr bwMode="auto">
          <a:xfrm>
            <a:off x="4481513" y="3560763"/>
            <a:ext cx="0" cy="119062"/>
          </a:xfrm>
          <a:prstGeom prst="line">
            <a:avLst/>
          </a:prstGeom>
          <a:noFill/>
          <a:ln w="7938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1122" name="Line 332"/>
          <p:cNvSpPr>
            <a:spLocks noChangeShapeType="1"/>
          </p:cNvSpPr>
          <p:nvPr/>
        </p:nvSpPr>
        <p:spPr bwMode="auto">
          <a:xfrm>
            <a:off x="4462463" y="3679825"/>
            <a:ext cx="42862" cy="1588"/>
          </a:xfrm>
          <a:prstGeom prst="line">
            <a:avLst/>
          </a:prstGeom>
          <a:noFill/>
          <a:ln w="7938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1123" name="Line 333"/>
          <p:cNvSpPr>
            <a:spLocks noChangeShapeType="1"/>
          </p:cNvSpPr>
          <p:nvPr/>
        </p:nvSpPr>
        <p:spPr bwMode="auto">
          <a:xfrm>
            <a:off x="5149850" y="3600450"/>
            <a:ext cx="0" cy="1588"/>
          </a:xfrm>
          <a:prstGeom prst="line">
            <a:avLst/>
          </a:prstGeom>
          <a:noFill/>
          <a:ln w="7938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1124" name="Line 334"/>
          <p:cNvSpPr>
            <a:spLocks noChangeShapeType="1"/>
          </p:cNvSpPr>
          <p:nvPr/>
        </p:nvSpPr>
        <p:spPr bwMode="auto">
          <a:xfrm>
            <a:off x="5130800" y="3600450"/>
            <a:ext cx="42863" cy="1588"/>
          </a:xfrm>
          <a:prstGeom prst="line">
            <a:avLst/>
          </a:prstGeom>
          <a:noFill/>
          <a:ln w="7938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1125" name="Freeform 335"/>
          <p:cNvSpPr>
            <a:spLocks/>
          </p:cNvSpPr>
          <p:nvPr/>
        </p:nvSpPr>
        <p:spPr bwMode="auto">
          <a:xfrm>
            <a:off x="2487613" y="2193925"/>
            <a:ext cx="2662237" cy="1366838"/>
          </a:xfrm>
          <a:custGeom>
            <a:avLst/>
            <a:gdLst>
              <a:gd name="T0" fmla="*/ 0 w 434"/>
              <a:gd name="T1" fmla="*/ 0 h 207"/>
              <a:gd name="T2" fmla="*/ 2147483647 w 434"/>
              <a:gd name="T3" fmla="*/ 0 h 207"/>
              <a:gd name="T4" fmla="*/ 2147483647 w 434"/>
              <a:gd name="T5" fmla="*/ 0 h 207"/>
              <a:gd name="T6" fmla="*/ 2147483647 w 434"/>
              <a:gd name="T7" fmla="*/ 2147483647 h 207"/>
              <a:gd name="T8" fmla="*/ 2147483647 w 434"/>
              <a:gd name="T9" fmla="*/ 2147483647 h 20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434"/>
              <a:gd name="T16" fmla="*/ 0 h 207"/>
              <a:gd name="T17" fmla="*/ 434 w 434"/>
              <a:gd name="T18" fmla="*/ 207 h 207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434" h="207">
                <a:moveTo>
                  <a:pt x="0" y="0"/>
                </a:moveTo>
                <a:lnTo>
                  <a:pt x="109" y="0"/>
                </a:lnTo>
                <a:lnTo>
                  <a:pt x="217" y="0"/>
                </a:lnTo>
                <a:lnTo>
                  <a:pt x="325" y="166"/>
                </a:lnTo>
                <a:lnTo>
                  <a:pt x="434" y="207"/>
                </a:lnTo>
              </a:path>
            </a:pathLst>
          </a:custGeom>
          <a:noFill/>
          <a:ln w="254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1126" name="Line 336"/>
          <p:cNvSpPr>
            <a:spLocks noChangeShapeType="1"/>
          </p:cNvSpPr>
          <p:nvPr/>
        </p:nvSpPr>
        <p:spPr bwMode="auto">
          <a:xfrm>
            <a:off x="2487613" y="2193925"/>
            <a:ext cx="1587" cy="1588"/>
          </a:xfrm>
          <a:prstGeom prst="line">
            <a:avLst/>
          </a:prstGeom>
          <a:noFill/>
          <a:ln w="7938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1127" name="Line 337"/>
          <p:cNvSpPr>
            <a:spLocks noChangeShapeType="1"/>
          </p:cNvSpPr>
          <p:nvPr/>
        </p:nvSpPr>
        <p:spPr bwMode="auto">
          <a:xfrm>
            <a:off x="2468563" y="2193925"/>
            <a:ext cx="44450" cy="1588"/>
          </a:xfrm>
          <a:prstGeom prst="line">
            <a:avLst/>
          </a:prstGeom>
          <a:noFill/>
          <a:ln w="7938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1128" name="Line 338"/>
          <p:cNvSpPr>
            <a:spLocks noChangeShapeType="1"/>
          </p:cNvSpPr>
          <p:nvPr/>
        </p:nvSpPr>
        <p:spPr bwMode="auto">
          <a:xfrm>
            <a:off x="3155950" y="2193925"/>
            <a:ext cx="1588" cy="1588"/>
          </a:xfrm>
          <a:prstGeom prst="line">
            <a:avLst/>
          </a:prstGeom>
          <a:noFill/>
          <a:ln w="7938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1129" name="Line 339"/>
          <p:cNvSpPr>
            <a:spLocks noChangeShapeType="1"/>
          </p:cNvSpPr>
          <p:nvPr/>
        </p:nvSpPr>
        <p:spPr bwMode="auto">
          <a:xfrm>
            <a:off x="3136900" y="2193925"/>
            <a:ext cx="44450" cy="1588"/>
          </a:xfrm>
          <a:prstGeom prst="line">
            <a:avLst/>
          </a:prstGeom>
          <a:noFill/>
          <a:ln w="7938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1130" name="Line 340"/>
          <p:cNvSpPr>
            <a:spLocks noChangeShapeType="1"/>
          </p:cNvSpPr>
          <p:nvPr/>
        </p:nvSpPr>
        <p:spPr bwMode="auto">
          <a:xfrm>
            <a:off x="3817938" y="2193925"/>
            <a:ext cx="1587" cy="1588"/>
          </a:xfrm>
          <a:prstGeom prst="line">
            <a:avLst/>
          </a:prstGeom>
          <a:noFill/>
          <a:ln w="7938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1131" name="Line 341"/>
          <p:cNvSpPr>
            <a:spLocks noChangeShapeType="1"/>
          </p:cNvSpPr>
          <p:nvPr/>
        </p:nvSpPr>
        <p:spPr bwMode="auto">
          <a:xfrm>
            <a:off x="3800475" y="2193925"/>
            <a:ext cx="41275" cy="1588"/>
          </a:xfrm>
          <a:prstGeom prst="line">
            <a:avLst/>
          </a:prstGeom>
          <a:noFill/>
          <a:ln w="7938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1132" name="Line 342"/>
          <p:cNvSpPr>
            <a:spLocks noChangeShapeType="1"/>
          </p:cNvSpPr>
          <p:nvPr/>
        </p:nvSpPr>
        <p:spPr bwMode="auto">
          <a:xfrm flipV="1">
            <a:off x="4481513" y="3238500"/>
            <a:ext cx="0" cy="52388"/>
          </a:xfrm>
          <a:prstGeom prst="line">
            <a:avLst/>
          </a:prstGeom>
          <a:noFill/>
          <a:ln w="7938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1133" name="Line 343"/>
          <p:cNvSpPr>
            <a:spLocks noChangeShapeType="1"/>
          </p:cNvSpPr>
          <p:nvPr/>
        </p:nvSpPr>
        <p:spPr bwMode="auto">
          <a:xfrm>
            <a:off x="4462463" y="3238500"/>
            <a:ext cx="42862" cy="0"/>
          </a:xfrm>
          <a:prstGeom prst="line">
            <a:avLst/>
          </a:prstGeom>
          <a:noFill/>
          <a:ln w="7938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1134" name="Line 344"/>
          <p:cNvSpPr>
            <a:spLocks noChangeShapeType="1"/>
          </p:cNvSpPr>
          <p:nvPr/>
        </p:nvSpPr>
        <p:spPr bwMode="auto">
          <a:xfrm flipV="1">
            <a:off x="5149850" y="3535363"/>
            <a:ext cx="0" cy="25400"/>
          </a:xfrm>
          <a:prstGeom prst="line">
            <a:avLst/>
          </a:prstGeom>
          <a:noFill/>
          <a:ln w="7938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1135" name="Line 345"/>
          <p:cNvSpPr>
            <a:spLocks noChangeShapeType="1"/>
          </p:cNvSpPr>
          <p:nvPr/>
        </p:nvSpPr>
        <p:spPr bwMode="auto">
          <a:xfrm>
            <a:off x="5130800" y="3535363"/>
            <a:ext cx="42863" cy="0"/>
          </a:xfrm>
          <a:prstGeom prst="line">
            <a:avLst/>
          </a:prstGeom>
          <a:noFill/>
          <a:ln w="7938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1136" name="Line 346"/>
          <p:cNvSpPr>
            <a:spLocks noChangeShapeType="1"/>
          </p:cNvSpPr>
          <p:nvPr/>
        </p:nvSpPr>
        <p:spPr bwMode="auto">
          <a:xfrm>
            <a:off x="2487613" y="2193925"/>
            <a:ext cx="1587" cy="1588"/>
          </a:xfrm>
          <a:prstGeom prst="line">
            <a:avLst/>
          </a:prstGeom>
          <a:noFill/>
          <a:ln w="7938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1137" name="Line 347"/>
          <p:cNvSpPr>
            <a:spLocks noChangeShapeType="1"/>
          </p:cNvSpPr>
          <p:nvPr/>
        </p:nvSpPr>
        <p:spPr bwMode="auto">
          <a:xfrm>
            <a:off x="2468563" y="2193925"/>
            <a:ext cx="44450" cy="1588"/>
          </a:xfrm>
          <a:prstGeom prst="line">
            <a:avLst/>
          </a:prstGeom>
          <a:noFill/>
          <a:ln w="7938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1138" name="Line 348"/>
          <p:cNvSpPr>
            <a:spLocks noChangeShapeType="1"/>
          </p:cNvSpPr>
          <p:nvPr/>
        </p:nvSpPr>
        <p:spPr bwMode="auto">
          <a:xfrm>
            <a:off x="3155950" y="2193925"/>
            <a:ext cx="1588" cy="1588"/>
          </a:xfrm>
          <a:prstGeom prst="line">
            <a:avLst/>
          </a:prstGeom>
          <a:noFill/>
          <a:ln w="7938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1139" name="Line 349"/>
          <p:cNvSpPr>
            <a:spLocks noChangeShapeType="1"/>
          </p:cNvSpPr>
          <p:nvPr/>
        </p:nvSpPr>
        <p:spPr bwMode="auto">
          <a:xfrm>
            <a:off x="3136900" y="2193925"/>
            <a:ext cx="44450" cy="1588"/>
          </a:xfrm>
          <a:prstGeom prst="line">
            <a:avLst/>
          </a:prstGeom>
          <a:noFill/>
          <a:ln w="7938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1140" name="Line 350"/>
          <p:cNvSpPr>
            <a:spLocks noChangeShapeType="1"/>
          </p:cNvSpPr>
          <p:nvPr/>
        </p:nvSpPr>
        <p:spPr bwMode="auto">
          <a:xfrm>
            <a:off x="3817938" y="2193925"/>
            <a:ext cx="1587" cy="1588"/>
          </a:xfrm>
          <a:prstGeom prst="line">
            <a:avLst/>
          </a:prstGeom>
          <a:noFill/>
          <a:ln w="7938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1141" name="Line 351"/>
          <p:cNvSpPr>
            <a:spLocks noChangeShapeType="1"/>
          </p:cNvSpPr>
          <p:nvPr/>
        </p:nvSpPr>
        <p:spPr bwMode="auto">
          <a:xfrm>
            <a:off x="3800475" y="2193925"/>
            <a:ext cx="41275" cy="1588"/>
          </a:xfrm>
          <a:prstGeom prst="line">
            <a:avLst/>
          </a:prstGeom>
          <a:noFill/>
          <a:ln w="7938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1142" name="Line 352"/>
          <p:cNvSpPr>
            <a:spLocks noChangeShapeType="1"/>
          </p:cNvSpPr>
          <p:nvPr/>
        </p:nvSpPr>
        <p:spPr bwMode="auto">
          <a:xfrm>
            <a:off x="4481513" y="3290888"/>
            <a:ext cx="0" cy="58737"/>
          </a:xfrm>
          <a:prstGeom prst="line">
            <a:avLst/>
          </a:prstGeom>
          <a:noFill/>
          <a:ln w="7938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1143" name="Line 353"/>
          <p:cNvSpPr>
            <a:spLocks noChangeShapeType="1"/>
          </p:cNvSpPr>
          <p:nvPr/>
        </p:nvSpPr>
        <p:spPr bwMode="auto">
          <a:xfrm>
            <a:off x="4462463" y="3349625"/>
            <a:ext cx="42862" cy="1588"/>
          </a:xfrm>
          <a:prstGeom prst="line">
            <a:avLst/>
          </a:prstGeom>
          <a:noFill/>
          <a:ln w="7938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1144" name="Line 354"/>
          <p:cNvSpPr>
            <a:spLocks noChangeShapeType="1"/>
          </p:cNvSpPr>
          <p:nvPr/>
        </p:nvSpPr>
        <p:spPr bwMode="auto">
          <a:xfrm>
            <a:off x="5149850" y="3560763"/>
            <a:ext cx="0" cy="26987"/>
          </a:xfrm>
          <a:prstGeom prst="line">
            <a:avLst/>
          </a:prstGeom>
          <a:noFill/>
          <a:ln w="7938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1145" name="Line 355"/>
          <p:cNvSpPr>
            <a:spLocks noChangeShapeType="1"/>
          </p:cNvSpPr>
          <p:nvPr/>
        </p:nvSpPr>
        <p:spPr bwMode="auto">
          <a:xfrm>
            <a:off x="5130800" y="3587750"/>
            <a:ext cx="42863" cy="1588"/>
          </a:xfrm>
          <a:prstGeom prst="line">
            <a:avLst/>
          </a:prstGeom>
          <a:noFill/>
          <a:ln w="7938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1146" name="Freeform 356"/>
          <p:cNvSpPr>
            <a:spLocks/>
          </p:cNvSpPr>
          <p:nvPr/>
        </p:nvSpPr>
        <p:spPr bwMode="auto">
          <a:xfrm>
            <a:off x="2487613" y="2193925"/>
            <a:ext cx="2662237" cy="1406525"/>
          </a:xfrm>
          <a:custGeom>
            <a:avLst/>
            <a:gdLst>
              <a:gd name="T0" fmla="*/ 0 w 434"/>
              <a:gd name="T1" fmla="*/ 0 h 213"/>
              <a:gd name="T2" fmla="*/ 2147483647 w 434"/>
              <a:gd name="T3" fmla="*/ 2147483647 h 213"/>
              <a:gd name="T4" fmla="*/ 2147483647 w 434"/>
              <a:gd name="T5" fmla="*/ 2147483647 h 213"/>
              <a:gd name="T6" fmla="*/ 2147483647 w 434"/>
              <a:gd name="T7" fmla="*/ 2147483647 h 213"/>
              <a:gd name="T8" fmla="*/ 2147483647 w 434"/>
              <a:gd name="T9" fmla="*/ 2147483647 h 21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434"/>
              <a:gd name="T16" fmla="*/ 0 h 213"/>
              <a:gd name="T17" fmla="*/ 434 w 434"/>
              <a:gd name="T18" fmla="*/ 213 h 213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434" h="213">
                <a:moveTo>
                  <a:pt x="0" y="0"/>
                </a:moveTo>
                <a:lnTo>
                  <a:pt x="109" y="203"/>
                </a:lnTo>
                <a:lnTo>
                  <a:pt x="217" y="209"/>
                </a:lnTo>
                <a:lnTo>
                  <a:pt x="325" y="213"/>
                </a:lnTo>
                <a:lnTo>
                  <a:pt x="434" y="213"/>
                </a:lnTo>
              </a:path>
            </a:pathLst>
          </a:custGeom>
          <a:noFill/>
          <a:ln w="317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1147" name="Line 357"/>
          <p:cNvSpPr>
            <a:spLocks noChangeShapeType="1"/>
          </p:cNvSpPr>
          <p:nvPr/>
        </p:nvSpPr>
        <p:spPr bwMode="auto">
          <a:xfrm>
            <a:off x="2487613" y="2193925"/>
            <a:ext cx="1587" cy="1588"/>
          </a:xfrm>
          <a:prstGeom prst="line">
            <a:avLst/>
          </a:prstGeom>
          <a:noFill/>
          <a:ln w="7938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1148" name="Line 358"/>
          <p:cNvSpPr>
            <a:spLocks noChangeShapeType="1"/>
          </p:cNvSpPr>
          <p:nvPr/>
        </p:nvSpPr>
        <p:spPr bwMode="auto">
          <a:xfrm>
            <a:off x="2468563" y="2193925"/>
            <a:ext cx="44450" cy="1588"/>
          </a:xfrm>
          <a:prstGeom prst="line">
            <a:avLst/>
          </a:prstGeom>
          <a:noFill/>
          <a:ln w="7938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1149" name="Line 359"/>
          <p:cNvSpPr>
            <a:spLocks noChangeShapeType="1"/>
          </p:cNvSpPr>
          <p:nvPr/>
        </p:nvSpPr>
        <p:spPr bwMode="auto">
          <a:xfrm flipV="1">
            <a:off x="3155950" y="3495675"/>
            <a:ext cx="1588" cy="39688"/>
          </a:xfrm>
          <a:prstGeom prst="line">
            <a:avLst/>
          </a:prstGeom>
          <a:noFill/>
          <a:ln w="7938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1150" name="Line 360"/>
          <p:cNvSpPr>
            <a:spLocks noChangeShapeType="1"/>
          </p:cNvSpPr>
          <p:nvPr/>
        </p:nvSpPr>
        <p:spPr bwMode="auto">
          <a:xfrm>
            <a:off x="3136900" y="3495675"/>
            <a:ext cx="44450" cy="0"/>
          </a:xfrm>
          <a:prstGeom prst="line">
            <a:avLst/>
          </a:prstGeom>
          <a:noFill/>
          <a:ln w="7938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1151" name="Line 361"/>
          <p:cNvSpPr>
            <a:spLocks noChangeShapeType="1"/>
          </p:cNvSpPr>
          <p:nvPr/>
        </p:nvSpPr>
        <p:spPr bwMode="auto">
          <a:xfrm flipV="1">
            <a:off x="3817938" y="3548063"/>
            <a:ext cx="1587" cy="26987"/>
          </a:xfrm>
          <a:prstGeom prst="line">
            <a:avLst/>
          </a:prstGeom>
          <a:noFill/>
          <a:ln w="7938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1152" name="Line 362"/>
          <p:cNvSpPr>
            <a:spLocks noChangeShapeType="1"/>
          </p:cNvSpPr>
          <p:nvPr/>
        </p:nvSpPr>
        <p:spPr bwMode="auto">
          <a:xfrm>
            <a:off x="3800475" y="3548063"/>
            <a:ext cx="41275" cy="1587"/>
          </a:xfrm>
          <a:prstGeom prst="line">
            <a:avLst/>
          </a:prstGeom>
          <a:noFill/>
          <a:ln w="7938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1153" name="Line 363"/>
          <p:cNvSpPr>
            <a:spLocks noChangeShapeType="1"/>
          </p:cNvSpPr>
          <p:nvPr/>
        </p:nvSpPr>
        <p:spPr bwMode="auto">
          <a:xfrm>
            <a:off x="4481513" y="3600450"/>
            <a:ext cx="0" cy="1588"/>
          </a:xfrm>
          <a:prstGeom prst="line">
            <a:avLst/>
          </a:prstGeom>
          <a:noFill/>
          <a:ln w="7938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1154" name="Line 364"/>
          <p:cNvSpPr>
            <a:spLocks noChangeShapeType="1"/>
          </p:cNvSpPr>
          <p:nvPr/>
        </p:nvSpPr>
        <p:spPr bwMode="auto">
          <a:xfrm>
            <a:off x="4462463" y="3600450"/>
            <a:ext cx="42862" cy="1588"/>
          </a:xfrm>
          <a:prstGeom prst="line">
            <a:avLst/>
          </a:prstGeom>
          <a:noFill/>
          <a:ln w="7938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1155" name="Line 365"/>
          <p:cNvSpPr>
            <a:spLocks noChangeShapeType="1"/>
          </p:cNvSpPr>
          <p:nvPr/>
        </p:nvSpPr>
        <p:spPr bwMode="auto">
          <a:xfrm>
            <a:off x="5149850" y="3600450"/>
            <a:ext cx="0" cy="1588"/>
          </a:xfrm>
          <a:prstGeom prst="line">
            <a:avLst/>
          </a:prstGeom>
          <a:noFill/>
          <a:ln w="7938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1156" name="Line 366"/>
          <p:cNvSpPr>
            <a:spLocks noChangeShapeType="1"/>
          </p:cNvSpPr>
          <p:nvPr/>
        </p:nvSpPr>
        <p:spPr bwMode="auto">
          <a:xfrm>
            <a:off x="5130800" y="3600450"/>
            <a:ext cx="42863" cy="1588"/>
          </a:xfrm>
          <a:prstGeom prst="line">
            <a:avLst/>
          </a:prstGeom>
          <a:noFill/>
          <a:ln w="7938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1157" name="Line 367"/>
          <p:cNvSpPr>
            <a:spLocks noChangeShapeType="1"/>
          </p:cNvSpPr>
          <p:nvPr/>
        </p:nvSpPr>
        <p:spPr bwMode="auto">
          <a:xfrm>
            <a:off x="2487613" y="2193925"/>
            <a:ext cx="1587" cy="1588"/>
          </a:xfrm>
          <a:prstGeom prst="line">
            <a:avLst/>
          </a:prstGeom>
          <a:noFill/>
          <a:ln w="7938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1158" name="Line 368"/>
          <p:cNvSpPr>
            <a:spLocks noChangeShapeType="1"/>
          </p:cNvSpPr>
          <p:nvPr/>
        </p:nvSpPr>
        <p:spPr bwMode="auto">
          <a:xfrm>
            <a:off x="2468563" y="2193925"/>
            <a:ext cx="44450" cy="1588"/>
          </a:xfrm>
          <a:prstGeom prst="line">
            <a:avLst/>
          </a:prstGeom>
          <a:noFill/>
          <a:ln w="7938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1159" name="Line 369"/>
          <p:cNvSpPr>
            <a:spLocks noChangeShapeType="1"/>
          </p:cNvSpPr>
          <p:nvPr/>
        </p:nvSpPr>
        <p:spPr bwMode="auto">
          <a:xfrm>
            <a:off x="3155950" y="3535363"/>
            <a:ext cx="1588" cy="31750"/>
          </a:xfrm>
          <a:prstGeom prst="line">
            <a:avLst/>
          </a:prstGeom>
          <a:noFill/>
          <a:ln w="7938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1160" name="Line 370"/>
          <p:cNvSpPr>
            <a:spLocks noChangeShapeType="1"/>
          </p:cNvSpPr>
          <p:nvPr/>
        </p:nvSpPr>
        <p:spPr bwMode="auto">
          <a:xfrm>
            <a:off x="3136900" y="3567113"/>
            <a:ext cx="44450" cy="1587"/>
          </a:xfrm>
          <a:prstGeom prst="line">
            <a:avLst/>
          </a:prstGeom>
          <a:noFill/>
          <a:ln w="7938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1161" name="Line 371"/>
          <p:cNvSpPr>
            <a:spLocks noChangeShapeType="1"/>
          </p:cNvSpPr>
          <p:nvPr/>
        </p:nvSpPr>
        <p:spPr bwMode="auto">
          <a:xfrm>
            <a:off x="3817938" y="3575050"/>
            <a:ext cx="1587" cy="31750"/>
          </a:xfrm>
          <a:prstGeom prst="line">
            <a:avLst/>
          </a:prstGeom>
          <a:noFill/>
          <a:ln w="7938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1162" name="Line 372"/>
          <p:cNvSpPr>
            <a:spLocks noChangeShapeType="1"/>
          </p:cNvSpPr>
          <p:nvPr/>
        </p:nvSpPr>
        <p:spPr bwMode="auto">
          <a:xfrm>
            <a:off x="3800475" y="3606800"/>
            <a:ext cx="41275" cy="1588"/>
          </a:xfrm>
          <a:prstGeom prst="line">
            <a:avLst/>
          </a:prstGeom>
          <a:noFill/>
          <a:ln w="7938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1163" name="Line 373"/>
          <p:cNvSpPr>
            <a:spLocks noChangeShapeType="1"/>
          </p:cNvSpPr>
          <p:nvPr/>
        </p:nvSpPr>
        <p:spPr bwMode="auto">
          <a:xfrm>
            <a:off x="4481513" y="3600450"/>
            <a:ext cx="0" cy="1588"/>
          </a:xfrm>
          <a:prstGeom prst="line">
            <a:avLst/>
          </a:prstGeom>
          <a:noFill/>
          <a:ln w="7938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1164" name="Line 374"/>
          <p:cNvSpPr>
            <a:spLocks noChangeShapeType="1"/>
          </p:cNvSpPr>
          <p:nvPr/>
        </p:nvSpPr>
        <p:spPr bwMode="auto">
          <a:xfrm>
            <a:off x="4462463" y="3600450"/>
            <a:ext cx="42862" cy="1588"/>
          </a:xfrm>
          <a:prstGeom prst="line">
            <a:avLst/>
          </a:prstGeom>
          <a:noFill/>
          <a:ln w="7938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1165" name="Line 375"/>
          <p:cNvSpPr>
            <a:spLocks noChangeShapeType="1"/>
          </p:cNvSpPr>
          <p:nvPr/>
        </p:nvSpPr>
        <p:spPr bwMode="auto">
          <a:xfrm>
            <a:off x="5149850" y="3600450"/>
            <a:ext cx="0" cy="1588"/>
          </a:xfrm>
          <a:prstGeom prst="line">
            <a:avLst/>
          </a:prstGeom>
          <a:noFill/>
          <a:ln w="7938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1166" name="Line 376"/>
          <p:cNvSpPr>
            <a:spLocks noChangeShapeType="1"/>
          </p:cNvSpPr>
          <p:nvPr/>
        </p:nvSpPr>
        <p:spPr bwMode="auto">
          <a:xfrm>
            <a:off x="5130800" y="3600450"/>
            <a:ext cx="42863" cy="1588"/>
          </a:xfrm>
          <a:prstGeom prst="line">
            <a:avLst/>
          </a:prstGeom>
          <a:noFill/>
          <a:ln w="7938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1167" name="Freeform 377"/>
          <p:cNvSpPr>
            <a:spLocks/>
          </p:cNvSpPr>
          <p:nvPr/>
        </p:nvSpPr>
        <p:spPr bwMode="auto">
          <a:xfrm>
            <a:off x="2455863" y="2160588"/>
            <a:ext cx="61912" cy="66675"/>
          </a:xfrm>
          <a:custGeom>
            <a:avLst/>
            <a:gdLst>
              <a:gd name="T0" fmla="*/ 49602163 w 55"/>
              <a:gd name="T1" fmla="*/ 0 h 55"/>
              <a:gd name="T2" fmla="*/ 97433378 w 55"/>
              <a:gd name="T3" fmla="*/ 104912134 h 55"/>
              <a:gd name="T4" fmla="*/ 0 w 55"/>
              <a:gd name="T5" fmla="*/ 104912134 h 55"/>
              <a:gd name="T6" fmla="*/ 49602163 w 55"/>
              <a:gd name="T7" fmla="*/ 0 h 55"/>
              <a:gd name="T8" fmla="*/ 0 60000 65536"/>
              <a:gd name="T9" fmla="*/ 0 60000 65536"/>
              <a:gd name="T10" fmla="*/ 0 60000 65536"/>
              <a:gd name="T11" fmla="*/ 0 60000 65536"/>
              <a:gd name="T12" fmla="*/ 0 w 55"/>
              <a:gd name="T13" fmla="*/ 0 h 55"/>
              <a:gd name="T14" fmla="*/ 55 w 55"/>
              <a:gd name="T15" fmla="*/ 55 h 5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55" h="55">
                <a:moveTo>
                  <a:pt x="28" y="0"/>
                </a:moveTo>
                <a:lnTo>
                  <a:pt x="55" y="55"/>
                </a:lnTo>
                <a:lnTo>
                  <a:pt x="0" y="55"/>
                </a:lnTo>
                <a:lnTo>
                  <a:pt x="28" y="0"/>
                </a:lnTo>
                <a:close/>
              </a:path>
            </a:pathLst>
          </a:custGeom>
          <a:solidFill>
            <a:srgbClr val="000000"/>
          </a:solidFill>
          <a:ln w="7938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1168" name="Freeform 378"/>
          <p:cNvSpPr>
            <a:spLocks/>
          </p:cNvSpPr>
          <p:nvPr/>
        </p:nvSpPr>
        <p:spPr bwMode="auto">
          <a:xfrm>
            <a:off x="3124200" y="3217863"/>
            <a:ext cx="61913" cy="65087"/>
          </a:xfrm>
          <a:custGeom>
            <a:avLst/>
            <a:gdLst>
              <a:gd name="T0" fmla="*/ 49601355 w 55"/>
              <a:gd name="T1" fmla="*/ 0 h 55"/>
              <a:gd name="T2" fmla="*/ 97430675 w 55"/>
              <a:gd name="T3" fmla="*/ 104909345 h 55"/>
              <a:gd name="T4" fmla="*/ 0 w 55"/>
              <a:gd name="T5" fmla="*/ 104909345 h 55"/>
              <a:gd name="T6" fmla="*/ 49601355 w 55"/>
              <a:gd name="T7" fmla="*/ 0 h 55"/>
              <a:gd name="T8" fmla="*/ 0 60000 65536"/>
              <a:gd name="T9" fmla="*/ 0 60000 65536"/>
              <a:gd name="T10" fmla="*/ 0 60000 65536"/>
              <a:gd name="T11" fmla="*/ 0 60000 65536"/>
              <a:gd name="T12" fmla="*/ 0 w 55"/>
              <a:gd name="T13" fmla="*/ 0 h 55"/>
              <a:gd name="T14" fmla="*/ 55 w 55"/>
              <a:gd name="T15" fmla="*/ 55 h 5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55" h="55">
                <a:moveTo>
                  <a:pt x="28" y="0"/>
                </a:moveTo>
                <a:lnTo>
                  <a:pt x="55" y="55"/>
                </a:lnTo>
                <a:lnTo>
                  <a:pt x="0" y="55"/>
                </a:lnTo>
                <a:lnTo>
                  <a:pt x="28" y="0"/>
                </a:lnTo>
                <a:close/>
              </a:path>
            </a:pathLst>
          </a:custGeom>
          <a:solidFill>
            <a:srgbClr val="000000"/>
          </a:solidFill>
          <a:ln w="7938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1169" name="Freeform 379"/>
          <p:cNvSpPr>
            <a:spLocks/>
          </p:cNvSpPr>
          <p:nvPr/>
        </p:nvSpPr>
        <p:spPr bwMode="auto">
          <a:xfrm>
            <a:off x="3787775" y="3527425"/>
            <a:ext cx="61913" cy="66675"/>
          </a:xfrm>
          <a:custGeom>
            <a:avLst/>
            <a:gdLst>
              <a:gd name="T0" fmla="*/ 47829320 w 55"/>
              <a:gd name="T1" fmla="*/ 0 h 55"/>
              <a:gd name="T2" fmla="*/ 97430675 w 55"/>
              <a:gd name="T3" fmla="*/ 104909345 h 55"/>
              <a:gd name="T4" fmla="*/ 0 w 55"/>
              <a:gd name="T5" fmla="*/ 104909345 h 55"/>
              <a:gd name="T6" fmla="*/ 47829320 w 55"/>
              <a:gd name="T7" fmla="*/ 0 h 55"/>
              <a:gd name="T8" fmla="*/ 0 60000 65536"/>
              <a:gd name="T9" fmla="*/ 0 60000 65536"/>
              <a:gd name="T10" fmla="*/ 0 60000 65536"/>
              <a:gd name="T11" fmla="*/ 0 60000 65536"/>
              <a:gd name="T12" fmla="*/ 0 w 55"/>
              <a:gd name="T13" fmla="*/ 0 h 55"/>
              <a:gd name="T14" fmla="*/ 55 w 55"/>
              <a:gd name="T15" fmla="*/ 55 h 5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55" h="55">
                <a:moveTo>
                  <a:pt x="27" y="0"/>
                </a:moveTo>
                <a:lnTo>
                  <a:pt x="55" y="55"/>
                </a:lnTo>
                <a:lnTo>
                  <a:pt x="0" y="55"/>
                </a:lnTo>
                <a:lnTo>
                  <a:pt x="27" y="0"/>
                </a:lnTo>
                <a:close/>
              </a:path>
            </a:pathLst>
          </a:custGeom>
          <a:solidFill>
            <a:srgbClr val="000000"/>
          </a:solidFill>
          <a:ln w="7938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1170" name="Freeform 380"/>
          <p:cNvSpPr>
            <a:spLocks/>
          </p:cNvSpPr>
          <p:nvPr/>
        </p:nvSpPr>
        <p:spPr bwMode="auto">
          <a:xfrm>
            <a:off x="4449763" y="3567113"/>
            <a:ext cx="61912" cy="66675"/>
          </a:xfrm>
          <a:custGeom>
            <a:avLst/>
            <a:gdLst>
              <a:gd name="T0" fmla="*/ 49602163 w 55"/>
              <a:gd name="T1" fmla="*/ 0 h 55"/>
              <a:gd name="T2" fmla="*/ 97433378 w 55"/>
              <a:gd name="T3" fmla="*/ 104912134 h 55"/>
              <a:gd name="T4" fmla="*/ 0 w 55"/>
              <a:gd name="T5" fmla="*/ 104912134 h 55"/>
              <a:gd name="T6" fmla="*/ 49602163 w 55"/>
              <a:gd name="T7" fmla="*/ 0 h 55"/>
              <a:gd name="T8" fmla="*/ 0 60000 65536"/>
              <a:gd name="T9" fmla="*/ 0 60000 65536"/>
              <a:gd name="T10" fmla="*/ 0 60000 65536"/>
              <a:gd name="T11" fmla="*/ 0 60000 65536"/>
              <a:gd name="T12" fmla="*/ 0 w 55"/>
              <a:gd name="T13" fmla="*/ 0 h 55"/>
              <a:gd name="T14" fmla="*/ 55 w 55"/>
              <a:gd name="T15" fmla="*/ 55 h 5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55" h="55">
                <a:moveTo>
                  <a:pt x="28" y="0"/>
                </a:moveTo>
                <a:lnTo>
                  <a:pt x="55" y="55"/>
                </a:lnTo>
                <a:lnTo>
                  <a:pt x="0" y="55"/>
                </a:lnTo>
                <a:lnTo>
                  <a:pt x="28" y="0"/>
                </a:lnTo>
                <a:close/>
              </a:path>
            </a:pathLst>
          </a:custGeom>
          <a:solidFill>
            <a:srgbClr val="000000"/>
          </a:solidFill>
          <a:ln w="7938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1171" name="Freeform 381"/>
          <p:cNvSpPr>
            <a:spLocks/>
          </p:cNvSpPr>
          <p:nvPr/>
        </p:nvSpPr>
        <p:spPr bwMode="auto">
          <a:xfrm>
            <a:off x="5118100" y="3567113"/>
            <a:ext cx="61913" cy="66675"/>
          </a:xfrm>
          <a:custGeom>
            <a:avLst/>
            <a:gdLst>
              <a:gd name="T0" fmla="*/ 49601355 w 55"/>
              <a:gd name="T1" fmla="*/ 0 h 55"/>
              <a:gd name="T2" fmla="*/ 97430675 w 55"/>
              <a:gd name="T3" fmla="*/ 104912134 h 55"/>
              <a:gd name="T4" fmla="*/ 0 w 55"/>
              <a:gd name="T5" fmla="*/ 104912134 h 55"/>
              <a:gd name="T6" fmla="*/ 49601355 w 55"/>
              <a:gd name="T7" fmla="*/ 0 h 55"/>
              <a:gd name="T8" fmla="*/ 0 60000 65536"/>
              <a:gd name="T9" fmla="*/ 0 60000 65536"/>
              <a:gd name="T10" fmla="*/ 0 60000 65536"/>
              <a:gd name="T11" fmla="*/ 0 60000 65536"/>
              <a:gd name="T12" fmla="*/ 0 w 55"/>
              <a:gd name="T13" fmla="*/ 0 h 55"/>
              <a:gd name="T14" fmla="*/ 55 w 55"/>
              <a:gd name="T15" fmla="*/ 55 h 5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55" h="55">
                <a:moveTo>
                  <a:pt x="28" y="0"/>
                </a:moveTo>
                <a:lnTo>
                  <a:pt x="55" y="55"/>
                </a:lnTo>
                <a:lnTo>
                  <a:pt x="0" y="55"/>
                </a:lnTo>
                <a:lnTo>
                  <a:pt x="28" y="0"/>
                </a:lnTo>
                <a:close/>
              </a:path>
            </a:pathLst>
          </a:custGeom>
          <a:solidFill>
            <a:srgbClr val="000000"/>
          </a:solidFill>
          <a:ln w="7938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1172" name="Rectangle 382"/>
          <p:cNvSpPr>
            <a:spLocks noChangeArrowheads="1"/>
          </p:cNvSpPr>
          <p:nvPr/>
        </p:nvSpPr>
        <p:spPr bwMode="auto">
          <a:xfrm>
            <a:off x="2455863" y="2160588"/>
            <a:ext cx="57150" cy="60325"/>
          </a:xfrm>
          <a:prstGeom prst="rect">
            <a:avLst/>
          </a:prstGeom>
          <a:solidFill>
            <a:srgbClr val="000000"/>
          </a:solidFill>
          <a:ln w="7938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defTabSz="912813"/>
            <a:endParaRPr lang="it-IT">
              <a:latin typeface="Calibri" pitchFamily="34" charset="0"/>
            </a:endParaRPr>
          </a:p>
        </p:txBody>
      </p:sp>
      <p:sp>
        <p:nvSpPr>
          <p:cNvPr id="1173" name="Rectangle 383"/>
          <p:cNvSpPr>
            <a:spLocks noChangeArrowheads="1"/>
          </p:cNvSpPr>
          <p:nvPr/>
        </p:nvSpPr>
        <p:spPr bwMode="auto">
          <a:xfrm>
            <a:off x="3124200" y="2413000"/>
            <a:ext cx="57150" cy="58738"/>
          </a:xfrm>
          <a:prstGeom prst="rect">
            <a:avLst/>
          </a:prstGeom>
          <a:solidFill>
            <a:srgbClr val="000000"/>
          </a:solidFill>
          <a:ln w="7938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defTabSz="912813"/>
            <a:endParaRPr lang="it-IT">
              <a:latin typeface="Calibri" pitchFamily="34" charset="0"/>
            </a:endParaRPr>
          </a:p>
        </p:txBody>
      </p:sp>
      <p:sp>
        <p:nvSpPr>
          <p:cNvPr id="1174" name="Rectangle 384"/>
          <p:cNvSpPr>
            <a:spLocks noChangeArrowheads="1"/>
          </p:cNvSpPr>
          <p:nvPr/>
        </p:nvSpPr>
        <p:spPr bwMode="auto">
          <a:xfrm>
            <a:off x="3787775" y="2524125"/>
            <a:ext cx="53975" cy="60325"/>
          </a:xfrm>
          <a:prstGeom prst="rect">
            <a:avLst/>
          </a:prstGeom>
          <a:solidFill>
            <a:srgbClr val="000000"/>
          </a:solidFill>
          <a:ln w="7938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defTabSz="912813"/>
            <a:endParaRPr lang="it-IT">
              <a:latin typeface="Calibri" pitchFamily="34" charset="0"/>
            </a:endParaRPr>
          </a:p>
        </p:txBody>
      </p:sp>
      <p:sp>
        <p:nvSpPr>
          <p:cNvPr id="1175" name="Rectangle 385"/>
          <p:cNvSpPr>
            <a:spLocks noChangeArrowheads="1"/>
          </p:cNvSpPr>
          <p:nvPr/>
        </p:nvSpPr>
        <p:spPr bwMode="auto">
          <a:xfrm>
            <a:off x="4449763" y="3402013"/>
            <a:ext cx="55562" cy="58737"/>
          </a:xfrm>
          <a:prstGeom prst="rect">
            <a:avLst/>
          </a:prstGeom>
          <a:solidFill>
            <a:srgbClr val="000000"/>
          </a:solidFill>
          <a:ln w="7938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defTabSz="912813"/>
            <a:endParaRPr lang="it-IT">
              <a:latin typeface="Calibri" pitchFamily="34" charset="0"/>
            </a:endParaRPr>
          </a:p>
        </p:txBody>
      </p:sp>
      <p:sp>
        <p:nvSpPr>
          <p:cNvPr id="1176" name="Rectangle 386"/>
          <p:cNvSpPr>
            <a:spLocks noChangeArrowheads="1"/>
          </p:cNvSpPr>
          <p:nvPr/>
        </p:nvSpPr>
        <p:spPr bwMode="auto">
          <a:xfrm>
            <a:off x="5118100" y="3567113"/>
            <a:ext cx="55563" cy="60325"/>
          </a:xfrm>
          <a:prstGeom prst="rect">
            <a:avLst/>
          </a:prstGeom>
          <a:solidFill>
            <a:srgbClr val="000000"/>
          </a:solidFill>
          <a:ln w="7938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defTabSz="912813"/>
            <a:endParaRPr lang="it-IT">
              <a:latin typeface="Calibri" pitchFamily="34" charset="0"/>
            </a:endParaRPr>
          </a:p>
        </p:txBody>
      </p:sp>
      <p:sp>
        <p:nvSpPr>
          <p:cNvPr id="1177" name="Oval 387"/>
          <p:cNvSpPr>
            <a:spLocks noChangeArrowheads="1"/>
          </p:cNvSpPr>
          <p:nvPr/>
        </p:nvSpPr>
        <p:spPr bwMode="auto">
          <a:xfrm>
            <a:off x="2455863" y="2160588"/>
            <a:ext cx="57150" cy="60325"/>
          </a:xfrm>
          <a:prstGeom prst="ellipse">
            <a:avLst/>
          </a:prstGeom>
          <a:noFill/>
          <a:ln w="7938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defTabSz="912813"/>
            <a:endParaRPr lang="it-IT">
              <a:latin typeface="Calibri" pitchFamily="34" charset="0"/>
            </a:endParaRPr>
          </a:p>
        </p:txBody>
      </p:sp>
      <p:sp>
        <p:nvSpPr>
          <p:cNvPr id="1178" name="Oval 388"/>
          <p:cNvSpPr>
            <a:spLocks noChangeArrowheads="1"/>
          </p:cNvSpPr>
          <p:nvPr/>
        </p:nvSpPr>
        <p:spPr bwMode="auto">
          <a:xfrm>
            <a:off x="3124200" y="2160588"/>
            <a:ext cx="57150" cy="60325"/>
          </a:xfrm>
          <a:prstGeom prst="ellipse">
            <a:avLst/>
          </a:prstGeom>
          <a:noFill/>
          <a:ln w="7938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defTabSz="912813"/>
            <a:endParaRPr lang="it-IT">
              <a:latin typeface="Calibri" pitchFamily="34" charset="0"/>
            </a:endParaRPr>
          </a:p>
        </p:txBody>
      </p:sp>
      <p:sp>
        <p:nvSpPr>
          <p:cNvPr id="1179" name="Oval 389"/>
          <p:cNvSpPr>
            <a:spLocks noChangeArrowheads="1"/>
          </p:cNvSpPr>
          <p:nvPr/>
        </p:nvSpPr>
        <p:spPr bwMode="auto">
          <a:xfrm>
            <a:off x="3787775" y="2160588"/>
            <a:ext cx="53975" cy="60325"/>
          </a:xfrm>
          <a:prstGeom prst="ellipse">
            <a:avLst/>
          </a:prstGeom>
          <a:noFill/>
          <a:ln w="7938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defTabSz="912813"/>
            <a:endParaRPr lang="it-IT">
              <a:latin typeface="Calibri" pitchFamily="34" charset="0"/>
            </a:endParaRPr>
          </a:p>
        </p:txBody>
      </p:sp>
      <p:sp>
        <p:nvSpPr>
          <p:cNvPr id="1180" name="Oval 390"/>
          <p:cNvSpPr>
            <a:spLocks noChangeArrowheads="1"/>
          </p:cNvSpPr>
          <p:nvPr/>
        </p:nvSpPr>
        <p:spPr bwMode="auto">
          <a:xfrm>
            <a:off x="4449763" y="3527425"/>
            <a:ext cx="55562" cy="60325"/>
          </a:xfrm>
          <a:prstGeom prst="ellipse">
            <a:avLst/>
          </a:prstGeom>
          <a:noFill/>
          <a:ln w="7938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defTabSz="912813"/>
            <a:endParaRPr lang="it-IT">
              <a:latin typeface="Calibri" pitchFamily="34" charset="0"/>
            </a:endParaRPr>
          </a:p>
        </p:txBody>
      </p:sp>
      <p:sp>
        <p:nvSpPr>
          <p:cNvPr id="1181" name="Oval 391"/>
          <p:cNvSpPr>
            <a:spLocks noChangeArrowheads="1"/>
          </p:cNvSpPr>
          <p:nvPr/>
        </p:nvSpPr>
        <p:spPr bwMode="auto">
          <a:xfrm>
            <a:off x="5118100" y="3567113"/>
            <a:ext cx="55563" cy="60325"/>
          </a:xfrm>
          <a:prstGeom prst="ellipse">
            <a:avLst/>
          </a:prstGeom>
          <a:noFill/>
          <a:ln w="7938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defTabSz="912813"/>
            <a:endParaRPr lang="it-IT">
              <a:latin typeface="Calibri" pitchFamily="34" charset="0"/>
            </a:endParaRPr>
          </a:p>
        </p:txBody>
      </p:sp>
      <p:sp>
        <p:nvSpPr>
          <p:cNvPr id="1182" name="Rectangle 392"/>
          <p:cNvSpPr>
            <a:spLocks noChangeArrowheads="1"/>
          </p:cNvSpPr>
          <p:nvPr/>
        </p:nvSpPr>
        <p:spPr bwMode="auto">
          <a:xfrm>
            <a:off x="2451100" y="2154238"/>
            <a:ext cx="79375" cy="85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defTabSz="912813"/>
            <a:endParaRPr lang="it-IT">
              <a:latin typeface="Calibri" pitchFamily="34" charset="0"/>
            </a:endParaRPr>
          </a:p>
        </p:txBody>
      </p:sp>
      <p:sp>
        <p:nvSpPr>
          <p:cNvPr id="1183" name="Line 393"/>
          <p:cNvSpPr>
            <a:spLocks noChangeShapeType="1"/>
          </p:cNvSpPr>
          <p:nvPr/>
        </p:nvSpPr>
        <p:spPr bwMode="auto">
          <a:xfrm flipH="1" flipV="1">
            <a:off x="2455863" y="2160588"/>
            <a:ext cx="31750" cy="33337"/>
          </a:xfrm>
          <a:prstGeom prst="line">
            <a:avLst/>
          </a:prstGeom>
          <a:noFill/>
          <a:ln w="7938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1184" name="Line 394"/>
          <p:cNvSpPr>
            <a:spLocks noChangeShapeType="1"/>
          </p:cNvSpPr>
          <p:nvPr/>
        </p:nvSpPr>
        <p:spPr bwMode="auto">
          <a:xfrm>
            <a:off x="2487613" y="2193925"/>
            <a:ext cx="30162" cy="33338"/>
          </a:xfrm>
          <a:prstGeom prst="line">
            <a:avLst/>
          </a:prstGeom>
          <a:noFill/>
          <a:ln w="7938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1185" name="Line 395"/>
          <p:cNvSpPr>
            <a:spLocks noChangeShapeType="1"/>
          </p:cNvSpPr>
          <p:nvPr/>
        </p:nvSpPr>
        <p:spPr bwMode="auto">
          <a:xfrm flipH="1">
            <a:off x="2455863" y="2193925"/>
            <a:ext cx="31750" cy="33338"/>
          </a:xfrm>
          <a:prstGeom prst="line">
            <a:avLst/>
          </a:prstGeom>
          <a:noFill/>
          <a:ln w="7938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1186" name="Line 396"/>
          <p:cNvSpPr>
            <a:spLocks noChangeShapeType="1"/>
          </p:cNvSpPr>
          <p:nvPr/>
        </p:nvSpPr>
        <p:spPr bwMode="auto">
          <a:xfrm flipV="1">
            <a:off x="2487613" y="2160588"/>
            <a:ext cx="30162" cy="33337"/>
          </a:xfrm>
          <a:prstGeom prst="line">
            <a:avLst/>
          </a:prstGeom>
          <a:noFill/>
          <a:ln w="7938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1187" name="Line 397"/>
          <p:cNvSpPr>
            <a:spLocks noChangeShapeType="1"/>
          </p:cNvSpPr>
          <p:nvPr/>
        </p:nvSpPr>
        <p:spPr bwMode="auto">
          <a:xfrm flipV="1">
            <a:off x="2487613" y="2160588"/>
            <a:ext cx="1587" cy="33337"/>
          </a:xfrm>
          <a:prstGeom prst="line">
            <a:avLst/>
          </a:prstGeom>
          <a:noFill/>
          <a:ln w="7938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1188" name="Line 398"/>
          <p:cNvSpPr>
            <a:spLocks noChangeShapeType="1"/>
          </p:cNvSpPr>
          <p:nvPr/>
        </p:nvSpPr>
        <p:spPr bwMode="auto">
          <a:xfrm>
            <a:off x="2487613" y="2193925"/>
            <a:ext cx="1587" cy="33338"/>
          </a:xfrm>
          <a:prstGeom prst="line">
            <a:avLst/>
          </a:prstGeom>
          <a:noFill/>
          <a:ln w="7938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1189" name="Rectangle 399"/>
          <p:cNvSpPr>
            <a:spLocks noChangeArrowheads="1"/>
          </p:cNvSpPr>
          <p:nvPr/>
        </p:nvSpPr>
        <p:spPr bwMode="auto">
          <a:xfrm>
            <a:off x="3119438" y="2154238"/>
            <a:ext cx="79375" cy="85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defTabSz="912813"/>
            <a:endParaRPr lang="it-IT">
              <a:latin typeface="Calibri" pitchFamily="34" charset="0"/>
            </a:endParaRPr>
          </a:p>
        </p:txBody>
      </p:sp>
      <p:sp>
        <p:nvSpPr>
          <p:cNvPr id="1190" name="Line 400"/>
          <p:cNvSpPr>
            <a:spLocks noChangeShapeType="1"/>
          </p:cNvSpPr>
          <p:nvPr/>
        </p:nvSpPr>
        <p:spPr bwMode="auto">
          <a:xfrm flipH="1" flipV="1">
            <a:off x="3124200" y="2160588"/>
            <a:ext cx="31750" cy="33337"/>
          </a:xfrm>
          <a:prstGeom prst="line">
            <a:avLst/>
          </a:prstGeom>
          <a:noFill/>
          <a:ln w="7938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1191" name="Line 401"/>
          <p:cNvSpPr>
            <a:spLocks noChangeShapeType="1"/>
          </p:cNvSpPr>
          <p:nvPr/>
        </p:nvSpPr>
        <p:spPr bwMode="auto">
          <a:xfrm>
            <a:off x="3155950" y="2193925"/>
            <a:ext cx="30163" cy="33338"/>
          </a:xfrm>
          <a:prstGeom prst="line">
            <a:avLst/>
          </a:prstGeom>
          <a:noFill/>
          <a:ln w="7938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1192" name="Line 402"/>
          <p:cNvSpPr>
            <a:spLocks noChangeShapeType="1"/>
          </p:cNvSpPr>
          <p:nvPr/>
        </p:nvSpPr>
        <p:spPr bwMode="auto">
          <a:xfrm flipH="1">
            <a:off x="3124200" y="2193925"/>
            <a:ext cx="31750" cy="33338"/>
          </a:xfrm>
          <a:prstGeom prst="line">
            <a:avLst/>
          </a:prstGeom>
          <a:noFill/>
          <a:ln w="7938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1193" name="Line 403"/>
          <p:cNvSpPr>
            <a:spLocks noChangeShapeType="1"/>
          </p:cNvSpPr>
          <p:nvPr/>
        </p:nvSpPr>
        <p:spPr bwMode="auto">
          <a:xfrm flipV="1">
            <a:off x="3155950" y="2160588"/>
            <a:ext cx="30163" cy="33337"/>
          </a:xfrm>
          <a:prstGeom prst="line">
            <a:avLst/>
          </a:prstGeom>
          <a:noFill/>
          <a:ln w="7938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1194" name="Line 404"/>
          <p:cNvSpPr>
            <a:spLocks noChangeShapeType="1"/>
          </p:cNvSpPr>
          <p:nvPr/>
        </p:nvSpPr>
        <p:spPr bwMode="auto">
          <a:xfrm flipV="1">
            <a:off x="3155950" y="2160588"/>
            <a:ext cx="1588" cy="33337"/>
          </a:xfrm>
          <a:prstGeom prst="line">
            <a:avLst/>
          </a:prstGeom>
          <a:noFill/>
          <a:ln w="7938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1195" name="Line 405"/>
          <p:cNvSpPr>
            <a:spLocks noChangeShapeType="1"/>
          </p:cNvSpPr>
          <p:nvPr/>
        </p:nvSpPr>
        <p:spPr bwMode="auto">
          <a:xfrm>
            <a:off x="3155950" y="2193925"/>
            <a:ext cx="1588" cy="33338"/>
          </a:xfrm>
          <a:prstGeom prst="line">
            <a:avLst/>
          </a:prstGeom>
          <a:noFill/>
          <a:ln w="7938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1196" name="Rectangle 406"/>
          <p:cNvSpPr>
            <a:spLocks noChangeArrowheads="1"/>
          </p:cNvSpPr>
          <p:nvPr/>
        </p:nvSpPr>
        <p:spPr bwMode="auto">
          <a:xfrm>
            <a:off x="3781425" y="2154238"/>
            <a:ext cx="79375" cy="85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defTabSz="912813"/>
            <a:endParaRPr lang="it-IT">
              <a:latin typeface="Calibri" pitchFamily="34" charset="0"/>
            </a:endParaRPr>
          </a:p>
        </p:txBody>
      </p:sp>
      <p:sp>
        <p:nvSpPr>
          <p:cNvPr id="1197" name="Line 407"/>
          <p:cNvSpPr>
            <a:spLocks noChangeShapeType="1"/>
          </p:cNvSpPr>
          <p:nvPr/>
        </p:nvSpPr>
        <p:spPr bwMode="auto">
          <a:xfrm flipH="1" flipV="1">
            <a:off x="3787775" y="2160588"/>
            <a:ext cx="30163" cy="33337"/>
          </a:xfrm>
          <a:prstGeom prst="line">
            <a:avLst/>
          </a:prstGeom>
          <a:noFill/>
          <a:ln w="7938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1198" name="Line 408"/>
          <p:cNvSpPr>
            <a:spLocks noChangeShapeType="1"/>
          </p:cNvSpPr>
          <p:nvPr/>
        </p:nvSpPr>
        <p:spPr bwMode="auto">
          <a:xfrm>
            <a:off x="3817938" y="2193925"/>
            <a:ext cx="31750" cy="33338"/>
          </a:xfrm>
          <a:prstGeom prst="line">
            <a:avLst/>
          </a:prstGeom>
          <a:noFill/>
          <a:ln w="7938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1199" name="Line 409"/>
          <p:cNvSpPr>
            <a:spLocks noChangeShapeType="1"/>
          </p:cNvSpPr>
          <p:nvPr/>
        </p:nvSpPr>
        <p:spPr bwMode="auto">
          <a:xfrm flipH="1">
            <a:off x="3787775" y="2193925"/>
            <a:ext cx="30163" cy="33338"/>
          </a:xfrm>
          <a:prstGeom prst="line">
            <a:avLst/>
          </a:prstGeom>
          <a:noFill/>
          <a:ln w="7938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1200" name="Line 410"/>
          <p:cNvSpPr>
            <a:spLocks noChangeShapeType="1"/>
          </p:cNvSpPr>
          <p:nvPr/>
        </p:nvSpPr>
        <p:spPr bwMode="auto">
          <a:xfrm flipV="1">
            <a:off x="3817938" y="2160588"/>
            <a:ext cx="31750" cy="33337"/>
          </a:xfrm>
          <a:prstGeom prst="line">
            <a:avLst/>
          </a:prstGeom>
          <a:noFill/>
          <a:ln w="7938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1201" name="Line 411"/>
          <p:cNvSpPr>
            <a:spLocks noChangeShapeType="1"/>
          </p:cNvSpPr>
          <p:nvPr/>
        </p:nvSpPr>
        <p:spPr bwMode="auto">
          <a:xfrm flipV="1">
            <a:off x="3817938" y="2160588"/>
            <a:ext cx="1587" cy="33337"/>
          </a:xfrm>
          <a:prstGeom prst="line">
            <a:avLst/>
          </a:prstGeom>
          <a:noFill/>
          <a:ln w="7938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1202" name="Line 412"/>
          <p:cNvSpPr>
            <a:spLocks noChangeShapeType="1"/>
          </p:cNvSpPr>
          <p:nvPr/>
        </p:nvSpPr>
        <p:spPr bwMode="auto">
          <a:xfrm>
            <a:off x="3817938" y="2193925"/>
            <a:ext cx="1587" cy="33338"/>
          </a:xfrm>
          <a:prstGeom prst="line">
            <a:avLst/>
          </a:prstGeom>
          <a:noFill/>
          <a:ln w="7938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1203" name="Rectangle 413"/>
          <p:cNvSpPr>
            <a:spLocks noChangeArrowheads="1"/>
          </p:cNvSpPr>
          <p:nvPr/>
        </p:nvSpPr>
        <p:spPr bwMode="auto">
          <a:xfrm>
            <a:off x="4443413" y="3251200"/>
            <a:ext cx="79375" cy="85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defTabSz="912813"/>
            <a:endParaRPr lang="it-IT">
              <a:latin typeface="Calibri" pitchFamily="34" charset="0"/>
            </a:endParaRPr>
          </a:p>
        </p:txBody>
      </p:sp>
      <p:sp>
        <p:nvSpPr>
          <p:cNvPr id="1204" name="Line 414"/>
          <p:cNvSpPr>
            <a:spLocks noChangeShapeType="1"/>
          </p:cNvSpPr>
          <p:nvPr/>
        </p:nvSpPr>
        <p:spPr bwMode="auto">
          <a:xfrm flipH="1" flipV="1">
            <a:off x="4449763" y="3257550"/>
            <a:ext cx="31750" cy="33338"/>
          </a:xfrm>
          <a:prstGeom prst="line">
            <a:avLst/>
          </a:prstGeom>
          <a:noFill/>
          <a:ln w="7938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1205" name="Line 415"/>
          <p:cNvSpPr>
            <a:spLocks noChangeShapeType="1"/>
          </p:cNvSpPr>
          <p:nvPr/>
        </p:nvSpPr>
        <p:spPr bwMode="auto">
          <a:xfrm>
            <a:off x="4481513" y="3290888"/>
            <a:ext cx="30162" cy="31750"/>
          </a:xfrm>
          <a:prstGeom prst="line">
            <a:avLst/>
          </a:prstGeom>
          <a:noFill/>
          <a:ln w="7938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1206" name="Line 416"/>
          <p:cNvSpPr>
            <a:spLocks noChangeShapeType="1"/>
          </p:cNvSpPr>
          <p:nvPr/>
        </p:nvSpPr>
        <p:spPr bwMode="auto">
          <a:xfrm flipH="1">
            <a:off x="4449763" y="3290888"/>
            <a:ext cx="31750" cy="31750"/>
          </a:xfrm>
          <a:prstGeom prst="line">
            <a:avLst/>
          </a:prstGeom>
          <a:noFill/>
          <a:ln w="7938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1207" name="Line 417"/>
          <p:cNvSpPr>
            <a:spLocks noChangeShapeType="1"/>
          </p:cNvSpPr>
          <p:nvPr/>
        </p:nvSpPr>
        <p:spPr bwMode="auto">
          <a:xfrm flipV="1">
            <a:off x="4481513" y="3257550"/>
            <a:ext cx="30162" cy="33338"/>
          </a:xfrm>
          <a:prstGeom prst="line">
            <a:avLst/>
          </a:prstGeom>
          <a:noFill/>
          <a:ln w="7938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1208" name="Line 418"/>
          <p:cNvSpPr>
            <a:spLocks noChangeShapeType="1"/>
          </p:cNvSpPr>
          <p:nvPr/>
        </p:nvSpPr>
        <p:spPr bwMode="auto">
          <a:xfrm flipV="1">
            <a:off x="4481513" y="3257550"/>
            <a:ext cx="0" cy="33338"/>
          </a:xfrm>
          <a:prstGeom prst="line">
            <a:avLst/>
          </a:prstGeom>
          <a:noFill/>
          <a:ln w="7938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1209" name="Line 419"/>
          <p:cNvSpPr>
            <a:spLocks noChangeShapeType="1"/>
          </p:cNvSpPr>
          <p:nvPr/>
        </p:nvSpPr>
        <p:spPr bwMode="auto">
          <a:xfrm>
            <a:off x="4481513" y="3290888"/>
            <a:ext cx="0" cy="31750"/>
          </a:xfrm>
          <a:prstGeom prst="line">
            <a:avLst/>
          </a:prstGeom>
          <a:noFill/>
          <a:ln w="7938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1210" name="Rectangle 420"/>
          <p:cNvSpPr>
            <a:spLocks noChangeArrowheads="1"/>
          </p:cNvSpPr>
          <p:nvPr/>
        </p:nvSpPr>
        <p:spPr bwMode="auto">
          <a:xfrm>
            <a:off x="5111750" y="3521075"/>
            <a:ext cx="79375" cy="85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defTabSz="912813"/>
            <a:endParaRPr lang="it-IT">
              <a:latin typeface="Calibri" pitchFamily="34" charset="0"/>
            </a:endParaRPr>
          </a:p>
        </p:txBody>
      </p:sp>
      <p:sp>
        <p:nvSpPr>
          <p:cNvPr id="1211" name="Line 421"/>
          <p:cNvSpPr>
            <a:spLocks noChangeShapeType="1"/>
          </p:cNvSpPr>
          <p:nvPr/>
        </p:nvSpPr>
        <p:spPr bwMode="auto">
          <a:xfrm flipH="1" flipV="1">
            <a:off x="5118100" y="3527425"/>
            <a:ext cx="31750" cy="33338"/>
          </a:xfrm>
          <a:prstGeom prst="line">
            <a:avLst/>
          </a:prstGeom>
          <a:noFill/>
          <a:ln w="7938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1212" name="Line 422"/>
          <p:cNvSpPr>
            <a:spLocks noChangeShapeType="1"/>
          </p:cNvSpPr>
          <p:nvPr/>
        </p:nvSpPr>
        <p:spPr bwMode="auto">
          <a:xfrm>
            <a:off x="5149850" y="3560763"/>
            <a:ext cx="30163" cy="33337"/>
          </a:xfrm>
          <a:prstGeom prst="line">
            <a:avLst/>
          </a:prstGeom>
          <a:noFill/>
          <a:ln w="7938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1213" name="Line 423"/>
          <p:cNvSpPr>
            <a:spLocks noChangeShapeType="1"/>
          </p:cNvSpPr>
          <p:nvPr/>
        </p:nvSpPr>
        <p:spPr bwMode="auto">
          <a:xfrm flipH="1">
            <a:off x="5118100" y="3560763"/>
            <a:ext cx="31750" cy="33337"/>
          </a:xfrm>
          <a:prstGeom prst="line">
            <a:avLst/>
          </a:prstGeom>
          <a:noFill/>
          <a:ln w="7938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1214" name="Line 424"/>
          <p:cNvSpPr>
            <a:spLocks noChangeShapeType="1"/>
          </p:cNvSpPr>
          <p:nvPr/>
        </p:nvSpPr>
        <p:spPr bwMode="auto">
          <a:xfrm flipV="1">
            <a:off x="5149850" y="3527425"/>
            <a:ext cx="30163" cy="33338"/>
          </a:xfrm>
          <a:prstGeom prst="line">
            <a:avLst/>
          </a:prstGeom>
          <a:noFill/>
          <a:ln w="7938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1215" name="Line 425"/>
          <p:cNvSpPr>
            <a:spLocks noChangeShapeType="1"/>
          </p:cNvSpPr>
          <p:nvPr/>
        </p:nvSpPr>
        <p:spPr bwMode="auto">
          <a:xfrm flipV="1">
            <a:off x="5149850" y="3527425"/>
            <a:ext cx="0" cy="33338"/>
          </a:xfrm>
          <a:prstGeom prst="line">
            <a:avLst/>
          </a:prstGeom>
          <a:noFill/>
          <a:ln w="7938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1216" name="Line 426"/>
          <p:cNvSpPr>
            <a:spLocks noChangeShapeType="1"/>
          </p:cNvSpPr>
          <p:nvPr/>
        </p:nvSpPr>
        <p:spPr bwMode="auto">
          <a:xfrm>
            <a:off x="5149850" y="3560763"/>
            <a:ext cx="0" cy="33337"/>
          </a:xfrm>
          <a:prstGeom prst="line">
            <a:avLst/>
          </a:prstGeom>
          <a:noFill/>
          <a:ln w="7938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1217" name="Oval 427"/>
          <p:cNvSpPr>
            <a:spLocks noChangeArrowheads="1"/>
          </p:cNvSpPr>
          <p:nvPr/>
        </p:nvSpPr>
        <p:spPr bwMode="auto">
          <a:xfrm>
            <a:off x="2455863" y="2160588"/>
            <a:ext cx="57150" cy="60325"/>
          </a:xfrm>
          <a:prstGeom prst="ellipse">
            <a:avLst/>
          </a:prstGeom>
          <a:solidFill>
            <a:srgbClr val="000000"/>
          </a:solidFill>
          <a:ln w="7938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defTabSz="912813"/>
            <a:endParaRPr lang="it-IT">
              <a:latin typeface="Calibri" pitchFamily="34" charset="0"/>
            </a:endParaRPr>
          </a:p>
        </p:txBody>
      </p:sp>
      <p:sp>
        <p:nvSpPr>
          <p:cNvPr id="1218" name="Oval 428"/>
          <p:cNvSpPr>
            <a:spLocks noChangeArrowheads="1"/>
          </p:cNvSpPr>
          <p:nvPr/>
        </p:nvSpPr>
        <p:spPr bwMode="auto">
          <a:xfrm>
            <a:off x="3124200" y="3500438"/>
            <a:ext cx="57150" cy="60325"/>
          </a:xfrm>
          <a:prstGeom prst="ellipse">
            <a:avLst/>
          </a:prstGeom>
          <a:solidFill>
            <a:srgbClr val="000000"/>
          </a:solidFill>
          <a:ln w="7938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defTabSz="912813"/>
            <a:endParaRPr lang="it-IT">
              <a:latin typeface="Calibri" pitchFamily="34" charset="0"/>
            </a:endParaRPr>
          </a:p>
        </p:txBody>
      </p:sp>
      <p:sp>
        <p:nvSpPr>
          <p:cNvPr id="1219" name="Oval 429"/>
          <p:cNvSpPr>
            <a:spLocks noChangeArrowheads="1"/>
          </p:cNvSpPr>
          <p:nvPr/>
        </p:nvSpPr>
        <p:spPr bwMode="auto">
          <a:xfrm>
            <a:off x="3787775" y="3540125"/>
            <a:ext cx="53975" cy="60325"/>
          </a:xfrm>
          <a:prstGeom prst="ellipse">
            <a:avLst/>
          </a:prstGeom>
          <a:solidFill>
            <a:srgbClr val="000000"/>
          </a:solidFill>
          <a:ln w="7938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defTabSz="912813"/>
            <a:endParaRPr lang="it-IT">
              <a:latin typeface="Calibri" pitchFamily="34" charset="0"/>
            </a:endParaRPr>
          </a:p>
        </p:txBody>
      </p:sp>
      <p:sp>
        <p:nvSpPr>
          <p:cNvPr id="1220" name="Oval 430"/>
          <p:cNvSpPr>
            <a:spLocks noChangeArrowheads="1"/>
          </p:cNvSpPr>
          <p:nvPr/>
        </p:nvSpPr>
        <p:spPr bwMode="auto">
          <a:xfrm>
            <a:off x="4449763" y="3567113"/>
            <a:ext cx="55562" cy="60325"/>
          </a:xfrm>
          <a:prstGeom prst="ellipse">
            <a:avLst/>
          </a:prstGeom>
          <a:solidFill>
            <a:srgbClr val="000000"/>
          </a:solidFill>
          <a:ln w="7938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defTabSz="912813"/>
            <a:endParaRPr lang="it-IT">
              <a:latin typeface="Calibri" pitchFamily="34" charset="0"/>
            </a:endParaRPr>
          </a:p>
        </p:txBody>
      </p:sp>
      <p:sp>
        <p:nvSpPr>
          <p:cNvPr id="1221" name="Oval 431"/>
          <p:cNvSpPr>
            <a:spLocks noChangeArrowheads="1"/>
          </p:cNvSpPr>
          <p:nvPr/>
        </p:nvSpPr>
        <p:spPr bwMode="auto">
          <a:xfrm>
            <a:off x="5118100" y="3567113"/>
            <a:ext cx="55563" cy="60325"/>
          </a:xfrm>
          <a:prstGeom prst="ellipse">
            <a:avLst/>
          </a:prstGeom>
          <a:solidFill>
            <a:srgbClr val="000000"/>
          </a:solidFill>
          <a:ln w="7938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defTabSz="912813"/>
            <a:endParaRPr lang="it-IT">
              <a:latin typeface="Calibri" pitchFamily="34" charset="0"/>
            </a:endParaRPr>
          </a:p>
        </p:txBody>
      </p:sp>
      <p:sp>
        <p:nvSpPr>
          <p:cNvPr id="1222" name="Rectangle 432"/>
          <p:cNvSpPr>
            <a:spLocks noChangeArrowheads="1"/>
          </p:cNvSpPr>
          <p:nvPr/>
        </p:nvSpPr>
        <p:spPr bwMode="auto">
          <a:xfrm>
            <a:off x="1984375" y="3832225"/>
            <a:ext cx="115888" cy="103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it-IT" sz="900">
                <a:solidFill>
                  <a:srgbClr val="000000"/>
                </a:solidFill>
                <a:latin typeface="Calibri" pitchFamily="34" charset="0"/>
              </a:rPr>
              <a:t>-20</a:t>
            </a:r>
            <a:endParaRPr lang="it-IT">
              <a:latin typeface="Calibri" pitchFamily="34" charset="0"/>
            </a:endParaRPr>
          </a:p>
        </p:txBody>
      </p:sp>
      <p:sp>
        <p:nvSpPr>
          <p:cNvPr id="1223" name="Rectangle 433"/>
          <p:cNvSpPr>
            <a:spLocks noChangeArrowheads="1"/>
          </p:cNvSpPr>
          <p:nvPr/>
        </p:nvSpPr>
        <p:spPr bwMode="auto">
          <a:xfrm>
            <a:off x="2051050" y="3548063"/>
            <a:ext cx="44450" cy="103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it-IT" sz="900">
                <a:solidFill>
                  <a:srgbClr val="000000"/>
                </a:solidFill>
                <a:latin typeface="Calibri" pitchFamily="34" charset="0"/>
              </a:rPr>
              <a:t>0</a:t>
            </a:r>
            <a:endParaRPr lang="it-IT">
              <a:latin typeface="Calibri" pitchFamily="34" charset="0"/>
            </a:endParaRPr>
          </a:p>
        </p:txBody>
      </p:sp>
      <p:sp>
        <p:nvSpPr>
          <p:cNvPr id="1224" name="Rectangle 434"/>
          <p:cNvSpPr>
            <a:spLocks noChangeArrowheads="1"/>
          </p:cNvSpPr>
          <p:nvPr/>
        </p:nvSpPr>
        <p:spPr bwMode="auto">
          <a:xfrm>
            <a:off x="2009775" y="3270250"/>
            <a:ext cx="88900" cy="103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it-IT" sz="900">
                <a:solidFill>
                  <a:srgbClr val="000000"/>
                </a:solidFill>
                <a:latin typeface="Calibri" pitchFamily="34" charset="0"/>
              </a:rPr>
              <a:t>20</a:t>
            </a:r>
            <a:endParaRPr lang="it-IT">
              <a:latin typeface="Calibri" pitchFamily="34" charset="0"/>
            </a:endParaRPr>
          </a:p>
        </p:txBody>
      </p:sp>
      <p:sp>
        <p:nvSpPr>
          <p:cNvPr id="1225" name="Rectangle 435"/>
          <p:cNvSpPr>
            <a:spLocks noChangeArrowheads="1"/>
          </p:cNvSpPr>
          <p:nvPr/>
        </p:nvSpPr>
        <p:spPr bwMode="auto">
          <a:xfrm>
            <a:off x="2009775" y="2986088"/>
            <a:ext cx="88900" cy="10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it-IT" sz="900">
                <a:solidFill>
                  <a:srgbClr val="000000"/>
                </a:solidFill>
                <a:latin typeface="Calibri" pitchFamily="34" charset="0"/>
              </a:rPr>
              <a:t>40</a:t>
            </a:r>
            <a:endParaRPr lang="it-IT">
              <a:latin typeface="Calibri" pitchFamily="34" charset="0"/>
            </a:endParaRPr>
          </a:p>
        </p:txBody>
      </p:sp>
      <p:sp>
        <p:nvSpPr>
          <p:cNvPr id="1226" name="Rectangle 436"/>
          <p:cNvSpPr>
            <a:spLocks noChangeArrowheads="1"/>
          </p:cNvSpPr>
          <p:nvPr/>
        </p:nvSpPr>
        <p:spPr bwMode="auto">
          <a:xfrm>
            <a:off x="2009775" y="2701925"/>
            <a:ext cx="88900" cy="103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it-IT" sz="900">
                <a:solidFill>
                  <a:srgbClr val="000000"/>
                </a:solidFill>
                <a:latin typeface="Calibri" pitchFamily="34" charset="0"/>
              </a:rPr>
              <a:t>60</a:t>
            </a:r>
            <a:endParaRPr lang="it-IT">
              <a:latin typeface="Calibri" pitchFamily="34" charset="0"/>
            </a:endParaRPr>
          </a:p>
        </p:txBody>
      </p:sp>
      <p:sp>
        <p:nvSpPr>
          <p:cNvPr id="1227" name="Rectangle 437"/>
          <p:cNvSpPr>
            <a:spLocks noChangeArrowheads="1"/>
          </p:cNvSpPr>
          <p:nvPr/>
        </p:nvSpPr>
        <p:spPr bwMode="auto">
          <a:xfrm>
            <a:off x="2009775" y="2425700"/>
            <a:ext cx="88900" cy="103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it-IT" sz="900">
                <a:solidFill>
                  <a:srgbClr val="000000"/>
                </a:solidFill>
                <a:latin typeface="Calibri" pitchFamily="34" charset="0"/>
              </a:rPr>
              <a:t>80</a:t>
            </a:r>
            <a:endParaRPr lang="it-IT">
              <a:latin typeface="Calibri" pitchFamily="34" charset="0"/>
            </a:endParaRPr>
          </a:p>
        </p:txBody>
      </p:sp>
      <p:sp>
        <p:nvSpPr>
          <p:cNvPr id="1228" name="Rectangle 438"/>
          <p:cNvSpPr>
            <a:spLocks noChangeArrowheads="1"/>
          </p:cNvSpPr>
          <p:nvPr/>
        </p:nvSpPr>
        <p:spPr bwMode="auto">
          <a:xfrm>
            <a:off x="1965325" y="2141538"/>
            <a:ext cx="133350" cy="103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it-IT" sz="900">
                <a:solidFill>
                  <a:srgbClr val="000000"/>
                </a:solidFill>
                <a:latin typeface="Calibri" pitchFamily="34" charset="0"/>
              </a:rPr>
              <a:t>100</a:t>
            </a:r>
            <a:endParaRPr lang="it-IT">
              <a:latin typeface="Calibri" pitchFamily="34" charset="0"/>
            </a:endParaRPr>
          </a:p>
        </p:txBody>
      </p:sp>
      <p:sp>
        <p:nvSpPr>
          <p:cNvPr id="1229" name="Rectangle 439"/>
          <p:cNvSpPr>
            <a:spLocks noChangeArrowheads="1"/>
          </p:cNvSpPr>
          <p:nvPr/>
        </p:nvSpPr>
        <p:spPr bwMode="auto">
          <a:xfrm>
            <a:off x="2468563" y="3673475"/>
            <a:ext cx="44450" cy="103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it-IT" sz="900">
                <a:solidFill>
                  <a:srgbClr val="000000"/>
                </a:solidFill>
                <a:latin typeface="Calibri" pitchFamily="34" charset="0"/>
              </a:rPr>
              <a:t>3</a:t>
            </a:r>
            <a:endParaRPr lang="it-IT">
              <a:latin typeface="Calibri" pitchFamily="34" charset="0"/>
            </a:endParaRPr>
          </a:p>
        </p:txBody>
      </p:sp>
      <p:sp>
        <p:nvSpPr>
          <p:cNvPr id="1230" name="Rectangle 440"/>
          <p:cNvSpPr>
            <a:spLocks noChangeArrowheads="1"/>
          </p:cNvSpPr>
          <p:nvPr/>
        </p:nvSpPr>
        <p:spPr bwMode="auto">
          <a:xfrm>
            <a:off x="3082925" y="3673475"/>
            <a:ext cx="155575" cy="103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it-IT" sz="900">
                <a:solidFill>
                  <a:srgbClr val="000000"/>
                </a:solidFill>
                <a:latin typeface="Calibri" pitchFamily="34" charset="0"/>
              </a:rPr>
              <a:t>6,25</a:t>
            </a:r>
            <a:endParaRPr lang="it-IT">
              <a:latin typeface="Calibri" pitchFamily="34" charset="0"/>
            </a:endParaRPr>
          </a:p>
        </p:txBody>
      </p:sp>
      <p:sp>
        <p:nvSpPr>
          <p:cNvPr id="1231" name="Rectangle 441"/>
          <p:cNvSpPr>
            <a:spLocks noChangeArrowheads="1"/>
          </p:cNvSpPr>
          <p:nvPr/>
        </p:nvSpPr>
        <p:spPr bwMode="auto">
          <a:xfrm>
            <a:off x="3744913" y="3673475"/>
            <a:ext cx="155575" cy="103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it-IT" sz="900">
                <a:solidFill>
                  <a:srgbClr val="000000"/>
                </a:solidFill>
                <a:latin typeface="Calibri" pitchFamily="34" charset="0"/>
              </a:rPr>
              <a:t>12,5</a:t>
            </a:r>
            <a:endParaRPr lang="it-IT">
              <a:latin typeface="Calibri" pitchFamily="34" charset="0"/>
            </a:endParaRPr>
          </a:p>
        </p:txBody>
      </p:sp>
      <p:sp>
        <p:nvSpPr>
          <p:cNvPr id="1232" name="Rectangle 442"/>
          <p:cNvSpPr>
            <a:spLocks noChangeArrowheads="1"/>
          </p:cNvSpPr>
          <p:nvPr/>
        </p:nvSpPr>
        <p:spPr bwMode="auto">
          <a:xfrm>
            <a:off x="4437063" y="3673475"/>
            <a:ext cx="88900" cy="103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it-IT" sz="900">
                <a:solidFill>
                  <a:srgbClr val="000000"/>
                </a:solidFill>
                <a:latin typeface="Calibri" pitchFamily="34" charset="0"/>
              </a:rPr>
              <a:t>25</a:t>
            </a:r>
            <a:endParaRPr lang="it-IT">
              <a:latin typeface="Calibri" pitchFamily="34" charset="0"/>
            </a:endParaRPr>
          </a:p>
        </p:txBody>
      </p:sp>
      <p:sp>
        <p:nvSpPr>
          <p:cNvPr id="1233" name="Rectangle 443"/>
          <p:cNvSpPr>
            <a:spLocks noChangeArrowheads="1"/>
          </p:cNvSpPr>
          <p:nvPr/>
        </p:nvSpPr>
        <p:spPr bwMode="auto">
          <a:xfrm>
            <a:off x="5105400" y="3673475"/>
            <a:ext cx="88900" cy="103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it-IT" sz="900">
                <a:solidFill>
                  <a:srgbClr val="000000"/>
                </a:solidFill>
                <a:latin typeface="Calibri" pitchFamily="34" charset="0"/>
              </a:rPr>
              <a:t>50</a:t>
            </a:r>
            <a:endParaRPr lang="it-IT">
              <a:latin typeface="Calibri" pitchFamily="34" charset="0"/>
            </a:endParaRPr>
          </a:p>
        </p:txBody>
      </p:sp>
      <p:sp>
        <p:nvSpPr>
          <p:cNvPr id="1234" name="Rectangle 444"/>
          <p:cNvSpPr>
            <a:spLocks noChangeArrowheads="1"/>
          </p:cNvSpPr>
          <p:nvPr/>
        </p:nvSpPr>
        <p:spPr bwMode="auto">
          <a:xfrm>
            <a:off x="3530600" y="3976688"/>
            <a:ext cx="571500" cy="103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it-IT" sz="900" b="1">
                <a:solidFill>
                  <a:srgbClr val="000000"/>
                </a:solidFill>
                <a:latin typeface="Calibri" pitchFamily="34" charset="0"/>
              </a:rPr>
              <a:t>peptide [µg/ml]</a:t>
            </a:r>
            <a:endParaRPr lang="it-IT">
              <a:latin typeface="Calibri" pitchFamily="34" charset="0"/>
            </a:endParaRPr>
          </a:p>
        </p:txBody>
      </p:sp>
      <p:sp>
        <p:nvSpPr>
          <p:cNvPr id="1235" name="Rectangle 445"/>
          <p:cNvSpPr>
            <a:spLocks noChangeArrowheads="1"/>
          </p:cNvSpPr>
          <p:nvPr/>
        </p:nvSpPr>
        <p:spPr bwMode="auto">
          <a:xfrm rot="-5400000">
            <a:off x="1561307" y="2991644"/>
            <a:ext cx="635000" cy="96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it-IT" sz="900" b="1">
                <a:solidFill>
                  <a:srgbClr val="000000"/>
                </a:solidFill>
                <a:latin typeface="Calibri" pitchFamily="34" charset="0"/>
              </a:rPr>
              <a:t>%CFU/ml E.coli</a:t>
            </a:r>
            <a:endParaRPr lang="it-IT">
              <a:latin typeface="Calibri" pitchFamily="34" charset="0"/>
            </a:endParaRPr>
          </a:p>
        </p:txBody>
      </p:sp>
      <p:sp>
        <p:nvSpPr>
          <p:cNvPr id="888" name="Rectangle 446"/>
          <p:cNvSpPr>
            <a:spLocks noChangeArrowheads="1"/>
          </p:cNvSpPr>
          <p:nvPr/>
        </p:nvSpPr>
        <p:spPr bwMode="auto">
          <a:xfrm>
            <a:off x="2438400" y="1924050"/>
            <a:ext cx="2919413" cy="14446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defTabSz="912813" fontAlgn="auto">
              <a:spcBef>
                <a:spcPts val="0"/>
              </a:spcBef>
              <a:spcAft>
                <a:spcPts val="0"/>
              </a:spcAft>
              <a:defRPr/>
            </a:pPr>
            <a:endParaRPr lang="it-IT">
              <a:latin typeface="+mn-lt"/>
            </a:endParaRPr>
          </a:p>
        </p:txBody>
      </p:sp>
      <p:sp>
        <p:nvSpPr>
          <p:cNvPr id="1237" name="Line 447"/>
          <p:cNvSpPr>
            <a:spLocks noChangeShapeType="1"/>
          </p:cNvSpPr>
          <p:nvPr/>
        </p:nvSpPr>
        <p:spPr bwMode="auto">
          <a:xfrm>
            <a:off x="2524125" y="2003425"/>
            <a:ext cx="171450" cy="0"/>
          </a:xfrm>
          <a:prstGeom prst="line">
            <a:avLst/>
          </a:prstGeom>
          <a:noFill/>
          <a:ln w="17463">
            <a:solidFill>
              <a:schemeClr val="folHlink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1238" name="Freeform 449"/>
          <p:cNvSpPr>
            <a:spLocks/>
          </p:cNvSpPr>
          <p:nvPr/>
        </p:nvSpPr>
        <p:spPr bwMode="auto">
          <a:xfrm>
            <a:off x="2584450" y="1976438"/>
            <a:ext cx="49213" cy="52387"/>
          </a:xfrm>
          <a:custGeom>
            <a:avLst/>
            <a:gdLst>
              <a:gd name="T0" fmla="*/ 38972335 w 44"/>
              <a:gd name="T1" fmla="*/ 0 h 44"/>
              <a:gd name="T2" fmla="*/ 77944670 w 44"/>
              <a:gd name="T3" fmla="*/ 83927958 h 44"/>
              <a:gd name="T4" fmla="*/ 0 w 44"/>
              <a:gd name="T5" fmla="*/ 83927958 h 44"/>
              <a:gd name="T6" fmla="*/ 38972335 w 44"/>
              <a:gd name="T7" fmla="*/ 0 h 44"/>
              <a:gd name="T8" fmla="*/ 0 60000 65536"/>
              <a:gd name="T9" fmla="*/ 0 60000 65536"/>
              <a:gd name="T10" fmla="*/ 0 60000 65536"/>
              <a:gd name="T11" fmla="*/ 0 60000 65536"/>
              <a:gd name="T12" fmla="*/ 0 w 44"/>
              <a:gd name="T13" fmla="*/ 0 h 44"/>
              <a:gd name="T14" fmla="*/ 44 w 44"/>
              <a:gd name="T15" fmla="*/ 44 h 44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44" h="44">
                <a:moveTo>
                  <a:pt x="22" y="0"/>
                </a:moveTo>
                <a:lnTo>
                  <a:pt x="44" y="44"/>
                </a:lnTo>
                <a:lnTo>
                  <a:pt x="0" y="44"/>
                </a:lnTo>
                <a:lnTo>
                  <a:pt x="22" y="0"/>
                </a:lnTo>
                <a:close/>
              </a:path>
            </a:pathLst>
          </a:custGeom>
          <a:solidFill>
            <a:srgbClr val="000000"/>
          </a:solidFill>
          <a:ln w="7938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1239" name="Rectangle 450"/>
          <p:cNvSpPr>
            <a:spLocks noChangeArrowheads="1"/>
          </p:cNvSpPr>
          <p:nvPr/>
        </p:nvSpPr>
        <p:spPr bwMode="auto">
          <a:xfrm>
            <a:off x="2714625" y="1943100"/>
            <a:ext cx="263525" cy="103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it-IT" sz="900">
                <a:solidFill>
                  <a:srgbClr val="000000"/>
                </a:solidFill>
                <a:latin typeface="Calibri" pitchFamily="34" charset="0"/>
              </a:rPr>
              <a:t>M6 lot1</a:t>
            </a:r>
            <a:endParaRPr lang="it-IT">
              <a:latin typeface="Calibri" pitchFamily="34" charset="0"/>
            </a:endParaRPr>
          </a:p>
        </p:txBody>
      </p:sp>
      <p:sp>
        <p:nvSpPr>
          <p:cNvPr id="1240" name="Line 451"/>
          <p:cNvSpPr>
            <a:spLocks noChangeShapeType="1"/>
          </p:cNvSpPr>
          <p:nvPr/>
        </p:nvSpPr>
        <p:spPr bwMode="auto">
          <a:xfrm>
            <a:off x="3124200" y="2003425"/>
            <a:ext cx="173038" cy="0"/>
          </a:xfrm>
          <a:prstGeom prst="line">
            <a:avLst/>
          </a:prstGeom>
          <a:noFill/>
          <a:ln w="17463">
            <a:solidFill>
              <a:srgbClr val="CCCC00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1241" name="Rectangle 452"/>
          <p:cNvSpPr>
            <a:spLocks noChangeArrowheads="1"/>
          </p:cNvSpPr>
          <p:nvPr/>
        </p:nvSpPr>
        <p:spPr bwMode="auto">
          <a:xfrm>
            <a:off x="3186113" y="1976438"/>
            <a:ext cx="44450" cy="46037"/>
          </a:xfrm>
          <a:prstGeom prst="rect">
            <a:avLst/>
          </a:prstGeom>
          <a:solidFill>
            <a:srgbClr val="000000"/>
          </a:solidFill>
          <a:ln w="7938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defTabSz="912813"/>
            <a:endParaRPr lang="it-IT">
              <a:latin typeface="Calibri" pitchFamily="34" charset="0"/>
            </a:endParaRPr>
          </a:p>
        </p:txBody>
      </p:sp>
      <p:sp>
        <p:nvSpPr>
          <p:cNvPr id="1242" name="Rectangle 453"/>
          <p:cNvSpPr>
            <a:spLocks noChangeArrowheads="1"/>
          </p:cNvSpPr>
          <p:nvPr/>
        </p:nvSpPr>
        <p:spPr bwMode="auto">
          <a:xfrm>
            <a:off x="3314700" y="1943100"/>
            <a:ext cx="263525" cy="103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it-IT" sz="900">
                <a:solidFill>
                  <a:srgbClr val="000000"/>
                </a:solidFill>
                <a:latin typeface="Calibri" pitchFamily="34" charset="0"/>
              </a:rPr>
              <a:t>M6 lot2</a:t>
            </a:r>
            <a:endParaRPr lang="it-IT">
              <a:latin typeface="Calibri" pitchFamily="34" charset="0"/>
            </a:endParaRPr>
          </a:p>
        </p:txBody>
      </p:sp>
      <p:sp>
        <p:nvSpPr>
          <p:cNvPr id="1243" name="Line 454"/>
          <p:cNvSpPr>
            <a:spLocks noChangeShapeType="1"/>
          </p:cNvSpPr>
          <p:nvPr/>
        </p:nvSpPr>
        <p:spPr bwMode="auto">
          <a:xfrm>
            <a:off x="3725863" y="2003425"/>
            <a:ext cx="173037" cy="0"/>
          </a:xfrm>
          <a:prstGeom prst="line">
            <a:avLst/>
          </a:prstGeom>
          <a:noFill/>
          <a:ln w="17463">
            <a:solidFill>
              <a:srgbClr val="009900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1244" name="Oval 455"/>
          <p:cNvSpPr>
            <a:spLocks noChangeArrowheads="1"/>
          </p:cNvSpPr>
          <p:nvPr/>
        </p:nvSpPr>
        <p:spPr bwMode="auto">
          <a:xfrm>
            <a:off x="3787775" y="1976438"/>
            <a:ext cx="42863" cy="46037"/>
          </a:xfrm>
          <a:prstGeom prst="ellipse">
            <a:avLst/>
          </a:prstGeom>
          <a:noFill/>
          <a:ln w="7938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defTabSz="912813"/>
            <a:endParaRPr lang="it-IT">
              <a:latin typeface="Calibri" pitchFamily="34" charset="0"/>
            </a:endParaRPr>
          </a:p>
        </p:txBody>
      </p:sp>
      <p:sp>
        <p:nvSpPr>
          <p:cNvPr id="1245" name="Rectangle 456"/>
          <p:cNvSpPr>
            <a:spLocks noChangeArrowheads="1"/>
          </p:cNvSpPr>
          <p:nvPr/>
        </p:nvSpPr>
        <p:spPr bwMode="auto">
          <a:xfrm>
            <a:off x="3916363" y="1943100"/>
            <a:ext cx="263525" cy="103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it-IT" sz="900">
                <a:solidFill>
                  <a:srgbClr val="000000"/>
                </a:solidFill>
                <a:latin typeface="Calibri" pitchFamily="34" charset="0"/>
              </a:rPr>
              <a:t>M6 lot3</a:t>
            </a:r>
            <a:endParaRPr lang="it-IT">
              <a:latin typeface="Calibri" pitchFamily="34" charset="0"/>
            </a:endParaRPr>
          </a:p>
        </p:txBody>
      </p:sp>
      <p:sp>
        <p:nvSpPr>
          <p:cNvPr id="1246" name="Line 457"/>
          <p:cNvSpPr>
            <a:spLocks noChangeShapeType="1"/>
          </p:cNvSpPr>
          <p:nvPr/>
        </p:nvSpPr>
        <p:spPr bwMode="auto">
          <a:xfrm>
            <a:off x="4327525" y="1995488"/>
            <a:ext cx="171450" cy="1587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1247" name="Rectangle 458"/>
          <p:cNvSpPr>
            <a:spLocks noChangeArrowheads="1"/>
          </p:cNvSpPr>
          <p:nvPr/>
        </p:nvSpPr>
        <p:spPr bwMode="auto">
          <a:xfrm>
            <a:off x="4383088" y="1963738"/>
            <a:ext cx="66675" cy="71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defTabSz="912813"/>
            <a:endParaRPr lang="it-IT">
              <a:latin typeface="Calibri" pitchFamily="34" charset="0"/>
            </a:endParaRPr>
          </a:p>
        </p:txBody>
      </p:sp>
      <p:sp>
        <p:nvSpPr>
          <p:cNvPr id="1248" name="Line 459"/>
          <p:cNvSpPr>
            <a:spLocks noChangeShapeType="1"/>
          </p:cNvSpPr>
          <p:nvPr/>
        </p:nvSpPr>
        <p:spPr bwMode="auto">
          <a:xfrm flipH="1" flipV="1">
            <a:off x="4387850" y="1968500"/>
            <a:ext cx="25400" cy="26988"/>
          </a:xfrm>
          <a:prstGeom prst="line">
            <a:avLst/>
          </a:prstGeom>
          <a:noFill/>
          <a:ln w="7938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1249" name="Line 460"/>
          <p:cNvSpPr>
            <a:spLocks noChangeShapeType="1"/>
          </p:cNvSpPr>
          <p:nvPr/>
        </p:nvSpPr>
        <p:spPr bwMode="auto">
          <a:xfrm>
            <a:off x="4413250" y="1995488"/>
            <a:ext cx="23813" cy="26987"/>
          </a:xfrm>
          <a:prstGeom prst="line">
            <a:avLst/>
          </a:prstGeom>
          <a:noFill/>
          <a:ln w="7938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1250" name="Line 461"/>
          <p:cNvSpPr>
            <a:spLocks noChangeShapeType="1"/>
          </p:cNvSpPr>
          <p:nvPr/>
        </p:nvSpPr>
        <p:spPr bwMode="auto">
          <a:xfrm flipH="1">
            <a:off x="4387850" y="1995488"/>
            <a:ext cx="25400" cy="26987"/>
          </a:xfrm>
          <a:prstGeom prst="line">
            <a:avLst/>
          </a:prstGeom>
          <a:noFill/>
          <a:ln w="7938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1251" name="Line 462"/>
          <p:cNvSpPr>
            <a:spLocks noChangeShapeType="1"/>
          </p:cNvSpPr>
          <p:nvPr/>
        </p:nvSpPr>
        <p:spPr bwMode="auto">
          <a:xfrm flipV="1">
            <a:off x="4413250" y="1968500"/>
            <a:ext cx="23813" cy="26988"/>
          </a:xfrm>
          <a:prstGeom prst="line">
            <a:avLst/>
          </a:prstGeom>
          <a:noFill/>
          <a:ln w="7938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1252" name="Line 463"/>
          <p:cNvSpPr>
            <a:spLocks noChangeShapeType="1"/>
          </p:cNvSpPr>
          <p:nvPr/>
        </p:nvSpPr>
        <p:spPr bwMode="auto">
          <a:xfrm flipV="1">
            <a:off x="4413250" y="1968500"/>
            <a:ext cx="0" cy="26988"/>
          </a:xfrm>
          <a:prstGeom prst="line">
            <a:avLst/>
          </a:prstGeom>
          <a:noFill/>
          <a:ln w="7938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1253" name="Line 464"/>
          <p:cNvSpPr>
            <a:spLocks noChangeShapeType="1"/>
          </p:cNvSpPr>
          <p:nvPr/>
        </p:nvSpPr>
        <p:spPr bwMode="auto">
          <a:xfrm>
            <a:off x="4413250" y="1995488"/>
            <a:ext cx="0" cy="26987"/>
          </a:xfrm>
          <a:prstGeom prst="line">
            <a:avLst/>
          </a:prstGeom>
          <a:noFill/>
          <a:ln w="7938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1254" name="Rectangle 465"/>
          <p:cNvSpPr>
            <a:spLocks noChangeArrowheads="1"/>
          </p:cNvSpPr>
          <p:nvPr/>
        </p:nvSpPr>
        <p:spPr bwMode="auto">
          <a:xfrm>
            <a:off x="4518025" y="1943100"/>
            <a:ext cx="277813" cy="10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it-IT" sz="900">
                <a:solidFill>
                  <a:srgbClr val="000000"/>
                </a:solidFill>
                <a:latin typeface="Calibri" pitchFamily="34" charset="0"/>
              </a:rPr>
              <a:t>PyroM6</a:t>
            </a:r>
            <a:endParaRPr lang="it-IT">
              <a:latin typeface="Calibri" pitchFamily="34" charset="0"/>
            </a:endParaRPr>
          </a:p>
        </p:txBody>
      </p:sp>
      <p:sp>
        <p:nvSpPr>
          <p:cNvPr id="1255" name="Line 466"/>
          <p:cNvSpPr>
            <a:spLocks noChangeShapeType="1"/>
          </p:cNvSpPr>
          <p:nvPr/>
        </p:nvSpPr>
        <p:spPr bwMode="auto">
          <a:xfrm>
            <a:off x="4953000" y="1995488"/>
            <a:ext cx="171450" cy="1587"/>
          </a:xfrm>
          <a:prstGeom prst="line">
            <a:avLst/>
          </a:prstGeom>
          <a:noFill/>
          <a:ln w="25400">
            <a:solidFill>
              <a:srgbClr val="333333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1256" name="Oval 467"/>
          <p:cNvSpPr>
            <a:spLocks noChangeArrowheads="1"/>
          </p:cNvSpPr>
          <p:nvPr/>
        </p:nvSpPr>
        <p:spPr bwMode="auto">
          <a:xfrm>
            <a:off x="5014913" y="1968500"/>
            <a:ext cx="41275" cy="47625"/>
          </a:xfrm>
          <a:prstGeom prst="ellipse">
            <a:avLst/>
          </a:prstGeom>
          <a:solidFill>
            <a:srgbClr val="000000"/>
          </a:solidFill>
          <a:ln w="8001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912813"/>
            <a:endParaRPr lang="it-IT">
              <a:latin typeface="Calibri" pitchFamily="34" charset="0"/>
            </a:endParaRPr>
          </a:p>
        </p:txBody>
      </p:sp>
      <p:sp>
        <p:nvSpPr>
          <p:cNvPr id="1257" name="Rectangle 468"/>
          <p:cNvSpPr>
            <a:spLocks noChangeArrowheads="1"/>
          </p:cNvSpPr>
          <p:nvPr/>
        </p:nvSpPr>
        <p:spPr bwMode="auto">
          <a:xfrm>
            <a:off x="5141913" y="1943100"/>
            <a:ext cx="157162" cy="103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it-IT" sz="900">
                <a:solidFill>
                  <a:srgbClr val="000000"/>
                </a:solidFill>
                <a:latin typeface="Calibri" pitchFamily="34" charset="0"/>
              </a:rPr>
              <a:t>M33</a:t>
            </a:r>
            <a:endParaRPr lang="it-IT">
              <a:latin typeface="Calibri" pitchFamily="34" charset="0"/>
            </a:endParaRPr>
          </a:p>
        </p:txBody>
      </p:sp>
      <p:sp>
        <p:nvSpPr>
          <p:cNvPr id="1258" name="Rectangle 469"/>
          <p:cNvSpPr>
            <a:spLocks noChangeArrowheads="1"/>
          </p:cNvSpPr>
          <p:nvPr/>
        </p:nvSpPr>
        <p:spPr bwMode="auto">
          <a:xfrm>
            <a:off x="1744663" y="1889125"/>
            <a:ext cx="3790950" cy="2293938"/>
          </a:xfrm>
          <a:prstGeom prst="rect">
            <a:avLst/>
          </a:prstGeom>
          <a:noFill/>
          <a:ln w="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defTabSz="912813"/>
            <a:endParaRPr lang="it-IT">
              <a:latin typeface="Calibri" pitchFamily="34" charset="0"/>
            </a:endParaRPr>
          </a:p>
        </p:txBody>
      </p:sp>
      <p:sp>
        <p:nvSpPr>
          <p:cNvPr id="1259" name="Text Box 476"/>
          <p:cNvSpPr txBox="1">
            <a:spLocks noChangeArrowheads="1"/>
          </p:cNvSpPr>
          <p:nvPr/>
        </p:nvSpPr>
        <p:spPr bwMode="auto">
          <a:xfrm>
            <a:off x="3071813" y="6526213"/>
            <a:ext cx="1143000" cy="27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1200" b="1">
                <a:latin typeface="Comic Sans MS" pitchFamily="66" charset="0"/>
              </a:rPr>
              <a:t>HPLC profile</a:t>
            </a:r>
          </a:p>
        </p:txBody>
      </p:sp>
      <p:sp>
        <p:nvSpPr>
          <p:cNvPr id="913" name="Text Box 4"/>
          <p:cNvSpPr txBox="1">
            <a:spLocks noChangeArrowheads="1"/>
          </p:cNvSpPr>
          <p:nvPr/>
        </p:nvSpPr>
        <p:spPr bwMode="auto">
          <a:xfrm>
            <a:off x="5732463" y="1147763"/>
            <a:ext cx="3357562" cy="800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defTabSz="912813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32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KKIRVRLSA (M33)</a:t>
            </a:r>
          </a:p>
          <a:p>
            <a:pPr algn="ctr" defTabSz="912813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14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Pini </a:t>
            </a:r>
            <a:r>
              <a:rPr lang="it-IT" sz="14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et</a:t>
            </a:r>
            <a:r>
              <a:rPr lang="it-IT" sz="14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 al., 2010; Pini </a:t>
            </a:r>
            <a:r>
              <a:rPr lang="it-IT" sz="14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et</a:t>
            </a:r>
            <a:r>
              <a:rPr lang="it-IT" sz="14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 al., 2012</a:t>
            </a:r>
          </a:p>
        </p:txBody>
      </p:sp>
      <p:graphicFrame>
        <p:nvGraphicFramePr>
          <p:cNvPr id="1029" name="Object 9"/>
          <p:cNvGraphicFramePr>
            <a:graphicFrameLocks noChangeAspect="1"/>
          </p:cNvGraphicFramePr>
          <p:nvPr/>
        </p:nvGraphicFramePr>
        <p:xfrm>
          <a:off x="2171700" y="4597400"/>
          <a:ext cx="2543175" cy="1974850"/>
        </p:xfrm>
        <a:graphic>
          <a:graphicData uri="http://schemas.openxmlformats.org/presentationml/2006/ole">
            <p:oleObj spid="_x0000_s1029" name="Image" r:id="rId3" imgW="16571429" imgH="13066667" progId="">
              <p:embed/>
            </p:oleObj>
          </a:graphicData>
        </a:graphic>
      </p:graphicFrame>
      <p:sp>
        <p:nvSpPr>
          <p:cNvPr id="1261" name="Text Box 11"/>
          <p:cNvSpPr txBox="1">
            <a:spLocks noChangeArrowheads="1"/>
          </p:cNvSpPr>
          <p:nvPr/>
        </p:nvSpPr>
        <p:spPr bwMode="auto">
          <a:xfrm>
            <a:off x="3359150" y="4689475"/>
            <a:ext cx="398463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1000" b="1">
                <a:latin typeface="Verdana" pitchFamily="34" charset="0"/>
              </a:rPr>
              <a:t>M6</a:t>
            </a:r>
          </a:p>
        </p:txBody>
      </p:sp>
      <p:sp>
        <p:nvSpPr>
          <p:cNvPr id="1262" name="Text Box 12"/>
          <p:cNvSpPr txBox="1">
            <a:spLocks noChangeArrowheads="1"/>
          </p:cNvSpPr>
          <p:nvPr/>
        </p:nvSpPr>
        <p:spPr bwMode="auto">
          <a:xfrm>
            <a:off x="2466975" y="4776788"/>
            <a:ext cx="776288" cy="554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1000">
                <a:latin typeface="Verdana" pitchFamily="34" charset="0"/>
              </a:rPr>
              <a:t>different </a:t>
            </a:r>
          </a:p>
          <a:p>
            <a:r>
              <a:rPr lang="it-IT" sz="1000">
                <a:latin typeface="Verdana" pitchFamily="34" charset="0"/>
              </a:rPr>
              <a:t>peptide </a:t>
            </a:r>
          </a:p>
          <a:p>
            <a:r>
              <a:rPr lang="it-IT" sz="1000">
                <a:latin typeface="Verdana" pitchFamily="34" charset="0"/>
              </a:rPr>
              <a:t>species</a:t>
            </a:r>
          </a:p>
        </p:txBody>
      </p:sp>
      <p:sp>
        <p:nvSpPr>
          <p:cNvPr id="1263" name="Line 470"/>
          <p:cNvSpPr>
            <a:spLocks noChangeShapeType="1"/>
          </p:cNvSpPr>
          <p:nvPr/>
        </p:nvSpPr>
        <p:spPr bwMode="auto">
          <a:xfrm>
            <a:off x="2762250" y="5375275"/>
            <a:ext cx="355600" cy="2984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it-IT"/>
          </a:p>
        </p:txBody>
      </p:sp>
      <p:sp>
        <p:nvSpPr>
          <p:cNvPr id="1264" name="Line 471"/>
          <p:cNvSpPr>
            <a:spLocks noChangeShapeType="1"/>
          </p:cNvSpPr>
          <p:nvPr/>
        </p:nvSpPr>
        <p:spPr bwMode="auto">
          <a:xfrm>
            <a:off x="3117850" y="5135563"/>
            <a:ext cx="117475" cy="1206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it-IT"/>
          </a:p>
        </p:txBody>
      </p:sp>
      <p:pic>
        <p:nvPicPr>
          <p:cNvPr id="1265" name="Picture 12" descr="Immagine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53125" y="4572000"/>
            <a:ext cx="2619375" cy="200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66" name="Text Box 13"/>
          <p:cNvSpPr txBox="1">
            <a:spLocks noChangeArrowheads="1"/>
          </p:cNvSpPr>
          <p:nvPr/>
        </p:nvSpPr>
        <p:spPr bwMode="auto">
          <a:xfrm>
            <a:off x="7429500" y="4714875"/>
            <a:ext cx="571500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2813"/>
            <a:r>
              <a:rPr lang="it-IT" sz="1000" b="1">
                <a:latin typeface="Verdana" pitchFamily="34" charset="0"/>
              </a:rPr>
              <a:t>M33</a:t>
            </a:r>
          </a:p>
        </p:txBody>
      </p:sp>
      <p:sp>
        <p:nvSpPr>
          <p:cNvPr id="1267" name="Text Box 476"/>
          <p:cNvSpPr txBox="1">
            <a:spLocks noChangeArrowheads="1"/>
          </p:cNvSpPr>
          <p:nvPr/>
        </p:nvSpPr>
        <p:spPr bwMode="auto">
          <a:xfrm>
            <a:off x="6735763" y="6537325"/>
            <a:ext cx="1143000" cy="277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1200" b="1">
                <a:latin typeface="Comic Sans MS" pitchFamily="66" charset="0"/>
              </a:rPr>
              <a:t>HPLC profile</a:t>
            </a:r>
          </a:p>
        </p:txBody>
      </p:sp>
      <p:graphicFrame>
        <p:nvGraphicFramePr>
          <p:cNvPr id="924" name="Chart 3"/>
          <p:cNvGraphicFramePr>
            <a:graphicFrameLocks/>
          </p:cNvGraphicFramePr>
          <p:nvPr/>
        </p:nvGraphicFramePr>
        <p:xfrm>
          <a:off x="5643570" y="1868420"/>
          <a:ext cx="3352802" cy="22860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269" name="Rectangle 468"/>
          <p:cNvSpPr>
            <a:spLocks noChangeArrowheads="1"/>
          </p:cNvSpPr>
          <p:nvPr/>
        </p:nvSpPr>
        <p:spPr bwMode="auto">
          <a:xfrm>
            <a:off x="6572250" y="2000250"/>
            <a:ext cx="450850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it-IT" sz="900">
                <a:solidFill>
                  <a:srgbClr val="000000"/>
                </a:solidFill>
                <a:latin typeface="Calibri" pitchFamily="34" charset="0"/>
              </a:rPr>
              <a:t>M33 lot 1</a:t>
            </a:r>
            <a:endParaRPr lang="it-IT">
              <a:latin typeface="Calibri" pitchFamily="34" charset="0"/>
            </a:endParaRPr>
          </a:p>
        </p:txBody>
      </p:sp>
      <p:sp>
        <p:nvSpPr>
          <p:cNvPr id="1270" name="AutoShape 246"/>
          <p:cNvSpPr>
            <a:spLocks noChangeAspect="1" noChangeArrowheads="1" noTextEdit="1"/>
          </p:cNvSpPr>
          <p:nvPr/>
        </p:nvSpPr>
        <p:spPr bwMode="auto">
          <a:xfrm>
            <a:off x="5572125" y="1939925"/>
            <a:ext cx="3500438" cy="22145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1271" name="Rectangle 468"/>
          <p:cNvSpPr>
            <a:spLocks noChangeArrowheads="1"/>
          </p:cNvSpPr>
          <p:nvPr/>
        </p:nvSpPr>
        <p:spPr bwMode="auto">
          <a:xfrm>
            <a:off x="7478713" y="2000250"/>
            <a:ext cx="450850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it-IT" sz="900">
                <a:solidFill>
                  <a:srgbClr val="000000"/>
                </a:solidFill>
                <a:latin typeface="Calibri" pitchFamily="34" charset="0"/>
              </a:rPr>
              <a:t>M33 lot 2</a:t>
            </a:r>
            <a:endParaRPr lang="it-IT">
              <a:latin typeface="Calibri" pitchFamily="34" charset="0"/>
            </a:endParaRPr>
          </a:p>
        </p:txBody>
      </p:sp>
      <p:sp>
        <p:nvSpPr>
          <p:cNvPr id="1272" name="Rectangle 468"/>
          <p:cNvSpPr>
            <a:spLocks noChangeArrowheads="1"/>
          </p:cNvSpPr>
          <p:nvPr/>
        </p:nvSpPr>
        <p:spPr bwMode="auto">
          <a:xfrm>
            <a:off x="8478838" y="2000250"/>
            <a:ext cx="450850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it-IT" sz="900">
                <a:solidFill>
                  <a:srgbClr val="000000"/>
                </a:solidFill>
                <a:latin typeface="Calibri" pitchFamily="34" charset="0"/>
              </a:rPr>
              <a:t>M33 lot 3</a:t>
            </a:r>
            <a:endParaRPr lang="it-IT">
              <a:latin typeface="Calibri" pitchFamily="34" charset="0"/>
            </a:endParaRPr>
          </a:p>
        </p:txBody>
      </p:sp>
      <p:sp>
        <p:nvSpPr>
          <p:cNvPr id="1273" name="Text Box 476"/>
          <p:cNvSpPr txBox="1">
            <a:spLocks noChangeArrowheads="1"/>
          </p:cNvSpPr>
          <p:nvPr/>
        </p:nvSpPr>
        <p:spPr bwMode="auto">
          <a:xfrm>
            <a:off x="6500813" y="4143375"/>
            <a:ext cx="1928812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1200" b="1">
                <a:latin typeface="Comic Sans MS" pitchFamily="66" charset="0"/>
              </a:rPr>
              <a:t>Antimicrobial activity</a:t>
            </a:r>
          </a:p>
        </p:txBody>
      </p:sp>
      <p:cxnSp>
        <p:nvCxnSpPr>
          <p:cNvPr id="933" name="Connettore 1 932"/>
          <p:cNvCxnSpPr/>
          <p:nvPr/>
        </p:nvCxnSpPr>
        <p:spPr>
          <a:xfrm>
            <a:off x="6311900" y="2054225"/>
            <a:ext cx="214313" cy="1588"/>
          </a:xfrm>
          <a:prstGeom prst="line">
            <a:avLst/>
          </a:prstGeom>
          <a:ln/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934" name="Connettore 1 933"/>
          <p:cNvCxnSpPr/>
          <p:nvPr/>
        </p:nvCxnSpPr>
        <p:spPr>
          <a:xfrm>
            <a:off x="7215188" y="2054225"/>
            <a:ext cx="214312" cy="1588"/>
          </a:xfrm>
          <a:prstGeom prst="line">
            <a:avLst/>
          </a:prstGeom>
          <a:ln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935" name="Connettore 1 934"/>
          <p:cNvCxnSpPr/>
          <p:nvPr/>
        </p:nvCxnSpPr>
        <p:spPr>
          <a:xfrm>
            <a:off x="8221663" y="2054225"/>
            <a:ext cx="214312" cy="1588"/>
          </a:xfrm>
          <a:prstGeom prst="line">
            <a:avLst/>
          </a:prstGeom>
          <a:ln>
            <a:solidFill>
              <a:srgbClr val="009900"/>
            </a:solidFill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pic>
        <p:nvPicPr>
          <p:cNvPr id="1277" name="Picture 1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525" y="9525"/>
            <a:ext cx="817563" cy="763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030" name="Object 6"/>
          <p:cNvGraphicFramePr>
            <a:graphicFrameLocks noChangeAspect="1"/>
          </p:cNvGraphicFramePr>
          <p:nvPr/>
        </p:nvGraphicFramePr>
        <p:xfrm>
          <a:off x="323850" y="981075"/>
          <a:ext cx="792163" cy="1544638"/>
        </p:xfrm>
        <a:graphic>
          <a:graphicData uri="http://schemas.openxmlformats.org/presentationml/2006/ole">
            <p:oleObj spid="_x0000_s1030" name="Immagine bitmap" r:id="rId7" imgW="1343212" imgH="2619048" progId="PBrush">
              <p:embed/>
            </p:oleObj>
          </a:graphicData>
        </a:graphic>
      </p:graphicFrame>
      <p:sp>
        <p:nvSpPr>
          <p:cNvPr id="1278" name="Text Box 476"/>
          <p:cNvSpPr txBox="1">
            <a:spLocks noChangeArrowheads="1"/>
          </p:cNvSpPr>
          <p:nvPr/>
        </p:nvSpPr>
        <p:spPr bwMode="auto">
          <a:xfrm>
            <a:off x="149225" y="2532063"/>
            <a:ext cx="118745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it-IT" sz="1200" b="1">
                <a:cs typeface="Arial" pitchFamily="34" charset="0"/>
              </a:rPr>
              <a:t>phage library selection</a:t>
            </a:r>
          </a:p>
        </p:txBody>
      </p:sp>
      <p:pic>
        <p:nvPicPr>
          <p:cNvPr id="253" name="Picture 5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485063" y="184150"/>
            <a:ext cx="1622425" cy="53181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525">
            <a:solidFill>
              <a:schemeClr val="accent6">
                <a:lumMod val="20000"/>
                <a:lumOff val="80000"/>
              </a:schemeClr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16"/>
          <p:cNvSpPr>
            <a:spLocks noChangeArrowheads="1"/>
          </p:cNvSpPr>
          <p:nvPr/>
        </p:nvSpPr>
        <p:spPr bwMode="auto">
          <a:xfrm>
            <a:off x="2422525" y="71438"/>
            <a:ext cx="4318000" cy="1292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3200" b="1">
                <a:latin typeface="Palatino Linotype" pitchFamily="18" charset="0"/>
              </a:rPr>
              <a:t>Antimicrobial activity</a:t>
            </a:r>
          </a:p>
          <a:p>
            <a:pPr algn="ctr"/>
            <a:r>
              <a:rPr lang="it-IT" sz="1400" u="sng">
                <a:latin typeface="Calibri" pitchFamily="34" charset="0"/>
              </a:rPr>
              <a:t>Pini et al., 2010, FASEB J; Pini et al., 2012, AminoAcids</a:t>
            </a:r>
          </a:p>
          <a:p>
            <a:endParaRPr lang="it-IT" sz="3200" b="1">
              <a:latin typeface="Palatino Linotype" pitchFamily="18" charset="0"/>
            </a:endParaRPr>
          </a:p>
        </p:txBody>
      </p:sp>
      <p:sp>
        <p:nvSpPr>
          <p:cNvPr id="3" name="Line 17"/>
          <p:cNvSpPr>
            <a:spLocks noChangeShapeType="1"/>
          </p:cNvSpPr>
          <p:nvPr/>
        </p:nvSpPr>
        <p:spPr bwMode="auto">
          <a:xfrm>
            <a:off x="0" y="908050"/>
            <a:ext cx="9144000" cy="0"/>
          </a:xfrm>
          <a:prstGeom prst="line">
            <a:avLst/>
          </a:prstGeom>
          <a:noFill/>
          <a:ln w="57150">
            <a:solidFill>
              <a:schemeClr val="accent6">
                <a:lumMod val="75000"/>
              </a:schemeClr>
            </a:solidFill>
            <a:round/>
            <a:headEnd/>
            <a:tailEnd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it-IT">
              <a:latin typeface="+mn-lt"/>
            </a:endParaRPr>
          </a:p>
        </p:txBody>
      </p:sp>
      <p:sp>
        <p:nvSpPr>
          <p:cNvPr id="19459" name="Rectangle 14"/>
          <p:cNvSpPr>
            <a:spLocks noChangeArrowheads="1"/>
          </p:cNvSpPr>
          <p:nvPr/>
        </p:nvSpPr>
        <p:spPr bwMode="auto">
          <a:xfrm>
            <a:off x="214313" y="5934075"/>
            <a:ext cx="8607425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just"/>
            <a:r>
              <a:rPr lang="en-GB" sz="900" b="1" i="1">
                <a:latin typeface="Calibri" pitchFamily="34" charset="0"/>
              </a:rPr>
              <a:t>a</a:t>
            </a:r>
            <a:r>
              <a:rPr lang="en-GB" sz="900" b="1">
                <a:latin typeface="Calibri" pitchFamily="34" charset="0"/>
              </a:rPr>
              <a:t>Tested strains included either reference strains (indicated) or clinical isolates (mostly showing an MDR phenotype); relevant resistance traits and resistance mechanisms are indicated:</a:t>
            </a:r>
            <a:r>
              <a:rPr lang="en-GB" sz="900" b="1" u="sng">
                <a:latin typeface="Calibri" pitchFamily="34" charset="0"/>
              </a:rPr>
              <a:t> </a:t>
            </a:r>
            <a:r>
              <a:rPr lang="en-GB" sz="900" b="1">
                <a:latin typeface="Calibri" pitchFamily="34" charset="0"/>
              </a:rPr>
              <a:t>FQr, resistant to fluoroquinolones; AGr, resistant to aminoglycosides (gentamicin, amikacin, and/or tobramycin); ESCr, resistant to expanded-spectrum cephalosporins; NEMr, resistance to carbapenems (imipenem and/or meropenem), ETPr resistance to ertapenem; ESBL, extended spectrum </a:t>
            </a:r>
            <a:r>
              <a:rPr lang="it-IT" sz="900" b="1">
                <a:latin typeface="Calibri" pitchFamily="34" charset="0"/>
              </a:rPr>
              <a:t>β</a:t>
            </a:r>
            <a:r>
              <a:rPr lang="en-GB" sz="900" b="1">
                <a:latin typeface="Calibri" pitchFamily="34" charset="0"/>
              </a:rPr>
              <a:t>-lactamase; MBL, metallo-</a:t>
            </a:r>
            <a:r>
              <a:rPr lang="it-IT" sz="900" b="1">
                <a:latin typeface="Calibri" pitchFamily="34" charset="0"/>
              </a:rPr>
              <a:t>β</a:t>
            </a:r>
            <a:r>
              <a:rPr lang="en-GB" sz="900" b="1">
                <a:latin typeface="Calibri" pitchFamily="34" charset="0"/>
              </a:rPr>
              <a:t>-lactamase; OXA, oxacillinase; MR methicillin-resistant; PENr resistance to penicillin; VANi, vancomycin-intermediate; </a:t>
            </a:r>
            <a:endParaRPr lang="it-IT" sz="900" b="1">
              <a:latin typeface="Calibri" pitchFamily="34" charset="0"/>
            </a:endParaRPr>
          </a:p>
          <a:p>
            <a:pPr algn="just"/>
            <a:r>
              <a:rPr lang="en-GB" sz="900" b="1" i="1">
                <a:latin typeface="Calibri" pitchFamily="34" charset="0"/>
              </a:rPr>
              <a:t>b</a:t>
            </a:r>
            <a:r>
              <a:rPr lang="en-GB" sz="900" b="1">
                <a:latin typeface="Calibri" pitchFamily="34" charset="0"/>
              </a:rPr>
              <a:t>Clinical isolates from Cystic Fibrosis patients</a:t>
            </a:r>
            <a:endParaRPr lang="it-IT" sz="900" b="1">
              <a:latin typeface="Calibri" pitchFamily="34" charset="0"/>
            </a:endParaRPr>
          </a:p>
          <a:p>
            <a:pPr algn="just"/>
            <a:r>
              <a:rPr lang="en-GB" sz="900" b="1" i="1">
                <a:latin typeface="Calibri" pitchFamily="34" charset="0"/>
              </a:rPr>
              <a:t>c</a:t>
            </a:r>
            <a:r>
              <a:rPr lang="en-GB" sz="900" b="1">
                <a:latin typeface="Calibri" pitchFamily="34" charset="0"/>
              </a:rPr>
              <a:t>Mucoid phenotype</a:t>
            </a:r>
          </a:p>
        </p:txBody>
      </p:sp>
      <p:sp>
        <p:nvSpPr>
          <p:cNvPr id="19460" name="Rectangle 695"/>
          <p:cNvSpPr>
            <a:spLocks noChangeArrowheads="1"/>
          </p:cNvSpPr>
          <p:nvPr/>
        </p:nvSpPr>
        <p:spPr bwMode="auto">
          <a:xfrm>
            <a:off x="1187450" y="928688"/>
            <a:ext cx="6875463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just"/>
            <a:r>
              <a:rPr lang="en-US" sz="900" b="1">
                <a:latin typeface="Calibri" pitchFamily="34" charset="0"/>
              </a:rPr>
              <a:t>MICs (</a:t>
            </a:r>
            <a:r>
              <a:rPr lang="en-US" sz="900" b="1">
                <a:latin typeface="Calibri" pitchFamily="34" charset="0"/>
                <a:sym typeface="Symbol" pitchFamily="18" charset="2"/>
              </a:rPr>
              <a:t></a:t>
            </a:r>
            <a:r>
              <a:rPr lang="en-US" sz="900" b="1">
                <a:latin typeface="Calibri" pitchFamily="34" charset="0"/>
              </a:rPr>
              <a:t>M) of M33 in comparison with polymyxin B against bacterial strains representative of several pathogenic species, including MDR strains of clinical origin</a:t>
            </a:r>
          </a:p>
        </p:txBody>
      </p:sp>
      <p:graphicFrame>
        <p:nvGraphicFramePr>
          <p:cNvPr id="9" name="Tabella 8"/>
          <p:cNvGraphicFramePr>
            <a:graphicFrameLocks noGrp="1"/>
          </p:cNvGraphicFramePr>
          <p:nvPr/>
        </p:nvGraphicFramePr>
        <p:xfrm>
          <a:off x="928688" y="1368425"/>
          <a:ext cx="6618291" cy="4488896"/>
        </p:xfrm>
        <a:graphic>
          <a:graphicData uri="http://schemas.openxmlformats.org/drawingml/2006/table">
            <a:tbl>
              <a:tblPr/>
              <a:tblGrid>
                <a:gridCol w="2377327"/>
                <a:gridCol w="2371612"/>
                <a:gridCol w="934676"/>
                <a:gridCol w="934676"/>
              </a:tblGrid>
              <a:tr h="165654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900" b="1" dirty="0" err="1">
                          <a:latin typeface="Arial"/>
                          <a:ea typeface="Times New Roman"/>
                          <a:cs typeface="Times New Roman"/>
                        </a:rPr>
                        <a:t>Species</a:t>
                      </a:r>
                      <a:r>
                        <a:rPr lang="it-IT" sz="900" b="1" dirty="0">
                          <a:latin typeface="Arial"/>
                          <a:ea typeface="Times New Roman"/>
                          <a:cs typeface="Times New Roman"/>
                        </a:rPr>
                        <a:t> and </a:t>
                      </a:r>
                      <a:r>
                        <a:rPr lang="it-IT" sz="900" b="1" dirty="0" err="1">
                          <a:latin typeface="Arial"/>
                          <a:ea typeface="Times New Roman"/>
                          <a:cs typeface="Times New Roman"/>
                        </a:rPr>
                        <a:t>strains</a:t>
                      </a:r>
                      <a:endParaRPr lang="it-IT" sz="1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8692" marR="3869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900" b="1" dirty="0" err="1">
                          <a:latin typeface="Arial"/>
                          <a:ea typeface="Times New Roman"/>
                          <a:cs typeface="Times New Roman"/>
                        </a:rPr>
                        <a:t>Resistance</a:t>
                      </a:r>
                      <a:r>
                        <a:rPr lang="it-IT" sz="900" b="1" i="1" baseline="30000" dirty="0" err="1">
                          <a:latin typeface="Arial"/>
                          <a:ea typeface="Times New Roman"/>
                          <a:cs typeface="Times New Roman"/>
                        </a:rPr>
                        <a:t>a</a:t>
                      </a:r>
                      <a:endParaRPr lang="it-IT" sz="1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8692" marR="3869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00" b="1" dirty="0">
                          <a:latin typeface="Arial"/>
                          <a:ea typeface="Times New Roman"/>
                          <a:cs typeface="Times New Roman"/>
                        </a:rPr>
                        <a:t>MIC (</a:t>
                      </a:r>
                      <a:r>
                        <a:rPr lang="en-US" sz="900" b="1" dirty="0">
                          <a:latin typeface="Arial"/>
                          <a:ea typeface="Times New Roman"/>
                          <a:cs typeface="Arial"/>
                          <a:sym typeface="Symbol"/>
                        </a:rPr>
                        <a:t></a:t>
                      </a:r>
                      <a:r>
                        <a:rPr lang="en-US" sz="900" b="1" dirty="0">
                          <a:latin typeface="Arial"/>
                          <a:ea typeface="Times New Roman"/>
                          <a:cs typeface="Times New Roman"/>
                        </a:rPr>
                        <a:t>M)</a:t>
                      </a:r>
                      <a:endParaRPr lang="it-IT" sz="1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8692" marR="3869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</a:tr>
              <a:tr h="184060"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800" b="1" dirty="0" smtClean="0">
                          <a:latin typeface="Arial"/>
                          <a:ea typeface="Times New Roman"/>
                          <a:cs typeface="Times New Roman"/>
                        </a:rPr>
                        <a:t>M33 </a:t>
                      </a:r>
                      <a:endParaRPr lang="it-IT" sz="1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8692" marR="3869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800" b="1" dirty="0" err="1" smtClean="0">
                          <a:latin typeface="Arial"/>
                          <a:ea typeface="Times New Roman"/>
                          <a:cs typeface="Times New Roman"/>
                        </a:rPr>
                        <a:t>Polymyxin</a:t>
                      </a:r>
                      <a:r>
                        <a:rPr lang="it-IT" sz="800" b="1" dirty="0" smtClean="0">
                          <a:latin typeface="Arial"/>
                          <a:ea typeface="Times New Roman"/>
                          <a:cs typeface="Times New Roman"/>
                        </a:rPr>
                        <a:t> B</a:t>
                      </a:r>
                      <a:r>
                        <a:rPr lang="it-IT" sz="1000" dirty="0" smtClean="0"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endParaRPr lang="it-IT" sz="1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8692" marR="3869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368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900" i="1" dirty="0" err="1">
                          <a:latin typeface="Arial"/>
                          <a:ea typeface="Times New Roman"/>
                          <a:cs typeface="Times New Roman"/>
                        </a:rPr>
                        <a:t>Pseudomonas</a:t>
                      </a:r>
                      <a:r>
                        <a:rPr lang="it-IT" sz="900" i="1" dirty="0">
                          <a:latin typeface="Arial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it-IT" sz="900" i="1" dirty="0" err="1">
                          <a:latin typeface="Arial"/>
                          <a:ea typeface="Times New Roman"/>
                          <a:cs typeface="Times New Roman"/>
                        </a:rPr>
                        <a:t>aeruginosa</a:t>
                      </a:r>
                      <a:r>
                        <a:rPr lang="it-IT" sz="900" dirty="0">
                          <a:latin typeface="Arial"/>
                          <a:ea typeface="Times New Roman"/>
                          <a:cs typeface="Times New Roman"/>
                        </a:rPr>
                        <a:t> ATCC 27853</a:t>
                      </a:r>
                      <a:endParaRPr lang="it-IT" sz="1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8692" marR="3869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 dirty="0">
                          <a:latin typeface="Arial"/>
                          <a:ea typeface="Times New Roman"/>
                          <a:cs typeface="Times New Roman"/>
                        </a:rPr>
                        <a:t>Reference strain, wild type</a:t>
                      </a:r>
                      <a:endParaRPr lang="it-IT" sz="1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8692" marR="386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900" dirty="0">
                          <a:latin typeface="Arial"/>
                          <a:ea typeface="Times New Roman"/>
                          <a:cs typeface="Times New Roman"/>
                        </a:rPr>
                        <a:t>1.5</a:t>
                      </a:r>
                      <a:endParaRPr lang="it-IT" sz="1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8692" marR="386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>
                        <a:alpha val="5882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900" dirty="0">
                          <a:latin typeface="Arial"/>
                          <a:ea typeface="Times New Roman"/>
                          <a:cs typeface="Times New Roman"/>
                        </a:rPr>
                        <a:t>1.5</a:t>
                      </a:r>
                      <a:endParaRPr lang="it-IT" sz="1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8692" marR="386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>
                        <a:alpha val="58824"/>
                      </a:srgbClr>
                    </a:solidFill>
                  </a:tcPr>
                </a:tc>
              </a:tr>
              <a:tr h="16565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00" i="1" dirty="0">
                          <a:latin typeface="Arial"/>
                          <a:ea typeface="Times New Roman"/>
                          <a:cs typeface="Times New Roman"/>
                        </a:rPr>
                        <a:t>P. </a:t>
                      </a:r>
                      <a:r>
                        <a:rPr lang="en-US" sz="900" i="1" dirty="0" err="1">
                          <a:latin typeface="Arial"/>
                          <a:ea typeface="Times New Roman"/>
                          <a:cs typeface="Times New Roman"/>
                        </a:rPr>
                        <a:t>aeruginosa</a:t>
                      </a:r>
                      <a:r>
                        <a:rPr lang="en-US" sz="900" i="1" dirty="0">
                          <a:latin typeface="Arial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900" dirty="0">
                          <a:latin typeface="Arial"/>
                          <a:ea typeface="Times New Roman"/>
                          <a:cs typeface="Times New Roman"/>
                        </a:rPr>
                        <a:t>PAO-1</a:t>
                      </a:r>
                      <a:endParaRPr lang="it-IT" sz="1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8692" marR="3869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800">
                          <a:latin typeface="Arial"/>
                          <a:ea typeface="Times New Roman"/>
                          <a:cs typeface="Times New Roman"/>
                        </a:rPr>
                        <a:t>Reference strain, wild type</a:t>
                      </a:r>
                      <a:endParaRPr lang="it-IT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8692" marR="386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900" dirty="0">
                          <a:latin typeface="Arial"/>
                          <a:ea typeface="Times New Roman"/>
                          <a:cs typeface="Times New Roman"/>
                        </a:rPr>
                        <a:t>1.5</a:t>
                      </a:r>
                      <a:endParaRPr lang="it-IT" sz="1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8692" marR="386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>
                        <a:alpha val="5882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900">
                          <a:latin typeface="Arial"/>
                          <a:ea typeface="Times New Roman"/>
                          <a:cs typeface="Times New Roman"/>
                        </a:rPr>
                        <a:t>1.5</a:t>
                      </a:r>
                      <a:endParaRPr lang="it-IT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8692" marR="386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>
                        <a:alpha val="58824"/>
                      </a:srgbClr>
                    </a:solidFill>
                  </a:tcPr>
                </a:tc>
              </a:tr>
              <a:tr h="16565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900" i="1" dirty="0">
                          <a:latin typeface="Arial"/>
                          <a:ea typeface="Times New Roman"/>
                          <a:cs typeface="Times New Roman"/>
                        </a:rPr>
                        <a:t>P. </a:t>
                      </a:r>
                      <a:r>
                        <a:rPr lang="it-IT" sz="900" i="1" dirty="0" err="1">
                          <a:latin typeface="Arial"/>
                          <a:ea typeface="Times New Roman"/>
                          <a:cs typeface="Times New Roman"/>
                        </a:rPr>
                        <a:t>aeruginosa</a:t>
                      </a:r>
                      <a:r>
                        <a:rPr lang="it-IT" sz="900" dirty="0">
                          <a:latin typeface="Arial"/>
                          <a:ea typeface="Times New Roman"/>
                          <a:cs typeface="Times New Roman"/>
                        </a:rPr>
                        <a:t> VR-143/97</a:t>
                      </a:r>
                      <a:endParaRPr lang="it-IT" sz="1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8692" marR="3869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800" dirty="0">
                          <a:latin typeface="Arial"/>
                          <a:ea typeface="Times New Roman"/>
                          <a:cs typeface="Times New Roman"/>
                        </a:rPr>
                        <a:t>FQ</a:t>
                      </a:r>
                      <a:r>
                        <a:rPr lang="pt-BR" sz="800" baseline="30000" dirty="0">
                          <a:latin typeface="Arial"/>
                          <a:ea typeface="Times New Roman"/>
                          <a:cs typeface="Times New Roman"/>
                        </a:rPr>
                        <a:t>r</a:t>
                      </a:r>
                      <a:r>
                        <a:rPr lang="pt-BR" sz="800" dirty="0">
                          <a:latin typeface="Arial"/>
                          <a:ea typeface="Times New Roman"/>
                          <a:cs typeface="Times New Roman"/>
                        </a:rPr>
                        <a:t> AG</a:t>
                      </a:r>
                      <a:r>
                        <a:rPr lang="pt-BR" sz="800" baseline="30000" dirty="0">
                          <a:latin typeface="Arial"/>
                          <a:ea typeface="Times New Roman"/>
                          <a:cs typeface="Times New Roman"/>
                        </a:rPr>
                        <a:t>r</a:t>
                      </a:r>
                      <a:r>
                        <a:rPr lang="pt-BR" sz="800" dirty="0">
                          <a:latin typeface="Arial"/>
                          <a:ea typeface="Times New Roman"/>
                          <a:cs typeface="Times New Roman"/>
                        </a:rPr>
                        <a:t> ESC</a:t>
                      </a:r>
                      <a:r>
                        <a:rPr lang="pt-BR" sz="800" baseline="30000" dirty="0">
                          <a:latin typeface="Arial"/>
                          <a:ea typeface="Times New Roman"/>
                          <a:cs typeface="Times New Roman"/>
                        </a:rPr>
                        <a:t>r</a:t>
                      </a:r>
                      <a:r>
                        <a:rPr lang="pt-BR" sz="800" dirty="0">
                          <a:latin typeface="Arial"/>
                          <a:ea typeface="Times New Roman"/>
                          <a:cs typeface="Times New Roman"/>
                        </a:rPr>
                        <a:t> NEM</a:t>
                      </a:r>
                      <a:r>
                        <a:rPr lang="pt-BR" sz="800" baseline="30000" dirty="0">
                          <a:latin typeface="Arial"/>
                          <a:ea typeface="Times New Roman"/>
                          <a:cs typeface="Times New Roman"/>
                        </a:rPr>
                        <a:t>r</a:t>
                      </a:r>
                      <a:r>
                        <a:rPr lang="pt-BR" sz="800" dirty="0">
                          <a:latin typeface="Arial"/>
                          <a:ea typeface="Times New Roman"/>
                          <a:cs typeface="Times New Roman"/>
                        </a:rPr>
                        <a:t> (MBL/VIM-1)</a:t>
                      </a:r>
                      <a:endParaRPr lang="it-IT" sz="1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8692" marR="386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900" dirty="0">
                          <a:latin typeface="Arial"/>
                          <a:ea typeface="Times New Roman"/>
                          <a:cs typeface="Times New Roman"/>
                        </a:rPr>
                        <a:t>1.5</a:t>
                      </a:r>
                      <a:endParaRPr lang="it-IT" sz="1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8692" marR="386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>
                        <a:alpha val="5882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900">
                          <a:latin typeface="Arial"/>
                          <a:ea typeface="Times New Roman"/>
                          <a:cs typeface="Times New Roman"/>
                        </a:rPr>
                        <a:t>1.5</a:t>
                      </a:r>
                      <a:endParaRPr lang="it-IT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8692" marR="386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>
                        <a:alpha val="58824"/>
                      </a:srgbClr>
                    </a:solidFill>
                  </a:tcPr>
                </a:tc>
              </a:tr>
              <a:tr h="16565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900" i="1" dirty="0">
                          <a:solidFill>
                            <a:schemeClr val="tx1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P. </a:t>
                      </a:r>
                      <a:r>
                        <a:rPr lang="it-IT" sz="900" i="1" dirty="0" err="1">
                          <a:solidFill>
                            <a:schemeClr val="tx1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aeruginosa</a:t>
                      </a:r>
                      <a:r>
                        <a:rPr lang="it-IT" sz="900" i="1" dirty="0">
                          <a:solidFill>
                            <a:schemeClr val="tx1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it-IT" sz="900" dirty="0">
                          <a:solidFill>
                            <a:schemeClr val="tx1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SC-MDr03-06</a:t>
                      </a:r>
                      <a:r>
                        <a:rPr lang="it-IT" sz="900" i="1" baseline="30000" dirty="0">
                          <a:solidFill>
                            <a:schemeClr val="tx1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b</a:t>
                      </a:r>
                      <a:endParaRPr lang="it-IT" sz="10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8692" marR="3869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800" dirty="0">
                          <a:latin typeface="Arial"/>
                          <a:ea typeface="Times New Roman"/>
                          <a:cs typeface="Times New Roman"/>
                        </a:rPr>
                        <a:t>FQ</a:t>
                      </a:r>
                      <a:r>
                        <a:rPr lang="es-ES" sz="800" baseline="30000" dirty="0">
                          <a:latin typeface="Arial"/>
                          <a:ea typeface="Times New Roman"/>
                          <a:cs typeface="Times New Roman"/>
                        </a:rPr>
                        <a:t>r</a:t>
                      </a:r>
                      <a:r>
                        <a:rPr lang="es-ES" sz="800" dirty="0">
                          <a:latin typeface="Arial"/>
                          <a:ea typeface="Times New Roman"/>
                          <a:cs typeface="Times New Roman"/>
                        </a:rPr>
                        <a:t> AG</a:t>
                      </a:r>
                      <a:r>
                        <a:rPr lang="es-ES" sz="800" baseline="30000" dirty="0">
                          <a:latin typeface="Arial"/>
                          <a:ea typeface="Times New Roman"/>
                          <a:cs typeface="Times New Roman"/>
                        </a:rPr>
                        <a:t>r</a:t>
                      </a:r>
                      <a:r>
                        <a:rPr lang="es-ES" sz="800" dirty="0">
                          <a:latin typeface="Arial"/>
                          <a:ea typeface="Times New Roman"/>
                          <a:cs typeface="Times New Roman"/>
                        </a:rPr>
                        <a:t> ESC</a:t>
                      </a:r>
                      <a:r>
                        <a:rPr lang="es-ES" sz="800" baseline="30000" dirty="0">
                          <a:latin typeface="Arial"/>
                          <a:ea typeface="Times New Roman"/>
                          <a:cs typeface="Times New Roman"/>
                        </a:rPr>
                        <a:t>r</a:t>
                      </a:r>
                      <a:r>
                        <a:rPr lang="es-ES" sz="800" dirty="0">
                          <a:latin typeface="Arial"/>
                          <a:ea typeface="Times New Roman"/>
                          <a:cs typeface="Times New Roman"/>
                        </a:rPr>
                        <a:t> NEM</a:t>
                      </a:r>
                      <a:r>
                        <a:rPr lang="es-ES" sz="800" baseline="30000" dirty="0">
                          <a:latin typeface="Arial"/>
                          <a:ea typeface="Times New Roman"/>
                          <a:cs typeface="Times New Roman"/>
                        </a:rPr>
                        <a:t>r</a:t>
                      </a:r>
                      <a:endParaRPr lang="it-IT" sz="1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8692" marR="386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900" dirty="0">
                          <a:latin typeface="Arial"/>
                          <a:ea typeface="Times New Roman"/>
                          <a:cs typeface="Times New Roman"/>
                        </a:rPr>
                        <a:t>3</a:t>
                      </a:r>
                      <a:endParaRPr lang="it-IT" sz="1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8692" marR="386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>
                        <a:alpha val="5882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900" dirty="0">
                          <a:latin typeface="Arial"/>
                          <a:ea typeface="Times New Roman"/>
                          <a:cs typeface="Times New Roman"/>
                        </a:rPr>
                        <a:t>1.5</a:t>
                      </a:r>
                      <a:endParaRPr lang="it-IT" sz="1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8692" marR="386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>
                        <a:alpha val="58824"/>
                      </a:srgbClr>
                    </a:solidFill>
                  </a:tcPr>
                </a:tc>
              </a:tr>
              <a:tr h="165654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900" i="1" dirty="0">
                          <a:solidFill>
                            <a:schemeClr val="tx1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P. </a:t>
                      </a:r>
                      <a:r>
                        <a:rPr lang="it-IT" sz="900" i="1" dirty="0" err="1">
                          <a:solidFill>
                            <a:schemeClr val="tx1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aeruginosa</a:t>
                      </a:r>
                      <a:r>
                        <a:rPr lang="it-IT" sz="900" i="1" dirty="0">
                          <a:solidFill>
                            <a:schemeClr val="tx1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it-IT" sz="900" dirty="0">
                          <a:solidFill>
                            <a:schemeClr val="tx1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SC-VMr04-05</a:t>
                      </a:r>
                      <a:r>
                        <a:rPr lang="it-IT" sz="900" i="1" baseline="30000" dirty="0">
                          <a:solidFill>
                            <a:schemeClr val="tx1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b</a:t>
                      </a:r>
                      <a:endParaRPr lang="it-IT" sz="10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8692" marR="3869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lvl="0" indent="26670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 dirty="0" err="1">
                          <a:latin typeface="Arial"/>
                          <a:ea typeface="Times New Roman"/>
                          <a:cs typeface="Times New Roman"/>
                        </a:rPr>
                        <a:t>FQ</a:t>
                      </a:r>
                      <a:r>
                        <a:rPr lang="en-US" sz="800" baseline="30000" dirty="0" err="1">
                          <a:latin typeface="Arial"/>
                          <a:ea typeface="Times New Roman"/>
                          <a:cs typeface="Times New Roman"/>
                        </a:rPr>
                        <a:t>r</a:t>
                      </a:r>
                      <a:r>
                        <a:rPr lang="en-US" sz="800" dirty="0">
                          <a:latin typeface="Arial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800" dirty="0" err="1">
                          <a:latin typeface="Arial"/>
                          <a:ea typeface="Times New Roman"/>
                          <a:cs typeface="Times New Roman"/>
                        </a:rPr>
                        <a:t>AG</a:t>
                      </a:r>
                      <a:r>
                        <a:rPr lang="en-US" sz="800" baseline="30000" dirty="0" err="1">
                          <a:latin typeface="Arial"/>
                          <a:ea typeface="Times New Roman"/>
                          <a:cs typeface="Times New Roman"/>
                        </a:rPr>
                        <a:t>r</a:t>
                      </a:r>
                      <a:r>
                        <a:rPr lang="en-US" sz="800" dirty="0">
                          <a:latin typeface="Arial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800" dirty="0" err="1">
                          <a:latin typeface="Arial"/>
                          <a:ea typeface="Times New Roman"/>
                          <a:cs typeface="Times New Roman"/>
                        </a:rPr>
                        <a:t>ESC</a:t>
                      </a:r>
                      <a:r>
                        <a:rPr lang="en-US" sz="800" baseline="30000" dirty="0" err="1">
                          <a:latin typeface="Arial"/>
                          <a:ea typeface="Times New Roman"/>
                          <a:cs typeface="Times New Roman"/>
                        </a:rPr>
                        <a:t>r</a:t>
                      </a:r>
                      <a:r>
                        <a:rPr lang="en-US" sz="800" dirty="0">
                          <a:latin typeface="Arial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800" dirty="0" err="1">
                          <a:latin typeface="Arial"/>
                          <a:ea typeface="Times New Roman"/>
                          <a:cs typeface="Times New Roman"/>
                        </a:rPr>
                        <a:t>NEM</a:t>
                      </a:r>
                      <a:r>
                        <a:rPr lang="en-US" sz="800" baseline="30000" dirty="0" err="1">
                          <a:latin typeface="Arial"/>
                          <a:ea typeface="Times New Roman"/>
                          <a:cs typeface="Times New Roman"/>
                        </a:rPr>
                        <a:t>r</a:t>
                      </a:r>
                      <a:endParaRPr lang="it-IT" sz="1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8692" marR="386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900" dirty="0">
                          <a:latin typeface="Arial"/>
                          <a:ea typeface="Times New Roman"/>
                          <a:cs typeface="Times New Roman"/>
                        </a:rPr>
                        <a:t>3</a:t>
                      </a:r>
                      <a:endParaRPr lang="it-IT" sz="1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8692" marR="386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>
                        <a:alpha val="5882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900" dirty="0">
                          <a:latin typeface="Arial"/>
                          <a:ea typeface="Times New Roman"/>
                          <a:cs typeface="Times New Roman"/>
                        </a:rPr>
                        <a:t>1.5</a:t>
                      </a:r>
                      <a:endParaRPr lang="it-IT" sz="1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8692" marR="386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>
                        <a:alpha val="58824"/>
                      </a:srgbClr>
                    </a:solidFill>
                  </a:tcPr>
                </a:tc>
              </a:tr>
              <a:tr h="16565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900" i="1" dirty="0">
                          <a:solidFill>
                            <a:schemeClr val="tx1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P. </a:t>
                      </a:r>
                      <a:r>
                        <a:rPr lang="it-IT" sz="900" i="1" dirty="0" err="1">
                          <a:solidFill>
                            <a:schemeClr val="tx1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aeruginosa</a:t>
                      </a:r>
                      <a:r>
                        <a:rPr lang="it-IT" sz="900" i="1" dirty="0">
                          <a:solidFill>
                            <a:schemeClr val="tx1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it-IT" sz="900" dirty="0">
                          <a:solidFill>
                            <a:schemeClr val="tx1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SC-DMr05-04</a:t>
                      </a:r>
                      <a:r>
                        <a:rPr lang="it-IT" sz="900" i="1" baseline="30000" dirty="0">
                          <a:solidFill>
                            <a:schemeClr val="tx1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b</a:t>
                      </a:r>
                      <a:endParaRPr lang="it-IT" sz="10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8692" marR="3869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 dirty="0" err="1">
                          <a:latin typeface="Arial"/>
                          <a:ea typeface="Times New Roman"/>
                          <a:cs typeface="Times New Roman"/>
                        </a:rPr>
                        <a:t>FQ</a:t>
                      </a:r>
                      <a:r>
                        <a:rPr lang="en-US" sz="800" baseline="30000" dirty="0" err="1">
                          <a:latin typeface="Arial"/>
                          <a:ea typeface="Times New Roman"/>
                          <a:cs typeface="Times New Roman"/>
                        </a:rPr>
                        <a:t>r</a:t>
                      </a:r>
                      <a:r>
                        <a:rPr lang="en-US" sz="800" dirty="0">
                          <a:latin typeface="Arial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800" dirty="0" err="1">
                          <a:latin typeface="Arial"/>
                          <a:ea typeface="Times New Roman"/>
                          <a:cs typeface="Times New Roman"/>
                        </a:rPr>
                        <a:t>AG</a:t>
                      </a:r>
                      <a:r>
                        <a:rPr lang="en-US" sz="800" baseline="30000" dirty="0" err="1">
                          <a:latin typeface="Arial"/>
                          <a:ea typeface="Times New Roman"/>
                          <a:cs typeface="Times New Roman"/>
                        </a:rPr>
                        <a:t>r</a:t>
                      </a:r>
                      <a:r>
                        <a:rPr lang="en-US" sz="800" dirty="0">
                          <a:latin typeface="Arial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800" dirty="0" err="1">
                          <a:latin typeface="Arial"/>
                          <a:ea typeface="Times New Roman"/>
                          <a:cs typeface="Times New Roman"/>
                        </a:rPr>
                        <a:t>ESC</a:t>
                      </a:r>
                      <a:r>
                        <a:rPr lang="en-US" sz="800" baseline="30000" dirty="0" err="1">
                          <a:latin typeface="Arial"/>
                          <a:ea typeface="Times New Roman"/>
                          <a:cs typeface="Times New Roman"/>
                        </a:rPr>
                        <a:t>r</a:t>
                      </a:r>
                      <a:r>
                        <a:rPr lang="en-US" sz="800" dirty="0">
                          <a:latin typeface="Arial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800" dirty="0" err="1">
                          <a:latin typeface="Arial"/>
                          <a:ea typeface="Times New Roman"/>
                          <a:cs typeface="Times New Roman"/>
                        </a:rPr>
                        <a:t>NEM</a:t>
                      </a:r>
                      <a:r>
                        <a:rPr lang="en-US" sz="800" baseline="30000" dirty="0" err="1">
                          <a:latin typeface="Arial"/>
                          <a:ea typeface="Times New Roman"/>
                          <a:cs typeface="Times New Roman"/>
                        </a:rPr>
                        <a:t>r</a:t>
                      </a:r>
                      <a:endParaRPr lang="it-IT" sz="1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8692" marR="386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900">
                          <a:latin typeface="Arial"/>
                          <a:ea typeface="Times New Roman"/>
                          <a:cs typeface="Times New Roman"/>
                        </a:rPr>
                        <a:t>1.5</a:t>
                      </a:r>
                      <a:endParaRPr lang="it-IT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8692" marR="386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>
                        <a:alpha val="5882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900" dirty="0">
                          <a:latin typeface="Arial"/>
                          <a:ea typeface="Times New Roman"/>
                          <a:cs typeface="Times New Roman"/>
                        </a:rPr>
                        <a:t>1.5</a:t>
                      </a:r>
                      <a:endParaRPr lang="it-IT" sz="1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8692" marR="386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>
                        <a:alpha val="58824"/>
                      </a:srgbClr>
                    </a:solidFill>
                  </a:tcPr>
                </a:tc>
              </a:tr>
              <a:tr h="16565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900" i="1" dirty="0">
                          <a:solidFill>
                            <a:schemeClr val="tx1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P. </a:t>
                      </a:r>
                      <a:r>
                        <a:rPr lang="it-IT" sz="900" i="1" dirty="0" err="1">
                          <a:solidFill>
                            <a:schemeClr val="tx1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aeruginosa</a:t>
                      </a:r>
                      <a:r>
                        <a:rPr lang="it-IT" sz="900" i="1" dirty="0">
                          <a:solidFill>
                            <a:schemeClr val="tx1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it-IT" sz="900" dirty="0">
                          <a:solidFill>
                            <a:schemeClr val="tx1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SC-BGr12-02</a:t>
                      </a:r>
                      <a:r>
                        <a:rPr lang="it-IT" sz="900" i="1" baseline="30000" dirty="0">
                          <a:solidFill>
                            <a:schemeClr val="tx1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b</a:t>
                      </a:r>
                      <a:endParaRPr lang="it-IT" sz="10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8692" marR="3869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 dirty="0" err="1">
                          <a:latin typeface="Arial"/>
                          <a:ea typeface="Times New Roman"/>
                          <a:cs typeface="Times New Roman"/>
                        </a:rPr>
                        <a:t>FQ</a:t>
                      </a:r>
                      <a:r>
                        <a:rPr lang="en-US" sz="800" baseline="30000" dirty="0" err="1">
                          <a:latin typeface="Arial"/>
                          <a:ea typeface="Times New Roman"/>
                          <a:cs typeface="Times New Roman"/>
                        </a:rPr>
                        <a:t>r</a:t>
                      </a:r>
                      <a:r>
                        <a:rPr lang="en-US" sz="800" dirty="0">
                          <a:latin typeface="Arial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800" dirty="0" err="1">
                          <a:latin typeface="Arial"/>
                          <a:ea typeface="Times New Roman"/>
                          <a:cs typeface="Times New Roman"/>
                        </a:rPr>
                        <a:t>AG</a:t>
                      </a:r>
                      <a:r>
                        <a:rPr lang="en-US" sz="800" baseline="30000" dirty="0" err="1">
                          <a:latin typeface="Arial"/>
                          <a:ea typeface="Times New Roman"/>
                          <a:cs typeface="Times New Roman"/>
                        </a:rPr>
                        <a:t>r</a:t>
                      </a:r>
                      <a:r>
                        <a:rPr lang="en-US" sz="800" dirty="0">
                          <a:latin typeface="Arial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800" dirty="0" err="1">
                          <a:latin typeface="Arial"/>
                          <a:ea typeface="Times New Roman"/>
                          <a:cs typeface="Times New Roman"/>
                        </a:rPr>
                        <a:t>ESC</a:t>
                      </a:r>
                      <a:r>
                        <a:rPr lang="en-US" sz="800" baseline="30000" dirty="0" err="1">
                          <a:latin typeface="Arial"/>
                          <a:ea typeface="Times New Roman"/>
                          <a:cs typeface="Times New Roman"/>
                        </a:rPr>
                        <a:t>r</a:t>
                      </a:r>
                      <a:r>
                        <a:rPr lang="en-US" sz="800" dirty="0">
                          <a:latin typeface="Arial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800" dirty="0" err="1">
                          <a:latin typeface="Arial"/>
                          <a:ea typeface="Times New Roman"/>
                          <a:cs typeface="Times New Roman"/>
                        </a:rPr>
                        <a:t>NEM</a:t>
                      </a:r>
                      <a:r>
                        <a:rPr lang="en-US" sz="800" baseline="30000" dirty="0" err="1">
                          <a:latin typeface="Arial"/>
                          <a:ea typeface="Times New Roman"/>
                          <a:cs typeface="Times New Roman"/>
                        </a:rPr>
                        <a:t>r</a:t>
                      </a:r>
                      <a:endParaRPr lang="it-IT" sz="1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8692" marR="386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900">
                          <a:latin typeface="Arial"/>
                          <a:ea typeface="Times New Roman"/>
                          <a:cs typeface="Times New Roman"/>
                        </a:rPr>
                        <a:t>1.5</a:t>
                      </a:r>
                      <a:endParaRPr lang="it-IT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8692" marR="386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>
                        <a:alpha val="5882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900" dirty="0">
                          <a:latin typeface="Arial"/>
                          <a:ea typeface="Times New Roman"/>
                          <a:cs typeface="Times New Roman"/>
                        </a:rPr>
                        <a:t>1.5</a:t>
                      </a:r>
                      <a:endParaRPr lang="it-IT" sz="1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8692" marR="386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>
                        <a:alpha val="58824"/>
                      </a:srgbClr>
                    </a:solidFill>
                  </a:tcPr>
                </a:tc>
              </a:tr>
              <a:tr h="16565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900" i="1" dirty="0">
                          <a:solidFill>
                            <a:schemeClr val="tx1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P. </a:t>
                      </a:r>
                      <a:r>
                        <a:rPr lang="it-IT" sz="900" i="1" dirty="0" err="1">
                          <a:solidFill>
                            <a:schemeClr val="tx1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aeruginosa</a:t>
                      </a:r>
                      <a:r>
                        <a:rPr lang="it-IT" sz="900" i="1" dirty="0">
                          <a:solidFill>
                            <a:schemeClr val="tx1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it-IT" sz="900" dirty="0">
                          <a:solidFill>
                            <a:schemeClr val="tx1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EF-OBG6-1</a:t>
                      </a:r>
                      <a:r>
                        <a:rPr lang="it-IT" sz="900" i="1" baseline="30000" dirty="0">
                          <a:solidFill>
                            <a:schemeClr val="tx1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b</a:t>
                      </a:r>
                      <a:endParaRPr lang="it-IT" sz="10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8692" marR="3869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800">
                          <a:latin typeface="Arial"/>
                          <a:ea typeface="Times New Roman"/>
                          <a:cs typeface="Times New Roman"/>
                        </a:rPr>
                        <a:t>FQ</a:t>
                      </a:r>
                      <a:r>
                        <a:rPr lang="pt-BR" sz="800" baseline="30000">
                          <a:latin typeface="Arial"/>
                          <a:ea typeface="Times New Roman"/>
                          <a:cs typeface="Times New Roman"/>
                        </a:rPr>
                        <a:t>r</a:t>
                      </a:r>
                      <a:r>
                        <a:rPr lang="pt-BR" sz="800">
                          <a:latin typeface="Arial"/>
                          <a:ea typeface="Times New Roman"/>
                          <a:cs typeface="Times New Roman"/>
                        </a:rPr>
                        <a:t> AG</a:t>
                      </a:r>
                      <a:r>
                        <a:rPr lang="pt-BR" sz="800" baseline="30000">
                          <a:latin typeface="Arial"/>
                          <a:ea typeface="Times New Roman"/>
                          <a:cs typeface="Times New Roman"/>
                        </a:rPr>
                        <a:t>r</a:t>
                      </a:r>
                      <a:r>
                        <a:rPr lang="pt-BR" sz="800">
                          <a:latin typeface="Arial"/>
                          <a:ea typeface="Times New Roman"/>
                          <a:cs typeface="Times New Roman"/>
                        </a:rPr>
                        <a:t> ESC</a:t>
                      </a:r>
                      <a:r>
                        <a:rPr lang="pt-BR" sz="800" baseline="30000">
                          <a:latin typeface="Arial"/>
                          <a:ea typeface="Times New Roman"/>
                          <a:cs typeface="Times New Roman"/>
                        </a:rPr>
                        <a:t>r</a:t>
                      </a:r>
                      <a:r>
                        <a:rPr lang="pt-BR" sz="800">
                          <a:latin typeface="Arial"/>
                          <a:ea typeface="Times New Roman"/>
                          <a:cs typeface="Times New Roman"/>
                        </a:rPr>
                        <a:t> NEM</a:t>
                      </a:r>
                      <a:r>
                        <a:rPr lang="pt-BR" sz="800" baseline="30000">
                          <a:latin typeface="Arial"/>
                          <a:ea typeface="Times New Roman"/>
                          <a:cs typeface="Times New Roman"/>
                        </a:rPr>
                        <a:t>r</a:t>
                      </a:r>
                      <a:r>
                        <a:rPr lang="pt-BR" sz="800">
                          <a:latin typeface="Arial"/>
                          <a:ea typeface="Times New Roman"/>
                          <a:cs typeface="Times New Roman"/>
                        </a:rPr>
                        <a:t> (MBL/IMP-13)</a:t>
                      </a:r>
                      <a:endParaRPr lang="it-IT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8692" marR="386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900">
                          <a:latin typeface="Arial"/>
                          <a:ea typeface="Times New Roman"/>
                          <a:cs typeface="Times New Roman"/>
                        </a:rPr>
                        <a:t>1.5</a:t>
                      </a:r>
                      <a:endParaRPr lang="it-IT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8692" marR="386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>
                        <a:alpha val="5882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900" dirty="0">
                          <a:latin typeface="Arial"/>
                          <a:ea typeface="Times New Roman"/>
                          <a:cs typeface="Times New Roman"/>
                        </a:rPr>
                        <a:t>0.7</a:t>
                      </a:r>
                      <a:endParaRPr lang="it-IT" sz="1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8692" marR="386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>
                        <a:alpha val="58824"/>
                      </a:srgbClr>
                    </a:solidFill>
                  </a:tcPr>
                </a:tc>
              </a:tr>
              <a:tr h="16565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900" i="1" dirty="0">
                          <a:solidFill>
                            <a:schemeClr val="tx1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P. </a:t>
                      </a:r>
                      <a:r>
                        <a:rPr lang="it-IT" sz="900" i="1" dirty="0" err="1">
                          <a:solidFill>
                            <a:schemeClr val="tx1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aeruginosa</a:t>
                      </a:r>
                      <a:r>
                        <a:rPr lang="it-IT" sz="900" i="1" dirty="0">
                          <a:solidFill>
                            <a:schemeClr val="tx1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it-IT" sz="900" dirty="0">
                          <a:solidFill>
                            <a:schemeClr val="tx1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SC-MDm03-02</a:t>
                      </a:r>
                      <a:r>
                        <a:rPr lang="it-IT" sz="900" i="1" baseline="30000" dirty="0">
                          <a:solidFill>
                            <a:schemeClr val="tx1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b,c</a:t>
                      </a:r>
                      <a:endParaRPr lang="it-IT" sz="10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8692" marR="3869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latin typeface="Arial"/>
                          <a:ea typeface="Times New Roman"/>
                          <a:cs typeface="Times New Roman"/>
                        </a:rPr>
                        <a:t>FQ</a:t>
                      </a:r>
                      <a:r>
                        <a:rPr lang="en-US" sz="800" baseline="30000">
                          <a:latin typeface="Arial"/>
                          <a:ea typeface="Times New Roman"/>
                          <a:cs typeface="Times New Roman"/>
                        </a:rPr>
                        <a:t>r</a:t>
                      </a:r>
                      <a:r>
                        <a:rPr lang="en-US" sz="800">
                          <a:latin typeface="Arial"/>
                          <a:ea typeface="Times New Roman"/>
                          <a:cs typeface="Times New Roman"/>
                        </a:rPr>
                        <a:t> AG</a:t>
                      </a:r>
                      <a:r>
                        <a:rPr lang="en-US" sz="800" baseline="30000">
                          <a:latin typeface="Arial"/>
                          <a:ea typeface="Times New Roman"/>
                          <a:cs typeface="Times New Roman"/>
                        </a:rPr>
                        <a:t>r</a:t>
                      </a:r>
                      <a:r>
                        <a:rPr lang="en-US" sz="800">
                          <a:latin typeface="Arial"/>
                          <a:ea typeface="Times New Roman"/>
                          <a:cs typeface="Times New Roman"/>
                        </a:rPr>
                        <a:t> ESC</a:t>
                      </a:r>
                      <a:r>
                        <a:rPr lang="en-US" sz="800" baseline="30000">
                          <a:latin typeface="Arial"/>
                          <a:ea typeface="Times New Roman"/>
                          <a:cs typeface="Times New Roman"/>
                        </a:rPr>
                        <a:t>r</a:t>
                      </a:r>
                      <a:r>
                        <a:rPr lang="en-US" sz="800">
                          <a:latin typeface="Arial"/>
                          <a:ea typeface="Times New Roman"/>
                          <a:cs typeface="Times New Roman"/>
                        </a:rPr>
                        <a:t> NEM</a:t>
                      </a:r>
                      <a:r>
                        <a:rPr lang="en-US" sz="800" baseline="30000">
                          <a:latin typeface="Arial"/>
                          <a:ea typeface="Times New Roman"/>
                          <a:cs typeface="Times New Roman"/>
                        </a:rPr>
                        <a:t>r</a:t>
                      </a:r>
                      <a:endParaRPr lang="it-IT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8692" marR="386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900" dirty="0">
                          <a:latin typeface="Arial"/>
                          <a:ea typeface="Times New Roman"/>
                          <a:cs typeface="Times New Roman"/>
                        </a:rPr>
                        <a:t>3</a:t>
                      </a:r>
                      <a:endParaRPr lang="it-IT" sz="1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8692" marR="386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>
                        <a:alpha val="5882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900" dirty="0">
                          <a:latin typeface="Arial"/>
                          <a:ea typeface="Times New Roman"/>
                          <a:cs typeface="Times New Roman"/>
                        </a:rPr>
                        <a:t>1.5</a:t>
                      </a:r>
                      <a:endParaRPr lang="it-IT" sz="1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8692" marR="386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>
                        <a:alpha val="58824"/>
                      </a:srgbClr>
                    </a:solidFill>
                  </a:tcPr>
                </a:tc>
              </a:tr>
              <a:tr h="16565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900" i="1" dirty="0">
                          <a:solidFill>
                            <a:schemeClr val="tx1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P. </a:t>
                      </a:r>
                      <a:r>
                        <a:rPr lang="it-IT" sz="900" i="1" dirty="0" err="1">
                          <a:solidFill>
                            <a:schemeClr val="tx1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aeruginosa</a:t>
                      </a:r>
                      <a:r>
                        <a:rPr lang="it-IT" sz="900" i="1" dirty="0">
                          <a:solidFill>
                            <a:schemeClr val="tx1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it-IT" sz="900" dirty="0">
                          <a:solidFill>
                            <a:schemeClr val="tx1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SC-GMm03-05</a:t>
                      </a:r>
                      <a:r>
                        <a:rPr lang="it-IT" sz="900" i="1" baseline="30000" dirty="0">
                          <a:solidFill>
                            <a:schemeClr val="tx1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b,c</a:t>
                      </a:r>
                      <a:endParaRPr lang="it-IT" sz="10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8692" marR="3869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latin typeface="Arial"/>
                          <a:ea typeface="Times New Roman"/>
                          <a:cs typeface="Times New Roman"/>
                        </a:rPr>
                        <a:t>FQ</a:t>
                      </a:r>
                      <a:r>
                        <a:rPr lang="en-US" sz="800" baseline="30000">
                          <a:latin typeface="Arial"/>
                          <a:ea typeface="Times New Roman"/>
                          <a:cs typeface="Times New Roman"/>
                        </a:rPr>
                        <a:t>r</a:t>
                      </a:r>
                      <a:r>
                        <a:rPr lang="en-US" sz="800">
                          <a:latin typeface="Arial"/>
                          <a:ea typeface="Times New Roman"/>
                          <a:cs typeface="Times New Roman"/>
                        </a:rPr>
                        <a:t> AG</a:t>
                      </a:r>
                      <a:r>
                        <a:rPr lang="en-US" sz="800" baseline="30000">
                          <a:latin typeface="Arial"/>
                          <a:ea typeface="Times New Roman"/>
                          <a:cs typeface="Times New Roman"/>
                        </a:rPr>
                        <a:t>r</a:t>
                      </a:r>
                      <a:r>
                        <a:rPr lang="en-US" sz="800">
                          <a:latin typeface="Arial"/>
                          <a:ea typeface="Times New Roman"/>
                          <a:cs typeface="Times New Roman"/>
                        </a:rPr>
                        <a:t> ESC</a:t>
                      </a:r>
                      <a:r>
                        <a:rPr lang="en-US" sz="800" baseline="30000">
                          <a:latin typeface="Arial"/>
                          <a:ea typeface="Times New Roman"/>
                          <a:cs typeface="Times New Roman"/>
                        </a:rPr>
                        <a:t>r</a:t>
                      </a:r>
                      <a:r>
                        <a:rPr lang="en-US" sz="800">
                          <a:latin typeface="Arial"/>
                          <a:ea typeface="Times New Roman"/>
                          <a:cs typeface="Times New Roman"/>
                        </a:rPr>
                        <a:t> NEM</a:t>
                      </a:r>
                      <a:r>
                        <a:rPr lang="en-US" sz="800" baseline="30000">
                          <a:latin typeface="Arial"/>
                          <a:ea typeface="Times New Roman"/>
                          <a:cs typeface="Times New Roman"/>
                        </a:rPr>
                        <a:t>r</a:t>
                      </a:r>
                      <a:r>
                        <a:rPr lang="en-US" sz="800">
                          <a:latin typeface="Arial"/>
                          <a:ea typeface="Times New Roman"/>
                          <a:cs typeface="Times New Roman"/>
                        </a:rPr>
                        <a:t> </a:t>
                      </a:r>
                      <a:endParaRPr lang="it-IT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8692" marR="386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900">
                          <a:latin typeface="Arial"/>
                          <a:ea typeface="Times New Roman"/>
                          <a:cs typeface="Times New Roman"/>
                        </a:rPr>
                        <a:t>1.5</a:t>
                      </a:r>
                      <a:endParaRPr lang="it-IT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8692" marR="386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>
                        <a:alpha val="5882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900" dirty="0">
                          <a:latin typeface="Arial"/>
                          <a:ea typeface="Times New Roman"/>
                          <a:cs typeface="Times New Roman"/>
                        </a:rPr>
                        <a:t>1.5</a:t>
                      </a:r>
                      <a:endParaRPr lang="it-IT" sz="1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8692" marR="386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>
                        <a:alpha val="58824"/>
                      </a:srgbClr>
                    </a:solidFill>
                  </a:tcPr>
                </a:tc>
              </a:tr>
              <a:tr h="16565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900" i="1" dirty="0">
                          <a:solidFill>
                            <a:schemeClr val="tx1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P. </a:t>
                      </a:r>
                      <a:r>
                        <a:rPr lang="it-IT" sz="900" i="1" dirty="0" err="1">
                          <a:solidFill>
                            <a:schemeClr val="tx1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aeruginosa</a:t>
                      </a:r>
                      <a:r>
                        <a:rPr lang="it-IT" sz="900" i="1" dirty="0">
                          <a:solidFill>
                            <a:schemeClr val="tx1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it-IT" sz="900" dirty="0">
                          <a:solidFill>
                            <a:schemeClr val="tx1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SC-CNm03-07</a:t>
                      </a:r>
                      <a:r>
                        <a:rPr lang="it-IT" sz="900" i="1" baseline="30000" dirty="0">
                          <a:solidFill>
                            <a:schemeClr val="tx1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b,c</a:t>
                      </a:r>
                      <a:endParaRPr lang="it-IT" sz="10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8692" marR="3869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 dirty="0" err="1">
                          <a:latin typeface="Arial"/>
                          <a:ea typeface="Times New Roman"/>
                          <a:cs typeface="Times New Roman"/>
                        </a:rPr>
                        <a:t>FQ</a:t>
                      </a:r>
                      <a:r>
                        <a:rPr lang="en-US" sz="800" baseline="30000" dirty="0" err="1">
                          <a:latin typeface="Arial"/>
                          <a:ea typeface="Times New Roman"/>
                          <a:cs typeface="Times New Roman"/>
                        </a:rPr>
                        <a:t>r</a:t>
                      </a:r>
                      <a:r>
                        <a:rPr lang="en-US" sz="800" dirty="0">
                          <a:latin typeface="Arial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800" dirty="0" err="1">
                          <a:latin typeface="Arial"/>
                          <a:ea typeface="Times New Roman"/>
                          <a:cs typeface="Times New Roman"/>
                        </a:rPr>
                        <a:t>AG</a:t>
                      </a:r>
                      <a:r>
                        <a:rPr lang="en-US" sz="800" baseline="30000" dirty="0" err="1">
                          <a:latin typeface="Arial"/>
                          <a:ea typeface="Times New Roman"/>
                          <a:cs typeface="Times New Roman"/>
                        </a:rPr>
                        <a:t>r</a:t>
                      </a:r>
                      <a:r>
                        <a:rPr lang="en-US" sz="800" dirty="0">
                          <a:latin typeface="Arial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800" dirty="0" err="1">
                          <a:latin typeface="Arial"/>
                          <a:ea typeface="Times New Roman"/>
                          <a:cs typeface="Times New Roman"/>
                        </a:rPr>
                        <a:t>ESC</a:t>
                      </a:r>
                      <a:r>
                        <a:rPr lang="en-US" sz="800" baseline="30000" dirty="0" err="1">
                          <a:latin typeface="Arial"/>
                          <a:ea typeface="Times New Roman"/>
                          <a:cs typeface="Times New Roman"/>
                        </a:rPr>
                        <a:t>r</a:t>
                      </a:r>
                      <a:r>
                        <a:rPr lang="en-US" sz="800" dirty="0">
                          <a:latin typeface="Arial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800" dirty="0" err="1">
                          <a:latin typeface="Arial"/>
                          <a:ea typeface="Times New Roman"/>
                          <a:cs typeface="Times New Roman"/>
                        </a:rPr>
                        <a:t>NEM</a:t>
                      </a:r>
                      <a:r>
                        <a:rPr lang="en-US" sz="800" baseline="30000" dirty="0" err="1">
                          <a:latin typeface="Arial"/>
                          <a:ea typeface="Times New Roman"/>
                          <a:cs typeface="Times New Roman"/>
                        </a:rPr>
                        <a:t>r</a:t>
                      </a:r>
                      <a:r>
                        <a:rPr lang="en-US" sz="800" dirty="0">
                          <a:latin typeface="Arial"/>
                          <a:ea typeface="Times New Roman"/>
                          <a:cs typeface="Times New Roman"/>
                        </a:rPr>
                        <a:t> </a:t>
                      </a:r>
                      <a:endParaRPr lang="it-IT" sz="1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8692" marR="386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900">
                          <a:latin typeface="Arial"/>
                          <a:ea typeface="Times New Roman"/>
                          <a:cs typeface="Times New Roman"/>
                        </a:rPr>
                        <a:t>0.3</a:t>
                      </a:r>
                      <a:endParaRPr lang="it-IT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8692" marR="386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>
                        <a:alpha val="5882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900" dirty="0">
                          <a:latin typeface="Arial"/>
                          <a:ea typeface="Times New Roman"/>
                          <a:cs typeface="Times New Roman"/>
                        </a:rPr>
                        <a:t>0.7</a:t>
                      </a:r>
                      <a:endParaRPr lang="it-IT" sz="1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8692" marR="386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>
                        <a:alpha val="58824"/>
                      </a:srgbClr>
                    </a:solidFill>
                  </a:tcPr>
                </a:tc>
              </a:tr>
              <a:tr h="16565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900" i="1" dirty="0" err="1">
                          <a:latin typeface="Arial"/>
                          <a:ea typeface="Times New Roman"/>
                          <a:cs typeface="Times New Roman"/>
                        </a:rPr>
                        <a:t>Klebsiella</a:t>
                      </a:r>
                      <a:r>
                        <a:rPr lang="it-IT" sz="900" i="1" dirty="0">
                          <a:latin typeface="Arial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it-IT" sz="900" i="1" dirty="0" err="1">
                          <a:latin typeface="Arial"/>
                          <a:ea typeface="Times New Roman"/>
                          <a:cs typeface="Times New Roman"/>
                        </a:rPr>
                        <a:t>pneumoniae</a:t>
                      </a:r>
                      <a:r>
                        <a:rPr lang="it-IT" sz="900" dirty="0">
                          <a:latin typeface="Arial"/>
                          <a:ea typeface="Times New Roman"/>
                          <a:cs typeface="Times New Roman"/>
                        </a:rPr>
                        <a:t> ATCC 13833</a:t>
                      </a:r>
                      <a:endParaRPr lang="it-IT" sz="1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8692" marR="3869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latin typeface="Arial"/>
                          <a:ea typeface="Times New Roman"/>
                          <a:cs typeface="Times New Roman"/>
                        </a:rPr>
                        <a:t>Reference strain, wild type</a:t>
                      </a:r>
                      <a:endParaRPr lang="it-IT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8692" marR="386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900" dirty="0">
                          <a:latin typeface="Arial"/>
                          <a:ea typeface="Times New Roman"/>
                          <a:cs typeface="Times New Roman"/>
                        </a:rPr>
                        <a:t>1.5</a:t>
                      </a:r>
                      <a:endParaRPr lang="it-IT" sz="1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8692" marR="386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900">
                          <a:latin typeface="Arial"/>
                          <a:ea typeface="Times New Roman"/>
                          <a:cs typeface="Times New Roman"/>
                        </a:rPr>
                        <a:t>0.7</a:t>
                      </a:r>
                      <a:endParaRPr lang="it-IT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8692" marR="386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</a:tr>
              <a:tr h="16565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900" i="1" dirty="0">
                          <a:latin typeface="Arial"/>
                          <a:ea typeface="Times New Roman"/>
                          <a:cs typeface="Times New Roman"/>
                        </a:rPr>
                        <a:t>K. </a:t>
                      </a:r>
                      <a:r>
                        <a:rPr lang="it-IT" sz="900" i="1" dirty="0" err="1">
                          <a:latin typeface="Arial"/>
                          <a:ea typeface="Times New Roman"/>
                          <a:cs typeface="Times New Roman"/>
                        </a:rPr>
                        <a:t>pneumoniae</a:t>
                      </a:r>
                      <a:r>
                        <a:rPr lang="it-IT" sz="900" dirty="0">
                          <a:latin typeface="Arial"/>
                          <a:ea typeface="Times New Roman"/>
                          <a:cs typeface="Times New Roman"/>
                        </a:rPr>
                        <a:t> 7086042</a:t>
                      </a:r>
                      <a:endParaRPr lang="it-IT" sz="1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8692" marR="3869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800">
                          <a:latin typeface="Arial"/>
                          <a:ea typeface="Times New Roman"/>
                          <a:cs typeface="Times New Roman"/>
                        </a:rPr>
                        <a:t>FQ</a:t>
                      </a:r>
                      <a:r>
                        <a:rPr lang="pt-BR" sz="800" baseline="30000">
                          <a:latin typeface="Arial"/>
                          <a:ea typeface="Times New Roman"/>
                          <a:cs typeface="Times New Roman"/>
                        </a:rPr>
                        <a:t>r</a:t>
                      </a:r>
                      <a:r>
                        <a:rPr lang="pt-BR" sz="800">
                          <a:latin typeface="Arial"/>
                          <a:ea typeface="Times New Roman"/>
                          <a:cs typeface="Times New Roman"/>
                        </a:rPr>
                        <a:t> AG</a:t>
                      </a:r>
                      <a:r>
                        <a:rPr lang="pt-BR" sz="800" baseline="30000">
                          <a:latin typeface="Arial"/>
                          <a:ea typeface="Times New Roman"/>
                          <a:cs typeface="Times New Roman"/>
                        </a:rPr>
                        <a:t>r</a:t>
                      </a:r>
                      <a:r>
                        <a:rPr lang="pt-BR" sz="800">
                          <a:latin typeface="Arial"/>
                          <a:ea typeface="Times New Roman"/>
                          <a:cs typeface="Times New Roman"/>
                        </a:rPr>
                        <a:t> ESC</a:t>
                      </a:r>
                      <a:r>
                        <a:rPr lang="pt-BR" sz="800" baseline="30000">
                          <a:latin typeface="Arial"/>
                          <a:ea typeface="Times New Roman"/>
                          <a:cs typeface="Times New Roman"/>
                        </a:rPr>
                        <a:t>r</a:t>
                      </a:r>
                      <a:r>
                        <a:rPr lang="pt-BR" sz="800">
                          <a:latin typeface="Arial"/>
                          <a:ea typeface="Times New Roman"/>
                          <a:cs typeface="Times New Roman"/>
                        </a:rPr>
                        <a:t> NEM</a:t>
                      </a:r>
                      <a:r>
                        <a:rPr lang="pt-BR" sz="800" baseline="30000">
                          <a:latin typeface="Arial"/>
                          <a:ea typeface="Times New Roman"/>
                          <a:cs typeface="Times New Roman"/>
                        </a:rPr>
                        <a:t>r</a:t>
                      </a:r>
                      <a:r>
                        <a:rPr lang="pt-BR" sz="800">
                          <a:latin typeface="Arial"/>
                          <a:ea typeface="Times New Roman"/>
                          <a:cs typeface="Times New Roman"/>
                        </a:rPr>
                        <a:t> (MBL/VIM-1)</a:t>
                      </a:r>
                      <a:endParaRPr lang="it-IT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8692" marR="386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900" dirty="0">
                          <a:latin typeface="Arial"/>
                          <a:ea typeface="Times New Roman"/>
                          <a:cs typeface="Times New Roman"/>
                        </a:rPr>
                        <a:t>3</a:t>
                      </a:r>
                      <a:endParaRPr lang="it-IT" sz="1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8692" marR="386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900" dirty="0">
                          <a:latin typeface="Arial"/>
                          <a:ea typeface="Times New Roman"/>
                          <a:cs typeface="Times New Roman"/>
                        </a:rPr>
                        <a:t>1.5</a:t>
                      </a:r>
                      <a:endParaRPr lang="it-IT" sz="1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8692" marR="386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</a:tr>
              <a:tr h="16565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900" i="1" dirty="0">
                          <a:latin typeface="Arial"/>
                          <a:ea typeface="Times New Roman"/>
                          <a:cs typeface="Times New Roman"/>
                        </a:rPr>
                        <a:t>K. </a:t>
                      </a:r>
                      <a:r>
                        <a:rPr lang="it-IT" sz="900" i="1" dirty="0" err="1">
                          <a:latin typeface="Arial"/>
                          <a:ea typeface="Times New Roman"/>
                          <a:cs typeface="Times New Roman"/>
                        </a:rPr>
                        <a:t>pneumoniae</a:t>
                      </a:r>
                      <a:r>
                        <a:rPr lang="it-IT" sz="900" dirty="0">
                          <a:latin typeface="Arial"/>
                          <a:ea typeface="Times New Roman"/>
                          <a:cs typeface="Times New Roman"/>
                        </a:rPr>
                        <a:t> C8-27</a:t>
                      </a:r>
                      <a:endParaRPr lang="it-IT" sz="1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8692" marR="3869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800">
                          <a:latin typeface="Arial"/>
                          <a:ea typeface="Times New Roman"/>
                          <a:cs typeface="Times New Roman"/>
                        </a:rPr>
                        <a:t>FQ</a:t>
                      </a:r>
                      <a:r>
                        <a:rPr lang="it-IT" sz="800" baseline="30000">
                          <a:latin typeface="Arial"/>
                          <a:ea typeface="Times New Roman"/>
                          <a:cs typeface="Times New Roman"/>
                        </a:rPr>
                        <a:t>r</a:t>
                      </a:r>
                      <a:r>
                        <a:rPr lang="it-IT" sz="800">
                          <a:latin typeface="Arial"/>
                          <a:ea typeface="Times New Roman"/>
                          <a:cs typeface="Times New Roman"/>
                        </a:rPr>
                        <a:t> AG</a:t>
                      </a:r>
                      <a:r>
                        <a:rPr lang="it-IT" sz="800" baseline="30000">
                          <a:latin typeface="Arial"/>
                          <a:ea typeface="Times New Roman"/>
                          <a:cs typeface="Times New Roman"/>
                        </a:rPr>
                        <a:t>r</a:t>
                      </a:r>
                      <a:r>
                        <a:rPr lang="it-IT" sz="800">
                          <a:latin typeface="Arial"/>
                          <a:ea typeface="Times New Roman"/>
                          <a:cs typeface="Times New Roman"/>
                        </a:rPr>
                        <a:t> ESC</a:t>
                      </a:r>
                      <a:r>
                        <a:rPr lang="it-IT" sz="800" baseline="30000">
                          <a:latin typeface="Arial"/>
                          <a:ea typeface="Times New Roman"/>
                          <a:cs typeface="Times New Roman"/>
                        </a:rPr>
                        <a:t>r</a:t>
                      </a:r>
                      <a:r>
                        <a:rPr lang="it-IT" sz="800">
                          <a:latin typeface="Arial"/>
                          <a:ea typeface="Times New Roman"/>
                          <a:cs typeface="Times New Roman"/>
                        </a:rPr>
                        <a:t> ETP</a:t>
                      </a:r>
                      <a:r>
                        <a:rPr lang="it-IT" sz="800" baseline="30000">
                          <a:latin typeface="Arial"/>
                          <a:ea typeface="Times New Roman"/>
                          <a:cs typeface="Times New Roman"/>
                        </a:rPr>
                        <a:t>r</a:t>
                      </a:r>
                      <a:r>
                        <a:rPr lang="it-IT" sz="800">
                          <a:latin typeface="Arial"/>
                          <a:ea typeface="Times New Roman"/>
                          <a:cs typeface="Times New Roman"/>
                        </a:rPr>
                        <a:t> (ESBL/CTX-M-15)</a:t>
                      </a:r>
                      <a:endParaRPr lang="it-IT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8692" marR="386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900">
                          <a:latin typeface="Arial"/>
                          <a:ea typeface="Times New Roman"/>
                          <a:cs typeface="Times New Roman"/>
                        </a:rPr>
                        <a:t>1.5</a:t>
                      </a:r>
                      <a:endParaRPr lang="it-IT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8692" marR="386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900" dirty="0">
                          <a:latin typeface="Arial"/>
                          <a:ea typeface="Times New Roman"/>
                          <a:cs typeface="Times New Roman"/>
                        </a:rPr>
                        <a:t>0.7</a:t>
                      </a:r>
                      <a:endParaRPr lang="it-IT" sz="1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8692" marR="386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</a:tr>
              <a:tr h="16565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900" i="1" dirty="0">
                          <a:latin typeface="Arial"/>
                          <a:ea typeface="Times New Roman"/>
                          <a:cs typeface="Times New Roman"/>
                        </a:rPr>
                        <a:t>K. </a:t>
                      </a:r>
                      <a:r>
                        <a:rPr lang="it-IT" sz="900" i="1" dirty="0" err="1">
                          <a:latin typeface="Arial"/>
                          <a:ea typeface="Times New Roman"/>
                          <a:cs typeface="Times New Roman"/>
                        </a:rPr>
                        <a:t>pneumoniae</a:t>
                      </a:r>
                      <a:r>
                        <a:rPr lang="it-IT" sz="900" dirty="0">
                          <a:latin typeface="Arial"/>
                          <a:ea typeface="Times New Roman"/>
                          <a:cs typeface="Times New Roman"/>
                        </a:rPr>
                        <a:t> FIPP-1</a:t>
                      </a:r>
                      <a:endParaRPr lang="it-IT" sz="1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8692" marR="3869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800" dirty="0">
                          <a:latin typeface="Arial"/>
                          <a:ea typeface="Times New Roman"/>
                          <a:cs typeface="Times New Roman"/>
                        </a:rPr>
                        <a:t>FQ</a:t>
                      </a:r>
                      <a:r>
                        <a:rPr lang="pt-BR" sz="800" baseline="30000" dirty="0">
                          <a:latin typeface="Arial"/>
                          <a:ea typeface="Times New Roman"/>
                          <a:cs typeface="Times New Roman"/>
                        </a:rPr>
                        <a:t>r</a:t>
                      </a:r>
                      <a:r>
                        <a:rPr lang="pt-BR" sz="800" dirty="0">
                          <a:latin typeface="Arial"/>
                          <a:ea typeface="Times New Roman"/>
                          <a:cs typeface="Times New Roman"/>
                        </a:rPr>
                        <a:t> AG</a:t>
                      </a:r>
                      <a:r>
                        <a:rPr lang="pt-BR" sz="800" baseline="30000" dirty="0">
                          <a:latin typeface="Arial"/>
                          <a:ea typeface="Times New Roman"/>
                          <a:cs typeface="Times New Roman"/>
                        </a:rPr>
                        <a:t>r</a:t>
                      </a:r>
                      <a:r>
                        <a:rPr lang="pt-BR" sz="800" dirty="0">
                          <a:latin typeface="Arial"/>
                          <a:ea typeface="Times New Roman"/>
                          <a:cs typeface="Times New Roman"/>
                        </a:rPr>
                        <a:t> ESC</a:t>
                      </a:r>
                      <a:r>
                        <a:rPr lang="pt-BR" sz="800" baseline="30000" dirty="0">
                          <a:latin typeface="Arial"/>
                          <a:ea typeface="Times New Roman"/>
                          <a:cs typeface="Times New Roman"/>
                        </a:rPr>
                        <a:t>r</a:t>
                      </a:r>
                      <a:r>
                        <a:rPr lang="pt-BR" sz="800" dirty="0">
                          <a:latin typeface="Arial"/>
                          <a:ea typeface="Times New Roman"/>
                          <a:cs typeface="Times New Roman"/>
                        </a:rPr>
                        <a:t> NEM</a:t>
                      </a:r>
                      <a:r>
                        <a:rPr lang="pt-BR" sz="800" baseline="30000" dirty="0">
                          <a:latin typeface="Arial"/>
                          <a:ea typeface="Times New Roman"/>
                          <a:cs typeface="Times New Roman"/>
                        </a:rPr>
                        <a:t>r</a:t>
                      </a:r>
                      <a:r>
                        <a:rPr lang="pt-BR" sz="800" dirty="0">
                          <a:latin typeface="Arial"/>
                          <a:ea typeface="Times New Roman"/>
                          <a:cs typeface="Times New Roman"/>
                        </a:rPr>
                        <a:t> (MBL/KPC-3)</a:t>
                      </a:r>
                      <a:endParaRPr lang="it-IT" sz="1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8692" marR="386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900">
                          <a:latin typeface="Arial"/>
                          <a:ea typeface="Times New Roman"/>
                          <a:cs typeface="Times New Roman"/>
                        </a:rPr>
                        <a:t>3</a:t>
                      </a:r>
                      <a:endParaRPr lang="it-IT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8692" marR="386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900" dirty="0">
                          <a:latin typeface="Arial"/>
                          <a:ea typeface="Times New Roman"/>
                          <a:cs typeface="Times New Roman"/>
                        </a:rPr>
                        <a:t>1.5</a:t>
                      </a:r>
                      <a:endParaRPr lang="it-IT" sz="1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8692" marR="386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</a:tr>
              <a:tr h="16565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900" i="1" dirty="0" err="1">
                          <a:latin typeface="Arial"/>
                          <a:ea typeface="Times New Roman"/>
                          <a:cs typeface="Times New Roman"/>
                        </a:rPr>
                        <a:t>Escherichia</a:t>
                      </a:r>
                      <a:r>
                        <a:rPr lang="it-IT" sz="900" i="1" dirty="0">
                          <a:latin typeface="Arial"/>
                          <a:ea typeface="Times New Roman"/>
                          <a:cs typeface="Times New Roman"/>
                        </a:rPr>
                        <a:t> coli </a:t>
                      </a:r>
                      <a:r>
                        <a:rPr lang="it-IT" sz="900" dirty="0">
                          <a:latin typeface="Arial"/>
                          <a:ea typeface="Times New Roman"/>
                          <a:cs typeface="Times New Roman"/>
                        </a:rPr>
                        <a:t>ATCC 25922</a:t>
                      </a:r>
                      <a:endParaRPr lang="it-IT" sz="1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8692" marR="3869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latin typeface="Arial"/>
                          <a:ea typeface="Times New Roman"/>
                          <a:cs typeface="Times New Roman"/>
                        </a:rPr>
                        <a:t>Reference strain, wild type</a:t>
                      </a:r>
                      <a:endParaRPr lang="it-IT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8692" marR="386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900" dirty="0">
                          <a:latin typeface="Arial"/>
                          <a:ea typeface="Times New Roman"/>
                          <a:cs typeface="Times New Roman"/>
                        </a:rPr>
                        <a:t>1.5</a:t>
                      </a:r>
                      <a:endParaRPr lang="it-IT" sz="1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8692" marR="386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>
                        <a:alpha val="5882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900">
                          <a:latin typeface="Arial"/>
                          <a:ea typeface="Times New Roman"/>
                          <a:cs typeface="Times New Roman"/>
                        </a:rPr>
                        <a:t>0.7</a:t>
                      </a:r>
                      <a:endParaRPr lang="it-IT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8692" marR="386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>
                        <a:alpha val="58824"/>
                      </a:srgbClr>
                    </a:solidFill>
                  </a:tcPr>
                </a:tc>
              </a:tr>
              <a:tr h="16565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00" i="1">
                          <a:latin typeface="Arial"/>
                          <a:ea typeface="Times New Roman"/>
                          <a:cs typeface="Times New Roman"/>
                        </a:rPr>
                        <a:t>E. coli </a:t>
                      </a:r>
                      <a:r>
                        <a:rPr lang="en-US" sz="900">
                          <a:latin typeface="Arial"/>
                          <a:ea typeface="Times New Roman"/>
                          <a:cs typeface="Times New Roman"/>
                        </a:rPr>
                        <a:t>W03BG0025</a:t>
                      </a:r>
                      <a:endParaRPr lang="it-IT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8692" marR="3869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800">
                          <a:latin typeface="Arial"/>
                          <a:ea typeface="Times New Roman"/>
                          <a:cs typeface="Times New Roman"/>
                        </a:rPr>
                        <a:t>FQ</a:t>
                      </a:r>
                      <a:r>
                        <a:rPr lang="pt-BR" sz="800" baseline="30000">
                          <a:latin typeface="Arial"/>
                          <a:ea typeface="Times New Roman"/>
                          <a:cs typeface="Times New Roman"/>
                        </a:rPr>
                        <a:t>r</a:t>
                      </a:r>
                      <a:r>
                        <a:rPr lang="pt-BR" sz="800">
                          <a:latin typeface="Arial"/>
                          <a:ea typeface="Times New Roman"/>
                          <a:cs typeface="Times New Roman"/>
                        </a:rPr>
                        <a:t> AG</a:t>
                      </a:r>
                      <a:r>
                        <a:rPr lang="pt-BR" sz="800" baseline="30000">
                          <a:latin typeface="Arial"/>
                          <a:ea typeface="Times New Roman"/>
                          <a:cs typeface="Times New Roman"/>
                        </a:rPr>
                        <a:t>r</a:t>
                      </a:r>
                      <a:r>
                        <a:rPr lang="pt-BR" sz="800">
                          <a:latin typeface="Arial"/>
                          <a:ea typeface="Times New Roman"/>
                          <a:cs typeface="Times New Roman"/>
                        </a:rPr>
                        <a:t> ESC</a:t>
                      </a:r>
                      <a:r>
                        <a:rPr lang="pt-BR" sz="800" baseline="30000">
                          <a:latin typeface="Arial"/>
                          <a:ea typeface="Times New Roman"/>
                          <a:cs typeface="Times New Roman"/>
                        </a:rPr>
                        <a:t>r</a:t>
                      </a:r>
                      <a:r>
                        <a:rPr lang="pt-BR" sz="800">
                          <a:latin typeface="Arial"/>
                          <a:ea typeface="Times New Roman"/>
                          <a:cs typeface="Times New Roman"/>
                        </a:rPr>
                        <a:t>  (ESBL/CTX-M-15)</a:t>
                      </a:r>
                      <a:endParaRPr lang="it-IT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8692" marR="386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900" dirty="0">
                          <a:latin typeface="Arial"/>
                          <a:ea typeface="Times New Roman"/>
                          <a:cs typeface="Times New Roman"/>
                        </a:rPr>
                        <a:t>0.7</a:t>
                      </a:r>
                      <a:endParaRPr lang="it-IT" sz="1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8692" marR="386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>
                        <a:alpha val="5882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900" dirty="0">
                          <a:latin typeface="Arial"/>
                          <a:ea typeface="Times New Roman"/>
                          <a:cs typeface="Times New Roman"/>
                        </a:rPr>
                        <a:t>0.7</a:t>
                      </a:r>
                      <a:endParaRPr lang="it-IT" sz="1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8692" marR="386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>
                        <a:alpha val="58824"/>
                      </a:srgbClr>
                    </a:solidFill>
                  </a:tcPr>
                </a:tc>
              </a:tr>
              <a:tr h="24338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900" i="1" dirty="0" err="1">
                          <a:latin typeface="Arial"/>
                          <a:ea typeface="Times New Roman"/>
                          <a:cs typeface="Times New Roman"/>
                        </a:rPr>
                        <a:t>Enterobacter</a:t>
                      </a:r>
                      <a:r>
                        <a:rPr lang="it-IT" sz="900" i="1" dirty="0">
                          <a:latin typeface="Arial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it-IT" sz="900" i="1" dirty="0" err="1">
                          <a:latin typeface="Arial"/>
                          <a:ea typeface="Times New Roman"/>
                          <a:cs typeface="Times New Roman"/>
                        </a:rPr>
                        <a:t>aerogenes</a:t>
                      </a:r>
                      <a:r>
                        <a:rPr lang="it-IT" sz="900" i="1" dirty="0">
                          <a:latin typeface="Arial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it-IT" sz="900" dirty="0">
                          <a:latin typeface="Arial"/>
                          <a:ea typeface="Times New Roman"/>
                          <a:cs typeface="Times New Roman"/>
                        </a:rPr>
                        <a:t>W03BG0067</a:t>
                      </a:r>
                      <a:endParaRPr lang="it-IT" sz="1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8692" marR="3869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800">
                          <a:latin typeface="Arial"/>
                          <a:ea typeface="Times New Roman"/>
                          <a:cs typeface="Times New Roman"/>
                        </a:rPr>
                        <a:t>AG</a:t>
                      </a:r>
                      <a:r>
                        <a:rPr lang="it-IT" sz="800" baseline="30000">
                          <a:latin typeface="Arial"/>
                          <a:ea typeface="Times New Roman"/>
                          <a:cs typeface="Times New Roman"/>
                        </a:rPr>
                        <a:t>r</a:t>
                      </a:r>
                      <a:r>
                        <a:rPr lang="it-IT" sz="800">
                          <a:latin typeface="Arial"/>
                          <a:ea typeface="Times New Roman"/>
                          <a:cs typeface="Times New Roman"/>
                        </a:rPr>
                        <a:t> ESC</a:t>
                      </a:r>
                      <a:r>
                        <a:rPr lang="it-IT" sz="800" baseline="30000">
                          <a:latin typeface="Arial"/>
                          <a:ea typeface="Times New Roman"/>
                          <a:cs typeface="Times New Roman"/>
                        </a:rPr>
                        <a:t>r</a:t>
                      </a:r>
                      <a:r>
                        <a:rPr lang="it-IT" sz="800">
                          <a:latin typeface="Arial"/>
                          <a:ea typeface="Times New Roman"/>
                          <a:cs typeface="Times New Roman"/>
                        </a:rPr>
                        <a:t>  (ESBL/SHV-5)</a:t>
                      </a:r>
                      <a:endParaRPr lang="it-IT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8692" marR="386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900" dirty="0">
                          <a:latin typeface="Arial"/>
                          <a:ea typeface="Times New Roman"/>
                          <a:cs typeface="Times New Roman"/>
                        </a:rPr>
                        <a:t>1.5</a:t>
                      </a:r>
                      <a:endParaRPr lang="it-IT" sz="1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8692" marR="386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900">
                          <a:latin typeface="Arial"/>
                          <a:ea typeface="Times New Roman"/>
                          <a:cs typeface="Times New Roman"/>
                        </a:rPr>
                        <a:t>0.7</a:t>
                      </a:r>
                      <a:endParaRPr lang="it-IT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8692" marR="386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</a:tr>
              <a:tr h="16565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900" i="1" dirty="0" err="1">
                          <a:latin typeface="Arial"/>
                          <a:ea typeface="Times New Roman"/>
                          <a:cs typeface="Times New Roman"/>
                        </a:rPr>
                        <a:t>Enterobacter</a:t>
                      </a:r>
                      <a:r>
                        <a:rPr lang="it-IT" sz="900" i="1" dirty="0">
                          <a:latin typeface="Arial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it-IT" sz="900" i="1" dirty="0" err="1">
                          <a:latin typeface="Arial"/>
                          <a:ea typeface="Times New Roman"/>
                          <a:cs typeface="Times New Roman"/>
                        </a:rPr>
                        <a:t>cloacae</a:t>
                      </a:r>
                      <a:r>
                        <a:rPr lang="it-IT" sz="900" i="1" dirty="0">
                          <a:latin typeface="Arial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it-IT" sz="900" dirty="0">
                          <a:latin typeface="Arial"/>
                          <a:ea typeface="Times New Roman"/>
                          <a:cs typeface="Times New Roman"/>
                        </a:rPr>
                        <a:t>W03AN0041</a:t>
                      </a:r>
                      <a:endParaRPr lang="it-IT" sz="1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8692" marR="3869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800">
                          <a:latin typeface="Arial"/>
                          <a:ea typeface="Times New Roman"/>
                          <a:cs typeface="Times New Roman"/>
                        </a:rPr>
                        <a:t>ESC</a:t>
                      </a:r>
                      <a:r>
                        <a:rPr lang="it-IT" sz="800" baseline="30000">
                          <a:latin typeface="Arial"/>
                          <a:ea typeface="Times New Roman"/>
                          <a:cs typeface="Times New Roman"/>
                        </a:rPr>
                        <a:t>r</a:t>
                      </a:r>
                      <a:r>
                        <a:rPr lang="it-IT" sz="800">
                          <a:latin typeface="Arial"/>
                          <a:ea typeface="Times New Roman"/>
                          <a:cs typeface="Times New Roman"/>
                        </a:rPr>
                        <a:t>  (ESBL/SHV-12)</a:t>
                      </a:r>
                      <a:endParaRPr lang="it-IT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8692" marR="386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900" dirty="0">
                          <a:latin typeface="Arial"/>
                          <a:ea typeface="Times New Roman"/>
                          <a:cs typeface="Times New Roman"/>
                        </a:rPr>
                        <a:t>1.5</a:t>
                      </a:r>
                      <a:endParaRPr lang="it-IT" sz="1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8692" marR="386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900" dirty="0">
                          <a:latin typeface="Arial"/>
                          <a:ea typeface="Times New Roman"/>
                          <a:cs typeface="Times New Roman"/>
                        </a:rPr>
                        <a:t>0.7</a:t>
                      </a:r>
                      <a:endParaRPr lang="it-IT" sz="1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8692" marR="386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</a:tr>
              <a:tr h="16565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900" i="1" dirty="0" err="1">
                          <a:latin typeface="Arial"/>
                          <a:ea typeface="Times New Roman"/>
                          <a:cs typeface="Times New Roman"/>
                        </a:rPr>
                        <a:t>Acinetobacter</a:t>
                      </a:r>
                      <a:r>
                        <a:rPr lang="it-IT" sz="900" i="1" dirty="0">
                          <a:latin typeface="Arial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it-IT" sz="900" i="1" dirty="0" err="1">
                          <a:latin typeface="Arial"/>
                          <a:ea typeface="Times New Roman"/>
                          <a:cs typeface="Times New Roman"/>
                        </a:rPr>
                        <a:t>baumannii</a:t>
                      </a:r>
                      <a:r>
                        <a:rPr lang="it-IT" sz="900" dirty="0">
                          <a:latin typeface="Arial"/>
                          <a:ea typeface="Times New Roman"/>
                          <a:cs typeface="Times New Roman"/>
                        </a:rPr>
                        <a:t> RUH 134</a:t>
                      </a:r>
                      <a:endParaRPr lang="it-IT" sz="1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8692" marR="3869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latin typeface="Arial"/>
                          <a:ea typeface="Times New Roman"/>
                          <a:cs typeface="Times New Roman"/>
                        </a:rPr>
                        <a:t>Reference strain, European clone II</a:t>
                      </a:r>
                      <a:endParaRPr lang="it-IT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8692" marR="386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900" dirty="0">
                          <a:latin typeface="Arial"/>
                          <a:ea typeface="Times New Roman"/>
                          <a:cs typeface="Times New Roman"/>
                        </a:rPr>
                        <a:t>1.5</a:t>
                      </a:r>
                      <a:endParaRPr lang="it-IT" sz="1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8692" marR="386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900">
                          <a:latin typeface="Arial"/>
                          <a:ea typeface="Times New Roman"/>
                          <a:cs typeface="Times New Roman"/>
                        </a:rPr>
                        <a:t>1.5</a:t>
                      </a:r>
                      <a:endParaRPr lang="it-IT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8692" marR="386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</a:tr>
              <a:tr h="16565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900" i="1" dirty="0">
                          <a:latin typeface="Arial"/>
                          <a:ea typeface="Times New Roman"/>
                          <a:cs typeface="Times New Roman"/>
                        </a:rPr>
                        <a:t>A. </a:t>
                      </a:r>
                      <a:r>
                        <a:rPr lang="it-IT" sz="900" i="1" dirty="0" err="1">
                          <a:latin typeface="Arial"/>
                          <a:ea typeface="Times New Roman"/>
                          <a:cs typeface="Times New Roman"/>
                        </a:rPr>
                        <a:t>baumannii</a:t>
                      </a:r>
                      <a:r>
                        <a:rPr lang="it-IT" sz="900" i="1" dirty="0">
                          <a:latin typeface="Arial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it-IT" sz="900" dirty="0">
                          <a:latin typeface="Arial"/>
                          <a:ea typeface="Times New Roman"/>
                          <a:cs typeface="Times New Roman"/>
                        </a:rPr>
                        <a:t>RUH 875</a:t>
                      </a:r>
                      <a:endParaRPr lang="it-IT" sz="1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8692" marR="3869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800">
                          <a:latin typeface="Arial"/>
                          <a:ea typeface="Times New Roman"/>
                          <a:cs typeface="Times New Roman"/>
                        </a:rPr>
                        <a:t>Reference strain, European clone I</a:t>
                      </a:r>
                      <a:endParaRPr lang="it-IT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8692" marR="386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900" dirty="0">
                          <a:latin typeface="Arial"/>
                          <a:ea typeface="Times New Roman"/>
                          <a:cs typeface="Times New Roman"/>
                        </a:rPr>
                        <a:t>3</a:t>
                      </a:r>
                      <a:endParaRPr lang="it-IT" sz="1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8692" marR="386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900" dirty="0">
                          <a:latin typeface="Arial"/>
                          <a:ea typeface="Times New Roman"/>
                          <a:cs typeface="Times New Roman"/>
                        </a:rPr>
                        <a:t>1.5</a:t>
                      </a:r>
                      <a:endParaRPr lang="it-IT" sz="1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8692" marR="386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</a:tr>
              <a:tr h="16565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900" i="1" dirty="0">
                          <a:latin typeface="Arial"/>
                          <a:ea typeface="Times New Roman"/>
                          <a:cs typeface="Times New Roman"/>
                        </a:rPr>
                        <a:t>A. </a:t>
                      </a:r>
                      <a:r>
                        <a:rPr lang="it-IT" sz="900" i="1" dirty="0" err="1">
                          <a:latin typeface="Arial"/>
                          <a:ea typeface="Times New Roman"/>
                          <a:cs typeface="Times New Roman"/>
                        </a:rPr>
                        <a:t>baumannii</a:t>
                      </a:r>
                      <a:r>
                        <a:rPr lang="it-IT" sz="900" dirty="0">
                          <a:latin typeface="Arial"/>
                          <a:ea typeface="Times New Roman"/>
                          <a:cs typeface="Times New Roman"/>
                        </a:rPr>
                        <a:t> MR157</a:t>
                      </a:r>
                      <a:endParaRPr lang="it-IT" sz="1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8692" marR="3869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800">
                          <a:latin typeface="Arial"/>
                          <a:ea typeface="Times New Roman"/>
                          <a:cs typeface="Times New Roman"/>
                        </a:rPr>
                        <a:t>FQ</a:t>
                      </a:r>
                      <a:r>
                        <a:rPr lang="pt-BR" sz="800" baseline="30000">
                          <a:latin typeface="Arial"/>
                          <a:ea typeface="Times New Roman"/>
                          <a:cs typeface="Times New Roman"/>
                        </a:rPr>
                        <a:t>r</a:t>
                      </a:r>
                      <a:r>
                        <a:rPr lang="pt-BR" sz="800">
                          <a:latin typeface="Arial"/>
                          <a:ea typeface="Times New Roman"/>
                          <a:cs typeface="Times New Roman"/>
                        </a:rPr>
                        <a:t> AG</a:t>
                      </a:r>
                      <a:r>
                        <a:rPr lang="pt-BR" sz="800" baseline="30000">
                          <a:latin typeface="Arial"/>
                          <a:ea typeface="Times New Roman"/>
                          <a:cs typeface="Times New Roman"/>
                        </a:rPr>
                        <a:t>r</a:t>
                      </a:r>
                      <a:r>
                        <a:rPr lang="pt-BR" sz="800">
                          <a:latin typeface="Arial"/>
                          <a:ea typeface="Times New Roman"/>
                          <a:cs typeface="Times New Roman"/>
                        </a:rPr>
                        <a:t> ESC</a:t>
                      </a:r>
                      <a:r>
                        <a:rPr lang="pt-BR" sz="800" baseline="30000">
                          <a:latin typeface="Arial"/>
                          <a:ea typeface="Times New Roman"/>
                          <a:cs typeface="Times New Roman"/>
                        </a:rPr>
                        <a:t>r</a:t>
                      </a:r>
                      <a:r>
                        <a:rPr lang="pt-BR" sz="800">
                          <a:latin typeface="Arial"/>
                          <a:ea typeface="Times New Roman"/>
                          <a:cs typeface="Times New Roman"/>
                        </a:rPr>
                        <a:t> NEM</a:t>
                      </a:r>
                      <a:r>
                        <a:rPr lang="pt-BR" sz="800" baseline="30000">
                          <a:latin typeface="Arial"/>
                          <a:ea typeface="Times New Roman"/>
                          <a:cs typeface="Times New Roman"/>
                        </a:rPr>
                        <a:t>r</a:t>
                      </a:r>
                      <a:r>
                        <a:rPr lang="pt-BR" sz="800">
                          <a:latin typeface="Arial"/>
                          <a:ea typeface="Times New Roman"/>
                          <a:cs typeface="Times New Roman"/>
                        </a:rPr>
                        <a:t> (OXA/OXA-58)</a:t>
                      </a:r>
                      <a:endParaRPr lang="it-IT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8692" marR="386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900">
                          <a:latin typeface="Arial"/>
                          <a:ea typeface="Times New Roman"/>
                          <a:cs typeface="Times New Roman"/>
                        </a:rPr>
                        <a:t>3</a:t>
                      </a:r>
                      <a:endParaRPr lang="it-IT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8692" marR="386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00" dirty="0">
                          <a:latin typeface="Arial"/>
                          <a:ea typeface="Times New Roman"/>
                          <a:cs typeface="Times New Roman"/>
                        </a:rPr>
                        <a:t>1.5</a:t>
                      </a:r>
                      <a:endParaRPr lang="it-IT" sz="1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8692" marR="386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</a:tr>
              <a:tr h="24338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900" i="1" dirty="0" err="1">
                          <a:latin typeface="Arial"/>
                          <a:ea typeface="Times New Roman"/>
                          <a:cs typeface="Times New Roman"/>
                        </a:rPr>
                        <a:t>Staphylococcus</a:t>
                      </a:r>
                      <a:r>
                        <a:rPr lang="it-IT" sz="900" i="1" dirty="0">
                          <a:latin typeface="Arial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it-IT" sz="900" i="1" dirty="0" err="1">
                          <a:latin typeface="Arial"/>
                          <a:ea typeface="Times New Roman"/>
                          <a:cs typeface="Times New Roman"/>
                        </a:rPr>
                        <a:t>aureus</a:t>
                      </a:r>
                      <a:r>
                        <a:rPr lang="it-IT" sz="900" dirty="0">
                          <a:latin typeface="Arial"/>
                          <a:ea typeface="Times New Roman"/>
                          <a:cs typeface="Times New Roman"/>
                        </a:rPr>
                        <a:t> ATCC 29213</a:t>
                      </a:r>
                      <a:endParaRPr lang="it-IT" sz="1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8692" marR="3869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marL="95250" indent="-9525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latin typeface="Arial"/>
                          <a:ea typeface="Times New Roman"/>
                          <a:cs typeface="Times New Roman"/>
                        </a:rPr>
                        <a:t>Reference strain, PEN</a:t>
                      </a:r>
                      <a:r>
                        <a:rPr lang="en-US" sz="800" baseline="30000">
                          <a:latin typeface="Arial"/>
                          <a:ea typeface="Times New Roman"/>
                          <a:cs typeface="Times New Roman"/>
                        </a:rPr>
                        <a:t>r</a:t>
                      </a:r>
                      <a:endParaRPr lang="it-IT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8692" marR="386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900" dirty="0">
                          <a:latin typeface="Arial"/>
                          <a:ea typeface="Times New Roman"/>
                          <a:cs typeface="Times New Roman"/>
                        </a:rPr>
                        <a:t>6</a:t>
                      </a:r>
                      <a:endParaRPr lang="it-IT" sz="1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8692" marR="386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900" dirty="0">
                          <a:latin typeface="Arial"/>
                          <a:ea typeface="Times New Roman"/>
                          <a:cs typeface="Times New Roman"/>
                        </a:rPr>
                        <a:t>96</a:t>
                      </a:r>
                      <a:endParaRPr lang="it-IT" sz="1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8692" marR="386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</a:tr>
              <a:tr h="16565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900" i="1" dirty="0">
                          <a:latin typeface="Arial"/>
                          <a:ea typeface="Times New Roman"/>
                          <a:cs typeface="Times New Roman"/>
                        </a:rPr>
                        <a:t>S. </a:t>
                      </a:r>
                      <a:r>
                        <a:rPr lang="it-IT" sz="900" i="1" dirty="0" err="1">
                          <a:latin typeface="Arial"/>
                          <a:ea typeface="Times New Roman"/>
                          <a:cs typeface="Times New Roman"/>
                        </a:rPr>
                        <a:t>aureus</a:t>
                      </a:r>
                      <a:r>
                        <a:rPr lang="it-IT" sz="900" dirty="0">
                          <a:latin typeface="Arial"/>
                          <a:ea typeface="Times New Roman"/>
                          <a:cs typeface="Times New Roman"/>
                        </a:rPr>
                        <a:t> 3851</a:t>
                      </a:r>
                      <a:endParaRPr lang="it-IT" sz="1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8692" marR="3869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800">
                          <a:latin typeface="Arial"/>
                          <a:ea typeface="Times New Roman"/>
                          <a:cs typeface="Times New Roman"/>
                        </a:rPr>
                        <a:t>MR VAN</a:t>
                      </a:r>
                      <a:r>
                        <a:rPr lang="it-IT" sz="800" baseline="30000">
                          <a:latin typeface="Arial"/>
                          <a:ea typeface="Times New Roman"/>
                          <a:cs typeface="Times New Roman"/>
                        </a:rPr>
                        <a:t>i</a:t>
                      </a:r>
                      <a:endParaRPr lang="it-IT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8692" marR="386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900">
                          <a:latin typeface="Arial"/>
                          <a:ea typeface="Times New Roman"/>
                          <a:cs typeface="Times New Roman"/>
                        </a:rPr>
                        <a:t>6</a:t>
                      </a:r>
                      <a:endParaRPr lang="it-IT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8692" marR="386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900" dirty="0">
                          <a:latin typeface="Arial"/>
                          <a:ea typeface="Times New Roman"/>
                          <a:cs typeface="Times New Roman"/>
                        </a:rPr>
                        <a:t>96</a:t>
                      </a:r>
                      <a:endParaRPr lang="it-IT" sz="1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8692" marR="386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</a:tr>
            </a:tbl>
          </a:graphicData>
        </a:graphic>
      </p:graphicFrame>
      <p:pic>
        <p:nvPicPr>
          <p:cNvPr id="19595" name="Picture 1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525" y="9525"/>
            <a:ext cx="912813" cy="852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5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485063" y="184150"/>
            <a:ext cx="1622425" cy="53181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525">
            <a:solidFill>
              <a:schemeClr val="accent6">
                <a:lumMod val="20000"/>
                <a:lumOff val="80000"/>
              </a:schemeClr>
            </a:solidFill>
            <a:miter lim="800000"/>
            <a:headEnd/>
            <a:tailEnd/>
          </a:ln>
        </p:spPr>
      </p:pic>
      <p:sp>
        <p:nvSpPr>
          <p:cNvPr id="10" name="Rettangolo 9"/>
          <p:cNvSpPr/>
          <p:nvPr/>
        </p:nvSpPr>
        <p:spPr>
          <a:xfrm>
            <a:off x="827584" y="2214389"/>
            <a:ext cx="6768752" cy="129614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96"/>
          <p:cNvSpPr>
            <a:spLocks noChangeArrowheads="1"/>
          </p:cNvSpPr>
          <p:nvPr/>
        </p:nvSpPr>
        <p:spPr bwMode="auto">
          <a:xfrm>
            <a:off x="1331641" y="1101502"/>
            <a:ext cx="6768752" cy="792088"/>
          </a:xfrm>
          <a:prstGeom prst="rect">
            <a:avLst/>
          </a:prstGeom>
          <a:noFill/>
          <a:ln w="28575" algn="ctr">
            <a:solidFill>
              <a:srgbClr val="C00000"/>
            </a:solidFill>
            <a:round/>
            <a:headEnd/>
            <a:tailEnd/>
          </a:ln>
        </p:spPr>
        <p:txBody>
          <a:bodyPr lIns="127580" tIns="63789" rIns="127580" bIns="63789"/>
          <a:lstStyle/>
          <a:p>
            <a:pPr defTabSz="6888163"/>
            <a:endParaRPr lang="it-IT" altLang="it-IT" sz="13500"/>
          </a:p>
        </p:txBody>
      </p:sp>
      <p:pic>
        <p:nvPicPr>
          <p:cNvPr id="3" name="Picture 97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3845"/>
          <a:stretch>
            <a:fillRect/>
          </a:stretch>
        </p:blipFill>
        <p:spPr bwMode="auto">
          <a:xfrm>
            <a:off x="179512" y="2132856"/>
            <a:ext cx="4880956" cy="1966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CasellaDiTesto 17"/>
          <p:cNvSpPr txBox="1">
            <a:spLocks noChangeArrowheads="1"/>
          </p:cNvSpPr>
          <p:nvPr/>
        </p:nvSpPr>
        <p:spPr bwMode="auto">
          <a:xfrm>
            <a:off x="5076056" y="2708920"/>
            <a:ext cx="3853662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en-US" altLang="it-IT" sz="1400" dirty="0"/>
              <a:t>MIC value distribution with correlation to </a:t>
            </a:r>
            <a:r>
              <a:rPr lang="en-US" altLang="it-IT" sz="1400" b="1" i="1" dirty="0"/>
              <a:t>P. </a:t>
            </a:r>
            <a:r>
              <a:rPr lang="en-US" altLang="it-IT" sz="1400" b="1" i="1" dirty="0" err="1"/>
              <a:t>aeruginosa</a:t>
            </a:r>
            <a:r>
              <a:rPr lang="en-US" altLang="it-IT" sz="1400" i="1" dirty="0"/>
              <a:t> </a:t>
            </a:r>
            <a:r>
              <a:rPr lang="en-US" altLang="it-IT" sz="1400" dirty="0"/>
              <a:t>bacterial resistance profile.</a:t>
            </a:r>
            <a:endParaRPr lang="it-IT" altLang="it-IT" sz="1400" dirty="0"/>
          </a:p>
        </p:txBody>
      </p:sp>
      <p:graphicFrame>
        <p:nvGraphicFramePr>
          <p:cNvPr id="5" name="Tabella 4"/>
          <p:cNvGraphicFramePr>
            <a:graphicFrameLocks noGrp="1"/>
          </p:cNvGraphicFramePr>
          <p:nvPr/>
        </p:nvGraphicFramePr>
        <p:xfrm>
          <a:off x="1331640" y="1617439"/>
          <a:ext cx="6745286" cy="257812"/>
        </p:xfrm>
        <a:graphic>
          <a:graphicData uri="http://schemas.openxmlformats.org/drawingml/2006/table">
            <a:tbl>
              <a:tblPr firstRow="1" firstCol="1" bandRow="1"/>
              <a:tblGrid>
                <a:gridCol w="2375642"/>
                <a:gridCol w="2088232"/>
                <a:gridCol w="2281412"/>
              </a:tblGrid>
              <a:tr h="257812">
                <a:tc>
                  <a:txBody>
                    <a:bodyPr/>
                    <a:lstStyle>
                      <a:lvl1pPr marL="0" algn="l" defTabSz="1275793" rtl="0" eaLnBrk="1" latinLnBrk="0" hangingPunct="1">
                        <a:defRPr sz="27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37896" algn="l" defTabSz="1275793" rtl="0" eaLnBrk="1" latinLnBrk="0" hangingPunct="1">
                        <a:defRPr sz="27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275793" algn="l" defTabSz="1275793" rtl="0" eaLnBrk="1" latinLnBrk="0" hangingPunct="1">
                        <a:defRPr sz="27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913689" algn="l" defTabSz="1275793" rtl="0" eaLnBrk="1" latinLnBrk="0" hangingPunct="1">
                        <a:defRPr sz="27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551587" algn="l" defTabSz="1275793" rtl="0" eaLnBrk="1" latinLnBrk="0" hangingPunct="1">
                        <a:defRPr sz="27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189483" algn="l" defTabSz="1275793" rtl="0" eaLnBrk="1" latinLnBrk="0" hangingPunct="1">
                        <a:defRPr sz="27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827377" algn="l" defTabSz="1275793" rtl="0" eaLnBrk="1" latinLnBrk="0" hangingPunct="1">
                        <a:defRPr sz="27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465274" algn="l" defTabSz="1275793" rtl="0" eaLnBrk="1" latinLnBrk="0" hangingPunct="1">
                        <a:defRPr sz="27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5103170" algn="l" defTabSz="1275793" rtl="0" eaLnBrk="1" latinLnBrk="0" hangingPunct="1">
                        <a:defRPr sz="27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200" i="1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Klebsiella</a:t>
                      </a:r>
                      <a:r>
                        <a:rPr lang="it-IT" sz="1200" i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it-IT" sz="1200" i="1" dirty="0" err="1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pneumoniae</a:t>
                      </a:r>
                      <a:r>
                        <a:rPr lang="it-IT" sz="1200" i="1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, </a:t>
                      </a:r>
                      <a:r>
                        <a:rPr lang="it-IT" sz="1200" i="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73 </a:t>
                      </a:r>
                      <a:r>
                        <a:rPr lang="it-IT" sz="1200" i="0" dirty="0" err="1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strains</a:t>
                      </a:r>
                      <a:r>
                        <a:rPr lang="it-IT" sz="1200" i="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      </a:t>
                      </a:r>
                      <a:endParaRPr lang="it-IT" sz="1200" i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75793" rtl="0" eaLnBrk="1" latinLnBrk="0" hangingPunct="1">
                        <a:defRPr sz="27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37896" algn="l" defTabSz="1275793" rtl="0" eaLnBrk="1" latinLnBrk="0" hangingPunct="1">
                        <a:defRPr sz="27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275793" algn="l" defTabSz="1275793" rtl="0" eaLnBrk="1" latinLnBrk="0" hangingPunct="1">
                        <a:defRPr sz="27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913689" algn="l" defTabSz="1275793" rtl="0" eaLnBrk="1" latinLnBrk="0" hangingPunct="1">
                        <a:defRPr sz="27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551587" algn="l" defTabSz="1275793" rtl="0" eaLnBrk="1" latinLnBrk="0" hangingPunct="1">
                        <a:defRPr sz="27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189483" algn="l" defTabSz="1275793" rtl="0" eaLnBrk="1" latinLnBrk="0" hangingPunct="1">
                        <a:defRPr sz="27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827377" algn="l" defTabSz="1275793" rtl="0" eaLnBrk="1" latinLnBrk="0" hangingPunct="1">
                        <a:defRPr sz="27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465274" algn="l" defTabSz="1275793" rtl="0" eaLnBrk="1" latinLnBrk="0" hangingPunct="1">
                        <a:defRPr sz="27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5103170" algn="l" defTabSz="1275793" rtl="0" eaLnBrk="1" latinLnBrk="0" hangingPunct="1">
                        <a:defRPr sz="27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20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1,4 µM</a:t>
                      </a:r>
                      <a:endParaRPr lang="it-IT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75793" rtl="0" eaLnBrk="1" latinLnBrk="0" hangingPunct="1">
                        <a:defRPr sz="27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37896" algn="l" defTabSz="1275793" rtl="0" eaLnBrk="1" latinLnBrk="0" hangingPunct="1">
                        <a:defRPr sz="27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275793" algn="l" defTabSz="1275793" rtl="0" eaLnBrk="1" latinLnBrk="0" hangingPunct="1">
                        <a:defRPr sz="27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913689" algn="l" defTabSz="1275793" rtl="0" eaLnBrk="1" latinLnBrk="0" hangingPunct="1">
                        <a:defRPr sz="27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551587" algn="l" defTabSz="1275793" rtl="0" eaLnBrk="1" latinLnBrk="0" hangingPunct="1">
                        <a:defRPr sz="27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189483" algn="l" defTabSz="1275793" rtl="0" eaLnBrk="1" latinLnBrk="0" hangingPunct="1">
                        <a:defRPr sz="27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827377" algn="l" defTabSz="1275793" rtl="0" eaLnBrk="1" latinLnBrk="0" hangingPunct="1">
                        <a:defRPr sz="27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465274" algn="l" defTabSz="1275793" rtl="0" eaLnBrk="1" latinLnBrk="0" hangingPunct="1">
                        <a:defRPr sz="27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5103170" algn="l" defTabSz="1275793" rtl="0" eaLnBrk="1" latinLnBrk="0" hangingPunct="1">
                        <a:defRPr sz="27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20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2,8 µM</a:t>
                      </a:r>
                      <a:endParaRPr lang="it-IT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6" name="Tabella 5"/>
          <p:cNvGraphicFramePr>
            <a:graphicFrameLocks noGrp="1"/>
          </p:cNvGraphicFramePr>
          <p:nvPr/>
        </p:nvGraphicFramePr>
        <p:xfrm>
          <a:off x="1331640" y="1101502"/>
          <a:ext cx="6745286" cy="526304"/>
        </p:xfrm>
        <a:graphic>
          <a:graphicData uri="http://schemas.openxmlformats.org/drawingml/2006/table">
            <a:tbl>
              <a:tblPr firstRow="1" firstCol="1" bandRow="1"/>
              <a:tblGrid>
                <a:gridCol w="2375641"/>
                <a:gridCol w="2093495"/>
                <a:gridCol w="2276150"/>
              </a:tblGrid>
              <a:tr h="0">
                <a:tc>
                  <a:txBody>
                    <a:bodyPr/>
                    <a:lstStyle>
                      <a:lvl1pPr marL="0" algn="l" defTabSz="1275793" rtl="0" eaLnBrk="1" latinLnBrk="0" hangingPunct="1">
                        <a:defRPr sz="27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37896" algn="l" defTabSz="1275793" rtl="0" eaLnBrk="1" latinLnBrk="0" hangingPunct="1">
                        <a:defRPr sz="27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275793" algn="l" defTabSz="1275793" rtl="0" eaLnBrk="1" latinLnBrk="0" hangingPunct="1">
                        <a:defRPr sz="27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913689" algn="l" defTabSz="1275793" rtl="0" eaLnBrk="1" latinLnBrk="0" hangingPunct="1">
                        <a:defRPr sz="27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551587" algn="l" defTabSz="1275793" rtl="0" eaLnBrk="1" latinLnBrk="0" hangingPunct="1">
                        <a:defRPr sz="27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189483" algn="l" defTabSz="1275793" rtl="0" eaLnBrk="1" latinLnBrk="0" hangingPunct="1">
                        <a:defRPr sz="27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827377" algn="l" defTabSz="1275793" rtl="0" eaLnBrk="1" latinLnBrk="0" hangingPunct="1">
                        <a:defRPr sz="27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465274" algn="l" defTabSz="1275793" rtl="0" eaLnBrk="1" latinLnBrk="0" hangingPunct="1">
                        <a:defRPr sz="27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5103170" algn="l" defTabSz="1275793" rtl="0" eaLnBrk="1" latinLnBrk="0" hangingPunct="1">
                        <a:defRPr sz="27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2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Specie batterica</a:t>
                      </a:r>
                      <a:endParaRPr lang="it-IT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75793" rtl="0" eaLnBrk="1" latinLnBrk="0" hangingPunct="1">
                        <a:defRPr sz="27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37896" algn="l" defTabSz="1275793" rtl="0" eaLnBrk="1" latinLnBrk="0" hangingPunct="1">
                        <a:defRPr sz="27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275793" algn="l" defTabSz="1275793" rtl="0" eaLnBrk="1" latinLnBrk="0" hangingPunct="1">
                        <a:defRPr sz="27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913689" algn="l" defTabSz="1275793" rtl="0" eaLnBrk="1" latinLnBrk="0" hangingPunct="1">
                        <a:defRPr sz="27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551587" algn="l" defTabSz="1275793" rtl="0" eaLnBrk="1" latinLnBrk="0" hangingPunct="1">
                        <a:defRPr sz="27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189483" algn="l" defTabSz="1275793" rtl="0" eaLnBrk="1" latinLnBrk="0" hangingPunct="1">
                        <a:defRPr sz="27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827377" algn="l" defTabSz="1275793" rtl="0" eaLnBrk="1" latinLnBrk="0" hangingPunct="1">
                        <a:defRPr sz="27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465274" algn="l" defTabSz="1275793" rtl="0" eaLnBrk="1" latinLnBrk="0" hangingPunct="1">
                        <a:defRPr sz="27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5103170" algn="l" defTabSz="1275793" rtl="0" eaLnBrk="1" latinLnBrk="0" hangingPunct="1">
                        <a:defRPr sz="27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4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MIC 50</a:t>
                      </a:r>
                      <a:endParaRPr lang="it-IT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75793" rtl="0" eaLnBrk="1" latinLnBrk="0" hangingPunct="1">
                        <a:defRPr sz="27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37896" algn="l" defTabSz="1275793" rtl="0" eaLnBrk="1" latinLnBrk="0" hangingPunct="1">
                        <a:defRPr sz="27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275793" algn="l" defTabSz="1275793" rtl="0" eaLnBrk="1" latinLnBrk="0" hangingPunct="1">
                        <a:defRPr sz="27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913689" algn="l" defTabSz="1275793" rtl="0" eaLnBrk="1" latinLnBrk="0" hangingPunct="1">
                        <a:defRPr sz="27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551587" algn="l" defTabSz="1275793" rtl="0" eaLnBrk="1" latinLnBrk="0" hangingPunct="1">
                        <a:defRPr sz="27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189483" algn="l" defTabSz="1275793" rtl="0" eaLnBrk="1" latinLnBrk="0" hangingPunct="1">
                        <a:defRPr sz="27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827377" algn="l" defTabSz="1275793" rtl="0" eaLnBrk="1" latinLnBrk="0" hangingPunct="1">
                        <a:defRPr sz="27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465274" algn="l" defTabSz="1275793" rtl="0" eaLnBrk="1" latinLnBrk="0" hangingPunct="1">
                        <a:defRPr sz="27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5103170" algn="l" defTabSz="1275793" rtl="0" eaLnBrk="1" latinLnBrk="0" hangingPunct="1">
                        <a:defRPr sz="27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2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MIC 90</a:t>
                      </a:r>
                      <a:endParaRPr lang="it-IT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80940">
                <a:tc>
                  <a:txBody>
                    <a:bodyPr/>
                    <a:lstStyle>
                      <a:lvl1pPr marL="0" algn="l" defTabSz="1275793" rtl="0" eaLnBrk="1" latinLnBrk="0" hangingPunct="1">
                        <a:defRPr sz="27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37896" algn="l" defTabSz="1275793" rtl="0" eaLnBrk="1" latinLnBrk="0" hangingPunct="1">
                        <a:defRPr sz="27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275793" algn="l" defTabSz="1275793" rtl="0" eaLnBrk="1" latinLnBrk="0" hangingPunct="1">
                        <a:defRPr sz="27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913689" algn="l" defTabSz="1275793" rtl="0" eaLnBrk="1" latinLnBrk="0" hangingPunct="1">
                        <a:defRPr sz="27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551587" algn="l" defTabSz="1275793" rtl="0" eaLnBrk="1" latinLnBrk="0" hangingPunct="1">
                        <a:defRPr sz="27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189483" algn="l" defTabSz="1275793" rtl="0" eaLnBrk="1" latinLnBrk="0" hangingPunct="1">
                        <a:defRPr sz="27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827377" algn="l" defTabSz="1275793" rtl="0" eaLnBrk="1" latinLnBrk="0" hangingPunct="1">
                        <a:defRPr sz="27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465274" algn="l" defTabSz="1275793" rtl="0" eaLnBrk="1" latinLnBrk="0" hangingPunct="1">
                        <a:defRPr sz="27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5103170" algn="l" defTabSz="1275793" rtl="0" eaLnBrk="1" latinLnBrk="0" hangingPunct="1">
                        <a:defRPr sz="27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200" i="1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Pseudomonas</a:t>
                      </a:r>
                      <a:r>
                        <a:rPr lang="it-IT" sz="1200" i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it-IT" sz="1200" i="1" dirty="0" err="1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aeruginosa</a:t>
                      </a:r>
                      <a:r>
                        <a:rPr lang="it-IT" sz="1200" i="1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, </a:t>
                      </a:r>
                      <a:r>
                        <a:rPr lang="it-IT" sz="1200" i="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76 </a:t>
                      </a:r>
                      <a:r>
                        <a:rPr lang="it-IT" sz="1200" i="0" dirty="0" err="1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strains</a:t>
                      </a:r>
                      <a:endParaRPr lang="it-IT" sz="1200" i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75793" rtl="0" eaLnBrk="1" latinLnBrk="0" hangingPunct="1">
                        <a:defRPr sz="27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37896" algn="l" defTabSz="1275793" rtl="0" eaLnBrk="1" latinLnBrk="0" hangingPunct="1">
                        <a:defRPr sz="27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275793" algn="l" defTabSz="1275793" rtl="0" eaLnBrk="1" latinLnBrk="0" hangingPunct="1">
                        <a:defRPr sz="27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913689" algn="l" defTabSz="1275793" rtl="0" eaLnBrk="1" latinLnBrk="0" hangingPunct="1">
                        <a:defRPr sz="27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551587" algn="l" defTabSz="1275793" rtl="0" eaLnBrk="1" latinLnBrk="0" hangingPunct="1">
                        <a:defRPr sz="27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189483" algn="l" defTabSz="1275793" rtl="0" eaLnBrk="1" latinLnBrk="0" hangingPunct="1">
                        <a:defRPr sz="27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827377" algn="l" defTabSz="1275793" rtl="0" eaLnBrk="1" latinLnBrk="0" hangingPunct="1">
                        <a:defRPr sz="27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465274" algn="l" defTabSz="1275793" rtl="0" eaLnBrk="1" latinLnBrk="0" hangingPunct="1">
                        <a:defRPr sz="27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5103170" algn="l" defTabSz="1275793" rtl="0" eaLnBrk="1" latinLnBrk="0" hangingPunct="1">
                        <a:defRPr sz="27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20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1,4 μM</a:t>
                      </a:r>
                      <a:endParaRPr lang="it-IT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75793" rtl="0" eaLnBrk="1" latinLnBrk="0" hangingPunct="1">
                        <a:defRPr sz="27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37896" algn="l" defTabSz="1275793" rtl="0" eaLnBrk="1" latinLnBrk="0" hangingPunct="1">
                        <a:defRPr sz="27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275793" algn="l" defTabSz="1275793" rtl="0" eaLnBrk="1" latinLnBrk="0" hangingPunct="1">
                        <a:defRPr sz="27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913689" algn="l" defTabSz="1275793" rtl="0" eaLnBrk="1" latinLnBrk="0" hangingPunct="1">
                        <a:defRPr sz="27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551587" algn="l" defTabSz="1275793" rtl="0" eaLnBrk="1" latinLnBrk="0" hangingPunct="1">
                        <a:defRPr sz="27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189483" algn="l" defTabSz="1275793" rtl="0" eaLnBrk="1" latinLnBrk="0" hangingPunct="1">
                        <a:defRPr sz="27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827377" algn="l" defTabSz="1275793" rtl="0" eaLnBrk="1" latinLnBrk="0" hangingPunct="1">
                        <a:defRPr sz="27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465274" algn="l" defTabSz="1275793" rtl="0" eaLnBrk="1" latinLnBrk="0" hangingPunct="1">
                        <a:defRPr sz="27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5103170" algn="l" defTabSz="1275793" rtl="0" eaLnBrk="1" latinLnBrk="0" hangingPunct="1">
                        <a:defRPr sz="27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20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1,4 μM</a:t>
                      </a:r>
                      <a:endParaRPr lang="it-IT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7" name="Picture 100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995936" y="4293096"/>
            <a:ext cx="4966817" cy="21011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CasellaDiTesto 114"/>
          <p:cNvSpPr txBox="1">
            <a:spLocks noChangeArrowheads="1"/>
          </p:cNvSpPr>
          <p:nvPr/>
        </p:nvSpPr>
        <p:spPr bwMode="auto">
          <a:xfrm>
            <a:off x="323528" y="5104563"/>
            <a:ext cx="3744416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en-US" altLang="it-IT" sz="1400" dirty="0"/>
              <a:t>MIC value distribution with correlation to </a:t>
            </a:r>
            <a:r>
              <a:rPr lang="en-US" altLang="it-IT" sz="1400" b="1" i="1" dirty="0"/>
              <a:t>K. </a:t>
            </a:r>
            <a:r>
              <a:rPr lang="en-US" altLang="it-IT" sz="1400" b="1" i="1" dirty="0" err="1"/>
              <a:t>pneumoniae</a:t>
            </a:r>
            <a:r>
              <a:rPr lang="en-US" altLang="it-IT" sz="1400" i="1" dirty="0"/>
              <a:t> </a:t>
            </a:r>
            <a:r>
              <a:rPr lang="en-US" altLang="it-IT" sz="1400" dirty="0"/>
              <a:t>bacterial resistance profile.</a:t>
            </a:r>
            <a:endParaRPr lang="it-IT" altLang="it-IT" sz="1400" dirty="0"/>
          </a:p>
        </p:txBody>
      </p:sp>
      <p:sp>
        <p:nvSpPr>
          <p:cNvPr id="9" name="Line 174"/>
          <p:cNvSpPr>
            <a:spLocks noChangeShapeType="1"/>
          </p:cNvSpPr>
          <p:nvPr/>
        </p:nvSpPr>
        <p:spPr bwMode="auto">
          <a:xfrm>
            <a:off x="0" y="908050"/>
            <a:ext cx="9144000" cy="0"/>
          </a:xfrm>
          <a:prstGeom prst="line">
            <a:avLst/>
          </a:prstGeom>
          <a:noFill/>
          <a:ln w="57150">
            <a:solidFill>
              <a:schemeClr val="accent6">
                <a:lumMod val="75000"/>
              </a:schemeClr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10" name="Rectangle 175"/>
          <p:cNvSpPr>
            <a:spLocks noChangeArrowheads="1"/>
          </p:cNvSpPr>
          <p:nvPr/>
        </p:nvSpPr>
        <p:spPr bwMode="auto">
          <a:xfrm>
            <a:off x="611560" y="115888"/>
            <a:ext cx="7344816" cy="72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defTabSz="912813"/>
            <a:r>
              <a:rPr lang="it-IT" sz="2800" b="1" dirty="0" smtClean="0">
                <a:latin typeface="Palatino Linotype" pitchFamily="18" charset="0"/>
              </a:rPr>
              <a:t>MIC 50 and 90 </a:t>
            </a:r>
            <a:r>
              <a:rPr lang="it-IT" sz="2800" b="1" dirty="0" err="1" smtClean="0">
                <a:latin typeface="Palatino Linotype" pitchFamily="18" charset="0"/>
              </a:rPr>
              <a:t>for</a:t>
            </a:r>
            <a:r>
              <a:rPr lang="it-IT" sz="2800" b="1" dirty="0" smtClean="0">
                <a:latin typeface="Palatino Linotype" pitchFamily="18" charset="0"/>
              </a:rPr>
              <a:t> </a:t>
            </a:r>
            <a:r>
              <a:rPr lang="it-IT" sz="2800" b="1" i="1" dirty="0" smtClean="0">
                <a:latin typeface="Palatino Linotype" pitchFamily="18" charset="0"/>
              </a:rPr>
              <a:t>P. </a:t>
            </a:r>
            <a:r>
              <a:rPr lang="it-IT" sz="2800" b="1" i="1" dirty="0" err="1" smtClean="0">
                <a:latin typeface="Palatino Linotype" pitchFamily="18" charset="0"/>
              </a:rPr>
              <a:t>aeruginosa</a:t>
            </a:r>
            <a:r>
              <a:rPr lang="it-IT" sz="2800" b="1" i="1" dirty="0" smtClean="0">
                <a:latin typeface="Palatino Linotype" pitchFamily="18" charset="0"/>
              </a:rPr>
              <a:t> </a:t>
            </a:r>
            <a:r>
              <a:rPr lang="it-IT" sz="2800" b="1" dirty="0" smtClean="0">
                <a:latin typeface="Palatino Linotype" pitchFamily="18" charset="0"/>
              </a:rPr>
              <a:t>and </a:t>
            </a:r>
            <a:r>
              <a:rPr lang="it-IT" sz="2800" b="1" i="1" dirty="0" smtClean="0">
                <a:latin typeface="Palatino Linotype" pitchFamily="18" charset="0"/>
              </a:rPr>
              <a:t>K. </a:t>
            </a:r>
            <a:r>
              <a:rPr lang="it-IT" sz="2800" b="1" i="1" dirty="0" err="1" smtClean="0">
                <a:latin typeface="Palatino Linotype" pitchFamily="18" charset="0"/>
              </a:rPr>
              <a:t>pneumoniae</a:t>
            </a:r>
            <a:endParaRPr lang="it-IT" sz="2800" b="1" i="1" dirty="0">
              <a:latin typeface="Palatino Linotype" pitchFamily="18" charset="0"/>
            </a:endParaRPr>
          </a:p>
        </p:txBody>
      </p:sp>
      <p:pic>
        <p:nvPicPr>
          <p:cNvPr id="11" name="Picture 5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596336" y="188640"/>
            <a:ext cx="1511152" cy="50405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525">
            <a:solidFill>
              <a:schemeClr val="accent6">
                <a:lumMod val="20000"/>
                <a:lumOff val="80000"/>
              </a:schemeClr>
            </a:solidFill>
            <a:miter lim="800000"/>
            <a:headEnd/>
            <a:tailEnd/>
          </a:ln>
        </p:spPr>
      </p:pic>
      <p:sp>
        <p:nvSpPr>
          <p:cNvPr id="12" name="Rettangolo 11"/>
          <p:cNvSpPr/>
          <p:nvPr/>
        </p:nvSpPr>
        <p:spPr>
          <a:xfrm>
            <a:off x="107504" y="2060848"/>
            <a:ext cx="8856984" cy="2016224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3" name="Rettangolo 12"/>
          <p:cNvSpPr/>
          <p:nvPr/>
        </p:nvSpPr>
        <p:spPr>
          <a:xfrm>
            <a:off x="107504" y="4293096"/>
            <a:ext cx="8856984" cy="2101171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4" name="Picture 1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525" y="9525"/>
            <a:ext cx="912813" cy="852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1331913" y="971550"/>
            <a:ext cx="3384550" cy="3698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b="1" dirty="0">
                <a:solidFill>
                  <a:schemeClr val="accent6">
                    <a:lumMod val="7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TWO STEPS MECHANISM</a:t>
            </a:r>
          </a:p>
        </p:txBody>
      </p:sp>
      <p:sp>
        <p:nvSpPr>
          <p:cNvPr id="20482" name="CasellaDiTesto 2"/>
          <p:cNvSpPr txBox="1">
            <a:spLocks noChangeArrowheads="1"/>
          </p:cNvSpPr>
          <p:nvPr/>
        </p:nvSpPr>
        <p:spPr bwMode="auto">
          <a:xfrm>
            <a:off x="1258888" y="1490663"/>
            <a:ext cx="3459162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1600" b="1">
                <a:latin typeface="Calibri" pitchFamily="34" charset="0"/>
              </a:rPr>
              <a:t>1- LPS and LTA recognition and binding</a:t>
            </a:r>
          </a:p>
        </p:txBody>
      </p:sp>
      <p:sp>
        <p:nvSpPr>
          <p:cNvPr id="20483" name="CasellaDiTesto 3"/>
          <p:cNvSpPr txBox="1">
            <a:spLocks noChangeArrowheads="1"/>
          </p:cNvSpPr>
          <p:nvPr/>
        </p:nvSpPr>
        <p:spPr bwMode="auto">
          <a:xfrm>
            <a:off x="900113" y="4368800"/>
            <a:ext cx="4251325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1600" b="1">
                <a:latin typeface="Calibri" pitchFamily="34" charset="0"/>
              </a:rPr>
              <a:t>2 – Bacteria membrane is crossed and impaired </a:t>
            </a:r>
          </a:p>
        </p:txBody>
      </p:sp>
      <p:grpSp>
        <p:nvGrpSpPr>
          <p:cNvPr id="20484" name="Gruppo 4"/>
          <p:cNvGrpSpPr>
            <a:grpSpLocks/>
          </p:cNvGrpSpPr>
          <p:nvPr/>
        </p:nvGrpSpPr>
        <p:grpSpPr bwMode="auto">
          <a:xfrm>
            <a:off x="1782763" y="2014538"/>
            <a:ext cx="2378075" cy="1181100"/>
            <a:chOff x="6481763" y="2388636"/>
            <a:chExt cx="2369343" cy="1739966"/>
          </a:xfrm>
        </p:grpSpPr>
        <p:grpSp>
          <p:nvGrpSpPr>
            <p:cNvPr id="20553" name="Gruppo 267"/>
            <p:cNvGrpSpPr>
              <a:grpSpLocks/>
            </p:cNvGrpSpPr>
            <p:nvPr/>
          </p:nvGrpSpPr>
          <p:grpSpPr bwMode="auto">
            <a:xfrm>
              <a:off x="6481763" y="2388636"/>
              <a:ext cx="2369343" cy="1739966"/>
              <a:chOff x="6481763" y="2388636"/>
              <a:chExt cx="2369343" cy="1739966"/>
            </a:xfrm>
          </p:grpSpPr>
          <p:sp>
            <p:nvSpPr>
              <p:cNvPr id="8" name="Figura a mano libera 7"/>
              <p:cNvSpPr/>
              <p:nvPr/>
            </p:nvSpPr>
            <p:spPr>
              <a:xfrm>
                <a:off x="6605133" y="2695000"/>
                <a:ext cx="381182" cy="329752"/>
              </a:xfrm>
              <a:custGeom>
                <a:avLst/>
                <a:gdLst>
                  <a:gd name="connsiteX0" fmla="*/ 0 w 381000"/>
                  <a:gd name="connsiteY0" fmla="*/ 71437 h 328612"/>
                  <a:gd name="connsiteX1" fmla="*/ 133350 w 381000"/>
                  <a:gd name="connsiteY1" fmla="*/ 14287 h 328612"/>
                  <a:gd name="connsiteX2" fmla="*/ 123825 w 381000"/>
                  <a:gd name="connsiteY2" fmla="*/ 157162 h 328612"/>
                  <a:gd name="connsiteX3" fmla="*/ 295275 w 381000"/>
                  <a:gd name="connsiteY3" fmla="*/ 119062 h 328612"/>
                  <a:gd name="connsiteX4" fmla="*/ 276225 w 381000"/>
                  <a:gd name="connsiteY4" fmla="*/ 261937 h 328612"/>
                  <a:gd name="connsiteX5" fmla="*/ 352425 w 381000"/>
                  <a:gd name="connsiteY5" fmla="*/ 309562 h 328612"/>
                  <a:gd name="connsiteX6" fmla="*/ 381000 w 381000"/>
                  <a:gd name="connsiteY6" fmla="*/ 328612 h 3286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81000" h="328612">
                    <a:moveTo>
                      <a:pt x="0" y="71437"/>
                    </a:moveTo>
                    <a:cubicBezTo>
                      <a:pt x="56356" y="35718"/>
                      <a:pt x="112713" y="0"/>
                      <a:pt x="133350" y="14287"/>
                    </a:cubicBezTo>
                    <a:cubicBezTo>
                      <a:pt x="153987" y="28574"/>
                      <a:pt x="96837" y="139699"/>
                      <a:pt x="123825" y="157162"/>
                    </a:cubicBezTo>
                    <a:cubicBezTo>
                      <a:pt x="150813" y="174625"/>
                      <a:pt x="269875" y="101599"/>
                      <a:pt x="295275" y="119062"/>
                    </a:cubicBezTo>
                    <a:cubicBezTo>
                      <a:pt x="320675" y="136525"/>
                      <a:pt x="266700" y="230187"/>
                      <a:pt x="276225" y="261937"/>
                    </a:cubicBezTo>
                    <a:cubicBezTo>
                      <a:pt x="285750" y="293687"/>
                      <a:pt x="334963" y="298450"/>
                      <a:pt x="352425" y="309562"/>
                    </a:cubicBezTo>
                    <a:cubicBezTo>
                      <a:pt x="369887" y="320674"/>
                      <a:pt x="375443" y="324643"/>
                      <a:pt x="381000" y="328612"/>
                    </a:cubicBezTo>
                  </a:path>
                </a:pathLst>
              </a:custGeom>
              <a:ln w="28575"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/>
              </a:p>
            </p:txBody>
          </p:sp>
          <p:sp>
            <p:nvSpPr>
              <p:cNvPr id="9" name="Figura a mano libera 8"/>
              <p:cNvSpPr/>
              <p:nvPr/>
            </p:nvSpPr>
            <p:spPr>
              <a:xfrm rot="7122533">
                <a:off x="8496010" y="2791269"/>
                <a:ext cx="381203" cy="328988"/>
              </a:xfrm>
              <a:custGeom>
                <a:avLst/>
                <a:gdLst>
                  <a:gd name="connsiteX0" fmla="*/ 0 w 381000"/>
                  <a:gd name="connsiteY0" fmla="*/ 71437 h 328612"/>
                  <a:gd name="connsiteX1" fmla="*/ 133350 w 381000"/>
                  <a:gd name="connsiteY1" fmla="*/ 14287 h 328612"/>
                  <a:gd name="connsiteX2" fmla="*/ 123825 w 381000"/>
                  <a:gd name="connsiteY2" fmla="*/ 157162 h 328612"/>
                  <a:gd name="connsiteX3" fmla="*/ 295275 w 381000"/>
                  <a:gd name="connsiteY3" fmla="*/ 119062 h 328612"/>
                  <a:gd name="connsiteX4" fmla="*/ 276225 w 381000"/>
                  <a:gd name="connsiteY4" fmla="*/ 261937 h 328612"/>
                  <a:gd name="connsiteX5" fmla="*/ 352425 w 381000"/>
                  <a:gd name="connsiteY5" fmla="*/ 309562 h 328612"/>
                  <a:gd name="connsiteX6" fmla="*/ 381000 w 381000"/>
                  <a:gd name="connsiteY6" fmla="*/ 328612 h 3286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81000" h="328612">
                    <a:moveTo>
                      <a:pt x="0" y="71437"/>
                    </a:moveTo>
                    <a:cubicBezTo>
                      <a:pt x="56356" y="35718"/>
                      <a:pt x="112713" y="0"/>
                      <a:pt x="133350" y="14287"/>
                    </a:cubicBezTo>
                    <a:cubicBezTo>
                      <a:pt x="153987" y="28574"/>
                      <a:pt x="96837" y="139699"/>
                      <a:pt x="123825" y="157162"/>
                    </a:cubicBezTo>
                    <a:cubicBezTo>
                      <a:pt x="150813" y="174625"/>
                      <a:pt x="269875" y="101599"/>
                      <a:pt x="295275" y="119062"/>
                    </a:cubicBezTo>
                    <a:cubicBezTo>
                      <a:pt x="320675" y="136525"/>
                      <a:pt x="266700" y="230187"/>
                      <a:pt x="276225" y="261937"/>
                    </a:cubicBezTo>
                    <a:cubicBezTo>
                      <a:pt x="285750" y="293687"/>
                      <a:pt x="334963" y="298450"/>
                      <a:pt x="352425" y="309562"/>
                    </a:cubicBezTo>
                    <a:cubicBezTo>
                      <a:pt x="369887" y="320674"/>
                      <a:pt x="375443" y="324643"/>
                      <a:pt x="381000" y="328612"/>
                    </a:cubicBezTo>
                  </a:path>
                </a:pathLst>
              </a:custGeom>
              <a:ln w="28575"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/>
              </a:p>
            </p:txBody>
          </p:sp>
          <p:sp>
            <p:nvSpPr>
              <p:cNvPr id="10" name="Figura a mano libera 9"/>
              <p:cNvSpPr/>
              <p:nvPr/>
            </p:nvSpPr>
            <p:spPr>
              <a:xfrm rot="19345876">
                <a:off x="6481763" y="3228216"/>
                <a:ext cx="381182" cy="329752"/>
              </a:xfrm>
              <a:custGeom>
                <a:avLst/>
                <a:gdLst>
                  <a:gd name="connsiteX0" fmla="*/ 0 w 381000"/>
                  <a:gd name="connsiteY0" fmla="*/ 71437 h 328612"/>
                  <a:gd name="connsiteX1" fmla="*/ 133350 w 381000"/>
                  <a:gd name="connsiteY1" fmla="*/ 14287 h 328612"/>
                  <a:gd name="connsiteX2" fmla="*/ 123825 w 381000"/>
                  <a:gd name="connsiteY2" fmla="*/ 157162 h 328612"/>
                  <a:gd name="connsiteX3" fmla="*/ 295275 w 381000"/>
                  <a:gd name="connsiteY3" fmla="*/ 119062 h 328612"/>
                  <a:gd name="connsiteX4" fmla="*/ 276225 w 381000"/>
                  <a:gd name="connsiteY4" fmla="*/ 261937 h 328612"/>
                  <a:gd name="connsiteX5" fmla="*/ 352425 w 381000"/>
                  <a:gd name="connsiteY5" fmla="*/ 309562 h 328612"/>
                  <a:gd name="connsiteX6" fmla="*/ 381000 w 381000"/>
                  <a:gd name="connsiteY6" fmla="*/ 328612 h 3286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81000" h="328612">
                    <a:moveTo>
                      <a:pt x="0" y="71437"/>
                    </a:moveTo>
                    <a:cubicBezTo>
                      <a:pt x="56356" y="35718"/>
                      <a:pt x="112713" y="0"/>
                      <a:pt x="133350" y="14287"/>
                    </a:cubicBezTo>
                    <a:cubicBezTo>
                      <a:pt x="153987" y="28574"/>
                      <a:pt x="96837" y="139699"/>
                      <a:pt x="123825" y="157162"/>
                    </a:cubicBezTo>
                    <a:cubicBezTo>
                      <a:pt x="150813" y="174625"/>
                      <a:pt x="269875" y="101599"/>
                      <a:pt x="295275" y="119062"/>
                    </a:cubicBezTo>
                    <a:cubicBezTo>
                      <a:pt x="320675" y="136525"/>
                      <a:pt x="266700" y="230187"/>
                      <a:pt x="276225" y="261937"/>
                    </a:cubicBezTo>
                    <a:cubicBezTo>
                      <a:pt x="285750" y="293687"/>
                      <a:pt x="334963" y="298450"/>
                      <a:pt x="352425" y="309562"/>
                    </a:cubicBezTo>
                    <a:cubicBezTo>
                      <a:pt x="369887" y="320674"/>
                      <a:pt x="375443" y="324643"/>
                      <a:pt x="381000" y="328612"/>
                    </a:cubicBezTo>
                  </a:path>
                </a:pathLst>
              </a:custGeom>
              <a:ln w="28575"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/>
              </a:p>
            </p:txBody>
          </p:sp>
          <p:sp>
            <p:nvSpPr>
              <p:cNvPr id="11" name="Figura a mano libera 10"/>
              <p:cNvSpPr/>
              <p:nvPr/>
            </p:nvSpPr>
            <p:spPr>
              <a:xfrm rot="5743582">
                <a:off x="7920283" y="2466194"/>
                <a:ext cx="381201" cy="328988"/>
              </a:xfrm>
              <a:custGeom>
                <a:avLst/>
                <a:gdLst>
                  <a:gd name="connsiteX0" fmla="*/ 0 w 381000"/>
                  <a:gd name="connsiteY0" fmla="*/ 71437 h 328612"/>
                  <a:gd name="connsiteX1" fmla="*/ 133350 w 381000"/>
                  <a:gd name="connsiteY1" fmla="*/ 14287 h 328612"/>
                  <a:gd name="connsiteX2" fmla="*/ 123825 w 381000"/>
                  <a:gd name="connsiteY2" fmla="*/ 157162 h 328612"/>
                  <a:gd name="connsiteX3" fmla="*/ 295275 w 381000"/>
                  <a:gd name="connsiteY3" fmla="*/ 119062 h 328612"/>
                  <a:gd name="connsiteX4" fmla="*/ 276225 w 381000"/>
                  <a:gd name="connsiteY4" fmla="*/ 261937 h 328612"/>
                  <a:gd name="connsiteX5" fmla="*/ 352425 w 381000"/>
                  <a:gd name="connsiteY5" fmla="*/ 309562 h 328612"/>
                  <a:gd name="connsiteX6" fmla="*/ 381000 w 381000"/>
                  <a:gd name="connsiteY6" fmla="*/ 328612 h 3286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81000" h="328612">
                    <a:moveTo>
                      <a:pt x="0" y="71437"/>
                    </a:moveTo>
                    <a:cubicBezTo>
                      <a:pt x="56356" y="35718"/>
                      <a:pt x="112713" y="0"/>
                      <a:pt x="133350" y="14287"/>
                    </a:cubicBezTo>
                    <a:cubicBezTo>
                      <a:pt x="153987" y="28574"/>
                      <a:pt x="96837" y="139699"/>
                      <a:pt x="123825" y="157162"/>
                    </a:cubicBezTo>
                    <a:cubicBezTo>
                      <a:pt x="150813" y="174625"/>
                      <a:pt x="269875" y="101599"/>
                      <a:pt x="295275" y="119062"/>
                    </a:cubicBezTo>
                    <a:cubicBezTo>
                      <a:pt x="320675" y="136525"/>
                      <a:pt x="266700" y="230187"/>
                      <a:pt x="276225" y="261937"/>
                    </a:cubicBezTo>
                    <a:cubicBezTo>
                      <a:pt x="285750" y="293687"/>
                      <a:pt x="334963" y="298450"/>
                      <a:pt x="352425" y="309562"/>
                    </a:cubicBezTo>
                    <a:cubicBezTo>
                      <a:pt x="369887" y="320674"/>
                      <a:pt x="375443" y="324643"/>
                      <a:pt x="381000" y="328612"/>
                    </a:cubicBezTo>
                  </a:path>
                </a:pathLst>
              </a:custGeom>
              <a:ln w="28575"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/>
              </a:p>
            </p:txBody>
          </p:sp>
          <p:sp>
            <p:nvSpPr>
              <p:cNvPr id="12" name="Figura a mano libera 11"/>
              <p:cNvSpPr/>
              <p:nvPr/>
            </p:nvSpPr>
            <p:spPr>
              <a:xfrm rot="15450374">
                <a:off x="6905640" y="3666719"/>
                <a:ext cx="381203" cy="327406"/>
              </a:xfrm>
              <a:custGeom>
                <a:avLst/>
                <a:gdLst>
                  <a:gd name="connsiteX0" fmla="*/ 0 w 381000"/>
                  <a:gd name="connsiteY0" fmla="*/ 71437 h 328612"/>
                  <a:gd name="connsiteX1" fmla="*/ 133350 w 381000"/>
                  <a:gd name="connsiteY1" fmla="*/ 14287 h 328612"/>
                  <a:gd name="connsiteX2" fmla="*/ 123825 w 381000"/>
                  <a:gd name="connsiteY2" fmla="*/ 157162 h 328612"/>
                  <a:gd name="connsiteX3" fmla="*/ 295275 w 381000"/>
                  <a:gd name="connsiteY3" fmla="*/ 119062 h 328612"/>
                  <a:gd name="connsiteX4" fmla="*/ 276225 w 381000"/>
                  <a:gd name="connsiteY4" fmla="*/ 261937 h 328612"/>
                  <a:gd name="connsiteX5" fmla="*/ 352425 w 381000"/>
                  <a:gd name="connsiteY5" fmla="*/ 309562 h 328612"/>
                  <a:gd name="connsiteX6" fmla="*/ 381000 w 381000"/>
                  <a:gd name="connsiteY6" fmla="*/ 328612 h 3286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81000" h="328612">
                    <a:moveTo>
                      <a:pt x="0" y="71437"/>
                    </a:moveTo>
                    <a:cubicBezTo>
                      <a:pt x="56356" y="35718"/>
                      <a:pt x="112713" y="0"/>
                      <a:pt x="133350" y="14287"/>
                    </a:cubicBezTo>
                    <a:cubicBezTo>
                      <a:pt x="153987" y="28574"/>
                      <a:pt x="96837" y="139699"/>
                      <a:pt x="123825" y="157162"/>
                    </a:cubicBezTo>
                    <a:cubicBezTo>
                      <a:pt x="150813" y="174625"/>
                      <a:pt x="269875" y="101599"/>
                      <a:pt x="295275" y="119062"/>
                    </a:cubicBezTo>
                    <a:cubicBezTo>
                      <a:pt x="320675" y="136525"/>
                      <a:pt x="266700" y="230187"/>
                      <a:pt x="276225" y="261937"/>
                    </a:cubicBezTo>
                    <a:cubicBezTo>
                      <a:pt x="285750" y="293687"/>
                      <a:pt x="334963" y="298450"/>
                      <a:pt x="352425" y="309562"/>
                    </a:cubicBezTo>
                    <a:cubicBezTo>
                      <a:pt x="369887" y="320674"/>
                      <a:pt x="375443" y="324643"/>
                      <a:pt x="381000" y="328612"/>
                    </a:cubicBezTo>
                  </a:path>
                </a:pathLst>
              </a:custGeom>
              <a:ln w="28575"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/>
              </a:p>
            </p:txBody>
          </p:sp>
          <p:sp>
            <p:nvSpPr>
              <p:cNvPr id="13" name="Figura a mano libera 12"/>
              <p:cNvSpPr/>
              <p:nvPr/>
            </p:nvSpPr>
            <p:spPr>
              <a:xfrm rot="3950544">
                <a:off x="7491650" y="2414743"/>
                <a:ext cx="381201" cy="328988"/>
              </a:xfrm>
              <a:custGeom>
                <a:avLst/>
                <a:gdLst>
                  <a:gd name="connsiteX0" fmla="*/ 0 w 381000"/>
                  <a:gd name="connsiteY0" fmla="*/ 71437 h 328612"/>
                  <a:gd name="connsiteX1" fmla="*/ 133350 w 381000"/>
                  <a:gd name="connsiteY1" fmla="*/ 14287 h 328612"/>
                  <a:gd name="connsiteX2" fmla="*/ 123825 w 381000"/>
                  <a:gd name="connsiteY2" fmla="*/ 157162 h 328612"/>
                  <a:gd name="connsiteX3" fmla="*/ 295275 w 381000"/>
                  <a:gd name="connsiteY3" fmla="*/ 119062 h 328612"/>
                  <a:gd name="connsiteX4" fmla="*/ 276225 w 381000"/>
                  <a:gd name="connsiteY4" fmla="*/ 261937 h 328612"/>
                  <a:gd name="connsiteX5" fmla="*/ 352425 w 381000"/>
                  <a:gd name="connsiteY5" fmla="*/ 309562 h 328612"/>
                  <a:gd name="connsiteX6" fmla="*/ 381000 w 381000"/>
                  <a:gd name="connsiteY6" fmla="*/ 328612 h 3286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81000" h="328612">
                    <a:moveTo>
                      <a:pt x="0" y="71437"/>
                    </a:moveTo>
                    <a:cubicBezTo>
                      <a:pt x="56356" y="35718"/>
                      <a:pt x="112713" y="0"/>
                      <a:pt x="133350" y="14287"/>
                    </a:cubicBezTo>
                    <a:cubicBezTo>
                      <a:pt x="153987" y="28574"/>
                      <a:pt x="96837" y="139699"/>
                      <a:pt x="123825" y="157162"/>
                    </a:cubicBezTo>
                    <a:cubicBezTo>
                      <a:pt x="150813" y="174625"/>
                      <a:pt x="269875" y="101599"/>
                      <a:pt x="295275" y="119062"/>
                    </a:cubicBezTo>
                    <a:cubicBezTo>
                      <a:pt x="320675" y="136525"/>
                      <a:pt x="266700" y="230187"/>
                      <a:pt x="276225" y="261937"/>
                    </a:cubicBezTo>
                    <a:cubicBezTo>
                      <a:pt x="285750" y="293687"/>
                      <a:pt x="334963" y="298450"/>
                      <a:pt x="352425" y="309562"/>
                    </a:cubicBezTo>
                    <a:cubicBezTo>
                      <a:pt x="369887" y="320674"/>
                      <a:pt x="375443" y="324643"/>
                      <a:pt x="381000" y="328612"/>
                    </a:cubicBezTo>
                  </a:path>
                </a:pathLst>
              </a:custGeom>
              <a:ln w="28575"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/>
              </a:p>
            </p:txBody>
          </p:sp>
          <p:sp>
            <p:nvSpPr>
              <p:cNvPr id="14" name="Figura a mano libera 13"/>
              <p:cNvSpPr/>
              <p:nvPr/>
            </p:nvSpPr>
            <p:spPr>
              <a:xfrm rot="13407980">
                <a:off x="7400713" y="3798850"/>
                <a:ext cx="381183" cy="329752"/>
              </a:xfrm>
              <a:custGeom>
                <a:avLst/>
                <a:gdLst>
                  <a:gd name="connsiteX0" fmla="*/ 0 w 381000"/>
                  <a:gd name="connsiteY0" fmla="*/ 71437 h 328612"/>
                  <a:gd name="connsiteX1" fmla="*/ 133350 w 381000"/>
                  <a:gd name="connsiteY1" fmla="*/ 14287 h 328612"/>
                  <a:gd name="connsiteX2" fmla="*/ 123825 w 381000"/>
                  <a:gd name="connsiteY2" fmla="*/ 157162 h 328612"/>
                  <a:gd name="connsiteX3" fmla="*/ 295275 w 381000"/>
                  <a:gd name="connsiteY3" fmla="*/ 119062 h 328612"/>
                  <a:gd name="connsiteX4" fmla="*/ 276225 w 381000"/>
                  <a:gd name="connsiteY4" fmla="*/ 261937 h 328612"/>
                  <a:gd name="connsiteX5" fmla="*/ 352425 w 381000"/>
                  <a:gd name="connsiteY5" fmla="*/ 309562 h 328612"/>
                  <a:gd name="connsiteX6" fmla="*/ 381000 w 381000"/>
                  <a:gd name="connsiteY6" fmla="*/ 328612 h 3286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81000" h="328612">
                    <a:moveTo>
                      <a:pt x="0" y="71437"/>
                    </a:moveTo>
                    <a:cubicBezTo>
                      <a:pt x="56356" y="35718"/>
                      <a:pt x="112713" y="0"/>
                      <a:pt x="133350" y="14287"/>
                    </a:cubicBezTo>
                    <a:cubicBezTo>
                      <a:pt x="153987" y="28574"/>
                      <a:pt x="96837" y="139699"/>
                      <a:pt x="123825" y="157162"/>
                    </a:cubicBezTo>
                    <a:cubicBezTo>
                      <a:pt x="150813" y="174625"/>
                      <a:pt x="269875" y="101599"/>
                      <a:pt x="295275" y="119062"/>
                    </a:cubicBezTo>
                    <a:cubicBezTo>
                      <a:pt x="320675" y="136525"/>
                      <a:pt x="266700" y="230187"/>
                      <a:pt x="276225" y="261937"/>
                    </a:cubicBezTo>
                    <a:cubicBezTo>
                      <a:pt x="285750" y="293687"/>
                      <a:pt x="334963" y="298450"/>
                      <a:pt x="352425" y="309562"/>
                    </a:cubicBezTo>
                    <a:cubicBezTo>
                      <a:pt x="369887" y="320674"/>
                      <a:pt x="375443" y="324643"/>
                      <a:pt x="381000" y="328612"/>
                    </a:cubicBezTo>
                  </a:path>
                </a:pathLst>
              </a:custGeom>
              <a:ln w="28575"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/>
              </a:p>
            </p:txBody>
          </p:sp>
          <p:sp>
            <p:nvSpPr>
              <p:cNvPr id="15" name="Figura a mano libera 14"/>
              <p:cNvSpPr/>
              <p:nvPr/>
            </p:nvSpPr>
            <p:spPr>
              <a:xfrm rot="11669205">
                <a:off x="7943227" y="3742722"/>
                <a:ext cx="381182" cy="329752"/>
              </a:xfrm>
              <a:custGeom>
                <a:avLst/>
                <a:gdLst>
                  <a:gd name="connsiteX0" fmla="*/ 0 w 381000"/>
                  <a:gd name="connsiteY0" fmla="*/ 71437 h 328612"/>
                  <a:gd name="connsiteX1" fmla="*/ 133350 w 381000"/>
                  <a:gd name="connsiteY1" fmla="*/ 14287 h 328612"/>
                  <a:gd name="connsiteX2" fmla="*/ 123825 w 381000"/>
                  <a:gd name="connsiteY2" fmla="*/ 157162 h 328612"/>
                  <a:gd name="connsiteX3" fmla="*/ 295275 w 381000"/>
                  <a:gd name="connsiteY3" fmla="*/ 119062 h 328612"/>
                  <a:gd name="connsiteX4" fmla="*/ 276225 w 381000"/>
                  <a:gd name="connsiteY4" fmla="*/ 261937 h 328612"/>
                  <a:gd name="connsiteX5" fmla="*/ 352425 w 381000"/>
                  <a:gd name="connsiteY5" fmla="*/ 309562 h 328612"/>
                  <a:gd name="connsiteX6" fmla="*/ 381000 w 381000"/>
                  <a:gd name="connsiteY6" fmla="*/ 328612 h 3286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81000" h="328612">
                    <a:moveTo>
                      <a:pt x="0" y="71437"/>
                    </a:moveTo>
                    <a:cubicBezTo>
                      <a:pt x="56356" y="35718"/>
                      <a:pt x="112713" y="0"/>
                      <a:pt x="133350" y="14287"/>
                    </a:cubicBezTo>
                    <a:cubicBezTo>
                      <a:pt x="153987" y="28574"/>
                      <a:pt x="96837" y="139699"/>
                      <a:pt x="123825" y="157162"/>
                    </a:cubicBezTo>
                    <a:cubicBezTo>
                      <a:pt x="150813" y="174625"/>
                      <a:pt x="269875" y="101599"/>
                      <a:pt x="295275" y="119062"/>
                    </a:cubicBezTo>
                    <a:cubicBezTo>
                      <a:pt x="320675" y="136525"/>
                      <a:pt x="266700" y="230187"/>
                      <a:pt x="276225" y="261937"/>
                    </a:cubicBezTo>
                    <a:cubicBezTo>
                      <a:pt x="285750" y="293687"/>
                      <a:pt x="334963" y="298450"/>
                      <a:pt x="352425" y="309562"/>
                    </a:cubicBezTo>
                    <a:cubicBezTo>
                      <a:pt x="369887" y="320674"/>
                      <a:pt x="375443" y="324643"/>
                      <a:pt x="381000" y="328612"/>
                    </a:cubicBezTo>
                  </a:path>
                </a:pathLst>
              </a:custGeom>
              <a:ln w="28575"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/>
              </a:p>
            </p:txBody>
          </p:sp>
          <p:sp>
            <p:nvSpPr>
              <p:cNvPr id="16" name="Figura a mano libera 15"/>
              <p:cNvSpPr/>
              <p:nvPr/>
            </p:nvSpPr>
            <p:spPr>
              <a:xfrm>
                <a:off x="8376605" y="3490146"/>
                <a:ext cx="381182" cy="329752"/>
              </a:xfrm>
              <a:custGeom>
                <a:avLst/>
                <a:gdLst>
                  <a:gd name="connsiteX0" fmla="*/ 0 w 381000"/>
                  <a:gd name="connsiteY0" fmla="*/ 71437 h 328612"/>
                  <a:gd name="connsiteX1" fmla="*/ 133350 w 381000"/>
                  <a:gd name="connsiteY1" fmla="*/ 14287 h 328612"/>
                  <a:gd name="connsiteX2" fmla="*/ 123825 w 381000"/>
                  <a:gd name="connsiteY2" fmla="*/ 157162 h 328612"/>
                  <a:gd name="connsiteX3" fmla="*/ 295275 w 381000"/>
                  <a:gd name="connsiteY3" fmla="*/ 119062 h 328612"/>
                  <a:gd name="connsiteX4" fmla="*/ 276225 w 381000"/>
                  <a:gd name="connsiteY4" fmla="*/ 261937 h 328612"/>
                  <a:gd name="connsiteX5" fmla="*/ 352425 w 381000"/>
                  <a:gd name="connsiteY5" fmla="*/ 309562 h 328612"/>
                  <a:gd name="connsiteX6" fmla="*/ 381000 w 381000"/>
                  <a:gd name="connsiteY6" fmla="*/ 328612 h 3286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81000" h="328612">
                    <a:moveTo>
                      <a:pt x="0" y="71437"/>
                    </a:moveTo>
                    <a:cubicBezTo>
                      <a:pt x="56356" y="35718"/>
                      <a:pt x="112713" y="0"/>
                      <a:pt x="133350" y="14287"/>
                    </a:cubicBezTo>
                    <a:cubicBezTo>
                      <a:pt x="153987" y="28574"/>
                      <a:pt x="96837" y="139699"/>
                      <a:pt x="123825" y="157162"/>
                    </a:cubicBezTo>
                    <a:cubicBezTo>
                      <a:pt x="150813" y="174625"/>
                      <a:pt x="269875" y="101599"/>
                      <a:pt x="295275" y="119062"/>
                    </a:cubicBezTo>
                    <a:cubicBezTo>
                      <a:pt x="320675" y="136525"/>
                      <a:pt x="266700" y="230187"/>
                      <a:pt x="276225" y="261937"/>
                    </a:cubicBezTo>
                    <a:cubicBezTo>
                      <a:pt x="285750" y="293687"/>
                      <a:pt x="334963" y="298450"/>
                      <a:pt x="352425" y="309562"/>
                    </a:cubicBezTo>
                    <a:cubicBezTo>
                      <a:pt x="369887" y="320674"/>
                      <a:pt x="375443" y="324643"/>
                      <a:pt x="381000" y="328612"/>
                    </a:cubicBezTo>
                  </a:path>
                </a:pathLst>
              </a:custGeom>
              <a:ln w="28575"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/>
              </a:p>
            </p:txBody>
          </p:sp>
          <p:sp>
            <p:nvSpPr>
              <p:cNvPr id="17" name="Figura a mano libera 16"/>
              <p:cNvSpPr/>
              <p:nvPr/>
            </p:nvSpPr>
            <p:spPr>
              <a:xfrm rot="1236582">
                <a:off x="7085961" y="2472828"/>
                <a:ext cx="381182" cy="327413"/>
              </a:xfrm>
              <a:custGeom>
                <a:avLst/>
                <a:gdLst>
                  <a:gd name="connsiteX0" fmla="*/ 0 w 381000"/>
                  <a:gd name="connsiteY0" fmla="*/ 71437 h 328612"/>
                  <a:gd name="connsiteX1" fmla="*/ 133350 w 381000"/>
                  <a:gd name="connsiteY1" fmla="*/ 14287 h 328612"/>
                  <a:gd name="connsiteX2" fmla="*/ 123825 w 381000"/>
                  <a:gd name="connsiteY2" fmla="*/ 157162 h 328612"/>
                  <a:gd name="connsiteX3" fmla="*/ 295275 w 381000"/>
                  <a:gd name="connsiteY3" fmla="*/ 119062 h 328612"/>
                  <a:gd name="connsiteX4" fmla="*/ 276225 w 381000"/>
                  <a:gd name="connsiteY4" fmla="*/ 261937 h 328612"/>
                  <a:gd name="connsiteX5" fmla="*/ 352425 w 381000"/>
                  <a:gd name="connsiteY5" fmla="*/ 309562 h 328612"/>
                  <a:gd name="connsiteX6" fmla="*/ 381000 w 381000"/>
                  <a:gd name="connsiteY6" fmla="*/ 328612 h 3286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81000" h="328612">
                    <a:moveTo>
                      <a:pt x="0" y="71437"/>
                    </a:moveTo>
                    <a:cubicBezTo>
                      <a:pt x="56356" y="35718"/>
                      <a:pt x="112713" y="0"/>
                      <a:pt x="133350" y="14287"/>
                    </a:cubicBezTo>
                    <a:cubicBezTo>
                      <a:pt x="153987" y="28574"/>
                      <a:pt x="96837" y="139699"/>
                      <a:pt x="123825" y="157162"/>
                    </a:cubicBezTo>
                    <a:cubicBezTo>
                      <a:pt x="150813" y="174625"/>
                      <a:pt x="269875" y="101599"/>
                      <a:pt x="295275" y="119062"/>
                    </a:cubicBezTo>
                    <a:cubicBezTo>
                      <a:pt x="320675" y="136525"/>
                      <a:pt x="266700" y="230187"/>
                      <a:pt x="276225" y="261937"/>
                    </a:cubicBezTo>
                    <a:cubicBezTo>
                      <a:pt x="285750" y="293687"/>
                      <a:pt x="334963" y="298450"/>
                      <a:pt x="352425" y="309562"/>
                    </a:cubicBezTo>
                    <a:cubicBezTo>
                      <a:pt x="369887" y="320674"/>
                      <a:pt x="375443" y="324643"/>
                      <a:pt x="381000" y="328612"/>
                    </a:cubicBezTo>
                  </a:path>
                </a:pathLst>
              </a:custGeom>
              <a:ln w="28575"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/>
              </a:p>
            </p:txBody>
          </p:sp>
        </p:grpSp>
        <p:sp>
          <p:nvSpPr>
            <p:cNvPr id="7" name="Ovale 6"/>
            <p:cNvSpPr/>
            <p:nvPr/>
          </p:nvSpPr>
          <p:spPr>
            <a:xfrm>
              <a:off x="7005296" y="2886771"/>
              <a:ext cx="1439321" cy="732003"/>
            </a:xfrm>
            <a:prstGeom prst="ellipse">
              <a:avLst/>
            </a:prstGeom>
            <a:noFill/>
            <a:ln w="241300" cmpd="dbl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/>
            </a:p>
          </p:txBody>
        </p:sp>
      </p:grpSp>
      <p:grpSp>
        <p:nvGrpSpPr>
          <p:cNvPr id="20485" name="Gruppo 17"/>
          <p:cNvGrpSpPr>
            <a:grpSpLocks/>
          </p:cNvGrpSpPr>
          <p:nvPr/>
        </p:nvGrpSpPr>
        <p:grpSpPr bwMode="auto">
          <a:xfrm rot="-3175679">
            <a:off x="1683544" y="2118519"/>
            <a:ext cx="428625" cy="309563"/>
            <a:chOff x="6910388" y="4504533"/>
            <a:chExt cx="728662" cy="529033"/>
          </a:xfrm>
        </p:grpSpPr>
        <p:sp>
          <p:nvSpPr>
            <p:cNvPr id="19" name="Figura a mano libera 18"/>
            <p:cNvSpPr/>
            <p:nvPr/>
          </p:nvSpPr>
          <p:spPr>
            <a:xfrm>
              <a:off x="6913278" y="4534710"/>
              <a:ext cx="380523" cy="116659"/>
            </a:xfrm>
            <a:custGeom>
              <a:avLst/>
              <a:gdLst>
                <a:gd name="connsiteX0" fmla="*/ 0 w 381000"/>
                <a:gd name="connsiteY0" fmla="*/ 48419 h 115094"/>
                <a:gd name="connsiteX1" fmla="*/ 52387 w 381000"/>
                <a:gd name="connsiteY1" fmla="*/ 10319 h 115094"/>
                <a:gd name="connsiteX2" fmla="*/ 95250 w 381000"/>
                <a:gd name="connsiteY2" fmla="*/ 72231 h 115094"/>
                <a:gd name="connsiteX3" fmla="*/ 142875 w 381000"/>
                <a:gd name="connsiteY3" fmla="*/ 15081 h 115094"/>
                <a:gd name="connsiteX4" fmla="*/ 180975 w 381000"/>
                <a:gd name="connsiteY4" fmla="*/ 67469 h 115094"/>
                <a:gd name="connsiteX5" fmla="*/ 247650 w 381000"/>
                <a:gd name="connsiteY5" fmla="*/ 794 h 115094"/>
                <a:gd name="connsiteX6" fmla="*/ 285750 w 381000"/>
                <a:gd name="connsiteY6" fmla="*/ 72231 h 115094"/>
                <a:gd name="connsiteX7" fmla="*/ 381000 w 381000"/>
                <a:gd name="connsiteY7" fmla="*/ 115094 h 1150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81000" h="115094">
                  <a:moveTo>
                    <a:pt x="0" y="48419"/>
                  </a:moveTo>
                  <a:cubicBezTo>
                    <a:pt x="18256" y="27384"/>
                    <a:pt x="36512" y="6350"/>
                    <a:pt x="52387" y="10319"/>
                  </a:cubicBezTo>
                  <a:cubicBezTo>
                    <a:pt x="68262" y="14288"/>
                    <a:pt x="80169" y="71437"/>
                    <a:pt x="95250" y="72231"/>
                  </a:cubicBezTo>
                  <a:cubicBezTo>
                    <a:pt x="110331" y="73025"/>
                    <a:pt x="128588" y="15875"/>
                    <a:pt x="142875" y="15081"/>
                  </a:cubicBezTo>
                  <a:cubicBezTo>
                    <a:pt x="157162" y="14287"/>
                    <a:pt x="163513" y="69850"/>
                    <a:pt x="180975" y="67469"/>
                  </a:cubicBezTo>
                  <a:cubicBezTo>
                    <a:pt x="198437" y="65088"/>
                    <a:pt x="230188" y="0"/>
                    <a:pt x="247650" y="794"/>
                  </a:cubicBezTo>
                  <a:cubicBezTo>
                    <a:pt x="265112" y="1588"/>
                    <a:pt x="263525" y="53181"/>
                    <a:pt x="285750" y="72231"/>
                  </a:cubicBezTo>
                  <a:cubicBezTo>
                    <a:pt x="307975" y="91281"/>
                    <a:pt x="344487" y="103187"/>
                    <a:pt x="381000" y="115094"/>
                  </a:cubicBezTo>
                </a:path>
              </a:pathLst>
            </a:custGeom>
            <a:noFill/>
            <a:ln w="19050">
              <a:solidFill>
                <a:srgbClr val="008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/>
            </a:p>
          </p:txBody>
        </p:sp>
        <p:sp>
          <p:nvSpPr>
            <p:cNvPr id="20" name="Figura a mano libera 19"/>
            <p:cNvSpPr/>
            <p:nvPr/>
          </p:nvSpPr>
          <p:spPr>
            <a:xfrm rot="8325784">
              <a:off x="7262105" y="4500646"/>
              <a:ext cx="380524" cy="113945"/>
            </a:xfrm>
            <a:custGeom>
              <a:avLst/>
              <a:gdLst>
                <a:gd name="connsiteX0" fmla="*/ 0 w 381000"/>
                <a:gd name="connsiteY0" fmla="*/ 48419 h 115094"/>
                <a:gd name="connsiteX1" fmla="*/ 52387 w 381000"/>
                <a:gd name="connsiteY1" fmla="*/ 10319 h 115094"/>
                <a:gd name="connsiteX2" fmla="*/ 95250 w 381000"/>
                <a:gd name="connsiteY2" fmla="*/ 72231 h 115094"/>
                <a:gd name="connsiteX3" fmla="*/ 142875 w 381000"/>
                <a:gd name="connsiteY3" fmla="*/ 15081 h 115094"/>
                <a:gd name="connsiteX4" fmla="*/ 180975 w 381000"/>
                <a:gd name="connsiteY4" fmla="*/ 67469 h 115094"/>
                <a:gd name="connsiteX5" fmla="*/ 247650 w 381000"/>
                <a:gd name="connsiteY5" fmla="*/ 794 h 115094"/>
                <a:gd name="connsiteX6" fmla="*/ 285750 w 381000"/>
                <a:gd name="connsiteY6" fmla="*/ 72231 h 115094"/>
                <a:gd name="connsiteX7" fmla="*/ 381000 w 381000"/>
                <a:gd name="connsiteY7" fmla="*/ 115094 h 1150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81000" h="115094">
                  <a:moveTo>
                    <a:pt x="0" y="48419"/>
                  </a:moveTo>
                  <a:cubicBezTo>
                    <a:pt x="18256" y="27384"/>
                    <a:pt x="36512" y="6350"/>
                    <a:pt x="52387" y="10319"/>
                  </a:cubicBezTo>
                  <a:cubicBezTo>
                    <a:pt x="68262" y="14288"/>
                    <a:pt x="80169" y="71437"/>
                    <a:pt x="95250" y="72231"/>
                  </a:cubicBezTo>
                  <a:cubicBezTo>
                    <a:pt x="110331" y="73025"/>
                    <a:pt x="128588" y="15875"/>
                    <a:pt x="142875" y="15081"/>
                  </a:cubicBezTo>
                  <a:cubicBezTo>
                    <a:pt x="157162" y="14287"/>
                    <a:pt x="163513" y="69850"/>
                    <a:pt x="180975" y="67469"/>
                  </a:cubicBezTo>
                  <a:cubicBezTo>
                    <a:pt x="198437" y="65088"/>
                    <a:pt x="230188" y="0"/>
                    <a:pt x="247650" y="794"/>
                  </a:cubicBezTo>
                  <a:cubicBezTo>
                    <a:pt x="265112" y="1588"/>
                    <a:pt x="263525" y="53181"/>
                    <a:pt x="285750" y="72231"/>
                  </a:cubicBezTo>
                  <a:cubicBezTo>
                    <a:pt x="307975" y="91281"/>
                    <a:pt x="344487" y="103187"/>
                    <a:pt x="381000" y="115094"/>
                  </a:cubicBezTo>
                </a:path>
              </a:pathLst>
            </a:custGeom>
            <a:noFill/>
            <a:ln w="19050">
              <a:solidFill>
                <a:srgbClr val="008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/>
            </a:p>
          </p:txBody>
        </p:sp>
        <p:sp>
          <p:nvSpPr>
            <p:cNvPr id="21" name="Figura a mano libera 20"/>
            <p:cNvSpPr/>
            <p:nvPr/>
          </p:nvSpPr>
          <p:spPr>
            <a:xfrm rot="15629368">
              <a:off x="7055644" y="4782482"/>
              <a:ext cx="379818" cy="116045"/>
            </a:xfrm>
            <a:custGeom>
              <a:avLst/>
              <a:gdLst>
                <a:gd name="connsiteX0" fmla="*/ 0 w 381000"/>
                <a:gd name="connsiteY0" fmla="*/ 48419 h 115094"/>
                <a:gd name="connsiteX1" fmla="*/ 52387 w 381000"/>
                <a:gd name="connsiteY1" fmla="*/ 10319 h 115094"/>
                <a:gd name="connsiteX2" fmla="*/ 95250 w 381000"/>
                <a:gd name="connsiteY2" fmla="*/ 72231 h 115094"/>
                <a:gd name="connsiteX3" fmla="*/ 142875 w 381000"/>
                <a:gd name="connsiteY3" fmla="*/ 15081 h 115094"/>
                <a:gd name="connsiteX4" fmla="*/ 180975 w 381000"/>
                <a:gd name="connsiteY4" fmla="*/ 67469 h 115094"/>
                <a:gd name="connsiteX5" fmla="*/ 247650 w 381000"/>
                <a:gd name="connsiteY5" fmla="*/ 794 h 115094"/>
                <a:gd name="connsiteX6" fmla="*/ 285750 w 381000"/>
                <a:gd name="connsiteY6" fmla="*/ 72231 h 115094"/>
                <a:gd name="connsiteX7" fmla="*/ 381000 w 381000"/>
                <a:gd name="connsiteY7" fmla="*/ 115094 h 1150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81000" h="115094">
                  <a:moveTo>
                    <a:pt x="0" y="48419"/>
                  </a:moveTo>
                  <a:cubicBezTo>
                    <a:pt x="18256" y="27384"/>
                    <a:pt x="36512" y="6350"/>
                    <a:pt x="52387" y="10319"/>
                  </a:cubicBezTo>
                  <a:cubicBezTo>
                    <a:pt x="68262" y="14288"/>
                    <a:pt x="80169" y="71437"/>
                    <a:pt x="95250" y="72231"/>
                  </a:cubicBezTo>
                  <a:cubicBezTo>
                    <a:pt x="110331" y="73025"/>
                    <a:pt x="128588" y="15875"/>
                    <a:pt x="142875" y="15081"/>
                  </a:cubicBezTo>
                  <a:cubicBezTo>
                    <a:pt x="157162" y="14287"/>
                    <a:pt x="163513" y="69850"/>
                    <a:pt x="180975" y="67469"/>
                  </a:cubicBezTo>
                  <a:cubicBezTo>
                    <a:pt x="198437" y="65088"/>
                    <a:pt x="230188" y="0"/>
                    <a:pt x="247650" y="794"/>
                  </a:cubicBezTo>
                  <a:cubicBezTo>
                    <a:pt x="265112" y="1588"/>
                    <a:pt x="263525" y="53181"/>
                    <a:pt x="285750" y="72231"/>
                  </a:cubicBezTo>
                  <a:cubicBezTo>
                    <a:pt x="307975" y="91281"/>
                    <a:pt x="344487" y="103187"/>
                    <a:pt x="381000" y="115094"/>
                  </a:cubicBezTo>
                </a:path>
              </a:pathLst>
            </a:custGeom>
            <a:noFill/>
            <a:ln w="19050">
              <a:solidFill>
                <a:srgbClr val="008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/>
            </a:p>
          </p:txBody>
        </p:sp>
        <p:sp>
          <p:nvSpPr>
            <p:cNvPr id="22" name="Figura a mano libera 21"/>
            <p:cNvSpPr/>
            <p:nvPr/>
          </p:nvSpPr>
          <p:spPr>
            <a:xfrm rot="12510572">
              <a:off x="7230781" y="4726751"/>
              <a:ext cx="380524" cy="113945"/>
            </a:xfrm>
            <a:custGeom>
              <a:avLst/>
              <a:gdLst>
                <a:gd name="connsiteX0" fmla="*/ 0 w 381000"/>
                <a:gd name="connsiteY0" fmla="*/ 48419 h 115094"/>
                <a:gd name="connsiteX1" fmla="*/ 52387 w 381000"/>
                <a:gd name="connsiteY1" fmla="*/ 10319 h 115094"/>
                <a:gd name="connsiteX2" fmla="*/ 95250 w 381000"/>
                <a:gd name="connsiteY2" fmla="*/ 72231 h 115094"/>
                <a:gd name="connsiteX3" fmla="*/ 142875 w 381000"/>
                <a:gd name="connsiteY3" fmla="*/ 15081 h 115094"/>
                <a:gd name="connsiteX4" fmla="*/ 180975 w 381000"/>
                <a:gd name="connsiteY4" fmla="*/ 67469 h 115094"/>
                <a:gd name="connsiteX5" fmla="*/ 247650 w 381000"/>
                <a:gd name="connsiteY5" fmla="*/ 794 h 115094"/>
                <a:gd name="connsiteX6" fmla="*/ 285750 w 381000"/>
                <a:gd name="connsiteY6" fmla="*/ 72231 h 115094"/>
                <a:gd name="connsiteX7" fmla="*/ 381000 w 381000"/>
                <a:gd name="connsiteY7" fmla="*/ 115094 h 1150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81000" h="115094">
                  <a:moveTo>
                    <a:pt x="0" y="48419"/>
                  </a:moveTo>
                  <a:cubicBezTo>
                    <a:pt x="18256" y="27384"/>
                    <a:pt x="36512" y="6350"/>
                    <a:pt x="52387" y="10319"/>
                  </a:cubicBezTo>
                  <a:cubicBezTo>
                    <a:pt x="68262" y="14288"/>
                    <a:pt x="80169" y="71437"/>
                    <a:pt x="95250" y="72231"/>
                  </a:cubicBezTo>
                  <a:cubicBezTo>
                    <a:pt x="110331" y="73025"/>
                    <a:pt x="128588" y="15875"/>
                    <a:pt x="142875" y="15081"/>
                  </a:cubicBezTo>
                  <a:cubicBezTo>
                    <a:pt x="157162" y="14287"/>
                    <a:pt x="163513" y="69850"/>
                    <a:pt x="180975" y="67469"/>
                  </a:cubicBezTo>
                  <a:cubicBezTo>
                    <a:pt x="198437" y="65088"/>
                    <a:pt x="230188" y="0"/>
                    <a:pt x="247650" y="794"/>
                  </a:cubicBezTo>
                  <a:cubicBezTo>
                    <a:pt x="265112" y="1588"/>
                    <a:pt x="263525" y="53181"/>
                    <a:pt x="285750" y="72231"/>
                  </a:cubicBezTo>
                  <a:cubicBezTo>
                    <a:pt x="307975" y="91281"/>
                    <a:pt x="344487" y="103187"/>
                    <a:pt x="381000" y="115094"/>
                  </a:cubicBezTo>
                </a:path>
              </a:pathLst>
            </a:custGeom>
            <a:noFill/>
            <a:ln w="19050">
              <a:solidFill>
                <a:srgbClr val="008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/>
            </a:p>
          </p:txBody>
        </p:sp>
        <p:sp>
          <p:nvSpPr>
            <p:cNvPr id="23" name="Ovale 22"/>
            <p:cNvSpPr/>
            <p:nvPr/>
          </p:nvSpPr>
          <p:spPr>
            <a:xfrm>
              <a:off x="7255387" y="4613010"/>
              <a:ext cx="62070" cy="59686"/>
            </a:xfrm>
            <a:prstGeom prst="ellipse">
              <a:avLst/>
            </a:prstGeom>
            <a:solidFill>
              <a:srgbClr val="008000"/>
            </a:solidFill>
            <a:ln w="19050">
              <a:solidFill>
                <a:srgbClr val="008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/>
            </a:p>
          </p:txBody>
        </p:sp>
      </p:grpSp>
      <p:grpSp>
        <p:nvGrpSpPr>
          <p:cNvPr id="20486" name="Gruppo 23"/>
          <p:cNvGrpSpPr>
            <a:grpSpLocks/>
          </p:cNvGrpSpPr>
          <p:nvPr/>
        </p:nvGrpSpPr>
        <p:grpSpPr bwMode="auto">
          <a:xfrm rot="-6027522">
            <a:off x="1536700" y="2620963"/>
            <a:ext cx="427038" cy="309562"/>
            <a:chOff x="6910388" y="4504533"/>
            <a:chExt cx="728662" cy="529033"/>
          </a:xfrm>
        </p:grpSpPr>
        <p:sp>
          <p:nvSpPr>
            <p:cNvPr id="25" name="Figura a mano libera 24"/>
            <p:cNvSpPr/>
            <p:nvPr/>
          </p:nvSpPr>
          <p:spPr>
            <a:xfrm>
              <a:off x="6912200" y="4535545"/>
              <a:ext cx="381938" cy="116658"/>
            </a:xfrm>
            <a:custGeom>
              <a:avLst/>
              <a:gdLst>
                <a:gd name="connsiteX0" fmla="*/ 0 w 381000"/>
                <a:gd name="connsiteY0" fmla="*/ 48419 h 115094"/>
                <a:gd name="connsiteX1" fmla="*/ 52387 w 381000"/>
                <a:gd name="connsiteY1" fmla="*/ 10319 h 115094"/>
                <a:gd name="connsiteX2" fmla="*/ 95250 w 381000"/>
                <a:gd name="connsiteY2" fmla="*/ 72231 h 115094"/>
                <a:gd name="connsiteX3" fmla="*/ 142875 w 381000"/>
                <a:gd name="connsiteY3" fmla="*/ 15081 h 115094"/>
                <a:gd name="connsiteX4" fmla="*/ 180975 w 381000"/>
                <a:gd name="connsiteY4" fmla="*/ 67469 h 115094"/>
                <a:gd name="connsiteX5" fmla="*/ 247650 w 381000"/>
                <a:gd name="connsiteY5" fmla="*/ 794 h 115094"/>
                <a:gd name="connsiteX6" fmla="*/ 285750 w 381000"/>
                <a:gd name="connsiteY6" fmla="*/ 72231 h 115094"/>
                <a:gd name="connsiteX7" fmla="*/ 381000 w 381000"/>
                <a:gd name="connsiteY7" fmla="*/ 115094 h 1150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81000" h="115094">
                  <a:moveTo>
                    <a:pt x="0" y="48419"/>
                  </a:moveTo>
                  <a:cubicBezTo>
                    <a:pt x="18256" y="27384"/>
                    <a:pt x="36512" y="6350"/>
                    <a:pt x="52387" y="10319"/>
                  </a:cubicBezTo>
                  <a:cubicBezTo>
                    <a:pt x="68262" y="14288"/>
                    <a:pt x="80169" y="71437"/>
                    <a:pt x="95250" y="72231"/>
                  </a:cubicBezTo>
                  <a:cubicBezTo>
                    <a:pt x="110331" y="73025"/>
                    <a:pt x="128588" y="15875"/>
                    <a:pt x="142875" y="15081"/>
                  </a:cubicBezTo>
                  <a:cubicBezTo>
                    <a:pt x="157162" y="14287"/>
                    <a:pt x="163513" y="69850"/>
                    <a:pt x="180975" y="67469"/>
                  </a:cubicBezTo>
                  <a:cubicBezTo>
                    <a:pt x="198437" y="65088"/>
                    <a:pt x="230188" y="0"/>
                    <a:pt x="247650" y="794"/>
                  </a:cubicBezTo>
                  <a:cubicBezTo>
                    <a:pt x="265112" y="1588"/>
                    <a:pt x="263525" y="53181"/>
                    <a:pt x="285750" y="72231"/>
                  </a:cubicBezTo>
                  <a:cubicBezTo>
                    <a:pt x="307975" y="91281"/>
                    <a:pt x="344487" y="103187"/>
                    <a:pt x="381000" y="115094"/>
                  </a:cubicBezTo>
                </a:path>
              </a:pathLst>
            </a:custGeom>
            <a:noFill/>
            <a:ln w="19050">
              <a:solidFill>
                <a:srgbClr val="008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/>
            </a:p>
          </p:txBody>
        </p:sp>
        <p:sp>
          <p:nvSpPr>
            <p:cNvPr id="26" name="Figura a mano libera 25"/>
            <p:cNvSpPr/>
            <p:nvPr/>
          </p:nvSpPr>
          <p:spPr>
            <a:xfrm rot="8325784">
              <a:off x="7256213" y="4501185"/>
              <a:ext cx="381938" cy="113946"/>
            </a:xfrm>
            <a:custGeom>
              <a:avLst/>
              <a:gdLst>
                <a:gd name="connsiteX0" fmla="*/ 0 w 381000"/>
                <a:gd name="connsiteY0" fmla="*/ 48419 h 115094"/>
                <a:gd name="connsiteX1" fmla="*/ 52387 w 381000"/>
                <a:gd name="connsiteY1" fmla="*/ 10319 h 115094"/>
                <a:gd name="connsiteX2" fmla="*/ 95250 w 381000"/>
                <a:gd name="connsiteY2" fmla="*/ 72231 h 115094"/>
                <a:gd name="connsiteX3" fmla="*/ 142875 w 381000"/>
                <a:gd name="connsiteY3" fmla="*/ 15081 h 115094"/>
                <a:gd name="connsiteX4" fmla="*/ 180975 w 381000"/>
                <a:gd name="connsiteY4" fmla="*/ 67469 h 115094"/>
                <a:gd name="connsiteX5" fmla="*/ 247650 w 381000"/>
                <a:gd name="connsiteY5" fmla="*/ 794 h 115094"/>
                <a:gd name="connsiteX6" fmla="*/ 285750 w 381000"/>
                <a:gd name="connsiteY6" fmla="*/ 72231 h 115094"/>
                <a:gd name="connsiteX7" fmla="*/ 381000 w 381000"/>
                <a:gd name="connsiteY7" fmla="*/ 115094 h 1150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81000" h="115094">
                  <a:moveTo>
                    <a:pt x="0" y="48419"/>
                  </a:moveTo>
                  <a:cubicBezTo>
                    <a:pt x="18256" y="27384"/>
                    <a:pt x="36512" y="6350"/>
                    <a:pt x="52387" y="10319"/>
                  </a:cubicBezTo>
                  <a:cubicBezTo>
                    <a:pt x="68262" y="14288"/>
                    <a:pt x="80169" y="71437"/>
                    <a:pt x="95250" y="72231"/>
                  </a:cubicBezTo>
                  <a:cubicBezTo>
                    <a:pt x="110331" y="73025"/>
                    <a:pt x="128588" y="15875"/>
                    <a:pt x="142875" y="15081"/>
                  </a:cubicBezTo>
                  <a:cubicBezTo>
                    <a:pt x="157162" y="14287"/>
                    <a:pt x="163513" y="69850"/>
                    <a:pt x="180975" y="67469"/>
                  </a:cubicBezTo>
                  <a:cubicBezTo>
                    <a:pt x="198437" y="65088"/>
                    <a:pt x="230188" y="0"/>
                    <a:pt x="247650" y="794"/>
                  </a:cubicBezTo>
                  <a:cubicBezTo>
                    <a:pt x="265112" y="1588"/>
                    <a:pt x="263525" y="53181"/>
                    <a:pt x="285750" y="72231"/>
                  </a:cubicBezTo>
                  <a:cubicBezTo>
                    <a:pt x="307975" y="91281"/>
                    <a:pt x="344487" y="103187"/>
                    <a:pt x="381000" y="115094"/>
                  </a:cubicBezTo>
                </a:path>
              </a:pathLst>
            </a:custGeom>
            <a:noFill/>
            <a:ln w="19050">
              <a:solidFill>
                <a:srgbClr val="008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/>
            </a:p>
          </p:txBody>
        </p:sp>
        <p:sp>
          <p:nvSpPr>
            <p:cNvPr id="27" name="Figura a mano libera 26"/>
            <p:cNvSpPr/>
            <p:nvPr/>
          </p:nvSpPr>
          <p:spPr>
            <a:xfrm rot="15629368">
              <a:off x="7053481" y="4785000"/>
              <a:ext cx="379819" cy="113769"/>
            </a:xfrm>
            <a:custGeom>
              <a:avLst/>
              <a:gdLst>
                <a:gd name="connsiteX0" fmla="*/ 0 w 381000"/>
                <a:gd name="connsiteY0" fmla="*/ 48419 h 115094"/>
                <a:gd name="connsiteX1" fmla="*/ 52387 w 381000"/>
                <a:gd name="connsiteY1" fmla="*/ 10319 h 115094"/>
                <a:gd name="connsiteX2" fmla="*/ 95250 w 381000"/>
                <a:gd name="connsiteY2" fmla="*/ 72231 h 115094"/>
                <a:gd name="connsiteX3" fmla="*/ 142875 w 381000"/>
                <a:gd name="connsiteY3" fmla="*/ 15081 h 115094"/>
                <a:gd name="connsiteX4" fmla="*/ 180975 w 381000"/>
                <a:gd name="connsiteY4" fmla="*/ 67469 h 115094"/>
                <a:gd name="connsiteX5" fmla="*/ 247650 w 381000"/>
                <a:gd name="connsiteY5" fmla="*/ 794 h 115094"/>
                <a:gd name="connsiteX6" fmla="*/ 285750 w 381000"/>
                <a:gd name="connsiteY6" fmla="*/ 72231 h 115094"/>
                <a:gd name="connsiteX7" fmla="*/ 381000 w 381000"/>
                <a:gd name="connsiteY7" fmla="*/ 115094 h 1150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81000" h="115094">
                  <a:moveTo>
                    <a:pt x="0" y="48419"/>
                  </a:moveTo>
                  <a:cubicBezTo>
                    <a:pt x="18256" y="27384"/>
                    <a:pt x="36512" y="6350"/>
                    <a:pt x="52387" y="10319"/>
                  </a:cubicBezTo>
                  <a:cubicBezTo>
                    <a:pt x="68262" y="14288"/>
                    <a:pt x="80169" y="71437"/>
                    <a:pt x="95250" y="72231"/>
                  </a:cubicBezTo>
                  <a:cubicBezTo>
                    <a:pt x="110331" y="73025"/>
                    <a:pt x="128588" y="15875"/>
                    <a:pt x="142875" y="15081"/>
                  </a:cubicBezTo>
                  <a:cubicBezTo>
                    <a:pt x="157162" y="14287"/>
                    <a:pt x="163513" y="69850"/>
                    <a:pt x="180975" y="67469"/>
                  </a:cubicBezTo>
                  <a:cubicBezTo>
                    <a:pt x="198437" y="65088"/>
                    <a:pt x="230188" y="0"/>
                    <a:pt x="247650" y="794"/>
                  </a:cubicBezTo>
                  <a:cubicBezTo>
                    <a:pt x="265112" y="1588"/>
                    <a:pt x="263525" y="53181"/>
                    <a:pt x="285750" y="72231"/>
                  </a:cubicBezTo>
                  <a:cubicBezTo>
                    <a:pt x="307975" y="91281"/>
                    <a:pt x="344487" y="103187"/>
                    <a:pt x="381000" y="115094"/>
                  </a:cubicBezTo>
                </a:path>
              </a:pathLst>
            </a:custGeom>
            <a:noFill/>
            <a:ln w="19050">
              <a:solidFill>
                <a:srgbClr val="008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/>
            </a:p>
          </p:txBody>
        </p:sp>
        <p:sp>
          <p:nvSpPr>
            <p:cNvPr id="28" name="Figura a mano libera 27"/>
            <p:cNvSpPr/>
            <p:nvPr/>
          </p:nvSpPr>
          <p:spPr>
            <a:xfrm rot="12510572">
              <a:off x="7229338" y="4729087"/>
              <a:ext cx="379229" cy="113946"/>
            </a:xfrm>
            <a:custGeom>
              <a:avLst/>
              <a:gdLst>
                <a:gd name="connsiteX0" fmla="*/ 0 w 381000"/>
                <a:gd name="connsiteY0" fmla="*/ 48419 h 115094"/>
                <a:gd name="connsiteX1" fmla="*/ 52387 w 381000"/>
                <a:gd name="connsiteY1" fmla="*/ 10319 h 115094"/>
                <a:gd name="connsiteX2" fmla="*/ 95250 w 381000"/>
                <a:gd name="connsiteY2" fmla="*/ 72231 h 115094"/>
                <a:gd name="connsiteX3" fmla="*/ 142875 w 381000"/>
                <a:gd name="connsiteY3" fmla="*/ 15081 h 115094"/>
                <a:gd name="connsiteX4" fmla="*/ 180975 w 381000"/>
                <a:gd name="connsiteY4" fmla="*/ 67469 h 115094"/>
                <a:gd name="connsiteX5" fmla="*/ 247650 w 381000"/>
                <a:gd name="connsiteY5" fmla="*/ 794 h 115094"/>
                <a:gd name="connsiteX6" fmla="*/ 285750 w 381000"/>
                <a:gd name="connsiteY6" fmla="*/ 72231 h 115094"/>
                <a:gd name="connsiteX7" fmla="*/ 381000 w 381000"/>
                <a:gd name="connsiteY7" fmla="*/ 115094 h 1150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81000" h="115094">
                  <a:moveTo>
                    <a:pt x="0" y="48419"/>
                  </a:moveTo>
                  <a:cubicBezTo>
                    <a:pt x="18256" y="27384"/>
                    <a:pt x="36512" y="6350"/>
                    <a:pt x="52387" y="10319"/>
                  </a:cubicBezTo>
                  <a:cubicBezTo>
                    <a:pt x="68262" y="14288"/>
                    <a:pt x="80169" y="71437"/>
                    <a:pt x="95250" y="72231"/>
                  </a:cubicBezTo>
                  <a:cubicBezTo>
                    <a:pt x="110331" y="73025"/>
                    <a:pt x="128588" y="15875"/>
                    <a:pt x="142875" y="15081"/>
                  </a:cubicBezTo>
                  <a:cubicBezTo>
                    <a:pt x="157162" y="14287"/>
                    <a:pt x="163513" y="69850"/>
                    <a:pt x="180975" y="67469"/>
                  </a:cubicBezTo>
                  <a:cubicBezTo>
                    <a:pt x="198437" y="65088"/>
                    <a:pt x="230188" y="0"/>
                    <a:pt x="247650" y="794"/>
                  </a:cubicBezTo>
                  <a:cubicBezTo>
                    <a:pt x="265112" y="1588"/>
                    <a:pt x="263525" y="53181"/>
                    <a:pt x="285750" y="72231"/>
                  </a:cubicBezTo>
                  <a:cubicBezTo>
                    <a:pt x="307975" y="91281"/>
                    <a:pt x="344487" y="103187"/>
                    <a:pt x="381000" y="115094"/>
                  </a:cubicBezTo>
                </a:path>
              </a:pathLst>
            </a:custGeom>
            <a:noFill/>
            <a:ln w="19050">
              <a:solidFill>
                <a:srgbClr val="008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/>
            </a:p>
          </p:txBody>
        </p:sp>
        <p:sp>
          <p:nvSpPr>
            <p:cNvPr id="29" name="Ovale 28"/>
            <p:cNvSpPr/>
            <p:nvPr/>
          </p:nvSpPr>
          <p:spPr>
            <a:xfrm>
              <a:off x="7252644" y="4615107"/>
              <a:ext cx="59593" cy="59686"/>
            </a:xfrm>
            <a:prstGeom prst="ellipse">
              <a:avLst/>
            </a:prstGeom>
            <a:solidFill>
              <a:srgbClr val="008000"/>
            </a:solidFill>
            <a:ln w="19050">
              <a:solidFill>
                <a:srgbClr val="008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/>
            </a:p>
          </p:txBody>
        </p:sp>
      </p:grpSp>
      <p:grpSp>
        <p:nvGrpSpPr>
          <p:cNvPr id="20487" name="Gruppo 29"/>
          <p:cNvGrpSpPr>
            <a:grpSpLocks/>
          </p:cNvGrpSpPr>
          <p:nvPr/>
        </p:nvGrpSpPr>
        <p:grpSpPr bwMode="auto">
          <a:xfrm>
            <a:off x="1520825" y="4908550"/>
            <a:ext cx="2506663" cy="1200150"/>
            <a:chOff x="6634163" y="4669630"/>
            <a:chExt cx="2369343" cy="1697834"/>
          </a:xfrm>
        </p:grpSpPr>
        <p:sp>
          <p:nvSpPr>
            <p:cNvPr id="31" name="Figura a mano libera 30"/>
            <p:cNvSpPr/>
            <p:nvPr/>
          </p:nvSpPr>
          <p:spPr>
            <a:xfrm>
              <a:off x="6758708" y="4961586"/>
              <a:ext cx="379635" cy="330135"/>
            </a:xfrm>
            <a:custGeom>
              <a:avLst/>
              <a:gdLst>
                <a:gd name="connsiteX0" fmla="*/ 0 w 381000"/>
                <a:gd name="connsiteY0" fmla="*/ 71437 h 328612"/>
                <a:gd name="connsiteX1" fmla="*/ 133350 w 381000"/>
                <a:gd name="connsiteY1" fmla="*/ 14287 h 328612"/>
                <a:gd name="connsiteX2" fmla="*/ 123825 w 381000"/>
                <a:gd name="connsiteY2" fmla="*/ 157162 h 328612"/>
                <a:gd name="connsiteX3" fmla="*/ 295275 w 381000"/>
                <a:gd name="connsiteY3" fmla="*/ 119062 h 328612"/>
                <a:gd name="connsiteX4" fmla="*/ 276225 w 381000"/>
                <a:gd name="connsiteY4" fmla="*/ 261937 h 328612"/>
                <a:gd name="connsiteX5" fmla="*/ 352425 w 381000"/>
                <a:gd name="connsiteY5" fmla="*/ 309562 h 328612"/>
                <a:gd name="connsiteX6" fmla="*/ 381000 w 381000"/>
                <a:gd name="connsiteY6" fmla="*/ 328612 h 328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81000" h="328612">
                  <a:moveTo>
                    <a:pt x="0" y="71437"/>
                  </a:moveTo>
                  <a:cubicBezTo>
                    <a:pt x="56356" y="35718"/>
                    <a:pt x="112713" y="0"/>
                    <a:pt x="133350" y="14287"/>
                  </a:cubicBezTo>
                  <a:cubicBezTo>
                    <a:pt x="153987" y="28574"/>
                    <a:pt x="96837" y="139699"/>
                    <a:pt x="123825" y="157162"/>
                  </a:cubicBezTo>
                  <a:cubicBezTo>
                    <a:pt x="150813" y="174625"/>
                    <a:pt x="269875" y="101599"/>
                    <a:pt x="295275" y="119062"/>
                  </a:cubicBezTo>
                  <a:cubicBezTo>
                    <a:pt x="320675" y="136525"/>
                    <a:pt x="266700" y="230187"/>
                    <a:pt x="276225" y="261937"/>
                  </a:cubicBezTo>
                  <a:cubicBezTo>
                    <a:pt x="285750" y="293687"/>
                    <a:pt x="334963" y="298450"/>
                    <a:pt x="352425" y="309562"/>
                  </a:cubicBezTo>
                  <a:cubicBezTo>
                    <a:pt x="369887" y="320674"/>
                    <a:pt x="375443" y="324643"/>
                    <a:pt x="381000" y="328612"/>
                  </a:cubicBezTo>
                </a:path>
              </a:pathLst>
            </a:custGeom>
            <a:ln w="28575">
              <a:solidFill>
                <a:schemeClr val="accent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/>
            </a:p>
          </p:txBody>
        </p:sp>
        <p:sp>
          <p:nvSpPr>
            <p:cNvPr id="32" name="Figura a mano libera 31"/>
            <p:cNvSpPr/>
            <p:nvPr/>
          </p:nvSpPr>
          <p:spPr>
            <a:xfrm rot="7122533">
              <a:off x="8648303" y="5057792"/>
              <a:ext cx="381788" cy="328617"/>
            </a:xfrm>
            <a:custGeom>
              <a:avLst/>
              <a:gdLst>
                <a:gd name="connsiteX0" fmla="*/ 0 w 381000"/>
                <a:gd name="connsiteY0" fmla="*/ 71437 h 328612"/>
                <a:gd name="connsiteX1" fmla="*/ 133350 w 381000"/>
                <a:gd name="connsiteY1" fmla="*/ 14287 h 328612"/>
                <a:gd name="connsiteX2" fmla="*/ 123825 w 381000"/>
                <a:gd name="connsiteY2" fmla="*/ 157162 h 328612"/>
                <a:gd name="connsiteX3" fmla="*/ 295275 w 381000"/>
                <a:gd name="connsiteY3" fmla="*/ 119062 h 328612"/>
                <a:gd name="connsiteX4" fmla="*/ 276225 w 381000"/>
                <a:gd name="connsiteY4" fmla="*/ 261937 h 328612"/>
                <a:gd name="connsiteX5" fmla="*/ 352425 w 381000"/>
                <a:gd name="connsiteY5" fmla="*/ 309562 h 328612"/>
                <a:gd name="connsiteX6" fmla="*/ 381000 w 381000"/>
                <a:gd name="connsiteY6" fmla="*/ 328612 h 328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81000" h="328612">
                  <a:moveTo>
                    <a:pt x="0" y="71437"/>
                  </a:moveTo>
                  <a:cubicBezTo>
                    <a:pt x="56356" y="35718"/>
                    <a:pt x="112713" y="0"/>
                    <a:pt x="133350" y="14287"/>
                  </a:cubicBezTo>
                  <a:cubicBezTo>
                    <a:pt x="153987" y="28574"/>
                    <a:pt x="96837" y="139699"/>
                    <a:pt x="123825" y="157162"/>
                  </a:cubicBezTo>
                  <a:cubicBezTo>
                    <a:pt x="150813" y="174625"/>
                    <a:pt x="269875" y="101599"/>
                    <a:pt x="295275" y="119062"/>
                  </a:cubicBezTo>
                  <a:cubicBezTo>
                    <a:pt x="320675" y="136525"/>
                    <a:pt x="266700" y="230187"/>
                    <a:pt x="276225" y="261937"/>
                  </a:cubicBezTo>
                  <a:cubicBezTo>
                    <a:pt x="285750" y="293687"/>
                    <a:pt x="334963" y="298450"/>
                    <a:pt x="352425" y="309562"/>
                  </a:cubicBezTo>
                  <a:cubicBezTo>
                    <a:pt x="369887" y="320674"/>
                    <a:pt x="375443" y="324643"/>
                    <a:pt x="381000" y="328612"/>
                  </a:cubicBezTo>
                </a:path>
              </a:pathLst>
            </a:custGeom>
            <a:ln w="28575">
              <a:solidFill>
                <a:schemeClr val="accent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/>
            </a:p>
          </p:txBody>
        </p:sp>
        <p:sp>
          <p:nvSpPr>
            <p:cNvPr id="33" name="Figura a mano libera 32"/>
            <p:cNvSpPr/>
            <p:nvPr/>
          </p:nvSpPr>
          <p:spPr>
            <a:xfrm rot="19345876">
              <a:off x="6634163" y="5496089"/>
              <a:ext cx="381136" cy="327889"/>
            </a:xfrm>
            <a:custGeom>
              <a:avLst/>
              <a:gdLst>
                <a:gd name="connsiteX0" fmla="*/ 0 w 381000"/>
                <a:gd name="connsiteY0" fmla="*/ 71437 h 328612"/>
                <a:gd name="connsiteX1" fmla="*/ 133350 w 381000"/>
                <a:gd name="connsiteY1" fmla="*/ 14287 h 328612"/>
                <a:gd name="connsiteX2" fmla="*/ 123825 w 381000"/>
                <a:gd name="connsiteY2" fmla="*/ 157162 h 328612"/>
                <a:gd name="connsiteX3" fmla="*/ 295275 w 381000"/>
                <a:gd name="connsiteY3" fmla="*/ 119062 h 328612"/>
                <a:gd name="connsiteX4" fmla="*/ 276225 w 381000"/>
                <a:gd name="connsiteY4" fmla="*/ 261937 h 328612"/>
                <a:gd name="connsiteX5" fmla="*/ 352425 w 381000"/>
                <a:gd name="connsiteY5" fmla="*/ 309562 h 328612"/>
                <a:gd name="connsiteX6" fmla="*/ 381000 w 381000"/>
                <a:gd name="connsiteY6" fmla="*/ 328612 h 328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81000" h="328612">
                  <a:moveTo>
                    <a:pt x="0" y="71437"/>
                  </a:moveTo>
                  <a:cubicBezTo>
                    <a:pt x="56356" y="35718"/>
                    <a:pt x="112713" y="0"/>
                    <a:pt x="133350" y="14287"/>
                  </a:cubicBezTo>
                  <a:cubicBezTo>
                    <a:pt x="153987" y="28574"/>
                    <a:pt x="96837" y="139699"/>
                    <a:pt x="123825" y="157162"/>
                  </a:cubicBezTo>
                  <a:cubicBezTo>
                    <a:pt x="150813" y="174625"/>
                    <a:pt x="269875" y="101599"/>
                    <a:pt x="295275" y="119062"/>
                  </a:cubicBezTo>
                  <a:cubicBezTo>
                    <a:pt x="320675" y="136525"/>
                    <a:pt x="266700" y="230187"/>
                    <a:pt x="276225" y="261937"/>
                  </a:cubicBezTo>
                  <a:cubicBezTo>
                    <a:pt x="285750" y="293687"/>
                    <a:pt x="334963" y="298450"/>
                    <a:pt x="352425" y="309562"/>
                  </a:cubicBezTo>
                  <a:cubicBezTo>
                    <a:pt x="369887" y="320674"/>
                    <a:pt x="375443" y="324643"/>
                    <a:pt x="381000" y="328612"/>
                  </a:cubicBezTo>
                </a:path>
              </a:pathLst>
            </a:custGeom>
            <a:ln w="28575">
              <a:solidFill>
                <a:schemeClr val="accent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/>
            </a:p>
          </p:txBody>
        </p:sp>
        <p:sp>
          <p:nvSpPr>
            <p:cNvPr id="34" name="Figura a mano libera 33"/>
            <p:cNvSpPr/>
            <p:nvPr/>
          </p:nvSpPr>
          <p:spPr>
            <a:xfrm rot="5743582">
              <a:off x="8072098" y="4734395"/>
              <a:ext cx="381788" cy="328617"/>
            </a:xfrm>
            <a:custGeom>
              <a:avLst/>
              <a:gdLst>
                <a:gd name="connsiteX0" fmla="*/ 0 w 381000"/>
                <a:gd name="connsiteY0" fmla="*/ 71437 h 328612"/>
                <a:gd name="connsiteX1" fmla="*/ 133350 w 381000"/>
                <a:gd name="connsiteY1" fmla="*/ 14287 h 328612"/>
                <a:gd name="connsiteX2" fmla="*/ 123825 w 381000"/>
                <a:gd name="connsiteY2" fmla="*/ 157162 h 328612"/>
                <a:gd name="connsiteX3" fmla="*/ 295275 w 381000"/>
                <a:gd name="connsiteY3" fmla="*/ 119062 h 328612"/>
                <a:gd name="connsiteX4" fmla="*/ 276225 w 381000"/>
                <a:gd name="connsiteY4" fmla="*/ 261937 h 328612"/>
                <a:gd name="connsiteX5" fmla="*/ 352425 w 381000"/>
                <a:gd name="connsiteY5" fmla="*/ 309562 h 328612"/>
                <a:gd name="connsiteX6" fmla="*/ 381000 w 381000"/>
                <a:gd name="connsiteY6" fmla="*/ 328612 h 328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81000" h="328612">
                  <a:moveTo>
                    <a:pt x="0" y="71437"/>
                  </a:moveTo>
                  <a:cubicBezTo>
                    <a:pt x="56356" y="35718"/>
                    <a:pt x="112713" y="0"/>
                    <a:pt x="133350" y="14287"/>
                  </a:cubicBezTo>
                  <a:cubicBezTo>
                    <a:pt x="153987" y="28574"/>
                    <a:pt x="96837" y="139699"/>
                    <a:pt x="123825" y="157162"/>
                  </a:cubicBezTo>
                  <a:cubicBezTo>
                    <a:pt x="150813" y="174625"/>
                    <a:pt x="269875" y="101599"/>
                    <a:pt x="295275" y="119062"/>
                  </a:cubicBezTo>
                  <a:cubicBezTo>
                    <a:pt x="320675" y="136525"/>
                    <a:pt x="266700" y="230187"/>
                    <a:pt x="276225" y="261937"/>
                  </a:cubicBezTo>
                  <a:cubicBezTo>
                    <a:pt x="285750" y="293687"/>
                    <a:pt x="334963" y="298450"/>
                    <a:pt x="352425" y="309562"/>
                  </a:cubicBezTo>
                  <a:cubicBezTo>
                    <a:pt x="369887" y="320674"/>
                    <a:pt x="375443" y="324643"/>
                    <a:pt x="381000" y="328612"/>
                  </a:cubicBezTo>
                </a:path>
              </a:pathLst>
            </a:custGeom>
            <a:ln w="28575">
              <a:solidFill>
                <a:schemeClr val="accent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/>
            </a:p>
          </p:txBody>
        </p:sp>
        <p:sp>
          <p:nvSpPr>
            <p:cNvPr id="35" name="Figura a mano libera 34"/>
            <p:cNvSpPr/>
            <p:nvPr/>
          </p:nvSpPr>
          <p:spPr>
            <a:xfrm rot="15450374">
              <a:off x="7057738" y="5933659"/>
              <a:ext cx="381788" cy="328617"/>
            </a:xfrm>
            <a:custGeom>
              <a:avLst/>
              <a:gdLst>
                <a:gd name="connsiteX0" fmla="*/ 0 w 381000"/>
                <a:gd name="connsiteY0" fmla="*/ 71437 h 328612"/>
                <a:gd name="connsiteX1" fmla="*/ 133350 w 381000"/>
                <a:gd name="connsiteY1" fmla="*/ 14287 h 328612"/>
                <a:gd name="connsiteX2" fmla="*/ 123825 w 381000"/>
                <a:gd name="connsiteY2" fmla="*/ 157162 h 328612"/>
                <a:gd name="connsiteX3" fmla="*/ 295275 w 381000"/>
                <a:gd name="connsiteY3" fmla="*/ 119062 h 328612"/>
                <a:gd name="connsiteX4" fmla="*/ 276225 w 381000"/>
                <a:gd name="connsiteY4" fmla="*/ 261937 h 328612"/>
                <a:gd name="connsiteX5" fmla="*/ 352425 w 381000"/>
                <a:gd name="connsiteY5" fmla="*/ 309562 h 328612"/>
                <a:gd name="connsiteX6" fmla="*/ 381000 w 381000"/>
                <a:gd name="connsiteY6" fmla="*/ 328612 h 328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81000" h="328612">
                  <a:moveTo>
                    <a:pt x="0" y="71437"/>
                  </a:moveTo>
                  <a:cubicBezTo>
                    <a:pt x="56356" y="35718"/>
                    <a:pt x="112713" y="0"/>
                    <a:pt x="133350" y="14287"/>
                  </a:cubicBezTo>
                  <a:cubicBezTo>
                    <a:pt x="153987" y="28574"/>
                    <a:pt x="96837" y="139699"/>
                    <a:pt x="123825" y="157162"/>
                  </a:cubicBezTo>
                  <a:cubicBezTo>
                    <a:pt x="150813" y="174625"/>
                    <a:pt x="269875" y="101599"/>
                    <a:pt x="295275" y="119062"/>
                  </a:cubicBezTo>
                  <a:cubicBezTo>
                    <a:pt x="320675" y="136525"/>
                    <a:pt x="266700" y="230187"/>
                    <a:pt x="276225" y="261937"/>
                  </a:cubicBezTo>
                  <a:cubicBezTo>
                    <a:pt x="285750" y="293687"/>
                    <a:pt x="334963" y="298450"/>
                    <a:pt x="352425" y="309562"/>
                  </a:cubicBezTo>
                  <a:cubicBezTo>
                    <a:pt x="369887" y="320674"/>
                    <a:pt x="375443" y="324643"/>
                    <a:pt x="381000" y="328612"/>
                  </a:cubicBezTo>
                </a:path>
              </a:pathLst>
            </a:custGeom>
            <a:ln w="28575">
              <a:solidFill>
                <a:schemeClr val="accent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/>
            </a:p>
          </p:txBody>
        </p:sp>
        <p:sp>
          <p:nvSpPr>
            <p:cNvPr id="36" name="Figura a mano libera 35"/>
            <p:cNvSpPr/>
            <p:nvPr/>
          </p:nvSpPr>
          <p:spPr>
            <a:xfrm rot="3950544">
              <a:off x="7642946" y="4696215"/>
              <a:ext cx="381788" cy="328617"/>
            </a:xfrm>
            <a:custGeom>
              <a:avLst/>
              <a:gdLst>
                <a:gd name="connsiteX0" fmla="*/ 0 w 381000"/>
                <a:gd name="connsiteY0" fmla="*/ 71437 h 328612"/>
                <a:gd name="connsiteX1" fmla="*/ 133350 w 381000"/>
                <a:gd name="connsiteY1" fmla="*/ 14287 h 328612"/>
                <a:gd name="connsiteX2" fmla="*/ 123825 w 381000"/>
                <a:gd name="connsiteY2" fmla="*/ 157162 h 328612"/>
                <a:gd name="connsiteX3" fmla="*/ 295275 w 381000"/>
                <a:gd name="connsiteY3" fmla="*/ 119062 h 328612"/>
                <a:gd name="connsiteX4" fmla="*/ 276225 w 381000"/>
                <a:gd name="connsiteY4" fmla="*/ 261937 h 328612"/>
                <a:gd name="connsiteX5" fmla="*/ 352425 w 381000"/>
                <a:gd name="connsiteY5" fmla="*/ 309562 h 328612"/>
                <a:gd name="connsiteX6" fmla="*/ 381000 w 381000"/>
                <a:gd name="connsiteY6" fmla="*/ 328612 h 328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81000" h="328612">
                  <a:moveTo>
                    <a:pt x="0" y="71437"/>
                  </a:moveTo>
                  <a:cubicBezTo>
                    <a:pt x="56356" y="35718"/>
                    <a:pt x="112713" y="0"/>
                    <a:pt x="133350" y="14287"/>
                  </a:cubicBezTo>
                  <a:cubicBezTo>
                    <a:pt x="153987" y="28574"/>
                    <a:pt x="96837" y="139699"/>
                    <a:pt x="123825" y="157162"/>
                  </a:cubicBezTo>
                  <a:cubicBezTo>
                    <a:pt x="150813" y="174625"/>
                    <a:pt x="269875" y="101599"/>
                    <a:pt x="295275" y="119062"/>
                  </a:cubicBezTo>
                  <a:cubicBezTo>
                    <a:pt x="320675" y="136525"/>
                    <a:pt x="266700" y="230187"/>
                    <a:pt x="276225" y="261937"/>
                  </a:cubicBezTo>
                  <a:cubicBezTo>
                    <a:pt x="285750" y="293687"/>
                    <a:pt x="334963" y="298450"/>
                    <a:pt x="352425" y="309562"/>
                  </a:cubicBezTo>
                  <a:cubicBezTo>
                    <a:pt x="369887" y="320674"/>
                    <a:pt x="375443" y="324643"/>
                    <a:pt x="381000" y="328612"/>
                  </a:cubicBezTo>
                </a:path>
              </a:pathLst>
            </a:custGeom>
            <a:ln w="28575">
              <a:solidFill>
                <a:schemeClr val="accent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/>
            </a:p>
          </p:txBody>
        </p:sp>
        <p:sp>
          <p:nvSpPr>
            <p:cNvPr id="37" name="Figura a mano libera 36"/>
            <p:cNvSpPr/>
            <p:nvPr/>
          </p:nvSpPr>
          <p:spPr>
            <a:xfrm rot="13407980">
              <a:off x="7553991" y="6039575"/>
              <a:ext cx="379635" cy="327889"/>
            </a:xfrm>
            <a:custGeom>
              <a:avLst/>
              <a:gdLst>
                <a:gd name="connsiteX0" fmla="*/ 0 w 381000"/>
                <a:gd name="connsiteY0" fmla="*/ 71437 h 328612"/>
                <a:gd name="connsiteX1" fmla="*/ 133350 w 381000"/>
                <a:gd name="connsiteY1" fmla="*/ 14287 h 328612"/>
                <a:gd name="connsiteX2" fmla="*/ 123825 w 381000"/>
                <a:gd name="connsiteY2" fmla="*/ 157162 h 328612"/>
                <a:gd name="connsiteX3" fmla="*/ 295275 w 381000"/>
                <a:gd name="connsiteY3" fmla="*/ 119062 h 328612"/>
                <a:gd name="connsiteX4" fmla="*/ 276225 w 381000"/>
                <a:gd name="connsiteY4" fmla="*/ 261937 h 328612"/>
                <a:gd name="connsiteX5" fmla="*/ 352425 w 381000"/>
                <a:gd name="connsiteY5" fmla="*/ 309562 h 328612"/>
                <a:gd name="connsiteX6" fmla="*/ 381000 w 381000"/>
                <a:gd name="connsiteY6" fmla="*/ 328612 h 328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81000" h="328612">
                  <a:moveTo>
                    <a:pt x="0" y="71437"/>
                  </a:moveTo>
                  <a:cubicBezTo>
                    <a:pt x="56356" y="35718"/>
                    <a:pt x="112713" y="0"/>
                    <a:pt x="133350" y="14287"/>
                  </a:cubicBezTo>
                  <a:cubicBezTo>
                    <a:pt x="153987" y="28574"/>
                    <a:pt x="96837" y="139699"/>
                    <a:pt x="123825" y="157162"/>
                  </a:cubicBezTo>
                  <a:cubicBezTo>
                    <a:pt x="150813" y="174625"/>
                    <a:pt x="269875" y="101599"/>
                    <a:pt x="295275" y="119062"/>
                  </a:cubicBezTo>
                  <a:cubicBezTo>
                    <a:pt x="320675" y="136525"/>
                    <a:pt x="266700" y="230187"/>
                    <a:pt x="276225" y="261937"/>
                  </a:cubicBezTo>
                  <a:cubicBezTo>
                    <a:pt x="285750" y="293687"/>
                    <a:pt x="334963" y="298450"/>
                    <a:pt x="352425" y="309562"/>
                  </a:cubicBezTo>
                  <a:cubicBezTo>
                    <a:pt x="369887" y="320674"/>
                    <a:pt x="375443" y="324643"/>
                    <a:pt x="381000" y="328612"/>
                  </a:cubicBezTo>
                </a:path>
              </a:pathLst>
            </a:custGeom>
            <a:ln w="28575">
              <a:solidFill>
                <a:schemeClr val="accent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/>
            </a:p>
          </p:txBody>
        </p:sp>
        <p:sp>
          <p:nvSpPr>
            <p:cNvPr id="38" name="Figura a mano libera 37"/>
            <p:cNvSpPr/>
            <p:nvPr/>
          </p:nvSpPr>
          <p:spPr>
            <a:xfrm rot="11669205">
              <a:off x="8095683" y="5981184"/>
              <a:ext cx="381136" cy="330135"/>
            </a:xfrm>
            <a:custGeom>
              <a:avLst/>
              <a:gdLst>
                <a:gd name="connsiteX0" fmla="*/ 0 w 381000"/>
                <a:gd name="connsiteY0" fmla="*/ 71437 h 328612"/>
                <a:gd name="connsiteX1" fmla="*/ 133350 w 381000"/>
                <a:gd name="connsiteY1" fmla="*/ 14287 h 328612"/>
                <a:gd name="connsiteX2" fmla="*/ 123825 w 381000"/>
                <a:gd name="connsiteY2" fmla="*/ 157162 h 328612"/>
                <a:gd name="connsiteX3" fmla="*/ 295275 w 381000"/>
                <a:gd name="connsiteY3" fmla="*/ 119062 h 328612"/>
                <a:gd name="connsiteX4" fmla="*/ 276225 w 381000"/>
                <a:gd name="connsiteY4" fmla="*/ 261937 h 328612"/>
                <a:gd name="connsiteX5" fmla="*/ 352425 w 381000"/>
                <a:gd name="connsiteY5" fmla="*/ 309562 h 328612"/>
                <a:gd name="connsiteX6" fmla="*/ 381000 w 381000"/>
                <a:gd name="connsiteY6" fmla="*/ 328612 h 328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81000" h="328612">
                  <a:moveTo>
                    <a:pt x="0" y="71437"/>
                  </a:moveTo>
                  <a:cubicBezTo>
                    <a:pt x="56356" y="35718"/>
                    <a:pt x="112713" y="0"/>
                    <a:pt x="133350" y="14287"/>
                  </a:cubicBezTo>
                  <a:cubicBezTo>
                    <a:pt x="153987" y="28574"/>
                    <a:pt x="96837" y="139699"/>
                    <a:pt x="123825" y="157162"/>
                  </a:cubicBezTo>
                  <a:cubicBezTo>
                    <a:pt x="150813" y="174625"/>
                    <a:pt x="269875" y="101599"/>
                    <a:pt x="295275" y="119062"/>
                  </a:cubicBezTo>
                  <a:cubicBezTo>
                    <a:pt x="320675" y="136525"/>
                    <a:pt x="266700" y="230187"/>
                    <a:pt x="276225" y="261937"/>
                  </a:cubicBezTo>
                  <a:cubicBezTo>
                    <a:pt x="285750" y="293687"/>
                    <a:pt x="334963" y="298450"/>
                    <a:pt x="352425" y="309562"/>
                  </a:cubicBezTo>
                  <a:cubicBezTo>
                    <a:pt x="369887" y="320674"/>
                    <a:pt x="375443" y="324643"/>
                    <a:pt x="381000" y="328612"/>
                  </a:cubicBezTo>
                </a:path>
              </a:pathLst>
            </a:custGeom>
            <a:ln w="28575">
              <a:solidFill>
                <a:schemeClr val="accent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/>
            </a:p>
          </p:txBody>
        </p:sp>
        <p:sp>
          <p:nvSpPr>
            <p:cNvPr id="39" name="Figura a mano libera 38"/>
            <p:cNvSpPr/>
            <p:nvPr/>
          </p:nvSpPr>
          <p:spPr>
            <a:xfrm>
              <a:off x="8529337" y="5758850"/>
              <a:ext cx="381136" cy="327889"/>
            </a:xfrm>
            <a:custGeom>
              <a:avLst/>
              <a:gdLst>
                <a:gd name="connsiteX0" fmla="*/ 0 w 381000"/>
                <a:gd name="connsiteY0" fmla="*/ 71437 h 328612"/>
                <a:gd name="connsiteX1" fmla="*/ 133350 w 381000"/>
                <a:gd name="connsiteY1" fmla="*/ 14287 h 328612"/>
                <a:gd name="connsiteX2" fmla="*/ 123825 w 381000"/>
                <a:gd name="connsiteY2" fmla="*/ 157162 h 328612"/>
                <a:gd name="connsiteX3" fmla="*/ 295275 w 381000"/>
                <a:gd name="connsiteY3" fmla="*/ 119062 h 328612"/>
                <a:gd name="connsiteX4" fmla="*/ 276225 w 381000"/>
                <a:gd name="connsiteY4" fmla="*/ 261937 h 328612"/>
                <a:gd name="connsiteX5" fmla="*/ 352425 w 381000"/>
                <a:gd name="connsiteY5" fmla="*/ 309562 h 328612"/>
                <a:gd name="connsiteX6" fmla="*/ 381000 w 381000"/>
                <a:gd name="connsiteY6" fmla="*/ 328612 h 328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81000" h="328612">
                  <a:moveTo>
                    <a:pt x="0" y="71437"/>
                  </a:moveTo>
                  <a:cubicBezTo>
                    <a:pt x="56356" y="35718"/>
                    <a:pt x="112713" y="0"/>
                    <a:pt x="133350" y="14287"/>
                  </a:cubicBezTo>
                  <a:cubicBezTo>
                    <a:pt x="153987" y="28574"/>
                    <a:pt x="96837" y="139699"/>
                    <a:pt x="123825" y="157162"/>
                  </a:cubicBezTo>
                  <a:cubicBezTo>
                    <a:pt x="150813" y="174625"/>
                    <a:pt x="269875" y="101599"/>
                    <a:pt x="295275" y="119062"/>
                  </a:cubicBezTo>
                  <a:cubicBezTo>
                    <a:pt x="320675" y="136525"/>
                    <a:pt x="266700" y="230187"/>
                    <a:pt x="276225" y="261937"/>
                  </a:cubicBezTo>
                  <a:cubicBezTo>
                    <a:pt x="285750" y="293687"/>
                    <a:pt x="334963" y="298450"/>
                    <a:pt x="352425" y="309562"/>
                  </a:cubicBezTo>
                  <a:cubicBezTo>
                    <a:pt x="369887" y="320674"/>
                    <a:pt x="375443" y="324643"/>
                    <a:pt x="381000" y="328612"/>
                  </a:cubicBezTo>
                </a:path>
              </a:pathLst>
            </a:custGeom>
            <a:ln w="28575">
              <a:solidFill>
                <a:schemeClr val="accent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/>
            </a:p>
          </p:txBody>
        </p:sp>
        <p:sp>
          <p:nvSpPr>
            <p:cNvPr id="40" name="Figura a mano libera 39"/>
            <p:cNvSpPr/>
            <p:nvPr/>
          </p:nvSpPr>
          <p:spPr>
            <a:xfrm rot="1236582">
              <a:off x="7238879" y="4766201"/>
              <a:ext cx="381136" cy="330134"/>
            </a:xfrm>
            <a:custGeom>
              <a:avLst/>
              <a:gdLst>
                <a:gd name="connsiteX0" fmla="*/ 0 w 381000"/>
                <a:gd name="connsiteY0" fmla="*/ 71437 h 328612"/>
                <a:gd name="connsiteX1" fmla="*/ 133350 w 381000"/>
                <a:gd name="connsiteY1" fmla="*/ 14287 h 328612"/>
                <a:gd name="connsiteX2" fmla="*/ 123825 w 381000"/>
                <a:gd name="connsiteY2" fmla="*/ 157162 h 328612"/>
                <a:gd name="connsiteX3" fmla="*/ 295275 w 381000"/>
                <a:gd name="connsiteY3" fmla="*/ 119062 h 328612"/>
                <a:gd name="connsiteX4" fmla="*/ 276225 w 381000"/>
                <a:gd name="connsiteY4" fmla="*/ 261937 h 328612"/>
                <a:gd name="connsiteX5" fmla="*/ 352425 w 381000"/>
                <a:gd name="connsiteY5" fmla="*/ 309562 h 328612"/>
                <a:gd name="connsiteX6" fmla="*/ 381000 w 381000"/>
                <a:gd name="connsiteY6" fmla="*/ 328612 h 328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81000" h="328612">
                  <a:moveTo>
                    <a:pt x="0" y="71437"/>
                  </a:moveTo>
                  <a:cubicBezTo>
                    <a:pt x="56356" y="35718"/>
                    <a:pt x="112713" y="0"/>
                    <a:pt x="133350" y="14287"/>
                  </a:cubicBezTo>
                  <a:cubicBezTo>
                    <a:pt x="153987" y="28574"/>
                    <a:pt x="96837" y="139699"/>
                    <a:pt x="123825" y="157162"/>
                  </a:cubicBezTo>
                  <a:cubicBezTo>
                    <a:pt x="150813" y="174625"/>
                    <a:pt x="269875" y="101599"/>
                    <a:pt x="295275" y="119062"/>
                  </a:cubicBezTo>
                  <a:cubicBezTo>
                    <a:pt x="320675" y="136525"/>
                    <a:pt x="266700" y="230187"/>
                    <a:pt x="276225" y="261937"/>
                  </a:cubicBezTo>
                  <a:cubicBezTo>
                    <a:pt x="285750" y="293687"/>
                    <a:pt x="334963" y="298450"/>
                    <a:pt x="352425" y="309562"/>
                  </a:cubicBezTo>
                  <a:cubicBezTo>
                    <a:pt x="369887" y="320674"/>
                    <a:pt x="375443" y="324643"/>
                    <a:pt x="381000" y="328612"/>
                  </a:cubicBezTo>
                </a:path>
              </a:pathLst>
            </a:custGeom>
            <a:ln w="28575">
              <a:solidFill>
                <a:schemeClr val="accent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/>
            </a:p>
          </p:txBody>
        </p:sp>
        <p:sp>
          <p:nvSpPr>
            <p:cNvPr id="41" name="Ovale 40"/>
            <p:cNvSpPr/>
            <p:nvPr/>
          </p:nvSpPr>
          <p:spPr>
            <a:xfrm>
              <a:off x="7157850" y="5152480"/>
              <a:ext cx="1439011" cy="734380"/>
            </a:xfrm>
            <a:prstGeom prst="ellipse">
              <a:avLst/>
            </a:prstGeom>
            <a:noFill/>
            <a:ln w="241300" cmpd="dbl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/>
            </a:p>
          </p:txBody>
        </p:sp>
      </p:grpSp>
      <p:grpSp>
        <p:nvGrpSpPr>
          <p:cNvPr id="20488" name="Gruppo 234"/>
          <p:cNvGrpSpPr>
            <a:grpSpLocks/>
          </p:cNvGrpSpPr>
          <p:nvPr/>
        </p:nvGrpSpPr>
        <p:grpSpPr bwMode="auto">
          <a:xfrm>
            <a:off x="1727200" y="5345113"/>
            <a:ext cx="427038" cy="309562"/>
            <a:chOff x="6910388" y="4504533"/>
            <a:chExt cx="728662" cy="529033"/>
          </a:xfrm>
        </p:grpSpPr>
        <p:sp>
          <p:nvSpPr>
            <p:cNvPr id="43" name="Figura a mano libera 42"/>
            <p:cNvSpPr/>
            <p:nvPr/>
          </p:nvSpPr>
          <p:spPr>
            <a:xfrm>
              <a:off x="6910388" y="4537089"/>
              <a:ext cx="381938" cy="116658"/>
            </a:xfrm>
            <a:custGeom>
              <a:avLst/>
              <a:gdLst>
                <a:gd name="connsiteX0" fmla="*/ 0 w 381000"/>
                <a:gd name="connsiteY0" fmla="*/ 48419 h 115094"/>
                <a:gd name="connsiteX1" fmla="*/ 52387 w 381000"/>
                <a:gd name="connsiteY1" fmla="*/ 10319 h 115094"/>
                <a:gd name="connsiteX2" fmla="*/ 95250 w 381000"/>
                <a:gd name="connsiteY2" fmla="*/ 72231 h 115094"/>
                <a:gd name="connsiteX3" fmla="*/ 142875 w 381000"/>
                <a:gd name="connsiteY3" fmla="*/ 15081 h 115094"/>
                <a:gd name="connsiteX4" fmla="*/ 180975 w 381000"/>
                <a:gd name="connsiteY4" fmla="*/ 67469 h 115094"/>
                <a:gd name="connsiteX5" fmla="*/ 247650 w 381000"/>
                <a:gd name="connsiteY5" fmla="*/ 794 h 115094"/>
                <a:gd name="connsiteX6" fmla="*/ 285750 w 381000"/>
                <a:gd name="connsiteY6" fmla="*/ 72231 h 115094"/>
                <a:gd name="connsiteX7" fmla="*/ 381000 w 381000"/>
                <a:gd name="connsiteY7" fmla="*/ 115094 h 1150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81000" h="115094">
                  <a:moveTo>
                    <a:pt x="0" y="48419"/>
                  </a:moveTo>
                  <a:cubicBezTo>
                    <a:pt x="18256" y="27384"/>
                    <a:pt x="36512" y="6350"/>
                    <a:pt x="52387" y="10319"/>
                  </a:cubicBezTo>
                  <a:cubicBezTo>
                    <a:pt x="68262" y="14288"/>
                    <a:pt x="80169" y="71437"/>
                    <a:pt x="95250" y="72231"/>
                  </a:cubicBezTo>
                  <a:cubicBezTo>
                    <a:pt x="110331" y="73025"/>
                    <a:pt x="128588" y="15875"/>
                    <a:pt x="142875" y="15081"/>
                  </a:cubicBezTo>
                  <a:cubicBezTo>
                    <a:pt x="157162" y="14287"/>
                    <a:pt x="163513" y="69850"/>
                    <a:pt x="180975" y="67469"/>
                  </a:cubicBezTo>
                  <a:cubicBezTo>
                    <a:pt x="198437" y="65088"/>
                    <a:pt x="230188" y="0"/>
                    <a:pt x="247650" y="794"/>
                  </a:cubicBezTo>
                  <a:cubicBezTo>
                    <a:pt x="265112" y="1588"/>
                    <a:pt x="263525" y="53181"/>
                    <a:pt x="285750" y="72231"/>
                  </a:cubicBezTo>
                  <a:cubicBezTo>
                    <a:pt x="307975" y="91281"/>
                    <a:pt x="344487" y="103187"/>
                    <a:pt x="381000" y="115094"/>
                  </a:cubicBezTo>
                </a:path>
              </a:pathLst>
            </a:custGeom>
            <a:noFill/>
            <a:ln w="19050">
              <a:solidFill>
                <a:srgbClr val="008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/>
            </a:p>
          </p:txBody>
        </p:sp>
        <p:sp>
          <p:nvSpPr>
            <p:cNvPr id="44" name="Figura a mano libera 43"/>
            <p:cNvSpPr/>
            <p:nvPr/>
          </p:nvSpPr>
          <p:spPr>
            <a:xfrm rot="8325784">
              <a:off x="7257112" y="4504533"/>
              <a:ext cx="381938" cy="113946"/>
            </a:xfrm>
            <a:custGeom>
              <a:avLst/>
              <a:gdLst>
                <a:gd name="connsiteX0" fmla="*/ 0 w 381000"/>
                <a:gd name="connsiteY0" fmla="*/ 48419 h 115094"/>
                <a:gd name="connsiteX1" fmla="*/ 52387 w 381000"/>
                <a:gd name="connsiteY1" fmla="*/ 10319 h 115094"/>
                <a:gd name="connsiteX2" fmla="*/ 95250 w 381000"/>
                <a:gd name="connsiteY2" fmla="*/ 72231 h 115094"/>
                <a:gd name="connsiteX3" fmla="*/ 142875 w 381000"/>
                <a:gd name="connsiteY3" fmla="*/ 15081 h 115094"/>
                <a:gd name="connsiteX4" fmla="*/ 180975 w 381000"/>
                <a:gd name="connsiteY4" fmla="*/ 67469 h 115094"/>
                <a:gd name="connsiteX5" fmla="*/ 247650 w 381000"/>
                <a:gd name="connsiteY5" fmla="*/ 794 h 115094"/>
                <a:gd name="connsiteX6" fmla="*/ 285750 w 381000"/>
                <a:gd name="connsiteY6" fmla="*/ 72231 h 115094"/>
                <a:gd name="connsiteX7" fmla="*/ 381000 w 381000"/>
                <a:gd name="connsiteY7" fmla="*/ 115094 h 1150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81000" h="115094">
                  <a:moveTo>
                    <a:pt x="0" y="48419"/>
                  </a:moveTo>
                  <a:cubicBezTo>
                    <a:pt x="18256" y="27384"/>
                    <a:pt x="36512" y="6350"/>
                    <a:pt x="52387" y="10319"/>
                  </a:cubicBezTo>
                  <a:cubicBezTo>
                    <a:pt x="68262" y="14288"/>
                    <a:pt x="80169" y="71437"/>
                    <a:pt x="95250" y="72231"/>
                  </a:cubicBezTo>
                  <a:cubicBezTo>
                    <a:pt x="110331" y="73025"/>
                    <a:pt x="128588" y="15875"/>
                    <a:pt x="142875" y="15081"/>
                  </a:cubicBezTo>
                  <a:cubicBezTo>
                    <a:pt x="157162" y="14287"/>
                    <a:pt x="163513" y="69850"/>
                    <a:pt x="180975" y="67469"/>
                  </a:cubicBezTo>
                  <a:cubicBezTo>
                    <a:pt x="198437" y="65088"/>
                    <a:pt x="230188" y="0"/>
                    <a:pt x="247650" y="794"/>
                  </a:cubicBezTo>
                  <a:cubicBezTo>
                    <a:pt x="265112" y="1588"/>
                    <a:pt x="263525" y="53181"/>
                    <a:pt x="285750" y="72231"/>
                  </a:cubicBezTo>
                  <a:cubicBezTo>
                    <a:pt x="307975" y="91281"/>
                    <a:pt x="344487" y="103187"/>
                    <a:pt x="381000" y="115094"/>
                  </a:cubicBezTo>
                </a:path>
              </a:pathLst>
            </a:custGeom>
            <a:noFill/>
            <a:ln w="19050">
              <a:solidFill>
                <a:srgbClr val="008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/>
            </a:p>
          </p:txBody>
        </p:sp>
        <p:sp>
          <p:nvSpPr>
            <p:cNvPr id="45" name="Figura a mano libera 44"/>
            <p:cNvSpPr/>
            <p:nvPr/>
          </p:nvSpPr>
          <p:spPr>
            <a:xfrm rot="15629368">
              <a:off x="7053659" y="4786771"/>
              <a:ext cx="379819" cy="113769"/>
            </a:xfrm>
            <a:custGeom>
              <a:avLst/>
              <a:gdLst>
                <a:gd name="connsiteX0" fmla="*/ 0 w 381000"/>
                <a:gd name="connsiteY0" fmla="*/ 48419 h 115094"/>
                <a:gd name="connsiteX1" fmla="*/ 52387 w 381000"/>
                <a:gd name="connsiteY1" fmla="*/ 10319 h 115094"/>
                <a:gd name="connsiteX2" fmla="*/ 95250 w 381000"/>
                <a:gd name="connsiteY2" fmla="*/ 72231 h 115094"/>
                <a:gd name="connsiteX3" fmla="*/ 142875 w 381000"/>
                <a:gd name="connsiteY3" fmla="*/ 15081 h 115094"/>
                <a:gd name="connsiteX4" fmla="*/ 180975 w 381000"/>
                <a:gd name="connsiteY4" fmla="*/ 67469 h 115094"/>
                <a:gd name="connsiteX5" fmla="*/ 247650 w 381000"/>
                <a:gd name="connsiteY5" fmla="*/ 794 h 115094"/>
                <a:gd name="connsiteX6" fmla="*/ 285750 w 381000"/>
                <a:gd name="connsiteY6" fmla="*/ 72231 h 115094"/>
                <a:gd name="connsiteX7" fmla="*/ 381000 w 381000"/>
                <a:gd name="connsiteY7" fmla="*/ 115094 h 1150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81000" h="115094">
                  <a:moveTo>
                    <a:pt x="0" y="48419"/>
                  </a:moveTo>
                  <a:cubicBezTo>
                    <a:pt x="18256" y="27384"/>
                    <a:pt x="36512" y="6350"/>
                    <a:pt x="52387" y="10319"/>
                  </a:cubicBezTo>
                  <a:cubicBezTo>
                    <a:pt x="68262" y="14288"/>
                    <a:pt x="80169" y="71437"/>
                    <a:pt x="95250" y="72231"/>
                  </a:cubicBezTo>
                  <a:cubicBezTo>
                    <a:pt x="110331" y="73025"/>
                    <a:pt x="128588" y="15875"/>
                    <a:pt x="142875" y="15081"/>
                  </a:cubicBezTo>
                  <a:cubicBezTo>
                    <a:pt x="157162" y="14287"/>
                    <a:pt x="163513" y="69850"/>
                    <a:pt x="180975" y="67469"/>
                  </a:cubicBezTo>
                  <a:cubicBezTo>
                    <a:pt x="198437" y="65088"/>
                    <a:pt x="230188" y="0"/>
                    <a:pt x="247650" y="794"/>
                  </a:cubicBezTo>
                  <a:cubicBezTo>
                    <a:pt x="265112" y="1588"/>
                    <a:pt x="263525" y="53181"/>
                    <a:pt x="285750" y="72231"/>
                  </a:cubicBezTo>
                  <a:cubicBezTo>
                    <a:pt x="307975" y="91281"/>
                    <a:pt x="344487" y="103187"/>
                    <a:pt x="381000" y="115094"/>
                  </a:cubicBezTo>
                </a:path>
              </a:pathLst>
            </a:custGeom>
            <a:noFill/>
            <a:ln w="19050">
              <a:solidFill>
                <a:srgbClr val="008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/>
            </a:p>
          </p:txBody>
        </p:sp>
        <p:sp>
          <p:nvSpPr>
            <p:cNvPr id="46" name="Figura a mano libera 45"/>
            <p:cNvSpPr/>
            <p:nvPr/>
          </p:nvSpPr>
          <p:spPr>
            <a:xfrm rot="12510572">
              <a:off x="7230024" y="4729711"/>
              <a:ext cx="379229" cy="113946"/>
            </a:xfrm>
            <a:custGeom>
              <a:avLst/>
              <a:gdLst>
                <a:gd name="connsiteX0" fmla="*/ 0 w 381000"/>
                <a:gd name="connsiteY0" fmla="*/ 48419 h 115094"/>
                <a:gd name="connsiteX1" fmla="*/ 52387 w 381000"/>
                <a:gd name="connsiteY1" fmla="*/ 10319 h 115094"/>
                <a:gd name="connsiteX2" fmla="*/ 95250 w 381000"/>
                <a:gd name="connsiteY2" fmla="*/ 72231 h 115094"/>
                <a:gd name="connsiteX3" fmla="*/ 142875 w 381000"/>
                <a:gd name="connsiteY3" fmla="*/ 15081 h 115094"/>
                <a:gd name="connsiteX4" fmla="*/ 180975 w 381000"/>
                <a:gd name="connsiteY4" fmla="*/ 67469 h 115094"/>
                <a:gd name="connsiteX5" fmla="*/ 247650 w 381000"/>
                <a:gd name="connsiteY5" fmla="*/ 794 h 115094"/>
                <a:gd name="connsiteX6" fmla="*/ 285750 w 381000"/>
                <a:gd name="connsiteY6" fmla="*/ 72231 h 115094"/>
                <a:gd name="connsiteX7" fmla="*/ 381000 w 381000"/>
                <a:gd name="connsiteY7" fmla="*/ 115094 h 1150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81000" h="115094">
                  <a:moveTo>
                    <a:pt x="0" y="48419"/>
                  </a:moveTo>
                  <a:cubicBezTo>
                    <a:pt x="18256" y="27384"/>
                    <a:pt x="36512" y="6350"/>
                    <a:pt x="52387" y="10319"/>
                  </a:cubicBezTo>
                  <a:cubicBezTo>
                    <a:pt x="68262" y="14288"/>
                    <a:pt x="80169" y="71437"/>
                    <a:pt x="95250" y="72231"/>
                  </a:cubicBezTo>
                  <a:cubicBezTo>
                    <a:pt x="110331" y="73025"/>
                    <a:pt x="128588" y="15875"/>
                    <a:pt x="142875" y="15081"/>
                  </a:cubicBezTo>
                  <a:cubicBezTo>
                    <a:pt x="157162" y="14287"/>
                    <a:pt x="163513" y="69850"/>
                    <a:pt x="180975" y="67469"/>
                  </a:cubicBezTo>
                  <a:cubicBezTo>
                    <a:pt x="198437" y="65088"/>
                    <a:pt x="230188" y="0"/>
                    <a:pt x="247650" y="794"/>
                  </a:cubicBezTo>
                  <a:cubicBezTo>
                    <a:pt x="265112" y="1588"/>
                    <a:pt x="263525" y="53181"/>
                    <a:pt x="285750" y="72231"/>
                  </a:cubicBezTo>
                  <a:cubicBezTo>
                    <a:pt x="307975" y="91281"/>
                    <a:pt x="344487" y="103187"/>
                    <a:pt x="381000" y="115094"/>
                  </a:cubicBezTo>
                </a:path>
              </a:pathLst>
            </a:custGeom>
            <a:noFill/>
            <a:ln w="19050">
              <a:solidFill>
                <a:srgbClr val="008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/>
            </a:p>
          </p:txBody>
        </p:sp>
        <p:sp>
          <p:nvSpPr>
            <p:cNvPr id="47" name="Ovale 46"/>
            <p:cNvSpPr/>
            <p:nvPr/>
          </p:nvSpPr>
          <p:spPr>
            <a:xfrm>
              <a:off x="7254404" y="4615765"/>
              <a:ext cx="59593" cy="59686"/>
            </a:xfrm>
            <a:prstGeom prst="ellipse">
              <a:avLst/>
            </a:prstGeom>
            <a:solidFill>
              <a:srgbClr val="008000"/>
            </a:solidFill>
            <a:ln w="19050">
              <a:solidFill>
                <a:srgbClr val="008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/>
            </a:p>
          </p:txBody>
        </p:sp>
      </p:grpSp>
      <p:grpSp>
        <p:nvGrpSpPr>
          <p:cNvPr id="20489" name="Gruppo 235"/>
          <p:cNvGrpSpPr>
            <a:grpSpLocks/>
          </p:cNvGrpSpPr>
          <p:nvPr/>
        </p:nvGrpSpPr>
        <p:grpSpPr bwMode="auto">
          <a:xfrm rot="-1089081">
            <a:off x="1976438" y="5462588"/>
            <a:ext cx="427037" cy="309562"/>
            <a:chOff x="6910388" y="4504533"/>
            <a:chExt cx="728662" cy="529033"/>
          </a:xfrm>
        </p:grpSpPr>
        <p:sp>
          <p:nvSpPr>
            <p:cNvPr id="49" name="Figura a mano libera 48"/>
            <p:cNvSpPr/>
            <p:nvPr/>
          </p:nvSpPr>
          <p:spPr>
            <a:xfrm>
              <a:off x="6909855" y="4536563"/>
              <a:ext cx="381939" cy="116660"/>
            </a:xfrm>
            <a:custGeom>
              <a:avLst/>
              <a:gdLst>
                <a:gd name="connsiteX0" fmla="*/ 0 w 381000"/>
                <a:gd name="connsiteY0" fmla="*/ 48419 h 115094"/>
                <a:gd name="connsiteX1" fmla="*/ 52387 w 381000"/>
                <a:gd name="connsiteY1" fmla="*/ 10319 h 115094"/>
                <a:gd name="connsiteX2" fmla="*/ 95250 w 381000"/>
                <a:gd name="connsiteY2" fmla="*/ 72231 h 115094"/>
                <a:gd name="connsiteX3" fmla="*/ 142875 w 381000"/>
                <a:gd name="connsiteY3" fmla="*/ 15081 h 115094"/>
                <a:gd name="connsiteX4" fmla="*/ 180975 w 381000"/>
                <a:gd name="connsiteY4" fmla="*/ 67469 h 115094"/>
                <a:gd name="connsiteX5" fmla="*/ 247650 w 381000"/>
                <a:gd name="connsiteY5" fmla="*/ 794 h 115094"/>
                <a:gd name="connsiteX6" fmla="*/ 285750 w 381000"/>
                <a:gd name="connsiteY6" fmla="*/ 72231 h 115094"/>
                <a:gd name="connsiteX7" fmla="*/ 381000 w 381000"/>
                <a:gd name="connsiteY7" fmla="*/ 115094 h 1150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81000" h="115094">
                  <a:moveTo>
                    <a:pt x="0" y="48419"/>
                  </a:moveTo>
                  <a:cubicBezTo>
                    <a:pt x="18256" y="27384"/>
                    <a:pt x="36512" y="6350"/>
                    <a:pt x="52387" y="10319"/>
                  </a:cubicBezTo>
                  <a:cubicBezTo>
                    <a:pt x="68262" y="14288"/>
                    <a:pt x="80169" y="71437"/>
                    <a:pt x="95250" y="72231"/>
                  </a:cubicBezTo>
                  <a:cubicBezTo>
                    <a:pt x="110331" y="73025"/>
                    <a:pt x="128588" y="15875"/>
                    <a:pt x="142875" y="15081"/>
                  </a:cubicBezTo>
                  <a:cubicBezTo>
                    <a:pt x="157162" y="14287"/>
                    <a:pt x="163513" y="69850"/>
                    <a:pt x="180975" y="67469"/>
                  </a:cubicBezTo>
                  <a:cubicBezTo>
                    <a:pt x="198437" y="65088"/>
                    <a:pt x="230188" y="0"/>
                    <a:pt x="247650" y="794"/>
                  </a:cubicBezTo>
                  <a:cubicBezTo>
                    <a:pt x="265112" y="1588"/>
                    <a:pt x="263525" y="53181"/>
                    <a:pt x="285750" y="72231"/>
                  </a:cubicBezTo>
                  <a:cubicBezTo>
                    <a:pt x="307975" y="91281"/>
                    <a:pt x="344487" y="103187"/>
                    <a:pt x="381000" y="115094"/>
                  </a:cubicBezTo>
                </a:path>
              </a:pathLst>
            </a:custGeom>
            <a:noFill/>
            <a:ln w="19050">
              <a:solidFill>
                <a:srgbClr val="008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/>
            </a:p>
          </p:txBody>
        </p:sp>
        <p:sp>
          <p:nvSpPr>
            <p:cNvPr id="50" name="Figura a mano libera 49"/>
            <p:cNvSpPr/>
            <p:nvPr/>
          </p:nvSpPr>
          <p:spPr>
            <a:xfrm rot="8325784">
              <a:off x="7257024" y="4500594"/>
              <a:ext cx="381939" cy="113946"/>
            </a:xfrm>
            <a:custGeom>
              <a:avLst/>
              <a:gdLst>
                <a:gd name="connsiteX0" fmla="*/ 0 w 381000"/>
                <a:gd name="connsiteY0" fmla="*/ 48419 h 115094"/>
                <a:gd name="connsiteX1" fmla="*/ 52387 w 381000"/>
                <a:gd name="connsiteY1" fmla="*/ 10319 h 115094"/>
                <a:gd name="connsiteX2" fmla="*/ 95250 w 381000"/>
                <a:gd name="connsiteY2" fmla="*/ 72231 h 115094"/>
                <a:gd name="connsiteX3" fmla="*/ 142875 w 381000"/>
                <a:gd name="connsiteY3" fmla="*/ 15081 h 115094"/>
                <a:gd name="connsiteX4" fmla="*/ 180975 w 381000"/>
                <a:gd name="connsiteY4" fmla="*/ 67469 h 115094"/>
                <a:gd name="connsiteX5" fmla="*/ 247650 w 381000"/>
                <a:gd name="connsiteY5" fmla="*/ 794 h 115094"/>
                <a:gd name="connsiteX6" fmla="*/ 285750 w 381000"/>
                <a:gd name="connsiteY6" fmla="*/ 72231 h 115094"/>
                <a:gd name="connsiteX7" fmla="*/ 381000 w 381000"/>
                <a:gd name="connsiteY7" fmla="*/ 115094 h 1150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81000" h="115094">
                  <a:moveTo>
                    <a:pt x="0" y="48419"/>
                  </a:moveTo>
                  <a:cubicBezTo>
                    <a:pt x="18256" y="27384"/>
                    <a:pt x="36512" y="6350"/>
                    <a:pt x="52387" y="10319"/>
                  </a:cubicBezTo>
                  <a:cubicBezTo>
                    <a:pt x="68262" y="14288"/>
                    <a:pt x="80169" y="71437"/>
                    <a:pt x="95250" y="72231"/>
                  </a:cubicBezTo>
                  <a:cubicBezTo>
                    <a:pt x="110331" y="73025"/>
                    <a:pt x="128588" y="15875"/>
                    <a:pt x="142875" y="15081"/>
                  </a:cubicBezTo>
                  <a:cubicBezTo>
                    <a:pt x="157162" y="14287"/>
                    <a:pt x="163513" y="69850"/>
                    <a:pt x="180975" y="67469"/>
                  </a:cubicBezTo>
                  <a:cubicBezTo>
                    <a:pt x="198437" y="65088"/>
                    <a:pt x="230188" y="0"/>
                    <a:pt x="247650" y="794"/>
                  </a:cubicBezTo>
                  <a:cubicBezTo>
                    <a:pt x="265112" y="1588"/>
                    <a:pt x="263525" y="53181"/>
                    <a:pt x="285750" y="72231"/>
                  </a:cubicBezTo>
                  <a:cubicBezTo>
                    <a:pt x="307975" y="91281"/>
                    <a:pt x="344487" y="103187"/>
                    <a:pt x="381000" y="115094"/>
                  </a:cubicBezTo>
                </a:path>
              </a:pathLst>
            </a:custGeom>
            <a:noFill/>
            <a:ln w="19050">
              <a:solidFill>
                <a:srgbClr val="008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/>
            </a:p>
          </p:txBody>
        </p:sp>
        <p:sp>
          <p:nvSpPr>
            <p:cNvPr id="51" name="Figura a mano libera 50"/>
            <p:cNvSpPr/>
            <p:nvPr/>
          </p:nvSpPr>
          <p:spPr>
            <a:xfrm rot="15629368">
              <a:off x="7053481" y="4786102"/>
              <a:ext cx="379819" cy="113769"/>
            </a:xfrm>
            <a:custGeom>
              <a:avLst/>
              <a:gdLst>
                <a:gd name="connsiteX0" fmla="*/ 0 w 381000"/>
                <a:gd name="connsiteY0" fmla="*/ 48419 h 115094"/>
                <a:gd name="connsiteX1" fmla="*/ 52387 w 381000"/>
                <a:gd name="connsiteY1" fmla="*/ 10319 h 115094"/>
                <a:gd name="connsiteX2" fmla="*/ 95250 w 381000"/>
                <a:gd name="connsiteY2" fmla="*/ 72231 h 115094"/>
                <a:gd name="connsiteX3" fmla="*/ 142875 w 381000"/>
                <a:gd name="connsiteY3" fmla="*/ 15081 h 115094"/>
                <a:gd name="connsiteX4" fmla="*/ 180975 w 381000"/>
                <a:gd name="connsiteY4" fmla="*/ 67469 h 115094"/>
                <a:gd name="connsiteX5" fmla="*/ 247650 w 381000"/>
                <a:gd name="connsiteY5" fmla="*/ 794 h 115094"/>
                <a:gd name="connsiteX6" fmla="*/ 285750 w 381000"/>
                <a:gd name="connsiteY6" fmla="*/ 72231 h 115094"/>
                <a:gd name="connsiteX7" fmla="*/ 381000 w 381000"/>
                <a:gd name="connsiteY7" fmla="*/ 115094 h 1150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81000" h="115094">
                  <a:moveTo>
                    <a:pt x="0" y="48419"/>
                  </a:moveTo>
                  <a:cubicBezTo>
                    <a:pt x="18256" y="27384"/>
                    <a:pt x="36512" y="6350"/>
                    <a:pt x="52387" y="10319"/>
                  </a:cubicBezTo>
                  <a:cubicBezTo>
                    <a:pt x="68262" y="14288"/>
                    <a:pt x="80169" y="71437"/>
                    <a:pt x="95250" y="72231"/>
                  </a:cubicBezTo>
                  <a:cubicBezTo>
                    <a:pt x="110331" y="73025"/>
                    <a:pt x="128588" y="15875"/>
                    <a:pt x="142875" y="15081"/>
                  </a:cubicBezTo>
                  <a:cubicBezTo>
                    <a:pt x="157162" y="14287"/>
                    <a:pt x="163513" y="69850"/>
                    <a:pt x="180975" y="67469"/>
                  </a:cubicBezTo>
                  <a:cubicBezTo>
                    <a:pt x="198437" y="65088"/>
                    <a:pt x="230188" y="0"/>
                    <a:pt x="247650" y="794"/>
                  </a:cubicBezTo>
                  <a:cubicBezTo>
                    <a:pt x="265112" y="1588"/>
                    <a:pt x="263525" y="53181"/>
                    <a:pt x="285750" y="72231"/>
                  </a:cubicBezTo>
                  <a:cubicBezTo>
                    <a:pt x="307975" y="91281"/>
                    <a:pt x="344487" y="103187"/>
                    <a:pt x="381000" y="115094"/>
                  </a:cubicBezTo>
                </a:path>
              </a:pathLst>
            </a:custGeom>
            <a:noFill/>
            <a:ln w="19050">
              <a:solidFill>
                <a:srgbClr val="008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/>
            </a:p>
          </p:txBody>
        </p:sp>
        <p:sp>
          <p:nvSpPr>
            <p:cNvPr id="52" name="Figura a mano libera 51"/>
            <p:cNvSpPr/>
            <p:nvPr/>
          </p:nvSpPr>
          <p:spPr>
            <a:xfrm rot="12510572">
              <a:off x="7229098" y="4729380"/>
              <a:ext cx="379230" cy="113946"/>
            </a:xfrm>
            <a:custGeom>
              <a:avLst/>
              <a:gdLst>
                <a:gd name="connsiteX0" fmla="*/ 0 w 381000"/>
                <a:gd name="connsiteY0" fmla="*/ 48419 h 115094"/>
                <a:gd name="connsiteX1" fmla="*/ 52387 w 381000"/>
                <a:gd name="connsiteY1" fmla="*/ 10319 h 115094"/>
                <a:gd name="connsiteX2" fmla="*/ 95250 w 381000"/>
                <a:gd name="connsiteY2" fmla="*/ 72231 h 115094"/>
                <a:gd name="connsiteX3" fmla="*/ 142875 w 381000"/>
                <a:gd name="connsiteY3" fmla="*/ 15081 h 115094"/>
                <a:gd name="connsiteX4" fmla="*/ 180975 w 381000"/>
                <a:gd name="connsiteY4" fmla="*/ 67469 h 115094"/>
                <a:gd name="connsiteX5" fmla="*/ 247650 w 381000"/>
                <a:gd name="connsiteY5" fmla="*/ 794 h 115094"/>
                <a:gd name="connsiteX6" fmla="*/ 285750 w 381000"/>
                <a:gd name="connsiteY6" fmla="*/ 72231 h 115094"/>
                <a:gd name="connsiteX7" fmla="*/ 381000 w 381000"/>
                <a:gd name="connsiteY7" fmla="*/ 115094 h 1150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81000" h="115094">
                  <a:moveTo>
                    <a:pt x="0" y="48419"/>
                  </a:moveTo>
                  <a:cubicBezTo>
                    <a:pt x="18256" y="27384"/>
                    <a:pt x="36512" y="6350"/>
                    <a:pt x="52387" y="10319"/>
                  </a:cubicBezTo>
                  <a:cubicBezTo>
                    <a:pt x="68262" y="14288"/>
                    <a:pt x="80169" y="71437"/>
                    <a:pt x="95250" y="72231"/>
                  </a:cubicBezTo>
                  <a:cubicBezTo>
                    <a:pt x="110331" y="73025"/>
                    <a:pt x="128588" y="15875"/>
                    <a:pt x="142875" y="15081"/>
                  </a:cubicBezTo>
                  <a:cubicBezTo>
                    <a:pt x="157162" y="14287"/>
                    <a:pt x="163513" y="69850"/>
                    <a:pt x="180975" y="67469"/>
                  </a:cubicBezTo>
                  <a:cubicBezTo>
                    <a:pt x="198437" y="65088"/>
                    <a:pt x="230188" y="0"/>
                    <a:pt x="247650" y="794"/>
                  </a:cubicBezTo>
                  <a:cubicBezTo>
                    <a:pt x="265112" y="1588"/>
                    <a:pt x="263525" y="53181"/>
                    <a:pt x="285750" y="72231"/>
                  </a:cubicBezTo>
                  <a:cubicBezTo>
                    <a:pt x="307975" y="91281"/>
                    <a:pt x="344487" y="103187"/>
                    <a:pt x="381000" y="115094"/>
                  </a:cubicBezTo>
                </a:path>
              </a:pathLst>
            </a:custGeom>
            <a:noFill/>
            <a:ln w="19050">
              <a:solidFill>
                <a:srgbClr val="008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/>
            </a:p>
          </p:txBody>
        </p:sp>
        <p:sp>
          <p:nvSpPr>
            <p:cNvPr id="53" name="Ovale 52"/>
            <p:cNvSpPr/>
            <p:nvPr/>
          </p:nvSpPr>
          <p:spPr>
            <a:xfrm>
              <a:off x="7252874" y="4614767"/>
              <a:ext cx="59593" cy="59686"/>
            </a:xfrm>
            <a:prstGeom prst="ellipse">
              <a:avLst/>
            </a:prstGeom>
            <a:solidFill>
              <a:srgbClr val="008000"/>
            </a:solidFill>
            <a:ln w="19050">
              <a:solidFill>
                <a:srgbClr val="008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/>
            </a:p>
          </p:txBody>
        </p:sp>
      </p:grpSp>
      <p:sp>
        <p:nvSpPr>
          <p:cNvPr id="54" name="Rettangolo 53"/>
          <p:cNvSpPr/>
          <p:nvPr/>
        </p:nvSpPr>
        <p:spPr>
          <a:xfrm>
            <a:off x="900113" y="1500188"/>
            <a:ext cx="4103687" cy="2254250"/>
          </a:xfrm>
          <a:prstGeom prst="rect">
            <a:avLst/>
          </a:prstGeom>
          <a:noFill/>
          <a:ln w="7620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/>
          </a:p>
        </p:txBody>
      </p:sp>
      <p:sp>
        <p:nvSpPr>
          <p:cNvPr id="55" name="Rettangolo 54"/>
          <p:cNvSpPr/>
          <p:nvPr/>
        </p:nvSpPr>
        <p:spPr>
          <a:xfrm>
            <a:off x="903288" y="4224338"/>
            <a:ext cx="4108450" cy="2146300"/>
          </a:xfrm>
          <a:prstGeom prst="rect">
            <a:avLst/>
          </a:prstGeom>
          <a:noFill/>
          <a:ln w="7620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 dirty="0"/>
          </a:p>
        </p:txBody>
      </p:sp>
      <p:sp>
        <p:nvSpPr>
          <p:cNvPr id="56" name="Freccia in giù 55"/>
          <p:cNvSpPr/>
          <p:nvPr/>
        </p:nvSpPr>
        <p:spPr>
          <a:xfrm>
            <a:off x="2555875" y="3498850"/>
            <a:ext cx="782638" cy="969963"/>
          </a:xfrm>
          <a:prstGeom prst="downArrow">
            <a:avLst/>
          </a:prstGeom>
          <a:solidFill>
            <a:schemeClr val="accent1">
              <a:lumMod val="50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/>
          </a:p>
        </p:txBody>
      </p:sp>
      <p:grpSp>
        <p:nvGrpSpPr>
          <p:cNvPr id="20493" name="Gruppo 56"/>
          <p:cNvGrpSpPr>
            <a:grpSpLocks/>
          </p:cNvGrpSpPr>
          <p:nvPr/>
        </p:nvGrpSpPr>
        <p:grpSpPr bwMode="auto">
          <a:xfrm rot="-6027522">
            <a:off x="1408113" y="3273425"/>
            <a:ext cx="427037" cy="309563"/>
            <a:chOff x="6910388" y="4504533"/>
            <a:chExt cx="728662" cy="529033"/>
          </a:xfrm>
        </p:grpSpPr>
        <p:sp>
          <p:nvSpPr>
            <p:cNvPr id="58" name="Figura a mano libera 57"/>
            <p:cNvSpPr/>
            <p:nvPr/>
          </p:nvSpPr>
          <p:spPr>
            <a:xfrm>
              <a:off x="6912200" y="4535545"/>
              <a:ext cx="381938" cy="116659"/>
            </a:xfrm>
            <a:custGeom>
              <a:avLst/>
              <a:gdLst>
                <a:gd name="connsiteX0" fmla="*/ 0 w 381000"/>
                <a:gd name="connsiteY0" fmla="*/ 48419 h 115094"/>
                <a:gd name="connsiteX1" fmla="*/ 52387 w 381000"/>
                <a:gd name="connsiteY1" fmla="*/ 10319 h 115094"/>
                <a:gd name="connsiteX2" fmla="*/ 95250 w 381000"/>
                <a:gd name="connsiteY2" fmla="*/ 72231 h 115094"/>
                <a:gd name="connsiteX3" fmla="*/ 142875 w 381000"/>
                <a:gd name="connsiteY3" fmla="*/ 15081 h 115094"/>
                <a:gd name="connsiteX4" fmla="*/ 180975 w 381000"/>
                <a:gd name="connsiteY4" fmla="*/ 67469 h 115094"/>
                <a:gd name="connsiteX5" fmla="*/ 247650 w 381000"/>
                <a:gd name="connsiteY5" fmla="*/ 794 h 115094"/>
                <a:gd name="connsiteX6" fmla="*/ 285750 w 381000"/>
                <a:gd name="connsiteY6" fmla="*/ 72231 h 115094"/>
                <a:gd name="connsiteX7" fmla="*/ 381000 w 381000"/>
                <a:gd name="connsiteY7" fmla="*/ 115094 h 1150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81000" h="115094">
                  <a:moveTo>
                    <a:pt x="0" y="48419"/>
                  </a:moveTo>
                  <a:cubicBezTo>
                    <a:pt x="18256" y="27384"/>
                    <a:pt x="36512" y="6350"/>
                    <a:pt x="52387" y="10319"/>
                  </a:cubicBezTo>
                  <a:cubicBezTo>
                    <a:pt x="68262" y="14288"/>
                    <a:pt x="80169" y="71437"/>
                    <a:pt x="95250" y="72231"/>
                  </a:cubicBezTo>
                  <a:cubicBezTo>
                    <a:pt x="110331" y="73025"/>
                    <a:pt x="128588" y="15875"/>
                    <a:pt x="142875" y="15081"/>
                  </a:cubicBezTo>
                  <a:cubicBezTo>
                    <a:pt x="157162" y="14287"/>
                    <a:pt x="163513" y="69850"/>
                    <a:pt x="180975" y="67469"/>
                  </a:cubicBezTo>
                  <a:cubicBezTo>
                    <a:pt x="198437" y="65088"/>
                    <a:pt x="230188" y="0"/>
                    <a:pt x="247650" y="794"/>
                  </a:cubicBezTo>
                  <a:cubicBezTo>
                    <a:pt x="265112" y="1588"/>
                    <a:pt x="263525" y="53181"/>
                    <a:pt x="285750" y="72231"/>
                  </a:cubicBezTo>
                  <a:cubicBezTo>
                    <a:pt x="307975" y="91281"/>
                    <a:pt x="344487" y="103187"/>
                    <a:pt x="381000" y="115094"/>
                  </a:cubicBezTo>
                </a:path>
              </a:pathLst>
            </a:custGeom>
            <a:noFill/>
            <a:ln w="19050">
              <a:solidFill>
                <a:srgbClr val="008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/>
            </a:p>
          </p:txBody>
        </p:sp>
        <p:sp>
          <p:nvSpPr>
            <p:cNvPr id="59" name="Figura a mano libera 58"/>
            <p:cNvSpPr/>
            <p:nvPr/>
          </p:nvSpPr>
          <p:spPr>
            <a:xfrm rot="8325784">
              <a:off x="7256215" y="4501186"/>
              <a:ext cx="381938" cy="113945"/>
            </a:xfrm>
            <a:custGeom>
              <a:avLst/>
              <a:gdLst>
                <a:gd name="connsiteX0" fmla="*/ 0 w 381000"/>
                <a:gd name="connsiteY0" fmla="*/ 48419 h 115094"/>
                <a:gd name="connsiteX1" fmla="*/ 52387 w 381000"/>
                <a:gd name="connsiteY1" fmla="*/ 10319 h 115094"/>
                <a:gd name="connsiteX2" fmla="*/ 95250 w 381000"/>
                <a:gd name="connsiteY2" fmla="*/ 72231 h 115094"/>
                <a:gd name="connsiteX3" fmla="*/ 142875 w 381000"/>
                <a:gd name="connsiteY3" fmla="*/ 15081 h 115094"/>
                <a:gd name="connsiteX4" fmla="*/ 180975 w 381000"/>
                <a:gd name="connsiteY4" fmla="*/ 67469 h 115094"/>
                <a:gd name="connsiteX5" fmla="*/ 247650 w 381000"/>
                <a:gd name="connsiteY5" fmla="*/ 794 h 115094"/>
                <a:gd name="connsiteX6" fmla="*/ 285750 w 381000"/>
                <a:gd name="connsiteY6" fmla="*/ 72231 h 115094"/>
                <a:gd name="connsiteX7" fmla="*/ 381000 w 381000"/>
                <a:gd name="connsiteY7" fmla="*/ 115094 h 1150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81000" h="115094">
                  <a:moveTo>
                    <a:pt x="0" y="48419"/>
                  </a:moveTo>
                  <a:cubicBezTo>
                    <a:pt x="18256" y="27384"/>
                    <a:pt x="36512" y="6350"/>
                    <a:pt x="52387" y="10319"/>
                  </a:cubicBezTo>
                  <a:cubicBezTo>
                    <a:pt x="68262" y="14288"/>
                    <a:pt x="80169" y="71437"/>
                    <a:pt x="95250" y="72231"/>
                  </a:cubicBezTo>
                  <a:cubicBezTo>
                    <a:pt x="110331" y="73025"/>
                    <a:pt x="128588" y="15875"/>
                    <a:pt x="142875" y="15081"/>
                  </a:cubicBezTo>
                  <a:cubicBezTo>
                    <a:pt x="157162" y="14287"/>
                    <a:pt x="163513" y="69850"/>
                    <a:pt x="180975" y="67469"/>
                  </a:cubicBezTo>
                  <a:cubicBezTo>
                    <a:pt x="198437" y="65088"/>
                    <a:pt x="230188" y="0"/>
                    <a:pt x="247650" y="794"/>
                  </a:cubicBezTo>
                  <a:cubicBezTo>
                    <a:pt x="265112" y="1588"/>
                    <a:pt x="263525" y="53181"/>
                    <a:pt x="285750" y="72231"/>
                  </a:cubicBezTo>
                  <a:cubicBezTo>
                    <a:pt x="307975" y="91281"/>
                    <a:pt x="344487" y="103187"/>
                    <a:pt x="381000" y="115094"/>
                  </a:cubicBezTo>
                </a:path>
              </a:pathLst>
            </a:custGeom>
            <a:noFill/>
            <a:ln w="19050">
              <a:solidFill>
                <a:srgbClr val="008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/>
            </a:p>
          </p:txBody>
        </p:sp>
        <p:sp>
          <p:nvSpPr>
            <p:cNvPr id="60" name="Figura a mano libera 59"/>
            <p:cNvSpPr/>
            <p:nvPr/>
          </p:nvSpPr>
          <p:spPr>
            <a:xfrm rot="15629368">
              <a:off x="7053481" y="4784999"/>
              <a:ext cx="379818" cy="113769"/>
            </a:xfrm>
            <a:custGeom>
              <a:avLst/>
              <a:gdLst>
                <a:gd name="connsiteX0" fmla="*/ 0 w 381000"/>
                <a:gd name="connsiteY0" fmla="*/ 48419 h 115094"/>
                <a:gd name="connsiteX1" fmla="*/ 52387 w 381000"/>
                <a:gd name="connsiteY1" fmla="*/ 10319 h 115094"/>
                <a:gd name="connsiteX2" fmla="*/ 95250 w 381000"/>
                <a:gd name="connsiteY2" fmla="*/ 72231 h 115094"/>
                <a:gd name="connsiteX3" fmla="*/ 142875 w 381000"/>
                <a:gd name="connsiteY3" fmla="*/ 15081 h 115094"/>
                <a:gd name="connsiteX4" fmla="*/ 180975 w 381000"/>
                <a:gd name="connsiteY4" fmla="*/ 67469 h 115094"/>
                <a:gd name="connsiteX5" fmla="*/ 247650 w 381000"/>
                <a:gd name="connsiteY5" fmla="*/ 794 h 115094"/>
                <a:gd name="connsiteX6" fmla="*/ 285750 w 381000"/>
                <a:gd name="connsiteY6" fmla="*/ 72231 h 115094"/>
                <a:gd name="connsiteX7" fmla="*/ 381000 w 381000"/>
                <a:gd name="connsiteY7" fmla="*/ 115094 h 1150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81000" h="115094">
                  <a:moveTo>
                    <a:pt x="0" y="48419"/>
                  </a:moveTo>
                  <a:cubicBezTo>
                    <a:pt x="18256" y="27384"/>
                    <a:pt x="36512" y="6350"/>
                    <a:pt x="52387" y="10319"/>
                  </a:cubicBezTo>
                  <a:cubicBezTo>
                    <a:pt x="68262" y="14288"/>
                    <a:pt x="80169" y="71437"/>
                    <a:pt x="95250" y="72231"/>
                  </a:cubicBezTo>
                  <a:cubicBezTo>
                    <a:pt x="110331" y="73025"/>
                    <a:pt x="128588" y="15875"/>
                    <a:pt x="142875" y="15081"/>
                  </a:cubicBezTo>
                  <a:cubicBezTo>
                    <a:pt x="157162" y="14287"/>
                    <a:pt x="163513" y="69850"/>
                    <a:pt x="180975" y="67469"/>
                  </a:cubicBezTo>
                  <a:cubicBezTo>
                    <a:pt x="198437" y="65088"/>
                    <a:pt x="230188" y="0"/>
                    <a:pt x="247650" y="794"/>
                  </a:cubicBezTo>
                  <a:cubicBezTo>
                    <a:pt x="265112" y="1588"/>
                    <a:pt x="263525" y="53181"/>
                    <a:pt x="285750" y="72231"/>
                  </a:cubicBezTo>
                  <a:cubicBezTo>
                    <a:pt x="307975" y="91281"/>
                    <a:pt x="344487" y="103187"/>
                    <a:pt x="381000" y="115094"/>
                  </a:cubicBezTo>
                </a:path>
              </a:pathLst>
            </a:custGeom>
            <a:noFill/>
            <a:ln w="19050">
              <a:solidFill>
                <a:srgbClr val="008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/>
            </a:p>
          </p:txBody>
        </p:sp>
        <p:sp>
          <p:nvSpPr>
            <p:cNvPr id="61" name="Figura a mano libera 60"/>
            <p:cNvSpPr/>
            <p:nvPr/>
          </p:nvSpPr>
          <p:spPr>
            <a:xfrm rot="12510572">
              <a:off x="7229338" y="4729088"/>
              <a:ext cx="379230" cy="113945"/>
            </a:xfrm>
            <a:custGeom>
              <a:avLst/>
              <a:gdLst>
                <a:gd name="connsiteX0" fmla="*/ 0 w 381000"/>
                <a:gd name="connsiteY0" fmla="*/ 48419 h 115094"/>
                <a:gd name="connsiteX1" fmla="*/ 52387 w 381000"/>
                <a:gd name="connsiteY1" fmla="*/ 10319 h 115094"/>
                <a:gd name="connsiteX2" fmla="*/ 95250 w 381000"/>
                <a:gd name="connsiteY2" fmla="*/ 72231 h 115094"/>
                <a:gd name="connsiteX3" fmla="*/ 142875 w 381000"/>
                <a:gd name="connsiteY3" fmla="*/ 15081 h 115094"/>
                <a:gd name="connsiteX4" fmla="*/ 180975 w 381000"/>
                <a:gd name="connsiteY4" fmla="*/ 67469 h 115094"/>
                <a:gd name="connsiteX5" fmla="*/ 247650 w 381000"/>
                <a:gd name="connsiteY5" fmla="*/ 794 h 115094"/>
                <a:gd name="connsiteX6" fmla="*/ 285750 w 381000"/>
                <a:gd name="connsiteY6" fmla="*/ 72231 h 115094"/>
                <a:gd name="connsiteX7" fmla="*/ 381000 w 381000"/>
                <a:gd name="connsiteY7" fmla="*/ 115094 h 1150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81000" h="115094">
                  <a:moveTo>
                    <a:pt x="0" y="48419"/>
                  </a:moveTo>
                  <a:cubicBezTo>
                    <a:pt x="18256" y="27384"/>
                    <a:pt x="36512" y="6350"/>
                    <a:pt x="52387" y="10319"/>
                  </a:cubicBezTo>
                  <a:cubicBezTo>
                    <a:pt x="68262" y="14288"/>
                    <a:pt x="80169" y="71437"/>
                    <a:pt x="95250" y="72231"/>
                  </a:cubicBezTo>
                  <a:cubicBezTo>
                    <a:pt x="110331" y="73025"/>
                    <a:pt x="128588" y="15875"/>
                    <a:pt x="142875" y="15081"/>
                  </a:cubicBezTo>
                  <a:cubicBezTo>
                    <a:pt x="157162" y="14287"/>
                    <a:pt x="163513" y="69850"/>
                    <a:pt x="180975" y="67469"/>
                  </a:cubicBezTo>
                  <a:cubicBezTo>
                    <a:pt x="198437" y="65088"/>
                    <a:pt x="230188" y="0"/>
                    <a:pt x="247650" y="794"/>
                  </a:cubicBezTo>
                  <a:cubicBezTo>
                    <a:pt x="265112" y="1588"/>
                    <a:pt x="263525" y="53181"/>
                    <a:pt x="285750" y="72231"/>
                  </a:cubicBezTo>
                  <a:cubicBezTo>
                    <a:pt x="307975" y="91281"/>
                    <a:pt x="344487" y="103187"/>
                    <a:pt x="381000" y="115094"/>
                  </a:cubicBezTo>
                </a:path>
              </a:pathLst>
            </a:custGeom>
            <a:noFill/>
            <a:ln w="19050">
              <a:solidFill>
                <a:srgbClr val="008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/>
            </a:p>
          </p:txBody>
        </p:sp>
        <p:sp>
          <p:nvSpPr>
            <p:cNvPr id="62" name="Ovale 61"/>
            <p:cNvSpPr/>
            <p:nvPr/>
          </p:nvSpPr>
          <p:spPr>
            <a:xfrm>
              <a:off x="7252645" y="4615109"/>
              <a:ext cx="59593" cy="59686"/>
            </a:xfrm>
            <a:prstGeom prst="ellipse">
              <a:avLst/>
            </a:prstGeom>
            <a:solidFill>
              <a:srgbClr val="008000"/>
            </a:solidFill>
            <a:ln w="19050">
              <a:solidFill>
                <a:srgbClr val="008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/>
            </a:p>
          </p:txBody>
        </p:sp>
      </p:grpSp>
      <p:sp>
        <p:nvSpPr>
          <p:cNvPr id="20494" name="CasellaDiTesto 62"/>
          <p:cNvSpPr txBox="1">
            <a:spLocks noChangeArrowheads="1"/>
          </p:cNvSpPr>
          <p:nvPr/>
        </p:nvSpPr>
        <p:spPr bwMode="auto">
          <a:xfrm>
            <a:off x="1524000" y="3389313"/>
            <a:ext cx="5207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1400">
                <a:solidFill>
                  <a:srgbClr val="008000"/>
                </a:solidFill>
                <a:latin typeface="Calibri" pitchFamily="34" charset="0"/>
              </a:rPr>
              <a:t>M33</a:t>
            </a:r>
          </a:p>
        </p:txBody>
      </p:sp>
      <p:pic>
        <p:nvPicPr>
          <p:cNvPr id="20495" name="Picture 7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940425" y="1341438"/>
            <a:ext cx="2520950" cy="1085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5" name="Text Box 8"/>
          <p:cNvSpPr txBox="1">
            <a:spLocks noChangeArrowheads="1"/>
          </p:cNvSpPr>
          <p:nvPr/>
        </p:nvSpPr>
        <p:spPr bwMode="auto">
          <a:xfrm>
            <a:off x="6588125" y="908050"/>
            <a:ext cx="15494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defTabSz="912813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1600" b="1" dirty="0">
                <a:solidFill>
                  <a:schemeClr val="accent6">
                    <a:lumMod val="75000"/>
                  </a:schemeClr>
                </a:solidFill>
                <a:latin typeface="Verdana" pitchFamily="34" charset="0"/>
              </a:rPr>
              <a:t>LPS </a:t>
            </a:r>
            <a:r>
              <a:rPr lang="it-IT" sz="1600" b="1" dirty="0" err="1">
                <a:solidFill>
                  <a:schemeClr val="accent6">
                    <a:lumMod val="75000"/>
                  </a:schemeClr>
                </a:solidFill>
                <a:latin typeface="Verdana" pitchFamily="34" charset="0"/>
              </a:rPr>
              <a:t>binding</a:t>
            </a:r>
            <a:endParaRPr lang="it-IT" sz="1600" b="1" dirty="0">
              <a:solidFill>
                <a:schemeClr val="accent6">
                  <a:lumMod val="75000"/>
                </a:schemeClr>
              </a:solidFill>
              <a:latin typeface="Verdana" pitchFamily="34" charset="0"/>
            </a:endParaRPr>
          </a:p>
          <a:p>
            <a:pPr algn="ctr" defTabSz="912813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1200" dirty="0">
                <a:solidFill>
                  <a:schemeClr val="accent6">
                    <a:lumMod val="75000"/>
                  </a:schemeClr>
                </a:solidFill>
                <a:latin typeface="Verdana" pitchFamily="34" charset="0"/>
              </a:rPr>
              <a:t>Pini </a:t>
            </a:r>
            <a:r>
              <a:rPr lang="it-IT" sz="1200" dirty="0" err="1">
                <a:solidFill>
                  <a:schemeClr val="accent6">
                    <a:lumMod val="75000"/>
                  </a:schemeClr>
                </a:solidFill>
                <a:latin typeface="Verdana" pitchFamily="34" charset="0"/>
              </a:rPr>
              <a:t>et</a:t>
            </a:r>
            <a:r>
              <a:rPr lang="it-IT" sz="1200" dirty="0">
                <a:solidFill>
                  <a:schemeClr val="accent6">
                    <a:lumMod val="75000"/>
                  </a:schemeClr>
                </a:solidFill>
                <a:latin typeface="Verdana" pitchFamily="34" charset="0"/>
              </a:rPr>
              <a:t> al., 2007</a:t>
            </a:r>
          </a:p>
        </p:txBody>
      </p:sp>
      <p:sp>
        <p:nvSpPr>
          <p:cNvPr id="20497" name="Rectangle 162"/>
          <p:cNvSpPr>
            <a:spLocks noChangeArrowheads="1"/>
          </p:cNvSpPr>
          <p:nvPr/>
        </p:nvSpPr>
        <p:spPr bwMode="auto">
          <a:xfrm>
            <a:off x="6875463" y="1844675"/>
            <a:ext cx="1512887" cy="277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1200" b="1">
                <a:latin typeface="Verdana" pitchFamily="34" charset="0"/>
              </a:rPr>
              <a:t>KD = 3.17e–9</a:t>
            </a:r>
          </a:p>
        </p:txBody>
      </p:sp>
      <p:sp>
        <p:nvSpPr>
          <p:cNvPr id="68" name="Rectangle 6"/>
          <p:cNvSpPr>
            <a:spLocks noChangeArrowheads="1"/>
          </p:cNvSpPr>
          <p:nvPr/>
        </p:nvSpPr>
        <p:spPr bwMode="auto">
          <a:xfrm>
            <a:off x="5729288" y="4221163"/>
            <a:ext cx="3168650" cy="315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defTabSz="912813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dirty="0" err="1">
                <a:solidFill>
                  <a:schemeClr val="accent6">
                    <a:lumMod val="7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Confocal</a:t>
            </a:r>
            <a:r>
              <a:rPr lang="en-US" sz="1600" b="1" dirty="0">
                <a:solidFill>
                  <a:schemeClr val="accent6">
                    <a:lumMod val="7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laser microscopy</a:t>
            </a:r>
          </a:p>
          <a:p>
            <a:pPr algn="ctr" defTabSz="912813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1200" dirty="0">
                <a:solidFill>
                  <a:schemeClr val="accent6">
                    <a:lumMod val="75000"/>
                  </a:schemeClr>
                </a:solidFill>
                <a:latin typeface="Verdana" pitchFamily="34" charset="0"/>
              </a:rPr>
              <a:t>Pini </a:t>
            </a:r>
            <a:r>
              <a:rPr lang="it-IT" sz="1200" dirty="0" err="1">
                <a:solidFill>
                  <a:schemeClr val="accent6">
                    <a:lumMod val="75000"/>
                  </a:schemeClr>
                </a:solidFill>
                <a:latin typeface="Verdana" pitchFamily="34" charset="0"/>
              </a:rPr>
              <a:t>et</a:t>
            </a:r>
            <a:r>
              <a:rPr lang="it-IT" sz="1200" dirty="0">
                <a:solidFill>
                  <a:schemeClr val="accent6">
                    <a:lumMod val="75000"/>
                  </a:schemeClr>
                </a:solidFill>
                <a:latin typeface="Verdana" pitchFamily="34" charset="0"/>
              </a:rPr>
              <a:t> al., 2007</a:t>
            </a:r>
          </a:p>
          <a:p>
            <a:pPr algn="ctr" defTabSz="912813" fontAlgn="auto">
              <a:spcBef>
                <a:spcPts val="0"/>
              </a:spcBef>
              <a:spcAft>
                <a:spcPts val="0"/>
              </a:spcAft>
              <a:defRPr/>
            </a:pPr>
            <a:endParaRPr lang="it-IT" sz="1600" b="1" dirty="0">
              <a:solidFill>
                <a:schemeClr val="accent6">
                  <a:lumMod val="75000"/>
                </a:schemeClr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20499" name="Picture 1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84888" y="4475163"/>
            <a:ext cx="2376487" cy="1582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00" name="Rectangle 7"/>
          <p:cNvSpPr>
            <a:spLocks noChangeArrowheads="1"/>
          </p:cNvSpPr>
          <p:nvPr/>
        </p:nvSpPr>
        <p:spPr bwMode="auto">
          <a:xfrm>
            <a:off x="5724525" y="6100763"/>
            <a:ext cx="3024188" cy="554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it-IT" sz="1000">
                <a:latin typeface="Verdana" pitchFamily="34" charset="0"/>
              </a:rPr>
              <a:t>CLSM experiments showed that rhodamine-labelled M33 is able to enter the cells within 5 minutes from incubation</a:t>
            </a:r>
            <a:endParaRPr lang="it-IT" sz="1000" u="sng">
              <a:latin typeface="Verdana" pitchFamily="34" charset="0"/>
            </a:endParaRPr>
          </a:p>
        </p:txBody>
      </p:sp>
      <p:sp>
        <p:nvSpPr>
          <p:cNvPr id="20501" name="Rectangle 16"/>
          <p:cNvSpPr>
            <a:spLocks noChangeArrowheads="1"/>
          </p:cNvSpPr>
          <p:nvPr/>
        </p:nvSpPr>
        <p:spPr bwMode="auto">
          <a:xfrm>
            <a:off x="2465388" y="179388"/>
            <a:ext cx="4103687" cy="585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3200" b="1">
                <a:latin typeface="Palatino Linotype" pitchFamily="18" charset="0"/>
              </a:rPr>
              <a:t>Mechanism of action</a:t>
            </a:r>
          </a:p>
        </p:txBody>
      </p:sp>
      <p:sp>
        <p:nvSpPr>
          <p:cNvPr id="72" name="Line 17"/>
          <p:cNvSpPr>
            <a:spLocks noChangeShapeType="1"/>
          </p:cNvSpPr>
          <p:nvPr/>
        </p:nvSpPr>
        <p:spPr bwMode="auto">
          <a:xfrm>
            <a:off x="0" y="908050"/>
            <a:ext cx="9144000" cy="0"/>
          </a:xfrm>
          <a:prstGeom prst="line">
            <a:avLst/>
          </a:prstGeom>
          <a:noFill/>
          <a:ln w="57150">
            <a:solidFill>
              <a:schemeClr val="accent6">
                <a:lumMod val="75000"/>
              </a:schemeClr>
            </a:solidFill>
            <a:round/>
            <a:headEnd/>
            <a:tailEnd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it-IT">
              <a:latin typeface="+mn-lt"/>
            </a:endParaRPr>
          </a:p>
        </p:txBody>
      </p:sp>
      <p:pic>
        <p:nvPicPr>
          <p:cNvPr id="20503" name="Picture 1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525" y="9525"/>
            <a:ext cx="912813" cy="852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6" name="Freccia in giù 75"/>
          <p:cNvSpPr/>
          <p:nvPr/>
        </p:nvSpPr>
        <p:spPr>
          <a:xfrm rot="16200000">
            <a:off x="4859338" y="2182812"/>
            <a:ext cx="782638" cy="969963"/>
          </a:xfrm>
          <a:prstGeom prst="downArrow">
            <a:avLst/>
          </a:prstGeom>
          <a:solidFill>
            <a:schemeClr val="accent1">
              <a:lumMod val="50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/>
          </a:p>
        </p:txBody>
      </p:sp>
      <p:grpSp>
        <p:nvGrpSpPr>
          <p:cNvPr id="20505" name="Gruppo 76"/>
          <p:cNvGrpSpPr>
            <a:grpSpLocks/>
          </p:cNvGrpSpPr>
          <p:nvPr/>
        </p:nvGrpSpPr>
        <p:grpSpPr bwMode="auto">
          <a:xfrm rot="-6027522">
            <a:off x="3087688" y="5340350"/>
            <a:ext cx="427037" cy="309563"/>
            <a:chOff x="6910388" y="4504533"/>
            <a:chExt cx="728662" cy="529033"/>
          </a:xfrm>
        </p:grpSpPr>
        <p:sp>
          <p:nvSpPr>
            <p:cNvPr id="78" name="Figura a mano libera 77"/>
            <p:cNvSpPr/>
            <p:nvPr/>
          </p:nvSpPr>
          <p:spPr>
            <a:xfrm>
              <a:off x="6912200" y="4535545"/>
              <a:ext cx="381938" cy="116659"/>
            </a:xfrm>
            <a:custGeom>
              <a:avLst/>
              <a:gdLst>
                <a:gd name="connsiteX0" fmla="*/ 0 w 381000"/>
                <a:gd name="connsiteY0" fmla="*/ 48419 h 115094"/>
                <a:gd name="connsiteX1" fmla="*/ 52387 w 381000"/>
                <a:gd name="connsiteY1" fmla="*/ 10319 h 115094"/>
                <a:gd name="connsiteX2" fmla="*/ 95250 w 381000"/>
                <a:gd name="connsiteY2" fmla="*/ 72231 h 115094"/>
                <a:gd name="connsiteX3" fmla="*/ 142875 w 381000"/>
                <a:gd name="connsiteY3" fmla="*/ 15081 h 115094"/>
                <a:gd name="connsiteX4" fmla="*/ 180975 w 381000"/>
                <a:gd name="connsiteY4" fmla="*/ 67469 h 115094"/>
                <a:gd name="connsiteX5" fmla="*/ 247650 w 381000"/>
                <a:gd name="connsiteY5" fmla="*/ 794 h 115094"/>
                <a:gd name="connsiteX6" fmla="*/ 285750 w 381000"/>
                <a:gd name="connsiteY6" fmla="*/ 72231 h 115094"/>
                <a:gd name="connsiteX7" fmla="*/ 381000 w 381000"/>
                <a:gd name="connsiteY7" fmla="*/ 115094 h 1150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81000" h="115094">
                  <a:moveTo>
                    <a:pt x="0" y="48419"/>
                  </a:moveTo>
                  <a:cubicBezTo>
                    <a:pt x="18256" y="27384"/>
                    <a:pt x="36512" y="6350"/>
                    <a:pt x="52387" y="10319"/>
                  </a:cubicBezTo>
                  <a:cubicBezTo>
                    <a:pt x="68262" y="14288"/>
                    <a:pt x="80169" y="71437"/>
                    <a:pt x="95250" y="72231"/>
                  </a:cubicBezTo>
                  <a:cubicBezTo>
                    <a:pt x="110331" y="73025"/>
                    <a:pt x="128588" y="15875"/>
                    <a:pt x="142875" y="15081"/>
                  </a:cubicBezTo>
                  <a:cubicBezTo>
                    <a:pt x="157162" y="14287"/>
                    <a:pt x="163513" y="69850"/>
                    <a:pt x="180975" y="67469"/>
                  </a:cubicBezTo>
                  <a:cubicBezTo>
                    <a:pt x="198437" y="65088"/>
                    <a:pt x="230188" y="0"/>
                    <a:pt x="247650" y="794"/>
                  </a:cubicBezTo>
                  <a:cubicBezTo>
                    <a:pt x="265112" y="1588"/>
                    <a:pt x="263525" y="53181"/>
                    <a:pt x="285750" y="72231"/>
                  </a:cubicBezTo>
                  <a:cubicBezTo>
                    <a:pt x="307975" y="91281"/>
                    <a:pt x="344487" y="103187"/>
                    <a:pt x="381000" y="115094"/>
                  </a:cubicBezTo>
                </a:path>
              </a:pathLst>
            </a:custGeom>
            <a:noFill/>
            <a:ln w="19050">
              <a:solidFill>
                <a:srgbClr val="008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/>
            </a:p>
          </p:txBody>
        </p:sp>
        <p:sp>
          <p:nvSpPr>
            <p:cNvPr id="79" name="Figura a mano libera 78"/>
            <p:cNvSpPr/>
            <p:nvPr/>
          </p:nvSpPr>
          <p:spPr>
            <a:xfrm rot="8325784">
              <a:off x="7256215" y="4501186"/>
              <a:ext cx="381938" cy="113945"/>
            </a:xfrm>
            <a:custGeom>
              <a:avLst/>
              <a:gdLst>
                <a:gd name="connsiteX0" fmla="*/ 0 w 381000"/>
                <a:gd name="connsiteY0" fmla="*/ 48419 h 115094"/>
                <a:gd name="connsiteX1" fmla="*/ 52387 w 381000"/>
                <a:gd name="connsiteY1" fmla="*/ 10319 h 115094"/>
                <a:gd name="connsiteX2" fmla="*/ 95250 w 381000"/>
                <a:gd name="connsiteY2" fmla="*/ 72231 h 115094"/>
                <a:gd name="connsiteX3" fmla="*/ 142875 w 381000"/>
                <a:gd name="connsiteY3" fmla="*/ 15081 h 115094"/>
                <a:gd name="connsiteX4" fmla="*/ 180975 w 381000"/>
                <a:gd name="connsiteY4" fmla="*/ 67469 h 115094"/>
                <a:gd name="connsiteX5" fmla="*/ 247650 w 381000"/>
                <a:gd name="connsiteY5" fmla="*/ 794 h 115094"/>
                <a:gd name="connsiteX6" fmla="*/ 285750 w 381000"/>
                <a:gd name="connsiteY6" fmla="*/ 72231 h 115094"/>
                <a:gd name="connsiteX7" fmla="*/ 381000 w 381000"/>
                <a:gd name="connsiteY7" fmla="*/ 115094 h 1150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81000" h="115094">
                  <a:moveTo>
                    <a:pt x="0" y="48419"/>
                  </a:moveTo>
                  <a:cubicBezTo>
                    <a:pt x="18256" y="27384"/>
                    <a:pt x="36512" y="6350"/>
                    <a:pt x="52387" y="10319"/>
                  </a:cubicBezTo>
                  <a:cubicBezTo>
                    <a:pt x="68262" y="14288"/>
                    <a:pt x="80169" y="71437"/>
                    <a:pt x="95250" y="72231"/>
                  </a:cubicBezTo>
                  <a:cubicBezTo>
                    <a:pt x="110331" y="73025"/>
                    <a:pt x="128588" y="15875"/>
                    <a:pt x="142875" y="15081"/>
                  </a:cubicBezTo>
                  <a:cubicBezTo>
                    <a:pt x="157162" y="14287"/>
                    <a:pt x="163513" y="69850"/>
                    <a:pt x="180975" y="67469"/>
                  </a:cubicBezTo>
                  <a:cubicBezTo>
                    <a:pt x="198437" y="65088"/>
                    <a:pt x="230188" y="0"/>
                    <a:pt x="247650" y="794"/>
                  </a:cubicBezTo>
                  <a:cubicBezTo>
                    <a:pt x="265112" y="1588"/>
                    <a:pt x="263525" y="53181"/>
                    <a:pt x="285750" y="72231"/>
                  </a:cubicBezTo>
                  <a:cubicBezTo>
                    <a:pt x="307975" y="91281"/>
                    <a:pt x="344487" y="103187"/>
                    <a:pt x="381000" y="115094"/>
                  </a:cubicBezTo>
                </a:path>
              </a:pathLst>
            </a:custGeom>
            <a:noFill/>
            <a:ln w="19050">
              <a:solidFill>
                <a:srgbClr val="008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/>
            </a:p>
          </p:txBody>
        </p:sp>
        <p:sp>
          <p:nvSpPr>
            <p:cNvPr id="80" name="Figura a mano libera 79"/>
            <p:cNvSpPr/>
            <p:nvPr/>
          </p:nvSpPr>
          <p:spPr>
            <a:xfrm rot="15629368">
              <a:off x="7053481" y="4784999"/>
              <a:ext cx="379818" cy="113769"/>
            </a:xfrm>
            <a:custGeom>
              <a:avLst/>
              <a:gdLst>
                <a:gd name="connsiteX0" fmla="*/ 0 w 381000"/>
                <a:gd name="connsiteY0" fmla="*/ 48419 h 115094"/>
                <a:gd name="connsiteX1" fmla="*/ 52387 w 381000"/>
                <a:gd name="connsiteY1" fmla="*/ 10319 h 115094"/>
                <a:gd name="connsiteX2" fmla="*/ 95250 w 381000"/>
                <a:gd name="connsiteY2" fmla="*/ 72231 h 115094"/>
                <a:gd name="connsiteX3" fmla="*/ 142875 w 381000"/>
                <a:gd name="connsiteY3" fmla="*/ 15081 h 115094"/>
                <a:gd name="connsiteX4" fmla="*/ 180975 w 381000"/>
                <a:gd name="connsiteY4" fmla="*/ 67469 h 115094"/>
                <a:gd name="connsiteX5" fmla="*/ 247650 w 381000"/>
                <a:gd name="connsiteY5" fmla="*/ 794 h 115094"/>
                <a:gd name="connsiteX6" fmla="*/ 285750 w 381000"/>
                <a:gd name="connsiteY6" fmla="*/ 72231 h 115094"/>
                <a:gd name="connsiteX7" fmla="*/ 381000 w 381000"/>
                <a:gd name="connsiteY7" fmla="*/ 115094 h 1150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81000" h="115094">
                  <a:moveTo>
                    <a:pt x="0" y="48419"/>
                  </a:moveTo>
                  <a:cubicBezTo>
                    <a:pt x="18256" y="27384"/>
                    <a:pt x="36512" y="6350"/>
                    <a:pt x="52387" y="10319"/>
                  </a:cubicBezTo>
                  <a:cubicBezTo>
                    <a:pt x="68262" y="14288"/>
                    <a:pt x="80169" y="71437"/>
                    <a:pt x="95250" y="72231"/>
                  </a:cubicBezTo>
                  <a:cubicBezTo>
                    <a:pt x="110331" y="73025"/>
                    <a:pt x="128588" y="15875"/>
                    <a:pt x="142875" y="15081"/>
                  </a:cubicBezTo>
                  <a:cubicBezTo>
                    <a:pt x="157162" y="14287"/>
                    <a:pt x="163513" y="69850"/>
                    <a:pt x="180975" y="67469"/>
                  </a:cubicBezTo>
                  <a:cubicBezTo>
                    <a:pt x="198437" y="65088"/>
                    <a:pt x="230188" y="0"/>
                    <a:pt x="247650" y="794"/>
                  </a:cubicBezTo>
                  <a:cubicBezTo>
                    <a:pt x="265112" y="1588"/>
                    <a:pt x="263525" y="53181"/>
                    <a:pt x="285750" y="72231"/>
                  </a:cubicBezTo>
                  <a:cubicBezTo>
                    <a:pt x="307975" y="91281"/>
                    <a:pt x="344487" y="103187"/>
                    <a:pt x="381000" y="115094"/>
                  </a:cubicBezTo>
                </a:path>
              </a:pathLst>
            </a:custGeom>
            <a:noFill/>
            <a:ln w="19050">
              <a:solidFill>
                <a:srgbClr val="008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/>
            </a:p>
          </p:txBody>
        </p:sp>
        <p:sp>
          <p:nvSpPr>
            <p:cNvPr id="81" name="Figura a mano libera 80"/>
            <p:cNvSpPr/>
            <p:nvPr/>
          </p:nvSpPr>
          <p:spPr>
            <a:xfrm rot="12510572">
              <a:off x="7229338" y="4729088"/>
              <a:ext cx="379230" cy="113945"/>
            </a:xfrm>
            <a:custGeom>
              <a:avLst/>
              <a:gdLst>
                <a:gd name="connsiteX0" fmla="*/ 0 w 381000"/>
                <a:gd name="connsiteY0" fmla="*/ 48419 h 115094"/>
                <a:gd name="connsiteX1" fmla="*/ 52387 w 381000"/>
                <a:gd name="connsiteY1" fmla="*/ 10319 h 115094"/>
                <a:gd name="connsiteX2" fmla="*/ 95250 w 381000"/>
                <a:gd name="connsiteY2" fmla="*/ 72231 h 115094"/>
                <a:gd name="connsiteX3" fmla="*/ 142875 w 381000"/>
                <a:gd name="connsiteY3" fmla="*/ 15081 h 115094"/>
                <a:gd name="connsiteX4" fmla="*/ 180975 w 381000"/>
                <a:gd name="connsiteY4" fmla="*/ 67469 h 115094"/>
                <a:gd name="connsiteX5" fmla="*/ 247650 w 381000"/>
                <a:gd name="connsiteY5" fmla="*/ 794 h 115094"/>
                <a:gd name="connsiteX6" fmla="*/ 285750 w 381000"/>
                <a:gd name="connsiteY6" fmla="*/ 72231 h 115094"/>
                <a:gd name="connsiteX7" fmla="*/ 381000 w 381000"/>
                <a:gd name="connsiteY7" fmla="*/ 115094 h 1150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81000" h="115094">
                  <a:moveTo>
                    <a:pt x="0" y="48419"/>
                  </a:moveTo>
                  <a:cubicBezTo>
                    <a:pt x="18256" y="27384"/>
                    <a:pt x="36512" y="6350"/>
                    <a:pt x="52387" y="10319"/>
                  </a:cubicBezTo>
                  <a:cubicBezTo>
                    <a:pt x="68262" y="14288"/>
                    <a:pt x="80169" y="71437"/>
                    <a:pt x="95250" y="72231"/>
                  </a:cubicBezTo>
                  <a:cubicBezTo>
                    <a:pt x="110331" y="73025"/>
                    <a:pt x="128588" y="15875"/>
                    <a:pt x="142875" y="15081"/>
                  </a:cubicBezTo>
                  <a:cubicBezTo>
                    <a:pt x="157162" y="14287"/>
                    <a:pt x="163513" y="69850"/>
                    <a:pt x="180975" y="67469"/>
                  </a:cubicBezTo>
                  <a:cubicBezTo>
                    <a:pt x="198437" y="65088"/>
                    <a:pt x="230188" y="0"/>
                    <a:pt x="247650" y="794"/>
                  </a:cubicBezTo>
                  <a:cubicBezTo>
                    <a:pt x="265112" y="1588"/>
                    <a:pt x="263525" y="53181"/>
                    <a:pt x="285750" y="72231"/>
                  </a:cubicBezTo>
                  <a:cubicBezTo>
                    <a:pt x="307975" y="91281"/>
                    <a:pt x="344487" y="103187"/>
                    <a:pt x="381000" y="115094"/>
                  </a:cubicBezTo>
                </a:path>
              </a:pathLst>
            </a:custGeom>
            <a:noFill/>
            <a:ln w="19050">
              <a:solidFill>
                <a:srgbClr val="008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/>
            </a:p>
          </p:txBody>
        </p:sp>
        <p:sp>
          <p:nvSpPr>
            <p:cNvPr id="82" name="Ovale 81"/>
            <p:cNvSpPr/>
            <p:nvPr/>
          </p:nvSpPr>
          <p:spPr>
            <a:xfrm>
              <a:off x="7252645" y="4615109"/>
              <a:ext cx="59593" cy="59686"/>
            </a:xfrm>
            <a:prstGeom prst="ellipse">
              <a:avLst/>
            </a:prstGeom>
            <a:solidFill>
              <a:srgbClr val="008000"/>
            </a:solidFill>
            <a:ln w="19050">
              <a:solidFill>
                <a:srgbClr val="008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/>
            </a:p>
          </p:txBody>
        </p:sp>
      </p:grpSp>
      <p:sp>
        <p:nvSpPr>
          <p:cNvPr id="83" name="Freccia in giù 82"/>
          <p:cNvSpPr/>
          <p:nvPr/>
        </p:nvSpPr>
        <p:spPr>
          <a:xfrm rot="16200000">
            <a:off x="4953000" y="4784726"/>
            <a:ext cx="782637" cy="969962"/>
          </a:xfrm>
          <a:prstGeom prst="downArrow">
            <a:avLst/>
          </a:prstGeom>
          <a:solidFill>
            <a:schemeClr val="accent1">
              <a:lumMod val="50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/>
          </a:p>
        </p:txBody>
      </p:sp>
      <p:grpSp>
        <p:nvGrpSpPr>
          <p:cNvPr id="20507" name="Gruppo 85"/>
          <p:cNvGrpSpPr>
            <a:grpSpLocks/>
          </p:cNvGrpSpPr>
          <p:nvPr/>
        </p:nvGrpSpPr>
        <p:grpSpPr bwMode="auto">
          <a:xfrm>
            <a:off x="6084888" y="2781300"/>
            <a:ext cx="2590800" cy="1079500"/>
            <a:chOff x="6302449" y="2780928"/>
            <a:chExt cx="2229991" cy="1080120"/>
          </a:xfrm>
        </p:grpSpPr>
        <p:pic>
          <p:nvPicPr>
            <p:cNvPr id="20510" name="Picture 1"/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FDFEFE"/>
                </a:clrFrom>
                <a:clrTo>
                  <a:srgbClr val="FDFEFE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6302449" y="2788315"/>
              <a:ext cx="2229991" cy="10727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5" name="Rettangolo 84"/>
            <p:cNvSpPr/>
            <p:nvPr/>
          </p:nvSpPr>
          <p:spPr>
            <a:xfrm>
              <a:off x="6588030" y="2780928"/>
              <a:ext cx="720102" cy="144546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/>
            </a:p>
          </p:txBody>
        </p:sp>
      </p:grpSp>
      <p:sp>
        <p:nvSpPr>
          <p:cNvPr id="84" name="Text Box 8"/>
          <p:cNvSpPr txBox="1">
            <a:spLocks noChangeArrowheads="1"/>
          </p:cNvSpPr>
          <p:nvPr/>
        </p:nvSpPr>
        <p:spPr bwMode="auto">
          <a:xfrm>
            <a:off x="6659563" y="2546350"/>
            <a:ext cx="1698625" cy="52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912813"/>
            <a:r>
              <a:rPr lang="it-IT" sz="1600" b="1">
                <a:solidFill>
                  <a:srgbClr val="E46C0A"/>
                </a:solidFill>
                <a:latin typeface="Verdana" pitchFamily="34" charset="0"/>
              </a:rPr>
              <a:t>LTA binding</a:t>
            </a:r>
          </a:p>
          <a:p>
            <a:pPr defTabSz="912813"/>
            <a:r>
              <a:rPr lang="it-IT" sz="1200">
                <a:solidFill>
                  <a:srgbClr val="E46C0A"/>
                </a:solidFill>
                <a:latin typeface="Verdana" pitchFamily="34" charset="0"/>
              </a:rPr>
              <a:t>Falciani et al., 2012</a:t>
            </a:r>
          </a:p>
        </p:txBody>
      </p:sp>
      <p:pic>
        <p:nvPicPr>
          <p:cNvPr id="87" name="Picture 5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485063" y="184150"/>
            <a:ext cx="1622425" cy="53181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525">
            <a:solidFill>
              <a:schemeClr val="accent6">
                <a:lumMod val="20000"/>
                <a:lumOff val="80000"/>
              </a:schemeClr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o 13"/>
          <p:cNvGrpSpPr/>
          <p:nvPr/>
        </p:nvGrpSpPr>
        <p:grpSpPr>
          <a:xfrm>
            <a:off x="1259632" y="179388"/>
            <a:ext cx="6480720" cy="5981826"/>
            <a:chOff x="1259632" y="179388"/>
            <a:chExt cx="6480720" cy="5981826"/>
          </a:xfrm>
        </p:grpSpPr>
        <p:pic>
          <p:nvPicPr>
            <p:cNvPr id="34819" name="Picture 3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259632" y="1556791"/>
              <a:ext cx="6480720" cy="46044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" name="Rectangle 16"/>
            <p:cNvSpPr>
              <a:spLocks noChangeArrowheads="1"/>
            </p:cNvSpPr>
            <p:nvPr/>
          </p:nvSpPr>
          <p:spPr bwMode="auto">
            <a:xfrm>
              <a:off x="1331640" y="179388"/>
              <a:ext cx="6192688" cy="584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it-IT" sz="3200" b="1" dirty="0" smtClean="0">
                  <a:latin typeface="Palatino Linotype" pitchFamily="18" charset="0"/>
                </a:rPr>
                <a:t> Scanning Electron </a:t>
              </a:r>
              <a:r>
                <a:rPr lang="it-IT" sz="3200" b="1" dirty="0" err="1" smtClean="0">
                  <a:latin typeface="Palatino Linotype" pitchFamily="18" charset="0"/>
                </a:rPr>
                <a:t>Microscopy</a:t>
              </a:r>
              <a:endParaRPr lang="it-IT" sz="3200" b="1" dirty="0">
                <a:latin typeface="Palatino Linotype" pitchFamily="18" charset="0"/>
              </a:endParaRPr>
            </a:p>
          </p:txBody>
        </p:sp>
      </p:grpSp>
      <p:sp>
        <p:nvSpPr>
          <p:cNvPr id="6" name="Line 17"/>
          <p:cNvSpPr>
            <a:spLocks noChangeShapeType="1"/>
          </p:cNvSpPr>
          <p:nvPr/>
        </p:nvSpPr>
        <p:spPr bwMode="auto">
          <a:xfrm>
            <a:off x="0" y="908050"/>
            <a:ext cx="9144000" cy="0"/>
          </a:xfrm>
          <a:prstGeom prst="line">
            <a:avLst/>
          </a:prstGeom>
          <a:noFill/>
          <a:ln w="57150">
            <a:solidFill>
              <a:schemeClr val="accent6">
                <a:lumMod val="75000"/>
              </a:schemeClr>
            </a:solidFill>
            <a:round/>
            <a:headEnd/>
            <a:tailEnd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it-IT">
              <a:latin typeface="+mn-lt"/>
            </a:endParaRPr>
          </a:p>
        </p:txBody>
      </p:sp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485063" y="184150"/>
            <a:ext cx="1622425" cy="53181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525">
            <a:solidFill>
              <a:schemeClr val="accent6">
                <a:lumMod val="20000"/>
                <a:lumOff val="80000"/>
              </a:schemeClr>
            </a:solidFill>
            <a:miter lim="800000"/>
            <a:headEnd/>
            <a:tailEnd/>
          </a:ln>
        </p:spPr>
      </p:pic>
      <p:sp>
        <p:nvSpPr>
          <p:cNvPr id="8" name="CasellaDiTesto 7"/>
          <p:cNvSpPr txBox="1"/>
          <p:nvPr/>
        </p:nvSpPr>
        <p:spPr>
          <a:xfrm>
            <a:off x="395536" y="1002214"/>
            <a:ext cx="85689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600" b="1" i="1" dirty="0" err="1" smtClean="0"/>
              <a:t>Pseudomonas</a:t>
            </a:r>
            <a:r>
              <a:rPr lang="it-IT" sz="1600" b="1" i="1" dirty="0" smtClean="0"/>
              <a:t> </a:t>
            </a:r>
            <a:r>
              <a:rPr lang="it-IT" sz="1600" b="1" i="1" dirty="0" err="1" smtClean="0"/>
              <a:t>aeruginosa</a:t>
            </a:r>
            <a:r>
              <a:rPr lang="it-IT" sz="1600" b="1" i="1" dirty="0" smtClean="0"/>
              <a:t> </a:t>
            </a:r>
            <a:r>
              <a:rPr lang="it-IT" sz="1600" b="1" dirty="0" smtClean="0"/>
              <a:t>incubate </a:t>
            </a:r>
            <a:r>
              <a:rPr lang="it-IT" sz="1600" b="1" dirty="0" err="1" smtClean="0"/>
              <a:t>with</a:t>
            </a:r>
            <a:r>
              <a:rPr lang="it-IT" sz="1600" b="1" dirty="0" smtClean="0"/>
              <a:t> M33 1.5 µM (MIC </a:t>
            </a:r>
            <a:r>
              <a:rPr lang="it-IT" sz="1600" b="1" dirty="0" err="1" smtClean="0"/>
              <a:t>value</a:t>
            </a:r>
            <a:r>
              <a:rPr lang="it-IT" sz="1600" b="1" dirty="0" smtClean="0"/>
              <a:t>)</a:t>
            </a:r>
            <a:endParaRPr lang="it-IT" sz="1600" b="1" dirty="0"/>
          </a:p>
        </p:txBody>
      </p:sp>
      <p:pic>
        <p:nvPicPr>
          <p:cNvPr id="12" name="Picture 1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525" y="9525"/>
            <a:ext cx="912813" cy="852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" name="Gruppo 15"/>
          <p:cNvGrpSpPr/>
          <p:nvPr/>
        </p:nvGrpSpPr>
        <p:grpSpPr>
          <a:xfrm>
            <a:off x="888926" y="168449"/>
            <a:ext cx="6624736" cy="6428903"/>
            <a:chOff x="888926" y="168449"/>
            <a:chExt cx="6624736" cy="6428903"/>
          </a:xfrm>
        </p:grpSpPr>
        <p:pic>
          <p:nvPicPr>
            <p:cNvPr id="13" name="Picture 3" descr="C:\Users\Jlenia\Documents\peptide battericida\M33 2014-2015\Microscopia elettronica\TEM\PAO1\M33 60min\PAO60_3.tif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35696" y="1340768"/>
              <a:ext cx="5256584" cy="5256584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Rectangle 16"/>
            <p:cNvSpPr>
              <a:spLocks noChangeArrowheads="1"/>
            </p:cNvSpPr>
            <p:nvPr/>
          </p:nvSpPr>
          <p:spPr bwMode="auto">
            <a:xfrm>
              <a:off x="888926" y="168449"/>
              <a:ext cx="6624736" cy="584775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it-IT" sz="3200" b="1" dirty="0" err="1" smtClean="0">
                  <a:latin typeface="Palatino Linotype" pitchFamily="18" charset="0"/>
                </a:rPr>
                <a:t>Transmission</a:t>
              </a:r>
              <a:r>
                <a:rPr lang="it-IT" sz="3200" b="1" dirty="0" smtClean="0">
                  <a:latin typeface="Palatino Linotype" pitchFamily="18" charset="0"/>
                </a:rPr>
                <a:t> Electron </a:t>
              </a:r>
              <a:r>
                <a:rPr lang="it-IT" sz="3200" b="1" dirty="0" err="1" smtClean="0">
                  <a:latin typeface="Palatino Linotype" pitchFamily="18" charset="0"/>
                </a:rPr>
                <a:t>Microscopy</a:t>
              </a:r>
              <a:endParaRPr lang="it-IT" sz="3200" b="1" dirty="0">
                <a:latin typeface="Palatino Linotype" pitchFamily="18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Rectangle 16"/>
          <p:cNvSpPr>
            <a:spLocks noChangeArrowheads="1"/>
          </p:cNvSpPr>
          <p:nvPr/>
        </p:nvSpPr>
        <p:spPr bwMode="auto">
          <a:xfrm>
            <a:off x="2123728" y="179388"/>
            <a:ext cx="4464496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it-IT" sz="3200" b="1" dirty="0" err="1" smtClean="0">
                <a:latin typeface="Palatino Linotype" pitchFamily="18" charset="0"/>
              </a:rPr>
              <a:t>Time</a:t>
            </a:r>
            <a:r>
              <a:rPr lang="it-IT" sz="3200" b="1" dirty="0" smtClean="0">
                <a:latin typeface="Palatino Linotype" pitchFamily="18" charset="0"/>
              </a:rPr>
              <a:t> </a:t>
            </a:r>
            <a:r>
              <a:rPr lang="it-IT" sz="3200" b="1" dirty="0" err="1" smtClean="0">
                <a:latin typeface="Palatino Linotype" pitchFamily="18" charset="0"/>
              </a:rPr>
              <a:t>Killing</a:t>
            </a:r>
            <a:r>
              <a:rPr lang="it-IT" sz="3200" b="1" dirty="0" smtClean="0">
                <a:latin typeface="Palatino Linotype" pitchFamily="18" charset="0"/>
              </a:rPr>
              <a:t> </a:t>
            </a:r>
            <a:r>
              <a:rPr lang="it-IT" sz="3200" b="1" dirty="0" err="1" smtClean="0">
                <a:latin typeface="Palatino Linotype" pitchFamily="18" charset="0"/>
              </a:rPr>
              <a:t>Kinetics</a:t>
            </a:r>
            <a:endParaRPr lang="it-IT" sz="3200" b="1" dirty="0">
              <a:latin typeface="Palatino Linotype" pitchFamily="18" charset="0"/>
            </a:endParaRPr>
          </a:p>
        </p:txBody>
      </p:sp>
      <p:sp>
        <p:nvSpPr>
          <p:cNvPr id="382" name="Line 17"/>
          <p:cNvSpPr>
            <a:spLocks noChangeShapeType="1"/>
          </p:cNvSpPr>
          <p:nvPr/>
        </p:nvSpPr>
        <p:spPr bwMode="auto">
          <a:xfrm>
            <a:off x="0" y="908050"/>
            <a:ext cx="9144000" cy="0"/>
          </a:xfrm>
          <a:prstGeom prst="line">
            <a:avLst/>
          </a:prstGeom>
          <a:noFill/>
          <a:ln w="57150">
            <a:solidFill>
              <a:schemeClr val="accent6">
                <a:lumMod val="75000"/>
              </a:schemeClr>
            </a:solidFill>
            <a:round/>
            <a:headEnd/>
            <a:tailEnd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it-IT">
              <a:latin typeface="+mn-lt"/>
            </a:endParaRPr>
          </a:p>
        </p:txBody>
      </p:sp>
      <p:pic>
        <p:nvPicPr>
          <p:cNvPr id="383" name="Picture 5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485063" y="184150"/>
            <a:ext cx="1622425" cy="53181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525">
            <a:solidFill>
              <a:schemeClr val="accent6">
                <a:lumMod val="20000"/>
                <a:lumOff val="80000"/>
              </a:schemeClr>
            </a:solidFill>
            <a:miter lim="800000"/>
            <a:headEnd/>
            <a:tailEnd/>
          </a:ln>
        </p:spPr>
      </p:pic>
      <p:pic>
        <p:nvPicPr>
          <p:cNvPr id="384" name="Picture 1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525" y="9525"/>
            <a:ext cx="912813" cy="852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5" name="Picture 3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8" y="1052736"/>
            <a:ext cx="4608512" cy="2448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6" name="Picture 2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067945" y="3573016"/>
            <a:ext cx="4392488" cy="2376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7" name="Rectangle 1"/>
          <p:cNvSpPr>
            <a:spLocks noChangeArrowheads="1"/>
          </p:cNvSpPr>
          <p:nvPr/>
        </p:nvSpPr>
        <p:spPr bwMode="auto">
          <a:xfrm>
            <a:off x="5076056" y="1412776"/>
            <a:ext cx="3816424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Time Kill Kinetics of a </a:t>
            </a:r>
            <a:r>
              <a:rPr kumimoji="0" lang="en-GB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K. </a:t>
            </a:r>
            <a:r>
              <a:rPr kumimoji="0" lang="en-GB" b="1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pneumoniae</a:t>
            </a:r>
            <a:r>
              <a:rPr kumimoji="0" lang="en-GB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-</a:t>
            </a:r>
            <a:r>
              <a:rPr kumimoji="0" lang="en-GB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ESBL resistant isolate and M33. </a:t>
            </a:r>
            <a:r>
              <a:rPr kumimoji="0" lang="en-US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M33 shows </a:t>
            </a:r>
            <a:r>
              <a:rPr kumimoji="0" lang="en-US" b="1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concentration-dependent</a:t>
            </a:r>
            <a:r>
              <a:rPr kumimoji="0" lang="en-US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killing activity. </a:t>
            </a:r>
            <a:endParaRPr kumimoji="0" lang="en-US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88" name="Rectangle 1"/>
          <p:cNvSpPr>
            <a:spLocks noChangeArrowheads="1"/>
          </p:cNvSpPr>
          <p:nvPr/>
        </p:nvSpPr>
        <p:spPr bwMode="auto">
          <a:xfrm>
            <a:off x="402918" y="4005064"/>
            <a:ext cx="3593018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Time Kill Kinetics of a </a:t>
            </a:r>
            <a:r>
              <a:rPr kumimoji="0" lang="en-GB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K. </a:t>
            </a:r>
            <a:r>
              <a:rPr kumimoji="0" lang="en-GB" b="1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pneumoniae</a:t>
            </a:r>
            <a:r>
              <a:rPr kumimoji="0" lang="en-GB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-</a:t>
            </a:r>
            <a:r>
              <a:rPr kumimoji="0" lang="en-GB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ESBL resistant isolate and </a:t>
            </a:r>
            <a:r>
              <a:rPr kumimoji="0" lang="en-GB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Colistin</a:t>
            </a:r>
            <a:r>
              <a:rPr kumimoji="0" lang="en-GB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. </a:t>
            </a:r>
            <a:r>
              <a:rPr kumimoji="0" lang="en-US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M33 shows </a:t>
            </a:r>
            <a:r>
              <a:rPr kumimoji="0" lang="en-US" b="1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concentration-dependent</a:t>
            </a:r>
            <a:r>
              <a:rPr kumimoji="0" lang="en-US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killing activity. </a:t>
            </a:r>
            <a:endParaRPr kumimoji="0" lang="en-US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89" name="Rettangolo 388"/>
          <p:cNvSpPr/>
          <p:nvPr/>
        </p:nvSpPr>
        <p:spPr>
          <a:xfrm>
            <a:off x="179512" y="6289575"/>
            <a:ext cx="864096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400" b="1" u="sng" dirty="0" smtClean="0"/>
              <a:t>M33-resistant mutants were not found, while </a:t>
            </a:r>
            <a:r>
              <a:rPr lang="en-GB" sz="1400" b="1" u="sng" dirty="0" err="1" smtClean="0"/>
              <a:t>Colistin</a:t>
            </a:r>
            <a:r>
              <a:rPr lang="en-GB" sz="1400" b="1" u="sng" dirty="0" smtClean="0"/>
              <a:t> resistant mutants were found at the same time</a:t>
            </a:r>
            <a:endParaRPr lang="it-IT" sz="1400" u="sng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4.6"/>
</p:tagLst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5798</TotalTime>
  <Words>2067</Words>
  <Application>Microsoft Office PowerPoint</Application>
  <PresentationFormat>Presentazione su schermo (4:3)</PresentationFormat>
  <Paragraphs>550</Paragraphs>
  <Slides>21</Slides>
  <Notes>0</Notes>
  <HiddenSlides>0</HiddenSlides>
  <MMClips>0</MMClips>
  <ScaleCrop>false</ScaleCrop>
  <HeadingPairs>
    <vt:vector size="6" baseType="variant">
      <vt:variant>
        <vt:lpstr>Tema</vt:lpstr>
      </vt:variant>
      <vt:variant>
        <vt:i4>1</vt:i4>
      </vt:variant>
      <vt:variant>
        <vt:lpstr>Server OLE incorporati</vt:lpstr>
      </vt:variant>
      <vt:variant>
        <vt:i4>4</vt:i4>
      </vt:variant>
      <vt:variant>
        <vt:lpstr>Titoli diapositive</vt:lpstr>
      </vt:variant>
      <vt:variant>
        <vt:i4>21</vt:i4>
      </vt:variant>
    </vt:vector>
  </HeadingPairs>
  <TitlesOfParts>
    <vt:vector size="26" baseType="lpstr">
      <vt:lpstr>Tema di Office</vt:lpstr>
      <vt:lpstr>Image</vt:lpstr>
      <vt:lpstr>Immagine bitmap</vt:lpstr>
      <vt:lpstr>Prism 5</vt:lpstr>
      <vt:lpstr>ChemSketch</vt:lpstr>
      <vt:lpstr>Diapositiva 1</vt:lpstr>
      <vt:lpstr>Diapositiva 2</vt:lpstr>
      <vt:lpstr>Diapositiva 3</vt:lpstr>
      <vt:lpstr>Diapositiva 4</vt:lpstr>
      <vt:lpstr>Diapositiva 5</vt:lpstr>
      <vt:lpstr>Diapositiva 6</vt:lpstr>
      <vt:lpstr>Diapositiva 7</vt:lpstr>
      <vt:lpstr>Diapositiva 8</vt:lpstr>
      <vt:lpstr>Diapositiva 9</vt:lpstr>
      <vt:lpstr>Diapositiva 10</vt:lpstr>
      <vt:lpstr>Diapositiva 11</vt:lpstr>
      <vt:lpstr>Diapositiva 12</vt:lpstr>
      <vt:lpstr>Diapositiva 13</vt:lpstr>
      <vt:lpstr>Diapositiva 14</vt:lpstr>
      <vt:lpstr>Diapositiva 15</vt:lpstr>
      <vt:lpstr>Diapositiva 16</vt:lpstr>
      <vt:lpstr>Diapositiva 17</vt:lpstr>
      <vt:lpstr>Diapositiva 18</vt:lpstr>
      <vt:lpstr>Diapositiva 19</vt:lpstr>
      <vt:lpstr>Diapositiva 20</vt:lpstr>
      <vt:lpstr>Diapositiva 21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Alessandro</dc:creator>
  <cp:lastModifiedBy>Alessandro</cp:lastModifiedBy>
  <cp:revision>436</cp:revision>
  <dcterms:created xsi:type="dcterms:W3CDTF">2012-05-04T09:43:58Z</dcterms:created>
  <dcterms:modified xsi:type="dcterms:W3CDTF">2015-08-05T07:59:54Z</dcterms:modified>
</cp:coreProperties>
</file>