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0"/>
  </p:notesMasterIdLst>
  <p:sldIdLst>
    <p:sldId id="324" r:id="rId2"/>
    <p:sldId id="325" r:id="rId3"/>
    <p:sldId id="291" r:id="rId4"/>
    <p:sldId id="315" r:id="rId5"/>
    <p:sldId id="320" r:id="rId6"/>
    <p:sldId id="321" r:id="rId7"/>
    <p:sldId id="323" r:id="rId8"/>
    <p:sldId id="317" r:id="rId9"/>
    <p:sldId id="287" r:id="rId10"/>
    <p:sldId id="303" r:id="rId11"/>
    <p:sldId id="268" r:id="rId12"/>
    <p:sldId id="306" r:id="rId13"/>
    <p:sldId id="305" r:id="rId14"/>
    <p:sldId id="307" r:id="rId15"/>
    <p:sldId id="319" r:id="rId16"/>
    <p:sldId id="269" r:id="rId17"/>
    <p:sldId id="302" r:id="rId18"/>
    <p:sldId id="32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83" autoAdjust="0"/>
  </p:normalViewPr>
  <p:slideViewPr>
    <p:cSldViewPr>
      <p:cViewPr>
        <p:scale>
          <a:sx n="70" d="100"/>
          <a:sy n="70" d="100"/>
        </p:scale>
        <p:origin x="-13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A108797-1E4D-42FF-B4D9-505CFAECAAF1}" type="slidenum">
              <a:rPr lang="en-US"/>
              <a:pPr>
                <a:defRPr/>
              </a:pPr>
              <a:t>‹#›</a:t>
            </a:fld>
            <a:endParaRPr lang="en-US"/>
          </a:p>
        </p:txBody>
      </p:sp>
    </p:spTree>
    <p:extLst>
      <p:ext uri="{BB962C8B-B14F-4D97-AF65-F5344CB8AC3E}">
        <p14:creationId xmlns:p14="http://schemas.microsoft.com/office/powerpoint/2010/main" val="1230590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68367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51325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72270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0FE75B2-7BED-40CA-8296-E1EFD4F5A422}" type="slidenum">
              <a:rPr lang="en-US" smtClean="0"/>
              <a:pPr/>
              <a:t>16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71439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813083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3D2C3D7-EA01-4C5C-B282-372D127DF855}" type="slidenum">
              <a:rPr lang="en-US" smtClean="0"/>
              <a:pPr/>
              <a:t>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09700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108797-1E4D-42FF-B4D9-505CFAECAAF1}" type="slidenum">
              <a:rPr lang="en-US" smtClean="0"/>
              <a:pPr>
                <a:defRPr/>
              </a:pPr>
              <a:t>6</a:t>
            </a:fld>
            <a:endParaRPr lang="en-US"/>
          </a:p>
        </p:txBody>
      </p:sp>
    </p:spTree>
    <p:extLst>
      <p:ext uri="{BB962C8B-B14F-4D97-AF65-F5344CB8AC3E}">
        <p14:creationId xmlns:p14="http://schemas.microsoft.com/office/powerpoint/2010/main" val="3550165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A108797-1E4D-42FF-B4D9-505CFAECAAF1}" type="slidenum">
              <a:rPr lang="en-US" smtClean="0"/>
              <a:pPr>
                <a:defRPr/>
              </a:pPr>
              <a:t>7</a:t>
            </a:fld>
            <a:endParaRPr lang="en-US"/>
          </a:p>
        </p:txBody>
      </p:sp>
    </p:spTree>
    <p:extLst>
      <p:ext uri="{BB962C8B-B14F-4D97-AF65-F5344CB8AC3E}">
        <p14:creationId xmlns:p14="http://schemas.microsoft.com/office/powerpoint/2010/main" val="2959038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46F016D-A9C6-4F0D-9AE3-88905F0326EE}" type="slidenum">
              <a:rPr lang="en-US" smtClean="0"/>
              <a:pPr/>
              <a:t>9</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82393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5235264B-D977-4A75-97D4-74B54F31E007}" type="slidenum">
              <a:rPr lang="en-US" sz="1200">
                <a:latin typeface="Arial" charset="0"/>
              </a:rPr>
              <a:pPr algn="r" eaLnBrk="1" hangingPunct="1"/>
              <a:t>10</a:t>
            </a:fld>
            <a:endParaRPr lang="en-US" sz="1200">
              <a:latin typeface="Arial" charset="0"/>
            </a:endParaRPr>
          </a:p>
        </p:txBody>
      </p:sp>
    </p:spTree>
    <p:extLst>
      <p:ext uri="{BB962C8B-B14F-4D97-AF65-F5344CB8AC3E}">
        <p14:creationId xmlns:p14="http://schemas.microsoft.com/office/powerpoint/2010/main" val="532146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5D2B7C9-3D95-4FE4-9CDB-65BB35E766AF}" type="slidenum">
              <a:rPr lang="en-US" smtClean="0"/>
              <a:pPr/>
              <a:t>11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0868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03313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24242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7173"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177"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E0932559-E2E3-4E2F-8ADC-6C8552E8FC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C7ACEF6-4F37-4305-A57A-A15E8567A32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2C44B50-CD34-4BDA-ABE4-89E70E440F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9569337-9AF5-4ED7-9585-D36A38BF31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8CE8EAC-67AB-4184-AE6D-8A18858A68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7D6A31D-DCB0-4D16-814B-BD7FA0009F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B16D7DC2-7BAA-4114-8F03-08D6ED7565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690DC798-7C2A-463A-BE80-5219AF0C9E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1B1A6AB0-B02D-485C-934C-A87E51171C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07EB70EA-D680-410F-96B5-754C314599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4613D52-37E1-439E-AD5B-634060D29A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6147"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6148"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6149"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50"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1"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615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6153"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71222937-48EC-4F66-8A2E-D5DF89D1E6A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9"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cosmetology-trichology.conferenceserie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jectablesafety.org/consumers/injectables_at_a_glance/4" TargetMode="External"/><Relationship Id="rId2" Type="http://schemas.openxmlformats.org/officeDocument/2006/relationships/hyperlink" Target="http://www.surgery.org/consumers/procedures/skin/injectabl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jectablesafety.org/consumers/wrinkle_fille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surgery.org/consumers/procedures/skin/mircrodermabrasion"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82" y="152400"/>
            <a:ext cx="8229600" cy="1143000"/>
          </a:xfrm>
        </p:spPr>
        <p:txBody>
          <a:bodyPr/>
          <a:lstStyle/>
          <a:p>
            <a:r>
              <a:rPr lang="en-US" dirty="0" smtClean="0"/>
              <a:t>About OMICS Group</a:t>
            </a:r>
            <a:endParaRPr lang="en-US" dirty="0"/>
          </a:p>
        </p:txBody>
      </p:sp>
      <p:sp>
        <p:nvSpPr>
          <p:cNvPr id="3" name="Content Placeholder 2"/>
          <p:cNvSpPr>
            <a:spLocks noGrp="1"/>
          </p:cNvSpPr>
          <p:nvPr>
            <p:ph idx="1"/>
          </p:nvPr>
        </p:nvSpPr>
        <p:spPr>
          <a:xfrm>
            <a:off x="381000" y="1981200"/>
            <a:ext cx="8229600" cy="4495800"/>
          </a:xfrm>
        </p:spPr>
        <p:txBody>
          <a:bodyPr>
            <a:noAutofit/>
          </a:bodyPr>
          <a:lstStyle/>
          <a:p>
            <a:pPr marL="0" indent="0" algn="just">
              <a:buNone/>
            </a:pPr>
            <a:r>
              <a:rPr lang="en-US" sz="2000" dirty="0"/>
              <a:t>OMICS Group is an amalgamation of </a:t>
            </a:r>
            <a:r>
              <a:rPr lang="en-US" sz="2000" dirty="0">
                <a:hlinkClick r:id="rId2"/>
              </a:rPr>
              <a:t>Open Access </a:t>
            </a:r>
            <a:r>
              <a:rPr lang="en-US" sz="2000" dirty="0" smtClean="0">
                <a:hlinkClick r:id="rId2"/>
              </a:rPr>
              <a:t>Publications</a:t>
            </a:r>
            <a:r>
              <a:rPr lang="en-US" sz="2000" dirty="0" smtClean="0"/>
              <a:t> </a:t>
            </a:r>
            <a:r>
              <a:rPr lang="en-US" sz="2000" dirty="0"/>
              <a:t>and worldwide international science conferences and events. Established in the year 2007 with the sole aim of making the information on Sciences and technology ‘Open Access’, OMICS Group publishes 500 online open access </a:t>
            </a:r>
            <a:r>
              <a:rPr lang="en-US" sz="2000" dirty="0">
                <a:hlinkClick r:id="rId3"/>
              </a:rPr>
              <a:t>scholarly journals </a:t>
            </a:r>
            <a:r>
              <a:rPr lang="en-US" sz="2000" dirty="0"/>
              <a:t>in all aspects </a:t>
            </a:r>
            <a:r>
              <a:rPr lang="en-US" sz="2000" dirty="0" smtClean="0"/>
              <a:t>of Science, Engineering, Management </a:t>
            </a:r>
            <a:r>
              <a:rPr lang="en-US" sz="2000" dirty="0"/>
              <a:t>and Technology </a:t>
            </a:r>
            <a:r>
              <a:rPr lang="en-US" sz="2000" dirty="0" smtClean="0"/>
              <a:t>journals. </a:t>
            </a:r>
            <a:r>
              <a:rPr lang="en-US" sz="2000" dirty="0"/>
              <a:t>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500 </a:t>
            </a:r>
            <a:r>
              <a:rPr lang="en-US" sz="2000" dirty="0">
                <a:hlinkClick r:id="rId4"/>
              </a:rPr>
              <a:t>International conferences</a:t>
            </a:r>
            <a:r>
              <a:rPr lang="en-US" sz="2000" dirty="0"/>
              <a:t> annually across the globe, where knowledge transfer takes place through debates, round table discussions, poster presentations, workshops, symposia and exhibitions.</a:t>
            </a:r>
          </a:p>
        </p:txBody>
      </p:sp>
    </p:spTree>
    <p:extLst>
      <p:ext uri="{BB962C8B-B14F-4D97-AF65-F5344CB8AC3E}">
        <p14:creationId xmlns:p14="http://schemas.microsoft.com/office/powerpoint/2010/main" val="4236329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defRPr/>
            </a:pPr>
            <a:r>
              <a:rPr lang="en-US" dirty="0" smtClean="0"/>
              <a:t>Luxury Mindset</a:t>
            </a:r>
            <a:endParaRPr lang="en-US" dirty="0"/>
          </a:p>
        </p:txBody>
      </p:sp>
      <p:sp>
        <p:nvSpPr>
          <p:cNvPr id="3" name="Content Placeholder 2"/>
          <p:cNvSpPr>
            <a:spLocks noGrp="1"/>
          </p:cNvSpPr>
          <p:nvPr>
            <p:ph idx="4294967295"/>
          </p:nvPr>
        </p:nvSpPr>
        <p:spPr/>
        <p:txBody>
          <a:bodyPr/>
          <a:lstStyle/>
          <a:p>
            <a:pPr>
              <a:buFont typeface="Wingdings" pitchFamily="2" charset="2"/>
              <a:buNone/>
              <a:defRPr/>
            </a:pPr>
            <a:r>
              <a:rPr lang="en-US" smtClean="0"/>
              <a:t>   Luxury is Having Enough Time to do What You Want and the Financial Means to do it</a:t>
            </a:r>
          </a:p>
          <a:p>
            <a:pPr>
              <a:defRPr/>
            </a:pPr>
            <a:endParaRPr lang="en-US" smtClean="0"/>
          </a:p>
          <a:p>
            <a:pPr>
              <a:defRPr/>
            </a:pPr>
            <a:r>
              <a:rPr lang="en-US" smtClean="0"/>
              <a:t>Flexibility of Time</a:t>
            </a:r>
          </a:p>
          <a:p>
            <a:pPr>
              <a:defRPr/>
            </a:pPr>
            <a:r>
              <a:rPr lang="en-US" smtClean="0"/>
              <a:t>Life Experiences</a:t>
            </a:r>
          </a:p>
          <a:p>
            <a:pPr>
              <a:defRPr/>
            </a:pPr>
            <a:r>
              <a:rPr lang="en-US" smtClean="0"/>
              <a:t>Comfort, Beauty, &amp; Quality</a:t>
            </a:r>
          </a:p>
          <a:p>
            <a:pPr algn="just">
              <a:buFont typeface="Wingdings" pitchFamily="2" charset="2"/>
              <a:buNone/>
              <a:defRPr/>
            </a:pPr>
            <a:endParaRPr lang="en-US" smtClean="0"/>
          </a:p>
          <a:p>
            <a:pPr algn="ctr">
              <a:buFont typeface="Wingdings" pitchFamily="2" charset="2"/>
              <a:buNone/>
              <a:defRPr/>
            </a:pPr>
            <a:r>
              <a:rPr lang="en-US" sz="2400" smtClean="0"/>
              <a:t>“You compete with Your Client’s Lifestyle Choices.”</a:t>
            </a:r>
          </a:p>
          <a:p>
            <a:pPr algn="just">
              <a:buFont typeface="Wingdings" pitchFamily="2" charset="2"/>
              <a:buNone/>
              <a:defRPr/>
            </a:pPr>
            <a:r>
              <a:rPr lang="en-US" smtClean="0"/>
              <a:t>                                                  </a:t>
            </a:r>
            <a:r>
              <a:rPr lang="en-US" sz="1000" smtClean="0"/>
              <a:t>* Conference Board Study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4000" dirty="0" smtClean="0"/>
              <a:t>Universal Spa Brand </a:t>
            </a:r>
            <a:br>
              <a:rPr lang="en-US" sz="4000" dirty="0" smtClean="0"/>
            </a:br>
            <a:r>
              <a:rPr lang="en-US" sz="4000" dirty="0" smtClean="0"/>
              <a:t>&amp; Market Positions</a:t>
            </a:r>
          </a:p>
        </p:txBody>
      </p:sp>
      <p:sp>
        <p:nvSpPr>
          <p:cNvPr id="24579" name="Rectangle 3"/>
          <p:cNvSpPr>
            <a:spLocks noGrp="1" noChangeArrowheads="1"/>
          </p:cNvSpPr>
          <p:nvPr>
            <p:ph idx="1"/>
          </p:nvPr>
        </p:nvSpPr>
        <p:spPr>
          <a:xfrm>
            <a:off x="609600" y="2133600"/>
            <a:ext cx="3886200" cy="4419600"/>
          </a:xfrm>
        </p:spPr>
        <p:txBody>
          <a:bodyPr/>
          <a:lstStyle/>
          <a:p>
            <a:pPr eaLnBrk="1" hangingPunct="1">
              <a:buFont typeface="Wingdings" pitchFamily="2" charset="2"/>
              <a:buNone/>
              <a:defRPr/>
            </a:pPr>
            <a:endParaRPr lang="en-US" smtClean="0"/>
          </a:p>
          <a:p>
            <a:pPr eaLnBrk="1" hangingPunct="1">
              <a:defRPr/>
            </a:pPr>
            <a:r>
              <a:rPr lang="en-US" smtClean="0"/>
              <a:t>What are your USPs?</a:t>
            </a:r>
          </a:p>
          <a:p>
            <a:pPr eaLnBrk="1" hangingPunct="1">
              <a:defRPr/>
            </a:pPr>
            <a:r>
              <a:rPr lang="en-US" smtClean="0"/>
              <a:t>What are your business’ features and benefits?</a:t>
            </a:r>
          </a:p>
          <a:p>
            <a:pPr eaLnBrk="1" hangingPunct="1">
              <a:defRPr/>
            </a:pPr>
            <a:r>
              <a:rPr lang="en-US" smtClean="0"/>
              <a:t>Who is your target market?</a:t>
            </a:r>
          </a:p>
          <a:p>
            <a:pPr eaLnBrk="1" hangingPunct="1">
              <a:buFont typeface="Wingdings" pitchFamily="2" charset="2"/>
              <a:buNone/>
              <a:defRPr/>
            </a:pPr>
            <a:endParaRPr lang="en-US" smtClean="0"/>
          </a:p>
        </p:txBody>
      </p:sp>
      <p:pic>
        <p:nvPicPr>
          <p:cNvPr id="11268" name="Picture 3" descr="Durocher Flash Image 3.jpg"/>
          <p:cNvPicPr>
            <a:picLocks noChangeAspect="1"/>
          </p:cNvPicPr>
          <p:nvPr/>
        </p:nvPicPr>
        <p:blipFill>
          <a:blip r:embed="rId3" cstate="print"/>
          <a:srcRect/>
          <a:stretch>
            <a:fillRect/>
          </a:stretch>
        </p:blipFill>
        <p:spPr bwMode="auto">
          <a:xfrm>
            <a:off x="4800600" y="2514600"/>
            <a:ext cx="40640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r>
              <a:rPr lang="en-US" sz="4000" smtClean="0">
                <a:effectLst/>
              </a:rPr>
              <a:t>Why Clients Consider </a:t>
            </a:r>
            <a:br>
              <a:rPr lang="en-US" sz="4000" smtClean="0">
                <a:effectLst/>
              </a:rPr>
            </a:br>
            <a:r>
              <a:rPr lang="en-US" sz="4000" smtClean="0">
                <a:effectLst/>
              </a:rPr>
              <a:t>Med Spa Services</a:t>
            </a:r>
          </a:p>
        </p:txBody>
      </p:sp>
      <p:sp>
        <p:nvSpPr>
          <p:cNvPr id="16387" name="Rectangle 3"/>
          <p:cNvSpPr>
            <a:spLocks noGrp="1" noChangeArrowheads="1"/>
          </p:cNvSpPr>
          <p:nvPr>
            <p:ph type="body" idx="1"/>
          </p:nvPr>
        </p:nvSpPr>
        <p:spPr>
          <a:xfrm>
            <a:off x="457200" y="2209800"/>
            <a:ext cx="8229600" cy="3886200"/>
          </a:xfrm>
          <a:noFill/>
        </p:spPr>
        <p:txBody>
          <a:bodyPr/>
          <a:lstStyle/>
          <a:p>
            <a:r>
              <a:rPr lang="en-US" smtClean="0">
                <a:effectLst/>
              </a:rPr>
              <a:t>Ageing </a:t>
            </a:r>
          </a:p>
          <a:p>
            <a:r>
              <a:rPr lang="en-US" smtClean="0">
                <a:effectLst/>
              </a:rPr>
              <a:t>Self Esteem Boost</a:t>
            </a:r>
          </a:p>
          <a:p>
            <a:r>
              <a:rPr lang="en-US" smtClean="0">
                <a:effectLst/>
              </a:rPr>
              <a:t>Special Occasions</a:t>
            </a:r>
          </a:p>
          <a:p>
            <a:r>
              <a:rPr lang="en-US" smtClean="0">
                <a:effectLst/>
              </a:rPr>
              <a:t>Lifestyle Changes</a:t>
            </a:r>
          </a:p>
          <a:p>
            <a:r>
              <a:rPr lang="en-US" smtClean="0">
                <a:effectLst/>
              </a:rPr>
              <a:t>Work Related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r>
              <a:rPr lang="en-US" smtClean="0">
                <a:effectLst/>
              </a:rPr>
              <a:t>Consultation Closer</a:t>
            </a:r>
          </a:p>
        </p:txBody>
      </p:sp>
      <p:sp>
        <p:nvSpPr>
          <p:cNvPr id="17411" name="Rectangle 3"/>
          <p:cNvSpPr>
            <a:spLocks noGrp="1" noChangeArrowheads="1"/>
          </p:cNvSpPr>
          <p:nvPr>
            <p:ph type="body" idx="1"/>
          </p:nvPr>
        </p:nvSpPr>
        <p:spPr>
          <a:noFill/>
        </p:spPr>
        <p:txBody>
          <a:bodyPr/>
          <a:lstStyle/>
          <a:p>
            <a:r>
              <a:rPr lang="en-US" smtClean="0">
                <a:effectLst/>
              </a:rPr>
              <a:t>Confidentiality – HIPPA – no sign in </a:t>
            </a:r>
          </a:p>
          <a:p>
            <a:r>
              <a:rPr lang="en-US" smtClean="0">
                <a:effectLst/>
              </a:rPr>
              <a:t>Tell the Client What to Expect</a:t>
            </a:r>
          </a:p>
          <a:p>
            <a:r>
              <a:rPr lang="en-US" smtClean="0">
                <a:effectLst/>
              </a:rPr>
              <a:t>Ask 3 key questions</a:t>
            </a:r>
          </a:p>
          <a:p>
            <a:r>
              <a:rPr lang="en-US" smtClean="0">
                <a:effectLst/>
              </a:rPr>
              <a:t>Mental needs analysis</a:t>
            </a:r>
          </a:p>
          <a:p>
            <a:r>
              <a:rPr lang="en-US" smtClean="0">
                <a:effectLst/>
              </a:rPr>
              <a:t>Identify their Goals</a:t>
            </a:r>
          </a:p>
          <a:p>
            <a:r>
              <a:rPr lang="en-US" smtClean="0">
                <a:effectLst/>
              </a:rPr>
              <a:t>Provide Client Examples</a:t>
            </a:r>
          </a:p>
          <a:p>
            <a:r>
              <a:rPr lang="en-US" smtClean="0">
                <a:effectLst/>
              </a:rPr>
              <a:t>Quote Investment</a:t>
            </a:r>
          </a:p>
          <a:p>
            <a:endParaRPr lang="en-US" smtClean="0">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r>
              <a:rPr lang="en-US" smtClean="0">
                <a:effectLst/>
              </a:rPr>
              <a:t>Consultation Follow Up</a:t>
            </a:r>
          </a:p>
        </p:txBody>
      </p:sp>
      <p:sp>
        <p:nvSpPr>
          <p:cNvPr id="18435" name="Rectangle 3"/>
          <p:cNvSpPr>
            <a:spLocks noGrp="1" noChangeArrowheads="1"/>
          </p:cNvSpPr>
          <p:nvPr>
            <p:ph type="body" idx="1"/>
          </p:nvPr>
        </p:nvSpPr>
        <p:spPr>
          <a:xfrm>
            <a:off x="457200" y="2362200"/>
            <a:ext cx="8229600" cy="3733800"/>
          </a:xfrm>
          <a:noFill/>
        </p:spPr>
        <p:txBody>
          <a:bodyPr/>
          <a:lstStyle/>
          <a:p>
            <a:r>
              <a:rPr lang="en-US" smtClean="0">
                <a:effectLst/>
              </a:rPr>
              <a:t>Follow Up Letter</a:t>
            </a:r>
          </a:p>
          <a:p>
            <a:r>
              <a:rPr lang="en-US" smtClean="0">
                <a:effectLst/>
              </a:rPr>
              <a:t>Time Payment Options</a:t>
            </a:r>
          </a:p>
          <a:p>
            <a:r>
              <a:rPr lang="en-US" smtClean="0">
                <a:effectLst/>
              </a:rPr>
              <a:t>Schedule of Plans Up to Service Date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en-US" smtClean="0">
                <a:effectLst/>
              </a:rPr>
              <a:t>Team Mindset</a:t>
            </a:r>
          </a:p>
        </p:txBody>
      </p:sp>
      <p:sp>
        <p:nvSpPr>
          <p:cNvPr id="20483" name="Rectangle 3"/>
          <p:cNvSpPr>
            <a:spLocks noGrp="1" noChangeArrowheads="1"/>
          </p:cNvSpPr>
          <p:nvPr>
            <p:ph type="body" idx="1"/>
          </p:nvPr>
        </p:nvSpPr>
        <p:spPr>
          <a:xfrm>
            <a:off x="457200" y="2362200"/>
            <a:ext cx="8229600" cy="3733800"/>
          </a:xfrm>
          <a:noFill/>
        </p:spPr>
        <p:txBody>
          <a:bodyPr/>
          <a:lstStyle/>
          <a:p>
            <a:r>
              <a:rPr lang="en-US" smtClean="0">
                <a:effectLst/>
              </a:rPr>
              <a:t>Value Service Offerings</a:t>
            </a:r>
          </a:p>
          <a:p>
            <a:r>
              <a:rPr lang="en-US" smtClean="0">
                <a:effectLst/>
              </a:rPr>
              <a:t>Services Enhance Client’s Lifestyles</a:t>
            </a:r>
          </a:p>
          <a:p>
            <a:r>
              <a:rPr lang="en-US" smtClean="0">
                <a:effectLst/>
              </a:rPr>
              <a:t>Believe in the Quality and Experience of Service Providers</a:t>
            </a:r>
          </a:p>
          <a:p>
            <a:endParaRPr lang="en-US" smtClean="0">
              <a:effectLst/>
            </a:endParaRPr>
          </a:p>
        </p:txBody>
      </p:sp>
    </p:spTree>
    <p:extLst>
      <p:ext uri="{BB962C8B-B14F-4D97-AF65-F5344CB8AC3E}">
        <p14:creationId xmlns:p14="http://schemas.microsoft.com/office/powerpoint/2010/main" val="2195033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4000" dirty="0" smtClean="0"/>
              <a:t>Med Spa Business Drivers</a:t>
            </a:r>
            <a:endParaRPr lang="en-US" sz="4000" i="1" dirty="0" smtClean="0"/>
          </a:p>
        </p:txBody>
      </p:sp>
      <p:sp>
        <p:nvSpPr>
          <p:cNvPr id="25603" name="Rectangle 3"/>
          <p:cNvSpPr>
            <a:spLocks noGrp="1" noChangeArrowheads="1"/>
          </p:cNvSpPr>
          <p:nvPr>
            <p:ph idx="1"/>
          </p:nvPr>
        </p:nvSpPr>
        <p:spPr>
          <a:xfrm>
            <a:off x="3962400" y="1828800"/>
            <a:ext cx="4724400" cy="4267200"/>
          </a:xfrm>
        </p:spPr>
        <p:txBody>
          <a:bodyPr/>
          <a:lstStyle/>
          <a:p>
            <a:pPr eaLnBrk="1" hangingPunct="1">
              <a:defRPr/>
            </a:pPr>
            <a:r>
              <a:rPr lang="en-US" dirty="0" smtClean="0"/>
              <a:t>Retail </a:t>
            </a:r>
          </a:p>
          <a:p>
            <a:pPr eaLnBrk="1" hangingPunct="1">
              <a:defRPr/>
            </a:pPr>
            <a:r>
              <a:rPr lang="en-US" dirty="0" smtClean="0"/>
              <a:t>Referral </a:t>
            </a:r>
          </a:p>
          <a:p>
            <a:pPr eaLnBrk="1" hangingPunct="1">
              <a:defRPr/>
            </a:pPr>
            <a:r>
              <a:rPr lang="en-US" dirty="0" smtClean="0"/>
              <a:t>Pre-booking</a:t>
            </a:r>
          </a:p>
          <a:p>
            <a:pPr eaLnBrk="1" hangingPunct="1">
              <a:defRPr/>
            </a:pPr>
            <a:r>
              <a:rPr lang="en-US" dirty="0" smtClean="0"/>
              <a:t>Consultation Role-play Dialogues</a:t>
            </a:r>
          </a:p>
        </p:txBody>
      </p:sp>
      <p:pic>
        <p:nvPicPr>
          <p:cNvPr id="19460" name="Picture 4" descr="C:\Documents and Settings\Bryan Durocher\Local Settings\Temporary Internet Files\Content.IE5\0L8K05CV\MPj04095040000[1].jpg"/>
          <p:cNvPicPr>
            <a:picLocks noChangeAspect="1" noChangeArrowheads="1"/>
          </p:cNvPicPr>
          <p:nvPr/>
        </p:nvPicPr>
        <p:blipFill>
          <a:blip r:embed="rId3" cstate="print"/>
          <a:srcRect/>
          <a:stretch>
            <a:fillRect/>
          </a:stretch>
        </p:blipFill>
        <p:spPr bwMode="auto">
          <a:xfrm>
            <a:off x="1066800" y="2286000"/>
            <a:ext cx="1901825"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r>
              <a:rPr lang="en-US" smtClean="0">
                <a:effectLst/>
              </a:rPr>
              <a:t>Marketing Materials</a:t>
            </a:r>
          </a:p>
        </p:txBody>
      </p:sp>
      <p:sp>
        <p:nvSpPr>
          <p:cNvPr id="27651" name="Rectangle 3"/>
          <p:cNvSpPr>
            <a:spLocks noGrp="1" noChangeArrowheads="1"/>
          </p:cNvSpPr>
          <p:nvPr>
            <p:ph type="body" idx="1"/>
          </p:nvPr>
        </p:nvSpPr>
        <p:spPr>
          <a:xfrm>
            <a:off x="457200" y="2209800"/>
            <a:ext cx="8229600" cy="3886200"/>
          </a:xfrm>
          <a:noFill/>
        </p:spPr>
        <p:txBody>
          <a:bodyPr/>
          <a:lstStyle/>
          <a:p>
            <a:r>
              <a:rPr lang="en-US" smtClean="0">
                <a:effectLst/>
              </a:rPr>
              <a:t>Thank You Letters</a:t>
            </a:r>
          </a:p>
          <a:p>
            <a:r>
              <a:rPr lang="en-US" smtClean="0">
                <a:effectLst/>
              </a:rPr>
              <a:t>Testimonials</a:t>
            </a:r>
          </a:p>
          <a:p>
            <a:r>
              <a:rPr lang="en-US" smtClean="0">
                <a:effectLst/>
              </a:rPr>
              <a:t>Website with Before and After Photography</a:t>
            </a:r>
          </a:p>
          <a:p>
            <a:r>
              <a:rPr lang="en-US" smtClean="0">
                <a:effectLst/>
              </a:rPr>
              <a:t>Meet the Doctor Evenings</a:t>
            </a:r>
          </a:p>
          <a:p>
            <a:r>
              <a:rPr lang="en-US" smtClean="0">
                <a:effectLst/>
              </a:rPr>
              <a:t>E-Mail Marketing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meet again..</a:t>
            </a:r>
            <a:endParaRPr lang="en-US" dirty="0"/>
          </a:p>
        </p:txBody>
      </p:sp>
      <p:sp>
        <p:nvSpPr>
          <p:cNvPr id="3" name="Content Placeholder 2"/>
          <p:cNvSpPr>
            <a:spLocks noGrp="1"/>
          </p:cNvSpPr>
          <p:nvPr>
            <p:ph idx="1"/>
          </p:nvPr>
        </p:nvSpPr>
        <p:spPr>
          <a:xfrm>
            <a:off x="-25021" y="1524000"/>
            <a:ext cx="9144000" cy="4525963"/>
          </a:xfrm>
        </p:spPr>
        <p:txBody>
          <a:bodyPr>
            <a:normAutofit fontScale="92500"/>
          </a:bodyPr>
          <a:lstStyle/>
          <a:p>
            <a:pPr marL="0" indent="0" algn="ctr">
              <a:buNone/>
            </a:pPr>
            <a:r>
              <a:rPr lang="en-US" dirty="0"/>
              <a:t>We welcome you all to </a:t>
            </a:r>
            <a:r>
              <a:rPr lang="en-US" dirty="0" smtClean="0"/>
              <a:t>our future </a:t>
            </a:r>
            <a:r>
              <a:rPr lang="en-US" dirty="0"/>
              <a:t>conferences of </a:t>
            </a:r>
            <a:r>
              <a:rPr lang="en-US" dirty="0" smtClean="0"/>
              <a:t>OMICS International</a:t>
            </a:r>
            <a:endParaRPr lang="en-US" dirty="0"/>
          </a:p>
          <a:p>
            <a:pPr marL="0" indent="0" algn="ctr">
              <a:buNone/>
            </a:pPr>
            <a:r>
              <a:rPr lang="en-US" b="1" dirty="0" smtClean="0"/>
              <a:t>5</a:t>
            </a:r>
            <a:r>
              <a:rPr lang="en-US" b="1" baseline="30000" dirty="0" smtClean="0"/>
              <a:t>th</a:t>
            </a:r>
            <a:r>
              <a:rPr lang="en-US" b="1" dirty="0" smtClean="0"/>
              <a:t> International Conference and Expo </a:t>
            </a:r>
            <a:br>
              <a:rPr lang="en-US" b="1" dirty="0" smtClean="0"/>
            </a:br>
            <a:r>
              <a:rPr lang="en-US" b="1" dirty="0" smtClean="0"/>
              <a:t>on </a:t>
            </a:r>
          </a:p>
          <a:p>
            <a:pPr marL="0" indent="0" algn="ctr">
              <a:buNone/>
            </a:pPr>
            <a:r>
              <a:rPr lang="en-US" b="1" dirty="0" smtClean="0"/>
              <a:t>Cosmetology, Trichology &amp; Aesthetic Practices </a:t>
            </a:r>
          </a:p>
          <a:p>
            <a:pPr marL="0" indent="0" algn="ctr">
              <a:buNone/>
            </a:pPr>
            <a:r>
              <a:rPr lang="en-US" dirty="0" smtClean="0"/>
              <a:t>On</a:t>
            </a:r>
          </a:p>
          <a:p>
            <a:pPr marL="0" indent="0" algn="ctr">
              <a:buNone/>
            </a:pPr>
            <a:r>
              <a:rPr lang="en-US" dirty="0" smtClean="0"/>
              <a:t> </a:t>
            </a:r>
            <a:r>
              <a:rPr lang="en-US" b="1" dirty="0" smtClean="0"/>
              <a:t>April 25-27, 2016 </a:t>
            </a:r>
            <a:r>
              <a:rPr lang="en-US" dirty="0" smtClean="0"/>
              <a:t>at </a:t>
            </a:r>
            <a:r>
              <a:rPr lang="en-US" b="1" dirty="0" smtClean="0"/>
              <a:t>Dubai, UAE</a:t>
            </a:r>
          </a:p>
          <a:p>
            <a:pPr marL="0" indent="0" algn="ctr">
              <a:buNone/>
            </a:pPr>
            <a:r>
              <a:rPr lang="en-US" sz="2800" dirty="0" smtClean="0">
                <a:hlinkClick r:id="rId2"/>
              </a:rPr>
              <a:t>http</a:t>
            </a:r>
            <a:r>
              <a:rPr lang="en-US" sz="2800" dirty="0">
                <a:hlinkClick r:id="rId2"/>
              </a:rPr>
              <a:t>://</a:t>
            </a:r>
            <a:r>
              <a:rPr lang="en-US" sz="2800" dirty="0" smtClean="0">
                <a:hlinkClick r:id="rId2"/>
              </a:rPr>
              <a:t>cosmetology-trichology.conferenceseries.com</a:t>
            </a:r>
            <a:r>
              <a:rPr lang="en-US" dirty="0" smtClean="0">
                <a:hlinkClick r:id="rId2"/>
              </a:rPr>
              <a:t>/</a:t>
            </a:r>
            <a:endParaRPr lang="en-US" dirty="0" smtClean="0"/>
          </a:p>
          <a:p>
            <a:pPr marL="0" indent="0">
              <a:buNone/>
            </a:pPr>
            <a:endParaRPr lang="en-US" dirty="0"/>
          </a:p>
        </p:txBody>
      </p:sp>
    </p:spTree>
    <p:extLst>
      <p:ext uri="{BB962C8B-B14F-4D97-AF65-F5344CB8AC3E}">
        <p14:creationId xmlns:p14="http://schemas.microsoft.com/office/powerpoint/2010/main" val="102466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458200" cy="1143000"/>
          </a:xfrm>
        </p:spPr>
        <p:txBody>
          <a:bodyPr/>
          <a:lstStyle/>
          <a:p>
            <a:pPr algn="l"/>
            <a:r>
              <a:rPr lang="en-US" b="1" dirty="0" smtClean="0"/>
              <a:t>OMICS International </a:t>
            </a:r>
            <a:r>
              <a:rPr lang="en-US" b="1" dirty="0" smtClean="0"/>
              <a:t>Conferences</a:t>
            </a:r>
            <a:endParaRPr lang="en-US" b="1" dirty="0"/>
          </a:p>
        </p:txBody>
      </p:sp>
      <p:sp>
        <p:nvSpPr>
          <p:cNvPr id="3" name="Content Placeholder 2"/>
          <p:cNvSpPr>
            <a:spLocks noGrp="1"/>
          </p:cNvSpPr>
          <p:nvPr>
            <p:ph idx="1"/>
          </p:nvPr>
        </p:nvSpPr>
        <p:spPr>
          <a:xfrm>
            <a:off x="381000" y="2057400"/>
            <a:ext cx="8229600" cy="4495800"/>
          </a:xfrm>
        </p:spPr>
        <p:txBody>
          <a:bodyPr>
            <a:normAutofit fontScale="70000" lnSpcReduction="20000"/>
          </a:bodyPr>
          <a:lstStyle/>
          <a:p>
            <a:pPr marL="0" indent="0" algn="just">
              <a:buNone/>
            </a:pPr>
            <a:r>
              <a:rPr lang="en-US" dirty="0"/>
              <a:t>OMICS International is a pioneer and leading science </a:t>
            </a:r>
            <a:r>
              <a:rPr lang="en-US" dirty="0" smtClean="0"/>
              <a:t>event organizer</a:t>
            </a:r>
            <a:r>
              <a:rPr lang="en-US" dirty="0"/>
              <a:t>, which publishes around 500 open access </a:t>
            </a:r>
            <a:r>
              <a:rPr lang="en-US" dirty="0" smtClean="0"/>
              <a:t>journals and </a:t>
            </a:r>
            <a:r>
              <a:rPr lang="en-US" dirty="0"/>
              <a:t>conducts over 500 Medical, Clinical, Engineering, </a:t>
            </a:r>
            <a:r>
              <a:rPr lang="en-US" dirty="0" smtClean="0"/>
              <a:t>Life Sciences</a:t>
            </a:r>
            <a:r>
              <a:rPr lang="en-US" dirty="0"/>
              <a:t>, </a:t>
            </a:r>
            <a:r>
              <a:rPr lang="en-US" dirty="0" err="1"/>
              <a:t>Pharma</a:t>
            </a:r>
            <a:r>
              <a:rPr lang="en-US" dirty="0"/>
              <a:t> scientific conferences all over the </a:t>
            </a:r>
            <a:r>
              <a:rPr lang="en-US" dirty="0" smtClean="0"/>
              <a:t>globe annually </a:t>
            </a:r>
            <a:r>
              <a:rPr lang="en-US" dirty="0"/>
              <a:t>with the support of more than 1000 </a:t>
            </a:r>
            <a:r>
              <a:rPr lang="en-US" dirty="0" smtClean="0"/>
              <a:t>scientific associations </a:t>
            </a:r>
            <a:r>
              <a:rPr lang="en-US" dirty="0"/>
              <a:t>and 30,000 editorial board members and </a:t>
            </a:r>
            <a:r>
              <a:rPr lang="en-US" dirty="0" smtClean="0"/>
              <a:t>3.5 million </a:t>
            </a:r>
            <a:r>
              <a:rPr lang="en-US" dirty="0"/>
              <a:t>followers to its credit</a:t>
            </a:r>
            <a:r>
              <a:rPr lang="en-US" dirty="0" smtClean="0"/>
              <a:t>.</a:t>
            </a:r>
          </a:p>
          <a:p>
            <a:pPr marL="0" indent="0" algn="just">
              <a:buNone/>
            </a:pPr>
            <a:endParaRPr lang="en-US" dirty="0" smtClean="0"/>
          </a:p>
          <a:p>
            <a:pPr marL="0" indent="0" algn="just">
              <a:buNone/>
            </a:pPr>
            <a:r>
              <a:rPr lang="en-US" dirty="0" smtClean="0"/>
              <a:t>OMICS </a:t>
            </a:r>
            <a:r>
              <a:rPr lang="en-US" dirty="0"/>
              <a:t>Group has organized 500 conferences, </a:t>
            </a:r>
            <a:r>
              <a:rPr lang="en-US" dirty="0" smtClean="0"/>
              <a:t>workshops and </a:t>
            </a:r>
            <a:r>
              <a:rPr lang="en-US" dirty="0"/>
              <a:t>national symposiums across the major cities </a:t>
            </a:r>
            <a:r>
              <a:rPr lang="en-US" dirty="0" smtClean="0"/>
              <a:t>including San </a:t>
            </a:r>
            <a:r>
              <a:rPr lang="en-US" dirty="0"/>
              <a:t>Francisco, Las Vegas, San Antonio, Omaha, </a:t>
            </a:r>
            <a:r>
              <a:rPr lang="en-US" dirty="0" smtClean="0"/>
              <a:t>Orlando, Raleigh</a:t>
            </a:r>
            <a:r>
              <a:rPr lang="en-US" dirty="0"/>
              <a:t>, Santa Clara, Chicago, Philadelphia, </a:t>
            </a:r>
            <a:r>
              <a:rPr lang="en-US" dirty="0" smtClean="0"/>
              <a:t>Baltimore, United </a:t>
            </a:r>
            <a:r>
              <a:rPr lang="en-US" dirty="0"/>
              <a:t>Kingdom, Valencia, Dubai, Beijing, </a:t>
            </a:r>
            <a:r>
              <a:rPr lang="en-US" dirty="0" smtClean="0"/>
              <a:t>Hyderabad, Bengaluru </a:t>
            </a:r>
            <a:r>
              <a:rPr lang="en-US" dirty="0"/>
              <a:t>and Mumbai.</a:t>
            </a:r>
          </a:p>
        </p:txBody>
      </p:sp>
    </p:spTree>
    <p:extLst>
      <p:ext uri="{BB962C8B-B14F-4D97-AF65-F5344CB8AC3E}">
        <p14:creationId xmlns:p14="http://schemas.microsoft.com/office/powerpoint/2010/main" val="27033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Durocher Logo"/>
          <p:cNvPicPr>
            <a:picLocks noGrp="1" noChangeAspect="1" noChangeArrowheads="1"/>
          </p:cNvPicPr>
          <p:nvPr>
            <p:ph type="title" idx="4294967295"/>
          </p:nvPr>
        </p:nvPicPr>
        <p:blipFill>
          <a:blip r:embed="rId3" cstate="print"/>
          <a:srcRect/>
          <a:stretch>
            <a:fillRect/>
          </a:stretch>
        </p:blipFill>
        <p:spPr>
          <a:xfrm>
            <a:off x="2514600" y="444500"/>
            <a:ext cx="4114800" cy="801688"/>
          </a:xfrm>
          <a:noFill/>
        </p:spPr>
      </p:pic>
      <p:sp>
        <p:nvSpPr>
          <p:cNvPr id="3075" name="Text Box 6"/>
          <p:cNvSpPr txBox="1">
            <a:spLocks noChangeArrowheads="1"/>
          </p:cNvSpPr>
          <p:nvPr/>
        </p:nvSpPr>
        <p:spPr bwMode="auto">
          <a:xfrm>
            <a:off x="838200" y="1905000"/>
            <a:ext cx="7315200" cy="2062103"/>
          </a:xfrm>
          <a:prstGeom prst="rect">
            <a:avLst/>
          </a:prstGeom>
          <a:noFill/>
          <a:ln w="9525">
            <a:noFill/>
            <a:miter lim="800000"/>
            <a:headEnd/>
            <a:tailEnd/>
          </a:ln>
        </p:spPr>
        <p:txBody>
          <a:bodyPr wrap="square">
            <a:spAutoFit/>
          </a:bodyPr>
          <a:lstStyle/>
          <a:p>
            <a:pPr algn="ctr"/>
            <a:r>
              <a:rPr lang="en-US" sz="3200" dirty="0" smtClean="0"/>
              <a:t>Profitable Cosmetic Practice Strategies </a:t>
            </a:r>
          </a:p>
          <a:p>
            <a:pPr algn="ctr"/>
            <a:endParaRPr lang="en-US" sz="3200" dirty="0" smtClean="0"/>
          </a:p>
          <a:p>
            <a:pPr algn="ctr"/>
            <a:r>
              <a:rPr lang="en-US" sz="3200" dirty="0" smtClean="0"/>
              <a:t>How </a:t>
            </a:r>
            <a:r>
              <a:rPr lang="en-US" sz="3200" dirty="0"/>
              <a:t>to Get Clients to Make a Serious Investment in Your Services</a:t>
            </a:r>
          </a:p>
        </p:txBody>
      </p:sp>
      <p:sp>
        <p:nvSpPr>
          <p:cNvPr id="3076" name="Text Box 7"/>
          <p:cNvSpPr txBox="1">
            <a:spLocks noChangeArrowheads="1"/>
          </p:cNvSpPr>
          <p:nvPr/>
        </p:nvSpPr>
        <p:spPr bwMode="auto">
          <a:xfrm>
            <a:off x="6858000" y="5289550"/>
            <a:ext cx="2057400" cy="366713"/>
          </a:xfrm>
          <a:prstGeom prst="rect">
            <a:avLst/>
          </a:prstGeom>
          <a:noFill/>
          <a:ln w="9525">
            <a:noFill/>
            <a:miter lim="800000"/>
            <a:headEnd/>
            <a:tailEnd/>
          </a:ln>
        </p:spPr>
        <p:txBody>
          <a:bodyPr>
            <a:spAutoFit/>
          </a:bodyPr>
          <a:lstStyle/>
          <a:p>
            <a:pPr algn="ctr"/>
            <a:r>
              <a:rPr lang="en-US"/>
              <a:t>Bryan Durocher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smtClean="0"/>
              <a:t>Financial Facts</a:t>
            </a:r>
          </a:p>
        </p:txBody>
      </p:sp>
      <p:sp>
        <p:nvSpPr>
          <p:cNvPr id="10243" name="Rectangle 3"/>
          <p:cNvSpPr>
            <a:spLocks noGrp="1" noChangeArrowheads="1"/>
          </p:cNvSpPr>
          <p:nvPr>
            <p:ph idx="1"/>
          </p:nvPr>
        </p:nvSpPr>
        <p:spPr>
          <a:xfrm>
            <a:off x="457200" y="1981200"/>
            <a:ext cx="8229600" cy="4114800"/>
          </a:xfrm>
        </p:spPr>
        <p:txBody>
          <a:bodyPr/>
          <a:lstStyle/>
          <a:p>
            <a:pPr eaLnBrk="1" hangingPunct="1">
              <a:lnSpc>
                <a:spcPct val="80000"/>
              </a:lnSpc>
              <a:defRPr/>
            </a:pPr>
            <a:endParaRPr lang="en-US" dirty="0" smtClean="0"/>
          </a:p>
          <a:p>
            <a:pPr eaLnBrk="1" hangingPunct="1">
              <a:lnSpc>
                <a:spcPct val="80000"/>
              </a:lnSpc>
              <a:defRPr/>
            </a:pPr>
            <a:endParaRPr lang="en-US" dirty="0"/>
          </a:p>
          <a:p>
            <a:r>
              <a:rPr lang="en-US" sz="2400" dirty="0">
                <a:effectLst/>
              </a:rPr>
              <a:t>The U.S. Spa industry sales increased 5.1% to 14.7 Billion dollars in 2013. Exceeding the economy’s overall growth with over 164 million visits. The spa industry is now the 5</a:t>
            </a:r>
            <a:r>
              <a:rPr lang="en-US" sz="2400" baseline="30000" dirty="0">
                <a:effectLst/>
              </a:rPr>
              <a:t>th</a:t>
            </a:r>
            <a:r>
              <a:rPr lang="en-US" sz="2400" dirty="0">
                <a:effectLst/>
              </a:rPr>
              <a:t> largest leisure activity in the United States. </a:t>
            </a:r>
          </a:p>
          <a:p>
            <a:pPr marL="0" indent="0">
              <a:buNone/>
            </a:pPr>
            <a:endParaRPr lang="en-US" sz="2400" dirty="0">
              <a:effectLst/>
            </a:endParaRPr>
          </a:p>
          <a:p>
            <a:r>
              <a:rPr lang="en-US" sz="2400" dirty="0">
                <a:effectLst/>
              </a:rPr>
              <a:t>Medical spas make up 8.6% of the market place with 1760 true medical day spas in the U.S. </a:t>
            </a:r>
          </a:p>
          <a:p>
            <a:pPr eaLnBrk="1" hangingPunct="1">
              <a:lnSpc>
                <a:spcPct val="80000"/>
              </a:lnSpc>
              <a:buFont typeface="Wingdings" pitchFamily="2" charset="2"/>
              <a:buNone/>
              <a:defRPr/>
            </a:pPr>
            <a:r>
              <a:rPr lang="en-US" sz="2400" dirty="0" smtClean="0"/>
              <a:t/>
            </a:r>
            <a:br>
              <a:rPr lang="en-US" sz="2400" dirty="0" smtClean="0"/>
            </a:br>
            <a:r>
              <a:rPr lang="en-US" sz="2400" dirty="0" smtClean="0"/>
              <a:t>                                                                    </a:t>
            </a:r>
            <a:r>
              <a:rPr lang="en-US" sz="800" dirty="0" smtClean="0"/>
              <a:t>* source ISPA</a:t>
            </a:r>
            <a:r>
              <a:rPr lang="en-US" sz="2400" dirty="0" smtClean="0"/>
              <a:t/>
            </a:r>
            <a:br>
              <a:rPr lang="en-US" sz="2400" dirty="0" smtClean="0"/>
            </a:b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Facts</a:t>
            </a:r>
            <a:endParaRPr lang="en-US" dirty="0"/>
          </a:p>
        </p:txBody>
      </p:sp>
      <p:sp>
        <p:nvSpPr>
          <p:cNvPr id="3" name="Content Placeholder 2"/>
          <p:cNvSpPr>
            <a:spLocks noGrp="1"/>
          </p:cNvSpPr>
          <p:nvPr>
            <p:ph idx="1"/>
          </p:nvPr>
        </p:nvSpPr>
        <p:spPr>
          <a:xfrm>
            <a:off x="457200" y="1600200"/>
            <a:ext cx="8229600" cy="4953000"/>
          </a:xfrm>
        </p:spPr>
        <p:txBody>
          <a:bodyPr/>
          <a:lstStyle/>
          <a:p>
            <a:r>
              <a:rPr lang="en-US" sz="2800" dirty="0"/>
              <a:t>Botulinum Toxin (including </a:t>
            </a:r>
            <a:r>
              <a:rPr lang="en-US" sz="2800" dirty="0">
                <a:hlinkClick r:id="rId2" tooltip="Botox"/>
              </a:rPr>
              <a:t>Botox</a:t>
            </a:r>
            <a:r>
              <a:rPr lang="en-US" sz="2800" dirty="0"/>
              <a:t>, </a:t>
            </a:r>
            <a:r>
              <a:rPr lang="en-US" sz="2800" dirty="0" err="1">
                <a:hlinkClick r:id="rId3"/>
              </a:rPr>
              <a:t>Dysport</a:t>
            </a:r>
            <a:r>
              <a:rPr lang="en-US" sz="2800" dirty="0"/>
              <a:t> and </a:t>
            </a:r>
            <a:r>
              <a:rPr lang="en-US" sz="2800" dirty="0" err="1"/>
              <a:t>Xeomin</a:t>
            </a:r>
            <a:r>
              <a:rPr lang="en-US" sz="2800" dirty="0"/>
              <a:t>) remained the most frequently performed noninvasive procedure with a 15.6% increase. Nonsurgical procedures increased in 2013 by 13.1% with 9.5 million </a:t>
            </a:r>
            <a:r>
              <a:rPr lang="en-US" sz="2800" dirty="0" smtClean="0"/>
              <a:t>procedures</a:t>
            </a:r>
          </a:p>
          <a:p>
            <a:pPr marL="0" indent="0">
              <a:buNone/>
            </a:pPr>
            <a:endParaRPr lang="en-US" sz="2800" dirty="0" smtClean="0"/>
          </a:p>
          <a:p>
            <a:r>
              <a:rPr lang="en-US" sz="2800" dirty="0"/>
              <a:t>In 2013, more than 2.5 billion dollars was spent on </a:t>
            </a:r>
            <a:r>
              <a:rPr lang="en-US" sz="2800" dirty="0">
                <a:hlinkClick r:id="rId2" tooltip="Injectables Procedure Information"/>
              </a:rPr>
              <a:t>injectables</a:t>
            </a:r>
            <a:r>
              <a:rPr lang="en-US" sz="2800" dirty="0"/>
              <a:t> alone. In addition, nearly 1.9 billion was spent on skin rejuvenation, a fast-growing sector of the aesthetic nonsurgical industry.  </a:t>
            </a:r>
          </a:p>
        </p:txBody>
      </p:sp>
    </p:spTree>
    <p:extLst>
      <p:ext uri="{BB962C8B-B14F-4D97-AF65-F5344CB8AC3E}">
        <p14:creationId xmlns:p14="http://schemas.microsoft.com/office/powerpoint/2010/main" val="328456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Facts</a:t>
            </a:r>
            <a:endParaRPr lang="en-US" dirty="0"/>
          </a:p>
        </p:txBody>
      </p:sp>
      <p:sp>
        <p:nvSpPr>
          <p:cNvPr id="3" name="Content Placeholder 2"/>
          <p:cNvSpPr>
            <a:spLocks noGrp="1"/>
          </p:cNvSpPr>
          <p:nvPr>
            <p:ph idx="1"/>
          </p:nvPr>
        </p:nvSpPr>
        <p:spPr/>
        <p:txBody>
          <a:bodyPr/>
          <a:lstStyle/>
          <a:p>
            <a:pPr marL="0" indent="0">
              <a:buNone/>
            </a:pPr>
            <a:r>
              <a:rPr lang="en-US" sz="2800" dirty="0" smtClean="0"/>
              <a:t>     The </a:t>
            </a:r>
            <a:r>
              <a:rPr lang="en-US" sz="2800" dirty="0"/>
              <a:t>top five nonsurgical procedures were</a:t>
            </a:r>
            <a:r>
              <a:rPr lang="en-US" sz="2800" dirty="0" smtClean="0"/>
              <a:t>:</a:t>
            </a:r>
          </a:p>
          <a:p>
            <a:pPr marL="0" indent="0">
              <a:buNone/>
            </a:pPr>
            <a:endParaRPr lang="en-US" sz="2800" dirty="0"/>
          </a:p>
          <a:p>
            <a:r>
              <a:rPr lang="en-US" sz="2700" dirty="0"/>
              <a:t>Botulinum Toxin (3,766,148 procedures, up 15.6%)</a:t>
            </a:r>
          </a:p>
          <a:p>
            <a:r>
              <a:rPr lang="en-US" sz="2700" dirty="0">
                <a:hlinkClick r:id="rId3"/>
              </a:rPr>
              <a:t>Hyaluronic Acid</a:t>
            </a:r>
            <a:r>
              <a:rPr lang="en-US" sz="2700" dirty="0"/>
              <a:t> (1,872,172 procedures, up 31.5%)</a:t>
            </a:r>
          </a:p>
          <a:p>
            <a:r>
              <a:rPr lang="en-US" sz="2700" dirty="0"/>
              <a:t>Hair Removal (901,571 procedures, up 2%)</a:t>
            </a:r>
          </a:p>
          <a:p>
            <a:r>
              <a:rPr lang="en-US" sz="2700" dirty="0">
                <a:hlinkClick r:id="rId4" tooltip="Mircrodermabrasion Procedure Information"/>
              </a:rPr>
              <a:t>Microdermabrasion</a:t>
            </a:r>
            <a:r>
              <a:rPr lang="en-US" sz="2700" dirty="0"/>
              <a:t> (479,865 procedures, down 3.8%)</a:t>
            </a:r>
          </a:p>
          <a:p>
            <a:r>
              <a:rPr lang="en-US" sz="2700" dirty="0"/>
              <a:t>Photo Rejuvenation (456,613 procedures, up 35.3%)</a:t>
            </a:r>
          </a:p>
        </p:txBody>
      </p:sp>
    </p:spTree>
    <p:extLst>
      <p:ext uri="{BB962C8B-B14F-4D97-AF65-F5344CB8AC3E}">
        <p14:creationId xmlns:p14="http://schemas.microsoft.com/office/powerpoint/2010/main" val="2315095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Facts</a:t>
            </a:r>
            <a:endParaRPr lang="en-US" dirty="0"/>
          </a:p>
        </p:txBody>
      </p:sp>
      <p:sp>
        <p:nvSpPr>
          <p:cNvPr id="3" name="Content Placeholder 2"/>
          <p:cNvSpPr>
            <a:spLocks noGrp="1"/>
          </p:cNvSpPr>
          <p:nvPr>
            <p:ph idx="1"/>
          </p:nvPr>
        </p:nvSpPr>
        <p:spPr/>
        <p:txBody>
          <a:bodyPr/>
          <a:lstStyle/>
          <a:p>
            <a:endParaRPr lang="en-US" b="1" dirty="0" smtClean="0"/>
          </a:p>
          <a:p>
            <a:r>
              <a:rPr lang="en-US" dirty="0"/>
              <a:t>The global anti-aging market was estimated to be worth USD 122.3 billion in 2013</a:t>
            </a:r>
            <a:endParaRPr lang="en-US" b="1" dirty="0"/>
          </a:p>
          <a:p>
            <a:pPr marL="0" indent="0">
              <a:buNone/>
            </a:pPr>
            <a:endParaRPr lang="en-US" b="1" dirty="0"/>
          </a:p>
          <a:p>
            <a:r>
              <a:rPr lang="en-US" dirty="0" smtClean="0"/>
              <a:t>Anti-Aging </a:t>
            </a:r>
            <a:r>
              <a:rPr lang="en-US" dirty="0"/>
              <a:t>Market to be Worth USD 191.7 billion by 2019 </a:t>
            </a:r>
          </a:p>
        </p:txBody>
      </p:sp>
    </p:spTree>
    <p:extLst>
      <p:ext uri="{BB962C8B-B14F-4D97-AF65-F5344CB8AC3E}">
        <p14:creationId xmlns:p14="http://schemas.microsoft.com/office/powerpoint/2010/main" val="1668714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Web</a:t>
            </a:r>
            <a:endParaRPr lang="en-US" dirty="0"/>
          </a:p>
        </p:txBody>
      </p:sp>
      <p:sp>
        <p:nvSpPr>
          <p:cNvPr id="3" name="Content Placeholder 2"/>
          <p:cNvSpPr>
            <a:spLocks noGrp="1"/>
          </p:cNvSpPr>
          <p:nvPr>
            <p:ph idx="1"/>
          </p:nvPr>
        </p:nvSpPr>
        <p:spPr/>
        <p:txBody>
          <a:bodyPr/>
          <a:lstStyle/>
          <a:p>
            <a:pPr>
              <a:defRPr/>
            </a:pPr>
            <a:r>
              <a:rPr lang="en-US" dirty="0" smtClean="0"/>
              <a:t>Almost all spas (95 percent) use their own Web site to motivate consumers. Social media is a popular way to promote offerings amongst 81 percent of spas. Online reviews and directories were also popular with over 50 percent of spas utilizing them.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mtClean="0"/>
              <a:t>Trends</a:t>
            </a:r>
          </a:p>
        </p:txBody>
      </p:sp>
      <p:sp>
        <p:nvSpPr>
          <p:cNvPr id="68611" name="Rectangle 3"/>
          <p:cNvSpPr>
            <a:spLocks noGrp="1" noChangeArrowheads="1"/>
          </p:cNvSpPr>
          <p:nvPr>
            <p:ph idx="1"/>
          </p:nvPr>
        </p:nvSpPr>
        <p:spPr>
          <a:xfrm>
            <a:off x="685800" y="2286000"/>
            <a:ext cx="8001000" cy="3810000"/>
          </a:xfrm>
        </p:spPr>
        <p:txBody>
          <a:bodyPr/>
          <a:lstStyle/>
          <a:p>
            <a:pPr eaLnBrk="1" hangingPunct="1">
              <a:defRPr/>
            </a:pPr>
            <a:r>
              <a:rPr lang="en-US" b="1" i="1" dirty="0" smtClean="0"/>
              <a:t>Premium Personal Care.</a:t>
            </a:r>
            <a:r>
              <a:rPr lang="en-US" dirty="0" smtClean="0"/>
              <a:t> The growing market for natural and organic personal care products joins forces with an increasing number of consumers seeking premium personal care products and benefits beyond their traditional use.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734</TotalTime>
  <Words>782</Words>
  <Application>Microsoft Office PowerPoint</Application>
  <PresentationFormat>On-screen Show (4:3)</PresentationFormat>
  <Paragraphs>99</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Slit</vt:lpstr>
      <vt:lpstr>About OMICS Group</vt:lpstr>
      <vt:lpstr>OMICS International Conferences</vt:lpstr>
      <vt:lpstr>PowerPoint Presentation</vt:lpstr>
      <vt:lpstr>Financial Facts</vt:lpstr>
      <vt:lpstr>Financial Facts</vt:lpstr>
      <vt:lpstr>Financial Facts</vt:lpstr>
      <vt:lpstr>Financial Facts</vt:lpstr>
      <vt:lpstr>The Web</vt:lpstr>
      <vt:lpstr>Trends</vt:lpstr>
      <vt:lpstr>Luxury Mindset</vt:lpstr>
      <vt:lpstr>Universal Spa Brand  &amp; Market Positions</vt:lpstr>
      <vt:lpstr>Why Clients Consider  Med Spa Services</vt:lpstr>
      <vt:lpstr>Consultation Closer</vt:lpstr>
      <vt:lpstr>Consultation Follow Up</vt:lpstr>
      <vt:lpstr>Team Mindset</vt:lpstr>
      <vt:lpstr>Med Spa Business Drivers</vt:lpstr>
      <vt:lpstr>Marketing Materials</vt:lpstr>
      <vt:lpstr>Let us meet again..</vt:lpstr>
    </vt:vector>
  </TitlesOfParts>
  <Company>Durocher Enterprises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Bryan Durocher</dc:creator>
  <cp:lastModifiedBy>Alisha Williams</cp:lastModifiedBy>
  <cp:revision>61</cp:revision>
  <dcterms:created xsi:type="dcterms:W3CDTF">2006-09-16T16:14:20Z</dcterms:created>
  <dcterms:modified xsi:type="dcterms:W3CDTF">2015-08-17T10:11:50Z</dcterms:modified>
</cp:coreProperties>
</file>