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90" r:id="rId2"/>
    <p:sldId id="291" r:id="rId3"/>
    <p:sldId id="256" r:id="rId4"/>
    <p:sldId id="267" r:id="rId5"/>
    <p:sldId id="269" r:id="rId6"/>
    <p:sldId id="270"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8" r:id="rId20"/>
    <p:sldId id="258" r:id="rId21"/>
    <p:sldId id="264" r:id="rId22"/>
    <p:sldId id="259" r:id="rId23"/>
    <p:sldId id="260" r:id="rId24"/>
    <p:sldId id="261" r:id="rId25"/>
    <p:sldId id="262" r:id="rId26"/>
    <p:sldId id="263" r:id="rId27"/>
    <p:sldId id="265" r:id="rId28"/>
    <p:sldId id="289" r:id="rId29"/>
    <p:sldId id="292"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DE418-AADE-4390-AAFC-5A59BEEB2CC7}" type="datetimeFigureOut">
              <a:rPr lang="en-US" smtClean="0"/>
              <a:t>8/17/2015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6945BB-5CF7-4D76-B53C-0830D4E0A2EC}" type="slidenum">
              <a:rPr lang="en-US" smtClean="0"/>
              <a:t>‹#›</a:t>
            </a:fld>
            <a:endParaRPr lang="en-US"/>
          </a:p>
        </p:txBody>
      </p:sp>
    </p:spTree>
    <p:extLst>
      <p:ext uri="{BB962C8B-B14F-4D97-AF65-F5344CB8AC3E}">
        <p14:creationId xmlns:p14="http://schemas.microsoft.com/office/powerpoint/2010/main" val="3441632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latin typeface="Arial" panose="020B0604020202020204" pitchFamily="34" charset="0"/>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B8EBE727-BEBA-41B3-90F4-51AF86A511D0}" type="slidenum">
              <a:rPr lang="en-US" altLang="en-US">
                <a:latin typeface="Arial" panose="020B0604020202020204" pitchFamily="34" charset="0"/>
              </a:rPr>
              <a:pPr/>
              <a:t>28</a:t>
            </a:fld>
            <a:endParaRPr lang="en-US" altLang="en-US">
              <a:latin typeface="Arial" panose="020B0604020202020204" pitchFamily="34" charset="0"/>
            </a:endParaRPr>
          </a:p>
        </p:txBody>
      </p:sp>
    </p:spTree>
    <p:extLst>
      <p:ext uri="{BB962C8B-B14F-4D97-AF65-F5344CB8AC3E}">
        <p14:creationId xmlns:p14="http://schemas.microsoft.com/office/powerpoint/2010/main" val="576809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endParaRPr lang="en-US" alt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lt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6EEC7708-8B56-4A81-8A59-62CD7F7B77D3}" type="slidenum">
              <a:rPr lang="en-US" altLang="en-US" smtClean="0"/>
              <a:pPr/>
              <a:t>‹#›</a:t>
            </a:fld>
            <a:endParaRPr lang="en-US" altLang="en-US"/>
          </a:p>
        </p:txBody>
      </p:sp>
    </p:spTree>
    <p:extLst>
      <p:ext uri="{BB962C8B-B14F-4D97-AF65-F5344CB8AC3E}">
        <p14:creationId xmlns:p14="http://schemas.microsoft.com/office/powerpoint/2010/main" val="826718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F27488D4-9E8D-441F-AAB9-BC5E92D6B4E8}" type="slidenum">
              <a:rPr lang="en-US" altLang="en-US" smtClean="0"/>
              <a:pPr/>
              <a:t>‹#›</a:t>
            </a:fld>
            <a:endParaRPr lang="en-US" altLang="en-US"/>
          </a:p>
        </p:txBody>
      </p:sp>
    </p:spTree>
    <p:extLst>
      <p:ext uri="{BB962C8B-B14F-4D97-AF65-F5344CB8AC3E}">
        <p14:creationId xmlns:p14="http://schemas.microsoft.com/office/powerpoint/2010/main" val="2536390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F27488D4-9E8D-441F-AAB9-BC5E92D6B4E8}" type="slidenum">
              <a:rPr lang="en-US" altLang="en-US" smtClean="0"/>
              <a:pPr/>
              <a:t>‹#›</a:t>
            </a:fld>
            <a:endParaRPr lang="en-US" altLang="en-US"/>
          </a:p>
        </p:txBody>
      </p:sp>
    </p:spTree>
    <p:extLst>
      <p:ext uri="{BB962C8B-B14F-4D97-AF65-F5344CB8AC3E}">
        <p14:creationId xmlns:p14="http://schemas.microsoft.com/office/powerpoint/2010/main" val="42162606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F27488D4-9E8D-441F-AAB9-BC5E92D6B4E8}" type="slidenum">
              <a:rPr lang="en-US" altLang="en-US" smtClean="0"/>
              <a:pPr/>
              <a:t>‹#›</a:t>
            </a:fld>
            <a:endParaRPr lang="en-US" altLang="en-US"/>
          </a:p>
        </p:txBody>
      </p:sp>
    </p:spTree>
    <p:extLst>
      <p:ext uri="{BB962C8B-B14F-4D97-AF65-F5344CB8AC3E}">
        <p14:creationId xmlns:p14="http://schemas.microsoft.com/office/powerpoint/2010/main" val="1426447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F27488D4-9E8D-441F-AAB9-BC5E92D6B4E8}" type="slidenum">
              <a:rPr lang="en-US" altLang="en-US" smtClean="0"/>
              <a:pPr/>
              <a:t>‹#›</a:t>
            </a:fld>
            <a:endParaRPr lang="en-US" altLang="en-US"/>
          </a:p>
        </p:txBody>
      </p:sp>
    </p:spTree>
    <p:extLst>
      <p:ext uri="{BB962C8B-B14F-4D97-AF65-F5344CB8AC3E}">
        <p14:creationId xmlns:p14="http://schemas.microsoft.com/office/powerpoint/2010/main" val="27427879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F27488D4-9E8D-441F-AAB9-BC5E92D6B4E8}" type="slidenum">
              <a:rPr lang="en-US" altLang="en-US" smtClean="0"/>
              <a:pPr/>
              <a:t>‹#›</a:t>
            </a:fld>
            <a:endParaRPr lang="en-US" altLang="en-US"/>
          </a:p>
        </p:txBody>
      </p:sp>
    </p:spTree>
    <p:extLst>
      <p:ext uri="{BB962C8B-B14F-4D97-AF65-F5344CB8AC3E}">
        <p14:creationId xmlns:p14="http://schemas.microsoft.com/office/powerpoint/2010/main" val="34720218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F27488D4-9E8D-441F-AAB9-BC5E92D6B4E8}" type="slidenum">
              <a:rPr lang="en-US" altLang="en-US" smtClean="0"/>
              <a:pPr/>
              <a:t>‹#›</a:t>
            </a:fld>
            <a:endParaRPr lang="en-US" altLang="en-US"/>
          </a:p>
        </p:txBody>
      </p:sp>
    </p:spTree>
    <p:extLst>
      <p:ext uri="{BB962C8B-B14F-4D97-AF65-F5344CB8AC3E}">
        <p14:creationId xmlns:p14="http://schemas.microsoft.com/office/powerpoint/2010/main" val="11302568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endParaRPr lang="en-US" altLang="en-US"/>
          </a:p>
        </p:txBody>
      </p:sp>
      <p:sp>
        <p:nvSpPr>
          <p:cNvPr id="5" name="Footer Placeholder 4"/>
          <p:cNvSpPr>
            <a:spLocks noGrp="1"/>
          </p:cNvSpPr>
          <p:nvPr>
            <p:ph type="ftr" sz="quarter" idx="11"/>
          </p:nvPr>
        </p:nvSpPr>
        <p:spPr>
          <a:xfrm>
            <a:off x="516133" y="6387910"/>
            <a:ext cx="3859795" cy="228660"/>
          </a:xfrm>
        </p:spPr>
        <p:txBody>
          <a:bodyPr/>
          <a:lstStyle/>
          <a:p>
            <a:endParaRPr lang="en-US" alt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9C9D16BC-25DB-4DE3-8221-503A442B5AA2}" type="slidenum">
              <a:rPr lang="en-US" altLang="en-US" smtClean="0"/>
              <a:pPr/>
              <a:t>‹#›</a:t>
            </a:fld>
            <a:endParaRPr lang="en-US" altLang="en-US"/>
          </a:p>
        </p:txBody>
      </p:sp>
    </p:spTree>
    <p:extLst>
      <p:ext uri="{BB962C8B-B14F-4D97-AF65-F5344CB8AC3E}">
        <p14:creationId xmlns:p14="http://schemas.microsoft.com/office/powerpoint/2010/main" val="36356540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a:xfrm>
            <a:off x="538546" y="6365498"/>
            <a:ext cx="3859795" cy="228660"/>
          </a:xfrm>
        </p:spPr>
        <p:txBody>
          <a:bodyPr/>
          <a:lstStyle/>
          <a:p>
            <a:endParaRPr lang="en-US" alt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7A93CEEA-A996-4F59-AE7F-775208EA96AA}" type="slidenum">
              <a:rPr lang="en-US" altLang="en-US" smtClean="0"/>
              <a:pPr/>
              <a:t>‹#›</a:t>
            </a:fld>
            <a:endParaRPr lang="en-US" altLang="en-US"/>
          </a:p>
        </p:txBody>
      </p:sp>
    </p:spTree>
    <p:extLst>
      <p:ext uri="{BB962C8B-B14F-4D97-AF65-F5344CB8AC3E}">
        <p14:creationId xmlns:p14="http://schemas.microsoft.com/office/powerpoint/2010/main" val="2925192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066800" y="6248400"/>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4290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705600" y="6248400"/>
            <a:ext cx="1905000" cy="457200"/>
          </a:xfrm>
        </p:spPr>
        <p:txBody>
          <a:bodyPr/>
          <a:lstStyle>
            <a:lvl1pPr>
              <a:defRPr/>
            </a:lvl1pPr>
          </a:lstStyle>
          <a:p>
            <a:fld id="{25EBA6CF-D8F8-4BB4-B206-BC1BE5E18007}" type="slidenum">
              <a:rPr lang="en-US" altLang="en-US"/>
              <a:pPr/>
              <a:t>‹#›</a:t>
            </a:fld>
            <a:endParaRPr lang="en-US" altLang="en-US"/>
          </a:p>
        </p:txBody>
      </p:sp>
    </p:spTree>
    <p:extLst>
      <p:ext uri="{BB962C8B-B14F-4D97-AF65-F5344CB8AC3E}">
        <p14:creationId xmlns:p14="http://schemas.microsoft.com/office/powerpoint/2010/main" val="3113990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A4F8B77E-B8E2-4E39-B922-9332AA40D178}" type="slidenum">
              <a:rPr lang="en-US" altLang="en-US" smtClean="0"/>
              <a:pPr/>
              <a:t>‹#›</a:t>
            </a:fld>
            <a:endParaRPr lang="en-US" altLang="en-US"/>
          </a:p>
        </p:txBody>
      </p:sp>
    </p:spTree>
    <p:extLst>
      <p:ext uri="{BB962C8B-B14F-4D97-AF65-F5344CB8AC3E}">
        <p14:creationId xmlns:p14="http://schemas.microsoft.com/office/powerpoint/2010/main" val="237767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EA674187-429A-48EF-9D22-A3A1F31013C7}" type="slidenum">
              <a:rPr lang="en-US" altLang="en-US" smtClean="0"/>
              <a:pPr/>
              <a:t>‹#›</a:t>
            </a:fld>
            <a:endParaRPr lang="en-US" altLang="en-US"/>
          </a:p>
        </p:txBody>
      </p:sp>
    </p:spTree>
    <p:extLst>
      <p:ext uri="{BB962C8B-B14F-4D97-AF65-F5344CB8AC3E}">
        <p14:creationId xmlns:p14="http://schemas.microsoft.com/office/powerpoint/2010/main" val="4079986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890FC926-5B7A-4117-B9D9-3E2677FD7D1B}" type="slidenum">
              <a:rPr lang="en-US" altLang="en-US" smtClean="0"/>
              <a:pPr/>
              <a:t>‹#›</a:t>
            </a:fld>
            <a:endParaRPr lang="en-US" altLang="en-US"/>
          </a:p>
        </p:txBody>
      </p:sp>
    </p:spTree>
    <p:extLst>
      <p:ext uri="{BB962C8B-B14F-4D97-AF65-F5344CB8AC3E}">
        <p14:creationId xmlns:p14="http://schemas.microsoft.com/office/powerpoint/2010/main" val="282767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A189FD2-5B52-4E6E-9EF5-D5B53CE06DE6}" type="slidenum">
              <a:rPr lang="en-US" altLang="en-US" smtClean="0"/>
              <a:pPr/>
              <a:t>‹#›</a:t>
            </a:fld>
            <a:endParaRPr lang="en-US" altLang="en-US"/>
          </a:p>
        </p:txBody>
      </p:sp>
    </p:spTree>
    <p:extLst>
      <p:ext uri="{BB962C8B-B14F-4D97-AF65-F5344CB8AC3E}">
        <p14:creationId xmlns:p14="http://schemas.microsoft.com/office/powerpoint/2010/main" val="4065269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22FC0493-FCFA-49A0-9D78-154F5BFBFE29}" type="slidenum">
              <a:rPr lang="en-US" altLang="en-US" smtClean="0"/>
              <a:pPr/>
              <a:t>‹#›</a:t>
            </a:fld>
            <a:endParaRPr lang="en-US" altLang="en-US"/>
          </a:p>
        </p:txBody>
      </p:sp>
    </p:spTree>
    <p:extLst>
      <p:ext uri="{BB962C8B-B14F-4D97-AF65-F5344CB8AC3E}">
        <p14:creationId xmlns:p14="http://schemas.microsoft.com/office/powerpoint/2010/main" val="67023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D3DB161A-824A-4A87-9F7E-FF18CB48024B}" type="slidenum">
              <a:rPr lang="en-US" altLang="en-US" smtClean="0"/>
              <a:pPr/>
              <a:t>‹#›</a:t>
            </a:fld>
            <a:endParaRPr lang="en-US" altLang="en-US"/>
          </a:p>
        </p:txBody>
      </p:sp>
    </p:spTree>
    <p:extLst>
      <p:ext uri="{BB962C8B-B14F-4D97-AF65-F5344CB8AC3E}">
        <p14:creationId xmlns:p14="http://schemas.microsoft.com/office/powerpoint/2010/main" val="3413178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F43613DB-CD07-4D42-B89C-F44CFBB0F101}" type="slidenum">
              <a:rPr lang="en-US" altLang="en-US" smtClean="0"/>
              <a:pPr/>
              <a:t>‹#›</a:t>
            </a:fld>
            <a:endParaRPr lang="en-US" altLang="en-US"/>
          </a:p>
        </p:txBody>
      </p:sp>
    </p:spTree>
    <p:extLst>
      <p:ext uri="{BB962C8B-B14F-4D97-AF65-F5344CB8AC3E}">
        <p14:creationId xmlns:p14="http://schemas.microsoft.com/office/powerpoint/2010/main" val="2341605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981EA6A0-EC14-4B9E-AFA1-227B72D20FD2}" type="slidenum">
              <a:rPr lang="en-US" altLang="en-US" smtClean="0"/>
              <a:pPr/>
              <a:t>‹#›</a:t>
            </a:fld>
            <a:endParaRPr lang="en-US" altLang="en-US"/>
          </a:p>
        </p:txBody>
      </p:sp>
    </p:spTree>
    <p:extLst>
      <p:ext uri="{BB962C8B-B14F-4D97-AF65-F5344CB8AC3E}">
        <p14:creationId xmlns:p14="http://schemas.microsoft.com/office/powerpoint/2010/main" val="4016112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20">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endParaRPr lang="en-US" alt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lt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F27488D4-9E8D-441F-AAB9-BC5E92D6B4E8}" type="slidenum">
              <a:rPr lang="en-US" altLang="en-US" smtClean="0"/>
              <a:pPr/>
              <a:t>‹#›</a:t>
            </a:fld>
            <a:endParaRPr lang="en-US" altLang="en-US"/>
          </a:p>
        </p:txBody>
      </p:sp>
    </p:spTree>
    <p:extLst>
      <p:ext uri="{BB962C8B-B14F-4D97-AF65-F5344CB8AC3E}">
        <p14:creationId xmlns:p14="http://schemas.microsoft.com/office/powerpoint/2010/main" val="34059854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micsonline.org/scholarly-journals.php" TargetMode="External"/><Relationship Id="rId2" Type="http://schemas.openxmlformats.org/officeDocument/2006/relationships/hyperlink" Target="http://www.omicsonline.org/open-access-publication.php" TargetMode="External"/><Relationship Id="rId1" Type="http://schemas.openxmlformats.org/officeDocument/2006/relationships/slideLayout" Target="../slideLayouts/slideLayout2.xml"/><Relationship Id="rId4" Type="http://schemas.openxmlformats.org/officeDocument/2006/relationships/hyperlink" Target="http://www.omicsonline.org/international-scientific-conference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cosmetology-trichology.conferenceseries.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838200"/>
            <a:ext cx="6343672" cy="709865"/>
          </a:xfrm>
        </p:spPr>
        <p:txBody>
          <a:bodyPr/>
          <a:lstStyle/>
          <a:p>
            <a:r>
              <a:rPr lang="en-US" dirty="0" smtClean="0"/>
              <a:t>About OMICS Group</a:t>
            </a:r>
            <a:endParaRPr lang="en-US" dirty="0"/>
          </a:p>
        </p:txBody>
      </p:sp>
      <p:sp>
        <p:nvSpPr>
          <p:cNvPr id="3" name="Content Placeholder 2"/>
          <p:cNvSpPr>
            <a:spLocks noGrp="1"/>
          </p:cNvSpPr>
          <p:nvPr>
            <p:ph idx="1"/>
          </p:nvPr>
        </p:nvSpPr>
        <p:spPr>
          <a:xfrm>
            <a:off x="228600" y="2133600"/>
            <a:ext cx="8610600" cy="4191000"/>
          </a:xfrm>
        </p:spPr>
        <p:txBody>
          <a:bodyPr>
            <a:noAutofit/>
          </a:bodyPr>
          <a:lstStyle/>
          <a:p>
            <a:pPr marL="0" indent="0" algn="just">
              <a:buNone/>
            </a:pPr>
            <a:r>
              <a:rPr lang="en-US" dirty="0"/>
              <a:t>OMICS Group is an amalgamation of </a:t>
            </a:r>
            <a:r>
              <a:rPr lang="en-US" dirty="0">
                <a:hlinkClick r:id="rId2"/>
              </a:rPr>
              <a:t>Open Access </a:t>
            </a:r>
            <a:r>
              <a:rPr lang="en-US" dirty="0" smtClean="0">
                <a:hlinkClick r:id="rId2"/>
              </a:rPr>
              <a:t>Publications</a:t>
            </a:r>
            <a:r>
              <a:rPr lang="en-US" dirty="0" smtClean="0"/>
              <a:t> </a:t>
            </a:r>
            <a:r>
              <a:rPr lang="en-US" dirty="0"/>
              <a:t>and worldwide international science conferences and events. Established in the year 2007 with the sole aim of making the information on Sciences and technology ‘Open Access’, OMICS Group publishes 500 online open access </a:t>
            </a:r>
            <a:r>
              <a:rPr lang="en-US" dirty="0">
                <a:hlinkClick r:id="rId3"/>
              </a:rPr>
              <a:t>scholarly journals </a:t>
            </a:r>
            <a:r>
              <a:rPr lang="en-US" dirty="0"/>
              <a:t>in all aspects </a:t>
            </a:r>
            <a:r>
              <a:rPr lang="en-US" dirty="0" smtClean="0"/>
              <a:t>of Science, Engineering, Management </a:t>
            </a:r>
            <a:r>
              <a:rPr lang="en-US" dirty="0"/>
              <a:t>and Technology </a:t>
            </a:r>
            <a:r>
              <a:rPr lang="en-US" dirty="0" smtClean="0"/>
              <a:t>journals. </a:t>
            </a:r>
            <a:r>
              <a:rPr lang="en-US" dirty="0"/>
              <a:t>OMICS Group has been instrumental in taking the knowledge on Science &amp; technology to the doorsteps of ordinary men and women. Research Scholars, Students, Libraries, Educational Institutions, Research centers and the industry are main stakeholders that benefitted greatly from this knowledge dissemination. OMICS Group also organizes 500 </a:t>
            </a:r>
            <a:r>
              <a:rPr lang="en-US" dirty="0">
                <a:hlinkClick r:id="rId4"/>
              </a:rPr>
              <a:t>International conferences</a:t>
            </a:r>
            <a:r>
              <a:rPr lang="en-US" dirty="0"/>
              <a:t> annually across the globe, where knowledge transfer takes place through debates, round table discussions, poster presentations, workshops, symposia and exhibitions.</a:t>
            </a:r>
          </a:p>
        </p:txBody>
      </p:sp>
    </p:spTree>
    <p:extLst>
      <p:ext uri="{BB962C8B-B14F-4D97-AF65-F5344CB8AC3E}">
        <p14:creationId xmlns:p14="http://schemas.microsoft.com/office/powerpoint/2010/main" val="1873270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smtClean="0"/>
              <a:t>The Interview</a:t>
            </a:r>
          </a:p>
        </p:txBody>
      </p:sp>
      <p:sp>
        <p:nvSpPr>
          <p:cNvPr id="23555" name="Rectangle 3"/>
          <p:cNvSpPr>
            <a:spLocks noGrp="1" noChangeArrowheads="1"/>
          </p:cNvSpPr>
          <p:nvPr>
            <p:ph type="body" idx="1"/>
          </p:nvPr>
        </p:nvSpPr>
        <p:spPr/>
        <p:txBody>
          <a:bodyPr>
            <a:normAutofit fontScale="85000" lnSpcReduction="20000"/>
          </a:bodyPr>
          <a:lstStyle/>
          <a:p>
            <a:pPr eaLnBrk="1" hangingPunct="1">
              <a:lnSpc>
                <a:spcPct val="80000"/>
              </a:lnSpc>
              <a:defRPr/>
            </a:pPr>
            <a:r>
              <a:rPr lang="en-US" sz="2800" smtClean="0"/>
              <a:t>When interviewing a technician have a third interview where they supply models and perform specific services so as to their skill level, pace, and interaction with clients can be measured.</a:t>
            </a:r>
          </a:p>
          <a:p>
            <a:pPr eaLnBrk="1" hangingPunct="1">
              <a:lnSpc>
                <a:spcPct val="80000"/>
              </a:lnSpc>
              <a:defRPr/>
            </a:pPr>
            <a:r>
              <a:rPr lang="en-US" sz="2800" smtClean="0"/>
              <a:t>After all interviews are complete have them read through your employee manual and a specific job description and agree to the understanding and acceptance of all terms. Have your candidate sign all specific documents and the hiring phase is complete.</a:t>
            </a:r>
          </a:p>
        </p:txBody>
      </p:sp>
    </p:spTree>
    <p:extLst>
      <p:ext uri="{BB962C8B-B14F-4D97-AF65-F5344CB8AC3E}">
        <p14:creationId xmlns:p14="http://schemas.microsoft.com/office/powerpoint/2010/main" val="4263933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mtClean="0"/>
              <a:t>Employee Manual Top 5</a:t>
            </a:r>
          </a:p>
        </p:txBody>
      </p:sp>
      <p:sp>
        <p:nvSpPr>
          <p:cNvPr id="10243" name="Rectangle 3"/>
          <p:cNvSpPr>
            <a:spLocks noGrp="1" noChangeArrowheads="1"/>
          </p:cNvSpPr>
          <p:nvPr>
            <p:ph type="body" idx="1"/>
          </p:nvPr>
        </p:nvSpPr>
        <p:spPr/>
        <p:txBody>
          <a:bodyPr/>
          <a:lstStyle/>
          <a:p>
            <a:pPr eaLnBrk="1" hangingPunct="1">
              <a:defRPr/>
            </a:pPr>
            <a:r>
              <a:rPr lang="en-US" smtClean="0"/>
              <a:t>Team Benefits</a:t>
            </a:r>
          </a:p>
          <a:p>
            <a:pPr eaLnBrk="1" hangingPunct="1">
              <a:defRPr/>
            </a:pPr>
            <a:r>
              <a:rPr lang="en-US" smtClean="0"/>
              <a:t>Confidentiality</a:t>
            </a:r>
          </a:p>
          <a:p>
            <a:pPr eaLnBrk="1" hangingPunct="1">
              <a:defRPr/>
            </a:pPr>
            <a:r>
              <a:rPr lang="en-US" smtClean="0"/>
              <a:t>Client Policy</a:t>
            </a:r>
          </a:p>
          <a:p>
            <a:pPr eaLnBrk="1" hangingPunct="1">
              <a:defRPr/>
            </a:pPr>
            <a:r>
              <a:rPr lang="en-US" smtClean="0"/>
              <a:t>Product Policies</a:t>
            </a:r>
          </a:p>
          <a:p>
            <a:pPr eaLnBrk="1" hangingPunct="1">
              <a:defRPr/>
            </a:pPr>
            <a:r>
              <a:rPr lang="en-US" smtClean="0"/>
              <a:t>Dress Codes</a:t>
            </a:r>
          </a:p>
        </p:txBody>
      </p:sp>
    </p:spTree>
    <p:extLst>
      <p:ext uri="{BB962C8B-B14F-4D97-AF65-F5344CB8AC3E}">
        <p14:creationId xmlns:p14="http://schemas.microsoft.com/office/powerpoint/2010/main" val="18345744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smtClean="0"/>
              <a:t>Job Descriptions</a:t>
            </a:r>
          </a:p>
        </p:txBody>
      </p:sp>
      <p:sp>
        <p:nvSpPr>
          <p:cNvPr id="11267" name="Rectangle 3"/>
          <p:cNvSpPr>
            <a:spLocks noGrp="1" noChangeArrowheads="1"/>
          </p:cNvSpPr>
          <p:nvPr>
            <p:ph type="body" idx="1"/>
          </p:nvPr>
        </p:nvSpPr>
        <p:spPr/>
        <p:txBody>
          <a:bodyPr/>
          <a:lstStyle/>
          <a:p>
            <a:pPr eaLnBrk="1" hangingPunct="1">
              <a:defRPr/>
            </a:pPr>
            <a:r>
              <a:rPr lang="en-US" smtClean="0"/>
              <a:t>Commitment to Scheduled Hours</a:t>
            </a:r>
          </a:p>
          <a:p>
            <a:pPr eaLnBrk="1" hangingPunct="1">
              <a:defRPr/>
            </a:pPr>
            <a:r>
              <a:rPr lang="en-US" smtClean="0"/>
              <a:t>Required Education</a:t>
            </a:r>
          </a:p>
          <a:p>
            <a:pPr eaLnBrk="1" hangingPunct="1">
              <a:defRPr/>
            </a:pPr>
            <a:r>
              <a:rPr lang="en-US" smtClean="0"/>
              <a:t>Specific Duties</a:t>
            </a:r>
          </a:p>
          <a:p>
            <a:pPr eaLnBrk="1" hangingPunct="1">
              <a:defRPr/>
            </a:pPr>
            <a:r>
              <a:rPr lang="en-US" smtClean="0"/>
              <a:t>Cleaning &amp; Maintenance</a:t>
            </a:r>
          </a:p>
          <a:p>
            <a:pPr eaLnBrk="1" hangingPunct="1">
              <a:defRPr/>
            </a:pPr>
            <a:r>
              <a:rPr lang="en-US" smtClean="0"/>
              <a:t>Expected Behavior with Clients and Team Members</a:t>
            </a:r>
          </a:p>
          <a:p>
            <a:pPr eaLnBrk="1" hangingPunct="1">
              <a:defRPr/>
            </a:pPr>
            <a:r>
              <a:rPr lang="en-US" smtClean="0"/>
              <a:t>Performance Evaluators</a:t>
            </a:r>
          </a:p>
          <a:p>
            <a:pPr eaLnBrk="1" hangingPunct="1">
              <a:defRPr/>
            </a:pPr>
            <a:endParaRPr lang="en-US" smtClean="0"/>
          </a:p>
          <a:p>
            <a:pPr eaLnBrk="1" hangingPunct="1">
              <a:defRPr/>
            </a:pPr>
            <a:endParaRPr lang="en-US" smtClean="0"/>
          </a:p>
          <a:p>
            <a:pPr eaLnBrk="1" hangingPunct="1">
              <a:defRPr/>
            </a:pPr>
            <a:endParaRPr lang="en-US" smtClean="0"/>
          </a:p>
        </p:txBody>
      </p:sp>
    </p:spTree>
    <p:extLst>
      <p:ext uri="{BB962C8B-B14F-4D97-AF65-F5344CB8AC3E}">
        <p14:creationId xmlns:p14="http://schemas.microsoft.com/office/powerpoint/2010/main" val="3233045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mtClean="0"/>
              <a:t>Job Descriptions</a:t>
            </a:r>
          </a:p>
        </p:txBody>
      </p:sp>
      <p:sp>
        <p:nvSpPr>
          <p:cNvPr id="12291" name="Rectangle 3"/>
          <p:cNvSpPr>
            <a:spLocks noGrp="1" noChangeArrowheads="1"/>
          </p:cNvSpPr>
          <p:nvPr>
            <p:ph type="body" idx="1"/>
          </p:nvPr>
        </p:nvSpPr>
        <p:spPr/>
        <p:txBody>
          <a:bodyPr/>
          <a:lstStyle/>
          <a:p>
            <a:pPr eaLnBrk="1" hangingPunct="1">
              <a:buFont typeface="Wingdings" panose="05000000000000000000" pitchFamily="2" charset="2"/>
              <a:buNone/>
              <a:defRPr/>
            </a:pPr>
            <a:r>
              <a:rPr lang="en-US" smtClean="0"/>
              <a:t>           Career &amp; Financial Goals</a:t>
            </a:r>
          </a:p>
          <a:p>
            <a:pPr eaLnBrk="1" hangingPunct="1">
              <a:buFont typeface="Wingdings" panose="05000000000000000000" pitchFamily="2" charset="2"/>
              <a:buNone/>
              <a:defRPr/>
            </a:pPr>
            <a:endParaRPr lang="en-US" smtClean="0"/>
          </a:p>
          <a:p>
            <a:pPr eaLnBrk="1" hangingPunct="1">
              <a:buFont typeface="Wingdings" panose="05000000000000000000" pitchFamily="2" charset="2"/>
              <a:buNone/>
              <a:defRPr/>
            </a:pPr>
            <a:r>
              <a:rPr lang="en-US" smtClean="0"/>
              <a:t>Service Sales</a:t>
            </a:r>
          </a:p>
          <a:p>
            <a:pPr eaLnBrk="1" hangingPunct="1">
              <a:buFont typeface="Wingdings" panose="05000000000000000000" pitchFamily="2" charset="2"/>
              <a:buNone/>
              <a:defRPr/>
            </a:pPr>
            <a:r>
              <a:rPr lang="en-US" smtClean="0"/>
              <a:t>Retail Sales</a:t>
            </a:r>
          </a:p>
          <a:p>
            <a:pPr eaLnBrk="1" hangingPunct="1">
              <a:buFont typeface="Wingdings" panose="05000000000000000000" pitchFamily="2" charset="2"/>
              <a:buNone/>
              <a:defRPr/>
            </a:pPr>
            <a:r>
              <a:rPr lang="en-US" smtClean="0"/>
              <a:t>Pre-Booking</a:t>
            </a:r>
          </a:p>
          <a:p>
            <a:pPr eaLnBrk="1" hangingPunct="1">
              <a:buFont typeface="Wingdings" panose="05000000000000000000" pitchFamily="2" charset="2"/>
              <a:buNone/>
              <a:defRPr/>
            </a:pPr>
            <a:r>
              <a:rPr lang="en-US" smtClean="0"/>
              <a:t>Chemical Service</a:t>
            </a:r>
          </a:p>
          <a:p>
            <a:pPr eaLnBrk="1" hangingPunct="1">
              <a:buFont typeface="Wingdings" panose="05000000000000000000" pitchFamily="2" charset="2"/>
              <a:buNone/>
              <a:defRPr/>
            </a:pPr>
            <a:endParaRPr lang="en-US" smtClean="0"/>
          </a:p>
          <a:p>
            <a:pPr eaLnBrk="1" hangingPunct="1">
              <a:defRPr/>
            </a:pPr>
            <a:endParaRPr lang="en-US" smtClean="0"/>
          </a:p>
        </p:txBody>
      </p:sp>
    </p:spTree>
    <p:extLst>
      <p:ext uri="{BB962C8B-B14F-4D97-AF65-F5344CB8AC3E}">
        <p14:creationId xmlns:p14="http://schemas.microsoft.com/office/powerpoint/2010/main" val="1014748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158750"/>
            <a:ext cx="8229600" cy="2051050"/>
          </a:xfrm>
        </p:spPr>
        <p:txBody>
          <a:bodyPr/>
          <a:lstStyle/>
          <a:p>
            <a:pPr>
              <a:defRPr/>
            </a:pPr>
            <a:r>
              <a:rPr lang="en-US"/>
              <a:t>Extraordinary Client Experience</a:t>
            </a:r>
            <a:br>
              <a:rPr lang="en-US"/>
            </a:br>
            <a:r>
              <a:rPr lang="en-US" i="1"/>
              <a:t>4 Keys to Success</a:t>
            </a:r>
          </a:p>
        </p:txBody>
      </p:sp>
      <p:sp>
        <p:nvSpPr>
          <p:cNvPr id="37891" name="Rectangle 3"/>
          <p:cNvSpPr>
            <a:spLocks noGrp="1" noChangeArrowheads="1"/>
          </p:cNvSpPr>
          <p:nvPr>
            <p:ph type="body" idx="1"/>
          </p:nvPr>
        </p:nvSpPr>
        <p:spPr>
          <a:xfrm>
            <a:off x="3048000" y="2438400"/>
            <a:ext cx="5638800" cy="3692525"/>
          </a:xfrm>
        </p:spPr>
        <p:txBody>
          <a:bodyPr/>
          <a:lstStyle/>
          <a:p>
            <a:pPr>
              <a:defRPr/>
            </a:pPr>
            <a:r>
              <a:rPr lang="en-US" sz="4400"/>
              <a:t>Retail </a:t>
            </a:r>
          </a:p>
          <a:p>
            <a:pPr>
              <a:defRPr/>
            </a:pPr>
            <a:r>
              <a:rPr lang="en-US" sz="4400"/>
              <a:t>Referral </a:t>
            </a:r>
          </a:p>
          <a:p>
            <a:pPr>
              <a:defRPr/>
            </a:pPr>
            <a:r>
              <a:rPr lang="en-US" sz="4400"/>
              <a:t>Pre-Booking</a:t>
            </a:r>
          </a:p>
          <a:p>
            <a:pPr>
              <a:defRPr/>
            </a:pPr>
            <a:r>
              <a:rPr lang="en-US" sz="4400"/>
              <a:t>Role-Play</a:t>
            </a:r>
          </a:p>
        </p:txBody>
      </p:sp>
    </p:spTree>
    <p:extLst>
      <p:ext uri="{BB962C8B-B14F-4D97-AF65-F5344CB8AC3E}">
        <p14:creationId xmlns:p14="http://schemas.microsoft.com/office/powerpoint/2010/main" val="1268312152"/>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defRPr/>
            </a:pPr>
            <a:r>
              <a:rPr lang="en-US"/>
              <a:t>Retail Sales are…</a:t>
            </a:r>
          </a:p>
        </p:txBody>
      </p:sp>
      <p:sp>
        <p:nvSpPr>
          <p:cNvPr id="38915" name="Rectangle 3"/>
          <p:cNvSpPr>
            <a:spLocks noGrp="1" noChangeArrowheads="1"/>
          </p:cNvSpPr>
          <p:nvPr>
            <p:ph type="body" idx="1"/>
          </p:nvPr>
        </p:nvSpPr>
        <p:spPr/>
        <p:txBody>
          <a:bodyPr/>
          <a:lstStyle/>
          <a:p>
            <a:pPr>
              <a:defRPr/>
            </a:pPr>
            <a:r>
              <a:rPr lang="en-US"/>
              <a:t>The highest profit center for your business</a:t>
            </a:r>
          </a:p>
          <a:p>
            <a:pPr>
              <a:defRPr/>
            </a:pPr>
            <a:r>
              <a:rPr lang="en-US"/>
              <a:t>Beneficial to client retention</a:t>
            </a:r>
          </a:p>
          <a:p>
            <a:pPr>
              <a:defRPr/>
            </a:pPr>
            <a:r>
              <a:rPr lang="en-US"/>
              <a:t>Unlimited income potential</a:t>
            </a:r>
          </a:p>
        </p:txBody>
      </p:sp>
    </p:spTree>
    <p:extLst>
      <p:ext uri="{BB962C8B-B14F-4D97-AF65-F5344CB8AC3E}">
        <p14:creationId xmlns:p14="http://schemas.microsoft.com/office/powerpoint/2010/main" val="1490197681"/>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defRPr/>
            </a:pPr>
            <a:r>
              <a:rPr lang="en-US"/>
              <a:t>Retail Success</a:t>
            </a:r>
          </a:p>
        </p:txBody>
      </p:sp>
      <p:sp>
        <p:nvSpPr>
          <p:cNvPr id="66563" name="Rectangle 3"/>
          <p:cNvSpPr>
            <a:spLocks noGrp="1" noChangeArrowheads="1"/>
          </p:cNvSpPr>
          <p:nvPr>
            <p:ph type="body" idx="1"/>
          </p:nvPr>
        </p:nvSpPr>
        <p:spPr/>
        <p:txBody>
          <a:bodyPr/>
          <a:lstStyle/>
          <a:p>
            <a:pPr>
              <a:defRPr/>
            </a:pPr>
            <a:r>
              <a:rPr lang="en-US"/>
              <a:t>Fewer Lines with Broader Selection</a:t>
            </a:r>
          </a:p>
          <a:p>
            <a:pPr>
              <a:defRPr/>
            </a:pPr>
            <a:r>
              <a:rPr lang="en-US"/>
              <a:t>Product Knowledge Classes</a:t>
            </a:r>
          </a:p>
          <a:p>
            <a:pPr>
              <a:defRPr/>
            </a:pPr>
            <a:r>
              <a:rPr lang="en-US"/>
              <a:t>Monthly Promotions</a:t>
            </a:r>
          </a:p>
          <a:p>
            <a:pPr>
              <a:defRPr/>
            </a:pPr>
            <a:r>
              <a:rPr lang="en-US"/>
              <a:t>Create a Retail Environment</a:t>
            </a:r>
          </a:p>
          <a:p>
            <a:pPr>
              <a:defRPr/>
            </a:pPr>
            <a:r>
              <a:rPr lang="en-US"/>
              <a:t>Incentives for Team</a:t>
            </a:r>
          </a:p>
          <a:p>
            <a:pPr>
              <a:defRPr/>
            </a:pPr>
            <a:endParaRPr lang="en-US"/>
          </a:p>
        </p:txBody>
      </p:sp>
    </p:spTree>
    <p:extLst>
      <p:ext uri="{BB962C8B-B14F-4D97-AF65-F5344CB8AC3E}">
        <p14:creationId xmlns:p14="http://schemas.microsoft.com/office/powerpoint/2010/main" val="353333575"/>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defRPr/>
            </a:pPr>
            <a:r>
              <a:rPr lang="en-US"/>
              <a:t>Referrals are… </a:t>
            </a:r>
          </a:p>
        </p:txBody>
      </p:sp>
      <p:sp>
        <p:nvSpPr>
          <p:cNvPr id="39939" name="Rectangle 3"/>
          <p:cNvSpPr>
            <a:spLocks noGrp="1" noChangeArrowheads="1"/>
          </p:cNvSpPr>
          <p:nvPr>
            <p:ph type="body" idx="1"/>
          </p:nvPr>
        </p:nvSpPr>
        <p:spPr/>
        <p:txBody>
          <a:bodyPr/>
          <a:lstStyle/>
          <a:p>
            <a:pPr>
              <a:defRPr/>
            </a:pPr>
            <a:r>
              <a:rPr lang="en-US"/>
              <a:t>The fastest way to grow your business</a:t>
            </a:r>
          </a:p>
          <a:p>
            <a:pPr>
              <a:defRPr/>
            </a:pPr>
            <a:r>
              <a:rPr lang="en-US"/>
              <a:t>Cost effective – it costs 7 to 15 times as much time, energy, and money to obtain new clients</a:t>
            </a:r>
          </a:p>
          <a:p>
            <a:pPr>
              <a:defRPr/>
            </a:pPr>
            <a:r>
              <a:rPr lang="en-US"/>
              <a:t>Traceable </a:t>
            </a:r>
          </a:p>
        </p:txBody>
      </p:sp>
    </p:spTree>
    <p:extLst>
      <p:ext uri="{BB962C8B-B14F-4D97-AF65-F5344CB8AC3E}">
        <p14:creationId xmlns:p14="http://schemas.microsoft.com/office/powerpoint/2010/main" val="1786457136"/>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defRPr/>
            </a:pPr>
            <a:r>
              <a:rPr lang="en-US"/>
              <a:t>Pre-Booking…</a:t>
            </a:r>
          </a:p>
        </p:txBody>
      </p:sp>
      <p:sp>
        <p:nvSpPr>
          <p:cNvPr id="40963" name="Rectangle 3"/>
          <p:cNvSpPr>
            <a:spLocks noGrp="1" noChangeArrowheads="1"/>
          </p:cNvSpPr>
          <p:nvPr>
            <p:ph type="body" idx="1"/>
          </p:nvPr>
        </p:nvSpPr>
        <p:spPr/>
        <p:txBody>
          <a:bodyPr/>
          <a:lstStyle/>
          <a:p>
            <a:pPr>
              <a:defRPr/>
            </a:pPr>
            <a:endParaRPr lang="en-US"/>
          </a:p>
          <a:p>
            <a:pPr>
              <a:defRPr/>
            </a:pPr>
            <a:r>
              <a:rPr lang="en-US"/>
              <a:t>Generates your future in advance</a:t>
            </a:r>
          </a:p>
          <a:p>
            <a:pPr>
              <a:defRPr/>
            </a:pPr>
            <a:r>
              <a:rPr lang="en-US"/>
              <a:t>Allows you to forecast your numbers</a:t>
            </a:r>
          </a:p>
          <a:p>
            <a:pPr>
              <a:defRPr/>
            </a:pPr>
            <a:r>
              <a:rPr lang="en-US"/>
              <a:t>Puts you in control of your business not your clients</a:t>
            </a:r>
          </a:p>
        </p:txBody>
      </p:sp>
    </p:spTree>
    <p:extLst>
      <p:ext uri="{BB962C8B-B14F-4D97-AF65-F5344CB8AC3E}">
        <p14:creationId xmlns:p14="http://schemas.microsoft.com/office/powerpoint/2010/main" val="1475035487"/>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defRPr/>
            </a:pPr>
            <a:r>
              <a:rPr lang="en-US"/>
              <a:t>Individual Team Meetings</a:t>
            </a:r>
          </a:p>
        </p:txBody>
      </p:sp>
      <p:sp>
        <p:nvSpPr>
          <p:cNvPr id="44035" name="Rectangle 3"/>
          <p:cNvSpPr>
            <a:spLocks noGrp="1" noChangeArrowheads="1"/>
          </p:cNvSpPr>
          <p:nvPr>
            <p:ph type="body" idx="1"/>
          </p:nvPr>
        </p:nvSpPr>
        <p:spPr/>
        <p:txBody>
          <a:bodyPr/>
          <a:lstStyle/>
          <a:p>
            <a:pPr>
              <a:defRPr/>
            </a:pPr>
            <a:r>
              <a:rPr lang="en-US"/>
              <a:t>Create accountability and focus</a:t>
            </a:r>
          </a:p>
          <a:p>
            <a:pPr>
              <a:defRPr/>
            </a:pPr>
            <a:r>
              <a:rPr lang="en-US"/>
              <a:t>Create a space for open communication</a:t>
            </a:r>
          </a:p>
          <a:p>
            <a:pPr>
              <a:defRPr/>
            </a:pPr>
            <a:r>
              <a:rPr lang="en-US"/>
              <a:t>Increase productivity</a:t>
            </a:r>
          </a:p>
          <a:p>
            <a:pPr>
              <a:defRPr/>
            </a:pPr>
            <a:r>
              <a:rPr lang="en-US"/>
              <a:t>Take 15 minutes a week</a:t>
            </a:r>
          </a:p>
          <a:p>
            <a:pPr>
              <a:defRPr/>
            </a:pPr>
            <a:r>
              <a:rPr lang="en-US"/>
              <a:t>Need to be consistently scheduled</a:t>
            </a:r>
          </a:p>
        </p:txBody>
      </p:sp>
    </p:spTree>
    <p:extLst>
      <p:ext uri="{BB962C8B-B14F-4D97-AF65-F5344CB8AC3E}">
        <p14:creationId xmlns:p14="http://schemas.microsoft.com/office/powerpoint/2010/main" val="1996494773"/>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OMICS International Conferences</a:t>
            </a:r>
            <a:endParaRPr lang="en-US" dirty="0"/>
          </a:p>
        </p:txBody>
      </p:sp>
      <p:sp>
        <p:nvSpPr>
          <p:cNvPr id="3" name="Content Placeholder 2"/>
          <p:cNvSpPr>
            <a:spLocks noGrp="1"/>
          </p:cNvSpPr>
          <p:nvPr>
            <p:ph idx="1"/>
          </p:nvPr>
        </p:nvSpPr>
        <p:spPr>
          <a:xfrm>
            <a:off x="381000" y="2286000"/>
            <a:ext cx="8610600" cy="4267200"/>
          </a:xfrm>
        </p:spPr>
        <p:txBody>
          <a:bodyPr>
            <a:normAutofit/>
          </a:bodyPr>
          <a:lstStyle/>
          <a:p>
            <a:pPr marL="0" indent="0" algn="just">
              <a:buNone/>
            </a:pPr>
            <a:r>
              <a:rPr lang="en-US" sz="2000" dirty="0"/>
              <a:t>OMICS International is a pioneer and leading science </a:t>
            </a:r>
            <a:r>
              <a:rPr lang="en-US" sz="2000" dirty="0" smtClean="0"/>
              <a:t>event organizer</a:t>
            </a:r>
            <a:r>
              <a:rPr lang="en-US" sz="2000" dirty="0"/>
              <a:t>, which publishes around 500 open access </a:t>
            </a:r>
            <a:r>
              <a:rPr lang="en-US" sz="2000" dirty="0" smtClean="0"/>
              <a:t>journals and </a:t>
            </a:r>
            <a:r>
              <a:rPr lang="en-US" sz="2000" dirty="0"/>
              <a:t>conducts over 500 Medical, Clinical, Engineering, </a:t>
            </a:r>
            <a:r>
              <a:rPr lang="en-US" sz="2000" dirty="0" smtClean="0"/>
              <a:t>Life Sciences</a:t>
            </a:r>
            <a:r>
              <a:rPr lang="en-US" sz="2000" dirty="0"/>
              <a:t>, </a:t>
            </a:r>
            <a:r>
              <a:rPr lang="en-US" sz="2000" dirty="0" err="1"/>
              <a:t>Pharma</a:t>
            </a:r>
            <a:r>
              <a:rPr lang="en-US" sz="2000" dirty="0"/>
              <a:t> scientific conferences all over the </a:t>
            </a:r>
            <a:r>
              <a:rPr lang="en-US" sz="2000" dirty="0" smtClean="0"/>
              <a:t>globe annually </a:t>
            </a:r>
            <a:r>
              <a:rPr lang="en-US" sz="2000" dirty="0"/>
              <a:t>with the support of more than 1000 </a:t>
            </a:r>
            <a:r>
              <a:rPr lang="en-US" sz="2000" dirty="0" smtClean="0"/>
              <a:t>scientific associations </a:t>
            </a:r>
            <a:r>
              <a:rPr lang="en-US" sz="2000" dirty="0"/>
              <a:t>and 30,000 editorial board members and </a:t>
            </a:r>
            <a:r>
              <a:rPr lang="en-US" sz="2000" dirty="0" smtClean="0"/>
              <a:t>3.5 million </a:t>
            </a:r>
            <a:r>
              <a:rPr lang="en-US" sz="2000" dirty="0"/>
              <a:t>followers to its credit</a:t>
            </a:r>
            <a:r>
              <a:rPr lang="en-US" sz="2000" dirty="0" smtClean="0"/>
              <a:t>.</a:t>
            </a:r>
          </a:p>
          <a:p>
            <a:pPr marL="0" indent="0" algn="just">
              <a:buNone/>
            </a:pPr>
            <a:endParaRPr lang="en-US" sz="2000" dirty="0" smtClean="0"/>
          </a:p>
          <a:p>
            <a:pPr marL="0" indent="0" algn="just">
              <a:buNone/>
            </a:pPr>
            <a:r>
              <a:rPr lang="en-US" sz="2000" dirty="0" smtClean="0"/>
              <a:t>OMICS </a:t>
            </a:r>
            <a:r>
              <a:rPr lang="en-US" sz="2000" dirty="0"/>
              <a:t>Group has organized 500 conferences, </a:t>
            </a:r>
            <a:r>
              <a:rPr lang="en-US" sz="2000" dirty="0" smtClean="0"/>
              <a:t>workshops and </a:t>
            </a:r>
            <a:r>
              <a:rPr lang="en-US" sz="2000" dirty="0"/>
              <a:t>national symposiums across the major cities </a:t>
            </a:r>
            <a:r>
              <a:rPr lang="en-US" sz="2000" dirty="0" smtClean="0"/>
              <a:t>including San </a:t>
            </a:r>
            <a:r>
              <a:rPr lang="en-US" sz="2000" dirty="0"/>
              <a:t>Francisco, Las Vegas, San Antonio, Omaha, </a:t>
            </a:r>
            <a:r>
              <a:rPr lang="en-US" sz="2000" dirty="0" smtClean="0"/>
              <a:t>Orlando, Raleigh</a:t>
            </a:r>
            <a:r>
              <a:rPr lang="en-US" sz="2000" dirty="0"/>
              <a:t>, Santa Clara, Chicago, Philadelphia, </a:t>
            </a:r>
            <a:r>
              <a:rPr lang="en-US" sz="2000" dirty="0" smtClean="0"/>
              <a:t>Baltimore, United </a:t>
            </a:r>
            <a:r>
              <a:rPr lang="en-US" sz="2000" dirty="0"/>
              <a:t>Kingdom, Valencia, Dubai, Beijing, </a:t>
            </a:r>
            <a:r>
              <a:rPr lang="en-US" sz="2000" dirty="0" smtClean="0"/>
              <a:t>Hyderabad, Bengaluru </a:t>
            </a:r>
            <a:r>
              <a:rPr lang="en-US" sz="2000" dirty="0"/>
              <a:t>and Mumbai.</a:t>
            </a:r>
          </a:p>
        </p:txBody>
      </p:sp>
    </p:spTree>
    <p:extLst>
      <p:ext uri="{BB962C8B-B14F-4D97-AF65-F5344CB8AC3E}">
        <p14:creationId xmlns:p14="http://schemas.microsoft.com/office/powerpoint/2010/main" val="4722454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a:r>
              <a:rPr lang="en-US" altLang="en-US"/>
              <a:t>Compensation Types</a:t>
            </a:r>
          </a:p>
        </p:txBody>
      </p:sp>
      <p:sp>
        <p:nvSpPr>
          <p:cNvPr id="20483" name="Rectangle 3"/>
          <p:cNvSpPr>
            <a:spLocks noGrp="1" noChangeArrowheads="1"/>
          </p:cNvSpPr>
          <p:nvPr>
            <p:ph idx="1"/>
          </p:nvPr>
        </p:nvSpPr>
        <p:spPr/>
        <p:txBody>
          <a:bodyPr>
            <a:normAutofit fontScale="92500"/>
          </a:bodyPr>
          <a:lstStyle/>
          <a:p>
            <a:pPr>
              <a:lnSpc>
                <a:spcPct val="80000"/>
              </a:lnSpc>
              <a:buFont typeface="Wingdings" panose="05000000000000000000" pitchFamily="2" charset="2"/>
              <a:buNone/>
            </a:pPr>
            <a:r>
              <a:rPr lang="en-US" altLang="en-US" sz="2800" b="1" dirty="0"/>
              <a:t>           </a:t>
            </a:r>
            <a:r>
              <a:rPr lang="en-US" altLang="en-US" sz="2800" b="1" dirty="0" smtClean="0"/>
              <a:t>Why You Cant Pay </a:t>
            </a:r>
            <a:r>
              <a:rPr lang="en-US" altLang="en-US" sz="2800" b="1" dirty="0"/>
              <a:t>Commission</a:t>
            </a:r>
          </a:p>
          <a:p>
            <a:pPr>
              <a:lnSpc>
                <a:spcPct val="80000"/>
              </a:lnSpc>
              <a:buFont typeface="Wingdings" panose="05000000000000000000" pitchFamily="2" charset="2"/>
              <a:buNone/>
            </a:pPr>
            <a:endParaRPr lang="en-US" altLang="en-US" sz="2800" dirty="0"/>
          </a:p>
          <a:p>
            <a:pPr>
              <a:lnSpc>
                <a:spcPct val="80000"/>
              </a:lnSpc>
            </a:pPr>
            <a:r>
              <a:rPr lang="en-US" altLang="en-US" sz="2800" dirty="0"/>
              <a:t>How do you think this type of structure is perceived by the </a:t>
            </a:r>
            <a:r>
              <a:rPr lang="en-US" altLang="en-US" sz="2800" dirty="0" smtClean="0"/>
              <a:t>average provider </a:t>
            </a:r>
            <a:r>
              <a:rPr lang="en-US" altLang="en-US" sz="2800" dirty="0"/>
              <a:t>in our industry today?</a:t>
            </a:r>
          </a:p>
          <a:p>
            <a:pPr>
              <a:lnSpc>
                <a:spcPct val="80000"/>
              </a:lnSpc>
              <a:buFont typeface="Wingdings" panose="05000000000000000000" pitchFamily="2" charset="2"/>
              <a:buNone/>
            </a:pPr>
            <a:endParaRPr lang="en-US" altLang="en-US" sz="2800" dirty="0"/>
          </a:p>
          <a:p>
            <a:pPr>
              <a:lnSpc>
                <a:spcPct val="80000"/>
              </a:lnSpc>
            </a:pPr>
            <a:r>
              <a:rPr lang="en-US" altLang="en-US" sz="2800" dirty="0"/>
              <a:t>What barriers if any could arise with having this kind of pay structure?</a:t>
            </a:r>
          </a:p>
          <a:p>
            <a:pPr>
              <a:lnSpc>
                <a:spcPct val="80000"/>
              </a:lnSpc>
              <a:buFont typeface="Wingdings" panose="05000000000000000000" pitchFamily="2" charset="2"/>
              <a:buNone/>
            </a:pPr>
            <a:endParaRPr lang="en-US" altLang="en-US" sz="28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ROI</a:t>
            </a:r>
            <a:endParaRPr lang="en-US" dirty="0"/>
          </a:p>
        </p:txBody>
      </p:sp>
      <p:sp>
        <p:nvSpPr>
          <p:cNvPr id="3" name="Content Placeholder 2"/>
          <p:cNvSpPr>
            <a:spLocks noGrp="1"/>
          </p:cNvSpPr>
          <p:nvPr>
            <p:ph idx="1"/>
          </p:nvPr>
        </p:nvSpPr>
        <p:spPr/>
        <p:txBody>
          <a:bodyPr/>
          <a:lstStyle/>
          <a:p>
            <a:r>
              <a:rPr lang="en-US" dirty="0" smtClean="0"/>
              <a:t>Spa Service Minimum 2-3 ROI for Service Provided</a:t>
            </a:r>
          </a:p>
          <a:p>
            <a:pPr marL="0" indent="0">
              <a:buNone/>
            </a:pPr>
            <a:endParaRPr lang="en-US" dirty="0" smtClean="0"/>
          </a:p>
          <a:p>
            <a:r>
              <a:rPr lang="en-US" dirty="0" smtClean="0"/>
              <a:t>Medical Cosmetic Aesthetic Services </a:t>
            </a:r>
          </a:p>
          <a:p>
            <a:pPr marL="0" indent="0">
              <a:buNone/>
            </a:pPr>
            <a:r>
              <a:rPr lang="en-US" dirty="0"/>
              <a:t> </a:t>
            </a:r>
            <a:r>
              <a:rPr lang="en-US" dirty="0" smtClean="0"/>
              <a:t>    Minimum 4-6 ROI for Service Provided</a:t>
            </a:r>
          </a:p>
          <a:p>
            <a:pPr marL="0" indent="0">
              <a:buNone/>
            </a:pPr>
            <a:endParaRPr lang="en-US" dirty="0"/>
          </a:p>
        </p:txBody>
      </p:sp>
    </p:spTree>
    <p:extLst>
      <p:ext uri="{BB962C8B-B14F-4D97-AF65-F5344CB8AC3E}">
        <p14:creationId xmlns:p14="http://schemas.microsoft.com/office/powerpoint/2010/main" val="3982659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a:r>
              <a:rPr lang="en-US" altLang="en-US"/>
              <a:t>Compensation Types</a:t>
            </a:r>
          </a:p>
        </p:txBody>
      </p:sp>
      <p:sp>
        <p:nvSpPr>
          <p:cNvPr id="21507" name="Rectangle 3"/>
          <p:cNvSpPr>
            <a:spLocks noGrp="1" noChangeArrowheads="1"/>
          </p:cNvSpPr>
          <p:nvPr>
            <p:ph idx="1"/>
          </p:nvPr>
        </p:nvSpPr>
        <p:spPr/>
        <p:txBody>
          <a:bodyPr/>
          <a:lstStyle/>
          <a:p>
            <a:pPr algn="ctr">
              <a:buFont typeface="Wingdings" panose="05000000000000000000" pitchFamily="2" charset="2"/>
              <a:buNone/>
            </a:pPr>
            <a:r>
              <a:rPr lang="en-US" altLang="en-US" b="1" dirty="0" smtClean="0"/>
              <a:t>Productivity Goal</a:t>
            </a:r>
          </a:p>
          <a:p>
            <a:pPr algn="ctr">
              <a:buFont typeface="Wingdings" panose="05000000000000000000" pitchFamily="2" charset="2"/>
              <a:buNone/>
            </a:pPr>
            <a:r>
              <a:rPr lang="en-US" altLang="en-US" b="1" dirty="0" smtClean="0"/>
              <a:t>Compensation </a:t>
            </a:r>
            <a:r>
              <a:rPr lang="en-US" altLang="en-US" b="1" dirty="0"/>
              <a:t>Structure</a:t>
            </a:r>
            <a:r>
              <a:rPr lang="en-US" altLang="en-US" dirty="0"/>
              <a:t> </a:t>
            </a:r>
          </a:p>
          <a:p>
            <a:pPr algn="ctr">
              <a:buFont typeface="Wingdings" panose="05000000000000000000" pitchFamily="2" charset="2"/>
              <a:buNone/>
            </a:pPr>
            <a:r>
              <a:rPr lang="en-US" altLang="en-US" dirty="0"/>
              <a:t>Hourly Wage</a:t>
            </a:r>
          </a:p>
          <a:p>
            <a:pPr algn="ctr">
              <a:buFont typeface="Wingdings" panose="05000000000000000000" pitchFamily="2" charset="2"/>
              <a:buNone/>
            </a:pPr>
            <a:r>
              <a:rPr lang="en-US" altLang="en-US" dirty="0" smtClean="0"/>
              <a:t>Attached </a:t>
            </a:r>
            <a:r>
              <a:rPr lang="en-US" altLang="en-US" dirty="0"/>
              <a:t>to Productivity </a:t>
            </a:r>
            <a:r>
              <a:rPr lang="en-US" altLang="en-US" dirty="0" smtClean="0"/>
              <a:t>Goals</a:t>
            </a:r>
          </a:p>
          <a:p>
            <a:pPr algn="ctr">
              <a:buFont typeface="Wingdings" panose="05000000000000000000" pitchFamily="2" charset="2"/>
              <a:buNone/>
            </a:pPr>
            <a:endParaRPr lang="en-US"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a:r>
              <a:rPr lang="en-US" altLang="en-US"/>
              <a:t>Compensation Types</a:t>
            </a:r>
          </a:p>
        </p:txBody>
      </p:sp>
      <p:graphicFrame>
        <p:nvGraphicFramePr>
          <p:cNvPr id="22611" name="Group 83"/>
          <p:cNvGraphicFramePr>
            <a:graphicFrameLocks noGrp="1"/>
          </p:cNvGraphicFramePr>
          <p:nvPr>
            <p:ph sz="half" idx="2"/>
            <p:extLst>
              <p:ext uri="{D42A27DB-BD31-4B8C-83A1-F6EECF244321}">
                <p14:modId xmlns:p14="http://schemas.microsoft.com/office/powerpoint/2010/main" val="3638328624"/>
              </p:ext>
            </p:extLst>
          </p:nvPr>
        </p:nvGraphicFramePr>
        <p:xfrm>
          <a:off x="381000" y="2209801"/>
          <a:ext cx="8381999" cy="4593725"/>
        </p:xfrm>
        <a:graphic>
          <a:graphicData uri="http://schemas.openxmlformats.org/drawingml/2006/table">
            <a:tbl>
              <a:tblPr/>
              <a:tblGrid>
                <a:gridCol w="1678254"/>
                <a:gridCol w="1673619"/>
                <a:gridCol w="1678254"/>
                <a:gridCol w="1673618"/>
                <a:gridCol w="1678254"/>
              </a:tblGrid>
              <a:tr h="723673">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8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000" b="1"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Silver Team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000" b="1"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Gold Team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000" b="1"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Platinum Team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000" b="1"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Diamond Team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3635">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6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rPr>
                        <a:t>Hourly Wage: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rPr>
                        <a:t>Aesthetician $20</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rPr>
                        <a:t>RN $30</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rPr>
                        <a:t>NP $45</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rPr>
                        <a:t>PA  $55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rPr>
                        <a:t>Aesthetician $25</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rPr>
                        <a:t>RN $35</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rPr>
                        <a:t>NP $50</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rPr>
                        <a:t>PA  $60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rPr>
                        <a:t>Aesthetician $30</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rPr>
                        <a:t>RN $40</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rPr>
                        <a:t>NP $55</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rPr>
                        <a:t>PA  $65</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1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rPr>
                        <a:t>Aesthetician $35</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rPr>
                        <a:t>RN $45</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rPr>
                        <a:t>NP $60</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rPr>
                        <a:t>PA  $70</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1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3673">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Pre-Booked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50-65%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65%-75%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75% &amp; up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3673">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Retention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80% &amp; up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3673">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8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rPr>
                        <a:t>Series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50% &amp; UP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3673">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Retail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18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rPr>
                        <a:t>20% &amp; UP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a:r>
              <a:rPr lang="en-US" altLang="en-US" sz="4000" dirty="0" smtClean="0"/>
              <a:t>Productivity Compensation</a:t>
            </a:r>
            <a:endParaRPr lang="en-US" altLang="en-US" sz="4000" dirty="0"/>
          </a:p>
        </p:txBody>
      </p:sp>
      <p:sp>
        <p:nvSpPr>
          <p:cNvPr id="24579" name="Rectangle 3"/>
          <p:cNvSpPr>
            <a:spLocks noGrp="1" noChangeArrowheads="1"/>
          </p:cNvSpPr>
          <p:nvPr>
            <p:ph idx="1"/>
          </p:nvPr>
        </p:nvSpPr>
        <p:spPr>
          <a:xfrm>
            <a:off x="990600" y="2286000"/>
            <a:ext cx="7543800" cy="4419600"/>
          </a:xfrm>
        </p:spPr>
        <p:txBody>
          <a:bodyPr>
            <a:normAutofit fontScale="77500" lnSpcReduction="20000"/>
          </a:bodyPr>
          <a:lstStyle/>
          <a:p>
            <a:pPr>
              <a:lnSpc>
                <a:spcPct val="80000"/>
              </a:lnSpc>
              <a:buFont typeface="Wingdings" panose="05000000000000000000" pitchFamily="2" charset="2"/>
              <a:buNone/>
            </a:pPr>
            <a:r>
              <a:rPr lang="en-US" altLang="en-US" sz="2000" b="1" u="sng" dirty="0" smtClean="0"/>
              <a:t>Example Weekly: </a:t>
            </a:r>
            <a:r>
              <a:rPr lang="en-US" altLang="en-US" sz="2000" b="1" u="sng" dirty="0"/>
              <a:t>from </a:t>
            </a:r>
            <a:r>
              <a:rPr lang="en-US" altLang="en-US" sz="2000" b="1" u="sng" dirty="0" smtClean="0"/>
              <a:t>Gold </a:t>
            </a:r>
            <a:r>
              <a:rPr lang="en-US" altLang="en-US" sz="2000" b="1" u="sng" dirty="0"/>
              <a:t>Team </a:t>
            </a:r>
            <a:r>
              <a:rPr lang="en-US" altLang="en-US" sz="2000" b="1" u="sng" dirty="0" smtClean="0"/>
              <a:t>level</a:t>
            </a:r>
          </a:p>
          <a:p>
            <a:pPr>
              <a:lnSpc>
                <a:spcPct val="80000"/>
              </a:lnSpc>
              <a:buFont typeface="Wingdings" panose="05000000000000000000" pitchFamily="2" charset="2"/>
              <a:buNone/>
            </a:pPr>
            <a:endParaRPr lang="en-US" altLang="en-US" sz="2000" b="1" u="sng" dirty="0"/>
          </a:p>
          <a:p>
            <a:pPr>
              <a:lnSpc>
                <a:spcPct val="80000"/>
              </a:lnSpc>
              <a:buFont typeface="Wingdings" panose="05000000000000000000" pitchFamily="2" charset="2"/>
              <a:buNone/>
            </a:pPr>
            <a:r>
              <a:rPr lang="en-US" altLang="en-US" sz="2000" dirty="0"/>
              <a:t>Gross Service   </a:t>
            </a:r>
            <a:r>
              <a:rPr lang="en-US" altLang="en-US" sz="2000" dirty="0" smtClean="0"/>
              <a:t>    Aesthetician                    Hourly    ROI             </a:t>
            </a:r>
            <a:endParaRPr lang="en-US" altLang="en-US" sz="2000" u="sng" dirty="0"/>
          </a:p>
          <a:p>
            <a:pPr>
              <a:lnSpc>
                <a:spcPct val="80000"/>
              </a:lnSpc>
              <a:buFont typeface="Wingdings" panose="05000000000000000000" pitchFamily="2" charset="2"/>
              <a:buNone/>
            </a:pPr>
            <a:r>
              <a:rPr lang="en-US" altLang="en-US" sz="2000" u="sng" dirty="0" smtClean="0"/>
              <a:t>Spa Sales                                                       Paid____________                   </a:t>
            </a:r>
            <a:endParaRPr lang="en-US" altLang="en-US" sz="2000" u="sng" dirty="0"/>
          </a:p>
          <a:p>
            <a:pPr>
              <a:lnSpc>
                <a:spcPct val="80000"/>
              </a:lnSpc>
              <a:buFont typeface="Wingdings" panose="05000000000000000000" pitchFamily="2" charset="2"/>
              <a:buNone/>
            </a:pPr>
            <a:r>
              <a:rPr lang="en-US" altLang="en-US" sz="2000" dirty="0"/>
              <a:t>      </a:t>
            </a:r>
            <a:r>
              <a:rPr lang="en-US" altLang="en-US" sz="2000" dirty="0" smtClean="0"/>
              <a:t>$2,500           30 hrs. at $25 = $750                         3.3</a:t>
            </a:r>
            <a:endParaRPr lang="en-US" altLang="en-US" sz="2000" dirty="0"/>
          </a:p>
          <a:p>
            <a:pPr>
              <a:lnSpc>
                <a:spcPct val="80000"/>
              </a:lnSpc>
              <a:buFont typeface="Wingdings" panose="05000000000000000000" pitchFamily="2" charset="2"/>
              <a:buNone/>
            </a:pPr>
            <a:r>
              <a:rPr lang="en-US" altLang="en-US" sz="2000" dirty="0"/>
              <a:t>                            </a:t>
            </a:r>
            <a:endParaRPr lang="en-US" altLang="en-US" sz="2000" dirty="0" smtClean="0"/>
          </a:p>
          <a:p>
            <a:pPr>
              <a:lnSpc>
                <a:spcPct val="80000"/>
              </a:lnSpc>
              <a:buFont typeface="Wingdings" panose="05000000000000000000" pitchFamily="2" charset="2"/>
              <a:buNone/>
            </a:pPr>
            <a:endParaRPr lang="en-US" altLang="en-US" sz="2000" dirty="0"/>
          </a:p>
          <a:p>
            <a:pPr>
              <a:lnSpc>
                <a:spcPct val="80000"/>
              </a:lnSpc>
              <a:buFont typeface="Wingdings" panose="05000000000000000000" pitchFamily="2" charset="2"/>
              <a:buNone/>
            </a:pPr>
            <a:endParaRPr lang="en-US" altLang="en-US" sz="2000" dirty="0" smtClean="0"/>
          </a:p>
          <a:p>
            <a:pPr>
              <a:lnSpc>
                <a:spcPct val="80000"/>
              </a:lnSpc>
              <a:buFont typeface="Wingdings" panose="05000000000000000000" pitchFamily="2" charset="2"/>
              <a:buNone/>
            </a:pPr>
            <a:endParaRPr lang="en-US" altLang="en-US" sz="2000" dirty="0"/>
          </a:p>
          <a:p>
            <a:pPr>
              <a:lnSpc>
                <a:spcPct val="80000"/>
              </a:lnSpc>
              <a:buNone/>
            </a:pPr>
            <a:r>
              <a:rPr lang="en-US" altLang="en-US" sz="2000" dirty="0" smtClean="0"/>
              <a:t>Gross Service             Nurse Practitioner       Hourly    ROI            </a:t>
            </a:r>
            <a:endParaRPr lang="en-US" altLang="en-US" sz="2000" u="sng" dirty="0" smtClean="0"/>
          </a:p>
          <a:p>
            <a:pPr>
              <a:lnSpc>
                <a:spcPct val="80000"/>
              </a:lnSpc>
              <a:buNone/>
            </a:pPr>
            <a:r>
              <a:rPr lang="en-US" altLang="en-US" sz="2000" u="sng" dirty="0" smtClean="0"/>
              <a:t>Medical Spa Sales                                          Paid__________                      </a:t>
            </a:r>
          </a:p>
          <a:p>
            <a:pPr>
              <a:lnSpc>
                <a:spcPct val="80000"/>
              </a:lnSpc>
              <a:buNone/>
            </a:pPr>
            <a:r>
              <a:rPr lang="en-US" altLang="en-US" sz="2000" dirty="0" smtClean="0"/>
              <a:t>      $10,000                30 hrs. at $50 = $1,500                6.6</a:t>
            </a:r>
          </a:p>
          <a:p>
            <a:pPr>
              <a:lnSpc>
                <a:spcPct val="80000"/>
              </a:lnSpc>
              <a:buNone/>
            </a:pPr>
            <a:r>
              <a:rPr lang="en-US" altLang="en-US" sz="2000" dirty="0" smtClean="0"/>
              <a:t>                            </a:t>
            </a:r>
          </a:p>
          <a:p>
            <a:pPr>
              <a:lnSpc>
                <a:spcPct val="80000"/>
              </a:lnSpc>
              <a:buFont typeface="Wingdings" panose="05000000000000000000" pitchFamily="2" charset="2"/>
              <a:buNone/>
            </a:pPr>
            <a:endParaRPr lang="en-US" altLang="en-US" sz="2000" dirty="0" smtClean="0"/>
          </a:p>
          <a:p>
            <a:pPr>
              <a:lnSpc>
                <a:spcPct val="80000"/>
              </a:lnSpc>
              <a:buFont typeface="Wingdings" panose="05000000000000000000" pitchFamily="2" charset="2"/>
              <a:buNone/>
            </a:pPr>
            <a:r>
              <a:rPr lang="en-US" altLang="en-US" sz="2000" dirty="0" smtClean="0"/>
              <a:t>                                     </a:t>
            </a:r>
            <a:endParaRPr lang="en-US" altLang="en-US" sz="2000" dirty="0"/>
          </a:p>
          <a:p>
            <a:pPr>
              <a:lnSpc>
                <a:spcPct val="80000"/>
              </a:lnSpc>
              <a:buFont typeface="Wingdings" panose="05000000000000000000" pitchFamily="2" charset="2"/>
              <a:buNone/>
            </a:pPr>
            <a:r>
              <a:rPr lang="en-US" altLang="en-US" sz="2000" dirty="0"/>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a:r>
              <a:rPr lang="en-US" altLang="en-US"/>
              <a:t>Benefits Packages</a:t>
            </a:r>
          </a:p>
        </p:txBody>
      </p:sp>
      <p:sp>
        <p:nvSpPr>
          <p:cNvPr id="25603" name="Rectangle 3"/>
          <p:cNvSpPr>
            <a:spLocks noGrp="1" noChangeArrowheads="1"/>
          </p:cNvSpPr>
          <p:nvPr>
            <p:ph idx="1"/>
          </p:nvPr>
        </p:nvSpPr>
        <p:spPr>
          <a:xfrm>
            <a:off x="1066800" y="1752600"/>
            <a:ext cx="7543800" cy="4648200"/>
          </a:xfrm>
        </p:spPr>
        <p:txBody>
          <a:bodyPr>
            <a:normAutofit fontScale="62500" lnSpcReduction="20000"/>
          </a:bodyPr>
          <a:lstStyle/>
          <a:p>
            <a:pPr>
              <a:lnSpc>
                <a:spcPct val="80000"/>
              </a:lnSpc>
              <a:buFont typeface="Wingdings" panose="05000000000000000000" pitchFamily="2" charset="2"/>
              <a:buNone/>
            </a:pPr>
            <a:r>
              <a:rPr lang="en-US" altLang="en-US" sz="1400" dirty="0"/>
              <a:t>1.</a:t>
            </a:r>
            <a:r>
              <a:rPr lang="en-US" altLang="en-US" sz="1400" b="1" dirty="0"/>
              <a:t> Health Plan</a:t>
            </a:r>
            <a:endParaRPr lang="en-US" altLang="en-US" sz="1400" dirty="0"/>
          </a:p>
          <a:p>
            <a:pPr>
              <a:lnSpc>
                <a:spcPct val="80000"/>
              </a:lnSpc>
              <a:buFont typeface="Wingdings" panose="05000000000000000000" pitchFamily="2" charset="2"/>
              <a:buNone/>
            </a:pPr>
            <a:r>
              <a:rPr lang="en-US" altLang="en-US" sz="1400" dirty="0"/>
              <a:t>	</a:t>
            </a:r>
          </a:p>
          <a:p>
            <a:pPr>
              <a:lnSpc>
                <a:spcPct val="80000"/>
              </a:lnSpc>
              <a:buFont typeface="Wingdings" panose="05000000000000000000" pitchFamily="2" charset="2"/>
              <a:buNone/>
            </a:pPr>
            <a:r>
              <a:rPr lang="en-US" altLang="en-US" sz="1400" dirty="0"/>
              <a:t>2.  </a:t>
            </a:r>
            <a:r>
              <a:rPr lang="en-US" altLang="en-US" sz="1400" b="1" dirty="0"/>
              <a:t>Retirement Plans</a:t>
            </a:r>
            <a:endParaRPr lang="en-US" altLang="en-US" sz="1400" dirty="0"/>
          </a:p>
          <a:p>
            <a:pPr>
              <a:lnSpc>
                <a:spcPct val="80000"/>
              </a:lnSpc>
              <a:buFont typeface="Wingdings" panose="05000000000000000000" pitchFamily="2" charset="2"/>
              <a:buNone/>
            </a:pPr>
            <a:r>
              <a:rPr lang="en-US" altLang="en-US" sz="1400" dirty="0"/>
              <a:t>	</a:t>
            </a:r>
          </a:p>
          <a:p>
            <a:pPr>
              <a:lnSpc>
                <a:spcPct val="80000"/>
              </a:lnSpc>
              <a:buFont typeface="Wingdings" panose="05000000000000000000" pitchFamily="2" charset="2"/>
              <a:buNone/>
            </a:pPr>
            <a:r>
              <a:rPr lang="en-US" altLang="en-US" sz="1400" dirty="0"/>
              <a:t>Specific types of plans:</a:t>
            </a:r>
          </a:p>
          <a:p>
            <a:pPr>
              <a:lnSpc>
                <a:spcPct val="80000"/>
              </a:lnSpc>
              <a:buFont typeface="Wingdings" panose="05000000000000000000" pitchFamily="2" charset="2"/>
              <a:buNone/>
            </a:pPr>
            <a:r>
              <a:rPr lang="en-US" altLang="en-US" sz="1400" dirty="0"/>
              <a:t>1. 	 401(k)</a:t>
            </a:r>
          </a:p>
          <a:p>
            <a:pPr>
              <a:lnSpc>
                <a:spcPct val="80000"/>
              </a:lnSpc>
              <a:buFont typeface="Wingdings" panose="05000000000000000000" pitchFamily="2" charset="2"/>
              <a:buNone/>
            </a:pPr>
            <a:r>
              <a:rPr lang="en-US" altLang="en-US" sz="1400" dirty="0"/>
              <a:t> a.  	Profit-Sharing plans</a:t>
            </a:r>
          </a:p>
          <a:p>
            <a:pPr>
              <a:lnSpc>
                <a:spcPct val="80000"/>
              </a:lnSpc>
              <a:buFont typeface="Wingdings" panose="05000000000000000000" pitchFamily="2" charset="2"/>
              <a:buNone/>
            </a:pPr>
            <a:r>
              <a:rPr lang="en-US" altLang="en-US" sz="1400" dirty="0"/>
              <a:t> b.  	Employee contribution</a:t>
            </a:r>
          </a:p>
          <a:p>
            <a:pPr>
              <a:lnSpc>
                <a:spcPct val="80000"/>
              </a:lnSpc>
              <a:buFont typeface="Wingdings" panose="05000000000000000000" pitchFamily="2" charset="2"/>
              <a:buNone/>
            </a:pPr>
            <a:r>
              <a:rPr lang="en-US" altLang="en-US" sz="1400" dirty="0"/>
              <a:t>2.  Simple IRA</a:t>
            </a:r>
          </a:p>
          <a:p>
            <a:pPr>
              <a:lnSpc>
                <a:spcPct val="80000"/>
              </a:lnSpc>
              <a:buFont typeface="Wingdings" panose="05000000000000000000" pitchFamily="2" charset="2"/>
              <a:buNone/>
            </a:pPr>
            <a:r>
              <a:rPr lang="en-US" altLang="en-US" sz="1400" dirty="0"/>
              <a:t>		a.  	No administrative costs</a:t>
            </a:r>
          </a:p>
          <a:p>
            <a:pPr>
              <a:lnSpc>
                <a:spcPct val="80000"/>
              </a:lnSpc>
              <a:buFont typeface="Wingdings" panose="05000000000000000000" pitchFamily="2" charset="2"/>
              <a:buNone/>
            </a:pPr>
            <a:r>
              <a:rPr lang="en-US" altLang="en-US" sz="1400" dirty="0"/>
              <a:t>		b. 	No complicated IRS filings</a:t>
            </a:r>
          </a:p>
          <a:p>
            <a:pPr>
              <a:lnSpc>
                <a:spcPct val="80000"/>
              </a:lnSpc>
              <a:buFont typeface="Wingdings" panose="05000000000000000000" pitchFamily="2" charset="2"/>
              <a:buNone/>
            </a:pPr>
            <a:r>
              <a:rPr lang="en-US" altLang="en-US" sz="1400" dirty="0"/>
              <a:t>		c.  	Allows employee to contribute up to </a:t>
            </a:r>
            <a:r>
              <a:rPr lang="en-US" altLang="en-US" sz="1400" dirty="0" smtClean="0"/>
              <a:t>$12,500 </a:t>
            </a:r>
            <a:r>
              <a:rPr lang="en-US" altLang="en-US" sz="1400" dirty="0"/>
              <a:t>from</a:t>
            </a:r>
          </a:p>
          <a:p>
            <a:pPr>
              <a:lnSpc>
                <a:spcPct val="80000"/>
              </a:lnSpc>
              <a:buFont typeface="Wingdings" panose="05000000000000000000" pitchFamily="2" charset="2"/>
              <a:buNone/>
            </a:pPr>
            <a:r>
              <a:rPr lang="en-US" altLang="en-US" sz="1400" dirty="0"/>
              <a:t>		</a:t>
            </a:r>
            <a:r>
              <a:rPr lang="en-US" altLang="en-US" sz="1400" dirty="0" smtClean="0"/>
              <a:t>              salary </a:t>
            </a:r>
            <a:r>
              <a:rPr lang="en-US" altLang="en-US" sz="1400" dirty="0"/>
              <a:t>per year.    </a:t>
            </a:r>
          </a:p>
          <a:p>
            <a:pPr>
              <a:lnSpc>
                <a:spcPct val="80000"/>
              </a:lnSpc>
              <a:buFont typeface="Wingdings" panose="05000000000000000000" pitchFamily="2" charset="2"/>
              <a:buNone/>
            </a:pPr>
            <a:endParaRPr lang="en-US" altLang="en-US" sz="1400" b="1" dirty="0"/>
          </a:p>
          <a:p>
            <a:pPr>
              <a:lnSpc>
                <a:spcPct val="80000"/>
              </a:lnSpc>
              <a:buFont typeface="Wingdings" panose="05000000000000000000" pitchFamily="2" charset="2"/>
              <a:buNone/>
            </a:pPr>
            <a:r>
              <a:rPr lang="en-US" altLang="en-US" sz="1400" b="1" dirty="0"/>
              <a:t>Life Insurance and Disability Plans</a:t>
            </a:r>
            <a:endParaRPr lang="en-US" altLang="en-US" sz="1400" dirty="0"/>
          </a:p>
          <a:p>
            <a:pPr>
              <a:lnSpc>
                <a:spcPct val="120000"/>
              </a:lnSpc>
              <a:buFont typeface="Wingdings" panose="05000000000000000000" pitchFamily="2" charset="2"/>
              <a:buNone/>
            </a:pPr>
            <a:r>
              <a:rPr lang="en-US" altLang="en-US" sz="1600" dirty="0"/>
              <a:t>1. 	 Life:  Can be either group term insurance (usually1 or 2 times salary), and/or voluntary (</a:t>
            </a:r>
            <a:r>
              <a:rPr lang="en-US" altLang="en-US" sz="1600" dirty="0" err="1"/>
              <a:t>ee</a:t>
            </a:r>
            <a:r>
              <a:rPr lang="en-US" altLang="en-US" sz="1600" dirty="0"/>
              <a:t>) paid permanent life insurance, paid for through payroll deductions.</a:t>
            </a:r>
          </a:p>
          <a:p>
            <a:pPr>
              <a:lnSpc>
                <a:spcPct val="120000"/>
              </a:lnSpc>
              <a:buFont typeface="Wingdings" panose="05000000000000000000" pitchFamily="2" charset="2"/>
              <a:buNone/>
            </a:pPr>
            <a:r>
              <a:rPr lang="en-US" altLang="en-US" sz="1600" dirty="0"/>
              <a:t>2.  	Group Disability covers up to 60% of salary and can be paid either by (</a:t>
            </a:r>
            <a:r>
              <a:rPr lang="en-US" altLang="en-US" sz="1600" dirty="0" err="1"/>
              <a:t>er</a:t>
            </a:r>
            <a:r>
              <a:rPr lang="en-US" altLang="en-US" sz="1600" dirty="0"/>
              <a:t>) or by (</a:t>
            </a:r>
            <a:r>
              <a:rPr lang="en-US" altLang="en-US" sz="1600" dirty="0" err="1"/>
              <a:t>ee</a:t>
            </a:r>
            <a:r>
              <a:rPr lang="en-US" altLang="en-US" sz="1600" dirty="0"/>
              <a:t>). Who pays the premium affects the taxability of the benefits if received. These plans are relatively inexpensive, but can potentially be extremely valuable to the (</a:t>
            </a:r>
            <a:r>
              <a:rPr lang="en-US" altLang="en-US" sz="1600" dirty="0" err="1"/>
              <a:t>ee</a:t>
            </a:r>
            <a:r>
              <a:rPr lang="en-US" altLang="en-US" sz="1600" dirty="0"/>
              <a:t>)s and overall morale.</a:t>
            </a:r>
          </a:p>
          <a:p>
            <a:pPr>
              <a:lnSpc>
                <a:spcPct val="120000"/>
              </a:lnSpc>
              <a:buFont typeface="Wingdings" panose="05000000000000000000" pitchFamily="2" charset="2"/>
              <a:buNone/>
            </a:pPr>
            <a:r>
              <a:rPr lang="en-US" altLang="en-US" sz="1600" dirty="0"/>
              <a:t/>
            </a:r>
            <a:br>
              <a:rPr lang="en-US" altLang="en-US" sz="1600" dirty="0"/>
            </a:br>
            <a:endParaRPr lang="en-US" altLang="en-US" sz="16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a:r>
              <a:rPr lang="en-US" altLang="en-US"/>
              <a:t>Benefits Packages</a:t>
            </a:r>
          </a:p>
        </p:txBody>
      </p:sp>
      <p:sp>
        <p:nvSpPr>
          <p:cNvPr id="26627" name="Rectangle 3"/>
          <p:cNvSpPr>
            <a:spLocks noGrp="1" noChangeArrowheads="1"/>
          </p:cNvSpPr>
          <p:nvPr>
            <p:ph idx="1"/>
          </p:nvPr>
        </p:nvSpPr>
        <p:spPr/>
        <p:txBody>
          <a:bodyPr/>
          <a:lstStyle/>
          <a:p>
            <a:r>
              <a:rPr lang="en-US" altLang="en-US" b="1"/>
              <a:t>Vacation Time </a:t>
            </a:r>
            <a:endParaRPr lang="en-US" altLang="en-US"/>
          </a:p>
          <a:p>
            <a:r>
              <a:rPr lang="en-US" altLang="en-US" b="1"/>
              <a:t>Sick Days</a:t>
            </a:r>
          </a:p>
          <a:p>
            <a:r>
              <a:rPr lang="en-US" altLang="en-US" b="1"/>
              <a:t>Wellness Days</a:t>
            </a:r>
            <a:endParaRPr lang="en-US" altLang="en-US"/>
          </a:p>
          <a:p>
            <a:r>
              <a:rPr lang="en-US" altLang="en-US" b="1"/>
              <a:t>Paid Education</a:t>
            </a:r>
          </a:p>
          <a:p>
            <a:r>
              <a:rPr lang="en-US" altLang="en-US" b="1"/>
              <a:t>Profit Sharing</a:t>
            </a:r>
            <a:r>
              <a:rPr lang="en-US" altLang="en-US"/>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Profit Sharing </a:t>
            </a:r>
            <a:endParaRPr lang="en-US" dirty="0"/>
          </a:p>
        </p:txBody>
      </p:sp>
      <p:sp>
        <p:nvSpPr>
          <p:cNvPr id="3" name="Content Placeholder 2"/>
          <p:cNvSpPr>
            <a:spLocks noGrp="1"/>
          </p:cNvSpPr>
          <p:nvPr>
            <p:ph idx="1"/>
          </p:nvPr>
        </p:nvSpPr>
        <p:spPr>
          <a:xfrm>
            <a:off x="864382" y="2209800"/>
            <a:ext cx="6345260" cy="4495800"/>
          </a:xfrm>
        </p:spPr>
        <p:txBody>
          <a:bodyPr>
            <a:normAutofit fontScale="25000" lnSpcReduction="20000"/>
          </a:bodyPr>
          <a:lstStyle/>
          <a:p>
            <a:r>
              <a:rPr lang="en-US" sz="4000" dirty="0">
                <a:effectLst/>
              </a:rPr>
              <a:t>Total net monthly profit after expenses example: $10,260 for one month of sales</a:t>
            </a:r>
          </a:p>
          <a:p>
            <a:pPr marL="0" indent="0">
              <a:buNone/>
            </a:pPr>
            <a:r>
              <a:rPr lang="en-US" sz="4000" dirty="0">
                <a:effectLst/>
              </a:rPr>
              <a:t> </a:t>
            </a:r>
          </a:p>
          <a:p>
            <a:r>
              <a:rPr lang="en-US" sz="4000" dirty="0">
                <a:effectLst/>
              </a:rPr>
              <a:t>Team Members receive 10% total of net profits =$1,026</a:t>
            </a:r>
          </a:p>
          <a:p>
            <a:pPr marL="0" indent="0">
              <a:buNone/>
            </a:pPr>
            <a:endParaRPr lang="en-US" sz="4000" dirty="0">
              <a:effectLst/>
            </a:endParaRPr>
          </a:p>
          <a:p>
            <a:r>
              <a:rPr lang="en-US" sz="4000" dirty="0">
                <a:effectLst/>
              </a:rPr>
              <a:t>The </a:t>
            </a:r>
            <a:r>
              <a:rPr lang="en-US" sz="4000" dirty="0" smtClean="0">
                <a:effectLst/>
              </a:rPr>
              <a:t>profit </a:t>
            </a:r>
            <a:r>
              <a:rPr lang="en-US" sz="4000" dirty="0">
                <a:effectLst/>
              </a:rPr>
              <a:t>is split between team members based upon hours worked</a:t>
            </a:r>
          </a:p>
          <a:p>
            <a:pPr marL="0" indent="0">
              <a:buNone/>
            </a:pPr>
            <a:endParaRPr lang="en-US" sz="4000" dirty="0">
              <a:effectLst/>
            </a:endParaRPr>
          </a:p>
          <a:p>
            <a:r>
              <a:rPr lang="en-US" sz="4000" dirty="0">
                <a:effectLst/>
              </a:rPr>
              <a:t>437 work hours are divided between three team members </a:t>
            </a:r>
          </a:p>
          <a:p>
            <a:r>
              <a:rPr lang="en-US" sz="4000" dirty="0">
                <a:effectLst/>
              </a:rPr>
              <a:t>1 at 160 hours</a:t>
            </a:r>
          </a:p>
          <a:p>
            <a:r>
              <a:rPr lang="en-US" sz="4000" dirty="0">
                <a:effectLst/>
              </a:rPr>
              <a:t>1 at 150 hours</a:t>
            </a:r>
          </a:p>
          <a:p>
            <a:r>
              <a:rPr lang="en-US" sz="4000" dirty="0">
                <a:effectLst/>
              </a:rPr>
              <a:t>1 at 127 hours</a:t>
            </a:r>
          </a:p>
          <a:p>
            <a:pPr marL="0" indent="0">
              <a:buNone/>
            </a:pPr>
            <a:endParaRPr lang="en-US" sz="4000" dirty="0">
              <a:effectLst/>
            </a:endParaRPr>
          </a:p>
          <a:p>
            <a:r>
              <a:rPr lang="en-US" sz="4000" dirty="0">
                <a:effectLst/>
              </a:rPr>
              <a:t>Divide total hours into the commission - example: 437 hours divided into $1,026 = 2.35</a:t>
            </a:r>
          </a:p>
          <a:p>
            <a:pPr marL="0" indent="0">
              <a:buNone/>
            </a:pPr>
            <a:endParaRPr lang="en-US" sz="4000" dirty="0">
              <a:effectLst/>
            </a:endParaRPr>
          </a:p>
          <a:p>
            <a:r>
              <a:rPr lang="en-US" sz="4000" dirty="0">
                <a:effectLst/>
              </a:rPr>
              <a:t>Multiply each team member’s hours by the divided amount</a:t>
            </a:r>
          </a:p>
          <a:p>
            <a:r>
              <a:rPr lang="en-US" sz="4000" dirty="0" smtClean="0">
                <a:effectLst/>
              </a:rPr>
              <a:t>Example</a:t>
            </a:r>
            <a:r>
              <a:rPr lang="en-US" sz="4000" dirty="0">
                <a:effectLst/>
              </a:rPr>
              <a:t>: </a:t>
            </a:r>
            <a:r>
              <a:rPr lang="en-US" sz="4000" dirty="0" smtClean="0">
                <a:effectLst/>
              </a:rPr>
              <a:t>160 </a:t>
            </a:r>
            <a:r>
              <a:rPr lang="en-US" sz="4000" dirty="0">
                <a:effectLst/>
              </a:rPr>
              <a:t>hours x 2.35 = $376</a:t>
            </a:r>
          </a:p>
          <a:p>
            <a:pPr marL="0" indent="0">
              <a:buNone/>
            </a:pPr>
            <a:r>
              <a:rPr lang="en-US" sz="4000" dirty="0" smtClean="0">
                <a:effectLst/>
              </a:rPr>
              <a:t>                      150 </a:t>
            </a:r>
            <a:r>
              <a:rPr lang="en-US" sz="4000" dirty="0">
                <a:effectLst/>
              </a:rPr>
              <a:t>hours x 2.35 = $</a:t>
            </a:r>
            <a:r>
              <a:rPr lang="en-US" sz="4000" dirty="0" smtClean="0">
                <a:effectLst/>
              </a:rPr>
              <a:t>352.50                </a:t>
            </a:r>
          </a:p>
          <a:p>
            <a:pPr marL="0" indent="0">
              <a:buNone/>
            </a:pPr>
            <a:r>
              <a:rPr lang="en-US" sz="4000" dirty="0">
                <a:effectLst/>
              </a:rPr>
              <a:t> </a:t>
            </a:r>
            <a:r>
              <a:rPr lang="en-US" sz="4000" dirty="0" smtClean="0">
                <a:effectLst/>
              </a:rPr>
              <a:t>                     127 </a:t>
            </a:r>
            <a:r>
              <a:rPr lang="en-US" sz="4000" dirty="0">
                <a:effectLst/>
              </a:rPr>
              <a:t>hours x 2.35 = </a:t>
            </a:r>
            <a:r>
              <a:rPr lang="en-US" sz="4000" u="sng" dirty="0">
                <a:effectLst/>
              </a:rPr>
              <a:t>$298.45</a:t>
            </a:r>
            <a:endParaRPr lang="en-US" sz="4000" dirty="0">
              <a:effectLst/>
            </a:endParaRPr>
          </a:p>
          <a:p>
            <a:pPr marL="0" indent="0">
              <a:buNone/>
            </a:pPr>
            <a:r>
              <a:rPr lang="en-US" sz="4000" dirty="0" smtClean="0">
                <a:effectLst/>
              </a:rPr>
              <a:t>                      Total                      </a:t>
            </a:r>
            <a:r>
              <a:rPr lang="en-US" sz="4000" dirty="0">
                <a:effectLst/>
              </a:rPr>
              <a:t>$1026.95</a:t>
            </a:r>
          </a:p>
          <a:p>
            <a:endParaRPr lang="en-US" sz="1100" dirty="0"/>
          </a:p>
        </p:txBody>
      </p:sp>
    </p:spTree>
    <p:extLst>
      <p:ext uri="{BB962C8B-B14F-4D97-AF65-F5344CB8AC3E}">
        <p14:creationId xmlns:p14="http://schemas.microsoft.com/office/powerpoint/2010/main" val="39678137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u="sng" smtClean="0"/>
              <a:t>The </a:t>
            </a:r>
            <a:r>
              <a:rPr lang="en-US" i="1" u="sng" smtClean="0"/>
              <a:t>“Ultimate”</a:t>
            </a:r>
            <a:r>
              <a:rPr lang="en-US" u="sng" smtClean="0"/>
              <a:t> Package</a:t>
            </a:r>
          </a:p>
        </p:txBody>
      </p:sp>
      <p:sp>
        <p:nvSpPr>
          <p:cNvPr id="48131" name="Rectangle 3"/>
          <p:cNvSpPr>
            <a:spLocks noGrp="1" noChangeArrowheads="1"/>
          </p:cNvSpPr>
          <p:nvPr>
            <p:ph type="body" idx="1"/>
          </p:nvPr>
        </p:nvSpPr>
        <p:spPr/>
        <p:txBody>
          <a:bodyPr>
            <a:normAutofit fontScale="92500" lnSpcReduction="20000"/>
          </a:bodyPr>
          <a:lstStyle/>
          <a:p>
            <a:pPr eaLnBrk="1" hangingPunct="1">
              <a:lnSpc>
                <a:spcPct val="80000"/>
              </a:lnSpc>
              <a:defRPr/>
            </a:pPr>
            <a:r>
              <a:rPr lang="en-US" sz="1800" b="1" u="sng" dirty="0" smtClean="0">
                <a:latin typeface="Calibri" panose="020F0502020204030204" pitchFamily="34" charset="0"/>
              </a:rPr>
              <a:t>Ultimate Business Building Program</a:t>
            </a:r>
          </a:p>
          <a:p>
            <a:pPr eaLnBrk="1" hangingPunct="1">
              <a:lnSpc>
                <a:spcPct val="80000"/>
              </a:lnSpc>
              <a:buFontTx/>
              <a:buNone/>
              <a:defRPr/>
            </a:pPr>
            <a:r>
              <a:rPr lang="en-US" sz="1800" b="1" dirty="0" smtClean="0">
                <a:latin typeface="Calibri" panose="020F0502020204030204" pitchFamily="34" charset="0"/>
              </a:rPr>
              <a:t>     </a:t>
            </a:r>
          </a:p>
          <a:p>
            <a:pPr eaLnBrk="1" hangingPunct="1">
              <a:lnSpc>
                <a:spcPct val="80000"/>
              </a:lnSpc>
              <a:buFontTx/>
              <a:buNone/>
              <a:defRPr/>
            </a:pPr>
            <a:r>
              <a:rPr lang="en-US" sz="1800" b="1" dirty="0" smtClean="0">
                <a:latin typeface="Calibri" panose="020F0502020204030204" pitchFamily="34" charset="0"/>
              </a:rPr>
              <a:t>     </a:t>
            </a:r>
            <a:endParaRPr lang="en-US" sz="1800" b="1" u="sng" dirty="0" smtClean="0">
              <a:latin typeface="Calibri" panose="020F0502020204030204" pitchFamily="34" charset="0"/>
            </a:endParaRPr>
          </a:p>
          <a:p>
            <a:pPr eaLnBrk="1" hangingPunct="1">
              <a:lnSpc>
                <a:spcPct val="80000"/>
              </a:lnSpc>
              <a:defRPr/>
            </a:pPr>
            <a:r>
              <a:rPr lang="en-US" sz="1800" b="1" u="sng" dirty="0" smtClean="0">
                <a:latin typeface="Calibri" panose="020F0502020204030204" pitchFamily="34" charset="0"/>
              </a:rPr>
              <a:t>Includes the following:</a:t>
            </a:r>
            <a:endParaRPr lang="en-US" sz="1800" dirty="0" smtClean="0">
              <a:latin typeface="Calibri" panose="020F0502020204030204" pitchFamily="34" charset="0"/>
            </a:endParaRPr>
          </a:p>
          <a:p>
            <a:pPr eaLnBrk="1" hangingPunct="1">
              <a:lnSpc>
                <a:spcPct val="80000"/>
              </a:lnSpc>
              <a:defRPr/>
            </a:pPr>
            <a:r>
              <a:rPr lang="en-US" sz="1800" dirty="0" smtClean="0">
                <a:latin typeface="Calibri" panose="020F0502020204030204" pitchFamily="34" charset="0"/>
              </a:rPr>
              <a:t>Ultimate Business Building Program 12 Modules- $5,599.00 Value. </a:t>
            </a:r>
          </a:p>
          <a:p>
            <a:pPr eaLnBrk="1" hangingPunct="1">
              <a:lnSpc>
                <a:spcPct val="80000"/>
              </a:lnSpc>
              <a:defRPr/>
            </a:pPr>
            <a:r>
              <a:rPr lang="en-US" sz="1800" dirty="0" smtClean="0">
                <a:latin typeface="Calibri" panose="020F0502020204030204" pitchFamily="34" charset="0"/>
              </a:rPr>
              <a:t>How to Hire a Championship Team CD, Coach Approach CD, Frontline Service Mastery CD, Secrets of  </a:t>
            </a:r>
            <a:r>
              <a:rPr lang="en-US" sz="1800" dirty="0" err="1" smtClean="0">
                <a:latin typeface="Calibri" panose="020F0502020204030204" pitchFamily="34" charset="0"/>
              </a:rPr>
              <a:t>Ka-Ching</a:t>
            </a:r>
            <a:r>
              <a:rPr lang="en-US" sz="1800" dirty="0" smtClean="0">
                <a:latin typeface="Calibri" panose="020F0502020204030204" pitchFamily="34" charset="0"/>
              </a:rPr>
              <a:t>, Buzz in a Box CD, Success Circle CDs, M2 Marketing CD, Medical Spa Structure, Medical Spa Compensation, Powerful Protection</a:t>
            </a:r>
          </a:p>
          <a:p>
            <a:pPr eaLnBrk="1" hangingPunct="1">
              <a:lnSpc>
                <a:spcPct val="80000"/>
              </a:lnSpc>
              <a:buFontTx/>
              <a:buNone/>
              <a:defRPr/>
            </a:pPr>
            <a:endParaRPr lang="en-US" sz="1800" dirty="0" smtClean="0">
              <a:latin typeface="Calibri" panose="020F0502020204030204" pitchFamily="34" charset="0"/>
            </a:endParaRPr>
          </a:p>
          <a:p>
            <a:pPr eaLnBrk="1" hangingPunct="1">
              <a:lnSpc>
                <a:spcPct val="80000"/>
              </a:lnSpc>
              <a:defRPr/>
            </a:pPr>
            <a:r>
              <a:rPr lang="en-US" sz="1800" b="1" dirty="0" smtClean="0">
                <a:latin typeface="Calibri" panose="020F0502020204030204" pitchFamily="34" charset="0"/>
              </a:rPr>
              <a:t>Receive Complimentary</a:t>
            </a:r>
            <a:r>
              <a:rPr lang="en-US" sz="1800" dirty="0" smtClean="0">
                <a:latin typeface="Calibri" panose="020F0502020204030204" pitchFamily="34" charset="0"/>
              </a:rPr>
              <a:t> –Med Spa Business Plan CD,  	</a:t>
            </a:r>
            <a:r>
              <a:rPr lang="en-US" sz="1800" b="1" dirty="0" smtClean="0">
                <a:latin typeface="Calibri" panose="020F0502020204030204" pitchFamily="34" charset="0"/>
              </a:rPr>
              <a:t>$1299.00Value</a:t>
            </a:r>
          </a:p>
          <a:p>
            <a:pPr eaLnBrk="1" hangingPunct="1">
              <a:lnSpc>
                <a:spcPct val="80000"/>
              </a:lnSpc>
              <a:buFontTx/>
              <a:buNone/>
              <a:defRPr/>
            </a:pPr>
            <a:endParaRPr lang="en-US" sz="1800" b="1" u="sng" dirty="0" smtClean="0">
              <a:latin typeface="Calibri" panose="020F0502020204030204" pitchFamily="34" charset="0"/>
            </a:endParaRPr>
          </a:p>
          <a:p>
            <a:pPr eaLnBrk="1" hangingPunct="1">
              <a:lnSpc>
                <a:spcPct val="80000"/>
              </a:lnSpc>
              <a:defRPr/>
            </a:pPr>
            <a:r>
              <a:rPr lang="en-US" sz="1800" b="1" u="sng" dirty="0" smtClean="0">
                <a:latin typeface="Calibri" panose="020F0502020204030204" pitchFamily="34" charset="0"/>
              </a:rPr>
              <a:t>The </a:t>
            </a:r>
            <a:r>
              <a:rPr lang="en-US" sz="1800" b="1" i="1" u="sng" dirty="0" smtClean="0">
                <a:latin typeface="Calibri" panose="020F0502020204030204" pitchFamily="34" charset="0"/>
              </a:rPr>
              <a:t>“Ultimate”</a:t>
            </a:r>
            <a:r>
              <a:rPr lang="en-US" sz="1800" b="1" u="sng" dirty="0" smtClean="0">
                <a:latin typeface="Calibri" panose="020F0502020204030204" pitchFamily="34" charset="0"/>
              </a:rPr>
              <a:t> Package</a:t>
            </a:r>
            <a:r>
              <a:rPr lang="en-US" sz="1800" b="1" dirty="0" smtClean="0">
                <a:latin typeface="Calibri" panose="020F0502020204030204" pitchFamily="34" charset="0"/>
              </a:rPr>
              <a:t> - $</a:t>
            </a:r>
            <a:r>
              <a:rPr lang="en-US" b="1" dirty="0" smtClean="0">
                <a:latin typeface="Calibri" panose="020F0502020204030204" pitchFamily="34" charset="0"/>
              </a:rPr>
              <a:t>5299</a:t>
            </a:r>
            <a:endParaRPr lang="en-US" sz="1800" b="1" dirty="0" smtClean="0">
              <a:latin typeface="Calibri" panose="020F0502020204030204" pitchFamily="34" charset="0"/>
            </a:endParaRPr>
          </a:p>
          <a:p>
            <a:pPr eaLnBrk="1" hangingPunct="1">
              <a:lnSpc>
                <a:spcPct val="80000"/>
              </a:lnSpc>
              <a:buFontTx/>
              <a:buNone/>
              <a:defRPr/>
            </a:pPr>
            <a:endParaRPr lang="en-US" sz="1800" b="1" i="1" dirty="0" smtClean="0">
              <a:latin typeface="Calibri" panose="020F0502020204030204" pitchFamily="34" charset="0"/>
            </a:endParaRPr>
          </a:p>
          <a:p>
            <a:pPr eaLnBrk="1" hangingPunct="1">
              <a:lnSpc>
                <a:spcPct val="80000"/>
              </a:lnSpc>
              <a:defRPr/>
            </a:pPr>
            <a:endParaRPr lang="en-US" sz="1800" dirty="0" smtClean="0"/>
          </a:p>
        </p:txBody>
      </p:sp>
    </p:spTree>
    <p:extLst>
      <p:ext uri="{BB962C8B-B14F-4D97-AF65-F5344CB8AC3E}">
        <p14:creationId xmlns:p14="http://schemas.microsoft.com/office/powerpoint/2010/main" val="754234432"/>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 us meet again..</a:t>
            </a:r>
            <a:endParaRPr lang="en-US" dirty="0"/>
          </a:p>
        </p:txBody>
      </p:sp>
      <p:sp>
        <p:nvSpPr>
          <p:cNvPr id="3" name="Content Placeholder 2"/>
          <p:cNvSpPr>
            <a:spLocks noGrp="1"/>
          </p:cNvSpPr>
          <p:nvPr>
            <p:ph idx="1"/>
          </p:nvPr>
        </p:nvSpPr>
        <p:spPr>
          <a:xfrm>
            <a:off x="7307" y="2332037"/>
            <a:ext cx="9144000" cy="4525963"/>
          </a:xfrm>
        </p:spPr>
        <p:txBody>
          <a:bodyPr>
            <a:normAutofit/>
          </a:bodyPr>
          <a:lstStyle/>
          <a:p>
            <a:pPr marL="0" indent="0" algn="ctr">
              <a:buNone/>
            </a:pPr>
            <a:r>
              <a:rPr lang="en-US" dirty="0"/>
              <a:t>We welcome you all to </a:t>
            </a:r>
            <a:r>
              <a:rPr lang="en-US" dirty="0" smtClean="0"/>
              <a:t>our future </a:t>
            </a:r>
            <a:r>
              <a:rPr lang="en-US" dirty="0"/>
              <a:t>conferences of </a:t>
            </a:r>
            <a:r>
              <a:rPr lang="en-US" dirty="0" smtClean="0"/>
              <a:t>OMICS International</a:t>
            </a:r>
            <a:endParaRPr lang="en-US" dirty="0"/>
          </a:p>
          <a:p>
            <a:pPr marL="0" indent="0" algn="ctr">
              <a:buNone/>
            </a:pPr>
            <a:r>
              <a:rPr lang="en-US" b="1" dirty="0" smtClean="0"/>
              <a:t>5</a:t>
            </a:r>
            <a:r>
              <a:rPr lang="en-US" b="1" baseline="30000" dirty="0" smtClean="0"/>
              <a:t>th</a:t>
            </a:r>
            <a:r>
              <a:rPr lang="en-US" b="1" dirty="0" smtClean="0"/>
              <a:t> International Conference and Expo </a:t>
            </a:r>
            <a:br>
              <a:rPr lang="en-US" b="1" dirty="0" smtClean="0"/>
            </a:br>
            <a:r>
              <a:rPr lang="en-US" b="1" dirty="0" smtClean="0"/>
              <a:t>on </a:t>
            </a:r>
          </a:p>
          <a:p>
            <a:pPr marL="0" indent="0" algn="ctr">
              <a:buNone/>
            </a:pPr>
            <a:r>
              <a:rPr lang="en-US" b="1" dirty="0" smtClean="0"/>
              <a:t>Cosmetology, Trichology &amp; Aesthetic Practices </a:t>
            </a:r>
          </a:p>
          <a:p>
            <a:pPr marL="0" indent="0" algn="ctr">
              <a:buNone/>
            </a:pPr>
            <a:r>
              <a:rPr lang="en-US" dirty="0" smtClean="0"/>
              <a:t>On</a:t>
            </a:r>
          </a:p>
          <a:p>
            <a:pPr marL="0" indent="0" algn="ctr">
              <a:buNone/>
            </a:pPr>
            <a:r>
              <a:rPr lang="en-US" dirty="0" smtClean="0"/>
              <a:t> </a:t>
            </a:r>
            <a:r>
              <a:rPr lang="en-US" b="1" dirty="0" smtClean="0"/>
              <a:t>April 25-27, 2016 </a:t>
            </a:r>
            <a:r>
              <a:rPr lang="en-US" dirty="0" smtClean="0"/>
              <a:t>at </a:t>
            </a:r>
            <a:r>
              <a:rPr lang="en-US" b="1" dirty="0" smtClean="0"/>
              <a:t>Dubai, UAE</a:t>
            </a:r>
          </a:p>
          <a:p>
            <a:pPr marL="0" indent="0" algn="ctr">
              <a:buNone/>
            </a:pPr>
            <a:r>
              <a:rPr lang="en-US" sz="2800" dirty="0" smtClean="0">
                <a:hlinkClick r:id="rId2"/>
              </a:rPr>
              <a:t>http</a:t>
            </a:r>
            <a:r>
              <a:rPr lang="en-US" sz="2800" dirty="0">
                <a:hlinkClick r:id="rId2"/>
              </a:rPr>
              <a:t>://</a:t>
            </a:r>
            <a:r>
              <a:rPr lang="en-US" sz="2800" dirty="0" smtClean="0">
                <a:hlinkClick r:id="rId2"/>
              </a:rPr>
              <a:t>cosmetology-trichology.conferenceseries.com</a:t>
            </a:r>
            <a:r>
              <a:rPr lang="en-US" dirty="0" smtClean="0">
                <a:hlinkClick r:id="rId2"/>
              </a:rPr>
              <a:t>/</a:t>
            </a:r>
            <a:endParaRPr lang="en-US" dirty="0" smtClean="0"/>
          </a:p>
          <a:p>
            <a:pPr marL="0" indent="0">
              <a:buNone/>
            </a:pPr>
            <a:endParaRPr lang="en-US" dirty="0"/>
          </a:p>
        </p:txBody>
      </p:sp>
    </p:spTree>
    <p:extLst>
      <p:ext uri="{BB962C8B-B14F-4D97-AF65-F5344CB8AC3E}">
        <p14:creationId xmlns:p14="http://schemas.microsoft.com/office/powerpoint/2010/main" val="2834351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3429000" y="1752600"/>
            <a:ext cx="2362200" cy="1600200"/>
          </a:xfrm>
          <a:prstGeom prst="rect">
            <a:avLst/>
          </a:prstGeom>
        </p:spPr>
      </p:pic>
      <p:pic>
        <p:nvPicPr>
          <p:cNvPr id="2052" name="Picture 4" descr="Durocher Logo"/>
          <p:cNvPicPr>
            <a:picLocks noGrp="1" noChangeAspect="1" noChangeArrowheads="1"/>
          </p:cNvPicPr>
          <p:nvPr>
            <p:ph type="ctrTitle"/>
          </p:nvPr>
        </p:nvPicPr>
        <p:blipFill>
          <a:blip r:embed="rId3">
            <a:extLst>
              <a:ext uri="{28A0092B-C50C-407E-A947-70E740481C1C}">
                <a14:useLocalDpi xmlns:a14="http://schemas.microsoft.com/office/drawing/2010/main" val="0"/>
              </a:ext>
            </a:extLst>
          </a:blip>
          <a:srcRect/>
          <a:stretch>
            <a:fillRect/>
          </a:stretch>
        </p:blipFill>
        <p:spPr>
          <a:xfrm>
            <a:off x="2286000" y="457200"/>
            <a:ext cx="4930775" cy="1117600"/>
          </a:xfrm>
          <a:solidFill>
            <a:srgbClr val="993366"/>
          </a:solidFill>
          <a:ln>
            <a:solidFill>
              <a:srgbClr val="FF00FF"/>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1" name="Rectangle 3"/>
          <p:cNvSpPr>
            <a:spLocks noGrp="1" noChangeArrowheads="1"/>
          </p:cNvSpPr>
          <p:nvPr>
            <p:ph type="subTitle" idx="1"/>
          </p:nvPr>
        </p:nvSpPr>
        <p:spPr>
          <a:xfrm>
            <a:off x="1219200" y="3657600"/>
            <a:ext cx="7086600" cy="1904999"/>
          </a:xfrm>
        </p:spPr>
        <p:txBody>
          <a:bodyPr>
            <a:normAutofit lnSpcReduction="10000"/>
          </a:bodyPr>
          <a:lstStyle/>
          <a:p>
            <a:pPr algn="ctr"/>
            <a:r>
              <a:rPr lang="en-US" sz="4000" dirty="0"/>
              <a:t>How to Hire a Championship Team and </a:t>
            </a:r>
            <a:r>
              <a:rPr lang="en-US" altLang="en-US" sz="4000" dirty="0" smtClean="0"/>
              <a:t>Pay by Performance</a:t>
            </a:r>
            <a:endParaRPr lang="en-US" altLang="en-US"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58750"/>
            <a:ext cx="8229600" cy="1517650"/>
          </a:xfrm>
        </p:spPr>
        <p:txBody>
          <a:bodyPr/>
          <a:lstStyle/>
          <a:p>
            <a:pPr eaLnBrk="1" hangingPunct="1">
              <a:defRPr/>
            </a:pPr>
            <a:r>
              <a:rPr lang="en-US" sz="4000" smtClean="0"/>
              <a:t/>
            </a:r>
            <a:br>
              <a:rPr lang="en-US" sz="4000" smtClean="0"/>
            </a:br>
            <a:r>
              <a:rPr lang="en-US" sz="4000" smtClean="0"/>
              <a:t/>
            </a:r>
            <a:br>
              <a:rPr lang="en-US" sz="4000" smtClean="0"/>
            </a:br>
            <a:r>
              <a:rPr lang="en-US" sz="4000" smtClean="0"/>
              <a:t>The Top 2 Reasons Why People Leave a Company</a:t>
            </a:r>
          </a:p>
        </p:txBody>
      </p:sp>
      <p:sp>
        <p:nvSpPr>
          <p:cNvPr id="7171" name="Rectangle 3"/>
          <p:cNvSpPr>
            <a:spLocks noGrp="1" noChangeArrowheads="1"/>
          </p:cNvSpPr>
          <p:nvPr>
            <p:ph type="body" idx="1"/>
          </p:nvPr>
        </p:nvSpPr>
        <p:spPr/>
        <p:txBody>
          <a:bodyPr/>
          <a:lstStyle/>
          <a:p>
            <a:pPr eaLnBrk="1" hangingPunct="1">
              <a:defRPr/>
            </a:pPr>
            <a:endParaRPr lang="en-US" smtClean="0"/>
          </a:p>
          <a:p>
            <a:pPr eaLnBrk="1" hangingPunct="1">
              <a:defRPr/>
            </a:pPr>
            <a:endParaRPr lang="en-US" smtClean="0"/>
          </a:p>
          <a:p>
            <a:pPr eaLnBrk="1" hangingPunct="1">
              <a:defRPr/>
            </a:pPr>
            <a:r>
              <a:rPr lang="en-US" smtClean="0"/>
              <a:t>Economic Opportunity</a:t>
            </a:r>
          </a:p>
          <a:p>
            <a:pPr eaLnBrk="1" hangingPunct="1">
              <a:defRPr/>
            </a:pPr>
            <a:r>
              <a:rPr lang="en-US" smtClean="0"/>
              <a:t>Lack of Acknowledgement </a:t>
            </a:r>
          </a:p>
          <a:p>
            <a:pPr eaLnBrk="1" hangingPunct="1">
              <a:buFont typeface="Wingdings" panose="05000000000000000000" pitchFamily="2" charset="2"/>
              <a:buNone/>
              <a:defRPr/>
            </a:pPr>
            <a:endParaRPr lang="en-US" smtClean="0"/>
          </a:p>
        </p:txBody>
      </p:sp>
    </p:spTree>
    <p:extLst>
      <p:ext uri="{BB962C8B-B14F-4D97-AF65-F5344CB8AC3E}">
        <p14:creationId xmlns:p14="http://schemas.microsoft.com/office/powerpoint/2010/main" val="17379966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smtClean="0"/>
              <a:t>The Interview</a:t>
            </a:r>
          </a:p>
        </p:txBody>
      </p:sp>
      <p:sp>
        <p:nvSpPr>
          <p:cNvPr id="8195" name="Rectangle 3"/>
          <p:cNvSpPr>
            <a:spLocks noGrp="1" noChangeArrowheads="1"/>
          </p:cNvSpPr>
          <p:nvPr>
            <p:ph type="body" idx="1"/>
          </p:nvPr>
        </p:nvSpPr>
        <p:spPr/>
        <p:txBody>
          <a:bodyPr/>
          <a:lstStyle/>
          <a:p>
            <a:pPr eaLnBrk="1" hangingPunct="1">
              <a:defRPr/>
            </a:pPr>
            <a:r>
              <a:rPr lang="en-US" smtClean="0"/>
              <a:t>Right Appearance</a:t>
            </a:r>
          </a:p>
          <a:p>
            <a:pPr eaLnBrk="1" hangingPunct="1">
              <a:defRPr/>
            </a:pPr>
            <a:r>
              <a:rPr lang="en-US" smtClean="0"/>
              <a:t>Best You Will Ever See Them Look</a:t>
            </a:r>
          </a:p>
          <a:p>
            <a:pPr eaLnBrk="1" hangingPunct="1">
              <a:defRPr/>
            </a:pPr>
            <a:r>
              <a:rPr lang="en-US" smtClean="0"/>
              <a:t>Body Language</a:t>
            </a:r>
          </a:p>
          <a:p>
            <a:pPr eaLnBrk="1" hangingPunct="1">
              <a:defRPr/>
            </a:pPr>
            <a:r>
              <a:rPr lang="en-US" smtClean="0"/>
              <a:t>60% of Communication is Non-Verbal</a:t>
            </a:r>
          </a:p>
          <a:p>
            <a:pPr eaLnBrk="1" hangingPunct="1">
              <a:defRPr/>
            </a:pPr>
            <a:endParaRPr lang="en-US" smtClean="0"/>
          </a:p>
        </p:txBody>
      </p:sp>
    </p:spTree>
    <p:extLst>
      <p:ext uri="{BB962C8B-B14F-4D97-AF65-F5344CB8AC3E}">
        <p14:creationId xmlns:p14="http://schemas.microsoft.com/office/powerpoint/2010/main" val="1251281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sz="4000" smtClean="0"/>
              <a:t>Ideal Team Member Characteristics</a:t>
            </a:r>
          </a:p>
        </p:txBody>
      </p:sp>
      <p:sp>
        <p:nvSpPr>
          <p:cNvPr id="19459" name="Rectangle 3"/>
          <p:cNvSpPr>
            <a:spLocks noGrp="1" noChangeArrowheads="1"/>
          </p:cNvSpPr>
          <p:nvPr>
            <p:ph type="body" idx="1"/>
          </p:nvPr>
        </p:nvSpPr>
        <p:spPr/>
        <p:txBody>
          <a:bodyPr>
            <a:normAutofit fontScale="77500" lnSpcReduction="20000"/>
          </a:bodyPr>
          <a:lstStyle/>
          <a:p>
            <a:pPr eaLnBrk="1" hangingPunct="1">
              <a:lnSpc>
                <a:spcPct val="80000"/>
              </a:lnSpc>
              <a:buFont typeface="Wingdings" panose="05000000000000000000" pitchFamily="2" charset="2"/>
              <a:buNone/>
              <a:defRPr/>
            </a:pPr>
            <a:r>
              <a:rPr lang="en-US" sz="1800" dirty="0" smtClean="0"/>
              <a:t>    </a:t>
            </a:r>
            <a:r>
              <a:rPr lang="en-US" sz="1800" b="1" i="1" dirty="0" smtClean="0">
                <a:latin typeface="Calibri" panose="020F0502020204030204" pitchFamily="34" charset="0"/>
              </a:rPr>
              <a:t>Positive Attitude</a:t>
            </a:r>
          </a:p>
          <a:p>
            <a:pPr eaLnBrk="1" hangingPunct="1">
              <a:lnSpc>
                <a:spcPct val="80000"/>
              </a:lnSpc>
              <a:defRPr/>
            </a:pPr>
            <a:r>
              <a:rPr lang="en-US" sz="1600" dirty="0" smtClean="0">
                <a:latin typeface="Calibri" panose="020F0502020204030204" pitchFamily="34" charset="0"/>
              </a:rPr>
              <a:t>In the past has there ever been a time when you weren’t sure about this profession? Why and how did you overcome that thought?</a:t>
            </a:r>
          </a:p>
          <a:p>
            <a:pPr eaLnBrk="1" hangingPunct="1">
              <a:lnSpc>
                <a:spcPct val="80000"/>
              </a:lnSpc>
              <a:defRPr/>
            </a:pPr>
            <a:r>
              <a:rPr lang="en-US" sz="1600" dirty="0" smtClean="0">
                <a:latin typeface="Calibri" panose="020F0502020204030204" pitchFamily="34" charset="0"/>
              </a:rPr>
              <a:t>Describe a day when nothing seems to be going your way. Some people call that a bad day how do you feel about that situation?</a:t>
            </a:r>
          </a:p>
          <a:p>
            <a:pPr eaLnBrk="1" hangingPunct="1">
              <a:lnSpc>
                <a:spcPct val="80000"/>
              </a:lnSpc>
              <a:defRPr/>
            </a:pPr>
            <a:r>
              <a:rPr lang="en-US" sz="1600" dirty="0" smtClean="0">
                <a:latin typeface="Calibri" panose="020F0502020204030204" pitchFamily="34" charset="0"/>
              </a:rPr>
              <a:t>Describe a day when everything is going your way. How do you feel about days like that?</a:t>
            </a:r>
          </a:p>
          <a:p>
            <a:pPr eaLnBrk="1" hangingPunct="1">
              <a:lnSpc>
                <a:spcPct val="80000"/>
              </a:lnSpc>
              <a:buFont typeface="Wingdings" panose="05000000000000000000" pitchFamily="2" charset="2"/>
              <a:buNone/>
              <a:defRPr/>
            </a:pPr>
            <a:r>
              <a:rPr lang="en-US" sz="1800" dirty="0" smtClean="0">
                <a:latin typeface="Calibri" panose="020F0502020204030204" pitchFamily="34" charset="0"/>
              </a:rPr>
              <a:t>    </a:t>
            </a:r>
            <a:r>
              <a:rPr lang="en-US" sz="1800" b="1" i="1" dirty="0" smtClean="0">
                <a:latin typeface="Calibri" panose="020F0502020204030204" pitchFamily="34" charset="0"/>
              </a:rPr>
              <a:t>Continuing Education</a:t>
            </a:r>
          </a:p>
          <a:p>
            <a:pPr eaLnBrk="1" hangingPunct="1">
              <a:lnSpc>
                <a:spcPct val="80000"/>
              </a:lnSpc>
              <a:defRPr/>
            </a:pPr>
            <a:r>
              <a:rPr lang="en-US" sz="1600" dirty="0" smtClean="0">
                <a:latin typeface="Calibri" panose="020F0502020204030204" pitchFamily="34" charset="0"/>
              </a:rPr>
              <a:t>What does continued education mean to you?</a:t>
            </a:r>
          </a:p>
          <a:p>
            <a:pPr eaLnBrk="1" hangingPunct="1">
              <a:lnSpc>
                <a:spcPct val="80000"/>
              </a:lnSpc>
              <a:defRPr/>
            </a:pPr>
            <a:r>
              <a:rPr lang="en-US" sz="1600" dirty="0" smtClean="0">
                <a:latin typeface="Calibri" panose="020F0502020204030204" pitchFamily="34" charset="0"/>
              </a:rPr>
              <a:t>Past- what have you accomplished?</a:t>
            </a:r>
          </a:p>
          <a:p>
            <a:pPr eaLnBrk="1" hangingPunct="1">
              <a:lnSpc>
                <a:spcPct val="80000"/>
              </a:lnSpc>
              <a:defRPr/>
            </a:pPr>
            <a:r>
              <a:rPr lang="en-US" sz="1600" dirty="0" smtClean="0">
                <a:latin typeface="Calibri" panose="020F0502020204030204" pitchFamily="34" charset="0"/>
              </a:rPr>
              <a:t>What are you currently doing?</a:t>
            </a:r>
          </a:p>
          <a:p>
            <a:pPr eaLnBrk="1" hangingPunct="1">
              <a:lnSpc>
                <a:spcPct val="80000"/>
              </a:lnSpc>
              <a:defRPr/>
            </a:pPr>
            <a:r>
              <a:rPr lang="en-US" sz="1600" dirty="0" smtClean="0">
                <a:latin typeface="Calibri" panose="020F0502020204030204" pitchFamily="34" charset="0"/>
              </a:rPr>
              <a:t>Where is your vision and how will it happen?</a:t>
            </a:r>
          </a:p>
          <a:p>
            <a:pPr eaLnBrk="1" hangingPunct="1">
              <a:lnSpc>
                <a:spcPct val="80000"/>
              </a:lnSpc>
              <a:buFont typeface="Wingdings" panose="05000000000000000000" pitchFamily="2" charset="2"/>
              <a:buNone/>
              <a:defRPr/>
            </a:pPr>
            <a:r>
              <a:rPr lang="en-US" sz="1800" dirty="0" smtClean="0">
                <a:latin typeface="Calibri" panose="020F0502020204030204" pitchFamily="34" charset="0"/>
              </a:rPr>
              <a:t>    </a:t>
            </a:r>
            <a:r>
              <a:rPr lang="en-US" sz="1800" b="1" i="1" dirty="0" smtClean="0">
                <a:latin typeface="Calibri" panose="020F0502020204030204" pitchFamily="34" charset="0"/>
              </a:rPr>
              <a:t>Honesty and Integrity</a:t>
            </a:r>
          </a:p>
          <a:p>
            <a:pPr eaLnBrk="1" hangingPunct="1">
              <a:lnSpc>
                <a:spcPct val="80000"/>
              </a:lnSpc>
              <a:defRPr/>
            </a:pPr>
            <a:r>
              <a:rPr lang="en-US" sz="1600" dirty="0" smtClean="0">
                <a:latin typeface="Calibri" panose="020F0502020204030204" pitchFamily="34" charset="0"/>
              </a:rPr>
              <a:t>Describe to me a situation that may have compromised your honesty or integrity. How did you handle that situation? </a:t>
            </a:r>
          </a:p>
          <a:p>
            <a:pPr eaLnBrk="1" hangingPunct="1">
              <a:lnSpc>
                <a:spcPct val="80000"/>
              </a:lnSpc>
              <a:defRPr/>
            </a:pPr>
            <a:r>
              <a:rPr lang="en-US" sz="1600" dirty="0" smtClean="0">
                <a:latin typeface="Calibri" panose="020F0502020204030204" pitchFamily="34" charset="0"/>
              </a:rPr>
              <a:t>What could you do differently in the chance that a situation may be targeted at your integrity or honesty</a:t>
            </a:r>
          </a:p>
          <a:p>
            <a:pPr eaLnBrk="1" hangingPunct="1">
              <a:lnSpc>
                <a:spcPct val="80000"/>
              </a:lnSpc>
              <a:defRPr/>
            </a:pPr>
            <a:endParaRPr lang="en-US" sz="1600" dirty="0" smtClean="0">
              <a:latin typeface="Calibri" panose="020F0502020204030204" pitchFamily="34" charset="0"/>
            </a:endParaRPr>
          </a:p>
        </p:txBody>
      </p:sp>
    </p:spTree>
    <p:extLst>
      <p:ext uri="{BB962C8B-B14F-4D97-AF65-F5344CB8AC3E}">
        <p14:creationId xmlns:p14="http://schemas.microsoft.com/office/powerpoint/2010/main" val="3627306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sz="4000" smtClean="0"/>
              <a:t>Ideal Team Member Characteristics</a:t>
            </a:r>
          </a:p>
        </p:txBody>
      </p:sp>
      <p:sp>
        <p:nvSpPr>
          <p:cNvPr id="21507" name="Rectangle 3"/>
          <p:cNvSpPr>
            <a:spLocks noGrp="1" noChangeArrowheads="1"/>
          </p:cNvSpPr>
          <p:nvPr>
            <p:ph type="body" idx="1"/>
          </p:nvPr>
        </p:nvSpPr>
        <p:spPr/>
        <p:txBody>
          <a:bodyPr>
            <a:normAutofit fontScale="92500" lnSpcReduction="20000"/>
          </a:bodyPr>
          <a:lstStyle/>
          <a:p>
            <a:pPr eaLnBrk="1" hangingPunct="1">
              <a:lnSpc>
                <a:spcPct val="80000"/>
              </a:lnSpc>
              <a:buFont typeface="Wingdings" panose="05000000000000000000" pitchFamily="2" charset="2"/>
              <a:buNone/>
              <a:defRPr/>
            </a:pPr>
            <a:r>
              <a:rPr lang="en-US" sz="2000" b="1" i="1" dirty="0" smtClean="0"/>
              <a:t>    </a:t>
            </a:r>
            <a:r>
              <a:rPr lang="en-US" sz="2000" b="1" i="1" dirty="0" smtClean="0">
                <a:latin typeface="Calibri" panose="020F0502020204030204" pitchFamily="34" charset="0"/>
              </a:rPr>
              <a:t>Team player</a:t>
            </a:r>
          </a:p>
          <a:p>
            <a:pPr eaLnBrk="1" hangingPunct="1">
              <a:lnSpc>
                <a:spcPct val="80000"/>
              </a:lnSpc>
              <a:defRPr/>
            </a:pPr>
            <a:r>
              <a:rPr lang="en-US" sz="1800" dirty="0" smtClean="0">
                <a:latin typeface="Calibri" panose="020F0502020204030204" pitchFamily="34" charset="0"/>
              </a:rPr>
              <a:t>Have you ever been in a situation where more than 2 or 3 people had to work together to achieve a certain goal? What was your role in that group? How did you feel during the process? How have you felt when working with larger number of individuals?</a:t>
            </a:r>
          </a:p>
          <a:p>
            <a:pPr eaLnBrk="1" hangingPunct="1">
              <a:lnSpc>
                <a:spcPct val="80000"/>
              </a:lnSpc>
              <a:defRPr/>
            </a:pPr>
            <a:r>
              <a:rPr lang="en-US" sz="1800" dirty="0" smtClean="0">
                <a:latin typeface="Calibri" panose="020F0502020204030204" pitchFamily="34" charset="0"/>
              </a:rPr>
              <a:t>If you had a team how would you organize them to accomplish a specific task, where do you fit in with that team?</a:t>
            </a:r>
          </a:p>
          <a:p>
            <a:pPr eaLnBrk="1" hangingPunct="1">
              <a:lnSpc>
                <a:spcPct val="80000"/>
              </a:lnSpc>
              <a:buFont typeface="Wingdings" panose="05000000000000000000" pitchFamily="2" charset="2"/>
              <a:buNone/>
              <a:defRPr/>
            </a:pPr>
            <a:r>
              <a:rPr lang="en-US" sz="2000" b="1" i="1" dirty="0" smtClean="0">
                <a:latin typeface="Calibri" panose="020F0502020204030204" pitchFamily="34" charset="0"/>
              </a:rPr>
              <a:t>    Great communicator</a:t>
            </a:r>
          </a:p>
          <a:p>
            <a:pPr eaLnBrk="1" hangingPunct="1">
              <a:lnSpc>
                <a:spcPct val="80000"/>
              </a:lnSpc>
              <a:defRPr/>
            </a:pPr>
            <a:r>
              <a:rPr lang="en-US" sz="1800" dirty="0" smtClean="0">
                <a:latin typeface="Calibri" panose="020F0502020204030204" pitchFamily="34" charset="0"/>
              </a:rPr>
              <a:t>What makes you want to listen to someone intently?</a:t>
            </a:r>
          </a:p>
          <a:p>
            <a:pPr eaLnBrk="1" hangingPunct="1">
              <a:lnSpc>
                <a:spcPct val="80000"/>
              </a:lnSpc>
              <a:defRPr/>
            </a:pPr>
            <a:r>
              <a:rPr lang="en-US" sz="1800" dirty="0" smtClean="0">
                <a:latin typeface="Calibri" panose="020F0502020204030204" pitchFamily="34" charset="0"/>
              </a:rPr>
              <a:t>What skills do you possess that would have individuals listen to you?</a:t>
            </a:r>
          </a:p>
          <a:p>
            <a:pPr eaLnBrk="1" hangingPunct="1">
              <a:lnSpc>
                <a:spcPct val="80000"/>
              </a:lnSpc>
              <a:buFont typeface="Wingdings" panose="05000000000000000000" pitchFamily="2" charset="2"/>
              <a:buNone/>
              <a:defRPr/>
            </a:pPr>
            <a:r>
              <a:rPr lang="en-US" sz="2000" b="1" i="1" dirty="0" smtClean="0">
                <a:latin typeface="Calibri" panose="020F0502020204030204" pitchFamily="34" charset="0"/>
              </a:rPr>
              <a:t>    Handles conflict well</a:t>
            </a:r>
          </a:p>
          <a:p>
            <a:pPr eaLnBrk="1" hangingPunct="1">
              <a:lnSpc>
                <a:spcPct val="80000"/>
              </a:lnSpc>
              <a:defRPr/>
            </a:pPr>
            <a:r>
              <a:rPr lang="en-US" sz="1800" dirty="0" smtClean="0">
                <a:latin typeface="Calibri" panose="020F0502020204030204" pitchFamily="34" charset="0"/>
              </a:rPr>
              <a:t>Describe a situation in which you had to handle a conflict that was uncomfortable for you. How could that situation been turned into a positive experience?</a:t>
            </a:r>
          </a:p>
          <a:p>
            <a:pPr eaLnBrk="1" hangingPunct="1">
              <a:lnSpc>
                <a:spcPct val="80000"/>
              </a:lnSpc>
              <a:defRPr/>
            </a:pPr>
            <a:endParaRPr lang="en-US" sz="1800" dirty="0" smtClean="0"/>
          </a:p>
        </p:txBody>
      </p:sp>
    </p:spTree>
    <p:extLst>
      <p:ext uri="{BB962C8B-B14F-4D97-AF65-F5344CB8AC3E}">
        <p14:creationId xmlns:p14="http://schemas.microsoft.com/office/powerpoint/2010/main" val="1090698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sz="4000" smtClean="0"/>
              <a:t>Ideal Team Member Characteristics</a:t>
            </a:r>
          </a:p>
        </p:txBody>
      </p:sp>
      <p:sp>
        <p:nvSpPr>
          <p:cNvPr id="22531" name="Rectangle 3"/>
          <p:cNvSpPr>
            <a:spLocks noGrp="1" noChangeArrowheads="1"/>
          </p:cNvSpPr>
          <p:nvPr>
            <p:ph type="body" idx="1"/>
          </p:nvPr>
        </p:nvSpPr>
        <p:spPr/>
        <p:txBody>
          <a:bodyPr>
            <a:normAutofit fontScale="77500" lnSpcReduction="20000"/>
          </a:bodyPr>
          <a:lstStyle/>
          <a:p>
            <a:pPr eaLnBrk="1" hangingPunct="1">
              <a:lnSpc>
                <a:spcPct val="80000"/>
              </a:lnSpc>
              <a:buFont typeface="Wingdings" panose="05000000000000000000" pitchFamily="2" charset="2"/>
              <a:buNone/>
              <a:defRPr/>
            </a:pPr>
            <a:r>
              <a:rPr lang="en-US" sz="2000" b="1" i="1" dirty="0" smtClean="0"/>
              <a:t>    </a:t>
            </a:r>
            <a:r>
              <a:rPr lang="en-US" sz="2000" b="1" i="1" dirty="0" smtClean="0">
                <a:latin typeface="Calibri" panose="020F0502020204030204" pitchFamily="34" charset="0"/>
              </a:rPr>
              <a:t>Passionate about work</a:t>
            </a:r>
          </a:p>
          <a:p>
            <a:pPr eaLnBrk="1" hangingPunct="1">
              <a:lnSpc>
                <a:spcPct val="80000"/>
              </a:lnSpc>
              <a:defRPr/>
            </a:pPr>
            <a:r>
              <a:rPr lang="en-US" sz="1800" dirty="0" smtClean="0">
                <a:latin typeface="Calibri" panose="020F0502020204030204" pitchFamily="34" charset="0"/>
              </a:rPr>
              <a:t>What are the things about work that you have found that you like the best?</a:t>
            </a:r>
          </a:p>
          <a:p>
            <a:pPr eaLnBrk="1" hangingPunct="1">
              <a:lnSpc>
                <a:spcPct val="80000"/>
              </a:lnSpc>
              <a:defRPr/>
            </a:pPr>
            <a:r>
              <a:rPr lang="en-US" sz="1800" dirty="0" smtClean="0">
                <a:latin typeface="Calibri" panose="020F0502020204030204" pitchFamily="34" charset="0"/>
              </a:rPr>
              <a:t>What are the things about work that do not appeal to you?</a:t>
            </a:r>
          </a:p>
          <a:p>
            <a:pPr eaLnBrk="1" hangingPunct="1">
              <a:lnSpc>
                <a:spcPct val="80000"/>
              </a:lnSpc>
              <a:defRPr/>
            </a:pPr>
            <a:r>
              <a:rPr lang="en-US" sz="1800" dirty="0" smtClean="0">
                <a:latin typeface="Calibri" panose="020F0502020204030204" pitchFamily="34" charset="0"/>
              </a:rPr>
              <a:t>With the ability to change the things about work that do not appeal to you, how would you change them?</a:t>
            </a:r>
          </a:p>
          <a:p>
            <a:pPr eaLnBrk="1" hangingPunct="1">
              <a:lnSpc>
                <a:spcPct val="80000"/>
              </a:lnSpc>
              <a:buFont typeface="Wingdings" panose="05000000000000000000" pitchFamily="2" charset="2"/>
              <a:buNone/>
              <a:defRPr/>
            </a:pPr>
            <a:r>
              <a:rPr lang="en-US" sz="2000" b="1" i="1" dirty="0" smtClean="0">
                <a:latin typeface="Calibri" panose="020F0502020204030204" pitchFamily="34" charset="0"/>
              </a:rPr>
              <a:t>    Open to change</a:t>
            </a:r>
          </a:p>
          <a:p>
            <a:pPr eaLnBrk="1" hangingPunct="1">
              <a:lnSpc>
                <a:spcPct val="80000"/>
              </a:lnSpc>
              <a:defRPr/>
            </a:pPr>
            <a:r>
              <a:rPr lang="en-US" sz="1800" dirty="0" smtClean="0">
                <a:latin typeface="Calibri" panose="020F0502020204030204" pitchFamily="34" charset="0"/>
              </a:rPr>
              <a:t>How do you feel when you walk into a grocery store and everything is moved around into different areas?</a:t>
            </a:r>
          </a:p>
          <a:p>
            <a:pPr eaLnBrk="1" hangingPunct="1">
              <a:lnSpc>
                <a:spcPct val="80000"/>
              </a:lnSpc>
              <a:defRPr/>
            </a:pPr>
            <a:r>
              <a:rPr lang="en-US" sz="1800" dirty="0" smtClean="0">
                <a:latin typeface="Calibri" panose="020F0502020204030204" pitchFamily="34" charset="0"/>
              </a:rPr>
              <a:t>How often so you change your furniture around, your closet, and your wardrobe?</a:t>
            </a:r>
          </a:p>
          <a:p>
            <a:pPr eaLnBrk="1" hangingPunct="1">
              <a:lnSpc>
                <a:spcPct val="80000"/>
              </a:lnSpc>
              <a:buFont typeface="Wingdings" panose="05000000000000000000" pitchFamily="2" charset="2"/>
              <a:buNone/>
              <a:defRPr/>
            </a:pPr>
            <a:r>
              <a:rPr lang="en-US" sz="2000" b="1" i="1" dirty="0" smtClean="0">
                <a:latin typeface="Calibri" panose="020F0502020204030204" pitchFamily="34" charset="0"/>
              </a:rPr>
              <a:t>    Consistent work habits</a:t>
            </a:r>
          </a:p>
          <a:p>
            <a:pPr eaLnBrk="1" hangingPunct="1">
              <a:lnSpc>
                <a:spcPct val="80000"/>
              </a:lnSpc>
              <a:defRPr/>
            </a:pPr>
            <a:r>
              <a:rPr lang="en-US" sz="1800" dirty="0" smtClean="0">
                <a:latin typeface="Calibri" panose="020F0502020204030204" pitchFamily="34" charset="0"/>
              </a:rPr>
              <a:t>What makes your favorite restaurant, your favorite restaurant? </a:t>
            </a:r>
          </a:p>
          <a:p>
            <a:pPr eaLnBrk="1" hangingPunct="1">
              <a:lnSpc>
                <a:spcPct val="80000"/>
              </a:lnSpc>
              <a:defRPr/>
            </a:pPr>
            <a:r>
              <a:rPr lang="en-US" sz="1800" dirty="0" smtClean="0">
                <a:latin typeface="Calibri" panose="020F0502020204030204" pitchFamily="34" charset="0"/>
              </a:rPr>
              <a:t>To insure consistency in your work what are some steps that you feel that you have to have in place for yourself?</a:t>
            </a:r>
          </a:p>
          <a:p>
            <a:pPr eaLnBrk="1" hangingPunct="1">
              <a:lnSpc>
                <a:spcPct val="80000"/>
              </a:lnSpc>
              <a:defRPr/>
            </a:pPr>
            <a:r>
              <a:rPr lang="en-US" sz="1800" dirty="0" smtClean="0">
                <a:latin typeface="Calibri" panose="020F0502020204030204" pitchFamily="34" charset="0"/>
              </a:rPr>
              <a:t>Have you ever felt that your work was in a slump? How did you change what you were doing to improve your work?</a:t>
            </a:r>
          </a:p>
          <a:p>
            <a:pPr eaLnBrk="1" hangingPunct="1">
              <a:lnSpc>
                <a:spcPct val="80000"/>
              </a:lnSpc>
              <a:defRPr/>
            </a:pPr>
            <a:endParaRPr lang="en-US" sz="1800" dirty="0" smtClean="0"/>
          </a:p>
        </p:txBody>
      </p:sp>
    </p:spTree>
    <p:extLst>
      <p:ext uri="{BB962C8B-B14F-4D97-AF65-F5344CB8AC3E}">
        <p14:creationId xmlns:p14="http://schemas.microsoft.com/office/powerpoint/2010/main" val="2367484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smtClean="0"/>
              <a:t>The Interview</a:t>
            </a:r>
          </a:p>
        </p:txBody>
      </p:sp>
      <p:sp>
        <p:nvSpPr>
          <p:cNvPr id="9219" name="Rectangle 3"/>
          <p:cNvSpPr>
            <a:spLocks noGrp="1" noChangeArrowheads="1"/>
          </p:cNvSpPr>
          <p:nvPr>
            <p:ph type="body" idx="1"/>
          </p:nvPr>
        </p:nvSpPr>
        <p:spPr/>
        <p:txBody>
          <a:bodyPr/>
          <a:lstStyle/>
          <a:p>
            <a:pPr eaLnBrk="1" hangingPunct="1">
              <a:defRPr/>
            </a:pPr>
            <a:r>
              <a:rPr lang="en-US" smtClean="0"/>
              <a:t>3 Professional References</a:t>
            </a:r>
          </a:p>
          <a:p>
            <a:pPr eaLnBrk="1" hangingPunct="1">
              <a:defRPr/>
            </a:pPr>
            <a:r>
              <a:rPr lang="en-US" smtClean="0"/>
              <a:t>Would Past Employer Rehire?</a:t>
            </a:r>
          </a:p>
          <a:p>
            <a:pPr eaLnBrk="1" hangingPunct="1">
              <a:defRPr/>
            </a:pPr>
            <a:r>
              <a:rPr lang="en-US" smtClean="0"/>
              <a:t>Only Reason for Leaving Job is Growth and Opportunity</a:t>
            </a:r>
          </a:p>
          <a:p>
            <a:pPr eaLnBrk="1" hangingPunct="1">
              <a:defRPr/>
            </a:pPr>
            <a:r>
              <a:rPr lang="en-US" smtClean="0"/>
              <a:t>Compensation Discussed in 2</a:t>
            </a:r>
            <a:r>
              <a:rPr lang="en-US" baseline="30000" smtClean="0"/>
              <a:t>nd</a:t>
            </a:r>
            <a:r>
              <a:rPr lang="en-US" smtClean="0"/>
              <a:t> Interview</a:t>
            </a:r>
          </a:p>
          <a:p>
            <a:pPr eaLnBrk="1" hangingPunct="1">
              <a:defRPr/>
            </a:pPr>
            <a:r>
              <a:rPr lang="en-US" smtClean="0"/>
              <a:t>2</a:t>
            </a:r>
            <a:r>
              <a:rPr lang="en-US" baseline="30000" smtClean="0"/>
              <a:t>nd</a:t>
            </a:r>
            <a:r>
              <a:rPr lang="en-US" smtClean="0"/>
              <a:t> Interview Provides Consistency in Appearance &amp; Communication</a:t>
            </a:r>
          </a:p>
          <a:p>
            <a:pPr eaLnBrk="1" hangingPunct="1">
              <a:defRPr/>
            </a:pPr>
            <a:endParaRPr lang="en-US" smtClean="0"/>
          </a:p>
        </p:txBody>
      </p:sp>
    </p:spTree>
    <p:extLst>
      <p:ext uri="{BB962C8B-B14F-4D97-AF65-F5344CB8AC3E}">
        <p14:creationId xmlns:p14="http://schemas.microsoft.com/office/powerpoint/2010/main" val="40767804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316</TotalTime>
  <Words>1414</Words>
  <Application>Microsoft Office PowerPoint</Application>
  <PresentationFormat>On-screen Show (4:3)</PresentationFormat>
  <Paragraphs>249</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Ion Boardroom</vt:lpstr>
      <vt:lpstr>About OMICS Group</vt:lpstr>
      <vt:lpstr>OMICS International Conferences</vt:lpstr>
      <vt:lpstr>PowerPoint Presentation</vt:lpstr>
      <vt:lpstr>  The Top 2 Reasons Why People Leave a Company</vt:lpstr>
      <vt:lpstr>The Interview</vt:lpstr>
      <vt:lpstr>Ideal Team Member Characteristics</vt:lpstr>
      <vt:lpstr>Ideal Team Member Characteristics</vt:lpstr>
      <vt:lpstr>Ideal Team Member Characteristics</vt:lpstr>
      <vt:lpstr>The Interview</vt:lpstr>
      <vt:lpstr>The Interview</vt:lpstr>
      <vt:lpstr>Employee Manual Top 5</vt:lpstr>
      <vt:lpstr>Job Descriptions</vt:lpstr>
      <vt:lpstr>Job Descriptions</vt:lpstr>
      <vt:lpstr>Extraordinary Client Experience 4 Keys to Success</vt:lpstr>
      <vt:lpstr>Retail Sales are…</vt:lpstr>
      <vt:lpstr>Retail Success</vt:lpstr>
      <vt:lpstr>Referrals are… </vt:lpstr>
      <vt:lpstr>Pre-Booking…</vt:lpstr>
      <vt:lpstr>Individual Team Meetings</vt:lpstr>
      <vt:lpstr>Compensation Types</vt:lpstr>
      <vt:lpstr>ROI</vt:lpstr>
      <vt:lpstr>Compensation Types</vt:lpstr>
      <vt:lpstr>Compensation Types</vt:lpstr>
      <vt:lpstr>Productivity Compensation</vt:lpstr>
      <vt:lpstr>Benefits Packages</vt:lpstr>
      <vt:lpstr>Benefits Packages</vt:lpstr>
      <vt:lpstr>Profit Sharing </vt:lpstr>
      <vt:lpstr>The “Ultimate” Package</vt:lpstr>
      <vt:lpstr>Let us meet again..</vt:lpstr>
    </vt:vector>
  </TitlesOfParts>
  <Company>Durocher Enterprises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Bryan Durocher</dc:creator>
  <cp:lastModifiedBy>Alisha Williams</cp:lastModifiedBy>
  <cp:revision>24</cp:revision>
  <dcterms:created xsi:type="dcterms:W3CDTF">2005-07-24T04:05:59Z</dcterms:created>
  <dcterms:modified xsi:type="dcterms:W3CDTF">2015-08-17T10:15:05Z</dcterms:modified>
</cp:coreProperties>
</file>