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314" r:id="rId2"/>
    <p:sldId id="315" r:id="rId3"/>
    <p:sldId id="316" r:id="rId4"/>
    <p:sldId id="327" r:id="rId5"/>
    <p:sldId id="323" r:id="rId6"/>
    <p:sldId id="317" r:id="rId7"/>
    <p:sldId id="318" r:id="rId8"/>
    <p:sldId id="322" r:id="rId9"/>
    <p:sldId id="319" r:id="rId10"/>
    <p:sldId id="313" r:id="rId11"/>
    <p:sldId id="320" r:id="rId12"/>
    <p:sldId id="321" r:id="rId13"/>
    <p:sldId id="325" r:id="rId14"/>
    <p:sldId id="324" r:id="rId15"/>
    <p:sldId id="326" r:id="rId16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45" autoAdjust="0"/>
    <p:restoredTop sz="86479" autoAdjust="0"/>
  </p:normalViewPr>
  <p:slideViewPr>
    <p:cSldViewPr snapToGrid="0" snapToObjects="1">
      <p:cViewPr varScale="1">
        <p:scale>
          <a:sx n="86" d="100"/>
          <a:sy n="86" d="100"/>
        </p:scale>
        <p:origin x="-84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D8D38-834E-2E45-AB42-D97088A06CB5}" type="datetimeFigureOut">
              <a:rPr lang="sv-SE" smtClean="0"/>
              <a:t>2014-09-30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8DCE2-7309-FE48-8957-CDBB61D5940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2736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266700"/>
            <a:ext cx="24669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387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here to change format</a:t>
            </a:r>
            <a:endParaRPr lang="en-GB" noProof="0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GB" noProof="0" dirty="0" smtClean="0"/>
              <a:t>Click here to change format in background</a:t>
            </a:r>
          </a:p>
          <a:p>
            <a:pPr lvl="1"/>
            <a:r>
              <a:rPr lang="en-GB" dirty="0" smtClean="0"/>
              <a:t>Level two</a:t>
            </a:r>
          </a:p>
          <a:p>
            <a:pPr lvl="2"/>
            <a:r>
              <a:rPr lang="en-GB" dirty="0" smtClean="0"/>
              <a:t>Level three</a:t>
            </a:r>
          </a:p>
          <a:p>
            <a:pPr lvl="3"/>
            <a:r>
              <a:rPr lang="en-GB" dirty="0" smtClean="0"/>
              <a:t>Level four</a:t>
            </a:r>
          </a:p>
          <a:p>
            <a:pPr lvl="4"/>
            <a:r>
              <a:rPr lang="en-GB" dirty="0" smtClean="0"/>
              <a:t>Level five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75219-B3C5-9D42-BAEE-8DDFD0BE67A5}" type="datetimeFigureOut">
              <a:rPr lang="sv-SE" smtClean="0"/>
              <a:t>2014-09-30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FDD20-BC5D-EA4B-BD15-04F3EA21AA49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477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961062"/>
          </a:xfrm>
          <a:prstGeom prst="rect">
            <a:avLst/>
          </a:prstGeom>
        </p:spPr>
        <p:txBody>
          <a:bodyPr vert="eaVert"/>
          <a:lstStyle>
            <a:lvl1pPr>
              <a:defRPr baseline="0"/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change</a:t>
            </a:r>
            <a:r>
              <a:rPr lang="sv-SE" dirty="0" smtClean="0"/>
              <a:t>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961062"/>
          </a:xfrm>
        </p:spPr>
        <p:txBody>
          <a:bodyPr vert="eaVert"/>
          <a:lstStyle/>
          <a:p>
            <a:pPr lvl="0"/>
            <a:r>
              <a:rPr lang="en-GB" noProof="0" dirty="0" smtClean="0"/>
              <a:t>Click here to change format in background</a:t>
            </a:r>
          </a:p>
          <a:p>
            <a:pPr lvl="1"/>
            <a:r>
              <a:rPr lang="en-GB" dirty="0" smtClean="0"/>
              <a:t>Level two</a:t>
            </a:r>
          </a:p>
          <a:p>
            <a:pPr lvl="2"/>
            <a:r>
              <a:rPr lang="en-GB" dirty="0" smtClean="0"/>
              <a:t>Level three</a:t>
            </a:r>
          </a:p>
          <a:p>
            <a:pPr lvl="3"/>
            <a:r>
              <a:rPr lang="en-GB" dirty="0" smtClean="0"/>
              <a:t>Level four</a:t>
            </a:r>
          </a:p>
          <a:p>
            <a:pPr lvl="4"/>
            <a:r>
              <a:rPr lang="en-GB" dirty="0" smtClean="0"/>
              <a:t>Level five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75219-B3C5-9D42-BAEE-8DDFD0BE67A5}" type="datetimeFigureOut">
              <a:rPr lang="sv-SE" smtClean="0"/>
              <a:t>2014-09-30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FDD20-BC5D-EA4B-BD15-04F3EA21AA49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134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noProof="0" smtClean="0"/>
              <a:t>Click here to change format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GB" noProof="0" dirty="0" smtClean="0"/>
              <a:t>Click here to change text in background</a:t>
            </a:r>
          </a:p>
          <a:p>
            <a:pPr lvl="1"/>
            <a:r>
              <a:rPr lang="en-GB" noProof="0" dirty="0" smtClean="0"/>
              <a:t>Level two</a:t>
            </a:r>
          </a:p>
          <a:p>
            <a:pPr lvl="2"/>
            <a:r>
              <a:rPr lang="en-GB" noProof="0" dirty="0" smtClean="0"/>
              <a:t>Level three</a:t>
            </a:r>
          </a:p>
          <a:p>
            <a:pPr lvl="3"/>
            <a:r>
              <a:rPr lang="en-GB" noProof="0" dirty="0" smtClean="0"/>
              <a:t>Level four</a:t>
            </a:r>
          </a:p>
          <a:p>
            <a:pPr lvl="4"/>
            <a:r>
              <a:rPr lang="en-GB" noProof="0" dirty="0" smtClean="0"/>
              <a:t>Level five</a:t>
            </a:r>
            <a:endParaRPr lang="en-GB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75219-B3C5-9D42-BAEE-8DDFD0BE67A5}" type="datetimeFigureOut">
              <a:rPr lang="sv-SE" smtClean="0"/>
              <a:t>2014-09-30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FDD20-BC5D-EA4B-BD15-04F3EA21AA49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149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 baseline="0"/>
            </a:lvl1pPr>
          </a:lstStyle>
          <a:p>
            <a:r>
              <a:rPr lang="en-GB" noProof="0" smtClean="0"/>
              <a:t>CLICK HERE TO CHANGE FORMAT</a:t>
            </a:r>
            <a:endParaRPr lang="en-GB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noProof="0" dirty="0" smtClean="0"/>
              <a:t>Click here to change text in background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75219-B3C5-9D42-BAEE-8DDFD0BE67A5}" type="datetimeFigureOut">
              <a:rPr lang="sv-SE" smtClean="0"/>
              <a:t>2014-09-30</a:t>
            </a:fld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FDD20-BC5D-EA4B-BD15-04F3EA21AA49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022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 smtClean="0"/>
              <a:t>Click here to change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539750" y="21209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here to change text in background</a:t>
            </a:r>
          </a:p>
          <a:p>
            <a:pPr lvl="1"/>
            <a:r>
              <a:rPr lang="en-GB" dirty="0" smtClean="0"/>
              <a:t>Level two</a:t>
            </a:r>
          </a:p>
          <a:p>
            <a:pPr lvl="2"/>
            <a:r>
              <a:rPr lang="en-GB" dirty="0" smtClean="0"/>
              <a:t>Level three</a:t>
            </a:r>
          </a:p>
          <a:p>
            <a:pPr lvl="3"/>
            <a:r>
              <a:rPr lang="en-GB" dirty="0" smtClean="0"/>
              <a:t>Level four</a:t>
            </a:r>
          </a:p>
          <a:p>
            <a:pPr lvl="4"/>
            <a:r>
              <a:rPr lang="en-GB" dirty="0" smtClean="0"/>
              <a:t>Level five</a:t>
            </a:r>
            <a:endParaRPr lang="en-GB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4502150" y="21209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smtClean="0"/>
              <a:t>Click here to change text in background</a:t>
            </a:r>
          </a:p>
          <a:p>
            <a:pPr lvl="1"/>
            <a:r>
              <a:rPr lang="en-GB" smtClean="0"/>
              <a:t>Level two</a:t>
            </a:r>
          </a:p>
          <a:p>
            <a:pPr lvl="2"/>
            <a:r>
              <a:rPr lang="en-GB" smtClean="0"/>
              <a:t>Level three</a:t>
            </a:r>
          </a:p>
          <a:p>
            <a:pPr lvl="3"/>
            <a:r>
              <a:rPr lang="en-GB" smtClean="0"/>
              <a:t>Level four</a:t>
            </a:r>
          </a:p>
          <a:p>
            <a:pPr lvl="4"/>
            <a:r>
              <a:rPr lang="en-GB" smtClean="0"/>
              <a:t>Level five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75219-B3C5-9D42-BAEE-8DDFD0BE67A5}" type="datetimeFigureOut">
              <a:rPr lang="sv-SE" smtClean="0"/>
              <a:t>2014-09-30</a:t>
            </a:fld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FDD20-BC5D-EA4B-BD15-04F3EA21AA49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470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 smtClean="0"/>
              <a:t>Click here to change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here to change text in background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here to change text in background</a:t>
            </a:r>
          </a:p>
          <a:p>
            <a:pPr lvl="1"/>
            <a:r>
              <a:rPr lang="en-GB" dirty="0" smtClean="0"/>
              <a:t>Level two</a:t>
            </a:r>
          </a:p>
          <a:p>
            <a:pPr lvl="2"/>
            <a:r>
              <a:rPr lang="en-GB" dirty="0" smtClean="0"/>
              <a:t>Level three</a:t>
            </a:r>
          </a:p>
          <a:p>
            <a:pPr lvl="3"/>
            <a:r>
              <a:rPr lang="en-GB" dirty="0" smtClean="0"/>
              <a:t>Level four</a:t>
            </a:r>
          </a:p>
          <a:p>
            <a:pPr lvl="4"/>
            <a:r>
              <a:rPr lang="en-GB" dirty="0" smtClean="0"/>
              <a:t>Level five</a:t>
            </a:r>
            <a:endParaRPr lang="en-GB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here to change text in background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here to change text in background</a:t>
            </a:r>
          </a:p>
          <a:p>
            <a:pPr lvl="1"/>
            <a:r>
              <a:rPr lang="en-GB" dirty="0" smtClean="0"/>
              <a:t>Level two</a:t>
            </a:r>
          </a:p>
          <a:p>
            <a:pPr lvl="2"/>
            <a:r>
              <a:rPr lang="en-GB" dirty="0" smtClean="0"/>
              <a:t>Level three</a:t>
            </a:r>
          </a:p>
          <a:p>
            <a:pPr lvl="3"/>
            <a:r>
              <a:rPr lang="en-GB" dirty="0" smtClean="0"/>
              <a:t>Level four</a:t>
            </a:r>
          </a:p>
          <a:p>
            <a:pPr lvl="4"/>
            <a:r>
              <a:rPr lang="en-GB" dirty="0" smtClean="0"/>
              <a:t>Level five</a:t>
            </a: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75219-B3C5-9D42-BAEE-8DDFD0BE67A5}" type="datetimeFigureOut">
              <a:rPr lang="sv-SE" smtClean="0"/>
              <a:t>2014-09-30</a:t>
            </a:fld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FDD20-BC5D-EA4B-BD15-04F3EA21AA49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892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 smtClean="0"/>
              <a:t>Click here to change format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75219-B3C5-9D42-BAEE-8DDFD0BE67A5}" type="datetimeFigureOut">
              <a:rPr lang="sv-SE" smtClean="0"/>
              <a:t>2014-09-30</a:t>
            </a:fld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FDD20-BC5D-EA4B-BD15-04F3EA21AA49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979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75219-B3C5-9D42-BAEE-8DDFD0BE67A5}" type="datetimeFigureOut">
              <a:rPr lang="sv-SE" smtClean="0"/>
              <a:t>2014-09-30</a:t>
            </a:fld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FDD20-BC5D-EA4B-BD15-04F3EA21AA49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166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/>
            <a:r>
              <a:rPr lang="en-GB" noProof="0" dirty="0" smtClean="0"/>
              <a:t>Click here to change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 smtClean="0"/>
              <a:t>Click here to change text in background</a:t>
            </a:r>
          </a:p>
          <a:p>
            <a:pPr lvl="1"/>
            <a:r>
              <a:rPr lang="en-GB" dirty="0" smtClean="0"/>
              <a:t>Level two</a:t>
            </a:r>
          </a:p>
          <a:p>
            <a:pPr lvl="2"/>
            <a:r>
              <a:rPr lang="en-GB" dirty="0" smtClean="0"/>
              <a:t>Level three</a:t>
            </a:r>
          </a:p>
          <a:p>
            <a:pPr lvl="3"/>
            <a:r>
              <a:rPr lang="en-GB" dirty="0" smtClean="0"/>
              <a:t>Level four</a:t>
            </a:r>
          </a:p>
          <a:p>
            <a:pPr lvl="4"/>
            <a:r>
              <a:rPr lang="en-GB" dirty="0" smtClean="0"/>
              <a:t>Level five</a:t>
            </a:r>
            <a:endParaRPr lang="en-GB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dirty="0" smtClean="0"/>
              <a:t>Click here to change text in background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75219-B3C5-9D42-BAEE-8DDFD0BE67A5}" type="datetimeFigureOut">
              <a:rPr lang="sv-SE" smtClean="0"/>
              <a:t>2014-09-30</a:t>
            </a:fld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FDD20-BC5D-EA4B-BD15-04F3EA21AA49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778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change</a:t>
            </a:r>
            <a:r>
              <a:rPr lang="sv-SE" dirty="0" smtClean="0"/>
              <a:t> format</a:t>
            </a:r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Click at the icon to ad a picture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change</a:t>
            </a:r>
            <a:r>
              <a:rPr lang="sv-SE" dirty="0" smtClean="0"/>
              <a:t> </a:t>
            </a:r>
            <a:r>
              <a:rPr lang="sv-SE" dirty="0" err="1" smtClean="0"/>
              <a:t>background</a:t>
            </a:r>
            <a:r>
              <a:rPr lang="sv-SE" dirty="0" smtClean="0"/>
              <a:t> text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75219-B3C5-9D42-BAEE-8DDFD0BE67A5}" type="datetimeFigureOut">
              <a:rPr lang="sv-SE" smtClean="0"/>
              <a:t>2014-09-30</a:t>
            </a:fld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FDD20-BC5D-EA4B-BD15-04F3EA21AA49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014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182563"/>
            <a:ext cx="17272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1209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Write text here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smtClean="0">
                <a:solidFill>
                  <a:schemeClr val="bg2"/>
                </a:solidFill>
                <a:latin typeface="+mn-lt"/>
              </a:defRPr>
            </a:lvl1pPr>
          </a:lstStyle>
          <a:p>
            <a:fld id="{B6F75219-B3C5-9D42-BAEE-8DDFD0BE67A5}" type="datetimeFigureOut">
              <a:rPr lang="sv-SE" smtClean="0"/>
              <a:t>2014-09-30</a:t>
            </a:fld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>
                <a:solidFill>
                  <a:schemeClr val="bg2"/>
                </a:solidFill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770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chemeClr val="bg2"/>
                </a:solidFill>
                <a:latin typeface="+mn-lt"/>
              </a:defRPr>
            </a:lvl1pPr>
          </a:lstStyle>
          <a:p>
            <a:fld id="{6D0FDD20-BC5D-EA4B-BD15-04F3EA21AA49}" type="slidenum">
              <a:rPr lang="sv-SE" smtClean="0"/>
              <a:t>‹Nr.›</a:t>
            </a:fld>
            <a:endParaRPr lang="sv-SE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533400" y="6400800"/>
            <a:ext cx="83058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v-SE">
              <a:latin typeface="Times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à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600">
          <a:solidFill>
            <a:schemeClr val="accent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à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i-FI" sz="1600" dirty="0" smtClean="0"/>
          </a:p>
          <a:p>
            <a:pPr marL="0" indent="0">
              <a:buNone/>
            </a:pPr>
            <a:endParaRPr lang="fi-FI" sz="1600" dirty="0"/>
          </a:p>
          <a:p>
            <a:pPr marL="0" indent="0">
              <a:buNone/>
            </a:pPr>
            <a:r>
              <a:rPr lang="fi-FI" sz="1600" dirty="0"/>
              <a:t/>
            </a:r>
            <a:br>
              <a:rPr lang="fi-FI" sz="1600" dirty="0"/>
            </a:br>
            <a:r>
              <a:rPr lang="fi-FI" sz="1600" dirty="0"/>
              <a:t>E. </a:t>
            </a:r>
            <a:r>
              <a:rPr lang="fi-FI" sz="1600" dirty="0" err="1" smtClean="0"/>
              <a:t>Chansa</a:t>
            </a:r>
            <a:r>
              <a:rPr lang="fi-FI" sz="1600" dirty="0" smtClean="0"/>
              <a:t>, </a:t>
            </a:r>
            <a:r>
              <a:rPr lang="en-US" sz="1600" dirty="0" err="1" smtClean="0"/>
              <a:t>Mpongwe</a:t>
            </a:r>
            <a:r>
              <a:rPr lang="en-US" sz="1600" dirty="0" smtClean="0"/>
              <a:t> </a:t>
            </a:r>
            <a:r>
              <a:rPr lang="en-US" sz="1600" dirty="0"/>
              <a:t>District Health Office, </a:t>
            </a:r>
            <a:r>
              <a:rPr lang="en-US" sz="1600" dirty="0" err="1"/>
              <a:t>Mpongwe</a:t>
            </a:r>
            <a:r>
              <a:rPr lang="en-US" sz="1600" dirty="0"/>
              <a:t>, </a:t>
            </a:r>
            <a:r>
              <a:rPr lang="en-US" sz="1600" dirty="0" err="1"/>
              <a:t>Copperbelt</a:t>
            </a:r>
            <a:r>
              <a:rPr lang="en-US" sz="1600" dirty="0"/>
              <a:t>, </a:t>
            </a:r>
            <a:r>
              <a:rPr lang="en-US" sz="1600" dirty="0" smtClean="0"/>
              <a:t>Zambia, 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Hansen K, Department </a:t>
            </a:r>
            <a:r>
              <a:rPr lang="en-US" sz="1600" dirty="0"/>
              <a:t>of Infectious Diseases, </a:t>
            </a:r>
            <a:r>
              <a:rPr lang="en-US" sz="1600" dirty="0" err="1"/>
              <a:t>Skane</a:t>
            </a:r>
            <a:r>
              <a:rPr lang="en-US" sz="1600" dirty="0"/>
              <a:t> University Hospital, Malmo¨, </a:t>
            </a:r>
            <a:r>
              <a:rPr lang="en-US" sz="1600" dirty="0" smtClean="0"/>
              <a:t>Sweden,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err="1" smtClean="0"/>
              <a:t>Gustafsson</a:t>
            </a:r>
            <a:r>
              <a:rPr lang="en-US" sz="1600" dirty="0" smtClean="0"/>
              <a:t> B, Astrid Lindgren Children’s Hospital and </a:t>
            </a:r>
            <a:r>
              <a:rPr lang="en-US" sz="1600" dirty="0" err="1" smtClean="0"/>
              <a:t>Karolinska</a:t>
            </a:r>
            <a:r>
              <a:rPr lang="en-US" sz="1600" dirty="0" smtClean="0"/>
              <a:t> </a:t>
            </a:r>
            <a:r>
              <a:rPr lang="en-US" sz="1600" dirty="0"/>
              <a:t>University Hospital-Huddinge, Department of Clinical Science, Intervention and Technology, CLINTEC</a:t>
            </a:r>
            <a:r>
              <a:rPr lang="en-US" sz="1600" dirty="0" smtClean="0"/>
              <a:t>, </a:t>
            </a:r>
            <a:r>
              <a:rPr lang="sv-SE" sz="1600" dirty="0" smtClean="0"/>
              <a:t>Karolinska </a:t>
            </a:r>
            <a:r>
              <a:rPr lang="sv-SE" sz="1600" dirty="0"/>
              <a:t>Institutet, </a:t>
            </a:r>
            <a:r>
              <a:rPr lang="sv-SE" sz="1600" dirty="0" smtClean="0"/>
              <a:t>Stockholm</a:t>
            </a:r>
            <a:endParaRPr lang="sv-SE" sz="1600" dirty="0"/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668420" y="548104"/>
            <a:ext cx="8018379" cy="1684422"/>
          </a:xfrm>
        </p:spPr>
        <p:txBody>
          <a:bodyPr>
            <a:normAutofit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 </a:t>
            </a:r>
            <a:r>
              <a:rPr lang="en-US" sz="2000" dirty="0" err="1"/>
              <a:t>intraosseous</a:t>
            </a:r>
            <a:r>
              <a:rPr lang="en-US" sz="2000" dirty="0"/>
              <a:t> blood transfusion in a critically ill child</a:t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</a:t>
            </a:r>
            <a:r>
              <a:rPr lang="en-US" sz="1600" b="0" dirty="0" smtClean="0"/>
              <a:t>African </a:t>
            </a:r>
            <a:r>
              <a:rPr lang="en-US" sz="1600" b="0" dirty="0"/>
              <a:t>Journal of Emergency Medicine (2014) 4, 83–85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36478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4322" y="886397"/>
            <a:ext cx="7972477" cy="1177453"/>
          </a:xfrm>
        </p:spPr>
        <p:txBody>
          <a:bodyPr/>
          <a:lstStyle/>
          <a:p>
            <a:r>
              <a:rPr lang="sv-SE" dirty="0" smtClean="0"/>
              <a:t>The </a:t>
            </a:r>
            <a:r>
              <a:rPr lang="sv-SE" dirty="0" err="1" smtClean="0"/>
              <a:t>bone</a:t>
            </a:r>
            <a:r>
              <a:rPr lang="sv-SE" dirty="0"/>
              <a:t> </a:t>
            </a:r>
            <a:r>
              <a:rPr lang="sv-SE" dirty="0" err="1" smtClean="0"/>
              <a:t>marrow</a:t>
            </a:r>
            <a:r>
              <a:rPr lang="sv-SE" dirty="0" smtClean="0"/>
              <a:t> </a:t>
            </a:r>
            <a:r>
              <a:rPr lang="sv-SE" dirty="0" err="1" smtClean="0"/>
              <a:t>consists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a </a:t>
            </a:r>
            <a:r>
              <a:rPr lang="sv-SE" dirty="0" err="1" smtClean="0"/>
              <a:t>network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vessels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rcRect t="14706" b="14706"/>
          <a:stretch>
            <a:fillRect/>
          </a:stretch>
        </p:blipFill>
        <p:spPr>
          <a:xfrm>
            <a:off x="539750" y="2319347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225852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Complications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4553" y="1417638"/>
            <a:ext cx="7772400" cy="4114800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xtravasation </a:t>
            </a:r>
            <a:r>
              <a:rPr lang="en-US" dirty="0"/>
              <a:t>of fluid, </a:t>
            </a:r>
            <a:r>
              <a:rPr lang="en-US" dirty="0" smtClean="0"/>
              <a:t>avoid </a:t>
            </a:r>
            <a:r>
              <a:rPr lang="en-US" dirty="0"/>
              <a:t>too much movement during </a:t>
            </a:r>
            <a:r>
              <a:rPr lang="en-US" dirty="0" smtClean="0"/>
              <a:t>insertion: hold </a:t>
            </a:r>
            <a:r>
              <a:rPr lang="en-US" dirty="0"/>
              <a:t>the leg straight throughout the procedure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Bone </a:t>
            </a:r>
            <a:r>
              <a:rPr lang="en-US" dirty="0"/>
              <a:t>marrow and fat emboli in the venous circulation and the lungs due to the open blood vessels in the medullary cavity, </a:t>
            </a:r>
            <a:r>
              <a:rPr lang="en-US" dirty="0" smtClean="0"/>
              <a:t>have </a:t>
            </a:r>
            <a:r>
              <a:rPr lang="en-US" dirty="0"/>
              <a:t>been described, but </a:t>
            </a:r>
            <a:r>
              <a:rPr lang="en-US" dirty="0" smtClean="0"/>
              <a:t>no </a:t>
            </a:r>
            <a:r>
              <a:rPr lang="en-US" dirty="0"/>
              <a:t>pediatric cases </a:t>
            </a:r>
            <a:r>
              <a:rPr lang="en-US" dirty="0" smtClean="0"/>
              <a:t>reported .</a:t>
            </a:r>
          </a:p>
          <a:p>
            <a:r>
              <a:rPr lang="en-US" dirty="0"/>
              <a:t>I</a:t>
            </a:r>
            <a:r>
              <a:rPr lang="en-US" dirty="0" smtClean="0"/>
              <a:t>ntravascular </a:t>
            </a:r>
            <a:r>
              <a:rPr lang="en-US" dirty="0"/>
              <a:t>gas after </a:t>
            </a:r>
            <a:r>
              <a:rPr lang="en-US" dirty="0" err="1"/>
              <a:t>intraosseous</a:t>
            </a:r>
            <a:r>
              <a:rPr lang="en-US" dirty="0"/>
              <a:t> infusion was observed in a 4-month-old boy who died from Sudden Infant Death Syndrome (SIDS); this complication can be avoided  by ensuring that </a:t>
            </a:r>
            <a:r>
              <a:rPr lang="en-US" dirty="0" err="1"/>
              <a:t>intraosseous</a:t>
            </a:r>
            <a:r>
              <a:rPr lang="en-US" dirty="0"/>
              <a:t> needles are never </a:t>
            </a:r>
            <a:r>
              <a:rPr lang="en-US" dirty="0" smtClean="0"/>
              <a:t>disconnected. </a:t>
            </a:r>
          </a:p>
          <a:p>
            <a:r>
              <a:rPr lang="en-US" dirty="0"/>
              <a:t>C</a:t>
            </a:r>
            <a:r>
              <a:rPr lang="en-US" dirty="0" smtClean="0"/>
              <a:t>ompartment </a:t>
            </a:r>
            <a:r>
              <a:rPr lang="en-US" dirty="0" err="1" smtClean="0"/>
              <a:t>syndrome:use</a:t>
            </a:r>
            <a:r>
              <a:rPr lang="en-US" dirty="0" smtClean="0"/>
              <a:t> </a:t>
            </a:r>
            <a:r>
              <a:rPr lang="en-US" dirty="0"/>
              <a:t>proper technique, ensuring the needle remains in the marrow and does not pass through the other cortex as well as only making one attempt at insertion per bone.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191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750" y="601578"/>
            <a:ext cx="8147050" cy="1519321"/>
          </a:xfrm>
        </p:spPr>
        <p:txBody>
          <a:bodyPr/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………</a:t>
            </a:r>
            <a:r>
              <a:rPr lang="sv-SE" dirty="0" err="1" smtClean="0"/>
              <a:t>complications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Extravasation </a:t>
            </a:r>
            <a:r>
              <a:rPr lang="en-US" dirty="0"/>
              <a:t>of hypertonic or specific medications can result in necrosis of the muscle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Infection </a:t>
            </a:r>
            <a:r>
              <a:rPr lang="en-US" dirty="0"/>
              <a:t>and </a:t>
            </a:r>
            <a:r>
              <a:rPr lang="en-US" dirty="0" smtClean="0"/>
              <a:t>osteomyelitis, rare </a:t>
            </a:r>
            <a:r>
              <a:rPr lang="en-US" dirty="0"/>
              <a:t>complications but can occur if an aseptic technique is not followed during </a:t>
            </a:r>
            <a:r>
              <a:rPr lang="en-US" dirty="0" smtClean="0"/>
              <a:t>insertion. </a:t>
            </a:r>
          </a:p>
          <a:p>
            <a:r>
              <a:rPr lang="en-US" dirty="0" smtClean="0"/>
              <a:t>Injuries </a:t>
            </a:r>
            <a:r>
              <a:rPr lang="en-US" dirty="0"/>
              <a:t>to the growth plate is a possible complication correlated with incorrect placement of the needle</a:t>
            </a:r>
            <a:r>
              <a:rPr lang="en-US" dirty="0" smtClean="0"/>
              <a:t>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447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13990" y="274638"/>
            <a:ext cx="8229600" cy="1143000"/>
          </a:xfrm>
        </p:spPr>
        <p:txBody>
          <a:bodyPr/>
          <a:lstStyle/>
          <a:p>
            <a:r>
              <a:rPr lang="sv-SE" dirty="0" smtClean="0"/>
              <a:t>Transports and </a:t>
            </a:r>
            <a:r>
              <a:rPr lang="sv-SE" dirty="0" err="1" smtClean="0"/>
              <a:t>communication</a:t>
            </a:r>
            <a:r>
              <a:rPr lang="sv-SE" dirty="0" smtClean="0"/>
              <a:t>……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In situations </a:t>
            </a:r>
            <a:r>
              <a:rPr lang="sv-SE" dirty="0" err="1" smtClean="0"/>
              <a:t>where</a:t>
            </a:r>
            <a:r>
              <a:rPr lang="sv-SE" dirty="0" smtClean="0"/>
              <a:t> 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29" y="972718"/>
            <a:ext cx="6026189" cy="510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0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Conclusion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ur </a:t>
            </a:r>
            <a:r>
              <a:rPr lang="en-US" dirty="0"/>
              <a:t>patient was admitted unconscious to </a:t>
            </a:r>
            <a:r>
              <a:rPr lang="en-US" dirty="0" smtClean="0"/>
              <a:t>the Mission </a:t>
            </a:r>
            <a:r>
              <a:rPr lang="en-US" dirty="0"/>
              <a:t>hospital, where the </a:t>
            </a:r>
            <a:r>
              <a:rPr lang="en-US" dirty="0" err="1"/>
              <a:t>cannulation</a:t>
            </a:r>
            <a:r>
              <a:rPr lang="en-US" dirty="0"/>
              <a:t> of both a </a:t>
            </a:r>
            <a:r>
              <a:rPr lang="en-US" dirty="0" smtClean="0"/>
              <a:t>peripheral and </a:t>
            </a:r>
            <a:r>
              <a:rPr lang="en-US" dirty="0"/>
              <a:t>central vein failed due to vascular circulation collapse.</a:t>
            </a:r>
          </a:p>
          <a:p>
            <a:r>
              <a:rPr lang="en-US" dirty="0"/>
              <a:t>The primary infusion of Ringer lactate stabilized the </a:t>
            </a:r>
            <a:r>
              <a:rPr lang="en-US" dirty="0" smtClean="0"/>
              <a:t>circulation, but </a:t>
            </a:r>
            <a:r>
              <a:rPr lang="en-US" dirty="0"/>
              <a:t>there was still no possibility to infuse the </a:t>
            </a:r>
            <a:r>
              <a:rPr lang="en-US" dirty="0" smtClean="0"/>
              <a:t>blood through </a:t>
            </a:r>
            <a:r>
              <a:rPr lang="en-US" dirty="0"/>
              <a:t>the veins. </a:t>
            </a:r>
            <a:endParaRPr lang="en-US" dirty="0" smtClean="0"/>
          </a:p>
          <a:p>
            <a:r>
              <a:rPr lang="en-US" dirty="0" err="1" smtClean="0"/>
              <a:t>Intraosseous</a:t>
            </a:r>
            <a:r>
              <a:rPr lang="en-US" dirty="0" smtClean="0"/>
              <a:t> </a:t>
            </a:r>
            <a:r>
              <a:rPr lang="en-US" dirty="0"/>
              <a:t>blood transfusion was </a:t>
            </a:r>
            <a:r>
              <a:rPr lang="en-US" dirty="0" smtClean="0"/>
              <a:t>the </a:t>
            </a:r>
            <a:r>
              <a:rPr lang="en-US" dirty="0"/>
              <a:t>only option in this very urgent situation. </a:t>
            </a:r>
            <a:endParaRPr lang="en-US" dirty="0" smtClean="0"/>
          </a:p>
          <a:p>
            <a:r>
              <a:rPr lang="en-US" dirty="0" smtClean="0"/>
              <a:t>We conclude that </a:t>
            </a:r>
            <a:r>
              <a:rPr lang="en-US" dirty="0"/>
              <a:t>performing an </a:t>
            </a:r>
            <a:r>
              <a:rPr lang="en-US" dirty="0" err="1"/>
              <a:t>intraosseous</a:t>
            </a:r>
            <a:r>
              <a:rPr lang="en-US" dirty="0"/>
              <a:t> blood transfusion should </a:t>
            </a:r>
            <a:r>
              <a:rPr lang="en-US" dirty="0" smtClean="0"/>
              <a:t>be the </a:t>
            </a:r>
            <a:r>
              <a:rPr lang="en-US" dirty="0"/>
              <a:t>immediate intervention in </a:t>
            </a:r>
            <a:r>
              <a:rPr lang="en-US" dirty="0" smtClean="0"/>
              <a:t>a life</a:t>
            </a:r>
            <a:r>
              <a:rPr lang="en-US" dirty="0"/>
              <a:t>-threatening </a:t>
            </a:r>
            <a:r>
              <a:rPr lang="en-US" dirty="0" smtClean="0"/>
              <a:t>situation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6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43375"/>
            <a:ext cx="7427913" cy="1590675"/>
          </a:xfrm>
          <a:prstGeom prst="rect">
            <a:avLst/>
          </a:prstGeom>
        </p:spPr>
        <p:txBody>
          <a:bodyPr lIns="45720" rIns="45720" anchor="ctr">
            <a:noAutofit/>
          </a:bodyPr>
          <a:lstStyle/>
          <a:p>
            <a:r>
              <a:rPr lang="sv-SE" sz="32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Thank you for your attention!</a:t>
            </a:r>
          </a:p>
        </p:txBody>
      </p:sp>
      <p:pic>
        <p:nvPicPr>
          <p:cNvPr id="46083" name="Picture 6" descr="http://odlingspyssel.blogg.se/images/tack_118288824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28775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9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………</a:t>
            </a:r>
            <a:r>
              <a:rPr lang="sv-SE" dirty="0" err="1" smtClean="0"/>
              <a:t>intraosseous</a:t>
            </a:r>
            <a:r>
              <a:rPr lang="sv-SE" dirty="0" smtClean="0"/>
              <a:t> infusions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afe </a:t>
            </a:r>
            <a:r>
              <a:rPr lang="en-US" dirty="0"/>
              <a:t>and simple method to administer fluid in an emergency situation </a:t>
            </a:r>
            <a:endParaRPr lang="en-US" dirty="0" smtClean="0"/>
          </a:p>
          <a:p>
            <a:r>
              <a:rPr lang="en-US" dirty="0" smtClean="0"/>
              <a:t>Gains </a:t>
            </a:r>
            <a:r>
              <a:rPr lang="en-US" dirty="0"/>
              <a:t>rapid vascular access in a critically ill child. </a:t>
            </a:r>
            <a:endParaRPr lang="en-US" dirty="0" smtClean="0"/>
          </a:p>
          <a:p>
            <a:r>
              <a:rPr lang="en-US" dirty="0" smtClean="0"/>
              <a:t>Fluids </a:t>
            </a:r>
            <a:r>
              <a:rPr lang="en-US" dirty="0"/>
              <a:t>and drugs can be infused as well as </a:t>
            </a:r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lood </a:t>
            </a:r>
            <a:r>
              <a:rPr lang="en-US" dirty="0"/>
              <a:t>boluses, but very few cases describe the infusion of blood products</a:t>
            </a:r>
            <a:r>
              <a:rPr lang="en-US" dirty="0" smtClean="0"/>
              <a:t>.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23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Case </a:t>
            </a:r>
            <a:r>
              <a:rPr lang="sv-SE" dirty="0" err="1" smtClean="0"/>
              <a:t>report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successful transfusion of fluid and blood by </a:t>
            </a:r>
            <a:r>
              <a:rPr lang="en-US" dirty="0" smtClean="0"/>
              <a:t>IO</a:t>
            </a:r>
          </a:p>
          <a:p>
            <a:r>
              <a:rPr lang="en-US" dirty="0" smtClean="0"/>
              <a:t>31 </a:t>
            </a:r>
            <a:r>
              <a:rPr lang="en-US" dirty="0"/>
              <a:t>months old child, </a:t>
            </a:r>
            <a:r>
              <a:rPr lang="en-US" dirty="0" smtClean="0"/>
              <a:t>suffered </a:t>
            </a:r>
            <a:r>
              <a:rPr lang="en-US" dirty="0"/>
              <a:t>severe epistaxis for 12 hours.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child was unconscious at time of admission 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hemoglobin (</a:t>
            </a:r>
            <a:r>
              <a:rPr lang="en-US" dirty="0" err="1"/>
              <a:t>Hb</a:t>
            </a:r>
            <a:r>
              <a:rPr lang="en-US" dirty="0"/>
              <a:t>) level was measured to 3.6g/dl. </a:t>
            </a:r>
            <a:endParaRPr lang="en-US" dirty="0" smtClean="0"/>
          </a:p>
          <a:p>
            <a:r>
              <a:rPr lang="en-US" dirty="0" smtClean="0"/>
              <a:t>Through </a:t>
            </a:r>
            <a:r>
              <a:rPr lang="en-US" dirty="0"/>
              <a:t>an IO in the proximal tibia, 300 ml of fluid was first infused, </a:t>
            </a:r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ollowed </a:t>
            </a:r>
            <a:r>
              <a:rPr lang="en-US" dirty="0"/>
              <a:t>by 200 ml of blood.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6689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…………….</a:t>
            </a:r>
            <a:r>
              <a:rPr lang="sv-SE" dirty="0" err="1" smtClean="0"/>
              <a:t>case</a:t>
            </a:r>
            <a:r>
              <a:rPr lang="sv-SE" dirty="0" smtClean="0"/>
              <a:t> </a:t>
            </a:r>
            <a:r>
              <a:rPr lang="sv-SE" dirty="0" err="1" smtClean="0"/>
              <a:t>report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 smtClean="0"/>
              <a:t>The </a:t>
            </a:r>
            <a:r>
              <a:rPr lang="sv-SE" dirty="0" err="1" smtClean="0"/>
              <a:t>child</a:t>
            </a:r>
            <a:r>
              <a:rPr lang="sv-SE" dirty="0" smtClean="0"/>
              <a:t> </a:t>
            </a:r>
            <a:r>
              <a:rPr lang="sv-SE" dirty="0" err="1" smtClean="0"/>
              <a:t>was</a:t>
            </a:r>
            <a:r>
              <a:rPr lang="sv-SE" dirty="0" smtClean="0"/>
              <a:t> </a:t>
            </a:r>
            <a:r>
              <a:rPr lang="sv-SE" dirty="0" err="1" smtClean="0"/>
              <a:t>playing</a:t>
            </a:r>
            <a:r>
              <a:rPr lang="sv-SE" dirty="0" smtClean="0"/>
              <a:t> and </a:t>
            </a:r>
            <a:r>
              <a:rPr lang="sv-SE" dirty="0" err="1" smtClean="0"/>
              <a:t>drinking</a:t>
            </a:r>
            <a:r>
              <a:rPr lang="sv-SE" dirty="0" smtClean="0"/>
              <a:t> fluid 3 </a:t>
            </a:r>
            <a:r>
              <a:rPr lang="sv-SE" dirty="0" err="1" smtClean="0"/>
              <a:t>hours</a:t>
            </a:r>
            <a:r>
              <a:rPr lang="sv-SE" dirty="0" smtClean="0"/>
              <a:t> </a:t>
            </a:r>
            <a:r>
              <a:rPr lang="sv-SE" dirty="0" err="1" smtClean="0"/>
              <a:t>after</a:t>
            </a:r>
            <a:r>
              <a:rPr lang="sv-SE" dirty="0" smtClean="0"/>
              <a:t> the </a:t>
            </a:r>
            <a:r>
              <a:rPr lang="sv-SE" dirty="0" err="1" smtClean="0"/>
              <a:t>blood</a:t>
            </a:r>
            <a:r>
              <a:rPr lang="sv-SE" dirty="0" smtClean="0"/>
              <a:t> transfusion </a:t>
            </a:r>
            <a:r>
              <a:rPr lang="sv-SE" dirty="0" err="1" smtClean="0"/>
              <a:t>was</a:t>
            </a:r>
            <a:r>
              <a:rPr lang="sv-SE" dirty="0" smtClean="0"/>
              <a:t> </a:t>
            </a:r>
            <a:r>
              <a:rPr lang="sv-SE" dirty="0" err="1" smtClean="0"/>
              <a:t>stopped</a:t>
            </a:r>
            <a:endParaRPr lang="sv-SE" dirty="0" smtClean="0"/>
          </a:p>
          <a:p>
            <a:r>
              <a:rPr lang="sv-SE" dirty="0" smtClean="0"/>
              <a:t>The </a:t>
            </a:r>
            <a:r>
              <a:rPr lang="sv-SE" dirty="0" err="1" smtClean="0"/>
              <a:t>child</a:t>
            </a:r>
            <a:r>
              <a:rPr lang="sv-SE" dirty="0" smtClean="0"/>
              <a:t> </a:t>
            </a:r>
            <a:r>
              <a:rPr lang="sv-SE" dirty="0" err="1" smtClean="0"/>
              <a:t>was</a:t>
            </a:r>
            <a:r>
              <a:rPr lang="sv-SE" dirty="0" smtClean="0"/>
              <a:t> </a:t>
            </a:r>
            <a:r>
              <a:rPr lang="sv-SE" dirty="0" err="1" smtClean="0"/>
              <a:t>supplied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folic</a:t>
            </a:r>
            <a:r>
              <a:rPr lang="sv-SE" dirty="0" smtClean="0"/>
              <a:t> </a:t>
            </a:r>
            <a:r>
              <a:rPr lang="sv-SE" dirty="0" err="1" smtClean="0"/>
              <a:t>acid</a:t>
            </a:r>
            <a:r>
              <a:rPr lang="sv-SE" dirty="0" smtClean="0"/>
              <a:t> and </a:t>
            </a:r>
            <a:r>
              <a:rPr lang="sv-SE" dirty="0" err="1" smtClean="0"/>
              <a:t>iron</a:t>
            </a:r>
            <a:r>
              <a:rPr lang="sv-SE" dirty="0" smtClean="0"/>
              <a:t> supplements</a:t>
            </a:r>
          </a:p>
          <a:p>
            <a:r>
              <a:rPr lang="sv-SE" dirty="0"/>
              <a:t>3 </a:t>
            </a:r>
            <a:r>
              <a:rPr lang="sv-SE" dirty="0" err="1"/>
              <a:t>days</a:t>
            </a:r>
            <a:r>
              <a:rPr lang="sv-SE" dirty="0"/>
              <a:t> later the Hb </a:t>
            </a:r>
            <a:r>
              <a:rPr lang="sv-SE" dirty="0" err="1"/>
              <a:t>was</a:t>
            </a:r>
            <a:r>
              <a:rPr lang="sv-SE" dirty="0"/>
              <a:t> 6.0 g/dl</a:t>
            </a:r>
          </a:p>
          <a:p>
            <a:r>
              <a:rPr lang="sv-SE" dirty="0" smtClean="0"/>
              <a:t>3 </a:t>
            </a:r>
            <a:r>
              <a:rPr lang="sv-SE" dirty="0" err="1" smtClean="0"/>
              <a:t>months</a:t>
            </a:r>
            <a:r>
              <a:rPr lang="sv-SE" dirty="0" smtClean="0"/>
              <a:t> later the Hb </a:t>
            </a:r>
            <a:r>
              <a:rPr lang="sv-SE" dirty="0" err="1" smtClean="0"/>
              <a:t>was</a:t>
            </a:r>
            <a:r>
              <a:rPr lang="sv-SE" dirty="0" smtClean="0"/>
              <a:t> 9.4 g/dl.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180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rcRect t="14706" b="14706"/>
          <a:stretch>
            <a:fillRect/>
          </a:stretch>
        </p:blipFill>
        <p:spPr/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7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err="1" smtClean="0"/>
              <a:t>History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Widely </a:t>
            </a:r>
            <a:r>
              <a:rPr lang="en-US" dirty="0"/>
              <a:t>used in World War II </a:t>
            </a:r>
            <a:r>
              <a:rPr lang="en-US" dirty="0" smtClean="0"/>
              <a:t>and </a:t>
            </a:r>
            <a:r>
              <a:rPr lang="en-US" dirty="0"/>
              <a:t>then re-emerged as an option for fluid and drug resuscitation </a:t>
            </a:r>
            <a:endParaRPr lang="en-US" dirty="0" smtClean="0"/>
          </a:p>
          <a:p>
            <a:r>
              <a:rPr lang="sv-SE" dirty="0"/>
              <a:t>C</a:t>
            </a:r>
            <a:r>
              <a:rPr lang="en-US" dirty="0" err="1" smtClean="0"/>
              <a:t>ritically</a:t>
            </a:r>
            <a:r>
              <a:rPr lang="en-US" dirty="0" smtClean="0"/>
              <a:t> </a:t>
            </a:r>
            <a:r>
              <a:rPr lang="en-US" dirty="0"/>
              <a:t>ill child in the 1980’s, following the famous editorial by JP </a:t>
            </a:r>
            <a:r>
              <a:rPr lang="en-US" dirty="0" err="1"/>
              <a:t>Orlowski</a:t>
            </a:r>
            <a:r>
              <a:rPr lang="en-US" dirty="0"/>
              <a:t> “My kingdom for an intravenous line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36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156954"/>
            <a:ext cx="8229600" cy="1143000"/>
          </a:xfrm>
        </p:spPr>
        <p:txBody>
          <a:bodyPr/>
          <a:lstStyle/>
          <a:p>
            <a:r>
              <a:rPr lang="sv-SE" dirty="0" smtClean="0"/>
              <a:t>……..</a:t>
            </a:r>
            <a:r>
              <a:rPr lang="sv-SE" dirty="0" err="1" smtClean="0"/>
              <a:t>intraosseous</a:t>
            </a:r>
            <a:r>
              <a:rPr lang="sv-SE" dirty="0" smtClean="0"/>
              <a:t> transfusions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most common </a:t>
            </a:r>
            <a:r>
              <a:rPr lang="en-US" dirty="0" smtClean="0"/>
              <a:t>site </a:t>
            </a:r>
            <a:r>
              <a:rPr lang="en-US" dirty="0"/>
              <a:t>used in children is the </a:t>
            </a:r>
            <a:r>
              <a:rPr lang="en-US" dirty="0" err="1"/>
              <a:t>anteromedial</a:t>
            </a:r>
            <a:r>
              <a:rPr lang="en-US" dirty="0"/>
              <a:t> surface of the proximal tibia.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technique of insertion can easily be taught.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goal is to remove the IO needle within 3-4 hours, but as soon as an iv access is established it should be removed.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risk of infection increases after 72-96 hours </a:t>
            </a:r>
            <a:r>
              <a:rPr lang="en-US" dirty="0" smtClean="0"/>
              <a:t>. </a:t>
            </a:r>
            <a:endParaRPr lang="en-US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887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Where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make </a:t>
            </a:r>
            <a:r>
              <a:rPr lang="sv-SE" dirty="0" err="1" smtClean="0"/>
              <a:t>your</a:t>
            </a:r>
            <a:r>
              <a:rPr lang="sv-SE" dirty="0" smtClean="0"/>
              <a:t> </a:t>
            </a:r>
            <a:r>
              <a:rPr lang="sv-SE" dirty="0" err="1" smtClean="0"/>
              <a:t>puncture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rcRect t="26343" b="26343"/>
          <a:stretch>
            <a:fillRect/>
          </a:stretch>
        </p:blipFill>
        <p:spPr>
          <a:xfrm>
            <a:off x="4600811" y="1693415"/>
            <a:ext cx="3936078" cy="2354905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12" y="1621325"/>
            <a:ext cx="2738239" cy="2539413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319" y="4540304"/>
            <a:ext cx="3098984" cy="16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8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bone marrow consists of a network of </a:t>
            </a:r>
            <a:r>
              <a:rPr lang="en-US" dirty="0" smtClean="0"/>
              <a:t>vessels</a:t>
            </a:r>
          </a:p>
          <a:p>
            <a:r>
              <a:rPr lang="en-US" dirty="0" smtClean="0"/>
              <a:t>Empties </a:t>
            </a:r>
            <a:r>
              <a:rPr lang="en-US" dirty="0"/>
              <a:t>into a central </a:t>
            </a:r>
            <a:r>
              <a:rPr lang="en-US" dirty="0" smtClean="0"/>
              <a:t>vein, functions </a:t>
            </a:r>
            <a:r>
              <a:rPr lang="en-US" dirty="0"/>
              <a:t>as a non-collapsible vein during </a:t>
            </a:r>
            <a:r>
              <a:rPr lang="en-US" dirty="0" err="1"/>
              <a:t>hypovolemia</a:t>
            </a:r>
            <a:r>
              <a:rPr lang="en-US" dirty="0"/>
              <a:t> or shock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Any intravenous fluid, blood products or routine resuscitation drugs can be administered through the IO route. </a:t>
            </a:r>
            <a:endParaRPr lang="en-US" dirty="0" smtClean="0"/>
          </a:p>
          <a:p>
            <a:r>
              <a:rPr lang="en-US" dirty="0" smtClean="0"/>
              <a:t>Complications </a:t>
            </a:r>
            <a:r>
              <a:rPr lang="en-US" dirty="0"/>
              <a:t>for short term use </a:t>
            </a:r>
            <a:r>
              <a:rPr lang="en-US" dirty="0" smtClean="0"/>
              <a:t>are scarce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339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i_white_eng (4)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870052"/>
      </a:accent1>
      <a:accent2>
        <a:srgbClr val="9FE6E9"/>
      </a:accent2>
      <a:accent3>
        <a:srgbClr val="FFFFFF"/>
      </a:accent3>
      <a:accent4>
        <a:srgbClr val="000000"/>
      </a:accent4>
      <a:accent5>
        <a:srgbClr val="C3AAB3"/>
      </a:accent5>
      <a:accent6>
        <a:srgbClr val="90D0D3"/>
      </a:accent6>
      <a:hlink>
        <a:srgbClr val="D40963"/>
      </a:hlink>
      <a:folHlink>
        <a:srgbClr val="CBCBCB"/>
      </a:folHlink>
    </a:clrScheme>
    <a:fontScheme name="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61B54"/>
        </a:accent1>
        <a:accent2>
          <a:srgbClr val="97D8DA"/>
        </a:accent2>
        <a:accent3>
          <a:srgbClr val="FFFFFF"/>
        </a:accent3>
        <a:accent4>
          <a:srgbClr val="000000"/>
        </a:accent4>
        <a:accent5>
          <a:srgbClr val="BDABB3"/>
        </a:accent5>
        <a:accent6>
          <a:srgbClr val="88C4C5"/>
        </a:accent6>
        <a:hlink>
          <a:srgbClr val="CF0063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ki_template_white_eng.potx</Template>
  <TotalTime>3563</TotalTime>
  <Words>608</Words>
  <Application>Microsoft Macintosh PowerPoint</Application>
  <PresentationFormat>Bildspel på skärmen (4:3)</PresentationFormat>
  <Paragraphs>63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16" baseType="lpstr">
      <vt:lpstr>ki_white_eng (4)</vt:lpstr>
      <vt:lpstr> An intraosseous blood transfusion in a critically ill child   African Journal of Emergency Medicine (2014) 4, 83–85</vt:lpstr>
      <vt:lpstr> ………intraosseous infusions</vt:lpstr>
      <vt:lpstr> Case report</vt:lpstr>
      <vt:lpstr> …………….case report</vt:lpstr>
      <vt:lpstr>PowerPoint-presentation</vt:lpstr>
      <vt:lpstr> History</vt:lpstr>
      <vt:lpstr>……..intraosseous transfusions</vt:lpstr>
      <vt:lpstr>Where to make your puncture</vt:lpstr>
      <vt:lpstr>PowerPoint-presentation</vt:lpstr>
      <vt:lpstr>The bone marrow consists of a network of vessels</vt:lpstr>
      <vt:lpstr>Complications</vt:lpstr>
      <vt:lpstr> ………complications</vt:lpstr>
      <vt:lpstr>Transports and communication……</vt:lpstr>
      <vt:lpstr>Conclusion</vt:lpstr>
      <vt:lpstr>Thank you for your attention!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Undersökning av cytogenetiska prognosmarkörer i PKU-blodprov och av specifika proteinuttryck som tänkbara prognosmarkörer hos barn med leukemi. </dc:title>
  <dc:creator>Kristin Mattsson</dc:creator>
  <cp:lastModifiedBy>Britt Gustafsson</cp:lastModifiedBy>
  <cp:revision>173</cp:revision>
  <dcterms:created xsi:type="dcterms:W3CDTF">2013-10-28T08:21:16Z</dcterms:created>
  <dcterms:modified xsi:type="dcterms:W3CDTF">2014-09-30T00:41:10Z</dcterms:modified>
</cp:coreProperties>
</file>