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8" r:id="rId23"/>
    <p:sldId id="277"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84" d="100"/>
          <a:sy n="84" d="100"/>
        </p:scale>
        <p:origin x="90" y="27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9/30/2014</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9/30/2014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9/30/2014</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9/30/2014</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9/30/2014</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9/30/2014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9/30/2014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9/30/2014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9/30/2014</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9/30/2014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9/30/2014</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9/30/2014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9/30/2014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9/30/2014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9/30/2014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9/30/2014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9/30/2014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9/30/2014</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000" b="1" dirty="0"/>
              <a:t>Sickle Cell Disease Pain Management in Adolescents: A Literature Review </a:t>
            </a:r>
          </a:p>
        </p:txBody>
      </p:sp>
      <p:sp>
        <p:nvSpPr>
          <p:cNvPr id="3" name="Subtitle 2"/>
          <p:cNvSpPr>
            <a:spLocks noGrp="1"/>
          </p:cNvSpPr>
          <p:nvPr>
            <p:ph type="subTitle" idx="1"/>
          </p:nvPr>
        </p:nvSpPr>
        <p:spPr/>
        <p:txBody>
          <a:bodyPr/>
          <a:lstStyle/>
          <a:p>
            <a:r>
              <a:rPr lang="en-US" dirty="0" smtClean="0"/>
              <a:t>Presenter: Bridget H. Wilson, Ph.D., MS, RN</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2658" y="4136880"/>
            <a:ext cx="3762375" cy="128587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4968565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C0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Research Findings</a:t>
            </a:r>
            <a:endParaRPr lang="en-US" dirty="0"/>
          </a:p>
        </p:txBody>
      </p:sp>
      <p:sp>
        <p:nvSpPr>
          <p:cNvPr id="3" name="Content Placeholder 2"/>
          <p:cNvSpPr>
            <a:spLocks noGrp="1"/>
          </p:cNvSpPr>
          <p:nvPr>
            <p:ph idx="1"/>
          </p:nvPr>
        </p:nvSpPr>
        <p:spPr/>
        <p:txBody>
          <a:bodyPr>
            <a:normAutofit lnSpcReduction="10000"/>
          </a:bodyPr>
          <a:lstStyle/>
          <a:p>
            <a:r>
              <a:rPr lang="en-US" dirty="0" smtClean="0"/>
              <a:t>Effort </a:t>
            </a:r>
            <a:r>
              <a:rPr lang="en-US" dirty="0"/>
              <a:t>to improve and assess quality care for children diagnosed with sickle cell disease has been limited compared to children with other chronic conditions. </a:t>
            </a:r>
            <a:endParaRPr lang="en-US" dirty="0" smtClean="0"/>
          </a:p>
          <a:p>
            <a:r>
              <a:rPr lang="en-US" dirty="0" smtClean="0"/>
              <a:t>Over </a:t>
            </a:r>
            <a:r>
              <a:rPr lang="en-US" dirty="0"/>
              <a:t>200,000 sickle cell disease patients are seen in the emergency room each year for vaso occlusive </a:t>
            </a:r>
            <a:r>
              <a:rPr lang="en-US" dirty="0" smtClean="0"/>
              <a:t>crisis</a:t>
            </a:r>
            <a:r>
              <a:rPr lang="en-US" dirty="0"/>
              <a:t> </a:t>
            </a:r>
            <a:r>
              <a:rPr lang="en-US" dirty="0" smtClean="0"/>
              <a:t>(Haywood </a:t>
            </a:r>
            <a:r>
              <a:rPr lang="en-US" dirty="0"/>
              <a:t>et </a:t>
            </a:r>
            <a:r>
              <a:rPr lang="en-US" dirty="0" smtClean="0"/>
              <a:t>al., 2013).</a:t>
            </a:r>
          </a:p>
          <a:p>
            <a:r>
              <a:rPr lang="en-US" dirty="0"/>
              <a:t>Sickle cell patients who are seen in the emergency room are dissatisfied with the quality of care received.</a:t>
            </a:r>
            <a:r>
              <a:rPr lang="en-US" dirty="0" smtClean="0"/>
              <a:t> </a:t>
            </a:r>
          </a:p>
          <a:p>
            <a:r>
              <a:rPr lang="en-US" dirty="0" smtClean="0"/>
              <a:t>Sickle </a:t>
            </a:r>
            <a:r>
              <a:rPr lang="en-US" dirty="0"/>
              <a:t>cell patients are subject to delays and feel they wait longer to be seen by the doctor (Haywood et al., 2013).</a:t>
            </a:r>
            <a:endParaRPr lang="en-US" dirty="0" smtClean="0"/>
          </a:p>
          <a:p>
            <a:r>
              <a:rPr lang="en-US" dirty="0" smtClean="0"/>
              <a:t>Sickle </a:t>
            </a:r>
            <a:r>
              <a:rPr lang="en-US" dirty="0"/>
              <a:t>cell patients wait as long as 4 hours before receiving their first dose of pain medication compared to patients with renal </a:t>
            </a:r>
            <a:r>
              <a:rPr lang="en-US" dirty="0" smtClean="0"/>
              <a:t>colic (Haywood </a:t>
            </a:r>
            <a:r>
              <a:rPr lang="en-US" dirty="0"/>
              <a:t>et </a:t>
            </a:r>
            <a:r>
              <a:rPr lang="en-US" dirty="0" smtClean="0"/>
              <a:t>al., 2013). </a:t>
            </a:r>
            <a:endParaRPr lang="en-US" dirty="0"/>
          </a:p>
        </p:txBody>
      </p:sp>
    </p:spTree>
    <p:extLst>
      <p:ext uri="{BB962C8B-B14F-4D97-AF65-F5344CB8AC3E}">
        <p14:creationId xmlns:p14="http://schemas.microsoft.com/office/powerpoint/2010/main" val="29735902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C0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Research Findings</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a:t>R</a:t>
            </a:r>
            <a:r>
              <a:rPr lang="en-US" dirty="0" smtClean="0"/>
              <a:t>esearch </a:t>
            </a:r>
            <a:r>
              <a:rPr lang="en-US" dirty="0"/>
              <a:t>revealed that sickle cell disease patients waited longer than the general patient </a:t>
            </a:r>
            <a:r>
              <a:rPr lang="en-US" dirty="0" smtClean="0"/>
              <a:t>sample.</a:t>
            </a:r>
          </a:p>
          <a:p>
            <a:r>
              <a:rPr lang="en-US" dirty="0"/>
              <a:t>The severe pain scale used during triage showed 54% of sickle cell disease patients’ rate pain a 7-10 on a scale of </a:t>
            </a:r>
            <a:r>
              <a:rPr lang="en-US" dirty="0" smtClean="0"/>
              <a:t>0-10.</a:t>
            </a:r>
          </a:p>
          <a:p>
            <a:r>
              <a:rPr lang="en-US" dirty="0" smtClean="0"/>
              <a:t>Longer </a:t>
            </a:r>
            <a:r>
              <a:rPr lang="en-US" dirty="0"/>
              <a:t>wait times are contributed to both the race of sickle cell disease and the status (Haywood et al., 2013). </a:t>
            </a:r>
            <a:endParaRPr lang="en-US" dirty="0" smtClean="0"/>
          </a:p>
          <a:p>
            <a:r>
              <a:rPr lang="en-US" dirty="0" smtClean="0"/>
              <a:t>Sickle </a:t>
            </a:r>
            <a:r>
              <a:rPr lang="en-US" dirty="0"/>
              <a:t>cell disease primarily affecting African Americans the impact of quality care is </a:t>
            </a:r>
            <a:r>
              <a:rPr lang="en-US" dirty="0" smtClean="0"/>
              <a:t>limited.</a:t>
            </a:r>
            <a:endParaRPr lang="en-US" dirty="0"/>
          </a:p>
        </p:txBody>
      </p:sp>
      <p:pic>
        <p:nvPicPr>
          <p:cNvPr id="9" name="Content Placeholder 8"/>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766560" y="2125980"/>
            <a:ext cx="4229099" cy="37718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1646220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C0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Research Findings</a:t>
            </a:r>
            <a:endParaRPr lang="en-US" dirty="0"/>
          </a:p>
        </p:txBody>
      </p:sp>
      <p:sp>
        <p:nvSpPr>
          <p:cNvPr id="3" name="Content Placeholder 2"/>
          <p:cNvSpPr>
            <a:spLocks noGrp="1"/>
          </p:cNvSpPr>
          <p:nvPr>
            <p:ph idx="1"/>
          </p:nvPr>
        </p:nvSpPr>
        <p:spPr/>
        <p:txBody>
          <a:bodyPr/>
          <a:lstStyle/>
          <a:p>
            <a:r>
              <a:rPr lang="en-US" dirty="0"/>
              <a:t>Dampier et al. (2013) argued the need to optimize PCA dosing approaches for patients with sickle cell disease based on the impact of the “chronic anemia on opioid </a:t>
            </a:r>
            <a:r>
              <a:rPr lang="en-US" dirty="0" smtClean="0"/>
              <a:t>pharmacokinetics </a:t>
            </a:r>
            <a:r>
              <a:rPr lang="en-US" dirty="0"/>
              <a:t>(p. 321). </a:t>
            </a:r>
            <a:endParaRPr lang="en-US" dirty="0" smtClean="0"/>
          </a:p>
          <a:p>
            <a:r>
              <a:rPr lang="en-US" dirty="0"/>
              <a:t>Chronic anemia increases cardiac output which causes an increase in hepatic and renal flow. </a:t>
            </a:r>
            <a:endParaRPr lang="en-US" dirty="0" smtClean="0"/>
          </a:p>
          <a:p>
            <a:r>
              <a:rPr lang="en-US" dirty="0"/>
              <a:t>Several analgesics such as morphine use a metabolic pathway to include hepatic and renal for excretion causing accelerated plasma clearance in </a:t>
            </a:r>
            <a:r>
              <a:rPr lang="en-US" dirty="0" smtClean="0"/>
              <a:t>sickle </a:t>
            </a:r>
            <a:r>
              <a:rPr lang="en-US" dirty="0"/>
              <a:t>cell patients (Dampier et al., 2013). </a:t>
            </a:r>
            <a:endParaRPr lang="en-US" dirty="0" smtClean="0"/>
          </a:p>
          <a:p>
            <a:r>
              <a:rPr lang="en-US" dirty="0" smtClean="0"/>
              <a:t>Research </a:t>
            </a:r>
            <a:r>
              <a:rPr lang="en-US" dirty="0"/>
              <a:t>recommends maintaining a steady drug level which can be maintained by the demand dose PCA </a:t>
            </a:r>
            <a:r>
              <a:rPr lang="en-US" dirty="0" smtClean="0"/>
              <a:t>strategy.</a:t>
            </a:r>
            <a:endParaRPr lang="en-US" dirty="0"/>
          </a:p>
        </p:txBody>
      </p:sp>
    </p:spTree>
    <p:extLst>
      <p:ext uri="{BB962C8B-B14F-4D97-AF65-F5344CB8AC3E}">
        <p14:creationId xmlns:p14="http://schemas.microsoft.com/office/powerpoint/2010/main" val="26249752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rgbClr val="C0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b="1" dirty="0"/>
              <a:t>Research Findings</a:t>
            </a:r>
            <a:endParaRPr lang="en-US" dirty="0"/>
          </a:p>
        </p:txBody>
      </p:sp>
      <p:sp>
        <p:nvSpPr>
          <p:cNvPr id="3" name="Content Placeholder 2"/>
          <p:cNvSpPr>
            <a:spLocks noGrp="1"/>
          </p:cNvSpPr>
          <p:nvPr>
            <p:ph idx="1"/>
          </p:nvPr>
        </p:nvSpPr>
        <p:spPr>
          <a:noFill/>
        </p:spPr>
        <p:txBody>
          <a:bodyPr/>
          <a:lstStyle/>
          <a:p>
            <a:r>
              <a:rPr lang="en-US" dirty="0"/>
              <a:t>PCA dosing is frequently used to deliver parenteral opioid analgesics and appears greater than intermittent injections in SCD </a:t>
            </a:r>
            <a:r>
              <a:rPr lang="en-US" dirty="0" smtClean="0"/>
              <a:t>pain</a:t>
            </a:r>
            <a:r>
              <a:rPr lang="en-US" dirty="0"/>
              <a:t> </a:t>
            </a:r>
            <a:r>
              <a:rPr lang="en-US" dirty="0" smtClean="0"/>
              <a:t>(</a:t>
            </a:r>
            <a:r>
              <a:rPr lang="en-US" dirty="0"/>
              <a:t>Dampier et al</a:t>
            </a:r>
            <a:r>
              <a:rPr lang="en-US" dirty="0" smtClean="0"/>
              <a:t>., 2013).</a:t>
            </a:r>
          </a:p>
          <a:p>
            <a:r>
              <a:rPr lang="en-US" dirty="0" smtClean="0"/>
              <a:t>Physicians </a:t>
            </a:r>
            <a:r>
              <a:rPr lang="en-US" dirty="0"/>
              <a:t>will use PCA to treat severe vaso occlusive pain in SCD</a:t>
            </a:r>
            <a:r>
              <a:rPr lang="en-US" dirty="0" smtClean="0"/>
              <a:t>.</a:t>
            </a:r>
          </a:p>
          <a:p>
            <a:r>
              <a:rPr lang="en-US" dirty="0"/>
              <a:t>PCA dosing is determined based on the influence of chronic anemia opioid pharmacokinetics in SCD. </a:t>
            </a:r>
            <a:endParaRPr lang="en-US" dirty="0" smtClean="0"/>
          </a:p>
          <a:p>
            <a:r>
              <a:rPr lang="en-US" dirty="0" smtClean="0"/>
              <a:t>Maintaining </a:t>
            </a:r>
            <a:r>
              <a:rPr lang="en-US" dirty="0"/>
              <a:t>a frequent demand dose PCA strategy will provide a steady state drug level in SCD </a:t>
            </a:r>
            <a:r>
              <a:rPr lang="en-US" dirty="0" smtClean="0"/>
              <a:t>patients</a:t>
            </a:r>
            <a:r>
              <a:rPr lang="en-US" dirty="0"/>
              <a:t> </a:t>
            </a:r>
            <a:r>
              <a:rPr lang="en-US" dirty="0" smtClean="0"/>
              <a:t>(Dampier </a:t>
            </a:r>
            <a:r>
              <a:rPr lang="en-US" dirty="0"/>
              <a:t>et </a:t>
            </a:r>
            <a:r>
              <a:rPr lang="en-US" dirty="0" smtClean="0"/>
              <a:t>al., 2013</a:t>
            </a:r>
            <a:r>
              <a:rPr lang="en-US" dirty="0"/>
              <a:t>).</a:t>
            </a:r>
          </a:p>
          <a:p>
            <a:endParaRPr lang="en-US" dirty="0"/>
          </a:p>
        </p:txBody>
      </p:sp>
    </p:spTree>
    <p:extLst>
      <p:ext uri="{BB962C8B-B14F-4D97-AF65-F5344CB8AC3E}">
        <p14:creationId xmlns:p14="http://schemas.microsoft.com/office/powerpoint/2010/main" val="37049808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C0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Research </a:t>
            </a:r>
            <a:r>
              <a:rPr lang="en-US" b="1" dirty="0" smtClean="0"/>
              <a:t>Findings</a:t>
            </a:r>
            <a:endParaRPr lang="en-US" dirty="0"/>
          </a:p>
        </p:txBody>
      </p:sp>
      <p:sp>
        <p:nvSpPr>
          <p:cNvPr id="3" name="Content Placeholder 2"/>
          <p:cNvSpPr>
            <a:spLocks noGrp="1"/>
          </p:cNvSpPr>
          <p:nvPr>
            <p:ph sz="half" idx="1"/>
          </p:nvPr>
        </p:nvSpPr>
        <p:spPr/>
        <p:txBody>
          <a:bodyPr>
            <a:normAutofit fontScale="85000" lnSpcReduction="20000"/>
          </a:bodyPr>
          <a:lstStyle/>
          <a:p>
            <a:r>
              <a:rPr lang="en-US" dirty="0" smtClean="0"/>
              <a:t>Current </a:t>
            </a:r>
            <a:r>
              <a:rPr lang="en-US" dirty="0"/>
              <a:t>practice in VOC need to improve and provide a benchmark to evaluate children with sickle cell disease for pain </a:t>
            </a:r>
            <a:r>
              <a:rPr lang="en-US" dirty="0" smtClean="0"/>
              <a:t>management (</a:t>
            </a:r>
            <a:r>
              <a:rPr lang="en-US" dirty="0"/>
              <a:t>Vijenthira et </a:t>
            </a:r>
            <a:r>
              <a:rPr lang="en-US" dirty="0" smtClean="0"/>
              <a:t>al., 2012).</a:t>
            </a:r>
          </a:p>
          <a:p>
            <a:r>
              <a:rPr lang="en-US" dirty="0"/>
              <a:t>Utilizing the pain assessment and documentation practice as well as clinical outcomes will help identify areas for improvement in the clinical setting for hospitalized children with sickle cell disease. </a:t>
            </a:r>
            <a:endParaRPr lang="en-US" dirty="0" smtClean="0"/>
          </a:p>
          <a:p>
            <a:r>
              <a:rPr lang="en-US" dirty="0"/>
              <a:t>Often pain remained untreated throughout the sickle cell disease patients’ hospitalization. </a:t>
            </a:r>
            <a:r>
              <a:rPr lang="en-US" dirty="0" smtClean="0"/>
              <a:t> </a:t>
            </a:r>
          </a:p>
          <a:p>
            <a:r>
              <a:rPr lang="en-US" dirty="0"/>
              <a:t>24% of sickle cell disease patients seen in the emergency room had no documentation after triage.</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663690" y="2194558"/>
            <a:ext cx="4537710" cy="3943352"/>
          </a:xfrm>
          <a:prstGeom prst="rect">
            <a:avLst/>
          </a:prstGeom>
          <a:ln>
            <a:noFill/>
          </a:ln>
          <a:effectLst>
            <a:softEdge rad="112500"/>
          </a:effectLst>
        </p:spPr>
      </p:pic>
    </p:spTree>
    <p:extLst>
      <p:ext uri="{BB962C8B-B14F-4D97-AF65-F5344CB8AC3E}">
        <p14:creationId xmlns:p14="http://schemas.microsoft.com/office/powerpoint/2010/main" val="14735253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rgbClr val="C0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Research Findings</a:t>
            </a:r>
            <a:endParaRPr lang="en-US" dirty="0"/>
          </a:p>
        </p:txBody>
      </p:sp>
      <p:sp>
        <p:nvSpPr>
          <p:cNvPr id="3" name="Content Placeholder 2"/>
          <p:cNvSpPr>
            <a:spLocks noGrp="1"/>
          </p:cNvSpPr>
          <p:nvPr>
            <p:ph sz="half" idx="1"/>
          </p:nvPr>
        </p:nvSpPr>
        <p:spPr/>
        <p:txBody>
          <a:bodyPr>
            <a:normAutofit fontScale="92500"/>
          </a:bodyPr>
          <a:lstStyle/>
          <a:p>
            <a:r>
              <a:rPr lang="en-US" dirty="0"/>
              <a:t>In order to combat pain in children with sickle cell disease, a pain assessment and documentation is necessary in clinical practice to decrease episodes</a:t>
            </a:r>
            <a:r>
              <a:rPr lang="en-US" dirty="0" smtClean="0"/>
              <a:t>.</a:t>
            </a:r>
          </a:p>
          <a:p>
            <a:r>
              <a:rPr lang="en-US" dirty="0"/>
              <a:t>S</a:t>
            </a:r>
            <a:r>
              <a:rPr lang="en-US" dirty="0" smtClean="0"/>
              <a:t>tudy </a:t>
            </a:r>
            <a:r>
              <a:rPr lang="en-US" dirty="0"/>
              <a:t>results indicated that adequate pain relief for sickle cell pain is not </a:t>
            </a:r>
            <a:r>
              <a:rPr lang="en-US" dirty="0" smtClean="0"/>
              <a:t>being </a:t>
            </a:r>
            <a:r>
              <a:rPr lang="en-US" dirty="0"/>
              <a:t>achieved in children with vaso occlusive crisis during </a:t>
            </a:r>
            <a:r>
              <a:rPr lang="en-US" dirty="0" smtClean="0"/>
              <a:t>hospitalization.</a:t>
            </a:r>
          </a:p>
          <a:p>
            <a:r>
              <a:rPr lang="en-US" dirty="0"/>
              <a:t>Of the literature review, all the researchers used either a PCA or some type of analgesia to manage pain in SCD clients. </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457950" y="2194559"/>
            <a:ext cx="4663439" cy="3634741"/>
          </a:xfrm>
          <a:prstGeom prst="rect">
            <a:avLst/>
          </a:prstGeom>
          <a:ln>
            <a:noFill/>
          </a:ln>
          <a:effectLst>
            <a:softEdge rad="112500"/>
          </a:effectLst>
        </p:spPr>
      </p:pic>
    </p:spTree>
    <p:extLst>
      <p:ext uri="{BB962C8B-B14F-4D97-AF65-F5344CB8AC3E}">
        <p14:creationId xmlns:p14="http://schemas.microsoft.com/office/powerpoint/2010/main" val="426236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rgbClr val="C0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Implications for Nursing Practice </a:t>
            </a:r>
            <a:r>
              <a:rPr lang="en-US" dirty="0"/>
              <a:t/>
            </a:r>
            <a:br>
              <a:rPr lang="en-US" dirty="0"/>
            </a:br>
            <a:endParaRPr lang="en-US" dirty="0"/>
          </a:p>
        </p:txBody>
      </p:sp>
      <p:sp>
        <p:nvSpPr>
          <p:cNvPr id="3" name="Content Placeholder 2"/>
          <p:cNvSpPr>
            <a:spLocks noGrp="1"/>
          </p:cNvSpPr>
          <p:nvPr>
            <p:ph idx="1"/>
          </p:nvPr>
        </p:nvSpPr>
        <p:spPr/>
        <p:txBody>
          <a:bodyPr/>
          <a:lstStyle/>
          <a:p>
            <a:r>
              <a:rPr lang="en-US" dirty="0" smtClean="0"/>
              <a:t>Review </a:t>
            </a:r>
            <a:r>
              <a:rPr lang="en-US" dirty="0"/>
              <a:t>could help in promoting optimum SCD pain management in adolescents. </a:t>
            </a:r>
            <a:endParaRPr lang="en-US" dirty="0" smtClean="0"/>
          </a:p>
          <a:p>
            <a:r>
              <a:rPr lang="en-US" dirty="0"/>
              <a:t>Adolescents with SCD are at risk for acute and long term impediments that lead to early mortality if pain management is </a:t>
            </a:r>
            <a:r>
              <a:rPr lang="en-US" dirty="0" smtClean="0"/>
              <a:t>limited.</a:t>
            </a:r>
          </a:p>
          <a:p>
            <a:r>
              <a:rPr lang="en-US" dirty="0"/>
              <a:t>Best practice guidelines for the management of acute pain crisis in sickle cell disease for nurses will result in better assessment of the pain in SCD clients and rapid medication treatment. </a:t>
            </a:r>
            <a:endParaRPr lang="en-US" dirty="0" smtClean="0"/>
          </a:p>
          <a:p>
            <a:r>
              <a:rPr lang="en-US" dirty="0"/>
              <a:t>Nurses serve as a catalyst for the medical doctor and the SCD client</a:t>
            </a:r>
            <a:r>
              <a:rPr lang="en-US" dirty="0" smtClean="0"/>
              <a:t>.</a:t>
            </a:r>
          </a:p>
          <a:p>
            <a:r>
              <a:rPr lang="en-US" dirty="0"/>
              <a:t>Important that nurses understand the factors associated with SCD pain.</a:t>
            </a:r>
          </a:p>
          <a:p>
            <a:r>
              <a:rPr lang="en-US" dirty="0"/>
              <a:t>As health care providers, an open mind is essential in providing quality care.  </a:t>
            </a:r>
          </a:p>
          <a:p>
            <a:endParaRPr lang="en-US" dirty="0"/>
          </a:p>
        </p:txBody>
      </p:sp>
    </p:spTree>
    <p:extLst>
      <p:ext uri="{BB962C8B-B14F-4D97-AF65-F5344CB8AC3E}">
        <p14:creationId xmlns:p14="http://schemas.microsoft.com/office/powerpoint/2010/main" val="10440565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rgbClr val="C0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Implications for </a:t>
            </a:r>
            <a:r>
              <a:rPr lang="en-US" b="1" dirty="0" smtClean="0"/>
              <a:t>Nursing: Best Practice guidelines</a:t>
            </a:r>
            <a:endParaRPr lang="en-US" dirty="0"/>
          </a:p>
        </p:txBody>
      </p:sp>
      <p:sp>
        <p:nvSpPr>
          <p:cNvPr id="3" name="Content Placeholder 2"/>
          <p:cNvSpPr>
            <a:spLocks noGrp="1"/>
          </p:cNvSpPr>
          <p:nvPr>
            <p:ph idx="1"/>
          </p:nvPr>
        </p:nvSpPr>
        <p:spPr/>
        <p:txBody>
          <a:bodyPr/>
          <a:lstStyle/>
          <a:p>
            <a:pPr marL="0" indent="0">
              <a:buNone/>
            </a:pPr>
            <a:r>
              <a:rPr lang="en-US" sz="2400" dirty="0" smtClean="0"/>
              <a:t>The </a:t>
            </a:r>
            <a:r>
              <a:rPr lang="en-US" sz="2400" dirty="0"/>
              <a:t>best practice guidelines for nurses should include the following; </a:t>
            </a:r>
            <a:endParaRPr lang="en-US" sz="2400" dirty="0" smtClean="0"/>
          </a:p>
          <a:p>
            <a:pPr>
              <a:buFont typeface="Wingdings" panose="05000000000000000000" pitchFamily="2" charset="2"/>
              <a:buChar char="ü"/>
            </a:pPr>
            <a:r>
              <a:rPr lang="en-US" dirty="0"/>
              <a:t>R</a:t>
            </a:r>
            <a:r>
              <a:rPr lang="en-US" dirty="0" smtClean="0"/>
              <a:t>apid </a:t>
            </a:r>
            <a:r>
              <a:rPr lang="en-US" dirty="0"/>
              <a:t>clinical assessment of </a:t>
            </a:r>
            <a:r>
              <a:rPr lang="en-US" dirty="0" smtClean="0"/>
              <a:t>VOC</a:t>
            </a:r>
          </a:p>
          <a:p>
            <a:pPr>
              <a:buFont typeface="Wingdings" panose="05000000000000000000" pitchFamily="2" charset="2"/>
              <a:buChar char="ü"/>
            </a:pPr>
            <a:r>
              <a:rPr lang="en-US" dirty="0" smtClean="0"/>
              <a:t>Age </a:t>
            </a:r>
            <a:r>
              <a:rPr lang="en-US" dirty="0"/>
              <a:t>appropriate pain </a:t>
            </a:r>
            <a:r>
              <a:rPr lang="en-US" dirty="0" smtClean="0"/>
              <a:t>scale</a:t>
            </a:r>
          </a:p>
          <a:p>
            <a:pPr>
              <a:buFont typeface="Wingdings" panose="05000000000000000000" pitchFamily="2" charset="2"/>
              <a:buChar char="ü"/>
            </a:pPr>
            <a:r>
              <a:rPr lang="en-US" dirty="0" smtClean="0"/>
              <a:t>Pharmacological </a:t>
            </a:r>
            <a:r>
              <a:rPr lang="en-US" dirty="0"/>
              <a:t>management as prescribed by medical </a:t>
            </a:r>
            <a:r>
              <a:rPr lang="en-US" dirty="0" smtClean="0"/>
              <a:t>doctor</a:t>
            </a:r>
          </a:p>
          <a:p>
            <a:pPr>
              <a:buFont typeface="Wingdings" panose="05000000000000000000" pitchFamily="2" charset="2"/>
              <a:buChar char="ü"/>
            </a:pPr>
            <a:r>
              <a:rPr lang="en-US" dirty="0" smtClean="0"/>
              <a:t>Monitor </a:t>
            </a:r>
            <a:r>
              <a:rPr lang="en-US" dirty="0"/>
              <a:t>patient’s pain every 20 minutes until pain controlled and </a:t>
            </a:r>
            <a:r>
              <a:rPr lang="en-US" dirty="0" smtClean="0"/>
              <a:t>stable</a:t>
            </a:r>
          </a:p>
          <a:p>
            <a:pPr>
              <a:buFont typeface="Wingdings" panose="05000000000000000000" pitchFamily="2" charset="2"/>
              <a:buChar char="ü"/>
            </a:pPr>
            <a:r>
              <a:rPr lang="en-US" dirty="0" smtClean="0"/>
              <a:t>Vital signs</a:t>
            </a:r>
          </a:p>
          <a:p>
            <a:pPr>
              <a:buFont typeface="Wingdings" panose="05000000000000000000" pitchFamily="2" charset="2"/>
              <a:buChar char="ü"/>
            </a:pPr>
            <a:r>
              <a:rPr lang="en-US" dirty="0" smtClean="0"/>
              <a:t>Hydration</a:t>
            </a:r>
          </a:p>
          <a:p>
            <a:pPr>
              <a:buFont typeface="Wingdings" panose="05000000000000000000" pitchFamily="2" charset="2"/>
              <a:buChar char="ü"/>
            </a:pPr>
            <a:r>
              <a:rPr lang="en-US" dirty="0" smtClean="0"/>
              <a:t>Oxygen </a:t>
            </a:r>
            <a:r>
              <a:rPr lang="en-US" dirty="0"/>
              <a:t>saturations.</a:t>
            </a:r>
          </a:p>
        </p:txBody>
      </p:sp>
    </p:spTree>
    <p:extLst>
      <p:ext uri="{BB962C8B-B14F-4D97-AF65-F5344CB8AC3E}">
        <p14:creationId xmlns:p14="http://schemas.microsoft.com/office/powerpoint/2010/main" val="17496964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rgbClr val="C0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Implications for Nursing: Best Practice guidelines</a:t>
            </a:r>
            <a:endParaRPr lang="en-US" dirty="0"/>
          </a:p>
        </p:txBody>
      </p:sp>
      <p:sp>
        <p:nvSpPr>
          <p:cNvPr id="3" name="Content Placeholder 2"/>
          <p:cNvSpPr>
            <a:spLocks noGrp="1"/>
          </p:cNvSpPr>
          <p:nvPr>
            <p:ph idx="1"/>
          </p:nvPr>
        </p:nvSpPr>
        <p:spPr/>
        <p:txBody>
          <a:bodyPr/>
          <a:lstStyle/>
          <a:p>
            <a:r>
              <a:rPr lang="en-US" dirty="0"/>
              <a:t>The implications for best practice guidelines will help nurses be able to assess the SCD client with an open mind and not readily identify adolescent clients as drug seekers</a:t>
            </a:r>
            <a:r>
              <a:rPr lang="en-US" dirty="0" smtClean="0"/>
              <a:t>.</a:t>
            </a:r>
          </a:p>
          <a:p>
            <a:r>
              <a:rPr lang="en-US" dirty="0" smtClean="0"/>
              <a:t>Nurses </a:t>
            </a:r>
            <a:r>
              <a:rPr lang="en-US" dirty="0"/>
              <a:t>should be able to recognize and assess SCD </a:t>
            </a:r>
            <a:r>
              <a:rPr lang="en-US" dirty="0" smtClean="0"/>
              <a:t>pain.</a:t>
            </a:r>
          </a:p>
          <a:p>
            <a:r>
              <a:rPr lang="en-US" dirty="0"/>
              <a:t>Best practice guidelines will also help nurses with reassessment of SCD pain and ongoing pain management to reduce morbidity and mortality in this population. </a:t>
            </a:r>
            <a:endParaRPr lang="en-US" dirty="0" smtClean="0"/>
          </a:p>
          <a:p>
            <a:r>
              <a:rPr lang="en-US" dirty="0" smtClean="0"/>
              <a:t>Rapid </a:t>
            </a:r>
            <a:r>
              <a:rPr lang="en-US" dirty="0"/>
              <a:t>assessment and treatment of SCD pain in children and adolescents using clinical practice guidelines will improve care and reduce bias in this </a:t>
            </a:r>
            <a:r>
              <a:rPr lang="en-US" dirty="0" smtClean="0"/>
              <a:t>population.</a:t>
            </a:r>
            <a:endParaRPr lang="en-US" dirty="0"/>
          </a:p>
        </p:txBody>
      </p:sp>
    </p:spTree>
    <p:extLst>
      <p:ext uri="{BB962C8B-B14F-4D97-AF65-F5344CB8AC3E}">
        <p14:creationId xmlns:p14="http://schemas.microsoft.com/office/powerpoint/2010/main" val="24699042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rgbClr val="C0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Recommendations for Practice Change </a:t>
            </a:r>
            <a:r>
              <a:rPr lang="en-US" dirty="0"/>
              <a:t/>
            </a:r>
            <a:br>
              <a:rPr lang="en-US" dirty="0"/>
            </a:br>
            <a:endParaRPr lang="en-US" dirty="0"/>
          </a:p>
        </p:txBody>
      </p:sp>
      <p:sp>
        <p:nvSpPr>
          <p:cNvPr id="3" name="Content Placeholder 2"/>
          <p:cNvSpPr>
            <a:spLocks noGrp="1"/>
          </p:cNvSpPr>
          <p:nvPr>
            <p:ph idx="1"/>
          </p:nvPr>
        </p:nvSpPr>
        <p:spPr/>
        <p:txBody>
          <a:bodyPr/>
          <a:lstStyle/>
          <a:p>
            <a:r>
              <a:rPr lang="en-US" dirty="0"/>
              <a:t>Evidence based practice guidelines should be developed for consistency among health care providers, especially nurses caring for SCD clients. </a:t>
            </a:r>
            <a:endParaRPr lang="en-US" dirty="0" smtClean="0"/>
          </a:p>
          <a:p>
            <a:r>
              <a:rPr lang="en-US" dirty="0"/>
              <a:t>The recommended changes include providing a clinical protocol for nurses caring for a SCD client in a VOC pain crisis. </a:t>
            </a:r>
            <a:endParaRPr lang="en-US" dirty="0" smtClean="0"/>
          </a:p>
          <a:p>
            <a:r>
              <a:rPr lang="en-US" dirty="0"/>
              <a:t>A written clinical protocol would serve as a tool for the initial client assessment and reassessment in which prompt safe analgesia administration can be administered in a SCD VOC pain episode. </a:t>
            </a:r>
            <a:endParaRPr lang="en-US" dirty="0" smtClean="0"/>
          </a:p>
          <a:p>
            <a:r>
              <a:rPr lang="en-US" dirty="0"/>
              <a:t>The best practice guidelines for SCD clients with VOC pain will include the following: assessment, diagnosis, plan, implementation, and evaluation.</a:t>
            </a:r>
          </a:p>
        </p:txBody>
      </p:sp>
    </p:spTree>
    <p:extLst>
      <p:ext uri="{BB962C8B-B14F-4D97-AF65-F5344CB8AC3E}">
        <p14:creationId xmlns:p14="http://schemas.microsoft.com/office/powerpoint/2010/main" val="1511121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C0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Introduction</a:t>
            </a:r>
            <a:endParaRPr lang="en-US" b="1" dirty="0"/>
          </a:p>
        </p:txBody>
      </p:sp>
      <p:sp>
        <p:nvSpPr>
          <p:cNvPr id="3" name="Content Placeholder 2"/>
          <p:cNvSpPr>
            <a:spLocks noGrp="1"/>
          </p:cNvSpPr>
          <p:nvPr>
            <p:ph idx="1"/>
          </p:nvPr>
        </p:nvSpPr>
        <p:spPr/>
        <p:txBody>
          <a:bodyPr>
            <a:normAutofit lnSpcReduction="10000"/>
          </a:bodyPr>
          <a:lstStyle/>
          <a:p>
            <a:r>
              <a:rPr lang="en-US" dirty="0"/>
              <a:t>Sickle cell disease (SCD) pain continues to emerge among adolescents.  Over 98,000 individuals are believed to have SCD within the United States.  </a:t>
            </a:r>
            <a:endParaRPr lang="en-US" dirty="0" smtClean="0"/>
          </a:p>
          <a:p>
            <a:r>
              <a:rPr lang="en-US" dirty="0" smtClean="0"/>
              <a:t>1 </a:t>
            </a:r>
            <a:r>
              <a:rPr lang="en-US" dirty="0"/>
              <a:t>out of 500 African Americans will be affected by SCD. </a:t>
            </a:r>
            <a:endParaRPr lang="en-US" dirty="0" smtClean="0"/>
          </a:p>
          <a:p>
            <a:r>
              <a:rPr lang="en-US" dirty="0"/>
              <a:t>A significant impact of vaso-occlusive crisis has been shown to decrease the quality of life in children. </a:t>
            </a:r>
            <a:endParaRPr lang="en-US" dirty="0" smtClean="0"/>
          </a:p>
          <a:p>
            <a:r>
              <a:rPr lang="en-US" dirty="0" smtClean="0"/>
              <a:t>Pain </a:t>
            </a:r>
            <a:r>
              <a:rPr lang="en-US" dirty="0"/>
              <a:t>management is multidimensional and includes pharmacological, physical, and psychological </a:t>
            </a:r>
            <a:r>
              <a:rPr lang="en-US" dirty="0" smtClean="0"/>
              <a:t>strategies.</a:t>
            </a:r>
          </a:p>
          <a:p>
            <a:r>
              <a:rPr lang="en-US" dirty="0" smtClean="0"/>
              <a:t>Identify </a:t>
            </a:r>
            <a:r>
              <a:rPr lang="en-US" dirty="0"/>
              <a:t>best practices regarding pain management in adolescents with sickle cell </a:t>
            </a:r>
            <a:r>
              <a:rPr lang="en-US" dirty="0" smtClean="0"/>
              <a:t>anemia.</a:t>
            </a:r>
          </a:p>
          <a:p>
            <a:r>
              <a:rPr lang="en-US" dirty="0"/>
              <a:t>Nursing knowledge is critical to reducing the stigma and improving management of SCD pain. </a:t>
            </a:r>
          </a:p>
        </p:txBody>
      </p:sp>
    </p:spTree>
    <p:extLst>
      <p:ext uri="{BB962C8B-B14F-4D97-AF65-F5344CB8AC3E}">
        <p14:creationId xmlns:p14="http://schemas.microsoft.com/office/powerpoint/2010/main" val="15270674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rgbClr val="C0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Recommendations for Practice Change </a:t>
            </a:r>
            <a:r>
              <a:rPr lang="en-US" dirty="0"/>
              <a:t/>
            </a:r>
            <a:br>
              <a:rPr lang="en-US" dirty="0"/>
            </a:br>
            <a:endParaRPr lang="en-US" dirty="0"/>
          </a:p>
        </p:txBody>
      </p:sp>
      <p:sp>
        <p:nvSpPr>
          <p:cNvPr id="3" name="Content Placeholder 2"/>
          <p:cNvSpPr>
            <a:spLocks noGrp="1"/>
          </p:cNvSpPr>
          <p:nvPr>
            <p:ph idx="1"/>
          </p:nvPr>
        </p:nvSpPr>
        <p:spPr/>
        <p:txBody>
          <a:bodyPr>
            <a:normAutofit fontScale="92500"/>
          </a:bodyPr>
          <a:lstStyle/>
          <a:p>
            <a:r>
              <a:rPr lang="en-US" dirty="0"/>
              <a:t>The assessment component will start with the initial assessment of precipitating contributory factors in SCD clients with acute </a:t>
            </a:r>
            <a:r>
              <a:rPr lang="en-US" dirty="0" smtClean="0"/>
              <a:t>pain, the </a:t>
            </a:r>
            <a:r>
              <a:rPr lang="en-US" dirty="0"/>
              <a:t>nurse will also gather information about the SCD client to write a personalized care plan.  </a:t>
            </a:r>
          </a:p>
          <a:p>
            <a:r>
              <a:rPr lang="en-US" dirty="0" smtClean="0"/>
              <a:t>Nursing </a:t>
            </a:r>
            <a:r>
              <a:rPr lang="en-US" dirty="0"/>
              <a:t>diagnosis will be deemed as “acute </a:t>
            </a:r>
            <a:r>
              <a:rPr lang="en-US" dirty="0" smtClean="0"/>
              <a:t>pain” </a:t>
            </a:r>
            <a:r>
              <a:rPr lang="en-US" dirty="0"/>
              <a:t>related to SCD VOC crisis</a:t>
            </a:r>
            <a:r>
              <a:rPr lang="en-US" dirty="0" smtClean="0"/>
              <a:t>.</a:t>
            </a:r>
          </a:p>
          <a:p>
            <a:r>
              <a:rPr lang="en-US" dirty="0" smtClean="0"/>
              <a:t>The </a:t>
            </a:r>
            <a:r>
              <a:rPr lang="en-US" dirty="0"/>
              <a:t>nursing plan will consist of a pain management algorithm, an age appropriate pain scale, documentation of severity of pain, provide rapid pain control, intravenous fluids, and monitoring vital signs.  </a:t>
            </a:r>
            <a:endParaRPr lang="en-US" dirty="0" smtClean="0"/>
          </a:p>
          <a:p>
            <a:r>
              <a:rPr lang="en-US" dirty="0" smtClean="0"/>
              <a:t>Implementation </a:t>
            </a:r>
            <a:r>
              <a:rPr lang="en-US" dirty="0"/>
              <a:t>of the clinical protocol will provide rapid pain control in SCD clients</a:t>
            </a:r>
            <a:r>
              <a:rPr lang="en-US" dirty="0" smtClean="0"/>
              <a:t>.</a:t>
            </a:r>
            <a:r>
              <a:rPr lang="en-US" dirty="0"/>
              <a:t> </a:t>
            </a:r>
            <a:r>
              <a:rPr lang="en-US" dirty="0" smtClean="0"/>
              <a:t>Initial </a:t>
            </a:r>
            <a:r>
              <a:rPr lang="en-US" dirty="0"/>
              <a:t>treatment of SCD VOC pain will occur within 30 minutes of admission to the emergency room (</a:t>
            </a:r>
            <a:r>
              <a:rPr lang="en-US" dirty="0" err="1"/>
              <a:t>Glassberg</a:t>
            </a:r>
            <a:r>
              <a:rPr lang="en-US" dirty="0"/>
              <a:t>, Parekh, &amp; </a:t>
            </a:r>
            <a:r>
              <a:rPr lang="en-US" dirty="0" err="1"/>
              <a:t>Zempsky</a:t>
            </a:r>
            <a:r>
              <a:rPr lang="en-US" dirty="0"/>
              <a:t>, 2011). </a:t>
            </a:r>
            <a:r>
              <a:rPr lang="en-US" dirty="0" smtClean="0"/>
              <a:t> </a:t>
            </a:r>
          </a:p>
          <a:p>
            <a:r>
              <a:rPr lang="en-US" dirty="0"/>
              <a:t>Evaluating the SCD client’s pain management will help determine if the analgesic treatment is effective.</a:t>
            </a:r>
          </a:p>
        </p:txBody>
      </p:sp>
    </p:spTree>
    <p:extLst>
      <p:ext uri="{BB962C8B-B14F-4D97-AF65-F5344CB8AC3E}">
        <p14:creationId xmlns:p14="http://schemas.microsoft.com/office/powerpoint/2010/main" val="24576581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rgbClr val="C0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Conclusion</a:t>
            </a:r>
            <a:endParaRPr lang="en-US" b="1" dirty="0"/>
          </a:p>
        </p:txBody>
      </p:sp>
      <p:sp>
        <p:nvSpPr>
          <p:cNvPr id="3" name="Content Placeholder 2"/>
          <p:cNvSpPr>
            <a:spLocks noGrp="1"/>
          </p:cNvSpPr>
          <p:nvPr>
            <p:ph idx="1"/>
          </p:nvPr>
        </p:nvSpPr>
        <p:spPr/>
        <p:txBody>
          <a:bodyPr>
            <a:normAutofit fontScale="92500" lnSpcReduction="10000"/>
          </a:bodyPr>
          <a:lstStyle/>
          <a:p>
            <a:r>
              <a:rPr lang="en-US" dirty="0"/>
              <a:t>Managing SCD VOC pain can be difficult. </a:t>
            </a:r>
            <a:endParaRPr lang="en-US" dirty="0" smtClean="0"/>
          </a:p>
          <a:p>
            <a:r>
              <a:rPr lang="en-US" dirty="0"/>
              <a:t>T</a:t>
            </a:r>
            <a:r>
              <a:rPr lang="en-US" dirty="0" smtClean="0"/>
              <a:t>he </a:t>
            </a:r>
            <a:r>
              <a:rPr lang="en-US" dirty="0"/>
              <a:t>clinical practice recommendations will contribute to nursing knowledge, improving health outcomes for SCD clients and family members. </a:t>
            </a:r>
            <a:endParaRPr lang="en-US" dirty="0" smtClean="0"/>
          </a:p>
          <a:p>
            <a:r>
              <a:rPr lang="en-US" dirty="0"/>
              <a:t>SCD VOC pain continues to play an integral part in increasing morbidity and mortality.  </a:t>
            </a:r>
            <a:endParaRPr lang="en-US" dirty="0" smtClean="0"/>
          </a:p>
          <a:p>
            <a:r>
              <a:rPr lang="en-US" dirty="0" smtClean="0"/>
              <a:t>Managing </a:t>
            </a:r>
            <a:r>
              <a:rPr lang="en-US" dirty="0"/>
              <a:t>SCD pain often can be complicated due to the stigma surrounding the clients with the disease. </a:t>
            </a:r>
            <a:endParaRPr lang="en-US" dirty="0" smtClean="0"/>
          </a:p>
          <a:p>
            <a:r>
              <a:rPr lang="en-US" dirty="0"/>
              <a:t>In order to better manage SCD VOC pain, nurses need more education on the disease process and the importance of managing SCD pain.  </a:t>
            </a:r>
            <a:endParaRPr lang="en-US" dirty="0" smtClean="0"/>
          </a:p>
          <a:p>
            <a:r>
              <a:rPr lang="en-US" dirty="0" smtClean="0"/>
              <a:t>Early </a:t>
            </a:r>
            <a:r>
              <a:rPr lang="en-US" dirty="0"/>
              <a:t>pain intervention can reduce morbidity and mortality in SCD clients. </a:t>
            </a:r>
            <a:endParaRPr lang="en-US" dirty="0" smtClean="0"/>
          </a:p>
          <a:p>
            <a:r>
              <a:rPr lang="en-US" dirty="0" smtClean="0"/>
              <a:t>Establishing </a:t>
            </a:r>
            <a:r>
              <a:rPr lang="en-US" dirty="0"/>
              <a:t>best practice clinical guidelines will serve as a tool to promote wellness and provide standards of care for clients experiencing SCD VOC pain. </a:t>
            </a:r>
          </a:p>
        </p:txBody>
      </p:sp>
    </p:spTree>
    <p:extLst>
      <p:ext uri="{BB962C8B-B14F-4D97-AF65-F5344CB8AC3E}">
        <p14:creationId xmlns:p14="http://schemas.microsoft.com/office/powerpoint/2010/main" val="12691353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6600" b="1" dirty="0" smtClean="0"/>
              <a:t>questions</a:t>
            </a:r>
            <a:endParaRPr lang="en-US" sz="6600" b="1" dirty="0"/>
          </a:p>
        </p:txBody>
      </p:sp>
      <p:sp>
        <p:nvSpPr>
          <p:cNvPr id="5" name="Text Placeholder 4"/>
          <p:cNvSpPr>
            <a:spLocks noGrp="1"/>
          </p:cNvSpPr>
          <p:nvPr>
            <p:ph type="body" sz="half" idx="2"/>
          </p:nvPr>
        </p:nvSpPr>
        <p:spPr/>
        <p:txBody>
          <a:bodyPr/>
          <a:lstStyle/>
          <a:p>
            <a:r>
              <a:rPr lang="en-US" dirty="0" smtClean="0"/>
              <a:t>Wilson</a:t>
            </a:r>
            <a:endParaRPr lang="en-US" dirty="0"/>
          </a:p>
        </p:txBody>
      </p:sp>
    </p:spTree>
    <p:extLst>
      <p:ext uri="{BB962C8B-B14F-4D97-AF65-F5344CB8AC3E}">
        <p14:creationId xmlns:p14="http://schemas.microsoft.com/office/powerpoint/2010/main" val="21173732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rgbClr val="C0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br>
              <a:rPr lang="en-US" dirty="0"/>
            </a:br>
            <a:endParaRPr lang="en-US" dirty="0"/>
          </a:p>
        </p:txBody>
      </p:sp>
      <p:sp>
        <p:nvSpPr>
          <p:cNvPr id="3" name="Content Placeholder 2"/>
          <p:cNvSpPr>
            <a:spLocks noGrp="1"/>
          </p:cNvSpPr>
          <p:nvPr>
            <p:ph idx="1"/>
          </p:nvPr>
        </p:nvSpPr>
        <p:spPr>
          <a:xfrm>
            <a:off x="685800" y="1783080"/>
            <a:ext cx="10820400" cy="4846320"/>
          </a:xfrm>
        </p:spPr>
        <p:txBody>
          <a:bodyPr>
            <a:normAutofit fontScale="47500" lnSpcReduction="20000"/>
          </a:bodyPr>
          <a:lstStyle/>
          <a:p>
            <a:pPr marL="0" indent="0">
              <a:buNone/>
            </a:pPr>
            <a:r>
              <a:rPr lang="en-US" dirty="0" err="1"/>
              <a:t>Brandow</a:t>
            </a:r>
            <a:r>
              <a:rPr lang="en-US" dirty="0"/>
              <a:t>, A. M., &amp; </a:t>
            </a:r>
            <a:r>
              <a:rPr lang="en-US" dirty="0" err="1"/>
              <a:t>Liem</a:t>
            </a:r>
            <a:r>
              <a:rPr lang="en-US" dirty="0"/>
              <a:t>, R. I. (2011). Sickle cell disease in the emergency department: Atypical complications and management.</a:t>
            </a:r>
            <a:r>
              <a:rPr lang="en-US" i="1" dirty="0"/>
              <a:t> Clinical Pediatric Emergency Medicine, 12</a:t>
            </a:r>
            <a:r>
              <a:rPr lang="en-US" dirty="0"/>
              <a:t>(3), 202-212. </a:t>
            </a:r>
            <a:r>
              <a:rPr lang="en-US" dirty="0" err="1"/>
              <a:t>doi:http</a:t>
            </a:r>
            <a:r>
              <a:rPr lang="en-US" dirty="0"/>
              <a:t>://dx.doi.org/10.1016/j.cpem.2011.07.003</a:t>
            </a:r>
          </a:p>
          <a:p>
            <a:pPr marL="0" indent="0">
              <a:buNone/>
            </a:pPr>
            <a:r>
              <a:rPr lang="en-US" dirty="0" smtClean="0"/>
              <a:t>Dampier</a:t>
            </a:r>
            <a:r>
              <a:rPr lang="en-US" dirty="0"/>
              <a:t>, C. D., Smith, W. R., Wager, C. G., Kim, H., Bell, M. C., Miller, S. T., . . . </a:t>
            </a:r>
            <a:r>
              <a:rPr lang="en-US" dirty="0" err="1"/>
              <a:t>Telen</a:t>
            </a:r>
            <a:r>
              <a:rPr lang="en-US" dirty="0"/>
              <a:t>, M. J. (2013). IMPROVE trial: A randomized controlled trial of patient-controlled analgesia for sickle cell painful episodes: Rationale, design challenges, initial experience, and recommendations for future studies.</a:t>
            </a:r>
            <a:r>
              <a:rPr lang="en-US" i="1" dirty="0"/>
              <a:t> Clinical Trials, 10</a:t>
            </a:r>
            <a:r>
              <a:rPr lang="en-US" dirty="0"/>
              <a:t>(2), 319-31. </a:t>
            </a:r>
            <a:r>
              <a:rPr lang="en-US" dirty="0" err="1"/>
              <a:t>doi:http</a:t>
            </a:r>
            <a:r>
              <a:rPr lang="en-US" dirty="0"/>
              <a:t>://dx.doi.org/10.1177/1740774513475850</a:t>
            </a:r>
          </a:p>
          <a:p>
            <a:pPr marL="0" indent="0">
              <a:buNone/>
            </a:pPr>
            <a:r>
              <a:rPr lang="en-US" dirty="0"/>
              <a:t>Elkins, G., Johnson, A., &amp; Fisher, W. (2012). Cognitive hypnotherapy for pain management.</a:t>
            </a:r>
            <a:r>
              <a:rPr lang="en-US" i="1" dirty="0"/>
              <a:t> American Journal of Clinical Hypnosis, 54</a:t>
            </a:r>
            <a:r>
              <a:rPr lang="en-US" dirty="0"/>
              <a:t>(4), 294-310. Retrieved from http://ezproxy.indstate.edu:2048/login?url=http://search.proquest.com/docview/1015725059?accountid=11592</a:t>
            </a:r>
          </a:p>
          <a:p>
            <a:pPr marL="0" indent="0">
              <a:buNone/>
            </a:pPr>
            <a:r>
              <a:rPr lang="en-US" dirty="0"/>
              <a:t>Haywood, C., Tanabe, P., </a:t>
            </a:r>
            <a:r>
              <a:rPr lang="en-US" dirty="0" err="1"/>
              <a:t>Naik</a:t>
            </a:r>
            <a:r>
              <a:rPr lang="en-US" dirty="0"/>
              <a:t>, R., Beach, M. C., &amp; </a:t>
            </a:r>
            <a:r>
              <a:rPr lang="en-US" dirty="0" err="1"/>
              <a:t>Lanzkron</a:t>
            </a:r>
            <a:r>
              <a:rPr lang="en-US" dirty="0"/>
              <a:t>, S. (2013). The impact of race and disease on sickle cell patient wait times in the emergency department.</a:t>
            </a:r>
            <a:r>
              <a:rPr lang="en-US" i="1" dirty="0"/>
              <a:t> The American Journal of Emergency Medicine, 31</a:t>
            </a:r>
            <a:r>
              <a:rPr lang="en-US" dirty="0"/>
              <a:t>(4), 651-6. </a:t>
            </a:r>
            <a:r>
              <a:rPr lang="en-US" dirty="0" err="1"/>
              <a:t>doi:http</a:t>
            </a:r>
            <a:r>
              <a:rPr lang="en-US" dirty="0"/>
              <a:t>://dx.doi.org/10.1016/j.ajem.2012.11.005</a:t>
            </a:r>
          </a:p>
          <a:p>
            <a:pPr marL="0" indent="0">
              <a:buNone/>
            </a:pPr>
            <a:r>
              <a:rPr lang="en-US" dirty="0" err="1"/>
              <a:t>Glassberg</a:t>
            </a:r>
            <a:r>
              <a:rPr lang="en-US" dirty="0"/>
              <a:t>, J., Parekh, S., &amp; </a:t>
            </a:r>
            <a:r>
              <a:rPr lang="en-US" dirty="0" err="1"/>
              <a:t>Zempsky</a:t>
            </a:r>
            <a:r>
              <a:rPr lang="en-US" dirty="0"/>
              <a:t>, W. (2011). Evidence-based management of sickle cell disease in the emergency department. </a:t>
            </a:r>
            <a:r>
              <a:rPr lang="en-US" i="1" dirty="0"/>
              <a:t>Emergency Medicine Practice, 13</a:t>
            </a:r>
            <a:r>
              <a:rPr lang="en-US" dirty="0"/>
              <a:t>(8), 1-24. Retrieved from http://ebmedicine.net. </a:t>
            </a:r>
          </a:p>
          <a:p>
            <a:pPr marL="0" indent="0">
              <a:buNone/>
            </a:pPr>
            <a:r>
              <a:rPr lang="en-US" dirty="0"/>
              <a:t>Granados, R., &amp; Jacob, E. (2009). Pain experience in hospitalized adults with sickle cell disease. </a:t>
            </a:r>
            <a:r>
              <a:rPr lang="en-US" i="1" dirty="0" err="1"/>
              <a:t>MedSurg</a:t>
            </a:r>
            <a:r>
              <a:rPr lang="en-US" i="1" dirty="0"/>
              <a:t> Nursing</a:t>
            </a:r>
            <a:r>
              <a:rPr lang="en-US" dirty="0"/>
              <a:t>, </a:t>
            </a:r>
            <a:r>
              <a:rPr lang="en-US" i="1" dirty="0"/>
              <a:t>18</a:t>
            </a:r>
            <a:r>
              <a:rPr lang="en-US" dirty="0"/>
              <a:t>(3), 161-182.  </a:t>
            </a:r>
          </a:p>
          <a:p>
            <a:pPr marL="0" indent="0">
              <a:buNone/>
            </a:pPr>
            <a:r>
              <a:rPr lang="en-US" dirty="0"/>
              <a:t>Haywood, C., </a:t>
            </a:r>
            <a:r>
              <a:rPr lang="en-US" dirty="0" err="1"/>
              <a:t>Lanzkron</a:t>
            </a:r>
            <a:r>
              <a:rPr lang="en-US" dirty="0"/>
              <a:t>, S., Hughes, M. T., Brown, R., Massa, M., </a:t>
            </a:r>
            <a:r>
              <a:rPr lang="en-US" dirty="0" err="1"/>
              <a:t>Ratanawongsa</a:t>
            </a:r>
            <a:r>
              <a:rPr lang="en-US" dirty="0"/>
              <a:t>, N., &amp; Beach, M. C. (2011). A video-intervention to improve clinician attitudes toward patients with sickle cell disease: The results of a randomized experiment.</a:t>
            </a:r>
            <a:r>
              <a:rPr lang="en-US" i="1" dirty="0"/>
              <a:t> Journal of General Internal Medicine, 26</a:t>
            </a:r>
            <a:r>
              <a:rPr lang="en-US" dirty="0"/>
              <a:t>(5), 518-23. </a:t>
            </a:r>
            <a:r>
              <a:rPr lang="en-US" dirty="0" err="1"/>
              <a:t>doi:http</a:t>
            </a:r>
            <a:r>
              <a:rPr lang="en-US" dirty="0"/>
              <a:t>://dx.doi.org/10.1007/s11606-010-1605-5 </a:t>
            </a:r>
          </a:p>
          <a:p>
            <a:pPr marL="0" indent="0">
              <a:buNone/>
            </a:pPr>
            <a:r>
              <a:rPr lang="en-US" dirty="0"/>
              <a:t>Myers, M., &amp; </a:t>
            </a:r>
            <a:r>
              <a:rPr lang="en-US" dirty="0" err="1"/>
              <a:t>Eckes</a:t>
            </a:r>
            <a:r>
              <a:rPr lang="en-US" dirty="0"/>
              <a:t>, E. J. (2012). A novel approach to pain management in persons with sickle cell disease.</a:t>
            </a:r>
            <a:r>
              <a:rPr lang="en-US" i="1" dirty="0"/>
              <a:t> </a:t>
            </a:r>
            <a:r>
              <a:rPr lang="en-US" i="1" dirty="0" err="1"/>
              <a:t>Medsurg</a:t>
            </a:r>
            <a:r>
              <a:rPr lang="en-US" i="1" dirty="0"/>
              <a:t> Nursing, 21</a:t>
            </a:r>
            <a:r>
              <a:rPr lang="en-US" dirty="0"/>
              <a:t>(5), 293-8. Retrieved from http://ezproxy.indstate.edu:2048/login?url=http://search.proquest.com/docview/1112273947?accountid=11592</a:t>
            </a:r>
          </a:p>
          <a:p>
            <a:pPr marL="0" indent="0">
              <a:buNone/>
            </a:pPr>
            <a:r>
              <a:rPr lang="en-US" dirty="0"/>
              <a:t>Porter, J., </a:t>
            </a:r>
            <a:r>
              <a:rPr lang="en-US" dirty="0" err="1"/>
              <a:t>Feinglass</a:t>
            </a:r>
            <a:r>
              <a:rPr lang="en-US" dirty="0"/>
              <a:t>, J., </a:t>
            </a:r>
            <a:r>
              <a:rPr lang="en-US" dirty="0" err="1"/>
              <a:t>Artz</a:t>
            </a:r>
            <a:r>
              <a:rPr lang="en-US" dirty="0"/>
              <a:t>, N., </a:t>
            </a:r>
            <a:r>
              <a:rPr lang="en-US" dirty="0" err="1"/>
              <a:t>Hafner</a:t>
            </a:r>
            <a:r>
              <a:rPr lang="en-US" dirty="0"/>
              <a:t>, J., &amp; Tanabe, P. (2012). Sickle cell disease patients' perceptions of emergency department pain management.</a:t>
            </a:r>
            <a:r>
              <a:rPr lang="en-US" i="1" dirty="0"/>
              <a:t> Journal of the National Medical Association, 104</a:t>
            </a:r>
            <a:r>
              <a:rPr lang="en-US" dirty="0"/>
              <a:t>(9), 449-54. Retrieved from http://ezproxy.indstate.edu:2048/login?url=http://search.proquest.com/docview/1312677013?accountid=11592</a:t>
            </a:r>
          </a:p>
          <a:p>
            <a:pPr marL="0" indent="0">
              <a:buNone/>
            </a:pPr>
            <a:r>
              <a:rPr lang="en-US" dirty="0"/>
              <a:t>Stapleton, F. (2011). Oral </a:t>
            </a:r>
            <a:r>
              <a:rPr lang="en-US" dirty="0" err="1"/>
              <a:t>hydroxycarbamide</a:t>
            </a:r>
            <a:r>
              <a:rPr lang="en-US" dirty="0"/>
              <a:t> alleviates pain in infants with sickle cell anemia.</a:t>
            </a:r>
            <a:r>
              <a:rPr lang="en-US" i="1" dirty="0"/>
              <a:t> Journal </a:t>
            </a:r>
            <a:r>
              <a:rPr lang="en-US" i="1" dirty="0" err="1"/>
              <a:t>Watch.Pediatrics</a:t>
            </a:r>
            <a:r>
              <a:rPr lang="en-US" i="1" dirty="0"/>
              <a:t> &amp; Adolescent Medicine, </a:t>
            </a:r>
            <a:r>
              <a:rPr lang="en-US" dirty="0" err="1"/>
              <a:t>doi:http</a:t>
            </a:r>
            <a:r>
              <a:rPr lang="en-US" dirty="0"/>
              <a:t>://dx.doi.org/10.1056/PA201106150000001</a:t>
            </a:r>
          </a:p>
          <a:p>
            <a:pPr marL="0" indent="0">
              <a:buNone/>
            </a:pPr>
            <a:r>
              <a:rPr lang="en-US" dirty="0"/>
              <a:t>Vijenthira, A., Stinson, J., Friedman, J., </a:t>
            </a:r>
            <a:r>
              <a:rPr lang="en-US" dirty="0" err="1"/>
              <a:t>Palozzi</a:t>
            </a:r>
            <a:r>
              <a:rPr lang="en-US" dirty="0"/>
              <a:t>, L., </a:t>
            </a:r>
            <a:r>
              <a:rPr lang="en-US" dirty="0" err="1"/>
              <a:t>Taddio</a:t>
            </a:r>
            <a:r>
              <a:rPr lang="en-US" dirty="0"/>
              <a:t>, A., </a:t>
            </a:r>
            <a:r>
              <a:rPr lang="en-US" dirty="0" err="1"/>
              <a:t>Scolnik</a:t>
            </a:r>
            <a:r>
              <a:rPr lang="en-US" dirty="0"/>
              <a:t>, D., . . . Campbell, F. (2012). Benchmarking pain outcomes for children with sickle cell disease hospitalized in a tertiary referral pediatric hospital. Pain Research &amp; Management: </a:t>
            </a:r>
            <a:r>
              <a:rPr lang="en-US" i="1" dirty="0"/>
              <a:t>The Journal of the Canadian Pain Society, 17</a:t>
            </a:r>
            <a:r>
              <a:rPr lang="en-US" dirty="0"/>
              <a:t>(4), 291-6. Retrieved from http://ezproxy.indstate.edu:2048/login?url=http://search.proquest.com/docview/1153314311?accountid=11592</a:t>
            </a:r>
          </a:p>
          <a:p>
            <a:pPr marL="0" indent="0">
              <a:buNone/>
            </a:pPr>
            <a:r>
              <a:rPr lang="en-US" dirty="0" err="1"/>
              <a:t>Zempsky</a:t>
            </a:r>
            <a:r>
              <a:rPr lang="en-US" dirty="0"/>
              <a:t>, W. (2010). Evaluation and treatment of sickle cell pain in the emergency department: Paths to a better future. </a:t>
            </a:r>
            <a:r>
              <a:rPr lang="en-US" i="1" dirty="0"/>
              <a:t>Clinical Pediatric Emergency Medicine, 11</a:t>
            </a:r>
            <a:r>
              <a:rPr lang="en-US" dirty="0"/>
              <a:t>(4), 265–273. http://www.ncbi.nlm.nih.gov/pmc/articles/PMC3076949/doi:10.1016/j.cpem.2010.09.002</a:t>
            </a:r>
          </a:p>
          <a:p>
            <a:pPr marL="0" indent="0">
              <a:buNone/>
            </a:pPr>
            <a:endParaRPr lang="en-US" dirty="0"/>
          </a:p>
        </p:txBody>
      </p:sp>
    </p:spTree>
    <p:extLst>
      <p:ext uri="{BB962C8B-B14F-4D97-AF65-F5344CB8AC3E}">
        <p14:creationId xmlns:p14="http://schemas.microsoft.com/office/powerpoint/2010/main" val="13679997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C0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Sickle Cell Disease Pain</a:t>
            </a:r>
            <a:endParaRPr lang="en-US" dirty="0"/>
          </a:p>
        </p:txBody>
      </p:sp>
      <p:sp>
        <p:nvSpPr>
          <p:cNvPr id="5" name="Content Placeholder 4"/>
          <p:cNvSpPr>
            <a:spLocks noGrp="1"/>
          </p:cNvSpPr>
          <p:nvPr>
            <p:ph sz="half" idx="1"/>
          </p:nvPr>
        </p:nvSpPr>
        <p:spPr/>
        <p:txBody>
          <a:bodyPr/>
          <a:lstStyle/>
          <a:p>
            <a:r>
              <a:rPr lang="en-US" dirty="0"/>
              <a:t>Sickle cell disease (SCD) is characterized as the most prevalent genetic blood disorder that affects red blood cells worldwide (Myers, </a:t>
            </a:r>
            <a:r>
              <a:rPr lang="en-US" dirty="0" smtClean="0"/>
              <a:t>2012).</a:t>
            </a:r>
          </a:p>
          <a:p>
            <a:r>
              <a:rPr lang="en-US" dirty="0"/>
              <a:t>SCD is characterized by recurrent acute severe pain episodes due to vaso-occlusive crisis (VOC). </a:t>
            </a:r>
            <a:endParaRPr lang="en-US" dirty="0" smtClean="0"/>
          </a:p>
          <a:p>
            <a:r>
              <a:rPr lang="en-US" dirty="0"/>
              <a:t>A significant impact of VOC has been shown to decrease the quality of life in children. </a:t>
            </a:r>
            <a:endParaRPr lang="en-US" dirty="0" smtClean="0"/>
          </a:p>
          <a:p>
            <a:endParaRPr lang="en-US"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494318" y="2194558"/>
            <a:ext cx="4727864" cy="4024125"/>
          </a:xfrm>
        </p:spPr>
      </p:pic>
    </p:spTree>
    <p:extLst>
      <p:ext uri="{BB962C8B-B14F-4D97-AF65-F5344CB8AC3E}">
        <p14:creationId xmlns:p14="http://schemas.microsoft.com/office/powerpoint/2010/main" val="33733226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00000"/>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Sickle Cell Disease Pain</a:t>
            </a:r>
          </a:p>
        </p:txBody>
      </p:sp>
      <p:sp>
        <p:nvSpPr>
          <p:cNvPr id="5" name="Content Placeholder 4"/>
          <p:cNvSpPr>
            <a:spLocks noGrp="1"/>
          </p:cNvSpPr>
          <p:nvPr>
            <p:ph idx="1"/>
          </p:nvPr>
        </p:nvSpPr>
        <p:spPr/>
        <p:txBody>
          <a:bodyPr/>
          <a:lstStyle/>
          <a:p>
            <a:r>
              <a:rPr lang="en-US" dirty="0" smtClean="0"/>
              <a:t>Treating </a:t>
            </a:r>
            <a:r>
              <a:rPr lang="en-US" dirty="0"/>
              <a:t>VOC pain should occur early and aggressively to prevent </a:t>
            </a:r>
            <a:r>
              <a:rPr lang="en-US" dirty="0" smtClean="0"/>
              <a:t>morbidity</a:t>
            </a:r>
            <a:r>
              <a:rPr lang="en-US" dirty="0"/>
              <a:t> </a:t>
            </a:r>
            <a:r>
              <a:rPr lang="en-US" dirty="0" smtClean="0"/>
              <a:t>(Vijenthira </a:t>
            </a:r>
            <a:r>
              <a:rPr lang="en-US" dirty="0"/>
              <a:t>et </a:t>
            </a:r>
            <a:r>
              <a:rPr lang="en-US" dirty="0" smtClean="0"/>
              <a:t>al., 2012).</a:t>
            </a:r>
          </a:p>
          <a:p>
            <a:r>
              <a:rPr lang="en-US" dirty="0"/>
              <a:t>SCD clients seen in the emergency room wait at least 4 hours before receiving their first dose of pain medication (Haywood, Tanabe, Beach &amp; </a:t>
            </a:r>
            <a:r>
              <a:rPr lang="en-US" dirty="0" err="1"/>
              <a:t>Lanzkron</a:t>
            </a:r>
            <a:r>
              <a:rPr lang="en-US" dirty="0"/>
              <a:t>, 2013). </a:t>
            </a:r>
            <a:endParaRPr lang="en-US" dirty="0" smtClean="0"/>
          </a:p>
          <a:p>
            <a:r>
              <a:rPr lang="en-US" dirty="0" smtClean="0"/>
              <a:t>SCD </a:t>
            </a:r>
            <a:r>
              <a:rPr lang="en-US" dirty="0"/>
              <a:t>clients can have acute or chronic pain or a combination of both resulting in malformed sickle shaped red blood cells</a:t>
            </a:r>
            <a:r>
              <a:rPr lang="en-US" dirty="0" smtClean="0"/>
              <a:t>.</a:t>
            </a:r>
          </a:p>
          <a:p>
            <a:r>
              <a:rPr lang="en-US" dirty="0"/>
              <a:t>Sickle shaped red blood cells cannot flow properly through the blood vessels and capillaries causing significant pain (Myers, 2012</a:t>
            </a:r>
            <a:r>
              <a:rPr lang="en-US" dirty="0" smtClean="0"/>
              <a:t>).</a:t>
            </a:r>
          </a:p>
          <a:p>
            <a:r>
              <a:rPr lang="en-US" dirty="0"/>
              <a:t>Both acute and chronic pain episode requires timely treatment.</a:t>
            </a:r>
          </a:p>
        </p:txBody>
      </p:sp>
    </p:spTree>
    <p:extLst>
      <p:ext uri="{BB962C8B-B14F-4D97-AF65-F5344CB8AC3E}">
        <p14:creationId xmlns:p14="http://schemas.microsoft.com/office/powerpoint/2010/main" val="33978138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C0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Sickle Cell Disease </a:t>
            </a:r>
            <a:r>
              <a:rPr lang="en-US" b="1" dirty="0" smtClean="0"/>
              <a:t>Pain &amp; Emergency Room</a:t>
            </a:r>
            <a:endParaRPr lang="en-US" dirty="0"/>
          </a:p>
        </p:txBody>
      </p:sp>
      <p:sp>
        <p:nvSpPr>
          <p:cNvPr id="3" name="Content Placeholder 2"/>
          <p:cNvSpPr>
            <a:spLocks noGrp="1"/>
          </p:cNvSpPr>
          <p:nvPr>
            <p:ph sz="half" idx="1"/>
          </p:nvPr>
        </p:nvSpPr>
        <p:spPr/>
        <p:txBody>
          <a:bodyPr/>
          <a:lstStyle/>
          <a:p>
            <a:r>
              <a:rPr lang="en-US" dirty="0"/>
              <a:t>SCD clients are seen as drug seekers once they enter the emergency room (Haywood et al, 2012</a:t>
            </a:r>
            <a:r>
              <a:rPr lang="en-US" dirty="0" smtClean="0"/>
              <a:t>).</a:t>
            </a:r>
          </a:p>
          <a:p>
            <a:r>
              <a:rPr lang="en-US" dirty="0" smtClean="0"/>
              <a:t>An </a:t>
            </a:r>
            <a:r>
              <a:rPr lang="en-US" dirty="0"/>
              <a:t>average of 197,000 emergency room visits occur each year, with an hospital admission rate of 29% (Porter et al., 2012</a:t>
            </a:r>
            <a:r>
              <a:rPr lang="en-US" dirty="0" smtClean="0"/>
              <a:t>).</a:t>
            </a:r>
          </a:p>
          <a:p>
            <a:r>
              <a:rPr lang="en-US" dirty="0" smtClean="0"/>
              <a:t>Cost </a:t>
            </a:r>
            <a:r>
              <a:rPr lang="en-US" dirty="0"/>
              <a:t>for SCD clients seen in the emergency room for VOC has been estimated to be over $356 million. </a:t>
            </a:r>
            <a:endParaRPr lang="en-US" dirty="0" smtClean="0"/>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286500" y="2193925"/>
            <a:ext cx="4857750" cy="4024313"/>
          </a:xfrm>
          <a:prstGeom prst="rect">
            <a:avLst/>
          </a:prstGeom>
          <a:ln>
            <a:noFill/>
          </a:ln>
          <a:effectLst>
            <a:softEdge rad="112500"/>
          </a:effectLst>
        </p:spPr>
      </p:pic>
    </p:spTree>
    <p:extLst>
      <p:ext uri="{BB962C8B-B14F-4D97-AF65-F5344CB8AC3E}">
        <p14:creationId xmlns:p14="http://schemas.microsoft.com/office/powerpoint/2010/main" val="21123536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C0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t>Sickle Cell Disease Pain &amp; Emergency Room</a:t>
            </a:r>
            <a:endParaRPr lang="en-US" dirty="0"/>
          </a:p>
        </p:txBody>
      </p:sp>
      <p:sp>
        <p:nvSpPr>
          <p:cNvPr id="6" name="Content Placeholder 5"/>
          <p:cNvSpPr>
            <a:spLocks noGrp="1"/>
          </p:cNvSpPr>
          <p:nvPr>
            <p:ph idx="1"/>
          </p:nvPr>
        </p:nvSpPr>
        <p:spPr/>
        <p:txBody>
          <a:bodyPr/>
          <a:lstStyle/>
          <a:p>
            <a:r>
              <a:rPr lang="en-US" dirty="0"/>
              <a:t>63% of nurses working with SCD clients believed addiction was a </a:t>
            </a:r>
            <a:r>
              <a:rPr lang="en-US" dirty="0" smtClean="0"/>
              <a:t>factor.</a:t>
            </a:r>
          </a:p>
          <a:p>
            <a:r>
              <a:rPr lang="en-US" dirty="0"/>
              <a:t>30% were reluctant to administer a high dose of analgesic (Porter et al., 2012). </a:t>
            </a:r>
            <a:endParaRPr lang="en-US" dirty="0" smtClean="0"/>
          </a:p>
          <a:p>
            <a:r>
              <a:rPr lang="en-US" dirty="0" smtClean="0"/>
              <a:t>Under </a:t>
            </a:r>
            <a:r>
              <a:rPr lang="en-US" dirty="0"/>
              <a:t>treatment of pain occurs with SCD clients in a </a:t>
            </a:r>
            <a:r>
              <a:rPr lang="en-US" dirty="0" smtClean="0"/>
              <a:t>VOC due to the stigma.</a:t>
            </a:r>
          </a:p>
          <a:p>
            <a:r>
              <a:rPr lang="en-US" dirty="0" smtClean="0"/>
              <a:t>Research </a:t>
            </a:r>
            <a:r>
              <a:rPr lang="en-US" dirty="0"/>
              <a:t>suggests that even though opioids were used for SCD clients with painful VOC episodes, dependency in SCD is not any different from other clients in the general population without SCD. </a:t>
            </a:r>
            <a:endParaRPr lang="en-US" dirty="0" smtClean="0"/>
          </a:p>
          <a:p>
            <a:r>
              <a:rPr lang="en-US" dirty="0" smtClean="0"/>
              <a:t>Drug </a:t>
            </a:r>
            <a:r>
              <a:rPr lang="en-US" dirty="0"/>
              <a:t>seeking is often assumed </a:t>
            </a:r>
            <a:r>
              <a:rPr lang="en-US" dirty="0" smtClean="0"/>
              <a:t>by health professionals due </a:t>
            </a:r>
            <a:r>
              <a:rPr lang="en-US" dirty="0"/>
              <a:t>to the excessive use of </a:t>
            </a:r>
            <a:r>
              <a:rPr lang="en-US" dirty="0" smtClean="0"/>
              <a:t>narcotics.</a:t>
            </a:r>
            <a:endParaRPr lang="en-US" dirty="0"/>
          </a:p>
        </p:txBody>
      </p:sp>
    </p:spTree>
    <p:extLst>
      <p:ext uri="{BB962C8B-B14F-4D97-AF65-F5344CB8AC3E}">
        <p14:creationId xmlns:p14="http://schemas.microsoft.com/office/powerpoint/2010/main" val="7357586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C0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Pain Management in Adolescents</a:t>
            </a:r>
            <a:endParaRPr lang="en-US" dirty="0"/>
          </a:p>
        </p:txBody>
      </p:sp>
      <p:sp>
        <p:nvSpPr>
          <p:cNvPr id="3" name="Content Placeholder 2"/>
          <p:cNvSpPr>
            <a:spLocks noGrp="1"/>
          </p:cNvSpPr>
          <p:nvPr>
            <p:ph idx="1"/>
          </p:nvPr>
        </p:nvSpPr>
        <p:spPr/>
        <p:txBody>
          <a:bodyPr/>
          <a:lstStyle/>
          <a:p>
            <a:r>
              <a:rPr lang="en-US" dirty="0"/>
              <a:t>SCD clients are not drug seekers but are seeking care due to the lack of “psychosocial support, poor coping skills, and inappropriate therapeutic expectations” (Dampier et al., 2011, p. 128). </a:t>
            </a:r>
            <a:endParaRPr lang="en-US" dirty="0" smtClean="0"/>
          </a:p>
          <a:p>
            <a:r>
              <a:rPr lang="en-US" dirty="0"/>
              <a:t>SCD pain management should be determined and will require multiple medications in which responses are made on a variety of neurochemical </a:t>
            </a:r>
            <a:r>
              <a:rPr lang="en-US" dirty="0" smtClean="0"/>
              <a:t>pathways.</a:t>
            </a:r>
          </a:p>
          <a:p>
            <a:r>
              <a:rPr lang="en-US" dirty="0" smtClean="0"/>
              <a:t>Research indicated that </a:t>
            </a:r>
            <a:r>
              <a:rPr lang="en-US" b="1" dirty="0" smtClean="0"/>
              <a:t>6</a:t>
            </a:r>
            <a:r>
              <a:rPr lang="en-US" b="1" dirty="0"/>
              <a:t>%</a:t>
            </a:r>
            <a:r>
              <a:rPr lang="en-US" dirty="0"/>
              <a:t> of SCD clients die during </a:t>
            </a:r>
            <a:r>
              <a:rPr lang="en-US" dirty="0" smtClean="0"/>
              <a:t>childhood (Wang</a:t>
            </a:r>
            <a:r>
              <a:rPr lang="en-US" dirty="0"/>
              <a:t>, Kavanagh, Little, </a:t>
            </a:r>
            <a:r>
              <a:rPr lang="en-US" dirty="0" smtClean="0"/>
              <a:t>Holliman, &amp; </a:t>
            </a:r>
            <a:r>
              <a:rPr lang="en-US" dirty="0" err="1" smtClean="0"/>
              <a:t>Sprinz</a:t>
            </a:r>
            <a:r>
              <a:rPr lang="en-US" dirty="0" smtClean="0"/>
              <a:t>, 2011).</a:t>
            </a:r>
          </a:p>
          <a:p>
            <a:r>
              <a:rPr lang="en-US" dirty="0" smtClean="0"/>
              <a:t>Research suggest there is evidence </a:t>
            </a:r>
            <a:r>
              <a:rPr lang="en-US" dirty="0"/>
              <a:t>between gaps and variations in quality of care which contributes to mortality in children affected </a:t>
            </a:r>
            <a:r>
              <a:rPr lang="en-US"/>
              <a:t>with </a:t>
            </a:r>
            <a:r>
              <a:rPr lang="en-US" smtClean="0"/>
              <a:t>SCD.</a:t>
            </a:r>
          </a:p>
          <a:p>
            <a:r>
              <a:rPr lang="en-US" smtClean="0"/>
              <a:t>Poor </a:t>
            </a:r>
            <a:r>
              <a:rPr lang="en-US" dirty="0"/>
              <a:t>outcomes are a factor in the quality of care in SCD. </a:t>
            </a:r>
          </a:p>
          <a:p>
            <a:endParaRPr lang="en-US" dirty="0"/>
          </a:p>
        </p:txBody>
      </p:sp>
    </p:spTree>
    <p:extLst>
      <p:ext uri="{BB962C8B-B14F-4D97-AF65-F5344CB8AC3E}">
        <p14:creationId xmlns:p14="http://schemas.microsoft.com/office/powerpoint/2010/main" val="10255105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C0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Purpose for research:</a:t>
            </a:r>
            <a:r>
              <a:rPr lang="en-US" dirty="0"/>
              <a:t/>
            </a:r>
            <a:br>
              <a:rPr lang="en-US" dirty="0"/>
            </a:br>
            <a:r>
              <a:rPr lang="en-US" b="1" dirty="0" smtClean="0"/>
              <a:t>Pain </a:t>
            </a:r>
            <a:r>
              <a:rPr lang="en-US" b="1" dirty="0"/>
              <a:t>Management in Adolescents</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a:t>Nursing knowledge is critical to reducing the stigma and management of SCD </a:t>
            </a:r>
            <a:r>
              <a:rPr lang="en-US" dirty="0" smtClean="0"/>
              <a:t>pain.</a:t>
            </a:r>
          </a:p>
          <a:p>
            <a:r>
              <a:rPr lang="en-US" dirty="0" smtClean="0"/>
              <a:t>Identifying </a:t>
            </a:r>
            <a:r>
              <a:rPr lang="en-US" dirty="0"/>
              <a:t>standards of care for this unique population can improve pain management and treatment. </a:t>
            </a:r>
            <a:endParaRPr lang="en-US" dirty="0" smtClean="0"/>
          </a:p>
          <a:p>
            <a:r>
              <a:rPr lang="en-US" dirty="0"/>
              <a:t>Nurses play a vital role in the introduction of evidence-based practice within the clinical setting. </a:t>
            </a:r>
            <a:endParaRPr lang="en-US" dirty="0" smtClean="0"/>
          </a:p>
          <a:p>
            <a:r>
              <a:rPr lang="en-US" dirty="0" smtClean="0"/>
              <a:t>Nurses </a:t>
            </a:r>
            <a:r>
              <a:rPr lang="en-US" dirty="0"/>
              <a:t>will serve as a catalyst providing scientific evidence to help them inform peers to facilitate change in adolescent SCD pain </a:t>
            </a:r>
            <a:r>
              <a:rPr lang="en-US" dirty="0" smtClean="0"/>
              <a:t>management.</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010400" y="2194558"/>
            <a:ext cx="4316730" cy="3520441"/>
          </a:xfrm>
        </p:spPr>
      </p:pic>
    </p:spTree>
    <p:extLst>
      <p:ext uri="{BB962C8B-B14F-4D97-AF65-F5344CB8AC3E}">
        <p14:creationId xmlns:p14="http://schemas.microsoft.com/office/powerpoint/2010/main" val="7376743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C0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Research Findings</a:t>
            </a:r>
            <a:endParaRPr lang="en-US" b="1" dirty="0"/>
          </a:p>
        </p:txBody>
      </p:sp>
      <p:sp>
        <p:nvSpPr>
          <p:cNvPr id="3" name="Content Placeholder 2"/>
          <p:cNvSpPr>
            <a:spLocks noGrp="1"/>
          </p:cNvSpPr>
          <p:nvPr>
            <p:ph idx="1"/>
          </p:nvPr>
        </p:nvSpPr>
        <p:spPr/>
        <p:txBody>
          <a:bodyPr/>
          <a:lstStyle/>
          <a:p>
            <a:r>
              <a:rPr lang="en-US" dirty="0" smtClean="0"/>
              <a:t>Efforts </a:t>
            </a:r>
            <a:r>
              <a:rPr lang="en-US" dirty="0"/>
              <a:t>have been limited with improving quality care for children with SCD in comparison to other chronic illnesses that occur in </a:t>
            </a:r>
            <a:r>
              <a:rPr lang="en-US" dirty="0" smtClean="0"/>
              <a:t>children (Wang</a:t>
            </a:r>
            <a:r>
              <a:rPr lang="en-US" dirty="0"/>
              <a:t>, Kavanagh, </a:t>
            </a:r>
            <a:r>
              <a:rPr lang="en-US" dirty="0" smtClean="0"/>
              <a:t>&amp; Little </a:t>
            </a:r>
            <a:r>
              <a:rPr lang="en-US" dirty="0"/>
              <a:t>et </a:t>
            </a:r>
            <a:r>
              <a:rPr lang="en-US" dirty="0" smtClean="0"/>
              <a:t>al., 2011).</a:t>
            </a:r>
          </a:p>
          <a:p>
            <a:r>
              <a:rPr lang="en-US" dirty="0" smtClean="0"/>
              <a:t>Quality </a:t>
            </a:r>
            <a:r>
              <a:rPr lang="en-US" dirty="0"/>
              <a:t>of care </a:t>
            </a:r>
            <a:r>
              <a:rPr lang="en-US" dirty="0" smtClean="0"/>
              <a:t>contributed </a:t>
            </a:r>
            <a:r>
              <a:rPr lang="en-US" dirty="0"/>
              <a:t>to poor outcomes for children with sickle cell disease</a:t>
            </a:r>
            <a:r>
              <a:rPr lang="en-US" dirty="0" smtClean="0"/>
              <a:t>.</a:t>
            </a:r>
          </a:p>
          <a:p>
            <a:r>
              <a:rPr lang="en-US" dirty="0"/>
              <a:t>Due to the lack of quality measures for sickle cell children, a limited comprehensive and interdisciplinary system of care is developed</a:t>
            </a:r>
            <a:r>
              <a:rPr lang="en-US" dirty="0" smtClean="0"/>
              <a:t>.</a:t>
            </a:r>
          </a:p>
          <a:p>
            <a:r>
              <a:rPr lang="en-US" dirty="0" smtClean="0"/>
              <a:t>Children </a:t>
            </a:r>
            <a:r>
              <a:rPr lang="en-US" dirty="0"/>
              <a:t>who are diagnosed with sickle cell disease are at higher risk for acute and long term impediments leading to early </a:t>
            </a:r>
            <a:r>
              <a:rPr lang="en-US" dirty="0" smtClean="0"/>
              <a:t>mortality</a:t>
            </a:r>
            <a:r>
              <a:rPr lang="en-US" dirty="0"/>
              <a:t> </a:t>
            </a:r>
            <a:r>
              <a:rPr lang="en-US" dirty="0" smtClean="0"/>
              <a:t>(Wang </a:t>
            </a:r>
            <a:r>
              <a:rPr lang="en-US" dirty="0"/>
              <a:t>et al</a:t>
            </a:r>
            <a:r>
              <a:rPr lang="en-US" dirty="0" smtClean="0"/>
              <a:t>., 2010).</a:t>
            </a:r>
          </a:p>
          <a:p>
            <a:endParaRPr lang="en-US" dirty="0"/>
          </a:p>
        </p:txBody>
      </p:sp>
    </p:spTree>
    <p:extLst>
      <p:ext uri="{BB962C8B-B14F-4D97-AF65-F5344CB8AC3E}">
        <p14:creationId xmlns:p14="http://schemas.microsoft.com/office/powerpoint/2010/main" val="2486679119"/>
      </p:ext>
    </p:extLst>
  </p:cSld>
  <p:clrMapOvr>
    <a:masterClrMapping/>
  </p:clrMapOvr>
  <p:timing>
    <p:tnLst>
      <p:par>
        <p:cTn id="1" dur="indefinite" restart="never" nodeType="tmRoot"/>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FE1EB5C7-81A8-4CBA-AE6E-B3BF73DC3895}"/>
    </a:ext>
  </a:extLst>
</a:theme>
</file>

<file path=docProps/app.xml><?xml version="1.0" encoding="utf-8"?>
<Properties xmlns="http://schemas.openxmlformats.org/officeDocument/2006/extended-properties" xmlns:vt="http://schemas.openxmlformats.org/officeDocument/2006/docPropsVTypes">
  <Template>Vapor Trail</Template>
  <TotalTime>156</TotalTime>
  <Words>2567</Words>
  <Application>Microsoft Office PowerPoint</Application>
  <PresentationFormat>Widescreen</PresentationFormat>
  <Paragraphs>130</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Century Gothic</vt:lpstr>
      <vt:lpstr>Wingdings</vt:lpstr>
      <vt:lpstr>Vapor Trail</vt:lpstr>
      <vt:lpstr>Sickle Cell Disease Pain Management in Adolescents: A Literature Review </vt:lpstr>
      <vt:lpstr>Introduction</vt:lpstr>
      <vt:lpstr>Sickle Cell Disease Pain</vt:lpstr>
      <vt:lpstr>Sickle Cell Disease Pain</vt:lpstr>
      <vt:lpstr>Sickle Cell Disease Pain &amp; Emergency Room</vt:lpstr>
      <vt:lpstr>Sickle Cell Disease Pain &amp; Emergency Room</vt:lpstr>
      <vt:lpstr>Pain Management in Adolescents</vt:lpstr>
      <vt:lpstr>Purpose for research: Pain Management in Adolescents</vt:lpstr>
      <vt:lpstr>Research Findings</vt:lpstr>
      <vt:lpstr>Research Findings</vt:lpstr>
      <vt:lpstr>Research Findings</vt:lpstr>
      <vt:lpstr>Research Findings</vt:lpstr>
      <vt:lpstr>Research Findings</vt:lpstr>
      <vt:lpstr>Research Findings</vt:lpstr>
      <vt:lpstr>Research Findings</vt:lpstr>
      <vt:lpstr>Implications for Nursing Practice  </vt:lpstr>
      <vt:lpstr>Implications for Nursing: Best Practice guidelines</vt:lpstr>
      <vt:lpstr>Implications for Nursing: Best Practice guidelines</vt:lpstr>
      <vt:lpstr>Recommendations for Practice Change  </vt:lpstr>
      <vt:lpstr>Recommendations for Practice Change  </vt:lpstr>
      <vt:lpstr>Conclusion</vt:lpstr>
      <vt:lpstr>questions</vt:lpstr>
      <vt:lpstr>References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Sickle Cell Disease Pain Management in Adolescents: A Literature Review</dc:title>
  <dc:creator>Bridget Wilson</dc:creator>
  <cp:lastModifiedBy>Bridget Wilson</cp:lastModifiedBy>
  <cp:revision>20</cp:revision>
  <dcterms:created xsi:type="dcterms:W3CDTF">2014-09-30T00:35:03Z</dcterms:created>
  <dcterms:modified xsi:type="dcterms:W3CDTF">2014-10-01T01:10:17Z</dcterms:modified>
</cp:coreProperties>
</file>