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361" r:id="rId3"/>
    <p:sldId id="260" r:id="rId4"/>
    <p:sldId id="357" r:id="rId5"/>
    <p:sldId id="354" r:id="rId6"/>
    <p:sldId id="338" r:id="rId7"/>
    <p:sldId id="339" r:id="rId8"/>
    <p:sldId id="342" r:id="rId9"/>
    <p:sldId id="343" r:id="rId10"/>
    <p:sldId id="344" r:id="rId11"/>
    <p:sldId id="345" r:id="rId12"/>
    <p:sldId id="348" r:id="rId13"/>
    <p:sldId id="362" r:id="rId14"/>
    <p:sldId id="363" r:id="rId15"/>
    <p:sldId id="349" r:id="rId16"/>
    <p:sldId id="351" r:id="rId17"/>
    <p:sldId id="353" r:id="rId18"/>
    <p:sldId id="347" r:id="rId19"/>
    <p:sldId id="316" r:id="rId20"/>
    <p:sldId id="317" r:id="rId21"/>
    <p:sldId id="333" r:id="rId22"/>
    <p:sldId id="334" r:id="rId23"/>
    <p:sldId id="326" r:id="rId24"/>
    <p:sldId id="335" r:id="rId25"/>
    <p:sldId id="336" r:id="rId26"/>
    <p:sldId id="283" r:id="rId27"/>
    <p:sldId id="360" r:id="rId28"/>
    <p:sldId id="305" r:id="rId29"/>
    <p:sldId id="364" r:id="rId30"/>
    <p:sldId id="309" r:id="rId31"/>
    <p:sldId id="312" r:id="rId32"/>
    <p:sldId id="313" r:id="rId33"/>
    <p:sldId id="31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238AD0-6A8C-4369-967E-51F4EA6E5575}" type="datetimeFigureOut">
              <a:rPr lang="en-GB" smtClean="0"/>
              <a:pPr/>
              <a:t>24/04/2016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1DDB0A-29A6-43B0-968E-9735B4F643AD}" type="slidenum">
              <a:rPr lang="en-GB" smtClean="0"/>
              <a:pPr/>
              <a:t>‹#›</a:t>
            </a:fld>
            <a:endParaRPr lang="en-GB"/>
          </a:p>
        </p:txBody>
      </p:sp>
    </p:spTree>
    <p:extLst>
      <p:ext uri="{BB962C8B-B14F-4D97-AF65-F5344CB8AC3E}">
        <p14:creationId xmlns:p14="http://schemas.microsoft.com/office/powerpoint/2010/main" xmlns="" val="25741485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a:lstStyle/>
          <a:p>
            <a:fld id="{2E331B2B-496E-4BB2-B3B4-BF96DE4BD130}" type="slidenum">
              <a:rPr lang="en-GB" smtClean="0"/>
              <a:pPr/>
              <a:t>‹#›</a:t>
            </a:fld>
            <a:endParaRPr lang="en-GB"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924800" y="6416675"/>
            <a:ext cx="762000" cy="365125"/>
          </a:xfrm>
        </p:spPr>
        <p:txBody>
          <a:bodyPr/>
          <a:lstStyle/>
          <a:p>
            <a:fld id="{2E331B2B-496E-4BB2-B3B4-BF96DE4BD130}"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A3684E-6A2E-4D8A-9F7C-B70D4207D503}" type="datetimeFigureOut">
              <a:rPr lang="en-GB" smtClean="0"/>
              <a:pPr/>
              <a:t>24/04/2016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331B2B-496E-4BB2-B3B4-BF96DE4BD13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FA3684E-6A2E-4D8A-9F7C-B70D4207D503}" type="datetimeFigureOut">
              <a:rPr lang="en-GB" smtClean="0"/>
              <a:pPr/>
              <a:t>24/04/2016</a:t>
            </a:fld>
            <a:endParaRPr lang="en-GB"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E331B2B-496E-4BB2-B3B4-BF96DE4BD130}"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nice.org.uk/guidance/ng1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The </a:t>
            </a:r>
            <a:r>
              <a:rPr lang="en-GB" dirty="0"/>
              <a:t>management of violence and aggression against staff in mental health work: responding effectively through a co-production approach to issues for service users, carers, staff and agencies</a:t>
            </a:r>
            <a:br>
              <a:rPr lang="en-GB" dirty="0"/>
            </a:br>
            <a:r>
              <a:rPr lang="en-GB" dirty="0"/>
              <a:t/>
            </a:r>
            <a:br>
              <a:rPr lang="en-GB" dirty="0"/>
            </a:br>
            <a:r>
              <a:rPr lang="en-GB" dirty="0" smtClean="0"/>
              <a:t/>
            </a:r>
            <a:br>
              <a:rPr lang="en-GB" dirty="0" smtClean="0"/>
            </a:br>
            <a:endParaRPr lang="en-GB" sz="2700" dirty="0"/>
          </a:p>
        </p:txBody>
      </p:sp>
      <p:sp>
        <p:nvSpPr>
          <p:cNvPr id="5" name="Content Placeholder 4"/>
          <p:cNvSpPr>
            <a:spLocks noGrp="1"/>
          </p:cNvSpPr>
          <p:nvPr>
            <p:ph idx="1"/>
          </p:nvPr>
        </p:nvSpPr>
        <p:spPr>
          <a:xfrm>
            <a:off x="457200" y="4653136"/>
            <a:ext cx="8229600" cy="1656224"/>
          </a:xfrm>
        </p:spPr>
        <p:txBody>
          <a:bodyPr/>
          <a:lstStyle/>
          <a:p>
            <a:pPr marL="137160" indent="0" algn="ctr">
              <a:buNone/>
            </a:pPr>
            <a:r>
              <a:rPr lang="en-GB" dirty="0" smtClean="0"/>
              <a:t>Prof Brian Littlechild</a:t>
            </a:r>
          </a:p>
          <a:p>
            <a:pPr marL="137160" indent="0" algn="ctr">
              <a:buNone/>
            </a:pPr>
            <a:r>
              <a:rPr lang="en-GB" dirty="0" smtClean="0"/>
              <a:t>University of Hertfordshire</a:t>
            </a:r>
          </a:p>
          <a:p>
            <a:pPr marL="137160" indent="0" algn="ctr">
              <a:buNone/>
            </a:pPr>
            <a:r>
              <a:rPr lang="en-GB" dirty="0" smtClean="0"/>
              <a:t>b.littlechild@herts.ac.uk</a:t>
            </a:r>
          </a:p>
          <a:p>
            <a:endParaRPr lang="en-GB" dirty="0"/>
          </a:p>
        </p:txBody>
      </p:sp>
    </p:spTree>
    <p:extLst>
      <p:ext uri="{BB962C8B-B14F-4D97-AF65-F5344CB8AC3E}">
        <p14:creationId xmlns:p14="http://schemas.microsoft.com/office/powerpoint/2010/main" xmlns="" val="3048733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pPr marL="137160" indent="0">
              <a:buNone/>
            </a:pPr>
            <a:r>
              <a:rPr lang="en-GB" b="1" u="sng" dirty="0" smtClean="0"/>
              <a:t>Mental </a:t>
            </a:r>
            <a:r>
              <a:rPr lang="en-GB" b="1" u="sng" dirty="0"/>
              <a:t>health settings</a:t>
            </a:r>
          </a:p>
          <a:p>
            <a:r>
              <a:rPr lang="en-GB" dirty="0"/>
              <a:t>Violence and aggression in mental health settings occur most frequently in inpatient psychiatric units and most acute hospital assaults take place in emergency departments.</a:t>
            </a:r>
          </a:p>
          <a:p>
            <a:r>
              <a:rPr lang="en-GB" dirty="0"/>
              <a:t>Less well-researched in primary and community settings- but  deaths of  8 social workers  since 1978 in community settings </a:t>
            </a:r>
          </a:p>
          <a:p>
            <a:r>
              <a:rPr lang="en-GB" dirty="0"/>
              <a:t> Isolation a key issue in community based work</a:t>
            </a:r>
          </a:p>
          <a:p>
            <a:endParaRPr lang="en-GB" dirty="0"/>
          </a:p>
          <a:p>
            <a:endParaRPr lang="en-GB" dirty="0"/>
          </a:p>
        </p:txBody>
      </p:sp>
    </p:spTree>
    <p:extLst>
      <p:ext uri="{BB962C8B-B14F-4D97-AF65-F5344CB8AC3E}">
        <p14:creationId xmlns:p14="http://schemas.microsoft.com/office/powerpoint/2010/main" xmlns="" val="873530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pPr marL="548640" lvl="2" indent="-411480">
              <a:buClr>
                <a:schemeClr val="tx1">
                  <a:shade val="95000"/>
                </a:schemeClr>
              </a:buClr>
              <a:buSzPct val="65000"/>
              <a:buFont typeface="Wingdings 2"/>
              <a:buChar char=""/>
            </a:pPr>
            <a:r>
              <a:rPr lang="en-GB" sz="3200" dirty="0"/>
              <a:t>Health and social care provider </a:t>
            </a:r>
            <a:r>
              <a:rPr lang="en-GB" sz="3200" dirty="0" smtClean="0"/>
              <a:t>organisations should have </a:t>
            </a:r>
            <a:r>
              <a:rPr lang="en-GB" sz="3200" dirty="0"/>
              <a:t>up-to-date policies on the management of violence and aggression </a:t>
            </a:r>
            <a:r>
              <a:rPr lang="en-GB" sz="3200" dirty="0" smtClean="0"/>
              <a:t>for  </a:t>
            </a:r>
            <a:r>
              <a:rPr lang="en-GB" sz="3200" dirty="0"/>
              <a:t>people with mental health problems, and on lone working, in community and primary care </a:t>
            </a:r>
            <a:r>
              <a:rPr lang="en-GB" sz="3200" dirty="0" smtClean="0"/>
              <a:t>settings.</a:t>
            </a:r>
            <a:endParaRPr lang="en-GB" sz="3200" dirty="0"/>
          </a:p>
          <a:p>
            <a:endParaRPr lang="en-GB" dirty="0"/>
          </a:p>
        </p:txBody>
      </p:sp>
    </p:spTree>
    <p:extLst>
      <p:ext uri="{BB962C8B-B14F-4D97-AF65-F5344CB8AC3E}">
        <p14:creationId xmlns:p14="http://schemas.microsoft.com/office/powerpoint/2010/main" xmlns="" val="245579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marL="0" indent="0">
              <a:buNone/>
            </a:pPr>
            <a:r>
              <a:rPr lang="en-GB" b="1" u="sng" dirty="0" smtClean="0"/>
              <a:t>Causes: </a:t>
            </a:r>
            <a:endParaRPr lang="en-GB" b="1" u="sng" dirty="0"/>
          </a:p>
          <a:p>
            <a:r>
              <a:rPr lang="en-GB" dirty="0"/>
              <a:t>P</a:t>
            </a:r>
            <a:r>
              <a:rPr lang="en-GB" dirty="0" smtClean="0"/>
              <a:t>ersonality </a:t>
            </a:r>
            <a:r>
              <a:rPr lang="en-GB" dirty="0"/>
              <a:t>characteristics </a:t>
            </a:r>
          </a:p>
          <a:p>
            <a:r>
              <a:rPr lang="en-GB" dirty="0"/>
              <a:t>I</a:t>
            </a:r>
            <a:r>
              <a:rPr lang="en-GB" dirty="0" smtClean="0"/>
              <a:t>ntense </a:t>
            </a:r>
            <a:r>
              <a:rPr lang="en-GB" dirty="0"/>
              <a:t>mental distress</a:t>
            </a:r>
          </a:p>
          <a:p>
            <a:r>
              <a:rPr lang="en-GB" dirty="0" smtClean="0"/>
              <a:t>Attitudes </a:t>
            </a:r>
            <a:r>
              <a:rPr lang="en-GB" dirty="0"/>
              <a:t>and behaviours of surrounding staff and service </a:t>
            </a:r>
            <a:r>
              <a:rPr lang="en-GB" dirty="0" smtClean="0"/>
              <a:t>users</a:t>
            </a:r>
          </a:p>
          <a:p>
            <a:r>
              <a:rPr lang="en-GB" dirty="0" smtClean="0"/>
              <a:t>T</a:t>
            </a:r>
            <a:r>
              <a:rPr lang="en-GB" dirty="0" smtClean="0"/>
              <a:t>he </a:t>
            </a:r>
            <a:r>
              <a:rPr lang="en-GB" dirty="0"/>
              <a:t>physical </a:t>
            </a:r>
            <a:r>
              <a:rPr lang="en-GB" dirty="0" smtClean="0"/>
              <a:t>setting</a:t>
            </a:r>
          </a:p>
          <a:p>
            <a:r>
              <a:rPr lang="en-GB" dirty="0" smtClean="0"/>
              <a:t>Restrictions </a:t>
            </a:r>
            <a:r>
              <a:rPr lang="en-GB" dirty="0"/>
              <a:t>that limit the service user's freedom- in community, service user  experience of power/control of staff/agency</a:t>
            </a:r>
          </a:p>
          <a:p>
            <a:endParaRPr lang="en-GB" dirty="0"/>
          </a:p>
        </p:txBody>
      </p:sp>
    </p:spTree>
    <p:extLst>
      <p:ext uri="{BB962C8B-B14F-4D97-AF65-F5344CB8AC3E}">
        <p14:creationId xmlns:p14="http://schemas.microsoft.com/office/powerpoint/2010/main" xmlns="" val="3936479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smtClean="0"/>
              <a:t>The management of violence and aggression against staff in mental health work</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Risks </a:t>
            </a:r>
            <a:r>
              <a:rPr lang="en-GB" dirty="0" smtClean="0"/>
              <a:t> -audit-</a:t>
            </a:r>
            <a:endParaRPr lang="en-GB" dirty="0" smtClean="0"/>
          </a:p>
          <a:p>
            <a:r>
              <a:rPr lang="en-GB" dirty="0" smtClean="0"/>
              <a:t>Where? Who? When? Why? How?</a:t>
            </a:r>
          </a:p>
          <a:p>
            <a:r>
              <a:rPr lang="en-GB" dirty="0" smtClean="0"/>
              <a:t>Isolation</a:t>
            </a:r>
          </a:p>
          <a:p>
            <a:r>
              <a:rPr lang="en-GB" dirty="0" smtClean="0"/>
              <a:t>General Practitioners/Health Visitors/Community Psychiatric Nurses </a:t>
            </a:r>
          </a:p>
          <a:p>
            <a:r>
              <a:rPr lang="en-GB" dirty="0" smtClean="0"/>
              <a:t>Mental health /drug misuse co-occurrence</a:t>
            </a:r>
          </a:p>
          <a:p>
            <a:r>
              <a:rPr lang="en-GB" dirty="0" smtClean="0"/>
              <a:t>Dementia</a:t>
            </a:r>
          </a:p>
          <a:p>
            <a:r>
              <a:rPr lang="en-GB" dirty="0" smtClean="0"/>
              <a:t>Poor recording of  risk assessments-need know  previous behaviour in similar circumstances</a:t>
            </a:r>
          </a:p>
          <a:p>
            <a:endParaRPr lang="en-GB" dirty="0"/>
          </a:p>
        </p:txBody>
      </p:sp>
    </p:spTree>
    <p:extLst>
      <p:ext uri="{BB962C8B-B14F-4D97-AF65-F5344CB8AC3E}">
        <p14:creationId xmlns:p14="http://schemas.microsoft.com/office/powerpoint/2010/main" xmlns="" val="2096755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smtClean="0"/>
              <a:t>The management of violence and aggression against staff in mental health work</a:t>
            </a:r>
            <a:endParaRPr lang="en-GB" dirty="0"/>
          </a:p>
        </p:txBody>
      </p:sp>
      <p:sp>
        <p:nvSpPr>
          <p:cNvPr id="3" name="Content Placeholder 2"/>
          <p:cNvSpPr>
            <a:spLocks noGrp="1"/>
          </p:cNvSpPr>
          <p:nvPr>
            <p:ph idx="1"/>
          </p:nvPr>
        </p:nvSpPr>
        <p:spPr/>
        <p:txBody>
          <a:bodyPr>
            <a:normAutofit fontScale="92500" lnSpcReduction="10000"/>
          </a:bodyPr>
          <a:lstStyle/>
          <a:p>
            <a:pPr>
              <a:buNone/>
            </a:pPr>
            <a:endParaRPr lang="en-GB" dirty="0" smtClean="0"/>
          </a:p>
          <a:p>
            <a:pPr>
              <a:buNone/>
            </a:pPr>
            <a:r>
              <a:rPr lang="en-GB" dirty="0" smtClean="0"/>
              <a:t>Responses:</a:t>
            </a:r>
          </a:p>
          <a:p>
            <a:r>
              <a:rPr lang="en-GB" dirty="0" smtClean="0"/>
              <a:t>Prospective Hazard Analysis/Safer Systems Analysis</a:t>
            </a:r>
          </a:p>
          <a:p>
            <a:r>
              <a:rPr lang="en-GB" dirty="0" smtClean="0"/>
              <a:t>Ban?/Prosecute?</a:t>
            </a:r>
          </a:p>
          <a:p>
            <a:r>
              <a:rPr lang="en-GB" dirty="0" smtClean="0"/>
              <a:t>Restorative approaches/mediation</a:t>
            </a:r>
          </a:p>
          <a:p>
            <a:r>
              <a:rPr lang="en-GB" dirty="0" err="1" smtClean="0"/>
              <a:t>SafeWards</a:t>
            </a:r>
            <a:r>
              <a:rPr lang="en-GB" dirty="0"/>
              <a:t>- http://www.mentalhealthforum.org.uk/uploads/file/Len%20Bowers%20-%20Safewards%20final%20results%20force%20free%20futures.pdf</a:t>
            </a:r>
            <a:endParaRPr lang="en-GB" dirty="0" smtClean="0"/>
          </a:p>
        </p:txBody>
      </p:sp>
    </p:spTree>
    <p:extLst>
      <p:ext uri="{BB962C8B-B14F-4D97-AF65-F5344CB8AC3E}">
        <p14:creationId xmlns:p14="http://schemas.microsoft.com/office/powerpoint/2010/main" xmlns="" val="254490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Autofit/>
          </a:bodyPr>
          <a:lstStyle/>
          <a:p>
            <a:pPr marL="137160" indent="0">
              <a:buNone/>
            </a:pPr>
            <a:endParaRPr lang="en-GB" sz="3200" dirty="0" smtClean="0"/>
          </a:p>
          <a:p>
            <a:r>
              <a:rPr lang="en-GB" sz="3200" dirty="0" smtClean="0"/>
              <a:t>Ensure </a:t>
            </a:r>
            <a:r>
              <a:rPr lang="en-GB" sz="3200" dirty="0"/>
              <a:t>physical restraint </a:t>
            </a:r>
            <a:r>
              <a:rPr lang="en-GB" sz="3200" dirty="0" smtClean="0"/>
              <a:t>should  </a:t>
            </a:r>
            <a:r>
              <a:rPr lang="en-GB" sz="3200" dirty="0"/>
              <a:t>used as a last resort </a:t>
            </a:r>
            <a:r>
              <a:rPr lang="en-GB" sz="3200" dirty="0" smtClean="0"/>
              <a:t>only</a:t>
            </a:r>
          </a:p>
          <a:p>
            <a:r>
              <a:rPr lang="en-GB" sz="3200" dirty="0" smtClean="0"/>
              <a:t>Other restrictive/invasive interventions- include </a:t>
            </a:r>
            <a:r>
              <a:rPr lang="en-GB" sz="3200" dirty="0"/>
              <a:t>observation, seclusion, manual restraint, mechanical restraint and rapid </a:t>
            </a:r>
            <a:r>
              <a:rPr lang="en-GB" sz="3200" dirty="0" smtClean="0"/>
              <a:t>tranquillisation-</a:t>
            </a:r>
            <a:r>
              <a:rPr lang="en-GB" sz="3200" dirty="0"/>
              <a:t>l</a:t>
            </a:r>
            <a:r>
              <a:rPr lang="en-GB" sz="3200" dirty="0" smtClean="0"/>
              <a:t>east </a:t>
            </a:r>
            <a:r>
              <a:rPr lang="en-GB" sz="3200" dirty="0"/>
              <a:t>restrictive alternatives?</a:t>
            </a:r>
          </a:p>
          <a:p>
            <a:r>
              <a:rPr lang="en-GB" sz="3200" dirty="0"/>
              <a:t>P</a:t>
            </a:r>
            <a:r>
              <a:rPr lang="en-GB" sz="3200" dirty="0" smtClean="0"/>
              <a:t>rimary care settings? </a:t>
            </a:r>
            <a:endParaRPr lang="en-GB" sz="3200" dirty="0"/>
          </a:p>
          <a:p>
            <a:endParaRPr lang="en-GB" sz="3200" dirty="0"/>
          </a:p>
        </p:txBody>
      </p:sp>
    </p:spTree>
    <p:extLst>
      <p:ext uri="{BB962C8B-B14F-4D97-AF65-F5344CB8AC3E}">
        <p14:creationId xmlns:p14="http://schemas.microsoft.com/office/powerpoint/2010/main" xmlns="" val="1403398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marL="137160" indent="0">
              <a:buNone/>
            </a:pPr>
            <a:r>
              <a:rPr lang="en-GB" b="1" u="sng" dirty="0"/>
              <a:t>De-escalation and Prevention the </a:t>
            </a:r>
            <a:r>
              <a:rPr lang="en-GB" b="1" u="sng" dirty="0" smtClean="0"/>
              <a:t>Priority:</a:t>
            </a:r>
          </a:p>
          <a:p>
            <a:endParaRPr lang="en-GB" b="1" u="sng" dirty="0"/>
          </a:p>
          <a:p>
            <a:r>
              <a:rPr lang="en-GB" b="1" dirty="0"/>
              <a:t>De-escalation</a:t>
            </a:r>
            <a:r>
              <a:rPr lang="en-GB" dirty="0"/>
              <a:t> The use of techniques (including verbal and non-verbal communication skills) aimed at defusing anger and averting aggression. </a:t>
            </a:r>
            <a:endParaRPr lang="en-GB" dirty="0" smtClean="0"/>
          </a:p>
          <a:p>
            <a:r>
              <a:rPr lang="en-GB" dirty="0" err="1" smtClean="0"/>
              <a:t>P.r.n</a:t>
            </a:r>
            <a:r>
              <a:rPr lang="en-GB" dirty="0" smtClean="0"/>
              <a:t> -as </a:t>
            </a:r>
            <a:r>
              <a:rPr lang="en-GB" dirty="0"/>
              <a:t>the situation </a:t>
            </a:r>
            <a:r>
              <a:rPr lang="en-GB" dirty="0" smtClean="0"/>
              <a:t>arises-  </a:t>
            </a:r>
            <a:r>
              <a:rPr lang="en-GB" dirty="0"/>
              <a:t>medication can be used as part of a de-escalation strategy but p.r.n </a:t>
            </a:r>
            <a:r>
              <a:rPr lang="en-GB" i="1" dirty="0"/>
              <a:t> </a:t>
            </a:r>
            <a:r>
              <a:rPr lang="en-GB" dirty="0"/>
              <a:t>medication used alone is not de-escalation.</a:t>
            </a:r>
          </a:p>
          <a:p>
            <a:endParaRPr lang="en-GB" dirty="0"/>
          </a:p>
        </p:txBody>
      </p:sp>
    </p:spTree>
    <p:extLst>
      <p:ext uri="{BB962C8B-B14F-4D97-AF65-F5344CB8AC3E}">
        <p14:creationId xmlns:p14="http://schemas.microsoft.com/office/powerpoint/2010/main" xmlns="" val="1042019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marL="0" lvl="0" indent="0">
              <a:buNone/>
            </a:pPr>
            <a:endParaRPr lang="en-GB" dirty="0"/>
          </a:p>
          <a:p>
            <a:pPr marL="0" indent="0">
              <a:buNone/>
            </a:pPr>
            <a:r>
              <a:rPr lang="en-GB" b="1" dirty="0"/>
              <a:t>‘Positive </a:t>
            </a:r>
            <a:r>
              <a:rPr lang="en-GB" b="1" dirty="0" smtClean="0"/>
              <a:t>engagement: </a:t>
            </a:r>
            <a:r>
              <a:rPr lang="en-GB" dirty="0"/>
              <a:t>An intervention that aims to empower service users to actively participate in their care. Rather than ‘having things done to’ them, service users negotiate the level of engagement that will be most therapeutic.’</a:t>
            </a:r>
          </a:p>
          <a:p>
            <a:pPr marL="0" indent="0">
              <a:buNone/>
            </a:pPr>
            <a:endParaRPr lang="en-GB" dirty="0" smtClean="0"/>
          </a:p>
        </p:txBody>
      </p:sp>
    </p:spTree>
    <p:extLst>
      <p:ext uri="{BB962C8B-B14F-4D97-AF65-F5344CB8AC3E}">
        <p14:creationId xmlns:p14="http://schemas.microsoft.com/office/powerpoint/2010/main" xmlns="" val="4218179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lvl="2">
              <a:buFont typeface="Wingdings" panose="05000000000000000000" pitchFamily="2" charset="2"/>
              <a:buChar char="§"/>
            </a:pPr>
            <a:r>
              <a:rPr lang="en-GB" sz="2800" dirty="0"/>
              <a:t>Health and social care provider </a:t>
            </a:r>
            <a:r>
              <a:rPr lang="en-GB" sz="2800" dirty="0" smtClean="0"/>
              <a:t>organisations should </a:t>
            </a:r>
            <a:r>
              <a:rPr lang="en-GB" sz="2800" dirty="0"/>
              <a:t>consider training staff </a:t>
            </a:r>
            <a:r>
              <a:rPr lang="en-GB" sz="2800" dirty="0" smtClean="0"/>
              <a:t>in </a:t>
            </a:r>
            <a:r>
              <a:rPr lang="en-GB" sz="2800" dirty="0"/>
              <a:t>avoiding violence, </a:t>
            </a:r>
            <a:r>
              <a:rPr lang="en-GB" sz="2800" dirty="0" smtClean="0"/>
              <a:t>including:</a:t>
            </a:r>
          </a:p>
          <a:p>
            <a:pPr lvl="2"/>
            <a:r>
              <a:rPr lang="en-GB" sz="2800" dirty="0"/>
              <a:t>A</a:t>
            </a:r>
            <a:r>
              <a:rPr lang="en-GB" sz="2800" dirty="0" smtClean="0"/>
              <a:t>nticipation</a:t>
            </a:r>
          </a:p>
          <a:p>
            <a:pPr lvl="2"/>
            <a:r>
              <a:rPr lang="en-GB" sz="2800" dirty="0" smtClean="0"/>
              <a:t> Prevention</a:t>
            </a:r>
          </a:p>
          <a:p>
            <a:pPr lvl="2"/>
            <a:r>
              <a:rPr lang="en-GB" sz="2800" dirty="0" smtClean="0"/>
              <a:t> </a:t>
            </a:r>
            <a:r>
              <a:rPr lang="en-GB" sz="2800" dirty="0"/>
              <a:t>D</a:t>
            </a:r>
            <a:r>
              <a:rPr lang="en-GB" sz="2800" dirty="0" smtClean="0"/>
              <a:t>e-escalation and breakaway techniques</a:t>
            </a:r>
          </a:p>
          <a:p>
            <a:endParaRPr lang="en-GB" dirty="0"/>
          </a:p>
        </p:txBody>
      </p:sp>
    </p:spTree>
    <p:extLst>
      <p:ext uri="{BB962C8B-B14F-4D97-AF65-F5344CB8AC3E}">
        <p14:creationId xmlns:p14="http://schemas.microsoft.com/office/powerpoint/2010/main" xmlns="" val="3126842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fontScale="92500" lnSpcReduction="10000"/>
          </a:bodyPr>
          <a:lstStyle/>
          <a:p>
            <a:pPr marL="137160" indent="0">
              <a:buNone/>
            </a:pPr>
            <a:r>
              <a:rPr lang="en-GB" sz="3800" dirty="0" smtClean="0"/>
              <a:t>Multiple </a:t>
            </a:r>
            <a:r>
              <a:rPr lang="en-GB" sz="3800" dirty="0"/>
              <a:t>studies </a:t>
            </a:r>
            <a:r>
              <a:rPr lang="en-GB" sz="3800" dirty="0" smtClean="0"/>
              <a:t>confirm that </a:t>
            </a:r>
            <a:r>
              <a:rPr lang="en-GB" sz="3800" dirty="0"/>
              <a:t>services can </a:t>
            </a:r>
            <a:r>
              <a:rPr lang="en-GB" sz="3800" dirty="0" smtClean="0"/>
              <a:t>reduce </a:t>
            </a:r>
            <a:r>
              <a:rPr lang="en-GB" sz="3800" dirty="0"/>
              <a:t>the frequency </a:t>
            </a:r>
            <a:r>
              <a:rPr lang="en-GB" sz="3800" dirty="0" smtClean="0"/>
              <a:t>and level </a:t>
            </a:r>
            <a:r>
              <a:rPr lang="en-GB" sz="3800" dirty="0"/>
              <a:t>of restrictiveness of their interventions without compromising staff safety. The root causes of </a:t>
            </a:r>
            <a:r>
              <a:rPr lang="en-GB" sz="3800" dirty="0" smtClean="0"/>
              <a:t>the problematic  </a:t>
            </a:r>
            <a:r>
              <a:rPr lang="en-GB" sz="3800" dirty="0"/>
              <a:t>cultures that can develop within mental </a:t>
            </a:r>
            <a:r>
              <a:rPr lang="en-GB" sz="3800" dirty="0" smtClean="0"/>
              <a:t>health settings </a:t>
            </a:r>
            <a:r>
              <a:rPr lang="en-GB" sz="3800" dirty="0"/>
              <a:t>can be identified and </a:t>
            </a:r>
            <a:r>
              <a:rPr lang="en-GB" sz="3800" dirty="0" smtClean="0"/>
              <a:t>addressed </a:t>
            </a:r>
          </a:p>
          <a:p>
            <a:pPr marL="137160" indent="0">
              <a:buNone/>
            </a:pPr>
            <a:r>
              <a:rPr lang="en-GB" sz="2300" dirty="0" smtClean="0"/>
              <a:t>(Paterson </a:t>
            </a:r>
            <a:r>
              <a:rPr lang="en-GB" sz="2300" dirty="0"/>
              <a:t>B., McIntosh I.,Wilkinson D., McComish S. and Smith I. (2013) Corrupted cultures in mental health </a:t>
            </a:r>
            <a:r>
              <a:rPr lang="en-GB" sz="2300" dirty="0" smtClean="0"/>
              <a:t>inpatient settings</a:t>
            </a:r>
            <a:r>
              <a:rPr lang="en-GB" sz="2300" dirty="0"/>
              <a:t>. Is restraint reduction the answer? Journal of Psychiatric and Mental Health Nursing. 20(3):</a:t>
            </a:r>
            <a:r>
              <a:rPr lang="en-GB" sz="2300" dirty="0" smtClean="0"/>
              <a:t>228-35</a:t>
            </a:r>
            <a:r>
              <a:rPr lang="en-GB" sz="1600" dirty="0" smtClean="0"/>
              <a:t>)</a:t>
            </a:r>
            <a:endParaRPr lang="en-GB" sz="1600" dirty="0"/>
          </a:p>
        </p:txBody>
      </p:sp>
    </p:spTree>
    <p:extLst>
      <p:ext uri="{BB962C8B-B14F-4D97-AF65-F5344CB8AC3E}">
        <p14:creationId xmlns:p14="http://schemas.microsoft.com/office/powerpoint/2010/main" xmlns="" val="1150522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The management of violence and aggression against staff in mental health work</a:t>
            </a:r>
            <a:endParaRPr lang="en-GB" sz="2800" dirty="0"/>
          </a:p>
        </p:txBody>
      </p:sp>
      <p:sp>
        <p:nvSpPr>
          <p:cNvPr id="3" name="Content Placeholder 2"/>
          <p:cNvSpPr>
            <a:spLocks noGrp="1"/>
          </p:cNvSpPr>
          <p:nvPr>
            <p:ph idx="1"/>
          </p:nvPr>
        </p:nvSpPr>
        <p:spPr/>
        <p:txBody>
          <a:bodyPr>
            <a:normAutofit fontScale="92500"/>
          </a:bodyPr>
          <a:lstStyle/>
          <a:p>
            <a:pPr marL="137160" indent="0">
              <a:buNone/>
            </a:pPr>
            <a:endParaRPr lang="en-GB" dirty="0" smtClean="0"/>
          </a:p>
          <a:p>
            <a:pPr marL="137160" indent="0">
              <a:buNone/>
            </a:pPr>
            <a:r>
              <a:rPr lang="en-GB" dirty="0" smtClean="0"/>
              <a:t>KEY ISSUES: </a:t>
            </a:r>
          </a:p>
          <a:p>
            <a:r>
              <a:rPr lang="en-GB" dirty="0" smtClean="0"/>
              <a:t>Level </a:t>
            </a:r>
            <a:r>
              <a:rPr lang="en-GB" dirty="0"/>
              <a:t>of co-production</a:t>
            </a:r>
          </a:p>
          <a:p>
            <a:r>
              <a:rPr lang="en-GB" dirty="0"/>
              <a:t>360 degrees</a:t>
            </a:r>
          </a:p>
          <a:p>
            <a:r>
              <a:rPr lang="en-GB" dirty="0" smtClean="0"/>
              <a:t>Patient’s involvement  in own treatment and policies- for example,  Critical Incident Analysis/own case records/plans</a:t>
            </a:r>
            <a:endParaRPr lang="en-GB" dirty="0"/>
          </a:p>
          <a:p>
            <a:r>
              <a:rPr lang="en-GB" dirty="0"/>
              <a:t>Restorative </a:t>
            </a:r>
            <a:r>
              <a:rPr lang="en-GB" dirty="0" smtClean="0"/>
              <a:t>approaches</a:t>
            </a:r>
            <a:endParaRPr lang="en-GB" dirty="0"/>
          </a:p>
          <a:p>
            <a:r>
              <a:rPr lang="en-GB" dirty="0"/>
              <a:t>External </a:t>
            </a:r>
            <a:r>
              <a:rPr lang="en-GB" dirty="0" smtClean="0"/>
              <a:t>input/good governance</a:t>
            </a:r>
          </a:p>
          <a:p>
            <a:r>
              <a:rPr lang="en-GB" dirty="0" smtClean="0"/>
              <a:t>All health and care services, not just mental health</a:t>
            </a:r>
            <a:endParaRPr lang="en-GB" dirty="0"/>
          </a:p>
        </p:txBody>
      </p:sp>
    </p:spTree>
    <p:extLst>
      <p:ext uri="{BB962C8B-B14F-4D97-AF65-F5344CB8AC3E}">
        <p14:creationId xmlns:p14="http://schemas.microsoft.com/office/powerpoint/2010/main" xmlns="" val="1837532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marL="137160" indent="0">
              <a:buNone/>
            </a:pPr>
            <a:r>
              <a:rPr lang="en-GB" sz="3600" dirty="0"/>
              <a:t>A </a:t>
            </a:r>
            <a:r>
              <a:rPr lang="en-GB" sz="3600" dirty="0" smtClean="0"/>
              <a:t>number  </a:t>
            </a:r>
            <a:r>
              <a:rPr lang="en-GB" sz="3600" dirty="0"/>
              <a:t>of complex interventions have now been </a:t>
            </a:r>
            <a:r>
              <a:rPr lang="en-GB" sz="3600" dirty="0" smtClean="0"/>
              <a:t>tested and disseminated that </a:t>
            </a:r>
            <a:r>
              <a:rPr lang="en-GB" sz="3600" dirty="0"/>
              <a:t>have </a:t>
            </a:r>
            <a:r>
              <a:rPr lang="en-GB" sz="3600" dirty="0" smtClean="0"/>
              <a:t>delivered such reduction</a:t>
            </a:r>
            <a:r>
              <a:rPr lang="en-GB" sz="4000" dirty="0" smtClean="0"/>
              <a:t>.</a:t>
            </a:r>
            <a:r>
              <a:rPr lang="en-GB" sz="4000" dirty="0"/>
              <a:t> </a:t>
            </a:r>
            <a:endParaRPr lang="en-GB" sz="4000" dirty="0" smtClean="0"/>
          </a:p>
          <a:p>
            <a:pPr marL="137160" indent="0">
              <a:buNone/>
            </a:pPr>
            <a:r>
              <a:rPr lang="en-GB" sz="1800" dirty="0" smtClean="0"/>
              <a:t>(National </a:t>
            </a:r>
            <a:r>
              <a:rPr lang="en-GB" sz="1800" dirty="0"/>
              <a:t>Registry of Evidenced-Based Programs and Practices. (2012). Six Core Strategies to prevent conflict </a:t>
            </a:r>
            <a:r>
              <a:rPr lang="en-GB" sz="1800" dirty="0" smtClean="0"/>
              <a:t>and violence: </a:t>
            </a:r>
            <a:r>
              <a:rPr lang="en-GB" sz="1800" dirty="0"/>
              <a:t>Reducing the use of seclusion and restraint. National Association of State Mental Health </a:t>
            </a:r>
            <a:r>
              <a:rPr lang="en-GB" sz="1800" dirty="0" smtClean="0"/>
              <a:t>Program/</a:t>
            </a:r>
            <a:endParaRPr lang="en-GB" sz="1800" dirty="0"/>
          </a:p>
          <a:p>
            <a:pPr marL="137160" indent="0">
              <a:buNone/>
            </a:pPr>
            <a:r>
              <a:rPr lang="en-GB" sz="1800" dirty="0" smtClean="0"/>
              <a:t>Bowers L. </a:t>
            </a:r>
            <a:r>
              <a:rPr lang="en-GB" sz="1800" dirty="0"/>
              <a:t>et al. (2015) Reducing conflict and containment rates on acute psychiatric wards: The Safewards </a:t>
            </a:r>
            <a:r>
              <a:rPr lang="en-GB" sz="1800" dirty="0" smtClean="0"/>
              <a:t>cluster randomised </a:t>
            </a:r>
            <a:r>
              <a:rPr lang="en-GB" sz="1800" dirty="0"/>
              <a:t>controlled trial. International Journal of Nursing Studies 52(9),</a:t>
            </a:r>
            <a:r>
              <a:rPr lang="en-GB" sz="1800" dirty="0" smtClean="0"/>
              <a:t>1412-1422)</a:t>
            </a:r>
          </a:p>
          <a:p>
            <a:endParaRPr lang="en-GB" dirty="0"/>
          </a:p>
          <a:p>
            <a:endParaRPr lang="en-GB" dirty="0"/>
          </a:p>
        </p:txBody>
      </p:sp>
    </p:spTree>
    <p:extLst>
      <p:ext uri="{BB962C8B-B14F-4D97-AF65-F5344CB8AC3E}">
        <p14:creationId xmlns:p14="http://schemas.microsoft.com/office/powerpoint/2010/main" xmlns="" val="4253544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r>
              <a:rPr lang="en-GB" dirty="0"/>
              <a:t>Professor Tim Kendall, Director of the National Collaborating Centre for Mental </a:t>
            </a:r>
            <a:r>
              <a:rPr lang="en-GB" dirty="0" smtClean="0"/>
              <a:t>Health: </a:t>
            </a:r>
            <a:endParaRPr lang="en-GB" dirty="0"/>
          </a:p>
          <a:p>
            <a:r>
              <a:rPr lang="en-GB" i="1" dirty="0" smtClean="0"/>
              <a:t>“</a:t>
            </a:r>
            <a:r>
              <a:rPr lang="en-GB" i="1" dirty="0"/>
              <a:t>We now want to see a culture of tolerance towards people with mental health problems, helping </a:t>
            </a:r>
            <a:r>
              <a:rPr lang="en-GB" i="1" dirty="0" smtClean="0"/>
              <a:t>health and </a:t>
            </a:r>
            <a:r>
              <a:rPr lang="en-GB" i="1" dirty="0"/>
              <a:t>social care professionals to de-escalate difficult situations and help service users get the support </a:t>
            </a:r>
            <a:r>
              <a:rPr lang="en-GB" i="1" dirty="0" smtClean="0"/>
              <a:t>they need </a:t>
            </a:r>
            <a:r>
              <a:rPr lang="en-GB" i="1" dirty="0"/>
              <a:t>when circumstances in the health service can make things </a:t>
            </a:r>
            <a:r>
              <a:rPr lang="en-GB" i="1" dirty="0" smtClean="0"/>
              <a:t>worse. </a:t>
            </a:r>
            <a:endParaRPr lang="en-GB" dirty="0"/>
          </a:p>
        </p:txBody>
      </p:sp>
    </p:spTree>
    <p:extLst>
      <p:ext uri="{BB962C8B-B14F-4D97-AF65-F5344CB8AC3E}">
        <p14:creationId xmlns:p14="http://schemas.microsoft.com/office/powerpoint/2010/main" xmlns="" val="2783475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r>
              <a:rPr lang="en-GB" i="1" dirty="0"/>
              <a:t>..We also want to develop a culture of learning, such that service users and professionals together can review every time </a:t>
            </a:r>
            <a:r>
              <a:rPr lang="en-GB" i="1" dirty="0" smtClean="0"/>
              <a:t>we restrain </a:t>
            </a:r>
            <a:r>
              <a:rPr lang="en-GB" i="1" dirty="0"/>
              <a:t>or restrict a person’s freedom; and give as much attention to human rights as we do to safety. …a major step forward for people with mental health problems, especially in institutional settings, but also in the community and across health and social care.”</a:t>
            </a:r>
          </a:p>
          <a:p>
            <a:endParaRPr lang="en-GB" dirty="0"/>
          </a:p>
        </p:txBody>
      </p:sp>
    </p:spTree>
    <p:extLst>
      <p:ext uri="{BB962C8B-B14F-4D97-AF65-F5344CB8AC3E}">
        <p14:creationId xmlns:p14="http://schemas.microsoft.com/office/powerpoint/2010/main" xmlns="" val="4034493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marL="137160" indent="0">
              <a:buNone/>
            </a:pPr>
            <a:r>
              <a:rPr lang="en-GB" b="1" dirty="0" smtClean="0"/>
              <a:t>De-escalation: </a:t>
            </a:r>
            <a:r>
              <a:rPr lang="en-GB" b="1" i="1" dirty="0" smtClean="0"/>
              <a:t>Staff training</a:t>
            </a:r>
          </a:p>
          <a:p>
            <a:pPr lvl="0"/>
            <a:r>
              <a:rPr lang="en-GB" dirty="0" smtClean="0"/>
              <a:t>Recognise </a:t>
            </a:r>
            <a:r>
              <a:rPr lang="en-GB" dirty="0"/>
              <a:t>the early signs of agitation, irritation, anger and aggression</a:t>
            </a:r>
          </a:p>
          <a:p>
            <a:pPr lvl="0"/>
            <a:r>
              <a:rPr lang="en-GB" dirty="0"/>
              <a:t>U</a:t>
            </a:r>
            <a:r>
              <a:rPr lang="en-GB" dirty="0" smtClean="0"/>
              <a:t>nderstand </a:t>
            </a:r>
            <a:r>
              <a:rPr lang="en-GB" dirty="0"/>
              <a:t>the likely causes of aggression or violence, both generally and for each service user</a:t>
            </a:r>
          </a:p>
          <a:p>
            <a:pPr lvl="0"/>
            <a:r>
              <a:rPr lang="en-GB" dirty="0" smtClean="0"/>
              <a:t>Recognise </a:t>
            </a:r>
            <a:r>
              <a:rPr lang="en-GB" dirty="0"/>
              <a:t>the importance of personal space</a:t>
            </a:r>
          </a:p>
          <a:p>
            <a:pPr lvl="0"/>
            <a:r>
              <a:rPr lang="en-GB" dirty="0"/>
              <a:t>R</a:t>
            </a:r>
            <a:r>
              <a:rPr lang="en-GB" dirty="0" smtClean="0"/>
              <a:t>espond </a:t>
            </a:r>
            <a:r>
              <a:rPr lang="en-GB" dirty="0"/>
              <a:t>to a service user’s anger in an appropriate, measured and reasonable </a:t>
            </a:r>
            <a:r>
              <a:rPr lang="en-GB" dirty="0" smtClean="0"/>
              <a:t>way,  </a:t>
            </a:r>
            <a:r>
              <a:rPr lang="en-GB" dirty="0"/>
              <a:t>and avoid provocation.</a:t>
            </a:r>
          </a:p>
          <a:p>
            <a:endParaRPr lang="en-GB" dirty="0"/>
          </a:p>
        </p:txBody>
      </p:sp>
    </p:spTree>
    <p:extLst>
      <p:ext uri="{BB962C8B-B14F-4D97-AF65-F5344CB8AC3E}">
        <p14:creationId xmlns:p14="http://schemas.microsoft.com/office/powerpoint/2010/main" xmlns="" val="1620352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lvl="2"/>
            <a:endParaRPr lang="en-GB" sz="3600" dirty="0" smtClean="0"/>
          </a:p>
          <a:p>
            <a:pPr lvl="2"/>
            <a:r>
              <a:rPr lang="en-GB" sz="3600" dirty="0" smtClean="0"/>
              <a:t>Use </a:t>
            </a:r>
            <a:r>
              <a:rPr lang="en-GB" sz="3600" dirty="0"/>
              <a:t>a wide range of verbal and non-verbal skills and interactional techniques to avoid or manage known 'flashpoint' </a:t>
            </a:r>
            <a:r>
              <a:rPr lang="en-GB" sz="3600" dirty="0" smtClean="0"/>
              <a:t>situations</a:t>
            </a:r>
            <a:endParaRPr lang="en-GB" dirty="0"/>
          </a:p>
        </p:txBody>
      </p:sp>
    </p:spTree>
    <p:extLst>
      <p:ext uri="{BB962C8B-B14F-4D97-AF65-F5344CB8AC3E}">
        <p14:creationId xmlns:p14="http://schemas.microsoft.com/office/powerpoint/2010/main" xmlns="" val="820136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lvl="2"/>
            <a:r>
              <a:rPr lang="en-GB" sz="3200" dirty="0"/>
              <a:t>Encourage service users to recognise their own triggers and early warning signs of violence and aggression and other </a:t>
            </a:r>
            <a:r>
              <a:rPr lang="en-GB" sz="3200" dirty="0" smtClean="0"/>
              <a:t>vulnerabilities</a:t>
            </a:r>
          </a:p>
          <a:p>
            <a:pPr lvl="2"/>
            <a:r>
              <a:rPr lang="en-GB" sz="3200" dirty="0" smtClean="0"/>
              <a:t>Include </a:t>
            </a:r>
            <a:r>
              <a:rPr lang="en-GB" sz="3200" dirty="0"/>
              <a:t>this information in care plans and advance statements and give a copy to the service user.</a:t>
            </a:r>
          </a:p>
          <a:p>
            <a:endParaRPr lang="en-GB" dirty="0"/>
          </a:p>
        </p:txBody>
      </p:sp>
    </p:spTree>
    <p:extLst>
      <p:ext uri="{BB962C8B-B14F-4D97-AF65-F5344CB8AC3E}">
        <p14:creationId xmlns:p14="http://schemas.microsoft.com/office/powerpoint/2010/main" xmlns="" val="34078374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r>
              <a:rPr lang="en-GB" b="1" dirty="0"/>
              <a:t>Involving service users in decision-making</a:t>
            </a:r>
          </a:p>
          <a:p>
            <a:pPr marL="914400" lvl="2" indent="0">
              <a:buNone/>
            </a:pPr>
            <a:r>
              <a:rPr lang="en-GB" sz="3200" dirty="0"/>
              <a:t>‘Involve service users in all decisions about their care and treatment</a:t>
            </a:r>
            <a:r>
              <a:rPr lang="en-GB" sz="3200" dirty="0" smtClean="0"/>
              <a:t>, and    </a:t>
            </a:r>
            <a:r>
              <a:rPr lang="en-GB" sz="3200" dirty="0"/>
              <a:t>develop </a:t>
            </a:r>
            <a:r>
              <a:rPr lang="en-GB" sz="3200" dirty="0" smtClean="0"/>
              <a:t>care/risk </a:t>
            </a:r>
            <a:r>
              <a:rPr lang="en-GB" sz="3200" dirty="0"/>
              <a:t>management plans jointly with them. If a service user is unable </a:t>
            </a:r>
            <a:r>
              <a:rPr lang="en-GB" sz="3200" dirty="0" smtClean="0"/>
              <a:t>give opportunity </a:t>
            </a:r>
            <a:r>
              <a:rPr lang="en-GB" sz="3200" dirty="0"/>
              <a:t>to review and revise the plans as soon as </a:t>
            </a:r>
            <a:r>
              <a:rPr lang="en-GB" sz="3200" dirty="0" smtClean="0"/>
              <a:t> </a:t>
            </a:r>
            <a:r>
              <a:rPr lang="en-GB" sz="3200" dirty="0"/>
              <a:t>able or willing </a:t>
            </a:r>
            <a:r>
              <a:rPr lang="en-GB" sz="3200" dirty="0" smtClean="0"/>
              <a:t>(and involve </a:t>
            </a:r>
            <a:r>
              <a:rPr lang="en-GB" sz="3200" dirty="0"/>
              <a:t>their </a:t>
            </a:r>
            <a:r>
              <a:rPr lang="en-GB" sz="3200" dirty="0" smtClean="0"/>
              <a:t>carer)’.</a:t>
            </a:r>
          </a:p>
          <a:p>
            <a:pPr marL="914400" lvl="2" indent="0">
              <a:buNone/>
            </a:pPr>
            <a:endParaRPr lang="en-GB" sz="3200" dirty="0"/>
          </a:p>
          <a:p>
            <a:endParaRPr lang="en-GB" dirty="0"/>
          </a:p>
        </p:txBody>
      </p:sp>
    </p:spTree>
    <p:extLst>
      <p:ext uri="{BB962C8B-B14F-4D97-AF65-F5344CB8AC3E}">
        <p14:creationId xmlns:p14="http://schemas.microsoft.com/office/powerpoint/2010/main" xmlns="" val="3591054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r>
              <a:rPr lang="en-GB" sz="3200" dirty="0"/>
              <a:t>E</a:t>
            </a:r>
            <a:r>
              <a:rPr lang="en-GB" sz="3200" dirty="0" smtClean="0"/>
              <a:t>valuate </a:t>
            </a:r>
            <a:r>
              <a:rPr lang="en-GB" sz="3200" dirty="0"/>
              <a:t>the physical and emotional impact on everyone involved, including witnesses; help service users and staff to identify what led to the incident and what could have been done differently </a:t>
            </a:r>
            <a:r>
              <a:rPr lang="en-GB" sz="3200" dirty="0" smtClean="0"/>
              <a:t>(joint </a:t>
            </a:r>
            <a:r>
              <a:rPr lang="en-GB" sz="3200" dirty="0"/>
              <a:t>critical incident analysis, for example). </a:t>
            </a:r>
            <a:endParaRPr lang="en-GB" sz="3200" dirty="0" smtClean="0"/>
          </a:p>
          <a:p>
            <a:r>
              <a:rPr lang="en-GB" sz="3200" dirty="0" smtClean="0"/>
              <a:t>The learning organisation</a:t>
            </a:r>
          </a:p>
          <a:p>
            <a:endParaRPr lang="en-GB" sz="3200" dirty="0"/>
          </a:p>
          <a:p>
            <a:endParaRPr lang="en-GB" dirty="0"/>
          </a:p>
        </p:txBody>
      </p:sp>
    </p:spTree>
    <p:extLst>
      <p:ext uri="{BB962C8B-B14F-4D97-AF65-F5344CB8AC3E}">
        <p14:creationId xmlns:p14="http://schemas.microsoft.com/office/powerpoint/2010/main" xmlns="" val="3899237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r>
              <a:rPr lang="en-GB" dirty="0"/>
              <a:t>In looking at how we move towards co-production from just taking into account the views of service users about their services, we can make use of</a:t>
            </a:r>
            <a:r>
              <a:rPr lang="en-GB" b="1" i="1" dirty="0"/>
              <a:t> </a:t>
            </a:r>
            <a:r>
              <a:rPr lang="en-GB" dirty="0"/>
              <a:t>Arnstein’s ladder of participation (Arnstein, 1969).</a:t>
            </a:r>
          </a:p>
          <a:p>
            <a:endParaRPr lang="en-GB" dirty="0"/>
          </a:p>
        </p:txBody>
      </p:sp>
    </p:spTree>
    <p:extLst>
      <p:ext uri="{BB962C8B-B14F-4D97-AF65-F5344CB8AC3E}">
        <p14:creationId xmlns:p14="http://schemas.microsoft.com/office/powerpoint/2010/main" xmlns="" val="745808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1691680" y="39011"/>
            <a:ext cx="6372000" cy="6702357"/>
            <a:chOff x="1075" y="-293"/>
            <a:chExt cx="3610" cy="4906"/>
          </a:xfrm>
        </p:grpSpPr>
        <p:sp>
          <p:nvSpPr>
            <p:cNvPr id="4" name="AutoShape 3"/>
            <p:cNvSpPr>
              <a:spLocks noChangeAspect="1" noChangeArrowheads="1" noTextEdit="1"/>
            </p:cNvSpPr>
            <p:nvPr/>
          </p:nvSpPr>
          <p:spPr bwMode="auto">
            <a:xfrm>
              <a:off x="1075" y="-293"/>
              <a:ext cx="3610" cy="49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 y="-293"/>
              <a:ext cx="3615" cy="49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17084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fontScale="90000"/>
          </a:bodyPr>
          <a:lstStyle/>
          <a:p>
            <a:r>
              <a:rPr lang="en-GB" sz="4400" dirty="0" smtClean="0"/>
              <a:t>The management of violence and aggression against staff in mental health work</a:t>
            </a:r>
            <a:endParaRPr lang="en-GB" dirty="0"/>
          </a:p>
        </p:txBody>
      </p:sp>
      <p:sp>
        <p:nvSpPr>
          <p:cNvPr id="3" name="Content Placeholder 2"/>
          <p:cNvSpPr>
            <a:spLocks noGrp="1"/>
          </p:cNvSpPr>
          <p:nvPr>
            <p:ph idx="1"/>
          </p:nvPr>
        </p:nvSpPr>
        <p:spPr/>
        <p:txBody>
          <a:bodyPr>
            <a:normAutofit fontScale="77500" lnSpcReduction="20000"/>
          </a:bodyPr>
          <a:lstStyle/>
          <a:p>
            <a:endParaRPr lang="en-GB" dirty="0" smtClean="0"/>
          </a:p>
          <a:p>
            <a:r>
              <a:rPr lang="en-GB" dirty="0" smtClean="0"/>
              <a:t>New 2015 </a:t>
            </a:r>
            <a:r>
              <a:rPr lang="en-US" dirty="0" smtClean="0"/>
              <a:t>National </a:t>
            </a:r>
            <a:r>
              <a:rPr lang="en-US" dirty="0"/>
              <a:t>Institute for Health and Care Excellence (</a:t>
            </a:r>
            <a:r>
              <a:rPr lang="en-US" dirty="0" smtClean="0"/>
              <a:t>NICE</a:t>
            </a:r>
            <a:r>
              <a:rPr lang="en-US" dirty="0"/>
              <a:t>) Guideline  </a:t>
            </a:r>
            <a:r>
              <a:rPr lang="en-US" i="1" dirty="0"/>
              <a:t>‘Violence and Aggression:  The short-term management of violent and physically threatening </a:t>
            </a:r>
            <a:r>
              <a:rPr lang="en-US" i="1" dirty="0" err="1"/>
              <a:t>behaviour</a:t>
            </a:r>
            <a:r>
              <a:rPr lang="en-US" i="1" dirty="0"/>
              <a:t> in mental health, health and community settings’ </a:t>
            </a:r>
            <a:r>
              <a:rPr lang="en-GB" dirty="0"/>
              <a:t/>
            </a:r>
            <a:br>
              <a:rPr lang="en-GB" dirty="0"/>
            </a:br>
            <a:r>
              <a:rPr lang="en-GB" sz="2000" u="sng" dirty="0">
                <a:hlinkClick r:id="rId2"/>
              </a:rPr>
              <a:t>https://www.nice.org.uk/guidance/ng10 </a:t>
            </a:r>
            <a:endParaRPr lang="en-GB" sz="2000" u="sng" dirty="0" smtClean="0"/>
          </a:p>
          <a:p>
            <a:endParaRPr lang="en-GB" b="1" u="sng" dirty="0" smtClean="0"/>
          </a:p>
          <a:p>
            <a:pPr marL="137160" indent="0">
              <a:buNone/>
            </a:pPr>
            <a:r>
              <a:rPr lang="en-GB" b="1" u="sng" dirty="0" smtClean="0"/>
              <a:t>Key </a:t>
            </a:r>
            <a:r>
              <a:rPr lang="en-GB" b="1" u="sng" dirty="0"/>
              <a:t>Features of the  Guideline:</a:t>
            </a:r>
          </a:p>
          <a:p>
            <a:r>
              <a:rPr lang="en-GB" dirty="0"/>
              <a:t>C</a:t>
            </a:r>
            <a:r>
              <a:rPr lang="en-GB" dirty="0" smtClean="0"/>
              <a:t>onsequences </a:t>
            </a:r>
            <a:r>
              <a:rPr lang="en-GB" dirty="0"/>
              <a:t>of violence from mental health patients on workers, clients/patients themselves, and others in their formal and informal </a:t>
            </a:r>
            <a:r>
              <a:rPr lang="en-GB" dirty="0" smtClean="0"/>
              <a:t>networks</a:t>
            </a:r>
          </a:p>
          <a:p>
            <a:r>
              <a:rPr lang="en-GB" dirty="0"/>
              <a:t>A</a:t>
            </a:r>
            <a:r>
              <a:rPr lang="en-GB" dirty="0" smtClean="0"/>
              <a:t>ddresses </a:t>
            </a:r>
            <a:r>
              <a:rPr lang="en-GB" dirty="0"/>
              <a:t>how we might   respond most positively to workers and patients/service users </a:t>
            </a:r>
            <a:r>
              <a:rPr lang="en-GB" dirty="0" smtClean="0"/>
              <a:t>before, during and after </a:t>
            </a:r>
            <a:r>
              <a:rPr lang="en-GB" dirty="0"/>
              <a:t>such incidents.  </a:t>
            </a:r>
          </a:p>
          <a:p>
            <a:endParaRPr lang="en-GB" dirty="0"/>
          </a:p>
        </p:txBody>
      </p:sp>
    </p:spTree>
    <p:extLst>
      <p:ext uri="{BB962C8B-B14F-4D97-AF65-F5344CB8AC3E}">
        <p14:creationId xmlns:p14="http://schemas.microsoft.com/office/powerpoint/2010/main" xmlns="" val="3397183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r>
              <a:rPr lang="en-GB" dirty="0"/>
              <a:t>R</a:t>
            </a:r>
            <a:r>
              <a:rPr lang="en-GB" dirty="0" smtClean="0"/>
              <a:t>esearch </a:t>
            </a:r>
            <a:r>
              <a:rPr lang="en-GB" dirty="0"/>
              <a:t>study into risk assessment tools used within NHS Mental Health Trusts in England </a:t>
            </a:r>
            <a:r>
              <a:rPr lang="en-GB" dirty="0" smtClean="0"/>
              <a:t>- wide </a:t>
            </a:r>
            <a:r>
              <a:rPr lang="en-GB" dirty="0"/>
              <a:t>variability in the content of such </a:t>
            </a:r>
            <a:r>
              <a:rPr lang="en-GB" dirty="0" smtClean="0"/>
              <a:t>tools: service </a:t>
            </a:r>
            <a:r>
              <a:rPr lang="en-GB" dirty="0"/>
              <a:t>users and/or carers were not involved in their risk </a:t>
            </a:r>
            <a:r>
              <a:rPr lang="en-GB" dirty="0" smtClean="0"/>
              <a:t>assessments and plans</a:t>
            </a:r>
            <a:r>
              <a:rPr lang="en-GB" dirty="0"/>
              <a:t>. </a:t>
            </a:r>
            <a:r>
              <a:rPr lang="en-GB" dirty="0" smtClean="0"/>
              <a:t> </a:t>
            </a:r>
          </a:p>
          <a:p>
            <a:r>
              <a:rPr lang="en-GB" sz="1900" dirty="0" err="1" smtClean="0"/>
              <a:t>Littlechild</a:t>
            </a:r>
            <a:r>
              <a:rPr lang="en-GB" sz="1900" dirty="0"/>
              <a:t>, B.  and   Hawley, C. “Risk assessments for mental health service users: Ethical, valid and reliable?”, </a:t>
            </a:r>
            <a:r>
              <a:rPr lang="en-GB" sz="1900" i="1" dirty="0"/>
              <a:t>Journal of Social Work</a:t>
            </a:r>
            <a:r>
              <a:rPr lang="en-GB" sz="1900" dirty="0"/>
              <a:t>, first published online on August 4, 2009 as </a:t>
            </a:r>
            <a:r>
              <a:rPr lang="en-GB" sz="1900" dirty="0" err="1"/>
              <a:t>doi</a:t>
            </a:r>
            <a:r>
              <a:rPr lang="en-GB" sz="1900" dirty="0"/>
              <a:t>: 10.1177/1468017309342191, then in print April 2010, 10(2) 211-229</a:t>
            </a:r>
          </a:p>
          <a:p>
            <a:endParaRPr lang="en-GB" dirty="0"/>
          </a:p>
          <a:p>
            <a:endParaRPr lang="en-GB" dirty="0"/>
          </a:p>
        </p:txBody>
      </p:sp>
    </p:spTree>
    <p:extLst>
      <p:ext uri="{BB962C8B-B14F-4D97-AF65-F5344CB8AC3E}">
        <p14:creationId xmlns:p14="http://schemas.microsoft.com/office/powerpoint/2010/main" xmlns="" val="318774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r>
              <a:rPr lang="en-GB" dirty="0"/>
              <a:t>S</a:t>
            </a:r>
            <a:r>
              <a:rPr lang="en-GB" dirty="0" smtClean="0"/>
              <a:t>afer systems approach/human factors </a:t>
            </a:r>
            <a:r>
              <a:rPr lang="en-GB" dirty="0"/>
              <a:t>(</a:t>
            </a:r>
            <a:r>
              <a:rPr lang="en-GB" dirty="0" smtClean="0"/>
              <a:t>Health Foundation funded project in closing the gap programme in UK)</a:t>
            </a:r>
          </a:p>
          <a:p>
            <a:pPr marL="137160" indent="0">
              <a:buNone/>
            </a:pPr>
            <a:endParaRPr lang="en-GB" dirty="0"/>
          </a:p>
          <a:p>
            <a:r>
              <a:rPr lang="en-GB" dirty="0" smtClean="0"/>
              <a:t>Local project in UK on service user led critical incident analysis- to include all perspectives at all levels</a:t>
            </a:r>
          </a:p>
          <a:p>
            <a:endParaRPr lang="en-GB" dirty="0"/>
          </a:p>
        </p:txBody>
      </p:sp>
    </p:spTree>
    <p:extLst>
      <p:ext uri="{BB962C8B-B14F-4D97-AF65-F5344CB8AC3E}">
        <p14:creationId xmlns:p14="http://schemas.microsoft.com/office/powerpoint/2010/main" xmlns="" val="3894946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r>
              <a:rPr lang="en-GB" sz="3600" dirty="0"/>
              <a:t>Level of co-production</a:t>
            </a:r>
          </a:p>
          <a:p>
            <a:r>
              <a:rPr lang="en-GB" sz="3600" dirty="0"/>
              <a:t>360 degrees</a:t>
            </a:r>
          </a:p>
          <a:p>
            <a:r>
              <a:rPr lang="en-GB" sz="3600" dirty="0" smtClean="0"/>
              <a:t>Patients involved in their own risk assessments and records</a:t>
            </a:r>
            <a:endParaRPr lang="en-GB" sz="3600" dirty="0"/>
          </a:p>
          <a:p>
            <a:r>
              <a:rPr lang="en-GB" sz="3600" dirty="0"/>
              <a:t>Restorative </a:t>
            </a:r>
            <a:r>
              <a:rPr lang="en-GB" sz="3600" dirty="0" smtClean="0"/>
              <a:t>Justice/Mediation</a:t>
            </a:r>
            <a:endParaRPr lang="en-GB" sz="3600" dirty="0"/>
          </a:p>
          <a:p>
            <a:r>
              <a:rPr lang="en-GB" sz="3600" dirty="0"/>
              <a:t>External input</a:t>
            </a:r>
          </a:p>
          <a:p>
            <a:endParaRPr lang="en-GB" dirty="0"/>
          </a:p>
        </p:txBody>
      </p:sp>
    </p:spTree>
    <p:extLst>
      <p:ext uri="{BB962C8B-B14F-4D97-AF65-F5344CB8AC3E}">
        <p14:creationId xmlns:p14="http://schemas.microsoft.com/office/powerpoint/2010/main" xmlns="" val="31739456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THANK </a:t>
            </a:r>
            <a:r>
              <a:rPr lang="en-GB" sz="4400" dirty="0" smtClean="0"/>
              <a:t>YOU FOR YOUR ATTENTION</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lgn="ctr">
              <a:buNone/>
            </a:pPr>
            <a:r>
              <a:rPr lang="en-GB" dirty="0"/>
              <a:t>Prof Brian Littlechild</a:t>
            </a:r>
          </a:p>
          <a:p>
            <a:pPr marL="0" indent="0" algn="ctr">
              <a:buNone/>
            </a:pPr>
            <a:r>
              <a:rPr lang="en-GB" dirty="0"/>
              <a:t>University of Hertfordshire</a:t>
            </a:r>
          </a:p>
          <a:p>
            <a:pPr marL="0" indent="0" algn="ctr">
              <a:buNone/>
            </a:pPr>
            <a:r>
              <a:rPr lang="en-GB" dirty="0"/>
              <a:t>b.littlechild@herts.ac.uk</a:t>
            </a:r>
          </a:p>
          <a:p>
            <a:endParaRPr lang="en-GB" dirty="0"/>
          </a:p>
        </p:txBody>
      </p:sp>
    </p:spTree>
    <p:extLst>
      <p:ext uri="{BB962C8B-B14F-4D97-AF65-F5344CB8AC3E}">
        <p14:creationId xmlns:p14="http://schemas.microsoft.com/office/powerpoint/2010/main" xmlns="" val="97125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pPr marL="137160" indent="0"/>
            <a:r>
              <a:rPr lang="en-GB" dirty="0" smtClean="0"/>
              <a:t>   Inpatient psychiatric care</a:t>
            </a:r>
          </a:p>
          <a:p>
            <a:r>
              <a:rPr lang="en-GB" dirty="0" smtClean="0"/>
              <a:t> Emergency and urgent care, secondary mental health care (such as care provided by assertive community teams, community mental health teams)</a:t>
            </a:r>
          </a:p>
          <a:p>
            <a:r>
              <a:rPr lang="en-GB" dirty="0" smtClean="0"/>
              <a:t>Community </a:t>
            </a:r>
            <a:r>
              <a:rPr lang="en-GB" dirty="0"/>
              <a:t>healthcare, primary care, social care and care provided in people’s homes</a:t>
            </a:r>
          </a:p>
          <a:p>
            <a:endParaRPr lang="en-GB" dirty="0"/>
          </a:p>
        </p:txBody>
      </p:sp>
    </p:spTree>
    <p:extLst>
      <p:ext uri="{BB962C8B-B14F-4D97-AF65-F5344CB8AC3E}">
        <p14:creationId xmlns:p14="http://schemas.microsoft.com/office/powerpoint/2010/main" xmlns="" val="552091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pPr marL="137160" indent="0">
              <a:buNone/>
            </a:pPr>
            <a:r>
              <a:rPr lang="en-GB" b="1" u="sng" dirty="0" smtClean="0"/>
              <a:t>Definition:</a:t>
            </a:r>
          </a:p>
          <a:p>
            <a:r>
              <a:rPr lang="en-GB" dirty="0" smtClean="0"/>
              <a:t>Violence </a:t>
            </a:r>
            <a:r>
              <a:rPr lang="en-GB" dirty="0"/>
              <a:t>and </a:t>
            </a:r>
            <a:r>
              <a:rPr lang="en-GB" dirty="0" smtClean="0"/>
              <a:t>aggression:</a:t>
            </a:r>
          </a:p>
          <a:p>
            <a:r>
              <a:rPr lang="en-GB" dirty="0" smtClean="0"/>
              <a:t> “</a:t>
            </a:r>
            <a:r>
              <a:rPr lang="en-GB" i="1" dirty="0" smtClean="0"/>
              <a:t>a </a:t>
            </a:r>
            <a:r>
              <a:rPr lang="en-GB" i="1" dirty="0"/>
              <a:t>range of behaviours or actions that can result in harm, hurt or injury to another person, regardless of whether the violence or aggression </a:t>
            </a:r>
            <a:r>
              <a:rPr lang="en-GB" i="1" dirty="0" smtClean="0"/>
              <a:t>is physically </a:t>
            </a:r>
            <a:r>
              <a:rPr lang="en-GB" i="1" dirty="0"/>
              <a:t>or verbally expressed, physical harm is sustained or the intention is </a:t>
            </a:r>
            <a:r>
              <a:rPr lang="en-GB" i="1" dirty="0" smtClean="0"/>
              <a:t>clear”. </a:t>
            </a:r>
            <a:endParaRPr lang="en-GB" i="1" dirty="0"/>
          </a:p>
          <a:p>
            <a:endParaRPr lang="en-GB" dirty="0"/>
          </a:p>
        </p:txBody>
      </p:sp>
    </p:spTree>
    <p:extLst>
      <p:ext uri="{BB962C8B-B14F-4D97-AF65-F5344CB8AC3E}">
        <p14:creationId xmlns:p14="http://schemas.microsoft.com/office/powerpoint/2010/main" xmlns="" val="748314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lstStyle/>
          <a:p>
            <a:pPr marL="137160" indent="0">
              <a:buNone/>
            </a:pPr>
            <a:r>
              <a:rPr lang="en-GB" b="1" u="sng" dirty="0" smtClean="0"/>
              <a:t>Effects: </a:t>
            </a:r>
          </a:p>
          <a:p>
            <a:r>
              <a:rPr lang="en-GB" dirty="0" smtClean="0"/>
              <a:t>Holmes </a:t>
            </a:r>
            <a:r>
              <a:rPr lang="en-GB" dirty="0"/>
              <a:t>et al (2012:3</a:t>
            </a:r>
            <a:r>
              <a:rPr lang="en-GB" dirty="0" smtClean="0"/>
              <a:t>)-  </a:t>
            </a:r>
            <a:r>
              <a:rPr lang="en-GB" dirty="0"/>
              <a:t>the consequences of workplace violence in the health care sector are </a:t>
            </a:r>
            <a:r>
              <a:rPr lang="en-GB" dirty="0" smtClean="0"/>
              <a:t>far–reaching: including   </a:t>
            </a:r>
            <a:r>
              <a:rPr lang="en-GB" dirty="0"/>
              <a:t>absenteeism, injury, high staff 	turnover, lower quality of service, and 	decreased satisfaction at </a:t>
            </a:r>
            <a:r>
              <a:rPr lang="en-GB" dirty="0" smtClean="0"/>
              <a:t>work.</a:t>
            </a:r>
          </a:p>
          <a:p>
            <a:r>
              <a:rPr lang="en-GB" dirty="0"/>
              <a:t>C</a:t>
            </a:r>
            <a:r>
              <a:rPr lang="en-GB" dirty="0" smtClean="0"/>
              <a:t>osts to agency…….</a:t>
            </a:r>
          </a:p>
          <a:p>
            <a:pPr marL="137160" indent="0">
              <a:buNone/>
            </a:pPr>
            <a:r>
              <a:rPr lang="en-GB" sz="1800" dirty="0" smtClean="0"/>
              <a:t>	Holmes </a:t>
            </a:r>
            <a:r>
              <a:rPr lang="en-GB" sz="1800" dirty="0"/>
              <a:t>D. Rudge, T. and Peron, A.  (</a:t>
            </a:r>
            <a:r>
              <a:rPr lang="en-GB" sz="1800" dirty="0" err="1"/>
              <a:t>eds</a:t>
            </a:r>
            <a:r>
              <a:rPr lang="en-GB" sz="1800" dirty="0"/>
              <a:t>) (2012) </a:t>
            </a:r>
            <a:r>
              <a:rPr lang="en-GB" sz="1800" i="1" dirty="0"/>
              <a:t>Rethinking violence in </a:t>
            </a:r>
            <a:r>
              <a:rPr lang="en-GB" sz="1800" i="1" dirty="0" smtClean="0"/>
              <a:t>	health </a:t>
            </a:r>
            <a:r>
              <a:rPr lang="en-GB" sz="1800" i="1" dirty="0"/>
              <a:t>care settings</a:t>
            </a:r>
            <a:r>
              <a:rPr lang="en-GB" sz="1800" dirty="0"/>
              <a:t>, </a:t>
            </a:r>
            <a:r>
              <a:rPr lang="en-GB" sz="1800" dirty="0" err="1"/>
              <a:t>Ashgate</a:t>
            </a:r>
            <a:r>
              <a:rPr lang="en-GB" sz="1800" dirty="0"/>
              <a:t>, Farnham</a:t>
            </a:r>
          </a:p>
          <a:p>
            <a:endParaRPr lang="en-GB" dirty="0"/>
          </a:p>
        </p:txBody>
      </p:sp>
    </p:spTree>
    <p:extLst>
      <p:ext uri="{BB962C8B-B14F-4D97-AF65-F5344CB8AC3E}">
        <p14:creationId xmlns:p14="http://schemas.microsoft.com/office/powerpoint/2010/main" xmlns="" val="168156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r>
              <a:rPr lang="en-GB" dirty="0" smtClean="0"/>
              <a:t>Emotional and physical effects- effects on  staff professional and/or personal life, effects on  subsequent work</a:t>
            </a:r>
          </a:p>
          <a:p>
            <a:pPr>
              <a:buNone/>
            </a:pPr>
            <a:endParaRPr lang="en-GB" dirty="0" smtClean="0"/>
          </a:p>
          <a:p>
            <a:r>
              <a:rPr lang="en-GB" dirty="0" smtClean="0"/>
              <a:t>In </a:t>
            </a:r>
            <a:r>
              <a:rPr lang="en-GB" dirty="0"/>
              <a:t>addition, the patient and the patient’s network, e.g. partners, family members or the wider </a:t>
            </a:r>
            <a:r>
              <a:rPr lang="en-GB" dirty="0" smtClean="0"/>
              <a:t>patient/service user  </a:t>
            </a:r>
            <a:r>
              <a:rPr lang="en-GB" dirty="0"/>
              <a:t>group may be </a:t>
            </a:r>
            <a:r>
              <a:rPr lang="en-GB" dirty="0" smtClean="0"/>
              <a:t>negatively affected </a:t>
            </a:r>
            <a:r>
              <a:rPr lang="en-GB" dirty="0"/>
              <a:t>(Holmes et al., </a:t>
            </a:r>
            <a:r>
              <a:rPr lang="en-GB" dirty="0" smtClean="0"/>
              <a:t>2012)</a:t>
            </a:r>
          </a:p>
          <a:p>
            <a:endParaRPr lang="en-GB" dirty="0" smtClean="0"/>
          </a:p>
          <a:p>
            <a:pPr>
              <a:buNone/>
            </a:pPr>
            <a:endParaRPr lang="en-GB" dirty="0"/>
          </a:p>
          <a:p>
            <a:endParaRPr lang="en-GB" dirty="0"/>
          </a:p>
        </p:txBody>
      </p:sp>
    </p:spTree>
    <p:extLst>
      <p:ext uri="{BB962C8B-B14F-4D97-AF65-F5344CB8AC3E}">
        <p14:creationId xmlns:p14="http://schemas.microsoft.com/office/powerpoint/2010/main" xmlns="" val="4222882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a:buNone/>
            </a:pPr>
            <a:r>
              <a:rPr lang="en-GB" dirty="0"/>
              <a:t>Harris and Leather (2012) found   in their research that as exposure to service user violence increases, so does </a:t>
            </a:r>
            <a:endParaRPr lang="en-GB" dirty="0" smtClean="0"/>
          </a:p>
          <a:p>
            <a:r>
              <a:rPr lang="en-GB" dirty="0" smtClean="0"/>
              <a:t> reporting </a:t>
            </a:r>
            <a:r>
              <a:rPr lang="en-GB" dirty="0"/>
              <a:t>of stress </a:t>
            </a:r>
            <a:r>
              <a:rPr lang="en-GB" dirty="0" smtClean="0"/>
              <a:t>symptoms</a:t>
            </a:r>
          </a:p>
          <a:p>
            <a:r>
              <a:rPr lang="en-GB" dirty="0" smtClean="0"/>
              <a:t> </a:t>
            </a:r>
            <a:r>
              <a:rPr lang="en-GB" dirty="0"/>
              <a:t>reduction of job </a:t>
            </a:r>
            <a:r>
              <a:rPr lang="en-GB" dirty="0" smtClean="0"/>
              <a:t>satisfaction</a:t>
            </a:r>
          </a:p>
          <a:p>
            <a:r>
              <a:rPr lang="en-GB" dirty="0" smtClean="0"/>
              <a:t> fear as </a:t>
            </a:r>
            <a:r>
              <a:rPr lang="en-GB" dirty="0"/>
              <a:t>a consequence of exposure to such behaviour</a:t>
            </a:r>
            <a:r>
              <a:rPr lang="en-GB" dirty="0" smtClean="0"/>
              <a:t>.</a:t>
            </a:r>
          </a:p>
          <a:p>
            <a:r>
              <a:rPr lang="en-GB" sz="1800" dirty="0"/>
              <a:t>Harris, B, and Leather, P. 2012. Levels and Consequences of Exposure to Service user violence: Evidence from sample of UK Social Care staff, </a:t>
            </a:r>
            <a:r>
              <a:rPr lang="en-GB" sz="1800" i="1" dirty="0"/>
              <a:t>British Journal of Social</a:t>
            </a:r>
            <a:r>
              <a:rPr lang="en-GB" sz="1800" dirty="0"/>
              <a:t> 42, 851-869 </a:t>
            </a:r>
          </a:p>
          <a:p>
            <a:endParaRPr lang="en-GB" dirty="0"/>
          </a:p>
          <a:p>
            <a:endParaRPr lang="en-GB" dirty="0"/>
          </a:p>
        </p:txBody>
      </p:sp>
    </p:spTree>
    <p:extLst>
      <p:ext uri="{BB962C8B-B14F-4D97-AF65-F5344CB8AC3E}">
        <p14:creationId xmlns:p14="http://schemas.microsoft.com/office/powerpoint/2010/main" xmlns="" val="1188842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Implementing the New NICE Guideline in practice</a:t>
            </a:r>
          </a:p>
        </p:txBody>
      </p:sp>
      <p:sp>
        <p:nvSpPr>
          <p:cNvPr id="3" name="Content Placeholder 2"/>
          <p:cNvSpPr>
            <a:spLocks noGrp="1"/>
          </p:cNvSpPr>
          <p:nvPr>
            <p:ph idx="1"/>
          </p:nvPr>
        </p:nvSpPr>
        <p:spPr/>
        <p:txBody>
          <a:bodyPr>
            <a:normAutofit/>
          </a:bodyPr>
          <a:lstStyle/>
          <a:p>
            <a:pPr marL="137160" indent="0">
              <a:buNone/>
            </a:pPr>
            <a:r>
              <a:rPr lang="en-GB" b="1" u="sng" dirty="0" smtClean="0"/>
              <a:t>Extent:</a:t>
            </a:r>
          </a:p>
          <a:p>
            <a:r>
              <a:rPr lang="en-GB" dirty="0"/>
              <a:t>Violence and aggression are relatively common and serious occurrences in health and social care settings. </a:t>
            </a:r>
          </a:p>
          <a:p>
            <a:r>
              <a:rPr lang="en-GB" dirty="0"/>
              <a:t>Between 2013 and 2014 there were 68,683 assaults reported against NHS staff in England: 69% of population in mental health or learning disability settings, 27% in ambulance staff, 25% involving primary care staff and 26% involving acute hospital staff. </a:t>
            </a:r>
          </a:p>
        </p:txBody>
      </p:sp>
    </p:spTree>
    <p:extLst>
      <p:ext uri="{BB962C8B-B14F-4D97-AF65-F5344CB8AC3E}">
        <p14:creationId xmlns:p14="http://schemas.microsoft.com/office/powerpoint/2010/main" xmlns="" val="41748218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969</TotalTime>
  <Words>1669</Words>
  <Application>Microsoft Office PowerPoint</Application>
  <PresentationFormat>On-screen Show (4:3)</PresentationFormat>
  <Paragraphs>146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Apex</vt:lpstr>
      <vt:lpstr>       The management of violence and aggression against staff in mental health work: responding effectively through a co-production approach to issues for service users, carers, staff and agencies   </vt:lpstr>
      <vt:lpstr>The management of violence and aggression against staff in mental health work</vt:lpstr>
      <vt:lpstr>The management of violence and aggression against staff in mental health work</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The management of violence and aggression against staff in mental health work</vt:lpstr>
      <vt:lpstr>The management of violence and aggression against staff in mental health work</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Implementing the New NICE Guideline in practice</vt:lpstr>
      <vt:lpstr>Slide 29</vt:lpstr>
      <vt:lpstr>Implementing the New NICE Guideline in practice</vt:lpstr>
      <vt:lpstr>Implementing the New NICE Guideline in practice</vt:lpstr>
      <vt:lpstr>Implementing the New NICE Guideline in practice</vt:lpstr>
      <vt:lpstr>THANK YOU FOR YOUR ATTENTION</vt:lpstr>
    </vt:vector>
  </TitlesOfParts>
  <Company>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and aggression: short-term management in mental health, health and community settings: Implementing the New NICE Guideline</dc:title>
  <dc:creator>hhwin7setup</dc:creator>
  <cp:lastModifiedBy> </cp:lastModifiedBy>
  <cp:revision>98</cp:revision>
  <cp:lastPrinted>2016-03-30T08:54:32Z</cp:lastPrinted>
  <dcterms:created xsi:type="dcterms:W3CDTF">2015-11-24T19:51:24Z</dcterms:created>
  <dcterms:modified xsi:type="dcterms:W3CDTF">2016-04-24T16:03:10Z</dcterms:modified>
</cp:coreProperties>
</file>