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0"/>
  </p:notesMasterIdLst>
  <p:sldIdLst>
    <p:sldId id="282" r:id="rId3"/>
    <p:sldId id="260" r:id="rId4"/>
    <p:sldId id="281" r:id="rId5"/>
    <p:sldId id="269" r:id="rId6"/>
    <p:sldId id="268" r:id="rId7"/>
    <p:sldId id="274" r:id="rId8"/>
    <p:sldId id="275" r:id="rId9"/>
    <p:sldId id="277" r:id="rId10"/>
    <p:sldId id="279" r:id="rId11"/>
    <p:sldId id="278" r:id="rId12"/>
    <p:sldId id="273" r:id="rId13"/>
    <p:sldId id="276" r:id="rId14"/>
    <p:sldId id="280" r:id="rId15"/>
    <p:sldId id="272" r:id="rId16"/>
    <p:sldId id="300" r:id="rId17"/>
    <p:sldId id="266" r:id="rId18"/>
    <p:sldId id="283" r:id="rId19"/>
  </p:sldIdLst>
  <p:sldSz cx="9144000" cy="6858000" type="screen4x3"/>
  <p:notesSz cx="6858000" cy="9144000"/>
  <p:custDataLst>
    <p:tags r:id="rId22"/>
  </p:custData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 initials="1" lastIdx="7" clrIdx="0">
    <p:extLst/>
  </p:cmAuthor>
  <p:cmAuthor id="2" name="Bożena Futoma-Kołoch"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FF"/>
    <a:srgbClr val="800080"/>
    <a:srgbClr val="66FF66"/>
    <a:srgbClr val="008080"/>
    <a:srgbClr val="66CCFF"/>
    <a:srgbClr val="00FFFF"/>
    <a:srgbClr val="0000FF"/>
    <a:srgbClr val="008040"/>
    <a:srgbClr val="00FF8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6" autoAdjust="0"/>
  </p:normalViewPr>
  <p:slideViewPr>
    <p:cSldViewPr snapToGrid="0">
      <p:cViewPr>
        <p:scale>
          <a:sx n="100" d="100"/>
          <a:sy n="100" d="100"/>
        </p:scale>
        <p:origin x="-936" y="-3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tags" Target="tags/tag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MacHD:Users:BFK:Desktop:figury_excell.xls"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HD:Users:BFK:Desktop:Berlin:figury_excel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HD:Users:BFK:Desktop:figury_excel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14933098398"/>
          <c:y val="0.0540541338582677"/>
          <c:w val="0.568015727552912"/>
          <c:h val="0.679412026092675"/>
        </c:manualLayout>
      </c:layout>
      <c:barChart>
        <c:barDir val="col"/>
        <c:grouping val="clustered"/>
        <c:varyColors val="0"/>
        <c:ser>
          <c:idx val="0"/>
          <c:order val="0"/>
          <c:tx>
            <c:strRef>
              <c:f>'% survival'!$E$6</c:f>
              <c:strCache>
                <c:ptCount val="1"/>
                <c:pt idx="0">
                  <c:v>S. Ngozi</c:v>
                </c:pt>
              </c:strCache>
            </c:strRef>
          </c:tx>
          <c:spPr>
            <a:solidFill>
              <a:srgbClr val="FFFF00"/>
            </a:solidFill>
            <a:ln w="12700">
              <a:solidFill>
                <a:srgbClr val="000000"/>
              </a:solidFill>
              <a:prstDash val="solid"/>
            </a:ln>
          </c:spPr>
          <c:invertIfNegative val="0"/>
          <c:errBars>
            <c:errBarType val="both"/>
            <c:errValType val="cust"/>
            <c:noEndCap val="0"/>
            <c:plus>
              <c:numLit>
                <c:formatCode>General</c:formatCode>
                <c:ptCount val="6"/>
                <c:pt idx="0">
                  <c:v>4.7</c:v>
                </c:pt>
                <c:pt idx="1">
                  <c:v>1.0</c:v>
                </c:pt>
                <c:pt idx="2">
                  <c:v>2.3</c:v>
                </c:pt>
                <c:pt idx="3">
                  <c:v>0.3</c:v>
                </c:pt>
                <c:pt idx="4">
                  <c:v>5.7</c:v>
                </c:pt>
                <c:pt idx="5">
                  <c:v>1.3</c:v>
                </c:pt>
              </c:numLit>
            </c:plus>
            <c:minus>
              <c:numLit>
                <c:formatCode>General</c:formatCode>
                <c:ptCount val="5"/>
                <c:pt idx="0">
                  <c:v>6.5</c:v>
                </c:pt>
                <c:pt idx="1">
                  <c:v>1.0</c:v>
                </c:pt>
                <c:pt idx="2">
                  <c:v>1.7</c:v>
                </c:pt>
                <c:pt idx="3">
                  <c:v>0.7</c:v>
                </c:pt>
                <c:pt idx="4">
                  <c:v>1.7</c:v>
                </c:pt>
              </c:numLit>
            </c:minus>
            <c:spPr>
              <a:ln w="12700">
                <a:solidFill>
                  <a:srgbClr val="000000"/>
                </a:solidFill>
                <a:prstDash val="solid"/>
              </a:ln>
            </c:spPr>
          </c:errBars>
          <c:cat>
            <c:strRef>
              <c:f>'% survival'!$D$7:$D$12</c:f>
              <c:strCache>
                <c:ptCount val="6"/>
                <c:pt idx="0">
                  <c:v>10'</c:v>
                </c:pt>
                <c:pt idx="1">
                  <c:v>30'</c:v>
                </c:pt>
                <c:pt idx="2">
                  <c:v>45'</c:v>
                </c:pt>
                <c:pt idx="3">
                  <c:v>10' </c:v>
                </c:pt>
                <c:pt idx="4">
                  <c:v>30' </c:v>
                </c:pt>
                <c:pt idx="5">
                  <c:v>45' </c:v>
                </c:pt>
              </c:strCache>
            </c:strRef>
          </c:cat>
          <c:val>
            <c:numRef>
              <c:f>'% survival'!$E$7:$E$12</c:f>
              <c:numCache>
                <c:formatCode>_-* #\ ##0\ _z_ł_-;\-* #\ ##0\ _z_ł_-;_-* "-"??\ _z_ł_-;_-@_-</c:formatCode>
                <c:ptCount val="6"/>
                <c:pt idx="0">
                  <c:v>25.5</c:v>
                </c:pt>
                <c:pt idx="1">
                  <c:v>10.0</c:v>
                </c:pt>
                <c:pt idx="2">
                  <c:v>8.700000000000001</c:v>
                </c:pt>
                <c:pt idx="3">
                  <c:v>99.7</c:v>
                </c:pt>
                <c:pt idx="4">
                  <c:v>89.3</c:v>
                </c:pt>
                <c:pt idx="5">
                  <c:v>93.7</c:v>
                </c:pt>
              </c:numCache>
            </c:numRef>
          </c:val>
        </c:ser>
        <c:ser>
          <c:idx val="1"/>
          <c:order val="1"/>
          <c:tx>
            <c:strRef>
              <c:f>'% survival'!$F$6</c:f>
              <c:strCache>
                <c:ptCount val="1"/>
                <c:pt idx="0">
                  <c:v>S. arizonae</c:v>
                </c:pt>
              </c:strCache>
            </c:strRef>
          </c:tx>
          <c:spPr>
            <a:solidFill>
              <a:schemeClr val="tx1">
                <a:lumMod val="50000"/>
                <a:lumOff val="50000"/>
              </a:schemeClr>
            </a:solidFill>
            <a:ln w="12700">
              <a:solidFill>
                <a:srgbClr val="000000"/>
              </a:solidFill>
              <a:prstDash val="solid"/>
            </a:ln>
          </c:spPr>
          <c:invertIfNegative val="0"/>
          <c:errBars>
            <c:errBarType val="both"/>
            <c:errValType val="cust"/>
            <c:noEndCap val="0"/>
            <c:plus>
              <c:numLit>
                <c:formatCode>General</c:formatCode>
                <c:ptCount val="6"/>
                <c:pt idx="0">
                  <c:v>7.0</c:v>
                </c:pt>
                <c:pt idx="1">
                  <c:v>3.3</c:v>
                </c:pt>
                <c:pt idx="2">
                  <c:v>1.7</c:v>
                </c:pt>
                <c:pt idx="3">
                  <c:v>0.0</c:v>
                </c:pt>
                <c:pt idx="4">
                  <c:v>4.3</c:v>
                </c:pt>
                <c:pt idx="5">
                  <c:v>11.0</c:v>
                </c:pt>
              </c:numLit>
            </c:plus>
            <c:minus>
              <c:numLit>
                <c:formatCode>General</c:formatCode>
                <c:ptCount val="6"/>
                <c:pt idx="0">
                  <c:v>7.0</c:v>
                </c:pt>
                <c:pt idx="1">
                  <c:v>3.7</c:v>
                </c:pt>
                <c:pt idx="2">
                  <c:v>2.3</c:v>
                </c:pt>
                <c:pt idx="3">
                  <c:v>0.0</c:v>
                </c:pt>
                <c:pt idx="4">
                  <c:v>5.7</c:v>
                </c:pt>
                <c:pt idx="5">
                  <c:v>6.0</c:v>
                </c:pt>
              </c:numLit>
            </c:minus>
            <c:spPr>
              <a:solidFill>
                <a:schemeClr val="bg1">
                  <a:lumMod val="50000"/>
                </a:schemeClr>
              </a:solidFill>
              <a:ln w="12700">
                <a:solidFill>
                  <a:srgbClr val="000000"/>
                </a:solidFill>
                <a:prstDash val="solid"/>
              </a:ln>
            </c:spPr>
          </c:errBars>
          <c:cat>
            <c:strRef>
              <c:f>'% survival'!$D$7:$D$12</c:f>
              <c:strCache>
                <c:ptCount val="6"/>
                <c:pt idx="0">
                  <c:v>10'</c:v>
                </c:pt>
                <c:pt idx="1">
                  <c:v>30'</c:v>
                </c:pt>
                <c:pt idx="2">
                  <c:v>45'</c:v>
                </c:pt>
                <c:pt idx="3">
                  <c:v>10' </c:v>
                </c:pt>
                <c:pt idx="4">
                  <c:v>30' </c:v>
                </c:pt>
                <c:pt idx="5">
                  <c:v>45' </c:v>
                </c:pt>
              </c:strCache>
            </c:strRef>
          </c:cat>
          <c:val>
            <c:numRef>
              <c:f>'% survival'!$F$7:$F$12</c:f>
              <c:numCache>
                <c:formatCode>_-* #\ ##0\ _z_ł_-;\-* #\ ##0\ _z_ł_-;_-* "-"??\ _z_ł_-;_-@_-</c:formatCode>
                <c:ptCount val="6"/>
                <c:pt idx="0">
                  <c:v>53.0</c:v>
                </c:pt>
                <c:pt idx="1">
                  <c:v>54.7</c:v>
                </c:pt>
                <c:pt idx="2">
                  <c:v>42.3</c:v>
                </c:pt>
                <c:pt idx="3">
                  <c:v>100.0</c:v>
                </c:pt>
                <c:pt idx="4">
                  <c:v>95.7</c:v>
                </c:pt>
                <c:pt idx="5">
                  <c:v>105.0</c:v>
                </c:pt>
              </c:numCache>
            </c:numRef>
          </c:val>
        </c:ser>
        <c:ser>
          <c:idx val="2"/>
          <c:order val="2"/>
          <c:tx>
            <c:strRef>
              <c:f>'% survival'!$G$6</c:f>
              <c:strCache>
                <c:ptCount val="1"/>
                <c:pt idx="0">
                  <c:v>S. Isaszeg</c:v>
                </c:pt>
              </c:strCache>
            </c:strRef>
          </c:tx>
          <c:spPr>
            <a:solidFill>
              <a:srgbClr val="FF0000"/>
            </a:solidFill>
            <a:ln w="12700">
              <a:solidFill>
                <a:srgbClr val="000000"/>
              </a:solidFill>
              <a:prstDash val="solid"/>
            </a:ln>
          </c:spPr>
          <c:invertIfNegative val="0"/>
          <c:errBars>
            <c:errBarType val="both"/>
            <c:errValType val="cust"/>
            <c:noEndCap val="0"/>
            <c:plus>
              <c:numLit>
                <c:formatCode>General</c:formatCode>
                <c:ptCount val="6"/>
                <c:pt idx="0">
                  <c:v>1.7</c:v>
                </c:pt>
                <c:pt idx="1">
                  <c:v>0.7</c:v>
                </c:pt>
                <c:pt idx="2">
                  <c:v>1.3</c:v>
                </c:pt>
                <c:pt idx="3">
                  <c:v>9.0</c:v>
                </c:pt>
                <c:pt idx="4">
                  <c:v>14.0</c:v>
                </c:pt>
                <c:pt idx="5">
                  <c:v>12.7</c:v>
                </c:pt>
              </c:numLit>
            </c:plus>
            <c:minus>
              <c:numLit>
                <c:formatCode>General</c:formatCode>
                <c:ptCount val="6"/>
                <c:pt idx="0">
                  <c:v>0.3</c:v>
                </c:pt>
                <c:pt idx="1">
                  <c:v>0.3</c:v>
                </c:pt>
                <c:pt idx="2">
                  <c:v>0.7</c:v>
                </c:pt>
                <c:pt idx="3">
                  <c:v>9.0</c:v>
                </c:pt>
                <c:pt idx="4">
                  <c:v>9.0</c:v>
                </c:pt>
                <c:pt idx="5">
                  <c:v>8.3</c:v>
                </c:pt>
              </c:numLit>
            </c:minus>
            <c:spPr>
              <a:solidFill>
                <a:schemeClr val="tx1"/>
              </a:solidFill>
              <a:ln w="12700">
                <a:solidFill>
                  <a:srgbClr val="000000"/>
                </a:solidFill>
                <a:prstDash val="solid"/>
              </a:ln>
            </c:spPr>
          </c:errBars>
          <c:cat>
            <c:strRef>
              <c:f>'% survival'!$D$7:$D$12</c:f>
              <c:strCache>
                <c:ptCount val="6"/>
                <c:pt idx="0">
                  <c:v>10'</c:v>
                </c:pt>
                <c:pt idx="1">
                  <c:v>30'</c:v>
                </c:pt>
                <c:pt idx="2">
                  <c:v>45'</c:v>
                </c:pt>
                <c:pt idx="3">
                  <c:v>10' </c:v>
                </c:pt>
                <c:pt idx="4">
                  <c:v>30' </c:v>
                </c:pt>
                <c:pt idx="5">
                  <c:v>45' </c:v>
                </c:pt>
              </c:strCache>
            </c:strRef>
          </c:cat>
          <c:val>
            <c:numRef>
              <c:f>'% survival'!$G$7:$G$12</c:f>
              <c:numCache>
                <c:formatCode>_-* #\ ##0\ _z_ł_-;\-* #\ ##0\ _z_ł_-;_-* "-"??\ _z_ł_-;_-@_-</c:formatCode>
                <c:ptCount val="6"/>
                <c:pt idx="0">
                  <c:v>8.3</c:v>
                </c:pt>
                <c:pt idx="1">
                  <c:v>6.3</c:v>
                </c:pt>
                <c:pt idx="2">
                  <c:v>5.7</c:v>
                </c:pt>
                <c:pt idx="3">
                  <c:v>110.0</c:v>
                </c:pt>
                <c:pt idx="4">
                  <c:v>109.0</c:v>
                </c:pt>
                <c:pt idx="5">
                  <c:v>106.3</c:v>
                </c:pt>
              </c:numCache>
            </c:numRef>
          </c:val>
        </c:ser>
        <c:ser>
          <c:idx val="3"/>
          <c:order val="3"/>
          <c:tx>
            <c:strRef>
              <c:f>'% survival'!$H$6</c:f>
              <c:strCache>
                <c:ptCount val="1"/>
                <c:pt idx="0">
                  <c:v>PBS + S. Ngozi (control 2)</c:v>
                </c:pt>
              </c:strCache>
            </c:strRef>
          </c:tx>
          <c:spPr>
            <a:solidFill>
              <a:schemeClr val="accent5">
                <a:lumMod val="20000"/>
                <a:lumOff val="80000"/>
              </a:schemeClr>
            </a:solidFill>
            <a:ln>
              <a:solidFill>
                <a:schemeClr val="tx1"/>
              </a:solidFill>
            </a:ln>
          </c:spPr>
          <c:invertIfNegative val="0"/>
          <c:errBars>
            <c:errBarType val="both"/>
            <c:errValType val="percentage"/>
            <c:noEndCap val="0"/>
            <c:val val="5.0"/>
          </c:errBars>
          <c:cat>
            <c:strRef>
              <c:f>'% survival'!$D$7:$D$12</c:f>
              <c:strCache>
                <c:ptCount val="6"/>
                <c:pt idx="0">
                  <c:v>10'</c:v>
                </c:pt>
                <c:pt idx="1">
                  <c:v>30'</c:v>
                </c:pt>
                <c:pt idx="2">
                  <c:v>45'</c:v>
                </c:pt>
                <c:pt idx="3">
                  <c:v>10' </c:v>
                </c:pt>
                <c:pt idx="4">
                  <c:v>30' </c:v>
                </c:pt>
                <c:pt idx="5">
                  <c:v>45' </c:v>
                </c:pt>
              </c:strCache>
            </c:strRef>
          </c:cat>
          <c:val>
            <c:numRef>
              <c:f>'% survival'!$H$7:$H$12</c:f>
              <c:numCache>
                <c:formatCode>_-* #\ ##0\ _z_ł_-;\-* #\ ##0\ _z_ł_-;_-* "-"??\ _z_ł_-;_-@_-</c:formatCode>
                <c:ptCount val="6"/>
                <c:pt idx="0">
                  <c:v>100.0</c:v>
                </c:pt>
                <c:pt idx="1">
                  <c:v>101.0</c:v>
                </c:pt>
                <c:pt idx="2">
                  <c:v>102.0</c:v>
                </c:pt>
                <c:pt idx="3">
                  <c:v>100.0</c:v>
                </c:pt>
                <c:pt idx="4">
                  <c:v>100.0</c:v>
                </c:pt>
                <c:pt idx="5">
                  <c:v>102.0</c:v>
                </c:pt>
              </c:numCache>
            </c:numRef>
          </c:val>
        </c:ser>
        <c:ser>
          <c:idx val="4"/>
          <c:order val="4"/>
          <c:tx>
            <c:strRef>
              <c:f>'% survival'!$I$6</c:f>
              <c:strCache>
                <c:ptCount val="1"/>
                <c:pt idx="0">
                  <c:v>PBS + S. arizonae (control 2)</c:v>
                </c:pt>
              </c:strCache>
            </c:strRef>
          </c:tx>
          <c:spPr>
            <a:solidFill>
              <a:schemeClr val="accent5">
                <a:lumMod val="60000"/>
                <a:lumOff val="40000"/>
              </a:schemeClr>
            </a:solidFill>
            <a:ln>
              <a:solidFill>
                <a:schemeClr val="tx1"/>
              </a:solidFill>
            </a:ln>
          </c:spPr>
          <c:invertIfNegative val="0"/>
          <c:errBars>
            <c:errBarType val="both"/>
            <c:errValType val="fixedVal"/>
            <c:noEndCap val="0"/>
            <c:val val="10.0"/>
          </c:errBars>
          <c:cat>
            <c:strRef>
              <c:f>'% survival'!$D$7:$D$12</c:f>
              <c:strCache>
                <c:ptCount val="6"/>
                <c:pt idx="0">
                  <c:v>10'</c:v>
                </c:pt>
                <c:pt idx="1">
                  <c:v>30'</c:v>
                </c:pt>
                <c:pt idx="2">
                  <c:v>45'</c:v>
                </c:pt>
                <c:pt idx="3">
                  <c:v>10' </c:v>
                </c:pt>
                <c:pt idx="4">
                  <c:v>30' </c:v>
                </c:pt>
                <c:pt idx="5">
                  <c:v>45' </c:v>
                </c:pt>
              </c:strCache>
            </c:strRef>
          </c:cat>
          <c:val>
            <c:numRef>
              <c:f>'% survival'!$I$7:$I$12</c:f>
              <c:numCache>
                <c:formatCode>_-* #\ ##0\ _z_ł_-;\-* #\ ##0\ _z_ł_-;_-* "-"??\ _z_ł_-;_-@_-</c:formatCode>
                <c:ptCount val="6"/>
                <c:pt idx="0">
                  <c:v>100.0</c:v>
                </c:pt>
                <c:pt idx="1">
                  <c:v>102.0</c:v>
                </c:pt>
                <c:pt idx="2" formatCode="General">
                  <c:v>103.0</c:v>
                </c:pt>
                <c:pt idx="3">
                  <c:v>100.0</c:v>
                </c:pt>
                <c:pt idx="4">
                  <c:v>100.0</c:v>
                </c:pt>
                <c:pt idx="5">
                  <c:v>101.0</c:v>
                </c:pt>
              </c:numCache>
            </c:numRef>
          </c:val>
        </c:ser>
        <c:ser>
          <c:idx val="5"/>
          <c:order val="5"/>
          <c:tx>
            <c:strRef>
              <c:f>'% survival'!$J$6</c:f>
              <c:strCache>
                <c:ptCount val="1"/>
                <c:pt idx="0">
                  <c:v>PBS + S. Isaszeg (control 2)</c:v>
                </c:pt>
              </c:strCache>
            </c:strRef>
          </c:tx>
          <c:spPr>
            <a:solidFill>
              <a:schemeClr val="accent5">
                <a:lumMod val="50000"/>
              </a:schemeClr>
            </a:solidFill>
            <a:ln>
              <a:solidFill>
                <a:schemeClr val="tx1"/>
              </a:solidFill>
            </a:ln>
          </c:spPr>
          <c:invertIfNegative val="0"/>
          <c:errBars>
            <c:errBarType val="both"/>
            <c:errValType val="fixedVal"/>
            <c:noEndCap val="0"/>
            <c:val val="10.0"/>
          </c:errBars>
          <c:cat>
            <c:strRef>
              <c:f>'% survival'!$D$7:$D$12</c:f>
              <c:strCache>
                <c:ptCount val="6"/>
                <c:pt idx="0">
                  <c:v>10'</c:v>
                </c:pt>
                <c:pt idx="1">
                  <c:v>30'</c:v>
                </c:pt>
                <c:pt idx="2">
                  <c:v>45'</c:v>
                </c:pt>
                <c:pt idx="3">
                  <c:v>10' </c:v>
                </c:pt>
                <c:pt idx="4">
                  <c:v>30' </c:v>
                </c:pt>
                <c:pt idx="5">
                  <c:v>45' </c:v>
                </c:pt>
              </c:strCache>
            </c:strRef>
          </c:cat>
          <c:val>
            <c:numRef>
              <c:f>'% survival'!$J$7:$J$12</c:f>
              <c:numCache>
                <c:formatCode>_-* #\ ##0\ _z_ł_-;\-* #\ ##0\ _z_ł_-;_-* "-"??\ _z_ł_-;_-@_-</c:formatCode>
                <c:ptCount val="6"/>
                <c:pt idx="0">
                  <c:v>100.0</c:v>
                </c:pt>
                <c:pt idx="1">
                  <c:v>95.0</c:v>
                </c:pt>
                <c:pt idx="2">
                  <c:v>90.0</c:v>
                </c:pt>
                <c:pt idx="3">
                  <c:v>100.0</c:v>
                </c:pt>
                <c:pt idx="4">
                  <c:v>95.0</c:v>
                </c:pt>
                <c:pt idx="5">
                  <c:v>90.0</c:v>
                </c:pt>
              </c:numCache>
            </c:numRef>
          </c:val>
        </c:ser>
        <c:dLbls>
          <c:showLegendKey val="0"/>
          <c:showVal val="0"/>
          <c:showCatName val="0"/>
          <c:showSerName val="0"/>
          <c:showPercent val="0"/>
          <c:showBubbleSize val="0"/>
        </c:dLbls>
        <c:gapWidth val="150"/>
        <c:axId val="-2077174136"/>
        <c:axId val="-2077156968"/>
      </c:barChart>
      <c:catAx>
        <c:axId val="-2077174136"/>
        <c:scaling>
          <c:orientation val="minMax"/>
        </c:scaling>
        <c:delete val="0"/>
        <c:axPos val="b"/>
        <c:title>
          <c:tx>
            <c:rich>
              <a:bodyPr/>
              <a:lstStyle/>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Arial"/>
                    <a:ea typeface="Arial"/>
                    <a:cs typeface="Arial"/>
                  </a:rPr>
                  <a:t>Time of incubation (min)</a:t>
                </a:r>
              </a:p>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Arial"/>
                    <a:ea typeface="Arial"/>
                    <a:cs typeface="Arial"/>
                  </a:rPr>
                  <a:t>________________________      </a:t>
                </a:r>
                <a:r>
                  <a:rPr lang="en-US" sz="1200" b="1" i="0" u="none" strike="noStrike" baseline="0" dirty="0" smtClean="0">
                    <a:solidFill>
                      <a:srgbClr val="000000"/>
                    </a:solidFill>
                    <a:latin typeface="Arial"/>
                    <a:ea typeface="Arial"/>
                    <a:cs typeface="Arial"/>
                  </a:rPr>
                  <a:t> _________________________</a:t>
                </a:r>
                <a:endParaRPr lang="en-US" sz="1200" b="1" i="0" u="none" strike="noStrike" baseline="0" dirty="0">
                  <a:solidFill>
                    <a:srgbClr val="000000"/>
                  </a:solidFill>
                  <a:latin typeface="Arial"/>
                  <a:ea typeface="Arial"/>
                  <a:cs typeface="Arial"/>
                </a:endParaRPr>
              </a:p>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Arial"/>
                    <a:ea typeface="Arial"/>
                    <a:cs typeface="Arial"/>
                  </a:rPr>
                  <a:t>     50% HS  	                       </a:t>
                </a:r>
                <a:r>
                  <a:rPr lang="en-US" sz="1200" b="1" i="0" u="none" strike="noStrike" baseline="0" dirty="0" smtClean="0">
                    <a:solidFill>
                      <a:srgbClr val="000000"/>
                    </a:solidFill>
                    <a:latin typeface="Arial"/>
                    <a:ea typeface="Arial"/>
                    <a:cs typeface="Arial"/>
                  </a:rPr>
                  <a:t>                </a:t>
                </a:r>
                <a:r>
                  <a:rPr lang="en-US" sz="1200" b="1" i="0" u="none" strike="noStrike" baseline="0" dirty="0">
                    <a:solidFill>
                      <a:srgbClr val="000000"/>
                    </a:solidFill>
                    <a:latin typeface="Arial"/>
                    <a:ea typeface="Arial"/>
                    <a:cs typeface="Arial"/>
                  </a:rPr>
                  <a:t>50% HS-IN</a:t>
                </a:r>
              </a:p>
              <a:p>
                <a:pPr>
                  <a:defRPr sz="1200" b="0" i="0" u="none" strike="noStrike" baseline="0">
                    <a:solidFill>
                      <a:srgbClr val="000000"/>
                    </a:solidFill>
                    <a:latin typeface="Calibri"/>
                    <a:ea typeface="Calibri"/>
                    <a:cs typeface="Calibri"/>
                  </a:defRPr>
                </a:pPr>
                <a:r>
                  <a:rPr lang="en-US" sz="1200" b="0" i="0" u="none" strike="noStrike" baseline="0" dirty="0">
                    <a:solidFill>
                      <a:srgbClr val="000000"/>
                    </a:solidFill>
                    <a:latin typeface="Calibri"/>
                    <a:ea typeface="Calibri"/>
                    <a:cs typeface="Calibri"/>
                  </a:rPr>
                  <a:t>                                                                            </a:t>
                </a:r>
                <a:r>
                  <a:rPr lang="en-US" sz="1200" b="1" i="0" u="none" strike="noStrike" baseline="0" dirty="0">
                    <a:solidFill>
                      <a:srgbClr val="000000"/>
                    </a:solidFill>
                    <a:latin typeface="Calibri"/>
                    <a:ea typeface="Calibri"/>
                    <a:cs typeface="Calibri"/>
                  </a:rPr>
                  <a:t> (control 1)</a:t>
                </a:r>
              </a:p>
            </c:rich>
          </c:tx>
          <c:layout>
            <c:manualLayout>
              <c:xMode val="edge"/>
              <c:yMode val="edge"/>
              <c:x val="0.111400609121973"/>
              <c:y val="0.79814661146706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077156968"/>
        <c:crosses val="autoZero"/>
        <c:auto val="1"/>
        <c:lblAlgn val="ctr"/>
        <c:lblOffset val="100"/>
        <c:tickLblSkip val="1"/>
        <c:tickMarkSkip val="1"/>
        <c:noMultiLvlLbl val="0"/>
      </c:catAx>
      <c:valAx>
        <c:axId val="-2077156968"/>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400"/>
                  <a:t>% survival</a:t>
                </a:r>
              </a:p>
            </c:rich>
          </c:tx>
          <c:layout>
            <c:manualLayout>
              <c:xMode val="edge"/>
              <c:yMode val="edge"/>
              <c:x val="0.0108766651810033"/>
              <c:y val="0.360911972357878"/>
            </c:manualLayout>
          </c:layout>
          <c:overlay val="0"/>
          <c:spPr>
            <a:noFill/>
            <a:ln w="25400">
              <a:noFill/>
            </a:ln>
          </c:spPr>
        </c:title>
        <c:numFmt formatCode="_-* #\ ##0\ _z_ł_-;\-* #\ ##0\ _z_ł_-;_-* &quot;-&quot;??\ _z_ł_-;_-@_-"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077174136"/>
        <c:crosses val="autoZero"/>
        <c:crossBetween val="between"/>
      </c:valAx>
      <c:spPr>
        <a:solidFill>
          <a:srgbClr val="FFFFFF"/>
        </a:solidFill>
        <a:ln w="25400">
          <a:solidFill>
            <a:schemeClr val="tx1"/>
          </a:solidFill>
        </a:ln>
      </c:spPr>
    </c:plotArea>
    <c:legend>
      <c:legendPos val="r"/>
      <c:layout>
        <c:manualLayout>
          <c:xMode val="edge"/>
          <c:yMode val="edge"/>
          <c:x val="0.692418288515822"/>
          <c:y val="0.390536520503464"/>
          <c:w val="0.287750334274253"/>
          <c:h val="0.401818494716156"/>
        </c:manualLayout>
      </c:layout>
      <c:overlay val="0"/>
      <c:spPr>
        <a:solidFill>
          <a:srgbClr val="FFFFFF"/>
        </a:solidFill>
        <a:ln w="3175">
          <a:solidFill>
            <a:schemeClr val="tx1"/>
          </a:solidFill>
          <a:prstDash val="solid"/>
        </a:ln>
      </c:spPr>
      <c:txPr>
        <a:bodyPr anchor="t"/>
        <a:lstStyle/>
        <a:p>
          <a:pPr algn="l">
            <a:defRPr sz="1200"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67068368166"/>
          <c:y val="0.0964070025895083"/>
          <c:w val="0.543710890635588"/>
          <c:h val="0.660194957186454"/>
        </c:manualLayout>
      </c:layout>
      <c:barChart>
        <c:barDir val="col"/>
        <c:grouping val="clustered"/>
        <c:varyColors val="0"/>
        <c:ser>
          <c:idx val="0"/>
          <c:order val="0"/>
          <c:tx>
            <c:strRef>
              <c:f>'C3 LPScapture (2)'!$E$7</c:f>
              <c:strCache>
                <c:ptCount val="1"/>
                <c:pt idx="0">
                  <c:v>S. Ngozi</c:v>
                </c:pt>
              </c:strCache>
            </c:strRef>
          </c:tx>
          <c:spPr>
            <a:solidFill>
              <a:srgbClr val="FFFF00"/>
            </a:solidFill>
            <a:ln w="12700">
              <a:solidFill>
                <a:srgbClr val="000000"/>
              </a:solidFill>
              <a:prstDash val="solid"/>
            </a:ln>
          </c:spPr>
          <c:invertIfNegative val="0"/>
          <c:errBars>
            <c:errBarType val="both"/>
            <c:errValType val="percentage"/>
            <c:noEndCap val="0"/>
            <c:val val="5.0"/>
            <c:spPr>
              <a:ln w="12700">
                <a:solidFill>
                  <a:srgbClr val="000000"/>
                </a:solidFill>
                <a:prstDash val="solid"/>
              </a:ln>
            </c:spPr>
          </c:errBars>
          <c:cat>
            <c:strRef>
              <c:f>'C3 LPScapture (2)'!$D$8:$D$10</c:f>
              <c:strCache>
                <c:ptCount val="3"/>
                <c:pt idx="0">
                  <c:v>0.6</c:v>
                </c:pt>
                <c:pt idx="1">
                  <c:v>6.0</c:v>
                </c:pt>
                <c:pt idx="2">
                  <c:v>60.0</c:v>
                </c:pt>
              </c:strCache>
            </c:strRef>
          </c:cat>
          <c:val>
            <c:numRef>
              <c:f>'C3 LPScapture (2)'!$E$8:$E$10</c:f>
              <c:numCache>
                <c:formatCode>_-* #\ #,#00\ _z_ł_-;\-* #\ #,#00\ _z_ł_-;_-* "-"??\ _z_ł_-;_-@_-</c:formatCode>
                <c:ptCount val="3"/>
                <c:pt idx="0">
                  <c:v>2.27</c:v>
                </c:pt>
                <c:pt idx="1">
                  <c:v>2.28</c:v>
                </c:pt>
                <c:pt idx="2" formatCode="_-* #\ ##,000\ _z_ł_-;\-* #\ ##,000\ _z_ł_-;_-* &quot;-&quot;??\ _z_ł_-;_-@_-">
                  <c:v>2.28</c:v>
                </c:pt>
              </c:numCache>
            </c:numRef>
          </c:val>
        </c:ser>
        <c:ser>
          <c:idx val="1"/>
          <c:order val="1"/>
          <c:tx>
            <c:strRef>
              <c:f>'C3 LPScapture (2)'!$F$7</c:f>
              <c:strCache>
                <c:ptCount val="1"/>
                <c:pt idx="0">
                  <c:v>S. arizonae</c:v>
                </c:pt>
              </c:strCache>
            </c:strRef>
          </c:tx>
          <c:spPr>
            <a:solidFill>
              <a:schemeClr val="bg1">
                <a:lumMod val="50000"/>
              </a:schemeClr>
            </a:solidFill>
            <a:ln w="12700">
              <a:solidFill>
                <a:srgbClr val="000000"/>
              </a:solidFill>
              <a:prstDash val="solid"/>
            </a:ln>
          </c:spPr>
          <c:invertIfNegative val="0"/>
          <c:errBars>
            <c:errBarType val="both"/>
            <c:errValType val="percentage"/>
            <c:noEndCap val="0"/>
            <c:val val="5.0"/>
            <c:spPr>
              <a:solidFill>
                <a:schemeClr val="bg1">
                  <a:lumMod val="50000"/>
                </a:schemeClr>
              </a:solidFill>
              <a:ln w="12700">
                <a:solidFill>
                  <a:srgbClr val="000000"/>
                </a:solidFill>
                <a:prstDash val="solid"/>
              </a:ln>
            </c:spPr>
          </c:errBars>
          <c:cat>
            <c:strRef>
              <c:f>'C3 LPScapture (2)'!$D$8:$D$10</c:f>
              <c:strCache>
                <c:ptCount val="3"/>
                <c:pt idx="0">
                  <c:v>0.6</c:v>
                </c:pt>
                <c:pt idx="1">
                  <c:v>6.0</c:v>
                </c:pt>
                <c:pt idx="2">
                  <c:v>60.0</c:v>
                </c:pt>
              </c:strCache>
            </c:strRef>
          </c:cat>
          <c:val>
            <c:numRef>
              <c:f>'C3 LPScapture (2)'!$F$8:$F$10</c:f>
              <c:numCache>
                <c:formatCode>_-* #\ ##,000\ _z_ł_-;\-* #\ ##,000\ _z_ł_-;_-* "-"??\ _z_ł_-;_-@_-</c:formatCode>
                <c:ptCount val="3"/>
                <c:pt idx="0">
                  <c:v>2.27</c:v>
                </c:pt>
                <c:pt idx="1">
                  <c:v>2.25</c:v>
                </c:pt>
                <c:pt idx="2">
                  <c:v>2.27</c:v>
                </c:pt>
              </c:numCache>
            </c:numRef>
          </c:val>
        </c:ser>
        <c:ser>
          <c:idx val="2"/>
          <c:order val="2"/>
          <c:tx>
            <c:strRef>
              <c:f>'C3 LPScapture (2)'!$G$7</c:f>
              <c:strCache>
                <c:ptCount val="1"/>
                <c:pt idx="0">
                  <c:v>S. Isaszeg</c:v>
                </c:pt>
              </c:strCache>
            </c:strRef>
          </c:tx>
          <c:spPr>
            <a:solidFill>
              <a:srgbClr val="FF0000"/>
            </a:solidFill>
            <a:ln w="12700">
              <a:solidFill>
                <a:srgbClr val="000000"/>
              </a:solidFill>
              <a:prstDash val="solid"/>
            </a:ln>
          </c:spPr>
          <c:invertIfNegative val="0"/>
          <c:errBars>
            <c:errBarType val="both"/>
            <c:errValType val="stdDev"/>
            <c:noEndCap val="0"/>
            <c:val val="1.0"/>
            <c:spPr>
              <a:solidFill>
                <a:schemeClr val="tx1"/>
              </a:solidFill>
              <a:ln w="12700">
                <a:solidFill>
                  <a:srgbClr val="000000"/>
                </a:solidFill>
                <a:prstDash val="solid"/>
              </a:ln>
            </c:spPr>
          </c:errBars>
          <c:cat>
            <c:strRef>
              <c:f>'C3 LPScapture (2)'!$D$8:$D$10</c:f>
              <c:strCache>
                <c:ptCount val="3"/>
                <c:pt idx="0">
                  <c:v>0.6</c:v>
                </c:pt>
                <c:pt idx="1">
                  <c:v>6.0</c:v>
                </c:pt>
                <c:pt idx="2">
                  <c:v>60.0</c:v>
                </c:pt>
              </c:strCache>
            </c:strRef>
          </c:cat>
          <c:val>
            <c:numRef>
              <c:f>'C3 LPScapture (2)'!$G$8:$G$10</c:f>
              <c:numCache>
                <c:formatCode>_-* #\ ##,000\ _z_ł_-;\-* #\ ##,000\ _z_ł_-;_-* "-"??\ _z_ł_-;_-@_-</c:formatCode>
                <c:ptCount val="3"/>
                <c:pt idx="0" formatCode="General">
                  <c:v>2.2</c:v>
                </c:pt>
                <c:pt idx="1">
                  <c:v>2.0</c:v>
                </c:pt>
                <c:pt idx="2">
                  <c:v>2.01</c:v>
                </c:pt>
              </c:numCache>
            </c:numRef>
          </c:val>
        </c:ser>
        <c:ser>
          <c:idx val="3"/>
          <c:order val="3"/>
          <c:tx>
            <c:strRef>
              <c:f>'C3 LPScapture (2)'!$H$7</c:f>
              <c:strCache>
                <c:ptCount val="1"/>
              </c:strCache>
            </c:strRef>
          </c:tx>
          <c:invertIfNegative val="0"/>
          <c:cat>
            <c:strRef>
              <c:f>'C3 LPScapture (2)'!$D$8:$D$10</c:f>
              <c:strCache>
                <c:ptCount val="3"/>
                <c:pt idx="0">
                  <c:v>0.6</c:v>
                </c:pt>
                <c:pt idx="1">
                  <c:v>6.0</c:v>
                </c:pt>
                <c:pt idx="2">
                  <c:v>60.0</c:v>
                </c:pt>
              </c:strCache>
            </c:strRef>
          </c:cat>
          <c:val>
            <c:numRef>
              <c:f>'C3 LPScapture (2)'!$H$8:$H$10</c:f>
              <c:numCache>
                <c:formatCode>General</c:formatCode>
                <c:ptCount val="3"/>
              </c:numCache>
            </c:numRef>
          </c:val>
        </c:ser>
        <c:ser>
          <c:idx val="4"/>
          <c:order val="4"/>
          <c:tx>
            <c:strRef>
              <c:f>'C3 LPScapture (2)'!$I$7</c:f>
              <c:strCache>
                <c:ptCount val="1"/>
                <c:pt idx="0">
                  <c:v>HS + PBS (control)</c:v>
                </c:pt>
              </c:strCache>
            </c:strRef>
          </c:tx>
          <c:spPr>
            <a:solidFill>
              <a:schemeClr val="accent5">
                <a:lumMod val="20000"/>
                <a:lumOff val="80000"/>
              </a:schemeClr>
            </a:solidFill>
            <a:ln>
              <a:solidFill>
                <a:schemeClr val="tx1"/>
              </a:solidFill>
            </a:ln>
          </c:spPr>
          <c:invertIfNegative val="0"/>
          <c:errBars>
            <c:errBarType val="both"/>
            <c:errValType val="percentage"/>
            <c:noEndCap val="0"/>
            <c:val val="5.0"/>
          </c:errBars>
          <c:cat>
            <c:strRef>
              <c:f>'C3 LPScapture (2)'!$D$8:$D$10</c:f>
              <c:strCache>
                <c:ptCount val="3"/>
                <c:pt idx="0">
                  <c:v>0.6</c:v>
                </c:pt>
                <c:pt idx="1">
                  <c:v>6.0</c:v>
                </c:pt>
                <c:pt idx="2">
                  <c:v>60.0</c:v>
                </c:pt>
              </c:strCache>
            </c:strRef>
          </c:cat>
          <c:val>
            <c:numRef>
              <c:f>'C3 LPScapture (2)'!$I$8:$I$10</c:f>
              <c:numCache>
                <c:formatCode>General</c:formatCode>
                <c:ptCount val="3"/>
                <c:pt idx="0">
                  <c:v>1.0</c:v>
                </c:pt>
                <c:pt idx="1">
                  <c:v>1.1</c:v>
                </c:pt>
                <c:pt idx="2">
                  <c:v>1.0</c:v>
                </c:pt>
              </c:numCache>
            </c:numRef>
          </c:val>
        </c:ser>
        <c:dLbls>
          <c:showLegendKey val="0"/>
          <c:showVal val="0"/>
          <c:showCatName val="0"/>
          <c:showSerName val="0"/>
          <c:showPercent val="0"/>
          <c:showBubbleSize val="0"/>
        </c:dLbls>
        <c:gapWidth val="150"/>
        <c:axId val="-2077168072"/>
        <c:axId val="2136342424"/>
      </c:barChart>
      <c:catAx>
        <c:axId val="-2077168072"/>
        <c:scaling>
          <c:orientation val="minMax"/>
        </c:scaling>
        <c:delete val="0"/>
        <c:axPos val="b"/>
        <c:title>
          <c:tx>
            <c:rich>
              <a:bodyPr/>
              <a:lstStyle/>
              <a:p>
                <a:pPr>
                  <a:defRPr sz="1400" b="0" i="0" u="none" strike="noStrike" baseline="0">
                    <a:solidFill>
                      <a:srgbClr val="000000"/>
                    </a:solidFill>
                    <a:latin typeface="Calibri"/>
                    <a:ea typeface="Calibri"/>
                    <a:cs typeface="Calibri"/>
                  </a:defRPr>
                </a:pPr>
                <a:r>
                  <a:rPr lang="en-US" sz="1400" b="1" i="0" u="none" strike="noStrike" baseline="0">
                    <a:solidFill>
                      <a:srgbClr val="000000"/>
                    </a:solidFill>
                    <a:latin typeface="Calibri"/>
                    <a:ea typeface="Calibri"/>
                    <a:cs typeface="Calibri"/>
                  </a:rPr>
                  <a:t>Concentration of LPS (µg/ml)        </a:t>
                </a:r>
              </a:p>
            </c:rich>
          </c:tx>
          <c:layout>
            <c:manualLayout>
              <c:xMode val="edge"/>
              <c:yMode val="edge"/>
              <c:x val="0.240987958726983"/>
              <c:y val="0.86679599652403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136342424"/>
        <c:crosses val="autoZero"/>
        <c:auto val="1"/>
        <c:lblAlgn val="ctr"/>
        <c:lblOffset val="100"/>
        <c:tickLblSkip val="1"/>
        <c:tickMarkSkip val="1"/>
        <c:noMultiLvlLbl val="0"/>
      </c:catAx>
      <c:valAx>
        <c:axId val="2136342424"/>
        <c:scaling>
          <c:orientation val="minMax"/>
          <c:max val="3.0"/>
          <c:min val="0.0"/>
        </c:scaling>
        <c:delete val="0"/>
        <c:axPos val="l"/>
        <c:title>
          <c:tx>
            <c:rich>
              <a:bodyPr/>
              <a:lstStyle/>
              <a:p>
                <a:pPr>
                  <a:defRPr sz="1400" b="1" i="0" u="none" strike="noStrike" baseline="0">
                    <a:solidFill>
                      <a:srgbClr val="000000"/>
                    </a:solidFill>
                    <a:latin typeface="Arial"/>
                    <a:ea typeface="Arial"/>
                    <a:cs typeface="Arial"/>
                  </a:defRPr>
                </a:pPr>
                <a:r>
                  <a:rPr lang="en-US" sz="1400"/>
                  <a:t>Absorbance (492 nm)</a:t>
                </a:r>
              </a:p>
            </c:rich>
          </c:tx>
          <c:layout>
            <c:manualLayout>
              <c:xMode val="edge"/>
              <c:yMode val="edge"/>
              <c:x val="0.0452918740211934"/>
              <c:y val="0.234110699137665"/>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077168072"/>
        <c:crosses val="autoZero"/>
        <c:crossBetween val="between"/>
        <c:majorUnit val="0.4"/>
        <c:minorUnit val="0.4"/>
      </c:valAx>
      <c:spPr>
        <a:solidFill>
          <a:srgbClr val="FFFFFF"/>
        </a:solidFill>
        <a:ln w="25400">
          <a:solidFill>
            <a:schemeClr val="tx1"/>
          </a:solidFill>
        </a:ln>
      </c:spPr>
    </c:plotArea>
    <c:legend>
      <c:legendPos val="r"/>
      <c:legendEntry>
        <c:idx val="3"/>
        <c:delete val="1"/>
      </c:legendEntry>
      <c:layout>
        <c:manualLayout>
          <c:xMode val="edge"/>
          <c:yMode val="edge"/>
          <c:x val="0.71905748767214"/>
          <c:y val="0.0140831718210163"/>
          <c:w val="0.253992220456359"/>
          <c:h val="0.476703595180807"/>
        </c:manualLayout>
      </c:layout>
      <c:overlay val="0"/>
      <c:spPr>
        <a:solidFill>
          <a:srgbClr val="FFFFFF"/>
        </a:solidFill>
        <a:ln w="3175">
          <a:solidFill>
            <a:srgbClr val="000000"/>
          </a:solidFill>
          <a:prstDash val="solid"/>
        </a:ln>
      </c:spPr>
      <c:txPr>
        <a:bodyPr anchor="t"/>
        <a:lstStyle/>
        <a:p>
          <a:pPr>
            <a:defRPr sz="1600"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15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941535355093"/>
          <c:y val="0.0638262355829513"/>
          <c:w val="0.710892504799974"/>
          <c:h val="0.630285669890807"/>
        </c:manualLayout>
      </c:layout>
      <c:barChart>
        <c:barDir val="col"/>
        <c:grouping val="clustered"/>
        <c:varyColors val="0"/>
        <c:ser>
          <c:idx val="0"/>
          <c:order val="0"/>
          <c:tx>
            <c:strRef>
              <c:f>'C3 deposition'!$E$6</c:f>
              <c:strCache>
                <c:ptCount val="1"/>
                <c:pt idx="0">
                  <c:v>S. Ngozi</c:v>
                </c:pt>
              </c:strCache>
            </c:strRef>
          </c:tx>
          <c:spPr>
            <a:solidFill>
              <a:srgbClr val="FFFF00"/>
            </a:solidFill>
            <a:ln w="12700">
              <a:solidFill>
                <a:schemeClr val="tx1"/>
              </a:solidFill>
              <a:prstDash val="solid"/>
            </a:ln>
          </c:spPr>
          <c:invertIfNegative val="0"/>
          <c:errBars>
            <c:errBarType val="both"/>
            <c:errValType val="cust"/>
            <c:noEndCap val="0"/>
            <c:plus>
              <c:numLit>
                <c:formatCode>General</c:formatCode>
                <c:ptCount val="4"/>
                <c:pt idx="0">
                  <c:v>0.034</c:v>
                </c:pt>
                <c:pt idx="1">
                  <c:v>0.025</c:v>
                </c:pt>
                <c:pt idx="2">
                  <c:v>0.009</c:v>
                </c:pt>
                <c:pt idx="3">
                  <c:v>0.009</c:v>
                </c:pt>
              </c:numLit>
            </c:plus>
            <c:minus>
              <c:numLit>
                <c:formatCode>General</c:formatCode>
                <c:ptCount val="4"/>
                <c:pt idx="0">
                  <c:v>0.018</c:v>
                </c:pt>
                <c:pt idx="1">
                  <c:v>0.018</c:v>
                </c:pt>
                <c:pt idx="2">
                  <c:v>0.009</c:v>
                </c:pt>
                <c:pt idx="3">
                  <c:v>0.009</c:v>
                </c:pt>
              </c:numLit>
            </c:minus>
            <c:spPr>
              <a:solidFill>
                <a:schemeClr val="bg2"/>
              </a:solidFill>
              <a:ln w="12700">
                <a:solidFill>
                  <a:schemeClr val="tx1"/>
                </a:solidFill>
                <a:prstDash val="solid"/>
              </a:ln>
            </c:spPr>
          </c:errBars>
          <c:cat>
            <c:strRef>
              <c:f>'C3 deposition'!$D$7:$D$10</c:f>
              <c:strCache>
                <c:ptCount val="4"/>
                <c:pt idx="0">
                  <c:v>10'</c:v>
                </c:pt>
                <c:pt idx="1">
                  <c:v>30' </c:v>
                </c:pt>
                <c:pt idx="2">
                  <c:v>10' </c:v>
                </c:pt>
                <c:pt idx="3">
                  <c:v>30' </c:v>
                </c:pt>
              </c:strCache>
            </c:strRef>
          </c:cat>
          <c:val>
            <c:numRef>
              <c:f>'C3 deposition'!$E$7:$E$10</c:f>
              <c:numCache>
                <c:formatCode>_-* #\ #,#00\ _z_ł_-;\-* #\ #,#00\ _z_ł_-;_-* "-"??\ _z_ł_-;_-@_-</c:formatCode>
                <c:ptCount val="4"/>
                <c:pt idx="0">
                  <c:v>0.63</c:v>
                </c:pt>
                <c:pt idx="1">
                  <c:v>0.74</c:v>
                </c:pt>
                <c:pt idx="2">
                  <c:v>0.17</c:v>
                </c:pt>
                <c:pt idx="3">
                  <c:v>0.17</c:v>
                </c:pt>
              </c:numCache>
            </c:numRef>
          </c:val>
        </c:ser>
        <c:ser>
          <c:idx val="1"/>
          <c:order val="1"/>
          <c:tx>
            <c:strRef>
              <c:f>'C3 deposition'!$F$6</c:f>
              <c:strCache>
                <c:ptCount val="1"/>
                <c:pt idx="0">
                  <c:v>S. arizonae</c:v>
                </c:pt>
              </c:strCache>
            </c:strRef>
          </c:tx>
          <c:spPr>
            <a:solidFill>
              <a:schemeClr val="tx1">
                <a:lumMod val="50000"/>
                <a:lumOff val="50000"/>
              </a:schemeClr>
            </a:solidFill>
            <a:ln w="12700">
              <a:solidFill>
                <a:srgbClr val="000000"/>
              </a:solidFill>
              <a:prstDash val="solid"/>
            </a:ln>
          </c:spPr>
          <c:invertIfNegative val="0"/>
          <c:errBars>
            <c:errBarType val="both"/>
            <c:errValType val="cust"/>
            <c:noEndCap val="0"/>
            <c:plus>
              <c:numLit>
                <c:formatCode>General</c:formatCode>
                <c:ptCount val="4"/>
                <c:pt idx="0">
                  <c:v>0.092</c:v>
                </c:pt>
                <c:pt idx="1">
                  <c:v>0.028</c:v>
                </c:pt>
                <c:pt idx="2">
                  <c:v>0.007</c:v>
                </c:pt>
                <c:pt idx="3">
                  <c:v>0.007</c:v>
                </c:pt>
              </c:numLit>
            </c:plus>
            <c:minus>
              <c:numLit>
                <c:formatCode>General</c:formatCode>
                <c:ptCount val="4"/>
                <c:pt idx="0">
                  <c:v>0.063</c:v>
                </c:pt>
                <c:pt idx="1">
                  <c:v>0.038</c:v>
                </c:pt>
                <c:pt idx="2">
                  <c:v>0.006</c:v>
                </c:pt>
                <c:pt idx="3">
                  <c:v>0.006</c:v>
                </c:pt>
              </c:numLit>
            </c:minus>
            <c:spPr>
              <a:solidFill>
                <a:schemeClr val="bg1">
                  <a:lumMod val="50000"/>
                </a:schemeClr>
              </a:solidFill>
              <a:ln w="12700">
                <a:solidFill>
                  <a:srgbClr val="000000"/>
                </a:solidFill>
                <a:prstDash val="solid"/>
              </a:ln>
            </c:spPr>
          </c:errBars>
          <c:cat>
            <c:strRef>
              <c:f>'C3 deposition'!$D$7:$D$10</c:f>
              <c:strCache>
                <c:ptCount val="4"/>
                <c:pt idx="0">
                  <c:v>10'</c:v>
                </c:pt>
                <c:pt idx="1">
                  <c:v>30' </c:v>
                </c:pt>
                <c:pt idx="2">
                  <c:v>10' </c:v>
                </c:pt>
                <c:pt idx="3">
                  <c:v>30' </c:v>
                </c:pt>
              </c:strCache>
            </c:strRef>
          </c:cat>
          <c:val>
            <c:numRef>
              <c:f>'C3 deposition'!$F$7:$F$10</c:f>
              <c:numCache>
                <c:formatCode>_-* #\ #,#00\ _z_ł_-;\-* #\ #,#00\ _z_ł_-;_-* "-"??\ _z_ł_-;_-@_-</c:formatCode>
                <c:ptCount val="4"/>
                <c:pt idx="0">
                  <c:v>0.58</c:v>
                </c:pt>
                <c:pt idx="1">
                  <c:v>0.86</c:v>
                </c:pt>
                <c:pt idx="2">
                  <c:v>0.22</c:v>
                </c:pt>
                <c:pt idx="3">
                  <c:v>0.22</c:v>
                </c:pt>
              </c:numCache>
            </c:numRef>
          </c:val>
        </c:ser>
        <c:ser>
          <c:idx val="2"/>
          <c:order val="2"/>
          <c:tx>
            <c:strRef>
              <c:f>'C3 deposition'!$G$6</c:f>
              <c:strCache>
                <c:ptCount val="1"/>
                <c:pt idx="0">
                  <c:v>S. Isaszeg</c:v>
                </c:pt>
              </c:strCache>
            </c:strRef>
          </c:tx>
          <c:spPr>
            <a:solidFill>
              <a:srgbClr val="FF0000"/>
            </a:solidFill>
            <a:ln w="12700">
              <a:solidFill>
                <a:srgbClr val="000000"/>
              </a:solidFill>
              <a:prstDash val="solid"/>
            </a:ln>
          </c:spPr>
          <c:invertIfNegative val="0"/>
          <c:errBars>
            <c:errBarType val="both"/>
            <c:errValType val="cust"/>
            <c:noEndCap val="0"/>
            <c:plus>
              <c:numLit>
                <c:formatCode>General</c:formatCode>
                <c:ptCount val="4"/>
                <c:pt idx="0">
                  <c:v>0.012</c:v>
                </c:pt>
                <c:pt idx="1">
                  <c:v>0.022</c:v>
                </c:pt>
                <c:pt idx="2">
                  <c:v>0.0</c:v>
                </c:pt>
                <c:pt idx="3">
                  <c:v>0.0</c:v>
                </c:pt>
              </c:numLit>
            </c:plus>
            <c:minus>
              <c:numLit>
                <c:formatCode>General</c:formatCode>
                <c:ptCount val="4"/>
                <c:pt idx="0">
                  <c:v>0.026</c:v>
                </c:pt>
                <c:pt idx="1">
                  <c:v>0.011</c:v>
                </c:pt>
                <c:pt idx="2">
                  <c:v>0.004</c:v>
                </c:pt>
                <c:pt idx="3">
                  <c:v>0.004</c:v>
                </c:pt>
              </c:numLit>
            </c:minus>
            <c:spPr>
              <a:solidFill>
                <a:schemeClr val="tx1"/>
              </a:solidFill>
              <a:ln w="12700">
                <a:solidFill>
                  <a:srgbClr val="000000"/>
                </a:solidFill>
                <a:prstDash val="solid"/>
              </a:ln>
            </c:spPr>
          </c:errBars>
          <c:cat>
            <c:strRef>
              <c:f>'C3 deposition'!$D$7:$D$10</c:f>
              <c:strCache>
                <c:ptCount val="4"/>
                <c:pt idx="0">
                  <c:v>10'</c:v>
                </c:pt>
                <c:pt idx="1">
                  <c:v>30' </c:v>
                </c:pt>
                <c:pt idx="2">
                  <c:v>10' </c:v>
                </c:pt>
                <c:pt idx="3">
                  <c:v>30' </c:v>
                </c:pt>
              </c:strCache>
            </c:strRef>
          </c:cat>
          <c:val>
            <c:numRef>
              <c:f>'C3 deposition'!$G$7:$G$10</c:f>
              <c:numCache>
                <c:formatCode>_-* #\ #,#00\ _z_ł_-;\-* #\ #,#00\ _z_ł_-;_-* "-"??\ _z_ł_-;_-@_-</c:formatCode>
                <c:ptCount val="4"/>
                <c:pt idx="0">
                  <c:v>1.54</c:v>
                </c:pt>
                <c:pt idx="1">
                  <c:v>1.81</c:v>
                </c:pt>
                <c:pt idx="2">
                  <c:v>0.23</c:v>
                </c:pt>
                <c:pt idx="3">
                  <c:v>0.23</c:v>
                </c:pt>
              </c:numCache>
            </c:numRef>
          </c:val>
        </c:ser>
        <c:ser>
          <c:idx val="3"/>
          <c:order val="3"/>
          <c:tx>
            <c:strRef>
              <c:f>'C3 deposition'!$H$6</c:f>
              <c:strCache>
                <c:ptCount val="1"/>
                <c:pt idx="0">
                  <c:v>S. Ngozi + PBS (control 2)</c:v>
                </c:pt>
              </c:strCache>
            </c:strRef>
          </c:tx>
          <c:spPr>
            <a:pattFill prst="dkVert">
              <a:fgClr>
                <a:schemeClr val="tx1"/>
              </a:fgClr>
              <a:bgClr>
                <a:prstClr val="white"/>
              </a:bgClr>
            </a:pattFill>
            <a:ln>
              <a:solidFill>
                <a:schemeClr val="tx1"/>
              </a:solidFill>
            </a:ln>
          </c:spPr>
          <c:invertIfNegative val="0"/>
          <c:cat>
            <c:strRef>
              <c:f>'C3 deposition'!$D$7:$D$10</c:f>
              <c:strCache>
                <c:ptCount val="4"/>
                <c:pt idx="0">
                  <c:v>10'</c:v>
                </c:pt>
                <c:pt idx="1">
                  <c:v>30' </c:v>
                </c:pt>
                <c:pt idx="2">
                  <c:v>10' </c:v>
                </c:pt>
                <c:pt idx="3">
                  <c:v>30' </c:v>
                </c:pt>
              </c:strCache>
            </c:strRef>
          </c:cat>
          <c:val>
            <c:numRef>
              <c:f>'C3 deposition'!$H$7:$H$10</c:f>
              <c:numCache>
                <c:formatCode>_-* #\ #,#00\ _z_ł_-;\-* #\ #,#00\ _z_ł_-;_-* "-"??\ _z_ł_-;_-@_-</c:formatCode>
                <c:ptCount val="4"/>
                <c:pt idx="0">
                  <c:v>0.0</c:v>
                </c:pt>
                <c:pt idx="1">
                  <c:v>0.0</c:v>
                </c:pt>
                <c:pt idx="2">
                  <c:v>0.0</c:v>
                </c:pt>
                <c:pt idx="3">
                  <c:v>0.0</c:v>
                </c:pt>
              </c:numCache>
            </c:numRef>
          </c:val>
        </c:ser>
        <c:ser>
          <c:idx val="4"/>
          <c:order val="4"/>
          <c:tx>
            <c:strRef>
              <c:f>'C3 deposition'!$I$6</c:f>
              <c:strCache>
                <c:ptCount val="1"/>
                <c:pt idx="0">
                  <c:v>S. arizonae + PBS (control 2)</c:v>
                </c:pt>
              </c:strCache>
            </c:strRef>
          </c:tx>
          <c:spPr>
            <a:pattFill prst="dkHorz">
              <a:fgClr>
                <a:schemeClr val="tx1"/>
              </a:fgClr>
              <a:bgClr>
                <a:prstClr val="white"/>
              </a:bgClr>
            </a:pattFill>
          </c:spPr>
          <c:invertIfNegative val="0"/>
          <c:cat>
            <c:strRef>
              <c:f>'C3 deposition'!$D$7:$D$10</c:f>
              <c:strCache>
                <c:ptCount val="4"/>
                <c:pt idx="0">
                  <c:v>10'</c:v>
                </c:pt>
                <c:pt idx="1">
                  <c:v>30' </c:v>
                </c:pt>
                <c:pt idx="2">
                  <c:v>10' </c:v>
                </c:pt>
                <c:pt idx="3">
                  <c:v>30' </c:v>
                </c:pt>
              </c:strCache>
            </c:strRef>
          </c:cat>
          <c:val>
            <c:numRef>
              <c:f>'C3 deposition'!$I$7:$I$10</c:f>
              <c:numCache>
                <c:formatCode>_-* #\ #,#00\ _z_ł_-;\-* #\ #,#00\ _z_ł_-;_-* "-"??\ _z_ł_-;_-@_-</c:formatCode>
                <c:ptCount val="4"/>
                <c:pt idx="0">
                  <c:v>0.0</c:v>
                </c:pt>
                <c:pt idx="1">
                  <c:v>0.0</c:v>
                </c:pt>
                <c:pt idx="2">
                  <c:v>0.0</c:v>
                </c:pt>
                <c:pt idx="3">
                  <c:v>0.0</c:v>
                </c:pt>
              </c:numCache>
            </c:numRef>
          </c:val>
        </c:ser>
        <c:ser>
          <c:idx val="5"/>
          <c:order val="5"/>
          <c:tx>
            <c:strRef>
              <c:f>'C3 deposition'!$J$6</c:f>
              <c:strCache>
                <c:ptCount val="1"/>
                <c:pt idx="0">
                  <c:v>S. Isaszeg + PBS (control 2)</c:v>
                </c:pt>
              </c:strCache>
            </c:strRef>
          </c:tx>
          <c:spPr>
            <a:pattFill prst="wdDnDiag">
              <a:fgClr>
                <a:schemeClr val="tx1"/>
              </a:fgClr>
              <a:bgClr>
                <a:prstClr val="white"/>
              </a:bgClr>
            </a:pattFill>
          </c:spPr>
          <c:invertIfNegative val="0"/>
          <c:cat>
            <c:strRef>
              <c:f>'C3 deposition'!$D$7:$D$10</c:f>
              <c:strCache>
                <c:ptCount val="4"/>
                <c:pt idx="0">
                  <c:v>10'</c:v>
                </c:pt>
                <c:pt idx="1">
                  <c:v>30' </c:v>
                </c:pt>
                <c:pt idx="2">
                  <c:v>10' </c:v>
                </c:pt>
                <c:pt idx="3">
                  <c:v>30' </c:v>
                </c:pt>
              </c:strCache>
            </c:strRef>
          </c:cat>
          <c:val>
            <c:numRef>
              <c:f>'C3 deposition'!$J$7:$J$10</c:f>
              <c:numCache>
                <c:formatCode>_-* #\ #,#00\ _z_ł_-;\-* #\ #,#00\ _z_ł_-;_-* "-"??\ _z_ł_-;_-@_-</c:formatCode>
                <c:ptCount val="4"/>
                <c:pt idx="0">
                  <c:v>0.0</c:v>
                </c:pt>
                <c:pt idx="1">
                  <c:v>0.0</c:v>
                </c:pt>
                <c:pt idx="2">
                  <c:v>0.0</c:v>
                </c:pt>
                <c:pt idx="3">
                  <c:v>0.0</c:v>
                </c:pt>
              </c:numCache>
            </c:numRef>
          </c:val>
        </c:ser>
        <c:dLbls>
          <c:showLegendKey val="0"/>
          <c:showVal val="0"/>
          <c:showCatName val="0"/>
          <c:showSerName val="0"/>
          <c:showPercent val="0"/>
          <c:showBubbleSize val="0"/>
        </c:dLbls>
        <c:gapWidth val="150"/>
        <c:axId val="-2076586152"/>
        <c:axId val="-2076578616"/>
      </c:barChart>
      <c:catAx>
        <c:axId val="-2076586152"/>
        <c:scaling>
          <c:orientation val="minMax"/>
        </c:scaling>
        <c:delete val="0"/>
        <c:axPos val="b"/>
        <c:title>
          <c:tx>
            <c:rich>
              <a:bodyPr/>
              <a:lstStyle/>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Arial"/>
                    <a:ea typeface="Arial"/>
                    <a:cs typeface="Arial"/>
                  </a:rPr>
                  <a:t>Time of incubation (min)</a:t>
                </a:r>
              </a:p>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Calibri"/>
                    <a:ea typeface="Calibri"/>
                    <a:cs typeface="Calibri"/>
                  </a:rPr>
                  <a:t>_________________________	_________________________</a:t>
                </a:r>
              </a:p>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Calibri"/>
                    <a:ea typeface="Calibri"/>
                    <a:cs typeface="Calibri"/>
                  </a:rPr>
                  <a:t>50% HS                                                       50% HS-IN</a:t>
                </a:r>
              </a:p>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Arial"/>
                    <a:ea typeface="Arial"/>
                    <a:cs typeface="Arial"/>
                  </a:rPr>
                  <a:t>                                                         (control 1)</a:t>
                </a:r>
              </a:p>
            </c:rich>
          </c:tx>
          <c:layout>
            <c:manualLayout>
              <c:xMode val="edge"/>
              <c:yMode val="edge"/>
              <c:x val="0.131546013634643"/>
              <c:y val="0.78739100096668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076578616"/>
        <c:crosses val="autoZero"/>
        <c:auto val="1"/>
        <c:lblAlgn val="ctr"/>
        <c:lblOffset val="100"/>
        <c:tickLblSkip val="1"/>
        <c:tickMarkSkip val="1"/>
        <c:noMultiLvlLbl val="0"/>
      </c:catAx>
      <c:valAx>
        <c:axId val="-2076578616"/>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US" sz="1200"/>
                  <a:t>Absorbance (492 nm)</a:t>
                </a:r>
              </a:p>
            </c:rich>
          </c:tx>
          <c:layout>
            <c:manualLayout>
              <c:xMode val="edge"/>
              <c:yMode val="edge"/>
              <c:x val="0.00820363399795802"/>
              <c:y val="0.193439504739758"/>
            </c:manualLayout>
          </c:layout>
          <c:overlay val="0"/>
          <c:spPr>
            <a:noFill/>
            <a:ln w="25400">
              <a:noFill/>
            </a:ln>
          </c:spPr>
        </c:title>
        <c:numFmt formatCode="#,##0.0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076586152"/>
        <c:crosses val="autoZero"/>
        <c:crossBetween val="between"/>
      </c:valAx>
      <c:spPr>
        <a:solidFill>
          <a:srgbClr val="FFFFFF"/>
        </a:solidFill>
        <a:ln w="25400">
          <a:solidFill>
            <a:schemeClr val="tx1"/>
          </a:solidFill>
        </a:ln>
      </c:spPr>
    </c:plotArea>
    <c:legend>
      <c:legendPos val="r"/>
      <c:layout>
        <c:manualLayout>
          <c:xMode val="edge"/>
          <c:yMode val="edge"/>
          <c:x val="0.477951936906863"/>
          <c:y val="0.0939145749203065"/>
          <c:w val="0.340394460550588"/>
          <c:h val="0.393907072099858"/>
        </c:manualLayout>
      </c:layout>
      <c:overlay val="0"/>
      <c:spPr>
        <a:pattFill prst="dkVert">
          <a:fgClr>
            <a:srgbClr val="FFFFFF"/>
          </a:fgClr>
          <a:bgClr>
            <a:prstClr val="white"/>
          </a:bgClr>
        </a:pattFill>
        <a:ln w="3175">
          <a:solidFill>
            <a:schemeClr val="tx1"/>
          </a:solidFill>
          <a:prstDash val="solid"/>
        </a:ln>
      </c:spPr>
      <c:txPr>
        <a:bodyPr/>
        <a:lstStyle/>
        <a:p>
          <a:pPr>
            <a:defRPr sz="1200"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image" Target="../media/image8.png"/><Relationship Id="rId2"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image" Target="../media/image12.png"/><Relationship Id="rId2"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image" Target="../media/image8.png"/><Relationship Id="rId2"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image" Target="../media/image12.png"/><Relationship Id="rId2"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F8862-803A-A84B-B41B-CA73E119AEEE}" type="doc">
      <dgm:prSet loTypeId="urn:microsoft.com/office/officeart/2005/8/layout/vList2" loCatId="" qsTypeId="urn:microsoft.com/office/officeart/2005/8/quickstyle/3D1" qsCatId="3D" csTypeId="urn:microsoft.com/office/officeart/2005/8/colors/colorful4" csCatId="colorful" phldr="1"/>
      <dgm:spPr/>
      <dgm:t>
        <a:bodyPr/>
        <a:lstStyle/>
        <a:p>
          <a:endParaRPr lang="en-US"/>
        </a:p>
      </dgm:t>
    </dgm:pt>
    <dgm:pt modelId="{012D4F5A-BFCF-A341-9E6A-FEC2291A14B7}">
      <dgm:prSet phldrT="[Text]" custT="1"/>
      <dgm:spPr/>
      <dgm:t>
        <a:bodyPr/>
        <a:lstStyle/>
        <a:p>
          <a:r>
            <a:rPr lang="en-US" sz="2000" b="1" dirty="0" smtClean="0"/>
            <a:t>Mechanisms employed by pathogens</a:t>
          </a:r>
          <a:r>
            <a:rPr lang="en-US" sz="2000" b="1" i="1" dirty="0" smtClean="0"/>
            <a:t> </a:t>
          </a:r>
          <a:r>
            <a:rPr lang="en-US" sz="2000" b="1" dirty="0" smtClean="0"/>
            <a:t>to evade host immunological defenses are not entirely understood </a:t>
          </a:r>
          <a:endParaRPr lang="en-US" sz="2000" b="1" dirty="0"/>
        </a:p>
      </dgm:t>
    </dgm:pt>
    <dgm:pt modelId="{8826167A-8B72-D745-9827-27FDC9F2D48F}" type="parTrans" cxnId="{7D0A40A9-E4B6-C84D-B67C-CEBEE7FBF2C1}">
      <dgm:prSet/>
      <dgm:spPr/>
      <dgm:t>
        <a:bodyPr/>
        <a:lstStyle/>
        <a:p>
          <a:endParaRPr lang="en-US" sz="1600"/>
        </a:p>
      </dgm:t>
    </dgm:pt>
    <dgm:pt modelId="{3745FD1D-551D-564E-A742-698AD170D419}" type="sibTrans" cxnId="{7D0A40A9-E4B6-C84D-B67C-CEBEE7FBF2C1}">
      <dgm:prSet/>
      <dgm:spPr/>
      <dgm:t>
        <a:bodyPr/>
        <a:lstStyle/>
        <a:p>
          <a:endParaRPr lang="en-US" sz="1600"/>
        </a:p>
      </dgm:t>
    </dgm:pt>
    <dgm:pt modelId="{47DAB91A-1160-8442-AFEB-C279FBF3277F}">
      <dgm:prSet custT="1"/>
      <dgm:spPr/>
      <dgm:t>
        <a:bodyPr/>
        <a:lstStyle/>
        <a:p>
          <a:r>
            <a:rPr lang="en-US" sz="2000" b="1" dirty="0" smtClean="0"/>
            <a:t>No direct correlation between the C3 protein deposition pattern and bacterial resistance has been observed</a:t>
          </a:r>
          <a:endParaRPr lang="pl-PL" sz="2000" b="1" dirty="0">
            <a:effectLst>
              <a:outerShdw blurRad="38100" dist="38100" dir="2700000" algn="tl">
                <a:srgbClr val="000000">
                  <a:alpha val="43137"/>
                </a:srgbClr>
              </a:outerShdw>
            </a:effectLst>
          </a:endParaRPr>
        </a:p>
      </dgm:t>
    </dgm:pt>
    <dgm:pt modelId="{ED2C62DB-EA5F-914B-BAF3-F487050F92A3}" type="parTrans" cxnId="{1DCB126A-A29D-3444-B532-436219293078}">
      <dgm:prSet/>
      <dgm:spPr/>
      <dgm:t>
        <a:bodyPr/>
        <a:lstStyle/>
        <a:p>
          <a:endParaRPr lang="en-US" sz="1600"/>
        </a:p>
      </dgm:t>
    </dgm:pt>
    <dgm:pt modelId="{DF5D0757-A8AB-DD40-BCAA-6BB9CDE8E7A6}" type="sibTrans" cxnId="{1DCB126A-A29D-3444-B532-436219293078}">
      <dgm:prSet/>
      <dgm:spPr/>
      <dgm:t>
        <a:bodyPr/>
        <a:lstStyle/>
        <a:p>
          <a:endParaRPr lang="en-US" sz="1600"/>
        </a:p>
      </dgm:t>
    </dgm:pt>
    <dgm:pt modelId="{1059AEC0-F00D-2C40-B207-878B3FFCE3E9}">
      <dgm:prSet custT="1"/>
      <dgm:spPr/>
      <dgm:t>
        <a:bodyPr/>
        <a:lstStyle/>
        <a:p>
          <a:r>
            <a:rPr lang="en-US" sz="2000" b="1" dirty="0" smtClean="0"/>
            <a:t>This is the first analysis of C3 activation on </a:t>
          </a:r>
          <a:r>
            <a:rPr lang="en-US" sz="2000" b="1" i="1" dirty="0" smtClean="0"/>
            <a:t>Salmonella</a:t>
          </a:r>
          <a:r>
            <a:rPr lang="en-US" sz="2000" b="1" dirty="0" smtClean="0"/>
            <a:t> isolates belonging to the O48 </a:t>
          </a:r>
          <a:r>
            <a:rPr lang="en-US" sz="2000" b="1" dirty="0" err="1" smtClean="0"/>
            <a:t>serogroup</a:t>
          </a:r>
          <a:r>
            <a:rPr lang="en-US" sz="2000" b="1" dirty="0" smtClean="0"/>
            <a:t> and their surface antigens: </a:t>
          </a:r>
          <a:r>
            <a:rPr lang="en-US" sz="2000" b="1" dirty="0" err="1" smtClean="0"/>
            <a:t>sialylated</a:t>
          </a:r>
          <a:r>
            <a:rPr lang="en-US" sz="2000" b="1" dirty="0" smtClean="0"/>
            <a:t> lipopolysaccharide (LPS) and outer membrane proteins (OMPs)</a:t>
          </a:r>
        </a:p>
      </dgm:t>
    </dgm:pt>
    <dgm:pt modelId="{FA981829-C596-244F-83EE-8BBC69FAD099}" type="parTrans" cxnId="{AED53CF8-4B84-B542-BD63-3BA89462DA96}">
      <dgm:prSet/>
      <dgm:spPr/>
      <dgm:t>
        <a:bodyPr/>
        <a:lstStyle/>
        <a:p>
          <a:endParaRPr lang="en-US" sz="1600"/>
        </a:p>
      </dgm:t>
    </dgm:pt>
    <dgm:pt modelId="{89592B0E-8875-E040-8E69-E22D4989C83D}" type="sibTrans" cxnId="{AED53CF8-4B84-B542-BD63-3BA89462DA96}">
      <dgm:prSet/>
      <dgm:spPr/>
      <dgm:t>
        <a:bodyPr/>
        <a:lstStyle/>
        <a:p>
          <a:endParaRPr lang="en-US" sz="1600"/>
        </a:p>
      </dgm:t>
    </dgm:pt>
    <dgm:pt modelId="{53854B84-22A7-4F40-A1CB-10381FF05ACB}">
      <dgm:prSet custT="1"/>
      <dgm:spPr/>
      <dgm:t>
        <a:bodyPr/>
        <a:lstStyle/>
        <a:p>
          <a:r>
            <a:rPr lang="en-US" sz="2000" b="1" dirty="0" err="1" smtClean="0"/>
            <a:t>Sialylated</a:t>
          </a:r>
          <a:r>
            <a:rPr lang="en-US" sz="2000" b="1" dirty="0" smtClean="0"/>
            <a:t> LPS of other bacteria is described in the context of molecular mimicry connected to the onset of autoimmunity in humans. </a:t>
          </a:r>
          <a:r>
            <a:rPr lang="en-US" sz="2000" b="1" dirty="0" err="1" smtClean="0"/>
            <a:t>Sialylation</a:t>
          </a:r>
          <a:r>
            <a:rPr lang="en-US" sz="2000" b="1" smtClean="0"/>
            <a:t> enhances ability to bind human factor H</a:t>
          </a:r>
          <a:endParaRPr lang="en-US" sz="2000" b="1" dirty="0"/>
        </a:p>
      </dgm:t>
    </dgm:pt>
    <dgm:pt modelId="{5E384D2C-3F5F-EA41-AED9-77AA87CF5DE1}" type="parTrans" cxnId="{02478845-B378-6444-994B-9D00AE84A045}">
      <dgm:prSet/>
      <dgm:spPr/>
      <dgm:t>
        <a:bodyPr/>
        <a:lstStyle/>
        <a:p>
          <a:endParaRPr lang="en-US"/>
        </a:p>
      </dgm:t>
    </dgm:pt>
    <dgm:pt modelId="{031DE9D8-4C9C-F44A-B65B-8B1345CB698F}" type="sibTrans" cxnId="{02478845-B378-6444-994B-9D00AE84A045}">
      <dgm:prSet/>
      <dgm:spPr/>
      <dgm:t>
        <a:bodyPr/>
        <a:lstStyle/>
        <a:p>
          <a:endParaRPr lang="en-US"/>
        </a:p>
      </dgm:t>
    </dgm:pt>
    <dgm:pt modelId="{01E69408-79ED-264E-BF61-5D8FAE7D675E}">
      <dgm:prSet custT="1"/>
      <dgm:spPr/>
      <dgm:t>
        <a:bodyPr/>
        <a:lstStyle/>
        <a:p>
          <a:r>
            <a:rPr lang="en-US" sz="2000" b="1" dirty="0" smtClean="0"/>
            <a:t>The mechanisms of OMPs-mediated complement activation are currently intensively investigated, because of principal antigen vaccine potential </a:t>
          </a:r>
          <a:endParaRPr lang="en-US" sz="2000" b="1" dirty="0"/>
        </a:p>
      </dgm:t>
    </dgm:pt>
    <dgm:pt modelId="{5FD420A6-91EB-AC45-A3F8-DD81362D43EC}" type="parTrans" cxnId="{EEB0386E-2C8A-B742-AF09-D20C2A9936BE}">
      <dgm:prSet/>
      <dgm:spPr/>
      <dgm:t>
        <a:bodyPr/>
        <a:lstStyle/>
        <a:p>
          <a:endParaRPr lang="en-US"/>
        </a:p>
      </dgm:t>
    </dgm:pt>
    <dgm:pt modelId="{4DB11236-A4C4-C446-A237-7BBF1BB956A3}" type="sibTrans" cxnId="{EEB0386E-2C8A-B742-AF09-D20C2A9936BE}">
      <dgm:prSet/>
      <dgm:spPr/>
      <dgm:t>
        <a:bodyPr/>
        <a:lstStyle/>
        <a:p>
          <a:endParaRPr lang="en-US"/>
        </a:p>
      </dgm:t>
    </dgm:pt>
    <dgm:pt modelId="{37AB07F2-3FBB-5249-B500-166E4F9C62E2}" type="pres">
      <dgm:prSet presAssocID="{D01F8862-803A-A84B-B41B-CA73E119AEEE}" presName="linear" presStyleCnt="0">
        <dgm:presLayoutVars>
          <dgm:animLvl val="lvl"/>
          <dgm:resizeHandles val="exact"/>
        </dgm:presLayoutVars>
      </dgm:prSet>
      <dgm:spPr/>
      <dgm:t>
        <a:bodyPr/>
        <a:lstStyle/>
        <a:p>
          <a:endParaRPr lang="en-US"/>
        </a:p>
      </dgm:t>
    </dgm:pt>
    <dgm:pt modelId="{B98474BD-2A69-5140-A307-C8C7A29726BB}" type="pres">
      <dgm:prSet presAssocID="{012D4F5A-BFCF-A341-9E6A-FEC2291A14B7}" presName="parentText" presStyleLbl="node1" presStyleIdx="0" presStyleCnt="5">
        <dgm:presLayoutVars>
          <dgm:chMax val="0"/>
          <dgm:bulletEnabled val="1"/>
        </dgm:presLayoutVars>
      </dgm:prSet>
      <dgm:spPr/>
      <dgm:t>
        <a:bodyPr/>
        <a:lstStyle/>
        <a:p>
          <a:endParaRPr lang="en-US"/>
        </a:p>
      </dgm:t>
    </dgm:pt>
    <dgm:pt modelId="{01742656-43B7-6F4C-87E2-436A5ED65FA1}" type="pres">
      <dgm:prSet presAssocID="{3745FD1D-551D-564E-A742-698AD170D419}" presName="spacer" presStyleCnt="0"/>
      <dgm:spPr/>
      <dgm:t>
        <a:bodyPr/>
        <a:lstStyle/>
        <a:p>
          <a:endParaRPr lang="en-US"/>
        </a:p>
      </dgm:t>
    </dgm:pt>
    <dgm:pt modelId="{FD349A9A-0091-9947-927D-FAD83E72CED6}" type="pres">
      <dgm:prSet presAssocID="{47DAB91A-1160-8442-AFEB-C279FBF3277F}" presName="parentText" presStyleLbl="node1" presStyleIdx="1" presStyleCnt="5">
        <dgm:presLayoutVars>
          <dgm:chMax val="0"/>
          <dgm:bulletEnabled val="1"/>
        </dgm:presLayoutVars>
      </dgm:prSet>
      <dgm:spPr/>
      <dgm:t>
        <a:bodyPr/>
        <a:lstStyle/>
        <a:p>
          <a:endParaRPr lang="en-US"/>
        </a:p>
      </dgm:t>
    </dgm:pt>
    <dgm:pt modelId="{BDF1B290-38CF-D143-8619-D622C0898523}" type="pres">
      <dgm:prSet presAssocID="{DF5D0757-A8AB-DD40-BCAA-6BB9CDE8E7A6}" presName="spacer" presStyleCnt="0"/>
      <dgm:spPr/>
      <dgm:t>
        <a:bodyPr/>
        <a:lstStyle/>
        <a:p>
          <a:endParaRPr lang="en-US"/>
        </a:p>
      </dgm:t>
    </dgm:pt>
    <dgm:pt modelId="{12236A05-75AE-DE47-8AFF-629E7BB3830A}" type="pres">
      <dgm:prSet presAssocID="{1059AEC0-F00D-2C40-B207-878B3FFCE3E9}" presName="parentText" presStyleLbl="node1" presStyleIdx="2" presStyleCnt="5">
        <dgm:presLayoutVars>
          <dgm:chMax val="0"/>
          <dgm:bulletEnabled val="1"/>
        </dgm:presLayoutVars>
      </dgm:prSet>
      <dgm:spPr/>
      <dgm:t>
        <a:bodyPr/>
        <a:lstStyle/>
        <a:p>
          <a:endParaRPr lang="en-US"/>
        </a:p>
      </dgm:t>
    </dgm:pt>
    <dgm:pt modelId="{26E3B52D-4160-054E-BE65-9DFE6CDABFF9}" type="pres">
      <dgm:prSet presAssocID="{89592B0E-8875-E040-8E69-E22D4989C83D}" presName="spacer" presStyleCnt="0"/>
      <dgm:spPr/>
      <dgm:t>
        <a:bodyPr/>
        <a:lstStyle/>
        <a:p>
          <a:endParaRPr lang="en-US"/>
        </a:p>
      </dgm:t>
    </dgm:pt>
    <dgm:pt modelId="{394C9C94-9DE9-FD47-9D1E-34575B136803}" type="pres">
      <dgm:prSet presAssocID="{53854B84-22A7-4F40-A1CB-10381FF05ACB}" presName="parentText" presStyleLbl="node1" presStyleIdx="3" presStyleCnt="5">
        <dgm:presLayoutVars>
          <dgm:chMax val="0"/>
          <dgm:bulletEnabled val="1"/>
        </dgm:presLayoutVars>
      </dgm:prSet>
      <dgm:spPr/>
      <dgm:t>
        <a:bodyPr/>
        <a:lstStyle/>
        <a:p>
          <a:endParaRPr lang="en-US"/>
        </a:p>
      </dgm:t>
    </dgm:pt>
    <dgm:pt modelId="{82F5BB37-1292-954C-A1E5-CC251803ED61}" type="pres">
      <dgm:prSet presAssocID="{031DE9D8-4C9C-F44A-B65B-8B1345CB698F}" presName="spacer" presStyleCnt="0"/>
      <dgm:spPr/>
      <dgm:t>
        <a:bodyPr/>
        <a:lstStyle/>
        <a:p>
          <a:endParaRPr lang="en-US"/>
        </a:p>
      </dgm:t>
    </dgm:pt>
    <dgm:pt modelId="{A43D3722-B08D-3B4D-BDC0-7F7064E314C0}" type="pres">
      <dgm:prSet presAssocID="{01E69408-79ED-264E-BF61-5D8FAE7D675E}" presName="parentText" presStyleLbl="node1" presStyleIdx="4" presStyleCnt="5">
        <dgm:presLayoutVars>
          <dgm:chMax val="0"/>
          <dgm:bulletEnabled val="1"/>
        </dgm:presLayoutVars>
      </dgm:prSet>
      <dgm:spPr/>
      <dgm:t>
        <a:bodyPr/>
        <a:lstStyle/>
        <a:p>
          <a:endParaRPr lang="en-US"/>
        </a:p>
      </dgm:t>
    </dgm:pt>
  </dgm:ptLst>
  <dgm:cxnLst>
    <dgm:cxn modelId="{EEB0386E-2C8A-B742-AF09-D20C2A9936BE}" srcId="{D01F8862-803A-A84B-B41B-CA73E119AEEE}" destId="{01E69408-79ED-264E-BF61-5D8FAE7D675E}" srcOrd="4" destOrd="0" parTransId="{5FD420A6-91EB-AC45-A3F8-DD81362D43EC}" sibTransId="{4DB11236-A4C4-C446-A237-7BBF1BB956A3}"/>
    <dgm:cxn modelId="{7362CACB-D359-9347-84BE-EB36AFBAC485}" type="presOf" srcId="{012D4F5A-BFCF-A341-9E6A-FEC2291A14B7}" destId="{B98474BD-2A69-5140-A307-C8C7A29726BB}" srcOrd="0" destOrd="0" presId="urn:microsoft.com/office/officeart/2005/8/layout/vList2"/>
    <dgm:cxn modelId="{1DCB126A-A29D-3444-B532-436219293078}" srcId="{D01F8862-803A-A84B-B41B-CA73E119AEEE}" destId="{47DAB91A-1160-8442-AFEB-C279FBF3277F}" srcOrd="1" destOrd="0" parTransId="{ED2C62DB-EA5F-914B-BAF3-F487050F92A3}" sibTransId="{DF5D0757-A8AB-DD40-BCAA-6BB9CDE8E7A6}"/>
    <dgm:cxn modelId="{2F756117-B501-7F4D-8807-3D7E4EB9B3DE}" type="presOf" srcId="{1059AEC0-F00D-2C40-B207-878B3FFCE3E9}" destId="{12236A05-75AE-DE47-8AFF-629E7BB3830A}" srcOrd="0" destOrd="0" presId="urn:microsoft.com/office/officeart/2005/8/layout/vList2"/>
    <dgm:cxn modelId="{D4CBAD79-40F5-7346-AF54-12D7064FC76D}" type="presOf" srcId="{47DAB91A-1160-8442-AFEB-C279FBF3277F}" destId="{FD349A9A-0091-9947-927D-FAD83E72CED6}" srcOrd="0" destOrd="0" presId="urn:microsoft.com/office/officeart/2005/8/layout/vList2"/>
    <dgm:cxn modelId="{6422EC20-81D4-884B-9E91-621E01A675B6}" type="presOf" srcId="{D01F8862-803A-A84B-B41B-CA73E119AEEE}" destId="{37AB07F2-3FBB-5249-B500-166E4F9C62E2}" srcOrd="0" destOrd="0" presId="urn:microsoft.com/office/officeart/2005/8/layout/vList2"/>
    <dgm:cxn modelId="{AED53CF8-4B84-B542-BD63-3BA89462DA96}" srcId="{D01F8862-803A-A84B-B41B-CA73E119AEEE}" destId="{1059AEC0-F00D-2C40-B207-878B3FFCE3E9}" srcOrd="2" destOrd="0" parTransId="{FA981829-C596-244F-83EE-8BBC69FAD099}" sibTransId="{89592B0E-8875-E040-8E69-E22D4989C83D}"/>
    <dgm:cxn modelId="{6E1D6A5D-BD89-CD44-8EAE-70CC19972886}" type="presOf" srcId="{53854B84-22A7-4F40-A1CB-10381FF05ACB}" destId="{394C9C94-9DE9-FD47-9D1E-34575B136803}" srcOrd="0" destOrd="0" presId="urn:microsoft.com/office/officeart/2005/8/layout/vList2"/>
    <dgm:cxn modelId="{02478845-B378-6444-994B-9D00AE84A045}" srcId="{D01F8862-803A-A84B-B41B-CA73E119AEEE}" destId="{53854B84-22A7-4F40-A1CB-10381FF05ACB}" srcOrd="3" destOrd="0" parTransId="{5E384D2C-3F5F-EA41-AED9-77AA87CF5DE1}" sibTransId="{031DE9D8-4C9C-F44A-B65B-8B1345CB698F}"/>
    <dgm:cxn modelId="{7D0A40A9-E4B6-C84D-B67C-CEBEE7FBF2C1}" srcId="{D01F8862-803A-A84B-B41B-CA73E119AEEE}" destId="{012D4F5A-BFCF-A341-9E6A-FEC2291A14B7}" srcOrd="0" destOrd="0" parTransId="{8826167A-8B72-D745-9827-27FDC9F2D48F}" sibTransId="{3745FD1D-551D-564E-A742-698AD170D419}"/>
    <dgm:cxn modelId="{96FBF26E-9F67-2642-9D70-693E8DD2C1F1}" type="presOf" srcId="{01E69408-79ED-264E-BF61-5D8FAE7D675E}" destId="{A43D3722-B08D-3B4D-BDC0-7F7064E314C0}" srcOrd="0" destOrd="0" presId="urn:microsoft.com/office/officeart/2005/8/layout/vList2"/>
    <dgm:cxn modelId="{CBB23AC2-6AB0-DE47-89C1-2510C6B9294B}" type="presParOf" srcId="{37AB07F2-3FBB-5249-B500-166E4F9C62E2}" destId="{B98474BD-2A69-5140-A307-C8C7A29726BB}" srcOrd="0" destOrd="0" presId="urn:microsoft.com/office/officeart/2005/8/layout/vList2"/>
    <dgm:cxn modelId="{C5C7C4F5-1007-A942-8647-12012F1C39C1}" type="presParOf" srcId="{37AB07F2-3FBB-5249-B500-166E4F9C62E2}" destId="{01742656-43B7-6F4C-87E2-436A5ED65FA1}" srcOrd="1" destOrd="0" presId="urn:microsoft.com/office/officeart/2005/8/layout/vList2"/>
    <dgm:cxn modelId="{3491BD16-ACD0-3E49-B6B5-9759AFD65687}" type="presParOf" srcId="{37AB07F2-3FBB-5249-B500-166E4F9C62E2}" destId="{FD349A9A-0091-9947-927D-FAD83E72CED6}" srcOrd="2" destOrd="0" presId="urn:microsoft.com/office/officeart/2005/8/layout/vList2"/>
    <dgm:cxn modelId="{51198802-DB79-224F-AC17-F53A73688479}" type="presParOf" srcId="{37AB07F2-3FBB-5249-B500-166E4F9C62E2}" destId="{BDF1B290-38CF-D143-8619-D622C0898523}" srcOrd="3" destOrd="0" presId="urn:microsoft.com/office/officeart/2005/8/layout/vList2"/>
    <dgm:cxn modelId="{3EF9F6E8-21F5-6042-8395-3C19D15CA856}" type="presParOf" srcId="{37AB07F2-3FBB-5249-B500-166E4F9C62E2}" destId="{12236A05-75AE-DE47-8AFF-629E7BB3830A}" srcOrd="4" destOrd="0" presId="urn:microsoft.com/office/officeart/2005/8/layout/vList2"/>
    <dgm:cxn modelId="{A48DC77E-0675-B645-802C-E920E2C4F8C0}" type="presParOf" srcId="{37AB07F2-3FBB-5249-B500-166E4F9C62E2}" destId="{26E3B52D-4160-054E-BE65-9DFE6CDABFF9}" srcOrd="5" destOrd="0" presId="urn:microsoft.com/office/officeart/2005/8/layout/vList2"/>
    <dgm:cxn modelId="{A84AA5C2-D7AA-8E43-8FC5-1D3FF8443D06}" type="presParOf" srcId="{37AB07F2-3FBB-5249-B500-166E4F9C62E2}" destId="{394C9C94-9DE9-FD47-9D1E-34575B136803}" srcOrd="6" destOrd="0" presId="urn:microsoft.com/office/officeart/2005/8/layout/vList2"/>
    <dgm:cxn modelId="{C910BF73-60AC-674A-A1CF-E8AF0612AEF3}" type="presParOf" srcId="{37AB07F2-3FBB-5249-B500-166E4F9C62E2}" destId="{82F5BB37-1292-954C-A1E5-CC251803ED61}" srcOrd="7" destOrd="0" presId="urn:microsoft.com/office/officeart/2005/8/layout/vList2"/>
    <dgm:cxn modelId="{E77B02CB-BD30-F54C-A357-7C290D88AAF6}" type="presParOf" srcId="{37AB07F2-3FBB-5249-B500-166E4F9C62E2}" destId="{A43D3722-B08D-3B4D-BDC0-7F7064E314C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7BB4F-E8E5-4C29-8FE6-3954EF425DF3}" type="doc">
      <dgm:prSet loTypeId="urn:microsoft.com/office/officeart/2005/8/layout/pList2" loCatId="list" qsTypeId="urn:microsoft.com/office/officeart/2005/8/quickstyle/3D2" qsCatId="3D" csTypeId="urn:microsoft.com/office/officeart/2005/8/colors/colorful4" csCatId="colorful" phldr="1"/>
      <dgm:spPr/>
      <dgm:t>
        <a:bodyPr/>
        <a:lstStyle/>
        <a:p>
          <a:endParaRPr lang="pl-PL"/>
        </a:p>
      </dgm:t>
    </dgm:pt>
    <dgm:pt modelId="{B7EF62B6-F904-4685-B9ED-5424DDFC4C81}">
      <dgm:prSet phldrT="[Tekst]" custT="1"/>
      <dgm:spPr/>
      <dgm:t>
        <a:bodyPr/>
        <a:lstStyle/>
        <a:p>
          <a:r>
            <a:rPr lang="en-US" sz="1400" b="1" dirty="0" err="1" smtClean="0"/>
            <a:t>nonimmune</a:t>
          </a:r>
          <a:r>
            <a:rPr lang="en-US" sz="1400" b="1" dirty="0" smtClean="0"/>
            <a:t> HS was taken from 20 healthy donors in Regional Centre of Transfusion Medicine and Blood Bank the name of Prof. T. </a:t>
          </a:r>
          <a:r>
            <a:rPr lang="en-US" sz="1400" b="1" dirty="0" err="1" smtClean="0"/>
            <a:t>Dorobisz</a:t>
          </a:r>
          <a:r>
            <a:rPr lang="en-US" sz="1400" b="1" dirty="0" smtClean="0"/>
            <a:t> in </a:t>
          </a:r>
          <a:r>
            <a:rPr lang="en-US" sz="1400" b="1" dirty="0" err="1" smtClean="0"/>
            <a:t>Wrocław</a:t>
          </a:r>
          <a:r>
            <a:rPr lang="en-US" sz="1400" b="1" dirty="0" smtClean="0"/>
            <a:t>, Poland. It was conducted according to the principles expressed in the Declaration of Helsinki. </a:t>
          </a:r>
          <a:endParaRPr lang="pl-PL" sz="1400" b="1" dirty="0">
            <a:effectLst>
              <a:outerShdw blurRad="38100" dist="38100" dir="2700000" algn="tl">
                <a:srgbClr val="000000">
                  <a:alpha val="43137"/>
                </a:srgbClr>
              </a:outerShdw>
            </a:effectLst>
          </a:endParaRPr>
        </a:p>
      </dgm:t>
    </dgm:pt>
    <dgm:pt modelId="{06C6192D-F6F0-4BB5-97EC-11609DA97D8B}" type="parTrans" cxnId="{7C20CB91-8B10-47C6-BE0D-F698E3065A90}">
      <dgm:prSet/>
      <dgm:spPr/>
      <dgm:t>
        <a:bodyPr/>
        <a:lstStyle/>
        <a:p>
          <a:endParaRPr lang="pl-PL" b="1">
            <a:effectLst>
              <a:outerShdw blurRad="38100" dist="38100" dir="2700000" algn="tl">
                <a:srgbClr val="000000">
                  <a:alpha val="43137"/>
                </a:srgbClr>
              </a:outerShdw>
            </a:effectLst>
          </a:endParaRPr>
        </a:p>
      </dgm:t>
    </dgm:pt>
    <dgm:pt modelId="{BAFBD619-3ED4-4552-977C-AA92ADCDB382}" type="sibTrans" cxnId="{7C20CB91-8B10-47C6-BE0D-F698E3065A90}">
      <dgm:prSet/>
      <dgm:spPr/>
      <dgm:t>
        <a:bodyPr/>
        <a:lstStyle/>
        <a:p>
          <a:endParaRPr lang="pl-PL" b="1">
            <a:effectLst>
              <a:outerShdw blurRad="38100" dist="38100" dir="2700000" algn="tl">
                <a:srgbClr val="000000">
                  <a:alpha val="43137"/>
                </a:srgbClr>
              </a:outerShdw>
            </a:effectLst>
          </a:endParaRPr>
        </a:p>
      </dgm:t>
    </dgm:pt>
    <dgm:pt modelId="{4298CCC6-BA3B-48F3-A715-4BD46B0587BC}">
      <dgm:prSet phldrT="[Tekst]" custT="1"/>
      <dgm:spPr/>
      <dgm:t>
        <a:bodyPr/>
        <a:lstStyle/>
        <a:p>
          <a:endParaRPr lang="pl-PL" sz="1400" b="1" dirty="0">
            <a:effectLst>
              <a:outerShdw blurRad="38100" dist="38100" dir="2700000" algn="tl">
                <a:srgbClr val="000000">
                  <a:alpha val="43137"/>
                </a:srgbClr>
              </a:outerShdw>
            </a:effectLst>
          </a:endParaRPr>
        </a:p>
      </dgm:t>
    </dgm:pt>
    <dgm:pt modelId="{70D7169F-B7ED-4291-A10E-5B16A8845D55}" type="parTrans" cxnId="{C8999E3D-E8E2-4F4A-8298-C6A9AB5A21FC}">
      <dgm:prSet/>
      <dgm:spPr/>
      <dgm:t>
        <a:bodyPr/>
        <a:lstStyle/>
        <a:p>
          <a:endParaRPr lang="pl-PL" b="1">
            <a:effectLst>
              <a:outerShdw blurRad="38100" dist="38100" dir="2700000" algn="tl">
                <a:srgbClr val="000000">
                  <a:alpha val="43137"/>
                </a:srgbClr>
              </a:outerShdw>
            </a:effectLst>
          </a:endParaRPr>
        </a:p>
      </dgm:t>
    </dgm:pt>
    <dgm:pt modelId="{D4C993DA-BAD0-41DB-BBCB-608AB1000DE5}" type="sibTrans" cxnId="{C8999E3D-E8E2-4F4A-8298-C6A9AB5A21FC}">
      <dgm:prSet/>
      <dgm:spPr/>
      <dgm:t>
        <a:bodyPr/>
        <a:lstStyle/>
        <a:p>
          <a:endParaRPr lang="pl-PL" b="1">
            <a:effectLst>
              <a:outerShdw blurRad="38100" dist="38100" dir="2700000" algn="tl">
                <a:srgbClr val="000000">
                  <a:alpha val="43137"/>
                </a:srgbClr>
              </a:outerShdw>
            </a:effectLst>
          </a:endParaRPr>
        </a:p>
      </dgm:t>
    </dgm:pt>
    <dgm:pt modelId="{00556E42-0255-4D13-9AE5-FDC6929FB3DD}">
      <dgm:prSet phldrT="[Tekst]" custT="1"/>
      <dgm:spPr/>
      <dgm:t>
        <a:bodyPr/>
        <a:lstStyle/>
        <a:p>
          <a:r>
            <a:rPr lang="en-US" sz="1400" b="1" dirty="0" smtClean="0"/>
            <a:t>was estimated with radial </a:t>
          </a:r>
          <a:r>
            <a:rPr lang="en-US" sz="1400" b="1" dirty="0" err="1" smtClean="0"/>
            <a:t>immunodiffusion</a:t>
          </a:r>
          <a:r>
            <a:rPr lang="en-US" sz="1400" b="1" dirty="0" smtClean="0"/>
            <a:t> method using specific antibodies (The Binding Site, UK). </a:t>
          </a:r>
          <a:endParaRPr lang="pl-PL" sz="1400" b="1" dirty="0">
            <a:effectLst>
              <a:outerShdw blurRad="38100" dist="38100" dir="2700000" algn="tl">
                <a:srgbClr val="000000">
                  <a:alpha val="43137"/>
                </a:srgbClr>
              </a:outerShdw>
            </a:effectLst>
          </a:endParaRPr>
        </a:p>
      </dgm:t>
    </dgm:pt>
    <dgm:pt modelId="{1B1AF5A8-F092-4EDD-B44B-AA7029ABF6AC}" type="parTrans" cxnId="{CA52ABBF-DB54-48DE-9938-268AA126458E}">
      <dgm:prSet/>
      <dgm:spPr/>
      <dgm:t>
        <a:bodyPr/>
        <a:lstStyle/>
        <a:p>
          <a:endParaRPr lang="pl-PL" b="1">
            <a:effectLst>
              <a:outerShdw blurRad="38100" dist="38100" dir="2700000" algn="tl">
                <a:srgbClr val="000000">
                  <a:alpha val="43137"/>
                </a:srgbClr>
              </a:outerShdw>
            </a:effectLst>
          </a:endParaRPr>
        </a:p>
      </dgm:t>
    </dgm:pt>
    <dgm:pt modelId="{B7CC4456-2478-450D-9B22-2AAEF5C9346D}" type="sibTrans" cxnId="{CA52ABBF-DB54-48DE-9938-268AA126458E}">
      <dgm:prSet/>
      <dgm:spPr/>
      <dgm:t>
        <a:bodyPr/>
        <a:lstStyle/>
        <a:p>
          <a:endParaRPr lang="pl-PL" b="1">
            <a:effectLst>
              <a:outerShdw blurRad="38100" dist="38100" dir="2700000" algn="tl">
                <a:srgbClr val="000000">
                  <a:alpha val="43137"/>
                </a:srgbClr>
              </a:outerShdw>
            </a:effectLst>
          </a:endParaRPr>
        </a:p>
      </dgm:t>
    </dgm:pt>
    <dgm:pt modelId="{635F548D-C207-41C5-8316-7349CE95D72F}">
      <dgm:prSet phldrT="[Tekst]" custT="1"/>
      <dgm:spPr/>
      <dgm:t>
        <a:bodyPr/>
        <a:lstStyle/>
        <a:p>
          <a:endParaRPr lang="pl-PL" sz="1400" b="1" dirty="0">
            <a:effectLst>
              <a:outerShdw blurRad="38100" dist="38100" dir="2700000" algn="tl">
                <a:srgbClr val="000000">
                  <a:alpha val="43137"/>
                </a:srgbClr>
              </a:outerShdw>
            </a:effectLst>
          </a:endParaRPr>
        </a:p>
      </dgm:t>
    </dgm:pt>
    <dgm:pt modelId="{D313D328-4F0D-44DF-BFFB-2B117F6779C7}" type="parTrans" cxnId="{F52ABBE0-D654-44A1-8655-B8B61EEC20FB}">
      <dgm:prSet/>
      <dgm:spPr/>
      <dgm:t>
        <a:bodyPr/>
        <a:lstStyle/>
        <a:p>
          <a:endParaRPr lang="pl-PL" b="1">
            <a:effectLst>
              <a:outerShdw blurRad="38100" dist="38100" dir="2700000" algn="tl">
                <a:srgbClr val="000000">
                  <a:alpha val="43137"/>
                </a:srgbClr>
              </a:outerShdw>
            </a:effectLst>
          </a:endParaRPr>
        </a:p>
      </dgm:t>
    </dgm:pt>
    <dgm:pt modelId="{183C51D7-71EC-4BB0-809D-316EECF9B8DA}" type="sibTrans" cxnId="{F52ABBE0-D654-44A1-8655-B8B61EEC20FB}">
      <dgm:prSet/>
      <dgm:spPr/>
      <dgm:t>
        <a:bodyPr/>
        <a:lstStyle/>
        <a:p>
          <a:endParaRPr lang="pl-PL" b="1">
            <a:effectLst>
              <a:outerShdw blurRad="38100" dist="38100" dir="2700000" algn="tl">
                <a:srgbClr val="000000">
                  <a:alpha val="43137"/>
                </a:srgbClr>
              </a:outerShdw>
            </a:effectLst>
          </a:endParaRPr>
        </a:p>
      </dgm:t>
    </dgm:pt>
    <dgm:pt modelId="{1D951E61-4AB0-4F2F-865A-20C196035DE6}">
      <dgm:prSet phldrT="[Tekst]" custT="1"/>
      <dgm:spPr>
        <a:solidFill>
          <a:schemeClr val="accent5">
            <a:lumMod val="50000"/>
          </a:schemeClr>
        </a:solidFill>
      </dgm:spPr>
      <dgm:t>
        <a:bodyPr/>
        <a:lstStyle/>
        <a:p>
          <a:r>
            <a:rPr lang="en-US" sz="1400" b="1" dirty="0" smtClean="0"/>
            <a:t>Enzyme-linked </a:t>
          </a:r>
          <a:r>
            <a:rPr lang="en-US" sz="1400" b="1" dirty="0" err="1" smtClean="0"/>
            <a:t>immunosorbent</a:t>
          </a:r>
          <a:r>
            <a:rPr lang="en-US" sz="1400" b="1" dirty="0" smtClean="0"/>
            <a:t> assay for bacterial </a:t>
          </a:r>
          <a:r>
            <a:rPr lang="en-US" sz="1400" b="1" u="none" dirty="0" smtClean="0"/>
            <a:t>cells</a:t>
          </a:r>
          <a:r>
            <a:rPr lang="en-US" sz="1400" b="1" dirty="0" smtClean="0"/>
            <a:t> was carried out by indirect ELISA according to </a:t>
          </a:r>
          <a:r>
            <a:rPr lang="en-US" sz="1400" b="1" dirty="0" err="1" smtClean="0"/>
            <a:t>Alberti</a:t>
          </a:r>
          <a:r>
            <a:rPr lang="en-US" sz="1400" b="1" dirty="0" smtClean="0"/>
            <a:t> et al. (1996). Complement C3 activation assay for LPS was performed by indirect sandwich ELISA (</a:t>
          </a:r>
          <a:r>
            <a:rPr lang="en-US" sz="1400" b="1" dirty="0" err="1" smtClean="0"/>
            <a:t>Holmskov</a:t>
          </a:r>
          <a:r>
            <a:rPr lang="en-US" sz="1400" b="1" dirty="0" smtClean="0"/>
            <a:t>-</a:t>
          </a:r>
          <a:r>
            <a:rPr lang="pt-BR" sz="1400" b="1" dirty="0" smtClean="0"/>
            <a:t>Nielsen, 1986). </a:t>
          </a:r>
          <a:r>
            <a:rPr lang="en-US" sz="1400" b="1" dirty="0" smtClean="0"/>
            <a:t> </a:t>
          </a:r>
          <a:endParaRPr lang="pl-PL" sz="1400" b="1" dirty="0">
            <a:effectLst>
              <a:outerShdw blurRad="38100" dist="38100" dir="2700000" algn="tl">
                <a:srgbClr val="000000">
                  <a:alpha val="43137"/>
                </a:srgbClr>
              </a:outerShdw>
            </a:effectLst>
          </a:endParaRPr>
        </a:p>
      </dgm:t>
    </dgm:pt>
    <dgm:pt modelId="{EBD4B24C-616B-4237-8F31-42D85F16B124}" type="parTrans" cxnId="{13D54C0E-28DA-4DBC-826E-3E1C280BFA62}">
      <dgm:prSet/>
      <dgm:spPr/>
      <dgm:t>
        <a:bodyPr/>
        <a:lstStyle/>
        <a:p>
          <a:endParaRPr lang="pl-PL" b="1">
            <a:effectLst>
              <a:outerShdw blurRad="38100" dist="38100" dir="2700000" algn="tl">
                <a:srgbClr val="000000">
                  <a:alpha val="43137"/>
                </a:srgbClr>
              </a:outerShdw>
            </a:effectLst>
          </a:endParaRPr>
        </a:p>
      </dgm:t>
    </dgm:pt>
    <dgm:pt modelId="{037352D9-7499-4868-9D6E-0C98FFB48338}" type="sibTrans" cxnId="{13D54C0E-28DA-4DBC-826E-3E1C280BFA62}">
      <dgm:prSet/>
      <dgm:spPr/>
      <dgm:t>
        <a:bodyPr/>
        <a:lstStyle/>
        <a:p>
          <a:endParaRPr lang="pl-PL" b="1">
            <a:effectLst>
              <a:outerShdw blurRad="38100" dist="38100" dir="2700000" algn="tl">
                <a:srgbClr val="000000">
                  <a:alpha val="43137"/>
                </a:srgbClr>
              </a:outerShdw>
            </a:effectLst>
          </a:endParaRPr>
        </a:p>
      </dgm:t>
    </dgm:pt>
    <dgm:pt modelId="{7D2C2B52-E3C0-4AE1-9C4A-07018D0ECA32}">
      <dgm:prSet phldrT="[Tekst]" custT="1"/>
      <dgm:spPr>
        <a:solidFill>
          <a:schemeClr val="accent5">
            <a:lumMod val="50000"/>
          </a:schemeClr>
        </a:solidFill>
      </dgm:spPr>
      <dgm:t>
        <a:bodyPr/>
        <a:lstStyle/>
        <a:p>
          <a:endParaRPr lang="pl-PL" sz="1400" b="1" dirty="0">
            <a:effectLst>
              <a:outerShdw blurRad="38100" dist="38100" dir="2700000" algn="tl">
                <a:srgbClr val="000000">
                  <a:alpha val="43137"/>
                </a:srgbClr>
              </a:outerShdw>
            </a:effectLst>
          </a:endParaRPr>
        </a:p>
      </dgm:t>
    </dgm:pt>
    <dgm:pt modelId="{5FEAA558-A63E-4A77-BC62-A4311E50D054}" type="parTrans" cxnId="{524EEF90-3BD9-4106-A069-BD759DB3491F}">
      <dgm:prSet/>
      <dgm:spPr/>
      <dgm:t>
        <a:bodyPr/>
        <a:lstStyle/>
        <a:p>
          <a:endParaRPr lang="pl-PL" b="1">
            <a:effectLst>
              <a:outerShdw blurRad="38100" dist="38100" dir="2700000" algn="tl">
                <a:srgbClr val="000000">
                  <a:alpha val="43137"/>
                </a:srgbClr>
              </a:outerShdw>
            </a:effectLst>
          </a:endParaRPr>
        </a:p>
      </dgm:t>
    </dgm:pt>
    <dgm:pt modelId="{ED9BA0B6-D085-491E-BC77-6D6D9206F806}" type="sibTrans" cxnId="{524EEF90-3BD9-4106-A069-BD759DB3491F}">
      <dgm:prSet/>
      <dgm:spPr/>
      <dgm:t>
        <a:bodyPr/>
        <a:lstStyle/>
        <a:p>
          <a:endParaRPr lang="pl-PL" b="1">
            <a:effectLst>
              <a:outerShdw blurRad="38100" dist="38100" dir="2700000" algn="tl">
                <a:srgbClr val="000000">
                  <a:alpha val="43137"/>
                </a:srgbClr>
              </a:outerShdw>
            </a:effectLst>
          </a:endParaRPr>
        </a:p>
      </dgm:t>
    </dgm:pt>
    <dgm:pt modelId="{34B1B472-4785-F742-843C-671C92340E5E}">
      <dgm:prSet phldrT="[Tekst]" custT="1"/>
      <dgm:spPr/>
      <dgm:t>
        <a:bodyPr/>
        <a:lstStyle/>
        <a:p>
          <a:r>
            <a:rPr lang="en-US" sz="1400" b="1" dirty="0" smtClean="0"/>
            <a:t>was performed according to </a:t>
          </a:r>
          <a:r>
            <a:rPr lang="en-US" sz="1400" b="1" dirty="0" err="1" smtClean="0"/>
            <a:t>Doroszkiewicz</a:t>
          </a:r>
          <a:r>
            <a:rPr lang="en-US" sz="1400" b="1" dirty="0" smtClean="0"/>
            <a:t> (1997).The number of colony-forming units (CFU/ml) at time 0 was taken as 100%. Strains with survival rates </a:t>
          </a:r>
          <a:r>
            <a:rPr lang="en-US" sz="1400" b="1" u="none" dirty="0" smtClean="0"/>
            <a:t>below</a:t>
          </a:r>
          <a:r>
            <a:rPr lang="en-US" sz="1400" b="1" dirty="0" smtClean="0"/>
            <a:t> 90% after 45 min of incubation were classified as serum sensitive.</a:t>
          </a:r>
          <a:endParaRPr lang="pl-PL" sz="1400" b="1" dirty="0">
            <a:effectLst>
              <a:outerShdw blurRad="38100" dist="38100" dir="2700000" algn="tl">
                <a:srgbClr val="000000">
                  <a:alpha val="43137"/>
                </a:srgbClr>
              </a:outerShdw>
            </a:effectLst>
          </a:endParaRPr>
        </a:p>
      </dgm:t>
    </dgm:pt>
    <dgm:pt modelId="{BF1C60E3-8EF4-5C43-A645-0F5DD06ABAC6}" type="parTrans" cxnId="{7ED31153-5CB4-8B4B-B3C6-FD26AEF74651}">
      <dgm:prSet/>
      <dgm:spPr/>
      <dgm:t>
        <a:bodyPr/>
        <a:lstStyle/>
        <a:p>
          <a:endParaRPr lang="en-US"/>
        </a:p>
      </dgm:t>
    </dgm:pt>
    <dgm:pt modelId="{F91021FA-D287-A64B-AF56-F8034822C20F}" type="sibTrans" cxnId="{7ED31153-5CB4-8B4B-B3C6-FD26AEF74651}">
      <dgm:prSet/>
      <dgm:spPr/>
      <dgm:t>
        <a:bodyPr/>
        <a:lstStyle/>
        <a:p>
          <a:endParaRPr lang="en-US"/>
        </a:p>
      </dgm:t>
    </dgm:pt>
    <dgm:pt modelId="{9EFD9C6A-C17E-954C-B169-380265A93F75}">
      <dgm:prSet phldrT="[Tekst]" custT="1"/>
      <dgm:spPr/>
      <dgm:t>
        <a:bodyPr/>
        <a:lstStyle/>
        <a:p>
          <a:endParaRPr lang="pl-PL" sz="1400" b="1" dirty="0">
            <a:effectLst>
              <a:outerShdw blurRad="38100" dist="38100" dir="2700000" algn="tl">
                <a:srgbClr val="000000">
                  <a:alpha val="43137"/>
                </a:srgbClr>
              </a:outerShdw>
            </a:effectLst>
          </a:endParaRPr>
        </a:p>
      </dgm:t>
    </dgm:pt>
    <dgm:pt modelId="{07B81E0A-8771-4E4B-8AD6-EC5130204DA3}" type="parTrans" cxnId="{6BEA0CF8-8AF2-ED4E-9C83-DB861A486AB2}">
      <dgm:prSet/>
      <dgm:spPr/>
      <dgm:t>
        <a:bodyPr/>
        <a:lstStyle/>
        <a:p>
          <a:endParaRPr lang="en-US"/>
        </a:p>
      </dgm:t>
    </dgm:pt>
    <dgm:pt modelId="{29185B69-7E2B-8440-AF15-1938590FD5B6}" type="sibTrans" cxnId="{6BEA0CF8-8AF2-ED4E-9C83-DB861A486AB2}">
      <dgm:prSet/>
      <dgm:spPr/>
      <dgm:t>
        <a:bodyPr/>
        <a:lstStyle/>
        <a:p>
          <a:endParaRPr lang="en-US"/>
        </a:p>
      </dgm:t>
    </dgm:pt>
    <dgm:pt modelId="{BBF974DD-A5FE-4841-ACA3-D89A4E11FDA5}" type="pres">
      <dgm:prSet presAssocID="{6D47BB4F-E8E5-4C29-8FE6-3954EF425DF3}" presName="Name0" presStyleCnt="0">
        <dgm:presLayoutVars>
          <dgm:dir/>
          <dgm:resizeHandles val="exact"/>
        </dgm:presLayoutVars>
      </dgm:prSet>
      <dgm:spPr/>
      <dgm:t>
        <a:bodyPr/>
        <a:lstStyle/>
        <a:p>
          <a:endParaRPr lang="en-US"/>
        </a:p>
      </dgm:t>
    </dgm:pt>
    <dgm:pt modelId="{8A90AF94-DCD1-0349-BE58-1683AB58C798}" type="pres">
      <dgm:prSet presAssocID="{6D47BB4F-E8E5-4C29-8FE6-3954EF425DF3}" presName="bkgdShp" presStyleLbl="alignAccFollowNode1" presStyleIdx="0" presStyleCnt="1" custScaleY="65903" custLinFactNeighborX="0" custLinFactNeighborY="-16499"/>
      <dgm:spPr/>
      <dgm:t>
        <a:bodyPr/>
        <a:lstStyle/>
        <a:p>
          <a:endParaRPr lang="en-US"/>
        </a:p>
      </dgm:t>
    </dgm:pt>
    <dgm:pt modelId="{6EA9B635-EE57-414C-BCEB-9D582FA2765B}" type="pres">
      <dgm:prSet presAssocID="{6D47BB4F-E8E5-4C29-8FE6-3954EF425DF3}" presName="linComp" presStyleCnt="0"/>
      <dgm:spPr/>
      <dgm:t>
        <a:bodyPr/>
        <a:lstStyle/>
        <a:p>
          <a:endParaRPr lang="en-US"/>
        </a:p>
      </dgm:t>
    </dgm:pt>
    <dgm:pt modelId="{E64C0D1A-1CCA-C340-824D-CD00D246473E}" type="pres">
      <dgm:prSet presAssocID="{B7EF62B6-F904-4685-B9ED-5424DDFC4C81}" presName="compNode" presStyleCnt="0"/>
      <dgm:spPr/>
      <dgm:t>
        <a:bodyPr/>
        <a:lstStyle/>
        <a:p>
          <a:endParaRPr lang="en-US"/>
        </a:p>
      </dgm:t>
    </dgm:pt>
    <dgm:pt modelId="{DCF0E2EF-74DC-C943-A111-9B9FC9E0CB43}" type="pres">
      <dgm:prSet presAssocID="{B7EF62B6-F904-4685-B9ED-5424DDFC4C81}" presName="node" presStyleLbl="node1" presStyleIdx="0" presStyleCnt="4" custScaleY="100165" custLinFactNeighborX="-715" custLinFactNeighborY="-26998">
        <dgm:presLayoutVars>
          <dgm:bulletEnabled val="1"/>
        </dgm:presLayoutVars>
      </dgm:prSet>
      <dgm:spPr/>
      <dgm:t>
        <a:bodyPr/>
        <a:lstStyle/>
        <a:p>
          <a:endParaRPr lang="en-US"/>
        </a:p>
      </dgm:t>
    </dgm:pt>
    <dgm:pt modelId="{24DF88AA-2E77-E54C-ABC2-4562CABBAF78}" type="pres">
      <dgm:prSet presAssocID="{B7EF62B6-F904-4685-B9ED-5424DDFC4C81}" presName="invisiNode" presStyleLbl="node1" presStyleIdx="0" presStyleCnt="4"/>
      <dgm:spPr/>
      <dgm:t>
        <a:bodyPr/>
        <a:lstStyle/>
        <a:p>
          <a:endParaRPr lang="en-US"/>
        </a:p>
      </dgm:t>
    </dgm:pt>
    <dgm:pt modelId="{D0E61916-97FD-9444-9BD9-7D88A3430997}" type="pres">
      <dgm:prSet presAssocID="{B7EF62B6-F904-4685-B9ED-5424DDFC4C81}" presName="imagNode" presStyleLbl="fgImgPlace1" presStyleIdx="0" presStyleCnt="4" custScaleY="60751" custLinFactNeighborX="-715" custLinFactNeighborY="-19190"/>
      <dgm:spPr>
        <a:blipFill rotWithShape="1">
          <a:blip xmlns:r="http://schemas.openxmlformats.org/officeDocument/2006/relationships" r:embed="rId1"/>
          <a:stretch>
            <a:fillRect/>
          </a:stretch>
        </a:blipFill>
      </dgm:spPr>
      <dgm:t>
        <a:bodyPr/>
        <a:lstStyle/>
        <a:p>
          <a:endParaRPr lang="en-US"/>
        </a:p>
      </dgm:t>
    </dgm:pt>
    <dgm:pt modelId="{136B5172-50E8-E745-AC58-00974EF12CB8}" type="pres">
      <dgm:prSet presAssocID="{BAFBD619-3ED4-4552-977C-AA92ADCDB382}" presName="sibTrans" presStyleLbl="sibTrans2D1" presStyleIdx="0" presStyleCnt="0"/>
      <dgm:spPr/>
      <dgm:t>
        <a:bodyPr/>
        <a:lstStyle/>
        <a:p>
          <a:endParaRPr lang="en-US"/>
        </a:p>
      </dgm:t>
    </dgm:pt>
    <dgm:pt modelId="{9E1B9444-105C-D442-AA1F-07F848214201}" type="pres">
      <dgm:prSet presAssocID="{00556E42-0255-4D13-9AE5-FDC6929FB3DD}" presName="compNode" presStyleCnt="0"/>
      <dgm:spPr/>
      <dgm:t>
        <a:bodyPr/>
        <a:lstStyle/>
        <a:p>
          <a:endParaRPr lang="en-US"/>
        </a:p>
      </dgm:t>
    </dgm:pt>
    <dgm:pt modelId="{CEBE4D69-A0FC-A545-8D54-FB567DA2AB0D}" type="pres">
      <dgm:prSet presAssocID="{00556E42-0255-4D13-9AE5-FDC6929FB3DD}" presName="node" presStyleLbl="node1" presStyleIdx="1" presStyleCnt="4" custLinFactNeighborX="1431" custLinFactNeighborY="-26601">
        <dgm:presLayoutVars>
          <dgm:bulletEnabled val="1"/>
        </dgm:presLayoutVars>
      </dgm:prSet>
      <dgm:spPr/>
      <dgm:t>
        <a:bodyPr/>
        <a:lstStyle/>
        <a:p>
          <a:endParaRPr lang="en-US"/>
        </a:p>
      </dgm:t>
    </dgm:pt>
    <dgm:pt modelId="{F47622A4-AA1C-0E48-8C08-FE89C98D8A2A}" type="pres">
      <dgm:prSet presAssocID="{00556E42-0255-4D13-9AE5-FDC6929FB3DD}" presName="invisiNode" presStyleLbl="node1" presStyleIdx="1" presStyleCnt="4"/>
      <dgm:spPr/>
      <dgm:t>
        <a:bodyPr/>
        <a:lstStyle/>
        <a:p>
          <a:endParaRPr lang="en-US"/>
        </a:p>
      </dgm:t>
    </dgm:pt>
    <dgm:pt modelId="{6C63CE5A-99E2-594E-B8B0-85AD95D66078}" type="pres">
      <dgm:prSet presAssocID="{00556E42-0255-4D13-9AE5-FDC6929FB3DD}" presName="imagNode" presStyleLbl="fgImgPlace1" presStyleIdx="1" presStyleCnt="4" custScaleY="62075" custLinFactNeighborY="-19190"/>
      <dgm:spPr>
        <a:blipFill rotWithShape="1">
          <a:blip xmlns:r="http://schemas.openxmlformats.org/officeDocument/2006/relationships" r:embed="rId2"/>
          <a:stretch>
            <a:fillRect/>
          </a:stretch>
        </a:blipFill>
      </dgm:spPr>
      <dgm:t>
        <a:bodyPr/>
        <a:lstStyle/>
        <a:p>
          <a:endParaRPr lang="en-US"/>
        </a:p>
      </dgm:t>
    </dgm:pt>
    <dgm:pt modelId="{3C8CF5C6-23CA-5B40-92F1-AD75FB4F2DEE}" type="pres">
      <dgm:prSet presAssocID="{B7CC4456-2478-450D-9B22-2AAEF5C9346D}" presName="sibTrans" presStyleLbl="sibTrans2D1" presStyleIdx="0" presStyleCnt="0"/>
      <dgm:spPr/>
      <dgm:t>
        <a:bodyPr/>
        <a:lstStyle/>
        <a:p>
          <a:endParaRPr lang="en-US"/>
        </a:p>
      </dgm:t>
    </dgm:pt>
    <dgm:pt modelId="{8A326008-31C1-3042-BF3E-F8F673A601A2}" type="pres">
      <dgm:prSet presAssocID="{34B1B472-4785-F742-843C-671C92340E5E}" presName="compNode" presStyleCnt="0"/>
      <dgm:spPr/>
      <dgm:t>
        <a:bodyPr/>
        <a:lstStyle/>
        <a:p>
          <a:endParaRPr lang="en-US"/>
        </a:p>
      </dgm:t>
    </dgm:pt>
    <dgm:pt modelId="{6CBCE377-74B3-C645-88F0-38761909E020}" type="pres">
      <dgm:prSet presAssocID="{34B1B472-4785-F742-843C-671C92340E5E}" presName="node" presStyleLbl="node1" presStyleIdx="2" presStyleCnt="4" custLinFactNeighborX="2862" custLinFactNeighborY="-26192">
        <dgm:presLayoutVars>
          <dgm:bulletEnabled val="1"/>
        </dgm:presLayoutVars>
      </dgm:prSet>
      <dgm:spPr/>
      <dgm:t>
        <a:bodyPr/>
        <a:lstStyle/>
        <a:p>
          <a:endParaRPr lang="en-US"/>
        </a:p>
      </dgm:t>
    </dgm:pt>
    <dgm:pt modelId="{F7C1B5E2-1FD2-684B-BCDA-FB957FD5C2A7}" type="pres">
      <dgm:prSet presAssocID="{34B1B472-4785-F742-843C-671C92340E5E}" presName="invisiNode" presStyleLbl="node1" presStyleIdx="2" presStyleCnt="4"/>
      <dgm:spPr/>
      <dgm:t>
        <a:bodyPr/>
        <a:lstStyle/>
        <a:p>
          <a:endParaRPr lang="en-US"/>
        </a:p>
      </dgm:t>
    </dgm:pt>
    <dgm:pt modelId="{8B8DFAC9-2B1E-0E42-AEAE-F9AAD9467EE3}" type="pres">
      <dgm:prSet presAssocID="{34B1B472-4785-F742-843C-671C92340E5E}" presName="imagNode" presStyleLbl="fgImgPlace1" presStyleIdx="2" presStyleCnt="4" custScaleY="62329" custLinFactNeighborX="1431" custLinFactNeighborY="-19190"/>
      <dgm:spPr>
        <a:blipFill rotWithShape="1">
          <a:blip xmlns:r="http://schemas.openxmlformats.org/officeDocument/2006/relationships" r:embed="rId3"/>
          <a:stretch>
            <a:fillRect/>
          </a:stretch>
        </a:blipFill>
      </dgm:spPr>
      <dgm:t>
        <a:bodyPr/>
        <a:lstStyle/>
        <a:p>
          <a:endParaRPr lang="en-US"/>
        </a:p>
      </dgm:t>
    </dgm:pt>
    <dgm:pt modelId="{FBCBA05F-F24E-124D-9F9B-23D34BEA476C}" type="pres">
      <dgm:prSet presAssocID="{F91021FA-D287-A64B-AF56-F8034822C20F}" presName="sibTrans" presStyleLbl="sibTrans2D1" presStyleIdx="0" presStyleCnt="0"/>
      <dgm:spPr/>
      <dgm:t>
        <a:bodyPr/>
        <a:lstStyle/>
        <a:p>
          <a:endParaRPr lang="en-US"/>
        </a:p>
      </dgm:t>
    </dgm:pt>
    <dgm:pt modelId="{B8F89592-3552-5A40-AD84-6680F5BDB171}" type="pres">
      <dgm:prSet presAssocID="{1D951E61-4AB0-4F2F-865A-20C196035DE6}" presName="compNode" presStyleCnt="0"/>
      <dgm:spPr/>
      <dgm:t>
        <a:bodyPr/>
        <a:lstStyle/>
        <a:p>
          <a:endParaRPr lang="en-US"/>
        </a:p>
      </dgm:t>
    </dgm:pt>
    <dgm:pt modelId="{DC3BA374-1A4D-D048-89E2-BB2548130D51}" type="pres">
      <dgm:prSet presAssocID="{1D951E61-4AB0-4F2F-865A-20C196035DE6}" presName="node" presStyleLbl="node1" presStyleIdx="3" presStyleCnt="4" custLinFactNeighborX="5724" custLinFactNeighborY="-25987">
        <dgm:presLayoutVars>
          <dgm:bulletEnabled val="1"/>
        </dgm:presLayoutVars>
      </dgm:prSet>
      <dgm:spPr/>
      <dgm:t>
        <a:bodyPr/>
        <a:lstStyle/>
        <a:p>
          <a:endParaRPr lang="en-US"/>
        </a:p>
      </dgm:t>
    </dgm:pt>
    <dgm:pt modelId="{2B541C72-6A50-5E4B-96BB-388B5EEE4785}" type="pres">
      <dgm:prSet presAssocID="{1D951E61-4AB0-4F2F-865A-20C196035DE6}" presName="invisiNode" presStyleLbl="node1" presStyleIdx="3" presStyleCnt="4"/>
      <dgm:spPr/>
      <dgm:t>
        <a:bodyPr/>
        <a:lstStyle/>
        <a:p>
          <a:endParaRPr lang="en-US"/>
        </a:p>
      </dgm:t>
    </dgm:pt>
    <dgm:pt modelId="{C1153D88-FBCB-3144-9421-EF9227D3B55C}" type="pres">
      <dgm:prSet presAssocID="{1D951E61-4AB0-4F2F-865A-20C196035DE6}" presName="imagNode" presStyleLbl="fgImgPlace1" presStyleIdx="3" presStyleCnt="4" custScaleY="62075" custLinFactNeighborX="2862" custLinFactNeighborY="-19190"/>
      <dgm:spPr>
        <a:blipFill rotWithShape="1">
          <a:blip xmlns:r="http://schemas.openxmlformats.org/officeDocument/2006/relationships" r:embed="rId4"/>
          <a:stretch>
            <a:fillRect/>
          </a:stretch>
        </a:blipFill>
      </dgm:spPr>
      <dgm:t>
        <a:bodyPr/>
        <a:lstStyle/>
        <a:p>
          <a:endParaRPr lang="en-US"/>
        </a:p>
      </dgm:t>
    </dgm:pt>
  </dgm:ptLst>
  <dgm:cxnLst>
    <dgm:cxn modelId="{7ED31153-5CB4-8B4B-B3C6-FD26AEF74651}" srcId="{6D47BB4F-E8E5-4C29-8FE6-3954EF425DF3}" destId="{34B1B472-4785-F742-843C-671C92340E5E}" srcOrd="2" destOrd="0" parTransId="{BF1C60E3-8EF4-5C43-A645-0F5DD06ABAC6}" sibTransId="{F91021FA-D287-A64B-AF56-F8034822C20F}"/>
    <dgm:cxn modelId="{784E4515-8729-C44F-91C9-03826D5A5C0F}" type="presOf" srcId="{34B1B472-4785-F742-843C-671C92340E5E}" destId="{6CBCE377-74B3-C645-88F0-38761909E020}" srcOrd="0" destOrd="0" presId="urn:microsoft.com/office/officeart/2005/8/layout/pList2"/>
    <dgm:cxn modelId="{59E88ECE-2734-5A4C-9F61-2DBFDA3129A2}" type="presOf" srcId="{F91021FA-D287-A64B-AF56-F8034822C20F}" destId="{FBCBA05F-F24E-124D-9F9B-23D34BEA476C}" srcOrd="0" destOrd="0" presId="urn:microsoft.com/office/officeart/2005/8/layout/pList2"/>
    <dgm:cxn modelId="{524EEF90-3BD9-4106-A069-BD759DB3491F}" srcId="{1D951E61-4AB0-4F2F-865A-20C196035DE6}" destId="{7D2C2B52-E3C0-4AE1-9C4A-07018D0ECA32}" srcOrd="0" destOrd="0" parTransId="{5FEAA558-A63E-4A77-BC62-A4311E50D054}" sibTransId="{ED9BA0B6-D085-491E-BC77-6D6D9206F806}"/>
    <dgm:cxn modelId="{9202EE39-B55C-814E-AAE8-006ED667DCA2}" type="presOf" srcId="{BAFBD619-3ED4-4552-977C-AA92ADCDB382}" destId="{136B5172-50E8-E745-AC58-00974EF12CB8}" srcOrd="0" destOrd="0" presId="urn:microsoft.com/office/officeart/2005/8/layout/pList2"/>
    <dgm:cxn modelId="{F52ABBE0-D654-44A1-8655-B8B61EEC20FB}" srcId="{00556E42-0255-4D13-9AE5-FDC6929FB3DD}" destId="{635F548D-C207-41C5-8316-7349CE95D72F}" srcOrd="0" destOrd="0" parTransId="{D313D328-4F0D-44DF-BFFB-2B117F6779C7}" sibTransId="{183C51D7-71EC-4BB0-809D-316EECF9B8DA}"/>
    <dgm:cxn modelId="{2BEDC66A-1280-1645-B39E-F60241E61F1F}" type="presOf" srcId="{635F548D-C207-41C5-8316-7349CE95D72F}" destId="{CEBE4D69-A0FC-A545-8D54-FB567DA2AB0D}" srcOrd="0" destOrd="1" presId="urn:microsoft.com/office/officeart/2005/8/layout/pList2"/>
    <dgm:cxn modelId="{6BEA0CF8-8AF2-ED4E-9C83-DB861A486AB2}" srcId="{34B1B472-4785-F742-843C-671C92340E5E}" destId="{9EFD9C6A-C17E-954C-B169-380265A93F75}" srcOrd="0" destOrd="0" parTransId="{07B81E0A-8771-4E4B-8AD6-EC5130204DA3}" sibTransId="{29185B69-7E2B-8440-AF15-1938590FD5B6}"/>
    <dgm:cxn modelId="{13D54C0E-28DA-4DBC-826E-3E1C280BFA62}" srcId="{6D47BB4F-E8E5-4C29-8FE6-3954EF425DF3}" destId="{1D951E61-4AB0-4F2F-865A-20C196035DE6}" srcOrd="3" destOrd="0" parTransId="{EBD4B24C-616B-4237-8F31-42D85F16B124}" sibTransId="{037352D9-7499-4868-9D6E-0C98FFB48338}"/>
    <dgm:cxn modelId="{CA52ABBF-DB54-48DE-9938-268AA126458E}" srcId="{6D47BB4F-E8E5-4C29-8FE6-3954EF425DF3}" destId="{00556E42-0255-4D13-9AE5-FDC6929FB3DD}" srcOrd="1" destOrd="0" parTransId="{1B1AF5A8-F092-4EDD-B44B-AA7029ABF6AC}" sibTransId="{B7CC4456-2478-450D-9B22-2AAEF5C9346D}"/>
    <dgm:cxn modelId="{C8999E3D-E8E2-4F4A-8298-C6A9AB5A21FC}" srcId="{B7EF62B6-F904-4685-B9ED-5424DDFC4C81}" destId="{4298CCC6-BA3B-48F3-A715-4BD46B0587BC}" srcOrd="0" destOrd="0" parTransId="{70D7169F-B7ED-4291-A10E-5B16A8845D55}" sibTransId="{D4C993DA-BAD0-41DB-BBCB-608AB1000DE5}"/>
    <dgm:cxn modelId="{6D9923FF-0989-C643-A93C-8E64DA4A227B}" type="presOf" srcId="{B7CC4456-2478-450D-9B22-2AAEF5C9346D}" destId="{3C8CF5C6-23CA-5B40-92F1-AD75FB4F2DEE}" srcOrd="0" destOrd="0" presId="urn:microsoft.com/office/officeart/2005/8/layout/pList2"/>
    <dgm:cxn modelId="{587E5B74-9059-314B-87D1-3FDA9C809861}" type="presOf" srcId="{4298CCC6-BA3B-48F3-A715-4BD46B0587BC}" destId="{DCF0E2EF-74DC-C943-A111-9B9FC9E0CB43}" srcOrd="0" destOrd="1" presId="urn:microsoft.com/office/officeart/2005/8/layout/pList2"/>
    <dgm:cxn modelId="{B9660733-CFB6-CB40-97BA-61CFCF0A4CF7}" type="presOf" srcId="{00556E42-0255-4D13-9AE5-FDC6929FB3DD}" destId="{CEBE4D69-A0FC-A545-8D54-FB567DA2AB0D}" srcOrd="0" destOrd="0" presId="urn:microsoft.com/office/officeart/2005/8/layout/pList2"/>
    <dgm:cxn modelId="{C2C8AAB3-D4FD-1249-9798-11F284844B8D}" type="presOf" srcId="{6D47BB4F-E8E5-4C29-8FE6-3954EF425DF3}" destId="{BBF974DD-A5FE-4841-ACA3-D89A4E11FDA5}" srcOrd="0" destOrd="0" presId="urn:microsoft.com/office/officeart/2005/8/layout/pList2"/>
    <dgm:cxn modelId="{E28327DB-E708-8647-9046-E9D132BB85C9}" type="presOf" srcId="{7D2C2B52-E3C0-4AE1-9C4A-07018D0ECA32}" destId="{DC3BA374-1A4D-D048-89E2-BB2548130D51}" srcOrd="0" destOrd="1" presId="urn:microsoft.com/office/officeart/2005/8/layout/pList2"/>
    <dgm:cxn modelId="{F0D45821-50DC-C043-A8A1-1C89F33C703F}" type="presOf" srcId="{9EFD9C6A-C17E-954C-B169-380265A93F75}" destId="{6CBCE377-74B3-C645-88F0-38761909E020}" srcOrd="0" destOrd="1" presId="urn:microsoft.com/office/officeart/2005/8/layout/pList2"/>
    <dgm:cxn modelId="{7C20CB91-8B10-47C6-BE0D-F698E3065A90}" srcId="{6D47BB4F-E8E5-4C29-8FE6-3954EF425DF3}" destId="{B7EF62B6-F904-4685-B9ED-5424DDFC4C81}" srcOrd="0" destOrd="0" parTransId="{06C6192D-F6F0-4BB5-97EC-11609DA97D8B}" sibTransId="{BAFBD619-3ED4-4552-977C-AA92ADCDB382}"/>
    <dgm:cxn modelId="{968FBE6E-A1AD-AB4F-9499-59E202AC6059}" type="presOf" srcId="{1D951E61-4AB0-4F2F-865A-20C196035DE6}" destId="{DC3BA374-1A4D-D048-89E2-BB2548130D51}" srcOrd="0" destOrd="0" presId="urn:microsoft.com/office/officeart/2005/8/layout/pList2"/>
    <dgm:cxn modelId="{2BBFFDE8-241B-6F43-99E9-AE74F47AE240}" type="presOf" srcId="{B7EF62B6-F904-4685-B9ED-5424DDFC4C81}" destId="{DCF0E2EF-74DC-C943-A111-9B9FC9E0CB43}" srcOrd="0" destOrd="0" presId="urn:microsoft.com/office/officeart/2005/8/layout/pList2"/>
    <dgm:cxn modelId="{2E042F1B-E452-0349-A4FF-2F1138C72E5F}" type="presParOf" srcId="{BBF974DD-A5FE-4841-ACA3-D89A4E11FDA5}" destId="{8A90AF94-DCD1-0349-BE58-1683AB58C798}" srcOrd="0" destOrd="0" presId="urn:microsoft.com/office/officeart/2005/8/layout/pList2"/>
    <dgm:cxn modelId="{FDC0B3A8-1A05-0B4D-A690-5A585FFDDDDB}" type="presParOf" srcId="{BBF974DD-A5FE-4841-ACA3-D89A4E11FDA5}" destId="{6EA9B635-EE57-414C-BCEB-9D582FA2765B}" srcOrd="1" destOrd="0" presId="urn:microsoft.com/office/officeart/2005/8/layout/pList2"/>
    <dgm:cxn modelId="{6D03E46A-A952-4844-A241-28C17A8C068F}" type="presParOf" srcId="{6EA9B635-EE57-414C-BCEB-9D582FA2765B}" destId="{E64C0D1A-1CCA-C340-824D-CD00D246473E}" srcOrd="0" destOrd="0" presId="urn:microsoft.com/office/officeart/2005/8/layout/pList2"/>
    <dgm:cxn modelId="{34E28269-E828-2F40-B2E4-804D7B27DE4D}" type="presParOf" srcId="{E64C0D1A-1CCA-C340-824D-CD00D246473E}" destId="{DCF0E2EF-74DC-C943-A111-9B9FC9E0CB43}" srcOrd="0" destOrd="0" presId="urn:microsoft.com/office/officeart/2005/8/layout/pList2"/>
    <dgm:cxn modelId="{43448D22-EB17-9B46-A8EE-55C3DB4FE5A3}" type="presParOf" srcId="{E64C0D1A-1CCA-C340-824D-CD00D246473E}" destId="{24DF88AA-2E77-E54C-ABC2-4562CABBAF78}" srcOrd="1" destOrd="0" presId="urn:microsoft.com/office/officeart/2005/8/layout/pList2"/>
    <dgm:cxn modelId="{C42DF6D0-6352-CA47-A005-DFAD32057993}" type="presParOf" srcId="{E64C0D1A-1CCA-C340-824D-CD00D246473E}" destId="{D0E61916-97FD-9444-9BD9-7D88A3430997}" srcOrd="2" destOrd="0" presId="urn:microsoft.com/office/officeart/2005/8/layout/pList2"/>
    <dgm:cxn modelId="{CDAAEAEA-2E81-894E-9231-9FE71CF78A52}" type="presParOf" srcId="{6EA9B635-EE57-414C-BCEB-9D582FA2765B}" destId="{136B5172-50E8-E745-AC58-00974EF12CB8}" srcOrd="1" destOrd="0" presId="urn:microsoft.com/office/officeart/2005/8/layout/pList2"/>
    <dgm:cxn modelId="{B32C52C1-98F3-8749-B8FB-336E845D3980}" type="presParOf" srcId="{6EA9B635-EE57-414C-BCEB-9D582FA2765B}" destId="{9E1B9444-105C-D442-AA1F-07F848214201}" srcOrd="2" destOrd="0" presId="urn:microsoft.com/office/officeart/2005/8/layout/pList2"/>
    <dgm:cxn modelId="{5D24E308-DA75-CD46-B667-37C5D55D4A8C}" type="presParOf" srcId="{9E1B9444-105C-D442-AA1F-07F848214201}" destId="{CEBE4D69-A0FC-A545-8D54-FB567DA2AB0D}" srcOrd="0" destOrd="0" presId="urn:microsoft.com/office/officeart/2005/8/layout/pList2"/>
    <dgm:cxn modelId="{A6E5438F-C2B3-274F-804F-CE74ABD2A774}" type="presParOf" srcId="{9E1B9444-105C-D442-AA1F-07F848214201}" destId="{F47622A4-AA1C-0E48-8C08-FE89C98D8A2A}" srcOrd="1" destOrd="0" presId="urn:microsoft.com/office/officeart/2005/8/layout/pList2"/>
    <dgm:cxn modelId="{815F2D48-325D-684C-95BA-7B7866E6A934}" type="presParOf" srcId="{9E1B9444-105C-D442-AA1F-07F848214201}" destId="{6C63CE5A-99E2-594E-B8B0-85AD95D66078}" srcOrd="2" destOrd="0" presId="urn:microsoft.com/office/officeart/2005/8/layout/pList2"/>
    <dgm:cxn modelId="{E518960C-B974-A041-B932-A06979341C9F}" type="presParOf" srcId="{6EA9B635-EE57-414C-BCEB-9D582FA2765B}" destId="{3C8CF5C6-23CA-5B40-92F1-AD75FB4F2DEE}" srcOrd="3" destOrd="0" presId="urn:microsoft.com/office/officeart/2005/8/layout/pList2"/>
    <dgm:cxn modelId="{B5FBB574-B143-A347-8D30-8F2EFB94A89E}" type="presParOf" srcId="{6EA9B635-EE57-414C-BCEB-9D582FA2765B}" destId="{8A326008-31C1-3042-BF3E-F8F673A601A2}" srcOrd="4" destOrd="0" presId="urn:microsoft.com/office/officeart/2005/8/layout/pList2"/>
    <dgm:cxn modelId="{C86366B0-65ED-B644-8B63-5DCDCCD9D7B6}" type="presParOf" srcId="{8A326008-31C1-3042-BF3E-F8F673A601A2}" destId="{6CBCE377-74B3-C645-88F0-38761909E020}" srcOrd="0" destOrd="0" presId="urn:microsoft.com/office/officeart/2005/8/layout/pList2"/>
    <dgm:cxn modelId="{162EE71A-C8A4-1A40-A937-5ECCA4100D2D}" type="presParOf" srcId="{8A326008-31C1-3042-BF3E-F8F673A601A2}" destId="{F7C1B5E2-1FD2-684B-BCDA-FB957FD5C2A7}" srcOrd="1" destOrd="0" presId="urn:microsoft.com/office/officeart/2005/8/layout/pList2"/>
    <dgm:cxn modelId="{EB53C53D-1A82-B547-BE44-D082751CE906}" type="presParOf" srcId="{8A326008-31C1-3042-BF3E-F8F673A601A2}" destId="{8B8DFAC9-2B1E-0E42-AEAE-F9AAD9467EE3}" srcOrd="2" destOrd="0" presId="urn:microsoft.com/office/officeart/2005/8/layout/pList2"/>
    <dgm:cxn modelId="{226E1E61-CB7F-7A42-A7E3-E607EEFC053B}" type="presParOf" srcId="{6EA9B635-EE57-414C-BCEB-9D582FA2765B}" destId="{FBCBA05F-F24E-124D-9F9B-23D34BEA476C}" srcOrd="5" destOrd="0" presId="urn:microsoft.com/office/officeart/2005/8/layout/pList2"/>
    <dgm:cxn modelId="{B96FCBF7-8745-C148-899B-94E70E5612A5}" type="presParOf" srcId="{6EA9B635-EE57-414C-BCEB-9D582FA2765B}" destId="{B8F89592-3552-5A40-AD84-6680F5BDB171}" srcOrd="6" destOrd="0" presId="urn:microsoft.com/office/officeart/2005/8/layout/pList2"/>
    <dgm:cxn modelId="{63F4BEE4-9207-6344-AF94-62F804BF0C14}" type="presParOf" srcId="{B8F89592-3552-5A40-AD84-6680F5BDB171}" destId="{DC3BA374-1A4D-D048-89E2-BB2548130D51}" srcOrd="0" destOrd="0" presId="urn:microsoft.com/office/officeart/2005/8/layout/pList2"/>
    <dgm:cxn modelId="{E87E5702-FA81-B240-AB0F-8B29709C0CE0}" type="presParOf" srcId="{B8F89592-3552-5A40-AD84-6680F5BDB171}" destId="{2B541C72-6A50-5E4B-96BB-388B5EEE4785}" srcOrd="1" destOrd="0" presId="urn:microsoft.com/office/officeart/2005/8/layout/pList2"/>
    <dgm:cxn modelId="{9E1F6147-030D-944A-918F-49B99371D576}" type="presParOf" srcId="{B8F89592-3552-5A40-AD84-6680F5BDB171}" destId="{C1153D88-FBCB-3144-9421-EF9227D3B55C}" srcOrd="2" destOrd="0" presId="urn:microsoft.com/office/officeart/2005/8/layout/pList2"/>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7BB4F-E8E5-4C29-8FE6-3954EF425DF3}" type="doc">
      <dgm:prSet loTypeId="urn:microsoft.com/office/officeart/2005/8/layout/pList2" loCatId="list" qsTypeId="urn:microsoft.com/office/officeart/2005/8/quickstyle/3D2" qsCatId="3D" csTypeId="urn:microsoft.com/office/officeart/2005/8/colors/colorful4" csCatId="colorful" phldr="1"/>
      <dgm:spPr/>
      <dgm:t>
        <a:bodyPr/>
        <a:lstStyle/>
        <a:p>
          <a:endParaRPr lang="pl-PL"/>
        </a:p>
      </dgm:t>
    </dgm:pt>
    <dgm:pt modelId="{B7EF62B6-F904-4685-B9ED-5424DDFC4C81}">
      <dgm:prSet phldrT="[Teks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1400" b="1" dirty="0" smtClean="0"/>
            <a:t>Isolation of lipopolysaccharides (LPSs) was performed with an LPS Extraction Kit according to the manufacturer’s instruction (Intron Biotechnology, Korea). </a:t>
          </a:r>
          <a:endParaRPr lang="pl-PL" sz="1400" b="1" dirty="0" smtClean="0">
            <a:effectLst>
              <a:outerShdw blurRad="38100" dist="38100" dir="2700000" algn="tl">
                <a:srgbClr val="000000">
                  <a:alpha val="43137"/>
                </a:srgbClr>
              </a:outerShdw>
            </a:effectLst>
          </a:endParaRPr>
        </a:p>
        <a:p>
          <a:pPr algn="ctr" defTabSz="577850">
            <a:lnSpc>
              <a:spcPct val="90000"/>
            </a:lnSpc>
            <a:spcBef>
              <a:spcPct val="0"/>
            </a:spcBef>
            <a:spcAft>
              <a:spcPct val="35000"/>
            </a:spcAft>
          </a:pPr>
          <a:endParaRPr lang="pl-PL" sz="1400" b="1" dirty="0">
            <a:effectLst>
              <a:outerShdw blurRad="38100" dist="38100" dir="2700000" algn="tl">
                <a:srgbClr val="000000">
                  <a:alpha val="43137"/>
                </a:srgbClr>
              </a:outerShdw>
            </a:effectLst>
          </a:endParaRPr>
        </a:p>
      </dgm:t>
    </dgm:pt>
    <dgm:pt modelId="{06C6192D-F6F0-4BB5-97EC-11609DA97D8B}" type="parTrans" cxnId="{7C20CB91-8B10-47C6-BE0D-F698E3065A90}">
      <dgm:prSet/>
      <dgm:spPr/>
      <dgm:t>
        <a:bodyPr/>
        <a:lstStyle/>
        <a:p>
          <a:endParaRPr lang="pl-PL" b="1">
            <a:effectLst>
              <a:outerShdw blurRad="38100" dist="38100" dir="2700000" algn="tl">
                <a:srgbClr val="000000">
                  <a:alpha val="43137"/>
                </a:srgbClr>
              </a:outerShdw>
            </a:effectLst>
          </a:endParaRPr>
        </a:p>
      </dgm:t>
    </dgm:pt>
    <dgm:pt modelId="{BAFBD619-3ED4-4552-977C-AA92ADCDB382}" type="sibTrans" cxnId="{7C20CB91-8B10-47C6-BE0D-F698E3065A90}">
      <dgm:prSet/>
      <dgm:spPr/>
      <dgm:t>
        <a:bodyPr/>
        <a:lstStyle/>
        <a:p>
          <a:endParaRPr lang="pl-PL" b="1">
            <a:effectLst>
              <a:outerShdw blurRad="38100" dist="38100" dir="2700000" algn="tl">
                <a:srgbClr val="000000">
                  <a:alpha val="43137"/>
                </a:srgbClr>
              </a:outerShdw>
            </a:effectLst>
          </a:endParaRPr>
        </a:p>
      </dgm:t>
    </dgm:pt>
    <dgm:pt modelId="{00556E42-0255-4D13-9AE5-FDC6929FB3DD}">
      <dgm:prSet phldrT="[Tekst]" custT="1"/>
      <dgm:spPr/>
      <dgm:t>
        <a:bodyPr/>
        <a:lstStyle/>
        <a:p>
          <a:pPr algn="l" defTabSz="577850">
            <a:lnSpc>
              <a:spcPct val="90000"/>
            </a:lnSpc>
            <a:spcBef>
              <a:spcPct val="0"/>
            </a:spcBef>
            <a:spcAft>
              <a:spcPct val="35000"/>
            </a:spcAft>
          </a:pPr>
          <a:r>
            <a:rPr lang="en-US" sz="1400" b="1" dirty="0" smtClean="0"/>
            <a:t>Isolation of outer membrane proteins (OMPs) was performed with the detergent </a:t>
          </a:r>
          <a:r>
            <a:rPr lang="en-US" sz="1400" b="1" dirty="0" err="1" smtClean="0"/>
            <a:t>Zwittergent</a:t>
          </a:r>
          <a:r>
            <a:rPr lang="en-US" sz="1400" b="1" dirty="0" smtClean="0"/>
            <a:t> Z 3–14 (</a:t>
          </a:r>
          <a:r>
            <a:rPr lang="en-US" sz="1400" b="1" dirty="0" err="1" smtClean="0"/>
            <a:t>Calbiochem</a:t>
          </a:r>
          <a:r>
            <a:rPr lang="en-US" sz="1400" b="1" dirty="0" smtClean="0"/>
            <a:t>, USA) according to Murphy and </a:t>
          </a:r>
          <a:r>
            <a:rPr lang="en-US" sz="1400" b="1" dirty="0" err="1" smtClean="0"/>
            <a:t>Bartos</a:t>
          </a:r>
          <a:r>
            <a:rPr lang="en-US" sz="1400" b="1" dirty="0" smtClean="0"/>
            <a:t> (1989). </a:t>
          </a:r>
        </a:p>
        <a:p>
          <a:pPr algn="l" defTabSz="577850">
            <a:lnSpc>
              <a:spcPct val="90000"/>
            </a:lnSpc>
            <a:spcBef>
              <a:spcPct val="0"/>
            </a:spcBef>
            <a:spcAft>
              <a:spcPct val="35000"/>
            </a:spcAft>
          </a:pPr>
          <a:r>
            <a:rPr lang="en-US" sz="1400" b="1" dirty="0" smtClean="0"/>
            <a:t>OMPs quantifications were done with a </a:t>
          </a:r>
          <a:r>
            <a:rPr lang="en-US" sz="1400" b="1" dirty="0" err="1" smtClean="0"/>
            <a:t>bicinchoninic</a:t>
          </a:r>
          <a:r>
            <a:rPr lang="en-US" sz="1400" b="1" dirty="0" smtClean="0"/>
            <a:t> acid (BCA) Protein Assay Kit (Pierce, USA). </a:t>
          </a:r>
          <a:endParaRPr lang="pl-PL" sz="1400" b="1" dirty="0" smtClean="0">
            <a:effectLst>
              <a:outerShdw blurRad="38100" dist="38100" dir="2700000" algn="tl">
                <a:srgbClr val="000000">
                  <a:alpha val="43137"/>
                </a:srgbClr>
              </a:outerShdw>
            </a:effectLst>
          </a:endParaRPr>
        </a:p>
        <a:p>
          <a:pPr algn="ctr"/>
          <a:endParaRPr lang="pl-PL" sz="1400" b="1" dirty="0">
            <a:effectLst>
              <a:outerShdw blurRad="38100" dist="38100" dir="2700000" algn="tl">
                <a:srgbClr val="000000">
                  <a:alpha val="43137"/>
                </a:srgbClr>
              </a:outerShdw>
            </a:effectLst>
          </a:endParaRPr>
        </a:p>
      </dgm:t>
    </dgm:pt>
    <dgm:pt modelId="{1B1AF5A8-F092-4EDD-B44B-AA7029ABF6AC}" type="parTrans" cxnId="{CA52ABBF-DB54-48DE-9938-268AA126458E}">
      <dgm:prSet/>
      <dgm:spPr/>
      <dgm:t>
        <a:bodyPr/>
        <a:lstStyle/>
        <a:p>
          <a:endParaRPr lang="pl-PL" b="1">
            <a:effectLst>
              <a:outerShdw blurRad="38100" dist="38100" dir="2700000" algn="tl">
                <a:srgbClr val="000000">
                  <a:alpha val="43137"/>
                </a:srgbClr>
              </a:outerShdw>
            </a:effectLst>
          </a:endParaRPr>
        </a:p>
      </dgm:t>
    </dgm:pt>
    <dgm:pt modelId="{B7CC4456-2478-450D-9B22-2AAEF5C9346D}" type="sibTrans" cxnId="{CA52ABBF-DB54-48DE-9938-268AA126458E}">
      <dgm:prSet/>
      <dgm:spPr/>
      <dgm:t>
        <a:bodyPr/>
        <a:lstStyle/>
        <a:p>
          <a:endParaRPr lang="pl-PL" b="1">
            <a:effectLst>
              <a:outerShdw blurRad="38100" dist="38100" dir="2700000" algn="tl">
                <a:srgbClr val="000000">
                  <a:alpha val="43137"/>
                </a:srgbClr>
              </a:outerShdw>
            </a:effectLst>
          </a:endParaRPr>
        </a:p>
      </dgm:t>
    </dgm:pt>
    <dgm:pt modelId="{1D951E61-4AB0-4F2F-865A-20C196035DE6}">
      <dgm:prSet phldrT="[Tekst]" custT="1"/>
      <dgm:spPr>
        <a:solidFill>
          <a:schemeClr val="accent5">
            <a:lumMod val="50000"/>
          </a:schemeClr>
        </a:solidFill>
      </dgm:spPr>
      <dgm:t>
        <a:bodyPr/>
        <a:lstStyle/>
        <a:p>
          <a:r>
            <a:rPr lang="en-US" sz="1400" b="1" dirty="0" smtClean="0"/>
            <a:t>Data for the bactericidal activity of HS were analyzed using the ANOVA </a:t>
          </a:r>
          <a:r>
            <a:rPr lang="en-US" sz="1400" b="1" dirty="0" err="1" smtClean="0"/>
            <a:t>Kruskal</a:t>
          </a:r>
          <a:r>
            <a:rPr lang="en-US" sz="1400" b="1" dirty="0" smtClean="0"/>
            <a:t>–Wallis test. In the ELISA tests the ANOVA Friedman and Kendall rank correlation coefficient test was used (</a:t>
          </a:r>
          <a:r>
            <a:rPr lang="en-US" sz="1400" b="1" dirty="0" err="1" smtClean="0"/>
            <a:t>Statistica.pl</a:t>
          </a:r>
          <a:r>
            <a:rPr lang="en-US" sz="1400" b="1" dirty="0" smtClean="0"/>
            <a:t> v. 9.0, </a:t>
          </a:r>
          <a:r>
            <a:rPr lang="en-US" sz="1400" b="1" dirty="0" err="1" smtClean="0"/>
            <a:t>Statsoft</a:t>
          </a:r>
          <a:r>
            <a:rPr lang="en-US" sz="1400" b="1" dirty="0" smtClean="0"/>
            <a:t>, </a:t>
          </a:r>
          <a:r>
            <a:rPr lang="en-US" sz="1400" b="1" dirty="0" err="1" smtClean="0"/>
            <a:t>Kraków</a:t>
          </a:r>
          <a:r>
            <a:rPr lang="en-US" sz="1400" b="1" dirty="0" smtClean="0"/>
            <a:t>, Poland). </a:t>
          </a:r>
          <a:endParaRPr lang="pl-PL" sz="1400" b="1" dirty="0">
            <a:effectLst>
              <a:outerShdw blurRad="38100" dist="38100" dir="2700000" algn="tl">
                <a:srgbClr val="000000">
                  <a:alpha val="43137"/>
                </a:srgbClr>
              </a:outerShdw>
            </a:effectLst>
          </a:endParaRPr>
        </a:p>
      </dgm:t>
    </dgm:pt>
    <dgm:pt modelId="{EBD4B24C-616B-4237-8F31-42D85F16B124}" type="parTrans" cxnId="{13D54C0E-28DA-4DBC-826E-3E1C280BFA62}">
      <dgm:prSet/>
      <dgm:spPr/>
      <dgm:t>
        <a:bodyPr/>
        <a:lstStyle/>
        <a:p>
          <a:endParaRPr lang="pl-PL" b="1">
            <a:effectLst>
              <a:outerShdw blurRad="38100" dist="38100" dir="2700000" algn="tl">
                <a:srgbClr val="000000">
                  <a:alpha val="43137"/>
                </a:srgbClr>
              </a:outerShdw>
            </a:effectLst>
          </a:endParaRPr>
        </a:p>
      </dgm:t>
    </dgm:pt>
    <dgm:pt modelId="{037352D9-7499-4868-9D6E-0C98FFB48338}" type="sibTrans" cxnId="{13D54C0E-28DA-4DBC-826E-3E1C280BFA62}">
      <dgm:prSet/>
      <dgm:spPr/>
      <dgm:t>
        <a:bodyPr/>
        <a:lstStyle/>
        <a:p>
          <a:endParaRPr lang="pl-PL" b="1">
            <a:effectLst>
              <a:outerShdw blurRad="38100" dist="38100" dir="2700000" algn="tl">
                <a:srgbClr val="000000">
                  <a:alpha val="43137"/>
                </a:srgbClr>
              </a:outerShdw>
            </a:effectLst>
          </a:endParaRPr>
        </a:p>
      </dgm:t>
    </dgm:pt>
    <dgm:pt modelId="{7D2C2B52-E3C0-4AE1-9C4A-07018D0ECA32}">
      <dgm:prSet phldrT="[Tekst]" custT="1"/>
      <dgm:spPr>
        <a:solidFill>
          <a:schemeClr val="accent5">
            <a:lumMod val="50000"/>
          </a:schemeClr>
        </a:solidFill>
      </dgm:spPr>
      <dgm:t>
        <a:bodyPr/>
        <a:lstStyle/>
        <a:p>
          <a:endParaRPr lang="pl-PL" sz="1400" b="1" dirty="0">
            <a:effectLst>
              <a:outerShdw blurRad="38100" dist="38100" dir="2700000" algn="tl">
                <a:srgbClr val="000000">
                  <a:alpha val="43137"/>
                </a:srgbClr>
              </a:outerShdw>
            </a:effectLst>
          </a:endParaRPr>
        </a:p>
      </dgm:t>
    </dgm:pt>
    <dgm:pt modelId="{5FEAA558-A63E-4A77-BC62-A4311E50D054}" type="parTrans" cxnId="{524EEF90-3BD9-4106-A069-BD759DB3491F}">
      <dgm:prSet/>
      <dgm:spPr/>
      <dgm:t>
        <a:bodyPr/>
        <a:lstStyle/>
        <a:p>
          <a:endParaRPr lang="pl-PL" b="1">
            <a:effectLst>
              <a:outerShdw blurRad="38100" dist="38100" dir="2700000" algn="tl">
                <a:srgbClr val="000000">
                  <a:alpha val="43137"/>
                </a:srgbClr>
              </a:outerShdw>
            </a:effectLst>
          </a:endParaRPr>
        </a:p>
      </dgm:t>
    </dgm:pt>
    <dgm:pt modelId="{ED9BA0B6-D085-491E-BC77-6D6D9206F806}" type="sibTrans" cxnId="{524EEF90-3BD9-4106-A069-BD759DB3491F}">
      <dgm:prSet/>
      <dgm:spPr/>
      <dgm:t>
        <a:bodyPr/>
        <a:lstStyle/>
        <a:p>
          <a:endParaRPr lang="pl-PL" b="1">
            <a:effectLst>
              <a:outerShdw blurRad="38100" dist="38100" dir="2700000" algn="tl">
                <a:srgbClr val="000000">
                  <a:alpha val="43137"/>
                </a:srgbClr>
              </a:outerShdw>
            </a:effectLst>
          </a:endParaRPr>
        </a:p>
      </dgm:t>
    </dgm:pt>
    <dgm:pt modelId="{ADCCA012-9C68-CF47-A880-6D6E57F79D09}">
      <dgm:prSet custT="1"/>
      <dgm:spPr/>
      <dgm:t>
        <a:bodyPr/>
        <a:lstStyle/>
        <a:p>
          <a:pPr algn="l"/>
          <a:r>
            <a:rPr lang="en-US" sz="1400" b="1" dirty="0" smtClean="0"/>
            <a:t>Electrophoresis of OMPs under reducing conditions (SDS-PAGE) by method of </a:t>
          </a:r>
          <a:r>
            <a:rPr lang="en-US" sz="1400" b="1" dirty="0" err="1" smtClean="0"/>
            <a:t>Laemmli</a:t>
          </a:r>
          <a:r>
            <a:rPr lang="en-US" sz="1400" b="1" dirty="0" smtClean="0"/>
            <a:t> (1970) and in native (</a:t>
          </a:r>
          <a:r>
            <a:rPr lang="en-US" sz="1400" b="1" dirty="0" err="1" smtClean="0"/>
            <a:t>nonreducing</a:t>
          </a:r>
          <a:r>
            <a:rPr lang="en-US" sz="1400" b="1" dirty="0" smtClean="0"/>
            <a:t>) conditions (BN-PAGE) according to </a:t>
          </a:r>
          <a:r>
            <a:rPr lang="en-US" sz="1400" b="1" dirty="0" err="1" smtClean="0"/>
            <a:t>Swamy</a:t>
          </a:r>
          <a:r>
            <a:rPr lang="en-US" sz="1400" b="1" dirty="0" smtClean="0"/>
            <a:t> et al. (2006). OMPs were transferred to PVDF membranes and </a:t>
          </a:r>
          <a:r>
            <a:rPr lang="en-US" sz="1400" b="1" dirty="0" err="1" smtClean="0"/>
            <a:t>immunoblotted</a:t>
          </a:r>
          <a:r>
            <a:rPr lang="en-US" sz="1400" b="1" dirty="0" smtClean="0"/>
            <a:t> to detect C3 fragments bound to OMPs. </a:t>
          </a:r>
        </a:p>
        <a:p>
          <a:pPr algn="l"/>
          <a:endParaRPr lang="en-US" sz="1400" b="1" dirty="0" smtClean="0"/>
        </a:p>
        <a:p>
          <a:pPr algn="l"/>
          <a:endParaRPr lang="en-US" sz="1400" b="1" dirty="0" smtClean="0"/>
        </a:p>
        <a:p>
          <a:pPr algn="l"/>
          <a:r>
            <a:rPr lang="en-US" sz="1400" b="1" dirty="0" smtClean="0"/>
            <a:t> </a:t>
          </a:r>
          <a:endParaRPr lang="en-US" sz="1400" b="1" dirty="0"/>
        </a:p>
      </dgm:t>
    </dgm:pt>
    <dgm:pt modelId="{39BA85FD-B1BB-A449-960C-EE232463A021}" type="parTrans" cxnId="{5C8D66EA-3305-3144-A3F7-2164061E5DAF}">
      <dgm:prSet/>
      <dgm:spPr/>
      <dgm:t>
        <a:bodyPr/>
        <a:lstStyle/>
        <a:p>
          <a:endParaRPr lang="en-US"/>
        </a:p>
      </dgm:t>
    </dgm:pt>
    <dgm:pt modelId="{DD644BED-6650-984C-BB69-0F820E263A0F}" type="sibTrans" cxnId="{5C8D66EA-3305-3144-A3F7-2164061E5DAF}">
      <dgm:prSet/>
      <dgm:spPr/>
      <dgm:t>
        <a:bodyPr/>
        <a:lstStyle/>
        <a:p>
          <a:endParaRPr lang="en-US"/>
        </a:p>
      </dgm:t>
    </dgm:pt>
    <dgm:pt modelId="{BBF974DD-A5FE-4841-ACA3-D89A4E11FDA5}" type="pres">
      <dgm:prSet presAssocID="{6D47BB4F-E8E5-4C29-8FE6-3954EF425DF3}" presName="Name0" presStyleCnt="0">
        <dgm:presLayoutVars>
          <dgm:dir/>
          <dgm:resizeHandles val="exact"/>
        </dgm:presLayoutVars>
      </dgm:prSet>
      <dgm:spPr/>
      <dgm:t>
        <a:bodyPr/>
        <a:lstStyle/>
        <a:p>
          <a:endParaRPr lang="en-US"/>
        </a:p>
      </dgm:t>
    </dgm:pt>
    <dgm:pt modelId="{8A90AF94-DCD1-0349-BE58-1683AB58C798}" type="pres">
      <dgm:prSet presAssocID="{6D47BB4F-E8E5-4C29-8FE6-3954EF425DF3}" presName="bkgdShp" presStyleLbl="alignAccFollowNode1" presStyleIdx="0" presStyleCnt="1" custScaleY="64479" custLinFactNeighborX="0" custLinFactNeighborY="-15441"/>
      <dgm:spPr/>
      <dgm:t>
        <a:bodyPr/>
        <a:lstStyle/>
        <a:p>
          <a:endParaRPr lang="en-US"/>
        </a:p>
      </dgm:t>
    </dgm:pt>
    <dgm:pt modelId="{6EA9B635-EE57-414C-BCEB-9D582FA2765B}" type="pres">
      <dgm:prSet presAssocID="{6D47BB4F-E8E5-4C29-8FE6-3954EF425DF3}" presName="linComp" presStyleCnt="0"/>
      <dgm:spPr/>
      <dgm:t>
        <a:bodyPr/>
        <a:lstStyle/>
        <a:p>
          <a:endParaRPr lang="en-US"/>
        </a:p>
      </dgm:t>
    </dgm:pt>
    <dgm:pt modelId="{E64C0D1A-1CCA-C340-824D-CD00D246473E}" type="pres">
      <dgm:prSet presAssocID="{B7EF62B6-F904-4685-B9ED-5424DDFC4C81}" presName="compNode" presStyleCnt="0"/>
      <dgm:spPr/>
      <dgm:t>
        <a:bodyPr/>
        <a:lstStyle/>
        <a:p>
          <a:endParaRPr lang="en-US"/>
        </a:p>
      </dgm:t>
    </dgm:pt>
    <dgm:pt modelId="{DCF0E2EF-74DC-C943-A111-9B9FC9E0CB43}" type="pres">
      <dgm:prSet presAssocID="{B7EF62B6-F904-4685-B9ED-5424DDFC4C81}" presName="node" presStyleLbl="node1" presStyleIdx="0" presStyleCnt="4" custScaleY="113276" custLinFactNeighborY="-16818">
        <dgm:presLayoutVars>
          <dgm:bulletEnabled val="1"/>
        </dgm:presLayoutVars>
      </dgm:prSet>
      <dgm:spPr/>
      <dgm:t>
        <a:bodyPr/>
        <a:lstStyle/>
        <a:p>
          <a:endParaRPr lang="en-US"/>
        </a:p>
      </dgm:t>
    </dgm:pt>
    <dgm:pt modelId="{24DF88AA-2E77-E54C-ABC2-4562CABBAF78}" type="pres">
      <dgm:prSet presAssocID="{B7EF62B6-F904-4685-B9ED-5424DDFC4C81}" presName="invisiNode" presStyleLbl="node1" presStyleIdx="0" presStyleCnt="4"/>
      <dgm:spPr/>
      <dgm:t>
        <a:bodyPr/>
        <a:lstStyle/>
        <a:p>
          <a:endParaRPr lang="en-US"/>
        </a:p>
      </dgm:t>
    </dgm:pt>
    <dgm:pt modelId="{D0E61916-97FD-9444-9BD9-7D88A3430997}" type="pres">
      <dgm:prSet presAssocID="{B7EF62B6-F904-4685-B9ED-5424DDFC4C81}" presName="imagNode" presStyleLbl="fgImgPlace1" presStyleIdx="0" presStyleCnt="4" custScaleY="52205" custLinFactNeighborY="-12032"/>
      <dgm:spPr>
        <a:blipFill rotWithShape="1">
          <a:blip xmlns:r="http://schemas.openxmlformats.org/officeDocument/2006/relationships" r:embed="rId1"/>
          <a:stretch>
            <a:fillRect/>
          </a:stretch>
        </a:blipFill>
      </dgm:spPr>
      <dgm:t>
        <a:bodyPr/>
        <a:lstStyle/>
        <a:p>
          <a:endParaRPr lang="en-US"/>
        </a:p>
      </dgm:t>
    </dgm:pt>
    <dgm:pt modelId="{136B5172-50E8-E745-AC58-00974EF12CB8}" type="pres">
      <dgm:prSet presAssocID="{BAFBD619-3ED4-4552-977C-AA92ADCDB382}" presName="sibTrans" presStyleLbl="sibTrans2D1" presStyleIdx="0" presStyleCnt="0"/>
      <dgm:spPr/>
      <dgm:t>
        <a:bodyPr/>
        <a:lstStyle/>
        <a:p>
          <a:endParaRPr lang="en-US"/>
        </a:p>
      </dgm:t>
    </dgm:pt>
    <dgm:pt modelId="{9E1B9444-105C-D442-AA1F-07F848214201}" type="pres">
      <dgm:prSet presAssocID="{00556E42-0255-4D13-9AE5-FDC6929FB3DD}" presName="compNode" presStyleCnt="0"/>
      <dgm:spPr/>
      <dgm:t>
        <a:bodyPr/>
        <a:lstStyle/>
        <a:p>
          <a:endParaRPr lang="en-US"/>
        </a:p>
      </dgm:t>
    </dgm:pt>
    <dgm:pt modelId="{CEBE4D69-A0FC-A545-8D54-FB567DA2AB0D}" type="pres">
      <dgm:prSet presAssocID="{00556E42-0255-4D13-9AE5-FDC6929FB3DD}" presName="node" presStyleLbl="node1" presStyleIdx="1" presStyleCnt="4" custScaleY="113896" custLinFactNeighborX="1432" custLinFactNeighborY="-15908">
        <dgm:presLayoutVars>
          <dgm:bulletEnabled val="1"/>
        </dgm:presLayoutVars>
      </dgm:prSet>
      <dgm:spPr/>
      <dgm:t>
        <a:bodyPr/>
        <a:lstStyle/>
        <a:p>
          <a:endParaRPr lang="en-US"/>
        </a:p>
      </dgm:t>
    </dgm:pt>
    <dgm:pt modelId="{F47622A4-AA1C-0E48-8C08-FE89C98D8A2A}" type="pres">
      <dgm:prSet presAssocID="{00556E42-0255-4D13-9AE5-FDC6929FB3DD}" presName="invisiNode" presStyleLbl="node1" presStyleIdx="1" presStyleCnt="4"/>
      <dgm:spPr/>
      <dgm:t>
        <a:bodyPr/>
        <a:lstStyle/>
        <a:p>
          <a:endParaRPr lang="en-US"/>
        </a:p>
      </dgm:t>
    </dgm:pt>
    <dgm:pt modelId="{6C63CE5A-99E2-594E-B8B0-85AD95D66078}" type="pres">
      <dgm:prSet presAssocID="{00556E42-0255-4D13-9AE5-FDC6929FB3DD}" presName="imagNode" presStyleLbl="fgImgPlace1" presStyleIdx="1" presStyleCnt="4" custScaleY="48562" custLinFactNeighborX="715" custLinFactNeighborY="-11772"/>
      <dgm:spPr>
        <a:blipFill rotWithShape="1">
          <a:blip xmlns:r="http://schemas.openxmlformats.org/officeDocument/2006/relationships" r:embed="rId2"/>
          <a:stretch>
            <a:fillRect/>
          </a:stretch>
        </a:blipFill>
      </dgm:spPr>
      <dgm:t>
        <a:bodyPr/>
        <a:lstStyle/>
        <a:p>
          <a:endParaRPr lang="en-US"/>
        </a:p>
      </dgm:t>
    </dgm:pt>
    <dgm:pt modelId="{3C8CF5C6-23CA-5B40-92F1-AD75FB4F2DEE}" type="pres">
      <dgm:prSet presAssocID="{B7CC4456-2478-450D-9B22-2AAEF5C9346D}" presName="sibTrans" presStyleLbl="sibTrans2D1" presStyleIdx="0" presStyleCnt="0"/>
      <dgm:spPr/>
      <dgm:t>
        <a:bodyPr/>
        <a:lstStyle/>
        <a:p>
          <a:endParaRPr lang="en-US"/>
        </a:p>
      </dgm:t>
    </dgm:pt>
    <dgm:pt modelId="{48A5B9CE-1177-9543-A737-470B6DB5C4D4}" type="pres">
      <dgm:prSet presAssocID="{ADCCA012-9C68-CF47-A880-6D6E57F79D09}" presName="compNode" presStyleCnt="0"/>
      <dgm:spPr/>
      <dgm:t>
        <a:bodyPr/>
        <a:lstStyle/>
        <a:p>
          <a:endParaRPr lang="en-US"/>
        </a:p>
      </dgm:t>
    </dgm:pt>
    <dgm:pt modelId="{E9C5B3B8-76CD-624C-B8C1-6739DA9D8A4E}" type="pres">
      <dgm:prSet presAssocID="{ADCCA012-9C68-CF47-A880-6D6E57F79D09}" presName="node" presStyleLbl="node1" presStyleIdx="2" presStyleCnt="4" custScaleY="114971" custLinFactNeighborX="1432" custLinFactNeighborY="-15860">
        <dgm:presLayoutVars>
          <dgm:bulletEnabled val="1"/>
        </dgm:presLayoutVars>
      </dgm:prSet>
      <dgm:spPr/>
      <dgm:t>
        <a:bodyPr/>
        <a:lstStyle/>
        <a:p>
          <a:endParaRPr lang="en-US"/>
        </a:p>
      </dgm:t>
    </dgm:pt>
    <dgm:pt modelId="{E35A1695-5664-8645-994F-13FF4BBC7A9B}" type="pres">
      <dgm:prSet presAssocID="{ADCCA012-9C68-CF47-A880-6D6E57F79D09}" presName="invisiNode" presStyleLbl="node1" presStyleIdx="2" presStyleCnt="4"/>
      <dgm:spPr/>
      <dgm:t>
        <a:bodyPr/>
        <a:lstStyle/>
        <a:p>
          <a:endParaRPr lang="en-US"/>
        </a:p>
      </dgm:t>
    </dgm:pt>
    <dgm:pt modelId="{5646DBF9-2244-9A4C-A62E-DCA7B8DE4C3D}" type="pres">
      <dgm:prSet presAssocID="{ADCCA012-9C68-CF47-A880-6D6E57F79D09}" presName="imagNode" presStyleLbl="fgImgPlace1" presStyleIdx="2" presStyleCnt="4" custScaleY="48563" custLinFactNeighborX="-716" custLinFactNeighborY="-10449"/>
      <dgm:spPr>
        <a:blipFill rotWithShape="1">
          <a:blip xmlns:r="http://schemas.openxmlformats.org/officeDocument/2006/relationships" r:embed="rId3"/>
          <a:stretch>
            <a:fillRect/>
          </a:stretch>
        </a:blipFill>
      </dgm:spPr>
      <dgm:t>
        <a:bodyPr/>
        <a:lstStyle/>
        <a:p>
          <a:endParaRPr lang="en-US"/>
        </a:p>
      </dgm:t>
    </dgm:pt>
    <dgm:pt modelId="{0368A5D2-B6C3-FD4F-90A9-61DD0626B5F2}" type="pres">
      <dgm:prSet presAssocID="{DD644BED-6650-984C-BB69-0F820E263A0F}" presName="sibTrans" presStyleLbl="sibTrans2D1" presStyleIdx="0" presStyleCnt="0"/>
      <dgm:spPr/>
      <dgm:t>
        <a:bodyPr/>
        <a:lstStyle/>
        <a:p>
          <a:endParaRPr lang="en-US"/>
        </a:p>
      </dgm:t>
    </dgm:pt>
    <dgm:pt modelId="{B8F89592-3552-5A40-AD84-6680F5BDB171}" type="pres">
      <dgm:prSet presAssocID="{1D951E61-4AB0-4F2F-865A-20C196035DE6}" presName="compNode" presStyleCnt="0"/>
      <dgm:spPr/>
      <dgm:t>
        <a:bodyPr/>
        <a:lstStyle/>
        <a:p>
          <a:endParaRPr lang="en-US"/>
        </a:p>
      </dgm:t>
    </dgm:pt>
    <dgm:pt modelId="{DC3BA374-1A4D-D048-89E2-BB2548130D51}" type="pres">
      <dgm:prSet presAssocID="{1D951E61-4AB0-4F2F-865A-20C196035DE6}" presName="node" presStyleLbl="node1" presStyleIdx="3" presStyleCnt="4" custScaleY="115193" custLinFactNeighborX="3580" custLinFactNeighborY="-15908">
        <dgm:presLayoutVars>
          <dgm:bulletEnabled val="1"/>
        </dgm:presLayoutVars>
      </dgm:prSet>
      <dgm:spPr/>
      <dgm:t>
        <a:bodyPr/>
        <a:lstStyle/>
        <a:p>
          <a:endParaRPr lang="en-US"/>
        </a:p>
      </dgm:t>
    </dgm:pt>
    <dgm:pt modelId="{2B541C72-6A50-5E4B-96BB-388B5EEE4785}" type="pres">
      <dgm:prSet presAssocID="{1D951E61-4AB0-4F2F-865A-20C196035DE6}" presName="invisiNode" presStyleLbl="node1" presStyleIdx="3" presStyleCnt="4"/>
      <dgm:spPr/>
      <dgm:t>
        <a:bodyPr/>
        <a:lstStyle/>
        <a:p>
          <a:endParaRPr lang="en-US"/>
        </a:p>
      </dgm:t>
    </dgm:pt>
    <dgm:pt modelId="{C1153D88-FBCB-3144-9421-EF9227D3B55C}" type="pres">
      <dgm:prSet presAssocID="{1D951E61-4AB0-4F2F-865A-20C196035DE6}" presName="imagNode" presStyleLbl="fgImgPlace1" presStyleIdx="3" presStyleCnt="4" custScaleY="51337" custLinFactNeighborY="-9466"/>
      <dgm:spPr>
        <a:blipFill rotWithShape="1">
          <a:blip xmlns:r="http://schemas.openxmlformats.org/officeDocument/2006/relationships" r:embed="rId4"/>
          <a:stretch>
            <a:fillRect/>
          </a:stretch>
        </a:blipFill>
      </dgm:spPr>
      <dgm:t>
        <a:bodyPr/>
        <a:lstStyle/>
        <a:p>
          <a:endParaRPr lang="en-US"/>
        </a:p>
      </dgm:t>
    </dgm:pt>
  </dgm:ptLst>
  <dgm:cxnLst>
    <dgm:cxn modelId="{91E776BB-D83E-E941-A290-4F87D1C5B745}" type="presOf" srcId="{6D47BB4F-E8E5-4C29-8FE6-3954EF425DF3}" destId="{BBF974DD-A5FE-4841-ACA3-D89A4E11FDA5}" srcOrd="0" destOrd="0" presId="urn:microsoft.com/office/officeart/2005/8/layout/pList2"/>
    <dgm:cxn modelId="{5C8D66EA-3305-3144-A3F7-2164061E5DAF}" srcId="{6D47BB4F-E8E5-4C29-8FE6-3954EF425DF3}" destId="{ADCCA012-9C68-CF47-A880-6D6E57F79D09}" srcOrd="2" destOrd="0" parTransId="{39BA85FD-B1BB-A449-960C-EE232463A021}" sibTransId="{DD644BED-6650-984C-BB69-0F820E263A0F}"/>
    <dgm:cxn modelId="{5C7050D5-C6D7-DF40-BEA1-848A589A4B2B}" type="presOf" srcId="{00556E42-0255-4D13-9AE5-FDC6929FB3DD}" destId="{CEBE4D69-A0FC-A545-8D54-FB567DA2AB0D}" srcOrd="0" destOrd="0" presId="urn:microsoft.com/office/officeart/2005/8/layout/pList2"/>
    <dgm:cxn modelId="{8B79565E-C688-0344-8939-F30B85DFF22E}" type="presOf" srcId="{B7CC4456-2478-450D-9B22-2AAEF5C9346D}" destId="{3C8CF5C6-23CA-5B40-92F1-AD75FB4F2DEE}" srcOrd="0" destOrd="0" presId="urn:microsoft.com/office/officeart/2005/8/layout/pList2"/>
    <dgm:cxn modelId="{FCA1E2D0-745B-E442-A4AC-A58C834B9B5B}" type="presOf" srcId="{1D951E61-4AB0-4F2F-865A-20C196035DE6}" destId="{DC3BA374-1A4D-D048-89E2-BB2548130D51}" srcOrd="0" destOrd="0" presId="urn:microsoft.com/office/officeart/2005/8/layout/pList2"/>
    <dgm:cxn modelId="{CA52ABBF-DB54-48DE-9938-268AA126458E}" srcId="{6D47BB4F-E8E5-4C29-8FE6-3954EF425DF3}" destId="{00556E42-0255-4D13-9AE5-FDC6929FB3DD}" srcOrd="1" destOrd="0" parTransId="{1B1AF5A8-F092-4EDD-B44B-AA7029ABF6AC}" sibTransId="{B7CC4456-2478-450D-9B22-2AAEF5C9346D}"/>
    <dgm:cxn modelId="{524EEF90-3BD9-4106-A069-BD759DB3491F}" srcId="{1D951E61-4AB0-4F2F-865A-20C196035DE6}" destId="{7D2C2B52-E3C0-4AE1-9C4A-07018D0ECA32}" srcOrd="0" destOrd="0" parTransId="{5FEAA558-A63E-4A77-BC62-A4311E50D054}" sibTransId="{ED9BA0B6-D085-491E-BC77-6D6D9206F806}"/>
    <dgm:cxn modelId="{13D54C0E-28DA-4DBC-826E-3E1C280BFA62}" srcId="{6D47BB4F-E8E5-4C29-8FE6-3954EF425DF3}" destId="{1D951E61-4AB0-4F2F-865A-20C196035DE6}" srcOrd="3" destOrd="0" parTransId="{EBD4B24C-616B-4237-8F31-42D85F16B124}" sibTransId="{037352D9-7499-4868-9D6E-0C98FFB48338}"/>
    <dgm:cxn modelId="{7C20CB91-8B10-47C6-BE0D-F698E3065A90}" srcId="{6D47BB4F-E8E5-4C29-8FE6-3954EF425DF3}" destId="{B7EF62B6-F904-4685-B9ED-5424DDFC4C81}" srcOrd="0" destOrd="0" parTransId="{06C6192D-F6F0-4BB5-97EC-11609DA97D8B}" sibTransId="{BAFBD619-3ED4-4552-977C-AA92ADCDB382}"/>
    <dgm:cxn modelId="{45B5C3DC-BBBF-7F44-8757-654C0A2CF06C}" type="presOf" srcId="{DD644BED-6650-984C-BB69-0F820E263A0F}" destId="{0368A5D2-B6C3-FD4F-90A9-61DD0626B5F2}" srcOrd="0" destOrd="0" presId="urn:microsoft.com/office/officeart/2005/8/layout/pList2"/>
    <dgm:cxn modelId="{F705F2F1-2E27-DE46-87C9-4ABAE53622C7}" type="presOf" srcId="{ADCCA012-9C68-CF47-A880-6D6E57F79D09}" destId="{E9C5B3B8-76CD-624C-B8C1-6739DA9D8A4E}" srcOrd="0" destOrd="0" presId="urn:microsoft.com/office/officeart/2005/8/layout/pList2"/>
    <dgm:cxn modelId="{627BBB52-7537-F749-A367-806BFD871172}" type="presOf" srcId="{B7EF62B6-F904-4685-B9ED-5424DDFC4C81}" destId="{DCF0E2EF-74DC-C943-A111-9B9FC9E0CB43}" srcOrd="0" destOrd="0" presId="urn:microsoft.com/office/officeart/2005/8/layout/pList2"/>
    <dgm:cxn modelId="{7CC0112D-775E-4C44-AF5B-D74D24334E91}" type="presOf" srcId="{BAFBD619-3ED4-4552-977C-AA92ADCDB382}" destId="{136B5172-50E8-E745-AC58-00974EF12CB8}" srcOrd="0" destOrd="0" presId="urn:microsoft.com/office/officeart/2005/8/layout/pList2"/>
    <dgm:cxn modelId="{3ECFDA15-8F49-AD45-A05F-52BA71602336}" type="presOf" srcId="{7D2C2B52-E3C0-4AE1-9C4A-07018D0ECA32}" destId="{DC3BA374-1A4D-D048-89E2-BB2548130D51}" srcOrd="0" destOrd="1" presId="urn:microsoft.com/office/officeart/2005/8/layout/pList2"/>
    <dgm:cxn modelId="{DEEC0211-D5EA-3248-A195-C7384C6FCF12}" type="presParOf" srcId="{BBF974DD-A5FE-4841-ACA3-D89A4E11FDA5}" destId="{8A90AF94-DCD1-0349-BE58-1683AB58C798}" srcOrd="0" destOrd="0" presId="urn:microsoft.com/office/officeart/2005/8/layout/pList2"/>
    <dgm:cxn modelId="{E96BAC58-471E-A94E-9748-2E1EA306A4E8}" type="presParOf" srcId="{BBF974DD-A5FE-4841-ACA3-D89A4E11FDA5}" destId="{6EA9B635-EE57-414C-BCEB-9D582FA2765B}" srcOrd="1" destOrd="0" presId="urn:microsoft.com/office/officeart/2005/8/layout/pList2"/>
    <dgm:cxn modelId="{28C15E00-0E82-CB48-8F1F-91F7C11B0A46}" type="presParOf" srcId="{6EA9B635-EE57-414C-BCEB-9D582FA2765B}" destId="{E64C0D1A-1CCA-C340-824D-CD00D246473E}" srcOrd="0" destOrd="0" presId="urn:microsoft.com/office/officeart/2005/8/layout/pList2"/>
    <dgm:cxn modelId="{DB8F518D-880D-1F4E-90E8-337754911717}" type="presParOf" srcId="{E64C0D1A-1CCA-C340-824D-CD00D246473E}" destId="{DCF0E2EF-74DC-C943-A111-9B9FC9E0CB43}" srcOrd="0" destOrd="0" presId="urn:microsoft.com/office/officeart/2005/8/layout/pList2"/>
    <dgm:cxn modelId="{20BD2DDC-78BB-784C-BA12-7F08EC7CB058}" type="presParOf" srcId="{E64C0D1A-1CCA-C340-824D-CD00D246473E}" destId="{24DF88AA-2E77-E54C-ABC2-4562CABBAF78}" srcOrd="1" destOrd="0" presId="urn:microsoft.com/office/officeart/2005/8/layout/pList2"/>
    <dgm:cxn modelId="{BD4D0152-2B2B-E44B-9232-0D1535983C59}" type="presParOf" srcId="{E64C0D1A-1CCA-C340-824D-CD00D246473E}" destId="{D0E61916-97FD-9444-9BD9-7D88A3430997}" srcOrd="2" destOrd="0" presId="urn:microsoft.com/office/officeart/2005/8/layout/pList2"/>
    <dgm:cxn modelId="{24042612-F846-7A49-A958-93303C37F1C7}" type="presParOf" srcId="{6EA9B635-EE57-414C-BCEB-9D582FA2765B}" destId="{136B5172-50E8-E745-AC58-00974EF12CB8}" srcOrd="1" destOrd="0" presId="urn:microsoft.com/office/officeart/2005/8/layout/pList2"/>
    <dgm:cxn modelId="{F31E2BD6-CE76-DF49-8684-6CB628917C0F}" type="presParOf" srcId="{6EA9B635-EE57-414C-BCEB-9D582FA2765B}" destId="{9E1B9444-105C-D442-AA1F-07F848214201}" srcOrd="2" destOrd="0" presId="urn:microsoft.com/office/officeart/2005/8/layout/pList2"/>
    <dgm:cxn modelId="{050F4774-DB01-2641-8740-C0BB7D028BC2}" type="presParOf" srcId="{9E1B9444-105C-D442-AA1F-07F848214201}" destId="{CEBE4D69-A0FC-A545-8D54-FB567DA2AB0D}" srcOrd="0" destOrd="0" presId="urn:microsoft.com/office/officeart/2005/8/layout/pList2"/>
    <dgm:cxn modelId="{0CB061B9-5667-5F44-9786-031A9857DB20}" type="presParOf" srcId="{9E1B9444-105C-D442-AA1F-07F848214201}" destId="{F47622A4-AA1C-0E48-8C08-FE89C98D8A2A}" srcOrd="1" destOrd="0" presId="urn:microsoft.com/office/officeart/2005/8/layout/pList2"/>
    <dgm:cxn modelId="{92286015-0F33-D042-B32E-4DAD75DE8392}" type="presParOf" srcId="{9E1B9444-105C-D442-AA1F-07F848214201}" destId="{6C63CE5A-99E2-594E-B8B0-85AD95D66078}" srcOrd="2" destOrd="0" presId="urn:microsoft.com/office/officeart/2005/8/layout/pList2"/>
    <dgm:cxn modelId="{6D19DE48-9387-6146-8F45-53F72DCC5C4E}" type="presParOf" srcId="{6EA9B635-EE57-414C-BCEB-9D582FA2765B}" destId="{3C8CF5C6-23CA-5B40-92F1-AD75FB4F2DEE}" srcOrd="3" destOrd="0" presId="urn:microsoft.com/office/officeart/2005/8/layout/pList2"/>
    <dgm:cxn modelId="{31A1A680-6C06-7B47-87AE-B640A941AA34}" type="presParOf" srcId="{6EA9B635-EE57-414C-BCEB-9D582FA2765B}" destId="{48A5B9CE-1177-9543-A737-470B6DB5C4D4}" srcOrd="4" destOrd="0" presId="urn:microsoft.com/office/officeart/2005/8/layout/pList2"/>
    <dgm:cxn modelId="{3A3F59F5-93DF-BA47-A396-0EFB97B0963B}" type="presParOf" srcId="{48A5B9CE-1177-9543-A737-470B6DB5C4D4}" destId="{E9C5B3B8-76CD-624C-B8C1-6739DA9D8A4E}" srcOrd="0" destOrd="0" presId="urn:microsoft.com/office/officeart/2005/8/layout/pList2"/>
    <dgm:cxn modelId="{49BF3125-30F3-BD47-98F7-EE7F5663EF9E}" type="presParOf" srcId="{48A5B9CE-1177-9543-A737-470B6DB5C4D4}" destId="{E35A1695-5664-8645-994F-13FF4BBC7A9B}" srcOrd="1" destOrd="0" presId="urn:microsoft.com/office/officeart/2005/8/layout/pList2"/>
    <dgm:cxn modelId="{057A68E8-E287-8344-996E-8D58DEA0A3AE}" type="presParOf" srcId="{48A5B9CE-1177-9543-A737-470B6DB5C4D4}" destId="{5646DBF9-2244-9A4C-A62E-DCA7B8DE4C3D}" srcOrd="2" destOrd="0" presId="urn:microsoft.com/office/officeart/2005/8/layout/pList2"/>
    <dgm:cxn modelId="{29A9E140-0CF9-2B4D-B394-669E2B42F0FF}" type="presParOf" srcId="{6EA9B635-EE57-414C-BCEB-9D582FA2765B}" destId="{0368A5D2-B6C3-FD4F-90A9-61DD0626B5F2}" srcOrd="5" destOrd="0" presId="urn:microsoft.com/office/officeart/2005/8/layout/pList2"/>
    <dgm:cxn modelId="{23ED9B25-AAFB-BB4C-9168-5E383BCA166F}" type="presParOf" srcId="{6EA9B635-EE57-414C-BCEB-9D582FA2765B}" destId="{B8F89592-3552-5A40-AD84-6680F5BDB171}" srcOrd="6" destOrd="0" presId="urn:microsoft.com/office/officeart/2005/8/layout/pList2"/>
    <dgm:cxn modelId="{53E1929C-FE47-6146-BAB6-1E6BFF23787C}" type="presParOf" srcId="{B8F89592-3552-5A40-AD84-6680F5BDB171}" destId="{DC3BA374-1A4D-D048-89E2-BB2548130D51}" srcOrd="0" destOrd="0" presId="urn:microsoft.com/office/officeart/2005/8/layout/pList2"/>
    <dgm:cxn modelId="{62EB2C95-D627-5545-B547-D91918ACD08D}" type="presParOf" srcId="{B8F89592-3552-5A40-AD84-6680F5BDB171}" destId="{2B541C72-6A50-5E4B-96BB-388B5EEE4785}" srcOrd="1" destOrd="0" presId="urn:microsoft.com/office/officeart/2005/8/layout/pList2"/>
    <dgm:cxn modelId="{FD8621BB-DE8E-474E-AB32-BD194519A918}" type="presParOf" srcId="{B8F89592-3552-5A40-AD84-6680F5BDB171}" destId="{C1153D88-FBCB-3144-9421-EF9227D3B55C}" srcOrd="2" destOrd="0" presId="urn:microsoft.com/office/officeart/2005/8/layout/pList2"/>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A23DB3-1741-4D22-99DE-F89C4DF52B0A}" type="doc">
      <dgm:prSet loTypeId="urn:microsoft.com/office/officeart/2009/3/layout/IncreasingArrowsProcess" loCatId="process" qsTypeId="urn:microsoft.com/office/officeart/2005/8/quickstyle/3d2" qsCatId="3D" csTypeId="urn:microsoft.com/office/officeart/2005/8/colors/colorful5" csCatId="colorful" phldr="1"/>
      <dgm:spPr/>
      <dgm:t>
        <a:bodyPr/>
        <a:lstStyle/>
        <a:p>
          <a:endParaRPr lang="pl-PL"/>
        </a:p>
      </dgm:t>
    </dgm:pt>
    <dgm:pt modelId="{1D8EA6A5-9F46-4B9A-99D3-DF8CE93B01D4}">
      <dgm:prSet phldrT="[Tekst]"/>
      <dgm:spPr>
        <a:solidFill>
          <a:srgbClr val="800080"/>
        </a:solidFill>
      </dgm:spPr>
      <dgm:t>
        <a:bodyPr/>
        <a:lstStyle/>
        <a:p>
          <a:r>
            <a:rPr lang="pl-PL" b="1" dirty="0" smtClean="0">
              <a:solidFill>
                <a:srgbClr val="002060"/>
              </a:solidFill>
              <a:effectLst>
                <a:outerShdw blurRad="38100" dist="38100" dir="2700000" algn="tl">
                  <a:srgbClr val="000000">
                    <a:alpha val="43137"/>
                  </a:srgbClr>
                </a:outerShdw>
              </a:effectLst>
            </a:rPr>
            <a:t>I</a:t>
          </a:r>
          <a:endParaRPr lang="pl-PL" b="1" dirty="0">
            <a:solidFill>
              <a:srgbClr val="002060"/>
            </a:solidFill>
            <a:effectLst>
              <a:outerShdw blurRad="38100" dist="38100" dir="2700000" algn="tl">
                <a:srgbClr val="000000">
                  <a:alpha val="43137"/>
                </a:srgbClr>
              </a:outerShdw>
            </a:effectLst>
          </a:endParaRPr>
        </a:p>
      </dgm:t>
    </dgm:pt>
    <dgm:pt modelId="{AB98041A-BF17-4A6E-BABF-81A26881D548}" type="parTrans" cxnId="{029CBD06-0D29-4054-99AD-3CDF179E3AA5}">
      <dgm:prSet/>
      <dgm:spPr/>
      <dgm:t>
        <a:bodyPr/>
        <a:lstStyle/>
        <a:p>
          <a:endParaRPr lang="pl-PL" b="1">
            <a:solidFill>
              <a:srgbClr val="002060"/>
            </a:solidFill>
            <a:effectLst>
              <a:outerShdw blurRad="38100" dist="38100" dir="2700000" algn="tl">
                <a:srgbClr val="000000">
                  <a:alpha val="43137"/>
                </a:srgbClr>
              </a:outerShdw>
            </a:effectLst>
          </a:endParaRPr>
        </a:p>
      </dgm:t>
    </dgm:pt>
    <dgm:pt modelId="{CDD25D2F-170A-4BF9-9A05-15FD06440563}" type="sibTrans" cxnId="{029CBD06-0D29-4054-99AD-3CDF179E3AA5}">
      <dgm:prSet/>
      <dgm:spPr/>
      <dgm:t>
        <a:bodyPr/>
        <a:lstStyle/>
        <a:p>
          <a:endParaRPr lang="pl-PL" b="1">
            <a:solidFill>
              <a:srgbClr val="002060"/>
            </a:solidFill>
            <a:effectLst>
              <a:outerShdw blurRad="38100" dist="38100" dir="2700000" algn="tl">
                <a:srgbClr val="000000">
                  <a:alpha val="43137"/>
                </a:srgbClr>
              </a:outerShdw>
            </a:effectLst>
          </a:endParaRPr>
        </a:p>
      </dgm:t>
    </dgm:pt>
    <dgm:pt modelId="{7E22DFD1-B2B2-47B7-A5C8-90E4C6BF904D}">
      <dgm:prSet phldrT="[Tekst]"/>
      <dgm:spPr>
        <a:ln>
          <a:solidFill>
            <a:schemeClr val="tx1"/>
          </a:solidFill>
        </a:ln>
      </dgm:spPr>
      <dgm:t>
        <a:bodyPr/>
        <a:lstStyle/>
        <a:p>
          <a:r>
            <a:rPr lang="en-US" b="1" dirty="0" smtClean="0">
              <a:latin typeface="+mn-lt"/>
              <a:ea typeface="+mn-ea"/>
              <a:cs typeface="+mn-cs"/>
            </a:rPr>
            <a:t>No association between C3c deposition on the </a:t>
          </a:r>
          <a:r>
            <a:rPr lang="en-US" b="1" i="1" dirty="0" smtClean="0">
              <a:latin typeface="+mn-lt"/>
              <a:ea typeface="+mn-ea"/>
              <a:cs typeface="+mn-cs"/>
            </a:rPr>
            <a:t>Salmonella </a:t>
          </a:r>
          <a:r>
            <a:rPr lang="en-US" b="1" i="0" dirty="0" smtClean="0">
              <a:latin typeface="+mn-lt"/>
              <a:ea typeface="+mn-ea"/>
              <a:cs typeface="+mn-cs"/>
            </a:rPr>
            <a:t>O48</a:t>
          </a:r>
          <a:r>
            <a:rPr lang="en-US" b="1" i="1" dirty="0" smtClean="0">
              <a:latin typeface="+mn-lt"/>
              <a:ea typeface="+mn-ea"/>
              <a:cs typeface="+mn-cs"/>
            </a:rPr>
            <a:t> </a:t>
          </a:r>
          <a:r>
            <a:rPr lang="en-US" b="1" dirty="0" smtClean="0">
              <a:latin typeface="+mn-lt"/>
              <a:ea typeface="+mn-ea"/>
              <a:cs typeface="+mn-cs"/>
            </a:rPr>
            <a:t>cells and their susceptibility to HS was found</a:t>
          </a:r>
          <a:endParaRPr lang="pl-PL" b="1" dirty="0">
            <a:solidFill>
              <a:schemeClr val="tx1"/>
            </a:solidFill>
            <a:effectLst/>
          </a:endParaRPr>
        </a:p>
      </dgm:t>
    </dgm:pt>
    <dgm:pt modelId="{37D80CB5-B517-4BB5-BEB0-8923140EBCDC}" type="parTrans" cxnId="{2273B74A-04A0-4960-B381-2F344EADFF4B}">
      <dgm:prSet/>
      <dgm:spPr/>
      <dgm:t>
        <a:bodyPr/>
        <a:lstStyle/>
        <a:p>
          <a:endParaRPr lang="pl-PL" b="1">
            <a:solidFill>
              <a:srgbClr val="002060"/>
            </a:solidFill>
            <a:effectLst>
              <a:outerShdw blurRad="38100" dist="38100" dir="2700000" algn="tl">
                <a:srgbClr val="000000">
                  <a:alpha val="43137"/>
                </a:srgbClr>
              </a:outerShdw>
            </a:effectLst>
          </a:endParaRPr>
        </a:p>
      </dgm:t>
    </dgm:pt>
    <dgm:pt modelId="{41B699C1-B9F2-4368-8A74-049BE43E3B81}" type="sibTrans" cxnId="{2273B74A-04A0-4960-B381-2F344EADFF4B}">
      <dgm:prSet/>
      <dgm:spPr/>
      <dgm:t>
        <a:bodyPr/>
        <a:lstStyle/>
        <a:p>
          <a:endParaRPr lang="pl-PL" b="1">
            <a:solidFill>
              <a:srgbClr val="002060"/>
            </a:solidFill>
            <a:effectLst>
              <a:outerShdw blurRad="38100" dist="38100" dir="2700000" algn="tl">
                <a:srgbClr val="000000">
                  <a:alpha val="43137"/>
                </a:srgbClr>
              </a:outerShdw>
            </a:effectLst>
          </a:endParaRPr>
        </a:p>
      </dgm:t>
    </dgm:pt>
    <dgm:pt modelId="{C7543152-6539-4F48-8E62-35DD5346FA2C}">
      <dgm:prSet phldrT="[Tekst]"/>
      <dgm:spPr>
        <a:solidFill>
          <a:srgbClr val="0000FF"/>
        </a:solidFill>
      </dgm:spPr>
      <dgm:t>
        <a:bodyPr/>
        <a:lstStyle/>
        <a:p>
          <a:r>
            <a:rPr lang="pl-PL" b="1" dirty="0" smtClean="0">
              <a:solidFill>
                <a:srgbClr val="002060"/>
              </a:solidFill>
              <a:effectLst>
                <a:outerShdw blurRad="38100" dist="38100" dir="2700000" algn="tl">
                  <a:srgbClr val="000000">
                    <a:alpha val="43137"/>
                  </a:srgbClr>
                </a:outerShdw>
              </a:effectLst>
            </a:rPr>
            <a:t>II</a:t>
          </a:r>
          <a:endParaRPr lang="pl-PL" b="1" dirty="0">
            <a:solidFill>
              <a:srgbClr val="002060"/>
            </a:solidFill>
            <a:effectLst>
              <a:outerShdw blurRad="38100" dist="38100" dir="2700000" algn="tl">
                <a:srgbClr val="000000">
                  <a:alpha val="43137"/>
                </a:srgbClr>
              </a:outerShdw>
            </a:effectLst>
          </a:endParaRPr>
        </a:p>
      </dgm:t>
    </dgm:pt>
    <dgm:pt modelId="{9FEED7A1-9694-4288-ACE5-CBF9ED76174E}" type="parTrans" cxnId="{4DC816ED-B642-49F7-9C1C-E3E8B771EB8F}">
      <dgm:prSet/>
      <dgm:spPr/>
      <dgm:t>
        <a:bodyPr/>
        <a:lstStyle/>
        <a:p>
          <a:endParaRPr lang="pl-PL" b="1">
            <a:solidFill>
              <a:srgbClr val="002060"/>
            </a:solidFill>
            <a:effectLst>
              <a:outerShdw blurRad="38100" dist="38100" dir="2700000" algn="tl">
                <a:srgbClr val="000000">
                  <a:alpha val="43137"/>
                </a:srgbClr>
              </a:outerShdw>
            </a:effectLst>
          </a:endParaRPr>
        </a:p>
      </dgm:t>
    </dgm:pt>
    <dgm:pt modelId="{9E879C39-C282-408F-BB84-900E0083757A}" type="sibTrans" cxnId="{4DC816ED-B642-49F7-9C1C-E3E8B771EB8F}">
      <dgm:prSet/>
      <dgm:spPr/>
      <dgm:t>
        <a:bodyPr/>
        <a:lstStyle/>
        <a:p>
          <a:endParaRPr lang="pl-PL" b="1">
            <a:solidFill>
              <a:srgbClr val="002060"/>
            </a:solidFill>
            <a:effectLst>
              <a:outerShdw blurRad="38100" dist="38100" dir="2700000" algn="tl">
                <a:srgbClr val="000000">
                  <a:alpha val="43137"/>
                </a:srgbClr>
              </a:outerShdw>
            </a:effectLst>
          </a:endParaRPr>
        </a:p>
      </dgm:t>
    </dgm:pt>
    <dgm:pt modelId="{D8E3B138-7303-4D12-B713-2A4D1029DAA4}">
      <dgm:prSet phldrT="[Tekst]"/>
      <dgm:spPr>
        <a:ln>
          <a:solidFill>
            <a:schemeClr val="tx1"/>
          </a:solidFill>
        </a:ln>
      </dgm:spPr>
      <dgm:t>
        <a:bodyPr/>
        <a:lstStyle/>
        <a:p>
          <a:r>
            <a:rPr lang="pl-PL" b="1" dirty="0" smtClean="0">
              <a:solidFill>
                <a:srgbClr val="000000"/>
              </a:solidFill>
              <a:effectLst/>
            </a:rPr>
            <a:t>C3 </a:t>
          </a:r>
          <a:r>
            <a:rPr lang="pl-PL" b="1" dirty="0" err="1" smtClean="0">
              <a:solidFill>
                <a:srgbClr val="000000"/>
              </a:solidFill>
              <a:effectLst/>
            </a:rPr>
            <a:t>activation</a:t>
          </a:r>
          <a:r>
            <a:rPr lang="pl-PL" b="1" dirty="0" smtClean="0">
              <a:solidFill>
                <a:srgbClr val="000000"/>
              </a:solidFill>
              <a:effectLst/>
            </a:rPr>
            <a:t> by LPS was not dependent on the </a:t>
          </a:r>
          <a:r>
            <a:rPr lang="pl-PL" b="1" dirty="0" err="1" smtClean="0">
              <a:solidFill>
                <a:srgbClr val="000000"/>
              </a:solidFill>
              <a:effectLst/>
            </a:rPr>
            <a:t>amount</a:t>
          </a:r>
          <a:r>
            <a:rPr lang="pl-PL" b="1" dirty="0" smtClean="0">
              <a:solidFill>
                <a:srgbClr val="000000"/>
              </a:solidFill>
              <a:effectLst/>
            </a:rPr>
            <a:t> of </a:t>
          </a:r>
          <a:r>
            <a:rPr lang="pl-PL" b="1" dirty="0" err="1" smtClean="0">
              <a:solidFill>
                <a:srgbClr val="000000"/>
              </a:solidFill>
              <a:effectLst/>
            </a:rPr>
            <a:t>sialic</a:t>
          </a:r>
          <a:r>
            <a:rPr lang="pl-PL" b="1" dirty="0" smtClean="0">
              <a:solidFill>
                <a:srgbClr val="000000"/>
              </a:solidFill>
              <a:effectLst/>
            </a:rPr>
            <a:t> </a:t>
          </a:r>
          <a:r>
            <a:rPr lang="pl-PL" b="1" dirty="0" err="1" smtClean="0">
              <a:solidFill>
                <a:srgbClr val="000000"/>
              </a:solidFill>
              <a:effectLst/>
            </a:rPr>
            <a:t>acid</a:t>
          </a:r>
          <a:r>
            <a:rPr lang="pl-PL" b="1" smtClean="0">
              <a:solidFill>
                <a:srgbClr val="000000"/>
              </a:solidFill>
              <a:effectLst/>
            </a:rPr>
            <a:t> in LPS </a:t>
          </a:r>
          <a:endParaRPr lang="pl-PL" b="1" dirty="0">
            <a:solidFill>
              <a:srgbClr val="000000"/>
            </a:solidFill>
            <a:effectLst/>
          </a:endParaRPr>
        </a:p>
      </dgm:t>
    </dgm:pt>
    <dgm:pt modelId="{0AF6E855-98C8-4C01-A891-83B8C05C32CB}" type="parTrans" cxnId="{57CDEBDD-5EB3-4E9E-B8A7-3289B3B266F8}">
      <dgm:prSet/>
      <dgm:spPr/>
      <dgm:t>
        <a:bodyPr/>
        <a:lstStyle/>
        <a:p>
          <a:endParaRPr lang="pl-PL" b="1">
            <a:solidFill>
              <a:srgbClr val="002060"/>
            </a:solidFill>
            <a:effectLst>
              <a:outerShdw blurRad="38100" dist="38100" dir="2700000" algn="tl">
                <a:srgbClr val="000000">
                  <a:alpha val="43137"/>
                </a:srgbClr>
              </a:outerShdw>
            </a:effectLst>
          </a:endParaRPr>
        </a:p>
      </dgm:t>
    </dgm:pt>
    <dgm:pt modelId="{B4968EBF-E193-4992-B78B-12B7E9A11204}" type="sibTrans" cxnId="{57CDEBDD-5EB3-4E9E-B8A7-3289B3B266F8}">
      <dgm:prSet/>
      <dgm:spPr/>
      <dgm:t>
        <a:bodyPr/>
        <a:lstStyle/>
        <a:p>
          <a:endParaRPr lang="pl-PL" b="1">
            <a:solidFill>
              <a:srgbClr val="002060"/>
            </a:solidFill>
            <a:effectLst>
              <a:outerShdw blurRad="38100" dist="38100" dir="2700000" algn="tl">
                <a:srgbClr val="000000">
                  <a:alpha val="43137"/>
                </a:srgbClr>
              </a:outerShdw>
            </a:effectLst>
          </a:endParaRPr>
        </a:p>
      </dgm:t>
    </dgm:pt>
    <dgm:pt modelId="{E24A4C5C-DBB0-4C1F-9AAB-524B93E72C8D}">
      <dgm:prSet phldrT="[Tekst]"/>
      <dgm:spPr>
        <a:solidFill>
          <a:schemeClr val="accent5">
            <a:lumMod val="50000"/>
          </a:schemeClr>
        </a:solidFill>
      </dgm:spPr>
      <dgm:t>
        <a:bodyPr/>
        <a:lstStyle/>
        <a:p>
          <a:r>
            <a:rPr lang="pl-PL" b="1" dirty="0" smtClean="0">
              <a:solidFill>
                <a:srgbClr val="002060"/>
              </a:solidFill>
              <a:effectLst>
                <a:outerShdw blurRad="38100" dist="38100" dir="2700000" algn="tl">
                  <a:srgbClr val="000000">
                    <a:alpha val="43137"/>
                  </a:srgbClr>
                </a:outerShdw>
              </a:effectLst>
            </a:rPr>
            <a:t>III</a:t>
          </a:r>
          <a:endParaRPr lang="pl-PL" b="1" dirty="0">
            <a:solidFill>
              <a:srgbClr val="002060"/>
            </a:solidFill>
            <a:effectLst>
              <a:outerShdw blurRad="38100" dist="38100" dir="2700000" algn="tl">
                <a:srgbClr val="000000">
                  <a:alpha val="43137"/>
                </a:srgbClr>
              </a:outerShdw>
            </a:effectLst>
          </a:endParaRPr>
        </a:p>
      </dgm:t>
    </dgm:pt>
    <dgm:pt modelId="{FA55D93F-965F-4EE9-A940-C6A8618B7376}" type="parTrans" cxnId="{3A62B087-7689-441E-881A-C03C1EC27C44}">
      <dgm:prSet/>
      <dgm:spPr/>
      <dgm:t>
        <a:bodyPr/>
        <a:lstStyle/>
        <a:p>
          <a:endParaRPr lang="pl-PL" b="1">
            <a:solidFill>
              <a:srgbClr val="002060"/>
            </a:solidFill>
            <a:effectLst>
              <a:outerShdw blurRad="38100" dist="38100" dir="2700000" algn="tl">
                <a:srgbClr val="000000">
                  <a:alpha val="43137"/>
                </a:srgbClr>
              </a:outerShdw>
            </a:effectLst>
          </a:endParaRPr>
        </a:p>
      </dgm:t>
    </dgm:pt>
    <dgm:pt modelId="{212F0B17-C908-4447-BEA6-73E1EA76B1AB}" type="sibTrans" cxnId="{3A62B087-7689-441E-881A-C03C1EC27C44}">
      <dgm:prSet/>
      <dgm:spPr/>
      <dgm:t>
        <a:bodyPr/>
        <a:lstStyle/>
        <a:p>
          <a:endParaRPr lang="pl-PL" b="1">
            <a:solidFill>
              <a:srgbClr val="002060"/>
            </a:solidFill>
            <a:effectLst>
              <a:outerShdw blurRad="38100" dist="38100" dir="2700000" algn="tl">
                <a:srgbClr val="000000">
                  <a:alpha val="43137"/>
                </a:srgbClr>
              </a:outerShdw>
            </a:effectLst>
          </a:endParaRPr>
        </a:p>
      </dgm:t>
    </dgm:pt>
    <dgm:pt modelId="{5E682F27-4A84-47D7-B1C6-FACF178641AA}">
      <dgm:prSet phldrT="[Tekst]"/>
      <dgm:spPr>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l-PL" b="1" dirty="0" err="1" smtClean="0">
              <a:solidFill>
                <a:srgbClr val="000000"/>
              </a:solidFill>
              <a:effectLst/>
            </a:rPr>
            <a:t>OMPs</a:t>
          </a:r>
          <a:r>
            <a:rPr lang="pl-PL" b="1" dirty="0" smtClean="0">
              <a:solidFill>
                <a:srgbClr val="000000"/>
              </a:solidFill>
              <a:effectLst/>
            </a:rPr>
            <a:t> of </a:t>
          </a:r>
          <a:r>
            <a:rPr lang="pl-PL" b="1" dirty="0" err="1" smtClean="0">
              <a:solidFill>
                <a:srgbClr val="000000"/>
              </a:solidFill>
              <a:effectLst/>
            </a:rPr>
            <a:t>molecular</a:t>
          </a:r>
          <a:r>
            <a:rPr lang="pl-PL" b="1" dirty="0" smtClean="0">
              <a:solidFill>
                <a:srgbClr val="000000"/>
              </a:solidFill>
              <a:effectLst/>
            </a:rPr>
            <a:t> </a:t>
          </a:r>
          <a:r>
            <a:rPr lang="pl-PL" b="1" dirty="0" err="1" smtClean="0">
              <a:solidFill>
                <a:srgbClr val="000000"/>
              </a:solidFill>
              <a:effectLst/>
            </a:rPr>
            <a:t>masses</a:t>
          </a:r>
          <a:r>
            <a:rPr lang="pl-PL" b="1" dirty="0" smtClean="0">
              <a:solidFill>
                <a:srgbClr val="000000"/>
              </a:solidFill>
              <a:effectLst/>
            </a:rPr>
            <a:t>: 42, 45, 46, 48 </a:t>
          </a:r>
          <a:r>
            <a:rPr lang="pl-PL" b="1" dirty="0" err="1" smtClean="0">
              <a:solidFill>
                <a:srgbClr val="000000"/>
              </a:solidFill>
              <a:effectLst/>
            </a:rPr>
            <a:t>kDa</a:t>
          </a:r>
          <a:r>
            <a:rPr lang="pl-PL" b="1" dirty="0" smtClean="0">
              <a:solidFill>
                <a:srgbClr val="000000"/>
              </a:solidFill>
              <a:effectLst/>
            </a:rPr>
            <a:t> </a:t>
          </a:r>
          <a:r>
            <a:rPr lang="pl-PL" b="1" dirty="0" err="1" smtClean="0">
              <a:solidFill>
                <a:srgbClr val="000000"/>
              </a:solidFill>
              <a:effectLst/>
            </a:rPr>
            <a:t>probably</a:t>
          </a:r>
          <a:r>
            <a:rPr lang="pl-PL" b="1" dirty="0" smtClean="0">
              <a:solidFill>
                <a:srgbClr val="000000"/>
              </a:solidFill>
              <a:effectLst/>
            </a:rPr>
            <a:t> </a:t>
          </a:r>
          <a:r>
            <a:rPr lang="pl-PL" b="1" dirty="0" err="1" smtClean="0">
              <a:solidFill>
                <a:srgbClr val="000000"/>
              </a:solidFill>
              <a:effectLst/>
            </a:rPr>
            <a:t>determine</a:t>
          </a:r>
          <a:r>
            <a:rPr lang="pl-PL" b="1" dirty="0" smtClean="0">
              <a:solidFill>
                <a:srgbClr val="000000"/>
              </a:solidFill>
              <a:effectLst/>
            </a:rPr>
            <a:t> </a:t>
          </a:r>
          <a:r>
            <a:rPr lang="pl-PL" b="1" i="1" dirty="0" smtClean="0">
              <a:solidFill>
                <a:srgbClr val="000000"/>
              </a:solidFill>
              <a:effectLst/>
            </a:rPr>
            <a:t>Salmonella</a:t>
          </a:r>
          <a:r>
            <a:rPr lang="pl-PL" b="1" dirty="0" smtClean="0">
              <a:solidFill>
                <a:srgbClr val="000000"/>
              </a:solidFill>
              <a:effectLst/>
            </a:rPr>
            <a:t> O48 </a:t>
          </a:r>
          <a:r>
            <a:rPr lang="pl-PL" b="1" dirty="0" err="1" smtClean="0">
              <a:solidFill>
                <a:srgbClr val="000000"/>
              </a:solidFill>
              <a:effectLst/>
            </a:rPr>
            <a:t>sensitivity</a:t>
          </a:r>
          <a:r>
            <a:rPr lang="pl-PL" b="1" dirty="0" smtClean="0">
              <a:solidFill>
                <a:srgbClr val="000000"/>
              </a:solidFill>
              <a:effectLst/>
            </a:rPr>
            <a:t> to HS </a:t>
          </a:r>
          <a:r>
            <a:rPr lang="pl-PL" b="1" dirty="0" err="1" smtClean="0">
              <a:solidFill>
                <a:srgbClr val="000000"/>
              </a:solidFill>
              <a:effectLst/>
            </a:rPr>
            <a:t>through</a:t>
          </a:r>
          <a:r>
            <a:rPr lang="pl-PL" b="1" dirty="0" smtClean="0">
              <a:solidFill>
                <a:srgbClr val="000000"/>
              </a:solidFill>
              <a:effectLst/>
            </a:rPr>
            <a:t> C3 </a:t>
          </a:r>
          <a:r>
            <a:rPr lang="pl-PL" b="1" dirty="0" err="1" smtClean="0">
              <a:solidFill>
                <a:srgbClr val="000000"/>
              </a:solidFill>
              <a:effectLst/>
            </a:rPr>
            <a:t>activation</a:t>
          </a:r>
          <a:r>
            <a:rPr lang="pl-PL" b="1" dirty="0" smtClean="0">
              <a:solidFill>
                <a:srgbClr val="000000"/>
              </a:solidFill>
              <a:effectLst/>
            </a:rPr>
            <a:t> </a:t>
          </a:r>
        </a:p>
        <a:p>
          <a:pPr defTabSz="844550">
            <a:lnSpc>
              <a:spcPct val="90000"/>
            </a:lnSpc>
            <a:spcBef>
              <a:spcPct val="0"/>
            </a:spcBef>
            <a:spcAft>
              <a:spcPct val="35000"/>
            </a:spcAft>
          </a:pPr>
          <a:endParaRPr lang="pl-PL" b="1" dirty="0">
            <a:solidFill>
              <a:srgbClr val="000000"/>
            </a:solidFill>
            <a:effectLst/>
          </a:endParaRPr>
        </a:p>
      </dgm:t>
    </dgm:pt>
    <dgm:pt modelId="{12DE11E8-FF67-4FDE-8FA7-1DEE7DC7D108}" type="parTrans" cxnId="{6B152079-CBC0-4D9E-8752-0C3801542D9F}">
      <dgm:prSet/>
      <dgm:spPr/>
      <dgm:t>
        <a:bodyPr/>
        <a:lstStyle/>
        <a:p>
          <a:endParaRPr lang="pl-PL" b="1">
            <a:solidFill>
              <a:srgbClr val="002060"/>
            </a:solidFill>
            <a:effectLst>
              <a:outerShdw blurRad="38100" dist="38100" dir="2700000" algn="tl">
                <a:srgbClr val="000000">
                  <a:alpha val="43137"/>
                </a:srgbClr>
              </a:outerShdw>
            </a:effectLst>
          </a:endParaRPr>
        </a:p>
      </dgm:t>
    </dgm:pt>
    <dgm:pt modelId="{FE26FB5A-C984-41D5-8DFB-5293568B1B6F}" type="sibTrans" cxnId="{6B152079-CBC0-4D9E-8752-0C3801542D9F}">
      <dgm:prSet/>
      <dgm:spPr/>
      <dgm:t>
        <a:bodyPr/>
        <a:lstStyle/>
        <a:p>
          <a:endParaRPr lang="pl-PL" b="1">
            <a:solidFill>
              <a:srgbClr val="002060"/>
            </a:solidFill>
            <a:effectLst>
              <a:outerShdw blurRad="38100" dist="38100" dir="2700000" algn="tl">
                <a:srgbClr val="000000">
                  <a:alpha val="43137"/>
                </a:srgbClr>
              </a:outerShdw>
            </a:effectLst>
          </a:endParaRPr>
        </a:p>
      </dgm:t>
    </dgm:pt>
    <dgm:pt modelId="{55E5A0BA-6655-464E-802B-E35D7012BE58}" type="pres">
      <dgm:prSet presAssocID="{96A23DB3-1741-4D22-99DE-F89C4DF52B0A}" presName="Name0" presStyleCnt="0">
        <dgm:presLayoutVars>
          <dgm:chMax val="5"/>
          <dgm:chPref val="5"/>
          <dgm:dir/>
          <dgm:animLvl val="lvl"/>
        </dgm:presLayoutVars>
      </dgm:prSet>
      <dgm:spPr/>
      <dgm:t>
        <a:bodyPr/>
        <a:lstStyle/>
        <a:p>
          <a:endParaRPr lang="en-US"/>
        </a:p>
      </dgm:t>
    </dgm:pt>
    <dgm:pt modelId="{942BC594-6E08-481C-AA08-DDBCE59AC787}" type="pres">
      <dgm:prSet presAssocID="{1D8EA6A5-9F46-4B9A-99D3-DF8CE93B01D4}" presName="parentText1" presStyleLbl="node1" presStyleIdx="0" presStyleCnt="3">
        <dgm:presLayoutVars>
          <dgm:chMax/>
          <dgm:chPref val="3"/>
          <dgm:bulletEnabled val="1"/>
        </dgm:presLayoutVars>
      </dgm:prSet>
      <dgm:spPr/>
      <dgm:t>
        <a:bodyPr/>
        <a:lstStyle/>
        <a:p>
          <a:endParaRPr lang="en-US"/>
        </a:p>
      </dgm:t>
    </dgm:pt>
    <dgm:pt modelId="{AD4083F1-B257-48FE-B4BB-E03C3DF1276E}" type="pres">
      <dgm:prSet presAssocID="{1D8EA6A5-9F46-4B9A-99D3-DF8CE93B01D4}" presName="childText1" presStyleLbl="solidAlignAcc1" presStyleIdx="0" presStyleCnt="3">
        <dgm:presLayoutVars>
          <dgm:chMax val="0"/>
          <dgm:chPref val="0"/>
          <dgm:bulletEnabled val="1"/>
        </dgm:presLayoutVars>
      </dgm:prSet>
      <dgm:spPr/>
      <dgm:t>
        <a:bodyPr/>
        <a:lstStyle/>
        <a:p>
          <a:endParaRPr lang="pl-PL"/>
        </a:p>
      </dgm:t>
    </dgm:pt>
    <dgm:pt modelId="{ED6EBC88-381E-4D3A-AF70-C1D7539D5383}" type="pres">
      <dgm:prSet presAssocID="{C7543152-6539-4F48-8E62-35DD5346FA2C}" presName="parentText2" presStyleLbl="node1" presStyleIdx="1" presStyleCnt="3">
        <dgm:presLayoutVars>
          <dgm:chMax/>
          <dgm:chPref val="3"/>
          <dgm:bulletEnabled val="1"/>
        </dgm:presLayoutVars>
      </dgm:prSet>
      <dgm:spPr/>
      <dgm:t>
        <a:bodyPr/>
        <a:lstStyle/>
        <a:p>
          <a:endParaRPr lang="en-US"/>
        </a:p>
      </dgm:t>
    </dgm:pt>
    <dgm:pt modelId="{0415FF6D-61A9-4453-A9E5-CFCB5513EA7F}" type="pres">
      <dgm:prSet presAssocID="{C7543152-6539-4F48-8E62-35DD5346FA2C}" presName="childText2" presStyleLbl="solidAlignAcc1" presStyleIdx="1" presStyleCnt="3">
        <dgm:presLayoutVars>
          <dgm:chMax val="0"/>
          <dgm:chPref val="0"/>
          <dgm:bulletEnabled val="1"/>
        </dgm:presLayoutVars>
      </dgm:prSet>
      <dgm:spPr/>
      <dgm:t>
        <a:bodyPr/>
        <a:lstStyle/>
        <a:p>
          <a:endParaRPr lang="pl-PL"/>
        </a:p>
      </dgm:t>
    </dgm:pt>
    <dgm:pt modelId="{E2B099B3-02FC-4EF5-8EBD-B6F9B65E935A}" type="pres">
      <dgm:prSet presAssocID="{E24A4C5C-DBB0-4C1F-9AAB-524B93E72C8D}" presName="parentText3" presStyleLbl="node1" presStyleIdx="2" presStyleCnt="3">
        <dgm:presLayoutVars>
          <dgm:chMax/>
          <dgm:chPref val="3"/>
          <dgm:bulletEnabled val="1"/>
        </dgm:presLayoutVars>
      </dgm:prSet>
      <dgm:spPr/>
      <dgm:t>
        <a:bodyPr/>
        <a:lstStyle/>
        <a:p>
          <a:endParaRPr lang="en-US"/>
        </a:p>
      </dgm:t>
    </dgm:pt>
    <dgm:pt modelId="{393C3D89-87DE-495E-8466-F2A42C7633E9}" type="pres">
      <dgm:prSet presAssocID="{E24A4C5C-DBB0-4C1F-9AAB-524B93E72C8D}" presName="childText3" presStyleLbl="solidAlignAcc1" presStyleIdx="2" presStyleCnt="3">
        <dgm:presLayoutVars>
          <dgm:chMax val="0"/>
          <dgm:chPref val="0"/>
          <dgm:bulletEnabled val="1"/>
        </dgm:presLayoutVars>
      </dgm:prSet>
      <dgm:spPr/>
      <dgm:t>
        <a:bodyPr/>
        <a:lstStyle/>
        <a:p>
          <a:endParaRPr lang="pl-PL"/>
        </a:p>
      </dgm:t>
    </dgm:pt>
  </dgm:ptLst>
  <dgm:cxnLst>
    <dgm:cxn modelId="{A7CF862F-B715-DB40-BD2B-20290CF3C640}" type="presOf" srcId="{E24A4C5C-DBB0-4C1F-9AAB-524B93E72C8D}" destId="{E2B099B3-02FC-4EF5-8EBD-B6F9B65E935A}" srcOrd="0" destOrd="0" presId="urn:microsoft.com/office/officeart/2009/3/layout/IncreasingArrowsProcess"/>
    <dgm:cxn modelId="{C2EACE56-9352-1547-9A94-74F49E0DC169}" type="presOf" srcId="{D8E3B138-7303-4D12-B713-2A4D1029DAA4}" destId="{0415FF6D-61A9-4453-A9E5-CFCB5513EA7F}" srcOrd="0" destOrd="0" presId="urn:microsoft.com/office/officeart/2009/3/layout/IncreasingArrowsProcess"/>
    <dgm:cxn modelId="{57CDEBDD-5EB3-4E9E-B8A7-3289B3B266F8}" srcId="{C7543152-6539-4F48-8E62-35DD5346FA2C}" destId="{D8E3B138-7303-4D12-B713-2A4D1029DAA4}" srcOrd="0" destOrd="0" parTransId="{0AF6E855-98C8-4C01-A891-83B8C05C32CB}" sibTransId="{B4968EBF-E193-4992-B78B-12B7E9A11204}"/>
    <dgm:cxn modelId="{DB16B50E-2B41-B045-9150-FEC578E06743}" type="presOf" srcId="{5E682F27-4A84-47D7-B1C6-FACF178641AA}" destId="{393C3D89-87DE-495E-8466-F2A42C7633E9}" srcOrd="0" destOrd="0" presId="urn:microsoft.com/office/officeart/2009/3/layout/IncreasingArrowsProcess"/>
    <dgm:cxn modelId="{3A62B087-7689-441E-881A-C03C1EC27C44}" srcId="{96A23DB3-1741-4D22-99DE-F89C4DF52B0A}" destId="{E24A4C5C-DBB0-4C1F-9AAB-524B93E72C8D}" srcOrd="2" destOrd="0" parTransId="{FA55D93F-965F-4EE9-A940-C6A8618B7376}" sibTransId="{212F0B17-C908-4447-BEA6-73E1EA76B1AB}"/>
    <dgm:cxn modelId="{6B152079-CBC0-4D9E-8752-0C3801542D9F}" srcId="{E24A4C5C-DBB0-4C1F-9AAB-524B93E72C8D}" destId="{5E682F27-4A84-47D7-B1C6-FACF178641AA}" srcOrd="0" destOrd="0" parTransId="{12DE11E8-FF67-4FDE-8FA7-1DEE7DC7D108}" sibTransId="{FE26FB5A-C984-41D5-8DFB-5293568B1B6F}"/>
    <dgm:cxn modelId="{D379BE38-70DE-C34D-84BB-42BFF895D125}" type="presOf" srcId="{1D8EA6A5-9F46-4B9A-99D3-DF8CE93B01D4}" destId="{942BC594-6E08-481C-AA08-DDBCE59AC787}" srcOrd="0" destOrd="0" presId="urn:microsoft.com/office/officeart/2009/3/layout/IncreasingArrowsProcess"/>
    <dgm:cxn modelId="{029CBD06-0D29-4054-99AD-3CDF179E3AA5}" srcId="{96A23DB3-1741-4D22-99DE-F89C4DF52B0A}" destId="{1D8EA6A5-9F46-4B9A-99D3-DF8CE93B01D4}" srcOrd="0" destOrd="0" parTransId="{AB98041A-BF17-4A6E-BABF-81A26881D548}" sibTransId="{CDD25D2F-170A-4BF9-9A05-15FD06440563}"/>
    <dgm:cxn modelId="{2273B74A-04A0-4960-B381-2F344EADFF4B}" srcId="{1D8EA6A5-9F46-4B9A-99D3-DF8CE93B01D4}" destId="{7E22DFD1-B2B2-47B7-A5C8-90E4C6BF904D}" srcOrd="0" destOrd="0" parTransId="{37D80CB5-B517-4BB5-BEB0-8923140EBCDC}" sibTransId="{41B699C1-B9F2-4368-8A74-049BE43E3B81}"/>
    <dgm:cxn modelId="{2273405F-1FD6-1A48-9615-D5E550ED49BA}" type="presOf" srcId="{C7543152-6539-4F48-8E62-35DD5346FA2C}" destId="{ED6EBC88-381E-4D3A-AF70-C1D7539D5383}" srcOrd="0" destOrd="0" presId="urn:microsoft.com/office/officeart/2009/3/layout/IncreasingArrowsProcess"/>
    <dgm:cxn modelId="{E000C392-D00E-D14C-BDBD-753FF6EBC7C5}" type="presOf" srcId="{7E22DFD1-B2B2-47B7-A5C8-90E4C6BF904D}" destId="{AD4083F1-B257-48FE-B4BB-E03C3DF1276E}" srcOrd="0" destOrd="0" presId="urn:microsoft.com/office/officeart/2009/3/layout/IncreasingArrowsProcess"/>
    <dgm:cxn modelId="{4DC816ED-B642-49F7-9C1C-E3E8B771EB8F}" srcId="{96A23DB3-1741-4D22-99DE-F89C4DF52B0A}" destId="{C7543152-6539-4F48-8E62-35DD5346FA2C}" srcOrd="1" destOrd="0" parTransId="{9FEED7A1-9694-4288-ACE5-CBF9ED76174E}" sibTransId="{9E879C39-C282-408F-BB84-900E0083757A}"/>
    <dgm:cxn modelId="{C9CA8C83-EFBD-9644-BE27-5C4709112E65}" type="presOf" srcId="{96A23DB3-1741-4D22-99DE-F89C4DF52B0A}" destId="{55E5A0BA-6655-464E-802B-E35D7012BE58}" srcOrd="0" destOrd="0" presId="urn:microsoft.com/office/officeart/2009/3/layout/IncreasingArrowsProcess"/>
    <dgm:cxn modelId="{F3086203-8486-A44A-BB80-9834B91B359C}" type="presParOf" srcId="{55E5A0BA-6655-464E-802B-E35D7012BE58}" destId="{942BC594-6E08-481C-AA08-DDBCE59AC787}" srcOrd="0" destOrd="0" presId="urn:microsoft.com/office/officeart/2009/3/layout/IncreasingArrowsProcess"/>
    <dgm:cxn modelId="{788D3CB4-3F0A-0046-A928-C0810864CDCA}" type="presParOf" srcId="{55E5A0BA-6655-464E-802B-E35D7012BE58}" destId="{AD4083F1-B257-48FE-B4BB-E03C3DF1276E}" srcOrd="1" destOrd="0" presId="urn:microsoft.com/office/officeart/2009/3/layout/IncreasingArrowsProcess"/>
    <dgm:cxn modelId="{FCB1E405-E8F5-2641-A25A-5430F51B6BDD}" type="presParOf" srcId="{55E5A0BA-6655-464E-802B-E35D7012BE58}" destId="{ED6EBC88-381E-4D3A-AF70-C1D7539D5383}" srcOrd="2" destOrd="0" presId="urn:microsoft.com/office/officeart/2009/3/layout/IncreasingArrowsProcess"/>
    <dgm:cxn modelId="{44FAB4DB-34F7-A044-9424-659637FE3C31}" type="presParOf" srcId="{55E5A0BA-6655-464E-802B-E35D7012BE58}" destId="{0415FF6D-61A9-4453-A9E5-CFCB5513EA7F}" srcOrd="3" destOrd="0" presId="urn:microsoft.com/office/officeart/2009/3/layout/IncreasingArrowsProcess"/>
    <dgm:cxn modelId="{2366036F-AABB-EA40-B8F4-E238E464068E}" type="presParOf" srcId="{55E5A0BA-6655-464E-802B-E35D7012BE58}" destId="{E2B099B3-02FC-4EF5-8EBD-B6F9B65E935A}" srcOrd="4" destOrd="0" presId="urn:microsoft.com/office/officeart/2009/3/layout/IncreasingArrowsProcess"/>
    <dgm:cxn modelId="{4FA2D3D1-3A1A-4142-80EC-F62975127925}" type="presParOf" srcId="{55E5A0BA-6655-464E-802B-E35D7012BE58}" destId="{393C3D89-87DE-495E-8466-F2A42C7633E9}" srcOrd="5" destOrd="0" presId="urn:microsoft.com/office/officeart/2009/3/layout/IncreasingArrowsProcess"/>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1F8862-803A-A84B-B41B-CA73E119AEEE}" type="doc">
      <dgm:prSet loTypeId="urn:microsoft.com/office/officeart/2005/8/layout/vList2" loCatId="" qsTypeId="urn:microsoft.com/office/officeart/2005/8/quickstyle/3D1" qsCatId="3D" csTypeId="urn:microsoft.com/office/officeart/2005/8/colors/colorful4" csCatId="colorful" phldr="1"/>
      <dgm:spPr/>
      <dgm:t>
        <a:bodyPr/>
        <a:lstStyle/>
        <a:p>
          <a:endParaRPr lang="en-US"/>
        </a:p>
      </dgm:t>
    </dgm:pt>
    <dgm:pt modelId="{012D4F5A-BFCF-A341-9E6A-FEC2291A14B7}">
      <dgm:prSet phldrT="[Text]" custT="1"/>
      <dgm:spPr/>
      <dgm:t>
        <a:bodyPr/>
        <a:lstStyle/>
        <a:p>
          <a:r>
            <a:rPr lang="en-US" sz="1800" b="1" dirty="0" smtClean="0"/>
            <a:t>Gram-negative bacteria with their potential to change the chemical structure of LPS may become distinct strains containing the unique surface antigens patterns. It may generate serious clinical problems of global interest to eliminate bacteria occurring systemic infections with current available drugs</a:t>
          </a:r>
          <a:endParaRPr lang="en-US" sz="1800" b="1" dirty="0"/>
        </a:p>
      </dgm:t>
    </dgm:pt>
    <dgm:pt modelId="{8826167A-8B72-D745-9827-27FDC9F2D48F}" type="parTrans" cxnId="{7D0A40A9-E4B6-C84D-B67C-CEBEE7FBF2C1}">
      <dgm:prSet/>
      <dgm:spPr/>
      <dgm:t>
        <a:bodyPr/>
        <a:lstStyle/>
        <a:p>
          <a:endParaRPr lang="en-US" sz="1800"/>
        </a:p>
      </dgm:t>
    </dgm:pt>
    <dgm:pt modelId="{3745FD1D-551D-564E-A742-698AD170D419}" type="sibTrans" cxnId="{7D0A40A9-E4B6-C84D-B67C-CEBEE7FBF2C1}">
      <dgm:prSet/>
      <dgm:spPr/>
      <dgm:t>
        <a:bodyPr/>
        <a:lstStyle/>
        <a:p>
          <a:endParaRPr lang="en-US" sz="1800"/>
        </a:p>
      </dgm:t>
    </dgm:pt>
    <dgm:pt modelId="{47DAB91A-1160-8442-AFEB-C279FBF3277F}">
      <dgm:prSet custT="1"/>
      <dgm:spPr/>
      <dgm:t>
        <a:bodyPr/>
        <a:lstStyle/>
        <a:p>
          <a:r>
            <a:rPr lang="en-US" sz="1800" b="1" smtClean="0"/>
            <a:t>LPS characterization supports the development of a new vaccine against non-typhoidal </a:t>
          </a:r>
          <a:r>
            <a:rPr lang="en-US" sz="1800" b="1" i="1" smtClean="0"/>
            <a:t>Salmonellae</a:t>
          </a:r>
          <a:r>
            <a:rPr lang="en-US" sz="1800" b="1" smtClean="0"/>
            <a:t> for Africa</a:t>
          </a:r>
          <a:endParaRPr lang="pl-PL" sz="1800" b="1" dirty="0">
            <a:effectLst>
              <a:outerShdw blurRad="38100" dist="38100" dir="2700000" algn="tl">
                <a:srgbClr val="000000">
                  <a:alpha val="43137"/>
                </a:srgbClr>
              </a:outerShdw>
            </a:effectLst>
          </a:endParaRPr>
        </a:p>
      </dgm:t>
    </dgm:pt>
    <dgm:pt modelId="{ED2C62DB-EA5F-914B-BAF3-F487050F92A3}" type="parTrans" cxnId="{1DCB126A-A29D-3444-B532-436219293078}">
      <dgm:prSet/>
      <dgm:spPr/>
      <dgm:t>
        <a:bodyPr/>
        <a:lstStyle/>
        <a:p>
          <a:endParaRPr lang="en-US" sz="1800"/>
        </a:p>
      </dgm:t>
    </dgm:pt>
    <dgm:pt modelId="{DF5D0757-A8AB-DD40-BCAA-6BB9CDE8E7A6}" type="sibTrans" cxnId="{1DCB126A-A29D-3444-B532-436219293078}">
      <dgm:prSet/>
      <dgm:spPr/>
      <dgm:t>
        <a:bodyPr/>
        <a:lstStyle/>
        <a:p>
          <a:endParaRPr lang="en-US" sz="1800"/>
        </a:p>
      </dgm:t>
    </dgm:pt>
    <dgm:pt modelId="{1059AEC0-F00D-2C40-B207-878B3FFCE3E9}">
      <dgm:prSet custT="1"/>
      <dgm:spPr/>
      <dgm:t>
        <a:bodyPr/>
        <a:lstStyle/>
        <a:p>
          <a:r>
            <a:rPr lang="en-US" sz="1800" b="1" smtClean="0"/>
            <a:t>Finding factors that control C components deposition on bacterial cells is the way to explain the sophisticated mechanism of bacteraemia leading to sepsis</a:t>
          </a:r>
          <a:endParaRPr lang="en-US" sz="1800" b="1" dirty="0" smtClean="0"/>
        </a:p>
      </dgm:t>
    </dgm:pt>
    <dgm:pt modelId="{FA981829-C596-244F-83EE-8BBC69FAD099}" type="parTrans" cxnId="{AED53CF8-4B84-B542-BD63-3BA89462DA96}">
      <dgm:prSet/>
      <dgm:spPr/>
      <dgm:t>
        <a:bodyPr/>
        <a:lstStyle/>
        <a:p>
          <a:endParaRPr lang="en-US" sz="1800"/>
        </a:p>
      </dgm:t>
    </dgm:pt>
    <dgm:pt modelId="{89592B0E-8875-E040-8E69-E22D4989C83D}" type="sibTrans" cxnId="{AED53CF8-4B84-B542-BD63-3BA89462DA96}">
      <dgm:prSet/>
      <dgm:spPr/>
      <dgm:t>
        <a:bodyPr/>
        <a:lstStyle/>
        <a:p>
          <a:endParaRPr lang="en-US" sz="1800"/>
        </a:p>
      </dgm:t>
    </dgm:pt>
    <dgm:pt modelId="{53854B84-22A7-4F40-A1CB-10381FF05ACB}">
      <dgm:prSet custT="1"/>
      <dgm:spPr/>
      <dgm:t>
        <a:bodyPr/>
        <a:lstStyle/>
        <a:p>
          <a:r>
            <a:rPr lang="en-US" sz="1800" b="1" smtClean="0"/>
            <a:t>The phenomenon of mimicry as a cause of autoimmune diseases is unknown. In the future, the premises like those presented may be helpful to construct antibacterial vaccines against autoimmune-connected infections</a:t>
          </a:r>
          <a:endParaRPr lang="en-US" sz="1800" b="1" dirty="0"/>
        </a:p>
      </dgm:t>
    </dgm:pt>
    <dgm:pt modelId="{5E384D2C-3F5F-EA41-AED9-77AA87CF5DE1}" type="parTrans" cxnId="{02478845-B378-6444-994B-9D00AE84A045}">
      <dgm:prSet/>
      <dgm:spPr/>
      <dgm:t>
        <a:bodyPr/>
        <a:lstStyle/>
        <a:p>
          <a:endParaRPr lang="en-US" sz="1800"/>
        </a:p>
      </dgm:t>
    </dgm:pt>
    <dgm:pt modelId="{031DE9D8-4C9C-F44A-B65B-8B1345CB698F}" type="sibTrans" cxnId="{02478845-B378-6444-994B-9D00AE84A045}">
      <dgm:prSet/>
      <dgm:spPr/>
      <dgm:t>
        <a:bodyPr/>
        <a:lstStyle/>
        <a:p>
          <a:endParaRPr lang="en-US" sz="1800"/>
        </a:p>
      </dgm:t>
    </dgm:pt>
    <dgm:pt modelId="{37AB07F2-3FBB-5249-B500-166E4F9C62E2}" type="pres">
      <dgm:prSet presAssocID="{D01F8862-803A-A84B-B41B-CA73E119AEEE}" presName="linear" presStyleCnt="0">
        <dgm:presLayoutVars>
          <dgm:animLvl val="lvl"/>
          <dgm:resizeHandles val="exact"/>
        </dgm:presLayoutVars>
      </dgm:prSet>
      <dgm:spPr/>
      <dgm:t>
        <a:bodyPr/>
        <a:lstStyle/>
        <a:p>
          <a:endParaRPr lang="en-US"/>
        </a:p>
      </dgm:t>
    </dgm:pt>
    <dgm:pt modelId="{B98474BD-2A69-5140-A307-C8C7A29726BB}" type="pres">
      <dgm:prSet presAssocID="{012D4F5A-BFCF-A341-9E6A-FEC2291A14B7}" presName="parentText" presStyleLbl="node1" presStyleIdx="0" presStyleCnt="4">
        <dgm:presLayoutVars>
          <dgm:chMax val="0"/>
          <dgm:bulletEnabled val="1"/>
        </dgm:presLayoutVars>
      </dgm:prSet>
      <dgm:spPr/>
      <dgm:t>
        <a:bodyPr/>
        <a:lstStyle/>
        <a:p>
          <a:endParaRPr lang="en-US"/>
        </a:p>
      </dgm:t>
    </dgm:pt>
    <dgm:pt modelId="{01742656-43B7-6F4C-87E2-436A5ED65FA1}" type="pres">
      <dgm:prSet presAssocID="{3745FD1D-551D-564E-A742-698AD170D419}" presName="spacer" presStyleCnt="0"/>
      <dgm:spPr/>
      <dgm:t>
        <a:bodyPr/>
        <a:lstStyle/>
        <a:p>
          <a:endParaRPr lang="en-US"/>
        </a:p>
      </dgm:t>
    </dgm:pt>
    <dgm:pt modelId="{FD349A9A-0091-9947-927D-FAD83E72CED6}" type="pres">
      <dgm:prSet presAssocID="{47DAB91A-1160-8442-AFEB-C279FBF3277F}" presName="parentText" presStyleLbl="node1" presStyleIdx="1" presStyleCnt="4">
        <dgm:presLayoutVars>
          <dgm:chMax val="0"/>
          <dgm:bulletEnabled val="1"/>
        </dgm:presLayoutVars>
      </dgm:prSet>
      <dgm:spPr/>
      <dgm:t>
        <a:bodyPr/>
        <a:lstStyle/>
        <a:p>
          <a:endParaRPr lang="en-US"/>
        </a:p>
      </dgm:t>
    </dgm:pt>
    <dgm:pt modelId="{BDF1B290-38CF-D143-8619-D622C0898523}" type="pres">
      <dgm:prSet presAssocID="{DF5D0757-A8AB-DD40-BCAA-6BB9CDE8E7A6}" presName="spacer" presStyleCnt="0"/>
      <dgm:spPr/>
      <dgm:t>
        <a:bodyPr/>
        <a:lstStyle/>
        <a:p>
          <a:endParaRPr lang="en-US"/>
        </a:p>
      </dgm:t>
    </dgm:pt>
    <dgm:pt modelId="{12236A05-75AE-DE47-8AFF-629E7BB3830A}" type="pres">
      <dgm:prSet presAssocID="{1059AEC0-F00D-2C40-B207-878B3FFCE3E9}" presName="parentText" presStyleLbl="node1" presStyleIdx="2" presStyleCnt="4">
        <dgm:presLayoutVars>
          <dgm:chMax val="0"/>
          <dgm:bulletEnabled val="1"/>
        </dgm:presLayoutVars>
      </dgm:prSet>
      <dgm:spPr/>
      <dgm:t>
        <a:bodyPr/>
        <a:lstStyle/>
        <a:p>
          <a:endParaRPr lang="en-US"/>
        </a:p>
      </dgm:t>
    </dgm:pt>
    <dgm:pt modelId="{26E3B52D-4160-054E-BE65-9DFE6CDABFF9}" type="pres">
      <dgm:prSet presAssocID="{89592B0E-8875-E040-8E69-E22D4989C83D}" presName="spacer" presStyleCnt="0"/>
      <dgm:spPr/>
      <dgm:t>
        <a:bodyPr/>
        <a:lstStyle/>
        <a:p>
          <a:endParaRPr lang="en-US"/>
        </a:p>
      </dgm:t>
    </dgm:pt>
    <dgm:pt modelId="{394C9C94-9DE9-FD47-9D1E-34575B136803}" type="pres">
      <dgm:prSet presAssocID="{53854B84-22A7-4F40-A1CB-10381FF05ACB}" presName="parentText" presStyleLbl="node1" presStyleIdx="3" presStyleCnt="4">
        <dgm:presLayoutVars>
          <dgm:chMax val="0"/>
          <dgm:bulletEnabled val="1"/>
        </dgm:presLayoutVars>
      </dgm:prSet>
      <dgm:spPr/>
      <dgm:t>
        <a:bodyPr/>
        <a:lstStyle/>
        <a:p>
          <a:endParaRPr lang="en-US"/>
        </a:p>
      </dgm:t>
    </dgm:pt>
  </dgm:ptLst>
  <dgm:cxnLst>
    <dgm:cxn modelId="{4CDE5881-9A55-2444-97A3-B4FDAD7EF036}" type="presOf" srcId="{012D4F5A-BFCF-A341-9E6A-FEC2291A14B7}" destId="{B98474BD-2A69-5140-A307-C8C7A29726BB}" srcOrd="0" destOrd="0" presId="urn:microsoft.com/office/officeart/2005/8/layout/vList2"/>
    <dgm:cxn modelId="{C28F4451-6031-3A40-855A-6BB622589DD7}" type="presOf" srcId="{53854B84-22A7-4F40-A1CB-10381FF05ACB}" destId="{394C9C94-9DE9-FD47-9D1E-34575B136803}" srcOrd="0" destOrd="0" presId="urn:microsoft.com/office/officeart/2005/8/layout/vList2"/>
    <dgm:cxn modelId="{02478845-B378-6444-994B-9D00AE84A045}" srcId="{D01F8862-803A-A84B-B41B-CA73E119AEEE}" destId="{53854B84-22A7-4F40-A1CB-10381FF05ACB}" srcOrd="3" destOrd="0" parTransId="{5E384D2C-3F5F-EA41-AED9-77AA87CF5DE1}" sibTransId="{031DE9D8-4C9C-F44A-B65B-8B1345CB698F}"/>
    <dgm:cxn modelId="{1DCB126A-A29D-3444-B532-436219293078}" srcId="{D01F8862-803A-A84B-B41B-CA73E119AEEE}" destId="{47DAB91A-1160-8442-AFEB-C279FBF3277F}" srcOrd="1" destOrd="0" parTransId="{ED2C62DB-EA5F-914B-BAF3-F487050F92A3}" sibTransId="{DF5D0757-A8AB-DD40-BCAA-6BB9CDE8E7A6}"/>
    <dgm:cxn modelId="{7D0A40A9-E4B6-C84D-B67C-CEBEE7FBF2C1}" srcId="{D01F8862-803A-A84B-B41B-CA73E119AEEE}" destId="{012D4F5A-BFCF-A341-9E6A-FEC2291A14B7}" srcOrd="0" destOrd="0" parTransId="{8826167A-8B72-D745-9827-27FDC9F2D48F}" sibTransId="{3745FD1D-551D-564E-A742-698AD170D419}"/>
    <dgm:cxn modelId="{BFC140A3-E62E-3E4A-873E-A5241A021844}" type="presOf" srcId="{D01F8862-803A-A84B-B41B-CA73E119AEEE}" destId="{37AB07F2-3FBB-5249-B500-166E4F9C62E2}" srcOrd="0" destOrd="0" presId="urn:microsoft.com/office/officeart/2005/8/layout/vList2"/>
    <dgm:cxn modelId="{AED53CF8-4B84-B542-BD63-3BA89462DA96}" srcId="{D01F8862-803A-A84B-B41B-CA73E119AEEE}" destId="{1059AEC0-F00D-2C40-B207-878B3FFCE3E9}" srcOrd="2" destOrd="0" parTransId="{FA981829-C596-244F-83EE-8BBC69FAD099}" sibTransId="{89592B0E-8875-E040-8E69-E22D4989C83D}"/>
    <dgm:cxn modelId="{DA85AB60-6E74-9347-BD6E-613747917840}" type="presOf" srcId="{47DAB91A-1160-8442-AFEB-C279FBF3277F}" destId="{FD349A9A-0091-9947-927D-FAD83E72CED6}" srcOrd="0" destOrd="0" presId="urn:microsoft.com/office/officeart/2005/8/layout/vList2"/>
    <dgm:cxn modelId="{FAEA2627-FAFD-0D4F-B549-6D75FB2D0B42}" type="presOf" srcId="{1059AEC0-F00D-2C40-B207-878B3FFCE3E9}" destId="{12236A05-75AE-DE47-8AFF-629E7BB3830A}" srcOrd="0" destOrd="0" presId="urn:microsoft.com/office/officeart/2005/8/layout/vList2"/>
    <dgm:cxn modelId="{49BFFDF7-396D-2344-B6D4-D6E39D6CAF8C}" type="presParOf" srcId="{37AB07F2-3FBB-5249-B500-166E4F9C62E2}" destId="{B98474BD-2A69-5140-A307-C8C7A29726BB}" srcOrd="0" destOrd="0" presId="urn:microsoft.com/office/officeart/2005/8/layout/vList2"/>
    <dgm:cxn modelId="{371C9265-66B6-9C42-A5EC-7C83D12DDE7E}" type="presParOf" srcId="{37AB07F2-3FBB-5249-B500-166E4F9C62E2}" destId="{01742656-43B7-6F4C-87E2-436A5ED65FA1}" srcOrd="1" destOrd="0" presId="urn:microsoft.com/office/officeart/2005/8/layout/vList2"/>
    <dgm:cxn modelId="{92B8EB97-2C65-D145-B83B-B772824C3CF3}" type="presParOf" srcId="{37AB07F2-3FBB-5249-B500-166E4F9C62E2}" destId="{FD349A9A-0091-9947-927D-FAD83E72CED6}" srcOrd="2" destOrd="0" presId="urn:microsoft.com/office/officeart/2005/8/layout/vList2"/>
    <dgm:cxn modelId="{AC38AEA1-2A8F-3847-ACAB-0324083C105C}" type="presParOf" srcId="{37AB07F2-3FBB-5249-B500-166E4F9C62E2}" destId="{BDF1B290-38CF-D143-8619-D622C0898523}" srcOrd="3" destOrd="0" presId="urn:microsoft.com/office/officeart/2005/8/layout/vList2"/>
    <dgm:cxn modelId="{871988C4-71C7-0441-B466-D2D703E19B25}" type="presParOf" srcId="{37AB07F2-3FBB-5249-B500-166E4F9C62E2}" destId="{12236A05-75AE-DE47-8AFF-629E7BB3830A}" srcOrd="4" destOrd="0" presId="urn:microsoft.com/office/officeart/2005/8/layout/vList2"/>
    <dgm:cxn modelId="{BD3A717E-3404-9243-BE3F-5A9C9A125DFF}" type="presParOf" srcId="{37AB07F2-3FBB-5249-B500-166E4F9C62E2}" destId="{26E3B52D-4160-054E-BE65-9DFE6CDABFF9}" srcOrd="5" destOrd="0" presId="urn:microsoft.com/office/officeart/2005/8/layout/vList2"/>
    <dgm:cxn modelId="{E1780FB1-446E-A94B-BCE3-44C140B4D30D}" type="presParOf" srcId="{37AB07F2-3FBB-5249-B500-166E4F9C62E2}" destId="{394C9C94-9DE9-FD47-9D1E-34575B13680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474BD-2A69-5140-A307-C8C7A29726BB}">
      <dsp:nvSpPr>
        <dsp:cNvPr id="0" name=""/>
        <dsp:cNvSpPr/>
      </dsp:nvSpPr>
      <dsp:spPr>
        <a:xfrm>
          <a:off x="0" y="6080"/>
          <a:ext cx="7738533" cy="109395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Mechanisms employed by pathogens</a:t>
          </a:r>
          <a:r>
            <a:rPr lang="en-US" sz="2000" b="1" i="1" kern="1200" dirty="0" smtClean="0"/>
            <a:t> </a:t>
          </a:r>
          <a:r>
            <a:rPr lang="en-US" sz="2000" b="1" kern="1200" dirty="0" smtClean="0"/>
            <a:t>to evade host immunological defenses are not entirely understood </a:t>
          </a:r>
          <a:endParaRPr lang="en-US" sz="2000" b="1" kern="1200" dirty="0"/>
        </a:p>
      </dsp:txBody>
      <dsp:txXfrm>
        <a:off x="53402" y="59482"/>
        <a:ext cx="7631729" cy="987146"/>
      </dsp:txXfrm>
    </dsp:sp>
    <dsp:sp modelId="{FD349A9A-0091-9947-927D-FAD83E72CED6}">
      <dsp:nvSpPr>
        <dsp:cNvPr id="0" name=""/>
        <dsp:cNvSpPr/>
      </dsp:nvSpPr>
      <dsp:spPr>
        <a:xfrm>
          <a:off x="0" y="1114430"/>
          <a:ext cx="7738533" cy="1093950"/>
        </a:xfrm>
        <a:prstGeom prst="roundRect">
          <a:avLst/>
        </a:prstGeom>
        <a:gradFill rotWithShape="0">
          <a:gsLst>
            <a:gs pos="0">
              <a:schemeClr val="accent4">
                <a:hueOff val="-1116193"/>
                <a:satOff val="6725"/>
                <a:lumOff val="539"/>
                <a:alphaOff val="0"/>
                <a:shade val="51000"/>
                <a:satMod val="130000"/>
              </a:schemeClr>
            </a:gs>
            <a:gs pos="80000">
              <a:schemeClr val="accent4">
                <a:hueOff val="-1116193"/>
                <a:satOff val="6725"/>
                <a:lumOff val="539"/>
                <a:alphaOff val="0"/>
                <a:shade val="93000"/>
                <a:satMod val="130000"/>
              </a:schemeClr>
            </a:gs>
            <a:gs pos="100000">
              <a:schemeClr val="accent4">
                <a:hueOff val="-1116193"/>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No direct correlation between the C3 protein deposition pattern and bacterial resistance has been observed</a:t>
          </a:r>
          <a:endParaRPr lang="pl-PL" sz="2000" b="1" kern="1200" dirty="0">
            <a:effectLst>
              <a:outerShdw blurRad="38100" dist="38100" dir="2700000" algn="tl">
                <a:srgbClr val="000000">
                  <a:alpha val="43137"/>
                </a:srgbClr>
              </a:outerShdw>
            </a:effectLst>
          </a:endParaRPr>
        </a:p>
      </dsp:txBody>
      <dsp:txXfrm>
        <a:off x="53402" y="1167832"/>
        <a:ext cx="7631729" cy="987146"/>
      </dsp:txXfrm>
    </dsp:sp>
    <dsp:sp modelId="{12236A05-75AE-DE47-8AFF-629E7BB3830A}">
      <dsp:nvSpPr>
        <dsp:cNvPr id="0" name=""/>
        <dsp:cNvSpPr/>
      </dsp:nvSpPr>
      <dsp:spPr>
        <a:xfrm>
          <a:off x="0" y="2222780"/>
          <a:ext cx="7738533" cy="1093950"/>
        </a:xfrm>
        <a:prstGeom prst="roundRect">
          <a:avLst/>
        </a:prstGeom>
        <a:gradFill rotWithShape="0">
          <a:gsLst>
            <a:gs pos="0">
              <a:schemeClr val="accent4">
                <a:hueOff val="-2232386"/>
                <a:satOff val="13449"/>
                <a:lumOff val="1078"/>
                <a:alphaOff val="0"/>
                <a:shade val="51000"/>
                <a:satMod val="130000"/>
              </a:schemeClr>
            </a:gs>
            <a:gs pos="80000">
              <a:schemeClr val="accent4">
                <a:hueOff val="-2232386"/>
                <a:satOff val="13449"/>
                <a:lumOff val="1078"/>
                <a:alphaOff val="0"/>
                <a:shade val="93000"/>
                <a:satMod val="130000"/>
              </a:schemeClr>
            </a:gs>
            <a:gs pos="100000">
              <a:schemeClr val="accent4">
                <a:hueOff val="-2232386"/>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This is the first analysis of C3 activation on </a:t>
          </a:r>
          <a:r>
            <a:rPr lang="en-US" sz="2000" b="1" i="1" kern="1200" dirty="0" smtClean="0"/>
            <a:t>Salmonella</a:t>
          </a:r>
          <a:r>
            <a:rPr lang="en-US" sz="2000" b="1" kern="1200" dirty="0" smtClean="0"/>
            <a:t> isolates belonging to the O48 </a:t>
          </a:r>
          <a:r>
            <a:rPr lang="en-US" sz="2000" b="1" kern="1200" dirty="0" err="1" smtClean="0"/>
            <a:t>serogroup</a:t>
          </a:r>
          <a:r>
            <a:rPr lang="en-US" sz="2000" b="1" kern="1200" dirty="0" smtClean="0"/>
            <a:t> and their surface antigens: </a:t>
          </a:r>
          <a:r>
            <a:rPr lang="en-US" sz="2000" b="1" kern="1200" dirty="0" err="1" smtClean="0"/>
            <a:t>sialylated</a:t>
          </a:r>
          <a:r>
            <a:rPr lang="en-US" sz="2000" b="1" kern="1200" dirty="0" smtClean="0"/>
            <a:t> lipopolysaccharide (LPS) and outer membrane proteins (OMPs)</a:t>
          </a:r>
        </a:p>
      </dsp:txBody>
      <dsp:txXfrm>
        <a:off x="53402" y="2276182"/>
        <a:ext cx="7631729" cy="987146"/>
      </dsp:txXfrm>
    </dsp:sp>
    <dsp:sp modelId="{394C9C94-9DE9-FD47-9D1E-34575B136803}">
      <dsp:nvSpPr>
        <dsp:cNvPr id="0" name=""/>
        <dsp:cNvSpPr/>
      </dsp:nvSpPr>
      <dsp:spPr>
        <a:xfrm>
          <a:off x="0" y="3331130"/>
          <a:ext cx="7738533" cy="1093950"/>
        </a:xfrm>
        <a:prstGeom prst="roundRect">
          <a:avLst/>
        </a:prstGeom>
        <a:gradFill rotWithShape="0">
          <a:gsLst>
            <a:gs pos="0">
              <a:schemeClr val="accent4">
                <a:hueOff val="-3348579"/>
                <a:satOff val="20174"/>
                <a:lumOff val="1617"/>
                <a:alphaOff val="0"/>
                <a:shade val="51000"/>
                <a:satMod val="130000"/>
              </a:schemeClr>
            </a:gs>
            <a:gs pos="80000">
              <a:schemeClr val="accent4">
                <a:hueOff val="-3348579"/>
                <a:satOff val="20174"/>
                <a:lumOff val="1617"/>
                <a:alphaOff val="0"/>
                <a:shade val="93000"/>
                <a:satMod val="130000"/>
              </a:schemeClr>
            </a:gs>
            <a:gs pos="100000">
              <a:schemeClr val="accent4">
                <a:hueOff val="-3348579"/>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err="1" smtClean="0"/>
            <a:t>Sialylated</a:t>
          </a:r>
          <a:r>
            <a:rPr lang="en-US" sz="2000" b="1" kern="1200" dirty="0" smtClean="0"/>
            <a:t> LPS of other bacteria is described in the context of molecular mimicry connected to the onset of autoimmunity in humans. </a:t>
          </a:r>
          <a:r>
            <a:rPr lang="en-US" sz="2000" b="1" kern="1200" dirty="0" err="1" smtClean="0"/>
            <a:t>Sialylation</a:t>
          </a:r>
          <a:r>
            <a:rPr lang="en-US" sz="2000" b="1" kern="1200" smtClean="0"/>
            <a:t> enhances ability to bind human factor H</a:t>
          </a:r>
          <a:endParaRPr lang="en-US" sz="2000" b="1" kern="1200" dirty="0"/>
        </a:p>
      </dsp:txBody>
      <dsp:txXfrm>
        <a:off x="53402" y="3384532"/>
        <a:ext cx="7631729" cy="987146"/>
      </dsp:txXfrm>
    </dsp:sp>
    <dsp:sp modelId="{A43D3722-B08D-3B4D-BDC0-7F7064E314C0}">
      <dsp:nvSpPr>
        <dsp:cNvPr id="0" name=""/>
        <dsp:cNvSpPr/>
      </dsp:nvSpPr>
      <dsp:spPr>
        <a:xfrm>
          <a:off x="0" y="4439480"/>
          <a:ext cx="7738533" cy="1093950"/>
        </a:xfrm>
        <a:prstGeom prst="roundRect">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The mechanisms of OMPs-mediated complement activation are currently intensively investigated, because of principal antigen vaccine potential </a:t>
          </a:r>
          <a:endParaRPr lang="en-US" sz="2000" b="1" kern="1200" dirty="0"/>
        </a:p>
      </dsp:txBody>
      <dsp:txXfrm>
        <a:off x="53402" y="4492882"/>
        <a:ext cx="7631729" cy="987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0AF94-DCD1-0349-BE58-1683AB58C798}">
      <dsp:nvSpPr>
        <dsp:cNvPr id="0" name=""/>
        <dsp:cNvSpPr/>
      </dsp:nvSpPr>
      <dsp:spPr>
        <a:xfrm>
          <a:off x="0" y="14381"/>
          <a:ext cx="8124967" cy="1724766"/>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0E61916-97FD-9444-9BD9-7D88A3430997}">
      <dsp:nvSpPr>
        <dsp:cNvPr id="0" name=""/>
        <dsp:cNvSpPr/>
      </dsp:nvSpPr>
      <dsp:spPr>
        <a:xfrm>
          <a:off x="237033" y="355970"/>
          <a:ext cx="1773381" cy="1165950"/>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CF0E2EF-74DC-C943-A111-9B9FC9E0CB43}">
      <dsp:nvSpPr>
        <dsp:cNvPr id="0" name=""/>
        <dsp:cNvSpPr/>
      </dsp:nvSpPr>
      <dsp:spPr>
        <a:xfrm rot="10800000">
          <a:off x="237033" y="1749581"/>
          <a:ext cx="1773381" cy="3203990"/>
        </a:xfrm>
        <a:prstGeom prst="round2SameRect">
          <a:avLst>
            <a:gd name="adj1" fmla="val 105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err="1" smtClean="0"/>
            <a:t>nonimmune</a:t>
          </a:r>
          <a:r>
            <a:rPr lang="en-US" sz="1400" b="1" kern="1200" dirty="0" smtClean="0"/>
            <a:t> HS was taken from 20 healthy donors in Regional Centre of Transfusion Medicine and Blood Bank the name of Prof. T. </a:t>
          </a:r>
          <a:r>
            <a:rPr lang="en-US" sz="1400" b="1" kern="1200" dirty="0" err="1" smtClean="0"/>
            <a:t>Dorobisz</a:t>
          </a:r>
          <a:r>
            <a:rPr lang="en-US" sz="1400" b="1" kern="1200" dirty="0" smtClean="0"/>
            <a:t> in </a:t>
          </a:r>
          <a:r>
            <a:rPr lang="en-US" sz="1400" b="1" kern="1200" dirty="0" err="1" smtClean="0"/>
            <a:t>Wrocław</a:t>
          </a:r>
          <a:r>
            <a:rPr lang="en-US" sz="1400" b="1" kern="1200" dirty="0" smtClean="0"/>
            <a:t>, Poland. It was conducted according to the principles expressed in the Declaration of Helsinki. </a:t>
          </a:r>
          <a:endParaRPr lang="pl-PL"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endParaRPr lang="pl-PL" sz="1400" b="1" kern="1200" dirty="0">
            <a:effectLst>
              <a:outerShdw blurRad="38100" dist="38100" dir="2700000" algn="tl">
                <a:srgbClr val="000000">
                  <a:alpha val="43137"/>
                </a:srgbClr>
              </a:outerShdw>
            </a:effectLst>
          </a:endParaRPr>
        </a:p>
      </dsp:txBody>
      <dsp:txXfrm rot="10800000">
        <a:off x="291571" y="1749581"/>
        <a:ext cx="1664305" cy="3149452"/>
      </dsp:txXfrm>
    </dsp:sp>
    <dsp:sp modelId="{6C63CE5A-99E2-594E-B8B0-85AD95D66078}">
      <dsp:nvSpPr>
        <dsp:cNvPr id="0" name=""/>
        <dsp:cNvSpPr/>
      </dsp:nvSpPr>
      <dsp:spPr>
        <a:xfrm>
          <a:off x="2200433" y="344584"/>
          <a:ext cx="1773381" cy="1191360"/>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EBE4D69-A0FC-A545-8D54-FB567DA2AB0D}">
      <dsp:nvSpPr>
        <dsp:cNvPr id="0" name=""/>
        <dsp:cNvSpPr/>
      </dsp:nvSpPr>
      <dsp:spPr>
        <a:xfrm rot="10800000">
          <a:off x="2225810" y="1766239"/>
          <a:ext cx="1773381" cy="3198713"/>
        </a:xfrm>
        <a:prstGeom prst="round2SameRect">
          <a:avLst>
            <a:gd name="adj1" fmla="val 10500"/>
            <a:gd name="adj2" fmla="val 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was estimated with radial </a:t>
          </a:r>
          <a:r>
            <a:rPr lang="en-US" sz="1400" b="1" kern="1200" dirty="0" err="1" smtClean="0"/>
            <a:t>immunodiffusion</a:t>
          </a:r>
          <a:r>
            <a:rPr lang="en-US" sz="1400" b="1" kern="1200" dirty="0" smtClean="0"/>
            <a:t> method using specific antibodies (The Binding Site, UK). </a:t>
          </a:r>
          <a:endParaRPr lang="pl-PL"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endParaRPr lang="pl-PL" sz="1400" b="1" kern="1200" dirty="0">
            <a:effectLst>
              <a:outerShdw blurRad="38100" dist="38100" dir="2700000" algn="tl">
                <a:srgbClr val="000000">
                  <a:alpha val="43137"/>
                </a:srgbClr>
              </a:outerShdw>
            </a:effectLst>
          </a:endParaRPr>
        </a:p>
      </dsp:txBody>
      <dsp:txXfrm rot="10800000">
        <a:off x="2280348" y="1766239"/>
        <a:ext cx="1664305" cy="3144175"/>
      </dsp:txXfrm>
    </dsp:sp>
    <dsp:sp modelId="{8B8DFAC9-2B1E-0E42-AEAE-F9AAD9467EE3}">
      <dsp:nvSpPr>
        <dsp:cNvPr id="0" name=""/>
        <dsp:cNvSpPr/>
      </dsp:nvSpPr>
      <dsp:spPr>
        <a:xfrm>
          <a:off x="4176529" y="342146"/>
          <a:ext cx="1773381" cy="1196235"/>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CBCE377-74B3-C645-88F0-38761909E020}">
      <dsp:nvSpPr>
        <dsp:cNvPr id="0" name=""/>
        <dsp:cNvSpPr/>
      </dsp:nvSpPr>
      <dsp:spPr>
        <a:xfrm rot="10800000">
          <a:off x="4201906" y="1779321"/>
          <a:ext cx="1773381" cy="3198713"/>
        </a:xfrm>
        <a:prstGeom prst="round2SameRect">
          <a:avLst>
            <a:gd name="adj1" fmla="val 10500"/>
            <a:gd name="adj2" fmla="val 0"/>
          </a:avLst>
        </a:prstGeom>
        <a:gradFill rotWithShape="0">
          <a:gsLst>
            <a:gs pos="0">
              <a:schemeClr val="accent4">
                <a:hueOff val="-2976514"/>
                <a:satOff val="17933"/>
                <a:lumOff val="1437"/>
                <a:alphaOff val="0"/>
                <a:shade val="51000"/>
                <a:satMod val="130000"/>
              </a:schemeClr>
            </a:gs>
            <a:gs pos="80000">
              <a:schemeClr val="accent4">
                <a:hueOff val="-2976514"/>
                <a:satOff val="17933"/>
                <a:lumOff val="1437"/>
                <a:alphaOff val="0"/>
                <a:shade val="93000"/>
                <a:satMod val="130000"/>
              </a:schemeClr>
            </a:gs>
            <a:gs pos="100000">
              <a:schemeClr val="accent4">
                <a:hueOff val="-2976514"/>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was performed according to </a:t>
          </a:r>
          <a:r>
            <a:rPr lang="en-US" sz="1400" b="1" kern="1200" dirty="0" err="1" smtClean="0"/>
            <a:t>Doroszkiewicz</a:t>
          </a:r>
          <a:r>
            <a:rPr lang="en-US" sz="1400" b="1" kern="1200" dirty="0" smtClean="0"/>
            <a:t> (1997).The number of colony-forming units (CFU/ml) at time 0 was taken as 100%. Strains with survival rates </a:t>
          </a:r>
          <a:r>
            <a:rPr lang="en-US" sz="1400" b="1" u="none" kern="1200" dirty="0" smtClean="0"/>
            <a:t>below</a:t>
          </a:r>
          <a:r>
            <a:rPr lang="en-US" sz="1400" b="1" kern="1200" dirty="0" smtClean="0"/>
            <a:t> 90% after 45 min of incubation were classified as serum sensitive.</a:t>
          </a:r>
          <a:endParaRPr lang="pl-PL"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endParaRPr lang="pl-PL" sz="1400" b="1" kern="1200" dirty="0">
            <a:effectLst>
              <a:outerShdw blurRad="38100" dist="38100" dir="2700000" algn="tl">
                <a:srgbClr val="000000">
                  <a:alpha val="43137"/>
                </a:srgbClr>
              </a:outerShdw>
            </a:effectLst>
          </a:endParaRPr>
        </a:p>
      </dsp:txBody>
      <dsp:txXfrm rot="10800000">
        <a:off x="4256444" y="1779321"/>
        <a:ext cx="1664305" cy="3144175"/>
      </dsp:txXfrm>
    </dsp:sp>
    <dsp:sp modelId="{C1153D88-FBCB-3144-9421-EF9227D3B55C}">
      <dsp:nvSpPr>
        <dsp:cNvPr id="0" name=""/>
        <dsp:cNvSpPr/>
      </dsp:nvSpPr>
      <dsp:spPr>
        <a:xfrm>
          <a:off x="6152626" y="344584"/>
          <a:ext cx="1773381" cy="1191360"/>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C3BA374-1A4D-D048-89E2-BB2548130D51}">
      <dsp:nvSpPr>
        <dsp:cNvPr id="0" name=""/>
        <dsp:cNvSpPr/>
      </dsp:nvSpPr>
      <dsp:spPr>
        <a:xfrm rot="10800000">
          <a:off x="6203380" y="1785879"/>
          <a:ext cx="1773381" cy="3198713"/>
        </a:xfrm>
        <a:prstGeom prst="round2SameRect">
          <a:avLst>
            <a:gd name="adj1" fmla="val 10500"/>
            <a:gd name="adj2" fmla="val 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Enzyme-linked </a:t>
          </a:r>
          <a:r>
            <a:rPr lang="en-US" sz="1400" b="1" kern="1200" dirty="0" err="1" smtClean="0"/>
            <a:t>immunosorbent</a:t>
          </a:r>
          <a:r>
            <a:rPr lang="en-US" sz="1400" b="1" kern="1200" dirty="0" smtClean="0"/>
            <a:t> assay for bacterial </a:t>
          </a:r>
          <a:r>
            <a:rPr lang="en-US" sz="1400" b="1" u="none" kern="1200" dirty="0" smtClean="0"/>
            <a:t>cells</a:t>
          </a:r>
          <a:r>
            <a:rPr lang="en-US" sz="1400" b="1" kern="1200" dirty="0" smtClean="0"/>
            <a:t> was carried out by indirect ELISA according to </a:t>
          </a:r>
          <a:r>
            <a:rPr lang="en-US" sz="1400" b="1" kern="1200" dirty="0" err="1" smtClean="0"/>
            <a:t>Alberti</a:t>
          </a:r>
          <a:r>
            <a:rPr lang="en-US" sz="1400" b="1" kern="1200" dirty="0" smtClean="0"/>
            <a:t> et al. (1996). Complement C3 activation assay for LPS was performed by indirect sandwich ELISA (</a:t>
          </a:r>
          <a:r>
            <a:rPr lang="en-US" sz="1400" b="1" kern="1200" dirty="0" err="1" smtClean="0"/>
            <a:t>Holmskov</a:t>
          </a:r>
          <a:r>
            <a:rPr lang="en-US" sz="1400" b="1" kern="1200" dirty="0" smtClean="0"/>
            <a:t>-</a:t>
          </a:r>
          <a:r>
            <a:rPr lang="pt-BR" sz="1400" b="1" kern="1200" dirty="0" smtClean="0"/>
            <a:t>Nielsen, 1986). </a:t>
          </a:r>
          <a:r>
            <a:rPr lang="en-US" sz="1400" b="1" kern="1200" dirty="0" smtClean="0"/>
            <a:t> </a:t>
          </a:r>
          <a:endParaRPr lang="pl-PL"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endParaRPr lang="pl-PL" sz="1400" b="1" kern="1200" dirty="0">
            <a:effectLst>
              <a:outerShdw blurRad="38100" dist="38100" dir="2700000" algn="tl">
                <a:srgbClr val="000000">
                  <a:alpha val="43137"/>
                </a:srgbClr>
              </a:outerShdw>
            </a:effectLst>
          </a:endParaRPr>
        </a:p>
      </dsp:txBody>
      <dsp:txXfrm rot="10800000">
        <a:off x="6257918" y="1785879"/>
        <a:ext cx="1664305" cy="3144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0AF94-DCD1-0349-BE58-1683AB58C798}">
      <dsp:nvSpPr>
        <dsp:cNvPr id="0" name=""/>
        <dsp:cNvSpPr/>
      </dsp:nvSpPr>
      <dsp:spPr>
        <a:xfrm>
          <a:off x="0" y="60704"/>
          <a:ext cx="8124967" cy="1687498"/>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D0E61916-97FD-9444-9BD9-7D88A3430997}">
      <dsp:nvSpPr>
        <dsp:cNvPr id="0" name=""/>
        <dsp:cNvSpPr/>
      </dsp:nvSpPr>
      <dsp:spPr>
        <a:xfrm>
          <a:off x="249713" y="470511"/>
          <a:ext cx="1773381" cy="1001932"/>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CF0E2EF-74DC-C943-A111-9B9FC9E0CB43}">
      <dsp:nvSpPr>
        <dsp:cNvPr id="0" name=""/>
        <dsp:cNvSpPr/>
      </dsp:nvSpPr>
      <dsp:spPr>
        <a:xfrm rot="10800000">
          <a:off x="249713" y="1760673"/>
          <a:ext cx="1773381" cy="3623374"/>
        </a:xfrm>
        <a:prstGeom prst="round2SameRect">
          <a:avLst>
            <a:gd name="adj1" fmla="val 105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smtClean="0"/>
            <a:t>Isolation of lipopolysaccharides (LPSs) was performed with an LPS Extraction Kit according to the manufacturer’s instruction (Intron Biotechnology, Korea). </a:t>
          </a:r>
          <a:endParaRPr lang="pl-PL" sz="1400" b="1" kern="1200" dirty="0" smtClean="0">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endParaRPr lang="pl-PL" sz="1400" b="1" kern="1200" dirty="0">
            <a:effectLst>
              <a:outerShdw blurRad="38100" dist="38100" dir="2700000" algn="tl">
                <a:srgbClr val="000000">
                  <a:alpha val="43137"/>
                </a:srgbClr>
              </a:outerShdw>
            </a:effectLst>
          </a:endParaRPr>
        </a:p>
      </dsp:txBody>
      <dsp:txXfrm rot="10800000">
        <a:off x="304251" y="1760673"/>
        <a:ext cx="1664305" cy="3568836"/>
      </dsp:txXfrm>
    </dsp:sp>
    <dsp:sp modelId="{6C63CE5A-99E2-594E-B8B0-85AD95D66078}">
      <dsp:nvSpPr>
        <dsp:cNvPr id="0" name=""/>
        <dsp:cNvSpPr/>
      </dsp:nvSpPr>
      <dsp:spPr>
        <a:xfrm>
          <a:off x="2213112" y="505501"/>
          <a:ext cx="1773381" cy="932015"/>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EBE4D69-A0FC-A545-8D54-FB567DA2AB0D}">
      <dsp:nvSpPr>
        <dsp:cNvPr id="0" name=""/>
        <dsp:cNvSpPr/>
      </dsp:nvSpPr>
      <dsp:spPr>
        <a:xfrm rot="10800000">
          <a:off x="2225827" y="1774907"/>
          <a:ext cx="1773381" cy="3643206"/>
        </a:xfrm>
        <a:prstGeom prst="round2SameRect">
          <a:avLst>
            <a:gd name="adj1" fmla="val 10500"/>
            <a:gd name="adj2" fmla="val 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l" defTabSz="577850">
            <a:lnSpc>
              <a:spcPct val="90000"/>
            </a:lnSpc>
            <a:spcBef>
              <a:spcPct val="0"/>
            </a:spcBef>
            <a:spcAft>
              <a:spcPct val="35000"/>
            </a:spcAft>
          </a:pPr>
          <a:r>
            <a:rPr lang="en-US" sz="1400" b="1" kern="1200" dirty="0" smtClean="0"/>
            <a:t>Isolation of outer membrane proteins (OMPs) was performed with the detergent </a:t>
          </a:r>
          <a:r>
            <a:rPr lang="en-US" sz="1400" b="1" kern="1200" dirty="0" err="1" smtClean="0"/>
            <a:t>Zwittergent</a:t>
          </a:r>
          <a:r>
            <a:rPr lang="en-US" sz="1400" b="1" kern="1200" dirty="0" smtClean="0"/>
            <a:t> Z 3–14 (</a:t>
          </a:r>
          <a:r>
            <a:rPr lang="en-US" sz="1400" b="1" kern="1200" dirty="0" err="1" smtClean="0"/>
            <a:t>Calbiochem</a:t>
          </a:r>
          <a:r>
            <a:rPr lang="en-US" sz="1400" b="1" kern="1200" dirty="0" smtClean="0"/>
            <a:t>, USA) according to Murphy and </a:t>
          </a:r>
          <a:r>
            <a:rPr lang="en-US" sz="1400" b="1" kern="1200" dirty="0" err="1" smtClean="0"/>
            <a:t>Bartos</a:t>
          </a:r>
          <a:r>
            <a:rPr lang="en-US" sz="1400" b="1" kern="1200" dirty="0" smtClean="0"/>
            <a:t> (1989). </a:t>
          </a:r>
        </a:p>
        <a:p>
          <a:pPr lvl="0" algn="l" defTabSz="577850">
            <a:lnSpc>
              <a:spcPct val="90000"/>
            </a:lnSpc>
            <a:spcBef>
              <a:spcPct val="0"/>
            </a:spcBef>
            <a:spcAft>
              <a:spcPct val="35000"/>
            </a:spcAft>
          </a:pPr>
          <a:r>
            <a:rPr lang="en-US" sz="1400" b="1" kern="1200" dirty="0" smtClean="0"/>
            <a:t>OMPs quantifications were done with a </a:t>
          </a:r>
          <a:r>
            <a:rPr lang="en-US" sz="1400" b="1" kern="1200" dirty="0" err="1" smtClean="0"/>
            <a:t>bicinchoninic</a:t>
          </a:r>
          <a:r>
            <a:rPr lang="en-US" sz="1400" b="1" kern="1200" dirty="0" smtClean="0"/>
            <a:t> acid (BCA) Protein Assay Kit (Pierce, USA). </a:t>
          </a:r>
          <a:endParaRPr lang="pl-PL" sz="1400" b="1" kern="1200" dirty="0" smtClean="0">
            <a:effectLst>
              <a:outerShdw blurRad="38100" dist="38100" dir="2700000" algn="tl">
                <a:srgbClr val="000000">
                  <a:alpha val="43137"/>
                </a:srgbClr>
              </a:outerShdw>
            </a:effectLst>
          </a:endParaRPr>
        </a:p>
        <a:p>
          <a:pPr lvl="0" algn="ctr">
            <a:spcBef>
              <a:spcPct val="0"/>
            </a:spcBef>
          </a:pPr>
          <a:endParaRPr lang="pl-PL" sz="1400" b="1" kern="1200" dirty="0">
            <a:effectLst>
              <a:outerShdw blurRad="38100" dist="38100" dir="2700000" algn="tl">
                <a:srgbClr val="000000">
                  <a:alpha val="43137"/>
                </a:srgbClr>
              </a:outerShdw>
            </a:effectLst>
          </a:endParaRPr>
        </a:p>
      </dsp:txBody>
      <dsp:txXfrm rot="10800000">
        <a:off x="2280365" y="1774907"/>
        <a:ext cx="1664305" cy="3588668"/>
      </dsp:txXfrm>
    </dsp:sp>
    <dsp:sp modelId="{5646DBF9-2244-9A4C-A62E-DCA7B8DE4C3D}">
      <dsp:nvSpPr>
        <dsp:cNvPr id="0" name=""/>
        <dsp:cNvSpPr/>
      </dsp:nvSpPr>
      <dsp:spPr>
        <a:xfrm>
          <a:off x="4138455" y="522287"/>
          <a:ext cx="1773381" cy="932034"/>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9C5B3B8-76CD-624C-B8C1-6739DA9D8A4E}">
      <dsp:nvSpPr>
        <dsp:cNvPr id="0" name=""/>
        <dsp:cNvSpPr/>
      </dsp:nvSpPr>
      <dsp:spPr>
        <a:xfrm rot="10800000">
          <a:off x="4176547" y="1750653"/>
          <a:ext cx="1773381" cy="3677592"/>
        </a:xfrm>
        <a:prstGeom prst="round2SameRect">
          <a:avLst>
            <a:gd name="adj1" fmla="val 10500"/>
            <a:gd name="adj2" fmla="val 0"/>
          </a:avLst>
        </a:prstGeom>
        <a:gradFill rotWithShape="0">
          <a:gsLst>
            <a:gs pos="0">
              <a:schemeClr val="accent4">
                <a:hueOff val="-2976514"/>
                <a:satOff val="17933"/>
                <a:lumOff val="1437"/>
                <a:alphaOff val="0"/>
                <a:shade val="51000"/>
                <a:satMod val="130000"/>
              </a:schemeClr>
            </a:gs>
            <a:gs pos="80000">
              <a:schemeClr val="accent4">
                <a:hueOff val="-2976514"/>
                <a:satOff val="17933"/>
                <a:lumOff val="1437"/>
                <a:alphaOff val="0"/>
                <a:shade val="93000"/>
                <a:satMod val="130000"/>
              </a:schemeClr>
            </a:gs>
            <a:gs pos="100000">
              <a:schemeClr val="accent4">
                <a:hueOff val="-2976514"/>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Electrophoresis of OMPs under reducing conditions (SDS-PAGE) by method of </a:t>
          </a:r>
          <a:r>
            <a:rPr lang="en-US" sz="1400" b="1" kern="1200" dirty="0" err="1" smtClean="0"/>
            <a:t>Laemmli</a:t>
          </a:r>
          <a:r>
            <a:rPr lang="en-US" sz="1400" b="1" kern="1200" dirty="0" smtClean="0"/>
            <a:t> (1970) and in native (</a:t>
          </a:r>
          <a:r>
            <a:rPr lang="en-US" sz="1400" b="1" kern="1200" dirty="0" err="1" smtClean="0"/>
            <a:t>nonreducing</a:t>
          </a:r>
          <a:r>
            <a:rPr lang="en-US" sz="1400" b="1" kern="1200" dirty="0" smtClean="0"/>
            <a:t>) conditions (BN-PAGE) according to </a:t>
          </a:r>
          <a:r>
            <a:rPr lang="en-US" sz="1400" b="1" kern="1200" dirty="0" err="1" smtClean="0"/>
            <a:t>Swamy</a:t>
          </a:r>
          <a:r>
            <a:rPr lang="en-US" sz="1400" b="1" kern="1200" dirty="0" smtClean="0"/>
            <a:t> et al. (2006). OMPs were transferred to PVDF membranes and </a:t>
          </a:r>
          <a:r>
            <a:rPr lang="en-US" sz="1400" b="1" kern="1200" dirty="0" err="1" smtClean="0"/>
            <a:t>immunoblotted</a:t>
          </a:r>
          <a:r>
            <a:rPr lang="en-US" sz="1400" b="1" kern="1200" dirty="0" smtClean="0"/>
            <a:t> to detect C3 fragments bound to OMPs. </a:t>
          </a:r>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n-US" sz="1400" b="1" kern="1200" dirty="0" smtClean="0"/>
            <a:t> </a:t>
          </a:r>
          <a:endParaRPr lang="en-US" sz="1400" b="1" kern="1200" dirty="0"/>
        </a:p>
      </dsp:txBody>
      <dsp:txXfrm rot="10800000">
        <a:off x="4231085" y="1750653"/>
        <a:ext cx="1664305" cy="3623054"/>
      </dsp:txXfrm>
    </dsp:sp>
    <dsp:sp modelId="{C1153D88-FBCB-3144-9421-EF9227D3B55C}">
      <dsp:nvSpPr>
        <dsp:cNvPr id="0" name=""/>
        <dsp:cNvSpPr/>
      </dsp:nvSpPr>
      <dsp:spPr>
        <a:xfrm>
          <a:off x="6101872" y="512758"/>
          <a:ext cx="1773381" cy="985274"/>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C3BA374-1A4D-D048-89E2-BB2548130D51}">
      <dsp:nvSpPr>
        <dsp:cNvPr id="0" name=""/>
        <dsp:cNvSpPr/>
      </dsp:nvSpPr>
      <dsp:spPr>
        <a:xfrm rot="10800000">
          <a:off x="6165359" y="1743792"/>
          <a:ext cx="1773381" cy="3684693"/>
        </a:xfrm>
        <a:prstGeom prst="round2SameRect">
          <a:avLst>
            <a:gd name="adj1" fmla="val 10500"/>
            <a:gd name="adj2" fmla="val 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Data for the bactericidal activity of HS were analyzed using the ANOVA </a:t>
          </a:r>
          <a:r>
            <a:rPr lang="en-US" sz="1400" b="1" kern="1200" dirty="0" err="1" smtClean="0"/>
            <a:t>Kruskal</a:t>
          </a:r>
          <a:r>
            <a:rPr lang="en-US" sz="1400" b="1" kern="1200" dirty="0" smtClean="0"/>
            <a:t>–Wallis test. In the ELISA tests the ANOVA Friedman and Kendall rank correlation coefficient test was used (</a:t>
          </a:r>
          <a:r>
            <a:rPr lang="en-US" sz="1400" b="1" kern="1200" dirty="0" err="1" smtClean="0"/>
            <a:t>Statistica.pl</a:t>
          </a:r>
          <a:r>
            <a:rPr lang="en-US" sz="1400" b="1" kern="1200" dirty="0" smtClean="0"/>
            <a:t> v. 9.0, </a:t>
          </a:r>
          <a:r>
            <a:rPr lang="en-US" sz="1400" b="1" kern="1200" dirty="0" err="1" smtClean="0"/>
            <a:t>Statsoft</a:t>
          </a:r>
          <a:r>
            <a:rPr lang="en-US" sz="1400" b="1" kern="1200" dirty="0" smtClean="0"/>
            <a:t>, </a:t>
          </a:r>
          <a:r>
            <a:rPr lang="en-US" sz="1400" b="1" kern="1200" dirty="0" err="1" smtClean="0"/>
            <a:t>Kraków</a:t>
          </a:r>
          <a:r>
            <a:rPr lang="en-US" sz="1400" b="1" kern="1200" dirty="0" smtClean="0"/>
            <a:t>, Poland). </a:t>
          </a:r>
          <a:endParaRPr lang="pl-PL"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endParaRPr lang="pl-PL" sz="1400" b="1" kern="1200" dirty="0">
            <a:effectLst>
              <a:outerShdw blurRad="38100" dist="38100" dir="2700000" algn="tl">
                <a:srgbClr val="000000">
                  <a:alpha val="43137"/>
                </a:srgbClr>
              </a:outerShdw>
            </a:effectLst>
          </a:endParaRPr>
        </a:p>
      </dsp:txBody>
      <dsp:txXfrm rot="10800000">
        <a:off x="6219897" y="1743792"/>
        <a:ext cx="1664305" cy="3630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BC594-6E08-481C-AA08-DDBCE59AC787}">
      <dsp:nvSpPr>
        <dsp:cNvPr id="0" name=""/>
        <dsp:cNvSpPr/>
      </dsp:nvSpPr>
      <dsp:spPr>
        <a:xfrm>
          <a:off x="0" y="167160"/>
          <a:ext cx="8105019" cy="1180399"/>
        </a:xfrm>
        <a:prstGeom prst="rightArrow">
          <a:avLst>
            <a:gd name="adj1" fmla="val 50000"/>
            <a:gd name="adj2" fmla="val 50000"/>
          </a:avLst>
        </a:prstGeom>
        <a:solidFill>
          <a:srgbClr val="8000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388" numCol="1" spcCol="1270" anchor="ctr" anchorCtr="0">
          <a:noAutofit/>
        </a:bodyPr>
        <a:lstStyle/>
        <a:p>
          <a:pPr lvl="0" algn="l" defTabSz="977900">
            <a:lnSpc>
              <a:spcPct val="90000"/>
            </a:lnSpc>
            <a:spcBef>
              <a:spcPct val="0"/>
            </a:spcBef>
            <a:spcAft>
              <a:spcPct val="35000"/>
            </a:spcAft>
          </a:pPr>
          <a:r>
            <a:rPr lang="pl-PL" sz="2200" b="1" kern="1200" dirty="0" smtClean="0">
              <a:solidFill>
                <a:srgbClr val="002060"/>
              </a:solidFill>
              <a:effectLst>
                <a:outerShdw blurRad="38100" dist="38100" dir="2700000" algn="tl">
                  <a:srgbClr val="000000">
                    <a:alpha val="43137"/>
                  </a:srgbClr>
                </a:outerShdw>
              </a:effectLst>
            </a:rPr>
            <a:t>I</a:t>
          </a:r>
          <a:endParaRPr lang="pl-PL" sz="2200" b="1" kern="1200" dirty="0">
            <a:solidFill>
              <a:srgbClr val="002060"/>
            </a:solidFill>
            <a:effectLst>
              <a:outerShdw blurRad="38100" dist="38100" dir="2700000" algn="tl">
                <a:srgbClr val="000000">
                  <a:alpha val="43137"/>
                </a:srgbClr>
              </a:outerShdw>
            </a:effectLst>
          </a:endParaRPr>
        </a:p>
      </dsp:txBody>
      <dsp:txXfrm>
        <a:off x="0" y="462260"/>
        <a:ext cx="7809919" cy="590199"/>
      </dsp:txXfrm>
    </dsp:sp>
    <dsp:sp modelId="{AD4083F1-B257-48FE-B4BB-E03C3DF1276E}">
      <dsp:nvSpPr>
        <dsp:cNvPr id="0" name=""/>
        <dsp:cNvSpPr/>
      </dsp:nvSpPr>
      <dsp:spPr>
        <a:xfrm>
          <a:off x="0" y="1077419"/>
          <a:ext cx="2496345" cy="2273884"/>
        </a:xfrm>
        <a:prstGeom prst="rect">
          <a:avLst/>
        </a:prstGeom>
        <a:solidFill>
          <a:schemeClr val="lt1">
            <a:hueOff val="0"/>
            <a:satOff val="0"/>
            <a:lumOff val="0"/>
            <a:alphaOff val="0"/>
          </a:schemeClr>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1" kern="1200" dirty="0" smtClean="0">
              <a:latin typeface="+mn-lt"/>
              <a:ea typeface="+mn-ea"/>
              <a:cs typeface="+mn-cs"/>
            </a:rPr>
            <a:t>No association between C3c deposition on the </a:t>
          </a:r>
          <a:r>
            <a:rPr lang="en-US" sz="1900" b="1" i="1" kern="1200" dirty="0" smtClean="0">
              <a:latin typeface="+mn-lt"/>
              <a:ea typeface="+mn-ea"/>
              <a:cs typeface="+mn-cs"/>
            </a:rPr>
            <a:t>Salmonella </a:t>
          </a:r>
          <a:r>
            <a:rPr lang="en-US" sz="1900" b="1" i="0" kern="1200" dirty="0" smtClean="0">
              <a:latin typeface="+mn-lt"/>
              <a:ea typeface="+mn-ea"/>
              <a:cs typeface="+mn-cs"/>
            </a:rPr>
            <a:t>O48</a:t>
          </a:r>
          <a:r>
            <a:rPr lang="en-US" sz="1900" b="1" i="1" kern="1200" dirty="0" smtClean="0">
              <a:latin typeface="+mn-lt"/>
              <a:ea typeface="+mn-ea"/>
              <a:cs typeface="+mn-cs"/>
            </a:rPr>
            <a:t> </a:t>
          </a:r>
          <a:r>
            <a:rPr lang="en-US" sz="1900" b="1" kern="1200" dirty="0" smtClean="0">
              <a:latin typeface="+mn-lt"/>
              <a:ea typeface="+mn-ea"/>
              <a:cs typeface="+mn-cs"/>
            </a:rPr>
            <a:t>cells and their susceptibility to HS was found</a:t>
          </a:r>
          <a:endParaRPr lang="pl-PL" sz="1900" b="1" kern="1200" dirty="0">
            <a:solidFill>
              <a:schemeClr val="tx1"/>
            </a:solidFill>
            <a:effectLst/>
          </a:endParaRPr>
        </a:p>
      </dsp:txBody>
      <dsp:txXfrm>
        <a:off x="0" y="1077419"/>
        <a:ext cx="2496345" cy="2273884"/>
      </dsp:txXfrm>
    </dsp:sp>
    <dsp:sp modelId="{ED6EBC88-381E-4D3A-AF70-C1D7539D5383}">
      <dsp:nvSpPr>
        <dsp:cNvPr id="0" name=""/>
        <dsp:cNvSpPr/>
      </dsp:nvSpPr>
      <dsp:spPr>
        <a:xfrm>
          <a:off x="2496345" y="560627"/>
          <a:ext cx="5608673" cy="1180399"/>
        </a:xfrm>
        <a:prstGeom prst="rightArrow">
          <a:avLst>
            <a:gd name="adj1" fmla="val 50000"/>
            <a:gd name="adj2" fmla="val 50000"/>
          </a:avLst>
        </a:prstGeom>
        <a:solidFill>
          <a:srgbClr val="00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388" numCol="1" spcCol="1270" anchor="ctr" anchorCtr="0">
          <a:noAutofit/>
        </a:bodyPr>
        <a:lstStyle/>
        <a:p>
          <a:pPr lvl="0" algn="l" defTabSz="977900">
            <a:lnSpc>
              <a:spcPct val="90000"/>
            </a:lnSpc>
            <a:spcBef>
              <a:spcPct val="0"/>
            </a:spcBef>
            <a:spcAft>
              <a:spcPct val="35000"/>
            </a:spcAft>
          </a:pPr>
          <a:r>
            <a:rPr lang="pl-PL" sz="2200" b="1" kern="1200" dirty="0" smtClean="0">
              <a:solidFill>
                <a:srgbClr val="002060"/>
              </a:solidFill>
              <a:effectLst>
                <a:outerShdw blurRad="38100" dist="38100" dir="2700000" algn="tl">
                  <a:srgbClr val="000000">
                    <a:alpha val="43137"/>
                  </a:srgbClr>
                </a:outerShdw>
              </a:effectLst>
            </a:rPr>
            <a:t>II</a:t>
          </a:r>
          <a:endParaRPr lang="pl-PL" sz="2200" b="1" kern="1200" dirty="0">
            <a:solidFill>
              <a:srgbClr val="002060"/>
            </a:solidFill>
            <a:effectLst>
              <a:outerShdw blurRad="38100" dist="38100" dir="2700000" algn="tl">
                <a:srgbClr val="000000">
                  <a:alpha val="43137"/>
                </a:srgbClr>
              </a:outerShdw>
            </a:effectLst>
          </a:endParaRPr>
        </a:p>
      </dsp:txBody>
      <dsp:txXfrm>
        <a:off x="2496345" y="855727"/>
        <a:ext cx="5313573" cy="590199"/>
      </dsp:txXfrm>
    </dsp:sp>
    <dsp:sp modelId="{0415FF6D-61A9-4453-A9E5-CFCB5513EA7F}">
      <dsp:nvSpPr>
        <dsp:cNvPr id="0" name=""/>
        <dsp:cNvSpPr/>
      </dsp:nvSpPr>
      <dsp:spPr>
        <a:xfrm>
          <a:off x="2496345" y="1470885"/>
          <a:ext cx="2496345" cy="2273884"/>
        </a:xfrm>
        <a:prstGeom prst="rect">
          <a:avLst/>
        </a:prstGeom>
        <a:solidFill>
          <a:schemeClr val="lt1">
            <a:hueOff val="0"/>
            <a:satOff val="0"/>
            <a:lumOff val="0"/>
            <a:alphaOff val="0"/>
          </a:schemeClr>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l-PL" sz="1900" b="1" kern="1200" dirty="0" smtClean="0">
              <a:solidFill>
                <a:srgbClr val="000000"/>
              </a:solidFill>
              <a:effectLst/>
            </a:rPr>
            <a:t>C3 </a:t>
          </a:r>
          <a:r>
            <a:rPr lang="pl-PL" sz="1900" b="1" kern="1200" dirty="0" err="1" smtClean="0">
              <a:solidFill>
                <a:srgbClr val="000000"/>
              </a:solidFill>
              <a:effectLst/>
            </a:rPr>
            <a:t>activation</a:t>
          </a:r>
          <a:r>
            <a:rPr lang="pl-PL" sz="1900" b="1" kern="1200" dirty="0" smtClean="0">
              <a:solidFill>
                <a:srgbClr val="000000"/>
              </a:solidFill>
              <a:effectLst/>
            </a:rPr>
            <a:t> by LPS was not dependent on the </a:t>
          </a:r>
          <a:r>
            <a:rPr lang="pl-PL" sz="1900" b="1" kern="1200" dirty="0" err="1" smtClean="0">
              <a:solidFill>
                <a:srgbClr val="000000"/>
              </a:solidFill>
              <a:effectLst/>
            </a:rPr>
            <a:t>amount</a:t>
          </a:r>
          <a:r>
            <a:rPr lang="pl-PL" sz="1900" b="1" kern="1200" dirty="0" smtClean="0">
              <a:solidFill>
                <a:srgbClr val="000000"/>
              </a:solidFill>
              <a:effectLst/>
            </a:rPr>
            <a:t> of </a:t>
          </a:r>
          <a:r>
            <a:rPr lang="pl-PL" sz="1900" b="1" kern="1200" dirty="0" err="1" smtClean="0">
              <a:solidFill>
                <a:srgbClr val="000000"/>
              </a:solidFill>
              <a:effectLst/>
            </a:rPr>
            <a:t>sialic</a:t>
          </a:r>
          <a:r>
            <a:rPr lang="pl-PL" sz="1900" b="1" kern="1200" dirty="0" smtClean="0">
              <a:solidFill>
                <a:srgbClr val="000000"/>
              </a:solidFill>
              <a:effectLst/>
            </a:rPr>
            <a:t> </a:t>
          </a:r>
          <a:r>
            <a:rPr lang="pl-PL" sz="1900" b="1" kern="1200" dirty="0" err="1" smtClean="0">
              <a:solidFill>
                <a:srgbClr val="000000"/>
              </a:solidFill>
              <a:effectLst/>
            </a:rPr>
            <a:t>acid</a:t>
          </a:r>
          <a:r>
            <a:rPr lang="pl-PL" sz="1900" b="1" kern="1200" smtClean="0">
              <a:solidFill>
                <a:srgbClr val="000000"/>
              </a:solidFill>
              <a:effectLst/>
            </a:rPr>
            <a:t> in LPS </a:t>
          </a:r>
          <a:endParaRPr lang="pl-PL" sz="1900" b="1" kern="1200" dirty="0">
            <a:solidFill>
              <a:srgbClr val="000000"/>
            </a:solidFill>
            <a:effectLst/>
          </a:endParaRPr>
        </a:p>
      </dsp:txBody>
      <dsp:txXfrm>
        <a:off x="2496345" y="1470885"/>
        <a:ext cx="2496345" cy="2273884"/>
      </dsp:txXfrm>
    </dsp:sp>
    <dsp:sp modelId="{E2B099B3-02FC-4EF5-8EBD-B6F9B65E935A}">
      <dsp:nvSpPr>
        <dsp:cNvPr id="0" name=""/>
        <dsp:cNvSpPr/>
      </dsp:nvSpPr>
      <dsp:spPr>
        <a:xfrm>
          <a:off x="4992691" y="954093"/>
          <a:ext cx="3112327" cy="1180399"/>
        </a:xfrm>
        <a:prstGeom prst="rightArrow">
          <a:avLst>
            <a:gd name="adj1" fmla="val 50000"/>
            <a:gd name="adj2" fmla="val 5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254000" bIns="187388" numCol="1" spcCol="1270" anchor="ctr" anchorCtr="0">
          <a:noAutofit/>
        </a:bodyPr>
        <a:lstStyle/>
        <a:p>
          <a:pPr lvl="0" algn="l" defTabSz="977900">
            <a:lnSpc>
              <a:spcPct val="90000"/>
            </a:lnSpc>
            <a:spcBef>
              <a:spcPct val="0"/>
            </a:spcBef>
            <a:spcAft>
              <a:spcPct val="35000"/>
            </a:spcAft>
          </a:pPr>
          <a:r>
            <a:rPr lang="pl-PL" sz="2200" b="1" kern="1200" dirty="0" smtClean="0">
              <a:solidFill>
                <a:srgbClr val="002060"/>
              </a:solidFill>
              <a:effectLst>
                <a:outerShdw blurRad="38100" dist="38100" dir="2700000" algn="tl">
                  <a:srgbClr val="000000">
                    <a:alpha val="43137"/>
                  </a:srgbClr>
                </a:outerShdw>
              </a:effectLst>
            </a:rPr>
            <a:t>III</a:t>
          </a:r>
          <a:endParaRPr lang="pl-PL" sz="2200" b="1" kern="1200" dirty="0">
            <a:solidFill>
              <a:srgbClr val="002060"/>
            </a:solidFill>
            <a:effectLst>
              <a:outerShdw blurRad="38100" dist="38100" dir="2700000" algn="tl">
                <a:srgbClr val="000000">
                  <a:alpha val="43137"/>
                </a:srgbClr>
              </a:outerShdw>
            </a:effectLst>
          </a:endParaRPr>
        </a:p>
      </dsp:txBody>
      <dsp:txXfrm>
        <a:off x="4992691" y="1249193"/>
        <a:ext cx="2817227" cy="590199"/>
      </dsp:txXfrm>
    </dsp:sp>
    <dsp:sp modelId="{393C3D89-87DE-495E-8466-F2A42C7633E9}">
      <dsp:nvSpPr>
        <dsp:cNvPr id="0" name=""/>
        <dsp:cNvSpPr/>
      </dsp:nvSpPr>
      <dsp:spPr>
        <a:xfrm>
          <a:off x="4992691" y="1864352"/>
          <a:ext cx="2496345" cy="2240605"/>
        </a:xfrm>
        <a:prstGeom prst="rect">
          <a:avLst/>
        </a:prstGeom>
        <a:solidFill>
          <a:schemeClr val="lt1">
            <a:hueOff val="0"/>
            <a:satOff val="0"/>
            <a:lumOff val="0"/>
            <a:alphaOff val="0"/>
          </a:schemeClr>
        </a:solidFill>
        <a:ln w="9525" cap="flat" cmpd="sng" algn="ctr">
          <a:solidFill>
            <a:schemeClr val="tx1"/>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pl-PL" sz="1900" b="1" kern="1200" dirty="0" err="1" smtClean="0">
              <a:solidFill>
                <a:srgbClr val="000000"/>
              </a:solidFill>
              <a:effectLst/>
            </a:rPr>
            <a:t>OMPs</a:t>
          </a:r>
          <a:r>
            <a:rPr lang="pl-PL" sz="1900" b="1" kern="1200" dirty="0" smtClean="0">
              <a:solidFill>
                <a:srgbClr val="000000"/>
              </a:solidFill>
              <a:effectLst/>
            </a:rPr>
            <a:t> of </a:t>
          </a:r>
          <a:r>
            <a:rPr lang="pl-PL" sz="1900" b="1" kern="1200" dirty="0" err="1" smtClean="0">
              <a:solidFill>
                <a:srgbClr val="000000"/>
              </a:solidFill>
              <a:effectLst/>
            </a:rPr>
            <a:t>molecular</a:t>
          </a:r>
          <a:r>
            <a:rPr lang="pl-PL" sz="1900" b="1" kern="1200" dirty="0" smtClean="0">
              <a:solidFill>
                <a:srgbClr val="000000"/>
              </a:solidFill>
              <a:effectLst/>
            </a:rPr>
            <a:t> </a:t>
          </a:r>
          <a:r>
            <a:rPr lang="pl-PL" sz="1900" b="1" kern="1200" dirty="0" err="1" smtClean="0">
              <a:solidFill>
                <a:srgbClr val="000000"/>
              </a:solidFill>
              <a:effectLst/>
            </a:rPr>
            <a:t>masses</a:t>
          </a:r>
          <a:r>
            <a:rPr lang="pl-PL" sz="1900" b="1" kern="1200" dirty="0" smtClean="0">
              <a:solidFill>
                <a:srgbClr val="000000"/>
              </a:solidFill>
              <a:effectLst/>
            </a:rPr>
            <a:t>: 42, 45, 46, 48 </a:t>
          </a:r>
          <a:r>
            <a:rPr lang="pl-PL" sz="1900" b="1" kern="1200" dirty="0" err="1" smtClean="0">
              <a:solidFill>
                <a:srgbClr val="000000"/>
              </a:solidFill>
              <a:effectLst/>
            </a:rPr>
            <a:t>kDa</a:t>
          </a:r>
          <a:r>
            <a:rPr lang="pl-PL" sz="1900" b="1" kern="1200" dirty="0" smtClean="0">
              <a:solidFill>
                <a:srgbClr val="000000"/>
              </a:solidFill>
              <a:effectLst/>
            </a:rPr>
            <a:t> </a:t>
          </a:r>
          <a:r>
            <a:rPr lang="pl-PL" sz="1900" b="1" kern="1200" dirty="0" err="1" smtClean="0">
              <a:solidFill>
                <a:srgbClr val="000000"/>
              </a:solidFill>
              <a:effectLst/>
            </a:rPr>
            <a:t>probably</a:t>
          </a:r>
          <a:r>
            <a:rPr lang="pl-PL" sz="1900" b="1" kern="1200" dirty="0" smtClean="0">
              <a:solidFill>
                <a:srgbClr val="000000"/>
              </a:solidFill>
              <a:effectLst/>
            </a:rPr>
            <a:t> </a:t>
          </a:r>
          <a:r>
            <a:rPr lang="pl-PL" sz="1900" b="1" kern="1200" dirty="0" err="1" smtClean="0">
              <a:solidFill>
                <a:srgbClr val="000000"/>
              </a:solidFill>
              <a:effectLst/>
            </a:rPr>
            <a:t>determine</a:t>
          </a:r>
          <a:r>
            <a:rPr lang="pl-PL" sz="1900" b="1" kern="1200" dirty="0" smtClean="0">
              <a:solidFill>
                <a:srgbClr val="000000"/>
              </a:solidFill>
              <a:effectLst/>
            </a:rPr>
            <a:t> </a:t>
          </a:r>
          <a:r>
            <a:rPr lang="pl-PL" sz="1900" b="1" i="1" kern="1200" dirty="0" smtClean="0">
              <a:solidFill>
                <a:srgbClr val="000000"/>
              </a:solidFill>
              <a:effectLst/>
            </a:rPr>
            <a:t>Salmonella</a:t>
          </a:r>
          <a:r>
            <a:rPr lang="pl-PL" sz="1900" b="1" kern="1200" dirty="0" smtClean="0">
              <a:solidFill>
                <a:srgbClr val="000000"/>
              </a:solidFill>
              <a:effectLst/>
            </a:rPr>
            <a:t> O48 </a:t>
          </a:r>
          <a:r>
            <a:rPr lang="pl-PL" sz="1900" b="1" kern="1200" dirty="0" err="1" smtClean="0">
              <a:solidFill>
                <a:srgbClr val="000000"/>
              </a:solidFill>
              <a:effectLst/>
            </a:rPr>
            <a:t>sensitivity</a:t>
          </a:r>
          <a:r>
            <a:rPr lang="pl-PL" sz="1900" b="1" kern="1200" dirty="0" smtClean="0">
              <a:solidFill>
                <a:srgbClr val="000000"/>
              </a:solidFill>
              <a:effectLst/>
            </a:rPr>
            <a:t> to HS </a:t>
          </a:r>
          <a:r>
            <a:rPr lang="pl-PL" sz="1900" b="1" kern="1200" dirty="0" err="1" smtClean="0">
              <a:solidFill>
                <a:srgbClr val="000000"/>
              </a:solidFill>
              <a:effectLst/>
            </a:rPr>
            <a:t>through</a:t>
          </a:r>
          <a:r>
            <a:rPr lang="pl-PL" sz="1900" b="1" kern="1200" dirty="0" smtClean="0">
              <a:solidFill>
                <a:srgbClr val="000000"/>
              </a:solidFill>
              <a:effectLst/>
            </a:rPr>
            <a:t> C3 </a:t>
          </a:r>
          <a:r>
            <a:rPr lang="pl-PL" sz="1900" b="1" kern="1200" dirty="0" err="1" smtClean="0">
              <a:solidFill>
                <a:srgbClr val="000000"/>
              </a:solidFill>
              <a:effectLst/>
            </a:rPr>
            <a:t>activation</a:t>
          </a:r>
          <a:r>
            <a:rPr lang="pl-PL" sz="1900" b="1" kern="1200" dirty="0" smtClean="0">
              <a:solidFill>
                <a:srgbClr val="000000"/>
              </a:solidFill>
              <a:effectLst/>
            </a:rPr>
            <a:t> </a:t>
          </a:r>
        </a:p>
        <a:p>
          <a:pPr lvl="0" algn="l" defTabSz="844550">
            <a:lnSpc>
              <a:spcPct val="90000"/>
            </a:lnSpc>
            <a:spcBef>
              <a:spcPct val="0"/>
            </a:spcBef>
            <a:spcAft>
              <a:spcPct val="35000"/>
            </a:spcAft>
          </a:pPr>
          <a:endParaRPr lang="pl-PL" sz="1900" b="1" kern="1200" dirty="0">
            <a:solidFill>
              <a:srgbClr val="000000"/>
            </a:solidFill>
            <a:effectLst/>
          </a:endParaRPr>
        </a:p>
      </dsp:txBody>
      <dsp:txXfrm>
        <a:off x="4992691" y="1864352"/>
        <a:ext cx="2496345" cy="2240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474BD-2A69-5140-A307-C8C7A29726BB}">
      <dsp:nvSpPr>
        <dsp:cNvPr id="0" name=""/>
        <dsp:cNvSpPr/>
      </dsp:nvSpPr>
      <dsp:spPr>
        <a:xfrm>
          <a:off x="0" y="8375"/>
          <a:ext cx="7738533" cy="125540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Gram-negative bacteria with their potential to change the chemical structure of LPS may become distinct strains containing the unique surface antigens patterns. It may generate serious clinical problems of global interest to eliminate bacteria occurring systemic infections with current available drugs</a:t>
          </a:r>
          <a:endParaRPr lang="en-US" sz="1800" b="1" kern="1200" dirty="0"/>
        </a:p>
      </dsp:txBody>
      <dsp:txXfrm>
        <a:off x="61284" y="69659"/>
        <a:ext cx="7615965" cy="1132841"/>
      </dsp:txXfrm>
    </dsp:sp>
    <dsp:sp modelId="{FD349A9A-0091-9947-927D-FAD83E72CED6}">
      <dsp:nvSpPr>
        <dsp:cNvPr id="0" name=""/>
        <dsp:cNvSpPr/>
      </dsp:nvSpPr>
      <dsp:spPr>
        <a:xfrm>
          <a:off x="0" y="1430825"/>
          <a:ext cx="7738533" cy="1255409"/>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LPS characterization supports the development of a new vaccine against non-typhoidal </a:t>
          </a:r>
          <a:r>
            <a:rPr lang="en-US" sz="1800" b="1" i="1" kern="1200" smtClean="0"/>
            <a:t>Salmonellae</a:t>
          </a:r>
          <a:r>
            <a:rPr lang="en-US" sz="1800" b="1" kern="1200" smtClean="0"/>
            <a:t> for Africa</a:t>
          </a:r>
          <a:endParaRPr lang="pl-PL" sz="1800" b="1" kern="1200" dirty="0">
            <a:effectLst>
              <a:outerShdw blurRad="38100" dist="38100" dir="2700000" algn="tl">
                <a:srgbClr val="000000">
                  <a:alpha val="43137"/>
                </a:srgbClr>
              </a:outerShdw>
            </a:effectLst>
          </a:endParaRPr>
        </a:p>
      </dsp:txBody>
      <dsp:txXfrm>
        <a:off x="61284" y="1492109"/>
        <a:ext cx="7615965" cy="1132841"/>
      </dsp:txXfrm>
    </dsp:sp>
    <dsp:sp modelId="{12236A05-75AE-DE47-8AFF-629E7BB3830A}">
      <dsp:nvSpPr>
        <dsp:cNvPr id="0" name=""/>
        <dsp:cNvSpPr/>
      </dsp:nvSpPr>
      <dsp:spPr>
        <a:xfrm>
          <a:off x="0" y="2853275"/>
          <a:ext cx="7738533" cy="1255409"/>
        </a:xfrm>
        <a:prstGeom prst="roundRect">
          <a:avLst/>
        </a:prstGeom>
        <a:gradFill rotWithShape="0">
          <a:gsLst>
            <a:gs pos="0">
              <a:schemeClr val="accent4">
                <a:hueOff val="-2976514"/>
                <a:satOff val="17933"/>
                <a:lumOff val="1437"/>
                <a:alphaOff val="0"/>
                <a:shade val="51000"/>
                <a:satMod val="130000"/>
              </a:schemeClr>
            </a:gs>
            <a:gs pos="80000">
              <a:schemeClr val="accent4">
                <a:hueOff val="-2976514"/>
                <a:satOff val="17933"/>
                <a:lumOff val="1437"/>
                <a:alphaOff val="0"/>
                <a:shade val="93000"/>
                <a:satMod val="130000"/>
              </a:schemeClr>
            </a:gs>
            <a:gs pos="100000">
              <a:schemeClr val="accent4">
                <a:hueOff val="-2976514"/>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Finding factors that control C components deposition on bacterial cells is the way to explain the sophisticated mechanism of bacteraemia leading to sepsis</a:t>
          </a:r>
          <a:endParaRPr lang="en-US" sz="1800" b="1" kern="1200" dirty="0" smtClean="0"/>
        </a:p>
      </dsp:txBody>
      <dsp:txXfrm>
        <a:off x="61284" y="2914559"/>
        <a:ext cx="7615965" cy="1132841"/>
      </dsp:txXfrm>
    </dsp:sp>
    <dsp:sp modelId="{394C9C94-9DE9-FD47-9D1E-34575B136803}">
      <dsp:nvSpPr>
        <dsp:cNvPr id="0" name=""/>
        <dsp:cNvSpPr/>
      </dsp:nvSpPr>
      <dsp:spPr>
        <a:xfrm>
          <a:off x="0" y="4275725"/>
          <a:ext cx="7738533" cy="1255409"/>
        </a:xfrm>
        <a:prstGeom prst="roundRect">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smtClean="0"/>
            <a:t>The phenomenon of mimicry as a cause of autoimmune diseases is unknown. In the future, the premises like those presented may be helpful to construct antibacterial vaccines against autoimmune-connected infections</a:t>
          </a:r>
          <a:endParaRPr lang="en-US" sz="1800" b="1" kern="1200" dirty="0"/>
        </a:p>
      </dsp:txBody>
      <dsp:txXfrm>
        <a:off x="61284" y="4337009"/>
        <a:ext cx="7615965" cy="11328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0.70283</cdr:x>
      <cdr:y>0.00762</cdr:y>
    </cdr:from>
    <cdr:to>
      <cdr:x>1</cdr:x>
      <cdr:y>0.35648</cdr:y>
    </cdr:to>
    <cdr:grpSp>
      <cdr:nvGrpSpPr>
        <cdr:cNvPr id="2" name="Group 1"/>
        <cdr:cNvGrpSpPr/>
      </cdr:nvGrpSpPr>
      <cdr:grpSpPr>
        <a:xfrm xmlns:a="http://schemas.openxmlformats.org/drawingml/2006/main">
          <a:off x="5676898" y="35290"/>
          <a:ext cx="2400302" cy="1615638"/>
          <a:chOff x="134418" y="-1295488"/>
          <a:chExt cx="8468442" cy="2513891"/>
        </a:xfrm>
        <a:scene3d xmlns:a="http://schemas.openxmlformats.org/drawingml/2006/main">
          <a:camera prst="orthographicFront"/>
          <a:lightRig rig="threePt" dir="t">
            <a:rot lat="0" lon="0" rev="7500000"/>
          </a:lightRig>
        </a:scene3d>
      </cdr:grpSpPr>
      <cdr:sp macro="" textlink="">
        <cdr:nvSpPr>
          <cdr:cNvPr id="3" name="Rounded Rectangle 2"/>
          <cdr:cNvSpPr/>
        </cdr:nvSpPr>
        <cdr:spPr>
          <a:xfrm xmlns:a="http://schemas.openxmlformats.org/drawingml/2006/main">
            <a:off x="134418" y="-1001385"/>
            <a:ext cx="8124970" cy="1920538"/>
          </a:xfrm>
          <a:prstGeom xmlns:a="http://schemas.openxmlformats.org/drawingml/2006/main" prst="roundRect">
            <a:avLst/>
          </a:prstGeom>
          <a:solidFill xmlns:a="http://schemas.openxmlformats.org/drawingml/2006/main">
            <a:srgbClr val="800080"/>
          </a:solidFill>
          <a:sp3d xmlns:a="http://schemas.openxmlformats.org/drawingml/2006/main" prstMaterial="plastic">
            <a:bevelT w="127000" h="25400" prst="relaxedInset"/>
          </a:sp3d>
        </cdr:spPr>
        <cdr:style>
          <a:lnRef xmlns:a="http://schemas.openxmlformats.org/drawingml/2006/main" idx="0">
            <a:schemeClr val="lt1">
              <a:hueOff val="0"/>
              <a:satOff val="0"/>
              <a:lumOff val="0"/>
              <a:alphaOff val="0"/>
            </a:schemeClr>
          </a:lnRef>
          <a:fillRef xmlns:a="http://schemas.openxmlformats.org/drawingml/2006/main" idx="3">
            <a:scrgbClr r="0" g="0" b="0"/>
          </a:fillRef>
          <a:effectRef xmlns:a="http://schemas.openxmlformats.org/drawingml/2006/main" idx="2">
            <a:schemeClr val="accent2">
              <a:hueOff val="0"/>
              <a:satOff val="0"/>
              <a:lumOff val="0"/>
              <a:alphaOff val="0"/>
            </a:schemeClr>
          </a:effectRef>
          <a:fontRef xmlns:a="http://schemas.openxmlformats.org/drawingml/2006/main" idx="minor">
            <a:schemeClr val="lt1"/>
          </a:fontRef>
        </cdr:style>
      </cdr:sp>
      <cdr:sp macro="" textlink="">
        <cdr:nvSpPr>
          <cdr:cNvPr id="4" name="Rounded Rectangle 4"/>
          <cdr:cNvSpPr/>
        </cdr:nvSpPr>
        <cdr:spPr>
          <a:xfrm xmlns:a="http://schemas.openxmlformats.org/drawingml/2006/main">
            <a:off x="238971" y="-1295488"/>
            <a:ext cx="8363889" cy="2513891"/>
          </a:xfrm>
          <a:prstGeom xmlns:a="http://schemas.openxmlformats.org/drawingml/2006/main" prst="rect">
            <a:avLst/>
          </a:prstGeom>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cdr:style>
        <cdr:txBody>
          <a:bodyPr xmlns:a="http://schemas.openxmlformats.org/drawingml/2006/main" spcFirstLastPara="0" vert="horz" wrap="square" lIns="102870" tIns="102870" rIns="102870" bIns="102870" numCol="1" spcCol="1270" anchor="ctr" anchorCtr="0">
            <a:noAutofit/>
          </a:bodyPr>
          <a:lstStyle xmlns:a="http://schemas.openxmlformats.org/drawingml/2006/main"/>
          <a:p xmlns:a="http://schemas.openxmlformats.org/drawingml/2006/main">
            <a:pPr lvl="0" algn="l" defTabSz="1200150">
              <a:lnSpc>
                <a:spcPct val="90000"/>
              </a:lnSpc>
              <a:spcBef>
                <a:spcPct val="0"/>
              </a:spcBef>
              <a:spcAft>
                <a:spcPct val="35000"/>
              </a:spcAft>
            </a:pPr>
            <a:r>
              <a:rPr lang="en-US" sz="2000" b="1" kern="1200" dirty="0" smtClean="0">
                <a:effectLst>
                  <a:outerShdw blurRad="50800" dist="38100" dir="2700000" algn="tl" rotWithShape="0">
                    <a:srgbClr val="000000">
                      <a:alpha val="43000"/>
                    </a:srgbClr>
                  </a:outerShdw>
                </a:effectLst>
              </a:rPr>
              <a:t>Tested strains were serum-sensitive</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C5E14-1436-41EE-B8FF-5E59D7640078}" type="datetimeFigureOut">
              <a:rPr lang="pl-PL" smtClean="0"/>
              <a:t>15/07/16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E63DD-A055-4120-A739-9530F7F1C85B}" type="slidenum">
              <a:rPr lang="pl-PL" smtClean="0"/>
              <a:t>‹#›</a:t>
            </a:fld>
            <a:endParaRPr lang="pl-PL"/>
          </a:p>
        </p:txBody>
      </p:sp>
    </p:spTree>
    <p:extLst>
      <p:ext uri="{BB962C8B-B14F-4D97-AF65-F5344CB8AC3E}">
        <p14:creationId xmlns:p14="http://schemas.microsoft.com/office/powerpoint/2010/main" val="295470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B6AA2EE-085F-4724-8D4C-5A255C734286}" type="slidenum">
              <a:rPr lang="pl-PL" smtClean="0">
                <a:solidFill>
                  <a:prstClr val="black"/>
                </a:solidFill>
              </a:rPr>
              <a:pPr/>
              <a:t>2</a:t>
            </a:fld>
            <a:endParaRPr lang="pl-PL">
              <a:solidFill>
                <a:prstClr val="black"/>
              </a:solidFill>
            </a:endParaRPr>
          </a:p>
        </p:txBody>
      </p:sp>
    </p:spTree>
    <p:extLst>
      <p:ext uri="{BB962C8B-B14F-4D97-AF65-F5344CB8AC3E}">
        <p14:creationId xmlns:p14="http://schemas.microsoft.com/office/powerpoint/2010/main" val="106120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12</a:t>
            </a:fld>
            <a:endParaRPr lang="pl-PL"/>
          </a:p>
        </p:txBody>
      </p:sp>
    </p:spTree>
    <p:extLst>
      <p:ext uri="{BB962C8B-B14F-4D97-AF65-F5344CB8AC3E}">
        <p14:creationId xmlns:p14="http://schemas.microsoft.com/office/powerpoint/2010/main" val="17831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094E63DD-A055-4120-A739-9530F7F1C85B}" type="slidenum">
              <a:rPr lang="pl-PL" smtClean="0"/>
              <a:t>14</a:t>
            </a:fld>
            <a:endParaRPr lang="pl-PL"/>
          </a:p>
        </p:txBody>
      </p:sp>
    </p:spTree>
    <p:extLst>
      <p:ext uri="{BB962C8B-B14F-4D97-AF65-F5344CB8AC3E}">
        <p14:creationId xmlns:p14="http://schemas.microsoft.com/office/powerpoint/2010/main" val="3730068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15</a:t>
            </a:fld>
            <a:endParaRPr lang="pl-PL"/>
          </a:p>
        </p:txBody>
      </p:sp>
    </p:spTree>
    <p:extLst>
      <p:ext uri="{BB962C8B-B14F-4D97-AF65-F5344CB8AC3E}">
        <p14:creationId xmlns:p14="http://schemas.microsoft.com/office/powerpoint/2010/main" val="37256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16</a:t>
            </a:fld>
            <a:endParaRPr lang="pl-PL"/>
          </a:p>
        </p:txBody>
      </p:sp>
    </p:spTree>
    <p:extLst>
      <p:ext uri="{BB962C8B-B14F-4D97-AF65-F5344CB8AC3E}">
        <p14:creationId xmlns:p14="http://schemas.microsoft.com/office/powerpoint/2010/main" val="376554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3</a:t>
            </a:fld>
            <a:endParaRPr lang="pl-PL"/>
          </a:p>
        </p:txBody>
      </p:sp>
    </p:spTree>
    <p:extLst>
      <p:ext uri="{BB962C8B-B14F-4D97-AF65-F5344CB8AC3E}">
        <p14:creationId xmlns:p14="http://schemas.microsoft.com/office/powerpoint/2010/main" val="37256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4</a:t>
            </a:fld>
            <a:endParaRPr lang="pl-PL"/>
          </a:p>
        </p:txBody>
      </p:sp>
    </p:spTree>
    <p:extLst>
      <p:ext uri="{BB962C8B-B14F-4D97-AF65-F5344CB8AC3E}">
        <p14:creationId xmlns:p14="http://schemas.microsoft.com/office/powerpoint/2010/main" val="307376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5</a:t>
            </a:fld>
            <a:endParaRPr lang="pl-PL"/>
          </a:p>
        </p:txBody>
      </p:sp>
    </p:spTree>
    <p:extLst>
      <p:ext uri="{BB962C8B-B14F-4D97-AF65-F5344CB8AC3E}">
        <p14:creationId xmlns:p14="http://schemas.microsoft.com/office/powerpoint/2010/main" val="39065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6</a:t>
            </a:fld>
            <a:endParaRPr lang="pl-PL"/>
          </a:p>
        </p:txBody>
      </p:sp>
    </p:spTree>
    <p:extLst>
      <p:ext uri="{BB962C8B-B14F-4D97-AF65-F5344CB8AC3E}">
        <p14:creationId xmlns:p14="http://schemas.microsoft.com/office/powerpoint/2010/main" val="129281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8</a:t>
            </a:fld>
            <a:endParaRPr lang="pl-PL"/>
          </a:p>
        </p:txBody>
      </p:sp>
    </p:spTree>
    <p:extLst>
      <p:ext uri="{BB962C8B-B14F-4D97-AF65-F5344CB8AC3E}">
        <p14:creationId xmlns:p14="http://schemas.microsoft.com/office/powerpoint/2010/main" val="308531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1" dirty="0"/>
          </a:p>
        </p:txBody>
      </p:sp>
      <p:sp>
        <p:nvSpPr>
          <p:cNvPr id="4" name="Slide Number Placeholder 3"/>
          <p:cNvSpPr>
            <a:spLocks noGrp="1"/>
          </p:cNvSpPr>
          <p:nvPr>
            <p:ph type="sldNum" sz="quarter" idx="10"/>
          </p:nvPr>
        </p:nvSpPr>
        <p:spPr/>
        <p:txBody>
          <a:bodyPr/>
          <a:lstStyle/>
          <a:p>
            <a:fld id="{094E63DD-A055-4120-A739-9530F7F1C85B}" type="slidenum">
              <a:rPr lang="pl-PL" smtClean="0"/>
              <a:t>9</a:t>
            </a:fld>
            <a:endParaRPr lang="pl-PL"/>
          </a:p>
        </p:txBody>
      </p:sp>
    </p:spTree>
    <p:extLst>
      <p:ext uri="{BB962C8B-B14F-4D97-AF65-F5344CB8AC3E}">
        <p14:creationId xmlns:p14="http://schemas.microsoft.com/office/powerpoint/2010/main" val="60227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10</a:t>
            </a:fld>
            <a:endParaRPr lang="pl-PL"/>
          </a:p>
        </p:txBody>
      </p:sp>
    </p:spTree>
    <p:extLst>
      <p:ext uri="{BB962C8B-B14F-4D97-AF65-F5344CB8AC3E}">
        <p14:creationId xmlns:p14="http://schemas.microsoft.com/office/powerpoint/2010/main" val="402544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63DD-A055-4120-A739-9530F7F1C85B}" type="slidenum">
              <a:rPr lang="pl-PL" smtClean="0"/>
              <a:t>11</a:t>
            </a:fld>
            <a:endParaRPr lang="pl-PL"/>
          </a:p>
        </p:txBody>
      </p:sp>
    </p:spTree>
    <p:extLst>
      <p:ext uri="{BB962C8B-B14F-4D97-AF65-F5344CB8AC3E}">
        <p14:creationId xmlns:p14="http://schemas.microsoft.com/office/powerpoint/2010/main" val="124515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6B2594E-56FA-4A81-A9A3-5AE07DC44BFD}" type="datetimeFigureOut">
              <a:rPr lang="pl-PL" smtClean="0"/>
              <a:t>15/07/16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1600724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B2594E-56FA-4A81-A9A3-5AE07DC44BFD}" type="datetimeFigureOut">
              <a:rPr lang="pl-PL" smtClean="0"/>
              <a:t>15/07/16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31750013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B2594E-56FA-4A81-A9A3-5AE07DC44BFD}" type="datetimeFigureOut">
              <a:rPr lang="pl-PL" smtClean="0"/>
              <a:t>15/07/16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1487985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CF21E78-A8A5-43D0-8C35-F0A7D8E88B7A}" type="datetime1">
              <a:rPr lang="pl-PL" smtClean="0">
                <a:solidFill>
                  <a:prstClr val="black">
                    <a:tint val="75000"/>
                  </a:prstClr>
                </a:solidFill>
              </a:rPr>
              <a:pPr/>
              <a:t>15/07/16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2405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3ADA2FE-A341-4F40-90BD-D6BC722212CA}" type="datetime1">
              <a:rPr lang="pl-PL" smtClean="0">
                <a:solidFill>
                  <a:prstClr val="black">
                    <a:tint val="75000"/>
                  </a:prstClr>
                </a:solidFill>
              </a:rPr>
              <a:pPr/>
              <a:t>15/07/16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5313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B39E0AE-F47D-4D79-B875-F5F913591AAB}" type="datetime1">
              <a:rPr lang="pl-PL" smtClean="0">
                <a:solidFill>
                  <a:prstClr val="black">
                    <a:tint val="75000"/>
                  </a:prstClr>
                </a:solidFill>
              </a:rPr>
              <a:pPr/>
              <a:t>15/07/16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79140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FA0E0B1-9C82-4BE1-87E4-91D84B9CDB91}" type="datetime1">
              <a:rPr lang="pl-PL" smtClean="0">
                <a:solidFill>
                  <a:prstClr val="black">
                    <a:tint val="75000"/>
                  </a:prstClr>
                </a:solidFill>
              </a:rPr>
              <a:pPr/>
              <a:t>15/07/16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0149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B40AE4C-6A66-4B4F-8B7D-CBAF6897510B}" type="datetime1">
              <a:rPr lang="pl-PL" smtClean="0">
                <a:solidFill>
                  <a:prstClr val="black">
                    <a:tint val="75000"/>
                  </a:prstClr>
                </a:solidFill>
              </a:rPr>
              <a:pPr/>
              <a:t>15/07/16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550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FADE0B5-355E-457D-909B-D173E61F80D6}" type="datetime1">
              <a:rPr lang="pl-PL" smtClean="0">
                <a:solidFill>
                  <a:prstClr val="black">
                    <a:tint val="75000"/>
                  </a:prstClr>
                </a:solidFill>
              </a:rPr>
              <a:pPr/>
              <a:t>15/07/16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1741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4F728C2-1DC4-4FDE-A83A-C55F5BD50BFC}" type="datetime1">
              <a:rPr lang="pl-PL" smtClean="0">
                <a:solidFill>
                  <a:prstClr val="black">
                    <a:tint val="75000"/>
                  </a:prstClr>
                </a:solidFill>
              </a:rPr>
              <a:pPr/>
              <a:t>15/07/16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8725952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A3319E82-2033-4A47-A7A2-08BC8E9C8BAD}" type="datetime1">
              <a:rPr lang="pl-PL" smtClean="0">
                <a:solidFill>
                  <a:prstClr val="black">
                    <a:tint val="75000"/>
                  </a:prstClr>
                </a:solidFill>
              </a:rPr>
              <a:pPr/>
              <a:t>15/07/16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3946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6B2594E-56FA-4A81-A9A3-5AE07DC44BFD}" type="datetimeFigureOut">
              <a:rPr lang="pl-PL" smtClean="0"/>
              <a:t>15/07/16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24792007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0D5EC9-A702-40A7-BE3D-1596F6185AC6}" type="datetime1">
              <a:rPr lang="pl-PL" smtClean="0">
                <a:solidFill>
                  <a:prstClr val="black">
                    <a:tint val="75000"/>
                  </a:prstClr>
                </a:solidFill>
              </a:rPr>
              <a:pPr/>
              <a:t>15/07/16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2507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C5F8E73-48F4-4EC6-A08A-7339F1A2B4B4}" type="datetime1">
              <a:rPr lang="pl-PL" smtClean="0">
                <a:solidFill>
                  <a:prstClr val="black">
                    <a:tint val="75000"/>
                  </a:prstClr>
                </a:solidFill>
              </a:rPr>
              <a:pPr/>
              <a:t>15/07/16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65751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2CE70F7-89A8-470E-93FD-0E17090E7A04}" type="datetime1">
              <a:rPr lang="pl-PL" smtClean="0">
                <a:solidFill>
                  <a:prstClr val="black">
                    <a:tint val="75000"/>
                  </a:prstClr>
                </a:solidFill>
              </a:rPr>
              <a:pPr/>
              <a:t>15/07/16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5013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6B2594E-56FA-4A81-A9A3-5AE07DC44BFD}" type="datetimeFigureOut">
              <a:rPr lang="pl-PL" smtClean="0"/>
              <a:t>15/07/16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693280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6B2594E-56FA-4A81-A9A3-5AE07DC44BFD}" type="datetimeFigureOut">
              <a:rPr lang="pl-PL" smtClean="0"/>
              <a:t>15/07/16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20432944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6B2594E-56FA-4A81-A9A3-5AE07DC44BFD}" type="datetimeFigureOut">
              <a:rPr lang="pl-PL" smtClean="0"/>
              <a:t>15/07/16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33865146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6B2594E-56FA-4A81-A9A3-5AE07DC44BFD}" type="datetimeFigureOut">
              <a:rPr lang="pl-PL" smtClean="0"/>
              <a:t>15/07/16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471074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6B2594E-56FA-4A81-A9A3-5AE07DC44BFD}" type="datetimeFigureOut">
              <a:rPr lang="pl-PL" smtClean="0"/>
              <a:t>15/07/16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31603194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6B2594E-56FA-4A81-A9A3-5AE07DC44BFD}" type="datetimeFigureOut">
              <a:rPr lang="pl-PL" smtClean="0"/>
              <a:t>15/07/16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3459970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6B2594E-56FA-4A81-A9A3-5AE07DC44BFD}" type="datetimeFigureOut">
              <a:rPr lang="pl-PL" smtClean="0"/>
              <a:t>15/07/16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AE2615-23DB-4329-BFD5-0D0D98720B57}" type="slidenum">
              <a:rPr lang="pl-PL" smtClean="0"/>
              <a:t>‹#›</a:t>
            </a:fld>
            <a:endParaRPr lang="pl-PL"/>
          </a:p>
        </p:txBody>
      </p:sp>
    </p:spTree>
    <p:extLst>
      <p:ext uri="{BB962C8B-B14F-4D97-AF65-F5344CB8AC3E}">
        <p14:creationId xmlns:p14="http://schemas.microsoft.com/office/powerpoint/2010/main" val="1724389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2594E-56FA-4A81-A9A3-5AE07DC44BFD}" type="datetimeFigureOut">
              <a:rPr lang="pl-PL" smtClean="0"/>
              <a:t>15/07/16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E2615-23DB-4329-BFD5-0D0D98720B57}" type="slidenum">
              <a:rPr lang="pl-PL" smtClean="0"/>
              <a:t>‹#›</a:t>
            </a:fld>
            <a:endParaRPr lang="pl-PL"/>
          </a:p>
        </p:txBody>
      </p:sp>
    </p:spTree>
    <p:extLst>
      <p:ext uri="{BB962C8B-B14F-4D97-AF65-F5344CB8AC3E}">
        <p14:creationId xmlns:p14="http://schemas.microsoft.com/office/powerpoint/2010/main" val="36824766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10A23-6487-4DBE-8761-813C58DD0356}" type="datetime1">
              <a:rPr lang="pl-PL" smtClean="0">
                <a:solidFill>
                  <a:prstClr val="black">
                    <a:tint val="75000"/>
                  </a:prstClr>
                </a:solidFill>
              </a:rPr>
              <a:pPr/>
              <a:t>15/07/16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solidFill>
                  <a:prstClr val="black">
                    <a:tint val="75000"/>
                  </a:prstClr>
                </a:solidFill>
              </a:rPr>
              <a:t>Copyright Stefan Nowicki 2010</a:t>
            </a:r>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B74E3-3BB2-474B-95DD-20B2BE40AC33}"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670554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slide" Target="slide1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slide" Target="slide14.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em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372491"/>
      </p:ext>
    </p:extLst>
  </p:cSld>
  <p:clrMapOvr>
    <a:masterClrMapping/>
  </p:clrMapOvr>
  <mc:AlternateContent xmlns:mc="http://schemas.openxmlformats.org/markup-compatibility/2006" xmlns:p14="http://schemas.microsoft.com/office/powerpoint/2010/main">
    <mc:Choice Requires="p14">
      <p:transition spd="slow" p14:dur="1400" advTm="1976">
        <p14:doors dir="vert"/>
      </p:transition>
    </mc:Choice>
    <mc:Fallback xmlns="">
      <p:transition xmlns:p14="http://schemas.microsoft.com/office/powerpoint/2010/main" spd="slow" advTm="1976">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3779104"/>
              </p:ext>
            </p:extLst>
          </p:nvPr>
        </p:nvGraphicFramePr>
        <p:xfrm>
          <a:off x="1022922" y="1261176"/>
          <a:ext cx="6749478" cy="4434981"/>
        </p:xfrm>
        <a:graphic>
          <a:graphicData uri="http://schemas.openxmlformats.org/drawingml/2006/chart">
            <c:chart xmlns:c="http://schemas.openxmlformats.org/drawingml/2006/chart" xmlns:r="http://schemas.openxmlformats.org/officeDocument/2006/relationships" r:id="rId3"/>
          </a:graphicData>
        </a:graphic>
      </p:graphicFrame>
      <p:sp>
        <p:nvSpPr>
          <p:cNvPr id="3" name="pole tekstowe 2"/>
          <p:cNvSpPr txBox="1"/>
          <p:nvPr/>
        </p:nvSpPr>
        <p:spPr>
          <a:xfrm>
            <a:off x="2538484" y="135467"/>
            <a:ext cx="6605516" cy="830997"/>
          </a:xfrm>
          <a:prstGeom prst="rect">
            <a:avLst/>
          </a:prstGeom>
          <a:noFill/>
        </p:spPr>
        <p:txBody>
          <a:bodyPr wrap="square" rtlCol="0">
            <a:spAutoFit/>
          </a:bodyPr>
          <a:lstStyle/>
          <a:p>
            <a:r>
              <a:rPr lang="pl-PL" sz="2400" b="1" dirty="0" err="1" smtClean="0">
                <a:solidFill>
                  <a:schemeClr val="bg1"/>
                </a:solidFill>
                <a:effectLst>
                  <a:outerShdw blurRad="50800" dist="38100" dir="2700000" algn="tl" rotWithShape="0">
                    <a:srgbClr val="000000">
                      <a:alpha val="43000"/>
                    </a:srgbClr>
                  </a:outerShdw>
                </a:effectLst>
              </a:rPr>
              <a:t>Results</a:t>
            </a:r>
            <a:r>
              <a:rPr lang="pl-PL" sz="2400" b="1" dirty="0" smtClean="0">
                <a:solidFill>
                  <a:schemeClr val="bg1"/>
                </a:solidFill>
                <a:effectLst>
                  <a:outerShdw blurRad="50800" dist="38100" dir="2700000" algn="tl" rotWithShape="0">
                    <a:srgbClr val="000000">
                      <a:alpha val="43000"/>
                    </a:srgbClr>
                  </a:outerShdw>
                </a:effectLst>
              </a:rPr>
              <a:t>: C3</a:t>
            </a:r>
            <a:r>
              <a:rPr lang="en-US" sz="2400" b="1" dirty="0" smtClean="0">
                <a:solidFill>
                  <a:schemeClr val="bg1"/>
                </a:solidFill>
                <a:effectLst>
                  <a:outerShdw blurRad="50800" dist="38100" dir="2700000" algn="tl" rotWithShape="0">
                    <a:srgbClr val="000000">
                      <a:alpha val="43000"/>
                    </a:srgbClr>
                  </a:outerShdw>
                </a:effectLst>
              </a:rPr>
              <a:t> </a:t>
            </a:r>
            <a:r>
              <a:rPr lang="en-US" sz="2400" b="1" dirty="0">
                <a:solidFill>
                  <a:schemeClr val="bg1"/>
                </a:solidFill>
                <a:effectLst>
                  <a:outerShdw blurRad="50800" dist="38100" dir="2700000" algn="tl" rotWithShape="0">
                    <a:srgbClr val="000000">
                      <a:alpha val="43000"/>
                    </a:srgbClr>
                  </a:outerShdw>
                </a:effectLst>
              </a:rPr>
              <a:t>complement protein depositions on </a:t>
            </a:r>
            <a:r>
              <a:rPr lang="en-US" sz="2400" b="1" i="1" dirty="0" smtClean="0">
                <a:solidFill>
                  <a:schemeClr val="bg1"/>
                </a:solidFill>
                <a:effectLst>
                  <a:outerShdw blurRad="50800" dist="38100" dir="2700000" algn="tl" rotWithShape="0">
                    <a:srgbClr val="000000">
                      <a:alpha val="43000"/>
                    </a:srgbClr>
                  </a:outerShdw>
                </a:effectLst>
              </a:rPr>
              <a:t>Salmonella</a:t>
            </a:r>
            <a:r>
              <a:rPr lang="en-US" sz="2400" b="1" dirty="0" smtClean="0">
                <a:solidFill>
                  <a:schemeClr val="bg1"/>
                </a:solidFill>
                <a:effectLst>
                  <a:outerShdw blurRad="50800" dist="38100" dir="2700000" algn="tl" rotWithShape="0">
                    <a:srgbClr val="000000">
                      <a:alpha val="43000"/>
                    </a:srgbClr>
                  </a:outerShdw>
                </a:effectLst>
              </a:rPr>
              <a:t> cells </a:t>
            </a:r>
            <a:endParaRPr lang="pl-PL" sz="2400" b="1" dirty="0">
              <a:solidFill>
                <a:schemeClr val="bg1"/>
              </a:solidFill>
              <a:effectLst>
                <a:outerShdw blurRad="50800" dist="38100" dir="2700000" algn="tl" rotWithShape="0">
                  <a:srgbClr val="000000">
                    <a:alpha val="43000"/>
                  </a:srgbClr>
                </a:outerShdw>
              </a:effectLst>
            </a:endParaRPr>
          </a:p>
        </p:txBody>
      </p:sp>
      <p:grpSp>
        <p:nvGrpSpPr>
          <p:cNvPr id="5" name="Group 4"/>
          <p:cNvGrpSpPr/>
          <p:nvPr/>
        </p:nvGrpSpPr>
        <p:grpSpPr>
          <a:xfrm>
            <a:off x="6722533" y="1721371"/>
            <a:ext cx="2302933" cy="2270600"/>
            <a:chOff x="-418199" y="490194"/>
            <a:chExt cx="8124967" cy="1332646"/>
          </a:xfrm>
          <a:scene3d>
            <a:camera prst="orthographicFront"/>
            <a:lightRig rig="threePt" dir="t">
              <a:rot lat="0" lon="0" rev="7500000"/>
            </a:lightRig>
          </a:scene3d>
        </p:grpSpPr>
        <p:sp>
          <p:nvSpPr>
            <p:cNvPr id="6" name="Rounded Rectangle 5"/>
            <p:cNvSpPr/>
            <p:nvPr/>
          </p:nvSpPr>
          <p:spPr>
            <a:xfrm>
              <a:off x="-418199" y="575607"/>
              <a:ext cx="8124967" cy="1207516"/>
            </a:xfrm>
            <a:prstGeom prst="roundRect">
              <a:avLst/>
            </a:prstGeom>
            <a:solidFill>
              <a:srgbClr val="800080"/>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7" name="Rounded Rectangle 4"/>
            <p:cNvSpPr/>
            <p:nvPr/>
          </p:nvSpPr>
          <p:spPr>
            <a:xfrm>
              <a:off x="-286358" y="490194"/>
              <a:ext cx="7980781" cy="13326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1200150">
                <a:lnSpc>
                  <a:spcPct val="90000"/>
                </a:lnSpc>
                <a:spcBef>
                  <a:spcPct val="0"/>
                </a:spcBef>
                <a:spcAft>
                  <a:spcPct val="35000"/>
                </a:spcAft>
              </a:pPr>
              <a:r>
                <a:rPr lang="en-US" sz="2000" b="1" kern="1200" dirty="0" smtClean="0"/>
                <a:t>The highest C3 deposition rate was noted for </a:t>
              </a:r>
              <a:r>
                <a:rPr lang="en-US" sz="2000" b="1" i="1" kern="1200" dirty="0" smtClean="0"/>
                <a:t>Salmonella</a:t>
              </a:r>
              <a:r>
                <a:rPr lang="en-US" sz="2000" b="1" kern="1200" dirty="0" smtClean="0"/>
                <a:t> </a:t>
              </a:r>
            </a:p>
            <a:p>
              <a:pPr lvl="0" algn="ctr" defTabSz="1200150">
                <a:lnSpc>
                  <a:spcPct val="90000"/>
                </a:lnSpc>
                <a:spcBef>
                  <a:spcPct val="0"/>
                </a:spcBef>
                <a:spcAft>
                  <a:spcPct val="35000"/>
                </a:spcAft>
              </a:pPr>
              <a:r>
                <a:rPr lang="en-US" sz="2000" b="1" kern="1200" dirty="0" err="1" smtClean="0"/>
                <a:t>sv</a:t>
              </a:r>
              <a:r>
                <a:rPr lang="en-US" sz="2000" b="1" kern="1200" dirty="0" smtClean="0"/>
                <a:t>. </a:t>
              </a:r>
              <a:r>
                <a:rPr lang="en-US" sz="2000" b="1" kern="1200" dirty="0" err="1" smtClean="0"/>
                <a:t>Isaszeg</a:t>
              </a:r>
              <a:endParaRPr lang="en-US" sz="2000" b="1" kern="1200" dirty="0" smtClean="0"/>
            </a:p>
          </p:txBody>
        </p:sp>
      </p:grpSp>
      <p:sp>
        <p:nvSpPr>
          <p:cNvPr id="2" name="TextBox 1"/>
          <p:cNvSpPr txBox="1"/>
          <p:nvPr/>
        </p:nvSpPr>
        <p:spPr>
          <a:xfrm>
            <a:off x="1032933" y="5657671"/>
            <a:ext cx="8111067" cy="1200329"/>
          </a:xfrm>
          <a:prstGeom prst="rect">
            <a:avLst/>
          </a:prstGeom>
          <a:noFill/>
        </p:spPr>
        <p:txBody>
          <a:bodyPr wrap="square" rtlCol="0">
            <a:spAutoFit/>
          </a:bodyPr>
          <a:lstStyle/>
          <a:p>
            <a:pPr algn="just"/>
            <a:r>
              <a:rPr lang="en-US" b="1" dirty="0"/>
              <a:t>Figure 3</a:t>
            </a:r>
            <a:r>
              <a:rPr lang="en-US" b="1" dirty="0" smtClean="0"/>
              <a:t> </a:t>
            </a:r>
            <a:r>
              <a:rPr lang="en-US" dirty="0" smtClean="0"/>
              <a:t>Indirect ELISA. </a:t>
            </a:r>
            <a:r>
              <a:rPr lang="en-US" dirty="0"/>
              <a:t>Bacterial cells in log-phase (1 × 10</a:t>
            </a:r>
            <a:r>
              <a:rPr lang="en-US" baseline="30000" dirty="0"/>
              <a:t>7</a:t>
            </a:r>
            <a:r>
              <a:rPr lang="en-US" dirty="0"/>
              <a:t> CFU/ml) were incubated in 50% HS, 50% HS-IN (control 1) or PBS (control 2) for 30 min at 37°C. </a:t>
            </a:r>
            <a:r>
              <a:rPr lang="en-US" dirty="0" smtClean="0"/>
              <a:t>The same antibodies as were in Sandwich ELISA. Activation </a:t>
            </a:r>
            <a:r>
              <a:rPr lang="en-US" dirty="0"/>
              <a:t>of C3 </a:t>
            </a:r>
            <a:r>
              <a:rPr lang="en-US" dirty="0" smtClean="0"/>
              <a:t>differs </a:t>
            </a:r>
            <a:r>
              <a:rPr lang="en-US" dirty="0"/>
              <a:t>significantly if the </a:t>
            </a:r>
            <a:r>
              <a:rPr lang="en-US" i="1" dirty="0"/>
              <a:t>p </a:t>
            </a:r>
            <a:r>
              <a:rPr lang="en-US" dirty="0"/>
              <a:t>values are less than 0.005 (*). </a:t>
            </a:r>
          </a:p>
        </p:txBody>
      </p:sp>
      <p:sp>
        <p:nvSpPr>
          <p:cNvPr id="8" name="TextBox 7"/>
          <p:cNvSpPr txBox="1"/>
          <p:nvPr/>
        </p:nvSpPr>
        <p:spPr>
          <a:xfrm>
            <a:off x="3444033" y="1443282"/>
            <a:ext cx="269364" cy="369332"/>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2230365" y="1807363"/>
            <a:ext cx="269364" cy="369332"/>
          </a:xfrm>
          <a:prstGeom prst="rect">
            <a:avLst/>
          </a:prstGeom>
          <a:noFill/>
        </p:spPr>
        <p:txBody>
          <a:bodyPr wrap="square" rtlCol="0">
            <a:spAutoFit/>
          </a:bodyPr>
          <a:lstStyle/>
          <a:p>
            <a:r>
              <a:rPr lang="en-US" dirty="0" smtClean="0"/>
              <a:t>*</a:t>
            </a:r>
            <a:endParaRPr lang="en-US" dirty="0"/>
          </a:p>
        </p:txBody>
      </p:sp>
      <p:sp>
        <p:nvSpPr>
          <p:cNvPr id="10" name="Action Button: Custom 9">
            <a:hlinkClick r:id="rId4" action="ppaction://hlinksldjump" highlightClick="1"/>
          </p:cNvPr>
          <p:cNvSpPr/>
          <p:nvPr/>
        </p:nvSpPr>
        <p:spPr>
          <a:xfrm>
            <a:off x="8788400" y="609600"/>
            <a:ext cx="355600" cy="389467"/>
          </a:xfrm>
          <a:prstGeom prst="actionButtonBlank">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296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ż-51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933" y="1094209"/>
            <a:ext cx="4047067" cy="4720203"/>
          </a:xfrm>
          <a:prstGeom prst="rect">
            <a:avLst/>
          </a:prstGeom>
        </p:spPr>
      </p:pic>
      <p:sp>
        <p:nvSpPr>
          <p:cNvPr id="4" name="pole tekstowe 2"/>
          <p:cNvSpPr txBox="1"/>
          <p:nvPr/>
        </p:nvSpPr>
        <p:spPr>
          <a:xfrm>
            <a:off x="2538484" y="118533"/>
            <a:ext cx="6605516" cy="830997"/>
          </a:xfrm>
          <a:prstGeom prst="rect">
            <a:avLst/>
          </a:prstGeom>
          <a:noFill/>
        </p:spPr>
        <p:txBody>
          <a:bodyPr wrap="square" rtlCol="0">
            <a:spAutoFit/>
          </a:bodyPr>
          <a:lstStyle/>
          <a:p>
            <a:r>
              <a:rPr lang="pl-PL" sz="2400" b="1" dirty="0" err="1" smtClean="0">
                <a:solidFill>
                  <a:srgbClr val="FFFFFF"/>
                </a:solidFill>
                <a:effectLst>
                  <a:outerShdw blurRad="38100" dist="38100" dir="2700000" algn="tl">
                    <a:srgbClr val="000000">
                      <a:alpha val="43137"/>
                    </a:srgbClr>
                  </a:outerShdw>
                </a:effectLst>
              </a:rPr>
              <a:t>Results</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immunoblot</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detection</a:t>
            </a:r>
            <a:r>
              <a:rPr lang="pl-PL" sz="2400" b="1" dirty="0" smtClean="0">
                <a:solidFill>
                  <a:srgbClr val="FFFFFF"/>
                </a:solidFill>
                <a:effectLst>
                  <a:outerShdw blurRad="38100" dist="38100" dir="2700000" algn="tl">
                    <a:srgbClr val="000000">
                      <a:alpha val="43137"/>
                    </a:srgbClr>
                  </a:outerShdw>
                </a:effectLst>
              </a:rPr>
              <a:t> of C3c </a:t>
            </a:r>
            <a:r>
              <a:rPr lang="pl-PL" sz="2400" b="1" dirty="0" err="1" smtClean="0">
                <a:solidFill>
                  <a:srgbClr val="FFFFFF"/>
                </a:solidFill>
                <a:effectLst>
                  <a:outerShdw blurRad="38100" dist="38100" dir="2700000" algn="tl">
                    <a:srgbClr val="000000">
                      <a:alpha val="43137"/>
                    </a:srgbClr>
                  </a:outerShdw>
                </a:effectLst>
              </a:rPr>
              <a:t>fragments</a:t>
            </a:r>
            <a:r>
              <a:rPr lang="pl-PL" sz="2400" b="1" dirty="0" smtClean="0">
                <a:solidFill>
                  <a:srgbClr val="FFFFFF"/>
                </a:solidFill>
                <a:effectLst>
                  <a:outerShdw blurRad="38100" dist="38100" dir="2700000" algn="tl">
                    <a:srgbClr val="000000">
                      <a:alpha val="43137"/>
                    </a:srgbClr>
                  </a:outerShdw>
                </a:effectLst>
              </a:rPr>
              <a:t> on native (non-</a:t>
            </a:r>
            <a:r>
              <a:rPr lang="pl-PL" sz="2400" b="1" dirty="0" err="1" smtClean="0">
                <a:solidFill>
                  <a:srgbClr val="FFFFFF"/>
                </a:solidFill>
                <a:effectLst>
                  <a:outerShdw blurRad="38100" dist="38100" dir="2700000" algn="tl">
                    <a:srgbClr val="000000">
                      <a:alpha val="43137"/>
                    </a:srgbClr>
                  </a:outerShdw>
                </a:effectLst>
              </a:rPr>
              <a:t>denaturated</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OMPs</a:t>
            </a:r>
            <a:r>
              <a:rPr lang="pl-PL" sz="2400" b="1" dirty="0" smtClean="0">
                <a:solidFill>
                  <a:srgbClr val="FFFFFF"/>
                </a:solidFill>
                <a:effectLst>
                  <a:outerShdw blurRad="38100" dist="38100" dir="2700000" algn="tl">
                    <a:srgbClr val="000000">
                      <a:alpha val="43137"/>
                    </a:srgbClr>
                  </a:outerShdw>
                </a:effectLst>
              </a:rPr>
              <a:t> </a:t>
            </a:r>
            <a:endParaRPr lang="pl-PL" sz="2400" b="1" dirty="0">
              <a:solidFill>
                <a:srgbClr val="FFFFFF"/>
              </a:solidFill>
              <a:effectLst>
                <a:outerShdw blurRad="38100" dist="38100" dir="2700000" algn="tl">
                  <a:srgbClr val="000000">
                    <a:alpha val="43137"/>
                  </a:srgbClr>
                </a:outerShdw>
              </a:effectLst>
            </a:endParaRPr>
          </a:p>
        </p:txBody>
      </p:sp>
      <p:sp>
        <p:nvSpPr>
          <p:cNvPr id="3" name="TextBox 2"/>
          <p:cNvSpPr txBox="1"/>
          <p:nvPr/>
        </p:nvSpPr>
        <p:spPr>
          <a:xfrm>
            <a:off x="1049866" y="5780782"/>
            <a:ext cx="8094133" cy="1077218"/>
          </a:xfrm>
          <a:prstGeom prst="rect">
            <a:avLst/>
          </a:prstGeom>
          <a:solidFill>
            <a:schemeClr val="bg1"/>
          </a:solidFill>
        </p:spPr>
        <p:txBody>
          <a:bodyPr wrap="square" rtlCol="0">
            <a:spAutoFit/>
          </a:bodyPr>
          <a:lstStyle/>
          <a:p>
            <a:pPr algn="just"/>
            <a:r>
              <a:rPr lang="en-US" sz="1600" b="1" dirty="0" smtClean="0"/>
              <a:t>Figure 4 </a:t>
            </a:r>
            <a:r>
              <a:rPr lang="en-US" sz="1600" dirty="0" smtClean="0"/>
              <a:t>OMPs isolated </a:t>
            </a:r>
            <a:r>
              <a:rPr lang="en-US" sz="1600" dirty="0"/>
              <a:t>with </a:t>
            </a:r>
            <a:r>
              <a:rPr lang="en-US" sz="1600" dirty="0" err="1"/>
              <a:t>Zwittergent</a:t>
            </a:r>
            <a:r>
              <a:rPr lang="en-US" sz="1600" dirty="0"/>
              <a:t> Z 3–14 detergent®. OMP patterns were determined by blue native polyacrylamide gel electrophoresis (BN-PAGE</a:t>
            </a:r>
            <a:r>
              <a:rPr lang="en-US" sz="1600" dirty="0" smtClean="0"/>
              <a:t>) </a:t>
            </a:r>
            <a:r>
              <a:rPr lang="en-US" sz="1600" dirty="0"/>
              <a:t>and C3 binding confirmed by Western </a:t>
            </a:r>
            <a:r>
              <a:rPr lang="en-US" sz="1600" dirty="0" smtClean="0"/>
              <a:t>blotting. </a:t>
            </a:r>
            <a:r>
              <a:rPr lang="en-US" sz="1600" dirty="0" err="1"/>
              <a:t>Electrotransfer</a:t>
            </a:r>
            <a:r>
              <a:rPr lang="en-US" sz="1600" dirty="0"/>
              <a:t> conducted at 100 V for 1 </a:t>
            </a:r>
            <a:r>
              <a:rPr lang="en-US" sz="1600" dirty="0" smtClean="0"/>
              <a:t>h. </a:t>
            </a:r>
            <a:r>
              <a:rPr lang="en-US" sz="1600" i="1" dirty="0" smtClean="0"/>
              <a:t>Lane </a:t>
            </a:r>
            <a:r>
              <a:rPr lang="en-US" sz="1600" i="1" dirty="0"/>
              <a:t>1 </a:t>
            </a:r>
            <a:r>
              <a:rPr lang="en-US" sz="1600" dirty="0"/>
              <a:t>molecular-weight marker 26625 (Thermo Scientific). The </a:t>
            </a:r>
            <a:r>
              <a:rPr lang="en-US" sz="1600" dirty="0" smtClean="0"/>
              <a:t>OMPs </a:t>
            </a:r>
            <a:r>
              <a:rPr lang="en-US" sz="1600" dirty="0"/>
              <a:t>concentrations were </a:t>
            </a:r>
            <a:r>
              <a:rPr lang="en-US" sz="1600" dirty="0" smtClean="0"/>
              <a:t>10 </a:t>
            </a:r>
            <a:r>
              <a:rPr lang="en-US" sz="1600" dirty="0"/>
              <a:t>μg/</a:t>
            </a:r>
            <a:r>
              <a:rPr lang="en-US" sz="1600" dirty="0" smtClean="0"/>
              <a:t>well.</a:t>
            </a:r>
            <a:r>
              <a:rPr lang="en-US" sz="1600" b="1" dirty="0" smtClean="0"/>
              <a:t> </a:t>
            </a:r>
            <a:endParaRPr lang="en-US" sz="1600" dirty="0"/>
          </a:p>
        </p:txBody>
      </p:sp>
      <p:sp>
        <p:nvSpPr>
          <p:cNvPr id="5" name="Rounded Rectangle 4"/>
          <p:cNvSpPr/>
          <p:nvPr/>
        </p:nvSpPr>
        <p:spPr>
          <a:xfrm>
            <a:off x="5166368" y="2464173"/>
            <a:ext cx="2302933" cy="2099732"/>
          </a:xfrm>
          <a:prstGeom prst="roundRect">
            <a:avLst/>
          </a:prstGeom>
          <a:solidFill>
            <a:srgbClr val="80008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6" name="Rounded Rectangle 4"/>
          <p:cNvSpPr/>
          <p:nvPr/>
        </p:nvSpPr>
        <p:spPr>
          <a:xfrm>
            <a:off x="5207236" y="2556857"/>
            <a:ext cx="2262065" cy="190236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1200150">
              <a:lnSpc>
                <a:spcPct val="90000"/>
              </a:lnSpc>
              <a:spcBef>
                <a:spcPct val="0"/>
              </a:spcBef>
              <a:spcAft>
                <a:spcPct val="35000"/>
              </a:spcAft>
            </a:pPr>
            <a:r>
              <a:rPr lang="pl-PL" sz="2000" b="1" dirty="0" err="1" smtClean="0">
                <a:effectLst>
                  <a:outerShdw blurRad="38100" dist="38100" dir="2700000" algn="tl">
                    <a:srgbClr val="000000">
                      <a:alpha val="43137"/>
                    </a:srgbClr>
                  </a:outerShdw>
                </a:effectLst>
              </a:rPr>
              <a:t>OMPs</a:t>
            </a:r>
            <a:r>
              <a:rPr lang="pl-PL" sz="2000" b="1" dirty="0" smtClean="0">
                <a:effectLst>
                  <a:outerShdw blurRad="38100" dist="38100" dir="2700000" algn="tl">
                    <a:srgbClr val="000000">
                      <a:alpha val="43137"/>
                    </a:srgbClr>
                  </a:outerShdw>
                </a:effectLst>
              </a:rPr>
              <a:t> </a:t>
            </a:r>
            <a:r>
              <a:rPr lang="pl-PL" sz="2000" b="1" dirty="0" err="1" smtClean="0">
                <a:effectLst>
                  <a:outerShdw blurRad="38100" dist="38100" dir="2700000" algn="tl">
                    <a:srgbClr val="000000">
                      <a:alpha val="43137"/>
                    </a:srgbClr>
                  </a:outerShdw>
                </a:effectLst>
              </a:rPr>
              <a:t>interacted</a:t>
            </a:r>
            <a:r>
              <a:rPr lang="pl-PL" sz="2000" b="1" dirty="0" smtClean="0">
                <a:effectLst>
                  <a:outerShdw blurRad="38100" dist="38100" dir="2700000" algn="tl">
                    <a:srgbClr val="000000">
                      <a:alpha val="43137"/>
                    </a:srgbClr>
                  </a:outerShdw>
                </a:effectLst>
              </a:rPr>
              <a:t> with C3 serum </a:t>
            </a:r>
            <a:r>
              <a:rPr lang="pl-PL" sz="2000" b="1" dirty="0" err="1" smtClean="0">
                <a:effectLst>
                  <a:outerShdw blurRad="38100" dist="38100" dir="2700000" algn="tl">
                    <a:srgbClr val="000000">
                      <a:alpha val="43137"/>
                    </a:srgbClr>
                  </a:outerShdw>
                </a:effectLst>
              </a:rPr>
              <a:t>components</a:t>
            </a:r>
            <a:r>
              <a:rPr lang="pl-PL" sz="2000" b="1" dirty="0" smtClean="0">
                <a:effectLst>
                  <a:outerShdw blurRad="38100" dist="38100" dir="2700000" algn="tl">
                    <a:srgbClr val="000000">
                      <a:alpha val="43137"/>
                    </a:srgbClr>
                  </a:outerShdw>
                </a:effectLst>
              </a:rPr>
              <a:t> but </a:t>
            </a:r>
            <a:r>
              <a:rPr lang="pl-PL" sz="2000" b="1" dirty="0" err="1" smtClean="0">
                <a:effectLst>
                  <a:outerShdw blurRad="38100" dist="38100" dir="2700000" algn="tl">
                    <a:srgbClr val="000000">
                      <a:alpha val="43137"/>
                    </a:srgbClr>
                  </a:outerShdw>
                </a:effectLst>
              </a:rPr>
              <a:t>it</a:t>
            </a:r>
            <a:r>
              <a:rPr lang="pl-PL" sz="2000" b="1" dirty="0" smtClean="0">
                <a:effectLst>
                  <a:outerShdw blurRad="38100" dist="38100" dir="2700000" algn="tl">
                    <a:srgbClr val="000000">
                      <a:alpha val="43137"/>
                    </a:srgbClr>
                  </a:outerShdw>
                </a:effectLst>
              </a:rPr>
              <a:t> was not </a:t>
            </a:r>
            <a:r>
              <a:rPr lang="pl-PL" sz="2000" b="1" dirty="0" err="1" smtClean="0">
                <a:effectLst>
                  <a:outerShdw blurRad="38100" dist="38100" dir="2700000" algn="tl">
                    <a:srgbClr val="000000">
                      <a:alpha val="43137"/>
                    </a:srgbClr>
                  </a:outerShdw>
                </a:effectLst>
              </a:rPr>
              <a:t>possible</a:t>
            </a:r>
            <a:r>
              <a:rPr lang="pl-PL" sz="2000" b="1" dirty="0" smtClean="0">
                <a:effectLst>
                  <a:outerShdw blurRad="38100" dist="38100" dir="2700000" algn="tl">
                    <a:srgbClr val="000000">
                      <a:alpha val="43137"/>
                    </a:srgbClr>
                  </a:outerShdw>
                </a:effectLst>
              </a:rPr>
              <a:t> to point </a:t>
            </a:r>
            <a:r>
              <a:rPr lang="pl-PL" sz="2000" b="1" dirty="0">
                <a:effectLst>
                  <a:outerShdw blurRad="38100" dist="38100" dir="2700000" algn="tl">
                    <a:srgbClr val="000000">
                      <a:alpha val="43137"/>
                    </a:srgbClr>
                  </a:outerShdw>
                </a:effectLst>
              </a:rPr>
              <a:t>out </a:t>
            </a:r>
            <a:r>
              <a:rPr lang="pl-PL" sz="2000" b="1" dirty="0" smtClean="0">
                <a:effectLst>
                  <a:outerShdw blurRad="38100" dist="38100" dir="2700000" algn="tl">
                    <a:srgbClr val="000000">
                      <a:alpha val="43137"/>
                    </a:srgbClr>
                  </a:outerShdw>
                </a:effectLst>
              </a:rPr>
              <a:t>on </a:t>
            </a:r>
            <a:r>
              <a:rPr lang="pl-PL" sz="2000" b="1" dirty="0" err="1" smtClean="0">
                <a:effectLst>
                  <a:outerShdw blurRad="38100" dist="38100" dir="2700000" algn="tl">
                    <a:srgbClr val="000000">
                      <a:alpha val="43137"/>
                    </a:srgbClr>
                  </a:outerShdw>
                </a:effectLst>
              </a:rPr>
              <a:t>bands</a:t>
            </a:r>
            <a:endParaRPr lang="pl-PL" sz="2000" b="1" dirty="0">
              <a:effectLst>
                <a:outerShdw blurRad="38100" dist="38100" dir="2700000" algn="tl">
                  <a:srgbClr val="000000">
                    <a:alpha val="43137"/>
                  </a:srgbClr>
                </a:outerShdw>
              </a:effectLst>
            </a:endParaRPr>
          </a:p>
        </p:txBody>
      </p:sp>
      <p:pic>
        <p:nvPicPr>
          <p:cNvPr id="8" name="Picture 7" descr="Slide1.tiff"/>
          <p:cNvPicPr>
            <a:picLocks noChangeAspect="1"/>
          </p:cNvPicPr>
          <p:nvPr/>
        </p:nvPicPr>
        <p:blipFill rotWithShape="1">
          <a:blip r:embed="rId4">
            <a:extLst>
              <a:ext uri="{28A0092B-C50C-407E-A947-70E740481C1C}">
                <a14:useLocalDpi xmlns:a14="http://schemas.microsoft.com/office/drawing/2010/main" val="0"/>
              </a:ext>
            </a:extLst>
          </a:blip>
          <a:srcRect l="7593" r="56667"/>
          <a:stretch/>
        </p:blipFill>
        <p:spPr>
          <a:xfrm>
            <a:off x="1777999" y="1066800"/>
            <a:ext cx="3014134" cy="4690533"/>
          </a:xfrm>
          <a:prstGeom prst="rect">
            <a:avLst/>
          </a:prstGeom>
        </p:spPr>
      </p:pic>
      <p:sp>
        <p:nvSpPr>
          <p:cNvPr id="11" name="TextBox 10"/>
          <p:cNvSpPr txBox="1"/>
          <p:nvPr/>
        </p:nvSpPr>
        <p:spPr>
          <a:xfrm>
            <a:off x="8449733" y="1100667"/>
            <a:ext cx="318229" cy="369332"/>
          </a:xfrm>
          <a:prstGeom prst="rect">
            <a:avLst/>
          </a:prstGeom>
          <a:solidFill>
            <a:srgbClr val="FFFFFF"/>
          </a:solidFill>
        </p:spPr>
        <p:txBody>
          <a:bodyPr wrap="none" rtlCol="0">
            <a:spAutoFit/>
          </a:bodyPr>
          <a:lstStyle/>
          <a:p>
            <a:r>
              <a:rPr lang="en-US" dirty="0" smtClean="0">
                <a:solidFill>
                  <a:srgbClr val="FFFFFF"/>
                </a:solidFill>
              </a:rPr>
              <a:t>A</a:t>
            </a:r>
            <a:endParaRPr lang="en-US" dirty="0">
              <a:solidFill>
                <a:srgbClr val="FFFFFF"/>
              </a:solidFill>
            </a:endParaRPr>
          </a:p>
        </p:txBody>
      </p:sp>
      <p:sp>
        <p:nvSpPr>
          <p:cNvPr id="2" name="TextBox 1"/>
          <p:cNvSpPr txBox="1"/>
          <p:nvPr/>
        </p:nvSpPr>
        <p:spPr>
          <a:xfrm>
            <a:off x="8703733" y="1185333"/>
            <a:ext cx="300082" cy="369332"/>
          </a:xfrm>
          <a:prstGeom prst="rect">
            <a:avLst/>
          </a:prstGeom>
          <a:noFill/>
        </p:spPr>
        <p:txBody>
          <a:bodyPr wrap="none" rtlCol="0">
            <a:spAutoFit/>
          </a:bodyPr>
          <a:lstStyle/>
          <a:p>
            <a:r>
              <a:rPr lang="en-US" dirty="0"/>
              <a:t>#</a:t>
            </a:r>
          </a:p>
        </p:txBody>
      </p:sp>
      <p:sp>
        <p:nvSpPr>
          <p:cNvPr id="9" name="TextBox 8"/>
          <p:cNvSpPr txBox="1"/>
          <p:nvPr/>
        </p:nvSpPr>
        <p:spPr>
          <a:xfrm>
            <a:off x="153923" y="1585207"/>
            <a:ext cx="830997" cy="5272793"/>
          </a:xfrm>
          <a:prstGeom prst="rect">
            <a:avLst/>
          </a:prstGeom>
          <a:noFill/>
        </p:spPr>
        <p:txBody>
          <a:bodyPr vert="vert270" wrap="square" rtlCol="0">
            <a:spAutoFit/>
          </a:bodyPr>
          <a:lstStyle/>
          <a:p>
            <a:pPr lvl="0"/>
            <a:r>
              <a:rPr lang="en-US" sz="1400" i="1" dirty="0" smtClean="0"/>
              <a:t># Futoma</a:t>
            </a:r>
            <a:r>
              <a:rPr lang="en-US" sz="1400" i="1" dirty="0"/>
              <a:t>-Kołoch B. et al. Searching for outer membrane proteins typical of serum-sensitive and serum-resistant phenotypes of Salmonella. </a:t>
            </a:r>
            <a:r>
              <a:rPr lang="en-US" sz="1400" i="1" dirty="0" err="1"/>
              <a:t>InTech</a:t>
            </a:r>
            <a:r>
              <a:rPr lang="en-US" sz="1400" i="1" dirty="0"/>
              <a:t>, Croatia, </a:t>
            </a:r>
            <a:r>
              <a:rPr lang="en-US" sz="1400" i="1" dirty="0" err="1"/>
              <a:t>Ch</a:t>
            </a:r>
            <a:r>
              <a:rPr lang="en-US" sz="1400" i="1" dirty="0"/>
              <a:t> 14, 265-</a:t>
            </a:r>
            <a:r>
              <a:rPr lang="en-US" sz="1400" i="1" dirty="0" smtClean="0"/>
              <a:t>290</a:t>
            </a:r>
            <a:endParaRPr lang="en-US" sz="1400" i="1" dirty="0"/>
          </a:p>
        </p:txBody>
      </p:sp>
    </p:spTree>
    <p:extLst>
      <p:ext uri="{BB962C8B-B14F-4D97-AF65-F5344CB8AC3E}">
        <p14:creationId xmlns:p14="http://schemas.microsoft.com/office/powerpoint/2010/main" val="4030706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Slide4"/>
          <p:cNvPicPr>
            <a:picLocks noChangeAspect="1" noChangeArrowheads="1"/>
          </p:cNvPicPr>
          <p:nvPr/>
        </p:nvPicPr>
        <p:blipFill rotWithShape="1">
          <a:blip r:embed="rId3">
            <a:extLst>
              <a:ext uri="{28A0092B-C50C-407E-A947-70E740481C1C}">
                <a14:useLocalDpi xmlns:a14="http://schemas.microsoft.com/office/drawing/2010/main" val="0"/>
              </a:ext>
            </a:extLst>
          </a:blip>
          <a:srcRect l="5099" t="3180" r="14574" b="24053"/>
          <a:stretch/>
        </p:blipFill>
        <p:spPr bwMode="auto">
          <a:xfrm>
            <a:off x="1100667" y="1193114"/>
            <a:ext cx="6172204" cy="449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2"/>
          <p:cNvSpPr txBox="1"/>
          <p:nvPr/>
        </p:nvSpPr>
        <p:spPr>
          <a:xfrm>
            <a:off x="2538484" y="118533"/>
            <a:ext cx="6605516" cy="830997"/>
          </a:xfrm>
          <a:prstGeom prst="rect">
            <a:avLst/>
          </a:prstGeom>
          <a:noFill/>
        </p:spPr>
        <p:txBody>
          <a:bodyPr wrap="square" rtlCol="0">
            <a:spAutoFit/>
          </a:bodyPr>
          <a:lstStyle/>
          <a:p>
            <a:r>
              <a:rPr lang="pl-PL" sz="2400" b="1" dirty="0" err="1" smtClean="0">
                <a:solidFill>
                  <a:srgbClr val="FFFFFF"/>
                </a:solidFill>
                <a:effectLst>
                  <a:outerShdw blurRad="38100" dist="38100" dir="2700000" algn="tl">
                    <a:srgbClr val="000000">
                      <a:alpha val="43137"/>
                    </a:srgbClr>
                  </a:outerShdw>
                </a:effectLst>
              </a:rPr>
              <a:t>Results</a:t>
            </a:r>
            <a:r>
              <a:rPr lang="pl-PL" sz="2400" b="1" dirty="0">
                <a:solidFill>
                  <a:srgbClr val="FFFFFF"/>
                </a:solidFill>
                <a:effectLst>
                  <a:outerShdw blurRad="38100" dist="38100" dir="2700000" algn="tl">
                    <a:srgbClr val="000000">
                      <a:alpha val="43137"/>
                    </a:srgbClr>
                  </a:outerShdw>
                </a:effectLst>
              </a:rPr>
              <a:t>:</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immunoblot</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detection</a:t>
            </a:r>
            <a:r>
              <a:rPr lang="pl-PL" sz="2400" b="1" dirty="0" smtClean="0">
                <a:solidFill>
                  <a:srgbClr val="FFFFFF"/>
                </a:solidFill>
                <a:effectLst>
                  <a:outerShdw blurRad="38100" dist="38100" dir="2700000" algn="tl">
                    <a:srgbClr val="000000">
                      <a:alpha val="43137"/>
                    </a:srgbClr>
                  </a:outerShdw>
                </a:effectLst>
              </a:rPr>
              <a:t> of  C3c </a:t>
            </a:r>
            <a:r>
              <a:rPr lang="pl-PL" sz="2400" b="1" dirty="0" err="1" smtClean="0">
                <a:solidFill>
                  <a:srgbClr val="FFFFFF"/>
                </a:solidFill>
                <a:effectLst>
                  <a:outerShdw blurRad="38100" dist="38100" dir="2700000" algn="tl">
                    <a:srgbClr val="000000">
                      <a:alpha val="43137"/>
                    </a:srgbClr>
                  </a:outerShdw>
                </a:effectLst>
              </a:rPr>
              <a:t>fragments</a:t>
            </a:r>
            <a:r>
              <a:rPr lang="pl-PL" sz="2400" b="1" dirty="0" smtClean="0">
                <a:solidFill>
                  <a:srgbClr val="FFFFFF"/>
                </a:solidFill>
                <a:effectLst>
                  <a:outerShdw blurRad="38100" dist="38100" dir="2700000" algn="tl">
                    <a:srgbClr val="000000">
                      <a:alpha val="43137"/>
                    </a:srgbClr>
                  </a:outerShdw>
                </a:effectLst>
              </a:rPr>
              <a:t> on </a:t>
            </a:r>
            <a:r>
              <a:rPr lang="pl-PL" sz="2400" b="1" dirty="0" err="1" smtClean="0">
                <a:solidFill>
                  <a:srgbClr val="FFFFFF"/>
                </a:solidFill>
                <a:effectLst>
                  <a:outerShdw blurRad="38100" dist="38100" dir="2700000" algn="tl">
                    <a:srgbClr val="000000">
                      <a:alpha val="43137"/>
                    </a:srgbClr>
                  </a:outerShdw>
                </a:effectLst>
              </a:rPr>
              <a:t>OMPs</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under</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reducing</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conditions</a:t>
            </a:r>
            <a:endParaRPr lang="pl-PL" sz="2400" b="1" dirty="0">
              <a:solidFill>
                <a:srgbClr val="FFFFFF"/>
              </a:solidFill>
              <a:effectLst>
                <a:outerShdw blurRad="38100" dist="38100" dir="2700000" algn="tl">
                  <a:srgbClr val="000000">
                    <a:alpha val="43137"/>
                  </a:srgbClr>
                </a:outerShdw>
              </a:effectLst>
            </a:endParaRPr>
          </a:p>
        </p:txBody>
      </p:sp>
      <p:sp>
        <p:nvSpPr>
          <p:cNvPr id="2" name="TextBox 1"/>
          <p:cNvSpPr txBox="1"/>
          <p:nvPr/>
        </p:nvSpPr>
        <p:spPr>
          <a:xfrm>
            <a:off x="1016000" y="5657671"/>
            <a:ext cx="8128000" cy="1200329"/>
          </a:xfrm>
          <a:prstGeom prst="rect">
            <a:avLst/>
          </a:prstGeom>
          <a:noFill/>
        </p:spPr>
        <p:txBody>
          <a:bodyPr wrap="square" rtlCol="0">
            <a:spAutoFit/>
          </a:bodyPr>
          <a:lstStyle/>
          <a:p>
            <a:pPr algn="just"/>
            <a:r>
              <a:rPr lang="en-US" b="1" dirty="0" smtClean="0"/>
              <a:t>Figure 5 </a:t>
            </a:r>
            <a:r>
              <a:rPr lang="en-US" dirty="0" smtClean="0"/>
              <a:t>Z </a:t>
            </a:r>
            <a:r>
              <a:rPr lang="en-US" dirty="0"/>
              <a:t>3–14 </a:t>
            </a:r>
            <a:r>
              <a:rPr lang="en-US" dirty="0" smtClean="0"/>
              <a:t>detergent® OMPs </a:t>
            </a:r>
            <a:r>
              <a:rPr lang="en-US" dirty="0"/>
              <a:t>patterns were determined by sodium dodecyl </a:t>
            </a:r>
            <a:r>
              <a:rPr lang="en-US" dirty="0" err="1"/>
              <a:t>suphate</a:t>
            </a:r>
            <a:r>
              <a:rPr lang="en-US" dirty="0"/>
              <a:t>-polyacrylamide gel electrophoresis (SDS–PAGE) (10 μg/well</a:t>
            </a:r>
            <a:r>
              <a:rPr lang="en-US" dirty="0" smtClean="0"/>
              <a:t>) (A) and </a:t>
            </a:r>
            <a:r>
              <a:rPr lang="en-US" dirty="0"/>
              <a:t>C3 binding confirmed by Western blotting, (20 μg/well) </a:t>
            </a:r>
            <a:r>
              <a:rPr lang="en-US" dirty="0" smtClean="0"/>
              <a:t>(B). </a:t>
            </a:r>
            <a:r>
              <a:rPr lang="en-US" dirty="0" err="1"/>
              <a:t>Electrotransfer</a:t>
            </a:r>
            <a:r>
              <a:rPr lang="en-US" dirty="0"/>
              <a:t> conducted at 50 V for 1 h. </a:t>
            </a:r>
            <a:r>
              <a:rPr lang="en-US" i="1" dirty="0"/>
              <a:t>Lane 1 </a:t>
            </a:r>
            <a:r>
              <a:rPr lang="en-US" dirty="0"/>
              <a:t>molecular-weight marker A8889 (</a:t>
            </a:r>
            <a:r>
              <a:rPr lang="en-US" dirty="0" err="1"/>
              <a:t>AppliChem</a:t>
            </a:r>
            <a:r>
              <a:rPr lang="en-US" dirty="0"/>
              <a:t>). </a:t>
            </a:r>
          </a:p>
        </p:txBody>
      </p:sp>
      <p:sp>
        <p:nvSpPr>
          <p:cNvPr id="6" name="Rounded Rectangle 5"/>
          <p:cNvSpPr/>
          <p:nvPr/>
        </p:nvSpPr>
        <p:spPr>
          <a:xfrm>
            <a:off x="7446035" y="1388535"/>
            <a:ext cx="1697965" cy="2287026"/>
          </a:xfrm>
          <a:prstGeom prst="roundRect">
            <a:avLst/>
          </a:prstGeom>
          <a:solidFill>
            <a:srgbClr val="80008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7" name="Rounded Rectangle 4"/>
          <p:cNvSpPr/>
          <p:nvPr/>
        </p:nvSpPr>
        <p:spPr>
          <a:xfrm>
            <a:off x="7446035" y="1561280"/>
            <a:ext cx="1558473" cy="190236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1200150">
              <a:lnSpc>
                <a:spcPct val="90000"/>
              </a:lnSpc>
              <a:spcBef>
                <a:spcPct val="0"/>
              </a:spcBef>
              <a:spcAft>
                <a:spcPct val="35000"/>
              </a:spcAft>
            </a:pPr>
            <a:r>
              <a:rPr lang="pl-PL" sz="2000" b="1" dirty="0" err="1" smtClean="0">
                <a:effectLst>
                  <a:outerShdw blurRad="38100" dist="38100" dir="2700000" algn="tl">
                    <a:srgbClr val="000000">
                      <a:alpha val="43137"/>
                    </a:srgbClr>
                  </a:outerShdw>
                </a:effectLst>
              </a:rPr>
              <a:t>OMPs</a:t>
            </a:r>
            <a:r>
              <a:rPr lang="pl-PL" sz="2000" b="1" dirty="0" smtClean="0">
                <a:effectLst>
                  <a:outerShdw blurRad="38100" dist="38100" dir="2700000" algn="tl">
                    <a:srgbClr val="000000">
                      <a:alpha val="43137"/>
                    </a:srgbClr>
                  </a:outerShdw>
                </a:effectLst>
              </a:rPr>
              <a:t> in the </a:t>
            </a:r>
            <a:r>
              <a:rPr lang="pl-PL" sz="2000" b="1" dirty="0" err="1" smtClean="0">
                <a:effectLst>
                  <a:outerShdw blurRad="38100" dist="38100" dir="2700000" algn="tl">
                    <a:srgbClr val="000000">
                      <a:alpha val="43137"/>
                    </a:srgbClr>
                  </a:outerShdw>
                </a:effectLst>
              </a:rPr>
              <a:t>range</a:t>
            </a:r>
            <a:r>
              <a:rPr lang="pl-PL" sz="2000" b="1" dirty="0" smtClean="0">
                <a:effectLst>
                  <a:outerShdw blurRad="38100" dist="38100" dir="2700000" algn="tl">
                    <a:srgbClr val="000000">
                      <a:alpha val="43137"/>
                    </a:srgbClr>
                  </a:outerShdw>
                </a:effectLst>
              </a:rPr>
              <a:t> of </a:t>
            </a:r>
            <a:r>
              <a:rPr lang="pl-PL" sz="2000" b="1" dirty="0" err="1" smtClean="0">
                <a:effectLst>
                  <a:outerShdw blurRad="38100" dist="38100" dir="2700000" algn="tl">
                    <a:srgbClr val="000000">
                      <a:alpha val="43137"/>
                    </a:srgbClr>
                  </a:outerShdw>
                </a:effectLst>
              </a:rPr>
              <a:t>molecular</a:t>
            </a:r>
            <a:r>
              <a:rPr lang="pl-PL" sz="2000" b="1" dirty="0" smtClean="0">
                <a:effectLst>
                  <a:outerShdw blurRad="38100" dist="38100" dir="2700000" algn="tl">
                    <a:srgbClr val="000000">
                      <a:alpha val="43137"/>
                    </a:srgbClr>
                  </a:outerShdw>
                </a:effectLst>
              </a:rPr>
              <a:t> </a:t>
            </a:r>
            <a:r>
              <a:rPr lang="pl-PL" sz="2000" b="1" dirty="0" err="1" smtClean="0">
                <a:effectLst>
                  <a:outerShdw blurRad="38100" dist="38100" dir="2700000" algn="tl">
                    <a:srgbClr val="000000">
                      <a:alpha val="43137"/>
                    </a:srgbClr>
                  </a:outerShdw>
                </a:effectLst>
              </a:rPr>
              <a:t>masses</a:t>
            </a:r>
            <a:r>
              <a:rPr lang="pl-PL" sz="2000" b="1" dirty="0" smtClean="0">
                <a:effectLst>
                  <a:outerShdw blurRad="38100" dist="38100" dir="2700000" algn="tl">
                    <a:srgbClr val="000000">
                      <a:alpha val="43137"/>
                    </a:srgbClr>
                  </a:outerShdw>
                </a:effectLst>
              </a:rPr>
              <a:t> of </a:t>
            </a:r>
          </a:p>
          <a:p>
            <a:pPr lvl="0" algn="ctr" defTabSz="1200150">
              <a:lnSpc>
                <a:spcPct val="90000"/>
              </a:lnSpc>
              <a:spcBef>
                <a:spcPct val="0"/>
              </a:spcBef>
              <a:spcAft>
                <a:spcPct val="35000"/>
              </a:spcAft>
            </a:pPr>
            <a:r>
              <a:rPr lang="pl-PL" sz="2000" b="1" dirty="0" smtClean="0">
                <a:effectLst>
                  <a:outerShdw blurRad="38100" dist="38100" dir="2700000" algn="tl">
                    <a:srgbClr val="000000">
                      <a:alpha val="43137"/>
                    </a:srgbClr>
                  </a:outerShdw>
                </a:effectLst>
              </a:rPr>
              <a:t>35-48 </a:t>
            </a:r>
            <a:r>
              <a:rPr lang="pl-PL" sz="2000" b="1" dirty="0" err="1" smtClean="0">
                <a:effectLst>
                  <a:outerShdw blurRad="38100" dist="38100" dir="2700000" algn="tl">
                    <a:srgbClr val="000000">
                      <a:alpha val="43137"/>
                    </a:srgbClr>
                  </a:outerShdw>
                </a:effectLst>
              </a:rPr>
              <a:t>kDa</a:t>
            </a:r>
            <a:r>
              <a:rPr lang="pl-PL" sz="2000" b="1" dirty="0" smtClean="0">
                <a:effectLst>
                  <a:outerShdw blurRad="38100" dist="38100" dir="2700000" algn="tl">
                    <a:srgbClr val="000000">
                      <a:alpha val="43137"/>
                    </a:srgbClr>
                  </a:outerShdw>
                </a:effectLst>
              </a:rPr>
              <a:t> </a:t>
            </a:r>
            <a:r>
              <a:rPr lang="pl-PL" sz="2000" b="1" dirty="0" err="1" smtClean="0">
                <a:effectLst>
                  <a:outerShdw blurRad="38100" dist="38100" dir="2700000" algn="tl">
                    <a:srgbClr val="000000">
                      <a:alpha val="43137"/>
                    </a:srgbClr>
                  </a:outerShdw>
                </a:effectLst>
              </a:rPr>
              <a:t>bound</a:t>
            </a:r>
            <a:r>
              <a:rPr lang="pl-PL" sz="2000" b="1" dirty="0" smtClean="0">
                <a:effectLst>
                  <a:outerShdw blurRad="38100" dist="38100" dir="2700000" algn="tl">
                    <a:srgbClr val="000000">
                      <a:alpha val="43137"/>
                    </a:srgbClr>
                  </a:outerShdw>
                </a:effectLst>
              </a:rPr>
              <a:t> C3 </a:t>
            </a:r>
            <a:r>
              <a:rPr lang="pl-PL" sz="2000" b="1" dirty="0" err="1" smtClean="0">
                <a:effectLst>
                  <a:outerShdw blurRad="38100" dist="38100" dir="2700000" algn="tl">
                    <a:srgbClr val="000000">
                      <a:alpha val="43137"/>
                    </a:srgbClr>
                  </a:outerShdw>
                </a:effectLst>
              </a:rPr>
              <a:t>fragments</a:t>
            </a:r>
            <a:endParaRPr lang="pl-PL" sz="2000" b="1" kern="1200" dirty="0">
              <a:effectLst>
                <a:outerShdw blurRad="38100" dist="38100" dir="2700000" algn="tl">
                  <a:srgbClr val="000000">
                    <a:alpha val="43137"/>
                  </a:srgbClr>
                </a:outerShdw>
              </a:effectLst>
            </a:endParaRPr>
          </a:p>
        </p:txBody>
      </p:sp>
      <p:sp>
        <p:nvSpPr>
          <p:cNvPr id="3" name="Action Button: Custom 2">
            <a:hlinkClick r:id="rId4" action="ppaction://hlinksldjump" highlightClick="1"/>
          </p:cNvPr>
          <p:cNvSpPr/>
          <p:nvPr/>
        </p:nvSpPr>
        <p:spPr>
          <a:xfrm>
            <a:off x="8737601" y="626533"/>
            <a:ext cx="406399" cy="372534"/>
          </a:xfrm>
          <a:prstGeom prst="actionButtonBlank">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19666" y="1820333"/>
            <a:ext cx="1981732" cy="461665"/>
          </a:xfrm>
          <a:prstGeom prst="rect">
            <a:avLst/>
          </a:prstGeom>
          <a:solidFill>
            <a:srgbClr val="215968"/>
          </a:solidFill>
        </p:spPr>
        <p:txBody>
          <a:bodyPr wrap="none" rtlCol="0">
            <a:spAutoFit/>
          </a:bodyPr>
          <a:lstStyle/>
          <a:p>
            <a:r>
              <a:rPr lang="en-US" sz="2400" b="1" dirty="0" smtClean="0">
                <a:solidFill>
                  <a:srgbClr val="FFFFFF"/>
                </a:solidFill>
              </a:rPr>
              <a:t>58, </a:t>
            </a:r>
            <a:r>
              <a:rPr lang="en-US" sz="2400" b="1" dirty="0" smtClean="0">
                <a:solidFill>
                  <a:srgbClr val="FFFF00"/>
                </a:solidFill>
              </a:rPr>
              <a:t>45, 42 </a:t>
            </a:r>
            <a:r>
              <a:rPr lang="en-US" sz="2400" b="1" dirty="0" err="1" smtClean="0">
                <a:solidFill>
                  <a:srgbClr val="FFFFFF"/>
                </a:solidFill>
              </a:rPr>
              <a:t>kDa</a:t>
            </a:r>
            <a:r>
              <a:rPr lang="en-US" sz="2400" b="1" dirty="0" smtClean="0">
                <a:solidFill>
                  <a:srgbClr val="FFFFFF"/>
                </a:solidFill>
              </a:rPr>
              <a:t> </a:t>
            </a:r>
            <a:endParaRPr lang="en-US" sz="2400" b="1" dirty="0">
              <a:solidFill>
                <a:srgbClr val="FFFFFF"/>
              </a:solidFill>
            </a:endParaRPr>
          </a:p>
        </p:txBody>
      </p:sp>
      <p:sp>
        <p:nvSpPr>
          <p:cNvPr id="9" name="TextBox 8"/>
          <p:cNvSpPr txBox="1"/>
          <p:nvPr/>
        </p:nvSpPr>
        <p:spPr>
          <a:xfrm>
            <a:off x="0" y="3572933"/>
            <a:ext cx="3364473" cy="461665"/>
          </a:xfrm>
          <a:prstGeom prst="rect">
            <a:avLst/>
          </a:prstGeom>
          <a:solidFill>
            <a:srgbClr val="215968"/>
          </a:solidFill>
        </p:spPr>
        <p:txBody>
          <a:bodyPr wrap="none" rtlCol="0">
            <a:spAutoFit/>
          </a:bodyPr>
          <a:lstStyle/>
          <a:p>
            <a:r>
              <a:rPr lang="en-US" sz="2400" b="1" dirty="0" smtClean="0">
                <a:solidFill>
                  <a:srgbClr val="FFFFFF"/>
                </a:solidFill>
              </a:rPr>
              <a:t>58, </a:t>
            </a:r>
            <a:r>
              <a:rPr lang="en-US" sz="2400" b="1" dirty="0" smtClean="0">
                <a:solidFill>
                  <a:srgbClr val="FFFF00"/>
                </a:solidFill>
              </a:rPr>
              <a:t>46, 42</a:t>
            </a:r>
            <a:r>
              <a:rPr lang="en-US" sz="2400" b="1" dirty="0" smtClean="0">
                <a:solidFill>
                  <a:srgbClr val="FFFFFF"/>
                </a:solidFill>
              </a:rPr>
              <a:t>, 23, 22, 20 </a:t>
            </a:r>
            <a:r>
              <a:rPr lang="en-US" sz="2400" b="1" dirty="0" err="1" smtClean="0">
                <a:solidFill>
                  <a:srgbClr val="FFFFFF"/>
                </a:solidFill>
              </a:rPr>
              <a:t>kDa</a:t>
            </a:r>
            <a:r>
              <a:rPr lang="en-US" sz="2400" b="1" dirty="0" smtClean="0">
                <a:solidFill>
                  <a:srgbClr val="FFFFFF"/>
                </a:solidFill>
              </a:rPr>
              <a:t>  </a:t>
            </a:r>
            <a:endParaRPr lang="en-US" sz="2400" b="1" dirty="0">
              <a:solidFill>
                <a:srgbClr val="FFFFFF"/>
              </a:solidFill>
            </a:endParaRPr>
          </a:p>
        </p:txBody>
      </p:sp>
      <p:sp>
        <p:nvSpPr>
          <p:cNvPr id="10" name="TextBox 9"/>
          <p:cNvSpPr txBox="1"/>
          <p:nvPr/>
        </p:nvSpPr>
        <p:spPr>
          <a:xfrm>
            <a:off x="1896532" y="4148666"/>
            <a:ext cx="1981732" cy="461665"/>
          </a:xfrm>
          <a:prstGeom prst="rect">
            <a:avLst/>
          </a:prstGeom>
          <a:solidFill>
            <a:schemeClr val="accent5">
              <a:lumMod val="50000"/>
            </a:schemeClr>
          </a:solidFill>
        </p:spPr>
        <p:txBody>
          <a:bodyPr wrap="none" rtlCol="0">
            <a:spAutoFit/>
          </a:bodyPr>
          <a:lstStyle/>
          <a:p>
            <a:r>
              <a:rPr lang="en-US" sz="2400" b="1" dirty="0" smtClean="0">
                <a:solidFill>
                  <a:schemeClr val="bg1"/>
                </a:solidFill>
              </a:rPr>
              <a:t>60, </a:t>
            </a:r>
            <a:r>
              <a:rPr lang="en-US" sz="2400" b="1" dirty="0" smtClean="0">
                <a:solidFill>
                  <a:srgbClr val="FFFF00"/>
                </a:solidFill>
              </a:rPr>
              <a:t>48, 45 </a:t>
            </a:r>
            <a:r>
              <a:rPr lang="en-US" sz="2400" b="1" dirty="0" err="1" smtClean="0">
                <a:solidFill>
                  <a:schemeClr val="bg1"/>
                </a:solidFill>
              </a:rPr>
              <a:t>kDa</a:t>
            </a:r>
            <a:r>
              <a:rPr lang="en-US" sz="2400" b="1" dirty="0" smtClean="0">
                <a:solidFill>
                  <a:schemeClr val="bg1"/>
                </a:solidFill>
              </a:rPr>
              <a:t> </a:t>
            </a:r>
            <a:endParaRPr lang="en-US" sz="2400" b="1" dirty="0">
              <a:solidFill>
                <a:schemeClr val="bg1"/>
              </a:solidFill>
            </a:endParaRPr>
          </a:p>
        </p:txBody>
      </p:sp>
      <p:sp>
        <p:nvSpPr>
          <p:cNvPr id="11" name="TextBox 10"/>
          <p:cNvSpPr txBox="1"/>
          <p:nvPr/>
        </p:nvSpPr>
        <p:spPr>
          <a:xfrm>
            <a:off x="5307032" y="1819945"/>
            <a:ext cx="1520819" cy="461665"/>
          </a:xfrm>
          <a:prstGeom prst="rect">
            <a:avLst/>
          </a:prstGeom>
          <a:solidFill>
            <a:srgbClr val="215968"/>
          </a:solidFill>
        </p:spPr>
        <p:txBody>
          <a:bodyPr wrap="none" rtlCol="0">
            <a:spAutoFit/>
          </a:bodyPr>
          <a:lstStyle/>
          <a:p>
            <a:r>
              <a:rPr lang="en-US" sz="2400" b="1" dirty="0" smtClean="0">
                <a:solidFill>
                  <a:srgbClr val="FFFF00"/>
                </a:solidFill>
              </a:rPr>
              <a:t>45, 42 </a:t>
            </a:r>
            <a:r>
              <a:rPr lang="en-US" sz="2400" b="1" dirty="0" err="1" smtClean="0">
                <a:solidFill>
                  <a:srgbClr val="FFFFFF"/>
                </a:solidFill>
              </a:rPr>
              <a:t>kDa</a:t>
            </a:r>
            <a:r>
              <a:rPr lang="en-US" sz="2400" b="1" dirty="0" smtClean="0">
                <a:solidFill>
                  <a:srgbClr val="FFFFFF"/>
                </a:solidFill>
              </a:rPr>
              <a:t> </a:t>
            </a:r>
            <a:endParaRPr lang="en-US" sz="2400" b="1" dirty="0">
              <a:solidFill>
                <a:srgbClr val="FFFFFF"/>
              </a:solidFill>
            </a:endParaRPr>
          </a:p>
        </p:txBody>
      </p:sp>
      <p:sp>
        <p:nvSpPr>
          <p:cNvPr id="12" name="TextBox 11"/>
          <p:cNvSpPr txBox="1"/>
          <p:nvPr/>
        </p:nvSpPr>
        <p:spPr>
          <a:xfrm>
            <a:off x="5870331" y="3611419"/>
            <a:ext cx="1520819" cy="461665"/>
          </a:xfrm>
          <a:prstGeom prst="rect">
            <a:avLst/>
          </a:prstGeom>
          <a:solidFill>
            <a:srgbClr val="215968"/>
          </a:solidFill>
        </p:spPr>
        <p:txBody>
          <a:bodyPr wrap="none" rtlCol="0">
            <a:spAutoFit/>
          </a:bodyPr>
          <a:lstStyle/>
          <a:p>
            <a:r>
              <a:rPr lang="en-US" sz="2400" b="1" dirty="0" smtClean="0">
                <a:solidFill>
                  <a:srgbClr val="FFFF00"/>
                </a:solidFill>
              </a:rPr>
              <a:t>46, 42 </a:t>
            </a:r>
            <a:r>
              <a:rPr lang="en-US" sz="2400" b="1" dirty="0" err="1" smtClean="0">
                <a:solidFill>
                  <a:srgbClr val="FFFFFF"/>
                </a:solidFill>
              </a:rPr>
              <a:t>kDa</a:t>
            </a:r>
            <a:r>
              <a:rPr lang="en-US" sz="2400" b="1" dirty="0" smtClean="0">
                <a:solidFill>
                  <a:srgbClr val="FFFFFF"/>
                </a:solidFill>
              </a:rPr>
              <a:t>  </a:t>
            </a:r>
            <a:endParaRPr lang="en-US" sz="2400" b="1" dirty="0">
              <a:solidFill>
                <a:srgbClr val="FFFFFF"/>
              </a:solidFill>
            </a:endParaRPr>
          </a:p>
        </p:txBody>
      </p:sp>
      <p:sp>
        <p:nvSpPr>
          <p:cNvPr id="13" name="TextBox 12"/>
          <p:cNvSpPr txBox="1"/>
          <p:nvPr/>
        </p:nvSpPr>
        <p:spPr>
          <a:xfrm>
            <a:off x="6696325" y="4148666"/>
            <a:ext cx="1520819" cy="461665"/>
          </a:xfrm>
          <a:prstGeom prst="rect">
            <a:avLst/>
          </a:prstGeom>
          <a:solidFill>
            <a:schemeClr val="accent5">
              <a:lumMod val="50000"/>
            </a:schemeClr>
          </a:solidFill>
        </p:spPr>
        <p:txBody>
          <a:bodyPr wrap="none" rtlCol="0">
            <a:spAutoFit/>
          </a:bodyPr>
          <a:lstStyle/>
          <a:p>
            <a:r>
              <a:rPr lang="en-US" sz="2400" b="1" dirty="0" smtClean="0">
                <a:solidFill>
                  <a:srgbClr val="FFFF00"/>
                </a:solidFill>
              </a:rPr>
              <a:t>48, 45 </a:t>
            </a:r>
            <a:r>
              <a:rPr lang="en-US" sz="2400" b="1" dirty="0" err="1" smtClean="0">
                <a:solidFill>
                  <a:schemeClr val="bg1"/>
                </a:solidFill>
              </a:rPr>
              <a:t>kDa</a:t>
            </a:r>
            <a:r>
              <a:rPr lang="en-US" sz="2400" b="1" dirty="0" smtClean="0">
                <a:solidFill>
                  <a:schemeClr val="bg1"/>
                </a:solidFill>
              </a:rPr>
              <a:t> </a:t>
            </a:r>
            <a:endParaRPr lang="en-US" sz="2400" b="1" dirty="0">
              <a:solidFill>
                <a:schemeClr val="bg1"/>
              </a:solidFill>
            </a:endParaRPr>
          </a:p>
        </p:txBody>
      </p:sp>
      <p:sp>
        <p:nvSpPr>
          <p:cNvPr id="14" name="Right Arrow 13"/>
          <p:cNvSpPr/>
          <p:nvPr/>
        </p:nvSpPr>
        <p:spPr>
          <a:xfrm>
            <a:off x="4118208" y="4255678"/>
            <a:ext cx="1859259" cy="333255"/>
          </a:xfrm>
          <a:prstGeom prst="rightArrow">
            <a:avLst/>
          </a:prstGeom>
          <a:solidFill>
            <a:srgbClr val="800080">
              <a:alpha val="54000"/>
            </a:srgbClr>
          </a:solidFill>
          <a:ln/>
        </p:spPr>
        <p:style>
          <a:lnRef idx="0">
            <a:schemeClr val="dk1"/>
          </a:lnRef>
          <a:fillRef idx="3">
            <a:schemeClr val="dk1"/>
          </a:fillRef>
          <a:effectRef idx="3">
            <a:schemeClr val="dk1"/>
          </a:effectRef>
          <a:fontRef idx="minor">
            <a:schemeClr val="lt1"/>
          </a:fontRef>
        </p:style>
        <p:txBody>
          <a:bodyPr/>
          <a:lstStyle/>
          <a:p>
            <a:endParaRPr lang="en-US"/>
          </a:p>
        </p:txBody>
      </p:sp>
      <p:sp>
        <p:nvSpPr>
          <p:cNvPr id="15" name="Right Arrow 14"/>
          <p:cNvSpPr/>
          <p:nvPr/>
        </p:nvSpPr>
        <p:spPr>
          <a:xfrm>
            <a:off x="3474742" y="3696878"/>
            <a:ext cx="2062458" cy="333256"/>
          </a:xfrm>
          <a:prstGeom prst="rightArrow">
            <a:avLst/>
          </a:prstGeom>
          <a:solidFill>
            <a:srgbClr val="800080">
              <a:alpha val="54000"/>
            </a:srgbClr>
          </a:solidFill>
          <a:ln/>
        </p:spPr>
        <p:style>
          <a:lnRef idx="0">
            <a:schemeClr val="dk1"/>
          </a:lnRef>
          <a:fillRef idx="3">
            <a:schemeClr val="dk1"/>
          </a:fillRef>
          <a:effectRef idx="3">
            <a:schemeClr val="dk1"/>
          </a:effectRef>
          <a:fontRef idx="minor">
            <a:schemeClr val="lt1"/>
          </a:fontRef>
        </p:style>
        <p:txBody>
          <a:bodyPr/>
          <a:lstStyle/>
          <a:p>
            <a:endParaRPr lang="en-US"/>
          </a:p>
        </p:txBody>
      </p:sp>
      <p:sp>
        <p:nvSpPr>
          <p:cNvPr id="16" name="Right Arrow 15"/>
          <p:cNvSpPr/>
          <p:nvPr/>
        </p:nvSpPr>
        <p:spPr>
          <a:xfrm>
            <a:off x="2835508" y="1918877"/>
            <a:ext cx="2079392" cy="299389"/>
          </a:xfrm>
          <a:prstGeom prst="rightArrow">
            <a:avLst/>
          </a:prstGeom>
          <a:solidFill>
            <a:srgbClr val="800080">
              <a:alpha val="54000"/>
            </a:srgbClr>
          </a:solidFill>
          <a:ln/>
        </p:spPr>
        <p:style>
          <a:lnRef idx="0">
            <a:schemeClr val="dk1"/>
          </a:lnRef>
          <a:fillRef idx="3">
            <a:schemeClr val="dk1"/>
          </a:fillRef>
          <a:effectRef idx="3">
            <a:schemeClr val="dk1"/>
          </a:effectRef>
          <a:fontRef idx="minor">
            <a:schemeClr val="lt1"/>
          </a:fontRef>
        </p:style>
        <p:txBody>
          <a:bodyPr/>
          <a:lstStyle/>
          <a:p>
            <a:endParaRPr lang="en-US"/>
          </a:p>
        </p:txBody>
      </p:sp>
      <p:sp>
        <p:nvSpPr>
          <p:cNvPr id="17" name="Rounded Rectangle 16"/>
          <p:cNvSpPr/>
          <p:nvPr/>
        </p:nvSpPr>
        <p:spPr>
          <a:xfrm>
            <a:off x="5233388" y="2463203"/>
            <a:ext cx="2154925" cy="105840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192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12" presetClass="entr" presetSubtype="4"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up)">
                                      <p:cBhvr>
                                        <p:cTn id="17" dur="500"/>
                                        <p:tgtEl>
                                          <p:spTgt spid="9"/>
                                        </p:tgtEl>
                                      </p:cBhvr>
                                    </p:animEffect>
                                  </p:childTnLst>
                                </p:cTn>
                              </p:par>
                            </p:childTnLst>
                          </p:cTn>
                        </p:par>
                        <p:par>
                          <p:cTn id="18" fill="hold">
                            <p:stCondLst>
                              <p:cond delay="35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par>
                          <p:cTn id="23" fill="hold">
                            <p:stCondLst>
                              <p:cond delay="4000"/>
                            </p:stCondLst>
                            <p:childTnLst>
                              <p:par>
                                <p:cTn id="24" presetID="3" presetClass="entr" presetSubtype="1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par>
                          <p:cTn id="33" fill="hold">
                            <p:stCondLst>
                              <p:cond delay="4500"/>
                            </p:stCondLst>
                            <p:childTnLst>
                              <p:par>
                                <p:cTn id="34" presetID="1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childTnLst>
                          </p:cTn>
                        </p:par>
                        <p:par>
                          <p:cTn id="38" fill="hold">
                            <p:stCondLst>
                              <p:cond delay="5000"/>
                            </p:stCondLst>
                            <p:childTnLst>
                              <p:par>
                                <p:cTn id="39" presetID="1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par>
                          <p:cTn id="43" fill="hold">
                            <p:stCondLst>
                              <p:cond delay="5500"/>
                            </p:stCondLst>
                            <p:childTnLst>
                              <p:par>
                                <p:cTn id="44" presetID="1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p:tgtEl>
                                          <p:spTgt spid="13"/>
                                        </p:tgtEl>
                                        <p:attrNameLst>
                                          <p:attrName>ppt_y</p:attrName>
                                        </p:attrNameLst>
                                      </p:cBhvr>
                                      <p:tavLst>
                                        <p:tav tm="0">
                                          <p:val>
                                            <p:strVal val="#ppt_y+#ppt_h*1.125000"/>
                                          </p:val>
                                        </p:tav>
                                        <p:tav tm="100000">
                                          <p:val>
                                            <p:strVal val="#ppt_y"/>
                                          </p:val>
                                        </p:tav>
                                      </p:tavLst>
                                    </p:anim>
                                    <p:animEffect transition="in" filter="wipe(up)">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9667" y="3290501"/>
            <a:ext cx="184666" cy="276999"/>
          </a:xfrm>
          <a:prstGeom prst="rect">
            <a:avLst/>
          </a:prstGeom>
        </p:spPr>
        <p:txBody>
          <a:bodyPr wrap="none">
            <a:spAutoFit/>
          </a:bodyPr>
          <a:lstStyle/>
          <a:p>
            <a:r>
              <a:rPr lang="en-US" b="1" baseline="30000" dirty="0"/>
              <a:t> </a:t>
            </a:r>
            <a:endParaRPr lang="en-US" dirty="0"/>
          </a:p>
        </p:txBody>
      </p:sp>
      <p:sp>
        <p:nvSpPr>
          <p:cNvPr id="5" name="TextBox 4"/>
          <p:cNvSpPr txBox="1"/>
          <p:nvPr/>
        </p:nvSpPr>
        <p:spPr>
          <a:xfrm>
            <a:off x="1019741" y="4826675"/>
            <a:ext cx="8124259" cy="2031325"/>
          </a:xfrm>
          <a:prstGeom prst="rect">
            <a:avLst/>
          </a:prstGeom>
          <a:noFill/>
        </p:spPr>
        <p:txBody>
          <a:bodyPr wrap="square" rtlCol="0">
            <a:spAutoFit/>
          </a:bodyPr>
          <a:lstStyle/>
          <a:p>
            <a:pPr algn="just"/>
            <a:r>
              <a:rPr lang="en-US" b="1" dirty="0" smtClean="0"/>
              <a:t>Figure 6 </a:t>
            </a:r>
            <a:r>
              <a:rPr lang="en-US" dirty="0" smtClean="0"/>
              <a:t>TEM </a:t>
            </a:r>
            <a:r>
              <a:rPr lang="en-US" dirty="0"/>
              <a:t>micrographs of negatively stained </a:t>
            </a:r>
            <a:r>
              <a:rPr lang="en-US" i="1" dirty="0"/>
              <a:t>Salmonella </a:t>
            </a:r>
            <a:r>
              <a:rPr lang="en-US" dirty="0"/>
              <a:t>cells. Bacteria in different stages of growth were incubated in human serum (A, B) were </a:t>
            </a:r>
            <a:r>
              <a:rPr lang="en-US" dirty="0" err="1"/>
              <a:t>labelled</a:t>
            </a:r>
            <a:r>
              <a:rPr lang="en-US" dirty="0"/>
              <a:t> with polyclonal anti-human C3c complement antibodies (</a:t>
            </a:r>
            <a:r>
              <a:rPr lang="en-US" dirty="0" err="1"/>
              <a:t>Dako</a:t>
            </a:r>
            <a:r>
              <a:rPr lang="en-US" dirty="0"/>
              <a:t>, Denmark) and then with protein A- </a:t>
            </a:r>
            <a:r>
              <a:rPr lang="en-US" dirty="0" smtClean="0"/>
              <a:t>gold. Finally</a:t>
            </a:r>
            <a:r>
              <a:rPr lang="en-US" dirty="0"/>
              <a:t>, the specimens stained with 2% aqueous </a:t>
            </a:r>
            <a:r>
              <a:rPr lang="en-US" dirty="0" err="1"/>
              <a:t>uranyl</a:t>
            </a:r>
            <a:r>
              <a:rPr lang="en-US" dirty="0"/>
              <a:t> acetate. The samples were examined under a Tesla BS 540 electron microscope. </a:t>
            </a:r>
            <a:r>
              <a:rPr lang="en-US" b="1" dirty="0" smtClean="0"/>
              <a:t>A: </a:t>
            </a:r>
            <a:r>
              <a:rPr lang="en-US" dirty="0" err="1"/>
              <a:t>labelled</a:t>
            </a:r>
            <a:r>
              <a:rPr lang="en-US" dirty="0"/>
              <a:t> cell during the division process, </a:t>
            </a:r>
            <a:r>
              <a:rPr lang="en-US" b="1" dirty="0" smtClean="0"/>
              <a:t>B: </a:t>
            </a:r>
            <a:r>
              <a:rPr lang="en-US" dirty="0" err="1"/>
              <a:t>labelled</a:t>
            </a:r>
            <a:r>
              <a:rPr lang="en-US" dirty="0"/>
              <a:t> and not </a:t>
            </a:r>
            <a:r>
              <a:rPr lang="en-US" dirty="0" err="1"/>
              <a:t>labelled</a:t>
            </a:r>
            <a:r>
              <a:rPr lang="en-US" dirty="0"/>
              <a:t> cells not divided, </a:t>
            </a:r>
            <a:r>
              <a:rPr lang="en-US" b="1" dirty="0" smtClean="0"/>
              <a:t>C: </a:t>
            </a:r>
            <a:r>
              <a:rPr lang="en-US" dirty="0" smtClean="0"/>
              <a:t>bacteria </a:t>
            </a:r>
            <a:r>
              <a:rPr lang="en-US" dirty="0"/>
              <a:t>not cultured in serum (negative control). Bar indicates 500 </a:t>
            </a:r>
            <a:r>
              <a:rPr lang="en-US" dirty="0" smtClean="0"/>
              <a:t>nm</a:t>
            </a:r>
            <a:r>
              <a:rPr lang="en-US" dirty="0"/>
              <a:t> </a:t>
            </a:r>
            <a:r>
              <a:rPr lang="en-US" dirty="0" smtClean="0"/>
              <a:t>(data not published).</a:t>
            </a:r>
            <a:endParaRPr lang="en-US" dirty="0"/>
          </a:p>
        </p:txBody>
      </p:sp>
      <p:pic>
        <p:nvPicPr>
          <p:cNvPr id="6" name="Picture 5" descr="Fig1.tiff"/>
          <p:cNvPicPr>
            <a:picLocks noChangeAspect="1"/>
          </p:cNvPicPr>
          <p:nvPr/>
        </p:nvPicPr>
        <p:blipFill rotWithShape="1">
          <a:blip r:embed="rId2" cstate="print">
            <a:extLst>
              <a:ext uri="{28A0092B-C50C-407E-A947-70E740481C1C}">
                <a14:useLocalDpi xmlns:a14="http://schemas.microsoft.com/office/drawing/2010/main" val="0"/>
              </a:ext>
            </a:extLst>
          </a:blip>
          <a:srcRect b="66871"/>
          <a:stretch/>
        </p:blipFill>
        <p:spPr>
          <a:xfrm>
            <a:off x="1053108" y="1051414"/>
            <a:ext cx="8090892" cy="3774586"/>
          </a:xfrm>
          <a:prstGeom prst="rect">
            <a:avLst/>
          </a:prstGeom>
        </p:spPr>
      </p:pic>
      <p:sp>
        <p:nvSpPr>
          <p:cNvPr id="7" name="pole tekstowe 2"/>
          <p:cNvSpPr txBox="1"/>
          <p:nvPr/>
        </p:nvSpPr>
        <p:spPr>
          <a:xfrm>
            <a:off x="2538484" y="153950"/>
            <a:ext cx="6605516" cy="830997"/>
          </a:xfrm>
          <a:prstGeom prst="rect">
            <a:avLst/>
          </a:prstGeom>
          <a:noFill/>
        </p:spPr>
        <p:txBody>
          <a:bodyPr wrap="square" rtlCol="0">
            <a:spAutoFit/>
          </a:bodyPr>
          <a:lstStyle/>
          <a:p>
            <a:r>
              <a:rPr lang="pl-PL" sz="2400" b="1" dirty="0" err="1" smtClean="0">
                <a:solidFill>
                  <a:srgbClr val="FFFFFF"/>
                </a:solidFill>
                <a:effectLst>
                  <a:outerShdw blurRad="38100" dist="38100" dir="2700000" algn="tl">
                    <a:srgbClr val="000000">
                      <a:alpha val="43137"/>
                    </a:srgbClr>
                  </a:outerShdw>
                </a:effectLst>
              </a:rPr>
              <a:t>Results</a:t>
            </a:r>
            <a:r>
              <a:rPr lang="pl-PL" sz="2400" b="1" dirty="0">
                <a:solidFill>
                  <a:srgbClr val="FFFFFF"/>
                </a:solidFill>
                <a:effectLst>
                  <a:outerShdw blurRad="38100" dist="38100" dir="2700000" algn="tl">
                    <a:srgbClr val="000000">
                      <a:alpha val="43137"/>
                    </a:srgbClr>
                  </a:outerShdw>
                </a:effectLst>
              </a:rPr>
              <a:t>:</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detection</a:t>
            </a:r>
            <a:r>
              <a:rPr lang="pl-PL" sz="2400" b="1" dirty="0" smtClean="0">
                <a:solidFill>
                  <a:srgbClr val="FFFFFF"/>
                </a:solidFill>
                <a:effectLst>
                  <a:outerShdw blurRad="38100" dist="38100" dir="2700000" algn="tl">
                    <a:srgbClr val="000000">
                      <a:alpha val="43137"/>
                    </a:srgbClr>
                  </a:outerShdw>
                </a:effectLst>
              </a:rPr>
              <a:t> of  C3c </a:t>
            </a:r>
            <a:r>
              <a:rPr lang="pl-PL" sz="2400" b="1" dirty="0" err="1" smtClean="0">
                <a:solidFill>
                  <a:srgbClr val="FFFFFF"/>
                </a:solidFill>
                <a:effectLst>
                  <a:outerShdw blurRad="38100" dist="38100" dir="2700000" algn="tl">
                    <a:srgbClr val="000000">
                      <a:alpha val="43137"/>
                    </a:srgbClr>
                  </a:outerShdw>
                </a:effectLst>
              </a:rPr>
              <a:t>fragments</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bound</a:t>
            </a:r>
            <a:r>
              <a:rPr lang="pl-PL" sz="2400" b="1" dirty="0" smtClean="0">
                <a:solidFill>
                  <a:srgbClr val="FFFFFF"/>
                </a:solidFill>
                <a:effectLst>
                  <a:outerShdw blurRad="38100" dist="38100" dir="2700000" algn="tl">
                    <a:srgbClr val="000000">
                      <a:alpha val="43137"/>
                    </a:srgbClr>
                  </a:outerShdw>
                </a:effectLst>
              </a:rPr>
              <a:t> to </a:t>
            </a:r>
            <a:r>
              <a:rPr lang="pl-PL" sz="2400" b="1" i="1" dirty="0" smtClean="0">
                <a:solidFill>
                  <a:srgbClr val="FFFFFF"/>
                </a:solidFill>
                <a:effectLst>
                  <a:outerShdw blurRad="38100" dist="38100" dir="2700000" algn="tl">
                    <a:srgbClr val="000000">
                      <a:alpha val="43137"/>
                    </a:srgbClr>
                  </a:outerShdw>
                </a:effectLst>
              </a:rPr>
              <a:t>Salmonella</a:t>
            </a:r>
            <a:r>
              <a:rPr lang="pl-PL" sz="2400" b="1" dirty="0" smtClean="0">
                <a:solidFill>
                  <a:srgbClr val="FFFFFF"/>
                </a:solidFill>
                <a:effectLst>
                  <a:outerShdw blurRad="38100" dist="38100" dir="2700000" algn="tl">
                    <a:srgbClr val="000000">
                      <a:alpha val="43137"/>
                    </a:srgbClr>
                  </a:outerShdw>
                </a:effectLst>
              </a:rPr>
              <a:t> O48 </a:t>
            </a:r>
            <a:r>
              <a:rPr lang="pl-PL" sz="2400" b="1" dirty="0" err="1" smtClean="0">
                <a:solidFill>
                  <a:srgbClr val="FFFFFF"/>
                </a:solidFill>
                <a:effectLst>
                  <a:outerShdw blurRad="38100" dist="38100" dir="2700000" algn="tl">
                    <a:srgbClr val="000000">
                      <a:alpha val="43137"/>
                    </a:srgbClr>
                  </a:outerShdw>
                </a:effectLst>
              </a:rPr>
              <a:t>cells</a:t>
            </a:r>
            <a:r>
              <a:rPr lang="pl-PL" sz="2400" b="1" dirty="0" smtClean="0">
                <a:solidFill>
                  <a:srgbClr val="FFFFFF"/>
                </a:solidFill>
                <a:effectLst>
                  <a:outerShdw blurRad="38100" dist="38100" dir="2700000" algn="tl">
                    <a:srgbClr val="000000">
                      <a:alpha val="43137"/>
                    </a:srgbClr>
                  </a:outerShdw>
                </a:effectLst>
              </a:rPr>
              <a:t> </a:t>
            </a:r>
            <a:r>
              <a:rPr lang="pl-PL" sz="2400" b="1" dirty="0" err="1" smtClean="0">
                <a:solidFill>
                  <a:srgbClr val="FFFFFF"/>
                </a:solidFill>
                <a:effectLst>
                  <a:outerShdw blurRad="38100" dist="38100" dir="2700000" algn="tl">
                    <a:srgbClr val="000000">
                      <a:alpha val="43137"/>
                    </a:srgbClr>
                  </a:outerShdw>
                </a:effectLst>
              </a:rPr>
              <a:t>using</a:t>
            </a:r>
            <a:r>
              <a:rPr lang="pl-PL" sz="2400" b="1" dirty="0" smtClean="0">
                <a:solidFill>
                  <a:srgbClr val="FFFFFF"/>
                </a:solidFill>
                <a:effectLst>
                  <a:outerShdw blurRad="38100" dist="38100" dir="2700000" algn="tl">
                    <a:srgbClr val="000000">
                      <a:alpha val="43137"/>
                    </a:srgbClr>
                  </a:outerShdw>
                </a:effectLst>
              </a:rPr>
              <a:t> TEM </a:t>
            </a:r>
            <a:r>
              <a:rPr lang="pl-PL" sz="2400" b="1" dirty="0" err="1" smtClean="0">
                <a:solidFill>
                  <a:srgbClr val="FFFFFF"/>
                </a:solidFill>
                <a:effectLst>
                  <a:outerShdw blurRad="38100" dist="38100" dir="2700000" algn="tl">
                    <a:srgbClr val="000000">
                      <a:alpha val="43137"/>
                    </a:srgbClr>
                  </a:outerShdw>
                </a:effectLst>
              </a:rPr>
              <a:t>microscopy</a:t>
            </a:r>
            <a:endParaRPr lang="pl-PL" sz="2400" b="1" dirty="0">
              <a:solidFill>
                <a:srgbClr val="FFFFFF"/>
              </a:solidFill>
              <a:effectLst>
                <a:outerShdw blurRad="38100" dist="38100" dir="2700000" algn="tl">
                  <a:srgbClr val="000000">
                    <a:alpha val="43137"/>
                  </a:srgbClr>
                </a:outerShdw>
              </a:effectLst>
            </a:endParaRPr>
          </a:p>
        </p:txBody>
      </p:sp>
      <p:sp>
        <p:nvSpPr>
          <p:cNvPr id="8" name="Right Arrow 7"/>
          <p:cNvSpPr/>
          <p:nvPr/>
        </p:nvSpPr>
        <p:spPr>
          <a:xfrm rot="13152485">
            <a:off x="2557901" y="3626919"/>
            <a:ext cx="1139614" cy="338667"/>
          </a:xfrm>
          <a:prstGeom prst="rightArrow">
            <a:avLst/>
          </a:prstGeom>
          <a:solidFill>
            <a:srgbClr val="800080">
              <a:alpha val="49000"/>
            </a:srgbClr>
          </a:solidFill>
          <a:ln/>
        </p:spPr>
        <p:style>
          <a:lnRef idx="0">
            <a:schemeClr val="dk1"/>
          </a:lnRef>
          <a:fillRef idx="3">
            <a:schemeClr val="dk1"/>
          </a:fillRef>
          <a:effectRef idx="3">
            <a:schemeClr val="dk1"/>
          </a:effectRef>
          <a:fontRef idx="minor">
            <a:schemeClr val="lt1"/>
          </a:fontRef>
        </p:style>
        <p:txBody>
          <a:bodyPr/>
          <a:lstStyle/>
          <a:p>
            <a:r>
              <a:rPr lang="en-US" dirty="0" smtClean="0"/>
              <a:t>-</a:t>
            </a:r>
          </a:p>
          <a:p>
            <a:endParaRPr lang="en-US" dirty="0"/>
          </a:p>
        </p:txBody>
      </p:sp>
      <p:sp>
        <p:nvSpPr>
          <p:cNvPr id="9" name="Right Arrow 8"/>
          <p:cNvSpPr/>
          <p:nvPr/>
        </p:nvSpPr>
        <p:spPr>
          <a:xfrm rot="17967334">
            <a:off x="3703881" y="3409097"/>
            <a:ext cx="1139614" cy="338667"/>
          </a:xfrm>
          <a:prstGeom prst="rightArrow">
            <a:avLst/>
          </a:prstGeom>
          <a:solidFill>
            <a:srgbClr val="800080">
              <a:alpha val="51000"/>
            </a:srgbClr>
          </a:solidFill>
          <a:ln/>
        </p:spPr>
        <p:style>
          <a:lnRef idx="0">
            <a:schemeClr val="dk1"/>
          </a:lnRef>
          <a:fillRef idx="3">
            <a:schemeClr val="dk1"/>
          </a:fillRef>
          <a:effectRef idx="3">
            <a:schemeClr val="dk1"/>
          </a:effectRef>
          <a:fontRef idx="minor">
            <a:schemeClr val="lt1"/>
          </a:fontRef>
        </p:style>
        <p:txBody>
          <a:bodyPr/>
          <a:lstStyle/>
          <a:p>
            <a:endParaRPr lang="en-US"/>
          </a:p>
        </p:txBody>
      </p:sp>
    </p:spTree>
    <p:extLst>
      <p:ext uri="{BB962C8B-B14F-4D97-AF65-F5344CB8AC3E}">
        <p14:creationId xmlns:p14="http://schemas.microsoft.com/office/powerpoint/2010/main" val="1874792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26664148"/>
              </p:ext>
            </p:extLst>
          </p:nvPr>
        </p:nvGraphicFramePr>
        <p:xfrm>
          <a:off x="1038981" y="1539502"/>
          <a:ext cx="8105019" cy="4272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ole tekstowe 2"/>
          <p:cNvSpPr txBox="1"/>
          <p:nvPr/>
        </p:nvSpPr>
        <p:spPr>
          <a:xfrm>
            <a:off x="2538484" y="232012"/>
            <a:ext cx="6605516" cy="646331"/>
          </a:xfrm>
          <a:prstGeom prst="rect">
            <a:avLst/>
          </a:prstGeom>
          <a:noFill/>
        </p:spPr>
        <p:txBody>
          <a:bodyPr wrap="square" rtlCol="0">
            <a:spAutoFit/>
          </a:bodyPr>
          <a:lstStyle/>
          <a:p>
            <a:r>
              <a:rPr lang="pl-PL" sz="3600" b="1" dirty="0" err="1" smtClean="0">
                <a:solidFill>
                  <a:srgbClr val="FFFFFF"/>
                </a:solidFill>
                <a:effectLst>
                  <a:outerShdw blurRad="38100" dist="38100" dir="2700000" algn="tl">
                    <a:srgbClr val="000000">
                      <a:alpha val="43137"/>
                    </a:srgbClr>
                  </a:outerShdw>
                </a:effectLst>
              </a:rPr>
              <a:t>Conclusions</a:t>
            </a:r>
            <a:endParaRPr lang="pl-PL" sz="3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7362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82041269"/>
              </p:ext>
            </p:extLst>
          </p:nvPr>
        </p:nvGraphicFramePr>
        <p:xfrm>
          <a:off x="1199175" y="1117600"/>
          <a:ext cx="7738533" cy="553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p:cNvSpPr txBox="1"/>
          <p:nvPr/>
        </p:nvSpPr>
        <p:spPr>
          <a:xfrm>
            <a:off x="2538484" y="232012"/>
            <a:ext cx="6605516" cy="646331"/>
          </a:xfrm>
          <a:prstGeom prst="rect">
            <a:avLst/>
          </a:prstGeom>
          <a:noFill/>
        </p:spPr>
        <p:txBody>
          <a:bodyPr wrap="square" rtlCol="0">
            <a:spAutoFit/>
          </a:bodyPr>
          <a:lstStyle/>
          <a:p>
            <a:r>
              <a:rPr lang="pl-PL" sz="3600" b="1" dirty="0" smtClean="0">
                <a:solidFill>
                  <a:schemeClr val="bg1"/>
                </a:solidFill>
                <a:effectLst>
                  <a:outerShdw blurRad="38100" dist="38100" dir="2700000" algn="tl">
                    <a:srgbClr val="000000">
                      <a:alpha val="43137"/>
                    </a:srgbClr>
                  </a:outerShdw>
                </a:effectLst>
              </a:rPr>
              <a:t>Applications</a:t>
            </a:r>
            <a:endParaRPr lang="pl-P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7762259"/>
      </p:ext>
    </p:extLst>
  </p:cSld>
  <p:clrMapOvr>
    <a:masterClrMapping/>
  </p:clrMapOvr>
  <mc:AlternateContent xmlns:mc="http://schemas.openxmlformats.org/markup-compatibility/2006" xmlns:p14="http://schemas.microsoft.com/office/powerpoint/2010/main">
    <mc:Choice Requires="p14">
      <p:transition spd="slow" p14:dur="1400" advTm="86000">
        <p14:doors dir="vert"/>
      </p:transition>
    </mc:Choice>
    <mc:Fallback xmlns="">
      <p:transition xmlns:p14="http://schemas.microsoft.com/office/powerpoint/2010/main" spd="slow" advTm="86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538484" y="245660"/>
            <a:ext cx="6605516" cy="646331"/>
          </a:xfrm>
          <a:prstGeom prst="rect">
            <a:avLst/>
          </a:prstGeom>
          <a:noFill/>
        </p:spPr>
        <p:txBody>
          <a:bodyPr wrap="square" rtlCol="0">
            <a:spAutoFit/>
          </a:bodyPr>
          <a:lstStyle/>
          <a:p>
            <a:r>
              <a:rPr lang="pl-PL" sz="3600" b="1" dirty="0" err="1" smtClean="0">
                <a:solidFill>
                  <a:srgbClr val="FFFFFF"/>
                </a:solidFill>
                <a:effectLst>
                  <a:outerShdw blurRad="38100" dist="38100" dir="2700000" algn="tl">
                    <a:srgbClr val="000000">
                      <a:alpha val="43137"/>
                    </a:srgbClr>
                  </a:outerShdw>
                </a:effectLst>
              </a:rPr>
              <a:t>Acknowledgements</a:t>
            </a:r>
            <a:endParaRPr lang="pl-PL" sz="3600" b="1" dirty="0">
              <a:solidFill>
                <a:srgbClr val="FFFFFF"/>
              </a:solidFill>
              <a:effectLst>
                <a:outerShdw blurRad="38100" dist="38100" dir="2700000" algn="tl">
                  <a:srgbClr val="000000">
                    <a:alpha val="43137"/>
                  </a:srgbClr>
                </a:outerShdw>
              </a:effectLst>
            </a:endParaRPr>
          </a:p>
        </p:txBody>
      </p:sp>
      <p:grpSp>
        <p:nvGrpSpPr>
          <p:cNvPr id="4" name="Group 3"/>
          <p:cNvGrpSpPr/>
          <p:nvPr/>
        </p:nvGrpSpPr>
        <p:grpSpPr>
          <a:xfrm>
            <a:off x="1028700" y="5791200"/>
            <a:ext cx="8115300" cy="1066802"/>
            <a:chOff x="-516301" y="7874030"/>
            <a:chExt cx="8124967" cy="1393866"/>
          </a:xfrm>
          <a:solidFill>
            <a:schemeClr val="tx1"/>
          </a:solidFill>
          <a:scene3d>
            <a:camera prst="orthographicFront"/>
            <a:lightRig rig="threePt" dir="t">
              <a:rot lat="0" lon="0" rev="7500000"/>
            </a:lightRig>
          </a:scene3d>
        </p:grpSpPr>
        <p:sp>
          <p:nvSpPr>
            <p:cNvPr id="5" name="Rounded Rectangle 4"/>
            <p:cNvSpPr/>
            <p:nvPr/>
          </p:nvSpPr>
          <p:spPr>
            <a:xfrm>
              <a:off x="-516301" y="7990185"/>
              <a:ext cx="8124967" cy="1277708"/>
            </a:xfrm>
            <a:prstGeom prst="roundRect">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4681520"/>
                <a:satOff val="-5839"/>
                <a:lumOff val="1373"/>
                <a:alphaOff val="0"/>
              </a:schemeClr>
            </a:effectRef>
            <a:fontRef idx="minor">
              <a:schemeClr val="lt1"/>
            </a:fontRef>
          </p:style>
        </p:sp>
        <p:sp>
          <p:nvSpPr>
            <p:cNvPr id="8" name="Rounded Rectangle 4"/>
            <p:cNvSpPr/>
            <p:nvPr/>
          </p:nvSpPr>
          <p:spPr>
            <a:xfrm>
              <a:off x="-452726" y="7874030"/>
              <a:ext cx="7921364" cy="139386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r>
                <a:rPr lang="en-US" sz="1400" b="1" dirty="0">
                  <a:solidFill>
                    <a:schemeClr val="bg1"/>
                  </a:solidFill>
                </a:rPr>
                <a:t>This work was supported by a “Academy of Development as the key</a:t>
              </a:r>
              <a:br>
                <a:rPr lang="en-US" sz="1400" b="1" dirty="0">
                  <a:solidFill>
                    <a:schemeClr val="bg1"/>
                  </a:solidFill>
                </a:rPr>
              </a:br>
              <a:r>
                <a:rPr lang="en-US" sz="1400" b="1" dirty="0">
                  <a:solidFill>
                    <a:schemeClr val="bg1"/>
                  </a:solidFill>
                </a:rPr>
                <a:t>to strengthening human resources of the Polish economy” Grant No. BPZ.506.50.2012.MS co-financed by the European Union under the European Social Fund. </a:t>
              </a:r>
            </a:p>
          </p:txBody>
        </p:sp>
      </p:grpSp>
      <p:grpSp>
        <p:nvGrpSpPr>
          <p:cNvPr id="9" name="Group 8"/>
          <p:cNvGrpSpPr/>
          <p:nvPr/>
        </p:nvGrpSpPr>
        <p:grpSpPr>
          <a:xfrm>
            <a:off x="-165101" y="4013200"/>
            <a:ext cx="9309101" cy="1866900"/>
            <a:chOff x="72093" y="2018037"/>
            <a:chExt cx="11196065" cy="1472374"/>
          </a:xfrm>
          <a:scene3d>
            <a:camera prst="orthographicFront"/>
            <a:lightRig rig="threePt" dir="t">
              <a:rot lat="0" lon="0" rev="7500000"/>
            </a:lightRig>
          </a:scene3d>
        </p:grpSpPr>
        <p:sp>
          <p:nvSpPr>
            <p:cNvPr id="10" name="Rounded Rectangle 9"/>
            <p:cNvSpPr/>
            <p:nvPr/>
          </p:nvSpPr>
          <p:spPr>
            <a:xfrm>
              <a:off x="1473200" y="2026837"/>
              <a:ext cx="9794958" cy="1463574"/>
            </a:xfrm>
            <a:prstGeom prst="roundRect">
              <a:avLst/>
            </a:prstGeom>
            <a:solidFill>
              <a:srgbClr val="0000FF"/>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2340760"/>
                <a:satOff val="-2919"/>
                <a:lumOff val="686"/>
                <a:alphaOff val="0"/>
              </a:schemeClr>
            </a:effectRef>
            <a:fontRef idx="minor">
              <a:schemeClr val="lt1"/>
            </a:fontRef>
          </p:style>
        </p:sp>
        <p:sp>
          <p:nvSpPr>
            <p:cNvPr id="11" name="Rounded Rectangle 4"/>
            <p:cNvSpPr/>
            <p:nvPr/>
          </p:nvSpPr>
          <p:spPr>
            <a:xfrm>
              <a:off x="72093" y="2018037"/>
              <a:ext cx="7980781" cy="13326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endParaRPr lang="pl-PL" sz="2700" b="1" kern="1200" dirty="0">
                <a:effectLst>
                  <a:outerShdw blurRad="38100" dist="38100" dir="2700000" algn="tl">
                    <a:srgbClr val="000000">
                      <a:alpha val="43137"/>
                    </a:srgbClr>
                  </a:outerShdw>
                </a:effectLst>
              </a:endParaRPr>
            </a:p>
          </p:txBody>
        </p:sp>
      </p:grpSp>
      <p:sp>
        <p:nvSpPr>
          <p:cNvPr id="2" name="Rectangle 1"/>
          <p:cNvSpPr/>
          <p:nvPr/>
        </p:nvSpPr>
        <p:spPr>
          <a:xfrm>
            <a:off x="1151467" y="4032240"/>
            <a:ext cx="7840133" cy="1815882"/>
          </a:xfrm>
          <a:prstGeom prst="rect">
            <a:avLst/>
          </a:prstGeom>
        </p:spPr>
        <p:txBody>
          <a:bodyPr wrap="square">
            <a:spAutoFit/>
          </a:bodyPr>
          <a:lstStyle/>
          <a:p>
            <a:r>
              <a:rPr lang="en-US" sz="1400" b="1" dirty="0">
                <a:solidFill>
                  <a:schemeClr val="bg1"/>
                </a:solidFill>
              </a:rPr>
              <a:t>Acknowledgments to:</a:t>
            </a:r>
          </a:p>
          <a:p>
            <a:r>
              <a:rPr lang="en-US" sz="1400" b="1" dirty="0">
                <a:solidFill>
                  <a:srgbClr val="66FF66"/>
                </a:solidFill>
              </a:rPr>
              <a:t>Prof. </a:t>
            </a:r>
            <a:r>
              <a:rPr lang="en-US" sz="1400" b="1" dirty="0" err="1">
                <a:solidFill>
                  <a:srgbClr val="66FF66"/>
                </a:solidFill>
              </a:rPr>
              <a:t>Andrzej</a:t>
            </a:r>
            <a:r>
              <a:rPr lang="en-US" sz="1400" b="1" dirty="0">
                <a:solidFill>
                  <a:srgbClr val="66FF66"/>
                </a:solidFill>
              </a:rPr>
              <a:t> </a:t>
            </a:r>
            <a:r>
              <a:rPr lang="en-US" sz="1400" b="1" dirty="0" err="1">
                <a:solidFill>
                  <a:srgbClr val="66FF66"/>
                </a:solidFill>
              </a:rPr>
              <a:t>Gamian</a:t>
            </a:r>
            <a:r>
              <a:rPr lang="en-US" sz="1400" b="1" dirty="0">
                <a:solidFill>
                  <a:srgbClr val="66FF66"/>
                </a:solidFill>
              </a:rPr>
              <a:t> </a:t>
            </a:r>
            <a:r>
              <a:rPr lang="en-US" sz="1200" b="1" i="1" dirty="0" smtClean="0">
                <a:solidFill>
                  <a:schemeClr val="bg1"/>
                </a:solidFill>
              </a:rPr>
              <a:t>(</a:t>
            </a:r>
            <a:r>
              <a:rPr lang="en-US" sz="1200" b="1" i="1" dirty="0" err="1">
                <a:solidFill>
                  <a:schemeClr val="bg1"/>
                </a:solidFill>
              </a:rPr>
              <a:t>Ludwik</a:t>
            </a:r>
            <a:r>
              <a:rPr lang="en-US" sz="1200" b="1" i="1" dirty="0">
                <a:solidFill>
                  <a:schemeClr val="bg1"/>
                </a:solidFill>
              </a:rPr>
              <a:t> </a:t>
            </a:r>
            <a:r>
              <a:rPr lang="en-US" sz="1200" b="1" i="1" dirty="0" err="1">
                <a:solidFill>
                  <a:schemeClr val="bg1"/>
                </a:solidFill>
              </a:rPr>
              <a:t>Hirszfeld</a:t>
            </a:r>
            <a:r>
              <a:rPr lang="en-US" sz="1200" b="1" i="1" dirty="0">
                <a:solidFill>
                  <a:schemeClr val="bg1"/>
                </a:solidFill>
              </a:rPr>
              <a:t> Institute of Immunology and Experimental </a:t>
            </a:r>
            <a:r>
              <a:rPr lang="en-US" sz="1200" b="1" i="1" dirty="0" smtClean="0">
                <a:solidFill>
                  <a:schemeClr val="bg1"/>
                </a:solidFill>
              </a:rPr>
              <a:t>Therapy, Polish </a:t>
            </a:r>
            <a:r>
              <a:rPr lang="en-US" sz="1200" b="1" i="1" dirty="0">
                <a:solidFill>
                  <a:schemeClr val="bg1"/>
                </a:solidFill>
              </a:rPr>
              <a:t>Academy of Sciences, Wroclaw, Poland) </a:t>
            </a:r>
            <a:r>
              <a:rPr lang="en-US" sz="1400" b="1" dirty="0">
                <a:solidFill>
                  <a:schemeClr val="bg1"/>
                </a:solidFill>
              </a:rPr>
              <a:t>for </a:t>
            </a:r>
            <a:r>
              <a:rPr lang="en-US" sz="1400" b="1" i="1" dirty="0">
                <a:solidFill>
                  <a:schemeClr val="bg1"/>
                </a:solidFill>
              </a:rPr>
              <a:t>Salmonella </a:t>
            </a:r>
            <a:r>
              <a:rPr lang="en-US" sz="1400" b="1" dirty="0">
                <a:solidFill>
                  <a:schemeClr val="bg1"/>
                </a:solidFill>
              </a:rPr>
              <a:t>serotype O48 </a:t>
            </a:r>
            <a:r>
              <a:rPr lang="en-US" sz="1400" b="1" dirty="0" smtClean="0">
                <a:solidFill>
                  <a:schemeClr val="bg1"/>
                </a:solidFill>
              </a:rPr>
              <a:t>strains</a:t>
            </a:r>
            <a:endParaRPr lang="en-US" sz="1400" b="1" dirty="0">
              <a:solidFill>
                <a:schemeClr val="bg1"/>
              </a:solidFill>
            </a:endParaRPr>
          </a:p>
          <a:p>
            <a:r>
              <a:rPr lang="en-US" sz="1400" b="1" dirty="0" err="1">
                <a:solidFill>
                  <a:srgbClr val="66FF66"/>
                </a:solidFill>
              </a:rPr>
              <a:t>Dr</a:t>
            </a:r>
            <a:r>
              <a:rPr lang="en-US" sz="1400" b="1" dirty="0">
                <a:solidFill>
                  <a:srgbClr val="66FF66"/>
                </a:solidFill>
              </a:rPr>
              <a:t> Jerzy </a:t>
            </a:r>
            <a:r>
              <a:rPr lang="en-US" sz="1400" b="1" dirty="0" err="1" smtClean="0">
                <a:solidFill>
                  <a:srgbClr val="66FF66"/>
                </a:solidFill>
              </a:rPr>
              <a:t>Kasner</a:t>
            </a:r>
            <a:r>
              <a:rPr lang="en-US" sz="1400" b="1" dirty="0" smtClean="0">
                <a:solidFill>
                  <a:srgbClr val="66FF66"/>
                </a:solidFill>
              </a:rPr>
              <a:t> </a:t>
            </a:r>
            <a:r>
              <a:rPr lang="en-US" sz="1200" b="1" i="1" dirty="0">
                <a:solidFill>
                  <a:schemeClr val="bg1"/>
                </a:solidFill>
              </a:rPr>
              <a:t>(</a:t>
            </a:r>
            <a:r>
              <a:rPr lang="en-US" sz="1200" b="1" i="1" dirty="0" err="1">
                <a:solidFill>
                  <a:schemeClr val="bg1"/>
                </a:solidFill>
              </a:rPr>
              <a:t>Ludwik</a:t>
            </a:r>
            <a:r>
              <a:rPr lang="en-US" sz="1200" b="1" i="1" dirty="0">
                <a:solidFill>
                  <a:schemeClr val="bg1"/>
                </a:solidFill>
              </a:rPr>
              <a:t> </a:t>
            </a:r>
            <a:r>
              <a:rPr lang="en-US" sz="1200" b="1" i="1" dirty="0" err="1">
                <a:solidFill>
                  <a:schemeClr val="bg1"/>
                </a:solidFill>
              </a:rPr>
              <a:t>Hirszfeld</a:t>
            </a:r>
            <a:r>
              <a:rPr lang="en-US" sz="1200" b="1" i="1" dirty="0">
                <a:solidFill>
                  <a:schemeClr val="bg1"/>
                </a:solidFill>
              </a:rPr>
              <a:t> Institute of Immunology and Experimental Therapy, Polish Academy of Sciences, Wroclaw, Poland</a:t>
            </a:r>
            <a:r>
              <a:rPr lang="en-US" sz="1200" b="1" i="1" dirty="0" smtClean="0">
                <a:solidFill>
                  <a:schemeClr val="bg1"/>
                </a:solidFill>
              </a:rPr>
              <a:t>)</a:t>
            </a:r>
            <a:r>
              <a:rPr lang="en-US" sz="1200" b="1" dirty="0" smtClean="0">
                <a:solidFill>
                  <a:schemeClr val="bg1"/>
                </a:solidFill>
              </a:rPr>
              <a:t> </a:t>
            </a:r>
            <a:r>
              <a:rPr lang="en-US" sz="1400" b="1" dirty="0">
                <a:solidFill>
                  <a:schemeClr val="bg1"/>
                </a:solidFill>
              </a:rPr>
              <a:t>for support in transmission </a:t>
            </a:r>
            <a:r>
              <a:rPr lang="en-US" sz="1400" b="1" dirty="0" smtClean="0">
                <a:solidFill>
                  <a:schemeClr val="bg1"/>
                </a:solidFill>
              </a:rPr>
              <a:t>electron microscopy technique</a:t>
            </a:r>
            <a:endParaRPr lang="en-US" sz="1400" b="1" dirty="0">
              <a:solidFill>
                <a:schemeClr val="bg1"/>
              </a:solidFill>
            </a:endParaRPr>
          </a:p>
          <a:p>
            <a:r>
              <a:rPr lang="en-US" sz="1400" b="1" dirty="0">
                <a:solidFill>
                  <a:schemeClr val="bg1"/>
                </a:solidFill>
              </a:rPr>
              <a:t>We also thank </a:t>
            </a:r>
            <a:r>
              <a:rPr lang="en-US" sz="1400" b="1" dirty="0">
                <a:solidFill>
                  <a:srgbClr val="66FF66"/>
                </a:solidFill>
              </a:rPr>
              <a:t>Prof. Sanjay Ram </a:t>
            </a:r>
            <a:r>
              <a:rPr lang="en-US" sz="1200" b="1" i="1" dirty="0">
                <a:solidFill>
                  <a:schemeClr val="bg1"/>
                </a:solidFill>
              </a:rPr>
              <a:t>(University of Massachusetts School of Medicine, Worcester, MA, USA) </a:t>
            </a:r>
            <a:endParaRPr lang="en-US" sz="1200" b="1" i="1" dirty="0" smtClean="0">
              <a:solidFill>
                <a:schemeClr val="bg1"/>
              </a:solidFill>
            </a:endParaRPr>
          </a:p>
          <a:p>
            <a:r>
              <a:rPr lang="en-US" sz="1400" b="1" dirty="0" smtClean="0">
                <a:solidFill>
                  <a:schemeClr val="bg1"/>
                </a:solidFill>
              </a:rPr>
              <a:t>and </a:t>
            </a:r>
            <a:r>
              <a:rPr lang="en-US" sz="1400" b="1" dirty="0">
                <a:solidFill>
                  <a:srgbClr val="00FF80"/>
                </a:solidFill>
              </a:rPr>
              <a:t>Prof. </a:t>
            </a:r>
            <a:r>
              <a:rPr lang="en-US" sz="1400" b="1" dirty="0">
                <a:solidFill>
                  <a:srgbClr val="66FF66"/>
                </a:solidFill>
              </a:rPr>
              <a:t>Conrad </a:t>
            </a:r>
            <a:r>
              <a:rPr lang="en-US" sz="1400" b="1" dirty="0" err="1">
                <a:solidFill>
                  <a:srgbClr val="66FF66"/>
                </a:solidFill>
              </a:rPr>
              <a:t>Firling</a:t>
            </a:r>
            <a:r>
              <a:rPr lang="en-US" sz="1400" b="1" dirty="0">
                <a:solidFill>
                  <a:srgbClr val="66FF66"/>
                </a:solidFill>
              </a:rPr>
              <a:t> </a:t>
            </a:r>
            <a:r>
              <a:rPr lang="en-US" sz="1200" b="1" i="1" dirty="0">
                <a:solidFill>
                  <a:schemeClr val="bg1"/>
                </a:solidFill>
              </a:rPr>
              <a:t>(University of Minnesota, Duluth, USA)</a:t>
            </a:r>
            <a:r>
              <a:rPr lang="en-US" sz="1400" b="1" i="1" dirty="0">
                <a:solidFill>
                  <a:schemeClr val="bg1"/>
                </a:solidFill>
              </a:rPr>
              <a:t> </a:t>
            </a:r>
            <a:r>
              <a:rPr lang="en-US" sz="1400" b="1" dirty="0">
                <a:solidFill>
                  <a:schemeClr val="bg1"/>
                </a:solidFill>
              </a:rPr>
              <a:t>for suggestions and comments to </a:t>
            </a:r>
            <a:r>
              <a:rPr lang="en-US" sz="1400" b="1" dirty="0" smtClean="0">
                <a:solidFill>
                  <a:schemeClr val="bg1"/>
                </a:solidFill>
              </a:rPr>
              <a:t>the main manuscript</a:t>
            </a:r>
            <a:endParaRPr lang="en-US" sz="1400" b="1" dirty="0">
              <a:solidFill>
                <a:schemeClr val="bg1"/>
              </a:solidFill>
            </a:endParaRPr>
          </a:p>
        </p:txBody>
      </p:sp>
      <p:grpSp>
        <p:nvGrpSpPr>
          <p:cNvPr id="15" name="Group 14"/>
          <p:cNvGrpSpPr/>
          <p:nvPr/>
        </p:nvGrpSpPr>
        <p:grpSpPr>
          <a:xfrm>
            <a:off x="1019033" y="1064984"/>
            <a:ext cx="8124967" cy="2960916"/>
            <a:chOff x="0" y="21992"/>
            <a:chExt cx="8124967" cy="1476832"/>
          </a:xfrm>
          <a:scene3d>
            <a:camera prst="orthographicFront"/>
            <a:lightRig rig="threePt" dir="t">
              <a:rot lat="0" lon="0" rev="7500000"/>
            </a:lightRig>
          </a:scene3d>
        </p:grpSpPr>
        <p:sp>
          <p:nvSpPr>
            <p:cNvPr id="16" name="Rounded Rectangle 15"/>
            <p:cNvSpPr/>
            <p:nvPr/>
          </p:nvSpPr>
          <p:spPr>
            <a:xfrm>
              <a:off x="0" y="21992"/>
              <a:ext cx="8124967" cy="1476832"/>
            </a:xfrm>
            <a:prstGeom prst="roundRect">
              <a:avLst/>
            </a:prstGeom>
            <a:solidFill>
              <a:srgbClr val="800080"/>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7" name="Rounded Rectangle 4"/>
            <p:cNvSpPr/>
            <p:nvPr/>
          </p:nvSpPr>
          <p:spPr>
            <a:xfrm>
              <a:off x="200167" y="94085"/>
              <a:ext cx="7852707" cy="13326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a:r>
                <a:rPr lang="en-US" sz="1600" b="1" dirty="0"/>
                <a:t>For co-authors of the main manuscript</a:t>
              </a:r>
            </a:p>
            <a:p>
              <a:pPr algn="ctr"/>
              <a:endParaRPr lang="en-US" sz="1200" b="1" dirty="0">
                <a:solidFill>
                  <a:srgbClr val="FFFFFF"/>
                </a:solidFill>
              </a:endParaRPr>
            </a:p>
            <a:p>
              <a:pPr algn="ctr"/>
              <a:r>
                <a:rPr lang="en-US" sz="1400" b="1" i="1" dirty="0">
                  <a:solidFill>
                    <a:srgbClr val="00FFFF"/>
                  </a:solidFill>
                </a:rPr>
                <a:t>“Presumable role of outer membrane proteins of Salmonella containing </a:t>
              </a:r>
              <a:r>
                <a:rPr lang="en-US" sz="1400" b="1" i="1" dirty="0" err="1">
                  <a:solidFill>
                    <a:srgbClr val="00FFFF"/>
                  </a:solidFill>
                </a:rPr>
                <a:t>sialylated</a:t>
              </a:r>
              <a:r>
                <a:rPr lang="en-US" sz="1400" b="1" i="1" dirty="0">
                  <a:solidFill>
                    <a:srgbClr val="00FFFF"/>
                  </a:solidFill>
                </a:rPr>
                <a:t>  lipopolysaccharides </a:t>
              </a:r>
              <a:r>
                <a:rPr lang="en-US" sz="1400" b="1" i="1" dirty="0" err="1">
                  <a:solidFill>
                    <a:srgbClr val="00FFFF"/>
                  </a:solidFill>
                </a:rPr>
                <a:t>serovar</a:t>
              </a:r>
              <a:r>
                <a:rPr lang="en-US" sz="1400" b="1" i="1" dirty="0">
                  <a:solidFill>
                    <a:srgbClr val="00FFFF"/>
                  </a:solidFill>
                </a:rPr>
                <a:t> </a:t>
              </a:r>
              <a:r>
                <a:rPr lang="en-US" sz="1400" b="1" i="1" dirty="0" err="1">
                  <a:solidFill>
                    <a:srgbClr val="00FFFF"/>
                  </a:solidFill>
                </a:rPr>
                <a:t>Ngozi</a:t>
              </a:r>
              <a:r>
                <a:rPr lang="en-US" sz="1400" b="1" i="1" dirty="0">
                  <a:solidFill>
                    <a:srgbClr val="00FFFF"/>
                  </a:solidFill>
                </a:rPr>
                <a:t>, </a:t>
              </a:r>
              <a:r>
                <a:rPr lang="en-US" sz="1400" b="1" i="1" dirty="0" err="1">
                  <a:solidFill>
                    <a:srgbClr val="00FFFF"/>
                  </a:solidFill>
                </a:rPr>
                <a:t>sv</a:t>
              </a:r>
              <a:r>
                <a:rPr lang="en-US" sz="1400" b="1" i="1" dirty="0">
                  <a:solidFill>
                    <a:srgbClr val="00FFFF"/>
                  </a:solidFill>
                </a:rPr>
                <a:t>. </a:t>
              </a:r>
              <a:r>
                <a:rPr lang="en-US" sz="1400" b="1" i="1" dirty="0" err="1">
                  <a:solidFill>
                    <a:srgbClr val="00FFFF"/>
                  </a:solidFill>
                </a:rPr>
                <a:t>Isaszeg</a:t>
              </a:r>
              <a:r>
                <a:rPr lang="en-US" sz="1400" b="1" i="1" dirty="0">
                  <a:solidFill>
                    <a:srgbClr val="00FFFF"/>
                  </a:solidFill>
                </a:rPr>
                <a:t> and subspecies </a:t>
              </a:r>
              <a:r>
                <a:rPr lang="en-US" sz="1400" b="1" i="1" dirty="0" err="1">
                  <a:solidFill>
                    <a:srgbClr val="00FFFF"/>
                  </a:solidFill>
                </a:rPr>
                <a:t>arizonae</a:t>
              </a:r>
              <a:r>
                <a:rPr lang="en-US" sz="1400" b="1" i="1" dirty="0">
                  <a:solidFill>
                    <a:srgbClr val="00FFFF"/>
                  </a:solidFill>
                </a:rPr>
                <a:t> in determining susceptibility to human serum”</a:t>
              </a:r>
              <a:r>
                <a:rPr lang="en-US" sz="1400" b="1" i="1" dirty="0" smtClean="0">
                  <a:solidFill>
                    <a:srgbClr val="00FFFF"/>
                  </a:solidFill>
                </a:rPr>
                <a:t>.</a:t>
              </a:r>
            </a:p>
            <a:p>
              <a:pPr algn="ctr"/>
              <a:r>
                <a:rPr lang="en-US" sz="1400" b="1" i="1" dirty="0" smtClean="0">
                  <a:solidFill>
                    <a:srgbClr val="00FFFF"/>
                  </a:solidFill>
                </a:rPr>
                <a:t> </a:t>
              </a:r>
              <a:r>
                <a:rPr lang="en-US" sz="1400" b="1" i="1" dirty="0">
                  <a:solidFill>
                    <a:srgbClr val="00FFFF"/>
                  </a:solidFill>
                </a:rPr>
                <a:t>Gut pathogens 7: 18 (2015</a:t>
              </a:r>
              <a:r>
                <a:rPr lang="en-US" sz="1400" b="1" i="1" dirty="0" smtClean="0">
                  <a:solidFill>
                    <a:srgbClr val="00FFFF"/>
                  </a:solidFill>
                </a:rPr>
                <a:t>)</a:t>
              </a:r>
            </a:p>
            <a:p>
              <a:pPr algn="ctr"/>
              <a:endParaRPr lang="en-US" sz="1400" b="1" i="1" dirty="0">
                <a:solidFill>
                  <a:srgbClr val="00FFFF"/>
                </a:solidFill>
              </a:endParaRPr>
            </a:p>
            <a:p>
              <a:r>
                <a:rPr lang="en-US" sz="1400" b="1" dirty="0" err="1" smtClean="0">
                  <a:solidFill>
                    <a:srgbClr val="66FF66"/>
                  </a:solidFill>
                </a:rPr>
                <a:t>Urszula</a:t>
              </a:r>
              <a:r>
                <a:rPr lang="en-US" sz="1400" b="1" dirty="0" smtClean="0">
                  <a:solidFill>
                    <a:srgbClr val="66FF66"/>
                  </a:solidFill>
                </a:rPr>
                <a:t> </a:t>
              </a:r>
              <a:r>
                <a:rPr lang="en-US" sz="1400" b="1" dirty="0" err="1" smtClean="0">
                  <a:solidFill>
                    <a:srgbClr val="66FF66"/>
                  </a:solidFill>
                </a:rPr>
                <a:t>Godlewska</a:t>
              </a:r>
              <a:r>
                <a:rPr lang="en-US" sz="1400" b="1" dirty="0" smtClean="0">
                  <a:solidFill>
                    <a:srgbClr val="66FF66"/>
                  </a:solidFill>
                </a:rPr>
                <a:t>, </a:t>
              </a:r>
              <a:r>
                <a:rPr lang="en-US" sz="1200" b="1" i="1" dirty="0" smtClean="0">
                  <a:solidFill>
                    <a:srgbClr val="FFFFFF"/>
                  </a:solidFill>
                </a:rPr>
                <a:t>Department of Microbiology, University of </a:t>
              </a:r>
              <a:r>
                <a:rPr lang="en-US" sz="1200" b="1" i="1" dirty="0" err="1" smtClean="0">
                  <a:solidFill>
                    <a:srgbClr val="FFFFFF"/>
                  </a:solidFill>
                </a:rPr>
                <a:t>Wrocław</a:t>
              </a:r>
              <a:r>
                <a:rPr lang="en-US" sz="1200" b="1" i="1" dirty="0" smtClean="0">
                  <a:solidFill>
                    <a:srgbClr val="FFFFFF"/>
                  </a:solidFill>
                </a:rPr>
                <a:t>, Poland   </a:t>
              </a:r>
              <a:endParaRPr lang="en-US" sz="1200" b="1" i="1" dirty="0">
                <a:solidFill>
                  <a:srgbClr val="FFFFFF"/>
                </a:solidFill>
              </a:endParaRPr>
            </a:p>
            <a:p>
              <a:r>
                <a:rPr lang="en-US" sz="1400" b="1" dirty="0" err="1">
                  <a:solidFill>
                    <a:srgbClr val="66FF66"/>
                  </a:solidFill>
                </a:rPr>
                <a:t>Katarzyna</a:t>
              </a:r>
              <a:r>
                <a:rPr lang="en-US" sz="1400" b="1" dirty="0">
                  <a:solidFill>
                    <a:srgbClr val="66FF66"/>
                  </a:solidFill>
                </a:rPr>
                <a:t> </a:t>
              </a:r>
              <a:r>
                <a:rPr lang="en-US" sz="1400" b="1" dirty="0" err="1">
                  <a:solidFill>
                    <a:srgbClr val="66FF66"/>
                  </a:solidFill>
                </a:rPr>
                <a:t>Guz-</a:t>
              </a:r>
              <a:r>
                <a:rPr lang="en-US" sz="1400" b="1" dirty="0" err="1" smtClean="0">
                  <a:solidFill>
                    <a:srgbClr val="66FF66"/>
                  </a:solidFill>
                </a:rPr>
                <a:t>Regner</a:t>
              </a:r>
              <a:r>
                <a:rPr lang="en-US" sz="1400" b="1" dirty="0" smtClean="0">
                  <a:solidFill>
                    <a:srgbClr val="00FF80"/>
                  </a:solidFill>
                </a:rPr>
                <a:t>, </a:t>
              </a:r>
              <a:r>
                <a:rPr lang="en-US" sz="1200" b="1" i="1" dirty="0" smtClean="0"/>
                <a:t>Department </a:t>
              </a:r>
              <a:r>
                <a:rPr lang="en-US" sz="1200" b="1" i="1" dirty="0"/>
                <a:t>of Microbiology, University of </a:t>
              </a:r>
              <a:r>
                <a:rPr lang="en-US" sz="1200" b="1" i="1" dirty="0" err="1" smtClean="0"/>
                <a:t>Wrocław</a:t>
              </a:r>
              <a:r>
                <a:rPr lang="en-US" sz="1200" b="1" i="1" dirty="0"/>
                <a:t>, Poland </a:t>
              </a:r>
            </a:p>
            <a:p>
              <a:r>
                <a:rPr lang="en-US" sz="1400" b="1" dirty="0" err="1">
                  <a:solidFill>
                    <a:srgbClr val="66FF66"/>
                  </a:solidFill>
                </a:rPr>
                <a:t>Agata</a:t>
              </a:r>
              <a:r>
                <a:rPr lang="en-US" sz="1400" b="1" dirty="0">
                  <a:solidFill>
                    <a:srgbClr val="66FF66"/>
                  </a:solidFill>
                </a:rPr>
                <a:t> </a:t>
              </a:r>
              <a:r>
                <a:rPr lang="en-US" sz="1400" b="1" dirty="0" err="1">
                  <a:solidFill>
                    <a:srgbClr val="66FF66"/>
                  </a:solidFill>
                </a:rPr>
                <a:t>Dorotkiewicz-</a:t>
              </a:r>
              <a:r>
                <a:rPr lang="en-US" sz="1400" b="1" dirty="0" err="1" smtClean="0">
                  <a:solidFill>
                    <a:srgbClr val="66FF66"/>
                  </a:solidFill>
                </a:rPr>
                <a:t>Jach</a:t>
              </a:r>
              <a:r>
                <a:rPr lang="en-US" sz="1400" b="1" dirty="0" smtClean="0">
                  <a:solidFill>
                    <a:schemeClr val="bg1"/>
                  </a:solidFill>
                </a:rPr>
                <a:t>, </a:t>
              </a:r>
              <a:r>
                <a:rPr lang="en-US" sz="1200" b="1" i="1" dirty="0"/>
                <a:t>Department of Pathogens’ Biology and </a:t>
              </a:r>
              <a:r>
                <a:rPr lang="en-US" sz="1200" b="1" i="1" dirty="0" smtClean="0"/>
                <a:t>Immunology, </a:t>
              </a:r>
              <a:r>
                <a:rPr lang="en-US" sz="1200" b="1" i="1" dirty="0"/>
                <a:t>University of </a:t>
              </a:r>
              <a:r>
                <a:rPr lang="en-US" sz="1200" b="1" i="1" dirty="0" err="1" smtClean="0"/>
                <a:t>Wrocław</a:t>
              </a:r>
              <a:r>
                <a:rPr lang="en-US" sz="1200" b="1" i="1" dirty="0"/>
                <a:t>, Poland </a:t>
              </a:r>
            </a:p>
            <a:p>
              <a:r>
                <a:rPr lang="en-US" sz="1400" b="1" dirty="0" err="1">
                  <a:solidFill>
                    <a:srgbClr val="66FF66"/>
                  </a:solidFill>
                </a:rPr>
                <a:t>Elżbieta</a:t>
              </a:r>
              <a:r>
                <a:rPr lang="en-US" sz="1400" b="1" dirty="0">
                  <a:solidFill>
                    <a:srgbClr val="66FF66"/>
                  </a:solidFill>
                </a:rPr>
                <a:t> </a:t>
              </a:r>
              <a:r>
                <a:rPr lang="en-US" sz="1400" b="1" dirty="0" err="1" smtClean="0">
                  <a:solidFill>
                    <a:srgbClr val="66FF66"/>
                  </a:solidFill>
                </a:rPr>
                <a:t>Klausa</a:t>
              </a:r>
              <a:r>
                <a:rPr lang="en-US" sz="1400" b="1" dirty="0" smtClean="0">
                  <a:solidFill>
                    <a:srgbClr val="00FF80"/>
                  </a:solidFill>
                </a:rPr>
                <a:t>, </a:t>
              </a:r>
              <a:r>
                <a:rPr lang="en-US" sz="1200" b="1" i="1" dirty="0"/>
                <a:t>Regional Centre of Transfusion Medicine and Blood </a:t>
              </a:r>
              <a:r>
                <a:rPr lang="en-US" sz="1200" b="1" i="1" dirty="0" smtClean="0"/>
                <a:t>Bank, </a:t>
              </a:r>
              <a:r>
                <a:rPr lang="en-US" sz="1200" b="1" i="1" dirty="0" err="1" smtClean="0"/>
                <a:t>Wrocław</a:t>
              </a:r>
              <a:r>
                <a:rPr lang="en-US" sz="1200" b="1" i="1" dirty="0" smtClean="0"/>
                <a:t>, Poland</a:t>
              </a:r>
              <a:endParaRPr lang="en-US" sz="1200" b="1" i="1" dirty="0"/>
            </a:p>
            <a:p>
              <a:r>
                <a:rPr lang="en-US" sz="1400" b="1" dirty="0" err="1">
                  <a:solidFill>
                    <a:srgbClr val="66FF66"/>
                  </a:solidFill>
                </a:rPr>
                <a:t>Jacek</a:t>
              </a:r>
              <a:r>
                <a:rPr lang="en-US" sz="1400" b="1" dirty="0">
                  <a:solidFill>
                    <a:srgbClr val="66FF66"/>
                  </a:solidFill>
                </a:rPr>
                <a:t> </a:t>
              </a:r>
              <a:r>
                <a:rPr lang="en-US" sz="1400" b="1" dirty="0" err="1" smtClean="0">
                  <a:solidFill>
                    <a:srgbClr val="66FF66"/>
                  </a:solidFill>
                </a:rPr>
                <a:t>Rybka</a:t>
              </a:r>
              <a:r>
                <a:rPr lang="en-US" sz="1400" b="1" dirty="0" smtClean="0"/>
                <a:t>, </a:t>
              </a:r>
              <a:r>
                <a:rPr lang="en-US" sz="1200" b="1" i="1" dirty="0" err="1" smtClean="0"/>
                <a:t>Ludwik</a:t>
              </a:r>
              <a:r>
                <a:rPr lang="en-US" sz="1200" b="1" i="1" dirty="0" smtClean="0"/>
                <a:t> </a:t>
              </a:r>
              <a:r>
                <a:rPr lang="en-US" sz="1200" b="1" i="1" dirty="0" err="1"/>
                <a:t>Hirszfeld</a:t>
              </a:r>
              <a:r>
                <a:rPr lang="en-US" sz="1200" b="1" i="1" dirty="0"/>
                <a:t> Institute of Immunology and Experimental </a:t>
              </a:r>
              <a:r>
                <a:rPr lang="en-US" sz="1200" b="1" i="1" dirty="0" smtClean="0"/>
                <a:t>Therapy, </a:t>
              </a:r>
              <a:r>
                <a:rPr lang="en-US" sz="1200" b="1" i="1" dirty="0" smtClean="0">
                  <a:solidFill>
                    <a:srgbClr val="FFFFFF"/>
                  </a:solidFill>
                </a:rPr>
                <a:t>Polish </a:t>
              </a:r>
              <a:r>
                <a:rPr lang="en-US" sz="1200" b="1" i="1" dirty="0">
                  <a:solidFill>
                    <a:srgbClr val="FFFFFF"/>
                  </a:solidFill>
                </a:rPr>
                <a:t>Academy of Sciences, </a:t>
              </a:r>
              <a:r>
                <a:rPr lang="en-US" sz="1200" b="1" i="1" dirty="0" err="1" smtClean="0">
                  <a:solidFill>
                    <a:srgbClr val="FFFFFF"/>
                  </a:solidFill>
                </a:rPr>
                <a:t>Wrocław</a:t>
              </a:r>
              <a:r>
                <a:rPr lang="en-US" sz="1200" b="1" i="1" dirty="0">
                  <a:solidFill>
                    <a:srgbClr val="FFFFFF"/>
                  </a:solidFill>
                </a:rPr>
                <a:t>, Poland</a:t>
              </a:r>
              <a:r>
                <a:rPr lang="en-US" sz="1200" b="1" dirty="0" smtClean="0"/>
                <a:t> </a:t>
              </a:r>
              <a:endParaRPr lang="en-US" sz="1200" b="1" dirty="0"/>
            </a:p>
            <a:p>
              <a:r>
                <a:rPr lang="en-US" sz="1400" b="1" dirty="0">
                  <a:solidFill>
                    <a:srgbClr val="66FF66"/>
                  </a:solidFill>
                </a:rPr>
                <a:t>Gabriela </a:t>
              </a:r>
              <a:r>
                <a:rPr lang="en-US" sz="1400" b="1" dirty="0" err="1">
                  <a:solidFill>
                    <a:srgbClr val="66FF66"/>
                  </a:solidFill>
                </a:rPr>
                <a:t>Bugla-</a:t>
              </a:r>
              <a:r>
                <a:rPr lang="en-US" sz="1400" b="1" dirty="0" err="1" smtClean="0">
                  <a:solidFill>
                    <a:srgbClr val="66FF66"/>
                  </a:solidFill>
                </a:rPr>
                <a:t>Płoskońska</a:t>
              </a:r>
              <a:r>
                <a:rPr lang="en-US" sz="1200" b="1" dirty="0" smtClean="0">
                  <a:solidFill>
                    <a:srgbClr val="00FF80"/>
                  </a:solidFill>
                </a:rPr>
                <a:t>, </a:t>
              </a:r>
              <a:r>
                <a:rPr lang="en-US" sz="1200" b="1" i="1" dirty="0" smtClean="0"/>
                <a:t>Chief of Department </a:t>
              </a:r>
              <a:r>
                <a:rPr lang="en-US" sz="1200" b="1" i="1" dirty="0"/>
                <a:t>of Microbiology, University of </a:t>
              </a:r>
              <a:r>
                <a:rPr lang="en-US" sz="1200" b="1" i="1" dirty="0" err="1" smtClean="0"/>
                <a:t>Wrocław</a:t>
              </a:r>
              <a:r>
                <a:rPr lang="en-US" sz="1200" b="1" i="1" dirty="0"/>
                <a:t>, Poland </a:t>
              </a:r>
            </a:p>
          </p:txBody>
        </p:sp>
      </p:grpSp>
      <p:sp>
        <p:nvSpPr>
          <p:cNvPr id="7" name="Rounded Rectangle 6"/>
          <p:cNvSpPr/>
          <p:nvPr/>
        </p:nvSpPr>
        <p:spPr>
          <a:xfrm>
            <a:off x="3905039" y="4050151"/>
            <a:ext cx="2001002" cy="9237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00"/>
                </a:solidFill>
                <a:latin typeface="Avenir Book"/>
                <a:cs typeface="Avenir Book"/>
              </a:rPr>
              <a:t>Thank you</a:t>
            </a:r>
            <a:endParaRPr lang="en-US" sz="2400" dirty="0">
              <a:solidFill>
                <a:srgbClr val="FFFF00"/>
              </a:solidFill>
              <a:latin typeface="Avenir Book"/>
              <a:cs typeface="Avenir Book"/>
            </a:endParaRPr>
          </a:p>
        </p:txBody>
      </p:sp>
    </p:spTree>
    <p:extLst>
      <p:ext uri="{BB962C8B-B14F-4D97-AF65-F5344CB8AC3E}">
        <p14:creationId xmlns:p14="http://schemas.microsoft.com/office/powerpoint/2010/main" val="456134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0349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577712" y="4503042"/>
            <a:ext cx="6864366" cy="1950838"/>
          </a:xfrm>
          <a:prstGeom prst="roundRect">
            <a:avLst>
              <a:gd name="adj" fmla="val 10000"/>
            </a:avLst>
          </a:prstGeom>
          <a:solidFill>
            <a:schemeClr val="accent5">
              <a:lumMod val="50000"/>
            </a:schemeClr>
          </a:solidFill>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a:lstStyle/>
          <a:p>
            <a:pPr algn="ctr"/>
            <a:r>
              <a:rPr lang="pl-PL" sz="2400" b="1" dirty="0" smtClean="0">
                <a:solidFill>
                  <a:schemeClr val="bg1"/>
                </a:solidFill>
                <a:latin typeface="+mj-lt"/>
                <a:cs typeface="Book Antiqua"/>
              </a:rPr>
              <a:t>Bożena </a:t>
            </a:r>
            <a:r>
              <a:rPr lang="pl-PL" sz="2400" b="1" dirty="0">
                <a:solidFill>
                  <a:schemeClr val="bg1"/>
                </a:solidFill>
                <a:latin typeface="+mj-lt"/>
                <a:cs typeface="Book Antiqua"/>
              </a:rPr>
              <a:t>Futoma-</a:t>
            </a:r>
            <a:r>
              <a:rPr lang="pl-PL" sz="2400" b="1" dirty="0" smtClean="0">
                <a:solidFill>
                  <a:schemeClr val="bg1"/>
                </a:solidFill>
                <a:latin typeface="+mj-lt"/>
                <a:cs typeface="Book Antiqua"/>
              </a:rPr>
              <a:t>Kołoch </a:t>
            </a:r>
            <a:r>
              <a:rPr lang="pl-PL" sz="2400" b="1" dirty="0" err="1" smtClean="0">
                <a:solidFill>
                  <a:schemeClr val="bg1"/>
                </a:solidFill>
                <a:latin typeface="+mj-lt"/>
                <a:cs typeface="Book Antiqua"/>
              </a:rPr>
              <a:t>Ph.D</a:t>
            </a:r>
            <a:endParaRPr lang="pl-PL" sz="2400" b="1" dirty="0">
              <a:solidFill>
                <a:schemeClr val="bg1"/>
              </a:solidFill>
              <a:latin typeface="+mj-lt"/>
              <a:cs typeface="Book Antiqua"/>
            </a:endParaRPr>
          </a:p>
          <a:p>
            <a:pPr algn="ctr"/>
            <a:r>
              <a:rPr lang="pl-PL" sz="2400" b="1" dirty="0">
                <a:solidFill>
                  <a:schemeClr val="bg1"/>
                </a:solidFill>
                <a:latin typeface="+mj-lt"/>
                <a:cs typeface="Book Antiqua"/>
              </a:rPr>
              <a:t> </a:t>
            </a:r>
            <a:br>
              <a:rPr lang="pl-PL" sz="2400" b="1" dirty="0">
                <a:solidFill>
                  <a:schemeClr val="bg1"/>
                </a:solidFill>
                <a:latin typeface="+mj-lt"/>
                <a:cs typeface="Book Antiqua"/>
              </a:rPr>
            </a:br>
            <a:r>
              <a:rPr lang="en-GB" b="1" i="1" dirty="0">
                <a:solidFill>
                  <a:schemeClr val="bg1"/>
                </a:solidFill>
                <a:latin typeface="+mj-lt"/>
                <a:cs typeface="Book Antiqua"/>
              </a:rPr>
              <a:t>Department of </a:t>
            </a:r>
            <a:r>
              <a:rPr lang="en-GB" b="1" i="1" dirty="0" smtClean="0">
                <a:solidFill>
                  <a:schemeClr val="bg1"/>
                </a:solidFill>
                <a:latin typeface="+mj-lt"/>
                <a:cs typeface="Book Antiqua"/>
              </a:rPr>
              <a:t>Microbiology</a:t>
            </a:r>
          </a:p>
          <a:p>
            <a:pPr algn="ctr"/>
            <a:r>
              <a:rPr lang="en-GB" b="1" i="1" dirty="0" smtClean="0">
                <a:solidFill>
                  <a:schemeClr val="bg1"/>
                </a:solidFill>
                <a:latin typeface="+mj-lt"/>
                <a:cs typeface="Book Antiqua"/>
              </a:rPr>
              <a:t> </a:t>
            </a:r>
            <a:r>
              <a:rPr lang="en-GB" b="1" i="1" dirty="0">
                <a:solidFill>
                  <a:schemeClr val="bg1"/>
                </a:solidFill>
                <a:latin typeface="+mj-lt"/>
                <a:cs typeface="Book Antiqua"/>
              </a:rPr>
              <a:t>Institute of Genetics and </a:t>
            </a:r>
            <a:r>
              <a:rPr lang="en-GB" b="1" i="1" dirty="0" smtClean="0">
                <a:solidFill>
                  <a:schemeClr val="bg1"/>
                </a:solidFill>
                <a:latin typeface="+mj-lt"/>
                <a:cs typeface="Book Antiqua"/>
              </a:rPr>
              <a:t>Microbiology</a:t>
            </a:r>
            <a:endParaRPr lang="en-GB" b="1" i="1" dirty="0">
              <a:solidFill>
                <a:schemeClr val="bg1"/>
              </a:solidFill>
              <a:latin typeface="+mj-lt"/>
              <a:cs typeface="Book Antiqua"/>
            </a:endParaRPr>
          </a:p>
          <a:p>
            <a:pPr algn="ctr"/>
            <a:r>
              <a:rPr lang="en-GB" b="1" i="1" dirty="0" smtClean="0">
                <a:solidFill>
                  <a:schemeClr val="bg1"/>
                </a:solidFill>
                <a:latin typeface="+mj-lt"/>
                <a:cs typeface="Book Antiqua"/>
              </a:rPr>
              <a:t>University </a:t>
            </a:r>
            <a:r>
              <a:rPr lang="en-GB" b="1" i="1" dirty="0">
                <a:solidFill>
                  <a:schemeClr val="bg1"/>
                </a:solidFill>
                <a:latin typeface="+mj-lt"/>
                <a:cs typeface="Book Antiqua"/>
              </a:rPr>
              <a:t>of </a:t>
            </a:r>
            <a:r>
              <a:rPr lang="en-GB" b="1" i="1" dirty="0" err="1" smtClean="0">
                <a:solidFill>
                  <a:schemeClr val="bg1"/>
                </a:solidFill>
                <a:latin typeface="+mj-lt"/>
                <a:cs typeface="Book Antiqua"/>
              </a:rPr>
              <a:t>Wrocław</a:t>
            </a:r>
            <a:endParaRPr lang="en-GB" b="1" i="1" dirty="0">
              <a:solidFill>
                <a:schemeClr val="bg1"/>
              </a:solidFill>
              <a:latin typeface="+mj-lt"/>
              <a:cs typeface="Book Antiqua"/>
            </a:endParaRPr>
          </a:p>
          <a:p>
            <a:pPr algn="ctr"/>
            <a:r>
              <a:rPr lang="en-GB" b="1" i="1" dirty="0" smtClean="0">
                <a:solidFill>
                  <a:schemeClr val="bg1"/>
                </a:solidFill>
                <a:latin typeface="+mj-lt"/>
                <a:cs typeface="Book Antiqua"/>
              </a:rPr>
              <a:t> </a:t>
            </a:r>
            <a:r>
              <a:rPr lang="en-GB" b="1" i="1" dirty="0">
                <a:solidFill>
                  <a:schemeClr val="bg1"/>
                </a:solidFill>
                <a:latin typeface="+mj-lt"/>
                <a:cs typeface="Book Antiqua"/>
              </a:rPr>
              <a:t>POLAND</a:t>
            </a:r>
            <a:br>
              <a:rPr lang="en-GB" b="1" i="1" dirty="0">
                <a:solidFill>
                  <a:schemeClr val="bg1"/>
                </a:solidFill>
                <a:latin typeface="+mj-lt"/>
                <a:cs typeface="Book Antiqua"/>
              </a:rPr>
            </a:br>
            <a:endParaRPr lang="en-US" b="1" dirty="0">
              <a:solidFill>
                <a:schemeClr val="bg1"/>
              </a:solidFill>
              <a:latin typeface="+mj-lt"/>
              <a:cs typeface="Book Antiqua"/>
            </a:endParaRPr>
          </a:p>
          <a:p>
            <a:endParaRPr lang="en-US" dirty="0">
              <a:latin typeface="+mj-lt"/>
              <a:cs typeface="Book Antiqua"/>
            </a:endParaRPr>
          </a:p>
        </p:txBody>
      </p:sp>
      <p:sp>
        <p:nvSpPr>
          <p:cNvPr id="6" name="Rounded Rectangle 5"/>
          <p:cNvSpPr/>
          <p:nvPr/>
        </p:nvSpPr>
        <p:spPr>
          <a:xfrm>
            <a:off x="1249102" y="1172320"/>
            <a:ext cx="7601481" cy="2926604"/>
          </a:xfrm>
          <a:prstGeom prst="roundRect">
            <a:avLst>
              <a:gd name="adj" fmla="val 10000"/>
            </a:avLst>
          </a:prstGeom>
          <a:solidFill>
            <a:schemeClr val="tx1"/>
          </a:solidFill>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a:lstStyle/>
          <a:p>
            <a:pPr algn="ctr"/>
            <a:r>
              <a:rPr lang="it-IT" sz="3600" b="1" dirty="0">
                <a:solidFill>
                  <a:srgbClr val="FFFFFF"/>
                </a:solidFill>
              </a:rPr>
              <a:t>C3 component </a:t>
            </a:r>
            <a:r>
              <a:rPr lang="it-IT" sz="3600" b="1" dirty="0" err="1">
                <a:solidFill>
                  <a:srgbClr val="FFFFFF"/>
                </a:solidFill>
              </a:rPr>
              <a:t>deposition</a:t>
            </a:r>
            <a:r>
              <a:rPr lang="it-IT" sz="3600" b="1" dirty="0">
                <a:solidFill>
                  <a:srgbClr val="FFFFFF"/>
                </a:solidFill>
              </a:rPr>
              <a:t> on </a:t>
            </a:r>
            <a:r>
              <a:rPr lang="en-US" sz="3600" b="1" i="1" dirty="0">
                <a:solidFill>
                  <a:srgbClr val="FFFFFF"/>
                </a:solidFill>
              </a:rPr>
              <a:t>Salmonella </a:t>
            </a:r>
            <a:r>
              <a:rPr lang="en-US" sz="3600" b="1" dirty="0">
                <a:solidFill>
                  <a:srgbClr val="FFFFFF"/>
                </a:solidFill>
              </a:rPr>
              <a:t>O48 cells characterized by </a:t>
            </a:r>
            <a:r>
              <a:rPr lang="en-US" sz="3600" b="1" dirty="0" err="1">
                <a:solidFill>
                  <a:srgbClr val="FFFFFF"/>
                </a:solidFill>
              </a:rPr>
              <a:t>sialylated</a:t>
            </a:r>
            <a:r>
              <a:rPr lang="en-US" sz="3600" b="1" dirty="0">
                <a:solidFill>
                  <a:srgbClr val="FFFFFF"/>
                </a:solidFill>
              </a:rPr>
              <a:t> lipopolysaccharide </a:t>
            </a:r>
            <a:endParaRPr lang="en-US" sz="3600" b="1" dirty="0" smtClean="0">
              <a:solidFill>
                <a:srgbClr val="FFFFFF"/>
              </a:solidFill>
            </a:endParaRPr>
          </a:p>
          <a:p>
            <a:pPr algn="ctr"/>
            <a:r>
              <a:rPr lang="en-US" sz="3600" b="1" dirty="0" smtClean="0">
                <a:solidFill>
                  <a:srgbClr val="FFFFFF"/>
                </a:solidFill>
              </a:rPr>
              <a:t>and </a:t>
            </a:r>
            <a:r>
              <a:rPr lang="en-US" sz="3600" b="1" dirty="0">
                <a:solidFill>
                  <a:srgbClr val="FFFFFF"/>
                </a:solidFill>
              </a:rPr>
              <a:t>different pattern of outer membrane </a:t>
            </a:r>
            <a:r>
              <a:rPr lang="en-US" sz="3600" b="1" dirty="0" smtClean="0">
                <a:solidFill>
                  <a:srgbClr val="FFFFFF"/>
                </a:solidFill>
              </a:rPr>
              <a:t>proteins</a:t>
            </a:r>
            <a:r>
              <a:rPr lang="en-GB" sz="3600" b="1" i="1" dirty="0" smtClean="0">
                <a:solidFill>
                  <a:schemeClr val="bg1"/>
                </a:solidFill>
                <a:latin typeface="Century Gothic" pitchFamily="34" charset="0"/>
              </a:rPr>
              <a:t/>
            </a:r>
            <a:br>
              <a:rPr lang="en-GB" sz="3600" b="1" i="1" dirty="0" smtClean="0">
                <a:solidFill>
                  <a:schemeClr val="bg1"/>
                </a:solidFill>
                <a:latin typeface="Century Gothic" pitchFamily="34" charset="0"/>
              </a:rPr>
            </a:br>
            <a:endParaRPr lang="en-US" sz="3600" b="1" dirty="0" smtClean="0">
              <a:solidFill>
                <a:schemeClr val="bg1"/>
              </a:solidFill>
            </a:endParaRPr>
          </a:p>
          <a:p>
            <a:endParaRPr lang="en-US" sz="3600" dirty="0"/>
          </a:p>
        </p:txBody>
      </p:sp>
    </p:spTree>
    <p:extLst>
      <p:ext uri="{BB962C8B-B14F-4D97-AF65-F5344CB8AC3E}">
        <p14:creationId xmlns:p14="http://schemas.microsoft.com/office/powerpoint/2010/main" val="2521243774"/>
      </p:ext>
    </p:extLst>
  </p:cSld>
  <p:clrMapOvr>
    <a:masterClrMapping/>
  </p:clrMapOvr>
  <mc:AlternateContent xmlns:mc="http://schemas.openxmlformats.org/markup-compatibility/2006" xmlns:p14="http://schemas.microsoft.com/office/powerpoint/2010/main">
    <mc:Choice Requires="p14">
      <p:transition spd="slow" p14:dur="2000" advTm="23130"/>
    </mc:Choice>
    <mc:Fallback xmlns="">
      <p:transition xmlns:p14="http://schemas.microsoft.com/office/powerpoint/2010/main" spd="slow" advTm="2313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27658805"/>
              </p:ext>
            </p:extLst>
          </p:nvPr>
        </p:nvGraphicFramePr>
        <p:xfrm>
          <a:off x="1199175" y="1117600"/>
          <a:ext cx="7738533" cy="553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4"/>
          <p:cNvSpPr txBox="1"/>
          <p:nvPr/>
        </p:nvSpPr>
        <p:spPr>
          <a:xfrm>
            <a:off x="2538484" y="232012"/>
            <a:ext cx="6605516" cy="646331"/>
          </a:xfrm>
          <a:prstGeom prst="rect">
            <a:avLst/>
          </a:prstGeom>
          <a:noFill/>
        </p:spPr>
        <p:txBody>
          <a:bodyPr wrap="square" rtlCol="0">
            <a:spAutoFit/>
          </a:bodyPr>
          <a:lstStyle/>
          <a:p>
            <a:r>
              <a:rPr lang="pl-PL" sz="3600" b="1" dirty="0" err="1">
                <a:solidFill>
                  <a:schemeClr val="bg1"/>
                </a:solidFill>
                <a:effectLst>
                  <a:outerShdw blurRad="38100" dist="38100" dir="2700000" algn="tl">
                    <a:srgbClr val="000000">
                      <a:alpha val="43137"/>
                    </a:srgbClr>
                  </a:outerShdw>
                </a:effectLst>
              </a:rPr>
              <a:t>Introduction</a:t>
            </a:r>
            <a:endParaRPr lang="pl-P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9964411"/>
      </p:ext>
    </p:extLst>
  </p:cSld>
  <p:clrMapOvr>
    <a:masterClrMapping/>
  </p:clrMapOvr>
  <mc:AlternateContent xmlns:mc="http://schemas.openxmlformats.org/markup-compatibility/2006" xmlns:p14="http://schemas.microsoft.com/office/powerpoint/2010/main">
    <mc:Choice Requires="p14">
      <p:transition spd="slow" p14:dur="1400" advTm="86000">
        <p14:doors dir="vert"/>
      </p:transition>
    </mc:Choice>
    <mc:Fallback xmlns="">
      <p:transition xmlns:p14="http://schemas.microsoft.com/office/powerpoint/2010/main" spd="slow" advTm="86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s2.0-S1567576900000400-gr1.jpg"/>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821832" y="13433376"/>
            <a:ext cx="8568952" cy="2878121"/>
          </a:xfrm>
          <a:prstGeom prst="rect">
            <a:avLst/>
          </a:prstGeom>
        </p:spPr>
      </p:pic>
      <p:sp>
        <p:nvSpPr>
          <p:cNvPr id="9" name="pole tekstowe 4"/>
          <p:cNvSpPr txBox="1"/>
          <p:nvPr/>
        </p:nvSpPr>
        <p:spPr>
          <a:xfrm>
            <a:off x="2538484" y="232012"/>
            <a:ext cx="6605516" cy="646331"/>
          </a:xfrm>
          <a:prstGeom prst="rect">
            <a:avLst/>
          </a:prstGeom>
          <a:noFill/>
        </p:spPr>
        <p:txBody>
          <a:bodyPr wrap="square" rtlCol="0">
            <a:spAutoFit/>
          </a:bodyPr>
          <a:lstStyle/>
          <a:p>
            <a:r>
              <a:rPr lang="pl-PL" sz="3600" b="1" dirty="0" err="1" smtClean="0">
                <a:solidFill>
                  <a:schemeClr val="bg1"/>
                </a:solidFill>
                <a:effectLst>
                  <a:outerShdw blurRad="38100" dist="38100" dir="2700000" algn="tl">
                    <a:srgbClr val="000000">
                      <a:alpha val="43137"/>
                    </a:srgbClr>
                  </a:outerShdw>
                </a:effectLst>
              </a:rPr>
              <a:t>Introduction</a:t>
            </a:r>
            <a:endParaRPr lang="pl-PL" sz="3600"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404549" y="5534561"/>
            <a:ext cx="7311352" cy="1323439"/>
          </a:xfrm>
          <a:prstGeom prst="rect">
            <a:avLst/>
          </a:prstGeom>
        </p:spPr>
        <p:txBody>
          <a:bodyPr wrap="square">
            <a:spAutoFit/>
          </a:bodyPr>
          <a:lstStyle/>
          <a:p>
            <a:pPr algn="ctr"/>
            <a:r>
              <a:rPr lang="en-US" sz="2000" b="1" dirty="0" smtClean="0"/>
              <a:t>WHY </a:t>
            </a:r>
            <a:r>
              <a:rPr lang="en-US" sz="2000" b="1" dirty="0"/>
              <a:t>SALMONELLA OF SEROTYPE </a:t>
            </a:r>
            <a:r>
              <a:rPr lang="en-US" sz="2000" b="1" dirty="0" smtClean="0"/>
              <a:t>O48 ?</a:t>
            </a:r>
          </a:p>
          <a:p>
            <a:pPr algn="ctr"/>
            <a:endParaRPr lang="en-US" sz="2000" b="1" i="1" dirty="0" smtClean="0"/>
          </a:p>
          <a:p>
            <a:pPr algn="ctr"/>
            <a:r>
              <a:rPr lang="en-US" sz="2000" b="1" i="1" dirty="0" smtClean="0"/>
              <a:t>Salmonella </a:t>
            </a:r>
            <a:r>
              <a:rPr lang="en-US" sz="2000" b="1" dirty="0"/>
              <a:t>O48 is the only group possessing </a:t>
            </a:r>
            <a:r>
              <a:rPr lang="en-US" sz="2000" b="1" u="sng" dirty="0" err="1"/>
              <a:t>sialylated</a:t>
            </a:r>
            <a:r>
              <a:rPr lang="en-US" sz="2000" b="1" u="sng" dirty="0"/>
              <a:t> LPS</a:t>
            </a:r>
            <a:r>
              <a:rPr lang="en-US" sz="2000" b="1" dirty="0"/>
              <a:t> among all known </a:t>
            </a:r>
            <a:r>
              <a:rPr lang="en-US" sz="2000" b="1" i="1" dirty="0"/>
              <a:t>Salmonella </a:t>
            </a:r>
            <a:r>
              <a:rPr lang="en-US" sz="2000" b="1" dirty="0" smtClean="0"/>
              <a:t>bacteria </a:t>
            </a:r>
          </a:p>
        </p:txBody>
      </p:sp>
      <p:sp>
        <p:nvSpPr>
          <p:cNvPr id="7" name="Rounded Rectangle 6"/>
          <p:cNvSpPr/>
          <p:nvPr/>
        </p:nvSpPr>
        <p:spPr>
          <a:xfrm>
            <a:off x="1409700" y="1142942"/>
            <a:ext cx="7302499" cy="4168340"/>
          </a:xfrm>
          <a:prstGeom prst="roundRect">
            <a:avLst/>
          </a:prstGeom>
          <a:solidFill>
            <a:schemeClr val="accent5">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2340760"/>
              <a:satOff val="-2919"/>
              <a:lumOff val="686"/>
              <a:alphaOff val="0"/>
            </a:schemeClr>
          </a:fillRef>
          <a:effectRef idx="2">
            <a:schemeClr val="accent2">
              <a:hueOff val="2340760"/>
              <a:satOff val="-2919"/>
              <a:lumOff val="686"/>
              <a:alphaOff val="0"/>
            </a:schemeClr>
          </a:effectRef>
          <a:fontRef idx="minor">
            <a:schemeClr val="lt1"/>
          </a:fontRef>
        </p:style>
      </p:sp>
      <p:sp>
        <p:nvSpPr>
          <p:cNvPr id="8" name="Rounded Rectangle 4"/>
          <p:cNvSpPr/>
          <p:nvPr/>
        </p:nvSpPr>
        <p:spPr>
          <a:xfrm>
            <a:off x="1827838" y="1291167"/>
            <a:ext cx="6522496" cy="3846921"/>
          </a:xfrm>
          <a:prstGeom prst="rect">
            <a:avLst/>
          </a:prstGeom>
          <a:no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a:r>
              <a:rPr lang="en-US" sz="2000" b="1" dirty="0"/>
              <a:t>WHY SALMONELLA</a:t>
            </a:r>
            <a:r>
              <a:rPr lang="en-US" sz="2000" b="1" dirty="0" smtClean="0"/>
              <a:t>?</a:t>
            </a:r>
          </a:p>
          <a:p>
            <a:pPr algn="ctr"/>
            <a:endParaRPr lang="en-US" sz="2000" dirty="0"/>
          </a:p>
          <a:p>
            <a:pPr marL="285750" indent="-285750">
              <a:buFont typeface="Arial"/>
              <a:buChar char="•"/>
            </a:pPr>
            <a:r>
              <a:rPr lang="en-US" sz="2000" b="1" i="1" dirty="0"/>
              <a:t>Salmonella</a:t>
            </a:r>
            <a:r>
              <a:rPr lang="en-US" sz="2000" b="1" dirty="0"/>
              <a:t> infections are among the most common food-borne infections affecting humans in the European </a:t>
            </a:r>
            <a:r>
              <a:rPr lang="en-US" sz="2000" b="1" dirty="0" smtClean="0"/>
              <a:t>Union</a:t>
            </a:r>
          </a:p>
          <a:p>
            <a:r>
              <a:rPr lang="en-US" sz="2000" b="1" dirty="0" smtClean="0"/>
              <a:t> </a:t>
            </a:r>
            <a:endParaRPr lang="en-US" sz="2000" b="1" dirty="0"/>
          </a:p>
          <a:p>
            <a:pPr marL="285750" indent="-285750">
              <a:buFont typeface="Arial"/>
              <a:buChar char="•"/>
            </a:pPr>
            <a:r>
              <a:rPr lang="en-US" sz="2000" b="1" dirty="0" smtClean="0"/>
              <a:t>Elderly </a:t>
            </a:r>
            <a:r>
              <a:rPr lang="en-US" sz="2000" b="1" dirty="0"/>
              <a:t>and otherwise weak patients </a:t>
            </a:r>
            <a:r>
              <a:rPr lang="en-US" sz="2000" b="1" dirty="0" smtClean="0"/>
              <a:t>are </a:t>
            </a:r>
            <a:r>
              <a:rPr lang="en-US" sz="2000" b="1" dirty="0"/>
              <a:t>more prone to developing severe blood </a:t>
            </a:r>
            <a:r>
              <a:rPr lang="en-US" sz="2000" b="1" dirty="0" smtClean="0"/>
              <a:t>infection</a:t>
            </a:r>
          </a:p>
          <a:p>
            <a:r>
              <a:rPr lang="en-US" sz="2000" b="1" dirty="0" smtClean="0"/>
              <a:t> </a:t>
            </a:r>
          </a:p>
          <a:p>
            <a:pPr marL="285750" indent="-285750">
              <a:buFont typeface="Arial"/>
              <a:buChar char="•"/>
            </a:pPr>
            <a:r>
              <a:rPr lang="en-US" sz="2000" b="1" dirty="0"/>
              <a:t>P</a:t>
            </a:r>
            <a:r>
              <a:rPr lang="en-US" sz="2000" b="1" dirty="0" smtClean="0"/>
              <a:t>ost</a:t>
            </a:r>
            <a:r>
              <a:rPr lang="en-US" sz="2000" b="1" dirty="0"/>
              <a:t>-infectious complications, such as reactive </a:t>
            </a:r>
            <a:r>
              <a:rPr lang="en-US" sz="2000" b="1" dirty="0" smtClean="0"/>
              <a:t>joint inflammation </a:t>
            </a:r>
            <a:r>
              <a:rPr lang="en-US" sz="2000" b="1" dirty="0"/>
              <a:t>occur in about 10% of the </a:t>
            </a:r>
            <a:r>
              <a:rPr lang="en-US" sz="2000" b="1" dirty="0" smtClean="0"/>
              <a:t>cases </a:t>
            </a:r>
            <a:endParaRPr lang="en-US" sz="2000" b="1" dirty="0"/>
          </a:p>
          <a:p>
            <a:pPr algn="ctr"/>
            <a:r>
              <a:rPr lang="en-US" sz="2000" i="1" dirty="0"/>
              <a:t>(European Centre for Disease Prevention and Control)</a:t>
            </a:r>
            <a:endParaRPr lang="en-US" sz="2000" b="1" dirty="0"/>
          </a:p>
        </p:txBody>
      </p:sp>
    </p:spTree>
    <p:extLst>
      <p:ext uri="{BB962C8B-B14F-4D97-AF65-F5344CB8AC3E}">
        <p14:creationId xmlns:p14="http://schemas.microsoft.com/office/powerpoint/2010/main" val="1983111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5.tiff"/>
          <p:cNvPicPr>
            <a:picLocks noChangeAspect="1"/>
          </p:cNvPicPr>
          <p:nvPr/>
        </p:nvPicPr>
        <p:blipFill rotWithShape="1">
          <a:blip r:embed="rId3">
            <a:extLst>
              <a:ext uri="{28A0092B-C50C-407E-A947-70E740481C1C}">
                <a14:useLocalDpi xmlns:a14="http://schemas.microsoft.com/office/drawing/2010/main" val="0"/>
              </a:ext>
            </a:extLst>
          </a:blip>
          <a:srcRect l="6297" t="10370" r="55741" b="19753"/>
          <a:stretch/>
        </p:blipFill>
        <p:spPr>
          <a:xfrm>
            <a:off x="2743200" y="2133600"/>
            <a:ext cx="3081867" cy="3589867"/>
          </a:xfrm>
          <a:prstGeom prst="rect">
            <a:avLst/>
          </a:prstGeom>
        </p:spPr>
      </p:pic>
      <p:sp>
        <p:nvSpPr>
          <p:cNvPr id="7" name="pole tekstowe 5"/>
          <p:cNvSpPr txBox="1"/>
          <p:nvPr/>
        </p:nvSpPr>
        <p:spPr>
          <a:xfrm>
            <a:off x="2489200" y="173194"/>
            <a:ext cx="6654800" cy="830997"/>
          </a:xfrm>
          <a:prstGeom prst="rect">
            <a:avLst/>
          </a:prstGeom>
          <a:noFill/>
        </p:spPr>
        <p:txBody>
          <a:bodyPr wrap="square" rtlCol="0">
            <a:spAutoFit/>
          </a:bodyPr>
          <a:lstStyle/>
          <a:p>
            <a:r>
              <a:rPr lang="pl-PL" sz="2400" b="1" dirty="0" err="1" smtClean="0">
                <a:solidFill>
                  <a:srgbClr val="FFFFFF"/>
                </a:solidFill>
                <a:effectLst>
                  <a:outerShdw blurRad="38100" dist="38100" dir="2700000" algn="tl">
                    <a:srgbClr val="000000">
                      <a:alpha val="43137"/>
                    </a:srgbClr>
                  </a:outerShdw>
                </a:effectLst>
              </a:rPr>
              <a:t>Introduction</a:t>
            </a:r>
            <a:r>
              <a:rPr lang="pl-PL" sz="2400" b="1" dirty="0" smtClean="0">
                <a:solidFill>
                  <a:srgbClr val="FFFFFF"/>
                </a:solidFill>
                <a:effectLst>
                  <a:outerShdw blurRad="38100" dist="38100" dir="2700000" algn="tl">
                    <a:srgbClr val="000000">
                      <a:alpha val="43137"/>
                    </a:srgbClr>
                  </a:outerShdw>
                </a:effectLst>
              </a:rPr>
              <a:t>: </a:t>
            </a:r>
            <a:r>
              <a:rPr lang="pl-PL" sz="2400" b="1" dirty="0" err="1">
                <a:solidFill>
                  <a:srgbClr val="FFFFFF"/>
                </a:solidFill>
                <a:effectLst>
                  <a:outerShdw blurRad="38100" dist="38100" dir="2700000" algn="tl">
                    <a:srgbClr val="000000">
                      <a:alpha val="43137"/>
                    </a:srgbClr>
                  </a:outerShdw>
                </a:effectLst>
              </a:rPr>
              <a:t>c</a:t>
            </a:r>
            <a:r>
              <a:rPr lang="pl-PL" sz="2400" b="1" dirty="0" err="1" smtClean="0">
                <a:solidFill>
                  <a:srgbClr val="FFFFFF"/>
                </a:solidFill>
                <a:effectLst>
                  <a:outerShdw blurRad="38100" dist="38100" dir="2700000" algn="tl">
                    <a:srgbClr val="000000">
                      <a:alpha val="43137"/>
                    </a:srgbClr>
                  </a:outerShdw>
                </a:effectLst>
              </a:rPr>
              <a:t>haracterization</a:t>
            </a:r>
            <a:r>
              <a:rPr lang="pl-PL" sz="2400" b="1" dirty="0" smtClean="0">
                <a:solidFill>
                  <a:srgbClr val="FFFFFF"/>
                </a:solidFill>
                <a:effectLst>
                  <a:outerShdw blurRad="38100" dist="38100" dir="2700000" algn="tl">
                    <a:srgbClr val="000000">
                      <a:alpha val="43137"/>
                    </a:srgbClr>
                  </a:outerShdw>
                </a:effectLst>
              </a:rPr>
              <a:t> of </a:t>
            </a:r>
            <a:r>
              <a:rPr lang="pl-PL" sz="2400" b="1" i="1" dirty="0" smtClean="0">
                <a:solidFill>
                  <a:srgbClr val="FFFFFF"/>
                </a:solidFill>
                <a:effectLst>
                  <a:outerShdw blurRad="38100" dist="38100" dir="2700000" algn="tl">
                    <a:srgbClr val="000000">
                      <a:alpha val="43137"/>
                    </a:srgbClr>
                  </a:outerShdw>
                </a:effectLst>
              </a:rPr>
              <a:t>Salmonella</a:t>
            </a:r>
            <a:r>
              <a:rPr lang="pl-PL" sz="2400" b="1" dirty="0" smtClean="0">
                <a:solidFill>
                  <a:srgbClr val="FFFFFF"/>
                </a:solidFill>
                <a:effectLst>
                  <a:outerShdw blurRad="38100" dist="38100" dir="2700000" algn="tl">
                    <a:srgbClr val="000000">
                      <a:alpha val="43137"/>
                    </a:srgbClr>
                  </a:outerShdw>
                </a:effectLst>
              </a:rPr>
              <a:t> O48 LPS and </a:t>
            </a:r>
            <a:r>
              <a:rPr lang="pl-PL" sz="2400" b="1" dirty="0" err="1" smtClean="0">
                <a:solidFill>
                  <a:srgbClr val="FFFFFF"/>
                </a:solidFill>
                <a:effectLst>
                  <a:outerShdw blurRad="38100" dist="38100" dir="2700000" algn="tl">
                    <a:srgbClr val="000000">
                      <a:alpha val="43137"/>
                    </a:srgbClr>
                  </a:outerShdw>
                </a:effectLst>
              </a:rPr>
              <a:t>OMPs</a:t>
            </a:r>
            <a:endParaRPr lang="pl-PL" sz="2400" b="1" dirty="0">
              <a:solidFill>
                <a:srgbClr val="FFFFFF"/>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4"/>
          <a:stretch>
            <a:fillRect/>
          </a:stretch>
        </p:blipFill>
        <p:spPr>
          <a:xfrm>
            <a:off x="2380539" y="1083732"/>
            <a:ext cx="6611061" cy="549747"/>
          </a:xfrm>
          <a:prstGeom prst="rect">
            <a:avLst/>
          </a:prstGeom>
          <a:effectLst/>
        </p:spPr>
      </p:pic>
      <p:pic>
        <p:nvPicPr>
          <p:cNvPr id="5" name="Picture 1" descr="figure_03_15_labeled.jpg"/>
          <p:cNvPicPr>
            <a:picLocks noChangeAspect="1"/>
          </p:cNvPicPr>
          <p:nvPr/>
        </p:nvPicPr>
        <p:blipFill rotWithShape="1">
          <a:blip r:embed="rId5">
            <a:extLst>
              <a:ext uri="{28A0092B-C50C-407E-A947-70E740481C1C}">
                <a14:useLocalDpi xmlns:a14="http://schemas.microsoft.com/office/drawing/2010/main" val="0"/>
              </a:ext>
            </a:extLst>
          </a:blip>
          <a:srcRect l="90205" t="-1" r="3537" b="74360"/>
          <a:stretch/>
        </p:blipFill>
        <p:spPr bwMode="auto">
          <a:xfrm>
            <a:off x="1066800" y="1781706"/>
            <a:ext cx="1354666" cy="35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p:nvSpPr>
        <p:spPr>
          <a:xfrm>
            <a:off x="2069275" y="3070344"/>
            <a:ext cx="1232725" cy="367123"/>
          </a:xfrm>
          <a:prstGeom prst="rightArrow">
            <a:avLst/>
          </a:prstGeom>
          <a:solidFill>
            <a:srgbClr val="000000">
              <a:alpha val="54000"/>
            </a:srgbClr>
          </a:solidFill>
          <a:ln/>
        </p:spPr>
        <p:style>
          <a:lnRef idx="0">
            <a:schemeClr val="dk1"/>
          </a:lnRef>
          <a:fillRef idx="3">
            <a:schemeClr val="dk1"/>
          </a:fillRef>
          <a:effectRef idx="3">
            <a:schemeClr val="dk1"/>
          </a:effectRef>
          <a:fontRef idx="minor">
            <a:schemeClr val="lt1"/>
          </a:fontRef>
        </p:style>
        <p:txBody>
          <a:bodyPr/>
          <a:lstStyle/>
          <a:p>
            <a:endParaRPr lang="en-US"/>
          </a:p>
        </p:txBody>
      </p:sp>
      <p:sp>
        <p:nvSpPr>
          <p:cNvPr id="18" name="Right Arrow 17"/>
          <p:cNvSpPr/>
          <p:nvPr/>
        </p:nvSpPr>
        <p:spPr>
          <a:xfrm rot="19089527">
            <a:off x="1501986" y="1828799"/>
            <a:ext cx="1139614" cy="338667"/>
          </a:xfrm>
          <a:prstGeom prst="rightArrow">
            <a:avLst/>
          </a:prstGeom>
          <a:solidFill>
            <a:schemeClr val="tx1">
              <a:alpha val="59000"/>
            </a:schemeClr>
          </a:solidFill>
          <a:ln/>
        </p:spPr>
        <p:style>
          <a:lnRef idx="0">
            <a:schemeClr val="dk1"/>
          </a:lnRef>
          <a:fillRef idx="3">
            <a:schemeClr val="dk1"/>
          </a:fillRef>
          <a:effectRef idx="3">
            <a:schemeClr val="dk1"/>
          </a:effectRef>
          <a:fontRef idx="minor">
            <a:schemeClr val="lt1"/>
          </a:fontRef>
        </p:style>
        <p:txBody>
          <a:bodyPr/>
          <a:lstStyle/>
          <a:p>
            <a:endParaRPr lang="en-US"/>
          </a:p>
        </p:txBody>
      </p:sp>
      <p:sp>
        <p:nvSpPr>
          <p:cNvPr id="2" name="Oval 1"/>
          <p:cNvSpPr/>
          <p:nvPr/>
        </p:nvSpPr>
        <p:spPr>
          <a:xfrm>
            <a:off x="4605866" y="1083734"/>
            <a:ext cx="2065867" cy="694267"/>
          </a:xfrm>
          <a:prstGeom prst="ellipse">
            <a:avLst/>
          </a:prstGeom>
          <a:solidFill>
            <a:srgbClr val="0000FF">
              <a:alpha val="34000"/>
            </a:srgb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extBox 2"/>
          <p:cNvSpPr txBox="1"/>
          <p:nvPr/>
        </p:nvSpPr>
        <p:spPr>
          <a:xfrm>
            <a:off x="965200" y="5703668"/>
            <a:ext cx="8178800" cy="1200329"/>
          </a:xfrm>
          <a:prstGeom prst="rect">
            <a:avLst/>
          </a:prstGeom>
          <a:noFill/>
        </p:spPr>
        <p:txBody>
          <a:bodyPr wrap="square" rtlCol="0">
            <a:spAutoFit/>
          </a:bodyPr>
          <a:lstStyle/>
          <a:p>
            <a:pPr marL="171450" indent="-171450">
              <a:buFont typeface="Arial"/>
              <a:buChar char="•"/>
            </a:pPr>
            <a:r>
              <a:rPr lang="en-US" sz="1200" b="1" i="1" dirty="0" smtClean="0"/>
              <a:t>Futoma</a:t>
            </a:r>
            <a:r>
              <a:rPr lang="en-US" sz="1200" b="1" i="1" dirty="0"/>
              <a:t>-</a:t>
            </a:r>
            <a:r>
              <a:rPr lang="en-US" sz="1200" b="1" i="1" dirty="0" smtClean="0"/>
              <a:t>Kołoch B. </a:t>
            </a:r>
            <a:r>
              <a:rPr lang="en-US" sz="1200" b="1" i="1" dirty="0"/>
              <a:t>Bacterial outer membrane proteins - dependent complement activation. </a:t>
            </a:r>
            <a:r>
              <a:rPr lang="en-US" sz="1200" b="1" i="1" dirty="0" smtClean="0"/>
              <a:t>J </a:t>
            </a:r>
            <a:r>
              <a:rPr lang="en-US" sz="1200" b="1" i="1" dirty="0" err="1" smtClean="0"/>
              <a:t>Mol</a:t>
            </a:r>
            <a:r>
              <a:rPr lang="en-US" sz="1200" b="1" i="1" dirty="0" smtClean="0"/>
              <a:t> </a:t>
            </a:r>
            <a:r>
              <a:rPr lang="en-US" sz="1200" b="1" i="1" dirty="0" err="1" smtClean="0"/>
              <a:t>Immunol</a:t>
            </a:r>
            <a:r>
              <a:rPr lang="en-US" sz="1200" b="1" i="1" dirty="0" smtClean="0"/>
              <a:t> (2016</a:t>
            </a:r>
            <a:r>
              <a:rPr lang="en-US" sz="1200" b="1" i="1" dirty="0"/>
              <a:t>)</a:t>
            </a:r>
            <a:r>
              <a:rPr lang="en-US" sz="1200" b="1" i="1" dirty="0" smtClean="0"/>
              <a:t> </a:t>
            </a:r>
            <a:r>
              <a:rPr lang="en-US" sz="1200" b="1" i="1" dirty="0"/>
              <a:t>1:</a:t>
            </a:r>
            <a:r>
              <a:rPr lang="en-US" sz="1200" b="1" i="1" dirty="0" smtClean="0"/>
              <a:t>1</a:t>
            </a:r>
          </a:p>
          <a:p>
            <a:pPr marL="171450" indent="-171450">
              <a:buFont typeface="Arial"/>
              <a:buChar char="•"/>
            </a:pPr>
            <a:r>
              <a:rPr lang="en-US" sz="1200" b="1" i="1" dirty="0"/>
              <a:t>Futoma-Kołoch B. </a:t>
            </a:r>
            <a:r>
              <a:rPr lang="en-US" sz="1200" b="1" i="1" dirty="0" smtClean="0"/>
              <a:t>Immune </a:t>
            </a:r>
            <a:r>
              <a:rPr lang="en-US" sz="1200" b="1" i="1" dirty="0"/>
              <a:t>r</a:t>
            </a:r>
            <a:r>
              <a:rPr lang="en-US" sz="1200" b="1" i="1" dirty="0" smtClean="0"/>
              <a:t>esponse </a:t>
            </a:r>
            <a:r>
              <a:rPr lang="en-US" sz="1200" b="1" i="1" dirty="0"/>
              <a:t>against </a:t>
            </a:r>
            <a:r>
              <a:rPr lang="en-US" sz="1200" b="1" i="1" dirty="0" smtClean="0"/>
              <a:t>bacterial </a:t>
            </a:r>
            <a:r>
              <a:rPr lang="en-US" sz="1200" b="1" i="1" dirty="0"/>
              <a:t>l</a:t>
            </a:r>
            <a:r>
              <a:rPr lang="en-US" sz="1200" b="1" i="1" dirty="0" smtClean="0"/>
              <a:t>ipopolysaccharide. J </a:t>
            </a:r>
            <a:r>
              <a:rPr lang="en-US" sz="1200" b="1" i="1" dirty="0" err="1"/>
              <a:t>Mol</a:t>
            </a:r>
            <a:r>
              <a:rPr lang="en-US" sz="1200" b="1" i="1" dirty="0"/>
              <a:t> </a:t>
            </a:r>
            <a:r>
              <a:rPr lang="en-US" sz="1200" b="1" i="1" dirty="0" err="1"/>
              <a:t>Immunol</a:t>
            </a:r>
            <a:r>
              <a:rPr lang="en-US" sz="1200" b="1" i="1" dirty="0"/>
              <a:t> (2016) 1:</a:t>
            </a:r>
            <a:r>
              <a:rPr lang="en-US" sz="1200" b="1" i="1" dirty="0" smtClean="0"/>
              <a:t>1</a:t>
            </a:r>
            <a:endParaRPr lang="en-US" sz="1200" b="1" i="1" dirty="0"/>
          </a:p>
          <a:p>
            <a:pPr marL="171450" indent="-171450">
              <a:buFont typeface="Arial"/>
              <a:buChar char="•"/>
            </a:pPr>
            <a:r>
              <a:rPr lang="en-US" sz="1200" b="1" i="1" dirty="0" smtClean="0"/>
              <a:t>Futoma</a:t>
            </a:r>
            <a:r>
              <a:rPr lang="en-US" sz="1200" b="1" i="1" dirty="0"/>
              <a:t>‐</a:t>
            </a:r>
            <a:r>
              <a:rPr lang="en-US" sz="1200" b="1" i="1" dirty="0" smtClean="0"/>
              <a:t>Kołoch</a:t>
            </a:r>
            <a:r>
              <a:rPr lang="en-US" sz="1200" b="1" i="1" dirty="0"/>
              <a:t> </a:t>
            </a:r>
            <a:r>
              <a:rPr lang="en-US" sz="1200" b="1" i="1" dirty="0" smtClean="0"/>
              <a:t>et al. Presumable </a:t>
            </a:r>
            <a:r>
              <a:rPr lang="en-US" sz="1200" b="1" i="1" dirty="0"/>
              <a:t>role of outer membrane proteins of Salmonella containing </a:t>
            </a:r>
            <a:r>
              <a:rPr lang="en-US" sz="1200" b="1" i="1" dirty="0" err="1"/>
              <a:t>sialylated</a:t>
            </a:r>
            <a:r>
              <a:rPr lang="en-US" sz="1200" b="1" i="1" dirty="0"/>
              <a:t> lipopolysaccharides </a:t>
            </a:r>
            <a:r>
              <a:rPr lang="en-US" sz="1200" b="1" i="1" dirty="0" err="1"/>
              <a:t>serovar</a:t>
            </a:r>
            <a:r>
              <a:rPr lang="en-US" sz="1200" b="1" i="1" dirty="0"/>
              <a:t> </a:t>
            </a:r>
            <a:r>
              <a:rPr lang="en-US" sz="1200" b="1" i="1" dirty="0" err="1"/>
              <a:t>Ngozi</a:t>
            </a:r>
            <a:r>
              <a:rPr lang="en-US" sz="1200" b="1" i="1" dirty="0"/>
              <a:t>, </a:t>
            </a:r>
            <a:r>
              <a:rPr lang="en-US" sz="1200" b="1" i="1" dirty="0" err="1"/>
              <a:t>sv</a:t>
            </a:r>
            <a:r>
              <a:rPr lang="en-US" sz="1200" b="1" i="1" dirty="0"/>
              <a:t>. </a:t>
            </a:r>
            <a:r>
              <a:rPr lang="en-US" sz="1200" b="1" i="1" dirty="0" err="1"/>
              <a:t>Isaszeg</a:t>
            </a:r>
            <a:r>
              <a:rPr lang="en-US" sz="1200" b="1" i="1" dirty="0"/>
              <a:t> and subspecies </a:t>
            </a:r>
            <a:r>
              <a:rPr lang="en-US" sz="1200" b="1" i="1" dirty="0" err="1"/>
              <a:t>arizonae</a:t>
            </a:r>
            <a:r>
              <a:rPr lang="en-US" sz="1200" b="1" i="1" dirty="0"/>
              <a:t> in determining susceptibility to human serum</a:t>
            </a:r>
            <a:r>
              <a:rPr lang="cs-CZ" sz="1200" b="1" i="1" dirty="0"/>
              <a:t>. </a:t>
            </a:r>
            <a:r>
              <a:rPr lang="en-US" sz="1200" b="1" i="1" dirty="0"/>
              <a:t>Gut </a:t>
            </a:r>
            <a:r>
              <a:rPr lang="en-US" sz="1200" b="1" i="1" dirty="0" err="1"/>
              <a:t>Pathog</a:t>
            </a:r>
            <a:r>
              <a:rPr lang="en-US" sz="1200" b="1" i="1" dirty="0"/>
              <a:t> </a:t>
            </a:r>
            <a:r>
              <a:rPr lang="en-US" sz="1200" b="1" i="1" dirty="0" smtClean="0"/>
              <a:t>(2015</a:t>
            </a:r>
            <a:r>
              <a:rPr lang="en-US" sz="1200" b="1" i="1" dirty="0"/>
              <a:t>) 7:18. </a:t>
            </a:r>
            <a:endParaRPr lang="en-US" sz="1200" b="1" i="1" dirty="0" smtClean="0"/>
          </a:p>
          <a:p>
            <a:pPr marL="171450" lvl="0" indent="-171450">
              <a:buFont typeface="Arial"/>
              <a:buChar char="•"/>
            </a:pPr>
            <a:r>
              <a:rPr lang="en-US" sz="1200" b="1" i="1" dirty="0"/>
              <a:t>Futoma-Kołoch B. et al</a:t>
            </a:r>
            <a:r>
              <a:rPr lang="en-US" sz="1200" b="1" i="1" dirty="0" smtClean="0"/>
              <a:t>. </a:t>
            </a:r>
            <a:r>
              <a:rPr lang="en-US" sz="1200" b="1" i="1" dirty="0"/>
              <a:t>Searching for outer membrane proteins typical of serum-sensitive and serum-resistant phenotypes of Salmonella. </a:t>
            </a:r>
            <a:r>
              <a:rPr lang="en-US" sz="1200" b="1" i="1" dirty="0" err="1"/>
              <a:t>InTech</a:t>
            </a:r>
            <a:r>
              <a:rPr lang="en-US" sz="1200" b="1" i="1" dirty="0"/>
              <a:t>, </a:t>
            </a:r>
            <a:r>
              <a:rPr lang="en-US" sz="1200" b="1" i="1" dirty="0" smtClean="0"/>
              <a:t>Croatia, </a:t>
            </a:r>
            <a:r>
              <a:rPr lang="en-US" sz="1200" b="1" i="1" dirty="0" err="1" smtClean="0"/>
              <a:t>Ch</a:t>
            </a:r>
            <a:r>
              <a:rPr lang="en-US" sz="1200" b="1" i="1" dirty="0" smtClean="0"/>
              <a:t> </a:t>
            </a:r>
            <a:r>
              <a:rPr lang="en-US" sz="1200" b="1" i="1" dirty="0"/>
              <a:t>14, 265-</a:t>
            </a:r>
            <a:r>
              <a:rPr lang="en-US" sz="1200" b="1" i="1" dirty="0" smtClean="0"/>
              <a:t>290</a:t>
            </a:r>
            <a:endParaRPr lang="en-US" sz="1200" i="1" dirty="0"/>
          </a:p>
        </p:txBody>
      </p:sp>
      <p:sp>
        <p:nvSpPr>
          <p:cNvPr id="8" name="TextBox 7"/>
          <p:cNvSpPr txBox="1"/>
          <p:nvPr/>
        </p:nvSpPr>
        <p:spPr>
          <a:xfrm>
            <a:off x="5113865" y="3539067"/>
            <a:ext cx="1981732" cy="461665"/>
          </a:xfrm>
          <a:prstGeom prst="rect">
            <a:avLst/>
          </a:prstGeom>
          <a:solidFill>
            <a:schemeClr val="accent5">
              <a:lumMod val="50000"/>
            </a:schemeClr>
          </a:solidFill>
        </p:spPr>
        <p:txBody>
          <a:bodyPr wrap="none" rtlCol="0">
            <a:spAutoFit/>
          </a:bodyPr>
          <a:lstStyle/>
          <a:p>
            <a:r>
              <a:rPr lang="en-US" sz="2400" b="1" dirty="0" smtClean="0">
                <a:solidFill>
                  <a:schemeClr val="bg1"/>
                </a:solidFill>
              </a:rPr>
              <a:t>60, 48, 45 </a:t>
            </a:r>
            <a:r>
              <a:rPr lang="en-US" sz="2400" b="1" dirty="0" err="1" smtClean="0">
                <a:solidFill>
                  <a:schemeClr val="bg1"/>
                </a:solidFill>
              </a:rPr>
              <a:t>kDa</a:t>
            </a:r>
            <a:r>
              <a:rPr lang="en-US" sz="2400" b="1" dirty="0" smtClean="0">
                <a:solidFill>
                  <a:schemeClr val="bg1"/>
                </a:solidFill>
              </a:rPr>
              <a:t> </a:t>
            </a:r>
            <a:endParaRPr lang="en-US" sz="2400" b="1" dirty="0">
              <a:solidFill>
                <a:schemeClr val="bg1"/>
              </a:solidFill>
            </a:endParaRPr>
          </a:p>
        </p:txBody>
      </p:sp>
      <p:sp>
        <p:nvSpPr>
          <p:cNvPr id="14" name="TextBox 13"/>
          <p:cNvSpPr txBox="1"/>
          <p:nvPr/>
        </p:nvSpPr>
        <p:spPr>
          <a:xfrm>
            <a:off x="3928533" y="2150532"/>
            <a:ext cx="1981732" cy="461665"/>
          </a:xfrm>
          <a:prstGeom prst="rect">
            <a:avLst/>
          </a:prstGeom>
          <a:solidFill>
            <a:srgbClr val="215968"/>
          </a:solidFill>
        </p:spPr>
        <p:txBody>
          <a:bodyPr wrap="none" rtlCol="0">
            <a:spAutoFit/>
          </a:bodyPr>
          <a:lstStyle/>
          <a:p>
            <a:r>
              <a:rPr lang="en-US" sz="2400" b="1" dirty="0" smtClean="0">
                <a:solidFill>
                  <a:srgbClr val="FFFFFF"/>
                </a:solidFill>
              </a:rPr>
              <a:t>58, 45, 42 </a:t>
            </a:r>
            <a:r>
              <a:rPr lang="en-US" sz="2400" b="1" dirty="0" err="1" smtClean="0">
                <a:solidFill>
                  <a:srgbClr val="FFFFFF"/>
                </a:solidFill>
              </a:rPr>
              <a:t>kDa</a:t>
            </a:r>
            <a:r>
              <a:rPr lang="en-US" sz="2400" b="1" dirty="0" smtClean="0">
                <a:solidFill>
                  <a:srgbClr val="FFFFFF"/>
                </a:solidFill>
              </a:rPr>
              <a:t> </a:t>
            </a:r>
            <a:endParaRPr lang="en-US" sz="2400" b="1" dirty="0">
              <a:solidFill>
                <a:srgbClr val="FFFFFF"/>
              </a:solidFill>
            </a:endParaRPr>
          </a:p>
        </p:txBody>
      </p:sp>
      <p:sp>
        <p:nvSpPr>
          <p:cNvPr id="15" name="TextBox 14"/>
          <p:cNvSpPr txBox="1"/>
          <p:nvPr/>
        </p:nvSpPr>
        <p:spPr>
          <a:xfrm>
            <a:off x="4419600" y="2861733"/>
            <a:ext cx="3364473" cy="461665"/>
          </a:xfrm>
          <a:prstGeom prst="rect">
            <a:avLst/>
          </a:prstGeom>
          <a:solidFill>
            <a:srgbClr val="215968"/>
          </a:solidFill>
        </p:spPr>
        <p:txBody>
          <a:bodyPr wrap="none" rtlCol="0">
            <a:spAutoFit/>
          </a:bodyPr>
          <a:lstStyle/>
          <a:p>
            <a:r>
              <a:rPr lang="en-US" sz="2400" b="1" dirty="0" smtClean="0">
                <a:solidFill>
                  <a:srgbClr val="FFFFFF"/>
                </a:solidFill>
              </a:rPr>
              <a:t>58, 46, 42, 23, 22, 20 </a:t>
            </a:r>
            <a:r>
              <a:rPr lang="en-US" sz="2400" b="1" dirty="0" err="1" smtClean="0">
                <a:solidFill>
                  <a:srgbClr val="FFFFFF"/>
                </a:solidFill>
              </a:rPr>
              <a:t>kDa</a:t>
            </a:r>
            <a:r>
              <a:rPr lang="en-US" sz="2400" b="1" dirty="0" smtClean="0">
                <a:solidFill>
                  <a:srgbClr val="FFFFFF"/>
                </a:solidFill>
              </a:rPr>
              <a:t>  </a:t>
            </a:r>
            <a:endParaRPr lang="en-US" sz="2400" b="1" dirty="0">
              <a:solidFill>
                <a:srgbClr val="FFFFFF"/>
              </a:solidFill>
            </a:endParaRPr>
          </a:p>
        </p:txBody>
      </p:sp>
      <p:sp>
        <p:nvSpPr>
          <p:cNvPr id="22" name="TextBox 21"/>
          <p:cNvSpPr txBox="1"/>
          <p:nvPr/>
        </p:nvSpPr>
        <p:spPr>
          <a:xfrm rot="16200000">
            <a:off x="-948267" y="3559200"/>
            <a:ext cx="3606702" cy="276999"/>
          </a:xfrm>
          <a:prstGeom prst="rect">
            <a:avLst/>
          </a:prstGeom>
          <a:noFill/>
        </p:spPr>
        <p:txBody>
          <a:bodyPr wrap="none" rtlCol="0">
            <a:spAutoFit/>
          </a:bodyPr>
          <a:lstStyle/>
          <a:p>
            <a:r>
              <a:rPr lang="en-US" sz="1200" dirty="0" smtClean="0"/>
              <a:t>Brock Biology of Microorganisms, 13</a:t>
            </a:r>
            <a:r>
              <a:rPr lang="en-US" sz="1200" baseline="30000" dirty="0" smtClean="0"/>
              <a:t>th</a:t>
            </a:r>
            <a:r>
              <a:rPr lang="en-US" sz="1200" dirty="0" smtClean="0"/>
              <a:t> Edition, Pearson   </a:t>
            </a:r>
            <a:endParaRPr lang="en-US" sz="1200" dirty="0"/>
          </a:p>
        </p:txBody>
      </p:sp>
      <p:sp>
        <p:nvSpPr>
          <p:cNvPr id="21" name="TextBox 20"/>
          <p:cNvSpPr txBox="1"/>
          <p:nvPr/>
        </p:nvSpPr>
        <p:spPr>
          <a:xfrm>
            <a:off x="3407182" y="1585563"/>
            <a:ext cx="5462642" cy="369332"/>
          </a:xfrm>
          <a:prstGeom prst="rect">
            <a:avLst/>
          </a:prstGeom>
          <a:noFill/>
        </p:spPr>
        <p:txBody>
          <a:bodyPr wrap="square" rtlCol="0">
            <a:spAutoFit/>
          </a:bodyPr>
          <a:lstStyle/>
          <a:p>
            <a:r>
              <a:rPr lang="en-US" b="1" dirty="0" smtClean="0"/>
              <a:t>No protection against alternative pathway activation</a:t>
            </a:r>
            <a:endParaRPr lang="en-US" b="1" dirty="0"/>
          </a:p>
        </p:txBody>
      </p:sp>
    </p:spTree>
    <p:extLst>
      <p:ext uri="{BB962C8B-B14F-4D97-AF65-F5344CB8AC3E}">
        <p14:creationId xmlns:p14="http://schemas.microsoft.com/office/powerpoint/2010/main" val="2741210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12" presetClass="entr" presetSubtype="4" fill="hold" grpId="0" nodeType="afterEffect">
                                  <p:stCondLst>
                                    <p:cond delay="20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p:tgtEl>
                                          <p:spTgt spid="21"/>
                                        </p:tgtEl>
                                        <p:attrNameLst>
                                          <p:attrName>ppt_y</p:attrName>
                                        </p:attrNameLst>
                                      </p:cBhvr>
                                      <p:tavLst>
                                        <p:tav tm="0">
                                          <p:val>
                                            <p:strVal val="#ppt_y+#ppt_h*1.125000"/>
                                          </p:val>
                                        </p:tav>
                                        <p:tav tm="100000">
                                          <p:val>
                                            <p:strVal val="#ppt_y"/>
                                          </p:val>
                                        </p:tav>
                                      </p:tavLst>
                                    </p:anim>
                                    <p:animEffect transition="in" filter="wipe(up)">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p:stCondLst>
                              <p:cond delay="500"/>
                            </p:stCondLst>
                            <p:childTnLst>
                              <p:par>
                                <p:cTn id="23" presetID="12" presetClass="entr" presetSubtype="4" fill="hold" grpId="1" nodeType="afterEffect">
                                  <p:stCondLst>
                                    <p:cond delay="40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par>
                          <p:cTn id="27" fill="hold">
                            <p:stCondLst>
                              <p:cond delay="5000"/>
                            </p:stCondLst>
                            <p:childTnLst>
                              <p:par>
                                <p:cTn id="28" presetID="12" presetClass="entr" presetSubtype="4" fill="hold" grpId="1"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childTnLst>
                          </p:cTn>
                        </p:par>
                        <p:par>
                          <p:cTn id="32" fill="hold">
                            <p:stCondLst>
                              <p:cond delay="5500"/>
                            </p:stCondLst>
                            <p:childTnLst>
                              <p:par>
                                <p:cTn id="33" presetID="12" presetClass="entr" presetSubtype="4" fill="hold" grpId="1"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1" animBg="1"/>
      <p:bldP spid="14" grpId="1" animBg="1"/>
      <p:bldP spid="15" grpId="1"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6730213"/>
              </p:ext>
            </p:extLst>
          </p:nvPr>
        </p:nvGraphicFramePr>
        <p:xfrm>
          <a:off x="1019032" y="1042158"/>
          <a:ext cx="8124967" cy="5815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e tekstowe 5"/>
          <p:cNvSpPr txBox="1"/>
          <p:nvPr/>
        </p:nvSpPr>
        <p:spPr>
          <a:xfrm>
            <a:off x="2538484" y="245660"/>
            <a:ext cx="6605516" cy="646331"/>
          </a:xfrm>
          <a:prstGeom prst="rect">
            <a:avLst/>
          </a:prstGeom>
          <a:noFill/>
        </p:spPr>
        <p:txBody>
          <a:bodyPr wrap="square" rtlCol="0">
            <a:spAutoFit/>
          </a:bodyPr>
          <a:lstStyle/>
          <a:p>
            <a:r>
              <a:rPr lang="pl-PL" sz="3600" b="1" dirty="0" smtClean="0">
                <a:solidFill>
                  <a:schemeClr val="bg1"/>
                </a:solidFill>
                <a:effectLst>
                  <a:outerShdw blurRad="38100" dist="38100" dir="2700000" algn="tl">
                    <a:srgbClr val="000000">
                      <a:alpha val="43137"/>
                    </a:srgbClr>
                  </a:outerShdw>
                </a:effectLst>
              </a:rPr>
              <a:t>Materials and </a:t>
            </a:r>
            <a:r>
              <a:rPr lang="pl-PL" sz="3600" b="1" dirty="0" err="1" smtClean="0">
                <a:solidFill>
                  <a:schemeClr val="bg1"/>
                </a:solidFill>
                <a:effectLst>
                  <a:outerShdw blurRad="38100" dist="38100" dir="2700000" algn="tl">
                    <a:srgbClr val="000000">
                      <a:alpha val="43137"/>
                    </a:srgbClr>
                  </a:outerShdw>
                </a:effectLst>
              </a:rPr>
              <a:t>methods</a:t>
            </a:r>
            <a:endParaRPr lang="pl-PL" sz="36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9557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8559921"/>
              </p:ext>
            </p:extLst>
          </p:nvPr>
        </p:nvGraphicFramePr>
        <p:xfrm>
          <a:off x="1019032" y="1042158"/>
          <a:ext cx="8124967" cy="5815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5"/>
          <p:cNvSpPr txBox="1"/>
          <p:nvPr/>
        </p:nvSpPr>
        <p:spPr>
          <a:xfrm>
            <a:off x="2538484" y="245660"/>
            <a:ext cx="6605516" cy="646331"/>
          </a:xfrm>
          <a:prstGeom prst="rect">
            <a:avLst/>
          </a:prstGeom>
          <a:noFill/>
        </p:spPr>
        <p:txBody>
          <a:bodyPr wrap="square" rtlCol="0">
            <a:spAutoFit/>
          </a:bodyPr>
          <a:lstStyle/>
          <a:p>
            <a:r>
              <a:rPr lang="pl-PL" sz="3600" b="1" dirty="0" smtClean="0">
                <a:solidFill>
                  <a:schemeClr val="bg1"/>
                </a:solidFill>
                <a:effectLst>
                  <a:outerShdw blurRad="38100" dist="38100" dir="2700000" algn="tl">
                    <a:srgbClr val="000000">
                      <a:alpha val="43137"/>
                    </a:srgbClr>
                  </a:outerShdw>
                </a:effectLst>
              </a:rPr>
              <a:t>Materials and </a:t>
            </a:r>
            <a:r>
              <a:rPr lang="pl-PL" sz="3600" b="1" dirty="0" err="1" smtClean="0">
                <a:solidFill>
                  <a:schemeClr val="bg1"/>
                </a:solidFill>
                <a:effectLst>
                  <a:outerShdw blurRad="38100" dist="38100" dir="2700000" algn="tl">
                    <a:srgbClr val="000000">
                      <a:alpha val="43137"/>
                    </a:srgbClr>
                  </a:outerShdw>
                </a:effectLst>
              </a:rPr>
              <a:t>methods</a:t>
            </a:r>
            <a:endParaRPr lang="pl-PL" sz="36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94662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2"/>
          <p:cNvSpPr txBox="1"/>
          <p:nvPr/>
        </p:nvSpPr>
        <p:spPr>
          <a:xfrm>
            <a:off x="2538484" y="130412"/>
            <a:ext cx="6605516" cy="830997"/>
          </a:xfrm>
          <a:prstGeom prst="rect">
            <a:avLst/>
          </a:prstGeom>
          <a:noFill/>
        </p:spPr>
        <p:txBody>
          <a:bodyPr wrap="square" rtlCol="0">
            <a:spAutoFit/>
          </a:bodyPr>
          <a:lstStyle/>
          <a:p>
            <a:r>
              <a:rPr lang="pl-PL" sz="2400" b="1" dirty="0" err="1" smtClean="0">
                <a:solidFill>
                  <a:srgbClr val="FFFFFF"/>
                </a:solidFill>
                <a:effectLst>
                  <a:outerShdw blurRad="50800" dist="38100" dir="2700000" algn="tl" rotWithShape="0">
                    <a:srgbClr val="000000">
                      <a:alpha val="43000"/>
                    </a:srgbClr>
                  </a:outerShdw>
                </a:effectLst>
              </a:rPr>
              <a:t>Results</a:t>
            </a:r>
            <a:r>
              <a:rPr lang="pl-PL" sz="2400" b="1" dirty="0">
                <a:solidFill>
                  <a:srgbClr val="FFFFFF"/>
                </a:solidFill>
                <a:effectLst>
                  <a:outerShdw blurRad="50800" dist="38100" dir="2700000" algn="tl" rotWithShape="0">
                    <a:srgbClr val="000000">
                      <a:alpha val="43000"/>
                    </a:srgbClr>
                  </a:outerShdw>
                </a:effectLst>
              </a:rPr>
              <a:t>:</a:t>
            </a:r>
            <a:r>
              <a:rPr lang="pl-PL" sz="2400" b="1" dirty="0" smtClean="0">
                <a:solidFill>
                  <a:srgbClr val="FFFFFF"/>
                </a:solidFill>
                <a:effectLst>
                  <a:outerShdw blurRad="50800" dist="38100" dir="2700000" algn="tl" rotWithShape="0">
                    <a:srgbClr val="000000">
                      <a:alpha val="43000"/>
                    </a:srgbClr>
                  </a:outerShdw>
                </a:effectLst>
              </a:rPr>
              <a:t> </a:t>
            </a:r>
            <a:r>
              <a:rPr lang="en-US" sz="2400" b="1" dirty="0">
                <a:solidFill>
                  <a:srgbClr val="FFFFFF"/>
                </a:solidFill>
                <a:effectLst>
                  <a:outerShdw blurRad="50800" dist="38100" dir="2700000" algn="tl" rotWithShape="0">
                    <a:srgbClr val="000000">
                      <a:alpha val="43000"/>
                    </a:srgbClr>
                  </a:outerShdw>
                </a:effectLst>
              </a:rPr>
              <a:t>s</a:t>
            </a:r>
            <a:r>
              <a:rPr lang="en-US" sz="2400" b="1" dirty="0" smtClean="0">
                <a:solidFill>
                  <a:srgbClr val="FFFFFF"/>
                </a:solidFill>
                <a:effectLst>
                  <a:outerShdw blurRad="50800" dist="38100" dir="2700000" algn="tl" rotWithShape="0">
                    <a:srgbClr val="000000">
                      <a:alpha val="43000"/>
                    </a:srgbClr>
                  </a:outerShdw>
                </a:effectLst>
              </a:rPr>
              <a:t>usceptibility </a:t>
            </a:r>
            <a:r>
              <a:rPr lang="en-US" sz="2400" b="1" dirty="0">
                <a:solidFill>
                  <a:srgbClr val="FFFFFF"/>
                </a:solidFill>
                <a:effectLst>
                  <a:outerShdw blurRad="50800" dist="38100" dir="2700000" algn="tl" rotWithShape="0">
                    <a:srgbClr val="000000">
                      <a:alpha val="43000"/>
                    </a:srgbClr>
                  </a:outerShdw>
                </a:effectLst>
              </a:rPr>
              <a:t>of </a:t>
            </a:r>
            <a:r>
              <a:rPr lang="en-US" sz="2400" b="1" i="1" dirty="0">
                <a:solidFill>
                  <a:srgbClr val="FFFFFF"/>
                </a:solidFill>
                <a:effectLst>
                  <a:outerShdw blurRad="50800" dist="38100" dir="2700000" algn="tl" rotWithShape="0">
                    <a:srgbClr val="000000">
                      <a:alpha val="43000"/>
                    </a:srgbClr>
                  </a:outerShdw>
                </a:effectLst>
              </a:rPr>
              <a:t>Salmonella </a:t>
            </a:r>
            <a:r>
              <a:rPr lang="en-US" sz="2400" b="1" dirty="0">
                <a:solidFill>
                  <a:srgbClr val="FFFFFF"/>
                </a:solidFill>
                <a:effectLst>
                  <a:outerShdw blurRad="50800" dist="38100" dir="2700000" algn="tl" rotWithShape="0">
                    <a:srgbClr val="000000">
                      <a:alpha val="43000"/>
                    </a:srgbClr>
                  </a:outerShdw>
                </a:effectLst>
              </a:rPr>
              <a:t>strains to the antibacterial activity of human serum (HS)</a:t>
            </a:r>
            <a:endParaRPr lang="pl-PL" sz="2400" b="1" dirty="0">
              <a:solidFill>
                <a:srgbClr val="FFFFFF"/>
              </a:solidFill>
              <a:effectLst>
                <a:outerShdw blurRad="50800" dist="38100" dir="2700000" algn="tl" rotWithShape="0">
                  <a:srgbClr val="000000">
                    <a:alpha val="43000"/>
                  </a:srgbClr>
                </a:outerShdw>
              </a:effectLst>
            </a:endParaRPr>
          </a:p>
        </p:txBody>
      </p:sp>
      <p:graphicFrame>
        <p:nvGraphicFramePr>
          <p:cNvPr id="5" name="Chart 4"/>
          <p:cNvGraphicFramePr>
            <a:graphicFrameLocks/>
          </p:cNvGraphicFramePr>
          <p:nvPr>
            <p:extLst>
              <p:ext uri="{D42A27DB-BD31-4B8C-83A1-F6EECF244321}">
                <p14:modId xmlns:p14="http://schemas.microsoft.com/office/powerpoint/2010/main" val="3733958283"/>
              </p:ext>
            </p:extLst>
          </p:nvPr>
        </p:nvGraphicFramePr>
        <p:xfrm>
          <a:off x="1066801" y="1058407"/>
          <a:ext cx="8077200" cy="46311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32935" y="5534561"/>
            <a:ext cx="8111066" cy="1323439"/>
          </a:xfrm>
          <a:prstGeom prst="rect">
            <a:avLst/>
          </a:prstGeom>
          <a:noFill/>
        </p:spPr>
        <p:txBody>
          <a:bodyPr wrap="square" rtlCol="0">
            <a:spAutoFit/>
          </a:bodyPr>
          <a:lstStyle/>
          <a:p>
            <a:pPr algn="just"/>
            <a:r>
              <a:rPr lang="en-US" sz="1600" b="1" dirty="0" smtClean="0"/>
              <a:t>Figure 1 </a:t>
            </a:r>
            <a:r>
              <a:rPr lang="en-US" sz="1600" dirty="0" smtClean="0"/>
              <a:t>Log</a:t>
            </a:r>
            <a:r>
              <a:rPr lang="en-US" sz="1600" dirty="0"/>
              <a:t>-phase cultures of the bacteria (1 × 10</a:t>
            </a:r>
            <a:r>
              <a:rPr lang="en-US" sz="1600" baseline="30000" dirty="0"/>
              <a:t>5</a:t>
            </a:r>
            <a:r>
              <a:rPr lang="en-US" sz="1600" dirty="0"/>
              <a:t> CFU</a:t>
            </a:r>
            <a:r>
              <a:rPr lang="en-US" sz="1600" dirty="0" smtClean="0"/>
              <a:t>/ml</a:t>
            </a:r>
            <a:r>
              <a:rPr lang="en-US" sz="1600" dirty="0"/>
              <a:t>) were incubated in 50% human serum (HS), in 50% heat inactivated serum (56°C for 30 min, HS-IN, control 1) or PBS (control 2) for 45 min. Serial dilutions were performed to calculate colony forming units (CFU/ml). The average number of colonies was estimated from three </a:t>
            </a:r>
            <a:r>
              <a:rPr lang="en-US" sz="1600" dirty="0" smtClean="0"/>
              <a:t>plates. The </a:t>
            </a:r>
            <a:r>
              <a:rPr lang="en-US" sz="1600" dirty="0"/>
              <a:t>CFU/ml at time 0 was taken as 100%. Sensitivity to HS differs significantly if </a:t>
            </a:r>
            <a:r>
              <a:rPr lang="en-US" sz="1600" i="1" dirty="0"/>
              <a:t>p </a:t>
            </a:r>
            <a:r>
              <a:rPr lang="en-US" sz="1600" dirty="0"/>
              <a:t>values are less than 0.05 (*). </a:t>
            </a:r>
          </a:p>
        </p:txBody>
      </p:sp>
      <p:sp>
        <p:nvSpPr>
          <p:cNvPr id="3" name="TextBox 2"/>
          <p:cNvSpPr txBox="1"/>
          <p:nvPr/>
        </p:nvSpPr>
        <p:spPr>
          <a:xfrm>
            <a:off x="3578715" y="3175221"/>
            <a:ext cx="269364" cy="369332"/>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2826817" y="2846528"/>
            <a:ext cx="269364" cy="369332"/>
          </a:xfrm>
          <a:prstGeom prst="rect">
            <a:avLst/>
          </a:prstGeom>
          <a:noFill/>
        </p:spPr>
        <p:txBody>
          <a:bodyPr wrap="square" rtlCol="0">
            <a:spAutoFit/>
          </a:bodyPr>
          <a:lstStyle/>
          <a:p>
            <a:r>
              <a:rPr lang="en-US" dirty="0" smtClean="0"/>
              <a:t>*</a:t>
            </a:r>
            <a:endParaRPr lang="en-US" dirty="0"/>
          </a:p>
        </p:txBody>
      </p:sp>
      <p:sp>
        <p:nvSpPr>
          <p:cNvPr id="7" name="TextBox 6"/>
          <p:cNvSpPr txBox="1"/>
          <p:nvPr/>
        </p:nvSpPr>
        <p:spPr>
          <a:xfrm>
            <a:off x="2055677" y="2787246"/>
            <a:ext cx="269364"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011884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489200" y="135467"/>
            <a:ext cx="6654800" cy="830997"/>
          </a:xfrm>
          <a:prstGeom prst="rect">
            <a:avLst/>
          </a:prstGeom>
          <a:noFill/>
        </p:spPr>
        <p:txBody>
          <a:bodyPr wrap="square" rtlCol="0">
            <a:spAutoFit/>
          </a:bodyPr>
          <a:lstStyle/>
          <a:p>
            <a:r>
              <a:rPr lang="pl-PL" sz="2400" b="1" dirty="0" err="1" smtClean="0">
                <a:solidFill>
                  <a:srgbClr val="FFFFFF"/>
                </a:solidFill>
                <a:effectLst>
                  <a:outerShdw blurRad="50800" dist="38100" dir="2700000" algn="tl" rotWithShape="0">
                    <a:srgbClr val="000000">
                      <a:alpha val="43000"/>
                    </a:srgbClr>
                  </a:outerShdw>
                </a:effectLst>
              </a:rPr>
              <a:t>Results</a:t>
            </a:r>
            <a:r>
              <a:rPr lang="pl-PL" sz="2400" b="1" dirty="0" smtClean="0">
                <a:solidFill>
                  <a:srgbClr val="FFFFFF"/>
                </a:solidFill>
                <a:effectLst>
                  <a:outerShdw blurRad="50800" dist="38100" dir="2700000" algn="tl" rotWithShape="0">
                    <a:srgbClr val="000000">
                      <a:alpha val="43000"/>
                    </a:srgbClr>
                  </a:outerShdw>
                </a:effectLst>
              </a:rPr>
              <a:t>: </a:t>
            </a:r>
            <a:r>
              <a:rPr lang="en-US" sz="2400" b="1" dirty="0" smtClean="0">
                <a:solidFill>
                  <a:srgbClr val="FFFFFF"/>
                </a:solidFill>
                <a:effectLst>
                  <a:outerShdw blurRad="50800" dist="38100" dir="2700000" algn="tl" rotWithShape="0">
                    <a:srgbClr val="000000">
                      <a:alpha val="43000"/>
                    </a:srgbClr>
                  </a:outerShdw>
                </a:effectLst>
              </a:rPr>
              <a:t>C3 </a:t>
            </a:r>
            <a:r>
              <a:rPr lang="en-US" sz="2400" b="1" dirty="0">
                <a:solidFill>
                  <a:srgbClr val="FFFFFF"/>
                </a:solidFill>
                <a:effectLst>
                  <a:outerShdw blurRad="50800" dist="38100" dir="2700000" algn="tl" rotWithShape="0">
                    <a:srgbClr val="000000">
                      <a:alpha val="43000"/>
                    </a:srgbClr>
                  </a:outerShdw>
                </a:effectLst>
              </a:rPr>
              <a:t>complement protein depositions on immobilized </a:t>
            </a:r>
            <a:r>
              <a:rPr lang="en-US" sz="2400" b="1" dirty="0" smtClean="0">
                <a:solidFill>
                  <a:srgbClr val="FFFFFF"/>
                </a:solidFill>
                <a:effectLst>
                  <a:outerShdw blurRad="50800" dist="38100" dir="2700000" algn="tl" rotWithShape="0">
                    <a:srgbClr val="000000">
                      <a:alpha val="43000"/>
                    </a:srgbClr>
                  </a:outerShdw>
                </a:effectLst>
              </a:rPr>
              <a:t>LPS</a:t>
            </a:r>
            <a:endParaRPr lang="pl-PL" sz="2400" b="1" dirty="0">
              <a:solidFill>
                <a:srgbClr val="FFFFFF"/>
              </a:solidFill>
              <a:effectLst>
                <a:outerShdw blurRad="50800" dist="38100" dir="2700000" algn="tl" rotWithShape="0">
                  <a:srgbClr val="000000">
                    <a:alpha val="43000"/>
                  </a:srgbClr>
                </a:outerShdw>
              </a:effectLst>
            </a:endParaRPr>
          </a:p>
        </p:txBody>
      </p:sp>
      <p:graphicFrame>
        <p:nvGraphicFramePr>
          <p:cNvPr id="13" name="Chart 12"/>
          <p:cNvGraphicFramePr>
            <a:graphicFrameLocks/>
          </p:cNvGraphicFramePr>
          <p:nvPr>
            <p:extLst>
              <p:ext uri="{D42A27DB-BD31-4B8C-83A1-F6EECF244321}">
                <p14:modId xmlns:p14="http://schemas.microsoft.com/office/powerpoint/2010/main" val="2459605883"/>
              </p:ext>
            </p:extLst>
          </p:nvPr>
        </p:nvGraphicFramePr>
        <p:xfrm>
          <a:off x="1022049" y="1327029"/>
          <a:ext cx="7935684" cy="4125504"/>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p:cNvSpPr/>
          <p:nvPr/>
        </p:nvSpPr>
        <p:spPr>
          <a:xfrm>
            <a:off x="6642884" y="3510642"/>
            <a:ext cx="2302933" cy="1501625"/>
          </a:xfrm>
          <a:prstGeom prst="roundRect">
            <a:avLst/>
          </a:prstGeom>
          <a:solidFill>
            <a:srgbClr val="80008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9" name="Rounded Rectangle 4"/>
          <p:cNvSpPr/>
          <p:nvPr/>
        </p:nvSpPr>
        <p:spPr>
          <a:xfrm>
            <a:off x="6645271" y="3606798"/>
            <a:ext cx="2262065" cy="138853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defTabSz="1200150">
              <a:lnSpc>
                <a:spcPct val="90000"/>
              </a:lnSpc>
              <a:spcBef>
                <a:spcPct val="0"/>
              </a:spcBef>
              <a:spcAft>
                <a:spcPct val="35000"/>
              </a:spcAft>
            </a:pPr>
            <a:r>
              <a:rPr lang="pl-PL" sz="2000" b="1" dirty="0" err="1" smtClean="0">
                <a:effectLst>
                  <a:outerShdw blurRad="38100" dist="38100" dir="2700000" algn="tl">
                    <a:srgbClr val="000000">
                      <a:alpha val="43137"/>
                    </a:srgbClr>
                  </a:outerShdw>
                </a:effectLst>
              </a:rPr>
              <a:t>Similar</a:t>
            </a:r>
            <a:r>
              <a:rPr lang="pl-PL" sz="2000" b="1" dirty="0" smtClean="0">
                <a:effectLst>
                  <a:outerShdw blurRad="38100" dist="38100" dir="2700000" algn="tl">
                    <a:srgbClr val="000000">
                      <a:alpha val="43137"/>
                    </a:srgbClr>
                  </a:outerShdw>
                </a:effectLst>
              </a:rPr>
              <a:t> </a:t>
            </a:r>
            <a:r>
              <a:rPr lang="pl-PL" sz="2000" b="1" dirty="0" err="1" smtClean="0">
                <a:effectLst>
                  <a:outerShdw blurRad="38100" dist="38100" dir="2700000" algn="tl">
                    <a:srgbClr val="000000">
                      <a:alpha val="43137"/>
                    </a:srgbClr>
                  </a:outerShdw>
                </a:effectLst>
              </a:rPr>
              <a:t>level</a:t>
            </a:r>
            <a:r>
              <a:rPr lang="pl-PL" sz="2000" b="1" dirty="0" smtClean="0">
                <a:effectLst>
                  <a:outerShdw blurRad="38100" dist="38100" dir="2700000" algn="tl">
                    <a:srgbClr val="000000">
                      <a:alpha val="43137"/>
                    </a:srgbClr>
                  </a:outerShdw>
                </a:effectLst>
              </a:rPr>
              <a:t> of </a:t>
            </a:r>
            <a:r>
              <a:rPr lang="pl-PL" sz="2000" b="1" kern="1200" dirty="0" smtClean="0">
                <a:effectLst>
                  <a:outerShdw blurRad="38100" dist="38100" dir="2700000" algn="tl">
                    <a:srgbClr val="000000">
                      <a:alpha val="43137"/>
                    </a:srgbClr>
                  </a:outerShdw>
                </a:effectLst>
              </a:rPr>
              <a:t>C3 protein </a:t>
            </a:r>
            <a:r>
              <a:rPr lang="pl-PL" sz="2000" b="1" kern="1200" dirty="0" err="1" smtClean="0">
                <a:effectLst>
                  <a:outerShdw blurRad="38100" dist="38100" dir="2700000" algn="tl">
                    <a:srgbClr val="000000">
                      <a:alpha val="43137"/>
                    </a:srgbClr>
                  </a:outerShdw>
                </a:effectLst>
              </a:rPr>
              <a:t>binding</a:t>
            </a:r>
            <a:r>
              <a:rPr lang="pl-PL" sz="2000" b="1" kern="1200" dirty="0" smtClean="0">
                <a:effectLst>
                  <a:outerShdw blurRad="38100" dist="38100" dir="2700000" algn="tl">
                    <a:srgbClr val="000000">
                      <a:alpha val="43137"/>
                    </a:srgbClr>
                  </a:outerShdw>
                </a:effectLst>
              </a:rPr>
              <a:t> to </a:t>
            </a:r>
            <a:r>
              <a:rPr lang="pl-PL" sz="2000" b="1" i="1" kern="1200" dirty="0" smtClean="0">
                <a:effectLst>
                  <a:outerShdw blurRad="38100" dist="38100" dir="2700000" algn="tl">
                    <a:srgbClr val="000000">
                      <a:alpha val="43137"/>
                    </a:srgbClr>
                  </a:outerShdw>
                </a:effectLst>
              </a:rPr>
              <a:t>Salmonella</a:t>
            </a:r>
            <a:r>
              <a:rPr lang="pl-PL" sz="2000" b="1" kern="1200" dirty="0" smtClean="0">
                <a:effectLst>
                  <a:outerShdw blurRad="38100" dist="38100" dir="2700000" algn="tl">
                    <a:srgbClr val="000000">
                      <a:alpha val="43137"/>
                    </a:srgbClr>
                  </a:outerShdw>
                </a:effectLst>
              </a:rPr>
              <a:t> O48 </a:t>
            </a:r>
            <a:r>
              <a:rPr lang="pl-PL" sz="2000" b="1" kern="1200" dirty="0" err="1" smtClean="0">
                <a:effectLst>
                  <a:outerShdw blurRad="38100" dist="38100" dir="2700000" algn="tl">
                    <a:srgbClr val="000000">
                      <a:alpha val="43137"/>
                    </a:srgbClr>
                  </a:outerShdw>
                </a:effectLst>
              </a:rPr>
              <a:t>LPSs</a:t>
            </a:r>
            <a:endParaRPr lang="pl-PL" sz="2000" b="1" kern="1200" dirty="0">
              <a:effectLst>
                <a:outerShdw blurRad="38100" dist="38100" dir="2700000" algn="tl">
                  <a:srgbClr val="000000">
                    <a:alpha val="43137"/>
                  </a:srgbClr>
                </a:outerShdw>
              </a:effectLst>
            </a:endParaRPr>
          </a:p>
        </p:txBody>
      </p:sp>
      <p:sp>
        <p:nvSpPr>
          <p:cNvPr id="14" name="TextBox 13"/>
          <p:cNvSpPr txBox="1"/>
          <p:nvPr/>
        </p:nvSpPr>
        <p:spPr>
          <a:xfrm>
            <a:off x="6550448" y="1862338"/>
            <a:ext cx="5356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t>200</a:t>
            </a:r>
            <a:endParaRPr lang="en-US" b="1" dirty="0"/>
          </a:p>
        </p:txBody>
      </p:sp>
      <p:sp>
        <p:nvSpPr>
          <p:cNvPr id="15" name="TextBox 14"/>
          <p:cNvSpPr txBox="1"/>
          <p:nvPr/>
        </p:nvSpPr>
        <p:spPr>
          <a:xfrm>
            <a:off x="6541738" y="2343432"/>
            <a:ext cx="541988" cy="3699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&lt;1</a:t>
            </a:r>
            <a:endParaRPr lang="en-US" b="1" dirty="0"/>
          </a:p>
        </p:txBody>
      </p:sp>
      <p:sp>
        <p:nvSpPr>
          <p:cNvPr id="7" name="TextBox 6"/>
          <p:cNvSpPr txBox="1"/>
          <p:nvPr/>
        </p:nvSpPr>
        <p:spPr>
          <a:xfrm>
            <a:off x="6536538" y="1336213"/>
            <a:ext cx="5356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t>239</a:t>
            </a:r>
            <a:endParaRPr lang="en-US" b="1" dirty="0"/>
          </a:p>
        </p:txBody>
      </p:sp>
      <p:sp>
        <p:nvSpPr>
          <p:cNvPr id="16" name="TextBox 15"/>
          <p:cNvSpPr txBox="1"/>
          <p:nvPr/>
        </p:nvSpPr>
        <p:spPr>
          <a:xfrm>
            <a:off x="3443223" y="1169563"/>
            <a:ext cx="307728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err="1">
                <a:solidFill>
                  <a:schemeClr val="tx1"/>
                </a:solidFill>
              </a:rPr>
              <a:t>Sialic</a:t>
            </a:r>
            <a:r>
              <a:rPr lang="en-US" dirty="0">
                <a:solidFill>
                  <a:schemeClr val="tx1"/>
                </a:solidFill>
              </a:rPr>
              <a:t> acid/</a:t>
            </a:r>
            <a:r>
              <a:rPr lang="en-US" dirty="0" err="1" smtClean="0">
                <a:solidFill>
                  <a:schemeClr val="tx1"/>
                </a:solidFill>
              </a:rPr>
              <a:t>Kdo</a:t>
            </a:r>
            <a:r>
              <a:rPr lang="en-US" baseline="30000" dirty="0">
                <a:solidFill>
                  <a:schemeClr val="tx1"/>
                </a:solidFill>
              </a:rPr>
              <a:t>#</a:t>
            </a:r>
            <a:r>
              <a:rPr lang="en-US" dirty="0" smtClean="0">
                <a:solidFill>
                  <a:schemeClr val="tx1"/>
                </a:solidFill>
              </a:rPr>
              <a:t> </a:t>
            </a:r>
            <a:r>
              <a:rPr lang="en-US" dirty="0">
                <a:solidFill>
                  <a:schemeClr val="tx1"/>
                </a:solidFill>
              </a:rPr>
              <a:t>ratio (%) in LPS</a:t>
            </a:r>
          </a:p>
        </p:txBody>
      </p:sp>
      <p:sp>
        <p:nvSpPr>
          <p:cNvPr id="2" name="TextBox 1"/>
          <p:cNvSpPr txBox="1"/>
          <p:nvPr/>
        </p:nvSpPr>
        <p:spPr>
          <a:xfrm>
            <a:off x="1032935" y="5288340"/>
            <a:ext cx="8111065" cy="1569660"/>
          </a:xfrm>
          <a:prstGeom prst="rect">
            <a:avLst/>
          </a:prstGeom>
          <a:noFill/>
        </p:spPr>
        <p:txBody>
          <a:bodyPr wrap="square" rtlCol="0">
            <a:spAutoFit/>
          </a:bodyPr>
          <a:lstStyle/>
          <a:p>
            <a:pPr algn="just"/>
            <a:r>
              <a:rPr lang="en-US" sz="1600" b="1" dirty="0"/>
              <a:t>Figure 2</a:t>
            </a:r>
            <a:r>
              <a:rPr lang="en-US" sz="1600" b="1" dirty="0" smtClean="0"/>
              <a:t> </a:t>
            </a:r>
            <a:r>
              <a:rPr lang="en-US" sz="1600" dirty="0" smtClean="0"/>
              <a:t>Sandwich </a:t>
            </a:r>
            <a:r>
              <a:rPr lang="en-US" sz="1600" dirty="0"/>
              <a:t>ELISA. </a:t>
            </a:r>
            <a:r>
              <a:rPr lang="en-US" sz="1600" dirty="0" err="1"/>
              <a:t>Microtiter</a:t>
            </a:r>
            <a:r>
              <a:rPr lang="en-US" sz="1600" dirty="0"/>
              <a:t> plate wells </a:t>
            </a:r>
            <a:r>
              <a:rPr lang="en-US" sz="1600" dirty="0" smtClean="0"/>
              <a:t>coated </a:t>
            </a:r>
            <a:r>
              <a:rPr lang="en-US" sz="1600" dirty="0"/>
              <a:t>for 2 h at 37</a:t>
            </a:r>
            <a:r>
              <a:rPr lang="en-US" sz="1600" b="1" dirty="0"/>
              <a:t>°</a:t>
            </a:r>
            <a:r>
              <a:rPr lang="en-US" sz="1600" dirty="0"/>
              <a:t>C with polyclonal rabbit anti-C3c diluted 1/500 in 0.1 M sodium carbonate buffer (pH 9.6). Mixtures of </a:t>
            </a:r>
            <a:r>
              <a:rPr lang="en-US" sz="1600" dirty="0" smtClean="0"/>
              <a:t>LPSs and </a:t>
            </a:r>
            <a:r>
              <a:rPr lang="en-US" sz="1600" dirty="0"/>
              <a:t>80% HS were </a:t>
            </a:r>
            <a:r>
              <a:rPr lang="en-US" sz="1600" dirty="0" smtClean="0"/>
              <a:t>incubated </a:t>
            </a:r>
            <a:r>
              <a:rPr lang="en-US" sz="1600" dirty="0"/>
              <a:t>for </a:t>
            </a:r>
            <a:r>
              <a:rPr lang="en-US" sz="1600" dirty="0" smtClean="0"/>
              <a:t>15 </a:t>
            </a:r>
            <a:r>
              <a:rPr lang="en-US" sz="1600" dirty="0"/>
              <a:t>min at 37</a:t>
            </a:r>
            <a:r>
              <a:rPr lang="en-US" sz="1600" b="1" dirty="0"/>
              <a:t>°</a:t>
            </a:r>
            <a:r>
              <a:rPr lang="en-US" sz="1600" dirty="0"/>
              <a:t>C. M</a:t>
            </a:r>
            <a:r>
              <a:rPr lang="en-US" sz="1600" dirty="0" smtClean="0"/>
              <a:t>ixtures </a:t>
            </a:r>
            <a:r>
              <a:rPr lang="en-US" sz="1600" dirty="0"/>
              <a:t>transferred into </a:t>
            </a:r>
            <a:r>
              <a:rPr lang="en-US" sz="1600" dirty="0" smtClean="0"/>
              <a:t>titration </a:t>
            </a:r>
            <a:r>
              <a:rPr lang="en-US" sz="1600" dirty="0"/>
              <a:t>plates </a:t>
            </a:r>
            <a:r>
              <a:rPr lang="en-US" sz="1600" dirty="0" smtClean="0"/>
              <a:t>and </a:t>
            </a:r>
            <a:r>
              <a:rPr lang="en-US" sz="1600" dirty="0"/>
              <a:t>incubated for 45 min at 37°C. </a:t>
            </a:r>
            <a:r>
              <a:rPr lang="en-US" sz="1600" dirty="0" smtClean="0"/>
              <a:t>C3c detection with </a:t>
            </a:r>
            <a:r>
              <a:rPr lang="en-US" sz="1600" dirty="0"/>
              <a:t>polyclonal rabbit anti-C3c (</a:t>
            </a:r>
            <a:r>
              <a:rPr lang="en-US" sz="1600" dirty="0" err="1"/>
              <a:t>Dako</a:t>
            </a:r>
            <a:r>
              <a:rPr lang="en-US" sz="1600" dirty="0"/>
              <a:t>) </a:t>
            </a:r>
            <a:r>
              <a:rPr lang="en-US" sz="1600" dirty="0" smtClean="0"/>
              <a:t>antibodies diluted </a:t>
            </a:r>
            <a:r>
              <a:rPr lang="en-US" sz="1600" dirty="0"/>
              <a:t>1/2000 in 1% BSA in PBS (pH 7.4</a:t>
            </a:r>
            <a:r>
              <a:rPr lang="en-US" sz="1600" dirty="0" smtClean="0"/>
              <a:t>). Adding of polyclonal </a:t>
            </a:r>
            <a:r>
              <a:rPr lang="en-US" sz="1600" dirty="0"/>
              <a:t>goat anti-rabbit </a:t>
            </a:r>
            <a:r>
              <a:rPr lang="en-US" sz="1600" dirty="0" err="1"/>
              <a:t>immunoglobulins</a:t>
            </a:r>
            <a:r>
              <a:rPr lang="en-US" sz="1600" dirty="0"/>
              <a:t>/</a:t>
            </a:r>
            <a:r>
              <a:rPr lang="en-US" sz="1600" dirty="0" smtClean="0"/>
              <a:t>HRP diluted </a:t>
            </a:r>
            <a:r>
              <a:rPr lang="en-US" sz="1600" dirty="0"/>
              <a:t>1/2000 in 1% BSA in PBS </a:t>
            </a:r>
            <a:r>
              <a:rPr lang="en-US" sz="1600" dirty="0" smtClean="0"/>
              <a:t>(incubation 1 h, </a:t>
            </a:r>
            <a:r>
              <a:rPr lang="en-US" sz="1600" dirty="0"/>
              <a:t>37°</a:t>
            </a:r>
            <a:r>
              <a:rPr lang="en-US" sz="1600" dirty="0" smtClean="0"/>
              <a:t>C). Reading: OPD substrate tablets, at 492 nm.</a:t>
            </a:r>
            <a:endParaRPr lang="en-US" sz="1600" dirty="0"/>
          </a:p>
        </p:txBody>
      </p:sp>
      <p:sp>
        <p:nvSpPr>
          <p:cNvPr id="4" name="TextBox 3"/>
          <p:cNvSpPr txBox="1"/>
          <p:nvPr/>
        </p:nvSpPr>
        <p:spPr>
          <a:xfrm>
            <a:off x="508001" y="3706536"/>
            <a:ext cx="430887" cy="3151464"/>
          </a:xfrm>
          <a:prstGeom prst="rect">
            <a:avLst/>
          </a:prstGeom>
          <a:noFill/>
        </p:spPr>
        <p:txBody>
          <a:bodyPr vert="vert270" wrap="none" rtlCol="0">
            <a:spAutoFit/>
          </a:bodyPr>
          <a:lstStyle/>
          <a:p>
            <a:r>
              <a:rPr lang="en-US" sz="1600" dirty="0" smtClean="0"/>
              <a:t># 3</a:t>
            </a:r>
            <a:r>
              <a:rPr lang="en-US" sz="1600" dirty="0"/>
              <a:t>-deoxy-D-manno-octulosonic acid</a:t>
            </a:r>
            <a:r>
              <a:rPr lang="en-US" sz="1600" dirty="0" smtClean="0"/>
              <a:t> </a:t>
            </a:r>
            <a:endParaRPr lang="en-US" sz="1600" dirty="0"/>
          </a:p>
        </p:txBody>
      </p:sp>
    </p:spTree>
    <p:extLst>
      <p:ext uri="{BB962C8B-B14F-4D97-AF65-F5344CB8AC3E}">
        <p14:creationId xmlns:p14="http://schemas.microsoft.com/office/powerpoint/2010/main" val="1469505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d4792293e8f215c4924b4b66de780b7abc4c1"/>
</p:tagLst>
</file>

<file path=ppt/theme/theme1.xml><?xml version="1.0" encoding="utf-8"?>
<a:theme xmlns:a="http://schemas.openxmlformats.org/drawingml/2006/main" name="UWr Adm">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lologiczn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UWr Adm</Template>
  <TotalTime>1465</TotalTime>
  <Words>2034</Words>
  <Application>Microsoft Macintosh PowerPoint</Application>
  <PresentationFormat>On-screen Show (4:3)</PresentationFormat>
  <Paragraphs>148</Paragraphs>
  <Slides>17</Slides>
  <Notes>13</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UWr Adm</vt:lpstr>
      <vt:lpstr>Filologiczny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Stefan Nowicki</dc:creator>
  <cp:lastModifiedBy>Bożena Futoma-Kołoch</cp:lastModifiedBy>
  <cp:revision>803</cp:revision>
  <dcterms:created xsi:type="dcterms:W3CDTF">2014-10-07T09:08:43Z</dcterms:created>
  <dcterms:modified xsi:type="dcterms:W3CDTF">2016-07-15T06:47:39Z</dcterms:modified>
</cp:coreProperties>
</file>