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4"/>
  </p:notesMasterIdLst>
  <p:handoutMasterIdLst>
    <p:handoutMasterId r:id="rId25"/>
  </p:handoutMasterIdLst>
  <p:sldIdLst>
    <p:sldId id="258" r:id="rId2"/>
    <p:sldId id="289" r:id="rId3"/>
    <p:sldId id="305" r:id="rId4"/>
    <p:sldId id="302" r:id="rId5"/>
    <p:sldId id="290" r:id="rId6"/>
    <p:sldId id="301" r:id="rId7"/>
    <p:sldId id="303" r:id="rId8"/>
    <p:sldId id="306" r:id="rId9"/>
    <p:sldId id="307" r:id="rId10"/>
    <p:sldId id="316" r:id="rId11"/>
    <p:sldId id="308" r:id="rId12"/>
    <p:sldId id="309" r:id="rId13"/>
    <p:sldId id="315" r:id="rId14"/>
    <p:sldId id="319" r:id="rId15"/>
    <p:sldId id="310" r:id="rId16"/>
    <p:sldId id="311" r:id="rId17"/>
    <p:sldId id="313" r:id="rId18"/>
    <p:sldId id="318" r:id="rId19"/>
    <p:sldId id="320" r:id="rId20"/>
    <p:sldId id="314" r:id="rId21"/>
    <p:sldId id="300" r:id="rId22"/>
    <p:sldId id="288" r:id="rId23"/>
  </p:sldIdLst>
  <p:sldSz cx="10515600" cy="6858000"/>
  <p:notesSz cx="6858000" cy="9144000"/>
  <p:defaultTextStyle>
    <a:defPPr>
      <a:defRPr lang="en-US"/>
    </a:defPPr>
    <a:lvl1pPr algn="l" rtl="0" eaLnBrk="0" fontAlgn="base" hangingPunct="0">
      <a:spcBef>
        <a:spcPct val="0"/>
      </a:spcBef>
      <a:spcAft>
        <a:spcPct val="0"/>
      </a:spcAft>
      <a:defRPr sz="3200" kern="1200">
        <a:solidFill>
          <a:srgbClr val="001C3D"/>
        </a:solidFill>
        <a:latin typeface="Verdana" charset="0"/>
        <a:ea typeface="ＭＳ Ｐゴシック" charset="0"/>
        <a:cs typeface="ＭＳ Ｐゴシック" charset="0"/>
      </a:defRPr>
    </a:lvl1pPr>
    <a:lvl2pPr marL="457200" algn="l" rtl="0" eaLnBrk="0" fontAlgn="base" hangingPunct="0">
      <a:spcBef>
        <a:spcPct val="0"/>
      </a:spcBef>
      <a:spcAft>
        <a:spcPct val="0"/>
      </a:spcAft>
      <a:defRPr sz="3200" kern="1200">
        <a:solidFill>
          <a:srgbClr val="001C3D"/>
        </a:solidFill>
        <a:latin typeface="Verdana" charset="0"/>
        <a:ea typeface="ＭＳ Ｐゴシック" charset="0"/>
        <a:cs typeface="ＭＳ Ｐゴシック" charset="0"/>
      </a:defRPr>
    </a:lvl2pPr>
    <a:lvl3pPr marL="914400" algn="l" rtl="0" eaLnBrk="0" fontAlgn="base" hangingPunct="0">
      <a:spcBef>
        <a:spcPct val="0"/>
      </a:spcBef>
      <a:spcAft>
        <a:spcPct val="0"/>
      </a:spcAft>
      <a:defRPr sz="3200" kern="1200">
        <a:solidFill>
          <a:srgbClr val="001C3D"/>
        </a:solidFill>
        <a:latin typeface="Verdana" charset="0"/>
        <a:ea typeface="ＭＳ Ｐゴシック" charset="0"/>
        <a:cs typeface="ＭＳ Ｐゴシック" charset="0"/>
      </a:defRPr>
    </a:lvl3pPr>
    <a:lvl4pPr marL="1371600" algn="l" rtl="0" eaLnBrk="0" fontAlgn="base" hangingPunct="0">
      <a:spcBef>
        <a:spcPct val="0"/>
      </a:spcBef>
      <a:spcAft>
        <a:spcPct val="0"/>
      </a:spcAft>
      <a:defRPr sz="3200" kern="1200">
        <a:solidFill>
          <a:srgbClr val="001C3D"/>
        </a:solidFill>
        <a:latin typeface="Verdana" charset="0"/>
        <a:ea typeface="ＭＳ Ｐゴシック" charset="0"/>
        <a:cs typeface="ＭＳ Ｐゴシック" charset="0"/>
      </a:defRPr>
    </a:lvl4pPr>
    <a:lvl5pPr marL="1828800" algn="l" rtl="0" eaLnBrk="0" fontAlgn="base" hangingPunct="0">
      <a:spcBef>
        <a:spcPct val="0"/>
      </a:spcBef>
      <a:spcAft>
        <a:spcPct val="0"/>
      </a:spcAft>
      <a:defRPr sz="3200" kern="1200">
        <a:solidFill>
          <a:srgbClr val="001C3D"/>
        </a:solidFill>
        <a:latin typeface="Verdana" charset="0"/>
        <a:ea typeface="ＭＳ Ｐゴシック" charset="0"/>
        <a:cs typeface="ＭＳ Ｐゴシック" charset="0"/>
      </a:defRPr>
    </a:lvl5pPr>
    <a:lvl6pPr marL="2286000" algn="l" defTabSz="457200" rtl="0" eaLnBrk="1" latinLnBrk="0" hangingPunct="1">
      <a:defRPr sz="3200" kern="1200">
        <a:solidFill>
          <a:srgbClr val="001C3D"/>
        </a:solidFill>
        <a:latin typeface="Verdana" charset="0"/>
        <a:ea typeface="ＭＳ Ｐゴシック" charset="0"/>
        <a:cs typeface="ＭＳ Ｐゴシック" charset="0"/>
      </a:defRPr>
    </a:lvl6pPr>
    <a:lvl7pPr marL="2743200" algn="l" defTabSz="457200" rtl="0" eaLnBrk="1" latinLnBrk="0" hangingPunct="1">
      <a:defRPr sz="3200" kern="1200">
        <a:solidFill>
          <a:srgbClr val="001C3D"/>
        </a:solidFill>
        <a:latin typeface="Verdana" charset="0"/>
        <a:ea typeface="ＭＳ Ｐゴシック" charset="0"/>
        <a:cs typeface="ＭＳ Ｐゴシック" charset="0"/>
      </a:defRPr>
    </a:lvl7pPr>
    <a:lvl8pPr marL="3200400" algn="l" defTabSz="457200" rtl="0" eaLnBrk="1" latinLnBrk="0" hangingPunct="1">
      <a:defRPr sz="3200" kern="1200">
        <a:solidFill>
          <a:srgbClr val="001C3D"/>
        </a:solidFill>
        <a:latin typeface="Verdana" charset="0"/>
        <a:ea typeface="ＭＳ Ｐゴシック" charset="0"/>
        <a:cs typeface="ＭＳ Ｐゴシック" charset="0"/>
      </a:defRPr>
    </a:lvl8pPr>
    <a:lvl9pPr marL="3657600" algn="l" defTabSz="457200" rtl="0" eaLnBrk="1" latinLnBrk="0" hangingPunct="1">
      <a:defRPr sz="3200" kern="1200">
        <a:solidFill>
          <a:srgbClr val="001C3D"/>
        </a:solidFill>
        <a:latin typeface="Verdana"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clrMru>
    <a:srgbClr val="88D7EB"/>
    <a:srgbClr val="FFC599"/>
    <a:srgbClr val="C9E696"/>
    <a:srgbClr val="E0F1C0"/>
    <a:srgbClr val="00A2DB"/>
    <a:srgbClr val="FFFFFF"/>
    <a:srgbClr val="000000"/>
    <a:srgbClr val="001C3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5" d="100"/>
          <a:sy n="85" d="100"/>
        </p:scale>
        <p:origin x="-888" y="-80"/>
      </p:cViewPr>
      <p:guideLst>
        <p:guide orient="horz" pos="2112"/>
        <p:guide orient="horz" pos="3600"/>
        <p:guide orient="horz" pos="1344"/>
        <p:guide orient="horz" pos="2592"/>
        <p:guide pos="3312"/>
        <p:guide pos="221"/>
        <p:guide pos="6514"/>
        <p:guide pos="110"/>
        <p:guide pos="6293"/>
        <p:guide pos="2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lizzyboots:Documents:Cursussen%20/%20congressen:PrepAD%20feasibility%20met%20tabel_congr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89785680763414"/>
          <c:y val="0.0158884489099836"/>
          <c:w val="0.792995776190228"/>
          <c:h val="0.503694481391228"/>
        </c:manualLayout>
      </c:layout>
      <c:barChart>
        <c:barDir val="col"/>
        <c:grouping val="clustered"/>
        <c:varyColors val="0"/>
        <c:ser>
          <c:idx val="0"/>
          <c:order val="0"/>
          <c:spPr>
            <a:solidFill>
              <a:srgbClr val="FF66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Sheet1!$B$1:$P$1</c:f>
              <c:strCache>
                <c:ptCount val="15"/>
                <c:pt idx="0">
                  <c:v>1  convenvience of internet</c:v>
                </c:pt>
                <c:pt idx="1">
                  <c:v>6 content of modules</c:v>
                </c:pt>
                <c:pt idx="2">
                  <c:v>8  coaching</c:v>
                </c:pt>
                <c:pt idx="3">
                  <c:v>9 setting goals</c:v>
                </c:pt>
                <c:pt idx="4">
                  <c:v>13 number of modules</c:v>
                </c:pt>
                <c:pt idx="5">
                  <c:v>14 structure of modules</c:v>
                </c:pt>
                <c:pt idx="6">
                  <c:v>15c reflective assignments</c:v>
                </c:pt>
                <c:pt idx="7">
                  <c:v>15d 5-step plan</c:v>
                </c:pt>
                <c:pt idx="8">
                  <c:v>15e discussion forum</c:v>
                </c:pt>
                <c:pt idx="9">
                  <c:v>15f "help" button</c:v>
                </c:pt>
                <c:pt idx="10">
                  <c:v>17 satisfaction</c:v>
                </c:pt>
                <c:pt idx="11">
                  <c:v>18 usefulness of modules</c:v>
                </c:pt>
                <c:pt idx="12">
                  <c:v>19 content of modules</c:v>
                </c:pt>
                <c:pt idx="13">
                  <c:v>21 application in daily life</c:v>
                </c:pt>
                <c:pt idx="14">
                  <c:v>29 recommend program</c:v>
                </c:pt>
              </c:strCache>
            </c:strRef>
          </c:cat>
          <c:val>
            <c:numRef>
              <c:f>Sheet1!$B$13:$P$13</c:f>
              <c:numCache>
                <c:formatCode>0</c:formatCode>
                <c:ptCount val="15"/>
                <c:pt idx="0">
                  <c:v>5.9</c:v>
                </c:pt>
                <c:pt idx="1">
                  <c:v>6.6</c:v>
                </c:pt>
                <c:pt idx="2">
                  <c:v>6.6</c:v>
                </c:pt>
                <c:pt idx="3">
                  <c:v>6.2</c:v>
                </c:pt>
                <c:pt idx="4">
                  <c:v>6.8</c:v>
                </c:pt>
                <c:pt idx="5">
                  <c:v>6.1</c:v>
                </c:pt>
                <c:pt idx="6">
                  <c:v>6.4</c:v>
                </c:pt>
                <c:pt idx="7">
                  <c:v>6.2</c:v>
                </c:pt>
                <c:pt idx="8">
                  <c:v>2.8</c:v>
                </c:pt>
                <c:pt idx="9">
                  <c:v>2.4</c:v>
                </c:pt>
                <c:pt idx="10">
                  <c:v>6.4</c:v>
                </c:pt>
                <c:pt idx="11">
                  <c:v>5.9</c:v>
                </c:pt>
                <c:pt idx="12">
                  <c:v>6.3</c:v>
                </c:pt>
                <c:pt idx="13">
                  <c:v>5.6</c:v>
                </c:pt>
                <c:pt idx="14">
                  <c:v>6.3</c:v>
                </c:pt>
              </c:numCache>
            </c:numRef>
          </c:val>
        </c:ser>
        <c:dLbls>
          <c:showLegendKey val="0"/>
          <c:showVal val="0"/>
          <c:showCatName val="0"/>
          <c:showSerName val="0"/>
          <c:showPercent val="0"/>
          <c:showBubbleSize val="0"/>
        </c:dLbls>
        <c:gapWidth val="150"/>
        <c:axId val="-2131739688"/>
        <c:axId val="-2130755336"/>
      </c:barChart>
      <c:catAx>
        <c:axId val="-2131739688"/>
        <c:scaling>
          <c:orientation val="minMax"/>
        </c:scaling>
        <c:delete val="0"/>
        <c:axPos val="b"/>
        <c:numFmt formatCode="General" sourceLinked="0"/>
        <c:majorTickMark val="out"/>
        <c:minorTickMark val="none"/>
        <c:tickLblPos val="nextTo"/>
        <c:txPr>
          <a:bodyPr/>
          <a:lstStyle/>
          <a:p>
            <a:pPr>
              <a:defRPr sz="1600"/>
            </a:pPr>
            <a:endParaRPr lang="en-US"/>
          </a:p>
        </c:txPr>
        <c:crossAx val="-2130755336"/>
        <c:crosses val="autoZero"/>
        <c:auto val="1"/>
        <c:lblAlgn val="ctr"/>
        <c:lblOffset val="100"/>
        <c:noMultiLvlLbl val="0"/>
      </c:catAx>
      <c:valAx>
        <c:axId val="-2130755336"/>
        <c:scaling>
          <c:orientation val="minMax"/>
        </c:scaling>
        <c:delete val="0"/>
        <c:axPos val="l"/>
        <c:majorGridlines/>
        <c:numFmt formatCode="0" sourceLinked="1"/>
        <c:majorTickMark val="out"/>
        <c:minorTickMark val="none"/>
        <c:tickLblPos val="nextTo"/>
        <c:crossAx val="-2131739688"/>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73CCF83C-02FF-8047-95F6-70CB83D4A8C1}" type="datetime1">
              <a:rPr lang="en-US"/>
              <a:pPr>
                <a:defRPr/>
              </a:pPr>
              <a:t>19-09-14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8FA07271-EC89-8447-8739-303AD9F50869}" type="slidenum">
              <a:rPr lang="en-US"/>
              <a:pPr>
                <a:defRPr/>
              </a:pPr>
              <a:t>‹#›</a:t>
            </a:fld>
            <a:endParaRPr lang="en-US"/>
          </a:p>
        </p:txBody>
      </p:sp>
    </p:spTree>
    <p:extLst>
      <p:ext uri="{BB962C8B-B14F-4D97-AF65-F5344CB8AC3E}">
        <p14:creationId xmlns:p14="http://schemas.microsoft.com/office/powerpoint/2010/main" val="2433502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33E079B1-B878-B04F-831A-049F84420BAF}" type="datetime1">
              <a:rPr lang="en-US"/>
              <a:pPr>
                <a:defRPr/>
              </a:pPr>
              <a:t>19-09-14</a:t>
            </a:fld>
            <a:endParaRPr lang="en-US"/>
          </a:p>
        </p:txBody>
      </p:sp>
      <p:sp>
        <p:nvSpPr>
          <p:cNvPr id="4" name="Slide Image Placeholder 3"/>
          <p:cNvSpPr>
            <a:spLocks noGrp="1" noRot="1" noChangeAspect="1"/>
          </p:cNvSpPr>
          <p:nvPr>
            <p:ph type="sldImg" idx="2"/>
          </p:nvPr>
        </p:nvSpPr>
        <p:spPr>
          <a:xfrm>
            <a:off x="800100" y="685800"/>
            <a:ext cx="52578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4C6742EF-90A0-9041-9434-3FBFD6896A2B}" type="slidenum">
              <a:rPr lang="en-US"/>
              <a:pPr>
                <a:defRPr/>
              </a:pPr>
              <a:t>‹#›</a:t>
            </a:fld>
            <a:endParaRPr lang="en-US"/>
          </a:p>
        </p:txBody>
      </p:sp>
    </p:spTree>
    <p:extLst>
      <p:ext uri="{BB962C8B-B14F-4D97-AF65-F5344CB8AC3E}">
        <p14:creationId xmlns:p14="http://schemas.microsoft.com/office/powerpoint/2010/main" val="153957718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ＭＳ Ｐゴシック" pitchFamily="-107"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146"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defRPr/>
            </a:pPr>
            <a:endParaRPr lang="en-US" dirty="0">
              <a:latin typeface="Calibri" charset="0"/>
              <a:ea typeface="ＭＳ Ｐゴシック" charset="0"/>
              <a:cs typeface="ＭＳ Ｐゴシック" charset="0"/>
            </a:endParaRPr>
          </a:p>
        </p:txBody>
      </p:sp>
      <p:sp>
        <p:nvSpPr>
          <p:cNvPr id="61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001C3D"/>
                </a:solidFill>
                <a:latin typeface="Verdana" charset="0"/>
                <a:ea typeface="ＭＳ Ｐゴシック" charset="0"/>
                <a:cs typeface="ＭＳ Ｐゴシック" charset="0"/>
              </a:defRPr>
            </a:lvl1pPr>
            <a:lvl2pPr marL="742950" indent="-285750">
              <a:defRPr sz="3200">
                <a:solidFill>
                  <a:srgbClr val="001C3D"/>
                </a:solidFill>
                <a:latin typeface="Verdana" charset="0"/>
                <a:ea typeface="ＭＳ Ｐゴシック" charset="0"/>
              </a:defRPr>
            </a:lvl2pPr>
            <a:lvl3pPr marL="1143000" indent="-228600">
              <a:defRPr sz="3200">
                <a:solidFill>
                  <a:srgbClr val="001C3D"/>
                </a:solidFill>
                <a:latin typeface="Verdana" charset="0"/>
                <a:ea typeface="ＭＳ Ｐゴシック" charset="0"/>
              </a:defRPr>
            </a:lvl3pPr>
            <a:lvl4pPr marL="1600200" indent="-228600">
              <a:defRPr sz="3200">
                <a:solidFill>
                  <a:srgbClr val="001C3D"/>
                </a:solidFill>
                <a:latin typeface="Verdana" charset="0"/>
                <a:ea typeface="ＭＳ Ｐゴシック" charset="0"/>
              </a:defRPr>
            </a:lvl4pPr>
            <a:lvl5pPr marL="2057400" indent="-228600">
              <a:defRPr sz="3200">
                <a:solidFill>
                  <a:srgbClr val="001C3D"/>
                </a:solidFill>
                <a:latin typeface="Verdana" charset="0"/>
                <a:ea typeface="ＭＳ Ｐゴシック" charset="0"/>
              </a:defRPr>
            </a:lvl5pPr>
            <a:lvl6pPr marL="2514600" indent="-228600" eaLnBrk="0" fontAlgn="base" hangingPunct="0">
              <a:spcBef>
                <a:spcPct val="0"/>
              </a:spcBef>
              <a:spcAft>
                <a:spcPct val="0"/>
              </a:spcAft>
              <a:defRPr sz="3200">
                <a:solidFill>
                  <a:srgbClr val="001C3D"/>
                </a:solidFill>
                <a:latin typeface="Verdana" charset="0"/>
                <a:ea typeface="ＭＳ Ｐゴシック" charset="0"/>
              </a:defRPr>
            </a:lvl6pPr>
            <a:lvl7pPr marL="2971800" indent="-228600" eaLnBrk="0" fontAlgn="base" hangingPunct="0">
              <a:spcBef>
                <a:spcPct val="0"/>
              </a:spcBef>
              <a:spcAft>
                <a:spcPct val="0"/>
              </a:spcAft>
              <a:defRPr sz="3200">
                <a:solidFill>
                  <a:srgbClr val="001C3D"/>
                </a:solidFill>
                <a:latin typeface="Verdana" charset="0"/>
                <a:ea typeface="ＭＳ Ｐゴシック" charset="0"/>
              </a:defRPr>
            </a:lvl7pPr>
            <a:lvl8pPr marL="3429000" indent="-228600" eaLnBrk="0" fontAlgn="base" hangingPunct="0">
              <a:spcBef>
                <a:spcPct val="0"/>
              </a:spcBef>
              <a:spcAft>
                <a:spcPct val="0"/>
              </a:spcAft>
              <a:defRPr sz="3200">
                <a:solidFill>
                  <a:srgbClr val="001C3D"/>
                </a:solidFill>
                <a:latin typeface="Verdana" charset="0"/>
                <a:ea typeface="ＭＳ Ｐゴシック" charset="0"/>
              </a:defRPr>
            </a:lvl8pPr>
            <a:lvl9pPr marL="3886200" indent="-228600" eaLnBrk="0" fontAlgn="base" hangingPunct="0">
              <a:spcBef>
                <a:spcPct val="0"/>
              </a:spcBef>
              <a:spcAft>
                <a:spcPct val="0"/>
              </a:spcAft>
              <a:defRPr sz="3200">
                <a:solidFill>
                  <a:srgbClr val="001C3D"/>
                </a:solidFill>
                <a:latin typeface="Verdana" charset="0"/>
                <a:ea typeface="ＭＳ Ｐゴシック" charset="0"/>
              </a:defRPr>
            </a:lvl9pPr>
          </a:lstStyle>
          <a:p>
            <a:fld id="{2766D9EA-7940-834D-BA29-32529B31D7B7}" type="slidenum">
              <a:rPr lang="en-US" sz="1200"/>
              <a:pPr/>
              <a:t>1</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ＭＳ Ｐゴシック" pitchFamily="-107" charset="-128"/>
                <a:cs typeface="ＭＳ Ｐゴシック" pitchFamily="-107" charset="-128"/>
              </a:rPr>
              <a:t>The focus group results also showed that in the early stages, caregivers</a:t>
            </a:r>
            <a:r>
              <a:rPr lang="en-US" sz="1200" b="0" kern="1200" baseline="0" dirty="0" smtClean="0">
                <a:solidFill>
                  <a:schemeClr val="tx1"/>
                </a:solidFill>
                <a:effectLst/>
                <a:latin typeface="+mn-lt"/>
                <a:ea typeface="ＭＳ Ｐゴシック" pitchFamily="-107" charset="-128"/>
                <a:cs typeface="ＭＳ Ｐゴシック" pitchFamily="-107" charset="-128"/>
              </a:rPr>
              <a:t> </a:t>
            </a:r>
            <a:r>
              <a:rPr lang="en-US" sz="1200" b="0" i="0" u="none" strike="noStrike" kern="1200" baseline="0" dirty="0" smtClean="0">
                <a:solidFill>
                  <a:schemeClr val="tx1"/>
                </a:solidFill>
                <a:latin typeface="+mn-lt"/>
                <a:ea typeface="ＭＳ Ｐゴシック" pitchFamily="-107" charset="-128"/>
                <a:cs typeface="ＭＳ Ｐゴシック" pitchFamily="-107" charset="-128"/>
              </a:rPr>
              <a:t>struggled with acknowledging specific needs due to fear of stigma and the negativity of available information.</a:t>
            </a:r>
            <a:r>
              <a:rPr lang="en-US" sz="1200" b="0" kern="1200" dirty="0" smtClean="0">
                <a:solidFill>
                  <a:schemeClr val="tx1"/>
                </a:solidFill>
                <a:effectLst/>
                <a:latin typeface="+mn-lt"/>
                <a:ea typeface="ＭＳ Ｐゴシック" pitchFamily="-107" charset="-128"/>
                <a:cs typeface="ＭＳ Ｐゴシック" pitchFamily="-107" charset="-128"/>
              </a:rPr>
              <a:t>. However, despite their difficulty to pinpoint clear needs,</a:t>
            </a:r>
            <a:r>
              <a:rPr lang="en-US" sz="1200" b="0" i="1" kern="1200" dirty="0" smtClean="0">
                <a:solidFill>
                  <a:schemeClr val="tx1"/>
                </a:solidFill>
                <a:effectLst/>
                <a:latin typeface="+mn-lt"/>
                <a:ea typeface="ＭＳ Ｐゴシック" pitchFamily="-107" charset="-128"/>
                <a:cs typeface="ＭＳ Ｐゴシック" pitchFamily="-107" charset="-128"/>
              </a:rPr>
              <a:t> </a:t>
            </a:r>
            <a:r>
              <a:rPr lang="en-US" sz="1200" b="0" kern="1200" dirty="0" smtClean="0">
                <a:solidFill>
                  <a:schemeClr val="tx1"/>
                </a:solidFill>
                <a:effectLst/>
                <a:latin typeface="+mn-lt"/>
                <a:ea typeface="ＭＳ Ｐゴシック" pitchFamily="-107" charset="-128"/>
                <a:cs typeface="ＭＳ Ｐゴシック" pitchFamily="-107" charset="-128"/>
              </a:rPr>
              <a:t>caregivers do</a:t>
            </a:r>
            <a:r>
              <a:rPr lang="en-US" sz="1200" b="0" i="1" kern="1200" dirty="0" smtClean="0">
                <a:solidFill>
                  <a:schemeClr val="tx1"/>
                </a:solidFill>
                <a:effectLst/>
                <a:latin typeface="+mn-lt"/>
                <a:ea typeface="ＭＳ Ｐゴシック" pitchFamily="-107" charset="-128"/>
                <a:cs typeface="ＭＳ Ｐゴシック" pitchFamily="-107" charset="-128"/>
              </a:rPr>
              <a:t> </a:t>
            </a:r>
            <a:r>
              <a:rPr lang="en-US" sz="1200" b="0" i="0" kern="1200" dirty="0" smtClean="0">
                <a:solidFill>
                  <a:schemeClr val="tx1"/>
                </a:solidFill>
                <a:effectLst/>
                <a:latin typeface="+mn-lt"/>
                <a:ea typeface="ＭＳ Ｐゴシック" pitchFamily="-107" charset="-128"/>
                <a:cs typeface="ＭＳ Ｐゴシック" pitchFamily="-107" charset="-128"/>
              </a:rPr>
              <a:t>face</a:t>
            </a:r>
            <a:r>
              <a:rPr lang="en-US" sz="1200" b="0" kern="1200" dirty="0" smtClean="0">
                <a:solidFill>
                  <a:schemeClr val="tx1"/>
                </a:solidFill>
                <a:effectLst/>
                <a:latin typeface="+mn-lt"/>
                <a:ea typeface="ＭＳ Ｐゴシック" pitchFamily="-107" charset="-128"/>
                <a:cs typeface="ＭＳ Ｐゴシック" pitchFamily="-107" charset="-128"/>
              </a:rPr>
              <a:t> many changes and problems in the early stages and find it difficult to cope </a:t>
            </a:r>
          </a:p>
          <a:p>
            <a:pPr marL="171450" marR="0" indent="-171450" algn="l" defTabSz="457200" rtl="0" eaLnBrk="0" fontAlgn="base" latinLnBrk="0" hangingPunct="0">
              <a:lnSpc>
                <a:spcPct val="100000"/>
              </a:lnSpc>
              <a:spcBef>
                <a:spcPct val="30000"/>
              </a:spcBef>
              <a:spcAft>
                <a:spcPct val="0"/>
              </a:spcAft>
              <a:buClrTx/>
              <a:buSzTx/>
              <a:buFontTx/>
              <a:buChar char="-"/>
              <a:tabLst/>
              <a:defRPr/>
            </a:pPr>
            <a:r>
              <a:rPr lang="en-US" sz="1200" b="0" kern="1200" dirty="0" smtClean="0">
                <a:solidFill>
                  <a:schemeClr val="tx1"/>
                </a:solidFill>
                <a:effectLst/>
                <a:latin typeface="+mn-lt"/>
                <a:ea typeface="ＭＳ Ｐゴシック" pitchFamily="-107" charset="-128"/>
                <a:cs typeface="ＭＳ Ｐゴシック" pitchFamily="-107" charset="-128"/>
              </a:rPr>
              <a:t>Self-management</a:t>
            </a:r>
            <a:r>
              <a:rPr lang="en-US" sz="1200" b="0" kern="1200" baseline="0" dirty="0" smtClean="0">
                <a:solidFill>
                  <a:schemeClr val="tx1"/>
                </a:solidFill>
                <a:effectLst/>
                <a:latin typeface="+mn-lt"/>
                <a:ea typeface="ＭＳ Ｐゴシック" pitchFamily="-107" charset="-128"/>
                <a:cs typeface="ＭＳ Ｐゴシック" pitchFamily="-107" charset="-128"/>
              </a:rPr>
              <a:t> interventions </a:t>
            </a:r>
            <a:r>
              <a:rPr lang="en-US" sz="1200" b="0" kern="1200" dirty="0" smtClean="0">
                <a:solidFill>
                  <a:schemeClr val="tx1"/>
                </a:solidFill>
                <a:effectLst/>
                <a:latin typeface="+mn-lt"/>
                <a:ea typeface="ＭＳ Ｐゴシック" pitchFamily="-107" charset="-128"/>
                <a:cs typeface="ＭＳ Ｐゴシック" pitchFamily="-107" charset="-128"/>
              </a:rPr>
              <a:t>could fit the early-stage needs-paradox,</a:t>
            </a:r>
            <a:r>
              <a:rPr lang="en-US" sz="1200" b="0" kern="1200" baseline="0" dirty="0" smtClean="0">
                <a:solidFill>
                  <a:schemeClr val="tx1"/>
                </a:solidFill>
                <a:effectLst/>
                <a:latin typeface="+mn-lt"/>
                <a:ea typeface="ＭＳ Ｐゴシック" pitchFamily="-107" charset="-128"/>
                <a:cs typeface="ＭＳ Ｐゴシック" pitchFamily="-107" charset="-128"/>
              </a:rPr>
              <a:t> as it is</a:t>
            </a:r>
            <a:endParaRPr lang="nl-NL" sz="1200" b="0" kern="1200" baseline="0" dirty="0" smtClean="0">
              <a:solidFill>
                <a:schemeClr val="tx1"/>
              </a:solidFill>
              <a:effectLst/>
              <a:latin typeface="Arial" charset="0"/>
              <a:ea typeface="ＭＳ Ｐゴシック" pitchFamily="-107" charset="-128"/>
              <a:cs typeface="ＭＳ Ｐゴシック" pitchFamily="-107" charset="-128"/>
              <a:sym typeface="Wingdings" charset="0"/>
            </a:endParaRPr>
          </a:p>
          <a:p>
            <a:pPr marL="171450" marR="0" indent="-171450" algn="l" defTabSz="457200" rtl="0" eaLnBrk="0" fontAlgn="base" latinLnBrk="0" hangingPunct="0">
              <a:lnSpc>
                <a:spcPct val="100000"/>
              </a:lnSpc>
              <a:spcBef>
                <a:spcPct val="30000"/>
              </a:spcBef>
              <a:spcAft>
                <a:spcPct val="0"/>
              </a:spcAft>
              <a:buClrTx/>
              <a:buSzTx/>
              <a:buFontTx/>
              <a:buChar char="-"/>
              <a:tabLst/>
              <a:defRPr/>
            </a:pPr>
            <a:r>
              <a:rPr lang="nl-NL" b="0" dirty="0" err="1" smtClean="0">
                <a:latin typeface="Arial" charset="0"/>
              </a:rPr>
              <a:t>not</a:t>
            </a:r>
            <a:r>
              <a:rPr lang="nl-NL" b="0" dirty="0" smtClean="0">
                <a:latin typeface="Arial" charset="0"/>
              </a:rPr>
              <a:t> </a:t>
            </a:r>
            <a:r>
              <a:rPr lang="nl-NL" b="0" dirty="0" err="1" smtClean="0">
                <a:latin typeface="Arial" charset="0"/>
              </a:rPr>
              <a:t>aimed</a:t>
            </a:r>
            <a:r>
              <a:rPr lang="nl-NL" b="0" dirty="0" smtClean="0">
                <a:latin typeface="Arial" charset="0"/>
              </a:rPr>
              <a:t> at </a:t>
            </a:r>
            <a:r>
              <a:rPr lang="nl-NL" b="0" dirty="0" err="1" smtClean="0">
                <a:latin typeface="Arial" charset="0"/>
              </a:rPr>
              <a:t>giving</a:t>
            </a:r>
            <a:r>
              <a:rPr lang="nl-NL" b="0" dirty="0" smtClean="0">
                <a:latin typeface="Arial" charset="0"/>
              </a:rPr>
              <a:t> concrete </a:t>
            </a:r>
            <a:r>
              <a:rPr lang="nl-NL" b="0" dirty="0" err="1" smtClean="0">
                <a:latin typeface="Arial" charset="0"/>
              </a:rPr>
              <a:t>solutions</a:t>
            </a:r>
            <a:r>
              <a:rPr lang="nl-NL" b="0" dirty="0" smtClean="0">
                <a:latin typeface="Arial" charset="0"/>
              </a:rPr>
              <a:t> </a:t>
            </a:r>
            <a:r>
              <a:rPr lang="nl-NL" b="0" dirty="0" err="1" smtClean="0">
                <a:latin typeface="Arial" charset="0"/>
              </a:rPr>
              <a:t>to</a:t>
            </a:r>
            <a:r>
              <a:rPr lang="nl-NL" b="0" dirty="0" smtClean="0">
                <a:latin typeface="Arial" charset="0"/>
              </a:rPr>
              <a:t> </a:t>
            </a:r>
            <a:r>
              <a:rPr lang="nl-NL" b="0" dirty="0" err="1" smtClean="0">
                <a:latin typeface="Arial" charset="0"/>
              </a:rPr>
              <a:t>problems</a:t>
            </a:r>
            <a:endParaRPr lang="nl-NL" b="0" dirty="0" smtClean="0">
              <a:latin typeface="Arial" charset="0"/>
            </a:endParaRPr>
          </a:p>
          <a:p>
            <a:pPr marL="171450" indent="-171450">
              <a:buFontTx/>
              <a:buChar char="-"/>
            </a:pPr>
            <a:r>
              <a:rPr lang="nl-NL" b="0" dirty="0" smtClean="0">
                <a:latin typeface="Arial" charset="0"/>
              </a:rPr>
              <a:t>But</a:t>
            </a:r>
            <a:r>
              <a:rPr lang="nl-NL" b="0" baseline="0" dirty="0" smtClean="0">
                <a:latin typeface="Arial" charset="0"/>
              </a:rPr>
              <a:t> </a:t>
            </a:r>
            <a:r>
              <a:rPr lang="nl-NL" b="0" baseline="0" dirty="0" err="1" smtClean="0">
                <a:latin typeface="Arial" charset="0"/>
              </a:rPr>
              <a:t>helps</a:t>
            </a:r>
            <a:r>
              <a:rPr lang="nl-NL" b="0" baseline="0" dirty="0" smtClean="0">
                <a:latin typeface="Arial" charset="0"/>
              </a:rPr>
              <a:t> </a:t>
            </a:r>
            <a:r>
              <a:rPr lang="nl-NL" b="0" baseline="0" dirty="0" err="1" smtClean="0">
                <a:latin typeface="Arial" charset="0"/>
              </a:rPr>
              <a:t>caregivers</a:t>
            </a:r>
            <a:r>
              <a:rPr lang="nl-NL" b="0" baseline="0" dirty="0" smtClean="0">
                <a:latin typeface="Arial" charset="0"/>
              </a:rPr>
              <a:t> </a:t>
            </a:r>
            <a:r>
              <a:rPr lang="nl-NL" b="0" baseline="0" dirty="0" err="1" smtClean="0">
                <a:latin typeface="Arial" charset="0"/>
              </a:rPr>
              <a:t>to</a:t>
            </a:r>
            <a:r>
              <a:rPr lang="nl-NL" b="0" baseline="0" dirty="0" smtClean="0">
                <a:latin typeface="Arial" charset="0"/>
              </a:rPr>
              <a:t> look at </a:t>
            </a:r>
            <a:r>
              <a:rPr lang="nl-NL" b="0" baseline="0" dirty="0" err="1" smtClean="0">
                <a:latin typeface="Arial" charset="0"/>
              </a:rPr>
              <a:t>their</a:t>
            </a:r>
            <a:r>
              <a:rPr lang="nl-NL" b="0" baseline="0" dirty="0" smtClean="0">
                <a:latin typeface="Arial" charset="0"/>
              </a:rPr>
              <a:t> </a:t>
            </a:r>
            <a:r>
              <a:rPr lang="nl-NL" b="0" baseline="0" dirty="0" err="1" smtClean="0">
                <a:latin typeface="Arial" charset="0"/>
              </a:rPr>
              <a:t>own</a:t>
            </a:r>
            <a:r>
              <a:rPr lang="nl-NL" b="0" baseline="0" dirty="0" smtClean="0">
                <a:latin typeface="Arial" charset="0"/>
              </a:rPr>
              <a:t> </a:t>
            </a:r>
            <a:r>
              <a:rPr lang="nl-NL" b="0" baseline="0" dirty="0" err="1" smtClean="0">
                <a:latin typeface="Arial" charset="0"/>
              </a:rPr>
              <a:t>situation</a:t>
            </a:r>
            <a:r>
              <a:rPr lang="nl-NL" b="0" baseline="0" dirty="0" smtClean="0">
                <a:latin typeface="Arial" charset="0"/>
              </a:rPr>
              <a:t> </a:t>
            </a:r>
            <a:r>
              <a:rPr lang="nl-NL" b="0" baseline="0" dirty="0" err="1" smtClean="0">
                <a:latin typeface="Arial" charset="0"/>
              </a:rPr>
              <a:t>and</a:t>
            </a:r>
            <a:r>
              <a:rPr lang="nl-NL" b="0" baseline="0" dirty="0" smtClean="0">
                <a:latin typeface="Arial" charset="0"/>
              </a:rPr>
              <a:t> </a:t>
            </a:r>
            <a:r>
              <a:rPr lang="nl-NL" b="0" baseline="0" dirty="0" err="1" smtClean="0">
                <a:latin typeface="Arial" charset="0"/>
              </a:rPr>
              <a:t>find</a:t>
            </a:r>
            <a:r>
              <a:rPr lang="nl-NL" b="0" baseline="0" dirty="0" smtClean="0">
                <a:latin typeface="Arial" charset="0"/>
              </a:rPr>
              <a:t> best </a:t>
            </a:r>
            <a:r>
              <a:rPr lang="nl-NL" b="0" baseline="0" dirty="0" err="1" smtClean="0">
                <a:latin typeface="Arial" charset="0"/>
              </a:rPr>
              <a:t>ways</a:t>
            </a:r>
            <a:r>
              <a:rPr lang="nl-NL" b="0" baseline="0" dirty="0" smtClean="0">
                <a:latin typeface="Arial" charset="0"/>
              </a:rPr>
              <a:t> </a:t>
            </a:r>
            <a:r>
              <a:rPr lang="nl-NL" b="0" baseline="0" dirty="0" err="1" smtClean="0">
                <a:latin typeface="Arial" charset="0"/>
              </a:rPr>
              <a:t>to</a:t>
            </a:r>
            <a:r>
              <a:rPr lang="nl-NL" b="0" baseline="0" dirty="0" smtClean="0">
                <a:latin typeface="Arial" charset="0"/>
              </a:rPr>
              <a:t> </a:t>
            </a:r>
            <a:r>
              <a:rPr lang="nl-NL" b="0" baseline="0" dirty="0" err="1" smtClean="0">
                <a:latin typeface="Arial" charset="0"/>
              </a:rPr>
              <a:t>cope</a:t>
            </a:r>
            <a:r>
              <a:rPr lang="nl-NL" b="0" baseline="0" dirty="0" smtClean="0">
                <a:latin typeface="Arial" charset="0"/>
              </a:rPr>
              <a:t> </a:t>
            </a:r>
            <a:r>
              <a:rPr lang="nl-NL" b="0" baseline="0" dirty="0" err="1" smtClean="0">
                <a:latin typeface="Arial" charset="0"/>
              </a:rPr>
              <a:t>with</a:t>
            </a:r>
            <a:r>
              <a:rPr lang="nl-NL" b="0" baseline="0" dirty="0" smtClean="0">
                <a:latin typeface="Arial" charset="0"/>
              </a:rPr>
              <a:t> a </a:t>
            </a:r>
            <a:r>
              <a:rPr lang="nl-NL" b="0" baseline="0" dirty="0" err="1" smtClean="0">
                <a:latin typeface="Arial" charset="0"/>
              </a:rPr>
              <a:t>continuously</a:t>
            </a:r>
            <a:r>
              <a:rPr lang="nl-NL" b="0" baseline="0" dirty="0" smtClean="0">
                <a:latin typeface="Arial" charset="0"/>
              </a:rPr>
              <a:t> </a:t>
            </a:r>
            <a:r>
              <a:rPr lang="nl-NL" b="0" baseline="0" dirty="0" err="1" smtClean="0">
                <a:latin typeface="Arial" charset="0"/>
              </a:rPr>
              <a:t>changing</a:t>
            </a:r>
            <a:r>
              <a:rPr lang="nl-NL" b="0" baseline="0" dirty="0" smtClean="0">
                <a:latin typeface="Arial" charset="0"/>
              </a:rPr>
              <a:t> </a:t>
            </a:r>
            <a:r>
              <a:rPr lang="nl-NL" b="0" baseline="0" dirty="0" err="1" smtClean="0">
                <a:latin typeface="Arial" charset="0"/>
              </a:rPr>
              <a:t>situation</a:t>
            </a:r>
            <a:r>
              <a:rPr lang="nl-NL" b="0" baseline="0" dirty="0" smtClean="0">
                <a:latin typeface="Arial" charset="0"/>
              </a:rPr>
              <a:t>.</a:t>
            </a:r>
          </a:p>
          <a:p>
            <a:pPr marL="171450" indent="-171450">
              <a:buFontTx/>
              <a:buChar char="-"/>
            </a:pPr>
            <a:r>
              <a:rPr lang="nl-NL" b="0" dirty="0" smtClean="0">
                <a:latin typeface="Arial" charset="0"/>
              </a:rPr>
              <a:t>ZM</a:t>
            </a:r>
            <a:r>
              <a:rPr lang="nl-NL" b="0" baseline="0" dirty="0" smtClean="0">
                <a:latin typeface="Arial" charset="0"/>
              </a:rPr>
              <a:t> </a:t>
            </a:r>
            <a:r>
              <a:rPr lang="nl-NL" b="0" baseline="0" dirty="0" err="1" smtClean="0">
                <a:latin typeface="Arial" charset="0"/>
              </a:rPr>
              <a:t>aims</a:t>
            </a:r>
            <a:r>
              <a:rPr lang="nl-NL" b="0" baseline="0" dirty="0" smtClean="0">
                <a:latin typeface="Arial" charset="0"/>
              </a:rPr>
              <a:t> </a:t>
            </a:r>
            <a:r>
              <a:rPr lang="nl-NL" b="0" baseline="0" dirty="0" err="1" smtClean="0">
                <a:latin typeface="Arial" charset="0"/>
              </a:rPr>
              <a:t>to</a:t>
            </a:r>
            <a:r>
              <a:rPr lang="nl-NL" b="0" baseline="0" dirty="0" smtClean="0">
                <a:latin typeface="Arial" charset="0"/>
              </a:rPr>
              <a:t> </a:t>
            </a:r>
            <a:r>
              <a:rPr lang="nl-NL" b="0" dirty="0" smtClean="0">
                <a:latin typeface="Arial" charset="0"/>
              </a:rPr>
              <a:t>‘</a:t>
            </a:r>
            <a:r>
              <a:rPr lang="nl-NL" b="0" dirty="0" err="1" smtClean="0">
                <a:latin typeface="Arial" charset="0"/>
              </a:rPr>
              <a:t>empower</a:t>
            </a:r>
            <a:r>
              <a:rPr lang="nl-NL" b="0" dirty="0" smtClean="0">
                <a:latin typeface="Arial" charset="0"/>
              </a:rPr>
              <a:t>’ </a:t>
            </a:r>
            <a:r>
              <a:rPr lang="nl-NL" b="0" dirty="0" err="1" smtClean="0">
                <a:latin typeface="Arial" charset="0"/>
              </a:rPr>
              <a:t>caregivers</a:t>
            </a:r>
            <a:r>
              <a:rPr lang="nl-NL" b="0" dirty="0" smtClean="0">
                <a:latin typeface="Arial" charset="0"/>
              </a:rPr>
              <a:t> </a:t>
            </a:r>
            <a:r>
              <a:rPr lang="nl-NL" b="0" dirty="0" err="1" smtClean="0">
                <a:latin typeface="Arial" charset="0"/>
              </a:rPr>
              <a:t>so</a:t>
            </a:r>
            <a:r>
              <a:rPr lang="nl-NL" b="0" dirty="0" smtClean="0">
                <a:latin typeface="Arial" charset="0"/>
              </a:rPr>
              <a:t> </a:t>
            </a:r>
            <a:r>
              <a:rPr lang="nl-NL" b="0" dirty="0" err="1" smtClean="0">
                <a:latin typeface="Arial" charset="0"/>
              </a:rPr>
              <a:t>that</a:t>
            </a:r>
            <a:r>
              <a:rPr lang="nl-NL" b="0" dirty="0" smtClean="0">
                <a:latin typeface="Arial" charset="0"/>
              </a:rPr>
              <a:t> </a:t>
            </a:r>
            <a:r>
              <a:rPr lang="nl-NL" b="0" dirty="0" err="1" smtClean="0">
                <a:latin typeface="Arial" charset="0"/>
              </a:rPr>
              <a:t>they</a:t>
            </a:r>
            <a:r>
              <a:rPr lang="nl-NL" b="0" dirty="0" smtClean="0">
                <a:latin typeface="Arial" charset="0"/>
              </a:rPr>
              <a:t> </a:t>
            </a:r>
            <a:r>
              <a:rPr lang="nl-NL" b="0" dirty="0" err="1" smtClean="0">
                <a:latin typeface="Arial" charset="0"/>
              </a:rPr>
              <a:t>remain</a:t>
            </a:r>
            <a:r>
              <a:rPr lang="nl-NL" b="0" baseline="0" dirty="0" smtClean="0">
                <a:latin typeface="Arial" charset="0"/>
              </a:rPr>
              <a:t> in control </a:t>
            </a:r>
            <a:r>
              <a:rPr lang="nl-NL" b="0" baseline="0" dirty="0" err="1" smtClean="0">
                <a:latin typeface="Arial" charset="0"/>
              </a:rPr>
              <a:t>by</a:t>
            </a:r>
            <a:r>
              <a:rPr lang="nl-NL" b="0" baseline="0" dirty="0" smtClean="0">
                <a:latin typeface="Arial" charset="0"/>
              </a:rPr>
              <a:t> </a:t>
            </a:r>
            <a:r>
              <a:rPr lang="nl-NL" b="0" baseline="0" dirty="0" err="1" smtClean="0">
                <a:latin typeface="Arial" charset="0"/>
              </a:rPr>
              <a:t>strengthening</a:t>
            </a:r>
            <a:r>
              <a:rPr lang="nl-NL" b="0" baseline="0" dirty="0" smtClean="0">
                <a:latin typeface="Arial" charset="0"/>
              </a:rPr>
              <a:t> </a:t>
            </a:r>
            <a:r>
              <a:rPr lang="nl-NL" b="0" baseline="0" dirty="0" err="1" smtClean="0">
                <a:latin typeface="Arial" charset="0"/>
              </a:rPr>
              <a:t>their</a:t>
            </a:r>
            <a:r>
              <a:rPr lang="nl-NL" b="0" baseline="0" dirty="0" smtClean="0">
                <a:latin typeface="Arial" charset="0"/>
              </a:rPr>
              <a:t> </a:t>
            </a:r>
            <a:r>
              <a:rPr lang="nl-NL" b="0" baseline="0" dirty="0" err="1" smtClean="0">
                <a:latin typeface="Arial" charset="0"/>
              </a:rPr>
              <a:t>problem-solving</a:t>
            </a:r>
            <a:r>
              <a:rPr lang="nl-NL" b="0" baseline="0" dirty="0" smtClean="0">
                <a:latin typeface="Arial" charset="0"/>
              </a:rPr>
              <a:t> </a:t>
            </a:r>
            <a:r>
              <a:rPr lang="nl-NL" b="0" baseline="0" dirty="0" err="1" smtClean="0">
                <a:latin typeface="Arial" charset="0"/>
              </a:rPr>
              <a:t>competences</a:t>
            </a:r>
            <a:r>
              <a:rPr lang="nl-NL" b="0" baseline="0" dirty="0" smtClean="0">
                <a:latin typeface="Arial" charset="0"/>
              </a:rPr>
              <a:t>. </a:t>
            </a:r>
            <a:endParaRPr lang="nl-NL" b="0" baseline="0" dirty="0" smtClean="0">
              <a:latin typeface="Arial" charset="0"/>
            </a:endParaRPr>
          </a:p>
        </p:txBody>
      </p:sp>
      <p:sp>
        <p:nvSpPr>
          <p:cNvPr id="4" name="Slide Number Placeholder 3"/>
          <p:cNvSpPr>
            <a:spLocks noGrp="1"/>
          </p:cNvSpPr>
          <p:nvPr>
            <p:ph type="sldNum" sz="quarter" idx="10"/>
          </p:nvPr>
        </p:nvSpPr>
        <p:spPr/>
        <p:txBody>
          <a:bodyPr/>
          <a:lstStyle/>
          <a:p>
            <a:pPr>
              <a:defRPr/>
            </a:pPr>
            <a:fld id="{4C6742EF-90A0-9041-9434-3FBFD6896A2B}" type="slidenum">
              <a:rPr lang="en-US" smtClean="0"/>
              <a:pPr>
                <a:defRPr/>
              </a:pPr>
              <a:t>10</a:t>
            </a:fld>
            <a:endParaRPr lang="en-US"/>
          </a:p>
        </p:txBody>
      </p:sp>
    </p:spTree>
    <p:extLst>
      <p:ext uri="{BB962C8B-B14F-4D97-AF65-F5344CB8AC3E}">
        <p14:creationId xmlns:p14="http://schemas.microsoft.com/office/powerpoint/2010/main" val="2883988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lstStyle/>
          <a:p>
            <a:pPr>
              <a:defRPr/>
            </a:pPr>
            <a:r>
              <a:rPr lang="nl-NL" dirty="0" err="1" smtClean="0"/>
              <a:t>Based</a:t>
            </a:r>
            <a:r>
              <a:rPr lang="nl-NL" dirty="0" smtClean="0"/>
              <a:t> on the </a:t>
            </a:r>
            <a:r>
              <a:rPr lang="nl-NL" dirty="0" err="1" smtClean="0"/>
              <a:t>previously</a:t>
            </a:r>
            <a:r>
              <a:rPr lang="nl-NL" baseline="0" dirty="0" smtClean="0"/>
              <a:t> </a:t>
            </a:r>
            <a:r>
              <a:rPr lang="nl-NL" baseline="0" dirty="0" err="1" smtClean="0"/>
              <a:t>mentioned</a:t>
            </a:r>
            <a:r>
              <a:rPr lang="nl-NL" baseline="0" dirty="0" smtClean="0"/>
              <a:t>, </a:t>
            </a:r>
            <a:r>
              <a:rPr lang="nl-NL" dirty="0" smtClean="0"/>
              <a:t>the</a:t>
            </a:r>
            <a:r>
              <a:rPr lang="nl-NL" baseline="0" dirty="0" smtClean="0"/>
              <a:t> </a:t>
            </a:r>
            <a:r>
              <a:rPr lang="nl-NL" baseline="0" dirty="0" smtClean="0"/>
              <a:t>online </a:t>
            </a:r>
            <a:r>
              <a:rPr lang="nl-NL" baseline="0" dirty="0" err="1" smtClean="0"/>
              <a:t>self</a:t>
            </a:r>
            <a:r>
              <a:rPr lang="nl-NL" baseline="0" dirty="0" smtClean="0"/>
              <a:t>-management program </a:t>
            </a:r>
            <a:r>
              <a:rPr lang="nl-NL" baseline="0" dirty="0" err="1" smtClean="0"/>
              <a:t>will</a:t>
            </a:r>
            <a:r>
              <a:rPr lang="nl-NL" baseline="0" dirty="0" smtClean="0"/>
              <a:t> combine face-</a:t>
            </a:r>
            <a:r>
              <a:rPr lang="nl-NL" baseline="0" dirty="0" err="1" smtClean="0"/>
              <a:t>to</a:t>
            </a:r>
            <a:r>
              <a:rPr lang="nl-NL" baseline="0" dirty="0" smtClean="0"/>
              <a:t>-face care </a:t>
            </a:r>
            <a:r>
              <a:rPr lang="nl-NL" baseline="0" dirty="0" err="1" smtClean="0"/>
              <a:t>with</a:t>
            </a:r>
            <a:r>
              <a:rPr lang="nl-NL" baseline="0" dirty="0" smtClean="0"/>
              <a:t> online modules </a:t>
            </a:r>
            <a:r>
              <a:rPr lang="nl-NL" baseline="0" dirty="0" err="1" smtClean="0"/>
              <a:t>and</a:t>
            </a:r>
            <a:r>
              <a:rPr lang="nl-NL" baseline="0" dirty="0" smtClean="0"/>
              <a:t> </a:t>
            </a:r>
            <a:r>
              <a:rPr lang="nl-NL" baseline="0" dirty="0" err="1" smtClean="0"/>
              <a:t>consist</a:t>
            </a:r>
            <a:r>
              <a:rPr lang="nl-NL" baseline="0" dirty="0" smtClean="0"/>
              <a:t> of multiple component:</a:t>
            </a:r>
          </a:p>
          <a:p>
            <a:pPr marL="171450" indent="-171450">
              <a:buFontTx/>
              <a:buChar char="-"/>
              <a:defRPr/>
            </a:pPr>
            <a:r>
              <a:rPr lang="nl-NL" baseline="0" dirty="0" smtClean="0"/>
              <a:t>intake </a:t>
            </a:r>
            <a:r>
              <a:rPr lang="nl-NL" baseline="0" dirty="0" err="1" smtClean="0"/>
              <a:t>with</a:t>
            </a:r>
            <a:r>
              <a:rPr lang="nl-NL" baseline="0" dirty="0" smtClean="0"/>
              <a:t> a personal coach </a:t>
            </a:r>
            <a:r>
              <a:rPr lang="nl-NL" baseline="0" dirty="0" smtClean="0"/>
              <a:t>: </a:t>
            </a:r>
            <a:r>
              <a:rPr lang="nl-NL" baseline="0" dirty="0" err="1" smtClean="0">
                <a:sym typeface="Wingdings"/>
              </a:rPr>
              <a:t>discuss</a:t>
            </a:r>
            <a:r>
              <a:rPr lang="nl-NL" baseline="0" dirty="0" smtClean="0">
                <a:sym typeface="Wingdings"/>
              </a:rPr>
              <a:t> </a:t>
            </a:r>
            <a:r>
              <a:rPr lang="nl-NL" baseline="0" dirty="0" err="1" smtClean="0">
                <a:sym typeface="Wingdings"/>
              </a:rPr>
              <a:t>current</a:t>
            </a:r>
            <a:r>
              <a:rPr lang="nl-NL" baseline="0" dirty="0" smtClean="0">
                <a:sym typeface="Wingdings"/>
              </a:rPr>
              <a:t> </a:t>
            </a:r>
            <a:r>
              <a:rPr lang="nl-NL" baseline="0" dirty="0" err="1" smtClean="0">
                <a:sym typeface="Wingdings"/>
              </a:rPr>
              <a:t>situation</a:t>
            </a:r>
            <a:r>
              <a:rPr lang="nl-NL" baseline="0" dirty="0" smtClean="0">
                <a:sym typeface="Wingdings"/>
              </a:rPr>
              <a:t> </a:t>
            </a:r>
            <a:r>
              <a:rPr lang="nl-NL" baseline="0" dirty="0" err="1" smtClean="0">
                <a:sym typeface="Wingdings"/>
              </a:rPr>
              <a:t>and</a:t>
            </a:r>
            <a:r>
              <a:rPr lang="nl-NL" baseline="0" dirty="0" smtClean="0">
                <a:sym typeface="Wingdings"/>
              </a:rPr>
              <a:t> </a:t>
            </a:r>
            <a:r>
              <a:rPr lang="nl-NL" baseline="0" dirty="0" err="1" smtClean="0">
                <a:sym typeface="Wingdings"/>
              </a:rPr>
              <a:t>choose</a:t>
            </a:r>
            <a:r>
              <a:rPr lang="nl-NL" baseline="0" dirty="0" smtClean="0">
                <a:sym typeface="Wingdings"/>
              </a:rPr>
              <a:t> 4 modules </a:t>
            </a:r>
          </a:p>
          <a:p>
            <a:pPr marL="171450" indent="-171450">
              <a:buFontTx/>
              <a:buChar char="-"/>
              <a:defRPr/>
            </a:pPr>
            <a:r>
              <a:rPr lang="nl-NL" baseline="0" dirty="0" smtClean="0">
                <a:sym typeface="Wingdings"/>
              </a:rPr>
              <a:t>8 weeks online modules </a:t>
            </a:r>
            <a:r>
              <a:rPr lang="nl-NL" baseline="0" dirty="0" err="1" smtClean="0">
                <a:sym typeface="Wingdings"/>
              </a:rPr>
              <a:t>while</a:t>
            </a:r>
            <a:r>
              <a:rPr lang="nl-NL" baseline="0" dirty="0" smtClean="0">
                <a:sym typeface="Wingdings"/>
              </a:rPr>
              <a:t> </a:t>
            </a:r>
            <a:r>
              <a:rPr lang="nl-NL" baseline="0" dirty="0" err="1" smtClean="0">
                <a:sym typeface="Wingdings"/>
              </a:rPr>
              <a:t>staying</a:t>
            </a:r>
            <a:r>
              <a:rPr lang="nl-NL" baseline="0" dirty="0" smtClean="0">
                <a:sym typeface="Wingdings"/>
              </a:rPr>
              <a:t> in </a:t>
            </a:r>
            <a:r>
              <a:rPr lang="nl-NL" baseline="0" dirty="0" err="1" smtClean="0">
                <a:sym typeface="Wingdings"/>
              </a:rPr>
              <a:t>touch</a:t>
            </a:r>
            <a:r>
              <a:rPr lang="nl-NL" baseline="0" dirty="0" smtClean="0">
                <a:sym typeface="Wingdings"/>
              </a:rPr>
              <a:t> </a:t>
            </a:r>
            <a:r>
              <a:rPr lang="nl-NL" baseline="0" dirty="0" err="1" smtClean="0">
                <a:sym typeface="Wingdings"/>
              </a:rPr>
              <a:t>with</a:t>
            </a:r>
            <a:r>
              <a:rPr lang="nl-NL" baseline="0" dirty="0" smtClean="0">
                <a:sym typeface="Wingdings"/>
              </a:rPr>
              <a:t> coach </a:t>
            </a:r>
            <a:r>
              <a:rPr lang="nl-NL" baseline="0" dirty="0" err="1" smtClean="0">
                <a:sym typeface="Wingdings"/>
              </a:rPr>
              <a:t>through</a:t>
            </a:r>
            <a:r>
              <a:rPr lang="nl-NL" baseline="0" dirty="0" smtClean="0">
                <a:sym typeface="Wingdings"/>
              </a:rPr>
              <a:t> email </a:t>
            </a:r>
          </a:p>
          <a:p>
            <a:pPr marL="171450" indent="-171450">
              <a:buFontTx/>
              <a:buChar char="-"/>
              <a:defRPr/>
            </a:pPr>
            <a:r>
              <a:rPr lang="nl-NL" dirty="0" smtClean="0">
                <a:sym typeface="Wingdings"/>
              </a:rPr>
              <a:t>Evaluation </a:t>
            </a:r>
            <a:r>
              <a:rPr lang="nl-NL" dirty="0" err="1" smtClean="0">
                <a:sym typeface="Wingdings"/>
              </a:rPr>
              <a:t>with</a:t>
            </a:r>
            <a:r>
              <a:rPr lang="nl-NL" dirty="0" smtClean="0">
                <a:sym typeface="Wingdings"/>
              </a:rPr>
              <a:t> coach (was </a:t>
            </a:r>
            <a:r>
              <a:rPr lang="nl-NL" dirty="0" err="1" smtClean="0">
                <a:sym typeface="Wingdings"/>
              </a:rPr>
              <a:t>it</a:t>
            </a:r>
            <a:r>
              <a:rPr lang="nl-NL" dirty="0" smtClean="0">
                <a:sym typeface="Wingdings"/>
              </a:rPr>
              <a:t> </a:t>
            </a:r>
            <a:r>
              <a:rPr lang="nl-NL" dirty="0" err="1" smtClean="0">
                <a:sym typeface="Wingdings"/>
              </a:rPr>
              <a:t>useful</a:t>
            </a:r>
            <a:r>
              <a:rPr lang="nl-NL" dirty="0" smtClean="0">
                <a:sym typeface="Wingdings"/>
              </a:rPr>
              <a:t>, </a:t>
            </a:r>
            <a:r>
              <a:rPr lang="nl-NL" dirty="0" err="1" smtClean="0">
                <a:sym typeface="Wingdings"/>
              </a:rPr>
              <a:t>gained</a:t>
            </a:r>
            <a:r>
              <a:rPr lang="nl-NL" dirty="0" smtClean="0">
                <a:sym typeface="Wingdings"/>
              </a:rPr>
              <a:t> </a:t>
            </a:r>
            <a:r>
              <a:rPr lang="nl-NL" dirty="0" err="1" smtClean="0">
                <a:sym typeface="Wingdings"/>
              </a:rPr>
              <a:t>knowledge</a:t>
            </a:r>
            <a:r>
              <a:rPr lang="nl-NL" dirty="0" smtClean="0">
                <a:sym typeface="Wingdings"/>
              </a:rPr>
              <a:t> </a:t>
            </a:r>
            <a:r>
              <a:rPr lang="nl-NL" dirty="0" err="1" smtClean="0">
                <a:sym typeface="Wingdings"/>
              </a:rPr>
              <a:t>how</a:t>
            </a:r>
            <a:r>
              <a:rPr lang="nl-NL" dirty="0" smtClean="0">
                <a:sym typeface="Wingdings"/>
              </a:rPr>
              <a:t> </a:t>
            </a:r>
            <a:r>
              <a:rPr lang="nl-NL" dirty="0" err="1" smtClean="0">
                <a:sym typeface="Wingdings"/>
              </a:rPr>
              <a:t>to</a:t>
            </a:r>
            <a:r>
              <a:rPr lang="nl-NL" dirty="0" smtClean="0">
                <a:sym typeface="Wingdings"/>
              </a:rPr>
              <a:t> </a:t>
            </a:r>
            <a:r>
              <a:rPr lang="nl-NL" dirty="0" smtClean="0">
                <a:sym typeface="Wingdings"/>
              </a:rPr>
              <a:t>tackle </a:t>
            </a:r>
            <a:r>
              <a:rPr lang="nl-NL" dirty="0" err="1" smtClean="0">
                <a:sym typeface="Wingdings"/>
              </a:rPr>
              <a:t>unwanted</a:t>
            </a:r>
            <a:r>
              <a:rPr lang="nl-NL" baseline="0" dirty="0" smtClean="0">
                <a:sym typeface="Wingdings"/>
              </a:rPr>
              <a:t> </a:t>
            </a:r>
            <a:r>
              <a:rPr lang="nl-NL" baseline="0" dirty="0" err="1" smtClean="0">
                <a:sym typeface="Wingdings"/>
              </a:rPr>
              <a:t>situations</a:t>
            </a:r>
            <a:r>
              <a:rPr lang="nl-NL" dirty="0" smtClean="0">
                <a:sym typeface="Wingdings"/>
              </a:rPr>
              <a:t> </a:t>
            </a:r>
            <a:r>
              <a:rPr lang="nl-NL" dirty="0" smtClean="0">
                <a:sym typeface="Wingdings"/>
              </a:rPr>
              <a:t>in the </a:t>
            </a:r>
            <a:r>
              <a:rPr lang="nl-NL" dirty="0" err="1" smtClean="0">
                <a:sym typeface="Wingdings"/>
              </a:rPr>
              <a:t>future</a:t>
            </a:r>
            <a:r>
              <a:rPr lang="nl-NL" dirty="0" smtClean="0">
                <a:sym typeface="Wingdings"/>
              </a:rPr>
              <a:t>, </a:t>
            </a:r>
            <a:r>
              <a:rPr lang="nl-NL" dirty="0" err="1" smtClean="0">
                <a:sym typeface="Wingdings"/>
              </a:rPr>
              <a:t>possiblity</a:t>
            </a:r>
            <a:r>
              <a:rPr lang="nl-NL" dirty="0" smtClean="0">
                <a:sym typeface="Wingdings"/>
              </a:rPr>
              <a:t> </a:t>
            </a:r>
            <a:r>
              <a:rPr lang="nl-NL" dirty="0" err="1" smtClean="0">
                <a:sym typeface="Wingdings"/>
              </a:rPr>
              <a:t>to</a:t>
            </a:r>
            <a:r>
              <a:rPr lang="nl-NL" dirty="0" smtClean="0">
                <a:sym typeface="Wingdings"/>
              </a:rPr>
              <a:t> </a:t>
            </a:r>
            <a:r>
              <a:rPr lang="nl-NL" dirty="0" err="1" smtClean="0">
                <a:sym typeface="Wingdings"/>
              </a:rPr>
              <a:t>choose</a:t>
            </a:r>
            <a:r>
              <a:rPr lang="nl-NL" dirty="0" smtClean="0">
                <a:sym typeface="Wingdings"/>
              </a:rPr>
              <a:t> </a:t>
            </a:r>
            <a:r>
              <a:rPr lang="nl-NL" dirty="0" err="1" smtClean="0">
                <a:sym typeface="Wingdings"/>
              </a:rPr>
              <a:t>additional</a:t>
            </a:r>
            <a:r>
              <a:rPr lang="nl-NL" baseline="0" dirty="0" smtClean="0">
                <a:sym typeface="Wingdings"/>
              </a:rPr>
              <a:t> modules)</a:t>
            </a:r>
            <a:endParaRPr lang="nl-NL" dirty="0" smtClean="0">
              <a:sym typeface="Wingdings"/>
            </a:endParaRPr>
          </a:p>
          <a:p>
            <a:pPr marL="171450" indent="-171450">
              <a:buFontTx/>
              <a:buChar char="-"/>
              <a:defRPr/>
            </a:pPr>
            <a:r>
              <a:rPr lang="nl-NL" dirty="0" err="1" smtClean="0">
                <a:sym typeface="Wingdings"/>
              </a:rPr>
              <a:t>Possiblity</a:t>
            </a:r>
            <a:r>
              <a:rPr lang="nl-NL" baseline="0" dirty="0" smtClean="0">
                <a:sym typeface="Wingdings"/>
              </a:rPr>
              <a:t> </a:t>
            </a:r>
            <a:r>
              <a:rPr lang="nl-NL" baseline="0" dirty="0" err="1" smtClean="0">
                <a:sym typeface="Wingdings"/>
              </a:rPr>
              <a:t>to</a:t>
            </a:r>
            <a:r>
              <a:rPr lang="nl-NL" baseline="0" dirty="0" smtClean="0">
                <a:sym typeface="Wingdings"/>
              </a:rPr>
              <a:t> </a:t>
            </a:r>
            <a:r>
              <a:rPr lang="nl-NL" baseline="0" dirty="0" err="1" smtClean="0">
                <a:sym typeface="Wingdings"/>
              </a:rPr>
              <a:t>interact</a:t>
            </a:r>
            <a:r>
              <a:rPr lang="nl-NL" baseline="0" dirty="0" smtClean="0">
                <a:sym typeface="Wingdings"/>
              </a:rPr>
              <a:t> </a:t>
            </a:r>
            <a:r>
              <a:rPr lang="nl-NL" baseline="0" dirty="0" err="1" smtClean="0">
                <a:sym typeface="Wingdings"/>
              </a:rPr>
              <a:t>with</a:t>
            </a:r>
            <a:r>
              <a:rPr lang="nl-NL" baseline="0" dirty="0" smtClean="0">
                <a:sym typeface="Wingdings"/>
              </a:rPr>
              <a:t> </a:t>
            </a:r>
            <a:r>
              <a:rPr lang="nl-NL" baseline="0" dirty="0" err="1" smtClean="0">
                <a:sym typeface="Wingdings"/>
              </a:rPr>
              <a:t>other</a:t>
            </a:r>
            <a:r>
              <a:rPr lang="nl-NL" baseline="0" dirty="0" smtClean="0">
                <a:sym typeface="Wingdings"/>
              </a:rPr>
              <a:t> </a:t>
            </a:r>
            <a:r>
              <a:rPr lang="nl-NL" baseline="0" dirty="0" err="1" smtClean="0">
                <a:sym typeface="Wingdings"/>
              </a:rPr>
              <a:t>caregivers</a:t>
            </a:r>
            <a:r>
              <a:rPr lang="nl-NL" baseline="0" dirty="0" smtClean="0">
                <a:sym typeface="Wingdings"/>
              </a:rPr>
              <a:t> on the </a:t>
            </a:r>
            <a:r>
              <a:rPr lang="nl-NL" baseline="0" dirty="0" err="1" smtClean="0">
                <a:sym typeface="Wingdings"/>
              </a:rPr>
              <a:t>discussion</a:t>
            </a:r>
            <a:r>
              <a:rPr lang="nl-NL" baseline="0" dirty="0" smtClean="0">
                <a:sym typeface="Wingdings"/>
              </a:rPr>
              <a:t> forum  </a:t>
            </a:r>
            <a:r>
              <a:rPr lang="nl-NL" baseline="0" dirty="0" err="1" smtClean="0">
                <a:sym typeface="Wingdings"/>
              </a:rPr>
              <a:t>wish</a:t>
            </a:r>
            <a:r>
              <a:rPr lang="nl-NL" baseline="0" dirty="0" smtClean="0">
                <a:sym typeface="Wingdings"/>
              </a:rPr>
              <a:t> of the target </a:t>
            </a:r>
            <a:r>
              <a:rPr lang="nl-NL" baseline="0" dirty="0" err="1" smtClean="0">
                <a:sym typeface="Wingdings"/>
              </a:rPr>
              <a:t>audience</a:t>
            </a:r>
            <a:endParaRPr lang="nl-NL" dirty="0" smtClean="0">
              <a:sym typeface="Wingdings"/>
            </a:endParaRPr>
          </a:p>
          <a:p>
            <a:pPr marL="171450" indent="-171450">
              <a:buFontTx/>
              <a:buChar char="-"/>
              <a:defRPr/>
            </a:pPr>
            <a:endParaRPr lang="nl-NL" dirty="0" smtClean="0">
              <a:sym typeface="Wingdings"/>
            </a:endParaRP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001C3D"/>
                </a:solidFill>
                <a:latin typeface="Verdana" charset="0"/>
                <a:ea typeface="ＭＳ Ｐゴシック" charset="0"/>
                <a:cs typeface="ＭＳ Ｐゴシック" charset="0"/>
              </a:defRPr>
            </a:lvl1pPr>
            <a:lvl2pPr marL="742950" indent="-285750">
              <a:defRPr sz="3200">
                <a:solidFill>
                  <a:srgbClr val="001C3D"/>
                </a:solidFill>
                <a:latin typeface="Verdana" charset="0"/>
                <a:ea typeface="ＭＳ Ｐゴシック" charset="0"/>
              </a:defRPr>
            </a:lvl2pPr>
            <a:lvl3pPr marL="1143000" indent="-228600">
              <a:defRPr sz="3200">
                <a:solidFill>
                  <a:srgbClr val="001C3D"/>
                </a:solidFill>
                <a:latin typeface="Verdana" charset="0"/>
                <a:ea typeface="ＭＳ Ｐゴシック" charset="0"/>
              </a:defRPr>
            </a:lvl3pPr>
            <a:lvl4pPr marL="1600200" indent="-228600">
              <a:defRPr sz="3200">
                <a:solidFill>
                  <a:srgbClr val="001C3D"/>
                </a:solidFill>
                <a:latin typeface="Verdana" charset="0"/>
                <a:ea typeface="ＭＳ Ｐゴシック" charset="0"/>
              </a:defRPr>
            </a:lvl4pPr>
            <a:lvl5pPr marL="2057400" indent="-228600">
              <a:defRPr sz="3200">
                <a:solidFill>
                  <a:srgbClr val="001C3D"/>
                </a:solidFill>
                <a:latin typeface="Verdana" charset="0"/>
                <a:ea typeface="ＭＳ Ｐゴシック" charset="0"/>
              </a:defRPr>
            </a:lvl5pPr>
            <a:lvl6pPr marL="2514600" indent="-228600" eaLnBrk="0" fontAlgn="base" hangingPunct="0">
              <a:spcBef>
                <a:spcPct val="0"/>
              </a:spcBef>
              <a:spcAft>
                <a:spcPct val="0"/>
              </a:spcAft>
              <a:defRPr sz="3200">
                <a:solidFill>
                  <a:srgbClr val="001C3D"/>
                </a:solidFill>
                <a:latin typeface="Verdana" charset="0"/>
                <a:ea typeface="ＭＳ Ｐゴシック" charset="0"/>
              </a:defRPr>
            </a:lvl6pPr>
            <a:lvl7pPr marL="2971800" indent="-228600" eaLnBrk="0" fontAlgn="base" hangingPunct="0">
              <a:spcBef>
                <a:spcPct val="0"/>
              </a:spcBef>
              <a:spcAft>
                <a:spcPct val="0"/>
              </a:spcAft>
              <a:defRPr sz="3200">
                <a:solidFill>
                  <a:srgbClr val="001C3D"/>
                </a:solidFill>
                <a:latin typeface="Verdana" charset="0"/>
                <a:ea typeface="ＭＳ Ｐゴシック" charset="0"/>
              </a:defRPr>
            </a:lvl7pPr>
            <a:lvl8pPr marL="3429000" indent="-228600" eaLnBrk="0" fontAlgn="base" hangingPunct="0">
              <a:spcBef>
                <a:spcPct val="0"/>
              </a:spcBef>
              <a:spcAft>
                <a:spcPct val="0"/>
              </a:spcAft>
              <a:defRPr sz="3200">
                <a:solidFill>
                  <a:srgbClr val="001C3D"/>
                </a:solidFill>
                <a:latin typeface="Verdana" charset="0"/>
                <a:ea typeface="ＭＳ Ｐゴシック" charset="0"/>
              </a:defRPr>
            </a:lvl8pPr>
            <a:lvl9pPr marL="3886200" indent="-228600" eaLnBrk="0" fontAlgn="base" hangingPunct="0">
              <a:spcBef>
                <a:spcPct val="0"/>
              </a:spcBef>
              <a:spcAft>
                <a:spcPct val="0"/>
              </a:spcAft>
              <a:defRPr sz="3200">
                <a:solidFill>
                  <a:srgbClr val="001C3D"/>
                </a:solidFill>
                <a:latin typeface="Verdana" charset="0"/>
                <a:ea typeface="ＭＳ Ｐゴシック" charset="0"/>
              </a:defRPr>
            </a:lvl9pPr>
          </a:lstStyle>
          <a:p>
            <a:fld id="{7CF1133E-11C4-5842-9F64-03B37E9F2B8F}" type="slidenum">
              <a:rPr lang="en-US" sz="1200">
                <a:solidFill>
                  <a:schemeClr val="tx1"/>
                </a:solidFill>
                <a:latin typeface="Arial" charset="0"/>
              </a:rPr>
              <a:pPr/>
              <a:t>11</a:t>
            </a:fld>
            <a:endParaRPr lang="en-US" sz="1200">
              <a:solidFill>
                <a:schemeClr val="tx1"/>
              </a:solidFill>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a:ln/>
        </p:spPr>
      </p:sp>
      <p:sp>
        <p:nvSpPr>
          <p:cNvPr id="624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charset="0"/>
                <a:ea typeface="ＭＳ Ｐゴシック" charset="0"/>
                <a:cs typeface="ＭＳ Ｐゴシック" charset="0"/>
              </a:rPr>
              <a:t>After the intake participants</a:t>
            </a:r>
            <a:r>
              <a:rPr lang="en-US" baseline="0" dirty="0" smtClean="0">
                <a:latin typeface="Arial" charset="0"/>
                <a:ea typeface="ＭＳ Ｐゴシック" charset="0"/>
                <a:cs typeface="ＭＳ Ｐゴシック" charset="0"/>
              </a:rPr>
              <a:t> can go to the course website and log in to their personal page where their chosen modules will be made available</a:t>
            </a:r>
            <a:endParaRPr lang="en-US" dirty="0">
              <a:latin typeface="Arial" charset="0"/>
              <a:ea typeface="ＭＳ Ｐゴシック" charset="0"/>
              <a:cs typeface="ＭＳ Ｐゴシック" charset="0"/>
            </a:endParaRPr>
          </a:p>
        </p:txBody>
      </p:sp>
      <p:sp>
        <p:nvSpPr>
          <p:cNvPr id="624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CE9C8BF-17B4-D64E-A8C8-D8E51BB54504}" type="slidenum">
              <a:rPr lang="en-US" sz="1200"/>
              <a:pPr/>
              <a:t>12</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a:defRPr/>
            </a:pPr>
            <a:r>
              <a:rPr lang="en-GB" sz="1200" kern="1200" dirty="0" smtClean="0">
                <a:solidFill>
                  <a:schemeClr val="tx1"/>
                </a:solidFill>
                <a:effectLst/>
                <a:latin typeface="+mn-lt"/>
                <a:ea typeface="ＭＳ Ｐゴシック" pitchFamily="-107" charset="-128"/>
                <a:cs typeface="ＭＳ Ｐゴシック" pitchFamily="-107" charset="-128"/>
              </a:rPr>
              <a:t>Modules consist of individualized sessions with education, self-reflecting assignments and a change plan, guided by </a:t>
            </a:r>
            <a:r>
              <a:rPr lang="en-GB" sz="1200" kern="1200" dirty="0" smtClean="0">
                <a:solidFill>
                  <a:schemeClr val="tx1"/>
                </a:solidFill>
                <a:effectLst/>
                <a:latin typeface="+mn-lt"/>
                <a:ea typeface="ＭＳ Ｐゴシック" pitchFamily="-107" charset="-128"/>
                <a:cs typeface="ＭＳ Ｐゴシック" pitchFamily="-107" charset="-128"/>
              </a:rPr>
              <a:t>the </a:t>
            </a:r>
            <a:r>
              <a:rPr lang="en-GB" sz="1200" kern="1200" dirty="0" smtClean="0">
                <a:solidFill>
                  <a:schemeClr val="tx1"/>
                </a:solidFill>
                <a:effectLst/>
                <a:latin typeface="+mn-lt"/>
                <a:ea typeface="ＭＳ Ｐゴシック" pitchFamily="-107" charset="-128"/>
                <a:cs typeface="ＭＳ Ｐゴシック" pitchFamily="-107" charset="-128"/>
              </a:rPr>
              <a:t>personal coach who will provide feedback after each module and offer assistance when needed.</a:t>
            </a:r>
            <a:r>
              <a:rPr lang="en-US" dirty="0" smtClean="0">
                <a:effectLst/>
              </a:rPr>
              <a:t> </a:t>
            </a:r>
            <a:endParaRPr lang="en-US" dirty="0" smtClean="0"/>
          </a:p>
        </p:txBody>
      </p:sp>
      <p:sp>
        <p:nvSpPr>
          <p:cNvPr id="645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6585844-81DD-7544-B13D-779175591378}" type="slidenum">
              <a:rPr lang="en-US" sz="1200"/>
              <a:pPr/>
              <a:t>13</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pitchFamily="-107" charset="-128"/>
                <a:cs typeface="ＭＳ Ｐゴシック" pitchFamily="-107" charset="-128"/>
              </a:rPr>
              <a:t>New program + older population</a:t>
            </a:r>
            <a:r>
              <a:rPr lang="en-US" sz="1200" kern="1200" baseline="0" dirty="0" smtClean="0">
                <a:solidFill>
                  <a:schemeClr val="tx1"/>
                </a:solidFill>
                <a:effectLst/>
                <a:latin typeface="+mn-lt"/>
                <a:ea typeface="ＭＳ Ｐゴシック" pitchFamily="-107" charset="-128"/>
                <a:cs typeface="ＭＳ Ｐゴシック" pitchFamily="-107" charset="-128"/>
              </a:rPr>
              <a:t> </a:t>
            </a:r>
            <a:r>
              <a:rPr lang="en-US" sz="1200" kern="1200" baseline="0" dirty="0" smtClean="0">
                <a:solidFill>
                  <a:schemeClr val="tx1"/>
                </a:solidFill>
                <a:effectLst/>
                <a:latin typeface="+mn-lt"/>
                <a:ea typeface="ＭＳ Ｐゴシック" pitchFamily="-107" charset="-128"/>
                <a:cs typeface="ＭＳ Ｐゴシック" pitchFamily="-107" charset="-128"/>
                <a:sym typeface="Wingdings"/>
              </a:rPr>
              <a:t> important to test feasibility and acceptability before moving forward with an effect study</a:t>
            </a:r>
            <a:endParaRPr lang="en-US" dirty="0" smtClean="0">
              <a:effectLst/>
            </a:endParaRPr>
          </a:p>
        </p:txBody>
      </p:sp>
      <p:sp>
        <p:nvSpPr>
          <p:cNvPr id="4" name="Slide Number Placeholder 3"/>
          <p:cNvSpPr>
            <a:spLocks noGrp="1"/>
          </p:cNvSpPr>
          <p:nvPr>
            <p:ph type="sldNum" sz="quarter" idx="10"/>
          </p:nvPr>
        </p:nvSpPr>
        <p:spPr/>
        <p:txBody>
          <a:bodyPr/>
          <a:lstStyle/>
          <a:p>
            <a:pPr>
              <a:defRPr/>
            </a:pPr>
            <a:fld id="{4C6742EF-90A0-9041-9434-3FBFD6896A2B}" type="slidenum">
              <a:rPr lang="en-US" smtClean="0"/>
              <a:pPr>
                <a:defRPr/>
              </a:pPr>
              <a:t>14</a:t>
            </a:fld>
            <a:endParaRPr lang="en-US"/>
          </a:p>
        </p:txBody>
      </p:sp>
    </p:spTree>
    <p:extLst>
      <p:ext uri="{BB962C8B-B14F-4D97-AF65-F5344CB8AC3E}">
        <p14:creationId xmlns:p14="http://schemas.microsoft.com/office/powerpoint/2010/main" val="17801088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pitchFamily="-107" charset="-128"/>
                <a:cs typeface="ＭＳ Ｐゴシック" pitchFamily="-107" charset="-128"/>
              </a:rPr>
              <a:t>-</a:t>
            </a:r>
            <a:r>
              <a:rPr lang="en-US" sz="1200" kern="1200" baseline="0" dirty="0" smtClean="0">
                <a:solidFill>
                  <a:schemeClr val="tx1"/>
                </a:solidFill>
                <a:effectLst/>
                <a:latin typeface="+mn-lt"/>
                <a:ea typeface="ＭＳ Ｐゴシック" pitchFamily="-107" charset="-128"/>
                <a:cs typeface="ＭＳ Ｐゴシック" pitchFamily="-107" charset="-128"/>
              </a:rPr>
              <a:t> </a:t>
            </a:r>
            <a:r>
              <a:rPr lang="en-US" sz="1200" kern="1200" dirty="0" smtClean="0">
                <a:solidFill>
                  <a:schemeClr val="tx1"/>
                </a:solidFill>
                <a:effectLst/>
                <a:latin typeface="+mn-lt"/>
                <a:ea typeface="ＭＳ Ｐゴシック" pitchFamily="-107" charset="-128"/>
                <a:cs typeface="ＭＳ Ｐゴシック" pitchFamily="-107" charset="-128"/>
              </a:rPr>
              <a:t>To study the feasibility of the intervention program, the “Program Participation Questionnaire” was used. This questionnaire included 30 items measuring usability, </a:t>
            </a:r>
            <a:r>
              <a:rPr lang="en-US" sz="1200" kern="1200" dirty="0" smtClean="0">
                <a:solidFill>
                  <a:schemeClr val="tx1"/>
                </a:solidFill>
                <a:effectLst/>
                <a:latin typeface="+mn-lt"/>
                <a:ea typeface="ＭＳ Ｐゴシック" pitchFamily="-107" charset="-128"/>
                <a:cs typeface="ＭＳ Ｐゴシック" pitchFamily="-107" charset="-128"/>
              </a:rPr>
              <a:t>clarity, </a:t>
            </a:r>
            <a:r>
              <a:rPr lang="en-US" sz="1200" kern="1200" dirty="0" smtClean="0">
                <a:solidFill>
                  <a:schemeClr val="tx1"/>
                </a:solidFill>
                <a:effectLst/>
                <a:latin typeface="+mn-lt"/>
                <a:ea typeface="ＭＳ Ｐゴシック" pitchFamily="-107" charset="-128"/>
                <a:cs typeface="ＭＳ Ｐゴシック" pitchFamily="-107" charset="-128"/>
              </a:rPr>
              <a:t>comfort with the format, acceptability, likes and dislikes </a:t>
            </a:r>
            <a:r>
              <a:rPr lang="en-US" sz="1200" kern="1200" baseline="0" dirty="0" smtClean="0">
                <a:solidFill>
                  <a:schemeClr val="tx1"/>
                </a:solidFill>
                <a:effectLst/>
                <a:latin typeface="+mn-lt"/>
                <a:ea typeface="ＭＳ Ｐゴシック" pitchFamily="-107" charset="-128"/>
                <a:cs typeface="ＭＳ Ｐゴシック" pitchFamily="-107" charset="-128"/>
              </a:rPr>
              <a:t>with </a:t>
            </a:r>
            <a:r>
              <a:rPr lang="en-US" sz="1200" kern="1200" baseline="0" dirty="0" smtClean="0">
                <a:solidFill>
                  <a:schemeClr val="tx1"/>
                </a:solidFill>
                <a:effectLst/>
                <a:latin typeface="+mn-lt"/>
                <a:ea typeface="ＭＳ Ｐゴシック" pitchFamily="-107" charset="-128"/>
                <a:cs typeface="ＭＳ Ｐゴシック" pitchFamily="-107" charset="-128"/>
              </a:rPr>
              <a:t>items and cut-off </a:t>
            </a:r>
            <a:r>
              <a:rPr lang="en-US" sz="1200" kern="1200" baseline="0" dirty="0" smtClean="0">
                <a:solidFill>
                  <a:schemeClr val="tx1"/>
                </a:solidFill>
                <a:effectLst/>
                <a:latin typeface="+mn-lt"/>
                <a:ea typeface="ＭＳ Ｐゴシック" pitchFamily="-107" charset="-128"/>
                <a:cs typeface="ＭＳ Ｐゴシック" pitchFamily="-107" charset="-128"/>
              </a:rPr>
              <a:t>scores </a:t>
            </a:r>
            <a:r>
              <a:rPr lang="en-US" sz="1200" kern="1200" baseline="0" dirty="0" smtClean="0">
                <a:solidFill>
                  <a:schemeClr val="tx1"/>
                </a:solidFill>
                <a:effectLst/>
                <a:latin typeface="+mn-lt"/>
                <a:ea typeface="ＭＳ Ｐゴシック" pitchFamily="-107" charset="-128"/>
                <a:cs typeface="ＭＳ Ｐゴシック" pitchFamily="-107" charset="-128"/>
              </a:rPr>
              <a:t>based on previously conducted studies comparable to </a:t>
            </a:r>
            <a:r>
              <a:rPr lang="en-US" sz="1200" kern="1200" baseline="0" dirty="0" smtClean="0">
                <a:solidFill>
                  <a:schemeClr val="tx1"/>
                </a:solidFill>
                <a:effectLst/>
                <a:latin typeface="+mn-lt"/>
                <a:ea typeface="ＭＳ Ｐゴシック" pitchFamily="-107" charset="-128"/>
                <a:cs typeface="ＭＳ Ｐゴシック" pitchFamily="-107" charset="-128"/>
              </a:rPr>
              <a:t>ours.</a:t>
            </a:r>
            <a:endParaRPr lang="en-US" sz="1200" kern="1200" dirty="0" smtClean="0">
              <a:solidFill>
                <a:schemeClr val="tx1"/>
              </a:solidFill>
              <a:effectLst/>
              <a:latin typeface="+mn-lt"/>
              <a:ea typeface="ＭＳ Ｐゴシック" pitchFamily="-107" charset="-128"/>
              <a:cs typeface="ＭＳ Ｐゴシック" pitchFamily="-107" charset="-128"/>
            </a:endParaRPr>
          </a:p>
          <a:p>
            <a:pPr marL="171450" marR="0" indent="-171450" algn="l" defTabSz="457200" rtl="0" eaLnBrk="0" fontAlgn="base" latinLnBrk="0" hangingPunct="0">
              <a:lnSpc>
                <a:spcPct val="100000"/>
              </a:lnSpc>
              <a:spcBef>
                <a:spcPct val="30000"/>
              </a:spcBef>
              <a:spcAft>
                <a:spcPct val="0"/>
              </a:spcAft>
              <a:buClrTx/>
              <a:buSzTx/>
              <a:buFontTx/>
              <a:buChar char="-"/>
              <a:tabLst/>
              <a:defRPr/>
            </a:pPr>
            <a:r>
              <a:rPr lang="en-US" sz="1200" kern="1200" dirty="0" smtClean="0">
                <a:solidFill>
                  <a:schemeClr val="tx1"/>
                </a:solidFill>
                <a:effectLst/>
                <a:latin typeface="+mn-lt"/>
                <a:ea typeface="ＭＳ Ｐゴシック" pitchFamily="-107" charset="-128"/>
                <a:cs typeface="ＭＳ Ｐゴシック" pitchFamily="-107" charset="-128"/>
              </a:rPr>
              <a:t>Since the online self-management intervention “Partner in </a:t>
            </a:r>
            <a:r>
              <a:rPr lang="en-US" sz="1200" kern="1200" dirty="0" err="1" smtClean="0">
                <a:solidFill>
                  <a:schemeClr val="tx1"/>
                </a:solidFill>
                <a:effectLst/>
                <a:latin typeface="+mn-lt"/>
                <a:ea typeface="ＭＳ Ｐゴシック" pitchFamily="-107" charset="-128"/>
                <a:cs typeface="ＭＳ Ｐゴシック" pitchFamily="-107" charset="-128"/>
              </a:rPr>
              <a:t>Balans</a:t>
            </a:r>
            <a:r>
              <a:rPr lang="en-US" sz="1200" kern="1200" dirty="0" smtClean="0">
                <a:solidFill>
                  <a:schemeClr val="tx1"/>
                </a:solidFill>
                <a:effectLst/>
                <a:latin typeface="+mn-lt"/>
                <a:ea typeface="ＭＳ Ｐゴシック" pitchFamily="-107" charset="-128"/>
                <a:cs typeface="ＭＳ Ｐゴシック" pitchFamily="-107" charset="-128"/>
              </a:rPr>
              <a:t>” was aimed at supporting spousal caregivers in the early stages and increasing their confidence level, it was expected to affect caregiver feeling of confidence (CSES),</a:t>
            </a:r>
            <a:r>
              <a:rPr lang="en-US" sz="1200" kern="1200" baseline="0" dirty="0" smtClean="0">
                <a:solidFill>
                  <a:schemeClr val="tx1"/>
                </a:solidFill>
                <a:effectLst/>
                <a:latin typeface="+mn-lt"/>
                <a:ea typeface="ＭＳ Ｐゴシック" pitchFamily="-107" charset="-128"/>
                <a:cs typeface="ＭＳ Ｐゴシック" pitchFamily="-107" charset="-128"/>
              </a:rPr>
              <a:t> </a:t>
            </a:r>
            <a:r>
              <a:rPr lang="en-US" sz="1200" kern="1200" dirty="0" smtClean="0">
                <a:solidFill>
                  <a:schemeClr val="tx1"/>
                </a:solidFill>
                <a:effectLst/>
                <a:latin typeface="+mn-lt"/>
                <a:ea typeface="ＭＳ Ｐゴシック" pitchFamily="-107" charset="-128"/>
                <a:cs typeface="ＭＳ Ｐゴシック" pitchFamily="-107" charset="-128"/>
              </a:rPr>
              <a:t>perceived control (PMS) and goal attainment (GAS). In addition, as the program aims to prevent or decrease psychological</a:t>
            </a:r>
            <a:r>
              <a:rPr lang="en-US" sz="1200" kern="1200" baseline="0" dirty="0" smtClean="0">
                <a:solidFill>
                  <a:schemeClr val="tx1"/>
                </a:solidFill>
                <a:effectLst/>
                <a:latin typeface="+mn-lt"/>
                <a:ea typeface="ＭＳ Ｐゴシック" pitchFamily="-107" charset="-128"/>
                <a:cs typeface="ＭＳ Ｐゴシック" pitchFamily="-107" charset="-128"/>
              </a:rPr>
              <a:t> complaints we measured</a:t>
            </a:r>
            <a:r>
              <a:rPr lang="en-US" sz="1200" kern="1200" dirty="0" smtClean="0">
                <a:solidFill>
                  <a:schemeClr val="tx1"/>
                </a:solidFill>
                <a:effectLst/>
                <a:latin typeface="+mn-lt"/>
                <a:ea typeface="ＭＳ Ｐゴシック" pitchFamily="-107" charset="-128"/>
                <a:cs typeface="ＭＳ Ｐゴシック" pitchFamily="-107" charset="-128"/>
              </a:rPr>
              <a:t> depressive symptoms</a:t>
            </a:r>
            <a:r>
              <a:rPr lang="en-US" sz="1200" kern="1200" baseline="0" dirty="0" smtClean="0">
                <a:solidFill>
                  <a:schemeClr val="tx1"/>
                </a:solidFill>
                <a:effectLst/>
                <a:latin typeface="+mn-lt"/>
                <a:ea typeface="ＭＳ Ｐゴシック" pitchFamily="-107" charset="-128"/>
                <a:cs typeface="ＭＳ Ｐゴシック" pitchFamily="-107" charset="-128"/>
              </a:rPr>
              <a:t> (HADS)</a:t>
            </a:r>
            <a:r>
              <a:rPr lang="en-US" sz="1200" kern="1200" dirty="0" smtClean="0">
                <a:solidFill>
                  <a:schemeClr val="tx1"/>
                </a:solidFill>
                <a:effectLst/>
                <a:latin typeface="+mn-lt"/>
                <a:ea typeface="ＭＳ Ｐゴシック" pitchFamily="-107" charset="-128"/>
                <a:cs typeface="ＭＳ Ｐゴシック" pitchFamily="-107" charset="-128"/>
              </a:rPr>
              <a:t>. </a:t>
            </a:r>
          </a:p>
          <a:p>
            <a:pPr marL="171450" marR="0" indent="-171450" algn="l" defTabSz="457200" rtl="0" eaLnBrk="0" fontAlgn="base" latinLnBrk="0" hangingPunct="0">
              <a:lnSpc>
                <a:spcPct val="100000"/>
              </a:lnSpc>
              <a:spcBef>
                <a:spcPct val="30000"/>
              </a:spcBef>
              <a:spcAft>
                <a:spcPct val="0"/>
              </a:spcAft>
              <a:buClrTx/>
              <a:buSzTx/>
              <a:buFontTx/>
              <a:buChar char="-"/>
              <a:tabLst/>
              <a:defRPr/>
            </a:pPr>
            <a:r>
              <a:rPr lang="en-US" sz="1200" kern="1200" dirty="0" smtClean="0">
                <a:solidFill>
                  <a:schemeClr val="tx1"/>
                </a:solidFill>
                <a:effectLst/>
                <a:latin typeface="+mn-lt"/>
                <a:ea typeface="ＭＳ Ｐゴシック" pitchFamily="-107" charset="-128"/>
                <a:cs typeface="ＭＳ Ｐゴシック" pitchFamily="-107" charset="-128"/>
              </a:rPr>
              <a:t>With</a:t>
            </a:r>
            <a:r>
              <a:rPr lang="en-US" sz="1200" kern="1200" baseline="0" dirty="0" smtClean="0">
                <a:solidFill>
                  <a:schemeClr val="tx1"/>
                </a:solidFill>
                <a:effectLst/>
                <a:latin typeface="+mn-lt"/>
                <a:ea typeface="ＭＳ Ｐゴシック" pitchFamily="-107" charset="-128"/>
                <a:cs typeface="ＭＳ Ｐゴシック" pitchFamily="-107" charset="-128"/>
              </a:rPr>
              <a:t> the pilot study we also aimed to adapt the intervention for future users to increase user-friendliness</a:t>
            </a:r>
            <a:endParaRPr lang="en-US" dirty="0"/>
          </a:p>
        </p:txBody>
      </p:sp>
      <p:sp>
        <p:nvSpPr>
          <p:cNvPr id="4" name="Slide Number Placeholder 3"/>
          <p:cNvSpPr>
            <a:spLocks noGrp="1"/>
          </p:cNvSpPr>
          <p:nvPr>
            <p:ph type="sldNum" sz="quarter" idx="10"/>
          </p:nvPr>
        </p:nvSpPr>
        <p:spPr/>
        <p:txBody>
          <a:bodyPr/>
          <a:lstStyle/>
          <a:p>
            <a:pPr>
              <a:defRPr/>
            </a:pPr>
            <a:fld id="{0AF188F0-2ECE-6043-A9C6-7171315E6A5E}" type="slidenum">
              <a:rPr lang="en-US" smtClean="0"/>
              <a:pPr>
                <a:defRPr/>
              </a:pPr>
              <a:t>15</a:t>
            </a:fld>
            <a:endParaRPr lang="en-US"/>
          </a:p>
        </p:txBody>
      </p:sp>
    </p:spTree>
    <p:extLst>
      <p:ext uri="{BB962C8B-B14F-4D97-AF65-F5344CB8AC3E}">
        <p14:creationId xmlns:p14="http://schemas.microsoft.com/office/powerpoint/2010/main" val="3145779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pitchFamily="-107" charset="-128"/>
                <a:cs typeface="ＭＳ Ｐゴシック" pitchFamily="-107" charset="-128"/>
              </a:rPr>
              <a:t>The items could </a:t>
            </a:r>
            <a:r>
              <a:rPr lang="en-US" sz="1200" kern="1200" dirty="0" smtClean="0">
                <a:solidFill>
                  <a:schemeClr val="tx1"/>
                </a:solidFill>
                <a:effectLst/>
                <a:latin typeface="+mn-lt"/>
                <a:ea typeface="ＭＳ Ｐゴシック" pitchFamily="-107" charset="-128"/>
                <a:cs typeface="ＭＳ Ｐゴシック" pitchFamily="-107" charset="-128"/>
              </a:rPr>
              <a:t>be scored on</a:t>
            </a:r>
            <a:r>
              <a:rPr lang="en-US" sz="1200" kern="1200" baseline="0" dirty="0" smtClean="0">
                <a:solidFill>
                  <a:schemeClr val="tx1"/>
                </a:solidFill>
                <a:effectLst/>
                <a:latin typeface="+mn-lt"/>
                <a:ea typeface="ＭＳ Ｐゴシック" pitchFamily="-107" charset="-128"/>
                <a:cs typeface="ＭＳ Ｐゴシック" pitchFamily="-107" charset="-128"/>
              </a:rPr>
              <a:t> a 7-point </a:t>
            </a:r>
            <a:r>
              <a:rPr lang="en-US" sz="1200" kern="1200" baseline="0" dirty="0" err="1" smtClean="0">
                <a:solidFill>
                  <a:schemeClr val="tx1"/>
                </a:solidFill>
                <a:effectLst/>
                <a:latin typeface="+mn-lt"/>
                <a:ea typeface="ＭＳ Ｐゴシック" pitchFamily="-107" charset="-128"/>
                <a:cs typeface="ＭＳ Ｐゴシック" pitchFamily="-107" charset="-128"/>
              </a:rPr>
              <a:t>Likert</a:t>
            </a:r>
            <a:r>
              <a:rPr lang="en-US" sz="1200" kern="1200" baseline="0" dirty="0" smtClean="0">
                <a:solidFill>
                  <a:schemeClr val="tx1"/>
                </a:solidFill>
                <a:effectLst/>
                <a:latin typeface="+mn-lt"/>
                <a:ea typeface="ＭＳ Ｐゴシック" pitchFamily="-107" charset="-128"/>
                <a:cs typeface="ＭＳ Ｐゴシック" pitchFamily="-107" charset="-128"/>
              </a:rPr>
              <a:t> </a:t>
            </a:r>
            <a:r>
              <a:rPr lang="en-US" sz="1200" kern="1200" baseline="0" dirty="0" smtClean="0">
                <a:solidFill>
                  <a:schemeClr val="tx1"/>
                </a:solidFill>
                <a:effectLst/>
                <a:latin typeface="+mn-lt"/>
                <a:ea typeface="ＭＳ Ｐゴシック" pitchFamily="-107" charset="-128"/>
                <a:cs typeface="ＭＳ Ｐゴシック" pitchFamily="-107" charset="-128"/>
              </a:rPr>
              <a:t>scale.</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pitchFamily="-107" charset="-128"/>
                <a:cs typeface="ＭＳ Ｐゴシック" pitchFamily="-107" charset="-128"/>
              </a:rPr>
              <a:t>The </a:t>
            </a:r>
            <a:r>
              <a:rPr lang="en-US" sz="1200" kern="1200" dirty="0" smtClean="0">
                <a:solidFill>
                  <a:schemeClr val="tx1"/>
                </a:solidFill>
                <a:effectLst/>
                <a:latin typeface="+mn-lt"/>
                <a:ea typeface="ＭＳ Ｐゴシック" pitchFamily="-107" charset="-128"/>
                <a:cs typeface="ＭＳ Ｐゴシック" pitchFamily="-107" charset="-128"/>
              </a:rPr>
              <a:t>minimum score </a:t>
            </a:r>
            <a:r>
              <a:rPr lang="en-US" sz="1200" kern="1200" dirty="0" smtClean="0">
                <a:solidFill>
                  <a:schemeClr val="tx1"/>
                </a:solidFill>
                <a:effectLst/>
                <a:latin typeface="+mn-lt"/>
                <a:ea typeface="ＭＳ Ｐゴシック" pitchFamily="-107" charset="-128"/>
                <a:cs typeface="ＭＳ Ｐゴシック" pitchFamily="-107" charset="-128"/>
              </a:rPr>
              <a:t>was </a:t>
            </a:r>
            <a:r>
              <a:rPr lang="en-US" sz="1200" kern="1200" dirty="0" smtClean="0">
                <a:solidFill>
                  <a:schemeClr val="tx1"/>
                </a:solidFill>
                <a:effectLst/>
                <a:latin typeface="+mn-lt"/>
                <a:ea typeface="ＭＳ Ｐゴシック" pitchFamily="-107" charset="-128"/>
                <a:cs typeface="ＭＳ Ｐゴシック" pitchFamily="-107" charset="-128"/>
              </a:rPr>
              <a:t>54, indicating a poor evaluation of the </a:t>
            </a:r>
            <a:r>
              <a:rPr lang="en-US" sz="1200" kern="1200" dirty="0" smtClean="0">
                <a:solidFill>
                  <a:schemeClr val="tx1"/>
                </a:solidFill>
                <a:effectLst/>
                <a:latin typeface="+mn-lt"/>
                <a:ea typeface="ＭＳ Ｐゴシック" pitchFamily="-107" charset="-128"/>
                <a:cs typeface="ＭＳ Ｐゴシック" pitchFamily="-107" charset="-128"/>
              </a:rPr>
              <a:t>feasibility. </a:t>
            </a:r>
            <a:r>
              <a:rPr lang="en-US" sz="1200" kern="1200" dirty="0" smtClean="0">
                <a:solidFill>
                  <a:schemeClr val="tx1"/>
                </a:solidFill>
                <a:effectLst/>
                <a:latin typeface="+mn-lt"/>
                <a:ea typeface="ＭＳ Ｐゴシック" pitchFamily="-107" charset="-128"/>
                <a:cs typeface="ＭＳ Ｐゴシック" pitchFamily="-107" charset="-128"/>
              </a:rPr>
              <a:t>The maximum score </a:t>
            </a:r>
            <a:r>
              <a:rPr lang="en-US" sz="1200" kern="1200" dirty="0" smtClean="0">
                <a:solidFill>
                  <a:schemeClr val="tx1"/>
                </a:solidFill>
                <a:effectLst/>
                <a:latin typeface="+mn-lt"/>
                <a:ea typeface="ＭＳ Ｐゴシック" pitchFamily="-107" charset="-128"/>
                <a:cs typeface="ＭＳ Ｐゴシック" pitchFamily="-107" charset="-128"/>
              </a:rPr>
              <a:t>was </a:t>
            </a:r>
            <a:r>
              <a:rPr lang="en-US" sz="1200" kern="1200" dirty="0" smtClean="0">
                <a:solidFill>
                  <a:schemeClr val="tx1"/>
                </a:solidFill>
                <a:effectLst/>
                <a:latin typeface="+mn-lt"/>
                <a:ea typeface="ＭＳ Ｐゴシック" pitchFamily="-107" charset="-128"/>
                <a:cs typeface="ＭＳ Ｐゴシック" pitchFamily="-107" charset="-128"/>
              </a:rPr>
              <a:t>234, indicating a good evaluation of the </a:t>
            </a:r>
            <a:r>
              <a:rPr lang="en-US" sz="1200" kern="1200" dirty="0" smtClean="0">
                <a:solidFill>
                  <a:schemeClr val="tx1"/>
                </a:solidFill>
                <a:effectLst/>
                <a:latin typeface="+mn-lt"/>
                <a:ea typeface="ＭＳ Ｐゴシック" pitchFamily="-107" charset="-128"/>
                <a:cs typeface="ＭＳ Ｐゴシック" pitchFamily="-107" charset="-128"/>
              </a:rPr>
              <a:t>feasibility.</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pitchFamily="-107" charset="-128"/>
                <a:cs typeface="ＭＳ Ｐゴシック" pitchFamily="-107" charset="-128"/>
              </a:rPr>
              <a:t>To determine</a:t>
            </a:r>
            <a:r>
              <a:rPr lang="en-US" sz="1200" kern="1200" baseline="0" dirty="0" smtClean="0">
                <a:solidFill>
                  <a:schemeClr val="tx1"/>
                </a:solidFill>
                <a:effectLst/>
                <a:latin typeface="+mn-lt"/>
                <a:ea typeface="ＭＳ Ｐゴシック" pitchFamily="-107" charset="-128"/>
                <a:cs typeface="ＭＳ Ｐゴシック" pitchFamily="-107" charset="-128"/>
              </a:rPr>
              <a:t> if</a:t>
            </a:r>
            <a:r>
              <a:rPr lang="en-US" sz="1200" kern="1200" dirty="0" smtClean="0">
                <a:solidFill>
                  <a:schemeClr val="tx1"/>
                </a:solidFill>
                <a:effectLst/>
                <a:latin typeface="+mn-lt"/>
                <a:ea typeface="ＭＳ Ｐゴシック" pitchFamily="-107" charset="-128"/>
                <a:cs typeface="ＭＳ Ｐゴシック" pitchFamily="-107" charset="-128"/>
              </a:rPr>
              <a:t> </a:t>
            </a:r>
            <a:r>
              <a:rPr lang="en-US" sz="1200" kern="1200" dirty="0" smtClean="0">
                <a:solidFill>
                  <a:schemeClr val="tx1"/>
                </a:solidFill>
                <a:effectLst/>
                <a:latin typeface="+mn-lt"/>
                <a:ea typeface="ＭＳ Ｐゴシック" pitchFamily="-107" charset="-128"/>
                <a:cs typeface="ＭＳ Ｐゴシック" pitchFamily="-107" charset="-128"/>
              </a:rPr>
              <a:t>the </a:t>
            </a:r>
            <a:r>
              <a:rPr lang="en-US" sz="1200" kern="1200" dirty="0" smtClean="0">
                <a:solidFill>
                  <a:schemeClr val="tx1"/>
                </a:solidFill>
                <a:effectLst/>
                <a:latin typeface="+mn-lt"/>
                <a:ea typeface="ＭＳ Ｐゴシック" pitchFamily="-107" charset="-128"/>
                <a:cs typeface="ＭＳ Ｐゴシック" pitchFamily="-107" charset="-128"/>
              </a:rPr>
              <a:t>feasibility was acceptable, </a:t>
            </a:r>
            <a:r>
              <a:rPr lang="en-US" sz="1200" kern="1200" dirty="0" smtClean="0">
                <a:solidFill>
                  <a:schemeClr val="tx1"/>
                </a:solidFill>
                <a:effectLst/>
                <a:latin typeface="+mn-lt"/>
                <a:ea typeface="ＭＳ Ｐゴシック" pitchFamily="-107" charset="-128"/>
                <a:cs typeface="ＭＳ Ｐゴシック" pitchFamily="-107" charset="-128"/>
              </a:rPr>
              <a:t>a threshold of 144 or lower was set to indicate a non-acceptable feasibility, requiring major revisions. A threshold of 145 or higher was set to indicate an acceptable feasibility with potential minor revisions.</a:t>
            </a:r>
            <a:r>
              <a:rPr lang="en-US" sz="1200" kern="1200" baseline="0" dirty="0" smtClean="0">
                <a:solidFill>
                  <a:schemeClr val="tx1"/>
                </a:solidFill>
                <a:effectLst/>
                <a:latin typeface="+mn-lt"/>
                <a:ea typeface="ＭＳ Ｐゴシック" pitchFamily="-107" charset="-128"/>
                <a:cs typeface="ＭＳ Ｐゴシック" pitchFamily="-107" charset="-128"/>
              </a:rPr>
              <a:t> </a:t>
            </a:r>
            <a:r>
              <a:rPr lang="en-US" sz="1200" kern="1200" dirty="0" smtClean="0">
                <a:solidFill>
                  <a:schemeClr val="tx1"/>
                </a:solidFill>
                <a:effectLst/>
                <a:latin typeface="+mn-lt"/>
                <a:ea typeface="ＭＳ Ｐゴシック" pitchFamily="-107" charset="-128"/>
                <a:cs typeface="ＭＳ Ｐゴシック" pitchFamily="-107" charset="-128"/>
              </a:rPr>
              <a:t>A mean sum score of 208,00 was </a:t>
            </a:r>
            <a:r>
              <a:rPr lang="en-US" sz="1200" kern="1200" dirty="0" smtClean="0">
                <a:solidFill>
                  <a:schemeClr val="tx1"/>
                </a:solidFill>
                <a:effectLst/>
                <a:latin typeface="+mn-lt"/>
                <a:ea typeface="ＭＳ Ｐゴシック" pitchFamily="-107" charset="-128"/>
                <a:cs typeface="ＭＳ Ｐゴシック" pitchFamily="-107" charset="-128"/>
              </a:rPr>
              <a:t>found.</a:t>
            </a:r>
            <a:r>
              <a:rPr lang="en-US" sz="1200" kern="1200" baseline="0" dirty="0" smtClean="0">
                <a:solidFill>
                  <a:schemeClr val="tx1"/>
                </a:solidFill>
                <a:effectLst/>
                <a:latin typeface="+mn-lt"/>
                <a:ea typeface="ＭＳ Ｐゴシック" pitchFamily="-107" charset="-128"/>
                <a:cs typeface="ＭＳ Ｐゴシック" pitchFamily="-107" charset="-128"/>
              </a:rPr>
              <a:t> </a:t>
            </a:r>
            <a:r>
              <a:rPr lang="en-US" sz="1200" kern="1200" dirty="0" smtClean="0">
                <a:solidFill>
                  <a:schemeClr val="tx1"/>
                </a:solidFill>
                <a:effectLst/>
                <a:latin typeface="+mn-lt"/>
                <a:ea typeface="ＭＳ Ｐゴシック" pitchFamily="-107" charset="-128"/>
                <a:cs typeface="ＭＳ Ｐゴシック" pitchFamily="-107" charset="-128"/>
              </a:rPr>
              <a:t>Given </a:t>
            </a:r>
            <a:r>
              <a:rPr lang="en-US" sz="1200" kern="1200" dirty="0" smtClean="0">
                <a:solidFill>
                  <a:schemeClr val="tx1"/>
                </a:solidFill>
                <a:effectLst/>
                <a:latin typeface="+mn-lt"/>
                <a:ea typeface="ＭＳ Ｐゴシック" pitchFamily="-107" charset="-128"/>
                <a:cs typeface="ＭＳ Ｐゴシック" pitchFamily="-107" charset="-128"/>
              </a:rPr>
              <a:t>the threshold of 145 or higher, this score indicates an acceptable feasibility. </a:t>
            </a:r>
          </a:p>
          <a:p>
            <a:pPr marL="171450" indent="-171450">
              <a:buFontTx/>
              <a:buChar char="-"/>
            </a:pPr>
            <a:r>
              <a:rPr lang="en-US" sz="1200" kern="1200" dirty="0" smtClean="0">
                <a:solidFill>
                  <a:schemeClr val="tx1"/>
                </a:solidFill>
                <a:effectLst/>
                <a:latin typeface="+mn-lt"/>
                <a:ea typeface="ＭＳ Ｐゴシック" pitchFamily="-107" charset="-128"/>
                <a:cs typeface="ＭＳ Ｐゴシック" pitchFamily="-107" charset="-128"/>
              </a:rPr>
              <a:t>Participants rated the </a:t>
            </a:r>
            <a:r>
              <a:rPr lang="en-US" sz="1200" kern="1200" dirty="0" smtClean="0">
                <a:solidFill>
                  <a:schemeClr val="tx1"/>
                </a:solidFill>
                <a:effectLst/>
                <a:latin typeface="+mn-lt"/>
                <a:ea typeface="ＭＳ Ｐゴシック" pitchFamily="-107" charset="-128"/>
                <a:cs typeface="ＭＳ Ｐゴシック" pitchFamily="-107" charset="-128"/>
              </a:rPr>
              <a:t>content</a:t>
            </a:r>
            <a:r>
              <a:rPr lang="en-US" sz="1200" kern="1200" baseline="0" dirty="0" smtClean="0">
                <a:solidFill>
                  <a:schemeClr val="tx1"/>
                </a:solidFill>
                <a:effectLst/>
                <a:latin typeface="+mn-lt"/>
                <a:ea typeface="ＭＳ Ｐゴシック" pitchFamily="-107" charset="-128"/>
                <a:cs typeface="ＭＳ Ｐゴシック" pitchFamily="-107" charset="-128"/>
              </a:rPr>
              <a:t> of the program and the number and structure of the modules</a:t>
            </a:r>
            <a:r>
              <a:rPr lang="en-US" sz="1200" kern="1200" baseline="0" dirty="0" smtClean="0">
                <a:solidFill>
                  <a:schemeClr val="tx1"/>
                </a:solidFill>
                <a:effectLst/>
                <a:latin typeface="+mn-lt"/>
                <a:ea typeface="ＭＳ Ｐゴシック" pitchFamily="-107" charset="-128"/>
                <a:cs typeface="ＭＳ Ｐゴシック" pitchFamily="-107" charset="-128"/>
              </a:rPr>
              <a:t>, </a:t>
            </a:r>
            <a:r>
              <a:rPr lang="en-US" sz="1200" kern="1200" baseline="0" dirty="0" smtClean="0">
                <a:solidFill>
                  <a:schemeClr val="tx1"/>
                </a:solidFill>
                <a:effectLst/>
                <a:latin typeface="+mn-lt"/>
                <a:ea typeface="ＭＳ Ｐゴシック" pitchFamily="-107" charset="-128"/>
                <a:cs typeface="ＭＳ Ｐゴシック" pitchFamily="-107" charset="-128"/>
              </a:rPr>
              <a:t>the personal </a:t>
            </a:r>
            <a:r>
              <a:rPr lang="en-US" sz="1200" kern="1200" baseline="0" dirty="0" smtClean="0">
                <a:solidFill>
                  <a:schemeClr val="tx1"/>
                </a:solidFill>
                <a:effectLst/>
                <a:latin typeface="+mn-lt"/>
                <a:ea typeface="ＭＳ Ｐゴシック" pitchFamily="-107" charset="-128"/>
                <a:cs typeface="ＭＳ Ｐゴシック" pitchFamily="-107" charset="-128"/>
              </a:rPr>
              <a:t>coach and the overall satisfaction positively. </a:t>
            </a:r>
            <a:endParaRPr lang="en-US" sz="1200" kern="1200" dirty="0" smtClean="0">
              <a:solidFill>
                <a:schemeClr val="tx1"/>
              </a:solidFill>
              <a:effectLst/>
              <a:latin typeface="+mn-lt"/>
              <a:ea typeface="ＭＳ Ｐゴシック" pitchFamily="-107" charset="-128"/>
              <a:cs typeface="ＭＳ Ｐゴシック" pitchFamily="-107" charset="-128"/>
            </a:endParaRPr>
          </a:p>
          <a:p>
            <a:pPr marL="171450" indent="-171450">
              <a:buFontTx/>
              <a:buChar char="-"/>
            </a:pPr>
            <a:r>
              <a:rPr lang="en-US" sz="1200" kern="1200" dirty="0" smtClean="0">
                <a:solidFill>
                  <a:schemeClr val="tx1"/>
                </a:solidFill>
                <a:effectLst/>
                <a:latin typeface="+mn-lt"/>
                <a:ea typeface="ＭＳ Ｐゴシック" pitchFamily="-107" charset="-128"/>
                <a:cs typeface="ＭＳ Ｐゴシック" pitchFamily="-107" charset="-128"/>
              </a:rPr>
              <a:t>However,</a:t>
            </a:r>
            <a:r>
              <a:rPr lang="en-US" sz="1200" kern="1200" baseline="0" dirty="0" smtClean="0">
                <a:solidFill>
                  <a:schemeClr val="tx1"/>
                </a:solidFill>
                <a:effectLst/>
                <a:latin typeface="+mn-lt"/>
                <a:ea typeface="ＭＳ Ｐゴシック" pitchFamily="-107" charset="-128"/>
                <a:cs typeface="ＭＳ Ｐゴシック" pitchFamily="-107" charset="-128"/>
              </a:rPr>
              <a:t> </a:t>
            </a:r>
            <a:r>
              <a:rPr lang="en-US" sz="1200" kern="1200" dirty="0" smtClean="0">
                <a:solidFill>
                  <a:schemeClr val="tx1"/>
                </a:solidFill>
                <a:effectLst/>
                <a:latin typeface="+mn-lt"/>
                <a:ea typeface="ＭＳ Ｐゴシック" pitchFamily="-107" charset="-128"/>
                <a:cs typeface="ＭＳ Ｐゴシック" pitchFamily="-107" charset="-128"/>
              </a:rPr>
              <a:t>dissatisfaction was found </a:t>
            </a:r>
            <a:r>
              <a:rPr lang="en-US" sz="1200" kern="1200" dirty="0" smtClean="0">
                <a:solidFill>
                  <a:schemeClr val="tx1"/>
                </a:solidFill>
                <a:effectLst/>
                <a:latin typeface="+mn-lt"/>
                <a:ea typeface="ＭＳ Ｐゴシック" pitchFamily="-107" charset="-128"/>
                <a:cs typeface="ＭＳ Ｐゴシック" pitchFamily="-107" charset="-128"/>
              </a:rPr>
              <a:t>concerning the discussion forum and the “help” button. Participants</a:t>
            </a:r>
            <a:r>
              <a:rPr lang="en-US" sz="1200" kern="1200" baseline="0" dirty="0" smtClean="0">
                <a:solidFill>
                  <a:schemeClr val="tx1"/>
                </a:solidFill>
                <a:effectLst/>
                <a:latin typeface="+mn-lt"/>
                <a:ea typeface="ＭＳ Ｐゴシック" pitchFamily="-107" charset="-128"/>
                <a:cs typeface="ＭＳ Ｐゴシック" pitchFamily="-107" charset="-128"/>
              </a:rPr>
              <a:t> felt a threshold to participate on the discussion forum, since they didn’t know what to talk about or how to begin a conversation. They thought it would be helpful to have a coach or researcher ‘feed’ the discussion forum from time to time, so they could react to </a:t>
            </a:r>
            <a:r>
              <a:rPr lang="en-US" sz="1200" kern="1200" baseline="0" dirty="0" smtClean="0">
                <a:solidFill>
                  <a:schemeClr val="tx1"/>
                </a:solidFill>
                <a:effectLst/>
                <a:latin typeface="+mn-lt"/>
                <a:ea typeface="ＭＳ Ｐゴシック" pitchFamily="-107" charset="-128"/>
                <a:cs typeface="ＭＳ Ｐゴシック" pitchFamily="-107" charset="-128"/>
              </a:rPr>
              <a:t>it in stead of initiate. </a:t>
            </a:r>
            <a:r>
              <a:rPr lang="en-US" sz="1200" kern="1200" baseline="0" dirty="0" smtClean="0">
                <a:solidFill>
                  <a:schemeClr val="tx1"/>
                </a:solidFill>
                <a:effectLst/>
                <a:latin typeface="+mn-lt"/>
                <a:ea typeface="ＭＳ Ｐゴシック" pitchFamily="-107" charset="-128"/>
                <a:cs typeface="ＭＳ Ｐゴシック" pitchFamily="-107" charset="-128"/>
              </a:rPr>
              <a:t>The ‘help’ button was considered useful if necessary, but participants hardly used it. They did, however, felt that the button should stay on the website, since it could be of use when needed. </a:t>
            </a:r>
            <a:endParaRPr lang="en-US" dirty="0"/>
          </a:p>
        </p:txBody>
      </p:sp>
      <p:sp>
        <p:nvSpPr>
          <p:cNvPr id="4" name="Slide Number Placeholder 3"/>
          <p:cNvSpPr>
            <a:spLocks noGrp="1"/>
          </p:cNvSpPr>
          <p:nvPr>
            <p:ph type="sldNum" sz="quarter" idx="10"/>
          </p:nvPr>
        </p:nvSpPr>
        <p:spPr/>
        <p:txBody>
          <a:bodyPr/>
          <a:lstStyle/>
          <a:p>
            <a:pPr>
              <a:defRPr/>
            </a:pPr>
            <a:fld id="{4C6742EF-90A0-9041-9434-3FBFD6896A2B}" type="slidenum">
              <a:rPr lang="en-US" smtClean="0"/>
              <a:pPr>
                <a:defRPr/>
              </a:pPr>
              <a:t>16</a:t>
            </a:fld>
            <a:endParaRPr lang="en-US"/>
          </a:p>
        </p:txBody>
      </p:sp>
    </p:spTree>
    <p:extLst>
      <p:ext uri="{BB962C8B-B14F-4D97-AF65-F5344CB8AC3E}">
        <p14:creationId xmlns:p14="http://schemas.microsoft.com/office/powerpoint/2010/main" val="10836284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pitchFamily="-107" charset="-128"/>
                <a:cs typeface="ＭＳ Ｐゴシック" pitchFamily="-107" charset="-128"/>
              </a:rPr>
              <a:t>Preliminary</a:t>
            </a:r>
            <a:r>
              <a:rPr lang="en-US" sz="1200" kern="1200" baseline="0" dirty="0" smtClean="0">
                <a:solidFill>
                  <a:schemeClr val="tx1"/>
                </a:solidFill>
                <a:effectLst/>
                <a:latin typeface="+mn-lt"/>
                <a:ea typeface="ＭＳ Ｐゴシック" pitchFamily="-107" charset="-128"/>
                <a:cs typeface="ＭＳ Ｐゴシック" pitchFamily="-107" charset="-128"/>
              </a:rPr>
              <a:t> effects were found in the pilot study: on post-test measures caregiver self-efficacy as measured by care management and service use had increased and depression decreased. Feelings of control did not significantly change</a:t>
            </a:r>
            <a:endParaRPr lang="en-US" dirty="0"/>
          </a:p>
        </p:txBody>
      </p:sp>
      <p:sp>
        <p:nvSpPr>
          <p:cNvPr id="4" name="Slide Number Placeholder 3"/>
          <p:cNvSpPr>
            <a:spLocks noGrp="1"/>
          </p:cNvSpPr>
          <p:nvPr>
            <p:ph type="sldNum" sz="quarter" idx="10"/>
          </p:nvPr>
        </p:nvSpPr>
        <p:spPr/>
        <p:txBody>
          <a:bodyPr/>
          <a:lstStyle/>
          <a:p>
            <a:pPr>
              <a:defRPr/>
            </a:pPr>
            <a:fld id="{0AF188F0-2ECE-6043-A9C6-7171315E6A5E}" type="slidenum">
              <a:rPr lang="en-US" smtClean="0"/>
              <a:pPr>
                <a:defRPr/>
              </a:pPr>
              <a:t>17</a:t>
            </a:fld>
            <a:endParaRPr lang="en-US"/>
          </a:p>
        </p:txBody>
      </p:sp>
    </p:spTree>
    <p:extLst>
      <p:ext uri="{BB962C8B-B14F-4D97-AF65-F5344CB8AC3E}">
        <p14:creationId xmlns:p14="http://schemas.microsoft.com/office/powerpoint/2010/main" val="37718652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pitchFamily="-107" charset="-128"/>
                <a:cs typeface="ＭＳ Ｐゴシック" pitchFamily="-107" charset="-128"/>
              </a:rPr>
              <a:t>To evaluate goal achievement, Goal Attainment Scores were determined pre-test and post-test. Individual t-scores were calculated to indicate achievement rating. The</a:t>
            </a:r>
            <a:r>
              <a:rPr lang="en-US" sz="1200" kern="1200" baseline="0" dirty="0" smtClean="0">
                <a:solidFill>
                  <a:schemeClr val="tx1"/>
                </a:solidFill>
                <a:effectLst/>
                <a:latin typeface="+mn-lt"/>
                <a:ea typeface="ＭＳ Ｐゴシック" pitchFamily="-107" charset="-128"/>
                <a:cs typeface="ＭＳ Ｐゴシック" pitchFamily="-107" charset="-128"/>
              </a:rPr>
              <a:t> table</a:t>
            </a:r>
            <a:r>
              <a:rPr lang="en-US" sz="1200" kern="1200" dirty="0" smtClean="0">
                <a:solidFill>
                  <a:schemeClr val="tx1"/>
                </a:solidFill>
                <a:effectLst/>
                <a:latin typeface="+mn-lt"/>
                <a:ea typeface="ＭＳ Ｐゴシック" pitchFamily="-107" charset="-128"/>
                <a:cs typeface="ＭＳ Ｐゴシック" pitchFamily="-107" charset="-128"/>
              </a:rPr>
              <a:t> summarizes the individual t-scores for </a:t>
            </a:r>
            <a:r>
              <a:rPr lang="en-US" sz="1200" kern="1200" dirty="0" smtClean="0">
                <a:solidFill>
                  <a:schemeClr val="tx1"/>
                </a:solidFill>
                <a:effectLst/>
                <a:latin typeface="+mn-lt"/>
                <a:ea typeface="ＭＳ Ｐゴシック" pitchFamily="-107" charset="-128"/>
                <a:cs typeface="ＭＳ Ｐゴシック" pitchFamily="-107" charset="-128"/>
              </a:rPr>
              <a:t>GAS for</a:t>
            </a:r>
            <a:r>
              <a:rPr lang="en-US" sz="1200" kern="1200" baseline="0" dirty="0" smtClean="0">
                <a:solidFill>
                  <a:schemeClr val="tx1"/>
                </a:solidFill>
                <a:effectLst/>
                <a:latin typeface="+mn-lt"/>
                <a:ea typeface="ＭＳ Ｐゴシック" pitchFamily="-107" charset="-128"/>
                <a:cs typeface="ＭＳ Ｐゴシック" pitchFamily="-107" charset="-128"/>
              </a:rPr>
              <a:t> eight participants</a:t>
            </a:r>
            <a:r>
              <a:rPr lang="en-US" sz="1200" kern="1200" dirty="0" smtClean="0">
                <a:solidFill>
                  <a:schemeClr val="tx1"/>
                </a:solidFill>
                <a:effectLst/>
                <a:latin typeface="+mn-lt"/>
                <a:ea typeface="ＭＳ Ｐゴシック" pitchFamily="-107" charset="-128"/>
                <a:cs typeface="ＭＳ Ｐゴシック" pitchFamily="-107" charset="-128"/>
              </a:rPr>
              <a:t>. </a:t>
            </a:r>
            <a:r>
              <a:rPr lang="en-US" sz="1200" kern="1200" dirty="0" smtClean="0">
                <a:solidFill>
                  <a:schemeClr val="tx1"/>
                </a:solidFill>
                <a:effectLst/>
                <a:latin typeface="+mn-lt"/>
                <a:ea typeface="ＭＳ Ｐゴシック" pitchFamily="-107" charset="-128"/>
                <a:cs typeface="ＭＳ Ｐゴシック" pitchFamily="-107" charset="-128"/>
              </a:rPr>
              <a:t>Of</a:t>
            </a:r>
            <a:r>
              <a:rPr lang="en-US" sz="1200" kern="1200" baseline="0" dirty="0" smtClean="0">
                <a:solidFill>
                  <a:schemeClr val="tx1"/>
                </a:solidFill>
                <a:effectLst/>
                <a:latin typeface="+mn-lt"/>
                <a:ea typeface="ＭＳ Ｐゴシック" pitchFamily="-107" charset="-128"/>
                <a:cs typeface="ＭＳ Ｐゴシック" pitchFamily="-107" charset="-128"/>
              </a:rPr>
              <a:t> </a:t>
            </a:r>
            <a:r>
              <a:rPr lang="en-US" sz="1200" kern="1200" baseline="0" dirty="0" smtClean="0">
                <a:solidFill>
                  <a:schemeClr val="tx1"/>
                </a:solidFill>
                <a:effectLst/>
                <a:latin typeface="+mn-lt"/>
                <a:ea typeface="ＭＳ Ｐゴシック" pitchFamily="-107" charset="-128"/>
                <a:cs typeface="ＭＳ Ｐゴシック" pitchFamily="-107" charset="-128"/>
              </a:rPr>
              <a:t>the eight</a:t>
            </a:r>
            <a:r>
              <a:rPr lang="en-US" sz="1200" kern="1200" dirty="0" smtClean="0">
                <a:solidFill>
                  <a:schemeClr val="tx1"/>
                </a:solidFill>
                <a:effectLst/>
                <a:latin typeface="+mn-lt"/>
                <a:ea typeface="ＭＳ Ｐゴシック" pitchFamily="-107" charset="-128"/>
                <a:cs typeface="ＭＳ Ｐゴシック" pitchFamily="-107" charset="-128"/>
              </a:rPr>
              <a:t> </a:t>
            </a:r>
            <a:r>
              <a:rPr lang="en-US" sz="1200" kern="1200" dirty="0" smtClean="0">
                <a:solidFill>
                  <a:schemeClr val="tx1"/>
                </a:solidFill>
                <a:effectLst/>
                <a:latin typeface="+mn-lt"/>
                <a:ea typeface="ＭＳ Ｐゴシック" pitchFamily="-107" charset="-128"/>
                <a:cs typeface="ＭＳ Ｐゴシック" pitchFamily="-107" charset="-128"/>
              </a:rPr>
              <a:t>participants,</a:t>
            </a:r>
            <a:r>
              <a:rPr lang="en-US" sz="1200" kern="1200" baseline="0" dirty="0" smtClean="0">
                <a:solidFill>
                  <a:schemeClr val="tx1"/>
                </a:solidFill>
                <a:effectLst/>
                <a:latin typeface="+mn-lt"/>
                <a:ea typeface="ＭＳ Ｐゴシック" pitchFamily="-107" charset="-128"/>
                <a:cs typeface="ＭＳ Ｐゴシック" pitchFamily="-107" charset="-128"/>
              </a:rPr>
              <a:t> </a:t>
            </a:r>
            <a:r>
              <a:rPr lang="en-US" sz="1200" kern="1200" dirty="0" smtClean="0">
                <a:solidFill>
                  <a:schemeClr val="tx1"/>
                </a:solidFill>
                <a:effectLst/>
                <a:latin typeface="+mn-lt"/>
                <a:ea typeface="ＭＳ Ｐゴシック" pitchFamily="-107" charset="-128"/>
                <a:cs typeface="ＭＳ Ｐゴシック" pitchFamily="-107" charset="-128"/>
              </a:rPr>
              <a:t>six </a:t>
            </a:r>
            <a:r>
              <a:rPr lang="en-US" sz="1200" kern="1200" dirty="0" smtClean="0">
                <a:solidFill>
                  <a:schemeClr val="tx1"/>
                </a:solidFill>
                <a:effectLst/>
                <a:latin typeface="+mn-lt"/>
                <a:ea typeface="ＭＳ Ｐゴシック" pitchFamily="-107" charset="-128"/>
                <a:cs typeface="ＭＳ Ｐゴシック" pitchFamily="-107" charset="-128"/>
              </a:rPr>
              <a:t>participants scored an achievement t-score of 50 or higher, indicating positive effects on goal achievement. Two participant </a:t>
            </a:r>
            <a:r>
              <a:rPr lang="en-US" sz="1200" kern="1200" dirty="0" smtClean="0">
                <a:solidFill>
                  <a:schemeClr val="tx1"/>
                </a:solidFill>
                <a:effectLst/>
                <a:latin typeface="+mn-lt"/>
                <a:ea typeface="ＭＳ Ｐゴシック" pitchFamily="-107" charset="-128"/>
                <a:cs typeface="ＭＳ Ｐゴシック" pitchFamily="-107" charset="-128"/>
              </a:rPr>
              <a:t>did</a:t>
            </a:r>
            <a:r>
              <a:rPr lang="en-US" sz="1200" kern="1200" baseline="0" dirty="0" smtClean="0">
                <a:solidFill>
                  <a:schemeClr val="tx1"/>
                </a:solidFill>
                <a:effectLst/>
                <a:latin typeface="+mn-lt"/>
                <a:ea typeface="ＭＳ Ｐゴシック" pitchFamily="-107" charset="-128"/>
                <a:cs typeface="ＭＳ Ｐゴシック" pitchFamily="-107" charset="-128"/>
              </a:rPr>
              <a:t> not set goals since they felt the situation was not fixable or they didn’t know what they wished to change</a:t>
            </a:r>
            <a:r>
              <a:rPr lang="en-US" sz="1200" kern="1200" dirty="0" smtClean="0">
                <a:solidFill>
                  <a:schemeClr val="tx1"/>
                </a:solidFill>
                <a:effectLst/>
                <a:latin typeface="+mn-lt"/>
                <a:ea typeface="ＭＳ Ｐゴシック" pitchFamily="-107" charset="-128"/>
                <a:cs typeface="ＭＳ Ｐゴシック" pitchFamily="-107" charset="-128"/>
              </a:rPr>
              <a:t>.</a:t>
            </a:r>
            <a:endParaRPr lang="en-US" sz="1200" kern="1200" dirty="0" smtClean="0">
              <a:solidFill>
                <a:schemeClr val="tx1"/>
              </a:solidFill>
              <a:effectLst/>
              <a:latin typeface="+mn-lt"/>
              <a:ea typeface="ＭＳ Ｐゴシック" pitchFamily="-107" charset="-128"/>
              <a:cs typeface="ＭＳ Ｐゴシック" pitchFamily="-107" charset="-128"/>
            </a:endParaRPr>
          </a:p>
          <a:p>
            <a:endParaRPr lang="en-US" dirty="0"/>
          </a:p>
        </p:txBody>
      </p:sp>
      <p:sp>
        <p:nvSpPr>
          <p:cNvPr id="4" name="Slide Number Placeholder 3"/>
          <p:cNvSpPr>
            <a:spLocks noGrp="1"/>
          </p:cNvSpPr>
          <p:nvPr>
            <p:ph type="sldNum" sz="quarter" idx="10"/>
          </p:nvPr>
        </p:nvSpPr>
        <p:spPr/>
        <p:txBody>
          <a:bodyPr/>
          <a:lstStyle/>
          <a:p>
            <a:pPr>
              <a:defRPr/>
            </a:pPr>
            <a:fld id="{0AF188F0-2ECE-6043-A9C6-7171315E6A5E}" type="slidenum">
              <a:rPr lang="en-US" smtClean="0"/>
              <a:pPr>
                <a:defRPr/>
              </a:pPr>
              <a:t>18</a:t>
            </a:fld>
            <a:endParaRPr lang="en-US"/>
          </a:p>
        </p:txBody>
      </p:sp>
    </p:spTree>
    <p:extLst>
      <p:ext uri="{BB962C8B-B14F-4D97-AF65-F5344CB8AC3E}">
        <p14:creationId xmlns:p14="http://schemas.microsoft.com/office/powerpoint/2010/main" val="37718652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pilot study results are promising,</a:t>
            </a:r>
            <a:r>
              <a:rPr lang="en-US" baseline="0" dirty="0" smtClean="0"/>
              <a:t> but obviously not enough to say something about the real effects of the program. Therefore, the next step will be to evaluate the potential effects of </a:t>
            </a:r>
            <a:r>
              <a:rPr lang="en-US" baseline="0" dirty="0" err="1" smtClean="0"/>
              <a:t>PiB</a:t>
            </a:r>
            <a:r>
              <a:rPr lang="en-US" baseline="0" dirty="0" smtClean="0"/>
              <a:t> </a:t>
            </a:r>
            <a:endParaRPr lang="en-US" dirty="0" smtClean="0">
              <a:effectLst/>
            </a:endParaRPr>
          </a:p>
        </p:txBody>
      </p:sp>
      <p:sp>
        <p:nvSpPr>
          <p:cNvPr id="4" name="Slide Number Placeholder 3"/>
          <p:cNvSpPr>
            <a:spLocks noGrp="1"/>
          </p:cNvSpPr>
          <p:nvPr>
            <p:ph type="sldNum" sz="quarter" idx="10"/>
          </p:nvPr>
        </p:nvSpPr>
        <p:spPr/>
        <p:txBody>
          <a:bodyPr/>
          <a:lstStyle/>
          <a:p>
            <a:pPr>
              <a:defRPr/>
            </a:pPr>
            <a:fld id="{4C6742EF-90A0-9041-9434-3FBFD6896A2B}" type="slidenum">
              <a:rPr lang="en-US" smtClean="0"/>
              <a:pPr>
                <a:defRPr/>
              </a:pPr>
              <a:t>19</a:t>
            </a:fld>
            <a:endParaRPr lang="en-US"/>
          </a:p>
        </p:txBody>
      </p:sp>
    </p:spTree>
    <p:extLst>
      <p:ext uri="{BB962C8B-B14F-4D97-AF65-F5344CB8AC3E}">
        <p14:creationId xmlns:p14="http://schemas.microsoft.com/office/powerpoint/2010/main" val="1780108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ＭＳ Ｐゴシック" pitchFamily="-107" charset="-128"/>
                <a:cs typeface="ＭＳ Ｐゴシック" pitchFamily="-107" charset="-128"/>
              </a:rPr>
              <a:t>Background: </a:t>
            </a:r>
          </a:p>
          <a:p>
            <a:pPr marL="171450" indent="-171450">
              <a:buFontTx/>
              <a:buChar char="-"/>
            </a:pPr>
            <a:r>
              <a:rPr lang="en-US" sz="1200" kern="1200" dirty="0" smtClean="0">
                <a:solidFill>
                  <a:schemeClr val="tx1"/>
                </a:solidFill>
                <a:effectLst/>
                <a:latin typeface="+mn-lt"/>
                <a:ea typeface="ＭＳ Ｐゴシック" pitchFamily="-107" charset="-128"/>
                <a:cs typeface="ＭＳ Ｐゴシック" pitchFamily="-107" charset="-128"/>
              </a:rPr>
              <a:t>Because</a:t>
            </a:r>
            <a:r>
              <a:rPr lang="en-US" sz="1200" kern="1200" baseline="0" dirty="0" smtClean="0">
                <a:solidFill>
                  <a:schemeClr val="tx1"/>
                </a:solidFill>
                <a:effectLst/>
                <a:latin typeface="+mn-lt"/>
                <a:ea typeface="ＭＳ Ｐゴシック" pitchFamily="-107" charset="-128"/>
                <a:cs typeface="ＭＳ Ｐゴシック" pitchFamily="-107" charset="-128"/>
              </a:rPr>
              <a:t> of the expected increase in people with dementia, no cure in sight and the rising costs of care </a:t>
            </a:r>
            <a:r>
              <a:rPr lang="en-US" sz="1200" kern="1200" baseline="0" dirty="0" smtClean="0">
                <a:solidFill>
                  <a:schemeClr val="tx1"/>
                </a:solidFill>
                <a:effectLst/>
                <a:latin typeface="+mn-lt"/>
                <a:ea typeface="ＭＳ Ｐゴシック" pitchFamily="-107" charset="-128"/>
                <a:cs typeface="ＭＳ Ｐゴシック" pitchFamily="-107" charset="-128"/>
                <a:sym typeface="Wingdings"/>
              </a:rPr>
              <a:t> focus on caregiver</a:t>
            </a:r>
            <a:endParaRPr lang="en-US" sz="1200" kern="1200" baseline="0" dirty="0" smtClean="0">
              <a:solidFill>
                <a:schemeClr val="tx1"/>
              </a:solidFill>
              <a:effectLst/>
              <a:latin typeface="+mn-lt"/>
              <a:ea typeface="ＭＳ Ｐゴシック" pitchFamily="-107" charset="-128"/>
              <a:cs typeface="ＭＳ Ｐゴシック" pitchFamily="-107" charset="-128"/>
            </a:endParaRPr>
          </a:p>
          <a:p>
            <a:pPr marL="171450" indent="-171450">
              <a:buFontTx/>
              <a:buChar char="-"/>
            </a:pPr>
            <a:r>
              <a:rPr lang="en-US" sz="1200" kern="1200" dirty="0" smtClean="0">
                <a:solidFill>
                  <a:schemeClr val="tx1"/>
                </a:solidFill>
                <a:effectLst/>
                <a:latin typeface="+mn-lt"/>
                <a:ea typeface="ＭＳ Ｐゴシック" pitchFamily="-107" charset="-128"/>
                <a:cs typeface="ＭＳ Ｐゴシック" pitchFamily="-107" charset="-128"/>
              </a:rPr>
              <a:t>informal </a:t>
            </a:r>
            <a:r>
              <a:rPr lang="en-US" sz="1200" kern="1200" dirty="0" smtClean="0">
                <a:solidFill>
                  <a:schemeClr val="tx1"/>
                </a:solidFill>
                <a:effectLst/>
                <a:latin typeface="+mn-lt"/>
                <a:ea typeface="ＭＳ Ｐゴシック" pitchFamily="-107" charset="-128"/>
                <a:cs typeface="ＭＳ Ｐゴシック" pitchFamily="-107" charset="-128"/>
              </a:rPr>
              <a:t>caregiving </a:t>
            </a:r>
            <a:r>
              <a:rPr lang="en-US" sz="1200" kern="1200" dirty="0" smtClean="0">
                <a:solidFill>
                  <a:schemeClr val="tx1"/>
                </a:solidFill>
                <a:effectLst/>
                <a:latin typeface="+mn-lt"/>
                <a:ea typeface="ＭＳ Ｐゴシック" pitchFamily="-107" charset="-128"/>
                <a:cs typeface="ＭＳ Ｐゴシック" pitchFamily="-107" charset="-128"/>
              </a:rPr>
              <a:t>can</a:t>
            </a:r>
            <a:r>
              <a:rPr lang="en-US" sz="1200" kern="1200" baseline="0" dirty="0" smtClean="0">
                <a:solidFill>
                  <a:schemeClr val="tx1"/>
                </a:solidFill>
                <a:effectLst/>
                <a:latin typeface="+mn-lt"/>
                <a:ea typeface="ＭＳ Ｐゴシック" pitchFamily="-107" charset="-128"/>
                <a:cs typeface="ＭＳ Ｐゴシック" pitchFamily="-107" charset="-128"/>
              </a:rPr>
              <a:t> put a great strain on family members and </a:t>
            </a:r>
            <a:r>
              <a:rPr lang="en-US" sz="1200" kern="1200" dirty="0" smtClean="0">
                <a:solidFill>
                  <a:schemeClr val="tx1"/>
                </a:solidFill>
                <a:effectLst/>
                <a:latin typeface="+mn-lt"/>
                <a:ea typeface="ＭＳ Ｐゴシック" pitchFamily="-107" charset="-128"/>
                <a:cs typeface="ＭＳ Ｐゴシック" pitchFamily="-107" charset="-128"/>
              </a:rPr>
              <a:t>often </a:t>
            </a:r>
            <a:r>
              <a:rPr lang="en-US" sz="1200" kern="1200" dirty="0" smtClean="0">
                <a:solidFill>
                  <a:schemeClr val="tx1"/>
                </a:solidFill>
                <a:effectLst/>
                <a:latin typeface="+mn-lt"/>
                <a:ea typeface="ＭＳ Ｐゴシック" pitchFamily="-107" charset="-128"/>
                <a:cs typeface="ＭＳ Ｐゴシック" pitchFamily="-107" charset="-128"/>
              </a:rPr>
              <a:t>causes burden and </a:t>
            </a:r>
            <a:r>
              <a:rPr lang="en-US" sz="1200" kern="1200" dirty="0" smtClean="0">
                <a:solidFill>
                  <a:schemeClr val="tx1"/>
                </a:solidFill>
                <a:effectLst/>
                <a:latin typeface="+mn-lt"/>
                <a:ea typeface="ＭＳ Ｐゴシック" pitchFamily="-107" charset="-128"/>
                <a:cs typeface="ＭＳ Ｐゴシック" pitchFamily="-107" charset="-128"/>
              </a:rPr>
              <a:t>stress</a:t>
            </a:r>
          </a:p>
          <a:p>
            <a:pPr marL="171450" indent="-171450">
              <a:buFontTx/>
              <a:buChar char="-"/>
            </a:pPr>
            <a:r>
              <a:rPr lang="en-US" sz="1200" b="0" i="0" u="none" strike="noStrike" kern="1200" baseline="0" dirty="0" smtClean="0">
                <a:solidFill>
                  <a:schemeClr val="tx1"/>
                </a:solidFill>
                <a:effectLst/>
                <a:latin typeface="+mn-lt"/>
                <a:ea typeface="ＭＳ Ｐゴシック" pitchFamily="-107" charset="-128"/>
                <a:cs typeface="ＭＳ Ｐゴシック" pitchFamily="-107" charset="-128"/>
              </a:rPr>
              <a:t>Therefore, increasing </a:t>
            </a:r>
            <a:r>
              <a:rPr lang="en-US" sz="1200" b="0" i="0" u="none" strike="noStrike" kern="1200" baseline="0" dirty="0" smtClean="0">
                <a:solidFill>
                  <a:schemeClr val="tx1"/>
                </a:solidFill>
                <a:effectLst/>
                <a:latin typeface="+mn-lt"/>
                <a:ea typeface="ＭＳ Ｐゴシック" pitchFamily="-107" charset="-128"/>
                <a:cs typeface="ＭＳ Ｐゴシック" pitchFamily="-107" charset="-128"/>
              </a:rPr>
              <a:t>need for effective caregiver interventions</a:t>
            </a:r>
          </a:p>
          <a:p>
            <a:pPr marL="171450" indent="-171450">
              <a:buFontTx/>
              <a:buChar char="-"/>
            </a:pPr>
            <a:r>
              <a:rPr lang="en-US" sz="1200" b="0" i="0" u="none" strike="noStrike" kern="1200" baseline="0" dirty="0" smtClean="0">
                <a:solidFill>
                  <a:schemeClr val="tx1"/>
                </a:solidFill>
                <a:effectLst/>
                <a:latin typeface="+mn-lt"/>
                <a:ea typeface="ＭＳ Ｐゴシック" pitchFamily="-107" charset="-128"/>
                <a:cs typeface="ＭＳ Ｐゴシック" pitchFamily="-107" charset="-128"/>
              </a:rPr>
              <a:t>However, </a:t>
            </a:r>
            <a:r>
              <a:rPr lang="en-US" sz="1200" b="0" i="0" u="none" strike="noStrike" kern="1200" baseline="0" dirty="0" smtClean="0">
                <a:solidFill>
                  <a:schemeClr val="tx1"/>
                </a:solidFill>
                <a:effectLst/>
                <a:latin typeface="+mn-lt"/>
                <a:ea typeface="ＭＳ Ｐゴシック" pitchFamily="-107" charset="-128"/>
                <a:cs typeface="ＭＳ Ｐゴシック" pitchFamily="-107" charset="-128"/>
              </a:rPr>
              <a:t>the </a:t>
            </a:r>
            <a:r>
              <a:rPr lang="en-US" sz="1200" b="0" i="0" u="none" strike="noStrike" kern="1200" baseline="0" dirty="0" smtClean="0">
                <a:solidFill>
                  <a:schemeClr val="tx1"/>
                </a:solidFill>
                <a:latin typeface="+mn-lt"/>
                <a:ea typeface="ＭＳ Ｐゴシック" pitchFamily="-107" charset="-128"/>
                <a:cs typeface="ＭＳ Ｐゴシック" pitchFamily="-107" charset="-128"/>
              </a:rPr>
              <a:t>aging </a:t>
            </a:r>
            <a:r>
              <a:rPr lang="en-US" sz="1200" b="0" i="0" u="none" strike="noStrike" kern="1200" baseline="0" dirty="0" smtClean="0">
                <a:solidFill>
                  <a:schemeClr val="tx1"/>
                </a:solidFill>
                <a:latin typeface="+mn-lt"/>
                <a:ea typeface="ＭＳ Ｐゴシック" pitchFamily="-107" charset="-128"/>
                <a:cs typeface="ＭＳ Ｐゴシック" pitchFamily="-107" charset="-128"/>
              </a:rPr>
              <a:t>of the population leads to decrease in available formal </a:t>
            </a:r>
            <a:r>
              <a:rPr lang="en-US" sz="1200" b="0" i="0" u="none" strike="noStrike" kern="1200" baseline="0" dirty="0" smtClean="0">
                <a:solidFill>
                  <a:schemeClr val="tx1"/>
                </a:solidFill>
                <a:latin typeface="+mn-lt"/>
                <a:ea typeface="ＭＳ Ｐゴシック" pitchFamily="-107" charset="-128"/>
                <a:cs typeface="ＭＳ Ｐゴシック" pitchFamily="-107" charset="-128"/>
              </a:rPr>
              <a:t>healthcare</a:t>
            </a:r>
            <a:endParaRPr lang="en-US" sz="1200" b="0" i="0" u="none" strike="noStrike" kern="1200" baseline="0" dirty="0" smtClean="0">
              <a:solidFill>
                <a:schemeClr val="tx1"/>
              </a:solidFill>
              <a:latin typeface="+mn-lt"/>
              <a:ea typeface="ＭＳ Ｐゴシック" pitchFamily="-107" charset="-128"/>
              <a:cs typeface="ＭＳ Ｐゴシック" pitchFamily="-107" charset="-128"/>
            </a:endParaRPr>
          </a:p>
          <a:p>
            <a:r>
              <a:rPr lang="en-US" sz="1200" b="0" i="0" u="none" strike="noStrike" kern="1200" baseline="0" dirty="0" smtClean="0">
                <a:solidFill>
                  <a:schemeClr val="tx1"/>
                </a:solidFill>
                <a:latin typeface="+mn-lt"/>
                <a:ea typeface="ＭＳ Ｐゴシック" pitchFamily="-107" charset="-128"/>
                <a:cs typeface="ＭＳ Ｐゴシック" pitchFamily="-107" charset="-128"/>
              </a:rPr>
              <a:t>With Internet interventions we might be able to meet the educational and support needs of </a:t>
            </a:r>
            <a:r>
              <a:rPr lang="en-US" sz="1200" b="0" i="0" u="none" strike="noStrike" kern="1200" baseline="0" dirty="0" smtClean="0">
                <a:solidFill>
                  <a:schemeClr val="tx1"/>
                </a:solidFill>
                <a:latin typeface="+mn-lt"/>
                <a:ea typeface="ＭＳ Ｐゴシック" pitchFamily="-107" charset="-128"/>
                <a:cs typeface="ＭＳ Ｐゴシック" pitchFamily="-107" charset="-128"/>
              </a:rPr>
              <a:t>informal caregivers at reduced costs</a:t>
            </a:r>
            <a:endParaRPr lang="en-US" dirty="0"/>
          </a:p>
        </p:txBody>
      </p:sp>
      <p:sp>
        <p:nvSpPr>
          <p:cNvPr id="4" name="Slide Number Placeholder 3"/>
          <p:cNvSpPr>
            <a:spLocks noGrp="1"/>
          </p:cNvSpPr>
          <p:nvPr>
            <p:ph type="sldNum" sz="quarter" idx="10"/>
          </p:nvPr>
        </p:nvSpPr>
        <p:spPr/>
        <p:txBody>
          <a:bodyPr/>
          <a:lstStyle/>
          <a:p>
            <a:pPr>
              <a:defRPr/>
            </a:pPr>
            <a:fld id="{4C6742EF-90A0-9041-9434-3FBFD6896A2B}" type="slidenum">
              <a:rPr lang="en-US" smtClean="0"/>
              <a:pPr>
                <a:defRPr/>
              </a:pPr>
              <a:t>2</a:t>
            </a:fld>
            <a:endParaRPr lang="en-US"/>
          </a:p>
        </p:txBody>
      </p:sp>
    </p:spTree>
    <p:extLst>
      <p:ext uri="{BB962C8B-B14F-4D97-AF65-F5344CB8AC3E}">
        <p14:creationId xmlns:p14="http://schemas.microsoft.com/office/powerpoint/2010/main" val="17801088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a:t>
            </a:r>
            <a:r>
              <a:rPr lang="en-US" baseline="0" dirty="0" smtClean="0"/>
              <a:t>will evaluate the effect of </a:t>
            </a:r>
            <a:r>
              <a:rPr lang="en-US" baseline="0" dirty="0" err="1" smtClean="0"/>
              <a:t>PiB</a:t>
            </a:r>
            <a:r>
              <a:rPr lang="en-US" baseline="0" dirty="0" smtClean="0"/>
              <a:t> compared to a waiting list control group in an RCT with 80 participants. We will evaluate the effects on self-efficacy, control and depression and perform a process </a:t>
            </a:r>
            <a:r>
              <a:rPr lang="en-US" baseline="0" dirty="0" smtClean="0"/>
              <a:t>and </a:t>
            </a:r>
            <a:r>
              <a:rPr lang="en-US" baseline="0" dirty="0" smtClean="0"/>
              <a:t>costs evaluation. The study is currently on-going, results can be expected in the fall of 2015</a:t>
            </a:r>
            <a:endParaRPr lang="en-US" dirty="0"/>
          </a:p>
        </p:txBody>
      </p:sp>
      <p:sp>
        <p:nvSpPr>
          <p:cNvPr id="4" name="Slide Number Placeholder 3"/>
          <p:cNvSpPr>
            <a:spLocks noGrp="1"/>
          </p:cNvSpPr>
          <p:nvPr>
            <p:ph type="sldNum" sz="quarter" idx="10"/>
          </p:nvPr>
        </p:nvSpPr>
        <p:spPr/>
        <p:txBody>
          <a:bodyPr/>
          <a:lstStyle/>
          <a:p>
            <a:pPr>
              <a:defRPr/>
            </a:pPr>
            <a:fld id="{4C6742EF-90A0-9041-9434-3FBFD6896A2B}" type="slidenum">
              <a:rPr lang="en-US" smtClean="0"/>
              <a:pPr>
                <a:defRPr/>
              </a:pPr>
              <a:t>20</a:t>
            </a:fld>
            <a:endParaRPr lang="en-US"/>
          </a:p>
        </p:txBody>
      </p:sp>
    </p:spTree>
    <p:extLst>
      <p:ext uri="{BB962C8B-B14F-4D97-AF65-F5344CB8AC3E}">
        <p14:creationId xmlns:p14="http://schemas.microsoft.com/office/powerpoint/2010/main" val="38115820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ＭＳ Ｐゴシック" pitchFamily="-107" charset="-128"/>
                <a:cs typeface="ＭＳ Ｐゴシック" pitchFamily="-107" charset="-128"/>
              </a:rPr>
              <a:t>We can conclude that Internet interventions for dementia caregivers can improve various aspects of caregiver wellbeing, provided they comprise multiple components + are tailored to the individual + include interaction with a coach and/or other caregivers. </a:t>
            </a:r>
          </a:p>
          <a:p>
            <a:r>
              <a:rPr lang="en-US" sz="1200" kern="1200" dirty="0" smtClean="0">
                <a:solidFill>
                  <a:schemeClr val="tx1"/>
                </a:solidFill>
                <a:effectLst/>
                <a:latin typeface="+mn-lt"/>
                <a:ea typeface="ＭＳ Ｐゴシック" pitchFamily="-107" charset="-128"/>
                <a:cs typeface="ＭＳ Ｐゴシック" pitchFamily="-107" charset="-128"/>
              </a:rPr>
              <a:t>The results of the feasibility study are </a:t>
            </a:r>
            <a:r>
              <a:rPr lang="en-US" sz="1200" kern="1200" dirty="0" smtClean="0">
                <a:solidFill>
                  <a:schemeClr val="tx1"/>
                </a:solidFill>
                <a:effectLst/>
                <a:latin typeface="+mn-lt"/>
                <a:ea typeface="ＭＳ Ｐゴシック" pitchFamily="-107" charset="-128"/>
                <a:cs typeface="ＭＳ Ｐゴシック" pitchFamily="-107" charset="-128"/>
              </a:rPr>
              <a:t>promising</a:t>
            </a:r>
            <a:r>
              <a:rPr lang="en-US" sz="1200" kern="1200" baseline="0" dirty="0" smtClean="0">
                <a:solidFill>
                  <a:schemeClr val="tx1"/>
                </a:solidFill>
                <a:effectLst/>
                <a:latin typeface="+mn-lt"/>
                <a:ea typeface="ＭＳ Ｐゴシック" pitchFamily="-107" charset="-128"/>
                <a:cs typeface="ＭＳ Ｐゴシック" pitchFamily="-107" charset="-128"/>
              </a:rPr>
              <a:t> </a:t>
            </a:r>
            <a:r>
              <a:rPr lang="en-US" sz="1200" kern="1200" baseline="0" dirty="0" smtClean="0">
                <a:solidFill>
                  <a:schemeClr val="tx1"/>
                </a:solidFill>
                <a:effectLst/>
                <a:latin typeface="+mn-lt"/>
                <a:ea typeface="ＭＳ Ｐゴシック" pitchFamily="-107" charset="-128"/>
                <a:cs typeface="ＭＳ Ｐゴシック" pitchFamily="-107" charset="-128"/>
              </a:rPr>
              <a:t>and </a:t>
            </a:r>
            <a:r>
              <a:rPr lang="en-US" sz="1200" kern="1200" baseline="0" dirty="0" smtClean="0">
                <a:solidFill>
                  <a:schemeClr val="tx1"/>
                </a:solidFill>
                <a:effectLst/>
                <a:latin typeface="+mn-lt"/>
                <a:ea typeface="ＭＳ Ｐゴシック" pitchFamily="-107" charset="-128"/>
                <a:cs typeface="ＭＳ Ｐゴシック" pitchFamily="-107" charset="-128"/>
              </a:rPr>
              <a:t>enabled </a:t>
            </a:r>
            <a:r>
              <a:rPr lang="en-US" sz="1200" kern="1200" baseline="0" dirty="0" smtClean="0">
                <a:solidFill>
                  <a:schemeClr val="tx1"/>
                </a:solidFill>
                <a:effectLst/>
                <a:latin typeface="+mn-lt"/>
                <a:ea typeface="ＭＳ Ｐゴシック" pitchFamily="-107" charset="-128"/>
                <a:cs typeface="ＭＳ Ｐゴシック" pitchFamily="-107" charset="-128"/>
              </a:rPr>
              <a:t>us to make specific adaptations to the program to increase user-friendliness. </a:t>
            </a:r>
            <a:r>
              <a:rPr lang="en-US" sz="1200" kern="1200" dirty="0" smtClean="0">
                <a:solidFill>
                  <a:schemeClr val="tx1"/>
                </a:solidFill>
                <a:effectLst/>
                <a:latin typeface="+mn-lt"/>
                <a:ea typeface="ＭＳ Ｐゴシック" pitchFamily="-107" charset="-128"/>
                <a:cs typeface="ＭＳ Ｐゴシック" pitchFamily="-107" charset="-128"/>
              </a:rPr>
              <a:t>However, the small sample size</a:t>
            </a:r>
            <a:r>
              <a:rPr lang="en-US" sz="1200" kern="1200" baseline="0" dirty="0" smtClean="0">
                <a:solidFill>
                  <a:schemeClr val="tx1"/>
                </a:solidFill>
                <a:effectLst/>
                <a:latin typeface="+mn-lt"/>
                <a:ea typeface="ＭＳ Ｐゴシック" pitchFamily="-107" charset="-128"/>
                <a:cs typeface="ＭＳ Ｐゴシック" pitchFamily="-107" charset="-128"/>
              </a:rPr>
              <a:t> and the lack of a control group</a:t>
            </a:r>
            <a:r>
              <a:rPr lang="en-US" sz="1200" kern="1200" dirty="0" smtClean="0">
                <a:solidFill>
                  <a:schemeClr val="tx1"/>
                </a:solidFill>
                <a:effectLst/>
                <a:latin typeface="+mn-lt"/>
                <a:ea typeface="ＭＳ Ｐゴシック" pitchFamily="-107" charset="-128"/>
                <a:cs typeface="ＭＳ Ｐゴシック" pitchFamily="-107" charset="-128"/>
              </a:rPr>
              <a:t> limited the ability to make valid statements about the preliminary effects of the intervention.</a:t>
            </a:r>
            <a:r>
              <a:rPr lang="en-US" sz="1200" kern="1200" baseline="0" dirty="0" smtClean="0">
                <a:solidFill>
                  <a:schemeClr val="tx1"/>
                </a:solidFill>
                <a:effectLst/>
                <a:latin typeface="+mn-lt"/>
                <a:ea typeface="ＭＳ Ｐゴシック" pitchFamily="-107" charset="-128"/>
                <a:cs typeface="ＭＳ Ｐゴシック" pitchFamily="-107" charset="-128"/>
              </a:rPr>
              <a:t> </a:t>
            </a:r>
            <a:r>
              <a:rPr lang="en-US" sz="1200" kern="1200" dirty="0" smtClean="0">
                <a:solidFill>
                  <a:schemeClr val="tx1"/>
                </a:solidFill>
                <a:effectLst/>
                <a:latin typeface="+mn-lt"/>
                <a:ea typeface="ＭＳ Ｐゴシック" pitchFamily="-107" charset="-128"/>
                <a:cs typeface="ＭＳ Ｐゴシック" pitchFamily="-107" charset="-128"/>
              </a:rPr>
              <a:t>Results from the </a:t>
            </a:r>
            <a:r>
              <a:rPr lang="en-US" sz="1200" kern="1200" dirty="0" smtClean="0">
                <a:solidFill>
                  <a:schemeClr val="tx1"/>
                </a:solidFill>
                <a:effectLst/>
                <a:latin typeface="+mn-lt"/>
                <a:ea typeface="ＭＳ Ｐゴシック" pitchFamily="-107" charset="-128"/>
                <a:cs typeface="ＭＳ Ｐゴシック" pitchFamily="-107" charset="-128"/>
              </a:rPr>
              <a:t>provide </a:t>
            </a:r>
            <a:r>
              <a:rPr lang="en-US" sz="1200" kern="1200" dirty="0" smtClean="0">
                <a:solidFill>
                  <a:schemeClr val="tx1"/>
                </a:solidFill>
                <a:effectLst/>
                <a:latin typeface="+mn-lt"/>
                <a:ea typeface="ＭＳ Ｐゴシック" pitchFamily="-107" charset="-128"/>
                <a:cs typeface="ＭＳ Ｐゴシック" pitchFamily="-107" charset="-128"/>
              </a:rPr>
              <a:t>support to move forward with a full-scale randomized controlled trial on the effectiveness of the online intervention.</a:t>
            </a:r>
            <a:r>
              <a:rPr lang="en-US" dirty="0" smtClean="0">
                <a:effectLst/>
              </a:rPr>
              <a:t> </a:t>
            </a:r>
            <a:endParaRPr lang="en-US" sz="1200" b="0" i="0" u="none" strike="noStrike" kern="1200" baseline="0" dirty="0" smtClean="0">
              <a:solidFill>
                <a:schemeClr val="tx1"/>
              </a:solidFill>
              <a:latin typeface="+mn-lt"/>
              <a:ea typeface="ＭＳ Ｐゴシック" pitchFamily="-107" charset="-128"/>
              <a:cs typeface="ＭＳ Ｐゴシック" pitchFamily="-107" charset="-128"/>
            </a:endParaRPr>
          </a:p>
        </p:txBody>
      </p:sp>
      <p:sp>
        <p:nvSpPr>
          <p:cNvPr id="4" name="Slide Number Placeholder 3"/>
          <p:cNvSpPr>
            <a:spLocks noGrp="1"/>
          </p:cNvSpPr>
          <p:nvPr>
            <p:ph type="sldNum" sz="quarter" idx="10"/>
          </p:nvPr>
        </p:nvSpPr>
        <p:spPr/>
        <p:txBody>
          <a:bodyPr/>
          <a:lstStyle/>
          <a:p>
            <a:pPr>
              <a:defRPr/>
            </a:pPr>
            <a:fld id="{4C6742EF-90A0-9041-9434-3FBFD6896A2B}" type="slidenum">
              <a:rPr lang="en-US" smtClean="0"/>
              <a:pPr>
                <a:defRPr/>
              </a:pPr>
              <a:t>21</a:t>
            </a:fld>
            <a:endParaRPr lang="en-US"/>
          </a:p>
        </p:txBody>
      </p:sp>
    </p:spTree>
    <p:extLst>
      <p:ext uri="{BB962C8B-B14F-4D97-AF65-F5344CB8AC3E}">
        <p14:creationId xmlns:p14="http://schemas.microsoft.com/office/powerpoint/2010/main" val="41144533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charset="0"/>
              <a:ea typeface="ＭＳ Ｐゴシック" charset="0"/>
              <a:cs typeface="ＭＳ Ｐゴシック" charset="0"/>
            </a:endParaRPr>
          </a:p>
        </p:txBody>
      </p:sp>
      <p:sp>
        <p:nvSpPr>
          <p:cNvPr id="409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001C3D"/>
                </a:solidFill>
                <a:latin typeface="Verdana" charset="0"/>
                <a:ea typeface="ＭＳ Ｐゴシック" charset="0"/>
                <a:cs typeface="ＭＳ Ｐゴシック" charset="0"/>
              </a:defRPr>
            </a:lvl1pPr>
            <a:lvl2pPr marL="742950" indent="-285750">
              <a:defRPr sz="3200">
                <a:solidFill>
                  <a:srgbClr val="001C3D"/>
                </a:solidFill>
                <a:latin typeface="Verdana" charset="0"/>
                <a:ea typeface="ＭＳ Ｐゴシック" charset="0"/>
              </a:defRPr>
            </a:lvl2pPr>
            <a:lvl3pPr marL="1143000" indent="-228600">
              <a:defRPr sz="3200">
                <a:solidFill>
                  <a:srgbClr val="001C3D"/>
                </a:solidFill>
                <a:latin typeface="Verdana" charset="0"/>
                <a:ea typeface="ＭＳ Ｐゴシック" charset="0"/>
              </a:defRPr>
            </a:lvl3pPr>
            <a:lvl4pPr marL="1600200" indent="-228600">
              <a:defRPr sz="3200">
                <a:solidFill>
                  <a:srgbClr val="001C3D"/>
                </a:solidFill>
                <a:latin typeface="Verdana" charset="0"/>
                <a:ea typeface="ＭＳ Ｐゴシック" charset="0"/>
              </a:defRPr>
            </a:lvl4pPr>
            <a:lvl5pPr marL="2057400" indent="-228600">
              <a:defRPr sz="3200">
                <a:solidFill>
                  <a:srgbClr val="001C3D"/>
                </a:solidFill>
                <a:latin typeface="Verdana" charset="0"/>
                <a:ea typeface="ＭＳ Ｐゴシック" charset="0"/>
              </a:defRPr>
            </a:lvl5pPr>
            <a:lvl6pPr marL="2514600" indent="-228600" eaLnBrk="0" fontAlgn="base" hangingPunct="0">
              <a:spcBef>
                <a:spcPct val="0"/>
              </a:spcBef>
              <a:spcAft>
                <a:spcPct val="0"/>
              </a:spcAft>
              <a:defRPr sz="3200">
                <a:solidFill>
                  <a:srgbClr val="001C3D"/>
                </a:solidFill>
                <a:latin typeface="Verdana" charset="0"/>
                <a:ea typeface="ＭＳ Ｐゴシック" charset="0"/>
              </a:defRPr>
            </a:lvl6pPr>
            <a:lvl7pPr marL="2971800" indent="-228600" eaLnBrk="0" fontAlgn="base" hangingPunct="0">
              <a:spcBef>
                <a:spcPct val="0"/>
              </a:spcBef>
              <a:spcAft>
                <a:spcPct val="0"/>
              </a:spcAft>
              <a:defRPr sz="3200">
                <a:solidFill>
                  <a:srgbClr val="001C3D"/>
                </a:solidFill>
                <a:latin typeface="Verdana" charset="0"/>
                <a:ea typeface="ＭＳ Ｐゴシック" charset="0"/>
              </a:defRPr>
            </a:lvl7pPr>
            <a:lvl8pPr marL="3429000" indent="-228600" eaLnBrk="0" fontAlgn="base" hangingPunct="0">
              <a:spcBef>
                <a:spcPct val="0"/>
              </a:spcBef>
              <a:spcAft>
                <a:spcPct val="0"/>
              </a:spcAft>
              <a:defRPr sz="3200">
                <a:solidFill>
                  <a:srgbClr val="001C3D"/>
                </a:solidFill>
                <a:latin typeface="Verdana" charset="0"/>
                <a:ea typeface="ＭＳ Ｐゴシック" charset="0"/>
              </a:defRPr>
            </a:lvl8pPr>
            <a:lvl9pPr marL="3886200" indent="-228600" eaLnBrk="0" fontAlgn="base" hangingPunct="0">
              <a:spcBef>
                <a:spcPct val="0"/>
              </a:spcBef>
              <a:spcAft>
                <a:spcPct val="0"/>
              </a:spcAft>
              <a:defRPr sz="3200">
                <a:solidFill>
                  <a:srgbClr val="001C3D"/>
                </a:solidFill>
                <a:latin typeface="Verdana" charset="0"/>
                <a:ea typeface="ＭＳ Ｐゴシック" charset="0"/>
              </a:defRPr>
            </a:lvl9pPr>
          </a:lstStyle>
          <a:p>
            <a:fld id="{450A03B7-79EE-D947-BDC7-DDA1DC8861FB}" type="slidenum">
              <a:rPr lang="en-US" sz="1200"/>
              <a:pPr/>
              <a:t>22</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2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sz="1200" kern="1200" dirty="0" smtClean="0">
                <a:solidFill>
                  <a:schemeClr val="tx1"/>
                </a:solidFill>
                <a:effectLst/>
                <a:latin typeface="+mn-lt"/>
                <a:ea typeface="ＭＳ Ｐゴシック" pitchFamily="-107" charset="-128"/>
                <a:cs typeface="ＭＳ Ｐゴシック" pitchFamily="-107" charset="-128"/>
              </a:rPr>
              <a:t>Because the degree of strain and burden/practical support in daily life is still low in the pre-dementia stage, this provides great opportunity to empower informal caregivers with support and information</a:t>
            </a:r>
          </a:p>
          <a:p>
            <a:pPr marL="171450" indent="-171450">
              <a:buFontTx/>
              <a:buChar char="-"/>
            </a:pPr>
            <a:r>
              <a:rPr lang="nl-NL" dirty="0" err="1" smtClean="0">
                <a:latin typeface="Arial" charset="0"/>
                <a:ea typeface="ＭＳ Ｐゴシック" charset="0"/>
                <a:cs typeface="ＭＳ Ｐゴシック" charset="0"/>
              </a:rPr>
              <a:t>Advice</a:t>
            </a:r>
            <a:r>
              <a:rPr lang="nl-NL" dirty="0" smtClean="0">
                <a:latin typeface="Arial" charset="0"/>
                <a:ea typeface="ＭＳ Ｐゴシック" charset="0"/>
                <a:cs typeface="ＭＳ Ｐゴシック" charset="0"/>
              </a:rPr>
              <a:t> </a:t>
            </a:r>
            <a:r>
              <a:rPr lang="nl-NL" dirty="0" err="1" smtClean="0">
                <a:latin typeface="Arial" charset="0"/>
                <a:ea typeface="ＭＳ Ｐゴシック" charset="0"/>
                <a:cs typeface="ＭＳ Ｐゴシック" charset="0"/>
              </a:rPr>
              <a:t>how</a:t>
            </a:r>
            <a:r>
              <a:rPr lang="nl-NL" dirty="0" smtClean="0">
                <a:latin typeface="Arial" charset="0"/>
                <a:ea typeface="ＭＳ Ｐゴシック" charset="0"/>
                <a:cs typeface="ＭＳ Ｐゴシック" charset="0"/>
              </a:rPr>
              <a:t> </a:t>
            </a:r>
            <a:r>
              <a:rPr lang="nl-NL" dirty="0" err="1" smtClean="0">
                <a:latin typeface="Arial" charset="0"/>
                <a:ea typeface="ＭＳ Ｐゴシック" charset="0"/>
                <a:cs typeface="ＭＳ Ｐゴシック" charset="0"/>
              </a:rPr>
              <a:t>to</a:t>
            </a:r>
            <a:r>
              <a:rPr lang="nl-NL" dirty="0" smtClean="0">
                <a:latin typeface="Arial" charset="0"/>
                <a:ea typeface="ＭＳ Ｐゴシック" charset="0"/>
                <a:cs typeface="ＭＳ Ｐゴシック" charset="0"/>
              </a:rPr>
              <a:t> accept, </a:t>
            </a:r>
            <a:r>
              <a:rPr lang="nl-NL" dirty="0" err="1" smtClean="0">
                <a:latin typeface="Arial" charset="0"/>
                <a:ea typeface="ＭＳ Ｐゴシック" charset="0"/>
                <a:cs typeface="ＭＳ Ｐゴシック" charset="0"/>
              </a:rPr>
              <a:t>cope</a:t>
            </a:r>
            <a:r>
              <a:rPr lang="nl-NL" dirty="0" smtClean="0">
                <a:latin typeface="Arial" charset="0"/>
                <a:ea typeface="ＭＳ Ｐゴシック" charset="0"/>
                <a:cs typeface="ＭＳ Ｐゴシック" charset="0"/>
              </a:rPr>
              <a:t>, </a:t>
            </a:r>
            <a:r>
              <a:rPr lang="nl-NL" dirty="0" err="1" smtClean="0">
                <a:latin typeface="Arial" charset="0"/>
                <a:ea typeface="ＭＳ Ｐゴシック" charset="0"/>
                <a:cs typeface="ＭＳ Ｐゴシック" charset="0"/>
              </a:rPr>
              <a:t>adapt</a:t>
            </a:r>
            <a:r>
              <a:rPr lang="nl-NL" dirty="0" smtClean="0">
                <a:latin typeface="Arial" charset="0"/>
                <a:ea typeface="ＭＳ Ｐゴシック" charset="0"/>
                <a:cs typeface="ＭＳ Ｐゴシック" charset="0"/>
              </a:rPr>
              <a:t> </a:t>
            </a:r>
            <a:r>
              <a:rPr lang="nl-NL" dirty="0" err="1" smtClean="0">
                <a:latin typeface="Arial" charset="0"/>
                <a:ea typeface="ＭＳ Ｐゴシック" charset="0"/>
                <a:cs typeface="ＭＳ Ｐゴシック" charset="0"/>
              </a:rPr>
              <a:t>to</a:t>
            </a:r>
            <a:r>
              <a:rPr lang="nl-NL" dirty="0" smtClean="0">
                <a:latin typeface="Arial" charset="0"/>
                <a:ea typeface="ＭＳ Ｐゴシック" charset="0"/>
                <a:cs typeface="ＭＳ Ｐゴシック" charset="0"/>
              </a:rPr>
              <a:t> </a:t>
            </a:r>
            <a:r>
              <a:rPr lang="nl-NL" dirty="0" err="1" smtClean="0">
                <a:latin typeface="Arial" charset="0"/>
                <a:ea typeface="ＭＳ Ｐゴシック" charset="0"/>
                <a:cs typeface="ＭＳ Ｐゴシック" charset="0"/>
              </a:rPr>
              <a:t>changing</a:t>
            </a:r>
            <a:r>
              <a:rPr lang="nl-NL" dirty="0" smtClean="0">
                <a:latin typeface="Arial" charset="0"/>
                <a:ea typeface="ＭＳ Ｐゴシック" charset="0"/>
                <a:cs typeface="ＭＳ Ｐゴシック" charset="0"/>
              </a:rPr>
              <a:t> </a:t>
            </a:r>
            <a:r>
              <a:rPr lang="nl-NL" dirty="0" err="1" smtClean="0">
                <a:latin typeface="Arial" charset="0"/>
                <a:ea typeface="ＭＳ Ｐゴシック" charset="0"/>
                <a:cs typeface="ＭＳ Ｐゴシック" charset="0"/>
              </a:rPr>
              <a:t>roles</a:t>
            </a:r>
            <a:endParaRPr lang="nl-NL" dirty="0" smtClean="0">
              <a:latin typeface="Arial" charset="0"/>
              <a:ea typeface="ＭＳ Ｐゴシック" charset="0"/>
              <a:cs typeface="ＭＳ Ｐゴシック" charset="0"/>
            </a:endParaRPr>
          </a:p>
          <a:p>
            <a:pPr marL="171450" indent="-171450">
              <a:buFontTx/>
              <a:buChar char="-"/>
            </a:pPr>
            <a:r>
              <a:rPr lang="nl-NL" dirty="0" err="1" smtClean="0">
                <a:latin typeface="Arial" charset="0"/>
                <a:ea typeface="ＭＳ Ｐゴシック" charset="0"/>
                <a:cs typeface="ＭＳ Ｐゴシック" charset="0"/>
              </a:rPr>
              <a:t>Prevent</a:t>
            </a:r>
            <a:r>
              <a:rPr lang="nl-NL" dirty="0" smtClean="0">
                <a:latin typeface="Arial" charset="0"/>
                <a:ea typeface="ＭＳ Ｐゴシック" charset="0"/>
                <a:cs typeface="ＭＳ Ｐゴシック" charset="0"/>
              </a:rPr>
              <a:t> </a:t>
            </a:r>
            <a:r>
              <a:rPr lang="nl-NL" dirty="0" err="1" smtClean="0">
                <a:latin typeface="Arial" charset="0"/>
                <a:ea typeface="ＭＳ Ｐゴシック" charset="0"/>
                <a:cs typeface="ＭＳ Ｐゴシック" charset="0"/>
              </a:rPr>
              <a:t>overburdening</a:t>
            </a:r>
            <a:r>
              <a:rPr lang="nl-NL" dirty="0" smtClean="0">
                <a:latin typeface="Arial" charset="0"/>
                <a:ea typeface="ＭＳ Ｐゴシック" charset="0"/>
                <a:cs typeface="ＭＳ Ｐゴシック" charset="0"/>
              </a:rPr>
              <a:t> in later stages </a:t>
            </a:r>
          </a:p>
        </p:txBody>
      </p:sp>
      <p:sp>
        <p:nvSpPr>
          <p:cNvPr id="92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001C3D"/>
                </a:solidFill>
                <a:latin typeface="Verdana" charset="0"/>
                <a:ea typeface="ＭＳ Ｐゴシック" charset="0"/>
                <a:cs typeface="ＭＳ Ｐゴシック" charset="0"/>
              </a:defRPr>
            </a:lvl1pPr>
            <a:lvl2pPr marL="742950" indent="-285750">
              <a:defRPr sz="3200">
                <a:solidFill>
                  <a:srgbClr val="001C3D"/>
                </a:solidFill>
                <a:latin typeface="Verdana" charset="0"/>
                <a:ea typeface="ＭＳ Ｐゴシック" charset="0"/>
              </a:defRPr>
            </a:lvl2pPr>
            <a:lvl3pPr marL="1143000" indent="-228600">
              <a:defRPr sz="3200">
                <a:solidFill>
                  <a:srgbClr val="001C3D"/>
                </a:solidFill>
                <a:latin typeface="Verdana" charset="0"/>
                <a:ea typeface="ＭＳ Ｐゴシック" charset="0"/>
              </a:defRPr>
            </a:lvl3pPr>
            <a:lvl4pPr marL="1600200" indent="-228600">
              <a:defRPr sz="3200">
                <a:solidFill>
                  <a:srgbClr val="001C3D"/>
                </a:solidFill>
                <a:latin typeface="Verdana" charset="0"/>
                <a:ea typeface="ＭＳ Ｐゴシック" charset="0"/>
              </a:defRPr>
            </a:lvl4pPr>
            <a:lvl5pPr marL="2057400" indent="-228600">
              <a:defRPr sz="3200">
                <a:solidFill>
                  <a:srgbClr val="001C3D"/>
                </a:solidFill>
                <a:latin typeface="Verdana" charset="0"/>
                <a:ea typeface="ＭＳ Ｐゴシック" charset="0"/>
              </a:defRPr>
            </a:lvl5pPr>
            <a:lvl6pPr marL="2514600" indent="-228600" eaLnBrk="0" fontAlgn="base" hangingPunct="0">
              <a:spcBef>
                <a:spcPct val="0"/>
              </a:spcBef>
              <a:spcAft>
                <a:spcPct val="0"/>
              </a:spcAft>
              <a:defRPr sz="3200">
                <a:solidFill>
                  <a:srgbClr val="001C3D"/>
                </a:solidFill>
                <a:latin typeface="Verdana" charset="0"/>
                <a:ea typeface="ＭＳ Ｐゴシック" charset="0"/>
              </a:defRPr>
            </a:lvl6pPr>
            <a:lvl7pPr marL="2971800" indent="-228600" eaLnBrk="0" fontAlgn="base" hangingPunct="0">
              <a:spcBef>
                <a:spcPct val="0"/>
              </a:spcBef>
              <a:spcAft>
                <a:spcPct val="0"/>
              </a:spcAft>
              <a:defRPr sz="3200">
                <a:solidFill>
                  <a:srgbClr val="001C3D"/>
                </a:solidFill>
                <a:latin typeface="Verdana" charset="0"/>
                <a:ea typeface="ＭＳ Ｐゴシック" charset="0"/>
              </a:defRPr>
            </a:lvl7pPr>
            <a:lvl8pPr marL="3429000" indent="-228600" eaLnBrk="0" fontAlgn="base" hangingPunct="0">
              <a:spcBef>
                <a:spcPct val="0"/>
              </a:spcBef>
              <a:spcAft>
                <a:spcPct val="0"/>
              </a:spcAft>
              <a:defRPr sz="3200">
                <a:solidFill>
                  <a:srgbClr val="001C3D"/>
                </a:solidFill>
                <a:latin typeface="Verdana" charset="0"/>
                <a:ea typeface="ＭＳ Ｐゴシック" charset="0"/>
              </a:defRPr>
            </a:lvl8pPr>
            <a:lvl9pPr marL="3886200" indent="-228600" eaLnBrk="0" fontAlgn="base" hangingPunct="0">
              <a:spcBef>
                <a:spcPct val="0"/>
              </a:spcBef>
              <a:spcAft>
                <a:spcPct val="0"/>
              </a:spcAft>
              <a:defRPr sz="3200">
                <a:solidFill>
                  <a:srgbClr val="001C3D"/>
                </a:solidFill>
                <a:latin typeface="Verdana" charset="0"/>
                <a:ea typeface="ＭＳ Ｐゴシック" charset="0"/>
              </a:defRPr>
            </a:lvl9pPr>
          </a:lstStyle>
          <a:p>
            <a:fld id="{42AA19D2-5CDB-3B47-B680-2B2A17FCAC30}" type="slidenum">
              <a:rPr lang="en-US" sz="1200">
                <a:solidFill>
                  <a:schemeClr val="tx1"/>
                </a:solidFill>
                <a:latin typeface="Arial" charset="0"/>
              </a:rPr>
              <a:pPr/>
              <a:t>3</a:t>
            </a:fld>
            <a:endParaRPr lang="en-US" sz="1200">
              <a:solidFill>
                <a:schemeClr val="tx1"/>
              </a:solidFill>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ＭＳ Ｐゴシック" pitchFamily="-107" charset="-128"/>
                <a:cs typeface="ＭＳ Ｐゴシック" pitchFamily="-107" charset="-128"/>
              </a:rPr>
              <a:t>Therefore, we the current study aims to develop and evaluate an Internet-based program for early-stage dementia caregivers.</a:t>
            </a:r>
          </a:p>
          <a:p>
            <a:pPr algn="just">
              <a:spcBef>
                <a:spcPct val="50000"/>
              </a:spcBef>
              <a:defRPr/>
            </a:pPr>
            <a:r>
              <a:rPr lang="en-GB" sz="1200" kern="1200" dirty="0" smtClean="0">
                <a:solidFill>
                  <a:schemeClr val="tx1"/>
                </a:solidFill>
                <a:effectLst/>
                <a:latin typeface="+mn-lt"/>
                <a:ea typeface="ＭＳ Ｐゴシック" pitchFamily="-107" charset="-128"/>
                <a:cs typeface="ＭＳ Ｐゴシック" pitchFamily="-107" charset="-128"/>
              </a:rPr>
              <a:t>As recommended by the MRC Framework for design and evaluation of complex interventions,</a:t>
            </a:r>
            <a:r>
              <a:rPr lang="en-GB" sz="1200" kern="1200" baseline="0" dirty="0" smtClean="0">
                <a:solidFill>
                  <a:schemeClr val="tx1"/>
                </a:solidFill>
                <a:effectLst/>
                <a:latin typeface="+mn-lt"/>
                <a:ea typeface="ＭＳ Ｐゴシック" pitchFamily="-107" charset="-128"/>
                <a:cs typeface="ＭＳ Ｐゴシック" pitchFamily="-107" charset="-128"/>
              </a:rPr>
              <a:t> </a:t>
            </a:r>
            <a:r>
              <a:rPr lang="en-GB" sz="1200" kern="1200" dirty="0" smtClean="0">
                <a:solidFill>
                  <a:schemeClr val="tx1"/>
                </a:solidFill>
                <a:effectLst/>
                <a:latin typeface="+mn-lt"/>
                <a:ea typeface="ＭＳ Ｐゴシック" pitchFamily="-107" charset="-128"/>
                <a:cs typeface="ＭＳ Ｐゴシック" pitchFamily="-107" charset="-128"/>
              </a:rPr>
              <a:t>the current study conducts </a:t>
            </a:r>
            <a:r>
              <a:rPr lang="en-GB" sz="1200" kern="1200" dirty="0" smtClean="0">
                <a:solidFill>
                  <a:schemeClr val="tx1"/>
                </a:solidFill>
                <a:effectLst/>
                <a:latin typeface="+mn-lt"/>
                <a:ea typeface="ＭＳ Ｐゴシック" pitchFamily="-107" charset="-128"/>
                <a:cs typeface="ＭＳ Ｐゴシック" pitchFamily="-107" charset="-128"/>
              </a:rPr>
              <a:t>a step</a:t>
            </a:r>
            <a:r>
              <a:rPr lang="en-GB" sz="1200" kern="1200" dirty="0" smtClean="0">
                <a:solidFill>
                  <a:schemeClr val="tx1"/>
                </a:solidFill>
                <a:effectLst/>
                <a:latin typeface="+mn-lt"/>
                <a:ea typeface="ＭＳ Ｐゴシック" pitchFamily="-107" charset="-128"/>
                <a:cs typeface="ＭＳ Ｐゴシック" pitchFamily="-107" charset="-128"/>
              </a:rPr>
              <a:t>-wise approach to (1) define the intervention based on the literature and target audience; (2) explore feasibility </a:t>
            </a:r>
            <a:r>
              <a:rPr lang="en-GB" sz="1200" kern="1200" dirty="0" smtClean="0">
                <a:solidFill>
                  <a:schemeClr val="tx1"/>
                </a:solidFill>
                <a:effectLst/>
                <a:latin typeface="+mn-lt"/>
                <a:ea typeface="ＭＳ Ｐゴシック" pitchFamily="-107" charset="-128"/>
                <a:cs typeface="ＭＳ Ｐゴシック" pitchFamily="-107" charset="-128"/>
              </a:rPr>
              <a:t>and </a:t>
            </a:r>
            <a:r>
              <a:rPr lang="en-GB" sz="1200" kern="1200" dirty="0" smtClean="0">
                <a:solidFill>
                  <a:schemeClr val="tx1"/>
                </a:solidFill>
                <a:effectLst/>
                <a:latin typeface="+mn-lt"/>
                <a:ea typeface="ＭＳ Ｐゴシック" pitchFamily="-107" charset="-128"/>
                <a:cs typeface="ＭＳ Ｐゴシック" pitchFamily="-107" charset="-128"/>
              </a:rPr>
              <a:t>finally;</a:t>
            </a:r>
            <a:r>
              <a:rPr lang="en-GB" sz="1200" kern="1200" baseline="0" dirty="0" smtClean="0">
                <a:solidFill>
                  <a:schemeClr val="tx1"/>
                </a:solidFill>
                <a:effectLst/>
                <a:latin typeface="+mn-lt"/>
                <a:ea typeface="ＭＳ Ｐゴシック" pitchFamily="-107" charset="-128"/>
                <a:cs typeface="ＭＳ Ｐゴシック" pitchFamily="-107" charset="-128"/>
              </a:rPr>
              <a:t> (3) evaluate </a:t>
            </a:r>
            <a:r>
              <a:rPr lang="en-GB" sz="1200" kern="1200" baseline="0" dirty="0" smtClean="0">
                <a:solidFill>
                  <a:schemeClr val="tx1"/>
                </a:solidFill>
                <a:effectLst/>
                <a:latin typeface="+mn-lt"/>
                <a:ea typeface="ＭＳ Ｐゴシック" pitchFamily="-107" charset="-128"/>
                <a:cs typeface="ＭＳ Ｐゴシック" pitchFamily="-107" charset="-128"/>
              </a:rPr>
              <a:t>its effects</a:t>
            </a:r>
            <a:endParaRPr lang="en-US" dirty="0" smtClean="0">
              <a:effectLst/>
            </a:endParaRPr>
          </a:p>
        </p:txBody>
      </p:sp>
      <p:sp>
        <p:nvSpPr>
          <p:cNvPr id="4" name="Slide Number Placeholder 3"/>
          <p:cNvSpPr>
            <a:spLocks noGrp="1"/>
          </p:cNvSpPr>
          <p:nvPr>
            <p:ph type="sldNum" sz="quarter" idx="10"/>
          </p:nvPr>
        </p:nvSpPr>
        <p:spPr/>
        <p:txBody>
          <a:bodyPr/>
          <a:lstStyle/>
          <a:p>
            <a:pPr>
              <a:defRPr/>
            </a:pPr>
            <a:fld id="{4C6742EF-90A0-9041-9434-3FBFD6896A2B}" type="slidenum">
              <a:rPr lang="en-US" smtClean="0"/>
              <a:pPr>
                <a:defRPr/>
              </a:pPr>
              <a:t>4</a:t>
            </a:fld>
            <a:endParaRPr lang="en-US"/>
          </a:p>
        </p:txBody>
      </p:sp>
    </p:spTree>
    <p:extLst>
      <p:ext uri="{BB962C8B-B14F-4D97-AF65-F5344CB8AC3E}">
        <p14:creationId xmlns:p14="http://schemas.microsoft.com/office/powerpoint/2010/main" val="1780108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Phase I: How </a:t>
            </a:r>
            <a:r>
              <a:rPr lang="en-US" dirty="0" smtClean="0"/>
              <a:t>should such a program look</a:t>
            </a:r>
            <a:r>
              <a:rPr lang="en-US" baseline="0" dirty="0" smtClean="0"/>
              <a:t> like?</a:t>
            </a:r>
          </a:p>
          <a:p>
            <a:r>
              <a:rPr lang="en-US" baseline="0" dirty="0" smtClean="0"/>
              <a:t>To answer that question we </a:t>
            </a:r>
            <a:r>
              <a:rPr lang="en-US" baseline="0" dirty="0" smtClean="0"/>
              <a:t>looked </a:t>
            </a:r>
            <a:r>
              <a:rPr lang="en-US" baseline="0" dirty="0" smtClean="0"/>
              <a:t>at multiple aspects. </a:t>
            </a:r>
          </a:p>
          <a:p>
            <a:r>
              <a:rPr lang="en-US" baseline="0" dirty="0" smtClean="0"/>
              <a:t>We performed literature review to review the existing evidence  and theory + based program on potential user and professional input by means of qualitative interviews. </a:t>
            </a:r>
            <a:endParaRPr lang="en-US" dirty="0"/>
          </a:p>
        </p:txBody>
      </p:sp>
      <p:sp>
        <p:nvSpPr>
          <p:cNvPr id="4" name="Slide Number Placeholder 3"/>
          <p:cNvSpPr>
            <a:spLocks noGrp="1"/>
          </p:cNvSpPr>
          <p:nvPr>
            <p:ph type="sldNum" sz="quarter" idx="10"/>
          </p:nvPr>
        </p:nvSpPr>
        <p:spPr/>
        <p:txBody>
          <a:bodyPr/>
          <a:lstStyle/>
          <a:p>
            <a:pPr>
              <a:defRPr/>
            </a:pPr>
            <a:fld id="{4C6742EF-90A0-9041-9434-3FBFD6896A2B}" type="slidenum">
              <a:rPr lang="en-US" smtClean="0"/>
              <a:pPr>
                <a:defRPr/>
              </a:pPr>
              <a:t>5</a:t>
            </a:fld>
            <a:endParaRPr lang="en-US"/>
          </a:p>
        </p:txBody>
      </p:sp>
    </p:spTree>
    <p:extLst>
      <p:ext uri="{BB962C8B-B14F-4D97-AF65-F5344CB8AC3E}">
        <p14:creationId xmlns:p14="http://schemas.microsoft.com/office/powerpoint/2010/main" val="4228068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mn-lt"/>
                <a:ea typeface="ＭＳ Ｐゴシック" pitchFamily="-107" charset="-128"/>
                <a:cs typeface="ＭＳ Ｐゴシック" pitchFamily="-107" charset="-128"/>
              </a:rPr>
              <a:t>The review aimed to provide an overview of the evidence for effectiveness, feasibility, and quality of studies focused on Internet interventions for dementia caregivers </a:t>
            </a:r>
            <a:r>
              <a:rPr lang="en-US" sz="1200" b="0" i="0" u="none" strike="noStrike" kern="1200" baseline="0" dirty="0" smtClean="0">
                <a:solidFill>
                  <a:schemeClr val="tx1"/>
                </a:solidFill>
                <a:latin typeface="+mn-lt"/>
                <a:ea typeface="ＭＳ Ｐゴシック" pitchFamily="-107" charset="-128"/>
                <a:cs typeface="ＭＳ Ｐゴシック" pitchFamily="-107" charset="-128"/>
                <a:sym typeface="Wingdings"/>
              </a:rPr>
              <a:t> </a:t>
            </a:r>
            <a:r>
              <a:rPr lang="en-US" sz="1200" b="0" i="0" u="none" strike="noStrike" kern="1200" baseline="0" dirty="0" smtClean="0">
                <a:solidFill>
                  <a:schemeClr val="tx1"/>
                </a:solidFill>
                <a:latin typeface="+mn-lt"/>
                <a:ea typeface="ＭＳ Ｐゴシック" pitchFamily="-107" charset="-128"/>
                <a:cs typeface="ＭＳ Ｐゴシック" pitchFamily="-107" charset="-128"/>
              </a:rPr>
              <a:t>to see what’s already out there + which components we should incorporate in such a program in order to be effective.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smtClean="0">
              <a:solidFill>
                <a:schemeClr val="tx1"/>
              </a:solidFill>
              <a:effectLst/>
              <a:latin typeface="+mn-lt"/>
              <a:ea typeface="ＭＳ Ｐゴシック" pitchFamily="-107" charset="-128"/>
              <a:cs typeface="ＭＳ Ｐゴシック" pitchFamily="-107"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effectLst/>
                <a:latin typeface="+mn-lt"/>
                <a:ea typeface="ＭＳ Ｐゴシック" pitchFamily="-107" charset="-128"/>
                <a:cs typeface="ＭＳ Ｐゴシック" pitchFamily="-107" charset="-128"/>
              </a:rPr>
              <a:t>We performed a</a:t>
            </a:r>
            <a:r>
              <a:rPr lang="en-GB" sz="1200" kern="1200" dirty="0" smtClean="0">
                <a:solidFill>
                  <a:schemeClr val="tx1"/>
                </a:solidFill>
                <a:effectLst/>
                <a:latin typeface="+mn-lt"/>
                <a:ea typeface="ＭＳ Ｐゴシック" pitchFamily="-107" charset="-128"/>
                <a:cs typeface="ＭＳ Ｐゴシック" pitchFamily="-107" charset="-128"/>
              </a:rPr>
              <a:t> systematic search of the literature up to January 2013 and</a:t>
            </a:r>
            <a:r>
              <a:rPr lang="en-GB" sz="1200" kern="1200" baseline="0" dirty="0" smtClean="0">
                <a:solidFill>
                  <a:schemeClr val="tx1"/>
                </a:solidFill>
                <a:effectLst/>
                <a:latin typeface="+mn-lt"/>
                <a:ea typeface="ＭＳ Ｐゴシック" pitchFamily="-107" charset="-128"/>
                <a:cs typeface="ＭＳ Ｐゴシック" pitchFamily="-107" charset="-128"/>
              </a:rPr>
              <a:t> assessed t</a:t>
            </a:r>
            <a:r>
              <a:rPr lang="en-GB" sz="1200" kern="1200" dirty="0" smtClean="0">
                <a:solidFill>
                  <a:schemeClr val="tx1"/>
                </a:solidFill>
                <a:effectLst/>
                <a:latin typeface="+mn-lt"/>
                <a:ea typeface="ＭＳ Ｐゴシック" pitchFamily="-107" charset="-128"/>
                <a:cs typeface="ＭＳ Ｐゴシック" pitchFamily="-107" charset="-128"/>
              </a:rPr>
              <a:t>he quality of the included studies according to the Cochrane Level of Evidenc</a:t>
            </a:r>
            <a:r>
              <a:rPr lang="en-GB" sz="1200" kern="1200" baseline="0" dirty="0" smtClean="0">
                <a:solidFill>
                  <a:schemeClr val="tx1"/>
                </a:solidFill>
                <a:effectLst/>
                <a:latin typeface="+mn-lt"/>
                <a:ea typeface="ＭＳ Ｐゴシック" pitchFamily="-107" charset="-128"/>
                <a:cs typeface="ＭＳ Ｐゴシック" pitchFamily="-107" charset="-128"/>
              </a:rPr>
              <a:t>e and criteria set by</a:t>
            </a:r>
            <a:r>
              <a:rPr lang="en-GB" sz="1200" kern="1200" dirty="0" smtClean="0">
                <a:solidFill>
                  <a:schemeClr val="tx1"/>
                </a:solidFill>
                <a:effectLst/>
                <a:latin typeface="+mn-lt"/>
                <a:ea typeface="ＭＳ Ｐゴシック" pitchFamily="-107" charset="-128"/>
                <a:cs typeface="ＭＳ Ｐゴシック" pitchFamily="-107" charset="-128"/>
              </a:rPr>
              <a:t> the Cochrane Back Review Group</a:t>
            </a:r>
            <a:r>
              <a:rPr lang="en-GB" sz="1200" kern="1200" baseline="0" dirty="0" smtClean="0">
                <a:solidFill>
                  <a:schemeClr val="tx1"/>
                </a:solidFill>
                <a:effectLst/>
                <a:latin typeface="+mn-lt"/>
                <a:ea typeface="ＭＳ Ｐゴシック" pitchFamily="-107" charset="-128"/>
                <a:cs typeface="ＭＳ Ｐゴシック" pitchFamily="-107" charset="-128"/>
              </a:rPr>
              <a:t> in order to make valid statements about the studies’ outcomes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C6742EF-90A0-9041-9434-3FBFD6896A2B}" type="slidenum">
              <a:rPr lang="en-US" smtClean="0"/>
              <a:pPr>
                <a:defRPr/>
              </a:pPr>
              <a:t>6</a:t>
            </a:fld>
            <a:endParaRPr lang="en-US"/>
          </a:p>
        </p:txBody>
      </p:sp>
    </p:spTree>
    <p:extLst>
      <p:ext uri="{BB962C8B-B14F-4D97-AF65-F5344CB8AC3E}">
        <p14:creationId xmlns:p14="http://schemas.microsoft.com/office/powerpoint/2010/main" val="1038304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lstStyle/>
          <a:p>
            <a:r>
              <a:rPr lang="en-US" baseline="0" dirty="0" smtClean="0"/>
              <a:t>Taken the quality of the included studies into account, we can conclude that programs with the most effect on caregiver well-</a:t>
            </a:r>
            <a:r>
              <a:rPr lang="en-US" baseline="0" dirty="0" smtClean="0"/>
              <a:t>being</a:t>
            </a:r>
            <a:r>
              <a:rPr lang="en-US" sz="1200" kern="1200" baseline="0" dirty="0" smtClean="0">
                <a:solidFill>
                  <a:schemeClr val="tx1"/>
                </a:solidFill>
                <a:effectLst/>
                <a:latin typeface="+mn-lt"/>
                <a:ea typeface="ＭＳ Ｐゴシック" pitchFamily="-107" charset="-128"/>
                <a:cs typeface="ＭＳ Ｐゴシック" pitchFamily="-107" charset="-128"/>
              </a:rPr>
              <a:t> </a:t>
            </a:r>
            <a:r>
              <a:rPr lang="en-US" baseline="0" dirty="0" smtClean="0"/>
              <a:t>comprised of multiple components (so not only information for instance, but also </a:t>
            </a:r>
            <a:r>
              <a:rPr lang="en-US" baseline="0" dirty="0" smtClean="0"/>
              <a:t>assignments and real-life examples)</a:t>
            </a:r>
            <a:r>
              <a:rPr lang="en-US" baseline="0" dirty="0" smtClean="0"/>
              <a:t>, were tailored to the needs of the individual and had the opportunity to interact with other caregivers and/or a coach.</a:t>
            </a:r>
          </a:p>
        </p:txBody>
      </p:sp>
      <p:sp>
        <p:nvSpPr>
          <p:cNvPr id="122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001C3D"/>
                </a:solidFill>
                <a:latin typeface="Verdana" charset="0"/>
                <a:ea typeface="ＭＳ Ｐゴシック" charset="0"/>
                <a:cs typeface="ＭＳ Ｐゴシック" charset="0"/>
              </a:defRPr>
            </a:lvl1pPr>
            <a:lvl2pPr marL="742950" indent="-285750">
              <a:defRPr sz="3200">
                <a:solidFill>
                  <a:srgbClr val="001C3D"/>
                </a:solidFill>
                <a:latin typeface="Verdana" charset="0"/>
                <a:ea typeface="ＭＳ Ｐゴシック" charset="0"/>
              </a:defRPr>
            </a:lvl2pPr>
            <a:lvl3pPr marL="1143000" indent="-228600">
              <a:defRPr sz="3200">
                <a:solidFill>
                  <a:srgbClr val="001C3D"/>
                </a:solidFill>
                <a:latin typeface="Verdana" charset="0"/>
                <a:ea typeface="ＭＳ Ｐゴシック" charset="0"/>
              </a:defRPr>
            </a:lvl3pPr>
            <a:lvl4pPr marL="1600200" indent="-228600">
              <a:defRPr sz="3200">
                <a:solidFill>
                  <a:srgbClr val="001C3D"/>
                </a:solidFill>
                <a:latin typeface="Verdana" charset="0"/>
                <a:ea typeface="ＭＳ Ｐゴシック" charset="0"/>
              </a:defRPr>
            </a:lvl4pPr>
            <a:lvl5pPr marL="2057400" indent="-228600">
              <a:defRPr sz="3200">
                <a:solidFill>
                  <a:srgbClr val="001C3D"/>
                </a:solidFill>
                <a:latin typeface="Verdana" charset="0"/>
                <a:ea typeface="ＭＳ Ｐゴシック" charset="0"/>
              </a:defRPr>
            </a:lvl5pPr>
            <a:lvl6pPr marL="2514600" indent="-228600" eaLnBrk="0" fontAlgn="base" hangingPunct="0">
              <a:spcBef>
                <a:spcPct val="0"/>
              </a:spcBef>
              <a:spcAft>
                <a:spcPct val="0"/>
              </a:spcAft>
              <a:defRPr sz="3200">
                <a:solidFill>
                  <a:srgbClr val="001C3D"/>
                </a:solidFill>
                <a:latin typeface="Verdana" charset="0"/>
                <a:ea typeface="ＭＳ Ｐゴシック" charset="0"/>
              </a:defRPr>
            </a:lvl6pPr>
            <a:lvl7pPr marL="2971800" indent="-228600" eaLnBrk="0" fontAlgn="base" hangingPunct="0">
              <a:spcBef>
                <a:spcPct val="0"/>
              </a:spcBef>
              <a:spcAft>
                <a:spcPct val="0"/>
              </a:spcAft>
              <a:defRPr sz="3200">
                <a:solidFill>
                  <a:srgbClr val="001C3D"/>
                </a:solidFill>
                <a:latin typeface="Verdana" charset="0"/>
                <a:ea typeface="ＭＳ Ｐゴシック" charset="0"/>
              </a:defRPr>
            </a:lvl7pPr>
            <a:lvl8pPr marL="3429000" indent="-228600" eaLnBrk="0" fontAlgn="base" hangingPunct="0">
              <a:spcBef>
                <a:spcPct val="0"/>
              </a:spcBef>
              <a:spcAft>
                <a:spcPct val="0"/>
              </a:spcAft>
              <a:defRPr sz="3200">
                <a:solidFill>
                  <a:srgbClr val="001C3D"/>
                </a:solidFill>
                <a:latin typeface="Verdana" charset="0"/>
                <a:ea typeface="ＭＳ Ｐゴシック" charset="0"/>
              </a:defRPr>
            </a:lvl8pPr>
            <a:lvl9pPr marL="3886200" indent="-228600" eaLnBrk="0" fontAlgn="base" hangingPunct="0">
              <a:spcBef>
                <a:spcPct val="0"/>
              </a:spcBef>
              <a:spcAft>
                <a:spcPct val="0"/>
              </a:spcAft>
              <a:defRPr sz="3200">
                <a:solidFill>
                  <a:srgbClr val="001C3D"/>
                </a:solidFill>
                <a:latin typeface="Verdana" charset="0"/>
                <a:ea typeface="ＭＳ Ｐゴシック" charset="0"/>
              </a:defRPr>
            </a:lvl9pPr>
          </a:lstStyle>
          <a:p>
            <a:fld id="{2284B6FD-D05C-BB41-AB4E-9B456120CD61}" type="slidenum">
              <a:rPr lang="en-US" sz="1200">
                <a:solidFill>
                  <a:schemeClr val="tx1"/>
                </a:solidFill>
                <a:latin typeface="Arial" charset="0"/>
              </a:rPr>
              <a:pPr/>
              <a:t>7</a:t>
            </a:fld>
            <a:endParaRPr lang="en-US" sz="1200">
              <a:solidFill>
                <a:schemeClr val="tx1"/>
              </a:solidFill>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3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kern="1200" dirty="0" smtClean="0">
                <a:solidFill>
                  <a:schemeClr val="tx1"/>
                </a:solidFill>
                <a:effectLst/>
                <a:latin typeface="+mn-lt"/>
                <a:ea typeface="ＭＳ Ｐゴシック" pitchFamily="-107" charset="-128"/>
                <a:cs typeface="ＭＳ Ｐゴシック" pitchFamily="-107" charset="-128"/>
              </a:rPr>
              <a:t>the program was developed in collaboration with the target audience to fit the content of the program to their needs. By means of in-depth, exploratory focus group interviews</a:t>
            </a:r>
            <a:r>
              <a:rPr lang="en-US" sz="1200" kern="1200" baseline="0" dirty="0" smtClean="0">
                <a:solidFill>
                  <a:schemeClr val="tx1"/>
                </a:solidFill>
                <a:effectLst/>
                <a:latin typeface="+mn-lt"/>
                <a:ea typeface="ＭＳ Ｐゴシック" pitchFamily="-107" charset="-128"/>
                <a:cs typeface="ＭＳ Ｐゴシック" pitchFamily="-107" charset="-128"/>
              </a:rPr>
              <a:t> </a:t>
            </a:r>
            <a:r>
              <a:rPr lang="en-GB" sz="1200" kern="1200" dirty="0" smtClean="0">
                <a:solidFill>
                  <a:schemeClr val="tx1"/>
                </a:solidFill>
                <a:effectLst/>
                <a:latin typeface="+mn-lt"/>
                <a:ea typeface="ＭＳ Ｐゴシック" pitchFamily="-107" charset="-128"/>
                <a:cs typeface="ＭＳ Ｐゴシック" pitchFamily="-107" charset="-128"/>
              </a:rPr>
              <a:t>we gained more insight in </a:t>
            </a:r>
            <a:r>
              <a:rPr lang="en-GB" sz="1200" kern="1200" dirty="0" smtClean="0">
                <a:solidFill>
                  <a:schemeClr val="tx1"/>
                </a:solidFill>
                <a:effectLst/>
                <a:latin typeface="+mn-lt"/>
                <a:ea typeface="ＭＳ Ｐゴシック" pitchFamily="-107" charset="-128"/>
                <a:cs typeface="ＭＳ Ｐゴシック" pitchFamily="-107" charset="-128"/>
              </a:rPr>
              <a:t>early-stage caregiver </a:t>
            </a:r>
            <a:r>
              <a:rPr lang="en-GB" sz="1200" kern="1200" dirty="0" smtClean="0">
                <a:solidFill>
                  <a:schemeClr val="tx1"/>
                </a:solidFill>
                <a:effectLst/>
                <a:latin typeface="+mn-lt"/>
                <a:ea typeface="ＭＳ Ｐゴシック" pitchFamily="-107" charset="-128"/>
                <a:cs typeface="ＭＳ Ｐゴシック" pitchFamily="-107" charset="-128"/>
              </a:rPr>
              <a:t>motivations and hindrances to participate in an early stage intervention program and to explore their wishes and needs with regard to the content and design of the intervention.</a:t>
            </a:r>
          </a:p>
          <a:p>
            <a:r>
              <a:rPr lang="en-US" dirty="0" smtClean="0">
                <a:latin typeface="Arial" charset="0"/>
              </a:rPr>
              <a:t>We also interviewed experts who</a:t>
            </a:r>
            <a:r>
              <a:rPr lang="en-US" baseline="0" dirty="0" smtClean="0">
                <a:latin typeface="Arial" charset="0"/>
              </a:rPr>
              <a:t> deal with dementia caregivers on a daily basis </a:t>
            </a:r>
            <a:r>
              <a:rPr lang="en-US" dirty="0" smtClean="0">
                <a:latin typeface="Arial" charset="0"/>
              </a:rPr>
              <a:t>and combined their point</a:t>
            </a:r>
            <a:r>
              <a:rPr lang="en-US" baseline="0" dirty="0" smtClean="0">
                <a:latin typeface="Arial" charset="0"/>
              </a:rPr>
              <a:t> of view with the caregivers’ to create the content</a:t>
            </a:r>
            <a:endParaRPr lang="en-US" dirty="0">
              <a:latin typeface="Arial" charset="0"/>
            </a:endParaRPr>
          </a:p>
        </p:txBody>
      </p:sp>
      <p:sp>
        <p:nvSpPr>
          <p:cNvPr id="143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001C3D"/>
                </a:solidFill>
                <a:latin typeface="Verdana" charset="0"/>
                <a:ea typeface="ＭＳ Ｐゴシック" charset="0"/>
                <a:cs typeface="ＭＳ Ｐゴシック" charset="0"/>
              </a:defRPr>
            </a:lvl1pPr>
            <a:lvl2pPr marL="742950" indent="-285750">
              <a:defRPr sz="3200">
                <a:solidFill>
                  <a:srgbClr val="001C3D"/>
                </a:solidFill>
                <a:latin typeface="Verdana" charset="0"/>
                <a:ea typeface="ＭＳ Ｐゴシック" charset="0"/>
              </a:defRPr>
            </a:lvl2pPr>
            <a:lvl3pPr marL="1143000" indent="-228600">
              <a:defRPr sz="3200">
                <a:solidFill>
                  <a:srgbClr val="001C3D"/>
                </a:solidFill>
                <a:latin typeface="Verdana" charset="0"/>
                <a:ea typeface="ＭＳ Ｐゴシック" charset="0"/>
              </a:defRPr>
            </a:lvl3pPr>
            <a:lvl4pPr marL="1600200" indent="-228600">
              <a:defRPr sz="3200">
                <a:solidFill>
                  <a:srgbClr val="001C3D"/>
                </a:solidFill>
                <a:latin typeface="Verdana" charset="0"/>
                <a:ea typeface="ＭＳ Ｐゴシック" charset="0"/>
              </a:defRPr>
            </a:lvl4pPr>
            <a:lvl5pPr marL="2057400" indent="-228600">
              <a:defRPr sz="3200">
                <a:solidFill>
                  <a:srgbClr val="001C3D"/>
                </a:solidFill>
                <a:latin typeface="Verdana" charset="0"/>
                <a:ea typeface="ＭＳ Ｐゴシック" charset="0"/>
              </a:defRPr>
            </a:lvl5pPr>
            <a:lvl6pPr marL="2514600" indent="-228600" eaLnBrk="0" fontAlgn="base" hangingPunct="0">
              <a:spcBef>
                <a:spcPct val="0"/>
              </a:spcBef>
              <a:spcAft>
                <a:spcPct val="0"/>
              </a:spcAft>
              <a:defRPr sz="3200">
                <a:solidFill>
                  <a:srgbClr val="001C3D"/>
                </a:solidFill>
                <a:latin typeface="Verdana" charset="0"/>
                <a:ea typeface="ＭＳ Ｐゴシック" charset="0"/>
              </a:defRPr>
            </a:lvl6pPr>
            <a:lvl7pPr marL="2971800" indent="-228600" eaLnBrk="0" fontAlgn="base" hangingPunct="0">
              <a:spcBef>
                <a:spcPct val="0"/>
              </a:spcBef>
              <a:spcAft>
                <a:spcPct val="0"/>
              </a:spcAft>
              <a:defRPr sz="3200">
                <a:solidFill>
                  <a:srgbClr val="001C3D"/>
                </a:solidFill>
                <a:latin typeface="Verdana" charset="0"/>
                <a:ea typeface="ＭＳ Ｐゴシック" charset="0"/>
              </a:defRPr>
            </a:lvl7pPr>
            <a:lvl8pPr marL="3429000" indent="-228600" eaLnBrk="0" fontAlgn="base" hangingPunct="0">
              <a:spcBef>
                <a:spcPct val="0"/>
              </a:spcBef>
              <a:spcAft>
                <a:spcPct val="0"/>
              </a:spcAft>
              <a:defRPr sz="3200">
                <a:solidFill>
                  <a:srgbClr val="001C3D"/>
                </a:solidFill>
                <a:latin typeface="Verdana" charset="0"/>
                <a:ea typeface="ＭＳ Ｐゴシック" charset="0"/>
              </a:defRPr>
            </a:lvl8pPr>
            <a:lvl9pPr marL="3886200" indent="-228600" eaLnBrk="0" fontAlgn="base" hangingPunct="0">
              <a:spcBef>
                <a:spcPct val="0"/>
              </a:spcBef>
              <a:spcAft>
                <a:spcPct val="0"/>
              </a:spcAft>
              <a:defRPr sz="3200">
                <a:solidFill>
                  <a:srgbClr val="001C3D"/>
                </a:solidFill>
                <a:latin typeface="Verdana" charset="0"/>
                <a:ea typeface="ＭＳ Ｐゴシック" charset="0"/>
              </a:defRPr>
            </a:lvl9pPr>
          </a:lstStyle>
          <a:p>
            <a:fld id="{48E0090A-7F7A-3F4D-8146-E2CA6B1853C0}" type="slidenum">
              <a:rPr lang="en-US" sz="1200">
                <a:solidFill>
                  <a:schemeClr val="tx1"/>
                </a:solidFill>
                <a:latin typeface="Arial" charset="0"/>
              </a:rPr>
              <a:pPr/>
              <a:t>8</a:t>
            </a:fld>
            <a:endParaRPr lang="en-US" sz="1200">
              <a:solidFill>
                <a:schemeClr val="tx1"/>
              </a:solidFill>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Arial" charset="0"/>
              </a:rPr>
              <a:t>Based on the focus group interviews and the interviews with professionals</a:t>
            </a:r>
            <a:r>
              <a:rPr lang="en-US" baseline="0" dirty="0" smtClean="0">
                <a:latin typeface="Arial" charset="0"/>
              </a:rPr>
              <a:t> 9 themes were created for the early-stage caregivers to choose from. </a:t>
            </a:r>
          </a:p>
          <a:p>
            <a:r>
              <a:rPr lang="en-US" dirty="0" smtClean="0">
                <a:latin typeface="Arial" charset="0"/>
              </a:rPr>
              <a:t>The content of the </a:t>
            </a:r>
            <a:r>
              <a:rPr lang="en-US" dirty="0" smtClean="0">
                <a:latin typeface="Arial" charset="0"/>
              </a:rPr>
              <a:t>modules was </a:t>
            </a:r>
            <a:r>
              <a:rPr lang="en-US" dirty="0" smtClean="0">
                <a:latin typeface="Arial" charset="0"/>
              </a:rPr>
              <a:t>validated by experts in</a:t>
            </a:r>
            <a:r>
              <a:rPr lang="en-US" baseline="0" dirty="0" smtClean="0">
                <a:latin typeface="Arial" charset="0"/>
              </a:rPr>
              <a:t> the dementia </a:t>
            </a:r>
            <a:r>
              <a:rPr lang="en-US" baseline="0" dirty="0" smtClean="0">
                <a:latin typeface="Arial" charset="0"/>
              </a:rPr>
              <a:t>field.</a:t>
            </a:r>
            <a:endParaRPr lang="en-US" baseline="0" dirty="0">
              <a:latin typeface="Arial" charset="0"/>
            </a:endParaRP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001C3D"/>
                </a:solidFill>
                <a:latin typeface="Verdana" charset="0"/>
                <a:ea typeface="ＭＳ Ｐゴシック" charset="0"/>
                <a:cs typeface="ＭＳ Ｐゴシック" charset="0"/>
              </a:defRPr>
            </a:lvl1pPr>
            <a:lvl2pPr marL="742950" indent="-285750">
              <a:defRPr sz="3200">
                <a:solidFill>
                  <a:srgbClr val="001C3D"/>
                </a:solidFill>
                <a:latin typeface="Verdana" charset="0"/>
                <a:ea typeface="ＭＳ Ｐゴシック" charset="0"/>
              </a:defRPr>
            </a:lvl2pPr>
            <a:lvl3pPr marL="1143000" indent="-228600">
              <a:defRPr sz="3200">
                <a:solidFill>
                  <a:srgbClr val="001C3D"/>
                </a:solidFill>
                <a:latin typeface="Verdana" charset="0"/>
                <a:ea typeface="ＭＳ Ｐゴシック" charset="0"/>
              </a:defRPr>
            </a:lvl3pPr>
            <a:lvl4pPr marL="1600200" indent="-228600">
              <a:defRPr sz="3200">
                <a:solidFill>
                  <a:srgbClr val="001C3D"/>
                </a:solidFill>
                <a:latin typeface="Verdana" charset="0"/>
                <a:ea typeface="ＭＳ Ｐゴシック" charset="0"/>
              </a:defRPr>
            </a:lvl4pPr>
            <a:lvl5pPr marL="2057400" indent="-228600">
              <a:defRPr sz="3200">
                <a:solidFill>
                  <a:srgbClr val="001C3D"/>
                </a:solidFill>
                <a:latin typeface="Verdana" charset="0"/>
                <a:ea typeface="ＭＳ Ｐゴシック" charset="0"/>
              </a:defRPr>
            </a:lvl5pPr>
            <a:lvl6pPr marL="2514600" indent="-228600" eaLnBrk="0" fontAlgn="base" hangingPunct="0">
              <a:spcBef>
                <a:spcPct val="0"/>
              </a:spcBef>
              <a:spcAft>
                <a:spcPct val="0"/>
              </a:spcAft>
              <a:defRPr sz="3200">
                <a:solidFill>
                  <a:srgbClr val="001C3D"/>
                </a:solidFill>
                <a:latin typeface="Verdana" charset="0"/>
                <a:ea typeface="ＭＳ Ｐゴシック" charset="0"/>
              </a:defRPr>
            </a:lvl6pPr>
            <a:lvl7pPr marL="2971800" indent="-228600" eaLnBrk="0" fontAlgn="base" hangingPunct="0">
              <a:spcBef>
                <a:spcPct val="0"/>
              </a:spcBef>
              <a:spcAft>
                <a:spcPct val="0"/>
              </a:spcAft>
              <a:defRPr sz="3200">
                <a:solidFill>
                  <a:srgbClr val="001C3D"/>
                </a:solidFill>
                <a:latin typeface="Verdana" charset="0"/>
                <a:ea typeface="ＭＳ Ｐゴシック" charset="0"/>
              </a:defRPr>
            </a:lvl7pPr>
            <a:lvl8pPr marL="3429000" indent="-228600" eaLnBrk="0" fontAlgn="base" hangingPunct="0">
              <a:spcBef>
                <a:spcPct val="0"/>
              </a:spcBef>
              <a:spcAft>
                <a:spcPct val="0"/>
              </a:spcAft>
              <a:defRPr sz="3200">
                <a:solidFill>
                  <a:srgbClr val="001C3D"/>
                </a:solidFill>
                <a:latin typeface="Verdana" charset="0"/>
                <a:ea typeface="ＭＳ Ｐゴシック" charset="0"/>
              </a:defRPr>
            </a:lvl8pPr>
            <a:lvl9pPr marL="3886200" indent="-228600" eaLnBrk="0" fontAlgn="base" hangingPunct="0">
              <a:spcBef>
                <a:spcPct val="0"/>
              </a:spcBef>
              <a:spcAft>
                <a:spcPct val="0"/>
              </a:spcAft>
              <a:defRPr sz="3200">
                <a:solidFill>
                  <a:srgbClr val="001C3D"/>
                </a:solidFill>
                <a:latin typeface="Verdana" charset="0"/>
                <a:ea typeface="ＭＳ Ｐゴシック" charset="0"/>
              </a:defRPr>
            </a:lvl9pPr>
          </a:lstStyle>
          <a:p>
            <a:fld id="{F240C197-E560-334B-99F5-6BCE652DE042}" type="slidenum">
              <a:rPr lang="en-US" sz="1200">
                <a:solidFill>
                  <a:schemeClr val="tx1"/>
                </a:solidFill>
                <a:latin typeface="Arial" charset="0"/>
              </a:rPr>
              <a:pPr/>
              <a:t>9</a:t>
            </a:fld>
            <a:endParaRPr lang="en-US" sz="1200">
              <a:solidFill>
                <a:schemeClr val="tx1"/>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A2DB"/>
        </a:solidFill>
        <a:effectLst/>
      </p:bgPr>
    </p:bg>
    <p:spTree>
      <p:nvGrpSpPr>
        <p:cNvPr id="1" name=""/>
        <p:cNvGrpSpPr/>
        <p:nvPr/>
      </p:nvGrpSpPr>
      <p:grpSpPr>
        <a:xfrm>
          <a:off x="0" y="0"/>
          <a:ext cx="0" cy="0"/>
          <a:chOff x="0" y="0"/>
          <a:chExt cx="0" cy="0"/>
        </a:xfrm>
      </p:grpSpPr>
      <p:pic>
        <p:nvPicPr>
          <p:cNvPr id="2" name="Picture 30" descr="UMA29156_ppt_kwad2_M#2BA980.gif                                002BA636Macintosh HD                   C4E2E1E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25" y="0"/>
            <a:ext cx="10515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355847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698777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92776" y="1219202"/>
            <a:ext cx="2397045" cy="49895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1638" y="1219202"/>
            <a:ext cx="7015878" cy="49895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2665908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463091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0660" y="4406902"/>
            <a:ext cx="893826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30660" y="2906713"/>
            <a:ext cx="893826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796729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01639" y="2093913"/>
            <a:ext cx="4706461"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83360" y="2093913"/>
            <a:ext cx="4706461"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9139239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5780" y="274638"/>
            <a:ext cx="946404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25780" y="1535113"/>
            <a:ext cx="464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25780" y="2174875"/>
            <a:ext cx="464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341779" y="1535113"/>
            <a:ext cx="464804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41779" y="2174875"/>
            <a:ext cx="464804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574944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8000217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843927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5780" y="273050"/>
            <a:ext cx="345956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111308" y="273052"/>
            <a:ext cx="587851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25780" y="1435102"/>
            <a:ext cx="345956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0945320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61131" y="4800600"/>
            <a:ext cx="630936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61131" y="612775"/>
            <a:ext cx="630936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61131" y="5367338"/>
            <a:ext cx="630936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8117453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32" descr="UMA29156_ppt_kwad2_M#2BA980.gif                                002BA636Macintosh HD                   C4E2E1E0:"/>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0515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01638" y="1219200"/>
            <a:ext cx="95885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401638" y="2093913"/>
            <a:ext cx="95885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9" name="Picture 33" descr="UMA29156_balk_onder.gif                                        002BA636Macintosh HD                   C4E2E1E0:"/>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6337300"/>
            <a:ext cx="105156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8" name="Text Box 34"/>
          <p:cNvSpPr txBox="1">
            <a:spLocks noChangeArrowheads="1"/>
          </p:cNvSpPr>
          <p:nvPr userDrawn="1"/>
        </p:nvSpPr>
        <p:spPr bwMode="auto">
          <a:xfrm>
            <a:off x="401638" y="6411913"/>
            <a:ext cx="9324975" cy="185737"/>
          </a:xfrm>
          <a:prstGeom prst="rect">
            <a:avLst/>
          </a:prstGeom>
          <a:noFill/>
          <a:ln w="9525">
            <a:noFill/>
            <a:miter lim="800000"/>
            <a:headEnd/>
            <a:tailEnd/>
          </a:ln>
          <a:effectLst/>
        </p:spPr>
        <p:txBody>
          <a:bodyPr lIns="0" tIns="0" rIns="0" bIns="0">
            <a:spAutoFit/>
          </a:bodyPr>
          <a:lstStyle>
            <a:lvl1pPr>
              <a:defRPr sz="3200">
                <a:solidFill>
                  <a:srgbClr val="001C3D"/>
                </a:solidFill>
                <a:latin typeface="Verdana" charset="0"/>
                <a:ea typeface="ＭＳ Ｐゴシック" charset="0"/>
                <a:cs typeface="ＭＳ Ｐゴシック" charset="0"/>
              </a:defRPr>
            </a:lvl1pPr>
            <a:lvl2pPr marL="37931725" indent="-37474525">
              <a:defRPr sz="3200">
                <a:solidFill>
                  <a:srgbClr val="001C3D"/>
                </a:solidFill>
                <a:latin typeface="Verdana" charset="0"/>
                <a:ea typeface="ＭＳ Ｐゴシック" charset="0"/>
              </a:defRPr>
            </a:lvl2pPr>
            <a:lvl3pPr>
              <a:defRPr sz="3200">
                <a:solidFill>
                  <a:srgbClr val="001C3D"/>
                </a:solidFill>
                <a:latin typeface="Verdana" charset="0"/>
                <a:ea typeface="ＭＳ Ｐゴシック" charset="0"/>
              </a:defRPr>
            </a:lvl3pPr>
            <a:lvl4pPr>
              <a:defRPr sz="3200">
                <a:solidFill>
                  <a:srgbClr val="001C3D"/>
                </a:solidFill>
                <a:latin typeface="Verdana" charset="0"/>
                <a:ea typeface="ＭＳ Ｐゴシック" charset="0"/>
              </a:defRPr>
            </a:lvl4pPr>
            <a:lvl5pPr>
              <a:defRPr sz="3200">
                <a:solidFill>
                  <a:srgbClr val="001C3D"/>
                </a:solidFill>
                <a:latin typeface="Verdana" charset="0"/>
                <a:ea typeface="ＭＳ Ｐゴシック" charset="0"/>
              </a:defRPr>
            </a:lvl5pPr>
            <a:lvl6pPr marL="457200" eaLnBrk="0" fontAlgn="base" hangingPunct="0">
              <a:spcBef>
                <a:spcPct val="0"/>
              </a:spcBef>
              <a:spcAft>
                <a:spcPct val="0"/>
              </a:spcAft>
              <a:defRPr sz="3200">
                <a:solidFill>
                  <a:srgbClr val="001C3D"/>
                </a:solidFill>
                <a:latin typeface="Verdana" charset="0"/>
                <a:ea typeface="ＭＳ Ｐゴシック" charset="0"/>
              </a:defRPr>
            </a:lvl6pPr>
            <a:lvl7pPr marL="914400" eaLnBrk="0" fontAlgn="base" hangingPunct="0">
              <a:spcBef>
                <a:spcPct val="0"/>
              </a:spcBef>
              <a:spcAft>
                <a:spcPct val="0"/>
              </a:spcAft>
              <a:defRPr sz="3200">
                <a:solidFill>
                  <a:srgbClr val="001C3D"/>
                </a:solidFill>
                <a:latin typeface="Verdana" charset="0"/>
                <a:ea typeface="ＭＳ Ｐゴシック" charset="0"/>
              </a:defRPr>
            </a:lvl7pPr>
            <a:lvl8pPr marL="1371600" eaLnBrk="0" fontAlgn="base" hangingPunct="0">
              <a:spcBef>
                <a:spcPct val="0"/>
              </a:spcBef>
              <a:spcAft>
                <a:spcPct val="0"/>
              </a:spcAft>
              <a:defRPr sz="3200">
                <a:solidFill>
                  <a:srgbClr val="001C3D"/>
                </a:solidFill>
                <a:latin typeface="Verdana" charset="0"/>
                <a:ea typeface="ＭＳ Ｐゴシック" charset="0"/>
              </a:defRPr>
            </a:lvl8pPr>
            <a:lvl9pPr marL="1828800" eaLnBrk="0" fontAlgn="base" hangingPunct="0">
              <a:spcBef>
                <a:spcPct val="0"/>
              </a:spcBef>
              <a:spcAft>
                <a:spcPct val="0"/>
              </a:spcAft>
              <a:defRPr sz="3200">
                <a:solidFill>
                  <a:srgbClr val="001C3D"/>
                </a:solidFill>
                <a:latin typeface="Verdana" charset="0"/>
                <a:ea typeface="ＭＳ Ｐゴシック" charset="0"/>
              </a:defRPr>
            </a:lvl9pPr>
          </a:lstStyle>
          <a:p>
            <a:pPr>
              <a:defRPr/>
            </a:pPr>
            <a:r>
              <a:rPr lang="en-US" sz="1200" b="1" smtClean="0">
                <a:solidFill>
                  <a:schemeClr val="bg1"/>
                </a:solidFill>
              </a:rPr>
              <a:t>Faculty of Health, Medicine and Life Sciences</a:t>
            </a:r>
          </a:p>
        </p:txBody>
      </p:sp>
    </p:spTree>
  </p:cSld>
  <p:clrMap bg1="lt1" tx1="dk1" bg2="lt2" tx2="dk2" accent1="accent1" accent2="accent2" accent3="accent3" accent4="accent4" accent5="accent5" accent6="accent6" hlink="hlink" folHlink="folHlink"/>
  <p:sldLayoutIdLst>
    <p:sldLayoutId id="2147483971"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3000" b="1">
          <a:solidFill>
            <a:srgbClr val="001C3D"/>
          </a:solidFill>
          <a:latin typeface="+mj-lt"/>
          <a:ea typeface="ＭＳ Ｐゴシック" pitchFamily="-107" charset="-128"/>
          <a:cs typeface="ＭＳ Ｐゴシック" pitchFamily="-107" charset="-128"/>
        </a:defRPr>
      </a:lvl1pPr>
      <a:lvl2pPr algn="l" rtl="0" eaLnBrk="0" fontAlgn="base" hangingPunct="0">
        <a:spcBef>
          <a:spcPct val="0"/>
        </a:spcBef>
        <a:spcAft>
          <a:spcPct val="0"/>
        </a:spcAft>
        <a:defRPr sz="3000" b="1">
          <a:solidFill>
            <a:srgbClr val="001C3D"/>
          </a:solidFill>
          <a:latin typeface="Verdana" pitchFamily="-107" charset="0"/>
          <a:ea typeface="ＭＳ Ｐゴシック" pitchFamily="-107" charset="-128"/>
          <a:cs typeface="ＭＳ Ｐゴシック" pitchFamily="-107" charset="-128"/>
        </a:defRPr>
      </a:lvl2pPr>
      <a:lvl3pPr algn="l" rtl="0" eaLnBrk="0" fontAlgn="base" hangingPunct="0">
        <a:spcBef>
          <a:spcPct val="0"/>
        </a:spcBef>
        <a:spcAft>
          <a:spcPct val="0"/>
        </a:spcAft>
        <a:defRPr sz="3000" b="1">
          <a:solidFill>
            <a:srgbClr val="001C3D"/>
          </a:solidFill>
          <a:latin typeface="Verdana" pitchFamily="-107" charset="0"/>
          <a:ea typeface="ＭＳ Ｐゴシック" pitchFamily="-107" charset="-128"/>
          <a:cs typeface="ＭＳ Ｐゴシック" pitchFamily="-107" charset="-128"/>
        </a:defRPr>
      </a:lvl3pPr>
      <a:lvl4pPr algn="l" rtl="0" eaLnBrk="0" fontAlgn="base" hangingPunct="0">
        <a:spcBef>
          <a:spcPct val="0"/>
        </a:spcBef>
        <a:spcAft>
          <a:spcPct val="0"/>
        </a:spcAft>
        <a:defRPr sz="3000" b="1">
          <a:solidFill>
            <a:srgbClr val="001C3D"/>
          </a:solidFill>
          <a:latin typeface="Verdana" pitchFamily="-107" charset="0"/>
          <a:ea typeface="ＭＳ Ｐゴシック" pitchFamily="-107" charset="-128"/>
          <a:cs typeface="ＭＳ Ｐゴシック" pitchFamily="-107" charset="-128"/>
        </a:defRPr>
      </a:lvl4pPr>
      <a:lvl5pPr algn="l" rtl="0" eaLnBrk="0" fontAlgn="base" hangingPunct="0">
        <a:spcBef>
          <a:spcPct val="0"/>
        </a:spcBef>
        <a:spcAft>
          <a:spcPct val="0"/>
        </a:spcAft>
        <a:defRPr sz="3000" b="1">
          <a:solidFill>
            <a:srgbClr val="001C3D"/>
          </a:solidFill>
          <a:latin typeface="Verdana" pitchFamily="-107" charset="0"/>
          <a:ea typeface="ＭＳ Ｐゴシック" pitchFamily="-107" charset="-128"/>
          <a:cs typeface="ＭＳ Ｐゴシック" pitchFamily="-107" charset="-128"/>
        </a:defRPr>
      </a:lvl5pPr>
      <a:lvl6pPr marL="457200" algn="l" rtl="0" fontAlgn="base">
        <a:spcBef>
          <a:spcPct val="0"/>
        </a:spcBef>
        <a:spcAft>
          <a:spcPct val="0"/>
        </a:spcAft>
        <a:defRPr sz="3000" b="1">
          <a:solidFill>
            <a:srgbClr val="001C3D"/>
          </a:solidFill>
          <a:latin typeface="Verdana" pitchFamily="-107" charset="0"/>
        </a:defRPr>
      </a:lvl6pPr>
      <a:lvl7pPr marL="914400" algn="l" rtl="0" fontAlgn="base">
        <a:spcBef>
          <a:spcPct val="0"/>
        </a:spcBef>
        <a:spcAft>
          <a:spcPct val="0"/>
        </a:spcAft>
        <a:defRPr sz="3000" b="1">
          <a:solidFill>
            <a:srgbClr val="001C3D"/>
          </a:solidFill>
          <a:latin typeface="Verdana" pitchFamily="-107" charset="0"/>
        </a:defRPr>
      </a:lvl7pPr>
      <a:lvl8pPr marL="1371600" algn="l" rtl="0" fontAlgn="base">
        <a:spcBef>
          <a:spcPct val="0"/>
        </a:spcBef>
        <a:spcAft>
          <a:spcPct val="0"/>
        </a:spcAft>
        <a:defRPr sz="3000" b="1">
          <a:solidFill>
            <a:srgbClr val="001C3D"/>
          </a:solidFill>
          <a:latin typeface="Verdana" pitchFamily="-107" charset="0"/>
        </a:defRPr>
      </a:lvl8pPr>
      <a:lvl9pPr marL="1828800" algn="l" rtl="0" fontAlgn="base">
        <a:spcBef>
          <a:spcPct val="0"/>
        </a:spcBef>
        <a:spcAft>
          <a:spcPct val="0"/>
        </a:spcAft>
        <a:defRPr sz="3000" b="1">
          <a:solidFill>
            <a:srgbClr val="001C3D"/>
          </a:solidFill>
          <a:latin typeface="Verdana" pitchFamily="-107" charset="0"/>
        </a:defRPr>
      </a:lvl9pPr>
    </p:titleStyle>
    <p:bodyStyle>
      <a:lvl1pPr marL="342900" indent="-342900" algn="l" rtl="0" eaLnBrk="0" fontAlgn="base" hangingPunct="0">
        <a:spcBef>
          <a:spcPct val="20000"/>
        </a:spcBef>
        <a:spcAft>
          <a:spcPct val="0"/>
        </a:spcAft>
        <a:buChar char="•"/>
        <a:defRPr sz="3200">
          <a:solidFill>
            <a:srgbClr val="001C3D"/>
          </a:solidFill>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har char="–"/>
        <a:defRPr sz="2800">
          <a:solidFill>
            <a:srgbClr val="001C3D"/>
          </a:solidFill>
          <a:latin typeface="+mn-lt"/>
          <a:ea typeface="ＭＳ Ｐゴシック" pitchFamily="-107" charset="-128"/>
        </a:defRPr>
      </a:lvl2pPr>
      <a:lvl3pPr marL="1143000" indent="-228600" algn="l" rtl="0" eaLnBrk="0" fontAlgn="base" hangingPunct="0">
        <a:spcBef>
          <a:spcPct val="20000"/>
        </a:spcBef>
        <a:spcAft>
          <a:spcPct val="0"/>
        </a:spcAft>
        <a:buChar char="•"/>
        <a:defRPr sz="2400">
          <a:solidFill>
            <a:srgbClr val="001C3D"/>
          </a:solidFill>
          <a:latin typeface="+mn-lt"/>
          <a:ea typeface="ＭＳ Ｐゴシック" pitchFamily="-107" charset="-128"/>
        </a:defRPr>
      </a:lvl3pPr>
      <a:lvl4pPr marL="1562100" indent="-228600" algn="l" rtl="0" eaLnBrk="0" fontAlgn="base" hangingPunct="0">
        <a:spcBef>
          <a:spcPct val="20000"/>
        </a:spcBef>
        <a:spcAft>
          <a:spcPct val="0"/>
        </a:spcAft>
        <a:buChar char="–"/>
        <a:defRPr sz="2000">
          <a:solidFill>
            <a:srgbClr val="001C3D"/>
          </a:solidFill>
          <a:latin typeface="+mn-lt"/>
          <a:ea typeface="ＭＳ Ｐゴシック" pitchFamily="-107" charset="-128"/>
        </a:defRPr>
      </a:lvl4pPr>
      <a:lvl5pPr marL="1981200" indent="-228600" algn="l" rtl="0" eaLnBrk="0" fontAlgn="base" hangingPunct="0">
        <a:spcBef>
          <a:spcPct val="20000"/>
        </a:spcBef>
        <a:spcAft>
          <a:spcPct val="0"/>
        </a:spcAft>
        <a:buChar char="»"/>
        <a:defRPr sz="2000">
          <a:solidFill>
            <a:srgbClr val="001C3D"/>
          </a:solidFill>
          <a:latin typeface="+mn-lt"/>
          <a:ea typeface="ＭＳ Ｐゴシック" pitchFamily="-107" charset="-128"/>
        </a:defRPr>
      </a:lvl5pPr>
      <a:lvl6pPr marL="2438400" indent="-228600" algn="l" rtl="0" fontAlgn="base">
        <a:spcBef>
          <a:spcPct val="20000"/>
        </a:spcBef>
        <a:spcAft>
          <a:spcPct val="0"/>
        </a:spcAft>
        <a:buChar char="»"/>
        <a:defRPr sz="2000">
          <a:solidFill>
            <a:srgbClr val="001C3D"/>
          </a:solidFill>
          <a:latin typeface="+mn-lt"/>
          <a:ea typeface="ＭＳ Ｐゴシック" pitchFamily="-107" charset="-128"/>
        </a:defRPr>
      </a:lvl6pPr>
      <a:lvl7pPr marL="2895600" indent="-228600" algn="l" rtl="0" fontAlgn="base">
        <a:spcBef>
          <a:spcPct val="20000"/>
        </a:spcBef>
        <a:spcAft>
          <a:spcPct val="0"/>
        </a:spcAft>
        <a:buChar char="»"/>
        <a:defRPr sz="2000">
          <a:solidFill>
            <a:srgbClr val="001C3D"/>
          </a:solidFill>
          <a:latin typeface="+mn-lt"/>
          <a:ea typeface="ＭＳ Ｐゴシック" pitchFamily="-107" charset="-128"/>
        </a:defRPr>
      </a:lvl7pPr>
      <a:lvl8pPr marL="3352800" indent="-228600" algn="l" rtl="0" fontAlgn="base">
        <a:spcBef>
          <a:spcPct val="20000"/>
        </a:spcBef>
        <a:spcAft>
          <a:spcPct val="0"/>
        </a:spcAft>
        <a:buChar char="»"/>
        <a:defRPr sz="2000">
          <a:solidFill>
            <a:srgbClr val="001C3D"/>
          </a:solidFill>
          <a:latin typeface="+mn-lt"/>
          <a:ea typeface="ＭＳ Ｐゴシック" pitchFamily="-107" charset="-128"/>
        </a:defRPr>
      </a:lvl8pPr>
      <a:lvl9pPr marL="3810000" indent="-228600" algn="l" rtl="0" fontAlgn="base">
        <a:spcBef>
          <a:spcPct val="20000"/>
        </a:spcBef>
        <a:spcAft>
          <a:spcPct val="0"/>
        </a:spcAft>
        <a:buChar char="»"/>
        <a:defRPr sz="2000">
          <a:solidFill>
            <a:srgbClr val="001C3D"/>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5.pn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chart" Target="../charts/char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png"/><Relationship Id="rId5" Type="http://schemas.openxmlformats.org/officeDocument/2006/relationships/hyperlink" Target="mailto:l.boots@maastrichtuniversity.nl" TargetMode="External"/><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3" descr="Afbeelding 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1450" y="1066800"/>
            <a:ext cx="10169525"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4"/>
          <p:cNvSpPr>
            <a:spLocks noChangeArrowheads="1"/>
          </p:cNvSpPr>
          <p:nvPr/>
        </p:nvSpPr>
        <p:spPr bwMode="auto">
          <a:xfrm>
            <a:off x="174625" y="1340768"/>
            <a:ext cx="10340975" cy="2808312"/>
          </a:xfrm>
          <a:prstGeom prst="rect">
            <a:avLst/>
          </a:prstGeom>
          <a:solidFill>
            <a:srgbClr val="0E42FF">
              <a:alpha val="7490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r>
              <a:rPr lang="en-US" b="1" dirty="0" smtClean="0">
                <a:solidFill>
                  <a:schemeClr val="bg1"/>
                </a:solidFill>
              </a:rPr>
              <a:t>‘</a:t>
            </a:r>
            <a:r>
              <a:rPr lang="en-US" altLang="ja-JP" b="1" dirty="0" smtClean="0">
                <a:solidFill>
                  <a:schemeClr val="bg1"/>
                </a:solidFill>
              </a:rPr>
              <a:t>Development and feasibility of an Internet-based self-management intervention for spousal caregivers of people with early-stage dementia’</a:t>
            </a:r>
          </a:p>
          <a:p>
            <a:pPr algn="ctr"/>
            <a:r>
              <a:rPr lang="en-US" sz="2400" b="1" dirty="0" smtClean="0">
                <a:solidFill>
                  <a:srgbClr val="000090"/>
                </a:solidFill>
              </a:rPr>
              <a:t>L.M.M. Boots</a:t>
            </a:r>
          </a:p>
          <a:p>
            <a:pPr algn="ctr"/>
            <a:r>
              <a:rPr lang="en-US" sz="2400" b="1" i="1" dirty="0" smtClean="0">
                <a:solidFill>
                  <a:srgbClr val="000090"/>
                </a:solidFill>
              </a:rPr>
              <a:t>Maastricht University - The Netherlands</a:t>
            </a:r>
            <a:endParaRPr lang="en-US" sz="2400" b="1" i="1" dirty="0">
              <a:solidFill>
                <a:srgbClr val="000090"/>
              </a:solidFill>
            </a:endParaRPr>
          </a:p>
        </p:txBody>
      </p:sp>
      <p:sp>
        <p:nvSpPr>
          <p:cNvPr id="5123" name="Rectangle 5"/>
          <p:cNvSpPr>
            <a:spLocks noChangeArrowheads="1"/>
          </p:cNvSpPr>
          <p:nvPr/>
        </p:nvSpPr>
        <p:spPr bwMode="auto">
          <a:xfrm>
            <a:off x="-174625" y="1752600"/>
            <a:ext cx="349250" cy="2057400"/>
          </a:xfrm>
          <a:prstGeom prst="rect">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r>
              <a:rPr lang="en-US"/>
              <a:t>  </a:t>
            </a:r>
          </a:p>
        </p:txBody>
      </p:sp>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819" y="5516563"/>
            <a:ext cx="1152525"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fade">
                                      <p:cBhvr>
                                        <p:cTn id="7" dur="20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5232" y="2348880"/>
            <a:ext cx="9426178" cy="3539430"/>
          </a:xfrm>
          <a:prstGeom prst="rect">
            <a:avLst/>
          </a:prstGeom>
          <a:noFill/>
        </p:spPr>
        <p:txBody>
          <a:bodyPr wrap="none" rtlCol="0">
            <a:spAutoFit/>
          </a:bodyPr>
          <a:lstStyle/>
          <a:p>
            <a:pPr marL="457200" indent="-457200">
              <a:buFont typeface="Wingdings" charset="2"/>
              <a:buChar char="Ø"/>
              <a:defRPr/>
            </a:pPr>
            <a:r>
              <a:rPr lang="nl-NL" dirty="0" err="1" smtClean="0">
                <a:latin typeface="Verdana"/>
                <a:cs typeface="Verdana"/>
              </a:rPr>
              <a:t>Early</a:t>
            </a:r>
            <a:r>
              <a:rPr lang="nl-NL" dirty="0" smtClean="0">
                <a:latin typeface="Verdana"/>
                <a:cs typeface="Verdana"/>
              </a:rPr>
              <a:t> stages: </a:t>
            </a:r>
            <a:r>
              <a:rPr lang="nl-NL" dirty="0" err="1" smtClean="0">
                <a:latin typeface="Verdana"/>
                <a:cs typeface="Verdana"/>
              </a:rPr>
              <a:t>needs</a:t>
            </a:r>
            <a:r>
              <a:rPr lang="nl-NL" dirty="0" smtClean="0">
                <a:latin typeface="Verdana"/>
                <a:cs typeface="Verdana"/>
              </a:rPr>
              <a:t> paradox</a:t>
            </a:r>
          </a:p>
          <a:p>
            <a:pPr marL="457200" indent="-457200">
              <a:buFont typeface="Wingdings" charset="2"/>
              <a:buChar char="Ø"/>
              <a:defRPr/>
            </a:pPr>
            <a:r>
              <a:rPr lang="nl-NL" dirty="0" err="1" smtClean="0">
                <a:latin typeface="Verdana"/>
                <a:cs typeface="Verdana"/>
              </a:rPr>
              <a:t>Self</a:t>
            </a:r>
            <a:r>
              <a:rPr lang="nl-NL" dirty="0" smtClean="0">
                <a:latin typeface="Verdana"/>
                <a:cs typeface="Verdana"/>
              </a:rPr>
              <a:t> </a:t>
            </a:r>
            <a:r>
              <a:rPr lang="nl-NL" dirty="0">
                <a:latin typeface="Verdana"/>
                <a:cs typeface="Verdana"/>
              </a:rPr>
              <a:t>management</a:t>
            </a:r>
          </a:p>
          <a:p>
            <a:pPr marL="857250" lvl="1" indent="-457200">
              <a:buFontTx/>
              <a:buChar char="-"/>
              <a:defRPr/>
            </a:pPr>
            <a:r>
              <a:rPr lang="nl-NL" dirty="0" smtClean="0">
                <a:latin typeface="Verdana"/>
                <a:cs typeface="Verdana"/>
              </a:rPr>
              <a:t>no </a:t>
            </a:r>
            <a:r>
              <a:rPr lang="nl-NL" dirty="0">
                <a:latin typeface="Verdana"/>
                <a:cs typeface="Verdana"/>
              </a:rPr>
              <a:t>concrete </a:t>
            </a:r>
            <a:r>
              <a:rPr lang="nl-NL" dirty="0" err="1" smtClean="0">
                <a:latin typeface="Verdana"/>
                <a:cs typeface="Verdana"/>
              </a:rPr>
              <a:t>solutions</a:t>
            </a:r>
            <a:endParaRPr lang="nl-NL" dirty="0">
              <a:latin typeface="Verdana"/>
              <a:cs typeface="Verdana"/>
            </a:endParaRPr>
          </a:p>
          <a:p>
            <a:pPr marL="857250" lvl="1" indent="-457200">
              <a:buFontTx/>
              <a:buChar char="-"/>
              <a:defRPr/>
            </a:pPr>
            <a:r>
              <a:rPr lang="nl-NL" dirty="0" smtClean="0">
                <a:latin typeface="Verdana"/>
                <a:cs typeface="Verdana"/>
              </a:rPr>
              <a:t>help </a:t>
            </a:r>
            <a:r>
              <a:rPr lang="nl-NL" dirty="0" err="1">
                <a:latin typeface="Verdana"/>
                <a:cs typeface="Verdana"/>
              </a:rPr>
              <a:t>to</a:t>
            </a:r>
            <a:r>
              <a:rPr lang="nl-NL" dirty="0">
                <a:latin typeface="Verdana"/>
                <a:cs typeface="Verdana"/>
              </a:rPr>
              <a:t> </a:t>
            </a:r>
            <a:r>
              <a:rPr lang="nl-NL" dirty="0" err="1">
                <a:latin typeface="Verdana"/>
                <a:cs typeface="Verdana"/>
              </a:rPr>
              <a:t>find</a:t>
            </a:r>
            <a:r>
              <a:rPr lang="nl-NL" dirty="0">
                <a:latin typeface="Verdana"/>
                <a:cs typeface="Verdana"/>
              </a:rPr>
              <a:t> best way </a:t>
            </a:r>
            <a:r>
              <a:rPr lang="nl-NL" dirty="0" err="1">
                <a:latin typeface="Verdana"/>
                <a:cs typeface="Verdana"/>
              </a:rPr>
              <a:t>to</a:t>
            </a:r>
            <a:r>
              <a:rPr lang="nl-NL" dirty="0">
                <a:latin typeface="Verdana"/>
                <a:cs typeface="Verdana"/>
              </a:rPr>
              <a:t> </a:t>
            </a:r>
            <a:r>
              <a:rPr lang="nl-NL" dirty="0" err="1">
                <a:latin typeface="Verdana"/>
                <a:cs typeface="Verdana"/>
              </a:rPr>
              <a:t>cope</a:t>
            </a:r>
            <a:endParaRPr lang="nl-NL" dirty="0">
              <a:latin typeface="Verdana"/>
              <a:cs typeface="Verdana"/>
            </a:endParaRPr>
          </a:p>
          <a:p>
            <a:pPr marL="457200" indent="-457200">
              <a:buFont typeface="Wingdings" charset="2"/>
              <a:buChar char="Ø"/>
              <a:defRPr/>
            </a:pPr>
            <a:r>
              <a:rPr lang="nl-NL" dirty="0">
                <a:latin typeface="Verdana"/>
                <a:cs typeface="Verdana"/>
              </a:rPr>
              <a:t>Empowerment</a:t>
            </a:r>
          </a:p>
          <a:p>
            <a:pPr marL="400050" lvl="1">
              <a:defRPr/>
            </a:pPr>
            <a:r>
              <a:rPr lang="nl-NL" dirty="0" smtClean="0">
                <a:latin typeface="Verdana"/>
                <a:cs typeface="Verdana"/>
              </a:rPr>
              <a:t>- </a:t>
            </a:r>
            <a:r>
              <a:rPr lang="nl-NL" dirty="0" err="1" smtClean="0">
                <a:latin typeface="Verdana"/>
                <a:cs typeface="Verdana"/>
              </a:rPr>
              <a:t>strengthen</a:t>
            </a:r>
            <a:r>
              <a:rPr lang="nl-NL" dirty="0" smtClean="0">
                <a:latin typeface="Verdana"/>
                <a:cs typeface="Verdana"/>
              </a:rPr>
              <a:t> </a:t>
            </a:r>
            <a:r>
              <a:rPr lang="nl-NL" dirty="0" err="1">
                <a:latin typeface="Verdana"/>
                <a:cs typeface="Verdana"/>
              </a:rPr>
              <a:t>problem</a:t>
            </a:r>
            <a:r>
              <a:rPr lang="nl-NL" dirty="0">
                <a:latin typeface="Verdana"/>
                <a:cs typeface="Verdana"/>
              </a:rPr>
              <a:t> </a:t>
            </a:r>
            <a:r>
              <a:rPr lang="nl-NL" dirty="0" err="1">
                <a:latin typeface="Verdana"/>
                <a:cs typeface="Verdana"/>
              </a:rPr>
              <a:t>solving</a:t>
            </a:r>
            <a:r>
              <a:rPr lang="nl-NL" dirty="0">
                <a:latin typeface="Verdana"/>
                <a:cs typeface="Verdana"/>
              </a:rPr>
              <a:t> </a:t>
            </a:r>
            <a:r>
              <a:rPr lang="nl-NL" dirty="0" err="1">
                <a:latin typeface="Verdana"/>
                <a:cs typeface="Verdana"/>
              </a:rPr>
              <a:t>competences</a:t>
            </a:r>
            <a:endParaRPr lang="nl-NL" dirty="0">
              <a:latin typeface="Verdana"/>
              <a:cs typeface="Verdana"/>
            </a:endParaRPr>
          </a:p>
          <a:p>
            <a:endParaRPr lang="en-US" dirty="0"/>
          </a:p>
        </p:txBody>
      </p:sp>
      <p:sp>
        <p:nvSpPr>
          <p:cNvPr id="5" name="TextBox 4"/>
          <p:cNvSpPr txBox="1"/>
          <p:nvPr/>
        </p:nvSpPr>
        <p:spPr>
          <a:xfrm>
            <a:off x="361256" y="5805264"/>
            <a:ext cx="2078556" cy="315871"/>
          </a:xfrm>
          <a:prstGeom prst="rect">
            <a:avLst/>
          </a:prstGeom>
          <a:noFill/>
        </p:spPr>
        <p:txBody>
          <a:bodyPr wrap="none" lIns="84215" tIns="42108" rIns="84215" bIns="42108">
            <a:spAutoFit/>
          </a:bodyPr>
          <a:lstStyle/>
          <a:p>
            <a:pPr>
              <a:defRPr/>
            </a:pPr>
            <a:r>
              <a:rPr lang="en-US" sz="1500" dirty="0">
                <a:solidFill>
                  <a:schemeClr val="bg2">
                    <a:lumMod val="50000"/>
                  </a:schemeClr>
                </a:solidFill>
                <a:latin typeface="Calibri"/>
                <a:cs typeface="Calibri"/>
              </a:rPr>
              <a:t>Boots et </a:t>
            </a:r>
            <a:r>
              <a:rPr lang="en-US" sz="1500" dirty="0" smtClean="0">
                <a:solidFill>
                  <a:schemeClr val="bg2">
                    <a:lumMod val="50000"/>
                  </a:schemeClr>
                </a:solidFill>
                <a:latin typeface="Calibri"/>
                <a:cs typeface="Calibri"/>
              </a:rPr>
              <a:t>al. (submitted)</a:t>
            </a:r>
            <a:endParaRPr lang="en-US" sz="1500" dirty="0">
              <a:solidFill>
                <a:schemeClr val="bg2">
                  <a:lumMod val="50000"/>
                </a:schemeClr>
              </a:solidFill>
              <a:latin typeface="Calibri"/>
              <a:cs typeface="Calibri"/>
            </a:endParaRPr>
          </a:p>
        </p:txBody>
      </p:sp>
      <p:sp>
        <p:nvSpPr>
          <p:cNvPr id="6" name="Title 1"/>
          <p:cNvSpPr txBox="1">
            <a:spLocks/>
          </p:cNvSpPr>
          <p:nvPr/>
        </p:nvSpPr>
        <p:spPr bwMode="auto">
          <a:xfrm>
            <a:off x="538560" y="981075"/>
            <a:ext cx="958818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215" tIns="42108" rIns="84215" bIns="42108"/>
          <a:lstStyle>
            <a:lvl1pPr>
              <a:defRPr sz="3200">
                <a:solidFill>
                  <a:srgbClr val="001C3D"/>
                </a:solidFill>
                <a:latin typeface="Verdana" charset="0"/>
                <a:ea typeface="ＭＳ Ｐゴシック" charset="0"/>
                <a:cs typeface="ＭＳ Ｐゴシック" charset="0"/>
              </a:defRPr>
            </a:lvl1pPr>
            <a:lvl2pPr marL="742950" indent="-285750">
              <a:defRPr sz="3200">
                <a:solidFill>
                  <a:srgbClr val="001C3D"/>
                </a:solidFill>
                <a:latin typeface="Verdana" charset="0"/>
                <a:ea typeface="ＭＳ Ｐゴシック" charset="0"/>
              </a:defRPr>
            </a:lvl2pPr>
            <a:lvl3pPr marL="1143000" indent="-228600">
              <a:defRPr sz="3200">
                <a:solidFill>
                  <a:srgbClr val="001C3D"/>
                </a:solidFill>
                <a:latin typeface="Verdana" charset="0"/>
                <a:ea typeface="ＭＳ Ｐゴシック" charset="0"/>
              </a:defRPr>
            </a:lvl3pPr>
            <a:lvl4pPr marL="1600200" indent="-228600">
              <a:defRPr sz="3200">
                <a:solidFill>
                  <a:srgbClr val="001C3D"/>
                </a:solidFill>
                <a:latin typeface="Verdana" charset="0"/>
                <a:ea typeface="ＭＳ Ｐゴシック" charset="0"/>
              </a:defRPr>
            </a:lvl4pPr>
            <a:lvl5pPr marL="2057400" indent="-228600">
              <a:defRPr sz="3200">
                <a:solidFill>
                  <a:srgbClr val="001C3D"/>
                </a:solidFill>
                <a:latin typeface="Verdana" charset="0"/>
                <a:ea typeface="ＭＳ Ｐゴシック" charset="0"/>
              </a:defRPr>
            </a:lvl5pPr>
            <a:lvl6pPr marL="2514600" indent="-228600" eaLnBrk="0" fontAlgn="base" hangingPunct="0">
              <a:spcBef>
                <a:spcPct val="0"/>
              </a:spcBef>
              <a:spcAft>
                <a:spcPct val="0"/>
              </a:spcAft>
              <a:defRPr sz="3200">
                <a:solidFill>
                  <a:srgbClr val="001C3D"/>
                </a:solidFill>
                <a:latin typeface="Verdana" charset="0"/>
                <a:ea typeface="ＭＳ Ｐゴシック" charset="0"/>
              </a:defRPr>
            </a:lvl6pPr>
            <a:lvl7pPr marL="2971800" indent="-228600" eaLnBrk="0" fontAlgn="base" hangingPunct="0">
              <a:spcBef>
                <a:spcPct val="0"/>
              </a:spcBef>
              <a:spcAft>
                <a:spcPct val="0"/>
              </a:spcAft>
              <a:defRPr sz="3200">
                <a:solidFill>
                  <a:srgbClr val="001C3D"/>
                </a:solidFill>
                <a:latin typeface="Verdana" charset="0"/>
                <a:ea typeface="ＭＳ Ｐゴシック" charset="0"/>
              </a:defRPr>
            </a:lvl7pPr>
            <a:lvl8pPr marL="3429000" indent="-228600" eaLnBrk="0" fontAlgn="base" hangingPunct="0">
              <a:spcBef>
                <a:spcPct val="0"/>
              </a:spcBef>
              <a:spcAft>
                <a:spcPct val="0"/>
              </a:spcAft>
              <a:defRPr sz="3200">
                <a:solidFill>
                  <a:srgbClr val="001C3D"/>
                </a:solidFill>
                <a:latin typeface="Verdana" charset="0"/>
                <a:ea typeface="ＭＳ Ｐゴシック" charset="0"/>
              </a:defRPr>
            </a:lvl8pPr>
            <a:lvl9pPr marL="3886200" indent="-228600" eaLnBrk="0" fontAlgn="base" hangingPunct="0">
              <a:spcBef>
                <a:spcPct val="0"/>
              </a:spcBef>
              <a:spcAft>
                <a:spcPct val="0"/>
              </a:spcAft>
              <a:defRPr sz="3200">
                <a:solidFill>
                  <a:srgbClr val="001C3D"/>
                </a:solidFill>
                <a:latin typeface="Verdana" charset="0"/>
                <a:ea typeface="ＭＳ Ｐゴシック" charset="0"/>
              </a:defRPr>
            </a:lvl9pPr>
          </a:lstStyle>
          <a:p>
            <a:r>
              <a:rPr lang="nl-NL" sz="4600" b="1" dirty="0">
                <a:solidFill>
                  <a:srgbClr val="000000"/>
                </a:solidFill>
                <a:latin typeface="Calibri" charset="0"/>
                <a:cs typeface="Calibri" charset="0"/>
              </a:rPr>
              <a:t>Input users </a:t>
            </a:r>
            <a:r>
              <a:rPr lang="nl-NL" sz="4600" b="1" dirty="0" smtClean="0">
                <a:solidFill>
                  <a:srgbClr val="000000"/>
                </a:solidFill>
                <a:latin typeface="Calibri" charset="0"/>
                <a:cs typeface="Calibri" charset="0"/>
              </a:rPr>
              <a:t>– </a:t>
            </a:r>
            <a:r>
              <a:rPr lang="nl-NL" sz="4600" b="1" dirty="0" err="1" smtClean="0">
                <a:solidFill>
                  <a:srgbClr val="000000"/>
                </a:solidFill>
                <a:latin typeface="Calibri" charset="0"/>
                <a:cs typeface="Calibri" charset="0"/>
              </a:rPr>
              <a:t>self</a:t>
            </a:r>
            <a:r>
              <a:rPr lang="nl-NL" sz="4600" b="1" dirty="0" smtClean="0">
                <a:solidFill>
                  <a:srgbClr val="000000"/>
                </a:solidFill>
                <a:latin typeface="Calibri" charset="0"/>
                <a:cs typeface="Calibri" charset="0"/>
              </a:rPr>
              <a:t> management</a:t>
            </a:r>
            <a:endParaRPr lang="nl-NL" sz="4600" b="1" dirty="0">
              <a:solidFill>
                <a:srgbClr val="000000"/>
              </a:solidFill>
              <a:latin typeface="Calibri" charset="0"/>
              <a:cs typeface="Calibri" charset="0"/>
            </a:endParaRPr>
          </a:p>
        </p:txBody>
      </p:sp>
    </p:spTree>
    <p:extLst>
      <p:ext uri="{BB962C8B-B14F-4D97-AF65-F5344CB8AC3E}">
        <p14:creationId xmlns:p14="http://schemas.microsoft.com/office/powerpoint/2010/main" val="4012299004"/>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09" name="Group 2"/>
          <p:cNvGrpSpPr>
            <a:grpSpLocks/>
          </p:cNvGrpSpPr>
          <p:nvPr/>
        </p:nvGrpSpPr>
        <p:grpSpPr bwMode="auto">
          <a:xfrm>
            <a:off x="620713" y="1412875"/>
            <a:ext cx="10081101" cy="4895850"/>
            <a:chOff x="198297" y="1556792"/>
            <a:chExt cx="8766191" cy="4896544"/>
          </a:xfrm>
        </p:grpSpPr>
        <p:pic>
          <p:nvPicPr>
            <p:cNvPr id="17411" name="Picture 6" descr="72883965.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297" y="1556792"/>
              <a:ext cx="8766191"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TextBox 8"/>
            <p:cNvSpPr txBox="1">
              <a:spLocks noChangeArrowheads="1"/>
            </p:cNvSpPr>
            <p:nvPr/>
          </p:nvSpPr>
          <p:spPr bwMode="auto">
            <a:xfrm>
              <a:off x="1838188" y="2734464"/>
              <a:ext cx="5572135" cy="2147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215" tIns="42108" rIns="84215" bIns="42108"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421077" indent="-421077">
                <a:buFont typeface="Wingdings" charset="2"/>
                <a:buChar char="ü"/>
                <a:defRPr/>
              </a:pPr>
              <a:r>
                <a:rPr lang="en-GB" sz="2200" b="1" dirty="0" smtClean="0">
                  <a:solidFill>
                    <a:srgbClr val="000000"/>
                  </a:solidFill>
                </a:rPr>
                <a:t>Intake (face-to-face)</a:t>
              </a:r>
            </a:p>
            <a:p>
              <a:pPr marL="421077" indent="-421077">
                <a:buFont typeface="Wingdings" charset="2"/>
                <a:buChar char="ü"/>
                <a:defRPr/>
              </a:pPr>
              <a:r>
                <a:rPr lang="en-GB" sz="2200" b="1" dirty="0" smtClean="0">
                  <a:solidFill>
                    <a:srgbClr val="000000"/>
                  </a:solidFill>
                </a:rPr>
                <a:t>8 weeks online modules</a:t>
              </a:r>
            </a:p>
            <a:p>
              <a:pPr marL="421077" indent="-421077">
                <a:buFont typeface="Wingdings" charset="2"/>
                <a:buChar char="ü"/>
                <a:defRPr/>
              </a:pPr>
              <a:r>
                <a:rPr lang="en-GB" sz="2200" b="1" dirty="0" smtClean="0">
                  <a:solidFill>
                    <a:srgbClr val="000000"/>
                  </a:solidFill>
                </a:rPr>
                <a:t>Evaluation (face-to-face) </a:t>
              </a:r>
            </a:p>
            <a:p>
              <a:pPr marL="421077" indent="-421077">
                <a:buFont typeface="Wingdings" charset="2"/>
                <a:buChar char="ü"/>
                <a:defRPr/>
              </a:pPr>
              <a:r>
                <a:rPr lang="en-GB" sz="2200" b="1" dirty="0" smtClean="0">
                  <a:solidFill>
                    <a:srgbClr val="000000"/>
                  </a:solidFill>
                </a:rPr>
                <a:t>Contact with coach: email and telephone</a:t>
              </a:r>
            </a:p>
            <a:p>
              <a:pPr marL="421077" indent="-421077">
                <a:buFont typeface="Wingdings" charset="2"/>
                <a:buChar char="ü"/>
                <a:defRPr/>
              </a:pPr>
              <a:r>
                <a:rPr lang="en-GB" sz="2200" b="1" dirty="0" smtClean="0">
                  <a:solidFill>
                    <a:srgbClr val="000000"/>
                  </a:solidFill>
                </a:rPr>
                <a:t>Contact with other caregivers: forum</a:t>
              </a:r>
            </a:p>
            <a:p>
              <a:pPr>
                <a:defRPr/>
              </a:pPr>
              <a:endParaRPr lang="en-US" b="1" dirty="0" smtClean="0"/>
            </a:p>
          </p:txBody>
        </p:sp>
        <p:pic>
          <p:nvPicPr>
            <p:cNvPr id="17413" name="Picture 3" descr="Screen Shot 2014-03-11 at 13.24.58.png"/>
            <p:cNvPicPr>
              <a:picLocks noChangeAspect="1"/>
            </p:cNvPicPr>
            <p:nvPr/>
          </p:nvPicPr>
          <p:blipFill>
            <a:blip r:embed="rId4">
              <a:extLst>
                <a:ext uri="{28A0092B-C50C-407E-A947-70E740481C1C}">
                  <a14:useLocalDpi xmlns:a14="http://schemas.microsoft.com/office/drawing/2010/main" val="0"/>
                </a:ext>
              </a:extLst>
            </a:blip>
            <a:srcRect l="2" t="9184" r="53210" b="-188"/>
            <a:stretch>
              <a:fillRect/>
            </a:stretch>
          </p:blipFill>
          <p:spPr bwMode="auto">
            <a:xfrm>
              <a:off x="1816911" y="1844825"/>
              <a:ext cx="5459309" cy="500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10" name="TextBox 1"/>
          <p:cNvSpPr txBox="1">
            <a:spLocks noChangeArrowheads="1"/>
          </p:cNvSpPr>
          <p:nvPr/>
        </p:nvSpPr>
        <p:spPr bwMode="auto">
          <a:xfrm>
            <a:off x="0" y="836614"/>
            <a:ext cx="9156810" cy="669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215" tIns="42108" rIns="84215" bIns="42108">
            <a:spAutoFit/>
          </a:bodyPr>
          <a:lstStyle>
            <a:lvl1pPr>
              <a:defRPr sz="3200">
                <a:solidFill>
                  <a:srgbClr val="001C3D"/>
                </a:solidFill>
                <a:latin typeface="Verdana" charset="0"/>
                <a:ea typeface="ＭＳ Ｐゴシック" charset="0"/>
                <a:cs typeface="ＭＳ Ｐゴシック" charset="0"/>
              </a:defRPr>
            </a:lvl1pPr>
            <a:lvl2pPr marL="742950" indent="-285750">
              <a:defRPr sz="3200">
                <a:solidFill>
                  <a:srgbClr val="001C3D"/>
                </a:solidFill>
                <a:latin typeface="Verdana" charset="0"/>
                <a:ea typeface="ＭＳ Ｐゴシック" charset="0"/>
              </a:defRPr>
            </a:lvl2pPr>
            <a:lvl3pPr marL="1143000" indent="-228600">
              <a:defRPr sz="3200">
                <a:solidFill>
                  <a:srgbClr val="001C3D"/>
                </a:solidFill>
                <a:latin typeface="Verdana" charset="0"/>
                <a:ea typeface="ＭＳ Ｐゴシック" charset="0"/>
              </a:defRPr>
            </a:lvl3pPr>
            <a:lvl4pPr marL="1600200" indent="-228600">
              <a:defRPr sz="3200">
                <a:solidFill>
                  <a:srgbClr val="001C3D"/>
                </a:solidFill>
                <a:latin typeface="Verdana" charset="0"/>
                <a:ea typeface="ＭＳ Ｐゴシック" charset="0"/>
              </a:defRPr>
            </a:lvl4pPr>
            <a:lvl5pPr marL="2057400" indent="-228600">
              <a:defRPr sz="3200">
                <a:solidFill>
                  <a:srgbClr val="001C3D"/>
                </a:solidFill>
                <a:latin typeface="Verdana" charset="0"/>
                <a:ea typeface="ＭＳ Ｐゴシック" charset="0"/>
              </a:defRPr>
            </a:lvl5pPr>
            <a:lvl6pPr marL="2514600" indent="-228600" eaLnBrk="0" fontAlgn="base" hangingPunct="0">
              <a:spcBef>
                <a:spcPct val="0"/>
              </a:spcBef>
              <a:spcAft>
                <a:spcPct val="0"/>
              </a:spcAft>
              <a:defRPr sz="3200">
                <a:solidFill>
                  <a:srgbClr val="001C3D"/>
                </a:solidFill>
                <a:latin typeface="Verdana" charset="0"/>
                <a:ea typeface="ＭＳ Ｐゴシック" charset="0"/>
              </a:defRPr>
            </a:lvl6pPr>
            <a:lvl7pPr marL="2971800" indent="-228600" eaLnBrk="0" fontAlgn="base" hangingPunct="0">
              <a:spcBef>
                <a:spcPct val="0"/>
              </a:spcBef>
              <a:spcAft>
                <a:spcPct val="0"/>
              </a:spcAft>
              <a:defRPr sz="3200">
                <a:solidFill>
                  <a:srgbClr val="001C3D"/>
                </a:solidFill>
                <a:latin typeface="Verdana" charset="0"/>
                <a:ea typeface="ＭＳ Ｐゴシック" charset="0"/>
              </a:defRPr>
            </a:lvl7pPr>
            <a:lvl8pPr marL="3429000" indent="-228600" eaLnBrk="0" fontAlgn="base" hangingPunct="0">
              <a:spcBef>
                <a:spcPct val="0"/>
              </a:spcBef>
              <a:spcAft>
                <a:spcPct val="0"/>
              </a:spcAft>
              <a:defRPr sz="3200">
                <a:solidFill>
                  <a:srgbClr val="001C3D"/>
                </a:solidFill>
                <a:latin typeface="Verdana" charset="0"/>
                <a:ea typeface="ＭＳ Ｐゴシック" charset="0"/>
              </a:defRPr>
            </a:lvl8pPr>
            <a:lvl9pPr marL="3886200" indent="-228600" eaLnBrk="0" fontAlgn="base" hangingPunct="0">
              <a:spcBef>
                <a:spcPct val="0"/>
              </a:spcBef>
              <a:spcAft>
                <a:spcPct val="0"/>
              </a:spcAft>
              <a:defRPr sz="3200">
                <a:solidFill>
                  <a:srgbClr val="001C3D"/>
                </a:solidFill>
                <a:latin typeface="Verdana" charset="0"/>
                <a:ea typeface="ＭＳ Ｐゴシック" charset="0"/>
              </a:defRPr>
            </a:lvl9pPr>
          </a:lstStyle>
          <a:p>
            <a:r>
              <a:rPr lang="en-US" sz="3800" b="1" dirty="0">
                <a:solidFill>
                  <a:srgbClr val="000000"/>
                </a:solidFill>
                <a:latin typeface="Calibri" charset="0"/>
                <a:cs typeface="Calibri" charset="0"/>
              </a:rPr>
              <a:t>Partner in Balance: Online Self-management</a:t>
            </a:r>
          </a:p>
        </p:txBody>
      </p:sp>
    </p:spTree>
    <p:extLst>
      <p:ext uri="{BB962C8B-B14F-4D97-AF65-F5344CB8AC3E}">
        <p14:creationId xmlns:p14="http://schemas.microsoft.com/office/powerpoint/2010/main" val="1906463173"/>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descr="Screen Shot 2013-12-09 at 17.07.0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29" y="0"/>
            <a:ext cx="1053385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8399525"/>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descr="Screen Shot 2013-12-10 at 16.12.05.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968" y="0"/>
            <a:ext cx="1064887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6748119"/>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256" y="1010816"/>
            <a:ext cx="9588500" cy="762000"/>
          </a:xfrm>
        </p:spPr>
        <p:txBody>
          <a:bodyPr/>
          <a:lstStyle/>
          <a:p>
            <a:pPr algn="ctr"/>
            <a:r>
              <a:rPr lang="en-US" sz="5500" dirty="0">
                <a:latin typeface="Calibri"/>
                <a:cs typeface="Calibri"/>
              </a:rPr>
              <a:t>MRC </a:t>
            </a:r>
            <a:r>
              <a:rPr lang="en-US" sz="5500" dirty="0" smtClean="0">
                <a:latin typeface="Calibri"/>
                <a:cs typeface="Calibri"/>
              </a:rPr>
              <a:t>Framework</a:t>
            </a:r>
            <a:r>
              <a:rPr lang="en-US" sz="5500" baseline="30000" dirty="0" smtClean="0">
                <a:latin typeface="Calibri"/>
                <a:cs typeface="Calibri"/>
              </a:rPr>
              <a:t>1</a:t>
            </a:r>
            <a:endParaRPr lang="en-US" sz="5500" dirty="0">
              <a:latin typeface="Calibri"/>
              <a:cs typeface="Calibri"/>
            </a:endParaRPr>
          </a:p>
        </p:txBody>
      </p:sp>
      <p:sp>
        <p:nvSpPr>
          <p:cNvPr id="8" name="TextBox 7"/>
          <p:cNvSpPr txBox="1"/>
          <p:nvPr/>
        </p:nvSpPr>
        <p:spPr>
          <a:xfrm>
            <a:off x="2305472" y="5877272"/>
            <a:ext cx="6022856" cy="369332"/>
          </a:xfrm>
          <a:prstGeom prst="rect">
            <a:avLst/>
          </a:prstGeom>
          <a:noFill/>
        </p:spPr>
        <p:txBody>
          <a:bodyPr wrap="square" rtlCol="0">
            <a:spAutoFit/>
          </a:bodyPr>
          <a:lstStyle/>
          <a:p>
            <a:r>
              <a:rPr lang="en-US" sz="1800" baseline="30000" dirty="0" smtClean="0"/>
              <a:t>1</a:t>
            </a:r>
            <a:r>
              <a:rPr lang="en-US" sz="1800" dirty="0" smtClean="0"/>
              <a:t>Campbell et al. (2000) </a:t>
            </a:r>
            <a:r>
              <a:rPr lang="en-US" sz="1800" i="1" dirty="0" smtClean="0"/>
              <a:t>BMJ; 321: 694-696</a:t>
            </a:r>
            <a:endParaRPr lang="en-US" sz="1800" i="1" baseline="30000" dirty="0"/>
          </a:p>
        </p:txBody>
      </p:sp>
      <p:sp>
        <p:nvSpPr>
          <p:cNvPr id="4" name="Pentagon 3"/>
          <p:cNvSpPr/>
          <p:nvPr/>
        </p:nvSpPr>
        <p:spPr bwMode="auto">
          <a:xfrm>
            <a:off x="145232" y="2132856"/>
            <a:ext cx="3312368" cy="2808312"/>
          </a:xfrm>
          <a:prstGeom prst="homePlate">
            <a:avLst>
              <a:gd name="adj" fmla="val 35102"/>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000" b="1" i="0" u="none" strike="noStrike" cap="none" normalizeH="0" baseline="0" dirty="0" smtClean="0">
                <a:ln>
                  <a:noFill/>
                </a:ln>
                <a:solidFill>
                  <a:srgbClr val="001C3D"/>
                </a:solidFill>
                <a:effectLst/>
                <a:latin typeface="Verdana" pitchFamily="-107" charset="0"/>
              </a:rPr>
              <a:t>Defining</a:t>
            </a:r>
            <a:r>
              <a:rPr kumimoji="0" lang="en-US" sz="3000" b="0" i="0" u="none" strike="noStrike" cap="none" normalizeH="0" baseline="0" dirty="0" smtClean="0">
                <a:ln>
                  <a:noFill/>
                </a:ln>
                <a:solidFill>
                  <a:srgbClr val="001C3D"/>
                </a:solidFill>
                <a:effectLst/>
                <a:latin typeface="Verdana" pitchFamily="-107" charset="0"/>
              </a:rPr>
              <a:t> </a:t>
            </a:r>
            <a:r>
              <a:rPr kumimoji="0" lang="en-US" sz="3000" b="1" i="0" u="none" strike="noStrike" cap="none" normalizeH="0" baseline="0" dirty="0" smtClean="0">
                <a:ln>
                  <a:noFill/>
                </a:ln>
                <a:solidFill>
                  <a:srgbClr val="001C3D"/>
                </a:solidFill>
                <a:effectLst/>
                <a:latin typeface="Verdana" pitchFamily="-107" charset="0"/>
              </a:rPr>
              <a:t>intervention</a:t>
            </a:r>
          </a:p>
        </p:txBody>
      </p:sp>
      <p:sp>
        <p:nvSpPr>
          <p:cNvPr id="6" name="Chevron 5"/>
          <p:cNvSpPr/>
          <p:nvPr/>
        </p:nvSpPr>
        <p:spPr bwMode="auto">
          <a:xfrm>
            <a:off x="2593504" y="2132856"/>
            <a:ext cx="4968552" cy="2808312"/>
          </a:xfrm>
          <a:prstGeom prst="chevron">
            <a:avLst>
              <a:gd name="adj" fmla="val 34982"/>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3000" b="1" dirty="0" smtClean="0">
                <a:latin typeface="Verdana" pitchFamily="-107" charset="0"/>
              </a:rPr>
              <a:t>Acceptability</a:t>
            </a:r>
          </a:p>
          <a:p>
            <a:pPr marL="0" marR="0" indent="0" algn="ctr" defTabSz="914400" rtl="0" eaLnBrk="0" fontAlgn="base" latinLnBrk="0" hangingPunct="0">
              <a:lnSpc>
                <a:spcPct val="100000"/>
              </a:lnSpc>
              <a:spcBef>
                <a:spcPct val="0"/>
              </a:spcBef>
              <a:spcAft>
                <a:spcPct val="0"/>
              </a:spcAft>
              <a:buClrTx/>
              <a:buSzTx/>
              <a:buFontTx/>
              <a:buNone/>
              <a:tabLst/>
            </a:pPr>
            <a:r>
              <a:rPr lang="en-US" sz="3000" b="1" dirty="0">
                <a:latin typeface="Verdana" pitchFamily="-107" charset="0"/>
              </a:rPr>
              <a:t>F</a:t>
            </a:r>
            <a:r>
              <a:rPr kumimoji="0" lang="en-US" sz="3000" b="1" i="0" u="none" strike="noStrike" cap="none" normalizeH="0" baseline="0" dirty="0" smtClean="0">
                <a:ln>
                  <a:noFill/>
                </a:ln>
                <a:solidFill>
                  <a:srgbClr val="001C3D"/>
                </a:solidFill>
                <a:effectLst/>
                <a:latin typeface="Verdana" pitchFamily="-107" charset="0"/>
              </a:rPr>
              <a:t>easibility</a:t>
            </a:r>
            <a:endParaRPr kumimoji="0" lang="en-US" sz="3000" b="1" i="0" u="none" strike="noStrike" cap="none" normalizeH="0" baseline="0" dirty="0">
              <a:ln>
                <a:noFill/>
              </a:ln>
              <a:solidFill>
                <a:srgbClr val="001C3D"/>
              </a:solidFill>
              <a:effectLst/>
              <a:latin typeface="Verdana" pitchFamily="-107" charset="0"/>
            </a:endParaRPr>
          </a:p>
        </p:txBody>
      </p:sp>
      <p:sp>
        <p:nvSpPr>
          <p:cNvPr id="9" name="Chevron 8"/>
          <p:cNvSpPr/>
          <p:nvPr/>
        </p:nvSpPr>
        <p:spPr bwMode="auto">
          <a:xfrm>
            <a:off x="6697960" y="2132856"/>
            <a:ext cx="3384376" cy="2808312"/>
          </a:xfrm>
          <a:prstGeom prst="chevron">
            <a:avLst>
              <a:gd name="adj" fmla="val 34942"/>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dist" defTabSz="914400" rtl="0" eaLnBrk="0" fontAlgn="base" latinLnBrk="0" hangingPunct="0">
              <a:lnSpc>
                <a:spcPct val="100000"/>
              </a:lnSpc>
              <a:spcBef>
                <a:spcPct val="0"/>
              </a:spcBef>
              <a:spcAft>
                <a:spcPct val="0"/>
              </a:spcAft>
              <a:buClrTx/>
              <a:buSzTx/>
              <a:buFontTx/>
              <a:buNone/>
              <a:tabLst/>
            </a:pPr>
            <a:r>
              <a:rPr kumimoji="0" lang="en-US" sz="3000" b="1" i="0" u="none" strike="noStrike" cap="none" normalizeH="0" baseline="0" dirty="0" smtClean="0">
                <a:ln>
                  <a:noFill/>
                </a:ln>
                <a:solidFill>
                  <a:srgbClr val="001C3D"/>
                </a:solidFill>
                <a:effectLst/>
                <a:latin typeface="Verdana" pitchFamily="-107" charset="0"/>
              </a:rPr>
              <a:t>Effect</a:t>
            </a:r>
            <a:endParaRPr kumimoji="0" lang="en-US" sz="3000" b="1" i="0" u="none" strike="noStrike" cap="none" normalizeH="0" baseline="0" dirty="0">
              <a:ln>
                <a:noFill/>
              </a:ln>
              <a:solidFill>
                <a:srgbClr val="001C3D"/>
              </a:solidFill>
              <a:effectLst/>
              <a:latin typeface="Verdana" pitchFamily="-107" charset="0"/>
            </a:endParaRPr>
          </a:p>
        </p:txBody>
      </p:sp>
    </p:spTree>
    <p:extLst>
      <p:ext uri="{BB962C8B-B14F-4D97-AF65-F5344CB8AC3E}">
        <p14:creationId xmlns:p14="http://schemas.microsoft.com/office/powerpoint/2010/main" val="2300104167"/>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6"/>
                                        </p:tgtEl>
                                        <p:attrNameLst>
                                          <p:attrName>style.color</p:attrName>
                                        </p:attrNameLst>
                                      </p:cBhvr>
                                      <p:by>
                                        <p:hsl h="7200000" s="0" l="0"/>
                                      </p:by>
                                    </p:animClr>
                                    <p:animClr clrSpc="hsl" dir="cw">
                                      <p:cBhvr>
                                        <p:cTn id="7" dur="500" fill="hold"/>
                                        <p:tgtEl>
                                          <p:spTgt spid="6"/>
                                        </p:tgtEl>
                                        <p:attrNameLst>
                                          <p:attrName>fillcolor</p:attrName>
                                        </p:attrNameLst>
                                      </p:cBhvr>
                                      <p:by>
                                        <p:hsl h="7200000" s="0" l="0"/>
                                      </p:by>
                                    </p:animClr>
                                    <p:animClr clrSpc="hsl" dir="cw">
                                      <p:cBhvr>
                                        <p:cTn id="8" dur="500" fill="hold"/>
                                        <p:tgtEl>
                                          <p:spTgt spid="6"/>
                                        </p:tgtEl>
                                        <p:attrNameLst>
                                          <p:attrName>stroke.color</p:attrName>
                                        </p:attrNameLst>
                                      </p:cBhvr>
                                      <p:by>
                                        <p:hsl h="7200000" s="0" l="0"/>
                                      </p:by>
                                    </p:animClr>
                                    <p:set>
                                      <p:cBhvr>
                                        <p:cTn id="9" dur="5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638" y="1052736"/>
            <a:ext cx="9588500" cy="762000"/>
          </a:xfrm>
        </p:spPr>
        <p:txBody>
          <a:bodyPr/>
          <a:lstStyle/>
          <a:p>
            <a:r>
              <a:rPr lang="en-US" sz="3600" dirty="0" smtClean="0">
                <a:latin typeface="Calibri"/>
                <a:cs typeface="Calibri"/>
              </a:rPr>
              <a:t>Phase II: Acceptability and feasibility: Pilot Study</a:t>
            </a:r>
            <a:endParaRPr lang="en-US" sz="3600" dirty="0">
              <a:latin typeface="Calibri"/>
              <a:cs typeface="Calibri"/>
            </a:endParaRPr>
          </a:p>
        </p:txBody>
      </p:sp>
      <p:sp>
        <p:nvSpPr>
          <p:cNvPr id="3" name="Content Placeholder 2"/>
          <p:cNvSpPr>
            <a:spLocks noGrp="1"/>
          </p:cNvSpPr>
          <p:nvPr>
            <p:ph idx="1"/>
          </p:nvPr>
        </p:nvSpPr>
        <p:spPr>
          <a:xfrm>
            <a:off x="401638" y="1700808"/>
            <a:ext cx="9588500" cy="3711351"/>
          </a:xfrm>
        </p:spPr>
        <p:txBody>
          <a:bodyPr/>
          <a:lstStyle/>
          <a:p>
            <a:r>
              <a:rPr lang="en-US" sz="3400" dirty="0" smtClean="0">
                <a:solidFill>
                  <a:schemeClr val="tx1"/>
                </a:solidFill>
                <a:latin typeface="Calibri"/>
                <a:cs typeface="Calibri"/>
              </a:rPr>
              <a:t>One-group pre-test post-test design</a:t>
            </a:r>
            <a:r>
              <a:rPr lang="en-US" sz="3400" baseline="30000" dirty="0" smtClean="0">
                <a:solidFill>
                  <a:schemeClr val="tx1"/>
                </a:solidFill>
                <a:latin typeface="Calibri"/>
                <a:cs typeface="Calibri"/>
              </a:rPr>
              <a:t>*</a:t>
            </a:r>
            <a:r>
              <a:rPr lang="en-US" sz="3400" dirty="0" smtClean="0">
                <a:solidFill>
                  <a:schemeClr val="tx1"/>
                </a:solidFill>
                <a:latin typeface="Calibri"/>
                <a:cs typeface="Calibri"/>
              </a:rPr>
              <a:t> (n = 10)</a:t>
            </a:r>
            <a:endParaRPr lang="en-US" sz="3400" baseline="30000" dirty="0" smtClean="0">
              <a:solidFill>
                <a:schemeClr val="tx1"/>
              </a:solidFill>
              <a:latin typeface="Calibri"/>
              <a:cs typeface="Calibri"/>
            </a:endParaRPr>
          </a:p>
          <a:p>
            <a:pPr>
              <a:buFontTx/>
              <a:buChar char="-"/>
            </a:pPr>
            <a:r>
              <a:rPr lang="en-US" sz="3400" dirty="0" smtClean="0">
                <a:solidFill>
                  <a:schemeClr val="tx1"/>
                </a:solidFill>
                <a:latin typeface="Calibri"/>
                <a:cs typeface="Calibri"/>
              </a:rPr>
              <a:t>Feasibility of the program</a:t>
            </a:r>
          </a:p>
          <a:p>
            <a:pPr marL="0" indent="0">
              <a:buNone/>
            </a:pPr>
            <a:r>
              <a:rPr lang="en-US" sz="2400" dirty="0"/>
              <a:t>Program Participation </a:t>
            </a:r>
            <a:r>
              <a:rPr lang="en-US" sz="2400" dirty="0" smtClean="0"/>
              <a:t>Questionnaire</a:t>
            </a:r>
            <a:r>
              <a:rPr lang="en-US" sz="2400" baseline="30000" dirty="0" smtClean="0"/>
              <a:t>*</a:t>
            </a:r>
            <a:r>
              <a:rPr lang="en-US" sz="2400" dirty="0" smtClean="0"/>
              <a:t> </a:t>
            </a:r>
            <a:endParaRPr lang="en-US" sz="2400" dirty="0" smtClean="0">
              <a:solidFill>
                <a:schemeClr val="tx1"/>
              </a:solidFill>
              <a:latin typeface="Calibri"/>
              <a:cs typeface="Calibri"/>
            </a:endParaRPr>
          </a:p>
          <a:p>
            <a:pPr>
              <a:buFontTx/>
              <a:buChar char="-"/>
            </a:pPr>
            <a:r>
              <a:rPr lang="en-US" sz="3400" dirty="0" smtClean="0">
                <a:solidFill>
                  <a:schemeClr val="tx1"/>
                </a:solidFill>
                <a:latin typeface="Calibri"/>
                <a:cs typeface="Calibri"/>
              </a:rPr>
              <a:t>Preliminary effects</a:t>
            </a:r>
          </a:p>
          <a:p>
            <a:pPr marL="0" indent="0">
              <a:buNone/>
            </a:pPr>
            <a:r>
              <a:rPr lang="en-US" sz="2400" dirty="0" smtClean="0"/>
              <a:t>CSES, PMS, GAS, HADS</a:t>
            </a:r>
            <a:endParaRPr lang="en-US" sz="2400" dirty="0" smtClean="0">
              <a:solidFill>
                <a:schemeClr val="tx1"/>
              </a:solidFill>
              <a:latin typeface="Calibri"/>
              <a:cs typeface="Calibri"/>
            </a:endParaRPr>
          </a:p>
          <a:p>
            <a:r>
              <a:rPr lang="nl-NL" sz="3400" dirty="0" err="1" smtClean="0">
                <a:solidFill>
                  <a:schemeClr val="tx1"/>
                </a:solidFill>
                <a:latin typeface="Calibri"/>
                <a:cs typeface="Calibri"/>
                <a:sym typeface="Wingdings"/>
              </a:rPr>
              <a:t>Adapt</a:t>
            </a:r>
            <a:r>
              <a:rPr lang="nl-NL" sz="3400" dirty="0" smtClean="0">
                <a:solidFill>
                  <a:schemeClr val="tx1"/>
                </a:solidFill>
                <a:latin typeface="Calibri"/>
                <a:cs typeface="Calibri"/>
                <a:sym typeface="Wingdings"/>
              </a:rPr>
              <a:t> </a:t>
            </a:r>
            <a:r>
              <a:rPr lang="nl-NL" sz="3400" dirty="0" err="1" smtClean="0">
                <a:solidFill>
                  <a:schemeClr val="tx1"/>
                </a:solidFill>
                <a:latin typeface="Calibri"/>
                <a:cs typeface="Calibri"/>
                <a:sym typeface="Wingdings"/>
              </a:rPr>
              <a:t>intervention</a:t>
            </a:r>
            <a:r>
              <a:rPr lang="nl-NL" sz="3400" dirty="0" smtClean="0">
                <a:solidFill>
                  <a:schemeClr val="tx1"/>
                </a:solidFill>
                <a:latin typeface="Calibri"/>
                <a:cs typeface="Calibri"/>
                <a:sym typeface="Wingdings"/>
              </a:rPr>
              <a:t> </a:t>
            </a:r>
            <a:r>
              <a:rPr lang="nl-NL" sz="3400" dirty="0" err="1" smtClean="0">
                <a:solidFill>
                  <a:schemeClr val="tx1"/>
                </a:solidFill>
                <a:latin typeface="Calibri"/>
                <a:cs typeface="Calibri"/>
                <a:sym typeface="Wingdings"/>
              </a:rPr>
              <a:t>to</a:t>
            </a:r>
            <a:r>
              <a:rPr lang="nl-NL" sz="3400" dirty="0" smtClean="0">
                <a:solidFill>
                  <a:schemeClr val="tx1"/>
                </a:solidFill>
                <a:latin typeface="Calibri"/>
                <a:cs typeface="Calibri"/>
                <a:sym typeface="Wingdings"/>
              </a:rPr>
              <a:t> </a:t>
            </a:r>
            <a:r>
              <a:rPr lang="nl-NL" sz="3400" dirty="0" err="1" smtClean="0">
                <a:solidFill>
                  <a:schemeClr val="tx1"/>
                </a:solidFill>
                <a:latin typeface="Calibri"/>
                <a:cs typeface="Calibri"/>
                <a:sym typeface="Wingdings"/>
              </a:rPr>
              <a:t>increase</a:t>
            </a:r>
            <a:r>
              <a:rPr lang="nl-NL" sz="3400" dirty="0" smtClean="0">
                <a:solidFill>
                  <a:schemeClr val="tx1"/>
                </a:solidFill>
                <a:latin typeface="Calibri"/>
                <a:cs typeface="Calibri"/>
                <a:sym typeface="Wingdings"/>
              </a:rPr>
              <a:t> user-</a:t>
            </a:r>
            <a:r>
              <a:rPr lang="nl-NL" sz="3400" dirty="0" err="1" smtClean="0">
                <a:solidFill>
                  <a:schemeClr val="tx1"/>
                </a:solidFill>
                <a:latin typeface="Calibri"/>
                <a:cs typeface="Calibri"/>
                <a:sym typeface="Wingdings"/>
              </a:rPr>
              <a:t>friendliness</a:t>
            </a:r>
            <a:r>
              <a:rPr lang="nl-NL" sz="3400" dirty="0">
                <a:solidFill>
                  <a:schemeClr val="tx1"/>
                </a:solidFill>
                <a:latin typeface="Calibri"/>
                <a:cs typeface="Calibri"/>
                <a:sym typeface="Wingdings"/>
              </a:rPr>
              <a:t/>
            </a:r>
            <a:br>
              <a:rPr lang="nl-NL" sz="3400" dirty="0">
                <a:solidFill>
                  <a:schemeClr val="tx1"/>
                </a:solidFill>
                <a:latin typeface="Calibri"/>
                <a:cs typeface="Calibri"/>
                <a:sym typeface="Wingdings"/>
              </a:rPr>
            </a:br>
            <a:endParaRPr lang="nl-NL" sz="3400" dirty="0" smtClean="0">
              <a:solidFill>
                <a:schemeClr val="tx1"/>
              </a:solidFill>
              <a:latin typeface="Calibri"/>
              <a:cs typeface="Calibri"/>
              <a:sym typeface="Wingdings"/>
            </a:endParaRPr>
          </a:p>
          <a:p>
            <a:pPr marL="0" indent="0">
              <a:buNone/>
            </a:pPr>
            <a:r>
              <a:rPr lang="en-US" sz="1800" baseline="30000" dirty="0" smtClean="0"/>
              <a:t>*</a:t>
            </a:r>
            <a:r>
              <a:rPr lang="en-US" sz="1800" dirty="0" smtClean="0"/>
              <a:t>Design and questionnaire based on similar studies (Teel &amp; </a:t>
            </a:r>
            <a:r>
              <a:rPr lang="en-US" sz="1800" dirty="0" err="1" smtClean="0"/>
              <a:t>Leenerts</a:t>
            </a:r>
            <a:r>
              <a:rPr lang="en-US" sz="1800" dirty="0" smtClean="0"/>
              <a:t> (2005); </a:t>
            </a:r>
            <a:r>
              <a:rPr lang="en-US" sz="1800" i="1" dirty="0" err="1" smtClean="0"/>
              <a:t>Nurs</a:t>
            </a:r>
            <a:r>
              <a:rPr lang="en-US" sz="1800" i="1" dirty="0" smtClean="0"/>
              <a:t> Res</a:t>
            </a:r>
            <a:r>
              <a:rPr lang="en-US" sz="1800" i="1" dirty="0"/>
              <a:t>:</a:t>
            </a:r>
            <a:r>
              <a:rPr lang="en-US" sz="1800" i="1" dirty="0" smtClean="0"/>
              <a:t> 193-201, Sander et al. (2009); J Head Trauma Rehab: 248-261, Fick et al., 2011); J </a:t>
            </a:r>
            <a:r>
              <a:rPr lang="en-US" sz="1800" i="1" dirty="0" err="1" smtClean="0"/>
              <a:t>Gerontol</a:t>
            </a:r>
            <a:r>
              <a:rPr lang="en-US" sz="1800" i="1" dirty="0" smtClean="0"/>
              <a:t> </a:t>
            </a:r>
            <a:r>
              <a:rPr lang="en-US" sz="1800" i="1" dirty="0" err="1" smtClean="0"/>
              <a:t>Nurs</a:t>
            </a:r>
            <a:r>
              <a:rPr lang="en-US" sz="1800" i="1" dirty="0" smtClean="0"/>
              <a:t>: 39-47)</a:t>
            </a:r>
            <a:endParaRPr lang="en-US" sz="1800" baseline="30000" dirty="0"/>
          </a:p>
        </p:txBody>
      </p:sp>
    </p:spTree>
    <p:extLst>
      <p:ext uri="{BB962C8B-B14F-4D97-AF65-F5344CB8AC3E}">
        <p14:creationId xmlns:p14="http://schemas.microsoft.com/office/powerpoint/2010/main" val="232518013"/>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01638" y="794792"/>
            <a:ext cx="9588500" cy="762000"/>
          </a:xfrm>
        </p:spPr>
        <p:txBody>
          <a:bodyPr/>
          <a:lstStyle/>
          <a:p>
            <a:pPr algn="ctr"/>
            <a:r>
              <a:rPr lang="en-US" dirty="0" smtClean="0">
                <a:latin typeface="Calibri"/>
                <a:cs typeface="Calibri"/>
              </a:rPr>
              <a:t>Program </a:t>
            </a:r>
            <a:r>
              <a:rPr lang="en-US" dirty="0" smtClean="0">
                <a:latin typeface="Calibri"/>
                <a:cs typeface="Calibri"/>
              </a:rPr>
              <a:t>Participation Questionnaire</a:t>
            </a:r>
            <a:endParaRPr lang="en-US" dirty="0">
              <a:latin typeface="Calibri"/>
              <a:cs typeface="Calibri"/>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04690813"/>
              </p:ext>
            </p:extLst>
          </p:nvPr>
        </p:nvGraphicFramePr>
        <p:xfrm>
          <a:off x="433264" y="1556792"/>
          <a:ext cx="9721080" cy="48965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547632837"/>
              </p:ext>
            </p:extLst>
          </p:nvPr>
        </p:nvGraphicFramePr>
        <p:xfrm>
          <a:off x="217240" y="1347976"/>
          <a:ext cx="1728192" cy="2225040"/>
        </p:xfrm>
        <a:graphic>
          <a:graphicData uri="http://schemas.openxmlformats.org/drawingml/2006/table">
            <a:tbl>
              <a:tblPr firstRow="1" bandRow="1">
                <a:tableStyleId>{5C22544A-7EE6-4342-B048-85BDC9FD1C3A}</a:tableStyleId>
              </a:tblPr>
              <a:tblGrid>
                <a:gridCol w="1008112"/>
                <a:gridCol w="720080"/>
              </a:tblGrid>
              <a:tr h="370840">
                <a:tc gridSpan="2">
                  <a:txBody>
                    <a:bodyPr/>
                    <a:lstStyle/>
                    <a:p>
                      <a:pPr algn="ctr"/>
                      <a:r>
                        <a:rPr lang="en-US" b="1" dirty="0" smtClean="0">
                          <a:solidFill>
                            <a:schemeClr val="tx1"/>
                          </a:solidFill>
                        </a:rPr>
                        <a:t>Sum scores</a:t>
                      </a:r>
                      <a:endParaRPr lang="en-US" b="1" dirty="0">
                        <a:solidFill>
                          <a:schemeClr val="tx1"/>
                        </a:solidFill>
                      </a:endParaRPr>
                    </a:p>
                  </a:txBody>
                  <a:tcPr>
                    <a:solidFill>
                      <a:schemeClr val="bg1"/>
                    </a:solidFill>
                  </a:tcPr>
                </a:tc>
                <a:tc hMerge="1">
                  <a:txBody>
                    <a:bodyPr/>
                    <a:lstStyle/>
                    <a:p>
                      <a:endParaRPr lang="en-US" b="0" dirty="0">
                        <a:solidFill>
                          <a:schemeClr val="tx1"/>
                        </a:solidFill>
                      </a:endParaRPr>
                    </a:p>
                  </a:txBody>
                  <a:tcPr>
                    <a:solidFill>
                      <a:schemeClr val="bg1"/>
                    </a:solidFill>
                  </a:tcPr>
                </a:tc>
              </a:tr>
              <a:tr h="370840">
                <a:tc>
                  <a:txBody>
                    <a:bodyPr/>
                    <a:lstStyle/>
                    <a:p>
                      <a:r>
                        <a:rPr lang="en-US" b="0" dirty="0" smtClean="0">
                          <a:solidFill>
                            <a:schemeClr val="tx1"/>
                          </a:solidFill>
                        </a:rPr>
                        <a:t>Min</a:t>
                      </a:r>
                      <a:endParaRPr lang="en-US" b="0" dirty="0">
                        <a:solidFill>
                          <a:schemeClr val="tx1"/>
                        </a:solidFill>
                      </a:endParaRPr>
                    </a:p>
                  </a:txBody>
                  <a:tcPr>
                    <a:solidFill>
                      <a:schemeClr val="bg1"/>
                    </a:solidFill>
                  </a:tcPr>
                </a:tc>
                <a:tc>
                  <a:txBody>
                    <a:bodyPr/>
                    <a:lstStyle/>
                    <a:p>
                      <a:r>
                        <a:rPr lang="en-US" b="0" dirty="0" smtClean="0">
                          <a:solidFill>
                            <a:schemeClr val="tx1"/>
                          </a:solidFill>
                        </a:rPr>
                        <a:t>54</a:t>
                      </a:r>
                      <a:endParaRPr lang="en-US" b="0" dirty="0">
                        <a:solidFill>
                          <a:schemeClr val="tx1"/>
                        </a:solidFill>
                      </a:endParaRPr>
                    </a:p>
                  </a:txBody>
                  <a:tcPr>
                    <a:solidFill>
                      <a:schemeClr val="bg1"/>
                    </a:solidFill>
                  </a:tcPr>
                </a:tc>
              </a:tr>
              <a:tr h="370840">
                <a:tc>
                  <a:txBody>
                    <a:bodyPr/>
                    <a:lstStyle/>
                    <a:p>
                      <a:r>
                        <a:rPr lang="en-US" dirty="0" smtClean="0"/>
                        <a:t>Max</a:t>
                      </a:r>
                      <a:endParaRPr lang="en-US" dirty="0"/>
                    </a:p>
                  </a:txBody>
                  <a:tcPr>
                    <a:solidFill>
                      <a:schemeClr val="bg1"/>
                    </a:solidFill>
                  </a:tcPr>
                </a:tc>
                <a:tc>
                  <a:txBody>
                    <a:bodyPr/>
                    <a:lstStyle/>
                    <a:p>
                      <a:r>
                        <a:rPr lang="en-US" dirty="0" smtClean="0"/>
                        <a:t>234</a:t>
                      </a:r>
                      <a:endParaRPr lang="en-US" dirty="0"/>
                    </a:p>
                  </a:txBody>
                  <a:tcPr>
                    <a:solidFill>
                      <a:schemeClr val="bg1"/>
                    </a:solidFill>
                  </a:tcPr>
                </a:tc>
              </a:tr>
              <a:tr h="370840">
                <a:tc>
                  <a:txBody>
                    <a:bodyPr/>
                    <a:lstStyle/>
                    <a:p>
                      <a:r>
                        <a:rPr lang="en-US" dirty="0" smtClean="0"/>
                        <a:t>≤144</a:t>
                      </a:r>
                      <a:endParaRPr lang="en-US" dirty="0"/>
                    </a:p>
                  </a:txBody>
                  <a:tcPr>
                    <a:solidFill>
                      <a:schemeClr val="bg1"/>
                    </a:solidFill>
                  </a:tcPr>
                </a:tc>
                <a:tc>
                  <a:txBody>
                    <a:bodyPr/>
                    <a:lstStyle/>
                    <a:p>
                      <a:r>
                        <a:rPr lang="en-US" dirty="0" smtClean="0">
                          <a:sym typeface="Wingdings"/>
                        </a:rPr>
                        <a:t></a:t>
                      </a:r>
                      <a:endParaRPr lang="en-US" dirty="0"/>
                    </a:p>
                  </a:txBody>
                  <a:tcPr>
                    <a:solidFill>
                      <a:schemeClr val="bg1"/>
                    </a:solidFill>
                  </a:tcPr>
                </a:tc>
              </a:tr>
              <a:tr h="370840">
                <a:tc>
                  <a:txBody>
                    <a:bodyPr/>
                    <a:lstStyle/>
                    <a:p>
                      <a:r>
                        <a:rPr lang="en-US" dirty="0" smtClean="0"/>
                        <a:t>≥145</a:t>
                      </a:r>
                      <a:endParaRPr lang="en-US" dirty="0"/>
                    </a:p>
                  </a:txBody>
                  <a:tcPr>
                    <a:solidFill>
                      <a:schemeClr val="bg1"/>
                    </a:solidFill>
                  </a:tcPr>
                </a:tc>
                <a:tc>
                  <a:txBody>
                    <a:bodyPr/>
                    <a:lstStyle/>
                    <a:p>
                      <a:r>
                        <a:rPr lang="en-US" dirty="0" smtClean="0">
                          <a:sym typeface="Wingdings"/>
                        </a:rPr>
                        <a:t></a:t>
                      </a:r>
                      <a:endParaRPr lang="en-US" dirty="0"/>
                    </a:p>
                  </a:txBody>
                  <a:tcPr>
                    <a:solidFill>
                      <a:schemeClr val="bg1"/>
                    </a:solidFill>
                  </a:tcPr>
                </a:tc>
              </a:tr>
              <a:tr h="370840">
                <a:tc>
                  <a:txBody>
                    <a:bodyPr/>
                    <a:lstStyle/>
                    <a:p>
                      <a:r>
                        <a:rPr lang="en-US" dirty="0" smtClean="0"/>
                        <a:t>Mean</a:t>
                      </a:r>
                      <a:endParaRPr lang="en-US" dirty="0"/>
                    </a:p>
                  </a:txBody>
                  <a:tcPr>
                    <a:solidFill>
                      <a:schemeClr val="bg1"/>
                    </a:solidFill>
                  </a:tcPr>
                </a:tc>
                <a:tc>
                  <a:txBody>
                    <a:bodyPr/>
                    <a:lstStyle/>
                    <a:p>
                      <a:r>
                        <a:rPr lang="en-US" dirty="0" smtClean="0"/>
                        <a:t>208</a:t>
                      </a:r>
                      <a:endParaRPr lang="en-US" dirty="0"/>
                    </a:p>
                  </a:txBody>
                  <a:tcPr>
                    <a:solidFill>
                      <a:schemeClr val="bg1"/>
                    </a:solidFill>
                  </a:tcPr>
                </a:tc>
              </a:tr>
            </a:tbl>
          </a:graphicData>
        </a:graphic>
      </p:graphicFrame>
      <p:sp>
        <p:nvSpPr>
          <p:cNvPr id="2" name="TextBox 1"/>
          <p:cNvSpPr txBox="1"/>
          <p:nvPr/>
        </p:nvSpPr>
        <p:spPr>
          <a:xfrm>
            <a:off x="4463035" y="1259468"/>
            <a:ext cx="2450949" cy="369332"/>
          </a:xfrm>
          <a:prstGeom prst="rect">
            <a:avLst/>
          </a:prstGeom>
          <a:noFill/>
        </p:spPr>
        <p:txBody>
          <a:bodyPr wrap="none" rtlCol="0">
            <a:spAutoFit/>
          </a:bodyPr>
          <a:lstStyle/>
          <a:p>
            <a:r>
              <a:rPr lang="en-US" sz="1800" b="1" dirty="0" smtClean="0">
                <a:latin typeface="+mn-lt"/>
              </a:rPr>
              <a:t>Mean item scores</a:t>
            </a:r>
            <a:endParaRPr lang="en-US" sz="1800" b="1" dirty="0">
              <a:latin typeface="+mn-lt"/>
            </a:endParaRPr>
          </a:p>
        </p:txBody>
      </p:sp>
    </p:spTree>
    <p:extLst>
      <p:ext uri="{BB962C8B-B14F-4D97-AF65-F5344CB8AC3E}">
        <p14:creationId xmlns:p14="http://schemas.microsoft.com/office/powerpoint/2010/main" val="2031012456"/>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264" y="836712"/>
            <a:ext cx="9588500" cy="762000"/>
          </a:xfrm>
        </p:spPr>
        <p:txBody>
          <a:bodyPr/>
          <a:lstStyle/>
          <a:p>
            <a:r>
              <a:rPr lang="en-US" sz="3600" dirty="0" smtClean="0">
                <a:latin typeface="Calibri"/>
                <a:cs typeface="Calibri"/>
              </a:rPr>
              <a:t>Phase II: Pilot study – preliminary effects (I)</a:t>
            </a:r>
            <a:endParaRPr lang="en-US" sz="3600" dirty="0">
              <a:latin typeface="Calibri"/>
              <a:cs typeface="Calibri"/>
            </a:endParaRPr>
          </a:p>
        </p:txBody>
      </p:sp>
      <p:graphicFrame>
        <p:nvGraphicFramePr>
          <p:cNvPr id="4" name="Table 3"/>
          <p:cNvGraphicFramePr>
            <a:graphicFrameLocks noGrp="1"/>
          </p:cNvGraphicFramePr>
          <p:nvPr>
            <p:extLst>
              <p:ext uri="{D42A27DB-BD31-4B8C-83A1-F6EECF244321}">
                <p14:modId xmlns:p14="http://schemas.microsoft.com/office/powerpoint/2010/main" val="3706757639"/>
              </p:ext>
            </p:extLst>
          </p:nvPr>
        </p:nvGraphicFramePr>
        <p:xfrm>
          <a:off x="433265" y="1828801"/>
          <a:ext cx="9361039" cy="3017520"/>
        </p:xfrm>
        <a:graphic>
          <a:graphicData uri="http://schemas.openxmlformats.org/drawingml/2006/table">
            <a:tbl>
              <a:tblPr firstRow="1" bandRow="1">
                <a:tableStyleId>{5C22544A-7EE6-4342-B048-85BDC9FD1C3A}</a:tableStyleId>
              </a:tblPr>
              <a:tblGrid>
                <a:gridCol w="4464495"/>
                <a:gridCol w="1512168"/>
                <a:gridCol w="1152128"/>
                <a:gridCol w="1080120"/>
                <a:gridCol w="1152128"/>
              </a:tblGrid>
              <a:tr h="149736">
                <a:tc>
                  <a:txBody>
                    <a:bodyPr/>
                    <a:lstStyle/>
                    <a:p>
                      <a:pPr algn="ctr"/>
                      <a:r>
                        <a:rPr lang="en-US" dirty="0" smtClean="0"/>
                        <a:t>Instrument</a:t>
                      </a:r>
                      <a:endParaRPr lang="en-US" dirty="0"/>
                    </a:p>
                  </a:txBody>
                  <a:tcPr/>
                </a:tc>
                <a:tc gridSpan="2">
                  <a:txBody>
                    <a:bodyPr/>
                    <a:lstStyle/>
                    <a:p>
                      <a:pPr algn="ctr"/>
                      <a:r>
                        <a:rPr lang="en-US" dirty="0" smtClean="0"/>
                        <a:t>Paired difference</a:t>
                      </a:r>
                      <a:endParaRPr lang="en-US" dirty="0"/>
                    </a:p>
                  </a:txBody>
                  <a:tcPr/>
                </a:tc>
                <a:tc hMerge="1">
                  <a:txBody>
                    <a:bodyPr/>
                    <a:lstStyle/>
                    <a:p>
                      <a:endParaRPr lang="en-US" dirty="0"/>
                    </a:p>
                  </a:txBody>
                  <a:tcPr/>
                </a:tc>
                <a:tc>
                  <a:txBody>
                    <a:bodyPr/>
                    <a:lstStyle/>
                    <a:p>
                      <a:pPr algn="ctr"/>
                      <a:r>
                        <a:rPr lang="en-US" dirty="0" smtClean="0"/>
                        <a:t>t</a:t>
                      </a:r>
                      <a:endParaRPr lang="en-US" dirty="0"/>
                    </a:p>
                  </a:txBody>
                  <a:tcPr/>
                </a:tc>
                <a:tc>
                  <a:txBody>
                    <a:bodyPr/>
                    <a:lstStyle/>
                    <a:p>
                      <a:pPr algn="ctr"/>
                      <a:r>
                        <a:rPr lang="en-US" dirty="0" smtClean="0"/>
                        <a:t>P</a:t>
                      </a:r>
                      <a:r>
                        <a:rPr lang="en-US" baseline="30000" dirty="0" smtClean="0"/>
                        <a:t>*</a:t>
                      </a:r>
                      <a:endParaRPr lang="en-US" baseline="30000" dirty="0"/>
                    </a:p>
                  </a:txBody>
                  <a:tcPr/>
                </a:tc>
              </a:tr>
              <a:tr h="122272">
                <a:tc>
                  <a:txBody>
                    <a:bodyPr/>
                    <a:lstStyle/>
                    <a:p>
                      <a:endParaRPr lang="en-US" dirty="0"/>
                    </a:p>
                  </a:txBody>
                  <a:tcPr/>
                </a:tc>
                <a:tc>
                  <a:txBody>
                    <a:bodyPr/>
                    <a:lstStyle/>
                    <a:p>
                      <a:pPr algn="ctr"/>
                      <a:r>
                        <a:rPr lang="en-US" i="1" dirty="0" smtClean="0"/>
                        <a:t>Mean</a:t>
                      </a:r>
                      <a:endParaRPr lang="en-US" i="1" dirty="0"/>
                    </a:p>
                  </a:txBody>
                  <a:tcPr/>
                </a:tc>
                <a:tc>
                  <a:txBody>
                    <a:bodyPr/>
                    <a:lstStyle/>
                    <a:p>
                      <a:pPr algn="ctr"/>
                      <a:r>
                        <a:rPr lang="en-US" i="1" dirty="0" smtClean="0"/>
                        <a:t>SD</a:t>
                      </a:r>
                      <a:endParaRPr lang="en-US" i="1" dirty="0"/>
                    </a:p>
                  </a:txBody>
                  <a:tcPr/>
                </a:tc>
                <a:tc>
                  <a:txBody>
                    <a:bodyPr/>
                    <a:lstStyle/>
                    <a:p>
                      <a:pPr algn="ctr"/>
                      <a:endParaRPr lang="en-US" dirty="0"/>
                    </a:p>
                  </a:txBody>
                  <a:tcPr/>
                </a:tc>
                <a:tc>
                  <a:txBody>
                    <a:bodyPr/>
                    <a:lstStyle/>
                    <a:p>
                      <a:endParaRPr lang="en-US" dirty="0"/>
                    </a:p>
                  </a:txBody>
                  <a:tcPr/>
                </a:tc>
              </a:tr>
              <a:tr h="122272">
                <a:tc>
                  <a:txBody>
                    <a:bodyPr/>
                    <a:lstStyle/>
                    <a:p>
                      <a:r>
                        <a:rPr lang="en-US" sz="1800" kern="1200" dirty="0" smtClean="0">
                          <a:solidFill>
                            <a:schemeClr val="dk1"/>
                          </a:solidFill>
                          <a:effectLst/>
                          <a:latin typeface="+mn-lt"/>
                          <a:ea typeface="+mn-ea"/>
                          <a:cs typeface="+mn-cs"/>
                        </a:rPr>
                        <a:t>Caregiver Self-Efficacy Scale (CSES) care management</a:t>
                      </a:r>
                      <a:r>
                        <a:rPr lang="en-US" dirty="0" smtClean="0">
                          <a:effectLst/>
                        </a:rPr>
                        <a:t> </a:t>
                      </a:r>
                      <a:endParaRPr lang="en-US" dirty="0"/>
                    </a:p>
                  </a:txBody>
                  <a:tcPr/>
                </a:tc>
                <a:tc>
                  <a:txBody>
                    <a:bodyPr/>
                    <a:lstStyle/>
                    <a:p>
                      <a:pPr algn="ctr"/>
                      <a:r>
                        <a:rPr lang="en-US" dirty="0" smtClean="0"/>
                        <a:t>5,00</a:t>
                      </a:r>
                      <a:endParaRPr lang="en-US" dirty="0"/>
                    </a:p>
                  </a:txBody>
                  <a:tcPr/>
                </a:tc>
                <a:tc>
                  <a:txBody>
                    <a:bodyPr/>
                    <a:lstStyle/>
                    <a:p>
                      <a:pPr algn="ctr"/>
                      <a:r>
                        <a:rPr lang="en-US" dirty="0" smtClean="0"/>
                        <a:t>6,31</a:t>
                      </a:r>
                      <a:endParaRPr lang="en-US" dirty="0"/>
                    </a:p>
                  </a:txBody>
                  <a:tcPr/>
                </a:tc>
                <a:tc>
                  <a:txBody>
                    <a:bodyPr/>
                    <a:lstStyle/>
                    <a:p>
                      <a:pPr algn="ctr"/>
                      <a:r>
                        <a:rPr lang="en-US" dirty="0" smtClean="0"/>
                        <a:t>2,51</a:t>
                      </a:r>
                      <a:endParaRPr lang="en-US" dirty="0"/>
                    </a:p>
                  </a:txBody>
                  <a:tcPr/>
                </a:tc>
                <a:tc>
                  <a:txBody>
                    <a:bodyPr/>
                    <a:lstStyle/>
                    <a:p>
                      <a:pPr algn="ctr"/>
                      <a:r>
                        <a:rPr lang="en-US" dirty="0" smtClean="0">
                          <a:solidFill>
                            <a:srgbClr val="FF0000"/>
                          </a:solidFill>
                        </a:rPr>
                        <a:t>,03</a:t>
                      </a:r>
                      <a:endParaRPr lang="en-US" baseline="30000" dirty="0">
                        <a:solidFill>
                          <a:srgbClr val="FF0000"/>
                        </a:solidFill>
                      </a:endParaRPr>
                    </a:p>
                  </a:txBody>
                  <a:tcPr/>
                </a:tc>
              </a:tr>
              <a:tr h="122272">
                <a:tc>
                  <a:txBody>
                    <a:bodyPr/>
                    <a:lstStyle/>
                    <a:p>
                      <a:r>
                        <a:rPr lang="en-US" sz="1800" kern="1200" dirty="0" smtClean="0">
                          <a:solidFill>
                            <a:schemeClr val="dk1"/>
                          </a:solidFill>
                          <a:effectLst/>
                          <a:latin typeface="+mn-lt"/>
                          <a:ea typeface="+mn-ea"/>
                          <a:cs typeface="+mn-cs"/>
                        </a:rPr>
                        <a:t>Caregiver Self-Efficacy Scale (CSES) service use</a:t>
                      </a:r>
                      <a:r>
                        <a:rPr lang="en-US" dirty="0" smtClean="0">
                          <a:effectLst/>
                        </a:rPr>
                        <a:t> </a:t>
                      </a:r>
                      <a:endParaRPr lang="en-US" dirty="0"/>
                    </a:p>
                  </a:txBody>
                  <a:tcPr/>
                </a:tc>
                <a:tc>
                  <a:txBody>
                    <a:bodyPr/>
                    <a:lstStyle/>
                    <a:p>
                      <a:pPr algn="ctr"/>
                      <a:r>
                        <a:rPr lang="en-US" dirty="0" smtClean="0"/>
                        <a:t>9,40</a:t>
                      </a:r>
                      <a:endParaRPr lang="en-US" dirty="0"/>
                    </a:p>
                  </a:txBody>
                  <a:tcPr/>
                </a:tc>
                <a:tc>
                  <a:txBody>
                    <a:bodyPr/>
                    <a:lstStyle/>
                    <a:p>
                      <a:pPr algn="ctr"/>
                      <a:r>
                        <a:rPr lang="en-US" dirty="0" smtClean="0"/>
                        <a:t>8,46</a:t>
                      </a:r>
                      <a:endParaRPr lang="en-US" dirty="0"/>
                    </a:p>
                  </a:txBody>
                  <a:tcPr/>
                </a:tc>
                <a:tc>
                  <a:txBody>
                    <a:bodyPr/>
                    <a:lstStyle/>
                    <a:p>
                      <a:pPr algn="ctr"/>
                      <a:r>
                        <a:rPr lang="en-US" dirty="0" smtClean="0"/>
                        <a:t>3,51</a:t>
                      </a:r>
                      <a:endParaRPr lang="en-US" dirty="0"/>
                    </a:p>
                  </a:txBody>
                  <a:tcPr/>
                </a:tc>
                <a:tc>
                  <a:txBody>
                    <a:bodyPr/>
                    <a:lstStyle/>
                    <a:p>
                      <a:pPr algn="ctr"/>
                      <a:r>
                        <a:rPr lang="en-US" dirty="0" smtClean="0">
                          <a:solidFill>
                            <a:srgbClr val="FF0000"/>
                          </a:solidFill>
                        </a:rPr>
                        <a:t>,01</a:t>
                      </a:r>
                      <a:endParaRPr lang="en-US" dirty="0">
                        <a:solidFill>
                          <a:srgbClr val="FF0000"/>
                        </a:solidFill>
                      </a:endParaRPr>
                    </a:p>
                  </a:txBody>
                  <a:tcPr/>
                </a:tc>
              </a:tr>
              <a:tr h="122272">
                <a:tc>
                  <a:txBody>
                    <a:bodyPr/>
                    <a:lstStyle/>
                    <a:p>
                      <a:r>
                        <a:rPr lang="en-US" sz="1800" kern="1200" dirty="0" err="1" smtClean="0">
                          <a:solidFill>
                            <a:schemeClr val="dk1"/>
                          </a:solidFill>
                          <a:effectLst/>
                          <a:latin typeface="+mn-lt"/>
                          <a:ea typeface="+mn-ea"/>
                          <a:cs typeface="+mn-cs"/>
                        </a:rPr>
                        <a:t>Pearlin</a:t>
                      </a:r>
                      <a:r>
                        <a:rPr lang="en-US" sz="1800" kern="1200" dirty="0" smtClean="0">
                          <a:solidFill>
                            <a:schemeClr val="dk1"/>
                          </a:solidFill>
                          <a:effectLst/>
                          <a:latin typeface="+mn-lt"/>
                          <a:ea typeface="+mn-ea"/>
                          <a:cs typeface="+mn-cs"/>
                        </a:rPr>
                        <a:t> Mastery Scale (PMS)</a:t>
                      </a:r>
                      <a:r>
                        <a:rPr lang="en-US" dirty="0" smtClean="0">
                          <a:effectLst/>
                        </a:rPr>
                        <a:t> </a:t>
                      </a:r>
                      <a:endParaRPr lang="en-US" dirty="0"/>
                    </a:p>
                  </a:txBody>
                  <a:tcPr/>
                </a:tc>
                <a:tc>
                  <a:txBody>
                    <a:bodyPr/>
                    <a:lstStyle/>
                    <a:p>
                      <a:pPr algn="ctr"/>
                      <a:r>
                        <a:rPr lang="en-US" dirty="0" smtClean="0"/>
                        <a:t>1,80</a:t>
                      </a:r>
                      <a:endParaRPr lang="en-US" dirty="0"/>
                    </a:p>
                  </a:txBody>
                  <a:tcPr/>
                </a:tc>
                <a:tc>
                  <a:txBody>
                    <a:bodyPr/>
                    <a:lstStyle/>
                    <a:p>
                      <a:pPr algn="ctr"/>
                      <a:r>
                        <a:rPr lang="en-US" dirty="0" smtClean="0"/>
                        <a:t>3,08</a:t>
                      </a:r>
                      <a:endParaRPr lang="en-US" dirty="0"/>
                    </a:p>
                  </a:txBody>
                  <a:tcPr/>
                </a:tc>
                <a:tc>
                  <a:txBody>
                    <a:bodyPr/>
                    <a:lstStyle/>
                    <a:p>
                      <a:pPr algn="ctr"/>
                      <a:r>
                        <a:rPr lang="en-US" dirty="0" smtClean="0"/>
                        <a:t>1,85</a:t>
                      </a:r>
                      <a:endParaRPr lang="en-US" dirty="0"/>
                    </a:p>
                  </a:txBody>
                  <a:tcPr/>
                </a:tc>
                <a:tc>
                  <a:txBody>
                    <a:bodyPr/>
                    <a:lstStyle/>
                    <a:p>
                      <a:pPr algn="ctr"/>
                      <a:r>
                        <a:rPr lang="en-US" dirty="0" smtClean="0"/>
                        <a:t>,09</a:t>
                      </a:r>
                    </a:p>
                  </a:txBody>
                  <a:tcPr/>
                </a:tc>
              </a:tr>
              <a:tr h="12227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Hospital and Anxiety Depression Scale (HADS)</a:t>
                      </a:r>
                      <a:r>
                        <a:rPr lang="en-US" sz="1800" kern="1200" baseline="0" dirty="0" smtClean="0">
                          <a:solidFill>
                            <a:schemeClr val="dk1"/>
                          </a:solidFill>
                          <a:effectLst/>
                          <a:latin typeface="+mn-lt"/>
                          <a:ea typeface="+mn-ea"/>
                          <a:cs typeface="+mn-cs"/>
                        </a:rPr>
                        <a:t> –</a:t>
                      </a:r>
                      <a:r>
                        <a:rPr lang="en-US" sz="1800" kern="1200" dirty="0" smtClean="0">
                          <a:solidFill>
                            <a:schemeClr val="dk1"/>
                          </a:solidFill>
                          <a:effectLst/>
                          <a:latin typeface="+mn-lt"/>
                          <a:ea typeface="+mn-ea"/>
                          <a:cs typeface="+mn-cs"/>
                        </a:rPr>
                        <a:t> depression</a:t>
                      </a:r>
                      <a:r>
                        <a:rPr lang="en-US" dirty="0" smtClean="0">
                          <a:effectLst/>
                        </a:rPr>
                        <a:t> </a:t>
                      </a:r>
                      <a:endParaRPr lang="en-US" dirty="0" smtClean="0"/>
                    </a:p>
                  </a:txBody>
                  <a:tcPr/>
                </a:tc>
                <a:tc>
                  <a:txBody>
                    <a:bodyPr/>
                    <a:lstStyle/>
                    <a:p>
                      <a:pPr algn="ctr"/>
                      <a:r>
                        <a:rPr lang="en-US" dirty="0" smtClean="0"/>
                        <a:t>-2,80</a:t>
                      </a:r>
                      <a:r>
                        <a:rPr lang="en-US" baseline="0" dirty="0" smtClean="0"/>
                        <a:t>  </a:t>
                      </a:r>
                      <a:endParaRPr lang="en-US" dirty="0" smtClean="0"/>
                    </a:p>
                  </a:txBody>
                  <a:tcPr/>
                </a:tc>
                <a:tc>
                  <a:txBody>
                    <a:bodyPr/>
                    <a:lstStyle/>
                    <a:p>
                      <a:pPr algn="ctr"/>
                      <a:r>
                        <a:rPr lang="en-US" dirty="0" smtClean="0"/>
                        <a:t>1,87</a:t>
                      </a:r>
                      <a:endParaRPr lang="en-US" dirty="0"/>
                    </a:p>
                  </a:txBody>
                  <a:tcPr/>
                </a:tc>
                <a:tc>
                  <a:txBody>
                    <a:bodyPr/>
                    <a:lstStyle/>
                    <a:p>
                      <a:pPr algn="ctr"/>
                      <a:r>
                        <a:rPr lang="en-US" dirty="0" smtClean="0"/>
                        <a:t>-4,72</a:t>
                      </a:r>
                      <a:endParaRPr lang="en-US" dirty="0"/>
                    </a:p>
                  </a:txBody>
                  <a:tcPr/>
                </a:tc>
                <a:tc>
                  <a:txBody>
                    <a:bodyPr/>
                    <a:lstStyle/>
                    <a:p>
                      <a:pPr algn="ctr"/>
                      <a:r>
                        <a:rPr lang="en-US" dirty="0" smtClean="0">
                          <a:solidFill>
                            <a:srgbClr val="FF0000"/>
                          </a:solidFill>
                        </a:rPr>
                        <a:t>,00</a:t>
                      </a:r>
                      <a:endParaRPr lang="en-US" dirty="0">
                        <a:solidFill>
                          <a:srgbClr val="FF0000"/>
                        </a:solidFill>
                      </a:endParaRPr>
                    </a:p>
                  </a:txBody>
                  <a:tcPr/>
                </a:tc>
              </a:tr>
            </a:tbl>
          </a:graphicData>
        </a:graphic>
      </p:graphicFrame>
      <p:sp>
        <p:nvSpPr>
          <p:cNvPr id="5" name="TextBox 4"/>
          <p:cNvSpPr txBox="1"/>
          <p:nvPr/>
        </p:nvSpPr>
        <p:spPr>
          <a:xfrm>
            <a:off x="653420" y="5013176"/>
            <a:ext cx="3827378" cy="369332"/>
          </a:xfrm>
          <a:prstGeom prst="rect">
            <a:avLst/>
          </a:prstGeom>
          <a:noFill/>
        </p:spPr>
        <p:txBody>
          <a:bodyPr wrap="none" rtlCol="0">
            <a:spAutoFit/>
          </a:bodyPr>
          <a:lstStyle/>
          <a:p>
            <a:r>
              <a:rPr lang="en-US" sz="1800" baseline="30000" dirty="0" smtClean="0">
                <a:solidFill>
                  <a:srgbClr val="FF0000"/>
                </a:solidFill>
              </a:rPr>
              <a:t>*</a:t>
            </a:r>
            <a:r>
              <a:rPr lang="en-US" sz="1800" dirty="0" smtClean="0">
                <a:solidFill>
                  <a:srgbClr val="FF0000"/>
                </a:solidFill>
              </a:rPr>
              <a:t>Significant difference at P&lt;,05</a:t>
            </a:r>
            <a:endParaRPr lang="en-US" sz="1800" baseline="30000" dirty="0">
              <a:solidFill>
                <a:srgbClr val="FF0000"/>
              </a:solidFill>
            </a:endParaRPr>
          </a:p>
        </p:txBody>
      </p:sp>
    </p:spTree>
    <p:extLst>
      <p:ext uri="{BB962C8B-B14F-4D97-AF65-F5344CB8AC3E}">
        <p14:creationId xmlns:p14="http://schemas.microsoft.com/office/powerpoint/2010/main" val="2033163876"/>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264" y="836712"/>
            <a:ext cx="9588500" cy="762000"/>
          </a:xfrm>
        </p:spPr>
        <p:txBody>
          <a:bodyPr/>
          <a:lstStyle/>
          <a:p>
            <a:r>
              <a:rPr lang="en-US" sz="3600" dirty="0" smtClean="0">
                <a:latin typeface="Calibri"/>
                <a:cs typeface="Calibri"/>
              </a:rPr>
              <a:t>Phase II: Pilot study – preliminary effects (II) </a:t>
            </a:r>
            <a:br>
              <a:rPr lang="en-US" sz="3600" dirty="0" smtClean="0">
                <a:latin typeface="Calibri"/>
                <a:cs typeface="Calibri"/>
              </a:rPr>
            </a:br>
            <a:r>
              <a:rPr lang="en-US" sz="3600" dirty="0">
                <a:latin typeface="Calibri"/>
                <a:cs typeface="Calibri"/>
              </a:rPr>
              <a:t>	</a:t>
            </a:r>
            <a:r>
              <a:rPr lang="en-US" sz="3600" dirty="0" smtClean="0">
                <a:latin typeface="Calibri"/>
                <a:cs typeface="Calibri"/>
              </a:rPr>
              <a:t>			     GAS</a:t>
            </a:r>
            <a:endParaRPr lang="en-US" sz="3600" dirty="0">
              <a:latin typeface="Calibri"/>
              <a:cs typeface="Calibri"/>
            </a:endParaRPr>
          </a:p>
        </p:txBody>
      </p:sp>
      <p:graphicFrame>
        <p:nvGraphicFramePr>
          <p:cNvPr id="4" name="Table 3"/>
          <p:cNvGraphicFramePr>
            <a:graphicFrameLocks noGrp="1"/>
          </p:cNvGraphicFramePr>
          <p:nvPr>
            <p:extLst>
              <p:ext uri="{D42A27DB-BD31-4B8C-83A1-F6EECF244321}">
                <p14:modId xmlns:p14="http://schemas.microsoft.com/office/powerpoint/2010/main" val="12672440"/>
              </p:ext>
            </p:extLst>
          </p:nvPr>
        </p:nvGraphicFramePr>
        <p:xfrm>
          <a:off x="1225352" y="2132856"/>
          <a:ext cx="7632848" cy="3568433"/>
        </p:xfrm>
        <a:graphic>
          <a:graphicData uri="http://schemas.openxmlformats.org/drawingml/2006/table">
            <a:tbl>
              <a:tblPr firstRow="1" bandRow="1">
                <a:tableStyleId>{5C22544A-7EE6-4342-B048-85BDC9FD1C3A}</a:tableStyleId>
              </a:tblPr>
              <a:tblGrid>
                <a:gridCol w="2736304"/>
                <a:gridCol w="1728192"/>
                <a:gridCol w="1800200"/>
                <a:gridCol w="1368152"/>
              </a:tblGrid>
              <a:tr h="624057">
                <a:tc>
                  <a:txBody>
                    <a:bodyPr/>
                    <a:lstStyle/>
                    <a:p>
                      <a:pPr algn="ctr"/>
                      <a:r>
                        <a:rPr lang="en-US" sz="1800" dirty="0" smtClean="0">
                          <a:latin typeface="+mn-lt"/>
                        </a:rPr>
                        <a:t>Participant</a:t>
                      </a:r>
                      <a:endParaRPr lang="en-US" sz="1800" dirty="0">
                        <a:latin typeface="+mn-lt"/>
                      </a:endParaRPr>
                    </a:p>
                  </a:txBody>
                  <a:tcPr/>
                </a:tc>
                <a:tc>
                  <a:txBody>
                    <a:bodyPr/>
                    <a:lstStyle/>
                    <a:p>
                      <a:pPr algn="ctr"/>
                      <a:r>
                        <a:rPr lang="en-US" sz="1800" dirty="0" smtClean="0">
                          <a:latin typeface="+mn-lt"/>
                        </a:rPr>
                        <a:t>Baseline</a:t>
                      </a:r>
                      <a:endParaRPr lang="en-US" sz="1800" dirty="0">
                        <a:latin typeface="+mn-lt"/>
                      </a:endParaRPr>
                    </a:p>
                  </a:txBody>
                  <a:tcPr/>
                </a:tc>
                <a:tc>
                  <a:txBody>
                    <a:bodyPr/>
                    <a:lstStyle/>
                    <a:p>
                      <a:pPr algn="ctr"/>
                      <a:r>
                        <a:rPr lang="en-US" sz="1800" dirty="0" smtClean="0">
                          <a:latin typeface="+mn-lt"/>
                        </a:rPr>
                        <a:t>T-score</a:t>
                      </a:r>
                      <a:r>
                        <a:rPr lang="en-US" sz="1800" baseline="30000" dirty="0" smtClean="0">
                          <a:latin typeface="+mn-lt"/>
                        </a:rPr>
                        <a:t>*</a:t>
                      </a:r>
                      <a:r>
                        <a:rPr lang="en-US" sz="1800" dirty="0" smtClean="0">
                          <a:latin typeface="+mn-lt"/>
                        </a:rPr>
                        <a:t> (Achieved)</a:t>
                      </a:r>
                      <a:endParaRPr lang="en-US" sz="1800" dirty="0">
                        <a:latin typeface="+mn-lt"/>
                      </a:endParaRPr>
                    </a:p>
                  </a:txBody>
                  <a:tcPr/>
                </a:tc>
                <a:tc>
                  <a:txBody>
                    <a:bodyPr/>
                    <a:lstStyle/>
                    <a:p>
                      <a:pPr algn="ctr"/>
                      <a:r>
                        <a:rPr lang="en-US" sz="1800" dirty="0" smtClean="0">
                          <a:latin typeface="+mn-lt"/>
                        </a:rPr>
                        <a:t>Change</a:t>
                      </a:r>
                      <a:endParaRPr lang="en-US" sz="1800" dirty="0">
                        <a:latin typeface="+mn-lt"/>
                      </a:endParaRPr>
                    </a:p>
                  </a:txBody>
                  <a:tcPr/>
                </a:tc>
              </a:tr>
              <a:tr h="368033">
                <a:tc>
                  <a:txBody>
                    <a:bodyPr/>
                    <a:lstStyle/>
                    <a:p>
                      <a:pPr algn="ctr"/>
                      <a:r>
                        <a:rPr lang="en-US" sz="1800" dirty="0" smtClean="0">
                          <a:latin typeface="+mn-lt"/>
                        </a:rPr>
                        <a:t>1</a:t>
                      </a:r>
                      <a:endParaRPr lang="en-US" sz="1800" dirty="0">
                        <a:latin typeface="+mn-lt"/>
                      </a:endParaRPr>
                    </a:p>
                  </a:txBody>
                  <a:tcPr/>
                </a:tc>
                <a:tc>
                  <a:txBody>
                    <a:bodyPr/>
                    <a:lstStyle/>
                    <a:p>
                      <a:pPr algn="ctr">
                        <a:lnSpc>
                          <a:spcPct val="115000"/>
                        </a:lnSpc>
                        <a:spcAft>
                          <a:spcPts val="0"/>
                        </a:spcAft>
                      </a:pPr>
                      <a:r>
                        <a:rPr lang="en-US" sz="1800" dirty="0">
                          <a:effectLst/>
                          <a:latin typeface="+mn-lt"/>
                          <a:ea typeface="Calibri"/>
                          <a:cs typeface="Times New Roman"/>
                        </a:rPr>
                        <a:t>25,2</a:t>
                      </a:r>
                    </a:p>
                  </a:txBody>
                  <a:tcPr marL="68580" marR="68580" marT="0" marB="0" anchor="ctr"/>
                </a:tc>
                <a:tc>
                  <a:txBody>
                    <a:bodyPr/>
                    <a:lstStyle/>
                    <a:p>
                      <a:pPr algn="ctr">
                        <a:lnSpc>
                          <a:spcPct val="115000"/>
                        </a:lnSpc>
                        <a:spcAft>
                          <a:spcPts val="0"/>
                        </a:spcAft>
                      </a:pPr>
                      <a:r>
                        <a:rPr lang="en-US" sz="1800" dirty="0">
                          <a:effectLst/>
                          <a:latin typeface="+mn-lt"/>
                          <a:ea typeface="Calibri"/>
                          <a:cs typeface="Times New Roman"/>
                        </a:rPr>
                        <a:t>43,8</a:t>
                      </a:r>
                    </a:p>
                  </a:txBody>
                  <a:tcPr marL="68580" marR="68580" marT="0" marB="0" anchor="ctr"/>
                </a:tc>
                <a:tc>
                  <a:txBody>
                    <a:bodyPr/>
                    <a:lstStyle/>
                    <a:p>
                      <a:pPr algn="ctr">
                        <a:lnSpc>
                          <a:spcPct val="115000"/>
                        </a:lnSpc>
                        <a:spcAft>
                          <a:spcPts val="0"/>
                        </a:spcAft>
                      </a:pPr>
                      <a:r>
                        <a:rPr lang="en-US" sz="1800" dirty="0">
                          <a:effectLst/>
                          <a:latin typeface="+mn-lt"/>
                          <a:ea typeface="Calibri"/>
                          <a:cs typeface="Times New Roman"/>
                        </a:rPr>
                        <a:t>18,6</a:t>
                      </a:r>
                    </a:p>
                  </a:txBody>
                  <a:tcPr marL="68580" marR="68580" marT="0" marB="0" anchor="ctr"/>
                </a:tc>
              </a:tr>
              <a:tr h="122272">
                <a:tc>
                  <a:txBody>
                    <a:bodyPr/>
                    <a:lstStyle/>
                    <a:p>
                      <a:pPr algn="ctr"/>
                      <a:r>
                        <a:rPr lang="en-US" sz="1800" dirty="0" smtClean="0">
                          <a:latin typeface="+mn-lt"/>
                        </a:rPr>
                        <a:t>2</a:t>
                      </a:r>
                      <a:endParaRPr lang="en-US" sz="1800" dirty="0">
                        <a:latin typeface="+mn-lt"/>
                      </a:endParaRPr>
                    </a:p>
                  </a:txBody>
                  <a:tcPr/>
                </a:tc>
                <a:tc>
                  <a:txBody>
                    <a:bodyPr/>
                    <a:lstStyle/>
                    <a:p>
                      <a:pPr algn="ctr">
                        <a:lnSpc>
                          <a:spcPct val="115000"/>
                        </a:lnSpc>
                        <a:spcAft>
                          <a:spcPts val="0"/>
                        </a:spcAft>
                      </a:pPr>
                      <a:r>
                        <a:rPr lang="en-US" sz="1800">
                          <a:effectLst/>
                          <a:latin typeface="+mn-lt"/>
                          <a:ea typeface="Calibri"/>
                          <a:cs typeface="Times New Roman"/>
                        </a:rPr>
                        <a:t>22,6</a:t>
                      </a:r>
                    </a:p>
                  </a:txBody>
                  <a:tcPr marL="68580" marR="68580" marT="0" marB="0" anchor="ctr"/>
                </a:tc>
                <a:tc>
                  <a:txBody>
                    <a:bodyPr/>
                    <a:lstStyle/>
                    <a:p>
                      <a:pPr algn="ctr">
                        <a:lnSpc>
                          <a:spcPct val="115000"/>
                        </a:lnSpc>
                        <a:spcAft>
                          <a:spcPts val="0"/>
                        </a:spcAft>
                      </a:pPr>
                      <a:r>
                        <a:rPr lang="en-US" sz="1800">
                          <a:solidFill>
                            <a:srgbClr val="FF0000"/>
                          </a:solidFill>
                          <a:effectLst/>
                          <a:latin typeface="+mn-lt"/>
                          <a:ea typeface="Calibri"/>
                          <a:cs typeface="Times New Roman"/>
                        </a:rPr>
                        <a:t>54,6</a:t>
                      </a:r>
                    </a:p>
                  </a:txBody>
                  <a:tcPr marL="68580" marR="68580" marT="0" marB="0" anchor="ctr"/>
                </a:tc>
                <a:tc>
                  <a:txBody>
                    <a:bodyPr/>
                    <a:lstStyle/>
                    <a:p>
                      <a:pPr algn="ctr">
                        <a:lnSpc>
                          <a:spcPct val="115000"/>
                        </a:lnSpc>
                        <a:spcAft>
                          <a:spcPts val="0"/>
                        </a:spcAft>
                      </a:pPr>
                      <a:r>
                        <a:rPr lang="en-US" sz="1800">
                          <a:effectLst/>
                          <a:latin typeface="+mn-lt"/>
                          <a:ea typeface="Calibri"/>
                          <a:cs typeface="Times New Roman"/>
                        </a:rPr>
                        <a:t>32,0</a:t>
                      </a:r>
                    </a:p>
                  </a:txBody>
                  <a:tcPr marL="68580" marR="68580" marT="0" marB="0" anchor="ctr"/>
                </a:tc>
              </a:tr>
              <a:tr h="122272">
                <a:tc>
                  <a:txBody>
                    <a:bodyPr/>
                    <a:lstStyle/>
                    <a:p>
                      <a:pPr algn="ctr"/>
                      <a:r>
                        <a:rPr lang="en-US" sz="1800" dirty="0" smtClean="0">
                          <a:latin typeface="+mn-lt"/>
                        </a:rPr>
                        <a:t>4</a:t>
                      </a:r>
                      <a:endParaRPr lang="en-US" sz="1800" dirty="0">
                        <a:latin typeface="+mn-lt"/>
                      </a:endParaRPr>
                    </a:p>
                  </a:txBody>
                  <a:tcPr/>
                </a:tc>
                <a:tc>
                  <a:txBody>
                    <a:bodyPr/>
                    <a:lstStyle/>
                    <a:p>
                      <a:pPr algn="ctr">
                        <a:lnSpc>
                          <a:spcPct val="115000"/>
                        </a:lnSpc>
                        <a:spcAft>
                          <a:spcPts val="0"/>
                        </a:spcAft>
                      </a:pPr>
                      <a:r>
                        <a:rPr lang="en-US" sz="1800">
                          <a:effectLst/>
                          <a:latin typeface="+mn-lt"/>
                          <a:ea typeface="Calibri"/>
                          <a:cs typeface="Times New Roman"/>
                        </a:rPr>
                        <a:t>25,2</a:t>
                      </a:r>
                    </a:p>
                  </a:txBody>
                  <a:tcPr marL="68580" marR="68580" marT="0" marB="0" anchor="ctr"/>
                </a:tc>
                <a:tc>
                  <a:txBody>
                    <a:bodyPr/>
                    <a:lstStyle/>
                    <a:p>
                      <a:pPr algn="ctr">
                        <a:lnSpc>
                          <a:spcPct val="115000"/>
                        </a:lnSpc>
                        <a:spcAft>
                          <a:spcPts val="0"/>
                        </a:spcAft>
                      </a:pPr>
                      <a:r>
                        <a:rPr lang="en-US" sz="1800" dirty="0">
                          <a:solidFill>
                            <a:srgbClr val="FF0000"/>
                          </a:solidFill>
                          <a:effectLst/>
                          <a:latin typeface="+mn-lt"/>
                          <a:ea typeface="Calibri"/>
                          <a:cs typeface="Times New Roman"/>
                        </a:rPr>
                        <a:t>56,2</a:t>
                      </a:r>
                    </a:p>
                  </a:txBody>
                  <a:tcPr marL="68580" marR="68580" marT="0" marB="0" anchor="ctr"/>
                </a:tc>
                <a:tc>
                  <a:txBody>
                    <a:bodyPr/>
                    <a:lstStyle/>
                    <a:p>
                      <a:pPr algn="ctr">
                        <a:lnSpc>
                          <a:spcPct val="115000"/>
                        </a:lnSpc>
                        <a:spcAft>
                          <a:spcPts val="0"/>
                        </a:spcAft>
                      </a:pPr>
                      <a:r>
                        <a:rPr lang="en-US" sz="1800">
                          <a:effectLst/>
                          <a:latin typeface="+mn-lt"/>
                          <a:ea typeface="Calibri"/>
                          <a:cs typeface="Times New Roman"/>
                        </a:rPr>
                        <a:t>31,0</a:t>
                      </a:r>
                    </a:p>
                  </a:txBody>
                  <a:tcPr marL="68580" marR="68580" marT="0" marB="0" anchor="ctr"/>
                </a:tc>
              </a:tr>
              <a:tr h="122272">
                <a:tc>
                  <a:txBody>
                    <a:bodyPr/>
                    <a:lstStyle/>
                    <a:p>
                      <a:pPr algn="ctr"/>
                      <a:r>
                        <a:rPr lang="en-US" sz="1800" dirty="0" smtClean="0">
                          <a:latin typeface="+mn-lt"/>
                        </a:rPr>
                        <a:t>5</a:t>
                      </a:r>
                      <a:endParaRPr lang="en-US" sz="1800" dirty="0">
                        <a:latin typeface="+mn-lt"/>
                      </a:endParaRPr>
                    </a:p>
                  </a:txBody>
                  <a:tcPr/>
                </a:tc>
                <a:tc>
                  <a:txBody>
                    <a:bodyPr/>
                    <a:lstStyle/>
                    <a:p>
                      <a:pPr algn="ctr">
                        <a:lnSpc>
                          <a:spcPct val="115000"/>
                        </a:lnSpc>
                        <a:spcAft>
                          <a:spcPts val="0"/>
                        </a:spcAft>
                      </a:pPr>
                      <a:r>
                        <a:rPr lang="en-US" sz="1800">
                          <a:effectLst/>
                          <a:latin typeface="+mn-lt"/>
                          <a:ea typeface="Calibri"/>
                          <a:cs typeface="Times New Roman"/>
                        </a:rPr>
                        <a:t>30,0</a:t>
                      </a:r>
                    </a:p>
                  </a:txBody>
                  <a:tcPr marL="68580" marR="68580" marT="0" marB="0" anchor="ctr"/>
                </a:tc>
                <a:tc>
                  <a:txBody>
                    <a:bodyPr/>
                    <a:lstStyle/>
                    <a:p>
                      <a:pPr algn="ctr">
                        <a:lnSpc>
                          <a:spcPct val="115000"/>
                        </a:lnSpc>
                        <a:spcAft>
                          <a:spcPts val="0"/>
                        </a:spcAft>
                      </a:pPr>
                      <a:r>
                        <a:rPr lang="en-US" sz="1800">
                          <a:solidFill>
                            <a:srgbClr val="FF0000"/>
                          </a:solidFill>
                          <a:effectLst/>
                          <a:latin typeface="+mn-lt"/>
                          <a:ea typeface="Calibri"/>
                          <a:cs typeface="Times New Roman"/>
                        </a:rPr>
                        <a:t>60,0</a:t>
                      </a:r>
                    </a:p>
                  </a:txBody>
                  <a:tcPr marL="68580" marR="68580" marT="0" marB="0" anchor="ctr"/>
                </a:tc>
                <a:tc>
                  <a:txBody>
                    <a:bodyPr/>
                    <a:lstStyle/>
                    <a:p>
                      <a:pPr algn="ctr">
                        <a:lnSpc>
                          <a:spcPct val="115000"/>
                        </a:lnSpc>
                        <a:spcAft>
                          <a:spcPts val="0"/>
                        </a:spcAft>
                      </a:pPr>
                      <a:r>
                        <a:rPr lang="en-US" sz="1800">
                          <a:effectLst/>
                          <a:latin typeface="+mn-lt"/>
                          <a:ea typeface="Calibri"/>
                          <a:cs typeface="Times New Roman"/>
                        </a:rPr>
                        <a:t>30,0</a:t>
                      </a:r>
                    </a:p>
                  </a:txBody>
                  <a:tcPr marL="68580" marR="68580" marT="0" marB="0" anchor="ctr"/>
                </a:tc>
              </a:tr>
              <a:tr h="122272">
                <a:tc>
                  <a:txBody>
                    <a:bodyPr/>
                    <a:lstStyle/>
                    <a:p>
                      <a:pPr algn="ctr"/>
                      <a:r>
                        <a:rPr lang="en-US" sz="1800" dirty="0" smtClean="0">
                          <a:latin typeface="+mn-lt"/>
                        </a:rPr>
                        <a:t>7</a:t>
                      </a:r>
                      <a:endParaRPr lang="en-US" sz="1800" dirty="0">
                        <a:latin typeface="+mn-lt"/>
                      </a:endParaRPr>
                    </a:p>
                  </a:txBody>
                  <a:tcPr/>
                </a:tc>
                <a:tc>
                  <a:txBody>
                    <a:bodyPr/>
                    <a:lstStyle/>
                    <a:p>
                      <a:pPr algn="ctr">
                        <a:lnSpc>
                          <a:spcPct val="115000"/>
                        </a:lnSpc>
                        <a:spcAft>
                          <a:spcPts val="0"/>
                        </a:spcAft>
                      </a:pPr>
                      <a:r>
                        <a:rPr lang="en-US" sz="1800">
                          <a:effectLst/>
                          <a:latin typeface="+mn-lt"/>
                          <a:ea typeface="Calibri"/>
                          <a:cs typeface="Times New Roman"/>
                        </a:rPr>
                        <a:t>30,0</a:t>
                      </a:r>
                    </a:p>
                  </a:txBody>
                  <a:tcPr marL="68580" marR="68580" marT="0" marB="0" anchor="ctr"/>
                </a:tc>
                <a:tc>
                  <a:txBody>
                    <a:bodyPr/>
                    <a:lstStyle/>
                    <a:p>
                      <a:pPr algn="ctr">
                        <a:lnSpc>
                          <a:spcPct val="115000"/>
                        </a:lnSpc>
                        <a:spcAft>
                          <a:spcPts val="0"/>
                        </a:spcAft>
                      </a:pPr>
                      <a:r>
                        <a:rPr lang="en-US" sz="1800">
                          <a:solidFill>
                            <a:srgbClr val="FF0000"/>
                          </a:solidFill>
                          <a:effectLst/>
                          <a:latin typeface="+mn-lt"/>
                          <a:ea typeface="Calibri"/>
                          <a:cs typeface="Times New Roman"/>
                        </a:rPr>
                        <a:t>70,0</a:t>
                      </a:r>
                    </a:p>
                  </a:txBody>
                  <a:tcPr marL="68580" marR="68580" marT="0" marB="0" anchor="ctr"/>
                </a:tc>
                <a:tc>
                  <a:txBody>
                    <a:bodyPr/>
                    <a:lstStyle/>
                    <a:p>
                      <a:pPr algn="ctr">
                        <a:lnSpc>
                          <a:spcPct val="115000"/>
                        </a:lnSpc>
                        <a:spcAft>
                          <a:spcPts val="0"/>
                        </a:spcAft>
                      </a:pPr>
                      <a:r>
                        <a:rPr lang="en-US" sz="1800">
                          <a:effectLst/>
                          <a:latin typeface="+mn-lt"/>
                          <a:ea typeface="Calibri"/>
                          <a:cs typeface="Times New Roman"/>
                        </a:rPr>
                        <a:t>40,0</a:t>
                      </a:r>
                    </a:p>
                  </a:txBody>
                  <a:tcPr marL="68580" marR="68580" marT="0" marB="0" anchor="ctr"/>
                </a:tc>
              </a:tr>
              <a:tr h="122272">
                <a:tc>
                  <a:txBody>
                    <a:bodyPr/>
                    <a:lstStyle/>
                    <a:p>
                      <a:pPr algn="ctr"/>
                      <a:r>
                        <a:rPr lang="en-US" sz="1800" dirty="0" smtClean="0">
                          <a:latin typeface="+mn-lt"/>
                        </a:rPr>
                        <a:t>8</a:t>
                      </a:r>
                      <a:endParaRPr lang="en-US" sz="1800" dirty="0">
                        <a:latin typeface="+mn-lt"/>
                      </a:endParaRPr>
                    </a:p>
                  </a:txBody>
                  <a:tcPr/>
                </a:tc>
                <a:tc>
                  <a:txBody>
                    <a:bodyPr/>
                    <a:lstStyle/>
                    <a:p>
                      <a:pPr algn="ctr">
                        <a:lnSpc>
                          <a:spcPct val="115000"/>
                        </a:lnSpc>
                        <a:spcAft>
                          <a:spcPts val="0"/>
                        </a:spcAft>
                      </a:pPr>
                      <a:r>
                        <a:rPr lang="en-US" sz="1800">
                          <a:effectLst/>
                          <a:latin typeface="+mn-lt"/>
                          <a:ea typeface="Calibri"/>
                          <a:cs typeface="Times New Roman"/>
                        </a:rPr>
                        <a:t>30,0</a:t>
                      </a:r>
                    </a:p>
                  </a:txBody>
                  <a:tcPr marL="68580" marR="68580" marT="0" marB="0" anchor="ctr"/>
                </a:tc>
                <a:tc>
                  <a:txBody>
                    <a:bodyPr/>
                    <a:lstStyle/>
                    <a:p>
                      <a:pPr algn="ctr">
                        <a:lnSpc>
                          <a:spcPct val="115000"/>
                        </a:lnSpc>
                        <a:spcAft>
                          <a:spcPts val="0"/>
                        </a:spcAft>
                      </a:pPr>
                      <a:r>
                        <a:rPr lang="en-US" sz="1800" dirty="0" smtClean="0">
                          <a:solidFill>
                            <a:srgbClr val="FF0000"/>
                          </a:solidFill>
                          <a:effectLst/>
                          <a:latin typeface="+mn-lt"/>
                          <a:ea typeface="Calibri"/>
                          <a:cs typeface="Times New Roman"/>
                        </a:rPr>
                        <a:t>60,0</a:t>
                      </a:r>
                      <a:endParaRPr lang="en-US" sz="1800" dirty="0">
                        <a:solidFill>
                          <a:srgbClr val="FF0000"/>
                        </a:solidFill>
                        <a:effectLst/>
                        <a:latin typeface="+mn-lt"/>
                        <a:ea typeface="Calibri"/>
                        <a:cs typeface="Times New Roman"/>
                      </a:endParaRPr>
                    </a:p>
                  </a:txBody>
                  <a:tcPr marL="68580" marR="68580" marT="0" marB="0" anchor="ctr"/>
                </a:tc>
                <a:tc>
                  <a:txBody>
                    <a:bodyPr/>
                    <a:lstStyle/>
                    <a:p>
                      <a:pPr algn="ctr">
                        <a:lnSpc>
                          <a:spcPct val="115000"/>
                        </a:lnSpc>
                        <a:spcAft>
                          <a:spcPts val="0"/>
                        </a:spcAft>
                      </a:pPr>
                      <a:r>
                        <a:rPr lang="en-US" sz="1800">
                          <a:effectLst/>
                          <a:latin typeface="+mn-lt"/>
                          <a:ea typeface="Calibri"/>
                          <a:cs typeface="Times New Roman"/>
                        </a:rPr>
                        <a:t>30,0</a:t>
                      </a:r>
                    </a:p>
                  </a:txBody>
                  <a:tcPr marL="68580" marR="68580" marT="0" marB="0" anchor="ctr"/>
                </a:tc>
              </a:tr>
              <a:tr h="122272">
                <a:tc>
                  <a:txBody>
                    <a:bodyPr/>
                    <a:lstStyle/>
                    <a:p>
                      <a:pPr algn="ctr"/>
                      <a:r>
                        <a:rPr lang="en-US" sz="1800" dirty="0" smtClean="0">
                          <a:latin typeface="+mn-lt"/>
                        </a:rPr>
                        <a:t>9</a:t>
                      </a:r>
                      <a:endParaRPr lang="en-US" sz="1800" dirty="0">
                        <a:latin typeface="+mn-lt"/>
                      </a:endParaRPr>
                    </a:p>
                  </a:txBody>
                  <a:tcPr/>
                </a:tc>
                <a:tc>
                  <a:txBody>
                    <a:bodyPr/>
                    <a:lstStyle/>
                    <a:p>
                      <a:pPr algn="ctr">
                        <a:lnSpc>
                          <a:spcPct val="115000"/>
                        </a:lnSpc>
                        <a:spcAft>
                          <a:spcPts val="0"/>
                        </a:spcAft>
                      </a:pPr>
                      <a:r>
                        <a:rPr lang="en-US" sz="1800">
                          <a:effectLst/>
                          <a:latin typeface="+mn-lt"/>
                          <a:ea typeface="Calibri"/>
                          <a:cs typeface="Times New Roman"/>
                        </a:rPr>
                        <a:t>30,0</a:t>
                      </a:r>
                    </a:p>
                  </a:txBody>
                  <a:tcPr marL="68580" marR="68580" marT="0" marB="0" anchor="ctr"/>
                </a:tc>
                <a:tc>
                  <a:txBody>
                    <a:bodyPr/>
                    <a:lstStyle/>
                    <a:p>
                      <a:pPr algn="ctr">
                        <a:lnSpc>
                          <a:spcPct val="115000"/>
                        </a:lnSpc>
                        <a:spcAft>
                          <a:spcPts val="0"/>
                        </a:spcAft>
                      </a:pPr>
                      <a:r>
                        <a:rPr lang="en-US" sz="1800">
                          <a:effectLst/>
                          <a:latin typeface="+mn-lt"/>
                          <a:ea typeface="Calibri"/>
                          <a:cs typeface="Times New Roman"/>
                        </a:rPr>
                        <a:t>30,0</a:t>
                      </a:r>
                    </a:p>
                  </a:txBody>
                  <a:tcPr marL="68580" marR="68580" marT="0" marB="0" anchor="ctr"/>
                </a:tc>
                <a:tc>
                  <a:txBody>
                    <a:bodyPr/>
                    <a:lstStyle/>
                    <a:p>
                      <a:pPr algn="ctr">
                        <a:lnSpc>
                          <a:spcPct val="115000"/>
                        </a:lnSpc>
                        <a:spcAft>
                          <a:spcPts val="0"/>
                        </a:spcAft>
                      </a:pPr>
                      <a:r>
                        <a:rPr lang="en-US" sz="1800">
                          <a:effectLst/>
                          <a:latin typeface="+mn-lt"/>
                          <a:ea typeface="Calibri"/>
                          <a:cs typeface="Times New Roman"/>
                        </a:rPr>
                        <a:t>0,0</a:t>
                      </a:r>
                    </a:p>
                  </a:txBody>
                  <a:tcPr marL="68580" marR="68580" marT="0" marB="0" anchor="ctr"/>
                </a:tc>
              </a:tr>
              <a:tr h="122272">
                <a:tc>
                  <a:txBody>
                    <a:bodyPr/>
                    <a:lstStyle/>
                    <a:p>
                      <a:pPr algn="ctr"/>
                      <a:r>
                        <a:rPr lang="en-US" sz="1800" dirty="0" smtClean="0">
                          <a:latin typeface="+mn-lt"/>
                        </a:rPr>
                        <a:t>10</a:t>
                      </a:r>
                      <a:endParaRPr lang="en-US" sz="1800" dirty="0">
                        <a:latin typeface="+mn-lt"/>
                      </a:endParaRPr>
                    </a:p>
                  </a:txBody>
                  <a:tcPr/>
                </a:tc>
                <a:tc>
                  <a:txBody>
                    <a:bodyPr/>
                    <a:lstStyle/>
                    <a:p>
                      <a:pPr algn="ctr">
                        <a:lnSpc>
                          <a:spcPct val="115000"/>
                        </a:lnSpc>
                        <a:spcAft>
                          <a:spcPts val="0"/>
                        </a:spcAft>
                      </a:pPr>
                      <a:r>
                        <a:rPr lang="en-US" sz="1800" dirty="0">
                          <a:effectLst/>
                          <a:latin typeface="+mn-lt"/>
                          <a:ea typeface="Calibri"/>
                          <a:cs typeface="Times New Roman"/>
                        </a:rPr>
                        <a:t>30,0</a:t>
                      </a:r>
                    </a:p>
                  </a:txBody>
                  <a:tcPr marL="68580" marR="68580" marT="0" marB="0" anchor="ctr"/>
                </a:tc>
                <a:tc>
                  <a:txBody>
                    <a:bodyPr/>
                    <a:lstStyle/>
                    <a:p>
                      <a:pPr algn="ctr">
                        <a:lnSpc>
                          <a:spcPct val="115000"/>
                        </a:lnSpc>
                        <a:spcAft>
                          <a:spcPts val="0"/>
                        </a:spcAft>
                      </a:pPr>
                      <a:r>
                        <a:rPr lang="en-US" sz="1800" b="0" dirty="0" smtClean="0">
                          <a:solidFill>
                            <a:srgbClr val="FF0000"/>
                          </a:solidFill>
                          <a:effectLst/>
                          <a:latin typeface="+mn-lt"/>
                          <a:ea typeface="Calibri"/>
                          <a:cs typeface="Times New Roman"/>
                        </a:rPr>
                        <a:t>55,0</a:t>
                      </a:r>
                      <a:endParaRPr lang="en-US" sz="1800" b="0" dirty="0">
                        <a:effectLst/>
                        <a:latin typeface="+mn-lt"/>
                        <a:ea typeface="Calibri"/>
                        <a:cs typeface="Times New Roman"/>
                      </a:endParaRPr>
                    </a:p>
                  </a:txBody>
                  <a:tcPr marL="68580" marR="68580" marT="0" marB="0" anchor="ctr"/>
                </a:tc>
                <a:tc>
                  <a:txBody>
                    <a:bodyPr/>
                    <a:lstStyle/>
                    <a:p>
                      <a:pPr algn="ctr">
                        <a:lnSpc>
                          <a:spcPct val="115000"/>
                        </a:lnSpc>
                        <a:spcAft>
                          <a:spcPts val="0"/>
                        </a:spcAft>
                      </a:pPr>
                      <a:r>
                        <a:rPr lang="en-US" sz="1800" dirty="0">
                          <a:effectLst/>
                          <a:latin typeface="+mn-lt"/>
                          <a:ea typeface="Calibri"/>
                          <a:cs typeface="Times New Roman"/>
                        </a:rPr>
                        <a:t>25,0</a:t>
                      </a:r>
                    </a:p>
                  </a:txBody>
                  <a:tcPr marL="68580" marR="68580" marT="0" marB="0" anchor="ctr"/>
                </a:tc>
              </a:tr>
            </a:tbl>
          </a:graphicData>
        </a:graphic>
      </p:graphicFrame>
      <p:sp>
        <p:nvSpPr>
          <p:cNvPr id="5" name="TextBox 4"/>
          <p:cNvSpPr txBox="1"/>
          <p:nvPr/>
        </p:nvSpPr>
        <p:spPr>
          <a:xfrm>
            <a:off x="433264" y="5939988"/>
            <a:ext cx="4479200" cy="369332"/>
          </a:xfrm>
          <a:prstGeom prst="rect">
            <a:avLst/>
          </a:prstGeom>
          <a:noFill/>
        </p:spPr>
        <p:txBody>
          <a:bodyPr wrap="none" rtlCol="0">
            <a:spAutoFit/>
          </a:bodyPr>
          <a:lstStyle/>
          <a:p>
            <a:r>
              <a:rPr lang="en-US" sz="1800" baseline="30000" dirty="0" smtClean="0">
                <a:solidFill>
                  <a:srgbClr val="FF0000"/>
                </a:solidFill>
              </a:rPr>
              <a:t>*</a:t>
            </a:r>
            <a:r>
              <a:rPr lang="en-US" sz="1800" dirty="0">
                <a:solidFill>
                  <a:srgbClr val="FF0000"/>
                </a:solidFill>
              </a:rPr>
              <a:t>Effective goal achievement at </a:t>
            </a:r>
            <a:r>
              <a:rPr lang="en-US" sz="1800" dirty="0" smtClean="0">
                <a:solidFill>
                  <a:srgbClr val="FF0000"/>
                </a:solidFill>
              </a:rPr>
              <a:t>T≥</a:t>
            </a:r>
            <a:r>
              <a:rPr lang="en-US" sz="1800" dirty="0">
                <a:solidFill>
                  <a:srgbClr val="FF0000"/>
                </a:solidFill>
              </a:rPr>
              <a:t>50 </a:t>
            </a:r>
            <a:endParaRPr lang="en-US" sz="1800" baseline="30000" dirty="0">
              <a:solidFill>
                <a:srgbClr val="FF0000"/>
              </a:solidFill>
            </a:endParaRPr>
          </a:p>
        </p:txBody>
      </p:sp>
    </p:spTree>
    <p:extLst>
      <p:ext uri="{BB962C8B-B14F-4D97-AF65-F5344CB8AC3E}">
        <p14:creationId xmlns:p14="http://schemas.microsoft.com/office/powerpoint/2010/main" val="1261961180"/>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256" y="1010816"/>
            <a:ext cx="9588500" cy="762000"/>
          </a:xfrm>
        </p:spPr>
        <p:txBody>
          <a:bodyPr/>
          <a:lstStyle/>
          <a:p>
            <a:pPr algn="ctr"/>
            <a:r>
              <a:rPr lang="en-US" sz="5500" dirty="0">
                <a:latin typeface="Calibri"/>
                <a:cs typeface="Calibri"/>
              </a:rPr>
              <a:t>MRC </a:t>
            </a:r>
            <a:r>
              <a:rPr lang="en-US" sz="5500" dirty="0" smtClean="0">
                <a:latin typeface="Calibri"/>
                <a:cs typeface="Calibri"/>
              </a:rPr>
              <a:t>Framework</a:t>
            </a:r>
            <a:r>
              <a:rPr lang="en-US" sz="5500" baseline="30000" dirty="0" smtClean="0">
                <a:latin typeface="Calibri"/>
                <a:cs typeface="Calibri"/>
              </a:rPr>
              <a:t>1</a:t>
            </a:r>
            <a:endParaRPr lang="en-US" sz="5500" dirty="0">
              <a:latin typeface="Calibri"/>
              <a:cs typeface="Calibri"/>
            </a:endParaRPr>
          </a:p>
        </p:txBody>
      </p:sp>
      <p:sp>
        <p:nvSpPr>
          <p:cNvPr id="8" name="TextBox 7"/>
          <p:cNvSpPr txBox="1"/>
          <p:nvPr/>
        </p:nvSpPr>
        <p:spPr>
          <a:xfrm>
            <a:off x="2305472" y="5877272"/>
            <a:ext cx="6022856" cy="369332"/>
          </a:xfrm>
          <a:prstGeom prst="rect">
            <a:avLst/>
          </a:prstGeom>
          <a:noFill/>
        </p:spPr>
        <p:txBody>
          <a:bodyPr wrap="square" rtlCol="0">
            <a:spAutoFit/>
          </a:bodyPr>
          <a:lstStyle/>
          <a:p>
            <a:r>
              <a:rPr lang="en-US" sz="1800" baseline="30000" dirty="0" smtClean="0"/>
              <a:t>1</a:t>
            </a:r>
            <a:r>
              <a:rPr lang="en-US" sz="1800" dirty="0" smtClean="0"/>
              <a:t>Campbell et al. (2000) </a:t>
            </a:r>
            <a:r>
              <a:rPr lang="en-US" sz="1800" i="1" dirty="0" smtClean="0"/>
              <a:t>BMJ; 321: 694-696</a:t>
            </a:r>
            <a:endParaRPr lang="en-US" sz="1800" i="1" baseline="30000" dirty="0"/>
          </a:p>
        </p:txBody>
      </p:sp>
      <p:sp>
        <p:nvSpPr>
          <p:cNvPr id="4" name="Pentagon 3"/>
          <p:cNvSpPr/>
          <p:nvPr/>
        </p:nvSpPr>
        <p:spPr bwMode="auto">
          <a:xfrm>
            <a:off x="145232" y="2132856"/>
            <a:ext cx="3312368" cy="2808312"/>
          </a:xfrm>
          <a:prstGeom prst="homePlate">
            <a:avLst>
              <a:gd name="adj" fmla="val 35102"/>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000" b="1" i="0" u="none" strike="noStrike" cap="none" normalizeH="0" baseline="0" dirty="0" smtClean="0">
                <a:ln>
                  <a:noFill/>
                </a:ln>
                <a:solidFill>
                  <a:srgbClr val="001C3D"/>
                </a:solidFill>
                <a:effectLst/>
                <a:latin typeface="Verdana" pitchFamily="-107" charset="0"/>
              </a:rPr>
              <a:t>Defining</a:t>
            </a:r>
            <a:r>
              <a:rPr kumimoji="0" lang="en-US" sz="3000" b="0" i="0" u="none" strike="noStrike" cap="none" normalizeH="0" baseline="0" dirty="0" smtClean="0">
                <a:ln>
                  <a:noFill/>
                </a:ln>
                <a:solidFill>
                  <a:srgbClr val="001C3D"/>
                </a:solidFill>
                <a:effectLst/>
                <a:latin typeface="Verdana" pitchFamily="-107" charset="0"/>
              </a:rPr>
              <a:t> </a:t>
            </a:r>
            <a:r>
              <a:rPr kumimoji="0" lang="en-US" sz="3000" b="1" i="0" u="none" strike="noStrike" cap="none" normalizeH="0" baseline="0" dirty="0" smtClean="0">
                <a:ln>
                  <a:noFill/>
                </a:ln>
                <a:solidFill>
                  <a:srgbClr val="001C3D"/>
                </a:solidFill>
                <a:effectLst/>
                <a:latin typeface="Verdana" pitchFamily="-107" charset="0"/>
              </a:rPr>
              <a:t>intervention</a:t>
            </a:r>
          </a:p>
        </p:txBody>
      </p:sp>
      <p:sp>
        <p:nvSpPr>
          <p:cNvPr id="6" name="Chevron 5"/>
          <p:cNvSpPr/>
          <p:nvPr/>
        </p:nvSpPr>
        <p:spPr bwMode="auto">
          <a:xfrm>
            <a:off x="2593504" y="2132856"/>
            <a:ext cx="4968552" cy="2808312"/>
          </a:xfrm>
          <a:prstGeom prst="chevron">
            <a:avLst>
              <a:gd name="adj" fmla="val 34982"/>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3000" b="1" dirty="0" smtClean="0">
                <a:latin typeface="Verdana" pitchFamily="-107" charset="0"/>
              </a:rPr>
              <a:t>Acceptability</a:t>
            </a:r>
          </a:p>
          <a:p>
            <a:pPr marL="0" marR="0" indent="0" algn="ctr" defTabSz="914400" rtl="0" eaLnBrk="0" fontAlgn="base" latinLnBrk="0" hangingPunct="0">
              <a:lnSpc>
                <a:spcPct val="100000"/>
              </a:lnSpc>
              <a:spcBef>
                <a:spcPct val="0"/>
              </a:spcBef>
              <a:spcAft>
                <a:spcPct val="0"/>
              </a:spcAft>
              <a:buClrTx/>
              <a:buSzTx/>
              <a:buFontTx/>
              <a:buNone/>
              <a:tabLst/>
            </a:pPr>
            <a:r>
              <a:rPr lang="en-US" sz="3000" b="1" dirty="0">
                <a:latin typeface="Verdana" pitchFamily="-107" charset="0"/>
              </a:rPr>
              <a:t>F</a:t>
            </a:r>
            <a:r>
              <a:rPr kumimoji="0" lang="en-US" sz="3000" b="1" i="0" u="none" strike="noStrike" cap="none" normalizeH="0" baseline="0" dirty="0" smtClean="0">
                <a:ln>
                  <a:noFill/>
                </a:ln>
                <a:solidFill>
                  <a:srgbClr val="001C3D"/>
                </a:solidFill>
                <a:effectLst/>
                <a:latin typeface="Verdana" pitchFamily="-107" charset="0"/>
              </a:rPr>
              <a:t>easibility</a:t>
            </a:r>
            <a:endParaRPr kumimoji="0" lang="en-US" sz="3000" b="1" i="0" u="none" strike="noStrike" cap="none" normalizeH="0" baseline="0" dirty="0">
              <a:ln>
                <a:noFill/>
              </a:ln>
              <a:solidFill>
                <a:srgbClr val="001C3D"/>
              </a:solidFill>
              <a:effectLst/>
              <a:latin typeface="Verdana" pitchFamily="-107" charset="0"/>
            </a:endParaRPr>
          </a:p>
        </p:txBody>
      </p:sp>
      <p:sp>
        <p:nvSpPr>
          <p:cNvPr id="9" name="Chevron 8"/>
          <p:cNvSpPr/>
          <p:nvPr/>
        </p:nvSpPr>
        <p:spPr bwMode="auto">
          <a:xfrm>
            <a:off x="6697960" y="2132856"/>
            <a:ext cx="3384376" cy="2808312"/>
          </a:xfrm>
          <a:prstGeom prst="chevron">
            <a:avLst>
              <a:gd name="adj" fmla="val 34942"/>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dist" defTabSz="914400" rtl="0" eaLnBrk="0" fontAlgn="base" latinLnBrk="0" hangingPunct="0">
              <a:lnSpc>
                <a:spcPct val="100000"/>
              </a:lnSpc>
              <a:spcBef>
                <a:spcPct val="0"/>
              </a:spcBef>
              <a:spcAft>
                <a:spcPct val="0"/>
              </a:spcAft>
              <a:buClrTx/>
              <a:buSzTx/>
              <a:buFontTx/>
              <a:buNone/>
              <a:tabLst/>
            </a:pPr>
            <a:r>
              <a:rPr kumimoji="0" lang="en-US" sz="3000" b="1" i="0" u="none" strike="noStrike" cap="none" normalizeH="0" baseline="0" dirty="0" smtClean="0">
                <a:ln>
                  <a:noFill/>
                </a:ln>
                <a:solidFill>
                  <a:srgbClr val="001C3D"/>
                </a:solidFill>
                <a:effectLst/>
                <a:latin typeface="Verdana" pitchFamily="-107" charset="0"/>
              </a:rPr>
              <a:t>Effect</a:t>
            </a:r>
            <a:endParaRPr kumimoji="0" lang="en-US" sz="3000" b="1" i="0" u="none" strike="noStrike" cap="none" normalizeH="0" baseline="0" dirty="0">
              <a:ln>
                <a:noFill/>
              </a:ln>
              <a:solidFill>
                <a:srgbClr val="001C3D"/>
              </a:solidFill>
              <a:effectLst/>
              <a:latin typeface="Verdana" pitchFamily="-107" charset="0"/>
            </a:endParaRPr>
          </a:p>
        </p:txBody>
      </p:sp>
    </p:spTree>
    <p:extLst>
      <p:ext uri="{BB962C8B-B14F-4D97-AF65-F5344CB8AC3E}">
        <p14:creationId xmlns:p14="http://schemas.microsoft.com/office/powerpoint/2010/main" val="1380827928"/>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9"/>
                                        </p:tgtEl>
                                        <p:attrNameLst>
                                          <p:attrName>style.color</p:attrName>
                                        </p:attrNameLst>
                                      </p:cBhvr>
                                      <p:by>
                                        <p:hsl h="7200000" s="0" l="0"/>
                                      </p:by>
                                    </p:animClr>
                                    <p:animClr clrSpc="hsl" dir="cw">
                                      <p:cBhvr>
                                        <p:cTn id="7" dur="500" fill="hold"/>
                                        <p:tgtEl>
                                          <p:spTgt spid="9"/>
                                        </p:tgtEl>
                                        <p:attrNameLst>
                                          <p:attrName>fillcolor</p:attrName>
                                        </p:attrNameLst>
                                      </p:cBhvr>
                                      <p:by>
                                        <p:hsl h="7200000" s="0" l="0"/>
                                      </p:by>
                                    </p:animClr>
                                    <p:animClr clrSpc="hsl" dir="cw">
                                      <p:cBhvr>
                                        <p:cTn id="8" dur="500" fill="hold"/>
                                        <p:tgtEl>
                                          <p:spTgt spid="9"/>
                                        </p:tgtEl>
                                        <p:attrNameLst>
                                          <p:attrName>stroke.color</p:attrName>
                                        </p:attrNameLst>
                                      </p:cBhvr>
                                      <p:by>
                                        <p:hsl h="7200000" s="0" l="0"/>
                                      </p:by>
                                    </p:animClr>
                                    <p:set>
                                      <p:cBhvr>
                                        <p:cTn id="9" dur="500" fill="hold"/>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Background (I)</a:t>
            </a:r>
            <a:endParaRPr lang="en-US" dirty="0"/>
          </a:p>
        </p:txBody>
      </p:sp>
      <p:pic>
        <p:nvPicPr>
          <p:cNvPr id="4" name="Content Placeholder 3" descr="AA006219.png"/>
          <p:cNvPicPr>
            <a:picLocks noGrp="1" noChangeAspect="1"/>
          </p:cNvPicPr>
          <p:nvPr>
            <p:ph idx="1"/>
          </p:nvPr>
        </p:nvPicPr>
        <p:blipFill>
          <a:blip r:embed="rId3">
            <a:extLst>
              <a:ext uri="{28A0092B-C50C-407E-A947-70E740481C1C}">
                <a14:useLocalDpi xmlns:a14="http://schemas.microsoft.com/office/drawing/2010/main" val="0"/>
              </a:ext>
            </a:extLst>
          </a:blip>
          <a:srcRect l="-123894" r="-123894"/>
          <a:stretch>
            <a:fillRect/>
          </a:stretch>
        </p:blipFill>
        <p:spPr>
          <a:xfrm>
            <a:off x="7638732" y="3140968"/>
            <a:ext cx="3523724" cy="1512168"/>
          </a:xfrm>
        </p:spPr>
      </p:pic>
      <p:pic>
        <p:nvPicPr>
          <p:cNvPr id="3" name="Picture 2" descr="stijgende-grafiek.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1782" y="1628800"/>
            <a:ext cx="1516538" cy="1512168"/>
          </a:xfrm>
          <a:prstGeom prst="rect">
            <a:avLst/>
          </a:prstGeom>
        </p:spPr>
      </p:pic>
      <p:sp>
        <p:nvSpPr>
          <p:cNvPr id="7" name="TextBox 6"/>
          <p:cNvSpPr txBox="1"/>
          <p:nvPr/>
        </p:nvSpPr>
        <p:spPr>
          <a:xfrm>
            <a:off x="289248" y="1772816"/>
            <a:ext cx="8784976" cy="5213735"/>
          </a:xfrm>
          <a:prstGeom prst="rect">
            <a:avLst/>
          </a:prstGeom>
          <a:noFill/>
        </p:spPr>
        <p:txBody>
          <a:bodyPr wrap="square" rtlCol="0">
            <a:spAutoFit/>
          </a:bodyPr>
          <a:lstStyle/>
          <a:p>
            <a:pPr marL="457200" indent="-457200">
              <a:lnSpc>
                <a:spcPct val="140000"/>
              </a:lnSpc>
              <a:buFontTx/>
              <a:buChar char="•"/>
            </a:pPr>
            <a:r>
              <a:rPr lang="en-US" dirty="0" smtClean="0"/>
              <a:t>New case every 4 seconds</a:t>
            </a:r>
          </a:p>
          <a:p>
            <a:pPr marL="457200" indent="-457200">
              <a:lnSpc>
                <a:spcPct val="140000"/>
              </a:lnSpc>
              <a:buFontTx/>
              <a:buChar char="•"/>
            </a:pPr>
            <a:r>
              <a:rPr lang="en-US" dirty="0"/>
              <a:t>N</a:t>
            </a:r>
            <a:r>
              <a:rPr lang="en-US" dirty="0" smtClean="0"/>
              <a:t>o cure</a:t>
            </a:r>
          </a:p>
          <a:p>
            <a:pPr marL="457200" indent="-457200">
              <a:lnSpc>
                <a:spcPct val="140000"/>
              </a:lnSpc>
              <a:buFontTx/>
              <a:buChar char="•"/>
            </a:pPr>
            <a:r>
              <a:rPr lang="en-US" dirty="0" smtClean="0"/>
              <a:t>Rising costs of care</a:t>
            </a:r>
          </a:p>
          <a:p>
            <a:pPr marL="457200" indent="-457200">
              <a:lnSpc>
                <a:spcPct val="140000"/>
              </a:lnSpc>
              <a:buFontTx/>
              <a:buChar char="•"/>
            </a:pPr>
            <a:r>
              <a:rPr lang="en-US" dirty="0" smtClean="0"/>
              <a:t>80% caregivers overburdened</a:t>
            </a:r>
          </a:p>
          <a:p>
            <a:pPr marL="457200" indent="-457200">
              <a:lnSpc>
                <a:spcPct val="140000"/>
              </a:lnSpc>
              <a:buFontTx/>
              <a:buChar char="•"/>
            </a:pPr>
            <a:r>
              <a:rPr lang="en-US" dirty="0" smtClean="0"/>
              <a:t>Ageing population: </a:t>
            </a:r>
            <a:r>
              <a:rPr lang="en-US" dirty="0" smtClean="0">
                <a:latin typeface="Wingdings"/>
                <a:ea typeface="Wingdings"/>
                <a:cs typeface="Wingdings"/>
                <a:sym typeface="Wingdings"/>
              </a:rPr>
              <a:t></a:t>
            </a:r>
            <a:r>
              <a:rPr lang="en-US" dirty="0" smtClean="0">
                <a:sym typeface="Wingdings"/>
              </a:rPr>
              <a:t>formal healthcare</a:t>
            </a:r>
          </a:p>
          <a:p>
            <a:pPr>
              <a:lnSpc>
                <a:spcPct val="140000"/>
              </a:lnSpc>
            </a:pPr>
            <a:r>
              <a:rPr lang="en-US" dirty="0" smtClean="0">
                <a:sym typeface="Wingdings"/>
              </a:rPr>
              <a:t> Internet interventions</a:t>
            </a:r>
          </a:p>
          <a:p>
            <a:pPr marL="457200" indent="-457200">
              <a:buFontTx/>
              <a:buChar char="•"/>
            </a:pPr>
            <a:endParaRPr lang="en-US" dirty="0" smtClean="0">
              <a:sym typeface="Wingdings"/>
            </a:endParaRPr>
          </a:p>
          <a:p>
            <a:pPr marL="457200" indent="-457200">
              <a:buFontTx/>
              <a:buChar char="•"/>
            </a:pPr>
            <a:endParaRPr lang="en-US" dirty="0" smtClean="0">
              <a:sym typeface="Wingdings"/>
            </a:endParaRPr>
          </a:p>
        </p:txBody>
      </p:sp>
      <p:pic>
        <p:nvPicPr>
          <p:cNvPr id="5" name="Picture 4" descr="skd188257sdc.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81194" y="4869160"/>
            <a:ext cx="1329134" cy="1231102"/>
          </a:xfrm>
          <a:prstGeom prst="rect">
            <a:avLst/>
          </a:prstGeom>
        </p:spPr>
      </p:pic>
    </p:spTree>
    <p:extLst>
      <p:ext uri="{BB962C8B-B14F-4D97-AF65-F5344CB8AC3E}">
        <p14:creationId xmlns:p14="http://schemas.microsoft.com/office/powerpoint/2010/main" val="569228472"/>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Calibri"/>
                <a:cs typeface="Calibri"/>
              </a:rPr>
              <a:t>Phase III: Effectiveness</a:t>
            </a:r>
            <a:endParaRPr lang="en-US" dirty="0"/>
          </a:p>
        </p:txBody>
      </p:sp>
      <p:sp>
        <p:nvSpPr>
          <p:cNvPr id="3" name="Content Placeholder 2"/>
          <p:cNvSpPr>
            <a:spLocks noGrp="1"/>
          </p:cNvSpPr>
          <p:nvPr>
            <p:ph idx="1"/>
          </p:nvPr>
        </p:nvSpPr>
        <p:spPr/>
        <p:txBody>
          <a:bodyPr/>
          <a:lstStyle/>
          <a:p>
            <a:r>
              <a:rPr lang="en-US" dirty="0">
                <a:latin typeface="Calibri"/>
                <a:ea typeface="ＭＳ Ｐゴシック" charset="0"/>
                <a:cs typeface="Calibri"/>
                <a:sym typeface="Wingdings" charset="0"/>
              </a:rPr>
              <a:t>RCT: 80 spousal caregivers of early-stage </a:t>
            </a:r>
            <a:r>
              <a:rPr lang="en-US" dirty="0" err="1" smtClean="0">
                <a:latin typeface="Calibri"/>
                <a:ea typeface="ＭＳ Ｐゴシック" charset="0"/>
                <a:cs typeface="Calibri"/>
                <a:sym typeface="Wingdings" charset="0"/>
              </a:rPr>
              <a:t>PwD</a:t>
            </a:r>
            <a:endParaRPr lang="en-US" dirty="0">
              <a:latin typeface="Calibri"/>
              <a:ea typeface="ＭＳ Ｐゴシック" charset="0"/>
              <a:cs typeface="Calibri"/>
              <a:sym typeface="Wingdings" charset="0"/>
            </a:endParaRPr>
          </a:p>
          <a:p>
            <a:r>
              <a:rPr lang="nl-NL" dirty="0" smtClean="0">
                <a:latin typeface="Calibri"/>
                <a:cs typeface="Calibri"/>
                <a:sym typeface="Wingdings"/>
              </a:rPr>
              <a:t>‘</a:t>
            </a:r>
            <a:r>
              <a:rPr lang="nl-NL" dirty="0">
                <a:latin typeface="Calibri"/>
                <a:cs typeface="Calibri"/>
                <a:sym typeface="Wingdings"/>
              </a:rPr>
              <a:t>Partner in Balance’ vs. </a:t>
            </a:r>
            <a:r>
              <a:rPr lang="nl-NL" dirty="0" err="1">
                <a:latin typeface="Calibri"/>
                <a:cs typeface="Calibri"/>
                <a:sym typeface="Wingdings"/>
              </a:rPr>
              <a:t>Waiting</a:t>
            </a:r>
            <a:r>
              <a:rPr lang="nl-NL" dirty="0">
                <a:latin typeface="Calibri"/>
                <a:cs typeface="Calibri"/>
                <a:sym typeface="Wingdings"/>
              </a:rPr>
              <a:t> list </a:t>
            </a:r>
            <a:r>
              <a:rPr lang="nl-NL" dirty="0" err="1">
                <a:latin typeface="Calibri"/>
                <a:cs typeface="Calibri"/>
                <a:sym typeface="Wingdings"/>
              </a:rPr>
              <a:t>condition</a:t>
            </a:r>
            <a:r>
              <a:rPr lang="nl-NL" dirty="0">
                <a:latin typeface="Calibri"/>
                <a:cs typeface="Calibri"/>
                <a:sym typeface="Wingdings"/>
              </a:rPr>
              <a:t> </a:t>
            </a:r>
            <a:endParaRPr lang="nl-NL" dirty="0" smtClean="0">
              <a:latin typeface="Calibri"/>
              <a:cs typeface="Calibri"/>
              <a:sym typeface="Wingdings"/>
            </a:endParaRPr>
          </a:p>
          <a:p>
            <a:pPr>
              <a:buFontTx/>
              <a:buChar char="-"/>
            </a:pPr>
            <a:r>
              <a:rPr lang="nl-NL" dirty="0" err="1" smtClean="0">
                <a:latin typeface="Calibri"/>
                <a:cs typeface="Calibri"/>
                <a:sym typeface="Wingdings"/>
              </a:rPr>
              <a:t>Effectiveness</a:t>
            </a:r>
            <a:endParaRPr lang="nl-NL" dirty="0" smtClean="0">
              <a:latin typeface="Calibri"/>
              <a:cs typeface="Calibri"/>
              <a:sym typeface="Wingdings"/>
            </a:endParaRPr>
          </a:p>
          <a:p>
            <a:pPr>
              <a:buFontTx/>
              <a:buChar char="-"/>
            </a:pPr>
            <a:r>
              <a:rPr lang="nl-NL" dirty="0" err="1" smtClean="0">
                <a:latin typeface="Calibri"/>
                <a:cs typeface="Calibri"/>
                <a:sym typeface="Wingdings"/>
              </a:rPr>
              <a:t>Process</a:t>
            </a:r>
            <a:r>
              <a:rPr lang="nl-NL" dirty="0" smtClean="0">
                <a:latin typeface="Calibri"/>
                <a:cs typeface="Calibri"/>
                <a:sym typeface="Wingdings"/>
              </a:rPr>
              <a:t> </a:t>
            </a:r>
            <a:r>
              <a:rPr lang="nl-NL" dirty="0" err="1" smtClean="0">
                <a:latin typeface="Calibri"/>
                <a:cs typeface="Calibri"/>
                <a:sym typeface="Wingdings"/>
              </a:rPr>
              <a:t>evaluation</a:t>
            </a:r>
            <a:endParaRPr lang="nl-NL" dirty="0" smtClean="0">
              <a:latin typeface="Calibri"/>
              <a:cs typeface="Calibri"/>
              <a:sym typeface="Wingdings"/>
            </a:endParaRPr>
          </a:p>
          <a:p>
            <a:pPr>
              <a:buFontTx/>
              <a:buChar char="-"/>
            </a:pPr>
            <a:r>
              <a:rPr lang="nl-NL" dirty="0" err="1" smtClean="0">
                <a:latin typeface="Calibri"/>
                <a:cs typeface="Calibri"/>
                <a:sym typeface="Wingdings"/>
              </a:rPr>
              <a:t>Costs</a:t>
            </a:r>
            <a:r>
              <a:rPr lang="nl-NL" dirty="0" smtClean="0">
                <a:latin typeface="Calibri"/>
                <a:cs typeface="Calibri"/>
                <a:sym typeface="Wingdings"/>
              </a:rPr>
              <a:t> </a:t>
            </a:r>
            <a:endParaRPr lang="nl-NL" dirty="0">
              <a:latin typeface="Calibri"/>
              <a:cs typeface="Calibri"/>
              <a:sym typeface="Wingdings"/>
            </a:endParaRPr>
          </a:p>
          <a:p>
            <a:r>
              <a:rPr lang="nl-NL" i="1" dirty="0" err="1">
                <a:latin typeface="Calibri"/>
                <a:cs typeface="Calibri"/>
                <a:sym typeface="Wingdings"/>
              </a:rPr>
              <a:t>Expected</a:t>
            </a:r>
            <a:r>
              <a:rPr lang="nl-NL" i="1" dirty="0">
                <a:latin typeface="Calibri"/>
                <a:cs typeface="Calibri"/>
                <a:sym typeface="Wingdings"/>
              </a:rPr>
              <a:t> </a:t>
            </a:r>
            <a:r>
              <a:rPr lang="nl-NL" i="1" dirty="0" err="1">
                <a:latin typeface="Calibri"/>
                <a:cs typeface="Calibri"/>
                <a:sym typeface="Wingdings"/>
              </a:rPr>
              <a:t>results</a:t>
            </a:r>
            <a:r>
              <a:rPr lang="nl-NL" i="1" dirty="0">
                <a:latin typeface="Calibri"/>
                <a:cs typeface="Calibri"/>
                <a:sym typeface="Wingdings"/>
              </a:rPr>
              <a:t>: </a:t>
            </a:r>
            <a:r>
              <a:rPr lang="nl-NL" i="1" dirty="0" err="1">
                <a:latin typeface="Calibri"/>
                <a:cs typeface="Calibri"/>
                <a:sym typeface="Wingdings"/>
              </a:rPr>
              <a:t>fall</a:t>
            </a:r>
            <a:r>
              <a:rPr lang="nl-NL" i="1" dirty="0">
                <a:latin typeface="Calibri"/>
                <a:cs typeface="Calibri"/>
                <a:sym typeface="Wingdings"/>
              </a:rPr>
              <a:t> 2015</a:t>
            </a:r>
            <a:endParaRPr lang="en-US" dirty="0">
              <a:latin typeface="Palatino"/>
              <a:ea typeface="ＭＳ Ｐゴシック" charset="0"/>
              <a:cs typeface="Palatino"/>
            </a:endParaRPr>
          </a:p>
          <a:p>
            <a:endParaRPr lang="en-US" dirty="0"/>
          </a:p>
        </p:txBody>
      </p:sp>
    </p:spTree>
    <p:extLst>
      <p:ext uri="{BB962C8B-B14F-4D97-AF65-F5344CB8AC3E}">
        <p14:creationId xmlns:p14="http://schemas.microsoft.com/office/powerpoint/2010/main" val="1110965657"/>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73224" y="2276872"/>
            <a:ext cx="10113962" cy="4114800"/>
          </a:xfrm>
        </p:spPr>
        <p:txBody>
          <a:bodyPr/>
          <a:lstStyle/>
          <a:p>
            <a:r>
              <a:rPr lang="en-US" sz="2800" dirty="0" smtClean="0"/>
              <a:t>Internet interventions can improve CG well-</a:t>
            </a:r>
            <a:r>
              <a:rPr lang="en-US" sz="2800" dirty="0" smtClean="0">
                <a:solidFill>
                  <a:schemeClr val="tx1"/>
                </a:solidFill>
              </a:rPr>
              <a:t>being if comprised of multiple components, tailored</a:t>
            </a:r>
            <a:r>
              <a:rPr lang="en-US" sz="2800" dirty="0">
                <a:solidFill>
                  <a:schemeClr val="tx1"/>
                </a:solidFill>
              </a:rPr>
              <a:t> </a:t>
            </a:r>
            <a:r>
              <a:rPr lang="en-US" sz="2800" dirty="0" smtClean="0">
                <a:solidFill>
                  <a:schemeClr val="tx1"/>
                </a:solidFill>
              </a:rPr>
              <a:t>+ interaction </a:t>
            </a:r>
            <a:endParaRPr lang="en-US" sz="2800" dirty="0">
              <a:solidFill>
                <a:schemeClr val="tx1"/>
              </a:solidFill>
            </a:endParaRPr>
          </a:p>
          <a:p>
            <a:r>
              <a:rPr lang="en-US" sz="2800" dirty="0">
                <a:solidFill>
                  <a:schemeClr val="tx1"/>
                </a:solidFill>
              </a:rPr>
              <a:t>C</a:t>
            </a:r>
            <a:r>
              <a:rPr lang="en-US" sz="2800" dirty="0" smtClean="0">
                <a:solidFill>
                  <a:schemeClr val="tx1"/>
                </a:solidFill>
              </a:rPr>
              <a:t>ontent should fit early-stage CG needs</a:t>
            </a:r>
          </a:p>
          <a:p>
            <a:r>
              <a:rPr lang="en-US" sz="2800" dirty="0" smtClean="0">
                <a:solidFill>
                  <a:schemeClr val="tx1"/>
                </a:solidFill>
              </a:rPr>
              <a:t>Feasibility of ‘Partner in Balance’ sufficient</a:t>
            </a:r>
          </a:p>
          <a:p>
            <a:r>
              <a:rPr lang="en-US" sz="2800" dirty="0" smtClean="0">
                <a:solidFill>
                  <a:schemeClr val="tx1"/>
                </a:solidFill>
              </a:rPr>
              <a:t>Previous studies provide support to move forward </a:t>
            </a:r>
            <a:r>
              <a:rPr lang="en-US" sz="2800" dirty="0" smtClean="0">
                <a:solidFill>
                  <a:schemeClr val="tx1"/>
                </a:solidFill>
              </a:rPr>
              <a:t>with phase III: effect study (RCT)</a:t>
            </a:r>
            <a:endParaRPr lang="en-US" sz="2800" dirty="0" smtClean="0">
              <a:solidFill>
                <a:schemeClr val="tx1"/>
              </a:solidFill>
            </a:endParaRPr>
          </a:p>
        </p:txBody>
      </p:sp>
      <p:sp>
        <p:nvSpPr>
          <p:cNvPr id="5" name="Pentagon 4"/>
          <p:cNvSpPr/>
          <p:nvPr/>
        </p:nvSpPr>
        <p:spPr bwMode="auto">
          <a:xfrm>
            <a:off x="3961656" y="1052736"/>
            <a:ext cx="2016224" cy="1008112"/>
          </a:xfrm>
          <a:prstGeom prst="homePlate">
            <a:avLst>
              <a:gd name="adj" fmla="val 35102"/>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1C3D"/>
                </a:solidFill>
                <a:effectLst/>
                <a:latin typeface="Verdana" pitchFamily="-107" charset="0"/>
              </a:rPr>
              <a:t>Defining</a:t>
            </a:r>
            <a:r>
              <a:rPr kumimoji="0" lang="en-US" sz="1800" b="0" i="0" u="none" strike="noStrike" cap="none" normalizeH="0" baseline="0" dirty="0" smtClean="0">
                <a:ln>
                  <a:noFill/>
                </a:ln>
                <a:solidFill>
                  <a:srgbClr val="001C3D"/>
                </a:solidFill>
                <a:effectLst/>
                <a:latin typeface="Verdana" pitchFamily="-107" charset="0"/>
              </a:rPr>
              <a:t> </a:t>
            </a:r>
            <a:r>
              <a:rPr kumimoji="0" lang="en-US" sz="1800" b="1" i="0" u="none" strike="noStrike" cap="none" normalizeH="0" baseline="0" dirty="0" smtClean="0">
                <a:ln>
                  <a:noFill/>
                </a:ln>
                <a:solidFill>
                  <a:srgbClr val="001C3D"/>
                </a:solidFill>
                <a:effectLst/>
                <a:latin typeface="Verdana" pitchFamily="-107" charset="0"/>
              </a:rPr>
              <a:t>intervention</a:t>
            </a:r>
          </a:p>
        </p:txBody>
      </p:sp>
      <p:sp>
        <p:nvSpPr>
          <p:cNvPr id="6" name="Chevron 5"/>
          <p:cNvSpPr/>
          <p:nvPr/>
        </p:nvSpPr>
        <p:spPr bwMode="auto">
          <a:xfrm>
            <a:off x="5761856" y="1052736"/>
            <a:ext cx="2592288" cy="1008112"/>
          </a:xfrm>
          <a:prstGeom prst="chevron">
            <a:avLst>
              <a:gd name="adj" fmla="val 34982"/>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1" dirty="0" smtClean="0">
                <a:latin typeface="Verdana" pitchFamily="-107" charset="0"/>
              </a:rPr>
              <a:t>Acceptability</a:t>
            </a:r>
          </a:p>
          <a:p>
            <a:pPr marL="0" marR="0" indent="0" algn="ctr" defTabSz="914400" rtl="0" eaLnBrk="0" fontAlgn="base" latinLnBrk="0" hangingPunct="0">
              <a:lnSpc>
                <a:spcPct val="100000"/>
              </a:lnSpc>
              <a:spcBef>
                <a:spcPct val="0"/>
              </a:spcBef>
              <a:spcAft>
                <a:spcPct val="0"/>
              </a:spcAft>
              <a:buClrTx/>
              <a:buSzTx/>
              <a:buFontTx/>
              <a:buNone/>
              <a:tabLst/>
            </a:pPr>
            <a:r>
              <a:rPr lang="en-US" sz="1800" b="1" dirty="0">
                <a:latin typeface="Verdana" pitchFamily="-107" charset="0"/>
              </a:rPr>
              <a:t>F</a:t>
            </a:r>
            <a:r>
              <a:rPr kumimoji="0" lang="en-US" sz="1800" b="1" i="0" u="none" strike="noStrike" cap="none" normalizeH="0" baseline="0" dirty="0" smtClean="0">
                <a:ln>
                  <a:noFill/>
                </a:ln>
                <a:solidFill>
                  <a:srgbClr val="001C3D"/>
                </a:solidFill>
                <a:effectLst/>
                <a:latin typeface="Verdana" pitchFamily="-107" charset="0"/>
              </a:rPr>
              <a:t>easibility</a:t>
            </a:r>
            <a:endParaRPr kumimoji="0" lang="en-US" sz="1800" b="1" i="0" u="none" strike="noStrike" cap="none" normalizeH="0" baseline="0" dirty="0">
              <a:ln>
                <a:noFill/>
              </a:ln>
              <a:solidFill>
                <a:srgbClr val="001C3D"/>
              </a:solidFill>
              <a:effectLst/>
              <a:latin typeface="Verdana" pitchFamily="-107" charset="0"/>
            </a:endParaRPr>
          </a:p>
        </p:txBody>
      </p:sp>
      <p:sp>
        <p:nvSpPr>
          <p:cNvPr id="7" name="Chevron 6"/>
          <p:cNvSpPr/>
          <p:nvPr/>
        </p:nvSpPr>
        <p:spPr bwMode="auto">
          <a:xfrm>
            <a:off x="8138120" y="1052736"/>
            <a:ext cx="1656184" cy="1008112"/>
          </a:xfrm>
          <a:prstGeom prst="chevron">
            <a:avLst>
              <a:gd name="adj" fmla="val 34942"/>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dist"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1C3D"/>
                </a:solidFill>
                <a:effectLst/>
                <a:latin typeface="Verdana" pitchFamily="-107" charset="0"/>
              </a:rPr>
              <a:t>Effect</a:t>
            </a:r>
            <a:endParaRPr kumimoji="0" lang="en-US" sz="1800" b="1" i="0" u="none" strike="noStrike" cap="none" normalizeH="0" baseline="0" dirty="0">
              <a:ln>
                <a:noFill/>
              </a:ln>
              <a:solidFill>
                <a:srgbClr val="001C3D"/>
              </a:solidFill>
              <a:effectLst/>
              <a:latin typeface="Verdana" pitchFamily="-107" charset="0"/>
            </a:endParaRPr>
          </a:p>
        </p:txBody>
      </p:sp>
    </p:spTree>
    <p:extLst>
      <p:ext uri="{BB962C8B-B14F-4D97-AF65-F5344CB8AC3E}">
        <p14:creationId xmlns:p14="http://schemas.microsoft.com/office/powerpoint/2010/main" val="3354368761"/>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7"/>
                                        </p:tgtEl>
                                        <p:attrNameLst>
                                          <p:attrName>style.color</p:attrName>
                                        </p:attrNameLst>
                                      </p:cBhvr>
                                      <p:by>
                                        <p:hsl h="7200000" s="0" l="0"/>
                                      </p:by>
                                    </p:animClr>
                                    <p:animClr clrSpc="hsl" dir="cw">
                                      <p:cBhvr>
                                        <p:cTn id="7" dur="500" fill="hold"/>
                                        <p:tgtEl>
                                          <p:spTgt spid="7"/>
                                        </p:tgtEl>
                                        <p:attrNameLst>
                                          <p:attrName>fillcolor</p:attrName>
                                        </p:attrNameLst>
                                      </p:cBhvr>
                                      <p:by>
                                        <p:hsl h="7200000" s="0" l="0"/>
                                      </p:by>
                                    </p:animClr>
                                    <p:animClr clrSpc="hsl" dir="cw">
                                      <p:cBhvr>
                                        <p:cTn id="8" dur="500" fill="hold"/>
                                        <p:tgtEl>
                                          <p:spTgt spid="7"/>
                                        </p:tgtEl>
                                        <p:attrNameLst>
                                          <p:attrName>stroke.color</p:attrName>
                                        </p:attrNameLst>
                                      </p:cBhvr>
                                      <p:by>
                                        <p:hsl h="7200000" s="0" l="0"/>
                                      </p:by>
                                    </p:animClr>
                                    <p:set>
                                      <p:cBhvr>
                                        <p:cTn id="9" dur="500"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433388" y="1125538"/>
            <a:ext cx="9588500" cy="762000"/>
          </a:xfrm>
        </p:spPr>
        <p:txBody>
          <a:bodyPr/>
          <a:lstStyle/>
          <a:p>
            <a:pPr algn="ctr"/>
            <a:r>
              <a:rPr lang="en-US" dirty="0" smtClean="0">
                <a:latin typeface="Verdana" charset="0"/>
                <a:ea typeface="ＭＳ Ｐゴシック" charset="0"/>
                <a:cs typeface="ＭＳ Ｐゴシック" charset="0"/>
              </a:rPr>
              <a:t>Thank you for your attention</a:t>
            </a:r>
            <a:endParaRPr lang="en-US" dirty="0">
              <a:latin typeface="Verdana" charset="0"/>
              <a:ea typeface="ＭＳ Ｐゴシック" charset="0"/>
              <a:cs typeface="ＭＳ Ｐゴシック" charset="0"/>
            </a:endParaRPr>
          </a:p>
        </p:txBody>
      </p:sp>
      <p:sp>
        <p:nvSpPr>
          <p:cNvPr id="20482" name="Content Placeholder 2"/>
          <p:cNvSpPr>
            <a:spLocks noGrp="1"/>
          </p:cNvSpPr>
          <p:nvPr>
            <p:ph idx="1"/>
          </p:nvPr>
        </p:nvSpPr>
        <p:spPr>
          <a:xfrm>
            <a:off x="3385592" y="1762472"/>
            <a:ext cx="3672408" cy="4114800"/>
          </a:xfrm>
        </p:spPr>
        <p:txBody>
          <a:bodyPr anchor="ctr"/>
          <a:lstStyle/>
          <a:p>
            <a:pPr marL="0" indent="0">
              <a:buFontTx/>
              <a:buNone/>
              <a:defRPr/>
            </a:pPr>
            <a:endParaRPr lang="en-US" dirty="0" smtClean="0">
              <a:latin typeface="Verdana" charset="0"/>
              <a:ea typeface="ＭＳ Ｐゴシック" charset="0"/>
              <a:cs typeface="ＭＳ Ｐゴシック" charset="0"/>
            </a:endParaRPr>
          </a:p>
          <a:p>
            <a:pPr marL="0" indent="0">
              <a:buFontTx/>
              <a:buNone/>
              <a:defRPr/>
            </a:pPr>
            <a:r>
              <a:rPr lang="en-US" sz="2400" b="1" dirty="0" smtClean="0">
                <a:latin typeface="Verdana" charset="0"/>
                <a:ea typeface="ＭＳ Ｐゴシック" charset="0"/>
                <a:cs typeface="ＭＳ Ｐゴシック" charset="0"/>
              </a:rPr>
              <a:t>Acknowledgements</a:t>
            </a:r>
            <a:r>
              <a:rPr lang="en-US" dirty="0">
                <a:latin typeface="Verdana" charset="0"/>
                <a:ea typeface="ＭＳ Ｐゴシック" charset="0"/>
                <a:cs typeface="ＭＳ Ｐゴシック" charset="0"/>
              </a:rPr>
              <a:t>	</a:t>
            </a:r>
            <a:endParaRPr lang="en-US" sz="2000" b="1" dirty="0" smtClean="0">
              <a:latin typeface="Verdana" charset="0"/>
              <a:ea typeface="ＭＳ Ｐゴシック" charset="0"/>
              <a:cs typeface="ＭＳ Ｐゴシック" charset="0"/>
            </a:endParaRPr>
          </a:p>
          <a:p>
            <a:pPr>
              <a:defRPr/>
            </a:pPr>
            <a:r>
              <a:rPr lang="en-US" sz="1800" dirty="0" err="1" smtClean="0"/>
              <a:t>Marjolein</a:t>
            </a:r>
            <a:r>
              <a:rPr lang="en-US" sz="1800" dirty="0" smtClean="0"/>
              <a:t> de </a:t>
            </a:r>
            <a:r>
              <a:rPr lang="en-US" sz="1800" dirty="0" err="1" smtClean="0"/>
              <a:t>Vugt</a:t>
            </a:r>
            <a:r>
              <a:rPr lang="en-US" sz="1800" dirty="0" smtClean="0"/>
              <a:t>, PhD</a:t>
            </a:r>
          </a:p>
          <a:p>
            <a:pPr>
              <a:defRPr/>
            </a:pPr>
            <a:r>
              <a:rPr lang="en-US" sz="1800" dirty="0" smtClean="0"/>
              <a:t>Prof. </a:t>
            </a:r>
            <a:r>
              <a:rPr lang="en-US" sz="1800" dirty="0" err="1" smtClean="0"/>
              <a:t>Frans</a:t>
            </a:r>
            <a:r>
              <a:rPr lang="en-US" sz="1800" dirty="0" smtClean="0"/>
              <a:t> </a:t>
            </a:r>
            <a:r>
              <a:rPr lang="en-US" sz="1800" dirty="0" err="1" smtClean="0"/>
              <a:t>Verhey</a:t>
            </a:r>
            <a:endParaRPr lang="en-US" sz="1800" dirty="0" smtClean="0"/>
          </a:p>
          <a:p>
            <a:pPr>
              <a:defRPr/>
            </a:pPr>
            <a:r>
              <a:rPr lang="en-US" sz="1800" dirty="0" smtClean="0"/>
              <a:t>Prof. Ruud </a:t>
            </a:r>
            <a:r>
              <a:rPr lang="en-US" sz="1800" dirty="0" err="1" smtClean="0"/>
              <a:t>Kempen</a:t>
            </a:r>
            <a:endParaRPr lang="en-US" sz="1800" dirty="0" smtClean="0"/>
          </a:p>
          <a:p>
            <a:pPr>
              <a:defRPr/>
            </a:pPr>
            <a:r>
              <a:rPr lang="en-US" sz="1800" dirty="0" smtClean="0"/>
              <a:t>Claire Wolfs, PhD</a:t>
            </a:r>
          </a:p>
          <a:p>
            <a:pPr>
              <a:defRPr/>
            </a:pPr>
            <a:r>
              <a:rPr lang="en-US" sz="1800" dirty="0" err="1" smtClean="0"/>
              <a:t>Inge</a:t>
            </a:r>
            <a:r>
              <a:rPr lang="en-US" sz="1800" dirty="0" smtClean="0"/>
              <a:t> </a:t>
            </a:r>
            <a:r>
              <a:rPr lang="en-US" sz="1800" dirty="0" err="1" smtClean="0"/>
              <a:t>Klinkenberg</a:t>
            </a:r>
            <a:r>
              <a:rPr lang="en-US" sz="1800" dirty="0" smtClean="0"/>
              <a:t>, PhD</a:t>
            </a:r>
            <a:endParaRPr lang="en-US" sz="1800" dirty="0"/>
          </a:p>
          <a:p>
            <a:pPr marL="0" indent="0">
              <a:buNone/>
              <a:defRPr/>
            </a:pPr>
            <a:endParaRPr lang="en-US" dirty="0" smtClean="0"/>
          </a:p>
          <a:p>
            <a:pPr marL="0" indent="0">
              <a:buFontTx/>
              <a:buNone/>
              <a:defRPr/>
            </a:pPr>
            <a:endParaRPr lang="en-US" dirty="0">
              <a:latin typeface="Verdana" charset="0"/>
              <a:ea typeface="ＭＳ Ｐゴシック" charset="0"/>
              <a:cs typeface="ＭＳ Ｐゴシック" charset="0"/>
            </a:endParaRPr>
          </a:p>
          <a:p>
            <a:pPr marL="0" indent="0">
              <a:buFontTx/>
              <a:buNone/>
              <a:defRPr/>
            </a:pPr>
            <a:endParaRPr lang="en-US" dirty="0">
              <a:latin typeface="Verdana" charset="0"/>
              <a:ea typeface="ＭＳ Ｐゴシック" charset="0"/>
              <a:cs typeface="ＭＳ Ｐゴシック" charset="0"/>
            </a:endParaRPr>
          </a:p>
        </p:txBody>
      </p:sp>
      <p:pic>
        <p:nvPicPr>
          <p:cNvPr id="6" name="Picture 3" descr="ACL_combi_campanelogo_giro-groot.jpg"/>
          <p:cNvPicPr>
            <a:picLocks noChangeAspect="1"/>
          </p:cNvPicPr>
          <p:nvPr/>
        </p:nvPicPr>
        <p:blipFill>
          <a:blip r:embed="rId3">
            <a:extLst>
              <a:ext uri="{28A0092B-C50C-407E-A947-70E740481C1C}">
                <a14:useLocalDpi xmlns:a14="http://schemas.microsoft.com/office/drawing/2010/main" val="0"/>
              </a:ext>
            </a:extLst>
          </a:blip>
          <a:srcRect t="28320" b="25215"/>
          <a:stretch>
            <a:fillRect/>
          </a:stretch>
        </p:blipFill>
        <p:spPr bwMode="auto">
          <a:xfrm>
            <a:off x="12238038" y="24210963"/>
            <a:ext cx="6985000" cy="238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CL_combi_campanelogo_giro-groot.jpg"/>
          <p:cNvPicPr>
            <a:picLocks noChangeAspect="1"/>
          </p:cNvPicPr>
          <p:nvPr/>
        </p:nvPicPr>
        <p:blipFill>
          <a:blip r:embed="rId3">
            <a:extLst>
              <a:ext uri="{28A0092B-C50C-407E-A947-70E740481C1C}">
                <a14:useLocalDpi xmlns:a14="http://schemas.microsoft.com/office/drawing/2010/main" val="0"/>
              </a:ext>
            </a:extLst>
          </a:blip>
          <a:srcRect t="28320" b="25215"/>
          <a:stretch>
            <a:fillRect/>
          </a:stretch>
        </p:blipFill>
        <p:spPr bwMode="auto">
          <a:xfrm>
            <a:off x="1289016" y="4581128"/>
            <a:ext cx="4472840" cy="1529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logoAlzheimerN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9924" y="4653136"/>
            <a:ext cx="1054100" cy="1308100"/>
          </a:xfrm>
          <a:prstGeom prst="rect">
            <a:avLst/>
          </a:prstGeom>
        </p:spPr>
      </p:pic>
      <p:sp>
        <p:nvSpPr>
          <p:cNvPr id="3" name="TextBox 2"/>
          <p:cNvSpPr txBox="1"/>
          <p:nvPr/>
        </p:nvSpPr>
        <p:spPr>
          <a:xfrm>
            <a:off x="2556467" y="1660738"/>
            <a:ext cx="5653661" cy="400110"/>
          </a:xfrm>
          <a:prstGeom prst="rect">
            <a:avLst/>
          </a:prstGeom>
          <a:noFill/>
        </p:spPr>
        <p:txBody>
          <a:bodyPr wrap="none" rtlCol="0">
            <a:spAutoFit/>
          </a:bodyPr>
          <a:lstStyle/>
          <a:p>
            <a:r>
              <a:rPr lang="en-US" sz="2000" dirty="0" smtClean="0"/>
              <a:t>More info: </a:t>
            </a:r>
            <a:r>
              <a:rPr lang="en-US" sz="2000" dirty="0" smtClean="0">
                <a:hlinkClick r:id="rId5"/>
              </a:rPr>
              <a:t>l.boots@maastrichtuniversity.nl</a:t>
            </a:r>
            <a:r>
              <a:rPr lang="en-US" sz="2000" dirty="0" smtClean="0"/>
              <a:t> </a:t>
            </a:r>
            <a:endParaRPr lang="en-US" sz="2000"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igureEarlyStage.jpeg"/>
          <p:cNvPicPr>
            <a:picLocks noGrp="1" noChangeAspect="1"/>
          </p:cNvPicPr>
          <p:nvPr>
            <p:ph idx="1"/>
          </p:nvPr>
        </p:nvPicPr>
        <p:blipFill>
          <a:blip r:embed="rId3">
            <a:extLst>
              <a:ext uri="{28A0092B-C50C-407E-A947-70E740481C1C}">
                <a14:useLocalDpi xmlns:a14="http://schemas.microsoft.com/office/drawing/2010/main" val="0"/>
              </a:ext>
            </a:extLst>
          </a:blip>
          <a:srcRect l="-21737" r="-21737"/>
          <a:stretch>
            <a:fillRect/>
          </a:stretch>
        </p:blipFill>
        <p:spPr>
          <a:xfrm>
            <a:off x="-862357" y="1268760"/>
            <a:ext cx="11933963" cy="4763294"/>
          </a:xfrm>
        </p:spPr>
      </p:pic>
      <p:sp>
        <p:nvSpPr>
          <p:cNvPr id="2" name="TextBox 1"/>
          <p:cNvSpPr txBox="1"/>
          <p:nvPr/>
        </p:nvSpPr>
        <p:spPr>
          <a:xfrm>
            <a:off x="3167754" y="836712"/>
            <a:ext cx="3966751" cy="584776"/>
          </a:xfrm>
          <a:prstGeom prst="rect">
            <a:avLst/>
          </a:prstGeom>
          <a:noFill/>
        </p:spPr>
        <p:txBody>
          <a:bodyPr wrap="none" rtlCol="0">
            <a:spAutoFit/>
          </a:bodyPr>
          <a:lstStyle/>
          <a:p>
            <a:r>
              <a:rPr lang="en-US" b="1" dirty="0" smtClean="0"/>
              <a:t>Background (II)</a:t>
            </a:r>
            <a:endParaRPr lang="en-US" b="1" dirty="0"/>
          </a:p>
        </p:txBody>
      </p:sp>
      <p:sp>
        <p:nvSpPr>
          <p:cNvPr id="6" name="TextBox 5"/>
          <p:cNvSpPr txBox="1"/>
          <p:nvPr/>
        </p:nvSpPr>
        <p:spPr>
          <a:xfrm>
            <a:off x="145232" y="5949280"/>
            <a:ext cx="5905207" cy="369332"/>
          </a:xfrm>
          <a:prstGeom prst="rect">
            <a:avLst/>
          </a:prstGeom>
          <a:noFill/>
        </p:spPr>
        <p:txBody>
          <a:bodyPr wrap="none" rtlCol="0">
            <a:spAutoFit/>
          </a:bodyPr>
          <a:lstStyle/>
          <a:p>
            <a:r>
              <a:rPr lang="en-US" sz="1800" dirty="0" smtClean="0">
                <a:solidFill>
                  <a:schemeClr val="bg2">
                    <a:lumMod val="50000"/>
                  </a:schemeClr>
                </a:solidFill>
              </a:rPr>
              <a:t>De </a:t>
            </a:r>
            <a:r>
              <a:rPr lang="en-US" sz="1800" dirty="0" err="1" smtClean="0">
                <a:solidFill>
                  <a:schemeClr val="bg2">
                    <a:lumMod val="50000"/>
                  </a:schemeClr>
                </a:solidFill>
              </a:rPr>
              <a:t>Vugt</a:t>
            </a:r>
            <a:r>
              <a:rPr lang="en-US" sz="1800" dirty="0" smtClean="0">
                <a:solidFill>
                  <a:schemeClr val="bg2">
                    <a:lumMod val="50000"/>
                  </a:schemeClr>
                </a:solidFill>
              </a:rPr>
              <a:t> &amp; </a:t>
            </a:r>
            <a:r>
              <a:rPr lang="en-US" sz="1800" dirty="0" err="1" smtClean="0">
                <a:solidFill>
                  <a:schemeClr val="bg2">
                    <a:lumMod val="50000"/>
                  </a:schemeClr>
                </a:solidFill>
              </a:rPr>
              <a:t>Verhey</a:t>
            </a:r>
            <a:r>
              <a:rPr lang="en-US" sz="1800" dirty="0" smtClean="0">
                <a:solidFill>
                  <a:schemeClr val="bg2">
                    <a:lumMod val="50000"/>
                  </a:schemeClr>
                </a:solidFill>
              </a:rPr>
              <a:t> </a:t>
            </a:r>
            <a:r>
              <a:rPr lang="en-US" sz="1800" dirty="0">
                <a:solidFill>
                  <a:schemeClr val="bg2">
                    <a:lumMod val="50000"/>
                  </a:schemeClr>
                </a:solidFill>
              </a:rPr>
              <a:t>(</a:t>
            </a:r>
            <a:r>
              <a:rPr lang="en-US" sz="1800" dirty="0" smtClean="0">
                <a:solidFill>
                  <a:schemeClr val="bg2">
                    <a:lumMod val="50000"/>
                  </a:schemeClr>
                </a:solidFill>
              </a:rPr>
              <a:t>2013) </a:t>
            </a:r>
            <a:r>
              <a:rPr lang="en-US" sz="1800" i="1" dirty="0" smtClean="0">
                <a:solidFill>
                  <a:schemeClr val="bg2">
                    <a:lumMod val="50000"/>
                  </a:schemeClr>
                </a:solidFill>
              </a:rPr>
              <a:t>Neurobiology of Ageing</a:t>
            </a:r>
            <a:endParaRPr lang="en-US" sz="1800" dirty="0"/>
          </a:p>
        </p:txBody>
      </p:sp>
    </p:spTree>
    <p:extLst>
      <p:ext uri="{BB962C8B-B14F-4D97-AF65-F5344CB8AC3E}">
        <p14:creationId xmlns:p14="http://schemas.microsoft.com/office/powerpoint/2010/main" val="1971790535"/>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256" y="1010816"/>
            <a:ext cx="9588500" cy="762000"/>
          </a:xfrm>
        </p:spPr>
        <p:txBody>
          <a:bodyPr/>
          <a:lstStyle/>
          <a:p>
            <a:pPr algn="ctr"/>
            <a:r>
              <a:rPr lang="en-US" sz="5500" dirty="0">
                <a:latin typeface="Calibri"/>
                <a:cs typeface="Calibri"/>
              </a:rPr>
              <a:t>MRC </a:t>
            </a:r>
            <a:r>
              <a:rPr lang="en-US" sz="5500" dirty="0" smtClean="0">
                <a:latin typeface="Calibri"/>
                <a:cs typeface="Calibri"/>
              </a:rPr>
              <a:t>Framework</a:t>
            </a:r>
            <a:r>
              <a:rPr lang="en-US" sz="5500" baseline="30000" dirty="0" smtClean="0">
                <a:latin typeface="Calibri"/>
                <a:cs typeface="Calibri"/>
              </a:rPr>
              <a:t>1</a:t>
            </a:r>
            <a:endParaRPr lang="en-US" sz="5500" dirty="0">
              <a:latin typeface="Calibri"/>
              <a:cs typeface="Calibri"/>
            </a:endParaRPr>
          </a:p>
        </p:txBody>
      </p:sp>
      <p:sp>
        <p:nvSpPr>
          <p:cNvPr id="8" name="TextBox 7"/>
          <p:cNvSpPr txBox="1"/>
          <p:nvPr/>
        </p:nvSpPr>
        <p:spPr>
          <a:xfrm>
            <a:off x="2305472" y="5877272"/>
            <a:ext cx="6022856" cy="369332"/>
          </a:xfrm>
          <a:prstGeom prst="rect">
            <a:avLst/>
          </a:prstGeom>
          <a:noFill/>
        </p:spPr>
        <p:txBody>
          <a:bodyPr wrap="square" rtlCol="0">
            <a:spAutoFit/>
          </a:bodyPr>
          <a:lstStyle/>
          <a:p>
            <a:r>
              <a:rPr lang="en-US" sz="1800" baseline="30000" dirty="0" smtClean="0"/>
              <a:t>1</a:t>
            </a:r>
            <a:r>
              <a:rPr lang="en-US" sz="1800" dirty="0" smtClean="0"/>
              <a:t>Campbell et al. (2000) </a:t>
            </a:r>
            <a:r>
              <a:rPr lang="en-US" sz="1800" i="1" dirty="0" smtClean="0"/>
              <a:t>BMJ; 321: 694-696</a:t>
            </a:r>
            <a:endParaRPr lang="en-US" sz="1800" i="1" baseline="30000" dirty="0"/>
          </a:p>
        </p:txBody>
      </p:sp>
      <p:sp>
        <p:nvSpPr>
          <p:cNvPr id="4" name="Pentagon 3"/>
          <p:cNvSpPr/>
          <p:nvPr/>
        </p:nvSpPr>
        <p:spPr bwMode="auto">
          <a:xfrm>
            <a:off x="145232" y="2132856"/>
            <a:ext cx="3312368" cy="2808312"/>
          </a:xfrm>
          <a:prstGeom prst="homePlate">
            <a:avLst>
              <a:gd name="adj" fmla="val 35102"/>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000" b="1" i="0" u="none" strike="noStrike" cap="none" normalizeH="0" baseline="0" dirty="0" smtClean="0">
                <a:ln>
                  <a:noFill/>
                </a:ln>
                <a:solidFill>
                  <a:srgbClr val="001C3D"/>
                </a:solidFill>
                <a:effectLst/>
                <a:latin typeface="Verdana" pitchFamily="-107" charset="0"/>
              </a:rPr>
              <a:t>Defining</a:t>
            </a:r>
            <a:r>
              <a:rPr kumimoji="0" lang="en-US" sz="3000" b="0" i="0" u="none" strike="noStrike" cap="none" normalizeH="0" baseline="0" dirty="0" smtClean="0">
                <a:ln>
                  <a:noFill/>
                </a:ln>
                <a:solidFill>
                  <a:srgbClr val="001C3D"/>
                </a:solidFill>
                <a:effectLst/>
                <a:latin typeface="Verdana" pitchFamily="-107" charset="0"/>
              </a:rPr>
              <a:t> </a:t>
            </a:r>
            <a:r>
              <a:rPr kumimoji="0" lang="en-US" sz="3000" b="1" i="0" u="none" strike="noStrike" cap="none" normalizeH="0" baseline="0" dirty="0" smtClean="0">
                <a:ln>
                  <a:noFill/>
                </a:ln>
                <a:solidFill>
                  <a:srgbClr val="001C3D"/>
                </a:solidFill>
                <a:effectLst/>
                <a:latin typeface="Verdana" pitchFamily="-107" charset="0"/>
              </a:rPr>
              <a:t>intervention</a:t>
            </a:r>
          </a:p>
        </p:txBody>
      </p:sp>
      <p:sp>
        <p:nvSpPr>
          <p:cNvPr id="6" name="Chevron 5"/>
          <p:cNvSpPr/>
          <p:nvPr/>
        </p:nvSpPr>
        <p:spPr bwMode="auto">
          <a:xfrm>
            <a:off x="2593504" y="2132856"/>
            <a:ext cx="4968552" cy="2808312"/>
          </a:xfrm>
          <a:prstGeom prst="chevron">
            <a:avLst>
              <a:gd name="adj" fmla="val 34982"/>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3000" b="1" dirty="0" smtClean="0">
                <a:latin typeface="Verdana" pitchFamily="-107" charset="0"/>
              </a:rPr>
              <a:t>Acceptability</a:t>
            </a:r>
          </a:p>
          <a:p>
            <a:pPr marL="0" marR="0" indent="0" algn="ctr" defTabSz="914400" rtl="0" eaLnBrk="0" fontAlgn="base" latinLnBrk="0" hangingPunct="0">
              <a:lnSpc>
                <a:spcPct val="100000"/>
              </a:lnSpc>
              <a:spcBef>
                <a:spcPct val="0"/>
              </a:spcBef>
              <a:spcAft>
                <a:spcPct val="0"/>
              </a:spcAft>
              <a:buClrTx/>
              <a:buSzTx/>
              <a:buFontTx/>
              <a:buNone/>
              <a:tabLst/>
            </a:pPr>
            <a:r>
              <a:rPr lang="en-US" sz="3000" b="1" dirty="0">
                <a:latin typeface="Verdana" pitchFamily="-107" charset="0"/>
              </a:rPr>
              <a:t>F</a:t>
            </a:r>
            <a:r>
              <a:rPr kumimoji="0" lang="en-US" sz="3000" b="1" i="0" u="none" strike="noStrike" cap="none" normalizeH="0" baseline="0" dirty="0" smtClean="0">
                <a:ln>
                  <a:noFill/>
                </a:ln>
                <a:solidFill>
                  <a:srgbClr val="001C3D"/>
                </a:solidFill>
                <a:effectLst/>
                <a:latin typeface="Verdana" pitchFamily="-107" charset="0"/>
              </a:rPr>
              <a:t>easibility</a:t>
            </a:r>
            <a:endParaRPr kumimoji="0" lang="en-US" sz="3000" b="1" i="0" u="none" strike="noStrike" cap="none" normalizeH="0" baseline="0" dirty="0">
              <a:ln>
                <a:noFill/>
              </a:ln>
              <a:solidFill>
                <a:srgbClr val="001C3D"/>
              </a:solidFill>
              <a:effectLst/>
              <a:latin typeface="Verdana" pitchFamily="-107" charset="0"/>
            </a:endParaRPr>
          </a:p>
        </p:txBody>
      </p:sp>
      <p:sp>
        <p:nvSpPr>
          <p:cNvPr id="9" name="Chevron 8"/>
          <p:cNvSpPr/>
          <p:nvPr/>
        </p:nvSpPr>
        <p:spPr bwMode="auto">
          <a:xfrm>
            <a:off x="6697960" y="2132856"/>
            <a:ext cx="3384376" cy="2808312"/>
          </a:xfrm>
          <a:prstGeom prst="chevron">
            <a:avLst>
              <a:gd name="adj" fmla="val 34942"/>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dist" defTabSz="914400" rtl="0" eaLnBrk="0" fontAlgn="base" latinLnBrk="0" hangingPunct="0">
              <a:lnSpc>
                <a:spcPct val="100000"/>
              </a:lnSpc>
              <a:spcBef>
                <a:spcPct val="0"/>
              </a:spcBef>
              <a:spcAft>
                <a:spcPct val="0"/>
              </a:spcAft>
              <a:buClrTx/>
              <a:buSzTx/>
              <a:buFontTx/>
              <a:buNone/>
              <a:tabLst/>
            </a:pPr>
            <a:r>
              <a:rPr kumimoji="0" lang="en-US" sz="3000" b="1" i="0" u="none" strike="noStrike" cap="none" normalizeH="0" baseline="0" dirty="0" smtClean="0">
                <a:ln>
                  <a:noFill/>
                </a:ln>
                <a:solidFill>
                  <a:srgbClr val="001C3D"/>
                </a:solidFill>
                <a:effectLst/>
                <a:latin typeface="Verdana" pitchFamily="-107" charset="0"/>
              </a:rPr>
              <a:t>Effect</a:t>
            </a:r>
            <a:endParaRPr kumimoji="0" lang="en-US" sz="3000" b="1" i="0" u="none" strike="noStrike" cap="none" normalizeH="0" baseline="0" dirty="0">
              <a:ln>
                <a:noFill/>
              </a:ln>
              <a:solidFill>
                <a:srgbClr val="001C3D"/>
              </a:solidFill>
              <a:effectLst/>
              <a:latin typeface="Verdana" pitchFamily="-107" charset="0"/>
            </a:endParaRPr>
          </a:p>
        </p:txBody>
      </p:sp>
    </p:spTree>
    <p:extLst>
      <p:ext uri="{BB962C8B-B14F-4D97-AF65-F5344CB8AC3E}">
        <p14:creationId xmlns:p14="http://schemas.microsoft.com/office/powerpoint/2010/main" val="1928360614"/>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4"/>
                                        </p:tgtEl>
                                        <p:attrNameLst>
                                          <p:attrName>style.color</p:attrName>
                                        </p:attrNameLst>
                                      </p:cBhvr>
                                      <p:by>
                                        <p:hsl h="7200000" s="0" l="0"/>
                                      </p:by>
                                    </p:animClr>
                                    <p:animClr clrSpc="hsl" dir="cw">
                                      <p:cBhvr>
                                        <p:cTn id="7" dur="500" fill="hold"/>
                                        <p:tgtEl>
                                          <p:spTgt spid="4"/>
                                        </p:tgtEl>
                                        <p:attrNameLst>
                                          <p:attrName>fillcolor</p:attrName>
                                        </p:attrNameLst>
                                      </p:cBhvr>
                                      <p:by>
                                        <p:hsl h="7200000" s="0" l="0"/>
                                      </p:by>
                                    </p:animClr>
                                    <p:animClr clrSpc="hsl" dir="cw">
                                      <p:cBhvr>
                                        <p:cTn id="8" dur="500" fill="hold"/>
                                        <p:tgtEl>
                                          <p:spTgt spid="4"/>
                                        </p:tgtEl>
                                        <p:attrNameLst>
                                          <p:attrName>stroke.color</p:attrName>
                                        </p:attrNameLst>
                                      </p:cBhvr>
                                      <p:by>
                                        <p:hsl h="7200000" s="0" l="0"/>
                                      </p:by>
                                    </p:animClr>
                                    <p:set>
                                      <p:cBhvr>
                                        <p:cTn id="9"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7288396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3584" y="4005064"/>
            <a:ext cx="3888432" cy="2304256"/>
          </a:xfrm>
          <a:prstGeom prst="rect">
            <a:avLst/>
          </a:prstGeom>
        </p:spPr>
      </p:pic>
      <p:sp>
        <p:nvSpPr>
          <p:cNvPr id="5" name="Oval 4"/>
          <p:cNvSpPr/>
          <p:nvPr/>
        </p:nvSpPr>
        <p:spPr bwMode="auto">
          <a:xfrm>
            <a:off x="721296" y="2420888"/>
            <a:ext cx="3168352" cy="1656184"/>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b="1" dirty="0" smtClean="0">
                <a:solidFill>
                  <a:srgbClr val="000000"/>
                </a:solidFill>
                <a:latin typeface="Verdana" pitchFamily="-107" charset="0"/>
              </a:rPr>
              <a:t>Literature review</a:t>
            </a:r>
            <a:endParaRPr kumimoji="0" lang="en-US" sz="2800" b="1" i="0" u="none" strike="noStrike" cap="none" normalizeH="0" baseline="0" dirty="0">
              <a:ln>
                <a:noFill/>
              </a:ln>
              <a:solidFill>
                <a:srgbClr val="000000"/>
              </a:solidFill>
              <a:effectLst/>
              <a:latin typeface="Verdana" pitchFamily="-107" charset="0"/>
            </a:endParaRPr>
          </a:p>
        </p:txBody>
      </p:sp>
      <p:sp>
        <p:nvSpPr>
          <p:cNvPr id="6" name="Oval 5"/>
          <p:cNvSpPr/>
          <p:nvPr/>
        </p:nvSpPr>
        <p:spPr bwMode="auto">
          <a:xfrm>
            <a:off x="4105672" y="1700808"/>
            <a:ext cx="2232248" cy="1224136"/>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1C3D"/>
                </a:solidFill>
                <a:effectLst/>
                <a:latin typeface="Verdana" pitchFamily="-107" charset="0"/>
              </a:rPr>
              <a:t>Theory</a:t>
            </a:r>
            <a:endParaRPr kumimoji="0" lang="en-US" sz="2800" b="1" i="0" u="none" strike="noStrike" cap="none" normalizeH="0" baseline="0" dirty="0">
              <a:ln>
                <a:noFill/>
              </a:ln>
              <a:solidFill>
                <a:srgbClr val="001C3D"/>
              </a:solidFill>
              <a:effectLst/>
              <a:latin typeface="Verdana" pitchFamily="-107" charset="0"/>
            </a:endParaRPr>
          </a:p>
        </p:txBody>
      </p:sp>
      <p:sp>
        <p:nvSpPr>
          <p:cNvPr id="7" name="Oval 6"/>
          <p:cNvSpPr/>
          <p:nvPr/>
        </p:nvSpPr>
        <p:spPr bwMode="auto">
          <a:xfrm>
            <a:off x="6409928" y="2060848"/>
            <a:ext cx="3384376" cy="2016224"/>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b="1" dirty="0" smtClean="0">
                <a:solidFill>
                  <a:srgbClr val="000000"/>
                </a:solidFill>
                <a:latin typeface="Verdana" pitchFamily="-107" charset="0"/>
              </a:rPr>
              <a:t>User and professional input</a:t>
            </a:r>
            <a:endParaRPr kumimoji="0" lang="en-US" sz="2800" b="1" i="0" u="none" strike="noStrike" cap="none" normalizeH="0" baseline="0" dirty="0">
              <a:ln>
                <a:noFill/>
              </a:ln>
              <a:solidFill>
                <a:srgbClr val="000000"/>
              </a:solidFill>
              <a:effectLst/>
              <a:latin typeface="Verdana" pitchFamily="-107" charset="0"/>
            </a:endParaRPr>
          </a:p>
        </p:txBody>
      </p:sp>
      <p:sp>
        <p:nvSpPr>
          <p:cNvPr id="10" name="TextBox 9"/>
          <p:cNvSpPr txBox="1"/>
          <p:nvPr/>
        </p:nvSpPr>
        <p:spPr>
          <a:xfrm>
            <a:off x="3889648" y="4705980"/>
            <a:ext cx="2664296" cy="523220"/>
          </a:xfrm>
          <a:prstGeom prst="rect">
            <a:avLst/>
          </a:prstGeom>
          <a:noFill/>
        </p:spPr>
        <p:txBody>
          <a:bodyPr wrap="square" rtlCol="0">
            <a:spAutoFit/>
          </a:bodyPr>
          <a:lstStyle/>
          <a:p>
            <a:pPr algn="ctr"/>
            <a:r>
              <a:rPr lang="en-US" sz="2800" b="1" dirty="0" smtClean="0"/>
              <a:t>Prototype</a:t>
            </a:r>
            <a:endParaRPr lang="en-US" sz="2800" b="1" baseline="30000" dirty="0" smtClean="0"/>
          </a:p>
        </p:txBody>
      </p:sp>
      <p:sp>
        <p:nvSpPr>
          <p:cNvPr id="11" name="Down Arrow 10"/>
          <p:cNvSpPr/>
          <p:nvPr/>
        </p:nvSpPr>
        <p:spPr bwMode="auto">
          <a:xfrm>
            <a:off x="4969768" y="3068960"/>
            <a:ext cx="504056" cy="936104"/>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rgbClr val="001C3D"/>
              </a:solidFill>
              <a:effectLst/>
              <a:latin typeface="Verdana" pitchFamily="-107" charset="0"/>
            </a:endParaRPr>
          </a:p>
        </p:txBody>
      </p:sp>
      <p:sp>
        <p:nvSpPr>
          <p:cNvPr id="12" name="Down Arrow 11"/>
          <p:cNvSpPr/>
          <p:nvPr/>
        </p:nvSpPr>
        <p:spPr bwMode="auto">
          <a:xfrm rot="2338846">
            <a:off x="6936281" y="4131405"/>
            <a:ext cx="504056" cy="936104"/>
          </a:xfrm>
          <a:prstGeom prst="downArrow">
            <a:avLst>
              <a:gd name="adj1" fmla="val 50000"/>
              <a:gd name="adj2" fmla="val 52964"/>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rgbClr val="001C3D"/>
              </a:solidFill>
              <a:effectLst/>
              <a:latin typeface="Verdana" pitchFamily="-107" charset="0"/>
            </a:endParaRPr>
          </a:p>
        </p:txBody>
      </p:sp>
      <p:sp>
        <p:nvSpPr>
          <p:cNvPr id="13" name="Down Arrow 12"/>
          <p:cNvSpPr/>
          <p:nvPr/>
        </p:nvSpPr>
        <p:spPr bwMode="auto">
          <a:xfrm rot="19383232">
            <a:off x="3184266" y="4134573"/>
            <a:ext cx="504056" cy="936104"/>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rgbClr val="001C3D"/>
              </a:solidFill>
              <a:effectLst/>
              <a:latin typeface="Verdana" pitchFamily="-107" charset="0"/>
            </a:endParaRPr>
          </a:p>
        </p:txBody>
      </p:sp>
      <p:sp>
        <p:nvSpPr>
          <p:cNvPr id="2" name="TextBox 1"/>
          <p:cNvSpPr txBox="1"/>
          <p:nvPr/>
        </p:nvSpPr>
        <p:spPr>
          <a:xfrm>
            <a:off x="403440" y="6125882"/>
            <a:ext cx="184666" cy="584776"/>
          </a:xfrm>
          <a:prstGeom prst="rect">
            <a:avLst/>
          </a:prstGeom>
          <a:noFill/>
        </p:spPr>
        <p:txBody>
          <a:bodyPr wrap="none" rtlCol="0">
            <a:spAutoFit/>
          </a:bodyPr>
          <a:lstStyle/>
          <a:p>
            <a:endParaRPr lang="en-US" dirty="0"/>
          </a:p>
        </p:txBody>
      </p:sp>
      <p:sp>
        <p:nvSpPr>
          <p:cNvPr id="14" name="Title 1"/>
          <p:cNvSpPr>
            <a:spLocks noGrp="1"/>
          </p:cNvSpPr>
          <p:nvPr>
            <p:ph type="title"/>
          </p:nvPr>
        </p:nvSpPr>
        <p:spPr>
          <a:xfrm>
            <a:off x="433264" y="836712"/>
            <a:ext cx="9588500" cy="762000"/>
          </a:xfrm>
        </p:spPr>
        <p:txBody>
          <a:bodyPr/>
          <a:lstStyle/>
          <a:p>
            <a:pPr algn="ctr"/>
            <a:r>
              <a:rPr lang="en-US" sz="5500" dirty="0" smtClean="0">
                <a:latin typeface="Calibri"/>
                <a:cs typeface="Calibri"/>
              </a:rPr>
              <a:t>Phase I: Defining intervention</a:t>
            </a:r>
            <a:endParaRPr lang="en-US" sz="5500" dirty="0">
              <a:latin typeface="Calibri"/>
              <a:cs typeface="Calibri"/>
            </a:endParaRPr>
          </a:p>
        </p:txBody>
      </p:sp>
    </p:spTree>
    <p:extLst>
      <p:ext uri="{BB962C8B-B14F-4D97-AF65-F5344CB8AC3E}">
        <p14:creationId xmlns:p14="http://schemas.microsoft.com/office/powerpoint/2010/main" val="430662746"/>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4" descr="Schermafbeelding 2014-07-10 om 13.02.2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16831"/>
            <a:ext cx="10515600" cy="273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Rectangle 5"/>
          <p:cNvSpPr>
            <a:spLocks noChangeArrowheads="1"/>
          </p:cNvSpPr>
          <p:nvPr/>
        </p:nvSpPr>
        <p:spPr bwMode="auto">
          <a:xfrm>
            <a:off x="2666047" y="5805264"/>
            <a:ext cx="720026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215" tIns="42108" rIns="84215" bIns="42108">
            <a:spAutoFit/>
          </a:bodyPr>
          <a:lstStyle/>
          <a:p>
            <a:r>
              <a:rPr lang="en-US" sz="2000" i="1" dirty="0" err="1">
                <a:latin typeface="Calibri" charset="0"/>
                <a:cs typeface="Calibri" charset="0"/>
              </a:rPr>
              <a:t>Int</a:t>
            </a:r>
            <a:r>
              <a:rPr lang="en-US" sz="2000" i="1" dirty="0">
                <a:latin typeface="Calibri" charset="0"/>
                <a:cs typeface="Calibri" charset="0"/>
              </a:rPr>
              <a:t> J </a:t>
            </a:r>
            <a:r>
              <a:rPr lang="en-US" sz="2000" i="1" dirty="0" err="1">
                <a:latin typeface="Calibri" charset="0"/>
                <a:cs typeface="Calibri" charset="0"/>
              </a:rPr>
              <a:t>Geriatr</a:t>
            </a:r>
            <a:r>
              <a:rPr lang="en-US" sz="2000" i="1" dirty="0">
                <a:latin typeface="Calibri" charset="0"/>
                <a:cs typeface="Calibri" charset="0"/>
              </a:rPr>
              <a:t> Psychiatry 2014; 29: 331-344</a:t>
            </a:r>
            <a:endParaRPr lang="en-US" sz="2000" dirty="0">
              <a:latin typeface="Calibri" charset="0"/>
              <a:cs typeface="Calibri" charset="0"/>
            </a:endParaRPr>
          </a:p>
        </p:txBody>
      </p:sp>
    </p:spTree>
    <p:extLst>
      <p:ext uri="{BB962C8B-B14F-4D97-AF65-F5344CB8AC3E}">
        <p14:creationId xmlns:p14="http://schemas.microsoft.com/office/powerpoint/2010/main" val="193251777"/>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4" descr="ls01278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53462" y="4725144"/>
            <a:ext cx="1686878"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 name="Title 5"/>
          <p:cNvSpPr>
            <a:spLocks noGrp="1"/>
          </p:cNvSpPr>
          <p:nvPr>
            <p:ph type="title"/>
          </p:nvPr>
        </p:nvSpPr>
        <p:spPr>
          <a:xfrm>
            <a:off x="372428" y="1196752"/>
            <a:ext cx="8917820" cy="762000"/>
          </a:xfrm>
        </p:spPr>
        <p:txBody>
          <a:bodyPr/>
          <a:lstStyle/>
          <a:p>
            <a:r>
              <a:rPr lang="en-US" dirty="0">
                <a:latin typeface="Verdana" charset="0"/>
                <a:ea typeface="ＭＳ Ｐゴシック" charset="0"/>
                <a:cs typeface="ＭＳ Ｐゴシック" charset="0"/>
              </a:rPr>
              <a:t>Successful </a:t>
            </a:r>
            <a:r>
              <a:rPr lang="en-US" dirty="0" smtClean="0">
                <a:latin typeface="Verdana" charset="0"/>
                <a:ea typeface="ＭＳ Ｐゴシック" charset="0"/>
                <a:cs typeface="ＭＳ Ｐゴシック" charset="0"/>
              </a:rPr>
              <a:t>Internet </a:t>
            </a:r>
            <a:r>
              <a:rPr lang="en-US" dirty="0">
                <a:latin typeface="Verdana" charset="0"/>
                <a:ea typeface="ＭＳ Ｐゴシック" charset="0"/>
                <a:cs typeface="ＭＳ Ｐゴシック" charset="0"/>
              </a:rPr>
              <a:t>based interventions</a:t>
            </a:r>
          </a:p>
        </p:txBody>
      </p:sp>
      <p:pic>
        <p:nvPicPr>
          <p:cNvPr id="11267" name="Content Placeholder 3" descr="AA045740.png"/>
          <p:cNvPicPr>
            <a:picLocks noGrp="1" noChangeAspect="1"/>
          </p:cNvPicPr>
          <p:nvPr>
            <p:ph idx="1"/>
          </p:nvPr>
        </p:nvPicPr>
        <p:blipFill>
          <a:blip r:embed="rId4">
            <a:extLst>
              <a:ext uri="{28A0092B-C50C-407E-A947-70E740481C1C}">
                <a14:useLocalDpi xmlns:a14="http://schemas.microsoft.com/office/drawing/2010/main" val="0"/>
              </a:ext>
            </a:extLst>
          </a:blip>
          <a:srcRect l="-77747" r="-77747"/>
          <a:stretch>
            <a:fillRect/>
          </a:stretch>
        </p:blipFill>
        <p:spPr>
          <a:xfrm>
            <a:off x="7742477" y="1916832"/>
            <a:ext cx="3019584" cy="1296988"/>
          </a:xfrm>
          <a:noFill/>
        </p:spPr>
      </p:pic>
      <p:pic>
        <p:nvPicPr>
          <p:cNvPr id="11268" name="Picture 2" descr="meetlint.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817769" y="3140968"/>
            <a:ext cx="1004094" cy="150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Rectangle 5"/>
          <p:cNvSpPr>
            <a:spLocks noChangeArrowheads="1"/>
          </p:cNvSpPr>
          <p:nvPr/>
        </p:nvSpPr>
        <p:spPr bwMode="auto">
          <a:xfrm>
            <a:off x="361256" y="5877272"/>
            <a:ext cx="7200265"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215" tIns="42108" rIns="84215" bIns="42108">
            <a:spAutoFit/>
          </a:bodyPr>
          <a:lstStyle/>
          <a:p>
            <a:r>
              <a:rPr lang="en-US" sz="2000" dirty="0">
                <a:latin typeface="Calibri" charset="0"/>
                <a:cs typeface="Calibri" charset="0"/>
              </a:rPr>
              <a:t>Boots et al. (2014) </a:t>
            </a:r>
            <a:r>
              <a:rPr lang="en-US" sz="2000" i="1" dirty="0" err="1">
                <a:latin typeface="Calibri" charset="0"/>
                <a:cs typeface="Calibri" charset="0"/>
              </a:rPr>
              <a:t>Int</a:t>
            </a:r>
            <a:r>
              <a:rPr lang="en-US" sz="2000" i="1" dirty="0">
                <a:latin typeface="Calibri" charset="0"/>
                <a:cs typeface="Calibri" charset="0"/>
              </a:rPr>
              <a:t> J </a:t>
            </a:r>
            <a:r>
              <a:rPr lang="en-US" sz="2000" i="1" dirty="0" err="1">
                <a:latin typeface="Calibri" charset="0"/>
                <a:cs typeface="Calibri" charset="0"/>
              </a:rPr>
              <a:t>Geriatr</a:t>
            </a:r>
            <a:r>
              <a:rPr lang="en-US" sz="2000" i="1" dirty="0">
                <a:latin typeface="Calibri" charset="0"/>
                <a:cs typeface="Calibri" charset="0"/>
              </a:rPr>
              <a:t> Psychiatry; 29: 331-344</a:t>
            </a:r>
            <a:endParaRPr lang="en-US" sz="2000" dirty="0">
              <a:latin typeface="Calibri" charset="0"/>
              <a:cs typeface="Calibri" charset="0"/>
            </a:endParaRPr>
          </a:p>
        </p:txBody>
      </p:sp>
      <p:sp>
        <p:nvSpPr>
          <p:cNvPr id="11270" name="TextBox 6"/>
          <p:cNvSpPr txBox="1">
            <a:spLocks noChangeArrowheads="1"/>
          </p:cNvSpPr>
          <p:nvPr/>
        </p:nvSpPr>
        <p:spPr bwMode="auto">
          <a:xfrm>
            <a:off x="288449" y="2420888"/>
            <a:ext cx="660950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defRPr sz="3200">
                <a:solidFill>
                  <a:srgbClr val="001C3D"/>
                </a:solidFill>
                <a:latin typeface="Verdana" charset="0"/>
                <a:ea typeface="ＭＳ Ｐゴシック" charset="0"/>
                <a:cs typeface="ＭＳ Ｐゴシック" charset="0"/>
              </a:defRPr>
            </a:lvl1pPr>
            <a:lvl2pPr marL="742950" indent="-285750">
              <a:defRPr sz="3200">
                <a:solidFill>
                  <a:srgbClr val="001C3D"/>
                </a:solidFill>
                <a:latin typeface="Verdana" charset="0"/>
                <a:ea typeface="ＭＳ Ｐゴシック" charset="0"/>
              </a:defRPr>
            </a:lvl2pPr>
            <a:lvl3pPr marL="1143000" indent="-228600">
              <a:defRPr sz="3200">
                <a:solidFill>
                  <a:srgbClr val="001C3D"/>
                </a:solidFill>
                <a:latin typeface="Verdana" charset="0"/>
                <a:ea typeface="ＭＳ Ｐゴシック" charset="0"/>
              </a:defRPr>
            </a:lvl3pPr>
            <a:lvl4pPr marL="1600200" indent="-228600">
              <a:defRPr sz="3200">
                <a:solidFill>
                  <a:srgbClr val="001C3D"/>
                </a:solidFill>
                <a:latin typeface="Verdana" charset="0"/>
                <a:ea typeface="ＭＳ Ｐゴシック" charset="0"/>
              </a:defRPr>
            </a:lvl4pPr>
            <a:lvl5pPr marL="2057400" indent="-228600">
              <a:defRPr sz="3200">
                <a:solidFill>
                  <a:srgbClr val="001C3D"/>
                </a:solidFill>
                <a:latin typeface="Verdana" charset="0"/>
                <a:ea typeface="ＭＳ Ｐゴシック" charset="0"/>
              </a:defRPr>
            </a:lvl5pPr>
            <a:lvl6pPr marL="2514600" indent="-228600" eaLnBrk="0" fontAlgn="base" hangingPunct="0">
              <a:spcBef>
                <a:spcPct val="0"/>
              </a:spcBef>
              <a:spcAft>
                <a:spcPct val="0"/>
              </a:spcAft>
              <a:defRPr sz="3200">
                <a:solidFill>
                  <a:srgbClr val="001C3D"/>
                </a:solidFill>
                <a:latin typeface="Verdana" charset="0"/>
                <a:ea typeface="ＭＳ Ｐゴシック" charset="0"/>
              </a:defRPr>
            </a:lvl6pPr>
            <a:lvl7pPr marL="2971800" indent="-228600" eaLnBrk="0" fontAlgn="base" hangingPunct="0">
              <a:spcBef>
                <a:spcPct val="0"/>
              </a:spcBef>
              <a:spcAft>
                <a:spcPct val="0"/>
              </a:spcAft>
              <a:defRPr sz="3200">
                <a:solidFill>
                  <a:srgbClr val="001C3D"/>
                </a:solidFill>
                <a:latin typeface="Verdana" charset="0"/>
                <a:ea typeface="ＭＳ Ｐゴシック" charset="0"/>
              </a:defRPr>
            </a:lvl7pPr>
            <a:lvl8pPr marL="3429000" indent="-228600" eaLnBrk="0" fontAlgn="base" hangingPunct="0">
              <a:spcBef>
                <a:spcPct val="0"/>
              </a:spcBef>
              <a:spcAft>
                <a:spcPct val="0"/>
              </a:spcAft>
              <a:defRPr sz="3200">
                <a:solidFill>
                  <a:srgbClr val="001C3D"/>
                </a:solidFill>
                <a:latin typeface="Verdana" charset="0"/>
                <a:ea typeface="ＭＳ Ｐゴシック" charset="0"/>
              </a:defRPr>
            </a:lvl8pPr>
            <a:lvl9pPr marL="3886200" indent="-228600" eaLnBrk="0" fontAlgn="base" hangingPunct="0">
              <a:spcBef>
                <a:spcPct val="0"/>
              </a:spcBef>
              <a:spcAft>
                <a:spcPct val="0"/>
              </a:spcAft>
              <a:defRPr sz="3200">
                <a:solidFill>
                  <a:srgbClr val="001C3D"/>
                </a:solidFill>
                <a:latin typeface="Verdana" charset="0"/>
                <a:ea typeface="ＭＳ Ｐゴシック" charset="0"/>
              </a:defRPr>
            </a:lvl9pPr>
          </a:lstStyle>
          <a:p>
            <a:pPr>
              <a:buFontTx/>
              <a:buChar char="-"/>
            </a:pPr>
            <a:r>
              <a:rPr lang="en-US"/>
              <a:t>Include multiple components</a:t>
            </a:r>
          </a:p>
        </p:txBody>
      </p:sp>
      <p:sp>
        <p:nvSpPr>
          <p:cNvPr id="11271" name="TextBox 7"/>
          <p:cNvSpPr txBox="1">
            <a:spLocks noChangeArrowheads="1"/>
          </p:cNvSpPr>
          <p:nvPr/>
        </p:nvSpPr>
        <p:spPr bwMode="auto">
          <a:xfrm>
            <a:off x="372428" y="3420288"/>
            <a:ext cx="6490078"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001C3D"/>
                </a:solidFill>
                <a:latin typeface="Verdana" charset="0"/>
                <a:ea typeface="ＭＳ Ｐゴシック" charset="0"/>
                <a:cs typeface="ＭＳ Ｐゴシック" charset="0"/>
              </a:defRPr>
            </a:lvl1pPr>
            <a:lvl2pPr marL="742950" indent="-285750">
              <a:defRPr sz="3200">
                <a:solidFill>
                  <a:srgbClr val="001C3D"/>
                </a:solidFill>
                <a:latin typeface="Verdana" charset="0"/>
                <a:ea typeface="ＭＳ Ｐゴシック" charset="0"/>
              </a:defRPr>
            </a:lvl2pPr>
            <a:lvl3pPr marL="1143000" indent="-228600">
              <a:defRPr sz="3200">
                <a:solidFill>
                  <a:srgbClr val="001C3D"/>
                </a:solidFill>
                <a:latin typeface="Verdana" charset="0"/>
                <a:ea typeface="ＭＳ Ｐゴシック" charset="0"/>
              </a:defRPr>
            </a:lvl3pPr>
            <a:lvl4pPr marL="1600200" indent="-228600">
              <a:defRPr sz="3200">
                <a:solidFill>
                  <a:srgbClr val="001C3D"/>
                </a:solidFill>
                <a:latin typeface="Verdana" charset="0"/>
                <a:ea typeface="ＭＳ Ｐゴシック" charset="0"/>
              </a:defRPr>
            </a:lvl4pPr>
            <a:lvl5pPr marL="2057400" indent="-228600">
              <a:defRPr sz="3200">
                <a:solidFill>
                  <a:srgbClr val="001C3D"/>
                </a:solidFill>
                <a:latin typeface="Verdana" charset="0"/>
                <a:ea typeface="ＭＳ Ｐゴシック" charset="0"/>
              </a:defRPr>
            </a:lvl5pPr>
            <a:lvl6pPr marL="2514600" indent="-228600" eaLnBrk="0" fontAlgn="base" hangingPunct="0">
              <a:spcBef>
                <a:spcPct val="0"/>
              </a:spcBef>
              <a:spcAft>
                <a:spcPct val="0"/>
              </a:spcAft>
              <a:defRPr sz="3200">
                <a:solidFill>
                  <a:srgbClr val="001C3D"/>
                </a:solidFill>
                <a:latin typeface="Verdana" charset="0"/>
                <a:ea typeface="ＭＳ Ｐゴシック" charset="0"/>
              </a:defRPr>
            </a:lvl6pPr>
            <a:lvl7pPr marL="2971800" indent="-228600" eaLnBrk="0" fontAlgn="base" hangingPunct="0">
              <a:spcBef>
                <a:spcPct val="0"/>
              </a:spcBef>
              <a:spcAft>
                <a:spcPct val="0"/>
              </a:spcAft>
              <a:defRPr sz="3200">
                <a:solidFill>
                  <a:srgbClr val="001C3D"/>
                </a:solidFill>
                <a:latin typeface="Verdana" charset="0"/>
                <a:ea typeface="ＭＳ Ｐゴシック" charset="0"/>
              </a:defRPr>
            </a:lvl7pPr>
            <a:lvl8pPr marL="3429000" indent="-228600" eaLnBrk="0" fontAlgn="base" hangingPunct="0">
              <a:spcBef>
                <a:spcPct val="0"/>
              </a:spcBef>
              <a:spcAft>
                <a:spcPct val="0"/>
              </a:spcAft>
              <a:defRPr sz="3200">
                <a:solidFill>
                  <a:srgbClr val="001C3D"/>
                </a:solidFill>
                <a:latin typeface="Verdana" charset="0"/>
                <a:ea typeface="ＭＳ Ｐゴシック" charset="0"/>
              </a:defRPr>
            </a:lvl8pPr>
            <a:lvl9pPr marL="3886200" indent="-228600" eaLnBrk="0" fontAlgn="base" hangingPunct="0">
              <a:spcBef>
                <a:spcPct val="0"/>
              </a:spcBef>
              <a:spcAft>
                <a:spcPct val="0"/>
              </a:spcAft>
              <a:defRPr sz="3200">
                <a:solidFill>
                  <a:srgbClr val="001C3D"/>
                </a:solidFill>
                <a:latin typeface="Verdana" charset="0"/>
                <a:ea typeface="ＭＳ Ｐゴシック" charset="0"/>
              </a:defRPr>
            </a:lvl9pPr>
          </a:lstStyle>
          <a:p>
            <a:r>
              <a:rPr lang="en-US" dirty="0"/>
              <a:t>- Are tailored to specific needs</a:t>
            </a:r>
          </a:p>
        </p:txBody>
      </p:sp>
      <p:sp>
        <p:nvSpPr>
          <p:cNvPr id="11272" name="TextBox 8"/>
          <p:cNvSpPr txBox="1">
            <a:spLocks noChangeArrowheads="1"/>
          </p:cNvSpPr>
          <p:nvPr/>
        </p:nvSpPr>
        <p:spPr bwMode="auto">
          <a:xfrm>
            <a:off x="372428" y="4440014"/>
            <a:ext cx="763101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001C3D"/>
                </a:solidFill>
                <a:latin typeface="Verdana" charset="0"/>
                <a:ea typeface="ＭＳ Ｐゴシック" charset="0"/>
                <a:cs typeface="ＭＳ Ｐゴシック" charset="0"/>
              </a:defRPr>
            </a:lvl1pPr>
            <a:lvl2pPr marL="742950" indent="-285750">
              <a:defRPr sz="3200">
                <a:solidFill>
                  <a:srgbClr val="001C3D"/>
                </a:solidFill>
                <a:latin typeface="Verdana" charset="0"/>
                <a:ea typeface="ＭＳ Ｐゴシック" charset="0"/>
              </a:defRPr>
            </a:lvl2pPr>
            <a:lvl3pPr marL="1143000" indent="-228600">
              <a:defRPr sz="3200">
                <a:solidFill>
                  <a:srgbClr val="001C3D"/>
                </a:solidFill>
                <a:latin typeface="Verdana" charset="0"/>
                <a:ea typeface="ＭＳ Ｐゴシック" charset="0"/>
              </a:defRPr>
            </a:lvl3pPr>
            <a:lvl4pPr marL="1600200" indent="-228600">
              <a:defRPr sz="3200">
                <a:solidFill>
                  <a:srgbClr val="001C3D"/>
                </a:solidFill>
                <a:latin typeface="Verdana" charset="0"/>
                <a:ea typeface="ＭＳ Ｐゴシック" charset="0"/>
              </a:defRPr>
            </a:lvl4pPr>
            <a:lvl5pPr marL="2057400" indent="-228600">
              <a:defRPr sz="3200">
                <a:solidFill>
                  <a:srgbClr val="001C3D"/>
                </a:solidFill>
                <a:latin typeface="Verdana" charset="0"/>
                <a:ea typeface="ＭＳ Ｐゴシック" charset="0"/>
              </a:defRPr>
            </a:lvl5pPr>
            <a:lvl6pPr marL="2514600" indent="-228600" eaLnBrk="0" fontAlgn="base" hangingPunct="0">
              <a:spcBef>
                <a:spcPct val="0"/>
              </a:spcBef>
              <a:spcAft>
                <a:spcPct val="0"/>
              </a:spcAft>
              <a:defRPr sz="3200">
                <a:solidFill>
                  <a:srgbClr val="001C3D"/>
                </a:solidFill>
                <a:latin typeface="Verdana" charset="0"/>
                <a:ea typeface="ＭＳ Ｐゴシック" charset="0"/>
              </a:defRPr>
            </a:lvl6pPr>
            <a:lvl7pPr marL="2971800" indent="-228600" eaLnBrk="0" fontAlgn="base" hangingPunct="0">
              <a:spcBef>
                <a:spcPct val="0"/>
              </a:spcBef>
              <a:spcAft>
                <a:spcPct val="0"/>
              </a:spcAft>
              <a:defRPr sz="3200">
                <a:solidFill>
                  <a:srgbClr val="001C3D"/>
                </a:solidFill>
                <a:latin typeface="Verdana" charset="0"/>
                <a:ea typeface="ＭＳ Ｐゴシック" charset="0"/>
              </a:defRPr>
            </a:lvl7pPr>
            <a:lvl8pPr marL="3429000" indent="-228600" eaLnBrk="0" fontAlgn="base" hangingPunct="0">
              <a:spcBef>
                <a:spcPct val="0"/>
              </a:spcBef>
              <a:spcAft>
                <a:spcPct val="0"/>
              </a:spcAft>
              <a:defRPr sz="3200">
                <a:solidFill>
                  <a:srgbClr val="001C3D"/>
                </a:solidFill>
                <a:latin typeface="Verdana" charset="0"/>
                <a:ea typeface="ＭＳ Ｐゴシック" charset="0"/>
              </a:defRPr>
            </a:lvl8pPr>
            <a:lvl9pPr marL="3886200" indent="-228600" eaLnBrk="0" fontAlgn="base" hangingPunct="0">
              <a:spcBef>
                <a:spcPct val="0"/>
              </a:spcBef>
              <a:spcAft>
                <a:spcPct val="0"/>
              </a:spcAft>
              <a:defRPr sz="3200">
                <a:solidFill>
                  <a:srgbClr val="001C3D"/>
                </a:solidFill>
                <a:latin typeface="Verdana" charset="0"/>
                <a:ea typeface="ＭＳ Ｐゴシック" charset="0"/>
              </a:defRPr>
            </a:lvl9pPr>
          </a:lstStyle>
          <a:p>
            <a:r>
              <a:rPr lang="en-US" dirty="0"/>
              <a:t>- Not only computer/ internet, </a:t>
            </a:r>
          </a:p>
          <a:p>
            <a:r>
              <a:rPr lang="en-US" dirty="0"/>
              <a:t>  </a:t>
            </a:r>
            <a:r>
              <a:rPr lang="en-US" dirty="0" smtClean="0"/>
              <a:t>but also contact with real humans</a:t>
            </a:r>
            <a:endParaRPr lang="en-US" dirty="0"/>
          </a:p>
        </p:txBody>
      </p:sp>
    </p:spTree>
    <p:extLst>
      <p:ext uri="{BB962C8B-B14F-4D97-AF65-F5344CB8AC3E}">
        <p14:creationId xmlns:p14="http://schemas.microsoft.com/office/powerpoint/2010/main" val="736718733"/>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Content Placeholder 3" descr="Focus-Group.jpg"/>
          <p:cNvPicPr>
            <a:picLocks noGrp="1" noChangeAspect="1"/>
          </p:cNvPicPr>
          <p:nvPr/>
        </p:nvPicPr>
        <p:blipFill>
          <a:blip r:embed="rId3">
            <a:extLst>
              <a:ext uri="{28A0092B-C50C-407E-A947-70E740481C1C}">
                <a14:useLocalDpi xmlns:a14="http://schemas.microsoft.com/office/drawing/2010/main" val="0"/>
              </a:ext>
            </a:extLst>
          </a:blip>
          <a:srcRect l="-18362" r="-18362"/>
          <a:stretch>
            <a:fillRect/>
          </a:stretch>
        </p:blipFill>
        <p:spPr bwMode="auto">
          <a:xfrm>
            <a:off x="2358708" y="2997200"/>
            <a:ext cx="7335361"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4" name="Title 1"/>
          <p:cNvSpPr>
            <a:spLocks noGrp="1"/>
          </p:cNvSpPr>
          <p:nvPr>
            <p:ph type="title"/>
          </p:nvPr>
        </p:nvSpPr>
        <p:spPr>
          <a:xfrm>
            <a:off x="124143" y="1062038"/>
            <a:ext cx="9936877" cy="1143000"/>
          </a:xfrm>
        </p:spPr>
        <p:txBody>
          <a:bodyPr lIns="64291" tIns="32146" rIns="64291" bIns="32146"/>
          <a:lstStyle/>
          <a:p>
            <a:r>
              <a:rPr lang="en-US" sz="4600" dirty="0">
                <a:solidFill>
                  <a:srgbClr val="000000"/>
                </a:solidFill>
                <a:latin typeface="Calibri" charset="0"/>
                <a:ea typeface="ＭＳ Ｐゴシック" charset="0"/>
                <a:cs typeface="Calibri" charset="0"/>
              </a:rPr>
              <a:t>Input from users and professionals</a:t>
            </a:r>
          </a:p>
        </p:txBody>
      </p:sp>
      <p:sp>
        <p:nvSpPr>
          <p:cNvPr id="6" name="TextBox 5"/>
          <p:cNvSpPr txBox="1"/>
          <p:nvPr/>
        </p:nvSpPr>
        <p:spPr>
          <a:xfrm>
            <a:off x="361256" y="5805264"/>
            <a:ext cx="2078556" cy="315871"/>
          </a:xfrm>
          <a:prstGeom prst="rect">
            <a:avLst/>
          </a:prstGeom>
          <a:noFill/>
        </p:spPr>
        <p:txBody>
          <a:bodyPr wrap="none" lIns="84215" tIns="42108" rIns="84215" bIns="42108">
            <a:spAutoFit/>
          </a:bodyPr>
          <a:lstStyle/>
          <a:p>
            <a:pPr>
              <a:defRPr/>
            </a:pPr>
            <a:r>
              <a:rPr lang="en-US" sz="1500" dirty="0">
                <a:solidFill>
                  <a:schemeClr val="bg2">
                    <a:lumMod val="50000"/>
                  </a:schemeClr>
                </a:solidFill>
                <a:latin typeface="Calibri"/>
                <a:cs typeface="Calibri"/>
              </a:rPr>
              <a:t>Boots et </a:t>
            </a:r>
            <a:r>
              <a:rPr lang="en-US" sz="1500" dirty="0" smtClean="0">
                <a:solidFill>
                  <a:schemeClr val="bg2">
                    <a:lumMod val="50000"/>
                  </a:schemeClr>
                </a:solidFill>
                <a:latin typeface="Calibri"/>
                <a:cs typeface="Calibri"/>
              </a:rPr>
              <a:t>al. (submitted)</a:t>
            </a:r>
            <a:endParaRPr lang="en-US" sz="1500" dirty="0">
              <a:solidFill>
                <a:schemeClr val="bg2">
                  <a:lumMod val="50000"/>
                </a:schemeClr>
              </a:solidFill>
              <a:latin typeface="Calibri"/>
              <a:cs typeface="Calibri"/>
            </a:endParaRPr>
          </a:p>
        </p:txBody>
      </p:sp>
      <p:sp>
        <p:nvSpPr>
          <p:cNvPr id="13316" name="TextBox 3"/>
          <p:cNvSpPr txBox="1">
            <a:spLocks noChangeArrowheads="1"/>
          </p:cNvSpPr>
          <p:nvPr/>
        </p:nvSpPr>
        <p:spPr bwMode="auto">
          <a:xfrm>
            <a:off x="538561" y="1773238"/>
            <a:ext cx="7736249" cy="161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215" tIns="42108" rIns="84215" bIns="42108">
            <a:spAutoFit/>
          </a:bodyPr>
          <a:lstStyle>
            <a:lvl1pPr marL="420688" indent="-420688">
              <a:defRPr sz="3200">
                <a:solidFill>
                  <a:srgbClr val="001C3D"/>
                </a:solidFill>
                <a:latin typeface="Verdana" charset="0"/>
                <a:ea typeface="ＭＳ Ｐゴシック" charset="0"/>
                <a:cs typeface="ＭＳ Ｐゴシック" charset="0"/>
              </a:defRPr>
            </a:lvl1pPr>
            <a:lvl2pPr marL="742950" indent="-285750">
              <a:defRPr sz="3200">
                <a:solidFill>
                  <a:srgbClr val="001C3D"/>
                </a:solidFill>
                <a:latin typeface="Verdana" charset="0"/>
                <a:ea typeface="ＭＳ Ｐゴシック" charset="0"/>
              </a:defRPr>
            </a:lvl2pPr>
            <a:lvl3pPr marL="1143000" indent="-228600">
              <a:defRPr sz="3200">
                <a:solidFill>
                  <a:srgbClr val="001C3D"/>
                </a:solidFill>
                <a:latin typeface="Verdana" charset="0"/>
                <a:ea typeface="ＭＳ Ｐゴシック" charset="0"/>
              </a:defRPr>
            </a:lvl3pPr>
            <a:lvl4pPr marL="1600200" indent="-228600">
              <a:defRPr sz="3200">
                <a:solidFill>
                  <a:srgbClr val="001C3D"/>
                </a:solidFill>
                <a:latin typeface="Verdana" charset="0"/>
                <a:ea typeface="ＭＳ Ｐゴシック" charset="0"/>
              </a:defRPr>
            </a:lvl4pPr>
            <a:lvl5pPr marL="2057400" indent="-228600">
              <a:defRPr sz="3200">
                <a:solidFill>
                  <a:srgbClr val="001C3D"/>
                </a:solidFill>
                <a:latin typeface="Verdana" charset="0"/>
                <a:ea typeface="ＭＳ Ｐゴシック" charset="0"/>
              </a:defRPr>
            </a:lvl5pPr>
            <a:lvl6pPr marL="2514600" indent="-228600" eaLnBrk="0" fontAlgn="base" hangingPunct="0">
              <a:spcBef>
                <a:spcPct val="0"/>
              </a:spcBef>
              <a:spcAft>
                <a:spcPct val="0"/>
              </a:spcAft>
              <a:defRPr sz="3200">
                <a:solidFill>
                  <a:srgbClr val="001C3D"/>
                </a:solidFill>
                <a:latin typeface="Verdana" charset="0"/>
                <a:ea typeface="ＭＳ Ｐゴシック" charset="0"/>
              </a:defRPr>
            </a:lvl6pPr>
            <a:lvl7pPr marL="2971800" indent="-228600" eaLnBrk="0" fontAlgn="base" hangingPunct="0">
              <a:spcBef>
                <a:spcPct val="0"/>
              </a:spcBef>
              <a:spcAft>
                <a:spcPct val="0"/>
              </a:spcAft>
              <a:defRPr sz="3200">
                <a:solidFill>
                  <a:srgbClr val="001C3D"/>
                </a:solidFill>
                <a:latin typeface="Verdana" charset="0"/>
                <a:ea typeface="ＭＳ Ｐゴシック" charset="0"/>
              </a:defRPr>
            </a:lvl7pPr>
            <a:lvl8pPr marL="3429000" indent="-228600" eaLnBrk="0" fontAlgn="base" hangingPunct="0">
              <a:spcBef>
                <a:spcPct val="0"/>
              </a:spcBef>
              <a:spcAft>
                <a:spcPct val="0"/>
              </a:spcAft>
              <a:defRPr sz="3200">
                <a:solidFill>
                  <a:srgbClr val="001C3D"/>
                </a:solidFill>
                <a:latin typeface="Verdana" charset="0"/>
                <a:ea typeface="ＭＳ Ｐゴシック" charset="0"/>
              </a:defRPr>
            </a:lvl8pPr>
            <a:lvl9pPr marL="3886200" indent="-228600" eaLnBrk="0" fontAlgn="base" hangingPunct="0">
              <a:spcBef>
                <a:spcPct val="0"/>
              </a:spcBef>
              <a:spcAft>
                <a:spcPct val="0"/>
              </a:spcAft>
              <a:defRPr sz="3200">
                <a:solidFill>
                  <a:srgbClr val="001C3D"/>
                </a:solidFill>
                <a:latin typeface="Verdana" charset="0"/>
                <a:ea typeface="ＭＳ Ｐゴシック" charset="0"/>
              </a:defRPr>
            </a:lvl9pPr>
          </a:lstStyle>
          <a:p>
            <a:pPr>
              <a:lnSpc>
                <a:spcPct val="140000"/>
              </a:lnSpc>
              <a:buFont typeface="Wingdings" charset="0"/>
              <a:buChar char="Ø"/>
            </a:pPr>
            <a:r>
              <a:rPr lang="en-US" sz="2400" dirty="0">
                <a:solidFill>
                  <a:schemeClr val="tx1"/>
                </a:solidFill>
                <a:latin typeface="Calibri" charset="0"/>
                <a:cs typeface="Calibri" charset="0"/>
              </a:rPr>
              <a:t>4 focus groups: 6-8 caregivers per group</a:t>
            </a:r>
          </a:p>
          <a:p>
            <a:pPr>
              <a:lnSpc>
                <a:spcPct val="140000"/>
              </a:lnSpc>
              <a:buFont typeface="Wingdings" charset="0"/>
              <a:buChar char="Ø"/>
            </a:pPr>
            <a:r>
              <a:rPr lang="en-US" sz="2400" dirty="0">
                <a:solidFill>
                  <a:schemeClr val="tx1"/>
                </a:solidFill>
                <a:latin typeface="Calibri" charset="0"/>
                <a:cs typeface="Calibri" charset="0"/>
              </a:rPr>
              <a:t>12 interviews with experienced health care professionals</a:t>
            </a:r>
          </a:p>
          <a:p>
            <a:pPr>
              <a:lnSpc>
                <a:spcPct val="140000"/>
              </a:lnSpc>
              <a:buFont typeface="Wingdings" charset="0"/>
              <a:buChar char="Ø"/>
            </a:pPr>
            <a:r>
              <a:rPr lang="en-US" sz="2400" dirty="0">
                <a:solidFill>
                  <a:schemeClr val="tx1"/>
                </a:solidFill>
                <a:latin typeface="Calibri" charset="0"/>
                <a:cs typeface="Calibri" charset="0"/>
              </a:rPr>
              <a:t>Focus: needs and wishes intervention content and design</a:t>
            </a:r>
          </a:p>
        </p:txBody>
      </p:sp>
    </p:spTree>
    <p:extLst>
      <p:ext uri="{BB962C8B-B14F-4D97-AF65-F5344CB8AC3E}">
        <p14:creationId xmlns:p14="http://schemas.microsoft.com/office/powerpoint/2010/main" val="1442345375"/>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505272" y="2636912"/>
            <a:ext cx="8587798" cy="297044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84215" tIns="42108" rIns="84215" bIns="42108" numCol="2" anchor="ctr">
            <a:spAutoFit/>
          </a:bodyPr>
          <a:lstStyle>
            <a:lvl1pPr marL="342900" indent="-3429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401822" indent="-401822">
              <a:lnSpc>
                <a:spcPct val="150000"/>
              </a:lnSpc>
              <a:buFont typeface="Wingdings" charset="2"/>
              <a:buChar char="ü"/>
              <a:defRPr/>
            </a:pPr>
            <a:r>
              <a:rPr lang="en-GB" sz="2500" b="1" dirty="0" err="1" smtClean="0"/>
              <a:t>Balans</a:t>
            </a:r>
            <a:r>
              <a:rPr lang="en-GB" sz="2500" b="1" dirty="0" smtClean="0"/>
              <a:t> in activities</a:t>
            </a:r>
          </a:p>
          <a:p>
            <a:pPr marL="473712" indent="-473712">
              <a:lnSpc>
                <a:spcPct val="150000"/>
              </a:lnSpc>
              <a:buFont typeface="Wingdings" charset="2"/>
              <a:buChar char="ü"/>
              <a:defRPr/>
            </a:pPr>
            <a:r>
              <a:rPr lang="en-GB" sz="2500" b="1" dirty="0" smtClean="0"/>
              <a:t>Social support</a:t>
            </a:r>
          </a:p>
          <a:p>
            <a:pPr marL="473712" indent="-473712">
              <a:lnSpc>
                <a:spcPct val="150000"/>
              </a:lnSpc>
              <a:buFont typeface="Wingdings" charset="2"/>
              <a:buChar char="ü"/>
              <a:defRPr/>
            </a:pPr>
            <a:r>
              <a:rPr lang="en-GB" sz="2500" b="1" dirty="0" smtClean="0"/>
              <a:t>Acceptance</a:t>
            </a:r>
          </a:p>
          <a:p>
            <a:pPr marL="473712" indent="-473712">
              <a:lnSpc>
                <a:spcPct val="150000"/>
              </a:lnSpc>
              <a:buFont typeface="Wingdings" charset="2"/>
              <a:buChar char="ü"/>
              <a:defRPr/>
            </a:pPr>
            <a:r>
              <a:rPr lang="en-GB" sz="2500" b="1" dirty="0" smtClean="0"/>
              <a:t>Focus on positivity</a:t>
            </a:r>
          </a:p>
          <a:p>
            <a:pPr marL="473712" indent="-473712">
              <a:lnSpc>
                <a:spcPct val="150000"/>
              </a:lnSpc>
              <a:buFont typeface="Wingdings" charset="2"/>
              <a:buChar char="ü"/>
              <a:defRPr/>
            </a:pPr>
            <a:r>
              <a:rPr lang="en-GB" sz="2500" b="1" dirty="0" smtClean="0"/>
              <a:t>Stress and relaxation</a:t>
            </a:r>
          </a:p>
          <a:p>
            <a:pPr marL="473712" indent="-473712">
              <a:lnSpc>
                <a:spcPct val="150000"/>
              </a:lnSpc>
              <a:buFont typeface="Wingdings" charset="2"/>
              <a:buChar char="ü"/>
              <a:defRPr/>
            </a:pPr>
            <a:r>
              <a:rPr lang="en-GB" sz="2500" b="1" dirty="0" smtClean="0"/>
              <a:t>Insecurity</a:t>
            </a:r>
          </a:p>
          <a:p>
            <a:pPr marL="473712" indent="-473712">
              <a:lnSpc>
                <a:spcPct val="150000"/>
              </a:lnSpc>
              <a:buFont typeface="Wingdings" charset="2"/>
              <a:buChar char="ü"/>
              <a:defRPr/>
            </a:pPr>
            <a:r>
              <a:rPr lang="en-GB" sz="2500" b="1" dirty="0" smtClean="0"/>
              <a:t>Self-reflection</a:t>
            </a:r>
          </a:p>
          <a:p>
            <a:pPr marL="473712" indent="-473712">
              <a:lnSpc>
                <a:spcPct val="150000"/>
              </a:lnSpc>
              <a:buFont typeface="Wingdings" charset="2"/>
              <a:buChar char="ü"/>
              <a:defRPr/>
            </a:pPr>
            <a:r>
              <a:rPr lang="en-GB" sz="2500" b="1" dirty="0" smtClean="0"/>
              <a:t>A changing partner</a:t>
            </a:r>
          </a:p>
          <a:p>
            <a:pPr marL="473712" indent="-473712">
              <a:lnSpc>
                <a:spcPct val="150000"/>
              </a:lnSpc>
              <a:buFont typeface="Wingdings" charset="2"/>
              <a:buChar char="ü"/>
              <a:defRPr/>
            </a:pPr>
            <a:r>
              <a:rPr lang="en-GB" sz="2500" b="1" dirty="0" smtClean="0"/>
              <a:t>Communication with partner and social circle</a:t>
            </a:r>
            <a:endParaRPr lang="en-GB" sz="2500" b="1" dirty="0"/>
          </a:p>
        </p:txBody>
      </p:sp>
      <p:sp>
        <p:nvSpPr>
          <p:cNvPr id="15362" name="Title 1"/>
          <p:cNvSpPr txBox="1">
            <a:spLocks/>
          </p:cNvSpPr>
          <p:nvPr/>
        </p:nvSpPr>
        <p:spPr bwMode="auto">
          <a:xfrm>
            <a:off x="538560" y="981075"/>
            <a:ext cx="958818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215" tIns="42108" rIns="84215" bIns="42108"/>
          <a:lstStyle>
            <a:lvl1pPr>
              <a:defRPr sz="3200">
                <a:solidFill>
                  <a:srgbClr val="001C3D"/>
                </a:solidFill>
                <a:latin typeface="Verdana" charset="0"/>
                <a:ea typeface="ＭＳ Ｐゴシック" charset="0"/>
                <a:cs typeface="ＭＳ Ｐゴシック" charset="0"/>
              </a:defRPr>
            </a:lvl1pPr>
            <a:lvl2pPr marL="742950" indent="-285750">
              <a:defRPr sz="3200">
                <a:solidFill>
                  <a:srgbClr val="001C3D"/>
                </a:solidFill>
                <a:latin typeface="Verdana" charset="0"/>
                <a:ea typeface="ＭＳ Ｐゴシック" charset="0"/>
              </a:defRPr>
            </a:lvl2pPr>
            <a:lvl3pPr marL="1143000" indent="-228600">
              <a:defRPr sz="3200">
                <a:solidFill>
                  <a:srgbClr val="001C3D"/>
                </a:solidFill>
                <a:latin typeface="Verdana" charset="0"/>
                <a:ea typeface="ＭＳ Ｐゴシック" charset="0"/>
              </a:defRPr>
            </a:lvl3pPr>
            <a:lvl4pPr marL="1600200" indent="-228600">
              <a:defRPr sz="3200">
                <a:solidFill>
                  <a:srgbClr val="001C3D"/>
                </a:solidFill>
                <a:latin typeface="Verdana" charset="0"/>
                <a:ea typeface="ＭＳ Ｐゴシック" charset="0"/>
              </a:defRPr>
            </a:lvl4pPr>
            <a:lvl5pPr marL="2057400" indent="-228600">
              <a:defRPr sz="3200">
                <a:solidFill>
                  <a:srgbClr val="001C3D"/>
                </a:solidFill>
                <a:latin typeface="Verdana" charset="0"/>
                <a:ea typeface="ＭＳ Ｐゴシック" charset="0"/>
              </a:defRPr>
            </a:lvl5pPr>
            <a:lvl6pPr marL="2514600" indent="-228600" eaLnBrk="0" fontAlgn="base" hangingPunct="0">
              <a:spcBef>
                <a:spcPct val="0"/>
              </a:spcBef>
              <a:spcAft>
                <a:spcPct val="0"/>
              </a:spcAft>
              <a:defRPr sz="3200">
                <a:solidFill>
                  <a:srgbClr val="001C3D"/>
                </a:solidFill>
                <a:latin typeface="Verdana" charset="0"/>
                <a:ea typeface="ＭＳ Ｐゴシック" charset="0"/>
              </a:defRPr>
            </a:lvl6pPr>
            <a:lvl7pPr marL="2971800" indent="-228600" eaLnBrk="0" fontAlgn="base" hangingPunct="0">
              <a:spcBef>
                <a:spcPct val="0"/>
              </a:spcBef>
              <a:spcAft>
                <a:spcPct val="0"/>
              </a:spcAft>
              <a:defRPr sz="3200">
                <a:solidFill>
                  <a:srgbClr val="001C3D"/>
                </a:solidFill>
                <a:latin typeface="Verdana" charset="0"/>
                <a:ea typeface="ＭＳ Ｐゴシック" charset="0"/>
              </a:defRPr>
            </a:lvl7pPr>
            <a:lvl8pPr marL="3429000" indent="-228600" eaLnBrk="0" fontAlgn="base" hangingPunct="0">
              <a:spcBef>
                <a:spcPct val="0"/>
              </a:spcBef>
              <a:spcAft>
                <a:spcPct val="0"/>
              </a:spcAft>
              <a:defRPr sz="3200">
                <a:solidFill>
                  <a:srgbClr val="001C3D"/>
                </a:solidFill>
                <a:latin typeface="Verdana" charset="0"/>
                <a:ea typeface="ＭＳ Ｐゴシック" charset="0"/>
              </a:defRPr>
            </a:lvl8pPr>
            <a:lvl9pPr marL="3886200" indent="-228600" eaLnBrk="0" fontAlgn="base" hangingPunct="0">
              <a:spcBef>
                <a:spcPct val="0"/>
              </a:spcBef>
              <a:spcAft>
                <a:spcPct val="0"/>
              </a:spcAft>
              <a:defRPr sz="3200">
                <a:solidFill>
                  <a:srgbClr val="001C3D"/>
                </a:solidFill>
                <a:latin typeface="Verdana" charset="0"/>
                <a:ea typeface="ＭＳ Ｐゴシック" charset="0"/>
              </a:defRPr>
            </a:lvl9pPr>
          </a:lstStyle>
          <a:p>
            <a:r>
              <a:rPr lang="nl-NL" sz="4600" b="1" dirty="0">
                <a:solidFill>
                  <a:srgbClr val="000000"/>
                </a:solidFill>
                <a:latin typeface="Calibri" charset="0"/>
                <a:cs typeface="Calibri" charset="0"/>
              </a:rPr>
              <a:t>Input users </a:t>
            </a:r>
            <a:r>
              <a:rPr lang="nl-NL" sz="4600" b="1" dirty="0" err="1">
                <a:solidFill>
                  <a:srgbClr val="000000"/>
                </a:solidFill>
                <a:latin typeface="Calibri" charset="0"/>
                <a:cs typeface="Calibri" charset="0"/>
              </a:rPr>
              <a:t>and</a:t>
            </a:r>
            <a:r>
              <a:rPr lang="nl-NL" sz="4600" b="1" dirty="0">
                <a:solidFill>
                  <a:srgbClr val="000000"/>
                </a:solidFill>
                <a:latin typeface="Calibri" charset="0"/>
                <a:cs typeface="Calibri" charset="0"/>
              </a:rPr>
              <a:t> professionals</a:t>
            </a:r>
          </a:p>
        </p:txBody>
      </p:sp>
      <p:sp>
        <p:nvSpPr>
          <p:cNvPr id="15363" name="TextBox 2"/>
          <p:cNvSpPr txBox="1">
            <a:spLocks noChangeArrowheads="1"/>
          </p:cNvSpPr>
          <p:nvPr/>
        </p:nvSpPr>
        <p:spPr bwMode="auto">
          <a:xfrm>
            <a:off x="1081336" y="1916832"/>
            <a:ext cx="1762001" cy="56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215" tIns="42108" rIns="84215" bIns="42108">
            <a:spAutoFit/>
          </a:bodyPr>
          <a:lstStyle>
            <a:lvl1pPr>
              <a:defRPr sz="3200">
                <a:solidFill>
                  <a:srgbClr val="001C3D"/>
                </a:solidFill>
                <a:latin typeface="Verdana" charset="0"/>
                <a:ea typeface="ＭＳ Ｐゴシック" charset="0"/>
                <a:cs typeface="ＭＳ Ｐゴシック" charset="0"/>
              </a:defRPr>
            </a:lvl1pPr>
            <a:lvl2pPr marL="742950" indent="-285750">
              <a:defRPr sz="3200">
                <a:solidFill>
                  <a:srgbClr val="001C3D"/>
                </a:solidFill>
                <a:latin typeface="Verdana" charset="0"/>
                <a:ea typeface="ＭＳ Ｐゴシック" charset="0"/>
              </a:defRPr>
            </a:lvl2pPr>
            <a:lvl3pPr marL="1143000" indent="-228600">
              <a:defRPr sz="3200">
                <a:solidFill>
                  <a:srgbClr val="001C3D"/>
                </a:solidFill>
                <a:latin typeface="Verdana" charset="0"/>
                <a:ea typeface="ＭＳ Ｐゴシック" charset="0"/>
              </a:defRPr>
            </a:lvl3pPr>
            <a:lvl4pPr marL="1600200" indent="-228600">
              <a:defRPr sz="3200">
                <a:solidFill>
                  <a:srgbClr val="001C3D"/>
                </a:solidFill>
                <a:latin typeface="Verdana" charset="0"/>
                <a:ea typeface="ＭＳ Ｐゴシック" charset="0"/>
              </a:defRPr>
            </a:lvl4pPr>
            <a:lvl5pPr marL="2057400" indent="-228600">
              <a:defRPr sz="3200">
                <a:solidFill>
                  <a:srgbClr val="001C3D"/>
                </a:solidFill>
                <a:latin typeface="Verdana" charset="0"/>
                <a:ea typeface="ＭＳ Ｐゴシック" charset="0"/>
              </a:defRPr>
            </a:lvl5pPr>
            <a:lvl6pPr marL="2514600" indent="-228600" eaLnBrk="0" fontAlgn="base" hangingPunct="0">
              <a:spcBef>
                <a:spcPct val="0"/>
              </a:spcBef>
              <a:spcAft>
                <a:spcPct val="0"/>
              </a:spcAft>
              <a:defRPr sz="3200">
                <a:solidFill>
                  <a:srgbClr val="001C3D"/>
                </a:solidFill>
                <a:latin typeface="Verdana" charset="0"/>
                <a:ea typeface="ＭＳ Ｐゴシック" charset="0"/>
              </a:defRPr>
            </a:lvl6pPr>
            <a:lvl7pPr marL="2971800" indent="-228600" eaLnBrk="0" fontAlgn="base" hangingPunct="0">
              <a:spcBef>
                <a:spcPct val="0"/>
              </a:spcBef>
              <a:spcAft>
                <a:spcPct val="0"/>
              </a:spcAft>
              <a:defRPr sz="3200">
                <a:solidFill>
                  <a:srgbClr val="001C3D"/>
                </a:solidFill>
                <a:latin typeface="Verdana" charset="0"/>
                <a:ea typeface="ＭＳ Ｐゴシック" charset="0"/>
              </a:defRPr>
            </a:lvl7pPr>
            <a:lvl8pPr marL="3429000" indent="-228600" eaLnBrk="0" fontAlgn="base" hangingPunct="0">
              <a:spcBef>
                <a:spcPct val="0"/>
              </a:spcBef>
              <a:spcAft>
                <a:spcPct val="0"/>
              </a:spcAft>
              <a:defRPr sz="3200">
                <a:solidFill>
                  <a:srgbClr val="001C3D"/>
                </a:solidFill>
                <a:latin typeface="Verdana" charset="0"/>
                <a:ea typeface="ＭＳ Ｐゴシック" charset="0"/>
              </a:defRPr>
            </a:lvl8pPr>
            <a:lvl9pPr marL="3886200" indent="-228600" eaLnBrk="0" fontAlgn="base" hangingPunct="0">
              <a:spcBef>
                <a:spcPct val="0"/>
              </a:spcBef>
              <a:spcAft>
                <a:spcPct val="0"/>
              </a:spcAft>
              <a:defRPr sz="3200">
                <a:solidFill>
                  <a:srgbClr val="001C3D"/>
                </a:solidFill>
                <a:latin typeface="Verdana" charset="0"/>
                <a:ea typeface="ＭＳ Ｐゴシック" charset="0"/>
              </a:defRPr>
            </a:lvl9pPr>
          </a:lstStyle>
          <a:p>
            <a:r>
              <a:rPr lang="nl-NL" sz="3100" dirty="0">
                <a:solidFill>
                  <a:schemeClr val="tx1"/>
                </a:solidFill>
                <a:latin typeface="Calibri" charset="0"/>
                <a:cs typeface="Calibri" charset="0"/>
              </a:rPr>
              <a:t> 9 </a:t>
            </a:r>
            <a:r>
              <a:rPr lang="nl-NL" sz="3100" dirty="0" err="1">
                <a:solidFill>
                  <a:schemeClr val="tx1"/>
                </a:solidFill>
                <a:latin typeface="Calibri" charset="0"/>
                <a:cs typeface="Calibri" charset="0"/>
              </a:rPr>
              <a:t>themes</a:t>
            </a:r>
            <a:endParaRPr lang="nl-NL" sz="3100" dirty="0">
              <a:solidFill>
                <a:schemeClr val="tx1"/>
              </a:solidFill>
              <a:latin typeface="Calibri" charset="0"/>
              <a:cs typeface="Calibri" charset="0"/>
            </a:endParaRPr>
          </a:p>
        </p:txBody>
      </p:sp>
    </p:spTree>
    <p:extLst>
      <p:ext uri="{BB962C8B-B14F-4D97-AF65-F5344CB8AC3E}">
        <p14:creationId xmlns:p14="http://schemas.microsoft.com/office/powerpoint/2010/main" val="2567715636"/>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rgbClr val="001C3D"/>
            </a:solidFill>
            <a:effectLst/>
            <a:latin typeface="Verdana"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rgbClr val="001C3D"/>
            </a:solidFill>
            <a:effectLst/>
            <a:latin typeface="Verdana" pitchFamily="-107"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3074</TotalTime>
  <Words>2289</Words>
  <Application>Microsoft Macintosh PowerPoint</Application>
  <PresentationFormat>Custom</PresentationFormat>
  <Paragraphs>257</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Blank Presentation</vt:lpstr>
      <vt:lpstr>PowerPoint Presentation</vt:lpstr>
      <vt:lpstr>Background (I)</vt:lpstr>
      <vt:lpstr>PowerPoint Presentation</vt:lpstr>
      <vt:lpstr>MRC Framework1</vt:lpstr>
      <vt:lpstr>Phase I: Defining intervention</vt:lpstr>
      <vt:lpstr>PowerPoint Presentation</vt:lpstr>
      <vt:lpstr>Successful Internet based interventions</vt:lpstr>
      <vt:lpstr>Input from users and professionals</vt:lpstr>
      <vt:lpstr>PowerPoint Presentation</vt:lpstr>
      <vt:lpstr>PowerPoint Presentation</vt:lpstr>
      <vt:lpstr>PowerPoint Presentation</vt:lpstr>
      <vt:lpstr>PowerPoint Presentation</vt:lpstr>
      <vt:lpstr>PowerPoint Presentation</vt:lpstr>
      <vt:lpstr>MRC Framework1</vt:lpstr>
      <vt:lpstr>Phase II: Acceptability and feasibility: Pilot Study</vt:lpstr>
      <vt:lpstr>Program Participation Questionnaire</vt:lpstr>
      <vt:lpstr>Phase II: Pilot study – preliminary effects (I)</vt:lpstr>
      <vt:lpstr>Phase II: Pilot study – preliminary effects (II)           GAS</vt:lpstr>
      <vt:lpstr>MRC Framework1</vt:lpstr>
      <vt:lpstr>Phase III: Effectiveness</vt:lpstr>
      <vt:lpstr>Conclusions</vt:lpstr>
      <vt:lpstr>Thank you for your attention</vt:lpstr>
    </vt:vector>
  </TitlesOfParts>
  <Company>vormgeversassociatie hoog-keppel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Vormgeversassociatie / Sjoerd Kulsdom</dc:creator>
  <cp:lastModifiedBy>Lizzy Boots</cp:lastModifiedBy>
  <cp:revision>265</cp:revision>
  <cp:lastPrinted>2009-06-09T07:55:13Z</cp:lastPrinted>
  <dcterms:created xsi:type="dcterms:W3CDTF">2009-06-09T07:06:33Z</dcterms:created>
  <dcterms:modified xsi:type="dcterms:W3CDTF">2014-09-19T14:56:07Z</dcterms:modified>
</cp:coreProperties>
</file>