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257" r:id="rId2"/>
    <p:sldId id="258" r:id="rId3"/>
    <p:sldId id="272" r:id="rId4"/>
    <p:sldId id="278" r:id="rId5"/>
    <p:sldId id="298" r:id="rId6"/>
    <p:sldId id="273" r:id="rId7"/>
    <p:sldId id="264" r:id="rId8"/>
    <p:sldId id="301" r:id="rId9"/>
    <p:sldId id="277" r:id="rId10"/>
    <p:sldId id="279" r:id="rId11"/>
    <p:sldId id="275" r:id="rId12"/>
    <p:sldId id="280" r:id="rId13"/>
    <p:sldId id="261" r:id="rId14"/>
    <p:sldId id="281" r:id="rId15"/>
    <p:sldId id="291" r:id="rId16"/>
    <p:sldId id="287" r:id="rId17"/>
    <p:sldId id="288" r:id="rId18"/>
    <p:sldId id="289" r:id="rId19"/>
    <p:sldId id="290" r:id="rId20"/>
    <p:sldId id="303" r:id="rId21"/>
    <p:sldId id="304" r:id="rId22"/>
    <p:sldId id="305" r:id="rId23"/>
    <p:sldId id="300" r:id="rId24"/>
    <p:sldId id="263" r:id="rId25"/>
    <p:sldId id="282" r:id="rId26"/>
    <p:sldId id="283" r:id="rId27"/>
    <p:sldId id="284" r:id="rId28"/>
    <p:sldId id="285" r:id="rId29"/>
    <p:sldId id="306" r:id="rId30"/>
    <p:sldId id="307" r:id="rId31"/>
    <p:sldId id="265" r:id="rId32"/>
    <p:sldId id="266" r:id="rId33"/>
    <p:sldId id="302" r:id="rId34"/>
    <p:sldId id="269" r:id="rId35"/>
    <p:sldId id="270" r:id="rId36"/>
    <p:sldId id="292" r:id="rId37"/>
    <p:sldId id="293" r:id="rId3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1D3"/>
    <a:srgbClr val="FDF3D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6949" autoAdjust="0"/>
  </p:normalViewPr>
  <p:slideViewPr>
    <p:cSldViewPr>
      <p:cViewPr varScale="1">
        <p:scale>
          <a:sx n="64" d="100"/>
          <a:sy n="64" d="100"/>
        </p:scale>
        <p:origin x="-1566" y="-5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BBBDEB-E3A6-416C-A97E-F36DAC0068C5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91B46A-BDFC-4DA5-AB69-0293A20C666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068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</a:t>
            </a:r>
            <a:r>
              <a:rPr lang="en-US" baseline="0" dirty="0" err="1" smtClean="0"/>
              <a:t>x</a:t>
            </a:r>
            <a:r>
              <a:rPr lang="en-US" baseline="0" dirty="0" smtClean="0"/>
              <a:t> algorithm blunt and penetrating. FAST negative = abdomen unlikely cause of H shock, FAST is considered with abdominal examination also</a:t>
            </a:r>
          </a:p>
          <a:p>
            <a:r>
              <a:rPr lang="en-US" baseline="0" dirty="0" err="1" smtClean="0"/>
              <a:t>Perihepatic</a:t>
            </a:r>
            <a:r>
              <a:rPr lang="en-US" baseline="0" dirty="0" smtClean="0"/>
              <a:t> packing for hepatic </a:t>
            </a:r>
            <a:r>
              <a:rPr lang="en-US" baseline="0" dirty="0" err="1" smtClean="0"/>
              <a:t>hemostasis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46A-BDFC-4DA5-AB69-0293A20C666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467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AE done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46A-BDFC-4DA5-AB69-0293A20C666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4850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PHP</a:t>
            </a:r>
            <a:r>
              <a:rPr lang="en-US" baseline="0" dirty="0" smtClean="0"/>
              <a:t> – AE is better than PHP- </a:t>
            </a:r>
            <a:r>
              <a:rPr lang="en-US" baseline="0" dirty="0" err="1" smtClean="0"/>
              <a:t>reexploration</a:t>
            </a:r>
            <a:r>
              <a:rPr lang="en-US" baseline="0" dirty="0" smtClean="0"/>
              <a:t>. Why? 1. minimal invasive. 2. the very fact that arterial bleed is not controlled by PHP is more suggestive of failure of PHP in </a:t>
            </a:r>
            <a:r>
              <a:rPr lang="en-US" baseline="0" dirty="0" err="1" smtClean="0"/>
              <a:t>reexploration</a:t>
            </a:r>
            <a:r>
              <a:rPr lang="en-US" baseline="0" dirty="0" smtClean="0"/>
              <a:t>. 3. the very problem </a:t>
            </a:r>
            <a:r>
              <a:rPr lang="en-US" baseline="0" dirty="0" err="1" smtClean="0"/>
              <a:t>i.e</a:t>
            </a:r>
            <a:r>
              <a:rPr lang="en-US" baseline="0" dirty="0" smtClean="0"/>
              <a:t> arterial bleed is addressed in such cases by AE.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46A-BDFC-4DA5-AB69-0293A20C666D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03433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46A-BDFC-4DA5-AB69-0293A20C666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218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Hepatic artery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canulated</a:t>
            </a:r>
            <a:r>
              <a:rPr lang="en-US" baseline="0" dirty="0" smtClean="0"/>
              <a:t> just at the beginning but severely attenuated after that. Whole celiac axis is pushed to the left side by sponges distorting the anatomy. Contrast </a:t>
            </a:r>
            <a:r>
              <a:rPr lang="en-US" baseline="0" dirty="0" err="1" smtClean="0"/>
              <a:t>extravasation</a:t>
            </a:r>
            <a:r>
              <a:rPr lang="en-US" baseline="0" dirty="0" smtClean="0"/>
              <a:t> seen in the liver. Catheter is seen coursing through the aorta and celiac axis.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46A-BDFC-4DA5-AB69-0293A20C666D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66352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Substracted</a:t>
            </a:r>
            <a:r>
              <a:rPr lang="en-US" baseline="0" dirty="0" smtClean="0"/>
              <a:t> image. Bone and sponges not seen. Contrast </a:t>
            </a:r>
            <a:r>
              <a:rPr lang="en-US" baseline="0" dirty="0" err="1" smtClean="0"/>
              <a:t>extravasation</a:t>
            </a:r>
            <a:r>
              <a:rPr lang="en-US" baseline="0" dirty="0" smtClean="0"/>
              <a:t> seen.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46A-BDFC-4DA5-AB69-0293A20C666D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19600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Non subtracted</a:t>
            </a:r>
            <a:r>
              <a:rPr lang="en-US" baseline="0" dirty="0" smtClean="0"/>
              <a:t> image. Sponges seen.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46A-BDFC-4DA5-AB69-0293A20C666D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2138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Keywords – hepatic</a:t>
            </a:r>
            <a:r>
              <a:rPr lang="en-US" baseline="0" dirty="0" smtClean="0"/>
              <a:t> trauma, complications of hepatic trauma, hepatic </a:t>
            </a:r>
            <a:r>
              <a:rPr lang="en-US" baseline="0" dirty="0" err="1" smtClean="0"/>
              <a:t>angioembolization</a:t>
            </a:r>
            <a:r>
              <a:rPr lang="en-US" baseline="0" dirty="0" smtClean="0"/>
              <a:t>, PHP, complications of </a:t>
            </a:r>
            <a:r>
              <a:rPr lang="en-US" baseline="0" dirty="0" err="1" smtClean="0"/>
              <a:t>PHP.why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bl</a:t>
            </a:r>
            <a:r>
              <a:rPr lang="en-US" baseline="0" dirty="0" smtClean="0"/>
              <a:t> flow not stopped but </a:t>
            </a:r>
            <a:r>
              <a:rPr lang="en-US" baseline="0" dirty="0" err="1" smtClean="0"/>
              <a:t>cath</a:t>
            </a:r>
            <a:r>
              <a:rPr lang="en-US" baseline="0" dirty="0" smtClean="0"/>
              <a:t> did? Flow is </a:t>
            </a:r>
            <a:r>
              <a:rPr lang="en-US" baseline="0" dirty="0" err="1" smtClean="0"/>
              <a:t>pulsatile</a:t>
            </a:r>
            <a:r>
              <a:rPr lang="en-US" baseline="0" dirty="0" smtClean="0"/>
              <a:t> with pressure of systole </a:t>
            </a:r>
            <a:r>
              <a:rPr lang="en-US" baseline="0" dirty="0" err="1" smtClean="0"/>
              <a:t>bp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ie</a:t>
            </a:r>
            <a:r>
              <a:rPr lang="en-US" baseline="0" dirty="0" smtClean="0"/>
              <a:t> 100 mm </a:t>
            </a:r>
            <a:r>
              <a:rPr lang="en-US" baseline="0" dirty="0" err="1" smtClean="0"/>
              <a:t>hg,flow</a:t>
            </a:r>
            <a:r>
              <a:rPr lang="en-US" baseline="0" dirty="0" smtClean="0"/>
              <a:t> is </a:t>
            </a:r>
            <a:r>
              <a:rPr lang="en-US" baseline="0" dirty="0" err="1" smtClean="0"/>
              <a:t>dereased</a:t>
            </a:r>
            <a:r>
              <a:rPr lang="en-US" baseline="0" dirty="0" smtClean="0"/>
              <a:t> but not completely, catheter cant have so much force to negotiate ext pressure </a:t>
            </a:r>
            <a:r>
              <a:rPr lang="en-US" baseline="0" dirty="0" err="1" smtClean="0"/>
              <a:t>especialy</a:t>
            </a:r>
            <a:r>
              <a:rPr lang="en-US" baseline="0" dirty="0" smtClean="0"/>
              <a:t> thorough bends..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46A-BDFC-4DA5-AB69-0293A20C666D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3802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46A-BDFC-4DA5-AB69-0293A20C666D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159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photo of liver with </a:t>
            </a:r>
            <a:r>
              <a:rPr lang="en-US" dirty="0" err="1" smtClean="0"/>
              <a:t>porta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46A-BDFC-4DA5-AB69-0293A20C666D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27941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1AA012-5927-4A02-8AFB-022810DF12CC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929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err="1" smtClean="0"/>
              <a:t>M</a:t>
            </a:r>
            <a:r>
              <a:rPr lang="en-US" baseline="0" dirty="0" err="1" smtClean="0"/>
              <a:t>x</a:t>
            </a:r>
            <a:r>
              <a:rPr lang="en-US" baseline="0" dirty="0" smtClean="0"/>
              <a:t> algorithm blunt and penetrating. FAST negative = abdomen unlikely cause of H shock, FAST is considered with abdominal examination also</a:t>
            </a:r>
          </a:p>
          <a:p>
            <a:r>
              <a:rPr lang="en-US" baseline="0" dirty="0" err="1" smtClean="0"/>
              <a:t>Perihepatic</a:t>
            </a:r>
            <a:r>
              <a:rPr lang="en-US" baseline="0" dirty="0" smtClean="0"/>
              <a:t> packing for hepatic </a:t>
            </a:r>
            <a:r>
              <a:rPr lang="en-US" baseline="0" dirty="0" err="1" smtClean="0"/>
              <a:t>hemostasis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46A-BDFC-4DA5-AB69-0293A20C666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907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Surgical</a:t>
            </a:r>
            <a:r>
              <a:rPr lang="en-US" baseline="0" dirty="0" smtClean="0"/>
              <a:t> sponge packing – </a:t>
            </a:r>
            <a:r>
              <a:rPr lang="en-US" baseline="0" dirty="0" err="1" smtClean="0"/>
              <a:t>tamponading</a:t>
            </a:r>
            <a:r>
              <a:rPr lang="en-US" baseline="0" dirty="0" smtClean="0"/>
              <a:t> liver from different directions, surgical sponges between diaphragm &amp; liver, between </a:t>
            </a:r>
            <a:r>
              <a:rPr lang="en-US" baseline="0" dirty="0" err="1" smtClean="0"/>
              <a:t>anteriolateral</a:t>
            </a:r>
            <a:r>
              <a:rPr lang="en-US" baseline="0" dirty="0" smtClean="0"/>
              <a:t> abdominal wall &amp; liver and between hepatic flexure of colon (retroperitoneal area </a:t>
            </a:r>
            <a:r>
              <a:rPr lang="en-US" baseline="0" dirty="0" err="1" smtClean="0"/>
              <a:t>posteriorly</a:t>
            </a:r>
            <a:r>
              <a:rPr lang="en-US" baseline="0" dirty="0" smtClean="0"/>
              <a:t> ) &amp; liver.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46A-BDFC-4DA5-AB69-0293A20C666D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986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Photo from anatomy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46A-BDFC-4DA5-AB69-0293A20C666D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8957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80% cases</a:t>
            </a:r>
            <a:r>
              <a:rPr lang="en-US" baseline="0" dirty="0" smtClean="0"/>
              <a:t> of hemorrhage from liver is from veins.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46A-BDFC-4DA5-AB69-0293A20C666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40472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Angioembolization</a:t>
            </a:r>
            <a:r>
              <a:rPr lang="en-US" baseline="0" dirty="0" smtClean="0"/>
              <a:t> in hepatic trauma </a:t>
            </a:r>
            <a:r>
              <a:rPr lang="en-US" dirty="0" err="1" smtClean="0"/>
              <a:t>angiosuit</a:t>
            </a:r>
            <a:r>
              <a:rPr lang="en-US" dirty="0" smtClean="0"/>
              <a:t> indications advantage videos  disadvantages future role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46A-BDFC-4DA5-AB69-0293A20C666D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3201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Sponges,</a:t>
            </a:r>
            <a:r>
              <a:rPr lang="en-US" baseline="0" dirty="0" smtClean="0"/>
              <a:t> drain &amp; NG can be seen. Hepatic artery just catheterized.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46A-BDFC-4DA5-AB69-0293A20C666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5536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Contrast run taken.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46A-BDFC-4DA5-AB69-0293A20C666D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99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IN" dirty="0" smtClean="0"/>
              <a:t>On catheter</a:t>
            </a:r>
            <a:r>
              <a:rPr lang="en-IN" baseline="0" dirty="0" smtClean="0"/>
              <a:t> advancement further into hepatic artery, more contrast </a:t>
            </a:r>
            <a:r>
              <a:rPr lang="en-IN" baseline="0" dirty="0" err="1" smtClean="0"/>
              <a:t>extravasation</a:t>
            </a:r>
            <a:r>
              <a:rPr lang="en-IN" baseline="0" dirty="0" smtClean="0"/>
              <a:t> seen from liver.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491B46A-BDFC-4DA5-AB69-0293A20C666D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0174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C1FE-77FB-4639-863F-D0158107AA6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C28E-EA72-4168-B3D4-678B9C68F1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C1FE-77FB-4639-863F-D0158107AA6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C28E-EA72-4168-B3D4-678B9C68F1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C1FE-77FB-4639-863F-D0158107AA6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C28E-EA72-4168-B3D4-678B9C68F1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C1FE-77FB-4639-863F-D0158107AA6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C28E-EA72-4168-B3D4-678B9C68F1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C1FE-77FB-4639-863F-D0158107AA6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C28E-EA72-4168-B3D4-678B9C68F1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C1FE-77FB-4639-863F-D0158107AA6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C28E-EA72-4168-B3D4-678B9C68F1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C1FE-77FB-4639-863F-D0158107AA6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C28E-EA72-4168-B3D4-678B9C68F1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C1FE-77FB-4639-863F-D0158107AA6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C28E-EA72-4168-B3D4-678B9C68F1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C1FE-77FB-4639-863F-D0158107AA6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C28E-EA72-4168-B3D4-678B9C68F1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C1FE-77FB-4639-863F-D0158107AA6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C28E-EA72-4168-B3D4-678B9C68F1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BC1FE-77FB-4639-863F-D0158107AA6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A4C28E-EA72-4168-B3D4-678B9C68F19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ABC1FE-77FB-4639-863F-D0158107AA6F}" type="datetimeFigureOut">
              <a:rPr lang="en-US" smtClean="0"/>
              <a:pPr/>
              <a:t>11/20/2014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4C28E-EA72-4168-B3D4-678B9C68F19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2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09600" y="381000"/>
            <a:ext cx="7772400" cy="4267200"/>
          </a:xfrm>
        </p:spPr>
        <p:txBody>
          <a:bodyPr>
            <a:normAutofit fontScale="90000"/>
          </a:bodyPr>
          <a:lstStyle/>
          <a:p>
            <a:r>
              <a:rPr lang="en-US" sz="4000" dirty="0"/>
              <a:t>Compression of </a:t>
            </a:r>
            <a:r>
              <a:rPr lang="en-US" sz="4000" dirty="0" err="1"/>
              <a:t>hepatoduodenal</a:t>
            </a:r>
            <a:r>
              <a:rPr lang="en-US" sz="4000" dirty="0"/>
              <a:t> ligament by sponges during </a:t>
            </a:r>
            <a:r>
              <a:rPr lang="en-US" sz="4000" dirty="0" err="1"/>
              <a:t>perihepatic</a:t>
            </a:r>
            <a:r>
              <a:rPr lang="en-US" sz="4000" dirty="0"/>
              <a:t> packing for liver trauma leading to difficult maneuvering of angiography catheter through common hepatic artery: ‘Mishra Phenomenon’</a:t>
            </a:r>
            <a:endParaRPr lang="en-US" dirty="0"/>
          </a:p>
        </p:txBody>
      </p:sp>
      <p:pic>
        <p:nvPicPr>
          <p:cNvPr id="1026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1027" name="Picture 3" descr="C:\Users\DR. BIPLAB MISHRA\Desktop\downloa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2058562" y="5181602"/>
            <a:ext cx="487447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Dr. </a:t>
            </a:r>
            <a:r>
              <a:rPr lang="en-US" sz="2400" dirty="0" err="1"/>
              <a:t>Biplab</a:t>
            </a:r>
            <a:r>
              <a:rPr lang="en-US" sz="2400" dirty="0"/>
              <a:t> Mishra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Additional Professor of Surgery, AIIMS, New Delhi.</a:t>
            </a:r>
            <a:r>
              <a:rPr lang="en-US" sz="2400" dirty="0"/>
              <a:t/>
            </a:r>
            <a:br>
              <a:rPr lang="en-US" sz="2400" dirty="0"/>
            </a:br>
            <a:r>
              <a:rPr lang="en-US" sz="1400" dirty="0">
                <a:solidFill>
                  <a:srgbClr val="C00000"/>
                </a:solidFill>
              </a:rPr>
              <a:t>biplabaiims@gmail.com</a:t>
            </a:r>
            <a:endParaRPr lang="en-IN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Pringle maneuver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267907" y="5923973"/>
            <a:ext cx="4608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Clamping the </a:t>
            </a:r>
            <a:r>
              <a:rPr lang="en-US" dirty="0" err="1"/>
              <a:t>hepatoduodenal</a:t>
            </a:r>
            <a:r>
              <a:rPr lang="en-US" dirty="0"/>
              <a:t> ligament / </a:t>
            </a:r>
            <a:r>
              <a:rPr lang="en-US" dirty="0" smtClean="0"/>
              <a:t>Porta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52400" y="6488668"/>
            <a:ext cx="25159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Photo </a:t>
            </a:r>
            <a:r>
              <a:rPr lang="en-US" dirty="0" err="1" smtClean="0"/>
              <a:t>coutesy</a:t>
            </a:r>
            <a:r>
              <a:rPr lang="en-US" dirty="0" smtClean="0"/>
              <a:t>: </a:t>
            </a:r>
            <a:r>
              <a:rPr lang="en-US" dirty="0" err="1" smtClean="0"/>
              <a:t>Uptodate</a:t>
            </a:r>
            <a:endParaRPr lang="en-US" dirty="0"/>
          </a:p>
        </p:txBody>
      </p:sp>
      <p:pic>
        <p:nvPicPr>
          <p:cNvPr id="7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8" name="Picture 3" descr="C:\Users\DR. BIPLAB MISHRA\Desktop\downlo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1219200"/>
            <a:ext cx="5181600" cy="46801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err="1" smtClean="0"/>
              <a:t>Perihepatic</a:t>
            </a:r>
            <a:r>
              <a:rPr lang="en-US" dirty="0" smtClean="0"/>
              <a:t> packing (PHP)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029200"/>
          </a:xfrm>
        </p:spPr>
        <p:txBody>
          <a:bodyPr>
            <a:normAutofit/>
          </a:bodyPr>
          <a:lstStyle/>
          <a:p>
            <a:pPr>
              <a:lnSpc>
                <a:spcPct val="160000"/>
              </a:lnSpc>
            </a:pPr>
            <a:r>
              <a:rPr lang="en-US" dirty="0" smtClean="0"/>
              <a:t>Effective especially for venous bleed (80%).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Give time to manage arterial bleed also.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Relatively simple with respect to other complicated hemostatic techniques.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Reduces rate of </a:t>
            </a:r>
            <a:r>
              <a:rPr lang="en-US" dirty="0" err="1" smtClean="0"/>
              <a:t>rebleeding</a:t>
            </a:r>
            <a:r>
              <a:rPr lang="en-US" dirty="0" smtClean="0"/>
              <a:t> and mortality.</a:t>
            </a:r>
            <a:endParaRPr lang="en-US" dirty="0"/>
          </a:p>
        </p:txBody>
      </p:sp>
      <p:pic>
        <p:nvPicPr>
          <p:cNvPr id="4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5" name="Picture 3" descr="C:\Users\DR. BIPLAB MISHRA\Desktop\downlo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 smtClean="0"/>
              <a:t>Perihepatic</a:t>
            </a:r>
            <a:r>
              <a:rPr lang="en-US" dirty="0" smtClean="0"/>
              <a:t> packing - disadvantages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5410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60000"/>
              </a:lnSpc>
            </a:pPr>
            <a:r>
              <a:rPr lang="en-US" dirty="0" smtClean="0"/>
              <a:t>Fails  to control arterial / major venous bleed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Excessive pressure </a:t>
            </a:r>
            <a:r>
              <a:rPr lang="en-US" dirty="0" smtClean="0">
                <a:sym typeface="Wingdings" panose="05000000000000000000" pitchFamily="2" charset="2"/>
              </a:rPr>
              <a:t> </a:t>
            </a:r>
            <a:r>
              <a:rPr lang="en-US" dirty="0" smtClean="0"/>
              <a:t>hepatic necrosis, </a:t>
            </a:r>
            <a:r>
              <a:rPr lang="en-US" dirty="0" err="1" smtClean="0"/>
              <a:t>abd</a:t>
            </a:r>
            <a:r>
              <a:rPr lang="en-US" dirty="0" smtClean="0"/>
              <a:t> </a:t>
            </a:r>
            <a:r>
              <a:rPr lang="en-US" dirty="0" err="1" smtClean="0"/>
              <a:t>compart</a:t>
            </a:r>
            <a:r>
              <a:rPr lang="en-US" dirty="0" smtClean="0"/>
              <a:t>.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Re-bleed after pack removal.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Sepsis / infective complications.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False assurance of hemostasis.</a:t>
            </a:r>
          </a:p>
          <a:p>
            <a:pPr>
              <a:lnSpc>
                <a:spcPct val="160000"/>
              </a:lnSpc>
            </a:pPr>
            <a:r>
              <a:rPr lang="en-US" dirty="0" smtClean="0"/>
              <a:t>Only a temporary measure. </a:t>
            </a:r>
          </a:p>
          <a:p>
            <a:pPr>
              <a:lnSpc>
                <a:spcPct val="160000"/>
              </a:lnSpc>
            </a:pPr>
            <a:r>
              <a:rPr lang="en-US" dirty="0" smtClean="0">
                <a:solidFill>
                  <a:srgbClr val="C00000"/>
                </a:solidFill>
              </a:rPr>
              <a:t>‘May not be that simple!’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5" name="Picture 3" descr="C:\Users\DR. BIPLAB MISHRA\Desktop\downloa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Angioembolization</a:t>
            </a:r>
            <a:r>
              <a:rPr lang="en-US" dirty="0" smtClean="0"/>
              <a:t> (AE)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440362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Relatively recent advancement (Interventional Radio).</a:t>
            </a:r>
          </a:p>
          <a:p>
            <a:pPr>
              <a:buNone/>
            </a:pPr>
            <a:endParaRPr lang="en-US" dirty="0" smtClean="0"/>
          </a:p>
          <a:p>
            <a:pPr>
              <a:lnSpc>
                <a:spcPct val="170000"/>
              </a:lnSpc>
            </a:pPr>
            <a:r>
              <a:rPr lang="en-US" dirty="0" smtClean="0"/>
              <a:t>Technique : Angiography suite </a:t>
            </a:r>
            <a:r>
              <a:rPr lang="en-US" dirty="0" smtClean="0">
                <a:sym typeface="Wingdings" pitchFamily="2" charset="2"/>
              </a:rPr>
              <a:t> </a:t>
            </a:r>
            <a:r>
              <a:rPr lang="en-US" dirty="0" err="1" smtClean="0">
                <a:sym typeface="Wingdings" pitchFamily="2" charset="2"/>
              </a:rPr>
              <a:t>C</a:t>
            </a:r>
            <a:r>
              <a:rPr lang="en-US" dirty="0" err="1" smtClean="0"/>
              <a:t>atheterization:Femoral</a:t>
            </a:r>
            <a:r>
              <a:rPr lang="en-US" dirty="0" smtClean="0"/>
              <a:t> A </a:t>
            </a:r>
            <a:r>
              <a:rPr lang="en-US" dirty="0" smtClean="0">
                <a:sym typeface="Wingdings" pitchFamily="2" charset="2"/>
              </a:rPr>
              <a:t> External </a:t>
            </a:r>
            <a:r>
              <a:rPr lang="en-US" dirty="0">
                <a:sym typeface="Wingdings" pitchFamily="2" charset="2"/>
              </a:rPr>
              <a:t>I</a:t>
            </a:r>
            <a:r>
              <a:rPr lang="en-US" dirty="0" smtClean="0">
                <a:sym typeface="Wingdings" pitchFamily="2" charset="2"/>
              </a:rPr>
              <a:t>liac A Common </a:t>
            </a:r>
            <a:r>
              <a:rPr lang="en-US" dirty="0">
                <a:sym typeface="Wingdings" pitchFamily="2" charset="2"/>
              </a:rPr>
              <a:t>I</a:t>
            </a:r>
            <a:r>
              <a:rPr lang="en-US" dirty="0" smtClean="0">
                <a:sym typeface="Wingdings" pitchFamily="2" charset="2"/>
              </a:rPr>
              <a:t>liac A Aorta Celiac Axis Common </a:t>
            </a:r>
            <a:r>
              <a:rPr lang="en-US" dirty="0">
                <a:sym typeface="Wingdings" pitchFamily="2" charset="2"/>
              </a:rPr>
              <a:t>H</a:t>
            </a:r>
            <a:r>
              <a:rPr lang="en-US" dirty="0" smtClean="0">
                <a:sym typeface="Wingdings" pitchFamily="2" charset="2"/>
              </a:rPr>
              <a:t>epatic A Hepatic A  Selective branch</a:t>
            </a:r>
          </a:p>
          <a:p>
            <a:pPr>
              <a:buNone/>
            </a:pPr>
            <a:endParaRPr lang="en-US" dirty="0" smtClean="0">
              <a:sym typeface="Wingdings" pitchFamily="2" charset="2"/>
            </a:endParaRPr>
          </a:p>
          <a:p>
            <a:r>
              <a:rPr lang="en-US" dirty="0" smtClean="0">
                <a:sym typeface="Wingdings" pitchFamily="2" charset="2"/>
              </a:rPr>
              <a:t>Indications :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post PHP bleed (arterial)</a:t>
            </a:r>
          </a:p>
          <a:p>
            <a:pPr lvl="1"/>
            <a:r>
              <a:rPr lang="en-US" dirty="0" smtClean="0">
                <a:sym typeface="Wingdings" pitchFamily="2" charset="2"/>
              </a:rPr>
              <a:t>CT showing vascular blush/</a:t>
            </a:r>
            <a:r>
              <a:rPr lang="en-US" dirty="0" err="1">
                <a:sym typeface="Wingdings" pitchFamily="2" charset="2"/>
              </a:rPr>
              <a:t>P</a:t>
            </a:r>
            <a:r>
              <a:rPr lang="en-US" dirty="0" err="1" smtClean="0">
                <a:sym typeface="Wingdings" pitchFamily="2" charset="2"/>
              </a:rPr>
              <a:t>seudoaneurysm</a:t>
            </a:r>
            <a:endParaRPr lang="en-US" dirty="0" smtClean="0">
              <a:sym typeface="Wingdings" pitchFamily="2" charset="2"/>
            </a:endParaRPr>
          </a:p>
          <a:p>
            <a:pPr lvl="1"/>
            <a:r>
              <a:rPr lang="en-US" dirty="0" smtClean="0">
                <a:sym typeface="Wingdings" pitchFamily="2" charset="2"/>
              </a:rPr>
              <a:t>‘Failed’ NOM</a:t>
            </a:r>
          </a:p>
        </p:txBody>
      </p:sp>
      <p:pic>
        <p:nvPicPr>
          <p:cNvPr id="4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5" name="Picture 3" descr="C:\Users\DR. BIPLAB MISHRA\Desktop\downlo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Vascular anatomy</a:t>
            </a:r>
            <a:endParaRPr lang="en-US" dirty="0"/>
          </a:p>
        </p:txBody>
      </p:sp>
      <p:pic>
        <p:nvPicPr>
          <p:cNvPr id="6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7" name="Picture 6" descr="C:\Users\DR. BIPLAB MISHRA\Desktop\downloa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6200" y="1692276"/>
            <a:ext cx="5257800" cy="4016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1219200"/>
            <a:ext cx="3733800" cy="556648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82786" y="6477903"/>
            <a:ext cx="3261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Photos courtesy : </a:t>
            </a:r>
            <a:r>
              <a:rPr lang="en-US" sz="1400" dirty="0" smtClean="0"/>
              <a:t>Grant’s atlas of anatomy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Disadvantages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8229600" cy="510539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dirty="0" smtClean="0"/>
              <a:t>Hepatic necrosis (?)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Need expertise and facility.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Need contrast injection (nephrotoxicity).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Cannot treat large vein / retro hepatic vein injuries.</a:t>
            </a:r>
          </a:p>
          <a:p>
            <a:pPr>
              <a:lnSpc>
                <a:spcPct val="150000"/>
              </a:lnSpc>
            </a:pPr>
            <a:r>
              <a:rPr lang="en-US" dirty="0" smtClean="0"/>
              <a:t>Patient needs transport to angiography suite.</a:t>
            </a:r>
          </a:p>
        </p:txBody>
      </p:sp>
      <p:pic>
        <p:nvPicPr>
          <p:cNvPr id="4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5" name="Picture 4" descr="C:\Users\DR. BIPLAB MISHRA\Desktop\downloa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Catheterization of the hepatic artery</a:t>
            </a:r>
            <a:endParaRPr lang="en-US" dirty="0"/>
          </a:p>
        </p:txBody>
      </p:sp>
      <p:pic>
        <p:nvPicPr>
          <p:cNvPr id="5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6" name="Picture 5" descr="C:\Users\DR. BIPLAB MISHRA\Desktop\downlo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816" y="1143000"/>
            <a:ext cx="5230368" cy="5547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Angiography of the hepatic artery</a:t>
            </a:r>
            <a:endParaRPr lang="en-US" dirty="0"/>
          </a:p>
        </p:txBody>
      </p:sp>
      <p:pic>
        <p:nvPicPr>
          <p:cNvPr id="5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6" name="Picture 5" descr="C:\Users\DR. BIPLAB MISHRA\Desktop\downlo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7880" y="1219200"/>
            <a:ext cx="4968240" cy="5392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Hepatic angiography showing </a:t>
            </a:r>
            <a:br>
              <a:rPr lang="en-US" dirty="0" smtClean="0"/>
            </a:br>
            <a:r>
              <a:rPr lang="en-US" dirty="0" smtClean="0"/>
              <a:t>vascular blush</a:t>
            </a:r>
            <a:endParaRPr lang="en-US" dirty="0"/>
          </a:p>
        </p:txBody>
      </p:sp>
      <p:pic>
        <p:nvPicPr>
          <p:cNvPr id="6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7" name="Picture 6" descr="C:\Users\DR. BIPLAB MISHRA\Desktop\downlo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4495800" cy="48770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7594" y="1417638"/>
            <a:ext cx="4680895" cy="487702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After </a:t>
            </a:r>
            <a:r>
              <a:rPr lang="en-US" dirty="0" err="1" smtClean="0"/>
              <a:t>angioembolization</a:t>
            </a:r>
            <a:r>
              <a:rPr lang="en-US" dirty="0" smtClean="0"/>
              <a:t>, vascular blush vanished</a:t>
            </a:r>
            <a:endParaRPr lang="en-US" dirty="0"/>
          </a:p>
        </p:txBody>
      </p:sp>
      <p:pic>
        <p:nvPicPr>
          <p:cNvPr id="5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6" name="Picture 5" descr="C:\Users\DR. BIPLAB MISHRA\Desktop\downlo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  <p:pic>
        <p:nvPicPr>
          <p:cNvPr id="7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423500"/>
            <a:ext cx="4876800" cy="5380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Hepatic Trauma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dirty="0" smtClean="0"/>
              <a:t>JPN Apex Trauma Center, New Delhi.</a:t>
            </a:r>
          </a:p>
          <a:p>
            <a:pPr>
              <a:buNone/>
            </a:pPr>
            <a:r>
              <a:rPr lang="en-US" dirty="0" smtClean="0"/>
              <a:t>      All India Institute of Medical Sciences (AIIMS), New Delhi, India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Workload (annually)</a:t>
            </a:r>
          </a:p>
          <a:p>
            <a:pPr>
              <a:buNone/>
            </a:pPr>
            <a:r>
              <a:rPr lang="en-US" dirty="0" smtClean="0"/>
              <a:t>      ED footfall - &gt;55000, Red area – 5%</a:t>
            </a:r>
          </a:p>
          <a:p>
            <a:pPr>
              <a:buNone/>
            </a:pPr>
            <a:r>
              <a:rPr lang="en-US" dirty="0" smtClean="0"/>
              <a:t>      </a:t>
            </a:r>
            <a:r>
              <a:rPr lang="en-US" dirty="0" err="1" smtClean="0"/>
              <a:t>Sx</a:t>
            </a:r>
            <a:r>
              <a:rPr lang="en-US" dirty="0" smtClean="0"/>
              <a:t> admissions (N) - &gt;1600</a:t>
            </a:r>
          </a:p>
          <a:p>
            <a:pPr>
              <a:buNone/>
            </a:pPr>
            <a:r>
              <a:rPr lang="en-US" dirty="0" smtClean="0"/>
              <a:t>          - RTI – 60%</a:t>
            </a:r>
          </a:p>
          <a:p>
            <a:pPr>
              <a:buNone/>
            </a:pPr>
            <a:r>
              <a:rPr lang="en-US" dirty="0" smtClean="0"/>
              <a:t>          - Torso trauma – 50%</a:t>
            </a:r>
          </a:p>
          <a:p>
            <a:pPr>
              <a:buNone/>
            </a:pPr>
            <a:r>
              <a:rPr lang="en-US" dirty="0" smtClean="0"/>
              <a:t>          - Liver trauma (n) - &gt;115 (7%), grade IV +V – 40 (33% of n)</a:t>
            </a:r>
          </a:p>
          <a:p>
            <a:pPr>
              <a:buNone/>
            </a:pPr>
            <a:r>
              <a:rPr lang="en-US" dirty="0" smtClean="0"/>
              <a:t>          - Hepatic </a:t>
            </a:r>
            <a:r>
              <a:rPr lang="en-US" dirty="0" err="1" smtClean="0"/>
              <a:t>angioembolization</a:t>
            </a:r>
            <a:r>
              <a:rPr lang="en-US" dirty="0" smtClean="0"/>
              <a:t> – 29 (25% of n)</a:t>
            </a:r>
          </a:p>
          <a:p>
            <a:pPr>
              <a:buNone/>
            </a:pPr>
            <a:r>
              <a:rPr lang="en-US" dirty="0" smtClean="0"/>
              <a:t>          - OM – 23 (20% of n)</a:t>
            </a:r>
          </a:p>
          <a:p>
            <a:pPr>
              <a:buNone/>
            </a:pPr>
            <a:r>
              <a:rPr lang="en-US" dirty="0" smtClean="0"/>
              <a:t>          - Mortality – 9 (8% of n)     </a:t>
            </a:r>
          </a:p>
        </p:txBody>
      </p:sp>
      <p:pic>
        <p:nvPicPr>
          <p:cNvPr id="4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5" name="Picture 3" descr="C:\Users\DR. BIPLAB MISHRA\Desktop\downloa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Vid 00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43000" y="-2230581"/>
            <a:ext cx="12877800" cy="10536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 00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0600" y="-1004454"/>
            <a:ext cx="10820400" cy="885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2337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 00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106115" y="-2438400"/>
            <a:ext cx="13318067" cy="108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403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458200" cy="1096962"/>
          </a:xfrm>
        </p:spPr>
        <p:txBody>
          <a:bodyPr>
            <a:noAutofit/>
          </a:bodyPr>
          <a:lstStyle/>
          <a:p>
            <a:r>
              <a:rPr lang="en-US" sz="3200" dirty="0" err="1" smtClean="0"/>
              <a:t>Peri</a:t>
            </a:r>
            <a:r>
              <a:rPr lang="en-US" sz="3200" dirty="0" smtClean="0"/>
              <a:t>-hepatic packing </a:t>
            </a:r>
            <a:r>
              <a:rPr lang="en-US" sz="3200" dirty="0" smtClean="0">
                <a:sym typeface="Wingdings" panose="05000000000000000000" pitchFamily="2" charset="2"/>
              </a:rPr>
              <a:t></a:t>
            </a:r>
            <a:r>
              <a:rPr lang="en-US" sz="3200" dirty="0" smtClean="0"/>
              <a:t> Hepatic </a:t>
            </a:r>
            <a:r>
              <a:rPr lang="en-US" sz="3200" dirty="0" err="1" smtClean="0"/>
              <a:t>Angioembolization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305800" cy="47244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en-US" dirty="0" smtClean="0"/>
              <a:t>                                    </a:t>
            </a:r>
            <a:r>
              <a:rPr lang="en-US" dirty="0" smtClean="0">
                <a:solidFill>
                  <a:srgbClr val="C00000"/>
                </a:solidFill>
              </a:rPr>
              <a:t>PHP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</a:t>
            </a:r>
            <a:r>
              <a:rPr lang="en-US" dirty="0" err="1" smtClean="0">
                <a:solidFill>
                  <a:srgbClr val="C00000"/>
                </a:solidFill>
              </a:rPr>
              <a:t>Hemostasis</a:t>
            </a:r>
            <a:r>
              <a:rPr lang="en-US" dirty="0" smtClean="0"/>
              <a:t> 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Satisfactory                              </a:t>
            </a:r>
            <a:r>
              <a:rPr lang="en-US" dirty="0" smtClean="0">
                <a:solidFill>
                  <a:srgbClr val="C00000"/>
                </a:solidFill>
              </a:rPr>
              <a:t>Unsatisfactory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ICU                                 </a:t>
            </a:r>
            <a:r>
              <a:rPr lang="en-US" dirty="0" smtClean="0">
                <a:solidFill>
                  <a:srgbClr val="C00000"/>
                </a:solidFill>
              </a:rPr>
              <a:t>AE</a:t>
            </a:r>
            <a:r>
              <a:rPr lang="en-US" dirty="0" smtClean="0"/>
              <a:t>               Re-exploration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              - repacking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                                                             -  </a:t>
            </a:r>
            <a:r>
              <a:rPr lang="en-US" dirty="0" err="1" smtClean="0"/>
              <a:t>sx</a:t>
            </a:r>
            <a:r>
              <a:rPr lang="en-US" dirty="0" smtClean="0"/>
              <a:t> </a:t>
            </a:r>
            <a:r>
              <a:rPr lang="en-US" dirty="0" err="1" smtClean="0"/>
              <a:t>hemostasis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4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5" name="Picture 3" descr="C:\Users\DR. BIPLAB MISHRA\Desktop\downlo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  <p:cxnSp>
        <p:nvCxnSpPr>
          <p:cNvPr id="7" name="Straight Arrow Connector 6"/>
          <p:cNvCxnSpPr/>
          <p:nvPr/>
        </p:nvCxnSpPr>
        <p:spPr>
          <a:xfrm rot="5400000">
            <a:off x="3809205" y="2209006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447800" y="2895600"/>
            <a:ext cx="4495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>
            <a:off x="1029494" y="3314700"/>
            <a:ext cx="837406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rot="5400000">
            <a:off x="5524897" y="3314303"/>
            <a:ext cx="838200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rot="5400000">
            <a:off x="990997" y="4419203"/>
            <a:ext cx="609600" cy="794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>
            <a:off x="4495800" y="4572000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 rot="5400000">
            <a:off x="6858794" y="4571206"/>
            <a:ext cx="304800" cy="15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648200" y="4419600"/>
            <a:ext cx="23622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rot="5400000">
            <a:off x="3810000" y="2743200"/>
            <a:ext cx="304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rot="5400000">
            <a:off x="5715794" y="4266406"/>
            <a:ext cx="304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7623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Our observation 5 </a:t>
            </a:r>
            <a:r>
              <a:rPr lang="en-US" dirty="0" err="1" smtClean="0"/>
              <a:t>yrs</a:t>
            </a:r>
            <a:r>
              <a:rPr lang="en-US" dirty="0" smtClean="0"/>
              <a:t> back….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3276600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   2 cases of hepatic trauma </a:t>
            </a:r>
            <a:r>
              <a:rPr lang="en-US" dirty="0" smtClean="0">
                <a:sym typeface="Wingdings" pitchFamily="2" charset="2"/>
              </a:rPr>
              <a:t></a:t>
            </a:r>
            <a:r>
              <a:rPr lang="en-US" dirty="0" smtClean="0"/>
              <a:t> PHP </a:t>
            </a:r>
            <a:r>
              <a:rPr lang="en-US" dirty="0" smtClean="0">
                <a:sym typeface="Wingdings" pitchFamily="2" charset="2"/>
              </a:rPr>
              <a:t></a:t>
            </a:r>
            <a:endParaRPr lang="en-US" dirty="0" smtClean="0"/>
          </a:p>
          <a:p>
            <a:pPr>
              <a:buNone/>
            </a:pPr>
            <a:r>
              <a:rPr lang="en-US" dirty="0" smtClean="0"/>
              <a:t>   Bleeding continued with unstable vitals. </a:t>
            </a:r>
          </a:p>
          <a:p>
            <a:pPr>
              <a:buNone/>
            </a:pPr>
            <a:r>
              <a:rPr lang="en-US" dirty="0" smtClean="0"/>
              <a:t>    Hepatic AE tried, but catheter couldn’t be negotiated through the hepatic artery though flow of blood through the same was demonstrated. Team was puzzled!</a:t>
            </a:r>
          </a:p>
        </p:txBody>
      </p:sp>
      <p:pic>
        <p:nvPicPr>
          <p:cNvPr id="4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9" name="Picture 3" descr="C:\Users\DR. BIPLAB MISHRA\Desktop\downlo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  <p:pic>
        <p:nvPicPr>
          <p:cNvPr id="10" name="Picture 1" descr="D:\My Pictures\thinking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6980016" y="4648200"/>
            <a:ext cx="2163984" cy="21031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Catheterization of the celiac axis</a:t>
            </a:r>
            <a:endParaRPr lang="en-US" dirty="0"/>
          </a:p>
        </p:txBody>
      </p:sp>
      <p:pic>
        <p:nvPicPr>
          <p:cNvPr id="5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6" name="Picture 5" descr="C:\Users\DR. BIPLAB MISHRA\Desktop\downloa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134558"/>
            <a:ext cx="5562600" cy="573868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Angiography of the celiac axis</a:t>
            </a:r>
            <a:endParaRPr lang="en-US" dirty="0"/>
          </a:p>
        </p:txBody>
      </p:sp>
      <p:pic>
        <p:nvPicPr>
          <p:cNvPr id="5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6" name="Picture 5" descr="C:\Users\DR. BIPLAB MISHRA\Desktop\downlo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235799"/>
            <a:ext cx="5867400" cy="55460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Angiography showing vascular blush</a:t>
            </a:r>
            <a:endParaRPr lang="en-US" dirty="0"/>
          </a:p>
        </p:txBody>
      </p:sp>
      <p:pic>
        <p:nvPicPr>
          <p:cNvPr id="5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6" name="Picture 5" descr="C:\Users\DR. BIPLAB MISHRA\Desktop\downlo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3436" y="1268076"/>
            <a:ext cx="5977128" cy="55137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Angiography showing vascular blush</a:t>
            </a:r>
            <a:endParaRPr lang="en-US" dirty="0"/>
          </a:p>
        </p:txBody>
      </p:sp>
      <p:pic>
        <p:nvPicPr>
          <p:cNvPr id="5" name="Picture 4" descr="C:\Users\DR. BIPLAB MISHRA\Desktop\downloa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143000"/>
            <a:ext cx="5257800" cy="5568912"/>
          </a:xfrm>
          <a:prstGeom prst="rect">
            <a:avLst/>
          </a:prstGeom>
        </p:spPr>
      </p:pic>
      <p:pic>
        <p:nvPicPr>
          <p:cNvPr id="6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 1 ab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990600" y="-2479961"/>
            <a:ext cx="13182600" cy="1078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1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Hepatic Trauma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Most frequently injured abdominal organ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err="1" smtClean="0"/>
              <a:t>Mx</a:t>
            </a:r>
            <a:r>
              <a:rPr lang="en-US" dirty="0" smtClean="0"/>
              <a:t> : NOM, OM, AE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OM : surgical challenge : anatomical position, size, </a:t>
            </a:r>
            <a:r>
              <a:rPr lang="en-US" dirty="0" err="1" smtClean="0"/>
              <a:t>vascularity</a:t>
            </a:r>
            <a:r>
              <a:rPr lang="en-US" dirty="0" smtClean="0"/>
              <a:t> &amp; difficult access to venous drainage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Goal of OM : control bleeding from liver (simple to complicated techniques)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Damage control principles in unstable patients. </a:t>
            </a:r>
            <a:endParaRPr lang="en-US" dirty="0"/>
          </a:p>
        </p:txBody>
      </p:sp>
      <p:pic>
        <p:nvPicPr>
          <p:cNvPr id="4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5" name="Picture 3" descr="C:\Users\DR. BIPLAB MISHRA\Desktop\downloa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 2 ab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52400" y="-1066800"/>
            <a:ext cx="11078308" cy="9064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0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5760" y="735037"/>
            <a:ext cx="8229600" cy="61229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70000"/>
              </a:lnSpc>
            </a:pPr>
            <a:r>
              <a:rPr lang="en-US" dirty="0" smtClean="0"/>
              <a:t>MOST PLAUSIBLE CAUSE: surgical sponges used for PHP compressing upon the </a:t>
            </a:r>
            <a:r>
              <a:rPr lang="en-US" dirty="0" err="1" smtClean="0"/>
              <a:t>hepatoduodenal</a:t>
            </a:r>
            <a:r>
              <a:rPr lang="en-US" dirty="0" smtClean="0"/>
              <a:t> ligament through which the hepatic artery was coursing.</a:t>
            </a:r>
          </a:p>
          <a:p>
            <a:pPr>
              <a:lnSpc>
                <a:spcPct val="170000"/>
              </a:lnSpc>
            </a:pPr>
            <a:r>
              <a:rPr lang="en-US" dirty="0" smtClean="0"/>
              <a:t>Management policy was established : not to pack around </a:t>
            </a:r>
            <a:r>
              <a:rPr lang="en-US" dirty="0" err="1" smtClean="0"/>
              <a:t>hepatoduodenal</a:t>
            </a:r>
            <a:r>
              <a:rPr lang="en-US" dirty="0" smtClean="0"/>
              <a:t> ligament / porta.</a:t>
            </a:r>
          </a:p>
          <a:p>
            <a:pPr>
              <a:lnSpc>
                <a:spcPct val="170000"/>
              </a:lnSpc>
            </a:pPr>
            <a:r>
              <a:rPr lang="en-US" dirty="0" smtClean="0"/>
              <a:t>No such failure observed after this in our Institution.</a:t>
            </a:r>
          </a:p>
          <a:p>
            <a:pPr>
              <a:lnSpc>
                <a:spcPct val="170000"/>
              </a:lnSpc>
            </a:pPr>
            <a:r>
              <a:rPr lang="en-US" dirty="0" smtClean="0"/>
              <a:t>Literature review did not reveal any such phenomenon /complications or failure of angiography catheter negotiation.</a:t>
            </a:r>
          </a:p>
        </p:txBody>
      </p:sp>
      <p:pic>
        <p:nvPicPr>
          <p:cNvPr id="4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5" name="Picture 3" descr="C:\Users\DR. BIPLAB MISHRA\Desktop\downlo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Last five years…..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28802"/>
            <a:ext cx="8534400" cy="4297363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en-US" sz="2800" dirty="0" smtClean="0"/>
              <a:t> </a:t>
            </a:r>
            <a:r>
              <a:rPr lang="en-US" sz="2800" dirty="0" smtClean="0">
                <a:solidFill>
                  <a:srgbClr val="C00000"/>
                </a:solidFill>
              </a:rPr>
              <a:t>82 cases</a:t>
            </a:r>
            <a:r>
              <a:rPr lang="en-US" sz="2800" dirty="0" smtClean="0"/>
              <a:t> of hepatic </a:t>
            </a:r>
            <a:r>
              <a:rPr lang="en-US" sz="2800" dirty="0" err="1" smtClean="0"/>
              <a:t>angioembolization</a:t>
            </a:r>
            <a:endParaRPr lang="en-US" sz="2800" dirty="0" smtClean="0"/>
          </a:p>
          <a:p>
            <a:pPr>
              <a:lnSpc>
                <a:spcPct val="250000"/>
              </a:lnSpc>
            </a:pPr>
            <a:r>
              <a:rPr lang="en-US" sz="2800" dirty="0" smtClean="0"/>
              <a:t> 42 post PHP + 40 without PHP</a:t>
            </a:r>
            <a:endParaRPr lang="en-US" sz="2800" dirty="0" smtClean="0">
              <a:solidFill>
                <a:srgbClr val="C00000"/>
              </a:solidFill>
            </a:endParaRPr>
          </a:p>
          <a:p>
            <a:pPr>
              <a:lnSpc>
                <a:spcPct val="250000"/>
              </a:lnSpc>
            </a:pPr>
            <a:r>
              <a:rPr lang="en-US" sz="2800" dirty="0" smtClean="0">
                <a:solidFill>
                  <a:srgbClr val="C00000"/>
                </a:solidFill>
              </a:rPr>
              <a:t>No failures </a:t>
            </a:r>
            <a:r>
              <a:rPr lang="en-US" sz="2800" dirty="0" smtClean="0"/>
              <a:t>were observed after the change of policy!!</a:t>
            </a:r>
          </a:p>
        </p:txBody>
      </p:sp>
      <p:pic>
        <p:nvPicPr>
          <p:cNvPr id="4" name="Picture 3" descr="C:\Users\DR. BIPLAB MISHRA\Desktop\downloa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  <p:pic>
        <p:nvPicPr>
          <p:cNvPr id="5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‘Mishra Phenomenon’</a:t>
            </a:r>
            <a:r>
              <a:rPr lang="en-US" i="1" dirty="0" smtClean="0">
                <a:solidFill>
                  <a:srgbClr val="C00000"/>
                </a:solidFill>
              </a:rPr>
              <a:t/>
            </a:r>
            <a:br>
              <a:rPr lang="en-US" i="1" dirty="0" smtClean="0">
                <a:solidFill>
                  <a:srgbClr val="C00000"/>
                </a:solidFill>
              </a:rPr>
            </a:br>
            <a:r>
              <a:rPr lang="en-US" dirty="0" smtClean="0"/>
              <a:t>vs</a:t>
            </a:r>
            <a:r>
              <a:rPr lang="en-US" i="1" dirty="0" smtClean="0">
                <a:solidFill>
                  <a:srgbClr val="C00000"/>
                </a:solidFill>
              </a:rPr>
              <a:t> </a:t>
            </a:r>
            <a:br>
              <a:rPr lang="en-US" i="1" dirty="0" smtClean="0">
                <a:solidFill>
                  <a:srgbClr val="C00000"/>
                </a:solidFill>
              </a:rPr>
            </a:br>
            <a:r>
              <a:rPr lang="en-US" dirty="0" smtClean="0"/>
              <a:t>‘Sponge Pringle’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9800"/>
            <a:ext cx="8229600" cy="3916365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IN" dirty="0" smtClean="0"/>
              <a:t>Pringle- Complete obstruction to vascular inflow</a:t>
            </a:r>
          </a:p>
          <a:p>
            <a:pPr>
              <a:lnSpc>
                <a:spcPct val="150000"/>
              </a:lnSpc>
            </a:pPr>
            <a:r>
              <a:rPr lang="en-IN" dirty="0" smtClean="0"/>
              <a:t>Mishra Phenomenon- Vascular inflow may not be compromised </a:t>
            </a:r>
            <a:r>
              <a:rPr lang="en-IN" i="1" dirty="0" smtClean="0"/>
              <a:t>but </a:t>
            </a:r>
            <a:r>
              <a:rPr lang="en-IN" dirty="0" smtClean="0"/>
              <a:t>catheter negotiation will be difficult/unsuccessful</a:t>
            </a:r>
          </a:p>
        </p:txBody>
      </p:sp>
      <p:pic>
        <p:nvPicPr>
          <p:cNvPr id="4" name="Picture 3" descr="C:\Users\DR. BIPLAB MISHRA\Desktop\downloa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  <p:pic>
        <p:nvPicPr>
          <p:cNvPr id="5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2018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Significance of </a:t>
            </a:r>
            <a:r>
              <a:rPr lang="en-US" i="1" dirty="0" smtClean="0">
                <a:solidFill>
                  <a:srgbClr val="C00000"/>
                </a:solidFill>
              </a:rPr>
              <a:t>Mishra Phenomenon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2"/>
            <a:ext cx="8229600" cy="4373563"/>
          </a:xfrm>
        </p:spPr>
        <p:txBody>
          <a:bodyPr/>
          <a:lstStyle/>
          <a:p>
            <a:r>
              <a:rPr lang="en-US" dirty="0" smtClean="0"/>
              <a:t>Prevention of failure of hepatic AE.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? Prevention of hepatic necrosis by ensuring </a:t>
            </a:r>
            <a:r>
              <a:rPr lang="en-US" dirty="0" err="1" smtClean="0"/>
              <a:t>vascularity</a:t>
            </a:r>
            <a:r>
              <a:rPr lang="en-US" dirty="0" smtClean="0"/>
              <a:t> to the liver.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? Prevention of excessive bile leak from injured liver.</a:t>
            </a:r>
          </a:p>
        </p:txBody>
      </p:sp>
      <p:pic>
        <p:nvPicPr>
          <p:cNvPr id="4" name="Picture 3" descr="C:\Users\DR. BIPLAB MISHRA\Desktop\downloa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  <p:pic>
        <p:nvPicPr>
          <p:cNvPr id="5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Post PHP hepatic angiography / AE is one of the best strategy following failure of PHP.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 In coming years with increased availability of angiography and expertise, such practices are going to increase significantly.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Awareness of </a:t>
            </a:r>
            <a:r>
              <a:rPr lang="en-US" i="1" dirty="0" smtClean="0"/>
              <a:t>Mishra Phenomenon</a:t>
            </a:r>
            <a:r>
              <a:rPr lang="en-US" dirty="0" smtClean="0"/>
              <a:t> will avoid failure of selective hepatic artery AE and other complications.</a:t>
            </a:r>
          </a:p>
        </p:txBody>
      </p:sp>
      <p:pic>
        <p:nvPicPr>
          <p:cNvPr id="4" name="Picture 3" descr="C:\Users\DR. BIPLAB MISHRA\Desktop\download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  <p:pic>
        <p:nvPicPr>
          <p:cNvPr id="5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5" name="Picture 1" descr="D:\My Pictures\question-mark1a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 bwMode="auto">
          <a:xfrm>
            <a:off x="2874764" y="1481138"/>
            <a:ext cx="3394472" cy="4525962"/>
          </a:xfrm>
          <a:prstGeom prst="rect">
            <a:avLst/>
          </a:prstGeom>
          <a:noFill/>
        </p:spPr>
      </p:pic>
      <p:pic>
        <p:nvPicPr>
          <p:cNvPr id="3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4" name="Picture 3" descr="C:\Users\DR. BIPLAB MISHRA\Desktop\downlo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43400" y="2057400"/>
            <a:ext cx="4953000" cy="1143000"/>
          </a:xfrm>
        </p:spPr>
        <p:txBody>
          <a:bodyPr>
            <a:noAutofit/>
          </a:bodyPr>
          <a:lstStyle/>
          <a:p>
            <a:r>
              <a:rPr lang="en-US" sz="8800" dirty="0">
                <a:solidFill>
                  <a:srgbClr val="C00000"/>
                </a:solidFill>
                <a:latin typeface="Brush Script MT" pitchFamily="66" charset="0"/>
              </a:rPr>
              <a:t>Thank You</a:t>
            </a:r>
          </a:p>
        </p:txBody>
      </p:sp>
      <p:pic>
        <p:nvPicPr>
          <p:cNvPr id="32773" name="Picture 5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-8206" y="799953"/>
            <a:ext cx="4661649" cy="30940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5429" y="3893968"/>
            <a:ext cx="5588574" cy="2964032"/>
          </a:xfrm>
          <a:prstGeom prst="rect">
            <a:avLst/>
          </a:prstGeom>
        </p:spPr>
      </p:pic>
      <p:pic>
        <p:nvPicPr>
          <p:cNvPr id="8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9" name="Picture 8" descr="C:\Users\DR. BIPLAB MISHRA\Desktop\download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Anatomy of liver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50225"/>
            <a:ext cx="33958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Photos courtesy : </a:t>
            </a:r>
            <a:r>
              <a:rPr lang="en-US" sz="1400" dirty="0" err="1"/>
              <a:t>UpToDate</a:t>
            </a:r>
            <a:r>
              <a:rPr lang="en-US" sz="1400" dirty="0"/>
              <a:t>/David G Jacobs </a:t>
            </a:r>
          </a:p>
        </p:txBody>
      </p:sp>
      <p:pic>
        <p:nvPicPr>
          <p:cNvPr id="7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8" name="Picture 3" descr="C:\Users\DR. BIPLAB MISHRA\Desktop\downloa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52629" y="1412948"/>
            <a:ext cx="4767571" cy="376865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44411" y="1421155"/>
            <a:ext cx="4464011" cy="37604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980" y="-35169"/>
            <a:ext cx="8229600" cy="1143000"/>
          </a:xfrm>
        </p:spPr>
        <p:txBody>
          <a:bodyPr/>
          <a:lstStyle/>
          <a:p>
            <a:r>
              <a:rPr lang="en-US" dirty="0" err="1" smtClean="0"/>
              <a:t>Hepato</a:t>
            </a:r>
            <a:r>
              <a:rPr lang="en-US" dirty="0" smtClean="0"/>
              <a:t>-duodenal ligament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6550225"/>
            <a:ext cx="326121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Photos courtesy : </a:t>
            </a:r>
            <a:r>
              <a:rPr lang="en-US" sz="1400" dirty="0" smtClean="0"/>
              <a:t>Grant’s atlas of anatomy</a:t>
            </a:r>
            <a:endParaRPr lang="en-US" sz="1400" dirty="0"/>
          </a:p>
        </p:txBody>
      </p:sp>
      <p:pic>
        <p:nvPicPr>
          <p:cNvPr id="7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8" name="Picture 3" descr="C:\Users\DR. BIPLAB MISHRA\Desktop\download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780" y="824653"/>
            <a:ext cx="6096000" cy="5804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82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0772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/>
              <a:t>Perihepatic</a:t>
            </a:r>
            <a:r>
              <a:rPr lang="en-US" dirty="0" smtClean="0"/>
              <a:t> packing (PHP) &amp; selective hepatic artery </a:t>
            </a:r>
            <a:r>
              <a:rPr lang="en-US" dirty="0" err="1" smtClean="0"/>
              <a:t>angioembolization</a:t>
            </a:r>
            <a:r>
              <a:rPr lang="en-US" dirty="0" smtClean="0"/>
              <a:t> (AE)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</a:t>
            </a:r>
          </a:p>
          <a:p>
            <a:pPr>
              <a:buNone/>
            </a:pPr>
            <a:r>
              <a:rPr lang="en-US" dirty="0" smtClean="0"/>
              <a:t>     Two important </a:t>
            </a:r>
            <a:r>
              <a:rPr lang="en-US" dirty="0" err="1" smtClean="0"/>
              <a:t>hemostatic</a:t>
            </a:r>
            <a:r>
              <a:rPr lang="en-US" dirty="0" smtClean="0"/>
              <a:t> maneuvers, established as very effective measures in controlling bleeding from liver trauma.</a:t>
            </a:r>
          </a:p>
        </p:txBody>
      </p:sp>
      <p:pic>
        <p:nvPicPr>
          <p:cNvPr id="2052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38932" y="1600202"/>
            <a:ext cx="3457139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TextBox 7"/>
          <p:cNvSpPr txBox="1"/>
          <p:nvPr/>
        </p:nvSpPr>
        <p:spPr>
          <a:xfrm>
            <a:off x="5029200" y="5486402"/>
            <a:ext cx="1219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Venous bleed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467600" y="5486402"/>
            <a:ext cx="990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Arterial bleed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81600" y="37338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PHP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620000" y="3810000"/>
            <a:ext cx="762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  </a:t>
            </a:r>
            <a:r>
              <a:rPr lang="en-US" dirty="0">
                <a:solidFill>
                  <a:srgbClr val="C00000"/>
                </a:solidFill>
              </a:rPr>
              <a:t>AE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791200" y="1600200"/>
            <a:ext cx="182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Liver </a:t>
            </a:r>
            <a:r>
              <a:rPr lang="en-US" dirty="0" err="1">
                <a:solidFill>
                  <a:srgbClr val="C00000"/>
                </a:solidFill>
              </a:rPr>
              <a:t>hemostasis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13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14" name="Picture 3" descr="C:\Users\DR. BIPLAB MISHRA\Desktop\downlo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Management of liver trauma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838200"/>
            <a:ext cx="7391400" cy="59436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smtClean="0"/>
              <a:t>                                                          Trauma</a:t>
            </a:r>
          </a:p>
          <a:p>
            <a:pPr>
              <a:buNone/>
            </a:pPr>
            <a:r>
              <a:rPr lang="en-US" dirty="0" smtClean="0"/>
              <a:t>                       </a:t>
            </a:r>
          </a:p>
          <a:p>
            <a:pPr>
              <a:buNone/>
            </a:pPr>
            <a:r>
              <a:rPr lang="en-US" dirty="0" smtClean="0"/>
              <a:t>                                                    ABCDE (ATLS)  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</a:p>
          <a:p>
            <a:pPr>
              <a:buNone/>
            </a:pPr>
            <a:r>
              <a:rPr lang="en-US" dirty="0" smtClean="0"/>
              <a:t>                             FAST (+)                                    FAST (-)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stable vitals                       unstable vitals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CECT </a:t>
            </a:r>
            <a:r>
              <a:rPr lang="en-US" dirty="0" err="1" smtClean="0"/>
              <a:t>abd</a:t>
            </a:r>
            <a:r>
              <a:rPr lang="en-US" dirty="0" smtClean="0"/>
              <a:t>                                 OR for damage control </a:t>
            </a:r>
            <a:r>
              <a:rPr lang="en-US" dirty="0" err="1" smtClean="0"/>
              <a:t>laparotomy</a:t>
            </a:r>
            <a:endParaRPr lang="en-US" dirty="0" smtClean="0"/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NOM      OM         AE                                </a:t>
            </a:r>
            <a:r>
              <a:rPr lang="en-US" dirty="0" err="1" smtClean="0"/>
              <a:t>perihepatic</a:t>
            </a:r>
            <a:r>
              <a:rPr lang="en-US" dirty="0" smtClean="0"/>
              <a:t> packing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             </a:t>
            </a:r>
          </a:p>
          <a:p>
            <a:pPr>
              <a:buNone/>
            </a:pPr>
            <a:r>
              <a:rPr lang="en-US" dirty="0" smtClean="0"/>
              <a:t>          </a:t>
            </a:r>
            <a:r>
              <a:rPr lang="en-US" dirty="0"/>
              <a:t>S</a:t>
            </a:r>
            <a:r>
              <a:rPr lang="en-US" dirty="0" smtClean="0"/>
              <a:t>atisfactory                     </a:t>
            </a:r>
            <a:r>
              <a:rPr lang="en-US" dirty="0"/>
              <a:t>H</a:t>
            </a:r>
            <a:r>
              <a:rPr lang="en-US" dirty="0" smtClean="0"/>
              <a:t>emostasis                   </a:t>
            </a:r>
            <a:r>
              <a:rPr lang="en-US" dirty="0"/>
              <a:t>U</a:t>
            </a:r>
            <a:r>
              <a:rPr lang="en-US" dirty="0" smtClean="0"/>
              <a:t>nsatisfactory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                                 ICU                        AE           If AE NA </a:t>
            </a:r>
          </a:p>
          <a:p>
            <a:pPr>
              <a:buNone/>
            </a:pPr>
            <a:r>
              <a:rPr lang="en-US" dirty="0" smtClean="0"/>
              <a:t>   Pack removal 24-48hrs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/>
              <a:t>Rebleed</a:t>
            </a:r>
            <a:r>
              <a:rPr lang="en-US" dirty="0" smtClean="0"/>
              <a:t>                                                              repacking (PHP)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00" y="838200"/>
            <a:ext cx="15240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62400" y="1447800"/>
            <a:ext cx="16002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67000" y="2056606"/>
            <a:ext cx="990600" cy="3055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62600" y="2056606"/>
            <a:ext cx="914400" cy="3055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90600" y="2667000"/>
            <a:ext cx="1676400" cy="30479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05200" y="2665410"/>
            <a:ext cx="1752600" cy="3063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90600" y="3276600"/>
            <a:ext cx="13716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90600" y="3886200"/>
            <a:ext cx="7620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05000" y="3886200"/>
            <a:ext cx="6858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667000" y="3886200"/>
            <a:ext cx="5334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10000" y="3200400"/>
            <a:ext cx="38100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76800" y="3886200"/>
            <a:ext cx="23622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33800" y="4495800"/>
            <a:ext cx="18288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600200" y="4495800"/>
            <a:ext cx="13716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248400" y="4495800"/>
            <a:ext cx="16002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267200" y="5029200"/>
            <a:ext cx="6858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143000" y="5410200"/>
            <a:ext cx="25908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90600" y="6019800"/>
            <a:ext cx="11430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57800" y="5943600"/>
            <a:ext cx="19812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019800" y="5105400"/>
            <a:ext cx="6858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stCxn id="4" idx="2"/>
          </p:cNvCxnSpPr>
          <p:nvPr/>
        </p:nvCxnSpPr>
        <p:spPr>
          <a:xfrm rot="5400000">
            <a:off x="4686300" y="1333500"/>
            <a:ext cx="228600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505200" y="1828800"/>
            <a:ext cx="990600" cy="18891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4495800" y="1828800"/>
            <a:ext cx="1066800" cy="2286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 flipV="1">
            <a:off x="2667000" y="2362200"/>
            <a:ext cx="457200" cy="3048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124200" y="2362200"/>
            <a:ext cx="381000" cy="2286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8" idx="2"/>
          </p:cNvCxnSpPr>
          <p:nvPr/>
        </p:nvCxnSpPr>
        <p:spPr>
          <a:xfrm flipH="1">
            <a:off x="1828006" y="2971799"/>
            <a:ext cx="794" cy="30559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0" idx="2"/>
          </p:cNvCxnSpPr>
          <p:nvPr/>
        </p:nvCxnSpPr>
        <p:spPr>
          <a:xfrm rot="5400000">
            <a:off x="1447800" y="3657600"/>
            <a:ext cx="228600" cy="2286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0" idx="2"/>
          </p:cNvCxnSpPr>
          <p:nvPr/>
        </p:nvCxnSpPr>
        <p:spPr>
          <a:xfrm rot="16200000" flipH="1">
            <a:off x="1714500" y="3619500"/>
            <a:ext cx="228600" cy="3048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0" idx="2"/>
          </p:cNvCxnSpPr>
          <p:nvPr/>
        </p:nvCxnSpPr>
        <p:spPr>
          <a:xfrm>
            <a:off x="1676400" y="3657600"/>
            <a:ext cx="1219199" cy="188912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10800000" flipV="1">
            <a:off x="2018903" y="5200253"/>
            <a:ext cx="2210594" cy="153194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5400000">
            <a:off x="1638300" y="5905500"/>
            <a:ext cx="228600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21" idx="3"/>
          </p:cNvCxnSpPr>
          <p:nvPr/>
        </p:nvCxnSpPr>
        <p:spPr>
          <a:xfrm>
            <a:off x="2133600" y="6210300"/>
            <a:ext cx="3124200" cy="381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2438400" y="4876800"/>
            <a:ext cx="1828800" cy="3048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23" idx="2"/>
          </p:cNvCxnSpPr>
          <p:nvPr/>
        </p:nvCxnSpPr>
        <p:spPr>
          <a:xfrm rot="16200000" flipV="1">
            <a:off x="6153150" y="5695950"/>
            <a:ext cx="457200" cy="381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5400000">
            <a:off x="4152900" y="3086100"/>
            <a:ext cx="228600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6019800" y="3581400"/>
            <a:ext cx="0" cy="3048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rot="10800000" flipV="1">
            <a:off x="5257800" y="4267200"/>
            <a:ext cx="381000" cy="2286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endCxn id="23" idx="0"/>
          </p:cNvCxnSpPr>
          <p:nvPr/>
        </p:nvCxnSpPr>
        <p:spPr>
          <a:xfrm rot="10800000" flipV="1">
            <a:off x="6362700" y="4876800"/>
            <a:ext cx="571500" cy="2286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23" idx="1"/>
          </p:cNvCxnSpPr>
          <p:nvPr/>
        </p:nvCxnSpPr>
        <p:spPr>
          <a:xfrm flipH="1">
            <a:off x="4952603" y="5295900"/>
            <a:ext cx="1067197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50" name="Picture 3" descr="C:\Users\DR. BIPLAB MISHRA\Desktop\downlo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  <p:cxnSp>
        <p:nvCxnSpPr>
          <p:cNvPr id="67" name="Straight Connector 66"/>
          <p:cNvCxnSpPr>
            <a:stCxn id="17" idx="3"/>
            <a:endCxn id="16" idx="1"/>
          </p:cNvCxnSpPr>
          <p:nvPr/>
        </p:nvCxnSpPr>
        <p:spPr>
          <a:xfrm>
            <a:off x="2971800" y="4686300"/>
            <a:ext cx="762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5562600" y="4648200"/>
            <a:ext cx="685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rot="5400000">
            <a:off x="6400800" y="5410200"/>
            <a:ext cx="1066800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52400"/>
            <a:ext cx="8229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Management of liver trauma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838200"/>
            <a:ext cx="7391400" cy="5943600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en-US" dirty="0" smtClean="0"/>
              <a:t>                                                          </a:t>
            </a:r>
            <a:r>
              <a:rPr lang="en-US" dirty="0" smtClean="0">
                <a:solidFill>
                  <a:srgbClr val="C00000"/>
                </a:solidFill>
              </a:rPr>
              <a:t>Trauma</a:t>
            </a:r>
          </a:p>
          <a:p>
            <a:pPr>
              <a:buNone/>
            </a:pPr>
            <a:r>
              <a:rPr lang="en-US" dirty="0" smtClean="0"/>
              <a:t>                       </a:t>
            </a:r>
          </a:p>
          <a:p>
            <a:pPr>
              <a:buNone/>
            </a:pPr>
            <a:r>
              <a:rPr lang="en-US" dirty="0" smtClean="0"/>
              <a:t>                                                    </a:t>
            </a:r>
            <a:r>
              <a:rPr lang="en-US" dirty="0" smtClean="0">
                <a:solidFill>
                  <a:srgbClr val="C00000"/>
                </a:solidFill>
              </a:rPr>
              <a:t>ABCDE (ATLS)</a:t>
            </a:r>
            <a:r>
              <a:rPr lang="en-US" dirty="0" smtClean="0"/>
              <a:t>  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</a:t>
            </a:r>
          </a:p>
          <a:p>
            <a:pPr>
              <a:buNone/>
            </a:pPr>
            <a:r>
              <a:rPr lang="en-US" dirty="0" smtClean="0"/>
              <a:t>                             </a:t>
            </a:r>
            <a:r>
              <a:rPr lang="en-US" dirty="0" smtClean="0">
                <a:solidFill>
                  <a:srgbClr val="C00000"/>
                </a:solidFill>
              </a:rPr>
              <a:t>FAST (+)</a:t>
            </a:r>
            <a:r>
              <a:rPr lang="en-US" dirty="0" smtClean="0"/>
              <a:t>                                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FAST (-)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stable vitals</a:t>
            </a:r>
            <a:r>
              <a:rPr lang="en-US" dirty="0" smtClean="0"/>
              <a:t>                       </a:t>
            </a:r>
            <a:r>
              <a:rPr lang="en-US" dirty="0" smtClean="0">
                <a:solidFill>
                  <a:srgbClr val="C00000"/>
                </a:solidFill>
              </a:rPr>
              <a:t>unstable vitals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CECT </a:t>
            </a: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abd</a:t>
            </a:r>
            <a:r>
              <a:rPr lang="en-US" dirty="0" smtClean="0"/>
              <a:t>                                 </a:t>
            </a:r>
            <a:r>
              <a:rPr lang="en-US" dirty="0" smtClean="0">
                <a:solidFill>
                  <a:srgbClr val="C00000"/>
                </a:solidFill>
              </a:rPr>
              <a:t>OR for damage control </a:t>
            </a:r>
            <a:r>
              <a:rPr lang="en-US" dirty="0" err="1" smtClean="0">
                <a:solidFill>
                  <a:srgbClr val="C00000"/>
                </a:solidFill>
              </a:rPr>
              <a:t>laparotomy</a:t>
            </a:r>
            <a:endParaRPr lang="en-US" dirty="0" smtClean="0">
              <a:solidFill>
                <a:srgbClr val="C00000"/>
              </a:solidFill>
            </a:endParaRP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NOM      OM         AE</a:t>
            </a:r>
            <a:r>
              <a:rPr lang="en-US" dirty="0" smtClean="0"/>
              <a:t>                                </a:t>
            </a:r>
            <a:r>
              <a:rPr lang="en-US" dirty="0" err="1">
                <a:solidFill>
                  <a:srgbClr val="C00000"/>
                </a:solidFill>
              </a:rPr>
              <a:t>P</a:t>
            </a:r>
            <a:r>
              <a:rPr lang="en-US" dirty="0" err="1" smtClean="0">
                <a:solidFill>
                  <a:srgbClr val="C00000"/>
                </a:solidFill>
              </a:rPr>
              <a:t>erihepatic</a:t>
            </a:r>
            <a:r>
              <a:rPr lang="en-US" dirty="0" smtClean="0">
                <a:solidFill>
                  <a:srgbClr val="C00000"/>
                </a:solidFill>
              </a:rPr>
              <a:t> </a:t>
            </a:r>
            <a:r>
              <a:rPr lang="en-US" dirty="0">
                <a:solidFill>
                  <a:srgbClr val="C00000"/>
                </a:solidFill>
              </a:rPr>
              <a:t>P</a:t>
            </a:r>
            <a:r>
              <a:rPr lang="en-US" dirty="0" smtClean="0">
                <a:solidFill>
                  <a:srgbClr val="C00000"/>
                </a:solidFill>
              </a:rPr>
              <a:t>acking</a:t>
            </a:r>
          </a:p>
          <a:p>
            <a:pPr>
              <a:buNone/>
            </a:pPr>
            <a:r>
              <a:rPr lang="en-US" dirty="0"/>
              <a:t> </a:t>
            </a:r>
            <a:r>
              <a:rPr lang="en-US" dirty="0" smtClean="0"/>
              <a:t>                 </a:t>
            </a:r>
          </a:p>
          <a:p>
            <a:pPr>
              <a:buNone/>
            </a:pPr>
            <a:r>
              <a:rPr lang="en-US" dirty="0" smtClean="0"/>
              <a:t>         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atisfactory</a:t>
            </a:r>
            <a:r>
              <a:rPr lang="en-US" dirty="0" smtClean="0"/>
              <a:t>                     </a:t>
            </a:r>
            <a:r>
              <a:rPr lang="en-US" dirty="0">
                <a:solidFill>
                  <a:srgbClr val="C00000"/>
                </a:solidFill>
              </a:rPr>
              <a:t>H</a:t>
            </a:r>
            <a:r>
              <a:rPr lang="en-US" dirty="0" smtClean="0">
                <a:solidFill>
                  <a:srgbClr val="C00000"/>
                </a:solidFill>
              </a:rPr>
              <a:t>emostasis</a:t>
            </a:r>
            <a:r>
              <a:rPr lang="en-US" dirty="0" smtClean="0"/>
              <a:t>                   </a:t>
            </a:r>
            <a:r>
              <a:rPr lang="en-US" dirty="0">
                <a:solidFill>
                  <a:srgbClr val="C00000"/>
                </a:solidFill>
              </a:rPr>
              <a:t>U</a:t>
            </a:r>
            <a:r>
              <a:rPr lang="en-US" dirty="0" smtClean="0">
                <a:solidFill>
                  <a:srgbClr val="C00000"/>
                </a:solidFill>
              </a:rPr>
              <a:t>nsatisfactory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smtClean="0"/>
              <a:t>                                                          </a:t>
            </a:r>
            <a:r>
              <a:rPr lang="en-US" dirty="0" smtClean="0">
                <a:solidFill>
                  <a:srgbClr val="C00000"/>
                </a:solidFill>
              </a:rPr>
              <a:t>ICU                        AE           If AE NA</a:t>
            </a:r>
            <a:r>
              <a:rPr lang="en-US" dirty="0" smtClean="0"/>
              <a:t> </a:t>
            </a:r>
          </a:p>
          <a:p>
            <a:pPr>
              <a:buNone/>
            </a:pPr>
            <a:r>
              <a:rPr lang="en-US" dirty="0" smtClean="0"/>
              <a:t>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Pack removal 24-48hrs</a:t>
            </a:r>
          </a:p>
          <a:p>
            <a:pPr>
              <a:buNone/>
            </a:pPr>
            <a:endParaRPr lang="en-US" dirty="0" smtClean="0"/>
          </a:p>
          <a:p>
            <a:pPr>
              <a:buNone/>
            </a:pPr>
            <a:r>
              <a:rPr lang="en-US" dirty="0" err="1" smtClean="0">
                <a:solidFill>
                  <a:schemeClr val="bg1">
                    <a:lumMod val="50000"/>
                  </a:schemeClr>
                </a:solidFill>
              </a:rPr>
              <a:t>Rebleed</a:t>
            </a:r>
            <a:r>
              <a:rPr lang="en-US" dirty="0" smtClean="0"/>
              <a:t>                                                             </a:t>
            </a:r>
            <a:r>
              <a:rPr lang="en-US" dirty="0" smtClean="0">
                <a:solidFill>
                  <a:srgbClr val="C00000"/>
                </a:solidFill>
              </a:rPr>
              <a:t>Repacking (PHP)</a:t>
            </a:r>
          </a:p>
        </p:txBody>
      </p:sp>
      <p:sp>
        <p:nvSpPr>
          <p:cNvPr id="4" name="Rectangle 3"/>
          <p:cNvSpPr/>
          <p:nvPr/>
        </p:nvSpPr>
        <p:spPr>
          <a:xfrm>
            <a:off x="4038600" y="838200"/>
            <a:ext cx="1524000" cy="30320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962400" y="1447800"/>
            <a:ext cx="1600200" cy="32424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2667000" y="2056606"/>
            <a:ext cx="990600" cy="30559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562600" y="2056606"/>
            <a:ext cx="914400" cy="305594"/>
          </a:xfrm>
          <a:prstGeom prst="rect">
            <a:avLst/>
          </a:prstGeom>
          <a:noFill/>
          <a:ln>
            <a:solidFill>
              <a:srgbClr val="FCF1D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90600" y="2667000"/>
            <a:ext cx="1676400" cy="30479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505200" y="2665410"/>
            <a:ext cx="1752600" cy="306389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90600" y="3276600"/>
            <a:ext cx="1371600" cy="381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990600" y="3886200"/>
            <a:ext cx="762000" cy="381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905000" y="3886200"/>
            <a:ext cx="685800" cy="381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2667000" y="3886200"/>
            <a:ext cx="533400" cy="381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3810000" y="3200400"/>
            <a:ext cx="38100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4876800" y="3886200"/>
            <a:ext cx="23622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3733800" y="4495800"/>
            <a:ext cx="18288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1600200" y="4495800"/>
            <a:ext cx="1371600" cy="381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6248400" y="4495800"/>
            <a:ext cx="16002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4267200" y="5029200"/>
            <a:ext cx="6858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1143000" y="5410200"/>
            <a:ext cx="2590800" cy="381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990600" y="6019800"/>
            <a:ext cx="1143000" cy="381000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5257800" y="5943600"/>
            <a:ext cx="19812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6019800" y="5105400"/>
            <a:ext cx="685800" cy="381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6" name="Straight Arrow Connector 25"/>
          <p:cNvCxnSpPr>
            <a:stCxn id="4" idx="2"/>
          </p:cNvCxnSpPr>
          <p:nvPr/>
        </p:nvCxnSpPr>
        <p:spPr>
          <a:xfrm flipH="1">
            <a:off x="4799806" y="1141409"/>
            <a:ext cx="794" cy="30718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5" idx="2"/>
          </p:cNvCxnSpPr>
          <p:nvPr/>
        </p:nvCxnSpPr>
        <p:spPr>
          <a:xfrm flipH="1">
            <a:off x="3505200" y="1772047"/>
            <a:ext cx="1257300" cy="245665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5" idx="2"/>
          </p:cNvCxnSpPr>
          <p:nvPr/>
        </p:nvCxnSpPr>
        <p:spPr>
          <a:xfrm>
            <a:off x="4762500" y="1772047"/>
            <a:ext cx="800100" cy="285353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 flipV="1">
            <a:off x="2667000" y="2362200"/>
            <a:ext cx="457200" cy="3048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124200" y="2362200"/>
            <a:ext cx="381000" cy="2286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stCxn id="8" idx="2"/>
          </p:cNvCxnSpPr>
          <p:nvPr/>
        </p:nvCxnSpPr>
        <p:spPr>
          <a:xfrm flipH="1">
            <a:off x="1828006" y="2971799"/>
            <a:ext cx="794" cy="305595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>
            <a:stCxn id="10" idx="2"/>
          </p:cNvCxnSpPr>
          <p:nvPr/>
        </p:nvCxnSpPr>
        <p:spPr>
          <a:xfrm rot="5400000">
            <a:off x="1447800" y="3657600"/>
            <a:ext cx="228600" cy="2286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>
            <a:stCxn id="10" idx="2"/>
          </p:cNvCxnSpPr>
          <p:nvPr/>
        </p:nvCxnSpPr>
        <p:spPr>
          <a:xfrm rot="16200000" flipH="1">
            <a:off x="1714500" y="3619500"/>
            <a:ext cx="228600" cy="3048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Arrow Connector 43"/>
          <p:cNvCxnSpPr>
            <a:stCxn id="10" idx="2"/>
          </p:cNvCxnSpPr>
          <p:nvPr/>
        </p:nvCxnSpPr>
        <p:spPr>
          <a:xfrm>
            <a:off x="1676400" y="3657600"/>
            <a:ext cx="1219199" cy="188912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Straight Arrow Connector 56"/>
          <p:cNvCxnSpPr/>
          <p:nvPr/>
        </p:nvCxnSpPr>
        <p:spPr>
          <a:xfrm rot="10800000" flipV="1">
            <a:off x="2018903" y="5200253"/>
            <a:ext cx="2210594" cy="153194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Arrow Connector 58"/>
          <p:cNvCxnSpPr/>
          <p:nvPr/>
        </p:nvCxnSpPr>
        <p:spPr>
          <a:xfrm rot="5400000">
            <a:off x="1638300" y="5905500"/>
            <a:ext cx="228600" cy="1588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stCxn id="21" idx="3"/>
          </p:cNvCxnSpPr>
          <p:nvPr/>
        </p:nvCxnSpPr>
        <p:spPr>
          <a:xfrm>
            <a:off x="2133600" y="6210300"/>
            <a:ext cx="3124200" cy="381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63"/>
          <p:cNvCxnSpPr/>
          <p:nvPr/>
        </p:nvCxnSpPr>
        <p:spPr>
          <a:xfrm>
            <a:off x="2438400" y="4876800"/>
            <a:ext cx="1828800" cy="304800"/>
          </a:xfrm>
          <a:prstGeom prst="straightConnector1">
            <a:avLst/>
          </a:prstGeom>
          <a:ln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Arrow Connector 65"/>
          <p:cNvCxnSpPr>
            <a:endCxn id="23" idx="2"/>
          </p:cNvCxnSpPr>
          <p:nvPr/>
        </p:nvCxnSpPr>
        <p:spPr>
          <a:xfrm flipH="1" flipV="1">
            <a:off x="6362700" y="5486400"/>
            <a:ext cx="38100" cy="4572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/>
          <p:nvPr/>
        </p:nvCxnSpPr>
        <p:spPr>
          <a:xfrm rot="5400000">
            <a:off x="4152900" y="3086100"/>
            <a:ext cx="228600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69"/>
          <p:cNvCxnSpPr/>
          <p:nvPr/>
        </p:nvCxnSpPr>
        <p:spPr>
          <a:xfrm>
            <a:off x="6019800" y="3581400"/>
            <a:ext cx="0" cy="3048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/>
          <p:nvPr/>
        </p:nvCxnSpPr>
        <p:spPr>
          <a:xfrm rot="10800000" flipV="1">
            <a:off x="5257800" y="4267200"/>
            <a:ext cx="381000" cy="2286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>
            <a:endCxn id="23" idx="0"/>
          </p:cNvCxnSpPr>
          <p:nvPr/>
        </p:nvCxnSpPr>
        <p:spPr>
          <a:xfrm rot="10800000" flipV="1">
            <a:off x="6362700" y="4876800"/>
            <a:ext cx="571500" cy="22860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Arrow Connector 87"/>
          <p:cNvCxnSpPr>
            <a:stCxn id="23" idx="1"/>
          </p:cNvCxnSpPr>
          <p:nvPr/>
        </p:nvCxnSpPr>
        <p:spPr>
          <a:xfrm flipH="1">
            <a:off x="4952603" y="5295900"/>
            <a:ext cx="1067197" cy="0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50" name="Picture 3" descr="C:\Users\DR. BIPLAB MISHRA\Desktop\downlo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  <p:cxnSp>
        <p:nvCxnSpPr>
          <p:cNvPr id="67" name="Straight Connector 66"/>
          <p:cNvCxnSpPr>
            <a:stCxn id="17" idx="3"/>
            <a:endCxn id="16" idx="1"/>
          </p:cNvCxnSpPr>
          <p:nvPr/>
        </p:nvCxnSpPr>
        <p:spPr>
          <a:xfrm>
            <a:off x="2971800" y="4686300"/>
            <a:ext cx="7620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Straight Connector 68"/>
          <p:cNvCxnSpPr/>
          <p:nvPr/>
        </p:nvCxnSpPr>
        <p:spPr>
          <a:xfrm>
            <a:off x="5562600" y="4648200"/>
            <a:ext cx="685800" cy="15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1" name="Straight Arrow Connector 90"/>
          <p:cNvCxnSpPr/>
          <p:nvPr/>
        </p:nvCxnSpPr>
        <p:spPr>
          <a:xfrm rot="5400000">
            <a:off x="6400800" y="5410200"/>
            <a:ext cx="1066800" cy="1588"/>
          </a:xfrm>
          <a:prstGeom prst="straightConnector1">
            <a:avLst/>
          </a:prstGeom>
          <a:ln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5562600" y="2054221"/>
            <a:ext cx="914400" cy="30559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673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Perihepatic</a:t>
            </a:r>
            <a:r>
              <a:rPr lang="en-US" dirty="0" smtClean="0"/>
              <a:t> packing (PHP)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Technique : Manual compression</a:t>
            </a:r>
          </a:p>
          <a:p>
            <a:pPr>
              <a:buNone/>
            </a:pPr>
            <a:r>
              <a:rPr lang="en-US" dirty="0" smtClean="0"/>
              <a:t>                          Pringle maneuver</a:t>
            </a:r>
          </a:p>
          <a:p>
            <a:pPr>
              <a:buNone/>
            </a:pPr>
            <a:r>
              <a:rPr lang="en-US" dirty="0" smtClean="0"/>
              <a:t>                          Surgical sponge packing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643128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Courtesy: </a:t>
            </a:r>
            <a:r>
              <a:rPr lang="en-US" dirty="0" err="1" smtClean="0"/>
              <a:t>Uptodate</a:t>
            </a:r>
            <a:endParaRPr lang="en-US" dirty="0"/>
          </a:p>
        </p:txBody>
      </p:sp>
      <p:pic>
        <p:nvPicPr>
          <p:cNvPr id="7" name="Picture 2" descr="C:\Users\DR. BIPLAB MISHRA\Pictures\photos\AIIMS 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731520" cy="731520"/>
          </a:xfrm>
          <a:prstGeom prst="rect">
            <a:avLst/>
          </a:prstGeom>
          <a:noFill/>
        </p:spPr>
      </p:pic>
      <p:pic>
        <p:nvPicPr>
          <p:cNvPr id="8" name="Picture 3" descr="C:\Users\DR. BIPLAB MISHRA\Desktop\download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368937" y="0"/>
            <a:ext cx="775065" cy="548640"/>
          </a:xfrm>
          <a:prstGeom prst="rect">
            <a:avLst/>
          </a:prstGeom>
          <a:noFill/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6452" y="3678184"/>
            <a:ext cx="2944233" cy="263171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65091" y="3672879"/>
            <a:ext cx="5677215" cy="2635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810</TotalTime>
  <Words>1260</Words>
  <Application>Microsoft Office PowerPoint</Application>
  <PresentationFormat>On-screen Show (4:3)</PresentationFormat>
  <Paragraphs>197</Paragraphs>
  <Slides>37</Slides>
  <Notes>19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38" baseType="lpstr">
      <vt:lpstr>Office Theme</vt:lpstr>
      <vt:lpstr>Compression of hepatoduodenal ligament by sponges during perihepatic packing for liver trauma leading to difficult maneuvering of angiography catheter through common hepatic artery: ‘Mishra Phenomenon’</vt:lpstr>
      <vt:lpstr>Hepatic Trauma</vt:lpstr>
      <vt:lpstr>Hepatic Trauma</vt:lpstr>
      <vt:lpstr>Anatomy of liver</vt:lpstr>
      <vt:lpstr>Hepato-duodenal ligament</vt:lpstr>
      <vt:lpstr>Perihepatic packing (PHP) &amp; selective hepatic artery angioembolization (AE)</vt:lpstr>
      <vt:lpstr>Management of liver trauma </vt:lpstr>
      <vt:lpstr>Management of liver trauma </vt:lpstr>
      <vt:lpstr>Perihepatic packing (PHP)</vt:lpstr>
      <vt:lpstr>Pringle maneuver </vt:lpstr>
      <vt:lpstr>Perihepatic packing (PHP)</vt:lpstr>
      <vt:lpstr>Perihepatic packing - disadvantages</vt:lpstr>
      <vt:lpstr>Angioembolization (AE) </vt:lpstr>
      <vt:lpstr>Vascular anatomy</vt:lpstr>
      <vt:lpstr>Disadvantages </vt:lpstr>
      <vt:lpstr>Catheterization of the hepatic artery</vt:lpstr>
      <vt:lpstr>Angiography of the hepatic artery</vt:lpstr>
      <vt:lpstr>Hepatic angiography showing  vascular blush</vt:lpstr>
      <vt:lpstr>After angioembolization, vascular blush vanished</vt:lpstr>
      <vt:lpstr>PowerPoint Presentation</vt:lpstr>
      <vt:lpstr>PowerPoint Presentation</vt:lpstr>
      <vt:lpstr>PowerPoint Presentation</vt:lpstr>
      <vt:lpstr>Peri-hepatic packing  Hepatic Angioembolization</vt:lpstr>
      <vt:lpstr>Our observation 5 yrs back…. </vt:lpstr>
      <vt:lpstr>Catheterization of the celiac axis</vt:lpstr>
      <vt:lpstr>Angiography of the celiac axis</vt:lpstr>
      <vt:lpstr>Angiography showing vascular blush</vt:lpstr>
      <vt:lpstr>Angiography showing vascular blush</vt:lpstr>
      <vt:lpstr>PowerPoint Presentation</vt:lpstr>
      <vt:lpstr>PowerPoint Presentation</vt:lpstr>
      <vt:lpstr>PowerPoint Presentation</vt:lpstr>
      <vt:lpstr>Last five years…..</vt:lpstr>
      <vt:lpstr>‘Mishra Phenomenon’ vs  ‘Sponge Pringle’</vt:lpstr>
      <vt:lpstr>Significance of Mishra Phenomenon</vt:lpstr>
      <vt:lpstr>Summary</vt:lpstr>
      <vt:lpstr>PowerPoint Presentation</vt:lpstr>
      <vt:lpstr>Thank You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Greetings from India</dc:title>
  <dc:creator>DR. BIPLAB MISHRA</dc:creator>
  <cp:lastModifiedBy>RUMELA BASU</cp:lastModifiedBy>
  <cp:revision>112</cp:revision>
  <dcterms:created xsi:type="dcterms:W3CDTF">2014-11-12T15:15:18Z</dcterms:created>
  <dcterms:modified xsi:type="dcterms:W3CDTF">2014-11-20T15:27:35Z</dcterms:modified>
</cp:coreProperties>
</file>