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 id="2147483676" r:id="rId3"/>
  </p:sldMasterIdLst>
  <p:notesMasterIdLst>
    <p:notesMasterId r:id="rId29"/>
  </p:notesMasterIdLst>
  <p:handoutMasterIdLst>
    <p:handoutMasterId r:id="rId30"/>
  </p:handoutMasterIdLst>
  <p:sldIdLst>
    <p:sldId id="526" r:id="rId4"/>
    <p:sldId id="527" r:id="rId5"/>
    <p:sldId id="525" r:id="rId6"/>
    <p:sldId id="494" r:id="rId7"/>
    <p:sldId id="524" r:id="rId8"/>
    <p:sldId id="497" r:id="rId9"/>
    <p:sldId id="498" r:id="rId10"/>
    <p:sldId id="499" r:id="rId11"/>
    <p:sldId id="500" r:id="rId12"/>
    <p:sldId id="501" r:id="rId13"/>
    <p:sldId id="502" r:id="rId14"/>
    <p:sldId id="503" r:id="rId15"/>
    <p:sldId id="504" r:id="rId16"/>
    <p:sldId id="505" r:id="rId17"/>
    <p:sldId id="521" r:id="rId18"/>
    <p:sldId id="507" r:id="rId19"/>
    <p:sldId id="508" r:id="rId20"/>
    <p:sldId id="509" r:id="rId21"/>
    <p:sldId id="510" r:id="rId22"/>
    <p:sldId id="522" r:id="rId23"/>
    <p:sldId id="512" r:id="rId24"/>
    <p:sldId id="519" r:id="rId25"/>
    <p:sldId id="523" r:id="rId26"/>
    <p:sldId id="490" r:id="rId27"/>
    <p:sldId id="52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F71"/>
    <a:srgbClr val="FF0080"/>
    <a:srgbClr val="804000"/>
    <a:srgbClr val="8000FF"/>
    <a:srgbClr val="B4B37F"/>
    <a:srgbClr val="5556FB"/>
    <a:srgbClr val="FFFC6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800" autoAdjust="0"/>
    <p:restoredTop sz="91793" autoAdjust="0"/>
  </p:normalViewPr>
  <p:slideViewPr>
    <p:cSldViewPr snapToGrid="0" snapToObjects="1">
      <p:cViewPr varScale="1">
        <p:scale>
          <a:sx n="68" d="100"/>
          <a:sy n="68" d="100"/>
        </p:scale>
        <p:origin x="-1398" y="-96"/>
      </p:cViewPr>
      <p:guideLst>
        <p:guide orient="horz" pos="2160"/>
        <p:guide pos="2880"/>
      </p:guideLst>
    </p:cSldViewPr>
  </p:slideViewPr>
  <p:outlineViewPr>
    <p:cViewPr>
      <p:scale>
        <a:sx n="33" d="100"/>
        <a:sy n="33" d="100"/>
      </p:scale>
      <p:origin x="0" y="2664"/>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5776E0-17DA-514A-893B-57EC56286294}" type="datetime1">
              <a:rPr/>
              <a:pPr/>
              <a:t>8/4/14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E0AD7C-ECCC-1348-8330-BF590CDD5CB1}" type="slidenum">
              <a:rPr/>
              <a:pPr/>
              <a:t>‹#›</a:t>
            </a:fld>
            <a:endParaRPr lang="en-US"/>
          </a:p>
        </p:txBody>
      </p:sp>
    </p:spTree>
    <p:extLst>
      <p:ext uri="{BB962C8B-B14F-4D97-AF65-F5344CB8AC3E}">
        <p14:creationId xmlns:p14="http://schemas.microsoft.com/office/powerpoint/2010/main" xmlns="" val="31145646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6BB0B-336C-F042-9210-5561CBF04013}" type="datetime1">
              <a:rPr/>
              <a:pPr/>
              <a:t>8/4/14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47F533-47CE-7946-BCA4-113E19A8D692}" type="slidenum">
              <a:rPr lang="en-US" smtClean="0"/>
              <a:pPr/>
              <a:t>‹#›</a:t>
            </a:fld>
            <a:endParaRPr lang="en-US"/>
          </a:p>
        </p:txBody>
      </p:sp>
    </p:spTree>
    <p:extLst>
      <p:ext uri="{BB962C8B-B14F-4D97-AF65-F5344CB8AC3E}">
        <p14:creationId xmlns:p14="http://schemas.microsoft.com/office/powerpoint/2010/main" xmlns="" val="32296224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E9154F7-267F-4EDB-8A45-8CDB61E8BCF8}" type="slidenum">
              <a:rPr lang="en-US" smtClean="0"/>
              <a:pPr/>
              <a:t>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Prostate-specific antigen (PSA)</a:t>
            </a:r>
          </a:p>
          <a:p>
            <a:r>
              <a:rPr lang="en-US" dirty="0" err="1" smtClean="0"/>
              <a:t>Carcinoenbryonic</a:t>
            </a:r>
            <a:r>
              <a:rPr lang="en-US" dirty="0" smtClean="0"/>
              <a:t> antigen (CEA)</a:t>
            </a:r>
            <a:endParaRPr lang="en-US" dirty="0"/>
          </a:p>
        </p:txBody>
      </p:sp>
      <p:sp>
        <p:nvSpPr>
          <p:cNvPr id="4" name="Slide Number Placeholder 3"/>
          <p:cNvSpPr>
            <a:spLocks noGrp="1"/>
          </p:cNvSpPr>
          <p:nvPr>
            <p:ph type="sldNum" sz="quarter" idx="10"/>
          </p:nvPr>
        </p:nvSpPr>
        <p:spPr/>
        <p:txBody>
          <a:bodyPr/>
          <a:lstStyle/>
          <a:p>
            <a:fld id="{4747F533-47CE-7946-BCA4-113E19A8D692}" type="slidenum">
              <a:rPr lang="en-US" smtClean="0"/>
              <a:pPr/>
              <a:t>10</a:t>
            </a:fld>
            <a:endParaRPr lang="en-US"/>
          </a:p>
        </p:txBody>
      </p:sp>
    </p:spTree>
    <p:extLst>
      <p:ext uri="{BB962C8B-B14F-4D97-AF65-F5344CB8AC3E}">
        <p14:creationId xmlns:p14="http://schemas.microsoft.com/office/powerpoint/2010/main" xmlns="" val="1838011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pPr defTabSz="432465">
              <a:defRPr/>
            </a:pPr>
            <a:r>
              <a:rPr lang="en-US" sz="1100" dirty="0"/>
              <a:t>Although copy number alterations showed strong </a:t>
            </a:r>
            <a:r>
              <a:rPr lang="en-US" sz="1100" dirty="0" err="1"/>
              <a:t>cis</a:t>
            </a:r>
            <a:r>
              <a:rPr lang="en-US" sz="1100" dirty="0"/>
              <a:t>- and trans-effects on mRNA abundance, relatively few of these extend to the protein level. Thus, proteomics data enabled prioritization of candidate driver genes. </a:t>
            </a:r>
            <a:endParaRPr lang="en-US" dirty="0" smtClean="0"/>
          </a:p>
          <a:p>
            <a:endParaRPr lang="en-US" dirty="0"/>
          </a:p>
        </p:txBody>
      </p:sp>
      <p:sp>
        <p:nvSpPr>
          <p:cNvPr id="4" name="Slide Number Placeholder 3"/>
          <p:cNvSpPr>
            <a:spLocks noGrp="1"/>
          </p:cNvSpPr>
          <p:nvPr>
            <p:ph type="sldNum" sz="quarter" idx="10"/>
          </p:nvPr>
        </p:nvSpPr>
        <p:spPr/>
        <p:txBody>
          <a:bodyPr/>
          <a:lstStyle/>
          <a:p>
            <a:fld id="{8D227AF7-124F-2D41-B143-340605B255B4}" type="slidenum">
              <a:rPr lang="en-US" smtClean="0"/>
              <a:pPr/>
              <a:t>15</a:t>
            </a:fld>
            <a:endParaRPr lang="en-US"/>
          </a:p>
        </p:txBody>
      </p:sp>
    </p:spTree>
    <p:extLst>
      <p:ext uri="{BB962C8B-B14F-4D97-AF65-F5344CB8AC3E}">
        <p14:creationId xmlns:p14="http://schemas.microsoft.com/office/powerpoint/2010/main" xmlns="" val="241358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7F533-47CE-7946-BCA4-113E19A8D692}" type="slidenum">
              <a:rPr lang="en-US" smtClean="0"/>
              <a:pPr/>
              <a:t>17</a:t>
            </a:fld>
            <a:endParaRPr lang="en-US"/>
          </a:p>
        </p:txBody>
      </p:sp>
    </p:spTree>
    <p:extLst>
      <p:ext uri="{BB962C8B-B14F-4D97-AF65-F5344CB8AC3E}">
        <p14:creationId xmlns:p14="http://schemas.microsoft.com/office/powerpoint/2010/main" xmlns="" val="4238545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Cover.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userDrawn="1"/>
        </p:nvSpPr>
        <p:spPr bwMode="auto">
          <a:xfrm>
            <a:off x="8804275" y="6635750"/>
            <a:ext cx="339725" cy="24447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744B6FA8-3C16-4F44-BA5B-015078398CFA}" type="slidenum">
              <a:rPr lang="en-US" sz="1000" smtClean="0">
                <a:solidFill>
                  <a:srgbClr val="FFFFFF"/>
                </a:solidFill>
              </a:rPr>
              <a:pPr defTabSz="914400" eaLnBrk="1" fontAlgn="base" hangingPunct="1">
                <a:spcBef>
                  <a:spcPct val="0"/>
                </a:spcBef>
                <a:spcAft>
                  <a:spcPct val="0"/>
                </a:spcAft>
                <a:defRPr/>
              </a:pPr>
              <a:t>‹#›</a:t>
            </a:fld>
            <a:endParaRPr lang="en-US" sz="1000" smtClean="0">
              <a:solidFill>
                <a:srgbClr val="FFFFFF"/>
              </a:solidFill>
            </a:endParaRPr>
          </a:p>
        </p:txBody>
      </p:sp>
      <p:sp>
        <p:nvSpPr>
          <p:cNvPr id="3075" name="Rectangle 3"/>
          <p:cNvSpPr>
            <a:spLocks noGrp="1" noChangeArrowheads="1"/>
          </p:cNvSpPr>
          <p:nvPr>
            <p:ph type="ctrTitle"/>
          </p:nvPr>
        </p:nvSpPr>
        <p:spPr>
          <a:xfrm>
            <a:off x="838200" y="2819400"/>
            <a:ext cx="7848600" cy="1470025"/>
          </a:xfrm>
        </p:spPr>
        <p:txBody>
          <a:bodyPr/>
          <a:lstStyle>
            <a:lvl1pPr algn="ctr">
              <a:defRPr sz="3400">
                <a:solidFill>
                  <a:srgbClr val="1D75B4"/>
                </a:solidFill>
              </a:defRPr>
            </a:lvl1pPr>
          </a:lstStyle>
          <a:p>
            <a:r>
              <a:rPr lang="en-US" dirty="0"/>
              <a:t>Click to edit Master title style</a:t>
            </a:r>
          </a:p>
        </p:txBody>
      </p:sp>
      <p:sp>
        <p:nvSpPr>
          <p:cNvPr id="3076" name="Rectangle 4"/>
          <p:cNvSpPr>
            <a:spLocks noGrp="1" noChangeArrowheads="1"/>
          </p:cNvSpPr>
          <p:nvPr>
            <p:ph type="subTitle" idx="1"/>
          </p:nvPr>
        </p:nvSpPr>
        <p:spPr>
          <a:xfrm>
            <a:off x="838200" y="4495800"/>
            <a:ext cx="7848600" cy="1752600"/>
          </a:xfrm>
        </p:spPr>
        <p:txBody>
          <a:bodyPr/>
          <a:lstStyle>
            <a:lvl1pPr marL="0" indent="0" algn="ctr">
              <a:buFontTx/>
              <a:buNone/>
              <a:defRPr sz="2200"/>
            </a:lvl1pPr>
          </a:lstStyle>
          <a:p>
            <a:r>
              <a:rPr lang="en-US" dirty="0"/>
              <a:t>Click to edit Master subtitle style</a:t>
            </a:r>
          </a:p>
        </p:txBody>
      </p:sp>
    </p:spTree>
    <p:extLst>
      <p:ext uri="{BB962C8B-B14F-4D97-AF65-F5344CB8AC3E}">
        <p14:creationId xmlns:p14="http://schemas.microsoft.com/office/powerpoint/2010/main" xmlns="" val="1206801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54576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63549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5"/>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l="26500" t="33501" r="28999" b="25500"/>
          <a:stretch>
            <a:fillRect/>
          </a:stretch>
        </p:blipFill>
        <p:spPr bwMode="auto">
          <a:xfrm>
            <a:off x="8382000" y="6172200"/>
            <a:ext cx="606425"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4" name="Rectangle 2"/>
          <p:cNvSpPr>
            <a:spLocks noGrp="1" noChangeArrowheads="1"/>
          </p:cNvSpPr>
          <p:nvPr>
            <p:ph type="ctrTitle"/>
          </p:nvPr>
        </p:nvSpPr>
        <p:spPr>
          <a:xfrm>
            <a:off x="0" y="2032000"/>
            <a:ext cx="9144000" cy="1924050"/>
          </a:xfrm>
          <a:solidFill>
            <a:srgbClr val="5F432A"/>
          </a:solidFill>
          <a:ln>
            <a:noFill/>
          </a:ln>
        </p:spPr>
        <p:txBody>
          <a:bodyPr/>
          <a:lstStyle>
            <a:lvl1pPr>
              <a:defRPr lang="en-US" dirty="0">
                <a:solidFill>
                  <a:schemeClr val="bg1"/>
                </a:solidFill>
              </a:defRPr>
            </a:lvl1pPr>
          </a:lstStyle>
          <a:p>
            <a:pPr lvl="0"/>
            <a:r>
              <a:rPr lang="en-US" dirty="0"/>
              <a:t>Click to edit Master title style</a:t>
            </a:r>
          </a:p>
        </p:txBody>
      </p:sp>
      <p:sp>
        <p:nvSpPr>
          <p:cNvPr id="4" name="Slide Number Placeholder 4"/>
          <p:cNvSpPr>
            <a:spLocks noGrp="1"/>
          </p:cNvSpPr>
          <p:nvPr>
            <p:ph type="sldNum" sz="quarter" idx="10"/>
          </p:nvPr>
        </p:nvSpPr>
        <p:spPr/>
        <p:txBody>
          <a:bodyPr/>
          <a:lstStyle>
            <a:lvl1pPr>
              <a:defRPr/>
            </a:lvl1pPr>
          </a:lstStyle>
          <a:p>
            <a:pPr>
              <a:defRPr/>
            </a:pPr>
            <a:fld id="{F5F43240-8F4F-2A47-BFE2-4C5C1DB98723}" type="slidenum">
              <a:rPr lang="en-US"/>
              <a:pPr>
                <a:defRPr/>
              </a:pPr>
              <a:t>‹#›</a:t>
            </a:fld>
            <a:endParaRPr lang="en-US"/>
          </a:p>
        </p:txBody>
      </p:sp>
      <p:sp>
        <p:nvSpPr>
          <p:cNvPr id="5" name="Footer Placeholder 5"/>
          <p:cNvSpPr>
            <a:spLocks noGrp="1"/>
          </p:cNvSpPr>
          <p:nvPr>
            <p:ph type="ftr" sz="quarter" idx="11"/>
          </p:nvPr>
        </p:nvSpPr>
        <p:spPr/>
        <p:txBody>
          <a:bodyPr/>
          <a:lstStyle>
            <a:lvl1pPr>
              <a:defRPr/>
            </a:lvl1pPr>
          </a:lstStyle>
          <a:p>
            <a:pPr>
              <a:defRPr/>
            </a:pPr>
            <a:r>
              <a:rPr lang="en-US" smtClean="0"/>
              <a:t>NINDS workshop, 02/28/2013</a:t>
            </a:r>
            <a:endParaRPr lang="en-US"/>
          </a:p>
        </p:txBody>
      </p:sp>
    </p:spTree>
    <p:extLst>
      <p:ext uri="{BB962C8B-B14F-4D97-AF65-F5344CB8AC3E}">
        <p14:creationId xmlns:p14="http://schemas.microsoft.com/office/powerpoint/2010/main" xmlns="" val="323852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3429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0" y="0"/>
            <a:ext cx="9144000" cy="774700"/>
          </a:xfrm>
          <a:solidFill>
            <a:srgbClr val="5F432A"/>
          </a:solidFill>
          <a:ln>
            <a:noFill/>
          </a:ln>
        </p:spPr>
        <p:txBody>
          <a:bodyPr/>
          <a:lstStyle>
            <a:lvl1pPr>
              <a:defRPr lang="en-US" dirty="0">
                <a:solidFill>
                  <a:schemeClr val="bg1"/>
                </a:solidFill>
              </a:defRPr>
            </a:lvl1pPr>
          </a:lstStyle>
          <a:p>
            <a:pPr lvl="0"/>
            <a:r>
              <a:rPr lang="en-US" dirty="0" smtClean="0"/>
              <a:t>Click to edit Master title style</a:t>
            </a:r>
            <a:endParaRPr lang="en-US" dirty="0"/>
          </a:p>
        </p:txBody>
      </p:sp>
      <p:sp>
        <p:nvSpPr>
          <p:cNvPr id="4" name="Footer Placeholder 6"/>
          <p:cNvSpPr>
            <a:spLocks noGrp="1" noChangeAspect="1"/>
          </p:cNvSpPr>
          <p:nvPr>
            <p:ph type="ftr" sz="quarter" idx="10"/>
          </p:nvPr>
        </p:nvSpPr>
        <p:spPr/>
        <p:txBody>
          <a:bodyPr/>
          <a:lstStyle>
            <a:lvl1pPr>
              <a:defRPr/>
            </a:lvl1pPr>
          </a:lstStyle>
          <a:p>
            <a:pPr>
              <a:defRPr/>
            </a:pPr>
            <a:r>
              <a:rPr lang="en-US" smtClean="0"/>
              <a:t>NINDS workshop, 02/28/2013</a:t>
            </a:r>
            <a:endParaRPr lang="en-US"/>
          </a:p>
        </p:txBody>
      </p:sp>
      <p:sp>
        <p:nvSpPr>
          <p:cNvPr id="5" name="Slide Number Placeholder 7"/>
          <p:cNvSpPr>
            <a:spLocks noGrp="1" noChangeAspect="1"/>
          </p:cNvSpPr>
          <p:nvPr>
            <p:ph type="sldNum" sz="quarter" idx="11"/>
          </p:nvPr>
        </p:nvSpPr>
        <p:spPr/>
        <p:txBody>
          <a:bodyPr/>
          <a:lstStyle>
            <a:lvl1pPr>
              <a:defRPr/>
            </a:lvl1pPr>
          </a:lstStyle>
          <a:p>
            <a:pPr>
              <a:defRPr/>
            </a:pPr>
            <a:fld id="{FDBAA815-FCA0-104A-BF42-24B9299BD110}" type="slidenum">
              <a:rPr lang="en-US"/>
              <a:pPr>
                <a:defRPr/>
              </a:pPr>
              <a:t>‹#›</a:t>
            </a:fld>
            <a:endParaRPr lang="en-US"/>
          </a:p>
        </p:txBody>
      </p:sp>
    </p:spTree>
    <p:extLst>
      <p:ext uri="{BB962C8B-B14F-4D97-AF65-F5344CB8AC3E}">
        <p14:creationId xmlns:p14="http://schemas.microsoft.com/office/powerpoint/2010/main" xmlns="" val="2573629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74191"/>
          </a:xfrm>
          <a:solidFill>
            <a:srgbClr val="5F432A"/>
          </a:solidFill>
          <a:ln>
            <a:noFill/>
          </a:ln>
        </p:spPr>
        <p:txBody>
          <a:bodyPr/>
          <a:lstStyle>
            <a:lvl1pPr>
              <a:defRPr lang="en-US" dirty="0">
                <a:solidFill>
                  <a:schemeClr val="bg1"/>
                </a:solidFill>
              </a:defRPr>
            </a:lvl1pPr>
          </a:lstStyle>
          <a:p>
            <a:pPr lvl="0"/>
            <a:r>
              <a:rPr lang="en-US" dirty="0" smtClean="0"/>
              <a:t>Click to edit Master title style</a:t>
            </a:r>
            <a:endParaRPr lang="en-US" dirty="0"/>
          </a:p>
        </p:txBody>
      </p:sp>
      <p:sp>
        <p:nvSpPr>
          <p:cNvPr id="3" name="Footer Placeholder 6"/>
          <p:cNvSpPr>
            <a:spLocks noGrp="1" noChangeAspect="1"/>
          </p:cNvSpPr>
          <p:nvPr>
            <p:ph type="ftr" sz="quarter" idx="10"/>
          </p:nvPr>
        </p:nvSpPr>
        <p:spPr/>
        <p:txBody>
          <a:bodyPr/>
          <a:lstStyle>
            <a:lvl1pPr>
              <a:defRPr/>
            </a:lvl1pPr>
          </a:lstStyle>
          <a:p>
            <a:pPr>
              <a:defRPr/>
            </a:pPr>
            <a:r>
              <a:rPr lang="en-US" smtClean="0"/>
              <a:t>NINDS workshop, 02/28/2013</a:t>
            </a:r>
            <a:endParaRPr lang="en-US"/>
          </a:p>
        </p:txBody>
      </p:sp>
      <p:sp>
        <p:nvSpPr>
          <p:cNvPr id="4" name="Slide Number Placeholder 7"/>
          <p:cNvSpPr>
            <a:spLocks noGrp="1" noChangeAspect="1"/>
          </p:cNvSpPr>
          <p:nvPr>
            <p:ph type="sldNum" sz="quarter" idx="11"/>
          </p:nvPr>
        </p:nvSpPr>
        <p:spPr/>
        <p:txBody>
          <a:bodyPr/>
          <a:lstStyle>
            <a:lvl1pPr>
              <a:defRPr/>
            </a:lvl1pPr>
          </a:lstStyle>
          <a:p>
            <a:pPr>
              <a:defRPr/>
            </a:pPr>
            <a:fld id="{1A7676B5-C003-F947-96D2-259210C00C5A}" type="slidenum">
              <a:rPr lang="en-US"/>
              <a:pPr>
                <a:defRPr/>
              </a:pPr>
              <a:t>‹#›</a:t>
            </a:fld>
            <a:endParaRPr lang="en-US"/>
          </a:p>
        </p:txBody>
      </p:sp>
    </p:spTree>
    <p:extLst>
      <p:ext uri="{BB962C8B-B14F-4D97-AF65-F5344CB8AC3E}">
        <p14:creationId xmlns:p14="http://schemas.microsoft.com/office/powerpoint/2010/main" xmlns="" val="761709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Cover.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userDrawn="1"/>
        </p:nvSpPr>
        <p:spPr bwMode="auto">
          <a:xfrm>
            <a:off x="8804275" y="6635750"/>
            <a:ext cx="339725" cy="24447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744B6FA8-3C16-4F44-BA5B-015078398CFA}" type="slidenum">
              <a:rPr lang="en-US" sz="1000" smtClean="0">
                <a:solidFill>
                  <a:srgbClr val="FFFFFF"/>
                </a:solidFill>
              </a:rPr>
              <a:pPr defTabSz="914400" eaLnBrk="1" fontAlgn="base" hangingPunct="1">
                <a:spcBef>
                  <a:spcPct val="0"/>
                </a:spcBef>
                <a:spcAft>
                  <a:spcPct val="0"/>
                </a:spcAft>
                <a:defRPr/>
              </a:pPr>
              <a:t>‹#›</a:t>
            </a:fld>
            <a:endParaRPr lang="en-US" sz="1000" smtClean="0">
              <a:solidFill>
                <a:srgbClr val="FFFFFF"/>
              </a:solidFill>
            </a:endParaRPr>
          </a:p>
        </p:txBody>
      </p:sp>
      <p:sp>
        <p:nvSpPr>
          <p:cNvPr id="3075" name="Rectangle 3"/>
          <p:cNvSpPr>
            <a:spLocks noGrp="1" noChangeArrowheads="1"/>
          </p:cNvSpPr>
          <p:nvPr>
            <p:ph type="ctrTitle"/>
          </p:nvPr>
        </p:nvSpPr>
        <p:spPr>
          <a:xfrm>
            <a:off x="838200" y="2819400"/>
            <a:ext cx="7848600" cy="1470025"/>
          </a:xfrm>
        </p:spPr>
        <p:txBody>
          <a:bodyPr/>
          <a:lstStyle>
            <a:lvl1pPr algn="ctr">
              <a:defRPr sz="3400">
                <a:solidFill>
                  <a:srgbClr val="1D75B4"/>
                </a:solidFill>
              </a:defRPr>
            </a:lvl1pPr>
          </a:lstStyle>
          <a:p>
            <a:r>
              <a:rPr lang="en-US" dirty="0"/>
              <a:t>Click to edit Master title style</a:t>
            </a:r>
          </a:p>
        </p:txBody>
      </p:sp>
      <p:sp>
        <p:nvSpPr>
          <p:cNvPr id="3076" name="Rectangle 4"/>
          <p:cNvSpPr>
            <a:spLocks noGrp="1" noChangeArrowheads="1"/>
          </p:cNvSpPr>
          <p:nvPr>
            <p:ph type="subTitle" idx="1"/>
          </p:nvPr>
        </p:nvSpPr>
        <p:spPr>
          <a:xfrm>
            <a:off x="838200" y="4495800"/>
            <a:ext cx="7848600" cy="1752600"/>
          </a:xfrm>
        </p:spPr>
        <p:txBody>
          <a:bodyPr/>
          <a:lstStyle>
            <a:lvl1pPr marL="0" indent="0" algn="ctr">
              <a:buFontTx/>
              <a:buNone/>
              <a:defRPr sz="2200"/>
            </a:lvl1pPr>
          </a:lstStyle>
          <a:p>
            <a:r>
              <a:rPr lang="en-US" dirty="0"/>
              <a:t>Click to edit Master subtitle style</a:t>
            </a:r>
          </a:p>
        </p:txBody>
      </p:sp>
    </p:spTree>
    <p:extLst>
      <p:ext uri="{BB962C8B-B14F-4D97-AF65-F5344CB8AC3E}">
        <p14:creationId xmlns:p14="http://schemas.microsoft.com/office/powerpoint/2010/main" xmlns="" val="301309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D75B4"/>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4346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075261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86251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59405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D75B4"/>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25376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125977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69294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605274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858601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64532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5599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3429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0" y="0"/>
            <a:ext cx="9144000" cy="774700"/>
          </a:xfrm>
          <a:solidFill>
            <a:srgbClr val="5F432A"/>
          </a:solidFill>
          <a:ln>
            <a:noFill/>
          </a:ln>
        </p:spPr>
        <p:txBody>
          <a:bodyPr/>
          <a:lstStyle>
            <a:lvl1pPr>
              <a:defRPr lang="en-US" dirty="0">
                <a:solidFill>
                  <a:schemeClr val="bg1"/>
                </a:solidFill>
              </a:defRPr>
            </a:lvl1pPr>
          </a:lstStyle>
          <a:p>
            <a:pPr lvl="0"/>
            <a:r>
              <a:rPr lang="en-US" dirty="0" smtClean="0"/>
              <a:t>Click to edit Master title style</a:t>
            </a:r>
            <a:endParaRPr lang="en-US" dirty="0"/>
          </a:p>
        </p:txBody>
      </p:sp>
      <p:sp>
        <p:nvSpPr>
          <p:cNvPr id="4" name="Footer Placeholder 6"/>
          <p:cNvSpPr>
            <a:spLocks noGrp="1" noChangeAspect="1"/>
          </p:cNvSpPr>
          <p:nvPr>
            <p:ph type="ftr" sz="quarter" idx="10"/>
          </p:nvPr>
        </p:nvSpPr>
        <p:spPr>
          <a:xfrm>
            <a:off x="3124200" y="6445244"/>
            <a:ext cx="3014472" cy="285909"/>
          </a:xfrm>
          <a:prstGeom prst="rect">
            <a:avLst/>
          </a:prstGeom>
        </p:spPr>
        <p:txBody>
          <a:bodyPr/>
          <a:lstStyle>
            <a:lvl1pPr>
              <a:defRPr/>
            </a:lvl1pPr>
          </a:lstStyle>
          <a:p>
            <a:pPr>
              <a:defRPr/>
            </a:pPr>
            <a:r>
              <a:rPr lang="en-US" smtClean="0"/>
              <a:t>UTHSC, 07/24/2013</a:t>
            </a:r>
            <a:endParaRPr lang="en-US"/>
          </a:p>
        </p:txBody>
      </p:sp>
      <p:sp>
        <p:nvSpPr>
          <p:cNvPr id="5" name="Slide Number Placeholder 7"/>
          <p:cNvSpPr>
            <a:spLocks noGrp="1" noChangeAspect="1"/>
          </p:cNvSpPr>
          <p:nvPr>
            <p:ph type="sldNum" sz="quarter" idx="11"/>
          </p:nvPr>
        </p:nvSpPr>
        <p:spPr>
          <a:xfrm>
            <a:off x="141288" y="6462713"/>
            <a:ext cx="387350" cy="274637"/>
          </a:xfrm>
          <a:prstGeom prst="rect">
            <a:avLst/>
          </a:prstGeom>
        </p:spPr>
        <p:txBody>
          <a:bodyPr/>
          <a:lstStyle>
            <a:lvl1pPr>
              <a:defRPr/>
            </a:lvl1pPr>
          </a:lstStyle>
          <a:p>
            <a:pPr>
              <a:defRPr/>
            </a:pPr>
            <a:fld id="{FDBAA815-FCA0-104A-BF42-24B9299BD110}" type="slidenum">
              <a:rPr lang="en-US"/>
              <a:pPr>
                <a:defRPr/>
              </a:pPr>
              <a:t>‹#›</a:t>
            </a:fld>
            <a:endParaRPr lang="en-US"/>
          </a:p>
        </p:txBody>
      </p:sp>
    </p:spTree>
    <p:extLst>
      <p:ext uri="{BB962C8B-B14F-4D97-AF65-F5344CB8AC3E}">
        <p14:creationId xmlns:p14="http://schemas.microsoft.com/office/powerpoint/2010/main" xmlns="" val="3186825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74191"/>
          </a:xfrm>
          <a:solidFill>
            <a:srgbClr val="5F432A"/>
          </a:solidFill>
          <a:ln>
            <a:noFill/>
          </a:ln>
        </p:spPr>
        <p:txBody>
          <a:bodyPr/>
          <a:lstStyle>
            <a:lvl1pPr>
              <a:defRPr lang="en-US" dirty="0">
                <a:solidFill>
                  <a:schemeClr val="bg1"/>
                </a:solidFill>
              </a:defRPr>
            </a:lvl1pPr>
          </a:lstStyle>
          <a:p>
            <a:pPr lvl="0"/>
            <a:r>
              <a:rPr lang="en-US" dirty="0" smtClean="0"/>
              <a:t>Click to edit Master title style</a:t>
            </a:r>
            <a:endParaRPr lang="en-US" dirty="0"/>
          </a:p>
        </p:txBody>
      </p:sp>
      <p:sp>
        <p:nvSpPr>
          <p:cNvPr id="3" name="Footer Placeholder 6"/>
          <p:cNvSpPr>
            <a:spLocks noGrp="1" noChangeAspect="1"/>
          </p:cNvSpPr>
          <p:nvPr>
            <p:ph type="ftr" sz="quarter" idx="10"/>
          </p:nvPr>
        </p:nvSpPr>
        <p:spPr>
          <a:xfrm>
            <a:off x="3124200" y="6445244"/>
            <a:ext cx="3014472" cy="285909"/>
          </a:xfrm>
          <a:prstGeom prst="rect">
            <a:avLst/>
          </a:prstGeom>
        </p:spPr>
        <p:txBody>
          <a:bodyPr/>
          <a:lstStyle>
            <a:lvl1pPr>
              <a:defRPr/>
            </a:lvl1pPr>
          </a:lstStyle>
          <a:p>
            <a:pPr>
              <a:defRPr/>
            </a:pPr>
            <a:r>
              <a:rPr lang="en-US" smtClean="0"/>
              <a:t>UTHSC, 07/24/2013</a:t>
            </a:r>
            <a:endParaRPr lang="en-US"/>
          </a:p>
        </p:txBody>
      </p:sp>
      <p:sp>
        <p:nvSpPr>
          <p:cNvPr id="4" name="Slide Number Placeholder 7"/>
          <p:cNvSpPr>
            <a:spLocks noGrp="1" noChangeAspect="1"/>
          </p:cNvSpPr>
          <p:nvPr>
            <p:ph type="sldNum" sz="quarter" idx="11"/>
          </p:nvPr>
        </p:nvSpPr>
        <p:spPr>
          <a:xfrm>
            <a:off x="141288" y="6462713"/>
            <a:ext cx="387350" cy="274637"/>
          </a:xfrm>
          <a:prstGeom prst="rect">
            <a:avLst/>
          </a:prstGeom>
        </p:spPr>
        <p:txBody>
          <a:bodyPr/>
          <a:lstStyle>
            <a:lvl1pPr>
              <a:defRPr/>
            </a:lvl1pPr>
          </a:lstStyle>
          <a:p>
            <a:pPr>
              <a:defRPr/>
            </a:pPr>
            <a:fld id="{1A7676B5-C003-F947-96D2-259210C00C5A}" type="slidenum">
              <a:rPr lang="en-US"/>
              <a:pPr>
                <a:defRPr/>
              </a:pPr>
              <a:t>‹#›</a:t>
            </a:fld>
            <a:endParaRPr lang="en-US"/>
          </a:p>
        </p:txBody>
      </p:sp>
    </p:spTree>
    <p:extLst>
      <p:ext uri="{BB962C8B-B14F-4D97-AF65-F5344CB8AC3E}">
        <p14:creationId xmlns:p14="http://schemas.microsoft.com/office/powerpoint/2010/main" xmlns="" val="4059721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41765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52629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194675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US" dirty="0"/>
          </a:p>
        </p:txBody>
      </p:sp>
    </p:spTree>
    <p:extLst>
      <p:ext uri="{BB962C8B-B14F-4D97-AF65-F5344CB8AC3E}">
        <p14:creationId xmlns:p14="http://schemas.microsoft.com/office/powerpoint/2010/main" xmlns="" val="394013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488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53962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081884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CPTC_ppt_inside_v2.jpg"/>
          <p:cNvPicPr>
            <a:picLocks noChangeAspect="1"/>
          </p:cNvPicPr>
          <p:nvPr userDrawn="1"/>
        </p:nvPicPr>
        <p:blipFill>
          <a:blip r:embed="rId1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0"/>
            <a:ext cx="6959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304800" y="933450"/>
            <a:ext cx="8382000" cy="520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Text Box 8"/>
          <p:cNvSpPr txBox="1">
            <a:spLocks noChangeArrowheads="1"/>
          </p:cNvSpPr>
          <p:nvPr userDrawn="1"/>
        </p:nvSpPr>
        <p:spPr bwMode="auto">
          <a:xfrm>
            <a:off x="8686800" y="6418263"/>
            <a:ext cx="309563" cy="2159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3995A12E-785B-894A-9283-6BF609D5805D}" type="slidenum">
              <a:rPr lang="en-US" sz="800" b="1" smtClean="0">
                <a:solidFill>
                  <a:srgbClr val="595959"/>
                </a:solidFill>
              </a:rPr>
              <a:pPr defTabSz="914400" eaLnBrk="1" fontAlgn="base" hangingPunct="1">
                <a:spcBef>
                  <a:spcPct val="0"/>
                </a:spcBef>
                <a:spcAft>
                  <a:spcPct val="0"/>
                </a:spcAft>
                <a:defRPr/>
              </a:pPr>
              <a:t>‹#›</a:t>
            </a:fld>
            <a:endParaRPr lang="en-US" sz="800" b="1" smtClean="0">
              <a:solidFill>
                <a:srgbClr val="595959"/>
              </a:solidFill>
            </a:endParaRPr>
          </a:p>
        </p:txBody>
      </p:sp>
    </p:spTree>
    <p:extLst>
      <p:ext uri="{BB962C8B-B14F-4D97-AF65-F5344CB8AC3E}">
        <p14:creationId xmlns:p14="http://schemas.microsoft.com/office/powerpoint/2010/main" xmlns="" val="692821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rtl="0" eaLnBrk="0" fontAlgn="base" hangingPunct="0">
        <a:spcBef>
          <a:spcPct val="0"/>
        </a:spcBef>
        <a:spcAft>
          <a:spcPct val="0"/>
        </a:spcAft>
        <a:defRPr sz="24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rgbClr val="1D75B4"/>
          </a:solidFill>
          <a:latin typeface="Arial" charset="0"/>
        </a:defRPr>
      </a:lvl6pPr>
      <a:lvl7pPr marL="914400" algn="l" rtl="0" fontAlgn="base">
        <a:spcBef>
          <a:spcPct val="0"/>
        </a:spcBef>
        <a:spcAft>
          <a:spcPct val="0"/>
        </a:spcAft>
        <a:defRPr sz="2800" b="1">
          <a:solidFill>
            <a:srgbClr val="1D75B4"/>
          </a:solidFill>
          <a:latin typeface="Arial" charset="0"/>
        </a:defRPr>
      </a:lvl7pPr>
      <a:lvl8pPr marL="1371600" algn="l" rtl="0" fontAlgn="base">
        <a:spcBef>
          <a:spcPct val="0"/>
        </a:spcBef>
        <a:spcAft>
          <a:spcPct val="0"/>
        </a:spcAft>
        <a:defRPr sz="2800" b="1">
          <a:solidFill>
            <a:srgbClr val="1D75B4"/>
          </a:solidFill>
          <a:latin typeface="Arial" charset="0"/>
        </a:defRPr>
      </a:lvl8pPr>
      <a:lvl9pPr marL="1828800" algn="l" rtl="0" fontAlgn="base">
        <a:spcBef>
          <a:spcPct val="0"/>
        </a:spcBef>
        <a:spcAft>
          <a:spcPct val="0"/>
        </a:spcAft>
        <a:defRPr sz="2800" b="1">
          <a:solidFill>
            <a:srgbClr val="1D75B4"/>
          </a:solidFill>
          <a:latin typeface="Arial" charset="0"/>
        </a:defRPr>
      </a:lvl9pPr>
    </p:titleStyle>
    <p:bodyStyle>
      <a:lvl1pPr marL="342900" indent="-342900" algn="l" rtl="0" eaLnBrk="0" fontAlgn="base" hangingPunct="0">
        <a:spcBef>
          <a:spcPct val="20000"/>
        </a:spcBef>
        <a:spcAft>
          <a:spcPct val="0"/>
        </a:spcAft>
        <a:buClr>
          <a:srgbClr val="1D75B4"/>
        </a:buClr>
        <a:buChar char="•"/>
        <a:defRPr sz="2000">
          <a:solidFill>
            <a:srgbClr val="5F5F5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72BFC5"/>
        </a:buClr>
        <a:buChar char="–"/>
        <a:defRPr sz="1800">
          <a:solidFill>
            <a:srgbClr val="5F5F5F"/>
          </a:solidFill>
          <a:latin typeface="+mn-lt"/>
          <a:ea typeface="ＭＳ Ｐゴシック" charset="-128"/>
        </a:defRPr>
      </a:lvl2pPr>
      <a:lvl3pPr marL="1143000" indent="-228600" algn="l" rtl="0" eaLnBrk="0" fontAlgn="base" hangingPunct="0">
        <a:spcBef>
          <a:spcPct val="20000"/>
        </a:spcBef>
        <a:spcAft>
          <a:spcPct val="0"/>
        </a:spcAft>
        <a:buClr>
          <a:srgbClr val="72BFC5"/>
        </a:buClr>
        <a:buChar char="•"/>
        <a:defRPr sz="1800">
          <a:solidFill>
            <a:srgbClr val="5F5F5F"/>
          </a:solidFill>
          <a:latin typeface="+mn-lt"/>
          <a:ea typeface="ＭＳ Ｐゴシック" charset="-128"/>
        </a:defRPr>
      </a:lvl3pPr>
      <a:lvl4pPr marL="1600200" indent="-228600" algn="l" rtl="0" eaLnBrk="0" fontAlgn="base" hangingPunct="0">
        <a:spcBef>
          <a:spcPct val="20000"/>
        </a:spcBef>
        <a:spcAft>
          <a:spcPct val="0"/>
        </a:spcAft>
        <a:buClr>
          <a:srgbClr val="72BFC5"/>
        </a:buClr>
        <a:buChar char="–"/>
        <a:defRPr sz="1600">
          <a:solidFill>
            <a:srgbClr val="5F5F5F"/>
          </a:solidFill>
          <a:latin typeface="+mn-lt"/>
          <a:ea typeface="ＭＳ Ｐゴシック" charset="-128"/>
        </a:defRPr>
      </a:lvl4pPr>
      <a:lvl5pPr marL="2057400" indent="-228600" algn="l" rtl="0" eaLnBrk="0" fontAlgn="base" hangingPunct="0">
        <a:spcBef>
          <a:spcPct val="20000"/>
        </a:spcBef>
        <a:spcAft>
          <a:spcPct val="0"/>
        </a:spcAft>
        <a:buClr>
          <a:srgbClr val="72BFC5"/>
        </a:buClr>
        <a:buChar char="»"/>
        <a:defRPr sz="1400">
          <a:solidFill>
            <a:srgbClr val="5F5F5F"/>
          </a:solidFill>
          <a:latin typeface="+mn-lt"/>
          <a:ea typeface="ＭＳ Ｐゴシック" charset="-128"/>
        </a:defRPr>
      </a:lvl5pPr>
      <a:lvl6pPr marL="2514600" indent="-228600" algn="l" rtl="0" fontAlgn="base">
        <a:spcBef>
          <a:spcPct val="20000"/>
        </a:spcBef>
        <a:spcAft>
          <a:spcPct val="0"/>
        </a:spcAft>
        <a:buClr>
          <a:srgbClr val="21B14F"/>
        </a:buClr>
        <a:buChar char="»"/>
        <a:defRPr>
          <a:solidFill>
            <a:srgbClr val="5F5F5F"/>
          </a:solidFill>
          <a:latin typeface="+mn-lt"/>
        </a:defRPr>
      </a:lvl6pPr>
      <a:lvl7pPr marL="2971800" indent="-228600" algn="l" rtl="0" fontAlgn="base">
        <a:spcBef>
          <a:spcPct val="20000"/>
        </a:spcBef>
        <a:spcAft>
          <a:spcPct val="0"/>
        </a:spcAft>
        <a:buClr>
          <a:srgbClr val="21B14F"/>
        </a:buClr>
        <a:buChar char="»"/>
        <a:defRPr>
          <a:solidFill>
            <a:srgbClr val="5F5F5F"/>
          </a:solidFill>
          <a:latin typeface="+mn-lt"/>
        </a:defRPr>
      </a:lvl7pPr>
      <a:lvl8pPr marL="3429000" indent="-228600" algn="l" rtl="0" fontAlgn="base">
        <a:spcBef>
          <a:spcPct val="20000"/>
        </a:spcBef>
        <a:spcAft>
          <a:spcPct val="0"/>
        </a:spcAft>
        <a:buClr>
          <a:srgbClr val="21B14F"/>
        </a:buClr>
        <a:buChar char="»"/>
        <a:defRPr>
          <a:solidFill>
            <a:srgbClr val="5F5F5F"/>
          </a:solidFill>
          <a:latin typeface="+mn-lt"/>
        </a:defRPr>
      </a:lvl8pPr>
      <a:lvl9pPr marL="3886200" indent="-228600" algn="l" rtl="0" fontAlgn="base">
        <a:spcBef>
          <a:spcPct val="20000"/>
        </a:spcBef>
        <a:spcAft>
          <a:spcPct val="0"/>
        </a:spcAft>
        <a:buClr>
          <a:srgbClr val="21B14F"/>
        </a:buClr>
        <a:buChar char="»"/>
        <a:defRPr>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066800"/>
          </a:xfrm>
          <a:prstGeom prst="rect">
            <a:avLst/>
          </a:prstGeom>
          <a:solidFill>
            <a:srgbClr val="5F4329"/>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228600" rIns="457200" bIns="22860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219200"/>
            <a:ext cx="8229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91440" rIns="91440" bIns="9144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Footer Placeholder 6"/>
          <p:cNvSpPr>
            <a:spLocks noGrp="1" noChangeAspect="1"/>
          </p:cNvSpPr>
          <p:nvPr>
            <p:ph type="ftr" sz="quarter" idx="3"/>
          </p:nvPr>
        </p:nvSpPr>
        <p:spPr>
          <a:xfrm>
            <a:off x="3124200" y="6445244"/>
            <a:ext cx="3014472" cy="285909"/>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898989"/>
                </a:solidFill>
                <a:latin typeface="Arial" charset="0"/>
                <a:ea typeface="+mn-ea"/>
                <a:cs typeface="+mn-cs"/>
              </a:defRPr>
            </a:lvl1pPr>
          </a:lstStyle>
          <a:p>
            <a:pPr defTabSz="914400" fontAlgn="base">
              <a:spcBef>
                <a:spcPct val="0"/>
              </a:spcBef>
              <a:spcAft>
                <a:spcPct val="0"/>
              </a:spcAft>
              <a:defRPr/>
            </a:pPr>
            <a:r>
              <a:rPr lang="en-US" b="1" smtClean="0"/>
              <a:t>NINDS workshop, 02/28/2013</a:t>
            </a:r>
            <a:endParaRPr lang="en-US" b="1" dirty="0"/>
          </a:p>
        </p:txBody>
      </p:sp>
      <p:sp>
        <p:nvSpPr>
          <p:cNvPr id="8" name="Slide Number Placeholder 7"/>
          <p:cNvSpPr>
            <a:spLocks noGrp="1" noChangeAspect="1"/>
          </p:cNvSpPr>
          <p:nvPr>
            <p:ph type="sldNum" sz="quarter" idx="4"/>
          </p:nvPr>
        </p:nvSpPr>
        <p:spPr>
          <a:xfrm>
            <a:off x="141288" y="6462713"/>
            <a:ext cx="387350" cy="274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Arial" charset="0"/>
                <a:ea typeface="宋体" charset="0"/>
                <a:cs typeface="宋体" charset="0"/>
              </a:defRPr>
            </a:lvl1pPr>
          </a:lstStyle>
          <a:p>
            <a:pPr defTabSz="914400" fontAlgn="base">
              <a:spcBef>
                <a:spcPct val="0"/>
              </a:spcBef>
              <a:spcAft>
                <a:spcPct val="0"/>
              </a:spcAft>
              <a:defRPr/>
            </a:pPr>
            <a:fld id="{B0E85FD8-81F8-154A-A75A-1F3FB89E28D5}" type="slidenum">
              <a:rPr lang="en-US" b="1"/>
              <a:pPr defTabSz="914400" fontAlgn="base">
                <a:spcBef>
                  <a:spcPct val="0"/>
                </a:spcBef>
                <a:spcAft>
                  <a:spcPct val="0"/>
                </a:spcAft>
                <a:defRPr/>
              </a:pPr>
              <a:t>‹#›</a:t>
            </a:fld>
            <a:endParaRPr lang="en-US" b="1"/>
          </a:p>
        </p:txBody>
      </p:sp>
    </p:spTree>
    <p:extLst>
      <p:ext uri="{BB962C8B-B14F-4D97-AF65-F5344CB8AC3E}">
        <p14:creationId xmlns:p14="http://schemas.microsoft.com/office/powerpoint/2010/main" xmlns="" val="35709977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chemeClr val="bg1"/>
          </a:solidFill>
          <a:latin typeface="+mj-lt"/>
          <a:ea typeface="ＭＳ Ｐゴシック" charset="0"/>
          <a:cs typeface="黑体"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黑体"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黑体"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黑体"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黑体" charset="0"/>
        </a:defRPr>
      </a:lvl5pPr>
      <a:lvl6pPr marL="457200" algn="l" rtl="0" fontAlgn="base">
        <a:spcBef>
          <a:spcPct val="0"/>
        </a:spcBef>
        <a:spcAft>
          <a:spcPct val="0"/>
        </a:spcAft>
        <a:defRPr sz="2800">
          <a:solidFill>
            <a:schemeClr val="tx1"/>
          </a:solidFill>
          <a:latin typeface="Arial" charset="0"/>
          <a:ea typeface="宋体" pitchFamily="2" charset="-128"/>
          <a:cs typeface="宋体" pitchFamily="2" charset="-128"/>
        </a:defRPr>
      </a:lvl6pPr>
      <a:lvl7pPr marL="914400" algn="l" rtl="0" fontAlgn="base">
        <a:spcBef>
          <a:spcPct val="0"/>
        </a:spcBef>
        <a:spcAft>
          <a:spcPct val="0"/>
        </a:spcAft>
        <a:defRPr sz="2800">
          <a:solidFill>
            <a:schemeClr val="tx1"/>
          </a:solidFill>
          <a:latin typeface="Arial" charset="0"/>
          <a:ea typeface="宋体" pitchFamily="2" charset="-128"/>
          <a:cs typeface="宋体" pitchFamily="2" charset="-128"/>
        </a:defRPr>
      </a:lvl7pPr>
      <a:lvl8pPr marL="1371600" algn="l" rtl="0" fontAlgn="base">
        <a:spcBef>
          <a:spcPct val="0"/>
        </a:spcBef>
        <a:spcAft>
          <a:spcPct val="0"/>
        </a:spcAft>
        <a:defRPr sz="2800">
          <a:solidFill>
            <a:schemeClr val="tx1"/>
          </a:solidFill>
          <a:latin typeface="Arial" charset="0"/>
          <a:ea typeface="宋体" pitchFamily="2" charset="-128"/>
          <a:cs typeface="宋体" pitchFamily="2" charset="-128"/>
        </a:defRPr>
      </a:lvl8pPr>
      <a:lvl9pPr marL="1828800" algn="l" rtl="0" fontAlgn="base">
        <a:spcBef>
          <a:spcPct val="0"/>
        </a:spcBef>
        <a:spcAft>
          <a:spcPct val="0"/>
        </a:spcAft>
        <a:defRPr sz="2800">
          <a:solidFill>
            <a:schemeClr val="tx1"/>
          </a:solidFill>
          <a:latin typeface="Arial" charset="0"/>
          <a:ea typeface="宋体" pitchFamily="2" charset="-128"/>
          <a:cs typeface="宋体" pitchFamily="2" charset="-128"/>
        </a:defRPr>
      </a:lvl9pPr>
    </p:titleStyle>
    <p:bodyStyle>
      <a:lvl1pPr marL="342900" indent="-342900" algn="l" rtl="0" eaLnBrk="0" fontAlgn="base" hangingPunct="0">
        <a:spcBef>
          <a:spcPct val="50000"/>
        </a:spcBef>
        <a:spcAft>
          <a:spcPct val="0"/>
        </a:spcAft>
        <a:buClr>
          <a:srgbClr val="B52400"/>
        </a:buClr>
        <a:buSzPct val="65000"/>
        <a:buFont typeface="Wingdings" charset="0"/>
        <a:buChar char="n"/>
        <a:defRPr sz="2400">
          <a:solidFill>
            <a:schemeClr val="tx1"/>
          </a:solidFill>
          <a:latin typeface="+mn-lt"/>
          <a:ea typeface="ＭＳ Ｐゴシック" charset="0"/>
          <a:cs typeface="黑体" charset="0"/>
        </a:defRPr>
      </a:lvl1pPr>
      <a:lvl2pPr marL="669925" indent="-325438" algn="l" rtl="0" eaLnBrk="0" fontAlgn="base" hangingPunct="0">
        <a:spcBef>
          <a:spcPct val="50000"/>
        </a:spcBef>
        <a:spcAft>
          <a:spcPct val="0"/>
        </a:spcAft>
        <a:buClr>
          <a:srgbClr val="B52400"/>
        </a:buClr>
        <a:buSzPct val="60000"/>
        <a:buFont typeface="Wingdings" charset="0"/>
        <a:buChar char="q"/>
        <a:defRPr sz="2000">
          <a:solidFill>
            <a:schemeClr val="tx1"/>
          </a:solidFill>
          <a:latin typeface="+mn-lt"/>
          <a:ea typeface="+mn-ea"/>
          <a:cs typeface="黑体" charset="0"/>
        </a:defRPr>
      </a:lvl2pPr>
      <a:lvl3pPr marL="1022350" indent="-350838" algn="l" rtl="0" eaLnBrk="0" fontAlgn="base" hangingPunct="0">
        <a:spcBef>
          <a:spcPct val="50000"/>
        </a:spcBef>
        <a:spcAft>
          <a:spcPct val="0"/>
        </a:spcAft>
        <a:buClr>
          <a:srgbClr val="B52400"/>
        </a:buClr>
        <a:buSzPct val="65000"/>
        <a:buFont typeface="Wingdings" charset="0"/>
        <a:buChar char="n"/>
        <a:defRPr>
          <a:solidFill>
            <a:schemeClr val="tx1"/>
          </a:solidFill>
          <a:latin typeface="+mn-lt"/>
          <a:ea typeface="+mn-ea"/>
          <a:cs typeface="黑体" charset="0"/>
        </a:defRPr>
      </a:lvl3pPr>
      <a:lvl4pPr marL="1339850" indent="-315913" algn="l" rtl="0" eaLnBrk="0" fontAlgn="base" hangingPunct="0">
        <a:spcBef>
          <a:spcPct val="50000"/>
        </a:spcBef>
        <a:spcAft>
          <a:spcPct val="0"/>
        </a:spcAft>
        <a:buClr>
          <a:srgbClr val="B52400"/>
        </a:buClr>
        <a:buSzPct val="70000"/>
        <a:buFont typeface="Wingdings" charset="0"/>
        <a:buChar char="q"/>
        <a:defRPr sz="1600">
          <a:solidFill>
            <a:schemeClr val="tx1"/>
          </a:solidFill>
          <a:latin typeface="+mn-lt"/>
          <a:ea typeface="+mn-ea"/>
          <a:cs typeface="黑体" charset="0"/>
        </a:defRPr>
      </a:lvl4pPr>
      <a:lvl5pPr marL="1681163" indent="-339725" algn="l" rtl="0" eaLnBrk="0" fontAlgn="base" hangingPunct="0">
        <a:spcBef>
          <a:spcPct val="50000"/>
        </a:spcBef>
        <a:spcAft>
          <a:spcPct val="0"/>
        </a:spcAft>
        <a:buClr>
          <a:srgbClr val="B52400"/>
        </a:buClr>
        <a:buSzPct val="75000"/>
        <a:buFont typeface="Wingdings" charset="0"/>
        <a:buChar char="§"/>
        <a:defRPr sz="1400">
          <a:solidFill>
            <a:schemeClr val="tx1"/>
          </a:solidFill>
          <a:latin typeface="+mn-lt"/>
          <a:ea typeface="+mn-ea"/>
          <a:cs typeface="黑体" charset="0"/>
        </a:defRPr>
      </a:lvl5pPr>
      <a:lvl6pPr marL="2138363" indent="-339725" algn="just" rtl="0" fontAlgn="base">
        <a:spcBef>
          <a:spcPct val="50000"/>
        </a:spcBef>
        <a:spcAft>
          <a:spcPct val="0"/>
        </a:spcAft>
        <a:buClr>
          <a:srgbClr val="B52400"/>
        </a:buClr>
        <a:buSzPct val="75000"/>
        <a:buFont typeface="Wingdings" charset="2"/>
        <a:buChar char="§"/>
        <a:defRPr sz="1200">
          <a:solidFill>
            <a:schemeClr val="tx1"/>
          </a:solidFill>
          <a:latin typeface="+mn-lt"/>
          <a:ea typeface="+mn-ea"/>
          <a:cs typeface="+mn-cs"/>
        </a:defRPr>
      </a:lvl6pPr>
      <a:lvl7pPr marL="2595563" indent="-339725" algn="just" rtl="0" fontAlgn="base">
        <a:spcBef>
          <a:spcPct val="50000"/>
        </a:spcBef>
        <a:spcAft>
          <a:spcPct val="0"/>
        </a:spcAft>
        <a:buClr>
          <a:srgbClr val="B52400"/>
        </a:buClr>
        <a:buSzPct val="75000"/>
        <a:buFont typeface="Wingdings" charset="2"/>
        <a:buChar char="§"/>
        <a:defRPr sz="1200">
          <a:solidFill>
            <a:schemeClr val="tx1"/>
          </a:solidFill>
          <a:latin typeface="+mn-lt"/>
          <a:ea typeface="+mn-ea"/>
          <a:cs typeface="+mn-cs"/>
        </a:defRPr>
      </a:lvl7pPr>
      <a:lvl8pPr marL="3052763" indent="-339725" algn="just" rtl="0" fontAlgn="base">
        <a:spcBef>
          <a:spcPct val="50000"/>
        </a:spcBef>
        <a:spcAft>
          <a:spcPct val="0"/>
        </a:spcAft>
        <a:buClr>
          <a:srgbClr val="B52400"/>
        </a:buClr>
        <a:buSzPct val="75000"/>
        <a:buFont typeface="Wingdings" charset="2"/>
        <a:buChar char="§"/>
        <a:defRPr sz="1200">
          <a:solidFill>
            <a:schemeClr val="tx1"/>
          </a:solidFill>
          <a:latin typeface="+mn-lt"/>
          <a:ea typeface="+mn-ea"/>
          <a:cs typeface="+mn-cs"/>
        </a:defRPr>
      </a:lvl8pPr>
      <a:lvl9pPr marL="3509963" indent="-339725" algn="just" rtl="0" fontAlgn="base">
        <a:spcBef>
          <a:spcPct val="50000"/>
        </a:spcBef>
        <a:spcAft>
          <a:spcPct val="0"/>
        </a:spcAft>
        <a:buClr>
          <a:srgbClr val="B52400"/>
        </a:buClr>
        <a:buSzPct val="75000"/>
        <a:buFont typeface="Wingdings" charset="2"/>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CPTC_ppt_inside_v2.jpg"/>
          <p:cNvPicPr>
            <a:picLocks noChangeAspect="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0"/>
            <a:ext cx="6959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304800" y="1143000"/>
            <a:ext cx="8382000" cy="498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Text Box 8"/>
          <p:cNvSpPr txBox="1">
            <a:spLocks noChangeArrowheads="1"/>
          </p:cNvSpPr>
          <p:nvPr userDrawn="1"/>
        </p:nvSpPr>
        <p:spPr bwMode="auto">
          <a:xfrm>
            <a:off x="8686800" y="6418263"/>
            <a:ext cx="309563" cy="2159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3995A12E-785B-894A-9283-6BF609D5805D}" type="slidenum">
              <a:rPr lang="en-US" sz="800" b="1" smtClean="0">
                <a:solidFill>
                  <a:srgbClr val="595959"/>
                </a:solidFill>
              </a:rPr>
              <a:pPr defTabSz="914400" eaLnBrk="1" fontAlgn="base" hangingPunct="1">
                <a:spcBef>
                  <a:spcPct val="0"/>
                </a:spcBef>
                <a:spcAft>
                  <a:spcPct val="0"/>
                </a:spcAft>
                <a:defRPr/>
              </a:pPr>
              <a:t>‹#›</a:t>
            </a:fld>
            <a:endParaRPr lang="en-US" sz="800" b="1" smtClean="0">
              <a:solidFill>
                <a:srgbClr val="595959"/>
              </a:solidFill>
            </a:endParaRPr>
          </a:p>
        </p:txBody>
      </p:sp>
    </p:spTree>
    <p:extLst>
      <p:ext uri="{BB962C8B-B14F-4D97-AF65-F5344CB8AC3E}">
        <p14:creationId xmlns:p14="http://schemas.microsoft.com/office/powerpoint/2010/main" xmlns="" val="39094478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90" r:id="rId12"/>
    <p:sldLayoutId id="2147483691" r:id="rId13"/>
  </p:sldLayoutIdLst>
  <p:hf sldNum="0" hdr="0" dt="0"/>
  <p:txStyles>
    <p:titleStyle>
      <a:lvl1pPr algn="l" rtl="0" eaLnBrk="0" fontAlgn="base" hangingPunct="0">
        <a:spcBef>
          <a:spcPct val="0"/>
        </a:spcBef>
        <a:spcAft>
          <a:spcPct val="0"/>
        </a:spcAft>
        <a:defRPr sz="24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rgbClr val="1D75B4"/>
          </a:solidFill>
          <a:latin typeface="Arial" charset="0"/>
        </a:defRPr>
      </a:lvl6pPr>
      <a:lvl7pPr marL="914400" algn="l" rtl="0" fontAlgn="base">
        <a:spcBef>
          <a:spcPct val="0"/>
        </a:spcBef>
        <a:spcAft>
          <a:spcPct val="0"/>
        </a:spcAft>
        <a:defRPr sz="2800" b="1">
          <a:solidFill>
            <a:srgbClr val="1D75B4"/>
          </a:solidFill>
          <a:latin typeface="Arial" charset="0"/>
        </a:defRPr>
      </a:lvl7pPr>
      <a:lvl8pPr marL="1371600" algn="l" rtl="0" fontAlgn="base">
        <a:spcBef>
          <a:spcPct val="0"/>
        </a:spcBef>
        <a:spcAft>
          <a:spcPct val="0"/>
        </a:spcAft>
        <a:defRPr sz="2800" b="1">
          <a:solidFill>
            <a:srgbClr val="1D75B4"/>
          </a:solidFill>
          <a:latin typeface="Arial" charset="0"/>
        </a:defRPr>
      </a:lvl8pPr>
      <a:lvl9pPr marL="1828800" algn="l" rtl="0" fontAlgn="base">
        <a:spcBef>
          <a:spcPct val="0"/>
        </a:spcBef>
        <a:spcAft>
          <a:spcPct val="0"/>
        </a:spcAft>
        <a:defRPr sz="2800" b="1">
          <a:solidFill>
            <a:srgbClr val="1D75B4"/>
          </a:solidFill>
          <a:latin typeface="Arial" charset="0"/>
        </a:defRPr>
      </a:lvl9pPr>
    </p:titleStyle>
    <p:bodyStyle>
      <a:lvl1pPr marL="342900" indent="-342900" algn="l" rtl="0" eaLnBrk="0" fontAlgn="base" hangingPunct="0">
        <a:spcBef>
          <a:spcPct val="20000"/>
        </a:spcBef>
        <a:spcAft>
          <a:spcPct val="0"/>
        </a:spcAft>
        <a:buClr>
          <a:srgbClr val="1D75B4"/>
        </a:buClr>
        <a:buChar char="•"/>
        <a:defRPr sz="2000">
          <a:solidFill>
            <a:srgbClr val="5F5F5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72BFC5"/>
        </a:buClr>
        <a:buChar char="–"/>
        <a:defRPr sz="1800">
          <a:solidFill>
            <a:srgbClr val="5F5F5F"/>
          </a:solidFill>
          <a:latin typeface="+mn-lt"/>
          <a:ea typeface="ＭＳ Ｐゴシック" charset="-128"/>
        </a:defRPr>
      </a:lvl2pPr>
      <a:lvl3pPr marL="1143000" indent="-228600" algn="l" rtl="0" eaLnBrk="0" fontAlgn="base" hangingPunct="0">
        <a:spcBef>
          <a:spcPct val="20000"/>
        </a:spcBef>
        <a:spcAft>
          <a:spcPct val="0"/>
        </a:spcAft>
        <a:buClr>
          <a:srgbClr val="72BFC5"/>
        </a:buClr>
        <a:buChar char="•"/>
        <a:defRPr sz="1800">
          <a:solidFill>
            <a:srgbClr val="5F5F5F"/>
          </a:solidFill>
          <a:latin typeface="+mn-lt"/>
          <a:ea typeface="ＭＳ Ｐゴシック" charset="-128"/>
        </a:defRPr>
      </a:lvl3pPr>
      <a:lvl4pPr marL="1600200" indent="-228600" algn="l" rtl="0" eaLnBrk="0" fontAlgn="base" hangingPunct="0">
        <a:spcBef>
          <a:spcPct val="20000"/>
        </a:spcBef>
        <a:spcAft>
          <a:spcPct val="0"/>
        </a:spcAft>
        <a:buClr>
          <a:srgbClr val="72BFC5"/>
        </a:buClr>
        <a:buChar char="–"/>
        <a:defRPr sz="1800">
          <a:solidFill>
            <a:srgbClr val="5F5F5F"/>
          </a:solidFill>
          <a:latin typeface="+mn-lt"/>
          <a:ea typeface="ＭＳ Ｐゴシック" charset="-128"/>
        </a:defRPr>
      </a:lvl4pPr>
      <a:lvl5pPr marL="2057400" indent="-228600" algn="l" rtl="0" eaLnBrk="0" fontAlgn="base" hangingPunct="0">
        <a:spcBef>
          <a:spcPct val="20000"/>
        </a:spcBef>
        <a:spcAft>
          <a:spcPct val="0"/>
        </a:spcAft>
        <a:buClr>
          <a:srgbClr val="72BFC5"/>
        </a:buClr>
        <a:buChar char="»"/>
        <a:defRPr sz="1800">
          <a:solidFill>
            <a:srgbClr val="5F5F5F"/>
          </a:solidFill>
          <a:latin typeface="+mn-lt"/>
          <a:ea typeface="ＭＳ Ｐゴシック" charset="-128"/>
        </a:defRPr>
      </a:lvl5pPr>
      <a:lvl6pPr marL="2514600" indent="-228600" algn="l" rtl="0" fontAlgn="base">
        <a:spcBef>
          <a:spcPct val="20000"/>
        </a:spcBef>
        <a:spcAft>
          <a:spcPct val="0"/>
        </a:spcAft>
        <a:buClr>
          <a:srgbClr val="21B14F"/>
        </a:buClr>
        <a:buChar char="»"/>
        <a:defRPr>
          <a:solidFill>
            <a:srgbClr val="5F5F5F"/>
          </a:solidFill>
          <a:latin typeface="+mn-lt"/>
        </a:defRPr>
      </a:lvl6pPr>
      <a:lvl7pPr marL="2971800" indent="-228600" algn="l" rtl="0" fontAlgn="base">
        <a:spcBef>
          <a:spcPct val="20000"/>
        </a:spcBef>
        <a:spcAft>
          <a:spcPct val="0"/>
        </a:spcAft>
        <a:buClr>
          <a:srgbClr val="21B14F"/>
        </a:buClr>
        <a:buChar char="»"/>
        <a:defRPr>
          <a:solidFill>
            <a:srgbClr val="5F5F5F"/>
          </a:solidFill>
          <a:latin typeface="+mn-lt"/>
        </a:defRPr>
      </a:lvl7pPr>
      <a:lvl8pPr marL="3429000" indent="-228600" algn="l" rtl="0" fontAlgn="base">
        <a:spcBef>
          <a:spcPct val="20000"/>
        </a:spcBef>
        <a:spcAft>
          <a:spcPct val="0"/>
        </a:spcAft>
        <a:buClr>
          <a:srgbClr val="21B14F"/>
        </a:buClr>
        <a:buChar char="»"/>
        <a:defRPr>
          <a:solidFill>
            <a:srgbClr val="5F5F5F"/>
          </a:solidFill>
          <a:latin typeface="+mn-lt"/>
        </a:defRPr>
      </a:lvl8pPr>
      <a:lvl9pPr marL="3886200" indent="-228600" algn="l" rtl="0" fontAlgn="base">
        <a:spcBef>
          <a:spcPct val="20000"/>
        </a:spcBef>
        <a:spcAft>
          <a:spcPct val="0"/>
        </a:spcAft>
        <a:buClr>
          <a:srgbClr val="21B14F"/>
        </a:buClr>
        <a:buChar char="»"/>
        <a:defRPr>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3.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7.emf"/><Relationship Id="rId5" Type="http://schemas.microsoft.com/office/2007/relationships/hdphoto" Target="../media/hdphoto1.wdp"/><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2.xml"/><Relationship Id="rId4" Type="http://schemas.openxmlformats.org/officeDocument/2006/relationships/hyperlink" Target="http://www.pharmaceuticalconferences.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bing.zhang@vanderbilt.edu" TargetMode="External"/><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gif"/><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599"/>
            <a:ext cx="8229600" cy="5199185"/>
          </a:xfrm>
        </p:spPr>
        <p:txBody>
          <a:bodyPr/>
          <a:lstStyle/>
          <a:p>
            <a:r>
              <a:rPr kumimoji="1" lang="en-US" sz="2000" kern="1200" dirty="0" smtClean="0">
                <a:solidFill>
                  <a:prstClr val="black"/>
                </a:solidFill>
                <a:latin typeface="Calibri"/>
                <a:ea typeface="+mn-ea"/>
              </a:rPr>
              <a:t>OMICS Group International is an amalgamation of </a:t>
            </a:r>
            <a:r>
              <a:rPr kumimoji="1" lang="en-US" sz="2000" kern="1200" dirty="0" smtClean="0">
                <a:solidFill>
                  <a:prstClr val="black"/>
                </a:solidFill>
                <a:latin typeface="Calibri"/>
                <a:ea typeface="+mn-ea"/>
                <a:hlinkClick r:id="rId2" tooltip="Open Access publications"/>
              </a:rPr>
              <a:t>Open Access publications</a:t>
            </a:r>
            <a:r>
              <a:rPr kumimoji="1" lang="en-US" sz="2000" kern="1200" dirty="0" smtClean="0">
                <a:solidFill>
                  <a:prstClr val="black"/>
                </a:solidFill>
                <a:latin typeface="Calibri"/>
                <a:ea typeface="+mn-ea"/>
              </a:rPr>
              <a:t> and worldwide international science conferences and events. Established in the year 2007 with the sole aim of making the information on Sciences and technology ‘Open Access’, OMICS Group publishes 400 online open access </a:t>
            </a:r>
            <a:r>
              <a:rPr kumimoji="1" lang="en-US" sz="2000" kern="1200" dirty="0" smtClean="0">
                <a:solidFill>
                  <a:prstClr val="black"/>
                </a:solidFill>
                <a:latin typeface="Calibri"/>
                <a:ea typeface="+mn-ea"/>
                <a:hlinkClick r:id="rId3" tooltip="scholarly journals"/>
              </a:rPr>
              <a:t>scholarly journals</a:t>
            </a:r>
            <a:r>
              <a:rPr kumimoji="1" lang="en-US" sz="2000" kern="1200" dirty="0" smtClean="0">
                <a:solidFill>
                  <a:prstClr val="black"/>
                </a:solidFill>
                <a:latin typeface="Calibri"/>
                <a:ea typeface="+mn-ea"/>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kumimoji="1" lang="en-US" sz="2000" kern="1200" dirty="0" smtClean="0">
                <a:solidFill>
                  <a:prstClr val="black"/>
                </a:solidFill>
                <a:latin typeface="Calibri"/>
                <a:ea typeface="+mn-ea"/>
                <a:hlinkClick r:id="rId4" tooltip="International conferences"/>
              </a:rPr>
              <a:t>International conferences</a:t>
            </a:r>
            <a:r>
              <a:rPr kumimoji="1" lang="en-US" sz="2000" kern="1200" dirty="0" smtClean="0">
                <a:solidFill>
                  <a:prstClr val="black"/>
                </a:solidFill>
                <a:latin typeface="Calibri"/>
                <a:ea typeface="+mn-ea"/>
              </a:rPr>
              <a:t> annually across the globe, where knowledge transfer takes place through debates, round table discussions, poster presentations, workshops, symposia and exhibitions</a:t>
            </a:r>
            <a:r>
              <a:rPr kumimoji="1" lang="en-US" sz="1800" kern="1200" dirty="0" smtClean="0">
                <a:solidFill>
                  <a:prstClr val="black"/>
                </a:solidFill>
                <a:latin typeface="Calibri"/>
                <a:ea typeface="+mn-ea"/>
              </a:rPr>
              <a:t>.</a:t>
            </a:r>
            <a:endParaRPr lang="en-US" dirty="0"/>
          </a:p>
        </p:txBody>
      </p:sp>
      <p:sp>
        <p:nvSpPr>
          <p:cNvPr id="3" name="Title 2"/>
          <p:cNvSpPr>
            <a:spLocks noGrp="1"/>
          </p:cNvSpPr>
          <p:nvPr>
            <p:ph type="title"/>
          </p:nvPr>
        </p:nvSpPr>
        <p:spPr/>
        <p:txBody>
          <a:bodyPr/>
          <a:lstStyle/>
          <a:p>
            <a:r>
              <a:rPr b="1"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dirty="0"/>
          </a:p>
        </p:txBody>
      </p:sp>
      <p:sp>
        <p:nvSpPr>
          <p:cNvPr id="4" name="Footer Placeholder 3"/>
          <p:cNvSpPr>
            <a:spLocks noGrp="1"/>
          </p:cNvSpPr>
          <p:nvPr>
            <p:ph type="ftr" sz="quarter" idx="10"/>
          </p:nvPr>
        </p:nvSpPr>
        <p:spPr/>
        <p:txBody>
          <a:bodyPr/>
          <a:lstStyle/>
          <a:p>
            <a:pPr>
              <a:defRPr/>
            </a:pPr>
            <a:r>
              <a:rPr lang="en-US" smtClean="0"/>
              <a:t>NINDS workshop, 02/28/2013</a:t>
            </a:r>
            <a:endParaRPr lang="en-US"/>
          </a:p>
        </p:txBody>
      </p:sp>
      <p:sp>
        <p:nvSpPr>
          <p:cNvPr id="5" name="Slide Number Placeholder 4"/>
          <p:cNvSpPr>
            <a:spLocks noGrp="1"/>
          </p:cNvSpPr>
          <p:nvPr>
            <p:ph type="sldNum" sz="quarter" idx="11"/>
          </p:nvPr>
        </p:nvSpPr>
        <p:spPr/>
        <p:txBody>
          <a:bodyPr/>
          <a:lstStyle/>
          <a:p>
            <a:pPr>
              <a:defRPr/>
            </a:pPr>
            <a:fld id="{FDBAA815-FCA0-104A-BF42-24B9299BD110}"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657710" y="2479615"/>
            <a:ext cx="3398665" cy="2700515"/>
            <a:chOff x="5125082" y="2501630"/>
            <a:chExt cx="3786692" cy="2678500"/>
          </a:xfrm>
        </p:grpSpPr>
        <p:pic>
          <p:nvPicPr>
            <p:cNvPr id="4" name="Picture 3"/>
            <p:cNvPicPr>
              <a:picLocks noChangeAspect="1"/>
            </p:cNvPicPr>
            <p:nvPr/>
          </p:nvPicPr>
          <p:blipFill rotWithShape="1">
            <a:blip r:embed="rId3"/>
            <a:srcRect b="47027"/>
            <a:stretch/>
          </p:blipFill>
          <p:spPr>
            <a:xfrm>
              <a:off x="5125082" y="2501630"/>
              <a:ext cx="3786692" cy="2200999"/>
            </a:xfrm>
            <a:prstGeom prst="rect">
              <a:avLst/>
            </a:prstGeom>
          </p:spPr>
        </p:pic>
        <p:sp>
          <p:nvSpPr>
            <p:cNvPr id="6" name="TextBox 5"/>
            <p:cNvSpPr txBox="1"/>
            <p:nvPr/>
          </p:nvSpPr>
          <p:spPr>
            <a:xfrm>
              <a:off x="6332047" y="4872353"/>
              <a:ext cx="1864705" cy="307777"/>
            </a:xfrm>
            <a:prstGeom prst="rect">
              <a:avLst/>
            </a:prstGeom>
            <a:noFill/>
          </p:spPr>
          <p:txBody>
            <a:bodyPr wrap="none" rtlCol="0">
              <a:spAutoFit/>
            </a:bodyPr>
            <a:lstStyle/>
            <a:p>
              <a:r>
                <a:rPr lang="en-US" sz="1400" i="1" dirty="0" smtClean="0"/>
                <a:t>TCGA. Nature, 2012</a:t>
              </a:r>
              <a:endParaRPr lang="en-US" sz="1400" i="1" dirty="0"/>
            </a:p>
          </p:txBody>
        </p:sp>
      </p:grpSp>
      <p:sp>
        <p:nvSpPr>
          <p:cNvPr id="2" name="Title 1"/>
          <p:cNvSpPr>
            <a:spLocks noGrp="1"/>
          </p:cNvSpPr>
          <p:nvPr>
            <p:ph type="title"/>
          </p:nvPr>
        </p:nvSpPr>
        <p:spPr/>
        <p:txBody>
          <a:bodyPr/>
          <a:lstStyle/>
          <a:p>
            <a:r>
              <a:rPr lang="en-US" dirty="0" smtClean="0"/>
              <a:t>Mutant proteins as cancer biomarkers</a:t>
            </a:r>
            <a:endParaRPr lang="en-US" dirty="0"/>
          </a:p>
        </p:txBody>
      </p:sp>
      <p:sp>
        <p:nvSpPr>
          <p:cNvPr id="3" name="Content Placeholder 2"/>
          <p:cNvSpPr>
            <a:spLocks noGrp="1"/>
          </p:cNvSpPr>
          <p:nvPr>
            <p:ph idx="1"/>
          </p:nvPr>
        </p:nvSpPr>
        <p:spPr>
          <a:xfrm>
            <a:off x="304800" y="1143000"/>
            <a:ext cx="5601382" cy="4983163"/>
          </a:xfrm>
        </p:spPr>
        <p:txBody>
          <a:bodyPr/>
          <a:lstStyle/>
          <a:p>
            <a:r>
              <a:rPr lang="en-US" dirty="0" smtClean="0"/>
              <a:t>Proteins resulting from somatic mutations are ideal cancer biomarkers</a:t>
            </a:r>
          </a:p>
          <a:p>
            <a:pPr lvl="1"/>
            <a:r>
              <a:rPr lang="en-US" dirty="0" smtClean="0"/>
              <a:t>Specificity</a:t>
            </a:r>
          </a:p>
          <a:p>
            <a:pPr lvl="2"/>
            <a:r>
              <a:rPr lang="en-US" dirty="0" smtClean="0"/>
              <a:t>Unlike CEA and PSA</a:t>
            </a:r>
          </a:p>
          <a:p>
            <a:pPr lvl="1"/>
            <a:r>
              <a:rPr lang="en-US" dirty="0" smtClean="0"/>
              <a:t>Possible drivers</a:t>
            </a:r>
          </a:p>
          <a:p>
            <a:pPr lvl="2"/>
            <a:r>
              <a:rPr lang="en-US" dirty="0" smtClean="0"/>
              <a:t>Not only association</a:t>
            </a:r>
          </a:p>
          <a:p>
            <a:pPr lvl="1"/>
            <a:r>
              <a:rPr lang="en-US" dirty="0" smtClean="0"/>
              <a:t>Established targeted proteomics technologies</a:t>
            </a:r>
          </a:p>
          <a:p>
            <a:pPr lvl="2"/>
            <a:r>
              <a:rPr lang="en-US" dirty="0" smtClean="0"/>
              <a:t>Selected Reaction Monitoring (SRM)</a:t>
            </a:r>
          </a:p>
          <a:p>
            <a:pPr lvl="2"/>
            <a:r>
              <a:rPr lang="en-US" dirty="0" smtClean="0"/>
              <a:t>Multiple Reaction Monitoring (MRM)</a:t>
            </a:r>
          </a:p>
          <a:p>
            <a:r>
              <a:rPr lang="en-US" dirty="0" smtClean="0"/>
              <a:t>Many somatic mutations have been identified in the TCGA studies</a:t>
            </a:r>
            <a:endParaRPr lang="en-US" dirty="0"/>
          </a:p>
          <a:p>
            <a:r>
              <a:rPr lang="en-US" b="1" dirty="0" smtClean="0"/>
              <a:t>Can we prioritize somatic mutations for targeted analysis?</a:t>
            </a:r>
          </a:p>
        </p:txBody>
      </p:sp>
    </p:spTree>
    <p:extLst>
      <p:ext uri="{BB962C8B-B14F-4D97-AF65-F5344CB8AC3E}">
        <p14:creationId xmlns:p14="http://schemas.microsoft.com/office/powerpoint/2010/main" xmlns="" val="297267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6"/>
          <p:cNvSpPr>
            <a:spLocks noGrp="1"/>
          </p:cNvSpPr>
          <p:nvPr>
            <p:ph idx="1"/>
          </p:nvPr>
        </p:nvSpPr>
        <p:spPr>
          <a:xfrm>
            <a:off x="6883400" y="1018692"/>
            <a:ext cx="2055813" cy="3200400"/>
          </a:xfrm>
        </p:spPr>
        <p:txBody>
          <a:bodyPr/>
          <a:lstStyle/>
          <a:p>
            <a:r>
              <a:rPr lang="en-US" dirty="0">
                <a:latin typeface="Arial" charset="0"/>
                <a:ea typeface="宋体" charset="0"/>
                <a:cs typeface="宋体" charset="0"/>
              </a:rPr>
              <a:t>Increased sensitivity</a:t>
            </a:r>
          </a:p>
          <a:p>
            <a:r>
              <a:rPr lang="en-US" dirty="0">
                <a:latin typeface="Arial" charset="0"/>
                <a:ea typeface="宋体" charset="0"/>
                <a:cs typeface="宋体" charset="0"/>
              </a:rPr>
              <a:t>Reduced ambiguity</a:t>
            </a:r>
          </a:p>
          <a:p>
            <a:r>
              <a:rPr lang="en-US" dirty="0">
                <a:latin typeface="Arial" charset="0"/>
                <a:ea typeface="宋体" charset="0"/>
                <a:cs typeface="宋体" charset="0"/>
              </a:rPr>
              <a:t>Variant peptides</a:t>
            </a:r>
          </a:p>
        </p:txBody>
      </p:sp>
      <p:sp>
        <p:nvSpPr>
          <p:cNvPr id="21506" name="Title 2"/>
          <p:cNvSpPr>
            <a:spLocks noGrp="1"/>
          </p:cNvSpPr>
          <p:nvPr>
            <p:ph type="title"/>
          </p:nvPr>
        </p:nvSpPr>
        <p:spPr/>
        <p:txBody>
          <a:bodyPr/>
          <a:lstStyle/>
          <a:p>
            <a:r>
              <a:rPr lang="en-US" dirty="0" smtClean="0">
                <a:latin typeface="Arial" charset="0"/>
                <a:ea typeface="宋体" charset="0"/>
                <a:cs typeface="宋体" charset="0"/>
              </a:rPr>
              <a:t>Personalized </a:t>
            </a:r>
            <a:r>
              <a:rPr lang="en-US" dirty="0">
                <a:latin typeface="Arial" charset="0"/>
                <a:ea typeface="宋体" charset="0"/>
                <a:cs typeface="宋体" charset="0"/>
              </a:rPr>
              <a:t>protein database from RNA-</a:t>
            </a:r>
            <a:r>
              <a:rPr lang="en-US" dirty="0" err="1">
                <a:latin typeface="Arial" charset="0"/>
                <a:ea typeface="宋体" charset="0"/>
                <a:cs typeface="宋体" charset="0"/>
              </a:rPr>
              <a:t>Seq</a:t>
            </a:r>
            <a:r>
              <a:rPr lang="en-US" dirty="0">
                <a:latin typeface="Arial" charset="0"/>
                <a:ea typeface="宋体" charset="0"/>
                <a:cs typeface="宋体" charset="0"/>
              </a:rPr>
              <a:t> data</a:t>
            </a:r>
          </a:p>
        </p:txBody>
      </p:sp>
      <p:pic>
        <p:nvPicPr>
          <p:cNvPr id="21510" name="Picture 2" descr="TOC.ti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80988" y="1028217"/>
            <a:ext cx="6594475" cy="484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Picture 5" descr="Screen Shot 2011-10-16 at 9.54.40 AM.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480300" y="4206392"/>
            <a:ext cx="992188" cy="128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5521234" y="5973085"/>
            <a:ext cx="314889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Garamond" charset="0"/>
                <a:ea typeface="宋体" charset="0"/>
                <a:cs typeface="宋体" charset="0"/>
              </a:defRPr>
            </a:lvl1pPr>
            <a:lvl2pPr marL="742950" indent="-285750" eaLnBrk="0" hangingPunct="0">
              <a:defRPr sz="2400" b="1">
                <a:solidFill>
                  <a:schemeClr val="tx1"/>
                </a:solidFill>
                <a:latin typeface="Garamond" charset="0"/>
                <a:ea typeface="宋体" charset="0"/>
                <a:cs typeface="宋体" charset="0"/>
              </a:defRPr>
            </a:lvl2pPr>
            <a:lvl3pPr marL="1143000" indent="-228600" eaLnBrk="0" hangingPunct="0">
              <a:defRPr sz="2400" b="1">
                <a:solidFill>
                  <a:schemeClr val="tx1"/>
                </a:solidFill>
                <a:latin typeface="Garamond" charset="0"/>
                <a:ea typeface="宋体" charset="0"/>
                <a:cs typeface="宋体" charset="0"/>
              </a:defRPr>
            </a:lvl3pPr>
            <a:lvl4pPr marL="1600200" indent="-228600" eaLnBrk="0" hangingPunct="0">
              <a:defRPr sz="2400" b="1">
                <a:solidFill>
                  <a:schemeClr val="tx1"/>
                </a:solidFill>
                <a:latin typeface="Garamond" charset="0"/>
                <a:ea typeface="宋体" charset="0"/>
                <a:cs typeface="宋体" charset="0"/>
              </a:defRPr>
            </a:lvl4pPr>
            <a:lvl5pPr marL="2057400" indent="-228600" eaLnBrk="0" hangingPunct="0">
              <a:defRPr sz="2400" b="1">
                <a:solidFill>
                  <a:schemeClr val="tx1"/>
                </a:solidFill>
                <a:latin typeface="Garamond" charset="0"/>
                <a:ea typeface="宋体" charset="0"/>
                <a:cs typeface="宋体" charset="0"/>
              </a:defRPr>
            </a:lvl5pPr>
            <a:lvl6pPr marL="2514600" indent="-228600" eaLnBrk="0" fontAlgn="base" hangingPunct="0">
              <a:spcBef>
                <a:spcPct val="0"/>
              </a:spcBef>
              <a:spcAft>
                <a:spcPct val="0"/>
              </a:spcAft>
              <a:defRPr sz="2400" b="1">
                <a:solidFill>
                  <a:schemeClr val="tx1"/>
                </a:solidFill>
                <a:latin typeface="Garamond" charset="0"/>
                <a:ea typeface="宋体" charset="0"/>
                <a:cs typeface="宋体" charset="0"/>
              </a:defRPr>
            </a:lvl6pPr>
            <a:lvl7pPr marL="2971800" indent="-228600" eaLnBrk="0" fontAlgn="base" hangingPunct="0">
              <a:spcBef>
                <a:spcPct val="0"/>
              </a:spcBef>
              <a:spcAft>
                <a:spcPct val="0"/>
              </a:spcAft>
              <a:defRPr sz="2400" b="1">
                <a:solidFill>
                  <a:schemeClr val="tx1"/>
                </a:solidFill>
                <a:latin typeface="Garamond" charset="0"/>
                <a:ea typeface="宋体" charset="0"/>
                <a:cs typeface="宋体" charset="0"/>
              </a:defRPr>
            </a:lvl7pPr>
            <a:lvl8pPr marL="3429000" indent="-228600" eaLnBrk="0" fontAlgn="base" hangingPunct="0">
              <a:spcBef>
                <a:spcPct val="0"/>
              </a:spcBef>
              <a:spcAft>
                <a:spcPct val="0"/>
              </a:spcAft>
              <a:defRPr sz="2400" b="1">
                <a:solidFill>
                  <a:schemeClr val="tx1"/>
                </a:solidFill>
                <a:latin typeface="Garamond" charset="0"/>
                <a:ea typeface="宋体" charset="0"/>
                <a:cs typeface="宋体" charset="0"/>
              </a:defRPr>
            </a:lvl8pPr>
            <a:lvl9pPr marL="3886200" indent="-228600" eaLnBrk="0" fontAlgn="base" hangingPunct="0">
              <a:spcBef>
                <a:spcPct val="0"/>
              </a:spcBef>
              <a:spcAft>
                <a:spcPct val="0"/>
              </a:spcAft>
              <a:defRPr sz="2400" b="1">
                <a:solidFill>
                  <a:schemeClr val="tx1"/>
                </a:solidFill>
                <a:latin typeface="Garamond" charset="0"/>
                <a:ea typeface="宋体" charset="0"/>
                <a:cs typeface="宋体" charset="0"/>
              </a:defRPr>
            </a:lvl9pPr>
          </a:lstStyle>
          <a:p>
            <a:pPr eaLnBrk="1" hangingPunct="1">
              <a:defRPr/>
            </a:pPr>
            <a:r>
              <a:rPr lang="en-US" sz="1400" b="0" i="1" dirty="0" smtClean="0">
                <a:latin typeface="+mn-lt"/>
              </a:rPr>
              <a:t>Wang et al., J Proteome Res, 2012</a:t>
            </a:r>
          </a:p>
          <a:p>
            <a:pPr eaLnBrk="1" hangingPunct="1">
              <a:defRPr/>
            </a:pPr>
            <a:r>
              <a:rPr lang="en-US" sz="1400" b="0" i="1" dirty="0" smtClean="0">
                <a:latin typeface="+mn-lt"/>
              </a:rPr>
              <a:t>Wang &amp; Zhang, Bioinformatics, 2013</a:t>
            </a:r>
          </a:p>
        </p:txBody>
      </p:sp>
      <p:sp>
        <p:nvSpPr>
          <p:cNvPr id="2" name="Rectangle 1"/>
          <p:cNvSpPr/>
          <p:nvPr/>
        </p:nvSpPr>
        <p:spPr>
          <a:xfrm>
            <a:off x="789251" y="6045093"/>
            <a:ext cx="4565890" cy="369332"/>
          </a:xfrm>
          <a:prstGeom prst="rect">
            <a:avLst/>
          </a:prstGeom>
        </p:spPr>
        <p:txBody>
          <a:bodyPr wrap="square">
            <a:spAutoFit/>
          </a:bodyPr>
          <a:lstStyle/>
          <a:p>
            <a:r>
              <a:rPr lang="en-US" dirty="0" err="1" smtClean="0"/>
              <a:t>customProDB</a:t>
            </a:r>
            <a:r>
              <a:rPr lang="en-US" dirty="0" smtClean="0"/>
              <a:t> is available in </a:t>
            </a:r>
            <a:r>
              <a:rPr lang="en-US" dirty="0" err="1"/>
              <a:t>B</a:t>
            </a:r>
            <a:r>
              <a:rPr lang="en-US" dirty="0" err="1" smtClean="0"/>
              <a:t>ioconductor</a:t>
            </a:r>
            <a:endParaRPr lang="en-US" dirty="0"/>
          </a:p>
        </p:txBody>
      </p:sp>
    </p:spTree>
    <p:extLst>
      <p:ext uri="{BB962C8B-B14F-4D97-AF65-F5344CB8AC3E}">
        <p14:creationId xmlns:p14="http://schemas.microsoft.com/office/powerpoint/2010/main" xmlns="" val="2870796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Personalized database search results</a:t>
            </a:r>
            <a:endParaRPr lang="en-US" dirty="0"/>
          </a:p>
        </p:txBody>
      </p:sp>
      <p:sp>
        <p:nvSpPr>
          <p:cNvPr id="5" name="Content Placeholder 4"/>
          <p:cNvSpPr>
            <a:spLocks noGrp="1"/>
          </p:cNvSpPr>
          <p:nvPr>
            <p:ph idx="1"/>
          </p:nvPr>
        </p:nvSpPr>
        <p:spPr>
          <a:xfrm>
            <a:off x="304800" y="1000734"/>
            <a:ext cx="8382000" cy="4983163"/>
          </a:xfrm>
        </p:spPr>
        <p:txBody>
          <a:bodyPr/>
          <a:lstStyle/>
          <a:p>
            <a:r>
              <a:rPr lang="en-US" sz="2400" dirty="0" smtClean="0"/>
              <a:t>1,065 variant peptides</a:t>
            </a:r>
          </a:p>
          <a:p>
            <a:r>
              <a:rPr lang="en-US" sz="2400" dirty="0" smtClean="0"/>
              <a:t>796 unique Single Amino Acid Variants (SAAVs)</a:t>
            </a:r>
          </a:p>
          <a:p>
            <a:pPr lvl="1"/>
            <a:r>
              <a:rPr lang="en-US" sz="2000" dirty="0" smtClean="0">
                <a:ea typeface="ＭＳ Ｐゴシック" charset="0"/>
                <a:cs typeface="ＭＳ Ｐゴシック" charset="0"/>
              </a:rPr>
              <a:t>64 in TCGA reported somatic variations</a:t>
            </a:r>
          </a:p>
          <a:p>
            <a:pPr lvl="1"/>
            <a:r>
              <a:rPr lang="en-US" sz="2000" dirty="0" smtClean="0">
                <a:ea typeface="ＭＳ Ｐゴシック" charset="0"/>
                <a:cs typeface="ＭＳ Ｐゴシック" charset="0"/>
              </a:rPr>
              <a:t>101 in the COSMIC database</a:t>
            </a:r>
          </a:p>
          <a:p>
            <a:pPr lvl="1"/>
            <a:r>
              <a:rPr lang="en-US" sz="2000" dirty="0" smtClean="0">
                <a:ea typeface="ＭＳ Ｐゴシック" charset="0"/>
                <a:cs typeface="ＭＳ Ｐゴシック" charset="0"/>
              </a:rPr>
              <a:t>526 in the </a:t>
            </a:r>
            <a:r>
              <a:rPr lang="en-US" sz="2000" dirty="0" err="1" smtClean="0">
                <a:ea typeface="ＭＳ Ｐゴシック" charset="0"/>
                <a:cs typeface="ＭＳ Ｐゴシック" charset="0"/>
              </a:rPr>
              <a:t>dbSNP</a:t>
            </a:r>
            <a:r>
              <a:rPr lang="en-US" sz="2000" dirty="0" smtClean="0">
                <a:ea typeface="ＭＳ Ｐゴシック" charset="0"/>
                <a:cs typeface="ＭＳ Ｐゴシック" charset="0"/>
              </a:rPr>
              <a:t> database</a:t>
            </a:r>
            <a:endParaRPr lang="en-US" sz="2000" dirty="0">
              <a:ea typeface="ＭＳ Ｐゴシック" charset="0"/>
              <a:cs typeface="ＭＳ Ｐゴシック" charset="0"/>
            </a:endParaRPr>
          </a:p>
          <a:p>
            <a:r>
              <a:rPr lang="en-US" sz="2400" dirty="0" smtClean="0"/>
              <a:t>647 variant proteins</a:t>
            </a:r>
          </a:p>
          <a:p>
            <a:pPr lvl="1"/>
            <a:r>
              <a:rPr lang="en-US" sz="2000" dirty="0" smtClean="0">
                <a:ea typeface="ＭＳ Ｐゴシック" charset="0"/>
                <a:cs typeface="ＭＳ Ｐゴシック" charset="0"/>
              </a:rPr>
              <a:t>Known cancer genes: KRAS, CTNNB1, SF3B1, ALDH2, FH, etc.</a:t>
            </a:r>
          </a:p>
          <a:p>
            <a:pPr lvl="1"/>
            <a:r>
              <a:rPr lang="en-US" sz="2000" dirty="0" smtClean="0">
                <a:ea typeface="ＭＳ Ｐゴシック" charset="0"/>
                <a:cs typeface="ＭＳ Ｐゴシック" charset="0"/>
              </a:rPr>
              <a:t>Targets of FDA approved drugs: ALDH2, HSD17B4, PARP1, P4HB, TST, GAK, SLC25A24, SUPT16H, etc.</a:t>
            </a:r>
          </a:p>
        </p:txBody>
      </p:sp>
    </p:spTree>
    <p:extLst>
      <p:ext uri="{BB962C8B-B14F-4D97-AF65-F5344CB8AC3E}">
        <p14:creationId xmlns:p14="http://schemas.microsoft.com/office/powerpoint/2010/main" xmlns="" val="1595798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98445" y="2617031"/>
            <a:ext cx="3541582" cy="3541582"/>
          </a:xfrm>
          <a:prstGeom prst="rect">
            <a:avLst/>
          </a:prstGeom>
        </p:spPr>
      </p:pic>
      <p:sp>
        <p:nvSpPr>
          <p:cNvPr id="2" name="Title 1"/>
          <p:cNvSpPr>
            <a:spLocks noGrp="1"/>
          </p:cNvSpPr>
          <p:nvPr>
            <p:ph type="title"/>
          </p:nvPr>
        </p:nvSpPr>
        <p:spPr/>
        <p:txBody>
          <a:bodyPr/>
          <a:lstStyle/>
          <a:p>
            <a:r>
              <a:rPr lang="en-US" dirty="0" smtClean="0"/>
              <a:t>What is the added value of proteome profiling in human cancer studies?</a:t>
            </a:r>
            <a:endParaRPr lang="en-US" dirty="0"/>
          </a:p>
        </p:txBody>
      </p:sp>
      <p:sp>
        <p:nvSpPr>
          <p:cNvPr id="3" name="Content Placeholder 2"/>
          <p:cNvSpPr>
            <a:spLocks noGrp="1"/>
          </p:cNvSpPr>
          <p:nvPr>
            <p:ph idx="1"/>
          </p:nvPr>
        </p:nvSpPr>
        <p:spPr/>
        <p:txBody>
          <a:bodyPr/>
          <a:lstStyle/>
          <a:p>
            <a:r>
              <a:rPr lang="en-US" dirty="0" smtClean="0"/>
              <a:t>Cancer biomarker discovery</a:t>
            </a:r>
          </a:p>
          <a:p>
            <a:endParaRPr lang="en-US" dirty="0"/>
          </a:p>
          <a:p>
            <a:r>
              <a:rPr lang="en-US" dirty="0" smtClean="0"/>
              <a:t>Oncogenic driver prioritization</a:t>
            </a:r>
          </a:p>
          <a:p>
            <a:endParaRPr lang="en-US" dirty="0" smtClean="0"/>
          </a:p>
          <a:p>
            <a:r>
              <a:rPr lang="en-US" dirty="0"/>
              <a:t>Molecular subtype </a:t>
            </a:r>
            <a:r>
              <a:rPr lang="en-US" dirty="0" smtClean="0"/>
              <a:t>classification</a:t>
            </a:r>
          </a:p>
        </p:txBody>
      </p:sp>
    </p:spTree>
    <p:extLst>
      <p:ext uri="{BB962C8B-B14F-4D97-AF65-F5344CB8AC3E}">
        <p14:creationId xmlns:p14="http://schemas.microsoft.com/office/powerpoint/2010/main" xmlns="" val="4244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nodeType="afterEffect">
                                  <p:stCondLst>
                                    <p:cond delay="0"/>
                                  </p:stCondLst>
                                  <p:iterate type="lt">
                                    <p:tmPct val="10000"/>
                                  </p:iterate>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anim to="1.5" calcmode="lin" valueType="num">
                                      <p:cBhvr override="childStyle">
                                        <p:cTn id="9" dur="500" fill="hold"/>
                                        <p:tgtEl>
                                          <p:spTgt spid="3">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Candidate drivers in regions of copy number alteration (CNA)</a:t>
            </a:r>
            <a:endParaRPr lang="en-US" dirty="0"/>
          </a:p>
        </p:txBody>
      </p:sp>
      <p:sp>
        <p:nvSpPr>
          <p:cNvPr id="3" name="Content Placeholder 2"/>
          <p:cNvSpPr>
            <a:spLocks noGrp="1"/>
          </p:cNvSpPr>
          <p:nvPr>
            <p:ph idx="1"/>
          </p:nvPr>
        </p:nvSpPr>
        <p:spPr>
          <a:xfrm>
            <a:off x="4446796" y="1143000"/>
            <a:ext cx="4462070" cy="4983163"/>
          </a:xfrm>
        </p:spPr>
        <p:txBody>
          <a:bodyPr/>
          <a:lstStyle/>
          <a:p>
            <a:r>
              <a:rPr lang="en-US" dirty="0" smtClean="0"/>
              <a:t>The TCGA study identified 17 focal amplification regions and 28 focal deletion regions</a:t>
            </a:r>
          </a:p>
          <a:p>
            <a:r>
              <a:rPr lang="en-US" dirty="0" smtClean="0"/>
              <a:t>CNA-mRNA correlation has been widely used for the prioritization of candidate drivers</a:t>
            </a:r>
          </a:p>
          <a:p>
            <a:pPr lvl="1"/>
            <a:r>
              <a:rPr lang="en-US" i="1" dirty="0" smtClean="0"/>
              <a:t>Wang et al. </a:t>
            </a:r>
            <a:r>
              <a:rPr lang="en-US" i="1" dirty="0" err="1" smtClean="0"/>
              <a:t>Clin</a:t>
            </a:r>
            <a:r>
              <a:rPr lang="en-US" i="1" dirty="0" smtClean="0"/>
              <a:t> Cancer Res, 2013</a:t>
            </a:r>
          </a:p>
          <a:p>
            <a:r>
              <a:rPr lang="en-US" b="1" dirty="0" smtClean="0"/>
              <a:t>What can proteomics tell us about these regions and candidate drivers?</a:t>
            </a:r>
          </a:p>
          <a:p>
            <a:pPr marL="0" indent="0">
              <a:buNone/>
            </a:pPr>
            <a:r>
              <a:rPr lang="en-US" dirty="0" smtClean="0"/>
              <a:t> </a:t>
            </a:r>
            <a:endParaRPr lang="en-US" dirty="0"/>
          </a:p>
        </p:txBody>
      </p:sp>
      <p:pic>
        <p:nvPicPr>
          <p:cNvPr id="5" name="Picture 4" descr="Screen Shot 2013-03-31 at 11.59.22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2035" y="924675"/>
            <a:ext cx="4204760" cy="5350780"/>
          </a:xfrm>
          <a:prstGeom prst="rect">
            <a:avLst/>
          </a:prstGeom>
        </p:spPr>
      </p:pic>
      <p:sp>
        <p:nvSpPr>
          <p:cNvPr id="4" name="TextBox 3"/>
          <p:cNvSpPr txBox="1"/>
          <p:nvPr/>
        </p:nvSpPr>
        <p:spPr>
          <a:xfrm>
            <a:off x="945445" y="6207667"/>
            <a:ext cx="1864705" cy="307777"/>
          </a:xfrm>
          <a:prstGeom prst="rect">
            <a:avLst/>
          </a:prstGeom>
          <a:noFill/>
        </p:spPr>
        <p:txBody>
          <a:bodyPr wrap="none" rtlCol="0">
            <a:spAutoFit/>
          </a:bodyPr>
          <a:lstStyle/>
          <a:p>
            <a:r>
              <a:rPr lang="en-US" sz="1400" i="1" dirty="0" smtClean="0"/>
              <a:t>TCGA. Nature, 2012</a:t>
            </a:r>
            <a:endParaRPr lang="en-US" sz="1400" i="1" dirty="0"/>
          </a:p>
        </p:txBody>
      </p:sp>
      <p:pic>
        <p:nvPicPr>
          <p:cNvPr id="6" name="Picture 2"/>
          <p:cNvPicPr>
            <a:picLocks noChangeAspect="1"/>
          </p:cNvPicPr>
          <p:nvPr/>
        </p:nvPicPr>
        <p:blipFill>
          <a:blip r:embed="rId3">
            <a:extLst>
              <a:ext uri="{28A0092B-C50C-407E-A947-70E740481C1C}">
                <a14:useLocalDpi xmlns:a14="http://schemas.microsoft.com/office/drawing/2010/main" xmlns="" val="0"/>
              </a:ext>
            </a:extLst>
          </a:blip>
          <a:srcRect l="22592" t="6778" r="19144" b="24852"/>
          <a:stretch>
            <a:fillRect/>
          </a:stretch>
        </p:blipFill>
        <p:spPr bwMode="auto">
          <a:xfrm>
            <a:off x="7773064" y="4672159"/>
            <a:ext cx="816305" cy="957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7564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s_0912.pptx.pdf"/>
          <p:cNvPicPr>
            <a:picLocks noChangeAspect="1"/>
          </p:cNvPicPr>
          <p:nvPr/>
        </p:nvPicPr>
        <p:blipFill rotWithShape="1">
          <a:blip r:embed="rId3">
            <a:extLst>
              <a:ext uri="{28A0092B-C50C-407E-A947-70E740481C1C}">
                <a14:useLocalDpi xmlns:a14="http://schemas.microsoft.com/office/drawing/2010/main" xmlns="" val="0"/>
              </a:ext>
            </a:extLst>
          </a:blip>
          <a:srcRect t="4240" b="48508"/>
          <a:stretch/>
        </p:blipFill>
        <p:spPr>
          <a:xfrm>
            <a:off x="584199" y="1119921"/>
            <a:ext cx="8363031" cy="5113916"/>
          </a:xfrm>
          <a:prstGeom prst="rect">
            <a:avLst/>
          </a:prstGeom>
        </p:spPr>
      </p:pic>
      <p:sp>
        <p:nvSpPr>
          <p:cNvPr id="3" name="Title 2"/>
          <p:cNvSpPr>
            <a:spLocks noGrp="1"/>
          </p:cNvSpPr>
          <p:nvPr>
            <p:ph type="title"/>
          </p:nvPr>
        </p:nvSpPr>
        <p:spPr/>
        <p:txBody>
          <a:bodyPr/>
          <a:lstStyle/>
          <a:p>
            <a:r>
              <a:rPr lang="en-US" sz="2400" dirty="0"/>
              <a:t>P</a:t>
            </a:r>
            <a:r>
              <a:rPr lang="en-US" sz="2400" dirty="0" smtClean="0"/>
              <a:t>roteomics </a:t>
            </a:r>
            <a:r>
              <a:rPr lang="en-US" sz="2400" dirty="0"/>
              <a:t>data </a:t>
            </a:r>
            <a:r>
              <a:rPr lang="en-US" sz="2400" dirty="0" smtClean="0"/>
              <a:t>enables </a:t>
            </a:r>
            <a:r>
              <a:rPr lang="en-US" sz="2400" dirty="0"/>
              <a:t>prioritization </a:t>
            </a:r>
            <a:r>
              <a:rPr lang="en-US" sz="2400" dirty="0" smtClean="0"/>
              <a:t>of CNA regions and candidate drivers</a:t>
            </a:r>
            <a:endParaRPr lang="en-US" sz="2400" dirty="0"/>
          </a:p>
        </p:txBody>
      </p:sp>
      <p:sp>
        <p:nvSpPr>
          <p:cNvPr id="4" name="TextBox 3"/>
          <p:cNvSpPr txBox="1"/>
          <p:nvPr/>
        </p:nvSpPr>
        <p:spPr>
          <a:xfrm>
            <a:off x="1956045" y="935254"/>
            <a:ext cx="2557686" cy="369332"/>
          </a:xfrm>
          <a:prstGeom prst="rect">
            <a:avLst/>
          </a:prstGeom>
          <a:noFill/>
        </p:spPr>
        <p:txBody>
          <a:bodyPr wrap="none" rtlCol="0">
            <a:spAutoFit/>
          </a:bodyPr>
          <a:lstStyle/>
          <a:p>
            <a:r>
              <a:rPr lang="en-US" dirty="0" smtClean="0"/>
              <a:t>CNA-mRNA correlation</a:t>
            </a:r>
            <a:endParaRPr lang="en-US" dirty="0"/>
          </a:p>
        </p:txBody>
      </p:sp>
      <p:sp>
        <p:nvSpPr>
          <p:cNvPr id="5" name="TextBox 4"/>
          <p:cNvSpPr txBox="1"/>
          <p:nvPr/>
        </p:nvSpPr>
        <p:spPr>
          <a:xfrm>
            <a:off x="5426453" y="935254"/>
            <a:ext cx="2596572" cy="369332"/>
          </a:xfrm>
          <a:prstGeom prst="rect">
            <a:avLst/>
          </a:prstGeom>
          <a:noFill/>
        </p:spPr>
        <p:txBody>
          <a:bodyPr wrap="none" rtlCol="0">
            <a:spAutoFit/>
          </a:bodyPr>
          <a:lstStyle/>
          <a:p>
            <a:r>
              <a:rPr lang="en-US" dirty="0" smtClean="0"/>
              <a:t>CNA-protein correlation</a:t>
            </a:r>
            <a:endParaRPr lang="en-US" dirty="0"/>
          </a:p>
        </p:txBody>
      </p:sp>
      <p:sp>
        <p:nvSpPr>
          <p:cNvPr id="6" name="TextBox 5"/>
          <p:cNvSpPr txBox="1"/>
          <p:nvPr/>
        </p:nvSpPr>
        <p:spPr>
          <a:xfrm>
            <a:off x="2605558" y="6145544"/>
            <a:ext cx="1428296" cy="338554"/>
          </a:xfrm>
          <a:prstGeom prst="rect">
            <a:avLst/>
          </a:prstGeom>
          <a:noFill/>
        </p:spPr>
        <p:txBody>
          <a:bodyPr wrap="none" rtlCol="0">
            <a:spAutoFit/>
          </a:bodyPr>
          <a:lstStyle/>
          <a:p>
            <a:r>
              <a:rPr lang="en-US" sz="1600" dirty="0" smtClean="0"/>
              <a:t>23,125 genes</a:t>
            </a:r>
            <a:endParaRPr lang="en-US" sz="1600" dirty="0"/>
          </a:p>
        </p:txBody>
      </p:sp>
      <p:sp>
        <p:nvSpPr>
          <p:cNvPr id="7" name="TextBox 6"/>
          <p:cNvSpPr txBox="1"/>
          <p:nvPr/>
        </p:nvSpPr>
        <p:spPr>
          <a:xfrm>
            <a:off x="6155657" y="6159102"/>
            <a:ext cx="1428296" cy="338554"/>
          </a:xfrm>
          <a:prstGeom prst="rect">
            <a:avLst/>
          </a:prstGeom>
          <a:noFill/>
        </p:spPr>
        <p:txBody>
          <a:bodyPr wrap="none" rtlCol="0">
            <a:spAutoFit/>
          </a:bodyPr>
          <a:lstStyle/>
          <a:p>
            <a:r>
              <a:rPr lang="en-US" sz="1600" dirty="0" smtClean="0"/>
              <a:t>23,125 genes</a:t>
            </a:r>
            <a:endParaRPr lang="en-US" sz="1600" dirty="0"/>
          </a:p>
        </p:txBody>
      </p:sp>
      <p:sp>
        <p:nvSpPr>
          <p:cNvPr id="8" name="TextBox 7"/>
          <p:cNvSpPr txBox="1"/>
          <p:nvPr/>
        </p:nvSpPr>
        <p:spPr>
          <a:xfrm rot="16200000">
            <a:off x="126804" y="2553964"/>
            <a:ext cx="1371189" cy="338554"/>
          </a:xfrm>
          <a:prstGeom prst="rect">
            <a:avLst/>
          </a:prstGeom>
          <a:noFill/>
        </p:spPr>
        <p:txBody>
          <a:bodyPr wrap="none" rtlCol="0">
            <a:spAutoFit/>
          </a:bodyPr>
          <a:lstStyle/>
          <a:p>
            <a:r>
              <a:rPr lang="en-US" sz="1600" dirty="0" smtClean="0"/>
              <a:t>3,764  genes</a:t>
            </a:r>
            <a:endParaRPr lang="en-US" sz="1600" dirty="0"/>
          </a:p>
        </p:txBody>
      </p:sp>
      <p:sp>
        <p:nvSpPr>
          <p:cNvPr id="9" name="Rounded Rectangular Callout 8"/>
          <p:cNvSpPr/>
          <p:nvPr/>
        </p:nvSpPr>
        <p:spPr>
          <a:xfrm>
            <a:off x="4608825" y="4477626"/>
            <a:ext cx="661209" cy="281488"/>
          </a:xfrm>
          <a:prstGeom prst="wedgeRoundRectCallout">
            <a:avLst>
              <a:gd name="adj1" fmla="val -62417"/>
              <a:gd name="adj2" fmla="val -153780"/>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20q</a:t>
            </a:r>
            <a:endParaRPr lang="en-US" sz="1600" dirty="0"/>
          </a:p>
        </p:txBody>
      </p:sp>
      <p:sp>
        <p:nvSpPr>
          <p:cNvPr id="10" name="Rounded Rectangular Callout 9"/>
          <p:cNvSpPr/>
          <p:nvPr/>
        </p:nvSpPr>
        <p:spPr>
          <a:xfrm>
            <a:off x="8191657" y="4317243"/>
            <a:ext cx="661209" cy="281488"/>
          </a:xfrm>
          <a:prstGeom prst="wedgeRoundRectCallout">
            <a:avLst>
              <a:gd name="adj1" fmla="val -83209"/>
              <a:gd name="adj2" fmla="val -100291"/>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20q</a:t>
            </a:r>
            <a:endParaRPr lang="en-US" sz="1600" dirty="0"/>
          </a:p>
        </p:txBody>
      </p:sp>
    </p:spTree>
    <p:extLst>
      <p:ext uri="{BB962C8B-B14F-4D97-AF65-F5344CB8AC3E}">
        <p14:creationId xmlns:p14="http://schemas.microsoft.com/office/powerpoint/2010/main" xmlns="" val="2213842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8004" y="5435488"/>
            <a:ext cx="7424002" cy="461665"/>
          </a:xfrm>
          <a:prstGeom prst="rect">
            <a:avLst/>
          </a:prstGeom>
          <a:ln/>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dirty="0" smtClean="0">
                <a:solidFill>
                  <a:schemeClr val="bg1"/>
                </a:solidFill>
              </a:rPr>
              <a:t>Two </a:t>
            </a:r>
            <a:r>
              <a:rPr lang="en-US" sz="2400" dirty="0">
                <a:solidFill>
                  <a:schemeClr val="bg1"/>
                </a:solidFill>
              </a:rPr>
              <a:t>genes</a:t>
            </a:r>
            <a:r>
              <a:rPr lang="en-US" sz="2400" dirty="0" smtClean="0">
                <a:solidFill>
                  <a:schemeClr val="bg1"/>
                </a:solidFill>
              </a:rPr>
              <a:t> in the focal amplification region 20q13.12</a:t>
            </a:r>
            <a:endParaRPr lang="en-US" sz="2400" dirty="0">
              <a:solidFill>
                <a:schemeClr val="bg1"/>
              </a:solidFill>
            </a:endParaRPr>
          </a:p>
        </p:txBody>
      </p:sp>
      <p:pic>
        <p:nvPicPr>
          <p:cNvPr id="11" name="Picture 10" descr="STK4_triplot.pdf"/>
          <p:cNvPicPr>
            <a:picLocks noChangeAspect="1"/>
          </p:cNvPicPr>
          <p:nvPr/>
        </p:nvPicPr>
        <p:blipFill rotWithShape="1">
          <a:blip r:embed="rId2">
            <a:extLst>
              <a:ext uri="{28A0092B-C50C-407E-A947-70E740481C1C}">
                <a14:useLocalDpi xmlns:a14="http://schemas.microsoft.com/office/drawing/2010/main" xmlns="" val="0"/>
              </a:ext>
            </a:extLst>
          </a:blip>
          <a:srcRect t="6319" r="8110" b="24218"/>
          <a:stretch/>
        </p:blipFill>
        <p:spPr>
          <a:xfrm>
            <a:off x="382208" y="3571030"/>
            <a:ext cx="6721967" cy="1623195"/>
          </a:xfrm>
          <a:prstGeom prst="rect">
            <a:avLst/>
          </a:prstGeom>
        </p:spPr>
      </p:pic>
      <p:sp>
        <p:nvSpPr>
          <p:cNvPr id="20" name="TextBox 19"/>
          <p:cNvSpPr txBox="1"/>
          <p:nvPr/>
        </p:nvSpPr>
        <p:spPr>
          <a:xfrm>
            <a:off x="7726180" y="3805935"/>
            <a:ext cx="400110" cy="478863"/>
          </a:xfrm>
          <a:prstGeom prst="rect">
            <a:avLst/>
          </a:prstGeom>
          <a:noFill/>
        </p:spPr>
        <p:txBody>
          <a:bodyPr vert="vert270" wrap="square" rtlCol="0">
            <a:spAutoFit/>
          </a:bodyPr>
          <a:lstStyle/>
          <a:p>
            <a:r>
              <a:rPr lang="en-US" sz="1400" dirty="0" smtClean="0"/>
              <a:t>0.67</a:t>
            </a:r>
            <a:endParaRPr lang="en-US" sz="1400" dirty="0"/>
          </a:p>
        </p:txBody>
      </p:sp>
      <p:sp>
        <p:nvSpPr>
          <p:cNvPr id="21" name="TextBox 20"/>
          <p:cNvSpPr txBox="1"/>
          <p:nvPr/>
        </p:nvSpPr>
        <p:spPr>
          <a:xfrm>
            <a:off x="8165900" y="3834316"/>
            <a:ext cx="400110" cy="1047112"/>
          </a:xfrm>
          <a:prstGeom prst="rect">
            <a:avLst/>
          </a:prstGeom>
          <a:noFill/>
        </p:spPr>
        <p:txBody>
          <a:bodyPr vert="vert270" wrap="square" rtlCol="0">
            <a:spAutoFit/>
          </a:bodyPr>
          <a:lstStyle/>
          <a:p>
            <a:r>
              <a:rPr lang="en-US" sz="1400" dirty="0" err="1" smtClean="0"/>
              <a:t>Cor</a:t>
            </a:r>
            <a:r>
              <a:rPr lang="en-US" sz="1400" dirty="0"/>
              <a:t> </a:t>
            </a:r>
            <a:r>
              <a:rPr lang="en-US" sz="1400" dirty="0" smtClean="0"/>
              <a:t>=</a:t>
            </a:r>
            <a:r>
              <a:rPr lang="en-US" sz="1400" dirty="0"/>
              <a:t> </a:t>
            </a:r>
            <a:r>
              <a:rPr lang="en-US" sz="1400" dirty="0" smtClean="0"/>
              <a:t>-0.02</a:t>
            </a:r>
            <a:endParaRPr lang="en-US" sz="1400" dirty="0"/>
          </a:p>
        </p:txBody>
      </p:sp>
      <p:sp>
        <p:nvSpPr>
          <p:cNvPr id="23" name="TextBox 22"/>
          <p:cNvSpPr txBox="1"/>
          <p:nvPr/>
        </p:nvSpPr>
        <p:spPr>
          <a:xfrm>
            <a:off x="7702503" y="4420418"/>
            <a:ext cx="400110" cy="531230"/>
          </a:xfrm>
          <a:prstGeom prst="rect">
            <a:avLst/>
          </a:prstGeom>
          <a:noFill/>
        </p:spPr>
        <p:txBody>
          <a:bodyPr vert="vert270" wrap="square" rtlCol="0">
            <a:spAutoFit/>
          </a:bodyPr>
          <a:lstStyle/>
          <a:p>
            <a:r>
              <a:rPr lang="en-US" sz="1400" dirty="0" smtClean="0"/>
              <a:t>0.065</a:t>
            </a:r>
            <a:endParaRPr lang="en-US" sz="1400" dirty="0"/>
          </a:p>
        </p:txBody>
      </p:sp>
      <p:cxnSp>
        <p:nvCxnSpPr>
          <p:cNvPr id="25" name="Straight Connector 24"/>
          <p:cNvCxnSpPr/>
          <p:nvPr/>
        </p:nvCxnSpPr>
        <p:spPr>
          <a:xfrm>
            <a:off x="7598748" y="3809658"/>
            <a:ext cx="626097" cy="12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616089" y="4923720"/>
            <a:ext cx="626097" cy="12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24845" y="3809658"/>
            <a:ext cx="17341" cy="111406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775808" y="3821985"/>
            <a:ext cx="0" cy="5244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598748" y="4356586"/>
            <a:ext cx="187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780248" y="4430558"/>
            <a:ext cx="0" cy="4970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598748" y="4435012"/>
            <a:ext cx="187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720688" y="1697866"/>
            <a:ext cx="400110" cy="478863"/>
          </a:xfrm>
          <a:prstGeom prst="rect">
            <a:avLst/>
          </a:prstGeom>
          <a:noFill/>
        </p:spPr>
        <p:txBody>
          <a:bodyPr vert="vert270" wrap="square" rtlCol="0">
            <a:spAutoFit/>
          </a:bodyPr>
          <a:lstStyle/>
          <a:p>
            <a:r>
              <a:rPr lang="en-US" sz="1400" dirty="0" smtClean="0"/>
              <a:t>0.79</a:t>
            </a:r>
            <a:endParaRPr lang="en-US" sz="1400" dirty="0"/>
          </a:p>
        </p:txBody>
      </p:sp>
      <p:sp>
        <p:nvSpPr>
          <p:cNvPr id="37" name="TextBox 36"/>
          <p:cNvSpPr txBox="1"/>
          <p:nvPr/>
        </p:nvSpPr>
        <p:spPr>
          <a:xfrm>
            <a:off x="8160408" y="1726247"/>
            <a:ext cx="400110" cy="1047112"/>
          </a:xfrm>
          <a:prstGeom prst="rect">
            <a:avLst/>
          </a:prstGeom>
          <a:noFill/>
        </p:spPr>
        <p:txBody>
          <a:bodyPr vert="vert270" wrap="square" rtlCol="0">
            <a:spAutoFit/>
          </a:bodyPr>
          <a:lstStyle/>
          <a:p>
            <a:r>
              <a:rPr lang="en-US" sz="1400" dirty="0" err="1" smtClean="0"/>
              <a:t>Cor</a:t>
            </a:r>
            <a:r>
              <a:rPr lang="en-US" sz="1400" dirty="0"/>
              <a:t> </a:t>
            </a:r>
            <a:r>
              <a:rPr lang="en-US" sz="1400" dirty="0" smtClean="0"/>
              <a:t>=</a:t>
            </a:r>
            <a:r>
              <a:rPr lang="en-US" sz="1400" dirty="0"/>
              <a:t> </a:t>
            </a:r>
            <a:r>
              <a:rPr lang="en-US" sz="1400" dirty="0" smtClean="0"/>
              <a:t>0.51</a:t>
            </a:r>
            <a:endParaRPr lang="en-US" sz="1400" dirty="0"/>
          </a:p>
        </p:txBody>
      </p:sp>
      <p:sp>
        <p:nvSpPr>
          <p:cNvPr id="38" name="TextBox 37"/>
          <p:cNvSpPr txBox="1"/>
          <p:nvPr/>
        </p:nvSpPr>
        <p:spPr>
          <a:xfrm>
            <a:off x="7697011" y="2250704"/>
            <a:ext cx="400110" cy="531230"/>
          </a:xfrm>
          <a:prstGeom prst="rect">
            <a:avLst/>
          </a:prstGeom>
          <a:noFill/>
        </p:spPr>
        <p:txBody>
          <a:bodyPr vert="vert270" wrap="square" rtlCol="0">
            <a:spAutoFit/>
          </a:bodyPr>
          <a:lstStyle/>
          <a:p>
            <a:r>
              <a:rPr lang="en-US" sz="1400" dirty="0" smtClean="0"/>
              <a:t>0.43</a:t>
            </a:r>
            <a:endParaRPr lang="en-US" sz="1400" dirty="0"/>
          </a:p>
        </p:txBody>
      </p:sp>
      <p:cxnSp>
        <p:nvCxnSpPr>
          <p:cNvPr id="39" name="Straight Connector 38"/>
          <p:cNvCxnSpPr/>
          <p:nvPr/>
        </p:nvCxnSpPr>
        <p:spPr>
          <a:xfrm>
            <a:off x="7593256" y="1701589"/>
            <a:ext cx="626097" cy="12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610597" y="2815651"/>
            <a:ext cx="626097" cy="123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219353" y="1701589"/>
            <a:ext cx="17341" cy="111406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770316" y="1713916"/>
            <a:ext cx="0" cy="5244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3256" y="2248517"/>
            <a:ext cx="187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74756" y="2322489"/>
            <a:ext cx="0" cy="4970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593256" y="2326943"/>
            <a:ext cx="1873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itle 47"/>
          <p:cNvSpPr>
            <a:spLocks noGrp="1"/>
          </p:cNvSpPr>
          <p:nvPr>
            <p:ph type="title"/>
          </p:nvPr>
        </p:nvSpPr>
        <p:spPr/>
        <p:txBody>
          <a:bodyPr/>
          <a:lstStyle/>
          <a:p>
            <a:r>
              <a:rPr lang="en-US" dirty="0" smtClean="0"/>
              <a:t>Proteomics data help narrow down </a:t>
            </a:r>
            <a:r>
              <a:rPr lang="en-US" dirty="0"/>
              <a:t>candidate oncogenic drivers</a:t>
            </a:r>
          </a:p>
        </p:txBody>
      </p:sp>
      <p:pic>
        <p:nvPicPr>
          <p:cNvPr id="28" name="Picture 27" descr="HNF4A_triplot.pdf"/>
          <p:cNvPicPr>
            <a:picLocks/>
          </p:cNvPicPr>
          <p:nvPr/>
        </p:nvPicPr>
        <p:blipFill rotWithShape="1">
          <a:blip r:embed="rId3">
            <a:extLst>
              <a:ext uri="{28A0092B-C50C-407E-A947-70E740481C1C}">
                <a14:useLocalDpi xmlns:a14="http://schemas.microsoft.com/office/drawing/2010/main" xmlns="" val="0"/>
              </a:ext>
            </a:extLst>
          </a:blip>
          <a:srcRect l="1227" t="5039" r="7967" b="25469"/>
          <a:stretch/>
        </p:blipFill>
        <p:spPr>
          <a:xfrm>
            <a:off x="463861" y="1406209"/>
            <a:ext cx="6640314" cy="1697474"/>
          </a:xfrm>
          <a:prstGeom prst="rect">
            <a:avLst/>
          </a:prstGeom>
        </p:spPr>
      </p:pic>
      <p:sp>
        <p:nvSpPr>
          <p:cNvPr id="2" name="TextBox 1"/>
          <p:cNvSpPr txBox="1"/>
          <p:nvPr/>
        </p:nvSpPr>
        <p:spPr>
          <a:xfrm>
            <a:off x="3198789" y="1094792"/>
            <a:ext cx="941283" cy="369332"/>
          </a:xfrm>
          <a:prstGeom prst="rect">
            <a:avLst/>
          </a:prstGeom>
          <a:noFill/>
        </p:spPr>
        <p:txBody>
          <a:bodyPr wrap="none" rtlCol="0">
            <a:spAutoFit/>
          </a:bodyPr>
          <a:lstStyle/>
          <a:p>
            <a:r>
              <a:rPr lang="en-US" dirty="0" smtClean="0"/>
              <a:t>HNF4A</a:t>
            </a:r>
            <a:endParaRPr lang="en-US" dirty="0"/>
          </a:p>
        </p:txBody>
      </p:sp>
      <p:sp>
        <p:nvSpPr>
          <p:cNvPr id="54" name="TextBox 53"/>
          <p:cNvSpPr txBox="1"/>
          <p:nvPr/>
        </p:nvSpPr>
        <p:spPr>
          <a:xfrm>
            <a:off x="3317027" y="3258986"/>
            <a:ext cx="761972" cy="369332"/>
          </a:xfrm>
          <a:prstGeom prst="rect">
            <a:avLst/>
          </a:prstGeom>
          <a:noFill/>
        </p:spPr>
        <p:txBody>
          <a:bodyPr wrap="none" rtlCol="0">
            <a:spAutoFit/>
          </a:bodyPr>
          <a:lstStyle/>
          <a:p>
            <a:r>
              <a:rPr lang="en-US" dirty="0" smtClean="0"/>
              <a:t>STK4</a:t>
            </a:r>
            <a:endParaRPr lang="en-US" dirty="0"/>
          </a:p>
        </p:txBody>
      </p:sp>
      <p:sp>
        <p:nvSpPr>
          <p:cNvPr id="55" name="TextBox 54"/>
          <p:cNvSpPr txBox="1"/>
          <p:nvPr/>
        </p:nvSpPr>
        <p:spPr>
          <a:xfrm>
            <a:off x="7010237" y="1549883"/>
            <a:ext cx="505267" cy="276999"/>
          </a:xfrm>
          <a:prstGeom prst="rect">
            <a:avLst/>
          </a:prstGeom>
          <a:noFill/>
        </p:spPr>
        <p:txBody>
          <a:bodyPr wrap="none" rtlCol="0">
            <a:spAutoFit/>
          </a:bodyPr>
          <a:lstStyle/>
          <a:p>
            <a:r>
              <a:rPr lang="en-US" sz="1200" dirty="0" smtClean="0"/>
              <a:t>CNA</a:t>
            </a:r>
            <a:endParaRPr lang="en-US" sz="1200" dirty="0"/>
          </a:p>
        </p:txBody>
      </p:sp>
      <p:sp>
        <p:nvSpPr>
          <p:cNvPr id="56" name="TextBox 55"/>
          <p:cNvSpPr txBox="1"/>
          <p:nvPr/>
        </p:nvSpPr>
        <p:spPr>
          <a:xfrm>
            <a:off x="7010237" y="2132820"/>
            <a:ext cx="633507" cy="276999"/>
          </a:xfrm>
          <a:prstGeom prst="rect">
            <a:avLst/>
          </a:prstGeom>
          <a:noFill/>
        </p:spPr>
        <p:txBody>
          <a:bodyPr wrap="none" rtlCol="0">
            <a:spAutoFit/>
          </a:bodyPr>
          <a:lstStyle/>
          <a:p>
            <a:r>
              <a:rPr lang="en-US" sz="1200" dirty="0" smtClean="0"/>
              <a:t>mRNA</a:t>
            </a:r>
            <a:endParaRPr lang="en-US" sz="1200" dirty="0"/>
          </a:p>
        </p:txBody>
      </p:sp>
      <p:sp>
        <p:nvSpPr>
          <p:cNvPr id="57" name="TextBox 56"/>
          <p:cNvSpPr txBox="1"/>
          <p:nvPr/>
        </p:nvSpPr>
        <p:spPr>
          <a:xfrm>
            <a:off x="7010237" y="2674091"/>
            <a:ext cx="655197" cy="276999"/>
          </a:xfrm>
          <a:prstGeom prst="rect">
            <a:avLst/>
          </a:prstGeom>
          <a:noFill/>
        </p:spPr>
        <p:txBody>
          <a:bodyPr wrap="none" rtlCol="0">
            <a:spAutoFit/>
          </a:bodyPr>
          <a:lstStyle/>
          <a:p>
            <a:r>
              <a:rPr lang="en-US" sz="1200" dirty="0" smtClean="0"/>
              <a:t>protein</a:t>
            </a:r>
            <a:endParaRPr lang="en-US" sz="1200" dirty="0"/>
          </a:p>
        </p:txBody>
      </p:sp>
      <p:sp>
        <p:nvSpPr>
          <p:cNvPr id="58" name="TextBox 57"/>
          <p:cNvSpPr txBox="1"/>
          <p:nvPr/>
        </p:nvSpPr>
        <p:spPr>
          <a:xfrm>
            <a:off x="7029075" y="3682889"/>
            <a:ext cx="505267" cy="276999"/>
          </a:xfrm>
          <a:prstGeom prst="rect">
            <a:avLst/>
          </a:prstGeom>
          <a:noFill/>
        </p:spPr>
        <p:txBody>
          <a:bodyPr wrap="none" rtlCol="0">
            <a:spAutoFit/>
          </a:bodyPr>
          <a:lstStyle/>
          <a:p>
            <a:r>
              <a:rPr lang="en-US" sz="1200" dirty="0" smtClean="0"/>
              <a:t>CNA</a:t>
            </a:r>
            <a:endParaRPr lang="en-US" sz="1200" dirty="0"/>
          </a:p>
        </p:txBody>
      </p:sp>
      <p:sp>
        <p:nvSpPr>
          <p:cNvPr id="59" name="TextBox 58"/>
          <p:cNvSpPr txBox="1"/>
          <p:nvPr/>
        </p:nvSpPr>
        <p:spPr>
          <a:xfrm>
            <a:off x="7029075" y="4265826"/>
            <a:ext cx="633507" cy="276999"/>
          </a:xfrm>
          <a:prstGeom prst="rect">
            <a:avLst/>
          </a:prstGeom>
          <a:noFill/>
        </p:spPr>
        <p:txBody>
          <a:bodyPr wrap="none" rtlCol="0">
            <a:spAutoFit/>
          </a:bodyPr>
          <a:lstStyle/>
          <a:p>
            <a:r>
              <a:rPr lang="en-US" sz="1200" dirty="0" smtClean="0"/>
              <a:t>mRNA</a:t>
            </a:r>
            <a:endParaRPr lang="en-US" sz="1200" dirty="0"/>
          </a:p>
        </p:txBody>
      </p:sp>
      <p:sp>
        <p:nvSpPr>
          <p:cNvPr id="60" name="TextBox 59"/>
          <p:cNvSpPr txBox="1"/>
          <p:nvPr/>
        </p:nvSpPr>
        <p:spPr>
          <a:xfrm>
            <a:off x="7029075" y="4759357"/>
            <a:ext cx="655197" cy="276999"/>
          </a:xfrm>
          <a:prstGeom prst="rect">
            <a:avLst/>
          </a:prstGeom>
          <a:noFill/>
        </p:spPr>
        <p:txBody>
          <a:bodyPr wrap="none" rtlCol="0">
            <a:spAutoFit/>
          </a:bodyPr>
          <a:lstStyle/>
          <a:p>
            <a:r>
              <a:rPr lang="en-US" sz="1200" dirty="0" smtClean="0"/>
              <a:t>protein</a:t>
            </a:r>
            <a:endParaRPr lang="en-US" sz="1200" dirty="0"/>
          </a:p>
        </p:txBody>
      </p:sp>
    </p:spTree>
    <p:extLst>
      <p:ext uri="{BB962C8B-B14F-4D97-AF65-F5344CB8AC3E}">
        <p14:creationId xmlns:p14="http://schemas.microsoft.com/office/powerpoint/2010/main" xmlns="" val="3025360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Higher HNF4A dependency in CRC cell lines</a:t>
            </a:r>
            <a:endParaRPr lang="en-US" dirty="0"/>
          </a:p>
        </p:txBody>
      </p:sp>
      <p:pic>
        <p:nvPicPr>
          <p:cNvPr id="10" name="Picture 9" descr="Figures_0903.pptx.pdf"/>
          <p:cNvPicPr>
            <a:picLocks noChangeAspect="1"/>
          </p:cNvPicPr>
          <p:nvPr/>
        </p:nvPicPr>
        <p:blipFill rotWithShape="1">
          <a:blip r:embed="rId3">
            <a:extLst>
              <a:ext uri="{28A0092B-C50C-407E-A947-70E740481C1C}">
                <a14:useLocalDpi xmlns:a14="http://schemas.microsoft.com/office/drawing/2010/main" xmlns="" val="0"/>
              </a:ext>
            </a:extLst>
          </a:blip>
          <a:srcRect l="71856" t="51288" r="3403" b="26543"/>
          <a:stretch/>
        </p:blipFill>
        <p:spPr>
          <a:xfrm>
            <a:off x="2086314" y="1128930"/>
            <a:ext cx="3694232" cy="4283889"/>
          </a:xfrm>
          <a:prstGeom prst="rect">
            <a:avLst/>
          </a:prstGeom>
        </p:spPr>
      </p:pic>
      <p:sp>
        <p:nvSpPr>
          <p:cNvPr id="2" name="TextBox 1"/>
          <p:cNvSpPr txBox="1"/>
          <p:nvPr/>
        </p:nvSpPr>
        <p:spPr>
          <a:xfrm>
            <a:off x="4827750" y="5674065"/>
            <a:ext cx="4102076" cy="646331"/>
          </a:xfrm>
          <a:prstGeom prst="rect">
            <a:avLst/>
          </a:prstGeom>
          <a:noFill/>
        </p:spPr>
        <p:txBody>
          <a:bodyPr wrap="square" rtlCol="0">
            <a:spAutoFit/>
          </a:bodyPr>
          <a:lstStyle/>
          <a:p>
            <a:r>
              <a:rPr lang="en-US" dirty="0" smtClean="0"/>
              <a:t>Data from the Achilles project</a:t>
            </a:r>
          </a:p>
          <a:p>
            <a:r>
              <a:rPr lang="en-US" dirty="0"/>
              <a:t>http://</a:t>
            </a:r>
            <a:r>
              <a:rPr lang="en-US" dirty="0" err="1"/>
              <a:t>www.broadinstitute.org</a:t>
            </a:r>
            <a:r>
              <a:rPr lang="en-US" dirty="0"/>
              <a:t>/</a:t>
            </a:r>
            <a:r>
              <a:rPr lang="en-US" dirty="0" err="1"/>
              <a:t>achilles</a:t>
            </a:r>
            <a:endParaRPr lang="en-US" dirty="0"/>
          </a:p>
        </p:txBody>
      </p:sp>
    </p:spTree>
    <p:extLst>
      <p:ext uri="{BB962C8B-B14F-4D97-AF65-F5344CB8AC3E}">
        <p14:creationId xmlns:p14="http://schemas.microsoft.com/office/powerpoint/2010/main" xmlns="" val="283463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98445" y="2617031"/>
            <a:ext cx="3541582" cy="3541582"/>
          </a:xfrm>
          <a:prstGeom prst="rect">
            <a:avLst/>
          </a:prstGeom>
        </p:spPr>
      </p:pic>
      <p:sp>
        <p:nvSpPr>
          <p:cNvPr id="2" name="Title 1"/>
          <p:cNvSpPr>
            <a:spLocks noGrp="1"/>
          </p:cNvSpPr>
          <p:nvPr>
            <p:ph type="title"/>
          </p:nvPr>
        </p:nvSpPr>
        <p:spPr/>
        <p:txBody>
          <a:bodyPr/>
          <a:lstStyle/>
          <a:p>
            <a:r>
              <a:rPr lang="en-US" dirty="0" smtClean="0"/>
              <a:t>What is the added value of proteome profiling in human cancer studies?</a:t>
            </a:r>
            <a:endParaRPr lang="en-US" dirty="0"/>
          </a:p>
        </p:txBody>
      </p:sp>
      <p:sp>
        <p:nvSpPr>
          <p:cNvPr id="3" name="Content Placeholder 2"/>
          <p:cNvSpPr>
            <a:spLocks noGrp="1"/>
          </p:cNvSpPr>
          <p:nvPr>
            <p:ph idx="1"/>
          </p:nvPr>
        </p:nvSpPr>
        <p:spPr/>
        <p:txBody>
          <a:bodyPr/>
          <a:lstStyle/>
          <a:p>
            <a:r>
              <a:rPr lang="en-US" dirty="0" smtClean="0"/>
              <a:t>Cancer biomarker discovery</a:t>
            </a:r>
          </a:p>
          <a:p>
            <a:endParaRPr lang="en-US" dirty="0"/>
          </a:p>
          <a:p>
            <a:r>
              <a:rPr lang="en-US" dirty="0"/>
              <a:t>Oncogenic driver prioritization</a:t>
            </a:r>
            <a:endParaRPr lang="en-US" dirty="0" smtClean="0"/>
          </a:p>
          <a:p>
            <a:endParaRPr lang="en-US" dirty="0"/>
          </a:p>
          <a:p>
            <a:r>
              <a:rPr lang="en-US" dirty="0" smtClean="0"/>
              <a:t>Molecular subtype classification</a:t>
            </a:r>
          </a:p>
        </p:txBody>
      </p:sp>
    </p:spTree>
    <p:extLst>
      <p:ext uri="{BB962C8B-B14F-4D97-AF65-F5344CB8AC3E}">
        <p14:creationId xmlns:p14="http://schemas.microsoft.com/office/powerpoint/2010/main" xmlns="" val="378121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nodeType="afterEffect">
                                  <p:stCondLst>
                                    <p:cond delay="0"/>
                                  </p:stCondLst>
                                  <p:iterate type="lt">
                                    <p:tmPct val="10000"/>
                                  </p:iterate>
                                  <p:childTnLst>
                                    <p:animClr clrSpc="rgb" dir="cw">
                                      <p:cBhvr override="childStyle">
                                        <p:cTn id="6" dur="500" fill="hold"/>
                                        <p:tgtEl>
                                          <p:spTgt spid="3">
                                            <p:txEl>
                                              <p:pRg st="4" end="4"/>
                                            </p:txEl>
                                          </p:spTgt>
                                        </p:tgtEl>
                                        <p:attrNameLst>
                                          <p:attrName>style.color</p:attrName>
                                        </p:attrNameLst>
                                      </p:cBhvr>
                                      <p:to>
                                        <a:schemeClr val="accent2"/>
                                      </p:to>
                                    </p:animClr>
                                    <p:animClr clrSpc="rgb" dir="cw">
                                      <p:cBhvr>
                                        <p:cTn id="7" dur="500" fill="hold"/>
                                        <p:tgtEl>
                                          <p:spTgt spid="3">
                                            <p:txEl>
                                              <p:pRg st="4" end="4"/>
                                            </p:txEl>
                                          </p:spTgt>
                                        </p:tgtEl>
                                        <p:attrNameLst>
                                          <p:attrName>fillcolor</p:attrName>
                                        </p:attrNameLst>
                                      </p:cBhvr>
                                      <p:to>
                                        <a:schemeClr val="accent2"/>
                                      </p:to>
                                    </p:animClr>
                                    <p:set>
                                      <p:cBhvr>
                                        <p:cTn id="8" dur="500" fill="hold"/>
                                        <p:tgtEl>
                                          <p:spTgt spid="3">
                                            <p:txEl>
                                              <p:pRg st="4" end="4"/>
                                            </p:txEl>
                                          </p:spTgt>
                                        </p:tgtEl>
                                        <p:attrNameLst>
                                          <p:attrName>fill.type</p:attrName>
                                        </p:attrNameLst>
                                      </p:cBhvr>
                                      <p:to>
                                        <p:strVal val="solid"/>
                                      </p:to>
                                    </p:set>
                                    <p:anim to="1.5" calcmode="lin" valueType="num">
                                      <p:cBhvr override="childStyle">
                                        <p:cTn id="9" dur="500" fill="hold"/>
                                        <p:tgtEl>
                                          <p:spTgt spid="3">
                                            <p:txEl>
                                              <p:pRg st="4" end="4"/>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TCGA transcriptomic subtypes</a:t>
            </a:r>
            <a:endParaRPr lang="en-US" dirty="0"/>
          </a:p>
        </p:txBody>
      </p:sp>
      <p:pic>
        <p:nvPicPr>
          <p:cNvPr id="4" name="Picture 3"/>
          <p:cNvPicPr>
            <a:picLocks noChangeAspect="1"/>
          </p:cNvPicPr>
          <p:nvPr/>
        </p:nvPicPr>
        <p:blipFill rotWithShape="1">
          <a:blip r:embed="rId2"/>
          <a:srcRect t="8935"/>
          <a:stretch/>
        </p:blipFill>
        <p:spPr>
          <a:xfrm>
            <a:off x="37436" y="1241273"/>
            <a:ext cx="4058920" cy="4843341"/>
          </a:xfrm>
          <a:prstGeom prst="rect">
            <a:avLst/>
          </a:prstGeom>
        </p:spPr>
      </p:pic>
      <p:pic>
        <p:nvPicPr>
          <p:cNvPr id="5" name="Picture 4"/>
          <p:cNvPicPr>
            <a:picLocks noChangeAspect="1"/>
          </p:cNvPicPr>
          <p:nvPr/>
        </p:nvPicPr>
        <p:blipFill rotWithShape="1">
          <a:blip r:embed="rId3"/>
          <a:srcRect r="80582" b="7200"/>
          <a:stretch/>
        </p:blipFill>
        <p:spPr>
          <a:xfrm rot="5400000">
            <a:off x="5837595" y="-440505"/>
            <a:ext cx="1706967" cy="4673817"/>
          </a:xfrm>
          <a:prstGeom prst="rect">
            <a:avLst/>
          </a:prstGeom>
        </p:spPr>
      </p:pic>
      <p:sp>
        <p:nvSpPr>
          <p:cNvPr id="7" name="Rectangle 6"/>
          <p:cNvSpPr/>
          <p:nvPr/>
        </p:nvSpPr>
        <p:spPr>
          <a:xfrm>
            <a:off x="4245142" y="2157895"/>
            <a:ext cx="4281778" cy="7543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182296" y="2632616"/>
            <a:ext cx="4504503" cy="3493547"/>
          </a:xfrm>
        </p:spPr>
        <p:txBody>
          <a:bodyPr/>
          <a:lstStyle/>
          <a:p>
            <a:r>
              <a:rPr lang="en-US" dirty="0" smtClean="0"/>
              <a:t>The TCGA study identified three transcriptomic subtypes: </a:t>
            </a:r>
            <a:r>
              <a:rPr lang="en-US" b="1" dirty="0" smtClean="0"/>
              <a:t>MSI/</a:t>
            </a:r>
            <a:r>
              <a:rPr lang="en-US" b="1" dirty="0"/>
              <a:t>CIMP</a:t>
            </a:r>
            <a:r>
              <a:rPr lang="en-US" dirty="0"/>
              <a:t> (Microsatellite instability/ </a:t>
            </a:r>
            <a:r>
              <a:rPr lang="en-US" dirty="0" err="1"/>
              <a:t>CpG</a:t>
            </a:r>
            <a:r>
              <a:rPr lang="en-US" dirty="0"/>
              <a:t> island </a:t>
            </a:r>
            <a:r>
              <a:rPr lang="en-US" dirty="0" err="1"/>
              <a:t>methylator</a:t>
            </a:r>
            <a:r>
              <a:rPr lang="en-US" dirty="0"/>
              <a:t> </a:t>
            </a:r>
            <a:r>
              <a:rPr lang="en-US" dirty="0" smtClean="0"/>
              <a:t>phenotype), </a:t>
            </a:r>
            <a:r>
              <a:rPr lang="en-US" b="1" dirty="0" smtClean="0"/>
              <a:t>Invasive</a:t>
            </a:r>
            <a:r>
              <a:rPr lang="en-US" dirty="0" smtClean="0"/>
              <a:t>, and </a:t>
            </a:r>
            <a:r>
              <a:rPr lang="en-US" b="1" dirty="0" smtClean="0"/>
              <a:t>CIN</a:t>
            </a:r>
            <a:r>
              <a:rPr lang="en-US" dirty="0"/>
              <a:t> (Chromosome </a:t>
            </a:r>
            <a:r>
              <a:rPr lang="en-US" dirty="0" smtClean="0"/>
              <a:t>Instability)</a:t>
            </a:r>
            <a:endParaRPr lang="en-US" b="1" dirty="0" smtClean="0"/>
          </a:p>
          <a:p>
            <a:r>
              <a:rPr lang="en-US" dirty="0" smtClean="0"/>
              <a:t>The MSI/CIMP subtype is enriched with </a:t>
            </a:r>
            <a:r>
              <a:rPr lang="en-US" dirty="0" err="1" smtClean="0"/>
              <a:t>hypermutated</a:t>
            </a:r>
            <a:r>
              <a:rPr lang="en-US" dirty="0" smtClean="0"/>
              <a:t> tumors</a:t>
            </a:r>
          </a:p>
        </p:txBody>
      </p:sp>
      <p:sp>
        <p:nvSpPr>
          <p:cNvPr id="8" name="TextBox 7"/>
          <p:cNvSpPr txBox="1"/>
          <p:nvPr/>
        </p:nvSpPr>
        <p:spPr>
          <a:xfrm>
            <a:off x="945445" y="6207667"/>
            <a:ext cx="1864705" cy="307777"/>
          </a:xfrm>
          <a:prstGeom prst="rect">
            <a:avLst/>
          </a:prstGeom>
          <a:noFill/>
        </p:spPr>
        <p:txBody>
          <a:bodyPr wrap="none" rtlCol="0">
            <a:spAutoFit/>
          </a:bodyPr>
          <a:lstStyle/>
          <a:p>
            <a:r>
              <a:rPr lang="en-US" sz="1400" i="1" dirty="0" smtClean="0"/>
              <a:t>TCGA. Nature, 2012</a:t>
            </a:r>
            <a:endParaRPr lang="en-US" sz="1400" i="1" dirty="0"/>
          </a:p>
        </p:txBody>
      </p:sp>
    </p:spTree>
    <p:extLst>
      <p:ext uri="{BB962C8B-B14F-4D97-AF65-F5344CB8AC3E}">
        <p14:creationId xmlns:p14="http://schemas.microsoft.com/office/powerpoint/2010/main" xmlns="" val="3679266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599"/>
            <a:ext cx="8229600" cy="5086643"/>
          </a:xfrm>
        </p:spPr>
        <p:txBody>
          <a:bodyPr/>
          <a:lstStyle/>
          <a:p>
            <a:pPr lvl="0" algn="just">
              <a:spcBef>
                <a:spcPct val="20000"/>
              </a:spcBef>
              <a:buClrTx/>
              <a:buSzTx/>
              <a:buNone/>
              <a:defRPr/>
            </a:pPr>
            <a:r>
              <a:rPr kumimoji="1" lang="en-US" sz="2000" kern="1200" dirty="0" smtClean="0">
                <a:solidFill>
                  <a:prstClr val="black"/>
                </a:solidFill>
                <a:latin typeface="Calibri"/>
                <a:ea typeface="+mn-ea"/>
              </a:rPr>
              <a:t>OMICS Group International is a pioneer and leading science event organizer, which publishes around 400 open access journals and conducts over 300 Medical, Clinical, Engineering, Life Sciences, Pharma scientific conferences all over the globe annually with the support of more than 1000 scientific associations and 30,000 editorial board members and 3.5 million followers to its credit.</a:t>
            </a:r>
            <a:br>
              <a:rPr kumimoji="1" lang="en-US" sz="2000" kern="1200" dirty="0" smtClean="0">
                <a:solidFill>
                  <a:prstClr val="black"/>
                </a:solidFill>
                <a:latin typeface="Calibri"/>
                <a:ea typeface="+mn-ea"/>
              </a:rPr>
            </a:br>
            <a:endParaRPr kumimoji="1" lang="en-US" sz="2000" kern="1200" dirty="0" smtClean="0">
              <a:solidFill>
                <a:prstClr val="black"/>
              </a:solidFill>
              <a:latin typeface="Calibri"/>
              <a:ea typeface="+mn-ea"/>
            </a:endParaRPr>
          </a:p>
          <a:p>
            <a:pPr lvl="0" algn="just">
              <a:spcBef>
                <a:spcPct val="20000"/>
              </a:spcBef>
              <a:buClrTx/>
              <a:buSzTx/>
              <a:buNone/>
              <a:defRPr/>
            </a:pPr>
            <a:r>
              <a:rPr kumimoji="1" lang="en-US" sz="2000" kern="1200" dirty="0" smtClean="0">
                <a:solidFill>
                  <a:prstClr val="black"/>
                </a:solidFill>
                <a:latin typeface="Calibri"/>
                <a:ea typeface="+mn-ea"/>
              </a:rPr>
              <a:t>    OMICS Group has organized 500 conferences, workshops and national symposiums across the major cities including San Francisco, Las Vegas, San Antonio, Omaha, Orlando, Raleigh, Santa Clara, Chicago, Philadelphia, Baltimore, United Kingdom, Valencia, Dubai, Beijing, Hyderabad, Bengaluru and Mumbai.</a:t>
            </a:r>
          </a:p>
          <a:p>
            <a:endParaRPr lang="en-US" dirty="0"/>
          </a:p>
        </p:txBody>
      </p:sp>
      <p:sp>
        <p:nvSpPr>
          <p:cNvPr id="3" name="Title 2"/>
          <p:cNvSpPr>
            <a:spLocks noGrp="1"/>
          </p:cNvSpPr>
          <p:nvPr>
            <p:ph type="title"/>
          </p:nvPr>
        </p:nvSpPr>
        <p:spPr/>
        <p:txBody>
          <a:bodyPr/>
          <a:lstStyle/>
          <a:p>
            <a:r>
              <a:rPr b="1"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endParaRPr lang="en-US" dirty="0"/>
          </a:p>
        </p:txBody>
      </p:sp>
      <p:sp>
        <p:nvSpPr>
          <p:cNvPr id="4" name="Footer Placeholder 3"/>
          <p:cNvSpPr>
            <a:spLocks noGrp="1"/>
          </p:cNvSpPr>
          <p:nvPr>
            <p:ph type="ftr" sz="quarter" idx="10"/>
          </p:nvPr>
        </p:nvSpPr>
        <p:spPr/>
        <p:txBody>
          <a:bodyPr/>
          <a:lstStyle/>
          <a:p>
            <a:pPr>
              <a:defRPr/>
            </a:pPr>
            <a:r>
              <a:rPr lang="en-US" smtClean="0"/>
              <a:t>NINDS workshop, 02/28/2013</a:t>
            </a:r>
            <a:endParaRPr lang="en-US"/>
          </a:p>
        </p:txBody>
      </p:sp>
      <p:sp>
        <p:nvSpPr>
          <p:cNvPr id="5" name="Slide Number Placeholder 4"/>
          <p:cNvSpPr>
            <a:spLocks noGrp="1"/>
          </p:cNvSpPr>
          <p:nvPr>
            <p:ph type="sldNum" sz="quarter" idx="11"/>
          </p:nvPr>
        </p:nvSpPr>
        <p:spPr/>
        <p:txBody>
          <a:bodyPr/>
          <a:lstStyle/>
          <a:p>
            <a:pPr>
              <a:defRPr/>
            </a:pPr>
            <a:fld id="{FDBAA815-FCA0-104A-BF42-24B9299BD110}"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 y="0"/>
            <a:ext cx="7626746" cy="838200"/>
          </a:xfrm>
        </p:spPr>
        <p:txBody>
          <a:bodyPr>
            <a:noAutofit/>
          </a:bodyPr>
          <a:lstStyle/>
          <a:p>
            <a:r>
              <a:rPr lang="en-US" dirty="0"/>
              <a:t>mRNA </a:t>
            </a:r>
            <a:r>
              <a:rPr lang="en-US" dirty="0" smtClean="0"/>
              <a:t>level does </a:t>
            </a:r>
            <a:r>
              <a:rPr lang="en-US" dirty="0"/>
              <a:t>not reliably predict </a:t>
            </a:r>
            <a:r>
              <a:rPr lang="en-US" dirty="0" smtClean="0"/>
              <a:t>protein level</a:t>
            </a:r>
            <a:endParaRPr lang="en-US" dirty="0"/>
          </a:p>
        </p:txBody>
      </p:sp>
      <p:sp>
        <p:nvSpPr>
          <p:cNvPr id="4" name="TextBox 3"/>
          <p:cNvSpPr txBox="1"/>
          <p:nvPr/>
        </p:nvSpPr>
        <p:spPr>
          <a:xfrm>
            <a:off x="8794282" y="2167443"/>
            <a:ext cx="184666" cy="369332"/>
          </a:xfrm>
          <a:prstGeom prst="rect">
            <a:avLst/>
          </a:prstGeom>
          <a:noFill/>
        </p:spPr>
        <p:txBody>
          <a:bodyPr wrap="none" rtlCol="0">
            <a:spAutoFit/>
          </a:bodyPr>
          <a:lstStyle/>
          <a:p>
            <a:endParaRPr lang="en-US" dirty="0"/>
          </a:p>
        </p:txBody>
      </p:sp>
      <p:grpSp>
        <p:nvGrpSpPr>
          <p:cNvPr id="9" name="Group 8"/>
          <p:cNvGrpSpPr/>
          <p:nvPr/>
        </p:nvGrpSpPr>
        <p:grpSpPr>
          <a:xfrm>
            <a:off x="195959" y="1039774"/>
            <a:ext cx="5880807" cy="5322925"/>
            <a:chOff x="1735277" y="1125250"/>
            <a:chExt cx="3094105" cy="2823049"/>
          </a:xfrm>
        </p:grpSpPr>
        <p:pic>
          <p:nvPicPr>
            <p:cNvPr id="3" name="Picture 2" descr="Figures_0912.pptx.pdf"/>
            <p:cNvPicPr>
              <a:picLocks noChangeAspect="1"/>
            </p:cNvPicPr>
            <p:nvPr/>
          </p:nvPicPr>
          <p:blipFill rotWithShape="1">
            <a:blip r:embed="rId2">
              <a:extLst>
                <a:ext uri="{28A0092B-C50C-407E-A947-70E740481C1C}">
                  <a14:useLocalDpi xmlns:a14="http://schemas.microsoft.com/office/drawing/2010/main" xmlns="" val="0"/>
                </a:ext>
              </a:extLst>
            </a:blip>
            <a:srcRect l="44857" t="4309" r="14849" b="62088"/>
            <a:stretch/>
          </p:blipFill>
          <p:spPr>
            <a:xfrm>
              <a:off x="2213597" y="1125250"/>
              <a:ext cx="2615785" cy="2823049"/>
            </a:xfrm>
            <a:prstGeom prst="rect">
              <a:avLst/>
            </a:prstGeom>
          </p:spPr>
        </p:pic>
        <p:sp>
          <p:nvSpPr>
            <p:cNvPr id="8" name="Rectangle 7"/>
            <p:cNvSpPr/>
            <p:nvPr/>
          </p:nvSpPr>
          <p:spPr>
            <a:xfrm>
              <a:off x="1735277" y="3200295"/>
              <a:ext cx="672734" cy="647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5442556" y="1244113"/>
            <a:ext cx="3536391" cy="923330"/>
          </a:xfrm>
          <a:prstGeom prst="rect">
            <a:avLst/>
          </a:prstGeom>
        </p:spPr>
        <p:txBody>
          <a:bodyPr wrap="square">
            <a:spAutoFit/>
          </a:bodyPr>
          <a:lstStyle/>
          <a:p>
            <a:r>
              <a:rPr lang="en-US" b="1" dirty="0"/>
              <a:t>Can we rediscover or redefine CRC subtypes using proteomics data?</a:t>
            </a:r>
          </a:p>
        </p:txBody>
      </p:sp>
    </p:spTree>
    <p:extLst>
      <p:ext uri="{BB962C8B-B14F-4D97-AF65-F5344CB8AC3E}">
        <p14:creationId xmlns:p14="http://schemas.microsoft.com/office/powerpoint/2010/main" xmlns="" val="32037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roteomics79_ordered_celing2_1133_proteomic_subtype_order_July22.pdf"/>
          <p:cNvPicPr>
            <a:picLocks/>
          </p:cNvPicPr>
          <p:nvPr/>
        </p:nvPicPr>
        <p:blipFill rotWithShape="1">
          <a:blip r:embed="rId2">
            <a:extLst>
              <a:ext uri="{28A0092B-C50C-407E-A947-70E740481C1C}">
                <a14:useLocalDpi xmlns:a14="http://schemas.microsoft.com/office/drawing/2010/main" xmlns="" val="0"/>
              </a:ext>
            </a:extLst>
          </a:blip>
          <a:srcRect l="2921" t="468" r="13087" b="11183"/>
          <a:stretch/>
        </p:blipFill>
        <p:spPr>
          <a:xfrm>
            <a:off x="2309978" y="1130693"/>
            <a:ext cx="3794996" cy="3330481"/>
          </a:xfrm>
          <a:prstGeom prst="rect">
            <a:avLst/>
          </a:prstGeom>
        </p:spPr>
      </p:pic>
      <p:pic>
        <p:nvPicPr>
          <p:cNvPr id="16" name="Picture 15" descr="heatmap.sample.ann.Aug19.pdf"/>
          <p:cNvPicPr>
            <a:picLocks noChangeAspect="1"/>
          </p:cNvPicPr>
          <p:nvPr/>
        </p:nvPicPr>
        <p:blipFill rotWithShape="1">
          <a:blip r:embed="rId3">
            <a:extLst>
              <a:ext uri="{28A0092B-C50C-407E-A947-70E740481C1C}">
                <a14:useLocalDpi xmlns:a14="http://schemas.microsoft.com/office/drawing/2010/main" xmlns="" val="0"/>
              </a:ext>
            </a:extLst>
          </a:blip>
          <a:srcRect l="28620" t="24037" r="8276" b="72344"/>
          <a:stretch/>
        </p:blipFill>
        <p:spPr>
          <a:xfrm>
            <a:off x="2306602" y="4749380"/>
            <a:ext cx="3797960" cy="248234"/>
          </a:xfrm>
          <a:prstGeom prst="rect">
            <a:avLst/>
          </a:prstGeom>
        </p:spPr>
      </p:pic>
      <p:pic>
        <p:nvPicPr>
          <p:cNvPr id="66" name="Picture 65" descr="heatmap.sample.ann.Aug19.pdf"/>
          <p:cNvPicPr>
            <a:picLocks noChangeAspect="1"/>
          </p:cNvPicPr>
          <p:nvPr/>
        </p:nvPicPr>
        <p:blipFill rotWithShape="1">
          <a:blip r:embed="rId3">
            <a:extLst>
              <a:ext uri="{28A0092B-C50C-407E-A947-70E740481C1C}">
                <a14:useLocalDpi xmlns:a14="http://schemas.microsoft.com/office/drawing/2010/main" xmlns="" val="0"/>
              </a:ext>
            </a:extLst>
          </a:blip>
          <a:srcRect l="28620" t="54915" r="8276" b="38349"/>
          <a:stretch/>
        </p:blipFill>
        <p:spPr>
          <a:xfrm>
            <a:off x="2306602" y="5470235"/>
            <a:ext cx="3797960" cy="461952"/>
          </a:xfrm>
          <a:prstGeom prst="rect">
            <a:avLst/>
          </a:prstGeom>
        </p:spPr>
      </p:pic>
      <p:sp>
        <p:nvSpPr>
          <p:cNvPr id="64" name="Rectangle 63"/>
          <p:cNvSpPr/>
          <p:nvPr/>
        </p:nvSpPr>
        <p:spPr>
          <a:xfrm>
            <a:off x="260158" y="3982466"/>
            <a:ext cx="1933026" cy="400110"/>
          </a:xfrm>
          <a:prstGeom prst="rect">
            <a:avLst/>
          </a:prstGeom>
        </p:spPr>
        <p:txBody>
          <a:bodyPr wrap="square">
            <a:spAutoFit/>
          </a:bodyPr>
          <a:lstStyle/>
          <a:p>
            <a:r>
              <a:rPr lang="en-US" sz="1000" dirty="0" smtClean="0">
                <a:latin typeface="Arial"/>
                <a:cs typeface="Arial"/>
              </a:rPr>
              <a:t>CIMP-H       CIMP-L     </a:t>
            </a:r>
          </a:p>
          <a:p>
            <a:r>
              <a:rPr lang="en-US" sz="1000" dirty="0" smtClean="0">
                <a:latin typeface="Arial"/>
                <a:cs typeface="Arial"/>
              </a:rPr>
              <a:t>Cluster 3     Cluster 4</a:t>
            </a:r>
            <a:endParaRPr lang="en-US" sz="1000" dirty="0">
              <a:latin typeface="Arial"/>
              <a:cs typeface="Arial"/>
            </a:endParaRPr>
          </a:p>
        </p:txBody>
      </p:sp>
      <p:sp>
        <p:nvSpPr>
          <p:cNvPr id="2" name="Title 1"/>
          <p:cNvSpPr>
            <a:spLocks noGrp="1"/>
          </p:cNvSpPr>
          <p:nvPr>
            <p:ph type="title"/>
          </p:nvPr>
        </p:nvSpPr>
        <p:spPr/>
        <p:txBody>
          <a:bodyPr/>
          <a:lstStyle/>
          <a:p>
            <a:r>
              <a:rPr lang="en-US" dirty="0" smtClean="0"/>
              <a:t>Five proteomic subtypes</a:t>
            </a:r>
            <a:endParaRPr lang="en-US" dirty="0"/>
          </a:p>
        </p:txBody>
      </p:sp>
      <p:pic>
        <p:nvPicPr>
          <p:cNvPr id="9" name="Picture 1"/>
          <p:cNvPicPr>
            <a:picLocks noChangeAspect="1"/>
          </p:cNvPicPr>
          <p:nvPr/>
        </p:nvPicPr>
        <p:blipFill>
          <a:blip r:embed="rId4">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380935" y="1012854"/>
            <a:ext cx="914154" cy="1045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heatmap.sample.ann.Aug19.pdf"/>
          <p:cNvPicPr>
            <a:picLocks noChangeAspect="1"/>
          </p:cNvPicPr>
          <p:nvPr/>
        </p:nvPicPr>
        <p:blipFill rotWithShape="1">
          <a:blip r:embed="rId3">
            <a:extLst>
              <a:ext uri="{28A0092B-C50C-407E-A947-70E740481C1C}">
                <a14:useLocalDpi xmlns:a14="http://schemas.microsoft.com/office/drawing/2010/main" xmlns="" val="0"/>
              </a:ext>
            </a:extLst>
          </a:blip>
          <a:srcRect l="28620" t="20339" r="8276" b="75690"/>
          <a:stretch/>
        </p:blipFill>
        <p:spPr>
          <a:xfrm>
            <a:off x="2309979" y="4510018"/>
            <a:ext cx="3797960" cy="272339"/>
          </a:xfrm>
          <a:prstGeom prst="rect">
            <a:avLst/>
          </a:prstGeom>
        </p:spPr>
      </p:pic>
      <p:pic>
        <p:nvPicPr>
          <p:cNvPr id="17" name="Picture 16" descr="heatmap.sample.ann.Aug19.pdf"/>
          <p:cNvPicPr>
            <a:picLocks noChangeAspect="1"/>
          </p:cNvPicPr>
          <p:nvPr/>
        </p:nvPicPr>
        <p:blipFill rotWithShape="1">
          <a:blip r:embed="rId3">
            <a:extLst>
              <a:ext uri="{28A0092B-C50C-407E-A947-70E740481C1C}">
                <a14:useLocalDpi xmlns:a14="http://schemas.microsoft.com/office/drawing/2010/main" xmlns="" val="0"/>
              </a:ext>
            </a:extLst>
          </a:blip>
          <a:srcRect l="28620" t="37603" r="8276" b="55394"/>
          <a:stretch/>
        </p:blipFill>
        <p:spPr>
          <a:xfrm>
            <a:off x="2309979" y="4989944"/>
            <a:ext cx="3797960" cy="480291"/>
          </a:xfrm>
          <a:prstGeom prst="rect">
            <a:avLst/>
          </a:prstGeom>
        </p:spPr>
      </p:pic>
      <p:pic>
        <p:nvPicPr>
          <p:cNvPr id="18" name="Picture 17" descr="heatmap.sample.ann.Aug19.pdf"/>
          <p:cNvPicPr>
            <a:picLocks noChangeAspect="1"/>
          </p:cNvPicPr>
          <p:nvPr/>
        </p:nvPicPr>
        <p:blipFill rotWithShape="1">
          <a:blip r:embed="rId3">
            <a:extLst>
              <a:ext uri="{28A0092B-C50C-407E-A947-70E740481C1C}">
                <a14:useLocalDpi xmlns:a14="http://schemas.microsoft.com/office/drawing/2010/main" xmlns="" val="0"/>
              </a:ext>
            </a:extLst>
          </a:blip>
          <a:srcRect l="28620" t="34467" r="8276" b="62335"/>
          <a:stretch/>
        </p:blipFill>
        <p:spPr>
          <a:xfrm>
            <a:off x="2306602" y="5934304"/>
            <a:ext cx="3797960" cy="219341"/>
          </a:xfrm>
          <a:prstGeom prst="rect">
            <a:avLst/>
          </a:prstGeom>
        </p:spPr>
      </p:pic>
      <p:sp>
        <p:nvSpPr>
          <p:cNvPr id="20" name="TextBox 19"/>
          <p:cNvSpPr txBox="1"/>
          <p:nvPr/>
        </p:nvSpPr>
        <p:spPr>
          <a:xfrm>
            <a:off x="1249066" y="2165820"/>
            <a:ext cx="1463141" cy="276999"/>
          </a:xfrm>
          <a:prstGeom prst="rect">
            <a:avLst/>
          </a:prstGeom>
          <a:noFill/>
        </p:spPr>
        <p:txBody>
          <a:bodyPr wrap="square" rtlCol="0">
            <a:spAutoFit/>
          </a:bodyPr>
          <a:lstStyle/>
          <a:p>
            <a:r>
              <a:rPr lang="en-US" sz="1200" dirty="0" smtClean="0">
                <a:latin typeface="Arial"/>
                <a:cs typeface="Arial"/>
              </a:rPr>
              <a:t>  -2              2</a:t>
            </a:r>
            <a:endParaRPr lang="en-US" sz="1200" dirty="0">
              <a:latin typeface="Arial"/>
              <a:cs typeface="Arial"/>
            </a:endParaRPr>
          </a:p>
        </p:txBody>
      </p:sp>
      <p:sp>
        <p:nvSpPr>
          <p:cNvPr id="22" name="Rectangle 21"/>
          <p:cNvSpPr/>
          <p:nvPr/>
        </p:nvSpPr>
        <p:spPr>
          <a:xfrm>
            <a:off x="1588784" y="2260255"/>
            <a:ext cx="528008" cy="102313"/>
          </a:xfrm>
          <a:prstGeom prst="rect">
            <a:avLst/>
          </a:prstGeom>
          <a:gradFill flip="none" rotWithShape="1">
            <a:gsLst>
              <a:gs pos="0">
                <a:srgbClr val="2600FD"/>
              </a:gs>
              <a:gs pos="100000">
                <a:srgbClr val="FF0000"/>
              </a:gs>
              <a:gs pos="50000">
                <a:schemeClr val="bg1"/>
              </a:gs>
            </a:gsLst>
            <a:lin ang="0" scaled="1"/>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78687" y="2611817"/>
            <a:ext cx="1449305" cy="269732"/>
          </a:xfrm>
          <a:prstGeom prst="rect">
            <a:avLst/>
          </a:prstGeom>
        </p:spPr>
        <p:txBody>
          <a:bodyPr wrap="square">
            <a:spAutoFit/>
          </a:bodyPr>
          <a:lstStyle/>
          <a:p>
            <a:pPr>
              <a:lnSpc>
                <a:spcPts val="1420"/>
              </a:lnSpc>
            </a:pPr>
            <a:r>
              <a:rPr lang="en-US" sz="1000" dirty="0" smtClean="0">
                <a:solidFill>
                  <a:prstClr val="black"/>
                </a:solidFill>
                <a:latin typeface="Arial"/>
                <a:cs typeface="Arial"/>
              </a:rPr>
              <a:t>A     B     C     D     E      </a:t>
            </a:r>
            <a:endParaRPr lang="en-US" sz="1000" dirty="0">
              <a:solidFill>
                <a:prstClr val="black"/>
              </a:solidFill>
              <a:latin typeface="Arial"/>
              <a:cs typeface="Arial"/>
            </a:endParaRPr>
          </a:p>
        </p:txBody>
      </p:sp>
      <p:sp>
        <p:nvSpPr>
          <p:cNvPr id="24" name="Rectangle 23"/>
          <p:cNvSpPr/>
          <p:nvPr/>
        </p:nvSpPr>
        <p:spPr>
          <a:xfrm>
            <a:off x="258030" y="2719256"/>
            <a:ext cx="85501" cy="99060"/>
          </a:xfrm>
          <a:prstGeom prst="rect">
            <a:avLst/>
          </a:prstGeom>
          <a:solidFill>
            <a:srgbClr val="1E7C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TextBox 24"/>
          <p:cNvSpPr txBox="1"/>
          <p:nvPr/>
        </p:nvSpPr>
        <p:spPr>
          <a:xfrm>
            <a:off x="132554" y="2438952"/>
            <a:ext cx="1635505" cy="269732"/>
          </a:xfrm>
          <a:prstGeom prst="rect">
            <a:avLst/>
          </a:prstGeom>
          <a:noFill/>
        </p:spPr>
        <p:txBody>
          <a:bodyPr wrap="square" rtlCol="0">
            <a:spAutoFit/>
          </a:bodyPr>
          <a:lstStyle/>
          <a:p>
            <a:pPr>
              <a:lnSpc>
                <a:spcPts val="1420"/>
              </a:lnSpc>
            </a:pPr>
            <a:r>
              <a:rPr lang="en-US" sz="1000" b="1" dirty="0" smtClean="0">
                <a:solidFill>
                  <a:prstClr val="black"/>
                </a:solidFill>
                <a:latin typeface="Arial"/>
                <a:cs typeface="Arial"/>
              </a:rPr>
              <a:t>Proteomic subtype</a:t>
            </a:r>
            <a:endParaRPr lang="en-US" sz="1000" b="1" dirty="0">
              <a:solidFill>
                <a:prstClr val="black"/>
              </a:solidFill>
              <a:latin typeface="Arial"/>
              <a:cs typeface="Arial"/>
            </a:endParaRPr>
          </a:p>
        </p:txBody>
      </p:sp>
      <p:sp>
        <p:nvSpPr>
          <p:cNvPr id="26" name="Rectangle 25"/>
          <p:cNvSpPr/>
          <p:nvPr/>
        </p:nvSpPr>
        <p:spPr>
          <a:xfrm>
            <a:off x="527530" y="2719256"/>
            <a:ext cx="85501" cy="99060"/>
          </a:xfrm>
          <a:prstGeom prst="rect">
            <a:avLst/>
          </a:prstGeom>
          <a:solidFill>
            <a:srgbClr val="FE7B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793001" y="2719256"/>
            <a:ext cx="85501" cy="99060"/>
          </a:xfrm>
          <a:prstGeom prst="rect">
            <a:avLst/>
          </a:prstGeom>
          <a:solidFill>
            <a:srgbClr val="8C03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1062816" y="2719256"/>
            <a:ext cx="85501" cy="99060"/>
          </a:xfrm>
          <a:prstGeom prst="rect">
            <a:avLst/>
          </a:prstGeom>
          <a:solidFill>
            <a:srgbClr val="000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1305292" y="2719256"/>
            <a:ext cx="85501" cy="99060"/>
          </a:xfrm>
          <a:prstGeom prst="rect">
            <a:avLst/>
          </a:prstGeom>
          <a:solidFill>
            <a:srgbClr val="FC01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280501" y="3081473"/>
            <a:ext cx="2221743" cy="246221"/>
          </a:xfrm>
          <a:prstGeom prst="rect">
            <a:avLst/>
          </a:prstGeom>
        </p:spPr>
        <p:txBody>
          <a:bodyPr wrap="square">
            <a:spAutoFit/>
          </a:bodyPr>
          <a:lstStyle/>
          <a:p>
            <a:r>
              <a:rPr lang="en-US" sz="1000" dirty="0">
                <a:latin typeface="Arial"/>
                <a:cs typeface="Arial"/>
              </a:rPr>
              <a:t>MSI/</a:t>
            </a:r>
            <a:r>
              <a:rPr lang="en-US" sz="1000" dirty="0" smtClean="0">
                <a:latin typeface="Arial"/>
                <a:cs typeface="Arial"/>
              </a:rPr>
              <a:t>CIMP       Invasive       CIN</a:t>
            </a:r>
          </a:p>
        </p:txBody>
      </p:sp>
      <p:sp>
        <p:nvSpPr>
          <p:cNvPr id="31" name="TextBox 30"/>
          <p:cNvSpPr txBox="1"/>
          <p:nvPr/>
        </p:nvSpPr>
        <p:spPr>
          <a:xfrm>
            <a:off x="153867" y="2873483"/>
            <a:ext cx="2564713" cy="269732"/>
          </a:xfrm>
          <a:prstGeom prst="rect">
            <a:avLst/>
          </a:prstGeom>
          <a:noFill/>
        </p:spPr>
        <p:txBody>
          <a:bodyPr wrap="square" rtlCol="0">
            <a:spAutoFit/>
          </a:bodyPr>
          <a:lstStyle/>
          <a:p>
            <a:pPr>
              <a:lnSpc>
                <a:spcPts val="1420"/>
              </a:lnSpc>
            </a:pPr>
            <a:r>
              <a:rPr lang="en-US" sz="1000" b="1" dirty="0" err="1" smtClean="0">
                <a:solidFill>
                  <a:prstClr val="black"/>
                </a:solidFill>
                <a:latin typeface="Arial"/>
                <a:cs typeface="Arial"/>
              </a:rPr>
              <a:t>Transcriptomic</a:t>
            </a:r>
            <a:r>
              <a:rPr lang="en-US" sz="1000" b="1" dirty="0" smtClean="0">
                <a:solidFill>
                  <a:prstClr val="black"/>
                </a:solidFill>
                <a:latin typeface="Arial"/>
                <a:cs typeface="Arial"/>
              </a:rPr>
              <a:t>  subtype</a:t>
            </a:r>
            <a:endParaRPr lang="en-US" sz="1000" b="1" dirty="0">
              <a:solidFill>
                <a:prstClr val="black"/>
              </a:solidFill>
              <a:latin typeface="Arial"/>
              <a:cs typeface="Arial"/>
            </a:endParaRPr>
          </a:p>
        </p:txBody>
      </p:sp>
      <p:sp>
        <p:nvSpPr>
          <p:cNvPr id="32" name="Rectangle 31"/>
          <p:cNvSpPr/>
          <p:nvPr/>
        </p:nvSpPr>
        <p:spPr>
          <a:xfrm>
            <a:off x="260245" y="3161139"/>
            <a:ext cx="85501" cy="990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055788" y="3161139"/>
            <a:ext cx="85501" cy="99060"/>
          </a:xfrm>
          <a:prstGeom prst="rect">
            <a:avLst/>
          </a:prstGeom>
          <a:solidFill>
            <a:srgbClr val="FFEA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p:cNvSpPr/>
          <p:nvPr/>
        </p:nvSpPr>
        <p:spPr>
          <a:xfrm>
            <a:off x="1782439" y="3161139"/>
            <a:ext cx="85501" cy="99060"/>
          </a:xfrm>
          <a:prstGeom prst="rect">
            <a:avLst/>
          </a:prstGeom>
          <a:solidFill>
            <a:srgbClr val="507F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TextBox 40"/>
          <p:cNvSpPr txBox="1"/>
          <p:nvPr/>
        </p:nvSpPr>
        <p:spPr>
          <a:xfrm>
            <a:off x="132554" y="2165810"/>
            <a:ext cx="1645077" cy="269732"/>
          </a:xfrm>
          <a:prstGeom prst="rect">
            <a:avLst/>
          </a:prstGeom>
          <a:noFill/>
        </p:spPr>
        <p:txBody>
          <a:bodyPr wrap="square" rtlCol="0">
            <a:spAutoFit/>
          </a:bodyPr>
          <a:lstStyle/>
          <a:p>
            <a:pPr>
              <a:lnSpc>
                <a:spcPts val="1420"/>
              </a:lnSpc>
            </a:pPr>
            <a:r>
              <a:rPr lang="en-US" sz="1000" b="1" dirty="0">
                <a:solidFill>
                  <a:prstClr val="black"/>
                </a:solidFill>
                <a:latin typeface="Arial"/>
                <a:cs typeface="Arial"/>
              </a:rPr>
              <a:t>P</a:t>
            </a:r>
            <a:r>
              <a:rPr lang="en-US" sz="1000" b="1" dirty="0" smtClean="0">
                <a:solidFill>
                  <a:prstClr val="black"/>
                </a:solidFill>
                <a:latin typeface="Arial"/>
                <a:cs typeface="Arial"/>
              </a:rPr>
              <a:t>rotein expression</a:t>
            </a:r>
            <a:endParaRPr lang="en-US" sz="1000" b="1" dirty="0">
              <a:solidFill>
                <a:prstClr val="black"/>
              </a:solidFill>
              <a:latin typeface="Arial"/>
              <a:cs typeface="Arial"/>
            </a:endParaRPr>
          </a:p>
        </p:txBody>
      </p:sp>
      <p:sp>
        <p:nvSpPr>
          <p:cNvPr id="42" name="Rectangle 41"/>
          <p:cNvSpPr/>
          <p:nvPr/>
        </p:nvSpPr>
        <p:spPr>
          <a:xfrm>
            <a:off x="132554" y="3302519"/>
            <a:ext cx="1267945" cy="269732"/>
          </a:xfrm>
          <a:prstGeom prst="rect">
            <a:avLst/>
          </a:prstGeom>
        </p:spPr>
        <p:txBody>
          <a:bodyPr wrap="none">
            <a:spAutoFit/>
          </a:bodyPr>
          <a:lstStyle/>
          <a:p>
            <a:pPr>
              <a:lnSpc>
                <a:spcPts val="1420"/>
              </a:lnSpc>
            </a:pPr>
            <a:r>
              <a:rPr lang="en-US" sz="1000" b="1" dirty="0" smtClean="0">
                <a:solidFill>
                  <a:prstClr val="black"/>
                </a:solidFill>
                <a:latin typeface="Arial"/>
                <a:cs typeface="Arial"/>
              </a:rPr>
              <a:t>Genomic features</a:t>
            </a:r>
            <a:endParaRPr lang="en-US" sz="1000" b="1" dirty="0">
              <a:solidFill>
                <a:prstClr val="black"/>
              </a:solidFill>
              <a:latin typeface="Arial"/>
              <a:cs typeface="Arial"/>
            </a:endParaRPr>
          </a:p>
        </p:txBody>
      </p:sp>
      <p:sp>
        <p:nvSpPr>
          <p:cNvPr id="43" name="Rectangle 42"/>
          <p:cNvSpPr/>
          <p:nvPr/>
        </p:nvSpPr>
        <p:spPr>
          <a:xfrm>
            <a:off x="280894" y="3458334"/>
            <a:ext cx="1449305" cy="269732"/>
          </a:xfrm>
          <a:prstGeom prst="rect">
            <a:avLst/>
          </a:prstGeom>
        </p:spPr>
        <p:txBody>
          <a:bodyPr wrap="square">
            <a:spAutoFit/>
          </a:bodyPr>
          <a:lstStyle/>
          <a:p>
            <a:pPr>
              <a:lnSpc>
                <a:spcPts val="1420"/>
              </a:lnSpc>
            </a:pPr>
            <a:r>
              <a:rPr lang="en-US" sz="1000" dirty="0" smtClean="0">
                <a:solidFill>
                  <a:prstClr val="black"/>
                </a:solidFill>
                <a:latin typeface="Arial"/>
                <a:cs typeface="Arial"/>
              </a:rPr>
              <a:t>yes     no      </a:t>
            </a:r>
            <a:endParaRPr lang="en-US" sz="1000" dirty="0">
              <a:solidFill>
                <a:prstClr val="black"/>
              </a:solidFill>
              <a:latin typeface="Arial"/>
              <a:cs typeface="Arial"/>
            </a:endParaRPr>
          </a:p>
        </p:txBody>
      </p:sp>
      <p:sp>
        <p:nvSpPr>
          <p:cNvPr id="44" name="Rectangle 43"/>
          <p:cNvSpPr/>
          <p:nvPr/>
        </p:nvSpPr>
        <p:spPr>
          <a:xfrm>
            <a:off x="247007" y="3579652"/>
            <a:ext cx="85501" cy="99060"/>
          </a:xfrm>
          <a:prstGeom prst="rect">
            <a:avLst/>
          </a:prstGeom>
          <a:solidFill>
            <a:srgbClr val="FDB1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Rectangle 44"/>
          <p:cNvSpPr/>
          <p:nvPr/>
        </p:nvSpPr>
        <p:spPr>
          <a:xfrm>
            <a:off x="638406" y="3579652"/>
            <a:ext cx="85501" cy="99060"/>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Rectangle 45"/>
          <p:cNvSpPr/>
          <p:nvPr/>
        </p:nvSpPr>
        <p:spPr>
          <a:xfrm>
            <a:off x="969693" y="3578941"/>
            <a:ext cx="85501" cy="99060"/>
          </a:xfrm>
          <a:prstGeom prst="rect">
            <a:avLst/>
          </a:prstGeom>
          <a:solidFill>
            <a:srgbClr val="DEDE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Rectangle 46"/>
          <p:cNvSpPr/>
          <p:nvPr/>
        </p:nvSpPr>
        <p:spPr>
          <a:xfrm>
            <a:off x="999104" y="3472782"/>
            <a:ext cx="488692" cy="269732"/>
          </a:xfrm>
          <a:prstGeom prst="rect">
            <a:avLst/>
          </a:prstGeom>
        </p:spPr>
        <p:txBody>
          <a:bodyPr wrap="square">
            <a:spAutoFit/>
          </a:bodyPr>
          <a:lstStyle/>
          <a:p>
            <a:pPr>
              <a:lnSpc>
                <a:spcPts val="1420"/>
              </a:lnSpc>
            </a:pPr>
            <a:r>
              <a:rPr lang="en-US" sz="1000" dirty="0" smtClean="0">
                <a:solidFill>
                  <a:prstClr val="black"/>
                </a:solidFill>
                <a:latin typeface="Arial"/>
                <a:cs typeface="Arial"/>
              </a:rPr>
              <a:t>NA      </a:t>
            </a:r>
            <a:endParaRPr lang="en-US" sz="1000" dirty="0">
              <a:solidFill>
                <a:prstClr val="black"/>
              </a:solidFill>
              <a:latin typeface="Arial"/>
              <a:cs typeface="Arial"/>
            </a:endParaRPr>
          </a:p>
        </p:txBody>
      </p:sp>
      <p:sp>
        <p:nvSpPr>
          <p:cNvPr id="48" name="Rectangle 47"/>
          <p:cNvSpPr/>
          <p:nvPr/>
        </p:nvSpPr>
        <p:spPr>
          <a:xfrm>
            <a:off x="132554" y="3758325"/>
            <a:ext cx="1424426" cy="269732"/>
          </a:xfrm>
          <a:prstGeom prst="rect">
            <a:avLst/>
          </a:prstGeom>
        </p:spPr>
        <p:txBody>
          <a:bodyPr wrap="none">
            <a:spAutoFit/>
          </a:bodyPr>
          <a:lstStyle/>
          <a:p>
            <a:pPr>
              <a:lnSpc>
                <a:spcPts val="1420"/>
              </a:lnSpc>
            </a:pPr>
            <a:r>
              <a:rPr lang="en-US" sz="1000" b="1" dirty="0" smtClean="0">
                <a:solidFill>
                  <a:prstClr val="black"/>
                </a:solidFill>
                <a:latin typeface="Arial"/>
                <a:cs typeface="Arial"/>
              </a:rPr>
              <a:t>Methylation subtype</a:t>
            </a:r>
            <a:endParaRPr lang="en-US" sz="1000" b="1" dirty="0">
              <a:solidFill>
                <a:prstClr val="black"/>
              </a:solidFill>
              <a:latin typeface="Arial"/>
              <a:cs typeface="Arial"/>
            </a:endParaRPr>
          </a:p>
        </p:txBody>
      </p:sp>
      <p:sp>
        <p:nvSpPr>
          <p:cNvPr id="49" name="Rectangle 48"/>
          <p:cNvSpPr/>
          <p:nvPr/>
        </p:nvSpPr>
        <p:spPr>
          <a:xfrm>
            <a:off x="932715" y="4210076"/>
            <a:ext cx="85501" cy="99060"/>
          </a:xfrm>
          <a:prstGeom prst="rect">
            <a:avLst/>
          </a:prstGeom>
          <a:solidFill>
            <a:srgbClr val="02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Rectangle 49"/>
          <p:cNvSpPr/>
          <p:nvPr/>
        </p:nvSpPr>
        <p:spPr>
          <a:xfrm>
            <a:off x="234427" y="4210076"/>
            <a:ext cx="85501" cy="99060"/>
          </a:xfrm>
          <a:prstGeom prst="rect">
            <a:avLst/>
          </a:prstGeom>
          <a:solidFill>
            <a:srgbClr val="FEFF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Rectangle 50"/>
          <p:cNvSpPr/>
          <p:nvPr/>
        </p:nvSpPr>
        <p:spPr>
          <a:xfrm>
            <a:off x="934380" y="4057308"/>
            <a:ext cx="85501" cy="99060"/>
          </a:xfrm>
          <a:prstGeom prst="rect">
            <a:avLst/>
          </a:prstGeom>
          <a:solidFill>
            <a:srgbClr val="FF8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Rectangle 51"/>
          <p:cNvSpPr/>
          <p:nvPr/>
        </p:nvSpPr>
        <p:spPr>
          <a:xfrm>
            <a:off x="238932" y="4057308"/>
            <a:ext cx="85501" cy="99060"/>
          </a:xfrm>
          <a:prstGeom prst="rect">
            <a:avLst/>
          </a:prstGeom>
          <a:solidFill>
            <a:srgbClr val="FF00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Rectangle 64"/>
          <p:cNvSpPr/>
          <p:nvPr/>
        </p:nvSpPr>
        <p:spPr>
          <a:xfrm>
            <a:off x="3063006" y="5001177"/>
            <a:ext cx="421027" cy="459364"/>
          </a:xfrm>
          <a:prstGeom prst="rect">
            <a:avLst/>
          </a:prstGeom>
          <a:noFill/>
          <a:ln w="1905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3063006" y="5478817"/>
            <a:ext cx="421027" cy="428732"/>
          </a:xfrm>
          <a:prstGeom prst="rect">
            <a:avLst/>
          </a:prstGeom>
          <a:no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3063006" y="5934304"/>
            <a:ext cx="421027" cy="219341"/>
          </a:xfrm>
          <a:prstGeom prst="rect">
            <a:avLst/>
          </a:prstGeom>
          <a:noFill/>
          <a:ln w="1905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3484033" y="5934304"/>
            <a:ext cx="1189567" cy="219341"/>
          </a:xfrm>
          <a:prstGeom prst="rect">
            <a:avLst/>
          </a:prstGeom>
          <a:noFill/>
          <a:ln w="1905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3063006" y="4534440"/>
            <a:ext cx="421027" cy="434669"/>
          </a:xfrm>
          <a:prstGeom prst="rect">
            <a:avLst/>
          </a:prstGeom>
          <a:noFill/>
          <a:ln w="1905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3484033" y="4534442"/>
            <a:ext cx="1189567" cy="437735"/>
          </a:xfrm>
          <a:prstGeom prst="rect">
            <a:avLst/>
          </a:prstGeom>
          <a:noFill/>
          <a:ln w="19050" cmpd="sng">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81098" y="4498305"/>
            <a:ext cx="1671539" cy="307777"/>
          </a:xfrm>
          <a:prstGeom prst="rect">
            <a:avLst/>
          </a:prstGeom>
          <a:noFill/>
        </p:spPr>
        <p:txBody>
          <a:bodyPr wrap="none" rtlCol="0">
            <a:spAutoFit/>
          </a:bodyPr>
          <a:lstStyle/>
          <a:p>
            <a:r>
              <a:rPr lang="en-US" sz="1400" dirty="0" smtClean="0"/>
              <a:t>Proteomic subtype</a:t>
            </a:r>
            <a:endParaRPr lang="en-US" sz="1400" dirty="0"/>
          </a:p>
        </p:txBody>
      </p:sp>
      <p:sp>
        <p:nvSpPr>
          <p:cNvPr id="53" name="TextBox 52"/>
          <p:cNvSpPr txBox="1"/>
          <p:nvPr/>
        </p:nvSpPr>
        <p:spPr>
          <a:xfrm>
            <a:off x="381098" y="4730647"/>
            <a:ext cx="2083736" cy="307777"/>
          </a:xfrm>
          <a:prstGeom prst="rect">
            <a:avLst/>
          </a:prstGeom>
          <a:noFill/>
        </p:spPr>
        <p:txBody>
          <a:bodyPr wrap="none" rtlCol="0">
            <a:spAutoFit/>
          </a:bodyPr>
          <a:lstStyle/>
          <a:p>
            <a:r>
              <a:rPr lang="en-US" sz="1400" dirty="0" err="1" smtClean="0"/>
              <a:t>Transcriptomic</a:t>
            </a:r>
            <a:r>
              <a:rPr lang="en-US" sz="1400" dirty="0" smtClean="0"/>
              <a:t> subtype</a:t>
            </a:r>
            <a:endParaRPr lang="en-US" sz="1400" dirty="0"/>
          </a:p>
        </p:txBody>
      </p:sp>
      <p:sp>
        <p:nvSpPr>
          <p:cNvPr id="54" name="TextBox 53"/>
          <p:cNvSpPr txBox="1"/>
          <p:nvPr/>
        </p:nvSpPr>
        <p:spPr>
          <a:xfrm>
            <a:off x="381098" y="4962989"/>
            <a:ext cx="1352178" cy="307777"/>
          </a:xfrm>
          <a:prstGeom prst="rect">
            <a:avLst/>
          </a:prstGeom>
          <a:noFill/>
        </p:spPr>
        <p:txBody>
          <a:bodyPr wrap="none" rtlCol="0">
            <a:spAutoFit/>
          </a:bodyPr>
          <a:lstStyle/>
          <a:p>
            <a:r>
              <a:rPr lang="en-US" sz="1400" dirty="0" err="1" smtClean="0"/>
              <a:t>Hypermutation</a:t>
            </a:r>
            <a:endParaRPr lang="en-US" sz="1400" dirty="0"/>
          </a:p>
        </p:txBody>
      </p:sp>
      <p:sp>
        <p:nvSpPr>
          <p:cNvPr id="55" name="TextBox 54"/>
          <p:cNvSpPr txBox="1"/>
          <p:nvPr/>
        </p:nvSpPr>
        <p:spPr>
          <a:xfrm>
            <a:off x="381098" y="5195331"/>
            <a:ext cx="903074" cy="307777"/>
          </a:xfrm>
          <a:prstGeom prst="rect">
            <a:avLst/>
          </a:prstGeom>
          <a:noFill/>
        </p:spPr>
        <p:txBody>
          <a:bodyPr wrap="none" rtlCol="0">
            <a:spAutoFit/>
          </a:bodyPr>
          <a:lstStyle/>
          <a:p>
            <a:r>
              <a:rPr lang="en-US" sz="1400" dirty="0" smtClean="0"/>
              <a:t>MSI-high</a:t>
            </a:r>
            <a:endParaRPr lang="en-US" sz="1400" dirty="0"/>
          </a:p>
        </p:txBody>
      </p:sp>
      <p:sp>
        <p:nvSpPr>
          <p:cNvPr id="56" name="TextBox 55"/>
          <p:cNvSpPr txBox="1"/>
          <p:nvPr/>
        </p:nvSpPr>
        <p:spPr>
          <a:xfrm>
            <a:off x="381098" y="5427673"/>
            <a:ext cx="1352266" cy="307777"/>
          </a:xfrm>
          <a:prstGeom prst="rect">
            <a:avLst/>
          </a:prstGeom>
          <a:noFill/>
        </p:spPr>
        <p:txBody>
          <a:bodyPr wrap="none" rtlCol="0">
            <a:spAutoFit/>
          </a:bodyPr>
          <a:lstStyle/>
          <a:p>
            <a:r>
              <a:rPr lang="en-US" sz="1400" dirty="0" smtClean="0"/>
              <a:t>TP53 mutation</a:t>
            </a:r>
            <a:endParaRPr lang="en-US" sz="1400" dirty="0"/>
          </a:p>
        </p:txBody>
      </p:sp>
      <p:sp>
        <p:nvSpPr>
          <p:cNvPr id="57" name="TextBox 56"/>
          <p:cNvSpPr txBox="1"/>
          <p:nvPr/>
        </p:nvSpPr>
        <p:spPr>
          <a:xfrm>
            <a:off x="381098" y="5660015"/>
            <a:ext cx="853369" cy="307777"/>
          </a:xfrm>
          <a:prstGeom prst="rect">
            <a:avLst/>
          </a:prstGeom>
          <a:noFill/>
        </p:spPr>
        <p:txBody>
          <a:bodyPr wrap="none" rtlCol="0">
            <a:spAutoFit/>
          </a:bodyPr>
          <a:lstStyle/>
          <a:p>
            <a:r>
              <a:rPr lang="en-US" sz="1400" dirty="0" smtClean="0"/>
              <a:t>18q loss</a:t>
            </a:r>
            <a:endParaRPr lang="en-US" sz="1400" dirty="0"/>
          </a:p>
        </p:txBody>
      </p:sp>
      <p:sp>
        <p:nvSpPr>
          <p:cNvPr id="58" name="TextBox 57"/>
          <p:cNvSpPr txBox="1"/>
          <p:nvPr/>
        </p:nvSpPr>
        <p:spPr>
          <a:xfrm>
            <a:off x="381098" y="5892359"/>
            <a:ext cx="1781470" cy="307777"/>
          </a:xfrm>
          <a:prstGeom prst="rect">
            <a:avLst/>
          </a:prstGeom>
          <a:noFill/>
        </p:spPr>
        <p:txBody>
          <a:bodyPr wrap="none" rtlCol="0">
            <a:spAutoFit/>
          </a:bodyPr>
          <a:lstStyle/>
          <a:p>
            <a:r>
              <a:rPr lang="en-US" sz="1400" dirty="0" smtClean="0"/>
              <a:t>Methylation subtype</a:t>
            </a:r>
            <a:endParaRPr lang="en-US" sz="1400" dirty="0"/>
          </a:p>
        </p:txBody>
      </p:sp>
      <p:grpSp>
        <p:nvGrpSpPr>
          <p:cNvPr id="8" name="Group 7"/>
          <p:cNvGrpSpPr/>
          <p:nvPr/>
        </p:nvGrpSpPr>
        <p:grpSpPr>
          <a:xfrm>
            <a:off x="6229319" y="2540093"/>
            <a:ext cx="2719996" cy="2422896"/>
            <a:chOff x="6338205" y="4040487"/>
            <a:chExt cx="2500401" cy="2204304"/>
          </a:xfrm>
        </p:grpSpPr>
        <p:pic>
          <p:nvPicPr>
            <p:cNvPr id="62" name="Picture 61" descr="TCGA_survival_protein_subtype_5subtypes.pdf"/>
            <p:cNvPicPr>
              <a:picLocks noChangeAspect="1"/>
            </p:cNvPicPr>
            <p:nvPr/>
          </p:nvPicPr>
          <p:blipFill rotWithShape="1">
            <a:blip r:embed="rId6">
              <a:extLst>
                <a:ext uri="{28A0092B-C50C-407E-A947-70E740481C1C}">
                  <a14:useLocalDpi xmlns:a14="http://schemas.microsoft.com/office/drawing/2010/main" xmlns="" val="0"/>
                </a:ext>
              </a:extLst>
            </a:blip>
            <a:srcRect t="15703" r="7320" b="2643"/>
            <a:stretch/>
          </p:blipFill>
          <p:spPr>
            <a:xfrm>
              <a:off x="6476890" y="4089091"/>
              <a:ext cx="2361716" cy="2080741"/>
            </a:xfrm>
            <a:prstGeom prst="rect">
              <a:avLst/>
            </a:prstGeom>
          </p:spPr>
        </p:pic>
        <p:sp>
          <p:nvSpPr>
            <p:cNvPr id="63" name="TextBox 62"/>
            <p:cNvSpPr txBox="1"/>
            <p:nvPr/>
          </p:nvSpPr>
          <p:spPr>
            <a:xfrm rot="16200000">
              <a:off x="5623083" y="4755609"/>
              <a:ext cx="1707243" cy="276999"/>
            </a:xfrm>
            <a:prstGeom prst="rect">
              <a:avLst/>
            </a:prstGeom>
            <a:solidFill>
              <a:schemeClr val="bg1"/>
            </a:solidFill>
          </p:spPr>
          <p:txBody>
            <a:bodyPr wrap="none" rtlCol="0">
              <a:spAutoFit/>
            </a:bodyPr>
            <a:lstStyle/>
            <a:p>
              <a:r>
                <a:rPr lang="en-US" sz="1200" dirty="0" smtClean="0"/>
                <a:t>Percentage of survival</a:t>
              </a:r>
              <a:endParaRPr lang="en-US" sz="1200" dirty="0"/>
            </a:p>
          </p:txBody>
        </p:sp>
        <p:sp>
          <p:nvSpPr>
            <p:cNvPr id="77" name="TextBox 76"/>
            <p:cNvSpPr txBox="1"/>
            <p:nvPr/>
          </p:nvSpPr>
          <p:spPr>
            <a:xfrm>
              <a:off x="7153842" y="5967792"/>
              <a:ext cx="1279392" cy="276999"/>
            </a:xfrm>
            <a:prstGeom prst="rect">
              <a:avLst/>
            </a:prstGeom>
            <a:solidFill>
              <a:schemeClr val="bg1"/>
            </a:solidFill>
          </p:spPr>
          <p:txBody>
            <a:bodyPr wrap="none" rtlCol="0">
              <a:spAutoFit/>
            </a:bodyPr>
            <a:lstStyle/>
            <a:p>
              <a:r>
                <a:rPr lang="en-US" sz="1200" dirty="0" smtClean="0"/>
                <a:t>Survival months</a:t>
              </a:r>
              <a:endParaRPr lang="en-US" sz="1200" dirty="0"/>
            </a:p>
          </p:txBody>
        </p:sp>
        <p:sp>
          <p:nvSpPr>
            <p:cNvPr id="78" name="Rectangle 77"/>
            <p:cNvSpPr/>
            <p:nvPr/>
          </p:nvSpPr>
          <p:spPr>
            <a:xfrm>
              <a:off x="8088530" y="5148655"/>
              <a:ext cx="433819" cy="2064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ight Brace 4"/>
          <p:cNvSpPr/>
          <p:nvPr/>
        </p:nvSpPr>
        <p:spPr>
          <a:xfrm>
            <a:off x="4673600" y="2425994"/>
            <a:ext cx="177100" cy="38277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TextBox 10"/>
          <p:cNvSpPr txBox="1"/>
          <p:nvPr/>
        </p:nvSpPr>
        <p:spPr>
          <a:xfrm>
            <a:off x="4818343" y="2301870"/>
            <a:ext cx="1187741" cy="584776"/>
          </a:xfrm>
          <a:prstGeom prst="rect">
            <a:avLst/>
          </a:prstGeom>
          <a:noFill/>
        </p:spPr>
        <p:txBody>
          <a:bodyPr wrap="square" rtlCol="0">
            <a:spAutoFit/>
          </a:bodyPr>
          <a:lstStyle/>
          <a:p>
            <a:r>
              <a:rPr lang="en-US" sz="1600" b="1" dirty="0" smtClean="0"/>
              <a:t>Wound response</a:t>
            </a:r>
            <a:endParaRPr lang="en-US" sz="1600" b="1" dirty="0"/>
          </a:p>
        </p:txBody>
      </p:sp>
    </p:spTree>
    <p:extLst>
      <p:ext uri="{BB962C8B-B14F-4D97-AF65-F5344CB8AC3E}">
        <p14:creationId xmlns:p14="http://schemas.microsoft.com/office/powerpoint/2010/main" xmlns="" val="262975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30" grpId="0"/>
      <p:bldP spid="31" grpId="0"/>
      <p:bldP spid="32" grpId="0" animBg="1"/>
      <p:bldP spid="33" grpId="0" animBg="1"/>
      <p:bldP spid="34" grpId="0" animBg="1"/>
      <p:bldP spid="42" grpId="0"/>
      <p:bldP spid="43" grpId="0"/>
      <p:bldP spid="44" grpId="0" animBg="1"/>
      <p:bldP spid="45" grpId="0" animBg="1"/>
      <p:bldP spid="46" grpId="0" animBg="1"/>
      <p:bldP spid="47" grpId="0"/>
      <p:bldP spid="48" grpId="0"/>
      <p:bldP spid="49" grpId="0" animBg="1"/>
      <p:bldP spid="50" grpId="0" animBg="1"/>
      <p:bldP spid="51" grpId="0" animBg="1"/>
      <p:bldP spid="52" grpId="0" animBg="1"/>
      <p:bldP spid="65" grpId="0" animBg="1"/>
      <p:bldP spid="67" grpId="0" animBg="1"/>
      <p:bldP spid="68" grpId="0" animBg="1"/>
      <p:bldP spid="69" grpId="0" animBg="1"/>
      <p:bldP spid="70" grpId="0" animBg="1"/>
      <p:bldP spid="71" grpId="0" animBg="1"/>
      <p:bldP spid="3" grpId="0"/>
      <p:bldP spid="53" grpId="0"/>
      <p:bldP spid="54" grpId="0"/>
      <p:bldP spid="55" grpId="0"/>
      <p:bldP spid="56" grpId="0"/>
      <p:bldP spid="57" grpId="0"/>
      <p:bldP spid="58" grpId="0"/>
      <p:bldP spid="5"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spcBef>
                <a:spcPts val="0"/>
              </a:spcBef>
              <a:spcAft>
                <a:spcPts val="1200"/>
              </a:spcAft>
            </a:pPr>
            <a:r>
              <a:rPr lang="en-US" sz="2400" dirty="0" smtClean="0">
                <a:solidFill>
                  <a:schemeClr val="tx1"/>
                </a:solidFill>
              </a:rPr>
              <a:t>Integrated proteogenomic analysis may enable new advances in cancer biology and management.</a:t>
            </a:r>
          </a:p>
          <a:p>
            <a:pPr lvl="1">
              <a:spcBef>
                <a:spcPts val="0"/>
              </a:spcBef>
              <a:spcAft>
                <a:spcPts val="1200"/>
              </a:spcAft>
            </a:pPr>
            <a:r>
              <a:rPr lang="en-US" sz="2200" dirty="0" smtClean="0">
                <a:solidFill>
                  <a:schemeClr val="tx1"/>
                </a:solidFill>
              </a:rPr>
              <a:t>Identifying mutant peptides as candidate cancer biomarkers</a:t>
            </a:r>
          </a:p>
          <a:p>
            <a:pPr lvl="1">
              <a:spcBef>
                <a:spcPts val="0"/>
              </a:spcBef>
              <a:spcAft>
                <a:spcPts val="1200"/>
              </a:spcAft>
            </a:pPr>
            <a:r>
              <a:rPr lang="en-US" sz="2200" dirty="0">
                <a:solidFill>
                  <a:schemeClr val="tx1"/>
                </a:solidFill>
              </a:rPr>
              <a:t>P</a:t>
            </a:r>
            <a:r>
              <a:rPr lang="en-US" sz="2200" dirty="0" smtClean="0">
                <a:solidFill>
                  <a:schemeClr val="tx1"/>
                </a:solidFill>
              </a:rPr>
              <a:t>rioritizing </a:t>
            </a:r>
            <a:r>
              <a:rPr lang="en-US" sz="2200" dirty="0">
                <a:solidFill>
                  <a:schemeClr val="tx1"/>
                </a:solidFill>
              </a:rPr>
              <a:t>oncogenic drivers in focal amplification </a:t>
            </a:r>
            <a:r>
              <a:rPr lang="en-US" sz="2200" dirty="0" smtClean="0">
                <a:solidFill>
                  <a:schemeClr val="tx1"/>
                </a:solidFill>
              </a:rPr>
              <a:t>regions.</a:t>
            </a:r>
            <a:endParaRPr lang="en-US" sz="2200" dirty="0">
              <a:solidFill>
                <a:schemeClr val="tx1"/>
              </a:solidFill>
            </a:endParaRPr>
          </a:p>
          <a:p>
            <a:pPr lvl="1">
              <a:spcBef>
                <a:spcPts val="0"/>
              </a:spcBef>
              <a:spcAft>
                <a:spcPts val="1200"/>
              </a:spcAft>
            </a:pPr>
            <a:r>
              <a:rPr lang="en-US" sz="2200" dirty="0">
                <a:solidFill>
                  <a:schemeClr val="tx1"/>
                </a:solidFill>
              </a:rPr>
              <a:t>R</a:t>
            </a:r>
            <a:r>
              <a:rPr lang="en-US" sz="2200" dirty="0" smtClean="0">
                <a:solidFill>
                  <a:schemeClr val="tx1"/>
                </a:solidFill>
              </a:rPr>
              <a:t>evealing molecular subtypes that cannot be distinguished using mRNA expression data.</a:t>
            </a:r>
          </a:p>
        </p:txBody>
      </p:sp>
      <p:pic>
        <p:nvPicPr>
          <p:cNvPr id="4" name="Picture 3" descr="Screen Shot 2014-08-02 at 11.40.36 AM.png"/>
          <p:cNvPicPr>
            <a:picLocks noChangeAspect="1"/>
          </p:cNvPicPr>
          <p:nvPr/>
        </p:nvPicPr>
        <p:blipFill rotWithShape="1">
          <a:blip r:embed="rId2">
            <a:extLst>
              <a:ext uri="{28A0092B-C50C-407E-A947-70E740481C1C}">
                <a14:useLocalDpi xmlns:a14="http://schemas.microsoft.com/office/drawing/2010/main" xmlns="" val="0"/>
              </a:ext>
            </a:extLst>
          </a:blip>
          <a:srcRect b="48579"/>
          <a:stretch/>
        </p:blipFill>
        <p:spPr>
          <a:xfrm>
            <a:off x="926410" y="3644710"/>
            <a:ext cx="7535380" cy="2705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57039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2_Apr4_2014.pdf"/>
          <p:cNvPicPr>
            <a:picLocks noChangeAspect="1"/>
          </p:cNvPicPr>
          <p:nvPr/>
        </p:nvPicPr>
        <p:blipFill rotWithShape="1">
          <a:blip r:embed="rId2">
            <a:extLst>
              <a:ext uri="{28A0092B-C50C-407E-A947-70E740481C1C}">
                <a14:useLocalDpi xmlns:a14="http://schemas.microsoft.com/office/drawing/2010/main" xmlns="" val="0"/>
              </a:ext>
            </a:extLst>
          </a:blip>
          <a:srcRect l="14533" t="5213" r="20554" b="61888"/>
          <a:stretch/>
        </p:blipFill>
        <p:spPr>
          <a:xfrm>
            <a:off x="558801" y="1074105"/>
            <a:ext cx="8051800" cy="5280991"/>
          </a:xfrm>
          <a:prstGeom prst="rect">
            <a:avLst/>
          </a:prstGeom>
        </p:spPr>
      </p:pic>
      <p:sp>
        <p:nvSpPr>
          <p:cNvPr id="3" name="Title 2"/>
          <p:cNvSpPr>
            <a:spLocks noGrp="1"/>
          </p:cNvSpPr>
          <p:nvPr>
            <p:ph type="title"/>
          </p:nvPr>
        </p:nvSpPr>
        <p:spPr>
          <a:xfrm>
            <a:off x="304799" y="0"/>
            <a:ext cx="7315523" cy="838200"/>
          </a:xfrm>
        </p:spPr>
        <p:txBody>
          <a:bodyPr>
            <a:noAutofit/>
          </a:bodyPr>
          <a:lstStyle/>
          <a:p>
            <a:r>
              <a:rPr lang="en-US" dirty="0" smtClean="0"/>
              <a:t>Making data accessible and reusable</a:t>
            </a:r>
            <a:br>
              <a:rPr lang="en-US" dirty="0" smtClean="0"/>
            </a:br>
            <a:r>
              <a:rPr lang="en-US" dirty="0" smtClean="0"/>
              <a:t>NetGestalt </a:t>
            </a:r>
            <a:r>
              <a:rPr lang="en-US" dirty="0"/>
              <a:t>CRC </a:t>
            </a:r>
            <a:r>
              <a:rPr lang="en-US" dirty="0" smtClean="0"/>
              <a:t>portal (http</a:t>
            </a:r>
            <a:r>
              <a:rPr lang="en-US" dirty="0"/>
              <a:t>://</a:t>
            </a:r>
            <a:r>
              <a:rPr lang="en-US" dirty="0" err="1" smtClean="0"/>
              <a:t>crc.netgestalt.org</a:t>
            </a:r>
            <a:r>
              <a:rPr lang="en-US" dirty="0" smtClean="0"/>
              <a:t>)</a:t>
            </a:r>
            <a:endParaRPr lang="en-US" dirty="0"/>
          </a:p>
        </p:txBody>
      </p:sp>
      <p:sp>
        <p:nvSpPr>
          <p:cNvPr id="6" name="TextBox 5"/>
          <p:cNvSpPr txBox="1"/>
          <p:nvPr/>
        </p:nvSpPr>
        <p:spPr>
          <a:xfrm>
            <a:off x="5896589" y="6281847"/>
            <a:ext cx="2796096" cy="307777"/>
          </a:xfrm>
          <a:prstGeom prst="rect">
            <a:avLst/>
          </a:prstGeom>
          <a:noFill/>
        </p:spPr>
        <p:txBody>
          <a:bodyPr wrap="square" rtlCol="0">
            <a:spAutoFit/>
          </a:bodyPr>
          <a:lstStyle/>
          <a:p>
            <a:r>
              <a:rPr lang="en-US" sz="1400" i="1" dirty="0" smtClean="0"/>
              <a:t>Shi et al. Nature Methods, 2013</a:t>
            </a:r>
            <a:endParaRPr lang="en-US" sz="1400" i="1" dirty="0"/>
          </a:p>
        </p:txBody>
      </p:sp>
    </p:spTree>
    <p:extLst>
      <p:ext uri="{BB962C8B-B14F-4D97-AF65-F5344CB8AC3E}">
        <p14:creationId xmlns:p14="http://schemas.microsoft.com/office/powerpoint/2010/main" xmlns="" val="2641778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1"/>
          <p:cNvSpPr>
            <a:spLocks noGrp="1"/>
          </p:cNvSpPr>
          <p:nvPr>
            <p:ph idx="1"/>
          </p:nvPr>
        </p:nvSpPr>
        <p:spPr>
          <a:xfrm>
            <a:off x="681910" y="1032074"/>
            <a:ext cx="4190128" cy="4651375"/>
          </a:xfrm>
        </p:spPr>
        <p:txBody>
          <a:bodyPr/>
          <a:lstStyle/>
          <a:p>
            <a:r>
              <a:rPr lang="en-US" sz="1800" dirty="0" smtClean="0">
                <a:latin typeface="Arial" charset="0"/>
                <a:ea typeface="宋体" charset="0"/>
                <a:cs typeface="宋体" charset="0"/>
              </a:rPr>
              <a:t>Jing Wang</a:t>
            </a:r>
          </a:p>
          <a:p>
            <a:r>
              <a:rPr lang="en-US" sz="1800" dirty="0" smtClean="0">
                <a:latin typeface="Arial" charset="0"/>
                <a:ea typeface="宋体" charset="0"/>
                <a:cs typeface="宋体" charset="0"/>
              </a:rPr>
              <a:t>Qi Liu</a:t>
            </a:r>
          </a:p>
          <a:p>
            <a:r>
              <a:rPr lang="en-US" sz="1800" dirty="0" err="1" smtClean="0">
                <a:latin typeface="Arial" charset="0"/>
                <a:ea typeface="宋体" charset="0"/>
                <a:cs typeface="宋体" charset="0"/>
              </a:rPr>
              <a:t>Xiaojing</a:t>
            </a:r>
            <a:r>
              <a:rPr lang="en-US" sz="1800" dirty="0" smtClean="0">
                <a:latin typeface="Arial" charset="0"/>
                <a:ea typeface="宋体" charset="0"/>
                <a:cs typeface="宋体" charset="0"/>
              </a:rPr>
              <a:t> Wang</a:t>
            </a:r>
          </a:p>
          <a:p>
            <a:r>
              <a:rPr lang="en-US" sz="1800" dirty="0" smtClean="0">
                <a:latin typeface="Arial" charset="0"/>
                <a:ea typeface="宋体" charset="0"/>
                <a:cs typeface="宋体" charset="0"/>
              </a:rPr>
              <a:t>Jing Zhu</a:t>
            </a:r>
          </a:p>
        </p:txBody>
      </p:sp>
      <p:sp>
        <p:nvSpPr>
          <p:cNvPr id="3" name="Content Placeholder 1"/>
          <p:cNvSpPr txBox="1">
            <a:spLocks/>
          </p:cNvSpPr>
          <p:nvPr/>
        </p:nvSpPr>
        <p:spPr bwMode="auto">
          <a:xfrm>
            <a:off x="5267595" y="966987"/>
            <a:ext cx="3441430" cy="319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lstStyle>
            <a:lvl1pPr marL="342900" indent="-342900" eaLnBrk="0" hangingPunct="0">
              <a:defRPr sz="2400" b="1">
                <a:solidFill>
                  <a:schemeClr val="tx1"/>
                </a:solidFill>
                <a:latin typeface="Garamond" charset="0"/>
                <a:ea typeface="宋体" charset="0"/>
                <a:cs typeface="宋体" charset="0"/>
              </a:defRPr>
            </a:lvl1pPr>
            <a:lvl2pPr marL="742950" indent="-285750" eaLnBrk="0" hangingPunct="0">
              <a:defRPr sz="2400" b="1">
                <a:solidFill>
                  <a:schemeClr val="tx1"/>
                </a:solidFill>
                <a:latin typeface="Garamond" charset="0"/>
                <a:ea typeface="宋体" charset="0"/>
                <a:cs typeface="宋体" charset="0"/>
              </a:defRPr>
            </a:lvl2pPr>
            <a:lvl3pPr marL="1143000" indent="-228600" eaLnBrk="0" hangingPunct="0">
              <a:defRPr sz="2400" b="1">
                <a:solidFill>
                  <a:schemeClr val="tx1"/>
                </a:solidFill>
                <a:latin typeface="Garamond" charset="0"/>
                <a:ea typeface="宋体" charset="0"/>
                <a:cs typeface="宋体" charset="0"/>
              </a:defRPr>
            </a:lvl3pPr>
            <a:lvl4pPr marL="1600200" indent="-228600" eaLnBrk="0" hangingPunct="0">
              <a:defRPr sz="2400" b="1">
                <a:solidFill>
                  <a:schemeClr val="tx1"/>
                </a:solidFill>
                <a:latin typeface="Garamond" charset="0"/>
                <a:ea typeface="宋体" charset="0"/>
                <a:cs typeface="宋体" charset="0"/>
              </a:defRPr>
            </a:lvl4pPr>
            <a:lvl5pPr marL="2057400" indent="-228600" eaLnBrk="0" hangingPunct="0">
              <a:defRPr sz="2400" b="1">
                <a:solidFill>
                  <a:schemeClr val="tx1"/>
                </a:solidFill>
                <a:latin typeface="Garamond" charset="0"/>
                <a:ea typeface="宋体" charset="0"/>
                <a:cs typeface="宋体" charset="0"/>
              </a:defRPr>
            </a:lvl5pPr>
            <a:lvl6pPr marL="2514600" indent="-228600" eaLnBrk="0" fontAlgn="base" hangingPunct="0">
              <a:spcBef>
                <a:spcPct val="0"/>
              </a:spcBef>
              <a:spcAft>
                <a:spcPct val="0"/>
              </a:spcAft>
              <a:defRPr sz="2400" b="1">
                <a:solidFill>
                  <a:schemeClr val="tx1"/>
                </a:solidFill>
                <a:latin typeface="Garamond" charset="0"/>
                <a:ea typeface="宋体" charset="0"/>
                <a:cs typeface="宋体" charset="0"/>
              </a:defRPr>
            </a:lvl6pPr>
            <a:lvl7pPr marL="2971800" indent="-228600" eaLnBrk="0" fontAlgn="base" hangingPunct="0">
              <a:spcBef>
                <a:spcPct val="0"/>
              </a:spcBef>
              <a:spcAft>
                <a:spcPct val="0"/>
              </a:spcAft>
              <a:defRPr sz="2400" b="1">
                <a:solidFill>
                  <a:schemeClr val="tx1"/>
                </a:solidFill>
                <a:latin typeface="Garamond" charset="0"/>
                <a:ea typeface="宋体" charset="0"/>
                <a:cs typeface="宋体" charset="0"/>
              </a:defRPr>
            </a:lvl7pPr>
            <a:lvl8pPr marL="3429000" indent="-228600" eaLnBrk="0" fontAlgn="base" hangingPunct="0">
              <a:spcBef>
                <a:spcPct val="0"/>
              </a:spcBef>
              <a:spcAft>
                <a:spcPct val="0"/>
              </a:spcAft>
              <a:defRPr sz="2400" b="1">
                <a:solidFill>
                  <a:schemeClr val="tx1"/>
                </a:solidFill>
                <a:latin typeface="Garamond" charset="0"/>
                <a:ea typeface="宋体" charset="0"/>
                <a:cs typeface="宋体" charset="0"/>
              </a:defRPr>
            </a:lvl8pPr>
            <a:lvl9pPr marL="3886200" indent="-228600" eaLnBrk="0" fontAlgn="base" hangingPunct="0">
              <a:spcBef>
                <a:spcPct val="0"/>
              </a:spcBef>
              <a:spcAft>
                <a:spcPct val="0"/>
              </a:spcAft>
              <a:defRPr sz="2400" b="1">
                <a:solidFill>
                  <a:schemeClr val="tx1"/>
                </a:solidFill>
                <a:latin typeface="Garamond" charset="0"/>
                <a:ea typeface="宋体" charset="0"/>
                <a:cs typeface="宋体" charset="0"/>
              </a:defRPr>
            </a:lvl9pPr>
          </a:lstStyle>
          <a:p>
            <a:pPr algn="just">
              <a:spcBef>
                <a:spcPct val="50000"/>
              </a:spcBef>
              <a:buClr>
                <a:srgbClr val="B52400"/>
              </a:buClr>
              <a:buSzPct val="65000"/>
              <a:buFont typeface="Wingdings" charset="0"/>
              <a:buChar char="n"/>
              <a:defRPr/>
            </a:pPr>
            <a:r>
              <a:rPr lang="en-US" sz="1800" b="0" dirty="0">
                <a:latin typeface="Arial" charset="0"/>
              </a:rPr>
              <a:t>Dan </a:t>
            </a:r>
            <a:r>
              <a:rPr lang="en-US" sz="1800" b="0" dirty="0" err="1" smtClean="0">
                <a:latin typeface="Arial" charset="0"/>
              </a:rPr>
              <a:t>Liebler</a:t>
            </a:r>
            <a:endParaRPr lang="en-US" sz="1800" b="0" dirty="0" smtClean="0">
              <a:latin typeface="Arial" charset="0"/>
            </a:endParaRPr>
          </a:p>
          <a:p>
            <a:pPr algn="just">
              <a:spcBef>
                <a:spcPct val="50000"/>
              </a:spcBef>
              <a:buClr>
                <a:srgbClr val="B52400"/>
              </a:buClr>
              <a:buSzPct val="65000"/>
              <a:buFont typeface="Wingdings" charset="0"/>
              <a:buChar char="n"/>
              <a:defRPr/>
            </a:pPr>
            <a:r>
              <a:rPr lang="en-US" sz="1800" b="0" dirty="0" smtClean="0">
                <a:latin typeface="Arial" charset="0"/>
              </a:rPr>
              <a:t>Rob </a:t>
            </a:r>
            <a:r>
              <a:rPr lang="en-US" sz="1800" b="0" dirty="0" err="1" smtClean="0">
                <a:latin typeface="Arial" charset="0"/>
              </a:rPr>
              <a:t>Slebos</a:t>
            </a:r>
            <a:endParaRPr lang="en-US" sz="1800" b="0" dirty="0" smtClean="0">
              <a:latin typeface="Arial" charset="0"/>
            </a:endParaRPr>
          </a:p>
          <a:p>
            <a:pPr algn="just">
              <a:spcBef>
                <a:spcPct val="50000"/>
              </a:spcBef>
              <a:buClr>
                <a:srgbClr val="B52400"/>
              </a:buClr>
              <a:buSzPct val="65000"/>
              <a:buFont typeface="Wingdings" charset="0"/>
              <a:buChar char="n"/>
              <a:defRPr/>
            </a:pPr>
            <a:r>
              <a:rPr lang="en-US" sz="1800" b="0" dirty="0" smtClean="0">
                <a:latin typeface="Arial" charset="0"/>
              </a:rPr>
              <a:t>Dave Tabb</a:t>
            </a:r>
          </a:p>
          <a:p>
            <a:pPr algn="just">
              <a:spcBef>
                <a:spcPct val="50000"/>
              </a:spcBef>
              <a:buClr>
                <a:srgbClr val="B52400"/>
              </a:buClr>
              <a:buSzPct val="65000"/>
              <a:buFont typeface="Wingdings" charset="0"/>
              <a:buChar char="n"/>
              <a:defRPr/>
            </a:pPr>
            <a:r>
              <a:rPr lang="en-US" sz="1800" b="0" dirty="0" err="1" smtClean="0">
                <a:latin typeface="Arial" charset="0"/>
              </a:rPr>
              <a:t>Zhiao</a:t>
            </a:r>
            <a:r>
              <a:rPr lang="en-US" sz="1800" b="0" dirty="0" smtClean="0">
                <a:latin typeface="Arial" charset="0"/>
              </a:rPr>
              <a:t> Shi</a:t>
            </a:r>
          </a:p>
          <a:p>
            <a:pPr algn="just">
              <a:spcBef>
                <a:spcPct val="50000"/>
              </a:spcBef>
              <a:buClr>
                <a:srgbClr val="B52400"/>
              </a:buClr>
              <a:buSzPct val="65000"/>
              <a:buFont typeface="Wingdings" charset="0"/>
              <a:buChar char="n"/>
              <a:defRPr/>
            </a:pPr>
            <a:r>
              <a:rPr lang="en-US" sz="1800" b="0" dirty="0" smtClean="0">
                <a:latin typeface="Arial" charset="0"/>
              </a:rPr>
              <a:t>CPTAC Network</a:t>
            </a:r>
          </a:p>
          <a:p>
            <a:pPr algn="just">
              <a:spcBef>
                <a:spcPct val="50000"/>
              </a:spcBef>
              <a:buClr>
                <a:srgbClr val="B52400"/>
              </a:buClr>
              <a:buSzPct val="65000"/>
              <a:buFont typeface="Wingdings" charset="0"/>
              <a:buChar char="n"/>
              <a:defRPr/>
            </a:pPr>
            <a:r>
              <a:rPr lang="en-US" sz="1800" b="0" dirty="0" smtClean="0">
                <a:latin typeface="Arial" charset="0"/>
              </a:rPr>
              <a:t>TCGA Network</a:t>
            </a:r>
          </a:p>
          <a:p>
            <a:pPr algn="just">
              <a:spcBef>
                <a:spcPct val="50000"/>
              </a:spcBef>
              <a:buClr>
                <a:srgbClr val="B52400"/>
              </a:buClr>
              <a:buSzPct val="65000"/>
              <a:buFont typeface="Wingdings" charset="0"/>
              <a:buChar char="n"/>
              <a:defRPr/>
            </a:pPr>
            <a:endParaRPr lang="en-US" sz="1800" b="0" dirty="0" smtClean="0">
              <a:latin typeface="Arial" charset="0"/>
            </a:endParaRPr>
          </a:p>
          <a:p>
            <a:pPr algn="just">
              <a:spcBef>
                <a:spcPct val="50000"/>
              </a:spcBef>
              <a:buClr>
                <a:srgbClr val="B52400"/>
              </a:buClr>
              <a:buSzPct val="65000"/>
              <a:buFont typeface="Wingdings" charset="0"/>
              <a:buChar char="n"/>
              <a:defRPr/>
            </a:pPr>
            <a:endParaRPr lang="en-US" sz="1800" b="0" dirty="0" smtClean="0">
              <a:latin typeface="Arial" charset="0"/>
            </a:endParaRPr>
          </a:p>
          <a:p>
            <a:pPr algn="just">
              <a:spcBef>
                <a:spcPct val="50000"/>
              </a:spcBef>
              <a:buClr>
                <a:srgbClr val="B52400"/>
              </a:buClr>
              <a:buSzPct val="65000"/>
              <a:buFont typeface="Wingdings" charset="0"/>
              <a:buChar char="n"/>
              <a:defRPr/>
            </a:pPr>
            <a:endParaRPr lang="en-US" sz="1800" b="0" dirty="0" smtClean="0">
              <a:latin typeface="Arial" charset="0"/>
            </a:endParaRPr>
          </a:p>
          <a:p>
            <a:pPr marL="0" indent="0" algn="just">
              <a:spcBef>
                <a:spcPct val="50000"/>
              </a:spcBef>
              <a:buClr>
                <a:srgbClr val="B52400"/>
              </a:buClr>
              <a:buSzPct val="65000"/>
              <a:defRPr/>
            </a:pPr>
            <a:endParaRPr lang="en-US" sz="1800" b="0" dirty="0" smtClean="0">
              <a:latin typeface="Arial" charset="0"/>
            </a:endParaRPr>
          </a:p>
          <a:p>
            <a:pPr marL="0" indent="0" algn="just">
              <a:spcBef>
                <a:spcPct val="50000"/>
              </a:spcBef>
              <a:buClr>
                <a:srgbClr val="B52400"/>
              </a:buClr>
              <a:buSzPct val="65000"/>
              <a:defRPr/>
            </a:pPr>
            <a:endParaRPr lang="en-US" sz="1800" b="0" dirty="0" smtClean="0">
              <a:latin typeface="Arial" charset="0"/>
            </a:endParaRPr>
          </a:p>
          <a:p>
            <a:pPr>
              <a:defRPr/>
            </a:pPr>
            <a:endParaRPr lang="en-US" sz="1800" b="0" dirty="0" smtClean="0">
              <a:latin typeface="Arial" charset="0"/>
            </a:endParaRPr>
          </a:p>
        </p:txBody>
      </p:sp>
      <p:sp>
        <p:nvSpPr>
          <p:cNvPr id="41988" name="Title 2"/>
          <p:cNvSpPr>
            <a:spLocks noGrp="1"/>
          </p:cNvSpPr>
          <p:nvPr>
            <p:ph type="title"/>
          </p:nvPr>
        </p:nvSpPr>
        <p:spPr/>
        <p:txBody>
          <a:bodyPr/>
          <a:lstStyle/>
          <a:p>
            <a:r>
              <a:rPr>
                <a:latin typeface="Arial" charset="0"/>
                <a:ea typeface="宋体" charset="0"/>
                <a:cs typeface="宋体" charset="0"/>
              </a:rPr>
              <a:t>Acknowledgement</a:t>
            </a:r>
          </a:p>
        </p:txBody>
      </p:sp>
      <p:sp>
        <p:nvSpPr>
          <p:cNvPr id="41991" name="TextBox 2"/>
          <p:cNvSpPr txBox="1">
            <a:spLocks noChangeArrowheads="1"/>
          </p:cNvSpPr>
          <p:nvPr/>
        </p:nvSpPr>
        <p:spPr bwMode="auto">
          <a:xfrm>
            <a:off x="5457121" y="4392941"/>
            <a:ext cx="3097659"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Garamond" charset="0"/>
                <a:ea typeface="ＭＳ Ｐゴシック" charset="0"/>
                <a:cs typeface="ＭＳ Ｐゴシック" charset="0"/>
              </a:defRPr>
            </a:lvl1pPr>
            <a:lvl2pPr marL="742950" indent="-285750" eaLnBrk="0" hangingPunct="0">
              <a:defRPr sz="2400" b="1">
                <a:solidFill>
                  <a:schemeClr val="tx1"/>
                </a:solidFill>
                <a:latin typeface="Garamond" charset="0"/>
                <a:ea typeface="ＭＳ Ｐゴシック" charset="0"/>
              </a:defRPr>
            </a:lvl2pPr>
            <a:lvl3pPr marL="1143000" indent="-228600" eaLnBrk="0" hangingPunct="0">
              <a:defRPr sz="2400" b="1">
                <a:solidFill>
                  <a:schemeClr val="tx1"/>
                </a:solidFill>
                <a:latin typeface="Garamond" charset="0"/>
                <a:ea typeface="ＭＳ Ｐゴシック" charset="0"/>
              </a:defRPr>
            </a:lvl3pPr>
            <a:lvl4pPr marL="1600200" indent="-228600" eaLnBrk="0" hangingPunct="0">
              <a:defRPr sz="2400" b="1">
                <a:solidFill>
                  <a:schemeClr val="tx1"/>
                </a:solidFill>
                <a:latin typeface="Garamond" charset="0"/>
                <a:ea typeface="ＭＳ Ｐゴシック" charset="0"/>
              </a:defRPr>
            </a:lvl4pPr>
            <a:lvl5pPr marL="2057400" indent="-228600" eaLnBrk="0" hangingPunct="0">
              <a:defRPr sz="2400" b="1">
                <a:solidFill>
                  <a:schemeClr val="tx1"/>
                </a:solidFill>
                <a:latin typeface="Garamond" charset="0"/>
                <a:ea typeface="ＭＳ Ｐゴシック" charset="0"/>
              </a:defRPr>
            </a:lvl5pPr>
            <a:lvl6pPr marL="2514600" indent="-228600" eaLnBrk="0" fontAlgn="base" hangingPunct="0">
              <a:spcBef>
                <a:spcPct val="0"/>
              </a:spcBef>
              <a:spcAft>
                <a:spcPct val="0"/>
              </a:spcAft>
              <a:defRPr sz="2400" b="1">
                <a:solidFill>
                  <a:schemeClr val="tx1"/>
                </a:solidFill>
                <a:latin typeface="Garamond" charset="0"/>
                <a:ea typeface="ＭＳ Ｐゴシック" charset="0"/>
              </a:defRPr>
            </a:lvl6pPr>
            <a:lvl7pPr marL="2971800" indent="-228600" eaLnBrk="0" fontAlgn="base" hangingPunct="0">
              <a:spcBef>
                <a:spcPct val="0"/>
              </a:spcBef>
              <a:spcAft>
                <a:spcPct val="0"/>
              </a:spcAft>
              <a:defRPr sz="2400" b="1">
                <a:solidFill>
                  <a:schemeClr val="tx1"/>
                </a:solidFill>
                <a:latin typeface="Garamond" charset="0"/>
                <a:ea typeface="ＭＳ Ｐゴシック" charset="0"/>
              </a:defRPr>
            </a:lvl7pPr>
            <a:lvl8pPr marL="3429000" indent="-228600" eaLnBrk="0" fontAlgn="base" hangingPunct="0">
              <a:spcBef>
                <a:spcPct val="0"/>
              </a:spcBef>
              <a:spcAft>
                <a:spcPct val="0"/>
              </a:spcAft>
              <a:defRPr sz="2400" b="1">
                <a:solidFill>
                  <a:schemeClr val="tx1"/>
                </a:solidFill>
                <a:latin typeface="Garamond" charset="0"/>
                <a:ea typeface="ＭＳ Ｐゴシック" charset="0"/>
              </a:defRPr>
            </a:lvl8pPr>
            <a:lvl9pPr marL="3886200" indent="-228600" eaLnBrk="0" fontAlgn="base" hangingPunct="0">
              <a:spcBef>
                <a:spcPct val="0"/>
              </a:spcBef>
              <a:spcAft>
                <a:spcPct val="0"/>
              </a:spcAft>
              <a:defRPr sz="2400" b="1">
                <a:solidFill>
                  <a:schemeClr val="tx1"/>
                </a:solidFill>
                <a:latin typeface="Garamond" charset="0"/>
                <a:ea typeface="ＭＳ Ｐゴシック" charset="0"/>
              </a:defRPr>
            </a:lvl9pPr>
          </a:lstStyle>
          <a:p>
            <a:pPr eaLnBrk="1" hangingPunct="1"/>
            <a:r>
              <a:rPr lang="en-US" sz="1800" dirty="0">
                <a:latin typeface="Arial" charset="0"/>
              </a:rPr>
              <a:t>Funding: </a:t>
            </a:r>
          </a:p>
          <a:p>
            <a:pPr eaLnBrk="1" hangingPunct="1"/>
            <a:r>
              <a:rPr lang="en-US" sz="1800" b="0" dirty="0" smtClean="0">
                <a:latin typeface="Arial" charset="0"/>
              </a:rPr>
              <a:t>SAIC RFP S13-029 </a:t>
            </a:r>
            <a:endParaRPr lang="en-US" sz="1800" b="0" dirty="0">
              <a:latin typeface="Arial" charset="0"/>
            </a:endParaRPr>
          </a:p>
          <a:p>
            <a:pPr eaLnBrk="1" hangingPunct="1"/>
            <a:r>
              <a:rPr lang="en-US" sz="1800" b="0" dirty="0">
                <a:latin typeface="Arial" charset="0"/>
              </a:rPr>
              <a:t>NCI U24 </a:t>
            </a:r>
            <a:r>
              <a:rPr lang="en-US" sz="1800" b="0" dirty="0" smtClean="0">
                <a:latin typeface="Arial" charset="0"/>
              </a:rPr>
              <a:t>CA159988</a:t>
            </a:r>
          </a:p>
          <a:p>
            <a:pPr eaLnBrk="1" hangingPunct="1"/>
            <a:r>
              <a:rPr lang="en-US" sz="1800" b="0" dirty="0">
                <a:latin typeface="Arial" charset="0"/>
              </a:rPr>
              <a:t>NIGMS R01 </a:t>
            </a:r>
            <a:r>
              <a:rPr lang="en-US" sz="1800" b="0" dirty="0" smtClean="0">
                <a:latin typeface="Arial" charset="0"/>
              </a:rPr>
              <a:t>GM088822</a:t>
            </a:r>
          </a:p>
          <a:p>
            <a:pPr eaLnBrk="1" hangingPunct="1"/>
            <a:r>
              <a:rPr lang="en-US" sz="1800" b="0" dirty="0" smtClean="0">
                <a:latin typeface="Arial" charset="0"/>
              </a:rPr>
              <a:t>NCI P50 CA095103</a:t>
            </a:r>
            <a:endParaRPr lang="en-US" sz="1800" b="0" dirty="0">
              <a:latin typeface="Arial" charset="0"/>
            </a:endParaRPr>
          </a:p>
          <a:p>
            <a:pPr eaLnBrk="1" hangingPunct="1"/>
            <a:r>
              <a:rPr lang="de-DE" sz="1800" b="0" dirty="0" smtClean="0">
                <a:latin typeface="Arial" charset="0"/>
              </a:rPr>
              <a:t>NIMH P50 MH096972</a:t>
            </a:r>
            <a:endParaRPr lang="en-US" sz="1800" b="0" dirty="0">
              <a:latin typeface="Arial" charset="0"/>
            </a:endParaRPr>
          </a:p>
        </p:txBody>
      </p:sp>
      <p:pic>
        <p:nvPicPr>
          <p:cNvPr id="5" name="Picture 4" descr="IMG_1529.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08000" y="2773994"/>
            <a:ext cx="3879273" cy="2909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376177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latin typeface="Baskerville Old Face" pitchFamily="18" charset="0"/>
                <a:ea typeface="ＭＳ Ｐゴシック" pitchFamily="50" charset="-128"/>
              </a:rPr>
              <a:t>Let Us Meet Again</a:t>
            </a:r>
            <a:endParaRPr lang="en-US" dirty="0"/>
          </a:p>
        </p:txBody>
      </p:sp>
      <p:sp>
        <p:nvSpPr>
          <p:cNvPr id="3" name="Content Placeholder 2"/>
          <p:cNvSpPr>
            <a:spLocks noGrp="1"/>
          </p:cNvSpPr>
          <p:nvPr>
            <p:ph idx="1"/>
          </p:nvPr>
        </p:nvSpPr>
        <p:spPr/>
        <p:txBody>
          <a:bodyPr/>
          <a:lstStyle/>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a:t>
            </a:r>
            <a:r>
              <a:rPr lang="en-US" dirty="0" smtClean="0">
                <a:effectLst>
                  <a:outerShdw blurRad="38100" dist="38100" dir="2700000" algn="tl">
                    <a:srgbClr val="000000">
                      <a:alpha val="43137"/>
                    </a:srgbClr>
                  </a:outerShdw>
                </a:effectLst>
                <a:latin typeface="Georgia" pitchFamily="18" charset="0"/>
              </a:rPr>
              <a:t>welcome you all to our future conferences of OMICS Group International  </a:t>
            </a: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600" dirty="0" smtClean="0">
                <a:effectLst>
                  <a:outerShdw blurRad="38100" dist="38100" dir="2700000" algn="tl">
                    <a:srgbClr val="000000">
                      <a:alpha val="43137"/>
                    </a:srgbClr>
                  </a:outerShdw>
                </a:effectLst>
                <a:latin typeface="Georgia" pitchFamily="18" charset="0"/>
              </a:rPr>
              <a:t>Please Visit:</a:t>
            </a:r>
            <a:r>
              <a:rPr lang="en-US" dirty="0" smtClean="0">
                <a:effectLst>
                  <a:outerShdw blurRad="38100" dist="38100" dir="2700000" algn="tl">
                    <a:srgbClr val="000000">
                      <a:alpha val="43137"/>
                    </a:srgbClr>
                  </a:outerShdw>
                </a:effectLst>
                <a:latin typeface="Georgia" pitchFamily="18" charset="0"/>
              </a:rPr>
              <a:t/>
            </a:r>
            <a:br>
              <a:rPr lang="en-US" dirty="0" smtClean="0">
                <a:effectLst>
                  <a:outerShdw blurRad="38100" dist="38100" dir="2700000" algn="tl">
                    <a:srgbClr val="000000">
                      <a:alpha val="43137"/>
                    </a:srgbClr>
                  </a:outerShdw>
                </a:effectLst>
                <a:latin typeface="Georgia" pitchFamily="18" charset="0"/>
              </a:rPr>
            </a:br>
            <a:r>
              <a:rPr lang="en-US" dirty="0" smtClean="0">
                <a:effectLst>
                  <a:outerShdw blurRad="38100" dist="38100" dir="2700000" algn="tl">
                    <a:srgbClr val="000000">
                      <a:alpha val="43137"/>
                    </a:srgbClr>
                  </a:outerShdw>
                </a:effectLst>
                <a:latin typeface="Georgia" pitchFamily="18" charset="0"/>
                <a:hlinkClick r:id="rId2"/>
              </a:rPr>
              <a:t>www.omicsgroup.com</a:t>
            </a: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dirty="0" smtClean="0">
                <a:effectLst>
                  <a:outerShdw blurRad="38100" dist="38100" dir="2700000" algn="tl">
                    <a:srgbClr val="000000">
                      <a:alpha val="43137"/>
                    </a:srgbClr>
                  </a:outerShdw>
                </a:effectLst>
                <a:latin typeface="Georgia" pitchFamily="18" charset="0"/>
                <a:hlinkClick r:id="rId3"/>
              </a:rPr>
              <a:t>www.conferenceseries.com</a:t>
            </a: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dirty="0" smtClean="0">
                <a:effectLst>
                  <a:outerShdw blurRad="38100" dist="38100" dir="2700000" algn="tl">
                    <a:srgbClr val="000000">
                      <a:alpha val="43137"/>
                    </a:srgbClr>
                  </a:outerShdw>
                </a:effectLst>
                <a:latin typeface="Georgia" pitchFamily="18" charset="0"/>
                <a:hlinkClick r:id="rId4"/>
              </a:rPr>
              <a:t>www.pharmaceuticalconferences.com</a:t>
            </a:r>
            <a:endParaRPr lang="en-US" dirty="0" smtClean="0">
              <a:effectLst>
                <a:outerShdw blurRad="38100" dist="38100" dir="2700000" algn="tl">
                  <a:srgbClr val="000000">
                    <a:alpha val="43137"/>
                  </a:srgbClr>
                </a:outerShdw>
              </a:effectLst>
              <a:latin typeface="Georgia" pitchFamily="18" charset="0"/>
            </a:endParaRP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9-11 at 10.26.37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587500"/>
            <a:ext cx="9144000" cy="1924050"/>
          </a:xfrm>
          <a:prstGeom prst="rect">
            <a:avLst/>
          </a:prstGeom>
          <a:effectLst/>
        </p:spPr>
      </p:pic>
      <p:sp>
        <p:nvSpPr>
          <p:cNvPr id="9217" name="Title 1"/>
          <p:cNvSpPr>
            <a:spLocks noGrp="1"/>
          </p:cNvSpPr>
          <p:nvPr>
            <p:ph type="ctrTitle"/>
          </p:nvPr>
        </p:nvSpPr>
        <p:spPr>
          <a:xfrm>
            <a:off x="1" y="1587500"/>
            <a:ext cx="8194556" cy="1924050"/>
          </a:xfrm>
          <a:noFill/>
        </p:spPr>
        <p:txBody>
          <a:bodyPr lIns="274320"/>
          <a:lstStyle/>
          <a:p>
            <a:r>
              <a:rPr lang="en-US" sz="3200" b="1" dirty="0"/>
              <a:t>Translating multidimensional cancer omics data into biological insights</a:t>
            </a:r>
            <a:r>
              <a:rPr lang="en-US" sz="4400" b="1" dirty="0"/>
              <a:t> </a:t>
            </a:r>
            <a:endParaRPr lang="en-US" sz="4400" dirty="0">
              <a:effectLst/>
            </a:endParaRPr>
          </a:p>
        </p:txBody>
      </p:sp>
      <p:sp>
        <p:nvSpPr>
          <p:cNvPr id="3" name="Rectangle 6"/>
          <p:cNvSpPr txBox="1">
            <a:spLocks noChangeArrowheads="1"/>
          </p:cNvSpPr>
          <p:nvPr/>
        </p:nvSpPr>
        <p:spPr bwMode="auto">
          <a:xfrm>
            <a:off x="5282596" y="4125913"/>
            <a:ext cx="3446462" cy="1420812"/>
          </a:xfrm>
          <a:prstGeom prst="rect">
            <a:avLst/>
          </a:prstGeom>
          <a:solidFill>
            <a:srgbClr val="FFFFFF"/>
          </a:solidFill>
          <a:ln w="9525">
            <a:noFill/>
            <a:miter lim="800000"/>
            <a:headEnd/>
            <a:tailEnd/>
          </a:ln>
        </p:spPr>
        <p:txBody>
          <a:bodyPr tIns="91440" bIns="91440"/>
          <a:lstStyle/>
          <a:p>
            <a:pPr algn="ctr" defTabSz="914400" fontAlgn="base">
              <a:spcBef>
                <a:spcPct val="50000"/>
              </a:spcBef>
              <a:spcAft>
                <a:spcPct val="0"/>
              </a:spcAft>
              <a:buClr>
                <a:srgbClr val="B52400"/>
              </a:buClr>
              <a:buSzPct val="65000"/>
              <a:buFont typeface="Wingdings" charset="2"/>
              <a:buNone/>
              <a:defRPr/>
            </a:pPr>
            <a:r>
              <a:rPr lang="en-US" sz="2000" b="1" kern="0" dirty="0">
                <a:solidFill>
                  <a:srgbClr val="000000"/>
                </a:solidFill>
                <a:latin typeface="Arial"/>
                <a:ea typeface="ＭＳ Ｐゴシック" charset="0"/>
                <a:cs typeface="ＭＳ Ｐゴシック" charset="0"/>
              </a:rPr>
              <a:t>Bing </a:t>
            </a:r>
            <a:r>
              <a:rPr lang="en-US" sz="2000" b="1" kern="0" dirty="0" smtClean="0">
                <a:solidFill>
                  <a:srgbClr val="000000"/>
                </a:solidFill>
                <a:latin typeface="Arial"/>
                <a:ea typeface="ＭＳ Ｐゴシック" charset="0"/>
                <a:cs typeface="ＭＳ Ｐゴシック" charset="0"/>
              </a:rPr>
              <a:t>Zhang, Ph.D.</a:t>
            </a:r>
            <a:endParaRPr lang="en-US" sz="2000" b="1" kern="0" dirty="0">
              <a:solidFill>
                <a:srgbClr val="000000"/>
              </a:solidFill>
              <a:latin typeface="Arial"/>
              <a:ea typeface="ＭＳ Ｐゴシック" charset="0"/>
              <a:cs typeface="ＭＳ Ｐゴシック" charset="0"/>
            </a:endParaRPr>
          </a:p>
          <a:p>
            <a:pPr algn="ctr" defTabSz="914400" fontAlgn="base">
              <a:spcBef>
                <a:spcPct val="50000"/>
              </a:spcBef>
              <a:spcAft>
                <a:spcPct val="0"/>
              </a:spcAft>
              <a:buClr>
                <a:srgbClr val="B52400"/>
              </a:buClr>
              <a:buSzPct val="65000"/>
              <a:buFont typeface="Wingdings" charset="2"/>
              <a:buNone/>
              <a:defRPr/>
            </a:pPr>
            <a:r>
              <a:rPr lang="en-US" sz="1400" i="1" kern="0" dirty="0">
                <a:solidFill>
                  <a:srgbClr val="000000"/>
                </a:solidFill>
                <a:latin typeface="Arial"/>
                <a:ea typeface="ＭＳ Ｐゴシック" charset="0"/>
                <a:cs typeface="ＭＳ Ｐゴシック" charset="0"/>
              </a:rPr>
              <a:t>Department of Biomedical Informatics</a:t>
            </a:r>
          </a:p>
          <a:p>
            <a:pPr algn="ctr" defTabSz="914400" fontAlgn="base">
              <a:spcBef>
                <a:spcPct val="50000"/>
              </a:spcBef>
              <a:spcAft>
                <a:spcPct val="0"/>
              </a:spcAft>
              <a:buClr>
                <a:srgbClr val="B52400"/>
              </a:buClr>
              <a:buSzPct val="65000"/>
              <a:buFont typeface="Wingdings" charset="2"/>
              <a:buNone/>
              <a:defRPr/>
            </a:pPr>
            <a:r>
              <a:rPr lang="en-US" sz="1400" i="1" kern="0" dirty="0">
                <a:solidFill>
                  <a:srgbClr val="000000"/>
                </a:solidFill>
                <a:latin typeface="Arial"/>
                <a:ea typeface="ＭＳ Ｐゴシック" charset="0"/>
                <a:cs typeface="ＭＳ Ｐゴシック" charset="0"/>
              </a:rPr>
              <a:t>Vanderbilt University School of Medicine</a:t>
            </a:r>
          </a:p>
          <a:p>
            <a:pPr algn="ctr" defTabSz="914400" fontAlgn="base">
              <a:spcBef>
                <a:spcPct val="50000"/>
              </a:spcBef>
              <a:spcAft>
                <a:spcPct val="0"/>
              </a:spcAft>
              <a:buClr>
                <a:srgbClr val="B52400"/>
              </a:buClr>
              <a:buSzPct val="65000"/>
              <a:buFont typeface="Wingdings" charset="2"/>
              <a:buNone/>
              <a:defRPr/>
            </a:pPr>
            <a:r>
              <a:rPr lang="en-US" sz="1400" i="1" kern="0" dirty="0">
                <a:solidFill>
                  <a:srgbClr val="000000"/>
                </a:solidFill>
                <a:latin typeface="Arial"/>
                <a:ea typeface="ＭＳ Ｐゴシック" charset="0"/>
                <a:cs typeface="ＭＳ Ｐゴシック" charset="0"/>
                <a:hlinkClick r:id="rId3"/>
              </a:rPr>
              <a:t>bing.zhang@vanderbilt.edu</a:t>
            </a:r>
            <a:endParaRPr lang="en-US" sz="1400" i="1" kern="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xmlns="" val="142310040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Omics</a:t>
            </a:r>
            <a:r>
              <a:rPr lang="en-US" dirty="0" smtClean="0"/>
              <a:t> opportunities and challenges</a:t>
            </a:r>
            <a:endParaRPr lang="en-US" dirty="0"/>
          </a:p>
        </p:txBody>
      </p:sp>
      <p:sp>
        <p:nvSpPr>
          <p:cNvPr id="26" name="Can 25"/>
          <p:cNvSpPr/>
          <p:nvPr/>
        </p:nvSpPr>
        <p:spPr>
          <a:xfrm>
            <a:off x="1999782" y="1289644"/>
            <a:ext cx="1416050" cy="1347032"/>
          </a:xfrm>
          <a:prstGeom prst="can">
            <a:avLst/>
          </a:prstGeom>
          <a:gradFill rotWithShape="1">
            <a:gsLst>
              <a:gs pos="0">
                <a:srgbClr val="3B812F">
                  <a:tint val="50000"/>
                  <a:satMod val="300000"/>
                </a:srgbClr>
              </a:gs>
              <a:gs pos="35000">
                <a:srgbClr val="3B812F">
                  <a:tint val="37000"/>
                  <a:satMod val="300000"/>
                </a:srgbClr>
              </a:gs>
              <a:gs pos="100000">
                <a:srgbClr val="3B812F">
                  <a:tint val="15000"/>
                  <a:satMod val="350000"/>
                </a:srgbClr>
              </a:gs>
            </a:gsLst>
            <a:lin ang="16200000" scaled="1"/>
          </a:gradFill>
          <a:ln w="9525" cap="flat" cmpd="sng" algn="ctr">
            <a:solidFill>
              <a:srgbClr val="3B812F">
                <a:shade val="95000"/>
                <a:satMod val="105000"/>
              </a:srgbClr>
            </a:solidFill>
            <a:prstDash val="solid"/>
          </a:ln>
          <a:effectLst>
            <a:outerShdw blurRad="40000" dist="20000" dir="5400000" rotWithShape="0">
              <a:srgbClr val="000000">
                <a:alpha val="38000"/>
              </a:srgbClr>
            </a:outerShdw>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DNA</a:t>
            </a:r>
            <a:endParaRPr kumimoji="0" lang="en-US"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rPr>
              <a:t>CNV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rPr>
              <a:t>mutation</a:t>
            </a:r>
            <a:endParaRPr kumimoji="0" lang="en-US"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methylation</a:t>
            </a:r>
          </a:p>
        </p:txBody>
      </p:sp>
      <p:sp>
        <p:nvSpPr>
          <p:cNvPr id="27" name="Can 26"/>
          <p:cNvSpPr/>
          <p:nvPr/>
        </p:nvSpPr>
        <p:spPr>
          <a:xfrm>
            <a:off x="1999782" y="2938301"/>
            <a:ext cx="1416050" cy="1130300"/>
          </a:xfrm>
          <a:prstGeom prst="can">
            <a:avLst/>
          </a:prstGeom>
          <a:gradFill rotWithShape="1">
            <a:gsLst>
              <a:gs pos="0">
                <a:srgbClr val="3B812F">
                  <a:tint val="50000"/>
                  <a:satMod val="300000"/>
                </a:srgbClr>
              </a:gs>
              <a:gs pos="35000">
                <a:srgbClr val="3B812F">
                  <a:tint val="37000"/>
                  <a:satMod val="300000"/>
                </a:srgbClr>
              </a:gs>
              <a:gs pos="100000">
                <a:srgbClr val="3B812F">
                  <a:tint val="15000"/>
                  <a:satMod val="350000"/>
                </a:srgbClr>
              </a:gs>
            </a:gsLst>
            <a:lin ang="16200000" scaled="1"/>
          </a:gradFill>
          <a:ln w="9525" cap="flat" cmpd="sng" algn="ctr">
            <a:solidFill>
              <a:srgbClr val="3B812F">
                <a:shade val="95000"/>
                <a:satMod val="105000"/>
              </a:srgbClr>
            </a:solidFill>
            <a:prstDash val="solid"/>
          </a:ln>
          <a:effectLst>
            <a:outerShdw blurRad="40000" dist="20000" dir="5400000" rotWithShape="0">
              <a:srgbClr val="000000">
                <a:alpha val="38000"/>
              </a:srgbClr>
            </a:outerShdw>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mRNA</a:t>
            </a:r>
            <a:endParaRPr kumimoji="0" lang="en-US"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expression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splicing</a:t>
            </a:r>
          </a:p>
        </p:txBody>
      </p:sp>
      <p:sp>
        <p:nvSpPr>
          <p:cNvPr id="28" name="Can 27"/>
          <p:cNvSpPr/>
          <p:nvPr/>
        </p:nvSpPr>
        <p:spPr>
          <a:xfrm>
            <a:off x="1999782" y="4327363"/>
            <a:ext cx="1416050" cy="1130300"/>
          </a:xfrm>
          <a:prstGeom prst="can">
            <a:avLst/>
          </a:prstGeom>
          <a:gradFill rotWithShape="1">
            <a:gsLst>
              <a:gs pos="0">
                <a:srgbClr val="3B812F">
                  <a:tint val="50000"/>
                  <a:satMod val="300000"/>
                </a:srgbClr>
              </a:gs>
              <a:gs pos="35000">
                <a:srgbClr val="3B812F">
                  <a:tint val="37000"/>
                  <a:satMod val="300000"/>
                </a:srgbClr>
              </a:gs>
              <a:gs pos="100000">
                <a:srgbClr val="3B812F">
                  <a:tint val="15000"/>
                  <a:satMod val="350000"/>
                </a:srgbClr>
              </a:gs>
            </a:gsLst>
            <a:lin ang="16200000" scaled="1"/>
          </a:gradFill>
          <a:ln w="9525" cap="flat" cmpd="sng" algn="ctr">
            <a:solidFill>
              <a:srgbClr val="3B812F">
                <a:shade val="95000"/>
                <a:satMod val="105000"/>
              </a:srgbClr>
            </a:solidFill>
            <a:prstDash val="solid"/>
          </a:ln>
          <a:effectLst>
            <a:outerShdw blurRad="40000" dist="20000" dir="5400000" rotWithShape="0">
              <a:srgbClr val="000000">
                <a:alpha val="38000"/>
              </a:srgbClr>
            </a:outerShdw>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Protein</a:t>
            </a:r>
            <a:endParaRPr kumimoji="0" lang="en-US"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expression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modification</a:t>
            </a:r>
          </a:p>
        </p:txBody>
      </p:sp>
      <p:pic>
        <p:nvPicPr>
          <p:cNvPr id="29" name="Picture 2"/>
          <p:cNvPicPr>
            <a:picLocks noChangeAspect="1"/>
          </p:cNvPicPr>
          <p:nvPr/>
        </p:nvPicPr>
        <p:blipFill>
          <a:blip r:embed="rId2">
            <a:extLst>
              <a:ext uri="{28A0092B-C50C-407E-A947-70E740481C1C}">
                <a14:useLocalDpi xmlns:a14="http://schemas.microsoft.com/office/drawing/2010/main" xmlns="" val="0"/>
              </a:ext>
            </a:extLst>
          </a:blip>
          <a:srcRect l="5983" t="48502" r="57855" b="12155"/>
          <a:stretch>
            <a:fillRect/>
          </a:stretch>
        </p:blipFill>
        <p:spPr bwMode="auto">
          <a:xfrm>
            <a:off x="7470" y="2811301"/>
            <a:ext cx="1604962"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Bent Arrow 29"/>
          <p:cNvSpPr/>
          <p:nvPr/>
        </p:nvSpPr>
        <p:spPr>
          <a:xfrm>
            <a:off x="996482" y="1947701"/>
            <a:ext cx="1158875" cy="1570037"/>
          </a:xfrm>
          <a:prstGeom prst="bentArrow">
            <a:avLst>
              <a:gd name="adj1" fmla="val 13043"/>
              <a:gd name="adj2" fmla="val 11819"/>
              <a:gd name="adj3" fmla="val 33514"/>
              <a:gd name="adj4" fmla="val 43804"/>
            </a:avLst>
          </a:prstGeom>
          <a:solidFill>
            <a:srgbClr val="5672B8"/>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ight Arrow 30"/>
          <p:cNvSpPr/>
          <p:nvPr/>
        </p:nvSpPr>
        <p:spPr>
          <a:xfrm>
            <a:off x="996482" y="3382801"/>
            <a:ext cx="1158875" cy="274637"/>
          </a:xfrm>
          <a:prstGeom prst="rightArrow">
            <a:avLst>
              <a:gd name="adj1" fmla="val 50000"/>
              <a:gd name="adj2" fmla="val 139838"/>
            </a:avLst>
          </a:prstGeom>
          <a:solidFill>
            <a:srgbClr val="5672B8"/>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2" name="Bent Arrow 31"/>
          <p:cNvSpPr/>
          <p:nvPr/>
        </p:nvSpPr>
        <p:spPr>
          <a:xfrm flipV="1">
            <a:off x="1001245" y="3444713"/>
            <a:ext cx="1169987" cy="1646238"/>
          </a:xfrm>
          <a:prstGeom prst="bentArrow">
            <a:avLst>
              <a:gd name="adj1" fmla="val 13043"/>
              <a:gd name="adj2" fmla="val 11819"/>
              <a:gd name="adj3" fmla="val 34877"/>
              <a:gd name="adj4" fmla="val 44421"/>
            </a:avLst>
          </a:prstGeom>
          <a:solidFill>
            <a:srgbClr val="5672B8"/>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33" name="Picture 8"/>
          <p:cNvPicPr>
            <a:picLocks noChangeAspect="1"/>
          </p:cNvPicPr>
          <p:nvPr/>
        </p:nvPicPr>
        <p:blipFill>
          <a:blip r:embed="rId3">
            <a:grayscl/>
            <a:extLst>
              <a:ext uri="{28A0092B-C50C-407E-A947-70E740481C1C}">
                <a14:useLocalDpi xmlns:a14="http://schemas.microsoft.com/office/drawing/2010/main" xmlns="" val="0"/>
              </a:ext>
            </a:extLst>
          </a:blip>
          <a:srcRect l="-948" t="41222" r="92406" b="20415"/>
          <a:stretch>
            <a:fillRect/>
          </a:stretch>
        </p:blipFill>
        <p:spPr bwMode="auto">
          <a:xfrm rot="20255774">
            <a:off x="6313173" y="2794110"/>
            <a:ext cx="297145" cy="867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9"/>
          <p:cNvPicPr>
            <a:picLocks noChangeAspect="1"/>
          </p:cNvPicPr>
          <p:nvPr/>
        </p:nvPicPr>
        <p:blipFill>
          <a:blip r:embed="rId3">
            <a:grayscl/>
            <a:extLst>
              <a:ext uri="{28A0092B-C50C-407E-A947-70E740481C1C}">
                <a14:useLocalDpi xmlns:a14="http://schemas.microsoft.com/office/drawing/2010/main" xmlns="" val="0"/>
              </a:ext>
            </a:extLst>
          </a:blip>
          <a:srcRect l="51553" t="62086" r="39272" b="15190"/>
          <a:stretch>
            <a:fillRect/>
          </a:stretch>
        </p:blipFill>
        <p:spPr bwMode="auto">
          <a:xfrm rot="198877">
            <a:off x="4487607" y="3259535"/>
            <a:ext cx="348730" cy="561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Cube 34"/>
          <p:cNvSpPr/>
          <p:nvPr/>
        </p:nvSpPr>
        <p:spPr>
          <a:xfrm>
            <a:off x="4551888" y="1699828"/>
            <a:ext cx="1618075" cy="1505186"/>
          </a:xfrm>
          <a:prstGeom prst="cube">
            <a:avLst/>
          </a:prstGeom>
          <a:gradFill rotWithShape="1">
            <a:gsLst>
              <a:gs pos="0">
                <a:srgbClr val="000000">
                  <a:tint val="100000"/>
                  <a:shade val="100000"/>
                  <a:satMod val="130000"/>
                </a:srgbClr>
              </a:gs>
              <a:gs pos="100000">
                <a:srgbClr val="000000">
                  <a:tint val="50000"/>
                  <a:shade val="100000"/>
                  <a:satMod val="350000"/>
                </a:srgbClr>
              </a:gs>
            </a:gsLst>
            <a:lin ang="16200000" scaled="0"/>
          </a:gradFill>
          <a:ln w="9525" cap="flat" cmpd="sng" algn="ctr">
            <a:solidFill>
              <a:srgbClr val="0000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Arial"/>
                <a:ea typeface="+mn-ea"/>
                <a:cs typeface="+mn-cs"/>
              </a:rPr>
              <a:t>Elephant</a:t>
            </a: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36" name="Picture 7"/>
          <p:cNvPicPr>
            <a:picLocks noChangeAspect="1"/>
          </p:cNvPicPr>
          <p:nvPr/>
        </p:nvPicPr>
        <p:blipFill>
          <a:blip r:embed="rId3">
            <a:grayscl/>
            <a:extLst>
              <a:ext uri="{28A0092B-C50C-407E-A947-70E740481C1C}">
                <a14:useLocalDpi xmlns:a14="http://schemas.microsoft.com/office/drawing/2010/main" xmlns="" val="0"/>
              </a:ext>
            </a:extLst>
          </a:blip>
          <a:srcRect l="75356" t="59898" r="1422" b="21075"/>
          <a:stretch>
            <a:fillRect/>
          </a:stretch>
        </p:blipFill>
        <p:spPr bwMode="auto">
          <a:xfrm rot="1823639" flipH="1">
            <a:off x="3538296" y="2633990"/>
            <a:ext cx="929318" cy="495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p:cNvPicPr>
            <a:picLocks noChangeAspect="1"/>
          </p:cNvPicPr>
          <p:nvPr/>
        </p:nvPicPr>
        <p:blipFill>
          <a:blip r:embed="rId4">
            <a:duotone>
              <a:srgbClr val="CC9900">
                <a:shade val="45000"/>
                <a:satMod val="135000"/>
              </a:srgbClr>
              <a:prstClr val="white"/>
            </a:duotone>
          </a:blip>
          <a:stretch>
            <a:fillRect/>
          </a:stretch>
        </p:blipFill>
        <p:spPr>
          <a:xfrm rot="3060605">
            <a:off x="4770817" y="2999450"/>
            <a:ext cx="380600" cy="443287"/>
          </a:xfrm>
          <a:prstGeom prst="rect">
            <a:avLst/>
          </a:prstGeom>
        </p:spPr>
      </p:pic>
      <p:pic>
        <p:nvPicPr>
          <p:cNvPr id="38" name="Picture 37"/>
          <p:cNvPicPr>
            <a:picLocks noChangeAspect="1"/>
          </p:cNvPicPr>
          <p:nvPr/>
        </p:nvPicPr>
        <p:blipFill>
          <a:blip r:embed="rId4">
            <a:duotone>
              <a:srgbClr val="CC9900">
                <a:shade val="45000"/>
                <a:satMod val="135000"/>
              </a:srgbClr>
              <a:prstClr val="white"/>
            </a:duotone>
          </a:blip>
          <a:stretch>
            <a:fillRect/>
          </a:stretch>
        </p:blipFill>
        <p:spPr>
          <a:xfrm rot="15261912">
            <a:off x="5992971" y="2599252"/>
            <a:ext cx="380599" cy="443286"/>
          </a:xfrm>
          <a:prstGeom prst="rect">
            <a:avLst/>
          </a:prstGeom>
        </p:spPr>
      </p:pic>
      <p:pic>
        <p:nvPicPr>
          <p:cNvPr id="39" name="Picture 38"/>
          <p:cNvPicPr>
            <a:picLocks noChangeAspect="1"/>
          </p:cNvPicPr>
          <p:nvPr/>
        </p:nvPicPr>
        <p:blipFill>
          <a:blip r:embed="rId4">
            <a:duotone>
              <a:srgbClr val="CC9900">
                <a:shade val="45000"/>
                <a:satMod val="135000"/>
              </a:srgbClr>
              <a:prstClr val="white"/>
            </a:duotone>
          </a:blip>
          <a:stretch>
            <a:fillRect/>
          </a:stretch>
        </p:blipFill>
        <p:spPr>
          <a:xfrm rot="20351245">
            <a:off x="5438598" y="1827058"/>
            <a:ext cx="380600" cy="443287"/>
          </a:xfrm>
          <a:prstGeom prst="rect">
            <a:avLst/>
          </a:prstGeom>
        </p:spPr>
      </p:pic>
      <p:pic>
        <p:nvPicPr>
          <p:cNvPr id="40" name="Picture 39"/>
          <p:cNvPicPr>
            <a:picLocks noChangeAspect="1"/>
          </p:cNvPicPr>
          <p:nvPr/>
        </p:nvPicPr>
        <p:blipFill>
          <a:blip r:embed="rId4">
            <a:duotone>
              <a:srgbClr val="CC9900">
                <a:shade val="45000"/>
                <a:satMod val="135000"/>
              </a:srgbClr>
              <a:prstClr val="white"/>
            </a:duotone>
          </a:blip>
          <a:stretch>
            <a:fillRect/>
          </a:stretch>
        </p:blipFill>
        <p:spPr>
          <a:xfrm rot="5566989">
            <a:off x="4262119" y="2545190"/>
            <a:ext cx="380600" cy="443287"/>
          </a:xfrm>
          <a:prstGeom prst="rect">
            <a:avLst/>
          </a:prstGeom>
        </p:spPr>
      </p:pic>
      <p:pic>
        <p:nvPicPr>
          <p:cNvPr id="41" name="Picture 40"/>
          <p:cNvPicPr>
            <a:picLocks noChangeAspect="1"/>
          </p:cNvPicPr>
          <p:nvPr/>
        </p:nvPicPr>
        <p:blipFill rotWithShape="1">
          <a:blip r:embed="rId3">
            <a:grayscl/>
          </a:blip>
          <a:srcRect l="15166" t="13234" r="54976" b="50310"/>
          <a:stretch/>
        </p:blipFill>
        <p:spPr>
          <a:xfrm>
            <a:off x="5593765" y="1417718"/>
            <a:ext cx="1055982" cy="838082"/>
          </a:xfrm>
          <a:prstGeom prst="ellipse">
            <a:avLst/>
          </a:prstGeom>
          <a:ln>
            <a:noFill/>
          </a:ln>
          <a:effectLst>
            <a:softEdge rad="112500"/>
          </a:effectLst>
        </p:spPr>
      </p:pic>
      <p:pic>
        <p:nvPicPr>
          <p:cNvPr id="42" name="Picture 41"/>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3682240" y="4089105"/>
            <a:ext cx="2722916" cy="1768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TextBox 42"/>
          <p:cNvSpPr txBox="1"/>
          <p:nvPr/>
        </p:nvSpPr>
        <p:spPr>
          <a:xfrm>
            <a:off x="7015586" y="2522589"/>
            <a:ext cx="1903085" cy="2031325"/>
          </a:xfrm>
          <a:prstGeom prst="rect">
            <a:avLst/>
          </a:prstGeom>
          <a:noFill/>
        </p:spPr>
        <p:txBody>
          <a:bodyPr wrap="none" rtlCol="0">
            <a:spAutoFit/>
          </a:bodyPr>
          <a:lstStyle/>
          <a:p>
            <a:pPr marL="285750" indent="-285750">
              <a:buFont typeface="Wingdings" charset="2"/>
              <a:buChar char="²"/>
            </a:pPr>
            <a:r>
              <a:rPr lang="en-US" dirty="0" smtClean="0">
                <a:latin typeface="Arial"/>
                <a:cs typeface="Arial"/>
              </a:rPr>
              <a:t>Risk</a:t>
            </a:r>
          </a:p>
          <a:p>
            <a:pPr marL="285750" indent="-285750">
              <a:buFont typeface="Wingdings" charset="2"/>
              <a:buChar char="²"/>
            </a:pPr>
            <a:endParaRPr lang="en-US" dirty="0" smtClean="0">
              <a:latin typeface="Arial"/>
              <a:cs typeface="Arial"/>
            </a:endParaRPr>
          </a:p>
          <a:p>
            <a:pPr marL="285750" indent="-285750">
              <a:buFont typeface="Wingdings" charset="2"/>
              <a:buChar char="²"/>
            </a:pPr>
            <a:r>
              <a:rPr lang="en-US" dirty="0" smtClean="0">
                <a:latin typeface="Arial"/>
                <a:cs typeface="Arial"/>
              </a:rPr>
              <a:t>Diagnosis</a:t>
            </a:r>
          </a:p>
          <a:p>
            <a:pPr marL="285750" indent="-285750">
              <a:buFont typeface="Wingdings" charset="2"/>
              <a:buChar char="²"/>
            </a:pPr>
            <a:endParaRPr lang="en-US" dirty="0" smtClean="0">
              <a:latin typeface="Arial"/>
              <a:cs typeface="Arial"/>
            </a:endParaRPr>
          </a:p>
          <a:p>
            <a:pPr marL="285750" indent="-285750">
              <a:buFont typeface="Wingdings" charset="2"/>
              <a:buChar char="²"/>
            </a:pPr>
            <a:r>
              <a:rPr lang="en-US" dirty="0" smtClean="0">
                <a:latin typeface="Arial"/>
                <a:cs typeface="Arial"/>
              </a:rPr>
              <a:t>Prognosis</a:t>
            </a:r>
          </a:p>
          <a:p>
            <a:pPr marL="285750" indent="-285750">
              <a:buFont typeface="Wingdings" charset="2"/>
              <a:buChar char="²"/>
            </a:pPr>
            <a:endParaRPr lang="en-US" dirty="0" smtClean="0">
              <a:latin typeface="Arial"/>
              <a:cs typeface="Arial"/>
            </a:endParaRPr>
          </a:p>
          <a:p>
            <a:pPr marL="285750" indent="-285750">
              <a:buFont typeface="Wingdings" charset="2"/>
              <a:buChar char="²"/>
            </a:pPr>
            <a:r>
              <a:rPr lang="en-US" dirty="0" smtClean="0">
                <a:latin typeface="Arial"/>
                <a:cs typeface="Arial"/>
              </a:rPr>
              <a:t>Therapeutics</a:t>
            </a:r>
            <a:endParaRPr lang="en-US" dirty="0">
              <a:latin typeface="Arial"/>
              <a:cs typeface="Arial"/>
            </a:endParaRPr>
          </a:p>
        </p:txBody>
      </p:sp>
      <p:pic>
        <p:nvPicPr>
          <p:cNvPr id="44" name="Picture 10"/>
          <p:cNvPicPr>
            <a:picLocks noChangeAspect="1"/>
          </p:cNvPicPr>
          <p:nvPr/>
        </p:nvPicPr>
        <p:blipFill>
          <a:blip r:embed="rId3">
            <a:grayscl/>
            <a:extLst>
              <a:ext uri="{28A0092B-C50C-407E-A947-70E740481C1C}">
                <a14:useLocalDpi xmlns:a14="http://schemas.microsoft.com/office/drawing/2010/main" xmlns="" val="0"/>
              </a:ext>
            </a:extLst>
          </a:blip>
          <a:srcRect l="85405" t="43858" r="-3790" b="38388"/>
          <a:stretch>
            <a:fillRect/>
          </a:stretch>
        </p:blipFill>
        <p:spPr bwMode="auto">
          <a:xfrm rot="8044200">
            <a:off x="3592106" y="2103378"/>
            <a:ext cx="872834" cy="54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p:cNvPicPr>
            <a:picLocks noChangeAspect="1"/>
          </p:cNvPicPr>
          <p:nvPr/>
        </p:nvPicPr>
        <p:blipFill>
          <a:blip r:embed="rId4">
            <a:duotone>
              <a:srgbClr val="CC9900">
                <a:shade val="45000"/>
                <a:satMod val="135000"/>
              </a:srgbClr>
              <a:prstClr val="white"/>
            </a:duotone>
          </a:blip>
          <a:stretch>
            <a:fillRect/>
          </a:stretch>
        </p:blipFill>
        <p:spPr>
          <a:xfrm rot="10137676">
            <a:off x="4725041" y="1555247"/>
            <a:ext cx="380600" cy="443287"/>
          </a:xfrm>
          <a:prstGeom prst="rect">
            <a:avLst/>
          </a:prstGeom>
        </p:spPr>
      </p:pic>
      <p:pic>
        <p:nvPicPr>
          <p:cNvPr id="46" name="Picture 45"/>
          <p:cNvPicPr>
            <a:picLocks noChangeAspect="1"/>
          </p:cNvPicPr>
          <p:nvPr/>
        </p:nvPicPr>
        <p:blipFill>
          <a:blip r:embed="rId4">
            <a:duotone>
              <a:srgbClr val="CC9900">
                <a:shade val="45000"/>
                <a:satMod val="135000"/>
              </a:srgbClr>
              <a:prstClr val="white"/>
            </a:duotone>
          </a:blip>
          <a:stretch>
            <a:fillRect/>
          </a:stretch>
        </p:blipFill>
        <p:spPr>
          <a:xfrm rot="7495731">
            <a:off x="4258916" y="1961326"/>
            <a:ext cx="380601" cy="443288"/>
          </a:xfrm>
          <a:prstGeom prst="rect">
            <a:avLst/>
          </a:prstGeom>
        </p:spPr>
      </p:pic>
      <p:pic>
        <p:nvPicPr>
          <p:cNvPr id="47" name="Picture 5"/>
          <p:cNvPicPr>
            <a:picLocks noChangeAspect="1"/>
          </p:cNvPicPr>
          <p:nvPr/>
        </p:nvPicPr>
        <p:blipFill>
          <a:blip r:embed="rId6">
            <a:extLst>
              <a:ext uri="{28A0092B-C50C-407E-A947-70E740481C1C}">
                <a14:useLocalDpi xmlns:a14="http://schemas.microsoft.com/office/drawing/2010/main" xmlns="" val="0"/>
              </a:ext>
            </a:extLst>
          </a:blip>
          <a:srcRect l="43573" r="27515" b="41496"/>
          <a:stretch>
            <a:fillRect/>
          </a:stretch>
        </p:blipFill>
        <p:spPr bwMode="auto">
          <a:xfrm rot="4803564">
            <a:off x="4506456" y="858035"/>
            <a:ext cx="691829" cy="90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89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39"/>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1000"/>
                                  </p:stCondLst>
                                  <p:childTnLst>
                                    <p:set>
                                      <p:cBhvr>
                                        <p:cTn id="19" dur="1" fill="hold">
                                          <p:stCondLst>
                                            <p:cond delay="0"/>
                                          </p:stCondLst>
                                        </p:cTn>
                                        <p:tgtEl>
                                          <p:spTgt spid="37"/>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1000"/>
                                  </p:stCondLst>
                                  <p:childTnLst>
                                    <p:set>
                                      <p:cBhvr>
                                        <p:cTn id="25" dur="1" fill="hold">
                                          <p:stCondLst>
                                            <p:cond delay="0"/>
                                          </p:stCondLst>
                                        </p:cTn>
                                        <p:tgtEl>
                                          <p:spTgt spid="45"/>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1000"/>
                                  </p:stCondLst>
                                  <p:childTnLst>
                                    <p:set>
                                      <p:cBhvr>
                                        <p:cTn id="31" dur="1" fill="hold">
                                          <p:stCondLst>
                                            <p:cond delay="0"/>
                                          </p:stCondLst>
                                        </p:cTn>
                                        <p:tgtEl>
                                          <p:spTgt spid="40"/>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nodeType="afterEffect">
                                  <p:stCondLst>
                                    <p:cond delay="1000"/>
                                  </p:stCondLst>
                                  <p:childTnLst>
                                    <p:set>
                                      <p:cBhvr>
                                        <p:cTn id="37" dur="1" fill="hold">
                                          <p:stCondLst>
                                            <p:cond delay="0"/>
                                          </p:stCondLst>
                                        </p:cTn>
                                        <p:tgtEl>
                                          <p:spTgt spid="38"/>
                                        </p:tgtEl>
                                        <p:attrNameLst>
                                          <p:attrName>style.visibility</p:attrName>
                                        </p:attrNameLst>
                                      </p:cBhvr>
                                      <p:to>
                                        <p:strVal val="visible"/>
                                      </p:to>
                                    </p:set>
                                  </p:childTnLst>
                                </p:cTn>
                              </p:par>
                            </p:childTnLst>
                          </p:cTn>
                        </p:par>
                        <p:par>
                          <p:cTn id="38" fill="hold">
                            <p:stCondLst>
                              <p:cond delay="5000"/>
                            </p:stCondLst>
                            <p:childTnLst>
                              <p:par>
                                <p:cTn id="39" presetID="1"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nodeType="afterEffect">
                                  <p:stCondLst>
                                    <p:cond delay="1000"/>
                                  </p:stCondLst>
                                  <p:childTnLst>
                                    <p:set>
                                      <p:cBhvr>
                                        <p:cTn id="43" dur="1" fill="hold">
                                          <p:stCondLst>
                                            <p:cond delay="0"/>
                                          </p:stCondLst>
                                        </p:cTn>
                                        <p:tgtEl>
                                          <p:spTgt spid="46"/>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dissolve">
                                      <p:cBhvr>
                                        <p:cTn id="51" dur="5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The Cancer Genome Atlas (TCGA)</a:t>
            </a:r>
            <a:br>
              <a:rPr lang="en-US" sz="2400" dirty="0" smtClean="0"/>
            </a:br>
            <a:r>
              <a:rPr lang="en-US" sz="2400" dirty="0" smtClean="0"/>
              <a:t>Colon </a:t>
            </a:r>
            <a:r>
              <a:rPr lang="en-US" sz="2400" dirty="0"/>
              <a:t>and Rectal Cancer </a:t>
            </a:r>
            <a:r>
              <a:rPr lang="en-US" sz="2400" dirty="0" smtClean="0"/>
              <a:t>(CRC) Project</a:t>
            </a:r>
            <a:endParaRPr lang="en-US" sz="2400" dirty="0"/>
          </a:p>
        </p:txBody>
      </p:sp>
      <p:pic>
        <p:nvPicPr>
          <p:cNvPr id="4" name="Picture 3" descr="Screen Shot 2013-11-08 at 2.15.42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4511" y="1018239"/>
            <a:ext cx="4113981" cy="1239895"/>
          </a:xfrm>
          <a:prstGeom prst="rect">
            <a:avLst/>
          </a:prstGeom>
        </p:spPr>
      </p:pic>
      <p:pic>
        <p:nvPicPr>
          <p:cNvPr id="5" name="Picture 4" descr="Screen Shot 2013-11-08 at 2.16.1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6375" y="2258133"/>
            <a:ext cx="2936531" cy="2031325"/>
          </a:xfrm>
          <a:prstGeom prst="rect">
            <a:avLst/>
          </a:prstGeom>
        </p:spPr>
      </p:pic>
      <p:pic>
        <p:nvPicPr>
          <p:cNvPr id="6" name="Picture 5" descr="Screen Shot 2013-11-08 at 2.17.06 P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47371" y="4401913"/>
            <a:ext cx="3536128" cy="1947907"/>
          </a:xfrm>
          <a:prstGeom prst="rect">
            <a:avLst/>
          </a:prstGeom>
        </p:spPr>
      </p:pic>
      <p:sp>
        <p:nvSpPr>
          <p:cNvPr id="7" name="TextBox 6"/>
          <p:cNvSpPr txBox="1"/>
          <p:nvPr/>
        </p:nvSpPr>
        <p:spPr>
          <a:xfrm>
            <a:off x="4872599" y="1503949"/>
            <a:ext cx="2500229" cy="307777"/>
          </a:xfrm>
          <a:prstGeom prst="rect">
            <a:avLst/>
          </a:prstGeom>
          <a:noFill/>
        </p:spPr>
        <p:txBody>
          <a:bodyPr wrap="none" rtlCol="0">
            <a:spAutoFit/>
          </a:bodyPr>
          <a:lstStyle/>
          <a:p>
            <a:r>
              <a:rPr lang="en-US" sz="1400" i="1" dirty="0"/>
              <a:t>Nature</a:t>
            </a:r>
            <a:r>
              <a:rPr lang="en-US" sz="1400" dirty="0"/>
              <a:t> (2012)  487:  330-337 </a:t>
            </a:r>
          </a:p>
        </p:txBody>
      </p:sp>
      <p:sp>
        <p:nvSpPr>
          <p:cNvPr id="8" name="TextBox 7"/>
          <p:cNvSpPr txBox="1"/>
          <p:nvPr/>
        </p:nvSpPr>
        <p:spPr>
          <a:xfrm>
            <a:off x="4708492" y="2056798"/>
            <a:ext cx="3419117" cy="1754327"/>
          </a:xfrm>
          <a:prstGeom prst="rect">
            <a:avLst/>
          </a:prstGeom>
          <a:noFill/>
        </p:spPr>
        <p:txBody>
          <a:bodyPr wrap="square" rtlCol="0">
            <a:spAutoFit/>
          </a:bodyPr>
          <a:lstStyle/>
          <a:p>
            <a:pPr marL="285750" indent="-285750">
              <a:buFont typeface="Arial"/>
              <a:buChar char="•"/>
            </a:pPr>
            <a:r>
              <a:rPr lang="en-US" dirty="0" err="1"/>
              <a:t>H</a:t>
            </a:r>
            <a:r>
              <a:rPr lang="en-US" dirty="0" err="1" smtClean="0"/>
              <a:t>ypermutator</a:t>
            </a:r>
            <a:r>
              <a:rPr lang="en-US" dirty="0" smtClean="0"/>
              <a:t> </a:t>
            </a:r>
            <a:r>
              <a:rPr lang="en-US" dirty="0"/>
              <a:t>genotype	</a:t>
            </a:r>
          </a:p>
          <a:p>
            <a:pPr marL="285750" indent="-285750">
              <a:buFont typeface="Arial"/>
              <a:buChar char="•"/>
            </a:pPr>
            <a:r>
              <a:rPr lang="en-US" dirty="0" smtClean="0"/>
              <a:t>Somatic mutations</a:t>
            </a:r>
            <a:endParaRPr lang="en-US" dirty="0"/>
          </a:p>
          <a:p>
            <a:pPr marL="285750" indent="-285750">
              <a:buFont typeface="Arial"/>
              <a:buChar char="•"/>
            </a:pPr>
            <a:r>
              <a:rPr lang="en-US" dirty="0" smtClean="0"/>
              <a:t>Copy number alterations</a:t>
            </a:r>
          </a:p>
          <a:p>
            <a:pPr marL="285750" indent="-285750">
              <a:buFont typeface="Arial"/>
              <a:buChar char="•"/>
            </a:pPr>
            <a:r>
              <a:rPr lang="en-US" dirty="0" smtClean="0"/>
              <a:t>Translocations</a:t>
            </a:r>
            <a:endParaRPr lang="en-US" dirty="0"/>
          </a:p>
          <a:p>
            <a:pPr marL="285750" indent="-285750">
              <a:buFont typeface="Arial"/>
              <a:buChar char="•"/>
            </a:pPr>
            <a:r>
              <a:rPr lang="en-US" dirty="0" smtClean="0"/>
              <a:t>Transcriptomic subtypes</a:t>
            </a:r>
            <a:endParaRPr lang="en-US" dirty="0"/>
          </a:p>
          <a:p>
            <a:pPr marL="285750" indent="-285750">
              <a:buFont typeface="Arial"/>
              <a:buChar char="•"/>
            </a:pPr>
            <a:endParaRPr lang="en-US" dirty="0" smtClean="0"/>
          </a:p>
        </p:txBody>
      </p:sp>
      <p:sp>
        <p:nvSpPr>
          <p:cNvPr id="3" name="TextBox 2"/>
          <p:cNvSpPr txBox="1"/>
          <p:nvPr/>
        </p:nvSpPr>
        <p:spPr>
          <a:xfrm>
            <a:off x="4425711" y="4289458"/>
            <a:ext cx="4147474"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dirty="0" smtClean="0"/>
              <a:t>How genomic alterations drive cancers?</a:t>
            </a:r>
          </a:p>
        </p:txBody>
      </p:sp>
      <p:sp>
        <p:nvSpPr>
          <p:cNvPr id="9" name="Rectangle 8"/>
          <p:cNvSpPr/>
          <p:nvPr/>
        </p:nvSpPr>
        <p:spPr>
          <a:xfrm>
            <a:off x="4425711" y="5487985"/>
            <a:ext cx="4147474" cy="646331"/>
          </a:xfrm>
          <a:prstGeom prst="rect">
            <a:avLst/>
          </a:prstGeom>
        </p:spPr>
        <p:txBody>
          <a:bodyPr wrap="square">
            <a:spAutoFit/>
          </a:bodyPr>
          <a:lstStyle/>
          <a:p>
            <a:r>
              <a:rPr lang="en-US" dirty="0"/>
              <a:t>Clinical Proteomic Tumor Analysis Consortium (CPTAC)</a:t>
            </a:r>
          </a:p>
        </p:txBody>
      </p:sp>
    </p:spTree>
    <p:extLst>
      <p:ext uri="{BB962C8B-B14F-4D97-AF65-F5344CB8AC3E}">
        <p14:creationId xmlns:p14="http://schemas.microsoft.com/office/powerpoint/2010/main" xmlns="" val="355485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3356" y="1029542"/>
            <a:ext cx="8625004" cy="2159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ptac_tumor90_platform.pdf"/>
          <p:cNvPicPr>
            <a:picLocks noChangeAspect="1"/>
          </p:cNvPicPr>
          <p:nvPr/>
        </p:nvPicPr>
        <p:blipFill rotWithShape="1">
          <a:blip r:embed="rId2">
            <a:extLst>
              <a:ext uri="{28A0092B-C50C-407E-A947-70E740481C1C}">
                <a14:useLocalDpi xmlns:a14="http://schemas.microsoft.com/office/drawing/2010/main" xmlns="" val="0"/>
              </a:ext>
            </a:extLst>
          </a:blip>
          <a:srcRect l="4661" t="10955" b="12261"/>
          <a:stretch/>
        </p:blipFill>
        <p:spPr>
          <a:xfrm>
            <a:off x="138660" y="3432817"/>
            <a:ext cx="8939118" cy="2879750"/>
          </a:xfrm>
          <a:prstGeom prst="rect">
            <a:avLst/>
          </a:prstGeom>
        </p:spPr>
      </p:pic>
      <p:sp>
        <p:nvSpPr>
          <p:cNvPr id="2" name="Title 1"/>
          <p:cNvSpPr>
            <a:spLocks noGrp="1"/>
          </p:cNvSpPr>
          <p:nvPr>
            <p:ph type="title"/>
          </p:nvPr>
        </p:nvSpPr>
        <p:spPr>
          <a:xfrm>
            <a:off x="304799" y="0"/>
            <a:ext cx="6943801" cy="838200"/>
          </a:xfrm>
        </p:spPr>
        <p:txBody>
          <a:bodyPr/>
          <a:lstStyle/>
          <a:p>
            <a:r>
              <a:rPr lang="en-US" dirty="0"/>
              <a:t>G</a:t>
            </a:r>
            <a:r>
              <a:rPr lang="en-US" dirty="0" smtClean="0"/>
              <a:t>lobal proteomics analysis:</a:t>
            </a:r>
            <a:br>
              <a:rPr lang="en-US" dirty="0" smtClean="0"/>
            </a:br>
            <a:r>
              <a:rPr lang="en-US" dirty="0" smtClean="0"/>
              <a:t>Samples</a:t>
            </a:r>
            <a:endParaRPr lang="en-US" dirty="0"/>
          </a:p>
        </p:txBody>
      </p:sp>
      <p:pic>
        <p:nvPicPr>
          <p:cNvPr id="6" name="Picture 5" descr="cptac_tumor_pie.pd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69402" y="1068053"/>
            <a:ext cx="5302620" cy="2121048"/>
          </a:xfrm>
          <a:prstGeom prst="rect">
            <a:avLst/>
          </a:prstGeom>
        </p:spPr>
      </p:pic>
      <p:sp>
        <p:nvSpPr>
          <p:cNvPr id="7" name="TextBox 6"/>
          <p:cNvSpPr txBox="1"/>
          <p:nvPr/>
        </p:nvSpPr>
        <p:spPr>
          <a:xfrm>
            <a:off x="429879" y="1179046"/>
            <a:ext cx="2668233"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smtClean="0"/>
              <a:t>Clinical characteristics of the 90 colorectal cancer (CRC) samples</a:t>
            </a:r>
          </a:p>
        </p:txBody>
      </p:sp>
      <p:sp>
        <p:nvSpPr>
          <p:cNvPr id="9" name="Rectangle 8"/>
          <p:cNvSpPr/>
          <p:nvPr/>
        </p:nvSpPr>
        <p:spPr>
          <a:xfrm>
            <a:off x="205504" y="5273409"/>
            <a:ext cx="8692856" cy="2658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41856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z="2400" dirty="0" smtClean="0">
                <a:latin typeface="Arial" pitchFamily="34" charset="0"/>
                <a:cs typeface="Arial" pitchFamily="34" charset="0"/>
              </a:rPr>
              <a:t>Global proteomics analysis:</a:t>
            </a:r>
            <a:br>
              <a:rPr lang="en-US" sz="2400" dirty="0" smtClean="0">
                <a:latin typeface="Arial" pitchFamily="34" charset="0"/>
                <a:cs typeface="Arial" pitchFamily="34" charset="0"/>
              </a:rPr>
            </a:br>
            <a:r>
              <a:rPr lang="en-US" sz="2400" dirty="0" smtClean="0">
                <a:latin typeface="Arial" pitchFamily="34" charset="0"/>
                <a:cs typeface="Arial" pitchFamily="34" charset="0"/>
              </a:rPr>
              <a:t>Vanderbilt shotgun proteomics platform</a:t>
            </a:r>
          </a:p>
        </p:txBody>
      </p:sp>
      <p:sp>
        <p:nvSpPr>
          <p:cNvPr id="97" name="Text Box 28"/>
          <p:cNvSpPr txBox="1">
            <a:spLocks noChangeArrowheads="1"/>
          </p:cNvSpPr>
          <p:nvPr/>
        </p:nvSpPr>
        <p:spPr bwMode="auto">
          <a:xfrm>
            <a:off x="1491342" y="2055465"/>
            <a:ext cx="918841" cy="307777"/>
          </a:xfrm>
          <a:prstGeom prst="rect">
            <a:avLst/>
          </a:prstGeom>
          <a:noFill/>
          <a:ln w="9525">
            <a:noFill/>
            <a:miter lim="800000"/>
            <a:headEnd/>
            <a:tailEnd/>
          </a:ln>
        </p:spPr>
        <p:txBody>
          <a:bodyPr wrap="none">
            <a:spAutoFit/>
          </a:bodyPr>
          <a:lstStyle/>
          <a:p>
            <a:r>
              <a:rPr lang="en-US" sz="1400" b="1">
                <a:latin typeface="Arial" pitchFamily="34" charset="0"/>
                <a:cs typeface="Arial" pitchFamily="34" charset="0"/>
              </a:rPr>
              <a:t>peptides</a:t>
            </a:r>
          </a:p>
        </p:txBody>
      </p:sp>
      <p:sp>
        <p:nvSpPr>
          <p:cNvPr id="98" name="Text Box 33"/>
          <p:cNvSpPr txBox="1">
            <a:spLocks noChangeArrowheads="1"/>
          </p:cNvSpPr>
          <p:nvPr/>
        </p:nvSpPr>
        <p:spPr bwMode="auto">
          <a:xfrm>
            <a:off x="576555" y="2477422"/>
            <a:ext cx="1178528" cy="492443"/>
          </a:xfrm>
          <a:prstGeom prst="rect">
            <a:avLst/>
          </a:prstGeom>
          <a:noFill/>
          <a:ln w="9525">
            <a:noFill/>
            <a:miter lim="800000"/>
            <a:headEnd/>
            <a:tailEnd/>
          </a:ln>
        </p:spPr>
        <p:txBody>
          <a:bodyPr wrap="none">
            <a:spAutoFit/>
          </a:bodyPr>
          <a:lstStyle/>
          <a:p>
            <a:pPr algn="ctr"/>
            <a:r>
              <a:rPr lang="en-US" sz="1400" b="1" dirty="0">
                <a:solidFill>
                  <a:srgbClr val="0000FF"/>
                </a:solidFill>
                <a:latin typeface="Arial" pitchFamily="34" charset="0"/>
                <a:cs typeface="Arial" pitchFamily="34" charset="0"/>
              </a:rPr>
              <a:t>D</a:t>
            </a:r>
            <a:r>
              <a:rPr lang="en-US" sz="1400" b="1" dirty="0" smtClean="0">
                <a:solidFill>
                  <a:srgbClr val="0000FF"/>
                </a:solidFill>
                <a:latin typeface="Arial" pitchFamily="34" charset="0"/>
                <a:cs typeface="Arial" pitchFamily="34" charset="0"/>
              </a:rPr>
              <a:t>igestion</a:t>
            </a:r>
          </a:p>
          <a:p>
            <a:pPr algn="ctr"/>
            <a:r>
              <a:rPr lang="en-US" sz="1200" b="1" dirty="0" smtClean="0">
                <a:latin typeface="Arial" pitchFamily="34" charset="0"/>
                <a:cs typeface="Arial" pitchFamily="34" charset="0"/>
              </a:rPr>
              <a:t>(TFE, trypsin)</a:t>
            </a:r>
            <a:endParaRPr lang="en-US" sz="1200" b="1" dirty="0">
              <a:latin typeface="Arial" pitchFamily="34" charset="0"/>
              <a:cs typeface="Arial" pitchFamily="34" charset="0"/>
            </a:endParaRPr>
          </a:p>
        </p:txBody>
      </p:sp>
      <p:sp>
        <p:nvSpPr>
          <p:cNvPr id="99" name="Text Box 52"/>
          <p:cNvSpPr txBox="1">
            <a:spLocks noChangeArrowheads="1"/>
          </p:cNvSpPr>
          <p:nvPr/>
        </p:nvSpPr>
        <p:spPr bwMode="auto">
          <a:xfrm>
            <a:off x="7524755" y="2428403"/>
            <a:ext cx="1467068" cy="307777"/>
          </a:xfrm>
          <a:prstGeom prst="rect">
            <a:avLst/>
          </a:prstGeom>
          <a:noFill/>
          <a:ln w="9525">
            <a:noFill/>
            <a:miter lim="800000"/>
            <a:headEnd/>
            <a:tailEnd/>
          </a:ln>
        </p:spPr>
        <p:txBody>
          <a:bodyPr wrap="none">
            <a:spAutoFit/>
          </a:bodyPr>
          <a:lstStyle/>
          <a:p>
            <a:pPr algn="ctr"/>
            <a:r>
              <a:rPr lang="en-US" sz="1400" b="1" dirty="0" smtClean="0">
                <a:solidFill>
                  <a:srgbClr val="0000FF"/>
                </a:solidFill>
                <a:latin typeface="Arial" pitchFamily="34" charset="0"/>
                <a:cs typeface="Arial" pitchFamily="34" charset="0"/>
              </a:rPr>
              <a:t>MS/MS spectra </a:t>
            </a:r>
            <a:endParaRPr lang="en-US" sz="1400" b="1" dirty="0">
              <a:solidFill>
                <a:srgbClr val="0000FF"/>
              </a:solidFill>
              <a:latin typeface="Arial" pitchFamily="34" charset="0"/>
              <a:cs typeface="Arial" pitchFamily="34" charset="0"/>
            </a:endParaRPr>
          </a:p>
        </p:txBody>
      </p:sp>
      <p:sp>
        <p:nvSpPr>
          <p:cNvPr id="100" name="Text Box 54"/>
          <p:cNvSpPr txBox="1">
            <a:spLocks noChangeArrowheads="1"/>
          </p:cNvSpPr>
          <p:nvPr/>
        </p:nvSpPr>
        <p:spPr bwMode="auto">
          <a:xfrm>
            <a:off x="6228720" y="3095187"/>
            <a:ext cx="1993055" cy="2031325"/>
          </a:xfrm>
          <a:prstGeom prst="rect">
            <a:avLst/>
          </a:prstGeom>
          <a:noFill/>
          <a:ln w="9525">
            <a:noFill/>
            <a:miter lim="800000"/>
            <a:headEnd/>
            <a:tailEnd/>
          </a:ln>
        </p:spPr>
        <p:txBody>
          <a:bodyPr wrap="square">
            <a:spAutoFit/>
          </a:bodyPr>
          <a:lstStyle/>
          <a:p>
            <a:r>
              <a:rPr lang="en-US" sz="1400" b="1" dirty="0" smtClean="0">
                <a:solidFill>
                  <a:srgbClr val="0000FF"/>
                </a:solidFill>
                <a:latin typeface="Arial" pitchFamily="34" charset="0"/>
                <a:cs typeface="Arial" pitchFamily="34" charset="0"/>
              </a:rPr>
              <a:t>Preprocessing</a:t>
            </a:r>
          </a:p>
          <a:p>
            <a:pPr>
              <a:buFont typeface="Arial" pitchFamily="34" charset="0"/>
              <a:buChar char="•"/>
            </a:pPr>
            <a:r>
              <a:rPr lang="en-US" sz="1200" b="1" dirty="0" err="1" smtClean="0">
                <a:latin typeface="Arial" pitchFamily="34" charset="0"/>
                <a:cs typeface="Arial" pitchFamily="34" charset="0"/>
              </a:rPr>
              <a:t>MSConvert</a:t>
            </a:r>
            <a:endParaRPr lang="en-US" sz="1200" b="1" dirty="0" smtClean="0">
              <a:latin typeface="Arial" pitchFamily="34" charset="0"/>
              <a:cs typeface="Arial" pitchFamily="34" charset="0"/>
            </a:endParaRPr>
          </a:p>
          <a:p>
            <a:pPr>
              <a:buFont typeface="Arial" pitchFamily="34" charset="0"/>
              <a:buChar char="•"/>
            </a:pPr>
            <a:endParaRPr lang="en-US" sz="1200" b="1" dirty="0" smtClean="0">
              <a:latin typeface="Arial" pitchFamily="34" charset="0"/>
              <a:cs typeface="Arial" pitchFamily="34" charset="0"/>
            </a:endParaRPr>
          </a:p>
          <a:p>
            <a:r>
              <a:rPr lang="en-US" sz="1400" b="1" dirty="0" smtClean="0">
                <a:solidFill>
                  <a:srgbClr val="0000FF"/>
                </a:solidFill>
                <a:latin typeface="Arial" pitchFamily="34" charset="0"/>
                <a:cs typeface="Arial" pitchFamily="34" charset="0"/>
              </a:rPr>
              <a:t>Peptide identification</a:t>
            </a:r>
          </a:p>
          <a:p>
            <a:pPr>
              <a:buFont typeface="Arial" pitchFamily="34" charset="0"/>
              <a:buChar char="•"/>
            </a:pPr>
            <a:r>
              <a:rPr lang="en-US" sz="1200" b="1" dirty="0" err="1" smtClean="0">
                <a:latin typeface="Arial" pitchFamily="34" charset="0"/>
                <a:cs typeface="Arial" pitchFamily="34" charset="0"/>
              </a:rPr>
              <a:t>Myrimatch</a:t>
            </a:r>
            <a:endParaRPr lang="en-US" sz="1200" b="1" dirty="0" smtClean="0">
              <a:latin typeface="Arial" pitchFamily="34" charset="0"/>
              <a:cs typeface="Arial" pitchFamily="34" charset="0"/>
            </a:endParaRPr>
          </a:p>
          <a:p>
            <a:pPr>
              <a:buFont typeface="Arial" pitchFamily="34" charset="0"/>
              <a:buChar char="•"/>
            </a:pPr>
            <a:r>
              <a:rPr lang="en-US" sz="1200" b="1" dirty="0" err="1" smtClean="0">
                <a:latin typeface="Arial" pitchFamily="34" charset="0"/>
                <a:cs typeface="Arial" pitchFamily="34" charset="0"/>
              </a:rPr>
              <a:t>Pepitome</a:t>
            </a:r>
            <a:endParaRPr lang="en-US" sz="1200" b="1" dirty="0" smtClean="0">
              <a:latin typeface="Arial" pitchFamily="34" charset="0"/>
              <a:cs typeface="Arial" pitchFamily="34" charset="0"/>
            </a:endParaRPr>
          </a:p>
          <a:p>
            <a:pPr>
              <a:buFont typeface="Arial" pitchFamily="34" charset="0"/>
              <a:buChar char="•"/>
            </a:pPr>
            <a:r>
              <a:rPr lang="en-US" sz="1200" b="1" dirty="0" smtClean="0">
                <a:latin typeface="Arial" pitchFamily="34" charset="0"/>
                <a:cs typeface="Arial" pitchFamily="34" charset="0"/>
              </a:rPr>
              <a:t>MS-GF+</a:t>
            </a:r>
          </a:p>
          <a:p>
            <a:endParaRPr lang="en-US" sz="1200" b="1" dirty="0" smtClean="0">
              <a:latin typeface="Arial" pitchFamily="34" charset="0"/>
              <a:cs typeface="Arial" pitchFamily="34" charset="0"/>
            </a:endParaRPr>
          </a:p>
          <a:p>
            <a:r>
              <a:rPr lang="en-US" sz="1400" b="1" dirty="0" smtClean="0">
                <a:solidFill>
                  <a:srgbClr val="0000FF"/>
                </a:solidFill>
                <a:latin typeface="Arial" pitchFamily="34" charset="0"/>
                <a:cs typeface="Arial" pitchFamily="34" charset="0"/>
              </a:rPr>
              <a:t>Protein assembly</a:t>
            </a:r>
          </a:p>
          <a:p>
            <a:pPr>
              <a:buFont typeface="Arial" pitchFamily="34" charset="0"/>
              <a:buChar char="•"/>
            </a:pPr>
            <a:r>
              <a:rPr lang="en-US" sz="1200" b="1" dirty="0" err="1" smtClean="0">
                <a:latin typeface="Arial" pitchFamily="34" charset="0"/>
                <a:cs typeface="Arial" pitchFamily="34" charset="0"/>
              </a:rPr>
              <a:t>IDPicker</a:t>
            </a:r>
            <a:endParaRPr lang="en-US" sz="1200" b="1" dirty="0" smtClean="0">
              <a:latin typeface="Arial" pitchFamily="34" charset="0"/>
              <a:cs typeface="Arial" pitchFamily="34" charset="0"/>
            </a:endParaRPr>
          </a:p>
        </p:txBody>
      </p:sp>
      <p:grpSp>
        <p:nvGrpSpPr>
          <p:cNvPr id="101" name="Group 61"/>
          <p:cNvGrpSpPr>
            <a:grpSpLocks/>
          </p:cNvGrpSpPr>
          <p:nvPr/>
        </p:nvGrpSpPr>
        <p:grpSpPr bwMode="auto">
          <a:xfrm>
            <a:off x="7311189" y="1190732"/>
            <a:ext cx="1414807" cy="1035236"/>
            <a:chOff x="1219200" y="1600200"/>
            <a:chExt cx="2166347" cy="1518089"/>
          </a:xfrm>
        </p:grpSpPr>
        <p:sp>
          <p:nvSpPr>
            <p:cNvPr id="102" name="Rectangle 101"/>
            <p:cNvSpPr/>
            <p:nvPr/>
          </p:nvSpPr>
          <p:spPr>
            <a:xfrm>
              <a:off x="1219200" y="1600200"/>
              <a:ext cx="1675943" cy="9908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03" name="Rectangle 102"/>
            <p:cNvSpPr/>
            <p:nvPr/>
          </p:nvSpPr>
          <p:spPr>
            <a:xfrm>
              <a:off x="1295379" y="1676422"/>
              <a:ext cx="1675943" cy="9908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04" name="Rectangle 103"/>
            <p:cNvSpPr/>
            <p:nvPr/>
          </p:nvSpPr>
          <p:spPr>
            <a:xfrm>
              <a:off x="1371558" y="1752644"/>
              <a:ext cx="1675943" cy="9908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05" name="Rectangle 104"/>
            <p:cNvSpPr/>
            <p:nvPr/>
          </p:nvSpPr>
          <p:spPr>
            <a:xfrm>
              <a:off x="1447738" y="1828866"/>
              <a:ext cx="1675943" cy="9908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06" name="Rectangle 105"/>
            <p:cNvSpPr/>
            <p:nvPr/>
          </p:nvSpPr>
          <p:spPr>
            <a:xfrm>
              <a:off x="1523917" y="1905088"/>
              <a:ext cx="1675943" cy="9908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07" name="Rectangle 106"/>
            <p:cNvSpPr/>
            <p:nvPr/>
          </p:nvSpPr>
          <p:spPr>
            <a:xfrm>
              <a:off x="1600096" y="1981310"/>
              <a:ext cx="1675943" cy="9908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pic>
          <p:nvPicPr>
            <p:cNvPr id="108" name="Picture 4"/>
            <p:cNvPicPr>
              <a:picLocks noChangeAspect="1" noChangeArrowheads="1"/>
            </p:cNvPicPr>
            <p:nvPr/>
          </p:nvPicPr>
          <p:blipFill>
            <a:blip r:embed="rId3" cstate="print"/>
            <a:srcRect/>
            <a:stretch>
              <a:fillRect/>
            </a:stretch>
          </p:blipFill>
          <p:spPr bwMode="auto">
            <a:xfrm>
              <a:off x="1676400" y="2057400"/>
              <a:ext cx="1709147" cy="1060889"/>
            </a:xfrm>
            <a:prstGeom prst="rect">
              <a:avLst/>
            </a:prstGeom>
            <a:noFill/>
            <a:ln w="9525">
              <a:noFill/>
              <a:miter lim="800000"/>
              <a:headEnd/>
              <a:tailEnd/>
            </a:ln>
          </p:spPr>
        </p:pic>
      </p:grpSp>
      <p:sp>
        <p:nvSpPr>
          <p:cNvPr id="116" name="Text Box 31"/>
          <p:cNvSpPr txBox="1">
            <a:spLocks noChangeArrowheads="1"/>
          </p:cNvSpPr>
          <p:nvPr/>
        </p:nvSpPr>
        <p:spPr bwMode="auto">
          <a:xfrm>
            <a:off x="4650179" y="2449976"/>
            <a:ext cx="2141206" cy="492443"/>
          </a:xfrm>
          <a:prstGeom prst="rect">
            <a:avLst/>
          </a:prstGeom>
          <a:noFill/>
          <a:ln w="9525">
            <a:noFill/>
            <a:miter lim="800000"/>
            <a:headEnd/>
            <a:tailEnd/>
          </a:ln>
        </p:spPr>
        <p:txBody>
          <a:bodyPr wrap="square">
            <a:spAutoFit/>
          </a:bodyPr>
          <a:lstStyle/>
          <a:p>
            <a:pPr algn="ctr"/>
            <a:r>
              <a:rPr lang="en-US" sz="1400" b="1" dirty="0" smtClean="0">
                <a:solidFill>
                  <a:srgbClr val="0000FF"/>
                </a:solidFill>
                <a:latin typeface="Arial" pitchFamily="34" charset="0"/>
                <a:cs typeface="Arial" pitchFamily="34" charset="0"/>
              </a:rPr>
              <a:t>LC-MS/MS</a:t>
            </a:r>
          </a:p>
          <a:p>
            <a:pPr algn="ctr"/>
            <a:r>
              <a:rPr lang="en-US" sz="1200" b="1" dirty="0" smtClean="0">
                <a:latin typeface="Arial" pitchFamily="34" charset="0"/>
                <a:cs typeface="Arial" pitchFamily="34" charset="0"/>
              </a:rPr>
              <a:t>Thermo </a:t>
            </a:r>
            <a:r>
              <a:rPr lang="en-US" sz="1200" b="1" dirty="0" err="1" smtClean="0">
                <a:latin typeface="Arial" pitchFamily="34" charset="0"/>
                <a:cs typeface="Arial" pitchFamily="34" charset="0"/>
              </a:rPr>
              <a:t>Orbitrap-Velos</a:t>
            </a:r>
            <a:endParaRPr lang="en-US" sz="1200" b="1" dirty="0" smtClean="0">
              <a:latin typeface="Arial" pitchFamily="34" charset="0"/>
              <a:cs typeface="Arial" pitchFamily="34" charset="0"/>
            </a:endParaRPr>
          </a:p>
        </p:txBody>
      </p:sp>
      <p:sp>
        <p:nvSpPr>
          <p:cNvPr id="117" name="Text Box 31"/>
          <p:cNvSpPr txBox="1">
            <a:spLocks noChangeArrowheads="1"/>
          </p:cNvSpPr>
          <p:nvPr/>
        </p:nvSpPr>
        <p:spPr bwMode="auto">
          <a:xfrm>
            <a:off x="2616012" y="2477422"/>
            <a:ext cx="2209800" cy="492443"/>
          </a:xfrm>
          <a:prstGeom prst="rect">
            <a:avLst/>
          </a:prstGeom>
          <a:noFill/>
          <a:ln w="9525">
            <a:noFill/>
            <a:miter lim="800000"/>
            <a:headEnd/>
            <a:tailEnd/>
          </a:ln>
        </p:spPr>
        <p:txBody>
          <a:bodyPr wrap="square">
            <a:spAutoFit/>
          </a:bodyPr>
          <a:lstStyle/>
          <a:p>
            <a:pPr algn="ctr"/>
            <a:r>
              <a:rPr lang="en-US" sz="1400" b="1" dirty="0" smtClean="0">
                <a:solidFill>
                  <a:srgbClr val="0000FF"/>
                </a:solidFill>
                <a:latin typeface="Arial" pitchFamily="34" charset="0"/>
                <a:cs typeface="Arial" pitchFamily="34" charset="0"/>
              </a:rPr>
              <a:t>bRPLC</a:t>
            </a:r>
          </a:p>
          <a:p>
            <a:pPr algn="ctr"/>
            <a:r>
              <a:rPr lang="en-US" sz="1200" b="1" dirty="0" smtClean="0">
                <a:latin typeface="Arial" pitchFamily="34" charset="0"/>
                <a:cs typeface="Arial" pitchFamily="34" charset="0"/>
              </a:rPr>
              <a:t>15 concatenated fractions</a:t>
            </a:r>
            <a:endParaRPr lang="en-US" sz="1200" b="1" dirty="0">
              <a:latin typeface="Arial" pitchFamily="34" charset="0"/>
              <a:cs typeface="Arial" pitchFamily="34" charset="0"/>
            </a:endParaRPr>
          </a:p>
        </p:txBody>
      </p:sp>
      <p:grpSp>
        <p:nvGrpSpPr>
          <p:cNvPr id="118" name="Group 123"/>
          <p:cNvGrpSpPr/>
          <p:nvPr/>
        </p:nvGrpSpPr>
        <p:grpSpPr>
          <a:xfrm>
            <a:off x="1596189" y="1365053"/>
            <a:ext cx="762000" cy="686594"/>
            <a:chOff x="533400" y="2325687"/>
            <a:chExt cx="1143000" cy="1104107"/>
          </a:xfrm>
        </p:grpSpPr>
        <p:sp>
          <p:nvSpPr>
            <p:cNvPr id="120" name="Line 34"/>
            <p:cNvSpPr>
              <a:spLocks noChangeShapeType="1"/>
            </p:cNvSpPr>
            <p:nvPr/>
          </p:nvSpPr>
          <p:spPr bwMode="auto">
            <a:xfrm>
              <a:off x="990600" y="2478087"/>
              <a:ext cx="7620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21" name="Line 35"/>
            <p:cNvSpPr>
              <a:spLocks noChangeShapeType="1"/>
            </p:cNvSpPr>
            <p:nvPr/>
          </p:nvSpPr>
          <p:spPr bwMode="auto">
            <a:xfrm flipH="1">
              <a:off x="685800" y="2782887"/>
              <a:ext cx="15240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22" name="Line 36"/>
            <p:cNvSpPr>
              <a:spLocks noChangeShapeType="1"/>
            </p:cNvSpPr>
            <p:nvPr/>
          </p:nvSpPr>
          <p:spPr bwMode="auto">
            <a:xfrm flipV="1">
              <a:off x="609600" y="2478087"/>
              <a:ext cx="76200" cy="762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23" name="Line 37"/>
            <p:cNvSpPr>
              <a:spLocks noChangeShapeType="1"/>
            </p:cNvSpPr>
            <p:nvPr/>
          </p:nvSpPr>
          <p:spPr bwMode="auto">
            <a:xfrm flipH="1">
              <a:off x="1219200" y="2554287"/>
              <a:ext cx="152400" cy="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24" name="Line 38"/>
            <p:cNvSpPr>
              <a:spLocks noChangeShapeType="1"/>
            </p:cNvSpPr>
            <p:nvPr/>
          </p:nvSpPr>
          <p:spPr bwMode="auto">
            <a:xfrm>
              <a:off x="1066800" y="2782887"/>
              <a:ext cx="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25" name="Line 39"/>
            <p:cNvSpPr>
              <a:spLocks noChangeShapeType="1"/>
            </p:cNvSpPr>
            <p:nvPr/>
          </p:nvSpPr>
          <p:spPr bwMode="auto">
            <a:xfrm>
              <a:off x="762000" y="2478087"/>
              <a:ext cx="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26" name="Line 40"/>
            <p:cNvSpPr>
              <a:spLocks noChangeShapeType="1"/>
            </p:cNvSpPr>
            <p:nvPr/>
          </p:nvSpPr>
          <p:spPr bwMode="auto">
            <a:xfrm>
              <a:off x="1219200" y="2630487"/>
              <a:ext cx="0" cy="1524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28" name="Line 41"/>
            <p:cNvSpPr>
              <a:spLocks noChangeShapeType="1"/>
            </p:cNvSpPr>
            <p:nvPr/>
          </p:nvSpPr>
          <p:spPr bwMode="auto">
            <a:xfrm>
              <a:off x="914400" y="2554287"/>
              <a:ext cx="0" cy="152400"/>
            </a:xfrm>
            <a:prstGeom prst="line">
              <a:avLst/>
            </a:prstGeom>
            <a:noFill/>
            <a:ln w="28575">
              <a:solidFill>
                <a:srgbClr val="CC9900"/>
              </a:solidFill>
              <a:round/>
              <a:headEnd/>
              <a:tailEnd/>
            </a:ln>
          </p:spPr>
          <p:txBody>
            <a:bodyPr/>
            <a:lstStyle/>
            <a:p>
              <a:endParaRPr lang="en-US">
                <a:latin typeface="Arial" pitchFamily="34" charset="0"/>
                <a:cs typeface="Arial" pitchFamily="34" charset="0"/>
              </a:endParaRPr>
            </a:p>
          </p:txBody>
        </p:sp>
        <p:sp>
          <p:nvSpPr>
            <p:cNvPr id="129" name="Line 42"/>
            <p:cNvSpPr>
              <a:spLocks noChangeShapeType="1"/>
            </p:cNvSpPr>
            <p:nvPr/>
          </p:nvSpPr>
          <p:spPr bwMode="auto">
            <a:xfrm>
              <a:off x="1143000" y="2401887"/>
              <a:ext cx="0" cy="1524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30" name="Line 43"/>
            <p:cNvSpPr>
              <a:spLocks noChangeShapeType="1"/>
            </p:cNvSpPr>
            <p:nvPr/>
          </p:nvSpPr>
          <p:spPr bwMode="auto">
            <a:xfrm>
              <a:off x="914400" y="2935287"/>
              <a:ext cx="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33" name="Line 44"/>
            <p:cNvSpPr>
              <a:spLocks noChangeShapeType="1"/>
            </p:cNvSpPr>
            <p:nvPr/>
          </p:nvSpPr>
          <p:spPr bwMode="auto">
            <a:xfrm flipH="1">
              <a:off x="990600" y="3011487"/>
              <a:ext cx="15240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35" name="Line 45"/>
            <p:cNvSpPr>
              <a:spLocks noChangeShapeType="1"/>
            </p:cNvSpPr>
            <p:nvPr/>
          </p:nvSpPr>
          <p:spPr bwMode="auto">
            <a:xfrm flipH="1">
              <a:off x="838200" y="2325687"/>
              <a:ext cx="152400" cy="15240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37" name="Line 46"/>
            <p:cNvSpPr>
              <a:spLocks noChangeShapeType="1"/>
            </p:cNvSpPr>
            <p:nvPr/>
          </p:nvSpPr>
          <p:spPr bwMode="auto">
            <a:xfrm flipH="1">
              <a:off x="1143000" y="2782887"/>
              <a:ext cx="152400" cy="15240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39" name="Line 47"/>
            <p:cNvSpPr>
              <a:spLocks noChangeShapeType="1"/>
            </p:cNvSpPr>
            <p:nvPr/>
          </p:nvSpPr>
          <p:spPr bwMode="auto">
            <a:xfrm>
              <a:off x="685800" y="2630487"/>
              <a:ext cx="76200" cy="1524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40" name="Line 48"/>
            <p:cNvSpPr>
              <a:spLocks noChangeShapeType="1"/>
            </p:cNvSpPr>
            <p:nvPr/>
          </p:nvSpPr>
          <p:spPr bwMode="auto">
            <a:xfrm>
              <a:off x="1371600" y="2630487"/>
              <a:ext cx="76200" cy="1524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42" name="Line 49"/>
            <p:cNvSpPr>
              <a:spLocks noChangeShapeType="1"/>
            </p:cNvSpPr>
            <p:nvPr/>
          </p:nvSpPr>
          <p:spPr bwMode="auto">
            <a:xfrm flipH="1">
              <a:off x="1295400" y="2935287"/>
              <a:ext cx="152400" cy="2286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43" name="Line 34"/>
            <p:cNvSpPr>
              <a:spLocks noChangeShapeType="1"/>
            </p:cNvSpPr>
            <p:nvPr/>
          </p:nvSpPr>
          <p:spPr bwMode="auto">
            <a:xfrm>
              <a:off x="1143000" y="2630487"/>
              <a:ext cx="7620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44" name="Line 35"/>
            <p:cNvSpPr>
              <a:spLocks noChangeShapeType="1"/>
            </p:cNvSpPr>
            <p:nvPr/>
          </p:nvSpPr>
          <p:spPr bwMode="auto">
            <a:xfrm flipH="1">
              <a:off x="838200" y="2935287"/>
              <a:ext cx="15240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45" name="Line 36"/>
            <p:cNvSpPr>
              <a:spLocks noChangeShapeType="1"/>
            </p:cNvSpPr>
            <p:nvPr/>
          </p:nvSpPr>
          <p:spPr bwMode="auto">
            <a:xfrm flipV="1">
              <a:off x="762000" y="2630487"/>
              <a:ext cx="76200" cy="762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46" name="Line 37"/>
            <p:cNvSpPr>
              <a:spLocks noChangeShapeType="1"/>
            </p:cNvSpPr>
            <p:nvPr/>
          </p:nvSpPr>
          <p:spPr bwMode="auto">
            <a:xfrm flipH="1">
              <a:off x="1371600" y="2706687"/>
              <a:ext cx="152400" cy="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47" name="Line 38"/>
            <p:cNvSpPr>
              <a:spLocks noChangeShapeType="1"/>
            </p:cNvSpPr>
            <p:nvPr/>
          </p:nvSpPr>
          <p:spPr bwMode="auto">
            <a:xfrm>
              <a:off x="1219200" y="2935287"/>
              <a:ext cx="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48" name="Line 39"/>
            <p:cNvSpPr>
              <a:spLocks noChangeShapeType="1"/>
            </p:cNvSpPr>
            <p:nvPr/>
          </p:nvSpPr>
          <p:spPr bwMode="auto">
            <a:xfrm>
              <a:off x="914400" y="2630487"/>
              <a:ext cx="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49" name="Line 40"/>
            <p:cNvSpPr>
              <a:spLocks noChangeShapeType="1"/>
            </p:cNvSpPr>
            <p:nvPr/>
          </p:nvSpPr>
          <p:spPr bwMode="auto">
            <a:xfrm>
              <a:off x="1371600" y="2782887"/>
              <a:ext cx="0" cy="1524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50" name="Line 41"/>
            <p:cNvSpPr>
              <a:spLocks noChangeShapeType="1"/>
            </p:cNvSpPr>
            <p:nvPr/>
          </p:nvSpPr>
          <p:spPr bwMode="auto">
            <a:xfrm>
              <a:off x="1066800" y="2706687"/>
              <a:ext cx="0" cy="152400"/>
            </a:xfrm>
            <a:prstGeom prst="line">
              <a:avLst/>
            </a:prstGeom>
            <a:noFill/>
            <a:ln w="28575">
              <a:solidFill>
                <a:srgbClr val="CC9900"/>
              </a:solidFill>
              <a:round/>
              <a:headEnd/>
              <a:tailEnd/>
            </a:ln>
          </p:spPr>
          <p:txBody>
            <a:bodyPr/>
            <a:lstStyle/>
            <a:p>
              <a:endParaRPr lang="en-US">
                <a:latin typeface="Arial" pitchFamily="34" charset="0"/>
                <a:cs typeface="Arial" pitchFamily="34" charset="0"/>
              </a:endParaRPr>
            </a:p>
          </p:txBody>
        </p:sp>
        <p:sp>
          <p:nvSpPr>
            <p:cNvPr id="151" name="Line 42"/>
            <p:cNvSpPr>
              <a:spLocks noChangeShapeType="1"/>
            </p:cNvSpPr>
            <p:nvPr/>
          </p:nvSpPr>
          <p:spPr bwMode="auto">
            <a:xfrm>
              <a:off x="1295400" y="2554287"/>
              <a:ext cx="0" cy="1524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52" name="Line 43"/>
            <p:cNvSpPr>
              <a:spLocks noChangeShapeType="1"/>
            </p:cNvSpPr>
            <p:nvPr/>
          </p:nvSpPr>
          <p:spPr bwMode="auto">
            <a:xfrm>
              <a:off x="1066800" y="3087687"/>
              <a:ext cx="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53" name="Line 44"/>
            <p:cNvSpPr>
              <a:spLocks noChangeShapeType="1"/>
            </p:cNvSpPr>
            <p:nvPr/>
          </p:nvSpPr>
          <p:spPr bwMode="auto">
            <a:xfrm flipH="1">
              <a:off x="1143000" y="3163887"/>
              <a:ext cx="15240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54" name="Line 45"/>
            <p:cNvSpPr>
              <a:spLocks noChangeShapeType="1"/>
            </p:cNvSpPr>
            <p:nvPr/>
          </p:nvSpPr>
          <p:spPr bwMode="auto">
            <a:xfrm flipH="1">
              <a:off x="990600" y="2478087"/>
              <a:ext cx="152400" cy="15240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55" name="Line 46"/>
            <p:cNvSpPr>
              <a:spLocks noChangeShapeType="1"/>
            </p:cNvSpPr>
            <p:nvPr/>
          </p:nvSpPr>
          <p:spPr bwMode="auto">
            <a:xfrm flipH="1">
              <a:off x="1295400" y="2935287"/>
              <a:ext cx="152400" cy="15240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56" name="Line 47"/>
            <p:cNvSpPr>
              <a:spLocks noChangeShapeType="1"/>
            </p:cNvSpPr>
            <p:nvPr/>
          </p:nvSpPr>
          <p:spPr bwMode="auto">
            <a:xfrm>
              <a:off x="838200" y="2782887"/>
              <a:ext cx="76200" cy="1524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57" name="Line 48"/>
            <p:cNvSpPr>
              <a:spLocks noChangeShapeType="1"/>
            </p:cNvSpPr>
            <p:nvPr/>
          </p:nvSpPr>
          <p:spPr bwMode="auto">
            <a:xfrm>
              <a:off x="1524000" y="2782887"/>
              <a:ext cx="76200" cy="1524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58" name="Line 49"/>
            <p:cNvSpPr>
              <a:spLocks noChangeShapeType="1"/>
            </p:cNvSpPr>
            <p:nvPr/>
          </p:nvSpPr>
          <p:spPr bwMode="auto">
            <a:xfrm flipH="1">
              <a:off x="1447800" y="3087687"/>
              <a:ext cx="152400" cy="2286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59" name="Line 34"/>
            <p:cNvSpPr>
              <a:spLocks noChangeShapeType="1"/>
            </p:cNvSpPr>
            <p:nvPr/>
          </p:nvSpPr>
          <p:spPr bwMode="auto">
            <a:xfrm>
              <a:off x="914400" y="2703512"/>
              <a:ext cx="7620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60" name="Line 35"/>
            <p:cNvSpPr>
              <a:spLocks noChangeShapeType="1"/>
            </p:cNvSpPr>
            <p:nvPr/>
          </p:nvSpPr>
          <p:spPr bwMode="auto">
            <a:xfrm flipH="1">
              <a:off x="609600" y="3008312"/>
              <a:ext cx="15240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61" name="Line 36"/>
            <p:cNvSpPr>
              <a:spLocks noChangeShapeType="1"/>
            </p:cNvSpPr>
            <p:nvPr/>
          </p:nvSpPr>
          <p:spPr bwMode="auto">
            <a:xfrm flipV="1">
              <a:off x="533400" y="2703512"/>
              <a:ext cx="76200" cy="762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62" name="Line 37"/>
            <p:cNvSpPr>
              <a:spLocks noChangeShapeType="1"/>
            </p:cNvSpPr>
            <p:nvPr/>
          </p:nvSpPr>
          <p:spPr bwMode="auto">
            <a:xfrm flipH="1">
              <a:off x="1143000" y="2779712"/>
              <a:ext cx="152400" cy="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63" name="Line 38"/>
            <p:cNvSpPr>
              <a:spLocks noChangeShapeType="1"/>
            </p:cNvSpPr>
            <p:nvPr/>
          </p:nvSpPr>
          <p:spPr bwMode="auto">
            <a:xfrm>
              <a:off x="990600" y="3008312"/>
              <a:ext cx="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64" name="Line 39"/>
            <p:cNvSpPr>
              <a:spLocks noChangeShapeType="1"/>
            </p:cNvSpPr>
            <p:nvPr/>
          </p:nvSpPr>
          <p:spPr bwMode="auto">
            <a:xfrm>
              <a:off x="685800" y="2703512"/>
              <a:ext cx="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65" name="Line 40"/>
            <p:cNvSpPr>
              <a:spLocks noChangeShapeType="1"/>
            </p:cNvSpPr>
            <p:nvPr/>
          </p:nvSpPr>
          <p:spPr bwMode="auto">
            <a:xfrm>
              <a:off x="1143000" y="2855912"/>
              <a:ext cx="0" cy="1524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66" name="Line 41"/>
            <p:cNvSpPr>
              <a:spLocks noChangeShapeType="1"/>
            </p:cNvSpPr>
            <p:nvPr/>
          </p:nvSpPr>
          <p:spPr bwMode="auto">
            <a:xfrm>
              <a:off x="838200" y="2779712"/>
              <a:ext cx="0" cy="152400"/>
            </a:xfrm>
            <a:prstGeom prst="line">
              <a:avLst/>
            </a:prstGeom>
            <a:noFill/>
            <a:ln w="28575">
              <a:solidFill>
                <a:srgbClr val="CC9900"/>
              </a:solidFill>
              <a:round/>
              <a:headEnd/>
              <a:tailEnd/>
            </a:ln>
          </p:spPr>
          <p:txBody>
            <a:bodyPr/>
            <a:lstStyle/>
            <a:p>
              <a:endParaRPr lang="en-US">
                <a:latin typeface="Arial" pitchFamily="34" charset="0"/>
                <a:cs typeface="Arial" pitchFamily="34" charset="0"/>
              </a:endParaRPr>
            </a:p>
          </p:txBody>
        </p:sp>
        <p:sp>
          <p:nvSpPr>
            <p:cNvPr id="167" name="Line 42"/>
            <p:cNvSpPr>
              <a:spLocks noChangeShapeType="1"/>
            </p:cNvSpPr>
            <p:nvPr/>
          </p:nvSpPr>
          <p:spPr bwMode="auto">
            <a:xfrm>
              <a:off x="1066800" y="2627312"/>
              <a:ext cx="0" cy="1524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68" name="Line 43"/>
            <p:cNvSpPr>
              <a:spLocks noChangeShapeType="1"/>
            </p:cNvSpPr>
            <p:nvPr/>
          </p:nvSpPr>
          <p:spPr bwMode="auto">
            <a:xfrm>
              <a:off x="838200" y="3160712"/>
              <a:ext cx="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69" name="Line 44"/>
            <p:cNvSpPr>
              <a:spLocks noChangeShapeType="1"/>
            </p:cNvSpPr>
            <p:nvPr/>
          </p:nvSpPr>
          <p:spPr bwMode="auto">
            <a:xfrm flipH="1">
              <a:off x="914400" y="3236912"/>
              <a:ext cx="15240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70" name="Line 45"/>
            <p:cNvSpPr>
              <a:spLocks noChangeShapeType="1"/>
            </p:cNvSpPr>
            <p:nvPr/>
          </p:nvSpPr>
          <p:spPr bwMode="auto">
            <a:xfrm flipH="1">
              <a:off x="762000" y="2551112"/>
              <a:ext cx="152400" cy="15240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71" name="Line 46"/>
            <p:cNvSpPr>
              <a:spLocks noChangeShapeType="1"/>
            </p:cNvSpPr>
            <p:nvPr/>
          </p:nvSpPr>
          <p:spPr bwMode="auto">
            <a:xfrm flipH="1">
              <a:off x="1066800" y="3008312"/>
              <a:ext cx="152400" cy="15240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72" name="Line 47"/>
            <p:cNvSpPr>
              <a:spLocks noChangeShapeType="1"/>
            </p:cNvSpPr>
            <p:nvPr/>
          </p:nvSpPr>
          <p:spPr bwMode="auto">
            <a:xfrm>
              <a:off x="609600" y="2855912"/>
              <a:ext cx="76200" cy="1524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73" name="Line 48"/>
            <p:cNvSpPr>
              <a:spLocks noChangeShapeType="1"/>
            </p:cNvSpPr>
            <p:nvPr/>
          </p:nvSpPr>
          <p:spPr bwMode="auto">
            <a:xfrm>
              <a:off x="1295400" y="2855912"/>
              <a:ext cx="76200" cy="1524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74" name="Line 49"/>
            <p:cNvSpPr>
              <a:spLocks noChangeShapeType="1"/>
            </p:cNvSpPr>
            <p:nvPr/>
          </p:nvSpPr>
          <p:spPr bwMode="auto">
            <a:xfrm flipH="1">
              <a:off x="1219200" y="3160712"/>
              <a:ext cx="152400" cy="2286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75" name="Line 34"/>
            <p:cNvSpPr>
              <a:spLocks noChangeShapeType="1"/>
            </p:cNvSpPr>
            <p:nvPr/>
          </p:nvSpPr>
          <p:spPr bwMode="auto">
            <a:xfrm flipH="1">
              <a:off x="1295400" y="2782887"/>
              <a:ext cx="7620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76" name="Line 35"/>
            <p:cNvSpPr>
              <a:spLocks noChangeShapeType="1"/>
            </p:cNvSpPr>
            <p:nvPr/>
          </p:nvSpPr>
          <p:spPr bwMode="auto">
            <a:xfrm>
              <a:off x="990600" y="3087687"/>
              <a:ext cx="15240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77" name="Line 36"/>
            <p:cNvSpPr>
              <a:spLocks noChangeShapeType="1"/>
            </p:cNvSpPr>
            <p:nvPr/>
          </p:nvSpPr>
          <p:spPr bwMode="auto">
            <a:xfrm flipH="1" flipV="1">
              <a:off x="914400" y="2782887"/>
              <a:ext cx="76200" cy="762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78" name="Line 37"/>
            <p:cNvSpPr>
              <a:spLocks noChangeShapeType="1"/>
            </p:cNvSpPr>
            <p:nvPr/>
          </p:nvSpPr>
          <p:spPr bwMode="auto">
            <a:xfrm>
              <a:off x="1524000" y="2859087"/>
              <a:ext cx="152400" cy="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79" name="Line 38"/>
            <p:cNvSpPr>
              <a:spLocks noChangeShapeType="1"/>
            </p:cNvSpPr>
            <p:nvPr/>
          </p:nvSpPr>
          <p:spPr bwMode="auto">
            <a:xfrm flipH="1">
              <a:off x="1371600" y="3087687"/>
              <a:ext cx="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80" name="Line 39"/>
            <p:cNvSpPr>
              <a:spLocks noChangeShapeType="1"/>
            </p:cNvSpPr>
            <p:nvPr/>
          </p:nvSpPr>
          <p:spPr bwMode="auto">
            <a:xfrm flipH="1">
              <a:off x="1066800" y="2782887"/>
              <a:ext cx="0" cy="152400"/>
            </a:xfrm>
            <a:prstGeom prst="line">
              <a:avLst/>
            </a:prstGeom>
            <a:noFill/>
            <a:ln w="28575">
              <a:solidFill>
                <a:schemeClr val="accent2"/>
              </a:solidFill>
              <a:round/>
              <a:headEnd/>
              <a:tailEnd/>
            </a:ln>
          </p:spPr>
          <p:txBody>
            <a:bodyPr/>
            <a:lstStyle/>
            <a:p>
              <a:endParaRPr lang="en-US">
                <a:latin typeface="Arial" pitchFamily="34" charset="0"/>
                <a:cs typeface="Arial" pitchFamily="34" charset="0"/>
              </a:endParaRPr>
            </a:p>
          </p:txBody>
        </p:sp>
        <p:sp>
          <p:nvSpPr>
            <p:cNvPr id="181" name="Line 40"/>
            <p:cNvSpPr>
              <a:spLocks noChangeShapeType="1"/>
            </p:cNvSpPr>
            <p:nvPr/>
          </p:nvSpPr>
          <p:spPr bwMode="auto">
            <a:xfrm flipH="1">
              <a:off x="1524000" y="2935287"/>
              <a:ext cx="0" cy="1524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82" name="Line 41"/>
            <p:cNvSpPr>
              <a:spLocks noChangeShapeType="1"/>
            </p:cNvSpPr>
            <p:nvPr/>
          </p:nvSpPr>
          <p:spPr bwMode="auto">
            <a:xfrm flipH="1">
              <a:off x="1219200" y="2859087"/>
              <a:ext cx="0" cy="152400"/>
            </a:xfrm>
            <a:prstGeom prst="line">
              <a:avLst/>
            </a:prstGeom>
            <a:noFill/>
            <a:ln w="28575">
              <a:solidFill>
                <a:srgbClr val="CC9900"/>
              </a:solidFill>
              <a:round/>
              <a:headEnd/>
              <a:tailEnd/>
            </a:ln>
          </p:spPr>
          <p:txBody>
            <a:bodyPr/>
            <a:lstStyle/>
            <a:p>
              <a:endParaRPr lang="en-US">
                <a:latin typeface="Arial" pitchFamily="34" charset="0"/>
                <a:cs typeface="Arial" pitchFamily="34" charset="0"/>
              </a:endParaRPr>
            </a:p>
          </p:txBody>
        </p:sp>
        <p:sp>
          <p:nvSpPr>
            <p:cNvPr id="183" name="Line 42"/>
            <p:cNvSpPr>
              <a:spLocks noChangeShapeType="1"/>
            </p:cNvSpPr>
            <p:nvPr/>
          </p:nvSpPr>
          <p:spPr bwMode="auto">
            <a:xfrm flipH="1">
              <a:off x="1447800" y="2706687"/>
              <a:ext cx="0" cy="1524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84" name="Line 43"/>
            <p:cNvSpPr>
              <a:spLocks noChangeShapeType="1"/>
            </p:cNvSpPr>
            <p:nvPr/>
          </p:nvSpPr>
          <p:spPr bwMode="auto">
            <a:xfrm flipH="1">
              <a:off x="1219200" y="3240087"/>
              <a:ext cx="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85" name="Line 44"/>
            <p:cNvSpPr>
              <a:spLocks noChangeShapeType="1"/>
            </p:cNvSpPr>
            <p:nvPr/>
          </p:nvSpPr>
          <p:spPr bwMode="auto">
            <a:xfrm>
              <a:off x="838200" y="3084512"/>
              <a:ext cx="152400" cy="152400"/>
            </a:xfrm>
            <a:prstGeom prst="line">
              <a:avLst/>
            </a:prstGeom>
            <a:noFill/>
            <a:ln w="28575">
              <a:solidFill>
                <a:schemeClr val="bg2"/>
              </a:solidFill>
              <a:round/>
              <a:headEnd/>
              <a:tailEnd/>
            </a:ln>
          </p:spPr>
          <p:txBody>
            <a:bodyPr/>
            <a:lstStyle/>
            <a:p>
              <a:endParaRPr lang="en-US">
                <a:latin typeface="Arial" pitchFamily="34" charset="0"/>
                <a:cs typeface="Arial" pitchFamily="34" charset="0"/>
              </a:endParaRPr>
            </a:p>
          </p:txBody>
        </p:sp>
        <p:sp>
          <p:nvSpPr>
            <p:cNvPr id="186" name="Line 45"/>
            <p:cNvSpPr>
              <a:spLocks noChangeShapeType="1"/>
            </p:cNvSpPr>
            <p:nvPr/>
          </p:nvSpPr>
          <p:spPr bwMode="auto">
            <a:xfrm>
              <a:off x="1143000" y="2630487"/>
              <a:ext cx="152400" cy="15240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87" name="Line 46"/>
            <p:cNvSpPr>
              <a:spLocks noChangeShapeType="1"/>
            </p:cNvSpPr>
            <p:nvPr/>
          </p:nvSpPr>
          <p:spPr bwMode="auto">
            <a:xfrm>
              <a:off x="1447800" y="3087687"/>
              <a:ext cx="152400" cy="152400"/>
            </a:xfrm>
            <a:prstGeom prst="line">
              <a:avLst/>
            </a:prstGeom>
            <a:noFill/>
            <a:ln w="28575">
              <a:solidFill>
                <a:srgbClr val="FF0000"/>
              </a:solidFill>
              <a:round/>
              <a:headEnd/>
              <a:tailEnd/>
            </a:ln>
          </p:spPr>
          <p:txBody>
            <a:bodyPr/>
            <a:lstStyle/>
            <a:p>
              <a:endParaRPr lang="en-US">
                <a:latin typeface="Arial" pitchFamily="34" charset="0"/>
                <a:cs typeface="Arial" pitchFamily="34" charset="0"/>
              </a:endParaRPr>
            </a:p>
          </p:txBody>
        </p:sp>
        <p:sp>
          <p:nvSpPr>
            <p:cNvPr id="188" name="Line 47"/>
            <p:cNvSpPr>
              <a:spLocks noChangeShapeType="1"/>
            </p:cNvSpPr>
            <p:nvPr/>
          </p:nvSpPr>
          <p:spPr bwMode="auto">
            <a:xfrm flipH="1">
              <a:off x="990600" y="2935287"/>
              <a:ext cx="76200" cy="1524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sp>
          <p:nvSpPr>
            <p:cNvPr id="189" name="Line 48"/>
            <p:cNvSpPr>
              <a:spLocks noChangeShapeType="1"/>
            </p:cNvSpPr>
            <p:nvPr/>
          </p:nvSpPr>
          <p:spPr bwMode="auto">
            <a:xfrm flipH="1">
              <a:off x="762000" y="3084512"/>
              <a:ext cx="76200" cy="152400"/>
            </a:xfrm>
            <a:prstGeom prst="line">
              <a:avLst/>
            </a:prstGeom>
            <a:noFill/>
            <a:ln w="28575">
              <a:solidFill>
                <a:srgbClr val="FF3399"/>
              </a:solidFill>
              <a:round/>
              <a:headEnd/>
              <a:tailEnd/>
            </a:ln>
          </p:spPr>
          <p:txBody>
            <a:bodyPr/>
            <a:lstStyle/>
            <a:p>
              <a:endParaRPr lang="en-US">
                <a:latin typeface="Arial" pitchFamily="34" charset="0"/>
                <a:cs typeface="Arial" pitchFamily="34" charset="0"/>
              </a:endParaRPr>
            </a:p>
          </p:txBody>
        </p:sp>
        <p:sp>
          <p:nvSpPr>
            <p:cNvPr id="190" name="Line 49"/>
            <p:cNvSpPr>
              <a:spLocks noChangeShapeType="1"/>
            </p:cNvSpPr>
            <p:nvPr/>
          </p:nvSpPr>
          <p:spPr bwMode="auto">
            <a:xfrm>
              <a:off x="533400" y="2932112"/>
              <a:ext cx="152400" cy="228600"/>
            </a:xfrm>
            <a:prstGeom prst="line">
              <a:avLst/>
            </a:prstGeom>
            <a:noFill/>
            <a:ln w="28575">
              <a:solidFill>
                <a:srgbClr val="33CC33"/>
              </a:solidFill>
              <a:round/>
              <a:headEnd/>
              <a:tailEnd/>
            </a:ln>
          </p:spPr>
          <p:txBody>
            <a:bodyPr/>
            <a:lstStyle/>
            <a:p>
              <a:endParaRPr lang="en-US">
                <a:latin typeface="Arial" pitchFamily="34" charset="0"/>
                <a:cs typeface="Arial" pitchFamily="34" charset="0"/>
              </a:endParaRPr>
            </a:p>
          </p:txBody>
        </p:sp>
        <p:cxnSp>
          <p:nvCxnSpPr>
            <p:cNvPr id="191" name="Straight Arrow Connector 190"/>
            <p:cNvCxnSpPr/>
            <p:nvPr/>
          </p:nvCxnSpPr>
          <p:spPr>
            <a:xfrm rot="5400000">
              <a:off x="800100" y="31623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94" name="Picture 193" descr="colon adenoma.jpg"/>
          <p:cNvPicPr>
            <a:picLocks noChangeAspect="1"/>
          </p:cNvPicPr>
          <p:nvPr/>
        </p:nvPicPr>
        <p:blipFill>
          <a:blip r:embed="rId4" cstate="print"/>
          <a:stretch>
            <a:fillRect/>
          </a:stretch>
        </p:blipFill>
        <p:spPr>
          <a:xfrm>
            <a:off x="97804" y="1291972"/>
            <a:ext cx="881742" cy="832756"/>
          </a:xfrm>
          <a:prstGeom prst="ellipse">
            <a:avLst/>
          </a:prstGeom>
          <a:ln>
            <a:noFill/>
          </a:ln>
          <a:effectLst>
            <a:softEdge rad="112500"/>
          </a:effectLst>
        </p:spPr>
      </p:pic>
      <p:sp>
        <p:nvSpPr>
          <p:cNvPr id="195" name="Text Box 28"/>
          <p:cNvSpPr txBox="1">
            <a:spLocks noChangeArrowheads="1"/>
          </p:cNvSpPr>
          <p:nvPr/>
        </p:nvSpPr>
        <p:spPr bwMode="auto">
          <a:xfrm>
            <a:off x="195942" y="1979265"/>
            <a:ext cx="710451" cy="307777"/>
          </a:xfrm>
          <a:prstGeom prst="rect">
            <a:avLst/>
          </a:prstGeom>
          <a:noFill/>
          <a:ln w="9525">
            <a:noFill/>
            <a:miter lim="800000"/>
            <a:headEnd/>
            <a:tailEnd/>
          </a:ln>
        </p:spPr>
        <p:txBody>
          <a:bodyPr wrap="none">
            <a:spAutoFit/>
          </a:bodyPr>
          <a:lstStyle/>
          <a:p>
            <a:r>
              <a:rPr lang="en-US" sz="1400" b="1" dirty="0" smtClean="0">
                <a:latin typeface="Arial" pitchFamily="34" charset="0"/>
                <a:cs typeface="Arial" pitchFamily="34" charset="0"/>
              </a:rPr>
              <a:t>tissue</a:t>
            </a:r>
            <a:endParaRPr lang="en-US" sz="1400" b="1" dirty="0">
              <a:latin typeface="Arial" pitchFamily="34" charset="0"/>
              <a:cs typeface="Arial" pitchFamily="34" charset="0"/>
            </a:endParaRPr>
          </a:p>
        </p:txBody>
      </p:sp>
      <p:pic>
        <p:nvPicPr>
          <p:cNvPr id="199" name="Picture 198" descr="LC chrommatogram.gif"/>
          <p:cNvPicPr>
            <a:picLocks noChangeAspect="1"/>
          </p:cNvPicPr>
          <p:nvPr/>
        </p:nvPicPr>
        <p:blipFill rotWithShape="1">
          <a:blip r:embed="rId5">
            <a:extLst>
              <a:ext uri="{28A0092B-C50C-407E-A947-70E740481C1C}">
                <a14:useLocalDpi xmlns:a14="http://schemas.microsoft.com/office/drawing/2010/main" xmlns="" val="0"/>
              </a:ext>
            </a:extLst>
          </a:blip>
          <a:srcRect r="16927"/>
          <a:stretch/>
        </p:blipFill>
        <p:spPr>
          <a:xfrm>
            <a:off x="3199551" y="1182443"/>
            <a:ext cx="1201077" cy="1051815"/>
          </a:xfrm>
          <a:prstGeom prst="rect">
            <a:avLst/>
          </a:prstGeom>
          <a:ln w="12700">
            <a:solidFill>
              <a:schemeClr val="bg1">
                <a:lumMod val="75000"/>
              </a:schemeClr>
            </a:solidFill>
          </a:ln>
        </p:spPr>
      </p:pic>
      <p:pic>
        <p:nvPicPr>
          <p:cNvPr id="202" name="Picture 201"/>
          <p:cNvPicPr>
            <a:picLocks noChangeAspect="1"/>
          </p:cNvPicPr>
          <p:nvPr/>
        </p:nvPicPr>
        <p:blipFill rotWithShape="1">
          <a:blip r:embed="rId6" cstate="print">
            <a:extLst>
              <a:ext uri="{28A0092B-C50C-407E-A947-70E740481C1C}">
                <a14:useLocalDpi xmlns:a14="http://schemas.microsoft.com/office/drawing/2010/main" xmlns="" val="0"/>
              </a:ext>
            </a:extLst>
          </a:blip>
          <a:srcRect l="5844" t="8645" r="21176" b="32198"/>
          <a:stretch/>
        </p:blipFill>
        <p:spPr>
          <a:xfrm>
            <a:off x="1807650" y="3348104"/>
            <a:ext cx="3670310" cy="229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ight Arrow 1"/>
          <p:cNvSpPr/>
          <p:nvPr/>
        </p:nvSpPr>
        <p:spPr>
          <a:xfrm>
            <a:off x="979546" y="1598321"/>
            <a:ext cx="584949" cy="220059"/>
          </a:xfrm>
          <a:prstGeom prst="rightArrow">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5" name="Right Arrow 94"/>
          <p:cNvSpPr/>
          <p:nvPr/>
        </p:nvSpPr>
        <p:spPr>
          <a:xfrm>
            <a:off x="2467047" y="1598321"/>
            <a:ext cx="584949" cy="220059"/>
          </a:xfrm>
          <a:prstGeom prst="rightArrow">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6" name="Right Arrow 95"/>
          <p:cNvSpPr/>
          <p:nvPr/>
        </p:nvSpPr>
        <p:spPr>
          <a:xfrm>
            <a:off x="4567989" y="1598321"/>
            <a:ext cx="584949" cy="220059"/>
          </a:xfrm>
          <a:prstGeom prst="rightArrow">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0" name="Right Arrow 109"/>
          <p:cNvSpPr/>
          <p:nvPr/>
        </p:nvSpPr>
        <p:spPr>
          <a:xfrm>
            <a:off x="6594557" y="1598321"/>
            <a:ext cx="584949" cy="220059"/>
          </a:xfrm>
          <a:prstGeom prst="rightArrow">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 name="Bent Arrow 3"/>
          <p:cNvSpPr/>
          <p:nvPr/>
        </p:nvSpPr>
        <p:spPr>
          <a:xfrm rot="10800000">
            <a:off x="5538199" y="2837387"/>
            <a:ext cx="2756351" cy="2585995"/>
          </a:xfrm>
          <a:prstGeom prst="bentArrow">
            <a:avLst>
              <a:gd name="adj1" fmla="val 4966"/>
              <a:gd name="adj2" fmla="val 7027"/>
              <a:gd name="adj3" fmla="val 13222"/>
              <a:gd name="adj4" fmla="val 16426"/>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descr="Screen Shot 2013-09-16 at 10.31.31 PM.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317827" y="1102787"/>
            <a:ext cx="1052841" cy="1183978"/>
          </a:xfrm>
          <a:prstGeom prst="rect">
            <a:avLst/>
          </a:prstGeom>
        </p:spPr>
      </p:pic>
    </p:spTree>
    <p:extLst>
      <p:ext uri="{BB962C8B-B14F-4D97-AF65-F5344CB8AC3E}">
        <p14:creationId xmlns:p14="http://schemas.microsoft.com/office/powerpoint/2010/main" xmlns="" val="1860731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proteomics analysis:</a:t>
            </a:r>
            <a:br>
              <a:rPr lang="en-US" dirty="0" smtClean="0"/>
            </a:br>
            <a:r>
              <a:rPr lang="en-US" dirty="0" smtClean="0"/>
              <a:t>Summary of the proteomics data</a:t>
            </a:r>
            <a:endParaRPr lang="en-US" dirty="0"/>
          </a:p>
        </p:txBody>
      </p:sp>
      <p:sp>
        <p:nvSpPr>
          <p:cNvPr id="3" name="Content Placeholder 2"/>
          <p:cNvSpPr>
            <a:spLocks noGrp="1"/>
          </p:cNvSpPr>
          <p:nvPr>
            <p:ph idx="1"/>
          </p:nvPr>
        </p:nvSpPr>
        <p:spPr/>
        <p:txBody>
          <a:bodyPr/>
          <a:lstStyle/>
          <a:p>
            <a:r>
              <a:rPr lang="en-US" sz="2400" dirty="0" smtClean="0"/>
              <a:t>90 tumors</a:t>
            </a:r>
          </a:p>
          <a:p>
            <a:r>
              <a:rPr lang="en-US" sz="2400" dirty="0" smtClean="0"/>
              <a:t>6,299,756 identifiable spectra</a:t>
            </a:r>
          </a:p>
          <a:p>
            <a:r>
              <a:rPr lang="en-US" sz="2400" dirty="0" smtClean="0"/>
              <a:t>124,823 distinct peptides (1% FDR)</a:t>
            </a:r>
          </a:p>
          <a:p>
            <a:r>
              <a:rPr lang="en-US" sz="2400" dirty="0" smtClean="0"/>
              <a:t>7,526 proteins (2.6% FDR)</a:t>
            </a:r>
          </a:p>
          <a:p>
            <a:r>
              <a:rPr lang="en-US" sz="2400" dirty="0" smtClean="0"/>
              <a:t>3,899 quantifiable proteins (0.43% FDR)</a:t>
            </a:r>
          </a:p>
        </p:txBody>
      </p:sp>
      <p:pic>
        <p:nvPicPr>
          <p:cNvPr id="4" name="Picture 3" descr="Screen Shot 2013-09-11 at 9.22.17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47908" y="3259164"/>
            <a:ext cx="3471164" cy="2455719"/>
          </a:xfrm>
          <a:prstGeom prst="roundRect">
            <a:avLst>
              <a:gd name="adj" fmla="val 8594"/>
            </a:avLst>
          </a:prstGeom>
          <a:solidFill>
            <a:srgbClr val="FFFFFF">
              <a:shade val="85000"/>
            </a:srgbClr>
          </a:solidFill>
          <a:ln>
            <a:noFill/>
          </a:ln>
          <a:effectLst/>
        </p:spPr>
      </p:pic>
      <p:sp>
        <p:nvSpPr>
          <p:cNvPr id="5" name="Rectangle 4"/>
          <p:cNvSpPr/>
          <p:nvPr/>
        </p:nvSpPr>
        <p:spPr>
          <a:xfrm>
            <a:off x="4105566" y="5664760"/>
            <a:ext cx="4831961" cy="400110"/>
          </a:xfrm>
          <a:prstGeom prst="rect">
            <a:avLst/>
          </a:prstGeom>
        </p:spPr>
        <p:txBody>
          <a:bodyPr wrap="square">
            <a:spAutoFit/>
          </a:bodyPr>
          <a:lstStyle/>
          <a:p>
            <a:r>
              <a:rPr lang="en-US" sz="2000" dirty="0"/>
              <a:t>https://</a:t>
            </a:r>
            <a:r>
              <a:rPr lang="en-US" sz="2000" dirty="0" err="1"/>
              <a:t>cptac</a:t>
            </a:r>
            <a:r>
              <a:rPr lang="en-US" sz="2000" dirty="0"/>
              <a:t>-data-</a:t>
            </a:r>
            <a:r>
              <a:rPr lang="en-US" sz="2000" dirty="0" err="1" smtClean="0"/>
              <a:t>portal.georgetown.edu</a:t>
            </a:r>
            <a:endParaRPr lang="en-US" sz="2000" dirty="0"/>
          </a:p>
        </p:txBody>
      </p:sp>
      <p:sp>
        <p:nvSpPr>
          <p:cNvPr id="6" name="Can 5"/>
          <p:cNvSpPr/>
          <p:nvPr/>
        </p:nvSpPr>
        <p:spPr>
          <a:xfrm>
            <a:off x="2350009" y="3872160"/>
            <a:ext cx="2339404" cy="1651839"/>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smtClean="0"/>
              <a:t>684 GB</a:t>
            </a:r>
            <a:endParaRPr lang="en-US" sz="3200" dirty="0"/>
          </a:p>
        </p:txBody>
      </p:sp>
    </p:spTree>
    <p:extLst>
      <p:ext uri="{BB962C8B-B14F-4D97-AF65-F5344CB8AC3E}">
        <p14:creationId xmlns:p14="http://schemas.microsoft.com/office/powerpoint/2010/main" xmlns="" val="357244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added value of proteome profiling in human cancer studies?</a:t>
            </a:r>
            <a:endParaRPr lang="en-US" dirty="0"/>
          </a:p>
        </p:txBody>
      </p:sp>
      <p:sp>
        <p:nvSpPr>
          <p:cNvPr id="3" name="Content Placeholder 2"/>
          <p:cNvSpPr>
            <a:spLocks noGrp="1"/>
          </p:cNvSpPr>
          <p:nvPr>
            <p:ph idx="1"/>
          </p:nvPr>
        </p:nvSpPr>
        <p:spPr/>
        <p:txBody>
          <a:bodyPr/>
          <a:lstStyle/>
          <a:p>
            <a:r>
              <a:rPr lang="en-US" sz="2400" dirty="0" smtClean="0"/>
              <a:t>Cancer biomarker discovery</a:t>
            </a:r>
          </a:p>
          <a:p>
            <a:endParaRPr lang="en-US" sz="2400" dirty="0"/>
          </a:p>
          <a:p>
            <a:r>
              <a:rPr lang="en-US" sz="2400" dirty="0"/>
              <a:t>Oncogenic driver prioritization</a:t>
            </a:r>
            <a:endParaRPr lang="en-US" sz="2400" dirty="0" smtClean="0"/>
          </a:p>
          <a:p>
            <a:endParaRPr lang="en-US" sz="2400" dirty="0"/>
          </a:p>
          <a:p>
            <a:r>
              <a:rPr lang="en-US" sz="2400" dirty="0" smtClean="0"/>
              <a:t>Molecular subtype classification</a:t>
            </a:r>
          </a:p>
        </p:txBody>
      </p:sp>
      <p:pic>
        <p:nvPicPr>
          <p:cNvPr id="4" name="Picture 3"/>
          <p:cNvPicPr>
            <a:picLocks noChangeAspect="1"/>
          </p:cNvPicPr>
          <p:nvPr/>
        </p:nvPicPr>
        <p:blipFill>
          <a:blip r:embed="rId2"/>
          <a:stretch>
            <a:fillRect/>
          </a:stretch>
        </p:blipFill>
        <p:spPr>
          <a:xfrm>
            <a:off x="5271361" y="2687591"/>
            <a:ext cx="3541582" cy="3541582"/>
          </a:xfrm>
          <a:prstGeom prst="rect">
            <a:avLst/>
          </a:prstGeom>
        </p:spPr>
      </p:pic>
    </p:spTree>
    <p:extLst>
      <p:ext uri="{BB962C8B-B14F-4D97-AF65-F5344CB8AC3E}">
        <p14:creationId xmlns:p14="http://schemas.microsoft.com/office/powerpoint/2010/main" xmlns="" val="373609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8" presetClass="emph" presetSubtype="0" fill="hold" nodeType="clickEffect">
                                  <p:stCondLst>
                                    <p:cond delay="0"/>
                                  </p:stCondLst>
                                  <p:iterate type="lt">
                                    <p:tmPct val="10000"/>
                                  </p:iterate>
                                  <p:childTnLst>
                                    <p:animClr clrSpc="rgb" dir="cw">
                                      <p:cBhvr override="childStyle">
                                        <p:cTn id="14" dur="500" fill="hold"/>
                                        <p:tgtEl>
                                          <p:spTgt spid="3">
                                            <p:txEl>
                                              <p:pRg st="0" end="0"/>
                                            </p:txEl>
                                          </p:spTgt>
                                        </p:tgtEl>
                                        <p:attrNameLst>
                                          <p:attrName>style.color</p:attrName>
                                        </p:attrNameLst>
                                      </p:cBhvr>
                                      <p:to>
                                        <a:schemeClr val="accent2"/>
                                      </p:to>
                                    </p:animClr>
                                    <p:animClr clrSpc="rgb" dir="cw">
                                      <p:cBhvr>
                                        <p:cTn id="15" dur="500" fill="hold"/>
                                        <p:tgtEl>
                                          <p:spTgt spid="3">
                                            <p:txEl>
                                              <p:pRg st="0" end="0"/>
                                            </p:txEl>
                                          </p:spTgt>
                                        </p:tgtEl>
                                        <p:attrNameLst>
                                          <p:attrName>fillcolor</p:attrName>
                                        </p:attrNameLst>
                                      </p:cBhvr>
                                      <p:to>
                                        <a:schemeClr val="accent2"/>
                                      </p:to>
                                    </p:animClr>
                                    <p:set>
                                      <p:cBhvr>
                                        <p:cTn id="16" dur="500" fill="hold"/>
                                        <p:tgtEl>
                                          <p:spTgt spid="3">
                                            <p:txEl>
                                              <p:pRg st="0" end="0"/>
                                            </p:txEl>
                                          </p:spTgt>
                                        </p:tgtEl>
                                        <p:attrNameLst>
                                          <p:attrName>fill.type</p:attrName>
                                        </p:attrNameLst>
                                      </p:cBhvr>
                                      <p:to>
                                        <p:strVal val="solid"/>
                                      </p:to>
                                    </p:set>
                                    <p:anim to="1.5" calcmode="lin" valueType="num">
                                      <p:cBhvr override="childStyle">
                                        <p:cTn id="17" dur="500" fill="hold"/>
                                        <p:tgtEl>
                                          <p:spTgt spid="3">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dge">
  <a:themeElements>
    <a:clrScheme name="2_Edge 10">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03300"/>
      </a:hlink>
      <a:folHlink>
        <a:srgbClr val="0033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10">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03300"/>
        </a:hlink>
        <a:folHlink>
          <a:srgbClr val="00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6157</TotalTime>
  <Words>842</Words>
  <Application>Microsoft Macintosh PowerPoint</Application>
  <PresentationFormat>On-screen Show (4:3)</PresentationFormat>
  <Paragraphs>226</Paragraphs>
  <Slides>25</Slides>
  <Notes>4</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Default Design</vt:lpstr>
      <vt:lpstr>2_Edge</vt:lpstr>
      <vt:lpstr>1_Default Design</vt:lpstr>
      <vt:lpstr>About OMICS Group</vt:lpstr>
      <vt:lpstr>About OMICS Group Conferences</vt:lpstr>
      <vt:lpstr>Translating multidimensional cancer omics data into biological insights </vt:lpstr>
      <vt:lpstr>Omics opportunities and challenges</vt:lpstr>
      <vt:lpstr>The Cancer Genome Atlas (TCGA) Colon and Rectal Cancer (CRC) Project</vt:lpstr>
      <vt:lpstr>Global proteomics analysis: Samples</vt:lpstr>
      <vt:lpstr>Global proteomics analysis: Vanderbilt shotgun proteomics platform</vt:lpstr>
      <vt:lpstr>Global proteomics analysis: Summary of the proteomics data</vt:lpstr>
      <vt:lpstr>What is the added value of proteome profiling in human cancer studies?</vt:lpstr>
      <vt:lpstr>Mutant proteins as cancer biomarkers</vt:lpstr>
      <vt:lpstr>Personalized protein database from RNA-Seq data</vt:lpstr>
      <vt:lpstr>Personalized database search results</vt:lpstr>
      <vt:lpstr>What is the added value of proteome profiling in human cancer studies?</vt:lpstr>
      <vt:lpstr>Candidate drivers in regions of copy number alteration (CNA)</vt:lpstr>
      <vt:lpstr>Proteomics data enables prioritization of CNA regions and candidate drivers</vt:lpstr>
      <vt:lpstr>Proteomics data help narrow down candidate oncogenic drivers</vt:lpstr>
      <vt:lpstr>Higher HNF4A dependency in CRC cell lines</vt:lpstr>
      <vt:lpstr>What is the added value of proteome profiling in human cancer studies?</vt:lpstr>
      <vt:lpstr>TCGA transcriptomic subtypes</vt:lpstr>
      <vt:lpstr>mRNA level does not reliably predict protein level</vt:lpstr>
      <vt:lpstr>Five proteomic subtypes</vt:lpstr>
      <vt:lpstr>Summary</vt:lpstr>
      <vt:lpstr>Making data accessible and reusable NetGestalt CRC portal (http://crc.netgestalt.org)</vt:lpstr>
      <vt:lpstr>Acknowledgement</vt:lpstr>
      <vt:lpstr>Let Us Meet Again</vt:lpstr>
    </vt:vector>
  </TitlesOfParts>
  <Company>Vanderbilt University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cptac vanderbilt</dc:title>
  <dc:creator>Bing Zhang</dc:creator>
  <cp:lastModifiedBy>Rachana</cp:lastModifiedBy>
  <cp:revision>449</cp:revision>
  <cp:lastPrinted>2013-03-28T03:42:43Z</cp:lastPrinted>
  <dcterms:created xsi:type="dcterms:W3CDTF">2012-06-26T12:52:25Z</dcterms:created>
  <dcterms:modified xsi:type="dcterms:W3CDTF">2014-09-23T16:43:22Z</dcterms:modified>
</cp:coreProperties>
</file>