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1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76" r:id="rId3"/>
    <p:sldId id="258" r:id="rId4"/>
    <p:sldId id="278" r:id="rId5"/>
    <p:sldId id="287" r:id="rId6"/>
    <p:sldId id="260" r:id="rId7"/>
    <p:sldId id="288" r:id="rId8"/>
    <p:sldId id="257" r:id="rId9"/>
    <p:sldId id="277" r:id="rId10"/>
    <p:sldId id="280" r:id="rId11"/>
    <p:sldId id="279" r:id="rId12"/>
    <p:sldId id="284" r:id="rId13"/>
    <p:sldId id="262" r:id="rId14"/>
    <p:sldId id="281" r:id="rId15"/>
    <p:sldId id="304" r:id="rId16"/>
    <p:sldId id="290" r:id="rId17"/>
    <p:sldId id="289" r:id="rId18"/>
    <p:sldId id="302" r:id="rId19"/>
    <p:sldId id="305" r:id="rId20"/>
    <p:sldId id="303" r:id="rId21"/>
    <p:sldId id="307" r:id="rId22"/>
    <p:sldId id="308" r:id="rId23"/>
    <p:sldId id="309" r:id="rId24"/>
    <p:sldId id="310" r:id="rId25"/>
    <p:sldId id="296" r:id="rId26"/>
    <p:sldId id="297" r:id="rId27"/>
    <p:sldId id="298" r:id="rId28"/>
    <p:sldId id="299" r:id="rId29"/>
    <p:sldId id="291" r:id="rId30"/>
    <p:sldId id="300" r:id="rId31"/>
    <p:sldId id="301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24" autoAdjust="0"/>
  </p:normalViewPr>
  <p:slideViewPr>
    <p:cSldViewPr snapToGrid="0" snapToObjects="1">
      <p:cViewPr varScale="1">
        <p:scale>
          <a:sx n="120" d="100"/>
          <a:sy n="120" d="100"/>
        </p:scale>
        <p:origin x="-19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8A57A-A691-494D-9E9E-3F94163FF25D}" type="datetimeFigureOut">
              <a:rPr lang="en-US" smtClean="0"/>
              <a:t>11/09/15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FB35D-EC19-234F-AD5F-6801461AD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86414" y="8686873"/>
            <a:ext cx="2971587" cy="45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83AB515-612D-5440-A9D6-C764F439A4C0}" type="slidenum">
              <a:rPr lang="en-US" sz="1200">
                <a:latin typeface="Times New Roman" charset="0"/>
              </a:rPr>
              <a:pPr algn="r" eaLnBrk="1" hangingPunct="1"/>
              <a:t>12</a:t>
            </a:fld>
            <a:endParaRPr lang="en-US" sz="1200"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9352" y="684961"/>
            <a:ext cx="5639298" cy="3432103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27" y="4341976"/>
            <a:ext cx="5028347" cy="4117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Verdana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D618-D8B1-3A45-BFB2-38654A685848}" type="datetimeFigureOut">
              <a:rPr lang="en-US" smtClean="0"/>
              <a:t>11/09/15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CD071-B3C4-0747-95CC-21CBA996A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51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D618-D8B1-3A45-BFB2-38654A685848}" type="datetimeFigureOut">
              <a:rPr lang="en-US" smtClean="0"/>
              <a:t>11/09/15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CD071-B3C4-0747-95CC-21CBA996A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17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D618-D8B1-3A45-BFB2-38654A685848}" type="datetimeFigureOut">
              <a:rPr lang="en-US" smtClean="0"/>
              <a:t>11/09/15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CD071-B3C4-0747-95CC-21CBA996A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27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D618-D8B1-3A45-BFB2-38654A685848}" type="datetimeFigureOut">
              <a:rPr lang="en-US" smtClean="0"/>
              <a:t>11/09/15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CD071-B3C4-0747-95CC-21CBA996A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4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D618-D8B1-3A45-BFB2-38654A685848}" type="datetimeFigureOut">
              <a:rPr lang="en-US" smtClean="0"/>
              <a:t>11/09/15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CD071-B3C4-0747-95CC-21CBA996A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16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D618-D8B1-3A45-BFB2-38654A685848}" type="datetimeFigureOut">
              <a:rPr lang="en-US" smtClean="0"/>
              <a:t>11/09/15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CD071-B3C4-0747-95CC-21CBA996A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0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D618-D8B1-3A45-BFB2-38654A685848}" type="datetimeFigureOut">
              <a:rPr lang="en-US" smtClean="0"/>
              <a:t>11/09/15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CD071-B3C4-0747-95CC-21CBA996A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38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D618-D8B1-3A45-BFB2-38654A685848}" type="datetimeFigureOut">
              <a:rPr lang="en-US" smtClean="0"/>
              <a:t>11/09/15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CD071-B3C4-0747-95CC-21CBA996A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6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D618-D8B1-3A45-BFB2-38654A685848}" type="datetimeFigureOut">
              <a:rPr lang="en-US" smtClean="0"/>
              <a:t>11/09/15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CD071-B3C4-0747-95CC-21CBA996A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34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D618-D8B1-3A45-BFB2-38654A685848}" type="datetimeFigureOut">
              <a:rPr lang="en-US" smtClean="0"/>
              <a:t>11/09/15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CD071-B3C4-0747-95CC-21CBA996A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0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D618-D8B1-3A45-BFB2-38654A685848}" type="datetimeFigureOut">
              <a:rPr lang="en-US" smtClean="0"/>
              <a:t>11/09/15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CD071-B3C4-0747-95CC-21CBA996A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7D618-D8B1-3A45-BFB2-38654A685848}" type="datetimeFigureOut">
              <a:rPr lang="en-US" smtClean="0"/>
              <a:t>11/09/15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CD071-B3C4-0747-95CC-21CBA996A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962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11667" y="1015999"/>
            <a:ext cx="8773583" cy="2415117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The Pursuit of Prevention of Renal failure in an imperfect world-Is it possible in the 21</a:t>
            </a:r>
            <a:r>
              <a:rPr lang="en-US" baseline="30000" dirty="0" smtClean="0"/>
              <a:t>st</a:t>
            </a:r>
            <a:r>
              <a:rPr lang="en-US" dirty="0" smtClean="0"/>
              <a:t> century?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34999" y="5780617"/>
            <a:ext cx="8138583" cy="781050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 smtClean="0"/>
              <a:t>By: </a:t>
            </a:r>
            <a:r>
              <a:rPr lang="en-US" dirty="0" smtClean="0"/>
              <a:t> </a:t>
            </a:r>
            <a:r>
              <a:rPr lang="en-US" sz="1800" dirty="0" smtClean="0"/>
              <a:t>Baskar </a:t>
            </a:r>
            <a:r>
              <a:rPr lang="en-US" sz="1800" dirty="0"/>
              <a:t>,</a:t>
            </a:r>
            <a:r>
              <a:rPr lang="en-US" sz="1800" dirty="0" smtClean="0"/>
              <a:t> </a:t>
            </a:r>
            <a:r>
              <a:rPr lang="en-US" sz="1800" dirty="0" smtClean="0"/>
              <a:t>WDHB</a:t>
            </a:r>
            <a:r>
              <a:rPr lang="en-US" sz="1800" dirty="0" smtClean="0"/>
              <a:t>, </a:t>
            </a:r>
            <a:r>
              <a:rPr lang="en-US" sz="1800" dirty="0" smtClean="0"/>
              <a:t>Renal Service Auckland</a:t>
            </a:r>
            <a:r>
              <a:rPr lang="en-US" sz="1800" dirty="0"/>
              <a:t> </a:t>
            </a:r>
            <a:r>
              <a:rPr lang="en-US" sz="1800" dirty="0" smtClean="0"/>
              <a:t>New Zealand</a:t>
            </a:r>
          </a:p>
          <a:p>
            <a:r>
              <a:rPr lang="en-US" sz="1800" dirty="0" smtClean="0"/>
              <a:t>Presented at : “4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International Conference on Nephrology and Therapeutics” – Baltimore USA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22328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betes Affect Kidney 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99" y="1050303"/>
            <a:ext cx="4030871" cy="4363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12318"/>
            <a:ext cx="8229600" cy="937985"/>
          </a:xfrm>
        </p:spPr>
        <p:txBody>
          <a:bodyPr/>
          <a:lstStyle/>
          <a:p>
            <a:r>
              <a:rPr lang="en-US" dirty="0" smtClean="0"/>
              <a:t>Diabetic Nephropathy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76572" y="6619473"/>
            <a:ext cx="1367428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i="1" dirty="0" smtClean="0"/>
              <a:t>Source : Google images</a:t>
            </a:r>
            <a:endParaRPr lang="en-US" sz="950" i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186346"/>
              </p:ext>
            </p:extLst>
          </p:nvPr>
        </p:nvGraphicFramePr>
        <p:xfrm>
          <a:off x="1280582" y="5487651"/>
          <a:ext cx="6647505" cy="1152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379"/>
                <a:gridCol w="1210712"/>
                <a:gridCol w="961487"/>
                <a:gridCol w="1068128"/>
                <a:gridCol w="1102799"/>
              </a:tblGrid>
              <a:tr h="243565">
                <a:tc>
                  <a:txBody>
                    <a:bodyPr/>
                    <a:lstStyle/>
                    <a:p>
                      <a:r>
                        <a:rPr lang="en-US" dirty="0" smtClean="0"/>
                        <a:t>Disease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2009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2010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2011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2012</a:t>
                      </a:r>
                      <a:endParaRPr lang="en-US" b="1" dirty="0"/>
                    </a:p>
                  </a:txBody>
                  <a:tcPr/>
                </a:tc>
              </a:tr>
              <a:tr h="243565">
                <a:tc gridSpan="5">
                  <a:txBody>
                    <a:bodyPr/>
                    <a:lstStyle/>
                    <a:p>
                      <a:pPr algn="just"/>
                      <a:r>
                        <a:rPr lang="en-US" b="1" dirty="0" smtClean="0"/>
                        <a:t>New Zealand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146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Diabetic Nephropathy</a:t>
                      </a:r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279 (48%)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260 (50%)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204 (42%)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249 (49%)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026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phroscleros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91" y="1131192"/>
            <a:ext cx="7588354" cy="4972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11808"/>
            <a:ext cx="8229600" cy="1143000"/>
          </a:xfrm>
        </p:spPr>
        <p:txBody>
          <a:bodyPr/>
          <a:lstStyle/>
          <a:p>
            <a:r>
              <a:rPr lang="en-US" dirty="0" err="1" smtClean="0"/>
              <a:t>Nephrosclerosis</a:t>
            </a:r>
            <a:r>
              <a:rPr lang="en-US" dirty="0" smtClean="0"/>
              <a:t> - </a:t>
            </a:r>
            <a:r>
              <a:rPr lang="en-US" sz="4200" dirty="0" smtClean="0"/>
              <a:t>(Hypertension)</a:t>
            </a:r>
            <a:endParaRPr lang="en-US" sz="4200" dirty="0"/>
          </a:p>
        </p:txBody>
      </p:sp>
      <p:sp>
        <p:nvSpPr>
          <p:cNvPr id="6" name="TextBox 5"/>
          <p:cNvSpPr txBox="1"/>
          <p:nvPr/>
        </p:nvSpPr>
        <p:spPr>
          <a:xfrm>
            <a:off x="7776572" y="6619473"/>
            <a:ext cx="1367428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i="1" dirty="0" smtClean="0"/>
              <a:t>Source : Google images</a:t>
            </a:r>
            <a:endParaRPr lang="en-US" sz="950" i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709656"/>
              </p:ext>
            </p:extLst>
          </p:nvPr>
        </p:nvGraphicFramePr>
        <p:xfrm>
          <a:off x="1069955" y="5364994"/>
          <a:ext cx="7059216" cy="1174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7100"/>
                <a:gridCol w="1285697"/>
                <a:gridCol w="1021036"/>
                <a:gridCol w="1134282"/>
                <a:gridCol w="1171101"/>
              </a:tblGrid>
              <a:tr h="260930">
                <a:tc>
                  <a:txBody>
                    <a:bodyPr/>
                    <a:lstStyle/>
                    <a:p>
                      <a:r>
                        <a:rPr lang="en-US" dirty="0" smtClean="0"/>
                        <a:t>Disease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2009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2010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2011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2012</a:t>
                      </a:r>
                      <a:endParaRPr lang="en-US" b="1" dirty="0"/>
                    </a:p>
                  </a:txBody>
                  <a:tcPr/>
                </a:tc>
              </a:tr>
              <a:tr h="260930">
                <a:tc gridSpan="5">
                  <a:txBody>
                    <a:bodyPr/>
                    <a:lstStyle/>
                    <a:p>
                      <a:pPr algn="just"/>
                      <a:r>
                        <a:rPr lang="en-US" b="1" dirty="0" smtClean="0"/>
                        <a:t>New Zealand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304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Hypertension</a:t>
                      </a:r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62 (11%)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58 (11%)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51 (11%)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48 (9%)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6054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48"/>
          <p:cNvSpPr>
            <a:spLocks noChangeArrowheads="1"/>
          </p:cNvSpPr>
          <p:nvPr/>
        </p:nvSpPr>
        <p:spPr bwMode="auto">
          <a:xfrm>
            <a:off x="543278" y="1311276"/>
            <a:ext cx="1900766" cy="2130425"/>
          </a:xfrm>
          <a:prstGeom prst="roundRect">
            <a:avLst>
              <a:gd name="adj" fmla="val 9653"/>
            </a:avLst>
          </a:prstGeom>
          <a:gradFill rotWithShape="0">
            <a:gsLst>
              <a:gs pos="0">
                <a:srgbClr val="002394"/>
              </a:gs>
              <a:gs pos="100000">
                <a:srgbClr val="00007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NZ">
              <a:latin typeface="Verdana" charset="0"/>
            </a:endParaRPr>
          </a:p>
        </p:txBody>
      </p:sp>
      <p:sp>
        <p:nvSpPr>
          <p:cNvPr id="17411" name="AutoShape 56"/>
          <p:cNvSpPr>
            <a:spLocks noChangeArrowheads="1"/>
          </p:cNvSpPr>
          <p:nvPr/>
        </p:nvSpPr>
        <p:spPr bwMode="auto">
          <a:xfrm>
            <a:off x="905933" y="3692526"/>
            <a:ext cx="1823156" cy="1920875"/>
          </a:xfrm>
          <a:prstGeom prst="roundRect">
            <a:avLst>
              <a:gd name="adj" fmla="val 9653"/>
            </a:avLst>
          </a:prstGeom>
          <a:gradFill rotWithShape="0">
            <a:gsLst>
              <a:gs pos="0">
                <a:srgbClr val="002394"/>
              </a:gs>
              <a:gs pos="100000">
                <a:srgbClr val="00007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NZ">
              <a:latin typeface="Verdana" charset="0"/>
            </a:endParaRPr>
          </a:p>
        </p:txBody>
      </p:sp>
      <p:sp>
        <p:nvSpPr>
          <p:cNvPr id="17412" name="AutoShape 55"/>
          <p:cNvSpPr>
            <a:spLocks noChangeArrowheads="1"/>
          </p:cNvSpPr>
          <p:nvPr/>
        </p:nvSpPr>
        <p:spPr bwMode="auto">
          <a:xfrm>
            <a:off x="3629378" y="3521076"/>
            <a:ext cx="1862667" cy="1920875"/>
          </a:xfrm>
          <a:prstGeom prst="roundRect">
            <a:avLst>
              <a:gd name="adj" fmla="val 9653"/>
            </a:avLst>
          </a:prstGeom>
          <a:gradFill rotWithShape="0">
            <a:gsLst>
              <a:gs pos="0">
                <a:srgbClr val="002394"/>
              </a:gs>
              <a:gs pos="100000">
                <a:srgbClr val="00007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NZ">
              <a:latin typeface="Verdana" charset="0"/>
            </a:endParaRPr>
          </a:p>
        </p:txBody>
      </p:sp>
      <p:sp>
        <p:nvSpPr>
          <p:cNvPr id="17413" name="AutoShape 54"/>
          <p:cNvSpPr>
            <a:spLocks noChangeArrowheads="1"/>
          </p:cNvSpPr>
          <p:nvPr/>
        </p:nvSpPr>
        <p:spPr bwMode="auto">
          <a:xfrm>
            <a:off x="6261101" y="3692526"/>
            <a:ext cx="2089855" cy="1920875"/>
          </a:xfrm>
          <a:prstGeom prst="roundRect">
            <a:avLst>
              <a:gd name="adj" fmla="val 9653"/>
            </a:avLst>
          </a:prstGeom>
          <a:gradFill rotWithShape="0">
            <a:gsLst>
              <a:gs pos="0">
                <a:srgbClr val="002394"/>
              </a:gs>
              <a:gs pos="100000">
                <a:srgbClr val="00007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NZ">
              <a:latin typeface="Verdana" charset="0"/>
            </a:endParaRPr>
          </a:p>
        </p:txBody>
      </p:sp>
      <p:sp>
        <p:nvSpPr>
          <p:cNvPr id="17414" name="AutoShape 53"/>
          <p:cNvSpPr>
            <a:spLocks noChangeArrowheads="1"/>
          </p:cNvSpPr>
          <p:nvPr/>
        </p:nvSpPr>
        <p:spPr bwMode="auto">
          <a:xfrm>
            <a:off x="6431845" y="1311276"/>
            <a:ext cx="2204156" cy="1920875"/>
          </a:xfrm>
          <a:prstGeom prst="roundRect">
            <a:avLst>
              <a:gd name="adj" fmla="val 9653"/>
            </a:avLst>
          </a:prstGeom>
          <a:gradFill rotWithShape="0">
            <a:gsLst>
              <a:gs pos="0">
                <a:srgbClr val="002394"/>
              </a:gs>
              <a:gs pos="100000">
                <a:srgbClr val="00007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NZ">
              <a:latin typeface="Verdana" charset="0"/>
            </a:endParaRPr>
          </a:p>
        </p:txBody>
      </p:sp>
      <p:pic>
        <p:nvPicPr>
          <p:cNvPr id="328740" name="Picture 36" descr="brain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523" y="1268414"/>
            <a:ext cx="1634067" cy="1468437"/>
          </a:xfrm>
          <a:prstGeom prst="rect">
            <a:avLst/>
          </a:prstGeom>
          <a:noFill/>
          <a:effectLst>
            <a:outerShdw dist="63500" dir="3187806" algn="ctr" rotWithShape="0">
              <a:schemeClr val="bg2"/>
            </a:outerShdw>
          </a:effectLst>
        </p:spPr>
      </p:pic>
      <p:sp>
        <p:nvSpPr>
          <p:cNvPr id="328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3467" y="0"/>
            <a:ext cx="8095545" cy="1371600"/>
          </a:xfrm>
        </p:spPr>
        <p:txBody>
          <a:bodyPr anchor="t">
            <a:noAutofit/>
          </a:bodyPr>
          <a:lstStyle/>
          <a:p>
            <a:pPr eaLnBrk="1" hangingPunct="1"/>
            <a:r>
              <a:rPr lang="en-US" sz="4000" b="1">
                <a:latin typeface="Arial" charset="0"/>
              </a:rPr>
              <a:t>Complications of Hypertension:</a:t>
            </a:r>
            <a:br>
              <a:rPr lang="en-US" sz="4000" b="1">
                <a:latin typeface="Arial" charset="0"/>
              </a:rPr>
            </a:br>
            <a:r>
              <a:rPr lang="en-US" sz="4000" b="1">
                <a:latin typeface="Arial" charset="0"/>
              </a:rPr>
              <a:t>End-Organ Damage</a:t>
            </a:r>
          </a:p>
        </p:txBody>
      </p:sp>
      <p:sp>
        <p:nvSpPr>
          <p:cNvPr id="17417" name="Text Box 31"/>
          <p:cNvSpPr txBox="1">
            <a:spLocks noChangeArrowheads="1"/>
          </p:cNvSpPr>
          <p:nvPr/>
        </p:nvSpPr>
        <p:spPr bwMode="auto">
          <a:xfrm>
            <a:off x="462845" y="6316664"/>
            <a:ext cx="493747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chemeClr val="accent2"/>
                </a:solidFill>
                <a:latin typeface="Verdana" charset="0"/>
              </a:rPr>
              <a:t>Chobanian AV, et al. </a:t>
            </a:r>
            <a:r>
              <a:rPr lang="en-US" sz="1200" b="1" i="1">
                <a:solidFill>
                  <a:schemeClr val="accent2"/>
                </a:solidFill>
                <a:latin typeface="Verdana" charset="0"/>
              </a:rPr>
              <a:t>JAMA</a:t>
            </a:r>
            <a:r>
              <a:rPr lang="en-US" sz="1200" b="1">
                <a:solidFill>
                  <a:schemeClr val="accent2"/>
                </a:solidFill>
                <a:latin typeface="Verdana" charset="0"/>
              </a:rPr>
              <a:t>. 2003;289:2560-2572.</a:t>
            </a:r>
            <a:endParaRPr lang="en-US" sz="1200" b="1">
              <a:solidFill>
                <a:srgbClr val="66FFFF"/>
              </a:solidFill>
              <a:latin typeface="Verdana" charset="0"/>
            </a:endParaRPr>
          </a:p>
        </p:txBody>
      </p:sp>
      <p:pic>
        <p:nvPicPr>
          <p:cNvPr id="328731" name="Picture 27" descr="heart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5312" y="1344614"/>
            <a:ext cx="1069622" cy="1468437"/>
          </a:xfrm>
          <a:prstGeom prst="rect">
            <a:avLst/>
          </a:prstGeom>
          <a:noFill/>
          <a:effectLst>
            <a:outerShdw dist="63500" dir="3187806" algn="ctr" rotWithShape="0">
              <a:schemeClr val="bg2"/>
            </a:outerShdw>
          </a:effectLst>
        </p:spPr>
      </p:pic>
      <p:pic>
        <p:nvPicPr>
          <p:cNvPr id="328736" name="Picture 32" descr="bloodvessel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30600" y="3330575"/>
            <a:ext cx="2075745" cy="1143000"/>
          </a:xfrm>
          <a:prstGeom prst="rect">
            <a:avLst/>
          </a:prstGeom>
          <a:noFill/>
          <a:effectLst>
            <a:outerShdw dist="63500" dir="3187806" algn="ctr" rotWithShape="0">
              <a:schemeClr val="bg2"/>
            </a:outerShdw>
          </a:effectLst>
        </p:spPr>
      </p:pic>
      <p:sp>
        <p:nvSpPr>
          <p:cNvPr id="17420" name="Text Box 33"/>
          <p:cNvSpPr txBox="1">
            <a:spLocks noChangeArrowheads="1"/>
          </p:cNvSpPr>
          <p:nvPr/>
        </p:nvSpPr>
        <p:spPr bwMode="auto">
          <a:xfrm>
            <a:off x="3606800" y="4335464"/>
            <a:ext cx="188806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solidFill>
                  <a:srgbClr val="FFFFFF"/>
                </a:solidFill>
                <a:latin typeface="Verdana" charset="0"/>
              </a:rPr>
              <a:t>Peripheral </a:t>
            </a:r>
          </a:p>
          <a:p>
            <a:pPr algn="ctr"/>
            <a:r>
              <a:rPr lang="en-US" sz="2000">
                <a:solidFill>
                  <a:srgbClr val="FFFFFF"/>
                </a:solidFill>
                <a:latin typeface="Verdana" charset="0"/>
              </a:rPr>
              <a:t>Vascular </a:t>
            </a:r>
          </a:p>
          <a:p>
            <a:pPr algn="ctr"/>
            <a:r>
              <a:rPr lang="en-US" sz="2000">
                <a:solidFill>
                  <a:srgbClr val="FFFFFF"/>
                </a:solidFill>
                <a:latin typeface="Verdana" charset="0"/>
              </a:rPr>
              <a:t>Disease</a:t>
            </a:r>
            <a:endParaRPr lang="en-US" sz="2000" b="1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17421" name="Text Box 34"/>
          <p:cNvSpPr txBox="1">
            <a:spLocks noChangeArrowheads="1"/>
          </p:cNvSpPr>
          <p:nvPr/>
        </p:nvSpPr>
        <p:spPr bwMode="auto">
          <a:xfrm>
            <a:off x="6326012" y="4927601"/>
            <a:ext cx="195862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solidFill>
                  <a:srgbClr val="FFFFFF"/>
                </a:solidFill>
                <a:latin typeface="Verdana" charset="0"/>
              </a:rPr>
              <a:t>Renal Failure,</a:t>
            </a:r>
          </a:p>
          <a:p>
            <a:pPr algn="ctr"/>
            <a:r>
              <a:rPr lang="en-US" sz="2000">
                <a:solidFill>
                  <a:srgbClr val="FFFFFF"/>
                </a:solidFill>
                <a:latin typeface="Verdana" charset="0"/>
              </a:rPr>
              <a:t>Proteinuria</a:t>
            </a:r>
            <a:endParaRPr lang="en-US" sz="2000" b="1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17422" name="Text Box 35"/>
          <p:cNvSpPr txBox="1">
            <a:spLocks noChangeArrowheads="1"/>
          </p:cNvSpPr>
          <p:nvPr/>
        </p:nvSpPr>
        <p:spPr bwMode="auto">
          <a:xfrm>
            <a:off x="6409267" y="2741614"/>
            <a:ext cx="23255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solidFill>
                  <a:srgbClr val="FFFFFF"/>
                </a:solidFill>
                <a:latin typeface="Verdana" charset="0"/>
              </a:rPr>
              <a:t>LVH, CHD, CHF</a:t>
            </a:r>
            <a:endParaRPr lang="en-US" sz="2000" b="1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17423" name="Text Box 37"/>
          <p:cNvSpPr txBox="1">
            <a:spLocks noChangeArrowheads="1"/>
          </p:cNvSpPr>
          <p:nvPr/>
        </p:nvSpPr>
        <p:spPr bwMode="auto">
          <a:xfrm>
            <a:off x="551745" y="2736850"/>
            <a:ext cx="1984022" cy="6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  <a:latin typeface="Verdana" charset="0"/>
              </a:rPr>
              <a:t>Hemorrhage,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  <a:latin typeface="Verdana" charset="0"/>
              </a:rPr>
              <a:t>Stroke</a:t>
            </a:r>
            <a:endParaRPr lang="en-US" sz="2000" b="1" dirty="0">
              <a:solidFill>
                <a:srgbClr val="FFFFFF"/>
              </a:solidFill>
              <a:latin typeface="Verdana" charset="0"/>
            </a:endParaRPr>
          </a:p>
        </p:txBody>
      </p:sp>
      <p:pic>
        <p:nvPicPr>
          <p:cNvPr id="328742" name="Picture 38" descr="EYE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0778" y="3633788"/>
            <a:ext cx="1704622" cy="1403350"/>
          </a:xfrm>
          <a:prstGeom prst="rect">
            <a:avLst/>
          </a:prstGeom>
          <a:noFill/>
          <a:effectLst>
            <a:outerShdw dist="63500" dir="3187806" algn="ctr" rotWithShape="0">
              <a:schemeClr val="bg2"/>
            </a:outerShdw>
          </a:effectLst>
        </p:spPr>
      </p:pic>
      <p:pic>
        <p:nvPicPr>
          <p:cNvPr id="328743" name="Picture 39" descr="Kidney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90078" y="3300413"/>
            <a:ext cx="1229077" cy="1670050"/>
          </a:xfrm>
          <a:prstGeom prst="rect">
            <a:avLst/>
          </a:prstGeom>
          <a:noFill/>
          <a:effectLst>
            <a:outerShdw dist="63500" dir="3187806" algn="ctr" rotWithShape="0">
              <a:schemeClr val="bg2"/>
            </a:outerShdw>
          </a:effectLst>
        </p:spPr>
      </p:pic>
      <p:sp>
        <p:nvSpPr>
          <p:cNvPr id="17426" name="Text Box 45"/>
          <p:cNvSpPr txBox="1">
            <a:spLocks noChangeArrowheads="1"/>
          </p:cNvSpPr>
          <p:nvPr/>
        </p:nvSpPr>
        <p:spPr bwMode="auto">
          <a:xfrm>
            <a:off x="853723" y="5091114"/>
            <a:ext cx="188806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solidFill>
                  <a:srgbClr val="FFFFFF"/>
                </a:solidFill>
                <a:latin typeface="Verdana" charset="0"/>
              </a:rPr>
              <a:t>Retinopathy</a:t>
            </a:r>
            <a:endParaRPr lang="en-US" sz="2000" b="1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17427" name="Text Box 52"/>
          <p:cNvSpPr txBox="1">
            <a:spLocks noChangeArrowheads="1"/>
          </p:cNvSpPr>
          <p:nvPr/>
        </p:nvSpPr>
        <p:spPr bwMode="auto">
          <a:xfrm>
            <a:off x="478368" y="5675313"/>
            <a:ext cx="82761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FFCC00"/>
                </a:solidFill>
                <a:latin typeface="Verdana" charset="0"/>
              </a:rPr>
              <a:t>CHD = coronary heart disease</a:t>
            </a:r>
          </a:p>
          <a:p>
            <a:pPr eaLnBrk="1" hangingPunct="1"/>
            <a:r>
              <a:rPr lang="en-US" sz="1200" b="1">
                <a:solidFill>
                  <a:srgbClr val="FFCC00"/>
                </a:solidFill>
                <a:latin typeface="Verdana" charset="0"/>
              </a:rPr>
              <a:t>CHF = congestive heart failure</a:t>
            </a:r>
          </a:p>
          <a:p>
            <a:pPr eaLnBrk="1" hangingPunct="1"/>
            <a:r>
              <a:rPr lang="en-US" sz="1200" b="1">
                <a:solidFill>
                  <a:srgbClr val="FFCC00"/>
                </a:solidFill>
                <a:latin typeface="Verdana" charset="0"/>
              </a:rPr>
              <a:t>LVH = left ventricular hypertrophy</a:t>
            </a:r>
          </a:p>
        </p:txBody>
      </p:sp>
      <p:grpSp>
        <p:nvGrpSpPr>
          <p:cNvPr id="17428" name="Group 58"/>
          <p:cNvGrpSpPr>
            <a:grpSpLocks/>
          </p:cNvGrpSpPr>
          <p:nvPr/>
        </p:nvGrpSpPr>
        <p:grpSpPr bwMode="auto">
          <a:xfrm>
            <a:off x="2290234" y="1766888"/>
            <a:ext cx="4504267" cy="2286000"/>
            <a:chOff x="1227" y="1221"/>
            <a:chExt cx="2837" cy="1440"/>
          </a:xfrm>
        </p:grpSpPr>
        <p:sp>
          <p:nvSpPr>
            <p:cNvPr id="328745" name="AutoShape 41"/>
            <p:cNvSpPr>
              <a:spLocks noChangeArrowheads="1"/>
            </p:cNvSpPr>
            <p:nvPr/>
          </p:nvSpPr>
          <p:spPr bwMode="auto">
            <a:xfrm flipH="1">
              <a:off x="3447" y="1334"/>
              <a:ext cx="617" cy="200"/>
            </a:xfrm>
            <a:prstGeom prst="leftArrow">
              <a:avLst>
                <a:gd name="adj1" fmla="val 50000"/>
                <a:gd name="adj2" fmla="val 77125"/>
              </a:avLst>
            </a:prstGeom>
            <a:gradFill rotWithShape="0">
              <a:gsLst>
                <a:gs pos="0">
                  <a:srgbClr val="002394"/>
                </a:gs>
                <a:gs pos="100000">
                  <a:srgbClr val="FFFF0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NZ">
                <a:latin typeface="Verdana" pitchFamily="34" charset="0"/>
                <a:ea typeface="+mn-ea"/>
              </a:endParaRPr>
            </a:p>
          </p:txBody>
        </p:sp>
        <p:sp>
          <p:nvSpPr>
            <p:cNvPr id="328746" name="AutoShape 42"/>
            <p:cNvSpPr>
              <a:spLocks noChangeArrowheads="1"/>
            </p:cNvSpPr>
            <p:nvPr/>
          </p:nvSpPr>
          <p:spPr bwMode="auto">
            <a:xfrm rot="5400000" flipH="1">
              <a:off x="2366" y="1817"/>
              <a:ext cx="600" cy="222"/>
            </a:xfrm>
            <a:prstGeom prst="leftArrow">
              <a:avLst>
                <a:gd name="adj1" fmla="val 50000"/>
                <a:gd name="adj2" fmla="val 67568"/>
              </a:avLst>
            </a:prstGeom>
            <a:gradFill rotWithShape="0">
              <a:gsLst>
                <a:gs pos="0">
                  <a:srgbClr val="002394"/>
                </a:gs>
                <a:gs pos="100000">
                  <a:srgbClr val="FFFF00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NZ">
                <a:latin typeface="Verdana" pitchFamily="34" charset="0"/>
                <a:ea typeface="+mn-ea"/>
              </a:endParaRPr>
            </a:p>
          </p:txBody>
        </p:sp>
        <p:sp>
          <p:nvSpPr>
            <p:cNvPr id="328747" name="AutoShape 43"/>
            <p:cNvSpPr>
              <a:spLocks noChangeArrowheads="1"/>
            </p:cNvSpPr>
            <p:nvPr/>
          </p:nvSpPr>
          <p:spPr bwMode="auto">
            <a:xfrm rot="8033039" flipH="1">
              <a:off x="1228" y="1924"/>
              <a:ext cx="1297" cy="178"/>
            </a:xfrm>
            <a:prstGeom prst="leftArrow">
              <a:avLst>
                <a:gd name="adj1" fmla="val 55583"/>
                <a:gd name="adj2" fmla="val 91081"/>
              </a:avLst>
            </a:prstGeom>
            <a:gradFill rotWithShape="0">
              <a:gsLst>
                <a:gs pos="0">
                  <a:srgbClr val="FFFF00"/>
                </a:gs>
                <a:gs pos="100000">
                  <a:srgbClr val="002394"/>
                </a:gs>
              </a:gsLst>
              <a:lin ang="18900000" scaled="1"/>
            </a:gradFill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NZ">
                <a:latin typeface="Verdana" pitchFamily="34" charset="0"/>
                <a:ea typeface="+mn-ea"/>
              </a:endParaRPr>
            </a:p>
          </p:txBody>
        </p:sp>
        <p:sp>
          <p:nvSpPr>
            <p:cNvPr id="328748" name="AutoShape 44"/>
            <p:cNvSpPr>
              <a:spLocks noChangeArrowheads="1"/>
            </p:cNvSpPr>
            <p:nvPr/>
          </p:nvSpPr>
          <p:spPr bwMode="auto">
            <a:xfrm rot="-8033039">
              <a:off x="2760" y="1924"/>
              <a:ext cx="1297" cy="178"/>
            </a:xfrm>
            <a:prstGeom prst="leftArrow">
              <a:avLst>
                <a:gd name="adj1" fmla="val 55583"/>
                <a:gd name="adj2" fmla="val 91081"/>
              </a:avLst>
            </a:prstGeom>
            <a:gradFill rotWithShape="0">
              <a:gsLst>
                <a:gs pos="0">
                  <a:srgbClr val="002394"/>
                </a:gs>
                <a:gs pos="100000">
                  <a:srgbClr val="FFFF00"/>
                </a:gs>
              </a:gsLst>
              <a:lin ang="2700000" scaled="1"/>
            </a:gradFill>
            <a:ln w="12700">
              <a:noFill/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NZ">
                <a:latin typeface="Verdana" pitchFamily="34" charset="0"/>
                <a:ea typeface="+mn-ea"/>
              </a:endParaRPr>
            </a:p>
          </p:txBody>
        </p:sp>
        <p:sp>
          <p:nvSpPr>
            <p:cNvPr id="328761" name="AutoShape 57"/>
            <p:cNvSpPr>
              <a:spLocks noChangeArrowheads="1"/>
            </p:cNvSpPr>
            <p:nvPr/>
          </p:nvSpPr>
          <p:spPr bwMode="auto">
            <a:xfrm>
              <a:off x="1227" y="1334"/>
              <a:ext cx="617" cy="200"/>
            </a:xfrm>
            <a:prstGeom prst="leftArrow">
              <a:avLst>
                <a:gd name="adj1" fmla="val 50000"/>
                <a:gd name="adj2" fmla="val 77125"/>
              </a:avLst>
            </a:prstGeom>
            <a:gradFill rotWithShape="0">
              <a:gsLst>
                <a:gs pos="0">
                  <a:srgbClr val="FFFF00"/>
                </a:gs>
                <a:gs pos="100000">
                  <a:srgbClr val="002394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NZ">
                <a:latin typeface="Verdana" pitchFamily="34" charset="0"/>
                <a:ea typeface="+mn-ea"/>
              </a:endParaRPr>
            </a:p>
          </p:txBody>
        </p:sp>
        <p:sp>
          <p:nvSpPr>
            <p:cNvPr id="328750" name="AutoShape 46"/>
            <p:cNvSpPr>
              <a:spLocks noChangeArrowheads="1"/>
            </p:cNvSpPr>
            <p:nvPr/>
          </p:nvSpPr>
          <p:spPr bwMode="auto">
            <a:xfrm>
              <a:off x="1794" y="1221"/>
              <a:ext cx="1722" cy="396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993300">
                    <a:gamma/>
                    <a:shade val="38039"/>
                    <a:invGamma/>
                  </a:srgbClr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74053" dir="3542175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latin typeface="Verdana" pitchFamily="34" charset="0"/>
                  <a:ea typeface="+mn-ea"/>
                </a:rPr>
                <a:t>Hypertension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34538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lycystic Kidne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690" y="1308104"/>
            <a:ext cx="4397929" cy="4417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6836"/>
            <a:ext cx="8229600" cy="1143000"/>
          </a:xfrm>
        </p:spPr>
        <p:txBody>
          <a:bodyPr/>
          <a:lstStyle/>
          <a:p>
            <a:r>
              <a:rPr lang="en-US" dirty="0" smtClean="0"/>
              <a:t>Polycystic Kidney Disease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76572" y="6617703"/>
            <a:ext cx="1367428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i="1" dirty="0" smtClean="0"/>
              <a:t>Source : Google images</a:t>
            </a:r>
            <a:endParaRPr lang="en-US" sz="950" i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571338"/>
              </p:ext>
            </p:extLst>
          </p:nvPr>
        </p:nvGraphicFramePr>
        <p:xfrm>
          <a:off x="1478318" y="5307063"/>
          <a:ext cx="6298254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3310"/>
                <a:gridCol w="1147103"/>
                <a:gridCol w="910971"/>
                <a:gridCol w="1012010"/>
                <a:gridCol w="1044860"/>
              </a:tblGrid>
              <a:tr h="275827">
                <a:tc>
                  <a:txBody>
                    <a:bodyPr/>
                    <a:lstStyle/>
                    <a:p>
                      <a:r>
                        <a:rPr lang="en-US" dirty="0" smtClean="0"/>
                        <a:t>Disease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2009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2010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2011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2012</a:t>
                      </a:r>
                      <a:endParaRPr lang="en-US" b="1" dirty="0"/>
                    </a:p>
                  </a:txBody>
                  <a:tcPr/>
                </a:tc>
              </a:tr>
              <a:tr h="275827">
                <a:tc gridSpan="5">
                  <a:txBody>
                    <a:bodyPr/>
                    <a:lstStyle/>
                    <a:p>
                      <a:pPr algn="just"/>
                      <a:r>
                        <a:rPr lang="en-US" b="1" dirty="0" smtClean="0"/>
                        <a:t>New Zealand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7294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Ploycystic</a:t>
                      </a:r>
                      <a:r>
                        <a:rPr lang="en-US" sz="1600" baseline="0" dirty="0" smtClean="0"/>
                        <a:t> Kidney Disease</a:t>
                      </a:r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34 (6%)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 (3%)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28 (6%)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27 (%)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6420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12318"/>
            <a:ext cx="8229600" cy="937985"/>
          </a:xfrm>
        </p:spPr>
        <p:txBody>
          <a:bodyPr/>
          <a:lstStyle/>
          <a:p>
            <a:r>
              <a:rPr lang="en-US" dirty="0" smtClean="0"/>
              <a:t>Reflux Nephropathy</a:t>
            </a:r>
            <a:endParaRPr lang="en-US" dirty="0"/>
          </a:p>
        </p:txBody>
      </p:sp>
      <p:pic>
        <p:nvPicPr>
          <p:cNvPr id="3" name="Picture 2" descr="reflux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90" y="1050303"/>
            <a:ext cx="8001000" cy="441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42285" y="3244334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nephrosclerosis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76572" y="6619473"/>
            <a:ext cx="1367428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i="1" dirty="0" smtClean="0"/>
              <a:t>Source : Google images</a:t>
            </a:r>
            <a:endParaRPr lang="en-US" sz="950" i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502620"/>
              </p:ext>
            </p:extLst>
          </p:nvPr>
        </p:nvGraphicFramePr>
        <p:xfrm>
          <a:off x="1435984" y="5488607"/>
          <a:ext cx="6340588" cy="1076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7985"/>
                <a:gridCol w="1154813"/>
                <a:gridCol w="917095"/>
                <a:gridCol w="1018812"/>
                <a:gridCol w="1051883"/>
              </a:tblGrid>
              <a:tr h="290446">
                <a:tc>
                  <a:txBody>
                    <a:bodyPr/>
                    <a:lstStyle/>
                    <a:p>
                      <a:r>
                        <a:rPr lang="en-US" dirty="0" smtClean="0"/>
                        <a:t>Disease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2009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2010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2011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2012</a:t>
                      </a:r>
                      <a:endParaRPr lang="en-US" b="1" dirty="0"/>
                    </a:p>
                  </a:txBody>
                  <a:tcPr/>
                </a:tc>
              </a:tr>
              <a:tr h="290446">
                <a:tc gridSpan="5">
                  <a:txBody>
                    <a:bodyPr/>
                    <a:lstStyle/>
                    <a:p>
                      <a:pPr algn="just"/>
                      <a:r>
                        <a:rPr lang="en-US" b="1" dirty="0" smtClean="0"/>
                        <a:t>New Zealand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474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Reflux</a:t>
                      </a:r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 (2%)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 (2%)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 (2%)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 (2%)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7781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altLang="en-US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altLang="en-US" smtClean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59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53" y="148603"/>
            <a:ext cx="898647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3600" dirty="0" smtClean="0"/>
              <a:t>Important work done by Kidney Health New Zealand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71105" cy="5050569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dirty="0" smtClean="0"/>
              <a:t>Education </a:t>
            </a:r>
            <a:r>
              <a:rPr lang="en-US" dirty="0"/>
              <a:t>Manager, Carmel </a:t>
            </a:r>
            <a:r>
              <a:rPr lang="en-US" dirty="0" err="1"/>
              <a:t>Gregan</a:t>
            </a:r>
            <a:r>
              <a:rPr lang="en-US" dirty="0"/>
              <a:t>-Ford  and KHNZ </a:t>
            </a:r>
            <a:r>
              <a:rPr lang="en-US" dirty="0" smtClean="0"/>
              <a:t>Team: </a:t>
            </a:r>
            <a:endParaRPr lang="en-US" dirty="0"/>
          </a:p>
          <a:p>
            <a:pPr marL="0" indent="0" algn="just">
              <a:lnSpc>
                <a:spcPct val="160000"/>
              </a:lnSpc>
              <a:buNone/>
            </a:pPr>
            <a:endParaRPr lang="en-US" dirty="0"/>
          </a:p>
          <a:p>
            <a:pPr algn="just">
              <a:lnSpc>
                <a:spcPct val="160000"/>
              </a:lnSpc>
            </a:pPr>
            <a:r>
              <a:rPr lang="en-US" dirty="0" smtClean="0"/>
              <a:t>Community </a:t>
            </a:r>
            <a:r>
              <a:rPr lang="en-US" dirty="0"/>
              <a:t>education targeting groups at high risk of kidney </a:t>
            </a:r>
            <a:r>
              <a:rPr lang="en-US" dirty="0" smtClean="0"/>
              <a:t>disease.</a:t>
            </a:r>
            <a:endParaRPr lang="en-US" dirty="0"/>
          </a:p>
          <a:p>
            <a:pPr algn="just">
              <a:lnSpc>
                <a:spcPct val="160000"/>
              </a:lnSpc>
            </a:pPr>
            <a:r>
              <a:rPr lang="en-US" dirty="0" smtClean="0"/>
              <a:t>Support </a:t>
            </a:r>
            <a:r>
              <a:rPr lang="en-US" dirty="0"/>
              <a:t>for education of kidney health </a:t>
            </a:r>
            <a:r>
              <a:rPr lang="en-US" dirty="0" smtClean="0"/>
              <a:t>professionals.</a:t>
            </a:r>
            <a:endParaRPr lang="en-US" dirty="0"/>
          </a:p>
          <a:p>
            <a:pPr algn="just">
              <a:lnSpc>
                <a:spcPct val="160000"/>
              </a:lnSpc>
            </a:pPr>
            <a:r>
              <a:rPr lang="en-US" dirty="0" smtClean="0"/>
              <a:t>Kidney </a:t>
            </a:r>
            <a:r>
              <a:rPr lang="en-US" dirty="0"/>
              <a:t>Awareness Week and World Kidney Day activities</a:t>
            </a:r>
            <a:r>
              <a:rPr lang="en-US" dirty="0" smtClean="0"/>
              <a:t>.</a:t>
            </a:r>
            <a:endParaRPr lang="en-US" dirty="0"/>
          </a:p>
          <a:p>
            <a:pPr algn="just">
              <a:lnSpc>
                <a:spcPct val="160000"/>
              </a:lnSpc>
            </a:pPr>
            <a:r>
              <a:rPr lang="en-US" dirty="0"/>
              <a:t>KHNZ, funded by Ministry of Health, has developed 15 web-based </a:t>
            </a:r>
            <a:r>
              <a:rPr lang="en-US" dirty="0" smtClean="0"/>
              <a:t>patient information </a:t>
            </a:r>
            <a:r>
              <a:rPr lang="en-US" dirty="0"/>
              <a:t>resources – 5 for children and their </a:t>
            </a:r>
            <a:r>
              <a:rPr lang="en-US" dirty="0" smtClean="0"/>
              <a:t>families</a:t>
            </a:r>
            <a:endParaRPr lang="en-US" dirty="0"/>
          </a:p>
          <a:p>
            <a:pPr algn="just">
              <a:lnSpc>
                <a:spcPct val="160000"/>
              </a:lnSpc>
            </a:pPr>
            <a:r>
              <a:rPr lang="en-US" dirty="0"/>
              <a:t>Working with other </a:t>
            </a:r>
            <a:r>
              <a:rPr lang="en-US" dirty="0" smtClean="0"/>
              <a:t>groups</a:t>
            </a:r>
            <a:endParaRPr lang="en-US" dirty="0"/>
          </a:p>
          <a:p>
            <a:pPr algn="just">
              <a:lnSpc>
                <a:spcPct val="160000"/>
              </a:lnSpc>
            </a:pPr>
            <a:r>
              <a:rPr lang="en-US" dirty="0"/>
              <a:t>Diabetes New </a:t>
            </a:r>
            <a:r>
              <a:rPr lang="en-US" dirty="0" smtClean="0"/>
              <a:t>Zealand, Christchurch </a:t>
            </a:r>
            <a:r>
              <a:rPr lang="en-US" dirty="0"/>
              <a:t>&amp; Auckland Diabetes Societies.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19959" y="1085840"/>
            <a:ext cx="487615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923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10576"/>
            <a:ext cx="8229600" cy="471877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Guide to CKD management in general practice</a:t>
            </a:r>
            <a:endParaRPr lang="en-US" sz="40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4190" y="1686931"/>
            <a:ext cx="8656868" cy="4246408"/>
          </a:xfrm>
        </p:spPr>
        <p:txBody>
          <a:bodyPr>
            <a:normAutofit/>
          </a:bodyPr>
          <a:lstStyle/>
          <a:p>
            <a:pPr algn="just"/>
            <a:r>
              <a:rPr lang="en-US" sz="2800" dirty="0"/>
              <a:t>Most CKD is managed in primary care. </a:t>
            </a:r>
            <a:endParaRPr lang="en-US" sz="2800" dirty="0" smtClean="0"/>
          </a:p>
          <a:p>
            <a:pPr algn="just"/>
            <a:r>
              <a:rPr lang="en-US" sz="2800" dirty="0" smtClean="0"/>
              <a:t>Most </a:t>
            </a:r>
            <a:r>
              <a:rPr lang="en-US" sz="2800" dirty="0"/>
              <a:t>people with CKD do not know they have the condition. </a:t>
            </a:r>
            <a:endParaRPr lang="en-US" sz="2800" dirty="0" smtClean="0"/>
          </a:p>
          <a:p>
            <a:pPr algn="just"/>
            <a:r>
              <a:rPr lang="en-US" sz="2800" dirty="0" smtClean="0"/>
              <a:t>Groups </a:t>
            </a:r>
            <a:r>
              <a:rPr lang="en-US" sz="2800" dirty="0"/>
              <a:t>at high risk of CKD can be screened with simple blood and urine tests. </a:t>
            </a:r>
            <a:endParaRPr lang="en-US" sz="2800" dirty="0" smtClean="0"/>
          </a:p>
          <a:p>
            <a:pPr algn="just"/>
            <a:r>
              <a:rPr lang="en-US" sz="2800" dirty="0"/>
              <a:t>KHNZ has developed a GP Guide for the Management of Chronic kidney Disease16 and a number of DHBs have guidelines for patient referral for specialist </a:t>
            </a:r>
            <a:r>
              <a:rPr lang="en-US" sz="2800" dirty="0" smtClean="0"/>
              <a:t>care.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359058" y="6547971"/>
            <a:ext cx="1481999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i="1" dirty="0" smtClean="0"/>
              <a:t>Source : Kidney Health NZ</a:t>
            </a:r>
            <a:endParaRPr lang="en-US" sz="950" i="1" dirty="0"/>
          </a:p>
        </p:txBody>
      </p:sp>
    </p:spTree>
    <p:extLst>
      <p:ext uri="{BB962C8B-B14F-4D97-AF65-F5344CB8AC3E}">
        <p14:creationId xmlns:p14="http://schemas.microsoft.com/office/powerpoint/2010/main" val="2471578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458"/>
            <a:ext cx="8229600" cy="1143000"/>
          </a:xfrm>
        </p:spPr>
        <p:txBody>
          <a:bodyPr>
            <a:noAutofit/>
          </a:bodyPr>
          <a:lstStyle/>
          <a:p>
            <a:r>
              <a:rPr lang="en-US" sz="3800" dirty="0"/>
              <a:t>Goals for best practice in managing CKD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005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30000"/>
              </a:lnSpc>
            </a:pPr>
            <a:r>
              <a:rPr lang="en-US" dirty="0"/>
              <a:t>Those people with, or at risk of, progressive CKD are identified and effectively </a:t>
            </a:r>
            <a:r>
              <a:rPr lang="en-US" dirty="0" smtClean="0"/>
              <a:t>managed.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Cardiovascular </a:t>
            </a:r>
            <a:r>
              <a:rPr lang="en-US" dirty="0"/>
              <a:t>risk is reduced through optimal lifestyle modification, smoking cessation,  </a:t>
            </a:r>
            <a:r>
              <a:rPr lang="en-US" dirty="0" smtClean="0"/>
              <a:t>blood </a:t>
            </a:r>
            <a:r>
              <a:rPr lang="en-US" dirty="0"/>
              <a:t>pressure control, </a:t>
            </a:r>
            <a:r>
              <a:rPr lang="en-US" dirty="0" err="1"/>
              <a:t>glycaemic</a:t>
            </a:r>
            <a:r>
              <a:rPr lang="en-US" dirty="0"/>
              <a:t> control, and use of statins. </a:t>
            </a:r>
            <a:endParaRPr lang="en-US" dirty="0" smtClean="0"/>
          </a:p>
          <a:p>
            <a:pPr>
              <a:lnSpc>
                <a:spcPct val="130000"/>
              </a:lnSpc>
            </a:pPr>
            <a:r>
              <a:rPr lang="en-US" dirty="0" smtClean="0"/>
              <a:t>Effective </a:t>
            </a:r>
            <a:r>
              <a:rPr lang="en-US" dirty="0"/>
              <a:t>blood pressure control reduces albuminuria and slows the rate of decline of </a:t>
            </a:r>
            <a:r>
              <a:rPr lang="en-US" dirty="0" err="1"/>
              <a:t>eGFR</a:t>
            </a:r>
            <a:r>
              <a:rPr lang="en-US" dirty="0"/>
              <a:t> in many patients. </a:t>
            </a:r>
            <a:endParaRPr lang="en-US" dirty="0" smtClean="0"/>
          </a:p>
          <a:p>
            <a:pPr>
              <a:lnSpc>
                <a:spcPct val="130000"/>
              </a:lnSpc>
            </a:pPr>
            <a:r>
              <a:rPr lang="en-US" dirty="0" smtClean="0"/>
              <a:t>The </a:t>
            </a:r>
            <a:r>
              <a:rPr lang="en-US" dirty="0"/>
              <a:t>incidence and prevalence of CVD, progressive CKD and ESKD, and their associated morbidity and mortality rates, fall over time.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19884" y="6597575"/>
            <a:ext cx="1524116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i="1" dirty="0" smtClean="0"/>
              <a:t>Source : Ministry of Health</a:t>
            </a:r>
            <a:endParaRPr lang="en-US" sz="950" i="1" dirty="0"/>
          </a:p>
        </p:txBody>
      </p:sp>
    </p:spTree>
    <p:extLst>
      <p:ext uri="{BB962C8B-B14F-4D97-AF65-F5344CB8AC3E}">
        <p14:creationId xmlns:p14="http://schemas.microsoft.com/office/powerpoint/2010/main" val="3491114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2553"/>
            <a:ext cx="8229600" cy="4890030"/>
          </a:xfrm>
        </p:spPr>
        <p:txBody>
          <a:bodyPr>
            <a:normAutofit fontScale="90000"/>
          </a:bodyPr>
          <a:lstStyle/>
          <a:p>
            <a:pPr algn="just"/>
            <a:r>
              <a:rPr lang="en-US" dirty="0"/>
              <a:t>A community-based model of care improves blood pressure control and delays progression of proteinuria, left ventricular hypertrophy and diastolic dysfunction in </a:t>
            </a:r>
            <a:r>
              <a:rPr lang="en-US" dirty="0" err="1"/>
              <a:t>Māori</a:t>
            </a:r>
            <a:r>
              <a:rPr lang="en-US" dirty="0"/>
              <a:t> and Pacific patients with type 2 diabetes and chronic kidney disease: a randomized controlled trial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" y="155046"/>
            <a:ext cx="8745958" cy="62584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180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11126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International Society of Nephrology (ISN) and the International Federation of Kidney Foundations (IFKF) . 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5347" y="3105835"/>
            <a:ext cx="7875665" cy="2103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aseline="30000" dirty="0"/>
              <a:t>World Kidney Day is a joint initiative between ISN &amp; IFKF</a:t>
            </a:r>
            <a:r>
              <a:rPr lang="en-US" sz="2800" baseline="30000" dirty="0" smtClean="0"/>
              <a:t>.</a:t>
            </a:r>
          </a:p>
          <a:p>
            <a:endParaRPr lang="en-US" sz="2800" baseline="30000" dirty="0"/>
          </a:p>
          <a:p>
            <a:r>
              <a:rPr lang="en-US" sz="2800" baseline="30000" dirty="0" smtClean="0"/>
              <a:t>World </a:t>
            </a:r>
            <a:r>
              <a:rPr lang="en-US" sz="2800" baseline="30000" dirty="0"/>
              <a:t>Kidney Day started in 2006 and has not stopped growing ever since</a:t>
            </a:r>
            <a:r>
              <a:rPr lang="en-US" sz="2800" baseline="30000" dirty="0" smtClean="0"/>
              <a:t>.</a:t>
            </a:r>
          </a:p>
          <a:p>
            <a:endParaRPr lang="en-US" sz="2800" baseline="30000" dirty="0" smtClean="0"/>
          </a:p>
          <a:p>
            <a:r>
              <a:rPr lang="en-US" sz="2800" baseline="30000" dirty="0" smtClean="0"/>
              <a:t>They didn’t do this for fun</a:t>
            </a:r>
          </a:p>
          <a:p>
            <a:endParaRPr lang="en-US" sz="2800" baseline="30000" dirty="0" smtClean="0"/>
          </a:p>
          <a:p>
            <a:r>
              <a:rPr lang="en-US" sz="2800" baseline="30000" dirty="0" smtClean="0"/>
              <a:t>Its not a single day prevention programme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1842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altLang="en-US" dirty="0"/>
              <a:t>Maori, Pacific People, and Renal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446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None/>
            </a:pPr>
            <a:endParaRPr lang="en-NZ" altLang="en-US" sz="2000" dirty="0"/>
          </a:p>
          <a:p>
            <a:pPr>
              <a:lnSpc>
                <a:spcPct val="80000"/>
              </a:lnSpc>
              <a:buNone/>
            </a:pPr>
            <a:r>
              <a:rPr lang="en-NZ" altLang="en-US" b="1" dirty="0"/>
              <a:t>Diabetes as a primary cause of new ESRD</a:t>
            </a:r>
            <a:endParaRPr lang="en-NZ" altLang="en-US" dirty="0"/>
          </a:p>
          <a:p>
            <a:pPr>
              <a:lnSpc>
                <a:spcPct val="80000"/>
              </a:lnSpc>
            </a:pPr>
            <a:r>
              <a:rPr lang="en-NZ" altLang="en-US" dirty="0"/>
              <a:t>Maori 63% </a:t>
            </a:r>
          </a:p>
          <a:p>
            <a:pPr>
              <a:lnSpc>
                <a:spcPct val="80000"/>
              </a:lnSpc>
            </a:pPr>
            <a:r>
              <a:rPr lang="en-NZ" altLang="en-US" dirty="0"/>
              <a:t>Pacific 65% </a:t>
            </a:r>
          </a:p>
          <a:p>
            <a:pPr>
              <a:lnSpc>
                <a:spcPct val="80000"/>
              </a:lnSpc>
            </a:pPr>
            <a:r>
              <a:rPr lang="en-NZ" altLang="en-US" dirty="0"/>
              <a:t>European 17% </a:t>
            </a:r>
            <a:endParaRPr lang="en-NZ" altLang="en-US" dirty="0" smtClean="0"/>
          </a:p>
          <a:p>
            <a:pPr marL="0" indent="0">
              <a:lnSpc>
                <a:spcPct val="80000"/>
              </a:lnSpc>
              <a:buNone/>
            </a:pPr>
            <a:endParaRPr lang="en-NZ" altLang="en-US" dirty="0"/>
          </a:p>
          <a:p>
            <a:pPr>
              <a:lnSpc>
                <a:spcPct val="80000"/>
              </a:lnSpc>
              <a:buNone/>
            </a:pPr>
            <a:r>
              <a:rPr lang="en-NZ" altLang="en-US" b="1" dirty="0"/>
              <a:t>Compared to people of European origin</a:t>
            </a:r>
          </a:p>
          <a:p>
            <a:pPr>
              <a:lnSpc>
                <a:spcPct val="80000"/>
              </a:lnSpc>
            </a:pPr>
            <a:r>
              <a:rPr lang="en-NZ" altLang="en-US" dirty="0" smtClean="0"/>
              <a:t>The </a:t>
            </a:r>
            <a:r>
              <a:rPr lang="en-NZ" altLang="en-US" dirty="0"/>
              <a:t>diabetes prevalence in Maori 2.5 x</a:t>
            </a:r>
          </a:p>
          <a:p>
            <a:pPr>
              <a:lnSpc>
                <a:spcPct val="80000"/>
              </a:lnSpc>
            </a:pPr>
            <a:r>
              <a:rPr lang="en-NZ" altLang="en-US" dirty="0"/>
              <a:t>ESRD incidence in Maori secondary to Diabetes is </a:t>
            </a:r>
            <a:r>
              <a:rPr lang="en-NZ" altLang="en-US" b="1" dirty="0">
                <a:solidFill>
                  <a:srgbClr val="CC0000"/>
                </a:solidFill>
              </a:rPr>
              <a:t>13.6</a:t>
            </a:r>
            <a:r>
              <a:rPr lang="en-NZ" altLang="en-US" dirty="0"/>
              <a:t> x and GN is 1.9 x </a:t>
            </a:r>
          </a:p>
          <a:p>
            <a:pPr>
              <a:lnSpc>
                <a:spcPct val="80000"/>
              </a:lnSpc>
            </a:pPr>
            <a:r>
              <a:rPr lang="en-NZ" altLang="en-US" dirty="0"/>
              <a:t>ESRD incidence in Pacific people secondary to diabetes is </a:t>
            </a:r>
            <a:r>
              <a:rPr lang="en-NZ" altLang="en-US" b="1" dirty="0">
                <a:solidFill>
                  <a:srgbClr val="CC0000"/>
                </a:solidFill>
              </a:rPr>
              <a:t>14.7</a:t>
            </a:r>
            <a:r>
              <a:rPr lang="en-NZ" altLang="en-US" dirty="0"/>
              <a:t> x and GN 2.3 </a:t>
            </a:r>
            <a:r>
              <a:rPr lang="en-NZ" altLang="en-US" dirty="0" smtClean="0"/>
              <a:t>x</a:t>
            </a:r>
            <a:endParaRPr lang="en-NZ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82370" y="6543189"/>
            <a:ext cx="3983463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altLang="en-US" sz="950" i="1" dirty="0"/>
              <a:t>Ministry of Health. Tatau Kahukura: Maori health Chartbook.2006 </a:t>
            </a:r>
            <a:r>
              <a:rPr lang="en-NZ" altLang="en-US" sz="950" i="1" dirty="0" smtClean="0"/>
              <a:t>ANZDATA</a:t>
            </a:r>
            <a:endParaRPr lang="en-GB" altLang="en-US" sz="950" i="1" dirty="0"/>
          </a:p>
        </p:txBody>
      </p:sp>
    </p:spTree>
    <p:extLst>
      <p:ext uri="{BB962C8B-B14F-4D97-AF65-F5344CB8AC3E}">
        <p14:creationId xmlns:p14="http://schemas.microsoft.com/office/powerpoint/2010/main" val="2115640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133350"/>
            <a:ext cx="7772400" cy="1143000"/>
          </a:xfrm>
        </p:spPr>
        <p:txBody>
          <a:bodyPr>
            <a:normAutofit/>
          </a:bodyPr>
          <a:lstStyle/>
          <a:p>
            <a:r>
              <a:rPr lang="en-NZ" altLang="en-US" sz="3800" dirty="0" smtClean="0"/>
              <a:t>DEFEND Study</a:t>
            </a:r>
            <a:endParaRPr lang="en-GB" altLang="en-US" sz="3800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4000" y="1276350"/>
            <a:ext cx="8533872" cy="4114800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NZ" altLang="en-US" sz="2400" dirty="0" smtClean="0"/>
              <a:t>All had baseline and 1 year evaluation</a:t>
            </a:r>
          </a:p>
          <a:p>
            <a:pPr>
              <a:lnSpc>
                <a:spcPct val="130000"/>
              </a:lnSpc>
            </a:pPr>
            <a:r>
              <a:rPr lang="en-NZ" altLang="en-US" sz="2400" dirty="0" smtClean="0"/>
              <a:t>All patients had standard GP, Diabetic clinic and Renal Clinic care</a:t>
            </a:r>
          </a:p>
          <a:p>
            <a:pPr>
              <a:lnSpc>
                <a:spcPct val="130000"/>
              </a:lnSpc>
            </a:pPr>
            <a:r>
              <a:rPr lang="en-NZ" altLang="en-US" sz="2400" dirty="0" smtClean="0"/>
              <a:t>Half of the patients were randomised to the Community Care </a:t>
            </a:r>
            <a:r>
              <a:rPr lang="en-NZ" altLang="en-US" sz="2400" dirty="0" smtClean="0"/>
              <a:t>group.</a:t>
            </a:r>
          </a:p>
          <a:p>
            <a:pPr>
              <a:lnSpc>
                <a:spcPct val="130000"/>
              </a:lnSpc>
            </a:pPr>
            <a:r>
              <a:rPr lang="en-NZ" altLang="en-US" sz="2400" dirty="0" smtClean="0"/>
              <a:t>They </a:t>
            </a:r>
            <a:r>
              <a:rPr lang="en-NZ" altLang="en-US" sz="2400" dirty="0" smtClean="0"/>
              <a:t>had </a:t>
            </a:r>
            <a:r>
              <a:rPr lang="en-NZ" altLang="en-US" sz="2400" b="1" dirty="0" smtClean="0"/>
              <a:t>monthly home visits</a:t>
            </a:r>
            <a:r>
              <a:rPr lang="en-NZ" altLang="en-US" sz="2400" dirty="0" smtClean="0"/>
              <a:t> by a Health Care Assistant (polynesian) </a:t>
            </a:r>
            <a:r>
              <a:rPr lang="en-NZ" altLang="en-US" sz="2400" dirty="0" smtClean="0"/>
              <a:t>to check </a:t>
            </a:r>
            <a:r>
              <a:rPr lang="en-NZ" altLang="en-US" sz="2400" dirty="0" smtClean="0"/>
              <a:t>BP and compliance and in concert with the study nurse and Research Fellow change meds according to a simple algorithm (single daily dosing –ACEi/diuretic/CCB/other-doses optimised)</a:t>
            </a:r>
            <a:endParaRPr lang="en-GB" altLang="en-US" sz="2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026005" y="6561667"/>
            <a:ext cx="3117995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i="1" dirty="0" smtClean="0"/>
              <a:t>Source :April 6th Nephrology Dialysis Transplantation 2010</a:t>
            </a:r>
            <a:endParaRPr lang="en-US" sz="950" i="1" dirty="0"/>
          </a:p>
        </p:txBody>
      </p:sp>
    </p:spTree>
    <p:extLst>
      <p:ext uri="{BB962C8B-B14F-4D97-AF65-F5344CB8AC3E}">
        <p14:creationId xmlns:p14="http://schemas.microsoft.com/office/powerpoint/2010/main" val="1407225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03275"/>
          </a:xfrm>
        </p:spPr>
        <p:txBody>
          <a:bodyPr/>
          <a:lstStyle/>
          <a:p>
            <a:r>
              <a:rPr lang="en-NZ" altLang="en-US" smtClean="0"/>
              <a:t>DEFEND</a:t>
            </a:r>
            <a:endParaRPr lang="en-GB" altLang="en-US" smtClean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26005" y="6561667"/>
            <a:ext cx="3117995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i="1" dirty="0" smtClean="0">
                <a:solidFill>
                  <a:srgbClr val="000000"/>
                </a:solidFill>
              </a:rPr>
              <a:t>Source :April 6th Nephrology Dialysis Transplantation 2010</a:t>
            </a:r>
            <a:endParaRPr lang="en-US" sz="95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930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dirty="0" smtClean="0"/>
              <a:t>Summary of the study</a:t>
            </a:r>
            <a:endParaRPr lang="en-GB" altLang="en-US" dirty="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NZ" altLang="en-US" dirty="0" smtClean="0"/>
              <a:t>Frequent home visiting led to improved BP control with associated reduction in proteinuria and stabilisation of LV mass</a:t>
            </a:r>
          </a:p>
          <a:p>
            <a:r>
              <a:rPr lang="en-NZ" altLang="en-US" dirty="0" smtClean="0"/>
              <a:t>This occurred because of improved medication prescribing and adherence. </a:t>
            </a:r>
          </a:p>
          <a:p>
            <a:r>
              <a:rPr lang="en-NZ" altLang="en-US" dirty="0" smtClean="0"/>
              <a:t>We could not demonstrate an effect on renal function (small numbers)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0981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Preventive measures by Kidney Help trust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92133"/>
          </a:xfrm>
        </p:spPr>
        <p:txBody>
          <a:bodyPr>
            <a:normAutofit/>
          </a:bodyPr>
          <a:lstStyle/>
          <a:p>
            <a:r>
              <a:rPr lang="en-US" dirty="0" smtClean="0"/>
              <a:t>Co-operated for survey                            89.61%</a:t>
            </a:r>
          </a:p>
          <a:p>
            <a:r>
              <a:rPr lang="en-US" dirty="0" smtClean="0"/>
              <a:t>Disease known earlier                              30.34%</a:t>
            </a:r>
          </a:p>
          <a:p>
            <a:r>
              <a:rPr lang="en-US" dirty="0" smtClean="0"/>
              <a:t>Preferred private therapy                        24.60%</a:t>
            </a:r>
          </a:p>
          <a:p>
            <a:r>
              <a:rPr lang="en-US" dirty="0" smtClean="0"/>
              <a:t>Co-operated for treatment                      78.91%</a:t>
            </a:r>
          </a:p>
          <a:p>
            <a:r>
              <a:rPr lang="en-US" dirty="0" smtClean="0"/>
              <a:t>Hypertension controlled to 140/90        95.77%</a:t>
            </a:r>
          </a:p>
          <a:p>
            <a:r>
              <a:rPr lang="en-US" dirty="0" err="1" smtClean="0"/>
              <a:t>Hb</a:t>
            </a:r>
            <a:r>
              <a:rPr lang="en-US" dirty="0" smtClean="0"/>
              <a:t> A1 C reduced 10% or more                76.79%</a:t>
            </a:r>
          </a:p>
          <a:p>
            <a:r>
              <a:rPr lang="en-US" dirty="0" smtClean="0"/>
              <a:t>New diabetes each year                             0.32%</a:t>
            </a:r>
          </a:p>
          <a:p>
            <a:r>
              <a:rPr lang="en-US" dirty="0" smtClean="0"/>
              <a:t>New hypertension each year                     0.55%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465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1365186"/>
            <a:ext cx="7750175" cy="52245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83525" y="2708338"/>
            <a:ext cx="1152525" cy="376555"/>
          </a:xfrm>
          <a:custGeom>
            <a:avLst/>
            <a:gdLst/>
            <a:ahLst/>
            <a:cxnLst/>
            <a:rect l="l" t="t" r="r" b="b"/>
            <a:pathLst>
              <a:path w="1152525" h="376555">
                <a:moveTo>
                  <a:pt x="0" y="376237"/>
                </a:moveTo>
                <a:lnTo>
                  <a:pt x="1152525" y="376237"/>
                </a:lnTo>
                <a:lnTo>
                  <a:pt x="1152525" y="0"/>
                </a:lnTo>
                <a:lnTo>
                  <a:pt x="0" y="0"/>
                </a:lnTo>
                <a:lnTo>
                  <a:pt x="0" y="3762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83525" y="2708338"/>
            <a:ext cx="1152525" cy="3122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75"/>
              </a:spcBef>
            </a:pPr>
            <a:r>
              <a:rPr sz="1800" b="1" spc="-10" dirty="0">
                <a:solidFill>
                  <a:srgbClr val="000000"/>
                </a:solidFill>
                <a:latin typeface="Arial"/>
                <a:cs typeface="Arial"/>
              </a:rPr>
              <a:t>343</a:t>
            </a:r>
            <a:r>
              <a:rPr sz="1800" b="1" dirty="0">
                <a:solidFill>
                  <a:srgbClr val="000000"/>
                </a:solidFill>
                <a:latin typeface="Arial"/>
                <a:cs typeface="Arial"/>
              </a:rPr>
              <a:t>,0</a:t>
            </a:r>
            <a:r>
              <a:rPr sz="1800" b="1" spc="-10" dirty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r>
              <a:rPr sz="1800" b="1" dirty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83525" y="5084826"/>
            <a:ext cx="865505" cy="288925"/>
          </a:xfrm>
          <a:custGeom>
            <a:avLst/>
            <a:gdLst/>
            <a:ahLst/>
            <a:cxnLst/>
            <a:rect l="l" t="t" r="r" b="b"/>
            <a:pathLst>
              <a:path w="865504" h="288925">
                <a:moveTo>
                  <a:pt x="0" y="288925"/>
                </a:moveTo>
                <a:lnTo>
                  <a:pt x="865187" y="288925"/>
                </a:lnTo>
                <a:lnTo>
                  <a:pt x="865187" y="0"/>
                </a:lnTo>
                <a:lnTo>
                  <a:pt x="0" y="0"/>
                </a:lnTo>
                <a:lnTo>
                  <a:pt x="0" y="2889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83525" y="5084826"/>
            <a:ext cx="865505" cy="274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4295">
              <a:lnSpc>
                <a:spcPts val="2140"/>
              </a:lnSpc>
            </a:pPr>
            <a:r>
              <a:rPr sz="1800" b="1" dirty="0">
                <a:solidFill>
                  <a:srgbClr val="000000"/>
                </a:solidFill>
                <a:latin typeface="Arial"/>
                <a:cs typeface="Arial"/>
              </a:rPr>
              <a:t>4.</a:t>
            </a:r>
            <a:r>
              <a:rPr sz="1800" b="1" spc="-10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sz="1800" b="1" dirty="0">
                <a:solidFill>
                  <a:srgbClr val="000000"/>
                </a:solidFill>
                <a:latin typeface="Arial"/>
                <a:cs typeface="Arial"/>
              </a:rPr>
              <a:t>7 m</a:t>
            </a:r>
            <a:endParaRPr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31407" y="2670683"/>
            <a:ext cx="72263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sz="1800" spc="-10" dirty="0">
                <a:solidFill>
                  <a:srgbClr val="000000"/>
                </a:solidFill>
                <a:latin typeface="Arial"/>
                <a:cs typeface="Arial"/>
              </a:rPr>
              <a:t>4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,7</a:t>
            </a:r>
            <a:r>
              <a:rPr sz="1800" spc="-10" dirty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737984" y="3534409"/>
            <a:ext cx="85026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3</a:t>
            </a:r>
            <a:r>
              <a:rPr sz="1800" spc="-1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3,</a:t>
            </a:r>
            <a:r>
              <a:rPr sz="1800" spc="-10" dirty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00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57200" y="55664"/>
            <a:ext cx="8229600" cy="114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algn="ctr">
              <a:lnSpc>
                <a:spcPct val="100000"/>
              </a:lnSpc>
            </a:pPr>
            <a:r>
              <a:rPr spc="-5" dirty="0"/>
              <a:t>Proba</a:t>
            </a:r>
            <a:r>
              <a:rPr spc="-25" dirty="0"/>
              <a:t>b</a:t>
            </a:r>
            <a:r>
              <a:rPr spc="-5" dirty="0"/>
              <a:t>le</a:t>
            </a:r>
            <a:r>
              <a:rPr spc="15" dirty="0"/>
              <a:t> </a:t>
            </a:r>
            <a:r>
              <a:rPr spc="-5" dirty="0"/>
              <a:t>nu</a:t>
            </a:r>
            <a:r>
              <a:rPr spc="-20" dirty="0"/>
              <a:t>m</a:t>
            </a:r>
            <a:r>
              <a:rPr spc="-5" dirty="0"/>
              <a:t>ber</a:t>
            </a:r>
            <a:r>
              <a:rPr spc="30" dirty="0"/>
              <a:t> </a:t>
            </a:r>
            <a:r>
              <a:rPr spc="-5" dirty="0"/>
              <a:t>with CKD in NZ</a:t>
            </a:r>
          </a:p>
          <a:p>
            <a:pPr marL="0" algn="ctr">
              <a:lnSpc>
                <a:spcPct val="100000"/>
              </a:lnSpc>
            </a:pPr>
            <a:r>
              <a:rPr spc="-5" dirty="0"/>
              <a:t>(</a:t>
            </a:r>
            <a:r>
              <a:rPr sz="2800" spc="-5" dirty="0"/>
              <a:t>a</a:t>
            </a:r>
            <a:r>
              <a:rPr sz="2800" dirty="0"/>
              <a:t>d</a:t>
            </a:r>
            <a:r>
              <a:rPr sz="2800" spc="-5" dirty="0"/>
              <a:t>a</a:t>
            </a:r>
            <a:r>
              <a:rPr sz="2800" dirty="0"/>
              <a:t>p</a:t>
            </a:r>
            <a:r>
              <a:rPr sz="2800" spc="-5" dirty="0"/>
              <a:t>ted</a:t>
            </a:r>
            <a:r>
              <a:rPr sz="2800" spc="20" dirty="0"/>
              <a:t> </a:t>
            </a:r>
            <a:r>
              <a:rPr sz="2800" spc="-5" dirty="0"/>
              <a:t>fr</a:t>
            </a:r>
            <a:r>
              <a:rPr sz="2800" spc="0" dirty="0"/>
              <a:t>o</a:t>
            </a:r>
            <a:r>
              <a:rPr sz="2800" spc="-5" dirty="0"/>
              <a:t>m v</a:t>
            </a:r>
            <a:r>
              <a:rPr sz="2800" spc="0" dirty="0"/>
              <a:t>a</a:t>
            </a:r>
            <a:r>
              <a:rPr sz="2800" spc="-5" dirty="0"/>
              <a:t>ri</a:t>
            </a:r>
            <a:r>
              <a:rPr sz="2800" spc="0" dirty="0"/>
              <a:t>o</a:t>
            </a:r>
            <a:r>
              <a:rPr sz="2800" spc="-5" dirty="0"/>
              <a:t>us</a:t>
            </a:r>
            <a:r>
              <a:rPr sz="2800" spc="5" dirty="0"/>
              <a:t> </a:t>
            </a:r>
            <a:r>
              <a:rPr sz="2800" dirty="0"/>
              <a:t>s</a:t>
            </a:r>
            <a:r>
              <a:rPr sz="2800" spc="-5" dirty="0"/>
              <a:t>o</a:t>
            </a:r>
            <a:r>
              <a:rPr sz="2800" dirty="0"/>
              <a:t>u</a:t>
            </a:r>
            <a:r>
              <a:rPr sz="2800" spc="-5" dirty="0"/>
              <a:t>r</a:t>
            </a:r>
            <a:r>
              <a:rPr sz="2800" dirty="0"/>
              <a:t>c</a:t>
            </a:r>
            <a:r>
              <a:rPr sz="2800" spc="-5" dirty="0"/>
              <a:t>e</a:t>
            </a:r>
            <a:r>
              <a:rPr sz="2800" spc="35" dirty="0"/>
              <a:t>s</a:t>
            </a:r>
            <a:r>
              <a:rPr spc="-5" dirty="0"/>
              <a:t>)</a:t>
            </a:r>
            <a:endParaRPr sz="2800" dirty="0"/>
          </a:p>
        </p:txBody>
      </p:sp>
      <p:sp>
        <p:nvSpPr>
          <p:cNvPr id="10" name="object 10"/>
          <p:cNvSpPr/>
          <p:nvPr/>
        </p:nvSpPr>
        <p:spPr>
          <a:xfrm>
            <a:off x="5219700" y="4724400"/>
            <a:ext cx="936625" cy="288925"/>
          </a:xfrm>
          <a:custGeom>
            <a:avLst/>
            <a:gdLst/>
            <a:ahLst/>
            <a:cxnLst/>
            <a:rect l="l" t="t" r="r" b="b"/>
            <a:pathLst>
              <a:path w="936625" h="288925">
                <a:moveTo>
                  <a:pt x="0" y="288925"/>
                </a:moveTo>
                <a:lnTo>
                  <a:pt x="936625" y="288925"/>
                </a:lnTo>
                <a:lnTo>
                  <a:pt x="936625" y="0"/>
                </a:lnTo>
                <a:lnTo>
                  <a:pt x="0" y="0"/>
                </a:lnTo>
                <a:lnTo>
                  <a:pt x="0" y="288925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219700" y="4724400"/>
            <a:ext cx="1320800" cy="279564"/>
          </a:xfrm>
          <a:prstGeom prst="rect">
            <a:avLst/>
          </a:prstGeom>
          <a:solidFill>
            <a:srgbClr val="99CC00"/>
          </a:solidFill>
        </p:spPr>
        <p:txBody>
          <a:bodyPr vert="horz" wrap="square" lIns="0" tIns="254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latin typeface="Arial"/>
                <a:cs typeface="Arial"/>
              </a:rPr>
              <a:t>4</a:t>
            </a:r>
            <a:r>
              <a:rPr sz="1800" spc="-10" dirty="0">
                <a:latin typeface="Arial"/>
                <a:cs typeface="Arial"/>
              </a:rPr>
              <a:t>2</a:t>
            </a:r>
            <a:r>
              <a:rPr sz="1800" dirty="0">
                <a:latin typeface="Arial"/>
                <a:cs typeface="Arial"/>
              </a:rPr>
              <a:t>,0</a:t>
            </a:r>
            <a:r>
              <a:rPr sz="1800" spc="-10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0*</a:t>
            </a:r>
          </a:p>
        </p:txBody>
      </p:sp>
      <p:sp>
        <p:nvSpPr>
          <p:cNvPr id="12" name="object 12"/>
          <p:cNvSpPr/>
          <p:nvPr/>
        </p:nvSpPr>
        <p:spPr>
          <a:xfrm>
            <a:off x="3348101" y="1484375"/>
            <a:ext cx="1224280" cy="649605"/>
          </a:xfrm>
          <a:custGeom>
            <a:avLst/>
            <a:gdLst/>
            <a:ahLst/>
            <a:cxnLst/>
            <a:rect l="l" t="t" r="r" b="b"/>
            <a:pathLst>
              <a:path w="1224279" h="649605">
                <a:moveTo>
                  <a:pt x="0" y="324612"/>
                </a:moveTo>
                <a:lnTo>
                  <a:pt x="12430" y="259178"/>
                </a:lnTo>
                <a:lnTo>
                  <a:pt x="48083" y="198239"/>
                </a:lnTo>
                <a:lnTo>
                  <a:pt x="73848" y="169862"/>
                </a:lnTo>
                <a:lnTo>
                  <a:pt x="104497" y="143098"/>
                </a:lnTo>
                <a:lnTo>
                  <a:pt x="139721" y="118109"/>
                </a:lnTo>
                <a:lnTo>
                  <a:pt x="179212" y="95059"/>
                </a:lnTo>
                <a:lnTo>
                  <a:pt x="222664" y="74110"/>
                </a:lnTo>
                <a:lnTo>
                  <a:pt x="269769" y="55426"/>
                </a:lnTo>
                <a:lnTo>
                  <a:pt x="320219" y="39169"/>
                </a:lnTo>
                <a:lnTo>
                  <a:pt x="373707" y="25503"/>
                </a:lnTo>
                <a:lnTo>
                  <a:pt x="429925" y="14589"/>
                </a:lnTo>
                <a:lnTo>
                  <a:pt x="488566" y="6593"/>
                </a:lnTo>
                <a:lnTo>
                  <a:pt x="549322" y="1675"/>
                </a:lnTo>
                <a:lnTo>
                  <a:pt x="611886" y="0"/>
                </a:lnTo>
                <a:lnTo>
                  <a:pt x="674472" y="1675"/>
                </a:lnTo>
                <a:lnTo>
                  <a:pt x="735247" y="6593"/>
                </a:lnTo>
                <a:lnTo>
                  <a:pt x="793905" y="14589"/>
                </a:lnTo>
                <a:lnTo>
                  <a:pt x="850138" y="25503"/>
                </a:lnTo>
                <a:lnTo>
                  <a:pt x="903638" y="39169"/>
                </a:lnTo>
                <a:lnTo>
                  <a:pt x="954098" y="55426"/>
                </a:lnTo>
                <a:lnTo>
                  <a:pt x="1001211" y="74110"/>
                </a:lnTo>
                <a:lnTo>
                  <a:pt x="1044670" y="95059"/>
                </a:lnTo>
                <a:lnTo>
                  <a:pt x="1084167" y="118109"/>
                </a:lnTo>
                <a:lnTo>
                  <a:pt x="1119394" y="143098"/>
                </a:lnTo>
                <a:lnTo>
                  <a:pt x="1150046" y="169862"/>
                </a:lnTo>
                <a:lnTo>
                  <a:pt x="1175813" y="198239"/>
                </a:lnTo>
                <a:lnTo>
                  <a:pt x="1211467" y="259178"/>
                </a:lnTo>
                <a:lnTo>
                  <a:pt x="1223899" y="324612"/>
                </a:lnTo>
                <a:lnTo>
                  <a:pt x="1220739" y="357809"/>
                </a:lnTo>
                <a:lnTo>
                  <a:pt x="1196389" y="421158"/>
                </a:lnTo>
                <a:lnTo>
                  <a:pt x="1150046" y="479361"/>
                </a:lnTo>
                <a:lnTo>
                  <a:pt x="1119394" y="506125"/>
                </a:lnTo>
                <a:lnTo>
                  <a:pt x="1084167" y="531114"/>
                </a:lnTo>
                <a:lnTo>
                  <a:pt x="1044670" y="554164"/>
                </a:lnTo>
                <a:lnTo>
                  <a:pt x="1001211" y="575113"/>
                </a:lnTo>
                <a:lnTo>
                  <a:pt x="954098" y="593797"/>
                </a:lnTo>
                <a:lnTo>
                  <a:pt x="903638" y="610054"/>
                </a:lnTo>
                <a:lnTo>
                  <a:pt x="850138" y="623720"/>
                </a:lnTo>
                <a:lnTo>
                  <a:pt x="793905" y="634634"/>
                </a:lnTo>
                <a:lnTo>
                  <a:pt x="735247" y="642630"/>
                </a:lnTo>
                <a:lnTo>
                  <a:pt x="674472" y="647548"/>
                </a:lnTo>
                <a:lnTo>
                  <a:pt x="611886" y="649224"/>
                </a:lnTo>
                <a:lnTo>
                  <a:pt x="549322" y="647548"/>
                </a:lnTo>
                <a:lnTo>
                  <a:pt x="488566" y="642630"/>
                </a:lnTo>
                <a:lnTo>
                  <a:pt x="429925" y="634634"/>
                </a:lnTo>
                <a:lnTo>
                  <a:pt x="373707" y="623720"/>
                </a:lnTo>
                <a:lnTo>
                  <a:pt x="320219" y="610054"/>
                </a:lnTo>
                <a:lnTo>
                  <a:pt x="269769" y="593797"/>
                </a:lnTo>
                <a:lnTo>
                  <a:pt x="222664" y="575113"/>
                </a:lnTo>
                <a:lnTo>
                  <a:pt x="179212" y="554164"/>
                </a:lnTo>
                <a:lnTo>
                  <a:pt x="139721" y="531114"/>
                </a:lnTo>
                <a:lnTo>
                  <a:pt x="104497" y="506125"/>
                </a:lnTo>
                <a:lnTo>
                  <a:pt x="73848" y="479361"/>
                </a:lnTo>
                <a:lnTo>
                  <a:pt x="48083" y="450984"/>
                </a:lnTo>
                <a:lnTo>
                  <a:pt x="12430" y="390045"/>
                </a:lnTo>
                <a:lnTo>
                  <a:pt x="0" y="32461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05075" y="2565400"/>
            <a:ext cx="1419225" cy="1008380"/>
          </a:xfrm>
          <a:custGeom>
            <a:avLst/>
            <a:gdLst/>
            <a:ahLst/>
            <a:cxnLst/>
            <a:rect l="l" t="t" r="r" b="b"/>
            <a:pathLst>
              <a:path w="1419225" h="1008379">
                <a:moveTo>
                  <a:pt x="0" y="504063"/>
                </a:moveTo>
                <a:lnTo>
                  <a:pt x="2135" y="464671"/>
                </a:lnTo>
                <a:lnTo>
                  <a:pt x="8435" y="426108"/>
                </a:lnTo>
                <a:lnTo>
                  <a:pt x="18744" y="388486"/>
                </a:lnTo>
                <a:lnTo>
                  <a:pt x="32902" y="351918"/>
                </a:lnTo>
                <a:lnTo>
                  <a:pt x="50752" y="316515"/>
                </a:lnTo>
                <a:lnTo>
                  <a:pt x="72136" y="282389"/>
                </a:lnTo>
                <a:lnTo>
                  <a:pt x="96896" y="249653"/>
                </a:lnTo>
                <a:lnTo>
                  <a:pt x="124875" y="218419"/>
                </a:lnTo>
                <a:lnTo>
                  <a:pt x="155914" y="188798"/>
                </a:lnTo>
                <a:lnTo>
                  <a:pt x="189856" y="160902"/>
                </a:lnTo>
                <a:lnTo>
                  <a:pt x="226544" y="134845"/>
                </a:lnTo>
                <a:lnTo>
                  <a:pt x="265818" y="110737"/>
                </a:lnTo>
                <a:lnTo>
                  <a:pt x="307522" y="88691"/>
                </a:lnTo>
                <a:lnTo>
                  <a:pt x="351498" y="68819"/>
                </a:lnTo>
                <a:lnTo>
                  <a:pt x="397587" y="51233"/>
                </a:lnTo>
                <a:lnTo>
                  <a:pt x="445633" y="36046"/>
                </a:lnTo>
                <a:lnTo>
                  <a:pt x="495476" y="23368"/>
                </a:lnTo>
                <a:lnTo>
                  <a:pt x="546960" y="13312"/>
                </a:lnTo>
                <a:lnTo>
                  <a:pt x="599926" y="5991"/>
                </a:lnTo>
                <a:lnTo>
                  <a:pt x="654217" y="1516"/>
                </a:lnTo>
                <a:lnTo>
                  <a:pt x="709676" y="0"/>
                </a:lnTo>
                <a:lnTo>
                  <a:pt x="765116" y="1516"/>
                </a:lnTo>
                <a:lnTo>
                  <a:pt x="819392" y="5991"/>
                </a:lnTo>
                <a:lnTo>
                  <a:pt x="872344" y="13312"/>
                </a:lnTo>
                <a:lnTo>
                  <a:pt x="923815" y="23368"/>
                </a:lnTo>
                <a:lnTo>
                  <a:pt x="973648" y="36046"/>
                </a:lnTo>
                <a:lnTo>
                  <a:pt x="1021683" y="51233"/>
                </a:lnTo>
                <a:lnTo>
                  <a:pt x="1067764" y="68819"/>
                </a:lnTo>
                <a:lnTo>
                  <a:pt x="1111732" y="88691"/>
                </a:lnTo>
                <a:lnTo>
                  <a:pt x="1153429" y="110737"/>
                </a:lnTo>
                <a:lnTo>
                  <a:pt x="1192699" y="134845"/>
                </a:lnTo>
                <a:lnTo>
                  <a:pt x="1229381" y="160902"/>
                </a:lnTo>
                <a:lnTo>
                  <a:pt x="1263320" y="188798"/>
                </a:lnTo>
                <a:lnTo>
                  <a:pt x="1294356" y="218419"/>
                </a:lnTo>
                <a:lnTo>
                  <a:pt x="1322333" y="249653"/>
                </a:lnTo>
                <a:lnTo>
                  <a:pt x="1347091" y="282389"/>
                </a:lnTo>
                <a:lnTo>
                  <a:pt x="1368474" y="316515"/>
                </a:lnTo>
                <a:lnTo>
                  <a:pt x="1386323" y="351918"/>
                </a:lnTo>
                <a:lnTo>
                  <a:pt x="1400481" y="388486"/>
                </a:lnTo>
                <a:lnTo>
                  <a:pt x="1410789" y="426108"/>
                </a:lnTo>
                <a:lnTo>
                  <a:pt x="1417089" y="464671"/>
                </a:lnTo>
                <a:lnTo>
                  <a:pt x="1419225" y="504063"/>
                </a:lnTo>
                <a:lnTo>
                  <a:pt x="1417089" y="543454"/>
                </a:lnTo>
                <a:lnTo>
                  <a:pt x="1410789" y="582017"/>
                </a:lnTo>
                <a:lnTo>
                  <a:pt x="1400481" y="619639"/>
                </a:lnTo>
                <a:lnTo>
                  <a:pt x="1386323" y="656207"/>
                </a:lnTo>
                <a:lnTo>
                  <a:pt x="1368474" y="691610"/>
                </a:lnTo>
                <a:lnTo>
                  <a:pt x="1347091" y="725736"/>
                </a:lnTo>
                <a:lnTo>
                  <a:pt x="1322333" y="758472"/>
                </a:lnTo>
                <a:lnTo>
                  <a:pt x="1294356" y="789706"/>
                </a:lnTo>
                <a:lnTo>
                  <a:pt x="1263320" y="819327"/>
                </a:lnTo>
                <a:lnTo>
                  <a:pt x="1229381" y="847223"/>
                </a:lnTo>
                <a:lnTo>
                  <a:pt x="1192699" y="873280"/>
                </a:lnTo>
                <a:lnTo>
                  <a:pt x="1153429" y="897388"/>
                </a:lnTo>
                <a:lnTo>
                  <a:pt x="1111732" y="919434"/>
                </a:lnTo>
                <a:lnTo>
                  <a:pt x="1067764" y="939306"/>
                </a:lnTo>
                <a:lnTo>
                  <a:pt x="1021683" y="956892"/>
                </a:lnTo>
                <a:lnTo>
                  <a:pt x="973648" y="972079"/>
                </a:lnTo>
                <a:lnTo>
                  <a:pt x="923815" y="984757"/>
                </a:lnTo>
                <a:lnTo>
                  <a:pt x="872344" y="994813"/>
                </a:lnTo>
                <a:lnTo>
                  <a:pt x="819392" y="1002134"/>
                </a:lnTo>
                <a:lnTo>
                  <a:pt x="765116" y="1006609"/>
                </a:lnTo>
                <a:lnTo>
                  <a:pt x="709676" y="1008126"/>
                </a:lnTo>
                <a:lnTo>
                  <a:pt x="654217" y="1006609"/>
                </a:lnTo>
                <a:lnTo>
                  <a:pt x="599926" y="1002134"/>
                </a:lnTo>
                <a:lnTo>
                  <a:pt x="546960" y="994813"/>
                </a:lnTo>
                <a:lnTo>
                  <a:pt x="495476" y="984757"/>
                </a:lnTo>
                <a:lnTo>
                  <a:pt x="445633" y="972079"/>
                </a:lnTo>
                <a:lnTo>
                  <a:pt x="397587" y="956892"/>
                </a:lnTo>
                <a:lnTo>
                  <a:pt x="351498" y="939306"/>
                </a:lnTo>
                <a:lnTo>
                  <a:pt x="307522" y="919434"/>
                </a:lnTo>
                <a:lnTo>
                  <a:pt x="265818" y="897388"/>
                </a:lnTo>
                <a:lnTo>
                  <a:pt x="226544" y="873280"/>
                </a:lnTo>
                <a:lnTo>
                  <a:pt x="189856" y="847223"/>
                </a:lnTo>
                <a:lnTo>
                  <a:pt x="155914" y="819327"/>
                </a:lnTo>
                <a:lnTo>
                  <a:pt x="124875" y="789706"/>
                </a:lnTo>
                <a:lnTo>
                  <a:pt x="96896" y="758472"/>
                </a:lnTo>
                <a:lnTo>
                  <a:pt x="72136" y="725736"/>
                </a:lnTo>
                <a:lnTo>
                  <a:pt x="50752" y="691610"/>
                </a:lnTo>
                <a:lnTo>
                  <a:pt x="32902" y="656207"/>
                </a:lnTo>
                <a:lnTo>
                  <a:pt x="18744" y="619639"/>
                </a:lnTo>
                <a:lnTo>
                  <a:pt x="8435" y="582017"/>
                </a:lnTo>
                <a:lnTo>
                  <a:pt x="2135" y="543454"/>
                </a:lnTo>
                <a:lnTo>
                  <a:pt x="0" y="50406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58887" y="4292600"/>
            <a:ext cx="1584960" cy="1152525"/>
          </a:xfrm>
          <a:custGeom>
            <a:avLst/>
            <a:gdLst/>
            <a:ahLst/>
            <a:cxnLst/>
            <a:rect l="l" t="t" r="r" b="b"/>
            <a:pathLst>
              <a:path w="1584960" h="1152525">
                <a:moveTo>
                  <a:pt x="0" y="576326"/>
                </a:moveTo>
                <a:lnTo>
                  <a:pt x="1827" y="536871"/>
                </a:lnTo>
                <a:lnTo>
                  <a:pt x="7231" y="498129"/>
                </a:lnTo>
                <a:lnTo>
                  <a:pt x="16093" y="460185"/>
                </a:lnTo>
                <a:lnTo>
                  <a:pt x="28295" y="423127"/>
                </a:lnTo>
                <a:lnTo>
                  <a:pt x="43720" y="387039"/>
                </a:lnTo>
                <a:lnTo>
                  <a:pt x="62249" y="352008"/>
                </a:lnTo>
                <a:lnTo>
                  <a:pt x="83765" y="318119"/>
                </a:lnTo>
                <a:lnTo>
                  <a:pt x="108149" y="285458"/>
                </a:lnTo>
                <a:lnTo>
                  <a:pt x="135284" y="254111"/>
                </a:lnTo>
                <a:lnTo>
                  <a:pt x="165052" y="224164"/>
                </a:lnTo>
                <a:lnTo>
                  <a:pt x="197334" y="195703"/>
                </a:lnTo>
                <a:lnTo>
                  <a:pt x="232013" y="168814"/>
                </a:lnTo>
                <a:lnTo>
                  <a:pt x="268970" y="143583"/>
                </a:lnTo>
                <a:lnTo>
                  <a:pt x="308088" y="120095"/>
                </a:lnTo>
                <a:lnTo>
                  <a:pt x="349250" y="98436"/>
                </a:lnTo>
                <a:lnTo>
                  <a:pt x="392335" y="78692"/>
                </a:lnTo>
                <a:lnTo>
                  <a:pt x="437228" y="60950"/>
                </a:lnTo>
                <a:lnTo>
                  <a:pt x="483810" y="45295"/>
                </a:lnTo>
                <a:lnTo>
                  <a:pt x="531963" y="31812"/>
                </a:lnTo>
                <a:lnTo>
                  <a:pt x="581568" y="20589"/>
                </a:lnTo>
                <a:lnTo>
                  <a:pt x="632509" y="11710"/>
                </a:lnTo>
                <a:lnTo>
                  <a:pt x="684667" y="5261"/>
                </a:lnTo>
                <a:lnTo>
                  <a:pt x="737924" y="1329"/>
                </a:lnTo>
                <a:lnTo>
                  <a:pt x="792162" y="0"/>
                </a:lnTo>
                <a:lnTo>
                  <a:pt x="846400" y="1329"/>
                </a:lnTo>
                <a:lnTo>
                  <a:pt x="899658" y="5261"/>
                </a:lnTo>
                <a:lnTo>
                  <a:pt x="951818" y="11710"/>
                </a:lnTo>
                <a:lnTo>
                  <a:pt x="1002760" y="20589"/>
                </a:lnTo>
                <a:lnTo>
                  <a:pt x="1052368" y="31812"/>
                </a:lnTo>
                <a:lnTo>
                  <a:pt x="1100524" y="45295"/>
                </a:lnTo>
                <a:lnTo>
                  <a:pt x="1147109" y="60950"/>
                </a:lnTo>
                <a:lnTo>
                  <a:pt x="1192005" y="78692"/>
                </a:lnTo>
                <a:lnTo>
                  <a:pt x="1235095" y="98436"/>
                </a:lnTo>
                <a:lnTo>
                  <a:pt x="1276259" y="120095"/>
                </a:lnTo>
                <a:lnTo>
                  <a:pt x="1315382" y="143583"/>
                </a:lnTo>
                <a:lnTo>
                  <a:pt x="1352343" y="168814"/>
                </a:lnTo>
                <a:lnTo>
                  <a:pt x="1387026" y="195703"/>
                </a:lnTo>
                <a:lnTo>
                  <a:pt x="1419312" y="224164"/>
                </a:lnTo>
                <a:lnTo>
                  <a:pt x="1449083" y="254111"/>
                </a:lnTo>
                <a:lnTo>
                  <a:pt x="1476222" y="285458"/>
                </a:lnTo>
                <a:lnTo>
                  <a:pt x="1500609" y="318119"/>
                </a:lnTo>
                <a:lnTo>
                  <a:pt x="1522128" y="352008"/>
                </a:lnTo>
                <a:lnTo>
                  <a:pt x="1540660" y="387039"/>
                </a:lnTo>
                <a:lnTo>
                  <a:pt x="1556088" y="423127"/>
                </a:lnTo>
                <a:lnTo>
                  <a:pt x="1568292" y="460185"/>
                </a:lnTo>
                <a:lnTo>
                  <a:pt x="1577156" y="498129"/>
                </a:lnTo>
                <a:lnTo>
                  <a:pt x="1582560" y="536871"/>
                </a:lnTo>
                <a:lnTo>
                  <a:pt x="1584388" y="576326"/>
                </a:lnTo>
                <a:lnTo>
                  <a:pt x="1582560" y="615765"/>
                </a:lnTo>
                <a:lnTo>
                  <a:pt x="1577156" y="654493"/>
                </a:lnTo>
                <a:lnTo>
                  <a:pt x="1568292" y="692424"/>
                </a:lnTo>
                <a:lnTo>
                  <a:pt x="1556088" y="729470"/>
                </a:lnTo>
                <a:lnTo>
                  <a:pt x="1540660" y="765548"/>
                </a:lnTo>
                <a:lnTo>
                  <a:pt x="1522128" y="800570"/>
                </a:lnTo>
                <a:lnTo>
                  <a:pt x="1500609" y="834450"/>
                </a:lnTo>
                <a:lnTo>
                  <a:pt x="1476222" y="867104"/>
                </a:lnTo>
                <a:lnTo>
                  <a:pt x="1449083" y="898444"/>
                </a:lnTo>
                <a:lnTo>
                  <a:pt x="1419312" y="928385"/>
                </a:lnTo>
                <a:lnTo>
                  <a:pt x="1387026" y="956841"/>
                </a:lnTo>
                <a:lnTo>
                  <a:pt x="1352343" y="983726"/>
                </a:lnTo>
                <a:lnTo>
                  <a:pt x="1315382" y="1008954"/>
                </a:lnTo>
                <a:lnTo>
                  <a:pt x="1276259" y="1032439"/>
                </a:lnTo>
                <a:lnTo>
                  <a:pt x="1235095" y="1054095"/>
                </a:lnTo>
                <a:lnTo>
                  <a:pt x="1192005" y="1073836"/>
                </a:lnTo>
                <a:lnTo>
                  <a:pt x="1147109" y="1091577"/>
                </a:lnTo>
                <a:lnTo>
                  <a:pt x="1100524" y="1107231"/>
                </a:lnTo>
                <a:lnTo>
                  <a:pt x="1052368" y="1120713"/>
                </a:lnTo>
                <a:lnTo>
                  <a:pt x="1002760" y="1131936"/>
                </a:lnTo>
                <a:lnTo>
                  <a:pt x="951818" y="1140814"/>
                </a:lnTo>
                <a:lnTo>
                  <a:pt x="899658" y="1147263"/>
                </a:lnTo>
                <a:lnTo>
                  <a:pt x="846400" y="1151195"/>
                </a:lnTo>
                <a:lnTo>
                  <a:pt x="792162" y="1152525"/>
                </a:lnTo>
                <a:lnTo>
                  <a:pt x="737924" y="1151195"/>
                </a:lnTo>
                <a:lnTo>
                  <a:pt x="684667" y="1147263"/>
                </a:lnTo>
                <a:lnTo>
                  <a:pt x="632509" y="1140814"/>
                </a:lnTo>
                <a:lnTo>
                  <a:pt x="581568" y="1131936"/>
                </a:lnTo>
                <a:lnTo>
                  <a:pt x="531963" y="1120713"/>
                </a:lnTo>
                <a:lnTo>
                  <a:pt x="483810" y="1107231"/>
                </a:lnTo>
                <a:lnTo>
                  <a:pt x="437228" y="1091577"/>
                </a:lnTo>
                <a:lnTo>
                  <a:pt x="392335" y="1073836"/>
                </a:lnTo>
                <a:lnTo>
                  <a:pt x="349249" y="1054095"/>
                </a:lnTo>
                <a:lnTo>
                  <a:pt x="308088" y="1032439"/>
                </a:lnTo>
                <a:lnTo>
                  <a:pt x="268970" y="1008954"/>
                </a:lnTo>
                <a:lnTo>
                  <a:pt x="232013" y="983726"/>
                </a:lnTo>
                <a:lnTo>
                  <a:pt x="197334" y="956841"/>
                </a:lnTo>
                <a:lnTo>
                  <a:pt x="165052" y="928385"/>
                </a:lnTo>
                <a:lnTo>
                  <a:pt x="135284" y="898444"/>
                </a:lnTo>
                <a:lnTo>
                  <a:pt x="108149" y="867104"/>
                </a:lnTo>
                <a:lnTo>
                  <a:pt x="83765" y="834450"/>
                </a:lnTo>
                <a:lnTo>
                  <a:pt x="62249" y="800570"/>
                </a:lnTo>
                <a:lnTo>
                  <a:pt x="43720" y="765548"/>
                </a:lnTo>
                <a:lnTo>
                  <a:pt x="28295" y="729470"/>
                </a:lnTo>
                <a:lnTo>
                  <a:pt x="16093" y="692424"/>
                </a:lnTo>
                <a:lnTo>
                  <a:pt x="7231" y="654493"/>
                </a:lnTo>
                <a:lnTo>
                  <a:pt x="1827" y="615765"/>
                </a:lnTo>
                <a:lnTo>
                  <a:pt x="0" y="57632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34644" y="1956180"/>
            <a:ext cx="603504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450205" algn="l"/>
              </a:tabLs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       </a:t>
            </a:r>
            <a:r>
              <a:rPr sz="1800" b="1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sz="1800" b="1" spc="-1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r>
              <a:rPr sz="1800" b="1" spc="-105" dirty="0" smtClean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sz="1800" b="1" dirty="0" smtClean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sz="1800" b="1" dirty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sz="2700" baseline="1543" dirty="0">
                <a:solidFill>
                  <a:srgbClr val="000000"/>
                </a:solidFill>
                <a:latin typeface="Arial"/>
                <a:cs typeface="Arial"/>
              </a:rPr>
              <a:t>5,</a:t>
            </a:r>
            <a:r>
              <a:rPr sz="2700" spc="-15" baseline="1543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sz="2700" baseline="1543" dirty="0">
                <a:solidFill>
                  <a:srgbClr val="000000"/>
                </a:solidFill>
                <a:latin typeface="Arial"/>
                <a:cs typeface="Arial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953824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44815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3840">
              <a:lnSpc>
                <a:spcPct val="100000"/>
              </a:lnSpc>
            </a:pPr>
            <a:r>
              <a:rPr spc="-5" dirty="0"/>
              <a:t>CK</a:t>
            </a:r>
            <a:r>
              <a:rPr dirty="0"/>
              <a:t>D</a:t>
            </a:r>
            <a:r>
              <a:rPr spc="5" dirty="0"/>
              <a:t> </a:t>
            </a:r>
            <a:r>
              <a:rPr dirty="0" smtClean="0"/>
              <a:t>N</a:t>
            </a:r>
            <a:r>
              <a:rPr lang="en-US" dirty="0" smtClean="0"/>
              <a:t>urse</a:t>
            </a:r>
            <a:r>
              <a:rPr dirty="0" smtClean="0"/>
              <a:t> </a:t>
            </a:r>
            <a:r>
              <a:rPr lang="en-US" spc="-5" dirty="0" smtClean="0"/>
              <a:t>Specialist </a:t>
            </a:r>
            <a:r>
              <a:rPr lang="en-US" dirty="0" smtClean="0"/>
              <a:t>in NZ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47780" y="1426210"/>
            <a:ext cx="1183456" cy="938530"/>
          </a:xfrm>
          <a:custGeom>
            <a:avLst/>
            <a:gdLst/>
            <a:ahLst/>
            <a:cxnLst/>
            <a:rect l="l" t="t" r="r" b="b"/>
            <a:pathLst>
              <a:path w="954404" h="938530">
                <a:moveTo>
                  <a:pt x="477012" y="0"/>
                </a:moveTo>
                <a:lnTo>
                  <a:pt x="0" y="938276"/>
                </a:lnTo>
                <a:lnTo>
                  <a:pt x="954151" y="938276"/>
                </a:lnTo>
                <a:lnTo>
                  <a:pt x="477012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3552470" y="2364358"/>
            <a:ext cx="2360612" cy="938530"/>
          </a:xfrm>
          <a:custGeom>
            <a:avLst/>
            <a:gdLst/>
            <a:ahLst/>
            <a:cxnLst/>
            <a:rect l="l" t="t" r="r" b="b"/>
            <a:pathLst>
              <a:path w="1903729" h="938529">
                <a:moveTo>
                  <a:pt x="1427479" y="0"/>
                </a:moveTo>
                <a:lnTo>
                  <a:pt x="475741" y="0"/>
                </a:lnTo>
                <a:lnTo>
                  <a:pt x="0" y="938276"/>
                </a:lnTo>
                <a:lnTo>
                  <a:pt x="1903349" y="938276"/>
                </a:lnTo>
                <a:lnTo>
                  <a:pt x="1427479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5501" y="3302635"/>
            <a:ext cx="3541706" cy="938530"/>
          </a:xfrm>
          <a:custGeom>
            <a:avLst/>
            <a:gdLst/>
            <a:ahLst/>
            <a:cxnLst/>
            <a:rect l="l" t="t" r="r" b="b"/>
            <a:pathLst>
              <a:path w="2856229" h="938529">
                <a:moveTo>
                  <a:pt x="2379853" y="0"/>
                </a:moveTo>
                <a:lnTo>
                  <a:pt x="475869" y="0"/>
                </a:lnTo>
                <a:lnTo>
                  <a:pt x="0" y="938149"/>
                </a:lnTo>
                <a:lnTo>
                  <a:pt x="2855849" y="938149"/>
                </a:lnTo>
                <a:lnTo>
                  <a:pt x="2379853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62933" y="4240530"/>
            <a:ext cx="4718861" cy="938530"/>
          </a:xfrm>
          <a:custGeom>
            <a:avLst/>
            <a:gdLst/>
            <a:ahLst/>
            <a:cxnLst/>
            <a:rect l="l" t="t" r="r" b="b"/>
            <a:pathLst>
              <a:path w="3805554" h="938529">
                <a:moveTo>
                  <a:pt x="3329559" y="0"/>
                </a:moveTo>
                <a:lnTo>
                  <a:pt x="475614" y="0"/>
                </a:lnTo>
                <a:lnTo>
                  <a:pt x="0" y="938276"/>
                </a:lnTo>
                <a:lnTo>
                  <a:pt x="3805301" y="938276"/>
                </a:lnTo>
                <a:lnTo>
                  <a:pt x="3329559" y="0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74326" y="5179060"/>
            <a:ext cx="5899956" cy="936625"/>
          </a:xfrm>
          <a:custGeom>
            <a:avLst/>
            <a:gdLst/>
            <a:ahLst/>
            <a:cxnLst/>
            <a:rect l="l" t="t" r="r" b="b"/>
            <a:pathLst>
              <a:path w="4758055" h="936625">
                <a:moveTo>
                  <a:pt x="4281932" y="0"/>
                </a:moveTo>
                <a:lnTo>
                  <a:pt x="475742" y="0"/>
                </a:lnTo>
                <a:lnTo>
                  <a:pt x="0" y="936625"/>
                </a:lnTo>
                <a:lnTo>
                  <a:pt x="4757801" y="936625"/>
                </a:lnTo>
                <a:lnTo>
                  <a:pt x="428193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3148118" y="1781795"/>
            <a:ext cx="333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lang="en-US" spc="10" dirty="0" smtClean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ransplant D</a:t>
            </a:r>
            <a:r>
              <a:rPr lang="en-US" spc="5" dirty="0" smtClean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lang="en-US" spc="-5" dirty="0" smtClean="0">
                <a:solidFill>
                  <a:srgbClr val="000000"/>
                </a:solidFill>
                <a:latin typeface="Arial"/>
                <a:cs typeface="Arial"/>
              </a:rPr>
              <a:t>al</a:t>
            </a:r>
            <a:r>
              <a:rPr lang="en-US" spc="-25" dirty="0" smtClean="0">
                <a:solidFill>
                  <a:srgbClr val="000000"/>
                </a:solidFill>
                <a:latin typeface="Arial"/>
                <a:cs typeface="Arial"/>
              </a:rPr>
              <a:t>y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sis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algn="just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96319" y="2729154"/>
            <a:ext cx="2048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lang="en-US" spc="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RD</a:t>
            </a:r>
            <a:r>
              <a:rPr lang="en-US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pc="-5" dirty="0" smtClean="0">
                <a:solidFill>
                  <a:srgbClr val="000000"/>
                </a:solidFill>
                <a:latin typeface="Arial"/>
                <a:cs typeface="Arial"/>
              </a:rPr>
              <a:t>prepara</a:t>
            </a:r>
            <a:r>
              <a:rPr lang="en-US" spc="-10" dirty="0" smtClean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lang="en-US" spc="-5" dirty="0" smtClean="0">
                <a:solidFill>
                  <a:srgbClr val="000000"/>
                </a:solidFill>
                <a:latin typeface="Arial"/>
                <a:cs typeface="Arial"/>
              </a:rPr>
              <a:t>on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74326" y="3405049"/>
            <a:ext cx="58999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02410" marR="1497330" indent="-53340" algn="ctr">
              <a:lnSpc>
                <a:spcPct val="100000"/>
              </a:lnSpc>
            </a:pPr>
            <a:r>
              <a:rPr lang="en-US" spc="-5" dirty="0" smtClean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lang="en-US" spc="5" dirty="0" smtClean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lang="en-US" spc="-20" dirty="0" smtClean="0">
                <a:solidFill>
                  <a:srgbClr val="000000"/>
                </a:solidFill>
                <a:latin typeface="Arial"/>
                <a:cs typeface="Arial"/>
              </a:rPr>
              <a:t>v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en</a:t>
            </a:r>
            <a:r>
              <a:rPr lang="en-US" spc="-5" dirty="0" smtClean="0">
                <a:solidFill>
                  <a:srgbClr val="000000"/>
                </a:solidFill>
                <a:latin typeface="Arial"/>
                <a:cs typeface="Arial"/>
              </a:rPr>
              <a:t>t P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lang="en-US" spc="5" dirty="0" smtClean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gr</a:t>
            </a:r>
            <a:r>
              <a:rPr lang="en-US" spc="5" dirty="0" smtClean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ss</a:t>
            </a:r>
            <a:r>
              <a:rPr lang="en-US" spc="-5" dirty="0" smtClean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lang="en-US" spc="5" dirty="0" smtClean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n172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lang="en-US" spc="5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00 </a:t>
            </a:r>
            <a:r>
              <a:rPr lang="en-US" spc="-5" dirty="0" smtClean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lang="en-US" spc="-10" dirty="0" smtClean="0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lang="en-US" spc="1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pc="-5" dirty="0">
                <a:solidFill>
                  <a:srgbClr val="000000"/>
                </a:solidFill>
                <a:latin typeface="Arial"/>
                <a:cs typeface="Arial"/>
              </a:rPr>
              <a:t>Nu</a:t>
            </a:r>
            <a:r>
              <a:rPr lang="en-US" spc="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lang="en-US" spc="-5" dirty="0">
                <a:solidFill>
                  <a:srgbClr val="000000"/>
                </a:solidFill>
                <a:latin typeface="Arial"/>
                <a:cs typeface="Arial"/>
              </a:rPr>
              <a:t> S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pec</a:t>
            </a:r>
            <a:r>
              <a:rPr lang="en-US" spc="-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lang="en-US" spc="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lang="en-US" spc="-5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lang="en-US" spc="-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algn="just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3547" y="4532729"/>
            <a:ext cx="4317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-5" dirty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lang="en-US" spc="-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lang="en-US" spc="-5" dirty="0">
                <a:solidFill>
                  <a:srgbClr val="000000"/>
                </a:solidFill>
                <a:latin typeface="Arial"/>
                <a:cs typeface="Arial"/>
              </a:rPr>
              <a:t>ato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r / Injury Pro</a:t>
            </a:r>
            <a:r>
              <a:rPr lang="en-US" spc="-1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lang="en-US" spc="-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lang="en-US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lang="en-US" spc="-5" dirty="0">
                <a:solidFill>
                  <a:srgbClr val="000000"/>
                </a:solidFill>
                <a:latin typeface="Arial"/>
                <a:cs typeface="Arial"/>
              </a:rPr>
              <a:t>eakage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pc="5" dirty="0" smtClean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ro</a:t>
            </a:r>
            <a:r>
              <a:rPr lang="en-US" spc="-10" dirty="0" smtClean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lang="en-US" spc="-5" dirty="0" smtClean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lang="en-US" spc="-5" dirty="0" smtClean="0">
                <a:solidFill>
                  <a:srgbClr val="000000"/>
                </a:solidFill>
                <a:latin typeface="Arial"/>
                <a:cs typeface="Arial"/>
              </a:rPr>
              <a:t>nuria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01922" y="5301292"/>
            <a:ext cx="5550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Locate people at Risk DIABETES. 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HYPERTENSION, ELDERLY, Screening High Risk Population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45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10">
              <a:lnSpc>
                <a:spcPct val="100000"/>
              </a:lnSpc>
            </a:pPr>
            <a:r>
              <a:rPr spc="-5" dirty="0"/>
              <a:t>S</a:t>
            </a:r>
            <a:r>
              <a:rPr spc="15" dirty="0"/>
              <a:t>o</a:t>
            </a:r>
            <a:r>
              <a:rPr dirty="0"/>
              <a:t>l</a:t>
            </a:r>
            <a:r>
              <a:rPr spc="-5" dirty="0"/>
              <a:t>ut</a:t>
            </a:r>
            <a:r>
              <a:rPr dirty="0"/>
              <a:t>i</a:t>
            </a:r>
            <a:r>
              <a:rPr spc="-5" dirty="0"/>
              <a:t>on</a:t>
            </a:r>
            <a:r>
              <a:rPr dirty="0"/>
              <a:t>s</a:t>
            </a:r>
            <a:r>
              <a:rPr spc="10" dirty="0"/>
              <a:t> </a:t>
            </a:r>
            <a:r>
              <a:rPr spc="-60" dirty="0"/>
              <a:t>t</a:t>
            </a:r>
            <a:r>
              <a:rPr dirty="0"/>
              <a:t>o</a:t>
            </a:r>
            <a:r>
              <a:rPr spc="15" dirty="0"/>
              <a:t> </a:t>
            </a:r>
            <a:r>
              <a:rPr dirty="0"/>
              <a:t>o</a:t>
            </a:r>
            <a:r>
              <a:rPr spc="10" dirty="0"/>
              <a:t>u</a:t>
            </a:r>
            <a:r>
              <a:rPr dirty="0"/>
              <a:t>r </a:t>
            </a:r>
            <a:r>
              <a:rPr spc="-5" dirty="0"/>
              <a:t>p</a:t>
            </a:r>
            <a:r>
              <a:rPr spc="-65" dirty="0"/>
              <a:t>r</a:t>
            </a:r>
            <a:r>
              <a:rPr dirty="0"/>
              <a:t>o</a:t>
            </a:r>
            <a:r>
              <a:rPr spc="10" dirty="0"/>
              <a:t>b</a:t>
            </a:r>
            <a:r>
              <a:rPr dirty="0"/>
              <a:t>lem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7217" y="1794002"/>
            <a:ext cx="7809865" cy="4122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20000"/>
              </a:lnSpc>
              <a:buFont typeface="Arial"/>
              <a:buChar char="•"/>
              <a:tabLst>
                <a:tab pos="355600" algn="l"/>
              </a:tabLst>
            </a:pPr>
            <a:r>
              <a:rPr lang="en-US" sz="2800" spc="-55" dirty="0" smtClean="0">
                <a:cs typeface="Calibri"/>
              </a:rPr>
              <a:t>E</a:t>
            </a:r>
            <a:r>
              <a:rPr lang="en-US" sz="2800" spc="-5" dirty="0" smtClean="0">
                <a:cs typeface="Calibri"/>
              </a:rPr>
              <a:t>du</a:t>
            </a:r>
            <a:r>
              <a:rPr lang="en-US" sz="2800" spc="-30" dirty="0" smtClean="0">
                <a:cs typeface="Calibri"/>
              </a:rPr>
              <a:t>c</a:t>
            </a:r>
            <a:r>
              <a:rPr lang="en-US" sz="2800" spc="-25" dirty="0" smtClean="0">
                <a:cs typeface="Calibri"/>
              </a:rPr>
              <a:t>a</a:t>
            </a:r>
            <a:r>
              <a:rPr lang="en-US" sz="2800" dirty="0" smtClean="0">
                <a:cs typeface="Calibri"/>
              </a:rPr>
              <a:t>t</a:t>
            </a:r>
            <a:r>
              <a:rPr lang="en-US" sz="2800" spc="-10" dirty="0" smtClean="0">
                <a:cs typeface="Calibri"/>
              </a:rPr>
              <a:t>i</a:t>
            </a:r>
            <a:r>
              <a:rPr lang="en-US" sz="2800" spc="-5" dirty="0" smtClean="0">
                <a:cs typeface="Calibri"/>
              </a:rPr>
              <a:t>on</a:t>
            </a:r>
          </a:p>
          <a:p>
            <a:pPr marL="469900" indent="-457200">
              <a:lnSpc>
                <a:spcPct val="12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dirty="0" smtClean="0">
                <a:latin typeface="Calibri"/>
                <a:cs typeface="Calibri"/>
              </a:rPr>
              <a:t>P</a:t>
            </a:r>
            <a:r>
              <a:rPr sz="2800" spc="-40" dirty="0" smtClean="0">
                <a:latin typeface="Calibri"/>
                <a:cs typeface="Calibri"/>
              </a:rPr>
              <a:t>r</a:t>
            </a:r>
            <a:r>
              <a:rPr sz="2800" spc="-15" dirty="0" smtClean="0">
                <a:latin typeface="Calibri"/>
                <a:cs typeface="Calibri"/>
              </a:rPr>
              <a:t>e</a:t>
            </a:r>
            <a:r>
              <a:rPr sz="2800" spc="-35" dirty="0" smtClean="0">
                <a:latin typeface="Calibri"/>
                <a:cs typeface="Calibri"/>
              </a:rPr>
              <a:t>v</a:t>
            </a:r>
            <a:r>
              <a:rPr sz="2800" dirty="0" smtClean="0">
                <a:latin typeface="Calibri"/>
                <a:cs typeface="Calibri"/>
              </a:rPr>
              <a:t>e</a:t>
            </a:r>
            <a:r>
              <a:rPr sz="2800" spc="-30" dirty="0" smtClean="0">
                <a:latin typeface="Calibri"/>
                <a:cs typeface="Calibri"/>
              </a:rPr>
              <a:t>n</a:t>
            </a:r>
            <a:r>
              <a:rPr sz="2800" dirty="0" smtClean="0">
                <a:latin typeface="Calibri"/>
                <a:cs typeface="Calibri"/>
              </a:rPr>
              <a:t>t</a:t>
            </a:r>
            <a:r>
              <a:rPr sz="2800" spc="-10" dirty="0" smtClean="0">
                <a:latin typeface="Calibri"/>
                <a:cs typeface="Calibri"/>
              </a:rPr>
              <a:t>i</a:t>
            </a:r>
            <a:r>
              <a:rPr sz="2800" spc="-5" dirty="0" smtClean="0">
                <a:latin typeface="Calibri"/>
                <a:cs typeface="Calibri"/>
              </a:rPr>
              <a:t>o</a:t>
            </a:r>
            <a:r>
              <a:rPr sz="2800" dirty="0" smtClean="0">
                <a:latin typeface="Calibri"/>
                <a:cs typeface="Calibri"/>
              </a:rPr>
              <a:t>n</a:t>
            </a:r>
            <a:r>
              <a:rPr sz="2800" spc="-20" dirty="0" smtClean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&amp; </a:t>
            </a:r>
            <a:r>
              <a:rPr sz="2800" spc="-5" dirty="0">
                <a:latin typeface="Calibri"/>
                <a:cs typeface="Calibri"/>
              </a:rPr>
              <a:t>sc</a:t>
            </a:r>
            <a:r>
              <a:rPr sz="2800" spc="-3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een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dirty="0">
                <a:latin typeface="Calibri"/>
                <a:cs typeface="Calibri"/>
              </a:rPr>
              <a:t>g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5" dirty="0" smtClean="0">
                <a:latin typeface="Calibri"/>
                <a:cs typeface="Calibri"/>
              </a:rPr>
              <a:t>c</a:t>
            </a:r>
            <a:r>
              <a:rPr sz="2800" spc="-5" dirty="0" smtClean="0">
                <a:latin typeface="Calibri"/>
                <a:cs typeface="Calibri"/>
              </a:rPr>
              <a:t>ommun</a:t>
            </a:r>
            <a:r>
              <a:rPr sz="2800" spc="-10" dirty="0" smtClean="0">
                <a:latin typeface="Calibri"/>
                <a:cs typeface="Calibri"/>
              </a:rPr>
              <a:t>i</a:t>
            </a:r>
            <a:r>
              <a:rPr sz="2800" dirty="0" smtClean="0">
                <a:latin typeface="Calibri"/>
                <a:cs typeface="Calibri"/>
              </a:rPr>
              <a:t>ty</a:t>
            </a:r>
            <a:endParaRPr lang="en-US" sz="2800" dirty="0" smtClean="0">
              <a:latin typeface="Calibri"/>
              <a:cs typeface="Calibri"/>
            </a:endParaRPr>
          </a:p>
          <a:p>
            <a:pPr marL="469900" indent="-457200">
              <a:lnSpc>
                <a:spcPct val="12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55" dirty="0" smtClean="0">
                <a:latin typeface="Calibri"/>
                <a:cs typeface="Calibri"/>
              </a:rPr>
              <a:t>E</a:t>
            </a:r>
            <a:r>
              <a:rPr sz="2800" dirty="0" smtClean="0">
                <a:latin typeface="Calibri"/>
                <a:cs typeface="Calibri"/>
              </a:rPr>
              <a:t>arly</a:t>
            </a:r>
            <a:r>
              <a:rPr sz="2800" spc="-15" dirty="0" smtClean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ect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n in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30" dirty="0" smtClean="0">
                <a:latin typeface="Calibri"/>
                <a:cs typeface="Calibri"/>
              </a:rPr>
              <a:t>c</a:t>
            </a:r>
            <a:r>
              <a:rPr sz="2800" spc="-5" dirty="0" smtClean="0">
                <a:latin typeface="Calibri"/>
                <a:cs typeface="Calibri"/>
              </a:rPr>
              <a:t>omm</a:t>
            </a:r>
            <a:r>
              <a:rPr sz="2800" spc="-15" dirty="0" smtClean="0">
                <a:latin typeface="Calibri"/>
                <a:cs typeface="Calibri"/>
              </a:rPr>
              <a:t>u</a:t>
            </a:r>
            <a:r>
              <a:rPr sz="2800" dirty="0" smtClean="0">
                <a:latin typeface="Calibri"/>
                <a:cs typeface="Calibri"/>
              </a:rPr>
              <a:t>ni</a:t>
            </a:r>
            <a:r>
              <a:rPr sz="2800" spc="-20" dirty="0" smtClean="0">
                <a:latin typeface="Calibri"/>
                <a:cs typeface="Calibri"/>
              </a:rPr>
              <a:t>t</a:t>
            </a:r>
            <a:r>
              <a:rPr sz="2800" dirty="0" smtClean="0">
                <a:latin typeface="Calibri"/>
                <a:cs typeface="Calibri"/>
              </a:rPr>
              <a:t>y</a:t>
            </a:r>
            <a:endParaRPr lang="en-US" sz="2800" dirty="0" smtClean="0">
              <a:latin typeface="Calibri"/>
              <a:cs typeface="Calibri"/>
            </a:endParaRPr>
          </a:p>
          <a:p>
            <a:pPr marL="469900" indent="-457200">
              <a:lnSpc>
                <a:spcPct val="12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55" dirty="0" smtClean="0">
                <a:latin typeface="Calibri"/>
                <a:cs typeface="Calibri"/>
              </a:rPr>
              <a:t>E</a:t>
            </a:r>
            <a:r>
              <a:rPr sz="2800" dirty="0" smtClean="0">
                <a:latin typeface="Calibri"/>
                <a:cs typeface="Calibri"/>
              </a:rPr>
              <a:t>arly 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4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2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tme</a:t>
            </a:r>
            <a:r>
              <a:rPr sz="2800" spc="-3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t in</a:t>
            </a:r>
            <a:r>
              <a:rPr sz="2800" spc="-5" dirty="0">
                <a:latin typeface="Calibri"/>
                <a:cs typeface="Calibri"/>
              </a:rPr>
              <a:t> pr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m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y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4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sup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5" dirty="0">
                <a:latin typeface="Calibri"/>
                <a:cs typeface="Calibri"/>
              </a:rPr>
              <a:t>or</a:t>
            </a:r>
            <a:r>
              <a:rPr sz="2800" spc="-4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ed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</a:t>
            </a:r>
            <a:r>
              <a:rPr sz="2800" dirty="0">
                <a:latin typeface="Calibri"/>
                <a:cs typeface="Calibri"/>
              </a:rPr>
              <a:t>y </a:t>
            </a:r>
            <a:r>
              <a:rPr sz="2800" spc="-5" dirty="0" smtClean="0">
                <a:latin typeface="Calibri"/>
                <a:cs typeface="Calibri"/>
              </a:rPr>
              <a:t>spec</a:t>
            </a:r>
            <a:r>
              <a:rPr sz="2800" spc="-10" dirty="0" smtClean="0">
                <a:latin typeface="Calibri"/>
                <a:cs typeface="Calibri"/>
              </a:rPr>
              <a:t>i</a:t>
            </a:r>
            <a:r>
              <a:rPr sz="2800" dirty="0" smtClean="0">
                <a:latin typeface="Calibri"/>
                <a:cs typeface="Calibri"/>
              </a:rPr>
              <a:t>ali</a:t>
            </a:r>
            <a:r>
              <a:rPr sz="2800" spc="-50" dirty="0" smtClean="0">
                <a:latin typeface="Calibri"/>
                <a:cs typeface="Calibri"/>
              </a:rPr>
              <a:t>s</a:t>
            </a:r>
            <a:r>
              <a:rPr sz="2800" dirty="0" smtClean="0">
                <a:latin typeface="Calibri"/>
                <a:cs typeface="Calibri"/>
              </a:rPr>
              <a:t>ts</a:t>
            </a:r>
            <a:endParaRPr lang="en-US" sz="2800" dirty="0" smtClean="0">
              <a:latin typeface="Calibri"/>
              <a:cs typeface="Calibri"/>
            </a:endParaRPr>
          </a:p>
          <a:p>
            <a:pPr marL="469900" indent="-457200">
              <a:lnSpc>
                <a:spcPct val="12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dirty="0" smtClean="0">
                <a:latin typeface="Calibri"/>
                <a:cs typeface="Calibri"/>
              </a:rPr>
              <a:t>A</a:t>
            </a:r>
            <a:r>
              <a:rPr sz="2800" spc="-45" dirty="0" smtClean="0">
                <a:latin typeface="Calibri"/>
                <a:cs typeface="Calibri"/>
              </a:rPr>
              <a:t>w</a:t>
            </a:r>
            <a:r>
              <a:rPr sz="2800" dirty="0" smtClean="0">
                <a:latin typeface="Calibri"/>
                <a:cs typeface="Calibri"/>
              </a:rPr>
              <a:t>a</a:t>
            </a:r>
            <a:r>
              <a:rPr sz="2800" spc="-40" dirty="0" smtClean="0">
                <a:latin typeface="Calibri"/>
                <a:cs typeface="Calibri"/>
              </a:rPr>
              <a:t>r</a:t>
            </a:r>
            <a:r>
              <a:rPr sz="2800" dirty="0" smtClean="0">
                <a:latin typeface="Calibri"/>
                <a:cs typeface="Calibri"/>
              </a:rPr>
              <a:t>ene</a:t>
            </a:r>
            <a:r>
              <a:rPr sz="2800" spc="-15" dirty="0" smtClean="0">
                <a:latin typeface="Calibri"/>
                <a:cs typeface="Calibri"/>
              </a:rPr>
              <a:t>s</a:t>
            </a:r>
            <a:r>
              <a:rPr sz="2800" dirty="0" smtClean="0">
                <a:latin typeface="Calibri"/>
                <a:cs typeface="Calibri"/>
              </a:rPr>
              <a:t>s</a:t>
            </a:r>
            <a:r>
              <a:rPr sz="2800" spc="-25" dirty="0" smtClean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 smtClean="0">
                <a:latin typeface="Calibri"/>
                <a:cs typeface="Calibri"/>
              </a:rPr>
              <a:t>c</a:t>
            </a:r>
            <a:r>
              <a:rPr sz="2800" spc="-5" dirty="0" smtClean="0">
                <a:latin typeface="Calibri"/>
                <a:cs typeface="Calibri"/>
              </a:rPr>
              <a:t>omm</a:t>
            </a:r>
            <a:r>
              <a:rPr sz="2800" spc="-15" dirty="0" smtClean="0">
                <a:latin typeface="Calibri"/>
                <a:cs typeface="Calibri"/>
              </a:rPr>
              <a:t>u</a:t>
            </a:r>
            <a:r>
              <a:rPr sz="2800" dirty="0" smtClean="0">
                <a:latin typeface="Calibri"/>
                <a:cs typeface="Calibri"/>
              </a:rPr>
              <a:t>ni</a:t>
            </a:r>
            <a:r>
              <a:rPr sz="2800" spc="-20" dirty="0" smtClean="0">
                <a:latin typeface="Calibri"/>
                <a:cs typeface="Calibri"/>
              </a:rPr>
              <a:t>t</a:t>
            </a:r>
            <a:r>
              <a:rPr sz="2800" dirty="0" smtClean="0">
                <a:latin typeface="Calibri"/>
                <a:cs typeface="Calibri"/>
              </a:rPr>
              <a:t>y</a:t>
            </a:r>
            <a:endParaRPr lang="en-US" sz="2800" dirty="0" smtClean="0">
              <a:latin typeface="Calibri"/>
              <a:cs typeface="Calibri"/>
            </a:endParaRPr>
          </a:p>
          <a:p>
            <a:pPr marL="469900" indent="-457200">
              <a:lnSpc>
                <a:spcPct val="120000"/>
              </a:lnSpc>
              <a:buFont typeface="Arial"/>
              <a:buChar char="•"/>
              <a:tabLst>
                <a:tab pos="355600" algn="l"/>
              </a:tabLst>
            </a:pPr>
            <a:r>
              <a:rPr lang="en-US" sz="2800" dirty="0" smtClean="0">
                <a:latin typeface="Calibri"/>
                <a:cs typeface="Calibri"/>
              </a:rPr>
              <a:t>All renal staff must take responsibility to promote prevention. 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9738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169030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690">
              <a:lnSpc>
                <a:spcPct val="100000"/>
              </a:lnSpc>
            </a:pPr>
            <a:r>
              <a:rPr dirty="0"/>
              <a:t>Wh</a:t>
            </a:r>
            <a:r>
              <a:rPr spc="-35" dirty="0"/>
              <a:t>a</a:t>
            </a:r>
            <a:r>
              <a:rPr dirty="0"/>
              <a:t>t </a:t>
            </a:r>
            <a:r>
              <a:rPr spc="-20" dirty="0" smtClean="0"/>
              <a:t>c</a:t>
            </a:r>
            <a:r>
              <a:rPr spc="-5" dirty="0" smtClean="0"/>
              <a:t>han</a:t>
            </a:r>
            <a:r>
              <a:rPr spc="-30" dirty="0" smtClean="0"/>
              <a:t>g</a:t>
            </a:r>
            <a:r>
              <a:rPr dirty="0" smtClean="0"/>
              <a:t>e</a:t>
            </a:r>
            <a:r>
              <a:rPr lang="en-US" dirty="0" smtClean="0"/>
              <a:t>s</a:t>
            </a:r>
            <a:r>
              <a:rPr dirty="0" smtClean="0"/>
              <a:t> </a:t>
            </a:r>
            <a:r>
              <a:rPr spc="-55" dirty="0"/>
              <a:t>w</a:t>
            </a:r>
            <a:r>
              <a:rPr dirty="0"/>
              <a:t>e </a:t>
            </a:r>
            <a:r>
              <a:rPr spc="-5" dirty="0"/>
              <a:t>need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846138"/>
            <a:ext cx="8244052" cy="589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 algn="just">
              <a:lnSpc>
                <a:spcPct val="120000"/>
              </a:lnSpc>
              <a:buFont typeface="Arial"/>
              <a:buChar char="•"/>
              <a:tabLst>
                <a:tab pos="356235" algn="l"/>
              </a:tabLst>
            </a:pPr>
            <a:r>
              <a:rPr sz="3200" spc="-290" dirty="0" smtClean="0">
                <a:latin typeface="Calibri"/>
                <a:cs typeface="Calibri"/>
              </a:rPr>
              <a:t>T</a:t>
            </a:r>
            <a:r>
              <a:rPr sz="3200" dirty="0" smtClean="0">
                <a:latin typeface="Calibri"/>
                <a:cs typeface="Calibri"/>
              </a:rPr>
              <a:t>el</a:t>
            </a:r>
            <a:r>
              <a:rPr sz="3200" spc="-15" dirty="0" smtClean="0">
                <a:latin typeface="Calibri"/>
                <a:cs typeface="Calibri"/>
              </a:rPr>
              <a:t>e</a:t>
            </a:r>
            <a:r>
              <a:rPr sz="3200" dirty="0" smtClean="0">
                <a:latin typeface="Calibri"/>
                <a:cs typeface="Calibri"/>
              </a:rPr>
              <a:t>vi</a:t>
            </a:r>
            <a:r>
              <a:rPr sz="3200" spc="-5" dirty="0" smtClean="0">
                <a:latin typeface="Calibri"/>
                <a:cs typeface="Calibri"/>
              </a:rPr>
              <a:t>s</a:t>
            </a:r>
            <a:r>
              <a:rPr sz="3200" spc="-10" dirty="0" smtClean="0">
                <a:latin typeface="Calibri"/>
                <a:cs typeface="Calibri"/>
              </a:rPr>
              <a:t>i</a:t>
            </a:r>
            <a:r>
              <a:rPr sz="3200" spc="-5" dirty="0" smtClean="0">
                <a:latin typeface="Calibri"/>
                <a:cs typeface="Calibri"/>
              </a:rPr>
              <a:t>o</a:t>
            </a:r>
            <a:r>
              <a:rPr sz="3200" dirty="0" smtClean="0">
                <a:latin typeface="Calibri"/>
                <a:cs typeface="Calibri"/>
              </a:rPr>
              <a:t>n</a:t>
            </a:r>
            <a:r>
              <a:rPr lang="en-US" sz="3200" dirty="0" smtClean="0">
                <a:latin typeface="Calibri"/>
                <a:cs typeface="Calibri"/>
              </a:rPr>
              <a:t>,</a:t>
            </a:r>
            <a:r>
              <a:rPr lang="en-US" sz="3200" spc="-5" dirty="0">
                <a:latin typeface="Calibri"/>
                <a:cs typeface="Calibri"/>
              </a:rPr>
              <a:t> </a:t>
            </a:r>
            <a:r>
              <a:rPr lang="en-US" sz="3200" spc="-5" dirty="0" smtClean="0">
                <a:latin typeface="Calibri"/>
                <a:cs typeface="Calibri"/>
              </a:rPr>
              <a:t>print media and social media </a:t>
            </a:r>
            <a:r>
              <a:rPr sz="3200" spc="10" dirty="0" smtClean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adds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60" dirty="0" smtClean="0">
                <a:latin typeface="Calibri"/>
                <a:cs typeface="Calibri"/>
              </a:rPr>
              <a:t>r</a:t>
            </a:r>
            <a:r>
              <a:rPr sz="3200" dirty="0" smtClean="0">
                <a:latin typeface="Calibri"/>
                <a:cs typeface="Calibri"/>
              </a:rPr>
              <a:t>ai</a:t>
            </a:r>
            <a:r>
              <a:rPr sz="3200" spc="-5" dirty="0" smtClean="0">
                <a:latin typeface="Calibri"/>
                <a:cs typeface="Calibri"/>
              </a:rPr>
              <a:t>se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sz="3200" spc="-25" dirty="0" smtClean="0">
                <a:latin typeface="Calibri"/>
                <a:cs typeface="Calibri"/>
              </a:rPr>
              <a:t>a</a:t>
            </a:r>
            <a:r>
              <a:rPr sz="3200" spc="-35" dirty="0" smtClean="0">
                <a:latin typeface="Calibri"/>
                <a:cs typeface="Calibri"/>
              </a:rPr>
              <a:t>w</a:t>
            </a:r>
            <a:r>
              <a:rPr sz="3200" dirty="0" smtClean="0">
                <a:latin typeface="Calibri"/>
                <a:cs typeface="Calibri"/>
              </a:rPr>
              <a:t>a</a:t>
            </a:r>
            <a:r>
              <a:rPr sz="3200" spc="-40" dirty="0" smtClean="0">
                <a:latin typeface="Calibri"/>
                <a:cs typeface="Calibri"/>
              </a:rPr>
              <a:t>r</a:t>
            </a:r>
            <a:r>
              <a:rPr sz="3200" dirty="0" smtClean="0">
                <a:latin typeface="Calibri"/>
                <a:cs typeface="Calibri"/>
              </a:rPr>
              <a:t>ene</a:t>
            </a:r>
            <a:r>
              <a:rPr sz="3200" spc="-15" dirty="0" smtClean="0">
                <a:latin typeface="Calibri"/>
                <a:cs typeface="Calibri"/>
              </a:rPr>
              <a:t>s</a:t>
            </a:r>
            <a:r>
              <a:rPr sz="3200" dirty="0" smtClean="0">
                <a:latin typeface="Calibri"/>
                <a:cs typeface="Calibri"/>
              </a:rPr>
              <a:t>s</a:t>
            </a:r>
            <a:r>
              <a:rPr sz="3200" spc="-25" dirty="0" smtClean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spc="-30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ona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dirty="0" smtClean="0">
                <a:latin typeface="Calibri"/>
                <a:cs typeface="Calibri"/>
              </a:rPr>
              <a:t>wi</a:t>
            </a:r>
            <a:r>
              <a:rPr sz="3200" spc="-5" dirty="0" smtClean="0">
                <a:latin typeface="Calibri"/>
                <a:cs typeface="Calibri"/>
              </a:rPr>
              <a:t>de</a:t>
            </a:r>
            <a:endParaRPr lang="en-US" sz="3200" dirty="0">
              <a:latin typeface="Calibri"/>
              <a:cs typeface="Calibri"/>
            </a:endParaRPr>
          </a:p>
          <a:p>
            <a:pPr marL="469900" indent="-457200" algn="just">
              <a:lnSpc>
                <a:spcPct val="120000"/>
              </a:lnSpc>
              <a:buFont typeface="Arial"/>
              <a:buChar char="•"/>
              <a:tabLst>
                <a:tab pos="356235" algn="l"/>
              </a:tabLst>
            </a:pPr>
            <a:r>
              <a:rPr lang="en-US" sz="3200" spc="-5" dirty="0" smtClean="0">
                <a:latin typeface="Calibri"/>
                <a:cs typeface="Calibri"/>
              </a:rPr>
              <a:t>Create Apps for awareness and prevention</a:t>
            </a:r>
          </a:p>
          <a:p>
            <a:pPr marL="469900" indent="-457200" algn="just">
              <a:lnSpc>
                <a:spcPct val="120000"/>
              </a:lnSpc>
              <a:buFont typeface="Arial"/>
              <a:buChar char="•"/>
              <a:tabLst>
                <a:tab pos="356235" algn="l"/>
              </a:tabLst>
            </a:pPr>
            <a:r>
              <a:rPr sz="3200" spc="-5" dirty="0" smtClean="0">
                <a:latin typeface="Calibri"/>
                <a:cs typeface="Calibri"/>
              </a:rPr>
              <a:t>F</a:t>
            </a:r>
            <a:r>
              <a:rPr sz="3200" spc="-35" dirty="0" smtClean="0">
                <a:latin typeface="Calibri"/>
                <a:cs typeface="Calibri"/>
              </a:rPr>
              <a:t>r</a:t>
            </a:r>
            <a:r>
              <a:rPr sz="3200" dirty="0" smtClean="0">
                <a:latin typeface="Calibri"/>
                <a:cs typeface="Calibri"/>
              </a:rPr>
              <a:t>ee</a:t>
            </a:r>
            <a:r>
              <a:rPr sz="3200" spc="-30" dirty="0" smtClean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r </a:t>
            </a:r>
            <a:r>
              <a:rPr sz="3200" spc="-30" dirty="0">
                <a:latin typeface="Calibri"/>
                <a:cs typeface="Calibri"/>
              </a:rPr>
              <a:t>a</a:t>
            </a:r>
            <a:r>
              <a:rPr sz="3200" spc="-45" dirty="0">
                <a:latin typeface="Calibri"/>
                <a:cs typeface="Calibri"/>
              </a:rPr>
              <a:t>f</a:t>
            </a:r>
            <a:r>
              <a:rPr sz="3200" spc="-80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dab</a:t>
            </a:r>
            <a:r>
              <a:rPr sz="3200" dirty="0">
                <a:latin typeface="Calibri"/>
                <a:cs typeface="Calibri"/>
              </a:rPr>
              <a:t>le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GP </a:t>
            </a:r>
            <a:r>
              <a:rPr sz="3200" spc="-5" dirty="0">
                <a:latin typeface="Calibri"/>
                <a:cs typeface="Calibri"/>
              </a:rPr>
              <a:t>se</a:t>
            </a:r>
            <a:r>
              <a:rPr sz="3200" spc="1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vice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80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r t</a:t>
            </a:r>
            <a:r>
              <a:rPr sz="3200" spc="-15" dirty="0">
                <a:latin typeface="Calibri"/>
                <a:cs typeface="Calibri"/>
              </a:rPr>
              <a:t>h</a:t>
            </a:r>
            <a:r>
              <a:rPr sz="3200" spc="-5" dirty="0">
                <a:latin typeface="Calibri"/>
                <a:cs typeface="Calibri"/>
              </a:rPr>
              <a:t>os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5" dirty="0">
                <a:latin typeface="Calibri"/>
                <a:cs typeface="Calibri"/>
              </a:rPr>
              <a:t> w</a:t>
            </a:r>
            <a:r>
              <a:rPr sz="3200" spc="-5" dirty="0">
                <a:latin typeface="Calibri"/>
                <a:cs typeface="Calibri"/>
              </a:rPr>
              <a:t>ho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spc="5" dirty="0">
                <a:latin typeface="MS PGothic"/>
                <a:cs typeface="MS PGothic"/>
              </a:rPr>
              <a:t>’</a:t>
            </a:r>
            <a:r>
              <a:rPr sz="3200" dirty="0">
                <a:latin typeface="Calibri"/>
                <a:cs typeface="Calibri"/>
              </a:rPr>
              <a:t>t </a:t>
            </a:r>
            <a:r>
              <a:rPr sz="3200" spc="-35" dirty="0" smtClean="0">
                <a:latin typeface="Calibri"/>
                <a:cs typeface="Calibri"/>
              </a:rPr>
              <a:t>a</a:t>
            </a:r>
            <a:r>
              <a:rPr sz="3200" spc="-45" dirty="0" smtClean="0">
                <a:latin typeface="Calibri"/>
                <a:cs typeface="Calibri"/>
              </a:rPr>
              <a:t>f</a:t>
            </a:r>
            <a:r>
              <a:rPr sz="3200" spc="-80" dirty="0" smtClean="0">
                <a:latin typeface="Calibri"/>
                <a:cs typeface="Calibri"/>
              </a:rPr>
              <a:t>f</a:t>
            </a:r>
            <a:r>
              <a:rPr sz="3200" spc="-5" dirty="0" smtClean="0">
                <a:latin typeface="Calibri"/>
                <a:cs typeface="Calibri"/>
              </a:rPr>
              <a:t>o</a:t>
            </a:r>
            <a:r>
              <a:rPr sz="3200" spc="-50" dirty="0" smtClean="0">
                <a:latin typeface="Calibri"/>
                <a:cs typeface="Calibri"/>
              </a:rPr>
              <a:t>r</a:t>
            </a:r>
            <a:r>
              <a:rPr sz="3200" dirty="0" smtClean="0">
                <a:latin typeface="Calibri"/>
                <a:cs typeface="Calibri"/>
              </a:rPr>
              <a:t>d</a:t>
            </a:r>
            <a:endParaRPr lang="en-US" sz="3200" dirty="0">
              <a:latin typeface="Calibri"/>
              <a:cs typeface="Calibri"/>
            </a:endParaRPr>
          </a:p>
          <a:p>
            <a:pPr marL="469900" indent="-457200" algn="just">
              <a:lnSpc>
                <a:spcPct val="120000"/>
              </a:lnSpc>
              <a:buFont typeface="Arial"/>
              <a:buChar char="•"/>
              <a:tabLst>
                <a:tab pos="356235" algn="l"/>
              </a:tabLst>
            </a:pPr>
            <a:r>
              <a:rPr lang="en-US" sz="3200" spc="-65" dirty="0" smtClean="0">
                <a:latin typeface="Calibri"/>
                <a:cs typeface="Calibri"/>
              </a:rPr>
              <a:t>Screening </a:t>
            </a:r>
            <a:r>
              <a:rPr lang="en-US" sz="3200" spc="-65" dirty="0">
                <a:latin typeface="Calibri"/>
                <a:cs typeface="Calibri"/>
              </a:rPr>
              <a:t>r</a:t>
            </a:r>
            <a:r>
              <a:rPr sz="3200" dirty="0" smtClean="0">
                <a:latin typeface="Calibri"/>
                <a:cs typeface="Calibri"/>
              </a:rPr>
              <a:t>enal</a:t>
            </a:r>
            <a:r>
              <a:rPr sz="3200" spc="-5" dirty="0" smtClean="0">
                <a:latin typeface="Calibri"/>
                <a:cs typeface="Calibri"/>
              </a:rPr>
              <a:t> func</a:t>
            </a:r>
            <a:r>
              <a:rPr sz="3200" spc="-15" dirty="0" smtClean="0">
                <a:latin typeface="Calibri"/>
                <a:cs typeface="Calibri"/>
              </a:rPr>
              <a:t>t</a:t>
            </a:r>
            <a:r>
              <a:rPr sz="3200" dirty="0" smtClean="0">
                <a:latin typeface="Calibri"/>
                <a:cs typeface="Calibri"/>
              </a:rPr>
              <a:t>i</a:t>
            </a:r>
            <a:r>
              <a:rPr sz="3200" spc="-5" dirty="0" smtClean="0">
                <a:latin typeface="Calibri"/>
                <a:cs typeface="Calibri"/>
              </a:rPr>
              <a:t>o</a:t>
            </a:r>
            <a:r>
              <a:rPr sz="3200" dirty="0" smtClean="0">
                <a:latin typeface="Calibri"/>
                <a:cs typeface="Calibri"/>
              </a:rPr>
              <a:t>n</a:t>
            </a:r>
            <a:r>
              <a:rPr lang="en-US" sz="3200" dirty="0" smtClean="0">
                <a:latin typeface="Calibri"/>
                <a:cs typeface="Calibri"/>
              </a:rPr>
              <a:t>s</a:t>
            </a:r>
            <a:r>
              <a:rPr sz="3200" spc="25" dirty="0" smtClean="0">
                <a:latin typeface="Calibri"/>
                <a:cs typeface="Calibri"/>
              </a:rPr>
              <a:t> </a:t>
            </a:r>
            <a:r>
              <a:rPr lang="en-US" sz="3200" spc="25" dirty="0" smtClean="0">
                <a:latin typeface="Calibri"/>
                <a:cs typeface="Calibri"/>
              </a:rPr>
              <a:t>starting from the age 25.</a:t>
            </a:r>
            <a:endParaRPr lang="en-US" sz="3200" dirty="0" smtClean="0">
              <a:latin typeface="Calibri"/>
              <a:cs typeface="Calibri"/>
            </a:endParaRPr>
          </a:p>
          <a:p>
            <a:pPr marL="469900" indent="-457200" algn="just">
              <a:lnSpc>
                <a:spcPct val="120000"/>
              </a:lnSpc>
              <a:buFont typeface="Arial"/>
              <a:buChar char="•"/>
              <a:tabLst>
                <a:tab pos="356235" algn="l"/>
              </a:tabLst>
            </a:pPr>
            <a:r>
              <a:rPr sz="3200" spc="-75" dirty="0" smtClean="0">
                <a:latin typeface="Calibri"/>
                <a:cs typeface="Calibri"/>
              </a:rPr>
              <a:t>P</a:t>
            </a:r>
            <a:r>
              <a:rPr sz="3200" dirty="0" smtClean="0">
                <a:latin typeface="Calibri"/>
                <a:cs typeface="Calibri"/>
              </a:rPr>
              <a:t>art</a:t>
            </a:r>
            <a:r>
              <a:rPr sz="3200" spc="-15" dirty="0" smtClean="0">
                <a:latin typeface="Calibri"/>
                <a:cs typeface="Calibri"/>
              </a:rPr>
              <a:t>i</a:t>
            </a:r>
            <a:r>
              <a:rPr sz="3200" dirty="0" smtClean="0">
                <a:latin typeface="Calibri"/>
                <a:cs typeface="Calibri"/>
              </a:rPr>
              <a:t>ci</a:t>
            </a:r>
            <a:r>
              <a:rPr sz="3200" spc="-5" dirty="0" smtClean="0">
                <a:latin typeface="Calibri"/>
                <a:cs typeface="Calibri"/>
              </a:rPr>
              <a:t>p</a:t>
            </a:r>
            <a:r>
              <a:rPr sz="3200" spc="-35" dirty="0" smtClean="0">
                <a:latin typeface="Calibri"/>
                <a:cs typeface="Calibri"/>
              </a:rPr>
              <a:t>a</a:t>
            </a:r>
            <a:r>
              <a:rPr sz="3200" dirty="0" smtClean="0">
                <a:latin typeface="Calibri"/>
                <a:cs typeface="Calibri"/>
              </a:rPr>
              <a:t>t</a:t>
            </a:r>
            <a:r>
              <a:rPr sz="3200" spc="-15" dirty="0" smtClean="0">
                <a:latin typeface="Calibri"/>
                <a:cs typeface="Calibri"/>
              </a:rPr>
              <a:t>i</a:t>
            </a:r>
            <a:r>
              <a:rPr sz="3200" spc="-5" dirty="0" smtClean="0">
                <a:latin typeface="Calibri"/>
                <a:cs typeface="Calibri"/>
              </a:rPr>
              <a:t>o</a:t>
            </a:r>
            <a:r>
              <a:rPr sz="3200" dirty="0" smtClean="0">
                <a:latin typeface="Calibri"/>
                <a:cs typeface="Calibri"/>
              </a:rPr>
              <a:t>n</a:t>
            </a:r>
            <a:r>
              <a:rPr sz="3200" spc="25" dirty="0" smtClean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 </a:t>
            </a:r>
            <a:r>
              <a:rPr sz="3200" spc="-5" dirty="0">
                <a:latin typeface="Calibri"/>
                <a:cs typeface="Calibri"/>
              </a:rPr>
              <a:t>sc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een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g </a:t>
            </a:r>
            <a:r>
              <a:rPr sz="3200" spc="-5" dirty="0" smtClean="0">
                <a:latin typeface="Calibri"/>
                <a:cs typeface="Calibri"/>
              </a:rPr>
              <a:t>p</a:t>
            </a:r>
            <a:r>
              <a:rPr sz="3200" spc="-60" dirty="0" smtClean="0">
                <a:latin typeface="Calibri"/>
                <a:cs typeface="Calibri"/>
              </a:rPr>
              <a:t>r</a:t>
            </a:r>
            <a:r>
              <a:rPr sz="3200" spc="-5" dirty="0" smtClean="0">
                <a:latin typeface="Calibri"/>
                <a:cs typeface="Calibri"/>
              </a:rPr>
              <a:t>og</a:t>
            </a:r>
            <a:r>
              <a:rPr sz="3200" spc="-55" dirty="0" smtClean="0">
                <a:latin typeface="Calibri"/>
                <a:cs typeface="Calibri"/>
              </a:rPr>
              <a:t>r</a:t>
            </a:r>
            <a:r>
              <a:rPr sz="3200" dirty="0" smtClean="0">
                <a:latin typeface="Calibri"/>
                <a:cs typeface="Calibri"/>
              </a:rPr>
              <a:t>ams</a:t>
            </a:r>
            <a:endParaRPr lang="en-US" sz="3200" dirty="0" smtClean="0">
              <a:latin typeface="Calibri"/>
              <a:cs typeface="Calibri"/>
            </a:endParaRPr>
          </a:p>
          <a:p>
            <a:pPr marL="469900" indent="-457200" algn="just">
              <a:lnSpc>
                <a:spcPct val="120000"/>
              </a:lnSpc>
              <a:buFont typeface="Arial"/>
              <a:buChar char="•"/>
              <a:tabLst>
                <a:tab pos="356235" algn="l"/>
              </a:tabLst>
            </a:pPr>
            <a:r>
              <a:rPr lang="en-US" sz="3200" dirty="0" smtClean="0">
                <a:latin typeface="Calibri"/>
                <a:cs typeface="Calibri"/>
              </a:rPr>
              <a:t>More funds should be allocated for prevention programme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4310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260" y="88844"/>
            <a:ext cx="8055833" cy="694862"/>
          </a:xfrm>
        </p:spPr>
        <p:txBody>
          <a:bodyPr>
            <a:noAutofit/>
          </a:bodyPr>
          <a:lstStyle/>
          <a:p>
            <a:r>
              <a:rPr lang="en-NZ" sz="3000" dirty="0" smtClean="0"/>
              <a:t>Auckland Kidney Society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047" y="1409936"/>
            <a:ext cx="8637481" cy="491120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NZ" sz="2400" dirty="0"/>
              <a:t>Nora Van der Schrieck , </a:t>
            </a:r>
            <a:r>
              <a:rPr lang="en-NZ" sz="2000" dirty="0"/>
              <a:t>Executive Director, </a:t>
            </a:r>
            <a:r>
              <a:rPr lang="en-NZ" sz="2000" dirty="0" smtClean="0"/>
              <a:t>Kidney </a:t>
            </a:r>
            <a:r>
              <a:rPr lang="en-NZ" sz="2000" dirty="0"/>
              <a:t>Society </a:t>
            </a:r>
            <a:endParaRPr lang="en-NZ" sz="2000" dirty="0" smtClean="0"/>
          </a:p>
          <a:p>
            <a:pPr lvl="0" algn="just">
              <a:lnSpc>
                <a:spcPct val="110000"/>
              </a:lnSpc>
            </a:pPr>
            <a:r>
              <a:rPr lang="en-NZ" sz="2400" dirty="0" smtClean="0"/>
              <a:t>23 </a:t>
            </a:r>
            <a:r>
              <a:rPr lang="en-NZ" sz="2400" dirty="0"/>
              <a:t>years Home haemo partner for husband</a:t>
            </a:r>
          </a:p>
          <a:p>
            <a:pPr lvl="0" algn="just">
              <a:lnSpc>
                <a:spcPct val="110000"/>
              </a:lnSpc>
            </a:pPr>
            <a:r>
              <a:rPr lang="en-NZ" sz="2400" dirty="0"/>
              <a:t>Transformed a small support group into a professional organisation providing free community support for  3000 families living with kidney failure </a:t>
            </a:r>
          </a:p>
          <a:p>
            <a:pPr lvl="0" algn="just">
              <a:lnSpc>
                <a:spcPct val="110000"/>
              </a:lnSpc>
            </a:pPr>
            <a:r>
              <a:rPr lang="en-NZ" sz="2400" dirty="0"/>
              <a:t>Encouraging people with CKD and their families to adopt a healthier lifestyle and avoid dialysis</a:t>
            </a:r>
          </a:p>
          <a:p>
            <a:pPr lvl="0" algn="just">
              <a:lnSpc>
                <a:spcPct val="110000"/>
              </a:lnSpc>
            </a:pPr>
            <a:r>
              <a:rPr lang="en-NZ" sz="2400" dirty="0" smtClean="0"/>
              <a:t>Partnering </a:t>
            </a:r>
            <a:r>
              <a:rPr lang="en-NZ" sz="2400" dirty="0"/>
              <a:t>with a District Health Board to promote Live Kidney Donation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80197" y="707735"/>
            <a:ext cx="22102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Nora-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40" t="7508" r="-1"/>
          <a:stretch/>
        </p:blipFill>
        <p:spPr>
          <a:xfrm>
            <a:off x="7716538" y="79749"/>
            <a:ext cx="1328096" cy="1752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5152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6693" y="27776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73445" y="5958080"/>
            <a:ext cx="1776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aseline="30000" dirty="0" smtClean="0"/>
          </a:p>
          <a:p>
            <a:r>
              <a:rPr lang="en-US" baseline="30000" dirty="0" smtClean="0"/>
              <a:t>Diabetes NZ 2014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Diabetes in New Zealand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49829" y="2453889"/>
            <a:ext cx="74956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257,776 New Zealanders have been diagnosed with diabetes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Every day, around 50 more people are diagnosed-that</a:t>
            </a:r>
            <a:r>
              <a:rPr lang="fr-FR" dirty="0" smtClean="0"/>
              <a:t>’</a:t>
            </a:r>
            <a:r>
              <a:rPr lang="en-US" dirty="0" smtClean="0"/>
              <a:t>s 2 every hour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Diabetes currently costs the health system around $600 million per year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Those most at  risk of diabetes are Maori, Pacific Islanders and South Asians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Diabetes is a major contributors to heart disease, stroke, and kidney disease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205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9052" y="312547"/>
            <a:ext cx="4487545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Ackno</a:t>
            </a:r>
            <a:r>
              <a:rPr spc="-25" dirty="0"/>
              <a:t>w</a:t>
            </a:r>
            <a:r>
              <a:rPr dirty="0"/>
              <a:t>led</a:t>
            </a:r>
            <a:r>
              <a:rPr spc="-35" dirty="0"/>
              <a:t>g</a:t>
            </a:r>
            <a:r>
              <a:rPr dirty="0"/>
              <a:t>eme</a:t>
            </a:r>
            <a:r>
              <a:rPr spc="-35" dirty="0"/>
              <a:t>n</a:t>
            </a:r>
            <a:r>
              <a:rPr dirty="0"/>
              <a:t>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5192" y="1024382"/>
            <a:ext cx="8057449" cy="56733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985" indent="-457200">
              <a:lnSpc>
                <a:spcPct val="120000"/>
              </a:lnSpc>
              <a:buFont typeface="Arial"/>
              <a:buChar char="•"/>
            </a:pPr>
            <a:r>
              <a:rPr lang="en-US" sz="2800" spc="-125" dirty="0" smtClean="0">
                <a:latin typeface="Calibri"/>
                <a:cs typeface="Calibri"/>
              </a:rPr>
              <a:t>WDHB, CEO and GM</a:t>
            </a:r>
          </a:p>
          <a:p>
            <a:pPr marL="514985" indent="-457200">
              <a:lnSpc>
                <a:spcPct val="120000"/>
              </a:lnSpc>
              <a:buFont typeface="Arial"/>
              <a:buChar char="•"/>
            </a:pPr>
            <a:r>
              <a:rPr lang="en-US" sz="2800" spc="-125" dirty="0" smtClean="0">
                <a:latin typeface="Calibri"/>
                <a:cs typeface="Calibri"/>
              </a:rPr>
              <a:t>WDHB, Renal service CNM</a:t>
            </a:r>
          </a:p>
          <a:p>
            <a:pPr marL="514985" indent="-457200">
              <a:lnSpc>
                <a:spcPct val="120000"/>
              </a:lnSpc>
              <a:buFont typeface="Arial"/>
              <a:buChar char="•"/>
            </a:pPr>
            <a:r>
              <a:rPr lang="en-US" sz="2800" spc="-125" dirty="0" smtClean="0">
                <a:latin typeface="Calibri"/>
                <a:cs typeface="Calibri"/>
              </a:rPr>
              <a:t>WDHB, Nephrologist’s and all staff</a:t>
            </a:r>
          </a:p>
          <a:p>
            <a:pPr marL="514985" indent="-457200">
              <a:lnSpc>
                <a:spcPct val="120000"/>
              </a:lnSpc>
              <a:buFont typeface="Arial"/>
              <a:buChar char="•"/>
            </a:pPr>
            <a:r>
              <a:rPr lang="en-US" sz="2800" spc="-125" dirty="0">
                <a:cs typeface="Calibri"/>
              </a:rPr>
              <a:t>John </a:t>
            </a:r>
            <a:r>
              <a:rPr lang="en-US" sz="2800" spc="-125" dirty="0" smtClean="0">
                <a:cs typeface="Calibri"/>
              </a:rPr>
              <a:t>Collins, Associate Prof Nephrology </a:t>
            </a:r>
            <a:endParaRPr lang="en-US" sz="2800" spc="-125" dirty="0" smtClean="0">
              <a:latin typeface="Calibri"/>
              <a:cs typeface="Calibri"/>
            </a:endParaRPr>
          </a:p>
          <a:p>
            <a:pPr marL="514985" indent="-457200">
              <a:lnSpc>
                <a:spcPct val="120000"/>
              </a:lnSpc>
              <a:buFont typeface="Arial"/>
              <a:buChar char="•"/>
            </a:pPr>
            <a:r>
              <a:rPr lang="en-US" sz="2800" spc="-125" dirty="0" smtClean="0">
                <a:latin typeface="Calibri"/>
                <a:cs typeface="Calibri"/>
              </a:rPr>
              <a:t>Kidney Health NZ, Education Manager and team</a:t>
            </a:r>
          </a:p>
          <a:p>
            <a:pPr marL="514985" indent="-457200">
              <a:lnSpc>
                <a:spcPct val="120000"/>
              </a:lnSpc>
              <a:buFont typeface="Arial"/>
              <a:buChar char="•"/>
            </a:pPr>
            <a:r>
              <a:rPr lang="en-US" sz="2800" spc="-125" dirty="0" smtClean="0">
                <a:latin typeface="Calibri"/>
                <a:cs typeface="Calibri"/>
              </a:rPr>
              <a:t>Auckland Kidney society</a:t>
            </a:r>
            <a:r>
              <a:rPr lang="en-US" sz="2800" spc="-125" dirty="0">
                <a:cs typeface="Calibri"/>
              </a:rPr>
              <a:t>, Executive Director</a:t>
            </a:r>
            <a:endParaRPr lang="en-US" sz="2800" spc="-125" dirty="0" smtClean="0">
              <a:latin typeface="Calibri"/>
              <a:cs typeface="Calibri"/>
            </a:endParaRPr>
          </a:p>
          <a:p>
            <a:pPr marL="514985" indent="-457200">
              <a:lnSpc>
                <a:spcPct val="120000"/>
              </a:lnSpc>
              <a:buFont typeface="Arial"/>
              <a:buChar char="•"/>
            </a:pPr>
            <a:r>
              <a:rPr lang="en-US" sz="2800" spc="-125" dirty="0" smtClean="0">
                <a:latin typeface="Calibri"/>
                <a:cs typeface="Calibri"/>
              </a:rPr>
              <a:t>Diabetes </a:t>
            </a:r>
            <a:r>
              <a:rPr lang="en-US" sz="2800" spc="-125" dirty="0" smtClean="0">
                <a:latin typeface="Calibri"/>
                <a:cs typeface="Calibri"/>
              </a:rPr>
              <a:t>NZ</a:t>
            </a:r>
          </a:p>
          <a:p>
            <a:pPr marL="514985" indent="-457200">
              <a:lnSpc>
                <a:spcPct val="120000"/>
              </a:lnSpc>
              <a:buFont typeface="Arial"/>
              <a:buChar char="•"/>
            </a:pPr>
            <a:r>
              <a:rPr lang="en-US" sz="2800" spc="-125" dirty="0" smtClean="0">
                <a:latin typeface="Calibri"/>
                <a:cs typeface="Calibri"/>
              </a:rPr>
              <a:t>NZBDP</a:t>
            </a:r>
            <a:endParaRPr lang="en-US" sz="2800" spc="-125" dirty="0" smtClean="0">
              <a:latin typeface="Calibri"/>
              <a:cs typeface="Calibri"/>
            </a:endParaRPr>
          </a:p>
          <a:p>
            <a:pPr marL="514985" indent="-457200">
              <a:lnSpc>
                <a:spcPct val="120000"/>
              </a:lnSpc>
              <a:buFont typeface="Arial"/>
              <a:buChar char="•"/>
            </a:pPr>
            <a:r>
              <a:rPr lang="en-US" sz="2800" spc="-125" dirty="0" smtClean="0">
                <a:cs typeface="Calibri"/>
              </a:rPr>
              <a:t>Organizing committee of - </a:t>
            </a:r>
            <a:r>
              <a:rPr lang="en-US" sz="2800" i="1" spc="-125" dirty="0" smtClean="0">
                <a:cs typeface="Calibri"/>
              </a:rPr>
              <a:t>4th </a:t>
            </a:r>
            <a:r>
              <a:rPr lang="en-US" sz="2800" i="1" spc="-125" dirty="0">
                <a:cs typeface="Calibri"/>
              </a:rPr>
              <a:t>international conference on </a:t>
            </a:r>
            <a:r>
              <a:rPr lang="en-US" sz="2800" i="1" spc="-125" dirty="0" smtClean="0">
                <a:cs typeface="Calibri"/>
              </a:rPr>
              <a:t>Nephrology</a:t>
            </a:r>
          </a:p>
          <a:p>
            <a:pPr marL="514985" indent="-457200">
              <a:lnSpc>
                <a:spcPct val="120000"/>
              </a:lnSpc>
              <a:buFont typeface="Arial"/>
              <a:buChar char="•"/>
            </a:pPr>
            <a:r>
              <a:rPr lang="en-US" sz="2800" spc="-125" dirty="0" smtClean="0">
                <a:cs typeface="Calibri"/>
              </a:rPr>
              <a:t>Thank my family</a:t>
            </a:r>
            <a:endParaRPr lang="en-US" sz="2800" spc="-125" dirty="0" smtClean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4988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6195" y="662051"/>
            <a:ext cx="6142355" cy="833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25" dirty="0">
                <a:latin typeface="Calibri"/>
                <a:cs typeface="Calibri"/>
              </a:rPr>
              <a:t>T</a:t>
            </a:r>
            <a:r>
              <a:rPr sz="2400" b="1" spc="-30" dirty="0">
                <a:latin typeface="Calibri"/>
                <a:cs typeface="Calibri"/>
              </a:rPr>
              <a:t>r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spc="-20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t</a:t>
            </a:r>
            <a:r>
              <a:rPr sz="2400" b="1" spc="-15" dirty="0">
                <a:latin typeface="Calibri"/>
                <a:cs typeface="Calibri"/>
              </a:rPr>
              <a:t>i</a:t>
            </a:r>
            <a:r>
              <a:rPr sz="2400" b="1" spc="-5" dirty="0">
                <a:latin typeface="Calibri"/>
                <a:cs typeface="Calibri"/>
              </a:rPr>
              <a:t>ng </a:t>
            </a:r>
            <a:r>
              <a:rPr sz="2400" b="1" spc="-40" dirty="0">
                <a:latin typeface="Calibri"/>
                <a:cs typeface="Calibri"/>
              </a:rPr>
              <a:t>R</a:t>
            </a:r>
            <a:r>
              <a:rPr sz="2400" b="1" spc="-10" dirty="0">
                <a:latin typeface="Calibri"/>
                <a:cs typeface="Calibri"/>
              </a:rPr>
              <a:t>ena</a:t>
            </a:r>
            <a:r>
              <a:rPr sz="2400" b="1" spc="-5" dirty="0">
                <a:latin typeface="Calibri"/>
                <a:cs typeface="Calibri"/>
              </a:rPr>
              <a:t>l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45" dirty="0">
                <a:latin typeface="Calibri"/>
                <a:cs typeface="Calibri"/>
              </a:rPr>
              <a:t>f</a:t>
            </a:r>
            <a:r>
              <a:rPr sz="2400" b="1" spc="-5" dirty="0">
                <a:latin typeface="Calibri"/>
                <a:cs typeface="Calibri"/>
              </a:rPr>
              <a:t>ail</a:t>
            </a:r>
            <a:r>
              <a:rPr sz="2400" b="1" spc="-15" dirty="0">
                <a:latin typeface="Calibri"/>
                <a:cs typeface="Calibri"/>
              </a:rPr>
              <a:t>u</a:t>
            </a:r>
            <a:r>
              <a:rPr sz="2400" b="1" spc="-30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 in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NZ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is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t</a:t>
            </a:r>
            <a:r>
              <a:rPr sz="2400" b="1" spc="-15" dirty="0">
                <a:latin typeface="Calibri"/>
                <a:cs typeface="Calibri"/>
              </a:rPr>
              <a:t>h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30" dirty="0">
                <a:latin typeface="Calibri"/>
                <a:cs typeface="Calibri"/>
              </a:rPr>
              <a:t>s</a:t>
            </a:r>
            <a:r>
              <a:rPr sz="2400" b="1" spc="-35" dirty="0">
                <a:latin typeface="Calibri"/>
                <a:cs typeface="Calibri"/>
              </a:rPr>
              <a:t>t</a:t>
            </a:r>
            <a:r>
              <a:rPr sz="2400" b="1" spc="-30" dirty="0">
                <a:latin typeface="Calibri"/>
                <a:cs typeface="Calibri"/>
              </a:rPr>
              <a:t>a</a:t>
            </a:r>
            <a:r>
              <a:rPr sz="2400" b="1" spc="-35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5" dirty="0">
                <a:latin typeface="Calibri"/>
                <a:cs typeface="Calibri"/>
              </a:rPr>
              <a:t> t</a:t>
            </a:r>
            <a:r>
              <a:rPr sz="2400" b="1" spc="-15" dirty="0">
                <a:latin typeface="Calibri"/>
                <a:cs typeface="Calibri"/>
              </a:rPr>
              <a:t>h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art</a:t>
            </a:r>
            <a:endParaRPr sz="2400" dirty="0">
              <a:latin typeface="Calibri"/>
              <a:cs typeface="Calibri"/>
            </a:endParaRPr>
          </a:p>
          <a:p>
            <a:pPr marL="467995" algn="ctr">
              <a:lnSpc>
                <a:spcPct val="100000"/>
              </a:lnSpc>
              <a:spcBef>
                <a:spcPts val="575"/>
              </a:spcBef>
            </a:pPr>
            <a:r>
              <a:rPr sz="2400" b="1" spc="-5" dirty="0">
                <a:latin typeface="Calibri"/>
                <a:cs typeface="Calibri"/>
              </a:rPr>
              <a:t>B</a:t>
            </a:r>
            <a:r>
              <a:rPr sz="2400" b="1" spc="-15" dirty="0">
                <a:latin typeface="Calibri"/>
                <a:cs typeface="Calibri"/>
              </a:rPr>
              <a:t>u</a:t>
            </a:r>
            <a:r>
              <a:rPr sz="2400" b="1" spc="-5" dirty="0">
                <a:latin typeface="Calibri"/>
                <a:cs typeface="Calibri"/>
              </a:rPr>
              <a:t>t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51000" y="1870755"/>
            <a:ext cx="5829300" cy="2808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2643" y="5048250"/>
            <a:ext cx="8506301" cy="6258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400"/>
              </a:lnSpc>
            </a:pPr>
            <a:r>
              <a:rPr sz="2000" b="1" dirty="0" smtClean="0">
                <a:latin typeface="Arial"/>
                <a:cs typeface="Arial"/>
              </a:rPr>
              <a:t>P</a:t>
            </a:r>
            <a:r>
              <a:rPr lang="en-US" sz="2000" b="1" dirty="0" smtClean="0">
                <a:latin typeface="Arial"/>
                <a:cs typeface="Arial"/>
              </a:rPr>
              <a:t>u</a:t>
            </a:r>
            <a:r>
              <a:rPr sz="2000" b="1" dirty="0" smtClean="0">
                <a:latin typeface="Arial"/>
                <a:cs typeface="Arial"/>
              </a:rPr>
              <a:t>rsu</a:t>
            </a:r>
            <a:r>
              <a:rPr lang="en-US" sz="2000" b="1" dirty="0" smtClean="0">
                <a:latin typeface="Arial"/>
                <a:cs typeface="Arial"/>
              </a:rPr>
              <a:t>it</a:t>
            </a:r>
            <a:r>
              <a:rPr sz="2000" b="1" spc="-20" dirty="0" smtClean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of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pre</a:t>
            </a:r>
            <a:r>
              <a:rPr sz="2000" b="1" spc="-25" dirty="0">
                <a:latin typeface="Arial"/>
                <a:cs typeface="Arial"/>
              </a:rPr>
              <a:t>v</a:t>
            </a:r>
            <a:r>
              <a:rPr sz="2000" b="1" spc="-5" dirty="0">
                <a:latin typeface="Arial"/>
                <a:cs typeface="Arial"/>
              </a:rPr>
              <a:t>entio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of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rena</a:t>
            </a:r>
            <a:r>
              <a:rPr sz="2000" b="1" dirty="0">
                <a:latin typeface="Arial"/>
                <a:cs typeface="Arial"/>
              </a:rPr>
              <a:t>l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fai</a:t>
            </a: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dirty="0">
                <a:latin typeface="Arial"/>
                <a:cs typeface="Arial"/>
              </a:rPr>
              <a:t>ure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lang="en-US" sz="2000" b="1" spc="-5" dirty="0" smtClean="0">
                <a:latin typeface="Arial"/>
                <a:cs typeface="Arial"/>
              </a:rPr>
              <a:t>21</a:t>
            </a:r>
            <a:r>
              <a:rPr lang="en-US" sz="2000" b="1" spc="-5" baseline="30000" dirty="0" smtClean="0">
                <a:latin typeface="Arial"/>
                <a:cs typeface="Arial"/>
              </a:rPr>
              <a:t>st</a:t>
            </a:r>
            <a:r>
              <a:rPr lang="en-US" sz="2000" b="1" spc="-5" dirty="0" smtClean="0">
                <a:latin typeface="Arial"/>
                <a:cs typeface="Arial"/>
              </a:rPr>
              <a:t> century </a:t>
            </a:r>
            <a:r>
              <a:rPr sz="2000" b="1" dirty="0" smtClean="0">
                <a:latin typeface="Arial"/>
                <a:cs typeface="Arial"/>
              </a:rPr>
              <a:t>is</a:t>
            </a:r>
            <a:r>
              <a:rPr sz="2000" b="1" spc="-20" dirty="0" smtClean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ar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 smtClean="0">
                <a:latin typeface="Arial"/>
                <a:cs typeface="Arial"/>
              </a:rPr>
              <a:t>of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400" b="1" dirty="0" smtClean="0">
                <a:latin typeface="Arial"/>
                <a:cs typeface="Arial"/>
              </a:rPr>
              <a:t>Possible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8614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66563" y="6615354"/>
            <a:ext cx="1877437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i="1" dirty="0" smtClean="0"/>
              <a:t>Source : ANZDATA REGISTRY 2014</a:t>
            </a:r>
            <a:endParaRPr lang="en-US" sz="95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0277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Diabetic status at end of year</a:t>
            </a:r>
            <a:endParaRPr lang="en-US" dirty="0"/>
          </a:p>
        </p:txBody>
      </p:sp>
      <p:pic>
        <p:nvPicPr>
          <p:cNvPr id="5" name="Picture 4" descr="Screen Shot 2015-09-10 at 1.03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28" y="1148649"/>
            <a:ext cx="7663962" cy="4893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2412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221"/>
            <a:ext cx="8229600" cy="1143000"/>
          </a:xfrm>
        </p:spPr>
        <p:txBody>
          <a:bodyPr/>
          <a:lstStyle/>
          <a:p>
            <a:r>
              <a:rPr lang="en-US" dirty="0" smtClean="0"/>
              <a:t>Dialysis Numbers - ANZDATA</a:t>
            </a:r>
            <a:endParaRPr lang="en-US" dirty="0"/>
          </a:p>
        </p:txBody>
      </p:sp>
      <p:pic>
        <p:nvPicPr>
          <p:cNvPr id="4" name="Picture 3" descr="Screen Shot 2015-09-10 at 1.54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37" y="1667539"/>
            <a:ext cx="7619596" cy="442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27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103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Method and location of dialysis </a:t>
            </a:r>
            <a:r>
              <a:rPr lang="en-US" dirty="0" smtClean="0"/>
              <a:t>Australia &amp; New Zealand, </a:t>
            </a:r>
            <a:r>
              <a:rPr lang="en-US" dirty="0" smtClean="0"/>
              <a:t>2009 - 2013</a:t>
            </a:r>
            <a:endParaRPr lang="en-US" dirty="0"/>
          </a:p>
        </p:txBody>
      </p:sp>
      <p:pic>
        <p:nvPicPr>
          <p:cNvPr id="4" name="Picture 3" descr="Screen Shot 2015-09-10 at 12.56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2" y="2398902"/>
            <a:ext cx="3506691" cy="3242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266563" y="6615354"/>
            <a:ext cx="1877437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i="1" dirty="0" smtClean="0"/>
              <a:t>Source : ANZDATA REGISTRY 2014</a:t>
            </a:r>
            <a:endParaRPr lang="en-US" sz="950" i="1" dirty="0"/>
          </a:p>
        </p:txBody>
      </p:sp>
      <p:pic>
        <p:nvPicPr>
          <p:cNvPr id="5" name="Picture 4" descr="Screen Shot 2015-09-10 at 1.00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621" y="2398902"/>
            <a:ext cx="3640453" cy="3242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529417" y="2529417"/>
            <a:ext cx="1014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Australia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746" y="2529417"/>
            <a:ext cx="1405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New Zealand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170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Incident counts (USRDS), by modality</a:t>
            </a:r>
            <a:endParaRPr lang="en-US" dirty="0"/>
          </a:p>
        </p:txBody>
      </p:sp>
      <p:pic>
        <p:nvPicPr>
          <p:cNvPr id="3" name="Picture 2" descr="Screen Shot 2015-09-11 at 12.01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672" y="1676399"/>
            <a:ext cx="6475067" cy="495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54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9-10 at 12.18.3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" t="1275" r="1465" b="1359"/>
          <a:stretch/>
        </p:blipFill>
        <p:spPr>
          <a:xfrm>
            <a:off x="2136472" y="1208036"/>
            <a:ext cx="4647071" cy="546375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2319" y="274638"/>
            <a:ext cx="8856625" cy="1061105"/>
          </a:xfrm>
        </p:spPr>
        <p:txBody>
          <a:bodyPr>
            <a:noAutofit/>
          </a:bodyPr>
          <a:lstStyle/>
          <a:p>
            <a:pPr algn="just"/>
            <a:r>
              <a:rPr lang="en-US" sz="3800" dirty="0" smtClean="0"/>
              <a:t>Causes of ESRD in Australia &amp; New Zealand</a:t>
            </a:r>
            <a:endParaRPr lang="en-US" sz="3800" dirty="0"/>
          </a:p>
        </p:txBody>
      </p:sp>
      <p:sp>
        <p:nvSpPr>
          <p:cNvPr id="4" name="TextBox 3"/>
          <p:cNvSpPr txBox="1"/>
          <p:nvPr/>
        </p:nvSpPr>
        <p:spPr>
          <a:xfrm>
            <a:off x="3262792" y="6601427"/>
            <a:ext cx="5878761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i="1" dirty="0" smtClean="0"/>
              <a:t>Source : http://</a:t>
            </a:r>
            <a:r>
              <a:rPr lang="en-US" sz="950" i="1" dirty="0" err="1" smtClean="0"/>
              <a:t>www.anzdata.org.au</a:t>
            </a:r>
            <a:r>
              <a:rPr lang="en-US" sz="950" i="1" dirty="0" smtClean="0"/>
              <a:t>/</a:t>
            </a:r>
            <a:r>
              <a:rPr lang="en-US" sz="950" i="1" dirty="0" err="1" smtClean="0"/>
              <a:t>anzdata</a:t>
            </a:r>
            <a:r>
              <a:rPr lang="en-US" sz="950" i="1" dirty="0" smtClean="0"/>
              <a:t>/</a:t>
            </a:r>
            <a:r>
              <a:rPr lang="en-US" sz="950" i="1" dirty="0" err="1" smtClean="0"/>
              <a:t>AnzdataReport</a:t>
            </a:r>
            <a:r>
              <a:rPr lang="en-US" sz="950" i="1" dirty="0" smtClean="0"/>
              <a:t>/36thReport/ANZDATA_36th_Annual%20_Report.pdf</a:t>
            </a:r>
            <a:endParaRPr lang="en-US" sz="950" i="1" dirty="0"/>
          </a:p>
        </p:txBody>
      </p:sp>
    </p:spTree>
    <p:extLst>
      <p:ext uri="{BB962C8B-B14F-4D97-AF65-F5344CB8AC3E}">
        <p14:creationId xmlns:p14="http://schemas.microsoft.com/office/powerpoint/2010/main" val="3063788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867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Causes of ESRD in NZ. These are the diseases which can be prevented</a:t>
            </a:r>
            <a:endParaRPr lang="en-US" sz="3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611343"/>
              </p:ext>
            </p:extLst>
          </p:nvPr>
        </p:nvGraphicFramePr>
        <p:xfrm>
          <a:off x="974705" y="1279828"/>
          <a:ext cx="7059216" cy="5202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7100"/>
                <a:gridCol w="1285697"/>
                <a:gridCol w="1021036"/>
                <a:gridCol w="1134282"/>
                <a:gridCol w="1171101"/>
              </a:tblGrid>
              <a:tr h="260930">
                <a:tc>
                  <a:txBody>
                    <a:bodyPr/>
                    <a:lstStyle/>
                    <a:p>
                      <a:r>
                        <a:rPr lang="en-US" dirty="0" smtClean="0"/>
                        <a:t>Disease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2009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2010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2011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2012</a:t>
                      </a:r>
                      <a:endParaRPr lang="en-US" b="1" dirty="0"/>
                    </a:p>
                  </a:txBody>
                  <a:tcPr/>
                </a:tc>
              </a:tr>
              <a:tr h="260930">
                <a:tc gridSpan="5">
                  <a:txBody>
                    <a:bodyPr/>
                    <a:lstStyle/>
                    <a:p>
                      <a:pPr algn="just"/>
                      <a:r>
                        <a:rPr lang="en-US" b="1" dirty="0" smtClean="0"/>
                        <a:t>New Zealand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304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Glomerulonephritis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125 (21%)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111 (22%)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114 (24%)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105 (20%)</a:t>
                      </a:r>
                      <a:endParaRPr lang="en-US" sz="1400" dirty="0"/>
                    </a:p>
                  </a:txBody>
                  <a:tcPr/>
                </a:tc>
              </a:tr>
              <a:tr h="63291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Analgesic Nephropathy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 (0%)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 (0%)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 (1%)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 (1%)</a:t>
                      </a:r>
                      <a:endParaRPr lang="en-US" sz="1400" dirty="0"/>
                    </a:p>
                  </a:txBody>
                  <a:tcPr/>
                </a:tc>
              </a:tr>
              <a:tr h="632916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Ploycystic</a:t>
                      </a:r>
                      <a:r>
                        <a:rPr lang="en-US" sz="1600" baseline="0" dirty="0" smtClean="0"/>
                        <a:t> Kidney Disease</a:t>
                      </a:r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34 (6%)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 (3%)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28 (6%)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27 (%)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341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Reflux</a:t>
                      </a:r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 (2%)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 (2%)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 (2%)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 (2%)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4304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Hypertension</a:t>
                      </a:r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62 (11%)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58 (11%)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51 (11%)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48 (9%)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63291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Diabetic Nephropathy</a:t>
                      </a:r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279 (48%)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260 (50%)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204 (42%)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249 (49%)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4304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Miscellaneous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54 (9%)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41 (8%)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53 (11%)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57 (11%)</a:t>
                      </a:r>
                      <a:endParaRPr lang="en-US" sz="1400" dirty="0"/>
                    </a:p>
                  </a:txBody>
                  <a:tcPr/>
                </a:tc>
              </a:tr>
              <a:tr h="44304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Uncertain Diagnosis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 (3%)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17 (3%)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21 (4%)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</a:t>
                      </a:r>
                      <a:r>
                        <a:rPr lang="en-US" sz="1400" baseline="0" dirty="0" smtClean="0"/>
                        <a:t> (3%)</a:t>
                      </a:r>
                      <a:endParaRPr lang="en-US" sz="1400" dirty="0"/>
                    </a:p>
                  </a:txBody>
                  <a:tcPr/>
                </a:tc>
              </a:tr>
              <a:tr h="26093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NZ 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584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515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485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513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62792" y="6601427"/>
            <a:ext cx="5878761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i="1" dirty="0" smtClean="0"/>
              <a:t>Source : http://</a:t>
            </a:r>
            <a:r>
              <a:rPr lang="en-US" sz="950" i="1" dirty="0" err="1" smtClean="0"/>
              <a:t>www.anzdata.org.au</a:t>
            </a:r>
            <a:r>
              <a:rPr lang="en-US" sz="950" i="1" dirty="0" smtClean="0"/>
              <a:t>/</a:t>
            </a:r>
            <a:r>
              <a:rPr lang="en-US" sz="950" i="1" dirty="0" err="1" smtClean="0"/>
              <a:t>anzdata</a:t>
            </a:r>
            <a:r>
              <a:rPr lang="en-US" sz="950" i="1" dirty="0" smtClean="0"/>
              <a:t>/</a:t>
            </a:r>
            <a:r>
              <a:rPr lang="en-US" sz="950" i="1" dirty="0" err="1" smtClean="0"/>
              <a:t>AnzdataReport</a:t>
            </a:r>
            <a:r>
              <a:rPr lang="en-US" sz="950" i="1" dirty="0" smtClean="0"/>
              <a:t>/36thReport/ANZDATA_36th_Annual%20_Report.pdf</a:t>
            </a:r>
            <a:endParaRPr lang="en-US" sz="950" i="1" dirty="0"/>
          </a:p>
        </p:txBody>
      </p:sp>
    </p:spTree>
    <p:extLst>
      <p:ext uri="{BB962C8B-B14F-4D97-AF65-F5344CB8AC3E}">
        <p14:creationId xmlns:p14="http://schemas.microsoft.com/office/powerpoint/2010/main" val="1936145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1F3AB5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2090</TotalTime>
  <Words>1457</Words>
  <Application>Microsoft Macintosh PowerPoint</Application>
  <PresentationFormat>On-screen Show (4:3)</PresentationFormat>
  <Paragraphs>259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The Pursuit of Prevention of Renal failure in an imperfect world-Is it possible in the 21st century?</vt:lpstr>
      <vt:lpstr>International Society of Nephrology (ISN) and the International Federation of Kidney Foundations (IFKF) .  </vt:lpstr>
      <vt:lpstr>Diabetes in New Zealand</vt:lpstr>
      <vt:lpstr>Diabetic status at end of year</vt:lpstr>
      <vt:lpstr>Dialysis Numbers - ANZDATA</vt:lpstr>
      <vt:lpstr>Method and location of dialysis Australia &amp; New Zealand, 2009 - 2013</vt:lpstr>
      <vt:lpstr>Incident counts (USRDS), by modality</vt:lpstr>
      <vt:lpstr>Causes of ESRD in Australia &amp; New Zealand</vt:lpstr>
      <vt:lpstr>Causes of ESRD in NZ. These are the diseases which can be prevented</vt:lpstr>
      <vt:lpstr>Diabetic Nephropathy</vt:lpstr>
      <vt:lpstr>Nephrosclerosis - (Hypertension)</vt:lpstr>
      <vt:lpstr>Complications of Hypertension: End-Organ Damage</vt:lpstr>
      <vt:lpstr>Polycystic Kidney Disease</vt:lpstr>
      <vt:lpstr>Reflux Nephropathy</vt:lpstr>
      <vt:lpstr>PowerPoint Presentation</vt:lpstr>
      <vt:lpstr>Important work done by Kidney Health New Zealand</vt:lpstr>
      <vt:lpstr>Guide to CKD management in general practice</vt:lpstr>
      <vt:lpstr>Goals for best practice in managing CKD </vt:lpstr>
      <vt:lpstr>A community-based model of care improves blood pressure control and delays progression of proteinuria, left ventricular hypertrophy and diastolic dysfunction in Māori and Pacific patients with type 2 diabetes and chronic kidney disease: a randomized controlled trial  </vt:lpstr>
      <vt:lpstr>Maori, Pacific People, and Renal Failure</vt:lpstr>
      <vt:lpstr>DEFEND Study</vt:lpstr>
      <vt:lpstr>DEFEND</vt:lpstr>
      <vt:lpstr>Summary of the study</vt:lpstr>
      <vt:lpstr>Preventive measures by Kidney Help trust</vt:lpstr>
      <vt:lpstr>Probable number with CKD in NZ (adapted from various sources)</vt:lpstr>
      <vt:lpstr>CKD Nurse Specialist in NZ</vt:lpstr>
      <vt:lpstr>Solutions to our problem</vt:lpstr>
      <vt:lpstr>What changes we need</vt:lpstr>
      <vt:lpstr>Auckland Kidney Society</vt:lpstr>
      <vt:lpstr>Acknowledgements</vt:lpstr>
      <vt:lpstr>Treating Renal failure in NZ is the state of the art But</vt:lpstr>
    </vt:vector>
  </TitlesOfParts>
  <Company>Massey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Swathi Baskar</dc:creator>
  <cp:lastModifiedBy>Swathi Baskar</cp:lastModifiedBy>
  <cp:revision>56</cp:revision>
  <cp:lastPrinted>2015-09-12T02:23:47Z</cp:lastPrinted>
  <dcterms:created xsi:type="dcterms:W3CDTF">2015-09-09T23:17:16Z</dcterms:created>
  <dcterms:modified xsi:type="dcterms:W3CDTF">2015-09-12T02:28:54Z</dcterms:modified>
</cp:coreProperties>
</file>