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Default Extension="doc" ContentType="application/msword"/>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8" r:id="rId4"/>
    <p:sldMasterId id="2147483710" r:id="rId5"/>
  </p:sldMasterIdLst>
  <p:notesMasterIdLst>
    <p:notesMasterId r:id="rId53"/>
  </p:notesMasterIdLst>
  <p:sldIdLst>
    <p:sldId id="346" r:id="rId6"/>
    <p:sldId id="329" r:id="rId7"/>
    <p:sldId id="351" r:id="rId8"/>
    <p:sldId id="345" r:id="rId9"/>
    <p:sldId id="330" r:id="rId10"/>
    <p:sldId id="331" r:id="rId11"/>
    <p:sldId id="344" r:id="rId12"/>
    <p:sldId id="349" r:id="rId13"/>
    <p:sldId id="334" r:id="rId14"/>
    <p:sldId id="335" r:id="rId15"/>
    <p:sldId id="336" r:id="rId16"/>
    <p:sldId id="353" r:id="rId17"/>
    <p:sldId id="354" r:id="rId18"/>
    <p:sldId id="355" r:id="rId19"/>
    <p:sldId id="356" r:id="rId20"/>
    <p:sldId id="299" r:id="rId21"/>
    <p:sldId id="350" r:id="rId22"/>
    <p:sldId id="35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338" r:id="rId36"/>
    <p:sldId id="275" r:id="rId37"/>
    <p:sldId id="313" r:id="rId38"/>
    <p:sldId id="277" r:id="rId39"/>
    <p:sldId id="304" r:id="rId40"/>
    <p:sldId id="339" r:id="rId41"/>
    <p:sldId id="310" r:id="rId42"/>
    <p:sldId id="311" r:id="rId43"/>
    <p:sldId id="312" r:id="rId44"/>
    <p:sldId id="324" r:id="rId45"/>
    <p:sldId id="325" r:id="rId46"/>
    <p:sldId id="337" r:id="rId47"/>
    <p:sldId id="348" r:id="rId48"/>
    <p:sldId id="326" r:id="rId49"/>
    <p:sldId id="327" r:id="rId50"/>
    <p:sldId id="347" r:id="rId51"/>
    <p:sldId id="31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58" autoAdjust="0"/>
  </p:normalViewPr>
  <p:slideViewPr>
    <p:cSldViewPr>
      <p:cViewPr>
        <p:scale>
          <a:sx n="78" d="100"/>
          <a:sy n="78" d="100"/>
        </p:scale>
        <p:origin x="-114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emf"/><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C523B-30BE-49B8-B2AD-B5A948885D56}" type="datetimeFigureOut">
              <a:rPr lang="en-US" smtClean="0"/>
              <a:pPr/>
              <a:t>11/20/2014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24E1E-BDA2-4C69-AD17-632A7697363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924E1E-BDA2-4C69-AD17-632A76973636}"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55700" y="703263"/>
            <a:ext cx="4583113" cy="3438525"/>
          </a:xfrm>
          <a:ln/>
        </p:spPr>
      </p:sp>
      <p:sp>
        <p:nvSpPr>
          <p:cNvPr id="54275" name="Rectangle 3"/>
          <p:cNvSpPr>
            <a:spLocks noGrp="1" noChangeArrowheads="1"/>
          </p:cNvSpPr>
          <p:nvPr>
            <p:ph type="body" idx="1"/>
          </p:nvPr>
        </p:nvSpPr>
        <p:spPr>
          <a:xfrm>
            <a:off x="939410" y="4352133"/>
            <a:ext cx="5016385" cy="4140061"/>
          </a:xfrm>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rtlCol="0">
            <a:normAutofit/>
          </a:bodyPr>
          <a:lstStyle/>
          <a:p>
            <a:pPr lvl="0"/>
            <a:endParaRPr lang="en-US" noProof="0" smtClean="0"/>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2FADBC62-117F-4A3D-BC90-9BCCBA11189B}" type="slidenum">
              <a:rPr lang="en-US"/>
              <a:pPr>
                <a:defRPr/>
              </a:pPr>
              <a:t>‹#›</a:t>
            </a:fld>
            <a:endParaRPr lang="en-US"/>
          </a:p>
        </p:txBody>
      </p:sp>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ED5171FF-49AA-4487-9DCB-CC61E44515F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D8BD707-D9CF-40AE-B4C6-C98DA3205C09}" type="datetimeFigureOut">
              <a:rPr lang="en-US" smtClean="0"/>
              <a:pPr/>
              <a:t>11/20/2014</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 id="21474837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D8BD707-D9CF-40AE-B4C6-C98DA3205C09}" type="datetimeFigureOut">
              <a:rPr lang="en-US" smtClean="0"/>
              <a:pPr/>
              <a:t>11/20/2014</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11/20/2014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11/20/2014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11/20/2014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6.bin"/><Relationship Id="rId3" Type="http://schemas.openxmlformats.org/officeDocument/2006/relationships/oleObject" Target="../embeddings/oleObject6.bin"/><Relationship Id="rId7" Type="http://schemas.openxmlformats.org/officeDocument/2006/relationships/oleObject" Target="../embeddings/oleObject10.bin"/><Relationship Id="rId12"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9.bin"/><Relationship Id="rId11" Type="http://schemas.openxmlformats.org/officeDocument/2006/relationships/oleObject" Target="../embeddings/oleObject14.bin"/><Relationship Id="rId5" Type="http://schemas.openxmlformats.org/officeDocument/2006/relationships/oleObject" Target="../embeddings/oleObject8.bin"/><Relationship Id="rId15" Type="http://schemas.openxmlformats.org/officeDocument/2006/relationships/oleObject" Target="../embeddings/oleObject18.bin"/><Relationship Id="rId10" Type="http://schemas.openxmlformats.org/officeDocument/2006/relationships/oleObject" Target="../embeddings/oleObject13.bin"/><Relationship Id="rId4" Type="http://schemas.openxmlformats.org/officeDocument/2006/relationships/oleObject" Target="../embeddings/oleObject7.bin"/><Relationship Id="rId9" Type="http://schemas.openxmlformats.org/officeDocument/2006/relationships/oleObject" Target="../embeddings/oleObject12.bin"/><Relationship Id="rId14" Type="http://schemas.openxmlformats.org/officeDocument/2006/relationships/oleObject" Target="../embeddings/oleObject17.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Microsoft_Office_Word_97_-_2003_Document1.doc"/><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p:spPr>
        <p:txBody>
          <a:bodyPr>
            <a:noAutofit/>
          </a:bodyPr>
          <a:lstStyle/>
          <a:p>
            <a:r>
              <a:rPr lang="en-US" sz="2400" dirty="0" smtClean="0"/>
              <a:t>   </a:t>
            </a:r>
            <a:r>
              <a:rPr lang="en-US" sz="2000" dirty="0" smtClean="0"/>
              <a:t>3</a:t>
            </a:r>
            <a:r>
              <a:rPr lang="en-US" sz="2000" baseline="30000" dirty="0" smtClean="0"/>
              <a:t>rd</a:t>
            </a:r>
            <a:r>
              <a:rPr lang="en-US" sz="2000" dirty="0" smtClean="0"/>
              <a:t> International Conference </a:t>
            </a:r>
            <a:r>
              <a:rPr lang="en-US" sz="2000" dirty="0" smtClean="0"/>
              <a:t>on Agriculture and Horticulture</a:t>
            </a:r>
            <a:endParaRPr lang="en-US" sz="2400" dirty="0"/>
          </a:p>
        </p:txBody>
      </p:sp>
      <p:sp>
        <p:nvSpPr>
          <p:cNvPr id="3" name="Content Placeholder 2"/>
          <p:cNvSpPr>
            <a:spLocks noGrp="1"/>
          </p:cNvSpPr>
          <p:nvPr>
            <p:ph idx="1"/>
          </p:nvPr>
        </p:nvSpPr>
        <p:spPr>
          <a:xfrm>
            <a:off x="457200" y="1905000"/>
            <a:ext cx="8229600" cy="4404360"/>
          </a:xfrm>
        </p:spPr>
        <p:txBody>
          <a:bodyPr/>
          <a:lstStyle/>
          <a:p>
            <a:pPr algn="ctr">
              <a:buNone/>
            </a:pPr>
            <a:r>
              <a:rPr lang="en-US" sz="3200" b="1" dirty="0" smtClean="0">
                <a:solidFill>
                  <a:srgbClr val="002060"/>
                </a:solidFill>
                <a:latin typeface="Times New Roman" pitchFamily="18" charset="0"/>
                <a:cs typeface="Times New Roman" pitchFamily="18" charset="0"/>
              </a:rPr>
              <a:t>Identification of Sources of Resistance against </a:t>
            </a:r>
            <a:r>
              <a:rPr lang="en-US" sz="3200" b="1" dirty="0" err="1" smtClean="0">
                <a:solidFill>
                  <a:srgbClr val="002060"/>
                </a:solidFill>
                <a:latin typeface="Times New Roman" pitchFamily="18" charset="0"/>
                <a:cs typeface="Times New Roman" pitchFamily="18" charset="0"/>
              </a:rPr>
              <a:t>Fusarium</a:t>
            </a:r>
            <a:r>
              <a:rPr lang="en-US" sz="3200" b="1" dirty="0" smtClean="0">
                <a:solidFill>
                  <a:srgbClr val="002060"/>
                </a:solidFill>
                <a:latin typeface="Times New Roman" pitchFamily="18" charset="0"/>
                <a:cs typeface="Times New Roman" pitchFamily="18" charset="0"/>
              </a:rPr>
              <a:t> Wilt of Castor</a:t>
            </a:r>
          </a:p>
          <a:p>
            <a:endParaRPr lang="en-US" dirty="0" smtClean="0">
              <a:latin typeface="Times New Roman" pitchFamily="18" charset="0"/>
              <a:cs typeface="Times New Roman" pitchFamily="18" charset="0"/>
            </a:endParaRPr>
          </a:p>
          <a:p>
            <a:pPr algn="ctr">
              <a:buNone/>
            </a:pPr>
            <a:r>
              <a:rPr lang="en-US" sz="2800" b="1" dirty="0" err="1" smtClean="0">
                <a:solidFill>
                  <a:srgbClr val="92D050"/>
                </a:solidFill>
                <a:latin typeface="Times New Roman" pitchFamily="18" charset="0"/>
                <a:cs typeface="Times New Roman" pitchFamily="18" charset="0"/>
              </a:rPr>
              <a:t>Bharati</a:t>
            </a:r>
            <a:r>
              <a:rPr lang="en-US" sz="2800" b="1" dirty="0" smtClean="0">
                <a:solidFill>
                  <a:srgbClr val="92D050"/>
                </a:solidFill>
                <a:latin typeface="Times New Roman" pitchFamily="18" charset="0"/>
                <a:cs typeface="Times New Roman" pitchFamily="18" charset="0"/>
              </a:rPr>
              <a:t> N </a:t>
            </a:r>
            <a:r>
              <a:rPr lang="en-US" sz="2800" b="1" dirty="0" err="1" smtClean="0">
                <a:solidFill>
                  <a:srgbClr val="92D050"/>
                </a:solidFill>
                <a:latin typeface="Times New Roman" pitchFamily="18" charset="0"/>
                <a:cs typeface="Times New Roman" pitchFamily="18" charset="0"/>
              </a:rPr>
              <a:t>Bhat</a:t>
            </a:r>
            <a:r>
              <a:rPr lang="en-US" sz="2800" b="1" dirty="0" smtClean="0">
                <a:solidFill>
                  <a:srgbClr val="92D050"/>
                </a:solidFill>
                <a:latin typeface="Times New Roman" pitchFamily="18" charset="0"/>
                <a:cs typeface="Times New Roman" pitchFamily="18" charset="0"/>
              </a:rPr>
              <a:t>, M. </a:t>
            </a:r>
            <a:r>
              <a:rPr lang="en-US" sz="2800" b="1" dirty="0" err="1" smtClean="0">
                <a:solidFill>
                  <a:srgbClr val="92D050"/>
                </a:solidFill>
                <a:latin typeface="Times New Roman" pitchFamily="18" charset="0"/>
                <a:cs typeface="Times New Roman" pitchFamily="18" charset="0"/>
              </a:rPr>
              <a:t>Rajasri</a:t>
            </a:r>
            <a:r>
              <a:rPr lang="en-US" sz="2800" b="1" dirty="0" smtClean="0">
                <a:solidFill>
                  <a:srgbClr val="92D050"/>
                </a:solidFill>
                <a:latin typeface="Times New Roman" pitchFamily="18" charset="0"/>
                <a:cs typeface="Times New Roman" pitchFamily="18" charset="0"/>
              </a:rPr>
              <a:t> and P. </a:t>
            </a:r>
            <a:r>
              <a:rPr lang="en-US" sz="2800" b="1" dirty="0" err="1" smtClean="0">
                <a:solidFill>
                  <a:srgbClr val="92D050"/>
                </a:solidFill>
                <a:latin typeface="Times New Roman" pitchFamily="18" charset="0"/>
                <a:cs typeface="Times New Roman" pitchFamily="18" charset="0"/>
              </a:rPr>
              <a:t>Bindupriya</a:t>
            </a:r>
            <a:endParaRPr lang="en-US" b="1" dirty="0" smtClean="0">
              <a:solidFill>
                <a:srgbClr val="92D050"/>
              </a:solidFill>
              <a:latin typeface="Times New Roman" pitchFamily="18" charset="0"/>
              <a:cs typeface="Times New Roman" pitchFamily="18" charset="0"/>
            </a:endParaRPr>
          </a:p>
          <a:p>
            <a:pPr algn="ctr">
              <a:buNone/>
            </a:pPr>
            <a:endParaRPr lang="en-US" sz="2000" dirty="0" smtClean="0">
              <a:latin typeface="Times New Roman" pitchFamily="18" charset="0"/>
              <a:cs typeface="Times New Roman" pitchFamily="18" charset="0"/>
            </a:endParaRPr>
          </a:p>
          <a:p>
            <a:pPr algn="ctr">
              <a:buNone/>
            </a:pPr>
            <a:r>
              <a:rPr lang="en-US" sz="2000" dirty="0" smtClean="0">
                <a:latin typeface="Times New Roman" pitchFamily="18" charset="0"/>
                <a:cs typeface="Times New Roman" pitchFamily="18" charset="0"/>
              </a:rPr>
              <a:t>Professor </a:t>
            </a:r>
            <a:r>
              <a:rPr lang="en-US" sz="2000" dirty="0" err="1" smtClean="0">
                <a:latin typeface="Times New Roman" pitchFamily="18" charset="0"/>
                <a:cs typeface="Times New Roman" pitchFamily="18" charset="0"/>
              </a:rPr>
              <a:t>Jayashankar</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Telangana</a:t>
            </a:r>
            <a:r>
              <a:rPr lang="en-US" sz="2000" dirty="0" smtClean="0">
                <a:latin typeface="Times New Roman" pitchFamily="18" charset="0"/>
                <a:cs typeface="Times New Roman" pitchFamily="18" charset="0"/>
              </a:rPr>
              <a:t> State Agricultural University </a:t>
            </a:r>
          </a:p>
          <a:p>
            <a:pPr algn="ctr">
              <a:buNone/>
            </a:pPr>
            <a:r>
              <a:rPr lang="en-US" sz="2000" dirty="0" smtClean="0">
                <a:latin typeface="Times New Roman" pitchFamily="18" charset="0"/>
                <a:cs typeface="Times New Roman" pitchFamily="18" charset="0"/>
              </a:rPr>
              <a:t>(formerly ANGRAU)</a:t>
            </a:r>
          </a:p>
          <a:p>
            <a:pPr algn="ctr">
              <a:buNone/>
            </a:pP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12000" contrast="6000"/>
          </a:blip>
          <a:srcRect/>
          <a:stretch>
            <a:fillRect/>
          </a:stretch>
        </p:blipFill>
        <p:spPr bwMode="auto">
          <a:xfrm>
            <a:off x="3429000" y="1441450"/>
            <a:ext cx="5562600" cy="4044950"/>
          </a:xfrm>
          <a:prstGeom prst="rect">
            <a:avLst/>
          </a:prstGeom>
          <a:noFill/>
          <a:ln w="9525">
            <a:noFill/>
            <a:miter lim="800000"/>
            <a:headEnd/>
            <a:tailEnd/>
          </a:ln>
        </p:spPr>
      </p:pic>
      <p:pic>
        <p:nvPicPr>
          <p:cNvPr id="11267" name="Picture 3"/>
          <p:cNvPicPr>
            <a:picLocks noChangeAspect="1" noChangeArrowheads="1"/>
          </p:cNvPicPr>
          <p:nvPr/>
        </p:nvPicPr>
        <p:blipFill>
          <a:blip r:embed="rId3">
            <a:lum bright="6000"/>
          </a:blip>
          <a:srcRect/>
          <a:stretch>
            <a:fillRect/>
          </a:stretch>
        </p:blipFill>
        <p:spPr bwMode="auto">
          <a:xfrm>
            <a:off x="76200" y="1447800"/>
            <a:ext cx="4876800" cy="4038600"/>
          </a:xfrm>
          <a:prstGeom prst="rect">
            <a:avLst/>
          </a:prstGeom>
          <a:noFill/>
          <a:ln w="9525">
            <a:noFill/>
            <a:miter lim="800000"/>
            <a:headEnd/>
            <a:tailEnd/>
          </a:ln>
        </p:spPr>
      </p:pic>
      <p:sp>
        <p:nvSpPr>
          <p:cNvPr id="11268" name="Text Box 4"/>
          <p:cNvSpPr txBox="1">
            <a:spLocks noChangeArrowheads="1"/>
          </p:cNvSpPr>
          <p:nvPr/>
        </p:nvSpPr>
        <p:spPr bwMode="auto">
          <a:xfrm>
            <a:off x="0" y="457200"/>
            <a:ext cx="9144000" cy="519113"/>
          </a:xfrm>
          <a:prstGeom prst="rect">
            <a:avLst/>
          </a:prstGeom>
          <a:solidFill>
            <a:srgbClr val="003300"/>
          </a:solidFill>
          <a:ln w="9525">
            <a:noFill/>
            <a:miter lim="800000"/>
            <a:headEnd/>
            <a:tailEnd/>
          </a:ln>
        </p:spPr>
        <p:txBody>
          <a:bodyPr>
            <a:spAutoFit/>
          </a:bodyPr>
          <a:lstStyle/>
          <a:p>
            <a:pPr algn="ctr" eaLnBrk="1" hangingPunct="1">
              <a:spcBef>
                <a:spcPct val="50000"/>
              </a:spcBef>
            </a:pPr>
            <a:r>
              <a:rPr lang="en-US" sz="2800">
                <a:solidFill>
                  <a:schemeClr val="bg1"/>
                </a:solidFill>
              </a:rPr>
              <a:t>Fusarial wilt affected fields</a:t>
            </a:r>
            <a:r>
              <a:rPr lang="en-US"/>
              <a:t> </a:t>
            </a:r>
          </a:p>
        </p:txBody>
      </p:sp>
      <p:sp>
        <p:nvSpPr>
          <p:cNvPr id="11269" name="Text Box 5"/>
          <p:cNvSpPr txBox="1">
            <a:spLocks noChangeArrowheads="1"/>
          </p:cNvSpPr>
          <p:nvPr/>
        </p:nvSpPr>
        <p:spPr bwMode="auto">
          <a:xfrm>
            <a:off x="1143000" y="5562600"/>
            <a:ext cx="3581400" cy="336550"/>
          </a:xfrm>
          <a:prstGeom prst="rect">
            <a:avLst/>
          </a:prstGeom>
          <a:noFill/>
          <a:ln w="9525">
            <a:noFill/>
            <a:miter lim="800000"/>
            <a:headEnd/>
            <a:tailEnd/>
          </a:ln>
        </p:spPr>
        <p:txBody>
          <a:bodyPr>
            <a:spAutoFit/>
          </a:bodyPr>
          <a:lstStyle/>
          <a:p>
            <a:pPr eaLnBrk="1" hangingPunct="1">
              <a:spcBef>
                <a:spcPct val="50000"/>
              </a:spcBef>
            </a:pPr>
            <a:r>
              <a:rPr lang="en-US" sz="1600"/>
              <a:t>Wilt at vegetative stage</a:t>
            </a:r>
          </a:p>
        </p:txBody>
      </p:sp>
      <p:sp>
        <p:nvSpPr>
          <p:cNvPr id="11270" name="Text Box 6"/>
          <p:cNvSpPr txBox="1">
            <a:spLocks noChangeArrowheads="1"/>
          </p:cNvSpPr>
          <p:nvPr/>
        </p:nvSpPr>
        <p:spPr bwMode="auto">
          <a:xfrm>
            <a:off x="5867400" y="5638800"/>
            <a:ext cx="2514600" cy="336550"/>
          </a:xfrm>
          <a:prstGeom prst="rect">
            <a:avLst/>
          </a:prstGeom>
          <a:noFill/>
          <a:ln w="9525">
            <a:noFill/>
            <a:miter lim="800000"/>
            <a:headEnd/>
            <a:tailEnd/>
          </a:ln>
        </p:spPr>
        <p:txBody>
          <a:bodyPr>
            <a:spAutoFit/>
          </a:bodyPr>
          <a:lstStyle/>
          <a:p>
            <a:pPr eaLnBrk="1" hangingPunct="1">
              <a:spcBef>
                <a:spcPct val="50000"/>
              </a:spcBef>
            </a:pPr>
            <a:r>
              <a:rPr lang="en-US" sz="1600"/>
              <a:t>Wilt at maturity stage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Text Box 2"/>
          <p:cNvSpPr txBox="1">
            <a:spLocks noChangeArrowheads="1"/>
          </p:cNvSpPr>
          <p:nvPr/>
        </p:nvSpPr>
        <p:spPr bwMode="auto">
          <a:xfrm>
            <a:off x="838200" y="0"/>
            <a:ext cx="8001000" cy="366713"/>
          </a:xfrm>
          <a:prstGeom prst="rect">
            <a:avLst/>
          </a:prstGeom>
          <a:noFill/>
          <a:ln w="9525">
            <a:noFill/>
            <a:miter lim="800000"/>
            <a:headEnd/>
            <a:tailEnd/>
          </a:ln>
        </p:spPr>
        <p:txBody>
          <a:bodyPr>
            <a:spAutoFit/>
          </a:bodyPr>
          <a:lstStyle/>
          <a:p>
            <a:pPr algn="ctr" eaLnBrk="1" hangingPunct="1">
              <a:spcBef>
                <a:spcPct val="50000"/>
              </a:spcBef>
            </a:pPr>
            <a:r>
              <a:rPr lang="en-US" b="1">
                <a:latin typeface="Times New Roman" pitchFamily="18" charset="0"/>
              </a:rPr>
              <a:t>Disease cycle of castor wilt caused by </a:t>
            </a:r>
            <a:r>
              <a:rPr lang="en-US" b="1" i="1">
                <a:latin typeface="Times New Roman" pitchFamily="18" charset="0"/>
              </a:rPr>
              <a:t>Fusarium oxysporum</a:t>
            </a:r>
            <a:r>
              <a:rPr lang="en-US" b="1">
                <a:latin typeface="Times New Roman" pitchFamily="18" charset="0"/>
              </a:rPr>
              <a:t> f.sp. </a:t>
            </a:r>
            <a:r>
              <a:rPr lang="en-US" b="1" i="1">
                <a:latin typeface="Times New Roman" pitchFamily="18" charset="0"/>
              </a:rPr>
              <a:t>ricini</a:t>
            </a:r>
          </a:p>
        </p:txBody>
      </p:sp>
      <p:graphicFrame>
        <p:nvGraphicFramePr>
          <p:cNvPr id="4098" name="Object 3"/>
          <p:cNvGraphicFramePr>
            <a:graphicFrameLocks noChangeAspect="1"/>
          </p:cNvGraphicFramePr>
          <p:nvPr/>
        </p:nvGraphicFramePr>
        <p:xfrm>
          <a:off x="5416550" y="838200"/>
          <a:ext cx="1001713" cy="1447800"/>
        </p:xfrm>
        <a:graphic>
          <a:graphicData uri="http://schemas.openxmlformats.org/presentationml/2006/ole">
            <p:oleObj spid="_x0000_s67586" name="Image" r:id="rId3" imgW="4571429" imgH="6095238" progId="">
              <p:embed/>
            </p:oleObj>
          </a:graphicData>
        </a:graphic>
      </p:graphicFrame>
      <p:graphicFrame>
        <p:nvGraphicFramePr>
          <p:cNvPr id="4099" name="Object 4"/>
          <p:cNvGraphicFramePr>
            <a:graphicFrameLocks noChangeAspect="1"/>
          </p:cNvGraphicFramePr>
          <p:nvPr/>
        </p:nvGraphicFramePr>
        <p:xfrm>
          <a:off x="7335838" y="914400"/>
          <a:ext cx="1050925" cy="1447800"/>
        </p:xfrm>
        <a:graphic>
          <a:graphicData uri="http://schemas.openxmlformats.org/presentationml/2006/ole">
            <p:oleObj spid="_x0000_s67587" name="Image" r:id="rId4" imgW="1628571" imgH="3134162" progId="">
              <p:embed/>
            </p:oleObj>
          </a:graphicData>
        </a:graphic>
      </p:graphicFrame>
      <p:sp>
        <p:nvSpPr>
          <p:cNvPr id="4112" name="Text Box 5"/>
          <p:cNvSpPr txBox="1">
            <a:spLocks noChangeArrowheads="1"/>
          </p:cNvSpPr>
          <p:nvPr/>
        </p:nvSpPr>
        <p:spPr bwMode="auto">
          <a:xfrm>
            <a:off x="6400800" y="533400"/>
            <a:ext cx="3048000" cy="274638"/>
          </a:xfrm>
          <a:prstGeom prst="rect">
            <a:avLst/>
          </a:prstGeom>
          <a:noFill/>
          <a:ln w="9525">
            <a:noFill/>
            <a:miter lim="800000"/>
            <a:headEnd/>
            <a:tailEnd/>
          </a:ln>
        </p:spPr>
        <p:txBody>
          <a:bodyPr>
            <a:spAutoFit/>
          </a:bodyPr>
          <a:lstStyle/>
          <a:p>
            <a:pPr algn="ctr" eaLnBrk="1" hangingPunct="1">
              <a:spcBef>
                <a:spcPct val="50000"/>
              </a:spcBef>
            </a:pPr>
            <a:r>
              <a:rPr lang="en-US" sz="1200">
                <a:latin typeface="Times New Roman" pitchFamily="18" charset="0"/>
              </a:rPr>
              <a:t>Survival in crop debris</a:t>
            </a:r>
          </a:p>
        </p:txBody>
      </p:sp>
      <p:graphicFrame>
        <p:nvGraphicFramePr>
          <p:cNvPr id="4100" name="Object 6"/>
          <p:cNvGraphicFramePr>
            <a:graphicFrameLocks noChangeAspect="1"/>
          </p:cNvGraphicFramePr>
          <p:nvPr/>
        </p:nvGraphicFramePr>
        <p:xfrm>
          <a:off x="604838" y="3505200"/>
          <a:ext cx="617537" cy="838200"/>
        </p:xfrm>
        <a:graphic>
          <a:graphicData uri="http://schemas.openxmlformats.org/presentationml/2006/ole">
            <p:oleObj spid="_x0000_s67588" name="Image" r:id="rId5" imgW="752381" imgH="942857" progId="">
              <p:embed/>
            </p:oleObj>
          </a:graphicData>
        </a:graphic>
      </p:graphicFrame>
      <p:graphicFrame>
        <p:nvGraphicFramePr>
          <p:cNvPr id="4101" name="Object 7"/>
          <p:cNvGraphicFramePr>
            <a:graphicFrameLocks noChangeAspect="1"/>
          </p:cNvGraphicFramePr>
          <p:nvPr/>
        </p:nvGraphicFramePr>
        <p:xfrm>
          <a:off x="422275" y="2209800"/>
          <a:ext cx="757238" cy="828675"/>
        </p:xfrm>
        <a:graphic>
          <a:graphicData uri="http://schemas.openxmlformats.org/presentationml/2006/ole">
            <p:oleObj spid="_x0000_s67589" name="Image" r:id="rId6" imgW="971686" imgH="980952" progId="">
              <p:embed/>
            </p:oleObj>
          </a:graphicData>
        </a:graphic>
      </p:graphicFrame>
      <p:graphicFrame>
        <p:nvGraphicFramePr>
          <p:cNvPr id="4102" name="Object 8"/>
          <p:cNvGraphicFramePr>
            <a:graphicFrameLocks noChangeAspect="1"/>
          </p:cNvGraphicFramePr>
          <p:nvPr/>
        </p:nvGraphicFramePr>
        <p:xfrm>
          <a:off x="7104063" y="3352800"/>
          <a:ext cx="1751012" cy="927100"/>
        </p:xfrm>
        <a:graphic>
          <a:graphicData uri="http://schemas.openxmlformats.org/presentationml/2006/ole">
            <p:oleObj spid="_x0000_s67590" name="Image" r:id="rId7" imgW="2123810" imgH="1038370" progId="">
              <p:embed/>
            </p:oleObj>
          </a:graphicData>
        </a:graphic>
      </p:graphicFrame>
      <p:graphicFrame>
        <p:nvGraphicFramePr>
          <p:cNvPr id="4103" name="Object 9"/>
          <p:cNvGraphicFramePr>
            <a:graphicFrameLocks noChangeAspect="1"/>
          </p:cNvGraphicFramePr>
          <p:nvPr/>
        </p:nvGraphicFramePr>
        <p:xfrm>
          <a:off x="352425" y="838200"/>
          <a:ext cx="690563" cy="1095375"/>
        </p:xfrm>
        <a:graphic>
          <a:graphicData uri="http://schemas.openxmlformats.org/presentationml/2006/ole">
            <p:oleObj spid="_x0000_s67591" name="Image" r:id="rId8" imgW="657317" imgH="1095528" progId="">
              <p:embed/>
            </p:oleObj>
          </a:graphicData>
        </a:graphic>
      </p:graphicFrame>
      <p:sp>
        <p:nvSpPr>
          <p:cNvPr id="4113" name="Text Box 10"/>
          <p:cNvSpPr txBox="1">
            <a:spLocks noChangeArrowheads="1"/>
          </p:cNvSpPr>
          <p:nvPr/>
        </p:nvSpPr>
        <p:spPr bwMode="auto">
          <a:xfrm>
            <a:off x="4343400" y="2895600"/>
            <a:ext cx="184150" cy="457200"/>
          </a:xfrm>
          <a:prstGeom prst="rect">
            <a:avLst/>
          </a:prstGeom>
          <a:noFill/>
          <a:ln w="9525">
            <a:noFill/>
            <a:miter lim="800000"/>
            <a:headEnd/>
            <a:tailEnd/>
          </a:ln>
        </p:spPr>
        <p:txBody>
          <a:bodyPr>
            <a:spAutoFit/>
          </a:bodyPr>
          <a:lstStyle/>
          <a:p>
            <a:pPr eaLnBrk="1" hangingPunct="1">
              <a:spcBef>
                <a:spcPct val="50000"/>
              </a:spcBef>
            </a:pPr>
            <a:endParaRPr lang="en-US" sz="2400">
              <a:latin typeface="Times New Roman" pitchFamily="18" charset="0"/>
            </a:endParaRPr>
          </a:p>
        </p:txBody>
      </p:sp>
      <p:sp>
        <p:nvSpPr>
          <p:cNvPr id="4114" name="Text Box 11"/>
          <p:cNvSpPr txBox="1">
            <a:spLocks noChangeArrowheads="1"/>
          </p:cNvSpPr>
          <p:nvPr/>
        </p:nvSpPr>
        <p:spPr bwMode="auto">
          <a:xfrm>
            <a:off x="6400800" y="3200400"/>
            <a:ext cx="3276600" cy="274638"/>
          </a:xfrm>
          <a:prstGeom prst="rect">
            <a:avLst/>
          </a:prstGeom>
          <a:noFill/>
          <a:ln w="9525">
            <a:noFill/>
            <a:miter lim="800000"/>
            <a:headEnd/>
            <a:tailEnd/>
          </a:ln>
        </p:spPr>
        <p:txBody>
          <a:bodyPr>
            <a:spAutoFit/>
          </a:bodyPr>
          <a:lstStyle/>
          <a:p>
            <a:pPr algn="ctr" eaLnBrk="1" hangingPunct="1">
              <a:spcBef>
                <a:spcPct val="50000"/>
              </a:spcBef>
            </a:pPr>
            <a:r>
              <a:rPr lang="en-US" sz="1200">
                <a:latin typeface="Times New Roman" pitchFamily="18" charset="0"/>
              </a:rPr>
              <a:t>Production of conidia</a:t>
            </a:r>
          </a:p>
        </p:txBody>
      </p:sp>
      <p:sp>
        <p:nvSpPr>
          <p:cNvPr id="4115" name="Text Box 12"/>
          <p:cNvSpPr txBox="1">
            <a:spLocks noChangeArrowheads="1"/>
          </p:cNvSpPr>
          <p:nvPr/>
        </p:nvSpPr>
        <p:spPr bwMode="auto">
          <a:xfrm>
            <a:off x="0" y="4724400"/>
            <a:ext cx="3429000" cy="274638"/>
          </a:xfrm>
          <a:prstGeom prst="rect">
            <a:avLst/>
          </a:prstGeom>
          <a:noFill/>
          <a:ln w="9525">
            <a:noFill/>
            <a:miter lim="800000"/>
            <a:headEnd/>
            <a:tailEnd/>
          </a:ln>
        </p:spPr>
        <p:txBody>
          <a:bodyPr>
            <a:spAutoFit/>
          </a:bodyPr>
          <a:lstStyle/>
          <a:p>
            <a:pPr eaLnBrk="1" hangingPunct="1">
              <a:spcBef>
                <a:spcPct val="50000"/>
              </a:spcBef>
            </a:pPr>
            <a:r>
              <a:rPr lang="en-US" sz="1200">
                <a:latin typeface="Times New Roman" pitchFamily="18" charset="0"/>
              </a:rPr>
              <a:t>Entry through primary &amp; secondary roots</a:t>
            </a:r>
          </a:p>
        </p:txBody>
      </p:sp>
      <p:sp>
        <p:nvSpPr>
          <p:cNvPr id="4116" name="Text Box 13"/>
          <p:cNvSpPr txBox="1">
            <a:spLocks noChangeArrowheads="1"/>
          </p:cNvSpPr>
          <p:nvPr/>
        </p:nvSpPr>
        <p:spPr bwMode="auto">
          <a:xfrm>
            <a:off x="211138" y="3124200"/>
            <a:ext cx="4267200" cy="274638"/>
          </a:xfrm>
          <a:prstGeom prst="rect">
            <a:avLst/>
          </a:prstGeom>
          <a:noFill/>
          <a:ln w="9525">
            <a:noFill/>
            <a:miter lim="800000"/>
            <a:headEnd/>
            <a:tailEnd/>
          </a:ln>
        </p:spPr>
        <p:txBody>
          <a:bodyPr>
            <a:spAutoFit/>
          </a:bodyPr>
          <a:lstStyle/>
          <a:p>
            <a:pPr eaLnBrk="1" hangingPunct="1">
              <a:spcBef>
                <a:spcPct val="50000"/>
              </a:spcBef>
            </a:pPr>
            <a:r>
              <a:rPr lang="en-US" sz="1200">
                <a:latin typeface="Times New Roman" pitchFamily="18" charset="0"/>
              </a:rPr>
              <a:t>Fungus in xylem vessels</a:t>
            </a:r>
          </a:p>
        </p:txBody>
      </p:sp>
      <p:sp>
        <p:nvSpPr>
          <p:cNvPr id="4117" name="Text Box 14"/>
          <p:cNvSpPr txBox="1">
            <a:spLocks noChangeArrowheads="1"/>
          </p:cNvSpPr>
          <p:nvPr/>
        </p:nvSpPr>
        <p:spPr bwMode="auto">
          <a:xfrm>
            <a:off x="0" y="1905000"/>
            <a:ext cx="2265363" cy="274638"/>
          </a:xfrm>
          <a:prstGeom prst="rect">
            <a:avLst/>
          </a:prstGeom>
          <a:noFill/>
          <a:ln w="9525">
            <a:noFill/>
            <a:miter lim="800000"/>
            <a:headEnd/>
            <a:tailEnd/>
          </a:ln>
        </p:spPr>
        <p:txBody>
          <a:bodyPr>
            <a:spAutoFit/>
          </a:bodyPr>
          <a:lstStyle/>
          <a:p>
            <a:pPr eaLnBrk="1" hangingPunct="1">
              <a:spcBef>
                <a:spcPct val="50000"/>
              </a:spcBef>
            </a:pPr>
            <a:r>
              <a:rPr lang="en-US" sz="1200">
                <a:latin typeface="Times New Roman" pitchFamily="18" charset="0"/>
              </a:rPr>
              <a:t>Deformation of vessels</a:t>
            </a:r>
          </a:p>
        </p:txBody>
      </p:sp>
      <p:sp>
        <p:nvSpPr>
          <p:cNvPr id="4118" name="Text Box 15"/>
          <p:cNvSpPr txBox="1">
            <a:spLocks noChangeArrowheads="1"/>
          </p:cNvSpPr>
          <p:nvPr/>
        </p:nvSpPr>
        <p:spPr bwMode="auto">
          <a:xfrm>
            <a:off x="211138" y="609600"/>
            <a:ext cx="4419600" cy="92075"/>
          </a:xfrm>
          <a:prstGeom prst="rect">
            <a:avLst/>
          </a:prstGeom>
          <a:noFill/>
          <a:ln w="9525">
            <a:noFill/>
            <a:miter lim="800000"/>
            <a:headEnd/>
            <a:tailEnd/>
          </a:ln>
        </p:spPr>
        <p:txBody>
          <a:bodyPr>
            <a:spAutoFit/>
          </a:bodyPr>
          <a:lstStyle/>
          <a:p>
            <a:pPr eaLnBrk="1" hangingPunct="1">
              <a:lnSpc>
                <a:spcPct val="0"/>
              </a:lnSpc>
              <a:spcBef>
                <a:spcPct val="50000"/>
              </a:spcBef>
            </a:pPr>
            <a:r>
              <a:rPr lang="en-US" sz="1200">
                <a:latin typeface="Times New Roman" pitchFamily="18" charset="0"/>
              </a:rPr>
              <a:t>Formation of tyloses</a:t>
            </a:r>
          </a:p>
        </p:txBody>
      </p:sp>
      <p:sp>
        <p:nvSpPr>
          <p:cNvPr id="4119" name="Text Box 16"/>
          <p:cNvSpPr txBox="1">
            <a:spLocks noChangeArrowheads="1"/>
          </p:cNvSpPr>
          <p:nvPr/>
        </p:nvSpPr>
        <p:spPr bwMode="auto">
          <a:xfrm>
            <a:off x="4924425" y="533400"/>
            <a:ext cx="1981200" cy="274638"/>
          </a:xfrm>
          <a:prstGeom prst="rect">
            <a:avLst/>
          </a:prstGeom>
          <a:noFill/>
          <a:ln w="9525">
            <a:noFill/>
            <a:miter lim="800000"/>
            <a:headEnd/>
            <a:tailEnd/>
          </a:ln>
        </p:spPr>
        <p:txBody>
          <a:bodyPr>
            <a:spAutoFit/>
          </a:bodyPr>
          <a:lstStyle/>
          <a:p>
            <a:pPr algn="ctr" eaLnBrk="1" hangingPunct="1">
              <a:spcBef>
                <a:spcPct val="50000"/>
              </a:spcBef>
            </a:pPr>
            <a:r>
              <a:rPr lang="en-US" sz="1200">
                <a:latin typeface="Times New Roman" pitchFamily="18" charset="0"/>
              </a:rPr>
              <a:t>Infected castor plant</a:t>
            </a:r>
          </a:p>
        </p:txBody>
      </p:sp>
      <p:sp>
        <p:nvSpPr>
          <p:cNvPr id="4120" name="Line 17"/>
          <p:cNvSpPr>
            <a:spLocks noChangeShapeType="1"/>
          </p:cNvSpPr>
          <p:nvPr/>
        </p:nvSpPr>
        <p:spPr bwMode="auto">
          <a:xfrm>
            <a:off x="4713288" y="1600200"/>
            <a:ext cx="492125" cy="0"/>
          </a:xfrm>
          <a:prstGeom prst="line">
            <a:avLst/>
          </a:prstGeom>
          <a:noFill/>
          <a:ln w="9525">
            <a:solidFill>
              <a:schemeClr val="tx1"/>
            </a:solidFill>
            <a:round/>
            <a:headEnd/>
            <a:tailEnd type="triangle" w="med" len="med"/>
          </a:ln>
        </p:spPr>
        <p:txBody>
          <a:bodyPr/>
          <a:lstStyle/>
          <a:p>
            <a:endParaRPr lang="en-US"/>
          </a:p>
        </p:txBody>
      </p:sp>
      <p:sp>
        <p:nvSpPr>
          <p:cNvPr id="4121" name="Line 18"/>
          <p:cNvSpPr>
            <a:spLocks noChangeShapeType="1"/>
          </p:cNvSpPr>
          <p:nvPr/>
        </p:nvSpPr>
        <p:spPr bwMode="auto">
          <a:xfrm>
            <a:off x="6542088" y="1600200"/>
            <a:ext cx="609600" cy="0"/>
          </a:xfrm>
          <a:prstGeom prst="line">
            <a:avLst/>
          </a:prstGeom>
          <a:noFill/>
          <a:ln w="9525">
            <a:solidFill>
              <a:schemeClr val="tx1"/>
            </a:solidFill>
            <a:round/>
            <a:headEnd/>
            <a:tailEnd type="triangle" w="med" len="med"/>
          </a:ln>
        </p:spPr>
        <p:txBody>
          <a:bodyPr/>
          <a:lstStyle/>
          <a:p>
            <a:endParaRPr lang="en-US"/>
          </a:p>
        </p:txBody>
      </p:sp>
      <p:sp>
        <p:nvSpPr>
          <p:cNvPr id="4122" name="Line 19"/>
          <p:cNvSpPr>
            <a:spLocks noChangeShapeType="1"/>
          </p:cNvSpPr>
          <p:nvPr/>
        </p:nvSpPr>
        <p:spPr bwMode="auto">
          <a:xfrm>
            <a:off x="7948613" y="2667000"/>
            <a:ext cx="0" cy="457200"/>
          </a:xfrm>
          <a:prstGeom prst="line">
            <a:avLst/>
          </a:prstGeom>
          <a:noFill/>
          <a:ln w="9525">
            <a:solidFill>
              <a:schemeClr val="tx1"/>
            </a:solidFill>
            <a:round/>
            <a:headEnd/>
            <a:tailEnd type="triangle" w="med" len="med"/>
          </a:ln>
        </p:spPr>
        <p:txBody>
          <a:bodyPr/>
          <a:lstStyle/>
          <a:p>
            <a:endParaRPr lang="en-US"/>
          </a:p>
        </p:txBody>
      </p:sp>
      <p:graphicFrame>
        <p:nvGraphicFramePr>
          <p:cNvPr id="4104" name="Object 20"/>
          <p:cNvGraphicFramePr>
            <a:graphicFrameLocks noChangeAspect="1"/>
          </p:cNvGraphicFramePr>
          <p:nvPr/>
        </p:nvGraphicFramePr>
        <p:xfrm>
          <a:off x="3235325" y="4876800"/>
          <a:ext cx="984250" cy="1031875"/>
        </p:xfrm>
        <a:graphic>
          <a:graphicData uri="http://schemas.openxmlformats.org/presentationml/2006/ole">
            <p:oleObj spid="_x0000_s67592" name="Image" r:id="rId9" imgW="1809524" imgH="1752381" progId="">
              <p:embed/>
            </p:oleObj>
          </a:graphicData>
        </a:graphic>
      </p:graphicFrame>
      <p:graphicFrame>
        <p:nvGraphicFramePr>
          <p:cNvPr id="4105" name="Object 21"/>
          <p:cNvGraphicFramePr>
            <a:graphicFrameLocks noChangeAspect="1"/>
          </p:cNvGraphicFramePr>
          <p:nvPr/>
        </p:nvGraphicFramePr>
        <p:xfrm>
          <a:off x="5486400" y="5029200"/>
          <a:ext cx="984250" cy="801688"/>
        </p:xfrm>
        <a:graphic>
          <a:graphicData uri="http://schemas.openxmlformats.org/presentationml/2006/ole">
            <p:oleObj spid="_x0000_s67593" name="Image" r:id="rId10" imgW="1380952" imgH="1038370" progId="">
              <p:embed/>
            </p:oleObj>
          </a:graphicData>
        </a:graphic>
      </p:graphicFrame>
      <p:sp>
        <p:nvSpPr>
          <p:cNvPr id="4123" name="Text Box 22"/>
          <p:cNvSpPr txBox="1">
            <a:spLocks noChangeArrowheads="1"/>
          </p:cNvSpPr>
          <p:nvPr/>
        </p:nvSpPr>
        <p:spPr bwMode="auto">
          <a:xfrm>
            <a:off x="5275263" y="4648200"/>
            <a:ext cx="1335087" cy="274638"/>
          </a:xfrm>
          <a:prstGeom prst="rect">
            <a:avLst/>
          </a:prstGeom>
          <a:noFill/>
          <a:ln w="9525">
            <a:noFill/>
            <a:miter lim="800000"/>
            <a:headEnd/>
            <a:tailEnd/>
          </a:ln>
        </p:spPr>
        <p:txBody>
          <a:bodyPr wrap="none">
            <a:spAutoFit/>
          </a:bodyPr>
          <a:lstStyle/>
          <a:p>
            <a:pPr eaLnBrk="1" hangingPunct="1"/>
            <a:r>
              <a:rPr lang="en-US" sz="1200">
                <a:latin typeface="Times New Roman" pitchFamily="18" charset="0"/>
              </a:rPr>
              <a:t>Germinating conidia</a:t>
            </a:r>
          </a:p>
        </p:txBody>
      </p:sp>
      <p:sp>
        <p:nvSpPr>
          <p:cNvPr id="4124" name="Text Box 23"/>
          <p:cNvSpPr txBox="1">
            <a:spLocks noChangeArrowheads="1"/>
          </p:cNvSpPr>
          <p:nvPr/>
        </p:nvSpPr>
        <p:spPr bwMode="auto">
          <a:xfrm>
            <a:off x="3305175" y="4572000"/>
            <a:ext cx="982663" cy="274638"/>
          </a:xfrm>
          <a:prstGeom prst="rect">
            <a:avLst/>
          </a:prstGeom>
          <a:noFill/>
          <a:ln w="9525">
            <a:noFill/>
            <a:miter lim="800000"/>
            <a:headEnd/>
            <a:tailEnd/>
          </a:ln>
        </p:spPr>
        <p:txBody>
          <a:bodyPr wrap="none">
            <a:spAutoFit/>
          </a:bodyPr>
          <a:lstStyle/>
          <a:p>
            <a:pPr algn="ctr" eaLnBrk="1" hangingPunct="1"/>
            <a:r>
              <a:rPr lang="en-US" sz="1200">
                <a:latin typeface="Times New Roman" pitchFamily="18" charset="0"/>
              </a:rPr>
              <a:t>Root infection</a:t>
            </a:r>
          </a:p>
        </p:txBody>
      </p:sp>
      <p:sp>
        <p:nvSpPr>
          <p:cNvPr id="4125" name="Line 24"/>
          <p:cNvSpPr>
            <a:spLocks noChangeShapeType="1"/>
          </p:cNvSpPr>
          <p:nvPr/>
        </p:nvSpPr>
        <p:spPr bwMode="auto">
          <a:xfrm flipH="1">
            <a:off x="4502150" y="5181600"/>
            <a:ext cx="533400" cy="0"/>
          </a:xfrm>
          <a:prstGeom prst="line">
            <a:avLst/>
          </a:prstGeom>
          <a:noFill/>
          <a:ln w="9525">
            <a:solidFill>
              <a:schemeClr val="tx1"/>
            </a:solidFill>
            <a:round/>
            <a:headEnd/>
            <a:tailEnd type="triangle" w="med" len="med"/>
          </a:ln>
        </p:spPr>
        <p:txBody>
          <a:bodyPr/>
          <a:lstStyle/>
          <a:p>
            <a:endParaRPr lang="en-US"/>
          </a:p>
        </p:txBody>
      </p:sp>
      <p:sp>
        <p:nvSpPr>
          <p:cNvPr id="4126" name="Line 25"/>
          <p:cNvSpPr>
            <a:spLocks noChangeShapeType="1"/>
          </p:cNvSpPr>
          <p:nvPr/>
        </p:nvSpPr>
        <p:spPr bwMode="auto">
          <a:xfrm flipH="1">
            <a:off x="2039938" y="5257800"/>
            <a:ext cx="914400" cy="0"/>
          </a:xfrm>
          <a:prstGeom prst="line">
            <a:avLst/>
          </a:prstGeom>
          <a:noFill/>
          <a:ln w="9525">
            <a:solidFill>
              <a:schemeClr val="tx1"/>
            </a:solidFill>
            <a:round/>
            <a:headEnd/>
            <a:tailEnd type="triangle" w="med" len="med"/>
          </a:ln>
        </p:spPr>
        <p:txBody>
          <a:bodyPr/>
          <a:lstStyle/>
          <a:p>
            <a:endParaRPr lang="en-US"/>
          </a:p>
        </p:txBody>
      </p:sp>
      <p:sp>
        <p:nvSpPr>
          <p:cNvPr id="4127" name="Line 26"/>
          <p:cNvSpPr>
            <a:spLocks noChangeShapeType="1"/>
          </p:cNvSpPr>
          <p:nvPr/>
        </p:nvSpPr>
        <p:spPr bwMode="auto">
          <a:xfrm flipV="1">
            <a:off x="914400" y="4419600"/>
            <a:ext cx="0" cy="228600"/>
          </a:xfrm>
          <a:prstGeom prst="line">
            <a:avLst/>
          </a:prstGeom>
          <a:noFill/>
          <a:ln w="9525">
            <a:solidFill>
              <a:schemeClr val="tx1"/>
            </a:solidFill>
            <a:round/>
            <a:headEnd/>
            <a:tailEnd type="triangle" w="med" len="med"/>
          </a:ln>
        </p:spPr>
        <p:txBody>
          <a:bodyPr/>
          <a:lstStyle/>
          <a:p>
            <a:endParaRPr lang="en-US"/>
          </a:p>
        </p:txBody>
      </p:sp>
      <p:sp>
        <p:nvSpPr>
          <p:cNvPr id="4128" name="Line 27"/>
          <p:cNvSpPr>
            <a:spLocks noChangeShapeType="1"/>
          </p:cNvSpPr>
          <p:nvPr/>
        </p:nvSpPr>
        <p:spPr bwMode="auto">
          <a:xfrm>
            <a:off x="1143000" y="1371600"/>
            <a:ext cx="457200" cy="0"/>
          </a:xfrm>
          <a:prstGeom prst="line">
            <a:avLst/>
          </a:prstGeom>
          <a:noFill/>
          <a:ln w="9525">
            <a:solidFill>
              <a:schemeClr val="tx1"/>
            </a:solidFill>
            <a:round/>
            <a:headEnd/>
            <a:tailEnd type="triangle" w="med" len="med"/>
          </a:ln>
        </p:spPr>
        <p:txBody>
          <a:bodyPr/>
          <a:lstStyle/>
          <a:p>
            <a:endParaRPr lang="en-US"/>
          </a:p>
        </p:txBody>
      </p:sp>
      <p:sp>
        <p:nvSpPr>
          <p:cNvPr id="4129" name="Text Box 28"/>
          <p:cNvSpPr txBox="1">
            <a:spLocks noChangeArrowheads="1"/>
          </p:cNvSpPr>
          <p:nvPr/>
        </p:nvSpPr>
        <p:spPr bwMode="auto">
          <a:xfrm>
            <a:off x="2813050" y="2286000"/>
            <a:ext cx="2743200" cy="160338"/>
          </a:xfrm>
          <a:prstGeom prst="rect">
            <a:avLst/>
          </a:prstGeom>
          <a:noFill/>
          <a:ln w="9525">
            <a:noFill/>
            <a:miter lim="800000"/>
            <a:headEnd/>
            <a:tailEnd/>
          </a:ln>
        </p:spPr>
        <p:txBody>
          <a:bodyPr>
            <a:spAutoFit/>
          </a:bodyPr>
          <a:lstStyle/>
          <a:p>
            <a:pPr eaLnBrk="1" hangingPunct="1">
              <a:lnSpc>
                <a:spcPct val="0"/>
              </a:lnSpc>
              <a:spcBef>
                <a:spcPct val="50000"/>
              </a:spcBef>
            </a:pPr>
            <a:r>
              <a:rPr lang="en-US" sz="900">
                <a:latin typeface="Times New Roman" pitchFamily="18" charset="0"/>
              </a:rPr>
              <a:t>Discoloration of </a:t>
            </a:r>
          </a:p>
          <a:p>
            <a:pPr eaLnBrk="1" hangingPunct="1">
              <a:lnSpc>
                <a:spcPct val="0"/>
              </a:lnSpc>
              <a:spcBef>
                <a:spcPct val="50000"/>
              </a:spcBef>
            </a:pPr>
            <a:r>
              <a:rPr lang="en-US" sz="900">
                <a:latin typeface="Times New Roman" pitchFamily="18" charset="0"/>
              </a:rPr>
              <a:t>xylem tissue</a:t>
            </a:r>
          </a:p>
        </p:txBody>
      </p:sp>
      <p:sp>
        <p:nvSpPr>
          <p:cNvPr id="4130" name="Text Box 29"/>
          <p:cNvSpPr txBox="1">
            <a:spLocks noChangeArrowheads="1"/>
          </p:cNvSpPr>
          <p:nvPr/>
        </p:nvSpPr>
        <p:spPr bwMode="auto">
          <a:xfrm>
            <a:off x="1687513" y="2286000"/>
            <a:ext cx="1547812" cy="160338"/>
          </a:xfrm>
          <a:prstGeom prst="rect">
            <a:avLst/>
          </a:prstGeom>
          <a:noFill/>
          <a:ln w="9525">
            <a:noFill/>
            <a:miter lim="800000"/>
            <a:headEnd/>
            <a:tailEnd/>
          </a:ln>
        </p:spPr>
        <p:txBody>
          <a:bodyPr>
            <a:spAutoFit/>
          </a:bodyPr>
          <a:lstStyle/>
          <a:p>
            <a:pPr algn="ctr" eaLnBrk="1" hangingPunct="1">
              <a:lnSpc>
                <a:spcPct val="0"/>
              </a:lnSpc>
              <a:spcBef>
                <a:spcPct val="50000"/>
              </a:spcBef>
            </a:pPr>
            <a:r>
              <a:rPr lang="en-US" sz="900">
                <a:latin typeface="Times New Roman" pitchFamily="18" charset="0"/>
              </a:rPr>
              <a:t>Blackening of</a:t>
            </a:r>
          </a:p>
          <a:p>
            <a:pPr algn="ctr" eaLnBrk="1" hangingPunct="1">
              <a:lnSpc>
                <a:spcPct val="0"/>
              </a:lnSpc>
              <a:spcBef>
                <a:spcPct val="50000"/>
              </a:spcBef>
            </a:pPr>
            <a:r>
              <a:rPr lang="en-US" sz="900">
                <a:latin typeface="Times New Roman" pitchFamily="18" charset="0"/>
              </a:rPr>
              <a:t> stem</a:t>
            </a:r>
          </a:p>
        </p:txBody>
      </p:sp>
      <p:graphicFrame>
        <p:nvGraphicFramePr>
          <p:cNvPr id="4106" name="Object 30"/>
          <p:cNvGraphicFramePr>
            <a:graphicFrameLocks noChangeAspect="1"/>
          </p:cNvGraphicFramePr>
          <p:nvPr/>
        </p:nvGraphicFramePr>
        <p:xfrm>
          <a:off x="3657600" y="838200"/>
          <a:ext cx="942975" cy="1295400"/>
        </p:xfrm>
        <a:graphic>
          <a:graphicData uri="http://schemas.openxmlformats.org/presentationml/2006/ole">
            <p:oleObj spid="_x0000_s67594" name="Image" r:id="rId11" imgW="3734321" imgH="4458322" progId="">
              <p:embed/>
            </p:oleObj>
          </a:graphicData>
        </a:graphic>
      </p:graphicFrame>
      <p:graphicFrame>
        <p:nvGraphicFramePr>
          <p:cNvPr id="4107" name="Object 31"/>
          <p:cNvGraphicFramePr>
            <a:graphicFrameLocks noChangeAspect="1"/>
          </p:cNvGraphicFramePr>
          <p:nvPr/>
        </p:nvGraphicFramePr>
        <p:xfrm>
          <a:off x="2884488" y="838200"/>
          <a:ext cx="754062" cy="1295400"/>
        </p:xfrm>
        <a:graphic>
          <a:graphicData uri="http://schemas.openxmlformats.org/presentationml/2006/ole">
            <p:oleObj spid="_x0000_s67595" name="Image" r:id="rId12" imgW="2152951" imgH="3209524" progId="">
              <p:embed/>
            </p:oleObj>
          </a:graphicData>
        </a:graphic>
      </p:graphicFrame>
      <p:sp>
        <p:nvSpPr>
          <p:cNvPr id="4131" name="Text Box 32"/>
          <p:cNvSpPr txBox="1">
            <a:spLocks noChangeArrowheads="1"/>
          </p:cNvSpPr>
          <p:nvPr/>
        </p:nvSpPr>
        <p:spPr bwMode="auto">
          <a:xfrm>
            <a:off x="2443163" y="533400"/>
            <a:ext cx="2057400" cy="274638"/>
          </a:xfrm>
          <a:prstGeom prst="rect">
            <a:avLst/>
          </a:prstGeom>
          <a:noFill/>
          <a:ln w="9525">
            <a:noFill/>
            <a:miter lim="800000"/>
            <a:headEnd/>
            <a:tailEnd/>
          </a:ln>
        </p:spPr>
        <p:txBody>
          <a:bodyPr>
            <a:spAutoFit/>
          </a:bodyPr>
          <a:lstStyle/>
          <a:p>
            <a:pPr algn="ctr" eaLnBrk="1" hangingPunct="1">
              <a:spcBef>
                <a:spcPct val="50000"/>
              </a:spcBef>
            </a:pPr>
            <a:r>
              <a:rPr lang="en-US" sz="1200">
                <a:latin typeface="Times New Roman" pitchFamily="18" charset="0"/>
              </a:rPr>
              <a:t>Stem infection</a:t>
            </a:r>
          </a:p>
        </p:txBody>
      </p:sp>
      <p:graphicFrame>
        <p:nvGraphicFramePr>
          <p:cNvPr id="4108" name="Object 33"/>
          <p:cNvGraphicFramePr>
            <a:graphicFrameLocks noChangeAspect="1"/>
          </p:cNvGraphicFramePr>
          <p:nvPr/>
        </p:nvGraphicFramePr>
        <p:xfrm>
          <a:off x="1970088" y="838200"/>
          <a:ext cx="896937" cy="1295400"/>
        </p:xfrm>
        <a:graphic>
          <a:graphicData uri="http://schemas.openxmlformats.org/presentationml/2006/ole">
            <p:oleObj spid="_x0000_s67596" name="Image" r:id="rId13" imgW="4571429" imgH="6095238" progId="">
              <p:embed/>
            </p:oleObj>
          </a:graphicData>
        </a:graphic>
      </p:graphicFrame>
      <p:sp>
        <p:nvSpPr>
          <p:cNvPr id="4132" name="Text Box 34"/>
          <p:cNvSpPr txBox="1">
            <a:spLocks noChangeArrowheads="1"/>
          </p:cNvSpPr>
          <p:nvPr/>
        </p:nvSpPr>
        <p:spPr bwMode="auto">
          <a:xfrm>
            <a:off x="3708400" y="2209800"/>
            <a:ext cx="985838" cy="298450"/>
          </a:xfrm>
          <a:prstGeom prst="rect">
            <a:avLst/>
          </a:prstGeom>
          <a:noFill/>
          <a:ln w="9525">
            <a:noFill/>
            <a:miter lim="800000"/>
            <a:headEnd/>
            <a:tailEnd/>
          </a:ln>
        </p:spPr>
        <p:txBody>
          <a:bodyPr>
            <a:spAutoFit/>
          </a:bodyPr>
          <a:lstStyle/>
          <a:p>
            <a:pPr eaLnBrk="1" hangingPunct="1">
              <a:lnSpc>
                <a:spcPct val="75000"/>
              </a:lnSpc>
              <a:spcBef>
                <a:spcPct val="50000"/>
              </a:spcBef>
            </a:pPr>
            <a:r>
              <a:rPr lang="en-US" sz="900">
                <a:latin typeface="Times New Roman" pitchFamily="18" charset="0"/>
              </a:rPr>
              <a:t>Fungal growth in pith region</a:t>
            </a:r>
          </a:p>
        </p:txBody>
      </p:sp>
      <p:graphicFrame>
        <p:nvGraphicFramePr>
          <p:cNvPr id="4109" name="Object 35"/>
          <p:cNvGraphicFramePr>
            <a:graphicFrameLocks noChangeAspect="1"/>
          </p:cNvGraphicFramePr>
          <p:nvPr/>
        </p:nvGraphicFramePr>
        <p:xfrm>
          <a:off x="7192963" y="4784725"/>
          <a:ext cx="1522412" cy="1158875"/>
        </p:xfrm>
        <a:graphic>
          <a:graphicData uri="http://schemas.openxmlformats.org/presentationml/2006/ole">
            <p:oleObj spid="_x0000_s67597" name="Image" r:id="rId14" imgW="1800476" imgH="1267002" progId="">
              <p:embed/>
            </p:oleObj>
          </a:graphicData>
        </a:graphic>
      </p:graphicFrame>
      <p:sp>
        <p:nvSpPr>
          <p:cNvPr id="4133" name="Line 36"/>
          <p:cNvSpPr>
            <a:spLocks noChangeShapeType="1"/>
          </p:cNvSpPr>
          <p:nvPr/>
        </p:nvSpPr>
        <p:spPr bwMode="auto">
          <a:xfrm flipH="1">
            <a:off x="6823075" y="5029200"/>
            <a:ext cx="457200" cy="0"/>
          </a:xfrm>
          <a:prstGeom prst="line">
            <a:avLst/>
          </a:prstGeom>
          <a:noFill/>
          <a:ln w="9525">
            <a:solidFill>
              <a:schemeClr val="tx1"/>
            </a:solidFill>
            <a:round/>
            <a:headEnd/>
            <a:tailEnd type="triangle" w="med" len="med"/>
          </a:ln>
        </p:spPr>
        <p:txBody>
          <a:bodyPr/>
          <a:lstStyle/>
          <a:p>
            <a:endParaRPr lang="en-US"/>
          </a:p>
        </p:txBody>
      </p:sp>
      <p:sp>
        <p:nvSpPr>
          <p:cNvPr id="4134" name="Rectangle 37"/>
          <p:cNvSpPr>
            <a:spLocks noChangeArrowheads="1"/>
          </p:cNvSpPr>
          <p:nvPr/>
        </p:nvSpPr>
        <p:spPr bwMode="auto">
          <a:xfrm>
            <a:off x="7877175" y="4572000"/>
            <a:ext cx="954088" cy="274638"/>
          </a:xfrm>
          <a:prstGeom prst="rect">
            <a:avLst/>
          </a:prstGeom>
          <a:noFill/>
          <a:ln w="9525">
            <a:noFill/>
            <a:miter lim="800000"/>
            <a:headEnd/>
            <a:tailEnd/>
          </a:ln>
        </p:spPr>
        <p:txBody>
          <a:bodyPr wrap="none">
            <a:spAutoFit/>
          </a:bodyPr>
          <a:lstStyle/>
          <a:p>
            <a:pPr eaLnBrk="1" hangingPunct="1"/>
            <a:r>
              <a:rPr lang="en-US" sz="1200">
                <a:latin typeface="Times New Roman" pitchFamily="18" charset="0"/>
              </a:rPr>
              <a:t>Macroconidia</a:t>
            </a:r>
          </a:p>
        </p:txBody>
      </p:sp>
      <p:sp>
        <p:nvSpPr>
          <p:cNvPr id="4135" name="Text Box 38"/>
          <p:cNvSpPr txBox="1">
            <a:spLocks noChangeArrowheads="1"/>
          </p:cNvSpPr>
          <p:nvPr/>
        </p:nvSpPr>
        <p:spPr bwMode="auto">
          <a:xfrm>
            <a:off x="6962775" y="4572000"/>
            <a:ext cx="931863" cy="274638"/>
          </a:xfrm>
          <a:prstGeom prst="rect">
            <a:avLst/>
          </a:prstGeom>
          <a:noFill/>
          <a:ln w="9525">
            <a:noFill/>
            <a:miter lim="800000"/>
            <a:headEnd/>
            <a:tailEnd/>
          </a:ln>
        </p:spPr>
        <p:txBody>
          <a:bodyPr wrap="none">
            <a:spAutoFit/>
          </a:bodyPr>
          <a:lstStyle/>
          <a:p>
            <a:pPr eaLnBrk="1" hangingPunct="1"/>
            <a:r>
              <a:rPr lang="en-US" sz="1200">
                <a:latin typeface="Times New Roman" pitchFamily="18" charset="0"/>
              </a:rPr>
              <a:t>Microconidia</a:t>
            </a:r>
          </a:p>
        </p:txBody>
      </p:sp>
      <p:graphicFrame>
        <p:nvGraphicFramePr>
          <p:cNvPr id="4110" name="Object 39"/>
          <p:cNvGraphicFramePr>
            <a:graphicFrameLocks noChangeAspect="1"/>
          </p:cNvGraphicFramePr>
          <p:nvPr/>
        </p:nvGraphicFramePr>
        <p:xfrm>
          <a:off x="703263" y="5029200"/>
          <a:ext cx="914400" cy="990600"/>
        </p:xfrm>
        <a:graphic>
          <a:graphicData uri="http://schemas.openxmlformats.org/presentationml/2006/ole">
            <p:oleObj spid="_x0000_s67598" name="Image" r:id="rId15" imgW="885949" imgH="885949" progId="">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685800"/>
          </a:xfrm>
          <a:solidFill>
            <a:srgbClr val="92D050"/>
          </a:solidFill>
        </p:spPr>
        <p:txBody>
          <a:bodyPr/>
          <a:lstStyle/>
          <a:p>
            <a:pPr eaLnBrk="1" hangingPunct="1"/>
            <a:r>
              <a:rPr lang="en-US" sz="3200" b="1" smtClean="0">
                <a:solidFill>
                  <a:srgbClr val="006600"/>
                </a:solidFill>
                <a:latin typeface="Times New Roman" pitchFamily="18" charset="0"/>
              </a:rPr>
              <a:t>Castor Varieties / Hybrids </a:t>
            </a:r>
          </a:p>
        </p:txBody>
      </p:sp>
      <p:graphicFrame>
        <p:nvGraphicFramePr>
          <p:cNvPr id="241738" name="Group 74"/>
          <p:cNvGraphicFramePr>
            <a:graphicFrameLocks noGrp="1"/>
          </p:cNvGraphicFramePr>
          <p:nvPr>
            <p:ph idx="1"/>
          </p:nvPr>
        </p:nvGraphicFramePr>
        <p:xfrm>
          <a:off x="152400" y="990600"/>
          <a:ext cx="8915400" cy="5251450"/>
        </p:xfrm>
        <a:graphic>
          <a:graphicData uri="http://schemas.openxmlformats.org/drawingml/2006/table">
            <a:tbl>
              <a:tblPr/>
              <a:tblGrid>
                <a:gridCol w="762000"/>
                <a:gridCol w="1676400"/>
                <a:gridCol w="1905000"/>
                <a:gridCol w="1371600"/>
                <a:gridCol w="3200400"/>
              </a:tblGrid>
              <a:tr h="693738">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err="1" smtClean="0">
                          <a:ln>
                            <a:noFill/>
                          </a:ln>
                          <a:solidFill>
                            <a:srgbClr val="006600"/>
                          </a:solidFill>
                          <a:effectLst/>
                          <a:latin typeface="Times New Roman" pitchFamily="18" charset="0"/>
                        </a:rPr>
                        <a:t>S.No</a:t>
                      </a:r>
                      <a:endParaRPr kumimoji="0" lang="en-US" sz="2000" b="1" i="0" u="none" strike="noStrike" cap="none" normalizeH="0" baseline="0" dirty="0" smtClean="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6600"/>
                          </a:solidFill>
                          <a:effectLst/>
                          <a:latin typeface="Times New Roman" pitchFamily="18" charset="0"/>
                        </a:rPr>
                        <a:t>Variety/ Hybrid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6600"/>
                          </a:solidFill>
                          <a:effectLst/>
                          <a:latin typeface="Times New Roman" pitchFamily="18" charset="0"/>
                        </a:rPr>
                        <a:t>Duration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6600"/>
                          </a:solidFill>
                          <a:effectLst/>
                          <a:latin typeface="Times New Roman" pitchFamily="18" charset="0"/>
                        </a:rPr>
                        <a:t>Yield </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6600"/>
                          </a:solidFill>
                          <a:effectLst/>
                          <a:latin typeface="Times New Roman" pitchFamily="18" charset="0"/>
                        </a:rPr>
                        <a:t>(q/acre)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6600"/>
                          </a:solidFill>
                          <a:effectLst/>
                          <a:latin typeface="Times New Roman" pitchFamily="18" charset="0"/>
                        </a:rPr>
                        <a:t>Special features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2060"/>
                          </a:solidFill>
                          <a:effectLst/>
                          <a:latin typeface="Times New Roman"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err="1" smtClean="0">
                          <a:ln>
                            <a:noFill/>
                          </a:ln>
                          <a:solidFill>
                            <a:srgbClr val="002060"/>
                          </a:solidFill>
                          <a:effectLst/>
                          <a:latin typeface="Times New Roman" pitchFamily="18" charset="0"/>
                        </a:rPr>
                        <a:t>Kranthi</a:t>
                      </a:r>
                      <a:r>
                        <a:rPr kumimoji="0" lang="en-US" sz="2000" b="1" i="0" u="none" strike="noStrike" cap="none" normalizeH="0" baseline="0" dirty="0" smtClean="0">
                          <a:ln>
                            <a:noFill/>
                          </a:ln>
                          <a:solidFill>
                            <a:srgbClr val="002060"/>
                          </a:solidFill>
                          <a:effectLst/>
                          <a:latin typeface="Times New Roman" pitchFamily="18" charset="0"/>
                        </a:rPr>
                        <a:t> (V)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90 </a:t>
                      </a:r>
                      <a:r>
                        <a:rPr kumimoji="0" lang="en-US" sz="2000" b="1" i="0" u="none" strike="noStrike" cap="none" normalizeH="0" baseline="0" dirty="0" smtClean="0">
                          <a:ln>
                            <a:noFill/>
                          </a:ln>
                          <a:solidFill>
                            <a:srgbClr val="002060"/>
                          </a:solidFill>
                          <a:effectLst/>
                          <a:latin typeface="Tahoma"/>
                        </a:rPr>
                        <a:t>-</a:t>
                      </a:r>
                      <a:r>
                        <a:rPr kumimoji="0" lang="en-US" sz="2000" b="1" i="0" u="none" strike="noStrike" cap="none" normalizeH="0" baseline="0" dirty="0" smtClean="0">
                          <a:ln>
                            <a:noFill/>
                          </a:ln>
                          <a:solidFill>
                            <a:srgbClr val="002060"/>
                          </a:solidFill>
                          <a:effectLst/>
                          <a:latin typeface="Times New Roman" pitchFamily="18" charset="0"/>
                        </a:rPr>
                        <a:t> 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8 </a:t>
                      </a:r>
                      <a:r>
                        <a:rPr kumimoji="0" lang="en-US" sz="2000" b="1" i="0" u="none" strike="noStrike" cap="none" normalizeH="0" baseline="0" dirty="0" smtClean="0">
                          <a:ln>
                            <a:noFill/>
                          </a:ln>
                          <a:solidFill>
                            <a:srgbClr val="002060"/>
                          </a:solidFill>
                          <a:effectLst/>
                          <a:latin typeface="Tahoma"/>
                        </a:rPr>
                        <a:t>–</a:t>
                      </a:r>
                      <a:r>
                        <a:rPr kumimoji="0" lang="en-US" sz="2000" b="1" i="0" u="none" strike="noStrike" cap="none" normalizeH="0" baseline="0" dirty="0" smtClean="0">
                          <a:ln>
                            <a:noFill/>
                          </a:ln>
                          <a:solidFill>
                            <a:srgbClr val="002060"/>
                          </a:solidFill>
                          <a:effectLst/>
                          <a:latin typeface="Times New Roman" pitchFamily="18"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Bold seed</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Tolerant  to drought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44513">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2060"/>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err="1" smtClean="0">
                          <a:ln>
                            <a:noFill/>
                          </a:ln>
                          <a:solidFill>
                            <a:srgbClr val="002060"/>
                          </a:solidFill>
                          <a:effectLst/>
                          <a:latin typeface="Times New Roman" pitchFamily="18" charset="0"/>
                        </a:rPr>
                        <a:t>Haritha</a:t>
                      </a:r>
                      <a:r>
                        <a:rPr kumimoji="0" lang="en-US" sz="2000" b="1" i="0" u="none" strike="noStrike" cap="none" normalizeH="0" baseline="0" dirty="0" smtClean="0">
                          <a:ln>
                            <a:noFill/>
                          </a:ln>
                          <a:solidFill>
                            <a:srgbClr val="002060"/>
                          </a:solidFill>
                          <a:effectLst/>
                          <a:latin typeface="Times New Roman" pitchFamily="18" charset="0"/>
                        </a:rPr>
                        <a:t> (V)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90-180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9 </a:t>
                      </a:r>
                      <a:r>
                        <a:rPr kumimoji="0" lang="en-US" sz="2000" b="1" i="0" u="none" strike="noStrike" cap="none" normalizeH="0" baseline="0" dirty="0" smtClean="0">
                          <a:ln>
                            <a:noFill/>
                          </a:ln>
                          <a:solidFill>
                            <a:srgbClr val="002060"/>
                          </a:solidFill>
                          <a:effectLst/>
                          <a:latin typeface="Tahoma"/>
                        </a:rPr>
                        <a:t>–</a:t>
                      </a:r>
                      <a:r>
                        <a:rPr kumimoji="0" lang="en-US" sz="2000" b="1" i="0" u="none" strike="noStrike" cap="none" normalizeH="0" baseline="0" dirty="0" smtClean="0">
                          <a:ln>
                            <a:noFill/>
                          </a:ln>
                          <a:solidFill>
                            <a:srgbClr val="002060"/>
                          </a:solidFill>
                          <a:effectLst/>
                          <a:latin typeface="Times New Roman" pitchFamily="18"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Resistant to </a:t>
                      </a:r>
                      <a:r>
                        <a:rPr kumimoji="0" lang="en-US" sz="2000" b="1" i="0" u="none" strike="noStrike" cap="none" normalizeH="0" baseline="0" dirty="0" err="1" smtClean="0">
                          <a:ln>
                            <a:noFill/>
                          </a:ln>
                          <a:solidFill>
                            <a:srgbClr val="002060"/>
                          </a:solidFill>
                          <a:effectLst/>
                          <a:latin typeface="Times New Roman" pitchFamily="18" charset="0"/>
                        </a:rPr>
                        <a:t>Fusarium</a:t>
                      </a:r>
                      <a:r>
                        <a:rPr kumimoji="0" lang="en-US" sz="2000" b="1" i="0" u="none" strike="noStrike" cap="none" normalizeH="0" baseline="0" dirty="0" smtClean="0">
                          <a:ln>
                            <a:noFill/>
                          </a:ln>
                          <a:solidFill>
                            <a:srgbClr val="002060"/>
                          </a:solidFill>
                          <a:effectLst/>
                          <a:latin typeface="Times New Roman" pitchFamily="18" charset="0"/>
                        </a:rPr>
                        <a:t> wilt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33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2060"/>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2060"/>
                          </a:solidFill>
                          <a:effectLst/>
                          <a:latin typeface="Times New Roman" pitchFamily="18" charset="0"/>
                        </a:rPr>
                        <a:t>Kiran (V)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90 </a:t>
                      </a:r>
                      <a:r>
                        <a:rPr kumimoji="0" lang="en-US" sz="2000" b="1" i="0" u="none" strike="noStrike" cap="none" normalizeH="0" baseline="0" dirty="0" smtClean="0">
                          <a:ln>
                            <a:noFill/>
                          </a:ln>
                          <a:solidFill>
                            <a:srgbClr val="002060"/>
                          </a:solidFill>
                          <a:effectLst/>
                          <a:latin typeface="Tahoma"/>
                        </a:rPr>
                        <a:t>-</a:t>
                      </a:r>
                      <a:r>
                        <a:rPr kumimoji="0" lang="en-US" sz="2000" b="1" i="0" u="none" strike="noStrike" cap="none" normalizeH="0" baseline="0" dirty="0" smtClean="0">
                          <a:ln>
                            <a:noFill/>
                          </a:ln>
                          <a:solidFill>
                            <a:srgbClr val="002060"/>
                          </a:solidFill>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7</a:t>
                      </a:r>
                      <a:r>
                        <a:rPr kumimoji="0" lang="en-US" sz="2000" b="1" i="0" u="none" strike="noStrike" cap="none" normalizeH="0" baseline="0" dirty="0" smtClean="0">
                          <a:ln>
                            <a:noFill/>
                          </a:ln>
                          <a:solidFill>
                            <a:srgbClr val="002060"/>
                          </a:solidFill>
                          <a:effectLst/>
                          <a:latin typeface="Tahoma"/>
                        </a:rPr>
                        <a:t>–</a:t>
                      </a:r>
                      <a:r>
                        <a:rPr kumimoji="0" lang="en-US" sz="2000" b="1" i="0" u="none" strike="noStrike" cap="none" normalizeH="0" baseline="0" dirty="0" smtClean="0">
                          <a:ln>
                            <a:noFill/>
                          </a:ln>
                          <a:solidFill>
                            <a:srgbClr val="002060"/>
                          </a:solidFill>
                          <a:effectLst/>
                          <a:latin typeface="Times New Roman" pitchFamily="18" charset="0"/>
                        </a:rPr>
                        <a:t> 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2060"/>
                          </a:solidFill>
                          <a:effectLst/>
                          <a:latin typeface="Times New Roman" pitchFamily="18" charset="0"/>
                        </a:rPr>
                        <a:t>Low incidence of Grey rot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33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err="1" smtClean="0">
                          <a:ln>
                            <a:noFill/>
                          </a:ln>
                          <a:solidFill>
                            <a:schemeClr val="tx1"/>
                          </a:solidFill>
                          <a:effectLst/>
                          <a:latin typeface="Times New Roman" pitchFamily="18" charset="0"/>
                        </a:rPr>
                        <a:t>Jwala</a:t>
                      </a:r>
                      <a:r>
                        <a:rPr kumimoji="0" lang="en-US" sz="2000" b="1" i="0" u="none" strike="noStrike" cap="none" normalizeH="0" baseline="0" dirty="0" smtClean="0">
                          <a:ln>
                            <a:noFill/>
                          </a:ln>
                          <a:solidFill>
                            <a:schemeClr val="tx1"/>
                          </a:solidFill>
                          <a:effectLst/>
                          <a:latin typeface="Times New Roman" pitchFamily="18" charset="0"/>
                        </a:rPr>
                        <a:t> (V)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90-150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Resistant to </a:t>
                      </a:r>
                      <a:r>
                        <a:rPr kumimoji="0" lang="en-US" sz="2000" b="1" i="0" u="none" strike="noStrike" cap="none" normalizeH="0" baseline="0" dirty="0" err="1" smtClean="0">
                          <a:ln>
                            <a:noFill/>
                          </a:ln>
                          <a:solidFill>
                            <a:schemeClr val="tx1"/>
                          </a:solidFill>
                          <a:effectLst/>
                          <a:latin typeface="Times New Roman" pitchFamily="18" charset="0"/>
                        </a:rPr>
                        <a:t>Fusarium</a:t>
                      </a:r>
                      <a:r>
                        <a:rPr kumimoji="0" lang="en-US" sz="2000" b="1" i="0" u="none" strike="noStrike" cap="none" normalizeH="0" baseline="0" dirty="0" smtClean="0">
                          <a:ln>
                            <a:noFill/>
                          </a:ln>
                          <a:solidFill>
                            <a:schemeClr val="tx1"/>
                          </a:solidFill>
                          <a:effectLst/>
                          <a:latin typeface="Times New Roman" pitchFamily="18" charset="0"/>
                        </a:rPr>
                        <a:t> wilt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5719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latin typeface="Times New Roman"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DCH-177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90-180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Resistant to </a:t>
                      </a:r>
                      <a:r>
                        <a:rPr kumimoji="0" lang="en-US" sz="2000" b="1" i="0" u="none" strike="noStrike" cap="none" normalizeH="0" baseline="0" dirty="0" err="1" smtClean="0">
                          <a:ln>
                            <a:noFill/>
                          </a:ln>
                          <a:solidFill>
                            <a:schemeClr val="tx1"/>
                          </a:solidFill>
                          <a:effectLst/>
                          <a:latin typeface="Times New Roman" pitchFamily="18" charset="0"/>
                        </a:rPr>
                        <a:t>Fusarium</a:t>
                      </a:r>
                      <a:r>
                        <a:rPr kumimoji="0" lang="en-US" sz="2000" b="1" i="0" u="none" strike="noStrike" cap="none" normalizeH="0" baseline="0" dirty="0" smtClean="0">
                          <a:ln>
                            <a:noFill/>
                          </a:ln>
                          <a:solidFill>
                            <a:schemeClr val="tx1"/>
                          </a:solidFill>
                          <a:effectLst/>
                          <a:latin typeface="Times New Roman" pitchFamily="18" charset="0"/>
                        </a:rPr>
                        <a:t> wilt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49263">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latin typeface="Times New Roman"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GCH-4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latin typeface="Times New Roman" pitchFamily="18" charset="0"/>
                        </a:rPr>
                        <a:t>90-180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High yielding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latin typeface="Times New Roman" pitchFamily="18"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DCH 519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90-180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defRPr/>
                      </a:pPr>
                      <a:r>
                        <a:rPr kumimoji="0" lang="en-US" sz="2000" b="1" i="0" u="none" strike="noStrike" cap="none" normalizeH="0" baseline="0" dirty="0" smtClean="0">
                          <a:ln>
                            <a:noFill/>
                          </a:ln>
                          <a:solidFill>
                            <a:schemeClr val="tx1"/>
                          </a:solidFill>
                          <a:effectLst/>
                          <a:latin typeface="Times New Roman" pitchFamily="18" charset="0"/>
                        </a:rPr>
                        <a:t>Resistant to </a:t>
                      </a:r>
                      <a:r>
                        <a:rPr kumimoji="0" lang="en-US" sz="2000" b="1" i="0" u="none" strike="noStrike" cap="none" normalizeH="0" baseline="0" dirty="0" err="1" smtClean="0">
                          <a:ln>
                            <a:noFill/>
                          </a:ln>
                          <a:solidFill>
                            <a:schemeClr val="tx1"/>
                          </a:solidFill>
                          <a:effectLst/>
                          <a:latin typeface="Times New Roman" pitchFamily="18" charset="0"/>
                        </a:rPr>
                        <a:t>Fusarium</a:t>
                      </a:r>
                      <a:r>
                        <a:rPr kumimoji="0" lang="en-US" sz="2000" b="1" i="0" u="none" strike="noStrike" cap="none" normalizeH="0" baseline="0" dirty="0" smtClean="0">
                          <a:ln>
                            <a:noFill/>
                          </a:ln>
                          <a:solidFill>
                            <a:schemeClr val="tx1"/>
                          </a:solidFill>
                          <a:effectLst/>
                          <a:latin typeface="Times New Roman" pitchFamily="18" charset="0"/>
                        </a:rPr>
                        <a:t> wilt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C00000"/>
                          </a:solidFill>
                          <a:effectLst/>
                          <a:latin typeface="Times New Roman" pitchFamily="18"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C00000"/>
                          </a:solidFill>
                          <a:effectLst/>
                          <a:latin typeface="Times New Roman" pitchFamily="18" charset="0"/>
                        </a:rPr>
                        <a:t>PCH-111 (H)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C00000"/>
                          </a:solidFill>
                          <a:effectLst/>
                          <a:latin typeface="Times New Roman" pitchFamily="18" charset="0"/>
                        </a:rPr>
                        <a:t>90-180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C00000"/>
                          </a:solidFill>
                          <a:effectLst/>
                          <a:latin typeface="Times New Roman" pitchFamily="18" charset="0"/>
                        </a:rPr>
                        <a:t>10-12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defRPr/>
                      </a:pPr>
                      <a:r>
                        <a:rPr kumimoji="0" lang="en-US" sz="2000" b="1" i="0" u="none" strike="noStrike" cap="none" normalizeH="0" baseline="0" dirty="0" smtClean="0">
                          <a:ln>
                            <a:noFill/>
                          </a:ln>
                          <a:solidFill>
                            <a:srgbClr val="C00000"/>
                          </a:solidFill>
                          <a:effectLst/>
                          <a:latin typeface="Times New Roman" pitchFamily="18" charset="0"/>
                        </a:rPr>
                        <a:t>Resistant to </a:t>
                      </a:r>
                      <a:r>
                        <a:rPr kumimoji="0" lang="en-US" sz="2000" b="1" i="0" u="none" strike="noStrike" cap="none" normalizeH="0" baseline="0" dirty="0" err="1" smtClean="0">
                          <a:ln>
                            <a:noFill/>
                          </a:ln>
                          <a:solidFill>
                            <a:srgbClr val="C00000"/>
                          </a:solidFill>
                          <a:effectLst/>
                          <a:latin typeface="Times New Roman" pitchFamily="18" charset="0"/>
                        </a:rPr>
                        <a:t>Fusarium</a:t>
                      </a:r>
                      <a:r>
                        <a:rPr kumimoji="0" lang="en-US" sz="2000" b="1" i="0" u="none" strike="noStrike" cap="none" normalizeH="0" baseline="0" dirty="0" smtClean="0">
                          <a:ln>
                            <a:noFill/>
                          </a:ln>
                          <a:solidFill>
                            <a:srgbClr val="C00000"/>
                          </a:solidFill>
                          <a:effectLst/>
                          <a:latin typeface="Times New Roman" pitchFamily="18" charset="0"/>
                        </a:rPr>
                        <a:t> wilt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r>
            </a:tbl>
          </a:graphicData>
        </a:graphic>
      </p:graphicFrame>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body" sz="half" idx="1"/>
          </p:nvPr>
        </p:nvSpPr>
        <p:spPr>
          <a:xfrm>
            <a:off x="304800" y="4191000"/>
            <a:ext cx="2209800" cy="1752600"/>
          </a:xfrm>
          <a:solidFill>
            <a:srgbClr val="92D050"/>
          </a:solidFill>
        </p:spPr>
        <p:txBody>
          <a:bodyPr/>
          <a:lstStyle/>
          <a:p>
            <a:pPr algn="ctr" eaLnBrk="1" hangingPunct="1">
              <a:spcBef>
                <a:spcPct val="0"/>
              </a:spcBef>
              <a:buFont typeface="Arial" charset="0"/>
              <a:buNone/>
            </a:pPr>
            <a:r>
              <a:rPr lang="en-US" sz="1800" b="1" dirty="0" smtClean="0">
                <a:solidFill>
                  <a:srgbClr val="FF0000"/>
                </a:solidFill>
              </a:rPr>
              <a:t>KRANTI</a:t>
            </a:r>
          </a:p>
          <a:p>
            <a:pPr eaLnBrk="1" hangingPunct="1">
              <a:spcBef>
                <a:spcPct val="0"/>
              </a:spcBef>
            </a:pPr>
            <a:r>
              <a:rPr lang="en-US" sz="1800" b="1" dirty="0" smtClean="0"/>
              <a:t>90-150 days</a:t>
            </a:r>
          </a:p>
          <a:p>
            <a:pPr eaLnBrk="1" hangingPunct="1">
              <a:spcBef>
                <a:spcPct val="0"/>
              </a:spcBef>
            </a:pPr>
            <a:r>
              <a:rPr lang="en-US" sz="1800" b="1" dirty="0" smtClean="0"/>
              <a:t>13-17 q/ha</a:t>
            </a:r>
          </a:p>
          <a:p>
            <a:pPr eaLnBrk="1" hangingPunct="1">
              <a:spcBef>
                <a:spcPct val="0"/>
              </a:spcBef>
            </a:pPr>
            <a:r>
              <a:rPr lang="en-US" sz="1800" b="1" dirty="0" smtClean="0"/>
              <a:t>Bold seeds</a:t>
            </a:r>
          </a:p>
          <a:p>
            <a:pPr eaLnBrk="1" hangingPunct="1">
              <a:spcBef>
                <a:spcPct val="0"/>
              </a:spcBef>
            </a:pPr>
            <a:r>
              <a:rPr lang="en-US" sz="1800" b="1" dirty="0" smtClean="0"/>
              <a:t>Drought tolerant</a:t>
            </a:r>
            <a:endParaRPr lang="en-US" sz="1800" dirty="0" smtClean="0"/>
          </a:p>
        </p:txBody>
      </p:sp>
      <p:pic>
        <p:nvPicPr>
          <p:cNvPr id="16387" name="Picture 10" descr="DSC01532"/>
          <p:cNvPicPr>
            <a:picLocks noChangeAspect="1" noChangeArrowheads="1"/>
          </p:cNvPicPr>
          <p:nvPr/>
        </p:nvPicPr>
        <p:blipFill>
          <a:blip r:embed="rId2"/>
          <a:srcRect l="5797" r="10146" b="13043"/>
          <a:stretch>
            <a:fillRect/>
          </a:stretch>
        </p:blipFill>
        <p:spPr bwMode="auto">
          <a:xfrm>
            <a:off x="228600" y="457200"/>
            <a:ext cx="2397125" cy="3238500"/>
          </a:xfrm>
          <a:prstGeom prst="rect">
            <a:avLst/>
          </a:prstGeom>
          <a:noFill/>
          <a:ln w="9525">
            <a:solidFill>
              <a:schemeClr val="tx1"/>
            </a:solidFill>
            <a:miter lim="800000"/>
            <a:headEnd/>
            <a:tailEnd/>
          </a:ln>
        </p:spPr>
      </p:pic>
      <p:sp>
        <p:nvSpPr>
          <p:cNvPr id="7" name="Rectangle 5"/>
          <p:cNvSpPr txBox="1">
            <a:spLocks noChangeArrowheads="1"/>
          </p:cNvSpPr>
          <p:nvPr/>
        </p:nvSpPr>
        <p:spPr bwMode="auto">
          <a:xfrm>
            <a:off x="3276600" y="4191000"/>
            <a:ext cx="2286000" cy="1752600"/>
          </a:xfrm>
          <a:prstGeom prst="rect">
            <a:avLst/>
          </a:prstGeom>
          <a:solidFill>
            <a:srgbClr val="92D050"/>
          </a:solidFill>
          <a:ln w="9525">
            <a:noFill/>
            <a:miter lim="800000"/>
            <a:headEnd/>
            <a:tailEnd/>
          </a:ln>
        </p:spPr>
        <p:txBody>
          <a:bodyPr/>
          <a:lstStyle/>
          <a:p>
            <a:pPr marL="342900" indent="-342900" algn="ctr">
              <a:spcBef>
                <a:spcPts val="0"/>
              </a:spcBef>
              <a:defRPr/>
            </a:pPr>
            <a:r>
              <a:rPr lang="en-US" b="1" dirty="0">
                <a:solidFill>
                  <a:srgbClr val="FF0000"/>
                </a:solidFill>
                <a:latin typeface="+mn-lt"/>
                <a:cs typeface="+mn-cs"/>
              </a:rPr>
              <a:t>HARITHA</a:t>
            </a:r>
          </a:p>
          <a:p>
            <a:pPr marL="342900" indent="-342900">
              <a:spcBef>
                <a:spcPts val="0"/>
              </a:spcBef>
              <a:buFont typeface="Arial" pitchFamily="34" charset="0"/>
              <a:buChar char="•"/>
              <a:defRPr/>
            </a:pPr>
            <a:r>
              <a:rPr lang="en-US" b="1" dirty="0" smtClean="0">
                <a:latin typeface="+mn-lt"/>
                <a:cs typeface="+mn-cs"/>
              </a:rPr>
              <a:t>90-180 </a:t>
            </a:r>
            <a:r>
              <a:rPr lang="en-US" b="1" dirty="0">
                <a:latin typeface="+mn-lt"/>
                <a:cs typeface="+mn-cs"/>
              </a:rPr>
              <a:t>days</a:t>
            </a:r>
          </a:p>
          <a:p>
            <a:pPr marL="342900" indent="-342900">
              <a:spcBef>
                <a:spcPts val="0"/>
              </a:spcBef>
              <a:buFont typeface="Arial" pitchFamily="34" charset="0"/>
              <a:buChar char="•"/>
              <a:defRPr/>
            </a:pPr>
            <a:r>
              <a:rPr lang="en-US" b="1" dirty="0">
                <a:latin typeface="+mn-lt"/>
                <a:cs typeface="+mn-cs"/>
              </a:rPr>
              <a:t>14-16 q/ha</a:t>
            </a:r>
          </a:p>
          <a:p>
            <a:pPr marL="342900" indent="-342900">
              <a:spcBef>
                <a:spcPts val="0"/>
              </a:spcBef>
              <a:buFont typeface="Arial" pitchFamily="34" charset="0"/>
              <a:buChar char="•"/>
              <a:defRPr/>
            </a:pPr>
            <a:r>
              <a:rPr lang="en-US" b="1" dirty="0">
                <a:latin typeface="+mn-lt"/>
                <a:cs typeface="+mn-cs"/>
              </a:rPr>
              <a:t>Wilt resistant</a:t>
            </a:r>
            <a:endParaRPr lang="en-US" sz="2800" dirty="0">
              <a:latin typeface="+mn-lt"/>
              <a:cs typeface="+mn-cs"/>
            </a:endParaRPr>
          </a:p>
        </p:txBody>
      </p:sp>
      <p:pic>
        <p:nvPicPr>
          <p:cNvPr id="16389" name="Picture 10" descr="DSC01463"/>
          <p:cNvPicPr>
            <a:picLocks noChangeAspect="1" noChangeArrowheads="1"/>
          </p:cNvPicPr>
          <p:nvPr/>
        </p:nvPicPr>
        <p:blipFill>
          <a:blip r:embed="rId3"/>
          <a:srcRect l="7692" t="18750" r="7692"/>
          <a:stretch>
            <a:fillRect/>
          </a:stretch>
        </p:blipFill>
        <p:spPr bwMode="auto">
          <a:xfrm>
            <a:off x="6248400" y="304800"/>
            <a:ext cx="2514600" cy="3219450"/>
          </a:xfrm>
          <a:prstGeom prst="rect">
            <a:avLst/>
          </a:prstGeom>
          <a:noFill/>
          <a:ln w="9525">
            <a:solidFill>
              <a:schemeClr val="tx1"/>
            </a:solidFill>
            <a:miter lim="800000"/>
            <a:headEnd/>
            <a:tailEnd/>
          </a:ln>
        </p:spPr>
      </p:pic>
      <p:sp>
        <p:nvSpPr>
          <p:cNvPr id="9" name="Rectangle 5"/>
          <p:cNvSpPr txBox="1">
            <a:spLocks noChangeArrowheads="1"/>
          </p:cNvSpPr>
          <p:nvPr/>
        </p:nvSpPr>
        <p:spPr bwMode="auto">
          <a:xfrm>
            <a:off x="6400800" y="4267200"/>
            <a:ext cx="2209800" cy="1752600"/>
          </a:xfrm>
          <a:prstGeom prst="rect">
            <a:avLst/>
          </a:prstGeom>
          <a:solidFill>
            <a:srgbClr val="92D050"/>
          </a:solidFill>
          <a:ln w="9525">
            <a:noFill/>
            <a:miter lim="800000"/>
            <a:headEnd/>
            <a:tailEnd/>
          </a:ln>
        </p:spPr>
        <p:txBody>
          <a:bodyPr/>
          <a:lstStyle/>
          <a:p>
            <a:pPr marL="342900" indent="-342900">
              <a:spcBef>
                <a:spcPct val="20000"/>
              </a:spcBef>
              <a:defRPr/>
            </a:pPr>
            <a:r>
              <a:rPr lang="en-US" b="1" dirty="0" smtClean="0">
                <a:solidFill>
                  <a:srgbClr val="FF0000"/>
                </a:solidFill>
                <a:latin typeface="+mn-lt"/>
                <a:cs typeface="+mn-cs"/>
              </a:rPr>
              <a:t>	KIRAN</a:t>
            </a:r>
            <a:endParaRPr lang="en-US" b="1" dirty="0">
              <a:solidFill>
                <a:srgbClr val="FF0000"/>
              </a:solidFill>
              <a:latin typeface="+mn-lt"/>
              <a:cs typeface="+mn-cs"/>
            </a:endParaRPr>
          </a:p>
          <a:p>
            <a:pPr marL="342900" indent="-342900">
              <a:spcBef>
                <a:spcPct val="20000"/>
              </a:spcBef>
              <a:buFont typeface="Arial" pitchFamily="34" charset="0"/>
              <a:buChar char="•"/>
              <a:defRPr/>
            </a:pPr>
            <a:r>
              <a:rPr lang="en-US" b="1" dirty="0" smtClean="0">
                <a:latin typeface="+mn-lt"/>
                <a:cs typeface="+mn-cs"/>
              </a:rPr>
              <a:t>90-180 </a:t>
            </a:r>
            <a:r>
              <a:rPr lang="en-US" b="1" dirty="0">
                <a:latin typeface="+mn-lt"/>
                <a:cs typeface="+mn-cs"/>
              </a:rPr>
              <a:t>days</a:t>
            </a:r>
          </a:p>
          <a:p>
            <a:pPr marL="342900" indent="-342900">
              <a:spcBef>
                <a:spcPct val="20000"/>
              </a:spcBef>
              <a:buFont typeface="Arial" pitchFamily="34" charset="0"/>
              <a:buChar char="•"/>
              <a:defRPr/>
            </a:pPr>
            <a:r>
              <a:rPr lang="en-US" b="1" dirty="0">
                <a:latin typeface="+mn-lt"/>
                <a:cs typeface="+mn-cs"/>
              </a:rPr>
              <a:t>12-15 q/ha</a:t>
            </a:r>
          </a:p>
          <a:p>
            <a:pPr marL="342900" indent="-342900">
              <a:spcBef>
                <a:spcPct val="20000"/>
              </a:spcBef>
              <a:buFont typeface="Arial" pitchFamily="34" charset="0"/>
              <a:buChar char="•"/>
              <a:defRPr/>
            </a:pPr>
            <a:r>
              <a:rPr lang="en-US" b="1" dirty="0">
                <a:latin typeface="+mn-lt"/>
                <a:cs typeface="+mn-cs"/>
              </a:rPr>
              <a:t>Drought tolerant</a:t>
            </a:r>
          </a:p>
        </p:txBody>
      </p:sp>
      <p:pic>
        <p:nvPicPr>
          <p:cNvPr id="16391" name="Picture 9" descr="C:\Documents and Settings\ADR\My Documents\HCL(E)\Varieties and pre release hybrids1\Hairtha.JPG"/>
          <p:cNvPicPr>
            <a:picLocks noGrp="1" noChangeAspect="1" noChangeArrowheads="1"/>
          </p:cNvPicPr>
          <p:nvPr>
            <p:ph sz="half" idx="2"/>
          </p:nvPr>
        </p:nvPicPr>
        <p:blipFill>
          <a:blip r:embed="rId4"/>
          <a:srcRect r="4204" b="6535"/>
          <a:stretch>
            <a:fillRect/>
          </a:stretch>
        </p:blipFill>
        <p:spPr>
          <a:xfrm>
            <a:off x="3200400" y="381000"/>
            <a:ext cx="2514600" cy="3268663"/>
          </a:xfrm>
          <a:noFill/>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81000" y="4419600"/>
            <a:ext cx="3581400" cy="1708160"/>
          </a:xfrm>
          <a:prstGeom prst="rect">
            <a:avLst/>
          </a:prstGeom>
          <a:solidFill>
            <a:srgbClr val="92D050"/>
          </a:solidFill>
          <a:ln w="9525">
            <a:noFill/>
            <a:miter lim="800000"/>
            <a:headEnd/>
            <a:tailEnd/>
          </a:ln>
        </p:spPr>
        <p:txBody>
          <a:bodyPr>
            <a:spAutoFit/>
          </a:bodyPr>
          <a:lstStyle/>
          <a:p>
            <a:pPr algn="ctr">
              <a:spcBef>
                <a:spcPct val="50000"/>
              </a:spcBef>
            </a:pPr>
            <a:r>
              <a:rPr lang="en-US" sz="2400" b="1" dirty="0">
                <a:solidFill>
                  <a:srgbClr val="C00000"/>
                </a:solidFill>
                <a:latin typeface="Calibri" pitchFamily="34" charset="0"/>
              </a:rPr>
              <a:t>PCH-111</a:t>
            </a:r>
          </a:p>
          <a:p>
            <a:pPr>
              <a:spcBef>
                <a:spcPct val="50000"/>
              </a:spcBef>
              <a:buFont typeface="Wingdings" pitchFamily="2" charset="2"/>
              <a:buChar char="Ø"/>
            </a:pPr>
            <a:r>
              <a:rPr lang="en-US" b="1" dirty="0">
                <a:solidFill>
                  <a:srgbClr val="0000CC"/>
                </a:solidFill>
                <a:latin typeface="Calibri" pitchFamily="34" charset="0"/>
              </a:rPr>
              <a:t>Wilt </a:t>
            </a:r>
            <a:r>
              <a:rPr lang="en-US" b="1" dirty="0" smtClean="0">
                <a:solidFill>
                  <a:srgbClr val="0000CC"/>
                </a:solidFill>
                <a:latin typeface="Calibri" pitchFamily="34" charset="0"/>
              </a:rPr>
              <a:t>Resistant</a:t>
            </a:r>
            <a:endParaRPr lang="en-US" b="1" dirty="0">
              <a:solidFill>
                <a:srgbClr val="0000CC"/>
              </a:solidFill>
              <a:latin typeface="Calibri" pitchFamily="34" charset="0"/>
            </a:endParaRPr>
          </a:p>
          <a:p>
            <a:pPr>
              <a:spcBef>
                <a:spcPct val="50000"/>
              </a:spcBef>
              <a:buFont typeface="Wingdings" pitchFamily="2" charset="2"/>
              <a:buChar char="Ø"/>
            </a:pPr>
            <a:r>
              <a:rPr lang="en-US" b="1" dirty="0">
                <a:solidFill>
                  <a:srgbClr val="0000CC"/>
                </a:solidFill>
                <a:latin typeface="Calibri" pitchFamily="34" charset="0"/>
              </a:rPr>
              <a:t> Green stem, single bloom, spiny </a:t>
            </a:r>
            <a:endParaRPr lang="en-US" b="1" dirty="0" smtClean="0">
              <a:solidFill>
                <a:srgbClr val="0000CC"/>
              </a:solidFill>
              <a:latin typeface="Calibri" pitchFamily="34" charset="0"/>
            </a:endParaRPr>
          </a:p>
          <a:p>
            <a:pPr>
              <a:spcBef>
                <a:spcPct val="50000"/>
              </a:spcBef>
            </a:pPr>
            <a:r>
              <a:rPr lang="en-US" b="1" dirty="0" smtClean="0">
                <a:solidFill>
                  <a:srgbClr val="0000CC"/>
                </a:solidFill>
                <a:latin typeface="Calibri" pitchFamily="34" charset="0"/>
              </a:rPr>
              <a:t>     capsule</a:t>
            </a:r>
            <a:endParaRPr lang="en-US" b="1" dirty="0">
              <a:solidFill>
                <a:srgbClr val="0000CC"/>
              </a:solidFill>
              <a:latin typeface="Calibri" pitchFamily="34" charset="0"/>
            </a:endParaRPr>
          </a:p>
        </p:txBody>
      </p:sp>
      <p:sp>
        <p:nvSpPr>
          <p:cNvPr id="8" name="Rectangle 5"/>
          <p:cNvSpPr txBox="1">
            <a:spLocks noChangeArrowheads="1"/>
          </p:cNvSpPr>
          <p:nvPr/>
        </p:nvSpPr>
        <p:spPr>
          <a:xfrm>
            <a:off x="228600" y="0"/>
            <a:ext cx="7772400" cy="1143000"/>
          </a:xfrm>
          <a:prstGeom prst="rect">
            <a:avLst/>
          </a:prstGeom>
        </p:spPr>
        <p:txBody>
          <a:bodyPr/>
          <a:lstStyle/>
          <a:p>
            <a:pPr algn="ctr" fontAlgn="auto">
              <a:spcBef>
                <a:spcPts val="0"/>
              </a:spcBef>
              <a:spcAft>
                <a:spcPts val="0"/>
              </a:spcAft>
              <a:defRPr/>
            </a:pPr>
            <a:endParaRPr lang="en-US" sz="4400" b="1" kern="0" dirty="0">
              <a:solidFill>
                <a:srgbClr val="FF0000"/>
              </a:solidFill>
              <a:latin typeface="+mj-lt"/>
              <a:ea typeface="+mj-ea"/>
              <a:cs typeface="+mj-cs"/>
            </a:endParaRPr>
          </a:p>
        </p:txBody>
      </p:sp>
      <p:pic>
        <p:nvPicPr>
          <p:cNvPr id="17412" name="Picture 8" descr="DSC01788"/>
          <p:cNvPicPr>
            <a:picLocks noChangeAspect="1" noChangeArrowheads="1"/>
          </p:cNvPicPr>
          <p:nvPr/>
        </p:nvPicPr>
        <p:blipFill>
          <a:blip r:embed="rId2" cstate="print"/>
          <a:srcRect t="7246" b="20290"/>
          <a:stretch>
            <a:fillRect/>
          </a:stretch>
        </p:blipFill>
        <p:spPr bwMode="auto">
          <a:xfrm>
            <a:off x="152400" y="228600"/>
            <a:ext cx="4038600" cy="3739444"/>
          </a:xfrm>
          <a:prstGeom prst="rect">
            <a:avLst/>
          </a:prstGeom>
          <a:noFill/>
          <a:ln w="9525">
            <a:solidFill>
              <a:schemeClr val="tx1"/>
            </a:solidFill>
            <a:miter lim="800000"/>
            <a:headEnd/>
            <a:tailEnd/>
          </a:ln>
        </p:spPr>
      </p:pic>
      <p:pic>
        <p:nvPicPr>
          <p:cNvPr id="17413" name="Picture 2" descr="PC170597"/>
          <p:cNvPicPr>
            <a:picLocks noChangeAspect="1" noChangeArrowheads="1"/>
          </p:cNvPicPr>
          <p:nvPr/>
        </p:nvPicPr>
        <p:blipFill>
          <a:blip r:embed="rId3" cstate="print"/>
          <a:srcRect/>
          <a:stretch>
            <a:fillRect/>
          </a:stretch>
        </p:blipFill>
        <p:spPr bwMode="auto">
          <a:xfrm>
            <a:off x="4495800" y="381000"/>
            <a:ext cx="4267200" cy="3581400"/>
          </a:xfrm>
          <a:prstGeom prst="rect">
            <a:avLst/>
          </a:prstGeom>
          <a:noFill/>
          <a:ln w="9525">
            <a:solidFill>
              <a:schemeClr val="tx1"/>
            </a:solidFill>
            <a:miter lim="800000"/>
            <a:headEnd/>
            <a:tailEnd/>
          </a:ln>
        </p:spPr>
      </p:pic>
      <p:sp>
        <p:nvSpPr>
          <p:cNvPr id="17414" name="Text Box 4"/>
          <p:cNvSpPr txBox="1">
            <a:spLocks noChangeArrowheads="1"/>
          </p:cNvSpPr>
          <p:nvPr/>
        </p:nvSpPr>
        <p:spPr bwMode="auto">
          <a:xfrm>
            <a:off x="4876800" y="4267200"/>
            <a:ext cx="3657600" cy="1708160"/>
          </a:xfrm>
          <a:prstGeom prst="rect">
            <a:avLst/>
          </a:prstGeom>
          <a:solidFill>
            <a:srgbClr val="92D050"/>
          </a:solidFill>
          <a:ln w="9525">
            <a:noFill/>
            <a:miter lim="800000"/>
            <a:headEnd/>
            <a:tailEnd/>
          </a:ln>
        </p:spPr>
        <p:txBody>
          <a:bodyPr>
            <a:spAutoFit/>
          </a:bodyPr>
          <a:lstStyle/>
          <a:p>
            <a:pPr algn="ctr">
              <a:spcBef>
                <a:spcPct val="50000"/>
              </a:spcBef>
            </a:pPr>
            <a:r>
              <a:rPr lang="en-US" sz="2400" b="1" dirty="0">
                <a:solidFill>
                  <a:srgbClr val="800000"/>
                </a:solidFill>
                <a:latin typeface="Calibri" pitchFamily="34" charset="0"/>
              </a:rPr>
              <a:t>PCH 222</a:t>
            </a:r>
          </a:p>
          <a:p>
            <a:pPr>
              <a:spcBef>
                <a:spcPct val="50000"/>
              </a:spcBef>
              <a:buClr>
                <a:srgbClr val="0000CC"/>
              </a:buClr>
              <a:buFont typeface="Wingdings" pitchFamily="2" charset="2"/>
              <a:buChar char="Ø"/>
            </a:pPr>
            <a:r>
              <a:rPr lang="en-US" b="1" dirty="0">
                <a:solidFill>
                  <a:schemeClr val="bg1"/>
                </a:solidFill>
                <a:latin typeface="Calibri" pitchFamily="34" charset="0"/>
              </a:rPr>
              <a:t> </a:t>
            </a:r>
            <a:r>
              <a:rPr lang="en-US" b="1" dirty="0">
                <a:solidFill>
                  <a:srgbClr val="0000CC"/>
                </a:solidFill>
                <a:latin typeface="Calibri" pitchFamily="34" charset="0"/>
              </a:rPr>
              <a:t>Wilt </a:t>
            </a:r>
            <a:r>
              <a:rPr lang="en-US" b="1" dirty="0" smtClean="0">
                <a:solidFill>
                  <a:srgbClr val="0000CC"/>
                </a:solidFill>
                <a:latin typeface="Calibri" pitchFamily="34" charset="0"/>
              </a:rPr>
              <a:t>Resistant</a:t>
            </a:r>
            <a:endParaRPr lang="en-US" b="1" dirty="0">
              <a:solidFill>
                <a:srgbClr val="0000CC"/>
              </a:solidFill>
              <a:latin typeface="Calibri" pitchFamily="34" charset="0"/>
            </a:endParaRPr>
          </a:p>
          <a:p>
            <a:pPr>
              <a:spcBef>
                <a:spcPct val="50000"/>
              </a:spcBef>
              <a:buFont typeface="Wingdings" pitchFamily="2" charset="2"/>
              <a:buChar char="Ø"/>
            </a:pPr>
            <a:r>
              <a:rPr lang="en-US" b="1" dirty="0">
                <a:solidFill>
                  <a:srgbClr val="0000CC"/>
                </a:solidFill>
                <a:latin typeface="Calibri" pitchFamily="34" charset="0"/>
              </a:rPr>
              <a:t> Red Stem, Single bloom, Partially </a:t>
            </a:r>
            <a:r>
              <a:rPr lang="en-US" b="1" dirty="0" smtClean="0">
                <a:solidFill>
                  <a:srgbClr val="0000CC"/>
                </a:solidFill>
                <a:latin typeface="Calibri" pitchFamily="34" charset="0"/>
              </a:rPr>
              <a:t> </a:t>
            </a:r>
          </a:p>
          <a:p>
            <a:pPr>
              <a:spcBef>
                <a:spcPct val="50000"/>
              </a:spcBef>
            </a:pPr>
            <a:r>
              <a:rPr lang="en-US" b="1" dirty="0" smtClean="0">
                <a:solidFill>
                  <a:srgbClr val="0000CC"/>
                </a:solidFill>
                <a:latin typeface="Calibri" pitchFamily="34" charset="0"/>
              </a:rPr>
              <a:t>     spiny</a:t>
            </a:r>
            <a:endParaRPr lang="en-US" b="1" dirty="0">
              <a:solidFill>
                <a:srgbClr val="0000CC"/>
              </a:solidFill>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2362200" y="106363"/>
            <a:ext cx="4419600" cy="579437"/>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latin typeface="Calibri" pitchFamily="34" charset="0"/>
              </a:rPr>
              <a:t> Hybrids in Pipeline</a:t>
            </a:r>
          </a:p>
        </p:txBody>
      </p:sp>
      <p:sp>
        <p:nvSpPr>
          <p:cNvPr id="18435" name="Text Box 4"/>
          <p:cNvSpPr txBox="1">
            <a:spLocks noChangeArrowheads="1"/>
          </p:cNvSpPr>
          <p:nvPr/>
        </p:nvSpPr>
        <p:spPr bwMode="auto">
          <a:xfrm>
            <a:off x="914400" y="5181600"/>
            <a:ext cx="2514600" cy="1415772"/>
          </a:xfrm>
          <a:prstGeom prst="rect">
            <a:avLst/>
          </a:prstGeom>
          <a:solidFill>
            <a:srgbClr val="92D050"/>
          </a:solidFill>
          <a:ln w="9525">
            <a:noFill/>
            <a:miter lim="800000"/>
            <a:headEnd/>
            <a:tailEnd/>
          </a:ln>
        </p:spPr>
        <p:txBody>
          <a:bodyPr>
            <a:spAutoFit/>
          </a:bodyPr>
          <a:lstStyle/>
          <a:p>
            <a:pPr algn="ctr">
              <a:spcBef>
                <a:spcPct val="50000"/>
              </a:spcBef>
            </a:pPr>
            <a:r>
              <a:rPr lang="en-US" sz="2400" b="1" dirty="0">
                <a:solidFill>
                  <a:srgbClr val="800000"/>
                </a:solidFill>
                <a:latin typeface="Calibri" pitchFamily="34" charset="0"/>
              </a:rPr>
              <a:t>PCH 234</a:t>
            </a:r>
          </a:p>
          <a:p>
            <a:pPr>
              <a:spcBef>
                <a:spcPct val="50000"/>
              </a:spcBef>
              <a:buClr>
                <a:srgbClr val="0000CC"/>
              </a:buClr>
              <a:buFont typeface="Wingdings" pitchFamily="2" charset="2"/>
              <a:buChar char="Ø"/>
            </a:pPr>
            <a:r>
              <a:rPr lang="en-US" b="1" dirty="0">
                <a:solidFill>
                  <a:schemeClr val="bg1"/>
                </a:solidFill>
                <a:latin typeface="Calibri" pitchFamily="34" charset="0"/>
              </a:rPr>
              <a:t> </a:t>
            </a:r>
            <a:r>
              <a:rPr lang="en-US" sz="1400" b="1" dirty="0">
                <a:solidFill>
                  <a:srgbClr val="0000CC"/>
                </a:solidFill>
                <a:latin typeface="Calibri" pitchFamily="34" charset="0"/>
              </a:rPr>
              <a:t>Wilt </a:t>
            </a:r>
            <a:r>
              <a:rPr lang="en-US" sz="1400" b="1" dirty="0" smtClean="0">
                <a:solidFill>
                  <a:srgbClr val="0000CC"/>
                </a:solidFill>
                <a:latin typeface="Calibri" pitchFamily="34" charset="0"/>
              </a:rPr>
              <a:t>Resistant</a:t>
            </a:r>
            <a:endParaRPr lang="en-US" sz="1400" b="1" dirty="0">
              <a:solidFill>
                <a:srgbClr val="0000CC"/>
              </a:solidFill>
              <a:latin typeface="Calibri" pitchFamily="34" charset="0"/>
            </a:endParaRPr>
          </a:p>
          <a:p>
            <a:pPr>
              <a:spcBef>
                <a:spcPct val="50000"/>
              </a:spcBef>
              <a:buFont typeface="Wingdings" pitchFamily="2" charset="2"/>
              <a:buChar char="Ø"/>
            </a:pPr>
            <a:r>
              <a:rPr lang="en-US" sz="1400" b="1" dirty="0">
                <a:solidFill>
                  <a:srgbClr val="0000CC"/>
                </a:solidFill>
                <a:latin typeface="Calibri" pitchFamily="34" charset="0"/>
              </a:rPr>
              <a:t> Green Stem, Spiny, Single </a:t>
            </a:r>
            <a:r>
              <a:rPr lang="en-US" sz="1400" b="1" dirty="0" smtClean="0">
                <a:solidFill>
                  <a:srgbClr val="0000CC"/>
                </a:solidFill>
                <a:latin typeface="Calibri" pitchFamily="34" charset="0"/>
              </a:rPr>
              <a:t>bloom</a:t>
            </a:r>
            <a:endParaRPr lang="en-US" sz="1400" b="1" dirty="0">
              <a:solidFill>
                <a:srgbClr val="0000CC"/>
              </a:solidFill>
              <a:latin typeface="Calibri" pitchFamily="34" charset="0"/>
            </a:endParaRPr>
          </a:p>
        </p:txBody>
      </p:sp>
      <p:pic>
        <p:nvPicPr>
          <p:cNvPr id="18436" name="Picture 6" descr="DSC00409"/>
          <p:cNvPicPr>
            <a:picLocks noChangeAspect="1" noChangeArrowheads="1"/>
          </p:cNvPicPr>
          <p:nvPr/>
        </p:nvPicPr>
        <p:blipFill>
          <a:blip r:embed="rId2" cstate="print"/>
          <a:srcRect/>
          <a:stretch>
            <a:fillRect/>
          </a:stretch>
        </p:blipFill>
        <p:spPr bwMode="auto">
          <a:xfrm>
            <a:off x="457200" y="609600"/>
            <a:ext cx="3429000" cy="4571020"/>
          </a:xfrm>
          <a:prstGeom prst="rect">
            <a:avLst/>
          </a:prstGeom>
          <a:noFill/>
          <a:ln w="9525">
            <a:solidFill>
              <a:schemeClr val="tx1"/>
            </a:solidFill>
            <a:miter lim="800000"/>
            <a:headEnd/>
            <a:tailEnd/>
          </a:ln>
        </p:spPr>
      </p:pic>
      <p:pic>
        <p:nvPicPr>
          <p:cNvPr id="18437" name="Picture 2" descr="C:\Documents and Settings\ADR\My Documents\HCL(E)\Varieties and pre release hybrids1\PCH-244.JPG"/>
          <p:cNvPicPr>
            <a:picLocks noChangeAspect="1" noChangeArrowheads="1"/>
          </p:cNvPicPr>
          <p:nvPr/>
        </p:nvPicPr>
        <p:blipFill>
          <a:blip r:embed="rId3"/>
          <a:srcRect/>
          <a:stretch>
            <a:fillRect/>
          </a:stretch>
        </p:blipFill>
        <p:spPr bwMode="auto">
          <a:xfrm>
            <a:off x="5029200" y="609600"/>
            <a:ext cx="3486150" cy="4648200"/>
          </a:xfrm>
          <a:prstGeom prst="rect">
            <a:avLst/>
          </a:prstGeom>
          <a:noFill/>
          <a:ln w="9525">
            <a:solidFill>
              <a:schemeClr val="tx1"/>
            </a:solidFill>
            <a:miter lim="800000"/>
            <a:headEnd/>
            <a:tailEnd/>
          </a:ln>
        </p:spPr>
      </p:pic>
      <p:sp>
        <p:nvSpPr>
          <p:cNvPr id="18438" name="Text Box 4"/>
          <p:cNvSpPr txBox="1">
            <a:spLocks noChangeArrowheads="1"/>
          </p:cNvSpPr>
          <p:nvPr/>
        </p:nvSpPr>
        <p:spPr bwMode="auto">
          <a:xfrm>
            <a:off x="5715000" y="5181600"/>
            <a:ext cx="2286000" cy="1384995"/>
          </a:xfrm>
          <a:prstGeom prst="rect">
            <a:avLst/>
          </a:prstGeom>
          <a:solidFill>
            <a:srgbClr val="92D050"/>
          </a:solidFill>
          <a:ln w="9525">
            <a:noFill/>
            <a:miter lim="800000"/>
            <a:headEnd/>
            <a:tailEnd/>
          </a:ln>
        </p:spPr>
        <p:txBody>
          <a:bodyPr>
            <a:spAutoFit/>
          </a:bodyPr>
          <a:lstStyle/>
          <a:p>
            <a:pPr algn="ctr">
              <a:spcBef>
                <a:spcPct val="50000"/>
              </a:spcBef>
            </a:pPr>
            <a:r>
              <a:rPr lang="en-US" sz="2000" b="1" dirty="0">
                <a:solidFill>
                  <a:srgbClr val="800000"/>
                </a:solidFill>
                <a:latin typeface="Calibri" pitchFamily="34" charset="0"/>
              </a:rPr>
              <a:t>PCH 244</a:t>
            </a:r>
          </a:p>
          <a:p>
            <a:pPr>
              <a:spcBef>
                <a:spcPct val="50000"/>
              </a:spcBef>
              <a:buClr>
                <a:srgbClr val="0000CC"/>
              </a:buClr>
              <a:buFont typeface="Wingdings" pitchFamily="2" charset="2"/>
              <a:buChar char="Ø"/>
            </a:pPr>
            <a:r>
              <a:rPr lang="en-US" sz="1600" b="1" dirty="0">
                <a:solidFill>
                  <a:schemeClr val="bg1"/>
                </a:solidFill>
                <a:latin typeface="Calibri" pitchFamily="34" charset="0"/>
              </a:rPr>
              <a:t> </a:t>
            </a:r>
            <a:r>
              <a:rPr lang="en-US" sz="1600" b="1" dirty="0">
                <a:solidFill>
                  <a:srgbClr val="0000CC"/>
                </a:solidFill>
                <a:latin typeface="Calibri" pitchFamily="34" charset="0"/>
              </a:rPr>
              <a:t>Wilt </a:t>
            </a:r>
            <a:r>
              <a:rPr lang="en-US" sz="1600" b="1" dirty="0" smtClean="0">
                <a:solidFill>
                  <a:srgbClr val="0000CC"/>
                </a:solidFill>
                <a:latin typeface="Calibri" pitchFamily="34" charset="0"/>
              </a:rPr>
              <a:t>Resistant</a:t>
            </a:r>
            <a:endParaRPr lang="en-US" sz="1600" b="1" dirty="0">
              <a:solidFill>
                <a:srgbClr val="0000CC"/>
              </a:solidFill>
              <a:latin typeface="Calibri" pitchFamily="34" charset="0"/>
            </a:endParaRPr>
          </a:p>
          <a:p>
            <a:pPr>
              <a:spcBef>
                <a:spcPct val="50000"/>
              </a:spcBef>
              <a:buFont typeface="Wingdings" pitchFamily="2" charset="2"/>
              <a:buChar char="Ø"/>
            </a:pPr>
            <a:r>
              <a:rPr lang="en-US" sz="1600" b="1" dirty="0">
                <a:solidFill>
                  <a:srgbClr val="0000CC"/>
                </a:solidFill>
                <a:latin typeface="Calibri" pitchFamily="34" charset="0"/>
              </a:rPr>
              <a:t> Red Stem </a:t>
            </a:r>
            <a:r>
              <a:rPr lang="en-US" sz="1600" b="1" dirty="0" smtClean="0">
                <a:solidFill>
                  <a:srgbClr val="0000CC"/>
                </a:solidFill>
                <a:latin typeface="Calibri" pitchFamily="34" charset="0"/>
              </a:rPr>
              <a:t>, </a:t>
            </a:r>
            <a:r>
              <a:rPr lang="en-US" sz="1600" b="1" dirty="0">
                <a:solidFill>
                  <a:srgbClr val="0000CC"/>
                </a:solidFill>
                <a:latin typeface="Calibri" pitchFamily="34" charset="0"/>
              </a:rPr>
              <a:t>Triple </a:t>
            </a:r>
            <a:r>
              <a:rPr lang="en-US" sz="1600" b="1" dirty="0" smtClean="0">
                <a:solidFill>
                  <a:srgbClr val="0000CC"/>
                </a:solidFill>
                <a:latin typeface="Calibri" pitchFamily="34" charset="0"/>
              </a:rPr>
              <a:t>bloom, </a:t>
            </a:r>
            <a:r>
              <a:rPr lang="en-US" sz="1600" b="1" dirty="0">
                <a:solidFill>
                  <a:srgbClr val="0000CC"/>
                </a:solidFill>
                <a:latin typeface="Calibri" pitchFamily="34" charset="0"/>
              </a:rPr>
              <a:t>Spiny</a:t>
            </a:r>
            <a:endParaRPr lang="en-US" b="1" dirty="0">
              <a:solidFill>
                <a:srgbClr val="0000CC"/>
              </a:solidFill>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2400" y="76200"/>
            <a:ext cx="9753600" cy="954088"/>
          </a:xfrm>
          <a:prstGeom prst="rect">
            <a:avLst/>
          </a:prstGeom>
          <a:noFill/>
          <a:ln w="9525">
            <a:noFill/>
            <a:miter lim="800000"/>
            <a:headEnd/>
            <a:tailEnd/>
          </a:ln>
        </p:spPr>
        <p:txBody>
          <a:bodyPr>
            <a:spAutoFit/>
          </a:bodyPr>
          <a:lstStyle/>
          <a:p>
            <a:pPr algn="ctr" eaLnBrk="1" hangingPunct="1">
              <a:defRPr/>
            </a:pPr>
            <a:r>
              <a:rPr lang="en-US" b="1" i="1" dirty="0">
                <a:solidFill>
                  <a:srgbClr val="FF0000"/>
                </a:solidFill>
                <a:effectLst>
                  <a:outerShdw blurRad="38100" dist="38100" dir="2700000" algn="tl">
                    <a:srgbClr val="000000">
                      <a:alpha val="43137"/>
                    </a:srgbClr>
                  </a:outerShdw>
                </a:effectLst>
              </a:rPr>
              <a:t>In vitro </a:t>
            </a:r>
            <a:r>
              <a:rPr lang="en-US" b="1" dirty="0">
                <a:solidFill>
                  <a:srgbClr val="FF0000"/>
                </a:solidFill>
                <a:effectLst>
                  <a:outerShdw blurRad="38100" dist="38100" dir="2700000" algn="tl">
                    <a:srgbClr val="000000">
                      <a:alpha val="43137"/>
                    </a:srgbClr>
                  </a:outerShdw>
                </a:effectLst>
              </a:rPr>
              <a:t>screening of </a:t>
            </a:r>
            <a:r>
              <a:rPr lang="en-US" b="1" i="1" dirty="0" err="1">
                <a:solidFill>
                  <a:srgbClr val="FF0000"/>
                </a:solidFill>
                <a:effectLst>
                  <a:outerShdw blurRad="38100" dist="38100" dir="2700000" algn="tl">
                    <a:srgbClr val="000000">
                      <a:alpha val="43137"/>
                    </a:srgbClr>
                  </a:outerShdw>
                </a:effectLst>
              </a:rPr>
              <a:t>Fusarium</a:t>
            </a:r>
            <a:r>
              <a:rPr lang="en-US" b="1" dirty="0">
                <a:solidFill>
                  <a:srgbClr val="FF0000"/>
                </a:solidFill>
                <a:effectLst>
                  <a:outerShdw blurRad="38100" dist="38100" dir="2700000" algn="tl">
                    <a:srgbClr val="000000">
                      <a:alpha val="43137"/>
                    </a:srgbClr>
                  </a:outerShdw>
                </a:effectLst>
              </a:rPr>
              <a:t> isolates with </a:t>
            </a:r>
          </a:p>
          <a:p>
            <a:pPr algn="ctr" eaLnBrk="1" hangingPunct="1">
              <a:defRPr/>
            </a:pPr>
            <a:r>
              <a:rPr lang="en-US" b="1" dirty="0">
                <a:solidFill>
                  <a:srgbClr val="FF0000"/>
                </a:solidFill>
                <a:effectLst>
                  <a:outerShdw blurRad="38100" dist="38100" dir="2700000" algn="tl">
                    <a:srgbClr val="000000">
                      <a:alpha val="43137"/>
                    </a:srgbClr>
                  </a:outerShdw>
                </a:effectLst>
              </a:rPr>
              <a:t>different fungicides      </a:t>
            </a:r>
          </a:p>
        </p:txBody>
      </p:sp>
      <p:pic>
        <p:nvPicPr>
          <p:cNvPr id="22531" name="Picture 2" descr="G:\Invitro screening of fungicide action on fusarium\II 100ppm\IMG_5557.jpg"/>
          <p:cNvPicPr>
            <a:picLocks noChangeAspect="1" noChangeArrowheads="1"/>
          </p:cNvPicPr>
          <p:nvPr/>
        </p:nvPicPr>
        <p:blipFill>
          <a:blip r:embed="rId2"/>
          <a:srcRect l="6944" t="6250" r="6944" b="10417"/>
          <a:stretch>
            <a:fillRect/>
          </a:stretch>
        </p:blipFill>
        <p:spPr bwMode="auto">
          <a:xfrm>
            <a:off x="4191000" y="1447800"/>
            <a:ext cx="4724400" cy="3048000"/>
          </a:xfrm>
          <a:prstGeom prst="rect">
            <a:avLst/>
          </a:prstGeom>
          <a:noFill/>
          <a:ln w="9525">
            <a:noFill/>
            <a:miter lim="800000"/>
            <a:headEnd/>
            <a:tailEnd/>
          </a:ln>
        </p:spPr>
      </p:pic>
      <p:sp>
        <p:nvSpPr>
          <p:cNvPr id="22532" name="TextBox 5"/>
          <p:cNvSpPr txBox="1">
            <a:spLocks noChangeArrowheads="1"/>
          </p:cNvSpPr>
          <p:nvPr/>
        </p:nvSpPr>
        <p:spPr bwMode="auto">
          <a:xfrm>
            <a:off x="381000" y="1793875"/>
            <a:ext cx="3814763" cy="1200329"/>
          </a:xfrm>
          <a:prstGeom prst="rect">
            <a:avLst/>
          </a:prstGeom>
          <a:noFill/>
          <a:ln w="9525">
            <a:noFill/>
            <a:miter lim="800000"/>
            <a:headEnd/>
            <a:tailEnd/>
          </a:ln>
        </p:spPr>
        <p:txBody>
          <a:bodyPr>
            <a:spAutoFit/>
          </a:bodyPr>
          <a:lstStyle/>
          <a:p>
            <a:r>
              <a:rPr lang="en-US" b="1" dirty="0"/>
              <a:t>Three isolates of </a:t>
            </a:r>
            <a:r>
              <a:rPr lang="en-US" b="1" i="1" dirty="0" err="1"/>
              <a:t>Fusarium</a:t>
            </a:r>
            <a:r>
              <a:rPr lang="en-US" b="1" dirty="0"/>
              <a:t> </a:t>
            </a:r>
            <a:r>
              <a:rPr lang="en-US" b="1" dirty="0" smtClean="0"/>
              <a:t> were screened </a:t>
            </a:r>
            <a:r>
              <a:rPr lang="en-US" b="1" i="1" dirty="0" smtClean="0"/>
              <a:t>in vitro</a:t>
            </a:r>
            <a:r>
              <a:rPr lang="en-US" b="1" dirty="0" smtClean="0"/>
              <a:t> with </a:t>
            </a:r>
            <a:r>
              <a:rPr lang="en-US" b="1" dirty="0"/>
              <a:t>twenty fungicides at 100, 250, 500, 1000, 1500 and 2500 </a:t>
            </a:r>
            <a:r>
              <a:rPr lang="en-US" b="1" dirty="0" err="1"/>
              <a:t>ppm</a:t>
            </a:r>
            <a:r>
              <a:rPr lang="en-US" b="1" dirty="0"/>
              <a:t>.</a:t>
            </a:r>
            <a:endParaRPr lang="en-US" dirty="0"/>
          </a:p>
        </p:txBody>
      </p:sp>
      <p:sp>
        <p:nvSpPr>
          <p:cNvPr id="22533" name="TextBox 7"/>
          <p:cNvSpPr txBox="1">
            <a:spLocks noChangeArrowheads="1"/>
          </p:cNvSpPr>
          <p:nvPr/>
        </p:nvSpPr>
        <p:spPr bwMode="auto">
          <a:xfrm>
            <a:off x="300038" y="4713288"/>
            <a:ext cx="7624762" cy="646331"/>
          </a:xfrm>
          <a:prstGeom prst="rect">
            <a:avLst/>
          </a:prstGeom>
          <a:noFill/>
          <a:ln w="9525">
            <a:noFill/>
            <a:miter lim="800000"/>
            <a:headEnd/>
            <a:tailEnd/>
          </a:ln>
        </p:spPr>
        <p:txBody>
          <a:bodyPr>
            <a:spAutoFit/>
          </a:bodyPr>
          <a:lstStyle/>
          <a:p>
            <a:r>
              <a:rPr lang="en-US" b="1" dirty="0"/>
              <a:t>Five fungicides </a:t>
            </a:r>
            <a:r>
              <a:rPr lang="en-US" b="1" i="1" dirty="0"/>
              <a:t>viz., </a:t>
            </a:r>
            <a:r>
              <a:rPr lang="en-US" b="1" dirty="0" err="1"/>
              <a:t>carbendazim</a:t>
            </a:r>
            <a:r>
              <a:rPr lang="en-US" b="1" dirty="0"/>
              <a:t>, </a:t>
            </a:r>
            <a:r>
              <a:rPr lang="en-US" b="1" dirty="0" err="1"/>
              <a:t>carbendazim</a:t>
            </a:r>
            <a:r>
              <a:rPr lang="en-US" b="1" dirty="0"/>
              <a:t> + </a:t>
            </a:r>
            <a:r>
              <a:rPr lang="en-US" b="1" dirty="0" err="1"/>
              <a:t>mancozeb</a:t>
            </a:r>
            <a:r>
              <a:rPr lang="en-US" b="1" dirty="0"/>
              <a:t>, </a:t>
            </a:r>
            <a:r>
              <a:rPr lang="en-US" b="1" dirty="0" err="1"/>
              <a:t>benomyl</a:t>
            </a:r>
            <a:r>
              <a:rPr lang="en-US" b="1" dirty="0"/>
              <a:t>, </a:t>
            </a:r>
            <a:r>
              <a:rPr lang="en-US" b="1" dirty="0" err="1"/>
              <a:t>propiconazole</a:t>
            </a:r>
            <a:r>
              <a:rPr lang="en-US" b="1" dirty="0"/>
              <a:t> and </a:t>
            </a:r>
            <a:r>
              <a:rPr lang="en-US" b="1" dirty="0" err="1"/>
              <a:t>hexaconazole</a:t>
            </a:r>
            <a:r>
              <a:rPr lang="en-US" b="1" dirty="0"/>
              <a:t> are found effective at 100 </a:t>
            </a:r>
            <a:r>
              <a:rPr lang="en-US" b="1" dirty="0" err="1"/>
              <a:t>ppm</a:t>
            </a:r>
            <a:r>
              <a:rPr lang="en-US" b="1" dirty="0"/>
              <a: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6858000" cy="3539430"/>
          </a:xfrm>
          <a:prstGeom prst="rect">
            <a:avLst/>
          </a:prstGeom>
        </p:spPr>
        <p:txBody>
          <a:bodyPr wrap="square">
            <a:spAutoFit/>
          </a:bodyPr>
          <a:lstStyle/>
          <a:p>
            <a:pPr algn="just"/>
            <a:r>
              <a:rPr lang="en-US" sz="2800" dirty="0" smtClean="0">
                <a:solidFill>
                  <a:srgbClr val="C00000"/>
                </a:solidFill>
                <a:latin typeface="Times New Roman" pitchFamily="18" charset="0"/>
                <a:cs typeface="Times New Roman" pitchFamily="18" charset="0"/>
              </a:rPr>
              <a:t>METHODOLOGY</a:t>
            </a:r>
          </a:p>
          <a:p>
            <a:pPr algn="just"/>
            <a:endParaRPr lang="en-US" sz="2800" dirty="0" smtClean="0">
              <a:solidFill>
                <a:srgbClr val="C00000"/>
              </a:solidFill>
              <a:latin typeface="Times New Roman" pitchFamily="18" charset="0"/>
              <a:cs typeface="Times New Roman" pitchFamily="18" charset="0"/>
            </a:endParaRPr>
          </a:p>
          <a:p>
            <a:pPr algn="just"/>
            <a:r>
              <a:rPr lang="en-US" sz="2800" dirty="0" smtClean="0">
                <a:solidFill>
                  <a:srgbClr val="002060"/>
                </a:solidFill>
                <a:latin typeface="Times New Roman" pitchFamily="18" charset="0"/>
                <a:cs typeface="Times New Roman" pitchFamily="18" charset="0"/>
              </a:rPr>
              <a:t>During </a:t>
            </a:r>
            <a:r>
              <a:rPr lang="en-US" sz="2800" i="1" dirty="0" err="1" smtClean="0">
                <a:solidFill>
                  <a:srgbClr val="002060"/>
                </a:solidFill>
                <a:latin typeface="Times New Roman" pitchFamily="18" charset="0"/>
                <a:cs typeface="Times New Roman" pitchFamily="18" charset="0"/>
              </a:rPr>
              <a:t>Kharif</a:t>
            </a:r>
            <a:r>
              <a:rPr lang="en-US" sz="2800" i="1" dirty="0" smtClean="0">
                <a:solidFill>
                  <a:srgbClr val="002060"/>
                </a:solidFill>
                <a:latin typeface="Times New Roman" pitchFamily="18" charset="0"/>
                <a:cs typeface="Times New Roman" pitchFamily="18" charset="0"/>
              </a:rPr>
              <a:t> </a:t>
            </a:r>
            <a:r>
              <a:rPr lang="en-US" sz="2800" dirty="0" smtClean="0">
                <a:solidFill>
                  <a:srgbClr val="002060"/>
                </a:solidFill>
                <a:latin typeface="Times New Roman" pitchFamily="18" charset="0"/>
                <a:cs typeface="Times New Roman" pitchFamily="18" charset="0"/>
              </a:rPr>
              <a:t>2013, </a:t>
            </a:r>
            <a:r>
              <a:rPr lang="en-US" sz="2800" dirty="0" err="1" smtClean="0">
                <a:solidFill>
                  <a:srgbClr val="002060"/>
                </a:solidFill>
                <a:latin typeface="Times New Roman" pitchFamily="18" charset="0"/>
                <a:cs typeface="Times New Roman" pitchFamily="18" charset="0"/>
              </a:rPr>
              <a:t>ninteen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germplasm</a:t>
            </a:r>
            <a:r>
              <a:rPr lang="en-US" sz="2800" dirty="0" smtClean="0">
                <a:solidFill>
                  <a:srgbClr val="002060"/>
                </a:solidFill>
                <a:latin typeface="Times New Roman" pitchFamily="18" charset="0"/>
                <a:cs typeface="Times New Roman" pitchFamily="18" charset="0"/>
              </a:rPr>
              <a:t> lines and 39 advanced breeding material were screened with high disease pressure in wilt sick plot at Regional Agricultural Research Station, </a:t>
            </a:r>
            <a:r>
              <a:rPr lang="en-US" sz="2800" dirty="0" err="1" smtClean="0">
                <a:solidFill>
                  <a:srgbClr val="002060"/>
                </a:solidFill>
                <a:latin typeface="Times New Roman" pitchFamily="18" charset="0"/>
                <a:cs typeface="Times New Roman" pitchFamily="18" charset="0"/>
              </a:rPr>
              <a:t>Palem</a:t>
            </a:r>
            <a:r>
              <a:rPr lang="en-US" sz="2800" dirty="0" smtClean="0">
                <a:solidFill>
                  <a:srgbClr val="002060"/>
                </a:solidFill>
                <a:latin typeface="Times New Roman" pitchFamily="18" charset="0"/>
                <a:cs typeface="Times New Roman" pitchFamily="18" charset="0"/>
              </a:rPr>
              <a:t>, along with susceptible check </a:t>
            </a:r>
            <a:r>
              <a:rPr lang="en-US" sz="2800" dirty="0" err="1" smtClean="0">
                <a:solidFill>
                  <a:srgbClr val="002060"/>
                </a:solidFill>
                <a:latin typeface="Times New Roman" pitchFamily="18" charset="0"/>
                <a:cs typeface="Times New Roman" pitchFamily="18" charset="0"/>
              </a:rPr>
              <a:t>Kranthi</a:t>
            </a:r>
            <a:r>
              <a:rPr lang="en-US" sz="2800" dirty="0" smtClean="0">
                <a:solidFill>
                  <a:srgbClr val="002060"/>
                </a:solidFill>
                <a:latin typeface="Times New Roman" pitchFamily="18" charset="0"/>
                <a:cs typeface="Times New Roman" pitchFamily="18" charset="0"/>
              </a:rPr>
              <a:t> and resistant check </a:t>
            </a:r>
            <a:r>
              <a:rPr lang="en-US" sz="2800" dirty="0" err="1" smtClean="0">
                <a:solidFill>
                  <a:srgbClr val="002060"/>
                </a:solidFill>
                <a:latin typeface="Times New Roman" pitchFamily="18" charset="0"/>
                <a:cs typeface="Times New Roman" pitchFamily="18" charset="0"/>
              </a:rPr>
              <a:t>Haritha</a:t>
            </a:r>
            <a:r>
              <a:rPr lang="en-US" sz="2800" dirty="0" smtClean="0">
                <a:solidFill>
                  <a:srgbClr val="002060"/>
                </a:solidFill>
                <a:latin typeface="Times New Roman" pitchFamily="18" charset="0"/>
                <a:cs typeface="Times New Roman" pitchFamily="18" charset="0"/>
              </a:rPr>
              <a:t>. </a:t>
            </a:r>
            <a:endParaRPr lang="en-US" sz="28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1066800" y="2514600"/>
            <a:ext cx="7543800" cy="403225"/>
          </a:xfrm>
          <a:prstGeom prst="rect">
            <a:avLst/>
          </a:prstGeom>
          <a:noFill/>
          <a:ln w="9525">
            <a:noFill/>
            <a:miter lim="800000"/>
            <a:headEnd/>
            <a:tailEnd/>
          </a:ln>
        </p:spPr>
        <p:txBody>
          <a:bodyPr>
            <a:spAutoFit/>
          </a:bodyPr>
          <a:lstStyle/>
          <a:p>
            <a:pPr algn="ctr" eaLnBrk="1" hangingPunct="1">
              <a:lnSpc>
                <a:spcPct val="70000"/>
              </a:lnSpc>
              <a:spcBef>
                <a:spcPct val="50000"/>
              </a:spcBef>
              <a:defRPr/>
            </a:pPr>
            <a:r>
              <a:rPr lang="en-US" b="1" dirty="0">
                <a:solidFill>
                  <a:srgbClr val="FF0000"/>
                </a:solidFill>
                <a:effectLst>
                  <a:outerShdw blurRad="38100" dist="38100" dir="2700000" algn="tl">
                    <a:srgbClr val="000000">
                      <a:alpha val="43137"/>
                    </a:srgbClr>
                  </a:outerShdw>
                </a:effectLst>
              </a:rPr>
              <a:t>Range of Characters in </a:t>
            </a:r>
            <a:r>
              <a:rPr lang="en-US" b="1" dirty="0" err="1">
                <a:solidFill>
                  <a:srgbClr val="FF0000"/>
                </a:solidFill>
                <a:effectLst>
                  <a:outerShdw blurRad="38100" dist="38100" dir="2700000" algn="tl">
                    <a:srgbClr val="000000">
                      <a:alpha val="43137"/>
                    </a:srgbClr>
                  </a:outerShdw>
                </a:effectLst>
              </a:rPr>
              <a:t>Germplasm</a:t>
            </a:r>
            <a:endParaRPr lang="en-US" b="1" dirty="0">
              <a:solidFill>
                <a:srgbClr val="FF0000"/>
              </a:solidFill>
              <a:effectLst>
                <a:outerShdw blurRad="38100" dist="38100" dir="2700000" algn="tl">
                  <a:srgbClr val="000000">
                    <a:alpha val="43137"/>
                  </a:srgbClr>
                </a:outerShdw>
              </a:effectLst>
            </a:endParaRPr>
          </a:p>
        </p:txBody>
      </p:sp>
      <p:sp>
        <p:nvSpPr>
          <p:cNvPr id="17411" name="Text Box 4"/>
          <p:cNvSpPr txBox="1">
            <a:spLocks noChangeArrowheads="1"/>
          </p:cNvSpPr>
          <p:nvPr/>
        </p:nvSpPr>
        <p:spPr bwMode="auto">
          <a:xfrm>
            <a:off x="533400" y="2895600"/>
            <a:ext cx="8382000" cy="4493538"/>
          </a:xfrm>
          <a:prstGeom prst="rect">
            <a:avLst/>
          </a:prstGeom>
          <a:noFill/>
          <a:ln w="9525">
            <a:noFill/>
            <a:miter lim="800000"/>
            <a:headEnd/>
            <a:tailEnd/>
          </a:ln>
        </p:spPr>
        <p:txBody>
          <a:bodyPr>
            <a:spAutoFit/>
          </a:bodyPr>
          <a:lstStyle/>
          <a:p>
            <a:pPr eaLnBrk="1" hangingPunct="1">
              <a:spcBef>
                <a:spcPct val="50000"/>
              </a:spcBef>
              <a:buFont typeface="Wingdings" pitchFamily="2" charset="2"/>
              <a:buChar char="Ø"/>
            </a:pPr>
            <a:r>
              <a:rPr lang="en-US" sz="2200" b="1" dirty="0"/>
              <a:t> Stem </a:t>
            </a:r>
            <a:r>
              <a:rPr lang="en-US" sz="2200" b="1" dirty="0" err="1"/>
              <a:t>colour</a:t>
            </a:r>
            <a:r>
              <a:rPr lang="en-US" sz="2200" b="1" dirty="0"/>
              <a:t> – Green, Red and pink</a:t>
            </a:r>
          </a:p>
          <a:p>
            <a:pPr eaLnBrk="1" hangingPunct="1">
              <a:spcBef>
                <a:spcPct val="50000"/>
              </a:spcBef>
              <a:buFont typeface="Wingdings" pitchFamily="2" charset="2"/>
              <a:buChar char="Ø"/>
            </a:pPr>
            <a:r>
              <a:rPr lang="en-US" sz="2200" b="1" dirty="0"/>
              <a:t> Bloom Nature - Zero, Single, Double and Triple</a:t>
            </a:r>
          </a:p>
          <a:p>
            <a:pPr eaLnBrk="1" hangingPunct="1">
              <a:spcBef>
                <a:spcPct val="50000"/>
              </a:spcBef>
              <a:buFont typeface="Wingdings" pitchFamily="2" charset="2"/>
              <a:buChar char="Ø"/>
            </a:pPr>
            <a:r>
              <a:rPr lang="en-US" sz="2200" b="1" dirty="0"/>
              <a:t> Capsule Nature – Spiny and non-spiny</a:t>
            </a:r>
          </a:p>
          <a:p>
            <a:pPr eaLnBrk="1" hangingPunct="1">
              <a:spcBef>
                <a:spcPct val="50000"/>
              </a:spcBef>
              <a:buFont typeface="Wingdings" pitchFamily="2" charset="2"/>
              <a:buChar char="Ø"/>
            </a:pPr>
            <a:r>
              <a:rPr lang="en-US" sz="2200" b="1" dirty="0"/>
              <a:t> Plant Height (cm) – 34.0 </a:t>
            </a:r>
            <a:r>
              <a:rPr lang="en-US" sz="2200" b="1" dirty="0" smtClean="0"/>
              <a:t> </a:t>
            </a:r>
            <a:r>
              <a:rPr lang="en-US" sz="2200" b="1" dirty="0"/>
              <a:t>to 151.3 cm </a:t>
            </a:r>
          </a:p>
          <a:p>
            <a:pPr eaLnBrk="1" hangingPunct="1">
              <a:spcBef>
                <a:spcPct val="50000"/>
              </a:spcBef>
              <a:buFont typeface="Wingdings" pitchFamily="2" charset="2"/>
              <a:buChar char="Ø"/>
            </a:pPr>
            <a:r>
              <a:rPr lang="en-US" sz="2200" b="1" dirty="0"/>
              <a:t> No. of nodes to primary spike – 7.33 </a:t>
            </a:r>
            <a:r>
              <a:rPr lang="en-US" sz="2200" b="1" dirty="0" smtClean="0"/>
              <a:t> </a:t>
            </a:r>
            <a:r>
              <a:rPr lang="en-US" sz="2200" b="1" dirty="0"/>
              <a:t>to 19.0 </a:t>
            </a:r>
          </a:p>
          <a:p>
            <a:pPr eaLnBrk="1" hangingPunct="1">
              <a:spcBef>
                <a:spcPct val="50000"/>
              </a:spcBef>
              <a:buFont typeface="Wingdings" pitchFamily="2" charset="2"/>
              <a:buChar char="Ø"/>
            </a:pPr>
            <a:r>
              <a:rPr lang="en-US" sz="2200" b="1" dirty="0"/>
              <a:t> Primary spike length (cm) – 8.67 </a:t>
            </a:r>
            <a:r>
              <a:rPr lang="en-US" sz="2200" b="1" dirty="0" smtClean="0"/>
              <a:t>to </a:t>
            </a:r>
            <a:r>
              <a:rPr lang="en-US" sz="2200" b="1" dirty="0"/>
              <a:t>51.33 </a:t>
            </a:r>
            <a:r>
              <a:rPr lang="en-US" sz="2200" b="1" dirty="0" smtClean="0"/>
              <a:t>cm</a:t>
            </a:r>
            <a:endParaRPr lang="en-US" sz="2200" b="1" dirty="0"/>
          </a:p>
          <a:p>
            <a:pPr eaLnBrk="1" hangingPunct="1">
              <a:spcBef>
                <a:spcPct val="50000"/>
              </a:spcBef>
              <a:buFont typeface="Wingdings" pitchFamily="2" charset="2"/>
              <a:buChar char="Ø"/>
            </a:pPr>
            <a:r>
              <a:rPr lang="en-US" sz="2200" b="1" dirty="0"/>
              <a:t> No. of spikes per plant – 1.67 </a:t>
            </a:r>
            <a:r>
              <a:rPr lang="en-US" sz="2200" b="1" dirty="0" smtClean="0"/>
              <a:t>to 11.33</a:t>
            </a:r>
            <a:endParaRPr lang="en-US" sz="2200" b="1" dirty="0"/>
          </a:p>
          <a:p>
            <a:pPr eaLnBrk="1" hangingPunct="1">
              <a:spcBef>
                <a:spcPct val="50000"/>
              </a:spcBef>
              <a:buFont typeface="Wingdings" pitchFamily="2" charset="2"/>
              <a:buChar char="Ø"/>
            </a:pPr>
            <a:r>
              <a:rPr lang="en-US" sz="2200" b="1" dirty="0"/>
              <a:t> Single plant yield – 94.00 </a:t>
            </a:r>
            <a:r>
              <a:rPr lang="en-US" sz="2200" b="1" dirty="0" smtClean="0"/>
              <a:t>to </a:t>
            </a:r>
            <a:r>
              <a:rPr lang="en-US" sz="2200" b="1" dirty="0"/>
              <a:t>288.0 </a:t>
            </a:r>
            <a:r>
              <a:rPr lang="en-US" sz="2200" b="1" dirty="0" smtClean="0"/>
              <a:t>g</a:t>
            </a:r>
            <a:endParaRPr lang="en-US" sz="2200" b="1" dirty="0"/>
          </a:p>
          <a:p>
            <a:pPr eaLnBrk="1" hangingPunct="1">
              <a:spcBef>
                <a:spcPct val="50000"/>
              </a:spcBef>
              <a:buFont typeface="Wingdings" pitchFamily="2" charset="2"/>
              <a:buChar char="Ø"/>
            </a:pPr>
            <a:endParaRPr lang="en-US" sz="2200" b="1" dirty="0"/>
          </a:p>
        </p:txBody>
      </p:sp>
      <p:pic>
        <p:nvPicPr>
          <p:cNvPr id="17412" name="Picture 7" descr="CB 45"/>
          <p:cNvPicPr>
            <a:picLocks noChangeAspect="1" noChangeArrowheads="1"/>
          </p:cNvPicPr>
          <p:nvPr/>
        </p:nvPicPr>
        <p:blipFill>
          <a:blip r:embed="rId3"/>
          <a:srcRect l="24899" r="22536" b="14915"/>
          <a:stretch>
            <a:fillRect/>
          </a:stretch>
        </p:blipFill>
        <p:spPr bwMode="auto">
          <a:xfrm>
            <a:off x="3810000" y="152400"/>
            <a:ext cx="1600200" cy="2286000"/>
          </a:xfrm>
          <a:prstGeom prst="rect">
            <a:avLst/>
          </a:prstGeom>
          <a:noFill/>
          <a:ln w="9525">
            <a:noFill/>
            <a:miter lim="800000"/>
            <a:headEnd/>
            <a:tailEnd/>
          </a:ln>
        </p:spPr>
      </p:pic>
      <p:pic>
        <p:nvPicPr>
          <p:cNvPr id="17413" name="Picture 7" descr="D:\PHOTOES\PHOTOES\R 11-12\IMG_5793.JPG"/>
          <p:cNvPicPr>
            <a:picLocks noChangeAspect="1" noChangeArrowheads="1"/>
          </p:cNvPicPr>
          <p:nvPr/>
        </p:nvPicPr>
        <p:blipFill>
          <a:blip r:embed="rId4"/>
          <a:srcRect l="27779" r="30000"/>
          <a:stretch>
            <a:fillRect/>
          </a:stretch>
        </p:blipFill>
        <p:spPr bwMode="auto">
          <a:xfrm>
            <a:off x="152400" y="152400"/>
            <a:ext cx="1447800" cy="2286000"/>
          </a:xfrm>
          <a:prstGeom prst="rect">
            <a:avLst/>
          </a:prstGeom>
          <a:noFill/>
          <a:ln w="9525">
            <a:noFill/>
            <a:miter lim="800000"/>
            <a:headEnd/>
            <a:tailEnd/>
          </a:ln>
        </p:spPr>
      </p:pic>
      <p:pic>
        <p:nvPicPr>
          <p:cNvPr id="17414" name="Picture 8" descr="D:\PHOTOES\PHOTOES\R 11-12\IMG_5785.JPG"/>
          <p:cNvPicPr>
            <a:picLocks noChangeAspect="1" noChangeArrowheads="1"/>
          </p:cNvPicPr>
          <p:nvPr/>
        </p:nvPicPr>
        <p:blipFill>
          <a:blip r:embed="rId5"/>
          <a:srcRect l="15555" r="24445"/>
          <a:stretch>
            <a:fillRect/>
          </a:stretch>
        </p:blipFill>
        <p:spPr bwMode="auto">
          <a:xfrm>
            <a:off x="1676400" y="152400"/>
            <a:ext cx="2057400" cy="2286000"/>
          </a:xfrm>
          <a:prstGeom prst="rect">
            <a:avLst/>
          </a:prstGeom>
          <a:noFill/>
          <a:ln w="9525">
            <a:noFill/>
            <a:miter lim="800000"/>
            <a:headEnd/>
            <a:tailEnd/>
          </a:ln>
        </p:spPr>
      </p:pic>
      <p:pic>
        <p:nvPicPr>
          <p:cNvPr id="17415" name="Picture 9" descr="D:\PHOTOES\PHOTOES\R 11-12\IMG_5797.JPG"/>
          <p:cNvPicPr>
            <a:picLocks noChangeAspect="1" noChangeArrowheads="1"/>
          </p:cNvPicPr>
          <p:nvPr/>
        </p:nvPicPr>
        <p:blipFill>
          <a:blip r:embed="rId6"/>
          <a:srcRect l="20000" r="24445"/>
          <a:stretch>
            <a:fillRect/>
          </a:stretch>
        </p:blipFill>
        <p:spPr bwMode="auto">
          <a:xfrm>
            <a:off x="5486400" y="152400"/>
            <a:ext cx="1905000" cy="2286000"/>
          </a:xfrm>
          <a:prstGeom prst="rect">
            <a:avLst/>
          </a:prstGeom>
          <a:noFill/>
          <a:ln w="9525">
            <a:noFill/>
            <a:miter lim="800000"/>
            <a:headEnd/>
            <a:tailEnd/>
          </a:ln>
        </p:spPr>
      </p:pic>
      <p:pic>
        <p:nvPicPr>
          <p:cNvPr id="17416" name="Picture 10" descr="D:\PHOTOES\PHOTOES\R 11-12\IMG_5697.JPG"/>
          <p:cNvPicPr>
            <a:picLocks noChangeAspect="1" noChangeArrowheads="1"/>
          </p:cNvPicPr>
          <p:nvPr/>
        </p:nvPicPr>
        <p:blipFill>
          <a:blip r:embed="rId7" cstate="print"/>
          <a:srcRect l="30000" r="30000"/>
          <a:stretch>
            <a:fillRect/>
          </a:stretch>
        </p:blipFill>
        <p:spPr bwMode="auto">
          <a:xfrm>
            <a:off x="7467600" y="152400"/>
            <a:ext cx="13716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381000" y="457200"/>
            <a:ext cx="8077200" cy="914400"/>
          </a:xfrm>
          <a:prstGeom prst="rect">
            <a:avLst/>
          </a:prstGeom>
          <a:solidFill>
            <a:srgbClr val="99FFCC"/>
          </a:solidFill>
          <a:ln>
            <a:solidFill>
              <a:schemeClr val="tx1"/>
            </a:solidFill>
            <a:prstDash val="sysDash"/>
          </a:ln>
          <a:effectLst/>
        </p:spPr>
        <p:txBody>
          <a:bodyPr anchor="ctr"/>
          <a:lstStyle/>
          <a:p>
            <a:pPr algn="ctr" eaLnBrk="1" hangingPunct="1">
              <a:defRPr/>
            </a:pPr>
            <a:r>
              <a:rPr lang="en-US" sz="2800" dirty="0">
                <a:ln>
                  <a:solidFill>
                    <a:srgbClr val="7030A0"/>
                  </a:solidFill>
                </a:ln>
                <a:solidFill>
                  <a:srgbClr val="002060"/>
                </a:solidFill>
              </a:rPr>
              <a:t>Screening of castor </a:t>
            </a:r>
            <a:r>
              <a:rPr lang="en-US" sz="2800" dirty="0" err="1">
                <a:ln>
                  <a:solidFill>
                    <a:srgbClr val="7030A0"/>
                  </a:solidFill>
                </a:ln>
                <a:solidFill>
                  <a:srgbClr val="002060"/>
                </a:solidFill>
              </a:rPr>
              <a:t>germplasm</a:t>
            </a:r>
            <a:r>
              <a:rPr lang="en-US" sz="2800" dirty="0">
                <a:ln>
                  <a:solidFill>
                    <a:srgbClr val="7030A0"/>
                  </a:solidFill>
                </a:ln>
                <a:solidFill>
                  <a:srgbClr val="002060"/>
                </a:solidFill>
              </a:rPr>
              <a:t> against wilt disease</a:t>
            </a:r>
          </a:p>
        </p:txBody>
      </p:sp>
      <p:sp>
        <p:nvSpPr>
          <p:cNvPr id="167939" name="Rectangle 3"/>
          <p:cNvSpPr>
            <a:spLocks noChangeArrowheads="1"/>
          </p:cNvSpPr>
          <p:nvPr/>
        </p:nvSpPr>
        <p:spPr bwMode="auto">
          <a:xfrm>
            <a:off x="381000" y="1447800"/>
            <a:ext cx="8458200" cy="3276600"/>
          </a:xfrm>
          <a:prstGeom prst="rect">
            <a:avLst/>
          </a:prstGeom>
          <a:noFill/>
          <a:ln>
            <a:noFill/>
          </a:ln>
          <a:effectLst/>
          <a:extLst>
            <a:ext uri="{909E8E84-426E-40DD-AFC4-6F175D3DCCD1}"/>
            <a:ext uri="{91240B29-F687-4F45-9708-019B960494DF}"/>
            <a:ext uri="{AF507438-7753-43E0-B8FC-AC1667EBCBE1}"/>
          </a:extLst>
        </p:spPr>
        <p:txBody>
          <a:bodyPr/>
          <a:lstStyle/>
          <a:p>
            <a:pPr marL="609600" indent="-609600" eaLnBrk="1" hangingPunct="1">
              <a:lnSpc>
                <a:spcPct val="90000"/>
              </a:lnSpc>
              <a:spcBef>
                <a:spcPct val="20000"/>
              </a:spcBef>
              <a:buClr>
                <a:schemeClr val="hlink"/>
              </a:buClr>
              <a:buSzPct val="60000"/>
              <a:buFont typeface="Wingdings" pitchFamily="2" charset="2"/>
              <a:buNone/>
              <a:defRPr/>
            </a:pPr>
            <a:r>
              <a:rPr lang="en-US" sz="2000" b="1" dirty="0">
                <a:effectLst>
                  <a:outerShdw blurRad="38100" dist="38100" dir="2700000" algn="tl">
                    <a:srgbClr val="C0C0C0"/>
                  </a:outerShdw>
                </a:effectLst>
              </a:rPr>
              <a:t>	 </a:t>
            </a:r>
            <a:r>
              <a:rPr lang="en-US" sz="2000" b="1" dirty="0" err="1">
                <a:solidFill>
                  <a:srgbClr val="800000"/>
                </a:solidFill>
              </a:rPr>
              <a:t>Ninteen</a:t>
            </a:r>
            <a:r>
              <a:rPr lang="en-US" sz="2000" b="1" dirty="0">
                <a:solidFill>
                  <a:srgbClr val="800000"/>
                </a:solidFill>
              </a:rPr>
              <a:t> </a:t>
            </a:r>
            <a:r>
              <a:rPr lang="en-US" sz="2000" b="1" dirty="0" err="1">
                <a:solidFill>
                  <a:srgbClr val="800000"/>
                </a:solidFill>
              </a:rPr>
              <a:t>germplasm</a:t>
            </a:r>
            <a:r>
              <a:rPr lang="en-US" sz="2000" b="1" dirty="0">
                <a:solidFill>
                  <a:srgbClr val="800000"/>
                </a:solidFill>
              </a:rPr>
              <a:t> accessions supplied by DOR, Hyd. were evaluated for their reaction to  wilt disease</a:t>
            </a:r>
          </a:p>
          <a:p>
            <a:pPr marL="609600" indent="-609600" eaLnBrk="1" hangingPunct="1">
              <a:lnSpc>
                <a:spcPct val="90000"/>
              </a:lnSpc>
              <a:spcBef>
                <a:spcPct val="20000"/>
              </a:spcBef>
              <a:buClr>
                <a:schemeClr val="hlink"/>
              </a:buClr>
              <a:buSzPct val="60000"/>
              <a:buFont typeface="Wingdings" pitchFamily="2" charset="2"/>
              <a:buNone/>
              <a:defRPr/>
            </a:pPr>
            <a:r>
              <a:rPr lang="en-US" sz="2000" b="1" dirty="0">
                <a:solidFill>
                  <a:srgbClr val="800000"/>
                </a:solidFill>
              </a:rPr>
              <a:t>		</a:t>
            </a:r>
            <a:r>
              <a:rPr lang="en-US" sz="2000" b="1" dirty="0">
                <a:solidFill>
                  <a:srgbClr val="0070C0"/>
                </a:solidFill>
              </a:rPr>
              <a:t>Date of sowing – 04-7-2013, Row length – 6m (Sick plot)		</a:t>
            </a:r>
          </a:p>
          <a:p>
            <a:pPr marL="609600" indent="-609600" eaLnBrk="1" hangingPunct="1">
              <a:lnSpc>
                <a:spcPct val="90000"/>
              </a:lnSpc>
              <a:spcBef>
                <a:spcPct val="20000"/>
              </a:spcBef>
              <a:buClr>
                <a:schemeClr val="hlink"/>
              </a:buClr>
              <a:buSzPct val="60000"/>
              <a:buFont typeface="Wingdings" pitchFamily="2" charset="2"/>
              <a:buNone/>
              <a:defRPr/>
            </a:pPr>
            <a:r>
              <a:rPr lang="en-US" sz="2000" b="1" dirty="0">
                <a:solidFill>
                  <a:srgbClr val="800000"/>
                </a:solidFill>
              </a:rPr>
              <a:t>	</a:t>
            </a:r>
            <a:r>
              <a:rPr lang="en-US" sz="2000" b="1" dirty="0" err="1">
                <a:solidFill>
                  <a:srgbClr val="800000"/>
                </a:solidFill>
              </a:rPr>
              <a:t>Inoculum</a:t>
            </a:r>
            <a:r>
              <a:rPr lang="en-US" sz="2000" b="1" dirty="0">
                <a:solidFill>
                  <a:srgbClr val="800000"/>
                </a:solidFill>
              </a:rPr>
              <a:t> load of wilt sick plot was </a:t>
            </a:r>
            <a:r>
              <a:rPr lang="en-US" sz="2000" dirty="0">
                <a:solidFill>
                  <a:srgbClr val="800000"/>
                </a:solidFill>
              </a:rPr>
              <a:t> </a:t>
            </a:r>
            <a:r>
              <a:rPr lang="en-US" sz="2000" b="1" dirty="0">
                <a:solidFill>
                  <a:srgbClr val="800000"/>
                </a:solidFill>
              </a:rPr>
              <a:t>maintained by adding </a:t>
            </a:r>
            <a:r>
              <a:rPr lang="en-US" sz="2000" b="1" i="1" dirty="0" err="1">
                <a:solidFill>
                  <a:srgbClr val="800000"/>
                </a:solidFill>
              </a:rPr>
              <a:t>Fusarium</a:t>
            </a:r>
            <a:r>
              <a:rPr lang="en-US" sz="2000" b="1" dirty="0">
                <a:solidFill>
                  <a:srgbClr val="800000"/>
                </a:solidFill>
              </a:rPr>
              <a:t> culture mass multiplied on sorghum seeds at regular intervals and maintained through out the season.</a:t>
            </a:r>
            <a:r>
              <a:rPr lang="en-US" sz="2000" dirty="0">
                <a:solidFill>
                  <a:srgbClr val="800000"/>
                </a:solidFill>
              </a:rPr>
              <a:t> </a:t>
            </a:r>
            <a:endParaRPr lang="en-US" sz="2000" b="1" dirty="0">
              <a:solidFill>
                <a:srgbClr val="800000"/>
              </a:solidFill>
            </a:endParaRPr>
          </a:p>
          <a:p>
            <a:pPr marL="609600" indent="-609600" eaLnBrk="1" hangingPunct="1">
              <a:lnSpc>
                <a:spcPct val="90000"/>
              </a:lnSpc>
              <a:spcBef>
                <a:spcPct val="20000"/>
              </a:spcBef>
              <a:buClr>
                <a:schemeClr val="hlink"/>
              </a:buClr>
              <a:buSzPct val="60000"/>
              <a:buFont typeface="Wingdings" pitchFamily="2" charset="2"/>
              <a:buNone/>
              <a:defRPr/>
            </a:pPr>
            <a:r>
              <a:rPr lang="en-US" sz="2000" b="1" dirty="0">
                <a:solidFill>
                  <a:srgbClr val="800000"/>
                </a:solidFill>
              </a:rPr>
              <a:t>	</a:t>
            </a:r>
            <a:r>
              <a:rPr lang="en-US" sz="2000" b="1" dirty="0">
                <a:solidFill>
                  <a:srgbClr val="0070C0"/>
                </a:solidFill>
              </a:rPr>
              <a:t>Checks – </a:t>
            </a:r>
            <a:r>
              <a:rPr lang="en-US" sz="2000" b="1" dirty="0" err="1">
                <a:solidFill>
                  <a:srgbClr val="0070C0"/>
                </a:solidFill>
              </a:rPr>
              <a:t>Kranti</a:t>
            </a:r>
            <a:r>
              <a:rPr lang="en-US" sz="2000" b="1" dirty="0">
                <a:solidFill>
                  <a:srgbClr val="0070C0"/>
                </a:solidFill>
              </a:rPr>
              <a:t> (Susceptible)</a:t>
            </a:r>
          </a:p>
          <a:p>
            <a:pPr marL="609600" indent="-609600" eaLnBrk="1" hangingPunct="1">
              <a:lnSpc>
                <a:spcPct val="90000"/>
              </a:lnSpc>
              <a:spcBef>
                <a:spcPct val="20000"/>
              </a:spcBef>
              <a:buClr>
                <a:schemeClr val="hlink"/>
              </a:buClr>
              <a:buSzPct val="60000"/>
              <a:buFont typeface="Wingdings" pitchFamily="2" charset="2"/>
              <a:buNone/>
              <a:defRPr/>
            </a:pPr>
            <a:r>
              <a:rPr lang="en-US" sz="2000" b="1" dirty="0">
                <a:solidFill>
                  <a:srgbClr val="0070C0"/>
                </a:solidFill>
              </a:rPr>
              <a:t>		  </a:t>
            </a:r>
            <a:r>
              <a:rPr lang="en-US" sz="2000" b="1" dirty="0" err="1">
                <a:solidFill>
                  <a:srgbClr val="0070C0"/>
                </a:solidFill>
              </a:rPr>
              <a:t>Haritha</a:t>
            </a:r>
            <a:r>
              <a:rPr lang="en-US" sz="2000" b="1" dirty="0">
                <a:solidFill>
                  <a:srgbClr val="0070C0"/>
                </a:solidFill>
              </a:rPr>
              <a:t> (Resistant) after every five test entries</a:t>
            </a:r>
          </a:p>
          <a:p>
            <a:pPr marL="609600" indent="-609600" eaLnBrk="1" hangingPunct="1">
              <a:lnSpc>
                <a:spcPct val="90000"/>
              </a:lnSpc>
              <a:spcBef>
                <a:spcPct val="20000"/>
              </a:spcBef>
              <a:buClr>
                <a:schemeClr val="hlink"/>
              </a:buClr>
              <a:buSzPct val="60000"/>
              <a:buFont typeface="Wingdings" pitchFamily="2" charset="2"/>
              <a:buNone/>
              <a:defRPr/>
            </a:pPr>
            <a:r>
              <a:rPr lang="en-US" sz="2000" b="1" dirty="0">
                <a:solidFill>
                  <a:srgbClr val="800000"/>
                </a:solidFill>
              </a:rPr>
              <a:t>Wilt incidence recorded at monthly intervals up to 150 DAS</a:t>
            </a:r>
            <a:endParaRPr lang="en-US" sz="2000" b="1" dirty="0">
              <a:solidFill>
                <a:srgbClr val="66FFFF"/>
              </a:solidFill>
              <a:effectLst>
                <a:outerShdw blurRad="38100" dist="38100" dir="2700000" algn="tl">
                  <a:srgbClr val="C0C0C0"/>
                </a:outerShdw>
              </a:effectLst>
            </a:endParaRPr>
          </a:p>
        </p:txBody>
      </p:sp>
      <p:sp>
        <p:nvSpPr>
          <p:cNvPr id="167940" name="Rectangle 4"/>
          <p:cNvSpPr>
            <a:spLocks noChangeArrowheads="1"/>
          </p:cNvSpPr>
          <p:nvPr/>
        </p:nvSpPr>
        <p:spPr bwMode="auto">
          <a:xfrm>
            <a:off x="1828800" y="4724400"/>
            <a:ext cx="3013075" cy="346075"/>
          </a:xfrm>
          <a:prstGeom prst="rect">
            <a:avLst/>
          </a:prstGeom>
          <a:solidFill>
            <a:schemeClr val="accent4"/>
          </a:solidFill>
          <a:ln>
            <a:solidFill>
              <a:srgbClr val="800000"/>
            </a:solidFill>
          </a:ln>
          <a:effectLst/>
        </p:spPr>
        <p:txBody>
          <a:bodyPr wrap="none" anchor="ctr">
            <a:spAutoFit/>
          </a:bodyPr>
          <a:lstStyle/>
          <a:p>
            <a:pPr algn="just">
              <a:defRPr/>
            </a:pPr>
            <a:r>
              <a:rPr lang="en-US" sz="1400" b="1" dirty="0">
                <a:cs typeface="Times New Roman" pitchFamily="18" charset="0"/>
              </a:rPr>
              <a:t> </a:t>
            </a:r>
            <a:r>
              <a:rPr lang="en-US" sz="1600" b="1" dirty="0" err="1">
                <a:cs typeface="Times New Roman" pitchFamily="18" charset="0"/>
              </a:rPr>
              <a:t>Inoculum</a:t>
            </a:r>
            <a:r>
              <a:rPr lang="en-US" sz="1600" b="1" dirty="0">
                <a:cs typeface="Times New Roman" pitchFamily="18" charset="0"/>
              </a:rPr>
              <a:t> load of wilt sick plot</a:t>
            </a:r>
            <a:r>
              <a:rPr lang="en-US" sz="1400" b="1" dirty="0">
                <a:cs typeface="Times New Roman" pitchFamily="18" charset="0"/>
              </a:rPr>
              <a:t> </a:t>
            </a:r>
            <a:endParaRPr lang="en-US" sz="1400" dirty="0"/>
          </a:p>
        </p:txBody>
      </p:sp>
      <p:graphicFrame>
        <p:nvGraphicFramePr>
          <p:cNvPr id="168003" name="Group 67"/>
          <p:cNvGraphicFramePr>
            <a:graphicFrameLocks noGrp="1"/>
          </p:cNvGraphicFramePr>
          <p:nvPr/>
        </p:nvGraphicFramePr>
        <p:xfrm>
          <a:off x="1143000" y="5257800"/>
          <a:ext cx="4648200" cy="1005840"/>
        </p:xfrm>
        <a:graphic>
          <a:graphicData uri="http://schemas.openxmlformats.org/drawingml/2006/table">
            <a:tbl>
              <a:tblPr/>
              <a:tblGrid>
                <a:gridCol w="2438400"/>
                <a:gridCol w="2209800"/>
              </a:tblGrid>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Month</a:t>
                      </a:r>
                      <a:endParaRPr kumimoji="0" lang="en-US"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Inoculum load (</a:t>
                      </a: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rPr>
                        <a:t>c.f.u</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July - August</a:t>
                      </a:r>
                      <a:endParaRPr kumimoji="0" lang="en-US"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2.0X10</a:t>
                      </a:r>
                      <a:r>
                        <a:rPr kumimoji="0" lang="en-US" sz="1600" b="1" i="0" u="none" strike="noStrike" cap="none" normalizeH="0" baseline="30000" dirty="0" smtClean="0">
                          <a:ln>
                            <a:noFill/>
                          </a:ln>
                          <a:solidFill>
                            <a:schemeClr val="tx1"/>
                          </a:solidFill>
                          <a:effectLst/>
                          <a:latin typeface="Times New Roman" pitchFamily="18" charset="0"/>
                          <a:cs typeface="Times New Roman" pitchFamily="18" charset="0"/>
                        </a:rPr>
                        <a:t>3</a:t>
                      </a:r>
                      <a:endParaRPr kumimoji="0" lang="en-US" sz="1600" b="1" i="0" u="none" strike="noStrike" cap="none" normalizeH="0" baseline="3000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November -December</a:t>
                      </a:r>
                      <a:endParaRPr kumimoji="0" lang="en-US"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2.25X10</a:t>
                      </a:r>
                      <a:r>
                        <a:rPr kumimoji="0" lang="en-US" sz="1600" b="1" i="0" u="none" strike="noStrike" cap="none" normalizeH="0" baseline="30000" dirty="0" smtClean="0">
                          <a:ln>
                            <a:noFill/>
                          </a:ln>
                          <a:solidFill>
                            <a:schemeClr val="tx1"/>
                          </a:solidFill>
                          <a:effectLst/>
                          <a:latin typeface="Times New Roman" pitchFamily="18" charset="0"/>
                          <a:cs typeface="Times New Roman" pitchFamily="18" charset="0"/>
                        </a:rPr>
                        <a:t>3</a:t>
                      </a:r>
                      <a:endParaRPr kumimoji="0" lang="en-US" sz="1600" b="1" i="0" u="none" strike="noStrike" cap="none" normalizeH="0" baseline="3000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2" name="Right Brace 1"/>
          <p:cNvSpPr/>
          <p:nvPr/>
        </p:nvSpPr>
        <p:spPr>
          <a:xfrm>
            <a:off x="4411663" y="3733800"/>
            <a:ext cx="228600" cy="457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a:solidFill>
                <a:srgbClr val="000000"/>
              </a:solidFill>
            </a:endParaRPr>
          </a:p>
        </p:txBody>
      </p:sp>
      <p:pic>
        <p:nvPicPr>
          <p:cNvPr id="19476" name="Picture 2"/>
          <p:cNvPicPr>
            <a:picLocks noChangeAspect="1" noChangeArrowheads="1"/>
          </p:cNvPicPr>
          <p:nvPr/>
        </p:nvPicPr>
        <p:blipFill>
          <a:blip r:embed="rId2"/>
          <a:srcRect/>
          <a:stretch>
            <a:fillRect/>
          </a:stretch>
        </p:blipFill>
        <p:spPr bwMode="auto">
          <a:xfrm>
            <a:off x="7010400" y="3529013"/>
            <a:ext cx="2133600" cy="3328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0" y="3276600"/>
            <a:ext cx="9144000" cy="3810000"/>
          </a:xfrm>
        </p:spPr>
        <p:txBody>
          <a:bodyPr>
            <a:normAutofit fontScale="92500" lnSpcReduction="20000"/>
          </a:bodyPr>
          <a:lstStyle/>
          <a:p>
            <a:pPr>
              <a:lnSpc>
                <a:spcPct val="170000"/>
              </a:lnSpc>
              <a:buNone/>
            </a:pPr>
            <a:r>
              <a:rPr lang="en-US" sz="2800" dirty="0" smtClean="0"/>
              <a:t>          </a:t>
            </a:r>
            <a:r>
              <a:rPr lang="en-US" sz="2800" dirty="0" smtClean="0">
                <a:solidFill>
                  <a:srgbClr val="FF0000"/>
                </a:solidFill>
              </a:rPr>
              <a:t>Castor (</a:t>
            </a:r>
            <a:r>
              <a:rPr lang="en-US" sz="2800" i="1" dirty="0" err="1" smtClean="0">
                <a:solidFill>
                  <a:srgbClr val="FF0000"/>
                </a:solidFill>
              </a:rPr>
              <a:t>Ricinus</a:t>
            </a:r>
            <a:r>
              <a:rPr lang="en-US" sz="2800" i="1" dirty="0" smtClean="0">
                <a:solidFill>
                  <a:srgbClr val="FF0000"/>
                </a:solidFill>
              </a:rPr>
              <a:t> </a:t>
            </a:r>
            <a:r>
              <a:rPr lang="en-US" sz="2800" i="1" dirty="0" err="1" smtClean="0">
                <a:solidFill>
                  <a:srgbClr val="FF0000"/>
                </a:solidFill>
              </a:rPr>
              <a:t>communis</a:t>
            </a:r>
            <a:r>
              <a:rPr lang="en-US" sz="2800" dirty="0" smtClean="0">
                <a:solidFill>
                  <a:srgbClr val="FF0000"/>
                </a:solidFill>
              </a:rPr>
              <a:t> L.) is an important industrial non- edible oilseed crop, which plays a vital role in Indian vegetable oil economy. It is particularly suitable for resource poor farmers located in marginal areas due to its ability to thrive under low rainfall and soil fertility conditions. </a:t>
            </a:r>
            <a:endParaRPr lang="en-US" sz="2800" b="1" dirty="0" smtClean="0">
              <a:solidFill>
                <a:srgbClr val="FF0000"/>
              </a:solidFill>
              <a:latin typeface="Times New Roman" pitchFamily="18" charset="0"/>
              <a:cs typeface="Times New Roman" pitchFamily="18" charset="0"/>
            </a:endParaRPr>
          </a:p>
          <a:p>
            <a:pPr eaLnBrk="1" hangingPunct="1">
              <a:buFontTx/>
              <a:buNone/>
            </a:pPr>
            <a:r>
              <a:rPr lang="en-US" sz="1800" b="1" dirty="0" smtClean="0">
                <a:latin typeface="Times New Roman" pitchFamily="18" charset="0"/>
                <a:cs typeface="Times New Roman" pitchFamily="18" charset="0"/>
              </a:rPr>
              <a:t>			</a:t>
            </a:r>
          </a:p>
          <a:p>
            <a:pPr eaLnBrk="1" hangingPunct="1">
              <a:buFontTx/>
              <a:buNone/>
            </a:pPr>
            <a:r>
              <a:rPr lang="en-US" sz="18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pPr lvl="4" eaLnBrk="1" hangingPunct="1">
              <a:buFontTx/>
              <a:buNone/>
            </a:pPr>
            <a:endParaRPr lang="en-US" sz="1600" dirty="0" smtClean="0"/>
          </a:p>
        </p:txBody>
      </p:sp>
      <p:pic>
        <p:nvPicPr>
          <p:cNvPr id="4" name="Picture 9" descr="D:\PHOTOES\PHOTOES\HSP 2011-12\IMG_5350.JPG"/>
          <p:cNvPicPr>
            <a:picLocks noChangeAspect="1" noChangeArrowheads="1"/>
          </p:cNvPicPr>
          <p:nvPr/>
        </p:nvPicPr>
        <p:blipFill>
          <a:blip r:embed="rId2" cstate="print">
            <a:lum bright="10000" contrast="30000"/>
          </a:blip>
          <a:srcRect t="14500"/>
          <a:stretch>
            <a:fillRect/>
          </a:stretch>
        </p:blipFill>
        <p:spPr bwMode="auto">
          <a:xfrm>
            <a:off x="2590800" y="533400"/>
            <a:ext cx="4038600" cy="2925572"/>
          </a:xfrm>
          <a:prstGeom prst="ellipse">
            <a:avLst/>
          </a:prstGeom>
          <a:ln>
            <a:noFill/>
          </a:ln>
          <a:effectLst>
            <a:softEdge rad="112500"/>
          </a:effectLst>
        </p:spPr>
      </p:pic>
      <p:sp>
        <p:nvSpPr>
          <p:cNvPr id="5" name="Title 4"/>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title"/>
          </p:nvPr>
        </p:nvSpPr>
        <p:spPr>
          <a:xfrm>
            <a:off x="228600" y="228600"/>
            <a:ext cx="8526463" cy="609600"/>
          </a:xfrm>
        </p:spPr>
        <p:txBody>
          <a:bodyPr anchor="b">
            <a:normAutofit fontScale="90000"/>
          </a:bodyPr>
          <a:lstStyle/>
          <a:p>
            <a:pPr eaLnBrk="1" fontAlgn="auto" hangingPunct="1">
              <a:spcAft>
                <a:spcPts val="0"/>
              </a:spcAft>
              <a:defRPr/>
            </a:pPr>
            <a:endParaRPr lang="en-US" dirty="0">
              <a:solidFill>
                <a:srgbClr val="FFFF00"/>
              </a:solidFill>
            </a:endParaRPr>
          </a:p>
        </p:txBody>
      </p:sp>
      <p:sp>
        <p:nvSpPr>
          <p:cNvPr id="171010" name="Rectangle 2"/>
          <p:cNvSpPr>
            <a:spLocks noGrp="1" noChangeArrowheads="1"/>
          </p:cNvSpPr>
          <p:nvPr>
            <p:ph idx="1"/>
          </p:nvPr>
        </p:nvSpPr>
        <p:spPr>
          <a:xfrm>
            <a:off x="381000" y="990600"/>
            <a:ext cx="8229600" cy="4962525"/>
          </a:xfrm>
          <a:solidFill>
            <a:schemeClr val="accent3">
              <a:lumMod val="20000"/>
              <a:lumOff val="80000"/>
            </a:schemeClr>
          </a:solidFill>
          <a:ln>
            <a:solidFill>
              <a:schemeClr val="accent2">
                <a:lumMod val="50000"/>
              </a:schemeClr>
            </a:solidFill>
          </a:ln>
        </p:spPr>
        <p:txBody>
          <a:bodyPr rtlCol="0">
            <a:normAutofit/>
          </a:bodyPr>
          <a:lstStyle/>
          <a:p>
            <a:pPr algn="just" eaLnBrk="1" fontAlgn="auto" hangingPunct="1">
              <a:spcAft>
                <a:spcPts val="0"/>
              </a:spcAft>
              <a:buFont typeface="Wingdings" pitchFamily="2" charset="2"/>
              <a:buChar char=""/>
              <a:defRPr/>
            </a:pPr>
            <a:r>
              <a:rPr lang="en-US" sz="2800" dirty="0" smtClean="0">
                <a:solidFill>
                  <a:srgbClr val="B80000"/>
                </a:solidFill>
                <a:latin typeface="Arial" pitchFamily="34" charset="0"/>
                <a:cs typeface="Arial" pitchFamily="34" charset="0"/>
              </a:rPr>
              <a:t>Eight entries were found </a:t>
            </a:r>
            <a:r>
              <a:rPr lang="en-US" sz="2800" dirty="0">
                <a:solidFill>
                  <a:srgbClr val="B80000"/>
                </a:solidFill>
                <a:latin typeface="Arial" pitchFamily="34" charset="0"/>
                <a:cs typeface="Arial" pitchFamily="34" charset="0"/>
              </a:rPr>
              <a:t>to be resistant to wilt (&lt; 20 % wilt) up to 150 days after sowing </a:t>
            </a:r>
            <a:r>
              <a:rPr lang="en-US" sz="2800" i="1" dirty="0">
                <a:solidFill>
                  <a:srgbClr val="B80000"/>
                </a:solidFill>
                <a:latin typeface="Arial" pitchFamily="34" charset="0"/>
                <a:cs typeface="Arial" pitchFamily="34" charset="0"/>
              </a:rPr>
              <a:t>viz</a:t>
            </a:r>
            <a:r>
              <a:rPr lang="en-US" sz="2800" dirty="0">
                <a:solidFill>
                  <a:srgbClr val="B80000"/>
                </a:solidFill>
                <a:latin typeface="Arial" pitchFamily="34" charset="0"/>
                <a:cs typeface="Arial" pitchFamily="34" charset="0"/>
              </a:rPr>
              <a:t>., </a:t>
            </a:r>
            <a:r>
              <a:rPr lang="en-US" sz="2800" dirty="0" smtClean="0">
                <a:solidFill>
                  <a:srgbClr val="B80000"/>
                </a:solidFill>
                <a:latin typeface="Arial" pitchFamily="34" charset="0"/>
                <a:cs typeface="Arial" pitchFamily="34" charset="0"/>
              </a:rPr>
              <a:t>RG- 1221,1624, 2746, 2781, 2787, 2800, 3105 and RG-3093</a:t>
            </a:r>
          </a:p>
          <a:p>
            <a:pPr algn="just" eaLnBrk="1" fontAlgn="auto" hangingPunct="1">
              <a:lnSpc>
                <a:spcPct val="80000"/>
              </a:lnSpc>
              <a:spcAft>
                <a:spcPts val="0"/>
              </a:spcAft>
              <a:buFont typeface="Wingdings" pitchFamily="2" charset="2"/>
              <a:buChar char=""/>
              <a:defRPr/>
            </a:pPr>
            <a:endParaRPr lang="en-US" sz="2600" dirty="0" smtClean="0">
              <a:solidFill>
                <a:srgbClr val="990099"/>
              </a:solidFill>
              <a:latin typeface="Arial Narrow" pitchFamily="34" charset="0"/>
              <a:cs typeface="Arial" pitchFamily="34" charset="0"/>
            </a:endParaRPr>
          </a:p>
          <a:p>
            <a:pPr algn="just" eaLnBrk="1" fontAlgn="auto" hangingPunct="1">
              <a:lnSpc>
                <a:spcPct val="80000"/>
              </a:lnSpc>
              <a:spcAft>
                <a:spcPts val="0"/>
              </a:spcAft>
              <a:buFont typeface="Wingdings" pitchFamily="2" charset="2"/>
              <a:buChar char=""/>
              <a:defRPr/>
            </a:pPr>
            <a:r>
              <a:rPr lang="en-US" sz="2600" dirty="0" smtClean="0">
                <a:solidFill>
                  <a:srgbClr val="990099"/>
                </a:solidFill>
                <a:latin typeface="Arial Narrow" pitchFamily="34" charset="0"/>
                <a:cs typeface="Arial" pitchFamily="34" charset="0"/>
              </a:rPr>
              <a:t>Disease </a:t>
            </a:r>
            <a:r>
              <a:rPr lang="en-US" sz="2600" dirty="0">
                <a:solidFill>
                  <a:srgbClr val="990099"/>
                </a:solidFill>
                <a:latin typeface="Arial Narrow" pitchFamily="34" charset="0"/>
                <a:cs typeface="Arial" pitchFamily="34" charset="0"/>
              </a:rPr>
              <a:t>incidence Susceptible </a:t>
            </a:r>
            <a:r>
              <a:rPr lang="en-US" sz="2600" dirty="0" smtClean="0">
                <a:solidFill>
                  <a:srgbClr val="990099"/>
                </a:solidFill>
                <a:latin typeface="Arial Narrow" pitchFamily="34" charset="0"/>
                <a:cs typeface="Arial" pitchFamily="34" charset="0"/>
              </a:rPr>
              <a:t>Check</a:t>
            </a:r>
          </a:p>
          <a:p>
            <a:pPr algn="just" eaLnBrk="1" fontAlgn="auto" hangingPunct="1">
              <a:lnSpc>
                <a:spcPct val="80000"/>
              </a:lnSpc>
              <a:spcAft>
                <a:spcPts val="0"/>
              </a:spcAft>
              <a:buFont typeface="Wingdings" pitchFamily="2" charset="2"/>
              <a:buChar char=""/>
              <a:defRPr/>
            </a:pPr>
            <a:r>
              <a:rPr lang="en-US" sz="2600" dirty="0" smtClean="0">
                <a:solidFill>
                  <a:srgbClr val="990099"/>
                </a:solidFill>
                <a:latin typeface="Arial Narrow" pitchFamily="34" charset="0"/>
                <a:cs typeface="Arial" pitchFamily="34" charset="0"/>
              </a:rPr>
              <a:t> (</a:t>
            </a:r>
            <a:r>
              <a:rPr lang="en-US" sz="2600" dirty="0" err="1" smtClean="0">
                <a:solidFill>
                  <a:srgbClr val="990099"/>
                </a:solidFill>
                <a:latin typeface="Arial Narrow" pitchFamily="34" charset="0"/>
                <a:cs typeface="Arial" pitchFamily="34" charset="0"/>
              </a:rPr>
              <a:t>Kranti</a:t>
            </a:r>
            <a:r>
              <a:rPr lang="en-US" sz="2600" dirty="0" smtClean="0">
                <a:solidFill>
                  <a:srgbClr val="990099"/>
                </a:solidFill>
                <a:latin typeface="Arial Narrow" pitchFamily="34" charset="0"/>
                <a:cs typeface="Arial" pitchFamily="34" charset="0"/>
              </a:rPr>
              <a:t>) : 90.6%</a:t>
            </a:r>
            <a:endParaRPr lang="en-US" sz="2600" dirty="0">
              <a:solidFill>
                <a:srgbClr val="990099"/>
              </a:solidFill>
              <a:latin typeface="Arial Narrow" pitchFamily="34" charset="0"/>
              <a:cs typeface="Arial" pitchFamily="34" charset="0"/>
            </a:endParaRPr>
          </a:p>
          <a:p>
            <a:pPr eaLnBrk="1" fontAlgn="auto" hangingPunct="1">
              <a:lnSpc>
                <a:spcPct val="80000"/>
              </a:lnSpc>
              <a:spcAft>
                <a:spcPts val="0"/>
              </a:spcAft>
              <a:buFont typeface="Wingdings" pitchFamily="2" charset="2"/>
              <a:buNone/>
              <a:defRPr/>
            </a:pPr>
            <a:r>
              <a:rPr lang="en-US" sz="2600" dirty="0">
                <a:solidFill>
                  <a:srgbClr val="990099"/>
                </a:solidFill>
                <a:latin typeface="Arial Narrow" pitchFamily="34" charset="0"/>
                <a:cs typeface="Arial" pitchFamily="34" charset="0"/>
              </a:rPr>
              <a:t>	Disease incidence Resistant </a:t>
            </a:r>
            <a:r>
              <a:rPr lang="en-US" sz="2600" dirty="0" smtClean="0">
                <a:solidFill>
                  <a:srgbClr val="990099"/>
                </a:solidFill>
                <a:latin typeface="Arial Narrow" pitchFamily="34" charset="0"/>
                <a:cs typeface="Arial" pitchFamily="34" charset="0"/>
              </a:rPr>
              <a:t>Check</a:t>
            </a:r>
          </a:p>
          <a:p>
            <a:pPr eaLnBrk="1" fontAlgn="auto" hangingPunct="1">
              <a:lnSpc>
                <a:spcPct val="80000"/>
              </a:lnSpc>
              <a:spcAft>
                <a:spcPts val="0"/>
              </a:spcAft>
              <a:buFont typeface="Wingdings" pitchFamily="2" charset="2"/>
              <a:buNone/>
              <a:defRPr/>
            </a:pPr>
            <a:r>
              <a:rPr lang="en-US" sz="2600" dirty="0" smtClean="0">
                <a:solidFill>
                  <a:srgbClr val="990099"/>
                </a:solidFill>
                <a:latin typeface="Arial Narrow" pitchFamily="34" charset="0"/>
                <a:cs typeface="Arial" pitchFamily="34" charset="0"/>
              </a:rPr>
              <a:t>     </a:t>
            </a:r>
            <a:r>
              <a:rPr lang="en-US" sz="2600" dirty="0">
                <a:solidFill>
                  <a:srgbClr val="990099"/>
                </a:solidFill>
                <a:latin typeface="Arial Narrow" pitchFamily="34" charset="0"/>
                <a:cs typeface="Arial" pitchFamily="34" charset="0"/>
              </a:rPr>
              <a:t>(</a:t>
            </a:r>
            <a:r>
              <a:rPr lang="en-US" sz="2600" dirty="0" err="1">
                <a:solidFill>
                  <a:srgbClr val="990099"/>
                </a:solidFill>
                <a:latin typeface="Arial Narrow" pitchFamily="34" charset="0"/>
                <a:cs typeface="Arial" pitchFamily="34" charset="0"/>
              </a:rPr>
              <a:t>Haritha</a:t>
            </a:r>
            <a:r>
              <a:rPr lang="en-US" sz="2600" dirty="0" smtClean="0">
                <a:solidFill>
                  <a:srgbClr val="990099"/>
                </a:solidFill>
                <a:latin typeface="Arial Narrow" pitchFamily="34" charset="0"/>
                <a:cs typeface="Arial" pitchFamily="34" charset="0"/>
              </a:rPr>
              <a:t>)   : 0.0</a:t>
            </a:r>
            <a:r>
              <a:rPr lang="en-US" sz="2600" dirty="0">
                <a:solidFill>
                  <a:srgbClr val="990099"/>
                </a:solidFill>
                <a:latin typeface="Arial Narrow" pitchFamily="34" charset="0"/>
                <a:cs typeface="Arial" pitchFamily="34" charset="0"/>
              </a:rPr>
              <a:t>%</a:t>
            </a:r>
          </a:p>
        </p:txBody>
      </p:sp>
      <p:pic>
        <p:nvPicPr>
          <p:cNvPr id="20484" name="Picture 3"/>
          <p:cNvPicPr>
            <a:picLocks noChangeAspect="1" noChangeArrowheads="1"/>
          </p:cNvPicPr>
          <p:nvPr/>
        </p:nvPicPr>
        <p:blipFill>
          <a:blip r:embed="rId2"/>
          <a:srcRect/>
          <a:stretch>
            <a:fillRect/>
          </a:stretch>
        </p:blipFill>
        <p:spPr bwMode="auto">
          <a:xfrm>
            <a:off x="5943600" y="2667000"/>
            <a:ext cx="2316163" cy="3276600"/>
          </a:xfrm>
          <a:prstGeom prst="rect">
            <a:avLst/>
          </a:prstGeom>
          <a:noFill/>
          <a:ln w="9525">
            <a:noFill/>
            <a:miter lim="800000"/>
            <a:headEnd/>
            <a:tailEnd/>
          </a:ln>
        </p:spPr>
      </p:pic>
      <p:sp>
        <p:nvSpPr>
          <p:cNvPr id="20485" name="Rectangle 4"/>
          <p:cNvSpPr>
            <a:spLocks noChangeArrowheads="1"/>
          </p:cNvSpPr>
          <p:nvPr/>
        </p:nvSpPr>
        <p:spPr bwMode="auto">
          <a:xfrm>
            <a:off x="6096000" y="5562600"/>
            <a:ext cx="939800" cy="369888"/>
          </a:xfrm>
          <a:prstGeom prst="rect">
            <a:avLst/>
          </a:prstGeom>
          <a:solidFill>
            <a:srgbClr val="FFCCFF"/>
          </a:solidFill>
          <a:ln w="9525">
            <a:solidFill>
              <a:schemeClr val="tx1"/>
            </a:solidFill>
            <a:miter lim="800000"/>
            <a:headEnd/>
            <a:tailEnd/>
          </a:ln>
        </p:spPr>
        <p:txBody>
          <a:bodyPr>
            <a:spAutoFit/>
          </a:bodyPr>
          <a:lstStyle/>
          <a:p>
            <a:r>
              <a:rPr lang="en-US" b="1">
                <a:solidFill>
                  <a:srgbClr val="FF0000"/>
                </a:solidFill>
                <a:latin typeface="Book Antiqua" pitchFamily="18" charset="0"/>
              </a:rPr>
              <a:t>Kranti</a:t>
            </a:r>
          </a:p>
        </p:txBody>
      </p:sp>
      <p:sp>
        <p:nvSpPr>
          <p:cNvPr id="20486" name="Rectangle 5"/>
          <p:cNvSpPr>
            <a:spLocks noChangeArrowheads="1"/>
          </p:cNvSpPr>
          <p:nvPr/>
        </p:nvSpPr>
        <p:spPr bwMode="auto">
          <a:xfrm>
            <a:off x="7239000" y="5562600"/>
            <a:ext cx="992188" cy="369888"/>
          </a:xfrm>
          <a:prstGeom prst="rect">
            <a:avLst/>
          </a:prstGeom>
          <a:solidFill>
            <a:srgbClr val="FFCCFF"/>
          </a:solidFill>
          <a:ln w="9525">
            <a:solidFill>
              <a:schemeClr val="tx1"/>
            </a:solidFill>
            <a:miter lim="800000"/>
            <a:headEnd/>
            <a:tailEnd/>
          </a:ln>
        </p:spPr>
        <p:txBody>
          <a:bodyPr wrap="none">
            <a:spAutoFit/>
          </a:bodyPr>
          <a:lstStyle/>
          <a:p>
            <a:r>
              <a:rPr lang="en-US" b="1">
                <a:solidFill>
                  <a:srgbClr val="FF0000"/>
                </a:solidFill>
                <a:latin typeface="Book Antiqua" pitchFamily="18" charset="0"/>
              </a:rPr>
              <a:t>Haritha</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IN"/>
          </a:p>
        </p:txBody>
      </p:sp>
      <p:graphicFrame>
        <p:nvGraphicFramePr>
          <p:cNvPr id="17606" name="Group 198"/>
          <p:cNvGraphicFramePr>
            <a:graphicFrameLocks noGrp="1"/>
          </p:cNvGraphicFramePr>
          <p:nvPr>
            <p:ph idx="1"/>
          </p:nvPr>
        </p:nvGraphicFramePr>
        <p:xfrm>
          <a:off x="381000" y="228600"/>
          <a:ext cx="8458201" cy="6268443"/>
        </p:xfrm>
        <a:graphic>
          <a:graphicData uri="http://schemas.openxmlformats.org/drawingml/2006/table">
            <a:tbl>
              <a:tblPr/>
              <a:tblGrid>
                <a:gridCol w="838200"/>
                <a:gridCol w="1676400"/>
                <a:gridCol w="1086336"/>
                <a:gridCol w="1256330"/>
                <a:gridCol w="1200856"/>
                <a:gridCol w="1199223"/>
                <a:gridCol w="1200856"/>
              </a:tblGrid>
              <a:tr h="27455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err="1" smtClean="0">
                          <a:ln>
                            <a:noFill/>
                          </a:ln>
                          <a:solidFill>
                            <a:srgbClr val="000000"/>
                          </a:solidFill>
                          <a:effectLst/>
                          <a:latin typeface="Book Antiqua" pitchFamily="18" charset="0"/>
                          <a:cs typeface="Times New Roman" pitchFamily="18" charset="0"/>
                        </a:rPr>
                        <a:t>Sl.No</a:t>
                      </a: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err="1" smtClean="0">
                          <a:ln>
                            <a:noFill/>
                          </a:ln>
                          <a:solidFill>
                            <a:srgbClr val="000000"/>
                          </a:solidFill>
                          <a:effectLst/>
                          <a:latin typeface="Book Antiqua" pitchFamily="18" charset="0"/>
                          <a:cs typeface="Times New Roman" pitchFamily="18" charset="0"/>
                        </a:rPr>
                        <a:t>Germpalsm</a:t>
                      </a: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 Entry </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30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60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90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120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150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nSpc>
                          <a:spcPct val="115000"/>
                        </a:lnSpc>
                        <a:spcBef>
                          <a:spcPts val="0"/>
                        </a:spcBef>
                        <a:spcAft>
                          <a:spcPts val="0"/>
                        </a:spcAft>
                      </a:pPr>
                      <a:r>
                        <a:rPr lang="en-US" sz="1800" b="1" dirty="0" smtClean="0">
                          <a:solidFill>
                            <a:srgbClr val="FF0000"/>
                          </a:solidFill>
                          <a:latin typeface="Times New Roman"/>
                          <a:ea typeface="Times New Roman"/>
                          <a:cs typeface="Times New Roman"/>
                        </a:rPr>
                        <a:t>RG-  1221</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0.0</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12.5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12.5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18.8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18.8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1624</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0.0</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1631</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18.8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25.0</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31.3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1834</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18.8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25.0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25.0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37.5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37.5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2090</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31.3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43.8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56.3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75.0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87.5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2430</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6.7</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13.3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13.3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26.7</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2432</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15.4</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61.5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76.9</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84.6</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92.3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2661</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14.3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14.3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28.6</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42.9</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42.9</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2746</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12.5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12.5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12.5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2781</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6.3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2787</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14.3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14.3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14.3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14.3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14.3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2800</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12.5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2809</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9.1</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27.3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36.4</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45.5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45.5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2970</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25.0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43.8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62.5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68.8</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68.8</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3016</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7.14</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35.7</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50.0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57.1</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57.1</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3020</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8.3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16.7</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16.6</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25.0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25.0</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3105</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0.0</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0.0</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3089</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13.3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33.3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46.6</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53.3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53.3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9882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3093</a:t>
                      </a:r>
                      <a:endParaRPr lang="en-US" sz="18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6.3</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6.3</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12.5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a:solidFill>
                            <a:srgbClr val="FF0000"/>
                          </a:solidFill>
                          <a:latin typeface="Times New Roman"/>
                          <a:ea typeface="Times New Roman"/>
                          <a:cs typeface="Times New Roman"/>
                        </a:rPr>
                        <a:t>12.5</a:t>
                      </a:r>
                      <a:endParaRPr lang="en-US" sz="1600" b="1">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algn="ctr">
                        <a:lnSpc>
                          <a:spcPct val="115000"/>
                        </a:lnSpc>
                        <a:spcBef>
                          <a:spcPts val="0"/>
                        </a:spcBef>
                        <a:spcAft>
                          <a:spcPts val="0"/>
                        </a:spcAft>
                      </a:pPr>
                      <a:r>
                        <a:rPr lang="en-US" sz="1800" b="1" dirty="0">
                          <a:solidFill>
                            <a:srgbClr val="FF0000"/>
                          </a:solidFill>
                          <a:latin typeface="Times New Roman"/>
                          <a:ea typeface="Times New Roman"/>
                          <a:cs typeface="Times New Roman"/>
                        </a:rPr>
                        <a:t>12.5</a:t>
                      </a:r>
                      <a:endParaRPr lang="en-US" sz="1600" b="1" dirty="0">
                        <a:latin typeface="Calibri"/>
                        <a:ea typeface="Times New Roman"/>
                        <a:cs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bl>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title"/>
          </p:nvPr>
        </p:nvSpPr>
        <p:spPr>
          <a:xfrm>
            <a:off x="0" y="838200"/>
            <a:ext cx="8915400" cy="914400"/>
          </a:xfrm>
          <a:ln>
            <a:solidFill>
              <a:srgbClr val="800000"/>
            </a:solidFill>
          </a:ln>
        </p:spPr>
        <p:txBody>
          <a:bodyPr anchor="b">
            <a:normAutofit fontScale="90000"/>
          </a:bodyPr>
          <a:lstStyle/>
          <a:p>
            <a:pPr algn="ctr" eaLnBrk="1" fontAlgn="auto" hangingPunct="1">
              <a:spcAft>
                <a:spcPts val="0"/>
              </a:spcAft>
              <a:defRPr/>
            </a:pPr>
            <a:r>
              <a:rPr lang="en-US" dirty="0" smtClean="0">
                <a:solidFill>
                  <a:srgbClr val="800000"/>
                </a:solidFill>
              </a:rPr>
              <a:t/>
            </a:r>
            <a:br>
              <a:rPr lang="en-US" dirty="0" smtClean="0">
                <a:solidFill>
                  <a:srgbClr val="800000"/>
                </a:solidFill>
              </a:rPr>
            </a:br>
            <a:r>
              <a:rPr lang="en-US" dirty="0" smtClean="0">
                <a:solidFill>
                  <a:srgbClr val="800000"/>
                </a:solidFill>
              </a:rPr>
              <a:t/>
            </a:r>
            <a:br>
              <a:rPr lang="en-US" dirty="0" smtClean="0">
                <a:solidFill>
                  <a:srgbClr val="800000"/>
                </a:solidFill>
              </a:rPr>
            </a:br>
            <a:r>
              <a:rPr lang="en-US" dirty="0" smtClean="0">
                <a:solidFill>
                  <a:srgbClr val="800000"/>
                </a:solidFill>
              </a:rPr>
              <a:t/>
            </a:r>
            <a:br>
              <a:rPr lang="en-US" dirty="0" smtClean="0">
                <a:solidFill>
                  <a:srgbClr val="800000"/>
                </a:solidFill>
              </a:rPr>
            </a:br>
            <a:r>
              <a:rPr lang="en-US" sz="3100" dirty="0" smtClean="0">
                <a:solidFill>
                  <a:srgbClr val="800000"/>
                </a:solidFill>
              </a:rPr>
              <a:t>Testing </a:t>
            </a:r>
            <a:r>
              <a:rPr lang="en-US" sz="3100" dirty="0">
                <a:solidFill>
                  <a:srgbClr val="800000"/>
                </a:solidFill>
              </a:rPr>
              <a:t>of advanced breeding material (varieties/hybrids) for their reaction to </a:t>
            </a:r>
            <a:r>
              <a:rPr lang="en-US" sz="3100" dirty="0" smtClean="0">
                <a:solidFill>
                  <a:srgbClr val="800000"/>
                </a:solidFill>
              </a:rPr>
              <a:t>WILT</a:t>
            </a:r>
            <a:endParaRPr lang="en-US" dirty="0">
              <a:solidFill>
                <a:srgbClr val="800000"/>
              </a:solidFill>
            </a:endParaRPr>
          </a:p>
        </p:txBody>
      </p:sp>
      <p:sp>
        <p:nvSpPr>
          <p:cNvPr id="173058" name="Rectangle 2"/>
          <p:cNvSpPr>
            <a:spLocks noGrp="1" noChangeArrowheads="1"/>
          </p:cNvSpPr>
          <p:nvPr>
            <p:ph idx="1"/>
          </p:nvPr>
        </p:nvSpPr>
        <p:spPr>
          <a:xfrm>
            <a:off x="36513" y="1905000"/>
            <a:ext cx="8991600" cy="3962400"/>
          </a:xfrm>
          <a:solidFill>
            <a:schemeClr val="accent6">
              <a:lumMod val="20000"/>
              <a:lumOff val="80000"/>
            </a:schemeClr>
          </a:solidFill>
          <a:ln>
            <a:solidFill>
              <a:schemeClr val="accent2">
                <a:lumMod val="50000"/>
              </a:schemeClr>
            </a:solidFill>
          </a:ln>
        </p:spPr>
        <p:txBody>
          <a:bodyPr rtlCol="0">
            <a:normAutofit fontScale="85000" lnSpcReduction="20000"/>
          </a:bodyPr>
          <a:lstStyle/>
          <a:p>
            <a:pPr eaLnBrk="1" fontAlgn="auto" hangingPunct="1">
              <a:lnSpc>
                <a:spcPct val="80000"/>
              </a:lnSpc>
              <a:spcAft>
                <a:spcPts val="0"/>
              </a:spcAft>
              <a:buFont typeface="Wingdings" pitchFamily="2" charset="2"/>
              <a:buNone/>
              <a:defRPr/>
            </a:pPr>
            <a:endParaRPr lang="en-US" sz="2600" dirty="0" smtClean="0">
              <a:solidFill>
                <a:srgbClr val="990099"/>
              </a:solidFill>
            </a:endParaRPr>
          </a:p>
          <a:p>
            <a:pPr algn="just" eaLnBrk="1" fontAlgn="auto" hangingPunct="1">
              <a:lnSpc>
                <a:spcPct val="120000"/>
              </a:lnSpc>
              <a:spcAft>
                <a:spcPts val="0"/>
              </a:spcAft>
              <a:buFont typeface="Wingdings" pitchFamily="2" charset="2"/>
              <a:buNone/>
              <a:defRPr/>
            </a:pPr>
            <a:r>
              <a:rPr lang="en-US" sz="2400" b="1" dirty="0" smtClean="0"/>
              <a:t>IHT (13), IVHT (15) and AVHT (11) entries </a:t>
            </a:r>
            <a:r>
              <a:rPr lang="en-US" sz="2600" b="1" dirty="0" smtClean="0">
                <a:solidFill>
                  <a:srgbClr val="990099"/>
                </a:solidFill>
                <a:latin typeface="Book Antiqua" pitchFamily="18" charset="0"/>
                <a:cs typeface="Arial" pitchFamily="34" charset="0"/>
              </a:rPr>
              <a:t>supplied </a:t>
            </a:r>
            <a:r>
              <a:rPr lang="en-US" sz="2600" b="1" dirty="0">
                <a:solidFill>
                  <a:srgbClr val="990099"/>
                </a:solidFill>
                <a:latin typeface="Book Antiqua" pitchFamily="18" charset="0"/>
                <a:cs typeface="Arial" pitchFamily="34" charset="0"/>
              </a:rPr>
              <a:t>by DOR, Hyd. were evaluated for their reaction to wilt </a:t>
            </a:r>
            <a:r>
              <a:rPr lang="en-US" sz="2600" b="1" dirty="0" smtClean="0">
                <a:solidFill>
                  <a:srgbClr val="990099"/>
                </a:solidFill>
                <a:latin typeface="Book Antiqua" pitchFamily="18" charset="0"/>
                <a:cs typeface="Arial" pitchFamily="34" charset="0"/>
              </a:rPr>
              <a:t>disease</a:t>
            </a:r>
          </a:p>
          <a:p>
            <a:pPr eaLnBrk="1" fontAlgn="auto" hangingPunct="1">
              <a:lnSpc>
                <a:spcPct val="120000"/>
              </a:lnSpc>
              <a:spcAft>
                <a:spcPts val="0"/>
              </a:spcAft>
              <a:buFont typeface="Wingdings" pitchFamily="2" charset="2"/>
              <a:buNone/>
              <a:defRPr/>
            </a:pPr>
            <a:endParaRPr lang="en-US" sz="2600" b="1" dirty="0">
              <a:solidFill>
                <a:srgbClr val="990099"/>
              </a:solidFill>
              <a:latin typeface="Book Antiqua" pitchFamily="18" charset="0"/>
              <a:cs typeface="Arial" pitchFamily="34" charset="0"/>
            </a:endParaRPr>
          </a:p>
          <a:p>
            <a:pPr eaLnBrk="1" fontAlgn="auto" hangingPunct="1">
              <a:lnSpc>
                <a:spcPct val="80000"/>
              </a:lnSpc>
              <a:spcAft>
                <a:spcPts val="0"/>
              </a:spcAft>
              <a:buFont typeface="Wingdings" pitchFamily="2" charset="2"/>
              <a:buNone/>
              <a:defRPr/>
            </a:pPr>
            <a:r>
              <a:rPr lang="en-US" sz="2600" b="1" dirty="0">
                <a:solidFill>
                  <a:srgbClr val="FFFFFF"/>
                </a:solidFill>
                <a:latin typeface="Book Antiqua" pitchFamily="18" charset="0"/>
                <a:cs typeface="Arial" pitchFamily="34" charset="0"/>
              </a:rPr>
              <a:t>		</a:t>
            </a:r>
            <a:r>
              <a:rPr lang="en-US" sz="2600" b="1" dirty="0">
                <a:solidFill>
                  <a:schemeClr val="accent4">
                    <a:lumMod val="50000"/>
                  </a:schemeClr>
                </a:solidFill>
                <a:latin typeface="Book Antiqua" pitchFamily="18" charset="0"/>
                <a:cs typeface="Arial" pitchFamily="34" charset="0"/>
              </a:rPr>
              <a:t>Date of sowing – </a:t>
            </a:r>
            <a:r>
              <a:rPr lang="en-US" sz="2600" b="1" dirty="0" smtClean="0">
                <a:solidFill>
                  <a:schemeClr val="accent4">
                    <a:lumMod val="50000"/>
                  </a:schemeClr>
                </a:solidFill>
                <a:latin typeface="Book Antiqua" pitchFamily="18" charset="0"/>
                <a:cs typeface="Arial" pitchFamily="34" charset="0"/>
              </a:rPr>
              <a:t>04-7-2013 </a:t>
            </a:r>
            <a:endParaRPr lang="en-US" sz="2600" b="1" dirty="0">
              <a:solidFill>
                <a:schemeClr val="accent4">
                  <a:lumMod val="50000"/>
                </a:schemeClr>
              </a:solidFill>
              <a:latin typeface="Book Antiqua" pitchFamily="18" charset="0"/>
              <a:cs typeface="Arial" pitchFamily="34" charset="0"/>
            </a:endParaRPr>
          </a:p>
          <a:p>
            <a:pPr eaLnBrk="1" fontAlgn="auto" hangingPunct="1">
              <a:lnSpc>
                <a:spcPct val="80000"/>
              </a:lnSpc>
              <a:spcAft>
                <a:spcPts val="0"/>
              </a:spcAft>
              <a:buFont typeface="Wingdings" pitchFamily="2" charset="2"/>
              <a:buNone/>
              <a:defRPr/>
            </a:pPr>
            <a:r>
              <a:rPr lang="en-US" sz="2600" b="1" dirty="0">
                <a:solidFill>
                  <a:schemeClr val="accent4">
                    <a:lumMod val="50000"/>
                  </a:schemeClr>
                </a:solidFill>
                <a:latin typeface="Book Antiqua" pitchFamily="18" charset="0"/>
                <a:cs typeface="Arial" pitchFamily="34" charset="0"/>
              </a:rPr>
              <a:t>		Design </a:t>
            </a:r>
            <a:r>
              <a:rPr lang="en-US" sz="2600" b="1" dirty="0" smtClean="0">
                <a:solidFill>
                  <a:schemeClr val="accent4">
                    <a:lumMod val="50000"/>
                  </a:schemeClr>
                </a:solidFill>
                <a:latin typeface="Book Antiqua" pitchFamily="18" charset="0"/>
                <a:cs typeface="Arial" pitchFamily="34" charset="0"/>
              </a:rPr>
              <a:t>               </a:t>
            </a:r>
            <a:r>
              <a:rPr lang="en-US" sz="2600" b="1" dirty="0">
                <a:solidFill>
                  <a:schemeClr val="accent4">
                    <a:lumMod val="50000"/>
                  </a:schemeClr>
                </a:solidFill>
                <a:latin typeface="Book Antiqua" pitchFamily="18" charset="0"/>
                <a:cs typeface="Arial" pitchFamily="34" charset="0"/>
              </a:rPr>
              <a:t>- </a:t>
            </a:r>
            <a:r>
              <a:rPr lang="en-US" sz="2600" b="1" dirty="0" smtClean="0">
                <a:solidFill>
                  <a:schemeClr val="accent4">
                    <a:lumMod val="50000"/>
                  </a:schemeClr>
                </a:solidFill>
                <a:latin typeface="Book Antiqua" pitchFamily="18" charset="0"/>
                <a:cs typeface="Arial" pitchFamily="34" charset="0"/>
              </a:rPr>
              <a:t> RBD </a:t>
            </a:r>
            <a:endParaRPr lang="en-US" sz="2600" b="1" dirty="0">
              <a:solidFill>
                <a:schemeClr val="accent4">
                  <a:lumMod val="50000"/>
                </a:schemeClr>
              </a:solidFill>
              <a:latin typeface="Book Antiqua" pitchFamily="18" charset="0"/>
              <a:cs typeface="Arial" pitchFamily="34" charset="0"/>
            </a:endParaRPr>
          </a:p>
          <a:p>
            <a:pPr eaLnBrk="1" fontAlgn="auto" hangingPunct="1">
              <a:lnSpc>
                <a:spcPct val="80000"/>
              </a:lnSpc>
              <a:spcAft>
                <a:spcPts val="0"/>
              </a:spcAft>
              <a:buFont typeface="Wingdings" pitchFamily="2" charset="2"/>
              <a:buNone/>
              <a:defRPr/>
            </a:pPr>
            <a:r>
              <a:rPr lang="en-US" sz="2600" b="1" dirty="0">
                <a:solidFill>
                  <a:schemeClr val="accent4">
                    <a:lumMod val="50000"/>
                  </a:schemeClr>
                </a:solidFill>
                <a:latin typeface="Book Antiqua" pitchFamily="18" charset="0"/>
                <a:cs typeface="Arial" pitchFamily="34" charset="0"/>
              </a:rPr>
              <a:t>		</a:t>
            </a:r>
            <a:r>
              <a:rPr lang="en-US" sz="2600" b="1" dirty="0" smtClean="0">
                <a:solidFill>
                  <a:schemeClr val="accent4">
                    <a:lumMod val="50000"/>
                  </a:schemeClr>
                </a:solidFill>
                <a:latin typeface="Book Antiqua" pitchFamily="18" charset="0"/>
                <a:cs typeface="Arial" pitchFamily="34" charset="0"/>
              </a:rPr>
              <a:t>Replications      </a:t>
            </a:r>
            <a:r>
              <a:rPr lang="en-US" sz="2600" b="1" dirty="0">
                <a:solidFill>
                  <a:schemeClr val="accent4">
                    <a:lumMod val="50000"/>
                  </a:schemeClr>
                </a:solidFill>
                <a:latin typeface="Book Antiqua" pitchFamily="18" charset="0"/>
                <a:cs typeface="Arial" pitchFamily="34" charset="0"/>
              </a:rPr>
              <a:t>- 3</a:t>
            </a:r>
          </a:p>
          <a:p>
            <a:pPr eaLnBrk="1" fontAlgn="auto" hangingPunct="1">
              <a:lnSpc>
                <a:spcPct val="80000"/>
              </a:lnSpc>
              <a:spcAft>
                <a:spcPts val="0"/>
              </a:spcAft>
              <a:buFont typeface="Wingdings" pitchFamily="2" charset="2"/>
              <a:buNone/>
              <a:defRPr/>
            </a:pPr>
            <a:r>
              <a:rPr lang="en-US" sz="2600" b="1" dirty="0">
                <a:solidFill>
                  <a:schemeClr val="accent4">
                    <a:lumMod val="50000"/>
                  </a:schemeClr>
                </a:solidFill>
                <a:latin typeface="Book Antiqua" pitchFamily="18" charset="0"/>
                <a:cs typeface="Arial" pitchFamily="34" charset="0"/>
              </a:rPr>
              <a:t>		Checks </a:t>
            </a:r>
            <a:r>
              <a:rPr lang="en-US" sz="2600" b="1" dirty="0" smtClean="0">
                <a:solidFill>
                  <a:schemeClr val="accent4">
                    <a:lumMod val="50000"/>
                  </a:schemeClr>
                </a:solidFill>
                <a:latin typeface="Book Antiqua" pitchFamily="18" charset="0"/>
                <a:cs typeface="Arial" pitchFamily="34" charset="0"/>
              </a:rPr>
              <a:t> –  </a:t>
            </a:r>
            <a:r>
              <a:rPr lang="en-US" sz="2600" b="1" dirty="0" err="1">
                <a:solidFill>
                  <a:schemeClr val="accent4">
                    <a:lumMod val="50000"/>
                  </a:schemeClr>
                </a:solidFill>
                <a:latin typeface="Book Antiqua" pitchFamily="18" charset="0"/>
                <a:cs typeface="Arial" pitchFamily="34" charset="0"/>
              </a:rPr>
              <a:t>Kranti</a:t>
            </a:r>
            <a:r>
              <a:rPr lang="en-US" sz="2600" b="1" dirty="0">
                <a:solidFill>
                  <a:schemeClr val="accent4">
                    <a:lumMod val="50000"/>
                  </a:schemeClr>
                </a:solidFill>
                <a:latin typeface="Book Antiqua" pitchFamily="18" charset="0"/>
                <a:cs typeface="Arial" pitchFamily="34" charset="0"/>
              </a:rPr>
              <a:t> (Susceptible) </a:t>
            </a:r>
          </a:p>
          <a:p>
            <a:pPr eaLnBrk="1" fontAlgn="auto" hangingPunct="1">
              <a:lnSpc>
                <a:spcPct val="80000"/>
              </a:lnSpc>
              <a:spcAft>
                <a:spcPts val="0"/>
              </a:spcAft>
              <a:buFont typeface="Wingdings" pitchFamily="2" charset="2"/>
              <a:buNone/>
              <a:defRPr/>
            </a:pPr>
            <a:r>
              <a:rPr lang="en-US" sz="2600" b="1" dirty="0">
                <a:solidFill>
                  <a:schemeClr val="accent4">
                    <a:lumMod val="50000"/>
                  </a:schemeClr>
                </a:solidFill>
                <a:latin typeface="Book Antiqua" pitchFamily="18" charset="0"/>
                <a:cs typeface="Arial" pitchFamily="34" charset="0"/>
              </a:rPr>
              <a:t>			      </a:t>
            </a:r>
            <a:r>
              <a:rPr lang="en-US" sz="2600" b="1" dirty="0" err="1">
                <a:solidFill>
                  <a:schemeClr val="accent4">
                    <a:lumMod val="50000"/>
                  </a:schemeClr>
                </a:solidFill>
                <a:latin typeface="Book Antiqua" pitchFamily="18" charset="0"/>
                <a:cs typeface="Arial" pitchFamily="34" charset="0"/>
              </a:rPr>
              <a:t>Haritha</a:t>
            </a:r>
            <a:r>
              <a:rPr lang="en-US" sz="2600" b="1" dirty="0">
                <a:solidFill>
                  <a:schemeClr val="accent4">
                    <a:lumMod val="50000"/>
                  </a:schemeClr>
                </a:solidFill>
                <a:latin typeface="Book Antiqua" pitchFamily="18" charset="0"/>
                <a:cs typeface="Arial" pitchFamily="34" charset="0"/>
              </a:rPr>
              <a:t> (resistant) after every </a:t>
            </a:r>
            <a:r>
              <a:rPr lang="en-US" sz="2600" b="1" dirty="0" smtClean="0">
                <a:solidFill>
                  <a:schemeClr val="accent4">
                    <a:lumMod val="50000"/>
                  </a:schemeClr>
                </a:solidFill>
                <a:latin typeface="Book Antiqua" pitchFamily="18" charset="0"/>
                <a:cs typeface="Arial" pitchFamily="34" charset="0"/>
              </a:rPr>
              <a:t>five </a:t>
            </a:r>
            <a:r>
              <a:rPr lang="en-US" sz="2600" b="1" dirty="0">
                <a:solidFill>
                  <a:schemeClr val="accent4">
                    <a:lumMod val="50000"/>
                  </a:schemeClr>
                </a:solidFill>
                <a:latin typeface="Book Antiqua" pitchFamily="18" charset="0"/>
                <a:cs typeface="Arial" pitchFamily="34" charset="0"/>
              </a:rPr>
              <a:t>test entries</a:t>
            </a:r>
          </a:p>
          <a:p>
            <a:pPr eaLnBrk="1" fontAlgn="auto" hangingPunct="1">
              <a:lnSpc>
                <a:spcPct val="80000"/>
              </a:lnSpc>
              <a:spcAft>
                <a:spcPts val="0"/>
              </a:spcAft>
              <a:buFont typeface="Wingdings" pitchFamily="2" charset="2"/>
              <a:buNone/>
              <a:defRPr/>
            </a:pPr>
            <a:endParaRPr lang="en-US" sz="2600" b="1" dirty="0">
              <a:solidFill>
                <a:srgbClr val="00FF00"/>
              </a:solidFill>
              <a:latin typeface="Book Antiqua" pitchFamily="18" charset="0"/>
              <a:cs typeface="Arial" pitchFamily="34" charset="0"/>
            </a:endParaRPr>
          </a:p>
          <a:p>
            <a:pPr eaLnBrk="1" fontAlgn="auto" hangingPunct="1">
              <a:lnSpc>
                <a:spcPct val="80000"/>
              </a:lnSpc>
              <a:spcAft>
                <a:spcPts val="0"/>
              </a:spcAft>
              <a:buFont typeface="Wingdings" pitchFamily="2" charset="2"/>
              <a:buNone/>
              <a:defRPr/>
            </a:pPr>
            <a:r>
              <a:rPr lang="en-US" sz="2600" b="1" dirty="0">
                <a:solidFill>
                  <a:srgbClr val="990099"/>
                </a:solidFill>
                <a:latin typeface="Book Antiqua" pitchFamily="18" charset="0"/>
                <a:cs typeface="Arial" pitchFamily="34" charset="0"/>
              </a:rPr>
              <a:t>Wilt incidence was recorded up to 150 DAS (monthly </a:t>
            </a:r>
            <a:r>
              <a:rPr lang="en-US" sz="2600" b="1" dirty="0" smtClean="0">
                <a:solidFill>
                  <a:srgbClr val="990099"/>
                </a:solidFill>
                <a:latin typeface="Book Antiqua" pitchFamily="18" charset="0"/>
                <a:cs typeface="Arial" pitchFamily="34" charset="0"/>
              </a:rPr>
              <a:t>intervals)</a:t>
            </a:r>
            <a:r>
              <a:rPr lang="en-US" sz="2600" b="1" dirty="0" smtClean="0">
                <a:solidFill>
                  <a:srgbClr val="66FFFF"/>
                </a:solidFill>
                <a:latin typeface="Book Antiqua" pitchFamily="18" charset="0"/>
                <a:cs typeface="Arial" pitchFamily="34" charset="0"/>
              </a:rPr>
              <a:t>)</a:t>
            </a:r>
            <a:endParaRPr lang="en-US" sz="2600" b="1" dirty="0">
              <a:solidFill>
                <a:srgbClr val="66FFFF"/>
              </a:solidFill>
              <a:latin typeface="Book Antiqua" pitchFamily="18" charset="0"/>
              <a:cs typeface="Arial" pitchFamily="34" charset="0"/>
            </a:endParaRPr>
          </a:p>
          <a:p>
            <a:pPr eaLnBrk="1" fontAlgn="auto" hangingPunct="1">
              <a:lnSpc>
                <a:spcPct val="80000"/>
              </a:lnSpc>
              <a:spcAft>
                <a:spcPts val="0"/>
              </a:spcAft>
              <a:buFont typeface="Wingdings" pitchFamily="2" charset="2"/>
              <a:buNone/>
              <a:defRPr/>
            </a:pPr>
            <a:r>
              <a:rPr lang="en-US" sz="2600" b="1" dirty="0">
                <a:solidFill>
                  <a:srgbClr val="FFFFFF"/>
                </a:solidFill>
              </a:rPr>
              <a:t>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228600" y="438150"/>
            <a:ext cx="8458200" cy="4154488"/>
          </a:xfrm>
          <a:prstGeom prst="rect">
            <a:avLst/>
          </a:prstGeom>
          <a:solidFill>
            <a:srgbClr val="FFFFCC"/>
          </a:solidFill>
          <a:ln w="9525">
            <a:solidFill>
              <a:srgbClr val="002060"/>
            </a:solidFill>
            <a:miter lim="800000"/>
            <a:headEnd/>
            <a:tailEnd/>
          </a:ln>
        </p:spPr>
        <p:txBody>
          <a:bodyPr anchor="ctr">
            <a:spAutoFit/>
          </a:bodyPr>
          <a:lstStyle/>
          <a:p>
            <a:pPr>
              <a:spcBef>
                <a:spcPct val="50000"/>
              </a:spcBef>
            </a:pPr>
            <a:r>
              <a:rPr lang="en-US" sz="2400" b="1">
                <a:solidFill>
                  <a:schemeClr val="accent2"/>
                </a:solidFill>
                <a:latin typeface="Book Antiqua" pitchFamily="18" charset="0"/>
              </a:rPr>
              <a:t>Wilt:</a:t>
            </a:r>
          </a:p>
          <a:p>
            <a:pPr>
              <a:spcBef>
                <a:spcPct val="50000"/>
              </a:spcBef>
            </a:pPr>
            <a:endParaRPr lang="en-US" sz="2400" b="1">
              <a:solidFill>
                <a:schemeClr val="accent2"/>
              </a:solidFill>
              <a:latin typeface="Book Antiqua" pitchFamily="18" charset="0"/>
            </a:endParaRPr>
          </a:p>
          <a:p>
            <a:pPr>
              <a:spcBef>
                <a:spcPct val="50000"/>
              </a:spcBef>
            </a:pPr>
            <a:endParaRPr lang="en-US" sz="2400" b="1">
              <a:solidFill>
                <a:schemeClr val="hlink"/>
              </a:solidFill>
              <a:latin typeface="Book Antiqua" pitchFamily="18" charset="0"/>
            </a:endParaRPr>
          </a:p>
          <a:p>
            <a:pPr>
              <a:spcBef>
                <a:spcPct val="50000"/>
              </a:spcBef>
            </a:pPr>
            <a:endParaRPr lang="en-US" sz="2400" b="1">
              <a:solidFill>
                <a:schemeClr val="hlink"/>
              </a:solidFill>
              <a:latin typeface="Book Antiqua" pitchFamily="18" charset="0"/>
            </a:endParaRPr>
          </a:p>
          <a:p>
            <a:pPr>
              <a:spcBef>
                <a:spcPct val="50000"/>
              </a:spcBef>
            </a:pPr>
            <a:endParaRPr lang="en-US" sz="2400" b="1">
              <a:solidFill>
                <a:schemeClr val="hlink"/>
              </a:solidFill>
              <a:latin typeface="Book Antiqua" pitchFamily="18" charset="0"/>
            </a:endParaRPr>
          </a:p>
          <a:p>
            <a:pPr>
              <a:spcBef>
                <a:spcPct val="50000"/>
              </a:spcBef>
            </a:pPr>
            <a:endParaRPr lang="en-US" sz="2400" b="1">
              <a:solidFill>
                <a:schemeClr val="hlink"/>
              </a:solidFill>
              <a:latin typeface="Book Antiqua" pitchFamily="18" charset="0"/>
            </a:endParaRPr>
          </a:p>
          <a:p>
            <a:pPr>
              <a:spcBef>
                <a:spcPct val="50000"/>
              </a:spcBef>
            </a:pPr>
            <a:endParaRPr lang="en-US" sz="2400" i="1">
              <a:solidFill>
                <a:schemeClr val="hlink"/>
              </a:solidFill>
              <a:latin typeface="Book Antiqua" pitchFamily="18" charset="0"/>
            </a:endParaRPr>
          </a:p>
          <a:p>
            <a:endParaRPr lang="en-US" sz="2400" i="1">
              <a:solidFill>
                <a:schemeClr val="hlink"/>
              </a:solidFill>
              <a:latin typeface="Book Antiqua" pitchFamily="18" charset="0"/>
            </a:endParaRPr>
          </a:p>
        </p:txBody>
      </p:sp>
      <p:graphicFrame>
        <p:nvGraphicFramePr>
          <p:cNvPr id="3" name="Table 2"/>
          <p:cNvGraphicFramePr>
            <a:graphicFrameLocks noGrp="1"/>
          </p:cNvGraphicFramePr>
          <p:nvPr/>
        </p:nvGraphicFramePr>
        <p:xfrm>
          <a:off x="990600" y="990600"/>
          <a:ext cx="7086601" cy="2331720"/>
        </p:xfrm>
        <a:graphic>
          <a:graphicData uri="http://schemas.openxmlformats.org/drawingml/2006/table">
            <a:tbl>
              <a:tblPr firstRow="1" bandRow="1">
                <a:tableStyleId>{5C22544A-7EE6-4342-B048-85BDC9FD1C3A}</a:tableStyleId>
              </a:tblPr>
              <a:tblGrid>
                <a:gridCol w="1328738"/>
                <a:gridCol w="3395663"/>
                <a:gridCol w="2362200"/>
              </a:tblGrid>
              <a:tr h="370840">
                <a:tc>
                  <a:txBody>
                    <a:bodyPr/>
                    <a:lstStyle/>
                    <a:p>
                      <a:r>
                        <a:rPr lang="en-US" sz="2000" dirty="0" smtClean="0"/>
                        <a:t>Trial</a:t>
                      </a:r>
                      <a:endParaRPr lang="en-US" sz="2000" dirty="0"/>
                    </a:p>
                  </a:txBody>
                  <a:tcPr/>
                </a:tc>
                <a:tc>
                  <a:txBody>
                    <a:bodyPr/>
                    <a:lstStyle/>
                    <a:p>
                      <a:r>
                        <a:rPr lang="en-US" sz="2000" dirty="0" smtClean="0"/>
                        <a:t>Entry</a:t>
                      </a:r>
                      <a:endParaRPr lang="en-US" sz="2000" dirty="0"/>
                    </a:p>
                  </a:txBody>
                  <a:tcPr/>
                </a:tc>
                <a:tc>
                  <a:txBody>
                    <a:bodyPr/>
                    <a:lstStyle/>
                    <a:p>
                      <a:r>
                        <a:rPr lang="en-US" sz="2000" dirty="0" smtClean="0"/>
                        <a:t>Reaction to Wilt</a:t>
                      </a:r>
                      <a:endParaRPr lang="en-US" sz="2000" dirty="0"/>
                    </a:p>
                  </a:txBody>
                  <a:tcPr/>
                </a:tc>
              </a:tr>
              <a:tr h="772160">
                <a:tc>
                  <a:txBody>
                    <a:bodyPr/>
                    <a:lstStyle/>
                    <a:p>
                      <a:pPr algn="l"/>
                      <a:r>
                        <a:rPr lang="en-US" sz="2000" b="1" dirty="0" smtClean="0"/>
                        <a:t>IHT</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chemeClr val="tx1"/>
                          </a:solidFill>
                          <a:effectLst/>
                          <a:latin typeface="Book Antiqua" pitchFamily="18" charset="0"/>
                        </a:rPr>
                        <a:t>Nil</a:t>
                      </a:r>
                      <a:endParaRPr lang="en-US" sz="2000" b="1" dirty="0"/>
                    </a:p>
                  </a:txBody>
                  <a:tcPr/>
                </a:tc>
                <a:tc rowSpan="4">
                  <a:txBody>
                    <a:bodyPr/>
                    <a:lstStyle/>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endParaRPr kumimoji="0" lang="en-US" sz="2000" b="1" i="0" u="none" strike="noStrike" cap="none" normalizeH="0" baseline="0" dirty="0" smtClean="0">
                        <a:ln>
                          <a:noFill/>
                        </a:ln>
                        <a:solidFill>
                          <a:schemeClr val="tx1"/>
                        </a:solidFill>
                        <a:effectLst/>
                        <a:latin typeface="Book Antiqua" pitchFamily="18" charset="0"/>
                      </a:endParaRPr>
                    </a:p>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endParaRPr kumimoji="0" lang="en-US" sz="2000" b="1" i="0" u="none" strike="noStrike" cap="none" normalizeH="0" baseline="0" dirty="0" smtClean="0">
                        <a:ln>
                          <a:noFill/>
                        </a:ln>
                        <a:solidFill>
                          <a:schemeClr val="tx1"/>
                        </a:solidFill>
                        <a:effectLst/>
                        <a:latin typeface="Book Antiqua" pitchFamily="18" charset="0"/>
                      </a:endParaRPr>
                    </a:p>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Book Antiqua" pitchFamily="18" charset="0"/>
                        </a:rPr>
                        <a:t>Less than 20% wilt infection up to 150 DAS</a:t>
                      </a:r>
                    </a:p>
                  </a:txBody>
                  <a:tcPr/>
                </a:tc>
              </a:tr>
              <a:tr h="370840">
                <a:tc>
                  <a:txBody>
                    <a:bodyPr/>
                    <a:lstStyle/>
                    <a:p>
                      <a:pPr algn="l"/>
                      <a:r>
                        <a:rPr lang="en-US" sz="2000" b="1" dirty="0" smtClean="0"/>
                        <a:t>IVHT</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chemeClr val="tx1"/>
                          </a:solidFill>
                          <a:effectLst/>
                          <a:latin typeface="Book Antiqua" pitchFamily="18" charset="0"/>
                        </a:rPr>
                        <a:t>1305, 1308</a:t>
                      </a:r>
                      <a:endParaRPr lang="en-US" sz="2000" b="1" dirty="0"/>
                    </a:p>
                  </a:txBody>
                  <a:tcPr/>
                </a:tc>
                <a:tc vMerge="1">
                  <a:txBody>
                    <a:bodyPr/>
                    <a:lstStyle/>
                    <a:p>
                      <a:endParaRPr lang="en-US" dirty="0"/>
                    </a:p>
                  </a:txBody>
                  <a:tcPr/>
                </a:tc>
              </a:tr>
              <a:tr h="370840">
                <a:tc>
                  <a:txBody>
                    <a:bodyPr/>
                    <a:lstStyle/>
                    <a:p>
                      <a:pPr algn="l"/>
                      <a:r>
                        <a:rPr lang="en-US" sz="2000" b="1" dirty="0" smtClean="0"/>
                        <a:t>AVHT-I</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chemeClr val="tx1"/>
                          </a:solidFill>
                          <a:effectLst/>
                          <a:latin typeface="Book Antiqua" pitchFamily="18" charset="0"/>
                        </a:rPr>
                        <a:t>1354</a:t>
                      </a:r>
                      <a:endParaRPr lang="en-US" sz="2000" b="1" dirty="0"/>
                    </a:p>
                  </a:txBody>
                  <a:tcPr/>
                </a:tc>
                <a:tc vMerge="1">
                  <a:txBody>
                    <a:bodyPr/>
                    <a:lstStyle/>
                    <a:p>
                      <a:endParaRPr lang="en-US" dirty="0"/>
                    </a:p>
                  </a:txBody>
                  <a:tcPr/>
                </a:tc>
              </a:tr>
              <a:tr h="370840">
                <a:tc>
                  <a:txBody>
                    <a:bodyPr/>
                    <a:lstStyle/>
                    <a:p>
                      <a:pPr algn="l"/>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v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609600"/>
          <a:ext cx="8229597" cy="5671315"/>
        </p:xfrm>
        <a:graphic>
          <a:graphicData uri="http://schemas.openxmlformats.org/drawingml/2006/table">
            <a:tbl>
              <a:tblPr/>
              <a:tblGrid>
                <a:gridCol w="803153"/>
                <a:gridCol w="1512714"/>
                <a:gridCol w="1281998"/>
                <a:gridCol w="1157933"/>
                <a:gridCol w="1157933"/>
                <a:gridCol w="1157933"/>
                <a:gridCol w="1157933"/>
              </a:tblGrid>
              <a:tr h="764035">
                <a:tc>
                  <a:txBody>
                    <a:bodyPr/>
                    <a:lstStyle/>
                    <a:p>
                      <a:pPr marL="0" marR="0">
                        <a:lnSpc>
                          <a:spcPct val="115000"/>
                        </a:lnSpc>
                        <a:spcBef>
                          <a:spcPts val="0"/>
                        </a:spcBef>
                        <a:spcAft>
                          <a:spcPts val="0"/>
                        </a:spcAft>
                      </a:pPr>
                      <a:r>
                        <a:rPr lang="en-US" sz="2000" b="1" dirty="0">
                          <a:latin typeface="Times New Roman"/>
                          <a:ea typeface="Times New Roman"/>
                          <a:cs typeface="Times New Roman"/>
                        </a:rPr>
                        <a:t>Sl. No.</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a:latin typeface="Times New Roman"/>
                          <a:ea typeface="Times New Roman"/>
                          <a:cs typeface="Times New Roman"/>
                        </a:rPr>
                        <a:t>Entry</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30 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60DAS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90DAS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120DAS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150DAS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0.00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31.25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37.50</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45.83</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50.00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2</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12.34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27.40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31.57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36.22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41.35</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3</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20.63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18.25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22.42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30.36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41.07</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4</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0.00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9.89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20.90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23.93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26.31</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5</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15.73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26.44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31.60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37.41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37.41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6</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15.14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40.56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51.11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63.89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76.67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7</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7.87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19.44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23.15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31.02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38.52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8</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4.46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21.13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23.51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25.89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27.98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9</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1329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17.22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25.68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33.96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48.32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10</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1330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21.58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33.40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49.86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61.47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76.57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1331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11.75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16.35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20.79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25.40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34.92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12</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1332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14.60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24.13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26.51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33.65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48.10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13</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r>
                        <a:rPr lang="en-US" sz="2000" b="1">
                          <a:solidFill>
                            <a:srgbClr val="000000"/>
                          </a:solidFill>
                          <a:latin typeface="Times New Roman"/>
                          <a:ea typeface="Times New Roman"/>
                          <a:cs typeface="Times New Roman"/>
                        </a:rPr>
                        <a:t>1333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17.22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32.36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47.64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62.92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71.67</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0" marR="0">
                        <a:lnSpc>
                          <a:spcPct val="115000"/>
                        </a:lnSpc>
                        <a:spcBef>
                          <a:spcPts val="0"/>
                        </a:spcBef>
                        <a:spcAft>
                          <a:spcPts val="0"/>
                        </a:spcAft>
                      </a:pPr>
                      <a:endParaRPr lang="en-US" sz="2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endParaRPr lang="en-US" sz="2000" b="1" dirty="0">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endParaRPr lang="en-US" sz="2000" b="1">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ctr">
                        <a:lnSpc>
                          <a:spcPct val="115000"/>
                        </a:lnSpc>
                        <a:spcBef>
                          <a:spcPts val="0"/>
                        </a:spcBef>
                        <a:spcAft>
                          <a:spcPts val="0"/>
                        </a:spcAft>
                      </a:pPr>
                      <a:endParaRPr lang="en-US" sz="2000" b="1" dirty="0">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endParaRPr lang="en-US" sz="2000" b="1">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endParaRPr lang="en-US" sz="2000" b="1">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endParaRPr lang="en-US" sz="2000" b="1" dirty="0">
                        <a:solidFill>
                          <a:srgbClr val="000000"/>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bl>
          </a:graphicData>
        </a:graphic>
      </p:graphicFrame>
      <p:sp>
        <p:nvSpPr>
          <p:cNvPr id="24708" name="Rectangle 1"/>
          <p:cNvSpPr>
            <a:spLocks noChangeArrowheads="1"/>
          </p:cNvSpPr>
          <p:nvPr/>
        </p:nvSpPr>
        <p:spPr bwMode="auto">
          <a:xfrm>
            <a:off x="685800" y="0"/>
            <a:ext cx="7162800" cy="400050"/>
          </a:xfrm>
          <a:prstGeom prst="rect">
            <a:avLst/>
          </a:prstGeom>
          <a:noFill/>
          <a:ln w="9525">
            <a:noFill/>
            <a:miter lim="800000"/>
            <a:headEnd/>
            <a:tailEnd/>
          </a:ln>
        </p:spPr>
        <p:txBody>
          <a:bodyPr anchor="ctr">
            <a:spAutoFit/>
          </a:bodyPr>
          <a:lstStyle/>
          <a:p>
            <a:r>
              <a:rPr lang="en-US" sz="2000" b="1">
                <a:solidFill>
                  <a:srgbClr val="0070C0"/>
                </a:solidFill>
                <a:cs typeface="Times New Roman" pitchFamily="18" charset="0"/>
              </a:rPr>
              <a:t>Wilt incidence in IHT at 30,60,90,120,150 days after sowing</a:t>
            </a:r>
            <a:endParaRPr lang="en-US" sz="3200" b="1">
              <a:solidFill>
                <a:srgbClr val="0070C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609600"/>
          <a:ext cx="8229597" cy="5715007"/>
        </p:xfrm>
        <a:graphic>
          <a:graphicData uri="http://schemas.openxmlformats.org/drawingml/2006/table">
            <a:tbl>
              <a:tblPr/>
              <a:tblGrid>
                <a:gridCol w="990598"/>
                <a:gridCol w="1325269"/>
                <a:gridCol w="1281998"/>
                <a:gridCol w="1157933"/>
                <a:gridCol w="1157933"/>
                <a:gridCol w="1157933"/>
                <a:gridCol w="1157933"/>
              </a:tblGrid>
              <a:tr h="457207">
                <a:tc>
                  <a:txBody>
                    <a:bodyPr/>
                    <a:lstStyle/>
                    <a:p>
                      <a:pPr marL="0" marR="0">
                        <a:lnSpc>
                          <a:spcPct val="115000"/>
                        </a:lnSpc>
                        <a:spcBef>
                          <a:spcPts val="0"/>
                        </a:spcBef>
                        <a:spcAft>
                          <a:spcPts val="0"/>
                        </a:spcAft>
                      </a:pPr>
                      <a:r>
                        <a:rPr lang="en-US" sz="2000" b="1" dirty="0">
                          <a:latin typeface="Times New Roman"/>
                          <a:ea typeface="Times New Roman"/>
                          <a:cs typeface="Times New Roman"/>
                        </a:rPr>
                        <a:t>Sl. No.</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       Entry</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30 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60DAS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90DAS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120DAS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150DAS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1301</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4.76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20.24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31.85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34.23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2</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1302</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0.00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12.12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20.06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25.87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28.64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3</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1303</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9.29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34.07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42.88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52.47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57.88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4</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1304</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4.76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20.32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26.98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29.21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36.19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5</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1305</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2.08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6.25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17.93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20.0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20.0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6</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1306</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9.05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29.52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40.00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59.05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59.05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7</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1307</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7.91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17.48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20.04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24.83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27.61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8</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1308</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3.03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7.47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9.70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11.92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FF0000"/>
                          </a:solidFill>
                          <a:latin typeface="Times New Roman"/>
                          <a:ea typeface="Times New Roman"/>
                          <a:cs typeface="Times New Roman"/>
                        </a:rPr>
                        <a:t>14.14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9</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1309</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10.42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29.58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42.22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50.56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54.86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10</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1310</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15.15</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26.34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28.90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31.93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38.00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1311</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10.71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16.27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16.27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21.83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28.31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12</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1312</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12.82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19.49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19.49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21.71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29.40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13</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1313</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13.68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32.82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40.17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44.96</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56.41</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14</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1314</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6.53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23.33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27.78</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31.94</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34.03</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15</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1315</a:t>
                      </a:r>
                      <a:endParaRPr lang="en-US" sz="18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8.12</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14.39</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26.00</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a:solidFill>
                            <a:srgbClr val="000000"/>
                          </a:solidFill>
                          <a:latin typeface="Times New Roman"/>
                          <a:ea typeface="Times New Roman"/>
                          <a:cs typeface="Times New Roman"/>
                        </a:rPr>
                        <a:t>28.77</a:t>
                      </a:r>
                      <a:endParaRPr lang="en-US" sz="18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000" b="1" dirty="0">
                          <a:solidFill>
                            <a:srgbClr val="000000"/>
                          </a:solidFill>
                          <a:latin typeface="Times New Roman"/>
                          <a:ea typeface="Times New Roman"/>
                          <a:cs typeface="Times New Roman"/>
                        </a:rPr>
                        <a:t>37.82</a:t>
                      </a:r>
                      <a:endParaRPr lang="en-US" sz="18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bl>
          </a:graphicData>
        </a:graphic>
      </p:graphicFrame>
      <p:sp>
        <p:nvSpPr>
          <p:cNvPr id="25740" name="Rectangle 1"/>
          <p:cNvSpPr>
            <a:spLocks noChangeArrowheads="1"/>
          </p:cNvSpPr>
          <p:nvPr/>
        </p:nvSpPr>
        <p:spPr bwMode="auto">
          <a:xfrm>
            <a:off x="457200" y="0"/>
            <a:ext cx="8686800" cy="461963"/>
          </a:xfrm>
          <a:prstGeom prst="rect">
            <a:avLst/>
          </a:prstGeom>
          <a:noFill/>
          <a:ln w="9525">
            <a:noFill/>
            <a:miter lim="800000"/>
            <a:headEnd/>
            <a:tailEnd/>
          </a:ln>
        </p:spPr>
        <p:txBody>
          <a:bodyPr anchor="ctr">
            <a:spAutoFit/>
          </a:bodyPr>
          <a:lstStyle/>
          <a:p>
            <a:r>
              <a:rPr lang="en-US" sz="2400" b="1">
                <a:solidFill>
                  <a:srgbClr val="0070C0"/>
                </a:solidFill>
                <a:cs typeface="Times New Roman" pitchFamily="18" charset="0"/>
              </a:rPr>
              <a:t>Wilt incidence in IVHT at 30,60,90,120,150 days after sowing</a:t>
            </a:r>
            <a:endParaRPr lang="en-US" sz="3600" b="1">
              <a:solidFill>
                <a:srgbClr val="0070C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609600"/>
          <a:ext cx="8229597" cy="5390899"/>
        </p:xfrm>
        <a:graphic>
          <a:graphicData uri="http://schemas.openxmlformats.org/drawingml/2006/table">
            <a:tbl>
              <a:tblPr/>
              <a:tblGrid>
                <a:gridCol w="803153"/>
                <a:gridCol w="1512714"/>
                <a:gridCol w="1281998"/>
                <a:gridCol w="1157933"/>
                <a:gridCol w="1157933"/>
                <a:gridCol w="1157933"/>
                <a:gridCol w="1157933"/>
              </a:tblGrid>
              <a:tr h="764035">
                <a:tc>
                  <a:txBody>
                    <a:bodyPr/>
                    <a:lstStyle/>
                    <a:p>
                      <a:pPr marL="0" marR="0">
                        <a:lnSpc>
                          <a:spcPct val="115000"/>
                        </a:lnSpc>
                        <a:spcBef>
                          <a:spcPts val="0"/>
                        </a:spcBef>
                        <a:spcAft>
                          <a:spcPts val="0"/>
                        </a:spcAft>
                      </a:pPr>
                      <a:r>
                        <a:rPr lang="en-US" sz="2000" b="1" dirty="0">
                          <a:latin typeface="Times New Roman"/>
                          <a:ea typeface="Times New Roman"/>
                          <a:cs typeface="Times New Roman"/>
                        </a:rPr>
                        <a:t>Sl. No.</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a:latin typeface="Times New Roman"/>
                          <a:ea typeface="Times New Roman"/>
                          <a:cs typeface="Times New Roman"/>
                        </a:rPr>
                        <a:t>Entry</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30 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60DAS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90DAS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120DAS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nSpc>
                          <a:spcPct val="115000"/>
                        </a:lnSpc>
                        <a:spcBef>
                          <a:spcPts val="0"/>
                        </a:spcBef>
                        <a:spcAft>
                          <a:spcPts val="0"/>
                        </a:spcAft>
                      </a:pPr>
                      <a:r>
                        <a:rPr lang="en-US" sz="2000" b="1" dirty="0" smtClean="0">
                          <a:latin typeface="Times New Roman"/>
                          <a:ea typeface="Times New Roman"/>
                          <a:cs typeface="Times New Roman"/>
                        </a:rPr>
                        <a:t>150DAS</a:t>
                      </a:r>
                      <a:endParaRPr lang="en-US" sz="18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1351</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27.8</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48.6</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60.3</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69.5</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71.9</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2</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1352</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4.2</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23.5</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23.5</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27.6</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36.1</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3</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1353</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9.2</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28.0</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34.8</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44.0</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50.6</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4</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FF0000"/>
                          </a:solidFill>
                          <a:latin typeface="Times New Roman"/>
                          <a:ea typeface="Times New Roman"/>
                          <a:cs typeface="Times New Roman"/>
                        </a:rPr>
                        <a:t>1354</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FF0000"/>
                          </a:solidFill>
                          <a:latin typeface="Times New Roman"/>
                          <a:ea typeface="Times New Roman"/>
                          <a:cs typeface="Times New Roman"/>
                        </a:rPr>
                        <a:t>2.1</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FF0000"/>
                          </a:solidFill>
                          <a:latin typeface="Times New Roman"/>
                          <a:ea typeface="Times New Roman"/>
                          <a:cs typeface="Times New Roman"/>
                        </a:rPr>
                        <a:t>7.2</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FF0000"/>
                          </a:solidFill>
                          <a:latin typeface="Times New Roman"/>
                          <a:ea typeface="Times New Roman"/>
                          <a:cs typeface="Times New Roman"/>
                        </a:rPr>
                        <a:t>9.3</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FF0000"/>
                          </a:solidFill>
                          <a:latin typeface="Times New Roman"/>
                          <a:ea typeface="Times New Roman"/>
                          <a:cs typeface="Times New Roman"/>
                        </a:rPr>
                        <a:t>11.9</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FF0000"/>
                          </a:solidFill>
                          <a:latin typeface="Times New Roman"/>
                          <a:ea typeface="Times New Roman"/>
                          <a:cs typeface="Times New Roman"/>
                        </a:rPr>
                        <a:t>13.9</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5</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1355</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6.3</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34.2</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38.3</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48.9</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51.1</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6</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1356</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2.2</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21.7</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29.1</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31.3</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33.5</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7</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1357</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32.4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44.4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63.1</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74.4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76.5</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8</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1358</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2.6</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17.6</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19.8</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24.0</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24.0</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9</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1359</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11.6</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24.8</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24.8</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33.1</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38.8</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10</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1360</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23.4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30.5</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32.7</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39.7</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44.5</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82884">
                <a:tc>
                  <a:txBody>
                    <a:bodyPr/>
                    <a:lstStyle/>
                    <a:p>
                      <a:pPr marL="342900" marR="0" lvl="0" indent="-342900">
                        <a:lnSpc>
                          <a:spcPct val="115000"/>
                        </a:lnSpc>
                        <a:spcBef>
                          <a:spcPts val="0"/>
                        </a:spcBef>
                        <a:spcAft>
                          <a:spcPts val="0"/>
                        </a:spcAft>
                        <a:buFont typeface="+mj-lt"/>
                        <a:buNone/>
                      </a:pPr>
                      <a:r>
                        <a:rPr lang="en-US" sz="2000" b="1" dirty="0" smtClean="0">
                          <a:latin typeface="Times New Roman"/>
                          <a:ea typeface="Times New Roman"/>
                          <a:cs typeface="Times New Roman"/>
                        </a:rPr>
                        <a:t>11</a:t>
                      </a:r>
                      <a:endParaRPr lang="en-US" sz="2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1361</a:t>
                      </a:r>
                      <a:endParaRPr lang="en-US" sz="2000" b="1">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16.7</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25.6</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a:solidFill>
                            <a:srgbClr val="000000"/>
                          </a:solidFill>
                          <a:latin typeface="Times New Roman"/>
                          <a:ea typeface="Times New Roman"/>
                          <a:cs typeface="Times New Roman"/>
                        </a:rPr>
                        <a:t>30.4</a:t>
                      </a:r>
                      <a:endParaRPr lang="en-US" sz="20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r">
                        <a:lnSpc>
                          <a:spcPct val="115000"/>
                        </a:lnSpc>
                        <a:spcBef>
                          <a:spcPts val="0"/>
                        </a:spcBef>
                        <a:spcAft>
                          <a:spcPts val="0"/>
                        </a:spcAft>
                      </a:pPr>
                      <a:r>
                        <a:rPr lang="en-US" sz="2400" b="1" dirty="0">
                          <a:solidFill>
                            <a:srgbClr val="000000"/>
                          </a:solidFill>
                          <a:latin typeface="Times New Roman"/>
                          <a:ea typeface="Times New Roman"/>
                          <a:cs typeface="Times New Roman"/>
                        </a:rPr>
                        <a:t>32.7</a:t>
                      </a:r>
                      <a:endParaRPr lang="en-US" sz="2000" b="1"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bl>
          </a:graphicData>
        </a:graphic>
      </p:graphicFrame>
      <p:sp>
        <p:nvSpPr>
          <p:cNvPr id="26756" name="Rectangle 1"/>
          <p:cNvSpPr>
            <a:spLocks noChangeArrowheads="1"/>
          </p:cNvSpPr>
          <p:nvPr/>
        </p:nvSpPr>
        <p:spPr bwMode="auto">
          <a:xfrm>
            <a:off x="381000" y="0"/>
            <a:ext cx="8458200" cy="461963"/>
          </a:xfrm>
          <a:prstGeom prst="rect">
            <a:avLst/>
          </a:prstGeom>
          <a:noFill/>
          <a:ln w="9525">
            <a:noFill/>
            <a:miter lim="800000"/>
            <a:headEnd/>
            <a:tailEnd/>
          </a:ln>
        </p:spPr>
        <p:txBody>
          <a:bodyPr anchor="ctr">
            <a:spAutoFit/>
          </a:bodyPr>
          <a:lstStyle/>
          <a:p>
            <a:r>
              <a:rPr lang="en-US" sz="2400" b="1">
                <a:solidFill>
                  <a:srgbClr val="0070C0"/>
                </a:solidFill>
                <a:cs typeface="Times New Roman" pitchFamily="18" charset="0"/>
              </a:rPr>
              <a:t>Wilt incidence in AVHT at 30,60,90,120,150 days after sowing</a:t>
            </a:r>
            <a:endParaRPr lang="en-US" sz="3600" b="1">
              <a:solidFill>
                <a:srgbClr val="0070C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rgbClr val="C00000"/>
                </a:solidFill>
              </a:rPr>
              <a:t>Confirmation of resistance to wilt</a:t>
            </a:r>
            <a:endParaRPr lang="en-US" dirty="0">
              <a:solidFill>
                <a:srgbClr val="C00000"/>
              </a:solidFill>
            </a:endParaRPr>
          </a:p>
        </p:txBody>
      </p:sp>
      <p:sp>
        <p:nvSpPr>
          <p:cNvPr id="27651" name="Content Placeholder 4"/>
          <p:cNvSpPr>
            <a:spLocks noGrp="1"/>
          </p:cNvSpPr>
          <p:nvPr>
            <p:ph idx="1"/>
          </p:nvPr>
        </p:nvSpPr>
        <p:spPr/>
        <p:txBody>
          <a:bodyPr>
            <a:normAutofit/>
          </a:bodyPr>
          <a:lstStyle/>
          <a:p>
            <a:pPr algn="just"/>
            <a:r>
              <a:rPr lang="en-US" dirty="0" smtClean="0">
                <a:solidFill>
                  <a:srgbClr val="002060"/>
                </a:solidFill>
                <a:latin typeface="Times New Roman" pitchFamily="18" charset="0"/>
                <a:cs typeface="Times New Roman" pitchFamily="18" charset="0"/>
              </a:rPr>
              <a:t>AVHT (11) and </a:t>
            </a:r>
            <a:r>
              <a:rPr lang="en-US" dirty="0" err="1" smtClean="0">
                <a:solidFill>
                  <a:srgbClr val="002060"/>
                </a:solidFill>
                <a:latin typeface="Times New Roman" pitchFamily="18" charset="0"/>
                <a:cs typeface="Times New Roman" pitchFamily="18" charset="0"/>
              </a:rPr>
              <a:t>germplasm</a:t>
            </a:r>
            <a:r>
              <a:rPr lang="en-US" dirty="0" smtClean="0">
                <a:solidFill>
                  <a:srgbClr val="002060"/>
                </a:solidFill>
                <a:latin typeface="Times New Roman" pitchFamily="18" charset="0"/>
                <a:cs typeface="Times New Roman" pitchFamily="18" charset="0"/>
              </a:rPr>
              <a:t> (19) entries were subjected to root dip inoculation and following entries were found to be resistant after 30 days</a:t>
            </a:r>
          </a:p>
          <a:p>
            <a:pPr>
              <a:buFont typeface="Wingdings 2" pitchFamily="18" charset="2"/>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RG-1221, 1624, 1631, 2430, 2661,2746, 2781, 2787,2800,3200,3105,3093</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AVHT- 1354,1356,1358,1361</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228600"/>
            <a:ext cx="8305800" cy="1295400"/>
          </a:xfrm>
          <a:solidFill>
            <a:schemeClr val="accent1">
              <a:lumMod val="20000"/>
              <a:lumOff val="80000"/>
            </a:schemeClr>
          </a:solidFill>
          <a:ln>
            <a:solidFill>
              <a:srgbClr val="000000"/>
            </a:solidFill>
          </a:ln>
        </p:spPr>
        <p:txBody>
          <a:bodyPr>
            <a:noAutofit/>
          </a:bodyPr>
          <a:lstStyle/>
          <a:p>
            <a:pPr algn="ctr" eaLnBrk="1" fontAlgn="auto" hangingPunct="1">
              <a:spcAft>
                <a:spcPts val="0"/>
              </a:spcAft>
              <a:defRPr/>
            </a:pPr>
            <a:r>
              <a:rPr lang="en-US" sz="3600" dirty="0" smtClean="0">
                <a:solidFill>
                  <a:srgbClr val="C00000"/>
                </a:solidFill>
                <a:latin typeface="Book Antiqua" pitchFamily="18" charset="0"/>
              </a:rPr>
              <a:t>Variability in wilt pathogen  </a:t>
            </a:r>
            <a:br>
              <a:rPr lang="en-US" sz="3600" dirty="0" smtClean="0">
                <a:solidFill>
                  <a:srgbClr val="C00000"/>
                </a:solidFill>
                <a:latin typeface="Book Antiqua" pitchFamily="18" charset="0"/>
              </a:rPr>
            </a:br>
            <a:r>
              <a:rPr lang="en-US" sz="3600" i="1" dirty="0" smtClean="0">
                <a:solidFill>
                  <a:srgbClr val="C00000"/>
                </a:solidFill>
                <a:latin typeface="Book Antiqua" pitchFamily="18" charset="0"/>
              </a:rPr>
              <a:t>F</a:t>
            </a:r>
            <a:r>
              <a:rPr lang="en-US" sz="3600" i="1" cap="none" dirty="0" smtClean="0">
                <a:solidFill>
                  <a:srgbClr val="C00000"/>
                </a:solidFill>
                <a:latin typeface="Book Antiqua" pitchFamily="18" charset="0"/>
              </a:rPr>
              <a:t>. </a:t>
            </a:r>
            <a:r>
              <a:rPr lang="en-US" sz="3600" i="1" cap="none" dirty="0" err="1" smtClean="0">
                <a:solidFill>
                  <a:srgbClr val="C00000"/>
                </a:solidFill>
                <a:latin typeface="Book Antiqua" pitchFamily="18" charset="0"/>
              </a:rPr>
              <a:t>oxysporum</a:t>
            </a:r>
            <a:r>
              <a:rPr lang="en-US" sz="3600" cap="none" dirty="0" smtClean="0">
                <a:solidFill>
                  <a:srgbClr val="C00000"/>
                </a:solidFill>
                <a:latin typeface="Book Antiqua" pitchFamily="18" charset="0"/>
              </a:rPr>
              <a:t> </a:t>
            </a:r>
            <a:r>
              <a:rPr lang="en-US" sz="3600" cap="none" dirty="0" err="1" smtClean="0">
                <a:solidFill>
                  <a:srgbClr val="C00000"/>
                </a:solidFill>
                <a:latin typeface="Book Antiqua" pitchFamily="18" charset="0"/>
              </a:rPr>
              <a:t>f.sp</a:t>
            </a:r>
            <a:r>
              <a:rPr lang="en-US" sz="3600" cap="none" dirty="0" smtClean="0">
                <a:solidFill>
                  <a:srgbClr val="C00000"/>
                </a:solidFill>
                <a:latin typeface="Book Antiqua" pitchFamily="18" charset="0"/>
              </a:rPr>
              <a:t>. </a:t>
            </a:r>
            <a:r>
              <a:rPr lang="en-US" sz="3600" i="1" cap="none" dirty="0" err="1" smtClean="0">
                <a:solidFill>
                  <a:srgbClr val="C00000"/>
                </a:solidFill>
                <a:latin typeface="Book Antiqua" pitchFamily="18" charset="0"/>
              </a:rPr>
              <a:t>ricini</a:t>
            </a:r>
            <a:endParaRPr lang="en-US" sz="3600" i="1" dirty="0">
              <a:solidFill>
                <a:srgbClr val="C00000"/>
              </a:solidFill>
              <a:latin typeface="Book Antiqua" pitchFamily="18" charset="0"/>
            </a:endParaRPr>
          </a:p>
        </p:txBody>
      </p:sp>
      <p:sp>
        <p:nvSpPr>
          <p:cNvPr id="301059" name="Rectangle 3"/>
          <p:cNvSpPr>
            <a:spLocks noGrp="1" noChangeArrowheads="1"/>
          </p:cNvSpPr>
          <p:nvPr>
            <p:ph idx="1"/>
          </p:nvPr>
        </p:nvSpPr>
        <p:spPr>
          <a:xfrm>
            <a:off x="457200" y="1676400"/>
            <a:ext cx="8382000" cy="4953000"/>
          </a:xfrm>
          <a:solidFill>
            <a:schemeClr val="accent2">
              <a:lumMod val="40000"/>
              <a:lumOff val="60000"/>
            </a:schemeClr>
          </a:solidFill>
          <a:ln>
            <a:solidFill>
              <a:srgbClr val="000000"/>
            </a:solidFill>
          </a:ln>
        </p:spPr>
        <p:txBody>
          <a:bodyPr>
            <a:normAutofit lnSpcReduction="10000"/>
          </a:bodyPr>
          <a:lstStyle/>
          <a:p>
            <a:pPr eaLnBrk="1" fontAlgn="auto" hangingPunct="1">
              <a:spcBef>
                <a:spcPct val="0"/>
              </a:spcBef>
              <a:spcAft>
                <a:spcPts val="0"/>
              </a:spcAft>
              <a:buFontTx/>
              <a:buNone/>
              <a:defRPr/>
            </a:pPr>
            <a:endParaRPr lang="en-US" sz="2400" b="1" u="sng" dirty="0" smtClean="0">
              <a:solidFill>
                <a:srgbClr val="800000"/>
              </a:solidFill>
              <a:latin typeface="Book Antiqua" pitchFamily="18" charset="0"/>
              <a:cs typeface="Times New Roman" pitchFamily="18" charset="0"/>
            </a:endParaRPr>
          </a:p>
          <a:p>
            <a:pPr>
              <a:spcBef>
                <a:spcPct val="0"/>
              </a:spcBef>
              <a:defRPr/>
            </a:pPr>
            <a:r>
              <a:rPr lang="en-US" sz="2400" b="1" dirty="0" smtClean="0"/>
              <a:t>Twenty five isolates of </a:t>
            </a:r>
            <a:r>
              <a:rPr lang="en-US" sz="2400" b="1" i="1" dirty="0" smtClean="0"/>
              <a:t>F. </a:t>
            </a:r>
            <a:r>
              <a:rPr lang="en-US" sz="2400" b="1" i="1" dirty="0" err="1" smtClean="0"/>
              <a:t>oxysporum</a:t>
            </a:r>
            <a:r>
              <a:rPr lang="en-US" sz="2400" b="1" i="1" dirty="0" smtClean="0"/>
              <a:t> </a:t>
            </a:r>
            <a:r>
              <a:rPr lang="en-US" sz="2400" b="1" dirty="0" err="1" smtClean="0"/>
              <a:t>f.sp</a:t>
            </a:r>
            <a:r>
              <a:rPr lang="en-US" sz="2400" b="1" dirty="0" smtClean="0"/>
              <a:t>. </a:t>
            </a:r>
            <a:r>
              <a:rPr lang="en-US" sz="2400" b="1" i="1" dirty="0" err="1" smtClean="0"/>
              <a:t>ricini</a:t>
            </a:r>
            <a:r>
              <a:rPr lang="en-US" sz="2400" b="1" dirty="0" smtClean="0"/>
              <a:t> supplied from DOR were sub cultured on PDA. </a:t>
            </a:r>
          </a:p>
          <a:p>
            <a:pPr>
              <a:spcBef>
                <a:spcPct val="0"/>
              </a:spcBef>
              <a:defRPr/>
            </a:pPr>
            <a:r>
              <a:rPr lang="en-US" sz="2400" b="1" dirty="0" smtClean="0"/>
              <a:t>The flasks containing sorghum grains were inoculated with </a:t>
            </a:r>
            <a:r>
              <a:rPr lang="en-US" sz="2400" b="1" i="1" dirty="0" smtClean="0"/>
              <a:t>For</a:t>
            </a:r>
            <a:r>
              <a:rPr lang="en-US" sz="2400" b="1" dirty="0" smtClean="0"/>
              <a:t> cultures and incubated at 27</a:t>
            </a:r>
            <a:r>
              <a:rPr lang="en-US" sz="2400" b="1" baseline="30000" dirty="0" smtClean="0"/>
              <a:t>o </a:t>
            </a:r>
            <a:r>
              <a:rPr lang="en-US" sz="2400" b="1" dirty="0" smtClean="0"/>
              <a:t>C and further used for root dip inoculation of  following differential hosts</a:t>
            </a:r>
            <a:endParaRPr lang="en-US" sz="2400" u="sng" dirty="0" smtClean="0">
              <a:solidFill>
                <a:srgbClr val="800000"/>
              </a:solidFill>
              <a:latin typeface="Book Antiqua" pitchFamily="18" charset="0"/>
              <a:cs typeface="Times New Roman" pitchFamily="18" charset="0"/>
            </a:endParaRPr>
          </a:p>
          <a:p>
            <a:pPr eaLnBrk="1" fontAlgn="auto" hangingPunct="1">
              <a:spcBef>
                <a:spcPct val="0"/>
              </a:spcBef>
              <a:spcAft>
                <a:spcPts val="0"/>
              </a:spcAft>
              <a:buFontTx/>
              <a:buNone/>
              <a:defRPr/>
            </a:pPr>
            <a:endParaRPr lang="en-US" sz="2400" u="sng" dirty="0" smtClean="0">
              <a:solidFill>
                <a:srgbClr val="800000"/>
              </a:solidFill>
              <a:latin typeface="Book Antiqua" pitchFamily="18" charset="0"/>
              <a:cs typeface="Times New Roman" pitchFamily="18" charset="0"/>
            </a:endParaRPr>
          </a:p>
          <a:p>
            <a:pPr eaLnBrk="1" fontAlgn="auto" hangingPunct="1">
              <a:spcBef>
                <a:spcPct val="0"/>
              </a:spcBef>
              <a:spcAft>
                <a:spcPts val="0"/>
              </a:spcAft>
              <a:buFontTx/>
              <a:buNone/>
              <a:defRPr/>
            </a:pPr>
            <a:r>
              <a:rPr lang="en-US" sz="2400" b="1" dirty="0" smtClean="0">
                <a:solidFill>
                  <a:srgbClr val="800000"/>
                </a:solidFill>
                <a:latin typeface="Book Antiqua" pitchFamily="18" charset="0"/>
                <a:cs typeface="Times New Roman" pitchFamily="18" charset="0"/>
              </a:rPr>
              <a:t>	      </a:t>
            </a:r>
            <a:r>
              <a:rPr lang="en-US" sz="2400" b="1" u="sng" dirty="0" smtClean="0">
                <a:solidFill>
                  <a:srgbClr val="800000"/>
                </a:solidFill>
                <a:latin typeface="Book Antiqua" pitchFamily="18" charset="0"/>
                <a:cs typeface="Times New Roman" pitchFamily="18" charset="0"/>
              </a:rPr>
              <a:t>Selected variety/Hybrid</a:t>
            </a:r>
          </a:p>
          <a:p>
            <a:pPr algn="just" eaLnBrk="1" fontAlgn="auto" hangingPunct="1">
              <a:spcBef>
                <a:spcPct val="0"/>
              </a:spcBef>
              <a:spcAft>
                <a:spcPts val="0"/>
              </a:spcAft>
              <a:buFontTx/>
              <a:buNone/>
              <a:defRPr/>
            </a:pPr>
            <a:r>
              <a:rPr lang="en-US" sz="2400" b="1" dirty="0" smtClean="0">
                <a:solidFill>
                  <a:srgbClr val="002060"/>
                </a:solidFill>
                <a:latin typeface="Book Antiqua" pitchFamily="18" charset="0"/>
                <a:cs typeface="Times New Roman" pitchFamily="18" charset="0"/>
              </a:rPr>
              <a:t>1		</a:t>
            </a:r>
            <a:r>
              <a:rPr lang="en-US" sz="2400" b="1" dirty="0" err="1" smtClean="0">
                <a:solidFill>
                  <a:srgbClr val="002060"/>
                </a:solidFill>
                <a:latin typeface="Book Antiqua" pitchFamily="18" charset="0"/>
              </a:rPr>
              <a:t>Kranthi</a:t>
            </a:r>
            <a:endParaRPr lang="en-US" sz="2400" b="1" dirty="0" smtClean="0">
              <a:solidFill>
                <a:srgbClr val="002060"/>
              </a:solidFill>
              <a:latin typeface="Book Antiqua" pitchFamily="18" charset="0"/>
            </a:endParaRPr>
          </a:p>
          <a:p>
            <a:pPr algn="just" eaLnBrk="1" fontAlgn="auto" hangingPunct="1">
              <a:spcBef>
                <a:spcPct val="0"/>
              </a:spcBef>
              <a:spcAft>
                <a:spcPts val="0"/>
              </a:spcAft>
              <a:buFontTx/>
              <a:buNone/>
              <a:defRPr/>
            </a:pPr>
            <a:r>
              <a:rPr lang="en-US" sz="2400" b="1" dirty="0" smtClean="0">
                <a:solidFill>
                  <a:srgbClr val="002060"/>
                </a:solidFill>
                <a:latin typeface="Book Antiqua" pitchFamily="18" charset="0"/>
                <a:cs typeface="Times New Roman" pitchFamily="18" charset="0"/>
              </a:rPr>
              <a:t>2		</a:t>
            </a:r>
            <a:r>
              <a:rPr lang="en-US" sz="2400" b="1" dirty="0" smtClean="0">
                <a:solidFill>
                  <a:srgbClr val="002060"/>
                </a:solidFill>
                <a:latin typeface="Book Antiqua" pitchFamily="18" charset="0"/>
              </a:rPr>
              <a:t>JI-35</a:t>
            </a:r>
          </a:p>
          <a:p>
            <a:pPr algn="just" eaLnBrk="1" fontAlgn="auto" hangingPunct="1">
              <a:spcBef>
                <a:spcPct val="0"/>
              </a:spcBef>
              <a:spcAft>
                <a:spcPts val="0"/>
              </a:spcAft>
              <a:buFontTx/>
              <a:buNone/>
              <a:defRPr/>
            </a:pPr>
            <a:r>
              <a:rPr lang="en-US" sz="2400" b="1" dirty="0" smtClean="0">
                <a:solidFill>
                  <a:srgbClr val="002060"/>
                </a:solidFill>
                <a:latin typeface="Book Antiqua" pitchFamily="18" charset="0"/>
                <a:cs typeface="Times New Roman" pitchFamily="18" charset="0"/>
              </a:rPr>
              <a:t>3		</a:t>
            </a:r>
            <a:r>
              <a:rPr lang="en-US" sz="2400" b="1" dirty="0" smtClean="0">
                <a:solidFill>
                  <a:srgbClr val="002060"/>
                </a:solidFill>
                <a:latin typeface="Book Antiqua" pitchFamily="18" charset="0"/>
              </a:rPr>
              <a:t>VP-1</a:t>
            </a:r>
          </a:p>
          <a:p>
            <a:pPr algn="just" eaLnBrk="1" fontAlgn="auto" hangingPunct="1">
              <a:spcBef>
                <a:spcPct val="0"/>
              </a:spcBef>
              <a:spcAft>
                <a:spcPts val="0"/>
              </a:spcAft>
              <a:buFontTx/>
              <a:buNone/>
              <a:defRPr/>
            </a:pPr>
            <a:r>
              <a:rPr lang="en-US" sz="2400" b="1" dirty="0" smtClean="0">
                <a:solidFill>
                  <a:srgbClr val="002060"/>
                </a:solidFill>
                <a:latin typeface="Book Antiqua" pitchFamily="18" charset="0"/>
                <a:cs typeface="Times New Roman" pitchFamily="18" charset="0"/>
              </a:rPr>
              <a:t>4		48-1</a:t>
            </a:r>
            <a:endParaRPr lang="en-US" sz="2400" b="1" dirty="0" smtClean="0">
              <a:solidFill>
                <a:srgbClr val="002060"/>
              </a:solidFill>
              <a:latin typeface="Book Antiqua" pitchFamily="18" charset="0"/>
            </a:endParaRPr>
          </a:p>
          <a:p>
            <a:pPr algn="just" eaLnBrk="1" fontAlgn="auto" hangingPunct="1">
              <a:spcBef>
                <a:spcPct val="0"/>
              </a:spcBef>
              <a:spcAft>
                <a:spcPts val="0"/>
              </a:spcAft>
              <a:buFontTx/>
              <a:buAutoNum type="arabicPlain" startAt="5"/>
              <a:defRPr/>
            </a:pPr>
            <a:r>
              <a:rPr lang="en-US" sz="2400" b="1" dirty="0" smtClean="0">
                <a:solidFill>
                  <a:srgbClr val="002060"/>
                </a:solidFill>
                <a:latin typeface="Book Antiqua" pitchFamily="18" charset="0"/>
              </a:rPr>
              <a:t>        </a:t>
            </a:r>
            <a:r>
              <a:rPr lang="en-US" sz="2400" b="1" dirty="0" err="1" smtClean="0">
                <a:solidFill>
                  <a:srgbClr val="002060"/>
                </a:solidFill>
                <a:latin typeface="Book Antiqua" pitchFamily="18" charset="0"/>
              </a:rPr>
              <a:t>Haritha</a:t>
            </a:r>
            <a:endParaRPr lang="en-US" sz="2400" b="1" dirty="0" smtClean="0">
              <a:solidFill>
                <a:srgbClr val="002060"/>
              </a:solidFill>
              <a:latin typeface="Book Antiqua" pitchFamily="18" charset="0"/>
            </a:endParaRPr>
          </a:p>
          <a:p>
            <a:pPr algn="just" eaLnBrk="1" fontAlgn="auto" hangingPunct="1">
              <a:spcBef>
                <a:spcPct val="0"/>
              </a:spcBef>
              <a:spcAft>
                <a:spcPts val="0"/>
              </a:spcAft>
              <a:buFontTx/>
              <a:buAutoNum type="arabicPlain" startAt="5"/>
              <a:defRPr/>
            </a:pPr>
            <a:r>
              <a:rPr lang="en-US" sz="2400" b="1" dirty="0" smtClean="0">
                <a:solidFill>
                  <a:srgbClr val="002060"/>
                </a:solidFill>
                <a:latin typeface="Book Antiqua" pitchFamily="18" charset="0"/>
              </a:rPr>
              <a:t>        DCS-9</a:t>
            </a:r>
          </a:p>
          <a:p>
            <a:pPr algn="just" eaLnBrk="1" fontAlgn="auto" hangingPunct="1">
              <a:spcBef>
                <a:spcPct val="0"/>
              </a:spcBef>
              <a:spcAft>
                <a:spcPts val="0"/>
              </a:spcAft>
              <a:buFontTx/>
              <a:buAutoNum type="arabicPlain" startAt="5"/>
              <a:defRPr/>
            </a:pPr>
            <a:endParaRPr lang="en-US" sz="2400" dirty="0" smtClean="0">
              <a:latin typeface="Book Antiqua"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2"/>
          <p:cNvSpPr>
            <a:spLocks noChangeArrowheads="1"/>
          </p:cNvSpPr>
          <p:nvPr/>
        </p:nvSpPr>
        <p:spPr bwMode="auto">
          <a:xfrm>
            <a:off x="328613" y="228600"/>
            <a:ext cx="8815387" cy="338138"/>
          </a:xfrm>
          <a:prstGeom prst="rect">
            <a:avLst/>
          </a:prstGeom>
          <a:solidFill>
            <a:srgbClr val="FFCCFF"/>
          </a:solidFill>
          <a:ln w="9525">
            <a:solidFill>
              <a:srgbClr val="000000"/>
            </a:solidFill>
            <a:miter lim="800000"/>
            <a:headEnd/>
            <a:tailEnd/>
          </a:ln>
        </p:spPr>
        <p:txBody>
          <a:bodyPr wrap="none" anchor="ctr">
            <a:spAutoFit/>
          </a:bodyPr>
          <a:lstStyle/>
          <a:p>
            <a:pPr algn="just" eaLnBrk="1" hangingPunct="1"/>
            <a:r>
              <a:rPr lang="en-US" sz="1600" b="1">
                <a:solidFill>
                  <a:srgbClr val="28374A"/>
                </a:solidFill>
                <a:latin typeface="Book Antiqua" pitchFamily="18" charset="0"/>
                <a:cs typeface="Times New Roman" pitchFamily="18" charset="0"/>
              </a:rPr>
              <a:t>Disease reaction (% wilt incidence) of </a:t>
            </a:r>
            <a:r>
              <a:rPr lang="en-US" sz="1600" b="1" i="1">
                <a:solidFill>
                  <a:srgbClr val="28374A"/>
                </a:solidFill>
                <a:latin typeface="Book Antiqua" pitchFamily="18" charset="0"/>
                <a:cs typeface="Times New Roman" pitchFamily="18" charset="0"/>
              </a:rPr>
              <a:t>Fusarium oxysporum</a:t>
            </a:r>
            <a:r>
              <a:rPr lang="en-US" sz="1600" b="1">
                <a:solidFill>
                  <a:srgbClr val="28374A"/>
                </a:solidFill>
                <a:latin typeface="Book Antiqua" pitchFamily="18" charset="0"/>
                <a:cs typeface="Times New Roman" pitchFamily="18" charset="0"/>
              </a:rPr>
              <a:t> f.sp. </a:t>
            </a:r>
            <a:r>
              <a:rPr lang="en-US" sz="1600" b="1" i="1">
                <a:solidFill>
                  <a:srgbClr val="28374A"/>
                </a:solidFill>
                <a:latin typeface="Book Antiqua" pitchFamily="18" charset="0"/>
                <a:cs typeface="Times New Roman" pitchFamily="18" charset="0"/>
              </a:rPr>
              <a:t>ricini</a:t>
            </a:r>
            <a:r>
              <a:rPr lang="en-US" sz="1600" b="1">
                <a:solidFill>
                  <a:srgbClr val="28374A"/>
                </a:solidFill>
                <a:latin typeface="Book Antiqua" pitchFamily="18" charset="0"/>
                <a:cs typeface="Times New Roman" pitchFamily="18" charset="0"/>
              </a:rPr>
              <a:t> isolates on 7 cultivars.</a:t>
            </a:r>
            <a:endParaRPr lang="en-US" sz="1600">
              <a:solidFill>
                <a:srgbClr val="28374A"/>
              </a:solidFill>
              <a:latin typeface="Book Antiqua" pitchFamily="18" charset="0"/>
            </a:endParaRPr>
          </a:p>
        </p:txBody>
      </p:sp>
      <p:sp>
        <p:nvSpPr>
          <p:cNvPr id="34819" name="Rectangle 585"/>
          <p:cNvSpPr>
            <a:spLocks noChangeArrowheads="1"/>
          </p:cNvSpPr>
          <p:nvPr/>
        </p:nvSpPr>
        <p:spPr bwMode="auto">
          <a:xfrm>
            <a:off x="0" y="6083300"/>
            <a:ext cx="9144000" cy="0"/>
          </a:xfrm>
          <a:prstGeom prst="rect">
            <a:avLst/>
          </a:prstGeom>
          <a:noFill/>
          <a:ln w="9525">
            <a:noFill/>
            <a:miter lim="800000"/>
            <a:headEnd/>
            <a:tailEnd/>
          </a:ln>
        </p:spPr>
        <p:txBody>
          <a:bodyPr wrap="none" anchor="ctr">
            <a:spAutoFit/>
          </a:bodyPr>
          <a:lstStyle/>
          <a:p>
            <a:pPr eaLnBrk="1" hangingPunct="1"/>
            <a:endParaRPr lang="en-US">
              <a:latin typeface="Arial" pitchFamily="34" charset="0"/>
            </a:endParaRPr>
          </a:p>
        </p:txBody>
      </p:sp>
      <p:graphicFrame>
        <p:nvGraphicFramePr>
          <p:cNvPr id="36880" name="Group 1040"/>
          <p:cNvGraphicFramePr>
            <a:graphicFrameLocks noGrp="1"/>
          </p:cNvGraphicFramePr>
          <p:nvPr/>
        </p:nvGraphicFramePr>
        <p:xfrm>
          <a:off x="762000" y="838200"/>
          <a:ext cx="7444364" cy="5791206"/>
        </p:xfrm>
        <a:graphic>
          <a:graphicData uri="http://schemas.openxmlformats.org/drawingml/2006/table">
            <a:tbl>
              <a:tblPr/>
              <a:tblGrid>
                <a:gridCol w="1334064"/>
                <a:gridCol w="1137878"/>
                <a:gridCol w="1036219"/>
                <a:gridCol w="989847"/>
                <a:gridCol w="1016600"/>
                <a:gridCol w="1070105"/>
                <a:gridCol w="859651"/>
              </a:tblGrid>
              <a:tr h="385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Book Antiqua" pitchFamily="18" charset="0"/>
                          <a:cs typeface="Times New Roman" pitchFamily="18" charset="0"/>
                        </a:rPr>
                        <a:t>Isolate</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Kranti</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JI-35</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VP-1</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48-1</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Haritha</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DCS-9</a:t>
                      </a:r>
                      <a:endParaRPr kumimoji="0" lang="en-US" sz="1600" b="0" i="0" u="none" strike="noStrike" cap="none" normalizeH="0" baseline="0" smtClean="0">
                        <a:ln>
                          <a:noFill/>
                        </a:ln>
                        <a:solidFill>
                          <a:schemeClr val="tx1"/>
                        </a:solidFill>
                        <a:effectLst/>
                        <a:latin typeface="Book Antiqua"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7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FOR-2</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FOR-3</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FOR-4</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FOR-5</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FOR-6</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7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FOR-7</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FOR-8</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FOR-9</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FOR-10</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FOR-11</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7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FOR-12</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FOR-13</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FOR-14</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bl>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66800"/>
            <a:ext cx="8458200" cy="5257800"/>
          </a:xfrm>
        </p:spPr>
        <p:txBody>
          <a:bodyPr>
            <a:normAutofit/>
          </a:bodyPr>
          <a:lstStyle/>
          <a:p>
            <a:pPr>
              <a:buNone/>
            </a:pPr>
            <a:r>
              <a:rPr lang="en-US" sz="2800" b="1" dirty="0" smtClean="0">
                <a:solidFill>
                  <a:srgbClr val="FF0000"/>
                </a:solidFill>
                <a:latin typeface="Times New Roman" pitchFamily="18" charset="0"/>
                <a:cs typeface="Times New Roman" pitchFamily="18" charset="0"/>
              </a:rPr>
              <a:t>Castor oil uses	: </a:t>
            </a:r>
          </a:p>
          <a:p>
            <a:pPr>
              <a:buNone/>
            </a:pPr>
            <a:r>
              <a:rPr lang="en-US" sz="2800" b="1" dirty="0" smtClean="0">
                <a:solidFill>
                  <a:srgbClr val="FF0000"/>
                </a:solidFill>
                <a:latin typeface="Times New Roman" pitchFamily="18" charset="0"/>
                <a:cs typeface="Times New Roman" pitchFamily="18" charset="0"/>
              </a:rPr>
              <a:t>    </a:t>
            </a:r>
            <a:r>
              <a:rPr lang="en-US" sz="2800" b="1" dirty="0" smtClean="0">
                <a:latin typeface="Times New Roman" pitchFamily="18" charset="0"/>
                <a:cs typeface="Times New Roman" pitchFamily="18" charset="0"/>
              </a:rPr>
              <a:t>Lubricants, paints, soap making, nylon ropes, cosmetics, plastics, textiles, leather industry, transport and pharmaceuticals</a:t>
            </a:r>
          </a:p>
          <a:p>
            <a:pPr>
              <a:buNone/>
            </a:pPr>
            <a:endParaRPr lang="en-US" sz="2800" b="1" dirty="0" smtClean="0">
              <a:latin typeface="Times New Roman" pitchFamily="18" charset="0"/>
              <a:cs typeface="Times New Roman" pitchFamily="18" charset="0"/>
            </a:endParaRPr>
          </a:p>
        </p:txBody>
      </p:sp>
      <p:sp>
        <p:nvSpPr>
          <p:cNvPr id="4" name="Rectangle 3"/>
          <p:cNvSpPr/>
          <p:nvPr/>
        </p:nvSpPr>
        <p:spPr>
          <a:xfrm>
            <a:off x="990600" y="3276600"/>
            <a:ext cx="7391400" cy="2308324"/>
          </a:xfrm>
          <a:prstGeom prst="rect">
            <a:avLst/>
          </a:prstGeom>
        </p:spPr>
        <p:txBody>
          <a:bodyPr wrap="square">
            <a:spAutoFit/>
          </a:bodyPr>
          <a:lstStyle/>
          <a:p>
            <a:r>
              <a:rPr lang="en-US" sz="2400" b="1" dirty="0" smtClean="0">
                <a:latin typeface="Times New Roman" pitchFamily="18" charset="0"/>
                <a:cs typeface="Times New Roman" pitchFamily="18" charset="0"/>
              </a:rPr>
              <a:t>Area		-  10.96 </a:t>
            </a:r>
            <a:r>
              <a:rPr lang="en-US" sz="2400" b="1" dirty="0" err="1" smtClean="0">
                <a:latin typeface="Times New Roman" pitchFamily="18" charset="0"/>
                <a:cs typeface="Times New Roman" pitchFamily="18" charset="0"/>
              </a:rPr>
              <a:t>lakh</a:t>
            </a:r>
            <a:r>
              <a:rPr lang="en-US" sz="2400" b="1" dirty="0" smtClean="0">
                <a:latin typeface="Times New Roman" pitchFamily="18" charset="0"/>
                <a:cs typeface="Times New Roman" pitchFamily="18" charset="0"/>
              </a:rPr>
              <a:t> ha.</a:t>
            </a:r>
          </a:p>
          <a:p>
            <a:r>
              <a:rPr lang="en-US" sz="2400" b="1" dirty="0" smtClean="0">
                <a:latin typeface="Times New Roman" pitchFamily="18" charset="0"/>
                <a:cs typeface="Times New Roman" pitchFamily="18" charset="0"/>
              </a:rPr>
              <a:t>Production 	-  11.43 </a:t>
            </a:r>
            <a:r>
              <a:rPr lang="en-US" sz="2400" b="1" dirty="0" err="1" smtClean="0">
                <a:latin typeface="Times New Roman" pitchFamily="18" charset="0"/>
                <a:cs typeface="Times New Roman" pitchFamily="18" charset="0"/>
              </a:rPr>
              <a:t>lakh</a:t>
            </a:r>
            <a:r>
              <a:rPr lang="en-US" sz="2400" b="1" dirty="0" smtClean="0">
                <a:latin typeface="Times New Roman" pitchFamily="18" charset="0"/>
                <a:cs typeface="Times New Roman" pitchFamily="18" charset="0"/>
              </a:rPr>
              <a:t> tons</a:t>
            </a:r>
          </a:p>
          <a:p>
            <a:r>
              <a:rPr lang="en-US" sz="2400" b="1" dirty="0" smtClean="0">
                <a:latin typeface="Times New Roman" pitchFamily="18" charset="0"/>
                <a:cs typeface="Times New Roman" pitchFamily="18" charset="0"/>
              </a:rPr>
              <a:t>Productivity 	- 1261 kg / ha </a:t>
            </a:r>
          </a:p>
          <a:p>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			       </a:t>
            </a:r>
            <a:r>
              <a:rPr lang="en-US" sz="2400" b="1" dirty="0" smtClean="0">
                <a:solidFill>
                  <a:srgbClr val="002060"/>
                </a:solidFill>
                <a:latin typeface="Times New Roman" pitchFamily="18" charset="0"/>
                <a:cs typeface="Times New Roman" pitchFamily="18" charset="0"/>
              </a:rPr>
              <a:t>(source: INDIASTAT, 2013)</a:t>
            </a:r>
          </a:p>
          <a:p>
            <a:r>
              <a:rPr lang="en-US" sz="2400" b="1" dirty="0" smtClean="0">
                <a:solidFill>
                  <a:srgbClr val="00206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2"/>
          <p:cNvSpPr>
            <a:spLocks noChangeArrowheads="1"/>
          </p:cNvSpPr>
          <p:nvPr/>
        </p:nvSpPr>
        <p:spPr bwMode="auto">
          <a:xfrm>
            <a:off x="328613" y="228600"/>
            <a:ext cx="8815387" cy="338138"/>
          </a:xfrm>
          <a:prstGeom prst="rect">
            <a:avLst/>
          </a:prstGeom>
          <a:solidFill>
            <a:srgbClr val="FFCCFF"/>
          </a:solidFill>
          <a:ln w="9525">
            <a:solidFill>
              <a:srgbClr val="000000"/>
            </a:solidFill>
            <a:miter lim="800000"/>
            <a:headEnd/>
            <a:tailEnd/>
          </a:ln>
        </p:spPr>
        <p:txBody>
          <a:bodyPr wrap="none" anchor="ctr">
            <a:spAutoFit/>
          </a:bodyPr>
          <a:lstStyle/>
          <a:p>
            <a:pPr algn="just" eaLnBrk="1" hangingPunct="1"/>
            <a:r>
              <a:rPr lang="en-US" sz="1600" b="1">
                <a:solidFill>
                  <a:srgbClr val="28374A"/>
                </a:solidFill>
                <a:latin typeface="Book Antiqua" pitchFamily="18" charset="0"/>
                <a:cs typeface="Times New Roman" pitchFamily="18" charset="0"/>
              </a:rPr>
              <a:t>Disease reaction (% wilt incidence) of </a:t>
            </a:r>
            <a:r>
              <a:rPr lang="en-US" sz="1600" b="1" i="1">
                <a:solidFill>
                  <a:srgbClr val="28374A"/>
                </a:solidFill>
                <a:latin typeface="Book Antiqua" pitchFamily="18" charset="0"/>
                <a:cs typeface="Times New Roman" pitchFamily="18" charset="0"/>
              </a:rPr>
              <a:t>Fusarium oxysporum</a:t>
            </a:r>
            <a:r>
              <a:rPr lang="en-US" sz="1600" b="1">
                <a:solidFill>
                  <a:srgbClr val="28374A"/>
                </a:solidFill>
                <a:latin typeface="Book Antiqua" pitchFamily="18" charset="0"/>
                <a:cs typeface="Times New Roman" pitchFamily="18" charset="0"/>
              </a:rPr>
              <a:t> f.sp. </a:t>
            </a:r>
            <a:r>
              <a:rPr lang="en-US" sz="1600" b="1" i="1">
                <a:solidFill>
                  <a:srgbClr val="28374A"/>
                </a:solidFill>
                <a:latin typeface="Book Antiqua" pitchFamily="18" charset="0"/>
                <a:cs typeface="Times New Roman" pitchFamily="18" charset="0"/>
              </a:rPr>
              <a:t>ricini</a:t>
            </a:r>
            <a:r>
              <a:rPr lang="en-US" sz="1600" b="1">
                <a:solidFill>
                  <a:srgbClr val="28374A"/>
                </a:solidFill>
                <a:latin typeface="Book Antiqua" pitchFamily="18" charset="0"/>
                <a:cs typeface="Times New Roman" pitchFamily="18" charset="0"/>
              </a:rPr>
              <a:t> isolates on 7 cultivars.</a:t>
            </a:r>
            <a:endParaRPr lang="en-US" sz="1600">
              <a:solidFill>
                <a:srgbClr val="28374A"/>
              </a:solidFill>
              <a:latin typeface="Book Antiqua" pitchFamily="18" charset="0"/>
            </a:endParaRPr>
          </a:p>
        </p:txBody>
      </p:sp>
      <p:sp>
        <p:nvSpPr>
          <p:cNvPr id="35843" name="Rectangle 585"/>
          <p:cNvSpPr>
            <a:spLocks noChangeArrowheads="1"/>
          </p:cNvSpPr>
          <p:nvPr/>
        </p:nvSpPr>
        <p:spPr bwMode="auto">
          <a:xfrm>
            <a:off x="0" y="6083300"/>
            <a:ext cx="9144000" cy="0"/>
          </a:xfrm>
          <a:prstGeom prst="rect">
            <a:avLst/>
          </a:prstGeom>
          <a:noFill/>
          <a:ln w="9525">
            <a:noFill/>
            <a:miter lim="800000"/>
            <a:headEnd/>
            <a:tailEnd/>
          </a:ln>
        </p:spPr>
        <p:txBody>
          <a:bodyPr wrap="none" anchor="ctr">
            <a:spAutoFit/>
          </a:bodyPr>
          <a:lstStyle/>
          <a:p>
            <a:pPr eaLnBrk="1" hangingPunct="1"/>
            <a:endParaRPr lang="en-US">
              <a:latin typeface="Arial" pitchFamily="34" charset="0"/>
            </a:endParaRPr>
          </a:p>
        </p:txBody>
      </p:sp>
      <p:graphicFrame>
        <p:nvGraphicFramePr>
          <p:cNvPr id="36880" name="Group 1040"/>
          <p:cNvGraphicFramePr>
            <a:graphicFrameLocks noGrp="1"/>
          </p:cNvGraphicFramePr>
          <p:nvPr/>
        </p:nvGraphicFramePr>
        <p:xfrm>
          <a:off x="762000" y="838200"/>
          <a:ext cx="7444364" cy="4632330"/>
        </p:xfrm>
        <a:graphic>
          <a:graphicData uri="http://schemas.openxmlformats.org/drawingml/2006/table">
            <a:tbl>
              <a:tblPr/>
              <a:tblGrid>
                <a:gridCol w="1334064"/>
                <a:gridCol w="1137878"/>
                <a:gridCol w="1036219"/>
                <a:gridCol w="989847"/>
                <a:gridCol w="1016600"/>
                <a:gridCol w="1070105"/>
                <a:gridCol w="859651"/>
              </a:tblGrid>
              <a:tr h="385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Book Antiqua" pitchFamily="18" charset="0"/>
                          <a:cs typeface="Times New Roman" pitchFamily="18" charset="0"/>
                        </a:rPr>
                        <a:t>Isolate</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Kranti</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JI-35</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VP-1</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48-1</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Haritha</a:t>
                      </a:r>
                      <a:endParaRPr kumimoji="0" lang="en-US" sz="1600" b="0" i="0" u="none" strike="noStrike" cap="none" normalizeH="0" baseline="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Book Antiqua" pitchFamily="18" charset="0"/>
                          <a:cs typeface="Times New Roman" pitchFamily="18" charset="0"/>
                        </a:rPr>
                        <a:t>DCS-9</a:t>
                      </a:r>
                      <a:endParaRPr kumimoji="0" lang="en-US" sz="1600" b="0" i="0" u="none" strike="noStrike" cap="none" normalizeH="0" baseline="0" smtClean="0">
                        <a:ln>
                          <a:noFill/>
                        </a:ln>
                        <a:solidFill>
                          <a:schemeClr val="tx1"/>
                        </a:solidFill>
                        <a:effectLst/>
                        <a:latin typeface="Book Antiqua"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FOR-15</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7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FOR-16</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FOR-17</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FOR-18</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FOR-19</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FOR-20</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7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 FOR-21</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FOR- 22</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FOR-23</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FOR-24</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r h="3857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Book Antiqua" pitchFamily="18" charset="0"/>
                          <a:cs typeface="Times New Roman" pitchFamily="18" charset="0"/>
                        </a:rPr>
                        <a:t>FOR- 25</a:t>
                      </a:r>
                      <a:endParaRPr kumimoji="0" lang="en-US" sz="1600" b="0" i="0" u="none" strike="noStrike" cap="none" normalizeH="0" baseline="0" dirty="0" smtClean="0">
                        <a:ln>
                          <a:noFill/>
                        </a:ln>
                        <a:solidFill>
                          <a:schemeClr val="tx1"/>
                        </a:solidFill>
                        <a:effectLst/>
                        <a:latin typeface="Book Antiqua" pitchFamily="18" charset="0"/>
                      </a:endParaRPr>
                    </a:p>
                  </a:txBody>
                  <a:tcPr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FF99"/>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R</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c>
                  <a:txBody>
                    <a:bodyPr/>
                    <a:lstStyle/>
                    <a:p>
                      <a:pPr algn="ctr"/>
                      <a:r>
                        <a:rPr lang="en-US" dirty="0" smtClean="0"/>
                        <a:t>S</a:t>
                      </a:r>
                      <a:endParaRPr lang="en-US" dirty="0"/>
                    </a:p>
                  </a:txBody>
                  <a:tcPr marL="0" marR="0" marT="0" marB="0" anchor="ctr">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FFFFCC"/>
                    </a:solidFill>
                  </a:tcPr>
                </a:tc>
              </a:tr>
            </a:tbl>
          </a:graphicData>
        </a:graphic>
      </p:graphicFrame>
      <p:sp>
        <p:nvSpPr>
          <p:cNvPr id="35950" name="TextBox 4"/>
          <p:cNvSpPr txBox="1">
            <a:spLocks noChangeArrowheads="1"/>
          </p:cNvSpPr>
          <p:nvPr/>
        </p:nvSpPr>
        <p:spPr bwMode="auto">
          <a:xfrm>
            <a:off x="990600" y="6019800"/>
            <a:ext cx="7162800" cy="646113"/>
          </a:xfrm>
          <a:prstGeom prst="rect">
            <a:avLst/>
          </a:prstGeom>
          <a:noFill/>
          <a:ln w="9525">
            <a:noFill/>
            <a:miter lim="800000"/>
            <a:headEnd/>
            <a:tailEnd/>
          </a:ln>
        </p:spPr>
        <p:txBody>
          <a:bodyPr>
            <a:spAutoFit/>
          </a:bodyPr>
          <a:lstStyle/>
          <a:p>
            <a:r>
              <a:rPr lang="en-US"/>
              <a:t>Cv.Kranti,JI-35,VP-1 showed susceptible reaction,whereas, 48-1, harita,DCs-9 showed resistant reaction. Isolates1,2,3 were more virulent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rcRect l="9135" t="8076" r="4647" b="16267"/>
          <a:stretch>
            <a:fillRect/>
          </a:stretch>
        </p:blipFill>
        <p:spPr bwMode="auto">
          <a:xfrm>
            <a:off x="1154435" y="1600200"/>
            <a:ext cx="683512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5562600" y="685800"/>
            <a:ext cx="3098800" cy="2324100"/>
          </a:xfrm>
          <a:prstGeom prst="rect">
            <a:avLst/>
          </a:prstGeom>
          <a:noFill/>
          <a:ln w="9525">
            <a:noFill/>
            <a:miter lim="800000"/>
            <a:headEnd/>
            <a:tailEnd/>
          </a:ln>
        </p:spPr>
      </p:pic>
      <p:pic>
        <p:nvPicPr>
          <p:cNvPr id="36867" name="Picture 3"/>
          <p:cNvPicPr>
            <a:picLocks noChangeAspect="1" noChangeArrowheads="1"/>
          </p:cNvPicPr>
          <p:nvPr/>
        </p:nvPicPr>
        <p:blipFill>
          <a:blip r:embed="rId3"/>
          <a:srcRect/>
          <a:stretch>
            <a:fillRect/>
          </a:stretch>
        </p:blipFill>
        <p:spPr bwMode="auto">
          <a:xfrm>
            <a:off x="0" y="762000"/>
            <a:ext cx="3879850" cy="2133600"/>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3505200" y="3886200"/>
            <a:ext cx="2057400" cy="2743200"/>
          </a:xfrm>
          <a:prstGeom prst="rect">
            <a:avLst/>
          </a:prstGeom>
          <a:noFill/>
          <a:ln w="9525">
            <a:noFill/>
            <a:miter lim="800000"/>
            <a:headEnd/>
            <a:tailEnd/>
          </a:ln>
        </p:spPr>
      </p:pic>
      <p:sp>
        <p:nvSpPr>
          <p:cNvPr id="36869" name="TextBox 4"/>
          <p:cNvSpPr txBox="1">
            <a:spLocks noChangeArrowheads="1"/>
          </p:cNvSpPr>
          <p:nvPr/>
        </p:nvSpPr>
        <p:spPr bwMode="auto">
          <a:xfrm>
            <a:off x="2514600" y="381000"/>
            <a:ext cx="3505200" cy="381000"/>
          </a:xfrm>
          <a:prstGeom prst="rect">
            <a:avLst/>
          </a:prstGeom>
          <a:noFill/>
          <a:ln w="9525">
            <a:noFill/>
            <a:miter lim="800000"/>
            <a:headEnd/>
            <a:tailEnd/>
          </a:ln>
        </p:spPr>
        <p:txBody>
          <a:bodyPr>
            <a:spAutoFit/>
          </a:bodyPr>
          <a:lstStyle/>
          <a:p>
            <a:r>
              <a:rPr lang="en-US"/>
              <a:t>Root dip inoculation technique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MG_1865"/>
          <p:cNvPicPr>
            <a:picLocks noChangeAspect="1" noChangeArrowheads="1"/>
          </p:cNvPicPr>
          <p:nvPr/>
        </p:nvPicPr>
        <p:blipFill>
          <a:blip r:embed="rId2"/>
          <a:srcRect/>
          <a:stretch>
            <a:fillRect/>
          </a:stretch>
        </p:blipFill>
        <p:spPr bwMode="auto">
          <a:xfrm>
            <a:off x="228600" y="381000"/>
            <a:ext cx="2362200" cy="1854200"/>
          </a:xfrm>
          <a:prstGeom prst="rect">
            <a:avLst/>
          </a:prstGeom>
          <a:noFill/>
          <a:ln w="28575">
            <a:solidFill>
              <a:schemeClr val="tx1"/>
            </a:solidFill>
            <a:miter lim="800000"/>
            <a:headEnd/>
            <a:tailEnd/>
          </a:ln>
        </p:spPr>
      </p:pic>
      <p:pic>
        <p:nvPicPr>
          <p:cNvPr id="28675" name="Picture 5" descr="IMG_1866"/>
          <p:cNvPicPr>
            <a:picLocks noChangeAspect="1" noChangeArrowheads="1"/>
          </p:cNvPicPr>
          <p:nvPr/>
        </p:nvPicPr>
        <p:blipFill>
          <a:blip r:embed="rId3"/>
          <a:srcRect/>
          <a:stretch>
            <a:fillRect/>
          </a:stretch>
        </p:blipFill>
        <p:spPr bwMode="auto">
          <a:xfrm>
            <a:off x="3276600" y="381000"/>
            <a:ext cx="2438400" cy="1828800"/>
          </a:xfrm>
          <a:prstGeom prst="rect">
            <a:avLst/>
          </a:prstGeom>
          <a:noFill/>
          <a:ln w="28575">
            <a:solidFill>
              <a:schemeClr val="tx1"/>
            </a:solidFill>
            <a:miter lim="800000"/>
            <a:headEnd/>
            <a:tailEnd/>
          </a:ln>
        </p:spPr>
      </p:pic>
      <p:pic>
        <p:nvPicPr>
          <p:cNvPr id="28676" name="Picture 6" descr="IMG_1872"/>
          <p:cNvPicPr>
            <a:picLocks noChangeAspect="1" noChangeArrowheads="1"/>
          </p:cNvPicPr>
          <p:nvPr/>
        </p:nvPicPr>
        <p:blipFill>
          <a:blip r:embed="rId4"/>
          <a:srcRect/>
          <a:stretch>
            <a:fillRect/>
          </a:stretch>
        </p:blipFill>
        <p:spPr bwMode="auto">
          <a:xfrm>
            <a:off x="6324600" y="381000"/>
            <a:ext cx="2514600" cy="1828800"/>
          </a:xfrm>
          <a:prstGeom prst="rect">
            <a:avLst/>
          </a:prstGeom>
          <a:noFill/>
          <a:ln w="28575">
            <a:solidFill>
              <a:schemeClr val="tx1"/>
            </a:solidFill>
            <a:miter lim="800000"/>
            <a:headEnd/>
            <a:tailEnd/>
          </a:ln>
        </p:spPr>
      </p:pic>
      <p:pic>
        <p:nvPicPr>
          <p:cNvPr id="28677" name="Picture 7" descr="IMG_1877"/>
          <p:cNvPicPr>
            <a:picLocks noChangeAspect="1" noChangeArrowheads="1"/>
          </p:cNvPicPr>
          <p:nvPr/>
        </p:nvPicPr>
        <p:blipFill>
          <a:blip r:embed="rId5"/>
          <a:srcRect/>
          <a:stretch>
            <a:fillRect/>
          </a:stretch>
        </p:blipFill>
        <p:spPr bwMode="auto">
          <a:xfrm>
            <a:off x="3276600" y="2590800"/>
            <a:ext cx="2754313" cy="1752600"/>
          </a:xfrm>
          <a:prstGeom prst="rect">
            <a:avLst/>
          </a:prstGeom>
          <a:noFill/>
          <a:ln w="28575">
            <a:solidFill>
              <a:schemeClr val="tx1"/>
            </a:solidFill>
            <a:miter lim="800000"/>
            <a:headEnd/>
            <a:tailEnd/>
          </a:ln>
        </p:spPr>
      </p:pic>
      <p:pic>
        <p:nvPicPr>
          <p:cNvPr id="28678" name="Picture 8" descr="IMG_1880"/>
          <p:cNvPicPr>
            <a:picLocks noChangeAspect="1" noChangeArrowheads="1"/>
          </p:cNvPicPr>
          <p:nvPr/>
        </p:nvPicPr>
        <p:blipFill>
          <a:blip r:embed="rId6"/>
          <a:srcRect/>
          <a:stretch>
            <a:fillRect/>
          </a:stretch>
        </p:blipFill>
        <p:spPr bwMode="auto">
          <a:xfrm>
            <a:off x="228600" y="2667000"/>
            <a:ext cx="2438400" cy="1752600"/>
          </a:xfrm>
          <a:prstGeom prst="rect">
            <a:avLst/>
          </a:prstGeom>
          <a:noFill/>
          <a:ln w="28575">
            <a:solidFill>
              <a:schemeClr val="tx1"/>
            </a:solidFill>
            <a:miter lim="800000"/>
            <a:headEnd/>
            <a:tailEnd/>
          </a:ln>
        </p:spPr>
      </p:pic>
      <p:pic>
        <p:nvPicPr>
          <p:cNvPr id="28679" name="Picture 9" descr="IMG_1883"/>
          <p:cNvPicPr>
            <a:picLocks noChangeAspect="1" noChangeArrowheads="1"/>
          </p:cNvPicPr>
          <p:nvPr/>
        </p:nvPicPr>
        <p:blipFill>
          <a:blip r:embed="rId7"/>
          <a:srcRect/>
          <a:stretch>
            <a:fillRect/>
          </a:stretch>
        </p:blipFill>
        <p:spPr bwMode="auto">
          <a:xfrm>
            <a:off x="228600" y="4876800"/>
            <a:ext cx="2514600" cy="1752600"/>
          </a:xfrm>
          <a:prstGeom prst="rect">
            <a:avLst/>
          </a:prstGeom>
          <a:noFill/>
          <a:ln w="28575">
            <a:solidFill>
              <a:schemeClr val="tx1"/>
            </a:solidFill>
            <a:miter lim="800000"/>
            <a:headEnd/>
            <a:tailEnd/>
          </a:ln>
        </p:spPr>
      </p:pic>
      <p:pic>
        <p:nvPicPr>
          <p:cNvPr id="28680" name="Picture 10" descr="Photo0233"/>
          <p:cNvPicPr>
            <a:picLocks noChangeAspect="1" noChangeArrowheads="1"/>
          </p:cNvPicPr>
          <p:nvPr/>
        </p:nvPicPr>
        <p:blipFill>
          <a:blip r:embed="rId8"/>
          <a:srcRect/>
          <a:stretch>
            <a:fillRect/>
          </a:stretch>
        </p:blipFill>
        <p:spPr bwMode="auto">
          <a:xfrm>
            <a:off x="6400800" y="2590800"/>
            <a:ext cx="2514600" cy="1714500"/>
          </a:xfrm>
          <a:prstGeom prst="rect">
            <a:avLst/>
          </a:prstGeom>
          <a:noFill/>
          <a:ln w="28575">
            <a:solidFill>
              <a:schemeClr val="tx1"/>
            </a:solidFill>
            <a:miter lim="800000"/>
            <a:headEnd/>
            <a:tailEnd/>
          </a:ln>
        </p:spPr>
      </p:pic>
      <p:pic>
        <p:nvPicPr>
          <p:cNvPr id="28681" name="Picture 11" descr="Photo0241"/>
          <p:cNvPicPr>
            <a:picLocks noChangeAspect="1" noChangeArrowheads="1"/>
          </p:cNvPicPr>
          <p:nvPr/>
        </p:nvPicPr>
        <p:blipFill>
          <a:blip r:embed="rId9"/>
          <a:srcRect/>
          <a:stretch>
            <a:fillRect/>
          </a:stretch>
        </p:blipFill>
        <p:spPr bwMode="auto">
          <a:xfrm>
            <a:off x="3352800" y="4876800"/>
            <a:ext cx="2743200" cy="1771650"/>
          </a:xfrm>
          <a:prstGeom prst="rect">
            <a:avLst/>
          </a:prstGeom>
          <a:noFill/>
          <a:ln w="28575">
            <a:solidFill>
              <a:schemeClr val="tx1"/>
            </a:solidFill>
            <a:miter lim="800000"/>
            <a:headEnd/>
            <a:tailEnd/>
          </a:ln>
        </p:spPr>
      </p:pic>
      <p:pic>
        <p:nvPicPr>
          <p:cNvPr id="28682" name="Picture 12" descr="Photo0252"/>
          <p:cNvPicPr>
            <a:picLocks noChangeAspect="1" noChangeArrowheads="1"/>
          </p:cNvPicPr>
          <p:nvPr/>
        </p:nvPicPr>
        <p:blipFill>
          <a:blip r:embed="rId10"/>
          <a:srcRect/>
          <a:stretch>
            <a:fillRect/>
          </a:stretch>
        </p:blipFill>
        <p:spPr bwMode="auto">
          <a:xfrm>
            <a:off x="6934200" y="4495800"/>
            <a:ext cx="1600200" cy="2133600"/>
          </a:xfrm>
          <a:prstGeom prst="rect">
            <a:avLst/>
          </a:prstGeom>
          <a:noFill/>
          <a:ln w="28575">
            <a:solidFill>
              <a:schemeClr val="tx1"/>
            </a:solidFill>
            <a:miter lim="800000"/>
            <a:headEnd/>
            <a:tailEnd/>
          </a:ln>
        </p:spPr>
      </p:pic>
      <p:sp>
        <p:nvSpPr>
          <p:cNvPr id="28683" name="Text Box 13"/>
          <p:cNvSpPr txBox="1">
            <a:spLocks noChangeArrowheads="1"/>
          </p:cNvSpPr>
          <p:nvPr/>
        </p:nvSpPr>
        <p:spPr bwMode="auto">
          <a:xfrm>
            <a:off x="2895600" y="0"/>
            <a:ext cx="2973388" cy="284163"/>
          </a:xfrm>
          <a:prstGeom prst="rect">
            <a:avLst/>
          </a:prstGeom>
          <a:solidFill>
            <a:srgbClr val="A4FEFC"/>
          </a:solidFill>
          <a:ln w="9525">
            <a:solidFill>
              <a:schemeClr val="hlink"/>
            </a:solidFill>
            <a:miter lim="800000"/>
            <a:headEnd/>
            <a:tailEnd/>
          </a:ln>
        </p:spPr>
        <p:txBody>
          <a:bodyPr wrap="none">
            <a:spAutoFit/>
          </a:bodyPr>
          <a:lstStyle/>
          <a:p>
            <a:r>
              <a:rPr lang="en-US" sz="1200" b="1"/>
              <a:t>ROOT DIP INOCULATION TECHNIQUE</a:t>
            </a:r>
          </a:p>
        </p:txBody>
      </p:sp>
      <p:sp>
        <p:nvSpPr>
          <p:cNvPr id="28684" name="AutoShape 14"/>
          <p:cNvSpPr>
            <a:spLocks noChangeArrowheads="1"/>
          </p:cNvSpPr>
          <p:nvPr/>
        </p:nvSpPr>
        <p:spPr bwMode="auto">
          <a:xfrm>
            <a:off x="2667000" y="-2147483648"/>
            <a:ext cx="381000" cy="365125"/>
          </a:xfrm>
          <a:prstGeom prst="rightArrow">
            <a:avLst>
              <a:gd name="adj1" fmla="val 0"/>
              <a:gd name="adj2" fmla="val 33913"/>
            </a:avLst>
          </a:prstGeom>
          <a:noFill/>
          <a:ln w="9525">
            <a:noFill/>
            <a:miter lim="800000"/>
            <a:headEnd/>
            <a:tailEnd/>
          </a:ln>
        </p:spPr>
        <p:txBody>
          <a:bodyPr>
            <a:spAutoFit/>
          </a:bodyPr>
          <a:lstStyle/>
          <a:p>
            <a:endParaRPr lang="en-US"/>
          </a:p>
        </p:txBody>
      </p:sp>
      <p:sp>
        <p:nvSpPr>
          <p:cNvPr id="28685" name="Line 16"/>
          <p:cNvSpPr>
            <a:spLocks noChangeShapeType="1"/>
          </p:cNvSpPr>
          <p:nvPr/>
        </p:nvSpPr>
        <p:spPr bwMode="auto">
          <a:xfrm>
            <a:off x="2743200" y="1295400"/>
            <a:ext cx="457200" cy="0"/>
          </a:xfrm>
          <a:prstGeom prst="line">
            <a:avLst/>
          </a:prstGeom>
          <a:noFill/>
          <a:ln w="9525">
            <a:solidFill>
              <a:schemeClr val="tx1"/>
            </a:solidFill>
            <a:round/>
            <a:headEnd/>
            <a:tailEnd type="triangle" w="med" len="med"/>
          </a:ln>
        </p:spPr>
        <p:txBody>
          <a:bodyPr/>
          <a:lstStyle/>
          <a:p>
            <a:endParaRPr lang="en-US"/>
          </a:p>
        </p:txBody>
      </p:sp>
      <p:sp>
        <p:nvSpPr>
          <p:cNvPr id="28686" name="Line 17"/>
          <p:cNvSpPr>
            <a:spLocks noChangeShapeType="1"/>
          </p:cNvSpPr>
          <p:nvPr/>
        </p:nvSpPr>
        <p:spPr bwMode="auto">
          <a:xfrm>
            <a:off x="5791200" y="1295400"/>
            <a:ext cx="381000" cy="0"/>
          </a:xfrm>
          <a:prstGeom prst="line">
            <a:avLst/>
          </a:prstGeom>
          <a:noFill/>
          <a:ln w="9525">
            <a:solidFill>
              <a:schemeClr val="tx1"/>
            </a:solidFill>
            <a:round/>
            <a:headEnd/>
            <a:tailEnd type="triangle" w="med" len="med"/>
          </a:ln>
        </p:spPr>
        <p:txBody>
          <a:bodyPr/>
          <a:lstStyle/>
          <a:p>
            <a:endParaRPr lang="en-US"/>
          </a:p>
        </p:txBody>
      </p:sp>
      <p:sp>
        <p:nvSpPr>
          <p:cNvPr id="28687" name="Line 18"/>
          <p:cNvSpPr>
            <a:spLocks noChangeShapeType="1"/>
          </p:cNvSpPr>
          <p:nvPr/>
        </p:nvSpPr>
        <p:spPr bwMode="auto">
          <a:xfrm>
            <a:off x="7543800" y="2209800"/>
            <a:ext cx="0" cy="304800"/>
          </a:xfrm>
          <a:prstGeom prst="line">
            <a:avLst/>
          </a:prstGeom>
          <a:noFill/>
          <a:ln w="9525">
            <a:solidFill>
              <a:schemeClr val="tx1"/>
            </a:solidFill>
            <a:round/>
            <a:headEnd/>
            <a:tailEnd type="triangle" w="med" len="med"/>
          </a:ln>
        </p:spPr>
        <p:txBody>
          <a:bodyPr/>
          <a:lstStyle/>
          <a:p>
            <a:endParaRPr lang="en-US"/>
          </a:p>
        </p:txBody>
      </p:sp>
      <p:sp>
        <p:nvSpPr>
          <p:cNvPr id="28688" name="Line 19"/>
          <p:cNvSpPr>
            <a:spLocks noChangeShapeType="1"/>
          </p:cNvSpPr>
          <p:nvPr/>
        </p:nvSpPr>
        <p:spPr bwMode="auto">
          <a:xfrm flipH="1">
            <a:off x="6096000" y="3581400"/>
            <a:ext cx="304800" cy="0"/>
          </a:xfrm>
          <a:prstGeom prst="line">
            <a:avLst/>
          </a:prstGeom>
          <a:noFill/>
          <a:ln w="9525">
            <a:solidFill>
              <a:schemeClr val="tx1"/>
            </a:solidFill>
            <a:round/>
            <a:headEnd/>
            <a:tailEnd type="triangle" w="med" len="med"/>
          </a:ln>
        </p:spPr>
        <p:txBody>
          <a:bodyPr/>
          <a:lstStyle/>
          <a:p>
            <a:endParaRPr lang="en-US"/>
          </a:p>
        </p:txBody>
      </p:sp>
      <p:sp>
        <p:nvSpPr>
          <p:cNvPr id="28689" name="Line 20"/>
          <p:cNvSpPr>
            <a:spLocks noChangeShapeType="1"/>
          </p:cNvSpPr>
          <p:nvPr/>
        </p:nvSpPr>
        <p:spPr bwMode="auto">
          <a:xfrm flipH="1">
            <a:off x="2743200" y="3581400"/>
            <a:ext cx="457200" cy="0"/>
          </a:xfrm>
          <a:prstGeom prst="line">
            <a:avLst/>
          </a:prstGeom>
          <a:noFill/>
          <a:ln w="9525">
            <a:solidFill>
              <a:schemeClr val="tx1"/>
            </a:solidFill>
            <a:round/>
            <a:headEnd/>
            <a:tailEnd type="triangle" w="med" len="med"/>
          </a:ln>
        </p:spPr>
        <p:txBody>
          <a:bodyPr/>
          <a:lstStyle/>
          <a:p>
            <a:endParaRPr lang="en-US"/>
          </a:p>
        </p:txBody>
      </p:sp>
      <p:sp>
        <p:nvSpPr>
          <p:cNvPr id="28690" name="Line 21"/>
          <p:cNvSpPr>
            <a:spLocks noChangeShapeType="1"/>
          </p:cNvSpPr>
          <p:nvPr/>
        </p:nvSpPr>
        <p:spPr bwMode="auto">
          <a:xfrm>
            <a:off x="1371600" y="4495800"/>
            <a:ext cx="0" cy="304800"/>
          </a:xfrm>
          <a:prstGeom prst="line">
            <a:avLst/>
          </a:prstGeom>
          <a:noFill/>
          <a:ln w="9525">
            <a:solidFill>
              <a:schemeClr val="tx1"/>
            </a:solidFill>
            <a:round/>
            <a:headEnd/>
            <a:tailEnd type="triangle" w="med" len="med"/>
          </a:ln>
        </p:spPr>
        <p:txBody>
          <a:bodyPr/>
          <a:lstStyle/>
          <a:p>
            <a:endParaRPr lang="en-US"/>
          </a:p>
        </p:txBody>
      </p:sp>
      <p:sp>
        <p:nvSpPr>
          <p:cNvPr id="28691" name="Line 22"/>
          <p:cNvSpPr>
            <a:spLocks noChangeShapeType="1"/>
          </p:cNvSpPr>
          <p:nvPr/>
        </p:nvSpPr>
        <p:spPr bwMode="auto">
          <a:xfrm>
            <a:off x="2819400" y="5867400"/>
            <a:ext cx="457200" cy="0"/>
          </a:xfrm>
          <a:prstGeom prst="line">
            <a:avLst/>
          </a:prstGeom>
          <a:noFill/>
          <a:ln w="9525">
            <a:solidFill>
              <a:schemeClr val="tx1"/>
            </a:solidFill>
            <a:round/>
            <a:headEnd/>
            <a:tailEnd type="triangle" w="med" len="med"/>
          </a:ln>
        </p:spPr>
        <p:txBody>
          <a:bodyPr/>
          <a:lstStyle/>
          <a:p>
            <a:endParaRPr lang="en-US"/>
          </a:p>
        </p:txBody>
      </p:sp>
      <p:sp>
        <p:nvSpPr>
          <p:cNvPr id="28692" name="Line 23"/>
          <p:cNvSpPr>
            <a:spLocks noChangeShapeType="1"/>
          </p:cNvSpPr>
          <p:nvPr/>
        </p:nvSpPr>
        <p:spPr bwMode="auto">
          <a:xfrm>
            <a:off x="6324600" y="5791200"/>
            <a:ext cx="457200"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371600" y="304800"/>
            <a:ext cx="6400800" cy="4800600"/>
          </a:xfrm>
          <a:prstGeom prst="rect">
            <a:avLst/>
          </a:prstGeom>
          <a:noFill/>
          <a:ln w="9525">
            <a:noFill/>
            <a:miter lim="800000"/>
            <a:headEnd/>
            <a:tailEnd/>
          </a:ln>
        </p:spPr>
      </p:pic>
      <p:sp>
        <p:nvSpPr>
          <p:cNvPr id="38915" name="TextBox 3"/>
          <p:cNvSpPr txBox="1">
            <a:spLocks noChangeArrowheads="1"/>
          </p:cNvSpPr>
          <p:nvPr/>
        </p:nvSpPr>
        <p:spPr bwMode="auto">
          <a:xfrm>
            <a:off x="1981200" y="5562600"/>
            <a:ext cx="5257800" cy="461963"/>
          </a:xfrm>
          <a:prstGeom prst="rect">
            <a:avLst/>
          </a:prstGeom>
          <a:noFill/>
          <a:ln w="9525">
            <a:noFill/>
            <a:miter lim="800000"/>
            <a:headEnd/>
            <a:tailEnd/>
          </a:ln>
        </p:spPr>
        <p:txBody>
          <a:bodyPr>
            <a:spAutoFit/>
          </a:bodyPr>
          <a:lstStyle/>
          <a:p>
            <a:r>
              <a:rPr lang="en-US" sz="2400" b="1">
                <a:solidFill>
                  <a:srgbClr val="0070C0"/>
                </a:solidFill>
              </a:rPr>
              <a:t>Monitoring team visit to wilt sick plot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PHOTOES\PHOTOES\gangaram\IMG_5034.JPG"/>
          <p:cNvPicPr>
            <a:picLocks noChangeAspect="1" noChangeArrowheads="1"/>
          </p:cNvPicPr>
          <p:nvPr/>
        </p:nvPicPr>
        <p:blipFill>
          <a:blip r:embed="rId2" cstate="print"/>
          <a:srcRect/>
          <a:stretch>
            <a:fillRect/>
          </a:stretch>
        </p:blipFill>
        <p:spPr bwMode="auto">
          <a:xfrm>
            <a:off x="457200" y="304800"/>
            <a:ext cx="8229600" cy="5486400"/>
          </a:xfrm>
          <a:prstGeom prst="rect">
            <a:avLst/>
          </a:prstGeom>
          <a:noFill/>
          <a:ln w="9525">
            <a:noFill/>
            <a:miter lim="800000"/>
            <a:headEnd/>
            <a:tailEnd/>
          </a:ln>
        </p:spPr>
      </p:pic>
      <p:sp>
        <p:nvSpPr>
          <p:cNvPr id="37891" name="TextBox 4"/>
          <p:cNvSpPr txBox="1">
            <a:spLocks noChangeArrowheads="1"/>
          </p:cNvSpPr>
          <p:nvPr/>
        </p:nvSpPr>
        <p:spPr bwMode="auto">
          <a:xfrm>
            <a:off x="1371600" y="6096000"/>
            <a:ext cx="6496050" cy="461963"/>
          </a:xfrm>
          <a:prstGeom prst="rect">
            <a:avLst/>
          </a:prstGeom>
          <a:noFill/>
          <a:ln w="9525">
            <a:noFill/>
            <a:miter lim="800000"/>
            <a:headEnd/>
            <a:tailEnd/>
          </a:ln>
        </p:spPr>
        <p:txBody>
          <a:bodyPr wrap="none">
            <a:spAutoFit/>
          </a:bodyPr>
          <a:lstStyle/>
          <a:p>
            <a:r>
              <a:rPr lang="en-US" sz="2400" b="1"/>
              <a:t>PCH-111: Hybrid seed production at Gangaram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4"/>
          <p:cNvSpPr txBox="1">
            <a:spLocks noChangeArrowheads="1"/>
          </p:cNvSpPr>
          <p:nvPr/>
        </p:nvSpPr>
        <p:spPr bwMode="auto">
          <a:xfrm>
            <a:off x="533400" y="1524000"/>
            <a:ext cx="7543800" cy="830263"/>
          </a:xfrm>
          <a:prstGeom prst="rect">
            <a:avLst/>
          </a:prstGeom>
          <a:noFill/>
          <a:ln w="9525">
            <a:noFill/>
            <a:miter lim="800000"/>
            <a:headEnd/>
            <a:tailEnd/>
          </a:ln>
        </p:spPr>
        <p:txBody>
          <a:bodyPr>
            <a:spAutoFit/>
          </a:bodyPr>
          <a:lstStyle/>
          <a:p>
            <a:r>
              <a:rPr lang="en-US" sz="2400" b="1"/>
              <a:t>PCH-222, a high yielding wilt resistant castor hybrid,</a:t>
            </a:r>
          </a:p>
          <a:p>
            <a:r>
              <a:rPr lang="en-US" sz="2400" b="1"/>
              <a:t>completed 3</a:t>
            </a:r>
            <a:r>
              <a:rPr lang="en-US" sz="2400" b="1" baseline="30000"/>
              <a:t>rd</a:t>
            </a:r>
            <a:r>
              <a:rPr lang="en-US" sz="2400" b="1"/>
              <a:t> year of minikit testing.</a:t>
            </a:r>
          </a:p>
        </p:txBody>
      </p:sp>
      <p:pic>
        <p:nvPicPr>
          <p:cNvPr id="15364" name="Picture 4" descr="D:\PHOTOES\PHOTOES\tour2011\DSC02622.JPG"/>
          <p:cNvPicPr>
            <a:picLocks noChangeAspect="1" noChangeArrowheads="1"/>
          </p:cNvPicPr>
          <p:nvPr/>
        </p:nvPicPr>
        <p:blipFill>
          <a:blip r:embed="rId2" cstate="print"/>
          <a:srcRect/>
          <a:stretch>
            <a:fillRect/>
          </a:stretch>
        </p:blipFill>
        <p:spPr bwMode="auto">
          <a:xfrm>
            <a:off x="228600" y="2590800"/>
            <a:ext cx="4267200" cy="3200400"/>
          </a:xfrm>
          <a:prstGeom prst="rect">
            <a:avLst/>
          </a:prstGeom>
          <a:noFill/>
          <a:ln w="9525">
            <a:noFill/>
            <a:miter lim="800000"/>
            <a:headEnd/>
            <a:tailEnd/>
          </a:ln>
        </p:spPr>
      </p:pic>
      <p:pic>
        <p:nvPicPr>
          <p:cNvPr id="15365" name="Picture 5" descr="D:\PHOTOES\PHOTOES\tour2011\DSC02634.JPG"/>
          <p:cNvPicPr>
            <a:picLocks noChangeAspect="1" noChangeArrowheads="1"/>
          </p:cNvPicPr>
          <p:nvPr/>
        </p:nvPicPr>
        <p:blipFill>
          <a:blip r:embed="rId3" cstate="print">
            <a:lum bright="10000" contrast="10000"/>
          </a:blip>
          <a:srcRect/>
          <a:stretch>
            <a:fillRect/>
          </a:stretch>
        </p:blipFill>
        <p:spPr bwMode="auto">
          <a:xfrm>
            <a:off x="4648200" y="2590800"/>
            <a:ext cx="4267200" cy="3200400"/>
          </a:xfrm>
          <a:prstGeom prst="rect">
            <a:avLst/>
          </a:prstGeom>
          <a:noFill/>
          <a:ln w="9525">
            <a:noFill/>
            <a:miter lim="800000"/>
            <a:headEnd/>
            <a:tailEnd/>
          </a:ln>
        </p:spPr>
      </p:pic>
      <p:sp>
        <p:nvSpPr>
          <p:cNvPr id="15366" name="TextBox 5"/>
          <p:cNvSpPr txBox="1">
            <a:spLocks noChangeArrowheads="1"/>
          </p:cNvSpPr>
          <p:nvPr/>
        </p:nvSpPr>
        <p:spPr bwMode="auto">
          <a:xfrm>
            <a:off x="2286000" y="914400"/>
            <a:ext cx="4956175" cy="523875"/>
          </a:xfrm>
          <a:prstGeom prst="rect">
            <a:avLst/>
          </a:prstGeom>
          <a:noFill/>
          <a:ln w="9525">
            <a:noFill/>
            <a:miter lim="800000"/>
            <a:headEnd/>
            <a:tailEnd/>
          </a:ln>
        </p:spPr>
        <p:txBody>
          <a:bodyPr wrap="none">
            <a:spAutoFit/>
          </a:bodyPr>
          <a:lstStyle/>
          <a:p>
            <a:r>
              <a:rPr lang="en-US" b="1">
                <a:solidFill>
                  <a:srgbClr val="0000FF"/>
                </a:solidFill>
              </a:rPr>
              <a:t>Hybrid Submitted for Release</a:t>
            </a:r>
          </a:p>
        </p:txBody>
      </p:sp>
      <p:sp>
        <p:nvSpPr>
          <p:cNvPr id="15367" name="TextBox 6"/>
          <p:cNvSpPr txBox="1">
            <a:spLocks noChangeArrowheads="1"/>
          </p:cNvSpPr>
          <p:nvPr/>
        </p:nvSpPr>
        <p:spPr bwMode="auto">
          <a:xfrm>
            <a:off x="338138" y="5943600"/>
            <a:ext cx="8394700" cy="830263"/>
          </a:xfrm>
          <a:prstGeom prst="rect">
            <a:avLst/>
          </a:prstGeom>
          <a:noFill/>
          <a:ln w="9525">
            <a:noFill/>
            <a:miter lim="800000"/>
            <a:headEnd/>
            <a:tailEnd/>
          </a:ln>
        </p:spPr>
        <p:txBody>
          <a:bodyPr wrap="none">
            <a:spAutoFit/>
          </a:bodyPr>
          <a:lstStyle/>
          <a:p>
            <a:pPr algn="ctr"/>
            <a:r>
              <a:rPr lang="en-US" sz="2400" b="1"/>
              <a:t>Evalauted in Mahabubnahar, Ranga Reddy, Nalgonda,</a:t>
            </a:r>
          </a:p>
          <a:p>
            <a:pPr algn="ctr"/>
            <a:r>
              <a:rPr lang="en-US" sz="2400" b="1"/>
              <a:t>Kadapa, Kurnool and Warangal districts during </a:t>
            </a:r>
            <a:r>
              <a:rPr lang="en-US" sz="2400" b="1" i="1"/>
              <a:t>kharif</a:t>
            </a:r>
            <a:r>
              <a:rPr lang="en-US" sz="2400" b="1"/>
              <a:t> &amp; </a:t>
            </a:r>
            <a:r>
              <a:rPr lang="en-US" sz="2400" b="1" i="1"/>
              <a:t>rabi</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PHOTOES\PHOTOES\PD visit 2011-12\DSC06310.JPG"/>
          <p:cNvPicPr>
            <a:picLocks noChangeAspect="1" noChangeArrowheads="1"/>
          </p:cNvPicPr>
          <p:nvPr/>
        </p:nvPicPr>
        <p:blipFill>
          <a:blip r:embed="rId2">
            <a:lum bright="20000" contrast="20000"/>
          </a:blip>
          <a:srcRect l="10938"/>
          <a:stretch>
            <a:fillRect/>
          </a:stretch>
        </p:blipFill>
        <p:spPr bwMode="auto">
          <a:xfrm>
            <a:off x="152400" y="1752600"/>
            <a:ext cx="4343400" cy="2743200"/>
          </a:xfrm>
          <a:prstGeom prst="rect">
            <a:avLst/>
          </a:prstGeom>
          <a:noFill/>
          <a:ln w="9525">
            <a:noFill/>
            <a:miter lim="800000"/>
            <a:headEnd/>
            <a:tailEnd/>
          </a:ln>
        </p:spPr>
      </p:pic>
      <p:sp>
        <p:nvSpPr>
          <p:cNvPr id="44035" name="TextBox 5"/>
          <p:cNvSpPr txBox="1">
            <a:spLocks noChangeArrowheads="1"/>
          </p:cNvSpPr>
          <p:nvPr/>
        </p:nvSpPr>
        <p:spPr bwMode="auto">
          <a:xfrm>
            <a:off x="304800" y="5024438"/>
            <a:ext cx="8483600" cy="461962"/>
          </a:xfrm>
          <a:prstGeom prst="rect">
            <a:avLst/>
          </a:prstGeom>
          <a:noFill/>
          <a:ln w="9525">
            <a:noFill/>
            <a:miter lim="800000"/>
            <a:headEnd/>
            <a:tailEnd/>
          </a:ln>
        </p:spPr>
        <p:txBody>
          <a:bodyPr wrap="none">
            <a:spAutoFit/>
          </a:bodyPr>
          <a:lstStyle/>
          <a:p>
            <a:r>
              <a:rPr lang="en-US" sz="2400" b="1"/>
              <a:t>Project Director, DOR Dr. K.S. Vara Prasad visited on 30-10-11</a:t>
            </a:r>
          </a:p>
        </p:txBody>
      </p:sp>
      <p:pic>
        <p:nvPicPr>
          <p:cNvPr id="5" name="Picture 2" descr="D:\PHOTOES\PHOTOES\vasanthapur\IMG_6067.JPG"/>
          <p:cNvPicPr>
            <a:picLocks noChangeAspect="1" noChangeArrowheads="1"/>
          </p:cNvPicPr>
          <p:nvPr/>
        </p:nvPicPr>
        <p:blipFill>
          <a:blip r:embed="rId3" cstate="print"/>
          <a:srcRect/>
          <a:stretch>
            <a:fillRect/>
          </a:stretch>
        </p:blipFill>
        <p:spPr bwMode="auto">
          <a:xfrm>
            <a:off x="4648200" y="1828800"/>
            <a:ext cx="41148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IN"/>
          </a:p>
        </p:txBody>
      </p:sp>
      <p:graphicFrame>
        <p:nvGraphicFramePr>
          <p:cNvPr id="17606" name="Group 198"/>
          <p:cNvGraphicFramePr>
            <a:graphicFrameLocks noGrp="1"/>
          </p:cNvGraphicFramePr>
          <p:nvPr>
            <p:ph idx="1"/>
          </p:nvPr>
        </p:nvGraphicFramePr>
        <p:xfrm>
          <a:off x="381000" y="304800"/>
          <a:ext cx="8229600" cy="6243649"/>
        </p:xfrm>
        <a:graphic>
          <a:graphicData uri="http://schemas.openxmlformats.org/drawingml/2006/table">
            <a:tbl>
              <a:tblPr/>
              <a:tblGrid>
                <a:gridCol w="1143000"/>
                <a:gridCol w="1192213"/>
                <a:gridCol w="1168400"/>
                <a:gridCol w="1222375"/>
                <a:gridCol w="1168400"/>
                <a:gridCol w="1166812"/>
                <a:gridCol w="1168400"/>
              </a:tblGrid>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err="1" smtClean="0">
                          <a:ln>
                            <a:noFill/>
                          </a:ln>
                          <a:solidFill>
                            <a:srgbClr val="000000"/>
                          </a:solidFill>
                          <a:effectLst/>
                          <a:latin typeface="Book Antiqua" pitchFamily="18" charset="0"/>
                          <a:cs typeface="Times New Roman" pitchFamily="18" charset="0"/>
                        </a:rPr>
                        <a:t>Sl.No</a:t>
                      </a: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Entry </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30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60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90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120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150 DAS</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RG-558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RG-3408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RG-3017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14.3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42.9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42.9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RG-3018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RG-3020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RG-3041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RG-3105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RG-1268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35.7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57.1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64.3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71.4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RG-1631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25.0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RG-1922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RG-2301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36.4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54.5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54.5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54.5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RG-2388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11.1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RG-2602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RG-2606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14.3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35.7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50.0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15</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RG-2661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15.4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RG-2717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8.3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25.0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41.7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RG-2746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7.7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15.4</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30.8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30.8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RG-2758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19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RG-2781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7.1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AB3"/>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20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RG-2788</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22.2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33.3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21</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RG-2820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13.3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26.7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2714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22</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IN" sz="1600" b="1" i="0" u="none" strike="noStrike" cap="none" normalizeH="0" baseline="0" dirty="0" smtClean="0">
                          <a:ln>
                            <a:noFill/>
                          </a:ln>
                          <a:solidFill>
                            <a:srgbClr val="000000"/>
                          </a:solidFill>
                          <a:effectLst/>
                          <a:latin typeface="Book Antiqua" pitchFamily="18" charset="0"/>
                          <a:cs typeface="Times New Roman" pitchFamily="18" charset="0"/>
                        </a:rPr>
                        <a:t>RG-2829</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0.0</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14.3</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28.6</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000000"/>
                          </a:solidFill>
                          <a:effectLst/>
                          <a:latin typeface="Book Antiqua" pitchFamily="18" charset="0"/>
                          <a:cs typeface="Times New Roman" pitchFamily="18" charset="0"/>
                        </a:rPr>
                        <a:t>35.7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IN" sz="1600" b="0" i="0" u="none" strike="noStrike" cap="none" normalizeH="0" baseline="0" dirty="0" smtClean="0">
                          <a:ln>
                            <a:noFill/>
                          </a:ln>
                          <a:solidFill>
                            <a:srgbClr val="000000"/>
                          </a:solidFill>
                          <a:effectLst/>
                          <a:latin typeface="Book Antiqua" pitchFamily="18" charset="0"/>
                          <a:cs typeface="Times New Roman" pitchFamily="18" charset="0"/>
                        </a:rPr>
                        <a:t>35.7</a:t>
                      </a:r>
                    </a:p>
                  </a:txBody>
                  <a:tcPr marL="9156" marR="9156" marT="915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bl>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2661"/>
          <p:cNvPicPr>
            <a:picLocks noChangeAspect="1" noChangeArrowheads="1"/>
          </p:cNvPicPr>
          <p:nvPr/>
        </p:nvPicPr>
        <p:blipFill>
          <a:blip r:embed="rId2"/>
          <a:srcRect/>
          <a:stretch>
            <a:fillRect/>
          </a:stretch>
        </p:blipFill>
        <p:spPr bwMode="auto">
          <a:xfrm>
            <a:off x="152400" y="685800"/>
            <a:ext cx="4267200" cy="2768600"/>
          </a:xfrm>
          <a:prstGeom prst="rect">
            <a:avLst/>
          </a:prstGeom>
          <a:noFill/>
          <a:ln w="28575">
            <a:solidFill>
              <a:schemeClr val="tx1"/>
            </a:solidFill>
            <a:miter lim="800000"/>
            <a:headEnd/>
            <a:tailEnd/>
          </a:ln>
        </p:spPr>
      </p:pic>
      <p:pic>
        <p:nvPicPr>
          <p:cNvPr id="14339" name="Picture 5" descr="3105"/>
          <p:cNvPicPr>
            <a:picLocks noChangeAspect="1" noChangeArrowheads="1"/>
          </p:cNvPicPr>
          <p:nvPr/>
        </p:nvPicPr>
        <p:blipFill>
          <a:blip r:embed="rId3"/>
          <a:srcRect/>
          <a:stretch>
            <a:fillRect/>
          </a:stretch>
        </p:blipFill>
        <p:spPr bwMode="auto">
          <a:xfrm>
            <a:off x="5181600" y="3581400"/>
            <a:ext cx="2819400" cy="3200400"/>
          </a:xfrm>
          <a:prstGeom prst="rect">
            <a:avLst/>
          </a:prstGeom>
          <a:noFill/>
          <a:ln w="28575">
            <a:solidFill>
              <a:schemeClr val="tx1"/>
            </a:solidFill>
            <a:miter lim="800000"/>
            <a:headEnd/>
            <a:tailEnd/>
          </a:ln>
        </p:spPr>
      </p:pic>
      <p:pic>
        <p:nvPicPr>
          <p:cNvPr id="14340" name="Picture 6" descr="RG 3406"/>
          <p:cNvPicPr>
            <a:picLocks noChangeAspect="1" noChangeArrowheads="1"/>
          </p:cNvPicPr>
          <p:nvPr/>
        </p:nvPicPr>
        <p:blipFill>
          <a:blip r:embed="rId4"/>
          <a:srcRect/>
          <a:stretch>
            <a:fillRect/>
          </a:stretch>
        </p:blipFill>
        <p:spPr bwMode="auto">
          <a:xfrm>
            <a:off x="1066800" y="3581400"/>
            <a:ext cx="2667000" cy="3200400"/>
          </a:xfrm>
          <a:prstGeom prst="rect">
            <a:avLst/>
          </a:prstGeom>
          <a:noFill/>
          <a:ln w="28575">
            <a:solidFill>
              <a:schemeClr val="tx1"/>
            </a:solidFill>
            <a:miter lim="800000"/>
            <a:headEnd/>
            <a:tailEnd/>
          </a:ln>
        </p:spPr>
      </p:pic>
      <p:pic>
        <p:nvPicPr>
          <p:cNvPr id="14341" name="Picture 7" descr="RG 2976"/>
          <p:cNvPicPr>
            <a:picLocks noChangeAspect="1" noChangeArrowheads="1"/>
          </p:cNvPicPr>
          <p:nvPr/>
        </p:nvPicPr>
        <p:blipFill>
          <a:blip r:embed="rId5"/>
          <a:srcRect/>
          <a:stretch>
            <a:fillRect/>
          </a:stretch>
        </p:blipFill>
        <p:spPr bwMode="auto">
          <a:xfrm>
            <a:off x="4648200" y="685800"/>
            <a:ext cx="4419600" cy="2743200"/>
          </a:xfrm>
          <a:prstGeom prst="rect">
            <a:avLst/>
          </a:prstGeom>
          <a:noFill/>
          <a:ln w="28575">
            <a:solidFill>
              <a:schemeClr val="tx1"/>
            </a:solidFill>
            <a:miter lim="800000"/>
            <a:headEnd/>
            <a:tailEnd/>
          </a:ln>
        </p:spPr>
      </p:pic>
      <p:sp>
        <p:nvSpPr>
          <p:cNvPr id="14342" name="Text Box 8"/>
          <p:cNvSpPr txBox="1">
            <a:spLocks noChangeArrowheads="1"/>
          </p:cNvSpPr>
          <p:nvPr/>
        </p:nvSpPr>
        <p:spPr bwMode="auto">
          <a:xfrm>
            <a:off x="381000" y="3048000"/>
            <a:ext cx="1120775" cy="376238"/>
          </a:xfrm>
          <a:prstGeom prst="rect">
            <a:avLst/>
          </a:prstGeom>
          <a:solidFill>
            <a:srgbClr val="EBFC6A"/>
          </a:solidFill>
          <a:ln w="9525">
            <a:solidFill>
              <a:schemeClr val="tx1"/>
            </a:solidFill>
            <a:miter lim="800000"/>
            <a:headEnd/>
            <a:tailEnd/>
          </a:ln>
        </p:spPr>
        <p:txBody>
          <a:bodyPr wrap="none">
            <a:spAutoFit/>
          </a:bodyPr>
          <a:lstStyle/>
          <a:p>
            <a:r>
              <a:rPr lang="en-US"/>
              <a:t>RG-2661</a:t>
            </a:r>
          </a:p>
        </p:txBody>
      </p:sp>
      <p:sp>
        <p:nvSpPr>
          <p:cNvPr id="14343" name="Text Box 9"/>
          <p:cNvSpPr txBox="1">
            <a:spLocks noChangeArrowheads="1"/>
          </p:cNvSpPr>
          <p:nvPr/>
        </p:nvSpPr>
        <p:spPr bwMode="auto">
          <a:xfrm>
            <a:off x="5410200" y="6324600"/>
            <a:ext cx="1120775" cy="376238"/>
          </a:xfrm>
          <a:prstGeom prst="rect">
            <a:avLst/>
          </a:prstGeom>
          <a:solidFill>
            <a:srgbClr val="EBFC6A"/>
          </a:solidFill>
          <a:ln w="9525">
            <a:solidFill>
              <a:schemeClr val="tx1"/>
            </a:solidFill>
            <a:miter lim="800000"/>
            <a:headEnd/>
            <a:tailEnd/>
          </a:ln>
        </p:spPr>
        <p:txBody>
          <a:bodyPr wrap="none">
            <a:spAutoFit/>
          </a:bodyPr>
          <a:lstStyle/>
          <a:p>
            <a:r>
              <a:rPr lang="en-US"/>
              <a:t>RG-3105</a:t>
            </a:r>
          </a:p>
        </p:txBody>
      </p:sp>
      <p:sp>
        <p:nvSpPr>
          <p:cNvPr id="14344" name="Text Box 10"/>
          <p:cNvSpPr txBox="1">
            <a:spLocks noChangeArrowheads="1"/>
          </p:cNvSpPr>
          <p:nvPr/>
        </p:nvSpPr>
        <p:spPr bwMode="auto">
          <a:xfrm>
            <a:off x="1295400" y="6324600"/>
            <a:ext cx="1120775" cy="376238"/>
          </a:xfrm>
          <a:prstGeom prst="rect">
            <a:avLst/>
          </a:prstGeom>
          <a:solidFill>
            <a:srgbClr val="EBFC6A"/>
          </a:solidFill>
          <a:ln w="9525">
            <a:solidFill>
              <a:schemeClr val="tx1"/>
            </a:solidFill>
            <a:miter lim="800000"/>
            <a:headEnd/>
            <a:tailEnd/>
          </a:ln>
        </p:spPr>
        <p:txBody>
          <a:bodyPr wrap="none">
            <a:spAutoFit/>
          </a:bodyPr>
          <a:lstStyle/>
          <a:p>
            <a:r>
              <a:rPr lang="en-US"/>
              <a:t>RG-3406</a:t>
            </a:r>
          </a:p>
        </p:txBody>
      </p:sp>
      <p:sp>
        <p:nvSpPr>
          <p:cNvPr id="14345" name="Text Box 11"/>
          <p:cNvSpPr txBox="1">
            <a:spLocks noChangeArrowheads="1"/>
          </p:cNvSpPr>
          <p:nvPr/>
        </p:nvSpPr>
        <p:spPr bwMode="auto">
          <a:xfrm>
            <a:off x="5181600" y="2971800"/>
            <a:ext cx="1120775" cy="376238"/>
          </a:xfrm>
          <a:prstGeom prst="rect">
            <a:avLst/>
          </a:prstGeom>
          <a:solidFill>
            <a:srgbClr val="EBFC6A"/>
          </a:solidFill>
          <a:ln w="9525">
            <a:solidFill>
              <a:schemeClr val="tx1"/>
            </a:solidFill>
            <a:miter lim="800000"/>
            <a:headEnd/>
            <a:tailEnd/>
          </a:ln>
        </p:spPr>
        <p:txBody>
          <a:bodyPr wrap="none">
            <a:spAutoFit/>
          </a:bodyPr>
          <a:lstStyle/>
          <a:p>
            <a:r>
              <a:rPr lang="en-US"/>
              <a:t>RG-2976</a:t>
            </a:r>
          </a:p>
        </p:txBody>
      </p:sp>
      <p:sp>
        <p:nvSpPr>
          <p:cNvPr id="14346" name="Text Box 11"/>
          <p:cNvSpPr txBox="1">
            <a:spLocks noChangeArrowheads="1"/>
          </p:cNvSpPr>
          <p:nvPr/>
        </p:nvSpPr>
        <p:spPr bwMode="auto">
          <a:xfrm>
            <a:off x="1219200" y="152400"/>
            <a:ext cx="7131050" cy="457200"/>
          </a:xfrm>
          <a:prstGeom prst="rect">
            <a:avLst/>
          </a:prstGeom>
          <a:noFill/>
          <a:ln w="9525">
            <a:noFill/>
            <a:miter lim="800000"/>
            <a:headEnd/>
            <a:tailEnd/>
          </a:ln>
        </p:spPr>
        <p:txBody>
          <a:bodyPr wrap="none">
            <a:spAutoFit/>
          </a:bodyPr>
          <a:lstStyle/>
          <a:p>
            <a:r>
              <a:rPr lang="en-US" sz="2400" b="1">
                <a:solidFill>
                  <a:schemeClr val="hlink"/>
                </a:solidFill>
                <a:latin typeface="Book Antiqua" pitchFamily="18" charset="0"/>
              </a:rPr>
              <a:t>WILT RESISTANT GERMPLASM ACCESSIONS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550" y="304800"/>
            <a:ext cx="5886450" cy="523875"/>
          </a:xfrm>
          <a:prstGeom prst="rect">
            <a:avLst/>
          </a:prstGeom>
          <a:solidFill>
            <a:srgbClr val="92D050"/>
          </a:solidFill>
        </p:spPr>
        <p:txBody>
          <a:bodyPr wrap="none">
            <a:spAutoFit/>
          </a:bodyPr>
          <a:lstStyle/>
          <a:p>
            <a:pPr algn="ctr" fontAlgn="auto">
              <a:spcBef>
                <a:spcPts val="0"/>
              </a:spcBef>
              <a:spcAft>
                <a:spcPts val="0"/>
              </a:spcAft>
              <a:defRPr/>
            </a:pPr>
            <a:r>
              <a:rPr lang="en-US" sz="2800" b="1" dirty="0">
                <a:solidFill>
                  <a:srgbClr val="FF0000"/>
                </a:solidFill>
                <a:latin typeface="+mj-lt"/>
                <a:cs typeface="+mn-cs"/>
              </a:rPr>
              <a:t>Major constraints in castor production</a:t>
            </a:r>
          </a:p>
        </p:txBody>
      </p:sp>
      <p:sp>
        <p:nvSpPr>
          <p:cNvPr id="3" name="Rectangle 2"/>
          <p:cNvSpPr/>
          <p:nvPr/>
        </p:nvSpPr>
        <p:spPr>
          <a:xfrm>
            <a:off x="152400" y="3200400"/>
            <a:ext cx="5486400" cy="1323975"/>
          </a:xfrm>
          <a:prstGeom prst="rect">
            <a:avLst/>
          </a:prstGeom>
          <a:solidFill>
            <a:srgbClr val="92D050"/>
          </a:solidFill>
        </p:spPr>
        <p:txBody>
          <a:bodyPr>
            <a:spAutoFit/>
          </a:bodyPr>
          <a:lstStyle/>
          <a:p>
            <a:pPr marL="457200" indent="-457200" algn="ctr" fontAlgn="auto">
              <a:spcBef>
                <a:spcPts val="0"/>
              </a:spcBef>
              <a:spcAft>
                <a:spcPts val="0"/>
              </a:spcAft>
              <a:defRPr/>
            </a:pPr>
            <a:r>
              <a:rPr lang="en-US" sz="2000" b="1" dirty="0">
                <a:solidFill>
                  <a:srgbClr val="0000FF"/>
                </a:solidFill>
                <a:latin typeface="+mj-lt"/>
                <a:cs typeface="+mn-cs"/>
              </a:rPr>
              <a:t>Biotic constraints</a:t>
            </a:r>
          </a:p>
          <a:p>
            <a:pPr marL="457200" indent="-457200" fontAlgn="auto">
              <a:spcBef>
                <a:spcPts val="0"/>
              </a:spcBef>
              <a:spcAft>
                <a:spcPts val="0"/>
              </a:spcAft>
              <a:buFontTx/>
              <a:buBlip>
                <a:blip r:embed="rId2"/>
              </a:buBlip>
              <a:defRPr/>
            </a:pPr>
            <a:r>
              <a:rPr lang="en-US" sz="2000" b="1" dirty="0">
                <a:latin typeface="+mj-lt"/>
                <a:cs typeface="+mn-cs"/>
              </a:rPr>
              <a:t>Botrytis grey rot, </a:t>
            </a:r>
            <a:r>
              <a:rPr lang="en-US" sz="2000" b="1" dirty="0" err="1">
                <a:latin typeface="+mj-lt"/>
                <a:cs typeface="+mn-cs"/>
              </a:rPr>
              <a:t>Fusarium</a:t>
            </a:r>
            <a:r>
              <a:rPr lang="en-US" sz="2000" b="1" dirty="0">
                <a:latin typeface="+mj-lt"/>
                <a:cs typeface="+mn-cs"/>
              </a:rPr>
              <a:t> wilt </a:t>
            </a:r>
          </a:p>
          <a:p>
            <a:pPr marL="457200" indent="-457200" fontAlgn="auto">
              <a:spcBef>
                <a:spcPts val="0"/>
              </a:spcBef>
              <a:spcAft>
                <a:spcPts val="0"/>
              </a:spcAft>
              <a:buFontTx/>
              <a:buBlip>
                <a:blip r:embed="rId2"/>
              </a:buBlip>
              <a:defRPr/>
            </a:pPr>
            <a:r>
              <a:rPr lang="en-US" sz="2000" b="1" dirty="0">
                <a:latin typeface="+mj-lt"/>
                <a:cs typeface="+mn-cs"/>
              </a:rPr>
              <a:t>Castor semi-</a:t>
            </a:r>
            <a:r>
              <a:rPr lang="en-US" sz="2000" b="1" dirty="0" err="1">
                <a:latin typeface="+mj-lt"/>
                <a:cs typeface="+mn-cs"/>
              </a:rPr>
              <a:t>looper</a:t>
            </a:r>
            <a:r>
              <a:rPr lang="en-US" sz="2000" b="1" dirty="0">
                <a:latin typeface="+mj-lt"/>
                <a:cs typeface="+mn-cs"/>
              </a:rPr>
              <a:t>, </a:t>
            </a:r>
            <a:r>
              <a:rPr lang="en-US" sz="2000" b="1" dirty="0" err="1">
                <a:latin typeface="+mj-lt"/>
                <a:cs typeface="+mn-cs"/>
              </a:rPr>
              <a:t>Spodoptera</a:t>
            </a:r>
            <a:r>
              <a:rPr lang="en-US" sz="2000" b="1" dirty="0">
                <a:latin typeface="+mj-lt"/>
                <a:cs typeface="+mn-cs"/>
              </a:rPr>
              <a:t>, Capsule borer</a:t>
            </a:r>
            <a:endParaRPr lang="en-US" sz="2000" b="1" dirty="0">
              <a:solidFill>
                <a:srgbClr val="0000CC"/>
              </a:solidFill>
              <a:latin typeface="+mn-lt"/>
              <a:cs typeface="+mn-cs"/>
            </a:endParaRPr>
          </a:p>
        </p:txBody>
      </p:sp>
      <p:sp>
        <p:nvSpPr>
          <p:cNvPr id="5" name="Rectangle 4"/>
          <p:cNvSpPr/>
          <p:nvPr/>
        </p:nvSpPr>
        <p:spPr>
          <a:xfrm>
            <a:off x="152400" y="5076825"/>
            <a:ext cx="5562600" cy="1323975"/>
          </a:xfrm>
          <a:prstGeom prst="rect">
            <a:avLst/>
          </a:prstGeom>
          <a:solidFill>
            <a:srgbClr val="92D050"/>
          </a:solidFill>
        </p:spPr>
        <p:txBody>
          <a:bodyPr>
            <a:spAutoFit/>
          </a:bodyPr>
          <a:lstStyle/>
          <a:p>
            <a:pPr marL="457200" indent="-457200" fontAlgn="auto">
              <a:spcBef>
                <a:spcPts val="0"/>
              </a:spcBef>
              <a:spcAft>
                <a:spcPts val="0"/>
              </a:spcAft>
              <a:defRPr/>
            </a:pPr>
            <a:r>
              <a:rPr lang="en-US" sz="2000" b="1" dirty="0">
                <a:solidFill>
                  <a:srgbClr val="0000CC"/>
                </a:solidFill>
                <a:latin typeface="+mn-lt"/>
                <a:cs typeface="+mn-cs"/>
              </a:rPr>
              <a:t>		</a:t>
            </a:r>
            <a:r>
              <a:rPr lang="en-US" sz="2000" b="1" dirty="0">
                <a:solidFill>
                  <a:srgbClr val="0000FF"/>
                </a:solidFill>
                <a:latin typeface="+mj-lt"/>
                <a:cs typeface="+mn-cs"/>
              </a:rPr>
              <a:t>Other constraints</a:t>
            </a:r>
          </a:p>
          <a:p>
            <a:pPr marL="457200" indent="-457200" fontAlgn="auto">
              <a:spcBef>
                <a:spcPts val="0"/>
              </a:spcBef>
              <a:spcAft>
                <a:spcPts val="0"/>
              </a:spcAft>
              <a:buFontTx/>
              <a:buBlip>
                <a:blip r:embed="rId2"/>
              </a:buBlip>
              <a:defRPr/>
            </a:pPr>
            <a:r>
              <a:rPr lang="en-US" sz="2000" b="1" dirty="0">
                <a:latin typeface="+mj-lt"/>
                <a:cs typeface="+mn-cs"/>
              </a:rPr>
              <a:t>Lack of Quality seed of high yielding varieties/hybrids</a:t>
            </a:r>
          </a:p>
          <a:p>
            <a:pPr marL="457200" indent="-457200" fontAlgn="auto">
              <a:spcBef>
                <a:spcPts val="0"/>
              </a:spcBef>
              <a:spcAft>
                <a:spcPts val="0"/>
              </a:spcAft>
              <a:buFontTx/>
              <a:buBlip>
                <a:blip r:embed="rId2"/>
              </a:buBlip>
              <a:defRPr/>
            </a:pPr>
            <a:r>
              <a:rPr lang="en-US" sz="2000" b="1" dirty="0">
                <a:latin typeface="+mj-lt"/>
                <a:cs typeface="+mn-cs"/>
              </a:rPr>
              <a:t>Lack of improved management</a:t>
            </a:r>
            <a:endParaRPr lang="en-US" sz="2000" dirty="0">
              <a:latin typeface="+mj-lt"/>
              <a:cs typeface="+mn-cs"/>
            </a:endParaRPr>
          </a:p>
        </p:txBody>
      </p:sp>
      <p:pic>
        <p:nvPicPr>
          <p:cNvPr id="46081" name="Picture 1" descr="D:\OFFICE\PEN DRIVE\HSP 2009-10\DSC01393.JPG"/>
          <p:cNvPicPr>
            <a:picLocks noChangeAspect="1" noChangeArrowheads="1"/>
          </p:cNvPicPr>
          <p:nvPr/>
        </p:nvPicPr>
        <p:blipFill>
          <a:blip r:embed="rId3" cstate="print"/>
          <a:srcRect l="20454" r="11364"/>
          <a:stretch>
            <a:fillRect/>
          </a:stretch>
        </p:blipFill>
        <p:spPr bwMode="auto">
          <a:xfrm>
            <a:off x="5867399" y="990600"/>
            <a:ext cx="2743201" cy="5364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42" name="Rectangle 3"/>
          <p:cNvSpPr>
            <a:spLocks noChangeArrowheads="1"/>
          </p:cNvSpPr>
          <p:nvPr/>
        </p:nvSpPr>
        <p:spPr bwMode="auto">
          <a:xfrm>
            <a:off x="152400" y="1111250"/>
            <a:ext cx="5562600" cy="1631950"/>
          </a:xfrm>
          <a:prstGeom prst="rect">
            <a:avLst/>
          </a:prstGeom>
          <a:solidFill>
            <a:srgbClr val="92D050"/>
          </a:solidFill>
          <a:ln w="9525">
            <a:noFill/>
            <a:miter lim="800000"/>
            <a:headEnd/>
            <a:tailEnd/>
          </a:ln>
        </p:spPr>
        <p:txBody>
          <a:bodyPr>
            <a:spAutoFit/>
          </a:bodyPr>
          <a:lstStyle/>
          <a:p>
            <a:pPr marL="457200" indent="-457200" algn="ctr"/>
            <a:r>
              <a:rPr lang="en-US" sz="2000" b="1">
                <a:solidFill>
                  <a:srgbClr val="0000FF"/>
                </a:solidFill>
                <a:latin typeface="Calibri" pitchFamily="34" charset="0"/>
              </a:rPr>
              <a:t>Abiotic constraints</a:t>
            </a:r>
          </a:p>
          <a:p>
            <a:pPr marL="457200" indent="-457200">
              <a:buFontTx/>
              <a:buBlip>
                <a:blip r:embed="rId4"/>
              </a:buBlip>
            </a:pPr>
            <a:r>
              <a:rPr lang="en-US" sz="2000" b="1">
                <a:latin typeface="Calibri" pitchFamily="34" charset="0"/>
              </a:rPr>
              <a:t>Prolonged dry spells at vegetative and flowering stages</a:t>
            </a:r>
          </a:p>
          <a:p>
            <a:pPr marL="457200" indent="-457200">
              <a:buFontTx/>
              <a:buBlip>
                <a:blip r:embed="rId4"/>
              </a:buBlip>
            </a:pPr>
            <a:r>
              <a:rPr lang="en-US" sz="2000" b="1">
                <a:latin typeface="Calibri" pitchFamily="34" charset="0"/>
              </a:rPr>
              <a:t>Growing of castor in marginal/sub-marginal lands having shallow depth and poor fertility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23838" y="981075"/>
          <a:ext cx="5295900" cy="4921250"/>
        </p:xfrm>
        <a:graphic>
          <a:graphicData uri="http://schemas.openxmlformats.org/presentationml/2006/ole">
            <p:oleObj spid="_x0000_s6146" name="Document" r:id="rId3" imgW="5365128" imgH="4985493" progId="Word.Document.8">
              <p:embed/>
            </p:oleObj>
          </a:graphicData>
        </a:graphic>
      </p:graphicFrame>
      <p:pic>
        <p:nvPicPr>
          <p:cNvPr id="7" name="Picture 6" descr="castor-redgram intercrop"/>
          <p:cNvPicPr>
            <a:picLocks noChangeAspect="1" noChangeArrowheads="1"/>
          </p:cNvPicPr>
          <p:nvPr/>
        </p:nvPicPr>
        <p:blipFill>
          <a:blip r:embed="rId4"/>
          <a:srcRect/>
          <a:stretch>
            <a:fillRect/>
          </a:stretch>
        </p:blipFill>
        <p:spPr bwMode="auto">
          <a:xfrm>
            <a:off x="5715000" y="609600"/>
            <a:ext cx="3122612" cy="2057400"/>
          </a:xfrm>
          <a:prstGeom prst="rect">
            <a:avLst/>
          </a:prstGeom>
          <a:noFill/>
          <a:ln w="57150" cmpd="thickThin">
            <a:solidFill>
              <a:srgbClr val="FF0000"/>
            </a:solidFill>
            <a:miter lim="800000"/>
            <a:headEnd/>
            <a:tailEnd/>
          </a:ln>
        </p:spPr>
      </p:pic>
      <p:pic>
        <p:nvPicPr>
          <p:cNvPr id="8" name="Picture 5" descr="D:\PHOTOES\PHOTOES\k 10\DSC02753.JPG"/>
          <p:cNvPicPr>
            <a:picLocks noChangeAspect="1" noChangeArrowheads="1"/>
          </p:cNvPicPr>
          <p:nvPr/>
        </p:nvPicPr>
        <p:blipFill>
          <a:blip r:embed="rId5"/>
          <a:srcRect/>
          <a:stretch>
            <a:fillRect/>
          </a:stretch>
        </p:blipFill>
        <p:spPr bwMode="auto">
          <a:xfrm>
            <a:off x="5924550" y="3048000"/>
            <a:ext cx="238125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endParaRPr lang="en-US" smtClean="0"/>
          </a:p>
        </p:txBody>
      </p:sp>
      <p:sp>
        <p:nvSpPr>
          <p:cNvPr id="12291" name="Rectangle 3"/>
          <p:cNvSpPr>
            <a:spLocks noGrp="1" noChangeArrowheads="1"/>
          </p:cNvSpPr>
          <p:nvPr>
            <p:ph type="body" idx="4294967295"/>
          </p:nvPr>
        </p:nvSpPr>
        <p:spPr>
          <a:xfrm>
            <a:off x="685800" y="838200"/>
            <a:ext cx="7772400" cy="5257800"/>
          </a:xfrm>
        </p:spPr>
        <p:txBody>
          <a:bodyPr/>
          <a:lstStyle/>
          <a:p>
            <a:pPr eaLnBrk="1" hangingPunct="1"/>
            <a:r>
              <a:rPr lang="en-US" sz="2400" smtClean="0"/>
              <a:t>Seed (10 g/kg) and soil application (1kg/100 kg FYM) of </a:t>
            </a:r>
            <a:r>
              <a:rPr lang="en-US" sz="2400" i="1" smtClean="0"/>
              <a:t>Trichoderma viride </a:t>
            </a:r>
            <a:r>
              <a:rPr lang="en-US" sz="2400" smtClean="0"/>
              <a:t>will reduce the wilt incidence </a:t>
            </a:r>
          </a:p>
          <a:p>
            <a:pPr eaLnBrk="1" hangingPunct="1"/>
            <a:r>
              <a:rPr lang="en-US" sz="2400" smtClean="0"/>
              <a:t>Apply more quantity of FYM to the wilt affected plots</a:t>
            </a:r>
          </a:p>
          <a:p>
            <a:pPr eaLnBrk="1" hangingPunct="1"/>
            <a:r>
              <a:rPr lang="en-US" sz="2400" smtClean="0"/>
              <a:t>Nematodes – predisposes the plants to wilt – manage nematodes</a:t>
            </a:r>
          </a:p>
        </p:txBody>
      </p:sp>
      <p:graphicFrame>
        <p:nvGraphicFramePr>
          <p:cNvPr id="129025" name="Object 5"/>
          <p:cNvGraphicFramePr>
            <a:graphicFrameLocks noChangeAspect="1"/>
          </p:cNvGraphicFramePr>
          <p:nvPr/>
        </p:nvGraphicFramePr>
        <p:xfrm>
          <a:off x="2895600" y="3200400"/>
          <a:ext cx="2246312" cy="2492375"/>
        </p:xfrm>
        <a:graphic>
          <a:graphicData uri="http://schemas.openxmlformats.org/presentationml/2006/ole">
            <p:oleObj spid="_x0000_s129025" name="Image" r:id="rId3" imgW="4723810" imgH="4904762" progId="">
              <p:embed/>
            </p:oleObj>
          </a:graphicData>
        </a:graphic>
      </p:graphicFrame>
      <p:sp>
        <p:nvSpPr>
          <p:cNvPr id="5" name="Text Box 10"/>
          <p:cNvSpPr txBox="1">
            <a:spLocks noChangeArrowheads="1"/>
          </p:cNvSpPr>
          <p:nvPr/>
        </p:nvSpPr>
        <p:spPr bwMode="auto">
          <a:xfrm>
            <a:off x="2971800" y="5943600"/>
            <a:ext cx="2819400" cy="336550"/>
          </a:xfrm>
          <a:prstGeom prst="rect">
            <a:avLst/>
          </a:prstGeom>
          <a:noFill/>
          <a:ln w="9525">
            <a:noFill/>
            <a:miter lim="800000"/>
            <a:headEnd/>
            <a:tailEnd/>
          </a:ln>
        </p:spPr>
        <p:txBody>
          <a:bodyPr>
            <a:spAutoFit/>
          </a:bodyPr>
          <a:lstStyle/>
          <a:p>
            <a:pPr eaLnBrk="1" hangingPunct="1">
              <a:spcBef>
                <a:spcPct val="50000"/>
              </a:spcBef>
            </a:pPr>
            <a:r>
              <a:rPr lang="en-US" sz="1600" dirty="0"/>
              <a:t>Talc based Formulation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3200400"/>
            <a:ext cx="8382000" cy="3065463"/>
            <a:chOff x="288" y="1440"/>
            <a:chExt cx="5280" cy="1953"/>
          </a:xfrm>
        </p:grpSpPr>
        <p:graphicFrame>
          <p:nvGraphicFramePr>
            <p:cNvPr id="5124" name="Object 3"/>
            <p:cNvGraphicFramePr>
              <a:graphicFrameLocks noChangeAspect="1"/>
            </p:cNvGraphicFramePr>
            <p:nvPr/>
          </p:nvGraphicFramePr>
          <p:xfrm>
            <a:off x="288" y="1440"/>
            <a:ext cx="2544" cy="1948"/>
          </p:xfrm>
          <a:graphic>
            <a:graphicData uri="http://schemas.openxmlformats.org/presentationml/2006/ole">
              <p:oleObj spid="_x0000_s69636" name="Image" r:id="rId3" imgW="9771429" imgH="7333333" progId="">
                <p:embed/>
              </p:oleObj>
            </a:graphicData>
          </a:graphic>
        </p:graphicFrame>
        <p:graphicFrame>
          <p:nvGraphicFramePr>
            <p:cNvPr id="5125" name="Object 4"/>
            <p:cNvGraphicFramePr>
              <a:graphicFrameLocks noChangeAspect="1"/>
            </p:cNvGraphicFramePr>
            <p:nvPr/>
          </p:nvGraphicFramePr>
          <p:xfrm>
            <a:off x="2928" y="1457"/>
            <a:ext cx="2640" cy="1936"/>
          </p:xfrm>
          <a:graphic>
            <a:graphicData uri="http://schemas.openxmlformats.org/presentationml/2006/ole">
              <p:oleObj spid="_x0000_s69637" name="Image" r:id="rId4" imgW="7209524" imgH="4544059" progId="">
                <p:embed/>
              </p:oleObj>
            </a:graphicData>
          </a:graphic>
        </p:graphicFrame>
      </p:grpSp>
      <p:graphicFrame>
        <p:nvGraphicFramePr>
          <p:cNvPr id="5123" name="Object 6"/>
          <p:cNvGraphicFramePr>
            <a:graphicFrameLocks noChangeAspect="1"/>
          </p:cNvGraphicFramePr>
          <p:nvPr/>
        </p:nvGraphicFramePr>
        <p:xfrm>
          <a:off x="2895600" y="152400"/>
          <a:ext cx="4038600" cy="2586038"/>
        </p:xfrm>
        <a:graphic>
          <a:graphicData uri="http://schemas.openxmlformats.org/presentationml/2006/ole">
            <p:oleObj spid="_x0000_s69635" name="Image" r:id="rId5" imgW="5582429" imgH="3161905" progId="">
              <p:embed/>
            </p:oleObj>
          </a:graphicData>
        </a:graphic>
      </p:graphicFrame>
      <p:sp>
        <p:nvSpPr>
          <p:cNvPr id="5127" name="Text Box 7"/>
          <p:cNvSpPr txBox="1">
            <a:spLocks noChangeArrowheads="1"/>
          </p:cNvSpPr>
          <p:nvPr/>
        </p:nvSpPr>
        <p:spPr bwMode="auto">
          <a:xfrm>
            <a:off x="914400" y="6248400"/>
            <a:ext cx="2895600" cy="336550"/>
          </a:xfrm>
          <a:prstGeom prst="rect">
            <a:avLst/>
          </a:prstGeom>
          <a:noFill/>
          <a:ln w="9525">
            <a:noFill/>
            <a:miter lim="800000"/>
            <a:headEnd/>
            <a:tailEnd/>
          </a:ln>
        </p:spPr>
        <p:txBody>
          <a:bodyPr>
            <a:spAutoFit/>
          </a:bodyPr>
          <a:lstStyle/>
          <a:p>
            <a:pPr eaLnBrk="1" hangingPunct="1">
              <a:spcBef>
                <a:spcPct val="50000"/>
              </a:spcBef>
            </a:pPr>
            <a:r>
              <a:rPr lang="en-US" sz="1600"/>
              <a:t>Mixed in Vermicompost</a:t>
            </a:r>
          </a:p>
        </p:txBody>
      </p:sp>
      <p:sp>
        <p:nvSpPr>
          <p:cNvPr id="5128" name="Text Box 8"/>
          <p:cNvSpPr txBox="1">
            <a:spLocks noChangeArrowheads="1"/>
          </p:cNvSpPr>
          <p:nvPr/>
        </p:nvSpPr>
        <p:spPr bwMode="auto">
          <a:xfrm>
            <a:off x="4953000" y="6248400"/>
            <a:ext cx="3429000" cy="336550"/>
          </a:xfrm>
          <a:prstGeom prst="rect">
            <a:avLst/>
          </a:prstGeom>
          <a:noFill/>
          <a:ln w="9525">
            <a:noFill/>
            <a:miter lim="800000"/>
            <a:headEnd/>
            <a:tailEnd/>
          </a:ln>
        </p:spPr>
        <p:txBody>
          <a:bodyPr>
            <a:spAutoFit/>
          </a:bodyPr>
          <a:lstStyle/>
          <a:p>
            <a:pPr eaLnBrk="1" hangingPunct="1">
              <a:spcBef>
                <a:spcPct val="50000"/>
              </a:spcBef>
            </a:pPr>
            <a:r>
              <a:rPr lang="en-US" sz="1600"/>
              <a:t>Mixed in Farmyard Manure (FYM)</a:t>
            </a:r>
          </a:p>
        </p:txBody>
      </p:sp>
      <p:sp>
        <p:nvSpPr>
          <p:cNvPr id="5129" name="Text Box 9"/>
          <p:cNvSpPr txBox="1">
            <a:spLocks noChangeArrowheads="1"/>
          </p:cNvSpPr>
          <p:nvPr/>
        </p:nvSpPr>
        <p:spPr bwMode="auto">
          <a:xfrm>
            <a:off x="3733800" y="2819400"/>
            <a:ext cx="2895600" cy="336550"/>
          </a:xfrm>
          <a:prstGeom prst="rect">
            <a:avLst/>
          </a:prstGeom>
          <a:noFill/>
          <a:ln w="9525">
            <a:noFill/>
            <a:miter lim="800000"/>
            <a:headEnd/>
            <a:tailEnd/>
          </a:ln>
        </p:spPr>
        <p:txBody>
          <a:bodyPr>
            <a:spAutoFit/>
          </a:bodyPr>
          <a:lstStyle/>
          <a:p>
            <a:pPr eaLnBrk="1" hangingPunct="1">
              <a:spcBef>
                <a:spcPct val="50000"/>
              </a:spcBef>
            </a:pPr>
            <a:r>
              <a:rPr lang="en-US" sz="1600" dirty="0"/>
              <a:t>Seed Treatment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ChangeArrowheads="1"/>
          </p:cNvSpPr>
          <p:nvPr/>
        </p:nvSpPr>
        <p:spPr bwMode="auto">
          <a:xfrm>
            <a:off x="381000" y="609600"/>
            <a:ext cx="845820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Conclusion</a:t>
            </a:r>
          </a:p>
          <a:p>
            <a:pPr marL="0" marR="0" lvl="0" indent="45720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The accessions</a:t>
            </a:r>
            <a:r>
              <a:rPr kumimoji="0" lang="en-US" sz="24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exhibiting less than 20 percent wilt </a:t>
            </a: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can be used in breeding </a:t>
            </a:r>
            <a:r>
              <a:rPr kumimoji="0" lang="en-US" sz="24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programme</a:t>
            </a: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to incorporate resistance against </a:t>
            </a:r>
            <a:r>
              <a:rPr kumimoji="0" lang="en-US" sz="24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Fusarium</a:t>
            </a: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wilt of Castor.</a:t>
            </a:r>
          </a:p>
          <a:p>
            <a:pPr marL="0" marR="0" lvl="0" indent="457200" algn="just" defTabSz="914400" rtl="0" eaLnBrk="1" fontAlgn="base" latinLnBrk="0" hangingPunct="1">
              <a:lnSpc>
                <a:spcPct val="100000"/>
              </a:lnSpc>
              <a:spcBef>
                <a:spcPct val="0"/>
              </a:spcBef>
              <a:spcAft>
                <a:spcPct val="0"/>
              </a:spcAft>
              <a:buClrTx/>
              <a:buSzTx/>
              <a:tabLst/>
            </a:pPr>
            <a:endPar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lvl="0" indent="457200" algn="just" fontAlgn="base">
              <a:spcBef>
                <a:spcPct val="0"/>
              </a:spcBef>
              <a:spcAft>
                <a:spcPct val="0"/>
              </a:spcAft>
              <a:buFont typeface="Arial" pitchFamily="34" charset="0"/>
              <a:buChar char="•"/>
            </a:pPr>
            <a:r>
              <a:rPr lang="en-US" sz="2400" b="1" dirty="0" smtClean="0">
                <a:solidFill>
                  <a:srgbClr val="002060"/>
                </a:solidFill>
                <a:latin typeface="Times New Roman" pitchFamily="18" charset="0"/>
                <a:cs typeface="Times New Roman" pitchFamily="18" charset="0"/>
              </a:rPr>
              <a:t>Development of resistant castor varieties against nematode-wilt complex will be a viable approach. </a:t>
            </a:r>
          </a:p>
          <a:p>
            <a:pPr lvl="0" indent="457200" algn="just" fontAlgn="base">
              <a:spcBef>
                <a:spcPct val="0"/>
              </a:spcBef>
              <a:spcAft>
                <a:spcPct val="0"/>
              </a:spcAft>
            </a:pPr>
            <a:endParaRPr lang="en-US" sz="2400" b="1" dirty="0" smtClean="0">
              <a:solidFill>
                <a:srgbClr val="002060"/>
              </a:solidFill>
              <a:latin typeface="Times New Roman" pitchFamily="18" charset="0"/>
              <a:cs typeface="Times New Roman" pitchFamily="18" charset="0"/>
            </a:endParaRPr>
          </a:p>
          <a:p>
            <a:pPr lvl="0" indent="457200" algn="just" fontAlgn="base">
              <a:spcBef>
                <a:spcPct val="0"/>
              </a:spcBef>
              <a:spcAft>
                <a:spcPct val="0"/>
              </a:spcAft>
              <a:buFont typeface="Arial" pitchFamily="34" charset="0"/>
              <a:buChar char="•"/>
            </a:pPr>
            <a:r>
              <a:rPr lang="en-US" sz="2400" b="1" dirty="0" smtClean="0">
                <a:solidFill>
                  <a:srgbClr val="002060"/>
                </a:solidFill>
                <a:latin typeface="Times New Roman" pitchFamily="18" charset="0"/>
                <a:cs typeface="Times New Roman" pitchFamily="18" charset="0"/>
              </a:rPr>
              <a:t>The diverse resistant accessions would serve as base material to develop wilt resistant gene pool with broad genetic base for desirable quantitative traits </a:t>
            </a:r>
          </a:p>
          <a:p>
            <a:pPr lvl="0" indent="457200" algn="just" fontAlgn="base">
              <a:spcBef>
                <a:spcPct val="0"/>
              </a:spcBef>
              <a:spcAft>
                <a:spcPct val="0"/>
              </a:spcAft>
            </a:pPr>
            <a:endParaRPr lang="en-US" sz="2400" b="1" dirty="0" smtClean="0">
              <a:solidFill>
                <a:srgbClr val="002060"/>
              </a:solidFill>
              <a:latin typeface="Times New Roman" pitchFamily="18" charset="0"/>
              <a:cs typeface="Times New Roman" pitchFamily="18" charset="0"/>
            </a:endParaRPr>
          </a:p>
          <a:p>
            <a:pPr lvl="0" indent="457200" algn="just" fontAlgn="base">
              <a:spcBef>
                <a:spcPct val="0"/>
              </a:spcBef>
              <a:spcAft>
                <a:spcPct val="0"/>
              </a:spcAft>
              <a:buFont typeface="Arial" pitchFamily="34" charset="0"/>
              <a:buChar char="•"/>
            </a:pPr>
            <a:r>
              <a:rPr lang="en-US" sz="2400" b="1" dirty="0" smtClean="0">
                <a:solidFill>
                  <a:srgbClr val="002060"/>
                </a:solidFill>
                <a:latin typeface="Times New Roman" pitchFamily="18" charset="0"/>
                <a:cs typeface="Times New Roman" pitchFamily="18" charset="0"/>
              </a:rPr>
              <a:t>and also as promising sources for molecular tagging and mapping of wilt </a:t>
            </a:r>
            <a:r>
              <a:rPr lang="en-US" sz="2400" b="1" dirty="0" err="1" smtClean="0">
                <a:solidFill>
                  <a:srgbClr val="002060"/>
                </a:solidFill>
                <a:latin typeface="Times New Roman" pitchFamily="18" charset="0"/>
                <a:cs typeface="Times New Roman" pitchFamily="18" charset="0"/>
              </a:rPr>
              <a:t>resistantance</a:t>
            </a:r>
            <a:r>
              <a:rPr lang="en-US" sz="2400" b="1" dirty="0" smtClean="0">
                <a:solidFill>
                  <a:srgbClr val="002060"/>
                </a:solidFill>
                <a:latin typeface="Times New Roman" pitchFamily="18" charset="0"/>
                <a:cs typeface="Times New Roman" pitchFamily="18" charset="0"/>
              </a:rPr>
              <a:t> genes to utilize in marker assisted breeding.</a:t>
            </a:r>
            <a:endParaRPr kumimoji="0" lang="en-US"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2800" b="1" smtClean="0">
                <a:solidFill>
                  <a:srgbClr val="CC3300"/>
                </a:solidFill>
                <a:latin typeface="Arial Black" pitchFamily="34" charset="0"/>
              </a:rPr>
              <a:t>FUTURE STRATEGIES</a:t>
            </a:r>
          </a:p>
        </p:txBody>
      </p:sp>
      <p:sp>
        <p:nvSpPr>
          <p:cNvPr id="13315" name="Rectangle 3"/>
          <p:cNvSpPr>
            <a:spLocks noGrp="1" noChangeArrowheads="1"/>
          </p:cNvSpPr>
          <p:nvPr>
            <p:ph idx="1"/>
          </p:nvPr>
        </p:nvSpPr>
        <p:spPr/>
        <p:txBody>
          <a:bodyPr/>
          <a:lstStyle/>
          <a:p>
            <a:pPr eaLnBrk="1" hangingPunct="1">
              <a:lnSpc>
                <a:spcPct val="90000"/>
              </a:lnSpc>
              <a:buFontTx/>
              <a:buNone/>
            </a:pPr>
            <a:endParaRPr lang="en-US" sz="2000" dirty="0" smtClean="0"/>
          </a:p>
          <a:p>
            <a:pPr eaLnBrk="1" hangingPunct="1">
              <a:lnSpc>
                <a:spcPct val="90000"/>
              </a:lnSpc>
            </a:pPr>
            <a:r>
              <a:rPr lang="en-US" sz="2000" b="1" dirty="0" smtClean="0">
                <a:latin typeface="Times New Roman" pitchFamily="18" charset="0"/>
                <a:cs typeface="Times New Roman" pitchFamily="18" charset="0"/>
              </a:rPr>
              <a:t>Development of extra early maturing castor varieties / hybrids with durable resistance to wilt and </a:t>
            </a:r>
            <a:r>
              <a:rPr lang="en-US" sz="2000" b="1" i="1" dirty="0" smtClean="0">
                <a:latin typeface="Times New Roman" pitchFamily="18" charset="0"/>
                <a:cs typeface="Times New Roman" pitchFamily="18" charset="0"/>
              </a:rPr>
              <a:t>Botrytis</a:t>
            </a:r>
          </a:p>
          <a:p>
            <a:pPr eaLnBrk="1" hangingPunct="1">
              <a:lnSpc>
                <a:spcPct val="90000"/>
              </a:lnSpc>
              <a:buFontTx/>
              <a:buNone/>
            </a:pPr>
            <a:endParaRPr lang="en-US" sz="2000" b="1" i="1" dirty="0" smtClean="0">
              <a:latin typeface="Times New Roman" pitchFamily="18" charset="0"/>
              <a:cs typeface="Times New Roman" pitchFamily="18" charset="0"/>
            </a:endParaRPr>
          </a:p>
          <a:p>
            <a:pPr eaLnBrk="1" hangingPunct="1">
              <a:lnSpc>
                <a:spcPct val="90000"/>
              </a:lnSpc>
            </a:pPr>
            <a:r>
              <a:rPr lang="en-US" sz="2000" b="1" dirty="0" smtClean="0">
                <a:latin typeface="Times New Roman" pitchFamily="18" charset="0"/>
                <a:cs typeface="Times New Roman" pitchFamily="18" charset="0"/>
              </a:rPr>
              <a:t>Development of new </a:t>
            </a:r>
            <a:r>
              <a:rPr lang="en-US" sz="2000" b="1" dirty="0" err="1" smtClean="0">
                <a:latin typeface="Times New Roman" pitchFamily="18" charset="0"/>
                <a:cs typeface="Times New Roman" pitchFamily="18" charset="0"/>
              </a:rPr>
              <a:t>biocontrol</a:t>
            </a:r>
            <a:r>
              <a:rPr lang="en-US" sz="2000" b="1" dirty="0" smtClean="0">
                <a:latin typeface="Times New Roman" pitchFamily="18" charset="0"/>
                <a:cs typeface="Times New Roman" pitchFamily="18" charset="0"/>
              </a:rPr>
              <a:t> agents – molecular methods, mutations</a:t>
            </a:r>
          </a:p>
          <a:p>
            <a:pPr eaLnBrk="1" hangingPunct="1">
              <a:lnSpc>
                <a:spcPct val="90000"/>
              </a:lnSpc>
              <a:buFontTx/>
              <a:buNone/>
            </a:pPr>
            <a:endParaRPr lang="en-US" sz="2000" b="1" dirty="0" smtClean="0">
              <a:latin typeface="Times New Roman" pitchFamily="18" charset="0"/>
              <a:cs typeface="Times New Roman" pitchFamily="18" charset="0"/>
            </a:endParaRPr>
          </a:p>
          <a:p>
            <a:pPr eaLnBrk="1" hangingPunct="1">
              <a:lnSpc>
                <a:spcPct val="90000"/>
              </a:lnSpc>
            </a:pPr>
            <a:r>
              <a:rPr lang="en-US" sz="2000" b="1" dirty="0" smtClean="0">
                <a:latin typeface="Times New Roman" pitchFamily="18" charset="0"/>
                <a:cs typeface="Times New Roman" pitchFamily="18" charset="0"/>
              </a:rPr>
              <a:t>Root enrichment strategy, mixers of bio-agents</a:t>
            </a:r>
          </a:p>
          <a:p>
            <a:pPr eaLnBrk="1" hangingPunct="1">
              <a:lnSpc>
                <a:spcPct val="90000"/>
              </a:lnSpc>
              <a:buFontTx/>
              <a:buNone/>
            </a:pPr>
            <a:endParaRPr lang="en-US" sz="2000" b="1" dirty="0" smtClean="0">
              <a:latin typeface="Times New Roman" pitchFamily="18" charset="0"/>
              <a:cs typeface="Times New Roman" pitchFamily="18" charset="0"/>
            </a:endParaRPr>
          </a:p>
          <a:p>
            <a:pPr eaLnBrk="1" hangingPunct="1">
              <a:lnSpc>
                <a:spcPct val="90000"/>
              </a:lnSpc>
            </a:pPr>
            <a:r>
              <a:rPr lang="en-US" sz="2000" b="1" dirty="0" smtClean="0">
                <a:latin typeface="Times New Roman" pitchFamily="18" charset="0"/>
                <a:cs typeface="Times New Roman" pitchFamily="18" charset="0"/>
              </a:rPr>
              <a:t>Induction of cross protection</a:t>
            </a:r>
          </a:p>
          <a:p>
            <a:pPr eaLnBrk="1" hangingPunct="1">
              <a:lnSpc>
                <a:spcPct val="90000"/>
              </a:lnSpc>
              <a:buFontTx/>
              <a:buNone/>
            </a:pPr>
            <a:endParaRPr lang="en-US" sz="2000" b="1" dirty="0" smtClean="0">
              <a:latin typeface="Times New Roman" pitchFamily="18" charset="0"/>
              <a:cs typeface="Times New Roman" pitchFamily="18" charset="0"/>
            </a:endParaRPr>
          </a:p>
          <a:p>
            <a:pPr eaLnBrk="1" hangingPunct="1">
              <a:lnSpc>
                <a:spcPct val="90000"/>
              </a:lnSpc>
            </a:pPr>
            <a:r>
              <a:rPr lang="en-US" sz="2000" b="1" dirty="0" smtClean="0">
                <a:latin typeface="Times New Roman" pitchFamily="18" charset="0"/>
                <a:cs typeface="Times New Roman" pitchFamily="18" charset="0"/>
              </a:rPr>
              <a:t>Exploitation of systemic acquired resistance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838200" y="1143000"/>
            <a:ext cx="8458200" cy="4906963"/>
          </a:xfrm>
        </p:spPr>
        <p:txBody>
          <a:bodyPr/>
          <a:lstStyle/>
          <a:p>
            <a:pPr eaLnBrk="1" hangingPunct="1"/>
            <a:r>
              <a:rPr lang="en-US" sz="2400" b="1" dirty="0" smtClean="0">
                <a:latin typeface="Times New Roman" pitchFamily="18" charset="0"/>
                <a:cs typeface="Times New Roman" pitchFamily="18" charset="0"/>
              </a:rPr>
              <a:t>Exploitation of </a:t>
            </a:r>
            <a:r>
              <a:rPr lang="en-US" sz="2400" b="1" dirty="0" err="1" smtClean="0">
                <a:latin typeface="Times New Roman" pitchFamily="18" charset="0"/>
                <a:cs typeface="Times New Roman" pitchFamily="18" charset="0"/>
              </a:rPr>
              <a:t>bacteriocins</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Endophytes</a:t>
            </a:r>
            <a:endParaRPr lang="en-US" sz="2400" b="1" dirty="0" smtClean="0">
              <a:latin typeface="Times New Roman" pitchFamily="18" charset="0"/>
              <a:cs typeface="Times New Roman" pitchFamily="18" charset="0"/>
            </a:endParaRPr>
          </a:p>
          <a:p>
            <a:pPr eaLnBrk="1" hangingPunct="1">
              <a:buFontTx/>
              <a:buNone/>
            </a:pPr>
            <a:endParaRPr lang="en-US" sz="2400" b="1" dirty="0" smtClean="0">
              <a:latin typeface="Times New Roman" pitchFamily="18" charset="0"/>
              <a:cs typeface="Times New Roman" pitchFamily="18" charset="0"/>
            </a:endParaRPr>
          </a:p>
          <a:p>
            <a:pPr eaLnBrk="1" hangingPunct="1"/>
            <a:r>
              <a:rPr lang="en-US" sz="2400" b="1" dirty="0" smtClean="0">
                <a:latin typeface="Times New Roman" pitchFamily="18" charset="0"/>
                <a:cs typeface="Times New Roman" pitchFamily="18" charset="0"/>
              </a:rPr>
              <a:t>Screening of  new fungicide molecules </a:t>
            </a:r>
          </a:p>
          <a:p>
            <a:pPr eaLnBrk="1" hangingPunct="1">
              <a:buFontTx/>
              <a:buNone/>
            </a:pPr>
            <a:endParaRPr lang="en-US" sz="2400" b="1" dirty="0" smtClean="0">
              <a:latin typeface="Times New Roman" pitchFamily="18" charset="0"/>
              <a:cs typeface="Times New Roman" pitchFamily="18" charset="0"/>
            </a:endParaRPr>
          </a:p>
          <a:p>
            <a:pPr eaLnBrk="1" hangingPunct="1"/>
            <a:r>
              <a:rPr lang="en-US" sz="2400" b="1" dirty="0" smtClean="0">
                <a:latin typeface="Times New Roman" pitchFamily="18" charset="0"/>
                <a:cs typeface="Times New Roman" pitchFamily="18" charset="0"/>
              </a:rPr>
              <a:t>Development of molecular kits for early disease diagnosis</a:t>
            </a:r>
          </a:p>
          <a:p>
            <a:pPr eaLnBrk="1" hangingPunct="1">
              <a:buFontTx/>
              <a:buNone/>
            </a:pPr>
            <a:endParaRPr lang="en-US" sz="2400" b="1" dirty="0" smtClean="0">
              <a:latin typeface="Times New Roman" pitchFamily="18" charset="0"/>
              <a:cs typeface="Times New Roman" pitchFamily="18" charset="0"/>
            </a:endParaRPr>
          </a:p>
          <a:p>
            <a:pPr eaLnBrk="1" hangingPunct="1"/>
            <a:r>
              <a:rPr lang="en-US" sz="2400" b="1" dirty="0" smtClean="0">
                <a:latin typeface="Times New Roman" pitchFamily="18" charset="0"/>
                <a:cs typeface="Times New Roman" pitchFamily="18" charset="0"/>
              </a:rPr>
              <a:t>Development of location specific IDM strategies</a:t>
            </a:r>
          </a:p>
          <a:p>
            <a:pPr eaLnBrk="1" hangingPunct="1"/>
            <a:endParaRPr lang="en-US" sz="2400" b="1" dirty="0" smtClean="0">
              <a:latin typeface="Times New Roman" pitchFamily="18" charset="0"/>
              <a:cs typeface="Times New Roman" pitchFamily="18" charset="0"/>
            </a:endParaRPr>
          </a:p>
          <a:p>
            <a:pPr eaLnBrk="1" hangingPunct="1"/>
            <a:r>
              <a:rPr lang="en-US" sz="2400" b="1" dirty="0" smtClean="0">
                <a:latin typeface="Times New Roman" pitchFamily="18" charset="0"/>
                <a:cs typeface="Times New Roman" pitchFamily="18" charset="0"/>
              </a:rPr>
              <a:t>Host differentials for identification of races of </a:t>
            </a:r>
            <a:r>
              <a:rPr lang="en-US" sz="2400" b="1" i="1" dirty="0" err="1" smtClean="0">
                <a:latin typeface="Times New Roman" pitchFamily="18" charset="0"/>
                <a:cs typeface="Times New Roman" pitchFamily="18" charset="0"/>
              </a:rPr>
              <a:t>Fusarium</a:t>
            </a:r>
            <a:r>
              <a:rPr lang="en-US" sz="2400" b="1" dirty="0" smtClean="0">
                <a:latin typeface="Times New Roman" pitchFamily="18" charset="0"/>
                <a:cs typeface="Times New Roman" pitchFamily="18" charset="0"/>
              </a:rPr>
              <a:t> sp.</a:t>
            </a:r>
          </a:p>
          <a:p>
            <a:pPr eaLnBrk="1" hangingPunct="1">
              <a:buNone/>
            </a:pPr>
            <a:endParaRPr lang="en-US" sz="2000" dirty="0" smtClean="0"/>
          </a:p>
          <a:p>
            <a:pPr eaLnBrk="1" hangingPunct="1"/>
            <a:endParaRPr lang="en-US" sz="2000" dirty="0" smtClean="0"/>
          </a:p>
          <a:p>
            <a:pPr eaLnBrk="1" hangingPunct="1">
              <a:buFontTx/>
              <a:buNone/>
            </a:pPr>
            <a:endParaRPr lang="en-US" sz="2000"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pPr algn="just">
              <a:buNone/>
            </a:pPr>
            <a:r>
              <a:rPr lang="en-US" b="1" dirty="0" smtClean="0">
                <a:solidFill>
                  <a:srgbClr val="002060"/>
                </a:solidFill>
                <a:latin typeface="Bradley Hand ITC" pitchFamily="66" charset="0"/>
              </a:rPr>
              <a:t>     </a:t>
            </a:r>
            <a:r>
              <a:rPr lang="en-US" sz="3600" b="1" dirty="0" smtClean="0">
                <a:solidFill>
                  <a:srgbClr val="002060"/>
                </a:solidFill>
                <a:latin typeface="Bradley Hand ITC" pitchFamily="66" charset="0"/>
              </a:rPr>
              <a:t>Authors are thankful to Associate Director of Research, RARS, </a:t>
            </a:r>
            <a:r>
              <a:rPr lang="en-US" sz="3600" b="1" dirty="0" err="1" smtClean="0">
                <a:solidFill>
                  <a:srgbClr val="002060"/>
                </a:solidFill>
                <a:latin typeface="Bradley Hand ITC" pitchFamily="66" charset="0"/>
              </a:rPr>
              <a:t>Palem</a:t>
            </a:r>
            <a:r>
              <a:rPr lang="en-US" sz="3600" b="1" dirty="0" smtClean="0">
                <a:solidFill>
                  <a:srgbClr val="002060"/>
                </a:solidFill>
                <a:latin typeface="Bradley Hand ITC" pitchFamily="66" charset="0"/>
              </a:rPr>
              <a:t> for providing the facilities and DOR, Hyderabad for providing the castor </a:t>
            </a:r>
            <a:r>
              <a:rPr lang="en-US" sz="3600" b="1" dirty="0" err="1" smtClean="0">
                <a:solidFill>
                  <a:srgbClr val="002060"/>
                </a:solidFill>
                <a:latin typeface="Bradley Hand ITC" pitchFamily="66" charset="0"/>
              </a:rPr>
              <a:t>germplasm</a:t>
            </a:r>
            <a:r>
              <a:rPr lang="en-US" sz="3600" b="1" dirty="0" smtClean="0">
                <a:solidFill>
                  <a:srgbClr val="002060"/>
                </a:solidFill>
                <a:latin typeface="Bradley Hand ITC" pitchFamily="66" charset="0"/>
              </a:rPr>
              <a:t> lines.</a:t>
            </a:r>
            <a:endParaRPr lang="en-US" sz="3600" b="1" dirty="0">
              <a:solidFill>
                <a:srgbClr val="002060"/>
              </a:solidFill>
              <a:latin typeface="Bradley Hand ITC"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WordArt 4"/>
          <p:cNvSpPr>
            <a:spLocks noChangeArrowheads="1" noChangeShapeType="1" noTextEdit="1"/>
          </p:cNvSpPr>
          <p:nvPr/>
        </p:nvSpPr>
        <p:spPr bwMode="auto">
          <a:xfrm>
            <a:off x="1447800" y="3733800"/>
            <a:ext cx="5715000" cy="1641475"/>
          </a:xfrm>
          <a:prstGeom prst="rect">
            <a:avLst/>
          </a:prstGeom>
        </p:spPr>
        <p:txBody>
          <a:bodyPr wrap="none" fromWordArt="1">
            <a:prstTxWarp prst="textCanDown">
              <a:avLst>
                <a:gd name="adj" fmla="val 14287"/>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solidFill>
                  <a:srgbClr val="FFCCFF"/>
                </a:solidFill>
                <a:latin typeface="Times New Roman"/>
                <a:cs typeface="Times New Roman"/>
              </a:rPr>
              <a:t>THANK YOU</a:t>
            </a:r>
          </a:p>
        </p:txBody>
      </p:sp>
      <p:pic>
        <p:nvPicPr>
          <p:cNvPr id="33795" name="Picture 5" descr="ANIMATED_BUTTERFLY"/>
          <p:cNvPicPr>
            <a:picLocks noGrp="1" noChangeAspect="1" noChangeArrowheads="1" noCrop="1"/>
          </p:cNvPicPr>
          <p:nvPr>
            <p:ph idx="4294967295"/>
          </p:nvPr>
        </p:nvPicPr>
        <p:blipFill>
          <a:blip r:embed="rId2"/>
          <a:srcRect/>
          <a:stretch>
            <a:fillRect/>
          </a:stretch>
        </p:blipFill>
        <p:spPr>
          <a:xfrm>
            <a:off x="2819400" y="533400"/>
            <a:ext cx="3124200" cy="2711979"/>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wheel(1)">
                                      <p:cBhvr>
                                        <p:cTn id="7" dur="20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84" name="Group 488"/>
          <p:cNvGraphicFramePr>
            <a:graphicFrameLocks noGrp="1"/>
          </p:cNvGraphicFramePr>
          <p:nvPr/>
        </p:nvGraphicFramePr>
        <p:xfrm>
          <a:off x="1447800" y="838200"/>
          <a:ext cx="5943600" cy="5018334"/>
        </p:xfrm>
        <a:graphic>
          <a:graphicData uri="http://schemas.openxmlformats.org/drawingml/2006/table">
            <a:tbl>
              <a:tblPr/>
              <a:tblGrid>
                <a:gridCol w="2514600"/>
                <a:gridCol w="3429000"/>
              </a:tblGrid>
              <a:tr h="1171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CC"/>
                          </a:solidFill>
                          <a:effectLst/>
                          <a:latin typeface="Arial" charset="0"/>
                          <a:cs typeface="Times New Roman" pitchFamily="18" charset="0"/>
                        </a:rPr>
                        <a:t>Name of the Disease</a:t>
                      </a:r>
                      <a:endParaRPr kumimoji="0" lang="en-US" sz="2000" b="1" i="0" u="none" strike="noStrike" cap="none" normalizeH="0" baseline="0" dirty="0" smtClean="0">
                        <a:ln>
                          <a:noFill/>
                        </a:ln>
                        <a:solidFill>
                          <a:srgbClr val="FF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CC"/>
                          </a:solidFill>
                          <a:effectLst/>
                          <a:latin typeface="Arial" charset="0"/>
                          <a:cs typeface="Times New Roman" pitchFamily="18" charset="0"/>
                        </a:rPr>
                        <a:t>Causal organism</a:t>
                      </a:r>
                      <a:endParaRPr kumimoji="0" lang="en-US" sz="2000" b="1" i="0" u="none" strike="noStrike" cap="none" normalizeH="0" baseline="0" dirty="0" smtClean="0">
                        <a:ln>
                          <a:noFill/>
                        </a:ln>
                        <a:solidFill>
                          <a:srgbClr val="FF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FF"/>
                          </a:solidFill>
                          <a:effectLst/>
                          <a:latin typeface="Arial" charset="0"/>
                          <a:cs typeface="Times New Roman" pitchFamily="18" charset="0"/>
                        </a:rPr>
                        <a:t>Fungal Diseases</a:t>
                      </a:r>
                      <a:endParaRPr kumimoji="0" lang="en-US" sz="2000" b="1" i="0" u="none" strike="noStrike" cap="none" normalizeH="0" baseline="0" dirty="0" smtClean="0">
                        <a:ln>
                          <a:noFill/>
                        </a:ln>
                        <a:solidFill>
                          <a:srgbClr val="0066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FF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pitchFamily="18" charset="0"/>
                        </a:rPr>
                        <a:t>Seedling blight</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Phytophthora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parasitica</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Damping-off</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Pythium</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aphanidermatum</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Root rot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Macrophomina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phaseolina</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Times New Roman" pitchFamily="18" charset="0"/>
                        </a:rPr>
                        <a:t>Rust</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Melampsora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ricini</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Anthracnose</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Colletotrichum</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ricini</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Collar rot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Rhizoctonia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solani</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Capsule rot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Cladosporium</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oxysporum</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charset="0"/>
                          <a:cs typeface="Times New Roman" pitchFamily="18" charset="0"/>
                        </a:rPr>
                        <a:t>Alternaria</a:t>
                      </a:r>
                      <a:r>
                        <a:rPr kumimoji="0" lang="en-US" sz="1400" b="1" i="0" u="none" strike="noStrike" cap="none" normalizeH="0" baseline="0" dirty="0" smtClean="0">
                          <a:ln>
                            <a:noFill/>
                          </a:ln>
                          <a:solidFill>
                            <a:schemeClr val="tx1"/>
                          </a:solidFill>
                          <a:effectLst/>
                          <a:latin typeface="Arial" charset="0"/>
                          <a:cs typeface="Times New Roman" pitchFamily="18" charset="0"/>
                        </a:rPr>
                        <a:t> leaf spot /blight</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Alternaria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ricini</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Cercospora leaf spot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Cercospora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ricinella</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Times New Roman" pitchFamily="18" charset="0"/>
                        </a:rPr>
                        <a:t>Phyllosticta leaf spot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Arial" charset="0"/>
                          <a:cs typeface="Times New Roman" pitchFamily="18" charset="0"/>
                        </a:rPr>
                        <a:t>Phyllosticta</a:t>
                      </a:r>
                      <a:r>
                        <a:rPr kumimoji="0" lang="en-US" sz="1400" b="1" i="1" u="none" strike="noStrike" cap="none" normalizeH="0" baseline="0" dirty="0" smtClean="0">
                          <a:ln>
                            <a:noFill/>
                          </a:ln>
                          <a:solidFill>
                            <a:schemeClr val="tx1"/>
                          </a:solidFill>
                          <a:effectLst/>
                          <a:latin typeface="Arial" charset="0"/>
                          <a:cs typeface="Times New Roman" pitchFamily="18" charset="0"/>
                        </a:rPr>
                        <a:t> </a:t>
                      </a:r>
                      <a:r>
                        <a:rPr kumimoji="0" lang="en-US" sz="1400" b="1" i="1" u="none" strike="noStrike" cap="none" normalizeH="0" baseline="0" dirty="0" err="1" smtClean="0">
                          <a:ln>
                            <a:noFill/>
                          </a:ln>
                          <a:solidFill>
                            <a:schemeClr val="tx1"/>
                          </a:solidFill>
                          <a:effectLst/>
                          <a:latin typeface="Arial" charset="0"/>
                          <a:cs typeface="Times New Roman" pitchFamily="18" charset="0"/>
                        </a:rPr>
                        <a:t>basensis</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Powdery mildew</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Leveillula</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taurica</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2950">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Wilt</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Fusarium</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oxysporum</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cs typeface="Times New Roman" pitchFamily="18" charset="0"/>
                        </a:rPr>
                        <a:t>f.sp</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ricini</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280" name="Rectangle 489"/>
          <p:cNvSpPr>
            <a:spLocks noGrp="1" noChangeArrowheads="1"/>
          </p:cNvSpPr>
          <p:nvPr>
            <p:ph type="title"/>
          </p:nvPr>
        </p:nvSpPr>
        <p:spPr>
          <a:xfrm>
            <a:off x="838200" y="274638"/>
            <a:ext cx="7848600" cy="334962"/>
          </a:xfrm>
        </p:spPr>
        <p:txBody>
          <a:bodyPr>
            <a:noAutofit/>
          </a:bodyPr>
          <a:lstStyle/>
          <a:p>
            <a:pPr eaLnBrk="1" hangingPunct="1"/>
            <a:r>
              <a:rPr lang="en-US" sz="2800" b="1" dirty="0" smtClean="0">
                <a:solidFill>
                  <a:srgbClr val="FF3300"/>
                </a:solidFill>
                <a:latin typeface="Times New Roman" pitchFamily="18" charset="0"/>
                <a:cs typeface="Times New Roman" pitchFamily="18" charset="0"/>
              </a:rPr>
              <a:t>Castor diseases</a:t>
            </a:r>
            <a:r>
              <a:rPr lang="en-US" sz="2800" b="1"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45" name="Group 225"/>
          <p:cNvGraphicFramePr>
            <a:graphicFrameLocks noGrp="1"/>
          </p:cNvGraphicFramePr>
          <p:nvPr/>
        </p:nvGraphicFramePr>
        <p:xfrm>
          <a:off x="1371600" y="338695"/>
          <a:ext cx="5257800" cy="5359012"/>
        </p:xfrm>
        <a:graphic>
          <a:graphicData uri="http://schemas.openxmlformats.org/drawingml/2006/table">
            <a:tbl>
              <a:tblPr/>
              <a:tblGrid>
                <a:gridCol w="2438400"/>
                <a:gridCol w="2819400"/>
              </a:tblGrid>
              <a:tr h="371296">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Times New Roman" pitchFamily="18" charset="0"/>
                          <a:cs typeface="Times New Roman" pitchFamily="18" charset="0"/>
                        </a:rPr>
                        <a:t>Verticillium</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 wilt</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Verticillium</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alboatrum</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296">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Botrytis grey rot</a:t>
                      </a:r>
                      <a:endParaRPr kumimoji="0" lang="en-US" sz="2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Botrytis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ricini</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306">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Fruit rot</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Phytophthora</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colacasiae</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6772">
                <a:tc>
                  <a:txBody>
                    <a:bodyPr/>
                    <a:lstStyle/>
                    <a:p>
                      <a:pPr marL="0" marR="0" lvl="0" indent="0" algn="just" defTabSz="914400" rtl="0" eaLnBrk="1" fontAlgn="base" latinLnBrk="0" hangingPunct="1">
                        <a:lnSpc>
                          <a:spcPct val="70000"/>
                        </a:lnSpc>
                        <a:spcBef>
                          <a:spcPct val="0"/>
                        </a:spcBef>
                        <a:spcAft>
                          <a:spcPct val="0"/>
                        </a:spcAft>
                        <a:buClrTx/>
                        <a:buSzTx/>
                        <a:buFontTx/>
                        <a:buNone/>
                        <a:tabLst/>
                        <a:defRPr/>
                      </a:pPr>
                      <a:r>
                        <a:rPr kumimoji="0" lang="en-US" sz="1800" b="1" i="0" u="none" strike="noStrike" cap="none" normalizeH="0" baseline="0" dirty="0" smtClean="0">
                          <a:ln>
                            <a:noFill/>
                          </a:ln>
                          <a:solidFill>
                            <a:srgbClr val="FF0000"/>
                          </a:solidFill>
                          <a:effectLst/>
                          <a:latin typeface="Arial" charset="0"/>
                          <a:cs typeface="Times New Roman" pitchFamily="18" charset="0"/>
                        </a:rPr>
                        <a:t>Nematodes</a:t>
                      </a:r>
                      <a:endParaRPr kumimoji="0" lang="en-US" sz="2800" b="1" i="0" u="none" strike="noStrike" cap="none" normalizeH="0" baseline="0" dirty="0" smtClean="0">
                        <a:ln>
                          <a:noFill/>
                        </a:ln>
                        <a:solidFill>
                          <a:srgbClr val="FF0000"/>
                        </a:solidFill>
                        <a:effectLst/>
                        <a:latin typeface="Arial" charset="0"/>
                      </a:endParaRPr>
                    </a:p>
                    <a:p>
                      <a:pPr marL="0" marR="0" lvl="0" indent="0" algn="just" defTabSz="914400" rtl="0" eaLnBrk="1" fontAlgn="base" latinLnBrk="0" hangingPunct="1">
                        <a:lnSpc>
                          <a:spcPct val="70000"/>
                        </a:lnSpc>
                        <a:spcBef>
                          <a:spcPct val="0"/>
                        </a:spcBef>
                        <a:spcAft>
                          <a:spcPct val="0"/>
                        </a:spcAft>
                        <a:buClrTx/>
                        <a:buSzTx/>
                        <a:buFontTx/>
                        <a:buNone/>
                        <a:tabLst/>
                      </a:pPr>
                      <a:endParaRPr kumimoji="0" lang="en-US" sz="2800" b="1" i="0" u="none" strike="noStrike" cap="none" normalizeH="0" baseline="0" dirty="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Aphelenchoides</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Meloidogyne</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sp.,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Pratylenchus</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sp.,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Radopholus</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similis</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Rotylenchulus</a:t>
                      </a:r>
                      <a:r>
                        <a:rPr kumimoji="0" lang="en-US" sz="16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chemeClr val="tx1"/>
                          </a:solidFill>
                          <a:effectLst/>
                          <a:latin typeface="Times New Roman" pitchFamily="18" charset="0"/>
                          <a:cs typeface="Times New Roman" pitchFamily="18" charset="0"/>
                        </a:rPr>
                        <a:t>reniformis</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0124">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2000" b="1" i="0" u="none" strike="noStrike" cap="none" normalizeH="0" baseline="0" dirty="0" smtClean="0">
                          <a:ln>
                            <a:noFill/>
                          </a:ln>
                          <a:solidFill>
                            <a:srgbClr val="FF3300"/>
                          </a:solidFill>
                          <a:effectLst/>
                          <a:latin typeface="Times New Roman" pitchFamily="18" charset="0"/>
                          <a:cs typeface="Times New Roman" pitchFamily="18" charset="0"/>
                        </a:rPr>
                        <a:t>Bacterial Diseases</a:t>
                      </a:r>
                      <a:endParaRPr kumimoji="0" lang="en-US" sz="3200" b="1" i="0" u="none" strike="noStrike" cap="none" normalizeH="0" baseline="0" dirty="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957">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Bacterial leaf spot</a:t>
                      </a:r>
                      <a:endParaRPr kumimoji="0" lang="en-US" sz="2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Xanthomonas</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axonopodis</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cs typeface="Times New Roman" pitchFamily="18" charset="0"/>
                        </a:rPr>
                        <a:t>pv</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ricinicola</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957">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Bacterial wilt</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Pseudomonas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solanacearum</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3940">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Crown gall</a:t>
                      </a:r>
                      <a:endParaRPr kumimoji="0" lang="en-US" sz="2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Agrobacterium</a:t>
                      </a:r>
                      <a:r>
                        <a:rPr kumimoji="0" lang="en-US" sz="1800" b="1"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chemeClr val="tx1"/>
                          </a:solidFill>
                          <a:effectLst/>
                          <a:latin typeface="Times New Roman" pitchFamily="18" charset="0"/>
                          <a:cs typeface="Times New Roman" pitchFamily="18" charset="0"/>
                        </a:rPr>
                        <a:t>tumefaciens</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449">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rgbClr val="FF3300"/>
                          </a:solidFill>
                          <a:effectLst/>
                          <a:latin typeface="Times New Roman" pitchFamily="18" charset="0"/>
                          <a:cs typeface="Times New Roman" pitchFamily="18" charset="0"/>
                        </a:rPr>
                        <a:t>Viral Diseases</a:t>
                      </a:r>
                      <a:endParaRPr kumimoji="0" lang="en-US" sz="2800" b="1" i="0" u="none" strike="noStrike" cap="none" normalizeH="0" baseline="0" dirty="0" smtClean="0">
                        <a:ln>
                          <a:noFill/>
                        </a:ln>
                        <a:solidFill>
                          <a:srgbClr val="FF33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1904">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Tobacco ring spot</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Tobacco ring spot virus </a:t>
                      </a:r>
                    </a:p>
                    <a:p>
                      <a:pPr marL="0" marR="0" lvl="0" indent="0" algn="just" defTabSz="914400" rtl="0" eaLnBrk="1" fontAlgn="base" latinLnBrk="0" hangingPunct="1">
                        <a:lnSpc>
                          <a:spcPct val="7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5"/>
          <p:cNvSpPr>
            <a:spLocks noGrp="1" noChangeArrowheads="1"/>
          </p:cNvSpPr>
          <p:nvPr>
            <p:ph type="subTitle" idx="1"/>
          </p:nvPr>
        </p:nvSpPr>
        <p:spPr>
          <a:xfrm>
            <a:off x="1219200" y="609600"/>
            <a:ext cx="6400800" cy="990600"/>
          </a:xfr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ormAutofit/>
          </a:bodyPr>
          <a:lstStyle/>
          <a:p>
            <a:pPr eaLnBrk="1" fontAlgn="auto" hangingPunct="1">
              <a:spcAft>
                <a:spcPts val="0"/>
              </a:spcAft>
              <a:buFont typeface="Arial" pitchFamily="34" charset="0"/>
              <a:buNone/>
              <a:defRPr/>
            </a:pPr>
            <a:r>
              <a:rPr lang="en-US" sz="2800" dirty="0" smtClean="0">
                <a:solidFill>
                  <a:schemeClr val="tx1"/>
                </a:solidFill>
                <a:latin typeface="Tahoma" pitchFamily="34" charset="0"/>
                <a:cs typeface="Tahoma" pitchFamily="34" charset="0"/>
              </a:rPr>
              <a:t>Castor crop is threatened by two devastating diseases</a:t>
            </a:r>
          </a:p>
        </p:txBody>
      </p:sp>
      <p:sp>
        <p:nvSpPr>
          <p:cNvPr id="23557" name="AutoShape 6"/>
          <p:cNvSpPr>
            <a:spLocks noChangeArrowheads="1"/>
          </p:cNvSpPr>
          <p:nvPr/>
        </p:nvSpPr>
        <p:spPr bwMode="auto">
          <a:xfrm>
            <a:off x="1371600" y="5486400"/>
            <a:ext cx="2514600" cy="838200"/>
          </a:xfrm>
          <a:prstGeom prst="irregularSeal1">
            <a:avLst/>
          </a:prstGeom>
          <a:solidFill>
            <a:srgbClr val="FF0000"/>
          </a:solidFill>
          <a:ln w="9525">
            <a:solidFill>
              <a:srgbClr val="FF0000"/>
            </a:solidFill>
            <a:miter lim="800000"/>
            <a:headEnd/>
            <a:tailEnd/>
          </a:ln>
        </p:spPr>
        <p:txBody>
          <a:bodyPr wrap="none" anchor="ctr"/>
          <a:lstStyle/>
          <a:p>
            <a:pPr algn="ctr"/>
            <a:r>
              <a:rPr lang="en-US" sz="2400">
                <a:solidFill>
                  <a:schemeClr val="bg1"/>
                </a:solidFill>
                <a:latin typeface="Tahoma" pitchFamily="34" charset="0"/>
                <a:cs typeface="Tahoma" pitchFamily="34" charset="0"/>
              </a:rPr>
              <a:t>Wilt</a:t>
            </a:r>
          </a:p>
        </p:txBody>
      </p:sp>
      <p:sp>
        <p:nvSpPr>
          <p:cNvPr id="23558" name="AutoShape 7"/>
          <p:cNvSpPr>
            <a:spLocks noChangeArrowheads="1"/>
          </p:cNvSpPr>
          <p:nvPr/>
        </p:nvSpPr>
        <p:spPr bwMode="auto">
          <a:xfrm>
            <a:off x="5334000" y="5486400"/>
            <a:ext cx="2590800" cy="838200"/>
          </a:xfrm>
          <a:prstGeom prst="irregularSeal1">
            <a:avLst/>
          </a:prstGeom>
          <a:solidFill>
            <a:srgbClr val="FF0000"/>
          </a:solidFill>
          <a:ln w="9525">
            <a:solidFill>
              <a:srgbClr val="FF0000"/>
            </a:solidFill>
            <a:miter lim="800000"/>
            <a:headEnd/>
            <a:tailEnd/>
          </a:ln>
        </p:spPr>
        <p:txBody>
          <a:bodyPr wrap="none" anchor="ctr"/>
          <a:lstStyle/>
          <a:p>
            <a:pPr algn="ctr"/>
            <a:r>
              <a:rPr lang="en-US" sz="2400" dirty="0">
                <a:solidFill>
                  <a:schemeClr val="bg1"/>
                </a:solidFill>
                <a:latin typeface="Tahoma" pitchFamily="34" charset="0"/>
                <a:cs typeface="Tahoma" pitchFamily="34" charset="0"/>
              </a:rPr>
              <a:t>Grey rot</a:t>
            </a:r>
          </a:p>
        </p:txBody>
      </p:sp>
      <p:pic>
        <p:nvPicPr>
          <p:cNvPr id="8" name="Picture 3" descr="C:\Documents and Settings\ssr\Desktop\castor diseases\botrytis.JPG"/>
          <p:cNvPicPr>
            <a:picLocks noChangeAspect="1" noChangeArrowheads="1"/>
          </p:cNvPicPr>
          <p:nvPr/>
        </p:nvPicPr>
        <p:blipFill>
          <a:blip r:embed="rId2" cstate="print"/>
          <a:srcRect/>
          <a:stretch>
            <a:fillRect/>
          </a:stretch>
        </p:blipFill>
        <p:spPr bwMode="auto">
          <a:xfrm>
            <a:off x="4724400" y="2438400"/>
            <a:ext cx="3657600" cy="2743200"/>
          </a:xfrm>
          <a:prstGeom prst="rect">
            <a:avLst/>
          </a:prstGeom>
          <a:noFill/>
          <a:ln w="9525">
            <a:noFill/>
            <a:miter lim="800000"/>
            <a:headEnd/>
            <a:tailEnd/>
          </a:ln>
        </p:spPr>
      </p:pic>
      <p:pic>
        <p:nvPicPr>
          <p:cNvPr id="9" name="Picture 4" descr="C:\Documents and Settings\ssr\Desktop\castor diseases\wilt.JPG"/>
          <p:cNvPicPr>
            <a:picLocks noChangeAspect="1" noChangeArrowheads="1"/>
          </p:cNvPicPr>
          <p:nvPr/>
        </p:nvPicPr>
        <p:blipFill>
          <a:blip r:embed="rId3"/>
          <a:srcRect/>
          <a:stretch>
            <a:fillRect/>
          </a:stretch>
        </p:blipFill>
        <p:spPr bwMode="auto">
          <a:xfrm>
            <a:off x="990600" y="2438401"/>
            <a:ext cx="3520098" cy="278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229600" cy="5592763"/>
          </a:xfrm>
        </p:spPr>
        <p:txBody>
          <a:bodyPr>
            <a:normAutofit fontScale="77500" lnSpcReduction="20000"/>
          </a:bodyPr>
          <a:lstStyle/>
          <a:p>
            <a:pPr algn="just"/>
            <a:r>
              <a:rPr lang="en-US" b="1" dirty="0" smtClean="0">
                <a:solidFill>
                  <a:srgbClr val="002060"/>
                </a:solidFill>
              </a:rPr>
              <a:t>Castor wilt caused by </a:t>
            </a:r>
            <a:r>
              <a:rPr lang="en-US" b="1" i="1" dirty="0" err="1" smtClean="0">
                <a:solidFill>
                  <a:srgbClr val="002060"/>
                </a:solidFill>
              </a:rPr>
              <a:t>Fusarium</a:t>
            </a:r>
            <a:r>
              <a:rPr lang="en-US" b="1" i="1" dirty="0" smtClean="0">
                <a:solidFill>
                  <a:srgbClr val="002060"/>
                </a:solidFill>
              </a:rPr>
              <a:t> </a:t>
            </a:r>
            <a:r>
              <a:rPr lang="en-US" b="1" i="1" dirty="0" err="1" smtClean="0">
                <a:solidFill>
                  <a:srgbClr val="002060"/>
                </a:solidFill>
              </a:rPr>
              <a:t>oxysporum</a:t>
            </a:r>
            <a:r>
              <a:rPr lang="en-US" b="1" dirty="0" smtClean="0">
                <a:solidFill>
                  <a:srgbClr val="002060"/>
                </a:solidFill>
              </a:rPr>
              <a:t> </a:t>
            </a:r>
            <a:r>
              <a:rPr lang="en-US" b="1" dirty="0" err="1" smtClean="0">
                <a:solidFill>
                  <a:srgbClr val="002060"/>
                </a:solidFill>
              </a:rPr>
              <a:t>f.sp</a:t>
            </a:r>
            <a:r>
              <a:rPr lang="en-US" b="1" dirty="0" smtClean="0">
                <a:solidFill>
                  <a:srgbClr val="002060"/>
                </a:solidFill>
              </a:rPr>
              <a:t>. </a:t>
            </a:r>
            <a:r>
              <a:rPr lang="en-US" b="1" i="1" dirty="0" err="1" smtClean="0">
                <a:solidFill>
                  <a:srgbClr val="002060"/>
                </a:solidFill>
              </a:rPr>
              <a:t>ricini</a:t>
            </a:r>
            <a:r>
              <a:rPr lang="en-US" b="1" dirty="0" smtClean="0">
                <a:solidFill>
                  <a:srgbClr val="002060"/>
                </a:solidFill>
              </a:rPr>
              <a:t>  is one of the yield limiting factors in the major castor growing areas of the state. </a:t>
            </a:r>
          </a:p>
          <a:p>
            <a:pPr algn="just"/>
            <a:r>
              <a:rPr lang="en-US" b="1" dirty="0" smtClean="0">
                <a:solidFill>
                  <a:srgbClr val="C00000"/>
                </a:solidFill>
              </a:rPr>
              <a:t>The major strategy to manage the disease is to deploy wilt resistant varieties/hybrids. </a:t>
            </a:r>
          </a:p>
          <a:p>
            <a:pPr algn="just">
              <a:buNone/>
            </a:pPr>
            <a:endParaRPr lang="en-US" b="1" dirty="0" smtClean="0">
              <a:solidFill>
                <a:srgbClr val="C00000"/>
              </a:solidFill>
            </a:endParaRPr>
          </a:p>
          <a:p>
            <a:pPr algn="just"/>
            <a:r>
              <a:rPr lang="en-US" b="1" dirty="0" smtClean="0">
                <a:solidFill>
                  <a:srgbClr val="002060"/>
                </a:solidFill>
              </a:rPr>
              <a:t>Host plant resistance as a tactics of disease management can be highly effective looking into the soil-borne nature of the pathogen.</a:t>
            </a:r>
          </a:p>
          <a:p>
            <a:pPr algn="just">
              <a:buNone/>
            </a:pPr>
            <a:endParaRPr lang="en-US" b="1" dirty="0" smtClean="0">
              <a:solidFill>
                <a:srgbClr val="002060"/>
              </a:solidFill>
            </a:endParaRPr>
          </a:p>
          <a:p>
            <a:pPr algn="just"/>
            <a:r>
              <a:rPr lang="en-US" b="1" dirty="0" smtClean="0">
                <a:solidFill>
                  <a:srgbClr val="C00000"/>
                </a:solidFill>
              </a:rPr>
              <a:t>Most of the commercial hybrids are susceptible to wilt, and</a:t>
            </a:r>
            <a:r>
              <a:rPr lang="en-US" b="1" dirty="0" smtClean="0">
                <a:solidFill>
                  <a:srgbClr val="002060"/>
                </a:solidFill>
              </a:rPr>
              <a:t> </a:t>
            </a:r>
            <a:r>
              <a:rPr lang="en-US" b="1" dirty="0" smtClean="0">
                <a:solidFill>
                  <a:srgbClr val="C00000"/>
                </a:solidFill>
              </a:rPr>
              <a:t>Long term rotations are not feasible. </a:t>
            </a:r>
          </a:p>
          <a:p>
            <a:pPr algn="just">
              <a:buNone/>
            </a:pPr>
            <a:endParaRPr lang="en-US" b="1" dirty="0" smtClean="0">
              <a:solidFill>
                <a:srgbClr val="C00000"/>
              </a:solidFill>
            </a:endParaRPr>
          </a:p>
          <a:p>
            <a:pPr algn="just"/>
            <a:r>
              <a:rPr lang="en-US" b="1" dirty="0" smtClean="0">
                <a:solidFill>
                  <a:srgbClr val="002060"/>
                </a:solidFill>
              </a:rPr>
              <a:t>Evolution of new races of pathogen that overcome widely used R genes is a continuous process necessitating  identification of diverse sources of resistance. </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304800" y="280988"/>
          <a:ext cx="5314950" cy="6583362"/>
        </p:xfrm>
        <a:graphic>
          <a:graphicData uri="http://schemas.openxmlformats.org/presentationml/2006/ole">
            <p:oleObj spid="_x0000_s66562" name="Document" r:id="rId3" imgW="5332730" imgH="6610424" progId="Word.Document.8">
              <p:embed/>
            </p:oleObj>
          </a:graphicData>
        </a:graphic>
      </p:graphicFrame>
      <p:graphicFrame>
        <p:nvGraphicFramePr>
          <p:cNvPr id="3075" name="Object 5"/>
          <p:cNvGraphicFramePr>
            <a:graphicFrameLocks noChangeAspect="1"/>
          </p:cNvGraphicFramePr>
          <p:nvPr/>
        </p:nvGraphicFramePr>
        <p:xfrm>
          <a:off x="6019800" y="4572000"/>
          <a:ext cx="1392238" cy="2057400"/>
        </p:xfrm>
        <a:graphic>
          <a:graphicData uri="http://schemas.openxmlformats.org/presentationml/2006/ole">
            <p:oleObj spid="_x0000_s66563" name="Image" r:id="rId4" imgW="5180952" imgH="7659169" progId="">
              <p:embed/>
            </p:oleObj>
          </a:graphicData>
        </a:graphic>
      </p:graphicFrame>
      <p:graphicFrame>
        <p:nvGraphicFramePr>
          <p:cNvPr id="3076" name="Object 7"/>
          <p:cNvGraphicFramePr>
            <a:graphicFrameLocks noChangeAspect="1"/>
          </p:cNvGraphicFramePr>
          <p:nvPr/>
        </p:nvGraphicFramePr>
        <p:xfrm>
          <a:off x="6248400" y="381000"/>
          <a:ext cx="2362200" cy="2286000"/>
        </p:xfrm>
        <a:graphic>
          <a:graphicData uri="http://schemas.openxmlformats.org/presentationml/2006/ole">
            <p:oleObj spid="_x0000_s66564" name="Image" r:id="rId5" imgW="1428949" imgH="1523810" progId="">
              <p:embed/>
            </p:oleObj>
          </a:graphicData>
        </a:graphic>
      </p:graphicFrame>
      <p:graphicFrame>
        <p:nvGraphicFramePr>
          <p:cNvPr id="3077" name="Object 8"/>
          <p:cNvGraphicFramePr>
            <a:graphicFrameLocks noChangeAspect="1"/>
          </p:cNvGraphicFramePr>
          <p:nvPr/>
        </p:nvGraphicFramePr>
        <p:xfrm>
          <a:off x="6019800" y="2590800"/>
          <a:ext cx="1428750" cy="1924050"/>
        </p:xfrm>
        <a:graphic>
          <a:graphicData uri="http://schemas.openxmlformats.org/presentationml/2006/ole">
            <p:oleObj spid="_x0000_s66565" name="Image" r:id="rId6" imgW="1428949" imgH="2076740" progId="">
              <p:embed/>
            </p:oleObj>
          </a:graphicData>
        </a:graphic>
      </p:graphicFrame>
      <p:graphicFrame>
        <p:nvGraphicFramePr>
          <p:cNvPr id="3078" name="Object 9"/>
          <p:cNvGraphicFramePr>
            <a:graphicFrameLocks noChangeAspect="1"/>
          </p:cNvGraphicFramePr>
          <p:nvPr/>
        </p:nvGraphicFramePr>
        <p:xfrm>
          <a:off x="7543800" y="4876800"/>
          <a:ext cx="1600200" cy="1120775"/>
        </p:xfrm>
        <a:graphic>
          <a:graphicData uri="http://schemas.openxmlformats.org/presentationml/2006/ole">
            <p:oleObj spid="_x0000_s66566" name="Image" r:id="rId7" imgW="1428949" imgH="1000000" progId="">
              <p:embed/>
            </p:oleObj>
          </a:graphicData>
        </a:graphic>
      </p:graphicFrame>
      <p:graphicFrame>
        <p:nvGraphicFramePr>
          <p:cNvPr id="3079" name="Object 10"/>
          <p:cNvGraphicFramePr>
            <a:graphicFrameLocks noChangeAspect="1"/>
          </p:cNvGraphicFramePr>
          <p:nvPr/>
        </p:nvGraphicFramePr>
        <p:xfrm>
          <a:off x="7620000" y="2590800"/>
          <a:ext cx="1276350" cy="1905000"/>
        </p:xfrm>
        <a:graphic>
          <a:graphicData uri="http://schemas.openxmlformats.org/presentationml/2006/ole">
            <p:oleObj spid="_x0000_s66567" name="Image" r:id="rId8" imgW="714286" imgH="1066667" progId="">
              <p:embed/>
            </p:oleObj>
          </a:graphicData>
        </a:graphic>
      </p:graphicFrame>
      <p:sp>
        <p:nvSpPr>
          <p:cNvPr id="3080" name="Text Box 11"/>
          <p:cNvSpPr txBox="1">
            <a:spLocks noChangeArrowheads="1"/>
          </p:cNvSpPr>
          <p:nvPr/>
        </p:nvSpPr>
        <p:spPr bwMode="auto">
          <a:xfrm>
            <a:off x="7539038" y="6096000"/>
            <a:ext cx="1604962" cy="304800"/>
          </a:xfrm>
          <a:prstGeom prst="rect">
            <a:avLst/>
          </a:prstGeom>
          <a:noFill/>
          <a:ln w="9525">
            <a:noFill/>
            <a:miter lim="800000"/>
            <a:headEnd/>
            <a:tailEnd/>
          </a:ln>
        </p:spPr>
        <p:txBody>
          <a:bodyPr wrap="none">
            <a:spAutoFit/>
          </a:bodyPr>
          <a:lstStyle/>
          <a:p>
            <a:r>
              <a:rPr lang="en-US" sz="1400" b="1">
                <a:latin typeface="Times New Roman" pitchFamily="18" charset="0"/>
              </a:rPr>
              <a:t>Transverse section</a:t>
            </a:r>
            <a:endParaRPr lang="en-US" sz="2400" b="1">
              <a:latin typeface="Times New Roman" pitchFamily="18" charset="0"/>
            </a:endParaRPr>
          </a:p>
        </p:txBody>
      </p:sp>
      <p:sp>
        <p:nvSpPr>
          <p:cNvPr id="3081" name="Text Box 12"/>
          <p:cNvSpPr txBox="1">
            <a:spLocks noChangeArrowheads="1"/>
          </p:cNvSpPr>
          <p:nvPr/>
        </p:nvSpPr>
        <p:spPr bwMode="auto">
          <a:xfrm>
            <a:off x="5791200" y="6553200"/>
            <a:ext cx="2330450" cy="304800"/>
          </a:xfrm>
          <a:prstGeom prst="rect">
            <a:avLst/>
          </a:prstGeom>
          <a:noFill/>
          <a:ln w="9525">
            <a:noFill/>
            <a:miter lim="800000"/>
            <a:headEnd/>
            <a:tailEnd/>
          </a:ln>
        </p:spPr>
        <p:txBody>
          <a:bodyPr wrap="none">
            <a:spAutoFit/>
          </a:bodyPr>
          <a:lstStyle/>
          <a:p>
            <a:r>
              <a:rPr lang="en-US" sz="1400" b="1" dirty="0">
                <a:latin typeface="Times New Roman" pitchFamily="18" charset="0"/>
              </a:rPr>
              <a:t>Longitudinal section of stem</a:t>
            </a:r>
            <a:endParaRPr lang="en-US" sz="2400" dirty="0">
              <a:latin typeface="Times New Roman" pitchFamily="18" charset="0"/>
            </a:endParaRPr>
          </a:p>
        </p:txBody>
      </p:sp>
      <p:sp>
        <p:nvSpPr>
          <p:cNvPr id="3082" name="Text Box 13"/>
          <p:cNvSpPr txBox="1">
            <a:spLocks noChangeArrowheads="1"/>
          </p:cNvSpPr>
          <p:nvPr/>
        </p:nvSpPr>
        <p:spPr bwMode="auto">
          <a:xfrm>
            <a:off x="7270750" y="4495800"/>
            <a:ext cx="1873250" cy="304800"/>
          </a:xfrm>
          <a:prstGeom prst="rect">
            <a:avLst/>
          </a:prstGeom>
          <a:noFill/>
          <a:ln w="9525">
            <a:noFill/>
            <a:miter lim="800000"/>
            <a:headEnd/>
            <a:tailEnd/>
          </a:ln>
        </p:spPr>
        <p:txBody>
          <a:bodyPr wrap="none">
            <a:spAutoFit/>
          </a:bodyPr>
          <a:lstStyle/>
          <a:p>
            <a:r>
              <a:rPr lang="en-US" sz="1400" b="1">
                <a:latin typeface="Times New Roman" pitchFamily="18" charset="0"/>
              </a:rPr>
              <a:t>Macroconidia on stem</a:t>
            </a:r>
            <a:endParaRPr lang="en-US" sz="2400">
              <a:latin typeface="Times New Roman" pitchFamily="18" charset="0"/>
            </a:endParaRPr>
          </a:p>
        </p:txBody>
      </p:sp>
      <p:sp>
        <p:nvSpPr>
          <p:cNvPr id="3083" name="Line 14"/>
          <p:cNvSpPr>
            <a:spLocks noChangeShapeType="1"/>
          </p:cNvSpPr>
          <p:nvPr/>
        </p:nvSpPr>
        <p:spPr bwMode="auto">
          <a:xfrm>
            <a:off x="7467600" y="5029200"/>
            <a:ext cx="1219200" cy="457200"/>
          </a:xfrm>
          <a:prstGeom prst="line">
            <a:avLst/>
          </a:prstGeom>
          <a:noFill/>
          <a:ln w="38100">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518</TotalTime>
  <Words>2271</Words>
  <Application>Microsoft Office PowerPoint</Application>
  <PresentationFormat>On-screen Show (4:3)</PresentationFormat>
  <Paragraphs>1117</Paragraphs>
  <Slides>47</Slides>
  <Notes>2</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47</vt:i4>
      </vt:variant>
    </vt:vector>
  </HeadingPairs>
  <TitlesOfParts>
    <vt:vector size="54" baseType="lpstr">
      <vt:lpstr>Office Theme</vt:lpstr>
      <vt:lpstr>Module</vt:lpstr>
      <vt:lpstr>Flow</vt:lpstr>
      <vt:lpstr>Solstice</vt:lpstr>
      <vt:lpstr>Apex</vt:lpstr>
      <vt:lpstr>Document</vt:lpstr>
      <vt:lpstr>Image</vt:lpstr>
      <vt:lpstr>   3rd International Conference on Agriculture and Horticulture</vt:lpstr>
      <vt:lpstr>Slide 2</vt:lpstr>
      <vt:lpstr>Slide 3</vt:lpstr>
      <vt:lpstr>Slide 4</vt:lpstr>
      <vt:lpstr>Castor diseases </vt:lpstr>
      <vt:lpstr>Slide 6</vt:lpstr>
      <vt:lpstr>Slide 7</vt:lpstr>
      <vt:lpstr>Slide 8</vt:lpstr>
      <vt:lpstr>Slide 9</vt:lpstr>
      <vt:lpstr>Slide 10</vt:lpstr>
      <vt:lpstr>Slide 11</vt:lpstr>
      <vt:lpstr>Castor Varieties / Hybrids </vt:lpstr>
      <vt:lpstr>Slide 13</vt:lpstr>
      <vt:lpstr>Slide 14</vt:lpstr>
      <vt:lpstr>Slide 15</vt:lpstr>
      <vt:lpstr>Slide 16</vt:lpstr>
      <vt:lpstr>Slide 17</vt:lpstr>
      <vt:lpstr>Slide 18</vt:lpstr>
      <vt:lpstr>Slide 19</vt:lpstr>
      <vt:lpstr>Slide 20</vt:lpstr>
      <vt:lpstr>Slide 21</vt:lpstr>
      <vt:lpstr>   Testing of advanced breeding material (varieties/hybrids) for their reaction to WILT</vt:lpstr>
      <vt:lpstr>Slide 23</vt:lpstr>
      <vt:lpstr>Slide 24</vt:lpstr>
      <vt:lpstr>Slide 25</vt:lpstr>
      <vt:lpstr>Slide 26</vt:lpstr>
      <vt:lpstr>Confirmation of resistance to wilt</vt:lpstr>
      <vt:lpstr>Variability in wilt pathogen   F. oxysporum f.sp. ricini</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FUTURE STRATEGIES</vt:lpstr>
      <vt:lpstr>Slide 45</vt:lpstr>
      <vt:lpstr>Acknowledgements</vt:lpstr>
      <vt:lpstr>Slide 47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Aparna</cp:lastModifiedBy>
  <cp:revision>52</cp:revision>
  <dcterms:created xsi:type="dcterms:W3CDTF">2006-08-16T00:00:00Z</dcterms:created>
  <dcterms:modified xsi:type="dcterms:W3CDTF">2014-11-20T09:52:24Z</dcterms:modified>
</cp:coreProperties>
</file>