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notesMasterIdLst>
    <p:notesMasterId r:id="rId31"/>
  </p:notesMasterIdLst>
  <p:sldIdLst>
    <p:sldId id="273" r:id="rId2"/>
    <p:sldId id="274" r:id="rId3"/>
    <p:sldId id="268" r:id="rId4"/>
    <p:sldId id="317" r:id="rId5"/>
    <p:sldId id="343" r:id="rId6"/>
    <p:sldId id="263" r:id="rId7"/>
    <p:sldId id="302" r:id="rId8"/>
    <p:sldId id="330" r:id="rId9"/>
    <p:sldId id="334" r:id="rId10"/>
    <p:sldId id="319" r:id="rId11"/>
    <p:sldId id="320" r:id="rId12"/>
    <p:sldId id="321" r:id="rId13"/>
    <p:sldId id="339" r:id="rId14"/>
    <p:sldId id="340" r:id="rId15"/>
    <p:sldId id="341" r:id="rId16"/>
    <p:sldId id="326" r:id="rId17"/>
    <p:sldId id="303" r:id="rId18"/>
    <p:sldId id="306" r:id="rId19"/>
    <p:sldId id="322" r:id="rId20"/>
    <p:sldId id="336" r:id="rId21"/>
    <p:sldId id="337" r:id="rId22"/>
    <p:sldId id="338" r:id="rId23"/>
    <p:sldId id="325" r:id="rId24"/>
    <p:sldId id="324" r:id="rId25"/>
    <p:sldId id="342" r:id="rId26"/>
    <p:sldId id="333" r:id="rId27"/>
    <p:sldId id="335" r:id="rId28"/>
    <p:sldId id="305" r:id="rId29"/>
    <p:sldId id="30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147" autoAdjust="0"/>
  </p:normalViewPr>
  <p:slideViewPr>
    <p:cSldViewPr>
      <p:cViewPr>
        <p:scale>
          <a:sx n="100" d="100"/>
          <a:sy n="100" d="100"/>
        </p:scale>
        <p:origin x="-1432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 1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Unique Patients</c:v>
                </c:pt>
                <c:pt idx="1">
                  <c:v>Clinical Visits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592.0</c:v>
                </c:pt>
                <c:pt idx="1">
                  <c:v>1221.0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Year 5*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Unique Patients</c:v>
                </c:pt>
                <c:pt idx="1">
                  <c:v>Clinical Visits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888.0</c:v>
                </c:pt>
                <c:pt idx="1">
                  <c:v>1883.0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1653944"/>
        <c:axId val="2135476072"/>
      </c:barChart>
      <c:catAx>
        <c:axId val="2131653944"/>
        <c:scaling>
          <c:orientation val="minMax"/>
        </c:scaling>
        <c:delete val="0"/>
        <c:axPos val="b"/>
        <c:majorTickMark val="none"/>
        <c:minorTickMark val="none"/>
        <c:tickLblPos val="nextTo"/>
        <c:crossAx val="2135476072"/>
        <c:crosses val="autoZero"/>
        <c:auto val="1"/>
        <c:lblAlgn val="ctr"/>
        <c:lblOffset val="100"/>
        <c:noMultiLvlLbl val="0"/>
      </c:catAx>
      <c:valAx>
        <c:axId val="21354760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16539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8C9D7D-06BA-2F49-BF0A-B55A5D76CF8F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D4582BAA-9370-214D-9D0B-0878C41FE364}">
      <dgm:prSet phldrT="[Text]" phldr="1"/>
      <dgm:spPr/>
      <dgm:t>
        <a:bodyPr/>
        <a:lstStyle/>
        <a:p>
          <a:endParaRPr lang="en-US"/>
        </a:p>
      </dgm:t>
    </dgm:pt>
    <dgm:pt modelId="{115DC7FC-8A97-BC43-B864-C63760A6BD50}" type="parTrans" cxnId="{0D855EBA-18D3-EB4A-9DEA-0F2032B98F23}">
      <dgm:prSet/>
      <dgm:spPr/>
      <dgm:t>
        <a:bodyPr/>
        <a:lstStyle/>
        <a:p>
          <a:endParaRPr lang="en-US"/>
        </a:p>
      </dgm:t>
    </dgm:pt>
    <dgm:pt modelId="{43F0240B-F70A-A243-AEE1-0F35092279EF}" type="sibTrans" cxnId="{0D855EBA-18D3-EB4A-9DEA-0F2032B98F23}">
      <dgm:prSet/>
      <dgm:spPr/>
      <dgm:t>
        <a:bodyPr/>
        <a:lstStyle/>
        <a:p>
          <a:endParaRPr lang="en-US"/>
        </a:p>
      </dgm:t>
    </dgm:pt>
    <dgm:pt modelId="{1B0065FB-2DDA-8C47-B9EA-CD000881E3A8}">
      <dgm:prSet phldrT="[Text]" phldr="1"/>
      <dgm:spPr/>
      <dgm:t>
        <a:bodyPr/>
        <a:lstStyle/>
        <a:p>
          <a:endParaRPr lang="en-US"/>
        </a:p>
      </dgm:t>
    </dgm:pt>
    <dgm:pt modelId="{67F83955-6EF1-774D-8986-F3405C2AD532}" type="parTrans" cxnId="{3D4448CD-449C-2E43-94DC-6A0A73D5B9A2}">
      <dgm:prSet/>
      <dgm:spPr/>
      <dgm:t>
        <a:bodyPr/>
        <a:lstStyle/>
        <a:p>
          <a:endParaRPr lang="en-US"/>
        </a:p>
      </dgm:t>
    </dgm:pt>
    <dgm:pt modelId="{515A64C8-BEAA-6942-995C-AFB375390714}" type="sibTrans" cxnId="{3D4448CD-449C-2E43-94DC-6A0A73D5B9A2}">
      <dgm:prSet/>
      <dgm:spPr/>
      <dgm:t>
        <a:bodyPr/>
        <a:lstStyle/>
        <a:p>
          <a:endParaRPr lang="en-US"/>
        </a:p>
      </dgm:t>
    </dgm:pt>
    <dgm:pt modelId="{3CA2E399-1EBC-8745-B4D1-A2E5274D25EE}">
      <dgm:prSet phldrT="[Text]" phldr="1"/>
      <dgm:spPr/>
      <dgm:t>
        <a:bodyPr/>
        <a:lstStyle/>
        <a:p>
          <a:endParaRPr lang="en-US"/>
        </a:p>
      </dgm:t>
    </dgm:pt>
    <dgm:pt modelId="{A69E04B6-1089-3A4B-A94C-8687E61786A1}" type="parTrans" cxnId="{16A14650-70F9-8547-A2DE-C6869ECFA8B1}">
      <dgm:prSet/>
      <dgm:spPr/>
      <dgm:t>
        <a:bodyPr/>
        <a:lstStyle/>
        <a:p>
          <a:endParaRPr lang="en-US"/>
        </a:p>
      </dgm:t>
    </dgm:pt>
    <dgm:pt modelId="{964D1B8D-6F42-CA44-A391-DB41ED8C2885}" type="sibTrans" cxnId="{16A14650-70F9-8547-A2DE-C6869ECFA8B1}">
      <dgm:prSet/>
      <dgm:spPr/>
      <dgm:t>
        <a:bodyPr/>
        <a:lstStyle/>
        <a:p>
          <a:endParaRPr lang="en-US"/>
        </a:p>
      </dgm:t>
    </dgm:pt>
    <dgm:pt modelId="{DBFCC173-6E25-8C46-A18F-0E56A59E1F34}">
      <dgm:prSet phldrT="[Text]" phldr="1"/>
      <dgm:spPr/>
      <dgm:t>
        <a:bodyPr/>
        <a:lstStyle/>
        <a:p>
          <a:endParaRPr lang="en-US"/>
        </a:p>
      </dgm:t>
    </dgm:pt>
    <dgm:pt modelId="{FF8CA1A2-DB5F-CE4D-A576-6D4CAC6E2861}" type="parTrans" cxnId="{FED9D388-F696-3E41-BF3D-835F2B6760BE}">
      <dgm:prSet/>
      <dgm:spPr/>
      <dgm:t>
        <a:bodyPr/>
        <a:lstStyle/>
        <a:p>
          <a:endParaRPr lang="en-US"/>
        </a:p>
      </dgm:t>
    </dgm:pt>
    <dgm:pt modelId="{008C8E36-63BE-CB49-93C5-0A678DE2A69F}" type="sibTrans" cxnId="{FED9D388-F696-3E41-BF3D-835F2B6760BE}">
      <dgm:prSet/>
      <dgm:spPr/>
      <dgm:t>
        <a:bodyPr/>
        <a:lstStyle/>
        <a:p>
          <a:endParaRPr lang="en-US"/>
        </a:p>
      </dgm:t>
    </dgm:pt>
    <dgm:pt modelId="{77914BF8-369C-8F4F-BF4A-7E35680FFA48}">
      <dgm:prSet phldrT="[Text]" phldr="1"/>
      <dgm:spPr/>
      <dgm:t>
        <a:bodyPr/>
        <a:lstStyle/>
        <a:p>
          <a:endParaRPr lang="en-US"/>
        </a:p>
      </dgm:t>
    </dgm:pt>
    <dgm:pt modelId="{A0C7C141-68B4-4B44-8447-4F8337BE869C}" type="parTrans" cxnId="{C053A258-8462-E44F-BA9E-2F9D41A19803}">
      <dgm:prSet/>
      <dgm:spPr/>
      <dgm:t>
        <a:bodyPr/>
        <a:lstStyle/>
        <a:p>
          <a:endParaRPr lang="en-US"/>
        </a:p>
      </dgm:t>
    </dgm:pt>
    <dgm:pt modelId="{8C8459FE-6D40-D74F-B583-4263876B4F38}" type="sibTrans" cxnId="{C053A258-8462-E44F-BA9E-2F9D41A19803}">
      <dgm:prSet/>
      <dgm:spPr/>
      <dgm:t>
        <a:bodyPr/>
        <a:lstStyle/>
        <a:p>
          <a:endParaRPr lang="en-US"/>
        </a:p>
      </dgm:t>
    </dgm:pt>
    <dgm:pt modelId="{BE6015E9-F888-E345-A7EC-B5D3B5C8642B}" type="pres">
      <dgm:prSet presAssocID="{278C9D7D-06BA-2F49-BF0A-B55A5D76CF8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E6297D-7430-F441-91EE-509FD9FC7DC4}" type="pres">
      <dgm:prSet presAssocID="{D4582BAA-9370-214D-9D0B-0878C41FE36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D808C-5594-EA4D-8B28-FBED7C923374}" type="pres">
      <dgm:prSet presAssocID="{D4582BAA-9370-214D-9D0B-0878C41FE364}" presName="spNode" presStyleCnt="0"/>
      <dgm:spPr/>
    </dgm:pt>
    <dgm:pt modelId="{01CD79FE-7E88-9B4D-AB03-DBCC60020B99}" type="pres">
      <dgm:prSet presAssocID="{43F0240B-F70A-A243-AEE1-0F35092279EF}" presName="sibTrans" presStyleLbl="sibTrans1D1" presStyleIdx="0" presStyleCnt="5"/>
      <dgm:spPr/>
      <dgm:t>
        <a:bodyPr/>
        <a:lstStyle/>
        <a:p>
          <a:endParaRPr lang="en-US"/>
        </a:p>
      </dgm:t>
    </dgm:pt>
    <dgm:pt modelId="{62E64A53-4159-BA45-8E1D-A71C1EB1A86E}" type="pres">
      <dgm:prSet presAssocID="{1B0065FB-2DDA-8C47-B9EA-CD000881E3A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8E303C-B9C6-2B40-AC76-33ADEE9437FA}" type="pres">
      <dgm:prSet presAssocID="{1B0065FB-2DDA-8C47-B9EA-CD000881E3A8}" presName="spNode" presStyleCnt="0"/>
      <dgm:spPr/>
    </dgm:pt>
    <dgm:pt modelId="{CC675836-9DB1-B746-8F93-A35AD7361320}" type="pres">
      <dgm:prSet presAssocID="{515A64C8-BEAA-6942-995C-AFB375390714}" presName="sibTrans" presStyleLbl="sibTrans1D1" presStyleIdx="1" presStyleCnt="5"/>
      <dgm:spPr/>
      <dgm:t>
        <a:bodyPr/>
        <a:lstStyle/>
        <a:p>
          <a:endParaRPr lang="en-US"/>
        </a:p>
      </dgm:t>
    </dgm:pt>
    <dgm:pt modelId="{82A506D9-808E-9848-93E4-7AC276EB39B3}" type="pres">
      <dgm:prSet presAssocID="{3CA2E399-1EBC-8745-B4D1-A2E5274D25E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F433C0-1C49-084A-A11B-9C79F3332238}" type="pres">
      <dgm:prSet presAssocID="{3CA2E399-1EBC-8745-B4D1-A2E5274D25EE}" presName="spNode" presStyleCnt="0"/>
      <dgm:spPr/>
    </dgm:pt>
    <dgm:pt modelId="{1E0E3EA0-3309-7F4A-BA4A-FA224A8D58F0}" type="pres">
      <dgm:prSet presAssocID="{964D1B8D-6F42-CA44-A391-DB41ED8C2885}" presName="sibTrans" presStyleLbl="sibTrans1D1" presStyleIdx="2" presStyleCnt="5"/>
      <dgm:spPr/>
      <dgm:t>
        <a:bodyPr/>
        <a:lstStyle/>
        <a:p>
          <a:endParaRPr lang="en-US"/>
        </a:p>
      </dgm:t>
    </dgm:pt>
    <dgm:pt modelId="{C927DEDD-2BE8-6A45-9A4C-B3B3B35235EF}" type="pres">
      <dgm:prSet presAssocID="{DBFCC173-6E25-8C46-A18F-0E56A59E1F3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C5EED8-DC88-C345-BF47-7CA6C028F1B8}" type="pres">
      <dgm:prSet presAssocID="{DBFCC173-6E25-8C46-A18F-0E56A59E1F34}" presName="spNode" presStyleCnt="0"/>
      <dgm:spPr/>
    </dgm:pt>
    <dgm:pt modelId="{955C4B33-9EED-FC44-A458-82DF1EB2975B}" type="pres">
      <dgm:prSet presAssocID="{008C8E36-63BE-CB49-93C5-0A678DE2A69F}" presName="sibTrans" presStyleLbl="sibTrans1D1" presStyleIdx="3" presStyleCnt="5"/>
      <dgm:spPr/>
      <dgm:t>
        <a:bodyPr/>
        <a:lstStyle/>
        <a:p>
          <a:endParaRPr lang="en-US"/>
        </a:p>
      </dgm:t>
    </dgm:pt>
    <dgm:pt modelId="{715ADF44-5FC3-5249-AAB7-C4DF3072D7DB}" type="pres">
      <dgm:prSet presAssocID="{77914BF8-369C-8F4F-BF4A-7E35680FFA4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70981-7C03-1642-BDCE-D72695A5128D}" type="pres">
      <dgm:prSet presAssocID="{77914BF8-369C-8F4F-BF4A-7E35680FFA48}" presName="spNode" presStyleCnt="0"/>
      <dgm:spPr/>
    </dgm:pt>
    <dgm:pt modelId="{7836C98E-4AB0-2A4D-816C-1525FA99CAFD}" type="pres">
      <dgm:prSet presAssocID="{8C8459FE-6D40-D74F-B583-4263876B4F38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93BF5920-42AB-2042-8436-F5A26765F008}" type="presOf" srcId="{3CA2E399-1EBC-8745-B4D1-A2E5274D25EE}" destId="{82A506D9-808E-9848-93E4-7AC276EB39B3}" srcOrd="0" destOrd="0" presId="urn:microsoft.com/office/officeart/2005/8/layout/cycle6"/>
    <dgm:cxn modelId="{BB7D331C-912D-B54C-8632-3258FDBDD95B}" type="presOf" srcId="{1B0065FB-2DDA-8C47-B9EA-CD000881E3A8}" destId="{62E64A53-4159-BA45-8E1D-A71C1EB1A86E}" srcOrd="0" destOrd="0" presId="urn:microsoft.com/office/officeart/2005/8/layout/cycle6"/>
    <dgm:cxn modelId="{E294CCA9-41A4-5347-B086-5DF0251B4C1F}" type="presOf" srcId="{77914BF8-369C-8F4F-BF4A-7E35680FFA48}" destId="{715ADF44-5FC3-5249-AAB7-C4DF3072D7DB}" srcOrd="0" destOrd="0" presId="urn:microsoft.com/office/officeart/2005/8/layout/cycle6"/>
    <dgm:cxn modelId="{FED9D388-F696-3E41-BF3D-835F2B6760BE}" srcId="{278C9D7D-06BA-2F49-BF0A-B55A5D76CF8F}" destId="{DBFCC173-6E25-8C46-A18F-0E56A59E1F34}" srcOrd="3" destOrd="0" parTransId="{FF8CA1A2-DB5F-CE4D-A576-6D4CAC6E2861}" sibTransId="{008C8E36-63BE-CB49-93C5-0A678DE2A69F}"/>
    <dgm:cxn modelId="{1822EEC8-8A3E-3345-AC51-14D3BA9769B9}" type="presOf" srcId="{DBFCC173-6E25-8C46-A18F-0E56A59E1F34}" destId="{C927DEDD-2BE8-6A45-9A4C-B3B3B35235EF}" srcOrd="0" destOrd="0" presId="urn:microsoft.com/office/officeart/2005/8/layout/cycle6"/>
    <dgm:cxn modelId="{A43B6E95-CA8D-F746-8287-B5A53B691147}" type="presOf" srcId="{8C8459FE-6D40-D74F-B583-4263876B4F38}" destId="{7836C98E-4AB0-2A4D-816C-1525FA99CAFD}" srcOrd="0" destOrd="0" presId="urn:microsoft.com/office/officeart/2005/8/layout/cycle6"/>
    <dgm:cxn modelId="{3D4448CD-449C-2E43-94DC-6A0A73D5B9A2}" srcId="{278C9D7D-06BA-2F49-BF0A-B55A5D76CF8F}" destId="{1B0065FB-2DDA-8C47-B9EA-CD000881E3A8}" srcOrd="1" destOrd="0" parTransId="{67F83955-6EF1-774D-8986-F3405C2AD532}" sibTransId="{515A64C8-BEAA-6942-995C-AFB375390714}"/>
    <dgm:cxn modelId="{F6B4688D-A9E5-734C-8A10-7181F60B180D}" type="presOf" srcId="{D4582BAA-9370-214D-9D0B-0878C41FE364}" destId="{3CE6297D-7430-F441-91EE-509FD9FC7DC4}" srcOrd="0" destOrd="0" presId="urn:microsoft.com/office/officeart/2005/8/layout/cycle6"/>
    <dgm:cxn modelId="{16A14650-70F9-8547-A2DE-C6869ECFA8B1}" srcId="{278C9D7D-06BA-2F49-BF0A-B55A5D76CF8F}" destId="{3CA2E399-1EBC-8745-B4D1-A2E5274D25EE}" srcOrd="2" destOrd="0" parTransId="{A69E04B6-1089-3A4B-A94C-8687E61786A1}" sibTransId="{964D1B8D-6F42-CA44-A391-DB41ED8C2885}"/>
    <dgm:cxn modelId="{CDD33E26-93A1-6E4F-8BB6-295F67883F66}" type="presOf" srcId="{008C8E36-63BE-CB49-93C5-0A678DE2A69F}" destId="{955C4B33-9EED-FC44-A458-82DF1EB2975B}" srcOrd="0" destOrd="0" presId="urn:microsoft.com/office/officeart/2005/8/layout/cycle6"/>
    <dgm:cxn modelId="{C053A258-8462-E44F-BA9E-2F9D41A19803}" srcId="{278C9D7D-06BA-2F49-BF0A-B55A5D76CF8F}" destId="{77914BF8-369C-8F4F-BF4A-7E35680FFA48}" srcOrd="4" destOrd="0" parTransId="{A0C7C141-68B4-4B44-8447-4F8337BE869C}" sibTransId="{8C8459FE-6D40-D74F-B583-4263876B4F38}"/>
    <dgm:cxn modelId="{A6950043-A4C3-2848-8622-15B6BE7959DA}" type="presOf" srcId="{278C9D7D-06BA-2F49-BF0A-B55A5D76CF8F}" destId="{BE6015E9-F888-E345-A7EC-B5D3B5C8642B}" srcOrd="0" destOrd="0" presId="urn:microsoft.com/office/officeart/2005/8/layout/cycle6"/>
    <dgm:cxn modelId="{8BB78772-40AB-8D4F-B10D-10E144C95910}" type="presOf" srcId="{964D1B8D-6F42-CA44-A391-DB41ED8C2885}" destId="{1E0E3EA0-3309-7F4A-BA4A-FA224A8D58F0}" srcOrd="0" destOrd="0" presId="urn:microsoft.com/office/officeart/2005/8/layout/cycle6"/>
    <dgm:cxn modelId="{F86C3C6B-49C0-3D42-8C94-7C3111CC1B84}" type="presOf" srcId="{43F0240B-F70A-A243-AEE1-0F35092279EF}" destId="{01CD79FE-7E88-9B4D-AB03-DBCC60020B99}" srcOrd="0" destOrd="0" presId="urn:microsoft.com/office/officeart/2005/8/layout/cycle6"/>
    <dgm:cxn modelId="{149EF105-D2BD-8E46-8034-47943739B2C7}" type="presOf" srcId="{515A64C8-BEAA-6942-995C-AFB375390714}" destId="{CC675836-9DB1-B746-8F93-A35AD7361320}" srcOrd="0" destOrd="0" presId="urn:microsoft.com/office/officeart/2005/8/layout/cycle6"/>
    <dgm:cxn modelId="{0D855EBA-18D3-EB4A-9DEA-0F2032B98F23}" srcId="{278C9D7D-06BA-2F49-BF0A-B55A5D76CF8F}" destId="{D4582BAA-9370-214D-9D0B-0878C41FE364}" srcOrd="0" destOrd="0" parTransId="{115DC7FC-8A97-BC43-B864-C63760A6BD50}" sibTransId="{43F0240B-F70A-A243-AEE1-0F35092279EF}"/>
    <dgm:cxn modelId="{0B2D78FA-C80B-C141-AA1C-8917DEA1D908}" type="presParOf" srcId="{BE6015E9-F888-E345-A7EC-B5D3B5C8642B}" destId="{3CE6297D-7430-F441-91EE-509FD9FC7DC4}" srcOrd="0" destOrd="0" presId="urn:microsoft.com/office/officeart/2005/8/layout/cycle6"/>
    <dgm:cxn modelId="{14C83757-6BBA-9042-986B-DE0FA8BAF710}" type="presParOf" srcId="{BE6015E9-F888-E345-A7EC-B5D3B5C8642B}" destId="{2C4D808C-5594-EA4D-8B28-FBED7C923374}" srcOrd="1" destOrd="0" presId="urn:microsoft.com/office/officeart/2005/8/layout/cycle6"/>
    <dgm:cxn modelId="{52730AF3-CF6B-F047-A1CB-BD4176CC56A3}" type="presParOf" srcId="{BE6015E9-F888-E345-A7EC-B5D3B5C8642B}" destId="{01CD79FE-7E88-9B4D-AB03-DBCC60020B99}" srcOrd="2" destOrd="0" presId="urn:microsoft.com/office/officeart/2005/8/layout/cycle6"/>
    <dgm:cxn modelId="{D711B06C-41E1-F84C-B887-698106E07F51}" type="presParOf" srcId="{BE6015E9-F888-E345-A7EC-B5D3B5C8642B}" destId="{62E64A53-4159-BA45-8E1D-A71C1EB1A86E}" srcOrd="3" destOrd="0" presId="urn:microsoft.com/office/officeart/2005/8/layout/cycle6"/>
    <dgm:cxn modelId="{4E4A1265-9F55-A748-A2A9-18E18DF8E5A5}" type="presParOf" srcId="{BE6015E9-F888-E345-A7EC-B5D3B5C8642B}" destId="{6E8E303C-B9C6-2B40-AC76-33ADEE9437FA}" srcOrd="4" destOrd="0" presId="urn:microsoft.com/office/officeart/2005/8/layout/cycle6"/>
    <dgm:cxn modelId="{0AA41479-9D0A-E54C-AAA5-62AF275AE4AD}" type="presParOf" srcId="{BE6015E9-F888-E345-A7EC-B5D3B5C8642B}" destId="{CC675836-9DB1-B746-8F93-A35AD7361320}" srcOrd="5" destOrd="0" presId="urn:microsoft.com/office/officeart/2005/8/layout/cycle6"/>
    <dgm:cxn modelId="{83BFD26C-CA1E-3646-9372-39D20548DE31}" type="presParOf" srcId="{BE6015E9-F888-E345-A7EC-B5D3B5C8642B}" destId="{82A506D9-808E-9848-93E4-7AC276EB39B3}" srcOrd="6" destOrd="0" presId="urn:microsoft.com/office/officeart/2005/8/layout/cycle6"/>
    <dgm:cxn modelId="{0E37C38B-7AE0-5C48-8077-C0799909F192}" type="presParOf" srcId="{BE6015E9-F888-E345-A7EC-B5D3B5C8642B}" destId="{2AF433C0-1C49-084A-A11B-9C79F3332238}" srcOrd="7" destOrd="0" presId="urn:microsoft.com/office/officeart/2005/8/layout/cycle6"/>
    <dgm:cxn modelId="{65798E05-55D7-D242-8170-B18F43271C15}" type="presParOf" srcId="{BE6015E9-F888-E345-A7EC-B5D3B5C8642B}" destId="{1E0E3EA0-3309-7F4A-BA4A-FA224A8D58F0}" srcOrd="8" destOrd="0" presId="urn:microsoft.com/office/officeart/2005/8/layout/cycle6"/>
    <dgm:cxn modelId="{84F7C25A-6378-F148-B0C0-288724D9DFD1}" type="presParOf" srcId="{BE6015E9-F888-E345-A7EC-B5D3B5C8642B}" destId="{C927DEDD-2BE8-6A45-9A4C-B3B3B35235EF}" srcOrd="9" destOrd="0" presId="urn:microsoft.com/office/officeart/2005/8/layout/cycle6"/>
    <dgm:cxn modelId="{84C5A721-F9EE-EE4A-95F1-39CBAF3ACB1C}" type="presParOf" srcId="{BE6015E9-F888-E345-A7EC-B5D3B5C8642B}" destId="{EDC5EED8-DC88-C345-BF47-7CA6C028F1B8}" srcOrd="10" destOrd="0" presId="urn:microsoft.com/office/officeart/2005/8/layout/cycle6"/>
    <dgm:cxn modelId="{91F8F857-F628-4145-B0C7-B2000F285111}" type="presParOf" srcId="{BE6015E9-F888-E345-A7EC-B5D3B5C8642B}" destId="{955C4B33-9EED-FC44-A458-82DF1EB2975B}" srcOrd="11" destOrd="0" presId="urn:microsoft.com/office/officeart/2005/8/layout/cycle6"/>
    <dgm:cxn modelId="{EC5A9439-47EE-F44A-918D-B0933B71847B}" type="presParOf" srcId="{BE6015E9-F888-E345-A7EC-B5D3B5C8642B}" destId="{715ADF44-5FC3-5249-AAB7-C4DF3072D7DB}" srcOrd="12" destOrd="0" presId="urn:microsoft.com/office/officeart/2005/8/layout/cycle6"/>
    <dgm:cxn modelId="{BFA469EE-AC8D-F848-8860-79980E745E67}" type="presParOf" srcId="{BE6015E9-F888-E345-A7EC-B5D3B5C8642B}" destId="{94670981-7C03-1642-BDCE-D72695A5128D}" srcOrd="13" destOrd="0" presId="urn:microsoft.com/office/officeart/2005/8/layout/cycle6"/>
    <dgm:cxn modelId="{EBA26CD4-FBD5-A448-A7E6-D998AA2F812C}" type="presParOf" srcId="{BE6015E9-F888-E345-A7EC-B5D3B5C8642B}" destId="{7836C98E-4AB0-2A4D-816C-1525FA99CAF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1A8847-5CF7-314D-B67E-75BFD59A73B1}" type="doc">
      <dgm:prSet loTypeId="urn:microsoft.com/office/officeart/2005/8/layout/venn1" loCatId="" qsTypeId="urn:microsoft.com/office/officeart/2005/8/quickstyle/simple4" qsCatId="simple" csTypeId="urn:microsoft.com/office/officeart/2005/8/colors/colorful1" csCatId="colorful" phldr="1"/>
      <dgm:spPr/>
    </dgm:pt>
    <dgm:pt modelId="{DA46D13F-72BB-5146-922A-9299CA40096B}">
      <dgm:prSet phldrT="[Text]"/>
      <dgm:spPr/>
      <dgm:t>
        <a:bodyPr/>
        <a:lstStyle/>
        <a:p>
          <a:r>
            <a:rPr lang="en-US" dirty="0" smtClean="0"/>
            <a:t>SW Interns</a:t>
          </a:r>
          <a:endParaRPr lang="en-US" dirty="0"/>
        </a:p>
      </dgm:t>
    </dgm:pt>
    <dgm:pt modelId="{AA968CD8-858A-984D-80D5-77EE9ABE86FD}" type="parTrans" cxnId="{981C97A0-D798-2145-89D1-5ED3939D8E0E}">
      <dgm:prSet/>
      <dgm:spPr/>
      <dgm:t>
        <a:bodyPr/>
        <a:lstStyle/>
        <a:p>
          <a:endParaRPr lang="en-US"/>
        </a:p>
      </dgm:t>
    </dgm:pt>
    <dgm:pt modelId="{697A2CD8-D8E6-9F4D-88AC-B613B20B1A54}" type="sibTrans" cxnId="{981C97A0-D798-2145-89D1-5ED3939D8E0E}">
      <dgm:prSet/>
      <dgm:spPr/>
      <dgm:t>
        <a:bodyPr/>
        <a:lstStyle/>
        <a:p>
          <a:endParaRPr lang="en-US"/>
        </a:p>
      </dgm:t>
    </dgm:pt>
    <dgm:pt modelId="{9D6C468E-1A86-B745-8E46-68928F3498FD}">
      <dgm:prSet phldrT="[Text]"/>
      <dgm:spPr/>
      <dgm:t>
        <a:bodyPr/>
        <a:lstStyle/>
        <a:p>
          <a:r>
            <a:rPr lang="en-US" dirty="0" smtClean="0"/>
            <a:t>Family Medicine Residents</a:t>
          </a:r>
          <a:endParaRPr lang="en-US" dirty="0"/>
        </a:p>
      </dgm:t>
    </dgm:pt>
    <dgm:pt modelId="{76FBBB73-1321-F340-B641-48867B3B0895}" type="parTrans" cxnId="{DE8B6E60-B47A-3942-BE13-FAE807BA4798}">
      <dgm:prSet/>
      <dgm:spPr/>
      <dgm:t>
        <a:bodyPr/>
        <a:lstStyle/>
        <a:p>
          <a:endParaRPr lang="en-US"/>
        </a:p>
      </dgm:t>
    </dgm:pt>
    <dgm:pt modelId="{7F27CCAA-67E7-C94A-9D2D-516322F58CB0}" type="sibTrans" cxnId="{DE8B6E60-B47A-3942-BE13-FAE807BA4798}">
      <dgm:prSet/>
      <dgm:spPr/>
      <dgm:t>
        <a:bodyPr/>
        <a:lstStyle/>
        <a:p>
          <a:endParaRPr lang="en-US"/>
        </a:p>
      </dgm:t>
    </dgm:pt>
    <dgm:pt modelId="{430304D0-4791-8540-A041-FCA8F106606B}">
      <dgm:prSet phldrT="[Text]"/>
      <dgm:spPr/>
      <dgm:t>
        <a:bodyPr/>
        <a:lstStyle/>
        <a:p>
          <a:r>
            <a:rPr lang="en-US" dirty="0" smtClean="0"/>
            <a:t>RN, NP Students</a:t>
          </a:r>
          <a:endParaRPr lang="en-US" dirty="0"/>
        </a:p>
      </dgm:t>
    </dgm:pt>
    <dgm:pt modelId="{DF4CB606-B4EA-954D-BC5F-2051BE59D0AD}" type="parTrans" cxnId="{5B10201D-C6DE-D544-909C-DDB19ADF99A8}">
      <dgm:prSet/>
      <dgm:spPr/>
      <dgm:t>
        <a:bodyPr/>
        <a:lstStyle/>
        <a:p>
          <a:endParaRPr lang="en-US"/>
        </a:p>
      </dgm:t>
    </dgm:pt>
    <dgm:pt modelId="{C8D9D9BD-302F-BA43-9D8F-11E6847AAC7F}" type="sibTrans" cxnId="{5B10201D-C6DE-D544-909C-DDB19ADF99A8}">
      <dgm:prSet/>
      <dgm:spPr/>
      <dgm:t>
        <a:bodyPr/>
        <a:lstStyle/>
        <a:p>
          <a:endParaRPr lang="en-US"/>
        </a:p>
      </dgm:t>
    </dgm:pt>
    <dgm:pt modelId="{B2E71FEF-52C5-634C-8A9F-E6630A3DD279}" type="pres">
      <dgm:prSet presAssocID="{761A8847-5CF7-314D-B67E-75BFD59A73B1}" presName="compositeShape" presStyleCnt="0">
        <dgm:presLayoutVars>
          <dgm:chMax val="7"/>
          <dgm:dir/>
          <dgm:resizeHandles val="exact"/>
        </dgm:presLayoutVars>
      </dgm:prSet>
      <dgm:spPr/>
    </dgm:pt>
    <dgm:pt modelId="{A839FBF0-E556-7E48-A235-F5F785DDCA13}" type="pres">
      <dgm:prSet presAssocID="{DA46D13F-72BB-5146-922A-9299CA40096B}" presName="circ1" presStyleLbl="vennNode1" presStyleIdx="0" presStyleCnt="3"/>
      <dgm:spPr/>
      <dgm:t>
        <a:bodyPr/>
        <a:lstStyle/>
        <a:p>
          <a:endParaRPr lang="en-US"/>
        </a:p>
      </dgm:t>
    </dgm:pt>
    <dgm:pt modelId="{23C04BF4-8BFE-E94B-89B5-D5539846282E}" type="pres">
      <dgm:prSet presAssocID="{DA46D13F-72BB-5146-922A-9299CA40096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7E6532-5714-C143-9BB8-C59AC684D9AD}" type="pres">
      <dgm:prSet presAssocID="{9D6C468E-1A86-B745-8E46-68928F3498FD}" presName="circ2" presStyleLbl="vennNode1" presStyleIdx="1" presStyleCnt="3"/>
      <dgm:spPr/>
      <dgm:t>
        <a:bodyPr/>
        <a:lstStyle/>
        <a:p>
          <a:endParaRPr lang="en-US"/>
        </a:p>
      </dgm:t>
    </dgm:pt>
    <dgm:pt modelId="{987EEF94-27FF-CD47-A1CC-EFB864362E9C}" type="pres">
      <dgm:prSet presAssocID="{9D6C468E-1A86-B745-8E46-68928F3498F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4AFF96-7AD1-D346-8CFB-01589FD5B276}" type="pres">
      <dgm:prSet presAssocID="{430304D0-4791-8540-A041-FCA8F106606B}" presName="circ3" presStyleLbl="vennNode1" presStyleIdx="2" presStyleCnt="3"/>
      <dgm:spPr/>
      <dgm:t>
        <a:bodyPr/>
        <a:lstStyle/>
        <a:p>
          <a:endParaRPr lang="en-US"/>
        </a:p>
      </dgm:t>
    </dgm:pt>
    <dgm:pt modelId="{58FA5D4A-FE77-C84A-BE8D-436D642BDA66}" type="pres">
      <dgm:prSet presAssocID="{430304D0-4791-8540-A041-FCA8F106606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1C97A0-D798-2145-89D1-5ED3939D8E0E}" srcId="{761A8847-5CF7-314D-B67E-75BFD59A73B1}" destId="{DA46D13F-72BB-5146-922A-9299CA40096B}" srcOrd="0" destOrd="0" parTransId="{AA968CD8-858A-984D-80D5-77EE9ABE86FD}" sibTransId="{697A2CD8-D8E6-9F4D-88AC-B613B20B1A54}"/>
    <dgm:cxn modelId="{647BE75B-391D-744E-907F-7F64E37294BE}" type="presOf" srcId="{DA46D13F-72BB-5146-922A-9299CA40096B}" destId="{A839FBF0-E556-7E48-A235-F5F785DDCA13}" srcOrd="0" destOrd="0" presId="urn:microsoft.com/office/officeart/2005/8/layout/venn1"/>
    <dgm:cxn modelId="{D696DC6D-2389-2C44-A286-7D4EB269EEF1}" type="presOf" srcId="{430304D0-4791-8540-A041-FCA8F106606B}" destId="{6D4AFF96-7AD1-D346-8CFB-01589FD5B276}" srcOrd="0" destOrd="0" presId="urn:microsoft.com/office/officeart/2005/8/layout/venn1"/>
    <dgm:cxn modelId="{98EF8B2A-575F-2345-AEDC-6AEDE45C4E21}" type="presOf" srcId="{DA46D13F-72BB-5146-922A-9299CA40096B}" destId="{23C04BF4-8BFE-E94B-89B5-D5539846282E}" srcOrd="1" destOrd="0" presId="urn:microsoft.com/office/officeart/2005/8/layout/venn1"/>
    <dgm:cxn modelId="{EFBA263E-7F4D-C64B-A631-39879B9AFFC1}" type="presOf" srcId="{9D6C468E-1A86-B745-8E46-68928F3498FD}" destId="{987EEF94-27FF-CD47-A1CC-EFB864362E9C}" srcOrd="1" destOrd="0" presId="urn:microsoft.com/office/officeart/2005/8/layout/venn1"/>
    <dgm:cxn modelId="{A693007B-DC4A-C848-B7A9-439EECD8CD9C}" type="presOf" srcId="{9D6C468E-1A86-B745-8E46-68928F3498FD}" destId="{7D7E6532-5714-C143-9BB8-C59AC684D9AD}" srcOrd="0" destOrd="0" presId="urn:microsoft.com/office/officeart/2005/8/layout/venn1"/>
    <dgm:cxn modelId="{5B10201D-C6DE-D544-909C-DDB19ADF99A8}" srcId="{761A8847-5CF7-314D-B67E-75BFD59A73B1}" destId="{430304D0-4791-8540-A041-FCA8F106606B}" srcOrd="2" destOrd="0" parTransId="{DF4CB606-B4EA-954D-BC5F-2051BE59D0AD}" sibTransId="{C8D9D9BD-302F-BA43-9D8F-11E6847AAC7F}"/>
    <dgm:cxn modelId="{DE8B6E60-B47A-3942-BE13-FAE807BA4798}" srcId="{761A8847-5CF7-314D-B67E-75BFD59A73B1}" destId="{9D6C468E-1A86-B745-8E46-68928F3498FD}" srcOrd="1" destOrd="0" parTransId="{76FBBB73-1321-F340-B641-48867B3B0895}" sibTransId="{7F27CCAA-67E7-C94A-9D2D-516322F58CB0}"/>
    <dgm:cxn modelId="{ED13E016-1EFD-E84B-AD81-2908E2723FAE}" type="presOf" srcId="{430304D0-4791-8540-A041-FCA8F106606B}" destId="{58FA5D4A-FE77-C84A-BE8D-436D642BDA66}" srcOrd="1" destOrd="0" presId="urn:microsoft.com/office/officeart/2005/8/layout/venn1"/>
    <dgm:cxn modelId="{267FB719-6753-7D47-A24A-A9CD14A2BBED}" type="presOf" srcId="{761A8847-5CF7-314D-B67E-75BFD59A73B1}" destId="{B2E71FEF-52C5-634C-8A9F-E6630A3DD279}" srcOrd="0" destOrd="0" presId="urn:microsoft.com/office/officeart/2005/8/layout/venn1"/>
    <dgm:cxn modelId="{0A989936-1667-724C-BB4C-82800E596000}" type="presParOf" srcId="{B2E71FEF-52C5-634C-8A9F-E6630A3DD279}" destId="{A839FBF0-E556-7E48-A235-F5F785DDCA13}" srcOrd="0" destOrd="0" presId="urn:microsoft.com/office/officeart/2005/8/layout/venn1"/>
    <dgm:cxn modelId="{E5DD66F4-96EE-4640-80BD-E64004DE91D3}" type="presParOf" srcId="{B2E71FEF-52C5-634C-8A9F-E6630A3DD279}" destId="{23C04BF4-8BFE-E94B-89B5-D5539846282E}" srcOrd="1" destOrd="0" presId="urn:microsoft.com/office/officeart/2005/8/layout/venn1"/>
    <dgm:cxn modelId="{20B271E3-7DAD-DA40-BB05-2F46C3E105E1}" type="presParOf" srcId="{B2E71FEF-52C5-634C-8A9F-E6630A3DD279}" destId="{7D7E6532-5714-C143-9BB8-C59AC684D9AD}" srcOrd="2" destOrd="0" presId="urn:microsoft.com/office/officeart/2005/8/layout/venn1"/>
    <dgm:cxn modelId="{CAB8E4B8-63A4-4E46-87DE-DD1D5395CE8B}" type="presParOf" srcId="{B2E71FEF-52C5-634C-8A9F-E6630A3DD279}" destId="{987EEF94-27FF-CD47-A1CC-EFB864362E9C}" srcOrd="3" destOrd="0" presId="urn:microsoft.com/office/officeart/2005/8/layout/venn1"/>
    <dgm:cxn modelId="{D99F1B44-F5AD-1047-BEA7-B8BBB9A97AD0}" type="presParOf" srcId="{B2E71FEF-52C5-634C-8A9F-E6630A3DD279}" destId="{6D4AFF96-7AD1-D346-8CFB-01589FD5B276}" srcOrd="4" destOrd="0" presId="urn:microsoft.com/office/officeart/2005/8/layout/venn1"/>
    <dgm:cxn modelId="{2A4484D8-8B18-5749-83C6-201C15829F92}" type="presParOf" srcId="{B2E71FEF-52C5-634C-8A9F-E6630A3DD279}" destId="{58FA5D4A-FE77-C84A-BE8D-436D642BDA6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6297D-7430-F441-91EE-509FD9FC7DC4}">
      <dsp:nvSpPr>
        <dsp:cNvPr id="0" name=""/>
        <dsp:cNvSpPr/>
      </dsp:nvSpPr>
      <dsp:spPr>
        <a:xfrm>
          <a:off x="3491749" y="1791"/>
          <a:ext cx="1627100" cy="10576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/>
        </a:p>
      </dsp:txBody>
      <dsp:txXfrm>
        <a:off x="3543378" y="53420"/>
        <a:ext cx="1523842" cy="954357"/>
      </dsp:txXfrm>
    </dsp:sp>
    <dsp:sp modelId="{01CD79FE-7E88-9B4D-AB03-DBCC60020B99}">
      <dsp:nvSpPr>
        <dsp:cNvPr id="0" name=""/>
        <dsp:cNvSpPr/>
      </dsp:nvSpPr>
      <dsp:spPr>
        <a:xfrm>
          <a:off x="2192621" y="530598"/>
          <a:ext cx="4225357" cy="4225357"/>
        </a:xfrm>
        <a:custGeom>
          <a:avLst/>
          <a:gdLst/>
          <a:ahLst/>
          <a:cxnLst/>
          <a:rect l="0" t="0" r="0" b="0"/>
          <a:pathLst>
            <a:path>
              <a:moveTo>
                <a:pt x="2937402" y="167622"/>
              </a:moveTo>
              <a:arcTo wR="2112678" hR="2112678" stAng="17578647" swAng="19611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E64A53-4159-BA45-8E1D-A71C1EB1A86E}">
      <dsp:nvSpPr>
        <dsp:cNvPr id="0" name=""/>
        <dsp:cNvSpPr/>
      </dsp:nvSpPr>
      <dsp:spPr>
        <a:xfrm>
          <a:off x="5501026" y="1461616"/>
          <a:ext cx="1627100" cy="10576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/>
        </a:p>
      </dsp:txBody>
      <dsp:txXfrm>
        <a:off x="5552655" y="1513245"/>
        <a:ext cx="1523842" cy="954357"/>
      </dsp:txXfrm>
    </dsp:sp>
    <dsp:sp modelId="{CC675836-9DB1-B746-8F93-A35AD7361320}">
      <dsp:nvSpPr>
        <dsp:cNvPr id="0" name=""/>
        <dsp:cNvSpPr/>
      </dsp:nvSpPr>
      <dsp:spPr>
        <a:xfrm>
          <a:off x="2192621" y="530598"/>
          <a:ext cx="4225357" cy="4225357"/>
        </a:xfrm>
        <a:custGeom>
          <a:avLst/>
          <a:gdLst/>
          <a:ahLst/>
          <a:cxnLst/>
          <a:rect l="0" t="0" r="0" b="0"/>
          <a:pathLst>
            <a:path>
              <a:moveTo>
                <a:pt x="4222463" y="2002135"/>
              </a:moveTo>
              <a:arcTo wR="2112678" hR="2112678" stAng="21420042" swAng="219597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A506D9-808E-9848-93E4-7AC276EB39B3}">
      <dsp:nvSpPr>
        <dsp:cNvPr id="0" name=""/>
        <dsp:cNvSpPr/>
      </dsp:nvSpPr>
      <dsp:spPr>
        <a:xfrm>
          <a:off x="4733551" y="3823663"/>
          <a:ext cx="1627100" cy="10576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/>
        </a:p>
      </dsp:txBody>
      <dsp:txXfrm>
        <a:off x="4785180" y="3875292"/>
        <a:ext cx="1523842" cy="954357"/>
      </dsp:txXfrm>
    </dsp:sp>
    <dsp:sp modelId="{1E0E3EA0-3309-7F4A-BA4A-FA224A8D58F0}">
      <dsp:nvSpPr>
        <dsp:cNvPr id="0" name=""/>
        <dsp:cNvSpPr/>
      </dsp:nvSpPr>
      <dsp:spPr>
        <a:xfrm>
          <a:off x="2192621" y="530598"/>
          <a:ext cx="4225357" cy="4225357"/>
        </a:xfrm>
        <a:custGeom>
          <a:avLst/>
          <a:gdLst/>
          <a:ahLst/>
          <a:cxnLst/>
          <a:rect l="0" t="0" r="0" b="0"/>
          <a:pathLst>
            <a:path>
              <a:moveTo>
                <a:pt x="2532539" y="4183217"/>
              </a:moveTo>
              <a:arcTo wR="2112678" hR="2112678" stAng="4712225" swAng="137555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27DEDD-2BE8-6A45-9A4C-B3B3B35235EF}">
      <dsp:nvSpPr>
        <dsp:cNvPr id="0" name=""/>
        <dsp:cNvSpPr/>
      </dsp:nvSpPr>
      <dsp:spPr>
        <a:xfrm>
          <a:off x="2249948" y="3823663"/>
          <a:ext cx="1627100" cy="10576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/>
        </a:p>
      </dsp:txBody>
      <dsp:txXfrm>
        <a:off x="2301577" y="3875292"/>
        <a:ext cx="1523842" cy="954357"/>
      </dsp:txXfrm>
    </dsp:sp>
    <dsp:sp modelId="{955C4B33-9EED-FC44-A458-82DF1EB2975B}">
      <dsp:nvSpPr>
        <dsp:cNvPr id="0" name=""/>
        <dsp:cNvSpPr/>
      </dsp:nvSpPr>
      <dsp:spPr>
        <a:xfrm>
          <a:off x="2192621" y="530598"/>
          <a:ext cx="4225357" cy="4225357"/>
        </a:xfrm>
        <a:custGeom>
          <a:avLst/>
          <a:gdLst/>
          <a:ahLst/>
          <a:cxnLst/>
          <a:rect l="0" t="0" r="0" b="0"/>
          <a:pathLst>
            <a:path>
              <a:moveTo>
                <a:pt x="352988" y="3281824"/>
              </a:moveTo>
              <a:arcTo wR="2112678" hR="2112678" stAng="8783987" swAng="219597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5ADF44-5FC3-5249-AAB7-C4DF3072D7DB}">
      <dsp:nvSpPr>
        <dsp:cNvPr id="0" name=""/>
        <dsp:cNvSpPr/>
      </dsp:nvSpPr>
      <dsp:spPr>
        <a:xfrm>
          <a:off x="1482472" y="1461616"/>
          <a:ext cx="1627100" cy="10576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/>
        </a:p>
      </dsp:txBody>
      <dsp:txXfrm>
        <a:off x="1534101" y="1513245"/>
        <a:ext cx="1523842" cy="954357"/>
      </dsp:txXfrm>
    </dsp:sp>
    <dsp:sp modelId="{7836C98E-4AB0-2A4D-816C-1525FA99CAFD}">
      <dsp:nvSpPr>
        <dsp:cNvPr id="0" name=""/>
        <dsp:cNvSpPr/>
      </dsp:nvSpPr>
      <dsp:spPr>
        <a:xfrm>
          <a:off x="2192621" y="530598"/>
          <a:ext cx="4225357" cy="4225357"/>
        </a:xfrm>
        <a:custGeom>
          <a:avLst/>
          <a:gdLst/>
          <a:ahLst/>
          <a:cxnLst/>
          <a:rect l="0" t="0" r="0" b="0"/>
          <a:pathLst>
            <a:path>
              <a:moveTo>
                <a:pt x="368177" y="920988"/>
              </a:moveTo>
              <a:arcTo wR="2112678" hR="2112678" stAng="12860247" swAng="19611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9FBF0-E556-7E48-A235-F5F785DDCA13}">
      <dsp:nvSpPr>
        <dsp:cNvPr id="0" name=""/>
        <dsp:cNvSpPr/>
      </dsp:nvSpPr>
      <dsp:spPr>
        <a:xfrm>
          <a:off x="2857500" y="61912"/>
          <a:ext cx="2971800" cy="297180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SW Interns</a:t>
          </a:r>
          <a:endParaRPr lang="en-US" sz="3500" kern="1200" dirty="0"/>
        </a:p>
      </dsp:txBody>
      <dsp:txXfrm>
        <a:off x="3253739" y="581977"/>
        <a:ext cx="2179320" cy="1337310"/>
      </dsp:txXfrm>
    </dsp:sp>
    <dsp:sp modelId="{7D7E6532-5714-C143-9BB8-C59AC684D9AD}">
      <dsp:nvSpPr>
        <dsp:cNvPr id="0" name=""/>
        <dsp:cNvSpPr/>
      </dsp:nvSpPr>
      <dsp:spPr>
        <a:xfrm>
          <a:off x="3929824" y="1919287"/>
          <a:ext cx="2971800" cy="297180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Family Medicine Residents</a:t>
          </a:r>
          <a:endParaRPr lang="en-US" sz="3500" kern="1200" dirty="0"/>
        </a:p>
      </dsp:txBody>
      <dsp:txXfrm>
        <a:off x="4838700" y="2687002"/>
        <a:ext cx="1783080" cy="1634490"/>
      </dsp:txXfrm>
    </dsp:sp>
    <dsp:sp modelId="{6D4AFF96-7AD1-D346-8CFB-01589FD5B276}">
      <dsp:nvSpPr>
        <dsp:cNvPr id="0" name=""/>
        <dsp:cNvSpPr/>
      </dsp:nvSpPr>
      <dsp:spPr>
        <a:xfrm>
          <a:off x="1785175" y="1919287"/>
          <a:ext cx="2971800" cy="2971800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RN, NP Students</a:t>
          </a:r>
          <a:endParaRPr lang="en-US" sz="3500" kern="1200" dirty="0"/>
        </a:p>
      </dsp:txBody>
      <dsp:txXfrm>
        <a:off x="2065020" y="2687002"/>
        <a:ext cx="1783080" cy="1634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DA4BB-4C00-4378-878A-C9E9E86C079D}" type="datetimeFigureOut">
              <a:rPr lang="en-US" smtClean="0"/>
              <a:t>11/17/14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44D40-CAF3-4074-9D62-91ADB13EF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7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will speak about using mobile health as an innovative</a:t>
            </a:r>
            <a:r>
              <a:rPr lang="en-US" baseline="0" dirty="0" smtClean="0"/>
              <a:t> model for interdisciplinary collaboration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18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linking patients with insurance, primary care providers, specialist services and referrals to community resources</a:t>
            </a:r>
            <a:r>
              <a:rPr lang="en-US" dirty="0" smtClean="0">
                <a:effectLst/>
              </a:rPr>
              <a:t> </a:t>
            </a:r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**REMEMBER TO CLICK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02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-portion of HRSA grant</a:t>
            </a:r>
            <a:r>
              <a:rPr lang="en-US" baseline="0" dirty="0" smtClean="0"/>
              <a:t> allocated to creation of HLP</a:t>
            </a:r>
          </a:p>
          <a:p>
            <a:r>
              <a:rPr lang="en-US" baseline="0" dirty="0" smtClean="0"/>
              <a:t>-designed to increase health </a:t>
            </a:r>
            <a:r>
              <a:rPr lang="en-US" baseline="0" dirty="0" smtClean="0"/>
              <a:t>knowledge</a:t>
            </a:r>
            <a:r>
              <a:rPr lang="en-US" baseline="0" dirty="0" smtClean="0"/>
              <a:t>, skills and </a:t>
            </a:r>
            <a:r>
              <a:rPr lang="en-US" baseline="0" dirty="0" smtClean="0"/>
              <a:t>attitudes in immigrant </a:t>
            </a:r>
            <a:r>
              <a:rPr lang="en-US" baseline="0" dirty="0" err="1" smtClean="0"/>
              <a:t>adolesents</a:t>
            </a:r>
            <a:endParaRPr lang="en-US" baseline="0" dirty="0" smtClean="0"/>
          </a:p>
          <a:p>
            <a:r>
              <a:rPr lang="en-US" sz="1200" dirty="0" smtClean="0">
                <a:cs typeface="Arial" charset="0"/>
              </a:rPr>
              <a:t>-overall</a:t>
            </a:r>
            <a:r>
              <a:rPr lang="en-US" sz="1200" baseline="0" dirty="0" smtClean="0">
                <a:cs typeface="Arial" charset="0"/>
              </a:rPr>
              <a:t> goals of: 1) </a:t>
            </a:r>
            <a:r>
              <a:rPr lang="en-US" sz="1200" dirty="0" smtClean="0">
                <a:cs typeface="Arial" charset="0"/>
              </a:rPr>
              <a:t>expanded access, 2) competence in seeking preventative health care, 3) attitudes that value primary care, and 4) self-advocacy through effective navigation of the U.S. health care </a:t>
            </a:r>
            <a:r>
              <a:rPr lang="en-US" sz="1200" dirty="0" smtClean="0">
                <a:cs typeface="Arial" charset="0"/>
              </a:rPr>
              <a:t>system</a:t>
            </a:r>
            <a:endParaRPr lang="en-US" dirty="0" smtClean="0"/>
          </a:p>
          <a:p>
            <a:r>
              <a:rPr lang="en-US" dirty="0" smtClean="0"/>
              <a:t>-Program: 9 short videos, shown in</a:t>
            </a:r>
            <a:r>
              <a:rPr lang="en-US" baseline="0" dirty="0" smtClean="0"/>
              <a:t> three parts, covering health topics such as teen pregnancy, STIs, diabetes, depression, and insurance issues. </a:t>
            </a:r>
            <a:r>
              <a:rPr lang="en-US" sz="1200" dirty="0" smtClean="0"/>
              <a:t>Test questions designed to measure students</a:t>
            </a:r>
            <a:r>
              <a:rPr lang="ja-JP" altLang="en-US" sz="1200" dirty="0" smtClean="0"/>
              <a:t>’</a:t>
            </a:r>
            <a:r>
              <a:rPr lang="en-US" sz="1200" dirty="0" smtClean="0"/>
              <a:t> knowledge of effective health management and their ability to effectively access and navigate the health care system will be administered before and after viewing of the videos</a:t>
            </a:r>
          </a:p>
          <a:p>
            <a:r>
              <a:rPr lang="en-US" sz="1200" dirty="0" smtClean="0"/>
              <a:t>-Roll-out started</a:t>
            </a:r>
            <a:r>
              <a:rPr lang="en-US" sz="1200" baseline="0" dirty="0" smtClean="0"/>
              <a:t> last year, continuing this year; data being </a:t>
            </a:r>
            <a:r>
              <a:rPr lang="en-US" sz="1200" baseline="0" dirty="0" err="1" smtClean="0"/>
              <a:t>colleted</a:t>
            </a:r>
            <a:r>
              <a:rPr lang="en-US" sz="1200" baseline="0" dirty="0" smtClean="0"/>
              <a:t> and analyzed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65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being that we are an university, we have schools of social work and nursing – so SW intern and nursing students who conduct their practicum on the van were easily included in this model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with Family Medicine residents from local  community hospital in the community we serve and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ollaborate and refer to on a regular basis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work with such a diverse population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have a diverse workforce, we strive to provide to culturally enriched clinical practicum for students and residents rotating on the van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03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HEADSS: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 our</a:t>
            </a:r>
            <a:r>
              <a:rPr lang="en-US" baseline="0" dirty="0" smtClean="0"/>
              <a:t>  nursing students and residents, one of the ways we have them together is teaching them to conduct a proper HEADSS assessment.  As anyone working with adolescents knows, this is the most important way to assess for any psychosocial concerns or needs that a teen may have.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Similarly, we have them learn how to conduct physical examinations, as they are all learning how to become primary care providers.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Health Lit: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have the nursing students and SW interns work collaboratively on rolling out the </a:t>
            </a:r>
            <a:r>
              <a:rPr lang="en-US" baseline="0" dirty="0" smtClean="0"/>
              <a:t>Health Literacy Program, 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Classroom</a:t>
            </a:r>
            <a:r>
              <a:rPr lang="en-US" baseline="0" dirty="0" smtClean="0"/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Lastly, classroom presentations have been conducted by SW interns and nursing students on health topics such as STI prevention, </a:t>
            </a:r>
            <a:r>
              <a:rPr lang="en-US" baseline="0" dirty="0" err="1" smtClean="0"/>
              <a:t>cyberbullying</a:t>
            </a:r>
            <a:r>
              <a:rPr lang="en-US" baseline="0" dirty="0" smtClean="0"/>
              <a:t> and nutrition.  The residents unfortunately have not taken part in these classroom presentations due to schedule conflicts.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78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-framework used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Purnell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Modell for Cultural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Competence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Cultural awareness was integrated into the rotation on the van using case studies, clinical interactions and classroom health presentations involving both a multiethnic patient population and diverse, multilingual staff.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25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Breaks down barriers to care: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-transportation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-scheduling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-language / communication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 to improve health outcomes (American Academy of Pediatrics, 2012)</a:t>
            </a:r>
            <a:r>
              <a:rPr lang="en-US" dirty="0" smtClean="0">
                <a:effectLst/>
              </a:rPr>
              <a:t> 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 health outcomes: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-increased vaccination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-provision of primary and episodic health care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-transition to US healthcare system, establishment of medical / dental home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-increased health literacy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Strengthening future health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workforce, gets rid of silos between professions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32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-school liaison</a:t>
            </a:r>
            <a:r>
              <a:rPr lang="en-US" baseline="0" dirty="0" smtClean="0"/>
              <a:t> is key </a:t>
            </a:r>
            <a:r>
              <a:rPr lang="en-US" baseline="0" dirty="0" smtClean="0">
                <a:sym typeface="Wingdings"/>
              </a:rPr>
              <a:t> pulling patients out of class, coordinating consents (general, vaccine)</a:t>
            </a:r>
          </a:p>
          <a:p>
            <a:r>
              <a:rPr lang="en-US" baseline="0" dirty="0" smtClean="0">
                <a:sym typeface="Wingdings"/>
              </a:rPr>
              <a:t>-coordination with medical or dental home  continuity of care, access to medical records (sports PE clearance and prior cardiac workup, immunizations)</a:t>
            </a:r>
          </a:p>
          <a:p>
            <a:r>
              <a:rPr lang="en-US" baseline="0" dirty="0" smtClean="0">
                <a:sym typeface="Wingdings"/>
              </a:rPr>
              <a:t>-fostering relationships with other </a:t>
            </a:r>
            <a:r>
              <a:rPr lang="en-US" baseline="0" dirty="0" smtClean="0">
                <a:sym typeface="Wingdings"/>
              </a:rPr>
              <a:t>community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44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cannot get reimbursed for our services --&gt; we do not have designation as a school based clinic, therefore cannot bill.  Also we are not a year-round program, so cannot serve as patients’ PCPs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49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Sandy October 2012 – flooding</a:t>
            </a:r>
          </a:p>
          <a:p>
            <a:r>
              <a:rPr lang="en-US" dirty="0" smtClean="0"/>
              <a:t>Inclement</a:t>
            </a:r>
            <a:r>
              <a:rPr lang="en-US" baseline="0" dirty="0" smtClean="0"/>
              <a:t> weather </a:t>
            </a:r>
            <a:r>
              <a:rPr lang="en-US" baseline="0" dirty="0" smtClean="0">
                <a:sym typeface="Wingdings"/>
              </a:rPr>
              <a:t> snow, icy; dangerous driving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7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r>
              <a:rPr lang="en-US" baseline="0" dirty="0" smtClean="0"/>
              <a:t> issues – electrical wiring, engine, back up generators</a:t>
            </a:r>
          </a:p>
          <a:p>
            <a:r>
              <a:rPr lang="en-US" baseline="0" dirty="0" smtClean="0"/>
              <a:t>Vaccine refrigerator temperature maintenance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3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MHVP receives</a:t>
            </a:r>
            <a:r>
              <a:rPr lang="en-US" baseline="0" dirty="0" smtClean="0"/>
              <a:t> grant support through HRSA, specifically through the NEPRQ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70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27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Grew by </a:t>
            </a:r>
            <a:r>
              <a:rPr lang="en-US" dirty="0" err="1" smtClean="0"/>
              <a:t>approx</a:t>
            </a:r>
            <a:r>
              <a:rPr lang="en-US" dirty="0" smtClean="0"/>
              <a:t> 50% from Year 1 in terms of # of patient</a:t>
            </a:r>
            <a:r>
              <a:rPr lang="en-US" baseline="0" dirty="0" smtClean="0"/>
              <a:t>s and clinical visits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Key </a:t>
            </a:r>
            <a:r>
              <a:rPr lang="en-US" dirty="0" smtClean="0"/>
              <a:t>to growth:</a:t>
            </a:r>
            <a:r>
              <a:rPr lang="en-US" baseline="0" dirty="0" smtClean="0"/>
              <a:t> building relationships with schools, liaison, word of mouth, addition of urine STI screening in 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5</a:t>
            </a:r>
          </a:p>
          <a:p>
            <a:r>
              <a:rPr lang="en-US" baseline="0" dirty="0" err="1" smtClean="0"/>
              <a:t>Yr</a:t>
            </a:r>
            <a:r>
              <a:rPr lang="en-US" baseline="0" dirty="0" smtClean="0"/>
              <a:t> 1: 592 </a:t>
            </a:r>
            <a:r>
              <a:rPr lang="en-US" baseline="0" dirty="0" err="1" smtClean="0"/>
              <a:t>pts</a:t>
            </a:r>
            <a:r>
              <a:rPr lang="en-US" baseline="0" dirty="0" smtClean="0"/>
              <a:t>, 1221 clinical visits</a:t>
            </a:r>
          </a:p>
          <a:p>
            <a:r>
              <a:rPr lang="en-US" baseline="0" dirty="0" err="1" smtClean="0"/>
              <a:t>Yr</a:t>
            </a:r>
            <a:r>
              <a:rPr lang="en-US" baseline="0" dirty="0" smtClean="0"/>
              <a:t> 2: 745 </a:t>
            </a:r>
            <a:r>
              <a:rPr lang="en-US" baseline="0" dirty="0" err="1" smtClean="0"/>
              <a:t>pts</a:t>
            </a:r>
            <a:r>
              <a:rPr lang="en-US" baseline="0" dirty="0" smtClean="0"/>
              <a:t>, 1555 visits</a:t>
            </a:r>
          </a:p>
          <a:p>
            <a:r>
              <a:rPr lang="en-US" baseline="0" dirty="0" err="1" smtClean="0"/>
              <a:t>Yr</a:t>
            </a:r>
            <a:r>
              <a:rPr lang="en-US" baseline="0" dirty="0" smtClean="0"/>
              <a:t> 3: 670 </a:t>
            </a:r>
            <a:r>
              <a:rPr lang="en-US" baseline="0" dirty="0" err="1" smtClean="0"/>
              <a:t>pts</a:t>
            </a:r>
            <a:endParaRPr lang="en-US" baseline="0" dirty="0" smtClean="0"/>
          </a:p>
          <a:p>
            <a:r>
              <a:rPr lang="en-US" baseline="0" dirty="0" err="1" smtClean="0"/>
              <a:t>Yr</a:t>
            </a:r>
            <a:r>
              <a:rPr lang="en-US" baseline="0" dirty="0" smtClean="0"/>
              <a:t> 4: 726 </a:t>
            </a:r>
            <a:r>
              <a:rPr lang="en-US" baseline="0" dirty="0" err="1" smtClean="0"/>
              <a:t>pts</a:t>
            </a:r>
            <a:r>
              <a:rPr lang="en-US" baseline="0" dirty="0" smtClean="0"/>
              <a:t> (full year, Sandy), 1297 visits</a:t>
            </a:r>
          </a:p>
          <a:p>
            <a:r>
              <a:rPr lang="en-US" baseline="0" dirty="0" err="1" smtClean="0"/>
              <a:t>Yr</a:t>
            </a:r>
            <a:r>
              <a:rPr lang="en-US" baseline="0" dirty="0" smtClean="0"/>
              <a:t> 5: 888 </a:t>
            </a:r>
            <a:r>
              <a:rPr lang="en-US" baseline="0" dirty="0" err="1" smtClean="0"/>
              <a:t>pts</a:t>
            </a:r>
            <a:r>
              <a:rPr lang="en-US" baseline="0" dirty="0" smtClean="0"/>
              <a:t> (Sept-Nov), 1883 visits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09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our outcomes- we saw 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increase in cultural competence in our students. 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enhanced training of students- they really feel they are contributing.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 patients certainly benefit, this collaborative approach enhances their health care delivery,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56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59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12.5’ high, 36’ long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73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Nursing Van staffed with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Pediatric  Nurse Practitioners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 Assistant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Worker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Additionally,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have a collaborating MD from a local hospital available for consultation as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27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WHO: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-underserved areas determined by high percentages of free-school meals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-high school students in Brooklyn, predominantly recent immigrants </a:t>
            </a:r>
            <a:r>
              <a:rPr lang="en-US" baseline="0" dirty="0" smtClean="0">
                <a:sym typeface="Wingdings"/>
              </a:rPr>
              <a:t> targeted international high schools</a:t>
            </a:r>
            <a:endParaRPr lang="en-US" baseline="0" dirty="0" smtClean="0"/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WHAT:</a:t>
            </a:r>
          </a:p>
          <a:p>
            <a:r>
              <a:rPr lang="en-US" dirty="0" smtClean="0"/>
              <a:t>The program started in 2010 with two main objectives:</a:t>
            </a:r>
          </a:p>
          <a:p>
            <a:pPr marL="228600" indent="-228600">
              <a:buAutoNum type="arabicParenR"/>
            </a:pPr>
            <a:r>
              <a:rPr lang="en-US" dirty="0" smtClean="0"/>
              <a:t>Improved</a:t>
            </a:r>
            <a:r>
              <a:rPr lang="en-US" baseline="0" dirty="0" smtClean="0"/>
              <a:t> h</a:t>
            </a:r>
            <a:r>
              <a:rPr lang="en-US" dirty="0" smtClean="0"/>
              <a:t>ealthcare</a:t>
            </a:r>
            <a:r>
              <a:rPr lang="en-US" baseline="0" dirty="0" smtClean="0"/>
              <a:t> access – provision of primary care services like well health checkups, episodic care, chronic illness management, and immunizations; referrals for other services, such as blood work, dental, vision, and specialty </a:t>
            </a:r>
            <a:r>
              <a:rPr lang="en-US" baseline="0" dirty="0" smtClean="0"/>
              <a:t>care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motto: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Up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Catch Up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Hook Up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will discuss in more detail in later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decided an interdisciplinary approach would be best since access to care is a problem for many of these patients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9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slides shows</a:t>
            </a:r>
            <a:r>
              <a:rPr lang="en-US" baseline="0" dirty="0" smtClean="0"/>
              <a:t> a sample of where our international patients come from </a:t>
            </a:r>
            <a:r>
              <a:rPr lang="en-US" baseline="0" dirty="0" smtClean="0">
                <a:sym typeface="Wingdings"/>
              </a:rPr>
              <a:t> information obtained through focus groups at international high </a:t>
            </a:r>
            <a:r>
              <a:rPr lang="en-US" baseline="0" dirty="0" smtClean="0">
                <a:sym typeface="Wingdings"/>
              </a:rPr>
              <a:t>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7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Up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assesses initial health care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45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Addresses outstanding needs through care delivery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care services and health literacy education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4D40-CAF3-4074-9D62-91ADB13EF1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7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48E0-C540-460E-82BD-1B95C013B82C}" type="datetimeFigureOut">
              <a:rPr lang="en-US" smtClean="0"/>
              <a:t>11/17/14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48E0-C540-460E-82BD-1B95C013B82C}" type="datetimeFigureOut">
              <a:rPr lang="en-US" smtClean="0"/>
              <a:t>11/17/14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E15B-56C8-4F3F-A7AB-EF750BA9D9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48E0-C540-460E-82BD-1B95C013B82C}" type="datetimeFigureOut">
              <a:rPr lang="en-US" smtClean="0"/>
              <a:t>11/17/14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E15B-56C8-4F3F-A7AB-EF750BA9D9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48E0-C540-460E-82BD-1B95C013B82C}" type="datetimeFigureOut">
              <a:rPr lang="en-US" smtClean="0"/>
              <a:t>11/17/14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E15B-56C8-4F3F-A7AB-EF750BA9D9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48E0-C540-460E-82BD-1B95C013B82C}" type="datetimeFigureOut">
              <a:rPr lang="en-US" smtClean="0"/>
              <a:t>11/17/14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E15B-56C8-4F3F-A7AB-EF750BA9D9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48E0-C540-460E-82BD-1B95C013B82C}" type="datetimeFigureOut">
              <a:rPr lang="en-US" smtClean="0"/>
              <a:t>11/17/14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E15B-56C8-4F3F-A7AB-EF750BA9D9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48E0-C540-460E-82BD-1B95C013B82C}" type="datetimeFigureOut">
              <a:rPr lang="en-US" smtClean="0"/>
              <a:t>11/17/14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E15B-56C8-4F3F-A7AB-EF750BA9D9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48E0-C540-460E-82BD-1B95C013B82C}" type="datetimeFigureOut">
              <a:rPr lang="en-US" smtClean="0"/>
              <a:t>11/17/14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E15B-56C8-4F3F-A7AB-EF750BA9D9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48E0-C540-460E-82BD-1B95C013B82C}" type="datetimeFigureOut">
              <a:rPr lang="en-US" smtClean="0"/>
              <a:t>11/17/14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E15B-56C8-4F3F-A7AB-EF750BA9D9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48E0-C540-460E-82BD-1B95C013B82C}" type="datetimeFigureOut">
              <a:rPr lang="en-US" smtClean="0"/>
              <a:t>11/17/14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E15B-56C8-4F3F-A7AB-EF750BA9D9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48E0-C540-460E-82BD-1B95C013B82C}" type="datetimeFigureOut">
              <a:rPr lang="en-US" smtClean="0"/>
              <a:t>11/17/14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E15B-56C8-4F3F-A7AB-EF750BA9D9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F48E0-C540-460E-82BD-1B95C013B82C}" type="datetimeFigureOut">
              <a:rPr lang="en-US" smtClean="0"/>
              <a:t>11/17/14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DE15B-56C8-4F3F-A7AB-EF750BA9D99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microsoft.com/office/2007/relationships/hdphoto" Target="../media/hdphoto1.wdp"/><Relationship Id="rId8" Type="http://schemas.openxmlformats.org/officeDocument/2006/relationships/image" Target="../media/image13.png"/><Relationship Id="rId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5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3.wdp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microsoft.com/office/2007/relationships/hdphoto" Target="../media/hdphoto5.wdp"/><Relationship Id="rId5" Type="http://schemas.microsoft.com/office/2007/relationships/hdphoto" Target="../media/hdphoto6.wdp"/><Relationship Id="rId6" Type="http://schemas.microsoft.com/office/2007/relationships/hdphoto" Target="../media/hdphoto7.wdp"/><Relationship Id="rId7" Type="http://schemas.microsoft.com/office/2007/relationships/hdphoto" Target="../media/hdphoto8.wdp"/><Relationship Id="rId8" Type="http://schemas.microsoft.com/office/2007/relationships/hdphoto" Target="../media/hdphoto9.wdp"/><Relationship Id="rId9" Type="http://schemas.microsoft.com/office/2007/relationships/hdphoto" Target="../media/hdphoto10.wdp"/><Relationship Id="rId10" Type="http://schemas.microsoft.com/office/2007/relationships/hdphoto" Target="../media/hdphoto11.wdp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5"/>
            <a:ext cx="8458200" cy="1470025"/>
          </a:xfrm>
        </p:spPr>
        <p:txBody>
          <a:bodyPr>
            <a:noAutofit/>
          </a:bodyPr>
          <a:lstStyle/>
          <a:p>
            <a:pPr algn="l"/>
            <a:r>
              <a:rPr lang="en-US" sz="4400" i="1" dirty="0" smtClean="0">
                <a:solidFill>
                  <a:srgbClr val="FFFF00"/>
                </a:solidFill>
              </a:rPr>
              <a:t>Feeling Good In Your Neighborhood</a:t>
            </a:r>
            <a:r>
              <a:rPr lang="en-US" sz="4400" dirty="0" smtClean="0">
                <a:solidFill>
                  <a:srgbClr val="FFFF00"/>
                </a:solidFill>
              </a:rPr>
              <a:t>: </a:t>
            </a:r>
            <a:br>
              <a:rPr lang="en-US" sz="4400" dirty="0" smtClean="0">
                <a:solidFill>
                  <a:srgbClr val="FFFF00"/>
                </a:solidFill>
              </a:rPr>
            </a:br>
            <a:r>
              <a:rPr lang="en-US" sz="4400" dirty="0" smtClean="0">
                <a:solidFill>
                  <a:srgbClr val="FFFF00"/>
                </a:solidFill>
              </a:rPr>
              <a:t>A Nurse-Led Mobile Health Van Program (MHVP)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886200"/>
            <a:ext cx="7086600" cy="2286000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International Conference on Nursing &amp; Healthcare</a:t>
            </a:r>
          </a:p>
          <a:p>
            <a:pPr algn="r"/>
            <a:endParaRPr lang="en-US" dirty="0" smtClean="0"/>
          </a:p>
          <a:p>
            <a:pPr algn="r"/>
            <a:r>
              <a:rPr lang="en-US" sz="2200" i="1" dirty="0" smtClean="0"/>
              <a:t>Betty Boyle-Duke, MS, CPNP, Director of Clinical Services</a:t>
            </a:r>
          </a:p>
          <a:p>
            <a:pPr algn="r"/>
            <a:r>
              <a:rPr lang="en-US" sz="2200" i="1" dirty="0" smtClean="0"/>
              <a:t>Tawny Lowe, MS, MPH, CPNP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779164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Set-Up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752600"/>
            <a:ext cx="5917915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7921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Catch-Up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2514600"/>
            <a:ext cx="1778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7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Hook-Up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752600"/>
            <a:ext cx="4757077" cy="417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835" y="5461000"/>
            <a:ext cx="1093165" cy="101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3304" l="4889" r="95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0400" y="2819400"/>
            <a:ext cx="1447800" cy="14413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1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7695" y="1752600"/>
            <a:ext cx="146410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9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Initiatives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082800"/>
            <a:ext cx="7620000" cy="378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43055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Health Literacy Program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0342579"/>
              </p:ext>
            </p:extLst>
          </p:nvPr>
        </p:nvGraphicFramePr>
        <p:xfrm>
          <a:off x="228600" y="1447800"/>
          <a:ext cx="8610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505200" y="3505200"/>
            <a:ext cx="2133600" cy="1286215"/>
            <a:chOff x="1482472" y="1461616"/>
            <a:chExt cx="1627100" cy="1057615"/>
          </a:xfrm>
          <a:solidFill>
            <a:srgbClr val="FF0000"/>
          </a:solidFill>
        </p:grpSpPr>
        <p:sp>
          <p:nvSpPr>
            <p:cNvPr id="8" name="Rounded Rectangle 7"/>
            <p:cNvSpPr/>
            <p:nvPr/>
          </p:nvSpPr>
          <p:spPr>
            <a:xfrm>
              <a:off x="1482472" y="1461616"/>
              <a:ext cx="1627100" cy="1057615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1534101" y="1513245"/>
              <a:ext cx="1523842" cy="9543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900" kern="1200"/>
            </a:p>
          </p:txBody>
        </p:sp>
      </p:grpSp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0" t="17024" r="31836" b="44685"/>
          <a:stretch>
            <a:fillRect/>
          </a:stretch>
        </p:blipFill>
        <p:spPr bwMode="auto">
          <a:xfrm>
            <a:off x="5791200" y="2971800"/>
            <a:ext cx="1524000" cy="94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/>
          <p:cNvPicPr>
            <a:picLocks noChangeAspect="1" noChangeArrowheads="1"/>
          </p:cNvPicPr>
          <p:nvPr/>
        </p:nvPicPr>
        <p:blipFill rotWithShape="1">
          <a:blip r:embed="rId9"/>
          <a:srcRect l="5710" t="17040" r="31944" b="37487"/>
          <a:stretch/>
        </p:blipFill>
        <p:spPr bwMode="auto">
          <a:xfrm>
            <a:off x="3657600" y="3657600"/>
            <a:ext cx="1810869" cy="990599"/>
          </a:xfrm>
          <a:prstGeom prst="rect">
            <a:avLst/>
          </a:prstGeom>
          <a:noFill/>
          <a:ln w="76200" cmpd="tri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t="16667" r="35163" b="37698"/>
          <a:stretch/>
        </p:blipFill>
        <p:spPr bwMode="auto">
          <a:xfrm>
            <a:off x="3745005" y="1524001"/>
            <a:ext cx="157629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16927" r="32031" b="38281"/>
          <a:stretch>
            <a:fillRect/>
          </a:stretch>
        </p:blipFill>
        <p:spPr bwMode="auto">
          <a:xfrm>
            <a:off x="1793384" y="2971800"/>
            <a:ext cx="1483216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16406" r="31902" b="38216"/>
          <a:stretch>
            <a:fillRect/>
          </a:stretch>
        </p:blipFill>
        <p:spPr bwMode="auto">
          <a:xfrm>
            <a:off x="5029200" y="5410200"/>
            <a:ext cx="1527175" cy="83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" t="17848" r="32651" b="37881"/>
          <a:stretch>
            <a:fillRect/>
          </a:stretch>
        </p:blipFill>
        <p:spPr bwMode="auto">
          <a:xfrm>
            <a:off x="2514600" y="5410200"/>
            <a:ext cx="1554162" cy="83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18859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Joe Health Power Show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4386_1391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600200"/>
            <a:ext cx="8534400" cy="4800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85261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Student Training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9428047"/>
              </p:ext>
            </p:extLst>
          </p:nvPr>
        </p:nvGraphicFramePr>
        <p:xfrm>
          <a:off x="228600" y="1447800"/>
          <a:ext cx="86868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97050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Student Training</a:t>
            </a:r>
            <a:endParaRPr lang="en-US" dirty="0"/>
          </a:p>
        </p:txBody>
      </p:sp>
      <p:sp>
        <p:nvSpPr>
          <p:cNvPr id="4" name="Diamond 3"/>
          <p:cNvSpPr/>
          <p:nvPr/>
        </p:nvSpPr>
        <p:spPr>
          <a:xfrm>
            <a:off x="2413000" y="1981200"/>
            <a:ext cx="4597400" cy="4597400"/>
          </a:xfrm>
          <a:prstGeom prst="diamond">
            <a:avLst/>
          </a:prstGeom>
        </p:spPr>
        <p:style>
          <a:lnRef idx="0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Group 4"/>
          <p:cNvGrpSpPr/>
          <p:nvPr/>
        </p:nvGrpSpPr>
        <p:grpSpPr>
          <a:xfrm>
            <a:off x="2819400" y="2398014"/>
            <a:ext cx="1792986" cy="1792986"/>
            <a:chOff x="1605153" y="436752"/>
            <a:chExt cx="1792986" cy="1792986"/>
          </a:xfrm>
        </p:grpSpPr>
        <p:sp>
          <p:nvSpPr>
            <p:cNvPr id="6" name="Rounded Rectangle 5"/>
            <p:cNvSpPr/>
            <p:nvPr/>
          </p:nvSpPr>
          <p:spPr>
            <a:xfrm>
              <a:off x="1605153" y="436752"/>
              <a:ext cx="1792986" cy="179298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1692679" y="524278"/>
              <a:ext cx="1617934" cy="16179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HEADSS Assessments</a:t>
              </a:r>
              <a:endParaRPr lang="en-US" sz="2000" kern="1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24400" y="2438400"/>
            <a:ext cx="1792986" cy="1792986"/>
            <a:chOff x="3536061" y="436752"/>
            <a:chExt cx="1792986" cy="1792986"/>
          </a:xfrm>
        </p:grpSpPr>
        <p:sp>
          <p:nvSpPr>
            <p:cNvPr id="9" name="Rounded Rectangle 8"/>
            <p:cNvSpPr/>
            <p:nvPr/>
          </p:nvSpPr>
          <p:spPr>
            <a:xfrm>
              <a:off x="3536061" y="436752"/>
              <a:ext cx="1792986" cy="179298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3623587" y="524278"/>
              <a:ext cx="1617934" cy="16179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Physical Examinations</a:t>
              </a:r>
              <a:endParaRPr lang="en-US" sz="2000" kern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19400" y="4343400"/>
            <a:ext cx="1792986" cy="1792986"/>
            <a:chOff x="1605153" y="2367660"/>
            <a:chExt cx="1792986" cy="1792986"/>
          </a:xfrm>
        </p:grpSpPr>
        <p:sp>
          <p:nvSpPr>
            <p:cNvPr id="12" name="Rounded Rectangle 11"/>
            <p:cNvSpPr/>
            <p:nvPr/>
          </p:nvSpPr>
          <p:spPr>
            <a:xfrm>
              <a:off x="1605153" y="2367660"/>
              <a:ext cx="1792986" cy="179298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1692679" y="2455186"/>
              <a:ext cx="1617934" cy="16179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Health Literacy Program</a:t>
              </a:r>
              <a:endParaRPr lang="en-US" sz="2000" kern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24400" y="4343400"/>
            <a:ext cx="1792986" cy="1792986"/>
            <a:chOff x="3536061" y="2367660"/>
            <a:chExt cx="1792986" cy="1792986"/>
          </a:xfrm>
        </p:grpSpPr>
        <p:sp>
          <p:nvSpPr>
            <p:cNvPr id="15" name="Rounded Rectangle 14"/>
            <p:cNvSpPr/>
            <p:nvPr/>
          </p:nvSpPr>
          <p:spPr>
            <a:xfrm>
              <a:off x="3536061" y="2367660"/>
              <a:ext cx="1792986" cy="179298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623587" y="2455186"/>
              <a:ext cx="1617934" cy="16179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Classroom Health Education</a:t>
              </a:r>
              <a:endParaRPr lang="en-US" sz="2000" kern="1200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38163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Cultural Competence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 descr="Screen Shot 2014-11-17 at 15.12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600200"/>
            <a:ext cx="2710521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65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Benefits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209800"/>
            <a:ext cx="6400800" cy="299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21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Disclosure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00399"/>
          </a:xfrm>
        </p:spPr>
        <p:txBody>
          <a:bodyPr>
            <a:normAutofit/>
          </a:bodyPr>
          <a:lstStyle/>
          <a:p>
            <a:r>
              <a:rPr lang="en-US" dirty="0" smtClean="0"/>
              <a:t>HRSA Grant</a:t>
            </a:r>
          </a:p>
          <a:p>
            <a:pPr lvl="1"/>
            <a:r>
              <a:rPr lang="en-US" dirty="0" smtClean="0"/>
              <a:t>Nurse Education, Practice, Retention and Quality (NEPRQ) program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27453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Challenges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362200"/>
            <a:ext cx="6781800" cy="2607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18288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Coordination of Care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67" b="83624" l="8824" r="823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8600" y="1841500"/>
            <a:ext cx="6045200" cy="36449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27400" y="2832100"/>
            <a:ext cx="148558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89200" y="2755900"/>
            <a:ext cx="148558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32400" y="2832100"/>
            <a:ext cx="148558" cy="152400"/>
          </a:xfrm>
          <a:prstGeom prst="ellipse">
            <a:avLst/>
          </a:prstGeom>
          <a:solidFill>
            <a:srgbClr val="3366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46800" y="2603500"/>
            <a:ext cx="148558" cy="152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92830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Sustainability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981200"/>
            <a:ext cx="3276600" cy="4210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59798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Elements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2012_Academy Bus Depot Flood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14154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Mechanical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20121024_145156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798637"/>
            <a:ext cx="8229600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61372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Connectivity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63" l="14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4600" y="1676400"/>
            <a:ext cx="4108641" cy="4603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19158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Program Growth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209800"/>
            <a:ext cx="1905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Year 1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4724400"/>
            <a:ext cx="1981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Year 5</a:t>
            </a:r>
            <a:endParaRPr lang="en-US" sz="3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4928" l="9662" r="896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00" y="3581400"/>
            <a:ext cx="1524000" cy="1524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94928" l="9662" r="896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400" y="3581400"/>
            <a:ext cx="1524000" cy="1524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6" b="94928" l="9662" r="896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600" y="3581400"/>
            <a:ext cx="1524000" cy="1524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94928" l="9662" r="896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0800" y="3581400"/>
            <a:ext cx="1524000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4928" l="9662" r="896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00" y="5029200"/>
            <a:ext cx="1524000" cy="152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94928" l="9662" r="896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400" y="5029200"/>
            <a:ext cx="1524000" cy="1524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56" b="94928" l="9662" r="896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600" y="5029200"/>
            <a:ext cx="1524000" cy="152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4928" l="9662" r="896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0800" y="5029200"/>
            <a:ext cx="1524000" cy="1524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94928" l="9662" r="896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400" y="1600200"/>
            <a:ext cx="1524000" cy="1524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6" b="94928" l="9662" r="896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600" y="1600200"/>
            <a:ext cx="1524000" cy="1524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90541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Program Growth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291761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47800" y="61722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*Year-to-date: September – November 2014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2819400" y="32398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Wingdings"/>
                <a:ea typeface="Wingdings"/>
                <a:cs typeface="Wingdings"/>
                <a:sym typeface="Wingdings"/>
              </a:rPr>
              <a:t></a:t>
            </a:r>
            <a:r>
              <a:rPr lang="en-US" sz="3600" dirty="0" smtClean="0"/>
              <a:t>50%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13348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Wingdings"/>
                <a:ea typeface="Wingdings"/>
                <a:cs typeface="Wingdings"/>
                <a:sym typeface="Wingdings"/>
              </a:rPr>
              <a:t></a:t>
            </a:r>
            <a:r>
              <a:rPr lang="en-US" sz="3600" dirty="0" smtClean="0"/>
              <a:t>54%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254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19"/>
          <p:cNvSpPr/>
          <p:nvPr/>
        </p:nvSpPr>
        <p:spPr>
          <a:xfrm>
            <a:off x="838200" y="1638300"/>
            <a:ext cx="7620000" cy="4762500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Outcomes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19800" y="3657600"/>
            <a:ext cx="2057400" cy="914400"/>
            <a:chOff x="1066800" y="3449637"/>
            <a:chExt cx="1775460" cy="1376362"/>
          </a:xfrm>
        </p:grpSpPr>
        <p:sp>
          <p:nvSpPr>
            <p:cNvPr id="7" name="Rectangle 6"/>
            <p:cNvSpPr/>
            <p:nvPr/>
          </p:nvSpPr>
          <p:spPr>
            <a:xfrm>
              <a:off x="1066800" y="3449637"/>
              <a:ext cx="1775460" cy="137636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1066800" y="3449637"/>
              <a:ext cx="1775460" cy="1376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4980" tIns="0" rIns="0" bIns="0" numCol="1" spcCol="1270" anchor="t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Quality </a:t>
              </a:r>
            </a:p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</a:t>
              </a:r>
              <a:r>
                <a:rPr lang="en-US" sz="2400" kern="1200" dirty="0" smtClean="0"/>
                <a:t>atient </a:t>
              </a:r>
              <a:r>
                <a:rPr lang="en-US" sz="2400" dirty="0"/>
                <a:t>C</a:t>
              </a:r>
              <a:r>
                <a:rPr lang="en-US" sz="2400" kern="1200" dirty="0" smtClean="0"/>
                <a:t>are</a:t>
              </a:r>
              <a:endParaRPr lang="en-US" sz="2400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86200" y="4178301"/>
            <a:ext cx="1828800" cy="1231899"/>
            <a:chOff x="2971806" y="2514592"/>
            <a:chExt cx="1828800" cy="1231899"/>
          </a:xfrm>
        </p:grpSpPr>
        <p:sp>
          <p:nvSpPr>
            <p:cNvPr id="11" name="Rectangle 10"/>
            <p:cNvSpPr/>
            <p:nvPr/>
          </p:nvSpPr>
          <p:spPr>
            <a:xfrm>
              <a:off x="2971806" y="2514592"/>
              <a:ext cx="1828800" cy="123189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2971806" y="2514592"/>
              <a:ext cx="1828800" cy="1231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9771" tIns="0" rIns="0" bIns="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Enhanced Training</a:t>
              </a:r>
              <a:endParaRPr lang="en-US" sz="2400" kern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57400" y="4983160"/>
            <a:ext cx="1828800" cy="1493840"/>
            <a:chOff x="5067300" y="2392360"/>
            <a:chExt cx="1828800" cy="1493840"/>
          </a:xfrm>
        </p:grpSpPr>
        <p:sp>
          <p:nvSpPr>
            <p:cNvPr id="15" name="Rectangle 14"/>
            <p:cNvSpPr/>
            <p:nvPr/>
          </p:nvSpPr>
          <p:spPr>
            <a:xfrm>
              <a:off x="5067300" y="2392360"/>
              <a:ext cx="1828800" cy="149384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5067300" y="2392360"/>
              <a:ext cx="1828800" cy="1493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2449" tIns="0" rIns="0" bIns="0" numCol="1" spcCol="1270" anchor="t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Increased Cultural Competence</a:t>
              </a:r>
              <a:endParaRPr lang="en-US" sz="2300" kern="1200" dirty="0"/>
            </a:p>
          </p:txBody>
        </p:sp>
      </p:grpSp>
      <p:sp>
        <p:nvSpPr>
          <p:cNvPr id="17" name="Oval 16"/>
          <p:cNvSpPr/>
          <p:nvPr/>
        </p:nvSpPr>
        <p:spPr>
          <a:xfrm>
            <a:off x="1981200" y="4800600"/>
            <a:ext cx="198120" cy="19812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Oval 17"/>
          <p:cNvSpPr/>
          <p:nvPr/>
        </p:nvSpPr>
        <p:spPr>
          <a:xfrm>
            <a:off x="3680460" y="3604260"/>
            <a:ext cx="358140" cy="35814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Oval 18"/>
          <p:cNvSpPr/>
          <p:nvPr/>
        </p:nvSpPr>
        <p:spPr>
          <a:xfrm>
            <a:off x="5829300" y="2857500"/>
            <a:ext cx="495300" cy="49530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694726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295525"/>
            <a:ext cx="7772400" cy="1362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Questions?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038600"/>
            <a:ext cx="2548355" cy="194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C 0.17622 -0.08056 0.35261 -0.16111 0.42084 -0.16667 C 0.48906 -0.17222 0.36667 -0.05278 0.40972 -0.03334 C 0.45278 -0.01389 0.56597 -0.03195 0.67917 -0.05 " pathEditMode="relative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Objectives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Describe the </a:t>
            </a:r>
            <a:r>
              <a:rPr lang="en-US" sz="2800" i="1" dirty="0" smtClean="0"/>
              <a:t>Set-up, Catch-up, Hook-up </a:t>
            </a:r>
            <a:r>
              <a:rPr lang="en-US" sz="2800" dirty="0" smtClean="0"/>
              <a:t>model</a:t>
            </a:r>
          </a:p>
          <a:p>
            <a:r>
              <a:rPr lang="en-US" sz="2800" dirty="0" smtClean="0"/>
              <a:t>Learn about MHVP initiatives</a:t>
            </a:r>
          </a:p>
          <a:p>
            <a:r>
              <a:rPr lang="en-US" sz="2800" dirty="0" smtClean="0"/>
              <a:t>Identify healthcare delivery challenges in a mobile clinic setting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31920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Mobile Health Van Program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9722"/>
          <a:stretch/>
        </p:blipFill>
        <p:spPr>
          <a:xfrm>
            <a:off x="914400" y="1715552"/>
            <a:ext cx="7315200" cy="4546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08394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Interior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 descr="IMG_09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2819400"/>
            <a:ext cx="2844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096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133600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_096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205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>
            <a:endCxn id="8" idx="1"/>
          </p:cNvCxnSpPr>
          <p:nvPr/>
        </p:nvCxnSpPr>
        <p:spPr>
          <a:xfrm>
            <a:off x="2667000" y="2286000"/>
            <a:ext cx="1518585" cy="8216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BoyleDuke\AppData\Local\Microsoft\Windows\Temporary Internet Files\Content.IE5\DFB3TKM1\MP90040094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70553"/>
            <a:ext cx="2692309" cy="2153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219200" y="2971800"/>
            <a:ext cx="1676400" cy="1600200"/>
          </a:xfrm>
          <a:prstGeom prst="ellipse">
            <a:avLst/>
          </a:prstGeom>
          <a:solidFill>
            <a:srgbClr val="D9969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219200" y="1219200"/>
            <a:ext cx="1676400" cy="1600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962400" y="2895600"/>
            <a:ext cx="1524000" cy="14478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</a:t>
            </a:r>
            <a:r>
              <a:rPr lang="en-US" dirty="0" smtClean="0"/>
              <a:t>Patient Care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49530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Medicine (residents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9" name="Straight Connector 18"/>
          <p:cNvCxnSpPr>
            <a:stCxn id="4" idx="6"/>
            <a:endCxn id="8" idx="2"/>
          </p:cNvCxnSpPr>
          <p:nvPr/>
        </p:nvCxnSpPr>
        <p:spPr>
          <a:xfrm flipV="1">
            <a:off x="2895600" y="3619500"/>
            <a:ext cx="1066800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8" idx="3"/>
          </p:cNvCxnSpPr>
          <p:nvPr/>
        </p:nvCxnSpPr>
        <p:spPr>
          <a:xfrm flipV="1">
            <a:off x="2590800" y="4131375"/>
            <a:ext cx="1594785" cy="9778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219200" y="4724400"/>
            <a:ext cx="1676400" cy="16002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2079" name="Curved Up Arrow 2078"/>
          <p:cNvSpPr/>
          <p:nvPr/>
        </p:nvSpPr>
        <p:spPr>
          <a:xfrm rot="5221867">
            <a:off x="280890" y="2546443"/>
            <a:ext cx="1216152" cy="731520"/>
          </a:xfrm>
          <a:prstGeom prst="curvedUp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Curved Up Arrow 65"/>
          <p:cNvSpPr/>
          <p:nvPr/>
        </p:nvSpPr>
        <p:spPr>
          <a:xfrm rot="5221867">
            <a:off x="245888" y="4375243"/>
            <a:ext cx="1216152" cy="731520"/>
          </a:xfrm>
          <a:prstGeom prst="curvedUpArrow">
            <a:avLst/>
          </a:prstGeom>
          <a:solidFill>
            <a:srgbClr val="9537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1295400" y="34684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 Social Worker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51816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 Medical </a:t>
            </a:r>
          </a:p>
          <a:p>
            <a:pPr algn="ctr"/>
            <a:r>
              <a:rPr lang="en-US" dirty="0" smtClean="0"/>
              <a:t>Assistant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Staffing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5400" y="1676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 Nurse Practitioners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Mobile Health Van Program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40206" y="4108612"/>
            <a:ext cx="2063588" cy="2063588"/>
            <a:chOff x="3056491" y="2369991"/>
            <a:chExt cx="2063588" cy="2063588"/>
          </a:xfrm>
        </p:grpSpPr>
        <p:sp>
          <p:nvSpPr>
            <p:cNvPr id="5" name="Oval 4"/>
            <p:cNvSpPr/>
            <p:nvPr/>
          </p:nvSpPr>
          <p:spPr>
            <a:xfrm>
              <a:off x="3056491" y="2369991"/>
              <a:ext cx="2063588" cy="2063588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/>
            <p:nvPr/>
          </p:nvSpPr>
          <p:spPr>
            <a:xfrm>
              <a:off x="3358696" y="2672196"/>
              <a:ext cx="1459178" cy="14591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smtClean="0"/>
                <a:t>Scope of Services</a:t>
              </a:r>
              <a:endParaRPr lang="en-US" sz="3200" kern="1200" dirty="0"/>
            </a:p>
          </p:txBody>
        </p:sp>
      </p:grpSp>
      <p:sp>
        <p:nvSpPr>
          <p:cNvPr id="7" name="Left Arrow 6"/>
          <p:cNvSpPr/>
          <p:nvPr/>
        </p:nvSpPr>
        <p:spPr>
          <a:xfrm rot="12900000">
            <a:off x="2276444" y="3735084"/>
            <a:ext cx="1584352" cy="58812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4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4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/>
          <p:cNvGrpSpPr/>
          <p:nvPr/>
        </p:nvGrpSpPr>
        <p:grpSpPr>
          <a:xfrm>
            <a:off x="1828800" y="3048000"/>
            <a:ext cx="1284793" cy="1049367"/>
            <a:chOff x="1227332" y="1323652"/>
            <a:chExt cx="1284793" cy="1049367"/>
          </a:xfrm>
        </p:grpSpPr>
        <p:sp>
          <p:nvSpPr>
            <p:cNvPr id="9" name="Rounded Rectangle 8"/>
            <p:cNvSpPr/>
            <p:nvPr/>
          </p:nvSpPr>
          <p:spPr>
            <a:xfrm>
              <a:off x="1227332" y="1323652"/>
              <a:ext cx="1284793" cy="104936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1258067" y="1354387"/>
              <a:ext cx="1223323" cy="9878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/>
                <a:t>Who</a:t>
              </a:r>
              <a:endParaRPr lang="en-US" sz="3200" kern="1200" dirty="0"/>
            </a:p>
          </p:txBody>
        </p:sp>
      </p:grpSp>
      <p:sp>
        <p:nvSpPr>
          <p:cNvPr id="11" name="Left Arrow 10"/>
          <p:cNvSpPr/>
          <p:nvPr/>
        </p:nvSpPr>
        <p:spPr>
          <a:xfrm rot="16200000">
            <a:off x="3790563" y="2952362"/>
            <a:ext cx="1584352" cy="58812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4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4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Group 11"/>
          <p:cNvGrpSpPr/>
          <p:nvPr/>
        </p:nvGrpSpPr>
        <p:grpSpPr>
          <a:xfrm>
            <a:off x="3778808" y="1922109"/>
            <a:ext cx="1555192" cy="1202091"/>
            <a:chOff x="3310689" y="92382"/>
            <a:chExt cx="1555192" cy="1202091"/>
          </a:xfrm>
        </p:grpSpPr>
        <p:sp>
          <p:nvSpPr>
            <p:cNvPr id="13" name="Rounded Rectangle 12"/>
            <p:cNvSpPr/>
            <p:nvPr/>
          </p:nvSpPr>
          <p:spPr>
            <a:xfrm>
              <a:off x="3310689" y="92382"/>
              <a:ext cx="1555192" cy="1202091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345897" y="127590"/>
              <a:ext cx="1484776" cy="1131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/>
                <a:t>What</a:t>
              </a:r>
              <a:endParaRPr lang="en-US" sz="3200" kern="1200" dirty="0"/>
            </a:p>
          </p:txBody>
        </p:sp>
      </p:grpSp>
      <p:sp>
        <p:nvSpPr>
          <p:cNvPr id="15" name="Left Arrow 14"/>
          <p:cNvSpPr/>
          <p:nvPr/>
        </p:nvSpPr>
        <p:spPr>
          <a:xfrm rot="19500000">
            <a:off x="5324444" y="3753994"/>
            <a:ext cx="1584352" cy="58812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4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4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Group 15"/>
          <p:cNvGrpSpPr/>
          <p:nvPr/>
        </p:nvGrpSpPr>
        <p:grpSpPr>
          <a:xfrm>
            <a:off x="6152949" y="3048000"/>
            <a:ext cx="1390851" cy="1007791"/>
            <a:chOff x="5611416" y="1344440"/>
            <a:chExt cx="1390851" cy="1007791"/>
          </a:xfrm>
        </p:grpSpPr>
        <p:sp>
          <p:nvSpPr>
            <p:cNvPr id="17" name="Rounded Rectangle 16"/>
            <p:cNvSpPr/>
            <p:nvPr/>
          </p:nvSpPr>
          <p:spPr>
            <a:xfrm>
              <a:off x="5611416" y="1344440"/>
              <a:ext cx="1390851" cy="1007791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5640933" y="1373957"/>
              <a:ext cx="1331817" cy="9487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/>
                <a:t>How</a:t>
              </a:r>
              <a:endParaRPr lang="en-US" sz="3200" kern="1200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763211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International Patient Population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 descr="Screen Shot 2014-11-05 at 13.43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7509509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4849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Model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3400" y="2284274"/>
            <a:ext cx="2161877" cy="1297126"/>
            <a:chOff x="7233" y="1614418"/>
            <a:chExt cx="2161877" cy="1297126"/>
          </a:xfrm>
        </p:grpSpPr>
        <p:sp>
          <p:nvSpPr>
            <p:cNvPr id="5" name="Rounded Rectangle 4"/>
            <p:cNvSpPr/>
            <p:nvPr/>
          </p:nvSpPr>
          <p:spPr>
            <a:xfrm>
              <a:off x="7233" y="1614418"/>
              <a:ext cx="2161877" cy="129712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45225" y="1652410"/>
              <a:ext cx="2085893" cy="12211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00" kern="1200" dirty="0" smtClean="0"/>
                <a:t>Set-up</a:t>
              </a:r>
              <a:endParaRPr lang="en-US" sz="37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94483" y="2816655"/>
            <a:ext cx="458317" cy="536145"/>
            <a:chOff x="2385298" y="1994908"/>
            <a:chExt cx="458317" cy="536145"/>
          </a:xfrm>
        </p:grpSpPr>
        <p:sp>
          <p:nvSpPr>
            <p:cNvPr id="8" name="Right Arrow 7"/>
            <p:cNvSpPr/>
            <p:nvPr/>
          </p:nvSpPr>
          <p:spPr>
            <a:xfrm>
              <a:off x="2385298" y="1994908"/>
              <a:ext cx="458317" cy="53614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ight Arrow 4"/>
            <p:cNvSpPr/>
            <p:nvPr/>
          </p:nvSpPr>
          <p:spPr>
            <a:xfrm>
              <a:off x="2385298" y="2102137"/>
              <a:ext cx="320822" cy="3216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300" kern="12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76923" y="3046274"/>
            <a:ext cx="2161877" cy="1297126"/>
            <a:chOff x="3033861" y="1614418"/>
            <a:chExt cx="2161877" cy="1297126"/>
          </a:xfrm>
        </p:grpSpPr>
        <p:sp>
          <p:nvSpPr>
            <p:cNvPr id="11" name="Rounded Rectangle 10"/>
            <p:cNvSpPr/>
            <p:nvPr/>
          </p:nvSpPr>
          <p:spPr>
            <a:xfrm>
              <a:off x="3033861" y="1614418"/>
              <a:ext cx="2161877" cy="129712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3071853" y="1652410"/>
              <a:ext cx="2085893" cy="12211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00" kern="1200" dirty="0" smtClean="0"/>
                <a:t>Catch-up</a:t>
              </a:r>
              <a:endParaRPr lang="en-US" sz="3700" kern="1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91200" y="3654855"/>
            <a:ext cx="458317" cy="536145"/>
            <a:chOff x="5411926" y="1994908"/>
            <a:chExt cx="458317" cy="536145"/>
          </a:xfrm>
        </p:grpSpPr>
        <p:sp>
          <p:nvSpPr>
            <p:cNvPr id="14" name="Right Arrow 13"/>
            <p:cNvSpPr/>
            <p:nvPr/>
          </p:nvSpPr>
          <p:spPr>
            <a:xfrm>
              <a:off x="5411926" y="1994908"/>
              <a:ext cx="458317" cy="53614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ight Arrow 4"/>
            <p:cNvSpPr/>
            <p:nvPr/>
          </p:nvSpPr>
          <p:spPr>
            <a:xfrm>
              <a:off x="5411926" y="2102137"/>
              <a:ext cx="320822" cy="3216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300" kern="120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72523" y="3884474"/>
            <a:ext cx="2161877" cy="1297126"/>
            <a:chOff x="6060489" y="1614418"/>
            <a:chExt cx="2161877" cy="1297126"/>
          </a:xfrm>
        </p:grpSpPr>
        <p:sp>
          <p:nvSpPr>
            <p:cNvPr id="17" name="Rounded Rectangle 16"/>
            <p:cNvSpPr/>
            <p:nvPr/>
          </p:nvSpPr>
          <p:spPr>
            <a:xfrm>
              <a:off x="6060489" y="1614418"/>
              <a:ext cx="2161877" cy="129712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6098481" y="1652410"/>
              <a:ext cx="2085893" cy="12211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00" kern="1200" dirty="0" smtClean="0"/>
                <a:t>Hook-up</a:t>
              </a:r>
              <a:endParaRPr lang="en-US" sz="3700" kern="1200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546" r="-1"/>
          <a:stretch/>
        </p:blipFill>
        <p:spPr>
          <a:xfrm>
            <a:off x="7239001" y="6591170"/>
            <a:ext cx="1904999" cy="2668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60169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3885</TotalTime>
  <Words>1240</Words>
  <Application>Microsoft Macintosh PowerPoint</Application>
  <PresentationFormat>On-screen Show (4:3)</PresentationFormat>
  <Paragraphs>169</Paragraphs>
  <Slides>29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Twilight</vt:lpstr>
      <vt:lpstr>Feeling Good In Your Neighborhood:  A Nurse-Led Mobile Health Van Program (MHVP)</vt:lpstr>
      <vt:lpstr>Disclosure</vt:lpstr>
      <vt:lpstr>Objectives</vt:lpstr>
      <vt:lpstr>Mobile Health Van Program</vt:lpstr>
      <vt:lpstr>Interior</vt:lpstr>
      <vt:lpstr>Staffing</vt:lpstr>
      <vt:lpstr>Mobile Health Van Program</vt:lpstr>
      <vt:lpstr>International Patient Population</vt:lpstr>
      <vt:lpstr>Model</vt:lpstr>
      <vt:lpstr>Set-Up</vt:lpstr>
      <vt:lpstr>Catch-Up</vt:lpstr>
      <vt:lpstr>Hook-Up</vt:lpstr>
      <vt:lpstr>Initiatives</vt:lpstr>
      <vt:lpstr>Health Literacy Program</vt:lpstr>
      <vt:lpstr>The Joe Health Power Show</vt:lpstr>
      <vt:lpstr>Student Training</vt:lpstr>
      <vt:lpstr>Student Training</vt:lpstr>
      <vt:lpstr>Cultural Competence</vt:lpstr>
      <vt:lpstr>Benefits</vt:lpstr>
      <vt:lpstr>Challenges</vt:lpstr>
      <vt:lpstr>Coordination of Care</vt:lpstr>
      <vt:lpstr>Sustainability</vt:lpstr>
      <vt:lpstr>The Elements</vt:lpstr>
      <vt:lpstr>Mechanical</vt:lpstr>
      <vt:lpstr>Connectivity</vt:lpstr>
      <vt:lpstr>Program Growth</vt:lpstr>
      <vt:lpstr>Program Growth</vt:lpstr>
      <vt:lpstr>Outcomes</vt:lpstr>
      <vt:lpstr>Questions?</vt:lpstr>
    </vt:vector>
  </TitlesOfParts>
  <Company>College of Nursing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BoyleDuke</dc:creator>
  <cp:lastModifiedBy>TL</cp:lastModifiedBy>
  <cp:revision>123</cp:revision>
  <dcterms:created xsi:type="dcterms:W3CDTF">2012-08-29T17:51:07Z</dcterms:created>
  <dcterms:modified xsi:type="dcterms:W3CDTF">2014-11-17T21:58:16Z</dcterms:modified>
</cp:coreProperties>
</file>