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1"/>
  </p:notesMasterIdLst>
  <p:sldIdLst>
    <p:sldId id="287" r:id="rId3"/>
    <p:sldId id="303" r:id="rId4"/>
    <p:sldId id="259" r:id="rId5"/>
    <p:sldId id="260" r:id="rId6"/>
    <p:sldId id="261" r:id="rId7"/>
    <p:sldId id="262" r:id="rId8"/>
    <p:sldId id="263" r:id="rId9"/>
    <p:sldId id="264" r:id="rId10"/>
    <p:sldId id="265" r:id="rId11"/>
    <p:sldId id="266" r:id="rId12"/>
    <p:sldId id="267" r:id="rId13"/>
    <p:sldId id="268" r:id="rId14"/>
    <p:sldId id="269" r:id="rId15"/>
    <p:sldId id="290" r:id="rId16"/>
    <p:sldId id="270" r:id="rId17"/>
    <p:sldId id="271" r:id="rId18"/>
    <p:sldId id="272" r:id="rId19"/>
    <p:sldId id="273" r:id="rId20"/>
    <p:sldId id="274" r:id="rId21"/>
    <p:sldId id="291" r:id="rId22"/>
    <p:sldId id="279" r:id="rId23"/>
    <p:sldId id="280" r:id="rId24"/>
    <p:sldId id="281" r:id="rId25"/>
    <p:sldId id="282" r:id="rId26"/>
    <p:sldId id="283" r:id="rId27"/>
    <p:sldId id="293" r:id="rId28"/>
    <p:sldId id="294" r:id="rId29"/>
    <p:sldId id="295" r:id="rId30"/>
    <p:sldId id="297" r:id="rId31"/>
    <p:sldId id="292" r:id="rId32"/>
    <p:sldId id="298" r:id="rId33"/>
    <p:sldId id="299" r:id="rId34"/>
    <p:sldId id="304" r:id="rId35"/>
    <p:sldId id="305" r:id="rId36"/>
    <p:sldId id="285" r:id="rId37"/>
    <p:sldId id="306" r:id="rId38"/>
    <p:sldId id="289" r:id="rId39"/>
    <p:sldId id="302" r:id="rId4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3718A8"/>
    <a:srgbClr val="4C9B25"/>
    <a:srgbClr val="2F997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PhD_March2011\---LAB-DOCUMENTS---\----RESULTS----\UCS_RESULTS\CEMI-only-UCS-Bulk%20density-resul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PhD_Dec2011\---LAB-DOCUMENTS---\----RESULTS----\UCS_RESULTS\CEMI-LIME--UCS-BULK%20DENSITY--RESULT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PhD_Dec2011\---LAB-DOCUMENTS---\----RESULTS----\UCS_RESULTS\CEMI-MgO--UCS-BULK%20DENSITY---RESULT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PhD_Dec2011\---LAB-DOCUMENTS---\----RESULTS----\UCS_RESULTS\CEMI-SLAG--UCS-BULK%20DENSITY--RESUL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style val="43"/>
  <c:chart>
    <c:autoTitleDeleted val="1"/>
    <c:plotArea>
      <c:layout>
        <c:manualLayout>
          <c:layoutTarget val="inner"/>
          <c:xMode val="edge"/>
          <c:yMode val="edge"/>
          <c:x val="0.1377803103559424"/>
          <c:y val="3.0704501559946556E-2"/>
          <c:w val="0.67894621724921744"/>
          <c:h val="0.73655742088842668"/>
        </c:manualLayout>
      </c:layout>
      <c:barChart>
        <c:barDir val="col"/>
        <c:grouping val="clustered"/>
        <c:ser>
          <c:idx val="0"/>
          <c:order val="0"/>
          <c:tx>
            <c:strRef>
              <c:f>Graph!$A$5</c:f>
              <c:strCache>
                <c:ptCount val="1"/>
                <c:pt idx="0">
                  <c:v>CEMI-only</c:v>
                </c:pt>
              </c:strCache>
            </c:strRef>
          </c:tx>
          <c:dLbls>
            <c:showVal val="1"/>
          </c:dLbls>
          <c:errBars>
            <c:errBarType val="both"/>
            <c:errValType val="cust"/>
            <c:plus>
              <c:numRef>
                <c:f>(Graph!$B$7,Graph!$C$7,Graph!$D$7,Graph!$E$7)</c:f>
                <c:numCache>
                  <c:formatCode>General</c:formatCode>
                  <c:ptCount val="4"/>
                  <c:pt idx="0">
                    <c:v>0</c:v>
                  </c:pt>
                  <c:pt idx="1">
                    <c:v>0</c:v>
                  </c:pt>
                  <c:pt idx="2">
                    <c:v>3.9597979746447587</c:v>
                  </c:pt>
                  <c:pt idx="3">
                    <c:v>4.9959983987186334</c:v>
                  </c:pt>
                </c:numCache>
              </c:numRef>
            </c:plus>
            <c:minus>
              <c:numRef>
                <c:f>(Graph!$B$7,Graph!$C$7,Graph!$D$7,Graph!$E$7)</c:f>
                <c:numCache>
                  <c:formatCode>General</c:formatCode>
                  <c:ptCount val="4"/>
                  <c:pt idx="0">
                    <c:v>0</c:v>
                  </c:pt>
                  <c:pt idx="1">
                    <c:v>0</c:v>
                  </c:pt>
                  <c:pt idx="2">
                    <c:v>3.9597979746447587</c:v>
                  </c:pt>
                  <c:pt idx="3">
                    <c:v>4.9959983987186334</c:v>
                  </c:pt>
                </c:numCache>
              </c:numRef>
            </c:minus>
            <c:spPr>
              <a:ln>
                <a:solidFill>
                  <a:schemeClr val="tx1"/>
                </a:solidFill>
              </a:ln>
            </c:spPr>
          </c:errBars>
          <c:cat>
            <c:strRef>
              <c:f>Graph!$B$4:$E$4</c:f>
              <c:strCache>
                <c:ptCount val="4"/>
                <c:pt idx="0">
                  <c:v>7</c:v>
                </c:pt>
                <c:pt idx="1">
                  <c:v>28</c:v>
                </c:pt>
                <c:pt idx="2">
                  <c:v>WI</c:v>
                </c:pt>
                <c:pt idx="3">
                  <c:v>56</c:v>
                </c:pt>
              </c:strCache>
            </c:strRef>
          </c:cat>
          <c:val>
            <c:numRef>
              <c:f>Graph!$B$5:$E$5</c:f>
              <c:numCache>
                <c:formatCode>General</c:formatCode>
                <c:ptCount val="4"/>
                <c:pt idx="0" formatCode="0.0">
                  <c:v>34</c:v>
                </c:pt>
                <c:pt idx="1">
                  <c:v>50.4</c:v>
                </c:pt>
                <c:pt idx="2">
                  <c:v>43.6</c:v>
                </c:pt>
                <c:pt idx="3">
                  <c:v>56.8</c:v>
                </c:pt>
              </c:numCache>
            </c:numRef>
          </c:val>
        </c:ser>
        <c:gapWidth val="300"/>
        <c:axId val="63295872"/>
        <c:axId val="63297792"/>
      </c:barChart>
      <c:catAx>
        <c:axId val="63295872"/>
        <c:scaling>
          <c:orientation val="minMax"/>
        </c:scaling>
        <c:axPos val="b"/>
        <c:title>
          <c:tx>
            <c:rich>
              <a:bodyPr/>
              <a:lstStyle/>
              <a:p>
                <a:pPr>
                  <a:defRPr/>
                </a:pPr>
                <a:r>
                  <a:rPr lang="en-GB"/>
                  <a:t>Curing age (days)</a:t>
                </a:r>
              </a:p>
            </c:rich>
          </c:tx>
          <c:layout/>
        </c:title>
        <c:majorTickMark val="none"/>
        <c:tickLblPos val="nextTo"/>
        <c:crossAx val="63297792"/>
        <c:crosses val="autoZero"/>
        <c:auto val="1"/>
        <c:lblAlgn val="ctr"/>
        <c:lblOffset val="100"/>
      </c:catAx>
      <c:valAx>
        <c:axId val="63297792"/>
        <c:scaling>
          <c:orientation val="minMax"/>
        </c:scaling>
        <c:axPos val="l"/>
        <c:majorGridlines/>
        <c:title>
          <c:tx>
            <c:rich>
              <a:bodyPr/>
              <a:lstStyle/>
              <a:p>
                <a:pPr>
                  <a:defRPr/>
                </a:pPr>
                <a:r>
                  <a:rPr lang="en-GB"/>
                  <a:t>UCS (MPa)</a:t>
                </a:r>
              </a:p>
            </c:rich>
          </c:tx>
          <c:layout>
            <c:manualLayout>
              <c:xMode val="edge"/>
              <c:yMode val="edge"/>
              <c:x val="1.8019589793477668E-2"/>
              <c:y val="0.31214944972444153"/>
            </c:manualLayout>
          </c:layout>
        </c:title>
        <c:numFmt formatCode="0" sourceLinked="0"/>
        <c:tickLblPos val="nextTo"/>
        <c:crossAx val="63295872"/>
        <c:crosses val="autoZero"/>
        <c:crossBetween val="between"/>
      </c:valAx>
    </c:plotArea>
    <c:legend>
      <c:legendPos val="r"/>
      <c:layout/>
    </c:legend>
    <c:plotVisOnly val="1"/>
    <c:dispBlanksAs val="gap"/>
  </c:chart>
  <c:spPr>
    <a:effectLst>
      <a:outerShdw blurRad="50800" dist="50800" dir="5400000" algn="ctr" rotWithShape="0">
        <a:schemeClr val="bg1"/>
      </a:outerShdw>
    </a:effectLst>
  </c:spPr>
  <c:txPr>
    <a:bodyPr/>
    <a:lstStyle/>
    <a:p>
      <a:pPr>
        <a:defRPr sz="1800"/>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lang val="en-GB"/>
  <c:style val="43"/>
  <c:chart>
    <c:plotArea>
      <c:layout>
        <c:manualLayout>
          <c:layoutTarget val="inner"/>
          <c:xMode val="edge"/>
          <c:yMode val="edge"/>
          <c:x val="9.7946234721273423E-2"/>
          <c:y val="3.2882035578887636E-2"/>
          <c:w val="0.84990125237745273"/>
          <c:h val="0.48008216323542413"/>
        </c:manualLayout>
      </c:layout>
      <c:barChart>
        <c:barDir val="col"/>
        <c:grouping val="clustered"/>
        <c:ser>
          <c:idx val="0"/>
          <c:order val="0"/>
          <c:tx>
            <c:strRef>
              <c:f>'UCS7,28&amp;56D_GRAPH'!$M$6</c:f>
              <c:strCache>
                <c:ptCount val="1"/>
                <c:pt idx="0">
                  <c:v>7 days</c:v>
                </c:pt>
              </c:strCache>
            </c:strRef>
          </c:tx>
          <c:errBars>
            <c:errBarType val="both"/>
            <c:errValType val="cust"/>
            <c:plus>
              <c:numRef>
                <c:f>'UCS7,28&amp;56D_GRAPH'!$N$7:$N$12</c:f>
                <c:numCache>
                  <c:formatCode>General</c:formatCode>
                  <c:ptCount val="6"/>
                  <c:pt idx="0">
                    <c:v>0.40000000000000008</c:v>
                  </c:pt>
                  <c:pt idx="1">
                    <c:v>0.10066445913694452</c:v>
                  </c:pt>
                  <c:pt idx="2">
                    <c:v>0.11015141094572201</c:v>
                  </c:pt>
                  <c:pt idx="3">
                    <c:v>0.1154700538379254</c:v>
                  </c:pt>
                  <c:pt idx="4">
                    <c:v>0.10066445913694276</c:v>
                  </c:pt>
                  <c:pt idx="5">
                    <c:v>8.8370432460938477E-3</c:v>
                  </c:pt>
                </c:numCache>
              </c:numRef>
            </c:plus>
            <c:minus>
              <c:numRef>
                <c:f>'UCS7,28&amp;56D_GRAPH'!$N$7:$N$12</c:f>
                <c:numCache>
                  <c:formatCode>General</c:formatCode>
                  <c:ptCount val="6"/>
                  <c:pt idx="0">
                    <c:v>0.40000000000000008</c:v>
                  </c:pt>
                  <c:pt idx="1">
                    <c:v>0.10066445913694452</c:v>
                  </c:pt>
                  <c:pt idx="2">
                    <c:v>0.11015141094572201</c:v>
                  </c:pt>
                  <c:pt idx="3">
                    <c:v>0.1154700538379254</c:v>
                  </c:pt>
                  <c:pt idx="4">
                    <c:v>0.10066445913694276</c:v>
                  </c:pt>
                  <c:pt idx="5">
                    <c:v>8.8370432460938477E-3</c:v>
                  </c:pt>
                </c:numCache>
              </c:numRef>
            </c:minus>
          </c:errBars>
          <c:cat>
            <c:strRef>
              <c:f>'UCS7,28&amp;56D_GRAPH'!$L$7:$L$12</c:f>
              <c:strCache>
                <c:ptCount val="6"/>
                <c:pt idx="0">
                  <c:v>CEMI-hlime-1:1</c:v>
                </c:pt>
                <c:pt idx="1">
                  <c:v>CEMI-hlime-1:2</c:v>
                </c:pt>
                <c:pt idx="2">
                  <c:v>CEMI-hlime-1:3</c:v>
                </c:pt>
                <c:pt idx="3">
                  <c:v>CEMI-hlime-1:4</c:v>
                </c:pt>
                <c:pt idx="4">
                  <c:v>CEMI-hlime-1:5</c:v>
                </c:pt>
                <c:pt idx="5">
                  <c:v>CEMI-hlime-1:6</c:v>
                </c:pt>
              </c:strCache>
            </c:strRef>
          </c:cat>
          <c:val>
            <c:numRef>
              <c:f>'UCS7,28&amp;56D_GRAPH'!$M$7:$M$12</c:f>
              <c:numCache>
                <c:formatCode>General</c:formatCode>
                <c:ptCount val="6"/>
                <c:pt idx="0">
                  <c:v>6.4</c:v>
                </c:pt>
                <c:pt idx="1">
                  <c:v>1.5</c:v>
                </c:pt>
                <c:pt idx="2">
                  <c:v>1</c:v>
                </c:pt>
                <c:pt idx="3">
                  <c:v>0.30000000000000032</c:v>
                </c:pt>
                <c:pt idx="4">
                  <c:v>0.70000000000000062</c:v>
                </c:pt>
                <c:pt idx="5">
                  <c:v>0.4</c:v>
                </c:pt>
              </c:numCache>
            </c:numRef>
          </c:val>
        </c:ser>
        <c:ser>
          <c:idx val="1"/>
          <c:order val="1"/>
          <c:tx>
            <c:strRef>
              <c:f>'UCS7,28&amp;56D_GRAPH'!$O$6</c:f>
              <c:strCache>
                <c:ptCount val="1"/>
                <c:pt idx="0">
                  <c:v>28 days</c:v>
                </c:pt>
              </c:strCache>
            </c:strRef>
          </c:tx>
          <c:spPr>
            <a:solidFill>
              <a:srgbClr val="C00000"/>
            </a:solidFill>
          </c:spPr>
          <c:errBars>
            <c:errBarType val="both"/>
            <c:errValType val="cust"/>
            <c:plus>
              <c:numRef>
                <c:f>'UCS7,28&amp;56D_GRAPH'!$P$7:$P$12</c:f>
                <c:numCache>
                  <c:formatCode>General</c:formatCode>
                  <c:ptCount val="6"/>
                  <c:pt idx="0">
                    <c:v>0.28284271247455084</c:v>
                  </c:pt>
                  <c:pt idx="1">
                    <c:v>5.4389598220429357E-16</c:v>
                  </c:pt>
                  <c:pt idx="2">
                    <c:v>0</c:v>
                  </c:pt>
                  <c:pt idx="3">
                    <c:v>0</c:v>
                  </c:pt>
                  <c:pt idx="4">
                    <c:v>6.0000000000004099E-2</c:v>
                  </c:pt>
                  <c:pt idx="5">
                    <c:v>7.0237691685688983E-2</c:v>
                  </c:pt>
                </c:numCache>
              </c:numRef>
            </c:plus>
            <c:minus>
              <c:numRef>
                <c:f>'UCS7,28&amp;56D_GRAPH'!$P$7:$P$12</c:f>
                <c:numCache>
                  <c:formatCode>General</c:formatCode>
                  <c:ptCount val="6"/>
                  <c:pt idx="0">
                    <c:v>0.28284271247455084</c:v>
                  </c:pt>
                  <c:pt idx="1">
                    <c:v>5.4389598220429357E-16</c:v>
                  </c:pt>
                  <c:pt idx="2">
                    <c:v>0</c:v>
                  </c:pt>
                  <c:pt idx="3">
                    <c:v>0</c:v>
                  </c:pt>
                  <c:pt idx="4">
                    <c:v>6.0000000000004099E-2</c:v>
                  </c:pt>
                  <c:pt idx="5">
                    <c:v>7.0237691685688983E-2</c:v>
                  </c:pt>
                </c:numCache>
              </c:numRef>
            </c:minus>
          </c:errBars>
          <c:cat>
            <c:strRef>
              <c:f>'UCS7,28&amp;56D_GRAPH'!$L$7:$L$12</c:f>
              <c:strCache>
                <c:ptCount val="6"/>
                <c:pt idx="0">
                  <c:v>CEMI-hlime-1:1</c:v>
                </c:pt>
                <c:pt idx="1">
                  <c:v>CEMI-hlime-1:2</c:v>
                </c:pt>
                <c:pt idx="2">
                  <c:v>CEMI-hlime-1:3</c:v>
                </c:pt>
                <c:pt idx="3">
                  <c:v>CEMI-hlime-1:4</c:v>
                </c:pt>
                <c:pt idx="4">
                  <c:v>CEMI-hlime-1:5</c:v>
                </c:pt>
                <c:pt idx="5">
                  <c:v>CEMI-hlime-1:6</c:v>
                </c:pt>
              </c:strCache>
            </c:strRef>
          </c:cat>
          <c:val>
            <c:numRef>
              <c:f>'UCS7,28&amp;56D_GRAPH'!$O$7:$O$12</c:f>
              <c:numCache>
                <c:formatCode>General</c:formatCode>
                <c:ptCount val="6"/>
                <c:pt idx="0">
                  <c:v>10.6</c:v>
                </c:pt>
                <c:pt idx="1">
                  <c:v>3.2</c:v>
                </c:pt>
                <c:pt idx="2">
                  <c:v>1.5</c:v>
                </c:pt>
                <c:pt idx="3">
                  <c:v>2</c:v>
                </c:pt>
                <c:pt idx="4">
                  <c:v>1.4</c:v>
                </c:pt>
                <c:pt idx="5">
                  <c:v>1.1000000000000001</c:v>
                </c:pt>
              </c:numCache>
            </c:numRef>
          </c:val>
        </c:ser>
        <c:ser>
          <c:idx val="2"/>
          <c:order val="2"/>
          <c:tx>
            <c:strRef>
              <c:f>'UCS7,28&amp;56D_GRAPH'!$Q$6</c:f>
              <c:strCache>
                <c:ptCount val="1"/>
                <c:pt idx="0">
                  <c:v>56 days</c:v>
                </c:pt>
              </c:strCache>
            </c:strRef>
          </c:tx>
          <c:spPr>
            <a:solidFill>
              <a:srgbClr val="4C9B25"/>
            </a:solidFill>
          </c:spPr>
          <c:errBars>
            <c:errBarType val="both"/>
            <c:errValType val="cust"/>
            <c:plus>
              <c:numRef>
                <c:f>'UCS7,28&amp;56D_GRAPH'!$R$7:$R$12</c:f>
                <c:numCache>
                  <c:formatCode>General</c:formatCode>
                  <c:ptCount val="6"/>
                  <c:pt idx="0">
                    <c:v>0.23094010767574541</c:v>
                  </c:pt>
                  <c:pt idx="1">
                    <c:v>5.4389598220429357E-16</c:v>
                  </c:pt>
                  <c:pt idx="2">
                    <c:v>0</c:v>
                  </c:pt>
                  <c:pt idx="3">
                    <c:v>0</c:v>
                  </c:pt>
                  <c:pt idx="4">
                    <c:v>0.17320508075689625</c:v>
                  </c:pt>
                  <c:pt idx="5">
                    <c:v>0</c:v>
                  </c:pt>
                </c:numCache>
              </c:numRef>
            </c:plus>
            <c:minus>
              <c:numRef>
                <c:f>'UCS7,28&amp;56D_GRAPH'!$R$7:$R$12</c:f>
                <c:numCache>
                  <c:formatCode>General</c:formatCode>
                  <c:ptCount val="6"/>
                  <c:pt idx="0">
                    <c:v>0.23094010767574541</c:v>
                  </c:pt>
                  <c:pt idx="1">
                    <c:v>5.4389598220429357E-16</c:v>
                  </c:pt>
                  <c:pt idx="2">
                    <c:v>0</c:v>
                  </c:pt>
                  <c:pt idx="3">
                    <c:v>0</c:v>
                  </c:pt>
                  <c:pt idx="4">
                    <c:v>0.17320508075689625</c:v>
                  </c:pt>
                  <c:pt idx="5">
                    <c:v>0</c:v>
                  </c:pt>
                </c:numCache>
              </c:numRef>
            </c:minus>
          </c:errBars>
          <c:cat>
            <c:strRef>
              <c:f>'UCS7,28&amp;56D_GRAPH'!$L$7:$L$12</c:f>
              <c:strCache>
                <c:ptCount val="6"/>
                <c:pt idx="0">
                  <c:v>CEMI-hlime-1:1</c:v>
                </c:pt>
                <c:pt idx="1">
                  <c:v>CEMI-hlime-1:2</c:v>
                </c:pt>
                <c:pt idx="2">
                  <c:v>CEMI-hlime-1:3</c:v>
                </c:pt>
                <c:pt idx="3">
                  <c:v>CEMI-hlime-1:4</c:v>
                </c:pt>
                <c:pt idx="4">
                  <c:v>CEMI-hlime-1:5</c:v>
                </c:pt>
                <c:pt idx="5">
                  <c:v>CEMI-hlime-1:6</c:v>
                </c:pt>
              </c:strCache>
            </c:strRef>
          </c:cat>
          <c:val>
            <c:numRef>
              <c:f>'UCS7,28&amp;56D_GRAPH'!$Q$7:$Q$12</c:f>
              <c:numCache>
                <c:formatCode>General</c:formatCode>
                <c:ptCount val="6"/>
                <c:pt idx="0">
                  <c:v>11.1</c:v>
                </c:pt>
                <c:pt idx="1">
                  <c:v>3.2</c:v>
                </c:pt>
                <c:pt idx="2">
                  <c:v>1.2</c:v>
                </c:pt>
                <c:pt idx="3">
                  <c:v>0.8</c:v>
                </c:pt>
                <c:pt idx="4">
                  <c:v>0.70000000000000062</c:v>
                </c:pt>
                <c:pt idx="5">
                  <c:v>0.5</c:v>
                </c:pt>
              </c:numCache>
            </c:numRef>
          </c:val>
        </c:ser>
        <c:axId val="63349888"/>
        <c:axId val="63351808"/>
      </c:barChart>
      <c:catAx>
        <c:axId val="63349888"/>
        <c:scaling>
          <c:orientation val="minMax"/>
        </c:scaling>
        <c:axPos val="b"/>
        <c:title>
          <c:tx>
            <c:rich>
              <a:bodyPr/>
              <a:lstStyle/>
              <a:p>
                <a:pPr>
                  <a:defRPr/>
                </a:pPr>
                <a:r>
                  <a:rPr lang="en-GB"/>
                  <a:t>Mix ratios (%)</a:t>
                </a:r>
              </a:p>
            </c:rich>
          </c:tx>
          <c:layout>
            <c:manualLayout>
              <c:xMode val="edge"/>
              <c:yMode val="edge"/>
              <c:x val="0.41063469605151243"/>
              <c:y val="0.82206357413278852"/>
            </c:manualLayout>
          </c:layout>
        </c:title>
        <c:numFmt formatCode="General" sourceLinked="1"/>
        <c:majorTickMark val="none"/>
        <c:tickLblPos val="low"/>
        <c:crossAx val="63351808"/>
        <c:crossesAt val="1"/>
        <c:auto val="1"/>
        <c:lblAlgn val="ctr"/>
        <c:lblOffset val="100"/>
      </c:catAx>
      <c:valAx>
        <c:axId val="63351808"/>
        <c:scaling>
          <c:orientation val="minMax"/>
        </c:scaling>
        <c:axPos val="l"/>
        <c:majorGridlines/>
        <c:title>
          <c:tx>
            <c:rich>
              <a:bodyPr/>
              <a:lstStyle/>
              <a:p>
                <a:pPr>
                  <a:defRPr/>
                </a:pPr>
                <a:r>
                  <a:rPr lang="en-GB"/>
                  <a:t>UCS (MPa)</a:t>
                </a:r>
              </a:p>
            </c:rich>
          </c:tx>
          <c:layout>
            <c:manualLayout>
              <c:xMode val="edge"/>
              <c:yMode val="edge"/>
              <c:x val="7.8943606597754335E-3"/>
              <c:y val="0.28799358413531639"/>
            </c:manualLayout>
          </c:layout>
        </c:title>
        <c:numFmt formatCode="General" sourceLinked="1"/>
        <c:minorTickMark val="cross"/>
        <c:tickLblPos val="nextTo"/>
        <c:crossAx val="63349888"/>
        <c:crosses val="autoZero"/>
        <c:crossBetween val="between"/>
      </c:valAx>
    </c:plotArea>
    <c:legend>
      <c:legendPos val="r"/>
      <c:layout>
        <c:manualLayout>
          <c:xMode val="edge"/>
          <c:yMode val="edge"/>
          <c:x val="0.46543848069168786"/>
          <c:y val="0.9041729972945951"/>
          <c:w val="0.52040284506203305"/>
          <c:h val="7.9286235463326915E-2"/>
        </c:manualLayout>
      </c:layout>
    </c:legend>
    <c:plotVisOnly val="1"/>
    <c:dispBlanksAs val="gap"/>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GB"/>
  <c:style val="43"/>
  <c:chart>
    <c:plotArea>
      <c:layout>
        <c:manualLayout>
          <c:layoutTarget val="inner"/>
          <c:xMode val="edge"/>
          <c:yMode val="edge"/>
          <c:x val="0.11258075832308402"/>
          <c:y val="4.2141294838149143E-2"/>
          <c:w val="0.85398100599743876"/>
          <c:h val="0.47132464797703921"/>
        </c:manualLayout>
      </c:layout>
      <c:barChart>
        <c:barDir val="col"/>
        <c:grouping val="clustered"/>
        <c:ser>
          <c:idx val="0"/>
          <c:order val="0"/>
          <c:tx>
            <c:strRef>
              <c:f>'UCS 7,28 &amp; 56days GRAPH'!$B$4</c:f>
              <c:strCache>
                <c:ptCount val="1"/>
                <c:pt idx="0">
                  <c:v>7 days</c:v>
                </c:pt>
              </c:strCache>
            </c:strRef>
          </c:tx>
          <c:errBars>
            <c:errBarType val="both"/>
            <c:errValType val="cust"/>
            <c:plus>
              <c:numRef>
                <c:f>'UCS 7,28 &amp; 56days GRAPH'!$C$5:$C$13</c:f>
                <c:numCache>
                  <c:formatCode>General</c:formatCode>
                  <c:ptCount val="9"/>
                  <c:pt idx="0">
                    <c:v>0.61101009266083151</c:v>
                  </c:pt>
                  <c:pt idx="1">
                    <c:v>0</c:v>
                  </c:pt>
                  <c:pt idx="2">
                    <c:v>1.087791964408568E-15</c:v>
                  </c:pt>
                  <c:pt idx="3">
                    <c:v>5.4389598220429357E-16</c:v>
                  </c:pt>
                  <c:pt idx="4">
                    <c:v>0</c:v>
                  </c:pt>
                  <c:pt idx="5">
                    <c:v>4.2830518714267379E-2</c:v>
                  </c:pt>
                  <c:pt idx="6">
                    <c:v>0.19731531449265041</c:v>
                  </c:pt>
                  <c:pt idx="7">
                    <c:v>0</c:v>
                  </c:pt>
                  <c:pt idx="8">
                    <c:v>0</c:v>
                  </c:pt>
                </c:numCache>
              </c:numRef>
            </c:plus>
            <c:minus>
              <c:numRef>
                <c:f>'UCS 7,28 &amp; 56days GRAPH'!$C$5:$C$13</c:f>
                <c:numCache>
                  <c:formatCode>General</c:formatCode>
                  <c:ptCount val="9"/>
                  <c:pt idx="0">
                    <c:v>0.61101009266083151</c:v>
                  </c:pt>
                  <c:pt idx="1">
                    <c:v>0</c:v>
                  </c:pt>
                  <c:pt idx="2">
                    <c:v>1.087791964408568E-15</c:v>
                  </c:pt>
                  <c:pt idx="3">
                    <c:v>5.4389598220429357E-16</c:v>
                  </c:pt>
                  <c:pt idx="4">
                    <c:v>0</c:v>
                  </c:pt>
                  <c:pt idx="5">
                    <c:v>4.2830518714267379E-2</c:v>
                  </c:pt>
                  <c:pt idx="6">
                    <c:v>0.19731531449265041</c:v>
                  </c:pt>
                  <c:pt idx="7">
                    <c:v>0</c:v>
                  </c:pt>
                  <c:pt idx="8">
                    <c:v>0</c:v>
                  </c:pt>
                </c:numCache>
              </c:numRef>
            </c:minus>
          </c:errBars>
          <c:cat>
            <c:strRef>
              <c:f>'UCS 7,28 &amp; 56days GRAPH'!$A$5:$A$13</c:f>
              <c:strCache>
                <c:ptCount val="9"/>
                <c:pt idx="0">
                  <c:v>CEMI-LGMgO-1:1</c:v>
                </c:pt>
                <c:pt idx="1">
                  <c:v>CEMI-LGMgO-1:2</c:v>
                </c:pt>
                <c:pt idx="2">
                  <c:v>CEMI-LGMgO-1:3</c:v>
                </c:pt>
                <c:pt idx="3">
                  <c:v>CEMI-LGMgO-1:4</c:v>
                </c:pt>
                <c:pt idx="4">
                  <c:v>CEMI-LGMgO-1:5</c:v>
                </c:pt>
                <c:pt idx="5">
                  <c:v>CEMI-LGMgO-1:6</c:v>
                </c:pt>
                <c:pt idx="6">
                  <c:v>CEMI-LGMgO-1:7</c:v>
                </c:pt>
                <c:pt idx="7">
                  <c:v>CEMI-LGMgO-1:8</c:v>
                </c:pt>
                <c:pt idx="8">
                  <c:v>CEMI-LGMgO-1:9</c:v>
                </c:pt>
              </c:strCache>
            </c:strRef>
          </c:cat>
          <c:val>
            <c:numRef>
              <c:f>'UCS 7,28 &amp; 56days GRAPH'!$B$5:$B$13</c:f>
              <c:numCache>
                <c:formatCode>General</c:formatCode>
                <c:ptCount val="9"/>
                <c:pt idx="0">
                  <c:v>12.7</c:v>
                </c:pt>
                <c:pt idx="1">
                  <c:v>8</c:v>
                </c:pt>
                <c:pt idx="2">
                  <c:v>2.4</c:v>
                </c:pt>
                <c:pt idx="3">
                  <c:v>3.2</c:v>
                </c:pt>
                <c:pt idx="4">
                  <c:v>0.8</c:v>
                </c:pt>
                <c:pt idx="5">
                  <c:v>1.4</c:v>
                </c:pt>
                <c:pt idx="6">
                  <c:v>1</c:v>
                </c:pt>
                <c:pt idx="7">
                  <c:v>1.2</c:v>
                </c:pt>
                <c:pt idx="8">
                  <c:v>0.4</c:v>
                </c:pt>
              </c:numCache>
            </c:numRef>
          </c:val>
        </c:ser>
        <c:ser>
          <c:idx val="1"/>
          <c:order val="1"/>
          <c:tx>
            <c:strRef>
              <c:f>'UCS 7,28 &amp; 56days GRAPH'!$D$4</c:f>
              <c:strCache>
                <c:ptCount val="1"/>
                <c:pt idx="0">
                  <c:v>28 days</c:v>
                </c:pt>
              </c:strCache>
            </c:strRef>
          </c:tx>
          <c:spPr>
            <a:solidFill>
              <a:srgbClr val="C00000"/>
            </a:solidFill>
          </c:spPr>
          <c:errBars>
            <c:errBarType val="both"/>
            <c:errValType val="cust"/>
            <c:plus>
              <c:numRef>
                <c:f>'UCS 7,28 &amp; 56days GRAPH'!$E$5:$E$13</c:f>
                <c:numCache>
                  <c:formatCode>General</c:formatCode>
                  <c:ptCount val="9"/>
                  <c:pt idx="0">
                    <c:v>0.23094010767574541</c:v>
                  </c:pt>
                  <c:pt idx="1">
                    <c:v>0.61101009266075479</c:v>
                  </c:pt>
                  <c:pt idx="2">
                    <c:v>0.28284271247465642</c:v>
                  </c:pt>
                  <c:pt idx="3">
                    <c:v>1.087791964408568E-15</c:v>
                  </c:pt>
                  <c:pt idx="4">
                    <c:v>5.4389598220429357E-16</c:v>
                  </c:pt>
                  <c:pt idx="5">
                    <c:v>5.6568542494920687E-2</c:v>
                  </c:pt>
                  <c:pt idx="6">
                    <c:v>0.23094010767584724</c:v>
                  </c:pt>
                  <c:pt idx="7">
                    <c:v>0.23094010767585296</c:v>
                  </c:pt>
                  <c:pt idx="8">
                    <c:v>0.28284271247462589</c:v>
                  </c:pt>
                </c:numCache>
              </c:numRef>
            </c:plus>
            <c:minus>
              <c:numRef>
                <c:f>'UCS 7,28 &amp; 56days GRAPH'!$E$5:$E$13</c:f>
                <c:numCache>
                  <c:formatCode>General</c:formatCode>
                  <c:ptCount val="9"/>
                  <c:pt idx="0">
                    <c:v>0.23094010767574541</c:v>
                  </c:pt>
                  <c:pt idx="1">
                    <c:v>0.61101009266075479</c:v>
                  </c:pt>
                  <c:pt idx="2">
                    <c:v>0.28284271247465642</c:v>
                  </c:pt>
                  <c:pt idx="3">
                    <c:v>1.087791964408568E-15</c:v>
                  </c:pt>
                  <c:pt idx="4">
                    <c:v>5.4389598220429357E-16</c:v>
                  </c:pt>
                  <c:pt idx="5">
                    <c:v>5.6568542494920687E-2</c:v>
                  </c:pt>
                  <c:pt idx="6">
                    <c:v>0.23094010767584724</c:v>
                  </c:pt>
                  <c:pt idx="7">
                    <c:v>0.23094010767585296</c:v>
                  </c:pt>
                  <c:pt idx="8">
                    <c:v>0.28284271247462589</c:v>
                  </c:pt>
                </c:numCache>
              </c:numRef>
            </c:minus>
          </c:errBars>
          <c:cat>
            <c:strRef>
              <c:f>'UCS 7,28 &amp; 56days GRAPH'!$A$5:$A$13</c:f>
              <c:strCache>
                <c:ptCount val="9"/>
                <c:pt idx="0">
                  <c:v>CEMI-LGMgO-1:1</c:v>
                </c:pt>
                <c:pt idx="1">
                  <c:v>CEMI-LGMgO-1:2</c:v>
                </c:pt>
                <c:pt idx="2">
                  <c:v>CEMI-LGMgO-1:3</c:v>
                </c:pt>
                <c:pt idx="3">
                  <c:v>CEMI-LGMgO-1:4</c:v>
                </c:pt>
                <c:pt idx="4">
                  <c:v>CEMI-LGMgO-1:5</c:v>
                </c:pt>
                <c:pt idx="5">
                  <c:v>CEMI-LGMgO-1:6</c:v>
                </c:pt>
                <c:pt idx="6">
                  <c:v>CEMI-LGMgO-1:7</c:v>
                </c:pt>
                <c:pt idx="7">
                  <c:v>CEMI-LGMgO-1:8</c:v>
                </c:pt>
                <c:pt idx="8">
                  <c:v>CEMI-LGMgO-1:9</c:v>
                </c:pt>
              </c:strCache>
            </c:strRef>
          </c:cat>
          <c:val>
            <c:numRef>
              <c:f>'UCS 7,28 &amp; 56days GRAPH'!$D$5:$D$13</c:f>
              <c:numCache>
                <c:formatCode>General</c:formatCode>
                <c:ptCount val="9"/>
                <c:pt idx="0">
                  <c:v>20.100000000000001</c:v>
                </c:pt>
                <c:pt idx="1">
                  <c:v>12.1</c:v>
                </c:pt>
                <c:pt idx="2">
                  <c:v>6.8</c:v>
                </c:pt>
                <c:pt idx="3">
                  <c:v>5.6</c:v>
                </c:pt>
                <c:pt idx="4">
                  <c:v>3.2</c:v>
                </c:pt>
                <c:pt idx="5">
                  <c:v>2.4</c:v>
                </c:pt>
                <c:pt idx="6">
                  <c:v>2.2999999999999998</c:v>
                </c:pt>
                <c:pt idx="7">
                  <c:v>2.7</c:v>
                </c:pt>
                <c:pt idx="8">
                  <c:v>2.2000000000000002</c:v>
                </c:pt>
              </c:numCache>
            </c:numRef>
          </c:val>
        </c:ser>
        <c:ser>
          <c:idx val="2"/>
          <c:order val="2"/>
          <c:tx>
            <c:strRef>
              <c:f>'UCS 7,28 &amp; 56days GRAPH'!$F$4</c:f>
              <c:strCache>
                <c:ptCount val="1"/>
                <c:pt idx="0">
                  <c:v>WI</c:v>
                </c:pt>
              </c:strCache>
            </c:strRef>
          </c:tx>
          <c:spPr>
            <a:solidFill>
              <a:srgbClr val="4C9B25"/>
            </a:solidFill>
          </c:spPr>
          <c:errBars>
            <c:errBarType val="both"/>
            <c:errValType val="cust"/>
            <c:plus>
              <c:numRef>
                <c:f>'UCS 7,28 &amp; 56days GRAPH'!$G$5:$G$9</c:f>
                <c:numCache>
                  <c:formatCode>General</c:formatCode>
                  <c:ptCount val="5"/>
                  <c:pt idx="0">
                    <c:v>0.92376043070338165</c:v>
                  </c:pt>
                  <c:pt idx="1">
                    <c:v>0.79999999999999161</c:v>
                  </c:pt>
                  <c:pt idx="2">
                    <c:v>0.23094010767585296</c:v>
                  </c:pt>
                  <c:pt idx="3">
                    <c:v>0.23094010767585296</c:v>
                  </c:pt>
                  <c:pt idx="4">
                    <c:v>0.23094010767585296</c:v>
                  </c:pt>
                </c:numCache>
              </c:numRef>
            </c:plus>
            <c:minus>
              <c:numRef>
                <c:f>'UCS 7,28 &amp; 56days GRAPH'!$G$5:$G$9</c:f>
                <c:numCache>
                  <c:formatCode>General</c:formatCode>
                  <c:ptCount val="5"/>
                  <c:pt idx="0">
                    <c:v>0.92376043070338165</c:v>
                  </c:pt>
                  <c:pt idx="1">
                    <c:v>0.79999999999999161</c:v>
                  </c:pt>
                  <c:pt idx="2">
                    <c:v>0.23094010767585296</c:v>
                  </c:pt>
                  <c:pt idx="3">
                    <c:v>0.23094010767585296</c:v>
                  </c:pt>
                  <c:pt idx="4">
                    <c:v>0.23094010767585296</c:v>
                  </c:pt>
                </c:numCache>
              </c:numRef>
            </c:minus>
          </c:errBars>
          <c:cat>
            <c:strRef>
              <c:f>'UCS 7,28 &amp; 56days GRAPH'!$A$5:$A$13</c:f>
              <c:strCache>
                <c:ptCount val="9"/>
                <c:pt idx="0">
                  <c:v>CEMI-LGMgO-1:1</c:v>
                </c:pt>
                <c:pt idx="1">
                  <c:v>CEMI-LGMgO-1:2</c:v>
                </c:pt>
                <c:pt idx="2">
                  <c:v>CEMI-LGMgO-1:3</c:v>
                </c:pt>
                <c:pt idx="3">
                  <c:v>CEMI-LGMgO-1:4</c:v>
                </c:pt>
                <c:pt idx="4">
                  <c:v>CEMI-LGMgO-1:5</c:v>
                </c:pt>
                <c:pt idx="5">
                  <c:v>CEMI-LGMgO-1:6</c:v>
                </c:pt>
                <c:pt idx="6">
                  <c:v>CEMI-LGMgO-1:7</c:v>
                </c:pt>
                <c:pt idx="7">
                  <c:v>CEMI-LGMgO-1:8</c:v>
                </c:pt>
                <c:pt idx="8">
                  <c:v>CEMI-LGMgO-1:9</c:v>
                </c:pt>
              </c:strCache>
            </c:strRef>
          </c:cat>
          <c:val>
            <c:numRef>
              <c:f>'UCS 7,28 &amp; 56days GRAPH'!$F$5:$F$13</c:f>
              <c:numCache>
                <c:formatCode>General</c:formatCode>
                <c:ptCount val="9"/>
                <c:pt idx="0">
                  <c:v>15.2</c:v>
                </c:pt>
                <c:pt idx="1">
                  <c:v>8.4</c:v>
                </c:pt>
                <c:pt idx="2">
                  <c:v>5</c:v>
                </c:pt>
                <c:pt idx="3">
                  <c:v>3.6</c:v>
                </c:pt>
                <c:pt idx="4">
                  <c:v>2</c:v>
                </c:pt>
              </c:numCache>
            </c:numRef>
          </c:val>
        </c:ser>
        <c:ser>
          <c:idx val="3"/>
          <c:order val="3"/>
          <c:tx>
            <c:strRef>
              <c:f>'UCS 7,28 &amp; 56days GRAPH'!$H$4</c:f>
              <c:strCache>
                <c:ptCount val="1"/>
                <c:pt idx="0">
                  <c:v>56 days</c:v>
                </c:pt>
              </c:strCache>
            </c:strRef>
          </c:tx>
          <c:spPr>
            <a:solidFill>
              <a:srgbClr val="CC6600"/>
            </a:solidFill>
          </c:spPr>
          <c:errBars>
            <c:errBarType val="both"/>
            <c:errValType val="cust"/>
            <c:plus>
              <c:numRef>
                <c:f>'UCS 7,28 &amp; 56days GRAPH'!$I$5:$I$13</c:f>
                <c:numCache>
                  <c:formatCode>General</c:formatCode>
                  <c:ptCount val="9"/>
                  <c:pt idx="0">
                    <c:v>1.2220201853216528</c:v>
                  </c:pt>
                  <c:pt idx="1">
                    <c:v>0.8000000000000097</c:v>
                  </c:pt>
                  <c:pt idx="2">
                    <c:v>0.23094010767590453</c:v>
                  </c:pt>
                  <c:pt idx="3">
                    <c:v>0</c:v>
                  </c:pt>
                  <c:pt idx="4">
                    <c:v>0.20000000000001564</c:v>
                  </c:pt>
                  <c:pt idx="5">
                    <c:v>0.46188021535171625</c:v>
                  </c:pt>
                  <c:pt idx="6">
                    <c:v>5.4389598220429357E-16</c:v>
                  </c:pt>
                  <c:pt idx="7">
                    <c:v>1.087791964408568E-15</c:v>
                  </c:pt>
                  <c:pt idx="8">
                    <c:v>0.23094010767584924</c:v>
                  </c:pt>
                </c:numCache>
              </c:numRef>
            </c:plus>
            <c:minus>
              <c:numRef>
                <c:f>'UCS 7,28 &amp; 56days GRAPH'!$I$5:$I$13</c:f>
                <c:numCache>
                  <c:formatCode>General</c:formatCode>
                  <c:ptCount val="9"/>
                  <c:pt idx="0">
                    <c:v>1.2220201853216528</c:v>
                  </c:pt>
                  <c:pt idx="1">
                    <c:v>0.8000000000000097</c:v>
                  </c:pt>
                  <c:pt idx="2">
                    <c:v>0.23094010767590453</c:v>
                  </c:pt>
                  <c:pt idx="3">
                    <c:v>0</c:v>
                  </c:pt>
                  <c:pt idx="4">
                    <c:v>0.20000000000001564</c:v>
                  </c:pt>
                  <c:pt idx="5">
                    <c:v>0.46188021535171625</c:v>
                  </c:pt>
                  <c:pt idx="6">
                    <c:v>5.4389598220429357E-16</c:v>
                  </c:pt>
                  <c:pt idx="7">
                    <c:v>1.087791964408568E-15</c:v>
                  </c:pt>
                  <c:pt idx="8">
                    <c:v>0.23094010767584924</c:v>
                  </c:pt>
                </c:numCache>
              </c:numRef>
            </c:minus>
          </c:errBars>
          <c:cat>
            <c:strRef>
              <c:f>'UCS 7,28 &amp; 56days GRAPH'!$A$5:$A$13</c:f>
              <c:strCache>
                <c:ptCount val="9"/>
                <c:pt idx="0">
                  <c:v>CEMI-LGMgO-1:1</c:v>
                </c:pt>
                <c:pt idx="1">
                  <c:v>CEMI-LGMgO-1:2</c:v>
                </c:pt>
                <c:pt idx="2">
                  <c:v>CEMI-LGMgO-1:3</c:v>
                </c:pt>
                <c:pt idx="3">
                  <c:v>CEMI-LGMgO-1:4</c:v>
                </c:pt>
                <c:pt idx="4">
                  <c:v>CEMI-LGMgO-1:5</c:v>
                </c:pt>
                <c:pt idx="5">
                  <c:v>CEMI-LGMgO-1:6</c:v>
                </c:pt>
                <c:pt idx="6">
                  <c:v>CEMI-LGMgO-1:7</c:v>
                </c:pt>
                <c:pt idx="7">
                  <c:v>CEMI-LGMgO-1:8</c:v>
                </c:pt>
                <c:pt idx="8">
                  <c:v>CEMI-LGMgO-1:9</c:v>
                </c:pt>
              </c:strCache>
            </c:strRef>
          </c:cat>
          <c:val>
            <c:numRef>
              <c:f>'UCS 7,28 &amp; 56days GRAPH'!$H$5:$H$13</c:f>
              <c:numCache>
                <c:formatCode>General</c:formatCode>
                <c:ptCount val="9"/>
                <c:pt idx="0">
                  <c:v>23.7</c:v>
                </c:pt>
                <c:pt idx="1">
                  <c:v>12</c:v>
                </c:pt>
                <c:pt idx="2">
                  <c:v>8.1</c:v>
                </c:pt>
                <c:pt idx="3">
                  <c:v>8.7000000000000011</c:v>
                </c:pt>
                <c:pt idx="4">
                  <c:v>5</c:v>
                </c:pt>
                <c:pt idx="5">
                  <c:v>4.5</c:v>
                </c:pt>
                <c:pt idx="6">
                  <c:v>3.2</c:v>
                </c:pt>
                <c:pt idx="7">
                  <c:v>6.4</c:v>
                </c:pt>
                <c:pt idx="8">
                  <c:v>2.9</c:v>
                </c:pt>
              </c:numCache>
            </c:numRef>
          </c:val>
        </c:ser>
        <c:gapWidth val="300"/>
        <c:axId val="63770624"/>
        <c:axId val="63772544"/>
      </c:barChart>
      <c:catAx>
        <c:axId val="63770624"/>
        <c:scaling>
          <c:orientation val="minMax"/>
        </c:scaling>
        <c:axPos val="b"/>
        <c:title>
          <c:tx>
            <c:rich>
              <a:bodyPr/>
              <a:lstStyle/>
              <a:p>
                <a:pPr>
                  <a:defRPr/>
                </a:pPr>
                <a:r>
                  <a:rPr lang="en-GB"/>
                  <a:t>Mix ratios (%)</a:t>
                </a:r>
              </a:p>
            </c:rich>
          </c:tx>
          <c:layout>
            <c:manualLayout>
              <c:xMode val="edge"/>
              <c:yMode val="edge"/>
              <c:x val="0.41338695793838054"/>
              <c:y val="0.85173444841617796"/>
            </c:manualLayout>
          </c:layout>
        </c:title>
        <c:majorTickMark val="none"/>
        <c:tickLblPos val="nextTo"/>
        <c:crossAx val="63772544"/>
        <c:crossesAt val="1"/>
        <c:auto val="1"/>
        <c:lblAlgn val="ctr"/>
        <c:lblOffset val="100"/>
      </c:catAx>
      <c:valAx>
        <c:axId val="63772544"/>
        <c:scaling>
          <c:orientation val="minMax"/>
          <c:min val="0"/>
        </c:scaling>
        <c:axPos val="l"/>
        <c:majorGridlines/>
        <c:title>
          <c:tx>
            <c:rich>
              <a:bodyPr/>
              <a:lstStyle/>
              <a:p>
                <a:pPr>
                  <a:defRPr/>
                </a:pPr>
                <a:r>
                  <a:rPr lang="en-GB"/>
                  <a:t>UCS (MPa)</a:t>
                </a:r>
              </a:p>
            </c:rich>
          </c:tx>
          <c:layout>
            <c:manualLayout>
              <c:xMode val="edge"/>
              <c:yMode val="edge"/>
              <c:x val="5.2855938509166573E-3"/>
              <c:y val="0.25085903153617839"/>
            </c:manualLayout>
          </c:layout>
        </c:title>
        <c:numFmt formatCode="General" sourceLinked="1"/>
        <c:tickLblPos val="nextTo"/>
        <c:crossAx val="63770624"/>
        <c:crosses val="autoZero"/>
        <c:crossBetween val="between"/>
      </c:valAx>
    </c:plotArea>
    <c:legend>
      <c:legendPos val="r"/>
      <c:layout>
        <c:manualLayout>
          <c:xMode val="edge"/>
          <c:yMode val="edge"/>
          <c:x val="0.39348965894545823"/>
          <c:y val="0.93164309855144178"/>
          <c:w val="0.60480499832418289"/>
          <c:h val="6.8356901448558591E-2"/>
        </c:manualLayout>
      </c:layout>
    </c:legend>
    <c:plotVisOnly val="1"/>
    <c:dispBlanksAs val="gap"/>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GB"/>
  <c:style val="43"/>
  <c:chart>
    <c:plotArea>
      <c:layout>
        <c:manualLayout>
          <c:layoutTarget val="inner"/>
          <c:xMode val="edge"/>
          <c:yMode val="edge"/>
          <c:x val="0.11561351706036745"/>
          <c:y val="2.8252405949256338E-2"/>
          <c:w val="0.84409413924082033"/>
          <c:h val="0.50369390030068539"/>
        </c:manualLayout>
      </c:layout>
      <c:barChart>
        <c:barDir val="col"/>
        <c:grouping val="clustered"/>
        <c:ser>
          <c:idx val="0"/>
          <c:order val="0"/>
          <c:tx>
            <c:strRef>
              <c:f>'UCS 7D,28D&amp;56DGRAPH'!$B$4</c:f>
              <c:strCache>
                <c:ptCount val="1"/>
                <c:pt idx="0">
                  <c:v>7 days</c:v>
                </c:pt>
              </c:strCache>
            </c:strRef>
          </c:tx>
          <c:errBars>
            <c:errBarType val="both"/>
            <c:errValType val="cust"/>
            <c:plus>
              <c:numRef>
                <c:f>'UCS 7D,28D&amp;56DGRAPH'!$C$5:$C$13</c:f>
                <c:numCache>
                  <c:formatCode>General</c:formatCode>
                  <c:ptCount val="9"/>
                  <c:pt idx="0">
                    <c:v>1.7435595774163895</c:v>
                  </c:pt>
                  <c:pt idx="1">
                    <c:v>1.1547005383792261</c:v>
                  </c:pt>
                  <c:pt idx="2">
                    <c:v>1.0583005244258925</c:v>
                  </c:pt>
                  <c:pt idx="3">
                    <c:v>0.83266639978642909</c:v>
                  </c:pt>
                  <c:pt idx="4">
                    <c:v>0.23094010767593573</c:v>
                  </c:pt>
                  <c:pt idx="5">
                    <c:v>0.11547005383793418</c:v>
                  </c:pt>
                  <c:pt idx="6">
                    <c:v>1.087791964408568E-15</c:v>
                  </c:pt>
                  <c:pt idx="7">
                    <c:v>0.11547005383793418</c:v>
                  </c:pt>
                  <c:pt idx="8">
                    <c:v>0</c:v>
                  </c:pt>
                </c:numCache>
              </c:numRef>
            </c:plus>
            <c:minus>
              <c:numRef>
                <c:f>'UCS 7D,28D&amp;56DGRAPH'!$C$5:$C$13</c:f>
                <c:numCache>
                  <c:formatCode>General</c:formatCode>
                  <c:ptCount val="9"/>
                  <c:pt idx="0">
                    <c:v>1.7435595774163895</c:v>
                  </c:pt>
                  <c:pt idx="1">
                    <c:v>1.1547005383792261</c:v>
                  </c:pt>
                  <c:pt idx="2">
                    <c:v>1.0583005244258925</c:v>
                  </c:pt>
                  <c:pt idx="3">
                    <c:v>0.83266639978642909</c:v>
                  </c:pt>
                  <c:pt idx="4">
                    <c:v>0.23094010767593573</c:v>
                  </c:pt>
                  <c:pt idx="5">
                    <c:v>0.11547005383793418</c:v>
                  </c:pt>
                  <c:pt idx="6">
                    <c:v>1.087791964408568E-15</c:v>
                  </c:pt>
                  <c:pt idx="7">
                    <c:v>0.11547005383793418</c:v>
                  </c:pt>
                  <c:pt idx="8">
                    <c:v>0</c:v>
                  </c:pt>
                </c:numCache>
              </c:numRef>
            </c:minus>
          </c:errBars>
          <c:cat>
            <c:strRef>
              <c:f>'UCS 7D,28D&amp;56DGRAPH'!$A$5:$A$13</c:f>
              <c:strCache>
                <c:ptCount val="9"/>
                <c:pt idx="0">
                  <c:v>CEMI-slag-1:1</c:v>
                </c:pt>
                <c:pt idx="1">
                  <c:v>CEMI-slag-1:2</c:v>
                </c:pt>
                <c:pt idx="2">
                  <c:v>CEMI-slag-1:3</c:v>
                </c:pt>
                <c:pt idx="3">
                  <c:v>CEMI-slag-1:4</c:v>
                </c:pt>
                <c:pt idx="4">
                  <c:v>CEMI-slag-1:5</c:v>
                </c:pt>
                <c:pt idx="5">
                  <c:v>CEMI-slag-1:6</c:v>
                </c:pt>
                <c:pt idx="6">
                  <c:v>CEMI-slag-1:7</c:v>
                </c:pt>
                <c:pt idx="7">
                  <c:v>CEMI-slag-1:8</c:v>
                </c:pt>
                <c:pt idx="8">
                  <c:v>CEMI-slag-1:9</c:v>
                </c:pt>
              </c:strCache>
            </c:strRef>
          </c:cat>
          <c:val>
            <c:numRef>
              <c:f>'UCS 7D,28D&amp;56DGRAPH'!$B$5:$B$13</c:f>
              <c:numCache>
                <c:formatCode>General</c:formatCode>
                <c:ptCount val="9"/>
                <c:pt idx="0">
                  <c:v>41.2</c:v>
                </c:pt>
                <c:pt idx="1">
                  <c:v>32.1</c:v>
                </c:pt>
                <c:pt idx="2">
                  <c:v>26</c:v>
                </c:pt>
                <c:pt idx="3">
                  <c:v>16.899999999999999</c:v>
                </c:pt>
                <c:pt idx="4">
                  <c:v>10.9</c:v>
                </c:pt>
                <c:pt idx="5">
                  <c:v>7.3</c:v>
                </c:pt>
                <c:pt idx="6">
                  <c:v>5.6</c:v>
                </c:pt>
                <c:pt idx="7">
                  <c:v>8.1</c:v>
                </c:pt>
                <c:pt idx="8">
                  <c:v>6</c:v>
                </c:pt>
              </c:numCache>
            </c:numRef>
          </c:val>
        </c:ser>
        <c:ser>
          <c:idx val="1"/>
          <c:order val="1"/>
          <c:tx>
            <c:strRef>
              <c:f>'UCS 7D,28D&amp;56DGRAPH'!$D$4</c:f>
              <c:strCache>
                <c:ptCount val="1"/>
                <c:pt idx="0">
                  <c:v>28 days</c:v>
                </c:pt>
              </c:strCache>
            </c:strRef>
          </c:tx>
          <c:spPr>
            <a:solidFill>
              <a:srgbClr val="FF0000"/>
            </a:solidFill>
          </c:spPr>
          <c:errBars>
            <c:errBarType val="both"/>
            <c:errValType val="cust"/>
            <c:plus>
              <c:numRef>
                <c:f>'UCS 7D,28D&amp;56DGRAPH'!$E$5:$E$13</c:f>
                <c:numCache>
                  <c:formatCode>General</c:formatCode>
                  <c:ptCount val="9"/>
                  <c:pt idx="0">
                    <c:v>2.3094010767585358</c:v>
                  </c:pt>
                  <c:pt idx="1">
                    <c:v>2.7227437142215494</c:v>
                  </c:pt>
                  <c:pt idx="2">
                    <c:v>1.0583005244259387</c:v>
                  </c:pt>
                  <c:pt idx="3">
                    <c:v>0.23094010767599829</c:v>
                  </c:pt>
                  <c:pt idx="4">
                    <c:v>0</c:v>
                  </c:pt>
                  <c:pt idx="5">
                    <c:v>0.46188021535171947</c:v>
                  </c:pt>
                  <c:pt idx="6">
                    <c:v>0.23094010767585296</c:v>
                  </c:pt>
                  <c:pt idx="7">
                    <c:v>0.23094010767593573</c:v>
                  </c:pt>
                  <c:pt idx="8">
                    <c:v>0.40000000000000008</c:v>
                  </c:pt>
                </c:numCache>
              </c:numRef>
            </c:plus>
            <c:minus>
              <c:numRef>
                <c:f>'UCS 7D,28D&amp;56DGRAPH'!$E$5:$E$13</c:f>
                <c:numCache>
                  <c:formatCode>General</c:formatCode>
                  <c:ptCount val="9"/>
                  <c:pt idx="0">
                    <c:v>2.3094010767585358</c:v>
                  </c:pt>
                  <c:pt idx="1">
                    <c:v>2.7227437142215494</c:v>
                  </c:pt>
                  <c:pt idx="2">
                    <c:v>1.0583005244259387</c:v>
                  </c:pt>
                  <c:pt idx="3">
                    <c:v>0.23094010767599829</c:v>
                  </c:pt>
                  <c:pt idx="4">
                    <c:v>0</c:v>
                  </c:pt>
                  <c:pt idx="5">
                    <c:v>0.46188021535171947</c:v>
                  </c:pt>
                  <c:pt idx="6">
                    <c:v>0.23094010767585296</c:v>
                  </c:pt>
                  <c:pt idx="7">
                    <c:v>0.23094010767593573</c:v>
                  </c:pt>
                  <c:pt idx="8">
                    <c:v>0.40000000000000008</c:v>
                  </c:pt>
                </c:numCache>
              </c:numRef>
            </c:minus>
          </c:errBars>
          <c:cat>
            <c:strRef>
              <c:f>'UCS 7D,28D&amp;56DGRAPH'!$A$5:$A$13</c:f>
              <c:strCache>
                <c:ptCount val="9"/>
                <c:pt idx="0">
                  <c:v>CEMI-slag-1:1</c:v>
                </c:pt>
                <c:pt idx="1">
                  <c:v>CEMI-slag-1:2</c:v>
                </c:pt>
                <c:pt idx="2">
                  <c:v>CEMI-slag-1:3</c:v>
                </c:pt>
                <c:pt idx="3">
                  <c:v>CEMI-slag-1:4</c:v>
                </c:pt>
                <c:pt idx="4">
                  <c:v>CEMI-slag-1:5</c:v>
                </c:pt>
                <c:pt idx="5">
                  <c:v>CEMI-slag-1:6</c:v>
                </c:pt>
                <c:pt idx="6">
                  <c:v>CEMI-slag-1:7</c:v>
                </c:pt>
                <c:pt idx="7">
                  <c:v>CEMI-slag-1:8</c:v>
                </c:pt>
                <c:pt idx="8">
                  <c:v>CEMI-slag-1:9</c:v>
                </c:pt>
              </c:strCache>
            </c:strRef>
          </c:cat>
          <c:val>
            <c:numRef>
              <c:f>'UCS 7D,28D&amp;56DGRAPH'!$D$5:$D$13</c:f>
              <c:numCache>
                <c:formatCode>General</c:formatCode>
                <c:ptCount val="9"/>
                <c:pt idx="0">
                  <c:v>50.7</c:v>
                </c:pt>
                <c:pt idx="1">
                  <c:v>37.5</c:v>
                </c:pt>
                <c:pt idx="2">
                  <c:v>27.6</c:v>
                </c:pt>
                <c:pt idx="3">
                  <c:v>22.9</c:v>
                </c:pt>
                <c:pt idx="4">
                  <c:v>10.4</c:v>
                </c:pt>
                <c:pt idx="5">
                  <c:v>9.9</c:v>
                </c:pt>
                <c:pt idx="6">
                  <c:v>5.5</c:v>
                </c:pt>
                <c:pt idx="7">
                  <c:v>12.3</c:v>
                </c:pt>
                <c:pt idx="8">
                  <c:v>4.8</c:v>
                </c:pt>
              </c:numCache>
            </c:numRef>
          </c:val>
        </c:ser>
        <c:ser>
          <c:idx val="2"/>
          <c:order val="2"/>
          <c:tx>
            <c:strRef>
              <c:f>'UCS 7D,28D&amp;56DGRAPH'!$F$4</c:f>
              <c:strCache>
                <c:ptCount val="1"/>
                <c:pt idx="0">
                  <c:v>WI</c:v>
                </c:pt>
              </c:strCache>
            </c:strRef>
          </c:tx>
          <c:spPr>
            <a:solidFill>
              <a:srgbClr val="4C9B25"/>
            </a:solidFill>
          </c:spPr>
          <c:errBars>
            <c:errBarType val="both"/>
            <c:errValType val="cust"/>
            <c:plus>
              <c:numRef>
                <c:f>'UCS 7D,28D&amp;56DGRAPH'!$G$5:$G$13</c:f>
                <c:numCache>
                  <c:formatCode>General</c:formatCode>
                  <c:ptCount val="9"/>
                  <c:pt idx="0">
                    <c:v>0</c:v>
                  </c:pt>
                  <c:pt idx="1">
                    <c:v>1.600000000000054</c:v>
                  </c:pt>
                  <c:pt idx="2">
                    <c:v>1.6970562748476801</c:v>
                  </c:pt>
                  <c:pt idx="3">
                    <c:v>0</c:v>
                  </c:pt>
                  <c:pt idx="4">
                    <c:v>0.56568542494923202</c:v>
                  </c:pt>
                  <c:pt idx="5">
                    <c:v>0.84852813742386191</c:v>
                  </c:pt>
                  <c:pt idx="6">
                    <c:v>0</c:v>
                  </c:pt>
                  <c:pt idx="7">
                    <c:v>0.28284271247465642</c:v>
                  </c:pt>
                  <c:pt idx="8">
                    <c:v>0.28000000000000008</c:v>
                  </c:pt>
                </c:numCache>
              </c:numRef>
            </c:plus>
            <c:minus>
              <c:numRef>
                <c:f>'UCS 7D,28D&amp;56DGRAPH'!$G$5:$G$13</c:f>
                <c:numCache>
                  <c:formatCode>General</c:formatCode>
                  <c:ptCount val="9"/>
                  <c:pt idx="0">
                    <c:v>0</c:v>
                  </c:pt>
                  <c:pt idx="1">
                    <c:v>1.600000000000054</c:v>
                  </c:pt>
                  <c:pt idx="2">
                    <c:v>1.6970562748476801</c:v>
                  </c:pt>
                  <c:pt idx="3">
                    <c:v>0</c:v>
                  </c:pt>
                  <c:pt idx="4">
                    <c:v>0.56568542494923202</c:v>
                  </c:pt>
                  <c:pt idx="5">
                    <c:v>0.84852813742386191</c:v>
                  </c:pt>
                  <c:pt idx="6">
                    <c:v>0</c:v>
                  </c:pt>
                  <c:pt idx="7">
                    <c:v>0.28284271247465642</c:v>
                  </c:pt>
                  <c:pt idx="8">
                    <c:v>0.28000000000000008</c:v>
                  </c:pt>
                </c:numCache>
              </c:numRef>
            </c:minus>
          </c:errBars>
          <c:cat>
            <c:strRef>
              <c:f>'UCS 7D,28D&amp;56DGRAPH'!$A$5:$A$13</c:f>
              <c:strCache>
                <c:ptCount val="9"/>
                <c:pt idx="0">
                  <c:v>CEMI-slag-1:1</c:v>
                </c:pt>
                <c:pt idx="1">
                  <c:v>CEMI-slag-1:2</c:v>
                </c:pt>
                <c:pt idx="2">
                  <c:v>CEMI-slag-1:3</c:v>
                </c:pt>
                <c:pt idx="3">
                  <c:v>CEMI-slag-1:4</c:v>
                </c:pt>
                <c:pt idx="4">
                  <c:v>CEMI-slag-1:5</c:v>
                </c:pt>
                <c:pt idx="5">
                  <c:v>CEMI-slag-1:6</c:v>
                </c:pt>
                <c:pt idx="6">
                  <c:v>CEMI-slag-1:7</c:v>
                </c:pt>
                <c:pt idx="7">
                  <c:v>CEMI-slag-1:8</c:v>
                </c:pt>
                <c:pt idx="8">
                  <c:v>CEMI-slag-1:9</c:v>
                </c:pt>
              </c:strCache>
            </c:strRef>
          </c:cat>
          <c:val>
            <c:numRef>
              <c:f>'UCS 7D,28D&amp;56DGRAPH'!$F$5:$F$13</c:f>
              <c:numCache>
                <c:formatCode>General</c:formatCode>
                <c:ptCount val="9"/>
                <c:pt idx="0">
                  <c:v>49.6</c:v>
                </c:pt>
                <c:pt idx="1">
                  <c:v>33.6</c:v>
                </c:pt>
                <c:pt idx="2">
                  <c:v>27.6</c:v>
                </c:pt>
                <c:pt idx="3">
                  <c:v>15.2</c:v>
                </c:pt>
                <c:pt idx="4">
                  <c:v>11.6</c:v>
                </c:pt>
                <c:pt idx="5">
                  <c:v>9.4</c:v>
                </c:pt>
                <c:pt idx="6">
                  <c:v>6.4</c:v>
                </c:pt>
                <c:pt idx="7">
                  <c:v>4.5999999999999996</c:v>
                </c:pt>
                <c:pt idx="8">
                  <c:v>3.8</c:v>
                </c:pt>
              </c:numCache>
            </c:numRef>
          </c:val>
        </c:ser>
        <c:ser>
          <c:idx val="3"/>
          <c:order val="3"/>
          <c:tx>
            <c:strRef>
              <c:f>'UCS 7D,28D&amp;56DGRAPH'!$H$4</c:f>
              <c:strCache>
                <c:ptCount val="1"/>
                <c:pt idx="0">
                  <c:v>56 days</c:v>
                </c:pt>
              </c:strCache>
            </c:strRef>
          </c:tx>
          <c:spPr>
            <a:solidFill>
              <a:srgbClr val="CC6600"/>
            </a:solidFill>
          </c:spPr>
          <c:errBars>
            <c:errBarType val="both"/>
            <c:errValType val="cust"/>
            <c:plus>
              <c:numRef>
                <c:f>'UCS 7D,28D&amp;56DGRAPH'!$I$5:$I$13</c:f>
                <c:numCache>
                  <c:formatCode>General</c:formatCode>
                  <c:ptCount val="9"/>
                  <c:pt idx="0">
                    <c:v>1.1313708498988064</c:v>
                  </c:pt>
                  <c:pt idx="1">
                    <c:v>1.5143755588801351</c:v>
                  </c:pt>
                  <c:pt idx="2">
                    <c:v>0.40000000000010233</c:v>
                  </c:pt>
                  <c:pt idx="3">
                    <c:v>0.69282032302756402</c:v>
                  </c:pt>
                  <c:pt idx="4">
                    <c:v>0.40000000000003127</c:v>
                  </c:pt>
                  <c:pt idx="5">
                    <c:v>0.39999999999977393</c:v>
                  </c:pt>
                  <c:pt idx="6">
                    <c:v>0.23094010767584044</c:v>
                  </c:pt>
                  <c:pt idx="7">
                    <c:v>0.23094010767585296</c:v>
                  </c:pt>
                  <c:pt idx="8">
                    <c:v>1.087791964408568E-15</c:v>
                  </c:pt>
                </c:numCache>
              </c:numRef>
            </c:plus>
            <c:minus>
              <c:numRef>
                <c:f>'UCS 7D,28D&amp;56DGRAPH'!$I$5:$I$13</c:f>
                <c:numCache>
                  <c:formatCode>General</c:formatCode>
                  <c:ptCount val="9"/>
                  <c:pt idx="0">
                    <c:v>1.1313708498988064</c:v>
                  </c:pt>
                  <c:pt idx="1">
                    <c:v>1.5143755588801351</c:v>
                  </c:pt>
                  <c:pt idx="2">
                    <c:v>0.40000000000010233</c:v>
                  </c:pt>
                  <c:pt idx="3">
                    <c:v>0.69282032302756402</c:v>
                  </c:pt>
                  <c:pt idx="4">
                    <c:v>0.40000000000003127</c:v>
                  </c:pt>
                  <c:pt idx="5">
                    <c:v>0.39999999999977393</c:v>
                  </c:pt>
                  <c:pt idx="6">
                    <c:v>0.23094010767584044</c:v>
                  </c:pt>
                  <c:pt idx="7">
                    <c:v>0.23094010767585296</c:v>
                  </c:pt>
                  <c:pt idx="8">
                    <c:v>1.087791964408568E-15</c:v>
                  </c:pt>
                </c:numCache>
              </c:numRef>
            </c:minus>
          </c:errBars>
          <c:cat>
            <c:strRef>
              <c:f>'UCS 7D,28D&amp;56DGRAPH'!$A$5:$A$13</c:f>
              <c:strCache>
                <c:ptCount val="9"/>
                <c:pt idx="0">
                  <c:v>CEMI-slag-1:1</c:v>
                </c:pt>
                <c:pt idx="1">
                  <c:v>CEMI-slag-1:2</c:v>
                </c:pt>
                <c:pt idx="2">
                  <c:v>CEMI-slag-1:3</c:v>
                </c:pt>
                <c:pt idx="3">
                  <c:v>CEMI-slag-1:4</c:v>
                </c:pt>
                <c:pt idx="4">
                  <c:v>CEMI-slag-1:5</c:v>
                </c:pt>
                <c:pt idx="5">
                  <c:v>CEMI-slag-1:6</c:v>
                </c:pt>
                <c:pt idx="6">
                  <c:v>CEMI-slag-1:7</c:v>
                </c:pt>
                <c:pt idx="7">
                  <c:v>CEMI-slag-1:8</c:v>
                </c:pt>
                <c:pt idx="8">
                  <c:v>CEMI-slag-1:9</c:v>
                </c:pt>
              </c:strCache>
            </c:strRef>
          </c:cat>
          <c:val>
            <c:numRef>
              <c:f>'UCS 7D,28D&amp;56DGRAPH'!$H$5:$H$13</c:f>
              <c:numCache>
                <c:formatCode>General</c:formatCode>
                <c:ptCount val="9"/>
                <c:pt idx="0">
                  <c:v>49.1</c:v>
                </c:pt>
                <c:pt idx="1">
                  <c:v>37.700000000000003</c:v>
                </c:pt>
                <c:pt idx="2">
                  <c:v>30</c:v>
                </c:pt>
                <c:pt idx="3">
                  <c:v>22</c:v>
                </c:pt>
                <c:pt idx="4">
                  <c:v>12.8</c:v>
                </c:pt>
                <c:pt idx="5">
                  <c:v>17.2</c:v>
                </c:pt>
                <c:pt idx="6">
                  <c:v>8.9</c:v>
                </c:pt>
                <c:pt idx="7">
                  <c:v>5.3</c:v>
                </c:pt>
                <c:pt idx="8">
                  <c:v>5.6</c:v>
                </c:pt>
              </c:numCache>
            </c:numRef>
          </c:val>
        </c:ser>
        <c:gapWidth val="149"/>
        <c:axId val="63830272"/>
        <c:axId val="64307584"/>
      </c:barChart>
      <c:catAx>
        <c:axId val="63830272"/>
        <c:scaling>
          <c:orientation val="minMax"/>
        </c:scaling>
        <c:axPos val="b"/>
        <c:title>
          <c:tx>
            <c:rich>
              <a:bodyPr/>
              <a:lstStyle/>
              <a:p>
                <a:pPr>
                  <a:defRPr/>
                </a:pPr>
                <a:r>
                  <a:rPr lang="en-GB"/>
                  <a:t>Mix ratios (%)</a:t>
                </a:r>
              </a:p>
            </c:rich>
          </c:tx>
          <c:layout>
            <c:manualLayout>
              <c:xMode val="edge"/>
              <c:yMode val="edge"/>
              <c:x val="0.40302773735523023"/>
              <c:y val="0.82725705318644771"/>
            </c:manualLayout>
          </c:layout>
        </c:title>
        <c:majorTickMark val="none"/>
        <c:tickLblPos val="nextTo"/>
        <c:crossAx val="64307584"/>
        <c:crosses val="autoZero"/>
        <c:auto val="1"/>
        <c:lblAlgn val="ctr"/>
        <c:lblOffset val="100"/>
      </c:catAx>
      <c:valAx>
        <c:axId val="64307584"/>
        <c:scaling>
          <c:orientation val="minMax"/>
        </c:scaling>
        <c:axPos val="l"/>
        <c:majorGridlines/>
        <c:title>
          <c:tx>
            <c:rich>
              <a:bodyPr/>
              <a:lstStyle/>
              <a:p>
                <a:pPr>
                  <a:defRPr/>
                </a:pPr>
                <a:r>
                  <a:rPr lang="en-GB"/>
                  <a:t>UCS (MPa)</a:t>
                </a:r>
              </a:p>
            </c:rich>
          </c:tx>
          <c:layout>
            <c:manualLayout>
              <c:xMode val="edge"/>
              <c:yMode val="edge"/>
              <c:x val="5.1830534312216712E-3"/>
              <c:y val="0.24783413865394249"/>
            </c:manualLayout>
          </c:layout>
        </c:title>
        <c:numFmt formatCode="General" sourceLinked="1"/>
        <c:tickLblPos val="nextTo"/>
        <c:crossAx val="63830272"/>
        <c:crosses val="autoZero"/>
        <c:crossBetween val="between"/>
        <c:majorUnit val="5"/>
      </c:valAx>
    </c:plotArea>
    <c:legend>
      <c:legendPos val="r"/>
      <c:layout>
        <c:manualLayout>
          <c:xMode val="edge"/>
          <c:yMode val="edge"/>
          <c:x val="0.52351412229242267"/>
          <c:y val="0.9395010905616048"/>
          <c:w val="0.47317101378535364"/>
          <c:h val="6.0498909438395206E-2"/>
        </c:manualLayout>
      </c:layout>
    </c:legend>
    <c:plotVisOnly val="1"/>
    <c:dispBlanksAs val="gap"/>
  </c:chart>
  <c:txPr>
    <a:bodyPr/>
    <a:lstStyle/>
    <a:p>
      <a:pPr>
        <a:defRPr sz="1800"/>
      </a:pPr>
      <a:endParaRPr lang="en-US"/>
    </a:p>
  </c:txPr>
  <c:externalData r:id="rId1"/>
</c:chartSpace>
</file>

<file path=ppt/drawings/drawing1.xml><?xml version="1.0" encoding="utf-8"?>
<c:userShapes xmlns:c="http://schemas.openxmlformats.org/drawingml/2006/chart">
  <cdr:relSizeAnchor xmlns:cdr="http://schemas.openxmlformats.org/drawingml/2006/chartDrawing">
    <cdr:from>
      <cdr:x>0.82903</cdr:x>
      <cdr:y>0.53226</cdr:y>
    </cdr:from>
    <cdr:to>
      <cdr:x>1</cdr:x>
      <cdr:y>0.70162</cdr:y>
    </cdr:to>
    <cdr:sp macro="" textlink="">
      <cdr:nvSpPr>
        <cdr:cNvPr id="2" name="TextBox 1"/>
        <cdr:cNvSpPr txBox="1"/>
      </cdr:nvSpPr>
      <cdr:spPr>
        <a:xfrm xmlns:a="http://schemas.openxmlformats.org/drawingml/2006/main">
          <a:off x="3790336" y="1460090"/>
          <a:ext cx="781664" cy="46458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GB" sz="1000"/>
            <a:t>w/s=0.40 </a:t>
          </a:r>
        </a:p>
        <a:p xmlns:a="http://schemas.openxmlformats.org/drawingml/2006/main">
          <a:endParaRPr lang="en-GB" sz="10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EDE89C-FF6D-446A-80E8-8A1F4A74C58A}" type="datetimeFigureOut">
              <a:rPr lang="tr-TR" smtClean="0"/>
              <a:pPr/>
              <a:t>15.11.2015</a:t>
            </a:fld>
            <a:endParaRPr lang="tr-T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D06ED9-C4AB-43A7-96F6-D95A05A285BC}" type="slidenum">
              <a:rPr lang="tr-TR" smtClean="0"/>
              <a:pPr/>
              <a:t>‹#›</a:t>
            </a:fld>
            <a:endParaRPr lang="tr-TR"/>
          </a:p>
        </p:txBody>
      </p:sp>
    </p:spTree>
    <p:extLst>
      <p:ext uri="{BB962C8B-B14F-4D97-AF65-F5344CB8AC3E}">
        <p14:creationId xmlns="" xmlns:p14="http://schemas.microsoft.com/office/powerpoint/2010/main" val="12424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GB" smtClean="0"/>
          </a:p>
        </p:txBody>
      </p:sp>
      <p:sp>
        <p:nvSpPr>
          <p:cNvPr id="47108" name="Slide Number Placeholder 3"/>
          <p:cNvSpPr>
            <a:spLocks noGrp="1"/>
          </p:cNvSpPr>
          <p:nvPr>
            <p:ph type="sldNum" sz="quarter" idx="5"/>
          </p:nvPr>
        </p:nvSpPr>
        <p:spPr/>
        <p:txBody>
          <a:bodyPr/>
          <a:lstStyle/>
          <a:p>
            <a:pPr>
              <a:defRPr/>
            </a:pPr>
            <a:fld id="{B8E5F98C-588B-4C47-A8E6-AF2F0034C3DA}" type="slidenum">
              <a:rPr lang="en-US" smtClean="0"/>
              <a:pPr>
                <a:defRPr/>
              </a:pPr>
              <a:t>12</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7BD2C6E-8383-4831-9B6F-DDAF8F34F9A9}" type="datetimeFigureOut">
              <a:rPr lang="tr-TR" smtClean="0">
                <a:solidFill>
                  <a:srgbClr val="DBF5F9">
                    <a:shade val="90000"/>
                  </a:srgbClr>
                </a:solidFill>
              </a:rPr>
              <a:pPr/>
              <a:t>15.11.2015</a:t>
            </a:fld>
            <a:endParaRPr lang="tr-TR">
              <a:solidFill>
                <a:srgbClr val="DBF5F9">
                  <a:shade val="90000"/>
                </a:srgbClr>
              </a:solidFill>
            </a:endParaRPr>
          </a:p>
        </p:txBody>
      </p:sp>
      <p:sp>
        <p:nvSpPr>
          <p:cNvPr id="19" name="Footer Placeholder 18"/>
          <p:cNvSpPr>
            <a:spLocks noGrp="1"/>
          </p:cNvSpPr>
          <p:nvPr>
            <p:ph type="ftr" sz="quarter" idx="11"/>
          </p:nvPr>
        </p:nvSpPr>
        <p:spPr/>
        <p:txBody>
          <a:bodyPr/>
          <a:lstStyle/>
          <a:p>
            <a:endParaRPr lang="tr-TR">
              <a:solidFill>
                <a:srgbClr val="DBF5F9">
                  <a:shade val="90000"/>
                </a:srgbClr>
              </a:solidFill>
            </a:endParaRPr>
          </a:p>
        </p:txBody>
      </p:sp>
      <p:sp>
        <p:nvSpPr>
          <p:cNvPr id="27" name="Slide Number Placeholder 26"/>
          <p:cNvSpPr>
            <a:spLocks noGrp="1"/>
          </p:cNvSpPr>
          <p:nvPr>
            <p:ph type="sldNum" sz="quarter" idx="12"/>
          </p:nvPr>
        </p:nvSpPr>
        <p:spPr/>
        <p:txBody>
          <a:bodyPr/>
          <a:lstStyle/>
          <a:p>
            <a:fld id="{26AD3CB6-E269-4196-A58B-31EDCD3A0789}" type="slidenum">
              <a:rPr lang="tr-TR" smtClean="0">
                <a:solidFill>
                  <a:srgbClr val="DBF5F9">
                    <a:shade val="90000"/>
                  </a:srgbClr>
                </a:solidFill>
              </a:rPr>
              <a:pPr/>
              <a:t>‹#›</a:t>
            </a:fld>
            <a:endParaRPr lang="tr-TR">
              <a:solidFill>
                <a:srgbClr val="DBF5F9">
                  <a:shade val="90000"/>
                </a:srgbClr>
              </a:solidFill>
            </a:endParaRPr>
          </a:p>
        </p:txBody>
      </p:sp>
    </p:spTree>
    <p:extLst>
      <p:ext uri="{BB962C8B-B14F-4D97-AF65-F5344CB8AC3E}">
        <p14:creationId xmlns="" xmlns:p14="http://schemas.microsoft.com/office/powerpoint/2010/main" val="270262462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7BD2C6E-8383-4831-9B6F-DDAF8F34F9A9}" type="datetimeFigureOut">
              <a:rPr lang="tr-TR" smtClean="0">
                <a:solidFill>
                  <a:srgbClr val="04617B">
                    <a:shade val="90000"/>
                  </a:srgbClr>
                </a:solidFill>
              </a:rPr>
              <a:pPr/>
              <a:t>15.11.2015</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fld id="{26AD3CB6-E269-4196-A58B-31EDCD3A0789}"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 xmlns:p14="http://schemas.microsoft.com/office/powerpoint/2010/main" val="414090127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7BD2C6E-8383-4831-9B6F-DDAF8F34F9A9}" type="datetimeFigureOut">
              <a:rPr lang="tr-TR" smtClean="0">
                <a:solidFill>
                  <a:srgbClr val="04617B">
                    <a:shade val="90000"/>
                  </a:srgbClr>
                </a:solidFill>
              </a:rPr>
              <a:pPr/>
              <a:t>15.11.2015</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fld id="{26AD3CB6-E269-4196-A58B-31EDCD3A0789}"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 xmlns:p14="http://schemas.microsoft.com/office/powerpoint/2010/main" val="255813941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235EDAF-476F-492B-9858-15DE3319B99F}" type="datetimeFigureOut">
              <a:rPr lang="tr-TR" smtClean="0"/>
              <a:pPr/>
              <a:t>15.11.2015</a:t>
            </a:fld>
            <a:endParaRPr lang="tr-T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tr-T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5A4BCD1-CECD-43A5-8073-21FFE09AE65E}" type="slidenum">
              <a:rPr lang="tr-TR" smtClean="0"/>
              <a:pPr/>
              <a:t>‹#›</a:t>
            </a:fld>
            <a:endParaRPr lang="tr-T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235EDAF-476F-492B-9858-15DE3319B99F}" type="datetimeFigureOut">
              <a:rPr lang="tr-TR" smtClean="0"/>
              <a:pPr/>
              <a:t>15.11.2015</a:t>
            </a:fld>
            <a:endParaRPr lang="tr-TR"/>
          </a:p>
        </p:txBody>
      </p:sp>
      <p:sp>
        <p:nvSpPr>
          <p:cNvPr id="5" name="Footer Placeholder 4"/>
          <p:cNvSpPr>
            <a:spLocks noGrp="1"/>
          </p:cNvSpPr>
          <p:nvPr>
            <p:ph type="ftr" sz="quarter" idx="11"/>
          </p:nvPr>
        </p:nvSpPr>
        <p:spPr/>
        <p:txBody>
          <a:bodyPr/>
          <a:lstStyle>
            <a:extLst/>
          </a:lstStyle>
          <a:p>
            <a:endParaRPr lang="tr-TR"/>
          </a:p>
        </p:txBody>
      </p:sp>
      <p:sp>
        <p:nvSpPr>
          <p:cNvPr id="6" name="Slide Number Placeholder 5"/>
          <p:cNvSpPr>
            <a:spLocks noGrp="1"/>
          </p:cNvSpPr>
          <p:nvPr>
            <p:ph type="sldNum" sz="quarter" idx="12"/>
          </p:nvPr>
        </p:nvSpPr>
        <p:spPr/>
        <p:txBody>
          <a:bodyPr/>
          <a:lstStyle>
            <a:extLst/>
          </a:lstStyle>
          <a:p>
            <a:fld id="{C5A4BCD1-CECD-43A5-8073-21FFE09AE65E}" type="slidenum">
              <a:rPr lang="tr-TR" smtClean="0"/>
              <a:pPr/>
              <a:t>‹#›</a:t>
            </a:fld>
            <a:endParaRPr lang="tr-T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235EDAF-476F-492B-9858-15DE3319B99F}" type="datetimeFigureOut">
              <a:rPr lang="tr-TR" smtClean="0"/>
              <a:pPr/>
              <a:t>15.11.2015</a:t>
            </a:fld>
            <a:endParaRPr lang="tr-TR"/>
          </a:p>
        </p:txBody>
      </p:sp>
      <p:sp>
        <p:nvSpPr>
          <p:cNvPr id="5" name="Footer Placeholder 4"/>
          <p:cNvSpPr>
            <a:spLocks noGrp="1"/>
          </p:cNvSpPr>
          <p:nvPr>
            <p:ph type="ftr" sz="quarter" idx="11"/>
          </p:nvPr>
        </p:nvSpPr>
        <p:spPr/>
        <p:txBody>
          <a:bodyPr/>
          <a:lstStyle>
            <a:extLst/>
          </a:lstStyle>
          <a:p>
            <a:endParaRPr lang="tr-TR"/>
          </a:p>
        </p:txBody>
      </p:sp>
      <p:sp>
        <p:nvSpPr>
          <p:cNvPr id="6" name="Slide Number Placeholder 5"/>
          <p:cNvSpPr>
            <a:spLocks noGrp="1"/>
          </p:cNvSpPr>
          <p:nvPr>
            <p:ph type="sldNum" sz="quarter" idx="12"/>
          </p:nvPr>
        </p:nvSpPr>
        <p:spPr/>
        <p:txBody>
          <a:bodyPr/>
          <a:lstStyle>
            <a:extLst/>
          </a:lstStyle>
          <a:p>
            <a:fld id="{C5A4BCD1-CECD-43A5-8073-21FFE09AE65E}" type="slidenum">
              <a:rPr lang="tr-TR" smtClean="0"/>
              <a:pPr/>
              <a:t>‹#›</a:t>
            </a:fld>
            <a:endParaRPr lang="tr-T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235EDAF-476F-492B-9858-15DE3319B99F}" type="datetimeFigureOut">
              <a:rPr lang="tr-TR" smtClean="0"/>
              <a:pPr/>
              <a:t>15.11.2015</a:t>
            </a:fld>
            <a:endParaRPr lang="tr-TR"/>
          </a:p>
        </p:txBody>
      </p:sp>
      <p:sp>
        <p:nvSpPr>
          <p:cNvPr id="6" name="Footer Placeholder 5"/>
          <p:cNvSpPr>
            <a:spLocks noGrp="1"/>
          </p:cNvSpPr>
          <p:nvPr>
            <p:ph type="ftr" sz="quarter" idx="11"/>
          </p:nvPr>
        </p:nvSpPr>
        <p:spPr/>
        <p:txBody>
          <a:bodyPr/>
          <a:lstStyle>
            <a:extLst/>
          </a:lstStyle>
          <a:p>
            <a:endParaRPr lang="tr-TR"/>
          </a:p>
        </p:txBody>
      </p:sp>
      <p:sp>
        <p:nvSpPr>
          <p:cNvPr id="7" name="Slide Number Placeholder 6"/>
          <p:cNvSpPr>
            <a:spLocks noGrp="1"/>
          </p:cNvSpPr>
          <p:nvPr>
            <p:ph type="sldNum" sz="quarter" idx="12"/>
          </p:nvPr>
        </p:nvSpPr>
        <p:spPr/>
        <p:txBody>
          <a:bodyPr/>
          <a:lstStyle>
            <a:extLst/>
          </a:lstStyle>
          <a:p>
            <a:fld id="{C5A4BCD1-CECD-43A5-8073-21FFE09AE65E}" type="slidenum">
              <a:rPr lang="tr-TR" smtClean="0"/>
              <a:pPr/>
              <a:t>‹#›</a:t>
            </a:fld>
            <a:endParaRPr lang="tr-T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235EDAF-476F-492B-9858-15DE3319B99F}" type="datetimeFigureOut">
              <a:rPr lang="tr-TR" smtClean="0"/>
              <a:pPr/>
              <a:t>15.11.2015</a:t>
            </a:fld>
            <a:endParaRPr lang="tr-TR"/>
          </a:p>
        </p:txBody>
      </p:sp>
      <p:sp>
        <p:nvSpPr>
          <p:cNvPr id="8" name="Footer Placeholder 7"/>
          <p:cNvSpPr>
            <a:spLocks noGrp="1"/>
          </p:cNvSpPr>
          <p:nvPr>
            <p:ph type="ftr" sz="quarter" idx="11"/>
          </p:nvPr>
        </p:nvSpPr>
        <p:spPr/>
        <p:txBody>
          <a:bodyPr/>
          <a:lstStyle>
            <a:extLst/>
          </a:lstStyle>
          <a:p>
            <a:endParaRPr lang="tr-TR"/>
          </a:p>
        </p:txBody>
      </p:sp>
      <p:sp>
        <p:nvSpPr>
          <p:cNvPr id="9" name="Slide Number Placeholder 8"/>
          <p:cNvSpPr>
            <a:spLocks noGrp="1"/>
          </p:cNvSpPr>
          <p:nvPr>
            <p:ph type="sldNum" sz="quarter" idx="12"/>
          </p:nvPr>
        </p:nvSpPr>
        <p:spPr/>
        <p:txBody>
          <a:bodyPr/>
          <a:lstStyle>
            <a:extLst/>
          </a:lstStyle>
          <a:p>
            <a:fld id="{C5A4BCD1-CECD-43A5-8073-21FFE09AE65E}"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0235EDAF-476F-492B-9858-15DE3319B99F}" type="datetimeFigureOut">
              <a:rPr lang="tr-TR" smtClean="0"/>
              <a:pPr/>
              <a:t>15.11.2015</a:t>
            </a:fld>
            <a:endParaRPr lang="tr-TR"/>
          </a:p>
        </p:txBody>
      </p:sp>
      <p:sp>
        <p:nvSpPr>
          <p:cNvPr id="4" name="Footer Placeholder 3"/>
          <p:cNvSpPr>
            <a:spLocks noGrp="1"/>
          </p:cNvSpPr>
          <p:nvPr>
            <p:ph type="ftr" sz="quarter" idx="11"/>
          </p:nvPr>
        </p:nvSpPr>
        <p:spPr/>
        <p:txBody>
          <a:bodyPr/>
          <a:lstStyle>
            <a:extLst/>
          </a:lstStyle>
          <a:p>
            <a:endParaRPr lang="tr-TR"/>
          </a:p>
        </p:txBody>
      </p:sp>
      <p:sp>
        <p:nvSpPr>
          <p:cNvPr id="5" name="Slide Number Placeholder 4"/>
          <p:cNvSpPr>
            <a:spLocks noGrp="1"/>
          </p:cNvSpPr>
          <p:nvPr>
            <p:ph type="sldNum" sz="quarter" idx="12"/>
          </p:nvPr>
        </p:nvSpPr>
        <p:spPr/>
        <p:txBody>
          <a:bodyPr/>
          <a:lstStyle>
            <a:extLst/>
          </a:lstStyle>
          <a:p>
            <a:fld id="{C5A4BCD1-CECD-43A5-8073-21FFE09AE65E}" type="slidenum">
              <a:rPr lang="tr-TR" smtClean="0"/>
              <a:pPr/>
              <a:t>‹#›</a:t>
            </a:fld>
            <a:endParaRPr lang="tr-T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235EDAF-476F-492B-9858-15DE3319B99F}" type="datetimeFigureOut">
              <a:rPr lang="tr-TR" smtClean="0"/>
              <a:pPr/>
              <a:t>15.11.2015</a:t>
            </a:fld>
            <a:endParaRPr lang="tr-TR"/>
          </a:p>
        </p:txBody>
      </p:sp>
      <p:sp>
        <p:nvSpPr>
          <p:cNvPr id="3" name="Footer Placeholder 2"/>
          <p:cNvSpPr>
            <a:spLocks noGrp="1"/>
          </p:cNvSpPr>
          <p:nvPr>
            <p:ph type="ftr" sz="quarter" idx="11"/>
          </p:nvPr>
        </p:nvSpPr>
        <p:spPr/>
        <p:txBody>
          <a:bodyPr/>
          <a:lstStyle>
            <a:extLst/>
          </a:lstStyle>
          <a:p>
            <a:endParaRPr lang="tr-TR"/>
          </a:p>
        </p:txBody>
      </p:sp>
      <p:sp>
        <p:nvSpPr>
          <p:cNvPr id="4" name="Slide Number Placeholder 3"/>
          <p:cNvSpPr>
            <a:spLocks noGrp="1"/>
          </p:cNvSpPr>
          <p:nvPr>
            <p:ph type="sldNum" sz="quarter" idx="12"/>
          </p:nvPr>
        </p:nvSpPr>
        <p:spPr/>
        <p:txBody>
          <a:bodyPr/>
          <a:lstStyle>
            <a:extLst/>
          </a:lstStyle>
          <a:p>
            <a:fld id="{C5A4BCD1-CECD-43A5-8073-21FFE09AE65E}" type="slidenum">
              <a:rPr lang="tr-TR" smtClean="0"/>
              <a:pPr/>
              <a:t>‹#›</a:t>
            </a:fld>
            <a:endParaRPr lang="tr-T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0235EDAF-476F-492B-9858-15DE3319B99F}" type="datetimeFigureOut">
              <a:rPr lang="tr-TR" smtClean="0"/>
              <a:pPr/>
              <a:t>15.11.2015</a:t>
            </a:fld>
            <a:endParaRPr lang="tr-TR"/>
          </a:p>
        </p:txBody>
      </p:sp>
      <p:sp>
        <p:nvSpPr>
          <p:cNvPr id="6" name="Footer Placeholder 5"/>
          <p:cNvSpPr>
            <a:spLocks noGrp="1"/>
          </p:cNvSpPr>
          <p:nvPr>
            <p:ph type="ftr" sz="quarter" idx="11"/>
          </p:nvPr>
        </p:nvSpPr>
        <p:spPr/>
        <p:txBody>
          <a:bodyPr/>
          <a:lstStyle>
            <a:extLst/>
          </a:lstStyle>
          <a:p>
            <a:endParaRPr lang="tr-TR"/>
          </a:p>
        </p:txBody>
      </p:sp>
      <p:sp>
        <p:nvSpPr>
          <p:cNvPr id="7" name="Slide Number Placeholder 6"/>
          <p:cNvSpPr>
            <a:spLocks noGrp="1"/>
          </p:cNvSpPr>
          <p:nvPr>
            <p:ph type="sldNum" sz="quarter" idx="12"/>
          </p:nvPr>
        </p:nvSpPr>
        <p:spPr/>
        <p:txBody>
          <a:bodyPr/>
          <a:lstStyle>
            <a:extLst/>
          </a:lstStyle>
          <a:p>
            <a:fld id="{C5A4BCD1-CECD-43A5-8073-21FFE09AE65E}"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7BD2C6E-8383-4831-9B6F-DDAF8F34F9A9}" type="datetimeFigureOut">
              <a:rPr lang="tr-TR" smtClean="0">
                <a:solidFill>
                  <a:srgbClr val="04617B">
                    <a:shade val="90000"/>
                  </a:srgbClr>
                </a:solidFill>
              </a:rPr>
              <a:pPr/>
              <a:t>15.11.2015</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fld id="{26AD3CB6-E269-4196-A58B-31EDCD3A0789}"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 xmlns:p14="http://schemas.microsoft.com/office/powerpoint/2010/main" val="359969002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235EDAF-476F-492B-9858-15DE3319B99F}" type="datetimeFigureOut">
              <a:rPr lang="tr-TR" smtClean="0"/>
              <a:pPr/>
              <a:t>15.11.2015</a:t>
            </a:fld>
            <a:endParaRPr lang="tr-T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tr-T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C5A4BCD1-CECD-43A5-8073-21FFE09AE65E}" type="slidenum">
              <a:rPr lang="tr-TR" smtClean="0"/>
              <a:pPr/>
              <a:t>‹#›</a:t>
            </a:fld>
            <a:endParaRPr lang="tr-T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235EDAF-476F-492B-9858-15DE3319B99F}" type="datetimeFigureOut">
              <a:rPr lang="tr-TR" smtClean="0"/>
              <a:pPr/>
              <a:t>15.11.2015</a:t>
            </a:fld>
            <a:endParaRPr lang="tr-TR"/>
          </a:p>
        </p:txBody>
      </p:sp>
      <p:sp>
        <p:nvSpPr>
          <p:cNvPr id="5" name="Footer Placeholder 4"/>
          <p:cNvSpPr>
            <a:spLocks noGrp="1"/>
          </p:cNvSpPr>
          <p:nvPr>
            <p:ph type="ftr" sz="quarter" idx="11"/>
          </p:nvPr>
        </p:nvSpPr>
        <p:spPr/>
        <p:txBody>
          <a:bodyPr/>
          <a:lstStyle>
            <a:extLst/>
          </a:lstStyle>
          <a:p>
            <a:endParaRPr lang="tr-TR"/>
          </a:p>
        </p:txBody>
      </p:sp>
      <p:sp>
        <p:nvSpPr>
          <p:cNvPr id="6" name="Slide Number Placeholder 5"/>
          <p:cNvSpPr>
            <a:spLocks noGrp="1"/>
          </p:cNvSpPr>
          <p:nvPr>
            <p:ph type="sldNum" sz="quarter" idx="12"/>
          </p:nvPr>
        </p:nvSpPr>
        <p:spPr/>
        <p:txBody>
          <a:bodyPr/>
          <a:lstStyle>
            <a:extLst/>
          </a:lstStyle>
          <a:p>
            <a:fld id="{C5A4BCD1-CECD-43A5-8073-21FFE09AE65E}" type="slidenum">
              <a:rPr lang="tr-TR" smtClean="0"/>
              <a:pPr/>
              <a:t>‹#›</a:t>
            </a:fld>
            <a:endParaRPr lang="tr-T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235EDAF-476F-492B-9858-15DE3319B99F}" type="datetimeFigureOut">
              <a:rPr lang="tr-TR" smtClean="0"/>
              <a:pPr/>
              <a:t>15.11.2015</a:t>
            </a:fld>
            <a:endParaRPr lang="tr-TR"/>
          </a:p>
        </p:txBody>
      </p:sp>
      <p:sp>
        <p:nvSpPr>
          <p:cNvPr id="5" name="Footer Placeholder 4"/>
          <p:cNvSpPr>
            <a:spLocks noGrp="1"/>
          </p:cNvSpPr>
          <p:nvPr>
            <p:ph type="ftr" sz="quarter" idx="11"/>
          </p:nvPr>
        </p:nvSpPr>
        <p:spPr/>
        <p:txBody>
          <a:bodyPr/>
          <a:lstStyle>
            <a:extLst/>
          </a:lstStyle>
          <a:p>
            <a:endParaRPr lang="tr-TR"/>
          </a:p>
        </p:txBody>
      </p:sp>
      <p:sp>
        <p:nvSpPr>
          <p:cNvPr id="6" name="Slide Number Placeholder 5"/>
          <p:cNvSpPr>
            <a:spLocks noGrp="1"/>
          </p:cNvSpPr>
          <p:nvPr>
            <p:ph type="sldNum" sz="quarter" idx="12"/>
          </p:nvPr>
        </p:nvSpPr>
        <p:spPr/>
        <p:txBody>
          <a:bodyPr/>
          <a:lstStyle>
            <a:extLst/>
          </a:lstStyle>
          <a:p>
            <a:fld id="{C5A4BCD1-CECD-43A5-8073-21FFE09AE65E}" type="slidenum">
              <a:rPr lang="tr-TR" smtClean="0"/>
              <a:pPr/>
              <a:t>‹#›</a:t>
            </a:fld>
            <a:endParaRPr lang="tr-T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7BD2C6E-8383-4831-9B6F-DDAF8F34F9A9}" type="datetimeFigureOut">
              <a:rPr lang="tr-TR" smtClean="0">
                <a:solidFill>
                  <a:srgbClr val="DBF5F9">
                    <a:shade val="90000"/>
                  </a:srgbClr>
                </a:solidFill>
              </a:rPr>
              <a:pPr/>
              <a:t>15.11.2015</a:t>
            </a:fld>
            <a:endParaRPr lang="tr-TR">
              <a:solidFill>
                <a:srgbClr val="DBF5F9">
                  <a:shade val="90000"/>
                </a:srgbClr>
              </a:solidFill>
            </a:endParaRPr>
          </a:p>
        </p:txBody>
      </p:sp>
      <p:sp>
        <p:nvSpPr>
          <p:cNvPr id="5" name="Footer Placeholder 4"/>
          <p:cNvSpPr>
            <a:spLocks noGrp="1"/>
          </p:cNvSpPr>
          <p:nvPr>
            <p:ph type="ftr" sz="quarter" idx="11"/>
          </p:nvPr>
        </p:nvSpPr>
        <p:spPr/>
        <p:txBody>
          <a:bodyPr/>
          <a:lstStyle/>
          <a:p>
            <a:endParaRPr lang="tr-TR">
              <a:solidFill>
                <a:srgbClr val="DBF5F9">
                  <a:shade val="90000"/>
                </a:srgbClr>
              </a:solidFill>
            </a:endParaRPr>
          </a:p>
        </p:txBody>
      </p:sp>
      <p:sp>
        <p:nvSpPr>
          <p:cNvPr id="6" name="Slide Number Placeholder 5"/>
          <p:cNvSpPr>
            <a:spLocks noGrp="1"/>
          </p:cNvSpPr>
          <p:nvPr>
            <p:ph type="sldNum" sz="quarter" idx="12"/>
          </p:nvPr>
        </p:nvSpPr>
        <p:spPr/>
        <p:txBody>
          <a:bodyPr/>
          <a:lstStyle/>
          <a:p>
            <a:fld id="{26AD3CB6-E269-4196-A58B-31EDCD3A0789}" type="slidenum">
              <a:rPr lang="tr-TR" smtClean="0">
                <a:solidFill>
                  <a:srgbClr val="DBF5F9">
                    <a:shade val="90000"/>
                  </a:srgbClr>
                </a:solidFill>
              </a:rPr>
              <a:pPr/>
              <a:t>‹#›</a:t>
            </a:fld>
            <a:endParaRPr lang="tr-TR">
              <a:solidFill>
                <a:srgbClr val="DBF5F9">
                  <a:shade val="90000"/>
                </a:srgbClr>
              </a:solidFill>
            </a:endParaRPr>
          </a:p>
        </p:txBody>
      </p:sp>
    </p:spTree>
    <p:extLst>
      <p:ext uri="{BB962C8B-B14F-4D97-AF65-F5344CB8AC3E}">
        <p14:creationId xmlns="" xmlns:p14="http://schemas.microsoft.com/office/powerpoint/2010/main" val="3599004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7BD2C6E-8383-4831-9B6F-DDAF8F34F9A9}" type="datetimeFigureOut">
              <a:rPr lang="tr-TR" smtClean="0">
                <a:solidFill>
                  <a:srgbClr val="04617B">
                    <a:shade val="90000"/>
                  </a:srgbClr>
                </a:solidFill>
              </a:rPr>
              <a:pPr/>
              <a:t>15.11.2015</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fld id="{26AD3CB6-E269-4196-A58B-31EDCD3A0789}"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 xmlns:p14="http://schemas.microsoft.com/office/powerpoint/2010/main" val="949359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7BD2C6E-8383-4831-9B6F-DDAF8F34F9A9}" type="datetimeFigureOut">
              <a:rPr lang="tr-TR" smtClean="0">
                <a:solidFill>
                  <a:srgbClr val="04617B">
                    <a:shade val="90000"/>
                  </a:srgbClr>
                </a:solidFill>
              </a:rPr>
              <a:pPr/>
              <a:t>15.11.2015</a:t>
            </a:fld>
            <a:endParaRPr lang="tr-TR">
              <a:solidFill>
                <a:srgbClr val="04617B">
                  <a:shade val="90000"/>
                </a:srgbClr>
              </a:solidFill>
            </a:endParaRPr>
          </a:p>
        </p:txBody>
      </p:sp>
      <p:sp>
        <p:nvSpPr>
          <p:cNvPr id="8" name="Footer Placeholder 7"/>
          <p:cNvSpPr>
            <a:spLocks noGrp="1"/>
          </p:cNvSpPr>
          <p:nvPr>
            <p:ph type="ftr" sz="quarter" idx="11"/>
          </p:nvPr>
        </p:nvSpPr>
        <p:spPr/>
        <p:txBody>
          <a:bodyPr/>
          <a:lstStyle/>
          <a:p>
            <a:endParaRPr lang="tr-TR">
              <a:solidFill>
                <a:srgbClr val="04617B">
                  <a:shade val="90000"/>
                </a:srgbClr>
              </a:solidFill>
            </a:endParaRPr>
          </a:p>
        </p:txBody>
      </p:sp>
      <p:sp>
        <p:nvSpPr>
          <p:cNvPr id="9" name="Slide Number Placeholder 8"/>
          <p:cNvSpPr>
            <a:spLocks noGrp="1"/>
          </p:cNvSpPr>
          <p:nvPr>
            <p:ph type="sldNum" sz="quarter" idx="12"/>
          </p:nvPr>
        </p:nvSpPr>
        <p:spPr/>
        <p:txBody>
          <a:bodyPr/>
          <a:lstStyle/>
          <a:p>
            <a:fld id="{26AD3CB6-E269-4196-A58B-31EDCD3A0789}"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 xmlns:p14="http://schemas.microsoft.com/office/powerpoint/2010/main" val="40029702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7BD2C6E-8383-4831-9B6F-DDAF8F34F9A9}" type="datetimeFigureOut">
              <a:rPr lang="tr-TR" smtClean="0">
                <a:solidFill>
                  <a:srgbClr val="04617B">
                    <a:shade val="90000"/>
                  </a:srgbClr>
                </a:solidFill>
              </a:rPr>
              <a:pPr/>
              <a:t>15.11.2015</a:t>
            </a:fld>
            <a:endParaRPr lang="tr-TR">
              <a:solidFill>
                <a:srgbClr val="04617B">
                  <a:shade val="90000"/>
                </a:srgbClr>
              </a:solidFill>
            </a:endParaRPr>
          </a:p>
        </p:txBody>
      </p:sp>
      <p:sp>
        <p:nvSpPr>
          <p:cNvPr id="4" name="Footer Placeholder 3"/>
          <p:cNvSpPr>
            <a:spLocks noGrp="1"/>
          </p:cNvSpPr>
          <p:nvPr>
            <p:ph type="ftr" sz="quarter" idx="11"/>
          </p:nvPr>
        </p:nvSpPr>
        <p:spPr/>
        <p:txBody>
          <a:bodyPr/>
          <a:lstStyle/>
          <a:p>
            <a:endParaRPr lang="tr-TR">
              <a:solidFill>
                <a:srgbClr val="04617B">
                  <a:shade val="90000"/>
                </a:srgbClr>
              </a:solidFill>
            </a:endParaRPr>
          </a:p>
        </p:txBody>
      </p:sp>
      <p:sp>
        <p:nvSpPr>
          <p:cNvPr id="5" name="Slide Number Placeholder 4"/>
          <p:cNvSpPr>
            <a:spLocks noGrp="1"/>
          </p:cNvSpPr>
          <p:nvPr>
            <p:ph type="sldNum" sz="quarter" idx="12"/>
          </p:nvPr>
        </p:nvSpPr>
        <p:spPr/>
        <p:txBody>
          <a:bodyPr/>
          <a:lstStyle/>
          <a:p>
            <a:fld id="{26AD3CB6-E269-4196-A58B-31EDCD3A0789}"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 xmlns:p14="http://schemas.microsoft.com/office/powerpoint/2010/main" val="60948395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BD2C6E-8383-4831-9B6F-DDAF8F34F9A9}" type="datetimeFigureOut">
              <a:rPr lang="tr-TR" smtClean="0">
                <a:solidFill>
                  <a:srgbClr val="04617B">
                    <a:shade val="90000"/>
                  </a:srgbClr>
                </a:solidFill>
              </a:rPr>
              <a:pPr/>
              <a:t>15.11.2015</a:t>
            </a:fld>
            <a:endParaRPr lang="tr-TR">
              <a:solidFill>
                <a:srgbClr val="04617B">
                  <a:shade val="90000"/>
                </a:srgbClr>
              </a:solidFill>
            </a:endParaRPr>
          </a:p>
        </p:txBody>
      </p:sp>
      <p:sp>
        <p:nvSpPr>
          <p:cNvPr id="3" name="Footer Placeholder 2"/>
          <p:cNvSpPr>
            <a:spLocks noGrp="1"/>
          </p:cNvSpPr>
          <p:nvPr>
            <p:ph type="ftr" sz="quarter" idx="11"/>
          </p:nvPr>
        </p:nvSpPr>
        <p:spPr/>
        <p:txBody>
          <a:bodyPr/>
          <a:lstStyle/>
          <a:p>
            <a:endParaRPr lang="tr-TR">
              <a:solidFill>
                <a:srgbClr val="04617B">
                  <a:shade val="90000"/>
                </a:srgbClr>
              </a:solidFill>
            </a:endParaRPr>
          </a:p>
        </p:txBody>
      </p:sp>
      <p:sp>
        <p:nvSpPr>
          <p:cNvPr id="4" name="Slide Number Placeholder 3"/>
          <p:cNvSpPr>
            <a:spLocks noGrp="1"/>
          </p:cNvSpPr>
          <p:nvPr>
            <p:ph type="sldNum" sz="quarter" idx="12"/>
          </p:nvPr>
        </p:nvSpPr>
        <p:spPr/>
        <p:txBody>
          <a:bodyPr/>
          <a:lstStyle/>
          <a:p>
            <a:fld id="{26AD3CB6-E269-4196-A58B-31EDCD3A0789}"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 xmlns:p14="http://schemas.microsoft.com/office/powerpoint/2010/main" val="257519702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7BD2C6E-8383-4831-9B6F-DDAF8F34F9A9}" type="datetimeFigureOut">
              <a:rPr lang="tr-TR" smtClean="0">
                <a:solidFill>
                  <a:srgbClr val="04617B">
                    <a:shade val="90000"/>
                  </a:srgbClr>
                </a:solidFill>
              </a:rPr>
              <a:pPr/>
              <a:t>15.11.2015</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fld id="{26AD3CB6-E269-4196-A58B-31EDCD3A0789}"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 xmlns:p14="http://schemas.microsoft.com/office/powerpoint/2010/main" val="421367338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7BD2C6E-8383-4831-9B6F-DDAF8F34F9A9}" type="datetimeFigureOut">
              <a:rPr lang="tr-TR" smtClean="0">
                <a:solidFill>
                  <a:srgbClr val="04617B">
                    <a:shade val="90000"/>
                  </a:srgbClr>
                </a:solidFill>
              </a:rPr>
              <a:pPr/>
              <a:t>15.11.2015</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endParaRPr lang="tr-TR">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26AD3CB6-E269-4196-A58B-31EDCD3A0789}" type="slidenum">
              <a:rPr lang="tr-TR" smtClean="0">
                <a:solidFill>
                  <a:srgbClr val="04617B">
                    <a:shade val="90000"/>
                  </a:srgbClr>
                </a:solidFill>
              </a:rPr>
              <a:pPr/>
              <a:t>‹#›</a:t>
            </a:fld>
            <a:endParaRPr lang="tr-TR">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 xmlns:p14="http://schemas.microsoft.com/office/powerpoint/2010/main" val="160584940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7BD2C6E-8383-4831-9B6F-DDAF8F34F9A9}" type="datetimeFigureOut">
              <a:rPr lang="tr-TR" smtClean="0">
                <a:solidFill>
                  <a:srgbClr val="04617B">
                    <a:shade val="90000"/>
                  </a:srgbClr>
                </a:solidFill>
              </a:rPr>
              <a:pPr/>
              <a:t>15.11.2015</a:t>
            </a:fld>
            <a:endParaRPr lang="tr-TR">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6AD3CB6-E269-4196-A58B-31EDCD3A0789}" type="slidenum">
              <a:rPr lang="tr-TR" smtClean="0">
                <a:solidFill>
                  <a:srgbClr val="04617B">
                    <a:shade val="90000"/>
                  </a:srgbClr>
                </a:solidFill>
              </a:rPr>
              <a:pPr/>
              <a:t>‹#›</a:t>
            </a:fld>
            <a:endParaRPr lang="tr-TR">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 xmlns:p14="http://schemas.microsoft.com/office/powerpoint/2010/main" val="24383829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235EDAF-476F-492B-9858-15DE3319B99F}" type="datetimeFigureOut">
              <a:rPr lang="tr-TR" smtClean="0"/>
              <a:pPr/>
              <a:t>15.11.2015</a:t>
            </a:fld>
            <a:endParaRPr lang="tr-T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tr-T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5A4BCD1-CECD-43A5-8073-21FFE09AE65E}"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Beste.Cubukcuoglu@antalya.edu.tr" TargetMode="Externa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252" y="3140968"/>
            <a:ext cx="9144000" cy="3960440"/>
          </a:xfrm>
        </p:spPr>
        <p:txBody>
          <a:bodyPr>
            <a:normAutofit fontScale="90000"/>
          </a:bodyPr>
          <a:lstStyle/>
          <a:p>
            <a:pPr algn="ctr"/>
            <a:r>
              <a:rPr lang="en-GB" sz="4000" dirty="0" smtClean="0">
                <a:solidFill>
                  <a:schemeClr val="bg1"/>
                </a:solidFill>
              </a:rPr>
              <a:t/>
            </a:r>
            <a:br>
              <a:rPr lang="en-GB" sz="4000" dirty="0" smtClean="0">
                <a:solidFill>
                  <a:schemeClr val="bg1"/>
                </a:solidFill>
              </a:rPr>
            </a:br>
            <a:r>
              <a:rPr lang="en-GB" sz="4000" dirty="0" smtClean="0">
                <a:solidFill>
                  <a:schemeClr val="bg1"/>
                </a:solidFill>
              </a:rPr>
              <a:t/>
            </a:r>
            <a:br>
              <a:rPr lang="en-GB" sz="4000" dirty="0" smtClean="0">
                <a:solidFill>
                  <a:schemeClr val="bg1"/>
                </a:solidFill>
              </a:rPr>
            </a:br>
            <a:r>
              <a:rPr lang="en-GB" sz="4000" dirty="0" smtClean="0">
                <a:solidFill>
                  <a:schemeClr val="bg1"/>
                </a:solidFill>
              </a:rPr>
              <a:t/>
            </a:r>
            <a:br>
              <a:rPr lang="en-GB" sz="4000" dirty="0" smtClean="0">
                <a:solidFill>
                  <a:schemeClr val="bg1"/>
                </a:solidFill>
              </a:rPr>
            </a:br>
            <a:r>
              <a:rPr lang="en-GB" sz="4000" dirty="0" smtClean="0">
                <a:solidFill>
                  <a:schemeClr val="bg1"/>
                </a:solidFill>
              </a:rPr>
              <a:t/>
            </a:r>
            <a:br>
              <a:rPr lang="en-GB" sz="4000" dirty="0" smtClean="0">
                <a:solidFill>
                  <a:schemeClr val="bg1"/>
                </a:solidFill>
              </a:rPr>
            </a:br>
            <a:r>
              <a:rPr lang="en-GB" sz="4000" dirty="0" smtClean="0">
                <a:solidFill>
                  <a:schemeClr val="bg1"/>
                </a:solidFill>
              </a:rPr>
              <a:t/>
            </a:r>
            <a:br>
              <a:rPr lang="en-GB" sz="4000" dirty="0" smtClean="0">
                <a:solidFill>
                  <a:schemeClr val="bg1"/>
                </a:solidFill>
              </a:rPr>
            </a:br>
            <a:r>
              <a:rPr lang="en-GB" sz="4000" dirty="0" smtClean="0">
                <a:solidFill>
                  <a:schemeClr val="bg1"/>
                </a:solidFill>
              </a:rPr>
              <a:t/>
            </a:r>
            <a:br>
              <a:rPr lang="en-GB" sz="4000" dirty="0" smtClean="0">
                <a:solidFill>
                  <a:schemeClr val="bg1"/>
                </a:solidFill>
              </a:rPr>
            </a:br>
            <a:r>
              <a:rPr lang="en-GB" sz="4000" dirty="0" smtClean="0">
                <a:solidFill>
                  <a:schemeClr val="bg1"/>
                </a:solidFill>
              </a:rPr>
              <a:t/>
            </a:r>
            <a:br>
              <a:rPr lang="en-GB" sz="4000" dirty="0" smtClean="0">
                <a:solidFill>
                  <a:schemeClr val="bg1"/>
                </a:solidFill>
              </a:rPr>
            </a:br>
            <a:r>
              <a:rPr lang="en-GB" sz="4000" dirty="0" smtClean="0">
                <a:solidFill>
                  <a:schemeClr val="bg1"/>
                </a:solidFill>
              </a:rPr>
              <a:t/>
            </a:r>
            <a:br>
              <a:rPr lang="en-GB" sz="4000" dirty="0" smtClean="0">
                <a:solidFill>
                  <a:schemeClr val="bg1"/>
                </a:solidFill>
              </a:rPr>
            </a:br>
            <a:r>
              <a:rPr lang="en-GB" sz="4000" dirty="0" smtClean="0">
                <a:solidFill>
                  <a:schemeClr val="bg1"/>
                </a:solidFill>
              </a:rPr>
              <a:t/>
            </a:r>
            <a:br>
              <a:rPr lang="en-GB" sz="4000" dirty="0" smtClean="0">
                <a:solidFill>
                  <a:schemeClr val="bg1"/>
                </a:solidFill>
              </a:rPr>
            </a:br>
            <a:r>
              <a:rPr lang="en-GB" sz="4000" dirty="0" smtClean="0">
                <a:solidFill>
                  <a:schemeClr val="bg1"/>
                </a:solidFill>
              </a:rPr>
              <a:t/>
            </a:r>
            <a:br>
              <a:rPr lang="en-GB" sz="4000" dirty="0" smtClean="0">
                <a:solidFill>
                  <a:schemeClr val="bg1"/>
                </a:solidFill>
              </a:rPr>
            </a:br>
            <a:r>
              <a:rPr lang="en-GB" sz="4000" dirty="0" smtClean="0">
                <a:solidFill>
                  <a:schemeClr val="bg1"/>
                </a:solidFill>
              </a:rPr>
              <a:t/>
            </a:r>
            <a:br>
              <a:rPr lang="en-GB" sz="4000" dirty="0" smtClean="0">
                <a:solidFill>
                  <a:schemeClr val="bg1"/>
                </a:solidFill>
              </a:rPr>
            </a:br>
            <a:r>
              <a:rPr lang="en-GB" sz="4000" dirty="0" smtClean="0">
                <a:solidFill>
                  <a:schemeClr val="bg1"/>
                </a:solidFill>
              </a:rPr>
              <a:t/>
            </a:r>
            <a:br>
              <a:rPr lang="en-GB" sz="4000" dirty="0" smtClean="0">
                <a:solidFill>
                  <a:schemeClr val="bg1"/>
                </a:solidFill>
              </a:rPr>
            </a:br>
            <a:r>
              <a:rPr lang="en-GB" sz="4000" dirty="0" smtClean="0">
                <a:solidFill>
                  <a:schemeClr val="bg1"/>
                </a:solidFill>
              </a:rPr>
              <a:t/>
            </a:r>
            <a:br>
              <a:rPr lang="en-GB" sz="4000" dirty="0" smtClean="0">
                <a:solidFill>
                  <a:schemeClr val="bg1"/>
                </a:solidFill>
              </a:rPr>
            </a:br>
            <a:r>
              <a:rPr lang="en-GB" sz="4000" dirty="0" smtClean="0">
                <a:solidFill>
                  <a:schemeClr val="bg1"/>
                </a:solidFill>
              </a:rPr>
              <a:t/>
            </a:r>
            <a:br>
              <a:rPr lang="en-GB" sz="4000" dirty="0" smtClean="0">
                <a:solidFill>
                  <a:schemeClr val="bg1"/>
                </a:solidFill>
              </a:rPr>
            </a:br>
            <a:r>
              <a:rPr lang="en-GB" sz="4000" dirty="0" smtClean="0">
                <a:solidFill>
                  <a:schemeClr val="bg1"/>
                </a:solidFill>
              </a:rPr>
              <a:t/>
            </a:r>
            <a:br>
              <a:rPr lang="en-GB" sz="4000" dirty="0" smtClean="0">
                <a:solidFill>
                  <a:schemeClr val="bg1"/>
                </a:solidFill>
              </a:rPr>
            </a:br>
            <a:r>
              <a:rPr lang="en-GB" sz="4000" dirty="0" smtClean="0">
                <a:solidFill>
                  <a:schemeClr val="bg1"/>
                </a:solidFill>
              </a:rPr>
              <a:t/>
            </a:r>
            <a:br>
              <a:rPr lang="en-GB" sz="4000" dirty="0" smtClean="0">
                <a:solidFill>
                  <a:schemeClr val="bg1"/>
                </a:solidFill>
              </a:rPr>
            </a:br>
            <a:r>
              <a:rPr lang="en-GB" sz="4000" dirty="0" smtClean="0">
                <a:solidFill>
                  <a:schemeClr val="bg1"/>
                </a:solidFill>
              </a:rPr>
              <a:t/>
            </a:r>
            <a:br>
              <a:rPr lang="en-GB" sz="4000" dirty="0" smtClean="0">
                <a:solidFill>
                  <a:schemeClr val="bg1"/>
                </a:solidFill>
              </a:rPr>
            </a:br>
            <a:r>
              <a:rPr lang="en-GB" sz="4000" dirty="0" smtClean="0">
                <a:solidFill>
                  <a:schemeClr val="bg1"/>
                </a:solidFill>
              </a:rPr>
              <a:t/>
            </a:r>
            <a:br>
              <a:rPr lang="en-GB" sz="4000" dirty="0" smtClean="0">
                <a:solidFill>
                  <a:schemeClr val="bg1"/>
                </a:solidFill>
              </a:rPr>
            </a:br>
            <a:r>
              <a:rPr lang="en-GB" sz="4000" dirty="0" smtClean="0">
                <a:solidFill>
                  <a:schemeClr val="bg1"/>
                </a:solidFill>
              </a:rPr>
              <a:t/>
            </a:r>
            <a:br>
              <a:rPr lang="en-GB" sz="4000" dirty="0" smtClean="0">
                <a:solidFill>
                  <a:schemeClr val="bg1"/>
                </a:solidFill>
              </a:rPr>
            </a:br>
            <a:r>
              <a:rPr lang="en-GB" sz="4000" dirty="0" smtClean="0">
                <a:solidFill>
                  <a:schemeClr val="bg1"/>
                </a:solidFill>
              </a:rPr>
              <a:t/>
            </a:r>
            <a:br>
              <a:rPr lang="en-GB" sz="4000" dirty="0" smtClean="0">
                <a:solidFill>
                  <a:schemeClr val="bg1"/>
                </a:solidFill>
              </a:rPr>
            </a:br>
            <a:r>
              <a:rPr lang="en-GB" sz="4000" dirty="0" smtClean="0">
                <a:solidFill>
                  <a:schemeClr val="bg1"/>
                </a:solidFill>
              </a:rPr>
              <a:t/>
            </a:r>
            <a:br>
              <a:rPr lang="en-GB" sz="4000" dirty="0" smtClean="0">
                <a:solidFill>
                  <a:schemeClr val="bg1"/>
                </a:solidFill>
              </a:rPr>
            </a:br>
            <a:r>
              <a:rPr lang="en-GB" sz="4000" dirty="0" smtClean="0">
                <a:solidFill>
                  <a:schemeClr val="bg1"/>
                </a:solidFill>
              </a:rPr>
              <a:t/>
            </a:r>
            <a:br>
              <a:rPr lang="en-GB" sz="4000" dirty="0" smtClean="0">
                <a:solidFill>
                  <a:schemeClr val="bg1"/>
                </a:solidFill>
              </a:rPr>
            </a:br>
            <a:r>
              <a:rPr lang="en-GB" sz="4000" dirty="0" smtClean="0">
                <a:solidFill>
                  <a:schemeClr val="bg1"/>
                </a:solidFill>
              </a:rPr>
              <a:t/>
            </a:r>
            <a:br>
              <a:rPr lang="en-GB" sz="4000" dirty="0" smtClean="0">
                <a:solidFill>
                  <a:schemeClr val="bg1"/>
                </a:solidFill>
              </a:rPr>
            </a:br>
            <a:r>
              <a:rPr lang="en-GB" sz="4000" dirty="0" smtClean="0">
                <a:solidFill>
                  <a:schemeClr val="bg1"/>
                </a:solidFill>
              </a:rPr>
              <a:t/>
            </a:r>
            <a:br>
              <a:rPr lang="en-GB" sz="4000" dirty="0" smtClean="0">
                <a:solidFill>
                  <a:schemeClr val="bg1"/>
                </a:solidFill>
              </a:rPr>
            </a:br>
            <a:r>
              <a:rPr lang="en-GB" sz="4000" dirty="0" smtClean="0">
                <a:solidFill>
                  <a:schemeClr val="bg1"/>
                </a:solidFill>
              </a:rPr>
              <a:t/>
            </a:r>
            <a:br>
              <a:rPr lang="en-GB" sz="4000" dirty="0" smtClean="0">
                <a:solidFill>
                  <a:schemeClr val="bg1"/>
                </a:solidFill>
              </a:rPr>
            </a:br>
            <a:r>
              <a:rPr lang="en-GB" sz="4000" dirty="0" smtClean="0">
                <a:solidFill>
                  <a:schemeClr val="bg1"/>
                </a:solidFill>
              </a:rPr>
              <a:t/>
            </a:r>
            <a:br>
              <a:rPr lang="en-GB" sz="4000" dirty="0" smtClean="0">
                <a:solidFill>
                  <a:schemeClr val="bg1"/>
                </a:solidFill>
              </a:rPr>
            </a:br>
            <a:r>
              <a:rPr lang="en-GB" sz="4000" dirty="0" smtClean="0">
                <a:solidFill>
                  <a:schemeClr val="bg1"/>
                </a:solidFill>
              </a:rPr>
              <a:t/>
            </a:r>
            <a:br>
              <a:rPr lang="en-GB" sz="4000" dirty="0" smtClean="0">
                <a:solidFill>
                  <a:schemeClr val="bg1"/>
                </a:solidFill>
              </a:rPr>
            </a:br>
            <a:r>
              <a:rPr lang="en-GB" sz="4000" dirty="0" smtClean="0">
                <a:solidFill>
                  <a:schemeClr val="bg1"/>
                </a:solidFill>
              </a:rPr>
              <a:t/>
            </a:r>
            <a:br>
              <a:rPr lang="en-GB" sz="4000" dirty="0" smtClean="0">
                <a:solidFill>
                  <a:schemeClr val="bg1"/>
                </a:solidFill>
              </a:rPr>
            </a:br>
            <a:r>
              <a:rPr lang="en-GB" sz="4000" dirty="0" smtClean="0">
                <a:solidFill>
                  <a:schemeClr val="bg1"/>
                </a:solidFill>
              </a:rPr>
              <a:t/>
            </a:r>
            <a:br>
              <a:rPr lang="en-GB" sz="4000" dirty="0" smtClean="0">
                <a:solidFill>
                  <a:schemeClr val="bg1"/>
                </a:solidFill>
              </a:rPr>
            </a:br>
            <a:r>
              <a:rPr lang="en-GB" sz="4000" dirty="0" smtClean="0">
                <a:solidFill>
                  <a:schemeClr val="bg1"/>
                </a:solidFill>
              </a:rPr>
              <a:t/>
            </a:r>
            <a:br>
              <a:rPr lang="en-GB" sz="4000" dirty="0" smtClean="0">
                <a:solidFill>
                  <a:schemeClr val="bg1"/>
                </a:solidFill>
              </a:rPr>
            </a:br>
            <a:r>
              <a:rPr lang="en-GB" sz="4000" dirty="0" smtClean="0">
                <a:solidFill>
                  <a:schemeClr val="bg1"/>
                </a:solidFill>
              </a:rPr>
              <a:t/>
            </a:r>
            <a:br>
              <a:rPr lang="en-GB" sz="4000" dirty="0" smtClean="0">
                <a:solidFill>
                  <a:schemeClr val="bg1"/>
                </a:solidFill>
              </a:rPr>
            </a:br>
            <a:r>
              <a:rPr lang="en-GB" sz="4000" dirty="0" smtClean="0">
                <a:solidFill>
                  <a:schemeClr val="bg1"/>
                </a:solidFill>
              </a:rPr>
              <a:t/>
            </a:r>
            <a:br>
              <a:rPr lang="en-GB" sz="4000" dirty="0" smtClean="0">
                <a:solidFill>
                  <a:schemeClr val="bg1"/>
                </a:solidFill>
              </a:rPr>
            </a:br>
            <a:r>
              <a:rPr lang="en-GB" sz="4000" dirty="0" smtClean="0">
                <a:solidFill>
                  <a:schemeClr val="bg1"/>
                </a:solidFill>
              </a:rPr>
              <a:t/>
            </a:r>
            <a:br>
              <a:rPr lang="en-GB" sz="4000" dirty="0" smtClean="0">
                <a:solidFill>
                  <a:schemeClr val="bg1"/>
                </a:solidFill>
              </a:rPr>
            </a:br>
            <a:r>
              <a:rPr lang="en-GB" sz="4000" dirty="0" smtClean="0">
                <a:solidFill>
                  <a:schemeClr val="bg1"/>
                </a:solidFill>
              </a:rPr>
              <a:t/>
            </a:r>
            <a:br>
              <a:rPr lang="en-GB" sz="4000" dirty="0" smtClean="0">
                <a:solidFill>
                  <a:schemeClr val="bg1"/>
                </a:solidFill>
              </a:rPr>
            </a:br>
            <a:r>
              <a:rPr lang="tr-TR" sz="4000" dirty="0" smtClean="0">
                <a:solidFill>
                  <a:schemeClr val="bg1"/>
                </a:solidFill>
              </a:rPr>
              <a:t/>
            </a:r>
            <a:br>
              <a:rPr lang="tr-TR" sz="4000" dirty="0" smtClean="0">
                <a:solidFill>
                  <a:schemeClr val="bg1"/>
                </a:solidFill>
              </a:rPr>
            </a:br>
            <a:r>
              <a:rPr lang="tr-TR" sz="4000" dirty="0">
                <a:solidFill>
                  <a:schemeClr val="bg1"/>
                </a:solidFill>
              </a:rPr>
              <a:t/>
            </a:r>
            <a:br>
              <a:rPr lang="tr-TR" sz="4000" dirty="0">
                <a:solidFill>
                  <a:schemeClr val="bg1"/>
                </a:solidFill>
              </a:rPr>
            </a:br>
            <a:r>
              <a:rPr lang="tr-TR" sz="4000" dirty="0" smtClean="0">
                <a:solidFill>
                  <a:schemeClr val="bg1"/>
                </a:solidFill>
              </a:rPr>
              <a:t/>
            </a:r>
            <a:br>
              <a:rPr lang="tr-TR" sz="4000" dirty="0" smtClean="0">
                <a:solidFill>
                  <a:schemeClr val="bg1"/>
                </a:solidFill>
              </a:rPr>
            </a:br>
            <a:r>
              <a:rPr lang="tr-TR" sz="4000" dirty="0">
                <a:solidFill>
                  <a:schemeClr val="bg1"/>
                </a:solidFill>
              </a:rPr>
              <a:t/>
            </a:r>
            <a:br>
              <a:rPr lang="tr-TR" sz="4000" dirty="0">
                <a:solidFill>
                  <a:schemeClr val="bg1"/>
                </a:solidFill>
              </a:rPr>
            </a:br>
            <a:r>
              <a:rPr lang="en-GB" sz="3300" dirty="0" smtClean="0">
                <a:solidFill>
                  <a:schemeClr val="bg1"/>
                </a:solidFill>
                <a:latin typeface="Helvetica" panose="020B0604020202020204" pitchFamily="34" charset="0"/>
                <a:cs typeface="Helvetica" panose="020B0604020202020204" pitchFamily="34" charset="0"/>
              </a:rPr>
              <a:t>The environmental impact evaluation and testing of sustainable inorganic binders: </a:t>
            </a:r>
            <a:br>
              <a:rPr lang="en-GB" sz="3300" dirty="0" smtClean="0">
                <a:solidFill>
                  <a:schemeClr val="bg1"/>
                </a:solidFill>
                <a:latin typeface="Helvetica" panose="020B0604020202020204" pitchFamily="34" charset="0"/>
                <a:cs typeface="Helvetica" panose="020B0604020202020204" pitchFamily="34" charset="0"/>
              </a:rPr>
            </a:br>
            <a:r>
              <a:rPr lang="en-GB" sz="3300" dirty="0" smtClean="0">
                <a:solidFill>
                  <a:schemeClr val="bg1"/>
                </a:solidFill>
                <a:latin typeface="Helvetica" panose="020B0604020202020204" pitchFamily="34" charset="0"/>
                <a:cs typeface="Helvetica" panose="020B0604020202020204" pitchFamily="34" charset="0"/>
              </a:rPr>
              <a:t>A green alternative to ordinary Portland cement</a:t>
            </a:r>
            <a:br>
              <a:rPr lang="en-GB" sz="3300" dirty="0" smtClean="0">
                <a:solidFill>
                  <a:schemeClr val="bg1"/>
                </a:solidFill>
                <a:latin typeface="Helvetica" panose="020B0604020202020204" pitchFamily="34" charset="0"/>
                <a:cs typeface="Helvetica" panose="020B0604020202020204" pitchFamily="34" charset="0"/>
              </a:rPr>
            </a:br>
            <a:r>
              <a:rPr lang="en-GB" sz="3300" dirty="0" smtClean="0">
                <a:solidFill>
                  <a:schemeClr val="bg1"/>
                </a:solidFill>
                <a:latin typeface="Helvetica" panose="020B0604020202020204" pitchFamily="34" charset="0"/>
                <a:cs typeface="Helvetica" panose="020B0604020202020204" pitchFamily="34" charset="0"/>
              </a:rPr>
              <a:t/>
            </a:r>
            <a:br>
              <a:rPr lang="en-GB" sz="3300" dirty="0" smtClean="0">
                <a:solidFill>
                  <a:schemeClr val="bg1"/>
                </a:solidFill>
                <a:latin typeface="Helvetica" panose="020B0604020202020204" pitchFamily="34" charset="0"/>
                <a:cs typeface="Helvetica" panose="020B0604020202020204" pitchFamily="34" charset="0"/>
              </a:rPr>
            </a:br>
            <a:r>
              <a:rPr lang="en-GB" sz="3300" dirty="0" smtClean="0">
                <a:solidFill>
                  <a:schemeClr val="bg1"/>
                </a:solidFill>
                <a:latin typeface="Helvetica" panose="020B0604020202020204" pitchFamily="34" charset="0"/>
                <a:cs typeface="Helvetica" panose="020B0604020202020204" pitchFamily="34" charset="0"/>
              </a:rPr>
              <a:t>by</a:t>
            </a:r>
            <a:br>
              <a:rPr lang="en-GB" sz="3300" dirty="0" smtClean="0">
                <a:solidFill>
                  <a:schemeClr val="bg1"/>
                </a:solidFill>
                <a:latin typeface="Helvetica" panose="020B0604020202020204" pitchFamily="34" charset="0"/>
                <a:cs typeface="Helvetica" panose="020B0604020202020204" pitchFamily="34" charset="0"/>
              </a:rPr>
            </a:br>
            <a:r>
              <a:rPr lang="en-GB" sz="3300" dirty="0" smtClean="0">
                <a:solidFill>
                  <a:schemeClr val="bg1"/>
                </a:solidFill>
                <a:latin typeface="Helvetica" panose="020B0604020202020204" pitchFamily="34" charset="0"/>
                <a:cs typeface="Helvetica" panose="020B0604020202020204" pitchFamily="34" charset="0"/>
              </a:rPr>
              <a:t/>
            </a:r>
            <a:br>
              <a:rPr lang="en-GB" sz="3300" dirty="0" smtClean="0">
                <a:solidFill>
                  <a:schemeClr val="bg1"/>
                </a:solidFill>
                <a:latin typeface="Helvetica" panose="020B0604020202020204" pitchFamily="34" charset="0"/>
                <a:cs typeface="Helvetica" panose="020B0604020202020204" pitchFamily="34" charset="0"/>
              </a:rPr>
            </a:br>
            <a:r>
              <a:rPr lang="en-GB" sz="3300" dirty="0" smtClean="0">
                <a:solidFill>
                  <a:schemeClr val="bg1"/>
                </a:solidFill>
                <a:latin typeface="Helvetica" panose="020B0604020202020204" pitchFamily="34" charset="0"/>
                <a:cs typeface="Helvetica" panose="020B0604020202020204" pitchFamily="34" charset="0"/>
              </a:rPr>
              <a:t> Assist. Prof. Dr. Beste Cubukcuoglu</a:t>
            </a:r>
            <a:r>
              <a:rPr lang="tr-TR" sz="3300" dirty="0" smtClean="0">
                <a:solidFill>
                  <a:schemeClr val="bg1"/>
                </a:solidFill>
                <a:latin typeface="Helvetica" panose="020B0604020202020204" pitchFamily="34" charset="0"/>
                <a:cs typeface="Helvetica" panose="020B0604020202020204" pitchFamily="34" charset="0"/>
              </a:rPr>
              <a:t/>
            </a:r>
            <a:br>
              <a:rPr lang="tr-TR" sz="3300" dirty="0" smtClean="0">
                <a:solidFill>
                  <a:schemeClr val="bg1"/>
                </a:solidFill>
                <a:latin typeface="Helvetica" panose="020B0604020202020204" pitchFamily="34" charset="0"/>
                <a:cs typeface="Helvetica" panose="020B0604020202020204" pitchFamily="34" charset="0"/>
              </a:rPr>
            </a:br>
            <a:r>
              <a:rPr lang="tr-TR" sz="3300" dirty="0" smtClean="0">
                <a:solidFill>
                  <a:schemeClr val="bg1"/>
                </a:solidFill>
                <a:latin typeface="Helvetica" panose="020B0604020202020204" pitchFamily="34" charset="0"/>
                <a:cs typeface="Helvetica" panose="020B0604020202020204" pitchFamily="34" charset="0"/>
                <a:hlinkClick r:id="rId2"/>
              </a:rPr>
              <a:t>Beste.Cubukcuoglu@antalya.edu.tr</a:t>
            </a:r>
            <a:r>
              <a:rPr lang="tr-TR" sz="3300" dirty="0" smtClean="0">
                <a:solidFill>
                  <a:schemeClr val="bg1"/>
                </a:solidFill>
                <a:latin typeface="Helvetica" panose="020B0604020202020204" pitchFamily="34" charset="0"/>
                <a:cs typeface="Helvetica" panose="020B0604020202020204" pitchFamily="34" charset="0"/>
              </a:rPr>
              <a:t/>
            </a:r>
            <a:br>
              <a:rPr lang="tr-TR" sz="3300" dirty="0" smtClean="0">
                <a:solidFill>
                  <a:schemeClr val="bg1"/>
                </a:solidFill>
                <a:latin typeface="Helvetica" panose="020B0604020202020204" pitchFamily="34" charset="0"/>
                <a:cs typeface="Helvetica" panose="020B0604020202020204" pitchFamily="34" charset="0"/>
              </a:rPr>
            </a:br>
            <a:r>
              <a:rPr lang="en-GB" sz="3100" dirty="0" smtClean="0">
                <a:solidFill>
                  <a:schemeClr val="bg1"/>
                </a:solidFill>
                <a:latin typeface="Helvetica" panose="020B0604020202020204" pitchFamily="34" charset="0"/>
                <a:cs typeface="Helvetica" panose="020B0604020202020204" pitchFamily="34" charset="0"/>
              </a:rPr>
              <a:t>Department of Civil Engineering</a:t>
            </a:r>
            <a:br>
              <a:rPr lang="en-GB" sz="3100" dirty="0" smtClean="0">
                <a:solidFill>
                  <a:schemeClr val="bg1"/>
                </a:solidFill>
                <a:latin typeface="Helvetica" panose="020B0604020202020204" pitchFamily="34" charset="0"/>
                <a:cs typeface="Helvetica" panose="020B0604020202020204" pitchFamily="34" charset="0"/>
              </a:rPr>
            </a:br>
            <a:r>
              <a:rPr lang="en-GB" sz="3100" dirty="0" smtClean="0">
                <a:solidFill>
                  <a:schemeClr val="bg1"/>
                </a:solidFill>
                <a:latin typeface="Helvetica" panose="020B0604020202020204" pitchFamily="34" charset="0"/>
                <a:cs typeface="Helvetica" panose="020B0604020202020204" pitchFamily="34" charset="0"/>
              </a:rPr>
              <a:t>Faculty of Engineering</a:t>
            </a:r>
            <a:br>
              <a:rPr lang="en-GB" sz="3100" dirty="0" smtClean="0">
                <a:solidFill>
                  <a:schemeClr val="bg1"/>
                </a:solidFill>
                <a:latin typeface="Helvetica" panose="020B0604020202020204" pitchFamily="34" charset="0"/>
                <a:cs typeface="Helvetica" panose="020B0604020202020204" pitchFamily="34" charset="0"/>
              </a:rPr>
            </a:br>
            <a:r>
              <a:rPr lang="en-GB" sz="3100" dirty="0" smtClean="0">
                <a:solidFill>
                  <a:schemeClr val="bg1"/>
                </a:solidFill>
                <a:latin typeface="Helvetica" panose="020B0604020202020204" pitchFamily="34" charset="0"/>
                <a:cs typeface="Helvetica" panose="020B0604020202020204" pitchFamily="34" charset="0"/>
              </a:rPr>
              <a:t>Antalya International University</a:t>
            </a:r>
            <a:br>
              <a:rPr lang="en-GB" sz="3100" dirty="0" smtClean="0">
                <a:solidFill>
                  <a:schemeClr val="bg1"/>
                </a:solidFill>
                <a:latin typeface="Helvetica" panose="020B0604020202020204" pitchFamily="34" charset="0"/>
                <a:cs typeface="Helvetica" panose="020B0604020202020204" pitchFamily="34" charset="0"/>
              </a:rPr>
            </a:br>
            <a:r>
              <a:rPr lang="en-GB" sz="3100" dirty="0" smtClean="0">
                <a:solidFill>
                  <a:schemeClr val="bg1"/>
                </a:solidFill>
                <a:latin typeface="Helvetica" panose="020B0604020202020204" pitchFamily="34" charset="0"/>
                <a:cs typeface="Helvetica" panose="020B0604020202020204" pitchFamily="34" charset="0"/>
              </a:rPr>
              <a:t>Turkey</a:t>
            </a:r>
            <a:br>
              <a:rPr lang="en-GB" sz="3100" dirty="0" smtClean="0">
                <a:solidFill>
                  <a:schemeClr val="bg1"/>
                </a:solidFill>
                <a:latin typeface="Helvetica" panose="020B0604020202020204" pitchFamily="34" charset="0"/>
                <a:cs typeface="Helvetica" panose="020B0604020202020204" pitchFamily="34" charset="0"/>
              </a:rPr>
            </a:br>
            <a:endParaRPr lang="en-GB" sz="3100" dirty="0">
              <a:solidFill>
                <a:schemeClr val="bg1"/>
              </a:solidFill>
              <a:latin typeface="Helvetica" panose="020B0604020202020204" pitchFamily="34" charset="0"/>
              <a:cs typeface="Helvetica" panose="020B0604020202020204"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2619375" y="0"/>
            <a:ext cx="6524625" cy="1196752"/>
          </a:xfrm>
          <a:prstGeom prst="rect">
            <a:avLst/>
          </a:prstGeom>
          <a:noFill/>
          <a:ln w="9525">
            <a:noFill/>
            <a:miter lim="800000"/>
            <a:headEnd/>
            <a:tailEnd/>
          </a:ln>
        </p:spPr>
      </p:pic>
      <p:pic>
        <p:nvPicPr>
          <p:cNvPr id="1032" name="Picture 8" descr="https://media.licdn.com/mpr/mpr/shrink_200_200/AAEAAQAAAAAAAAKQAAAAJDgwMTFlNDVkLWNmMDktNDFhNC1hYWY5LTc5MDhjODE3ZWUxZA.png"/>
          <p:cNvPicPr>
            <a:picLocks noChangeAspect="1" noChangeArrowheads="1"/>
          </p:cNvPicPr>
          <p:nvPr/>
        </p:nvPicPr>
        <p:blipFill>
          <a:blip r:embed="rId4" cstate="print"/>
          <a:srcRect/>
          <a:stretch>
            <a:fillRect/>
          </a:stretch>
        </p:blipFill>
        <p:spPr bwMode="auto">
          <a:xfrm>
            <a:off x="-3840" y="0"/>
            <a:ext cx="1331640" cy="1196752"/>
          </a:xfrm>
          <a:prstGeom prst="rect">
            <a:avLst/>
          </a:prstGeom>
          <a:noFill/>
        </p:spPr>
      </p:pic>
    </p:spTree>
    <p:extLst>
      <p:ext uri="{BB962C8B-B14F-4D97-AF65-F5344CB8AC3E}">
        <p14:creationId xmlns="" xmlns:p14="http://schemas.microsoft.com/office/powerpoint/2010/main" val="160419518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00808"/>
            <a:ext cx="8229600" cy="4623792"/>
          </a:xfrm>
        </p:spPr>
        <p:txBody>
          <a:bodyPr>
            <a:normAutofit/>
          </a:bodyPr>
          <a:lstStyle/>
          <a:p>
            <a:r>
              <a:rPr lang="tr-TR" dirty="0" smtClean="0">
                <a:latin typeface="Helvetica" panose="020B0604020202020204" pitchFamily="34" charset="0"/>
                <a:cs typeface="Helvetica" panose="020B0604020202020204" pitchFamily="34" charset="0"/>
              </a:rPr>
              <a:t>Sustainable construction materials should not only be environmental friendly but also provide high level of safety and cost effectiveness over the long term.</a:t>
            </a:r>
            <a:endParaRPr lang="en-GB" dirty="0" smtClean="0">
              <a:latin typeface="Helvetica" panose="020B0604020202020204" pitchFamily="34" charset="0"/>
              <a:cs typeface="Helvetica" panose="020B0604020202020204" pitchFamily="34" charset="0"/>
            </a:endParaRPr>
          </a:p>
          <a:p>
            <a:endParaRPr lang="en-GB" dirty="0" smtClean="0">
              <a:latin typeface="Helvetica" panose="020B0604020202020204" pitchFamily="34" charset="0"/>
              <a:cs typeface="Helvetica" panose="020B0604020202020204" pitchFamily="34" charset="0"/>
            </a:endParaRPr>
          </a:p>
          <a:p>
            <a:r>
              <a:rPr lang="tr-TR" dirty="0" smtClean="0">
                <a:latin typeface="Helvetica" panose="020B0604020202020204" pitchFamily="34" charset="0"/>
                <a:cs typeface="Helvetica" panose="020B0604020202020204" pitchFamily="34" charset="0"/>
              </a:rPr>
              <a:t>Low grade magnesium oxide</a:t>
            </a:r>
            <a:r>
              <a:rPr lang="en-GB" dirty="0" smtClean="0">
                <a:latin typeface="Helvetica" panose="020B0604020202020204" pitchFamily="34" charset="0"/>
                <a:cs typeface="Helvetica" panose="020B0604020202020204" pitchFamily="34" charset="0"/>
              </a:rPr>
              <a:t> (</a:t>
            </a:r>
            <a:r>
              <a:rPr lang="en-GB" dirty="0" err="1" smtClean="0">
                <a:latin typeface="Helvetica" panose="020B0604020202020204" pitchFamily="34" charset="0"/>
                <a:cs typeface="Helvetica" panose="020B0604020202020204" pitchFamily="34" charset="0"/>
              </a:rPr>
              <a:t>LGMgO</a:t>
            </a:r>
            <a:r>
              <a:rPr lang="en-GB" dirty="0" smtClean="0">
                <a:latin typeface="Helvetica" panose="020B0604020202020204" pitchFamily="34" charset="0"/>
                <a:cs typeface="Helvetica" panose="020B0604020202020204" pitchFamily="34" charset="0"/>
              </a:rPr>
              <a:t>)</a:t>
            </a:r>
            <a:r>
              <a:rPr lang="tr-TR" dirty="0" smtClean="0">
                <a:latin typeface="Helvetica" panose="020B0604020202020204" pitchFamily="34" charset="0"/>
                <a:cs typeface="Helvetica" panose="020B0604020202020204" pitchFamily="34" charset="0"/>
              </a:rPr>
              <a:t>, </a:t>
            </a:r>
            <a:endParaRPr lang="en-GB" dirty="0" smtClean="0">
              <a:latin typeface="Helvetica" panose="020B0604020202020204" pitchFamily="34" charset="0"/>
              <a:cs typeface="Helvetica" panose="020B0604020202020204" pitchFamily="34" charset="0"/>
            </a:endParaRPr>
          </a:p>
          <a:p>
            <a:r>
              <a:rPr lang="tr-TR" dirty="0" smtClean="0">
                <a:latin typeface="Helvetica" panose="020B0604020202020204" pitchFamily="34" charset="0"/>
                <a:cs typeface="Helvetica" panose="020B0604020202020204" pitchFamily="34" charset="0"/>
              </a:rPr>
              <a:t>pulverised fuel ash</a:t>
            </a:r>
            <a:r>
              <a:rPr lang="en-GB" dirty="0" smtClean="0">
                <a:latin typeface="Helvetica" panose="020B0604020202020204" pitchFamily="34" charset="0"/>
                <a:cs typeface="Helvetica" panose="020B0604020202020204" pitchFamily="34" charset="0"/>
              </a:rPr>
              <a:t> (PFA)</a:t>
            </a:r>
            <a:r>
              <a:rPr lang="tr-TR" dirty="0" smtClean="0">
                <a:latin typeface="Helvetica" panose="020B0604020202020204" pitchFamily="34" charset="0"/>
                <a:cs typeface="Helvetica" panose="020B0604020202020204" pitchFamily="34" charset="0"/>
              </a:rPr>
              <a:t>, </a:t>
            </a:r>
            <a:endParaRPr lang="en-GB" dirty="0" smtClean="0">
              <a:latin typeface="Helvetica" panose="020B0604020202020204" pitchFamily="34" charset="0"/>
              <a:cs typeface="Helvetica" panose="020B0604020202020204" pitchFamily="34" charset="0"/>
            </a:endParaRPr>
          </a:p>
          <a:p>
            <a:r>
              <a:rPr lang="tr-TR" dirty="0" smtClean="0">
                <a:latin typeface="Helvetica" panose="020B0604020202020204" pitchFamily="34" charset="0"/>
                <a:cs typeface="Helvetica" panose="020B0604020202020204" pitchFamily="34" charset="0"/>
              </a:rPr>
              <a:t>Steel slag and </a:t>
            </a:r>
            <a:endParaRPr lang="en-GB" dirty="0" smtClean="0">
              <a:latin typeface="Helvetica" panose="020B0604020202020204" pitchFamily="34" charset="0"/>
              <a:cs typeface="Helvetica" panose="020B0604020202020204" pitchFamily="34" charset="0"/>
            </a:endParaRPr>
          </a:p>
          <a:p>
            <a:r>
              <a:rPr lang="tr-TR" dirty="0" smtClean="0">
                <a:latin typeface="Helvetica" panose="020B0604020202020204" pitchFamily="34" charset="0"/>
                <a:cs typeface="Helvetica" panose="020B0604020202020204" pitchFamily="34" charset="0"/>
              </a:rPr>
              <a:t>hydrated lime </a:t>
            </a:r>
            <a:endParaRPr lang="en-GB" dirty="0" smtClean="0">
              <a:latin typeface="Helvetica" panose="020B0604020202020204" pitchFamily="34" charset="0"/>
              <a:cs typeface="Helvetica" panose="020B0604020202020204" pitchFamily="34" charset="0"/>
            </a:endParaRPr>
          </a:p>
          <a:p>
            <a:pPr lvl="2"/>
            <a:r>
              <a:rPr lang="tr-TR" dirty="0" smtClean="0">
                <a:latin typeface="Helvetica" panose="020B0604020202020204" pitchFamily="34" charset="0"/>
                <a:cs typeface="Helvetica" panose="020B0604020202020204" pitchFamily="34" charset="0"/>
              </a:rPr>
              <a:t>are the materials proposed as a cement replacement</a:t>
            </a:r>
            <a:r>
              <a:rPr lang="tr-TR" dirty="0" smtClean="0"/>
              <a:t>. </a:t>
            </a:r>
            <a:endParaRPr lang="en-GB" dirty="0" smtClean="0"/>
          </a:p>
          <a:p>
            <a:endParaRPr lang="en-GB" dirty="0"/>
          </a:p>
        </p:txBody>
      </p:sp>
      <p:sp>
        <p:nvSpPr>
          <p:cNvPr id="3" name="Title 2"/>
          <p:cNvSpPr>
            <a:spLocks noGrp="1"/>
          </p:cNvSpPr>
          <p:nvPr>
            <p:ph type="title"/>
          </p:nvPr>
        </p:nvSpPr>
        <p:spPr>
          <a:xfrm>
            <a:off x="467544" y="260648"/>
            <a:ext cx="8229600" cy="1143000"/>
          </a:xfrm>
        </p:spPr>
        <p:txBody>
          <a:bodyPr/>
          <a:lstStyle/>
          <a:p>
            <a:pPr algn="ctr"/>
            <a:r>
              <a:rPr lang="en-GB" b="1" dirty="0" smtClean="0">
                <a:solidFill>
                  <a:schemeClr val="tx1"/>
                </a:solidFill>
                <a:latin typeface="Helvetica" panose="020B0604020202020204" pitchFamily="34" charset="0"/>
                <a:cs typeface="Helvetica" panose="020B0604020202020204" pitchFamily="34" charset="0"/>
              </a:rPr>
              <a:t>MATERIALS</a:t>
            </a:r>
            <a:endParaRPr lang="en-GB" b="1" dirty="0">
              <a:solidFill>
                <a:schemeClr val="tx1"/>
              </a:solidFill>
              <a:latin typeface="Helvetica" panose="020B0604020202020204" pitchFamily="34" charset="0"/>
              <a:cs typeface="Helvetica" panose="020B0604020202020204" pitchFamily="34" charset="0"/>
            </a:endParaRPr>
          </a:p>
        </p:txBody>
      </p:sp>
      <p:pic>
        <p:nvPicPr>
          <p:cNvPr id="6" name="Picture 8" descr="https://media.licdn.com/mpr/mpr/shrink_200_200/AAEAAQAAAAAAAAKQAAAAJDgwMTFlNDVkLWNmMDktNDFhNC1hYWY5LTc5MDhjODE3ZWUxZA.png"/>
          <p:cNvPicPr>
            <a:picLocks noChangeAspect="1" noChangeArrowheads="1"/>
          </p:cNvPicPr>
          <p:nvPr/>
        </p:nvPicPr>
        <p:blipFill>
          <a:blip r:embed="rId2" cstate="print"/>
          <a:srcRect/>
          <a:stretch>
            <a:fillRect/>
          </a:stretch>
        </p:blipFill>
        <p:spPr bwMode="auto">
          <a:xfrm>
            <a:off x="7812360" y="5553744"/>
            <a:ext cx="1331640" cy="1331640"/>
          </a:xfrm>
          <a:prstGeom prst="rect">
            <a:avLst/>
          </a:prstGeom>
          <a:noFill/>
        </p:spPr>
      </p:pic>
      <p:pic>
        <p:nvPicPr>
          <p:cNvPr id="7" name="Picture 8" descr="https://media.licdn.com/mpr/mpr/shrink_200_200/AAEAAQAAAAAAAAKQAAAAJDgwMTFlNDVkLWNmMDktNDFhNC1hYWY5LTc5MDhjODE3ZWUxZA.png"/>
          <p:cNvPicPr>
            <a:picLocks noChangeAspect="1" noChangeArrowheads="1"/>
          </p:cNvPicPr>
          <p:nvPr/>
        </p:nvPicPr>
        <p:blipFill>
          <a:blip r:embed="rId2" cstate="print"/>
          <a:srcRect/>
          <a:stretch>
            <a:fillRect/>
          </a:stretch>
        </p:blipFill>
        <p:spPr bwMode="auto">
          <a:xfrm>
            <a:off x="7812360" y="5553744"/>
            <a:ext cx="1331640" cy="1331640"/>
          </a:xfrm>
          <a:prstGeom prst="rect">
            <a:avLst/>
          </a:prstGeom>
          <a:noFill/>
        </p:spPr>
      </p:pic>
    </p:spTree>
    <p:extLst>
      <p:ext uri="{BB962C8B-B14F-4D97-AF65-F5344CB8AC3E}">
        <p14:creationId xmlns="" xmlns:p14="http://schemas.microsoft.com/office/powerpoint/2010/main" val="242679956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412776"/>
            <a:ext cx="8229600" cy="4525963"/>
          </a:xfrm>
        </p:spPr>
        <p:txBody>
          <a:bodyPr/>
          <a:lstStyle/>
          <a:p>
            <a:r>
              <a:rPr lang="en-GB" dirty="0" smtClean="0">
                <a:latin typeface="Helvetica" panose="020B0604020202020204" pitchFamily="34" charset="0"/>
                <a:cs typeface="Helvetica" panose="020B0604020202020204" pitchFamily="34" charset="0"/>
              </a:rPr>
              <a:t>Setting Time</a:t>
            </a:r>
          </a:p>
          <a:p>
            <a:r>
              <a:rPr lang="en-GB" dirty="0" smtClean="0">
                <a:latin typeface="Helvetica" panose="020B0604020202020204" pitchFamily="34" charset="0"/>
                <a:cs typeface="Helvetica" panose="020B0604020202020204" pitchFamily="34" charset="0"/>
              </a:rPr>
              <a:t>Unconfined Compressive Strength (UCS)</a:t>
            </a:r>
          </a:p>
          <a:p>
            <a:r>
              <a:rPr lang="en-GB" dirty="0" smtClean="0">
                <a:latin typeface="Helvetica" panose="020B0604020202020204" pitchFamily="34" charset="0"/>
                <a:cs typeface="Helvetica" panose="020B0604020202020204" pitchFamily="34" charset="0"/>
              </a:rPr>
              <a:t>Leaching Tests (Monolithic and Granular)</a:t>
            </a:r>
          </a:p>
          <a:p>
            <a:r>
              <a:rPr lang="en-GB" dirty="0" smtClean="0">
                <a:latin typeface="Helvetica" panose="020B0604020202020204" pitchFamily="34" charset="0"/>
                <a:cs typeface="Helvetica" panose="020B0604020202020204" pitchFamily="34" charset="0"/>
              </a:rPr>
              <a:t>Acid Neutralisation Capacity (ANC)</a:t>
            </a:r>
          </a:p>
          <a:p>
            <a:r>
              <a:rPr lang="en-GB" dirty="0" smtClean="0">
                <a:latin typeface="Helvetica" panose="020B0604020202020204" pitchFamily="34" charset="0"/>
                <a:cs typeface="Helvetica" panose="020B0604020202020204" pitchFamily="34" charset="0"/>
              </a:rPr>
              <a:t>Diffusion Test</a:t>
            </a:r>
            <a:endParaRPr lang="tr-TR" dirty="0" smtClean="0">
              <a:latin typeface="Helvetica" panose="020B0604020202020204" pitchFamily="34" charset="0"/>
              <a:cs typeface="Helvetica" panose="020B0604020202020204" pitchFamily="34" charset="0"/>
            </a:endParaRPr>
          </a:p>
          <a:p>
            <a:r>
              <a:rPr lang="tr-TR" dirty="0" smtClean="0">
                <a:latin typeface="Helvetica" panose="020B0604020202020204" pitchFamily="34" charset="0"/>
                <a:cs typeface="Helvetica" panose="020B0604020202020204" pitchFamily="34" charset="0"/>
              </a:rPr>
              <a:t>SEM </a:t>
            </a:r>
          </a:p>
          <a:p>
            <a:r>
              <a:rPr lang="tr-TR" dirty="0" smtClean="0">
                <a:latin typeface="Helvetica" panose="020B0604020202020204" pitchFamily="34" charset="0"/>
                <a:cs typeface="Helvetica" panose="020B0604020202020204" pitchFamily="34" charset="0"/>
              </a:rPr>
              <a:t>XRD </a:t>
            </a:r>
            <a:r>
              <a:rPr lang="tr-TR" dirty="0" err="1" smtClean="0">
                <a:latin typeface="Helvetica" panose="020B0604020202020204" pitchFamily="34" charset="0"/>
                <a:cs typeface="Helvetica" panose="020B0604020202020204" pitchFamily="34" charset="0"/>
              </a:rPr>
              <a:t>analyses</a:t>
            </a:r>
            <a:endParaRPr lang="tr-TR" dirty="0" smtClean="0">
              <a:latin typeface="Helvetica" panose="020B0604020202020204" pitchFamily="34" charset="0"/>
              <a:cs typeface="Helvetica" panose="020B0604020202020204" pitchFamily="34" charset="0"/>
            </a:endParaRPr>
          </a:p>
          <a:p>
            <a:r>
              <a:rPr lang="tr-TR" dirty="0" err="1" smtClean="0">
                <a:latin typeface="Helvetica" panose="020B0604020202020204" pitchFamily="34" charset="0"/>
                <a:cs typeface="Helvetica" panose="020B0604020202020204" pitchFamily="34" charset="0"/>
              </a:rPr>
              <a:t>And</a:t>
            </a:r>
            <a:r>
              <a:rPr lang="tr-TR" dirty="0" smtClean="0">
                <a:latin typeface="Helvetica" panose="020B0604020202020204" pitchFamily="34" charset="0"/>
                <a:cs typeface="Helvetica" panose="020B0604020202020204" pitchFamily="34" charset="0"/>
              </a:rPr>
              <a:t> </a:t>
            </a:r>
            <a:r>
              <a:rPr lang="tr-TR" dirty="0" err="1" smtClean="0">
                <a:latin typeface="Helvetica" panose="020B0604020202020204" pitchFamily="34" charset="0"/>
                <a:cs typeface="Helvetica" panose="020B0604020202020204" pitchFamily="34" charset="0"/>
              </a:rPr>
              <a:t>many</a:t>
            </a:r>
            <a:r>
              <a:rPr lang="tr-TR" dirty="0" smtClean="0">
                <a:latin typeface="Helvetica" panose="020B0604020202020204" pitchFamily="34" charset="0"/>
                <a:cs typeface="Helvetica" panose="020B0604020202020204" pitchFamily="34" charset="0"/>
              </a:rPr>
              <a:t> </a:t>
            </a:r>
            <a:r>
              <a:rPr lang="tr-TR" dirty="0" err="1" smtClean="0">
                <a:latin typeface="Helvetica" panose="020B0604020202020204" pitchFamily="34" charset="0"/>
                <a:cs typeface="Helvetica" panose="020B0604020202020204" pitchFamily="34" charset="0"/>
              </a:rPr>
              <a:t>others</a:t>
            </a:r>
            <a:r>
              <a:rPr lang="tr-TR" dirty="0" smtClean="0">
                <a:latin typeface="Helvetica" panose="020B0604020202020204" pitchFamily="34" charset="0"/>
                <a:cs typeface="Helvetica" panose="020B0604020202020204" pitchFamily="34" charset="0"/>
              </a:rPr>
              <a:t>….</a:t>
            </a:r>
            <a:endParaRPr lang="en-GB" dirty="0" smtClean="0">
              <a:latin typeface="Helvetica" panose="020B0604020202020204" pitchFamily="34" charset="0"/>
              <a:cs typeface="Helvetica" panose="020B0604020202020204" pitchFamily="34" charset="0"/>
            </a:endParaRPr>
          </a:p>
          <a:p>
            <a:endParaRPr lang="en-GB" dirty="0">
              <a:latin typeface="Helvetica" panose="020B0604020202020204" pitchFamily="34" charset="0"/>
              <a:cs typeface="Helvetica" panose="020B0604020202020204" pitchFamily="34" charset="0"/>
            </a:endParaRPr>
          </a:p>
        </p:txBody>
      </p:sp>
      <p:sp>
        <p:nvSpPr>
          <p:cNvPr id="3" name="Title 2"/>
          <p:cNvSpPr>
            <a:spLocks noGrp="1"/>
          </p:cNvSpPr>
          <p:nvPr>
            <p:ph type="title"/>
          </p:nvPr>
        </p:nvSpPr>
        <p:spPr>
          <a:xfrm>
            <a:off x="467544" y="332656"/>
            <a:ext cx="8229600" cy="1143000"/>
          </a:xfrm>
        </p:spPr>
        <p:txBody>
          <a:bodyPr/>
          <a:lstStyle/>
          <a:p>
            <a:pPr algn="ctr"/>
            <a:r>
              <a:rPr lang="en-GB" b="1" dirty="0" smtClean="0">
                <a:solidFill>
                  <a:schemeClr val="tx1"/>
                </a:solidFill>
                <a:latin typeface="Helvetica" panose="020B0604020202020204" pitchFamily="34" charset="0"/>
                <a:cs typeface="Helvetica" panose="020B0604020202020204" pitchFamily="34" charset="0"/>
              </a:rPr>
              <a:t>METHODOLOGY</a:t>
            </a:r>
            <a:endParaRPr lang="en-GB" b="1" dirty="0">
              <a:solidFill>
                <a:schemeClr val="tx1"/>
              </a:solidFill>
              <a:latin typeface="Helvetica" panose="020B0604020202020204" pitchFamily="34" charset="0"/>
              <a:cs typeface="Helvetica" panose="020B0604020202020204" pitchFamily="34" charset="0"/>
            </a:endParaRPr>
          </a:p>
        </p:txBody>
      </p:sp>
      <p:pic>
        <p:nvPicPr>
          <p:cNvPr id="5" name="Picture 8" descr="https://media.licdn.com/mpr/mpr/shrink_200_200/AAEAAQAAAAAAAAKQAAAAJDgwMTFlNDVkLWNmMDktNDFhNC1hYWY5LTc5MDhjODE3ZWUxZA.png"/>
          <p:cNvPicPr>
            <a:picLocks noChangeAspect="1" noChangeArrowheads="1"/>
          </p:cNvPicPr>
          <p:nvPr/>
        </p:nvPicPr>
        <p:blipFill>
          <a:blip r:embed="rId2" cstate="print"/>
          <a:srcRect/>
          <a:stretch>
            <a:fillRect/>
          </a:stretch>
        </p:blipFill>
        <p:spPr bwMode="auto">
          <a:xfrm>
            <a:off x="7812360" y="5526360"/>
            <a:ext cx="1331640" cy="1331640"/>
          </a:xfrm>
          <a:prstGeom prst="rect">
            <a:avLst/>
          </a:prstGeom>
          <a:noFill/>
        </p:spPr>
      </p:pic>
    </p:spTree>
    <p:extLst>
      <p:ext uri="{BB962C8B-B14F-4D97-AF65-F5344CB8AC3E}">
        <p14:creationId xmlns="" xmlns:p14="http://schemas.microsoft.com/office/powerpoint/2010/main" val="25766397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p:cNvSpPr>
          <p:nvPr>
            <p:ph type="title"/>
          </p:nvPr>
        </p:nvSpPr>
        <p:spPr bwMode="auto">
          <a:xfrm>
            <a:off x="1187624" y="1844824"/>
            <a:ext cx="6629400" cy="1143000"/>
          </a:xfrm>
        </p:spPr>
        <p:txBody>
          <a:bodyPr wrap="square" numCol="1" compatLnSpc="1">
            <a:prstTxWarp prst="textNoShape">
              <a:avLst/>
            </a:prstTxWarp>
          </a:bodyPr>
          <a:lstStyle/>
          <a:p>
            <a:pPr algn="ctr" eaLnBrk="1" fontAlgn="auto" hangingPunct="1">
              <a:spcAft>
                <a:spcPts val="0"/>
              </a:spcAft>
              <a:defRPr/>
            </a:pPr>
            <a:r>
              <a:rPr b="1" smtClean="0"/>
              <a:t>RESULTS</a:t>
            </a:r>
          </a:p>
        </p:txBody>
      </p:sp>
      <p:pic>
        <p:nvPicPr>
          <p:cNvPr id="16387" name="Picture 6" descr="http://savejasonsmom.org/wp-content/uploads/2011/02/question_mark.jpg"/>
          <p:cNvPicPr>
            <a:picLocks noChangeAspect="1" noChangeArrowheads="1"/>
          </p:cNvPicPr>
          <p:nvPr/>
        </p:nvPicPr>
        <p:blipFill>
          <a:blip r:embed="rId3" cstate="print"/>
          <a:srcRect/>
          <a:stretch>
            <a:fillRect/>
          </a:stretch>
        </p:blipFill>
        <p:spPr bwMode="auto">
          <a:xfrm>
            <a:off x="-9663" y="1052736"/>
            <a:ext cx="9144000" cy="5809336"/>
          </a:xfrm>
          <a:prstGeom prst="rect">
            <a:avLst/>
          </a:prstGeom>
          <a:noFill/>
          <a:ln w="9525">
            <a:noFill/>
            <a:miter lim="800000"/>
            <a:headEnd/>
            <a:tailEnd/>
          </a:ln>
        </p:spPr>
      </p:pic>
      <p:sp>
        <p:nvSpPr>
          <p:cNvPr id="6" name="Title 1"/>
          <p:cNvSpPr txBox="1">
            <a:spLocks/>
          </p:cNvSpPr>
          <p:nvPr/>
        </p:nvSpPr>
        <p:spPr>
          <a:xfrm>
            <a:off x="323528" y="44532"/>
            <a:ext cx="8229600" cy="1219200"/>
          </a:xfrm>
          <a:prstGeom prst="rect">
            <a:avLst/>
          </a:prstGeom>
          <a:ln w="6350" cap="rnd">
            <a:noFill/>
          </a:ln>
        </p:spPr>
        <p:txBody>
          <a:bodyPr anchor="b">
            <a:normAutofit/>
          </a:bodyPr>
          <a:lstStyle/>
          <a:p>
            <a:pPr algn="ctr" fontAlgn="auto">
              <a:spcAft>
                <a:spcPts val="0"/>
              </a:spcAft>
              <a:defRPr/>
            </a:pPr>
            <a:r>
              <a:rPr lang="en-GB" sz="6000" b="1" u="sng" spc="-100" dirty="0">
                <a:ln w="3200">
                  <a:solidFill>
                    <a:schemeClr val="bg2">
                      <a:shade val="75000"/>
                      <a:alpha val="25000"/>
                    </a:schemeClr>
                  </a:solidFill>
                  <a:prstDash val="solid"/>
                  <a:round/>
                </a:ln>
                <a:effectLst>
                  <a:innerShdw blurRad="50800" dist="25400" dir="13500000">
                    <a:prstClr val="black">
                      <a:alpha val="70000"/>
                    </a:prstClr>
                  </a:innerShdw>
                </a:effectLst>
                <a:latin typeface="Helvetica" panose="020B0604020202020204" pitchFamily="34" charset="0"/>
                <a:ea typeface="+mj-ea"/>
                <a:cs typeface="Helvetica" panose="020B0604020202020204" pitchFamily="34" charset="0"/>
              </a:rPr>
              <a:t>RESULTS</a:t>
            </a:r>
            <a:endParaRPr lang="en-GB" sz="6000" b="1" u="sng" cap="all" spc="-100" dirty="0">
              <a:ln w="3200">
                <a:solidFill>
                  <a:schemeClr val="bg2">
                    <a:shade val="75000"/>
                    <a:alpha val="25000"/>
                  </a:schemeClr>
                </a:solidFill>
                <a:prstDash val="solid"/>
                <a:round/>
              </a:ln>
              <a:effectLst>
                <a:innerShdw blurRad="50800" dist="25400" dir="13500000">
                  <a:prstClr val="black">
                    <a:alpha val="70000"/>
                  </a:prstClr>
                </a:innerShdw>
              </a:effectLst>
              <a:latin typeface="Helvetica" panose="020B0604020202020204" pitchFamily="34" charset="0"/>
              <a:ea typeface="+mj-ea"/>
              <a:cs typeface="Helvetica" panose="020B0604020202020204" pitchFamily="34" charset="0"/>
            </a:endParaRPr>
          </a:p>
        </p:txBody>
      </p:sp>
    </p:spTree>
    <p:extLst>
      <p:ext uri="{BB962C8B-B14F-4D97-AF65-F5344CB8AC3E}">
        <p14:creationId xmlns="" xmlns:p14="http://schemas.microsoft.com/office/powerpoint/2010/main" val="317897551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141196380"/>
              </p:ext>
            </p:extLst>
          </p:nvPr>
        </p:nvGraphicFramePr>
        <p:xfrm>
          <a:off x="1955340" y="908721"/>
          <a:ext cx="5308555" cy="3168351"/>
        </p:xfrm>
        <a:graphic>
          <a:graphicData uri="http://schemas.openxmlformats.org/drawingml/2006/table">
            <a:tbl>
              <a:tblPr>
                <a:tableStyleId>{3C2FFA5D-87B4-456A-9821-1D502468CF0F}</a:tableStyleId>
              </a:tblPr>
              <a:tblGrid>
                <a:gridCol w="1971353"/>
                <a:gridCol w="1524763"/>
                <a:gridCol w="1812439"/>
              </a:tblGrid>
              <a:tr h="225788">
                <a:tc>
                  <a:txBody>
                    <a:bodyPr/>
                    <a:lstStyle/>
                    <a:p>
                      <a:pPr algn="ctr">
                        <a:lnSpc>
                          <a:spcPct val="115000"/>
                        </a:lnSpc>
                        <a:spcAft>
                          <a:spcPts val="0"/>
                        </a:spcAft>
                      </a:pPr>
                      <a:r>
                        <a:rPr lang="en-GB" sz="1200" b="1" dirty="0">
                          <a:effectLst/>
                        </a:rPr>
                        <a:t>Mix</a:t>
                      </a:r>
                      <a:endParaRPr lang="tr-TR" sz="1200" b="1" dirty="0">
                        <a:effectLst/>
                        <a:latin typeface="Calibri"/>
                        <a:ea typeface="Times New Roman"/>
                        <a:cs typeface="Times New Roman"/>
                      </a:endParaRPr>
                    </a:p>
                  </a:txBody>
                  <a:tcPr marL="0" marR="0" marT="0" marB="0" anchor="ctr">
                    <a:solidFill>
                      <a:schemeClr val="bg2">
                        <a:lumMod val="50000"/>
                      </a:schemeClr>
                    </a:solidFill>
                  </a:tcPr>
                </a:tc>
                <a:tc>
                  <a:txBody>
                    <a:bodyPr/>
                    <a:lstStyle/>
                    <a:p>
                      <a:pPr algn="ctr">
                        <a:lnSpc>
                          <a:spcPct val="115000"/>
                        </a:lnSpc>
                        <a:spcAft>
                          <a:spcPts val="0"/>
                        </a:spcAft>
                      </a:pPr>
                      <a:r>
                        <a:rPr lang="en-GB" sz="1200" b="1" dirty="0">
                          <a:effectLst/>
                        </a:rPr>
                        <a:t>CEMI (%)</a:t>
                      </a:r>
                      <a:endParaRPr lang="tr-TR" sz="1200" b="1" dirty="0">
                        <a:effectLst/>
                        <a:latin typeface="Calibri"/>
                        <a:ea typeface="Times New Roman"/>
                        <a:cs typeface="Times New Roman"/>
                      </a:endParaRPr>
                    </a:p>
                  </a:txBody>
                  <a:tcPr marL="0" marR="0" marT="0" marB="0" anchor="ctr">
                    <a:solidFill>
                      <a:schemeClr val="bg2">
                        <a:lumMod val="50000"/>
                      </a:schemeClr>
                    </a:solidFill>
                  </a:tcPr>
                </a:tc>
                <a:tc>
                  <a:txBody>
                    <a:bodyPr/>
                    <a:lstStyle/>
                    <a:p>
                      <a:pPr algn="ctr">
                        <a:lnSpc>
                          <a:spcPct val="115000"/>
                        </a:lnSpc>
                        <a:spcAft>
                          <a:spcPts val="0"/>
                        </a:spcAft>
                      </a:pPr>
                      <a:r>
                        <a:rPr lang="en-GB" sz="1200" b="1" dirty="0">
                          <a:effectLst/>
                        </a:rPr>
                        <a:t>Binder (%)</a:t>
                      </a:r>
                      <a:endParaRPr lang="tr-TR" sz="1200" b="1" dirty="0">
                        <a:effectLst/>
                        <a:latin typeface="Calibri"/>
                        <a:ea typeface="Times New Roman"/>
                        <a:cs typeface="Times New Roman"/>
                      </a:endParaRPr>
                    </a:p>
                  </a:txBody>
                  <a:tcPr marL="0" marR="0" marT="0" marB="0" anchor="ctr">
                    <a:solidFill>
                      <a:schemeClr val="bg2">
                        <a:lumMod val="50000"/>
                      </a:schemeClr>
                    </a:solidFill>
                  </a:tcPr>
                </a:tc>
              </a:tr>
              <a:tr h="328611">
                <a:tc>
                  <a:txBody>
                    <a:bodyPr/>
                    <a:lstStyle/>
                    <a:p>
                      <a:pPr algn="ctr">
                        <a:lnSpc>
                          <a:spcPct val="115000"/>
                        </a:lnSpc>
                        <a:spcAft>
                          <a:spcPts val="0"/>
                        </a:spcAft>
                      </a:pPr>
                      <a:r>
                        <a:rPr lang="en-GB" sz="1200" b="1" dirty="0">
                          <a:effectLst/>
                        </a:rPr>
                        <a:t>CEMI-BINDER-1:1</a:t>
                      </a:r>
                      <a:endParaRPr lang="tr-TR" sz="1200" b="1" dirty="0">
                        <a:effectLst/>
                        <a:latin typeface="Calibri"/>
                        <a:ea typeface="Times New Roman"/>
                        <a:cs typeface="Times New Roman"/>
                      </a:endParaRPr>
                    </a:p>
                  </a:txBody>
                  <a:tcPr marL="0" marR="0" marT="0" marB="0" anchor="ctr"/>
                </a:tc>
                <a:tc>
                  <a:txBody>
                    <a:bodyPr/>
                    <a:lstStyle/>
                    <a:p>
                      <a:pPr algn="ctr">
                        <a:lnSpc>
                          <a:spcPct val="115000"/>
                        </a:lnSpc>
                        <a:spcAft>
                          <a:spcPts val="0"/>
                        </a:spcAft>
                      </a:pPr>
                      <a:r>
                        <a:rPr lang="en-GB" sz="1200" dirty="0">
                          <a:effectLst/>
                        </a:rPr>
                        <a:t>50</a:t>
                      </a:r>
                      <a:endParaRPr lang="tr-TR" sz="1200" dirty="0">
                        <a:effectLst/>
                        <a:latin typeface="Calibri"/>
                        <a:ea typeface="Times New Roman"/>
                        <a:cs typeface="Times New Roman"/>
                      </a:endParaRPr>
                    </a:p>
                  </a:txBody>
                  <a:tcPr marL="0" marR="0" marT="0" marB="0" anchor="ctr"/>
                </a:tc>
                <a:tc>
                  <a:txBody>
                    <a:bodyPr/>
                    <a:lstStyle/>
                    <a:p>
                      <a:pPr algn="ctr">
                        <a:lnSpc>
                          <a:spcPct val="115000"/>
                        </a:lnSpc>
                        <a:spcAft>
                          <a:spcPts val="0"/>
                        </a:spcAft>
                      </a:pPr>
                      <a:r>
                        <a:rPr lang="en-GB" sz="1200" dirty="0">
                          <a:effectLst/>
                        </a:rPr>
                        <a:t>50</a:t>
                      </a:r>
                      <a:endParaRPr lang="tr-TR" sz="1200" dirty="0">
                        <a:effectLst/>
                        <a:latin typeface="Calibri"/>
                        <a:ea typeface="Times New Roman"/>
                        <a:cs typeface="Times New Roman"/>
                      </a:endParaRPr>
                    </a:p>
                  </a:txBody>
                  <a:tcPr marL="0" marR="0" marT="0" marB="0" anchor="ctr"/>
                </a:tc>
              </a:tr>
              <a:tr h="328611">
                <a:tc>
                  <a:txBody>
                    <a:bodyPr/>
                    <a:lstStyle/>
                    <a:p>
                      <a:pPr algn="ctr">
                        <a:lnSpc>
                          <a:spcPct val="115000"/>
                        </a:lnSpc>
                        <a:spcAft>
                          <a:spcPts val="0"/>
                        </a:spcAft>
                      </a:pPr>
                      <a:r>
                        <a:rPr lang="en-GB" sz="1200" b="1" dirty="0">
                          <a:effectLst/>
                        </a:rPr>
                        <a:t>CEMI-BINDER-1:2</a:t>
                      </a:r>
                      <a:endParaRPr lang="tr-TR" sz="1200" b="1" dirty="0">
                        <a:effectLst/>
                        <a:latin typeface="Calibri"/>
                        <a:ea typeface="Times New Roman"/>
                        <a:cs typeface="Times New Roman"/>
                      </a:endParaRPr>
                    </a:p>
                  </a:txBody>
                  <a:tcPr marL="0" marR="0" marT="0" marB="0" anchor="ctr"/>
                </a:tc>
                <a:tc>
                  <a:txBody>
                    <a:bodyPr/>
                    <a:lstStyle/>
                    <a:p>
                      <a:pPr algn="ctr">
                        <a:lnSpc>
                          <a:spcPct val="115000"/>
                        </a:lnSpc>
                        <a:spcAft>
                          <a:spcPts val="0"/>
                        </a:spcAft>
                      </a:pPr>
                      <a:r>
                        <a:rPr lang="en-GB" sz="1200" dirty="0">
                          <a:effectLst/>
                        </a:rPr>
                        <a:t>33</a:t>
                      </a:r>
                      <a:endParaRPr lang="tr-TR" sz="1200" dirty="0">
                        <a:effectLst/>
                        <a:latin typeface="Calibri"/>
                        <a:ea typeface="Times New Roman"/>
                        <a:cs typeface="Times New Roman"/>
                      </a:endParaRPr>
                    </a:p>
                  </a:txBody>
                  <a:tcPr marL="0" marR="0" marT="0" marB="0" anchor="ctr"/>
                </a:tc>
                <a:tc>
                  <a:txBody>
                    <a:bodyPr/>
                    <a:lstStyle/>
                    <a:p>
                      <a:pPr algn="ctr">
                        <a:lnSpc>
                          <a:spcPct val="115000"/>
                        </a:lnSpc>
                        <a:spcAft>
                          <a:spcPts val="0"/>
                        </a:spcAft>
                      </a:pPr>
                      <a:r>
                        <a:rPr lang="en-GB" sz="1200">
                          <a:effectLst/>
                        </a:rPr>
                        <a:t>67</a:t>
                      </a:r>
                      <a:endParaRPr lang="tr-TR" sz="1200">
                        <a:effectLst/>
                        <a:latin typeface="Calibri"/>
                        <a:ea typeface="Times New Roman"/>
                        <a:cs typeface="Times New Roman"/>
                      </a:endParaRPr>
                    </a:p>
                  </a:txBody>
                  <a:tcPr marL="0" marR="0" marT="0" marB="0" anchor="ctr"/>
                </a:tc>
              </a:tr>
              <a:tr h="328611">
                <a:tc>
                  <a:txBody>
                    <a:bodyPr/>
                    <a:lstStyle/>
                    <a:p>
                      <a:pPr algn="ctr">
                        <a:lnSpc>
                          <a:spcPct val="115000"/>
                        </a:lnSpc>
                        <a:spcAft>
                          <a:spcPts val="0"/>
                        </a:spcAft>
                      </a:pPr>
                      <a:r>
                        <a:rPr lang="en-GB" sz="1200" b="1" dirty="0">
                          <a:effectLst/>
                        </a:rPr>
                        <a:t>CEMI-BINDER-1:3</a:t>
                      </a:r>
                      <a:endParaRPr lang="tr-TR" sz="1200" b="1" dirty="0">
                        <a:effectLst/>
                        <a:latin typeface="Calibri"/>
                        <a:ea typeface="Times New Roman"/>
                        <a:cs typeface="Times New Roman"/>
                      </a:endParaRPr>
                    </a:p>
                  </a:txBody>
                  <a:tcPr marL="0" marR="0" marT="0" marB="0" anchor="ctr"/>
                </a:tc>
                <a:tc>
                  <a:txBody>
                    <a:bodyPr/>
                    <a:lstStyle/>
                    <a:p>
                      <a:pPr algn="ctr">
                        <a:lnSpc>
                          <a:spcPct val="115000"/>
                        </a:lnSpc>
                        <a:spcAft>
                          <a:spcPts val="0"/>
                        </a:spcAft>
                      </a:pPr>
                      <a:r>
                        <a:rPr lang="en-GB" sz="1200" dirty="0">
                          <a:effectLst/>
                        </a:rPr>
                        <a:t>25</a:t>
                      </a:r>
                      <a:endParaRPr lang="tr-TR" sz="1200" dirty="0">
                        <a:effectLst/>
                        <a:latin typeface="Calibri"/>
                        <a:ea typeface="Times New Roman"/>
                        <a:cs typeface="Times New Roman"/>
                      </a:endParaRPr>
                    </a:p>
                  </a:txBody>
                  <a:tcPr marL="0" marR="0" marT="0" marB="0" anchor="ctr"/>
                </a:tc>
                <a:tc>
                  <a:txBody>
                    <a:bodyPr/>
                    <a:lstStyle/>
                    <a:p>
                      <a:pPr algn="ctr">
                        <a:lnSpc>
                          <a:spcPct val="115000"/>
                        </a:lnSpc>
                        <a:spcAft>
                          <a:spcPts val="0"/>
                        </a:spcAft>
                      </a:pPr>
                      <a:r>
                        <a:rPr lang="en-GB" sz="1200">
                          <a:effectLst/>
                        </a:rPr>
                        <a:t>75</a:t>
                      </a:r>
                      <a:endParaRPr lang="tr-TR" sz="1200">
                        <a:effectLst/>
                        <a:latin typeface="Calibri"/>
                        <a:ea typeface="Times New Roman"/>
                        <a:cs typeface="Times New Roman"/>
                      </a:endParaRPr>
                    </a:p>
                  </a:txBody>
                  <a:tcPr marL="0" marR="0" marT="0" marB="0" anchor="ctr"/>
                </a:tc>
              </a:tr>
              <a:tr h="328611">
                <a:tc>
                  <a:txBody>
                    <a:bodyPr/>
                    <a:lstStyle/>
                    <a:p>
                      <a:pPr algn="ctr">
                        <a:lnSpc>
                          <a:spcPct val="115000"/>
                        </a:lnSpc>
                        <a:spcAft>
                          <a:spcPts val="0"/>
                        </a:spcAft>
                      </a:pPr>
                      <a:r>
                        <a:rPr lang="en-GB" sz="1200" b="1" dirty="0">
                          <a:effectLst/>
                        </a:rPr>
                        <a:t>CEMI-BINDER-1:4</a:t>
                      </a:r>
                      <a:endParaRPr lang="tr-TR" sz="1200" b="1" dirty="0">
                        <a:effectLst/>
                        <a:latin typeface="Calibri"/>
                        <a:ea typeface="Times New Roman"/>
                        <a:cs typeface="Times New Roman"/>
                      </a:endParaRPr>
                    </a:p>
                  </a:txBody>
                  <a:tcPr marL="0" marR="0" marT="0" marB="0" anchor="ctr"/>
                </a:tc>
                <a:tc>
                  <a:txBody>
                    <a:bodyPr/>
                    <a:lstStyle/>
                    <a:p>
                      <a:pPr algn="ctr">
                        <a:lnSpc>
                          <a:spcPct val="115000"/>
                        </a:lnSpc>
                        <a:spcAft>
                          <a:spcPts val="0"/>
                        </a:spcAft>
                      </a:pPr>
                      <a:r>
                        <a:rPr lang="en-GB" sz="1200" dirty="0">
                          <a:effectLst/>
                        </a:rPr>
                        <a:t>20</a:t>
                      </a:r>
                      <a:endParaRPr lang="tr-TR" sz="1200" dirty="0">
                        <a:effectLst/>
                        <a:latin typeface="Calibri"/>
                        <a:ea typeface="Times New Roman"/>
                        <a:cs typeface="Times New Roman"/>
                      </a:endParaRPr>
                    </a:p>
                  </a:txBody>
                  <a:tcPr marL="0" marR="0" marT="0" marB="0" anchor="ctr"/>
                </a:tc>
                <a:tc>
                  <a:txBody>
                    <a:bodyPr/>
                    <a:lstStyle/>
                    <a:p>
                      <a:pPr algn="ctr">
                        <a:lnSpc>
                          <a:spcPct val="115000"/>
                        </a:lnSpc>
                        <a:spcAft>
                          <a:spcPts val="0"/>
                        </a:spcAft>
                      </a:pPr>
                      <a:r>
                        <a:rPr lang="en-GB" sz="1200" dirty="0">
                          <a:effectLst/>
                        </a:rPr>
                        <a:t>80</a:t>
                      </a:r>
                      <a:endParaRPr lang="tr-TR" sz="1200" dirty="0">
                        <a:effectLst/>
                        <a:latin typeface="Calibri"/>
                        <a:ea typeface="Times New Roman"/>
                        <a:cs typeface="Times New Roman"/>
                      </a:endParaRPr>
                    </a:p>
                  </a:txBody>
                  <a:tcPr marL="0" marR="0" marT="0" marB="0" anchor="ctr"/>
                </a:tc>
              </a:tr>
              <a:tr h="328611">
                <a:tc>
                  <a:txBody>
                    <a:bodyPr/>
                    <a:lstStyle/>
                    <a:p>
                      <a:pPr algn="ctr">
                        <a:lnSpc>
                          <a:spcPct val="115000"/>
                        </a:lnSpc>
                        <a:spcAft>
                          <a:spcPts val="0"/>
                        </a:spcAft>
                      </a:pPr>
                      <a:r>
                        <a:rPr lang="en-GB" sz="1200" b="1" dirty="0">
                          <a:effectLst/>
                        </a:rPr>
                        <a:t>CEMI-BINDER-1:5</a:t>
                      </a:r>
                      <a:endParaRPr lang="tr-TR" sz="1200" b="1" dirty="0">
                        <a:effectLst/>
                        <a:latin typeface="Calibri"/>
                        <a:ea typeface="Times New Roman"/>
                        <a:cs typeface="Times New Roman"/>
                      </a:endParaRPr>
                    </a:p>
                  </a:txBody>
                  <a:tcPr marL="0" marR="0" marT="0" marB="0" anchor="ctr"/>
                </a:tc>
                <a:tc>
                  <a:txBody>
                    <a:bodyPr/>
                    <a:lstStyle/>
                    <a:p>
                      <a:pPr algn="ctr">
                        <a:lnSpc>
                          <a:spcPct val="115000"/>
                        </a:lnSpc>
                        <a:spcAft>
                          <a:spcPts val="0"/>
                        </a:spcAft>
                      </a:pPr>
                      <a:r>
                        <a:rPr lang="en-GB" sz="1200" dirty="0">
                          <a:effectLst/>
                        </a:rPr>
                        <a:t>17</a:t>
                      </a:r>
                      <a:endParaRPr lang="tr-TR" sz="1200" dirty="0">
                        <a:effectLst/>
                        <a:latin typeface="Calibri"/>
                        <a:ea typeface="Times New Roman"/>
                        <a:cs typeface="Times New Roman"/>
                      </a:endParaRPr>
                    </a:p>
                  </a:txBody>
                  <a:tcPr marL="0" marR="0" marT="0" marB="0" anchor="ctr"/>
                </a:tc>
                <a:tc>
                  <a:txBody>
                    <a:bodyPr/>
                    <a:lstStyle/>
                    <a:p>
                      <a:pPr algn="ctr">
                        <a:lnSpc>
                          <a:spcPct val="115000"/>
                        </a:lnSpc>
                        <a:spcAft>
                          <a:spcPts val="0"/>
                        </a:spcAft>
                      </a:pPr>
                      <a:r>
                        <a:rPr lang="en-GB" sz="1200" dirty="0">
                          <a:effectLst/>
                        </a:rPr>
                        <a:t>83</a:t>
                      </a:r>
                      <a:endParaRPr lang="tr-TR" sz="1200" dirty="0">
                        <a:effectLst/>
                        <a:latin typeface="Calibri"/>
                        <a:ea typeface="Times New Roman"/>
                        <a:cs typeface="Times New Roman"/>
                      </a:endParaRPr>
                    </a:p>
                  </a:txBody>
                  <a:tcPr marL="0" marR="0" marT="0" marB="0" anchor="ctr"/>
                </a:tc>
              </a:tr>
              <a:tr h="328611">
                <a:tc>
                  <a:txBody>
                    <a:bodyPr/>
                    <a:lstStyle/>
                    <a:p>
                      <a:pPr algn="ctr">
                        <a:lnSpc>
                          <a:spcPct val="115000"/>
                        </a:lnSpc>
                        <a:spcAft>
                          <a:spcPts val="0"/>
                        </a:spcAft>
                      </a:pPr>
                      <a:r>
                        <a:rPr lang="en-GB" sz="1200" b="1" dirty="0">
                          <a:effectLst/>
                        </a:rPr>
                        <a:t>CEMI-BINDER-1:6</a:t>
                      </a:r>
                      <a:endParaRPr lang="tr-TR" sz="1200" b="1" dirty="0">
                        <a:effectLst/>
                        <a:latin typeface="Calibri"/>
                        <a:ea typeface="Times New Roman"/>
                        <a:cs typeface="Times New Roman"/>
                      </a:endParaRPr>
                    </a:p>
                  </a:txBody>
                  <a:tcPr marL="0" marR="0" marT="0" marB="0" anchor="ctr"/>
                </a:tc>
                <a:tc>
                  <a:txBody>
                    <a:bodyPr/>
                    <a:lstStyle/>
                    <a:p>
                      <a:pPr algn="ctr">
                        <a:lnSpc>
                          <a:spcPct val="115000"/>
                        </a:lnSpc>
                        <a:spcAft>
                          <a:spcPts val="0"/>
                        </a:spcAft>
                      </a:pPr>
                      <a:r>
                        <a:rPr lang="en-GB" sz="1200" dirty="0">
                          <a:effectLst/>
                        </a:rPr>
                        <a:t>14</a:t>
                      </a:r>
                      <a:endParaRPr lang="tr-TR" sz="1200" dirty="0">
                        <a:effectLst/>
                        <a:latin typeface="Calibri"/>
                        <a:ea typeface="Times New Roman"/>
                        <a:cs typeface="Times New Roman"/>
                      </a:endParaRPr>
                    </a:p>
                  </a:txBody>
                  <a:tcPr marL="0" marR="0" marT="0" marB="0" anchor="ctr"/>
                </a:tc>
                <a:tc>
                  <a:txBody>
                    <a:bodyPr/>
                    <a:lstStyle/>
                    <a:p>
                      <a:pPr algn="ctr">
                        <a:lnSpc>
                          <a:spcPct val="115000"/>
                        </a:lnSpc>
                        <a:spcAft>
                          <a:spcPts val="0"/>
                        </a:spcAft>
                      </a:pPr>
                      <a:r>
                        <a:rPr lang="en-GB" sz="1200" dirty="0">
                          <a:effectLst/>
                        </a:rPr>
                        <a:t>86</a:t>
                      </a:r>
                      <a:endParaRPr lang="tr-TR" sz="1200" dirty="0">
                        <a:effectLst/>
                        <a:latin typeface="Calibri"/>
                        <a:ea typeface="Times New Roman"/>
                        <a:cs typeface="Times New Roman"/>
                      </a:endParaRPr>
                    </a:p>
                  </a:txBody>
                  <a:tcPr marL="0" marR="0" marT="0" marB="0" anchor="ctr"/>
                </a:tc>
              </a:tr>
              <a:tr h="328611">
                <a:tc>
                  <a:txBody>
                    <a:bodyPr/>
                    <a:lstStyle/>
                    <a:p>
                      <a:pPr algn="ctr">
                        <a:lnSpc>
                          <a:spcPct val="115000"/>
                        </a:lnSpc>
                        <a:spcAft>
                          <a:spcPts val="0"/>
                        </a:spcAft>
                      </a:pPr>
                      <a:r>
                        <a:rPr lang="en-GB" sz="1200" b="1" dirty="0">
                          <a:effectLst/>
                        </a:rPr>
                        <a:t>CEMI-BINDER-1:7</a:t>
                      </a:r>
                      <a:endParaRPr lang="tr-TR" sz="1200" b="1" dirty="0">
                        <a:effectLst/>
                        <a:latin typeface="Calibri"/>
                        <a:ea typeface="Times New Roman"/>
                        <a:cs typeface="Times New Roman"/>
                      </a:endParaRPr>
                    </a:p>
                  </a:txBody>
                  <a:tcPr marL="0" marR="0" marT="0" marB="0" anchor="ctr"/>
                </a:tc>
                <a:tc>
                  <a:txBody>
                    <a:bodyPr/>
                    <a:lstStyle/>
                    <a:p>
                      <a:pPr algn="ctr">
                        <a:lnSpc>
                          <a:spcPct val="115000"/>
                        </a:lnSpc>
                        <a:spcAft>
                          <a:spcPts val="0"/>
                        </a:spcAft>
                      </a:pPr>
                      <a:r>
                        <a:rPr lang="en-GB" sz="1200" dirty="0">
                          <a:effectLst/>
                        </a:rPr>
                        <a:t>12.5</a:t>
                      </a:r>
                      <a:endParaRPr lang="tr-TR" sz="1200" dirty="0">
                        <a:effectLst/>
                        <a:latin typeface="Calibri"/>
                        <a:ea typeface="Times New Roman"/>
                        <a:cs typeface="Times New Roman"/>
                      </a:endParaRPr>
                    </a:p>
                  </a:txBody>
                  <a:tcPr marL="0" marR="0" marT="0" marB="0" anchor="ctr"/>
                </a:tc>
                <a:tc>
                  <a:txBody>
                    <a:bodyPr/>
                    <a:lstStyle/>
                    <a:p>
                      <a:pPr algn="ctr">
                        <a:lnSpc>
                          <a:spcPct val="115000"/>
                        </a:lnSpc>
                        <a:spcAft>
                          <a:spcPts val="0"/>
                        </a:spcAft>
                      </a:pPr>
                      <a:r>
                        <a:rPr lang="en-GB" sz="1200" dirty="0">
                          <a:effectLst/>
                        </a:rPr>
                        <a:t>87.5</a:t>
                      </a:r>
                      <a:endParaRPr lang="tr-TR" sz="1200" dirty="0">
                        <a:effectLst/>
                        <a:latin typeface="Calibri"/>
                        <a:ea typeface="Times New Roman"/>
                        <a:cs typeface="Times New Roman"/>
                      </a:endParaRPr>
                    </a:p>
                  </a:txBody>
                  <a:tcPr marL="0" marR="0" marT="0" marB="0" anchor="ctr"/>
                </a:tc>
              </a:tr>
              <a:tr h="328611">
                <a:tc>
                  <a:txBody>
                    <a:bodyPr/>
                    <a:lstStyle/>
                    <a:p>
                      <a:pPr algn="ctr">
                        <a:lnSpc>
                          <a:spcPct val="115000"/>
                        </a:lnSpc>
                        <a:spcAft>
                          <a:spcPts val="0"/>
                        </a:spcAft>
                      </a:pPr>
                      <a:r>
                        <a:rPr lang="en-GB" sz="1200" b="1" dirty="0">
                          <a:effectLst/>
                        </a:rPr>
                        <a:t>CEMI-BINDER-1:8</a:t>
                      </a:r>
                      <a:endParaRPr lang="tr-TR" sz="1200" b="1" dirty="0">
                        <a:effectLst/>
                        <a:latin typeface="Calibri"/>
                        <a:ea typeface="Times New Roman"/>
                        <a:cs typeface="Times New Roman"/>
                      </a:endParaRPr>
                    </a:p>
                  </a:txBody>
                  <a:tcPr marL="0" marR="0" marT="0" marB="0" anchor="ctr"/>
                </a:tc>
                <a:tc>
                  <a:txBody>
                    <a:bodyPr/>
                    <a:lstStyle/>
                    <a:p>
                      <a:pPr algn="ctr">
                        <a:lnSpc>
                          <a:spcPct val="115000"/>
                        </a:lnSpc>
                        <a:spcAft>
                          <a:spcPts val="0"/>
                        </a:spcAft>
                      </a:pPr>
                      <a:r>
                        <a:rPr lang="en-GB" sz="1200">
                          <a:effectLst/>
                        </a:rPr>
                        <a:t>11</a:t>
                      </a:r>
                      <a:endParaRPr lang="tr-TR" sz="1200">
                        <a:effectLst/>
                        <a:latin typeface="Calibri"/>
                        <a:ea typeface="Times New Roman"/>
                        <a:cs typeface="Times New Roman"/>
                      </a:endParaRPr>
                    </a:p>
                  </a:txBody>
                  <a:tcPr marL="0" marR="0" marT="0" marB="0" anchor="ctr"/>
                </a:tc>
                <a:tc>
                  <a:txBody>
                    <a:bodyPr/>
                    <a:lstStyle/>
                    <a:p>
                      <a:pPr algn="ctr">
                        <a:lnSpc>
                          <a:spcPct val="115000"/>
                        </a:lnSpc>
                        <a:spcAft>
                          <a:spcPts val="0"/>
                        </a:spcAft>
                      </a:pPr>
                      <a:r>
                        <a:rPr lang="en-GB" sz="1200" dirty="0">
                          <a:effectLst/>
                        </a:rPr>
                        <a:t>89</a:t>
                      </a:r>
                      <a:endParaRPr lang="tr-TR" sz="1200" dirty="0">
                        <a:effectLst/>
                        <a:latin typeface="Calibri"/>
                        <a:ea typeface="Times New Roman"/>
                        <a:cs typeface="Times New Roman"/>
                      </a:endParaRPr>
                    </a:p>
                  </a:txBody>
                  <a:tcPr marL="0" marR="0" marT="0" marB="0" anchor="ctr"/>
                </a:tc>
              </a:tr>
              <a:tr h="313675">
                <a:tc>
                  <a:txBody>
                    <a:bodyPr/>
                    <a:lstStyle/>
                    <a:p>
                      <a:pPr algn="ctr">
                        <a:lnSpc>
                          <a:spcPct val="115000"/>
                        </a:lnSpc>
                        <a:spcAft>
                          <a:spcPts val="0"/>
                        </a:spcAft>
                      </a:pPr>
                      <a:r>
                        <a:rPr lang="en-GB" sz="1200" b="1" dirty="0">
                          <a:effectLst/>
                        </a:rPr>
                        <a:t>CEMI-BINDER-1:9</a:t>
                      </a:r>
                      <a:endParaRPr lang="tr-TR" sz="1200" b="1" dirty="0">
                        <a:effectLst/>
                        <a:latin typeface="Calibri"/>
                        <a:ea typeface="Times New Roman"/>
                        <a:cs typeface="Times New Roman"/>
                      </a:endParaRPr>
                    </a:p>
                  </a:txBody>
                  <a:tcPr marL="0" marR="0" marT="0" marB="0" anchor="ctr"/>
                </a:tc>
                <a:tc>
                  <a:txBody>
                    <a:bodyPr/>
                    <a:lstStyle/>
                    <a:p>
                      <a:pPr algn="ctr">
                        <a:lnSpc>
                          <a:spcPct val="115000"/>
                        </a:lnSpc>
                        <a:spcAft>
                          <a:spcPts val="0"/>
                        </a:spcAft>
                      </a:pPr>
                      <a:r>
                        <a:rPr lang="en-GB" sz="1200" dirty="0">
                          <a:effectLst/>
                        </a:rPr>
                        <a:t>10</a:t>
                      </a:r>
                      <a:endParaRPr lang="tr-TR" sz="1200" dirty="0">
                        <a:effectLst/>
                        <a:latin typeface="Calibri"/>
                        <a:ea typeface="Times New Roman"/>
                        <a:cs typeface="Times New Roman"/>
                      </a:endParaRPr>
                    </a:p>
                  </a:txBody>
                  <a:tcPr marL="0" marR="0" marT="0" marB="0" anchor="ctr"/>
                </a:tc>
                <a:tc>
                  <a:txBody>
                    <a:bodyPr/>
                    <a:lstStyle/>
                    <a:p>
                      <a:pPr algn="ctr">
                        <a:lnSpc>
                          <a:spcPct val="115000"/>
                        </a:lnSpc>
                        <a:spcAft>
                          <a:spcPts val="0"/>
                        </a:spcAft>
                      </a:pPr>
                      <a:r>
                        <a:rPr lang="en-GB" sz="1200" dirty="0">
                          <a:effectLst/>
                        </a:rPr>
                        <a:t>90</a:t>
                      </a:r>
                      <a:endParaRPr lang="tr-TR" sz="1200" dirty="0">
                        <a:effectLst/>
                        <a:latin typeface="Calibri"/>
                        <a:ea typeface="Times New Roman"/>
                        <a:cs typeface="Times New Roman"/>
                      </a:endParaRPr>
                    </a:p>
                  </a:txBody>
                  <a:tcPr marL="0" marR="0" marT="0" marB="0" anchor="ctr"/>
                </a:tc>
              </a:tr>
            </a:tbl>
          </a:graphicData>
        </a:graphic>
      </p:graphicFrame>
      <p:sp>
        <p:nvSpPr>
          <p:cNvPr id="2" name="Title 1"/>
          <p:cNvSpPr>
            <a:spLocks noGrp="1"/>
          </p:cNvSpPr>
          <p:nvPr>
            <p:ph type="title"/>
          </p:nvPr>
        </p:nvSpPr>
        <p:spPr>
          <a:xfrm>
            <a:off x="611560" y="0"/>
            <a:ext cx="8229600" cy="908720"/>
          </a:xfrm>
        </p:spPr>
        <p:txBody>
          <a:bodyPr>
            <a:normAutofit fontScale="90000"/>
          </a:bodyPr>
          <a:lstStyle/>
          <a:p>
            <a:r>
              <a:rPr lang="en-GB" b="1" dirty="0">
                <a:solidFill>
                  <a:schemeClr val="tx1"/>
                </a:solidFill>
                <a:latin typeface="Helvetica" panose="020B0604020202020204" pitchFamily="34" charset="0"/>
                <a:cs typeface="Helvetica" panose="020B0604020202020204" pitchFamily="34" charset="0"/>
              </a:rPr>
              <a:t>Cement-binder substitution </a:t>
            </a:r>
            <a:r>
              <a:rPr lang="en-GB" b="1" dirty="0" smtClean="0">
                <a:solidFill>
                  <a:schemeClr val="tx1"/>
                </a:solidFill>
                <a:latin typeface="Helvetica" panose="020B0604020202020204" pitchFamily="34" charset="0"/>
                <a:cs typeface="Helvetica" panose="020B0604020202020204" pitchFamily="34" charset="0"/>
              </a:rPr>
              <a:t>ratios</a:t>
            </a:r>
            <a:endParaRPr lang="tr-TR" dirty="0">
              <a:solidFill>
                <a:schemeClr val="tx1"/>
              </a:solidFill>
              <a:latin typeface="Helvetica" panose="020B0604020202020204" pitchFamily="34" charset="0"/>
              <a:cs typeface="Helvetica" panose="020B0604020202020204" pitchFamily="34" charset="0"/>
            </a:endParaRPr>
          </a:p>
        </p:txBody>
      </p:sp>
      <p:graphicFrame>
        <p:nvGraphicFramePr>
          <p:cNvPr id="5" name="Table 4"/>
          <p:cNvGraphicFramePr>
            <a:graphicFrameLocks noGrp="1"/>
          </p:cNvGraphicFramePr>
          <p:nvPr>
            <p:extLst>
              <p:ext uri="{D42A27DB-BD31-4B8C-83A1-F6EECF244321}">
                <p14:modId xmlns="" xmlns:p14="http://schemas.microsoft.com/office/powerpoint/2010/main" val="3401708574"/>
              </p:ext>
            </p:extLst>
          </p:nvPr>
        </p:nvGraphicFramePr>
        <p:xfrm>
          <a:off x="2033659" y="4423660"/>
          <a:ext cx="5178264" cy="2339752"/>
        </p:xfrm>
        <a:graphic>
          <a:graphicData uri="http://schemas.openxmlformats.org/drawingml/2006/table">
            <a:tbl>
              <a:tblPr firstRow="1" firstCol="1" bandRow="1" bandCol="1">
                <a:tableStyleId>{ED083AE6-46FA-4A59-8FB0-9F97EB10719F}</a:tableStyleId>
              </a:tblPr>
              <a:tblGrid>
                <a:gridCol w="1418551"/>
                <a:gridCol w="418291"/>
                <a:gridCol w="413385"/>
                <a:gridCol w="418291"/>
                <a:gridCol w="418291"/>
                <a:gridCol w="418291"/>
                <a:gridCol w="418291"/>
                <a:gridCol w="418291"/>
                <a:gridCol w="418291"/>
                <a:gridCol w="418291"/>
              </a:tblGrid>
              <a:tr h="292469">
                <a:tc>
                  <a:txBody>
                    <a:bodyPr/>
                    <a:lstStyle/>
                    <a:p>
                      <a:pPr algn="ctr">
                        <a:lnSpc>
                          <a:spcPct val="115000"/>
                        </a:lnSpc>
                        <a:spcAft>
                          <a:spcPts val="0"/>
                        </a:spcAft>
                      </a:pPr>
                      <a:r>
                        <a:rPr lang="en-GB" sz="1200" dirty="0">
                          <a:effectLst/>
                        </a:rPr>
                        <a:t>CEMI-</a:t>
                      </a:r>
                      <a:r>
                        <a:rPr lang="en-GB" sz="1200" dirty="0" err="1">
                          <a:effectLst/>
                        </a:rPr>
                        <a:t>hlime</a:t>
                      </a:r>
                      <a:endParaRPr lang="tr-TR" sz="1200"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b="0" dirty="0">
                          <a:effectLst/>
                        </a:rPr>
                        <a:t>1:1</a:t>
                      </a:r>
                      <a:endParaRPr lang="tr-TR" sz="1200" b="0"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b="0" dirty="0">
                          <a:effectLst/>
                        </a:rPr>
                        <a:t>1:2</a:t>
                      </a:r>
                      <a:endParaRPr lang="tr-TR" sz="1200" b="0"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b="0" dirty="0">
                          <a:effectLst/>
                        </a:rPr>
                        <a:t>1:3</a:t>
                      </a:r>
                      <a:endParaRPr lang="tr-TR" sz="1200" b="0"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b="0" dirty="0">
                          <a:effectLst/>
                        </a:rPr>
                        <a:t>1:4</a:t>
                      </a:r>
                      <a:endParaRPr lang="tr-TR" sz="1200" b="0"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b="0" dirty="0">
                          <a:effectLst/>
                        </a:rPr>
                        <a:t>1:5</a:t>
                      </a:r>
                      <a:endParaRPr lang="tr-TR" sz="1200" b="0"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b="0" dirty="0">
                          <a:effectLst/>
                        </a:rPr>
                        <a:t>1:6</a:t>
                      </a:r>
                      <a:endParaRPr lang="tr-TR" sz="1200" b="0"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b="0" dirty="0">
                          <a:effectLst/>
                        </a:rPr>
                        <a:t>1:7</a:t>
                      </a:r>
                      <a:endParaRPr lang="tr-TR" sz="1200" b="0"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b="0" dirty="0">
                          <a:effectLst/>
                        </a:rPr>
                        <a:t>1:8</a:t>
                      </a:r>
                      <a:endParaRPr lang="tr-TR" sz="1200" b="0"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b="0" dirty="0">
                          <a:effectLst/>
                        </a:rPr>
                        <a:t>1:9</a:t>
                      </a:r>
                      <a:endParaRPr lang="tr-TR" sz="1200" b="0" dirty="0">
                        <a:effectLst/>
                        <a:latin typeface="Calibri"/>
                        <a:ea typeface="Times New Roman"/>
                        <a:cs typeface="Times New Roman"/>
                      </a:endParaRPr>
                    </a:p>
                  </a:txBody>
                  <a:tcPr marL="68580" marR="68580" marT="0" marB="0" anchor="ctr"/>
                </a:tc>
              </a:tr>
              <a:tr h="292469">
                <a:tc>
                  <a:txBody>
                    <a:bodyPr/>
                    <a:lstStyle/>
                    <a:p>
                      <a:pPr algn="ctr">
                        <a:lnSpc>
                          <a:spcPct val="115000"/>
                        </a:lnSpc>
                        <a:spcAft>
                          <a:spcPts val="0"/>
                        </a:spcAft>
                      </a:pPr>
                      <a:r>
                        <a:rPr lang="en-GB" sz="1200" dirty="0">
                          <a:effectLst/>
                        </a:rPr>
                        <a:t>Water (%)</a:t>
                      </a:r>
                      <a:endParaRPr lang="tr-TR" sz="1200"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dirty="0">
                          <a:effectLst/>
                        </a:rPr>
                        <a:t>60</a:t>
                      </a:r>
                      <a:endParaRPr lang="tr-TR" sz="1200"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a:effectLst/>
                        </a:rPr>
                        <a:t>60</a:t>
                      </a:r>
                      <a:endParaRPr lang="tr-TR" sz="12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a:effectLst/>
                        </a:rPr>
                        <a:t>60</a:t>
                      </a:r>
                      <a:endParaRPr lang="tr-TR" sz="12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a:effectLst/>
                        </a:rPr>
                        <a:t>60</a:t>
                      </a:r>
                      <a:endParaRPr lang="tr-TR" sz="12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a:effectLst/>
                        </a:rPr>
                        <a:t>60</a:t>
                      </a:r>
                      <a:endParaRPr lang="tr-TR" sz="12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a:effectLst/>
                        </a:rPr>
                        <a:t>60</a:t>
                      </a:r>
                      <a:endParaRPr lang="tr-TR" sz="12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a:effectLst/>
                        </a:rPr>
                        <a:t>60</a:t>
                      </a:r>
                      <a:endParaRPr lang="tr-TR" sz="12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a:effectLst/>
                        </a:rPr>
                        <a:t>60</a:t>
                      </a:r>
                      <a:endParaRPr lang="tr-TR" sz="12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a:effectLst/>
                        </a:rPr>
                        <a:t>60</a:t>
                      </a:r>
                      <a:endParaRPr lang="tr-TR" sz="1200">
                        <a:effectLst/>
                        <a:latin typeface="Calibri"/>
                        <a:ea typeface="Times New Roman"/>
                        <a:cs typeface="Times New Roman"/>
                      </a:endParaRPr>
                    </a:p>
                  </a:txBody>
                  <a:tcPr marL="68580" marR="68580" marT="0" marB="0" anchor="ctr"/>
                </a:tc>
              </a:tr>
              <a:tr h="292469">
                <a:tc>
                  <a:txBody>
                    <a:bodyPr/>
                    <a:lstStyle/>
                    <a:p>
                      <a:pPr algn="ctr">
                        <a:lnSpc>
                          <a:spcPct val="115000"/>
                        </a:lnSpc>
                        <a:spcAft>
                          <a:spcPts val="0"/>
                        </a:spcAft>
                      </a:pPr>
                      <a:r>
                        <a:rPr lang="en-GB" sz="1200" dirty="0">
                          <a:effectLst/>
                        </a:rPr>
                        <a:t>CEMI-</a:t>
                      </a:r>
                      <a:r>
                        <a:rPr lang="en-GB" sz="1200" dirty="0" err="1">
                          <a:effectLst/>
                        </a:rPr>
                        <a:t>LGMgO</a:t>
                      </a:r>
                      <a:endParaRPr lang="tr-TR" sz="1200"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a:effectLst/>
                        </a:rPr>
                        <a:t>1:1</a:t>
                      </a:r>
                      <a:endParaRPr lang="tr-TR" sz="12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dirty="0">
                          <a:effectLst/>
                        </a:rPr>
                        <a:t>1:2</a:t>
                      </a:r>
                      <a:endParaRPr lang="tr-TR" sz="1200"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dirty="0">
                          <a:effectLst/>
                        </a:rPr>
                        <a:t>1:3</a:t>
                      </a:r>
                      <a:endParaRPr lang="tr-TR" sz="1200"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dirty="0">
                          <a:effectLst/>
                        </a:rPr>
                        <a:t>1:4</a:t>
                      </a:r>
                      <a:endParaRPr lang="tr-TR" sz="1200"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a:effectLst/>
                        </a:rPr>
                        <a:t>1:5</a:t>
                      </a:r>
                      <a:endParaRPr lang="tr-TR" sz="12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a:effectLst/>
                        </a:rPr>
                        <a:t>1:6</a:t>
                      </a:r>
                      <a:endParaRPr lang="tr-TR" sz="12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a:effectLst/>
                        </a:rPr>
                        <a:t>1:7</a:t>
                      </a:r>
                      <a:endParaRPr lang="tr-TR" sz="12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a:effectLst/>
                        </a:rPr>
                        <a:t>1:8</a:t>
                      </a:r>
                      <a:endParaRPr lang="tr-TR" sz="12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a:effectLst/>
                        </a:rPr>
                        <a:t>1:9</a:t>
                      </a:r>
                      <a:endParaRPr lang="tr-TR" sz="1200">
                        <a:effectLst/>
                        <a:latin typeface="Calibri"/>
                        <a:ea typeface="Times New Roman"/>
                        <a:cs typeface="Times New Roman"/>
                      </a:endParaRPr>
                    </a:p>
                  </a:txBody>
                  <a:tcPr marL="68580" marR="68580" marT="0" marB="0" anchor="ctr"/>
                </a:tc>
              </a:tr>
              <a:tr h="292469">
                <a:tc>
                  <a:txBody>
                    <a:bodyPr/>
                    <a:lstStyle/>
                    <a:p>
                      <a:pPr algn="ctr">
                        <a:lnSpc>
                          <a:spcPct val="115000"/>
                        </a:lnSpc>
                        <a:spcAft>
                          <a:spcPts val="0"/>
                        </a:spcAft>
                      </a:pPr>
                      <a:r>
                        <a:rPr lang="en-GB" sz="1200" dirty="0">
                          <a:effectLst/>
                        </a:rPr>
                        <a:t>Water (%)</a:t>
                      </a:r>
                      <a:endParaRPr lang="tr-TR" sz="1200"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a:effectLst/>
                        </a:rPr>
                        <a:t>40</a:t>
                      </a:r>
                      <a:endParaRPr lang="tr-TR" sz="12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a:effectLst/>
                        </a:rPr>
                        <a:t>40</a:t>
                      </a:r>
                      <a:endParaRPr lang="tr-TR" sz="12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a:effectLst/>
                        </a:rPr>
                        <a:t>45</a:t>
                      </a:r>
                      <a:endParaRPr lang="tr-TR" sz="12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dirty="0">
                          <a:effectLst/>
                        </a:rPr>
                        <a:t>45</a:t>
                      </a:r>
                      <a:endParaRPr lang="tr-TR" sz="1200"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dirty="0">
                          <a:effectLst/>
                        </a:rPr>
                        <a:t>50</a:t>
                      </a:r>
                      <a:endParaRPr lang="tr-TR" sz="1200"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dirty="0">
                          <a:effectLst/>
                        </a:rPr>
                        <a:t>50</a:t>
                      </a:r>
                      <a:endParaRPr lang="tr-TR" sz="1200"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a:effectLst/>
                        </a:rPr>
                        <a:t>50</a:t>
                      </a:r>
                      <a:endParaRPr lang="tr-TR" sz="12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a:effectLst/>
                        </a:rPr>
                        <a:t>50</a:t>
                      </a:r>
                      <a:endParaRPr lang="tr-TR" sz="12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dirty="0">
                          <a:effectLst/>
                        </a:rPr>
                        <a:t>50</a:t>
                      </a:r>
                      <a:endParaRPr lang="tr-TR" sz="1200" dirty="0">
                        <a:effectLst/>
                        <a:latin typeface="Calibri"/>
                        <a:ea typeface="Times New Roman"/>
                        <a:cs typeface="Times New Roman"/>
                      </a:endParaRPr>
                    </a:p>
                  </a:txBody>
                  <a:tcPr marL="68580" marR="68580" marT="0" marB="0" anchor="ctr"/>
                </a:tc>
              </a:tr>
              <a:tr h="292469">
                <a:tc>
                  <a:txBody>
                    <a:bodyPr/>
                    <a:lstStyle/>
                    <a:p>
                      <a:pPr algn="ctr">
                        <a:lnSpc>
                          <a:spcPct val="115000"/>
                        </a:lnSpc>
                        <a:spcAft>
                          <a:spcPts val="0"/>
                        </a:spcAft>
                      </a:pPr>
                      <a:r>
                        <a:rPr lang="en-GB" sz="1200" dirty="0">
                          <a:effectLst/>
                        </a:rPr>
                        <a:t>CEMI-PFA</a:t>
                      </a:r>
                      <a:endParaRPr lang="tr-TR" sz="1200"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dirty="0">
                          <a:effectLst/>
                        </a:rPr>
                        <a:t>1:1</a:t>
                      </a:r>
                      <a:endParaRPr lang="tr-TR" sz="1200"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dirty="0">
                          <a:effectLst/>
                        </a:rPr>
                        <a:t>1:2</a:t>
                      </a:r>
                      <a:endParaRPr lang="tr-TR" sz="1200"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dirty="0">
                          <a:effectLst/>
                        </a:rPr>
                        <a:t>1:3</a:t>
                      </a:r>
                      <a:endParaRPr lang="tr-TR" sz="1200"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a:effectLst/>
                        </a:rPr>
                        <a:t>1:4</a:t>
                      </a:r>
                      <a:endParaRPr lang="tr-TR" sz="12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a:effectLst/>
                        </a:rPr>
                        <a:t>1:5</a:t>
                      </a:r>
                      <a:endParaRPr lang="tr-TR" sz="12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dirty="0">
                          <a:effectLst/>
                        </a:rPr>
                        <a:t>1:6</a:t>
                      </a:r>
                      <a:endParaRPr lang="tr-TR" sz="1200"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dirty="0">
                          <a:effectLst/>
                        </a:rPr>
                        <a:t>1:7</a:t>
                      </a:r>
                      <a:endParaRPr lang="tr-TR" sz="1200"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a:effectLst/>
                        </a:rPr>
                        <a:t>1:8</a:t>
                      </a:r>
                      <a:endParaRPr lang="tr-TR" sz="12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a:effectLst/>
                        </a:rPr>
                        <a:t>1:9</a:t>
                      </a:r>
                      <a:endParaRPr lang="tr-TR" sz="1200">
                        <a:effectLst/>
                        <a:latin typeface="Calibri"/>
                        <a:ea typeface="Times New Roman"/>
                        <a:cs typeface="Times New Roman"/>
                      </a:endParaRPr>
                    </a:p>
                  </a:txBody>
                  <a:tcPr marL="68580" marR="68580" marT="0" marB="0" anchor="ctr"/>
                </a:tc>
              </a:tr>
              <a:tr h="292469">
                <a:tc>
                  <a:txBody>
                    <a:bodyPr/>
                    <a:lstStyle/>
                    <a:p>
                      <a:pPr algn="ctr">
                        <a:lnSpc>
                          <a:spcPct val="115000"/>
                        </a:lnSpc>
                        <a:spcAft>
                          <a:spcPts val="0"/>
                        </a:spcAft>
                      </a:pPr>
                      <a:r>
                        <a:rPr lang="en-GB" sz="1200">
                          <a:effectLst/>
                        </a:rPr>
                        <a:t>Water (%)</a:t>
                      </a:r>
                      <a:endParaRPr lang="tr-TR" sz="12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a:effectLst/>
                        </a:rPr>
                        <a:t>20</a:t>
                      </a:r>
                      <a:endParaRPr lang="tr-TR" sz="12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dirty="0">
                          <a:effectLst/>
                        </a:rPr>
                        <a:t>20</a:t>
                      </a:r>
                      <a:endParaRPr lang="tr-TR" sz="1200" dirty="0">
                        <a:effectLst/>
                        <a:latin typeface="Calibri"/>
                        <a:ea typeface="Times New Roman"/>
                        <a:cs typeface="Times New Roman"/>
                      </a:endParaRPr>
                    </a:p>
                  </a:txBody>
                  <a:tcPr marL="68580" marR="68580" marT="0" marB="0" anchor="ctr"/>
                </a:tc>
                <a:tc>
                  <a:txBody>
                    <a:bodyPr/>
                    <a:lstStyle/>
                    <a:p>
                      <a:pPr>
                        <a:lnSpc>
                          <a:spcPct val="115000"/>
                        </a:lnSpc>
                        <a:spcAft>
                          <a:spcPts val="0"/>
                        </a:spcAft>
                      </a:pPr>
                      <a:r>
                        <a:rPr lang="en-GB" sz="1200" dirty="0">
                          <a:effectLst/>
                        </a:rPr>
                        <a:t>20</a:t>
                      </a:r>
                      <a:endParaRPr lang="tr-TR" sz="1200" dirty="0">
                        <a:effectLst/>
                        <a:latin typeface="Calibri"/>
                        <a:ea typeface="Times New Roman"/>
                        <a:cs typeface="Times New Roman"/>
                      </a:endParaRPr>
                    </a:p>
                  </a:txBody>
                  <a:tcPr marL="68580" marR="68580" marT="0" marB="0"/>
                </a:tc>
                <a:tc>
                  <a:txBody>
                    <a:bodyPr/>
                    <a:lstStyle/>
                    <a:p>
                      <a:pPr>
                        <a:lnSpc>
                          <a:spcPct val="115000"/>
                        </a:lnSpc>
                        <a:spcAft>
                          <a:spcPts val="0"/>
                        </a:spcAft>
                      </a:pPr>
                      <a:r>
                        <a:rPr lang="en-GB" sz="1200">
                          <a:effectLst/>
                        </a:rPr>
                        <a:t>20</a:t>
                      </a:r>
                      <a:endParaRPr lang="tr-TR" sz="1200">
                        <a:effectLst/>
                        <a:latin typeface="Calibri"/>
                        <a:ea typeface="Times New Roman"/>
                        <a:cs typeface="Times New Roman"/>
                      </a:endParaRPr>
                    </a:p>
                  </a:txBody>
                  <a:tcPr marL="68580" marR="68580" marT="0" marB="0"/>
                </a:tc>
                <a:tc>
                  <a:txBody>
                    <a:bodyPr/>
                    <a:lstStyle/>
                    <a:p>
                      <a:pPr>
                        <a:lnSpc>
                          <a:spcPct val="115000"/>
                        </a:lnSpc>
                        <a:spcAft>
                          <a:spcPts val="0"/>
                        </a:spcAft>
                      </a:pPr>
                      <a:r>
                        <a:rPr lang="en-GB" sz="1200">
                          <a:effectLst/>
                        </a:rPr>
                        <a:t>20</a:t>
                      </a:r>
                      <a:endParaRPr lang="tr-TR" sz="1200">
                        <a:effectLst/>
                        <a:latin typeface="Calibri"/>
                        <a:ea typeface="Times New Roman"/>
                        <a:cs typeface="Times New Roman"/>
                      </a:endParaRPr>
                    </a:p>
                  </a:txBody>
                  <a:tcPr marL="68580" marR="68580" marT="0" marB="0"/>
                </a:tc>
                <a:tc>
                  <a:txBody>
                    <a:bodyPr/>
                    <a:lstStyle/>
                    <a:p>
                      <a:pPr>
                        <a:lnSpc>
                          <a:spcPct val="115000"/>
                        </a:lnSpc>
                        <a:spcAft>
                          <a:spcPts val="0"/>
                        </a:spcAft>
                      </a:pPr>
                      <a:r>
                        <a:rPr lang="en-GB" sz="1200">
                          <a:effectLst/>
                        </a:rPr>
                        <a:t>20</a:t>
                      </a:r>
                      <a:endParaRPr lang="tr-TR" sz="1200">
                        <a:effectLst/>
                        <a:latin typeface="Calibri"/>
                        <a:ea typeface="Times New Roman"/>
                        <a:cs typeface="Times New Roman"/>
                      </a:endParaRPr>
                    </a:p>
                  </a:txBody>
                  <a:tcPr marL="68580" marR="68580" marT="0" marB="0"/>
                </a:tc>
                <a:tc>
                  <a:txBody>
                    <a:bodyPr/>
                    <a:lstStyle/>
                    <a:p>
                      <a:pPr>
                        <a:lnSpc>
                          <a:spcPct val="115000"/>
                        </a:lnSpc>
                        <a:spcAft>
                          <a:spcPts val="0"/>
                        </a:spcAft>
                      </a:pPr>
                      <a:r>
                        <a:rPr lang="en-GB" sz="1200" dirty="0">
                          <a:effectLst/>
                        </a:rPr>
                        <a:t>20</a:t>
                      </a:r>
                      <a:endParaRPr lang="tr-TR" sz="1200" dirty="0">
                        <a:effectLst/>
                        <a:latin typeface="Calibri"/>
                        <a:ea typeface="Times New Roman"/>
                        <a:cs typeface="Times New Roman"/>
                      </a:endParaRPr>
                    </a:p>
                  </a:txBody>
                  <a:tcPr marL="68580" marR="68580" marT="0" marB="0"/>
                </a:tc>
                <a:tc>
                  <a:txBody>
                    <a:bodyPr/>
                    <a:lstStyle/>
                    <a:p>
                      <a:pPr>
                        <a:lnSpc>
                          <a:spcPct val="115000"/>
                        </a:lnSpc>
                        <a:spcAft>
                          <a:spcPts val="0"/>
                        </a:spcAft>
                      </a:pPr>
                      <a:r>
                        <a:rPr lang="en-GB" sz="1200" dirty="0">
                          <a:effectLst/>
                        </a:rPr>
                        <a:t>20</a:t>
                      </a:r>
                      <a:endParaRPr lang="tr-TR" sz="1200" dirty="0">
                        <a:effectLst/>
                        <a:latin typeface="Calibri"/>
                        <a:ea typeface="Times New Roman"/>
                        <a:cs typeface="Times New Roman"/>
                      </a:endParaRPr>
                    </a:p>
                  </a:txBody>
                  <a:tcPr marL="68580" marR="68580" marT="0" marB="0"/>
                </a:tc>
                <a:tc>
                  <a:txBody>
                    <a:bodyPr/>
                    <a:lstStyle/>
                    <a:p>
                      <a:pPr>
                        <a:lnSpc>
                          <a:spcPct val="115000"/>
                        </a:lnSpc>
                        <a:spcAft>
                          <a:spcPts val="0"/>
                        </a:spcAft>
                      </a:pPr>
                      <a:r>
                        <a:rPr lang="en-GB" sz="1200">
                          <a:effectLst/>
                        </a:rPr>
                        <a:t>20</a:t>
                      </a:r>
                      <a:endParaRPr lang="tr-TR" sz="1200">
                        <a:effectLst/>
                        <a:latin typeface="Calibri"/>
                        <a:ea typeface="Times New Roman"/>
                        <a:cs typeface="Times New Roman"/>
                      </a:endParaRPr>
                    </a:p>
                  </a:txBody>
                  <a:tcPr marL="68580" marR="68580" marT="0" marB="0"/>
                </a:tc>
              </a:tr>
              <a:tr h="292469">
                <a:tc>
                  <a:txBody>
                    <a:bodyPr/>
                    <a:lstStyle/>
                    <a:p>
                      <a:pPr algn="ctr">
                        <a:lnSpc>
                          <a:spcPct val="115000"/>
                        </a:lnSpc>
                        <a:spcAft>
                          <a:spcPts val="0"/>
                        </a:spcAft>
                      </a:pPr>
                      <a:r>
                        <a:rPr lang="en-GB" sz="1200" dirty="0">
                          <a:effectLst/>
                        </a:rPr>
                        <a:t>CEMI-SLAG</a:t>
                      </a:r>
                      <a:endParaRPr lang="tr-TR" sz="1200"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a:effectLst/>
                        </a:rPr>
                        <a:t>1:1</a:t>
                      </a:r>
                      <a:endParaRPr lang="tr-TR" sz="12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a:effectLst/>
                        </a:rPr>
                        <a:t>1:2</a:t>
                      </a:r>
                      <a:endParaRPr lang="tr-TR" sz="12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a:effectLst/>
                        </a:rPr>
                        <a:t>1:3</a:t>
                      </a:r>
                      <a:endParaRPr lang="tr-TR" sz="12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dirty="0">
                          <a:effectLst/>
                        </a:rPr>
                        <a:t>1:4</a:t>
                      </a:r>
                      <a:endParaRPr lang="tr-TR" sz="1200"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dirty="0">
                          <a:effectLst/>
                        </a:rPr>
                        <a:t>1:5</a:t>
                      </a:r>
                      <a:endParaRPr lang="tr-TR" sz="1200"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dirty="0">
                          <a:effectLst/>
                        </a:rPr>
                        <a:t>1:6</a:t>
                      </a:r>
                      <a:endParaRPr lang="tr-TR" sz="1200"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dirty="0">
                          <a:effectLst/>
                        </a:rPr>
                        <a:t>1:7</a:t>
                      </a:r>
                      <a:endParaRPr lang="tr-TR" sz="1200"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dirty="0">
                          <a:effectLst/>
                        </a:rPr>
                        <a:t>1:8</a:t>
                      </a:r>
                      <a:endParaRPr lang="tr-TR" sz="1200"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dirty="0">
                          <a:effectLst/>
                        </a:rPr>
                        <a:t>1:9</a:t>
                      </a:r>
                      <a:endParaRPr lang="tr-TR" sz="1200" dirty="0">
                        <a:effectLst/>
                        <a:latin typeface="Calibri"/>
                        <a:ea typeface="Times New Roman"/>
                        <a:cs typeface="Times New Roman"/>
                      </a:endParaRPr>
                    </a:p>
                  </a:txBody>
                  <a:tcPr marL="68580" marR="68580" marT="0" marB="0" anchor="ctr"/>
                </a:tc>
              </a:tr>
              <a:tr h="292469">
                <a:tc>
                  <a:txBody>
                    <a:bodyPr/>
                    <a:lstStyle/>
                    <a:p>
                      <a:pPr algn="ctr">
                        <a:lnSpc>
                          <a:spcPct val="115000"/>
                        </a:lnSpc>
                        <a:spcAft>
                          <a:spcPts val="0"/>
                        </a:spcAft>
                      </a:pPr>
                      <a:r>
                        <a:rPr lang="en-GB" sz="1200">
                          <a:effectLst/>
                        </a:rPr>
                        <a:t>Water (%)</a:t>
                      </a:r>
                      <a:endParaRPr lang="tr-TR" sz="12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a:effectLst/>
                        </a:rPr>
                        <a:t>18</a:t>
                      </a:r>
                      <a:endParaRPr lang="tr-TR" sz="12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a:effectLst/>
                        </a:rPr>
                        <a:t>15</a:t>
                      </a:r>
                      <a:endParaRPr lang="tr-TR" sz="12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a:effectLst/>
                        </a:rPr>
                        <a:t>15</a:t>
                      </a:r>
                      <a:endParaRPr lang="tr-TR" sz="12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a:effectLst/>
                        </a:rPr>
                        <a:t>15</a:t>
                      </a:r>
                      <a:endParaRPr lang="tr-TR" sz="12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a:effectLst/>
                        </a:rPr>
                        <a:t>18</a:t>
                      </a:r>
                      <a:endParaRPr lang="tr-TR" sz="12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a:effectLst/>
                        </a:rPr>
                        <a:t>15</a:t>
                      </a:r>
                      <a:endParaRPr lang="tr-TR" sz="12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a:effectLst/>
                        </a:rPr>
                        <a:t>15</a:t>
                      </a:r>
                      <a:endParaRPr lang="tr-TR" sz="12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a:effectLst/>
                        </a:rPr>
                        <a:t>15</a:t>
                      </a:r>
                      <a:endParaRPr lang="tr-TR" sz="12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dirty="0">
                          <a:effectLst/>
                        </a:rPr>
                        <a:t>15</a:t>
                      </a:r>
                      <a:endParaRPr lang="tr-TR" sz="1200" dirty="0">
                        <a:effectLst/>
                        <a:latin typeface="Calibri"/>
                        <a:ea typeface="Times New Roman"/>
                        <a:cs typeface="Times New Roman"/>
                      </a:endParaRPr>
                    </a:p>
                  </a:txBody>
                  <a:tcPr marL="68580" marR="68580" marT="0" marB="0" anchor="ctr"/>
                </a:tc>
              </a:tr>
            </a:tbl>
          </a:graphicData>
        </a:graphic>
      </p:graphicFrame>
      <p:sp>
        <p:nvSpPr>
          <p:cNvPr id="6" name="Rectangle 5"/>
          <p:cNvSpPr/>
          <p:nvPr/>
        </p:nvSpPr>
        <p:spPr>
          <a:xfrm>
            <a:off x="1835696" y="4077072"/>
            <a:ext cx="3528392" cy="276999"/>
          </a:xfrm>
          <a:prstGeom prst="rect">
            <a:avLst/>
          </a:prstGeom>
        </p:spPr>
        <p:txBody>
          <a:bodyPr wrap="square">
            <a:spAutoFit/>
          </a:bodyPr>
          <a:lstStyle/>
          <a:p>
            <a:r>
              <a:rPr lang="tr-TR" sz="1200" dirty="0" smtClean="0"/>
              <a:t>*</a:t>
            </a:r>
            <a:r>
              <a:rPr lang="en-GB" sz="1200" dirty="0" smtClean="0"/>
              <a:t>Binder </a:t>
            </a:r>
            <a:r>
              <a:rPr lang="en-GB" sz="1200" dirty="0"/>
              <a:t>= Slag / </a:t>
            </a:r>
            <a:r>
              <a:rPr lang="en-GB" sz="1200" dirty="0" err="1"/>
              <a:t>LGMgO</a:t>
            </a:r>
            <a:r>
              <a:rPr lang="en-GB" sz="1200" dirty="0"/>
              <a:t> / PFA / </a:t>
            </a:r>
            <a:r>
              <a:rPr lang="en-GB" sz="1200" dirty="0" err="1"/>
              <a:t>hlime</a:t>
            </a:r>
            <a:r>
              <a:rPr lang="en-GB" sz="1200" dirty="0"/>
              <a:t> </a:t>
            </a:r>
            <a:endParaRPr lang="tr-TR" sz="1200" dirty="0"/>
          </a:p>
        </p:txBody>
      </p:sp>
      <p:pic>
        <p:nvPicPr>
          <p:cNvPr id="7" name="Picture 8" descr="https://media.licdn.com/mpr/mpr/shrink_200_200/AAEAAQAAAAAAAAKQAAAAJDgwMTFlNDVkLWNmMDktNDFhNC1hYWY5LTc5MDhjODE3ZWUxZA.png"/>
          <p:cNvPicPr>
            <a:picLocks noChangeAspect="1" noChangeArrowheads="1"/>
          </p:cNvPicPr>
          <p:nvPr/>
        </p:nvPicPr>
        <p:blipFill>
          <a:blip r:embed="rId2" cstate="print"/>
          <a:srcRect/>
          <a:stretch>
            <a:fillRect/>
          </a:stretch>
        </p:blipFill>
        <p:spPr bwMode="auto">
          <a:xfrm>
            <a:off x="7812360" y="5517232"/>
            <a:ext cx="1331640" cy="1331640"/>
          </a:xfrm>
          <a:prstGeom prst="rect">
            <a:avLst/>
          </a:prstGeom>
          <a:noFill/>
        </p:spPr>
      </p:pic>
    </p:spTree>
    <p:extLst>
      <p:ext uri="{BB962C8B-B14F-4D97-AF65-F5344CB8AC3E}">
        <p14:creationId xmlns="" xmlns:p14="http://schemas.microsoft.com/office/powerpoint/2010/main" val="191009291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2420888"/>
            <a:ext cx="8229600" cy="1143000"/>
          </a:xfrm>
        </p:spPr>
        <p:txBody>
          <a:bodyPr/>
          <a:lstStyle/>
          <a:p>
            <a:pPr algn="ctr"/>
            <a:r>
              <a:rPr lang="tr-TR" dirty="0" smtClean="0">
                <a:solidFill>
                  <a:schemeClr val="tx1"/>
                </a:solidFill>
                <a:latin typeface="Helvetica" panose="020B0604020202020204" pitchFamily="34" charset="0"/>
                <a:cs typeface="Helvetica" panose="020B0604020202020204" pitchFamily="34" charset="0"/>
              </a:rPr>
              <a:t>UCS RESULTS</a:t>
            </a:r>
            <a:endParaRPr lang="tr-TR" dirty="0">
              <a:solidFill>
                <a:schemeClr val="tx1"/>
              </a:solidFill>
              <a:latin typeface="Helvetica" panose="020B0604020202020204" pitchFamily="34" charset="0"/>
              <a:cs typeface="Helvetica" panose="020B0604020202020204" pitchFamily="34" charset="0"/>
            </a:endParaRPr>
          </a:p>
        </p:txBody>
      </p:sp>
      <p:pic>
        <p:nvPicPr>
          <p:cNvPr id="4" name="Picture 8" descr="https://media.licdn.com/mpr/mpr/shrink_200_200/AAEAAQAAAAAAAAKQAAAAJDgwMTFlNDVkLWNmMDktNDFhNC1hYWY5LTc5MDhjODE3ZWUxZA.png"/>
          <p:cNvPicPr>
            <a:picLocks noChangeAspect="1" noChangeArrowheads="1"/>
          </p:cNvPicPr>
          <p:nvPr/>
        </p:nvPicPr>
        <p:blipFill>
          <a:blip r:embed="rId2" cstate="print"/>
          <a:srcRect/>
          <a:stretch>
            <a:fillRect/>
          </a:stretch>
        </p:blipFill>
        <p:spPr bwMode="auto">
          <a:xfrm>
            <a:off x="7812360" y="5517232"/>
            <a:ext cx="1331640" cy="1331640"/>
          </a:xfrm>
          <a:prstGeom prst="rect">
            <a:avLst/>
          </a:prstGeom>
          <a:noFill/>
        </p:spPr>
      </p:pic>
    </p:spTree>
    <p:extLst>
      <p:ext uri="{BB962C8B-B14F-4D97-AF65-F5344CB8AC3E}">
        <p14:creationId xmlns="" xmlns:p14="http://schemas.microsoft.com/office/powerpoint/2010/main" val="37443653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5085184"/>
            <a:ext cx="8712968" cy="1368152"/>
          </a:xfrm>
        </p:spPr>
        <p:txBody>
          <a:bodyPr>
            <a:noAutofit/>
          </a:bodyPr>
          <a:lstStyle/>
          <a:p>
            <a:pPr algn="ctr"/>
            <a:r>
              <a:rPr lang="en-US" sz="1600" b="1" dirty="0" smtClean="0">
                <a:solidFill>
                  <a:schemeClr val="tx1"/>
                </a:solidFill>
                <a:latin typeface="Calibri" panose="020F0502020204030204" pitchFamily="34" charset="0"/>
              </a:rPr>
              <a:t>Figure</a:t>
            </a:r>
            <a:r>
              <a:rPr lang="tr-TR" sz="1600" b="1" dirty="0" smtClean="0">
                <a:solidFill>
                  <a:schemeClr val="tx1"/>
                </a:solidFill>
                <a:latin typeface="Calibri" panose="020F0502020204030204" pitchFamily="34" charset="0"/>
              </a:rPr>
              <a:t> </a:t>
            </a:r>
            <a:r>
              <a:rPr lang="en-US" sz="1600" b="1" dirty="0" smtClean="0">
                <a:solidFill>
                  <a:schemeClr val="tx1"/>
                </a:solidFill>
                <a:latin typeface="Calibri" panose="020F0502020204030204" pitchFamily="34" charset="0"/>
              </a:rPr>
              <a:t>1 </a:t>
            </a:r>
            <a:r>
              <a:rPr lang="en-US" sz="1600" b="1" dirty="0">
                <a:solidFill>
                  <a:schemeClr val="tx1"/>
                </a:solidFill>
                <a:latin typeface="Calibri" panose="020F0502020204030204" pitchFamily="34" charset="0"/>
              </a:rPr>
              <a:t>CEMI-only mix combinations for UCS 7, 28, 56 days and WI (28 days</a:t>
            </a:r>
            <a:r>
              <a:rPr lang="en-US" sz="1600" b="1" dirty="0" smtClean="0">
                <a:solidFill>
                  <a:schemeClr val="tx1"/>
                </a:solidFill>
                <a:latin typeface="Calibri" panose="020F0502020204030204" pitchFamily="34" charset="0"/>
              </a:rPr>
              <a:t>)</a:t>
            </a:r>
            <a:r>
              <a:rPr lang="tr-TR" sz="1600" b="1" dirty="0" smtClean="0">
                <a:solidFill>
                  <a:schemeClr val="tx1"/>
                </a:solidFill>
                <a:latin typeface="Calibri" panose="020F0502020204030204" pitchFamily="34" charset="0"/>
              </a:rPr>
              <a:t/>
            </a:r>
            <a:br>
              <a:rPr lang="tr-TR" sz="1600" b="1" dirty="0" smtClean="0">
                <a:solidFill>
                  <a:schemeClr val="tx1"/>
                </a:solidFill>
                <a:latin typeface="Calibri" panose="020F0502020204030204" pitchFamily="34" charset="0"/>
              </a:rPr>
            </a:br>
            <a:r>
              <a:rPr lang="en-US" sz="1600" b="1" dirty="0" smtClean="0">
                <a:solidFill>
                  <a:schemeClr val="tx1"/>
                </a:solidFill>
                <a:latin typeface="Calibri" panose="020F0502020204030204" pitchFamily="34" charset="0"/>
              </a:rPr>
              <a:t> </a:t>
            </a:r>
            <a:r>
              <a:rPr lang="en-US" sz="1600" dirty="0">
                <a:solidFill>
                  <a:schemeClr val="tx1"/>
                </a:solidFill>
                <a:latin typeface="Calibri" panose="020F0502020204030204" pitchFamily="34" charset="0"/>
              </a:rPr>
              <a:t/>
            </a:r>
            <a:br>
              <a:rPr lang="en-US" sz="1600" dirty="0">
                <a:solidFill>
                  <a:schemeClr val="tx1"/>
                </a:solidFill>
                <a:latin typeface="Calibri" panose="020F0502020204030204" pitchFamily="34" charset="0"/>
              </a:rPr>
            </a:br>
            <a:r>
              <a:rPr lang="en-US" sz="1600" i="1" dirty="0">
                <a:solidFill>
                  <a:schemeClr val="tx1"/>
                </a:solidFill>
                <a:latin typeface="Calibri" panose="020F0502020204030204" pitchFamily="34" charset="0"/>
              </a:rPr>
              <a:t>*Error bars with standard deviations included </a:t>
            </a:r>
            <a:r>
              <a:rPr lang="en-US" sz="1600" dirty="0">
                <a:solidFill>
                  <a:schemeClr val="tx1"/>
                </a:solidFill>
                <a:latin typeface="Calibri" panose="020F0502020204030204" pitchFamily="34" charset="0"/>
              </a:rPr>
              <a:t/>
            </a:r>
            <a:br>
              <a:rPr lang="en-US" sz="1600" dirty="0">
                <a:solidFill>
                  <a:schemeClr val="tx1"/>
                </a:solidFill>
                <a:latin typeface="Calibri" panose="020F0502020204030204" pitchFamily="34" charset="0"/>
              </a:rPr>
            </a:br>
            <a:r>
              <a:rPr lang="tr-TR" sz="1600" dirty="0" smtClean="0">
                <a:solidFill>
                  <a:schemeClr val="tx1"/>
                </a:solidFill>
                <a:latin typeface="Calibri" panose="020F0502020204030204" pitchFamily="34" charset="0"/>
              </a:rPr>
              <a:t> </a:t>
            </a:r>
            <a:endParaRPr lang="tr-TR" sz="1600" dirty="0">
              <a:solidFill>
                <a:schemeClr val="tx1"/>
              </a:solidFill>
              <a:latin typeface="Calibri" panose="020F0502020204030204" pitchFamily="34" charset="0"/>
            </a:endParaRPr>
          </a:p>
        </p:txBody>
      </p:sp>
      <p:pic>
        <p:nvPicPr>
          <p:cNvPr id="4" name="Picture 8" descr="https://media.licdn.com/mpr/mpr/shrink_200_200/AAEAAQAAAAAAAAKQAAAAJDgwMTFlNDVkLWNmMDktNDFhNC1hYWY5LTc5MDhjODE3ZWUxZA.png"/>
          <p:cNvPicPr>
            <a:picLocks noChangeAspect="1" noChangeArrowheads="1"/>
          </p:cNvPicPr>
          <p:nvPr/>
        </p:nvPicPr>
        <p:blipFill>
          <a:blip r:embed="rId2" cstate="print"/>
          <a:srcRect/>
          <a:stretch>
            <a:fillRect/>
          </a:stretch>
        </p:blipFill>
        <p:spPr bwMode="auto">
          <a:xfrm>
            <a:off x="7812360" y="5526360"/>
            <a:ext cx="1331640" cy="1331640"/>
          </a:xfrm>
          <a:prstGeom prst="rect">
            <a:avLst/>
          </a:prstGeom>
          <a:noFill/>
        </p:spPr>
      </p:pic>
      <p:graphicFrame>
        <p:nvGraphicFramePr>
          <p:cNvPr id="6" name="Chart 5"/>
          <p:cNvGraphicFramePr/>
          <p:nvPr>
            <p:extLst>
              <p:ext uri="{D42A27DB-BD31-4B8C-83A1-F6EECF244321}">
                <p14:modId xmlns="" xmlns:p14="http://schemas.microsoft.com/office/powerpoint/2010/main" val="3882325626"/>
              </p:ext>
            </p:extLst>
          </p:nvPr>
        </p:nvGraphicFramePr>
        <p:xfrm>
          <a:off x="251520" y="404664"/>
          <a:ext cx="8568952" cy="47525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286732689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 xmlns:p14="http://schemas.microsoft.com/office/powerpoint/2010/main" val="2358704634"/>
              </p:ext>
            </p:extLst>
          </p:nvPr>
        </p:nvGraphicFramePr>
        <p:xfrm>
          <a:off x="287524" y="332656"/>
          <a:ext cx="8568952" cy="5616624"/>
        </p:xfrm>
        <a:graphic>
          <a:graphicData uri="http://schemas.openxmlformats.org/drawingml/2006/chart">
            <c:chart xmlns:c="http://schemas.openxmlformats.org/drawingml/2006/chart" xmlns:r="http://schemas.openxmlformats.org/officeDocument/2006/relationships" r:id="rId2"/>
          </a:graphicData>
        </a:graphic>
      </p:graphicFrame>
      <p:sp>
        <p:nvSpPr>
          <p:cNvPr id="1025" name="Rectangle 1"/>
          <p:cNvSpPr>
            <a:spLocks noChangeArrowheads="1"/>
          </p:cNvSpPr>
          <p:nvPr/>
        </p:nvSpPr>
        <p:spPr bwMode="auto">
          <a:xfrm>
            <a:off x="1742798" y="6075675"/>
            <a:ext cx="5658408" cy="49244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zh-CN" sz="1600" b="1"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Figure</a:t>
            </a:r>
            <a:r>
              <a:rPr kumimoji="0" lang="tr-TR" altLang="zh-CN"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2 </a:t>
            </a:r>
            <a:r>
              <a:rPr kumimoji="0" lang="en-GB" altLang="zh-CN"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CEMI-</a:t>
            </a:r>
            <a:r>
              <a:rPr kumimoji="0" lang="en-GB" altLang="zh-CN" sz="1600" b="1"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hlime</a:t>
            </a:r>
            <a:r>
              <a:rPr kumimoji="0" lang="en-GB" altLang="zh-CN"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mix combinations for UCS 7, 28 and 56 days</a:t>
            </a:r>
            <a:endParaRPr kumimoji="0" lang="en-GB" altLang="zh-CN"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zh-CN" sz="10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*Error bars with standard deviations included</a:t>
            </a:r>
            <a:endParaRPr kumimoji="0" lang="en-GB" altLang="zh-CN"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177932077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https://media.licdn.com/mpr/mpr/shrink_200_200/AAEAAQAAAAAAAAKQAAAAJDgwMTFlNDVkLWNmMDktNDFhNC1hYWY5LTc5MDhjODE3ZWUxZA.png"/>
          <p:cNvPicPr>
            <a:picLocks noChangeAspect="1" noChangeArrowheads="1"/>
          </p:cNvPicPr>
          <p:nvPr/>
        </p:nvPicPr>
        <p:blipFill>
          <a:blip r:embed="rId2" cstate="print"/>
          <a:srcRect/>
          <a:stretch>
            <a:fillRect/>
          </a:stretch>
        </p:blipFill>
        <p:spPr bwMode="auto">
          <a:xfrm>
            <a:off x="7812360" y="5526360"/>
            <a:ext cx="1331640" cy="1331640"/>
          </a:xfrm>
          <a:prstGeom prst="rect">
            <a:avLst/>
          </a:prstGeom>
          <a:noFill/>
        </p:spPr>
      </p:pic>
      <p:graphicFrame>
        <p:nvGraphicFramePr>
          <p:cNvPr id="6" name="Picture 4"/>
          <p:cNvGraphicFramePr/>
          <p:nvPr>
            <p:extLst>
              <p:ext uri="{D42A27DB-BD31-4B8C-83A1-F6EECF244321}">
                <p14:modId xmlns="" xmlns:p14="http://schemas.microsoft.com/office/powerpoint/2010/main" val="3281154710"/>
              </p:ext>
            </p:extLst>
          </p:nvPr>
        </p:nvGraphicFramePr>
        <p:xfrm>
          <a:off x="251520" y="188640"/>
          <a:ext cx="8568952" cy="5337720"/>
        </p:xfrm>
        <a:graphic>
          <a:graphicData uri="http://schemas.openxmlformats.org/drawingml/2006/chart">
            <c:chart xmlns:c="http://schemas.openxmlformats.org/drawingml/2006/chart" xmlns:r="http://schemas.openxmlformats.org/officeDocument/2006/relationships" r:id="rId3"/>
          </a:graphicData>
        </a:graphic>
      </p:graphicFrame>
      <p:sp>
        <p:nvSpPr>
          <p:cNvPr id="16385" name="Rectangle 1"/>
          <p:cNvSpPr>
            <a:spLocks noChangeArrowheads="1"/>
          </p:cNvSpPr>
          <p:nvPr/>
        </p:nvSpPr>
        <p:spPr bwMode="auto">
          <a:xfrm>
            <a:off x="1092587" y="5764560"/>
            <a:ext cx="6958828" cy="53860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altLang="zh-CN" sz="1500" b="1" dirty="0" err="1" smtClean="0">
                <a:latin typeface="Calibri" pitchFamily="34" charset="0"/>
                <a:ea typeface="Times New Roman" pitchFamily="18" charset="0"/>
                <a:cs typeface="Times New Roman" pitchFamily="18" charset="0"/>
              </a:rPr>
              <a:t>Figure</a:t>
            </a:r>
            <a:r>
              <a:rPr lang="tr-TR" altLang="zh-CN" sz="1500" b="1" dirty="0" smtClean="0">
                <a:latin typeface="Calibri" pitchFamily="34" charset="0"/>
                <a:ea typeface="Times New Roman" pitchFamily="18" charset="0"/>
                <a:cs typeface="Times New Roman" pitchFamily="18" charset="0"/>
              </a:rPr>
              <a:t> 3 </a:t>
            </a:r>
            <a:r>
              <a:rPr kumimoji="0" lang="en-GB" altLang="zh-CN" sz="15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CEMI-</a:t>
            </a:r>
            <a:r>
              <a:rPr kumimoji="0" lang="en-GB" altLang="zh-CN" sz="1500" b="1"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LGMgO</a:t>
            </a:r>
            <a:r>
              <a:rPr kumimoji="0" lang="en-GB" altLang="zh-CN" sz="15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mix combinations for UCS 7, 28, and 56 days and WI (28 days)</a:t>
            </a:r>
            <a:endParaRPr kumimoji="0" lang="en-GB" altLang="zh-CN" sz="1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zh-CN" sz="14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*Error bars with standard deviations included</a:t>
            </a:r>
            <a:endParaRPr kumimoji="0" lang="en-GB" altLang="zh-CN" sz="1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396401221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 xmlns:p14="http://schemas.microsoft.com/office/powerpoint/2010/main" val="126034287"/>
              </p:ext>
            </p:extLst>
          </p:nvPr>
        </p:nvGraphicFramePr>
        <p:xfrm>
          <a:off x="179512" y="116632"/>
          <a:ext cx="8784976" cy="5667722"/>
        </p:xfrm>
        <a:graphic>
          <a:graphicData uri="http://schemas.openxmlformats.org/drawingml/2006/chart">
            <c:chart xmlns:c="http://schemas.openxmlformats.org/drawingml/2006/chart" xmlns:r="http://schemas.openxmlformats.org/officeDocument/2006/relationships" r:id="rId2"/>
          </a:graphicData>
        </a:graphic>
      </p:graphicFrame>
      <p:sp>
        <p:nvSpPr>
          <p:cNvPr id="46081" name="Rectangle 1"/>
          <p:cNvSpPr>
            <a:spLocks noChangeArrowheads="1"/>
          </p:cNvSpPr>
          <p:nvPr/>
        </p:nvSpPr>
        <p:spPr bwMode="auto">
          <a:xfrm>
            <a:off x="323528" y="5829636"/>
            <a:ext cx="8619667" cy="80021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Arial" pitchFamily="34" charset="0"/>
                <a:cs typeface="Arial" pitchFamily="34" charset="0"/>
              </a:rPr>
              <a:t>CEMI-slag mix combinations for UCS 7, 28, and 56 days</a:t>
            </a:r>
            <a:r>
              <a:rPr kumimoji="0" lang="en-GB" sz="1800" b="0" i="0" u="none" strike="noStrike" cap="none" normalizeH="0" baseline="0" dirty="0" smtClean="0">
                <a:ln>
                  <a:noFill/>
                </a:ln>
                <a:solidFill>
                  <a:schemeClr val="tx1"/>
                </a:solidFill>
                <a:effectLst/>
                <a:latin typeface="Arial" pitchFamily="34" charset="0"/>
                <a:cs typeface="Arial" pitchFamily="34" charset="0"/>
              </a:rPr>
              <a:t>, </a:t>
            </a:r>
            <a:r>
              <a:rPr kumimoji="0" lang="en-GB" sz="1800" b="1" i="0" u="none" strike="noStrike" cap="none" normalizeH="0" baseline="0" dirty="0" smtClean="0">
                <a:ln>
                  <a:noFill/>
                </a:ln>
                <a:solidFill>
                  <a:schemeClr val="tx1"/>
                </a:solidFill>
                <a:effectLst/>
                <a:latin typeface="Arial" pitchFamily="34" charset="0"/>
                <a:cs typeface="Arial" pitchFamily="34" charset="0"/>
              </a:rPr>
              <a:t>WI (28 days)</a:t>
            </a:r>
            <a:r>
              <a:rPr kumimoji="0" lang="en-GB" sz="1800" b="0" i="0" u="none" strike="noStrike" cap="none" normalizeH="0" baseline="0" dirty="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000" b="0" i="1" u="none" strike="noStrike" cap="none" normalizeH="0" baseline="0" dirty="0" smtClean="0">
                <a:ln>
                  <a:noFill/>
                </a:ln>
                <a:solidFill>
                  <a:schemeClr val="tx1"/>
                </a:solidFill>
                <a:effectLst/>
                <a:latin typeface="Arial" pitchFamily="34" charset="0"/>
                <a:cs typeface="Arial" pitchFamily="34" charset="0"/>
              </a:rPr>
              <a:t>			</a:t>
            </a:r>
            <a:r>
              <a:rPr kumimoji="0" lang="en-GB" sz="1000" b="0" i="1" u="none" strike="noStrike" cap="none" normalizeH="0" baseline="0" dirty="0" smtClean="0">
                <a:ln>
                  <a:noFill/>
                </a:ln>
                <a:solidFill>
                  <a:schemeClr val="tx1"/>
                </a:solidFill>
                <a:effectLst/>
                <a:latin typeface="Arial" pitchFamily="34" charset="0"/>
                <a:cs typeface="Arial" pitchFamily="34" charset="0"/>
              </a:rPr>
              <a:t>*Error bars with standard deviations included</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1644625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Tree>
    <p:extLst>
      <p:ext uri="{BB962C8B-B14F-4D97-AF65-F5344CB8AC3E}">
        <p14:creationId xmlns="" xmlns:p14="http://schemas.microsoft.com/office/powerpoint/2010/main" val="312503290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lh3.googleusercontent.com/-YSanaUeOGgQ/UwcjsdP9hSI/AAAAAAAAAUI/_D8U1zcCUWQ/s1280-Ic42/2014-02-2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546" y="-4706"/>
            <a:ext cx="9152546" cy="6850433"/>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3563888" y="176899"/>
            <a:ext cx="2713884" cy="723275"/>
          </a:xfrm>
          <a:prstGeom prst="rect">
            <a:avLst/>
          </a:prstGeom>
        </p:spPr>
        <p:txBody>
          <a:bodyPr wrap="none">
            <a:spAutoFit/>
          </a:bodyPr>
          <a:lstStyle/>
          <a:p>
            <a:r>
              <a:rPr lang="en-GB" sz="4100" b="1" dirty="0" smtClean="0">
                <a:solidFill>
                  <a:schemeClr val="tx1"/>
                </a:solidFill>
                <a:latin typeface="Helvetica" panose="020B0604020202020204" pitchFamily="34" charset="0"/>
                <a:cs typeface="Helvetica" panose="020B0604020202020204" pitchFamily="34" charset="0"/>
              </a:rPr>
              <a:t>CONTENT</a:t>
            </a:r>
            <a:endParaRPr lang="tr-TR" sz="4100" dirty="0">
              <a:latin typeface="Helvetica" panose="020B0604020202020204" pitchFamily="34" charset="0"/>
              <a:cs typeface="Helvetica" panose="020B0604020202020204" pitchFamily="34" charset="0"/>
            </a:endParaRPr>
          </a:p>
        </p:txBody>
      </p:sp>
      <p:sp>
        <p:nvSpPr>
          <p:cNvPr id="3" name="Rectangle 2"/>
          <p:cNvSpPr/>
          <p:nvPr/>
        </p:nvSpPr>
        <p:spPr>
          <a:xfrm>
            <a:off x="104446" y="1124744"/>
            <a:ext cx="7128792" cy="5909310"/>
          </a:xfrm>
          <a:prstGeom prst="rect">
            <a:avLst/>
          </a:prstGeom>
        </p:spPr>
        <p:txBody>
          <a:bodyPr wrap="square">
            <a:spAutoFit/>
          </a:bodyPr>
          <a:lstStyle/>
          <a:p>
            <a:pPr marL="571500" indent="-571500">
              <a:buFont typeface="Arial" panose="020B0604020202020204" pitchFamily="34" charset="0"/>
              <a:buChar char="•"/>
            </a:pPr>
            <a:r>
              <a:rPr lang="en-US" sz="3600" b="1" dirty="0" smtClean="0">
                <a:solidFill>
                  <a:schemeClr val="bg1"/>
                </a:solidFill>
                <a:latin typeface="Helvetica" panose="020B0604020202020204" pitchFamily="34" charset="0"/>
                <a:cs typeface="Helvetica" panose="020B0604020202020204" pitchFamily="34" charset="0"/>
              </a:rPr>
              <a:t>INTRODUCTION</a:t>
            </a:r>
            <a:endParaRPr lang="tr-TR" sz="3600" b="1" dirty="0" smtClean="0">
              <a:solidFill>
                <a:schemeClr val="bg1"/>
              </a:solidFill>
              <a:latin typeface="Helvetica" panose="020B0604020202020204" pitchFamily="34" charset="0"/>
              <a:cs typeface="Helvetica" panose="020B0604020202020204" pitchFamily="34" charset="0"/>
            </a:endParaRPr>
          </a:p>
          <a:p>
            <a:pPr marL="571500" indent="-571500">
              <a:buFont typeface="Arial" panose="020B0604020202020204" pitchFamily="34" charset="0"/>
              <a:buChar char="•"/>
            </a:pPr>
            <a:endParaRPr lang="en-US" sz="3600" b="1" dirty="0" smtClean="0">
              <a:solidFill>
                <a:schemeClr val="bg1"/>
              </a:solidFill>
              <a:latin typeface="Helvetica" panose="020B0604020202020204" pitchFamily="34" charset="0"/>
              <a:cs typeface="Helvetica" panose="020B0604020202020204" pitchFamily="34" charset="0"/>
            </a:endParaRPr>
          </a:p>
          <a:p>
            <a:pPr marL="571500" indent="-571500">
              <a:buFont typeface="Arial" panose="020B0604020202020204" pitchFamily="34" charset="0"/>
              <a:buChar char="•"/>
            </a:pPr>
            <a:r>
              <a:rPr lang="en-US" sz="3600" b="1" dirty="0" smtClean="0">
                <a:solidFill>
                  <a:schemeClr val="bg1"/>
                </a:solidFill>
                <a:latin typeface="Helvetica" panose="020B0604020202020204" pitchFamily="34" charset="0"/>
                <a:cs typeface="Helvetica" panose="020B0604020202020204" pitchFamily="34" charset="0"/>
              </a:rPr>
              <a:t>AIM</a:t>
            </a:r>
            <a:endParaRPr lang="tr-TR" sz="3600" b="1" dirty="0" smtClean="0">
              <a:solidFill>
                <a:schemeClr val="bg1"/>
              </a:solidFill>
              <a:latin typeface="Helvetica" panose="020B0604020202020204" pitchFamily="34" charset="0"/>
              <a:cs typeface="Helvetica" panose="020B0604020202020204" pitchFamily="34" charset="0"/>
            </a:endParaRPr>
          </a:p>
          <a:p>
            <a:pPr marL="571500" indent="-571500">
              <a:buFont typeface="Arial" panose="020B0604020202020204" pitchFamily="34" charset="0"/>
              <a:buChar char="•"/>
            </a:pPr>
            <a:endParaRPr lang="en-US" sz="3600" b="1" dirty="0" smtClean="0">
              <a:solidFill>
                <a:schemeClr val="bg1"/>
              </a:solidFill>
              <a:latin typeface="Helvetica" panose="020B0604020202020204" pitchFamily="34" charset="0"/>
              <a:cs typeface="Helvetica" panose="020B0604020202020204" pitchFamily="34" charset="0"/>
            </a:endParaRPr>
          </a:p>
          <a:p>
            <a:pPr marL="571500" indent="-571500">
              <a:buFont typeface="Arial" panose="020B0604020202020204" pitchFamily="34" charset="0"/>
              <a:buChar char="•"/>
            </a:pPr>
            <a:r>
              <a:rPr lang="en-US" sz="3600" b="1" dirty="0" smtClean="0">
                <a:solidFill>
                  <a:schemeClr val="bg1"/>
                </a:solidFill>
                <a:latin typeface="Helvetica" panose="020B0604020202020204" pitchFamily="34" charset="0"/>
                <a:cs typeface="Helvetica" panose="020B0604020202020204" pitchFamily="34" charset="0"/>
              </a:rPr>
              <a:t>MATERIALS</a:t>
            </a:r>
            <a:endParaRPr lang="tr-TR" sz="3600" b="1" dirty="0" smtClean="0">
              <a:solidFill>
                <a:schemeClr val="bg1"/>
              </a:solidFill>
              <a:latin typeface="Helvetica" panose="020B0604020202020204" pitchFamily="34" charset="0"/>
              <a:cs typeface="Helvetica" panose="020B0604020202020204" pitchFamily="34" charset="0"/>
            </a:endParaRPr>
          </a:p>
          <a:p>
            <a:pPr marL="571500" indent="-571500">
              <a:buFont typeface="Arial" panose="020B0604020202020204" pitchFamily="34" charset="0"/>
              <a:buChar char="•"/>
            </a:pPr>
            <a:endParaRPr lang="en-US" sz="3600" b="1" dirty="0" smtClean="0">
              <a:solidFill>
                <a:schemeClr val="bg1"/>
              </a:solidFill>
              <a:latin typeface="Helvetica" panose="020B0604020202020204" pitchFamily="34" charset="0"/>
              <a:cs typeface="Helvetica" panose="020B0604020202020204" pitchFamily="34" charset="0"/>
            </a:endParaRPr>
          </a:p>
          <a:p>
            <a:pPr marL="571500" indent="-571500">
              <a:buFont typeface="Arial" panose="020B0604020202020204" pitchFamily="34" charset="0"/>
              <a:buChar char="•"/>
            </a:pPr>
            <a:r>
              <a:rPr lang="en-US" sz="3600" b="1" dirty="0" smtClean="0">
                <a:solidFill>
                  <a:schemeClr val="bg1"/>
                </a:solidFill>
                <a:latin typeface="Helvetica" panose="020B0604020202020204" pitchFamily="34" charset="0"/>
                <a:cs typeface="Helvetica" panose="020B0604020202020204" pitchFamily="34" charset="0"/>
              </a:rPr>
              <a:t>METHODOLOGY</a:t>
            </a:r>
            <a:endParaRPr lang="tr-TR" sz="3600" b="1" dirty="0" smtClean="0">
              <a:solidFill>
                <a:schemeClr val="bg1"/>
              </a:solidFill>
              <a:latin typeface="Helvetica" panose="020B0604020202020204" pitchFamily="34" charset="0"/>
              <a:cs typeface="Helvetica" panose="020B0604020202020204" pitchFamily="34" charset="0"/>
            </a:endParaRPr>
          </a:p>
          <a:p>
            <a:pPr marL="571500" indent="-571500">
              <a:buFont typeface="Arial" panose="020B0604020202020204" pitchFamily="34" charset="0"/>
              <a:buChar char="•"/>
            </a:pPr>
            <a:endParaRPr lang="en-US" sz="3600" b="1" dirty="0" smtClean="0">
              <a:solidFill>
                <a:schemeClr val="bg1"/>
              </a:solidFill>
              <a:latin typeface="Helvetica" panose="020B0604020202020204" pitchFamily="34" charset="0"/>
              <a:cs typeface="Helvetica" panose="020B0604020202020204" pitchFamily="34" charset="0"/>
            </a:endParaRPr>
          </a:p>
          <a:p>
            <a:pPr marL="571500" indent="-571500">
              <a:buFont typeface="Arial" panose="020B0604020202020204" pitchFamily="34" charset="0"/>
              <a:buChar char="•"/>
            </a:pPr>
            <a:r>
              <a:rPr lang="en-US" sz="3600" b="1" dirty="0" smtClean="0">
                <a:solidFill>
                  <a:schemeClr val="bg1"/>
                </a:solidFill>
                <a:latin typeface="Helvetica" panose="020B0604020202020204" pitchFamily="34" charset="0"/>
                <a:cs typeface="Helvetica" panose="020B0604020202020204" pitchFamily="34" charset="0"/>
              </a:rPr>
              <a:t>RESULTS</a:t>
            </a:r>
            <a:r>
              <a:rPr lang="tr-TR" sz="3600" b="1" dirty="0" smtClean="0">
                <a:solidFill>
                  <a:schemeClr val="bg1"/>
                </a:solidFill>
                <a:latin typeface="Helvetica" panose="020B0604020202020204" pitchFamily="34" charset="0"/>
                <a:cs typeface="Helvetica" panose="020B0604020202020204" pitchFamily="34" charset="0"/>
              </a:rPr>
              <a:t> </a:t>
            </a:r>
            <a:r>
              <a:rPr lang="tr-TR" sz="3600" b="1" dirty="0" err="1" smtClean="0">
                <a:solidFill>
                  <a:schemeClr val="bg1"/>
                </a:solidFill>
                <a:latin typeface="Helvetica" panose="020B0604020202020204" pitchFamily="34" charset="0"/>
                <a:cs typeface="Helvetica" panose="020B0604020202020204" pitchFamily="34" charset="0"/>
              </a:rPr>
              <a:t>and</a:t>
            </a:r>
            <a:r>
              <a:rPr lang="tr-TR" sz="3600" b="1" dirty="0" smtClean="0">
                <a:solidFill>
                  <a:schemeClr val="bg1"/>
                </a:solidFill>
                <a:latin typeface="Helvetica" panose="020B0604020202020204" pitchFamily="34" charset="0"/>
                <a:cs typeface="Helvetica" panose="020B0604020202020204" pitchFamily="34" charset="0"/>
              </a:rPr>
              <a:t> </a:t>
            </a:r>
            <a:r>
              <a:rPr lang="en-US" sz="3600" b="1" dirty="0" smtClean="0">
                <a:solidFill>
                  <a:schemeClr val="bg1"/>
                </a:solidFill>
              </a:rPr>
              <a:t>CONCLUSIONS</a:t>
            </a:r>
          </a:p>
          <a:p>
            <a:endParaRPr lang="en-GB" dirty="0"/>
          </a:p>
        </p:txBody>
      </p:sp>
    </p:spTree>
    <p:extLst>
      <p:ext uri="{BB962C8B-B14F-4D97-AF65-F5344CB8AC3E}">
        <p14:creationId xmlns="" xmlns:p14="http://schemas.microsoft.com/office/powerpoint/2010/main" val="46221737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55576" y="2852936"/>
            <a:ext cx="8229600" cy="1143000"/>
          </a:xfrm>
        </p:spPr>
        <p:txBody>
          <a:bodyPr/>
          <a:lstStyle/>
          <a:p>
            <a:pPr algn="ctr"/>
            <a:r>
              <a:rPr lang="tr-TR" dirty="0" err="1" smtClean="0">
                <a:solidFill>
                  <a:schemeClr val="tx1"/>
                </a:solidFill>
                <a:latin typeface="Helvetica" panose="020B0604020202020204" pitchFamily="34" charset="0"/>
                <a:cs typeface="Helvetica" panose="020B0604020202020204" pitchFamily="34" charset="0"/>
              </a:rPr>
              <a:t>Leaching</a:t>
            </a:r>
            <a:r>
              <a:rPr lang="tr-TR" dirty="0" smtClean="0">
                <a:solidFill>
                  <a:schemeClr val="tx1"/>
                </a:solidFill>
                <a:latin typeface="Helvetica" panose="020B0604020202020204" pitchFamily="34" charset="0"/>
                <a:cs typeface="Helvetica" panose="020B0604020202020204" pitchFamily="34" charset="0"/>
              </a:rPr>
              <a:t> Test </a:t>
            </a:r>
            <a:r>
              <a:rPr lang="tr-TR" dirty="0" err="1" smtClean="0">
                <a:solidFill>
                  <a:schemeClr val="tx1"/>
                </a:solidFill>
                <a:latin typeface="Helvetica" panose="020B0604020202020204" pitchFamily="34" charset="0"/>
                <a:cs typeface="Helvetica" panose="020B0604020202020204" pitchFamily="34" charset="0"/>
              </a:rPr>
              <a:t>Results</a:t>
            </a:r>
            <a:endParaRPr lang="tr-TR" dirty="0">
              <a:solidFill>
                <a:schemeClr val="tx1"/>
              </a:solidFill>
              <a:latin typeface="Helvetica" panose="020B0604020202020204" pitchFamily="34" charset="0"/>
              <a:cs typeface="Helvetica" panose="020B0604020202020204" pitchFamily="34" charset="0"/>
            </a:endParaRPr>
          </a:p>
        </p:txBody>
      </p:sp>
      <p:pic>
        <p:nvPicPr>
          <p:cNvPr id="4" name="Picture 8" descr="https://media.licdn.com/mpr/mpr/shrink_200_200/AAEAAQAAAAAAAAKQAAAAJDgwMTFlNDVkLWNmMDktNDFhNC1hYWY5LTc5MDhjODE3ZWUxZA.png"/>
          <p:cNvPicPr>
            <a:picLocks noChangeAspect="1" noChangeArrowheads="1"/>
          </p:cNvPicPr>
          <p:nvPr/>
        </p:nvPicPr>
        <p:blipFill>
          <a:blip r:embed="rId2" cstate="print"/>
          <a:srcRect/>
          <a:stretch>
            <a:fillRect/>
          </a:stretch>
        </p:blipFill>
        <p:spPr bwMode="auto">
          <a:xfrm>
            <a:off x="7812360" y="5517232"/>
            <a:ext cx="1331640" cy="1331640"/>
          </a:xfrm>
          <a:prstGeom prst="rect">
            <a:avLst/>
          </a:prstGeom>
          <a:noFill/>
        </p:spPr>
      </p:pic>
    </p:spTree>
    <p:extLst>
      <p:ext uri="{BB962C8B-B14F-4D97-AF65-F5344CB8AC3E}">
        <p14:creationId xmlns="" xmlns:p14="http://schemas.microsoft.com/office/powerpoint/2010/main" val="284303550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1680530072"/>
              </p:ext>
            </p:extLst>
          </p:nvPr>
        </p:nvGraphicFramePr>
        <p:xfrm>
          <a:off x="-2" y="1706978"/>
          <a:ext cx="9144001" cy="4484154"/>
        </p:xfrm>
        <a:graphic>
          <a:graphicData uri="http://schemas.openxmlformats.org/drawingml/2006/table">
            <a:tbl>
              <a:tblPr/>
              <a:tblGrid>
                <a:gridCol w="817850"/>
                <a:gridCol w="488540"/>
                <a:gridCol w="488540"/>
                <a:gridCol w="506633"/>
                <a:gridCol w="488540"/>
                <a:gridCol w="488540"/>
                <a:gridCol w="430061"/>
                <a:gridCol w="506486"/>
                <a:gridCol w="466826"/>
                <a:gridCol w="495687"/>
                <a:gridCol w="396709"/>
                <a:gridCol w="412544"/>
                <a:gridCol w="513146"/>
                <a:gridCol w="448164"/>
                <a:gridCol w="432048"/>
                <a:gridCol w="400122"/>
                <a:gridCol w="484195"/>
                <a:gridCol w="483835"/>
                <a:gridCol w="395535"/>
              </a:tblGrid>
              <a:tr h="557373">
                <a:tc>
                  <a:txBody>
                    <a:bodyPr/>
                    <a:lstStyle/>
                    <a:p>
                      <a:pPr algn="ctr">
                        <a:lnSpc>
                          <a:spcPct val="115000"/>
                        </a:lnSpc>
                        <a:spcAft>
                          <a:spcPts val="0"/>
                        </a:spcAft>
                      </a:pPr>
                      <a:r>
                        <a:rPr lang="en-GB" sz="1300" b="1" dirty="0" err="1">
                          <a:solidFill>
                            <a:srgbClr val="FFFFFF"/>
                          </a:solidFill>
                          <a:latin typeface="Arial Narrow"/>
                          <a:ea typeface="Times New Roman"/>
                          <a:cs typeface="Times New Roman"/>
                        </a:rPr>
                        <a:t>CEMI:hlime</a:t>
                      </a:r>
                      <a:r>
                        <a:rPr lang="en-GB" sz="1300" b="1" dirty="0">
                          <a:solidFill>
                            <a:srgbClr val="FFFFFF"/>
                          </a:solidFill>
                          <a:latin typeface="Arial Narrow"/>
                          <a:ea typeface="Times New Roman"/>
                          <a:cs typeface="Times New Roman"/>
                        </a:rPr>
                        <a:t> ratio</a:t>
                      </a:r>
                      <a:endParaRPr lang="en-GB" sz="13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300" b="1" dirty="0" err="1">
                          <a:solidFill>
                            <a:srgbClr val="FFFFFF"/>
                          </a:solidFill>
                          <a:latin typeface="Arial Narrow"/>
                          <a:ea typeface="Times New Roman"/>
                          <a:cs typeface="Times New Roman"/>
                        </a:rPr>
                        <a:t>Pb</a:t>
                      </a:r>
                      <a:r>
                        <a:rPr lang="en-GB" sz="1300" b="1" dirty="0">
                          <a:solidFill>
                            <a:srgbClr val="FFFFFF"/>
                          </a:solidFill>
                          <a:latin typeface="Arial Narrow"/>
                          <a:ea typeface="Times New Roman"/>
                          <a:cs typeface="Times New Roman"/>
                        </a:rPr>
                        <a:t> </a:t>
                      </a:r>
                      <a:r>
                        <a:rPr lang="en-GB" sz="1300" b="1" dirty="0" smtClean="0">
                          <a:solidFill>
                            <a:srgbClr val="FFFFFF"/>
                          </a:solidFill>
                          <a:latin typeface="Arial Narrow"/>
                          <a:ea typeface="Times New Roman"/>
                          <a:cs typeface="Times New Roman"/>
                        </a:rPr>
                        <a:t>mg/l</a:t>
                      </a:r>
                      <a:endParaRPr lang="en-GB" sz="13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300" b="1" dirty="0">
                          <a:solidFill>
                            <a:srgbClr val="FFFFFF"/>
                          </a:solidFill>
                          <a:latin typeface="Arial Narrow"/>
                          <a:ea typeface="Times New Roman"/>
                          <a:cs typeface="Times New Roman"/>
                        </a:rPr>
                        <a:t>Cd </a:t>
                      </a:r>
                      <a:r>
                        <a:rPr lang="en-GB" sz="1300" b="1" dirty="0" smtClean="0">
                          <a:solidFill>
                            <a:srgbClr val="FFFFFF"/>
                          </a:solidFill>
                          <a:latin typeface="Arial Narrow"/>
                          <a:ea typeface="Times New Roman"/>
                          <a:cs typeface="Times New Roman"/>
                        </a:rPr>
                        <a:t>mg/l</a:t>
                      </a:r>
                      <a:endParaRPr lang="en-GB" sz="13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300" b="1" dirty="0">
                          <a:solidFill>
                            <a:srgbClr val="FFFFFF"/>
                          </a:solidFill>
                          <a:latin typeface="Arial Narrow"/>
                          <a:ea typeface="Times New Roman"/>
                          <a:cs typeface="Times New Roman"/>
                        </a:rPr>
                        <a:t>Cr </a:t>
                      </a:r>
                      <a:r>
                        <a:rPr lang="en-GB" sz="1300" b="1" dirty="0" smtClean="0">
                          <a:solidFill>
                            <a:srgbClr val="FFFFFF"/>
                          </a:solidFill>
                          <a:latin typeface="Arial Narrow"/>
                          <a:ea typeface="Times New Roman"/>
                          <a:cs typeface="Times New Roman"/>
                        </a:rPr>
                        <a:t>mg/l</a:t>
                      </a:r>
                      <a:endParaRPr lang="en-GB" sz="13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300" b="1" dirty="0">
                          <a:solidFill>
                            <a:srgbClr val="FFFFFF"/>
                          </a:solidFill>
                          <a:latin typeface="Arial Narrow"/>
                          <a:ea typeface="Times New Roman"/>
                          <a:cs typeface="Times New Roman"/>
                        </a:rPr>
                        <a:t>Zn </a:t>
                      </a:r>
                      <a:r>
                        <a:rPr lang="en-GB" sz="1300" b="1" dirty="0" smtClean="0">
                          <a:solidFill>
                            <a:srgbClr val="FFFFFF"/>
                          </a:solidFill>
                          <a:latin typeface="Arial Narrow"/>
                          <a:ea typeface="Times New Roman"/>
                          <a:cs typeface="Times New Roman"/>
                        </a:rPr>
                        <a:t>mg/l</a:t>
                      </a:r>
                      <a:endParaRPr lang="en-GB" sz="13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300" b="1" dirty="0">
                          <a:solidFill>
                            <a:srgbClr val="FFFFFF"/>
                          </a:solidFill>
                          <a:latin typeface="Arial Narrow"/>
                          <a:ea typeface="Times New Roman"/>
                          <a:cs typeface="Times New Roman"/>
                        </a:rPr>
                        <a:t>Mo </a:t>
                      </a:r>
                      <a:r>
                        <a:rPr lang="en-GB" sz="1300" b="1" dirty="0" smtClean="0">
                          <a:solidFill>
                            <a:srgbClr val="FFFFFF"/>
                          </a:solidFill>
                          <a:latin typeface="Arial Narrow"/>
                          <a:ea typeface="Times New Roman"/>
                          <a:cs typeface="Times New Roman"/>
                        </a:rPr>
                        <a:t>mg/l</a:t>
                      </a:r>
                      <a:endParaRPr lang="en-GB" sz="13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300" b="1" dirty="0">
                          <a:solidFill>
                            <a:srgbClr val="FFFFFF"/>
                          </a:solidFill>
                          <a:latin typeface="Arial Narrow"/>
                          <a:ea typeface="Times New Roman"/>
                          <a:cs typeface="Times New Roman"/>
                        </a:rPr>
                        <a:t>As </a:t>
                      </a:r>
                      <a:r>
                        <a:rPr lang="en-GB" sz="1300" b="1" dirty="0" smtClean="0">
                          <a:solidFill>
                            <a:srgbClr val="FFFFFF"/>
                          </a:solidFill>
                          <a:latin typeface="Arial Narrow"/>
                          <a:ea typeface="Times New Roman"/>
                          <a:cs typeface="Times New Roman"/>
                        </a:rPr>
                        <a:t>mg/l</a:t>
                      </a:r>
                      <a:endParaRPr lang="en-GB" sz="13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300" b="1">
                          <a:solidFill>
                            <a:srgbClr val="FFFFFF"/>
                          </a:solidFill>
                          <a:latin typeface="Arial Narrow"/>
                          <a:ea typeface="Times New Roman"/>
                          <a:cs typeface="Times New Roman"/>
                        </a:rPr>
                        <a:t>Pb         limit</a:t>
                      </a:r>
                      <a:endParaRPr lang="en-GB" sz="13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300" b="1" dirty="0" err="1">
                          <a:solidFill>
                            <a:srgbClr val="FFFFFF"/>
                          </a:solidFill>
                          <a:latin typeface="Arial Narrow"/>
                          <a:ea typeface="Times New Roman"/>
                          <a:cs typeface="Times New Roman"/>
                        </a:rPr>
                        <a:t>Pb</a:t>
                      </a:r>
                      <a:endParaRPr lang="en-GB" sz="13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300" b="1">
                          <a:solidFill>
                            <a:srgbClr val="FFFFFF"/>
                          </a:solidFill>
                          <a:latin typeface="Arial Narrow"/>
                          <a:ea typeface="Times New Roman"/>
                          <a:cs typeface="Times New Roman"/>
                        </a:rPr>
                        <a:t>Cd      limit</a:t>
                      </a:r>
                      <a:endParaRPr lang="en-GB" sz="13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300" b="1" dirty="0">
                          <a:solidFill>
                            <a:srgbClr val="FFFFFF"/>
                          </a:solidFill>
                          <a:latin typeface="Arial Narrow"/>
                          <a:ea typeface="Times New Roman"/>
                          <a:cs typeface="Times New Roman"/>
                        </a:rPr>
                        <a:t>Cd</a:t>
                      </a:r>
                      <a:endParaRPr lang="en-GB" sz="13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300" b="1" dirty="0">
                          <a:solidFill>
                            <a:srgbClr val="FFFFFF"/>
                          </a:solidFill>
                          <a:latin typeface="Arial Narrow"/>
                          <a:ea typeface="Times New Roman"/>
                          <a:cs typeface="Times New Roman"/>
                        </a:rPr>
                        <a:t>Cr             limit</a:t>
                      </a:r>
                      <a:endParaRPr lang="en-GB" sz="13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300" b="1" dirty="0">
                          <a:solidFill>
                            <a:srgbClr val="FFFFFF"/>
                          </a:solidFill>
                          <a:latin typeface="Arial Narrow"/>
                          <a:ea typeface="Times New Roman"/>
                          <a:cs typeface="Times New Roman"/>
                        </a:rPr>
                        <a:t>Cr</a:t>
                      </a:r>
                      <a:endParaRPr lang="en-GB" sz="13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300" b="1" dirty="0">
                          <a:solidFill>
                            <a:srgbClr val="FFFFFF"/>
                          </a:solidFill>
                          <a:latin typeface="Arial Narrow"/>
                          <a:ea typeface="Times New Roman"/>
                          <a:cs typeface="Times New Roman"/>
                        </a:rPr>
                        <a:t>Zn     limit</a:t>
                      </a:r>
                      <a:endParaRPr lang="en-GB" sz="13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300" b="1" dirty="0">
                          <a:solidFill>
                            <a:srgbClr val="FFFFFF"/>
                          </a:solidFill>
                          <a:latin typeface="Arial Narrow"/>
                          <a:ea typeface="Times New Roman"/>
                          <a:cs typeface="Times New Roman"/>
                        </a:rPr>
                        <a:t>Zn</a:t>
                      </a:r>
                      <a:endParaRPr lang="en-GB" sz="13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300" b="1" dirty="0">
                          <a:solidFill>
                            <a:srgbClr val="FFFFFF"/>
                          </a:solidFill>
                          <a:latin typeface="Arial Narrow"/>
                          <a:ea typeface="Times New Roman"/>
                          <a:cs typeface="Times New Roman"/>
                        </a:rPr>
                        <a:t>Mo limit</a:t>
                      </a:r>
                      <a:endParaRPr lang="en-GB" sz="13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300" b="1" dirty="0">
                          <a:solidFill>
                            <a:srgbClr val="FFFFFF"/>
                          </a:solidFill>
                          <a:latin typeface="Arial Narrow"/>
                          <a:ea typeface="Times New Roman"/>
                          <a:cs typeface="Times New Roman"/>
                        </a:rPr>
                        <a:t>Mo</a:t>
                      </a:r>
                      <a:endParaRPr lang="en-GB" sz="13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300" b="1" dirty="0">
                          <a:solidFill>
                            <a:srgbClr val="FFFFFF"/>
                          </a:solidFill>
                          <a:latin typeface="Arial Narrow"/>
                          <a:ea typeface="Times New Roman"/>
                          <a:cs typeface="Times New Roman"/>
                        </a:rPr>
                        <a:t>As limit</a:t>
                      </a:r>
                      <a:endParaRPr lang="en-GB" sz="13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300" b="1" dirty="0">
                          <a:solidFill>
                            <a:srgbClr val="FFFFFF"/>
                          </a:solidFill>
                          <a:latin typeface="Arial Narrow"/>
                          <a:ea typeface="Times New Roman"/>
                          <a:cs typeface="Times New Roman"/>
                        </a:rPr>
                        <a:t>As</a:t>
                      </a:r>
                      <a:endParaRPr lang="en-GB" sz="13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r>
              <a:tr h="302920">
                <a:tc>
                  <a:txBody>
                    <a:bodyPr/>
                    <a:lstStyle/>
                    <a:p>
                      <a:pPr algn="ctr">
                        <a:lnSpc>
                          <a:spcPct val="115000"/>
                        </a:lnSpc>
                        <a:spcAft>
                          <a:spcPts val="0"/>
                        </a:spcAft>
                      </a:pPr>
                      <a:r>
                        <a:rPr lang="en-GB" sz="1200" b="1" dirty="0">
                          <a:latin typeface="Arial Narrow"/>
                          <a:ea typeface="Times New Roman"/>
                          <a:cs typeface="Times New Roman"/>
                        </a:rPr>
                        <a:t>1:1</a:t>
                      </a:r>
                      <a:endParaRPr lang="en-GB" sz="12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6">
                  <a:txBody>
                    <a:bodyPr/>
                    <a:lstStyle/>
                    <a:p>
                      <a:pPr algn="ctr">
                        <a:lnSpc>
                          <a:spcPct val="115000"/>
                        </a:lnSpc>
                        <a:spcAft>
                          <a:spcPts val="0"/>
                        </a:spcAft>
                      </a:pPr>
                      <a:r>
                        <a:rPr lang="en-GB" sz="1200" b="1">
                          <a:solidFill>
                            <a:srgbClr val="000000"/>
                          </a:solidFill>
                          <a:latin typeface="Arial Narrow"/>
                          <a:ea typeface="Times New Roman"/>
                          <a:cs typeface="Times New Roman"/>
                        </a:rPr>
                        <a:t>BDL</a:t>
                      </a:r>
                      <a:endParaRPr lang="en-GB" sz="12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6">
                  <a:txBody>
                    <a:bodyPr/>
                    <a:lstStyle/>
                    <a:p>
                      <a:pPr algn="ctr">
                        <a:lnSpc>
                          <a:spcPct val="115000"/>
                        </a:lnSpc>
                        <a:spcAft>
                          <a:spcPts val="0"/>
                        </a:spcAft>
                      </a:pPr>
                      <a:r>
                        <a:rPr lang="en-GB" sz="1200" b="1">
                          <a:solidFill>
                            <a:srgbClr val="000000"/>
                          </a:solidFill>
                          <a:latin typeface="Arial Narrow"/>
                          <a:ea typeface="Times New Roman"/>
                          <a:cs typeface="Times New Roman"/>
                        </a:rPr>
                        <a:t>BDL</a:t>
                      </a:r>
                      <a:endParaRPr lang="en-GB" sz="12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a:solidFill>
                            <a:srgbClr val="000000"/>
                          </a:solidFill>
                          <a:latin typeface="Arial Narrow"/>
                          <a:ea typeface="Times New Roman"/>
                          <a:cs typeface="Times New Roman"/>
                        </a:rPr>
                        <a:t>0.07</a:t>
                      </a:r>
                      <a:endParaRPr lang="en-GB" sz="12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6">
                  <a:txBody>
                    <a:bodyPr/>
                    <a:lstStyle/>
                    <a:p>
                      <a:pPr algn="ctr">
                        <a:lnSpc>
                          <a:spcPct val="115000"/>
                        </a:lnSpc>
                        <a:spcAft>
                          <a:spcPts val="0"/>
                        </a:spcAft>
                      </a:pPr>
                      <a:r>
                        <a:rPr lang="en-GB" sz="1200" b="1" dirty="0">
                          <a:solidFill>
                            <a:srgbClr val="000000"/>
                          </a:solidFill>
                          <a:latin typeface="Arial Narrow"/>
                          <a:ea typeface="Times New Roman"/>
                          <a:cs typeface="Times New Roman"/>
                        </a:rPr>
                        <a:t>BDL</a:t>
                      </a:r>
                      <a:endParaRPr lang="en-GB" sz="12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a:solidFill>
                            <a:srgbClr val="000000"/>
                          </a:solidFill>
                          <a:latin typeface="Arial Narrow"/>
                          <a:ea typeface="Times New Roman"/>
                          <a:cs typeface="Times New Roman"/>
                        </a:rPr>
                        <a:t>0.04</a:t>
                      </a:r>
                      <a:endParaRPr lang="en-GB" sz="12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6">
                  <a:txBody>
                    <a:bodyPr/>
                    <a:lstStyle/>
                    <a:p>
                      <a:pPr algn="ctr">
                        <a:lnSpc>
                          <a:spcPct val="115000"/>
                        </a:lnSpc>
                        <a:spcAft>
                          <a:spcPts val="0"/>
                        </a:spcAft>
                      </a:pPr>
                      <a:r>
                        <a:rPr lang="en-GB" sz="1200" b="1">
                          <a:solidFill>
                            <a:srgbClr val="000000"/>
                          </a:solidFill>
                          <a:latin typeface="Arial Narrow"/>
                          <a:ea typeface="Times New Roman"/>
                          <a:cs typeface="Times New Roman"/>
                        </a:rPr>
                        <a:t>BDL</a:t>
                      </a:r>
                      <a:endParaRPr lang="en-GB" sz="12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6">
                  <a:txBody>
                    <a:bodyPr/>
                    <a:lstStyle/>
                    <a:p>
                      <a:pPr algn="ctr">
                        <a:lnSpc>
                          <a:spcPct val="115000"/>
                        </a:lnSpc>
                        <a:spcAft>
                          <a:spcPts val="0"/>
                        </a:spcAft>
                      </a:pPr>
                      <a:r>
                        <a:rPr lang="en-GB" sz="1200" b="1">
                          <a:latin typeface="Arial Narrow"/>
                          <a:ea typeface="Times New Roman"/>
                          <a:cs typeface="Times New Roman"/>
                        </a:rPr>
                        <a:t>50</a:t>
                      </a:r>
                      <a:endParaRPr lang="en-GB" sz="12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6">
                  <a:txBody>
                    <a:bodyPr/>
                    <a:lstStyle/>
                    <a:p>
                      <a:pPr algn="ctr">
                        <a:lnSpc>
                          <a:spcPct val="115000"/>
                        </a:lnSpc>
                        <a:spcAft>
                          <a:spcPts val="0"/>
                        </a:spcAft>
                      </a:pPr>
                      <a:r>
                        <a:rPr lang="en-GB" sz="1200" b="1">
                          <a:latin typeface="Arial Narrow"/>
                          <a:ea typeface="Times New Roman"/>
                          <a:cs typeface="Times New Roman"/>
                        </a:rPr>
                        <a:t>BDL</a:t>
                      </a:r>
                      <a:endParaRPr lang="en-GB" sz="12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6">
                  <a:txBody>
                    <a:bodyPr/>
                    <a:lstStyle/>
                    <a:p>
                      <a:pPr algn="ctr">
                        <a:lnSpc>
                          <a:spcPct val="115000"/>
                        </a:lnSpc>
                        <a:spcAft>
                          <a:spcPts val="0"/>
                        </a:spcAft>
                      </a:pPr>
                      <a:r>
                        <a:rPr lang="en-GB" sz="1200" b="1">
                          <a:latin typeface="Arial Narrow"/>
                          <a:ea typeface="Times New Roman"/>
                          <a:cs typeface="Times New Roman"/>
                        </a:rPr>
                        <a:t>5</a:t>
                      </a:r>
                      <a:endParaRPr lang="en-GB" sz="12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6">
                  <a:txBody>
                    <a:bodyPr/>
                    <a:lstStyle/>
                    <a:p>
                      <a:pPr algn="ctr">
                        <a:lnSpc>
                          <a:spcPct val="115000"/>
                        </a:lnSpc>
                        <a:spcAft>
                          <a:spcPts val="0"/>
                        </a:spcAft>
                      </a:pPr>
                      <a:r>
                        <a:rPr lang="en-GB" sz="1100" b="1" dirty="0">
                          <a:latin typeface="Arial Narrow"/>
                          <a:ea typeface="Times New Roman"/>
                          <a:cs typeface="Times New Roman"/>
                        </a:rPr>
                        <a:t>BDL</a:t>
                      </a:r>
                      <a:endParaRPr lang="en-GB" sz="11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6">
                  <a:txBody>
                    <a:bodyPr/>
                    <a:lstStyle/>
                    <a:p>
                      <a:pPr algn="ctr">
                        <a:lnSpc>
                          <a:spcPct val="115000"/>
                        </a:lnSpc>
                        <a:spcAft>
                          <a:spcPts val="0"/>
                        </a:spcAft>
                      </a:pPr>
                      <a:r>
                        <a:rPr lang="en-GB" sz="1200" b="1">
                          <a:latin typeface="Arial Narrow"/>
                          <a:ea typeface="Times New Roman"/>
                          <a:cs typeface="Times New Roman"/>
                        </a:rPr>
                        <a:t>70</a:t>
                      </a:r>
                      <a:endParaRPr lang="en-GB" sz="12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GB" sz="1200" b="1">
                          <a:latin typeface="Arial Narrow"/>
                          <a:ea typeface="Times New Roman"/>
                          <a:cs typeface="Times New Roman"/>
                        </a:rPr>
                        <a:t>0.7</a:t>
                      </a:r>
                      <a:endParaRPr lang="en-GB" sz="12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6">
                  <a:txBody>
                    <a:bodyPr/>
                    <a:lstStyle/>
                    <a:p>
                      <a:pPr algn="ctr">
                        <a:lnSpc>
                          <a:spcPct val="115000"/>
                        </a:lnSpc>
                        <a:spcAft>
                          <a:spcPts val="0"/>
                        </a:spcAft>
                      </a:pPr>
                      <a:r>
                        <a:rPr lang="en-GB" sz="1200" b="1">
                          <a:latin typeface="Arial Narrow"/>
                          <a:ea typeface="Times New Roman"/>
                          <a:cs typeface="Times New Roman"/>
                        </a:rPr>
                        <a:t>200</a:t>
                      </a:r>
                      <a:endParaRPr lang="en-GB" sz="12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6">
                  <a:txBody>
                    <a:bodyPr/>
                    <a:lstStyle/>
                    <a:p>
                      <a:pPr algn="ctr">
                        <a:lnSpc>
                          <a:spcPct val="115000"/>
                        </a:lnSpc>
                        <a:spcAft>
                          <a:spcPts val="0"/>
                        </a:spcAft>
                      </a:pPr>
                      <a:r>
                        <a:rPr lang="en-GB" sz="1200" b="1">
                          <a:latin typeface="Arial Narrow"/>
                          <a:ea typeface="Times New Roman"/>
                          <a:cs typeface="Times New Roman"/>
                        </a:rPr>
                        <a:t>BDL</a:t>
                      </a:r>
                      <a:endParaRPr lang="en-GB" sz="12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6">
                  <a:txBody>
                    <a:bodyPr/>
                    <a:lstStyle/>
                    <a:p>
                      <a:pPr algn="ctr">
                        <a:lnSpc>
                          <a:spcPct val="115000"/>
                        </a:lnSpc>
                        <a:spcAft>
                          <a:spcPts val="0"/>
                        </a:spcAft>
                      </a:pPr>
                      <a:r>
                        <a:rPr lang="en-GB" sz="1200" b="1">
                          <a:latin typeface="Arial Narrow"/>
                          <a:ea typeface="Times New Roman"/>
                          <a:cs typeface="Times New Roman"/>
                        </a:rPr>
                        <a:t>30</a:t>
                      </a:r>
                      <a:endParaRPr lang="en-GB" sz="12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GB" sz="1200" b="1">
                          <a:latin typeface="Arial Narrow"/>
                          <a:ea typeface="Times New Roman"/>
                          <a:cs typeface="Times New Roman"/>
                        </a:rPr>
                        <a:t>0.42</a:t>
                      </a:r>
                      <a:endParaRPr lang="en-GB" sz="12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6">
                  <a:txBody>
                    <a:bodyPr/>
                    <a:lstStyle/>
                    <a:p>
                      <a:pPr algn="ctr">
                        <a:lnSpc>
                          <a:spcPct val="115000"/>
                        </a:lnSpc>
                        <a:spcAft>
                          <a:spcPts val="0"/>
                        </a:spcAft>
                      </a:pPr>
                      <a:r>
                        <a:rPr lang="en-GB" sz="1200" b="1">
                          <a:latin typeface="Arial Narrow"/>
                          <a:ea typeface="Times New Roman"/>
                          <a:cs typeface="Times New Roman"/>
                        </a:rPr>
                        <a:t>25</a:t>
                      </a:r>
                      <a:endParaRPr lang="en-GB" sz="12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6">
                  <a:txBody>
                    <a:bodyPr/>
                    <a:lstStyle/>
                    <a:p>
                      <a:pPr algn="ctr">
                        <a:lnSpc>
                          <a:spcPct val="115000"/>
                        </a:lnSpc>
                        <a:spcAft>
                          <a:spcPts val="0"/>
                        </a:spcAft>
                      </a:pPr>
                      <a:r>
                        <a:rPr lang="en-GB" sz="1200" b="1">
                          <a:latin typeface="Arial Narrow"/>
                          <a:ea typeface="Times New Roman"/>
                          <a:cs typeface="Times New Roman"/>
                        </a:rPr>
                        <a:t>BDL</a:t>
                      </a:r>
                      <a:endParaRPr lang="en-GB" sz="12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6570">
                <a:tc>
                  <a:txBody>
                    <a:bodyPr/>
                    <a:lstStyle/>
                    <a:p>
                      <a:pPr algn="ctr">
                        <a:lnSpc>
                          <a:spcPct val="115000"/>
                        </a:lnSpc>
                        <a:spcAft>
                          <a:spcPts val="0"/>
                        </a:spcAft>
                      </a:pPr>
                      <a:r>
                        <a:rPr lang="en-GB" sz="1200" b="1" dirty="0">
                          <a:latin typeface="Arial Narrow"/>
                          <a:ea typeface="Times New Roman"/>
                          <a:cs typeface="Times New Roman"/>
                        </a:rPr>
                        <a:t>1:2</a:t>
                      </a:r>
                      <a:endParaRPr lang="en-GB" sz="12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solidFill>
                            <a:srgbClr val="000000"/>
                          </a:solidFill>
                          <a:latin typeface="Arial Narrow"/>
                          <a:ea typeface="Times New Roman"/>
                          <a:cs typeface="Times New Roman"/>
                        </a:rPr>
                        <a:t>0.07</a:t>
                      </a:r>
                      <a:endParaRPr lang="en-GB" sz="12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a:txBody>
                    <a:bodyPr/>
                    <a:lstStyle/>
                    <a:p>
                      <a:pPr algn="ctr">
                        <a:lnSpc>
                          <a:spcPct val="115000"/>
                        </a:lnSpc>
                        <a:spcAft>
                          <a:spcPts val="0"/>
                        </a:spcAft>
                      </a:pPr>
                      <a:r>
                        <a:rPr lang="en-GB" sz="1200" b="1">
                          <a:solidFill>
                            <a:srgbClr val="000000"/>
                          </a:solidFill>
                          <a:latin typeface="Arial Narrow"/>
                          <a:ea typeface="Times New Roman"/>
                          <a:cs typeface="Times New Roman"/>
                        </a:rPr>
                        <a:t>BDL </a:t>
                      </a:r>
                      <a:endParaRPr lang="en-GB" sz="12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0.69</a:t>
                      </a:r>
                      <a:endParaRPr lang="en-GB" sz="12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solidFill>
                            <a:srgbClr val="000000"/>
                          </a:solidFill>
                          <a:latin typeface="Arial Narrow"/>
                          <a:ea typeface="Times New Roman"/>
                          <a:cs typeface="Times New Roman"/>
                        </a:rPr>
                        <a:t>BDL</a:t>
                      </a:r>
                      <a:endParaRPr lang="en-GB" sz="12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r>
              <a:tr h="266570">
                <a:tc>
                  <a:txBody>
                    <a:bodyPr/>
                    <a:lstStyle/>
                    <a:p>
                      <a:pPr algn="ctr">
                        <a:lnSpc>
                          <a:spcPct val="115000"/>
                        </a:lnSpc>
                        <a:spcAft>
                          <a:spcPts val="0"/>
                        </a:spcAft>
                      </a:pPr>
                      <a:r>
                        <a:rPr lang="en-GB" sz="1200" b="1">
                          <a:latin typeface="Arial Narrow"/>
                          <a:ea typeface="Times New Roman"/>
                          <a:cs typeface="Times New Roman"/>
                        </a:rPr>
                        <a:t>1:3</a:t>
                      </a:r>
                      <a:endParaRPr lang="en-GB" sz="12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solidFill>
                            <a:srgbClr val="000000"/>
                          </a:solidFill>
                          <a:latin typeface="Arial Narrow"/>
                          <a:ea typeface="Times New Roman"/>
                          <a:cs typeface="Times New Roman"/>
                        </a:rPr>
                        <a:t>0.08</a:t>
                      </a:r>
                      <a:endParaRPr lang="en-GB" sz="12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a:txBody>
                    <a:bodyPr/>
                    <a:lstStyle/>
                    <a:p>
                      <a:pPr algn="ctr">
                        <a:lnSpc>
                          <a:spcPct val="115000"/>
                        </a:lnSpc>
                        <a:spcAft>
                          <a:spcPts val="0"/>
                        </a:spcAft>
                      </a:pPr>
                      <a:r>
                        <a:rPr lang="en-GB" sz="1200" b="1">
                          <a:solidFill>
                            <a:srgbClr val="000000"/>
                          </a:solidFill>
                          <a:latin typeface="Arial Narrow"/>
                          <a:ea typeface="Times New Roman"/>
                          <a:cs typeface="Times New Roman"/>
                        </a:rPr>
                        <a:t>0.01</a:t>
                      </a:r>
                      <a:endParaRPr lang="en-GB" sz="12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0.8</a:t>
                      </a:r>
                      <a:endParaRPr lang="en-GB" sz="12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0.14</a:t>
                      </a:r>
                      <a:endParaRPr lang="en-GB" sz="12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r>
              <a:tr h="266570">
                <a:tc>
                  <a:txBody>
                    <a:bodyPr/>
                    <a:lstStyle/>
                    <a:p>
                      <a:pPr algn="ctr">
                        <a:lnSpc>
                          <a:spcPct val="115000"/>
                        </a:lnSpc>
                        <a:spcAft>
                          <a:spcPts val="0"/>
                        </a:spcAft>
                      </a:pPr>
                      <a:r>
                        <a:rPr lang="en-GB" sz="1200" b="1">
                          <a:latin typeface="Arial Narrow"/>
                          <a:ea typeface="Times New Roman"/>
                          <a:cs typeface="Times New Roman"/>
                        </a:rPr>
                        <a:t>1:4</a:t>
                      </a:r>
                      <a:endParaRPr lang="en-GB" sz="12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dirty="0">
                          <a:latin typeface="Arial Narrow"/>
                          <a:ea typeface="Times New Roman"/>
                          <a:cs typeface="Times New Roman"/>
                        </a:rPr>
                        <a:t>0.07</a:t>
                      </a:r>
                      <a:endParaRPr lang="en-GB" sz="12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a:txBody>
                    <a:bodyPr/>
                    <a:lstStyle/>
                    <a:p>
                      <a:pPr algn="ctr">
                        <a:lnSpc>
                          <a:spcPct val="115000"/>
                        </a:lnSpc>
                        <a:spcAft>
                          <a:spcPts val="0"/>
                        </a:spcAft>
                      </a:pPr>
                      <a:r>
                        <a:rPr lang="en-GB" sz="1200" b="1" dirty="0">
                          <a:solidFill>
                            <a:srgbClr val="000000"/>
                          </a:solidFill>
                          <a:latin typeface="Arial Narrow"/>
                          <a:ea typeface="Times New Roman"/>
                          <a:cs typeface="Times New Roman"/>
                        </a:rPr>
                        <a:t>BDL</a:t>
                      </a:r>
                      <a:r>
                        <a:rPr lang="en-GB" sz="1200" b="1" dirty="0">
                          <a:latin typeface="Arial Narrow"/>
                          <a:ea typeface="Times New Roman"/>
                          <a:cs typeface="Times New Roman"/>
                        </a:rPr>
                        <a:t> </a:t>
                      </a:r>
                      <a:endParaRPr lang="en-GB" sz="12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0.7</a:t>
                      </a:r>
                      <a:endParaRPr lang="en-GB" sz="12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solidFill>
                            <a:srgbClr val="000000"/>
                          </a:solidFill>
                          <a:latin typeface="Arial Narrow"/>
                          <a:ea typeface="Times New Roman"/>
                          <a:cs typeface="Times New Roman"/>
                        </a:rPr>
                        <a:t>BDL</a:t>
                      </a:r>
                      <a:r>
                        <a:rPr lang="en-GB" sz="1200" b="1">
                          <a:latin typeface="Arial Narrow"/>
                          <a:ea typeface="Times New Roman"/>
                          <a:cs typeface="Times New Roman"/>
                        </a:rPr>
                        <a:t> </a:t>
                      </a:r>
                      <a:endParaRPr lang="en-GB" sz="12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r>
              <a:tr h="266570">
                <a:tc>
                  <a:txBody>
                    <a:bodyPr/>
                    <a:lstStyle/>
                    <a:p>
                      <a:pPr algn="ctr">
                        <a:lnSpc>
                          <a:spcPct val="115000"/>
                        </a:lnSpc>
                        <a:spcAft>
                          <a:spcPts val="0"/>
                        </a:spcAft>
                      </a:pPr>
                      <a:r>
                        <a:rPr lang="en-GB" sz="1200" b="1">
                          <a:latin typeface="Arial Narrow"/>
                          <a:ea typeface="Times New Roman"/>
                          <a:cs typeface="Times New Roman"/>
                        </a:rPr>
                        <a:t>1:5</a:t>
                      </a:r>
                      <a:endParaRPr lang="en-GB" sz="12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0.06</a:t>
                      </a:r>
                      <a:endParaRPr lang="en-GB" sz="12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a:txBody>
                    <a:bodyPr/>
                    <a:lstStyle/>
                    <a:p>
                      <a:pPr algn="ctr">
                        <a:lnSpc>
                          <a:spcPct val="115000"/>
                        </a:lnSpc>
                        <a:spcAft>
                          <a:spcPts val="0"/>
                        </a:spcAft>
                      </a:pPr>
                      <a:r>
                        <a:rPr lang="en-GB" sz="1200" b="1" dirty="0">
                          <a:latin typeface="Arial Narrow"/>
                          <a:ea typeface="Times New Roman"/>
                          <a:cs typeface="Times New Roman"/>
                        </a:rPr>
                        <a:t>0.02</a:t>
                      </a:r>
                      <a:endParaRPr lang="en-GB" sz="12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0.67</a:t>
                      </a:r>
                      <a:endParaRPr lang="en-GB" sz="12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0.16</a:t>
                      </a:r>
                      <a:endParaRPr lang="en-GB" sz="12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r>
              <a:tr h="266570">
                <a:tc>
                  <a:txBody>
                    <a:bodyPr/>
                    <a:lstStyle/>
                    <a:p>
                      <a:pPr algn="ctr">
                        <a:lnSpc>
                          <a:spcPct val="115000"/>
                        </a:lnSpc>
                        <a:spcAft>
                          <a:spcPts val="0"/>
                        </a:spcAft>
                      </a:pPr>
                      <a:r>
                        <a:rPr lang="en-GB" sz="1200" b="1">
                          <a:latin typeface="Arial Narrow"/>
                          <a:ea typeface="Times New Roman"/>
                          <a:cs typeface="Times New Roman"/>
                        </a:rPr>
                        <a:t>1:6</a:t>
                      </a:r>
                      <a:endParaRPr lang="en-GB" sz="12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0.07</a:t>
                      </a:r>
                      <a:endParaRPr lang="en-GB" sz="12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a:txBody>
                    <a:bodyPr/>
                    <a:lstStyle/>
                    <a:p>
                      <a:pPr algn="ctr">
                        <a:lnSpc>
                          <a:spcPct val="115000"/>
                        </a:lnSpc>
                        <a:spcAft>
                          <a:spcPts val="0"/>
                        </a:spcAft>
                      </a:pPr>
                      <a:r>
                        <a:rPr lang="en-GB" sz="1200" b="1" dirty="0">
                          <a:latin typeface="Arial Narrow"/>
                          <a:ea typeface="Times New Roman"/>
                          <a:cs typeface="Times New Roman"/>
                        </a:rPr>
                        <a:t>0.01</a:t>
                      </a:r>
                      <a:endParaRPr lang="en-GB" sz="12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dirty="0">
                          <a:latin typeface="Arial Narrow"/>
                          <a:ea typeface="Times New Roman"/>
                          <a:cs typeface="Times New Roman"/>
                        </a:rPr>
                        <a:t>0.67</a:t>
                      </a:r>
                      <a:endParaRPr lang="en-GB" sz="12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dirty="0">
                          <a:latin typeface="Arial Narrow"/>
                          <a:ea typeface="Times New Roman"/>
                          <a:cs typeface="Times New Roman"/>
                        </a:rPr>
                        <a:t>0.13</a:t>
                      </a:r>
                      <a:endParaRPr lang="en-GB" sz="12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r>
              <a:tr h="541217">
                <a:tc>
                  <a:txBody>
                    <a:bodyPr/>
                    <a:lstStyle/>
                    <a:p>
                      <a:pPr algn="ctr">
                        <a:lnSpc>
                          <a:spcPct val="115000"/>
                        </a:lnSpc>
                        <a:spcAft>
                          <a:spcPts val="0"/>
                        </a:spcAft>
                      </a:pPr>
                      <a:r>
                        <a:rPr lang="en-GB" sz="1000" b="1">
                          <a:solidFill>
                            <a:srgbClr val="FFFFFF"/>
                          </a:solidFill>
                          <a:latin typeface="Arial Narrow"/>
                          <a:ea typeface="Times New Roman"/>
                          <a:cs typeface="Times New Roman"/>
                        </a:rPr>
                        <a:t>CEMI:hlime ratio</a:t>
                      </a:r>
                      <a:endParaRPr lang="en-GB"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000" b="1">
                          <a:solidFill>
                            <a:srgbClr val="FFFFFF"/>
                          </a:solidFill>
                          <a:latin typeface="Arial Narrow"/>
                          <a:ea typeface="Times New Roman"/>
                          <a:cs typeface="Times New Roman"/>
                        </a:rPr>
                        <a:t>Co (mg/l)</a:t>
                      </a:r>
                      <a:endParaRPr lang="en-GB"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000" b="1">
                          <a:solidFill>
                            <a:srgbClr val="FFFFFF"/>
                          </a:solidFill>
                          <a:latin typeface="Arial Narrow"/>
                          <a:ea typeface="Times New Roman"/>
                          <a:cs typeface="Times New Roman"/>
                        </a:rPr>
                        <a:t>Cu (mg/l)</a:t>
                      </a:r>
                      <a:endParaRPr lang="en-GB"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000" b="1">
                          <a:solidFill>
                            <a:srgbClr val="FFFFFF"/>
                          </a:solidFill>
                          <a:latin typeface="Arial Narrow"/>
                          <a:ea typeface="Times New Roman"/>
                          <a:cs typeface="Times New Roman"/>
                        </a:rPr>
                        <a:t>Ni (mg/l)</a:t>
                      </a:r>
                      <a:endParaRPr lang="en-GB"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000" b="1">
                          <a:solidFill>
                            <a:srgbClr val="FFFFFF"/>
                          </a:solidFill>
                          <a:latin typeface="Arial Narrow"/>
                          <a:ea typeface="Times New Roman"/>
                          <a:cs typeface="Times New Roman"/>
                        </a:rPr>
                        <a:t>Se (mg/l)</a:t>
                      </a:r>
                      <a:endParaRPr lang="en-GB"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000" b="1">
                          <a:solidFill>
                            <a:srgbClr val="FFFFFF"/>
                          </a:solidFill>
                          <a:latin typeface="Arial Narrow"/>
                          <a:ea typeface="Times New Roman"/>
                          <a:cs typeface="Times New Roman"/>
                        </a:rPr>
                        <a:t>Ba (mg/l)</a:t>
                      </a:r>
                      <a:endParaRPr lang="en-GB"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000" b="1">
                          <a:solidFill>
                            <a:srgbClr val="FFFFFF"/>
                          </a:solidFill>
                          <a:latin typeface="Arial Narrow"/>
                          <a:ea typeface="Times New Roman"/>
                          <a:cs typeface="Times New Roman"/>
                        </a:rPr>
                        <a:t>Sb (mg/l)</a:t>
                      </a:r>
                      <a:endParaRPr lang="en-GB"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000" b="1">
                          <a:solidFill>
                            <a:srgbClr val="FFFFFF"/>
                          </a:solidFill>
                          <a:latin typeface="Arial Narrow"/>
                          <a:ea typeface="Times New Roman"/>
                          <a:cs typeface="Times New Roman"/>
                        </a:rPr>
                        <a:t>Co         limit</a:t>
                      </a:r>
                      <a:endParaRPr lang="en-GB"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000" b="1">
                          <a:solidFill>
                            <a:srgbClr val="FFFFFF"/>
                          </a:solidFill>
                          <a:latin typeface="Arial Narrow"/>
                          <a:ea typeface="Times New Roman"/>
                          <a:cs typeface="Times New Roman"/>
                        </a:rPr>
                        <a:t>Co</a:t>
                      </a:r>
                      <a:endParaRPr lang="en-GB"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000" b="1">
                          <a:solidFill>
                            <a:srgbClr val="FFFFFF"/>
                          </a:solidFill>
                          <a:latin typeface="Arial Narrow"/>
                          <a:ea typeface="Times New Roman"/>
                          <a:cs typeface="Times New Roman"/>
                        </a:rPr>
                        <a:t>Cu      limit</a:t>
                      </a:r>
                      <a:endParaRPr lang="en-GB"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000" b="1">
                          <a:solidFill>
                            <a:srgbClr val="FFFFFF"/>
                          </a:solidFill>
                          <a:latin typeface="Arial Narrow"/>
                          <a:ea typeface="Times New Roman"/>
                          <a:cs typeface="Times New Roman"/>
                        </a:rPr>
                        <a:t>Cu</a:t>
                      </a:r>
                      <a:endParaRPr lang="en-GB"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000" b="1">
                          <a:solidFill>
                            <a:srgbClr val="FFFFFF"/>
                          </a:solidFill>
                          <a:latin typeface="Arial Narrow"/>
                          <a:ea typeface="Times New Roman"/>
                          <a:cs typeface="Times New Roman"/>
                        </a:rPr>
                        <a:t>Ni            limit</a:t>
                      </a:r>
                      <a:endParaRPr lang="en-GB"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000" b="1">
                          <a:solidFill>
                            <a:srgbClr val="FFFFFF"/>
                          </a:solidFill>
                          <a:latin typeface="Arial Narrow"/>
                          <a:ea typeface="Times New Roman"/>
                          <a:cs typeface="Times New Roman"/>
                        </a:rPr>
                        <a:t>Ni</a:t>
                      </a:r>
                      <a:endParaRPr lang="en-GB"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000" b="1">
                          <a:solidFill>
                            <a:srgbClr val="FFFFFF"/>
                          </a:solidFill>
                          <a:latin typeface="Arial Narrow"/>
                          <a:ea typeface="Times New Roman"/>
                          <a:cs typeface="Times New Roman"/>
                        </a:rPr>
                        <a:t>Se limit</a:t>
                      </a:r>
                      <a:endParaRPr lang="en-GB"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000" b="1">
                          <a:solidFill>
                            <a:srgbClr val="FFFFFF"/>
                          </a:solidFill>
                          <a:latin typeface="Arial Narrow"/>
                          <a:ea typeface="Times New Roman"/>
                          <a:cs typeface="Times New Roman"/>
                        </a:rPr>
                        <a:t>Se</a:t>
                      </a:r>
                      <a:endParaRPr lang="en-GB"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000" b="1">
                          <a:solidFill>
                            <a:srgbClr val="FFFFFF"/>
                          </a:solidFill>
                          <a:latin typeface="Arial Narrow"/>
                          <a:ea typeface="Times New Roman"/>
                          <a:cs typeface="Times New Roman"/>
                        </a:rPr>
                        <a:t>Ba limit</a:t>
                      </a:r>
                      <a:endParaRPr lang="en-GB"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000" b="1">
                          <a:solidFill>
                            <a:srgbClr val="FFFFFF"/>
                          </a:solidFill>
                          <a:latin typeface="Arial Narrow"/>
                          <a:ea typeface="Times New Roman"/>
                          <a:cs typeface="Times New Roman"/>
                        </a:rPr>
                        <a:t>Ba</a:t>
                      </a:r>
                      <a:endParaRPr lang="en-GB"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000" b="1">
                          <a:solidFill>
                            <a:srgbClr val="FFFFFF"/>
                          </a:solidFill>
                          <a:latin typeface="Arial Narrow"/>
                          <a:ea typeface="Times New Roman"/>
                          <a:cs typeface="Times New Roman"/>
                        </a:rPr>
                        <a:t>Sb limit</a:t>
                      </a:r>
                      <a:endParaRPr lang="en-GB"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000" b="1">
                          <a:solidFill>
                            <a:srgbClr val="FFFFFF"/>
                          </a:solidFill>
                          <a:latin typeface="Arial Narrow"/>
                          <a:ea typeface="Times New Roman"/>
                          <a:cs typeface="Times New Roman"/>
                        </a:rPr>
                        <a:t>Sb</a:t>
                      </a:r>
                      <a:endParaRPr lang="en-GB"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r>
              <a:tr h="290803">
                <a:tc>
                  <a:txBody>
                    <a:bodyPr/>
                    <a:lstStyle/>
                    <a:p>
                      <a:pPr algn="ctr">
                        <a:lnSpc>
                          <a:spcPct val="115000"/>
                        </a:lnSpc>
                        <a:spcAft>
                          <a:spcPts val="0"/>
                        </a:spcAft>
                      </a:pPr>
                      <a:r>
                        <a:rPr lang="en-GB" sz="1200" b="1" dirty="0">
                          <a:latin typeface="Arial Narrow"/>
                          <a:ea typeface="Times New Roman"/>
                          <a:cs typeface="Times New Roman"/>
                        </a:rPr>
                        <a:t>1:1</a:t>
                      </a:r>
                      <a:endParaRPr lang="en-GB" sz="12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a:solidFill>
                            <a:srgbClr val="000000"/>
                          </a:solidFill>
                          <a:latin typeface="Arial Narrow"/>
                          <a:ea typeface="Times New Roman"/>
                          <a:cs typeface="Times New Roman"/>
                        </a:rPr>
                        <a:t>0.01</a:t>
                      </a:r>
                      <a:endParaRPr lang="en-GB" sz="12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6">
                  <a:txBody>
                    <a:bodyPr/>
                    <a:lstStyle/>
                    <a:p>
                      <a:pPr algn="ctr">
                        <a:lnSpc>
                          <a:spcPct val="115000"/>
                        </a:lnSpc>
                        <a:spcAft>
                          <a:spcPts val="0"/>
                        </a:spcAft>
                      </a:pPr>
                      <a:r>
                        <a:rPr lang="en-GB" sz="1200" b="1">
                          <a:solidFill>
                            <a:srgbClr val="000000"/>
                          </a:solidFill>
                          <a:latin typeface="Arial Narrow"/>
                          <a:ea typeface="Times New Roman"/>
                          <a:cs typeface="Times New Roman"/>
                        </a:rPr>
                        <a:t>BDL</a:t>
                      </a:r>
                      <a:endParaRPr lang="en-GB" sz="12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a:solidFill>
                            <a:srgbClr val="000000"/>
                          </a:solidFill>
                          <a:latin typeface="Arial Narrow"/>
                          <a:ea typeface="Times New Roman"/>
                          <a:cs typeface="Times New Roman"/>
                        </a:rPr>
                        <a:t>0.02</a:t>
                      </a:r>
                      <a:endParaRPr lang="en-GB" sz="12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6">
                  <a:txBody>
                    <a:bodyPr/>
                    <a:lstStyle/>
                    <a:p>
                      <a:pPr algn="ctr">
                        <a:lnSpc>
                          <a:spcPct val="115000"/>
                        </a:lnSpc>
                        <a:spcAft>
                          <a:spcPts val="0"/>
                        </a:spcAft>
                      </a:pPr>
                      <a:r>
                        <a:rPr lang="en-GB" sz="1200" b="1">
                          <a:solidFill>
                            <a:srgbClr val="000000"/>
                          </a:solidFill>
                          <a:latin typeface="Arial Narrow"/>
                          <a:ea typeface="Times New Roman"/>
                          <a:cs typeface="Times New Roman"/>
                        </a:rPr>
                        <a:t>BDL</a:t>
                      </a:r>
                      <a:endParaRPr lang="en-GB" sz="12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a:solidFill>
                            <a:srgbClr val="000000"/>
                          </a:solidFill>
                          <a:latin typeface="Arial Narrow"/>
                          <a:ea typeface="Times New Roman"/>
                          <a:cs typeface="Times New Roman"/>
                        </a:rPr>
                        <a:t>1.60</a:t>
                      </a:r>
                      <a:endParaRPr lang="en-GB" sz="12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6">
                  <a:txBody>
                    <a:bodyPr/>
                    <a:lstStyle/>
                    <a:p>
                      <a:pPr algn="ctr">
                        <a:lnSpc>
                          <a:spcPct val="115000"/>
                        </a:lnSpc>
                        <a:spcAft>
                          <a:spcPts val="0"/>
                        </a:spcAft>
                      </a:pPr>
                      <a:r>
                        <a:rPr lang="en-GB" sz="1200" b="1" dirty="0">
                          <a:solidFill>
                            <a:srgbClr val="000000"/>
                          </a:solidFill>
                          <a:latin typeface="Arial Narrow"/>
                          <a:ea typeface="Times New Roman"/>
                          <a:cs typeface="Times New Roman"/>
                        </a:rPr>
                        <a:t>BDL</a:t>
                      </a:r>
                      <a:endParaRPr lang="en-GB" sz="12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6">
                  <a:txBody>
                    <a:bodyPr/>
                    <a:lstStyle/>
                    <a:p>
                      <a:pPr algn="ctr">
                        <a:lnSpc>
                          <a:spcPct val="115000"/>
                        </a:lnSpc>
                        <a:spcAft>
                          <a:spcPts val="0"/>
                        </a:spcAft>
                      </a:pPr>
                      <a:r>
                        <a:rPr lang="en-GB" sz="1200" b="1">
                          <a:latin typeface="Arial Narrow"/>
                          <a:ea typeface="Times New Roman"/>
                          <a:cs typeface="Times New Roman"/>
                        </a:rPr>
                        <a:t>na</a:t>
                      </a:r>
                      <a:endParaRPr lang="en-GB" sz="12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GB" sz="1200" b="1">
                          <a:latin typeface="Arial Narrow"/>
                          <a:ea typeface="Times New Roman"/>
                          <a:cs typeface="Times New Roman"/>
                        </a:rPr>
                        <a:t>0.13</a:t>
                      </a:r>
                      <a:endParaRPr lang="en-GB" sz="12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6">
                  <a:txBody>
                    <a:bodyPr/>
                    <a:lstStyle/>
                    <a:p>
                      <a:pPr algn="ctr">
                        <a:lnSpc>
                          <a:spcPct val="115000"/>
                        </a:lnSpc>
                        <a:spcAft>
                          <a:spcPts val="0"/>
                        </a:spcAft>
                      </a:pPr>
                      <a:r>
                        <a:rPr lang="en-GB" sz="1200" b="1">
                          <a:latin typeface="Arial Narrow"/>
                          <a:ea typeface="Times New Roman"/>
                          <a:cs typeface="Times New Roman"/>
                        </a:rPr>
                        <a:t>100</a:t>
                      </a:r>
                      <a:endParaRPr lang="en-GB" sz="12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6">
                  <a:txBody>
                    <a:bodyPr/>
                    <a:lstStyle/>
                    <a:p>
                      <a:pPr algn="ctr">
                        <a:lnSpc>
                          <a:spcPct val="115000"/>
                        </a:lnSpc>
                        <a:spcAft>
                          <a:spcPts val="0"/>
                        </a:spcAft>
                      </a:pPr>
                      <a:r>
                        <a:rPr lang="en-GB" sz="1100" b="1" dirty="0">
                          <a:latin typeface="Arial Narrow"/>
                          <a:ea typeface="Times New Roman"/>
                          <a:cs typeface="Times New Roman"/>
                        </a:rPr>
                        <a:t>BDL</a:t>
                      </a:r>
                      <a:endParaRPr lang="en-GB" sz="11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6">
                  <a:txBody>
                    <a:bodyPr/>
                    <a:lstStyle/>
                    <a:p>
                      <a:pPr algn="ctr">
                        <a:lnSpc>
                          <a:spcPct val="115000"/>
                        </a:lnSpc>
                        <a:spcAft>
                          <a:spcPts val="0"/>
                        </a:spcAft>
                      </a:pPr>
                      <a:r>
                        <a:rPr lang="en-GB" sz="1200" b="1">
                          <a:latin typeface="Arial Narrow"/>
                          <a:ea typeface="Times New Roman"/>
                          <a:cs typeface="Times New Roman"/>
                        </a:rPr>
                        <a:t>40</a:t>
                      </a:r>
                      <a:endParaRPr lang="en-GB" sz="12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GB" sz="1200" b="1">
                          <a:latin typeface="Arial Narrow"/>
                          <a:ea typeface="Times New Roman"/>
                          <a:cs typeface="Times New Roman"/>
                        </a:rPr>
                        <a:t>0.17</a:t>
                      </a:r>
                      <a:endParaRPr lang="en-GB" sz="12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6">
                  <a:txBody>
                    <a:bodyPr/>
                    <a:lstStyle/>
                    <a:p>
                      <a:pPr algn="ctr">
                        <a:lnSpc>
                          <a:spcPct val="115000"/>
                        </a:lnSpc>
                        <a:spcAft>
                          <a:spcPts val="0"/>
                        </a:spcAft>
                      </a:pPr>
                      <a:r>
                        <a:rPr lang="en-GB" sz="1200" b="1">
                          <a:latin typeface="Arial Narrow"/>
                          <a:ea typeface="Times New Roman"/>
                          <a:cs typeface="Times New Roman"/>
                        </a:rPr>
                        <a:t>7</a:t>
                      </a:r>
                      <a:endParaRPr lang="en-GB" sz="12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6">
                  <a:txBody>
                    <a:bodyPr/>
                    <a:lstStyle/>
                    <a:p>
                      <a:pPr algn="ctr">
                        <a:lnSpc>
                          <a:spcPct val="115000"/>
                        </a:lnSpc>
                        <a:spcAft>
                          <a:spcPts val="0"/>
                        </a:spcAft>
                      </a:pPr>
                      <a:r>
                        <a:rPr lang="en-GB" sz="1200" b="1">
                          <a:latin typeface="Arial Narrow"/>
                          <a:ea typeface="Times New Roman"/>
                          <a:cs typeface="Times New Roman"/>
                        </a:rPr>
                        <a:t>BDL</a:t>
                      </a:r>
                      <a:endParaRPr lang="en-GB" sz="12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6">
                  <a:txBody>
                    <a:bodyPr/>
                    <a:lstStyle/>
                    <a:p>
                      <a:pPr algn="ctr">
                        <a:lnSpc>
                          <a:spcPct val="115000"/>
                        </a:lnSpc>
                        <a:spcAft>
                          <a:spcPts val="0"/>
                        </a:spcAft>
                      </a:pPr>
                      <a:r>
                        <a:rPr lang="en-GB" sz="1200" b="1">
                          <a:latin typeface="Arial Narrow"/>
                          <a:ea typeface="Times New Roman"/>
                          <a:cs typeface="Times New Roman"/>
                        </a:rPr>
                        <a:t>300</a:t>
                      </a:r>
                      <a:endParaRPr lang="en-GB" sz="12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GB" sz="1200" b="1">
                          <a:latin typeface="Arial Narrow"/>
                          <a:ea typeface="Times New Roman"/>
                          <a:cs typeface="Times New Roman"/>
                        </a:rPr>
                        <a:t>15.95</a:t>
                      </a:r>
                      <a:endParaRPr lang="en-GB" sz="12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6">
                  <a:txBody>
                    <a:bodyPr/>
                    <a:lstStyle/>
                    <a:p>
                      <a:pPr algn="ctr">
                        <a:lnSpc>
                          <a:spcPct val="115000"/>
                        </a:lnSpc>
                        <a:spcAft>
                          <a:spcPts val="0"/>
                        </a:spcAft>
                      </a:pPr>
                      <a:r>
                        <a:rPr lang="en-GB" sz="1200" b="1">
                          <a:latin typeface="Arial Narrow"/>
                          <a:ea typeface="Times New Roman"/>
                          <a:cs typeface="Times New Roman"/>
                        </a:rPr>
                        <a:t>5</a:t>
                      </a:r>
                      <a:endParaRPr lang="en-GB" sz="12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6">
                  <a:txBody>
                    <a:bodyPr/>
                    <a:lstStyle/>
                    <a:p>
                      <a:pPr algn="ctr">
                        <a:lnSpc>
                          <a:spcPct val="115000"/>
                        </a:lnSpc>
                        <a:spcAft>
                          <a:spcPts val="0"/>
                        </a:spcAft>
                      </a:pPr>
                      <a:r>
                        <a:rPr lang="en-GB" sz="1200" b="1">
                          <a:latin typeface="Arial Narrow"/>
                          <a:ea typeface="Times New Roman"/>
                          <a:cs typeface="Times New Roman"/>
                        </a:rPr>
                        <a:t>BDL</a:t>
                      </a:r>
                      <a:endParaRPr lang="en-GB" sz="12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6570">
                <a:tc>
                  <a:txBody>
                    <a:bodyPr/>
                    <a:lstStyle/>
                    <a:p>
                      <a:pPr algn="ctr">
                        <a:lnSpc>
                          <a:spcPct val="115000"/>
                        </a:lnSpc>
                        <a:spcAft>
                          <a:spcPts val="0"/>
                        </a:spcAft>
                      </a:pPr>
                      <a:r>
                        <a:rPr lang="en-GB" sz="1200" b="1" dirty="0">
                          <a:latin typeface="Arial Narrow"/>
                          <a:ea typeface="Times New Roman"/>
                          <a:cs typeface="Times New Roman"/>
                        </a:rPr>
                        <a:t>1:2</a:t>
                      </a:r>
                      <a:endParaRPr lang="en-GB" sz="12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dirty="0">
                          <a:solidFill>
                            <a:srgbClr val="000000"/>
                          </a:solidFill>
                          <a:latin typeface="Arial Narrow"/>
                          <a:ea typeface="Times New Roman"/>
                          <a:cs typeface="Times New Roman"/>
                        </a:rPr>
                        <a:t>0.01</a:t>
                      </a:r>
                      <a:endParaRPr lang="en-GB" sz="12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a:txBody>
                    <a:bodyPr/>
                    <a:lstStyle/>
                    <a:p>
                      <a:pPr algn="ctr">
                        <a:lnSpc>
                          <a:spcPct val="115000"/>
                        </a:lnSpc>
                        <a:spcAft>
                          <a:spcPts val="0"/>
                        </a:spcAft>
                      </a:pPr>
                      <a:r>
                        <a:rPr lang="en-GB" sz="1200" b="1">
                          <a:solidFill>
                            <a:srgbClr val="000000"/>
                          </a:solidFill>
                          <a:latin typeface="Arial Narrow"/>
                          <a:ea typeface="Times New Roman"/>
                          <a:cs typeface="Times New Roman"/>
                        </a:rPr>
                        <a:t>0.02</a:t>
                      </a:r>
                      <a:endParaRPr lang="en-GB" sz="12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a:txBody>
                    <a:bodyPr/>
                    <a:lstStyle/>
                    <a:p>
                      <a:pPr algn="ctr">
                        <a:lnSpc>
                          <a:spcPct val="115000"/>
                        </a:lnSpc>
                        <a:spcAft>
                          <a:spcPts val="0"/>
                        </a:spcAft>
                      </a:pPr>
                      <a:r>
                        <a:rPr lang="en-GB" sz="1200" b="1">
                          <a:solidFill>
                            <a:srgbClr val="000000"/>
                          </a:solidFill>
                          <a:latin typeface="Arial Narrow"/>
                          <a:ea typeface="Times New Roman"/>
                          <a:cs typeface="Times New Roman"/>
                        </a:rPr>
                        <a:t>1.49</a:t>
                      </a:r>
                      <a:endParaRPr lang="en-GB" sz="12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0.10</a:t>
                      </a:r>
                      <a:endParaRPr lang="en-GB" sz="12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0.15</a:t>
                      </a:r>
                      <a:endParaRPr lang="en-GB" sz="12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14.87</a:t>
                      </a:r>
                      <a:endParaRPr lang="en-GB" sz="12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r>
              <a:tr h="266570">
                <a:tc>
                  <a:txBody>
                    <a:bodyPr/>
                    <a:lstStyle/>
                    <a:p>
                      <a:pPr algn="ctr">
                        <a:lnSpc>
                          <a:spcPct val="115000"/>
                        </a:lnSpc>
                        <a:spcAft>
                          <a:spcPts val="0"/>
                        </a:spcAft>
                      </a:pPr>
                      <a:r>
                        <a:rPr lang="en-GB" sz="1200" b="1">
                          <a:latin typeface="Arial Narrow"/>
                          <a:ea typeface="Times New Roman"/>
                          <a:cs typeface="Times New Roman"/>
                        </a:rPr>
                        <a:t>1:3</a:t>
                      </a:r>
                      <a:endParaRPr lang="en-GB" sz="12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dirty="0">
                          <a:solidFill>
                            <a:srgbClr val="000000"/>
                          </a:solidFill>
                          <a:latin typeface="Arial Narrow"/>
                          <a:ea typeface="Times New Roman"/>
                          <a:cs typeface="Times New Roman"/>
                        </a:rPr>
                        <a:t>BDL</a:t>
                      </a:r>
                      <a:endParaRPr lang="en-GB" sz="12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a:txBody>
                    <a:bodyPr/>
                    <a:lstStyle/>
                    <a:p>
                      <a:pPr algn="ctr">
                        <a:lnSpc>
                          <a:spcPct val="115000"/>
                        </a:lnSpc>
                        <a:spcAft>
                          <a:spcPts val="0"/>
                        </a:spcAft>
                      </a:pPr>
                      <a:r>
                        <a:rPr lang="en-GB" sz="1200" b="1" dirty="0">
                          <a:solidFill>
                            <a:srgbClr val="000000"/>
                          </a:solidFill>
                          <a:latin typeface="Arial Narrow"/>
                          <a:ea typeface="Times New Roman"/>
                          <a:cs typeface="Times New Roman"/>
                        </a:rPr>
                        <a:t>0.02</a:t>
                      </a:r>
                      <a:endParaRPr lang="en-GB" sz="12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vMerge="1">
                  <a:txBody>
                    <a:bodyPr/>
                    <a:lstStyle/>
                    <a:p>
                      <a:endParaRPr lang="en-GB"/>
                    </a:p>
                  </a:txBody>
                  <a:tcPr/>
                </a:tc>
                <a:tc>
                  <a:txBody>
                    <a:bodyPr/>
                    <a:lstStyle/>
                    <a:p>
                      <a:pPr algn="ctr">
                        <a:lnSpc>
                          <a:spcPct val="115000"/>
                        </a:lnSpc>
                        <a:spcAft>
                          <a:spcPts val="0"/>
                        </a:spcAft>
                      </a:pPr>
                      <a:r>
                        <a:rPr lang="en-GB" sz="1200" b="1" dirty="0">
                          <a:solidFill>
                            <a:srgbClr val="000000"/>
                          </a:solidFill>
                          <a:latin typeface="Arial Narrow"/>
                          <a:ea typeface="Times New Roman"/>
                          <a:cs typeface="Times New Roman"/>
                        </a:rPr>
                        <a:t>1.85</a:t>
                      </a:r>
                      <a:endParaRPr lang="en-GB" sz="12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solidFill>
                            <a:srgbClr val="000000"/>
                          </a:solidFill>
                          <a:latin typeface="Arial Narrow"/>
                          <a:ea typeface="Times New Roman"/>
                          <a:cs typeface="Times New Roman"/>
                        </a:rPr>
                        <a:t>BDL</a:t>
                      </a:r>
                      <a:endParaRPr lang="en-GB" sz="12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0.16</a:t>
                      </a:r>
                      <a:endParaRPr lang="en-GB" sz="12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dirty="0">
                          <a:latin typeface="Arial Narrow"/>
                          <a:ea typeface="Times New Roman"/>
                          <a:cs typeface="Times New Roman"/>
                        </a:rPr>
                        <a:t>18.53</a:t>
                      </a:r>
                      <a:endParaRPr lang="en-GB" sz="12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r>
              <a:tr h="266570">
                <a:tc>
                  <a:txBody>
                    <a:bodyPr/>
                    <a:lstStyle/>
                    <a:p>
                      <a:pPr algn="ctr">
                        <a:lnSpc>
                          <a:spcPct val="115000"/>
                        </a:lnSpc>
                        <a:spcAft>
                          <a:spcPts val="0"/>
                        </a:spcAft>
                      </a:pPr>
                      <a:r>
                        <a:rPr lang="en-GB" sz="1200" b="1">
                          <a:latin typeface="Arial Narrow"/>
                          <a:ea typeface="Times New Roman"/>
                          <a:cs typeface="Times New Roman"/>
                        </a:rPr>
                        <a:t>1:4</a:t>
                      </a:r>
                      <a:endParaRPr lang="en-GB" sz="12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a:latin typeface="Arial Narrow"/>
                          <a:ea typeface="Times New Roman"/>
                          <a:cs typeface="Times New Roman"/>
                        </a:rPr>
                        <a:t>0.01</a:t>
                      </a:r>
                      <a:endParaRPr lang="en-GB" sz="12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a:txBody>
                    <a:bodyPr/>
                    <a:lstStyle/>
                    <a:p>
                      <a:pPr algn="ctr">
                        <a:lnSpc>
                          <a:spcPct val="115000"/>
                        </a:lnSpc>
                        <a:spcAft>
                          <a:spcPts val="0"/>
                        </a:spcAft>
                      </a:pPr>
                      <a:r>
                        <a:rPr lang="en-GB" sz="1200" b="1" dirty="0">
                          <a:latin typeface="Arial Narrow"/>
                          <a:ea typeface="Times New Roman"/>
                          <a:cs typeface="Times New Roman"/>
                        </a:rPr>
                        <a:t>0.02</a:t>
                      </a:r>
                      <a:endParaRPr lang="en-GB" sz="1200" dirty="0">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vMerge="1">
                  <a:txBody>
                    <a:bodyPr/>
                    <a:lstStyle/>
                    <a:p>
                      <a:endParaRPr lang="en-GB"/>
                    </a:p>
                  </a:txBody>
                  <a:tcPr/>
                </a:tc>
                <a:tc>
                  <a:txBody>
                    <a:bodyPr/>
                    <a:lstStyle/>
                    <a:p>
                      <a:pPr algn="ctr">
                        <a:lnSpc>
                          <a:spcPct val="115000"/>
                        </a:lnSpc>
                        <a:spcAft>
                          <a:spcPts val="0"/>
                        </a:spcAft>
                      </a:pPr>
                      <a:r>
                        <a:rPr lang="en-GB" sz="1200" b="1" dirty="0">
                          <a:latin typeface="Arial Narrow"/>
                          <a:ea typeface="Times New Roman"/>
                          <a:cs typeface="Times New Roman"/>
                        </a:rPr>
                        <a:t>1.65</a:t>
                      </a:r>
                      <a:endParaRPr lang="en-GB" sz="12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dirty="0">
                          <a:latin typeface="Arial Narrow"/>
                          <a:ea typeface="Times New Roman"/>
                          <a:cs typeface="Times New Roman"/>
                        </a:rPr>
                        <a:t>0.12</a:t>
                      </a:r>
                      <a:endParaRPr lang="en-GB" sz="12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dirty="0">
                          <a:latin typeface="Arial Narrow"/>
                          <a:ea typeface="Times New Roman"/>
                          <a:cs typeface="Times New Roman"/>
                        </a:rPr>
                        <a:t>0.17</a:t>
                      </a:r>
                      <a:endParaRPr lang="en-GB" sz="12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dirty="0">
                          <a:latin typeface="Arial Narrow"/>
                          <a:ea typeface="Times New Roman"/>
                          <a:cs typeface="Times New Roman"/>
                        </a:rPr>
                        <a:t>16.46</a:t>
                      </a:r>
                      <a:endParaRPr lang="en-GB" sz="12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r>
              <a:tr h="266570">
                <a:tc>
                  <a:txBody>
                    <a:bodyPr/>
                    <a:lstStyle/>
                    <a:p>
                      <a:pPr algn="ctr">
                        <a:lnSpc>
                          <a:spcPct val="115000"/>
                        </a:lnSpc>
                        <a:spcAft>
                          <a:spcPts val="0"/>
                        </a:spcAft>
                      </a:pPr>
                      <a:r>
                        <a:rPr lang="en-GB" sz="1200" b="1">
                          <a:latin typeface="Arial Narrow"/>
                          <a:ea typeface="Times New Roman"/>
                          <a:cs typeface="Times New Roman"/>
                        </a:rPr>
                        <a:t>1:5</a:t>
                      </a:r>
                      <a:endParaRPr lang="en-GB" sz="12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a:latin typeface="Arial Narrow"/>
                          <a:ea typeface="Times New Roman"/>
                          <a:cs typeface="Times New Roman"/>
                        </a:rPr>
                        <a:t>0.01</a:t>
                      </a:r>
                      <a:endParaRPr lang="en-GB" sz="12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a:txBody>
                    <a:bodyPr/>
                    <a:lstStyle/>
                    <a:p>
                      <a:pPr algn="ctr">
                        <a:lnSpc>
                          <a:spcPct val="115000"/>
                        </a:lnSpc>
                        <a:spcAft>
                          <a:spcPts val="0"/>
                        </a:spcAft>
                      </a:pPr>
                      <a:r>
                        <a:rPr lang="en-GB" sz="1200" b="1" dirty="0">
                          <a:latin typeface="Arial Narrow"/>
                          <a:ea typeface="Times New Roman"/>
                          <a:cs typeface="Times New Roman"/>
                        </a:rPr>
                        <a:t>0.02</a:t>
                      </a:r>
                      <a:endParaRPr lang="en-GB" sz="1200" dirty="0">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vMerge="1">
                  <a:txBody>
                    <a:bodyPr/>
                    <a:lstStyle/>
                    <a:p>
                      <a:endParaRPr lang="en-GB"/>
                    </a:p>
                  </a:txBody>
                  <a:tcPr/>
                </a:tc>
                <a:tc>
                  <a:txBody>
                    <a:bodyPr/>
                    <a:lstStyle/>
                    <a:p>
                      <a:pPr algn="ctr">
                        <a:lnSpc>
                          <a:spcPct val="115000"/>
                        </a:lnSpc>
                        <a:spcAft>
                          <a:spcPts val="0"/>
                        </a:spcAft>
                      </a:pPr>
                      <a:r>
                        <a:rPr lang="en-GB" sz="1200" b="1" dirty="0">
                          <a:latin typeface="Arial Narrow"/>
                          <a:ea typeface="Times New Roman"/>
                          <a:cs typeface="Times New Roman"/>
                        </a:rPr>
                        <a:t>1.71</a:t>
                      </a:r>
                      <a:endParaRPr lang="en-GB" sz="12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0.12</a:t>
                      </a:r>
                      <a:endParaRPr lang="en-GB" sz="12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0.14</a:t>
                      </a:r>
                      <a:endParaRPr lang="en-GB" sz="12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17.11</a:t>
                      </a:r>
                      <a:endParaRPr lang="en-GB" sz="12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r>
              <a:tr h="266570">
                <a:tc>
                  <a:txBody>
                    <a:bodyPr/>
                    <a:lstStyle/>
                    <a:p>
                      <a:pPr algn="ctr">
                        <a:lnSpc>
                          <a:spcPct val="115000"/>
                        </a:lnSpc>
                        <a:spcAft>
                          <a:spcPts val="0"/>
                        </a:spcAft>
                      </a:pPr>
                      <a:r>
                        <a:rPr lang="en-GB" sz="1200" b="1">
                          <a:latin typeface="Arial Narrow"/>
                          <a:ea typeface="Times New Roman"/>
                          <a:cs typeface="Times New Roman"/>
                        </a:rPr>
                        <a:t>1:6</a:t>
                      </a:r>
                      <a:endParaRPr lang="en-GB" sz="12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a:latin typeface="Arial Narrow"/>
                          <a:ea typeface="Times New Roman"/>
                          <a:cs typeface="Times New Roman"/>
                        </a:rPr>
                        <a:t>0.01</a:t>
                      </a:r>
                      <a:endParaRPr lang="en-GB" sz="12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a:txBody>
                    <a:bodyPr/>
                    <a:lstStyle/>
                    <a:p>
                      <a:pPr algn="ctr">
                        <a:lnSpc>
                          <a:spcPct val="115000"/>
                        </a:lnSpc>
                        <a:spcAft>
                          <a:spcPts val="0"/>
                        </a:spcAft>
                      </a:pPr>
                      <a:r>
                        <a:rPr lang="en-GB" sz="1200" b="1" dirty="0">
                          <a:latin typeface="Arial Narrow"/>
                          <a:ea typeface="Times New Roman"/>
                          <a:cs typeface="Times New Roman"/>
                        </a:rPr>
                        <a:t>0.02</a:t>
                      </a:r>
                      <a:endParaRPr lang="en-GB" sz="1200" dirty="0">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2.09</a:t>
                      </a:r>
                      <a:endParaRPr lang="en-GB" sz="12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dirty="0">
                          <a:latin typeface="Arial Narrow"/>
                          <a:ea typeface="Times New Roman"/>
                          <a:cs typeface="Times New Roman"/>
                        </a:rPr>
                        <a:t>0.12</a:t>
                      </a:r>
                      <a:endParaRPr lang="en-GB" sz="12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dirty="0">
                          <a:latin typeface="Arial Narrow"/>
                          <a:ea typeface="Times New Roman"/>
                          <a:cs typeface="Times New Roman"/>
                        </a:rPr>
                        <a:t>0.17</a:t>
                      </a:r>
                      <a:endParaRPr lang="en-GB" sz="12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dirty="0">
                          <a:latin typeface="Arial Narrow"/>
                          <a:ea typeface="Times New Roman"/>
                          <a:cs typeface="Times New Roman"/>
                        </a:rPr>
                        <a:t>20.85</a:t>
                      </a:r>
                      <a:endParaRPr lang="en-GB" sz="12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r>
            </a:tbl>
          </a:graphicData>
        </a:graphic>
      </p:graphicFrame>
      <p:sp>
        <p:nvSpPr>
          <p:cNvPr id="2" name="Title 1"/>
          <p:cNvSpPr>
            <a:spLocks noGrp="1"/>
          </p:cNvSpPr>
          <p:nvPr>
            <p:ph type="title"/>
          </p:nvPr>
        </p:nvSpPr>
        <p:spPr>
          <a:xfrm>
            <a:off x="467544" y="188640"/>
            <a:ext cx="8229600" cy="1143000"/>
          </a:xfrm>
        </p:spPr>
        <p:txBody>
          <a:bodyPr>
            <a:normAutofit fontScale="90000"/>
          </a:bodyPr>
          <a:lstStyle/>
          <a:p>
            <a:pPr algn="ctr"/>
            <a:r>
              <a:rPr lang="en-GB" dirty="0" smtClean="0">
                <a:solidFill>
                  <a:schemeClr val="tx1"/>
                </a:solidFill>
                <a:latin typeface="Helvetica" panose="020B0604020202020204" pitchFamily="34" charset="0"/>
                <a:cs typeface="Helvetica" panose="020B0604020202020204" pitchFamily="34" charset="0"/>
              </a:rPr>
              <a:t>Leaching Test Results – </a:t>
            </a:r>
            <a:br>
              <a:rPr lang="en-GB" dirty="0" smtClean="0">
                <a:solidFill>
                  <a:schemeClr val="tx1"/>
                </a:solidFill>
                <a:latin typeface="Helvetica" panose="020B0604020202020204" pitchFamily="34" charset="0"/>
                <a:cs typeface="Helvetica" panose="020B0604020202020204" pitchFamily="34" charset="0"/>
              </a:rPr>
            </a:br>
            <a:r>
              <a:rPr lang="en-GB" dirty="0" smtClean="0">
                <a:solidFill>
                  <a:schemeClr val="tx1"/>
                </a:solidFill>
                <a:latin typeface="Helvetica" panose="020B0604020202020204" pitchFamily="34" charset="0"/>
                <a:cs typeface="Helvetica" panose="020B0604020202020204" pitchFamily="34" charset="0"/>
              </a:rPr>
              <a:t>Granular Leaching Test</a:t>
            </a:r>
            <a:endParaRPr lang="tr-TR" dirty="0">
              <a:solidFill>
                <a:schemeClr val="tx1"/>
              </a:solidFill>
              <a:latin typeface="Helvetica" panose="020B0604020202020204" pitchFamily="34" charset="0"/>
              <a:cs typeface="Helvetica" panose="020B0604020202020204" pitchFamily="34" charset="0"/>
            </a:endParaRPr>
          </a:p>
        </p:txBody>
      </p:sp>
      <p:sp>
        <p:nvSpPr>
          <p:cNvPr id="22529" name="Rectangle 1"/>
          <p:cNvSpPr>
            <a:spLocks noChangeArrowheads="1"/>
          </p:cNvSpPr>
          <p:nvPr/>
        </p:nvSpPr>
        <p:spPr bwMode="auto">
          <a:xfrm>
            <a:off x="6588224" y="6381328"/>
            <a:ext cx="2343911"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*The WAC limits are highlighted in yellow</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1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**BDL stands for Below Detection Limit</a:t>
            </a:r>
            <a:r>
              <a:rPr kumimoji="0" lang="en-GB" altLang="zh-CN" sz="900" b="0" i="0" u="none" strike="noStrike" cap="none" normalizeH="0" baseline="0" dirty="0" smtClean="0">
                <a:ln>
                  <a:noFill/>
                </a:ln>
                <a:solidFill>
                  <a:schemeClr val="tx1"/>
                </a:solidFill>
                <a:effectLst/>
                <a:latin typeface="Arial" pitchFamily="34" charset="0"/>
                <a:cs typeface="Arial" pitchFamily="34" charset="0"/>
              </a:rPr>
              <a:t> </a:t>
            </a:r>
            <a:endParaRPr kumimoji="0" lang="en-GB" altLang="zh-CN"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35754341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3189034098"/>
              </p:ext>
            </p:extLst>
          </p:nvPr>
        </p:nvGraphicFramePr>
        <p:xfrm>
          <a:off x="61134" y="1402964"/>
          <a:ext cx="9000997" cy="5311945"/>
        </p:xfrm>
        <a:graphic>
          <a:graphicData uri="http://schemas.openxmlformats.org/drawingml/2006/table">
            <a:tbl>
              <a:tblPr/>
              <a:tblGrid>
                <a:gridCol w="876636"/>
                <a:gridCol w="464466"/>
                <a:gridCol w="467219"/>
                <a:gridCol w="487861"/>
                <a:gridCol w="487861"/>
                <a:gridCol w="487174"/>
                <a:gridCol w="487861"/>
                <a:gridCol w="392216"/>
                <a:gridCol w="494053"/>
                <a:gridCol w="383957"/>
                <a:gridCol w="494053"/>
                <a:gridCol w="383957"/>
                <a:gridCol w="494053"/>
                <a:gridCol w="383270"/>
                <a:gridCol w="443822"/>
                <a:gridCol w="392216"/>
                <a:gridCol w="494053"/>
                <a:gridCol w="392216"/>
                <a:gridCol w="494053"/>
              </a:tblGrid>
              <a:tr h="377298">
                <a:tc>
                  <a:txBody>
                    <a:bodyPr/>
                    <a:lstStyle/>
                    <a:p>
                      <a:pPr algn="ctr">
                        <a:lnSpc>
                          <a:spcPct val="115000"/>
                        </a:lnSpc>
                        <a:spcAft>
                          <a:spcPts val="0"/>
                        </a:spcAft>
                      </a:pPr>
                      <a:r>
                        <a:rPr lang="en-GB" sz="1200" b="1" dirty="0" err="1">
                          <a:solidFill>
                            <a:srgbClr val="FFFFFF"/>
                          </a:solidFill>
                          <a:latin typeface="Arial Narrow"/>
                          <a:ea typeface="Times New Roman"/>
                          <a:cs typeface="Times New Roman"/>
                        </a:rPr>
                        <a:t>CEMI:LGMgO</a:t>
                      </a:r>
                      <a:r>
                        <a:rPr lang="en-GB" sz="1200" b="1" dirty="0">
                          <a:solidFill>
                            <a:srgbClr val="FFFFFF"/>
                          </a:solidFill>
                          <a:latin typeface="Arial Narrow"/>
                          <a:ea typeface="Times New Roman"/>
                          <a:cs typeface="Times New Roman"/>
                        </a:rPr>
                        <a:t> ratio</a:t>
                      </a:r>
                      <a:endParaRPr lang="en-GB" sz="1200" dirty="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a:solidFill>
                            <a:srgbClr val="FFFFFF"/>
                          </a:solidFill>
                          <a:latin typeface="Arial Narrow"/>
                          <a:ea typeface="Times New Roman"/>
                          <a:cs typeface="Times New Roman"/>
                        </a:rPr>
                        <a:t>Pb (mg/l)</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a:solidFill>
                            <a:srgbClr val="FFFFFF"/>
                          </a:solidFill>
                          <a:latin typeface="Arial Narrow"/>
                          <a:ea typeface="Times New Roman"/>
                          <a:cs typeface="Times New Roman"/>
                        </a:rPr>
                        <a:t>Cd (mg/l)</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a:solidFill>
                            <a:srgbClr val="FFFFFF"/>
                          </a:solidFill>
                          <a:latin typeface="Arial Narrow"/>
                          <a:ea typeface="Times New Roman"/>
                          <a:cs typeface="Times New Roman"/>
                        </a:rPr>
                        <a:t>Cr (mg/l)</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a:solidFill>
                            <a:srgbClr val="FFFFFF"/>
                          </a:solidFill>
                          <a:latin typeface="Arial Narrow"/>
                          <a:ea typeface="Times New Roman"/>
                          <a:cs typeface="Times New Roman"/>
                        </a:rPr>
                        <a:t>Zn (mg/l)</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a:solidFill>
                            <a:srgbClr val="FFFFFF"/>
                          </a:solidFill>
                          <a:latin typeface="Arial Narrow"/>
                          <a:ea typeface="Times New Roman"/>
                          <a:cs typeface="Times New Roman"/>
                        </a:rPr>
                        <a:t>Mo (mg/l)</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a:solidFill>
                            <a:srgbClr val="FFFFFF"/>
                          </a:solidFill>
                          <a:latin typeface="Arial Narrow"/>
                          <a:ea typeface="Times New Roman"/>
                          <a:cs typeface="Times New Roman"/>
                        </a:rPr>
                        <a:t>As (mg/l)</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a:solidFill>
                            <a:srgbClr val="FFFFFF"/>
                          </a:solidFill>
                          <a:latin typeface="Arial Narrow"/>
                          <a:ea typeface="Times New Roman"/>
                          <a:cs typeface="Times New Roman"/>
                        </a:rPr>
                        <a:t>Pb         limit</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a:solidFill>
                            <a:srgbClr val="FFFFFF"/>
                          </a:solidFill>
                          <a:latin typeface="Arial Narrow"/>
                          <a:ea typeface="Times New Roman"/>
                          <a:cs typeface="Times New Roman"/>
                        </a:rPr>
                        <a:t>Pb</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a:solidFill>
                            <a:srgbClr val="FFFFFF"/>
                          </a:solidFill>
                          <a:latin typeface="Arial Narrow"/>
                          <a:ea typeface="Times New Roman"/>
                          <a:cs typeface="Times New Roman"/>
                        </a:rPr>
                        <a:t>Cd      limit</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a:solidFill>
                            <a:srgbClr val="FFFFFF"/>
                          </a:solidFill>
                          <a:latin typeface="Arial Narrow"/>
                          <a:ea typeface="Times New Roman"/>
                          <a:cs typeface="Times New Roman"/>
                        </a:rPr>
                        <a:t>Cd</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a:solidFill>
                            <a:srgbClr val="FFFFFF"/>
                          </a:solidFill>
                          <a:latin typeface="Arial Narrow"/>
                          <a:ea typeface="Times New Roman"/>
                          <a:cs typeface="Times New Roman"/>
                        </a:rPr>
                        <a:t>Cr             limit</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a:solidFill>
                            <a:srgbClr val="FFFFFF"/>
                          </a:solidFill>
                          <a:latin typeface="Arial Narrow"/>
                          <a:ea typeface="Times New Roman"/>
                          <a:cs typeface="Times New Roman"/>
                        </a:rPr>
                        <a:t>Cr</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a:solidFill>
                            <a:srgbClr val="FFFFFF"/>
                          </a:solidFill>
                          <a:latin typeface="Arial Narrow"/>
                          <a:ea typeface="Times New Roman"/>
                          <a:cs typeface="Times New Roman"/>
                        </a:rPr>
                        <a:t>Zn     limit</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a:solidFill>
                            <a:srgbClr val="FFFFFF"/>
                          </a:solidFill>
                          <a:latin typeface="Arial Narrow"/>
                          <a:ea typeface="Times New Roman"/>
                          <a:cs typeface="Times New Roman"/>
                        </a:rPr>
                        <a:t>Zn</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a:solidFill>
                            <a:srgbClr val="FFFFFF"/>
                          </a:solidFill>
                          <a:latin typeface="Arial Narrow"/>
                          <a:ea typeface="Times New Roman"/>
                          <a:cs typeface="Times New Roman"/>
                        </a:rPr>
                        <a:t>Mo limit</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a:solidFill>
                            <a:srgbClr val="FFFFFF"/>
                          </a:solidFill>
                          <a:latin typeface="Arial Narrow"/>
                          <a:ea typeface="Times New Roman"/>
                          <a:cs typeface="Times New Roman"/>
                        </a:rPr>
                        <a:t>Mo</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a:solidFill>
                            <a:srgbClr val="FFFFFF"/>
                          </a:solidFill>
                          <a:latin typeface="Arial Narrow"/>
                          <a:ea typeface="Times New Roman"/>
                          <a:cs typeface="Times New Roman"/>
                        </a:rPr>
                        <a:t>As limit</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a:solidFill>
                            <a:srgbClr val="FFFFFF"/>
                          </a:solidFill>
                          <a:latin typeface="Arial Narrow"/>
                          <a:ea typeface="Times New Roman"/>
                          <a:cs typeface="Times New Roman"/>
                        </a:rPr>
                        <a:t>As</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r>
              <a:tr h="225559">
                <a:tc>
                  <a:txBody>
                    <a:bodyPr/>
                    <a:lstStyle/>
                    <a:p>
                      <a:pPr algn="ctr">
                        <a:lnSpc>
                          <a:spcPct val="115000"/>
                        </a:lnSpc>
                        <a:spcAft>
                          <a:spcPts val="0"/>
                        </a:spcAft>
                      </a:pPr>
                      <a:r>
                        <a:rPr lang="en-GB" sz="1200" b="1" dirty="0">
                          <a:latin typeface="Arial Narrow"/>
                          <a:ea typeface="Times New Roman"/>
                          <a:cs typeface="Times New Roman"/>
                        </a:rPr>
                        <a:t>1:1</a:t>
                      </a:r>
                      <a:endParaRPr lang="en-GB" sz="1200" dirty="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9">
                  <a:txBody>
                    <a:bodyPr/>
                    <a:lstStyle/>
                    <a:p>
                      <a:pPr algn="ctr">
                        <a:lnSpc>
                          <a:spcPct val="115000"/>
                        </a:lnSpc>
                        <a:spcAft>
                          <a:spcPts val="0"/>
                        </a:spcAft>
                      </a:pPr>
                      <a:r>
                        <a:rPr lang="en-GB" sz="1200" b="1">
                          <a:solidFill>
                            <a:srgbClr val="000000"/>
                          </a:solidFill>
                          <a:latin typeface="Arial Narrow"/>
                          <a:ea typeface="Times New Roman"/>
                          <a:cs typeface="Times New Roman"/>
                        </a:rPr>
                        <a:t>BDL</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9">
                  <a:txBody>
                    <a:bodyPr/>
                    <a:lstStyle/>
                    <a:p>
                      <a:pPr algn="ctr">
                        <a:lnSpc>
                          <a:spcPct val="115000"/>
                        </a:lnSpc>
                        <a:spcAft>
                          <a:spcPts val="0"/>
                        </a:spcAft>
                      </a:pPr>
                      <a:r>
                        <a:rPr lang="en-GB" sz="1200" b="1">
                          <a:solidFill>
                            <a:srgbClr val="000000"/>
                          </a:solidFill>
                          <a:latin typeface="Arial Narrow"/>
                          <a:ea typeface="Times New Roman"/>
                          <a:cs typeface="Times New Roman"/>
                        </a:rPr>
                        <a:t>BDL</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a:solidFill>
                            <a:srgbClr val="000000"/>
                          </a:solidFill>
                          <a:latin typeface="Arial Narrow"/>
                          <a:ea typeface="Times New Roman"/>
                          <a:cs typeface="Times New Roman"/>
                        </a:rPr>
                        <a:t>0.04</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9">
                  <a:txBody>
                    <a:bodyPr/>
                    <a:lstStyle/>
                    <a:p>
                      <a:pPr algn="ctr">
                        <a:lnSpc>
                          <a:spcPct val="115000"/>
                        </a:lnSpc>
                        <a:spcAft>
                          <a:spcPts val="0"/>
                        </a:spcAft>
                      </a:pPr>
                      <a:r>
                        <a:rPr lang="en-GB" sz="1200" b="1">
                          <a:solidFill>
                            <a:srgbClr val="000000"/>
                          </a:solidFill>
                          <a:latin typeface="Arial Narrow"/>
                          <a:ea typeface="Times New Roman"/>
                          <a:cs typeface="Times New Roman"/>
                        </a:rPr>
                        <a:t>BDL</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9">
                  <a:txBody>
                    <a:bodyPr/>
                    <a:lstStyle/>
                    <a:p>
                      <a:pPr algn="ctr">
                        <a:lnSpc>
                          <a:spcPct val="115000"/>
                        </a:lnSpc>
                        <a:spcAft>
                          <a:spcPts val="0"/>
                        </a:spcAft>
                      </a:pPr>
                      <a:r>
                        <a:rPr lang="en-GB" sz="1200" b="1">
                          <a:solidFill>
                            <a:srgbClr val="000000"/>
                          </a:solidFill>
                          <a:latin typeface="Arial Narrow"/>
                          <a:ea typeface="Times New Roman"/>
                          <a:cs typeface="Times New Roman"/>
                        </a:rPr>
                        <a:t>BDL</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9">
                  <a:txBody>
                    <a:bodyPr/>
                    <a:lstStyle/>
                    <a:p>
                      <a:pPr algn="ctr">
                        <a:lnSpc>
                          <a:spcPct val="115000"/>
                        </a:lnSpc>
                        <a:spcAft>
                          <a:spcPts val="0"/>
                        </a:spcAft>
                      </a:pPr>
                      <a:r>
                        <a:rPr lang="en-GB" sz="1200" b="1">
                          <a:solidFill>
                            <a:srgbClr val="000000"/>
                          </a:solidFill>
                          <a:latin typeface="Arial Narrow"/>
                          <a:ea typeface="Times New Roman"/>
                          <a:cs typeface="Times New Roman"/>
                        </a:rPr>
                        <a:t>BDL</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9">
                  <a:txBody>
                    <a:bodyPr/>
                    <a:lstStyle/>
                    <a:p>
                      <a:pPr algn="ctr">
                        <a:lnSpc>
                          <a:spcPct val="115000"/>
                        </a:lnSpc>
                        <a:spcAft>
                          <a:spcPts val="0"/>
                        </a:spcAft>
                      </a:pPr>
                      <a:r>
                        <a:rPr lang="en-GB" sz="1200" b="1">
                          <a:latin typeface="Arial Narrow"/>
                          <a:ea typeface="Times New Roman"/>
                          <a:cs typeface="Times New Roman"/>
                        </a:rPr>
                        <a:t>50</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9">
                  <a:txBody>
                    <a:bodyPr/>
                    <a:lstStyle/>
                    <a:p>
                      <a:pPr algn="ctr">
                        <a:lnSpc>
                          <a:spcPct val="115000"/>
                        </a:lnSpc>
                        <a:spcAft>
                          <a:spcPts val="0"/>
                        </a:spcAft>
                      </a:pPr>
                      <a:r>
                        <a:rPr lang="en-GB" sz="1200" b="1" dirty="0">
                          <a:solidFill>
                            <a:srgbClr val="000000"/>
                          </a:solidFill>
                          <a:latin typeface="Arial Narrow"/>
                          <a:ea typeface="Times New Roman"/>
                          <a:cs typeface="Times New Roman"/>
                        </a:rPr>
                        <a:t>BDL</a:t>
                      </a:r>
                      <a:endParaRPr lang="en-GB" sz="1200" dirty="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9">
                  <a:txBody>
                    <a:bodyPr/>
                    <a:lstStyle/>
                    <a:p>
                      <a:pPr algn="ctr">
                        <a:lnSpc>
                          <a:spcPct val="115000"/>
                        </a:lnSpc>
                        <a:spcAft>
                          <a:spcPts val="0"/>
                        </a:spcAft>
                      </a:pPr>
                      <a:r>
                        <a:rPr lang="en-GB" sz="1200" b="1">
                          <a:latin typeface="Arial Narrow"/>
                          <a:ea typeface="Times New Roman"/>
                          <a:cs typeface="Times New Roman"/>
                        </a:rPr>
                        <a:t>5</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9">
                  <a:txBody>
                    <a:bodyPr/>
                    <a:lstStyle/>
                    <a:p>
                      <a:pPr algn="ctr">
                        <a:lnSpc>
                          <a:spcPct val="115000"/>
                        </a:lnSpc>
                        <a:spcAft>
                          <a:spcPts val="0"/>
                        </a:spcAft>
                      </a:pPr>
                      <a:r>
                        <a:rPr lang="en-GB" sz="1200" b="1">
                          <a:solidFill>
                            <a:srgbClr val="000000"/>
                          </a:solidFill>
                          <a:latin typeface="Arial Narrow"/>
                          <a:ea typeface="Times New Roman"/>
                          <a:cs typeface="Times New Roman"/>
                        </a:rPr>
                        <a:t>BDL</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9">
                  <a:txBody>
                    <a:bodyPr/>
                    <a:lstStyle/>
                    <a:p>
                      <a:pPr algn="ctr">
                        <a:lnSpc>
                          <a:spcPct val="115000"/>
                        </a:lnSpc>
                        <a:spcAft>
                          <a:spcPts val="0"/>
                        </a:spcAft>
                      </a:pPr>
                      <a:r>
                        <a:rPr lang="en-GB" sz="1200" b="1">
                          <a:latin typeface="Arial Narrow"/>
                          <a:ea typeface="Times New Roman"/>
                          <a:cs typeface="Times New Roman"/>
                        </a:rPr>
                        <a:t>70</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GB" sz="1200" b="1">
                          <a:solidFill>
                            <a:srgbClr val="000000"/>
                          </a:solidFill>
                          <a:latin typeface="Arial Narrow"/>
                          <a:ea typeface="Times New Roman"/>
                          <a:cs typeface="Times New Roman"/>
                        </a:rPr>
                        <a:t>0.43</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9">
                  <a:txBody>
                    <a:bodyPr/>
                    <a:lstStyle/>
                    <a:p>
                      <a:pPr algn="ctr">
                        <a:lnSpc>
                          <a:spcPct val="115000"/>
                        </a:lnSpc>
                        <a:spcAft>
                          <a:spcPts val="0"/>
                        </a:spcAft>
                      </a:pPr>
                      <a:r>
                        <a:rPr lang="en-GB" sz="1200" b="1">
                          <a:latin typeface="Arial Narrow"/>
                          <a:ea typeface="Times New Roman"/>
                          <a:cs typeface="Times New Roman"/>
                        </a:rPr>
                        <a:t>200</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9">
                  <a:txBody>
                    <a:bodyPr/>
                    <a:lstStyle/>
                    <a:p>
                      <a:pPr algn="ctr">
                        <a:lnSpc>
                          <a:spcPct val="115000"/>
                        </a:lnSpc>
                        <a:spcAft>
                          <a:spcPts val="0"/>
                        </a:spcAft>
                      </a:pPr>
                      <a:r>
                        <a:rPr lang="en-GB" sz="1200" b="1">
                          <a:solidFill>
                            <a:srgbClr val="000000"/>
                          </a:solidFill>
                          <a:latin typeface="Arial Narrow"/>
                          <a:ea typeface="Times New Roman"/>
                          <a:cs typeface="Times New Roman"/>
                        </a:rPr>
                        <a:t>BDL</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9">
                  <a:txBody>
                    <a:bodyPr/>
                    <a:lstStyle/>
                    <a:p>
                      <a:pPr algn="ctr">
                        <a:lnSpc>
                          <a:spcPct val="115000"/>
                        </a:lnSpc>
                        <a:spcAft>
                          <a:spcPts val="0"/>
                        </a:spcAft>
                      </a:pPr>
                      <a:r>
                        <a:rPr lang="en-GB" sz="1200" b="1">
                          <a:latin typeface="Arial Narrow"/>
                          <a:ea typeface="Times New Roman"/>
                          <a:cs typeface="Times New Roman"/>
                        </a:rPr>
                        <a:t>30</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GB" sz="1200" b="1">
                          <a:solidFill>
                            <a:srgbClr val="000000"/>
                          </a:solidFill>
                          <a:latin typeface="Arial Narrow"/>
                          <a:ea typeface="Times New Roman"/>
                          <a:cs typeface="Times New Roman"/>
                        </a:rPr>
                        <a:t>BDL</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9">
                  <a:txBody>
                    <a:bodyPr/>
                    <a:lstStyle/>
                    <a:p>
                      <a:pPr algn="ctr">
                        <a:lnSpc>
                          <a:spcPct val="115000"/>
                        </a:lnSpc>
                        <a:spcAft>
                          <a:spcPts val="0"/>
                        </a:spcAft>
                      </a:pPr>
                      <a:r>
                        <a:rPr lang="en-GB" sz="1200" b="1">
                          <a:latin typeface="Arial Narrow"/>
                          <a:ea typeface="Times New Roman"/>
                          <a:cs typeface="Times New Roman"/>
                        </a:rPr>
                        <a:t>25</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9">
                  <a:txBody>
                    <a:bodyPr/>
                    <a:lstStyle/>
                    <a:p>
                      <a:pPr algn="ctr">
                        <a:lnSpc>
                          <a:spcPct val="115000"/>
                        </a:lnSpc>
                        <a:spcAft>
                          <a:spcPts val="0"/>
                        </a:spcAft>
                      </a:pPr>
                      <a:r>
                        <a:rPr lang="en-GB" sz="1200" b="1">
                          <a:solidFill>
                            <a:srgbClr val="000000"/>
                          </a:solidFill>
                          <a:latin typeface="Arial Narrow"/>
                          <a:ea typeface="Times New Roman"/>
                          <a:cs typeface="Times New Roman"/>
                        </a:rPr>
                        <a:t>BDL</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5559">
                <a:tc>
                  <a:txBody>
                    <a:bodyPr/>
                    <a:lstStyle/>
                    <a:p>
                      <a:pPr algn="ctr">
                        <a:lnSpc>
                          <a:spcPct val="115000"/>
                        </a:lnSpc>
                        <a:spcAft>
                          <a:spcPts val="0"/>
                        </a:spcAft>
                      </a:pPr>
                      <a:r>
                        <a:rPr lang="en-GB" sz="1200" b="1" dirty="0">
                          <a:latin typeface="Arial Narrow"/>
                          <a:ea typeface="Times New Roman"/>
                          <a:cs typeface="Times New Roman"/>
                        </a:rPr>
                        <a:t>1:2</a:t>
                      </a:r>
                      <a:endParaRPr lang="en-GB" sz="1200" dirty="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solidFill>
                            <a:srgbClr val="000000"/>
                          </a:solidFill>
                          <a:latin typeface="Arial Narrow"/>
                          <a:ea typeface="Times New Roman"/>
                          <a:cs typeface="Times New Roman"/>
                        </a:rPr>
                        <a:t>0.06</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solidFill>
                            <a:srgbClr val="000000"/>
                          </a:solidFill>
                          <a:latin typeface="Arial Narrow"/>
                          <a:ea typeface="Times New Roman"/>
                          <a:cs typeface="Times New Roman"/>
                        </a:rPr>
                        <a:t>0.58</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solidFill>
                            <a:srgbClr val="000000"/>
                          </a:solidFill>
                          <a:latin typeface="Arial Narrow"/>
                          <a:ea typeface="Times New Roman"/>
                          <a:cs typeface="Times New Roman"/>
                        </a:rPr>
                        <a:t>0.03</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r>
              <a:tr h="225559">
                <a:tc>
                  <a:txBody>
                    <a:bodyPr/>
                    <a:lstStyle/>
                    <a:p>
                      <a:pPr algn="ctr">
                        <a:lnSpc>
                          <a:spcPct val="115000"/>
                        </a:lnSpc>
                        <a:spcAft>
                          <a:spcPts val="0"/>
                        </a:spcAft>
                      </a:pPr>
                      <a:r>
                        <a:rPr lang="en-GB" sz="1200" b="1" dirty="0">
                          <a:latin typeface="Arial Narrow"/>
                          <a:ea typeface="Times New Roman"/>
                          <a:cs typeface="Times New Roman"/>
                        </a:rPr>
                        <a:t>1:3</a:t>
                      </a:r>
                      <a:endParaRPr lang="en-GB" sz="1200" dirty="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dirty="0">
                          <a:solidFill>
                            <a:srgbClr val="000000"/>
                          </a:solidFill>
                          <a:latin typeface="Arial Narrow"/>
                          <a:ea typeface="Times New Roman"/>
                          <a:cs typeface="Times New Roman"/>
                        </a:rPr>
                        <a:t>0.05</a:t>
                      </a:r>
                      <a:endParaRPr lang="en-GB" sz="1200" dirty="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solidFill>
                            <a:srgbClr val="000000"/>
                          </a:solidFill>
                          <a:latin typeface="Arial Narrow"/>
                          <a:ea typeface="Times New Roman"/>
                          <a:cs typeface="Times New Roman"/>
                        </a:rPr>
                        <a:t>0.50</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solidFill>
                            <a:srgbClr val="000000"/>
                          </a:solidFill>
                          <a:latin typeface="Arial Narrow"/>
                          <a:ea typeface="Times New Roman"/>
                          <a:cs typeface="Times New Roman"/>
                        </a:rPr>
                        <a:t>0.02</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r>
              <a:tr h="225559">
                <a:tc>
                  <a:txBody>
                    <a:bodyPr/>
                    <a:lstStyle/>
                    <a:p>
                      <a:pPr algn="ctr">
                        <a:lnSpc>
                          <a:spcPct val="115000"/>
                        </a:lnSpc>
                        <a:spcAft>
                          <a:spcPts val="0"/>
                        </a:spcAft>
                      </a:pPr>
                      <a:r>
                        <a:rPr lang="en-GB" sz="1200" b="1">
                          <a:latin typeface="Arial Narrow"/>
                          <a:ea typeface="Times New Roman"/>
                          <a:cs typeface="Times New Roman"/>
                        </a:rPr>
                        <a:t>1:4</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dirty="0">
                          <a:latin typeface="Arial Narrow"/>
                          <a:ea typeface="Times New Roman"/>
                          <a:cs typeface="Times New Roman"/>
                        </a:rPr>
                        <a:t>0.05</a:t>
                      </a:r>
                      <a:endParaRPr lang="en-GB" sz="1200" dirty="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0.52</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tc rowSpan="6">
                  <a:txBody>
                    <a:bodyPr/>
                    <a:lstStyle/>
                    <a:p>
                      <a:pPr algn="ctr">
                        <a:lnSpc>
                          <a:spcPct val="115000"/>
                        </a:lnSpc>
                        <a:spcAft>
                          <a:spcPts val="0"/>
                        </a:spcAft>
                      </a:pPr>
                      <a:r>
                        <a:rPr lang="en-GB" sz="1200" b="1">
                          <a:latin typeface="Arial Narrow"/>
                          <a:ea typeface="Times New Roman"/>
                          <a:cs typeface="Times New Roman"/>
                        </a:rPr>
                        <a:t>BDL</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r>
              <a:tr h="225559">
                <a:tc>
                  <a:txBody>
                    <a:bodyPr/>
                    <a:lstStyle/>
                    <a:p>
                      <a:pPr algn="ctr">
                        <a:lnSpc>
                          <a:spcPct val="115000"/>
                        </a:lnSpc>
                        <a:spcAft>
                          <a:spcPts val="0"/>
                        </a:spcAft>
                      </a:pPr>
                      <a:r>
                        <a:rPr lang="en-GB" sz="1200" b="1">
                          <a:latin typeface="Arial Narrow"/>
                          <a:ea typeface="Times New Roman"/>
                          <a:cs typeface="Times New Roman"/>
                        </a:rPr>
                        <a:t>1:5</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dirty="0">
                          <a:latin typeface="Arial Narrow"/>
                          <a:ea typeface="Times New Roman"/>
                          <a:cs typeface="Times New Roman"/>
                        </a:rPr>
                        <a:t>0.04</a:t>
                      </a:r>
                      <a:endParaRPr lang="en-GB" sz="1200" dirty="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0.44</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r>
              <a:tr h="225559">
                <a:tc>
                  <a:txBody>
                    <a:bodyPr/>
                    <a:lstStyle/>
                    <a:p>
                      <a:pPr algn="ctr">
                        <a:lnSpc>
                          <a:spcPct val="115000"/>
                        </a:lnSpc>
                        <a:spcAft>
                          <a:spcPts val="0"/>
                        </a:spcAft>
                      </a:pPr>
                      <a:r>
                        <a:rPr lang="en-GB" sz="1200" b="1">
                          <a:latin typeface="Arial Narrow"/>
                          <a:ea typeface="Times New Roman"/>
                          <a:cs typeface="Times New Roman"/>
                        </a:rPr>
                        <a:t>1:6</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dirty="0">
                          <a:latin typeface="Arial Narrow"/>
                          <a:ea typeface="Times New Roman"/>
                          <a:cs typeface="Times New Roman"/>
                        </a:rPr>
                        <a:t>0.05</a:t>
                      </a:r>
                      <a:endParaRPr lang="en-GB" sz="1200" dirty="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0.47</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r>
              <a:tr h="225559">
                <a:tc>
                  <a:txBody>
                    <a:bodyPr/>
                    <a:lstStyle/>
                    <a:p>
                      <a:pPr algn="ctr">
                        <a:lnSpc>
                          <a:spcPct val="115000"/>
                        </a:lnSpc>
                        <a:spcAft>
                          <a:spcPts val="0"/>
                        </a:spcAft>
                      </a:pPr>
                      <a:r>
                        <a:rPr lang="en-GB" sz="1200" b="1">
                          <a:latin typeface="Arial Narrow"/>
                          <a:ea typeface="Times New Roman"/>
                          <a:cs typeface="Times New Roman"/>
                        </a:rPr>
                        <a:t>1:7</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dirty="0">
                          <a:latin typeface="Arial Narrow"/>
                          <a:ea typeface="Times New Roman"/>
                          <a:cs typeface="Times New Roman"/>
                        </a:rPr>
                        <a:t>0.04</a:t>
                      </a:r>
                      <a:endParaRPr lang="en-GB" sz="1200" dirty="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0.42</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r>
              <a:tr h="225559">
                <a:tc>
                  <a:txBody>
                    <a:bodyPr/>
                    <a:lstStyle/>
                    <a:p>
                      <a:pPr algn="ctr">
                        <a:lnSpc>
                          <a:spcPct val="115000"/>
                        </a:lnSpc>
                        <a:spcAft>
                          <a:spcPts val="0"/>
                        </a:spcAft>
                      </a:pPr>
                      <a:r>
                        <a:rPr lang="en-GB" sz="1200" b="1">
                          <a:latin typeface="Arial Narrow"/>
                          <a:ea typeface="Times New Roman"/>
                          <a:cs typeface="Times New Roman"/>
                        </a:rPr>
                        <a:t>1:8</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dirty="0">
                          <a:latin typeface="Arial Narrow"/>
                          <a:ea typeface="Times New Roman"/>
                          <a:cs typeface="Times New Roman"/>
                        </a:rPr>
                        <a:t>0.03</a:t>
                      </a:r>
                      <a:endParaRPr lang="en-GB" sz="1200" dirty="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0.31</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r>
              <a:tr h="188649">
                <a:tc>
                  <a:txBody>
                    <a:bodyPr/>
                    <a:lstStyle/>
                    <a:p>
                      <a:pPr algn="ctr">
                        <a:lnSpc>
                          <a:spcPct val="115000"/>
                        </a:lnSpc>
                        <a:spcAft>
                          <a:spcPts val="0"/>
                        </a:spcAft>
                      </a:pPr>
                      <a:r>
                        <a:rPr lang="en-GB" sz="1200" b="1" dirty="0">
                          <a:latin typeface="Arial Narrow"/>
                          <a:ea typeface="Times New Roman"/>
                          <a:cs typeface="Times New Roman"/>
                        </a:rPr>
                        <a:t>1:9</a:t>
                      </a:r>
                      <a:endParaRPr lang="en-GB" sz="1200" dirty="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dirty="0">
                          <a:latin typeface="Arial Narrow"/>
                          <a:ea typeface="Times New Roman"/>
                          <a:cs typeface="Times New Roman"/>
                        </a:rPr>
                        <a:t>0.04</a:t>
                      </a:r>
                      <a:endParaRPr lang="en-GB" sz="1200" dirty="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dirty="0">
                          <a:latin typeface="Arial Narrow"/>
                          <a:ea typeface="Times New Roman"/>
                          <a:cs typeface="Times New Roman"/>
                        </a:rPr>
                        <a:t>0.35</a:t>
                      </a:r>
                      <a:endParaRPr lang="en-GB" sz="1200" dirty="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r>
              <a:tr h="377298">
                <a:tc>
                  <a:txBody>
                    <a:bodyPr/>
                    <a:lstStyle/>
                    <a:p>
                      <a:pPr algn="ctr">
                        <a:lnSpc>
                          <a:spcPct val="115000"/>
                        </a:lnSpc>
                        <a:spcAft>
                          <a:spcPts val="0"/>
                        </a:spcAft>
                      </a:pPr>
                      <a:r>
                        <a:rPr lang="en-GB" sz="1200" b="1">
                          <a:solidFill>
                            <a:srgbClr val="FFFFFF"/>
                          </a:solidFill>
                          <a:latin typeface="Arial Narrow"/>
                          <a:ea typeface="Times New Roman"/>
                          <a:cs typeface="Times New Roman"/>
                        </a:rPr>
                        <a:t>CEMI:LGMgO ratio</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a:solidFill>
                            <a:srgbClr val="FFFFFF"/>
                          </a:solidFill>
                          <a:latin typeface="Arial Narrow"/>
                          <a:ea typeface="Times New Roman"/>
                          <a:cs typeface="Times New Roman"/>
                        </a:rPr>
                        <a:t>Co (mg/l)</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a:solidFill>
                            <a:srgbClr val="FFFFFF"/>
                          </a:solidFill>
                          <a:latin typeface="Arial Narrow"/>
                          <a:ea typeface="Times New Roman"/>
                          <a:cs typeface="Times New Roman"/>
                        </a:rPr>
                        <a:t>Cu (mg/l)</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a:solidFill>
                            <a:srgbClr val="FFFFFF"/>
                          </a:solidFill>
                          <a:latin typeface="Arial Narrow"/>
                          <a:ea typeface="Times New Roman"/>
                          <a:cs typeface="Times New Roman"/>
                        </a:rPr>
                        <a:t>Ni (mg/l)</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a:solidFill>
                            <a:srgbClr val="FFFFFF"/>
                          </a:solidFill>
                          <a:latin typeface="Arial Narrow"/>
                          <a:ea typeface="Times New Roman"/>
                          <a:cs typeface="Times New Roman"/>
                        </a:rPr>
                        <a:t>Se (mg/l)</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a:solidFill>
                            <a:srgbClr val="FFFFFF"/>
                          </a:solidFill>
                          <a:latin typeface="Arial Narrow"/>
                          <a:ea typeface="Times New Roman"/>
                          <a:cs typeface="Times New Roman"/>
                        </a:rPr>
                        <a:t>Ba (mg/l)</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a:solidFill>
                            <a:srgbClr val="FFFFFF"/>
                          </a:solidFill>
                          <a:latin typeface="Arial Narrow"/>
                          <a:ea typeface="Times New Roman"/>
                          <a:cs typeface="Times New Roman"/>
                        </a:rPr>
                        <a:t>Sb (mg/l)</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a:solidFill>
                            <a:srgbClr val="FFFFFF"/>
                          </a:solidFill>
                          <a:latin typeface="Arial Narrow"/>
                          <a:ea typeface="Times New Roman"/>
                          <a:cs typeface="Times New Roman"/>
                        </a:rPr>
                        <a:t>Co         limit</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a:solidFill>
                            <a:srgbClr val="FFFFFF"/>
                          </a:solidFill>
                          <a:latin typeface="Arial Narrow"/>
                          <a:ea typeface="Times New Roman"/>
                          <a:cs typeface="Times New Roman"/>
                        </a:rPr>
                        <a:t>Co</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a:solidFill>
                            <a:srgbClr val="FFFFFF"/>
                          </a:solidFill>
                          <a:latin typeface="Arial Narrow"/>
                          <a:ea typeface="Times New Roman"/>
                          <a:cs typeface="Times New Roman"/>
                        </a:rPr>
                        <a:t>Cu      limit</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dirty="0">
                          <a:solidFill>
                            <a:srgbClr val="FFFFFF"/>
                          </a:solidFill>
                          <a:latin typeface="Arial Narrow"/>
                          <a:ea typeface="Times New Roman"/>
                          <a:cs typeface="Times New Roman"/>
                        </a:rPr>
                        <a:t>Cu</a:t>
                      </a:r>
                      <a:endParaRPr lang="en-GB" sz="1200" dirty="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a:solidFill>
                            <a:srgbClr val="FFFFFF"/>
                          </a:solidFill>
                          <a:latin typeface="Arial Narrow"/>
                          <a:ea typeface="Times New Roman"/>
                          <a:cs typeface="Times New Roman"/>
                        </a:rPr>
                        <a:t>Ni            limit</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a:solidFill>
                            <a:srgbClr val="FFFFFF"/>
                          </a:solidFill>
                          <a:latin typeface="Arial Narrow"/>
                          <a:ea typeface="Times New Roman"/>
                          <a:cs typeface="Times New Roman"/>
                        </a:rPr>
                        <a:t>Ni</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a:solidFill>
                            <a:srgbClr val="FFFFFF"/>
                          </a:solidFill>
                          <a:latin typeface="Arial Narrow"/>
                          <a:ea typeface="Times New Roman"/>
                          <a:cs typeface="Times New Roman"/>
                        </a:rPr>
                        <a:t>Se limit</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a:solidFill>
                            <a:srgbClr val="FFFFFF"/>
                          </a:solidFill>
                          <a:latin typeface="Arial Narrow"/>
                          <a:ea typeface="Times New Roman"/>
                          <a:cs typeface="Times New Roman"/>
                        </a:rPr>
                        <a:t>Se</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dirty="0">
                          <a:solidFill>
                            <a:srgbClr val="FFFFFF"/>
                          </a:solidFill>
                          <a:latin typeface="Arial Narrow"/>
                          <a:ea typeface="Times New Roman"/>
                          <a:cs typeface="Times New Roman"/>
                        </a:rPr>
                        <a:t>Ba limit</a:t>
                      </a:r>
                      <a:endParaRPr lang="en-GB" sz="1200" dirty="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dirty="0">
                          <a:solidFill>
                            <a:srgbClr val="FFFFFF"/>
                          </a:solidFill>
                          <a:latin typeface="Arial Narrow"/>
                          <a:ea typeface="Times New Roman"/>
                          <a:cs typeface="Times New Roman"/>
                        </a:rPr>
                        <a:t>Ba</a:t>
                      </a:r>
                      <a:endParaRPr lang="en-GB" sz="1200" dirty="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dirty="0">
                          <a:solidFill>
                            <a:srgbClr val="FFFFFF"/>
                          </a:solidFill>
                          <a:latin typeface="Arial Narrow"/>
                          <a:ea typeface="Times New Roman"/>
                          <a:cs typeface="Times New Roman"/>
                        </a:rPr>
                        <a:t>Sb limit</a:t>
                      </a:r>
                      <a:endParaRPr lang="en-GB" sz="1200" dirty="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a:solidFill>
                            <a:srgbClr val="FFFFFF"/>
                          </a:solidFill>
                          <a:latin typeface="Arial Narrow"/>
                          <a:ea typeface="Times New Roman"/>
                          <a:cs typeface="Times New Roman"/>
                        </a:rPr>
                        <a:t>Sb</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r>
              <a:tr h="246064">
                <a:tc>
                  <a:txBody>
                    <a:bodyPr/>
                    <a:lstStyle/>
                    <a:p>
                      <a:pPr algn="ctr">
                        <a:lnSpc>
                          <a:spcPct val="115000"/>
                        </a:lnSpc>
                        <a:spcAft>
                          <a:spcPts val="0"/>
                        </a:spcAft>
                      </a:pPr>
                      <a:r>
                        <a:rPr lang="en-GB" sz="1200" b="1">
                          <a:latin typeface="Arial Narrow"/>
                          <a:ea typeface="Times New Roman"/>
                          <a:cs typeface="Times New Roman"/>
                        </a:rPr>
                        <a:t>1:1</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a:solidFill>
                            <a:srgbClr val="000000"/>
                          </a:solidFill>
                          <a:latin typeface="Arial Narrow"/>
                          <a:ea typeface="Times New Roman"/>
                          <a:cs typeface="Times New Roman"/>
                        </a:rPr>
                        <a:t>BDL</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9">
                  <a:txBody>
                    <a:bodyPr/>
                    <a:lstStyle/>
                    <a:p>
                      <a:pPr algn="ctr">
                        <a:lnSpc>
                          <a:spcPct val="115000"/>
                        </a:lnSpc>
                        <a:spcAft>
                          <a:spcPts val="0"/>
                        </a:spcAft>
                      </a:pPr>
                      <a:r>
                        <a:rPr lang="en-GB" sz="1200" b="1">
                          <a:solidFill>
                            <a:srgbClr val="000000"/>
                          </a:solidFill>
                          <a:latin typeface="Arial Narrow"/>
                          <a:ea typeface="Times New Roman"/>
                          <a:cs typeface="Times New Roman"/>
                        </a:rPr>
                        <a:t>BDL</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a:solidFill>
                            <a:srgbClr val="000000"/>
                          </a:solidFill>
                          <a:latin typeface="Arial Narrow"/>
                          <a:ea typeface="Times New Roman"/>
                          <a:cs typeface="Times New Roman"/>
                        </a:rPr>
                        <a:t>0.01</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9">
                  <a:txBody>
                    <a:bodyPr/>
                    <a:lstStyle/>
                    <a:p>
                      <a:pPr algn="ctr">
                        <a:lnSpc>
                          <a:spcPct val="115000"/>
                        </a:lnSpc>
                        <a:spcAft>
                          <a:spcPts val="0"/>
                        </a:spcAft>
                      </a:pPr>
                      <a:r>
                        <a:rPr lang="en-GB" sz="1200" b="1">
                          <a:solidFill>
                            <a:srgbClr val="000000"/>
                          </a:solidFill>
                          <a:latin typeface="Arial Narrow"/>
                          <a:ea typeface="Times New Roman"/>
                          <a:cs typeface="Times New Roman"/>
                        </a:rPr>
                        <a:t>BDL</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a:solidFill>
                            <a:srgbClr val="000000"/>
                          </a:solidFill>
                          <a:latin typeface="Arial Narrow"/>
                          <a:ea typeface="Times New Roman"/>
                          <a:cs typeface="Times New Roman"/>
                        </a:rPr>
                        <a:t>1.03</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9">
                  <a:txBody>
                    <a:bodyPr/>
                    <a:lstStyle/>
                    <a:p>
                      <a:pPr algn="ctr">
                        <a:lnSpc>
                          <a:spcPct val="115000"/>
                        </a:lnSpc>
                        <a:spcAft>
                          <a:spcPts val="0"/>
                        </a:spcAft>
                      </a:pPr>
                      <a:r>
                        <a:rPr lang="en-GB" sz="1200" b="1">
                          <a:solidFill>
                            <a:srgbClr val="000000"/>
                          </a:solidFill>
                          <a:latin typeface="Arial Narrow"/>
                          <a:ea typeface="Times New Roman"/>
                          <a:cs typeface="Times New Roman"/>
                        </a:rPr>
                        <a:t>BDL</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9">
                  <a:txBody>
                    <a:bodyPr/>
                    <a:lstStyle/>
                    <a:p>
                      <a:pPr algn="ctr">
                        <a:lnSpc>
                          <a:spcPct val="115000"/>
                        </a:lnSpc>
                        <a:spcAft>
                          <a:spcPts val="0"/>
                        </a:spcAft>
                      </a:pPr>
                      <a:r>
                        <a:rPr lang="en-GB" sz="1200" b="1">
                          <a:latin typeface="Arial Narrow"/>
                          <a:ea typeface="Times New Roman"/>
                          <a:cs typeface="Times New Roman"/>
                        </a:rPr>
                        <a:t>na</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GB" sz="1200" b="1">
                          <a:solidFill>
                            <a:srgbClr val="000000"/>
                          </a:solidFill>
                          <a:latin typeface="Arial Narrow"/>
                          <a:ea typeface="Times New Roman"/>
                          <a:cs typeface="Times New Roman"/>
                        </a:rPr>
                        <a:t>BDL</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9">
                  <a:txBody>
                    <a:bodyPr/>
                    <a:lstStyle/>
                    <a:p>
                      <a:pPr algn="ctr">
                        <a:lnSpc>
                          <a:spcPct val="115000"/>
                        </a:lnSpc>
                        <a:spcAft>
                          <a:spcPts val="0"/>
                        </a:spcAft>
                      </a:pPr>
                      <a:r>
                        <a:rPr lang="en-GB" sz="1200" b="1">
                          <a:latin typeface="Arial Narrow"/>
                          <a:ea typeface="Times New Roman"/>
                          <a:cs typeface="Times New Roman"/>
                        </a:rPr>
                        <a:t>100</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9">
                  <a:txBody>
                    <a:bodyPr/>
                    <a:lstStyle/>
                    <a:p>
                      <a:pPr algn="ctr">
                        <a:lnSpc>
                          <a:spcPct val="115000"/>
                        </a:lnSpc>
                        <a:spcAft>
                          <a:spcPts val="0"/>
                        </a:spcAft>
                      </a:pPr>
                      <a:r>
                        <a:rPr lang="en-GB" sz="1200" b="1">
                          <a:solidFill>
                            <a:srgbClr val="000000"/>
                          </a:solidFill>
                          <a:latin typeface="Arial Narrow"/>
                          <a:ea typeface="Times New Roman"/>
                          <a:cs typeface="Times New Roman"/>
                        </a:rPr>
                        <a:t>BDL</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9">
                  <a:txBody>
                    <a:bodyPr/>
                    <a:lstStyle/>
                    <a:p>
                      <a:pPr algn="ctr">
                        <a:lnSpc>
                          <a:spcPct val="115000"/>
                        </a:lnSpc>
                        <a:spcAft>
                          <a:spcPts val="0"/>
                        </a:spcAft>
                      </a:pPr>
                      <a:r>
                        <a:rPr lang="en-GB" sz="1200" b="1">
                          <a:latin typeface="Arial Narrow"/>
                          <a:ea typeface="Times New Roman"/>
                          <a:cs typeface="Times New Roman"/>
                        </a:rPr>
                        <a:t>40</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GB" sz="1200" b="1">
                          <a:solidFill>
                            <a:srgbClr val="000000"/>
                          </a:solidFill>
                          <a:latin typeface="Arial Narrow"/>
                          <a:ea typeface="Times New Roman"/>
                          <a:cs typeface="Times New Roman"/>
                        </a:rPr>
                        <a:t>0.13</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9">
                  <a:txBody>
                    <a:bodyPr/>
                    <a:lstStyle/>
                    <a:p>
                      <a:pPr algn="ctr">
                        <a:lnSpc>
                          <a:spcPct val="115000"/>
                        </a:lnSpc>
                        <a:spcAft>
                          <a:spcPts val="0"/>
                        </a:spcAft>
                      </a:pPr>
                      <a:r>
                        <a:rPr lang="en-GB" sz="1200" b="1">
                          <a:latin typeface="Arial Narrow"/>
                          <a:ea typeface="Times New Roman"/>
                          <a:cs typeface="Times New Roman"/>
                        </a:rPr>
                        <a:t>7</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9">
                  <a:txBody>
                    <a:bodyPr/>
                    <a:lstStyle/>
                    <a:p>
                      <a:pPr algn="ctr">
                        <a:lnSpc>
                          <a:spcPct val="115000"/>
                        </a:lnSpc>
                        <a:spcAft>
                          <a:spcPts val="0"/>
                        </a:spcAft>
                      </a:pPr>
                      <a:r>
                        <a:rPr lang="en-GB" sz="1200" b="1">
                          <a:solidFill>
                            <a:srgbClr val="000000"/>
                          </a:solidFill>
                          <a:latin typeface="Arial Narrow"/>
                          <a:ea typeface="Times New Roman"/>
                          <a:cs typeface="Times New Roman"/>
                        </a:rPr>
                        <a:t>BDL</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9">
                  <a:txBody>
                    <a:bodyPr/>
                    <a:lstStyle/>
                    <a:p>
                      <a:pPr algn="ctr">
                        <a:lnSpc>
                          <a:spcPct val="115000"/>
                        </a:lnSpc>
                        <a:spcAft>
                          <a:spcPts val="0"/>
                        </a:spcAft>
                      </a:pPr>
                      <a:r>
                        <a:rPr lang="en-GB" sz="1200" b="1">
                          <a:latin typeface="Arial Narrow"/>
                          <a:ea typeface="Times New Roman"/>
                          <a:cs typeface="Times New Roman"/>
                        </a:rPr>
                        <a:t>300</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GB" sz="1200" b="1">
                          <a:solidFill>
                            <a:srgbClr val="000000"/>
                          </a:solidFill>
                          <a:latin typeface="Arial Narrow"/>
                          <a:ea typeface="Times New Roman"/>
                          <a:cs typeface="Times New Roman"/>
                        </a:rPr>
                        <a:t>10.26</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9">
                  <a:txBody>
                    <a:bodyPr/>
                    <a:lstStyle/>
                    <a:p>
                      <a:pPr algn="ctr">
                        <a:lnSpc>
                          <a:spcPct val="115000"/>
                        </a:lnSpc>
                        <a:spcAft>
                          <a:spcPts val="0"/>
                        </a:spcAft>
                      </a:pPr>
                      <a:r>
                        <a:rPr lang="en-GB" sz="1200" b="1">
                          <a:latin typeface="Arial Narrow"/>
                          <a:ea typeface="Times New Roman"/>
                          <a:cs typeface="Times New Roman"/>
                        </a:rPr>
                        <a:t>5</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9">
                  <a:txBody>
                    <a:bodyPr/>
                    <a:lstStyle/>
                    <a:p>
                      <a:pPr algn="ctr">
                        <a:lnSpc>
                          <a:spcPct val="115000"/>
                        </a:lnSpc>
                        <a:spcAft>
                          <a:spcPts val="0"/>
                        </a:spcAft>
                      </a:pPr>
                      <a:r>
                        <a:rPr lang="en-GB" sz="1200" b="1">
                          <a:solidFill>
                            <a:srgbClr val="000000"/>
                          </a:solidFill>
                          <a:latin typeface="Arial Narrow"/>
                          <a:ea typeface="Times New Roman"/>
                          <a:cs typeface="Times New Roman"/>
                        </a:rPr>
                        <a:t>BDL</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5559">
                <a:tc>
                  <a:txBody>
                    <a:bodyPr/>
                    <a:lstStyle/>
                    <a:p>
                      <a:pPr algn="ctr">
                        <a:lnSpc>
                          <a:spcPct val="115000"/>
                        </a:lnSpc>
                        <a:spcAft>
                          <a:spcPts val="0"/>
                        </a:spcAft>
                      </a:pPr>
                      <a:r>
                        <a:rPr lang="en-GB" sz="1200" b="1" dirty="0">
                          <a:latin typeface="Arial Narrow"/>
                          <a:ea typeface="Times New Roman"/>
                          <a:cs typeface="Times New Roman"/>
                        </a:rPr>
                        <a:t>1:2</a:t>
                      </a:r>
                      <a:endParaRPr lang="en-GB" sz="1200" dirty="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a:solidFill>
                            <a:srgbClr val="000000"/>
                          </a:solidFill>
                          <a:latin typeface="Arial Narrow"/>
                          <a:ea typeface="Times New Roman"/>
                          <a:cs typeface="Times New Roman"/>
                        </a:rPr>
                        <a:t>0.01</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a:txBody>
                    <a:bodyPr/>
                    <a:lstStyle/>
                    <a:p>
                      <a:pPr algn="ctr">
                        <a:lnSpc>
                          <a:spcPct val="115000"/>
                        </a:lnSpc>
                        <a:spcAft>
                          <a:spcPts val="0"/>
                        </a:spcAft>
                      </a:pPr>
                      <a:r>
                        <a:rPr lang="en-GB" sz="1200" b="1">
                          <a:solidFill>
                            <a:srgbClr val="000000"/>
                          </a:solidFill>
                          <a:latin typeface="Arial Narrow"/>
                          <a:ea typeface="Times New Roman"/>
                          <a:cs typeface="Times New Roman"/>
                        </a:rPr>
                        <a:t>0.02</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a:txBody>
                    <a:bodyPr/>
                    <a:lstStyle/>
                    <a:p>
                      <a:pPr algn="ctr">
                        <a:lnSpc>
                          <a:spcPct val="115000"/>
                        </a:lnSpc>
                        <a:spcAft>
                          <a:spcPts val="0"/>
                        </a:spcAft>
                      </a:pPr>
                      <a:r>
                        <a:rPr lang="en-GB" sz="1200" b="1">
                          <a:solidFill>
                            <a:srgbClr val="000000"/>
                          </a:solidFill>
                          <a:latin typeface="Arial Narrow"/>
                          <a:ea typeface="Times New Roman"/>
                          <a:cs typeface="Times New Roman"/>
                        </a:rPr>
                        <a:t>0.42</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solidFill>
                            <a:srgbClr val="000000"/>
                          </a:solidFill>
                          <a:latin typeface="Arial Narrow"/>
                          <a:ea typeface="Times New Roman"/>
                          <a:cs typeface="Times New Roman"/>
                        </a:rPr>
                        <a:t>0.13</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dirty="0">
                          <a:solidFill>
                            <a:srgbClr val="000000"/>
                          </a:solidFill>
                          <a:latin typeface="Arial Narrow"/>
                          <a:ea typeface="Times New Roman"/>
                          <a:cs typeface="Times New Roman"/>
                        </a:rPr>
                        <a:t>0.16</a:t>
                      </a:r>
                      <a:endParaRPr lang="en-GB" sz="1200" dirty="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solidFill>
                            <a:srgbClr val="000000"/>
                          </a:solidFill>
                          <a:latin typeface="Arial Narrow"/>
                          <a:ea typeface="Times New Roman"/>
                          <a:cs typeface="Times New Roman"/>
                        </a:rPr>
                        <a:t>4.18</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r>
              <a:tr h="225559">
                <a:tc>
                  <a:txBody>
                    <a:bodyPr/>
                    <a:lstStyle/>
                    <a:p>
                      <a:pPr algn="ctr">
                        <a:lnSpc>
                          <a:spcPct val="115000"/>
                        </a:lnSpc>
                        <a:spcAft>
                          <a:spcPts val="0"/>
                        </a:spcAft>
                      </a:pPr>
                      <a:r>
                        <a:rPr lang="en-GB" sz="1200" b="1">
                          <a:latin typeface="Arial Narrow"/>
                          <a:ea typeface="Times New Roman"/>
                          <a:cs typeface="Times New Roman"/>
                        </a:rPr>
                        <a:t>1:3</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a:solidFill>
                            <a:srgbClr val="000000"/>
                          </a:solidFill>
                          <a:latin typeface="Arial Narrow"/>
                          <a:ea typeface="Times New Roman"/>
                          <a:cs typeface="Times New Roman"/>
                        </a:rPr>
                        <a:t>0.01</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a:txBody>
                    <a:bodyPr/>
                    <a:lstStyle/>
                    <a:p>
                      <a:pPr algn="ctr">
                        <a:lnSpc>
                          <a:spcPct val="115000"/>
                        </a:lnSpc>
                        <a:spcAft>
                          <a:spcPts val="0"/>
                        </a:spcAft>
                      </a:pPr>
                      <a:r>
                        <a:rPr lang="en-GB" sz="1200" b="1">
                          <a:solidFill>
                            <a:srgbClr val="000000"/>
                          </a:solidFill>
                          <a:latin typeface="Arial Narrow"/>
                          <a:ea typeface="Times New Roman"/>
                          <a:cs typeface="Times New Roman"/>
                        </a:rPr>
                        <a:t>0.02</a:t>
                      </a:r>
                      <a:endParaRPr lang="en-GB" sz="1200">
                        <a:latin typeface="Calibri"/>
                        <a:ea typeface="Times New Roman"/>
                        <a:cs typeface="Times New Roman"/>
                      </a:endParaRPr>
                    </a:p>
                  </a:txBody>
                  <a:tcPr marL="67992" marR="6799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a:txBody>
                    <a:bodyPr/>
                    <a:lstStyle/>
                    <a:p>
                      <a:pPr algn="ctr">
                        <a:lnSpc>
                          <a:spcPct val="115000"/>
                        </a:lnSpc>
                        <a:spcAft>
                          <a:spcPts val="0"/>
                        </a:spcAft>
                      </a:pPr>
                      <a:r>
                        <a:rPr lang="en-GB" sz="1200" b="1">
                          <a:solidFill>
                            <a:srgbClr val="000000"/>
                          </a:solidFill>
                          <a:latin typeface="Arial Narrow"/>
                          <a:ea typeface="Times New Roman"/>
                          <a:cs typeface="Times New Roman"/>
                        </a:rPr>
                        <a:t>0.49</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solidFill>
                            <a:srgbClr val="000000"/>
                          </a:solidFill>
                          <a:latin typeface="Arial Narrow"/>
                          <a:ea typeface="Times New Roman"/>
                          <a:cs typeface="Times New Roman"/>
                        </a:rPr>
                        <a:t>0.13</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dirty="0">
                          <a:solidFill>
                            <a:srgbClr val="000000"/>
                          </a:solidFill>
                          <a:latin typeface="Arial Narrow"/>
                          <a:ea typeface="Times New Roman"/>
                          <a:cs typeface="Times New Roman"/>
                        </a:rPr>
                        <a:t>0.16</a:t>
                      </a:r>
                      <a:endParaRPr lang="en-GB" sz="1200" dirty="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solidFill>
                            <a:srgbClr val="000000"/>
                          </a:solidFill>
                          <a:latin typeface="Arial Narrow"/>
                          <a:ea typeface="Times New Roman"/>
                          <a:cs typeface="Times New Roman"/>
                        </a:rPr>
                        <a:t>4.86</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r>
              <a:tr h="225559">
                <a:tc>
                  <a:txBody>
                    <a:bodyPr/>
                    <a:lstStyle/>
                    <a:p>
                      <a:pPr algn="ctr">
                        <a:lnSpc>
                          <a:spcPct val="115000"/>
                        </a:lnSpc>
                        <a:spcAft>
                          <a:spcPts val="0"/>
                        </a:spcAft>
                      </a:pPr>
                      <a:r>
                        <a:rPr lang="en-GB" sz="1200" b="1">
                          <a:latin typeface="Arial Narrow"/>
                          <a:ea typeface="Times New Roman"/>
                          <a:cs typeface="Times New Roman"/>
                        </a:rPr>
                        <a:t>1:4</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a:latin typeface="Arial Narrow"/>
                          <a:ea typeface="Times New Roman"/>
                          <a:cs typeface="Times New Roman"/>
                        </a:rPr>
                        <a:t>0.01</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a:txBody>
                    <a:bodyPr/>
                    <a:lstStyle/>
                    <a:p>
                      <a:pPr algn="ctr">
                        <a:lnSpc>
                          <a:spcPct val="115000"/>
                        </a:lnSpc>
                        <a:spcAft>
                          <a:spcPts val="0"/>
                        </a:spcAft>
                      </a:pPr>
                      <a:r>
                        <a:rPr lang="en-GB" sz="1200" b="1">
                          <a:solidFill>
                            <a:srgbClr val="000000"/>
                          </a:solidFill>
                          <a:latin typeface="Arial Narrow"/>
                          <a:ea typeface="Times New Roman"/>
                          <a:cs typeface="Times New Roman"/>
                        </a:rPr>
                        <a:t>0.02</a:t>
                      </a:r>
                      <a:endParaRPr lang="en-GB" sz="1200">
                        <a:latin typeface="Calibri"/>
                        <a:ea typeface="Times New Roman"/>
                        <a:cs typeface="Times New Roman"/>
                      </a:endParaRPr>
                    </a:p>
                  </a:txBody>
                  <a:tcPr marL="67992" marR="6799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0.11</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0.13</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dirty="0">
                          <a:solidFill>
                            <a:srgbClr val="000000"/>
                          </a:solidFill>
                          <a:latin typeface="Arial Narrow"/>
                          <a:ea typeface="Times New Roman"/>
                          <a:cs typeface="Times New Roman"/>
                        </a:rPr>
                        <a:t>0.16</a:t>
                      </a:r>
                      <a:endParaRPr lang="en-GB" sz="1200" dirty="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dirty="0">
                          <a:latin typeface="Arial Narrow"/>
                          <a:ea typeface="Times New Roman"/>
                          <a:cs typeface="Times New Roman"/>
                        </a:rPr>
                        <a:t>1.06</a:t>
                      </a:r>
                      <a:endParaRPr lang="en-GB" sz="1200" dirty="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r>
              <a:tr h="225559">
                <a:tc>
                  <a:txBody>
                    <a:bodyPr/>
                    <a:lstStyle/>
                    <a:p>
                      <a:pPr algn="ctr">
                        <a:lnSpc>
                          <a:spcPct val="115000"/>
                        </a:lnSpc>
                        <a:spcAft>
                          <a:spcPts val="0"/>
                        </a:spcAft>
                      </a:pPr>
                      <a:r>
                        <a:rPr lang="en-GB" sz="1200" b="1">
                          <a:latin typeface="Arial Narrow"/>
                          <a:ea typeface="Times New Roman"/>
                          <a:cs typeface="Times New Roman"/>
                        </a:rPr>
                        <a:t>1:5</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5">
                  <a:txBody>
                    <a:bodyPr/>
                    <a:lstStyle/>
                    <a:p>
                      <a:pPr algn="ctr">
                        <a:lnSpc>
                          <a:spcPct val="115000"/>
                        </a:lnSpc>
                        <a:spcAft>
                          <a:spcPts val="0"/>
                        </a:spcAft>
                      </a:pPr>
                      <a:endParaRPr lang="en-GB" sz="1200">
                        <a:latin typeface="Calibri"/>
                        <a:ea typeface="Times New Roman"/>
                        <a:cs typeface="Times New Roman"/>
                      </a:endParaRPr>
                    </a:p>
                    <a:p>
                      <a:pPr algn="ctr">
                        <a:lnSpc>
                          <a:spcPct val="115000"/>
                        </a:lnSpc>
                        <a:spcAft>
                          <a:spcPts val="0"/>
                        </a:spcAft>
                      </a:pPr>
                      <a:r>
                        <a:rPr lang="en-GB" sz="1200" b="1">
                          <a:latin typeface="Arial Narrow"/>
                          <a:ea typeface="Times New Roman"/>
                          <a:cs typeface="Times New Roman"/>
                        </a:rPr>
                        <a:t>BDL</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0.01</a:t>
                      </a:r>
                      <a:endParaRPr lang="en-GB" sz="1200">
                        <a:latin typeface="Calibri"/>
                        <a:ea typeface="Times New Roman"/>
                        <a:cs typeface="Times New Roman"/>
                      </a:endParaRPr>
                    </a:p>
                  </a:txBody>
                  <a:tcPr marL="67992" marR="6799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0.06</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rowSpan="5">
                  <a:txBody>
                    <a:bodyPr/>
                    <a:lstStyle/>
                    <a:p>
                      <a:pPr algn="ctr">
                        <a:lnSpc>
                          <a:spcPct val="115000"/>
                        </a:lnSpc>
                        <a:spcAft>
                          <a:spcPts val="0"/>
                        </a:spcAft>
                      </a:pPr>
                      <a:r>
                        <a:rPr lang="en-GB" sz="1200" b="1">
                          <a:latin typeface="Arial Narrow"/>
                          <a:ea typeface="Times New Roman"/>
                          <a:cs typeface="Times New Roman"/>
                        </a:rPr>
                        <a:t>BDL</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0.13</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dirty="0">
                          <a:latin typeface="Arial Narrow"/>
                          <a:ea typeface="Times New Roman"/>
                          <a:cs typeface="Times New Roman"/>
                        </a:rPr>
                        <a:t>0.62</a:t>
                      </a:r>
                      <a:endParaRPr lang="en-GB" sz="1200" dirty="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r>
              <a:tr h="225559">
                <a:tc>
                  <a:txBody>
                    <a:bodyPr/>
                    <a:lstStyle/>
                    <a:p>
                      <a:pPr algn="ctr">
                        <a:lnSpc>
                          <a:spcPct val="115000"/>
                        </a:lnSpc>
                        <a:spcAft>
                          <a:spcPts val="0"/>
                        </a:spcAft>
                      </a:pPr>
                      <a:r>
                        <a:rPr lang="en-GB" sz="1200" b="1">
                          <a:latin typeface="Arial Narrow"/>
                          <a:ea typeface="Times New Roman"/>
                          <a:cs typeface="Times New Roman"/>
                        </a:rPr>
                        <a:t>1:6</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BDL</a:t>
                      </a:r>
                      <a:endParaRPr lang="en-GB" sz="1200">
                        <a:latin typeface="Calibri"/>
                        <a:ea typeface="Times New Roman"/>
                        <a:cs typeface="Times New Roman"/>
                      </a:endParaRPr>
                    </a:p>
                  </a:txBody>
                  <a:tcPr marL="67992" marR="6799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a:txBody>
                    <a:bodyPr/>
                    <a:lstStyle/>
                    <a:p>
                      <a:pPr algn="ctr">
                        <a:lnSpc>
                          <a:spcPct val="115000"/>
                        </a:lnSpc>
                        <a:spcAft>
                          <a:spcPts val="0"/>
                        </a:spcAft>
                      </a:pPr>
                      <a:r>
                        <a:rPr lang="en-GB" sz="1200" b="1">
                          <a:solidFill>
                            <a:srgbClr val="000000"/>
                          </a:solidFill>
                          <a:latin typeface="Arial Narrow"/>
                          <a:ea typeface="Times New Roman"/>
                          <a:cs typeface="Times New Roman"/>
                        </a:rPr>
                        <a:t>BDL</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BDL</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dirty="0">
                          <a:latin typeface="Arial Narrow"/>
                          <a:ea typeface="Times New Roman"/>
                          <a:cs typeface="Times New Roman"/>
                        </a:rPr>
                        <a:t>0.09</a:t>
                      </a:r>
                      <a:endParaRPr lang="en-GB" sz="1200" dirty="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r>
              <a:tr h="225559">
                <a:tc>
                  <a:txBody>
                    <a:bodyPr/>
                    <a:lstStyle/>
                    <a:p>
                      <a:pPr algn="ctr">
                        <a:lnSpc>
                          <a:spcPct val="115000"/>
                        </a:lnSpc>
                        <a:spcAft>
                          <a:spcPts val="0"/>
                        </a:spcAft>
                      </a:pPr>
                      <a:r>
                        <a:rPr lang="en-GB" sz="1200" b="1">
                          <a:latin typeface="Arial Narrow"/>
                          <a:ea typeface="Times New Roman"/>
                          <a:cs typeface="Times New Roman"/>
                        </a:rPr>
                        <a:t>1:7</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0.02</a:t>
                      </a:r>
                      <a:endParaRPr lang="en-GB" sz="1200">
                        <a:latin typeface="Calibri"/>
                        <a:ea typeface="Times New Roman"/>
                        <a:cs typeface="Times New Roman"/>
                      </a:endParaRPr>
                    </a:p>
                  </a:txBody>
                  <a:tcPr marL="67992" marR="6799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0.05</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0.15</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dirty="0">
                          <a:latin typeface="Arial Narrow"/>
                          <a:ea typeface="Times New Roman"/>
                          <a:cs typeface="Times New Roman"/>
                        </a:rPr>
                        <a:t>0.51</a:t>
                      </a:r>
                      <a:endParaRPr lang="en-GB" sz="1200" dirty="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r>
              <a:tr h="225559">
                <a:tc>
                  <a:txBody>
                    <a:bodyPr/>
                    <a:lstStyle/>
                    <a:p>
                      <a:pPr algn="ctr">
                        <a:lnSpc>
                          <a:spcPct val="115000"/>
                        </a:lnSpc>
                        <a:spcAft>
                          <a:spcPts val="0"/>
                        </a:spcAft>
                      </a:pPr>
                      <a:r>
                        <a:rPr lang="en-GB" sz="1200" b="1">
                          <a:latin typeface="Arial Narrow"/>
                          <a:ea typeface="Times New Roman"/>
                          <a:cs typeface="Times New Roman"/>
                        </a:rPr>
                        <a:t>1:8</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0.02</a:t>
                      </a:r>
                      <a:endParaRPr lang="en-GB" sz="1200">
                        <a:latin typeface="Calibri"/>
                        <a:ea typeface="Times New Roman"/>
                        <a:cs typeface="Times New Roman"/>
                      </a:endParaRPr>
                    </a:p>
                  </a:txBody>
                  <a:tcPr marL="67992" marR="6799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0.03</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0.17</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dirty="0">
                          <a:latin typeface="Arial Narrow"/>
                          <a:ea typeface="Times New Roman"/>
                          <a:cs typeface="Times New Roman"/>
                        </a:rPr>
                        <a:t>0.32</a:t>
                      </a:r>
                      <a:endParaRPr lang="en-GB" sz="1200" dirty="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r>
              <a:tr h="188649">
                <a:tc>
                  <a:txBody>
                    <a:bodyPr/>
                    <a:lstStyle/>
                    <a:p>
                      <a:pPr algn="ctr">
                        <a:lnSpc>
                          <a:spcPct val="115000"/>
                        </a:lnSpc>
                        <a:spcAft>
                          <a:spcPts val="0"/>
                        </a:spcAft>
                      </a:pPr>
                      <a:r>
                        <a:rPr lang="en-GB" sz="1200" b="1">
                          <a:latin typeface="Arial Narrow"/>
                          <a:ea typeface="Times New Roman"/>
                          <a:cs typeface="Times New Roman"/>
                        </a:rPr>
                        <a:t>1:9</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0.02</a:t>
                      </a:r>
                      <a:endParaRPr lang="en-GB" sz="1200">
                        <a:latin typeface="Calibri"/>
                        <a:ea typeface="Times New Roman"/>
                        <a:cs typeface="Times New Roman"/>
                      </a:endParaRPr>
                    </a:p>
                  </a:txBody>
                  <a:tcPr marL="67992" marR="6799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0.01</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0.16</a:t>
                      </a:r>
                      <a:endParaRPr lang="en-GB" sz="120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dirty="0">
                          <a:latin typeface="Arial Narrow"/>
                          <a:ea typeface="Times New Roman"/>
                          <a:cs typeface="Times New Roman"/>
                        </a:rPr>
                        <a:t>0.11</a:t>
                      </a:r>
                      <a:endParaRPr lang="en-GB" sz="1200" dirty="0">
                        <a:latin typeface="Calibri"/>
                        <a:ea typeface="Times New Roman"/>
                        <a:cs typeface="Times New Roman"/>
                      </a:endParaRPr>
                    </a:p>
                  </a:txBody>
                  <a:tcPr marL="67992" marR="67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r>
            </a:tbl>
          </a:graphicData>
        </a:graphic>
      </p:graphicFrame>
      <p:sp>
        <p:nvSpPr>
          <p:cNvPr id="2" name="Title 1"/>
          <p:cNvSpPr>
            <a:spLocks noGrp="1"/>
          </p:cNvSpPr>
          <p:nvPr>
            <p:ph type="title"/>
          </p:nvPr>
        </p:nvSpPr>
        <p:spPr>
          <a:xfrm>
            <a:off x="467544" y="188640"/>
            <a:ext cx="8229600" cy="1143000"/>
          </a:xfrm>
        </p:spPr>
        <p:txBody>
          <a:bodyPr/>
          <a:lstStyle/>
          <a:p>
            <a:r>
              <a:rPr lang="tr-TR" dirty="0" err="1" smtClean="0">
                <a:solidFill>
                  <a:schemeClr val="tx1"/>
                </a:solidFill>
                <a:latin typeface="Helvetica" panose="020B0604020202020204" pitchFamily="34" charset="0"/>
                <a:cs typeface="Helvetica" panose="020B0604020202020204" pitchFamily="34" charset="0"/>
              </a:rPr>
              <a:t>Granular</a:t>
            </a:r>
            <a:r>
              <a:rPr lang="tr-TR" dirty="0" smtClean="0">
                <a:solidFill>
                  <a:schemeClr val="tx1"/>
                </a:solidFill>
                <a:latin typeface="Helvetica" panose="020B0604020202020204" pitchFamily="34" charset="0"/>
                <a:cs typeface="Helvetica" panose="020B0604020202020204" pitchFamily="34" charset="0"/>
              </a:rPr>
              <a:t> </a:t>
            </a:r>
            <a:r>
              <a:rPr lang="tr-TR" dirty="0" err="1" smtClean="0">
                <a:solidFill>
                  <a:schemeClr val="tx1"/>
                </a:solidFill>
                <a:latin typeface="Helvetica" panose="020B0604020202020204" pitchFamily="34" charset="0"/>
                <a:cs typeface="Helvetica" panose="020B0604020202020204" pitchFamily="34" charset="0"/>
              </a:rPr>
              <a:t>Leaching</a:t>
            </a:r>
            <a:r>
              <a:rPr lang="tr-TR" dirty="0" smtClean="0">
                <a:solidFill>
                  <a:schemeClr val="tx1"/>
                </a:solidFill>
                <a:latin typeface="Helvetica" panose="020B0604020202020204" pitchFamily="34" charset="0"/>
                <a:cs typeface="Helvetica" panose="020B0604020202020204" pitchFamily="34" charset="0"/>
              </a:rPr>
              <a:t> Test </a:t>
            </a:r>
            <a:r>
              <a:rPr lang="tr-TR" dirty="0" err="1" smtClean="0">
                <a:solidFill>
                  <a:schemeClr val="tx1"/>
                </a:solidFill>
                <a:latin typeface="Helvetica" panose="020B0604020202020204" pitchFamily="34" charset="0"/>
                <a:cs typeface="Helvetica" panose="020B0604020202020204" pitchFamily="34" charset="0"/>
              </a:rPr>
              <a:t>Results</a:t>
            </a:r>
            <a:endParaRPr lang="en-GB" dirty="0">
              <a:solidFill>
                <a:schemeClr val="tx1"/>
              </a:solidFill>
              <a:latin typeface="Helvetica" panose="020B0604020202020204" pitchFamily="34" charset="0"/>
              <a:cs typeface="Helvetica" panose="020B0604020202020204" pitchFamily="34" charset="0"/>
            </a:endParaRPr>
          </a:p>
        </p:txBody>
      </p:sp>
    </p:spTree>
    <p:extLst>
      <p:ext uri="{BB962C8B-B14F-4D97-AF65-F5344CB8AC3E}">
        <p14:creationId xmlns="" xmlns:p14="http://schemas.microsoft.com/office/powerpoint/2010/main" val="146837798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1549046777"/>
              </p:ext>
            </p:extLst>
          </p:nvPr>
        </p:nvGraphicFramePr>
        <p:xfrm>
          <a:off x="26505" y="1289225"/>
          <a:ext cx="9077738" cy="5413830"/>
        </p:xfrm>
        <a:graphic>
          <a:graphicData uri="http://schemas.openxmlformats.org/drawingml/2006/table">
            <a:tbl>
              <a:tblPr/>
              <a:tblGrid>
                <a:gridCol w="766557"/>
                <a:gridCol w="488769"/>
                <a:gridCol w="477516"/>
                <a:gridCol w="504944"/>
                <a:gridCol w="498616"/>
                <a:gridCol w="497912"/>
                <a:gridCol w="498616"/>
                <a:gridCol w="400861"/>
                <a:gridCol w="504944"/>
                <a:gridCol w="392421"/>
                <a:gridCol w="504944"/>
                <a:gridCol w="392421"/>
                <a:gridCol w="504944"/>
                <a:gridCol w="391717"/>
                <a:gridCol w="440946"/>
                <a:gridCol w="400861"/>
                <a:gridCol w="504944"/>
                <a:gridCol w="400861"/>
                <a:gridCol w="504944"/>
              </a:tblGrid>
              <a:tr h="388402">
                <a:tc>
                  <a:txBody>
                    <a:bodyPr/>
                    <a:lstStyle/>
                    <a:p>
                      <a:pPr algn="ctr">
                        <a:lnSpc>
                          <a:spcPct val="115000"/>
                        </a:lnSpc>
                        <a:spcAft>
                          <a:spcPts val="0"/>
                        </a:spcAft>
                      </a:pPr>
                      <a:r>
                        <a:rPr lang="en-GB" sz="1200" b="1" dirty="0">
                          <a:solidFill>
                            <a:srgbClr val="FFFFFF"/>
                          </a:solidFill>
                          <a:latin typeface="Arial Narrow"/>
                          <a:ea typeface="Times New Roman"/>
                          <a:cs typeface="Times New Roman"/>
                        </a:rPr>
                        <a:t>CEMI:PFA ratio</a:t>
                      </a:r>
                      <a:endParaRPr lang="en-GB" sz="1200" dirty="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a:solidFill>
                            <a:srgbClr val="FFFFFF"/>
                          </a:solidFill>
                          <a:latin typeface="Arial Narrow"/>
                          <a:ea typeface="Times New Roman"/>
                          <a:cs typeface="Times New Roman"/>
                        </a:rPr>
                        <a:t>Pb (mg/l)</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dirty="0" err="1">
                          <a:solidFill>
                            <a:srgbClr val="FFFFFF"/>
                          </a:solidFill>
                          <a:latin typeface="Arial Narrow"/>
                          <a:ea typeface="Times New Roman"/>
                          <a:cs typeface="Times New Roman"/>
                        </a:rPr>
                        <a:t>Cd</a:t>
                      </a:r>
                      <a:r>
                        <a:rPr lang="en-GB" sz="1200" b="1" dirty="0">
                          <a:solidFill>
                            <a:srgbClr val="FFFFFF"/>
                          </a:solidFill>
                          <a:latin typeface="Arial Narrow"/>
                          <a:ea typeface="Times New Roman"/>
                          <a:cs typeface="Times New Roman"/>
                        </a:rPr>
                        <a:t> </a:t>
                      </a:r>
                      <a:r>
                        <a:rPr lang="en-GB" sz="1200" b="1" dirty="0" smtClean="0">
                          <a:solidFill>
                            <a:srgbClr val="FFFFFF"/>
                          </a:solidFill>
                          <a:latin typeface="Arial Narrow"/>
                          <a:ea typeface="Times New Roman"/>
                          <a:cs typeface="Times New Roman"/>
                        </a:rPr>
                        <a:t>mg/l</a:t>
                      </a:r>
                      <a:endParaRPr lang="en-GB" sz="1200" dirty="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a:solidFill>
                            <a:srgbClr val="FFFFFF"/>
                          </a:solidFill>
                          <a:latin typeface="Arial Narrow"/>
                          <a:ea typeface="Times New Roman"/>
                          <a:cs typeface="Times New Roman"/>
                        </a:rPr>
                        <a:t>Cr (mg/l)</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a:solidFill>
                            <a:srgbClr val="FFFFFF"/>
                          </a:solidFill>
                          <a:latin typeface="Arial Narrow"/>
                          <a:ea typeface="Times New Roman"/>
                          <a:cs typeface="Times New Roman"/>
                        </a:rPr>
                        <a:t>Zn (mg/l)</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a:solidFill>
                            <a:srgbClr val="FFFFFF"/>
                          </a:solidFill>
                          <a:latin typeface="Arial Narrow"/>
                          <a:ea typeface="Times New Roman"/>
                          <a:cs typeface="Times New Roman"/>
                        </a:rPr>
                        <a:t>Mo (mg/l)</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a:solidFill>
                            <a:srgbClr val="FFFFFF"/>
                          </a:solidFill>
                          <a:latin typeface="Arial Narrow"/>
                          <a:ea typeface="Times New Roman"/>
                          <a:cs typeface="Times New Roman"/>
                        </a:rPr>
                        <a:t>As (mg/l)</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a:solidFill>
                            <a:srgbClr val="FFFFFF"/>
                          </a:solidFill>
                          <a:latin typeface="Arial Narrow"/>
                          <a:ea typeface="Times New Roman"/>
                          <a:cs typeface="Times New Roman"/>
                        </a:rPr>
                        <a:t>Pb         limit</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dirty="0" err="1">
                          <a:solidFill>
                            <a:srgbClr val="FFFFFF"/>
                          </a:solidFill>
                          <a:latin typeface="Arial Narrow"/>
                          <a:ea typeface="Times New Roman"/>
                          <a:cs typeface="Times New Roman"/>
                        </a:rPr>
                        <a:t>Pb</a:t>
                      </a:r>
                      <a:endParaRPr lang="en-GB" sz="1200" dirty="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a:solidFill>
                            <a:srgbClr val="FFFFFF"/>
                          </a:solidFill>
                          <a:latin typeface="Arial Narrow"/>
                          <a:ea typeface="Times New Roman"/>
                          <a:cs typeface="Times New Roman"/>
                        </a:rPr>
                        <a:t>Cd      limit</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a:solidFill>
                            <a:srgbClr val="FFFFFF"/>
                          </a:solidFill>
                          <a:latin typeface="Arial Narrow"/>
                          <a:ea typeface="Times New Roman"/>
                          <a:cs typeface="Times New Roman"/>
                        </a:rPr>
                        <a:t>Cd</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a:solidFill>
                            <a:srgbClr val="FFFFFF"/>
                          </a:solidFill>
                          <a:latin typeface="Arial Narrow"/>
                          <a:ea typeface="Times New Roman"/>
                          <a:cs typeface="Times New Roman"/>
                        </a:rPr>
                        <a:t>Cr             limit</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a:solidFill>
                            <a:srgbClr val="FFFFFF"/>
                          </a:solidFill>
                          <a:latin typeface="Arial Narrow"/>
                          <a:ea typeface="Times New Roman"/>
                          <a:cs typeface="Times New Roman"/>
                        </a:rPr>
                        <a:t>Cr</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a:solidFill>
                            <a:srgbClr val="FFFFFF"/>
                          </a:solidFill>
                          <a:latin typeface="Arial Narrow"/>
                          <a:ea typeface="Times New Roman"/>
                          <a:cs typeface="Times New Roman"/>
                        </a:rPr>
                        <a:t>Zn     limit</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a:solidFill>
                            <a:srgbClr val="FFFFFF"/>
                          </a:solidFill>
                          <a:latin typeface="Arial Narrow"/>
                          <a:ea typeface="Times New Roman"/>
                          <a:cs typeface="Times New Roman"/>
                        </a:rPr>
                        <a:t>Zn</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a:solidFill>
                            <a:srgbClr val="FFFFFF"/>
                          </a:solidFill>
                          <a:latin typeface="Arial Narrow"/>
                          <a:ea typeface="Times New Roman"/>
                          <a:cs typeface="Times New Roman"/>
                        </a:rPr>
                        <a:t>Mo limit</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a:solidFill>
                            <a:srgbClr val="FFFFFF"/>
                          </a:solidFill>
                          <a:latin typeface="Arial Narrow"/>
                          <a:ea typeface="Times New Roman"/>
                          <a:cs typeface="Times New Roman"/>
                        </a:rPr>
                        <a:t>Mo</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a:solidFill>
                            <a:srgbClr val="FFFFFF"/>
                          </a:solidFill>
                          <a:latin typeface="Arial Narrow"/>
                          <a:ea typeface="Times New Roman"/>
                          <a:cs typeface="Times New Roman"/>
                        </a:rPr>
                        <a:t>As limit</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a:solidFill>
                            <a:srgbClr val="FFFFFF"/>
                          </a:solidFill>
                          <a:latin typeface="Arial Narrow"/>
                          <a:ea typeface="Times New Roman"/>
                          <a:cs typeface="Times New Roman"/>
                        </a:rPr>
                        <a:t>As</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r>
              <a:tr h="227271">
                <a:tc>
                  <a:txBody>
                    <a:bodyPr/>
                    <a:lstStyle/>
                    <a:p>
                      <a:pPr algn="ctr">
                        <a:lnSpc>
                          <a:spcPct val="115000"/>
                        </a:lnSpc>
                        <a:spcAft>
                          <a:spcPts val="0"/>
                        </a:spcAft>
                      </a:pPr>
                      <a:r>
                        <a:rPr lang="en-GB" sz="1200" b="1">
                          <a:latin typeface="Arial Narrow"/>
                          <a:ea typeface="Times New Roman"/>
                          <a:cs typeface="Times New Roman"/>
                        </a:rPr>
                        <a:t>1:1</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9">
                  <a:txBody>
                    <a:bodyPr/>
                    <a:lstStyle/>
                    <a:p>
                      <a:pPr algn="ctr">
                        <a:lnSpc>
                          <a:spcPct val="115000"/>
                        </a:lnSpc>
                        <a:spcAft>
                          <a:spcPts val="0"/>
                        </a:spcAft>
                      </a:pPr>
                      <a:r>
                        <a:rPr lang="en-GB" sz="1200" b="1">
                          <a:latin typeface="Arial Narrow"/>
                          <a:ea typeface="Times New Roman"/>
                          <a:cs typeface="Times New Roman"/>
                        </a:rPr>
                        <a:t>BDL</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9">
                  <a:txBody>
                    <a:bodyPr/>
                    <a:lstStyle/>
                    <a:p>
                      <a:pPr algn="ctr">
                        <a:lnSpc>
                          <a:spcPct val="115000"/>
                        </a:lnSpc>
                        <a:spcAft>
                          <a:spcPts val="0"/>
                        </a:spcAft>
                      </a:pPr>
                      <a:r>
                        <a:rPr lang="en-GB" sz="1200" b="1">
                          <a:latin typeface="Arial Narrow"/>
                          <a:ea typeface="Times New Roman"/>
                          <a:cs typeface="Times New Roman"/>
                        </a:rPr>
                        <a:t>BDL</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a:solidFill>
                            <a:srgbClr val="000000"/>
                          </a:solidFill>
                          <a:latin typeface="Arial Narrow"/>
                          <a:ea typeface="Times New Roman"/>
                          <a:cs typeface="Times New Roman"/>
                        </a:rPr>
                        <a:t>0.04</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9">
                  <a:txBody>
                    <a:bodyPr/>
                    <a:lstStyle/>
                    <a:p>
                      <a:pPr algn="ctr">
                        <a:lnSpc>
                          <a:spcPct val="115000"/>
                        </a:lnSpc>
                        <a:spcAft>
                          <a:spcPts val="0"/>
                        </a:spcAft>
                      </a:pPr>
                      <a:r>
                        <a:rPr lang="en-GB" sz="1200" b="1">
                          <a:latin typeface="Arial Narrow"/>
                          <a:ea typeface="Times New Roman"/>
                          <a:cs typeface="Times New Roman"/>
                        </a:rPr>
                        <a:t>BDL</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a:solidFill>
                            <a:srgbClr val="000000"/>
                          </a:solidFill>
                          <a:latin typeface="Arial Narrow"/>
                          <a:ea typeface="Times New Roman"/>
                          <a:cs typeface="Times New Roman"/>
                        </a:rPr>
                        <a:t>0.19</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9">
                  <a:txBody>
                    <a:bodyPr/>
                    <a:lstStyle/>
                    <a:p>
                      <a:pPr algn="ctr">
                        <a:lnSpc>
                          <a:spcPct val="115000"/>
                        </a:lnSpc>
                        <a:spcAft>
                          <a:spcPts val="0"/>
                        </a:spcAft>
                      </a:pPr>
                      <a:r>
                        <a:rPr lang="en-GB" sz="1200" b="1">
                          <a:latin typeface="Arial Narrow"/>
                          <a:ea typeface="Times New Roman"/>
                          <a:cs typeface="Times New Roman"/>
                        </a:rPr>
                        <a:t>BDL</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9">
                  <a:txBody>
                    <a:bodyPr/>
                    <a:lstStyle/>
                    <a:p>
                      <a:pPr algn="ctr">
                        <a:lnSpc>
                          <a:spcPct val="115000"/>
                        </a:lnSpc>
                        <a:spcAft>
                          <a:spcPts val="0"/>
                        </a:spcAft>
                      </a:pPr>
                      <a:r>
                        <a:rPr lang="en-GB" sz="1200" b="1">
                          <a:latin typeface="Arial Narrow"/>
                          <a:ea typeface="Times New Roman"/>
                          <a:cs typeface="Times New Roman"/>
                        </a:rPr>
                        <a:t>50</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9">
                  <a:txBody>
                    <a:bodyPr/>
                    <a:lstStyle/>
                    <a:p>
                      <a:pPr algn="ctr">
                        <a:lnSpc>
                          <a:spcPct val="115000"/>
                        </a:lnSpc>
                        <a:spcAft>
                          <a:spcPts val="0"/>
                        </a:spcAft>
                      </a:pPr>
                      <a:r>
                        <a:rPr lang="en-GB" sz="1200" b="1">
                          <a:latin typeface="Arial Narrow"/>
                          <a:ea typeface="Times New Roman"/>
                          <a:cs typeface="Times New Roman"/>
                        </a:rPr>
                        <a:t>BDL</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9">
                  <a:txBody>
                    <a:bodyPr/>
                    <a:lstStyle/>
                    <a:p>
                      <a:pPr algn="ctr">
                        <a:lnSpc>
                          <a:spcPct val="115000"/>
                        </a:lnSpc>
                        <a:spcAft>
                          <a:spcPts val="0"/>
                        </a:spcAft>
                      </a:pPr>
                      <a:r>
                        <a:rPr lang="en-GB" sz="1200" b="1">
                          <a:latin typeface="Arial Narrow"/>
                          <a:ea typeface="Times New Roman"/>
                          <a:cs typeface="Times New Roman"/>
                        </a:rPr>
                        <a:t>5</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9">
                  <a:txBody>
                    <a:bodyPr/>
                    <a:lstStyle/>
                    <a:p>
                      <a:pPr algn="ctr">
                        <a:lnSpc>
                          <a:spcPct val="115000"/>
                        </a:lnSpc>
                        <a:spcAft>
                          <a:spcPts val="0"/>
                        </a:spcAft>
                      </a:pPr>
                      <a:r>
                        <a:rPr lang="en-GB" sz="1200" b="1">
                          <a:latin typeface="Arial Narrow"/>
                          <a:ea typeface="Times New Roman"/>
                          <a:cs typeface="Times New Roman"/>
                        </a:rPr>
                        <a:t>BDL</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9">
                  <a:txBody>
                    <a:bodyPr/>
                    <a:lstStyle/>
                    <a:p>
                      <a:pPr algn="ctr">
                        <a:lnSpc>
                          <a:spcPct val="115000"/>
                        </a:lnSpc>
                        <a:spcAft>
                          <a:spcPts val="0"/>
                        </a:spcAft>
                      </a:pPr>
                      <a:r>
                        <a:rPr lang="en-GB" sz="1200" b="1">
                          <a:latin typeface="Arial Narrow"/>
                          <a:ea typeface="Times New Roman"/>
                          <a:cs typeface="Times New Roman"/>
                        </a:rPr>
                        <a:t>70</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GB" sz="1200" b="1">
                          <a:solidFill>
                            <a:srgbClr val="000000"/>
                          </a:solidFill>
                          <a:latin typeface="Arial Narrow"/>
                          <a:ea typeface="Times New Roman"/>
                          <a:cs typeface="Times New Roman"/>
                        </a:rPr>
                        <a:t>0.40</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9">
                  <a:txBody>
                    <a:bodyPr/>
                    <a:lstStyle/>
                    <a:p>
                      <a:pPr algn="ctr">
                        <a:lnSpc>
                          <a:spcPct val="115000"/>
                        </a:lnSpc>
                        <a:spcAft>
                          <a:spcPts val="0"/>
                        </a:spcAft>
                      </a:pPr>
                      <a:r>
                        <a:rPr lang="en-GB" sz="1200" b="1">
                          <a:latin typeface="Arial Narrow"/>
                          <a:ea typeface="Times New Roman"/>
                          <a:cs typeface="Times New Roman"/>
                        </a:rPr>
                        <a:t>200</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4">
                  <a:txBody>
                    <a:bodyPr/>
                    <a:lstStyle/>
                    <a:p>
                      <a:pPr algn="ctr">
                        <a:lnSpc>
                          <a:spcPct val="115000"/>
                        </a:lnSpc>
                        <a:spcAft>
                          <a:spcPts val="0"/>
                        </a:spcAft>
                      </a:pPr>
                      <a:r>
                        <a:rPr lang="en-GB" sz="1200" b="1">
                          <a:latin typeface="Arial Narrow"/>
                          <a:ea typeface="Times New Roman"/>
                          <a:cs typeface="Times New Roman"/>
                        </a:rPr>
                        <a:t>BDL</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9">
                  <a:txBody>
                    <a:bodyPr/>
                    <a:lstStyle/>
                    <a:p>
                      <a:pPr algn="ctr">
                        <a:lnSpc>
                          <a:spcPct val="115000"/>
                        </a:lnSpc>
                        <a:spcAft>
                          <a:spcPts val="0"/>
                        </a:spcAft>
                      </a:pPr>
                      <a:r>
                        <a:rPr lang="en-GB" sz="1200" b="1">
                          <a:latin typeface="Arial Narrow"/>
                          <a:ea typeface="Times New Roman"/>
                          <a:cs typeface="Times New Roman"/>
                        </a:rPr>
                        <a:t>30</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GB" sz="1200" b="1">
                          <a:solidFill>
                            <a:srgbClr val="000000"/>
                          </a:solidFill>
                          <a:latin typeface="Arial Narrow"/>
                          <a:ea typeface="Times New Roman"/>
                          <a:cs typeface="Times New Roman"/>
                        </a:rPr>
                        <a:t>1.9</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9">
                  <a:txBody>
                    <a:bodyPr/>
                    <a:lstStyle/>
                    <a:p>
                      <a:pPr algn="ctr">
                        <a:lnSpc>
                          <a:spcPct val="115000"/>
                        </a:lnSpc>
                        <a:spcAft>
                          <a:spcPts val="0"/>
                        </a:spcAft>
                      </a:pPr>
                      <a:r>
                        <a:rPr lang="en-GB" sz="1200" b="1">
                          <a:latin typeface="Arial Narrow"/>
                          <a:ea typeface="Times New Roman"/>
                          <a:cs typeface="Times New Roman"/>
                        </a:rPr>
                        <a:t>25</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9">
                  <a:txBody>
                    <a:bodyPr/>
                    <a:lstStyle/>
                    <a:p>
                      <a:pPr algn="ctr">
                        <a:lnSpc>
                          <a:spcPct val="115000"/>
                        </a:lnSpc>
                        <a:spcAft>
                          <a:spcPts val="0"/>
                        </a:spcAft>
                      </a:pPr>
                      <a:r>
                        <a:rPr lang="en-GB" sz="1200" b="1">
                          <a:latin typeface="Arial Narrow"/>
                          <a:ea typeface="Times New Roman"/>
                          <a:cs typeface="Times New Roman"/>
                        </a:rPr>
                        <a:t>BDL</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4202">
                <a:tc>
                  <a:txBody>
                    <a:bodyPr/>
                    <a:lstStyle/>
                    <a:p>
                      <a:pPr algn="ctr">
                        <a:lnSpc>
                          <a:spcPct val="115000"/>
                        </a:lnSpc>
                        <a:spcAft>
                          <a:spcPts val="0"/>
                        </a:spcAft>
                      </a:pPr>
                      <a:r>
                        <a:rPr lang="en-GB" sz="1200" b="1" dirty="0">
                          <a:latin typeface="Arial Narrow"/>
                          <a:ea typeface="Times New Roman"/>
                          <a:cs typeface="Times New Roman"/>
                        </a:rPr>
                        <a:t>1:2</a:t>
                      </a:r>
                      <a:endParaRPr lang="en-GB" sz="1200" dirty="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solidFill>
                            <a:srgbClr val="000000"/>
                          </a:solidFill>
                          <a:latin typeface="Arial Narrow"/>
                          <a:ea typeface="Times New Roman"/>
                          <a:cs typeface="Times New Roman"/>
                        </a:rPr>
                        <a:t>0.06</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a:txBody>
                    <a:bodyPr/>
                    <a:lstStyle/>
                    <a:p>
                      <a:pPr algn="ctr">
                        <a:lnSpc>
                          <a:spcPct val="115000"/>
                        </a:lnSpc>
                        <a:spcAft>
                          <a:spcPts val="0"/>
                        </a:spcAft>
                      </a:pPr>
                      <a:r>
                        <a:rPr lang="en-GB" sz="1200" b="1">
                          <a:solidFill>
                            <a:srgbClr val="000000"/>
                          </a:solidFill>
                          <a:latin typeface="Arial Narrow"/>
                          <a:ea typeface="Times New Roman"/>
                          <a:cs typeface="Times New Roman"/>
                        </a:rPr>
                        <a:t>0.20</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solidFill>
                            <a:srgbClr val="000000"/>
                          </a:solidFill>
                          <a:latin typeface="Arial Narrow"/>
                          <a:ea typeface="Times New Roman"/>
                          <a:cs typeface="Times New Roman"/>
                        </a:rPr>
                        <a:t>0.58</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solidFill>
                            <a:srgbClr val="000000"/>
                          </a:solidFill>
                          <a:latin typeface="Arial Narrow"/>
                          <a:ea typeface="Times New Roman"/>
                          <a:cs typeface="Times New Roman"/>
                        </a:rPr>
                        <a:t>2.0</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r>
              <a:tr h="194202">
                <a:tc>
                  <a:txBody>
                    <a:bodyPr/>
                    <a:lstStyle/>
                    <a:p>
                      <a:pPr algn="ctr">
                        <a:lnSpc>
                          <a:spcPct val="115000"/>
                        </a:lnSpc>
                        <a:spcAft>
                          <a:spcPts val="0"/>
                        </a:spcAft>
                      </a:pPr>
                      <a:r>
                        <a:rPr lang="en-GB" sz="1200" b="1">
                          <a:latin typeface="Arial Narrow"/>
                          <a:ea typeface="Times New Roman"/>
                          <a:cs typeface="Times New Roman"/>
                        </a:rPr>
                        <a:t>1:3</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solidFill>
                            <a:srgbClr val="000000"/>
                          </a:solidFill>
                          <a:latin typeface="Arial Narrow"/>
                          <a:ea typeface="Times New Roman"/>
                          <a:cs typeface="Times New Roman"/>
                        </a:rPr>
                        <a:t>0.18</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a:txBody>
                    <a:bodyPr/>
                    <a:lstStyle/>
                    <a:p>
                      <a:pPr algn="ctr">
                        <a:lnSpc>
                          <a:spcPct val="115000"/>
                        </a:lnSpc>
                        <a:spcAft>
                          <a:spcPts val="0"/>
                        </a:spcAft>
                      </a:pPr>
                      <a:r>
                        <a:rPr lang="en-GB" sz="1200" b="1">
                          <a:solidFill>
                            <a:srgbClr val="000000"/>
                          </a:solidFill>
                          <a:latin typeface="Arial Narrow"/>
                          <a:ea typeface="Times New Roman"/>
                          <a:cs typeface="Times New Roman"/>
                        </a:rPr>
                        <a:t>0.19</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solidFill>
                            <a:srgbClr val="000000"/>
                          </a:solidFill>
                          <a:latin typeface="Arial Narrow"/>
                          <a:ea typeface="Times New Roman"/>
                          <a:cs typeface="Times New Roman"/>
                        </a:rPr>
                        <a:t>1.80</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solidFill>
                            <a:srgbClr val="000000"/>
                          </a:solidFill>
                          <a:latin typeface="Arial Narrow"/>
                          <a:ea typeface="Times New Roman"/>
                          <a:cs typeface="Times New Roman"/>
                        </a:rPr>
                        <a:t>1.94</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r>
              <a:tr h="232197">
                <a:tc>
                  <a:txBody>
                    <a:bodyPr/>
                    <a:lstStyle/>
                    <a:p>
                      <a:pPr algn="ctr">
                        <a:lnSpc>
                          <a:spcPct val="115000"/>
                        </a:lnSpc>
                        <a:spcAft>
                          <a:spcPts val="0"/>
                        </a:spcAft>
                      </a:pPr>
                      <a:r>
                        <a:rPr lang="en-GB" sz="1200" b="1">
                          <a:latin typeface="Arial Narrow"/>
                          <a:ea typeface="Times New Roman"/>
                          <a:cs typeface="Times New Roman"/>
                        </a:rPr>
                        <a:t>1:4</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dirty="0">
                          <a:latin typeface="Arial Narrow"/>
                          <a:ea typeface="Times New Roman"/>
                          <a:cs typeface="Times New Roman"/>
                        </a:rPr>
                        <a:t>0.18</a:t>
                      </a:r>
                      <a:endParaRPr lang="en-GB" sz="1200" dirty="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0.17</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1.76</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1.7</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r>
              <a:tr h="232197">
                <a:tc>
                  <a:txBody>
                    <a:bodyPr/>
                    <a:lstStyle/>
                    <a:p>
                      <a:pPr algn="ctr">
                        <a:lnSpc>
                          <a:spcPct val="115000"/>
                        </a:lnSpc>
                        <a:spcAft>
                          <a:spcPts val="0"/>
                        </a:spcAft>
                      </a:pPr>
                      <a:r>
                        <a:rPr lang="en-GB" sz="1200" b="1">
                          <a:latin typeface="Arial Narrow"/>
                          <a:ea typeface="Times New Roman"/>
                          <a:cs typeface="Times New Roman"/>
                        </a:rPr>
                        <a:t>1:5</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dirty="0">
                          <a:latin typeface="Arial Narrow"/>
                          <a:ea typeface="Times New Roman"/>
                          <a:cs typeface="Times New Roman"/>
                        </a:rPr>
                        <a:t>0.09</a:t>
                      </a:r>
                      <a:endParaRPr lang="en-GB" sz="1200" dirty="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0.16</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0.9</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0.03</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1.6</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r>
              <a:tr h="232197">
                <a:tc>
                  <a:txBody>
                    <a:bodyPr/>
                    <a:lstStyle/>
                    <a:p>
                      <a:pPr algn="ctr">
                        <a:lnSpc>
                          <a:spcPct val="115000"/>
                        </a:lnSpc>
                        <a:spcAft>
                          <a:spcPts val="0"/>
                        </a:spcAft>
                      </a:pPr>
                      <a:r>
                        <a:rPr lang="en-GB" sz="1200" b="1">
                          <a:latin typeface="Arial Narrow"/>
                          <a:ea typeface="Times New Roman"/>
                          <a:cs typeface="Times New Roman"/>
                        </a:rPr>
                        <a:t>1:6</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00.14</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0.43</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1.43</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rowSpan="4">
                  <a:txBody>
                    <a:bodyPr/>
                    <a:lstStyle/>
                    <a:p>
                      <a:pPr algn="ctr">
                        <a:lnSpc>
                          <a:spcPct val="115000"/>
                        </a:lnSpc>
                        <a:spcAft>
                          <a:spcPts val="0"/>
                        </a:spcAft>
                      </a:pPr>
                      <a:r>
                        <a:rPr lang="en-GB" sz="1200" b="1">
                          <a:latin typeface="Arial Narrow"/>
                          <a:ea typeface="Times New Roman"/>
                          <a:cs typeface="Times New Roman"/>
                        </a:rPr>
                        <a:t>BDL</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4.27</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r>
              <a:tr h="232197">
                <a:tc>
                  <a:txBody>
                    <a:bodyPr/>
                    <a:lstStyle/>
                    <a:p>
                      <a:pPr algn="ctr">
                        <a:lnSpc>
                          <a:spcPct val="115000"/>
                        </a:lnSpc>
                        <a:spcAft>
                          <a:spcPts val="0"/>
                        </a:spcAft>
                      </a:pPr>
                      <a:r>
                        <a:rPr lang="en-GB" sz="1200" b="1">
                          <a:latin typeface="Arial Narrow"/>
                          <a:ea typeface="Times New Roman"/>
                          <a:cs typeface="Times New Roman"/>
                        </a:rPr>
                        <a:t>1:7</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0.38</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a:txBody>
                    <a:bodyPr/>
                    <a:lstStyle/>
                    <a:p>
                      <a:pPr algn="ctr">
                        <a:lnSpc>
                          <a:spcPct val="115000"/>
                        </a:lnSpc>
                        <a:spcAft>
                          <a:spcPts val="0"/>
                        </a:spcAft>
                      </a:pPr>
                      <a:r>
                        <a:rPr lang="en-GB" sz="1200" b="1" dirty="0">
                          <a:latin typeface="Arial Narrow"/>
                          <a:ea typeface="Times New Roman"/>
                          <a:cs typeface="Times New Roman"/>
                        </a:rPr>
                        <a:t>0.70</a:t>
                      </a:r>
                      <a:endParaRPr lang="en-GB" sz="1200" dirty="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3.84</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7.03</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r>
              <a:tr h="232197">
                <a:tc>
                  <a:txBody>
                    <a:bodyPr/>
                    <a:lstStyle/>
                    <a:p>
                      <a:pPr algn="ctr">
                        <a:lnSpc>
                          <a:spcPct val="115000"/>
                        </a:lnSpc>
                        <a:spcAft>
                          <a:spcPts val="0"/>
                        </a:spcAft>
                      </a:pPr>
                      <a:r>
                        <a:rPr lang="en-GB" sz="1200" b="1">
                          <a:latin typeface="Arial Narrow"/>
                          <a:ea typeface="Times New Roman"/>
                          <a:cs typeface="Times New Roman"/>
                        </a:rPr>
                        <a:t>1:8</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0.26</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a:txBody>
                    <a:bodyPr/>
                    <a:lstStyle/>
                    <a:p>
                      <a:pPr algn="ctr">
                        <a:lnSpc>
                          <a:spcPct val="115000"/>
                        </a:lnSpc>
                        <a:spcAft>
                          <a:spcPts val="0"/>
                        </a:spcAft>
                      </a:pPr>
                      <a:r>
                        <a:rPr lang="en-GB" sz="1200" b="1" dirty="0">
                          <a:latin typeface="Arial Narrow"/>
                          <a:ea typeface="Times New Roman"/>
                          <a:cs typeface="Times New Roman"/>
                        </a:rPr>
                        <a:t>0.51</a:t>
                      </a:r>
                      <a:endParaRPr lang="en-GB" sz="1200" dirty="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2.64</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5.06</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r>
              <a:tr h="232197">
                <a:tc>
                  <a:txBody>
                    <a:bodyPr/>
                    <a:lstStyle/>
                    <a:p>
                      <a:pPr algn="ctr">
                        <a:lnSpc>
                          <a:spcPct val="115000"/>
                        </a:lnSpc>
                        <a:spcAft>
                          <a:spcPts val="0"/>
                        </a:spcAft>
                      </a:pPr>
                      <a:r>
                        <a:rPr lang="en-GB" sz="1200" b="1">
                          <a:latin typeface="Arial Narrow"/>
                          <a:ea typeface="Times New Roman"/>
                          <a:cs typeface="Times New Roman"/>
                        </a:rPr>
                        <a:t>1:9</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0.26</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0.82</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2.6</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8.18</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r>
              <a:tr h="388402">
                <a:tc>
                  <a:txBody>
                    <a:bodyPr/>
                    <a:lstStyle/>
                    <a:p>
                      <a:pPr algn="ctr">
                        <a:lnSpc>
                          <a:spcPct val="115000"/>
                        </a:lnSpc>
                        <a:spcAft>
                          <a:spcPts val="0"/>
                        </a:spcAft>
                      </a:pPr>
                      <a:r>
                        <a:rPr lang="en-GB" sz="1200" b="1">
                          <a:solidFill>
                            <a:srgbClr val="FFFFFF"/>
                          </a:solidFill>
                          <a:latin typeface="Arial Narrow"/>
                          <a:ea typeface="Times New Roman"/>
                          <a:cs typeface="Times New Roman"/>
                        </a:rPr>
                        <a:t>CEMI:PFA ratio</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a:solidFill>
                            <a:srgbClr val="FFFFFF"/>
                          </a:solidFill>
                          <a:latin typeface="Arial Narrow"/>
                          <a:ea typeface="Times New Roman"/>
                          <a:cs typeface="Times New Roman"/>
                        </a:rPr>
                        <a:t>Co (mg/l)</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a:solidFill>
                            <a:srgbClr val="FFFFFF"/>
                          </a:solidFill>
                          <a:latin typeface="Arial Narrow"/>
                          <a:ea typeface="Times New Roman"/>
                          <a:cs typeface="Times New Roman"/>
                        </a:rPr>
                        <a:t>Cu (mg/l)</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a:solidFill>
                            <a:srgbClr val="FFFFFF"/>
                          </a:solidFill>
                          <a:latin typeface="Arial Narrow"/>
                          <a:ea typeface="Times New Roman"/>
                          <a:cs typeface="Times New Roman"/>
                        </a:rPr>
                        <a:t>Ni (mg/l)</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a:solidFill>
                            <a:srgbClr val="FFFFFF"/>
                          </a:solidFill>
                          <a:latin typeface="Arial Narrow"/>
                          <a:ea typeface="Times New Roman"/>
                          <a:cs typeface="Times New Roman"/>
                        </a:rPr>
                        <a:t>Se (mg/l)</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a:solidFill>
                            <a:srgbClr val="FFFFFF"/>
                          </a:solidFill>
                          <a:latin typeface="Arial Narrow"/>
                          <a:ea typeface="Times New Roman"/>
                          <a:cs typeface="Times New Roman"/>
                        </a:rPr>
                        <a:t>Ba (mg/l)</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a:solidFill>
                            <a:srgbClr val="FFFFFF"/>
                          </a:solidFill>
                          <a:latin typeface="Arial Narrow"/>
                          <a:ea typeface="Times New Roman"/>
                          <a:cs typeface="Times New Roman"/>
                        </a:rPr>
                        <a:t>Sb (mg/l)</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a:solidFill>
                            <a:srgbClr val="FFFFFF"/>
                          </a:solidFill>
                          <a:latin typeface="Arial Narrow"/>
                          <a:ea typeface="Times New Roman"/>
                          <a:cs typeface="Times New Roman"/>
                        </a:rPr>
                        <a:t>Co         limit</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a:solidFill>
                            <a:srgbClr val="FFFFFF"/>
                          </a:solidFill>
                          <a:latin typeface="Arial Narrow"/>
                          <a:ea typeface="Times New Roman"/>
                          <a:cs typeface="Times New Roman"/>
                        </a:rPr>
                        <a:t>Co</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a:solidFill>
                            <a:srgbClr val="FFFFFF"/>
                          </a:solidFill>
                          <a:latin typeface="Arial Narrow"/>
                          <a:ea typeface="Times New Roman"/>
                          <a:cs typeface="Times New Roman"/>
                        </a:rPr>
                        <a:t>Cu      limit</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a:solidFill>
                            <a:srgbClr val="FFFFFF"/>
                          </a:solidFill>
                          <a:latin typeface="Arial Narrow"/>
                          <a:ea typeface="Times New Roman"/>
                          <a:cs typeface="Times New Roman"/>
                        </a:rPr>
                        <a:t>Cu</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a:solidFill>
                            <a:srgbClr val="FFFFFF"/>
                          </a:solidFill>
                          <a:latin typeface="Arial Narrow"/>
                          <a:ea typeface="Times New Roman"/>
                          <a:cs typeface="Times New Roman"/>
                        </a:rPr>
                        <a:t>Ni            limit</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a:solidFill>
                            <a:srgbClr val="FFFFFF"/>
                          </a:solidFill>
                          <a:latin typeface="Arial Narrow"/>
                          <a:ea typeface="Times New Roman"/>
                          <a:cs typeface="Times New Roman"/>
                        </a:rPr>
                        <a:t>Ni</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a:solidFill>
                            <a:srgbClr val="FFFFFF"/>
                          </a:solidFill>
                          <a:latin typeface="Arial Narrow"/>
                          <a:ea typeface="Times New Roman"/>
                          <a:cs typeface="Times New Roman"/>
                        </a:rPr>
                        <a:t>Se limit</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a:solidFill>
                            <a:srgbClr val="FFFFFF"/>
                          </a:solidFill>
                          <a:latin typeface="Arial Narrow"/>
                          <a:ea typeface="Times New Roman"/>
                          <a:cs typeface="Times New Roman"/>
                        </a:rPr>
                        <a:t>Se</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a:solidFill>
                            <a:srgbClr val="FFFFFF"/>
                          </a:solidFill>
                          <a:latin typeface="Arial Narrow"/>
                          <a:ea typeface="Times New Roman"/>
                          <a:cs typeface="Times New Roman"/>
                        </a:rPr>
                        <a:t>Ba limit</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a:solidFill>
                            <a:srgbClr val="FFFFFF"/>
                          </a:solidFill>
                          <a:latin typeface="Arial Narrow"/>
                          <a:ea typeface="Times New Roman"/>
                          <a:cs typeface="Times New Roman"/>
                        </a:rPr>
                        <a:t>Ba</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a:solidFill>
                            <a:srgbClr val="FFFFFF"/>
                          </a:solidFill>
                          <a:latin typeface="Arial Narrow"/>
                          <a:ea typeface="Times New Roman"/>
                          <a:cs typeface="Times New Roman"/>
                        </a:rPr>
                        <a:t>Sb limit</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a:solidFill>
                            <a:srgbClr val="FFFFFF"/>
                          </a:solidFill>
                          <a:latin typeface="Arial Narrow"/>
                          <a:ea typeface="Times New Roman"/>
                          <a:cs typeface="Times New Roman"/>
                        </a:rPr>
                        <a:t>Sb</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r>
              <a:tr h="253305">
                <a:tc>
                  <a:txBody>
                    <a:bodyPr/>
                    <a:lstStyle/>
                    <a:p>
                      <a:pPr algn="ctr">
                        <a:lnSpc>
                          <a:spcPct val="115000"/>
                        </a:lnSpc>
                        <a:spcAft>
                          <a:spcPts val="0"/>
                        </a:spcAft>
                      </a:pPr>
                      <a:r>
                        <a:rPr lang="en-GB" sz="1200" b="1">
                          <a:latin typeface="Arial Narrow"/>
                          <a:ea typeface="Times New Roman"/>
                          <a:cs typeface="Times New Roman"/>
                        </a:rPr>
                        <a:t>1:1</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a:solidFill>
                            <a:srgbClr val="000000"/>
                          </a:solidFill>
                          <a:latin typeface="Arial Narrow"/>
                          <a:ea typeface="Times New Roman"/>
                          <a:cs typeface="Times New Roman"/>
                        </a:rPr>
                        <a:t>0.01</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lnSpc>
                          <a:spcPct val="115000"/>
                        </a:lnSpc>
                        <a:spcAft>
                          <a:spcPts val="0"/>
                        </a:spcAft>
                      </a:pPr>
                      <a:r>
                        <a:rPr lang="en-GB" sz="1200" b="1">
                          <a:latin typeface="Arial Narrow"/>
                          <a:ea typeface="Times New Roman"/>
                          <a:cs typeface="Times New Roman"/>
                        </a:rPr>
                        <a:t>BDL</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a:solidFill>
                            <a:srgbClr val="000000"/>
                          </a:solidFill>
                          <a:latin typeface="Arial Narrow"/>
                          <a:ea typeface="Times New Roman"/>
                          <a:cs typeface="Times New Roman"/>
                        </a:rPr>
                        <a:t>0.02</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9">
                  <a:txBody>
                    <a:bodyPr/>
                    <a:lstStyle/>
                    <a:p>
                      <a:pPr algn="ctr">
                        <a:lnSpc>
                          <a:spcPct val="115000"/>
                        </a:lnSpc>
                        <a:spcAft>
                          <a:spcPts val="0"/>
                        </a:spcAft>
                      </a:pPr>
                      <a:r>
                        <a:rPr lang="en-GB" sz="1200" b="1">
                          <a:latin typeface="Arial Narrow"/>
                          <a:ea typeface="Times New Roman"/>
                          <a:cs typeface="Times New Roman"/>
                        </a:rPr>
                        <a:t>BDL</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a:solidFill>
                            <a:srgbClr val="000000"/>
                          </a:solidFill>
                          <a:latin typeface="Arial Narrow"/>
                          <a:ea typeface="Times New Roman"/>
                          <a:cs typeface="Times New Roman"/>
                        </a:rPr>
                        <a:t>1.03</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9">
                  <a:txBody>
                    <a:bodyPr/>
                    <a:lstStyle/>
                    <a:p>
                      <a:pPr algn="ctr">
                        <a:lnSpc>
                          <a:spcPct val="115000"/>
                        </a:lnSpc>
                        <a:spcAft>
                          <a:spcPts val="0"/>
                        </a:spcAft>
                      </a:pPr>
                      <a:r>
                        <a:rPr lang="en-GB" sz="1200" b="1">
                          <a:latin typeface="Arial Narrow"/>
                          <a:ea typeface="Times New Roman"/>
                          <a:cs typeface="Times New Roman"/>
                        </a:rPr>
                        <a:t>BDL</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9">
                  <a:txBody>
                    <a:bodyPr/>
                    <a:lstStyle/>
                    <a:p>
                      <a:pPr algn="ctr">
                        <a:lnSpc>
                          <a:spcPct val="115000"/>
                        </a:lnSpc>
                        <a:spcAft>
                          <a:spcPts val="0"/>
                        </a:spcAft>
                      </a:pPr>
                      <a:r>
                        <a:rPr lang="en-GB" sz="1200" b="1">
                          <a:latin typeface="Arial Narrow"/>
                          <a:ea typeface="Times New Roman"/>
                          <a:cs typeface="Times New Roman"/>
                        </a:rPr>
                        <a:t>na</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GB" sz="1200" b="1">
                          <a:solidFill>
                            <a:srgbClr val="000000"/>
                          </a:solidFill>
                          <a:latin typeface="Arial Narrow"/>
                          <a:ea typeface="Times New Roman"/>
                          <a:cs typeface="Times New Roman"/>
                        </a:rPr>
                        <a:t>0.11</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9">
                  <a:txBody>
                    <a:bodyPr/>
                    <a:lstStyle/>
                    <a:p>
                      <a:pPr algn="ctr">
                        <a:lnSpc>
                          <a:spcPct val="115000"/>
                        </a:lnSpc>
                        <a:spcAft>
                          <a:spcPts val="0"/>
                        </a:spcAft>
                      </a:pPr>
                      <a:r>
                        <a:rPr lang="en-GB" sz="1200" b="1" dirty="0">
                          <a:latin typeface="Arial Narrow"/>
                          <a:ea typeface="Times New Roman"/>
                          <a:cs typeface="Times New Roman"/>
                        </a:rPr>
                        <a:t>100</a:t>
                      </a:r>
                      <a:endParaRPr lang="en-GB" sz="1200" dirty="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2">
                  <a:txBody>
                    <a:bodyPr/>
                    <a:lstStyle/>
                    <a:p>
                      <a:pPr algn="ctr">
                        <a:lnSpc>
                          <a:spcPct val="115000"/>
                        </a:lnSpc>
                        <a:spcAft>
                          <a:spcPts val="0"/>
                        </a:spcAft>
                      </a:pPr>
                      <a:r>
                        <a:rPr lang="en-GB" sz="1200" b="1" dirty="0">
                          <a:latin typeface="Arial Narrow"/>
                          <a:ea typeface="Times New Roman"/>
                          <a:cs typeface="Times New Roman"/>
                        </a:rPr>
                        <a:t>BDL</a:t>
                      </a:r>
                      <a:endParaRPr lang="en-GB" sz="1200" dirty="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9">
                  <a:txBody>
                    <a:bodyPr/>
                    <a:lstStyle/>
                    <a:p>
                      <a:pPr algn="ctr">
                        <a:lnSpc>
                          <a:spcPct val="115000"/>
                        </a:lnSpc>
                        <a:spcAft>
                          <a:spcPts val="0"/>
                        </a:spcAft>
                      </a:pPr>
                      <a:r>
                        <a:rPr lang="en-GB" sz="1200" b="1">
                          <a:latin typeface="Arial Narrow"/>
                          <a:ea typeface="Times New Roman"/>
                          <a:cs typeface="Times New Roman"/>
                        </a:rPr>
                        <a:t>40</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GB" sz="1200" b="1">
                          <a:solidFill>
                            <a:srgbClr val="000000"/>
                          </a:solidFill>
                          <a:latin typeface="Arial Narrow"/>
                          <a:ea typeface="Times New Roman"/>
                          <a:cs typeface="Times New Roman"/>
                        </a:rPr>
                        <a:t>0.16</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9">
                  <a:txBody>
                    <a:bodyPr/>
                    <a:lstStyle/>
                    <a:p>
                      <a:pPr algn="ctr">
                        <a:lnSpc>
                          <a:spcPct val="115000"/>
                        </a:lnSpc>
                        <a:spcAft>
                          <a:spcPts val="0"/>
                        </a:spcAft>
                      </a:pPr>
                      <a:r>
                        <a:rPr lang="en-GB" sz="1200" b="1">
                          <a:latin typeface="Arial Narrow"/>
                          <a:ea typeface="Times New Roman"/>
                          <a:cs typeface="Times New Roman"/>
                        </a:rPr>
                        <a:t>7</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4">
                  <a:txBody>
                    <a:bodyPr/>
                    <a:lstStyle/>
                    <a:p>
                      <a:pPr algn="ctr">
                        <a:lnSpc>
                          <a:spcPct val="115000"/>
                        </a:lnSpc>
                        <a:spcAft>
                          <a:spcPts val="0"/>
                        </a:spcAft>
                      </a:pPr>
                      <a:r>
                        <a:rPr lang="en-GB" sz="1200" b="1">
                          <a:latin typeface="Arial Narrow"/>
                          <a:ea typeface="Times New Roman"/>
                          <a:cs typeface="Times New Roman"/>
                        </a:rPr>
                        <a:t>BDL</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9">
                  <a:txBody>
                    <a:bodyPr/>
                    <a:lstStyle/>
                    <a:p>
                      <a:pPr algn="ctr">
                        <a:lnSpc>
                          <a:spcPct val="115000"/>
                        </a:lnSpc>
                        <a:spcAft>
                          <a:spcPts val="0"/>
                        </a:spcAft>
                      </a:pPr>
                      <a:r>
                        <a:rPr lang="en-GB" sz="1200" b="1">
                          <a:latin typeface="Arial Narrow"/>
                          <a:ea typeface="Times New Roman"/>
                          <a:cs typeface="Times New Roman"/>
                        </a:rPr>
                        <a:t>300</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GB" sz="1200" b="1">
                          <a:solidFill>
                            <a:srgbClr val="000000"/>
                          </a:solidFill>
                          <a:latin typeface="Arial Narrow"/>
                          <a:ea typeface="Times New Roman"/>
                          <a:cs typeface="Times New Roman"/>
                        </a:rPr>
                        <a:t>10.26</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9">
                  <a:txBody>
                    <a:bodyPr/>
                    <a:lstStyle/>
                    <a:p>
                      <a:pPr algn="ctr">
                        <a:lnSpc>
                          <a:spcPct val="115000"/>
                        </a:lnSpc>
                        <a:spcAft>
                          <a:spcPts val="0"/>
                        </a:spcAft>
                      </a:pPr>
                      <a:r>
                        <a:rPr lang="en-GB" sz="1200" b="1">
                          <a:latin typeface="Arial Narrow"/>
                          <a:ea typeface="Times New Roman"/>
                          <a:cs typeface="Times New Roman"/>
                        </a:rPr>
                        <a:t>5</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4">
                  <a:txBody>
                    <a:bodyPr/>
                    <a:lstStyle/>
                    <a:p>
                      <a:pPr algn="ctr">
                        <a:lnSpc>
                          <a:spcPct val="115000"/>
                        </a:lnSpc>
                        <a:spcAft>
                          <a:spcPts val="0"/>
                        </a:spcAft>
                      </a:pPr>
                      <a:r>
                        <a:rPr lang="en-GB" sz="1200" b="1">
                          <a:latin typeface="Arial Narrow"/>
                          <a:ea typeface="Times New Roman"/>
                          <a:cs typeface="Times New Roman"/>
                        </a:rPr>
                        <a:t>BDL</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2197">
                <a:tc>
                  <a:txBody>
                    <a:bodyPr/>
                    <a:lstStyle/>
                    <a:p>
                      <a:pPr algn="ctr">
                        <a:lnSpc>
                          <a:spcPct val="115000"/>
                        </a:lnSpc>
                        <a:spcAft>
                          <a:spcPts val="0"/>
                        </a:spcAft>
                      </a:pPr>
                      <a:r>
                        <a:rPr lang="en-GB" sz="1200" b="1">
                          <a:latin typeface="Arial Narrow"/>
                          <a:ea typeface="Times New Roman"/>
                          <a:cs typeface="Times New Roman"/>
                        </a:rPr>
                        <a:t>1:2</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a:solidFill>
                            <a:srgbClr val="000000"/>
                          </a:solidFill>
                          <a:latin typeface="Arial Narrow"/>
                          <a:ea typeface="Times New Roman"/>
                          <a:cs typeface="Times New Roman"/>
                        </a:rPr>
                        <a:t>0.01</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a:txBody>
                    <a:bodyPr/>
                    <a:lstStyle/>
                    <a:p>
                      <a:pPr algn="ctr">
                        <a:lnSpc>
                          <a:spcPct val="115000"/>
                        </a:lnSpc>
                        <a:spcAft>
                          <a:spcPts val="0"/>
                        </a:spcAft>
                      </a:pPr>
                      <a:r>
                        <a:rPr lang="en-GB" sz="1200" b="1">
                          <a:solidFill>
                            <a:srgbClr val="000000"/>
                          </a:solidFill>
                          <a:latin typeface="Arial Narrow"/>
                          <a:ea typeface="Times New Roman"/>
                          <a:cs typeface="Times New Roman"/>
                        </a:rPr>
                        <a:t>0.02</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a:txBody>
                    <a:bodyPr/>
                    <a:lstStyle/>
                    <a:p>
                      <a:pPr algn="ctr">
                        <a:lnSpc>
                          <a:spcPct val="115000"/>
                        </a:lnSpc>
                        <a:spcAft>
                          <a:spcPts val="0"/>
                        </a:spcAft>
                      </a:pPr>
                      <a:r>
                        <a:rPr lang="en-GB" sz="1200" b="1">
                          <a:solidFill>
                            <a:srgbClr val="000000"/>
                          </a:solidFill>
                          <a:latin typeface="Arial Narrow"/>
                          <a:ea typeface="Times New Roman"/>
                          <a:cs typeface="Times New Roman"/>
                        </a:rPr>
                        <a:t>0.42</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dirty="0">
                          <a:solidFill>
                            <a:srgbClr val="000000"/>
                          </a:solidFill>
                          <a:latin typeface="Arial Narrow"/>
                          <a:ea typeface="Times New Roman"/>
                          <a:cs typeface="Times New Roman"/>
                        </a:rPr>
                        <a:t>0.11</a:t>
                      </a:r>
                      <a:endParaRPr lang="en-GB" sz="1200" dirty="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solidFill>
                            <a:srgbClr val="000000"/>
                          </a:solidFill>
                          <a:latin typeface="Arial Narrow"/>
                          <a:ea typeface="Times New Roman"/>
                          <a:cs typeface="Times New Roman"/>
                        </a:rPr>
                        <a:t>0.16</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solidFill>
                            <a:srgbClr val="000000"/>
                          </a:solidFill>
                          <a:latin typeface="Arial Narrow"/>
                          <a:ea typeface="Times New Roman"/>
                          <a:cs typeface="Times New Roman"/>
                        </a:rPr>
                        <a:t>4.18</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r>
              <a:tr h="232197">
                <a:tc>
                  <a:txBody>
                    <a:bodyPr/>
                    <a:lstStyle/>
                    <a:p>
                      <a:pPr algn="ctr">
                        <a:lnSpc>
                          <a:spcPct val="115000"/>
                        </a:lnSpc>
                        <a:spcAft>
                          <a:spcPts val="0"/>
                        </a:spcAft>
                      </a:pPr>
                      <a:r>
                        <a:rPr lang="en-GB" sz="1200" b="1">
                          <a:latin typeface="Arial Narrow"/>
                          <a:ea typeface="Times New Roman"/>
                          <a:cs typeface="Times New Roman"/>
                        </a:rPr>
                        <a:t>1:3</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a:solidFill>
                            <a:srgbClr val="000000"/>
                          </a:solidFill>
                          <a:latin typeface="Arial Narrow"/>
                          <a:ea typeface="Times New Roman"/>
                          <a:cs typeface="Times New Roman"/>
                        </a:rPr>
                        <a:t>0.01</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a:solidFill>
                            <a:srgbClr val="000000"/>
                          </a:solidFill>
                          <a:latin typeface="Arial Narrow"/>
                          <a:ea typeface="Times New Roman"/>
                          <a:cs typeface="Times New Roman"/>
                        </a:rPr>
                        <a:t>0.01</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a:solidFill>
                            <a:srgbClr val="000000"/>
                          </a:solidFill>
                          <a:latin typeface="Arial Narrow"/>
                          <a:ea typeface="Times New Roman"/>
                          <a:cs typeface="Times New Roman"/>
                        </a:rPr>
                        <a:t>0.02</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a:txBody>
                    <a:bodyPr/>
                    <a:lstStyle/>
                    <a:p>
                      <a:pPr algn="ctr">
                        <a:lnSpc>
                          <a:spcPct val="115000"/>
                        </a:lnSpc>
                        <a:spcAft>
                          <a:spcPts val="0"/>
                        </a:spcAft>
                      </a:pPr>
                      <a:r>
                        <a:rPr lang="en-GB" sz="1200" b="1">
                          <a:solidFill>
                            <a:srgbClr val="000000"/>
                          </a:solidFill>
                          <a:latin typeface="Arial Narrow"/>
                          <a:ea typeface="Times New Roman"/>
                          <a:cs typeface="Times New Roman"/>
                        </a:rPr>
                        <a:t>0.49</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solidFill>
                            <a:srgbClr val="000000"/>
                          </a:solidFill>
                          <a:latin typeface="Arial Narrow"/>
                          <a:ea typeface="Times New Roman"/>
                          <a:cs typeface="Times New Roman"/>
                        </a:rPr>
                        <a:t>0.12</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a:txBody>
                    <a:bodyPr/>
                    <a:lstStyle/>
                    <a:p>
                      <a:pPr algn="ctr">
                        <a:lnSpc>
                          <a:spcPct val="115000"/>
                        </a:lnSpc>
                        <a:spcAft>
                          <a:spcPts val="0"/>
                        </a:spcAft>
                      </a:pPr>
                      <a:r>
                        <a:rPr lang="en-GB" sz="1200" b="1">
                          <a:solidFill>
                            <a:srgbClr val="000000"/>
                          </a:solidFill>
                          <a:latin typeface="Arial Narrow"/>
                          <a:ea typeface="Times New Roman"/>
                          <a:cs typeface="Times New Roman"/>
                        </a:rPr>
                        <a:t>0.07</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a:txBody>
                    <a:bodyPr/>
                    <a:lstStyle/>
                    <a:p>
                      <a:pPr algn="ctr">
                        <a:lnSpc>
                          <a:spcPct val="115000"/>
                        </a:lnSpc>
                        <a:spcAft>
                          <a:spcPts val="0"/>
                        </a:spcAft>
                      </a:pPr>
                      <a:r>
                        <a:rPr lang="en-GB" sz="1200" b="1">
                          <a:solidFill>
                            <a:srgbClr val="000000"/>
                          </a:solidFill>
                          <a:latin typeface="Arial Narrow"/>
                          <a:ea typeface="Times New Roman"/>
                          <a:cs typeface="Times New Roman"/>
                        </a:rPr>
                        <a:t>0.16</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solidFill>
                            <a:srgbClr val="000000"/>
                          </a:solidFill>
                          <a:latin typeface="Arial Narrow"/>
                          <a:ea typeface="Times New Roman"/>
                          <a:cs typeface="Times New Roman"/>
                        </a:rPr>
                        <a:t>4.9</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r>
              <a:tr h="232197">
                <a:tc>
                  <a:txBody>
                    <a:bodyPr/>
                    <a:lstStyle/>
                    <a:p>
                      <a:pPr algn="ctr">
                        <a:lnSpc>
                          <a:spcPct val="115000"/>
                        </a:lnSpc>
                        <a:spcAft>
                          <a:spcPts val="0"/>
                        </a:spcAft>
                      </a:pPr>
                      <a:r>
                        <a:rPr lang="en-GB" sz="1200" b="1">
                          <a:latin typeface="Arial Narrow"/>
                          <a:ea typeface="Times New Roman"/>
                          <a:cs typeface="Times New Roman"/>
                        </a:rPr>
                        <a:t>1:4</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a:latin typeface="Arial Narrow"/>
                          <a:ea typeface="Times New Roman"/>
                          <a:cs typeface="Times New Roman"/>
                        </a:rPr>
                        <a:t>0.01</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lnSpc>
                          <a:spcPct val="115000"/>
                        </a:lnSpc>
                        <a:spcAft>
                          <a:spcPts val="0"/>
                        </a:spcAft>
                      </a:pPr>
                      <a:r>
                        <a:rPr lang="en-GB" sz="1200" b="1">
                          <a:latin typeface="Arial Narrow"/>
                          <a:ea typeface="Times New Roman"/>
                          <a:cs typeface="Times New Roman"/>
                        </a:rPr>
                        <a:t>BDL</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a:latin typeface="Arial Narrow"/>
                          <a:ea typeface="Times New Roman"/>
                          <a:cs typeface="Times New Roman"/>
                        </a:rPr>
                        <a:t>0.02</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0.11</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0.11</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rowSpan="2">
                  <a:txBody>
                    <a:bodyPr/>
                    <a:lstStyle/>
                    <a:p>
                      <a:pPr algn="ctr">
                        <a:lnSpc>
                          <a:spcPct val="115000"/>
                        </a:lnSpc>
                        <a:spcAft>
                          <a:spcPts val="0"/>
                        </a:spcAft>
                      </a:pPr>
                      <a:r>
                        <a:rPr lang="en-GB" sz="1200" b="1">
                          <a:latin typeface="Arial Narrow"/>
                          <a:ea typeface="Times New Roman"/>
                          <a:cs typeface="Times New Roman"/>
                        </a:rPr>
                        <a:t>BDL</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a:txBody>
                    <a:bodyPr/>
                    <a:lstStyle/>
                    <a:p>
                      <a:pPr algn="ctr">
                        <a:lnSpc>
                          <a:spcPct val="115000"/>
                        </a:lnSpc>
                        <a:spcAft>
                          <a:spcPts val="0"/>
                        </a:spcAft>
                      </a:pPr>
                      <a:r>
                        <a:rPr lang="en-GB" sz="1200" b="1" dirty="0">
                          <a:latin typeface="Arial Narrow"/>
                          <a:ea typeface="Times New Roman"/>
                          <a:cs typeface="Times New Roman"/>
                        </a:rPr>
                        <a:t>0.16</a:t>
                      </a:r>
                      <a:endParaRPr lang="en-GB" sz="1200" dirty="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1.06</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r>
              <a:tr h="232197">
                <a:tc>
                  <a:txBody>
                    <a:bodyPr/>
                    <a:lstStyle/>
                    <a:p>
                      <a:pPr algn="ctr">
                        <a:lnSpc>
                          <a:spcPct val="115000"/>
                        </a:lnSpc>
                        <a:spcAft>
                          <a:spcPts val="0"/>
                        </a:spcAft>
                      </a:pPr>
                      <a:r>
                        <a:rPr lang="en-GB" sz="1200" b="1">
                          <a:latin typeface="Arial Narrow"/>
                          <a:ea typeface="Times New Roman"/>
                          <a:cs typeface="Times New Roman"/>
                        </a:rPr>
                        <a:t>1:5</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a:latin typeface="Arial Narrow"/>
                          <a:ea typeface="Times New Roman"/>
                          <a:cs typeface="Times New Roman"/>
                        </a:rPr>
                        <a:t>0.01</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0.02</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0.54</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0.1</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dirty="0">
                          <a:latin typeface="Arial Narrow"/>
                          <a:ea typeface="Times New Roman"/>
                          <a:cs typeface="Times New Roman"/>
                        </a:rPr>
                        <a:t>0.17</a:t>
                      </a:r>
                      <a:endParaRPr lang="en-GB" sz="1200" dirty="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a:txBody>
                    <a:bodyPr/>
                    <a:lstStyle/>
                    <a:p>
                      <a:pPr algn="ctr">
                        <a:lnSpc>
                          <a:spcPct val="115000"/>
                        </a:lnSpc>
                        <a:spcAft>
                          <a:spcPts val="0"/>
                        </a:spcAft>
                      </a:pPr>
                      <a:r>
                        <a:rPr lang="en-GB" sz="1200" b="1" dirty="0">
                          <a:latin typeface="Arial Narrow"/>
                          <a:ea typeface="Times New Roman"/>
                          <a:cs typeface="Times New Roman"/>
                        </a:rPr>
                        <a:t>0.06</a:t>
                      </a:r>
                      <a:endParaRPr lang="en-GB" sz="1200" dirty="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5.4</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0.13</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2197">
                <a:tc>
                  <a:txBody>
                    <a:bodyPr/>
                    <a:lstStyle/>
                    <a:p>
                      <a:pPr algn="ctr">
                        <a:lnSpc>
                          <a:spcPct val="115000"/>
                        </a:lnSpc>
                        <a:spcAft>
                          <a:spcPts val="0"/>
                        </a:spcAft>
                      </a:pPr>
                      <a:r>
                        <a:rPr lang="en-GB" sz="1200" b="1">
                          <a:latin typeface="Arial Narrow"/>
                          <a:ea typeface="Times New Roman"/>
                          <a:cs typeface="Times New Roman"/>
                        </a:rPr>
                        <a:t>1:6</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a:latin typeface="Arial Narrow"/>
                          <a:ea typeface="Times New Roman"/>
                          <a:cs typeface="Times New Roman"/>
                        </a:rPr>
                        <a:t>0.01</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a:latin typeface="Arial Narrow"/>
                          <a:ea typeface="Times New Roman"/>
                          <a:cs typeface="Times New Roman"/>
                        </a:rPr>
                        <a:t>0.01</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a:latin typeface="Arial Narrow"/>
                          <a:ea typeface="Times New Roman"/>
                          <a:cs typeface="Times New Roman"/>
                        </a:rPr>
                        <a:t>0.02</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0.26</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0.12</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0.04</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0.18</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rowSpan="4">
                  <a:txBody>
                    <a:bodyPr/>
                    <a:lstStyle/>
                    <a:p>
                      <a:pPr algn="ctr">
                        <a:lnSpc>
                          <a:spcPct val="115000"/>
                        </a:lnSpc>
                        <a:spcAft>
                          <a:spcPts val="0"/>
                        </a:spcAft>
                      </a:pPr>
                      <a:r>
                        <a:rPr lang="en-GB" sz="1200" b="1">
                          <a:latin typeface="Arial Narrow"/>
                          <a:ea typeface="Times New Roman"/>
                          <a:cs typeface="Times New Roman"/>
                        </a:rPr>
                        <a:t>BDL</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2.60</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rowSpan="4">
                  <a:txBody>
                    <a:bodyPr/>
                    <a:lstStyle/>
                    <a:p>
                      <a:pPr algn="ctr">
                        <a:lnSpc>
                          <a:spcPct val="115000"/>
                        </a:lnSpc>
                        <a:spcAft>
                          <a:spcPts val="0"/>
                        </a:spcAft>
                      </a:pPr>
                      <a:r>
                        <a:rPr lang="en-GB" sz="1200" b="1">
                          <a:latin typeface="Arial Narrow"/>
                          <a:ea typeface="Times New Roman"/>
                          <a:cs typeface="Times New Roman"/>
                        </a:rPr>
                        <a:t>BDL</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2197">
                <a:tc>
                  <a:txBody>
                    <a:bodyPr/>
                    <a:lstStyle/>
                    <a:p>
                      <a:pPr algn="ctr">
                        <a:lnSpc>
                          <a:spcPct val="115000"/>
                        </a:lnSpc>
                        <a:spcAft>
                          <a:spcPts val="0"/>
                        </a:spcAft>
                      </a:pPr>
                      <a:r>
                        <a:rPr lang="en-GB" sz="1200" b="1">
                          <a:latin typeface="Arial Narrow"/>
                          <a:ea typeface="Times New Roman"/>
                          <a:cs typeface="Times New Roman"/>
                        </a:rPr>
                        <a:t>1:7</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a:latin typeface="Arial Narrow"/>
                          <a:ea typeface="Times New Roman"/>
                          <a:cs typeface="Times New Roman"/>
                        </a:rPr>
                        <a:t>0.01</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a:latin typeface="Arial Narrow"/>
                          <a:ea typeface="Times New Roman"/>
                          <a:cs typeface="Times New Roman"/>
                        </a:rPr>
                        <a:t>0.01</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a:latin typeface="Arial Narrow"/>
                          <a:ea typeface="Times New Roman"/>
                          <a:cs typeface="Times New Roman"/>
                        </a:rPr>
                        <a:t>0.02</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a:txBody>
                    <a:bodyPr/>
                    <a:lstStyle/>
                    <a:p>
                      <a:pPr algn="ctr">
                        <a:lnSpc>
                          <a:spcPct val="115000"/>
                        </a:lnSpc>
                        <a:spcAft>
                          <a:spcPts val="0"/>
                        </a:spcAft>
                      </a:pPr>
                      <a:r>
                        <a:rPr lang="en-GB" sz="1200" b="1">
                          <a:solidFill>
                            <a:srgbClr val="000000"/>
                          </a:solidFill>
                          <a:latin typeface="Arial Narrow"/>
                          <a:ea typeface="Times New Roman"/>
                          <a:cs typeface="Times New Roman"/>
                        </a:rPr>
                        <a:t>BDL</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0.11</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0.08</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a:txBody>
                    <a:bodyPr/>
                    <a:lstStyle/>
                    <a:p>
                      <a:pPr algn="ctr">
                        <a:lnSpc>
                          <a:spcPct val="115000"/>
                        </a:lnSpc>
                        <a:spcAft>
                          <a:spcPts val="0"/>
                        </a:spcAft>
                      </a:pPr>
                      <a:r>
                        <a:rPr lang="en-GB" sz="1200" b="1" dirty="0">
                          <a:latin typeface="Arial Narrow"/>
                          <a:ea typeface="Times New Roman"/>
                          <a:cs typeface="Times New Roman"/>
                        </a:rPr>
                        <a:t>0.18</a:t>
                      </a:r>
                      <a:endParaRPr lang="en-GB" sz="1200" dirty="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dirty="0">
                          <a:solidFill>
                            <a:srgbClr val="000000"/>
                          </a:solidFill>
                          <a:latin typeface="Arial Narrow"/>
                          <a:ea typeface="Times New Roman"/>
                          <a:cs typeface="Times New Roman"/>
                        </a:rPr>
                        <a:t>BDL</a:t>
                      </a:r>
                      <a:endParaRPr lang="en-GB" sz="1200" dirty="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r>
              <a:tr h="232197">
                <a:tc>
                  <a:txBody>
                    <a:bodyPr/>
                    <a:lstStyle/>
                    <a:p>
                      <a:pPr algn="ctr">
                        <a:lnSpc>
                          <a:spcPct val="115000"/>
                        </a:lnSpc>
                        <a:spcAft>
                          <a:spcPts val="0"/>
                        </a:spcAft>
                      </a:pPr>
                      <a:r>
                        <a:rPr lang="en-GB" sz="1200" b="1">
                          <a:latin typeface="Arial Narrow"/>
                          <a:ea typeface="Times New Roman"/>
                          <a:cs typeface="Times New Roman"/>
                        </a:rPr>
                        <a:t>1:8</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a:latin typeface="Arial Narrow"/>
                          <a:ea typeface="Times New Roman"/>
                          <a:cs typeface="Times New Roman"/>
                        </a:rPr>
                        <a:t>0.01</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a:latin typeface="Arial Narrow"/>
                          <a:ea typeface="Times New Roman"/>
                          <a:cs typeface="Times New Roman"/>
                        </a:rPr>
                        <a:t>0.01</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a:latin typeface="Arial Narrow"/>
                          <a:ea typeface="Times New Roman"/>
                          <a:cs typeface="Times New Roman"/>
                        </a:rPr>
                        <a:t>0.02</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0.10</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0.12</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0.08</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0.15</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1.01</a:t>
                      </a:r>
                      <a:endParaRPr lang="en-GB" sz="12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r>
              <a:tr h="232197">
                <a:tc>
                  <a:txBody>
                    <a:bodyPr/>
                    <a:lstStyle/>
                    <a:p>
                      <a:pPr algn="ctr">
                        <a:lnSpc>
                          <a:spcPct val="115000"/>
                        </a:lnSpc>
                        <a:spcAft>
                          <a:spcPts val="0"/>
                        </a:spcAft>
                      </a:pPr>
                      <a:r>
                        <a:rPr lang="en-GB" sz="1000" b="1">
                          <a:latin typeface="Arial Narrow"/>
                          <a:ea typeface="Times New Roman"/>
                          <a:cs typeface="Times New Roman"/>
                        </a:rPr>
                        <a:t>1:9</a:t>
                      </a:r>
                      <a:endParaRPr lang="en-GB" sz="11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000" b="1">
                          <a:latin typeface="Arial Narrow"/>
                          <a:ea typeface="Times New Roman"/>
                          <a:cs typeface="Times New Roman"/>
                        </a:rPr>
                        <a:t>0.01</a:t>
                      </a:r>
                      <a:endParaRPr lang="en-GB" sz="11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000" b="1">
                          <a:latin typeface="Arial Narrow"/>
                          <a:ea typeface="Times New Roman"/>
                          <a:cs typeface="Times New Roman"/>
                        </a:rPr>
                        <a:t>0.01</a:t>
                      </a:r>
                      <a:endParaRPr lang="en-GB" sz="11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000" b="1">
                          <a:latin typeface="Arial Narrow"/>
                          <a:ea typeface="Times New Roman"/>
                          <a:cs typeface="Times New Roman"/>
                        </a:rPr>
                        <a:t>0.02</a:t>
                      </a:r>
                      <a:endParaRPr lang="en-GB" sz="11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a:txBody>
                    <a:bodyPr/>
                    <a:lstStyle/>
                    <a:p>
                      <a:pPr algn="ctr">
                        <a:lnSpc>
                          <a:spcPct val="115000"/>
                        </a:lnSpc>
                        <a:spcAft>
                          <a:spcPts val="0"/>
                        </a:spcAft>
                      </a:pPr>
                      <a:r>
                        <a:rPr lang="en-GB" sz="1000" b="1">
                          <a:solidFill>
                            <a:srgbClr val="000000"/>
                          </a:solidFill>
                          <a:latin typeface="Arial Narrow"/>
                          <a:ea typeface="Times New Roman"/>
                          <a:cs typeface="Times New Roman"/>
                        </a:rPr>
                        <a:t>BDL</a:t>
                      </a:r>
                      <a:endParaRPr lang="en-GB" sz="11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000" b="1" dirty="0">
                          <a:latin typeface="Arial Narrow"/>
                          <a:ea typeface="Times New Roman"/>
                          <a:cs typeface="Times New Roman"/>
                        </a:rPr>
                        <a:t>0.13</a:t>
                      </a:r>
                      <a:endParaRPr lang="en-GB" sz="1100" dirty="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a:txBody>
                    <a:bodyPr/>
                    <a:lstStyle/>
                    <a:p>
                      <a:pPr algn="ctr">
                        <a:lnSpc>
                          <a:spcPct val="115000"/>
                        </a:lnSpc>
                        <a:spcAft>
                          <a:spcPts val="0"/>
                        </a:spcAft>
                      </a:pPr>
                      <a:r>
                        <a:rPr lang="en-GB" sz="1000" b="1">
                          <a:latin typeface="Arial Narrow"/>
                          <a:ea typeface="Times New Roman"/>
                          <a:cs typeface="Times New Roman"/>
                        </a:rPr>
                        <a:t>0.08</a:t>
                      </a:r>
                      <a:endParaRPr lang="en-GB" sz="11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a:txBody>
                    <a:bodyPr/>
                    <a:lstStyle/>
                    <a:p>
                      <a:pPr algn="ctr">
                        <a:lnSpc>
                          <a:spcPct val="115000"/>
                        </a:lnSpc>
                        <a:spcAft>
                          <a:spcPts val="0"/>
                        </a:spcAft>
                      </a:pPr>
                      <a:r>
                        <a:rPr lang="en-GB" sz="1000" b="1">
                          <a:latin typeface="Arial Narrow"/>
                          <a:ea typeface="Times New Roman"/>
                          <a:cs typeface="Times New Roman"/>
                        </a:rPr>
                        <a:t>0.14</a:t>
                      </a:r>
                      <a:endParaRPr lang="en-GB" sz="110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000" b="1" dirty="0">
                          <a:solidFill>
                            <a:srgbClr val="000000"/>
                          </a:solidFill>
                          <a:latin typeface="Arial Narrow"/>
                          <a:ea typeface="Times New Roman"/>
                          <a:cs typeface="Times New Roman"/>
                        </a:rPr>
                        <a:t>BDL</a:t>
                      </a:r>
                      <a:endParaRPr lang="en-GB" sz="1100" dirty="0">
                        <a:latin typeface="Calibri"/>
                        <a:ea typeface="Times New Roman"/>
                        <a:cs typeface="Times New Roman"/>
                      </a:endParaRPr>
                    </a:p>
                  </a:txBody>
                  <a:tcPr marL="68122" marR="68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r>
            </a:tbl>
          </a:graphicData>
        </a:graphic>
      </p:graphicFrame>
      <p:sp>
        <p:nvSpPr>
          <p:cNvPr id="2" name="Title 1"/>
          <p:cNvSpPr>
            <a:spLocks noGrp="1"/>
          </p:cNvSpPr>
          <p:nvPr>
            <p:ph type="title"/>
          </p:nvPr>
        </p:nvSpPr>
        <p:spPr>
          <a:xfrm>
            <a:off x="457200" y="189178"/>
            <a:ext cx="8229600" cy="1143000"/>
          </a:xfrm>
        </p:spPr>
        <p:txBody>
          <a:bodyPr/>
          <a:lstStyle/>
          <a:p>
            <a:r>
              <a:rPr lang="tr-TR" dirty="0" err="1">
                <a:solidFill>
                  <a:schemeClr val="tx1"/>
                </a:solidFill>
                <a:latin typeface="Helvetica" panose="020B0604020202020204" pitchFamily="34" charset="0"/>
                <a:cs typeface="Helvetica" panose="020B0604020202020204" pitchFamily="34" charset="0"/>
              </a:rPr>
              <a:t>Granular</a:t>
            </a:r>
            <a:r>
              <a:rPr lang="tr-TR" dirty="0">
                <a:solidFill>
                  <a:schemeClr val="tx1"/>
                </a:solidFill>
                <a:latin typeface="Helvetica" panose="020B0604020202020204" pitchFamily="34" charset="0"/>
                <a:cs typeface="Helvetica" panose="020B0604020202020204" pitchFamily="34" charset="0"/>
              </a:rPr>
              <a:t> </a:t>
            </a:r>
            <a:r>
              <a:rPr lang="tr-TR" dirty="0" err="1">
                <a:solidFill>
                  <a:schemeClr val="tx1"/>
                </a:solidFill>
                <a:latin typeface="Helvetica" panose="020B0604020202020204" pitchFamily="34" charset="0"/>
                <a:cs typeface="Helvetica" panose="020B0604020202020204" pitchFamily="34" charset="0"/>
              </a:rPr>
              <a:t>Leaching</a:t>
            </a:r>
            <a:r>
              <a:rPr lang="tr-TR" dirty="0">
                <a:solidFill>
                  <a:schemeClr val="tx1"/>
                </a:solidFill>
                <a:latin typeface="Helvetica" panose="020B0604020202020204" pitchFamily="34" charset="0"/>
                <a:cs typeface="Helvetica" panose="020B0604020202020204" pitchFamily="34" charset="0"/>
              </a:rPr>
              <a:t> Test </a:t>
            </a:r>
            <a:r>
              <a:rPr lang="tr-TR" dirty="0" err="1">
                <a:solidFill>
                  <a:schemeClr val="tx1"/>
                </a:solidFill>
                <a:latin typeface="Helvetica" panose="020B0604020202020204" pitchFamily="34" charset="0"/>
                <a:cs typeface="Helvetica" panose="020B0604020202020204" pitchFamily="34" charset="0"/>
              </a:rPr>
              <a:t>Results</a:t>
            </a:r>
            <a:endParaRPr lang="tr-TR" dirty="0">
              <a:solidFill>
                <a:schemeClr val="tx1"/>
              </a:solidFill>
              <a:latin typeface="Helvetica" panose="020B0604020202020204" pitchFamily="34" charset="0"/>
              <a:cs typeface="Helvetica" panose="020B0604020202020204" pitchFamily="34" charset="0"/>
            </a:endParaRPr>
          </a:p>
        </p:txBody>
      </p:sp>
    </p:spTree>
    <p:extLst>
      <p:ext uri="{BB962C8B-B14F-4D97-AF65-F5344CB8AC3E}">
        <p14:creationId xmlns="" xmlns:p14="http://schemas.microsoft.com/office/powerpoint/2010/main" val="208106545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1553004233"/>
              </p:ext>
            </p:extLst>
          </p:nvPr>
        </p:nvGraphicFramePr>
        <p:xfrm>
          <a:off x="86746" y="1340773"/>
          <a:ext cx="8964489" cy="5040551"/>
        </p:xfrm>
        <a:graphic>
          <a:graphicData uri="http://schemas.openxmlformats.org/drawingml/2006/table">
            <a:tbl>
              <a:tblPr/>
              <a:tblGrid>
                <a:gridCol w="686276"/>
                <a:gridCol w="488712"/>
                <a:gridCol w="488712"/>
                <a:gridCol w="488712"/>
                <a:gridCol w="488712"/>
                <a:gridCol w="488712"/>
                <a:gridCol w="488712"/>
                <a:gridCol w="441920"/>
                <a:gridCol w="460768"/>
                <a:gridCol w="415926"/>
                <a:gridCol w="460768"/>
                <a:gridCol w="403577"/>
                <a:gridCol w="460768"/>
                <a:gridCol w="441920"/>
                <a:gridCol w="460768"/>
                <a:gridCol w="403577"/>
                <a:gridCol w="531604"/>
                <a:gridCol w="403577"/>
                <a:gridCol w="460768"/>
              </a:tblGrid>
              <a:tr h="533452">
                <a:tc>
                  <a:txBody>
                    <a:bodyPr/>
                    <a:lstStyle/>
                    <a:p>
                      <a:pPr algn="ctr">
                        <a:lnSpc>
                          <a:spcPct val="115000"/>
                        </a:lnSpc>
                        <a:spcAft>
                          <a:spcPts val="0"/>
                        </a:spcAft>
                      </a:pPr>
                      <a:r>
                        <a:rPr lang="en-GB" sz="1200" b="1" dirty="0" err="1">
                          <a:solidFill>
                            <a:srgbClr val="FFFFFF"/>
                          </a:solidFill>
                          <a:latin typeface="Arial Narrow"/>
                          <a:ea typeface="Times New Roman"/>
                          <a:cs typeface="Times New Roman"/>
                        </a:rPr>
                        <a:t>CEMI:slag</a:t>
                      </a:r>
                      <a:r>
                        <a:rPr lang="en-GB" sz="1200" b="1" dirty="0">
                          <a:solidFill>
                            <a:srgbClr val="FFFFFF"/>
                          </a:solidFill>
                          <a:latin typeface="Arial Narrow"/>
                          <a:ea typeface="Times New Roman"/>
                          <a:cs typeface="Times New Roman"/>
                        </a:rPr>
                        <a:t> ratio</a:t>
                      </a:r>
                      <a:endParaRPr lang="en-GB" sz="1200" dirty="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a:solidFill>
                            <a:srgbClr val="FFFFFF"/>
                          </a:solidFill>
                          <a:latin typeface="Arial Narrow"/>
                          <a:ea typeface="Times New Roman"/>
                          <a:cs typeface="Times New Roman"/>
                        </a:rPr>
                        <a:t>Pb (mg/l)</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a:solidFill>
                            <a:srgbClr val="FFFFFF"/>
                          </a:solidFill>
                          <a:latin typeface="Arial Narrow"/>
                          <a:ea typeface="Times New Roman"/>
                          <a:cs typeface="Times New Roman"/>
                        </a:rPr>
                        <a:t>Cd (mg/l)</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a:solidFill>
                            <a:srgbClr val="FFFFFF"/>
                          </a:solidFill>
                          <a:latin typeface="Arial Narrow"/>
                          <a:ea typeface="Times New Roman"/>
                          <a:cs typeface="Times New Roman"/>
                        </a:rPr>
                        <a:t>Cr (mg/l)</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a:solidFill>
                            <a:srgbClr val="FFFFFF"/>
                          </a:solidFill>
                          <a:latin typeface="Arial Narrow"/>
                          <a:ea typeface="Times New Roman"/>
                          <a:cs typeface="Times New Roman"/>
                        </a:rPr>
                        <a:t>Zn (mg/l)</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a:solidFill>
                            <a:srgbClr val="FFFFFF"/>
                          </a:solidFill>
                          <a:latin typeface="Arial Narrow"/>
                          <a:ea typeface="Times New Roman"/>
                          <a:cs typeface="Times New Roman"/>
                        </a:rPr>
                        <a:t>Mo (mg/l)</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a:solidFill>
                            <a:srgbClr val="FFFFFF"/>
                          </a:solidFill>
                          <a:latin typeface="Arial Narrow"/>
                          <a:ea typeface="Times New Roman"/>
                          <a:cs typeface="Times New Roman"/>
                        </a:rPr>
                        <a:t>As (mg/l)</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dirty="0" err="1">
                          <a:solidFill>
                            <a:srgbClr val="FFFFFF"/>
                          </a:solidFill>
                          <a:latin typeface="Arial Narrow"/>
                          <a:ea typeface="Times New Roman"/>
                          <a:cs typeface="Times New Roman"/>
                        </a:rPr>
                        <a:t>Pb</a:t>
                      </a:r>
                      <a:r>
                        <a:rPr lang="en-GB" sz="1200" b="1" dirty="0">
                          <a:solidFill>
                            <a:srgbClr val="FFFFFF"/>
                          </a:solidFill>
                          <a:latin typeface="Arial Narrow"/>
                          <a:ea typeface="Times New Roman"/>
                          <a:cs typeface="Times New Roman"/>
                        </a:rPr>
                        <a:t>         limit</a:t>
                      </a:r>
                      <a:endParaRPr lang="en-GB" sz="1200" dirty="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dirty="0" err="1">
                          <a:solidFill>
                            <a:srgbClr val="FFFFFF"/>
                          </a:solidFill>
                          <a:latin typeface="Arial Narrow"/>
                          <a:ea typeface="Times New Roman"/>
                          <a:cs typeface="Times New Roman"/>
                        </a:rPr>
                        <a:t>Pb</a:t>
                      </a:r>
                      <a:endParaRPr lang="en-GB" sz="1200" dirty="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a:solidFill>
                            <a:srgbClr val="FFFFFF"/>
                          </a:solidFill>
                          <a:latin typeface="Arial Narrow"/>
                          <a:ea typeface="Times New Roman"/>
                          <a:cs typeface="Times New Roman"/>
                        </a:rPr>
                        <a:t>Cd      limit</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a:solidFill>
                            <a:srgbClr val="FFFFFF"/>
                          </a:solidFill>
                          <a:latin typeface="Arial Narrow"/>
                          <a:ea typeface="Times New Roman"/>
                          <a:cs typeface="Times New Roman"/>
                        </a:rPr>
                        <a:t>Cd</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a:solidFill>
                            <a:srgbClr val="FFFFFF"/>
                          </a:solidFill>
                          <a:latin typeface="Arial Narrow"/>
                          <a:ea typeface="Times New Roman"/>
                          <a:cs typeface="Times New Roman"/>
                        </a:rPr>
                        <a:t>Cr             limit</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a:solidFill>
                            <a:srgbClr val="FFFFFF"/>
                          </a:solidFill>
                          <a:latin typeface="Arial Narrow"/>
                          <a:ea typeface="Times New Roman"/>
                          <a:cs typeface="Times New Roman"/>
                        </a:rPr>
                        <a:t>Cr</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a:solidFill>
                            <a:srgbClr val="FFFFFF"/>
                          </a:solidFill>
                          <a:latin typeface="Arial Narrow"/>
                          <a:ea typeface="Times New Roman"/>
                          <a:cs typeface="Times New Roman"/>
                        </a:rPr>
                        <a:t>Zn     limit</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a:solidFill>
                            <a:srgbClr val="FFFFFF"/>
                          </a:solidFill>
                          <a:latin typeface="Arial Narrow"/>
                          <a:ea typeface="Times New Roman"/>
                          <a:cs typeface="Times New Roman"/>
                        </a:rPr>
                        <a:t>Zn</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a:solidFill>
                            <a:srgbClr val="FFFFFF"/>
                          </a:solidFill>
                          <a:latin typeface="Arial Narrow"/>
                          <a:ea typeface="Times New Roman"/>
                          <a:cs typeface="Times New Roman"/>
                        </a:rPr>
                        <a:t>Mo limit</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a:solidFill>
                            <a:srgbClr val="FFFFFF"/>
                          </a:solidFill>
                          <a:latin typeface="Arial Narrow"/>
                          <a:ea typeface="Times New Roman"/>
                          <a:cs typeface="Times New Roman"/>
                        </a:rPr>
                        <a:t>Mo</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a:solidFill>
                            <a:srgbClr val="FFFFFF"/>
                          </a:solidFill>
                          <a:latin typeface="Arial Narrow"/>
                          <a:ea typeface="Times New Roman"/>
                          <a:cs typeface="Times New Roman"/>
                        </a:rPr>
                        <a:t>As limit</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a:solidFill>
                            <a:srgbClr val="FFFFFF"/>
                          </a:solidFill>
                          <a:latin typeface="Arial Narrow"/>
                          <a:ea typeface="Times New Roman"/>
                          <a:cs typeface="Times New Roman"/>
                        </a:rPr>
                        <a:t>As</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r>
              <a:tr h="285314">
                <a:tc>
                  <a:txBody>
                    <a:bodyPr/>
                    <a:lstStyle/>
                    <a:p>
                      <a:pPr algn="ctr">
                        <a:lnSpc>
                          <a:spcPct val="115000"/>
                        </a:lnSpc>
                        <a:spcAft>
                          <a:spcPts val="0"/>
                        </a:spcAft>
                      </a:pPr>
                      <a:r>
                        <a:rPr lang="en-GB" sz="1200" b="1">
                          <a:latin typeface="Arial Narrow"/>
                          <a:ea typeface="Times New Roman"/>
                          <a:cs typeface="Times New Roman"/>
                        </a:rPr>
                        <a:t>1:1</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dirty="0">
                          <a:solidFill>
                            <a:srgbClr val="000000"/>
                          </a:solidFill>
                          <a:latin typeface="Arial Narrow"/>
                          <a:ea typeface="Times New Roman"/>
                          <a:cs typeface="Times New Roman"/>
                        </a:rPr>
                        <a:t>0.18</a:t>
                      </a:r>
                      <a:endParaRPr lang="en-GB" sz="1200" dirty="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7">
                  <a:txBody>
                    <a:bodyPr/>
                    <a:lstStyle/>
                    <a:p>
                      <a:pPr algn="ctr">
                        <a:lnSpc>
                          <a:spcPct val="115000"/>
                        </a:lnSpc>
                        <a:spcAft>
                          <a:spcPts val="0"/>
                        </a:spcAft>
                      </a:pPr>
                      <a:r>
                        <a:rPr lang="en-GB" sz="1200" b="1">
                          <a:solidFill>
                            <a:srgbClr val="000000"/>
                          </a:solidFill>
                          <a:latin typeface="Arial Narrow"/>
                          <a:ea typeface="Times New Roman"/>
                          <a:cs typeface="Times New Roman"/>
                        </a:rPr>
                        <a:t>BDL</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a:solidFill>
                            <a:srgbClr val="000000"/>
                          </a:solidFill>
                          <a:latin typeface="Arial Narrow"/>
                          <a:ea typeface="Times New Roman"/>
                          <a:cs typeface="Times New Roman"/>
                        </a:rPr>
                        <a:t>0.01</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7">
                  <a:txBody>
                    <a:bodyPr/>
                    <a:lstStyle/>
                    <a:p>
                      <a:pPr algn="ctr">
                        <a:lnSpc>
                          <a:spcPct val="115000"/>
                        </a:lnSpc>
                        <a:spcAft>
                          <a:spcPts val="0"/>
                        </a:spcAft>
                      </a:pPr>
                      <a:r>
                        <a:rPr lang="en-GB" sz="1200" b="1">
                          <a:latin typeface="Calibri"/>
                          <a:ea typeface="Times New Roman"/>
                          <a:cs typeface="Times New Roman"/>
                        </a:rPr>
                        <a:t>BDL</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a:solidFill>
                            <a:srgbClr val="000000"/>
                          </a:solidFill>
                          <a:latin typeface="Arial Narrow"/>
                          <a:ea typeface="Times New Roman"/>
                          <a:cs typeface="Times New Roman"/>
                        </a:rPr>
                        <a:t>0.03</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7">
                  <a:txBody>
                    <a:bodyPr/>
                    <a:lstStyle/>
                    <a:p>
                      <a:pPr algn="ctr">
                        <a:lnSpc>
                          <a:spcPct val="115000"/>
                        </a:lnSpc>
                        <a:spcAft>
                          <a:spcPts val="0"/>
                        </a:spcAft>
                      </a:pPr>
                      <a:r>
                        <a:rPr lang="en-GB" sz="1200" b="1">
                          <a:latin typeface="Calibri"/>
                          <a:ea typeface="Times New Roman"/>
                          <a:cs typeface="Times New Roman"/>
                        </a:rPr>
                        <a:t>BDL</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7">
                  <a:txBody>
                    <a:bodyPr/>
                    <a:lstStyle/>
                    <a:p>
                      <a:pPr algn="ctr">
                        <a:lnSpc>
                          <a:spcPct val="115000"/>
                        </a:lnSpc>
                        <a:spcAft>
                          <a:spcPts val="0"/>
                        </a:spcAft>
                      </a:pPr>
                      <a:r>
                        <a:rPr lang="en-GB" sz="1200" b="1">
                          <a:latin typeface="Arial Narrow"/>
                          <a:ea typeface="Times New Roman"/>
                          <a:cs typeface="Times New Roman"/>
                        </a:rPr>
                        <a:t>50</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GB" sz="1200" b="1">
                          <a:solidFill>
                            <a:srgbClr val="000000"/>
                          </a:solidFill>
                          <a:latin typeface="Arial Narrow"/>
                          <a:ea typeface="Times New Roman"/>
                          <a:cs typeface="Times New Roman"/>
                        </a:rPr>
                        <a:t>BDL</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7">
                  <a:txBody>
                    <a:bodyPr/>
                    <a:lstStyle/>
                    <a:p>
                      <a:pPr algn="ctr">
                        <a:lnSpc>
                          <a:spcPct val="115000"/>
                        </a:lnSpc>
                        <a:spcAft>
                          <a:spcPts val="0"/>
                        </a:spcAft>
                      </a:pPr>
                      <a:r>
                        <a:rPr lang="en-GB" sz="1200" b="1">
                          <a:latin typeface="Arial Narrow"/>
                          <a:ea typeface="Times New Roman"/>
                          <a:cs typeface="Times New Roman"/>
                        </a:rPr>
                        <a:t>5</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7">
                  <a:txBody>
                    <a:bodyPr/>
                    <a:lstStyle/>
                    <a:p>
                      <a:pPr algn="ctr">
                        <a:lnSpc>
                          <a:spcPct val="115000"/>
                        </a:lnSpc>
                        <a:spcAft>
                          <a:spcPts val="0"/>
                        </a:spcAft>
                      </a:pPr>
                      <a:r>
                        <a:rPr lang="en-GB" sz="1200" b="1">
                          <a:latin typeface="Calibri"/>
                          <a:ea typeface="Times New Roman"/>
                          <a:cs typeface="Times New Roman"/>
                        </a:rPr>
                        <a:t>BDL</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7">
                  <a:txBody>
                    <a:bodyPr/>
                    <a:lstStyle/>
                    <a:p>
                      <a:pPr algn="ctr">
                        <a:lnSpc>
                          <a:spcPct val="115000"/>
                        </a:lnSpc>
                        <a:spcAft>
                          <a:spcPts val="0"/>
                        </a:spcAft>
                      </a:pPr>
                      <a:r>
                        <a:rPr lang="en-GB" sz="1200" b="1">
                          <a:latin typeface="Arial Narrow"/>
                          <a:ea typeface="Times New Roman"/>
                          <a:cs typeface="Times New Roman"/>
                        </a:rPr>
                        <a:t>70</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GB" sz="1200" b="1">
                          <a:latin typeface="Arial Narrow"/>
                          <a:ea typeface="Times New Roman"/>
                          <a:cs typeface="Times New Roman"/>
                        </a:rPr>
                        <a:t>0.18</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7">
                  <a:txBody>
                    <a:bodyPr/>
                    <a:lstStyle/>
                    <a:p>
                      <a:pPr algn="ctr">
                        <a:lnSpc>
                          <a:spcPct val="115000"/>
                        </a:lnSpc>
                        <a:spcAft>
                          <a:spcPts val="0"/>
                        </a:spcAft>
                      </a:pPr>
                      <a:r>
                        <a:rPr lang="en-GB" sz="1200" b="1">
                          <a:latin typeface="Arial Narrow"/>
                          <a:ea typeface="Times New Roman"/>
                          <a:cs typeface="Times New Roman"/>
                        </a:rPr>
                        <a:t>200</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7">
                  <a:txBody>
                    <a:bodyPr/>
                    <a:lstStyle/>
                    <a:p>
                      <a:pPr algn="ctr">
                        <a:lnSpc>
                          <a:spcPct val="115000"/>
                        </a:lnSpc>
                        <a:spcAft>
                          <a:spcPts val="0"/>
                        </a:spcAft>
                      </a:pPr>
                      <a:r>
                        <a:rPr lang="en-GB" sz="1200" b="1">
                          <a:latin typeface="Calibri"/>
                          <a:ea typeface="Times New Roman"/>
                          <a:cs typeface="Times New Roman"/>
                        </a:rPr>
                        <a:t>BDL</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7">
                  <a:txBody>
                    <a:bodyPr/>
                    <a:lstStyle/>
                    <a:p>
                      <a:pPr algn="ctr">
                        <a:lnSpc>
                          <a:spcPct val="115000"/>
                        </a:lnSpc>
                        <a:spcAft>
                          <a:spcPts val="0"/>
                        </a:spcAft>
                      </a:pPr>
                      <a:r>
                        <a:rPr lang="en-GB" sz="1200" b="1">
                          <a:latin typeface="Arial Narrow"/>
                          <a:ea typeface="Times New Roman"/>
                          <a:cs typeface="Times New Roman"/>
                        </a:rPr>
                        <a:t>30</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GB" sz="1200" b="1">
                          <a:latin typeface="Arial Narrow"/>
                          <a:ea typeface="Times New Roman"/>
                          <a:cs typeface="Times New Roman"/>
                        </a:rPr>
                        <a:t>0.32</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7">
                  <a:txBody>
                    <a:bodyPr/>
                    <a:lstStyle/>
                    <a:p>
                      <a:pPr algn="ctr">
                        <a:lnSpc>
                          <a:spcPct val="115000"/>
                        </a:lnSpc>
                        <a:spcAft>
                          <a:spcPts val="0"/>
                        </a:spcAft>
                      </a:pPr>
                      <a:r>
                        <a:rPr lang="en-GB" sz="1200" b="1">
                          <a:latin typeface="Arial Narrow"/>
                          <a:ea typeface="Times New Roman"/>
                          <a:cs typeface="Times New Roman"/>
                        </a:rPr>
                        <a:t>25</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7">
                  <a:txBody>
                    <a:bodyPr/>
                    <a:lstStyle/>
                    <a:p>
                      <a:pPr algn="ctr">
                        <a:lnSpc>
                          <a:spcPct val="115000"/>
                        </a:lnSpc>
                        <a:spcAft>
                          <a:spcPts val="0"/>
                        </a:spcAft>
                      </a:pPr>
                      <a:r>
                        <a:rPr lang="en-GB" sz="1200" b="1">
                          <a:latin typeface="Calibri"/>
                          <a:ea typeface="Times New Roman"/>
                          <a:cs typeface="Times New Roman"/>
                        </a:rPr>
                        <a:t>BDL</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5314">
                <a:tc>
                  <a:txBody>
                    <a:bodyPr/>
                    <a:lstStyle/>
                    <a:p>
                      <a:pPr algn="ctr">
                        <a:lnSpc>
                          <a:spcPct val="115000"/>
                        </a:lnSpc>
                        <a:spcAft>
                          <a:spcPts val="0"/>
                        </a:spcAft>
                      </a:pPr>
                      <a:r>
                        <a:rPr lang="en-GB" sz="1200" b="1">
                          <a:latin typeface="Arial Narrow"/>
                          <a:ea typeface="Times New Roman"/>
                          <a:cs typeface="Times New Roman"/>
                        </a:rPr>
                        <a:t>1:2</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dirty="0">
                          <a:solidFill>
                            <a:srgbClr val="000000"/>
                          </a:solidFill>
                          <a:latin typeface="Arial Narrow"/>
                          <a:ea typeface="Times New Roman"/>
                          <a:cs typeface="Times New Roman"/>
                        </a:rPr>
                        <a:t>0.27</a:t>
                      </a:r>
                      <a:endParaRPr lang="en-GB" sz="1200" dirty="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a:txBody>
                    <a:bodyPr/>
                    <a:lstStyle/>
                    <a:p>
                      <a:pPr algn="ctr">
                        <a:lnSpc>
                          <a:spcPct val="115000"/>
                        </a:lnSpc>
                        <a:spcAft>
                          <a:spcPts val="0"/>
                        </a:spcAft>
                      </a:pPr>
                      <a:r>
                        <a:rPr lang="en-GB" sz="1200" b="1">
                          <a:solidFill>
                            <a:srgbClr val="000000"/>
                          </a:solidFill>
                          <a:latin typeface="Arial Narrow"/>
                          <a:ea typeface="Times New Roman"/>
                          <a:cs typeface="Times New Roman"/>
                        </a:rPr>
                        <a:t>0.04</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a:txBody>
                    <a:bodyPr/>
                    <a:lstStyle/>
                    <a:p>
                      <a:pPr algn="ctr">
                        <a:lnSpc>
                          <a:spcPct val="115000"/>
                        </a:lnSpc>
                        <a:spcAft>
                          <a:spcPts val="0"/>
                        </a:spcAft>
                      </a:pPr>
                      <a:r>
                        <a:rPr lang="en-GB" sz="1200" b="1">
                          <a:solidFill>
                            <a:srgbClr val="000000"/>
                          </a:solidFill>
                          <a:latin typeface="Arial Narrow"/>
                          <a:ea typeface="Times New Roman"/>
                          <a:cs typeface="Times New Roman"/>
                        </a:rPr>
                        <a:t>0.08</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2.65</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0.37</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0.81</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r>
              <a:tr h="285314">
                <a:tc>
                  <a:txBody>
                    <a:bodyPr/>
                    <a:lstStyle/>
                    <a:p>
                      <a:pPr algn="ctr">
                        <a:lnSpc>
                          <a:spcPct val="115000"/>
                        </a:lnSpc>
                        <a:spcAft>
                          <a:spcPts val="0"/>
                        </a:spcAft>
                      </a:pPr>
                      <a:r>
                        <a:rPr lang="en-GB" sz="1200" b="1">
                          <a:latin typeface="Arial Narrow"/>
                          <a:ea typeface="Times New Roman"/>
                          <a:cs typeface="Times New Roman"/>
                        </a:rPr>
                        <a:t>1:3</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a:solidFill>
                            <a:srgbClr val="000000"/>
                          </a:solidFill>
                          <a:latin typeface="Arial Narrow"/>
                          <a:ea typeface="Times New Roman"/>
                          <a:cs typeface="Times New Roman"/>
                        </a:rPr>
                        <a:t>0.22</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gn="ctr">
                        <a:lnSpc>
                          <a:spcPct val="115000"/>
                        </a:lnSpc>
                        <a:spcAft>
                          <a:spcPts val="0"/>
                        </a:spcAft>
                      </a:pPr>
                      <a:r>
                        <a:rPr lang="en-GB" sz="1200" b="1" dirty="0">
                          <a:solidFill>
                            <a:srgbClr val="000000"/>
                          </a:solidFill>
                          <a:latin typeface="Arial Narrow"/>
                          <a:ea typeface="Times New Roman"/>
                          <a:cs typeface="Times New Roman"/>
                        </a:rPr>
                        <a:t>0.02</a:t>
                      </a:r>
                      <a:endParaRPr lang="en-GB" sz="1200" dirty="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gn="ctr">
                        <a:lnSpc>
                          <a:spcPct val="115000"/>
                        </a:lnSpc>
                        <a:spcAft>
                          <a:spcPts val="0"/>
                        </a:spcAft>
                      </a:pPr>
                      <a:r>
                        <a:rPr lang="en-GB" sz="1200" b="1">
                          <a:solidFill>
                            <a:srgbClr val="000000"/>
                          </a:solidFill>
                          <a:latin typeface="Arial Narrow"/>
                          <a:ea typeface="Times New Roman"/>
                          <a:cs typeface="Times New Roman"/>
                        </a:rPr>
                        <a:t>0.11</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2.18</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0.22</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1.06</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r>
              <a:tr h="285314">
                <a:tc>
                  <a:txBody>
                    <a:bodyPr/>
                    <a:lstStyle/>
                    <a:p>
                      <a:pPr algn="ctr">
                        <a:lnSpc>
                          <a:spcPct val="115000"/>
                        </a:lnSpc>
                        <a:spcAft>
                          <a:spcPts val="0"/>
                        </a:spcAft>
                      </a:pPr>
                      <a:r>
                        <a:rPr lang="en-GB" sz="1200" b="1">
                          <a:latin typeface="Arial Narrow"/>
                          <a:ea typeface="Times New Roman"/>
                          <a:cs typeface="Times New Roman"/>
                        </a:rPr>
                        <a:t>1:4</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a:solidFill>
                            <a:srgbClr val="000000"/>
                          </a:solidFill>
                          <a:latin typeface="Arial Narrow"/>
                          <a:ea typeface="Times New Roman"/>
                          <a:cs typeface="Times New Roman"/>
                        </a:rPr>
                        <a:t>BDL</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a:txBody>
                    <a:bodyPr/>
                    <a:lstStyle/>
                    <a:p>
                      <a:pPr algn="ctr">
                        <a:lnSpc>
                          <a:spcPct val="115000"/>
                        </a:lnSpc>
                        <a:spcAft>
                          <a:spcPts val="0"/>
                        </a:spcAft>
                      </a:pPr>
                      <a:r>
                        <a:rPr lang="en-GB" sz="1200" b="1" dirty="0">
                          <a:latin typeface="Arial Narrow"/>
                          <a:ea typeface="Times New Roman"/>
                          <a:cs typeface="Times New Roman"/>
                        </a:rPr>
                        <a:t>0.05</a:t>
                      </a:r>
                      <a:endParaRPr lang="en-GB" sz="1200" dirty="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0.14</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solidFill>
                            <a:srgbClr val="000000"/>
                          </a:solidFill>
                          <a:latin typeface="Arial Narrow"/>
                          <a:ea typeface="Times New Roman"/>
                          <a:cs typeface="Times New Roman"/>
                        </a:rPr>
                        <a:t>BDL</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0.50</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1.40</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r>
              <a:tr h="285314">
                <a:tc>
                  <a:txBody>
                    <a:bodyPr/>
                    <a:lstStyle/>
                    <a:p>
                      <a:pPr algn="ctr">
                        <a:lnSpc>
                          <a:spcPct val="115000"/>
                        </a:lnSpc>
                        <a:spcAft>
                          <a:spcPts val="0"/>
                        </a:spcAft>
                      </a:pPr>
                      <a:r>
                        <a:rPr lang="en-GB" sz="1200" b="1">
                          <a:latin typeface="Arial Narrow"/>
                          <a:ea typeface="Times New Roman"/>
                          <a:cs typeface="Times New Roman"/>
                        </a:rPr>
                        <a:t>1:6</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a:solidFill>
                            <a:srgbClr val="000000"/>
                          </a:solidFill>
                          <a:latin typeface="Arial Narrow"/>
                          <a:ea typeface="Times New Roman"/>
                          <a:cs typeface="Times New Roman"/>
                        </a:rPr>
                        <a:t>BDL</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0.06</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a:txBody>
                    <a:bodyPr/>
                    <a:lstStyle/>
                    <a:p>
                      <a:pPr algn="ctr">
                        <a:lnSpc>
                          <a:spcPct val="115000"/>
                        </a:lnSpc>
                        <a:spcAft>
                          <a:spcPts val="0"/>
                        </a:spcAft>
                      </a:pPr>
                      <a:r>
                        <a:rPr lang="en-GB" sz="1200" b="1" dirty="0">
                          <a:latin typeface="Arial Narrow"/>
                          <a:ea typeface="Times New Roman"/>
                          <a:cs typeface="Times New Roman"/>
                        </a:rPr>
                        <a:t>0.2</a:t>
                      </a:r>
                      <a:endParaRPr lang="en-GB" sz="1200" dirty="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solidFill>
                            <a:srgbClr val="000000"/>
                          </a:solidFill>
                          <a:latin typeface="Arial Narrow"/>
                          <a:ea typeface="Times New Roman"/>
                          <a:cs typeface="Times New Roman"/>
                        </a:rPr>
                        <a:t>BDL</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0.60</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2.00</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r>
              <a:tr h="285314">
                <a:tc>
                  <a:txBody>
                    <a:bodyPr/>
                    <a:lstStyle/>
                    <a:p>
                      <a:pPr algn="ctr">
                        <a:lnSpc>
                          <a:spcPct val="115000"/>
                        </a:lnSpc>
                        <a:spcAft>
                          <a:spcPts val="0"/>
                        </a:spcAft>
                      </a:pPr>
                      <a:r>
                        <a:rPr lang="en-GB" sz="1200" b="1">
                          <a:latin typeface="Arial Narrow"/>
                          <a:ea typeface="Times New Roman"/>
                          <a:cs typeface="Times New Roman"/>
                        </a:rPr>
                        <a:t>1:7</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a:latin typeface="Arial Narrow"/>
                          <a:ea typeface="Times New Roman"/>
                          <a:cs typeface="Times New Roman"/>
                        </a:rPr>
                        <a:t>0.49</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0.07</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a:txBody>
                    <a:bodyPr/>
                    <a:lstStyle/>
                    <a:p>
                      <a:pPr algn="ctr">
                        <a:lnSpc>
                          <a:spcPct val="115000"/>
                        </a:lnSpc>
                        <a:spcAft>
                          <a:spcPts val="0"/>
                        </a:spcAft>
                      </a:pPr>
                      <a:r>
                        <a:rPr lang="en-GB" sz="1200" b="1" dirty="0">
                          <a:latin typeface="Arial Narrow"/>
                          <a:ea typeface="Times New Roman"/>
                          <a:cs typeface="Times New Roman"/>
                        </a:rPr>
                        <a:t>0.22</a:t>
                      </a:r>
                      <a:endParaRPr lang="en-GB" sz="1200" dirty="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4.9</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0.70</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2.20</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r>
              <a:tr h="285314">
                <a:tc>
                  <a:txBody>
                    <a:bodyPr/>
                    <a:lstStyle/>
                    <a:p>
                      <a:pPr algn="ctr">
                        <a:lnSpc>
                          <a:spcPct val="115000"/>
                        </a:lnSpc>
                        <a:spcAft>
                          <a:spcPts val="0"/>
                        </a:spcAft>
                      </a:pPr>
                      <a:r>
                        <a:rPr lang="en-GB" sz="1200" b="1" dirty="0">
                          <a:latin typeface="Arial Narrow"/>
                          <a:ea typeface="Times New Roman"/>
                          <a:cs typeface="Times New Roman"/>
                        </a:rPr>
                        <a:t>1:8</a:t>
                      </a:r>
                      <a:endParaRPr lang="en-GB" sz="1200" dirty="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a:solidFill>
                            <a:srgbClr val="000000"/>
                          </a:solidFill>
                          <a:latin typeface="Arial Narrow"/>
                          <a:ea typeface="Times New Roman"/>
                          <a:cs typeface="Times New Roman"/>
                        </a:rPr>
                        <a:t>BDL</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0.08</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0.26</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dirty="0">
                          <a:solidFill>
                            <a:srgbClr val="000000"/>
                          </a:solidFill>
                          <a:latin typeface="Arial Narrow"/>
                          <a:ea typeface="Times New Roman"/>
                          <a:cs typeface="Times New Roman"/>
                        </a:rPr>
                        <a:t>BDL</a:t>
                      </a:r>
                      <a:endParaRPr lang="en-GB" sz="1200" dirty="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0.57</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2.60</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r>
              <a:tr h="486763">
                <a:tc>
                  <a:txBody>
                    <a:bodyPr/>
                    <a:lstStyle/>
                    <a:p>
                      <a:pPr algn="ctr">
                        <a:lnSpc>
                          <a:spcPct val="115000"/>
                        </a:lnSpc>
                        <a:spcAft>
                          <a:spcPts val="0"/>
                        </a:spcAft>
                      </a:pPr>
                      <a:r>
                        <a:rPr lang="en-GB" sz="1200" b="1" dirty="0" err="1">
                          <a:solidFill>
                            <a:srgbClr val="FFFFFF"/>
                          </a:solidFill>
                          <a:latin typeface="Arial Narrow"/>
                          <a:ea typeface="Times New Roman"/>
                          <a:cs typeface="Times New Roman"/>
                        </a:rPr>
                        <a:t>CEMI:slag</a:t>
                      </a:r>
                      <a:r>
                        <a:rPr lang="en-GB" sz="1200" b="1" dirty="0">
                          <a:solidFill>
                            <a:srgbClr val="FFFFFF"/>
                          </a:solidFill>
                          <a:latin typeface="Arial Narrow"/>
                          <a:ea typeface="Times New Roman"/>
                          <a:cs typeface="Times New Roman"/>
                        </a:rPr>
                        <a:t> ratio</a:t>
                      </a:r>
                      <a:endParaRPr lang="en-GB" sz="1200" dirty="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a:solidFill>
                            <a:srgbClr val="FFFFFF"/>
                          </a:solidFill>
                          <a:latin typeface="Arial Narrow"/>
                          <a:ea typeface="Times New Roman"/>
                          <a:cs typeface="Times New Roman"/>
                        </a:rPr>
                        <a:t>Co (mg/l)</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a:solidFill>
                            <a:srgbClr val="FFFFFF"/>
                          </a:solidFill>
                          <a:latin typeface="Arial Narrow"/>
                          <a:ea typeface="Times New Roman"/>
                          <a:cs typeface="Times New Roman"/>
                        </a:rPr>
                        <a:t>Cu (mg/l)</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a:solidFill>
                            <a:srgbClr val="FFFFFF"/>
                          </a:solidFill>
                          <a:latin typeface="Arial Narrow"/>
                          <a:ea typeface="Times New Roman"/>
                          <a:cs typeface="Times New Roman"/>
                        </a:rPr>
                        <a:t>Ni (mg/l)</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a:solidFill>
                            <a:srgbClr val="FFFFFF"/>
                          </a:solidFill>
                          <a:latin typeface="Arial Narrow"/>
                          <a:ea typeface="Times New Roman"/>
                          <a:cs typeface="Times New Roman"/>
                        </a:rPr>
                        <a:t>Se (mg/l)</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a:solidFill>
                            <a:srgbClr val="FFFFFF"/>
                          </a:solidFill>
                          <a:latin typeface="Arial Narrow"/>
                          <a:ea typeface="Times New Roman"/>
                          <a:cs typeface="Times New Roman"/>
                        </a:rPr>
                        <a:t>Ba (mg/l)</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a:solidFill>
                            <a:srgbClr val="FFFFFF"/>
                          </a:solidFill>
                          <a:latin typeface="Arial Narrow"/>
                          <a:ea typeface="Times New Roman"/>
                          <a:cs typeface="Times New Roman"/>
                        </a:rPr>
                        <a:t>Sb (mg/l)</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a:solidFill>
                            <a:srgbClr val="FFFFFF"/>
                          </a:solidFill>
                          <a:latin typeface="Arial Narrow"/>
                          <a:ea typeface="Times New Roman"/>
                          <a:cs typeface="Times New Roman"/>
                        </a:rPr>
                        <a:t>Co         limit</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dirty="0">
                          <a:solidFill>
                            <a:srgbClr val="FFFFFF"/>
                          </a:solidFill>
                          <a:latin typeface="Arial Narrow"/>
                          <a:ea typeface="Times New Roman"/>
                          <a:cs typeface="Times New Roman"/>
                        </a:rPr>
                        <a:t>Co</a:t>
                      </a:r>
                      <a:endParaRPr lang="en-GB" sz="1200" dirty="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a:solidFill>
                            <a:srgbClr val="FFFFFF"/>
                          </a:solidFill>
                          <a:latin typeface="Arial Narrow"/>
                          <a:ea typeface="Times New Roman"/>
                          <a:cs typeface="Times New Roman"/>
                        </a:rPr>
                        <a:t>Cu      limit</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dirty="0">
                          <a:solidFill>
                            <a:srgbClr val="FFFFFF"/>
                          </a:solidFill>
                          <a:latin typeface="Arial Narrow"/>
                          <a:ea typeface="Times New Roman"/>
                          <a:cs typeface="Times New Roman"/>
                        </a:rPr>
                        <a:t>Cu</a:t>
                      </a:r>
                      <a:endParaRPr lang="en-GB" sz="1200" dirty="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a:solidFill>
                            <a:srgbClr val="FFFFFF"/>
                          </a:solidFill>
                          <a:latin typeface="Arial Narrow"/>
                          <a:ea typeface="Times New Roman"/>
                          <a:cs typeface="Times New Roman"/>
                        </a:rPr>
                        <a:t>Ni            limit</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a:solidFill>
                            <a:srgbClr val="FFFFFF"/>
                          </a:solidFill>
                          <a:latin typeface="Arial Narrow"/>
                          <a:ea typeface="Times New Roman"/>
                          <a:cs typeface="Times New Roman"/>
                        </a:rPr>
                        <a:t>Ni</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a:solidFill>
                            <a:srgbClr val="FFFFFF"/>
                          </a:solidFill>
                          <a:latin typeface="Arial Narrow"/>
                          <a:ea typeface="Times New Roman"/>
                          <a:cs typeface="Times New Roman"/>
                        </a:rPr>
                        <a:t>Se limit</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a:solidFill>
                            <a:srgbClr val="FFFFFF"/>
                          </a:solidFill>
                          <a:latin typeface="Arial Narrow"/>
                          <a:ea typeface="Times New Roman"/>
                          <a:cs typeface="Times New Roman"/>
                        </a:rPr>
                        <a:t>Se</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a:solidFill>
                            <a:srgbClr val="FFFFFF"/>
                          </a:solidFill>
                          <a:latin typeface="Arial Narrow"/>
                          <a:ea typeface="Times New Roman"/>
                          <a:cs typeface="Times New Roman"/>
                        </a:rPr>
                        <a:t>Ba limit</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a:solidFill>
                            <a:srgbClr val="FFFFFF"/>
                          </a:solidFill>
                          <a:latin typeface="Arial Narrow"/>
                          <a:ea typeface="Times New Roman"/>
                          <a:cs typeface="Times New Roman"/>
                        </a:rPr>
                        <a:t>Ba</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a:solidFill>
                            <a:srgbClr val="FFFFFF"/>
                          </a:solidFill>
                          <a:latin typeface="Arial Narrow"/>
                          <a:ea typeface="Times New Roman"/>
                          <a:cs typeface="Times New Roman"/>
                        </a:rPr>
                        <a:t>Sb limit</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c>
                  <a:txBody>
                    <a:bodyPr/>
                    <a:lstStyle/>
                    <a:p>
                      <a:pPr algn="ctr">
                        <a:lnSpc>
                          <a:spcPct val="115000"/>
                        </a:lnSpc>
                        <a:spcAft>
                          <a:spcPts val="0"/>
                        </a:spcAft>
                      </a:pPr>
                      <a:r>
                        <a:rPr lang="en-GB" sz="1200" b="1">
                          <a:solidFill>
                            <a:srgbClr val="FFFFFF"/>
                          </a:solidFill>
                          <a:latin typeface="Arial Narrow"/>
                          <a:ea typeface="Times New Roman"/>
                          <a:cs typeface="Times New Roman"/>
                        </a:rPr>
                        <a:t>Sb</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99"/>
                    </a:solidFill>
                  </a:tcPr>
                </a:tc>
              </a:tr>
              <a:tr h="311254">
                <a:tc>
                  <a:txBody>
                    <a:bodyPr/>
                    <a:lstStyle/>
                    <a:p>
                      <a:pPr algn="ctr">
                        <a:lnSpc>
                          <a:spcPct val="115000"/>
                        </a:lnSpc>
                        <a:spcAft>
                          <a:spcPts val="0"/>
                        </a:spcAft>
                      </a:pPr>
                      <a:r>
                        <a:rPr lang="en-GB" sz="1200" b="1">
                          <a:latin typeface="Arial Narrow"/>
                          <a:ea typeface="Times New Roman"/>
                          <a:cs typeface="Times New Roman"/>
                        </a:rPr>
                        <a:t>1:1</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a:solidFill>
                            <a:srgbClr val="000000"/>
                          </a:solidFill>
                          <a:latin typeface="Arial Narrow"/>
                          <a:ea typeface="Times New Roman"/>
                          <a:cs typeface="Times New Roman"/>
                        </a:rPr>
                        <a:t>0.01</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7">
                  <a:txBody>
                    <a:bodyPr/>
                    <a:lstStyle/>
                    <a:p>
                      <a:pPr algn="ctr">
                        <a:lnSpc>
                          <a:spcPct val="115000"/>
                        </a:lnSpc>
                        <a:spcAft>
                          <a:spcPts val="0"/>
                        </a:spcAft>
                      </a:pPr>
                      <a:r>
                        <a:rPr lang="en-GB" sz="1200" b="1">
                          <a:latin typeface="Calibri"/>
                          <a:ea typeface="Times New Roman"/>
                          <a:cs typeface="Times New Roman"/>
                        </a:rPr>
                        <a:t>BDL</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a:solidFill>
                            <a:srgbClr val="000000"/>
                          </a:solidFill>
                          <a:latin typeface="Arial Narrow"/>
                          <a:ea typeface="Times New Roman"/>
                          <a:cs typeface="Times New Roman"/>
                        </a:rPr>
                        <a:t>BDL</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7">
                  <a:txBody>
                    <a:bodyPr/>
                    <a:lstStyle/>
                    <a:p>
                      <a:pPr algn="ctr">
                        <a:lnSpc>
                          <a:spcPct val="115000"/>
                        </a:lnSpc>
                        <a:spcAft>
                          <a:spcPts val="0"/>
                        </a:spcAft>
                      </a:pPr>
                      <a:r>
                        <a:rPr lang="en-GB" sz="1200" b="1">
                          <a:latin typeface="Calibri"/>
                          <a:ea typeface="Times New Roman"/>
                          <a:cs typeface="Times New Roman"/>
                        </a:rPr>
                        <a:t>BDL</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a:solidFill>
                            <a:srgbClr val="000000"/>
                          </a:solidFill>
                          <a:latin typeface="Arial Narrow"/>
                          <a:ea typeface="Times New Roman"/>
                          <a:cs typeface="Times New Roman"/>
                        </a:rPr>
                        <a:t>3.29</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7">
                  <a:txBody>
                    <a:bodyPr/>
                    <a:lstStyle/>
                    <a:p>
                      <a:pPr algn="ctr">
                        <a:lnSpc>
                          <a:spcPct val="115000"/>
                        </a:lnSpc>
                        <a:spcAft>
                          <a:spcPts val="0"/>
                        </a:spcAft>
                      </a:pPr>
                      <a:r>
                        <a:rPr lang="en-GB" sz="1200" b="1">
                          <a:latin typeface="Calibri"/>
                          <a:ea typeface="Times New Roman"/>
                          <a:cs typeface="Times New Roman"/>
                        </a:rPr>
                        <a:t>BDL</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7">
                  <a:txBody>
                    <a:bodyPr/>
                    <a:lstStyle/>
                    <a:p>
                      <a:pPr algn="ctr">
                        <a:lnSpc>
                          <a:spcPct val="115000"/>
                        </a:lnSpc>
                        <a:spcAft>
                          <a:spcPts val="0"/>
                        </a:spcAft>
                      </a:pPr>
                      <a:r>
                        <a:rPr lang="en-GB" sz="1200" b="1">
                          <a:latin typeface="Arial Narrow"/>
                          <a:ea typeface="Times New Roman"/>
                          <a:cs typeface="Times New Roman"/>
                        </a:rPr>
                        <a:t>na</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GB" sz="1200" b="1">
                          <a:latin typeface="Arial Narrow"/>
                          <a:ea typeface="Times New Roman"/>
                          <a:cs typeface="Times New Roman"/>
                        </a:rPr>
                        <a:t>0.14</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7">
                  <a:txBody>
                    <a:bodyPr/>
                    <a:lstStyle/>
                    <a:p>
                      <a:pPr algn="ctr">
                        <a:lnSpc>
                          <a:spcPct val="115000"/>
                        </a:lnSpc>
                        <a:spcAft>
                          <a:spcPts val="0"/>
                        </a:spcAft>
                      </a:pPr>
                      <a:r>
                        <a:rPr lang="en-GB" sz="1200" b="1">
                          <a:latin typeface="Arial Narrow"/>
                          <a:ea typeface="Times New Roman"/>
                          <a:cs typeface="Times New Roman"/>
                        </a:rPr>
                        <a:t>100</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7">
                  <a:txBody>
                    <a:bodyPr/>
                    <a:lstStyle/>
                    <a:p>
                      <a:pPr algn="ctr">
                        <a:lnSpc>
                          <a:spcPct val="115000"/>
                        </a:lnSpc>
                        <a:spcAft>
                          <a:spcPts val="0"/>
                        </a:spcAft>
                      </a:pPr>
                      <a:r>
                        <a:rPr lang="en-GB" sz="1200" b="1">
                          <a:latin typeface="Calibri"/>
                          <a:ea typeface="Times New Roman"/>
                          <a:cs typeface="Times New Roman"/>
                        </a:rPr>
                        <a:t>BDL</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7">
                  <a:txBody>
                    <a:bodyPr/>
                    <a:lstStyle/>
                    <a:p>
                      <a:pPr algn="ctr">
                        <a:lnSpc>
                          <a:spcPct val="115000"/>
                        </a:lnSpc>
                        <a:spcAft>
                          <a:spcPts val="0"/>
                        </a:spcAft>
                      </a:pPr>
                      <a:r>
                        <a:rPr lang="en-GB" sz="1200" b="1" dirty="0">
                          <a:latin typeface="Arial Narrow"/>
                          <a:ea typeface="Times New Roman"/>
                          <a:cs typeface="Times New Roman"/>
                        </a:rPr>
                        <a:t>40</a:t>
                      </a:r>
                      <a:endParaRPr lang="en-GB" sz="1200" dirty="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GB" sz="1200" b="1">
                          <a:solidFill>
                            <a:srgbClr val="000000"/>
                          </a:solidFill>
                          <a:latin typeface="Arial Narrow"/>
                          <a:ea typeface="Times New Roman"/>
                          <a:cs typeface="Times New Roman"/>
                        </a:rPr>
                        <a:t>BDL</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7">
                  <a:txBody>
                    <a:bodyPr/>
                    <a:lstStyle/>
                    <a:p>
                      <a:pPr algn="ctr">
                        <a:lnSpc>
                          <a:spcPct val="115000"/>
                        </a:lnSpc>
                        <a:spcAft>
                          <a:spcPts val="0"/>
                        </a:spcAft>
                      </a:pPr>
                      <a:r>
                        <a:rPr lang="en-GB" sz="1200" b="1">
                          <a:latin typeface="Arial Narrow"/>
                          <a:ea typeface="Times New Roman"/>
                          <a:cs typeface="Times New Roman"/>
                        </a:rPr>
                        <a:t>7</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7">
                  <a:txBody>
                    <a:bodyPr/>
                    <a:lstStyle/>
                    <a:p>
                      <a:pPr algn="ctr">
                        <a:lnSpc>
                          <a:spcPct val="115000"/>
                        </a:lnSpc>
                        <a:spcAft>
                          <a:spcPts val="0"/>
                        </a:spcAft>
                      </a:pPr>
                      <a:r>
                        <a:rPr lang="en-GB" sz="1200" b="1">
                          <a:latin typeface="Calibri"/>
                          <a:ea typeface="Times New Roman"/>
                          <a:cs typeface="Times New Roman"/>
                        </a:rPr>
                        <a:t>BDL</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7">
                  <a:txBody>
                    <a:bodyPr/>
                    <a:lstStyle/>
                    <a:p>
                      <a:pPr algn="ctr">
                        <a:lnSpc>
                          <a:spcPct val="115000"/>
                        </a:lnSpc>
                        <a:spcAft>
                          <a:spcPts val="0"/>
                        </a:spcAft>
                      </a:pPr>
                      <a:r>
                        <a:rPr lang="en-GB" sz="1200" b="1">
                          <a:latin typeface="Arial Narrow"/>
                          <a:ea typeface="Times New Roman"/>
                          <a:cs typeface="Times New Roman"/>
                        </a:rPr>
                        <a:t>300</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GB" sz="1200" b="1">
                          <a:latin typeface="Arial Narrow"/>
                          <a:ea typeface="Times New Roman"/>
                          <a:cs typeface="Times New Roman"/>
                        </a:rPr>
                        <a:t>32.89</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7">
                  <a:txBody>
                    <a:bodyPr/>
                    <a:lstStyle/>
                    <a:p>
                      <a:pPr algn="ctr">
                        <a:lnSpc>
                          <a:spcPct val="115000"/>
                        </a:lnSpc>
                        <a:spcAft>
                          <a:spcPts val="0"/>
                        </a:spcAft>
                      </a:pPr>
                      <a:r>
                        <a:rPr lang="en-GB" sz="1200" b="1">
                          <a:latin typeface="Arial Narrow"/>
                          <a:ea typeface="Times New Roman"/>
                          <a:cs typeface="Times New Roman"/>
                        </a:rPr>
                        <a:t>5</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7">
                  <a:txBody>
                    <a:bodyPr/>
                    <a:lstStyle/>
                    <a:p>
                      <a:pPr algn="ctr">
                        <a:lnSpc>
                          <a:spcPct val="115000"/>
                        </a:lnSpc>
                        <a:spcAft>
                          <a:spcPts val="0"/>
                        </a:spcAft>
                      </a:pPr>
                      <a:r>
                        <a:rPr lang="en-GB" sz="1200" b="1">
                          <a:latin typeface="Calibri"/>
                          <a:ea typeface="Times New Roman"/>
                          <a:cs typeface="Times New Roman"/>
                        </a:rPr>
                        <a:t>BDL</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5314">
                <a:tc>
                  <a:txBody>
                    <a:bodyPr/>
                    <a:lstStyle/>
                    <a:p>
                      <a:pPr algn="ctr">
                        <a:lnSpc>
                          <a:spcPct val="115000"/>
                        </a:lnSpc>
                        <a:spcAft>
                          <a:spcPts val="0"/>
                        </a:spcAft>
                      </a:pPr>
                      <a:r>
                        <a:rPr lang="en-GB" sz="1200" b="1">
                          <a:latin typeface="Arial Narrow"/>
                          <a:ea typeface="Times New Roman"/>
                          <a:cs typeface="Times New Roman"/>
                        </a:rPr>
                        <a:t>1:2</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a:solidFill>
                            <a:srgbClr val="000000"/>
                          </a:solidFill>
                          <a:latin typeface="Arial Narrow"/>
                          <a:ea typeface="Times New Roman"/>
                          <a:cs typeface="Times New Roman"/>
                        </a:rPr>
                        <a:t>0.01</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a:txBody>
                    <a:bodyPr/>
                    <a:lstStyle/>
                    <a:p>
                      <a:pPr algn="ctr">
                        <a:lnSpc>
                          <a:spcPct val="115000"/>
                        </a:lnSpc>
                        <a:spcAft>
                          <a:spcPts val="0"/>
                        </a:spcAft>
                      </a:pPr>
                      <a:r>
                        <a:rPr lang="en-GB" sz="1200" b="1">
                          <a:solidFill>
                            <a:srgbClr val="000000"/>
                          </a:solidFill>
                          <a:latin typeface="Arial Narrow"/>
                          <a:ea typeface="Times New Roman"/>
                          <a:cs typeface="Times New Roman"/>
                        </a:rPr>
                        <a:t>0.02</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a:txBody>
                    <a:bodyPr/>
                    <a:lstStyle/>
                    <a:p>
                      <a:pPr algn="ctr">
                        <a:lnSpc>
                          <a:spcPct val="115000"/>
                        </a:lnSpc>
                        <a:spcAft>
                          <a:spcPts val="0"/>
                        </a:spcAft>
                      </a:pPr>
                      <a:r>
                        <a:rPr lang="en-GB" sz="1200" b="1">
                          <a:solidFill>
                            <a:srgbClr val="000000"/>
                          </a:solidFill>
                          <a:latin typeface="Arial Narrow"/>
                          <a:ea typeface="Times New Roman"/>
                          <a:cs typeface="Times New Roman"/>
                        </a:rPr>
                        <a:t>0.01</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0.12</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dirty="0">
                          <a:latin typeface="Arial Narrow"/>
                          <a:ea typeface="Times New Roman"/>
                          <a:cs typeface="Times New Roman"/>
                        </a:rPr>
                        <a:t>0.15</a:t>
                      </a:r>
                      <a:endParaRPr lang="en-GB" sz="1200" dirty="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0.13</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r>
              <a:tr h="285314">
                <a:tc>
                  <a:txBody>
                    <a:bodyPr/>
                    <a:lstStyle/>
                    <a:p>
                      <a:pPr algn="ctr">
                        <a:lnSpc>
                          <a:spcPct val="115000"/>
                        </a:lnSpc>
                        <a:spcAft>
                          <a:spcPts val="0"/>
                        </a:spcAft>
                      </a:pPr>
                      <a:r>
                        <a:rPr lang="en-GB" sz="1200" b="1">
                          <a:latin typeface="Arial Narrow"/>
                          <a:ea typeface="Times New Roman"/>
                          <a:cs typeface="Times New Roman"/>
                        </a:rPr>
                        <a:t>1:3</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a:solidFill>
                            <a:srgbClr val="000000"/>
                          </a:solidFill>
                          <a:latin typeface="Arial Narrow"/>
                          <a:ea typeface="Times New Roman"/>
                          <a:cs typeface="Times New Roman"/>
                        </a:rPr>
                        <a:t>0.01</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a:txBody>
                    <a:bodyPr/>
                    <a:lstStyle/>
                    <a:p>
                      <a:pPr algn="ctr">
                        <a:lnSpc>
                          <a:spcPct val="115000"/>
                        </a:lnSpc>
                        <a:spcAft>
                          <a:spcPts val="0"/>
                        </a:spcAft>
                      </a:pPr>
                      <a:r>
                        <a:rPr lang="en-GB" sz="1200" b="1" dirty="0">
                          <a:solidFill>
                            <a:srgbClr val="000000"/>
                          </a:solidFill>
                          <a:latin typeface="Arial Narrow"/>
                          <a:ea typeface="Times New Roman"/>
                          <a:cs typeface="Times New Roman"/>
                        </a:rPr>
                        <a:t>BDL</a:t>
                      </a:r>
                      <a:endParaRPr lang="en-GB" sz="1200" dirty="0">
                        <a:latin typeface="Calibri"/>
                        <a:ea typeface="Times New Roman"/>
                        <a:cs typeface="Times New Roman"/>
                      </a:endParaRPr>
                    </a:p>
                  </a:txBody>
                  <a:tcPr marL="64434" marR="64434"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a:txBody>
                    <a:bodyPr/>
                    <a:lstStyle/>
                    <a:p>
                      <a:pPr algn="ctr">
                        <a:lnSpc>
                          <a:spcPct val="115000"/>
                        </a:lnSpc>
                        <a:spcAft>
                          <a:spcPts val="0"/>
                        </a:spcAft>
                      </a:pPr>
                      <a:r>
                        <a:rPr lang="en-GB" sz="1200" b="1">
                          <a:solidFill>
                            <a:srgbClr val="000000"/>
                          </a:solidFill>
                          <a:latin typeface="Arial Narrow"/>
                          <a:ea typeface="Times New Roman"/>
                          <a:cs typeface="Times New Roman"/>
                        </a:rPr>
                        <a:t>4.18</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0.12</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solidFill>
                            <a:srgbClr val="000000"/>
                          </a:solidFill>
                          <a:latin typeface="Arial Narrow"/>
                          <a:ea typeface="Times New Roman"/>
                          <a:cs typeface="Times New Roman"/>
                        </a:rPr>
                        <a:t>BDL</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41.84</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r>
              <a:tr h="285314">
                <a:tc>
                  <a:txBody>
                    <a:bodyPr/>
                    <a:lstStyle/>
                    <a:p>
                      <a:pPr algn="ctr">
                        <a:lnSpc>
                          <a:spcPct val="115000"/>
                        </a:lnSpc>
                        <a:spcAft>
                          <a:spcPts val="0"/>
                        </a:spcAft>
                      </a:pPr>
                      <a:r>
                        <a:rPr lang="en-GB" sz="1200" b="1">
                          <a:latin typeface="Arial Narrow"/>
                          <a:ea typeface="Times New Roman"/>
                          <a:cs typeface="Times New Roman"/>
                        </a:rPr>
                        <a:t>1:4</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a:latin typeface="Arial Narrow"/>
                          <a:ea typeface="Times New Roman"/>
                          <a:cs typeface="Times New Roman"/>
                        </a:rPr>
                        <a:t>0.01</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a:txBody>
                    <a:bodyPr/>
                    <a:lstStyle/>
                    <a:p>
                      <a:pPr algn="ctr">
                        <a:lnSpc>
                          <a:spcPct val="115000"/>
                        </a:lnSpc>
                        <a:spcAft>
                          <a:spcPts val="0"/>
                        </a:spcAft>
                      </a:pPr>
                      <a:r>
                        <a:rPr lang="en-GB" sz="1200" b="1" dirty="0">
                          <a:latin typeface="Arial Narrow"/>
                          <a:ea typeface="Times New Roman"/>
                          <a:cs typeface="Times New Roman"/>
                        </a:rPr>
                        <a:t>0.02</a:t>
                      </a:r>
                      <a:endParaRPr lang="en-GB" sz="1200" dirty="0">
                        <a:latin typeface="Calibri"/>
                        <a:ea typeface="Times New Roman"/>
                        <a:cs typeface="Times New Roman"/>
                      </a:endParaRPr>
                    </a:p>
                  </a:txBody>
                  <a:tcPr marL="64434" marR="64434"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4.67</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0.10</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dirty="0">
                          <a:latin typeface="Arial Narrow"/>
                          <a:ea typeface="Times New Roman"/>
                          <a:cs typeface="Times New Roman"/>
                        </a:rPr>
                        <a:t>0.20</a:t>
                      </a:r>
                      <a:endParaRPr lang="en-GB" sz="1200" dirty="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46.70</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r>
              <a:tr h="285314">
                <a:tc>
                  <a:txBody>
                    <a:bodyPr/>
                    <a:lstStyle/>
                    <a:p>
                      <a:pPr algn="ctr">
                        <a:lnSpc>
                          <a:spcPct val="115000"/>
                        </a:lnSpc>
                        <a:spcAft>
                          <a:spcPts val="0"/>
                        </a:spcAft>
                      </a:pPr>
                      <a:r>
                        <a:rPr lang="en-GB" sz="1200" b="1">
                          <a:latin typeface="Arial Narrow"/>
                          <a:ea typeface="Times New Roman"/>
                          <a:cs typeface="Times New Roman"/>
                        </a:rPr>
                        <a:t>1:6</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a:latin typeface="Arial Narrow"/>
                          <a:ea typeface="Times New Roman"/>
                          <a:cs typeface="Times New Roman"/>
                        </a:rPr>
                        <a:t>0.01</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a:txBody>
                    <a:bodyPr/>
                    <a:lstStyle/>
                    <a:p>
                      <a:pPr algn="ctr">
                        <a:lnSpc>
                          <a:spcPct val="115000"/>
                        </a:lnSpc>
                        <a:spcAft>
                          <a:spcPts val="0"/>
                        </a:spcAft>
                      </a:pPr>
                      <a:r>
                        <a:rPr lang="en-GB" sz="1200" b="1" dirty="0">
                          <a:latin typeface="Arial Narrow"/>
                          <a:ea typeface="Times New Roman"/>
                          <a:cs typeface="Times New Roman"/>
                        </a:rPr>
                        <a:t>0.02</a:t>
                      </a:r>
                      <a:endParaRPr lang="en-GB" sz="1200" dirty="0">
                        <a:latin typeface="Calibri"/>
                        <a:ea typeface="Times New Roman"/>
                        <a:cs typeface="Times New Roman"/>
                      </a:endParaRPr>
                    </a:p>
                  </a:txBody>
                  <a:tcPr marL="64434" marR="64434"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3.86</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0.10</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latin typeface="Arial Narrow"/>
                          <a:ea typeface="Times New Roman"/>
                          <a:cs typeface="Times New Roman"/>
                        </a:rPr>
                        <a:t>0.20</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dirty="0">
                          <a:latin typeface="Arial Narrow"/>
                          <a:ea typeface="Times New Roman"/>
                          <a:cs typeface="Times New Roman"/>
                        </a:rPr>
                        <a:t>38.60</a:t>
                      </a:r>
                      <a:endParaRPr lang="en-GB" sz="1200" dirty="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r>
              <a:tr h="285314">
                <a:tc>
                  <a:txBody>
                    <a:bodyPr/>
                    <a:lstStyle/>
                    <a:p>
                      <a:pPr algn="ctr">
                        <a:lnSpc>
                          <a:spcPct val="115000"/>
                        </a:lnSpc>
                        <a:spcAft>
                          <a:spcPts val="0"/>
                        </a:spcAft>
                      </a:pPr>
                      <a:r>
                        <a:rPr lang="en-GB" sz="1200" b="1">
                          <a:latin typeface="Arial Narrow"/>
                          <a:ea typeface="Times New Roman"/>
                          <a:cs typeface="Times New Roman"/>
                        </a:rPr>
                        <a:t>1:7</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a:solidFill>
                            <a:srgbClr val="000000"/>
                          </a:solidFill>
                          <a:latin typeface="Arial Narrow"/>
                          <a:ea typeface="Times New Roman"/>
                          <a:cs typeface="Times New Roman"/>
                        </a:rPr>
                        <a:t>BDL</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a:txBody>
                    <a:bodyPr/>
                    <a:lstStyle/>
                    <a:p>
                      <a:pPr algn="ctr">
                        <a:lnSpc>
                          <a:spcPct val="115000"/>
                        </a:lnSpc>
                        <a:spcAft>
                          <a:spcPts val="0"/>
                        </a:spcAft>
                      </a:pPr>
                      <a:r>
                        <a:rPr lang="en-GB" sz="1200" b="1" dirty="0">
                          <a:solidFill>
                            <a:srgbClr val="000000"/>
                          </a:solidFill>
                          <a:latin typeface="Arial Narrow"/>
                          <a:ea typeface="Times New Roman"/>
                          <a:cs typeface="Times New Roman"/>
                        </a:rPr>
                        <a:t>BDL</a:t>
                      </a:r>
                      <a:endParaRPr lang="en-GB" sz="1200" dirty="0">
                        <a:latin typeface="Calibri"/>
                        <a:ea typeface="Times New Roman"/>
                        <a:cs typeface="Times New Roman"/>
                      </a:endParaRPr>
                    </a:p>
                  </a:txBody>
                  <a:tcPr marL="64434" marR="64434"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a:txBody>
                    <a:bodyPr/>
                    <a:lstStyle/>
                    <a:p>
                      <a:pPr algn="ctr">
                        <a:lnSpc>
                          <a:spcPct val="115000"/>
                        </a:lnSpc>
                        <a:spcAft>
                          <a:spcPts val="0"/>
                        </a:spcAft>
                      </a:pPr>
                      <a:r>
                        <a:rPr lang="en-GB" sz="1200" b="1">
                          <a:solidFill>
                            <a:srgbClr val="000000"/>
                          </a:solidFill>
                          <a:latin typeface="Arial Narrow"/>
                          <a:ea typeface="Times New Roman"/>
                          <a:cs typeface="Times New Roman"/>
                        </a:rPr>
                        <a:t>BDL</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solidFill>
                            <a:srgbClr val="000000"/>
                          </a:solidFill>
                          <a:latin typeface="Arial Narrow"/>
                          <a:ea typeface="Times New Roman"/>
                          <a:cs typeface="Times New Roman"/>
                        </a:rPr>
                        <a:t>BDL</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solidFill>
                            <a:srgbClr val="000000"/>
                          </a:solidFill>
                          <a:latin typeface="Arial Narrow"/>
                          <a:ea typeface="Times New Roman"/>
                          <a:cs typeface="Times New Roman"/>
                        </a:rPr>
                        <a:t>BDL</a:t>
                      </a:r>
                      <a:endParaRPr lang="en-GB" sz="12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dirty="0">
                          <a:solidFill>
                            <a:srgbClr val="000000"/>
                          </a:solidFill>
                          <a:latin typeface="Arial Narrow"/>
                          <a:ea typeface="Times New Roman"/>
                          <a:cs typeface="Times New Roman"/>
                        </a:rPr>
                        <a:t>BDL</a:t>
                      </a:r>
                      <a:endParaRPr lang="en-GB" sz="1200" dirty="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r>
              <a:tr h="285314">
                <a:tc>
                  <a:txBody>
                    <a:bodyPr/>
                    <a:lstStyle/>
                    <a:p>
                      <a:pPr algn="ctr">
                        <a:lnSpc>
                          <a:spcPct val="115000"/>
                        </a:lnSpc>
                        <a:spcAft>
                          <a:spcPts val="0"/>
                        </a:spcAft>
                      </a:pPr>
                      <a:r>
                        <a:rPr lang="en-GB" sz="900" b="1">
                          <a:latin typeface="Arial Narrow"/>
                          <a:ea typeface="Times New Roman"/>
                          <a:cs typeface="Times New Roman"/>
                        </a:rPr>
                        <a:t>1:8</a:t>
                      </a:r>
                      <a:endParaRPr lang="en-GB" sz="10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900" b="1">
                          <a:latin typeface="Arial Narrow"/>
                          <a:ea typeface="Times New Roman"/>
                          <a:cs typeface="Times New Roman"/>
                        </a:rPr>
                        <a:t>0.01</a:t>
                      </a:r>
                      <a:endParaRPr lang="en-GB" sz="10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a:txBody>
                    <a:bodyPr/>
                    <a:lstStyle/>
                    <a:p>
                      <a:pPr algn="ctr">
                        <a:lnSpc>
                          <a:spcPct val="115000"/>
                        </a:lnSpc>
                        <a:spcAft>
                          <a:spcPts val="0"/>
                        </a:spcAft>
                      </a:pPr>
                      <a:r>
                        <a:rPr lang="en-GB" sz="900" b="1" dirty="0">
                          <a:latin typeface="Arial Narrow"/>
                          <a:ea typeface="Times New Roman"/>
                          <a:cs typeface="Times New Roman"/>
                        </a:rPr>
                        <a:t>0.02</a:t>
                      </a:r>
                      <a:endParaRPr lang="en-GB" sz="1000" dirty="0">
                        <a:latin typeface="Calibri"/>
                        <a:ea typeface="Times New Roman"/>
                        <a:cs typeface="Times New Roman"/>
                      </a:endParaRPr>
                    </a:p>
                  </a:txBody>
                  <a:tcPr marL="64434" marR="64434"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a:txBody>
                    <a:bodyPr/>
                    <a:lstStyle/>
                    <a:p>
                      <a:pPr algn="ctr">
                        <a:lnSpc>
                          <a:spcPct val="115000"/>
                        </a:lnSpc>
                        <a:spcAft>
                          <a:spcPts val="0"/>
                        </a:spcAft>
                      </a:pPr>
                      <a:r>
                        <a:rPr lang="en-GB" sz="900" b="1">
                          <a:latin typeface="Arial Narrow"/>
                          <a:ea typeface="Times New Roman"/>
                          <a:cs typeface="Times New Roman"/>
                        </a:rPr>
                        <a:t>0.94</a:t>
                      </a:r>
                      <a:endParaRPr lang="en-GB" sz="10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900" b="1" dirty="0">
                          <a:latin typeface="Arial Narrow"/>
                          <a:ea typeface="Times New Roman"/>
                          <a:cs typeface="Times New Roman"/>
                        </a:rPr>
                        <a:t>0.10</a:t>
                      </a:r>
                      <a:endParaRPr lang="en-GB" sz="1000" dirty="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900" b="1">
                          <a:latin typeface="Arial Narrow"/>
                          <a:ea typeface="Times New Roman"/>
                          <a:cs typeface="Times New Roman"/>
                        </a:rPr>
                        <a:t>0.15</a:t>
                      </a:r>
                      <a:endParaRPr lang="en-GB" sz="100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900" b="1" dirty="0">
                          <a:latin typeface="Arial Narrow"/>
                          <a:ea typeface="Times New Roman"/>
                          <a:cs typeface="Times New Roman"/>
                        </a:rPr>
                        <a:t>9.43</a:t>
                      </a:r>
                      <a:endParaRPr lang="en-GB" sz="1000" dirty="0">
                        <a:latin typeface="Calibri"/>
                        <a:ea typeface="Times New Roman"/>
                        <a:cs typeface="Times New Roman"/>
                      </a:endParaRPr>
                    </a:p>
                  </a:txBody>
                  <a:tcPr marL="64434" marR="64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r>
            </a:tbl>
          </a:graphicData>
        </a:graphic>
      </p:graphicFrame>
      <p:sp>
        <p:nvSpPr>
          <p:cNvPr id="2" name="Title 1"/>
          <p:cNvSpPr>
            <a:spLocks noGrp="1"/>
          </p:cNvSpPr>
          <p:nvPr>
            <p:ph type="title"/>
          </p:nvPr>
        </p:nvSpPr>
        <p:spPr>
          <a:xfrm>
            <a:off x="457200" y="180632"/>
            <a:ext cx="8229600" cy="1143000"/>
          </a:xfrm>
        </p:spPr>
        <p:txBody>
          <a:bodyPr/>
          <a:lstStyle/>
          <a:p>
            <a:r>
              <a:rPr lang="tr-TR" dirty="0" err="1">
                <a:solidFill>
                  <a:schemeClr val="tx1"/>
                </a:solidFill>
                <a:latin typeface="Helvetica" panose="020B0604020202020204" pitchFamily="34" charset="0"/>
                <a:cs typeface="Helvetica" panose="020B0604020202020204" pitchFamily="34" charset="0"/>
              </a:rPr>
              <a:t>Granular</a:t>
            </a:r>
            <a:r>
              <a:rPr lang="tr-TR" dirty="0">
                <a:solidFill>
                  <a:schemeClr val="tx1"/>
                </a:solidFill>
                <a:latin typeface="Helvetica" panose="020B0604020202020204" pitchFamily="34" charset="0"/>
                <a:cs typeface="Helvetica" panose="020B0604020202020204" pitchFamily="34" charset="0"/>
              </a:rPr>
              <a:t> </a:t>
            </a:r>
            <a:r>
              <a:rPr lang="tr-TR" dirty="0" err="1">
                <a:solidFill>
                  <a:schemeClr val="tx1"/>
                </a:solidFill>
                <a:latin typeface="Helvetica" panose="020B0604020202020204" pitchFamily="34" charset="0"/>
                <a:cs typeface="Helvetica" panose="020B0604020202020204" pitchFamily="34" charset="0"/>
              </a:rPr>
              <a:t>Leaching</a:t>
            </a:r>
            <a:r>
              <a:rPr lang="tr-TR" dirty="0">
                <a:solidFill>
                  <a:schemeClr val="tx1"/>
                </a:solidFill>
                <a:latin typeface="Helvetica" panose="020B0604020202020204" pitchFamily="34" charset="0"/>
                <a:cs typeface="Helvetica" panose="020B0604020202020204" pitchFamily="34" charset="0"/>
              </a:rPr>
              <a:t> Test </a:t>
            </a:r>
            <a:r>
              <a:rPr lang="tr-TR" dirty="0" err="1">
                <a:solidFill>
                  <a:schemeClr val="tx1"/>
                </a:solidFill>
                <a:latin typeface="Helvetica" panose="020B0604020202020204" pitchFamily="34" charset="0"/>
                <a:cs typeface="Helvetica" panose="020B0604020202020204" pitchFamily="34" charset="0"/>
              </a:rPr>
              <a:t>Results</a:t>
            </a:r>
            <a:endParaRPr lang="en-GB" dirty="0">
              <a:solidFill>
                <a:schemeClr val="tx1"/>
              </a:solidFill>
              <a:latin typeface="Helvetica" panose="020B0604020202020204" pitchFamily="34" charset="0"/>
              <a:cs typeface="Helvetica" panose="020B0604020202020204" pitchFamily="34" charset="0"/>
            </a:endParaRPr>
          </a:p>
        </p:txBody>
      </p:sp>
    </p:spTree>
    <p:extLst>
      <p:ext uri="{BB962C8B-B14F-4D97-AF65-F5344CB8AC3E}">
        <p14:creationId xmlns="" xmlns:p14="http://schemas.microsoft.com/office/powerpoint/2010/main" val="341652171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708920"/>
            <a:ext cx="8229600" cy="1143000"/>
          </a:xfrm>
        </p:spPr>
        <p:txBody>
          <a:bodyPr/>
          <a:lstStyle/>
          <a:p>
            <a:pPr algn="ctr"/>
            <a:r>
              <a:rPr lang="en-GB" dirty="0" smtClean="0">
                <a:solidFill>
                  <a:schemeClr val="tx1"/>
                </a:solidFill>
                <a:latin typeface="Helvetica" panose="020B0604020202020204" pitchFamily="34" charset="0"/>
                <a:cs typeface="Helvetica" panose="020B0604020202020204" pitchFamily="34" charset="0"/>
              </a:rPr>
              <a:t>Monolithic Leaching Test</a:t>
            </a:r>
            <a:endParaRPr lang="en-GB" dirty="0">
              <a:solidFill>
                <a:schemeClr val="tx1"/>
              </a:solidFill>
              <a:latin typeface="Helvetica" panose="020B0604020202020204" pitchFamily="34" charset="0"/>
              <a:cs typeface="Helvetica" panose="020B0604020202020204" pitchFamily="34" charset="0"/>
            </a:endParaRPr>
          </a:p>
        </p:txBody>
      </p:sp>
    </p:spTree>
    <p:extLst>
      <p:ext uri="{BB962C8B-B14F-4D97-AF65-F5344CB8AC3E}">
        <p14:creationId xmlns="" xmlns:p14="http://schemas.microsoft.com/office/powerpoint/2010/main" val="417588552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2247887694"/>
              </p:ext>
            </p:extLst>
          </p:nvPr>
        </p:nvGraphicFramePr>
        <p:xfrm>
          <a:off x="2" y="1196750"/>
          <a:ext cx="9144001" cy="4093893"/>
        </p:xfrm>
        <a:graphic>
          <a:graphicData uri="http://schemas.openxmlformats.org/drawingml/2006/table">
            <a:tbl>
              <a:tblPr firstRow="1" firstCol="1" bandRow="1" bandCol="1">
                <a:tableStyleId>{5C22544A-7EE6-4342-B048-85BDC9FD1C3A}</a:tableStyleId>
              </a:tblPr>
              <a:tblGrid>
                <a:gridCol w="755574"/>
                <a:gridCol w="432048"/>
                <a:gridCol w="432048"/>
                <a:gridCol w="778754"/>
                <a:gridCol w="356864"/>
                <a:gridCol w="515525"/>
                <a:gridCol w="516252"/>
                <a:gridCol w="619648"/>
                <a:gridCol w="515525"/>
                <a:gridCol w="516252"/>
                <a:gridCol w="516252"/>
                <a:gridCol w="516252"/>
                <a:gridCol w="549276"/>
                <a:gridCol w="482501"/>
                <a:gridCol w="516252"/>
                <a:gridCol w="618920"/>
                <a:gridCol w="506058"/>
              </a:tblGrid>
              <a:tr h="383324">
                <a:tc rowSpan="2">
                  <a:txBody>
                    <a:bodyPr/>
                    <a:lstStyle/>
                    <a:p>
                      <a:pPr algn="ctr">
                        <a:lnSpc>
                          <a:spcPct val="115000"/>
                        </a:lnSpc>
                        <a:spcAft>
                          <a:spcPts val="0"/>
                        </a:spcAft>
                      </a:pPr>
                      <a:r>
                        <a:rPr lang="en-GB" sz="1200" b="1" dirty="0">
                          <a:effectLst/>
                        </a:rPr>
                        <a:t> </a:t>
                      </a:r>
                      <a:endParaRPr lang="tr-TR" sz="1200" b="1" dirty="0">
                        <a:effectLst/>
                        <a:latin typeface="Calibri"/>
                        <a:ea typeface="Times New Roman"/>
                        <a:cs typeface="Times New Roman"/>
                      </a:endParaRPr>
                    </a:p>
                  </a:txBody>
                  <a:tcPr marL="68501" marR="68501" marT="0" marB="0" anchor="ctr"/>
                </a:tc>
                <a:tc gridSpan="4">
                  <a:txBody>
                    <a:bodyPr/>
                    <a:lstStyle/>
                    <a:p>
                      <a:pPr algn="ctr">
                        <a:lnSpc>
                          <a:spcPct val="115000"/>
                        </a:lnSpc>
                        <a:spcAft>
                          <a:spcPts val="0"/>
                        </a:spcAft>
                      </a:pPr>
                      <a:r>
                        <a:rPr lang="en-GB" sz="1200" b="1">
                          <a:effectLst/>
                        </a:rPr>
                        <a:t>e</a:t>
                      </a:r>
                      <a:r>
                        <a:rPr lang="en-GB" sz="1200" b="1" baseline="-25000">
                          <a:effectLst/>
                        </a:rPr>
                        <a:t>n </a:t>
                      </a:r>
                      <a:r>
                        <a:rPr lang="en-GB" sz="1200" b="1">
                          <a:effectLst/>
                        </a:rPr>
                        <a:t>* (mg/m</a:t>
                      </a:r>
                      <a:r>
                        <a:rPr lang="en-GB" sz="1200" b="1" baseline="30000">
                          <a:effectLst/>
                        </a:rPr>
                        <a:t>2</a:t>
                      </a:r>
                      <a:r>
                        <a:rPr lang="en-GB" sz="1200" b="1">
                          <a:effectLst/>
                        </a:rPr>
                        <a:t>)</a:t>
                      </a:r>
                      <a:endParaRPr lang="tr-TR" sz="1200" b="1">
                        <a:effectLst/>
                        <a:latin typeface="Calibri"/>
                        <a:ea typeface="Times New Roman"/>
                        <a:cs typeface="Times New Roman"/>
                      </a:endParaRPr>
                    </a:p>
                  </a:txBody>
                  <a:tcPr marL="68501" marR="68501"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a:lnSpc>
                          <a:spcPct val="115000"/>
                        </a:lnSpc>
                        <a:spcAft>
                          <a:spcPts val="0"/>
                        </a:spcAft>
                      </a:pPr>
                      <a:r>
                        <a:rPr lang="en-GB" sz="1200" b="1">
                          <a:effectLst/>
                        </a:rPr>
                        <a:t>e</a:t>
                      </a:r>
                      <a:r>
                        <a:rPr lang="en-GB" sz="1200" b="1" baseline="-25000">
                          <a:effectLst/>
                        </a:rPr>
                        <a:t>n</a:t>
                      </a:r>
                      <a:r>
                        <a:rPr lang="en-GB" sz="1200" b="1">
                          <a:effectLst/>
                        </a:rPr>
                        <a:t> * (mg/m</a:t>
                      </a:r>
                      <a:r>
                        <a:rPr lang="en-GB" sz="1200" b="1" baseline="30000">
                          <a:effectLst/>
                        </a:rPr>
                        <a:t>2</a:t>
                      </a:r>
                      <a:r>
                        <a:rPr lang="en-GB" sz="1200" b="1">
                          <a:effectLst/>
                        </a:rPr>
                        <a:t>)</a:t>
                      </a:r>
                      <a:endParaRPr lang="tr-TR" sz="1200" b="1">
                        <a:effectLst/>
                        <a:latin typeface="Calibri"/>
                        <a:ea typeface="Times New Roman"/>
                        <a:cs typeface="Times New Roman"/>
                      </a:endParaRPr>
                    </a:p>
                  </a:txBody>
                  <a:tcPr marL="68501" marR="68501"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a:lnSpc>
                          <a:spcPct val="115000"/>
                        </a:lnSpc>
                        <a:spcAft>
                          <a:spcPts val="0"/>
                        </a:spcAft>
                      </a:pPr>
                      <a:r>
                        <a:rPr lang="en-GB" sz="1200" b="1">
                          <a:effectLst/>
                        </a:rPr>
                        <a:t>e</a:t>
                      </a:r>
                      <a:r>
                        <a:rPr lang="en-GB" sz="1200" b="1" baseline="-25000">
                          <a:effectLst/>
                        </a:rPr>
                        <a:t>n</a:t>
                      </a:r>
                      <a:r>
                        <a:rPr lang="en-GB" sz="1200" b="1">
                          <a:effectLst/>
                        </a:rPr>
                        <a:t> * (mg/m</a:t>
                      </a:r>
                      <a:r>
                        <a:rPr lang="en-GB" sz="1200" b="1" baseline="30000">
                          <a:effectLst/>
                        </a:rPr>
                        <a:t>2</a:t>
                      </a:r>
                      <a:r>
                        <a:rPr lang="en-GB" sz="1200" b="1">
                          <a:effectLst/>
                        </a:rPr>
                        <a:t>)</a:t>
                      </a:r>
                      <a:endParaRPr lang="tr-TR" sz="1200" b="1">
                        <a:effectLst/>
                        <a:latin typeface="Calibri"/>
                        <a:ea typeface="Times New Roman"/>
                        <a:cs typeface="Times New Roman"/>
                      </a:endParaRPr>
                    </a:p>
                  </a:txBody>
                  <a:tcPr marL="68501" marR="68501"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a:lnSpc>
                          <a:spcPct val="115000"/>
                        </a:lnSpc>
                        <a:spcAft>
                          <a:spcPts val="0"/>
                        </a:spcAft>
                      </a:pPr>
                      <a:r>
                        <a:rPr lang="en-GB" sz="1200" b="1">
                          <a:effectLst/>
                        </a:rPr>
                        <a:t>e</a:t>
                      </a:r>
                      <a:r>
                        <a:rPr lang="en-GB" sz="1200" b="1" baseline="-25000">
                          <a:effectLst/>
                        </a:rPr>
                        <a:t>n</a:t>
                      </a:r>
                      <a:r>
                        <a:rPr lang="en-GB" sz="1200" b="1">
                          <a:effectLst/>
                        </a:rPr>
                        <a:t> * (mg/m</a:t>
                      </a:r>
                      <a:r>
                        <a:rPr lang="en-GB" sz="1200" b="1" baseline="30000">
                          <a:effectLst/>
                        </a:rPr>
                        <a:t>2</a:t>
                      </a:r>
                      <a:r>
                        <a:rPr lang="en-GB" sz="1200" b="1">
                          <a:effectLst/>
                        </a:rPr>
                        <a:t>)</a:t>
                      </a:r>
                      <a:endParaRPr lang="tr-TR" sz="1200" b="1">
                        <a:effectLst/>
                        <a:latin typeface="Calibri"/>
                        <a:ea typeface="Times New Roman"/>
                        <a:cs typeface="Times New Roman"/>
                      </a:endParaRPr>
                    </a:p>
                  </a:txBody>
                  <a:tcPr marL="68501" marR="68501" marT="0" marB="0" anchor="ctr"/>
                </a:tc>
                <a:tc hMerge="1">
                  <a:txBody>
                    <a:bodyPr/>
                    <a:lstStyle/>
                    <a:p>
                      <a:endParaRPr lang="tr-TR"/>
                    </a:p>
                  </a:txBody>
                  <a:tcPr/>
                </a:tc>
                <a:tc hMerge="1">
                  <a:txBody>
                    <a:bodyPr/>
                    <a:lstStyle/>
                    <a:p>
                      <a:endParaRPr lang="tr-TR"/>
                    </a:p>
                  </a:txBody>
                  <a:tcPr/>
                </a:tc>
                <a:tc hMerge="1">
                  <a:txBody>
                    <a:bodyPr/>
                    <a:lstStyle/>
                    <a:p>
                      <a:endParaRPr lang="tr-TR"/>
                    </a:p>
                  </a:txBody>
                  <a:tcPr/>
                </a:tc>
              </a:tr>
              <a:tr h="383324">
                <a:tc vMerge="1">
                  <a:txBody>
                    <a:bodyPr/>
                    <a:lstStyle/>
                    <a:p>
                      <a:endParaRPr lang="tr-TR"/>
                    </a:p>
                  </a:txBody>
                  <a:tcPr/>
                </a:tc>
                <a:tc gridSpan="4">
                  <a:txBody>
                    <a:bodyPr/>
                    <a:lstStyle/>
                    <a:p>
                      <a:pPr algn="ctr">
                        <a:lnSpc>
                          <a:spcPct val="115000"/>
                        </a:lnSpc>
                        <a:spcAft>
                          <a:spcPts val="0"/>
                        </a:spcAft>
                      </a:pPr>
                      <a:r>
                        <a:rPr lang="en-GB" sz="1200" b="1" dirty="0">
                          <a:effectLst/>
                        </a:rPr>
                        <a:t>Cr</a:t>
                      </a:r>
                      <a:endParaRPr lang="tr-TR" sz="1200" b="1" dirty="0">
                        <a:effectLst/>
                        <a:latin typeface="Calibri"/>
                        <a:ea typeface="Times New Roman"/>
                        <a:cs typeface="Times New Roman"/>
                      </a:endParaRPr>
                    </a:p>
                  </a:txBody>
                  <a:tcPr marL="68501" marR="68501"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a:lnSpc>
                          <a:spcPct val="115000"/>
                        </a:lnSpc>
                        <a:spcAft>
                          <a:spcPts val="0"/>
                        </a:spcAft>
                      </a:pPr>
                      <a:r>
                        <a:rPr lang="en-GB" sz="1200" b="1">
                          <a:effectLst/>
                        </a:rPr>
                        <a:t>Mo</a:t>
                      </a:r>
                      <a:endParaRPr lang="tr-TR" sz="1200" b="1">
                        <a:effectLst/>
                        <a:latin typeface="Calibri"/>
                        <a:ea typeface="Times New Roman"/>
                        <a:cs typeface="Times New Roman"/>
                      </a:endParaRPr>
                    </a:p>
                  </a:txBody>
                  <a:tcPr marL="68501" marR="68501"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a:lnSpc>
                          <a:spcPct val="115000"/>
                        </a:lnSpc>
                        <a:spcAft>
                          <a:spcPts val="0"/>
                        </a:spcAft>
                      </a:pPr>
                      <a:r>
                        <a:rPr lang="en-GB" sz="1200" b="1">
                          <a:effectLst/>
                        </a:rPr>
                        <a:t>Ni</a:t>
                      </a:r>
                      <a:endParaRPr lang="tr-TR" sz="1200" b="1">
                        <a:effectLst/>
                        <a:latin typeface="Calibri"/>
                        <a:ea typeface="Times New Roman"/>
                        <a:cs typeface="Times New Roman"/>
                      </a:endParaRPr>
                    </a:p>
                  </a:txBody>
                  <a:tcPr marL="68501" marR="68501"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a:lnSpc>
                          <a:spcPct val="115000"/>
                        </a:lnSpc>
                        <a:spcAft>
                          <a:spcPts val="0"/>
                        </a:spcAft>
                      </a:pPr>
                      <a:r>
                        <a:rPr lang="en-GB" sz="1200" b="1">
                          <a:effectLst/>
                        </a:rPr>
                        <a:t>Ba</a:t>
                      </a:r>
                      <a:endParaRPr lang="tr-TR" sz="1200" b="1">
                        <a:effectLst/>
                        <a:latin typeface="Calibri"/>
                        <a:ea typeface="Times New Roman"/>
                        <a:cs typeface="Times New Roman"/>
                      </a:endParaRPr>
                    </a:p>
                  </a:txBody>
                  <a:tcPr marL="68501" marR="68501" marT="0" marB="0" anchor="ctr"/>
                </a:tc>
                <a:tc hMerge="1">
                  <a:txBody>
                    <a:bodyPr/>
                    <a:lstStyle/>
                    <a:p>
                      <a:endParaRPr lang="tr-TR"/>
                    </a:p>
                  </a:txBody>
                  <a:tcPr/>
                </a:tc>
                <a:tc hMerge="1">
                  <a:txBody>
                    <a:bodyPr/>
                    <a:lstStyle/>
                    <a:p>
                      <a:endParaRPr lang="tr-TR"/>
                    </a:p>
                  </a:txBody>
                  <a:tcPr/>
                </a:tc>
                <a:tc hMerge="1">
                  <a:txBody>
                    <a:bodyPr/>
                    <a:lstStyle/>
                    <a:p>
                      <a:endParaRPr lang="tr-TR"/>
                    </a:p>
                  </a:txBody>
                  <a:tcPr/>
                </a:tc>
              </a:tr>
              <a:tr h="1057969">
                <a:tc>
                  <a:txBody>
                    <a:bodyPr/>
                    <a:lstStyle/>
                    <a:p>
                      <a:pPr algn="ctr">
                        <a:lnSpc>
                          <a:spcPct val="115000"/>
                        </a:lnSpc>
                        <a:spcAft>
                          <a:spcPts val="0"/>
                        </a:spcAft>
                      </a:pPr>
                      <a:r>
                        <a:rPr lang="en-GB" sz="1200" b="1" dirty="0" err="1">
                          <a:effectLst/>
                        </a:rPr>
                        <a:t>CEMI:hlime</a:t>
                      </a:r>
                      <a:r>
                        <a:rPr lang="en-GB" sz="1200" b="1" dirty="0">
                          <a:effectLst/>
                        </a:rPr>
                        <a:t> ratio</a:t>
                      </a:r>
                      <a:endParaRPr lang="tr-TR" sz="1200" b="1" dirty="0">
                        <a:effectLst/>
                        <a:latin typeface="Calibri"/>
                        <a:ea typeface="Times New Roman"/>
                        <a:cs typeface="Times New Roman"/>
                      </a:endParaRPr>
                    </a:p>
                  </a:txBody>
                  <a:tcPr marL="68501" marR="68501" marT="0" marB="0" anchor="ctr"/>
                </a:tc>
                <a:tc gridSpan="2">
                  <a:txBody>
                    <a:bodyPr/>
                    <a:lstStyle/>
                    <a:p>
                      <a:pPr algn="ctr">
                        <a:lnSpc>
                          <a:spcPct val="115000"/>
                        </a:lnSpc>
                        <a:spcAft>
                          <a:spcPts val="0"/>
                        </a:spcAft>
                      </a:pPr>
                      <a:r>
                        <a:rPr lang="en-GB" sz="1200" b="1" dirty="0">
                          <a:effectLst/>
                        </a:rPr>
                        <a:t>Compliance (4d)</a:t>
                      </a:r>
                      <a:endParaRPr lang="tr-TR" sz="1200" b="1" dirty="0">
                        <a:effectLst/>
                        <a:latin typeface="Calibri"/>
                        <a:ea typeface="Times New Roman"/>
                        <a:cs typeface="Times New Roman"/>
                      </a:endParaRPr>
                    </a:p>
                  </a:txBody>
                  <a:tcPr marL="68501" marR="68501" marT="0" marB="0" anchor="ctr"/>
                </a:tc>
                <a:tc hMerge="1">
                  <a:txBody>
                    <a:bodyPr/>
                    <a:lstStyle/>
                    <a:p>
                      <a:endParaRPr lang="tr-TR"/>
                    </a:p>
                  </a:txBody>
                  <a:tcPr/>
                </a:tc>
                <a:tc gridSpan="2">
                  <a:txBody>
                    <a:bodyPr/>
                    <a:lstStyle/>
                    <a:p>
                      <a:pPr algn="ctr">
                        <a:lnSpc>
                          <a:spcPct val="115000"/>
                        </a:lnSpc>
                        <a:spcAft>
                          <a:spcPts val="0"/>
                        </a:spcAft>
                      </a:pPr>
                      <a:r>
                        <a:rPr lang="en-GB" sz="1200" b="1" dirty="0">
                          <a:effectLst/>
                        </a:rPr>
                        <a:t>Characterisation (64d)</a:t>
                      </a:r>
                      <a:endParaRPr lang="tr-TR" sz="1200" b="1" dirty="0">
                        <a:effectLst/>
                        <a:latin typeface="Calibri"/>
                        <a:ea typeface="Times New Roman"/>
                        <a:cs typeface="Times New Roman"/>
                      </a:endParaRPr>
                    </a:p>
                  </a:txBody>
                  <a:tcPr marL="68501" marR="68501" marT="0" marB="0" anchor="ctr"/>
                </a:tc>
                <a:tc hMerge="1">
                  <a:txBody>
                    <a:bodyPr/>
                    <a:lstStyle/>
                    <a:p>
                      <a:endParaRPr lang="tr-TR"/>
                    </a:p>
                  </a:txBody>
                  <a:tcPr/>
                </a:tc>
                <a:tc gridSpan="2">
                  <a:txBody>
                    <a:bodyPr/>
                    <a:lstStyle/>
                    <a:p>
                      <a:pPr algn="ctr">
                        <a:lnSpc>
                          <a:spcPct val="115000"/>
                        </a:lnSpc>
                        <a:spcAft>
                          <a:spcPts val="0"/>
                        </a:spcAft>
                      </a:pPr>
                      <a:r>
                        <a:rPr lang="en-GB" sz="1200" b="1" dirty="0">
                          <a:effectLst/>
                        </a:rPr>
                        <a:t>Compliance (4d)</a:t>
                      </a:r>
                      <a:endParaRPr lang="tr-TR" sz="1200" b="1" dirty="0">
                        <a:effectLst/>
                        <a:latin typeface="Calibri"/>
                        <a:ea typeface="Times New Roman"/>
                        <a:cs typeface="Times New Roman"/>
                      </a:endParaRPr>
                    </a:p>
                  </a:txBody>
                  <a:tcPr marL="68501" marR="68501" marT="0" marB="0" anchor="ctr"/>
                </a:tc>
                <a:tc hMerge="1">
                  <a:txBody>
                    <a:bodyPr/>
                    <a:lstStyle/>
                    <a:p>
                      <a:endParaRPr lang="tr-TR"/>
                    </a:p>
                  </a:txBody>
                  <a:tcPr/>
                </a:tc>
                <a:tc gridSpan="2">
                  <a:txBody>
                    <a:bodyPr/>
                    <a:lstStyle/>
                    <a:p>
                      <a:pPr algn="ctr">
                        <a:lnSpc>
                          <a:spcPct val="115000"/>
                        </a:lnSpc>
                        <a:spcAft>
                          <a:spcPts val="0"/>
                        </a:spcAft>
                      </a:pPr>
                      <a:r>
                        <a:rPr lang="en-GB" sz="1200" b="1" dirty="0">
                          <a:effectLst/>
                        </a:rPr>
                        <a:t>Characterisation (64d)</a:t>
                      </a:r>
                      <a:endParaRPr lang="tr-TR" sz="1200" b="1" dirty="0">
                        <a:effectLst/>
                        <a:latin typeface="Calibri"/>
                        <a:ea typeface="Times New Roman"/>
                        <a:cs typeface="Times New Roman"/>
                      </a:endParaRPr>
                    </a:p>
                  </a:txBody>
                  <a:tcPr marL="68501" marR="68501" marT="0" marB="0" anchor="ctr"/>
                </a:tc>
                <a:tc hMerge="1">
                  <a:txBody>
                    <a:bodyPr/>
                    <a:lstStyle/>
                    <a:p>
                      <a:endParaRPr lang="tr-TR"/>
                    </a:p>
                  </a:txBody>
                  <a:tcPr/>
                </a:tc>
                <a:tc gridSpan="2">
                  <a:txBody>
                    <a:bodyPr/>
                    <a:lstStyle/>
                    <a:p>
                      <a:pPr algn="ctr">
                        <a:lnSpc>
                          <a:spcPct val="115000"/>
                        </a:lnSpc>
                        <a:spcAft>
                          <a:spcPts val="0"/>
                        </a:spcAft>
                      </a:pPr>
                      <a:r>
                        <a:rPr lang="en-GB" sz="1200" b="1" dirty="0">
                          <a:effectLst/>
                        </a:rPr>
                        <a:t>Compliance (4d)</a:t>
                      </a:r>
                      <a:endParaRPr lang="tr-TR" sz="1200" b="1" dirty="0">
                        <a:effectLst/>
                        <a:latin typeface="Calibri"/>
                        <a:ea typeface="Times New Roman"/>
                        <a:cs typeface="Times New Roman"/>
                      </a:endParaRPr>
                    </a:p>
                  </a:txBody>
                  <a:tcPr marL="68501" marR="68501" marT="0" marB="0" anchor="ctr"/>
                </a:tc>
                <a:tc hMerge="1">
                  <a:txBody>
                    <a:bodyPr/>
                    <a:lstStyle/>
                    <a:p>
                      <a:endParaRPr lang="tr-TR"/>
                    </a:p>
                  </a:txBody>
                  <a:tcPr/>
                </a:tc>
                <a:tc gridSpan="2">
                  <a:txBody>
                    <a:bodyPr/>
                    <a:lstStyle/>
                    <a:p>
                      <a:pPr algn="ctr">
                        <a:lnSpc>
                          <a:spcPct val="115000"/>
                        </a:lnSpc>
                        <a:spcAft>
                          <a:spcPts val="0"/>
                        </a:spcAft>
                      </a:pPr>
                      <a:r>
                        <a:rPr lang="en-GB" sz="1200" b="1" dirty="0">
                          <a:effectLst/>
                        </a:rPr>
                        <a:t>Characterisation (64d)</a:t>
                      </a:r>
                      <a:endParaRPr lang="tr-TR" sz="1200" b="1" dirty="0">
                        <a:effectLst/>
                        <a:latin typeface="Calibri"/>
                        <a:ea typeface="Times New Roman"/>
                        <a:cs typeface="Times New Roman"/>
                      </a:endParaRPr>
                    </a:p>
                  </a:txBody>
                  <a:tcPr marL="68501" marR="68501" marT="0" marB="0" anchor="ctr"/>
                </a:tc>
                <a:tc hMerge="1">
                  <a:txBody>
                    <a:bodyPr/>
                    <a:lstStyle/>
                    <a:p>
                      <a:endParaRPr lang="tr-TR"/>
                    </a:p>
                  </a:txBody>
                  <a:tcPr/>
                </a:tc>
                <a:tc gridSpan="2">
                  <a:txBody>
                    <a:bodyPr/>
                    <a:lstStyle/>
                    <a:p>
                      <a:pPr algn="ctr">
                        <a:lnSpc>
                          <a:spcPct val="115000"/>
                        </a:lnSpc>
                        <a:spcAft>
                          <a:spcPts val="0"/>
                        </a:spcAft>
                      </a:pPr>
                      <a:r>
                        <a:rPr lang="en-GB" sz="1200" b="1" dirty="0">
                          <a:effectLst/>
                        </a:rPr>
                        <a:t>Compliance (4d)</a:t>
                      </a:r>
                      <a:endParaRPr lang="tr-TR" sz="1200" b="1" dirty="0">
                        <a:effectLst/>
                        <a:latin typeface="Calibri"/>
                        <a:ea typeface="Times New Roman"/>
                        <a:cs typeface="Times New Roman"/>
                      </a:endParaRPr>
                    </a:p>
                  </a:txBody>
                  <a:tcPr marL="68501" marR="68501" marT="0" marB="0" anchor="ctr"/>
                </a:tc>
                <a:tc hMerge="1">
                  <a:txBody>
                    <a:bodyPr/>
                    <a:lstStyle/>
                    <a:p>
                      <a:endParaRPr lang="tr-TR"/>
                    </a:p>
                  </a:txBody>
                  <a:tcPr/>
                </a:tc>
                <a:tc gridSpan="2">
                  <a:txBody>
                    <a:bodyPr/>
                    <a:lstStyle/>
                    <a:p>
                      <a:pPr algn="ctr">
                        <a:lnSpc>
                          <a:spcPct val="115000"/>
                        </a:lnSpc>
                        <a:spcAft>
                          <a:spcPts val="0"/>
                        </a:spcAft>
                      </a:pPr>
                      <a:r>
                        <a:rPr lang="en-GB" sz="1200" b="1" dirty="0">
                          <a:effectLst/>
                        </a:rPr>
                        <a:t>Characterisation (64d)</a:t>
                      </a:r>
                      <a:endParaRPr lang="tr-TR" sz="1200" b="1" dirty="0">
                        <a:effectLst/>
                        <a:latin typeface="Calibri"/>
                        <a:ea typeface="Times New Roman"/>
                        <a:cs typeface="Times New Roman"/>
                      </a:endParaRPr>
                    </a:p>
                  </a:txBody>
                  <a:tcPr marL="68501" marR="68501" marT="0" marB="0" anchor="ctr"/>
                </a:tc>
                <a:tc hMerge="1">
                  <a:txBody>
                    <a:bodyPr/>
                    <a:lstStyle/>
                    <a:p>
                      <a:endParaRPr lang="tr-TR"/>
                    </a:p>
                  </a:txBody>
                  <a:tcPr/>
                </a:tc>
              </a:tr>
              <a:tr h="383324">
                <a:tc>
                  <a:txBody>
                    <a:bodyPr/>
                    <a:lstStyle/>
                    <a:p>
                      <a:pPr algn="ctr">
                        <a:lnSpc>
                          <a:spcPct val="115000"/>
                        </a:lnSpc>
                        <a:spcAft>
                          <a:spcPts val="0"/>
                        </a:spcAft>
                      </a:pPr>
                      <a:r>
                        <a:rPr lang="en-GB" sz="1200" b="1">
                          <a:effectLst/>
                        </a:rPr>
                        <a:t>1:1</a:t>
                      </a:r>
                      <a:endParaRPr lang="tr-TR" sz="1200" b="1">
                        <a:effectLst/>
                        <a:latin typeface="Calibri"/>
                        <a:ea typeface="Times New Roman"/>
                        <a:cs typeface="Times New Roman"/>
                      </a:endParaRPr>
                    </a:p>
                  </a:txBody>
                  <a:tcPr marL="68501" marR="68501" marT="0" marB="0" anchor="ctr"/>
                </a:tc>
                <a:tc>
                  <a:txBody>
                    <a:bodyPr/>
                    <a:lstStyle/>
                    <a:p>
                      <a:pPr algn="ctr">
                        <a:lnSpc>
                          <a:spcPct val="115000"/>
                        </a:lnSpc>
                        <a:spcAft>
                          <a:spcPts val="0"/>
                        </a:spcAft>
                      </a:pPr>
                      <a:r>
                        <a:rPr lang="en-GB" sz="1200" b="1">
                          <a:effectLst/>
                        </a:rPr>
                        <a:t>4</a:t>
                      </a:r>
                      <a:endParaRPr lang="tr-TR" sz="1200" b="1">
                        <a:effectLst/>
                        <a:latin typeface="Calibri"/>
                        <a:ea typeface="Times New Roman"/>
                        <a:cs typeface="Times New Roman"/>
                      </a:endParaRPr>
                    </a:p>
                  </a:txBody>
                  <a:tcPr marL="68501" marR="68501" marT="0" marB="0" anchor="ctr"/>
                </a:tc>
                <a:tc rowSpan="6">
                  <a:txBody>
                    <a:bodyPr/>
                    <a:lstStyle/>
                    <a:p>
                      <a:pPr algn="ctr">
                        <a:lnSpc>
                          <a:spcPct val="115000"/>
                        </a:lnSpc>
                        <a:spcAft>
                          <a:spcPts val="0"/>
                        </a:spcAft>
                      </a:pPr>
                      <a:r>
                        <a:rPr lang="en-GB" sz="1200" b="1" dirty="0">
                          <a:effectLst/>
                        </a:rPr>
                        <a:t>6.25</a:t>
                      </a:r>
                      <a:endParaRPr lang="tr-TR" sz="1200" b="1" dirty="0">
                        <a:effectLst/>
                        <a:latin typeface="Calibri"/>
                        <a:ea typeface="Times New Roman"/>
                        <a:cs typeface="Times New Roman"/>
                      </a:endParaRPr>
                    </a:p>
                  </a:txBody>
                  <a:tcPr marL="68501" marR="68501" marT="0" marB="0" anchor="ctr"/>
                </a:tc>
                <a:tc>
                  <a:txBody>
                    <a:bodyPr/>
                    <a:lstStyle/>
                    <a:p>
                      <a:pPr algn="ctr">
                        <a:lnSpc>
                          <a:spcPct val="115000"/>
                        </a:lnSpc>
                        <a:spcAft>
                          <a:spcPts val="0"/>
                        </a:spcAft>
                      </a:pPr>
                      <a:r>
                        <a:rPr lang="en-GB" sz="1200" b="1" dirty="0">
                          <a:effectLst/>
                        </a:rPr>
                        <a:t>10</a:t>
                      </a:r>
                      <a:endParaRPr lang="tr-TR" sz="1200" b="1" dirty="0">
                        <a:effectLst/>
                        <a:latin typeface="Calibri"/>
                        <a:ea typeface="Times New Roman"/>
                        <a:cs typeface="Times New Roman"/>
                      </a:endParaRPr>
                    </a:p>
                  </a:txBody>
                  <a:tcPr marL="68501" marR="68501" marT="0" marB="0" anchor="ctr"/>
                </a:tc>
                <a:tc rowSpan="6">
                  <a:txBody>
                    <a:bodyPr/>
                    <a:lstStyle/>
                    <a:p>
                      <a:pPr algn="ctr">
                        <a:lnSpc>
                          <a:spcPct val="115000"/>
                        </a:lnSpc>
                        <a:spcAft>
                          <a:spcPts val="0"/>
                        </a:spcAft>
                      </a:pPr>
                      <a:r>
                        <a:rPr lang="en-GB" sz="1200" b="1" dirty="0">
                          <a:effectLst/>
                        </a:rPr>
                        <a:t>25</a:t>
                      </a:r>
                      <a:endParaRPr lang="tr-TR" sz="1200" b="1" dirty="0">
                        <a:effectLst/>
                        <a:latin typeface="Calibri"/>
                        <a:ea typeface="Times New Roman"/>
                        <a:cs typeface="Times New Roman"/>
                      </a:endParaRPr>
                    </a:p>
                  </a:txBody>
                  <a:tcPr marL="68501" marR="68501" marT="0" marB="0" anchor="ctr"/>
                </a:tc>
                <a:tc>
                  <a:txBody>
                    <a:bodyPr/>
                    <a:lstStyle/>
                    <a:p>
                      <a:pPr algn="ctr">
                        <a:lnSpc>
                          <a:spcPct val="115000"/>
                        </a:lnSpc>
                        <a:spcAft>
                          <a:spcPts val="0"/>
                        </a:spcAft>
                      </a:pPr>
                      <a:r>
                        <a:rPr lang="en-GB" sz="1200" b="1" dirty="0">
                          <a:effectLst/>
                        </a:rPr>
                        <a:t>2</a:t>
                      </a:r>
                      <a:endParaRPr lang="tr-TR" sz="1200" b="1" dirty="0">
                        <a:effectLst/>
                        <a:latin typeface="Calibri"/>
                        <a:ea typeface="Times New Roman"/>
                        <a:cs typeface="Times New Roman"/>
                      </a:endParaRPr>
                    </a:p>
                  </a:txBody>
                  <a:tcPr marL="68501" marR="68501" marT="0" marB="0" anchor="ctr"/>
                </a:tc>
                <a:tc rowSpan="6">
                  <a:txBody>
                    <a:bodyPr/>
                    <a:lstStyle/>
                    <a:p>
                      <a:pPr algn="ctr">
                        <a:lnSpc>
                          <a:spcPct val="115000"/>
                        </a:lnSpc>
                        <a:spcAft>
                          <a:spcPts val="0"/>
                        </a:spcAft>
                      </a:pPr>
                      <a:r>
                        <a:rPr lang="en-GB" sz="1200" b="1">
                          <a:effectLst/>
                        </a:rPr>
                        <a:t>5</a:t>
                      </a:r>
                      <a:endParaRPr lang="tr-TR" sz="1200" b="1">
                        <a:effectLst/>
                        <a:latin typeface="Calibri"/>
                        <a:ea typeface="Times New Roman"/>
                        <a:cs typeface="Times New Roman"/>
                      </a:endParaRPr>
                    </a:p>
                  </a:txBody>
                  <a:tcPr marL="68501" marR="68501" marT="0" marB="0" anchor="ctr"/>
                </a:tc>
                <a:tc>
                  <a:txBody>
                    <a:bodyPr/>
                    <a:lstStyle/>
                    <a:p>
                      <a:pPr algn="ctr">
                        <a:lnSpc>
                          <a:spcPct val="115000"/>
                        </a:lnSpc>
                        <a:spcAft>
                          <a:spcPts val="0"/>
                        </a:spcAft>
                      </a:pPr>
                      <a:r>
                        <a:rPr lang="en-GB" sz="1200" b="1">
                          <a:effectLst/>
                        </a:rPr>
                        <a:t>4</a:t>
                      </a:r>
                      <a:endParaRPr lang="tr-TR" sz="1200" b="1">
                        <a:effectLst/>
                        <a:latin typeface="Calibri"/>
                        <a:ea typeface="Times New Roman"/>
                        <a:cs typeface="Times New Roman"/>
                      </a:endParaRPr>
                    </a:p>
                  </a:txBody>
                  <a:tcPr marL="68501" marR="68501" marT="0" marB="0" anchor="ctr"/>
                </a:tc>
                <a:tc rowSpan="6">
                  <a:txBody>
                    <a:bodyPr/>
                    <a:lstStyle/>
                    <a:p>
                      <a:pPr algn="ctr">
                        <a:lnSpc>
                          <a:spcPct val="115000"/>
                        </a:lnSpc>
                        <a:spcAft>
                          <a:spcPts val="0"/>
                        </a:spcAft>
                      </a:pPr>
                      <a:r>
                        <a:rPr lang="en-GB" sz="1200" b="1">
                          <a:effectLst/>
                        </a:rPr>
                        <a:t>20</a:t>
                      </a:r>
                      <a:endParaRPr lang="tr-TR" sz="1200" b="1">
                        <a:effectLst/>
                        <a:latin typeface="Calibri"/>
                        <a:ea typeface="Times New Roman"/>
                        <a:cs typeface="Times New Roman"/>
                      </a:endParaRPr>
                    </a:p>
                  </a:txBody>
                  <a:tcPr marL="68501" marR="68501" marT="0" marB="0" anchor="ctr"/>
                </a:tc>
                <a:tc>
                  <a:txBody>
                    <a:bodyPr/>
                    <a:lstStyle/>
                    <a:p>
                      <a:pPr algn="ctr">
                        <a:lnSpc>
                          <a:spcPct val="115000"/>
                        </a:lnSpc>
                        <a:spcAft>
                          <a:spcPts val="0"/>
                        </a:spcAft>
                      </a:pPr>
                      <a:r>
                        <a:rPr lang="en-GB" sz="1200" b="1">
                          <a:effectLst/>
                        </a:rPr>
                        <a:t>2.1</a:t>
                      </a:r>
                      <a:endParaRPr lang="tr-TR" sz="1200" b="1">
                        <a:effectLst/>
                        <a:latin typeface="Calibri"/>
                        <a:ea typeface="Times New Roman"/>
                        <a:cs typeface="Times New Roman"/>
                      </a:endParaRPr>
                    </a:p>
                  </a:txBody>
                  <a:tcPr marL="68501" marR="68501" marT="0" marB="0" anchor="ctr"/>
                </a:tc>
                <a:tc rowSpan="6">
                  <a:txBody>
                    <a:bodyPr/>
                    <a:lstStyle/>
                    <a:p>
                      <a:pPr algn="ctr">
                        <a:lnSpc>
                          <a:spcPct val="115000"/>
                        </a:lnSpc>
                        <a:spcAft>
                          <a:spcPts val="0"/>
                        </a:spcAft>
                      </a:pPr>
                      <a:r>
                        <a:rPr lang="en-GB" sz="1200" b="1">
                          <a:effectLst/>
                        </a:rPr>
                        <a:t>3.75</a:t>
                      </a:r>
                      <a:endParaRPr lang="tr-TR" sz="1200" b="1">
                        <a:effectLst/>
                        <a:latin typeface="Calibri"/>
                        <a:ea typeface="Times New Roman"/>
                        <a:cs typeface="Times New Roman"/>
                      </a:endParaRPr>
                    </a:p>
                  </a:txBody>
                  <a:tcPr marL="68501" marR="68501" marT="0" marB="0" anchor="ctr"/>
                </a:tc>
                <a:tc>
                  <a:txBody>
                    <a:bodyPr/>
                    <a:lstStyle/>
                    <a:p>
                      <a:pPr algn="ctr">
                        <a:lnSpc>
                          <a:spcPct val="115000"/>
                        </a:lnSpc>
                        <a:spcAft>
                          <a:spcPts val="0"/>
                        </a:spcAft>
                      </a:pPr>
                      <a:r>
                        <a:rPr lang="en-GB" sz="1200" b="1">
                          <a:effectLst/>
                        </a:rPr>
                        <a:t>4.2</a:t>
                      </a:r>
                      <a:endParaRPr lang="tr-TR" sz="1200" b="1">
                        <a:effectLst/>
                        <a:latin typeface="Calibri"/>
                        <a:ea typeface="Times New Roman"/>
                        <a:cs typeface="Times New Roman"/>
                      </a:endParaRPr>
                    </a:p>
                  </a:txBody>
                  <a:tcPr marL="68501" marR="68501" marT="0" marB="0" anchor="ctr"/>
                </a:tc>
                <a:tc rowSpan="6">
                  <a:txBody>
                    <a:bodyPr/>
                    <a:lstStyle/>
                    <a:p>
                      <a:pPr algn="ctr">
                        <a:lnSpc>
                          <a:spcPct val="115000"/>
                        </a:lnSpc>
                        <a:spcAft>
                          <a:spcPts val="0"/>
                        </a:spcAft>
                      </a:pPr>
                      <a:r>
                        <a:rPr lang="en-GB" sz="1200" b="1">
                          <a:effectLst/>
                        </a:rPr>
                        <a:t>15</a:t>
                      </a:r>
                      <a:endParaRPr lang="tr-TR" sz="1200" b="1">
                        <a:effectLst/>
                        <a:latin typeface="Calibri"/>
                        <a:ea typeface="Times New Roman"/>
                        <a:cs typeface="Times New Roman"/>
                      </a:endParaRPr>
                    </a:p>
                  </a:txBody>
                  <a:tcPr marL="68501" marR="68501" marT="0" marB="0" anchor="ctr"/>
                </a:tc>
                <a:tc>
                  <a:txBody>
                    <a:bodyPr/>
                    <a:lstStyle/>
                    <a:p>
                      <a:pPr algn="ctr">
                        <a:lnSpc>
                          <a:spcPct val="115000"/>
                        </a:lnSpc>
                        <a:spcAft>
                          <a:spcPts val="0"/>
                        </a:spcAft>
                      </a:pPr>
                      <a:r>
                        <a:rPr lang="en-GB" sz="1200" b="1">
                          <a:effectLst/>
                        </a:rPr>
                        <a:t>9</a:t>
                      </a:r>
                      <a:endParaRPr lang="tr-TR" sz="1200" b="1">
                        <a:effectLst/>
                        <a:latin typeface="Calibri"/>
                        <a:ea typeface="Times New Roman"/>
                        <a:cs typeface="Times New Roman"/>
                      </a:endParaRPr>
                    </a:p>
                  </a:txBody>
                  <a:tcPr marL="68501" marR="68501" marT="0" marB="0" anchor="ctr"/>
                </a:tc>
                <a:tc rowSpan="6">
                  <a:txBody>
                    <a:bodyPr/>
                    <a:lstStyle/>
                    <a:p>
                      <a:pPr algn="ctr">
                        <a:lnSpc>
                          <a:spcPct val="115000"/>
                        </a:lnSpc>
                        <a:spcAft>
                          <a:spcPts val="0"/>
                        </a:spcAft>
                      </a:pPr>
                      <a:r>
                        <a:rPr lang="en-GB" sz="1200" b="1">
                          <a:effectLst/>
                        </a:rPr>
                        <a:t>37.5</a:t>
                      </a:r>
                      <a:endParaRPr lang="tr-TR" sz="1200" b="1">
                        <a:effectLst/>
                        <a:latin typeface="Calibri"/>
                        <a:ea typeface="Times New Roman"/>
                        <a:cs typeface="Times New Roman"/>
                      </a:endParaRPr>
                    </a:p>
                  </a:txBody>
                  <a:tcPr marL="68501" marR="68501" marT="0" marB="0" anchor="ctr"/>
                </a:tc>
                <a:tc>
                  <a:txBody>
                    <a:bodyPr/>
                    <a:lstStyle/>
                    <a:p>
                      <a:pPr algn="ctr">
                        <a:lnSpc>
                          <a:spcPct val="115000"/>
                        </a:lnSpc>
                        <a:spcAft>
                          <a:spcPts val="0"/>
                        </a:spcAft>
                      </a:pPr>
                      <a:r>
                        <a:rPr lang="en-GB" sz="1200" b="1">
                          <a:effectLst/>
                        </a:rPr>
                        <a:t>80</a:t>
                      </a:r>
                      <a:endParaRPr lang="tr-TR" sz="1200" b="1">
                        <a:effectLst/>
                        <a:latin typeface="Calibri"/>
                        <a:ea typeface="Times New Roman"/>
                        <a:cs typeface="Times New Roman"/>
                      </a:endParaRPr>
                    </a:p>
                  </a:txBody>
                  <a:tcPr marL="68501" marR="68501" marT="0" marB="0" anchor="ctr"/>
                </a:tc>
                <a:tc rowSpan="6">
                  <a:txBody>
                    <a:bodyPr/>
                    <a:lstStyle/>
                    <a:p>
                      <a:pPr algn="ctr">
                        <a:lnSpc>
                          <a:spcPct val="115000"/>
                        </a:lnSpc>
                        <a:spcAft>
                          <a:spcPts val="0"/>
                        </a:spcAft>
                      </a:pPr>
                      <a:r>
                        <a:rPr lang="en-GB" sz="1200" b="1">
                          <a:effectLst/>
                        </a:rPr>
                        <a:t>150</a:t>
                      </a:r>
                      <a:endParaRPr lang="tr-TR" sz="1200" b="1">
                        <a:effectLst/>
                        <a:latin typeface="Calibri"/>
                        <a:ea typeface="Times New Roman"/>
                        <a:cs typeface="Times New Roman"/>
                      </a:endParaRPr>
                    </a:p>
                  </a:txBody>
                  <a:tcPr marL="68501" marR="68501" marT="0" marB="0" anchor="ctr"/>
                </a:tc>
              </a:tr>
              <a:tr h="383324">
                <a:tc>
                  <a:txBody>
                    <a:bodyPr/>
                    <a:lstStyle/>
                    <a:p>
                      <a:pPr algn="ctr">
                        <a:lnSpc>
                          <a:spcPct val="115000"/>
                        </a:lnSpc>
                        <a:spcAft>
                          <a:spcPts val="0"/>
                        </a:spcAft>
                      </a:pPr>
                      <a:r>
                        <a:rPr lang="en-GB" sz="1200" b="1" dirty="0">
                          <a:effectLst/>
                        </a:rPr>
                        <a:t>1:2</a:t>
                      </a:r>
                      <a:endParaRPr lang="tr-TR" sz="1200" b="1" dirty="0">
                        <a:effectLst/>
                        <a:latin typeface="Calibri"/>
                        <a:ea typeface="Times New Roman"/>
                        <a:cs typeface="Times New Roman"/>
                      </a:endParaRPr>
                    </a:p>
                  </a:txBody>
                  <a:tcPr marL="68501" marR="68501" marT="0" marB="0" anchor="ctr"/>
                </a:tc>
                <a:tc>
                  <a:txBody>
                    <a:bodyPr/>
                    <a:lstStyle/>
                    <a:p>
                      <a:pPr algn="ctr">
                        <a:lnSpc>
                          <a:spcPct val="115000"/>
                        </a:lnSpc>
                        <a:spcAft>
                          <a:spcPts val="0"/>
                        </a:spcAft>
                      </a:pPr>
                      <a:r>
                        <a:rPr lang="en-GB" sz="1200" b="1">
                          <a:effectLst/>
                        </a:rPr>
                        <a:t>4.4</a:t>
                      </a:r>
                      <a:endParaRPr lang="tr-TR" sz="1200" b="1">
                        <a:effectLst/>
                        <a:latin typeface="Calibri"/>
                        <a:ea typeface="Times New Roman"/>
                        <a:cs typeface="Times New Roman"/>
                      </a:endParaRPr>
                    </a:p>
                  </a:txBody>
                  <a:tcPr marL="68501" marR="68501" marT="0" marB="0" anchor="ctr"/>
                </a:tc>
                <a:tc vMerge="1">
                  <a:txBody>
                    <a:bodyPr/>
                    <a:lstStyle/>
                    <a:p>
                      <a:endParaRPr lang="tr-TR"/>
                    </a:p>
                  </a:txBody>
                  <a:tcPr/>
                </a:tc>
                <a:tc>
                  <a:txBody>
                    <a:bodyPr/>
                    <a:lstStyle/>
                    <a:p>
                      <a:pPr algn="ctr">
                        <a:lnSpc>
                          <a:spcPct val="115000"/>
                        </a:lnSpc>
                        <a:spcAft>
                          <a:spcPts val="0"/>
                        </a:spcAft>
                      </a:pPr>
                      <a:r>
                        <a:rPr lang="en-GB" sz="1200" b="1">
                          <a:effectLst/>
                        </a:rPr>
                        <a:t>11.4</a:t>
                      </a:r>
                      <a:endParaRPr lang="tr-TR" sz="1200" b="1">
                        <a:effectLst/>
                        <a:latin typeface="Calibri"/>
                        <a:ea typeface="Times New Roman"/>
                        <a:cs typeface="Times New Roman"/>
                      </a:endParaRPr>
                    </a:p>
                  </a:txBody>
                  <a:tcPr marL="68501" marR="68501" marT="0" marB="0" anchor="ctr"/>
                </a:tc>
                <a:tc vMerge="1">
                  <a:txBody>
                    <a:bodyPr/>
                    <a:lstStyle/>
                    <a:p>
                      <a:endParaRPr lang="tr-TR"/>
                    </a:p>
                  </a:txBody>
                  <a:tcPr/>
                </a:tc>
                <a:tc>
                  <a:txBody>
                    <a:bodyPr/>
                    <a:lstStyle/>
                    <a:p>
                      <a:pPr algn="ctr">
                        <a:lnSpc>
                          <a:spcPct val="115000"/>
                        </a:lnSpc>
                        <a:spcAft>
                          <a:spcPts val="0"/>
                        </a:spcAft>
                      </a:pPr>
                      <a:r>
                        <a:rPr lang="en-GB" sz="1200" b="1" dirty="0">
                          <a:effectLst/>
                        </a:rPr>
                        <a:t>1.6</a:t>
                      </a:r>
                      <a:endParaRPr lang="tr-TR" sz="1200" b="1" dirty="0">
                        <a:effectLst/>
                        <a:latin typeface="Calibri"/>
                        <a:ea typeface="Times New Roman"/>
                        <a:cs typeface="Times New Roman"/>
                      </a:endParaRPr>
                    </a:p>
                  </a:txBody>
                  <a:tcPr marL="68501" marR="68501" marT="0" marB="0" anchor="ctr"/>
                </a:tc>
                <a:tc vMerge="1">
                  <a:txBody>
                    <a:bodyPr/>
                    <a:lstStyle/>
                    <a:p>
                      <a:endParaRPr lang="tr-TR"/>
                    </a:p>
                  </a:txBody>
                  <a:tcPr/>
                </a:tc>
                <a:tc>
                  <a:txBody>
                    <a:bodyPr/>
                    <a:lstStyle/>
                    <a:p>
                      <a:pPr algn="ctr">
                        <a:lnSpc>
                          <a:spcPct val="115000"/>
                        </a:lnSpc>
                        <a:spcAft>
                          <a:spcPts val="0"/>
                        </a:spcAft>
                      </a:pPr>
                      <a:r>
                        <a:rPr lang="en-GB" sz="1200" b="1" dirty="0">
                          <a:effectLst/>
                        </a:rPr>
                        <a:t>4</a:t>
                      </a:r>
                      <a:endParaRPr lang="tr-TR" sz="1200" b="1" dirty="0">
                        <a:effectLst/>
                        <a:latin typeface="Calibri"/>
                        <a:ea typeface="Times New Roman"/>
                        <a:cs typeface="Times New Roman"/>
                      </a:endParaRPr>
                    </a:p>
                  </a:txBody>
                  <a:tcPr marL="68501" marR="68501" marT="0" marB="0" anchor="ctr"/>
                </a:tc>
                <a:tc vMerge="1">
                  <a:txBody>
                    <a:bodyPr/>
                    <a:lstStyle/>
                    <a:p>
                      <a:endParaRPr lang="tr-TR"/>
                    </a:p>
                  </a:txBody>
                  <a:tcPr/>
                </a:tc>
                <a:tc>
                  <a:txBody>
                    <a:bodyPr/>
                    <a:lstStyle/>
                    <a:p>
                      <a:pPr algn="ctr">
                        <a:lnSpc>
                          <a:spcPct val="115000"/>
                        </a:lnSpc>
                        <a:spcAft>
                          <a:spcPts val="0"/>
                        </a:spcAft>
                      </a:pPr>
                      <a:r>
                        <a:rPr lang="en-GB" sz="1200" b="1">
                          <a:effectLst/>
                        </a:rPr>
                        <a:t>2.3</a:t>
                      </a:r>
                      <a:endParaRPr lang="tr-TR" sz="1200" b="1">
                        <a:effectLst/>
                        <a:latin typeface="Calibri"/>
                        <a:ea typeface="Times New Roman"/>
                        <a:cs typeface="Times New Roman"/>
                      </a:endParaRPr>
                    </a:p>
                  </a:txBody>
                  <a:tcPr marL="68501" marR="68501" marT="0" marB="0" anchor="ctr"/>
                </a:tc>
                <a:tc vMerge="1">
                  <a:txBody>
                    <a:bodyPr/>
                    <a:lstStyle/>
                    <a:p>
                      <a:endParaRPr lang="tr-TR"/>
                    </a:p>
                  </a:txBody>
                  <a:tcPr/>
                </a:tc>
                <a:tc>
                  <a:txBody>
                    <a:bodyPr/>
                    <a:lstStyle/>
                    <a:p>
                      <a:pPr algn="ctr">
                        <a:lnSpc>
                          <a:spcPct val="115000"/>
                        </a:lnSpc>
                        <a:spcAft>
                          <a:spcPts val="0"/>
                        </a:spcAft>
                      </a:pPr>
                      <a:r>
                        <a:rPr lang="en-GB" sz="1200" b="1">
                          <a:effectLst/>
                        </a:rPr>
                        <a:t>4.4</a:t>
                      </a:r>
                      <a:endParaRPr lang="tr-TR" sz="1200" b="1">
                        <a:effectLst/>
                        <a:latin typeface="Calibri"/>
                        <a:ea typeface="Times New Roman"/>
                        <a:cs typeface="Times New Roman"/>
                      </a:endParaRPr>
                    </a:p>
                  </a:txBody>
                  <a:tcPr marL="68501" marR="68501" marT="0" marB="0" anchor="ctr"/>
                </a:tc>
                <a:tc vMerge="1">
                  <a:txBody>
                    <a:bodyPr/>
                    <a:lstStyle/>
                    <a:p>
                      <a:endParaRPr lang="tr-TR"/>
                    </a:p>
                  </a:txBody>
                  <a:tcPr/>
                </a:tc>
                <a:tc>
                  <a:txBody>
                    <a:bodyPr/>
                    <a:lstStyle/>
                    <a:p>
                      <a:pPr algn="ctr">
                        <a:lnSpc>
                          <a:spcPct val="115000"/>
                        </a:lnSpc>
                        <a:spcAft>
                          <a:spcPts val="0"/>
                        </a:spcAft>
                      </a:pPr>
                      <a:r>
                        <a:rPr lang="en-GB" sz="1200" b="1" dirty="0">
                          <a:solidFill>
                            <a:srgbClr val="FF0000"/>
                          </a:solidFill>
                          <a:effectLst/>
                        </a:rPr>
                        <a:t>39.2</a:t>
                      </a:r>
                      <a:endParaRPr lang="tr-TR" sz="1200" b="1" dirty="0">
                        <a:solidFill>
                          <a:srgbClr val="FF0000"/>
                        </a:solidFill>
                        <a:effectLst/>
                        <a:latin typeface="Calibri"/>
                        <a:ea typeface="Times New Roman"/>
                        <a:cs typeface="Times New Roman"/>
                      </a:endParaRPr>
                    </a:p>
                  </a:txBody>
                  <a:tcPr marL="68501" marR="68501" marT="0" marB="0" anchor="ctr"/>
                </a:tc>
                <a:tc vMerge="1">
                  <a:txBody>
                    <a:bodyPr/>
                    <a:lstStyle/>
                    <a:p>
                      <a:endParaRPr lang="tr-TR"/>
                    </a:p>
                  </a:txBody>
                  <a:tcPr/>
                </a:tc>
                <a:tc>
                  <a:txBody>
                    <a:bodyPr/>
                    <a:lstStyle/>
                    <a:p>
                      <a:pPr algn="ctr">
                        <a:lnSpc>
                          <a:spcPct val="115000"/>
                        </a:lnSpc>
                        <a:spcAft>
                          <a:spcPts val="0"/>
                        </a:spcAft>
                      </a:pPr>
                      <a:r>
                        <a:rPr lang="en-GB" sz="1200" b="1" dirty="0">
                          <a:solidFill>
                            <a:srgbClr val="FF0000"/>
                          </a:solidFill>
                          <a:effectLst/>
                        </a:rPr>
                        <a:t>158.5</a:t>
                      </a:r>
                      <a:endParaRPr lang="tr-TR" sz="1200" b="1" dirty="0">
                        <a:solidFill>
                          <a:srgbClr val="FF0000"/>
                        </a:solidFill>
                        <a:effectLst/>
                        <a:latin typeface="Calibri"/>
                        <a:ea typeface="Times New Roman"/>
                        <a:cs typeface="Times New Roman"/>
                      </a:endParaRPr>
                    </a:p>
                  </a:txBody>
                  <a:tcPr marL="68501" marR="68501" marT="0" marB="0" anchor="ctr"/>
                </a:tc>
                <a:tc vMerge="1">
                  <a:txBody>
                    <a:bodyPr/>
                    <a:lstStyle/>
                    <a:p>
                      <a:endParaRPr lang="tr-TR"/>
                    </a:p>
                  </a:txBody>
                  <a:tcPr/>
                </a:tc>
              </a:tr>
              <a:tr h="383324">
                <a:tc>
                  <a:txBody>
                    <a:bodyPr/>
                    <a:lstStyle/>
                    <a:p>
                      <a:pPr algn="ctr">
                        <a:lnSpc>
                          <a:spcPct val="115000"/>
                        </a:lnSpc>
                        <a:spcAft>
                          <a:spcPts val="0"/>
                        </a:spcAft>
                      </a:pPr>
                      <a:r>
                        <a:rPr lang="en-GB" sz="1200" b="1">
                          <a:effectLst/>
                        </a:rPr>
                        <a:t>1:3</a:t>
                      </a:r>
                      <a:endParaRPr lang="tr-TR" sz="1200" b="1">
                        <a:effectLst/>
                        <a:latin typeface="Calibri"/>
                        <a:ea typeface="Times New Roman"/>
                        <a:cs typeface="Times New Roman"/>
                      </a:endParaRPr>
                    </a:p>
                  </a:txBody>
                  <a:tcPr marL="68501" marR="68501" marT="0" marB="0" anchor="ctr"/>
                </a:tc>
                <a:tc>
                  <a:txBody>
                    <a:bodyPr/>
                    <a:lstStyle/>
                    <a:p>
                      <a:pPr algn="ctr">
                        <a:lnSpc>
                          <a:spcPct val="115000"/>
                        </a:lnSpc>
                        <a:spcAft>
                          <a:spcPts val="0"/>
                        </a:spcAft>
                      </a:pPr>
                      <a:r>
                        <a:rPr lang="en-GB" sz="1200" b="1" dirty="0">
                          <a:effectLst/>
                        </a:rPr>
                        <a:t>3</a:t>
                      </a:r>
                      <a:endParaRPr lang="tr-TR" sz="1200" b="1" dirty="0">
                        <a:effectLst/>
                        <a:latin typeface="Calibri"/>
                        <a:ea typeface="Times New Roman"/>
                        <a:cs typeface="Times New Roman"/>
                      </a:endParaRPr>
                    </a:p>
                  </a:txBody>
                  <a:tcPr marL="68501" marR="68501" marT="0" marB="0" anchor="ctr"/>
                </a:tc>
                <a:tc vMerge="1">
                  <a:txBody>
                    <a:bodyPr/>
                    <a:lstStyle/>
                    <a:p>
                      <a:endParaRPr lang="tr-TR"/>
                    </a:p>
                  </a:txBody>
                  <a:tcPr/>
                </a:tc>
                <a:tc>
                  <a:txBody>
                    <a:bodyPr/>
                    <a:lstStyle/>
                    <a:p>
                      <a:pPr algn="ctr">
                        <a:lnSpc>
                          <a:spcPct val="115000"/>
                        </a:lnSpc>
                        <a:spcAft>
                          <a:spcPts val="0"/>
                        </a:spcAft>
                      </a:pPr>
                      <a:r>
                        <a:rPr lang="en-GB" sz="1200" b="1">
                          <a:effectLst/>
                        </a:rPr>
                        <a:t>9</a:t>
                      </a:r>
                      <a:endParaRPr lang="tr-TR" sz="1200" b="1">
                        <a:effectLst/>
                        <a:latin typeface="Calibri"/>
                        <a:ea typeface="Times New Roman"/>
                        <a:cs typeface="Times New Roman"/>
                      </a:endParaRPr>
                    </a:p>
                  </a:txBody>
                  <a:tcPr marL="68501" marR="68501" marT="0" marB="0" anchor="ctr"/>
                </a:tc>
                <a:tc vMerge="1">
                  <a:txBody>
                    <a:bodyPr/>
                    <a:lstStyle/>
                    <a:p>
                      <a:endParaRPr lang="tr-TR"/>
                    </a:p>
                  </a:txBody>
                  <a:tcPr/>
                </a:tc>
                <a:tc>
                  <a:txBody>
                    <a:bodyPr/>
                    <a:lstStyle/>
                    <a:p>
                      <a:pPr algn="ctr">
                        <a:lnSpc>
                          <a:spcPct val="115000"/>
                        </a:lnSpc>
                        <a:spcAft>
                          <a:spcPts val="0"/>
                        </a:spcAft>
                      </a:pPr>
                      <a:r>
                        <a:rPr lang="en-GB" sz="1200" b="1" dirty="0">
                          <a:effectLst/>
                        </a:rPr>
                        <a:t>0.3</a:t>
                      </a:r>
                      <a:endParaRPr lang="tr-TR" sz="1200" b="1" dirty="0">
                        <a:effectLst/>
                        <a:latin typeface="Calibri"/>
                        <a:ea typeface="Times New Roman"/>
                        <a:cs typeface="Times New Roman"/>
                      </a:endParaRPr>
                    </a:p>
                  </a:txBody>
                  <a:tcPr marL="68501" marR="68501" marT="0" marB="0" anchor="ctr"/>
                </a:tc>
                <a:tc vMerge="1">
                  <a:txBody>
                    <a:bodyPr/>
                    <a:lstStyle/>
                    <a:p>
                      <a:endParaRPr lang="tr-TR"/>
                    </a:p>
                  </a:txBody>
                  <a:tcPr/>
                </a:tc>
                <a:tc>
                  <a:txBody>
                    <a:bodyPr/>
                    <a:lstStyle/>
                    <a:p>
                      <a:pPr algn="ctr">
                        <a:lnSpc>
                          <a:spcPct val="115000"/>
                        </a:lnSpc>
                        <a:spcAft>
                          <a:spcPts val="0"/>
                        </a:spcAft>
                      </a:pPr>
                      <a:r>
                        <a:rPr lang="en-GB" sz="1200" b="1" dirty="0">
                          <a:effectLst/>
                        </a:rPr>
                        <a:t>0.7</a:t>
                      </a:r>
                      <a:endParaRPr lang="tr-TR" sz="1200" b="1" dirty="0">
                        <a:effectLst/>
                        <a:latin typeface="Calibri"/>
                        <a:ea typeface="Times New Roman"/>
                        <a:cs typeface="Times New Roman"/>
                      </a:endParaRPr>
                    </a:p>
                  </a:txBody>
                  <a:tcPr marL="68501" marR="68501" marT="0" marB="0" anchor="ctr"/>
                </a:tc>
                <a:tc vMerge="1">
                  <a:txBody>
                    <a:bodyPr/>
                    <a:lstStyle/>
                    <a:p>
                      <a:endParaRPr lang="tr-TR"/>
                    </a:p>
                  </a:txBody>
                  <a:tcPr/>
                </a:tc>
                <a:tc>
                  <a:txBody>
                    <a:bodyPr/>
                    <a:lstStyle/>
                    <a:p>
                      <a:pPr algn="ctr">
                        <a:lnSpc>
                          <a:spcPct val="115000"/>
                        </a:lnSpc>
                        <a:spcAft>
                          <a:spcPts val="0"/>
                        </a:spcAft>
                      </a:pPr>
                      <a:r>
                        <a:rPr lang="en-GB" sz="1200" b="1">
                          <a:effectLst/>
                        </a:rPr>
                        <a:t>0.2</a:t>
                      </a:r>
                      <a:endParaRPr lang="tr-TR" sz="1200" b="1">
                        <a:effectLst/>
                        <a:latin typeface="Calibri"/>
                        <a:ea typeface="Times New Roman"/>
                        <a:cs typeface="Times New Roman"/>
                      </a:endParaRPr>
                    </a:p>
                  </a:txBody>
                  <a:tcPr marL="68501" marR="68501" marT="0" marB="0" anchor="ctr"/>
                </a:tc>
                <a:tc vMerge="1">
                  <a:txBody>
                    <a:bodyPr/>
                    <a:lstStyle/>
                    <a:p>
                      <a:endParaRPr lang="tr-TR"/>
                    </a:p>
                  </a:txBody>
                  <a:tcPr/>
                </a:tc>
                <a:tc>
                  <a:txBody>
                    <a:bodyPr/>
                    <a:lstStyle/>
                    <a:p>
                      <a:pPr algn="ctr">
                        <a:lnSpc>
                          <a:spcPct val="115000"/>
                        </a:lnSpc>
                        <a:spcAft>
                          <a:spcPts val="0"/>
                        </a:spcAft>
                      </a:pPr>
                      <a:r>
                        <a:rPr lang="en-GB" sz="1200" b="1">
                          <a:effectLst/>
                        </a:rPr>
                        <a:t>0.5</a:t>
                      </a:r>
                      <a:endParaRPr lang="tr-TR" sz="1200" b="1">
                        <a:effectLst/>
                        <a:latin typeface="Calibri"/>
                        <a:ea typeface="Times New Roman"/>
                        <a:cs typeface="Times New Roman"/>
                      </a:endParaRPr>
                    </a:p>
                  </a:txBody>
                  <a:tcPr marL="68501" marR="68501" marT="0" marB="0" anchor="ctr"/>
                </a:tc>
                <a:tc vMerge="1">
                  <a:txBody>
                    <a:bodyPr/>
                    <a:lstStyle/>
                    <a:p>
                      <a:endParaRPr lang="tr-TR"/>
                    </a:p>
                  </a:txBody>
                  <a:tcPr/>
                </a:tc>
                <a:tc>
                  <a:txBody>
                    <a:bodyPr/>
                    <a:lstStyle/>
                    <a:p>
                      <a:pPr algn="ctr">
                        <a:lnSpc>
                          <a:spcPct val="115000"/>
                        </a:lnSpc>
                        <a:spcAft>
                          <a:spcPts val="0"/>
                        </a:spcAft>
                      </a:pPr>
                      <a:r>
                        <a:rPr lang="en-GB" sz="1200" b="1">
                          <a:effectLst/>
                        </a:rPr>
                        <a:t>31</a:t>
                      </a:r>
                      <a:endParaRPr lang="tr-TR" sz="1200" b="1">
                        <a:effectLst/>
                        <a:latin typeface="Calibri"/>
                        <a:ea typeface="Times New Roman"/>
                        <a:cs typeface="Times New Roman"/>
                      </a:endParaRPr>
                    </a:p>
                  </a:txBody>
                  <a:tcPr marL="68501" marR="68501" marT="0" marB="0" anchor="ctr"/>
                </a:tc>
                <a:tc vMerge="1">
                  <a:txBody>
                    <a:bodyPr/>
                    <a:lstStyle/>
                    <a:p>
                      <a:endParaRPr lang="tr-TR"/>
                    </a:p>
                  </a:txBody>
                  <a:tcPr/>
                </a:tc>
                <a:tc>
                  <a:txBody>
                    <a:bodyPr/>
                    <a:lstStyle/>
                    <a:p>
                      <a:pPr algn="ctr">
                        <a:lnSpc>
                          <a:spcPct val="115000"/>
                        </a:lnSpc>
                        <a:spcAft>
                          <a:spcPts val="0"/>
                        </a:spcAft>
                      </a:pPr>
                      <a:r>
                        <a:rPr lang="en-GB" sz="1200" b="1">
                          <a:effectLst/>
                        </a:rPr>
                        <a:t>144</a:t>
                      </a:r>
                      <a:endParaRPr lang="tr-TR" sz="1200" b="1">
                        <a:effectLst/>
                        <a:latin typeface="Calibri"/>
                        <a:ea typeface="Times New Roman"/>
                        <a:cs typeface="Times New Roman"/>
                      </a:endParaRPr>
                    </a:p>
                  </a:txBody>
                  <a:tcPr marL="68501" marR="68501" marT="0" marB="0" anchor="ctr"/>
                </a:tc>
                <a:tc vMerge="1">
                  <a:txBody>
                    <a:bodyPr/>
                    <a:lstStyle/>
                    <a:p>
                      <a:endParaRPr lang="tr-TR"/>
                    </a:p>
                  </a:txBody>
                  <a:tcPr/>
                </a:tc>
              </a:tr>
              <a:tr h="383324">
                <a:tc>
                  <a:txBody>
                    <a:bodyPr/>
                    <a:lstStyle/>
                    <a:p>
                      <a:pPr algn="ctr">
                        <a:lnSpc>
                          <a:spcPct val="115000"/>
                        </a:lnSpc>
                        <a:spcAft>
                          <a:spcPts val="0"/>
                        </a:spcAft>
                      </a:pPr>
                      <a:r>
                        <a:rPr lang="en-GB" sz="1200" b="1">
                          <a:effectLst/>
                        </a:rPr>
                        <a:t>1:4</a:t>
                      </a:r>
                      <a:endParaRPr lang="tr-TR" sz="1200" b="1">
                        <a:effectLst/>
                        <a:latin typeface="Calibri"/>
                        <a:ea typeface="Times New Roman"/>
                        <a:cs typeface="Times New Roman"/>
                      </a:endParaRPr>
                    </a:p>
                  </a:txBody>
                  <a:tcPr marL="68501" marR="68501" marT="0" marB="0" anchor="ctr"/>
                </a:tc>
                <a:tc>
                  <a:txBody>
                    <a:bodyPr/>
                    <a:lstStyle/>
                    <a:p>
                      <a:pPr algn="ctr">
                        <a:lnSpc>
                          <a:spcPct val="115000"/>
                        </a:lnSpc>
                        <a:spcAft>
                          <a:spcPts val="0"/>
                        </a:spcAft>
                      </a:pPr>
                      <a:r>
                        <a:rPr lang="en-GB" sz="1200" b="1">
                          <a:effectLst/>
                        </a:rPr>
                        <a:t>3.4</a:t>
                      </a:r>
                      <a:endParaRPr lang="tr-TR" sz="1200" b="1">
                        <a:effectLst/>
                        <a:latin typeface="Calibri"/>
                        <a:ea typeface="Times New Roman"/>
                        <a:cs typeface="Times New Roman"/>
                      </a:endParaRPr>
                    </a:p>
                  </a:txBody>
                  <a:tcPr marL="68501" marR="68501" marT="0" marB="0" anchor="ctr"/>
                </a:tc>
                <a:tc vMerge="1">
                  <a:txBody>
                    <a:bodyPr/>
                    <a:lstStyle/>
                    <a:p>
                      <a:endParaRPr lang="tr-TR"/>
                    </a:p>
                  </a:txBody>
                  <a:tcPr/>
                </a:tc>
                <a:tc>
                  <a:txBody>
                    <a:bodyPr/>
                    <a:lstStyle/>
                    <a:p>
                      <a:pPr algn="ctr">
                        <a:lnSpc>
                          <a:spcPct val="115000"/>
                        </a:lnSpc>
                        <a:spcAft>
                          <a:spcPts val="0"/>
                        </a:spcAft>
                      </a:pPr>
                      <a:r>
                        <a:rPr lang="en-GB" sz="1200" b="1">
                          <a:effectLst/>
                        </a:rPr>
                        <a:t>8.3</a:t>
                      </a:r>
                      <a:endParaRPr lang="tr-TR" sz="1200" b="1">
                        <a:effectLst/>
                        <a:latin typeface="Calibri"/>
                        <a:ea typeface="Times New Roman"/>
                        <a:cs typeface="Times New Roman"/>
                      </a:endParaRPr>
                    </a:p>
                  </a:txBody>
                  <a:tcPr marL="68501" marR="68501" marT="0" marB="0" anchor="ctr"/>
                </a:tc>
                <a:tc vMerge="1">
                  <a:txBody>
                    <a:bodyPr/>
                    <a:lstStyle/>
                    <a:p>
                      <a:endParaRPr lang="tr-TR"/>
                    </a:p>
                  </a:txBody>
                  <a:tcPr/>
                </a:tc>
                <a:tc rowSpan="3">
                  <a:txBody>
                    <a:bodyPr/>
                    <a:lstStyle/>
                    <a:p>
                      <a:pPr algn="ctr">
                        <a:lnSpc>
                          <a:spcPct val="115000"/>
                        </a:lnSpc>
                        <a:spcAft>
                          <a:spcPts val="0"/>
                        </a:spcAft>
                      </a:pPr>
                      <a:r>
                        <a:rPr lang="en-GB" sz="1200" b="1">
                          <a:effectLst/>
                        </a:rPr>
                        <a:t>BDL</a:t>
                      </a:r>
                      <a:endParaRPr lang="tr-TR" sz="1200" b="1">
                        <a:effectLst/>
                        <a:latin typeface="Calibri"/>
                        <a:ea typeface="Times New Roman"/>
                        <a:cs typeface="Times New Roman"/>
                      </a:endParaRPr>
                    </a:p>
                  </a:txBody>
                  <a:tcPr marL="68501" marR="68501" marT="0" marB="0" anchor="ctr"/>
                </a:tc>
                <a:tc vMerge="1">
                  <a:txBody>
                    <a:bodyPr/>
                    <a:lstStyle/>
                    <a:p>
                      <a:endParaRPr lang="tr-TR"/>
                    </a:p>
                  </a:txBody>
                  <a:tcPr/>
                </a:tc>
                <a:tc rowSpan="3">
                  <a:txBody>
                    <a:bodyPr/>
                    <a:lstStyle/>
                    <a:p>
                      <a:pPr algn="ctr">
                        <a:lnSpc>
                          <a:spcPct val="115000"/>
                        </a:lnSpc>
                        <a:spcAft>
                          <a:spcPts val="0"/>
                        </a:spcAft>
                      </a:pPr>
                      <a:r>
                        <a:rPr lang="en-GB" sz="1200" b="1" dirty="0">
                          <a:effectLst/>
                        </a:rPr>
                        <a:t>BDL</a:t>
                      </a:r>
                      <a:endParaRPr lang="tr-TR" sz="1200" b="1" dirty="0">
                        <a:effectLst/>
                        <a:latin typeface="Calibri"/>
                        <a:ea typeface="Times New Roman"/>
                        <a:cs typeface="Times New Roman"/>
                      </a:endParaRPr>
                    </a:p>
                  </a:txBody>
                  <a:tcPr marL="68501" marR="68501" marT="0" marB="0" anchor="ctr"/>
                </a:tc>
                <a:tc vMerge="1">
                  <a:txBody>
                    <a:bodyPr/>
                    <a:lstStyle/>
                    <a:p>
                      <a:endParaRPr lang="tr-TR"/>
                    </a:p>
                  </a:txBody>
                  <a:tcPr/>
                </a:tc>
                <a:tc>
                  <a:txBody>
                    <a:bodyPr/>
                    <a:lstStyle/>
                    <a:p>
                      <a:pPr algn="ctr">
                        <a:lnSpc>
                          <a:spcPct val="115000"/>
                        </a:lnSpc>
                        <a:spcAft>
                          <a:spcPts val="0"/>
                        </a:spcAft>
                      </a:pPr>
                      <a:r>
                        <a:rPr lang="en-GB" sz="1200" b="1" dirty="0">
                          <a:effectLst/>
                        </a:rPr>
                        <a:t>0.3</a:t>
                      </a:r>
                      <a:endParaRPr lang="tr-TR" sz="1200" b="1" dirty="0">
                        <a:effectLst/>
                        <a:latin typeface="Calibri"/>
                        <a:ea typeface="Times New Roman"/>
                        <a:cs typeface="Times New Roman"/>
                      </a:endParaRPr>
                    </a:p>
                  </a:txBody>
                  <a:tcPr marL="68501" marR="68501" marT="0" marB="0" anchor="ctr"/>
                </a:tc>
                <a:tc vMerge="1">
                  <a:txBody>
                    <a:bodyPr/>
                    <a:lstStyle/>
                    <a:p>
                      <a:endParaRPr lang="tr-TR"/>
                    </a:p>
                  </a:txBody>
                  <a:tcPr/>
                </a:tc>
                <a:tc>
                  <a:txBody>
                    <a:bodyPr/>
                    <a:lstStyle/>
                    <a:p>
                      <a:pPr algn="ctr">
                        <a:lnSpc>
                          <a:spcPct val="115000"/>
                        </a:lnSpc>
                        <a:spcAft>
                          <a:spcPts val="0"/>
                        </a:spcAft>
                      </a:pPr>
                      <a:r>
                        <a:rPr lang="en-GB" sz="1200" b="1">
                          <a:effectLst/>
                        </a:rPr>
                        <a:t>0.6</a:t>
                      </a:r>
                      <a:endParaRPr lang="tr-TR" sz="1200" b="1">
                        <a:effectLst/>
                        <a:latin typeface="Calibri"/>
                        <a:ea typeface="Times New Roman"/>
                        <a:cs typeface="Times New Roman"/>
                      </a:endParaRPr>
                    </a:p>
                  </a:txBody>
                  <a:tcPr marL="68501" marR="68501" marT="0" marB="0" anchor="ctr"/>
                </a:tc>
                <a:tc vMerge="1">
                  <a:txBody>
                    <a:bodyPr/>
                    <a:lstStyle/>
                    <a:p>
                      <a:endParaRPr lang="tr-TR"/>
                    </a:p>
                  </a:txBody>
                  <a:tcPr/>
                </a:tc>
                <a:tc>
                  <a:txBody>
                    <a:bodyPr/>
                    <a:lstStyle/>
                    <a:p>
                      <a:pPr algn="ctr">
                        <a:lnSpc>
                          <a:spcPct val="115000"/>
                        </a:lnSpc>
                        <a:spcAft>
                          <a:spcPts val="0"/>
                        </a:spcAft>
                      </a:pPr>
                      <a:r>
                        <a:rPr lang="en-GB" sz="1200" b="1" dirty="0">
                          <a:solidFill>
                            <a:srgbClr val="FF0000"/>
                          </a:solidFill>
                          <a:effectLst/>
                        </a:rPr>
                        <a:t>53.2</a:t>
                      </a:r>
                      <a:endParaRPr lang="tr-TR" sz="1200" b="1" dirty="0">
                        <a:solidFill>
                          <a:srgbClr val="FF0000"/>
                        </a:solidFill>
                        <a:effectLst/>
                        <a:latin typeface="Calibri"/>
                        <a:ea typeface="Times New Roman"/>
                        <a:cs typeface="Times New Roman"/>
                      </a:endParaRPr>
                    </a:p>
                  </a:txBody>
                  <a:tcPr marL="68501" marR="68501" marT="0" marB="0" anchor="ctr"/>
                </a:tc>
                <a:tc vMerge="1">
                  <a:txBody>
                    <a:bodyPr/>
                    <a:lstStyle/>
                    <a:p>
                      <a:endParaRPr lang="tr-TR"/>
                    </a:p>
                  </a:txBody>
                  <a:tcPr/>
                </a:tc>
                <a:tc>
                  <a:txBody>
                    <a:bodyPr/>
                    <a:lstStyle/>
                    <a:p>
                      <a:pPr algn="ctr">
                        <a:lnSpc>
                          <a:spcPct val="115000"/>
                        </a:lnSpc>
                        <a:spcAft>
                          <a:spcPts val="0"/>
                        </a:spcAft>
                      </a:pPr>
                      <a:r>
                        <a:rPr lang="en-GB" sz="1200" b="1">
                          <a:effectLst/>
                        </a:rPr>
                        <a:t>147.4</a:t>
                      </a:r>
                      <a:endParaRPr lang="tr-TR" sz="1200" b="1">
                        <a:effectLst/>
                        <a:latin typeface="Calibri"/>
                        <a:ea typeface="Times New Roman"/>
                        <a:cs typeface="Times New Roman"/>
                      </a:endParaRPr>
                    </a:p>
                  </a:txBody>
                  <a:tcPr marL="68501" marR="68501" marT="0" marB="0" anchor="ctr"/>
                </a:tc>
                <a:tc vMerge="1">
                  <a:txBody>
                    <a:bodyPr/>
                    <a:lstStyle/>
                    <a:p>
                      <a:endParaRPr lang="tr-TR"/>
                    </a:p>
                  </a:txBody>
                  <a:tcPr/>
                </a:tc>
              </a:tr>
              <a:tr h="383324">
                <a:tc>
                  <a:txBody>
                    <a:bodyPr/>
                    <a:lstStyle/>
                    <a:p>
                      <a:pPr algn="ctr">
                        <a:lnSpc>
                          <a:spcPct val="115000"/>
                        </a:lnSpc>
                        <a:spcAft>
                          <a:spcPts val="0"/>
                        </a:spcAft>
                      </a:pPr>
                      <a:r>
                        <a:rPr lang="en-GB" sz="1200" b="1">
                          <a:effectLst/>
                        </a:rPr>
                        <a:t>1:5</a:t>
                      </a:r>
                      <a:endParaRPr lang="tr-TR" sz="1200" b="1">
                        <a:effectLst/>
                        <a:latin typeface="Calibri"/>
                        <a:ea typeface="Times New Roman"/>
                        <a:cs typeface="Times New Roman"/>
                      </a:endParaRPr>
                    </a:p>
                  </a:txBody>
                  <a:tcPr marL="68501" marR="68501" marT="0" marB="0" anchor="ctr"/>
                </a:tc>
                <a:tc>
                  <a:txBody>
                    <a:bodyPr/>
                    <a:lstStyle/>
                    <a:p>
                      <a:pPr algn="ctr">
                        <a:lnSpc>
                          <a:spcPct val="115000"/>
                        </a:lnSpc>
                        <a:spcAft>
                          <a:spcPts val="0"/>
                        </a:spcAft>
                      </a:pPr>
                      <a:r>
                        <a:rPr lang="en-GB" sz="1200" b="1">
                          <a:effectLst/>
                        </a:rPr>
                        <a:t>3</a:t>
                      </a:r>
                      <a:endParaRPr lang="tr-TR" sz="1200" b="1">
                        <a:effectLst/>
                        <a:latin typeface="Calibri"/>
                        <a:ea typeface="Times New Roman"/>
                        <a:cs typeface="Times New Roman"/>
                      </a:endParaRPr>
                    </a:p>
                  </a:txBody>
                  <a:tcPr marL="68501" marR="68501" marT="0" marB="0" anchor="ctr"/>
                </a:tc>
                <a:tc vMerge="1">
                  <a:txBody>
                    <a:bodyPr/>
                    <a:lstStyle/>
                    <a:p>
                      <a:endParaRPr lang="tr-TR"/>
                    </a:p>
                  </a:txBody>
                  <a:tcPr/>
                </a:tc>
                <a:tc>
                  <a:txBody>
                    <a:bodyPr/>
                    <a:lstStyle/>
                    <a:p>
                      <a:pPr algn="ctr">
                        <a:lnSpc>
                          <a:spcPct val="115000"/>
                        </a:lnSpc>
                        <a:spcAft>
                          <a:spcPts val="0"/>
                        </a:spcAft>
                      </a:pPr>
                      <a:r>
                        <a:rPr lang="en-GB" sz="1200" b="1">
                          <a:effectLst/>
                        </a:rPr>
                        <a:t>8</a:t>
                      </a:r>
                      <a:endParaRPr lang="tr-TR" sz="1200" b="1">
                        <a:effectLst/>
                        <a:latin typeface="Calibri"/>
                        <a:ea typeface="Times New Roman"/>
                        <a:cs typeface="Times New Roman"/>
                      </a:endParaRPr>
                    </a:p>
                  </a:txBody>
                  <a:tcPr marL="68501" marR="68501" marT="0" marB="0" anchor="ct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0"/>
                        </a:spcAft>
                      </a:pPr>
                      <a:r>
                        <a:rPr lang="en-GB" sz="1200" b="1" dirty="0">
                          <a:effectLst/>
                        </a:rPr>
                        <a:t>0.2</a:t>
                      </a:r>
                      <a:endParaRPr lang="tr-TR" sz="1200" b="1" dirty="0">
                        <a:effectLst/>
                        <a:latin typeface="Calibri"/>
                        <a:ea typeface="Times New Roman"/>
                        <a:cs typeface="Times New Roman"/>
                      </a:endParaRPr>
                    </a:p>
                  </a:txBody>
                  <a:tcPr marL="68501" marR="68501" marT="0" marB="0" anchor="ctr"/>
                </a:tc>
                <a:tc vMerge="1">
                  <a:txBody>
                    <a:bodyPr/>
                    <a:lstStyle/>
                    <a:p>
                      <a:endParaRPr lang="tr-TR"/>
                    </a:p>
                  </a:txBody>
                  <a:tcPr/>
                </a:tc>
                <a:tc>
                  <a:txBody>
                    <a:bodyPr/>
                    <a:lstStyle/>
                    <a:p>
                      <a:pPr algn="ctr">
                        <a:lnSpc>
                          <a:spcPct val="115000"/>
                        </a:lnSpc>
                        <a:spcAft>
                          <a:spcPts val="0"/>
                        </a:spcAft>
                      </a:pPr>
                      <a:r>
                        <a:rPr lang="en-GB" sz="1200" b="1" dirty="0">
                          <a:effectLst/>
                        </a:rPr>
                        <a:t>0.4</a:t>
                      </a:r>
                      <a:endParaRPr lang="tr-TR" sz="1200" b="1" dirty="0">
                        <a:effectLst/>
                        <a:latin typeface="Calibri"/>
                        <a:ea typeface="Times New Roman"/>
                        <a:cs typeface="Times New Roman"/>
                      </a:endParaRPr>
                    </a:p>
                  </a:txBody>
                  <a:tcPr marL="68501" marR="68501" marT="0" marB="0" anchor="ctr"/>
                </a:tc>
                <a:tc vMerge="1">
                  <a:txBody>
                    <a:bodyPr/>
                    <a:lstStyle/>
                    <a:p>
                      <a:endParaRPr lang="tr-TR"/>
                    </a:p>
                  </a:txBody>
                  <a:tcPr/>
                </a:tc>
                <a:tc>
                  <a:txBody>
                    <a:bodyPr/>
                    <a:lstStyle/>
                    <a:p>
                      <a:pPr algn="ctr">
                        <a:lnSpc>
                          <a:spcPct val="115000"/>
                        </a:lnSpc>
                        <a:spcAft>
                          <a:spcPts val="0"/>
                        </a:spcAft>
                      </a:pPr>
                      <a:r>
                        <a:rPr lang="en-GB" sz="1200" b="1" dirty="0">
                          <a:solidFill>
                            <a:srgbClr val="FF0000"/>
                          </a:solidFill>
                          <a:effectLst/>
                        </a:rPr>
                        <a:t>63</a:t>
                      </a:r>
                      <a:endParaRPr lang="tr-TR" sz="1200" b="1" dirty="0">
                        <a:solidFill>
                          <a:srgbClr val="FF0000"/>
                        </a:solidFill>
                        <a:effectLst/>
                        <a:latin typeface="Calibri"/>
                        <a:ea typeface="Times New Roman"/>
                        <a:cs typeface="Times New Roman"/>
                      </a:endParaRPr>
                    </a:p>
                  </a:txBody>
                  <a:tcPr marL="68501" marR="68501" marT="0" marB="0" anchor="ctr"/>
                </a:tc>
                <a:tc vMerge="1">
                  <a:txBody>
                    <a:bodyPr/>
                    <a:lstStyle/>
                    <a:p>
                      <a:endParaRPr lang="tr-TR"/>
                    </a:p>
                  </a:txBody>
                  <a:tcPr/>
                </a:tc>
                <a:tc>
                  <a:txBody>
                    <a:bodyPr/>
                    <a:lstStyle/>
                    <a:p>
                      <a:pPr algn="ctr">
                        <a:lnSpc>
                          <a:spcPct val="115000"/>
                        </a:lnSpc>
                        <a:spcAft>
                          <a:spcPts val="0"/>
                        </a:spcAft>
                      </a:pPr>
                      <a:r>
                        <a:rPr lang="en-GB" sz="1200" b="1" dirty="0">
                          <a:solidFill>
                            <a:srgbClr val="FF0000"/>
                          </a:solidFill>
                          <a:effectLst/>
                        </a:rPr>
                        <a:t>183</a:t>
                      </a:r>
                      <a:endParaRPr lang="tr-TR" sz="1200" b="1" dirty="0">
                        <a:solidFill>
                          <a:srgbClr val="FF0000"/>
                        </a:solidFill>
                        <a:effectLst/>
                        <a:latin typeface="Calibri"/>
                        <a:ea typeface="Times New Roman"/>
                        <a:cs typeface="Times New Roman"/>
                      </a:endParaRPr>
                    </a:p>
                  </a:txBody>
                  <a:tcPr marL="68501" marR="68501" marT="0" marB="0" anchor="ctr"/>
                </a:tc>
                <a:tc vMerge="1">
                  <a:txBody>
                    <a:bodyPr/>
                    <a:lstStyle/>
                    <a:p>
                      <a:endParaRPr lang="tr-TR"/>
                    </a:p>
                  </a:txBody>
                  <a:tcPr/>
                </a:tc>
              </a:tr>
              <a:tr h="352656">
                <a:tc>
                  <a:txBody>
                    <a:bodyPr/>
                    <a:lstStyle/>
                    <a:p>
                      <a:pPr algn="ctr">
                        <a:lnSpc>
                          <a:spcPct val="115000"/>
                        </a:lnSpc>
                        <a:spcAft>
                          <a:spcPts val="0"/>
                        </a:spcAft>
                      </a:pPr>
                      <a:r>
                        <a:rPr lang="en-GB" sz="1200" b="1">
                          <a:effectLst/>
                        </a:rPr>
                        <a:t>1:6</a:t>
                      </a:r>
                      <a:endParaRPr lang="tr-TR" sz="1200" b="1">
                        <a:effectLst/>
                        <a:latin typeface="Calibri"/>
                        <a:ea typeface="Times New Roman"/>
                        <a:cs typeface="Times New Roman"/>
                      </a:endParaRPr>
                    </a:p>
                  </a:txBody>
                  <a:tcPr marL="68501" marR="68501" marT="0" marB="0" anchor="ctr"/>
                </a:tc>
                <a:tc>
                  <a:txBody>
                    <a:bodyPr/>
                    <a:lstStyle/>
                    <a:p>
                      <a:pPr algn="ctr">
                        <a:lnSpc>
                          <a:spcPct val="115000"/>
                        </a:lnSpc>
                        <a:spcAft>
                          <a:spcPts val="0"/>
                        </a:spcAft>
                      </a:pPr>
                      <a:r>
                        <a:rPr lang="en-GB" sz="1200" b="1" dirty="0">
                          <a:effectLst/>
                        </a:rPr>
                        <a:t>3</a:t>
                      </a:r>
                      <a:endParaRPr lang="tr-TR" sz="1200" b="1" dirty="0">
                        <a:effectLst/>
                        <a:latin typeface="Calibri"/>
                        <a:ea typeface="Times New Roman"/>
                        <a:cs typeface="Times New Roman"/>
                      </a:endParaRPr>
                    </a:p>
                  </a:txBody>
                  <a:tcPr marL="68501" marR="68501" marT="0" marB="0" anchor="ctr"/>
                </a:tc>
                <a:tc vMerge="1">
                  <a:txBody>
                    <a:bodyPr/>
                    <a:lstStyle/>
                    <a:p>
                      <a:endParaRPr lang="tr-TR"/>
                    </a:p>
                  </a:txBody>
                  <a:tcPr/>
                </a:tc>
                <a:tc>
                  <a:txBody>
                    <a:bodyPr/>
                    <a:lstStyle/>
                    <a:p>
                      <a:pPr algn="ctr">
                        <a:lnSpc>
                          <a:spcPct val="115000"/>
                        </a:lnSpc>
                        <a:spcAft>
                          <a:spcPts val="0"/>
                        </a:spcAft>
                      </a:pPr>
                      <a:r>
                        <a:rPr lang="en-GB" sz="1200" b="1" dirty="0">
                          <a:effectLst/>
                        </a:rPr>
                        <a:t>8</a:t>
                      </a:r>
                      <a:endParaRPr lang="tr-TR" sz="1200" b="1" dirty="0">
                        <a:effectLst/>
                        <a:latin typeface="Calibri"/>
                        <a:ea typeface="Times New Roman"/>
                        <a:cs typeface="Times New Roman"/>
                      </a:endParaRPr>
                    </a:p>
                  </a:txBody>
                  <a:tcPr marL="68501" marR="68501" marT="0" marB="0" anchor="ct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0"/>
                        </a:spcAft>
                      </a:pPr>
                      <a:r>
                        <a:rPr lang="en-GB" sz="1200" b="1">
                          <a:effectLst/>
                        </a:rPr>
                        <a:t>0.5</a:t>
                      </a:r>
                      <a:endParaRPr lang="tr-TR" sz="1200" b="1">
                        <a:effectLst/>
                        <a:latin typeface="Calibri"/>
                        <a:ea typeface="Times New Roman"/>
                        <a:cs typeface="Times New Roman"/>
                      </a:endParaRPr>
                    </a:p>
                  </a:txBody>
                  <a:tcPr marL="68501" marR="68501" marT="0" marB="0" anchor="ctr"/>
                </a:tc>
                <a:tc vMerge="1">
                  <a:txBody>
                    <a:bodyPr/>
                    <a:lstStyle/>
                    <a:p>
                      <a:endParaRPr lang="tr-TR"/>
                    </a:p>
                  </a:txBody>
                  <a:tcPr/>
                </a:tc>
                <a:tc>
                  <a:txBody>
                    <a:bodyPr/>
                    <a:lstStyle/>
                    <a:p>
                      <a:pPr algn="ctr">
                        <a:lnSpc>
                          <a:spcPct val="115000"/>
                        </a:lnSpc>
                        <a:spcAft>
                          <a:spcPts val="0"/>
                        </a:spcAft>
                      </a:pPr>
                      <a:r>
                        <a:rPr lang="en-GB" sz="1200" b="1" dirty="0">
                          <a:effectLst/>
                        </a:rPr>
                        <a:t>0.5</a:t>
                      </a:r>
                      <a:endParaRPr lang="tr-TR" sz="1200" b="1" dirty="0">
                        <a:effectLst/>
                        <a:latin typeface="Calibri"/>
                        <a:ea typeface="Times New Roman"/>
                        <a:cs typeface="Times New Roman"/>
                      </a:endParaRPr>
                    </a:p>
                  </a:txBody>
                  <a:tcPr marL="68501" marR="68501" marT="0" marB="0" anchor="ctr"/>
                </a:tc>
                <a:tc vMerge="1">
                  <a:txBody>
                    <a:bodyPr/>
                    <a:lstStyle/>
                    <a:p>
                      <a:endParaRPr lang="tr-TR"/>
                    </a:p>
                  </a:txBody>
                  <a:tcPr/>
                </a:tc>
                <a:tc>
                  <a:txBody>
                    <a:bodyPr/>
                    <a:lstStyle/>
                    <a:p>
                      <a:pPr algn="ctr">
                        <a:lnSpc>
                          <a:spcPct val="115000"/>
                        </a:lnSpc>
                        <a:spcAft>
                          <a:spcPts val="0"/>
                        </a:spcAft>
                      </a:pPr>
                      <a:r>
                        <a:rPr lang="en-GB" sz="1200" b="1" dirty="0">
                          <a:solidFill>
                            <a:srgbClr val="FF0000"/>
                          </a:solidFill>
                          <a:effectLst/>
                        </a:rPr>
                        <a:t>39</a:t>
                      </a:r>
                      <a:endParaRPr lang="tr-TR" sz="1200" b="1" dirty="0">
                        <a:solidFill>
                          <a:srgbClr val="FF0000"/>
                        </a:solidFill>
                        <a:effectLst/>
                        <a:latin typeface="Calibri"/>
                        <a:ea typeface="Times New Roman"/>
                        <a:cs typeface="Times New Roman"/>
                      </a:endParaRPr>
                    </a:p>
                  </a:txBody>
                  <a:tcPr marL="68501" marR="68501" marT="0" marB="0" anchor="ctr"/>
                </a:tc>
                <a:tc vMerge="1">
                  <a:txBody>
                    <a:bodyPr/>
                    <a:lstStyle/>
                    <a:p>
                      <a:endParaRPr lang="tr-TR"/>
                    </a:p>
                  </a:txBody>
                  <a:tcPr/>
                </a:tc>
                <a:tc>
                  <a:txBody>
                    <a:bodyPr/>
                    <a:lstStyle/>
                    <a:p>
                      <a:pPr algn="ctr">
                        <a:lnSpc>
                          <a:spcPct val="115000"/>
                        </a:lnSpc>
                        <a:spcAft>
                          <a:spcPts val="0"/>
                        </a:spcAft>
                      </a:pPr>
                      <a:r>
                        <a:rPr lang="en-GB" sz="1200" b="1" dirty="0">
                          <a:effectLst/>
                        </a:rPr>
                        <a:t>127</a:t>
                      </a:r>
                      <a:endParaRPr lang="tr-TR" sz="1200" b="1" dirty="0">
                        <a:effectLst/>
                        <a:latin typeface="Calibri"/>
                        <a:ea typeface="Times New Roman"/>
                        <a:cs typeface="Times New Roman"/>
                      </a:endParaRPr>
                    </a:p>
                  </a:txBody>
                  <a:tcPr marL="68501" marR="68501" marT="0" marB="0" anchor="ctr"/>
                </a:tc>
                <a:tc vMerge="1">
                  <a:txBody>
                    <a:bodyPr/>
                    <a:lstStyle/>
                    <a:p>
                      <a:endParaRPr lang="tr-TR"/>
                    </a:p>
                  </a:txBody>
                  <a:tcPr/>
                </a:tc>
              </a:tr>
            </a:tbl>
          </a:graphicData>
        </a:graphic>
      </p:graphicFrame>
      <p:sp>
        <p:nvSpPr>
          <p:cNvPr id="3" name="Title 2"/>
          <p:cNvSpPr>
            <a:spLocks noGrp="1"/>
          </p:cNvSpPr>
          <p:nvPr>
            <p:ph type="title"/>
          </p:nvPr>
        </p:nvSpPr>
        <p:spPr>
          <a:xfrm>
            <a:off x="379898" y="116632"/>
            <a:ext cx="8229600" cy="1143000"/>
          </a:xfrm>
        </p:spPr>
        <p:txBody>
          <a:bodyPr>
            <a:noAutofit/>
          </a:bodyPr>
          <a:lstStyle/>
          <a:p>
            <a:pPr algn="ctr"/>
            <a:r>
              <a:rPr lang="tr-TR" sz="2200" dirty="0" smtClean="0">
                <a:solidFill>
                  <a:schemeClr val="tx1"/>
                </a:solidFill>
                <a:effectLst/>
                <a:latin typeface="Helvetica" panose="020B0604020202020204" pitchFamily="34" charset="0"/>
                <a:cs typeface="Helvetica" panose="020B0604020202020204" pitchFamily="34" charset="0"/>
              </a:rPr>
              <a:t/>
            </a:r>
            <a:br>
              <a:rPr lang="tr-TR" sz="2200" dirty="0" smtClean="0">
                <a:solidFill>
                  <a:schemeClr val="tx1"/>
                </a:solidFill>
                <a:effectLst/>
                <a:latin typeface="Helvetica" panose="020B0604020202020204" pitchFamily="34" charset="0"/>
                <a:cs typeface="Helvetica" panose="020B0604020202020204" pitchFamily="34" charset="0"/>
              </a:rPr>
            </a:br>
            <a:r>
              <a:rPr lang="en-GB" sz="2200" dirty="0" smtClean="0">
                <a:solidFill>
                  <a:schemeClr val="tx1"/>
                </a:solidFill>
                <a:effectLst/>
                <a:latin typeface="Helvetica" panose="020B0604020202020204" pitchFamily="34" charset="0"/>
                <a:cs typeface="Helvetica" panose="020B0604020202020204" pitchFamily="34" charset="0"/>
              </a:rPr>
              <a:t>The </a:t>
            </a:r>
            <a:r>
              <a:rPr lang="en-GB" sz="2200" dirty="0">
                <a:solidFill>
                  <a:schemeClr val="tx1"/>
                </a:solidFill>
                <a:effectLst/>
                <a:latin typeface="Helvetica" panose="020B0604020202020204" pitchFamily="34" charset="0"/>
                <a:cs typeface="Helvetica" panose="020B0604020202020204" pitchFamily="34" charset="0"/>
              </a:rPr>
              <a:t>Measured Cumulative Leaching Rates (</a:t>
            </a:r>
            <a:r>
              <a:rPr lang="en-GB" sz="2200" dirty="0" err="1">
                <a:solidFill>
                  <a:schemeClr val="tx1"/>
                </a:solidFill>
                <a:effectLst/>
                <a:latin typeface="Helvetica" panose="020B0604020202020204" pitchFamily="34" charset="0"/>
                <a:cs typeface="Helvetica" panose="020B0604020202020204" pitchFamily="34" charset="0"/>
              </a:rPr>
              <a:t>e</a:t>
            </a:r>
            <a:r>
              <a:rPr lang="en-GB" sz="2200" baseline="-25000" dirty="0" err="1">
                <a:solidFill>
                  <a:schemeClr val="tx1"/>
                </a:solidFill>
                <a:effectLst/>
                <a:latin typeface="Helvetica" panose="020B0604020202020204" pitchFamily="34" charset="0"/>
                <a:cs typeface="Helvetica" panose="020B0604020202020204" pitchFamily="34" charset="0"/>
              </a:rPr>
              <a:t>n</a:t>
            </a:r>
            <a:r>
              <a:rPr lang="en-GB" sz="2200" baseline="-25000" dirty="0">
                <a:solidFill>
                  <a:schemeClr val="tx1"/>
                </a:solidFill>
                <a:effectLst/>
                <a:latin typeface="Helvetica" panose="020B0604020202020204" pitchFamily="34" charset="0"/>
                <a:cs typeface="Helvetica" panose="020B0604020202020204" pitchFamily="34" charset="0"/>
              </a:rPr>
              <a:t> </a:t>
            </a:r>
            <a:r>
              <a:rPr lang="en-GB" sz="2200" dirty="0">
                <a:solidFill>
                  <a:schemeClr val="tx1"/>
                </a:solidFill>
                <a:effectLst/>
                <a:latin typeface="Helvetica" panose="020B0604020202020204" pitchFamily="34" charset="0"/>
                <a:cs typeface="Helvetica" panose="020B0604020202020204" pitchFamily="34" charset="0"/>
              </a:rPr>
              <a:t>*) of Contaminants from </a:t>
            </a:r>
            <a:r>
              <a:rPr lang="en-GB" sz="2200" u="sng" dirty="0">
                <a:solidFill>
                  <a:schemeClr val="tx1"/>
                </a:solidFill>
                <a:effectLst/>
                <a:latin typeface="Helvetica" panose="020B0604020202020204" pitchFamily="34" charset="0"/>
                <a:cs typeface="Helvetica" panose="020B0604020202020204" pitchFamily="34" charset="0"/>
              </a:rPr>
              <a:t>CEMI-</a:t>
            </a:r>
            <a:r>
              <a:rPr lang="en-GB" sz="2200" u="sng" dirty="0" err="1">
                <a:solidFill>
                  <a:schemeClr val="tx1"/>
                </a:solidFill>
                <a:effectLst/>
                <a:latin typeface="Helvetica" panose="020B0604020202020204" pitchFamily="34" charset="0"/>
                <a:cs typeface="Helvetica" panose="020B0604020202020204" pitchFamily="34" charset="0"/>
              </a:rPr>
              <a:t>hlime</a:t>
            </a:r>
            <a:r>
              <a:rPr lang="en-GB" sz="2200" u="sng" dirty="0">
                <a:solidFill>
                  <a:schemeClr val="tx1"/>
                </a:solidFill>
                <a:effectLst/>
                <a:latin typeface="Helvetica" panose="020B0604020202020204" pitchFamily="34" charset="0"/>
                <a:cs typeface="Helvetica" panose="020B0604020202020204" pitchFamily="34" charset="0"/>
              </a:rPr>
              <a:t> </a:t>
            </a:r>
            <a:r>
              <a:rPr lang="en-GB" sz="2200" dirty="0">
                <a:solidFill>
                  <a:schemeClr val="tx1"/>
                </a:solidFill>
                <a:effectLst/>
                <a:latin typeface="Helvetica" panose="020B0604020202020204" pitchFamily="34" charset="0"/>
                <a:cs typeface="Helvetica" panose="020B0604020202020204" pitchFamily="34" charset="0"/>
              </a:rPr>
              <a:t>(mg/m</a:t>
            </a:r>
            <a:r>
              <a:rPr lang="en-GB" sz="2200" baseline="30000" dirty="0">
                <a:solidFill>
                  <a:schemeClr val="tx1"/>
                </a:solidFill>
                <a:effectLst/>
                <a:latin typeface="Helvetica" panose="020B0604020202020204" pitchFamily="34" charset="0"/>
                <a:cs typeface="Helvetica" panose="020B0604020202020204" pitchFamily="34" charset="0"/>
              </a:rPr>
              <a:t>2</a:t>
            </a:r>
            <a:r>
              <a:rPr lang="en-GB" sz="2200" dirty="0">
                <a:solidFill>
                  <a:schemeClr val="tx1"/>
                </a:solidFill>
                <a:effectLst/>
                <a:latin typeface="Helvetica" panose="020B0604020202020204" pitchFamily="34" charset="0"/>
                <a:cs typeface="Helvetica" panose="020B0604020202020204" pitchFamily="34" charset="0"/>
              </a:rPr>
              <a:t>) at 28 days</a:t>
            </a:r>
            <a:r>
              <a:rPr lang="tr-TR" sz="2200" dirty="0">
                <a:solidFill>
                  <a:schemeClr val="tx1"/>
                </a:solidFill>
                <a:effectLst/>
                <a:latin typeface="Helvetica" panose="020B0604020202020204" pitchFamily="34" charset="0"/>
                <a:cs typeface="Helvetica" panose="020B0604020202020204" pitchFamily="34" charset="0"/>
              </a:rPr>
              <a:t/>
            </a:r>
            <a:br>
              <a:rPr lang="tr-TR" sz="2200" dirty="0">
                <a:solidFill>
                  <a:schemeClr val="tx1"/>
                </a:solidFill>
                <a:effectLst/>
                <a:latin typeface="Helvetica" panose="020B0604020202020204" pitchFamily="34" charset="0"/>
                <a:cs typeface="Helvetica" panose="020B0604020202020204" pitchFamily="34" charset="0"/>
              </a:rPr>
            </a:br>
            <a:endParaRPr lang="tr-TR" sz="2200" dirty="0">
              <a:solidFill>
                <a:schemeClr val="tx1"/>
              </a:solidFill>
              <a:latin typeface="Helvetica" panose="020B0604020202020204" pitchFamily="34" charset="0"/>
              <a:cs typeface="Helvetica" panose="020B0604020202020204" pitchFamily="34" charset="0"/>
            </a:endParaRPr>
          </a:p>
        </p:txBody>
      </p:sp>
      <p:sp>
        <p:nvSpPr>
          <p:cNvPr id="5" name="Rectangle 4"/>
          <p:cNvSpPr/>
          <p:nvPr/>
        </p:nvSpPr>
        <p:spPr>
          <a:xfrm>
            <a:off x="1835696" y="4725144"/>
            <a:ext cx="6768752" cy="1169551"/>
          </a:xfrm>
          <a:prstGeom prst="rect">
            <a:avLst/>
          </a:prstGeom>
        </p:spPr>
        <p:txBody>
          <a:bodyPr wrap="square">
            <a:spAutoFit/>
          </a:bodyPr>
          <a:lstStyle/>
          <a:p>
            <a:endParaRPr lang="tr-TR" sz="1000" dirty="0" smtClean="0"/>
          </a:p>
          <a:p>
            <a:endParaRPr lang="tr-TR" sz="1000" dirty="0"/>
          </a:p>
          <a:p>
            <a:endParaRPr lang="tr-TR" sz="1000" dirty="0" smtClean="0"/>
          </a:p>
          <a:p>
            <a:endParaRPr lang="tr-TR" sz="1000" dirty="0"/>
          </a:p>
          <a:p>
            <a:r>
              <a:rPr lang="en-GB" sz="1000" dirty="0" smtClean="0"/>
              <a:t>BDL</a:t>
            </a:r>
            <a:r>
              <a:rPr lang="en-GB" sz="1000" dirty="0"/>
              <a:t>= below detection limit</a:t>
            </a:r>
            <a:br>
              <a:rPr lang="en-GB" sz="1000" dirty="0"/>
            </a:br>
            <a:r>
              <a:rPr lang="en-GB" sz="1000" b="1" dirty="0" err="1" smtClean="0"/>
              <a:t>e</a:t>
            </a:r>
            <a:r>
              <a:rPr lang="en-GB" sz="1000" b="1" baseline="-25000" dirty="0" err="1" smtClean="0"/>
              <a:t>n</a:t>
            </a:r>
            <a:r>
              <a:rPr lang="en-GB" sz="1000" b="1" baseline="-25000" dirty="0" smtClean="0"/>
              <a:t> </a:t>
            </a:r>
            <a:r>
              <a:rPr lang="en-GB" sz="1000" b="1" dirty="0"/>
              <a:t>* </a:t>
            </a:r>
            <a:r>
              <a:rPr lang="en-GB" sz="1000" dirty="0"/>
              <a:t>(mg/m</a:t>
            </a:r>
            <a:r>
              <a:rPr lang="en-GB" sz="1000" baseline="30000" dirty="0"/>
              <a:t>2</a:t>
            </a:r>
            <a:r>
              <a:rPr lang="en-GB" sz="1000" dirty="0"/>
              <a:t>) is obtained by multiplying the metal concentration measured in mg/l with Volume of leaching fluid in litres (l) and divided by area of the test   specimen ; A(m</a:t>
            </a:r>
            <a:r>
              <a:rPr lang="en-GB" sz="1000" baseline="30000" dirty="0"/>
              <a:t>2</a:t>
            </a:r>
            <a:r>
              <a:rPr lang="en-GB" sz="1000" dirty="0"/>
              <a:t>).	</a:t>
            </a:r>
            <a:endParaRPr lang="tr-TR" sz="1000" dirty="0"/>
          </a:p>
        </p:txBody>
      </p:sp>
    </p:spTree>
    <p:extLst>
      <p:ext uri="{BB962C8B-B14F-4D97-AF65-F5344CB8AC3E}">
        <p14:creationId xmlns="" xmlns:p14="http://schemas.microsoft.com/office/powerpoint/2010/main" val="397705814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9552" y="0"/>
            <a:ext cx="8229600" cy="936104"/>
          </a:xfrm>
        </p:spPr>
        <p:txBody>
          <a:bodyPr>
            <a:noAutofit/>
          </a:bodyPr>
          <a:lstStyle/>
          <a:p>
            <a:pPr algn="ctr"/>
            <a:r>
              <a:rPr lang="en-GB" sz="2200" dirty="0">
                <a:solidFill>
                  <a:schemeClr val="tx1"/>
                </a:solidFill>
                <a:effectLst/>
                <a:latin typeface="Helvetica" panose="020B0604020202020204" pitchFamily="34" charset="0"/>
                <a:cs typeface="Helvetica" panose="020B0604020202020204" pitchFamily="34" charset="0"/>
              </a:rPr>
              <a:t>The Measured Cumulative Leaching Rates (</a:t>
            </a:r>
            <a:r>
              <a:rPr lang="en-GB" sz="2200" dirty="0" err="1">
                <a:solidFill>
                  <a:schemeClr val="tx1"/>
                </a:solidFill>
                <a:effectLst/>
                <a:latin typeface="Helvetica" panose="020B0604020202020204" pitchFamily="34" charset="0"/>
                <a:cs typeface="Helvetica" panose="020B0604020202020204" pitchFamily="34" charset="0"/>
              </a:rPr>
              <a:t>e</a:t>
            </a:r>
            <a:r>
              <a:rPr lang="en-GB" sz="2200" baseline="-25000" dirty="0" err="1">
                <a:solidFill>
                  <a:schemeClr val="tx1"/>
                </a:solidFill>
                <a:effectLst/>
                <a:latin typeface="Helvetica" panose="020B0604020202020204" pitchFamily="34" charset="0"/>
                <a:cs typeface="Helvetica" panose="020B0604020202020204" pitchFamily="34" charset="0"/>
              </a:rPr>
              <a:t>n</a:t>
            </a:r>
            <a:r>
              <a:rPr lang="en-GB" sz="2200" baseline="-25000" dirty="0">
                <a:solidFill>
                  <a:schemeClr val="tx1"/>
                </a:solidFill>
                <a:effectLst/>
                <a:latin typeface="Helvetica" panose="020B0604020202020204" pitchFamily="34" charset="0"/>
                <a:cs typeface="Helvetica" panose="020B0604020202020204" pitchFamily="34" charset="0"/>
              </a:rPr>
              <a:t> </a:t>
            </a:r>
            <a:r>
              <a:rPr lang="en-GB" sz="2200" dirty="0">
                <a:solidFill>
                  <a:schemeClr val="tx1"/>
                </a:solidFill>
                <a:effectLst/>
                <a:latin typeface="Helvetica" panose="020B0604020202020204" pitchFamily="34" charset="0"/>
                <a:cs typeface="Helvetica" panose="020B0604020202020204" pitchFamily="34" charset="0"/>
              </a:rPr>
              <a:t>*) of Contaminants from </a:t>
            </a:r>
            <a:r>
              <a:rPr lang="en-GB" sz="2200" u="sng" dirty="0" smtClean="0">
                <a:solidFill>
                  <a:schemeClr val="tx1"/>
                </a:solidFill>
                <a:effectLst/>
                <a:latin typeface="Helvetica" panose="020B0604020202020204" pitchFamily="34" charset="0"/>
                <a:cs typeface="Helvetica" panose="020B0604020202020204" pitchFamily="34" charset="0"/>
              </a:rPr>
              <a:t>CEMI-</a:t>
            </a:r>
            <a:r>
              <a:rPr lang="tr-TR" sz="2200" u="sng" dirty="0" err="1" smtClean="0">
                <a:solidFill>
                  <a:schemeClr val="tx1"/>
                </a:solidFill>
                <a:effectLst/>
                <a:latin typeface="Helvetica" panose="020B0604020202020204" pitchFamily="34" charset="0"/>
                <a:cs typeface="Helvetica" panose="020B0604020202020204" pitchFamily="34" charset="0"/>
              </a:rPr>
              <a:t>LGMgO</a:t>
            </a:r>
            <a:r>
              <a:rPr lang="en-GB" sz="2200" u="sng" dirty="0" smtClean="0">
                <a:solidFill>
                  <a:schemeClr val="tx1"/>
                </a:solidFill>
                <a:effectLst/>
                <a:latin typeface="Helvetica" panose="020B0604020202020204" pitchFamily="34" charset="0"/>
                <a:cs typeface="Helvetica" panose="020B0604020202020204" pitchFamily="34" charset="0"/>
              </a:rPr>
              <a:t> </a:t>
            </a:r>
            <a:r>
              <a:rPr lang="en-GB" sz="2200" dirty="0">
                <a:solidFill>
                  <a:schemeClr val="tx1"/>
                </a:solidFill>
                <a:effectLst/>
                <a:latin typeface="Helvetica" panose="020B0604020202020204" pitchFamily="34" charset="0"/>
                <a:cs typeface="Helvetica" panose="020B0604020202020204" pitchFamily="34" charset="0"/>
              </a:rPr>
              <a:t>(mg/m</a:t>
            </a:r>
            <a:r>
              <a:rPr lang="en-GB" sz="2200" baseline="30000" dirty="0">
                <a:solidFill>
                  <a:schemeClr val="tx1"/>
                </a:solidFill>
                <a:effectLst/>
                <a:latin typeface="Helvetica" panose="020B0604020202020204" pitchFamily="34" charset="0"/>
                <a:cs typeface="Helvetica" panose="020B0604020202020204" pitchFamily="34" charset="0"/>
              </a:rPr>
              <a:t>2</a:t>
            </a:r>
            <a:r>
              <a:rPr lang="en-GB" sz="2200" dirty="0">
                <a:solidFill>
                  <a:schemeClr val="tx1"/>
                </a:solidFill>
                <a:effectLst/>
                <a:latin typeface="Helvetica" panose="020B0604020202020204" pitchFamily="34" charset="0"/>
                <a:cs typeface="Helvetica" panose="020B0604020202020204" pitchFamily="34" charset="0"/>
              </a:rPr>
              <a:t>) at 28 days</a:t>
            </a:r>
            <a:r>
              <a:rPr lang="tr-TR" sz="2200" dirty="0">
                <a:solidFill>
                  <a:schemeClr val="tx1"/>
                </a:solidFill>
                <a:effectLst/>
                <a:latin typeface="Helvetica" panose="020B0604020202020204" pitchFamily="34" charset="0"/>
                <a:cs typeface="Helvetica" panose="020B0604020202020204" pitchFamily="34" charset="0"/>
              </a:rPr>
              <a:t/>
            </a:r>
            <a:br>
              <a:rPr lang="tr-TR" sz="2200" dirty="0">
                <a:solidFill>
                  <a:schemeClr val="tx1"/>
                </a:solidFill>
                <a:effectLst/>
                <a:latin typeface="Helvetica" panose="020B0604020202020204" pitchFamily="34" charset="0"/>
                <a:cs typeface="Helvetica" panose="020B0604020202020204" pitchFamily="34" charset="0"/>
              </a:rPr>
            </a:br>
            <a:endParaRPr lang="tr-TR" sz="2200" dirty="0">
              <a:latin typeface="Helvetica" panose="020B0604020202020204" pitchFamily="34" charset="0"/>
              <a:cs typeface="Helvetica" panose="020B0604020202020204" pitchFamily="34" charset="0"/>
            </a:endParaRPr>
          </a:p>
        </p:txBody>
      </p:sp>
      <p:graphicFrame>
        <p:nvGraphicFramePr>
          <p:cNvPr id="5" name="Table 4"/>
          <p:cNvGraphicFramePr>
            <a:graphicFrameLocks noGrp="1"/>
          </p:cNvGraphicFramePr>
          <p:nvPr>
            <p:extLst>
              <p:ext uri="{D42A27DB-BD31-4B8C-83A1-F6EECF244321}">
                <p14:modId xmlns="" xmlns:p14="http://schemas.microsoft.com/office/powerpoint/2010/main" val="3822042196"/>
              </p:ext>
            </p:extLst>
          </p:nvPr>
        </p:nvGraphicFramePr>
        <p:xfrm>
          <a:off x="26504" y="683765"/>
          <a:ext cx="9036494" cy="6129447"/>
        </p:xfrm>
        <a:graphic>
          <a:graphicData uri="http://schemas.openxmlformats.org/drawingml/2006/table">
            <a:tbl>
              <a:tblPr firstRow="1" firstCol="1" bandRow="1" bandCol="1">
                <a:tableStyleId>{5C22544A-7EE6-4342-B048-85BDC9FD1C3A}</a:tableStyleId>
              </a:tblPr>
              <a:tblGrid>
                <a:gridCol w="834817"/>
                <a:gridCol w="570260"/>
                <a:gridCol w="250100"/>
                <a:gridCol w="125050"/>
                <a:gridCol w="389720"/>
                <a:gridCol w="679921"/>
                <a:gridCol w="503852"/>
                <a:gridCol w="396680"/>
                <a:gridCol w="581100"/>
                <a:gridCol w="602673"/>
                <a:gridCol w="482974"/>
                <a:gridCol w="458230"/>
                <a:gridCol w="244919"/>
                <a:gridCol w="125050"/>
                <a:gridCol w="667872"/>
                <a:gridCol w="169441"/>
                <a:gridCol w="422098"/>
                <a:gridCol w="229182"/>
                <a:gridCol w="200206"/>
                <a:gridCol w="587362"/>
                <a:gridCol w="514987"/>
              </a:tblGrid>
              <a:tr h="369838">
                <a:tc rowSpan="2">
                  <a:txBody>
                    <a:bodyPr/>
                    <a:lstStyle/>
                    <a:p>
                      <a:pPr algn="ctr">
                        <a:spcAft>
                          <a:spcPts val="0"/>
                        </a:spcAft>
                      </a:pPr>
                      <a:r>
                        <a:rPr lang="en-GB" sz="1200" b="1" dirty="0">
                          <a:effectLst/>
                        </a:rPr>
                        <a:t> </a:t>
                      </a:r>
                      <a:endParaRPr lang="tr-TR" sz="1200" b="1" dirty="0">
                        <a:effectLst/>
                        <a:latin typeface="Calibri"/>
                      </a:endParaRPr>
                    </a:p>
                  </a:txBody>
                  <a:tcPr marL="34585" marR="34585" marT="0" marB="0" anchor="ctr"/>
                </a:tc>
                <a:tc gridSpan="5">
                  <a:txBody>
                    <a:bodyPr/>
                    <a:lstStyle/>
                    <a:p>
                      <a:pPr algn="ctr">
                        <a:spcAft>
                          <a:spcPts val="0"/>
                        </a:spcAft>
                      </a:pPr>
                      <a:r>
                        <a:rPr lang="en-GB" sz="1200" b="1" dirty="0" err="1">
                          <a:effectLst/>
                        </a:rPr>
                        <a:t>e</a:t>
                      </a:r>
                      <a:r>
                        <a:rPr lang="en-GB" sz="1200" b="1" baseline="-25000" dirty="0" err="1">
                          <a:effectLst/>
                        </a:rPr>
                        <a:t>n</a:t>
                      </a:r>
                      <a:r>
                        <a:rPr lang="en-GB" sz="1200" b="1" dirty="0">
                          <a:effectLst/>
                        </a:rPr>
                        <a:t> * (mg/m</a:t>
                      </a:r>
                      <a:r>
                        <a:rPr lang="en-GB" sz="1200" b="1" baseline="30000" dirty="0">
                          <a:effectLst/>
                        </a:rPr>
                        <a:t>2</a:t>
                      </a:r>
                      <a:r>
                        <a:rPr lang="en-GB" sz="1200" b="1" dirty="0">
                          <a:effectLst/>
                        </a:rPr>
                        <a:t>)</a:t>
                      </a:r>
                      <a:endParaRPr lang="tr-TR" sz="1200" b="1" dirty="0">
                        <a:effectLst/>
                        <a:latin typeface="Calibri"/>
                      </a:endParaRPr>
                    </a:p>
                  </a:txBody>
                  <a:tcPr marL="34585" marR="34585"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a:spcAft>
                          <a:spcPts val="0"/>
                        </a:spcAft>
                      </a:pPr>
                      <a:r>
                        <a:rPr lang="en-GB" sz="1200" b="1" dirty="0" err="1">
                          <a:effectLst/>
                        </a:rPr>
                        <a:t>e</a:t>
                      </a:r>
                      <a:r>
                        <a:rPr lang="en-GB" sz="1200" b="1" baseline="-25000" dirty="0" err="1">
                          <a:effectLst/>
                        </a:rPr>
                        <a:t>n</a:t>
                      </a:r>
                      <a:r>
                        <a:rPr lang="en-GB" sz="1200" b="1" dirty="0">
                          <a:effectLst/>
                        </a:rPr>
                        <a:t> * (mg/m</a:t>
                      </a:r>
                      <a:r>
                        <a:rPr lang="en-GB" sz="1200" b="1" baseline="30000" dirty="0">
                          <a:effectLst/>
                        </a:rPr>
                        <a:t>2</a:t>
                      </a:r>
                      <a:r>
                        <a:rPr lang="en-GB" sz="1200" b="1" dirty="0">
                          <a:effectLst/>
                        </a:rPr>
                        <a:t>)</a:t>
                      </a:r>
                      <a:endParaRPr lang="tr-TR" sz="1200" b="1" dirty="0">
                        <a:effectLst/>
                        <a:latin typeface="Calibri"/>
                      </a:endParaRPr>
                    </a:p>
                  </a:txBody>
                  <a:tcPr marL="34585" marR="34585"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gridSpan="5">
                  <a:txBody>
                    <a:bodyPr/>
                    <a:lstStyle/>
                    <a:p>
                      <a:pPr algn="ctr">
                        <a:spcAft>
                          <a:spcPts val="0"/>
                        </a:spcAft>
                      </a:pPr>
                      <a:r>
                        <a:rPr lang="en-GB" sz="1200" b="1">
                          <a:effectLst/>
                        </a:rPr>
                        <a:t>e</a:t>
                      </a:r>
                      <a:r>
                        <a:rPr lang="en-GB" sz="1200" b="1" baseline="-25000">
                          <a:effectLst/>
                        </a:rPr>
                        <a:t>n</a:t>
                      </a:r>
                      <a:r>
                        <a:rPr lang="en-GB" sz="1200" b="1">
                          <a:effectLst/>
                        </a:rPr>
                        <a:t> * (mg/m</a:t>
                      </a:r>
                      <a:r>
                        <a:rPr lang="en-GB" sz="1200" b="1" baseline="30000">
                          <a:effectLst/>
                        </a:rPr>
                        <a:t>2</a:t>
                      </a:r>
                      <a:r>
                        <a:rPr lang="en-GB" sz="1200" b="1">
                          <a:effectLst/>
                        </a:rPr>
                        <a:t>)</a:t>
                      </a:r>
                      <a:endParaRPr lang="tr-TR" sz="1200" b="1">
                        <a:effectLst/>
                        <a:latin typeface="Calibri"/>
                      </a:endParaRPr>
                    </a:p>
                  </a:txBody>
                  <a:tcPr marL="34585" marR="34585"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6">
                  <a:txBody>
                    <a:bodyPr/>
                    <a:lstStyle/>
                    <a:p>
                      <a:pPr algn="ctr">
                        <a:spcAft>
                          <a:spcPts val="0"/>
                        </a:spcAft>
                      </a:pPr>
                      <a:r>
                        <a:rPr lang="en-GB" sz="1200" b="1">
                          <a:effectLst/>
                        </a:rPr>
                        <a:t>e</a:t>
                      </a:r>
                      <a:r>
                        <a:rPr lang="en-GB" sz="1200" b="1" baseline="-25000">
                          <a:effectLst/>
                        </a:rPr>
                        <a:t>n</a:t>
                      </a:r>
                      <a:r>
                        <a:rPr lang="en-GB" sz="1200" b="1">
                          <a:effectLst/>
                        </a:rPr>
                        <a:t> * (mg/m</a:t>
                      </a:r>
                      <a:r>
                        <a:rPr lang="en-GB" sz="1200" b="1" baseline="30000">
                          <a:effectLst/>
                        </a:rPr>
                        <a:t>2</a:t>
                      </a:r>
                      <a:r>
                        <a:rPr lang="en-GB" sz="1200" b="1">
                          <a:effectLst/>
                        </a:rPr>
                        <a:t>)</a:t>
                      </a:r>
                      <a:endParaRPr lang="tr-TR" sz="1200" b="1">
                        <a:effectLst/>
                        <a:latin typeface="Calibri"/>
                      </a:endParaRPr>
                    </a:p>
                  </a:txBody>
                  <a:tcPr marL="34585" marR="34585"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69546">
                <a:tc vMerge="1">
                  <a:txBody>
                    <a:bodyPr/>
                    <a:lstStyle/>
                    <a:p>
                      <a:endParaRPr lang="tr-TR"/>
                    </a:p>
                  </a:txBody>
                  <a:tcPr/>
                </a:tc>
                <a:tc gridSpan="5">
                  <a:txBody>
                    <a:bodyPr/>
                    <a:lstStyle/>
                    <a:p>
                      <a:pPr algn="ctr">
                        <a:spcAft>
                          <a:spcPts val="0"/>
                        </a:spcAft>
                      </a:pPr>
                      <a:r>
                        <a:rPr lang="en-GB" sz="1200" b="1">
                          <a:effectLst/>
                        </a:rPr>
                        <a:t>Cr</a:t>
                      </a:r>
                      <a:endParaRPr lang="tr-TR" sz="1200" b="1">
                        <a:effectLst/>
                        <a:latin typeface="Calibri"/>
                      </a:endParaRPr>
                    </a:p>
                  </a:txBody>
                  <a:tcPr marL="34585" marR="34585"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a:spcAft>
                          <a:spcPts val="0"/>
                        </a:spcAft>
                      </a:pPr>
                      <a:r>
                        <a:rPr lang="en-GB" sz="1200" b="1" dirty="0">
                          <a:effectLst/>
                        </a:rPr>
                        <a:t>Mo</a:t>
                      </a:r>
                      <a:endParaRPr lang="tr-TR" sz="1200" b="1" dirty="0">
                        <a:effectLst/>
                        <a:latin typeface="Calibri"/>
                      </a:endParaRPr>
                    </a:p>
                  </a:txBody>
                  <a:tcPr marL="34585" marR="34585"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gridSpan="5">
                  <a:txBody>
                    <a:bodyPr/>
                    <a:lstStyle/>
                    <a:p>
                      <a:pPr algn="ctr">
                        <a:spcAft>
                          <a:spcPts val="0"/>
                        </a:spcAft>
                      </a:pPr>
                      <a:r>
                        <a:rPr lang="en-GB" sz="1200" b="1" dirty="0">
                          <a:effectLst/>
                        </a:rPr>
                        <a:t>Ni</a:t>
                      </a:r>
                      <a:endParaRPr lang="tr-TR" sz="1200" b="1" dirty="0">
                        <a:effectLst/>
                        <a:latin typeface="Calibri"/>
                      </a:endParaRPr>
                    </a:p>
                  </a:txBody>
                  <a:tcPr marL="34585" marR="34585"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6">
                  <a:txBody>
                    <a:bodyPr/>
                    <a:lstStyle/>
                    <a:p>
                      <a:pPr algn="ctr">
                        <a:spcAft>
                          <a:spcPts val="0"/>
                        </a:spcAft>
                      </a:pPr>
                      <a:r>
                        <a:rPr lang="en-GB" sz="1200" b="1" dirty="0">
                          <a:effectLst/>
                        </a:rPr>
                        <a:t>Ba</a:t>
                      </a:r>
                      <a:endParaRPr lang="tr-TR" sz="1200" b="1" dirty="0">
                        <a:effectLst/>
                        <a:latin typeface="Calibri"/>
                      </a:endParaRPr>
                    </a:p>
                  </a:txBody>
                  <a:tcPr marL="34585" marR="34585"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62186">
                <a:tc>
                  <a:txBody>
                    <a:bodyPr/>
                    <a:lstStyle/>
                    <a:p>
                      <a:pPr algn="ctr">
                        <a:spcAft>
                          <a:spcPts val="0"/>
                        </a:spcAft>
                      </a:pPr>
                      <a:r>
                        <a:rPr lang="en-GB" sz="1200" b="1" dirty="0" err="1">
                          <a:effectLst/>
                        </a:rPr>
                        <a:t>CEMI:LGMgO</a:t>
                      </a:r>
                      <a:r>
                        <a:rPr lang="en-GB" sz="1200" b="1" dirty="0">
                          <a:effectLst/>
                        </a:rPr>
                        <a:t> ratio</a:t>
                      </a:r>
                      <a:endParaRPr lang="tr-TR" sz="1200" b="1" dirty="0">
                        <a:effectLst/>
                        <a:latin typeface="Calibri"/>
                      </a:endParaRPr>
                    </a:p>
                  </a:txBody>
                  <a:tcPr marL="34585" marR="34585" marT="0" marB="0" anchor="ctr"/>
                </a:tc>
                <a:tc gridSpan="3">
                  <a:txBody>
                    <a:bodyPr/>
                    <a:lstStyle/>
                    <a:p>
                      <a:pPr algn="ctr">
                        <a:spcAft>
                          <a:spcPts val="0"/>
                        </a:spcAft>
                      </a:pPr>
                      <a:r>
                        <a:rPr lang="en-GB" sz="1200" b="1" dirty="0">
                          <a:effectLst/>
                        </a:rPr>
                        <a:t>Compliance</a:t>
                      </a:r>
                      <a:endParaRPr lang="tr-TR" sz="1200" b="1" dirty="0">
                        <a:effectLst/>
                      </a:endParaRPr>
                    </a:p>
                    <a:p>
                      <a:pPr algn="ctr">
                        <a:spcAft>
                          <a:spcPts val="0"/>
                        </a:spcAft>
                      </a:pPr>
                      <a:r>
                        <a:rPr lang="en-GB" sz="1200" b="1" dirty="0">
                          <a:effectLst/>
                        </a:rPr>
                        <a:t>(4d)</a:t>
                      </a:r>
                      <a:endParaRPr lang="tr-TR" sz="1200" b="1" dirty="0">
                        <a:effectLst/>
                        <a:latin typeface="Calibri"/>
                      </a:endParaRPr>
                    </a:p>
                  </a:txBody>
                  <a:tcPr marL="34585" marR="34585" marT="0" marB="0" anchor="ctr"/>
                </a:tc>
                <a:tc hMerge="1">
                  <a:txBody>
                    <a:bodyPr/>
                    <a:lstStyle/>
                    <a:p>
                      <a:endParaRPr lang="tr-TR"/>
                    </a:p>
                  </a:txBody>
                  <a:tcPr/>
                </a:tc>
                <a:tc hMerge="1">
                  <a:txBody>
                    <a:bodyPr/>
                    <a:lstStyle/>
                    <a:p>
                      <a:endParaRPr lang="tr-TR"/>
                    </a:p>
                  </a:txBody>
                  <a:tcPr/>
                </a:tc>
                <a:tc gridSpan="2">
                  <a:txBody>
                    <a:bodyPr/>
                    <a:lstStyle/>
                    <a:p>
                      <a:pPr algn="ctr">
                        <a:spcAft>
                          <a:spcPts val="0"/>
                        </a:spcAft>
                      </a:pPr>
                      <a:r>
                        <a:rPr lang="en-GB" sz="1200" b="1">
                          <a:effectLst/>
                        </a:rPr>
                        <a:t>Characterisation (64d)</a:t>
                      </a:r>
                      <a:endParaRPr lang="tr-TR" sz="1200" b="1">
                        <a:effectLst/>
                        <a:latin typeface="Calibri"/>
                      </a:endParaRPr>
                    </a:p>
                  </a:txBody>
                  <a:tcPr marL="34585" marR="34585" marT="0" marB="0" anchor="ctr"/>
                </a:tc>
                <a:tc hMerge="1">
                  <a:txBody>
                    <a:bodyPr/>
                    <a:lstStyle/>
                    <a:p>
                      <a:endParaRPr lang="tr-TR"/>
                    </a:p>
                  </a:txBody>
                  <a:tcPr/>
                </a:tc>
                <a:tc gridSpan="2">
                  <a:txBody>
                    <a:bodyPr/>
                    <a:lstStyle/>
                    <a:p>
                      <a:pPr algn="ctr">
                        <a:spcAft>
                          <a:spcPts val="0"/>
                        </a:spcAft>
                      </a:pPr>
                      <a:r>
                        <a:rPr lang="en-GB" sz="1200" b="1">
                          <a:effectLst/>
                        </a:rPr>
                        <a:t>Compliance (4d)</a:t>
                      </a:r>
                      <a:endParaRPr lang="tr-TR" sz="1200" b="1">
                        <a:effectLst/>
                        <a:latin typeface="Calibri"/>
                      </a:endParaRPr>
                    </a:p>
                  </a:txBody>
                  <a:tcPr marL="34585" marR="34585" marT="0" marB="0" anchor="ctr"/>
                </a:tc>
                <a:tc hMerge="1">
                  <a:txBody>
                    <a:bodyPr/>
                    <a:lstStyle/>
                    <a:p>
                      <a:endParaRPr lang="tr-TR"/>
                    </a:p>
                  </a:txBody>
                  <a:tcPr/>
                </a:tc>
                <a:tc gridSpan="2">
                  <a:txBody>
                    <a:bodyPr/>
                    <a:lstStyle/>
                    <a:p>
                      <a:pPr algn="ctr">
                        <a:spcAft>
                          <a:spcPts val="0"/>
                        </a:spcAft>
                      </a:pPr>
                      <a:r>
                        <a:rPr lang="en-GB" sz="1200" b="1">
                          <a:effectLst/>
                        </a:rPr>
                        <a:t>Characterisation (64d)</a:t>
                      </a:r>
                      <a:endParaRPr lang="tr-TR" sz="1200" b="1">
                        <a:effectLst/>
                        <a:latin typeface="Calibri"/>
                      </a:endParaRPr>
                    </a:p>
                  </a:txBody>
                  <a:tcPr marL="34585" marR="34585" marT="0" marB="0" anchor="ctr"/>
                </a:tc>
                <a:tc hMerge="1">
                  <a:txBody>
                    <a:bodyPr/>
                    <a:lstStyle/>
                    <a:p>
                      <a:endParaRPr lang="tr-TR"/>
                    </a:p>
                  </a:txBody>
                  <a:tcPr/>
                </a:tc>
                <a:tc gridSpan="2">
                  <a:txBody>
                    <a:bodyPr/>
                    <a:lstStyle/>
                    <a:p>
                      <a:pPr algn="ctr">
                        <a:spcAft>
                          <a:spcPts val="0"/>
                        </a:spcAft>
                      </a:pPr>
                      <a:r>
                        <a:rPr lang="en-GB" sz="1200" b="1">
                          <a:effectLst/>
                        </a:rPr>
                        <a:t>Compliance (4d)</a:t>
                      </a:r>
                      <a:endParaRPr lang="tr-TR" sz="1200" b="1">
                        <a:effectLst/>
                        <a:latin typeface="Calibri"/>
                      </a:endParaRPr>
                    </a:p>
                  </a:txBody>
                  <a:tcPr marL="34585" marR="34585" marT="0" marB="0" anchor="ctr"/>
                </a:tc>
                <a:tc hMerge="1">
                  <a:txBody>
                    <a:bodyPr/>
                    <a:lstStyle/>
                    <a:p>
                      <a:endParaRPr lang="tr-TR"/>
                    </a:p>
                  </a:txBody>
                  <a:tcPr/>
                </a:tc>
                <a:tc gridSpan="3">
                  <a:txBody>
                    <a:bodyPr/>
                    <a:lstStyle/>
                    <a:p>
                      <a:pPr algn="ctr">
                        <a:spcAft>
                          <a:spcPts val="0"/>
                        </a:spcAft>
                      </a:pPr>
                      <a:r>
                        <a:rPr lang="en-GB" sz="1200" b="1" dirty="0">
                          <a:effectLst/>
                        </a:rPr>
                        <a:t>Characterisation (64d)</a:t>
                      </a:r>
                      <a:endParaRPr lang="tr-TR" sz="1200" b="1" dirty="0">
                        <a:effectLst/>
                        <a:latin typeface="Calibri"/>
                      </a:endParaRPr>
                    </a:p>
                  </a:txBody>
                  <a:tcPr marL="34585" marR="34585" marT="0" marB="0" anchor="ctr"/>
                </a:tc>
                <a:tc hMerge="1">
                  <a:txBody>
                    <a:bodyPr/>
                    <a:lstStyle/>
                    <a:p>
                      <a:endParaRPr lang="tr-TR"/>
                    </a:p>
                  </a:txBody>
                  <a:tcPr/>
                </a:tc>
                <a:tc hMerge="1">
                  <a:txBody>
                    <a:bodyPr/>
                    <a:lstStyle/>
                    <a:p>
                      <a:endParaRPr lang="tr-TR"/>
                    </a:p>
                  </a:txBody>
                  <a:tcPr/>
                </a:tc>
                <a:tc gridSpan="4">
                  <a:txBody>
                    <a:bodyPr/>
                    <a:lstStyle/>
                    <a:p>
                      <a:pPr algn="ctr">
                        <a:spcAft>
                          <a:spcPts val="0"/>
                        </a:spcAft>
                      </a:pPr>
                      <a:r>
                        <a:rPr lang="en-GB" sz="1200" b="1" dirty="0">
                          <a:effectLst/>
                        </a:rPr>
                        <a:t>Compliance</a:t>
                      </a:r>
                      <a:endParaRPr lang="tr-TR" sz="1200" b="1" dirty="0">
                        <a:effectLst/>
                      </a:endParaRPr>
                    </a:p>
                    <a:p>
                      <a:pPr algn="ctr">
                        <a:spcAft>
                          <a:spcPts val="0"/>
                        </a:spcAft>
                      </a:pPr>
                      <a:r>
                        <a:rPr lang="en-GB" sz="1200" b="1" dirty="0">
                          <a:effectLst/>
                        </a:rPr>
                        <a:t>(4d)</a:t>
                      </a:r>
                      <a:endParaRPr lang="tr-TR" sz="1200" b="1" dirty="0">
                        <a:effectLst/>
                        <a:latin typeface="Calibri"/>
                      </a:endParaRPr>
                    </a:p>
                  </a:txBody>
                  <a:tcPr marL="34585" marR="34585"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ctr">
                        <a:spcAft>
                          <a:spcPts val="0"/>
                        </a:spcAft>
                      </a:pPr>
                      <a:r>
                        <a:rPr lang="en-GB" sz="1200" b="1">
                          <a:effectLst/>
                        </a:rPr>
                        <a:t>Characterisation (64d)</a:t>
                      </a:r>
                      <a:endParaRPr lang="tr-TR" sz="1200" b="1">
                        <a:effectLst/>
                        <a:latin typeface="Calibri"/>
                      </a:endParaRPr>
                    </a:p>
                  </a:txBody>
                  <a:tcPr marL="34585" marR="34585" marT="0" marB="0" anchor="ctr"/>
                </a:tc>
                <a:tc hMerge="1">
                  <a:txBody>
                    <a:bodyPr/>
                    <a:lstStyle/>
                    <a:p>
                      <a:endParaRPr lang="tr-TR"/>
                    </a:p>
                  </a:txBody>
                  <a:tcPr/>
                </a:tc>
              </a:tr>
              <a:tr h="248961">
                <a:tc>
                  <a:txBody>
                    <a:bodyPr/>
                    <a:lstStyle/>
                    <a:p>
                      <a:pPr algn="ctr">
                        <a:spcAft>
                          <a:spcPts val="0"/>
                        </a:spcAft>
                      </a:pPr>
                      <a:r>
                        <a:rPr lang="en-GB" sz="1200" b="1">
                          <a:effectLst/>
                        </a:rPr>
                        <a:t>1:1</a:t>
                      </a:r>
                      <a:endParaRPr lang="tr-TR" sz="1200" b="1">
                        <a:effectLst/>
                        <a:latin typeface="Calibri"/>
                      </a:endParaRPr>
                    </a:p>
                  </a:txBody>
                  <a:tcPr marL="34585" marR="34585" marT="0" marB="0" anchor="ctr"/>
                </a:tc>
                <a:tc>
                  <a:txBody>
                    <a:bodyPr/>
                    <a:lstStyle/>
                    <a:p>
                      <a:pPr algn="ctr">
                        <a:spcAft>
                          <a:spcPts val="0"/>
                        </a:spcAft>
                      </a:pPr>
                      <a:r>
                        <a:rPr lang="en-GB" sz="1200" b="1" dirty="0">
                          <a:effectLst/>
                        </a:rPr>
                        <a:t>2.4</a:t>
                      </a:r>
                      <a:endParaRPr lang="tr-TR" sz="1200" b="1" dirty="0">
                        <a:effectLst/>
                        <a:latin typeface="Calibri"/>
                      </a:endParaRPr>
                    </a:p>
                  </a:txBody>
                  <a:tcPr marL="34585" marR="34585" marT="0" marB="0" anchor="ctr"/>
                </a:tc>
                <a:tc rowSpan="9" gridSpan="2">
                  <a:txBody>
                    <a:bodyPr/>
                    <a:lstStyle/>
                    <a:p>
                      <a:pPr algn="ctr">
                        <a:spcAft>
                          <a:spcPts val="0"/>
                        </a:spcAft>
                      </a:pPr>
                      <a:r>
                        <a:rPr lang="en-GB" sz="1200" b="1" dirty="0">
                          <a:effectLst/>
                        </a:rPr>
                        <a:t>6.25</a:t>
                      </a:r>
                      <a:endParaRPr lang="tr-TR" sz="1200" b="1" dirty="0">
                        <a:effectLst/>
                        <a:latin typeface="Calibri"/>
                      </a:endParaRPr>
                    </a:p>
                  </a:txBody>
                  <a:tcPr marL="34585" marR="34585" marT="0" marB="0" anchor="ctr"/>
                </a:tc>
                <a:tc rowSpan="9" hMerge="1">
                  <a:txBody>
                    <a:bodyPr/>
                    <a:lstStyle/>
                    <a:p>
                      <a:endParaRPr lang="tr-TR"/>
                    </a:p>
                  </a:txBody>
                  <a:tcPr/>
                </a:tc>
                <a:tc>
                  <a:txBody>
                    <a:bodyPr/>
                    <a:lstStyle/>
                    <a:p>
                      <a:pPr algn="ctr">
                        <a:spcAft>
                          <a:spcPts val="0"/>
                        </a:spcAft>
                      </a:pPr>
                      <a:r>
                        <a:rPr lang="en-GB" sz="1200" b="1">
                          <a:effectLst/>
                        </a:rPr>
                        <a:t>5.1</a:t>
                      </a:r>
                      <a:endParaRPr lang="tr-TR" sz="1200" b="1">
                        <a:effectLst/>
                        <a:latin typeface="Calibri"/>
                      </a:endParaRPr>
                    </a:p>
                  </a:txBody>
                  <a:tcPr marL="34585" marR="34585" marT="0" marB="0" anchor="ctr"/>
                </a:tc>
                <a:tc rowSpan="9">
                  <a:txBody>
                    <a:bodyPr/>
                    <a:lstStyle/>
                    <a:p>
                      <a:pPr algn="ctr">
                        <a:spcAft>
                          <a:spcPts val="0"/>
                        </a:spcAft>
                      </a:pPr>
                      <a:r>
                        <a:rPr lang="en-GB" sz="1200" b="1" dirty="0">
                          <a:effectLst/>
                        </a:rPr>
                        <a:t>25</a:t>
                      </a:r>
                      <a:endParaRPr lang="tr-TR" sz="1200" b="1" dirty="0">
                        <a:effectLst/>
                        <a:latin typeface="Calibri"/>
                      </a:endParaRPr>
                    </a:p>
                  </a:txBody>
                  <a:tcPr marL="34585" marR="34585" marT="0" marB="0" anchor="ctr"/>
                </a:tc>
                <a:tc>
                  <a:txBody>
                    <a:bodyPr/>
                    <a:lstStyle/>
                    <a:p>
                      <a:pPr algn="ctr">
                        <a:spcAft>
                          <a:spcPts val="0"/>
                        </a:spcAft>
                      </a:pPr>
                      <a:r>
                        <a:rPr lang="en-GB" sz="1200" b="1">
                          <a:effectLst/>
                        </a:rPr>
                        <a:t>BDL</a:t>
                      </a:r>
                      <a:endParaRPr lang="tr-TR" sz="1200" b="1">
                        <a:effectLst/>
                        <a:latin typeface="Calibri"/>
                      </a:endParaRPr>
                    </a:p>
                  </a:txBody>
                  <a:tcPr marL="34585" marR="34585" marT="0" marB="0" anchor="ctr"/>
                </a:tc>
                <a:tc rowSpan="9">
                  <a:txBody>
                    <a:bodyPr/>
                    <a:lstStyle/>
                    <a:p>
                      <a:pPr algn="ctr">
                        <a:spcAft>
                          <a:spcPts val="0"/>
                        </a:spcAft>
                      </a:pPr>
                      <a:r>
                        <a:rPr lang="en-GB" sz="1200" b="1">
                          <a:effectLst/>
                        </a:rPr>
                        <a:t>5</a:t>
                      </a:r>
                      <a:endParaRPr lang="tr-TR" sz="1200" b="1">
                        <a:effectLst/>
                        <a:latin typeface="Calibri"/>
                      </a:endParaRPr>
                    </a:p>
                  </a:txBody>
                  <a:tcPr marL="34585" marR="34585" marT="0" marB="0" anchor="ctr"/>
                </a:tc>
                <a:tc>
                  <a:txBody>
                    <a:bodyPr/>
                    <a:lstStyle/>
                    <a:p>
                      <a:pPr algn="ctr">
                        <a:spcAft>
                          <a:spcPts val="0"/>
                        </a:spcAft>
                      </a:pPr>
                      <a:r>
                        <a:rPr lang="en-GB" sz="1200" b="1">
                          <a:effectLst/>
                        </a:rPr>
                        <a:t>0.4</a:t>
                      </a:r>
                      <a:endParaRPr lang="tr-TR" sz="1200" b="1">
                        <a:effectLst/>
                        <a:latin typeface="Calibri"/>
                      </a:endParaRPr>
                    </a:p>
                  </a:txBody>
                  <a:tcPr marL="34585" marR="34585" marT="0" marB="0" anchor="ctr"/>
                </a:tc>
                <a:tc rowSpan="9">
                  <a:txBody>
                    <a:bodyPr/>
                    <a:lstStyle/>
                    <a:p>
                      <a:pPr algn="ctr">
                        <a:spcAft>
                          <a:spcPts val="0"/>
                        </a:spcAft>
                      </a:pPr>
                      <a:r>
                        <a:rPr lang="en-GB" sz="1200" b="1">
                          <a:effectLst/>
                        </a:rPr>
                        <a:t>20</a:t>
                      </a:r>
                      <a:endParaRPr lang="tr-TR" sz="1200" b="1">
                        <a:effectLst/>
                        <a:latin typeface="Calibri"/>
                      </a:endParaRPr>
                    </a:p>
                  </a:txBody>
                  <a:tcPr marL="34585" marR="34585" marT="0" marB="0" anchor="ctr"/>
                </a:tc>
                <a:tc>
                  <a:txBody>
                    <a:bodyPr/>
                    <a:lstStyle/>
                    <a:p>
                      <a:pPr algn="ctr">
                        <a:spcAft>
                          <a:spcPts val="0"/>
                        </a:spcAft>
                      </a:pPr>
                      <a:r>
                        <a:rPr lang="en-GB" sz="1200" b="1">
                          <a:effectLst/>
                        </a:rPr>
                        <a:t>0.3</a:t>
                      </a:r>
                      <a:endParaRPr lang="tr-TR" sz="1200" b="1">
                        <a:effectLst/>
                        <a:latin typeface="Calibri"/>
                      </a:endParaRPr>
                    </a:p>
                  </a:txBody>
                  <a:tcPr marL="34585" marR="34585" marT="0" marB="0" anchor="ctr"/>
                </a:tc>
                <a:tc rowSpan="9">
                  <a:txBody>
                    <a:bodyPr/>
                    <a:lstStyle/>
                    <a:p>
                      <a:pPr algn="ctr">
                        <a:spcAft>
                          <a:spcPts val="0"/>
                        </a:spcAft>
                      </a:pPr>
                      <a:r>
                        <a:rPr lang="en-GB" sz="1200" b="1">
                          <a:effectLst/>
                        </a:rPr>
                        <a:t>3.75</a:t>
                      </a:r>
                      <a:endParaRPr lang="tr-TR" sz="1200" b="1">
                        <a:effectLst/>
                        <a:latin typeface="Calibri"/>
                      </a:endParaRPr>
                    </a:p>
                  </a:txBody>
                  <a:tcPr marL="34585" marR="34585" marT="0" marB="0" anchor="ctr"/>
                </a:tc>
                <a:tc gridSpan="2">
                  <a:txBody>
                    <a:bodyPr/>
                    <a:lstStyle/>
                    <a:p>
                      <a:pPr algn="ctr">
                        <a:spcAft>
                          <a:spcPts val="0"/>
                        </a:spcAft>
                      </a:pPr>
                      <a:r>
                        <a:rPr lang="en-GB" sz="1200" b="1">
                          <a:effectLst/>
                        </a:rPr>
                        <a:t>0.6</a:t>
                      </a:r>
                      <a:endParaRPr lang="tr-TR" sz="1200" b="1">
                        <a:effectLst/>
                        <a:latin typeface="Calibri"/>
                      </a:endParaRPr>
                    </a:p>
                  </a:txBody>
                  <a:tcPr marL="34585" marR="34585" marT="0" marB="0" anchor="ctr"/>
                </a:tc>
                <a:tc hMerge="1">
                  <a:txBody>
                    <a:bodyPr/>
                    <a:lstStyle/>
                    <a:p>
                      <a:endParaRPr lang="tr-TR"/>
                    </a:p>
                  </a:txBody>
                  <a:tcPr/>
                </a:tc>
                <a:tc rowSpan="9">
                  <a:txBody>
                    <a:bodyPr/>
                    <a:lstStyle/>
                    <a:p>
                      <a:pPr algn="ctr">
                        <a:spcAft>
                          <a:spcPts val="0"/>
                        </a:spcAft>
                      </a:pPr>
                      <a:r>
                        <a:rPr lang="en-GB" sz="1200" b="1">
                          <a:effectLst/>
                        </a:rPr>
                        <a:t>15</a:t>
                      </a:r>
                      <a:endParaRPr lang="tr-TR" sz="1200" b="1">
                        <a:effectLst/>
                        <a:latin typeface="Calibri"/>
                      </a:endParaRPr>
                    </a:p>
                  </a:txBody>
                  <a:tcPr marL="34585" marR="34585" marT="0" marB="0" anchor="ctr"/>
                </a:tc>
                <a:tc gridSpan="2">
                  <a:txBody>
                    <a:bodyPr/>
                    <a:lstStyle/>
                    <a:p>
                      <a:pPr algn="ctr">
                        <a:spcAft>
                          <a:spcPts val="0"/>
                        </a:spcAft>
                      </a:pPr>
                      <a:r>
                        <a:rPr lang="en-GB" sz="1200" b="1">
                          <a:effectLst/>
                        </a:rPr>
                        <a:t>BDL</a:t>
                      </a:r>
                      <a:endParaRPr lang="tr-TR" sz="1200" b="1">
                        <a:effectLst/>
                        <a:latin typeface="Calibri"/>
                      </a:endParaRPr>
                    </a:p>
                  </a:txBody>
                  <a:tcPr marL="34585" marR="34585" marT="0" marB="0" anchor="ctr"/>
                </a:tc>
                <a:tc hMerge="1">
                  <a:txBody>
                    <a:bodyPr/>
                    <a:lstStyle/>
                    <a:p>
                      <a:endParaRPr lang="tr-TR"/>
                    </a:p>
                  </a:txBody>
                  <a:tcPr/>
                </a:tc>
                <a:tc rowSpan="9" gridSpan="2">
                  <a:txBody>
                    <a:bodyPr/>
                    <a:lstStyle/>
                    <a:p>
                      <a:pPr algn="ctr">
                        <a:spcAft>
                          <a:spcPts val="0"/>
                        </a:spcAft>
                      </a:pPr>
                      <a:r>
                        <a:rPr lang="en-GB" sz="1200" b="1">
                          <a:effectLst/>
                        </a:rPr>
                        <a:t>37.5</a:t>
                      </a:r>
                      <a:endParaRPr lang="tr-TR" sz="1200" b="1">
                        <a:effectLst/>
                        <a:latin typeface="Calibri"/>
                      </a:endParaRPr>
                    </a:p>
                  </a:txBody>
                  <a:tcPr marL="34585" marR="34585" marT="0" marB="0" anchor="ctr"/>
                </a:tc>
                <a:tc rowSpan="9" hMerge="1">
                  <a:txBody>
                    <a:bodyPr/>
                    <a:lstStyle/>
                    <a:p>
                      <a:endParaRPr lang="tr-TR"/>
                    </a:p>
                  </a:txBody>
                  <a:tcPr/>
                </a:tc>
                <a:tc>
                  <a:txBody>
                    <a:bodyPr/>
                    <a:lstStyle/>
                    <a:p>
                      <a:pPr algn="ctr">
                        <a:spcAft>
                          <a:spcPts val="0"/>
                        </a:spcAft>
                      </a:pPr>
                      <a:r>
                        <a:rPr lang="en-GB" sz="1200" b="1">
                          <a:effectLst/>
                        </a:rPr>
                        <a:t>BDL</a:t>
                      </a:r>
                      <a:endParaRPr lang="tr-TR" sz="1200" b="1">
                        <a:effectLst/>
                        <a:latin typeface="Calibri"/>
                      </a:endParaRPr>
                    </a:p>
                  </a:txBody>
                  <a:tcPr marL="34585" marR="34585" marT="0" marB="0" anchor="ctr"/>
                </a:tc>
                <a:tc rowSpan="9">
                  <a:txBody>
                    <a:bodyPr/>
                    <a:lstStyle/>
                    <a:p>
                      <a:pPr algn="ctr">
                        <a:spcAft>
                          <a:spcPts val="0"/>
                        </a:spcAft>
                      </a:pPr>
                      <a:r>
                        <a:rPr lang="en-GB" sz="900">
                          <a:effectLst/>
                        </a:rPr>
                        <a:t>150</a:t>
                      </a:r>
                      <a:endParaRPr lang="tr-TR" sz="900">
                        <a:effectLst/>
                        <a:latin typeface="Calibri"/>
                      </a:endParaRPr>
                    </a:p>
                  </a:txBody>
                  <a:tcPr marL="34585" marR="34585" marT="0" marB="0" anchor="ctr"/>
                </a:tc>
              </a:tr>
              <a:tr h="248961">
                <a:tc>
                  <a:txBody>
                    <a:bodyPr/>
                    <a:lstStyle/>
                    <a:p>
                      <a:pPr algn="ctr">
                        <a:spcAft>
                          <a:spcPts val="0"/>
                        </a:spcAft>
                      </a:pPr>
                      <a:r>
                        <a:rPr lang="en-GB" sz="1200" b="1">
                          <a:effectLst/>
                        </a:rPr>
                        <a:t>1:2</a:t>
                      </a:r>
                      <a:endParaRPr lang="tr-TR" sz="1200" b="1">
                        <a:effectLst/>
                        <a:latin typeface="Calibri"/>
                      </a:endParaRPr>
                    </a:p>
                  </a:txBody>
                  <a:tcPr marL="34585" marR="34585" marT="0" marB="0" anchor="ctr"/>
                </a:tc>
                <a:tc>
                  <a:txBody>
                    <a:bodyPr/>
                    <a:lstStyle/>
                    <a:p>
                      <a:pPr algn="ctr">
                        <a:spcAft>
                          <a:spcPts val="0"/>
                        </a:spcAft>
                      </a:pPr>
                      <a:r>
                        <a:rPr lang="en-GB" sz="1200" b="1" dirty="0">
                          <a:effectLst/>
                        </a:rPr>
                        <a:t>1.8</a:t>
                      </a:r>
                      <a:endParaRPr lang="tr-TR" sz="1200" b="1" dirty="0">
                        <a:effectLst/>
                        <a:latin typeface="Calibri"/>
                      </a:endParaRPr>
                    </a:p>
                  </a:txBody>
                  <a:tcPr marL="34585" marR="34585" marT="0" marB="0" anchor="ctr"/>
                </a:tc>
                <a:tc gridSpan="2" vMerge="1">
                  <a:txBody>
                    <a:bodyPr/>
                    <a:lstStyle/>
                    <a:p>
                      <a:endParaRPr lang="tr-TR"/>
                    </a:p>
                  </a:txBody>
                  <a:tcPr/>
                </a:tc>
                <a:tc hMerge="1" vMerge="1">
                  <a:txBody>
                    <a:bodyPr/>
                    <a:lstStyle/>
                    <a:p>
                      <a:endParaRPr lang="tr-TR"/>
                    </a:p>
                  </a:txBody>
                  <a:tcPr/>
                </a:tc>
                <a:tc>
                  <a:txBody>
                    <a:bodyPr/>
                    <a:lstStyle/>
                    <a:p>
                      <a:pPr algn="ctr">
                        <a:spcAft>
                          <a:spcPts val="0"/>
                        </a:spcAft>
                      </a:pPr>
                      <a:r>
                        <a:rPr lang="en-GB" sz="1200" b="1" dirty="0">
                          <a:effectLst/>
                        </a:rPr>
                        <a:t>4.8</a:t>
                      </a:r>
                      <a:endParaRPr lang="tr-TR" sz="1200" b="1" dirty="0">
                        <a:effectLst/>
                        <a:latin typeface="Calibri"/>
                      </a:endParaRPr>
                    </a:p>
                  </a:txBody>
                  <a:tcPr marL="34585" marR="34585" marT="0" marB="0" anchor="ctr"/>
                </a:tc>
                <a:tc vMerge="1">
                  <a:txBody>
                    <a:bodyPr/>
                    <a:lstStyle/>
                    <a:p>
                      <a:endParaRPr lang="tr-TR"/>
                    </a:p>
                  </a:txBody>
                  <a:tcPr/>
                </a:tc>
                <a:tc>
                  <a:txBody>
                    <a:bodyPr/>
                    <a:lstStyle/>
                    <a:p>
                      <a:pPr algn="ctr">
                        <a:spcAft>
                          <a:spcPts val="0"/>
                        </a:spcAft>
                      </a:pPr>
                      <a:r>
                        <a:rPr lang="en-GB" sz="1200" b="1">
                          <a:effectLst/>
                        </a:rPr>
                        <a:t>0.9</a:t>
                      </a:r>
                      <a:endParaRPr lang="tr-TR" sz="1200" b="1">
                        <a:effectLst/>
                        <a:latin typeface="Calibri"/>
                      </a:endParaRPr>
                    </a:p>
                  </a:txBody>
                  <a:tcPr marL="34585" marR="34585" marT="0" marB="0" anchor="ctr"/>
                </a:tc>
                <a:tc vMerge="1">
                  <a:txBody>
                    <a:bodyPr/>
                    <a:lstStyle/>
                    <a:p>
                      <a:endParaRPr lang="tr-TR"/>
                    </a:p>
                  </a:txBody>
                  <a:tcPr/>
                </a:tc>
                <a:tc>
                  <a:txBody>
                    <a:bodyPr/>
                    <a:lstStyle/>
                    <a:p>
                      <a:pPr algn="ctr">
                        <a:spcAft>
                          <a:spcPts val="0"/>
                        </a:spcAft>
                      </a:pPr>
                      <a:r>
                        <a:rPr lang="en-GB" sz="1200" b="1">
                          <a:effectLst/>
                        </a:rPr>
                        <a:t>1.1</a:t>
                      </a:r>
                      <a:endParaRPr lang="tr-TR" sz="1200" b="1">
                        <a:effectLst/>
                        <a:latin typeface="Calibri"/>
                      </a:endParaRPr>
                    </a:p>
                  </a:txBody>
                  <a:tcPr marL="34585" marR="34585" marT="0" marB="0" anchor="ctr"/>
                </a:tc>
                <a:tc vMerge="1">
                  <a:txBody>
                    <a:bodyPr/>
                    <a:lstStyle/>
                    <a:p>
                      <a:endParaRPr lang="tr-TR"/>
                    </a:p>
                  </a:txBody>
                  <a:tcPr/>
                </a:tc>
                <a:tc>
                  <a:txBody>
                    <a:bodyPr/>
                    <a:lstStyle/>
                    <a:p>
                      <a:pPr algn="ctr">
                        <a:spcAft>
                          <a:spcPts val="0"/>
                        </a:spcAft>
                      </a:pPr>
                      <a:r>
                        <a:rPr lang="en-GB" sz="1200" b="1">
                          <a:effectLst/>
                        </a:rPr>
                        <a:t>BDL</a:t>
                      </a:r>
                      <a:endParaRPr lang="tr-TR" sz="1200" b="1">
                        <a:effectLst/>
                        <a:latin typeface="Calibri"/>
                      </a:endParaRPr>
                    </a:p>
                  </a:txBody>
                  <a:tcPr marL="34585" marR="34585" marT="0" marB="0" anchor="ctr"/>
                </a:tc>
                <a:tc vMerge="1">
                  <a:txBody>
                    <a:bodyPr/>
                    <a:lstStyle/>
                    <a:p>
                      <a:endParaRPr lang="tr-TR"/>
                    </a:p>
                  </a:txBody>
                  <a:tcPr/>
                </a:tc>
                <a:tc gridSpan="2">
                  <a:txBody>
                    <a:bodyPr/>
                    <a:lstStyle/>
                    <a:p>
                      <a:pPr algn="ctr">
                        <a:spcAft>
                          <a:spcPts val="0"/>
                        </a:spcAft>
                      </a:pPr>
                      <a:r>
                        <a:rPr lang="en-GB" sz="1200" b="1">
                          <a:effectLst/>
                        </a:rPr>
                        <a:t>BDL</a:t>
                      </a:r>
                      <a:endParaRPr lang="tr-TR" sz="1200" b="1">
                        <a:effectLst/>
                        <a:latin typeface="Calibri"/>
                      </a:endParaRPr>
                    </a:p>
                  </a:txBody>
                  <a:tcPr marL="34585" marR="34585" marT="0" marB="0" anchor="ctr"/>
                </a:tc>
                <a:tc hMerge="1">
                  <a:txBody>
                    <a:bodyPr/>
                    <a:lstStyle/>
                    <a:p>
                      <a:endParaRPr lang="tr-TR"/>
                    </a:p>
                  </a:txBody>
                  <a:tcPr/>
                </a:tc>
                <a:tc vMerge="1">
                  <a:txBody>
                    <a:bodyPr/>
                    <a:lstStyle/>
                    <a:p>
                      <a:endParaRPr lang="tr-TR"/>
                    </a:p>
                  </a:txBody>
                  <a:tcPr/>
                </a:tc>
                <a:tc gridSpan="2">
                  <a:txBody>
                    <a:bodyPr/>
                    <a:lstStyle/>
                    <a:p>
                      <a:pPr algn="ctr">
                        <a:spcAft>
                          <a:spcPts val="0"/>
                        </a:spcAft>
                      </a:pPr>
                      <a:r>
                        <a:rPr lang="en-GB" sz="1200" b="1">
                          <a:effectLst/>
                        </a:rPr>
                        <a:t>4.2</a:t>
                      </a:r>
                      <a:endParaRPr lang="tr-TR" sz="1200" b="1">
                        <a:effectLst/>
                        <a:latin typeface="Calibri"/>
                      </a:endParaRPr>
                    </a:p>
                  </a:txBody>
                  <a:tcPr marL="34585" marR="34585" marT="0" marB="0" anchor="ctr"/>
                </a:tc>
                <a:tc hMerge="1">
                  <a:txBody>
                    <a:bodyPr/>
                    <a:lstStyle/>
                    <a:p>
                      <a:endParaRPr lang="tr-TR"/>
                    </a:p>
                  </a:txBody>
                  <a:tcPr/>
                </a:tc>
                <a:tc gridSpan="2" vMerge="1">
                  <a:txBody>
                    <a:bodyPr/>
                    <a:lstStyle/>
                    <a:p>
                      <a:endParaRPr lang="tr-TR"/>
                    </a:p>
                  </a:txBody>
                  <a:tcPr/>
                </a:tc>
                <a:tc hMerge="1" vMerge="1">
                  <a:txBody>
                    <a:bodyPr/>
                    <a:lstStyle/>
                    <a:p>
                      <a:endParaRPr lang="tr-TR"/>
                    </a:p>
                  </a:txBody>
                  <a:tcPr/>
                </a:tc>
                <a:tc>
                  <a:txBody>
                    <a:bodyPr/>
                    <a:lstStyle/>
                    <a:p>
                      <a:pPr algn="ctr">
                        <a:spcAft>
                          <a:spcPts val="0"/>
                        </a:spcAft>
                      </a:pPr>
                      <a:r>
                        <a:rPr lang="en-GB" sz="1200" b="1">
                          <a:effectLst/>
                        </a:rPr>
                        <a:t>7</a:t>
                      </a:r>
                      <a:endParaRPr lang="tr-TR" sz="1200" b="1">
                        <a:effectLst/>
                        <a:latin typeface="Calibri"/>
                      </a:endParaRPr>
                    </a:p>
                  </a:txBody>
                  <a:tcPr marL="34585" marR="34585" marT="0" marB="0" anchor="ctr"/>
                </a:tc>
                <a:tc vMerge="1">
                  <a:txBody>
                    <a:bodyPr/>
                    <a:lstStyle/>
                    <a:p>
                      <a:endParaRPr lang="tr-TR"/>
                    </a:p>
                  </a:txBody>
                  <a:tcPr/>
                </a:tc>
              </a:tr>
              <a:tr h="248961">
                <a:tc>
                  <a:txBody>
                    <a:bodyPr/>
                    <a:lstStyle/>
                    <a:p>
                      <a:pPr algn="ctr">
                        <a:spcAft>
                          <a:spcPts val="0"/>
                        </a:spcAft>
                      </a:pPr>
                      <a:r>
                        <a:rPr lang="en-GB" sz="1200" b="1">
                          <a:effectLst/>
                        </a:rPr>
                        <a:t>1:3</a:t>
                      </a:r>
                      <a:endParaRPr lang="tr-TR" sz="1200" b="1">
                        <a:effectLst/>
                        <a:latin typeface="Calibri"/>
                      </a:endParaRPr>
                    </a:p>
                  </a:txBody>
                  <a:tcPr marL="34585" marR="34585" marT="0" marB="0" anchor="ctr"/>
                </a:tc>
                <a:tc>
                  <a:txBody>
                    <a:bodyPr/>
                    <a:lstStyle/>
                    <a:p>
                      <a:pPr algn="ctr">
                        <a:spcAft>
                          <a:spcPts val="0"/>
                        </a:spcAft>
                      </a:pPr>
                      <a:r>
                        <a:rPr lang="en-GB" sz="1200" b="1">
                          <a:effectLst/>
                        </a:rPr>
                        <a:t>4.0</a:t>
                      </a:r>
                      <a:endParaRPr lang="tr-TR" sz="1200" b="1">
                        <a:effectLst/>
                        <a:latin typeface="Calibri"/>
                      </a:endParaRPr>
                    </a:p>
                  </a:txBody>
                  <a:tcPr marL="34585" marR="34585" marT="0" marB="0" anchor="ctr"/>
                </a:tc>
                <a:tc gridSpan="2" vMerge="1">
                  <a:txBody>
                    <a:bodyPr/>
                    <a:lstStyle/>
                    <a:p>
                      <a:endParaRPr lang="tr-TR"/>
                    </a:p>
                  </a:txBody>
                  <a:tcPr/>
                </a:tc>
                <a:tc hMerge="1" vMerge="1">
                  <a:txBody>
                    <a:bodyPr/>
                    <a:lstStyle/>
                    <a:p>
                      <a:endParaRPr lang="tr-TR"/>
                    </a:p>
                  </a:txBody>
                  <a:tcPr/>
                </a:tc>
                <a:tc>
                  <a:txBody>
                    <a:bodyPr/>
                    <a:lstStyle/>
                    <a:p>
                      <a:pPr algn="ctr">
                        <a:spcAft>
                          <a:spcPts val="0"/>
                        </a:spcAft>
                      </a:pPr>
                      <a:r>
                        <a:rPr lang="en-GB" sz="1200" b="1" dirty="0">
                          <a:effectLst/>
                        </a:rPr>
                        <a:t>9.5</a:t>
                      </a:r>
                      <a:endParaRPr lang="tr-TR" sz="1200" b="1" dirty="0">
                        <a:effectLst/>
                        <a:latin typeface="Calibri"/>
                      </a:endParaRPr>
                    </a:p>
                  </a:txBody>
                  <a:tcPr marL="34585" marR="34585" marT="0" marB="0" anchor="ctr"/>
                </a:tc>
                <a:tc vMerge="1">
                  <a:txBody>
                    <a:bodyPr/>
                    <a:lstStyle/>
                    <a:p>
                      <a:endParaRPr lang="tr-TR"/>
                    </a:p>
                  </a:txBody>
                  <a:tcPr/>
                </a:tc>
                <a:tc>
                  <a:txBody>
                    <a:bodyPr/>
                    <a:lstStyle/>
                    <a:p>
                      <a:pPr algn="ctr">
                        <a:spcAft>
                          <a:spcPts val="0"/>
                        </a:spcAft>
                      </a:pPr>
                      <a:r>
                        <a:rPr lang="en-GB" sz="1200" b="1">
                          <a:effectLst/>
                        </a:rPr>
                        <a:t>2.8</a:t>
                      </a:r>
                      <a:endParaRPr lang="tr-TR" sz="1200" b="1">
                        <a:effectLst/>
                        <a:latin typeface="Calibri"/>
                      </a:endParaRPr>
                    </a:p>
                  </a:txBody>
                  <a:tcPr marL="34585" marR="34585" marT="0" marB="0" anchor="ctr"/>
                </a:tc>
                <a:tc vMerge="1">
                  <a:txBody>
                    <a:bodyPr/>
                    <a:lstStyle/>
                    <a:p>
                      <a:endParaRPr lang="tr-TR"/>
                    </a:p>
                  </a:txBody>
                  <a:tcPr/>
                </a:tc>
                <a:tc>
                  <a:txBody>
                    <a:bodyPr/>
                    <a:lstStyle/>
                    <a:p>
                      <a:pPr algn="ctr">
                        <a:spcAft>
                          <a:spcPts val="0"/>
                        </a:spcAft>
                      </a:pPr>
                      <a:r>
                        <a:rPr lang="en-GB" sz="1200" b="1">
                          <a:effectLst/>
                        </a:rPr>
                        <a:t>4.7</a:t>
                      </a:r>
                      <a:endParaRPr lang="tr-TR" sz="1200" b="1">
                        <a:effectLst/>
                        <a:latin typeface="Calibri"/>
                      </a:endParaRPr>
                    </a:p>
                  </a:txBody>
                  <a:tcPr marL="34585" marR="34585" marT="0" marB="0" anchor="ctr"/>
                </a:tc>
                <a:tc vMerge="1">
                  <a:txBody>
                    <a:bodyPr/>
                    <a:lstStyle/>
                    <a:p>
                      <a:endParaRPr lang="tr-TR"/>
                    </a:p>
                  </a:txBody>
                  <a:tcPr/>
                </a:tc>
                <a:tc>
                  <a:txBody>
                    <a:bodyPr/>
                    <a:lstStyle/>
                    <a:p>
                      <a:pPr algn="ctr">
                        <a:spcAft>
                          <a:spcPts val="0"/>
                        </a:spcAft>
                      </a:pPr>
                      <a:r>
                        <a:rPr lang="en-GB" sz="1200" b="1">
                          <a:effectLst/>
                        </a:rPr>
                        <a:t>2.3</a:t>
                      </a:r>
                      <a:endParaRPr lang="tr-TR" sz="1200" b="1">
                        <a:effectLst/>
                        <a:latin typeface="Calibri"/>
                      </a:endParaRPr>
                    </a:p>
                  </a:txBody>
                  <a:tcPr marL="34585" marR="34585" marT="0" marB="0" anchor="ctr"/>
                </a:tc>
                <a:tc vMerge="1">
                  <a:txBody>
                    <a:bodyPr/>
                    <a:lstStyle/>
                    <a:p>
                      <a:endParaRPr lang="tr-TR"/>
                    </a:p>
                  </a:txBody>
                  <a:tcPr/>
                </a:tc>
                <a:tc gridSpan="2">
                  <a:txBody>
                    <a:bodyPr/>
                    <a:lstStyle/>
                    <a:p>
                      <a:pPr algn="ctr">
                        <a:spcAft>
                          <a:spcPts val="0"/>
                        </a:spcAft>
                      </a:pPr>
                      <a:r>
                        <a:rPr lang="en-GB" sz="1200" b="1">
                          <a:effectLst/>
                        </a:rPr>
                        <a:t>4.6</a:t>
                      </a:r>
                      <a:endParaRPr lang="tr-TR" sz="1200" b="1">
                        <a:effectLst/>
                        <a:latin typeface="Calibri"/>
                      </a:endParaRPr>
                    </a:p>
                  </a:txBody>
                  <a:tcPr marL="34585" marR="34585" marT="0" marB="0" anchor="ctr"/>
                </a:tc>
                <a:tc hMerge="1">
                  <a:txBody>
                    <a:bodyPr/>
                    <a:lstStyle/>
                    <a:p>
                      <a:endParaRPr lang="tr-TR"/>
                    </a:p>
                  </a:txBody>
                  <a:tcPr/>
                </a:tc>
                <a:tc vMerge="1">
                  <a:txBody>
                    <a:bodyPr/>
                    <a:lstStyle/>
                    <a:p>
                      <a:endParaRPr lang="tr-TR"/>
                    </a:p>
                  </a:txBody>
                  <a:tcPr/>
                </a:tc>
                <a:tc gridSpan="2">
                  <a:txBody>
                    <a:bodyPr/>
                    <a:lstStyle/>
                    <a:p>
                      <a:pPr algn="ctr">
                        <a:spcAft>
                          <a:spcPts val="0"/>
                        </a:spcAft>
                      </a:pPr>
                      <a:r>
                        <a:rPr lang="en-GB" sz="1200" b="1">
                          <a:effectLst/>
                        </a:rPr>
                        <a:t>BDL</a:t>
                      </a:r>
                      <a:endParaRPr lang="tr-TR" sz="1200" b="1">
                        <a:effectLst/>
                        <a:latin typeface="Calibri"/>
                      </a:endParaRPr>
                    </a:p>
                  </a:txBody>
                  <a:tcPr marL="34585" marR="34585" marT="0" marB="0" anchor="ctr"/>
                </a:tc>
                <a:tc hMerge="1">
                  <a:txBody>
                    <a:bodyPr/>
                    <a:lstStyle/>
                    <a:p>
                      <a:endParaRPr lang="tr-TR"/>
                    </a:p>
                  </a:txBody>
                  <a:tcPr/>
                </a:tc>
                <a:tc gridSpan="2" vMerge="1">
                  <a:txBody>
                    <a:bodyPr/>
                    <a:lstStyle/>
                    <a:p>
                      <a:endParaRPr lang="tr-TR"/>
                    </a:p>
                  </a:txBody>
                  <a:tcPr/>
                </a:tc>
                <a:tc hMerge="1" vMerge="1">
                  <a:txBody>
                    <a:bodyPr/>
                    <a:lstStyle/>
                    <a:p>
                      <a:endParaRPr lang="tr-TR"/>
                    </a:p>
                  </a:txBody>
                  <a:tcPr/>
                </a:tc>
                <a:tc>
                  <a:txBody>
                    <a:bodyPr/>
                    <a:lstStyle/>
                    <a:p>
                      <a:pPr algn="ctr">
                        <a:spcAft>
                          <a:spcPts val="0"/>
                        </a:spcAft>
                      </a:pPr>
                      <a:r>
                        <a:rPr lang="en-GB" sz="1200" b="1">
                          <a:effectLst/>
                        </a:rPr>
                        <a:t>6.1</a:t>
                      </a:r>
                      <a:endParaRPr lang="tr-TR" sz="1200" b="1">
                        <a:effectLst/>
                        <a:latin typeface="Calibri"/>
                      </a:endParaRPr>
                    </a:p>
                  </a:txBody>
                  <a:tcPr marL="34585" marR="34585" marT="0" marB="0" anchor="ctr"/>
                </a:tc>
                <a:tc vMerge="1">
                  <a:txBody>
                    <a:bodyPr/>
                    <a:lstStyle/>
                    <a:p>
                      <a:endParaRPr lang="tr-TR"/>
                    </a:p>
                  </a:txBody>
                  <a:tcPr/>
                </a:tc>
              </a:tr>
              <a:tr h="248961">
                <a:tc>
                  <a:txBody>
                    <a:bodyPr/>
                    <a:lstStyle/>
                    <a:p>
                      <a:pPr algn="ctr">
                        <a:spcAft>
                          <a:spcPts val="0"/>
                        </a:spcAft>
                      </a:pPr>
                      <a:r>
                        <a:rPr lang="en-GB" sz="1200" b="1">
                          <a:effectLst/>
                        </a:rPr>
                        <a:t>1:4</a:t>
                      </a:r>
                      <a:endParaRPr lang="tr-TR" sz="1200" b="1">
                        <a:effectLst/>
                        <a:latin typeface="Calibri"/>
                      </a:endParaRPr>
                    </a:p>
                  </a:txBody>
                  <a:tcPr marL="34585" marR="34585" marT="0" marB="0" anchor="ctr"/>
                </a:tc>
                <a:tc>
                  <a:txBody>
                    <a:bodyPr/>
                    <a:lstStyle/>
                    <a:p>
                      <a:pPr algn="ctr">
                        <a:spcAft>
                          <a:spcPts val="0"/>
                        </a:spcAft>
                      </a:pPr>
                      <a:r>
                        <a:rPr lang="en-GB" sz="1200" b="1">
                          <a:effectLst/>
                        </a:rPr>
                        <a:t>1.2</a:t>
                      </a:r>
                      <a:endParaRPr lang="tr-TR" sz="1200" b="1">
                        <a:effectLst/>
                        <a:latin typeface="Calibri"/>
                      </a:endParaRPr>
                    </a:p>
                  </a:txBody>
                  <a:tcPr marL="34585" marR="34585" marT="0" marB="0" anchor="ctr"/>
                </a:tc>
                <a:tc gridSpan="2" vMerge="1">
                  <a:txBody>
                    <a:bodyPr/>
                    <a:lstStyle/>
                    <a:p>
                      <a:endParaRPr lang="tr-TR"/>
                    </a:p>
                  </a:txBody>
                  <a:tcPr/>
                </a:tc>
                <a:tc hMerge="1" vMerge="1">
                  <a:txBody>
                    <a:bodyPr/>
                    <a:lstStyle/>
                    <a:p>
                      <a:endParaRPr lang="tr-TR"/>
                    </a:p>
                  </a:txBody>
                  <a:tcPr/>
                </a:tc>
                <a:tc>
                  <a:txBody>
                    <a:bodyPr/>
                    <a:lstStyle/>
                    <a:p>
                      <a:pPr algn="ctr">
                        <a:spcAft>
                          <a:spcPts val="0"/>
                        </a:spcAft>
                      </a:pPr>
                      <a:r>
                        <a:rPr lang="en-GB" sz="1200" b="1" dirty="0">
                          <a:effectLst/>
                        </a:rPr>
                        <a:t>3.4</a:t>
                      </a:r>
                      <a:endParaRPr lang="tr-TR" sz="1200" b="1" dirty="0">
                        <a:effectLst/>
                        <a:latin typeface="Calibri"/>
                      </a:endParaRPr>
                    </a:p>
                  </a:txBody>
                  <a:tcPr marL="34585" marR="34585" marT="0" marB="0" anchor="ctr"/>
                </a:tc>
                <a:tc vMerge="1">
                  <a:txBody>
                    <a:bodyPr/>
                    <a:lstStyle/>
                    <a:p>
                      <a:endParaRPr lang="tr-TR"/>
                    </a:p>
                  </a:txBody>
                  <a:tcPr/>
                </a:tc>
                <a:tc>
                  <a:txBody>
                    <a:bodyPr/>
                    <a:lstStyle/>
                    <a:p>
                      <a:pPr algn="ctr">
                        <a:spcAft>
                          <a:spcPts val="0"/>
                        </a:spcAft>
                      </a:pPr>
                      <a:r>
                        <a:rPr lang="en-GB" sz="1200" b="1">
                          <a:effectLst/>
                        </a:rPr>
                        <a:t>BDL</a:t>
                      </a:r>
                      <a:endParaRPr lang="tr-TR" sz="1200" b="1">
                        <a:effectLst/>
                        <a:latin typeface="Calibri"/>
                      </a:endParaRPr>
                    </a:p>
                  </a:txBody>
                  <a:tcPr marL="34585" marR="34585" marT="0" marB="0" anchor="ctr"/>
                </a:tc>
                <a:tc vMerge="1">
                  <a:txBody>
                    <a:bodyPr/>
                    <a:lstStyle/>
                    <a:p>
                      <a:endParaRPr lang="tr-TR"/>
                    </a:p>
                  </a:txBody>
                  <a:tcPr/>
                </a:tc>
                <a:tc>
                  <a:txBody>
                    <a:bodyPr/>
                    <a:lstStyle/>
                    <a:p>
                      <a:pPr algn="ctr">
                        <a:spcAft>
                          <a:spcPts val="0"/>
                        </a:spcAft>
                      </a:pPr>
                      <a:r>
                        <a:rPr lang="en-GB" sz="1200" b="1">
                          <a:effectLst/>
                        </a:rPr>
                        <a:t>0.1</a:t>
                      </a:r>
                      <a:endParaRPr lang="tr-TR" sz="1200" b="1">
                        <a:effectLst/>
                        <a:latin typeface="Calibri"/>
                      </a:endParaRPr>
                    </a:p>
                  </a:txBody>
                  <a:tcPr marL="34585" marR="34585" marT="0" marB="0" anchor="ctr"/>
                </a:tc>
                <a:tc vMerge="1">
                  <a:txBody>
                    <a:bodyPr/>
                    <a:lstStyle/>
                    <a:p>
                      <a:endParaRPr lang="tr-TR"/>
                    </a:p>
                  </a:txBody>
                  <a:tcPr/>
                </a:tc>
                <a:tc>
                  <a:txBody>
                    <a:bodyPr/>
                    <a:lstStyle/>
                    <a:p>
                      <a:pPr algn="ctr">
                        <a:spcAft>
                          <a:spcPts val="0"/>
                        </a:spcAft>
                      </a:pPr>
                      <a:r>
                        <a:rPr lang="en-GB" sz="1200" b="1">
                          <a:effectLst/>
                        </a:rPr>
                        <a:t>BDL</a:t>
                      </a:r>
                      <a:endParaRPr lang="tr-TR" sz="1200" b="1">
                        <a:effectLst/>
                        <a:latin typeface="Calibri"/>
                      </a:endParaRPr>
                    </a:p>
                  </a:txBody>
                  <a:tcPr marL="34585" marR="34585" marT="0" marB="0" anchor="ctr"/>
                </a:tc>
                <a:tc vMerge="1">
                  <a:txBody>
                    <a:bodyPr/>
                    <a:lstStyle/>
                    <a:p>
                      <a:endParaRPr lang="tr-TR"/>
                    </a:p>
                  </a:txBody>
                  <a:tcPr/>
                </a:tc>
                <a:tc gridSpan="2">
                  <a:txBody>
                    <a:bodyPr/>
                    <a:lstStyle/>
                    <a:p>
                      <a:pPr algn="ctr">
                        <a:spcAft>
                          <a:spcPts val="0"/>
                        </a:spcAft>
                      </a:pPr>
                      <a:r>
                        <a:rPr lang="en-GB" sz="1200" b="1">
                          <a:effectLst/>
                        </a:rPr>
                        <a:t>BDL</a:t>
                      </a:r>
                      <a:endParaRPr lang="tr-TR" sz="1200" b="1">
                        <a:effectLst/>
                        <a:latin typeface="Calibri"/>
                      </a:endParaRPr>
                    </a:p>
                  </a:txBody>
                  <a:tcPr marL="34585" marR="34585" marT="0" marB="0" anchor="ctr"/>
                </a:tc>
                <a:tc hMerge="1">
                  <a:txBody>
                    <a:bodyPr/>
                    <a:lstStyle/>
                    <a:p>
                      <a:endParaRPr lang="tr-TR"/>
                    </a:p>
                  </a:txBody>
                  <a:tcPr/>
                </a:tc>
                <a:tc vMerge="1">
                  <a:txBody>
                    <a:bodyPr/>
                    <a:lstStyle/>
                    <a:p>
                      <a:endParaRPr lang="tr-TR"/>
                    </a:p>
                  </a:txBody>
                  <a:tcPr/>
                </a:tc>
                <a:tc gridSpan="2">
                  <a:txBody>
                    <a:bodyPr/>
                    <a:lstStyle/>
                    <a:p>
                      <a:pPr algn="ctr">
                        <a:spcAft>
                          <a:spcPts val="0"/>
                        </a:spcAft>
                      </a:pPr>
                      <a:r>
                        <a:rPr lang="en-GB" sz="1200" b="1">
                          <a:effectLst/>
                        </a:rPr>
                        <a:t>1.7</a:t>
                      </a:r>
                      <a:endParaRPr lang="tr-TR" sz="1200" b="1">
                        <a:effectLst/>
                        <a:latin typeface="Calibri"/>
                      </a:endParaRPr>
                    </a:p>
                  </a:txBody>
                  <a:tcPr marL="34585" marR="34585" marT="0" marB="0" anchor="ctr"/>
                </a:tc>
                <a:tc hMerge="1">
                  <a:txBody>
                    <a:bodyPr/>
                    <a:lstStyle/>
                    <a:p>
                      <a:endParaRPr lang="tr-TR"/>
                    </a:p>
                  </a:txBody>
                  <a:tcPr/>
                </a:tc>
                <a:tc gridSpan="2" vMerge="1">
                  <a:txBody>
                    <a:bodyPr/>
                    <a:lstStyle/>
                    <a:p>
                      <a:endParaRPr lang="tr-TR"/>
                    </a:p>
                  </a:txBody>
                  <a:tcPr/>
                </a:tc>
                <a:tc hMerge="1" vMerge="1">
                  <a:txBody>
                    <a:bodyPr/>
                    <a:lstStyle/>
                    <a:p>
                      <a:endParaRPr lang="tr-TR"/>
                    </a:p>
                  </a:txBody>
                  <a:tcPr/>
                </a:tc>
                <a:tc>
                  <a:txBody>
                    <a:bodyPr/>
                    <a:lstStyle/>
                    <a:p>
                      <a:pPr algn="ctr">
                        <a:spcAft>
                          <a:spcPts val="0"/>
                        </a:spcAft>
                      </a:pPr>
                      <a:r>
                        <a:rPr lang="en-GB" sz="1200" b="1">
                          <a:effectLst/>
                        </a:rPr>
                        <a:t>8.8</a:t>
                      </a:r>
                      <a:endParaRPr lang="tr-TR" sz="1200" b="1">
                        <a:effectLst/>
                        <a:latin typeface="Calibri"/>
                      </a:endParaRPr>
                    </a:p>
                  </a:txBody>
                  <a:tcPr marL="34585" marR="34585" marT="0" marB="0" anchor="ctr"/>
                </a:tc>
                <a:tc vMerge="1">
                  <a:txBody>
                    <a:bodyPr/>
                    <a:lstStyle/>
                    <a:p>
                      <a:endParaRPr lang="tr-TR"/>
                    </a:p>
                  </a:txBody>
                  <a:tcPr/>
                </a:tc>
              </a:tr>
              <a:tr h="248961">
                <a:tc>
                  <a:txBody>
                    <a:bodyPr/>
                    <a:lstStyle/>
                    <a:p>
                      <a:pPr algn="ctr">
                        <a:spcAft>
                          <a:spcPts val="0"/>
                        </a:spcAft>
                      </a:pPr>
                      <a:r>
                        <a:rPr lang="en-GB" sz="1200" b="1">
                          <a:effectLst/>
                        </a:rPr>
                        <a:t>1:5</a:t>
                      </a:r>
                      <a:endParaRPr lang="tr-TR" sz="1200" b="1">
                        <a:effectLst/>
                        <a:latin typeface="Calibri"/>
                      </a:endParaRPr>
                    </a:p>
                  </a:txBody>
                  <a:tcPr marL="34585" marR="34585" marT="0" marB="0" anchor="ctr"/>
                </a:tc>
                <a:tc>
                  <a:txBody>
                    <a:bodyPr/>
                    <a:lstStyle/>
                    <a:p>
                      <a:pPr algn="ctr">
                        <a:spcAft>
                          <a:spcPts val="0"/>
                        </a:spcAft>
                      </a:pPr>
                      <a:r>
                        <a:rPr lang="en-GB" sz="1200" b="1">
                          <a:effectLst/>
                        </a:rPr>
                        <a:t>3.6</a:t>
                      </a:r>
                      <a:endParaRPr lang="tr-TR" sz="1200" b="1">
                        <a:effectLst/>
                        <a:latin typeface="Calibri"/>
                      </a:endParaRPr>
                    </a:p>
                  </a:txBody>
                  <a:tcPr marL="34585" marR="34585" marT="0" marB="0" anchor="ctr"/>
                </a:tc>
                <a:tc gridSpan="2" vMerge="1">
                  <a:txBody>
                    <a:bodyPr/>
                    <a:lstStyle/>
                    <a:p>
                      <a:endParaRPr lang="tr-TR"/>
                    </a:p>
                  </a:txBody>
                  <a:tcPr/>
                </a:tc>
                <a:tc hMerge="1" vMerge="1">
                  <a:txBody>
                    <a:bodyPr/>
                    <a:lstStyle/>
                    <a:p>
                      <a:endParaRPr lang="tr-TR"/>
                    </a:p>
                  </a:txBody>
                  <a:tcPr/>
                </a:tc>
                <a:tc>
                  <a:txBody>
                    <a:bodyPr/>
                    <a:lstStyle/>
                    <a:p>
                      <a:pPr algn="ctr">
                        <a:spcAft>
                          <a:spcPts val="0"/>
                        </a:spcAft>
                      </a:pPr>
                      <a:r>
                        <a:rPr lang="en-GB" sz="1200" b="1" dirty="0">
                          <a:effectLst/>
                        </a:rPr>
                        <a:t>7.9</a:t>
                      </a:r>
                      <a:endParaRPr lang="tr-TR" sz="1200" b="1" dirty="0">
                        <a:effectLst/>
                        <a:latin typeface="Calibri"/>
                      </a:endParaRPr>
                    </a:p>
                  </a:txBody>
                  <a:tcPr marL="34585" marR="34585" marT="0" marB="0" anchor="ctr"/>
                </a:tc>
                <a:tc vMerge="1">
                  <a:txBody>
                    <a:bodyPr/>
                    <a:lstStyle/>
                    <a:p>
                      <a:endParaRPr lang="tr-TR"/>
                    </a:p>
                  </a:txBody>
                  <a:tcPr/>
                </a:tc>
                <a:tc>
                  <a:txBody>
                    <a:bodyPr/>
                    <a:lstStyle/>
                    <a:p>
                      <a:pPr algn="ctr">
                        <a:spcAft>
                          <a:spcPts val="0"/>
                        </a:spcAft>
                      </a:pPr>
                      <a:r>
                        <a:rPr lang="en-GB" sz="1200" b="1" dirty="0">
                          <a:effectLst/>
                        </a:rPr>
                        <a:t>2.0</a:t>
                      </a:r>
                      <a:endParaRPr lang="tr-TR" sz="1200" b="1" dirty="0">
                        <a:effectLst/>
                        <a:latin typeface="Calibri"/>
                      </a:endParaRPr>
                    </a:p>
                  </a:txBody>
                  <a:tcPr marL="34585" marR="34585" marT="0" marB="0" anchor="ctr"/>
                </a:tc>
                <a:tc vMerge="1">
                  <a:txBody>
                    <a:bodyPr/>
                    <a:lstStyle/>
                    <a:p>
                      <a:endParaRPr lang="tr-TR"/>
                    </a:p>
                  </a:txBody>
                  <a:tcPr/>
                </a:tc>
                <a:tc>
                  <a:txBody>
                    <a:bodyPr/>
                    <a:lstStyle/>
                    <a:p>
                      <a:pPr algn="ctr">
                        <a:spcAft>
                          <a:spcPts val="0"/>
                        </a:spcAft>
                      </a:pPr>
                      <a:r>
                        <a:rPr lang="en-GB" sz="1200" b="1">
                          <a:effectLst/>
                        </a:rPr>
                        <a:t>6.2</a:t>
                      </a:r>
                      <a:endParaRPr lang="tr-TR" sz="1200" b="1">
                        <a:effectLst/>
                        <a:latin typeface="Calibri"/>
                      </a:endParaRPr>
                    </a:p>
                  </a:txBody>
                  <a:tcPr marL="34585" marR="34585" marT="0" marB="0" anchor="ctr"/>
                </a:tc>
                <a:tc vMerge="1">
                  <a:txBody>
                    <a:bodyPr/>
                    <a:lstStyle/>
                    <a:p>
                      <a:endParaRPr lang="tr-TR"/>
                    </a:p>
                  </a:txBody>
                  <a:tcPr/>
                </a:tc>
                <a:tc>
                  <a:txBody>
                    <a:bodyPr/>
                    <a:lstStyle/>
                    <a:p>
                      <a:pPr algn="ctr">
                        <a:spcAft>
                          <a:spcPts val="0"/>
                        </a:spcAft>
                      </a:pPr>
                      <a:r>
                        <a:rPr lang="en-GB" sz="1200" b="1">
                          <a:effectLst/>
                        </a:rPr>
                        <a:t>2.3</a:t>
                      </a:r>
                      <a:endParaRPr lang="tr-TR" sz="1200" b="1">
                        <a:effectLst/>
                        <a:latin typeface="Calibri"/>
                      </a:endParaRPr>
                    </a:p>
                  </a:txBody>
                  <a:tcPr marL="34585" marR="34585" marT="0" marB="0" anchor="ctr"/>
                </a:tc>
                <a:tc vMerge="1">
                  <a:txBody>
                    <a:bodyPr/>
                    <a:lstStyle/>
                    <a:p>
                      <a:endParaRPr lang="tr-TR"/>
                    </a:p>
                  </a:txBody>
                  <a:tcPr/>
                </a:tc>
                <a:tc gridSpan="2">
                  <a:txBody>
                    <a:bodyPr/>
                    <a:lstStyle/>
                    <a:p>
                      <a:pPr algn="ctr">
                        <a:spcAft>
                          <a:spcPts val="0"/>
                        </a:spcAft>
                      </a:pPr>
                      <a:r>
                        <a:rPr lang="en-GB" sz="1200" b="1">
                          <a:effectLst/>
                        </a:rPr>
                        <a:t>4.5</a:t>
                      </a:r>
                      <a:endParaRPr lang="tr-TR" sz="1200" b="1">
                        <a:effectLst/>
                        <a:latin typeface="Calibri"/>
                      </a:endParaRPr>
                    </a:p>
                  </a:txBody>
                  <a:tcPr marL="34585" marR="34585" marT="0" marB="0" anchor="ctr"/>
                </a:tc>
                <a:tc hMerge="1">
                  <a:txBody>
                    <a:bodyPr/>
                    <a:lstStyle/>
                    <a:p>
                      <a:endParaRPr lang="tr-TR"/>
                    </a:p>
                  </a:txBody>
                  <a:tcPr/>
                </a:tc>
                <a:tc vMerge="1">
                  <a:txBody>
                    <a:bodyPr/>
                    <a:lstStyle/>
                    <a:p>
                      <a:endParaRPr lang="tr-TR"/>
                    </a:p>
                  </a:txBody>
                  <a:tcPr/>
                </a:tc>
                <a:tc gridSpan="2">
                  <a:txBody>
                    <a:bodyPr/>
                    <a:lstStyle/>
                    <a:p>
                      <a:pPr algn="ctr">
                        <a:spcAft>
                          <a:spcPts val="0"/>
                        </a:spcAft>
                      </a:pPr>
                      <a:r>
                        <a:rPr lang="en-GB" sz="1200" b="1">
                          <a:effectLst/>
                        </a:rPr>
                        <a:t>0.8</a:t>
                      </a:r>
                      <a:endParaRPr lang="tr-TR" sz="1200" b="1">
                        <a:effectLst/>
                        <a:latin typeface="Calibri"/>
                      </a:endParaRPr>
                    </a:p>
                  </a:txBody>
                  <a:tcPr marL="34585" marR="34585" marT="0" marB="0" anchor="ctr"/>
                </a:tc>
                <a:tc hMerge="1">
                  <a:txBody>
                    <a:bodyPr/>
                    <a:lstStyle/>
                    <a:p>
                      <a:endParaRPr lang="tr-TR"/>
                    </a:p>
                  </a:txBody>
                  <a:tcPr/>
                </a:tc>
                <a:tc gridSpan="2" vMerge="1">
                  <a:txBody>
                    <a:bodyPr/>
                    <a:lstStyle/>
                    <a:p>
                      <a:endParaRPr lang="tr-TR"/>
                    </a:p>
                  </a:txBody>
                  <a:tcPr/>
                </a:tc>
                <a:tc hMerge="1" vMerge="1">
                  <a:txBody>
                    <a:bodyPr/>
                    <a:lstStyle/>
                    <a:p>
                      <a:endParaRPr lang="tr-TR"/>
                    </a:p>
                  </a:txBody>
                  <a:tcPr/>
                </a:tc>
                <a:tc>
                  <a:txBody>
                    <a:bodyPr/>
                    <a:lstStyle/>
                    <a:p>
                      <a:pPr algn="ctr">
                        <a:spcAft>
                          <a:spcPts val="0"/>
                        </a:spcAft>
                      </a:pPr>
                      <a:r>
                        <a:rPr lang="en-GB" sz="1200" b="1">
                          <a:effectLst/>
                        </a:rPr>
                        <a:t>7.6</a:t>
                      </a:r>
                      <a:endParaRPr lang="tr-TR" sz="1200" b="1">
                        <a:effectLst/>
                        <a:latin typeface="Calibri"/>
                      </a:endParaRPr>
                    </a:p>
                  </a:txBody>
                  <a:tcPr marL="34585" marR="34585" marT="0" marB="0" anchor="ctr"/>
                </a:tc>
                <a:tc vMerge="1">
                  <a:txBody>
                    <a:bodyPr/>
                    <a:lstStyle/>
                    <a:p>
                      <a:endParaRPr lang="tr-TR"/>
                    </a:p>
                  </a:txBody>
                  <a:tcPr/>
                </a:tc>
              </a:tr>
              <a:tr h="248961">
                <a:tc>
                  <a:txBody>
                    <a:bodyPr/>
                    <a:lstStyle/>
                    <a:p>
                      <a:pPr algn="ctr">
                        <a:spcAft>
                          <a:spcPts val="0"/>
                        </a:spcAft>
                      </a:pPr>
                      <a:r>
                        <a:rPr lang="en-GB" sz="1200" b="1">
                          <a:effectLst/>
                        </a:rPr>
                        <a:t>1:6</a:t>
                      </a:r>
                      <a:endParaRPr lang="tr-TR" sz="1200" b="1">
                        <a:effectLst/>
                        <a:latin typeface="Calibri"/>
                      </a:endParaRPr>
                    </a:p>
                  </a:txBody>
                  <a:tcPr marL="34585" marR="34585" marT="0" marB="0" anchor="ctr"/>
                </a:tc>
                <a:tc>
                  <a:txBody>
                    <a:bodyPr/>
                    <a:lstStyle/>
                    <a:p>
                      <a:pPr algn="ctr">
                        <a:spcAft>
                          <a:spcPts val="0"/>
                        </a:spcAft>
                      </a:pPr>
                      <a:r>
                        <a:rPr lang="en-GB" sz="1200" b="1">
                          <a:effectLst/>
                        </a:rPr>
                        <a:t>1.6</a:t>
                      </a:r>
                      <a:endParaRPr lang="tr-TR" sz="1200" b="1">
                        <a:effectLst/>
                        <a:latin typeface="Calibri"/>
                      </a:endParaRPr>
                    </a:p>
                  </a:txBody>
                  <a:tcPr marL="34585" marR="34585" marT="0" marB="0" anchor="ctr"/>
                </a:tc>
                <a:tc gridSpan="2" vMerge="1">
                  <a:txBody>
                    <a:bodyPr/>
                    <a:lstStyle/>
                    <a:p>
                      <a:endParaRPr lang="tr-TR"/>
                    </a:p>
                  </a:txBody>
                  <a:tcPr/>
                </a:tc>
                <a:tc hMerge="1" vMerge="1">
                  <a:txBody>
                    <a:bodyPr/>
                    <a:lstStyle/>
                    <a:p>
                      <a:endParaRPr lang="tr-TR"/>
                    </a:p>
                  </a:txBody>
                  <a:tcPr/>
                </a:tc>
                <a:tc>
                  <a:txBody>
                    <a:bodyPr/>
                    <a:lstStyle/>
                    <a:p>
                      <a:pPr algn="ctr">
                        <a:spcAft>
                          <a:spcPts val="0"/>
                        </a:spcAft>
                      </a:pPr>
                      <a:r>
                        <a:rPr lang="en-GB" sz="1200" b="1">
                          <a:effectLst/>
                        </a:rPr>
                        <a:t>3.8</a:t>
                      </a:r>
                      <a:endParaRPr lang="tr-TR" sz="1200" b="1">
                        <a:effectLst/>
                        <a:latin typeface="Calibri"/>
                      </a:endParaRPr>
                    </a:p>
                  </a:txBody>
                  <a:tcPr marL="34585" marR="34585" marT="0" marB="0" anchor="ctr"/>
                </a:tc>
                <a:tc vMerge="1">
                  <a:txBody>
                    <a:bodyPr/>
                    <a:lstStyle/>
                    <a:p>
                      <a:endParaRPr lang="tr-TR"/>
                    </a:p>
                  </a:txBody>
                  <a:tcPr/>
                </a:tc>
                <a:tc rowSpan="2">
                  <a:txBody>
                    <a:bodyPr/>
                    <a:lstStyle/>
                    <a:p>
                      <a:pPr algn="ctr">
                        <a:spcAft>
                          <a:spcPts val="0"/>
                        </a:spcAft>
                      </a:pPr>
                      <a:r>
                        <a:rPr lang="en-GB" sz="1200" b="1" dirty="0">
                          <a:effectLst/>
                        </a:rPr>
                        <a:t>BDL</a:t>
                      </a:r>
                      <a:endParaRPr lang="tr-TR" sz="1200" b="1" dirty="0">
                        <a:effectLst/>
                        <a:latin typeface="Calibri"/>
                      </a:endParaRPr>
                    </a:p>
                  </a:txBody>
                  <a:tcPr marL="34585" marR="34585" marT="0" marB="0" anchor="ctr"/>
                </a:tc>
                <a:tc vMerge="1">
                  <a:txBody>
                    <a:bodyPr/>
                    <a:lstStyle/>
                    <a:p>
                      <a:endParaRPr lang="tr-TR"/>
                    </a:p>
                  </a:txBody>
                  <a:tcPr/>
                </a:tc>
                <a:tc>
                  <a:txBody>
                    <a:bodyPr/>
                    <a:lstStyle/>
                    <a:p>
                      <a:pPr algn="ctr">
                        <a:spcAft>
                          <a:spcPts val="0"/>
                        </a:spcAft>
                      </a:pPr>
                      <a:r>
                        <a:rPr lang="en-GB" sz="1200" b="1">
                          <a:effectLst/>
                        </a:rPr>
                        <a:t>0.3</a:t>
                      </a:r>
                      <a:endParaRPr lang="tr-TR" sz="1200" b="1">
                        <a:effectLst/>
                        <a:latin typeface="Calibri"/>
                      </a:endParaRPr>
                    </a:p>
                  </a:txBody>
                  <a:tcPr marL="34585" marR="34585" marT="0" marB="0" anchor="ctr"/>
                </a:tc>
                <a:tc vMerge="1">
                  <a:txBody>
                    <a:bodyPr/>
                    <a:lstStyle/>
                    <a:p>
                      <a:endParaRPr lang="tr-TR"/>
                    </a:p>
                  </a:txBody>
                  <a:tcPr/>
                </a:tc>
                <a:tc>
                  <a:txBody>
                    <a:bodyPr/>
                    <a:lstStyle/>
                    <a:p>
                      <a:pPr algn="ctr">
                        <a:spcAft>
                          <a:spcPts val="0"/>
                        </a:spcAft>
                      </a:pPr>
                      <a:r>
                        <a:rPr lang="en-GB" sz="1200" b="1">
                          <a:effectLst/>
                        </a:rPr>
                        <a:t>0.2</a:t>
                      </a:r>
                      <a:endParaRPr lang="tr-TR" sz="1200" b="1">
                        <a:effectLst/>
                        <a:latin typeface="Calibri"/>
                      </a:endParaRPr>
                    </a:p>
                  </a:txBody>
                  <a:tcPr marL="34585" marR="34585" marT="0" marB="0" anchor="ctr"/>
                </a:tc>
                <a:tc vMerge="1">
                  <a:txBody>
                    <a:bodyPr/>
                    <a:lstStyle/>
                    <a:p>
                      <a:endParaRPr lang="tr-TR"/>
                    </a:p>
                  </a:txBody>
                  <a:tcPr/>
                </a:tc>
                <a:tc gridSpan="2">
                  <a:txBody>
                    <a:bodyPr/>
                    <a:lstStyle/>
                    <a:p>
                      <a:pPr algn="ctr">
                        <a:spcAft>
                          <a:spcPts val="0"/>
                        </a:spcAft>
                      </a:pPr>
                      <a:r>
                        <a:rPr lang="en-GB" sz="1200" b="1">
                          <a:effectLst/>
                        </a:rPr>
                        <a:t>0.4</a:t>
                      </a:r>
                      <a:endParaRPr lang="tr-TR" sz="1200" b="1">
                        <a:effectLst/>
                        <a:latin typeface="Calibri"/>
                      </a:endParaRPr>
                    </a:p>
                  </a:txBody>
                  <a:tcPr marL="34585" marR="34585" marT="0" marB="0" anchor="ctr"/>
                </a:tc>
                <a:tc hMerge="1">
                  <a:txBody>
                    <a:bodyPr/>
                    <a:lstStyle/>
                    <a:p>
                      <a:endParaRPr lang="tr-TR"/>
                    </a:p>
                  </a:txBody>
                  <a:tcPr/>
                </a:tc>
                <a:tc vMerge="1">
                  <a:txBody>
                    <a:bodyPr/>
                    <a:lstStyle/>
                    <a:p>
                      <a:endParaRPr lang="tr-TR"/>
                    </a:p>
                  </a:txBody>
                  <a:tcPr/>
                </a:tc>
                <a:tc rowSpan="4" gridSpan="2">
                  <a:txBody>
                    <a:bodyPr/>
                    <a:lstStyle/>
                    <a:p>
                      <a:pPr algn="ctr">
                        <a:spcAft>
                          <a:spcPts val="0"/>
                        </a:spcAft>
                      </a:pPr>
                      <a:r>
                        <a:rPr lang="en-GB" sz="1200" b="1">
                          <a:effectLst/>
                        </a:rPr>
                        <a:t>BDL</a:t>
                      </a:r>
                      <a:endParaRPr lang="tr-TR" sz="1200" b="1">
                        <a:effectLst/>
                        <a:latin typeface="Calibri"/>
                      </a:endParaRPr>
                    </a:p>
                  </a:txBody>
                  <a:tcPr marL="34585" marR="34585" marT="0" marB="0" anchor="ctr"/>
                </a:tc>
                <a:tc rowSpan="4" hMerge="1">
                  <a:txBody>
                    <a:bodyPr/>
                    <a:lstStyle/>
                    <a:p>
                      <a:endParaRPr lang="tr-TR"/>
                    </a:p>
                  </a:txBody>
                  <a:tcPr/>
                </a:tc>
                <a:tc gridSpan="2" vMerge="1">
                  <a:txBody>
                    <a:bodyPr/>
                    <a:lstStyle/>
                    <a:p>
                      <a:endParaRPr lang="tr-TR"/>
                    </a:p>
                  </a:txBody>
                  <a:tcPr/>
                </a:tc>
                <a:tc hMerge="1" vMerge="1">
                  <a:txBody>
                    <a:bodyPr/>
                    <a:lstStyle/>
                    <a:p>
                      <a:endParaRPr lang="tr-TR"/>
                    </a:p>
                  </a:txBody>
                  <a:tcPr/>
                </a:tc>
                <a:tc rowSpan="4">
                  <a:txBody>
                    <a:bodyPr/>
                    <a:lstStyle/>
                    <a:p>
                      <a:pPr algn="ctr">
                        <a:spcAft>
                          <a:spcPts val="0"/>
                        </a:spcAft>
                      </a:pPr>
                      <a:r>
                        <a:rPr lang="en-GB" sz="1200" b="1">
                          <a:effectLst/>
                        </a:rPr>
                        <a:t>BDL</a:t>
                      </a:r>
                      <a:endParaRPr lang="tr-TR" sz="1200" b="1">
                        <a:effectLst/>
                        <a:latin typeface="Calibri"/>
                      </a:endParaRPr>
                    </a:p>
                  </a:txBody>
                  <a:tcPr marL="34585" marR="34585" marT="0" marB="0" anchor="ctr"/>
                </a:tc>
                <a:tc vMerge="1">
                  <a:txBody>
                    <a:bodyPr/>
                    <a:lstStyle/>
                    <a:p>
                      <a:endParaRPr lang="tr-TR"/>
                    </a:p>
                  </a:txBody>
                  <a:tcPr/>
                </a:tc>
              </a:tr>
              <a:tr h="248961">
                <a:tc>
                  <a:txBody>
                    <a:bodyPr/>
                    <a:lstStyle/>
                    <a:p>
                      <a:pPr algn="ctr">
                        <a:spcAft>
                          <a:spcPts val="0"/>
                        </a:spcAft>
                      </a:pPr>
                      <a:r>
                        <a:rPr lang="en-GB" sz="1200" b="1">
                          <a:effectLst/>
                        </a:rPr>
                        <a:t>1:7</a:t>
                      </a:r>
                      <a:endParaRPr lang="tr-TR" sz="1200" b="1">
                        <a:effectLst/>
                        <a:latin typeface="Calibri"/>
                      </a:endParaRPr>
                    </a:p>
                  </a:txBody>
                  <a:tcPr marL="34585" marR="34585" marT="0" marB="0" anchor="ctr"/>
                </a:tc>
                <a:tc>
                  <a:txBody>
                    <a:bodyPr/>
                    <a:lstStyle/>
                    <a:p>
                      <a:pPr algn="ctr">
                        <a:spcAft>
                          <a:spcPts val="0"/>
                        </a:spcAft>
                      </a:pPr>
                      <a:r>
                        <a:rPr lang="en-GB" sz="1200" b="1">
                          <a:effectLst/>
                        </a:rPr>
                        <a:t>1.7</a:t>
                      </a:r>
                      <a:endParaRPr lang="tr-TR" sz="1200" b="1">
                        <a:effectLst/>
                        <a:latin typeface="Calibri"/>
                      </a:endParaRPr>
                    </a:p>
                  </a:txBody>
                  <a:tcPr marL="34585" marR="34585" marT="0" marB="0" anchor="ctr"/>
                </a:tc>
                <a:tc gridSpan="2" vMerge="1">
                  <a:txBody>
                    <a:bodyPr/>
                    <a:lstStyle/>
                    <a:p>
                      <a:endParaRPr lang="tr-TR"/>
                    </a:p>
                  </a:txBody>
                  <a:tcPr/>
                </a:tc>
                <a:tc hMerge="1" vMerge="1">
                  <a:txBody>
                    <a:bodyPr/>
                    <a:lstStyle/>
                    <a:p>
                      <a:endParaRPr lang="tr-TR"/>
                    </a:p>
                  </a:txBody>
                  <a:tcPr/>
                </a:tc>
                <a:tc>
                  <a:txBody>
                    <a:bodyPr/>
                    <a:lstStyle/>
                    <a:p>
                      <a:pPr algn="ctr">
                        <a:spcAft>
                          <a:spcPts val="0"/>
                        </a:spcAft>
                      </a:pPr>
                      <a:r>
                        <a:rPr lang="en-GB" sz="1200" b="1" dirty="0">
                          <a:effectLst/>
                        </a:rPr>
                        <a:t>3.5</a:t>
                      </a:r>
                      <a:endParaRPr lang="tr-TR" sz="1200" b="1" dirty="0">
                        <a:effectLst/>
                        <a:latin typeface="Calibri"/>
                      </a:endParaRPr>
                    </a:p>
                  </a:txBody>
                  <a:tcPr marL="34585" marR="34585" marT="0" marB="0" anchor="ct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spcAft>
                          <a:spcPts val="0"/>
                        </a:spcAft>
                      </a:pPr>
                      <a:r>
                        <a:rPr lang="en-GB" sz="1200" b="1" dirty="0">
                          <a:effectLst/>
                        </a:rPr>
                        <a:t>0.4</a:t>
                      </a:r>
                      <a:endParaRPr lang="tr-TR" sz="1200" b="1" dirty="0">
                        <a:effectLst/>
                        <a:latin typeface="Calibri"/>
                      </a:endParaRPr>
                    </a:p>
                  </a:txBody>
                  <a:tcPr marL="34585" marR="34585" marT="0" marB="0" anchor="ctr"/>
                </a:tc>
                <a:tc vMerge="1">
                  <a:txBody>
                    <a:bodyPr/>
                    <a:lstStyle/>
                    <a:p>
                      <a:endParaRPr lang="tr-TR"/>
                    </a:p>
                  </a:txBody>
                  <a:tcPr/>
                </a:tc>
                <a:tc>
                  <a:txBody>
                    <a:bodyPr/>
                    <a:lstStyle/>
                    <a:p>
                      <a:pPr algn="ctr">
                        <a:spcAft>
                          <a:spcPts val="0"/>
                        </a:spcAft>
                      </a:pPr>
                      <a:r>
                        <a:rPr lang="en-GB" sz="1200" b="1">
                          <a:effectLst/>
                        </a:rPr>
                        <a:t>0.3</a:t>
                      </a:r>
                      <a:endParaRPr lang="tr-TR" sz="1200" b="1">
                        <a:effectLst/>
                        <a:latin typeface="Calibri"/>
                      </a:endParaRPr>
                    </a:p>
                  </a:txBody>
                  <a:tcPr marL="34585" marR="34585" marT="0" marB="0" anchor="ctr"/>
                </a:tc>
                <a:tc vMerge="1">
                  <a:txBody>
                    <a:bodyPr/>
                    <a:lstStyle/>
                    <a:p>
                      <a:endParaRPr lang="tr-TR"/>
                    </a:p>
                  </a:txBody>
                  <a:tcPr/>
                </a:tc>
                <a:tc gridSpan="2">
                  <a:txBody>
                    <a:bodyPr/>
                    <a:lstStyle/>
                    <a:p>
                      <a:pPr algn="ctr">
                        <a:spcAft>
                          <a:spcPts val="0"/>
                        </a:spcAft>
                      </a:pPr>
                      <a:r>
                        <a:rPr lang="en-GB" sz="1200" b="1">
                          <a:effectLst/>
                        </a:rPr>
                        <a:t>0.6</a:t>
                      </a:r>
                      <a:endParaRPr lang="tr-TR" sz="1200" b="1">
                        <a:effectLst/>
                        <a:latin typeface="Calibri"/>
                      </a:endParaRPr>
                    </a:p>
                  </a:txBody>
                  <a:tcPr marL="34585" marR="34585" marT="0" marB="0" anchor="ctr"/>
                </a:tc>
                <a:tc hMerge="1">
                  <a:txBody>
                    <a:bodyPr/>
                    <a:lstStyle/>
                    <a:p>
                      <a:endParaRPr lang="tr-TR"/>
                    </a:p>
                  </a:txBody>
                  <a:tcPr/>
                </a:tc>
                <a:tc vMerge="1">
                  <a:txBody>
                    <a:bodyPr/>
                    <a:lstStyle/>
                    <a:p>
                      <a:endParaRPr lang="tr-TR"/>
                    </a:p>
                  </a:txBody>
                  <a:tcPr/>
                </a:tc>
                <a:tc gridSpan="2" vMerge="1">
                  <a:txBody>
                    <a:bodyPr/>
                    <a:lstStyle/>
                    <a:p>
                      <a:endParaRPr lang="tr-TR"/>
                    </a:p>
                  </a:txBody>
                  <a:tcPr/>
                </a:tc>
                <a:tc hMerge="1" vMerge="1">
                  <a:txBody>
                    <a:bodyPr/>
                    <a:lstStyle/>
                    <a:p>
                      <a:endParaRPr lang="tr-TR"/>
                    </a:p>
                  </a:txBody>
                  <a:tcPr/>
                </a:tc>
                <a:tc gridSpan="2" vMerge="1">
                  <a:txBody>
                    <a:bodyPr/>
                    <a:lstStyle/>
                    <a:p>
                      <a:endParaRPr lang="tr-TR"/>
                    </a:p>
                  </a:txBody>
                  <a:tcPr/>
                </a:tc>
                <a:tc hMerge="1" vMerge="1">
                  <a:txBody>
                    <a:bodyPr/>
                    <a:lstStyle/>
                    <a:p>
                      <a:endParaRPr lang="tr-TR"/>
                    </a:p>
                  </a:txBody>
                  <a:tcPr/>
                </a:tc>
                <a:tc vMerge="1">
                  <a:txBody>
                    <a:bodyPr/>
                    <a:lstStyle/>
                    <a:p>
                      <a:endParaRPr lang="tr-TR"/>
                    </a:p>
                  </a:txBody>
                  <a:tcPr/>
                </a:tc>
                <a:tc vMerge="1">
                  <a:txBody>
                    <a:bodyPr/>
                    <a:lstStyle/>
                    <a:p>
                      <a:endParaRPr lang="tr-TR"/>
                    </a:p>
                  </a:txBody>
                  <a:tcPr/>
                </a:tc>
              </a:tr>
              <a:tr h="248961">
                <a:tc>
                  <a:txBody>
                    <a:bodyPr/>
                    <a:lstStyle/>
                    <a:p>
                      <a:pPr algn="ctr">
                        <a:spcAft>
                          <a:spcPts val="0"/>
                        </a:spcAft>
                      </a:pPr>
                      <a:r>
                        <a:rPr lang="en-GB" sz="1200" b="1">
                          <a:effectLst/>
                        </a:rPr>
                        <a:t>1:8</a:t>
                      </a:r>
                      <a:endParaRPr lang="tr-TR" sz="1200" b="1">
                        <a:effectLst/>
                        <a:latin typeface="Calibri"/>
                      </a:endParaRPr>
                    </a:p>
                  </a:txBody>
                  <a:tcPr marL="34585" marR="34585" marT="0" marB="0" anchor="ctr"/>
                </a:tc>
                <a:tc>
                  <a:txBody>
                    <a:bodyPr/>
                    <a:lstStyle/>
                    <a:p>
                      <a:pPr algn="ctr">
                        <a:spcAft>
                          <a:spcPts val="0"/>
                        </a:spcAft>
                      </a:pPr>
                      <a:r>
                        <a:rPr lang="en-GB" sz="1200" b="1">
                          <a:effectLst/>
                        </a:rPr>
                        <a:t>1.8</a:t>
                      </a:r>
                      <a:endParaRPr lang="tr-TR" sz="1200" b="1">
                        <a:effectLst/>
                        <a:latin typeface="Calibri"/>
                      </a:endParaRPr>
                    </a:p>
                  </a:txBody>
                  <a:tcPr marL="34585" marR="34585" marT="0" marB="0" anchor="ctr"/>
                </a:tc>
                <a:tc gridSpan="2" vMerge="1">
                  <a:txBody>
                    <a:bodyPr/>
                    <a:lstStyle/>
                    <a:p>
                      <a:endParaRPr lang="tr-TR"/>
                    </a:p>
                  </a:txBody>
                  <a:tcPr/>
                </a:tc>
                <a:tc hMerge="1" vMerge="1">
                  <a:txBody>
                    <a:bodyPr/>
                    <a:lstStyle/>
                    <a:p>
                      <a:endParaRPr lang="tr-TR"/>
                    </a:p>
                  </a:txBody>
                  <a:tcPr/>
                </a:tc>
                <a:tc>
                  <a:txBody>
                    <a:bodyPr/>
                    <a:lstStyle/>
                    <a:p>
                      <a:pPr algn="ctr">
                        <a:spcAft>
                          <a:spcPts val="0"/>
                        </a:spcAft>
                      </a:pPr>
                      <a:r>
                        <a:rPr lang="en-GB" sz="1200" b="1">
                          <a:effectLst/>
                        </a:rPr>
                        <a:t>3.5</a:t>
                      </a:r>
                      <a:endParaRPr lang="tr-TR" sz="1200" b="1">
                        <a:effectLst/>
                        <a:latin typeface="Calibri"/>
                      </a:endParaRPr>
                    </a:p>
                  </a:txBody>
                  <a:tcPr marL="34585" marR="34585" marT="0" marB="0" anchor="ctr"/>
                </a:tc>
                <a:tc vMerge="1">
                  <a:txBody>
                    <a:bodyPr/>
                    <a:lstStyle/>
                    <a:p>
                      <a:endParaRPr lang="tr-TR"/>
                    </a:p>
                  </a:txBody>
                  <a:tcPr/>
                </a:tc>
                <a:tc>
                  <a:txBody>
                    <a:bodyPr/>
                    <a:lstStyle/>
                    <a:p>
                      <a:pPr algn="ctr">
                        <a:spcAft>
                          <a:spcPts val="0"/>
                        </a:spcAft>
                      </a:pPr>
                      <a:r>
                        <a:rPr lang="en-GB" sz="1200" b="1" dirty="0">
                          <a:effectLst/>
                        </a:rPr>
                        <a:t>0.4</a:t>
                      </a:r>
                      <a:endParaRPr lang="tr-TR" sz="1200" b="1" dirty="0">
                        <a:effectLst/>
                        <a:latin typeface="Calibri"/>
                      </a:endParaRPr>
                    </a:p>
                  </a:txBody>
                  <a:tcPr marL="34585" marR="34585" marT="0" marB="0" anchor="ctr"/>
                </a:tc>
                <a:tc vMerge="1">
                  <a:txBody>
                    <a:bodyPr/>
                    <a:lstStyle/>
                    <a:p>
                      <a:endParaRPr lang="tr-TR"/>
                    </a:p>
                  </a:txBody>
                  <a:tcPr/>
                </a:tc>
                <a:tc>
                  <a:txBody>
                    <a:bodyPr/>
                    <a:lstStyle/>
                    <a:p>
                      <a:pPr algn="ctr">
                        <a:spcAft>
                          <a:spcPts val="0"/>
                        </a:spcAft>
                      </a:pPr>
                      <a:r>
                        <a:rPr lang="en-GB" sz="1200" b="1">
                          <a:effectLst/>
                        </a:rPr>
                        <a:t>0.4</a:t>
                      </a:r>
                      <a:endParaRPr lang="tr-TR" sz="1200" b="1">
                        <a:effectLst/>
                        <a:latin typeface="Calibri"/>
                      </a:endParaRPr>
                    </a:p>
                  </a:txBody>
                  <a:tcPr marL="34585" marR="34585" marT="0" marB="0" anchor="ctr"/>
                </a:tc>
                <a:tc vMerge="1">
                  <a:txBody>
                    <a:bodyPr/>
                    <a:lstStyle/>
                    <a:p>
                      <a:endParaRPr lang="tr-TR"/>
                    </a:p>
                  </a:txBody>
                  <a:tcPr/>
                </a:tc>
                <a:tc>
                  <a:txBody>
                    <a:bodyPr/>
                    <a:lstStyle/>
                    <a:p>
                      <a:pPr algn="ctr">
                        <a:spcAft>
                          <a:spcPts val="0"/>
                        </a:spcAft>
                      </a:pPr>
                      <a:r>
                        <a:rPr lang="en-GB" sz="1200" b="1">
                          <a:effectLst/>
                        </a:rPr>
                        <a:t>0.2</a:t>
                      </a:r>
                      <a:endParaRPr lang="tr-TR" sz="1200" b="1">
                        <a:effectLst/>
                        <a:latin typeface="Calibri"/>
                      </a:endParaRPr>
                    </a:p>
                  </a:txBody>
                  <a:tcPr marL="34585" marR="34585" marT="0" marB="0" anchor="ctr"/>
                </a:tc>
                <a:tc vMerge="1">
                  <a:txBody>
                    <a:bodyPr/>
                    <a:lstStyle/>
                    <a:p>
                      <a:endParaRPr lang="tr-TR"/>
                    </a:p>
                  </a:txBody>
                  <a:tcPr/>
                </a:tc>
                <a:tc gridSpan="2">
                  <a:txBody>
                    <a:bodyPr/>
                    <a:lstStyle/>
                    <a:p>
                      <a:pPr algn="ctr">
                        <a:spcAft>
                          <a:spcPts val="0"/>
                        </a:spcAft>
                      </a:pPr>
                      <a:r>
                        <a:rPr lang="en-GB" sz="1200" b="1">
                          <a:effectLst/>
                        </a:rPr>
                        <a:t>0.3</a:t>
                      </a:r>
                      <a:endParaRPr lang="tr-TR" sz="1200" b="1">
                        <a:effectLst/>
                        <a:latin typeface="Calibri"/>
                      </a:endParaRPr>
                    </a:p>
                  </a:txBody>
                  <a:tcPr marL="34585" marR="34585" marT="0" marB="0" anchor="ctr"/>
                </a:tc>
                <a:tc hMerge="1">
                  <a:txBody>
                    <a:bodyPr/>
                    <a:lstStyle/>
                    <a:p>
                      <a:endParaRPr lang="tr-TR"/>
                    </a:p>
                  </a:txBody>
                  <a:tcPr/>
                </a:tc>
                <a:tc vMerge="1">
                  <a:txBody>
                    <a:bodyPr/>
                    <a:lstStyle/>
                    <a:p>
                      <a:endParaRPr lang="tr-TR"/>
                    </a:p>
                  </a:txBody>
                  <a:tcPr/>
                </a:tc>
                <a:tc gridSpan="2" vMerge="1">
                  <a:txBody>
                    <a:bodyPr/>
                    <a:lstStyle/>
                    <a:p>
                      <a:endParaRPr lang="tr-TR"/>
                    </a:p>
                  </a:txBody>
                  <a:tcPr/>
                </a:tc>
                <a:tc hMerge="1" vMerge="1">
                  <a:txBody>
                    <a:bodyPr/>
                    <a:lstStyle/>
                    <a:p>
                      <a:endParaRPr lang="tr-TR"/>
                    </a:p>
                  </a:txBody>
                  <a:tcPr/>
                </a:tc>
                <a:tc gridSpan="2" vMerge="1">
                  <a:txBody>
                    <a:bodyPr/>
                    <a:lstStyle/>
                    <a:p>
                      <a:endParaRPr lang="tr-TR"/>
                    </a:p>
                  </a:txBody>
                  <a:tcPr/>
                </a:tc>
                <a:tc hMerge="1" vMerge="1">
                  <a:txBody>
                    <a:bodyPr/>
                    <a:lstStyle/>
                    <a:p>
                      <a:endParaRPr lang="tr-TR"/>
                    </a:p>
                  </a:txBody>
                  <a:tcPr/>
                </a:tc>
                <a:tc vMerge="1">
                  <a:txBody>
                    <a:bodyPr/>
                    <a:lstStyle/>
                    <a:p>
                      <a:endParaRPr lang="tr-TR"/>
                    </a:p>
                  </a:txBody>
                  <a:tcPr/>
                </a:tc>
                <a:tc vMerge="1">
                  <a:txBody>
                    <a:bodyPr/>
                    <a:lstStyle/>
                    <a:p>
                      <a:endParaRPr lang="tr-TR"/>
                    </a:p>
                  </a:txBody>
                  <a:tcPr/>
                </a:tc>
              </a:tr>
              <a:tr h="248961">
                <a:tc>
                  <a:txBody>
                    <a:bodyPr/>
                    <a:lstStyle/>
                    <a:p>
                      <a:pPr algn="ctr">
                        <a:spcAft>
                          <a:spcPts val="0"/>
                        </a:spcAft>
                      </a:pPr>
                      <a:r>
                        <a:rPr lang="en-GB" sz="1200" b="1" dirty="0">
                          <a:effectLst/>
                        </a:rPr>
                        <a:t>1:9</a:t>
                      </a:r>
                      <a:endParaRPr lang="tr-TR" sz="1200" b="1" dirty="0">
                        <a:effectLst/>
                        <a:latin typeface="Calibri"/>
                      </a:endParaRPr>
                    </a:p>
                  </a:txBody>
                  <a:tcPr marL="34585" marR="34585" marT="0" marB="0" anchor="ctr"/>
                </a:tc>
                <a:tc>
                  <a:txBody>
                    <a:bodyPr/>
                    <a:lstStyle/>
                    <a:p>
                      <a:pPr algn="ctr">
                        <a:spcAft>
                          <a:spcPts val="0"/>
                        </a:spcAft>
                      </a:pPr>
                      <a:r>
                        <a:rPr lang="en-GB" sz="1200" b="1">
                          <a:effectLst/>
                        </a:rPr>
                        <a:t>1.6</a:t>
                      </a:r>
                      <a:endParaRPr lang="tr-TR" sz="1200" b="1">
                        <a:effectLst/>
                        <a:latin typeface="Calibri"/>
                      </a:endParaRPr>
                    </a:p>
                  </a:txBody>
                  <a:tcPr marL="34585" marR="34585" marT="0" marB="0" anchor="ctr"/>
                </a:tc>
                <a:tc gridSpan="2" vMerge="1">
                  <a:txBody>
                    <a:bodyPr/>
                    <a:lstStyle/>
                    <a:p>
                      <a:endParaRPr lang="tr-TR"/>
                    </a:p>
                  </a:txBody>
                  <a:tcPr/>
                </a:tc>
                <a:tc hMerge="1" vMerge="1">
                  <a:txBody>
                    <a:bodyPr/>
                    <a:lstStyle/>
                    <a:p>
                      <a:endParaRPr lang="tr-TR"/>
                    </a:p>
                  </a:txBody>
                  <a:tcPr/>
                </a:tc>
                <a:tc>
                  <a:txBody>
                    <a:bodyPr/>
                    <a:lstStyle/>
                    <a:p>
                      <a:pPr algn="ctr">
                        <a:spcAft>
                          <a:spcPts val="0"/>
                        </a:spcAft>
                      </a:pPr>
                      <a:r>
                        <a:rPr lang="en-GB" sz="1200" b="1">
                          <a:effectLst/>
                        </a:rPr>
                        <a:t>3.2</a:t>
                      </a:r>
                      <a:endParaRPr lang="tr-TR" sz="1200" b="1">
                        <a:effectLst/>
                        <a:latin typeface="Calibri"/>
                      </a:endParaRPr>
                    </a:p>
                  </a:txBody>
                  <a:tcPr marL="34585" marR="34585" marT="0" marB="0" anchor="ctr"/>
                </a:tc>
                <a:tc vMerge="1">
                  <a:txBody>
                    <a:bodyPr/>
                    <a:lstStyle/>
                    <a:p>
                      <a:endParaRPr lang="tr-TR"/>
                    </a:p>
                  </a:txBody>
                  <a:tcPr/>
                </a:tc>
                <a:tc>
                  <a:txBody>
                    <a:bodyPr/>
                    <a:lstStyle/>
                    <a:p>
                      <a:pPr algn="ctr">
                        <a:spcAft>
                          <a:spcPts val="0"/>
                        </a:spcAft>
                      </a:pPr>
                      <a:r>
                        <a:rPr lang="en-GB" sz="1200" b="1" dirty="0">
                          <a:effectLst/>
                        </a:rPr>
                        <a:t>0.5</a:t>
                      </a:r>
                      <a:endParaRPr lang="tr-TR" sz="1200" b="1" dirty="0">
                        <a:effectLst/>
                        <a:latin typeface="Calibri"/>
                      </a:endParaRPr>
                    </a:p>
                  </a:txBody>
                  <a:tcPr marL="34585" marR="34585" marT="0" marB="0" anchor="ctr"/>
                </a:tc>
                <a:tc vMerge="1">
                  <a:txBody>
                    <a:bodyPr/>
                    <a:lstStyle/>
                    <a:p>
                      <a:endParaRPr lang="tr-TR"/>
                    </a:p>
                  </a:txBody>
                  <a:tcPr/>
                </a:tc>
                <a:tc>
                  <a:txBody>
                    <a:bodyPr/>
                    <a:lstStyle/>
                    <a:p>
                      <a:pPr algn="ctr">
                        <a:spcAft>
                          <a:spcPts val="0"/>
                        </a:spcAft>
                      </a:pPr>
                      <a:r>
                        <a:rPr lang="en-GB" sz="1200" b="1" dirty="0">
                          <a:effectLst/>
                        </a:rPr>
                        <a:t>0.5</a:t>
                      </a:r>
                      <a:endParaRPr lang="tr-TR" sz="1200" b="1" dirty="0">
                        <a:effectLst/>
                        <a:latin typeface="Calibri"/>
                      </a:endParaRPr>
                    </a:p>
                  </a:txBody>
                  <a:tcPr marL="34585" marR="34585" marT="0" marB="0" anchor="ctr"/>
                </a:tc>
                <a:tc vMerge="1">
                  <a:txBody>
                    <a:bodyPr/>
                    <a:lstStyle/>
                    <a:p>
                      <a:endParaRPr lang="tr-TR"/>
                    </a:p>
                  </a:txBody>
                  <a:tcPr/>
                </a:tc>
                <a:tc>
                  <a:txBody>
                    <a:bodyPr/>
                    <a:lstStyle/>
                    <a:p>
                      <a:pPr algn="ctr">
                        <a:spcAft>
                          <a:spcPts val="0"/>
                        </a:spcAft>
                      </a:pPr>
                      <a:r>
                        <a:rPr lang="en-GB" sz="1200" b="1" dirty="0">
                          <a:effectLst/>
                        </a:rPr>
                        <a:t>0.1</a:t>
                      </a:r>
                      <a:endParaRPr lang="tr-TR" sz="1200" b="1" dirty="0">
                        <a:effectLst/>
                        <a:latin typeface="Calibri"/>
                      </a:endParaRPr>
                    </a:p>
                  </a:txBody>
                  <a:tcPr marL="34585" marR="34585" marT="0" marB="0" anchor="ctr"/>
                </a:tc>
                <a:tc vMerge="1">
                  <a:txBody>
                    <a:bodyPr/>
                    <a:lstStyle/>
                    <a:p>
                      <a:endParaRPr lang="tr-TR"/>
                    </a:p>
                  </a:txBody>
                  <a:tcPr/>
                </a:tc>
                <a:tc gridSpan="2">
                  <a:txBody>
                    <a:bodyPr/>
                    <a:lstStyle/>
                    <a:p>
                      <a:pPr algn="ctr">
                        <a:spcAft>
                          <a:spcPts val="0"/>
                        </a:spcAft>
                      </a:pPr>
                      <a:r>
                        <a:rPr lang="en-GB" sz="1200" b="1">
                          <a:effectLst/>
                        </a:rPr>
                        <a:t>0.3</a:t>
                      </a:r>
                      <a:endParaRPr lang="tr-TR" sz="1200" b="1">
                        <a:effectLst/>
                        <a:latin typeface="Calibri"/>
                      </a:endParaRPr>
                    </a:p>
                  </a:txBody>
                  <a:tcPr marL="34585" marR="34585" marT="0" marB="0" anchor="ctr"/>
                </a:tc>
                <a:tc hMerge="1">
                  <a:txBody>
                    <a:bodyPr/>
                    <a:lstStyle/>
                    <a:p>
                      <a:endParaRPr lang="tr-TR"/>
                    </a:p>
                  </a:txBody>
                  <a:tcPr/>
                </a:tc>
                <a:tc vMerge="1">
                  <a:txBody>
                    <a:bodyPr/>
                    <a:lstStyle/>
                    <a:p>
                      <a:endParaRPr lang="tr-TR"/>
                    </a:p>
                  </a:txBody>
                  <a:tcPr/>
                </a:tc>
                <a:tc gridSpan="2" vMerge="1">
                  <a:txBody>
                    <a:bodyPr/>
                    <a:lstStyle/>
                    <a:p>
                      <a:endParaRPr lang="tr-TR"/>
                    </a:p>
                  </a:txBody>
                  <a:tcPr/>
                </a:tc>
                <a:tc hMerge="1" vMerge="1">
                  <a:txBody>
                    <a:bodyPr/>
                    <a:lstStyle/>
                    <a:p>
                      <a:endParaRPr lang="tr-TR"/>
                    </a:p>
                  </a:txBody>
                  <a:tcPr/>
                </a:tc>
                <a:tc gridSpan="2" vMerge="1">
                  <a:txBody>
                    <a:bodyPr/>
                    <a:lstStyle/>
                    <a:p>
                      <a:endParaRPr lang="tr-TR"/>
                    </a:p>
                  </a:txBody>
                  <a:tcPr/>
                </a:tc>
                <a:tc hMerge="1" vMerge="1">
                  <a:txBody>
                    <a:bodyPr/>
                    <a:lstStyle/>
                    <a:p>
                      <a:endParaRPr lang="tr-TR"/>
                    </a:p>
                  </a:txBody>
                  <a:tcPr/>
                </a:tc>
                <a:tc vMerge="1">
                  <a:txBody>
                    <a:bodyPr/>
                    <a:lstStyle/>
                    <a:p>
                      <a:endParaRPr lang="tr-TR"/>
                    </a:p>
                  </a:txBody>
                  <a:tcPr/>
                </a:tc>
                <a:tc vMerge="1">
                  <a:txBody>
                    <a:bodyPr/>
                    <a:lstStyle/>
                    <a:p>
                      <a:endParaRPr lang="tr-TR"/>
                    </a:p>
                  </a:txBody>
                  <a:tcPr/>
                </a:tc>
              </a:tr>
              <a:tr h="208257">
                <a:tc rowSpan="2">
                  <a:txBody>
                    <a:bodyPr/>
                    <a:lstStyle/>
                    <a:p>
                      <a:pPr algn="ctr">
                        <a:spcAft>
                          <a:spcPts val="0"/>
                        </a:spcAft>
                      </a:pPr>
                      <a:r>
                        <a:rPr lang="en-GB" sz="1200" b="1">
                          <a:effectLst/>
                        </a:rPr>
                        <a:t> </a:t>
                      </a:r>
                      <a:endParaRPr lang="tr-TR" sz="1200" b="1">
                        <a:effectLst/>
                        <a:latin typeface="Calibri"/>
                      </a:endParaRPr>
                    </a:p>
                  </a:txBody>
                  <a:tcPr marL="34585" marR="34585" marT="0" marB="0" anchor="ctr"/>
                </a:tc>
                <a:tc gridSpan="5">
                  <a:txBody>
                    <a:bodyPr/>
                    <a:lstStyle/>
                    <a:p>
                      <a:pPr algn="ctr">
                        <a:spcAft>
                          <a:spcPts val="0"/>
                        </a:spcAft>
                      </a:pPr>
                      <a:r>
                        <a:rPr lang="en-GB" sz="1200" b="1">
                          <a:effectLst/>
                        </a:rPr>
                        <a:t>Co</a:t>
                      </a:r>
                      <a:endParaRPr lang="tr-TR" sz="1200" b="1">
                        <a:effectLst/>
                        <a:latin typeface="Calibri"/>
                      </a:endParaRPr>
                    </a:p>
                  </a:txBody>
                  <a:tcPr marL="34585" marR="34585"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a:spcAft>
                          <a:spcPts val="0"/>
                        </a:spcAft>
                      </a:pPr>
                      <a:r>
                        <a:rPr lang="en-GB" sz="1200" b="1" dirty="0">
                          <a:effectLst/>
                        </a:rPr>
                        <a:t>Cu</a:t>
                      </a:r>
                      <a:endParaRPr lang="tr-TR" sz="1200" b="1" dirty="0">
                        <a:effectLst/>
                        <a:latin typeface="Calibri"/>
                      </a:endParaRPr>
                    </a:p>
                  </a:txBody>
                  <a:tcPr marL="34585" marR="34585"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gridSpan="7">
                  <a:txBody>
                    <a:bodyPr/>
                    <a:lstStyle/>
                    <a:p>
                      <a:pPr algn="ctr">
                        <a:spcAft>
                          <a:spcPts val="0"/>
                        </a:spcAft>
                      </a:pPr>
                      <a:r>
                        <a:rPr lang="en-GB" sz="1200" b="1" dirty="0">
                          <a:effectLst/>
                        </a:rPr>
                        <a:t>As</a:t>
                      </a:r>
                      <a:endParaRPr lang="tr-TR" sz="1200" b="1" dirty="0">
                        <a:effectLst/>
                        <a:latin typeface="Calibri"/>
                      </a:endParaRPr>
                    </a:p>
                  </a:txBody>
                  <a:tcPr marL="34585" marR="34585"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nSpc>
                          <a:spcPct val="115000"/>
                        </a:lnSpc>
                        <a:spcAft>
                          <a:spcPts val="1000"/>
                        </a:spcAft>
                      </a:pPr>
                      <a:r>
                        <a:rPr lang="tr-TR" sz="1200" b="1">
                          <a:effectLst/>
                        </a:rPr>
                        <a:t> </a:t>
                      </a:r>
                      <a:endParaRPr lang="tr-TR" sz="1200" b="1">
                        <a:effectLst/>
                        <a:latin typeface="Calibri"/>
                        <a:ea typeface="Times New Roman"/>
                        <a:cs typeface="Times New Roman"/>
                      </a:endParaRPr>
                    </a:p>
                  </a:txBody>
                  <a:tcPr marL="0" marR="0" marT="0" marB="0" anchor="ctr"/>
                </a:tc>
                <a:tc hMerge="1">
                  <a:txBody>
                    <a:bodyPr/>
                    <a:lstStyle/>
                    <a:p>
                      <a:endParaRPr lang="tr-TR"/>
                    </a:p>
                  </a:txBody>
                  <a:tcPr/>
                </a:tc>
                <a:tc hMerge="1">
                  <a:txBody>
                    <a:bodyPr/>
                    <a:lstStyle/>
                    <a:p>
                      <a:endParaRPr lang="tr-TR"/>
                    </a:p>
                  </a:txBody>
                  <a:tcPr/>
                </a:tc>
                <a:tc hMerge="1">
                  <a:txBody>
                    <a:bodyPr/>
                    <a:lstStyle/>
                    <a:p>
                      <a:endParaRPr lang="tr-TR"/>
                    </a:p>
                  </a:txBody>
                  <a:tcPr/>
                </a:tc>
              </a:tr>
              <a:tr h="543279">
                <a:tc vMerge="1">
                  <a:txBody>
                    <a:bodyPr/>
                    <a:lstStyle/>
                    <a:p>
                      <a:endParaRPr lang="tr-TR"/>
                    </a:p>
                  </a:txBody>
                  <a:tcPr/>
                </a:tc>
                <a:tc gridSpan="2">
                  <a:txBody>
                    <a:bodyPr/>
                    <a:lstStyle/>
                    <a:p>
                      <a:pPr algn="ctr">
                        <a:spcAft>
                          <a:spcPts val="0"/>
                        </a:spcAft>
                      </a:pPr>
                      <a:r>
                        <a:rPr lang="en-GB" sz="1200" b="1">
                          <a:effectLst/>
                        </a:rPr>
                        <a:t>Compliance</a:t>
                      </a:r>
                      <a:endParaRPr lang="tr-TR" sz="1200" b="1">
                        <a:effectLst/>
                      </a:endParaRPr>
                    </a:p>
                    <a:p>
                      <a:pPr algn="ctr">
                        <a:spcAft>
                          <a:spcPts val="0"/>
                        </a:spcAft>
                      </a:pPr>
                      <a:r>
                        <a:rPr lang="en-GB" sz="1200" b="1">
                          <a:effectLst/>
                        </a:rPr>
                        <a:t>(4d)</a:t>
                      </a:r>
                      <a:endParaRPr lang="tr-TR" sz="1200" b="1">
                        <a:effectLst/>
                        <a:latin typeface="Calibri"/>
                      </a:endParaRPr>
                    </a:p>
                  </a:txBody>
                  <a:tcPr marL="34585" marR="34585" marT="0" marB="0" anchor="ctr"/>
                </a:tc>
                <a:tc hMerge="1">
                  <a:txBody>
                    <a:bodyPr/>
                    <a:lstStyle/>
                    <a:p>
                      <a:endParaRPr lang="tr-TR"/>
                    </a:p>
                  </a:txBody>
                  <a:tcPr/>
                </a:tc>
                <a:tc gridSpan="3">
                  <a:txBody>
                    <a:bodyPr/>
                    <a:lstStyle/>
                    <a:p>
                      <a:pPr algn="ctr">
                        <a:spcAft>
                          <a:spcPts val="0"/>
                        </a:spcAft>
                      </a:pPr>
                      <a:r>
                        <a:rPr lang="en-GB" sz="1200" b="1">
                          <a:effectLst/>
                        </a:rPr>
                        <a:t>Characterisation (64d)</a:t>
                      </a:r>
                      <a:endParaRPr lang="tr-TR" sz="1200" b="1">
                        <a:effectLst/>
                        <a:latin typeface="Calibri"/>
                      </a:endParaRPr>
                    </a:p>
                  </a:txBody>
                  <a:tcPr marL="34585" marR="34585" marT="0" marB="0" anchor="ctr"/>
                </a:tc>
                <a:tc hMerge="1">
                  <a:txBody>
                    <a:bodyPr/>
                    <a:lstStyle/>
                    <a:p>
                      <a:endParaRPr lang="tr-TR"/>
                    </a:p>
                  </a:txBody>
                  <a:tcPr/>
                </a:tc>
                <a:tc hMerge="1">
                  <a:txBody>
                    <a:bodyPr/>
                    <a:lstStyle/>
                    <a:p>
                      <a:endParaRPr lang="tr-TR"/>
                    </a:p>
                  </a:txBody>
                  <a:tcPr/>
                </a:tc>
                <a:tc gridSpan="2">
                  <a:txBody>
                    <a:bodyPr/>
                    <a:lstStyle/>
                    <a:p>
                      <a:pPr algn="ctr">
                        <a:spcAft>
                          <a:spcPts val="0"/>
                        </a:spcAft>
                      </a:pPr>
                      <a:r>
                        <a:rPr lang="en-GB" sz="1200" b="1">
                          <a:effectLst/>
                        </a:rPr>
                        <a:t>Compliance (4d)</a:t>
                      </a:r>
                      <a:endParaRPr lang="tr-TR" sz="1200" b="1">
                        <a:effectLst/>
                        <a:latin typeface="Calibri"/>
                      </a:endParaRPr>
                    </a:p>
                  </a:txBody>
                  <a:tcPr marL="34585" marR="34585" marT="0" marB="0" anchor="ctr"/>
                </a:tc>
                <a:tc hMerge="1">
                  <a:txBody>
                    <a:bodyPr/>
                    <a:lstStyle/>
                    <a:p>
                      <a:endParaRPr lang="tr-TR"/>
                    </a:p>
                  </a:txBody>
                  <a:tcPr/>
                </a:tc>
                <a:tc gridSpan="2">
                  <a:txBody>
                    <a:bodyPr/>
                    <a:lstStyle/>
                    <a:p>
                      <a:pPr algn="ctr">
                        <a:spcAft>
                          <a:spcPts val="0"/>
                        </a:spcAft>
                      </a:pPr>
                      <a:r>
                        <a:rPr lang="en-GB" sz="1200" b="1" dirty="0">
                          <a:effectLst/>
                        </a:rPr>
                        <a:t>Characterisation (64d)</a:t>
                      </a:r>
                      <a:endParaRPr lang="tr-TR" sz="1200" b="1" dirty="0">
                        <a:effectLst/>
                        <a:latin typeface="Calibri"/>
                      </a:endParaRPr>
                    </a:p>
                  </a:txBody>
                  <a:tcPr marL="34585" marR="34585" marT="0" marB="0" anchor="ctr"/>
                </a:tc>
                <a:tc hMerge="1">
                  <a:txBody>
                    <a:bodyPr/>
                    <a:lstStyle/>
                    <a:p>
                      <a:endParaRPr lang="tr-TR"/>
                    </a:p>
                  </a:txBody>
                  <a:tcPr/>
                </a:tc>
                <a:tc gridSpan="3">
                  <a:txBody>
                    <a:bodyPr/>
                    <a:lstStyle/>
                    <a:p>
                      <a:pPr algn="ctr">
                        <a:spcAft>
                          <a:spcPts val="0"/>
                        </a:spcAft>
                      </a:pPr>
                      <a:r>
                        <a:rPr lang="en-GB" sz="1200" b="1">
                          <a:effectLst/>
                        </a:rPr>
                        <a:t>Compliance</a:t>
                      </a:r>
                      <a:endParaRPr lang="tr-TR" sz="1200" b="1">
                        <a:effectLst/>
                      </a:endParaRPr>
                    </a:p>
                    <a:p>
                      <a:pPr algn="ctr">
                        <a:spcAft>
                          <a:spcPts val="0"/>
                        </a:spcAft>
                      </a:pPr>
                      <a:r>
                        <a:rPr lang="en-GB" sz="1200" b="1">
                          <a:effectLst/>
                        </a:rPr>
                        <a:t>(4d)</a:t>
                      </a:r>
                      <a:endParaRPr lang="tr-TR" sz="1200" b="1">
                        <a:effectLst/>
                        <a:latin typeface="Calibri"/>
                      </a:endParaRPr>
                    </a:p>
                  </a:txBody>
                  <a:tcPr marL="34585" marR="34585" marT="0" marB="0" anchor="ctr"/>
                </a:tc>
                <a:tc hMerge="1">
                  <a:txBody>
                    <a:bodyPr/>
                    <a:lstStyle/>
                    <a:p>
                      <a:endParaRPr lang="tr-TR"/>
                    </a:p>
                  </a:txBody>
                  <a:tcPr/>
                </a:tc>
                <a:tc hMerge="1">
                  <a:txBody>
                    <a:bodyPr/>
                    <a:lstStyle/>
                    <a:p>
                      <a:endParaRPr lang="tr-TR"/>
                    </a:p>
                  </a:txBody>
                  <a:tcPr/>
                </a:tc>
                <a:tc gridSpan="5">
                  <a:txBody>
                    <a:bodyPr/>
                    <a:lstStyle/>
                    <a:p>
                      <a:pPr algn="ctr">
                        <a:spcAft>
                          <a:spcPts val="0"/>
                        </a:spcAft>
                      </a:pPr>
                      <a:r>
                        <a:rPr lang="en-GB" sz="1200" b="1">
                          <a:effectLst/>
                        </a:rPr>
                        <a:t>Characterisation</a:t>
                      </a:r>
                      <a:endParaRPr lang="tr-TR" sz="1200" b="1">
                        <a:effectLst/>
                      </a:endParaRPr>
                    </a:p>
                    <a:p>
                      <a:pPr algn="ctr">
                        <a:spcAft>
                          <a:spcPts val="0"/>
                        </a:spcAft>
                      </a:pPr>
                      <a:r>
                        <a:rPr lang="en-GB" sz="1200" b="1">
                          <a:effectLst/>
                        </a:rPr>
                        <a:t>(64d)</a:t>
                      </a:r>
                      <a:endParaRPr lang="tr-TR" sz="1200" b="1">
                        <a:effectLst/>
                        <a:latin typeface="Calibri"/>
                      </a:endParaRPr>
                    </a:p>
                  </a:txBody>
                  <a:tcPr marL="34585" marR="34585" marT="0" marB="0" anchor="ctr"/>
                </a:tc>
                <a:tc hMerge="1">
                  <a:txBody>
                    <a:bodyPr/>
                    <a:lstStyle/>
                    <a:p>
                      <a:endParaRPr lang="tr-TR"/>
                    </a:p>
                  </a:txBody>
                  <a:tcPr/>
                </a:tc>
                <a:tc hMerge="1">
                  <a:txBody>
                    <a:bodyPr/>
                    <a:lstStyle/>
                    <a:p>
                      <a:pPr>
                        <a:lnSpc>
                          <a:spcPct val="115000"/>
                        </a:lnSpc>
                        <a:spcAft>
                          <a:spcPts val="1000"/>
                        </a:spcAft>
                      </a:pPr>
                      <a:endParaRPr lang="tr-TR" sz="900">
                        <a:effectLst/>
                        <a:latin typeface="Calibri"/>
                        <a:ea typeface="Times New Roman"/>
                        <a:cs typeface="Times New Roman"/>
                      </a:endParaRPr>
                    </a:p>
                  </a:txBody>
                  <a:tcPr marL="0" marR="0" marT="0" marB="0" anchor="ctr"/>
                </a:tc>
                <a:tc hMerge="1">
                  <a:txBody>
                    <a:bodyPr/>
                    <a:lstStyle/>
                    <a:p>
                      <a:endParaRPr lang="tr-TR"/>
                    </a:p>
                  </a:txBody>
                  <a:tcPr/>
                </a:tc>
                <a:tc hMerge="1">
                  <a:txBody>
                    <a:bodyPr/>
                    <a:lstStyle/>
                    <a:p>
                      <a:endParaRPr lang="tr-TR"/>
                    </a:p>
                  </a:txBody>
                  <a:tcPr/>
                </a:tc>
                <a:tc gridSpan="3">
                  <a:txBody>
                    <a:bodyPr/>
                    <a:lstStyle/>
                    <a:p>
                      <a:pPr>
                        <a:lnSpc>
                          <a:spcPct val="115000"/>
                        </a:lnSpc>
                        <a:spcAft>
                          <a:spcPts val="1000"/>
                        </a:spcAft>
                      </a:pPr>
                      <a:r>
                        <a:rPr lang="tr-TR" sz="1200" b="1">
                          <a:effectLst/>
                        </a:rPr>
                        <a:t> </a:t>
                      </a:r>
                      <a:endParaRPr lang="tr-TR" sz="1200" b="1">
                        <a:effectLst/>
                        <a:latin typeface="Calibri"/>
                        <a:ea typeface="Times New Roman"/>
                        <a:cs typeface="Times New Roman"/>
                      </a:endParaRPr>
                    </a:p>
                  </a:txBody>
                  <a:tcPr marL="0" marR="0" marT="0" marB="0" anchor="ctr"/>
                </a:tc>
                <a:tc hMerge="1">
                  <a:txBody>
                    <a:bodyPr/>
                    <a:lstStyle/>
                    <a:p>
                      <a:endParaRPr lang="tr-TR"/>
                    </a:p>
                  </a:txBody>
                  <a:tcPr/>
                </a:tc>
                <a:tc hMerge="1">
                  <a:txBody>
                    <a:bodyPr/>
                    <a:lstStyle/>
                    <a:p>
                      <a:endParaRPr lang="tr-TR"/>
                    </a:p>
                  </a:txBody>
                  <a:tcPr/>
                </a:tc>
              </a:tr>
              <a:tr h="248961">
                <a:tc>
                  <a:txBody>
                    <a:bodyPr/>
                    <a:lstStyle/>
                    <a:p>
                      <a:pPr algn="ctr">
                        <a:spcAft>
                          <a:spcPts val="0"/>
                        </a:spcAft>
                      </a:pPr>
                      <a:r>
                        <a:rPr lang="en-GB" sz="1200" b="1">
                          <a:effectLst/>
                        </a:rPr>
                        <a:t>1:1</a:t>
                      </a:r>
                      <a:endParaRPr lang="tr-TR" sz="1200" b="1">
                        <a:effectLst/>
                        <a:latin typeface="Calibri"/>
                      </a:endParaRPr>
                    </a:p>
                  </a:txBody>
                  <a:tcPr marL="34585" marR="34585" marT="0" marB="0" anchor="ctr"/>
                </a:tc>
                <a:tc>
                  <a:txBody>
                    <a:bodyPr/>
                    <a:lstStyle/>
                    <a:p>
                      <a:pPr algn="ctr">
                        <a:spcAft>
                          <a:spcPts val="0"/>
                        </a:spcAft>
                      </a:pPr>
                      <a:r>
                        <a:rPr lang="en-GB" sz="1200" b="1">
                          <a:effectLst/>
                        </a:rPr>
                        <a:t>BDL</a:t>
                      </a:r>
                      <a:endParaRPr lang="tr-TR" sz="1200" b="1">
                        <a:effectLst/>
                        <a:latin typeface="Calibri"/>
                      </a:endParaRPr>
                    </a:p>
                  </a:txBody>
                  <a:tcPr marL="34585" marR="34585" marT="0" marB="0" anchor="ctr"/>
                </a:tc>
                <a:tc rowSpan="6">
                  <a:txBody>
                    <a:bodyPr/>
                    <a:lstStyle/>
                    <a:p>
                      <a:pPr algn="ctr">
                        <a:spcAft>
                          <a:spcPts val="0"/>
                        </a:spcAft>
                      </a:pPr>
                      <a:r>
                        <a:rPr lang="en-GB" sz="1200" b="1">
                          <a:effectLst/>
                        </a:rPr>
                        <a:t> </a:t>
                      </a:r>
                      <a:endParaRPr lang="tr-TR" sz="1200" b="1">
                        <a:effectLst/>
                      </a:endParaRPr>
                    </a:p>
                    <a:p>
                      <a:pPr algn="ctr">
                        <a:spcAft>
                          <a:spcPts val="0"/>
                        </a:spcAft>
                      </a:pPr>
                      <a:r>
                        <a:rPr lang="en-GB" sz="1200" b="1">
                          <a:effectLst/>
                        </a:rPr>
                        <a:t> </a:t>
                      </a:r>
                      <a:endParaRPr lang="tr-TR" sz="1200" b="1">
                        <a:effectLst/>
                      </a:endParaRPr>
                    </a:p>
                    <a:p>
                      <a:pPr algn="ctr">
                        <a:spcAft>
                          <a:spcPts val="0"/>
                        </a:spcAft>
                      </a:pPr>
                      <a:r>
                        <a:rPr lang="en-GB" sz="1200" b="1">
                          <a:effectLst/>
                        </a:rPr>
                        <a:t> </a:t>
                      </a:r>
                      <a:endParaRPr lang="tr-TR" sz="1200" b="1">
                        <a:effectLst/>
                      </a:endParaRPr>
                    </a:p>
                    <a:p>
                      <a:pPr algn="ctr">
                        <a:spcAft>
                          <a:spcPts val="0"/>
                        </a:spcAft>
                      </a:pPr>
                      <a:r>
                        <a:rPr lang="en-GB" sz="1200" b="1">
                          <a:effectLst/>
                        </a:rPr>
                        <a:t> </a:t>
                      </a:r>
                      <a:endParaRPr lang="tr-TR" sz="1200" b="1">
                        <a:effectLst/>
                      </a:endParaRPr>
                    </a:p>
                    <a:p>
                      <a:pPr algn="ctr">
                        <a:spcAft>
                          <a:spcPts val="0"/>
                        </a:spcAft>
                      </a:pPr>
                      <a:r>
                        <a:rPr lang="en-GB" sz="1200" b="1">
                          <a:effectLst/>
                        </a:rPr>
                        <a:t> </a:t>
                      </a:r>
                      <a:endParaRPr lang="tr-TR" sz="1200" b="1">
                        <a:effectLst/>
                      </a:endParaRPr>
                    </a:p>
                    <a:p>
                      <a:pPr algn="ctr">
                        <a:spcAft>
                          <a:spcPts val="0"/>
                        </a:spcAft>
                      </a:pPr>
                      <a:r>
                        <a:rPr lang="en-GB" sz="1200" b="1">
                          <a:effectLst/>
                        </a:rPr>
                        <a:t>na</a:t>
                      </a:r>
                      <a:endParaRPr lang="tr-TR" sz="1200" b="1">
                        <a:effectLst/>
                        <a:latin typeface="Calibri"/>
                      </a:endParaRPr>
                    </a:p>
                  </a:txBody>
                  <a:tcPr marL="34585" marR="34585" marT="0" marB="0" anchor="ctr"/>
                </a:tc>
                <a:tc gridSpan="2">
                  <a:txBody>
                    <a:bodyPr/>
                    <a:lstStyle/>
                    <a:p>
                      <a:pPr algn="ctr">
                        <a:spcAft>
                          <a:spcPts val="0"/>
                        </a:spcAft>
                      </a:pPr>
                      <a:r>
                        <a:rPr lang="en-GB" sz="1200" b="1">
                          <a:effectLst/>
                        </a:rPr>
                        <a:t>BDL</a:t>
                      </a:r>
                      <a:endParaRPr lang="tr-TR" sz="1200" b="1">
                        <a:effectLst/>
                        <a:latin typeface="Calibri"/>
                      </a:endParaRPr>
                    </a:p>
                  </a:txBody>
                  <a:tcPr marL="34585" marR="34585" marT="0" marB="0" anchor="ctr"/>
                </a:tc>
                <a:tc hMerge="1">
                  <a:txBody>
                    <a:bodyPr/>
                    <a:lstStyle/>
                    <a:p>
                      <a:endParaRPr lang="tr-TR"/>
                    </a:p>
                  </a:txBody>
                  <a:tcPr/>
                </a:tc>
                <a:tc rowSpan="6">
                  <a:txBody>
                    <a:bodyPr/>
                    <a:lstStyle/>
                    <a:p>
                      <a:pPr algn="ctr">
                        <a:spcAft>
                          <a:spcPts val="0"/>
                        </a:spcAft>
                      </a:pPr>
                      <a:r>
                        <a:rPr lang="en-GB" sz="1200" b="1">
                          <a:effectLst/>
                        </a:rPr>
                        <a:t> </a:t>
                      </a:r>
                      <a:endParaRPr lang="tr-TR" sz="1200" b="1">
                        <a:effectLst/>
                      </a:endParaRPr>
                    </a:p>
                    <a:p>
                      <a:pPr algn="ctr">
                        <a:spcAft>
                          <a:spcPts val="0"/>
                        </a:spcAft>
                      </a:pPr>
                      <a:r>
                        <a:rPr lang="en-GB" sz="1200" b="1">
                          <a:effectLst/>
                        </a:rPr>
                        <a:t> </a:t>
                      </a:r>
                      <a:endParaRPr lang="tr-TR" sz="1200" b="1">
                        <a:effectLst/>
                      </a:endParaRPr>
                    </a:p>
                    <a:p>
                      <a:pPr algn="ctr">
                        <a:spcAft>
                          <a:spcPts val="0"/>
                        </a:spcAft>
                      </a:pPr>
                      <a:r>
                        <a:rPr lang="en-GB" sz="1200" b="1">
                          <a:effectLst/>
                        </a:rPr>
                        <a:t> </a:t>
                      </a:r>
                      <a:endParaRPr lang="tr-TR" sz="1200" b="1">
                        <a:effectLst/>
                      </a:endParaRPr>
                    </a:p>
                    <a:p>
                      <a:pPr algn="ctr">
                        <a:spcAft>
                          <a:spcPts val="0"/>
                        </a:spcAft>
                      </a:pPr>
                      <a:r>
                        <a:rPr lang="en-GB" sz="1200" b="1">
                          <a:effectLst/>
                        </a:rPr>
                        <a:t> </a:t>
                      </a:r>
                      <a:endParaRPr lang="tr-TR" sz="1200" b="1">
                        <a:effectLst/>
                      </a:endParaRPr>
                    </a:p>
                    <a:p>
                      <a:pPr algn="ctr">
                        <a:spcAft>
                          <a:spcPts val="0"/>
                        </a:spcAft>
                      </a:pPr>
                      <a:r>
                        <a:rPr lang="en-GB" sz="1200" b="1">
                          <a:effectLst/>
                        </a:rPr>
                        <a:t> </a:t>
                      </a:r>
                      <a:endParaRPr lang="tr-TR" sz="1200" b="1">
                        <a:effectLst/>
                      </a:endParaRPr>
                    </a:p>
                    <a:p>
                      <a:pPr algn="ctr">
                        <a:spcAft>
                          <a:spcPts val="0"/>
                        </a:spcAft>
                      </a:pPr>
                      <a:r>
                        <a:rPr lang="en-GB" sz="1200" b="1">
                          <a:effectLst/>
                        </a:rPr>
                        <a:t>na</a:t>
                      </a:r>
                      <a:endParaRPr lang="tr-TR" sz="1200" b="1">
                        <a:effectLst/>
                        <a:latin typeface="Calibri"/>
                      </a:endParaRPr>
                    </a:p>
                  </a:txBody>
                  <a:tcPr marL="34585" marR="34585" marT="0" marB="0" anchor="ctr"/>
                </a:tc>
                <a:tc>
                  <a:txBody>
                    <a:bodyPr/>
                    <a:lstStyle/>
                    <a:p>
                      <a:pPr algn="ctr">
                        <a:spcAft>
                          <a:spcPts val="0"/>
                        </a:spcAft>
                      </a:pPr>
                      <a:r>
                        <a:rPr lang="en-GB" sz="1200" b="1">
                          <a:effectLst/>
                        </a:rPr>
                        <a:t>BDL</a:t>
                      </a:r>
                      <a:endParaRPr lang="tr-TR" sz="1200" b="1">
                        <a:effectLst/>
                        <a:latin typeface="Calibri"/>
                      </a:endParaRPr>
                    </a:p>
                  </a:txBody>
                  <a:tcPr marL="34585" marR="34585" marT="0" marB="0" anchor="ctr"/>
                </a:tc>
                <a:tc rowSpan="6">
                  <a:txBody>
                    <a:bodyPr/>
                    <a:lstStyle/>
                    <a:p>
                      <a:pPr algn="ctr">
                        <a:spcAft>
                          <a:spcPts val="0"/>
                        </a:spcAft>
                      </a:pPr>
                      <a:r>
                        <a:rPr lang="en-GB" sz="1200" b="1">
                          <a:effectLst/>
                        </a:rPr>
                        <a:t> </a:t>
                      </a:r>
                      <a:endParaRPr lang="tr-TR" sz="1200" b="1">
                        <a:effectLst/>
                      </a:endParaRPr>
                    </a:p>
                    <a:p>
                      <a:pPr algn="ctr">
                        <a:spcAft>
                          <a:spcPts val="0"/>
                        </a:spcAft>
                      </a:pPr>
                      <a:r>
                        <a:rPr lang="en-GB" sz="1200" b="1">
                          <a:effectLst/>
                        </a:rPr>
                        <a:t> </a:t>
                      </a:r>
                      <a:endParaRPr lang="tr-TR" sz="1200" b="1">
                        <a:effectLst/>
                      </a:endParaRPr>
                    </a:p>
                    <a:p>
                      <a:pPr algn="ctr">
                        <a:spcAft>
                          <a:spcPts val="0"/>
                        </a:spcAft>
                      </a:pPr>
                      <a:r>
                        <a:rPr lang="en-GB" sz="1200" b="1">
                          <a:effectLst/>
                        </a:rPr>
                        <a:t> </a:t>
                      </a:r>
                      <a:endParaRPr lang="tr-TR" sz="1200" b="1">
                        <a:effectLst/>
                      </a:endParaRPr>
                    </a:p>
                    <a:p>
                      <a:pPr algn="ctr">
                        <a:spcAft>
                          <a:spcPts val="0"/>
                        </a:spcAft>
                      </a:pPr>
                      <a:r>
                        <a:rPr lang="en-GB" sz="1200" b="1">
                          <a:effectLst/>
                        </a:rPr>
                        <a:t> </a:t>
                      </a:r>
                      <a:endParaRPr lang="tr-TR" sz="1200" b="1">
                        <a:effectLst/>
                      </a:endParaRPr>
                    </a:p>
                    <a:p>
                      <a:pPr algn="ctr">
                        <a:spcAft>
                          <a:spcPts val="0"/>
                        </a:spcAft>
                      </a:pPr>
                      <a:r>
                        <a:rPr lang="en-GB" sz="1200" b="1">
                          <a:effectLst/>
                        </a:rPr>
                        <a:t> </a:t>
                      </a:r>
                      <a:endParaRPr lang="tr-TR" sz="1200" b="1">
                        <a:effectLst/>
                      </a:endParaRPr>
                    </a:p>
                    <a:p>
                      <a:pPr algn="ctr">
                        <a:spcAft>
                          <a:spcPts val="0"/>
                        </a:spcAft>
                      </a:pPr>
                      <a:r>
                        <a:rPr lang="en-GB" sz="1200" b="1">
                          <a:effectLst/>
                        </a:rPr>
                        <a:t>15</a:t>
                      </a:r>
                      <a:endParaRPr lang="tr-TR" sz="1200" b="1">
                        <a:effectLst/>
                        <a:latin typeface="Calibri"/>
                      </a:endParaRPr>
                    </a:p>
                  </a:txBody>
                  <a:tcPr marL="34585" marR="34585" marT="0" marB="0" anchor="ctr"/>
                </a:tc>
                <a:tc>
                  <a:txBody>
                    <a:bodyPr/>
                    <a:lstStyle/>
                    <a:p>
                      <a:pPr algn="ctr">
                        <a:spcAft>
                          <a:spcPts val="0"/>
                        </a:spcAft>
                      </a:pPr>
                      <a:r>
                        <a:rPr lang="en-GB" sz="1200" b="1">
                          <a:effectLst/>
                        </a:rPr>
                        <a:t>BDL</a:t>
                      </a:r>
                      <a:endParaRPr lang="tr-TR" sz="1200" b="1">
                        <a:effectLst/>
                        <a:latin typeface="Calibri"/>
                      </a:endParaRPr>
                    </a:p>
                  </a:txBody>
                  <a:tcPr marL="34585" marR="34585" marT="0" marB="0" anchor="ctr"/>
                </a:tc>
                <a:tc rowSpan="6">
                  <a:txBody>
                    <a:bodyPr/>
                    <a:lstStyle/>
                    <a:p>
                      <a:pPr algn="ctr">
                        <a:spcAft>
                          <a:spcPts val="0"/>
                        </a:spcAft>
                      </a:pPr>
                      <a:r>
                        <a:rPr lang="en-GB" sz="1200" b="1" dirty="0">
                          <a:effectLst/>
                        </a:rPr>
                        <a:t> </a:t>
                      </a:r>
                      <a:endParaRPr lang="tr-TR" sz="1200" b="1" dirty="0">
                        <a:effectLst/>
                      </a:endParaRPr>
                    </a:p>
                    <a:p>
                      <a:pPr algn="ctr">
                        <a:spcAft>
                          <a:spcPts val="0"/>
                        </a:spcAft>
                      </a:pPr>
                      <a:r>
                        <a:rPr lang="en-GB" sz="1200" b="1" dirty="0">
                          <a:effectLst/>
                        </a:rPr>
                        <a:t> </a:t>
                      </a:r>
                      <a:endParaRPr lang="tr-TR" sz="1200" b="1" dirty="0">
                        <a:effectLst/>
                      </a:endParaRPr>
                    </a:p>
                    <a:p>
                      <a:pPr algn="ctr">
                        <a:spcAft>
                          <a:spcPts val="0"/>
                        </a:spcAft>
                      </a:pPr>
                      <a:r>
                        <a:rPr lang="en-GB" sz="1200" b="1" dirty="0">
                          <a:effectLst/>
                        </a:rPr>
                        <a:t> </a:t>
                      </a:r>
                      <a:endParaRPr lang="tr-TR" sz="1200" b="1" dirty="0">
                        <a:effectLst/>
                      </a:endParaRPr>
                    </a:p>
                    <a:p>
                      <a:pPr algn="ctr">
                        <a:spcAft>
                          <a:spcPts val="0"/>
                        </a:spcAft>
                      </a:pPr>
                      <a:r>
                        <a:rPr lang="en-GB" sz="1200" b="1" dirty="0">
                          <a:effectLst/>
                        </a:rPr>
                        <a:t> </a:t>
                      </a:r>
                      <a:endParaRPr lang="tr-TR" sz="1200" b="1" dirty="0">
                        <a:effectLst/>
                      </a:endParaRPr>
                    </a:p>
                    <a:p>
                      <a:pPr algn="ctr">
                        <a:spcAft>
                          <a:spcPts val="0"/>
                        </a:spcAft>
                      </a:pPr>
                      <a:r>
                        <a:rPr lang="en-GB" sz="1200" b="1" dirty="0">
                          <a:effectLst/>
                        </a:rPr>
                        <a:t> </a:t>
                      </a:r>
                      <a:endParaRPr lang="tr-TR" sz="1200" b="1" dirty="0">
                        <a:effectLst/>
                      </a:endParaRPr>
                    </a:p>
                    <a:p>
                      <a:pPr algn="ctr">
                        <a:spcAft>
                          <a:spcPts val="0"/>
                        </a:spcAft>
                      </a:pPr>
                      <a:r>
                        <a:rPr lang="en-GB" sz="1200" b="1" dirty="0">
                          <a:effectLst/>
                        </a:rPr>
                        <a:t>60</a:t>
                      </a:r>
                      <a:endParaRPr lang="tr-TR" sz="1200" b="1" dirty="0">
                        <a:effectLst/>
                        <a:latin typeface="Calibri"/>
                      </a:endParaRPr>
                    </a:p>
                  </a:txBody>
                  <a:tcPr marL="34585" marR="34585" marT="0" marB="0" anchor="ctr"/>
                </a:tc>
                <a:tc>
                  <a:txBody>
                    <a:bodyPr/>
                    <a:lstStyle/>
                    <a:p>
                      <a:pPr algn="ctr">
                        <a:spcAft>
                          <a:spcPts val="0"/>
                        </a:spcAft>
                      </a:pPr>
                      <a:r>
                        <a:rPr lang="en-GB" sz="1200" b="1">
                          <a:effectLst/>
                        </a:rPr>
                        <a:t>1.2</a:t>
                      </a:r>
                      <a:endParaRPr lang="tr-TR" sz="1200" b="1">
                        <a:effectLst/>
                        <a:latin typeface="Calibri"/>
                      </a:endParaRPr>
                    </a:p>
                  </a:txBody>
                  <a:tcPr marL="34585" marR="34585" marT="0" marB="0" anchor="ctr"/>
                </a:tc>
                <a:tc gridSpan="2">
                  <a:txBody>
                    <a:bodyPr/>
                    <a:lstStyle/>
                    <a:p>
                      <a:pPr algn="ctr">
                        <a:spcAft>
                          <a:spcPts val="0"/>
                        </a:spcAft>
                      </a:pPr>
                      <a:r>
                        <a:rPr lang="en-GB" sz="1200" b="1" dirty="0">
                          <a:effectLst/>
                        </a:rPr>
                        <a:t> </a:t>
                      </a:r>
                      <a:endParaRPr lang="tr-TR" sz="1200" b="1" dirty="0">
                        <a:effectLst/>
                        <a:latin typeface="Calibri"/>
                      </a:endParaRPr>
                    </a:p>
                  </a:txBody>
                  <a:tcPr marL="34585" marR="34585" marT="0" marB="0" anchor="ctr"/>
                </a:tc>
                <a:tc hMerge="1">
                  <a:txBody>
                    <a:bodyPr/>
                    <a:lstStyle/>
                    <a:p>
                      <a:endParaRPr lang="tr-TR"/>
                    </a:p>
                  </a:txBody>
                  <a:tcPr/>
                </a:tc>
                <a:tc gridSpan="3">
                  <a:txBody>
                    <a:bodyPr/>
                    <a:lstStyle/>
                    <a:p>
                      <a:pPr algn="ctr">
                        <a:spcAft>
                          <a:spcPts val="0"/>
                        </a:spcAft>
                      </a:pPr>
                      <a:r>
                        <a:rPr lang="en-GB" sz="1200" b="1">
                          <a:effectLst/>
                        </a:rPr>
                        <a:t>2.2</a:t>
                      </a:r>
                      <a:endParaRPr lang="tr-TR" sz="1200" b="1">
                        <a:effectLst/>
                        <a:latin typeface="Calibri"/>
                      </a:endParaRPr>
                    </a:p>
                  </a:txBody>
                  <a:tcPr marL="34585" marR="34585" marT="0" marB="0" anchor="ctr"/>
                </a:tc>
                <a:tc hMerge="1">
                  <a:txBody>
                    <a:bodyPr/>
                    <a:lstStyle/>
                    <a:p>
                      <a:endParaRPr lang="tr-TR"/>
                    </a:p>
                  </a:txBody>
                  <a:tcPr/>
                </a:tc>
                <a:tc hMerge="1">
                  <a:txBody>
                    <a:bodyPr/>
                    <a:lstStyle/>
                    <a:p>
                      <a:pPr>
                        <a:lnSpc>
                          <a:spcPct val="115000"/>
                        </a:lnSpc>
                        <a:spcAft>
                          <a:spcPts val="1000"/>
                        </a:spcAft>
                      </a:pPr>
                      <a:endParaRPr lang="tr-TR" sz="900">
                        <a:effectLst/>
                        <a:latin typeface="Calibri"/>
                        <a:ea typeface="Times New Roman"/>
                        <a:cs typeface="Times New Roman"/>
                      </a:endParaRPr>
                    </a:p>
                  </a:txBody>
                  <a:tcPr marL="0" marR="0" marT="0" marB="0" anchor="ctr"/>
                </a:tc>
                <a:tc rowSpan="6" gridSpan="2">
                  <a:txBody>
                    <a:bodyPr/>
                    <a:lstStyle/>
                    <a:p>
                      <a:pPr algn="ctr">
                        <a:spcAft>
                          <a:spcPts val="0"/>
                        </a:spcAft>
                      </a:pPr>
                      <a:r>
                        <a:rPr lang="en-GB" sz="1200" b="1">
                          <a:effectLst/>
                        </a:rPr>
                        <a:t> </a:t>
                      </a:r>
                      <a:endParaRPr lang="tr-TR" sz="1200" b="1">
                        <a:effectLst/>
                      </a:endParaRPr>
                    </a:p>
                    <a:p>
                      <a:pPr algn="ctr">
                        <a:spcAft>
                          <a:spcPts val="0"/>
                        </a:spcAft>
                      </a:pPr>
                      <a:r>
                        <a:rPr lang="en-GB" sz="1200" b="1">
                          <a:effectLst/>
                        </a:rPr>
                        <a:t> </a:t>
                      </a:r>
                      <a:endParaRPr lang="tr-TR" sz="1200" b="1">
                        <a:effectLst/>
                      </a:endParaRPr>
                    </a:p>
                    <a:p>
                      <a:pPr algn="ctr">
                        <a:spcAft>
                          <a:spcPts val="0"/>
                        </a:spcAft>
                      </a:pPr>
                      <a:r>
                        <a:rPr lang="en-GB" sz="1200" b="1">
                          <a:effectLst/>
                        </a:rPr>
                        <a:t> </a:t>
                      </a:r>
                      <a:endParaRPr lang="tr-TR" sz="1200" b="1">
                        <a:effectLst/>
                      </a:endParaRPr>
                    </a:p>
                    <a:p>
                      <a:pPr algn="ctr">
                        <a:spcAft>
                          <a:spcPts val="0"/>
                        </a:spcAft>
                      </a:pPr>
                      <a:r>
                        <a:rPr lang="en-GB" sz="1200" b="1">
                          <a:effectLst/>
                        </a:rPr>
                        <a:t> </a:t>
                      </a:r>
                      <a:endParaRPr lang="tr-TR" sz="1200" b="1">
                        <a:effectLst/>
                      </a:endParaRPr>
                    </a:p>
                    <a:p>
                      <a:pPr algn="ctr">
                        <a:spcAft>
                          <a:spcPts val="0"/>
                        </a:spcAft>
                      </a:pPr>
                      <a:r>
                        <a:rPr lang="en-GB" sz="1200" b="1">
                          <a:effectLst/>
                        </a:rPr>
                        <a:t> </a:t>
                      </a:r>
                      <a:endParaRPr lang="tr-TR" sz="1200" b="1">
                        <a:effectLst/>
                      </a:endParaRPr>
                    </a:p>
                    <a:p>
                      <a:pPr algn="ctr">
                        <a:spcAft>
                          <a:spcPts val="0"/>
                        </a:spcAft>
                      </a:pPr>
                      <a:r>
                        <a:rPr lang="en-GB" sz="1200" b="1">
                          <a:effectLst/>
                        </a:rPr>
                        <a:t>20</a:t>
                      </a:r>
                      <a:endParaRPr lang="tr-TR" sz="1200" b="1">
                        <a:effectLst/>
                        <a:latin typeface="Calibri"/>
                      </a:endParaRPr>
                    </a:p>
                  </a:txBody>
                  <a:tcPr marL="34585" marR="34585" marT="0" marB="0" anchor="ctr"/>
                </a:tc>
                <a:tc rowSpan="6" hMerge="1">
                  <a:txBody>
                    <a:bodyPr/>
                    <a:lstStyle/>
                    <a:p>
                      <a:endParaRPr lang="tr-TR"/>
                    </a:p>
                  </a:txBody>
                  <a:tcPr/>
                </a:tc>
                <a:tc gridSpan="3">
                  <a:txBody>
                    <a:bodyPr/>
                    <a:lstStyle/>
                    <a:p>
                      <a:pPr>
                        <a:lnSpc>
                          <a:spcPct val="115000"/>
                        </a:lnSpc>
                        <a:spcAft>
                          <a:spcPts val="1000"/>
                        </a:spcAft>
                      </a:pPr>
                      <a:r>
                        <a:rPr lang="tr-TR" sz="1200" b="1">
                          <a:effectLst/>
                        </a:rPr>
                        <a:t> </a:t>
                      </a:r>
                      <a:endParaRPr lang="tr-TR" sz="1200" b="1">
                        <a:effectLst/>
                        <a:latin typeface="Calibri"/>
                        <a:ea typeface="Times New Roman"/>
                        <a:cs typeface="Times New Roman"/>
                      </a:endParaRPr>
                    </a:p>
                  </a:txBody>
                  <a:tcPr marL="0" marR="0" marT="0" marB="0" anchor="ctr"/>
                </a:tc>
                <a:tc hMerge="1">
                  <a:txBody>
                    <a:bodyPr/>
                    <a:lstStyle/>
                    <a:p>
                      <a:endParaRPr lang="tr-TR"/>
                    </a:p>
                  </a:txBody>
                  <a:tcPr/>
                </a:tc>
                <a:tc hMerge="1">
                  <a:txBody>
                    <a:bodyPr/>
                    <a:lstStyle/>
                    <a:p>
                      <a:endParaRPr lang="tr-TR"/>
                    </a:p>
                  </a:txBody>
                  <a:tcPr/>
                </a:tc>
              </a:tr>
              <a:tr h="248961">
                <a:tc>
                  <a:txBody>
                    <a:bodyPr/>
                    <a:lstStyle/>
                    <a:p>
                      <a:pPr algn="ctr">
                        <a:spcAft>
                          <a:spcPts val="0"/>
                        </a:spcAft>
                      </a:pPr>
                      <a:r>
                        <a:rPr lang="en-GB" sz="1200" b="1">
                          <a:effectLst/>
                        </a:rPr>
                        <a:t>1:2</a:t>
                      </a:r>
                      <a:endParaRPr lang="tr-TR" sz="1200" b="1">
                        <a:effectLst/>
                        <a:latin typeface="Calibri"/>
                      </a:endParaRPr>
                    </a:p>
                  </a:txBody>
                  <a:tcPr marL="34585" marR="34585" marT="0" marB="0" anchor="ctr"/>
                </a:tc>
                <a:tc>
                  <a:txBody>
                    <a:bodyPr/>
                    <a:lstStyle/>
                    <a:p>
                      <a:pPr algn="ctr">
                        <a:spcAft>
                          <a:spcPts val="0"/>
                        </a:spcAft>
                      </a:pPr>
                      <a:r>
                        <a:rPr lang="en-GB" sz="1200" b="1">
                          <a:effectLst/>
                        </a:rPr>
                        <a:t>4.5</a:t>
                      </a:r>
                      <a:endParaRPr lang="tr-TR" sz="1200" b="1">
                        <a:effectLst/>
                        <a:latin typeface="Calibri"/>
                      </a:endParaRPr>
                    </a:p>
                  </a:txBody>
                  <a:tcPr marL="34585" marR="34585" marT="0" marB="0" anchor="ctr"/>
                </a:tc>
                <a:tc vMerge="1">
                  <a:txBody>
                    <a:bodyPr/>
                    <a:lstStyle/>
                    <a:p>
                      <a:endParaRPr lang="tr-TR"/>
                    </a:p>
                  </a:txBody>
                  <a:tcPr/>
                </a:tc>
                <a:tc gridSpan="2">
                  <a:txBody>
                    <a:bodyPr/>
                    <a:lstStyle/>
                    <a:p>
                      <a:pPr algn="ctr">
                        <a:spcAft>
                          <a:spcPts val="0"/>
                        </a:spcAft>
                      </a:pPr>
                      <a:r>
                        <a:rPr lang="en-GB" sz="1200" b="1">
                          <a:effectLst/>
                        </a:rPr>
                        <a:t>7.9</a:t>
                      </a:r>
                      <a:endParaRPr lang="tr-TR" sz="1200" b="1">
                        <a:effectLst/>
                        <a:latin typeface="Calibri"/>
                      </a:endParaRPr>
                    </a:p>
                  </a:txBody>
                  <a:tcPr marL="34585" marR="34585" marT="0" marB="0" anchor="ctr"/>
                </a:tc>
                <a:tc hMerge="1">
                  <a:txBody>
                    <a:bodyPr/>
                    <a:lstStyle/>
                    <a:p>
                      <a:endParaRPr lang="tr-TR"/>
                    </a:p>
                  </a:txBody>
                  <a:tcPr/>
                </a:tc>
                <a:tc vMerge="1">
                  <a:txBody>
                    <a:bodyPr/>
                    <a:lstStyle/>
                    <a:p>
                      <a:endParaRPr lang="tr-TR"/>
                    </a:p>
                  </a:txBody>
                  <a:tcPr/>
                </a:tc>
                <a:tc>
                  <a:txBody>
                    <a:bodyPr/>
                    <a:lstStyle/>
                    <a:p>
                      <a:pPr algn="ctr">
                        <a:spcAft>
                          <a:spcPts val="0"/>
                        </a:spcAft>
                      </a:pPr>
                      <a:r>
                        <a:rPr lang="en-GB" sz="1200" b="1">
                          <a:effectLst/>
                        </a:rPr>
                        <a:t>4.9</a:t>
                      </a:r>
                      <a:endParaRPr lang="tr-TR" sz="1200" b="1">
                        <a:effectLst/>
                        <a:latin typeface="Calibri"/>
                      </a:endParaRPr>
                    </a:p>
                  </a:txBody>
                  <a:tcPr marL="34585" marR="34585" marT="0" marB="0" anchor="ctr"/>
                </a:tc>
                <a:tc vMerge="1">
                  <a:txBody>
                    <a:bodyPr/>
                    <a:lstStyle/>
                    <a:p>
                      <a:endParaRPr lang="tr-TR"/>
                    </a:p>
                  </a:txBody>
                  <a:tcPr/>
                </a:tc>
                <a:tc>
                  <a:txBody>
                    <a:bodyPr/>
                    <a:lstStyle/>
                    <a:p>
                      <a:pPr algn="ctr">
                        <a:spcAft>
                          <a:spcPts val="0"/>
                        </a:spcAft>
                      </a:pPr>
                      <a:r>
                        <a:rPr lang="en-GB" sz="1200" b="1" dirty="0">
                          <a:effectLst/>
                        </a:rPr>
                        <a:t>8.5</a:t>
                      </a:r>
                      <a:endParaRPr lang="tr-TR" sz="1200" b="1" dirty="0">
                        <a:effectLst/>
                        <a:latin typeface="Calibri"/>
                      </a:endParaRPr>
                    </a:p>
                  </a:txBody>
                  <a:tcPr marL="34585" marR="34585" marT="0" marB="0" anchor="ctr"/>
                </a:tc>
                <a:tc vMerge="1">
                  <a:txBody>
                    <a:bodyPr/>
                    <a:lstStyle/>
                    <a:p>
                      <a:endParaRPr lang="tr-TR"/>
                    </a:p>
                  </a:txBody>
                  <a:tcPr/>
                </a:tc>
                <a:tc>
                  <a:txBody>
                    <a:bodyPr/>
                    <a:lstStyle/>
                    <a:p>
                      <a:pPr algn="ctr">
                        <a:spcAft>
                          <a:spcPts val="0"/>
                        </a:spcAft>
                      </a:pPr>
                      <a:r>
                        <a:rPr lang="en-GB" sz="1200" b="1" dirty="0">
                          <a:effectLst/>
                        </a:rPr>
                        <a:t>0.3</a:t>
                      </a:r>
                      <a:endParaRPr lang="tr-TR" sz="1200" b="1" dirty="0">
                        <a:effectLst/>
                        <a:latin typeface="Calibri"/>
                      </a:endParaRPr>
                    </a:p>
                  </a:txBody>
                  <a:tcPr marL="34585" marR="34585" marT="0" marB="0" anchor="ctr"/>
                </a:tc>
                <a:tc gridSpan="2">
                  <a:txBody>
                    <a:bodyPr/>
                    <a:lstStyle/>
                    <a:p>
                      <a:pPr algn="ctr">
                        <a:spcAft>
                          <a:spcPts val="0"/>
                        </a:spcAft>
                      </a:pPr>
                      <a:r>
                        <a:rPr lang="en-GB" sz="1200" b="1" dirty="0">
                          <a:effectLst/>
                        </a:rPr>
                        <a:t> </a:t>
                      </a:r>
                      <a:endParaRPr lang="tr-TR" sz="1200" b="1" dirty="0">
                        <a:effectLst/>
                        <a:latin typeface="Calibri"/>
                      </a:endParaRPr>
                    </a:p>
                  </a:txBody>
                  <a:tcPr marL="34585" marR="34585" marT="0" marB="0" anchor="ctr"/>
                </a:tc>
                <a:tc hMerge="1">
                  <a:txBody>
                    <a:bodyPr/>
                    <a:lstStyle/>
                    <a:p>
                      <a:endParaRPr lang="tr-TR"/>
                    </a:p>
                  </a:txBody>
                  <a:tcPr/>
                </a:tc>
                <a:tc gridSpan="3">
                  <a:txBody>
                    <a:bodyPr/>
                    <a:lstStyle/>
                    <a:p>
                      <a:pPr algn="ctr">
                        <a:spcAft>
                          <a:spcPts val="0"/>
                        </a:spcAft>
                      </a:pPr>
                      <a:r>
                        <a:rPr lang="en-GB" sz="1200" b="1" dirty="0">
                          <a:effectLst/>
                        </a:rPr>
                        <a:t>0.3</a:t>
                      </a:r>
                      <a:endParaRPr lang="tr-TR" sz="1200" b="1" dirty="0">
                        <a:effectLst/>
                        <a:latin typeface="Calibri"/>
                      </a:endParaRPr>
                    </a:p>
                  </a:txBody>
                  <a:tcPr marL="34585" marR="34585" marT="0" marB="0" anchor="ctr"/>
                </a:tc>
                <a:tc hMerge="1">
                  <a:txBody>
                    <a:bodyPr/>
                    <a:lstStyle/>
                    <a:p>
                      <a:endParaRPr lang="tr-TR"/>
                    </a:p>
                  </a:txBody>
                  <a:tcPr/>
                </a:tc>
                <a:tc hMerge="1">
                  <a:txBody>
                    <a:bodyPr/>
                    <a:lstStyle/>
                    <a:p>
                      <a:pPr>
                        <a:lnSpc>
                          <a:spcPct val="115000"/>
                        </a:lnSpc>
                        <a:spcAft>
                          <a:spcPts val="1000"/>
                        </a:spcAft>
                      </a:pPr>
                      <a:endParaRPr lang="tr-TR" sz="900">
                        <a:effectLst/>
                        <a:latin typeface="Calibri"/>
                        <a:ea typeface="Times New Roman"/>
                        <a:cs typeface="Times New Roman"/>
                      </a:endParaRPr>
                    </a:p>
                  </a:txBody>
                  <a:tcPr marL="0" marR="0" marT="0" marB="0" anchor="ctr"/>
                </a:tc>
                <a:tc gridSpan="2" vMerge="1">
                  <a:txBody>
                    <a:bodyPr/>
                    <a:lstStyle/>
                    <a:p>
                      <a:endParaRPr lang="tr-TR"/>
                    </a:p>
                  </a:txBody>
                  <a:tcPr/>
                </a:tc>
                <a:tc hMerge="1" vMerge="1">
                  <a:txBody>
                    <a:bodyPr/>
                    <a:lstStyle/>
                    <a:p>
                      <a:endParaRPr lang="tr-TR"/>
                    </a:p>
                  </a:txBody>
                  <a:tcPr/>
                </a:tc>
                <a:tc gridSpan="3">
                  <a:txBody>
                    <a:bodyPr/>
                    <a:lstStyle/>
                    <a:p>
                      <a:pPr>
                        <a:lnSpc>
                          <a:spcPct val="115000"/>
                        </a:lnSpc>
                        <a:spcAft>
                          <a:spcPts val="1000"/>
                        </a:spcAft>
                      </a:pPr>
                      <a:r>
                        <a:rPr lang="tr-TR" sz="1200" b="1">
                          <a:effectLst/>
                        </a:rPr>
                        <a:t> </a:t>
                      </a:r>
                      <a:endParaRPr lang="tr-TR" sz="1200" b="1">
                        <a:effectLst/>
                        <a:latin typeface="Calibri"/>
                        <a:ea typeface="Times New Roman"/>
                        <a:cs typeface="Times New Roman"/>
                      </a:endParaRPr>
                    </a:p>
                  </a:txBody>
                  <a:tcPr marL="0" marR="0" marT="0" marB="0" anchor="ctr"/>
                </a:tc>
                <a:tc hMerge="1">
                  <a:txBody>
                    <a:bodyPr/>
                    <a:lstStyle/>
                    <a:p>
                      <a:endParaRPr lang="tr-TR"/>
                    </a:p>
                  </a:txBody>
                  <a:tcPr/>
                </a:tc>
                <a:tc hMerge="1">
                  <a:txBody>
                    <a:bodyPr/>
                    <a:lstStyle/>
                    <a:p>
                      <a:endParaRPr lang="tr-TR"/>
                    </a:p>
                  </a:txBody>
                  <a:tcPr/>
                </a:tc>
              </a:tr>
              <a:tr h="208257">
                <a:tc>
                  <a:txBody>
                    <a:bodyPr/>
                    <a:lstStyle/>
                    <a:p>
                      <a:pPr algn="ctr">
                        <a:spcAft>
                          <a:spcPts val="0"/>
                        </a:spcAft>
                      </a:pPr>
                      <a:r>
                        <a:rPr lang="en-GB" sz="1200" b="1">
                          <a:effectLst/>
                        </a:rPr>
                        <a:t>1:3</a:t>
                      </a:r>
                      <a:endParaRPr lang="tr-TR" sz="1200" b="1">
                        <a:effectLst/>
                        <a:latin typeface="Calibri"/>
                      </a:endParaRPr>
                    </a:p>
                  </a:txBody>
                  <a:tcPr marL="34585" marR="34585" marT="0" marB="0" anchor="ctr"/>
                </a:tc>
                <a:tc>
                  <a:txBody>
                    <a:bodyPr/>
                    <a:lstStyle/>
                    <a:p>
                      <a:pPr algn="ctr">
                        <a:spcAft>
                          <a:spcPts val="0"/>
                        </a:spcAft>
                      </a:pPr>
                      <a:r>
                        <a:rPr lang="en-GB" sz="1200" b="1">
                          <a:effectLst/>
                        </a:rPr>
                        <a:t>2.9</a:t>
                      </a:r>
                      <a:endParaRPr lang="tr-TR" sz="1200" b="1">
                        <a:effectLst/>
                        <a:latin typeface="Calibri"/>
                      </a:endParaRPr>
                    </a:p>
                  </a:txBody>
                  <a:tcPr marL="34585" marR="34585" marT="0" marB="0" anchor="ctr"/>
                </a:tc>
                <a:tc vMerge="1">
                  <a:txBody>
                    <a:bodyPr/>
                    <a:lstStyle/>
                    <a:p>
                      <a:endParaRPr lang="tr-TR"/>
                    </a:p>
                  </a:txBody>
                  <a:tcPr/>
                </a:tc>
                <a:tc gridSpan="2">
                  <a:txBody>
                    <a:bodyPr/>
                    <a:lstStyle/>
                    <a:p>
                      <a:pPr algn="ctr">
                        <a:spcAft>
                          <a:spcPts val="0"/>
                        </a:spcAft>
                      </a:pPr>
                      <a:r>
                        <a:rPr lang="en-GB" sz="1200" b="1">
                          <a:effectLst/>
                        </a:rPr>
                        <a:t>6.6</a:t>
                      </a:r>
                      <a:endParaRPr lang="tr-TR" sz="1200" b="1">
                        <a:effectLst/>
                        <a:latin typeface="Calibri"/>
                      </a:endParaRPr>
                    </a:p>
                  </a:txBody>
                  <a:tcPr marL="34585" marR="34585" marT="0" marB="0" anchor="ctr"/>
                </a:tc>
                <a:tc hMerge="1">
                  <a:txBody>
                    <a:bodyPr/>
                    <a:lstStyle/>
                    <a:p>
                      <a:endParaRPr lang="tr-TR"/>
                    </a:p>
                  </a:txBody>
                  <a:tcPr/>
                </a:tc>
                <a:tc vMerge="1">
                  <a:txBody>
                    <a:bodyPr/>
                    <a:lstStyle/>
                    <a:p>
                      <a:endParaRPr lang="tr-TR"/>
                    </a:p>
                  </a:txBody>
                  <a:tcPr/>
                </a:tc>
                <a:tc>
                  <a:txBody>
                    <a:bodyPr/>
                    <a:lstStyle/>
                    <a:p>
                      <a:pPr algn="ctr">
                        <a:spcAft>
                          <a:spcPts val="0"/>
                        </a:spcAft>
                      </a:pPr>
                      <a:r>
                        <a:rPr lang="en-GB" sz="1200" b="1">
                          <a:effectLst/>
                        </a:rPr>
                        <a:t>3.0</a:t>
                      </a:r>
                      <a:endParaRPr lang="tr-TR" sz="1200" b="1">
                        <a:effectLst/>
                        <a:latin typeface="Calibri"/>
                      </a:endParaRPr>
                    </a:p>
                  </a:txBody>
                  <a:tcPr marL="34585" marR="34585" marT="0" marB="0" anchor="ctr"/>
                </a:tc>
                <a:tc vMerge="1">
                  <a:txBody>
                    <a:bodyPr/>
                    <a:lstStyle/>
                    <a:p>
                      <a:endParaRPr lang="tr-TR"/>
                    </a:p>
                  </a:txBody>
                  <a:tcPr/>
                </a:tc>
                <a:tc>
                  <a:txBody>
                    <a:bodyPr/>
                    <a:lstStyle/>
                    <a:p>
                      <a:pPr algn="ctr">
                        <a:spcAft>
                          <a:spcPts val="0"/>
                        </a:spcAft>
                      </a:pPr>
                      <a:r>
                        <a:rPr lang="en-GB" sz="1200" b="1">
                          <a:effectLst/>
                        </a:rPr>
                        <a:t>4.8</a:t>
                      </a:r>
                      <a:endParaRPr lang="tr-TR" sz="1200" b="1">
                        <a:effectLst/>
                        <a:latin typeface="Calibri"/>
                      </a:endParaRPr>
                    </a:p>
                  </a:txBody>
                  <a:tcPr marL="34585" marR="34585" marT="0" marB="0" anchor="ctr"/>
                </a:tc>
                <a:tc vMerge="1">
                  <a:txBody>
                    <a:bodyPr/>
                    <a:lstStyle/>
                    <a:p>
                      <a:endParaRPr lang="tr-TR"/>
                    </a:p>
                  </a:txBody>
                  <a:tcPr/>
                </a:tc>
                <a:tc rowSpan="3">
                  <a:txBody>
                    <a:bodyPr/>
                    <a:lstStyle/>
                    <a:p>
                      <a:pPr algn="ctr">
                        <a:spcAft>
                          <a:spcPts val="0"/>
                        </a:spcAft>
                      </a:pPr>
                      <a:r>
                        <a:rPr lang="en-GB" sz="1200" b="1" dirty="0">
                          <a:effectLst/>
                        </a:rPr>
                        <a:t> </a:t>
                      </a:r>
                      <a:endParaRPr lang="tr-TR" sz="1200" b="1" dirty="0">
                        <a:effectLst/>
                      </a:endParaRPr>
                    </a:p>
                    <a:p>
                      <a:pPr algn="ctr">
                        <a:spcAft>
                          <a:spcPts val="0"/>
                        </a:spcAft>
                      </a:pPr>
                      <a:r>
                        <a:rPr lang="en-GB" sz="1200" b="1" dirty="0">
                          <a:effectLst/>
                        </a:rPr>
                        <a:t>BDL</a:t>
                      </a:r>
                      <a:endParaRPr lang="tr-TR" sz="1200" b="1" dirty="0">
                        <a:effectLst/>
                      </a:endParaRPr>
                    </a:p>
                    <a:p>
                      <a:pPr algn="ctr">
                        <a:spcAft>
                          <a:spcPts val="0"/>
                        </a:spcAft>
                      </a:pPr>
                      <a:r>
                        <a:rPr lang="en-GB" sz="1200" b="1" dirty="0">
                          <a:effectLst/>
                        </a:rPr>
                        <a:t> </a:t>
                      </a:r>
                      <a:endParaRPr lang="tr-TR" sz="1200" b="1" dirty="0">
                        <a:effectLst/>
                        <a:latin typeface="Calibri"/>
                      </a:endParaRPr>
                    </a:p>
                  </a:txBody>
                  <a:tcPr marL="34585" marR="34585" marT="0" marB="0" anchor="ctr"/>
                </a:tc>
                <a:tc gridSpan="2">
                  <a:txBody>
                    <a:bodyPr/>
                    <a:lstStyle/>
                    <a:p>
                      <a:pPr algn="ctr">
                        <a:spcAft>
                          <a:spcPts val="0"/>
                        </a:spcAft>
                      </a:pPr>
                      <a:r>
                        <a:rPr lang="en-GB" sz="1200" b="1">
                          <a:effectLst/>
                        </a:rPr>
                        <a:t> </a:t>
                      </a:r>
                      <a:endParaRPr lang="tr-TR" sz="1200" b="1">
                        <a:effectLst/>
                        <a:latin typeface="Calibri"/>
                      </a:endParaRPr>
                    </a:p>
                  </a:txBody>
                  <a:tcPr marL="34585" marR="34585" marT="0" marB="0" anchor="ctr"/>
                </a:tc>
                <a:tc hMerge="1">
                  <a:txBody>
                    <a:bodyPr/>
                    <a:lstStyle/>
                    <a:p>
                      <a:endParaRPr lang="tr-TR"/>
                    </a:p>
                  </a:txBody>
                  <a:tcPr/>
                </a:tc>
                <a:tc rowSpan="3" gridSpan="3">
                  <a:txBody>
                    <a:bodyPr/>
                    <a:lstStyle/>
                    <a:p>
                      <a:pPr algn="ctr">
                        <a:spcAft>
                          <a:spcPts val="0"/>
                        </a:spcAft>
                      </a:pPr>
                      <a:r>
                        <a:rPr lang="en-GB" sz="1200" b="1" dirty="0">
                          <a:effectLst/>
                        </a:rPr>
                        <a:t> </a:t>
                      </a:r>
                      <a:endParaRPr lang="tr-TR" sz="1200" b="1" dirty="0">
                        <a:effectLst/>
                      </a:endParaRPr>
                    </a:p>
                    <a:p>
                      <a:pPr algn="ctr">
                        <a:spcAft>
                          <a:spcPts val="0"/>
                        </a:spcAft>
                      </a:pPr>
                      <a:r>
                        <a:rPr lang="en-GB" sz="1200" b="1" dirty="0">
                          <a:effectLst/>
                        </a:rPr>
                        <a:t>BDL</a:t>
                      </a:r>
                      <a:endParaRPr lang="tr-TR" sz="1200" b="1" dirty="0">
                        <a:effectLst/>
                      </a:endParaRPr>
                    </a:p>
                    <a:p>
                      <a:pPr algn="ctr">
                        <a:spcAft>
                          <a:spcPts val="0"/>
                        </a:spcAft>
                      </a:pPr>
                      <a:r>
                        <a:rPr lang="en-GB" sz="1200" b="1" dirty="0">
                          <a:effectLst/>
                        </a:rPr>
                        <a:t> </a:t>
                      </a:r>
                      <a:endParaRPr lang="tr-TR" sz="1200" b="1" dirty="0">
                        <a:effectLst/>
                        <a:latin typeface="Calibri"/>
                      </a:endParaRPr>
                    </a:p>
                  </a:txBody>
                  <a:tcPr marL="34585" marR="34585" marT="0" marB="0" anchor="ctr"/>
                </a:tc>
                <a:tc rowSpan="3" hMerge="1">
                  <a:txBody>
                    <a:bodyPr/>
                    <a:lstStyle/>
                    <a:p>
                      <a:endParaRPr lang="tr-TR"/>
                    </a:p>
                  </a:txBody>
                  <a:tcPr/>
                </a:tc>
                <a:tc rowSpan="3" hMerge="1">
                  <a:txBody>
                    <a:bodyPr/>
                    <a:lstStyle/>
                    <a:p>
                      <a:pPr>
                        <a:lnSpc>
                          <a:spcPct val="115000"/>
                        </a:lnSpc>
                        <a:spcAft>
                          <a:spcPts val="1000"/>
                        </a:spcAft>
                      </a:pPr>
                      <a:endParaRPr lang="tr-TR" sz="900">
                        <a:effectLst/>
                        <a:latin typeface="Calibri"/>
                        <a:ea typeface="Times New Roman"/>
                        <a:cs typeface="Times New Roman"/>
                      </a:endParaRPr>
                    </a:p>
                  </a:txBody>
                  <a:tcPr marL="0" marR="0" marT="0" marB="0" anchor="ctr"/>
                </a:tc>
                <a:tc gridSpan="2" vMerge="1">
                  <a:txBody>
                    <a:bodyPr/>
                    <a:lstStyle/>
                    <a:p>
                      <a:endParaRPr lang="tr-TR"/>
                    </a:p>
                  </a:txBody>
                  <a:tcPr/>
                </a:tc>
                <a:tc hMerge="1" vMerge="1">
                  <a:txBody>
                    <a:bodyPr/>
                    <a:lstStyle/>
                    <a:p>
                      <a:endParaRPr lang="tr-TR"/>
                    </a:p>
                  </a:txBody>
                  <a:tcPr/>
                </a:tc>
                <a:tc gridSpan="3">
                  <a:txBody>
                    <a:bodyPr/>
                    <a:lstStyle/>
                    <a:p>
                      <a:pPr>
                        <a:lnSpc>
                          <a:spcPct val="115000"/>
                        </a:lnSpc>
                        <a:spcAft>
                          <a:spcPts val="1000"/>
                        </a:spcAft>
                      </a:pPr>
                      <a:r>
                        <a:rPr lang="tr-TR" sz="1200" b="1">
                          <a:effectLst/>
                        </a:rPr>
                        <a:t> </a:t>
                      </a:r>
                      <a:endParaRPr lang="tr-TR" sz="1200" b="1">
                        <a:effectLst/>
                        <a:latin typeface="Calibri"/>
                        <a:ea typeface="Times New Roman"/>
                        <a:cs typeface="Times New Roman"/>
                      </a:endParaRPr>
                    </a:p>
                  </a:txBody>
                  <a:tcPr marL="0" marR="0" marT="0" marB="0" anchor="ctr"/>
                </a:tc>
                <a:tc hMerge="1">
                  <a:txBody>
                    <a:bodyPr/>
                    <a:lstStyle/>
                    <a:p>
                      <a:endParaRPr lang="tr-TR"/>
                    </a:p>
                  </a:txBody>
                  <a:tcPr/>
                </a:tc>
                <a:tc hMerge="1">
                  <a:txBody>
                    <a:bodyPr/>
                    <a:lstStyle/>
                    <a:p>
                      <a:endParaRPr lang="tr-TR"/>
                    </a:p>
                  </a:txBody>
                  <a:tcPr/>
                </a:tc>
              </a:tr>
              <a:tr h="208257">
                <a:tc>
                  <a:txBody>
                    <a:bodyPr/>
                    <a:lstStyle/>
                    <a:p>
                      <a:pPr algn="ctr">
                        <a:spcAft>
                          <a:spcPts val="0"/>
                        </a:spcAft>
                      </a:pPr>
                      <a:r>
                        <a:rPr lang="en-GB" sz="1200" b="1">
                          <a:effectLst/>
                        </a:rPr>
                        <a:t>1:4</a:t>
                      </a:r>
                      <a:endParaRPr lang="tr-TR" sz="1200" b="1">
                        <a:effectLst/>
                        <a:latin typeface="Calibri"/>
                      </a:endParaRPr>
                    </a:p>
                  </a:txBody>
                  <a:tcPr marL="34585" marR="34585" marT="0" marB="0" anchor="ctr"/>
                </a:tc>
                <a:tc>
                  <a:txBody>
                    <a:bodyPr/>
                    <a:lstStyle/>
                    <a:p>
                      <a:pPr algn="ctr">
                        <a:spcAft>
                          <a:spcPts val="0"/>
                        </a:spcAft>
                      </a:pPr>
                      <a:r>
                        <a:rPr lang="en-GB" sz="1200" b="1">
                          <a:effectLst/>
                        </a:rPr>
                        <a:t>4.6</a:t>
                      </a:r>
                      <a:endParaRPr lang="tr-TR" sz="1200" b="1">
                        <a:effectLst/>
                        <a:latin typeface="Calibri"/>
                      </a:endParaRPr>
                    </a:p>
                  </a:txBody>
                  <a:tcPr marL="34585" marR="34585" marT="0" marB="0" anchor="ctr"/>
                </a:tc>
                <a:tc vMerge="1">
                  <a:txBody>
                    <a:bodyPr/>
                    <a:lstStyle/>
                    <a:p>
                      <a:endParaRPr lang="tr-TR"/>
                    </a:p>
                  </a:txBody>
                  <a:tcPr/>
                </a:tc>
                <a:tc gridSpan="2">
                  <a:txBody>
                    <a:bodyPr/>
                    <a:lstStyle/>
                    <a:p>
                      <a:pPr algn="ctr">
                        <a:spcAft>
                          <a:spcPts val="0"/>
                        </a:spcAft>
                      </a:pPr>
                      <a:r>
                        <a:rPr lang="en-GB" sz="1200" b="1">
                          <a:effectLst/>
                        </a:rPr>
                        <a:t>7.8</a:t>
                      </a:r>
                      <a:endParaRPr lang="tr-TR" sz="1200" b="1">
                        <a:effectLst/>
                        <a:latin typeface="Calibri"/>
                      </a:endParaRPr>
                    </a:p>
                  </a:txBody>
                  <a:tcPr marL="34585" marR="34585" marT="0" marB="0" anchor="ctr"/>
                </a:tc>
                <a:tc hMerge="1">
                  <a:txBody>
                    <a:bodyPr/>
                    <a:lstStyle/>
                    <a:p>
                      <a:endParaRPr lang="tr-TR"/>
                    </a:p>
                  </a:txBody>
                  <a:tcPr/>
                </a:tc>
                <a:tc vMerge="1">
                  <a:txBody>
                    <a:bodyPr/>
                    <a:lstStyle/>
                    <a:p>
                      <a:endParaRPr lang="tr-TR"/>
                    </a:p>
                  </a:txBody>
                  <a:tcPr/>
                </a:tc>
                <a:tc>
                  <a:txBody>
                    <a:bodyPr/>
                    <a:lstStyle/>
                    <a:p>
                      <a:pPr algn="ctr">
                        <a:spcAft>
                          <a:spcPts val="0"/>
                        </a:spcAft>
                      </a:pPr>
                      <a:r>
                        <a:rPr lang="en-GB" sz="1200" b="1">
                          <a:effectLst/>
                        </a:rPr>
                        <a:t>4.8</a:t>
                      </a:r>
                      <a:endParaRPr lang="tr-TR" sz="1200" b="1">
                        <a:effectLst/>
                        <a:latin typeface="Calibri"/>
                      </a:endParaRPr>
                    </a:p>
                  </a:txBody>
                  <a:tcPr marL="34585" marR="34585" marT="0" marB="0" anchor="ctr"/>
                </a:tc>
                <a:tc vMerge="1">
                  <a:txBody>
                    <a:bodyPr/>
                    <a:lstStyle/>
                    <a:p>
                      <a:endParaRPr lang="tr-TR"/>
                    </a:p>
                  </a:txBody>
                  <a:tcPr/>
                </a:tc>
                <a:tc>
                  <a:txBody>
                    <a:bodyPr/>
                    <a:lstStyle/>
                    <a:p>
                      <a:pPr algn="ctr">
                        <a:spcAft>
                          <a:spcPts val="0"/>
                        </a:spcAft>
                      </a:pPr>
                      <a:r>
                        <a:rPr lang="en-GB" sz="1200" b="1">
                          <a:effectLst/>
                        </a:rPr>
                        <a:t>8.6</a:t>
                      </a:r>
                      <a:endParaRPr lang="tr-TR" sz="1200" b="1">
                        <a:effectLst/>
                        <a:latin typeface="Calibri"/>
                      </a:endParaRPr>
                    </a:p>
                  </a:txBody>
                  <a:tcPr marL="34585" marR="34585" marT="0" marB="0" anchor="ctr"/>
                </a:tc>
                <a:tc vMerge="1">
                  <a:txBody>
                    <a:bodyPr/>
                    <a:lstStyle/>
                    <a:p>
                      <a:endParaRPr lang="tr-TR"/>
                    </a:p>
                  </a:txBody>
                  <a:tcPr/>
                </a:tc>
                <a:tc vMerge="1">
                  <a:txBody>
                    <a:bodyPr/>
                    <a:lstStyle/>
                    <a:p>
                      <a:endParaRPr lang="tr-TR"/>
                    </a:p>
                  </a:txBody>
                  <a:tcPr/>
                </a:tc>
                <a:tc gridSpan="2">
                  <a:txBody>
                    <a:bodyPr/>
                    <a:lstStyle/>
                    <a:p>
                      <a:pPr algn="ctr">
                        <a:spcAft>
                          <a:spcPts val="0"/>
                        </a:spcAft>
                      </a:pPr>
                      <a:r>
                        <a:rPr lang="en-GB" sz="1200" b="1" dirty="0">
                          <a:effectLst/>
                        </a:rPr>
                        <a:t> </a:t>
                      </a:r>
                      <a:endParaRPr lang="tr-TR" sz="1200" b="1" dirty="0">
                        <a:effectLst/>
                        <a:latin typeface="Calibri"/>
                      </a:endParaRPr>
                    </a:p>
                  </a:txBody>
                  <a:tcPr marL="34585" marR="34585" marT="0" marB="0" anchor="ctr"/>
                </a:tc>
                <a:tc hMerge="1">
                  <a:txBody>
                    <a:bodyPr/>
                    <a:lstStyle/>
                    <a:p>
                      <a:endParaRPr lang="tr-TR"/>
                    </a:p>
                  </a:txBody>
                  <a:tcPr/>
                </a:tc>
                <a:tc gridSpan="3" vMerge="1">
                  <a:txBody>
                    <a:bodyPr/>
                    <a:lstStyle/>
                    <a:p>
                      <a:endParaRPr lang="tr-TR"/>
                    </a:p>
                  </a:txBody>
                  <a:tcPr/>
                </a:tc>
                <a:tc hMerge="1" vMerge="1">
                  <a:txBody>
                    <a:bodyPr/>
                    <a:lstStyle/>
                    <a:p>
                      <a:endParaRPr lang="tr-TR"/>
                    </a:p>
                  </a:txBody>
                  <a:tcPr/>
                </a:tc>
                <a:tc hMerge="1" vMerge="1">
                  <a:txBody>
                    <a:bodyPr/>
                    <a:lstStyle/>
                    <a:p>
                      <a:pPr>
                        <a:lnSpc>
                          <a:spcPct val="115000"/>
                        </a:lnSpc>
                        <a:spcAft>
                          <a:spcPts val="1000"/>
                        </a:spcAft>
                      </a:pPr>
                      <a:endParaRPr lang="tr-TR" sz="900" dirty="0">
                        <a:effectLst/>
                        <a:latin typeface="Calibri"/>
                        <a:ea typeface="Times New Roman"/>
                        <a:cs typeface="Times New Roman"/>
                      </a:endParaRPr>
                    </a:p>
                  </a:txBody>
                  <a:tcPr marL="0" marR="0" marT="0" marB="0" anchor="ctr"/>
                </a:tc>
                <a:tc gridSpan="2" vMerge="1">
                  <a:txBody>
                    <a:bodyPr/>
                    <a:lstStyle/>
                    <a:p>
                      <a:endParaRPr lang="tr-TR"/>
                    </a:p>
                  </a:txBody>
                  <a:tcPr/>
                </a:tc>
                <a:tc hMerge="1" vMerge="1">
                  <a:txBody>
                    <a:bodyPr/>
                    <a:lstStyle/>
                    <a:p>
                      <a:endParaRPr lang="tr-TR"/>
                    </a:p>
                  </a:txBody>
                  <a:tcPr/>
                </a:tc>
                <a:tc gridSpan="3">
                  <a:txBody>
                    <a:bodyPr/>
                    <a:lstStyle/>
                    <a:p>
                      <a:pPr>
                        <a:lnSpc>
                          <a:spcPct val="115000"/>
                        </a:lnSpc>
                        <a:spcAft>
                          <a:spcPts val="1000"/>
                        </a:spcAft>
                      </a:pPr>
                      <a:r>
                        <a:rPr lang="tr-TR" sz="1200" b="1" dirty="0">
                          <a:effectLst/>
                        </a:rPr>
                        <a:t> </a:t>
                      </a:r>
                      <a:endParaRPr lang="tr-TR" sz="1200" b="1" dirty="0">
                        <a:effectLst/>
                        <a:latin typeface="Calibri"/>
                        <a:ea typeface="Times New Roman"/>
                        <a:cs typeface="Times New Roman"/>
                      </a:endParaRPr>
                    </a:p>
                  </a:txBody>
                  <a:tcPr marL="0" marR="0" marT="0" marB="0" anchor="ctr"/>
                </a:tc>
                <a:tc hMerge="1">
                  <a:txBody>
                    <a:bodyPr/>
                    <a:lstStyle/>
                    <a:p>
                      <a:endParaRPr lang="tr-TR"/>
                    </a:p>
                  </a:txBody>
                  <a:tcPr/>
                </a:tc>
                <a:tc hMerge="1">
                  <a:txBody>
                    <a:bodyPr/>
                    <a:lstStyle/>
                    <a:p>
                      <a:endParaRPr lang="tr-TR"/>
                    </a:p>
                  </a:txBody>
                  <a:tcPr/>
                </a:tc>
              </a:tr>
              <a:tr h="208257">
                <a:tc>
                  <a:txBody>
                    <a:bodyPr/>
                    <a:lstStyle/>
                    <a:p>
                      <a:pPr algn="ctr">
                        <a:spcAft>
                          <a:spcPts val="0"/>
                        </a:spcAft>
                      </a:pPr>
                      <a:r>
                        <a:rPr lang="en-GB" sz="1200" b="1">
                          <a:effectLst/>
                        </a:rPr>
                        <a:t>1:5</a:t>
                      </a:r>
                      <a:endParaRPr lang="tr-TR" sz="1200" b="1">
                        <a:effectLst/>
                        <a:latin typeface="Calibri"/>
                      </a:endParaRPr>
                    </a:p>
                  </a:txBody>
                  <a:tcPr marL="34585" marR="34585" marT="0" marB="0" anchor="ctr"/>
                </a:tc>
                <a:tc>
                  <a:txBody>
                    <a:bodyPr/>
                    <a:lstStyle/>
                    <a:p>
                      <a:pPr algn="ctr">
                        <a:spcAft>
                          <a:spcPts val="0"/>
                        </a:spcAft>
                      </a:pPr>
                      <a:r>
                        <a:rPr lang="en-GB" sz="1200" b="1">
                          <a:effectLst/>
                        </a:rPr>
                        <a:t>3.8</a:t>
                      </a:r>
                      <a:endParaRPr lang="tr-TR" sz="1200" b="1">
                        <a:effectLst/>
                        <a:latin typeface="Calibri"/>
                      </a:endParaRPr>
                    </a:p>
                  </a:txBody>
                  <a:tcPr marL="34585" marR="34585" marT="0" marB="0" anchor="ctr"/>
                </a:tc>
                <a:tc vMerge="1">
                  <a:txBody>
                    <a:bodyPr/>
                    <a:lstStyle/>
                    <a:p>
                      <a:endParaRPr lang="tr-TR"/>
                    </a:p>
                  </a:txBody>
                  <a:tcPr/>
                </a:tc>
                <a:tc gridSpan="2">
                  <a:txBody>
                    <a:bodyPr/>
                    <a:lstStyle/>
                    <a:p>
                      <a:pPr algn="ctr">
                        <a:spcAft>
                          <a:spcPts val="0"/>
                        </a:spcAft>
                      </a:pPr>
                      <a:r>
                        <a:rPr lang="en-GB" sz="1200" b="1">
                          <a:effectLst/>
                        </a:rPr>
                        <a:t>6.4</a:t>
                      </a:r>
                      <a:endParaRPr lang="tr-TR" sz="1200" b="1">
                        <a:effectLst/>
                        <a:latin typeface="Calibri"/>
                      </a:endParaRPr>
                    </a:p>
                  </a:txBody>
                  <a:tcPr marL="34585" marR="34585" marT="0" marB="0" anchor="ctr"/>
                </a:tc>
                <a:tc hMerge="1">
                  <a:txBody>
                    <a:bodyPr/>
                    <a:lstStyle/>
                    <a:p>
                      <a:endParaRPr lang="tr-TR"/>
                    </a:p>
                  </a:txBody>
                  <a:tcPr/>
                </a:tc>
                <a:tc vMerge="1">
                  <a:txBody>
                    <a:bodyPr/>
                    <a:lstStyle/>
                    <a:p>
                      <a:endParaRPr lang="tr-TR"/>
                    </a:p>
                  </a:txBody>
                  <a:tcPr/>
                </a:tc>
                <a:tc>
                  <a:txBody>
                    <a:bodyPr/>
                    <a:lstStyle/>
                    <a:p>
                      <a:pPr algn="ctr">
                        <a:spcAft>
                          <a:spcPts val="0"/>
                        </a:spcAft>
                      </a:pPr>
                      <a:r>
                        <a:rPr lang="en-GB" sz="1200" b="1">
                          <a:effectLst/>
                        </a:rPr>
                        <a:t>3.9</a:t>
                      </a:r>
                      <a:endParaRPr lang="tr-TR" sz="1200" b="1">
                        <a:effectLst/>
                        <a:latin typeface="Calibri"/>
                      </a:endParaRPr>
                    </a:p>
                  </a:txBody>
                  <a:tcPr marL="34585" marR="34585" marT="0" marB="0" anchor="ctr"/>
                </a:tc>
                <a:tc vMerge="1">
                  <a:txBody>
                    <a:bodyPr/>
                    <a:lstStyle/>
                    <a:p>
                      <a:endParaRPr lang="tr-TR"/>
                    </a:p>
                  </a:txBody>
                  <a:tcPr/>
                </a:tc>
                <a:tc>
                  <a:txBody>
                    <a:bodyPr/>
                    <a:lstStyle/>
                    <a:p>
                      <a:pPr algn="ctr">
                        <a:spcAft>
                          <a:spcPts val="0"/>
                        </a:spcAft>
                      </a:pPr>
                      <a:r>
                        <a:rPr lang="en-GB" sz="1200" b="1">
                          <a:effectLst/>
                        </a:rPr>
                        <a:t>5.1</a:t>
                      </a:r>
                      <a:endParaRPr lang="tr-TR" sz="1200" b="1">
                        <a:effectLst/>
                        <a:latin typeface="Calibri"/>
                      </a:endParaRPr>
                    </a:p>
                  </a:txBody>
                  <a:tcPr marL="34585" marR="34585" marT="0" marB="0" anchor="ctr"/>
                </a:tc>
                <a:tc vMerge="1">
                  <a:txBody>
                    <a:bodyPr/>
                    <a:lstStyle/>
                    <a:p>
                      <a:endParaRPr lang="tr-TR"/>
                    </a:p>
                  </a:txBody>
                  <a:tcPr/>
                </a:tc>
                <a:tc vMerge="1">
                  <a:txBody>
                    <a:bodyPr/>
                    <a:lstStyle/>
                    <a:p>
                      <a:endParaRPr lang="tr-TR"/>
                    </a:p>
                  </a:txBody>
                  <a:tcPr/>
                </a:tc>
                <a:tc gridSpan="2">
                  <a:txBody>
                    <a:bodyPr/>
                    <a:lstStyle/>
                    <a:p>
                      <a:pPr algn="ctr">
                        <a:spcAft>
                          <a:spcPts val="0"/>
                        </a:spcAft>
                      </a:pPr>
                      <a:r>
                        <a:rPr lang="en-GB" sz="1200" b="1" dirty="0">
                          <a:effectLst/>
                        </a:rPr>
                        <a:t>5</a:t>
                      </a:r>
                      <a:endParaRPr lang="tr-TR" sz="1200" b="1" dirty="0">
                        <a:effectLst/>
                        <a:latin typeface="Calibri"/>
                      </a:endParaRPr>
                    </a:p>
                  </a:txBody>
                  <a:tcPr marL="34585" marR="34585" marT="0" marB="0" anchor="ctr"/>
                </a:tc>
                <a:tc hMerge="1">
                  <a:txBody>
                    <a:bodyPr/>
                    <a:lstStyle/>
                    <a:p>
                      <a:endParaRPr lang="tr-TR"/>
                    </a:p>
                  </a:txBody>
                  <a:tcPr/>
                </a:tc>
                <a:tc gridSpan="3" vMerge="1">
                  <a:txBody>
                    <a:bodyPr/>
                    <a:lstStyle/>
                    <a:p>
                      <a:endParaRPr lang="tr-TR"/>
                    </a:p>
                  </a:txBody>
                  <a:tcPr/>
                </a:tc>
                <a:tc hMerge="1" vMerge="1">
                  <a:txBody>
                    <a:bodyPr/>
                    <a:lstStyle/>
                    <a:p>
                      <a:endParaRPr lang="tr-TR"/>
                    </a:p>
                  </a:txBody>
                  <a:tcPr/>
                </a:tc>
                <a:tc hMerge="1" vMerge="1">
                  <a:txBody>
                    <a:bodyPr/>
                    <a:lstStyle/>
                    <a:p>
                      <a:pPr>
                        <a:lnSpc>
                          <a:spcPct val="115000"/>
                        </a:lnSpc>
                        <a:spcAft>
                          <a:spcPts val="1000"/>
                        </a:spcAft>
                      </a:pPr>
                      <a:endParaRPr lang="tr-TR" sz="900" dirty="0">
                        <a:effectLst/>
                        <a:latin typeface="Calibri"/>
                        <a:ea typeface="Times New Roman"/>
                        <a:cs typeface="Times New Roman"/>
                      </a:endParaRPr>
                    </a:p>
                  </a:txBody>
                  <a:tcPr marL="0" marR="0" marT="0" marB="0" anchor="ctr"/>
                </a:tc>
                <a:tc gridSpan="2" vMerge="1">
                  <a:txBody>
                    <a:bodyPr/>
                    <a:lstStyle/>
                    <a:p>
                      <a:endParaRPr lang="tr-TR"/>
                    </a:p>
                  </a:txBody>
                  <a:tcPr/>
                </a:tc>
                <a:tc hMerge="1" vMerge="1">
                  <a:txBody>
                    <a:bodyPr/>
                    <a:lstStyle/>
                    <a:p>
                      <a:endParaRPr lang="tr-TR"/>
                    </a:p>
                  </a:txBody>
                  <a:tcPr/>
                </a:tc>
                <a:tc gridSpan="3">
                  <a:txBody>
                    <a:bodyPr/>
                    <a:lstStyle/>
                    <a:p>
                      <a:pPr>
                        <a:lnSpc>
                          <a:spcPct val="115000"/>
                        </a:lnSpc>
                        <a:spcAft>
                          <a:spcPts val="1000"/>
                        </a:spcAft>
                      </a:pPr>
                      <a:r>
                        <a:rPr lang="tr-TR" sz="1200" b="1" dirty="0">
                          <a:effectLst/>
                        </a:rPr>
                        <a:t> </a:t>
                      </a:r>
                      <a:endParaRPr lang="tr-TR" sz="1200" b="1" dirty="0">
                        <a:effectLst/>
                        <a:latin typeface="Calibri"/>
                        <a:ea typeface="Times New Roman"/>
                        <a:cs typeface="Times New Roman"/>
                      </a:endParaRPr>
                    </a:p>
                  </a:txBody>
                  <a:tcPr marL="0" marR="0" marT="0" marB="0" anchor="ctr"/>
                </a:tc>
                <a:tc hMerge="1">
                  <a:txBody>
                    <a:bodyPr/>
                    <a:lstStyle/>
                    <a:p>
                      <a:endParaRPr lang="tr-TR"/>
                    </a:p>
                  </a:txBody>
                  <a:tcPr/>
                </a:tc>
                <a:tc hMerge="1">
                  <a:txBody>
                    <a:bodyPr/>
                    <a:lstStyle/>
                    <a:p>
                      <a:endParaRPr lang="tr-TR"/>
                    </a:p>
                  </a:txBody>
                  <a:tcPr/>
                </a:tc>
              </a:tr>
              <a:tr h="248961">
                <a:tc>
                  <a:txBody>
                    <a:bodyPr/>
                    <a:lstStyle/>
                    <a:p>
                      <a:pPr algn="ctr">
                        <a:spcAft>
                          <a:spcPts val="0"/>
                        </a:spcAft>
                      </a:pPr>
                      <a:r>
                        <a:rPr lang="en-GB" sz="1200" b="1">
                          <a:effectLst/>
                        </a:rPr>
                        <a:t>1:6</a:t>
                      </a:r>
                      <a:endParaRPr lang="tr-TR" sz="1200" b="1">
                        <a:effectLst/>
                        <a:latin typeface="Calibri"/>
                      </a:endParaRPr>
                    </a:p>
                  </a:txBody>
                  <a:tcPr marL="34585" marR="34585" marT="0" marB="0" anchor="ctr"/>
                </a:tc>
                <a:tc rowSpan="4">
                  <a:txBody>
                    <a:bodyPr/>
                    <a:lstStyle/>
                    <a:p>
                      <a:pPr algn="ctr">
                        <a:spcAft>
                          <a:spcPts val="0"/>
                        </a:spcAft>
                      </a:pPr>
                      <a:r>
                        <a:rPr lang="en-GB" sz="1200" b="1">
                          <a:effectLst/>
                        </a:rPr>
                        <a:t> </a:t>
                      </a:r>
                      <a:endParaRPr lang="tr-TR" sz="1200" b="1">
                        <a:effectLst/>
                      </a:endParaRPr>
                    </a:p>
                    <a:p>
                      <a:pPr algn="ctr">
                        <a:spcAft>
                          <a:spcPts val="0"/>
                        </a:spcAft>
                      </a:pPr>
                      <a:r>
                        <a:rPr lang="en-GB" sz="1200" b="1">
                          <a:effectLst/>
                        </a:rPr>
                        <a:t> </a:t>
                      </a:r>
                      <a:endParaRPr lang="tr-TR" sz="1200" b="1">
                        <a:effectLst/>
                      </a:endParaRPr>
                    </a:p>
                    <a:p>
                      <a:pPr algn="ctr">
                        <a:spcAft>
                          <a:spcPts val="0"/>
                        </a:spcAft>
                      </a:pPr>
                      <a:r>
                        <a:rPr lang="en-GB" sz="1200" b="1">
                          <a:effectLst/>
                        </a:rPr>
                        <a:t>BDL</a:t>
                      </a:r>
                      <a:endParaRPr lang="tr-TR" sz="1200" b="1">
                        <a:effectLst/>
                      </a:endParaRPr>
                    </a:p>
                    <a:p>
                      <a:pPr algn="ctr">
                        <a:spcAft>
                          <a:spcPts val="0"/>
                        </a:spcAft>
                      </a:pPr>
                      <a:r>
                        <a:rPr lang="en-GB" sz="1200" b="1">
                          <a:effectLst/>
                        </a:rPr>
                        <a:t> </a:t>
                      </a:r>
                      <a:endParaRPr lang="tr-TR" sz="1200" b="1">
                        <a:effectLst/>
                        <a:latin typeface="Calibri"/>
                      </a:endParaRPr>
                    </a:p>
                  </a:txBody>
                  <a:tcPr marL="34585" marR="34585" marT="0" marB="0" anchor="ctr"/>
                </a:tc>
                <a:tc vMerge="1">
                  <a:txBody>
                    <a:bodyPr/>
                    <a:lstStyle/>
                    <a:p>
                      <a:endParaRPr lang="tr-TR"/>
                    </a:p>
                  </a:txBody>
                  <a:tcPr/>
                </a:tc>
                <a:tc rowSpan="4" gridSpan="2">
                  <a:txBody>
                    <a:bodyPr/>
                    <a:lstStyle/>
                    <a:p>
                      <a:pPr algn="ctr">
                        <a:spcAft>
                          <a:spcPts val="0"/>
                        </a:spcAft>
                      </a:pPr>
                      <a:r>
                        <a:rPr lang="en-GB" sz="1200" b="1">
                          <a:effectLst/>
                        </a:rPr>
                        <a:t> </a:t>
                      </a:r>
                      <a:endParaRPr lang="tr-TR" sz="1200" b="1">
                        <a:effectLst/>
                      </a:endParaRPr>
                    </a:p>
                    <a:p>
                      <a:pPr algn="ctr">
                        <a:spcAft>
                          <a:spcPts val="0"/>
                        </a:spcAft>
                      </a:pPr>
                      <a:r>
                        <a:rPr lang="en-GB" sz="1200" b="1">
                          <a:effectLst/>
                        </a:rPr>
                        <a:t> </a:t>
                      </a:r>
                      <a:endParaRPr lang="tr-TR" sz="1200" b="1">
                        <a:effectLst/>
                      </a:endParaRPr>
                    </a:p>
                    <a:p>
                      <a:pPr algn="ctr">
                        <a:spcAft>
                          <a:spcPts val="0"/>
                        </a:spcAft>
                      </a:pPr>
                      <a:r>
                        <a:rPr lang="en-GB" sz="1200" b="1">
                          <a:effectLst/>
                        </a:rPr>
                        <a:t>BDL</a:t>
                      </a:r>
                      <a:endParaRPr lang="tr-TR" sz="1200" b="1">
                        <a:effectLst/>
                      </a:endParaRPr>
                    </a:p>
                    <a:p>
                      <a:pPr algn="ctr">
                        <a:spcAft>
                          <a:spcPts val="0"/>
                        </a:spcAft>
                      </a:pPr>
                      <a:r>
                        <a:rPr lang="en-GB" sz="1200" b="1">
                          <a:effectLst/>
                        </a:rPr>
                        <a:t> </a:t>
                      </a:r>
                      <a:endParaRPr lang="tr-TR" sz="1200" b="1">
                        <a:effectLst/>
                        <a:latin typeface="Calibri"/>
                      </a:endParaRPr>
                    </a:p>
                  </a:txBody>
                  <a:tcPr marL="34585" marR="34585" marT="0" marB="0" anchor="ctr"/>
                </a:tc>
                <a:tc rowSpan="4" hMerge="1">
                  <a:txBody>
                    <a:bodyPr/>
                    <a:lstStyle/>
                    <a:p>
                      <a:endParaRPr lang="tr-TR"/>
                    </a:p>
                  </a:txBody>
                  <a:tcPr/>
                </a:tc>
                <a:tc vMerge="1">
                  <a:txBody>
                    <a:bodyPr/>
                    <a:lstStyle/>
                    <a:p>
                      <a:endParaRPr lang="tr-TR"/>
                    </a:p>
                  </a:txBody>
                  <a:tcPr/>
                </a:tc>
                <a:tc rowSpan="4">
                  <a:txBody>
                    <a:bodyPr/>
                    <a:lstStyle/>
                    <a:p>
                      <a:pPr algn="ctr">
                        <a:spcAft>
                          <a:spcPts val="0"/>
                        </a:spcAft>
                      </a:pPr>
                      <a:r>
                        <a:rPr lang="en-GB" sz="1200" b="1">
                          <a:effectLst/>
                        </a:rPr>
                        <a:t> </a:t>
                      </a:r>
                      <a:endParaRPr lang="tr-TR" sz="1200" b="1">
                        <a:effectLst/>
                      </a:endParaRPr>
                    </a:p>
                    <a:p>
                      <a:pPr algn="ctr">
                        <a:spcAft>
                          <a:spcPts val="0"/>
                        </a:spcAft>
                      </a:pPr>
                      <a:r>
                        <a:rPr lang="en-GB" sz="1200" b="1">
                          <a:effectLst/>
                        </a:rPr>
                        <a:t> </a:t>
                      </a:r>
                      <a:endParaRPr lang="tr-TR" sz="1200" b="1">
                        <a:effectLst/>
                      </a:endParaRPr>
                    </a:p>
                    <a:p>
                      <a:pPr algn="ctr">
                        <a:spcAft>
                          <a:spcPts val="0"/>
                        </a:spcAft>
                      </a:pPr>
                      <a:r>
                        <a:rPr lang="en-GB" sz="1200" b="1">
                          <a:effectLst/>
                        </a:rPr>
                        <a:t>BDL</a:t>
                      </a:r>
                      <a:endParaRPr lang="tr-TR" sz="1200" b="1">
                        <a:effectLst/>
                      </a:endParaRPr>
                    </a:p>
                    <a:p>
                      <a:pPr algn="ctr">
                        <a:spcAft>
                          <a:spcPts val="0"/>
                        </a:spcAft>
                      </a:pPr>
                      <a:r>
                        <a:rPr lang="en-GB" sz="1200" b="1">
                          <a:effectLst/>
                        </a:rPr>
                        <a:t> </a:t>
                      </a:r>
                      <a:endParaRPr lang="tr-TR" sz="1200" b="1">
                        <a:effectLst/>
                        <a:latin typeface="Calibri"/>
                      </a:endParaRPr>
                    </a:p>
                  </a:txBody>
                  <a:tcPr marL="34585" marR="34585" marT="0" marB="0" anchor="ctr"/>
                </a:tc>
                <a:tc vMerge="1">
                  <a:txBody>
                    <a:bodyPr/>
                    <a:lstStyle/>
                    <a:p>
                      <a:endParaRPr lang="tr-TR"/>
                    </a:p>
                  </a:txBody>
                  <a:tcPr/>
                </a:tc>
                <a:tc rowSpan="4">
                  <a:txBody>
                    <a:bodyPr/>
                    <a:lstStyle/>
                    <a:p>
                      <a:pPr algn="ctr">
                        <a:spcAft>
                          <a:spcPts val="0"/>
                        </a:spcAft>
                      </a:pPr>
                      <a:r>
                        <a:rPr lang="en-GB" sz="1200" b="1" dirty="0">
                          <a:effectLst/>
                        </a:rPr>
                        <a:t>BDL</a:t>
                      </a:r>
                      <a:endParaRPr lang="tr-TR" sz="1200" b="1" dirty="0">
                        <a:effectLst/>
                        <a:latin typeface="Calibri"/>
                      </a:endParaRPr>
                    </a:p>
                  </a:txBody>
                  <a:tcPr marL="34585" marR="34585" marT="0" marB="0" anchor="ctr"/>
                </a:tc>
                <a:tc vMerge="1">
                  <a:txBody>
                    <a:bodyPr/>
                    <a:lstStyle/>
                    <a:p>
                      <a:endParaRPr lang="tr-TR"/>
                    </a:p>
                  </a:txBody>
                  <a:tcPr/>
                </a:tc>
                <a:tc>
                  <a:txBody>
                    <a:bodyPr/>
                    <a:lstStyle/>
                    <a:p>
                      <a:pPr algn="ctr">
                        <a:spcAft>
                          <a:spcPts val="0"/>
                        </a:spcAft>
                      </a:pPr>
                      <a:r>
                        <a:rPr lang="en-GB" sz="1200" b="1">
                          <a:effectLst/>
                        </a:rPr>
                        <a:t>1.3</a:t>
                      </a:r>
                      <a:endParaRPr lang="tr-TR" sz="1200" b="1">
                        <a:effectLst/>
                        <a:latin typeface="Calibri"/>
                      </a:endParaRPr>
                    </a:p>
                  </a:txBody>
                  <a:tcPr marL="34585" marR="34585" marT="0" marB="0" anchor="ctr"/>
                </a:tc>
                <a:tc gridSpan="2">
                  <a:txBody>
                    <a:bodyPr/>
                    <a:lstStyle/>
                    <a:p>
                      <a:pPr algn="ctr">
                        <a:spcAft>
                          <a:spcPts val="0"/>
                        </a:spcAft>
                      </a:pPr>
                      <a:r>
                        <a:rPr lang="en-GB" sz="1200" b="1">
                          <a:effectLst/>
                        </a:rPr>
                        <a:t> </a:t>
                      </a:r>
                      <a:endParaRPr lang="tr-TR" sz="1200" b="1">
                        <a:effectLst/>
                        <a:latin typeface="Calibri"/>
                      </a:endParaRPr>
                    </a:p>
                  </a:txBody>
                  <a:tcPr marL="34585" marR="34585" marT="0" marB="0" anchor="ctr"/>
                </a:tc>
                <a:tc hMerge="1">
                  <a:txBody>
                    <a:bodyPr/>
                    <a:lstStyle/>
                    <a:p>
                      <a:endParaRPr lang="tr-TR"/>
                    </a:p>
                  </a:txBody>
                  <a:tcPr/>
                </a:tc>
                <a:tc gridSpan="3">
                  <a:txBody>
                    <a:bodyPr/>
                    <a:lstStyle/>
                    <a:p>
                      <a:pPr algn="ctr">
                        <a:spcAft>
                          <a:spcPts val="0"/>
                        </a:spcAft>
                      </a:pPr>
                      <a:r>
                        <a:rPr lang="en-GB" sz="1200" b="1" dirty="0">
                          <a:effectLst/>
                        </a:rPr>
                        <a:t>2.2</a:t>
                      </a:r>
                      <a:endParaRPr lang="tr-TR" sz="1200" b="1" dirty="0">
                        <a:effectLst/>
                        <a:latin typeface="Calibri"/>
                      </a:endParaRPr>
                    </a:p>
                  </a:txBody>
                  <a:tcPr marL="34585" marR="34585" marT="0" marB="0" anchor="ctr"/>
                </a:tc>
                <a:tc hMerge="1">
                  <a:txBody>
                    <a:bodyPr/>
                    <a:lstStyle/>
                    <a:p>
                      <a:endParaRPr lang="tr-TR"/>
                    </a:p>
                  </a:txBody>
                  <a:tcPr/>
                </a:tc>
                <a:tc hMerge="1">
                  <a:txBody>
                    <a:bodyPr/>
                    <a:lstStyle/>
                    <a:p>
                      <a:pPr>
                        <a:lnSpc>
                          <a:spcPct val="115000"/>
                        </a:lnSpc>
                        <a:spcAft>
                          <a:spcPts val="1000"/>
                        </a:spcAft>
                      </a:pPr>
                      <a:endParaRPr lang="tr-TR" sz="900" dirty="0">
                        <a:effectLst/>
                        <a:latin typeface="Calibri"/>
                        <a:ea typeface="Times New Roman"/>
                        <a:cs typeface="Times New Roman"/>
                      </a:endParaRPr>
                    </a:p>
                  </a:txBody>
                  <a:tcPr marL="0" marR="0" marT="0" marB="0" anchor="ctr"/>
                </a:tc>
                <a:tc gridSpan="2" vMerge="1">
                  <a:txBody>
                    <a:bodyPr/>
                    <a:lstStyle/>
                    <a:p>
                      <a:endParaRPr lang="tr-TR"/>
                    </a:p>
                  </a:txBody>
                  <a:tcPr/>
                </a:tc>
                <a:tc hMerge="1" vMerge="1">
                  <a:txBody>
                    <a:bodyPr/>
                    <a:lstStyle/>
                    <a:p>
                      <a:endParaRPr lang="tr-TR"/>
                    </a:p>
                  </a:txBody>
                  <a:tcPr/>
                </a:tc>
                <a:tc gridSpan="3">
                  <a:txBody>
                    <a:bodyPr/>
                    <a:lstStyle/>
                    <a:p>
                      <a:pPr>
                        <a:lnSpc>
                          <a:spcPct val="115000"/>
                        </a:lnSpc>
                        <a:spcAft>
                          <a:spcPts val="1000"/>
                        </a:spcAft>
                      </a:pPr>
                      <a:r>
                        <a:rPr lang="tr-TR" sz="1200" b="1" dirty="0">
                          <a:effectLst/>
                        </a:rPr>
                        <a:t> </a:t>
                      </a:r>
                      <a:endParaRPr lang="tr-TR" sz="1200" b="1" dirty="0">
                        <a:effectLst/>
                        <a:latin typeface="Calibri"/>
                        <a:ea typeface="Times New Roman"/>
                        <a:cs typeface="Times New Roman"/>
                      </a:endParaRPr>
                    </a:p>
                  </a:txBody>
                  <a:tcPr marL="0" marR="0" marT="0" marB="0" anchor="ctr"/>
                </a:tc>
                <a:tc hMerge="1">
                  <a:txBody>
                    <a:bodyPr/>
                    <a:lstStyle/>
                    <a:p>
                      <a:endParaRPr lang="tr-TR"/>
                    </a:p>
                  </a:txBody>
                  <a:tcPr/>
                </a:tc>
                <a:tc hMerge="1">
                  <a:txBody>
                    <a:bodyPr/>
                    <a:lstStyle/>
                    <a:p>
                      <a:endParaRPr lang="tr-TR"/>
                    </a:p>
                  </a:txBody>
                  <a:tcPr/>
                </a:tc>
              </a:tr>
              <a:tr h="248961">
                <a:tc>
                  <a:txBody>
                    <a:bodyPr/>
                    <a:lstStyle/>
                    <a:p>
                      <a:pPr algn="ctr">
                        <a:spcAft>
                          <a:spcPts val="0"/>
                        </a:spcAft>
                      </a:pPr>
                      <a:r>
                        <a:rPr lang="en-GB" sz="1200" b="1">
                          <a:effectLst/>
                        </a:rPr>
                        <a:t>1:7</a:t>
                      </a:r>
                      <a:endParaRPr lang="tr-TR" sz="1200" b="1">
                        <a:effectLst/>
                        <a:latin typeface="Calibri"/>
                      </a:endParaRPr>
                    </a:p>
                  </a:txBody>
                  <a:tcPr marL="34585" marR="34585" marT="0" marB="0" anchor="ctr"/>
                </a:tc>
                <a:tc vMerge="1">
                  <a:txBody>
                    <a:bodyPr/>
                    <a:lstStyle/>
                    <a:p>
                      <a:endParaRPr lang="tr-TR"/>
                    </a:p>
                  </a:txBody>
                  <a:tcPr/>
                </a:tc>
                <a:tc>
                  <a:txBody>
                    <a:bodyPr/>
                    <a:lstStyle/>
                    <a:p>
                      <a:pPr algn="ctr">
                        <a:spcAft>
                          <a:spcPts val="0"/>
                        </a:spcAft>
                      </a:pPr>
                      <a:r>
                        <a:rPr lang="en-GB" sz="1200" b="1">
                          <a:effectLst/>
                        </a:rPr>
                        <a:t> </a:t>
                      </a:r>
                      <a:endParaRPr lang="tr-TR" sz="1200" b="1">
                        <a:effectLst/>
                        <a:latin typeface="Calibri"/>
                      </a:endParaRPr>
                    </a:p>
                  </a:txBody>
                  <a:tcPr marL="34585" marR="34585" marT="0" marB="0" anchor="ctr"/>
                </a:tc>
                <a:tc gridSpan="2" vMerge="1">
                  <a:txBody>
                    <a:bodyPr/>
                    <a:lstStyle/>
                    <a:p>
                      <a:endParaRPr lang="tr-TR"/>
                    </a:p>
                  </a:txBody>
                  <a:tcPr/>
                </a:tc>
                <a:tc hMerge="1" vMerge="1">
                  <a:txBody>
                    <a:bodyPr/>
                    <a:lstStyle/>
                    <a:p>
                      <a:endParaRPr lang="tr-TR"/>
                    </a:p>
                  </a:txBody>
                  <a:tcPr/>
                </a:tc>
                <a:tc>
                  <a:txBody>
                    <a:bodyPr/>
                    <a:lstStyle/>
                    <a:p>
                      <a:pPr algn="ctr">
                        <a:spcAft>
                          <a:spcPts val="0"/>
                        </a:spcAft>
                      </a:pPr>
                      <a:r>
                        <a:rPr lang="en-GB" sz="1200" b="1">
                          <a:effectLst/>
                        </a:rPr>
                        <a:t> </a:t>
                      </a:r>
                      <a:endParaRPr lang="tr-TR" sz="1200" b="1">
                        <a:effectLst/>
                        <a:latin typeface="Calibri"/>
                      </a:endParaRPr>
                    </a:p>
                  </a:txBody>
                  <a:tcPr marL="34585" marR="34585" marT="0" marB="0" anchor="ctr"/>
                </a:tc>
                <a:tc vMerge="1">
                  <a:txBody>
                    <a:bodyPr/>
                    <a:lstStyle/>
                    <a:p>
                      <a:endParaRPr lang="tr-TR"/>
                    </a:p>
                  </a:txBody>
                  <a:tcPr/>
                </a:tc>
                <a:tc>
                  <a:txBody>
                    <a:bodyPr/>
                    <a:lstStyle/>
                    <a:p>
                      <a:pPr algn="ctr">
                        <a:spcAft>
                          <a:spcPts val="0"/>
                        </a:spcAft>
                      </a:pPr>
                      <a:r>
                        <a:rPr lang="en-GB" sz="1200" b="1">
                          <a:effectLst/>
                        </a:rPr>
                        <a:t> </a:t>
                      </a:r>
                      <a:endParaRPr lang="tr-TR" sz="1200" b="1">
                        <a:effectLst/>
                        <a:latin typeface="Calibri"/>
                      </a:endParaRPr>
                    </a:p>
                  </a:txBody>
                  <a:tcPr marL="34585" marR="34585" marT="0" marB="0" anchor="ctr"/>
                </a:tc>
                <a:tc vMerge="1">
                  <a:txBody>
                    <a:bodyPr/>
                    <a:lstStyle/>
                    <a:p>
                      <a:endParaRPr lang="tr-TR"/>
                    </a:p>
                  </a:txBody>
                  <a:tcPr/>
                </a:tc>
                <a:tc>
                  <a:txBody>
                    <a:bodyPr/>
                    <a:lstStyle/>
                    <a:p>
                      <a:pPr algn="ctr">
                        <a:spcAft>
                          <a:spcPts val="0"/>
                        </a:spcAft>
                      </a:pPr>
                      <a:r>
                        <a:rPr lang="en-GB" sz="1200" b="1">
                          <a:effectLst/>
                        </a:rPr>
                        <a:t> </a:t>
                      </a:r>
                      <a:endParaRPr lang="tr-TR" sz="1200" b="1">
                        <a:effectLst/>
                        <a:latin typeface="Calibri"/>
                      </a:endParaRPr>
                    </a:p>
                  </a:txBody>
                  <a:tcPr marL="34585" marR="34585" marT="0" marB="0" anchor="ctr"/>
                </a:tc>
                <a:tc>
                  <a:txBody>
                    <a:bodyPr/>
                    <a:lstStyle/>
                    <a:p>
                      <a:pPr algn="ctr">
                        <a:spcAft>
                          <a:spcPts val="0"/>
                        </a:spcAft>
                      </a:pPr>
                      <a:r>
                        <a:rPr lang="en-GB" sz="1200" b="1">
                          <a:effectLst/>
                        </a:rPr>
                        <a:t>0.9</a:t>
                      </a:r>
                      <a:endParaRPr lang="tr-TR" sz="1200" b="1">
                        <a:effectLst/>
                        <a:latin typeface="Calibri"/>
                      </a:endParaRPr>
                    </a:p>
                  </a:txBody>
                  <a:tcPr marL="34585" marR="34585" marT="0" marB="0" anchor="ctr"/>
                </a:tc>
                <a:tc gridSpan="2">
                  <a:txBody>
                    <a:bodyPr/>
                    <a:lstStyle/>
                    <a:p>
                      <a:pPr algn="ctr">
                        <a:spcAft>
                          <a:spcPts val="0"/>
                        </a:spcAft>
                      </a:pPr>
                      <a:r>
                        <a:rPr lang="en-GB" sz="1200" b="1">
                          <a:effectLst/>
                        </a:rPr>
                        <a:t> </a:t>
                      </a:r>
                      <a:endParaRPr lang="tr-TR" sz="1200" b="1">
                        <a:effectLst/>
                        <a:latin typeface="Calibri"/>
                      </a:endParaRPr>
                    </a:p>
                  </a:txBody>
                  <a:tcPr marL="34585" marR="34585" marT="0" marB="0" anchor="ctr"/>
                </a:tc>
                <a:tc hMerge="1">
                  <a:txBody>
                    <a:bodyPr/>
                    <a:lstStyle/>
                    <a:p>
                      <a:endParaRPr lang="tr-TR"/>
                    </a:p>
                  </a:txBody>
                  <a:tcPr/>
                </a:tc>
                <a:tc gridSpan="3">
                  <a:txBody>
                    <a:bodyPr/>
                    <a:lstStyle/>
                    <a:p>
                      <a:pPr algn="ctr">
                        <a:spcAft>
                          <a:spcPts val="0"/>
                        </a:spcAft>
                      </a:pPr>
                      <a:r>
                        <a:rPr lang="en-GB" sz="1200" b="1">
                          <a:effectLst/>
                        </a:rPr>
                        <a:t>1.8</a:t>
                      </a:r>
                      <a:endParaRPr lang="tr-TR" sz="1200" b="1">
                        <a:effectLst/>
                        <a:latin typeface="Calibri"/>
                      </a:endParaRPr>
                    </a:p>
                  </a:txBody>
                  <a:tcPr marL="34585" marR="34585" marT="0" marB="0" anchor="ctr"/>
                </a:tc>
                <a:tc hMerge="1">
                  <a:txBody>
                    <a:bodyPr/>
                    <a:lstStyle/>
                    <a:p>
                      <a:endParaRPr lang="tr-TR"/>
                    </a:p>
                  </a:txBody>
                  <a:tcPr/>
                </a:tc>
                <a:tc hMerge="1">
                  <a:txBody>
                    <a:bodyPr/>
                    <a:lstStyle/>
                    <a:p>
                      <a:pPr>
                        <a:lnSpc>
                          <a:spcPct val="115000"/>
                        </a:lnSpc>
                        <a:spcAft>
                          <a:spcPts val="1000"/>
                        </a:spcAft>
                      </a:pPr>
                      <a:endParaRPr lang="tr-TR" sz="900" dirty="0">
                        <a:effectLst/>
                        <a:latin typeface="Calibri"/>
                        <a:ea typeface="Times New Roman"/>
                        <a:cs typeface="Times New Roman"/>
                      </a:endParaRPr>
                    </a:p>
                  </a:txBody>
                  <a:tcPr marL="0" marR="0" marT="0" marB="0" anchor="ctr"/>
                </a:tc>
                <a:tc gridSpan="2">
                  <a:txBody>
                    <a:bodyPr/>
                    <a:lstStyle/>
                    <a:p>
                      <a:pPr algn="ctr">
                        <a:spcAft>
                          <a:spcPts val="0"/>
                        </a:spcAft>
                      </a:pPr>
                      <a:r>
                        <a:rPr lang="en-GB" sz="1200" b="1" dirty="0">
                          <a:effectLst/>
                        </a:rPr>
                        <a:t> </a:t>
                      </a:r>
                      <a:endParaRPr lang="tr-TR" sz="1200" b="1" dirty="0">
                        <a:effectLst/>
                        <a:latin typeface="Calibri"/>
                      </a:endParaRPr>
                    </a:p>
                  </a:txBody>
                  <a:tcPr marL="34585" marR="34585" marT="0" marB="0" anchor="ctr"/>
                </a:tc>
                <a:tc hMerge="1">
                  <a:txBody>
                    <a:bodyPr/>
                    <a:lstStyle/>
                    <a:p>
                      <a:endParaRPr lang="tr-TR"/>
                    </a:p>
                  </a:txBody>
                  <a:tcPr/>
                </a:tc>
                <a:tc gridSpan="3">
                  <a:txBody>
                    <a:bodyPr/>
                    <a:lstStyle/>
                    <a:p>
                      <a:pPr>
                        <a:lnSpc>
                          <a:spcPct val="115000"/>
                        </a:lnSpc>
                        <a:spcAft>
                          <a:spcPts val="1000"/>
                        </a:spcAft>
                      </a:pPr>
                      <a:r>
                        <a:rPr lang="tr-TR" sz="1200" b="1" dirty="0">
                          <a:effectLst/>
                        </a:rPr>
                        <a:t> </a:t>
                      </a:r>
                      <a:endParaRPr lang="tr-TR" sz="1200" b="1" dirty="0">
                        <a:effectLst/>
                        <a:latin typeface="Calibri"/>
                        <a:ea typeface="Times New Roman"/>
                        <a:cs typeface="Times New Roman"/>
                      </a:endParaRPr>
                    </a:p>
                  </a:txBody>
                  <a:tcPr marL="0" marR="0" marT="0" marB="0" anchor="ctr"/>
                </a:tc>
                <a:tc hMerge="1">
                  <a:txBody>
                    <a:bodyPr/>
                    <a:lstStyle/>
                    <a:p>
                      <a:endParaRPr lang="tr-TR"/>
                    </a:p>
                  </a:txBody>
                  <a:tcPr/>
                </a:tc>
                <a:tc hMerge="1">
                  <a:txBody>
                    <a:bodyPr/>
                    <a:lstStyle/>
                    <a:p>
                      <a:endParaRPr lang="tr-TR"/>
                    </a:p>
                  </a:txBody>
                  <a:tcPr/>
                </a:tc>
              </a:tr>
              <a:tr h="248961">
                <a:tc>
                  <a:txBody>
                    <a:bodyPr/>
                    <a:lstStyle/>
                    <a:p>
                      <a:pPr algn="ctr">
                        <a:spcAft>
                          <a:spcPts val="0"/>
                        </a:spcAft>
                      </a:pPr>
                      <a:r>
                        <a:rPr lang="en-GB" sz="1200" b="1">
                          <a:effectLst/>
                        </a:rPr>
                        <a:t>1:8</a:t>
                      </a:r>
                      <a:endParaRPr lang="tr-TR" sz="1200" b="1">
                        <a:effectLst/>
                        <a:latin typeface="Calibri"/>
                      </a:endParaRPr>
                    </a:p>
                  </a:txBody>
                  <a:tcPr marL="34585" marR="34585" marT="0" marB="0" anchor="ctr"/>
                </a:tc>
                <a:tc vMerge="1">
                  <a:txBody>
                    <a:bodyPr/>
                    <a:lstStyle/>
                    <a:p>
                      <a:endParaRPr lang="tr-TR"/>
                    </a:p>
                  </a:txBody>
                  <a:tcPr/>
                </a:tc>
                <a:tc>
                  <a:txBody>
                    <a:bodyPr/>
                    <a:lstStyle/>
                    <a:p>
                      <a:pPr algn="ctr">
                        <a:spcAft>
                          <a:spcPts val="0"/>
                        </a:spcAft>
                      </a:pPr>
                      <a:r>
                        <a:rPr lang="en-GB" sz="1200" b="1">
                          <a:effectLst/>
                        </a:rPr>
                        <a:t> </a:t>
                      </a:r>
                      <a:endParaRPr lang="tr-TR" sz="1200" b="1">
                        <a:effectLst/>
                        <a:latin typeface="Calibri"/>
                      </a:endParaRPr>
                    </a:p>
                  </a:txBody>
                  <a:tcPr marL="34585" marR="34585" marT="0" marB="0" anchor="ctr"/>
                </a:tc>
                <a:tc gridSpan="2" vMerge="1">
                  <a:txBody>
                    <a:bodyPr/>
                    <a:lstStyle/>
                    <a:p>
                      <a:endParaRPr lang="tr-TR"/>
                    </a:p>
                  </a:txBody>
                  <a:tcPr/>
                </a:tc>
                <a:tc hMerge="1" vMerge="1">
                  <a:txBody>
                    <a:bodyPr/>
                    <a:lstStyle/>
                    <a:p>
                      <a:endParaRPr lang="tr-TR"/>
                    </a:p>
                  </a:txBody>
                  <a:tcPr/>
                </a:tc>
                <a:tc>
                  <a:txBody>
                    <a:bodyPr/>
                    <a:lstStyle/>
                    <a:p>
                      <a:pPr algn="ctr">
                        <a:spcAft>
                          <a:spcPts val="0"/>
                        </a:spcAft>
                      </a:pPr>
                      <a:r>
                        <a:rPr lang="en-GB" sz="1200" b="1">
                          <a:effectLst/>
                        </a:rPr>
                        <a:t> </a:t>
                      </a:r>
                      <a:endParaRPr lang="tr-TR" sz="1200" b="1">
                        <a:effectLst/>
                        <a:latin typeface="Calibri"/>
                      </a:endParaRPr>
                    </a:p>
                  </a:txBody>
                  <a:tcPr marL="34585" marR="34585" marT="0" marB="0" anchor="ctr"/>
                </a:tc>
                <a:tc vMerge="1">
                  <a:txBody>
                    <a:bodyPr/>
                    <a:lstStyle/>
                    <a:p>
                      <a:endParaRPr lang="tr-TR"/>
                    </a:p>
                  </a:txBody>
                  <a:tcPr/>
                </a:tc>
                <a:tc>
                  <a:txBody>
                    <a:bodyPr/>
                    <a:lstStyle/>
                    <a:p>
                      <a:pPr algn="ctr">
                        <a:spcAft>
                          <a:spcPts val="0"/>
                        </a:spcAft>
                      </a:pPr>
                      <a:r>
                        <a:rPr lang="en-GB" sz="1200" b="1">
                          <a:effectLst/>
                        </a:rPr>
                        <a:t> </a:t>
                      </a:r>
                      <a:endParaRPr lang="tr-TR" sz="1200" b="1">
                        <a:effectLst/>
                        <a:latin typeface="Calibri"/>
                      </a:endParaRPr>
                    </a:p>
                  </a:txBody>
                  <a:tcPr marL="34585" marR="34585" marT="0" marB="0" anchor="ctr"/>
                </a:tc>
                <a:tc vMerge="1">
                  <a:txBody>
                    <a:bodyPr/>
                    <a:lstStyle/>
                    <a:p>
                      <a:endParaRPr lang="tr-TR"/>
                    </a:p>
                  </a:txBody>
                  <a:tcPr/>
                </a:tc>
                <a:tc>
                  <a:txBody>
                    <a:bodyPr/>
                    <a:lstStyle/>
                    <a:p>
                      <a:pPr algn="ctr">
                        <a:spcAft>
                          <a:spcPts val="0"/>
                        </a:spcAft>
                      </a:pPr>
                      <a:r>
                        <a:rPr lang="en-GB" sz="1200" b="1">
                          <a:effectLst/>
                        </a:rPr>
                        <a:t> </a:t>
                      </a:r>
                      <a:endParaRPr lang="tr-TR" sz="1200" b="1">
                        <a:effectLst/>
                        <a:latin typeface="Calibri"/>
                      </a:endParaRPr>
                    </a:p>
                  </a:txBody>
                  <a:tcPr marL="34585" marR="34585" marT="0" marB="0" anchor="ctr"/>
                </a:tc>
                <a:tc>
                  <a:txBody>
                    <a:bodyPr/>
                    <a:lstStyle/>
                    <a:p>
                      <a:pPr algn="ctr">
                        <a:spcAft>
                          <a:spcPts val="0"/>
                        </a:spcAft>
                      </a:pPr>
                      <a:r>
                        <a:rPr lang="en-GB" sz="1200" b="1">
                          <a:effectLst/>
                        </a:rPr>
                        <a:t>1.0</a:t>
                      </a:r>
                      <a:endParaRPr lang="tr-TR" sz="1200" b="1">
                        <a:effectLst/>
                        <a:latin typeface="Calibri"/>
                      </a:endParaRPr>
                    </a:p>
                  </a:txBody>
                  <a:tcPr marL="34585" marR="34585" marT="0" marB="0" anchor="ctr"/>
                </a:tc>
                <a:tc gridSpan="2">
                  <a:txBody>
                    <a:bodyPr/>
                    <a:lstStyle/>
                    <a:p>
                      <a:pPr algn="ctr">
                        <a:spcAft>
                          <a:spcPts val="0"/>
                        </a:spcAft>
                      </a:pPr>
                      <a:r>
                        <a:rPr lang="en-GB" sz="1200" b="1">
                          <a:effectLst/>
                        </a:rPr>
                        <a:t> </a:t>
                      </a:r>
                      <a:endParaRPr lang="tr-TR" sz="1200" b="1">
                        <a:effectLst/>
                        <a:latin typeface="Calibri"/>
                      </a:endParaRPr>
                    </a:p>
                  </a:txBody>
                  <a:tcPr marL="34585" marR="34585" marT="0" marB="0" anchor="ctr"/>
                </a:tc>
                <a:tc hMerge="1">
                  <a:txBody>
                    <a:bodyPr/>
                    <a:lstStyle/>
                    <a:p>
                      <a:endParaRPr lang="tr-TR"/>
                    </a:p>
                  </a:txBody>
                  <a:tcPr/>
                </a:tc>
                <a:tc gridSpan="3">
                  <a:txBody>
                    <a:bodyPr/>
                    <a:lstStyle/>
                    <a:p>
                      <a:pPr algn="ctr">
                        <a:spcAft>
                          <a:spcPts val="0"/>
                        </a:spcAft>
                      </a:pPr>
                      <a:r>
                        <a:rPr lang="en-GB" sz="1200" b="1">
                          <a:effectLst/>
                        </a:rPr>
                        <a:t>1.8</a:t>
                      </a:r>
                      <a:endParaRPr lang="tr-TR" sz="1200" b="1">
                        <a:effectLst/>
                        <a:latin typeface="Calibri"/>
                      </a:endParaRPr>
                    </a:p>
                  </a:txBody>
                  <a:tcPr marL="34585" marR="34585" marT="0" marB="0" anchor="ctr"/>
                </a:tc>
                <a:tc hMerge="1">
                  <a:txBody>
                    <a:bodyPr/>
                    <a:lstStyle/>
                    <a:p>
                      <a:endParaRPr lang="tr-TR"/>
                    </a:p>
                  </a:txBody>
                  <a:tcPr/>
                </a:tc>
                <a:tc hMerge="1">
                  <a:txBody>
                    <a:bodyPr/>
                    <a:lstStyle/>
                    <a:p>
                      <a:pPr>
                        <a:lnSpc>
                          <a:spcPct val="115000"/>
                        </a:lnSpc>
                        <a:spcAft>
                          <a:spcPts val="1000"/>
                        </a:spcAft>
                      </a:pPr>
                      <a:endParaRPr lang="tr-TR" sz="900" dirty="0">
                        <a:effectLst/>
                        <a:latin typeface="Calibri"/>
                        <a:ea typeface="Times New Roman"/>
                        <a:cs typeface="Times New Roman"/>
                      </a:endParaRPr>
                    </a:p>
                  </a:txBody>
                  <a:tcPr marL="0" marR="0" marT="0" marB="0" anchor="ctr"/>
                </a:tc>
                <a:tc gridSpan="2">
                  <a:txBody>
                    <a:bodyPr/>
                    <a:lstStyle/>
                    <a:p>
                      <a:pPr algn="ctr">
                        <a:spcAft>
                          <a:spcPts val="0"/>
                        </a:spcAft>
                      </a:pPr>
                      <a:r>
                        <a:rPr lang="en-GB" sz="1200" b="1">
                          <a:effectLst/>
                        </a:rPr>
                        <a:t> </a:t>
                      </a:r>
                      <a:endParaRPr lang="tr-TR" sz="1200" b="1">
                        <a:effectLst/>
                        <a:latin typeface="Calibri"/>
                      </a:endParaRPr>
                    </a:p>
                  </a:txBody>
                  <a:tcPr marL="34585" marR="34585" marT="0" marB="0" anchor="ctr"/>
                </a:tc>
                <a:tc hMerge="1">
                  <a:txBody>
                    <a:bodyPr/>
                    <a:lstStyle/>
                    <a:p>
                      <a:endParaRPr lang="tr-TR"/>
                    </a:p>
                  </a:txBody>
                  <a:tcPr/>
                </a:tc>
                <a:tc gridSpan="3">
                  <a:txBody>
                    <a:bodyPr/>
                    <a:lstStyle/>
                    <a:p>
                      <a:pPr>
                        <a:lnSpc>
                          <a:spcPct val="115000"/>
                        </a:lnSpc>
                        <a:spcAft>
                          <a:spcPts val="1000"/>
                        </a:spcAft>
                      </a:pPr>
                      <a:r>
                        <a:rPr lang="tr-TR" sz="1200" b="1" dirty="0">
                          <a:effectLst/>
                        </a:rPr>
                        <a:t> </a:t>
                      </a:r>
                      <a:endParaRPr lang="tr-TR" sz="1200" b="1" dirty="0">
                        <a:effectLst/>
                        <a:latin typeface="Calibri"/>
                        <a:ea typeface="Times New Roman"/>
                        <a:cs typeface="Times New Roman"/>
                      </a:endParaRPr>
                    </a:p>
                  </a:txBody>
                  <a:tcPr marL="0" marR="0" marT="0" marB="0" anchor="ctr"/>
                </a:tc>
                <a:tc hMerge="1">
                  <a:txBody>
                    <a:bodyPr/>
                    <a:lstStyle/>
                    <a:p>
                      <a:endParaRPr lang="tr-TR"/>
                    </a:p>
                  </a:txBody>
                  <a:tcPr/>
                </a:tc>
                <a:tc hMerge="1">
                  <a:txBody>
                    <a:bodyPr/>
                    <a:lstStyle/>
                    <a:p>
                      <a:endParaRPr lang="tr-TR"/>
                    </a:p>
                  </a:txBody>
                  <a:tcPr/>
                </a:tc>
              </a:tr>
              <a:tr h="248961">
                <a:tc>
                  <a:txBody>
                    <a:bodyPr/>
                    <a:lstStyle/>
                    <a:p>
                      <a:pPr algn="ctr">
                        <a:spcAft>
                          <a:spcPts val="0"/>
                        </a:spcAft>
                      </a:pPr>
                      <a:r>
                        <a:rPr lang="en-GB" sz="1200" b="1">
                          <a:effectLst/>
                        </a:rPr>
                        <a:t>1:9</a:t>
                      </a:r>
                      <a:endParaRPr lang="tr-TR" sz="1200" b="1">
                        <a:effectLst/>
                        <a:latin typeface="Calibri"/>
                      </a:endParaRPr>
                    </a:p>
                  </a:txBody>
                  <a:tcPr marL="34585" marR="34585" marT="0" marB="0" anchor="ctr"/>
                </a:tc>
                <a:tc vMerge="1">
                  <a:txBody>
                    <a:bodyPr/>
                    <a:lstStyle/>
                    <a:p>
                      <a:endParaRPr lang="tr-TR"/>
                    </a:p>
                  </a:txBody>
                  <a:tcPr/>
                </a:tc>
                <a:tc>
                  <a:txBody>
                    <a:bodyPr/>
                    <a:lstStyle/>
                    <a:p>
                      <a:pPr algn="ctr">
                        <a:spcAft>
                          <a:spcPts val="0"/>
                        </a:spcAft>
                      </a:pPr>
                      <a:r>
                        <a:rPr lang="en-GB" sz="1200" b="1">
                          <a:effectLst/>
                        </a:rPr>
                        <a:t> </a:t>
                      </a:r>
                      <a:endParaRPr lang="tr-TR" sz="1200" b="1">
                        <a:effectLst/>
                        <a:latin typeface="Calibri"/>
                      </a:endParaRPr>
                    </a:p>
                  </a:txBody>
                  <a:tcPr marL="34585" marR="34585" marT="0" marB="0" anchor="ctr"/>
                </a:tc>
                <a:tc gridSpan="2" vMerge="1">
                  <a:txBody>
                    <a:bodyPr/>
                    <a:lstStyle/>
                    <a:p>
                      <a:endParaRPr lang="tr-TR"/>
                    </a:p>
                  </a:txBody>
                  <a:tcPr/>
                </a:tc>
                <a:tc hMerge="1" vMerge="1">
                  <a:txBody>
                    <a:bodyPr/>
                    <a:lstStyle/>
                    <a:p>
                      <a:endParaRPr lang="tr-TR"/>
                    </a:p>
                  </a:txBody>
                  <a:tcPr/>
                </a:tc>
                <a:tc>
                  <a:txBody>
                    <a:bodyPr/>
                    <a:lstStyle/>
                    <a:p>
                      <a:pPr algn="ctr">
                        <a:spcAft>
                          <a:spcPts val="0"/>
                        </a:spcAft>
                      </a:pPr>
                      <a:r>
                        <a:rPr lang="en-GB" sz="1200" b="1" dirty="0">
                          <a:effectLst/>
                        </a:rPr>
                        <a:t> </a:t>
                      </a:r>
                      <a:endParaRPr lang="tr-TR" sz="1200" b="1" dirty="0">
                        <a:effectLst/>
                        <a:latin typeface="Calibri"/>
                      </a:endParaRPr>
                    </a:p>
                  </a:txBody>
                  <a:tcPr marL="34585" marR="34585" marT="0" marB="0" anchor="ctr"/>
                </a:tc>
                <a:tc vMerge="1">
                  <a:txBody>
                    <a:bodyPr/>
                    <a:lstStyle/>
                    <a:p>
                      <a:endParaRPr lang="tr-TR"/>
                    </a:p>
                  </a:txBody>
                  <a:tcPr/>
                </a:tc>
                <a:tc>
                  <a:txBody>
                    <a:bodyPr/>
                    <a:lstStyle/>
                    <a:p>
                      <a:pPr algn="ctr">
                        <a:spcAft>
                          <a:spcPts val="0"/>
                        </a:spcAft>
                      </a:pPr>
                      <a:r>
                        <a:rPr lang="en-GB" sz="1200" b="1">
                          <a:effectLst/>
                        </a:rPr>
                        <a:t> </a:t>
                      </a:r>
                      <a:endParaRPr lang="tr-TR" sz="1200" b="1">
                        <a:effectLst/>
                        <a:latin typeface="Calibri"/>
                      </a:endParaRPr>
                    </a:p>
                  </a:txBody>
                  <a:tcPr marL="34585" marR="34585" marT="0" marB="0" anchor="ctr"/>
                </a:tc>
                <a:tc vMerge="1">
                  <a:txBody>
                    <a:bodyPr/>
                    <a:lstStyle/>
                    <a:p>
                      <a:endParaRPr lang="tr-TR"/>
                    </a:p>
                  </a:txBody>
                  <a:tcPr/>
                </a:tc>
                <a:tc>
                  <a:txBody>
                    <a:bodyPr/>
                    <a:lstStyle/>
                    <a:p>
                      <a:pPr algn="ctr">
                        <a:spcAft>
                          <a:spcPts val="0"/>
                        </a:spcAft>
                      </a:pPr>
                      <a:r>
                        <a:rPr lang="en-GB" sz="1200" b="1">
                          <a:effectLst/>
                        </a:rPr>
                        <a:t> </a:t>
                      </a:r>
                      <a:endParaRPr lang="tr-TR" sz="1200" b="1">
                        <a:effectLst/>
                        <a:latin typeface="Calibri"/>
                      </a:endParaRPr>
                    </a:p>
                  </a:txBody>
                  <a:tcPr marL="34585" marR="34585" marT="0" marB="0" anchor="ctr"/>
                </a:tc>
                <a:tc>
                  <a:txBody>
                    <a:bodyPr/>
                    <a:lstStyle/>
                    <a:p>
                      <a:pPr algn="ctr">
                        <a:spcAft>
                          <a:spcPts val="0"/>
                        </a:spcAft>
                      </a:pPr>
                      <a:r>
                        <a:rPr lang="en-GB" sz="1200" b="1">
                          <a:effectLst/>
                        </a:rPr>
                        <a:t>1.1</a:t>
                      </a:r>
                      <a:endParaRPr lang="tr-TR" sz="1200" b="1">
                        <a:effectLst/>
                        <a:latin typeface="Calibri"/>
                      </a:endParaRPr>
                    </a:p>
                  </a:txBody>
                  <a:tcPr marL="34585" marR="34585" marT="0" marB="0" anchor="ctr"/>
                </a:tc>
                <a:tc gridSpan="2">
                  <a:txBody>
                    <a:bodyPr/>
                    <a:lstStyle/>
                    <a:p>
                      <a:pPr algn="ctr">
                        <a:spcAft>
                          <a:spcPts val="0"/>
                        </a:spcAft>
                      </a:pPr>
                      <a:r>
                        <a:rPr lang="en-GB" sz="1200" b="1">
                          <a:effectLst/>
                        </a:rPr>
                        <a:t> </a:t>
                      </a:r>
                      <a:endParaRPr lang="tr-TR" sz="1200" b="1">
                        <a:effectLst/>
                        <a:latin typeface="Calibri"/>
                      </a:endParaRPr>
                    </a:p>
                  </a:txBody>
                  <a:tcPr marL="34585" marR="34585" marT="0" marB="0" anchor="ctr"/>
                </a:tc>
                <a:tc hMerge="1">
                  <a:txBody>
                    <a:bodyPr/>
                    <a:lstStyle/>
                    <a:p>
                      <a:endParaRPr lang="tr-TR"/>
                    </a:p>
                  </a:txBody>
                  <a:tcPr/>
                </a:tc>
                <a:tc gridSpan="3">
                  <a:txBody>
                    <a:bodyPr/>
                    <a:lstStyle/>
                    <a:p>
                      <a:pPr algn="ctr">
                        <a:spcAft>
                          <a:spcPts val="0"/>
                        </a:spcAft>
                      </a:pPr>
                      <a:r>
                        <a:rPr lang="en-GB" sz="1200" b="1">
                          <a:effectLst/>
                        </a:rPr>
                        <a:t>1.8</a:t>
                      </a:r>
                      <a:endParaRPr lang="tr-TR" sz="1200" b="1">
                        <a:effectLst/>
                        <a:latin typeface="Calibri"/>
                      </a:endParaRPr>
                    </a:p>
                  </a:txBody>
                  <a:tcPr marL="34585" marR="34585" marT="0" marB="0" anchor="ctr"/>
                </a:tc>
                <a:tc hMerge="1">
                  <a:txBody>
                    <a:bodyPr/>
                    <a:lstStyle/>
                    <a:p>
                      <a:endParaRPr lang="tr-TR"/>
                    </a:p>
                  </a:txBody>
                  <a:tcPr/>
                </a:tc>
                <a:tc hMerge="1">
                  <a:txBody>
                    <a:bodyPr/>
                    <a:lstStyle/>
                    <a:p>
                      <a:pPr>
                        <a:lnSpc>
                          <a:spcPct val="115000"/>
                        </a:lnSpc>
                        <a:spcAft>
                          <a:spcPts val="1000"/>
                        </a:spcAft>
                      </a:pPr>
                      <a:endParaRPr lang="tr-TR" sz="900" dirty="0">
                        <a:effectLst/>
                        <a:latin typeface="Calibri"/>
                        <a:ea typeface="Times New Roman"/>
                        <a:cs typeface="Times New Roman"/>
                      </a:endParaRPr>
                    </a:p>
                  </a:txBody>
                  <a:tcPr marL="0" marR="0" marT="0" marB="0" anchor="ctr"/>
                </a:tc>
                <a:tc gridSpan="2">
                  <a:txBody>
                    <a:bodyPr/>
                    <a:lstStyle/>
                    <a:p>
                      <a:pPr algn="ctr">
                        <a:spcAft>
                          <a:spcPts val="0"/>
                        </a:spcAft>
                      </a:pPr>
                      <a:r>
                        <a:rPr lang="en-GB" sz="1200" b="1">
                          <a:effectLst/>
                        </a:rPr>
                        <a:t> </a:t>
                      </a:r>
                      <a:endParaRPr lang="tr-TR" sz="1200" b="1">
                        <a:effectLst/>
                        <a:latin typeface="Calibri"/>
                      </a:endParaRPr>
                    </a:p>
                  </a:txBody>
                  <a:tcPr marL="34585" marR="34585" marT="0" marB="0" anchor="ctr"/>
                </a:tc>
                <a:tc hMerge="1">
                  <a:txBody>
                    <a:bodyPr/>
                    <a:lstStyle/>
                    <a:p>
                      <a:endParaRPr lang="tr-TR"/>
                    </a:p>
                  </a:txBody>
                  <a:tcPr/>
                </a:tc>
                <a:tc gridSpan="3">
                  <a:txBody>
                    <a:bodyPr/>
                    <a:lstStyle/>
                    <a:p>
                      <a:pPr>
                        <a:lnSpc>
                          <a:spcPct val="115000"/>
                        </a:lnSpc>
                        <a:spcAft>
                          <a:spcPts val="1000"/>
                        </a:spcAft>
                      </a:pPr>
                      <a:r>
                        <a:rPr lang="tr-TR" sz="1200" b="1" dirty="0">
                          <a:effectLst/>
                        </a:rPr>
                        <a:t> </a:t>
                      </a:r>
                      <a:endParaRPr lang="tr-TR" sz="1200" b="1" dirty="0">
                        <a:effectLst/>
                        <a:latin typeface="Calibri"/>
                        <a:ea typeface="Times New Roman"/>
                        <a:cs typeface="Times New Roman"/>
                      </a:endParaRPr>
                    </a:p>
                  </a:txBody>
                  <a:tcPr marL="0" marR="0" marT="0" marB="0" anchor="ctr"/>
                </a:tc>
                <a:tc hMerge="1">
                  <a:txBody>
                    <a:bodyPr/>
                    <a:lstStyle/>
                    <a:p>
                      <a:endParaRPr lang="tr-TR"/>
                    </a:p>
                  </a:txBody>
                  <a:tcPr/>
                </a:tc>
                <a:tc hMerge="1">
                  <a:txBody>
                    <a:bodyPr/>
                    <a:lstStyle/>
                    <a:p>
                      <a:endParaRPr lang="tr-TR"/>
                    </a:p>
                  </a:txBody>
                  <a:tcPr/>
                </a:tc>
              </a:tr>
            </a:tbl>
          </a:graphicData>
        </a:graphic>
      </p:graphicFrame>
    </p:spTree>
    <p:extLst>
      <p:ext uri="{BB962C8B-B14F-4D97-AF65-F5344CB8AC3E}">
        <p14:creationId xmlns="" xmlns:p14="http://schemas.microsoft.com/office/powerpoint/2010/main" val="34973767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3009531242"/>
              </p:ext>
            </p:extLst>
          </p:nvPr>
        </p:nvGraphicFramePr>
        <p:xfrm>
          <a:off x="159023" y="1172380"/>
          <a:ext cx="8820472" cy="5184582"/>
        </p:xfrm>
        <a:graphic>
          <a:graphicData uri="http://schemas.openxmlformats.org/drawingml/2006/table">
            <a:tbl>
              <a:tblPr firstRow="1" firstCol="1" bandRow="1" bandCol="1">
                <a:tableStyleId>{5C22544A-7EE6-4342-B048-85BDC9FD1C3A}</a:tableStyleId>
              </a:tblPr>
              <a:tblGrid>
                <a:gridCol w="827585"/>
                <a:gridCol w="576064"/>
                <a:gridCol w="504056"/>
                <a:gridCol w="648072"/>
                <a:gridCol w="720080"/>
                <a:gridCol w="648072"/>
                <a:gridCol w="576064"/>
                <a:gridCol w="720080"/>
                <a:gridCol w="648072"/>
                <a:gridCol w="792088"/>
                <a:gridCol w="576064"/>
                <a:gridCol w="908120"/>
                <a:gridCol w="676055"/>
              </a:tblGrid>
              <a:tr h="390378">
                <a:tc>
                  <a:txBody>
                    <a:bodyPr/>
                    <a:lstStyle/>
                    <a:p>
                      <a:pPr algn="ctr">
                        <a:lnSpc>
                          <a:spcPct val="115000"/>
                        </a:lnSpc>
                        <a:spcAft>
                          <a:spcPts val="0"/>
                        </a:spcAft>
                      </a:pPr>
                      <a:r>
                        <a:rPr lang="en-GB" sz="1200" b="1" dirty="0">
                          <a:effectLst/>
                        </a:rPr>
                        <a:t> </a:t>
                      </a:r>
                      <a:endParaRPr lang="tr-TR" sz="1200" b="1" dirty="0">
                        <a:effectLst/>
                        <a:latin typeface="Calibri"/>
                        <a:ea typeface="Times New Roman"/>
                        <a:cs typeface="Times New Roman"/>
                      </a:endParaRPr>
                    </a:p>
                  </a:txBody>
                  <a:tcPr marL="68580" marR="68580" marT="0" marB="0" anchor="ctr"/>
                </a:tc>
                <a:tc gridSpan="4">
                  <a:txBody>
                    <a:bodyPr/>
                    <a:lstStyle/>
                    <a:p>
                      <a:pPr algn="ctr">
                        <a:lnSpc>
                          <a:spcPct val="115000"/>
                        </a:lnSpc>
                        <a:spcAft>
                          <a:spcPts val="0"/>
                        </a:spcAft>
                      </a:pPr>
                      <a:r>
                        <a:rPr lang="en-GB" sz="1200" b="1" dirty="0" err="1">
                          <a:effectLst/>
                        </a:rPr>
                        <a:t>e</a:t>
                      </a:r>
                      <a:r>
                        <a:rPr lang="en-GB" sz="1200" b="1" baseline="-25000" dirty="0" err="1">
                          <a:effectLst/>
                        </a:rPr>
                        <a:t>n</a:t>
                      </a:r>
                      <a:r>
                        <a:rPr lang="en-GB" sz="1200" b="1" dirty="0">
                          <a:effectLst/>
                        </a:rPr>
                        <a:t> * (mg/m</a:t>
                      </a:r>
                      <a:r>
                        <a:rPr lang="en-GB" sz="1200" b="1" baseline="30000" dirty="0">
                          <a:effectLst/>
                        </a:rPr>
                        <a:t>2</a:t>
                      </a:r>
                      <a:r>
                        <a:rPr lang="en-GB" sz="1200" b="1" dirty="0">
                          <a:effectLst/>
                        </a:rPr>
                        <a:t>)</a:t>
                      </a:r>
                      <a:endParaRPr lang="tr-TR" sz="1200" b="1" dirty="0">
                        <a:effectLst/>
                        <a:latin typeface="Calibri"/>
                        <a:ea typeface="Times New Roman"/>
                        <a:cs typeface="Times New Roman"/>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a:lnSpc>
                          <a:spcPct val="115000"/>
                        </a:lnSpc>
                        <a:spcAft>
                          <a:spcPts val="0"/>
                        </a:spcAft>
                      </a:pPr>
                      <a:r>
                        <a:rPr lang="en-GB" sz="1200" b="1">
                          <a:effectLst/>
                        </a:rPr>
                        <a:t>e</a:t>
                      </a:r>
                      <a:r>
                        <a:rPr lang="en-GB" sz="1200" b="1" baseline="-25000">
                          <a:effectLst/>
                        </a:rPr>
                        <a:t>n</a:t>
                      </a:r>
                      <a:r>
                        <a:rPr lang="en-GB" sz="1200" b="1">
                          <a:effectLst/>
                        </a:rPr>
                        <a:t> * (mg/m</a:t>
                      </a:r>
                      <a:r>
                        <a:rPr lang="en-GB" sz="1200" b="1" baseline="30000">
                          <a:effectLst/>
                        </a:rPr>
                        <a:t>2</a:t>
                      </a:r>
                      <a:r>
                        <a:rPr lang="en-GB" sz="1200" b="1">
                          <a:effectLst/>
                        </a:rPr>
                        <a:t>)</a:t>
                      </a:r>
                      <a:endParaRPr lang="tr-TR" sz="1200" b="1">
                        <a:effectLst/>
                        <a:latin typeface="Calibri"/>
                        <a:ea typeface="Times New Roman"/>
                        <a:cs typeface="Times New Roman"/>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a:lnSpc>
                          <a:spcPct val="115000"/>
                        </a:lnSpc>
                        <a:spcAft>
                          <a:spcPts val="0"/>
                        </a:spcAft>
                      </a:pPr>
                      <a:r>
                        <a:rPr lang="en-GB" sz="1200" b="1">
                          <a:effectLst/>
                        </a:rPr>
                        <a:t>e</a:t>
                      </a:r>
                      <a:r>
                        <a:rPr lang="en-GB" sz="1200" b="1" baseline="-25000">
                          <a:effectLst/>
                        </a:rPr>
                        <a:t>n</a:t>
                      </a:r>
                      <a:r>
                        <a:rPr lang="en-GB" sz="1200" b="1">
                          <a:effectLst/>
                        </a:rPr>
                        <a:t> * (mg/m</a:t>
                      </a:r>
                      <a:r>
                        <a:rPr lang="en-GB" sz="1200" b="1" baseline="30000">
                          <a:effectLst/>
                        </a:rPr>
                        <a:t>2</a:t>
                      </a:r>
                      <a:r>
                        <a:rPr lang="en-GB" sz="1200" b="1">
                          <a:effectLst/>
                        </a:rPr>
                        <a:t>)</a:t>
                      </a:r>
                      <a:endParaRPr lang="tr-TR" sz="1200" b="1">
                        <a:effectLst/>
                        <a:latin typeface="Calibri"/>
                        <a:ea typeface="Times New Roman"/>
                        <a:cs typeface="Times New Roman"/>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tr-TR"/>
                    </a:p>
                  </a:txBody>
                  <a:tcPr/>
                </a:tc>
              </a:tr>
              <a:tr h="246362">
                <a:tc rowSpan="2">
                  <a:txBody>
                    <a:bodyPr/>
                    <a:lstStyle/>
                    <a:p>
                      <a:pPr algn="ctr">
                        <a:lnSpc>
                          <a:spcPct val="115000"/>
                        </a:lnSpc>
                        <a:spcAft>
                          <a:spcPts val="0"/>
                        </a:spcAft>
                      </a:pPr>
                      <a:r>
                        <a:rPr lang="en-GB" sz="1200" b="1" dirty="0">
                          <a:effectLst/>
                        </a:rPr>
                        <a:t>CEMI:PFA ratio</a:t>
                      </a:r>
                      <a:endParaRPr lang="tr-TR" sz="1200" b="1" dirty="0">
                        <a:effectLst/>
                        <a:latin typeface="Calibri"/>
                        <a:ea typeface="Times New Roman"/>
                        <a:cs typeface="Times New Roman"/>
                      </a:endParaRPr>
                    </a:p>
                  </a:txBody>
                  <a:tcPr marL="68580" marR="68580" marT="0" marB="0" anchor="ctr"/>
                </a:tc>
                <a:tc gridSpan="4">
                  <a:txBody>
                    <a:bodyPr/>
                    <a:lstStyle/>
                    <a:p>
                      <a:pPr algn="ctr">
                        <a:lnSpc>
                          <a:spcPct val="115000"/>
                        </a:lnSpc>
                        <a:spcAft>
                          <a:spcPts val="0"/>
                        </a:spcAft>
                      </a:pPr>
                      <a:r>
                        <a:rPr lang="en-GB" sz="1200" b="1" dirty="0">
                          <a:solidFill>
                            <a:srgbClr val="FF0000"/>
                          </a:solidFill>
                          <a:effectLst/>
                        </a:rPr>
                        <a:t>Cr</a:t>
                      </a:r>
                      <a:endParaRPr lang="tr-TR" sz="1200" b="1" dirty="0">
                        <a:solidFill>
                          <a:srgbClr val="FF0000"/>
                        </a:solidFill>
                        <a:effectLst/>
                        <a:latin typeface="Calibri"/>
                        <a:ea typeface="Times New Roman"/>
                        <a:cs typeface="Times New Roman"/>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a:lnSpc>
                          <a:spcPct val="115000"/>
                        </a:lnSpc>
                        <a:spcAft>
                          <a:spcPts val="0"/>
                        </a:spcAft>
                      </a:pPr>
                      <a:r>
                        <a:rPr lang="en-GB" sz="1200" b="1" dirty="0">
                          <a:solidFill>
                            <a:srgbClr val="FF0000"/>
                          </a:solidFill>
                          <a:effectLst/>
                        </a:rPr>
                        <a:t>Mo</a:t>
                      </a:r>
                      <a:endParaRPr lang="tr-TR" sz="1200" b="1" dirty="0">
                        <a:solidFill>
                          <a:srgbClr val="FF0000"/>
                        </a:solidFill>
                        <a:effectLst/>
                        <a:latin typeface="Calibri"/>
                        <a:ea typeface="Times New Roman"/>
                        <a:cs typeface="Times New Roman"/>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a:lnSpc>
                          <a:spcPct val="115000"/>
                        </a:lnSpc>
                        <a:spcAft>
                          <a:spcPts val="0"/>
                        </a:spcAft>
                      </a:pPr>
                      <a:r>
                        <a:rPr lang="en-GB" sz="1200" b="1" dirty="0">
                          <a:solidFill>
                            <a:srgbClr val="FF0000"/>
                          </a:solidFill>
                          <a:effectLst/>
                        </a:rPr>
                        <a:t>As</a:t>
                      </a:r>
                      <a:endParaRPr lang="tr-TR" sz="1200" b="1" dirty="0">
                        <a:solidFill>
                          <a:srgbClr val="FF0000"/>
                        </a:solidFill>
                        <a:effectLst/>
                        <a:latin typeface="Calibri"/>
                        <a:ea typeface="Times New Roman"/>
                        <a:cs typeface="Times New Roman"/>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tr-TR"/>
                    </a:p>
                  </a:txBody>
                  <a:tcPr/>
                </a:tc>
              </a:tr>
              <a:tr h="672568">
                <a:tc vMerge="1">
                  <a:txBody>
                    <a:bodyPr/>
                    <a:lstStyle/>
                    <a:p>
                      <a:endParaRPr lang="tr-TR"/>
                    </a:p>
                  </a:txBody>
                  <a:tcPr/>
                </a:tc>
                <a:tc gridSpan="2">
                  <a:txBody>
                    <a:bodyPr/>
                    <a:lstStyle/>
                    <a:p>
                      <a:pPr algn="ctr">
                        <a:lnSpc>
                          <a:spcPct val="115000"/>
                        </a:lnSpc>
                        <a:spcAft>
                          <a:spcPts val="0"/>
                        </a:spcAft>
                      </a:pPr>
                      <a:r>
                        <a:rPr lang="en-GB" sz="1200" b="1" dirty="0">
                          <a:effectLst/>
                        </a:rPr>
                        <a:t>Compliance</a:t>
                      </a:r>
                      <a:endParaRPr lang="tr-TR" sz="1200" b="1" dirty="0">
                        <a:effectLst/>
                      </a:endParaRPr>
                    </a:p>
                    <a:p>
                      <a:pPr algn="ctr">
                        <a:lnSpc>
                          <a:spcPct val="115000"/>
                        </a:lnSpc>
                        <a:spcAft>
                          <a:spcPts val="0"/>
                        </a:spcAft>
                      </a:pPr>
                      <a:r>
                        <a:rPr lang="en-GB" sz="1200" b="1" dirty="0">
                          <a:effectLst/>
                        </a:rPr>
                        <a:t>(4d)</a:t>
                      </a:r>
                      <a:endParaRPr lang="tr-TR" sz="1200" b="1" dirty="0">
                        <a:effectLst/>
                        <a:latin typeface="Calibri"/>
                        <a:ea typeface="Times New Roman"/>
                        <a:cs typeface="Times New Roman"/>
                      </a:endParaRPr>
                    </a:p>
                  </a:txBody>
                  <a:tcPr marL="68580" marR="68580" marT="0" marB="0" anchor="ctr"/>
                </a:tc>
                <a:tc hMerge="1">
                  <a:txBody>
                    <a:bodyPr/>
                    <a:lstStyle/>
                    <a:p>
                      <a:endParaRPr lang="en-GB"/>
                    </a:p>
                  </a:txBody>
                  <a:tcPr/>
                </a:tc>
                <a:tc gridSpan="2">
                  <a:txBody>
                    <a:bodyPr/>
                    <a:lstStyle/>
                    <a:p>
                      <a:pPr algn="ctr">
                        <a:lnSpc>
                          <a:spcPct val="115000"/>
                        </a:lnSpc>
                        <a:spcAft>
                          <a:spcPts val="0"/>
                        </a:spcAft>
                      </a:pPr>
                      <a:r>
                        <a:rPr lang="en-GB" sz="1200" b="1">
                          <a:effectLst/>
                        </a:rPr>
                        <a:t>Characterisation</a:t>
                      </a:r>
                      <a:endParaRPr lang="tr-TR" sz="1200" b="1">
                        <a:effectLst/>
                      </a:endParaRPr>
                    </a:p>
                    <a:p>
                      <a:pPr algn="ctr">
                        <a:lnSpc>
                          <a:spcPct val="115000"/>
                        </a:lnSpc>
                        <a:spcAft>
                          <a:spcPts val="0"/>
                        </a:spcAft>
                      </a:pPr>
                      <a:r>
                        <a:rPr lang="en-GB" sz="1200" b="1">
                          <a:effectLst/>
                        </a:rPr>
                        <a:t>(64d)</a:t>
                      </a:r>
                      <a:endParaRPr lang="tr-TR" sz="1200" b="1">
                        <a:effectLst/>
                        <a:latin typeface="Calibri"/>
                        <a:ea typeface="Times New Roman"/>
                        <a:cs typeface="Times New Roman"/>
                      </a:endParaRPr>
                    </a:p>
                  </a:txBody>
                  <a:tcPr marL="68580" marR="68580" marT="0" marB="0" anchor="ctr"/>
                </a:tc>
                <a:tc hMerge="1">
                  <a:txBody>
                    <a:bodyPr/>
                    <a:lstStyle/>
                    <a:p>
                      <a:endParaRPr lang="en-GB"/>
                    </a:p>
                  </a:txBody>
                  <a:tcPr/>
                </a:tc>
                <a:tc gridSpan="2">
                  <a:txBody>
                    <a:bodyPr/>
                    <a:lstStyle/>
                    <a:p>
                      <a:pPr algn="ctr">
                        <a:lnSpc>
                          <a:spcPct val="115000"/>
                        </a:lnSpc>
                        <a:spcAft>
                          <a:spcPts val="0"/>
                        </a:spcAft>
                      </a:pPr>
                      <a:r>
                        <a:rPr lang="en-GB" sz="1200" b="1">
                          <a:effectLst/>
                        </a:rPr>
                        <a:t>Compliance</a:t>
                      </a:r>
                      <a:endParaRPr lang="tr-TR" sz="1200" b="1">
                        <a:effectLst/>
                      </a:endParaRPr>
                    </a:p>
                    <a:p>
                      <a:pPr algn="ctr">
                        <a:lnSpc>
                          <a:spcPct val="115000"/>
                        </a:lnSpc>
                        <a:spcAft>
                          <a:spcPts val="0"/>
                        </a:spcAft>
                      </a:pPr>
                      <a:r>
                        <a:rPr lang="en-GB" sz="1200" b="1">
                          <a:effectLst/>
                        </a:rPr>
                        <a:t>(4d)</a:t>
                      </a:r>
                      <a:endParaRPr lang="tr-TR" sz="1200" b="1">
                        <a:effectLst/>
                        <a:latin typeface="Calibri"/>
                        <a:ea typeface="Times New Roman"/>
                        <a:cs typeface="Times New Roman"/>
                      </a:endParaRPr>
                    </a:p>
                  </a:txBody>
                  <a:tcPr marL="68580" marR="68580" marT="0" marB="0" anchor="ctr"/>
                </a:tc>
                <a:tc hMerge="1">
                  <a:txBody>
                    <a:bodyPr/>
                    <a:lstStyle/>
                    <a:p>
                      <a:endParaRPr lang="en-GB"/>
                    </a:p>
                  </a:txBody>
                  <a:tcPr/>
                </a:tc>
                <a:tc gridSpan="2">
                  <a:txBody>
                    <a:bodyPr/>
                    <a:lstStyle/>
                    <a:p>
                      <a:pPr algn="ctr">
                        <a:lnSpc>
                          <a:spcPct val="115000"/>
                        </a:lnSpc>
                        <a:spcAft>
                          <a:spcPts val="0"/>
                        </a:spcAft>
                      </a:pPr>
                      <a:r>
                        <a:rPr lang="en-GB" sz="1200" b="1" dirty="0">
                          <a:effectLst/>
                        </a:rPr>
                        <a:t>Characterisation (64d)</a:t>
                      </a:r>
                      <a:endParaRPr lang="tr-TR" sz="1200" b="1" dirty="0">
                        <a:effectLst/>
                        <a:latin typeface="Calibri"/>
                        <a:ea typeface="Times New Roman"/>
                        <a:cs typeface="Times New Roman"/>
                      </a:endParaRPr>
                    </a:p>
                  </a:txBody>
                  <a:tcPr marL="68580" marR="68580" marT="0" marB="0" anchor="ctr"/>
                </a:tc>
                <a:tc hMerge="1">
                  <a:txBody>
                    <a:bodyPr/>
                    <a:lstStyle/>
                    <a:p>
                      <a:endParaRPr lang="en-GB"/>
                    </a:p>
                  </a:txBody>
                  <a:tcPr/>
                </a:tc>
                <a:tc gridSpan="2">
                  <a:txBody>
                    <a:bodyPr/>
                    <a:lstStyle/>
                    <a:p>
                      <a:pPr algn="ctr">
                        <a:lnSpc>
                          <a:spcPct val="115000"/>
                        </a:lnSpc>
                        <a:spcAft>
                          <a:spcPts val="0"/>
                        </a:spcAft>
                      </a:pPr>
                      <a:r>
                        <a:rPr lang="en-GB" sz="1200" b="1">
                          <a:effectLst/>
                        </a:rPr>
                        <a:t>Compliance</a:t>
                      </a:r>
                      <a:endParaRPr lang="tr-TR" sz="1200" b="1">
                        <a:effectLst/>
                      </a:endParaRPr>
                    </a:p>
                    <a:p>
                      <a:pPr algn="ctr">
                        <a:lnSpc>
                          <a:spcPct val="115000"/>
                        </a:lnSpc>
                        <a:spcAft>
                          <a:spcPts val="0"/>
                        </a:spcAft>
                      </a:pPr>
                      <a:r>
                        <a:rPr lang="en-GB" sz="1200" b="1">
                          <a:effectLst/>
                        </a:rPr>
                        <a:t>(4d)</a:t>
                      </a:r>
                      <a:endParaRPr lang="tr-TR" sz="1200" b="1">
                        <a:effectLst/>
                        <a:latin typeface="Calibri"/>
                        <a:ea typeface="Times New Roman"/>
                        <a:cs typeface="Times New Roman"/>
                      </a:endParaRPr>
                    </a:p>
                  </a:txBody>
                  <a:tcPr marL="68580" marR="68580" marT="0" marB="0" anchor="ctr"/>
                </a:tc>
                <a:tc hMerge="1">
                  <a:txBody>
                    <a:bodyPr/>
                    <a:lstStyle/>
                    <a:p>
                      <a:endParaRPr lang="en-GB"/>
                    </a:p>
                  </a:txBody>
                  <a:tcPr/>
                </a:tc>
                <a:tc gridSpan="2">
                  <a:txBody>
                    <a:bodyPr/>
                    <a:lstStyle/>
                    <a:p>
                      <a:pPr algn="ctr">
                        <a:lnSpc>
                          <a:spcPct val="115000"/>
                        </a:lnSpc>
                        <a:spcAft>
                          <a:spcPts val="0"/>
                        </a:spcAft>
                      </a:pPr>
                      <a:r>
                        <a:rPr lang="en-GB" sz="1200" b="1" dirty="0">
                          <a:effectLst/>
                        </a:rPr>
                        <a:t>Characterisation</a:t>
                      </a:r>
                      <a:endParaRPr lang="tr-TR" sz="1200" b="1" dirty="0">
                        <a:effectLst/>
                      </a:endParaRPr>
                    </a:p>
                    <a:p>
                      <a:pPr algn="ctr">
                        <a:lnSpc>
                          <a:spcPct val="115000"/>
                        </a:lnSpc>
                        <a:spcAft>
                          <a:spcPts val="0"/>
                        </a:spcAft>
                      </a:pPr>
                      <a:r>
                        <a:rPr lang="en-GB" sz="1200" b="1" dirty="0">
                          <a:effectLst/>
                        </a:rPr>
                        <a:t>(64d)</a:t>
                      </a:r>
                      <a:endParaRPr lang="tr-TR" sz="1200" b="1" dirty="0">
                        <a:effectLst/>
                        <a:latin typeface="Calibri"/>
                        <a:ea typeface="Times New Roman"/>
                        <a:cs typeface="Times New Roman"/>
                      </a:endParaRPr>
                    </a:p>
                  </a:txBody>
                  <a:tcPr marL="68580" marR="68580" marT="0" marB="0" anchor="ctr"/>
                </a:tc>
                <a:tc hMerge="1">
                  <a:txBody>
                    <a:bodyPr/>
                    <a:lstStyle/>
                    <a:p>
                      <a:endParaRPr lang="tr-TR"/>
                    </a:p>
                  </a:txBody>
                  <a:tcPr/>
                </a:tc>
              </a:tr>
              <a:tr h="246362">
                <a:tc>
                  <a:txBody>
                    <a:bodyPr/>
                    <a:lstStyle/>
                    <a:p>
                      <a:pPr algn="ctr">
                        <a:lnSpc>
                          <a:spcPct val="115000"/>
                        </a:lnSpc>
                        <a:spcAft>
                          <a:spcPts val="0"/>
                        </a:spcAft>
                      </a:pPr>
                      <a:r>
                        <a:rPr lang="en-GB" sz="1200" b="1">
                          <a:effectLst/>
                        </a:rPr>
                        <a:t>1:1</a:t>
                      </a:r>
                      <a:endParaRPr lang="tr-TR" sz="1200" b="1">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b="1">
                          <a:effectLst/>
                        </a:rPr>
                        <a:t>1.6</a:t>
                      </a:r>
                      <a:endParaRPr lang="tr-TR" sz="1200" b="1">
                        <a:effectLst/>
                        <a:latin typeface="Calibri"/>
                        <a:ea typeface="Times New Roman"/>
                        <a:cs typeface="Times New Roman"/>
                      </a:endParaRPr>
                    </a:p>
                  </a:txBody>
                  <a:tcPr marL="68580" marR="68580" marT="0" marB="0" anchor="ctr"/>
                </a:tc>
                <a:tc rowSpan="6">
                  <a:txBody>
                    <a:bodyPr/>
                    <a:lstStyle/>
                    <a:p>
                      <a:pPr algn="ctr">
                        <a:lnSpc>
                          <a:spcPct val="115000"/>
                        </a:lnSpc>
                        <a:spcAft>
                          <a:spcPts val="0"/>
                        </a:spcAft>
                      </a:pPr>
                      <a:r>
                        <a:rPr lang="en-GB" sz="1200" b="1" dirty="0">
                          <a:effectLst/>
                        </a:rPr>
                        <a:t>6.25</a:t>
                      </a:r>
                      <a:endParaRPr lang="tr-TR" sz="1200" b="1"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b="1">
                          <a:effectLst/>
                        </a:rPr>
                        <a:t>3.6</a:t>
                      </a:r>
                      <a:endParaRPr lang="tr-TR" sz="1200" b="1">
                        <a:effectLst/>
                        <a:latin typeface="Calibri"/>
                        <a:ea typeface="Times New Roman"/>
                        <a:cs typeface="Times New Roman"/>
                      </a:endParaRPr>
                    </a:p>
                  </a:txBody>
                  <a:tcPr marL="68580" marR="68580" marT="0" marB="0" anchor="ctr"/>
                </a:tc>
                <a:tc rowSpan="6">
                  <a:txBody>
                    <a:bodyPr/>
                    <a:lstStyle/>
                    <a:p>
                      <a:pPr algn="ctr">
                        <a:lnSpc>
                          <a:spcPct val="115000"/>
                        </a:lnSpc>
                        <a:spcAft>
                          <a:spcPts val="0"/>
                        </a:spcAft>
                      </a:pPr>
                      <a:r>
                        <a:rPr lang="en-GB" sz="1200" b="1" dirty="0">
                          <a:effectLst/>
                        </a:rPr>
                        <a:t>25</a:t>
                      </a:r>
                      <a:endParaRPr lang="tr-TR" sz="1200" b="1"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b="1" dirty="0">
                          <a:solidFill>
                            <a:srgbClr val="FF0000"/>
                          </a:solidFill>
                          <a:effectLst/>
                        </a:rPr>
                        <a:t>10</a:t>
                      </a:r>
                      <a:endParaRPr lang="tr-TR" sz="1200" b="1" dirty="0">
                        <a:solidFill>
                          <a:srgbClr val="FF0000"/>
                        </a:solidFill>
                        <a:effectLst/>
                        <a:latin typeface="Calibri"/>
                        <a:ea typeface="Times New Roman"/>
                        <a:cs typeface="Times New Roman"/>
                      </a:endParaRPr>
                    </a:p>
                  </a:txBody>
                  <a:tcPr marL="68580" marR="68580" marT="0" marB="0" anchor="ctr"/>
                </a:tc>
                <a:tc rowSpan="6">
                  <a:txBody>
                    <a:bodyPr/>
                    <a:lstStyle/>
                    <a:p>
                      <a:pPr algn="ctr">
                        <a:lnSpc>
                          <a:spcPct val="115000"/>
                        </a:lnSpc>
                        <a:spcAft>
                          <a:spcPts val="0"/>
                        </a:spcAft>
                      </a:pPr>
                      <a:r>
                        <a:rPr lang="en-GB" sz="1200" b="1" dirty="0">
                          <a:effectLst/>
                        </a:rPr>
                        <a:t>5</a:t>
                      </a:r>
                      <a:endParaRPr lang="tr-TR" sz="1200" b="1"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b="1">
                          <a:effectLst/>
                        </a:rPr>
                        <a:t>18</a:t>
                      </a:r>
                      <a:endParaRPr lang="tr-TR" sz="1200" b="1">
                        <a:effectLst/>
                        <a:latin typeface="Calibri"/>
                        <a:ea typeface="Times New Roman"/>
                        <a:cs typeface="Times New Roman"/>
                      </a:endParaRPr>
                    </a:p>
                  </a:txBody>
                  <a:tcPr marL="68580" marR="68580" marT="0" marB="0" anchor="ctr"/>
                </a:tc>
                <a:tc rowSpan="6">
                  <a:txBody>
                    <a:bodyPr/>
                    <a:lstStyle/>
                    <a:p>
                      <a:pPr algn="ctr">
                        <a:lnSpc>
                          <a:spcPct val="115000"/>
                        </a:lnSpc>
                        <a:spcAft>
                          <a:spcPts val="0"/>
                        </a:spcAft>
                      </a:pPr>
                      <a:r>
                        <a:rPr lang="en-GB" sz="1200" b="1" dirty="0">
                          <a:effectLst/>
                        </a:rPr>
                        <a:t>20</a:t>
                      </a:r>
                      <a:endParaRPr lang="tr-TR" sz="1200" b="1"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b="1" dirty="0">
                          <a:solidFill>
                            <a:srgbClr val="FF0000"/>
                          </a:solidFill>
                          <a:effectLst/>
                        </a:rPr>
                        <a:t>14</a:t>
                      </a:r>
                      <a:endParaRPr lang="tr-TR" sz="1200" b="1" dirty="0">
                        <a:solidFill>
                          <a:srgbClr val="FF0000"/>
                        </a:solidFill>
                        <a:effectLst/>
                        <a:latin typeface="Calibri"/>
                        <a:ea typeface="Times New Roman"/>
                        <a:cs typeface="Times New Roman"/>
                      </a:endParaRPr>
                    </a:p>
                  </a:txBody>
                  <a:tcPr marL="68580" marR="68580" marT="0" marB="0" anchor="ctr"/>
                </a:tc>
                <a:tc rowSpan="6">
                  <a:txBody>
                    <a:bodyPr/>
                    <a:lstStyle/>
                    <a:p>
                      <a:pPr algn="ctr">
                        <a:lnSpc>
                          <a:spcPct val="115000"/>
                        </a:lnSpc>
                        <a:spcAft>
                          <a:spcPts val="0"/>
                        </a:spcAft>
                      </a:pPr>
                      <a:r>
                        <a:rPr lang="en-GB" sz="1200" b="1" dirty="0">
                          <a:effectLst/>
                        </a:rPr>
                        <a:t>5</a:t>
                      </a:r>
                      <a:endParaRPr lang="tr-TR" sz="1200" b="1"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b="1" dirty="0">
                          <a:solidFill>
                            <a:srgbClr val="FF0000"/>
                          </a:solidFill>
                          <a:effectLst/>
                        </a:rPr>
                        <a:t>30</a:t>
                      </a:r>
                      <a:endParaRPr lang="tr-TR" sz="1200" b="1" dirty="0">
                        <a:solidFill>
                          <a:srgbClr val="FF0000"/>
                        </a:solidFill>
                        <a:effectLst/>
                        <a:latin typeface="Calibri"/>
                        <a:ea typeface="Times New Roman"/>
                        <a:cs typeface="Times New Roman"/>
                      </a:endParaRPr>
                    </a:p>
                  </a:txBody>
                  <a:tcPr marL="68580" marR="68580" marT="0" marB="0" anchor="ctr"/>
                </a:tc>
                <a:tc rowSpan="6">
                  <a:txBody>
                    <a:bodyPr/>
                    <a:lstStyle/>
                    <a:p>
                      <a:pPr algn="ctr">
                        <a:lnSpc>
                          <a:spcPct val="115000"/>
                        </a:lnSpc>
                        <a:spcAft>
                          <a:spcPts val="0"/>
                        </a:spcAft>
                      </a:pPr>
                      <a:r>
                        <a:rPr lang="en-GB" sz="1200" b="1">
                          <a:effectLst/>
                        </a:rPr>
                        <a:t>20</a:t>
                      </a:r>
                      <a:endParaRPr lang="tr-TR" sz="1200" b="1">
                        <a:effectLst/>
                        <a:latin typeface="Calibri"/>
                        <a:ea typeface="Times New Roman"/>
                        <a:cs typeface="Times New Roman"/>
                      </a:endParaRPr>
                    </a:p>
                  </a:txBody>
                  <a:tcPr marL="68580" marR="68580" marT="0" marB="0" anchor="ctr"/>
                </a:tc>
              </a:tr>
              <a:tr h="246362">
                <a:tc>
                  <a:txBody>
                    <a:bodyPr/>
                    <a:lstStyle/>
                    <a:p>
                      <a:pPr algn="ctr">
                        <a:lnSpc>
                          <a:spcPct val="115000"/>
                        </a:lnSpc>
                        <a:spcAft>
                          <a:spcPts val="0"/>
                        </a:spcAft>
                      </a:pPr>
                      <a:r>
                        <a:rPr lang="en-GB" sz="1200" b="1">
                          <a:effectLst/>
                        </a:rPr>
                        <a:t>1:2</a:t>
                      </a:r>
                      <a:endParaRPr lang="tr-TR" sz="1200" b="1">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b="1" dirty="0">
                          <a:effectLst/>
                        </a:rPr>
                        <a:t>3.7</a:t>
                      </a:r>
                      <a:endParaRPr lang="tr-TR" sz="1200" b="1" dirty="0">
                        <a:effectLst/>
                        <a:latin typeface="Calibri"/>
                        <a:ea typeface="Times New Roman"/>
                        <a:cs typeface="Times New Roman"/>
                      </a:endParaRPr>
                    </a:p>
                  </a:txBody>
                  <a:tcPr marL="68580" marR="68580" marT="0" marB="0" anchor="ctr"/>
                </a:tc>
                <a:tc vMerge="1">
                  <a:txBody>
                    <a:bodyPr/>
                    <a:lstStyle/>
                    <a:p>
                      <a:endParaRPr lang="en-GB"/>
                    </a:p>
                  </a:txBody>
                  <a:tcPr/>
                </a:tc>
                <a:tc>
                  <a:txBody>
                    <a:bodyPr/>
                    <a:lstStyle/>
                    <a:p>
                      <a:pPr algn="ctr">
                        <a:lnSpc>
                          <a:spcPct val="115000"/>
                        </a:lnSpc>
                        <a:spcAft>
                          <a:spcPts val="0"/>
                        </a:spcAft>
                      </a:pPr>
                      <a:r>
                        <a:rPr lang="en-GB" sz="1200" b="1" dirty="0">
                          <a:effectLst/>
                        </a:rPr>
                        <a:t>4.5</a:t>
                      </a:r>
                      <a:endParaRPr lang="tr-TR" sz="1200" b="1" dirty="0">
                        <a:effectLst/>
                        <a:latin typeface="Calibri"/>
                        <a:ea typeface="Times New Roman"/>
                        <a:cs typeface="Times New Roman"/>
                      </a:endParaRPr>
                    </a:p>
                  </a:txBody>
                  <a:tcPr marL="68580" marR="68580" marT="0" marB="0" anchor="ctr"/>
                </a:tc>
                <a:tc vMerge="1">
                  <a:txBody>
                    <a:bodyPr/>
                    <a:lstStyle/>
                    <a:p>
                      <a:endParaRPr lang="en-GB"/>
                    </a:p>
                  </a:txBody>
                  <a:tcPr/>
                </a:tc>
                <a:tc>
                  <a:txBody>
                    <a:bodyPr/>
                    <a:lstStyle/>
                    <a:p>
                      <a:pPr algn="ctr">
                        <a:lnSpc>
                          <a:spcPct val="115000"/>
                        </a:lnSpc>
                        <a:spcAft>
                          <a:spcPts val="0"/>
                        </a:spcAft>
                      </a:pPr>
                      <a:r>
                        <a:rPr lang="en-GB" sz="1200" b="1" dirty="0">
                          <a:solidFill>
                            <a:srgbClr val="FF0000"/>
                          </a:solidFill>
                          <a:effectLst/>
                        </a:rPr>
                        <a:t>9.7</a:t>
                      </a:r>
                      <a:endParaRPr lang="tr-TR" sz="1200" b="1" dirty="0">
                        <a:solidFill>
                          <a:srgbClr val="FF0000"/>
                        </a:solidFill>
                        <a:effectLst/>
                        <a:latin typeface="Calibri"/>
                        <a:ea typeface="Times New Roman"/>
                        <a:cs typeface="Times New Roman"/>
                      </a:endParaRPr>
                    </a:p>
                  </a:txBody>
                  <a:tcPr marL="68580" marR="68580" marT="0" marB="0" anchor="ctr"/>
                </a:tc>
                <a:tc vMerge="1">
                  <a:txBody>
                    <a:bodyPr/>
                    <a:lstStyle/>
                    <a:p>
                      <a:endParaRPr lang="en-GB"/>
                    </a:p>
                  </a:txBody>
                  <a:tcPr/>
                </a:tc>
                <a:tc>
                  <a:txBody>
                    <a:bodyPr/>
                    <a:lstStyle/>
                    <a:p>
                      <a:pPr algn="ctr">
                        <a:lnSpc>
                          <a:spcPct val="115000"/>
                        </a:lnSpc>
                        <a:spcAft>
                          <a:spcPts val="0"/>
                        </a:spcAft>
                      </a:pPr>
                      <a:r>
                        <a:rPr lang="en-GB" sz="1200" b="1">
                          <a:effectLst/>
                        </a:rPr>
                        <a:t>18.1</a:t>
                      </a:r>
                      <a:endParaRPr lang="tr-TR" sz="1200" b="1">
                        <a:effectLst/>
                        <a:latin typeface="Calibri"/>
                        <a:ea typeface="Times New Roman"/>
                        <a:cs typeface="Times New Roman"/>
                      </a:endParaRPr>
                    </a:p>
                  </a:txBody>
                  <a:tcPr marL="68580" marR="68580" marT="0" marB="0" anchor="ctr"/>
                </a:tc>
                <a:tc vMerge="1">
                  <a:txBody>
                    <a:bodyPr/>
                    <a:lstStyle/>
                    <a:p>
                      <a:endParaRPr lang="en-GB"/>
                    </a:p>
                  </a:txBody>
                  <a:tcPr/>
                </a:tc>
                <a:tc>
                  <a:txBody>
                    <a:bodyPr/>
                    <a:lstStyle/>
                    <a:p>
                      <a:pPr algn="ctr">
                        <a:lnSpc>
                          <a:spcPct val="115000"/>
                        </a:lnSpc>
                        <a:spcAft>
                          <a:spcPts val="0"/>
                        </a:spcAft>
                      </a:pPr>
                      <a:r>
                        <a:rPr lang="en-GB" sz="1200" b="1" dirty="0">
                          <a:solidFill>
                            <a:srgbClr val="FF0000"/>
                          </a:solidFill>
                          <a:effectLst/>
                        </a:rPr>
                        <a:t>16.1</a:t>
                      </a:r>
                      <a:endParaRPr lang="tr-TR" sz="1200" b="1" dirty="0">
                        <a:solidFill>
                          <a:srgbClr val="FF0000"/>
                        </a:solidFill>
                        <a:effectLst/>
                        <a:latin typeface="Calibri"/>
                        <a:ea typeface="Times New Roman"/>
                        <a:cs typeface="Times New Roman"/>
                      </a:endParaRPr>
                    </a:p>
                  </a:txBody>
                  <a:tcPr marL="68580" marR="68580" marT="0" marB="0" anchor="ctr"/>
                </a:tc>
                <a:tc vMerge="1">
                  <a:txBody>
                    <a:bodyPr/>
                    <a:lstStyle/>
                    <a:p>
                      <a:endParaRPr lang="en-GB"/>
                    </a:p>
                  </a:txBody>
                  <a:tcPr/>
                </a:tc>
                <a:tc>
                  <a:txBody>
                    <a:bodyPr/>
                    <a:lstStyle/>
                    <a:p>
                      <a:pPr algn="ctr">
                        <a:lnSpc>
                          <a:spcPct val="115000"/>
                        </a:lnSpc>
                        <a:spcAft>
                          <a:spcPts val="0"/>
                        </a:spcAft>
                      </a:pPr>
                      <a:r>
                        <a:rPr lang="en-GB" sz="1200" b="1">
                          <a:effectLst/>
                        </a:rPr>
                        <a:t>14.0</a:t>
                      </a:r>
                      <a:endParaRPr lang="tr-TR" sz="1200" b="1">
                        <a:effectLst/>
                        <a:latin typeface="Calibri"/>
                        <a:ea typeface="Times New Roman"/>
                        <a:cs typeface="Times New Roman"/>
                      </a:endParaRPr>
                    </a:p>
                  </a:txBody>
                  <a:tcPr marL="68580" marR="68580" marT="0" marB="0" anchor="ctr"/>
                </a:tc>
                <a:tc vMerge="1">
                  <a:txBody>
                    <a:bodyPr/>
                    <a:lstStyle/>
                    <a:p>
                      <a:endParaRPr lang="tr-TR"/>
                    </a:p>
                  </a:txBody>
                  <a:tcPr/>
                </a:tc>
              </a:tr>
              <a:tr h="246362">
                <a:tc>
                  <a:txBody>
                    <a:bodyPr/>
                    <a:lstStyle/>
                    <a:p>
                      <a:pPr algn="ctr">
                        <a:lnSpc>
                          <a:spcPct val="115000"/>
                        </a:lnSpc>
                        <a:spcAft>
                          <a:spcPts val="0"/>
                        </a:spcAft>
                      </a:pPr>
                      <a:r>
                        <a:rPr lang="en-GB" sz="1200" b="1">
                          <a:effectLst/>
                        </a:rPr>
                        <a:t>1:4</a:t>
                      </a:r>
                      <a:endParaRPr lang="tr-TR" sz="1200" b="1">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b="1" dirty="0">
                          <a:solidFill>
                            <a:srgbClr val="FF0000"/>
                          </a:solidFill>
                          <a:effectLst/>
                        </a:rPr>
                        <a:t>7.3</a:t>
                      </a:r>
                      <a:endParaRPr lang="tr-TR" sz="1200" b="1" dirty="0">
                        <a:solidFill>
                          <a:srgbClr val="FF0000"/>
                        </a:solidFill>
                        <a:effectLst/>
                        <a:latin typeface="Calibri"/>
                        <a:ea typeface="Times New Roman"/>
                        <a:cs typeface="Times New Roman"/>
                      </a:endParaRPr>
                    </a:p>
                  </a:txBody>
                  <a:tcPr marL="68580" marR="68580" marT="0" marB="0" anchor="ctr"/>
                </a:tc>
                <a:tc vMerge="1">
                  <a:txBody>
                    <a:bodyPr/>
                    <a:lstStyle/>
                    <a:p>
                      <a:endParaRPr lang="en-GB"/>
                    </a:p>
                  </a:txBody>
                  <a:tcPr/>
                </a:tc>
                <a:tc>
                  <a:txBody>
                    <a:bodyPr/>
                    <a:lstStyle/>
                    <a:p>
                      <a:pPr algn="ctr">
                        <a:lnSpc>
                          <a:spcPct val="115000"/>
                        </a:lnSpc>
                        <a:spcAft>
                          <a:spcPts val="0"/>
                        </a:spcAft>
                      </a:pPr>
                      <a:r>
                        <a:rPr lang="en-GB" sz="1200" b="1" dirty="0">
                          <a:effectLst/>
                        </a:rPr>
                        <a:t>8.6</a:t>
                      </a:r>
                      <a:endParaRPr lang="tr-TR" sz="1200" b="1" dirty="0">
                        <a:effectLst/>
                        <a:latin typeface="Calibri"/>
                        <a:ea typeface="Times New Roman"/>
                        <a:cs typeface="Times New Roman"/>
                      </a:endParaRPr>
                    </a:p>
                  </a:txBody>
                  <a:tcPr marL="68580" marR="68580" marT="0" marB="0" anchor="ctr"/>
                </a:tc>
                <a:tc vMerge="1">
                  <a:txBody>
                    <a:bodyPr/>
                    <a:lstStyle/>
                    <a:p>
                      <a:endParaRPr lang="en-GB"/>
                    </a:p>
                  </a:txBody>
                  <a:tcPr/>
                </a:tc>
                <a:tc>
                  <a:txBody>
                    <a:bodyPr/>
                    <a:lstStyle/>
                    <a:p>
                      <a:pPr algn="ctr">
                        <a:lnSpc>
                          <a:spcPct val="115000"/>
                        </a:lnSpc>
                        <a:spcAft>
                          <a:spcPts val="0"/>
                        </a:spcAft>
                      </a:pPr>
                      <a:r>
                        <a:rPr lang="en-GB" sz="1200" b="1" dirty="0">
                          <a:solidFill>
                            <a:srgbClr val="FF0000"/>
                          </a:solidFill>
                          <a:effectLst/>
                        </a:rPr>
                        <a:t>7.8</a:t>
                      </a:r>
                      <a:endParaRPr lang="tr-TR" sz="1200" b="1" dirty="0">
                        <a:solidFill>
                          <a:srgbClr val="FF0000"/>
                        </a:solidFill>
                        <a:effectLst/>
                        <a:latin typeface="Calibri"/>
                        <a:ea typeface="Times New Roman"/>
                        <a:cs typeface="Times New Roman"/>
                      </a:endParaRPr>
                    </a:p>
                  </a:txBody>
                  <a:tcPr marL="68580" marR="68580" marT="0" marB="0" anchor="ctr"/>
                </a:tc>
                <a:tc vMerge="1">
                  <a:txBody>
                    <a:bodyPr/>
                    <a:lstStyle/>
                    <a:p>
                      <a:endParaRPr lang="en-GB"/>
                    </a:p>
                  </a:txBody>
                  <a:tcPr/>
                </a:tc>
                <a:tc>
                  <a:txBody>
                    <a:bodyPr/>
                    <a:lstStyle/>
                    <a:p>
                      <a:pPr algn="ctr">
                        <a:lnSpc>
                          <a:spcPct val="115000"/>
                        </a:lnSpc>
                        <a:spcAft>
                          <a:spcPts val="0"/>
                        </a:spcAft>
                      </a:pPr>
                      <a:r>
                        <a:rPr lang="en-GB" sz="1200" b="1">
                          <a:effectLst/>
                        </a:rPr>
                        <a:t>17.4</a:t>
                      </a:r>
                      <a:endParaRPr lang="tr-TR" sz="1200" b="1">
                        <a:effectLst/>
                        <a:latin typeface="Calibri"/>
                        <a:ea typeface="Times New Roman"/>
                        <a:cs typeface="Times New Roman"/>
                      </a:endParaRPr>
                    </a:p>
                  </a:txBody>
                  <a:tcPr marL="68580" marR="68580" marT="0" marB="0" anchor="ctr"/>
                </a:tc>
                <a:tc vMerge="1">
                  <a:txBody>
                    <a:bodyPr/>
                    <a:lstStyle/>
                    <a:p>
                      <a:endParaRPr lang="en-GB"/>
                    </a:p>
                  </a:txBody>
                  <a:tcPr/>
                </a:tc>
                <a:tc>
                  <a:txBody>
                    <a:bodyPr/>
                    <a:lstStyle/>
                    <a:p>
                      <a:pPr algn="ctr">
                        <a:lnSpc>
                          <a:spcPct val="115000"/>
                        </a:lnSpc>
                        <a:spcAft>
                          <a:spcPts val="0"/>
                        </a:spcAft>
                      </a:pPr>
                      <a:r>
                        <a:rPr lang="en-GB" sz="1200" b="1" dirty="0">
                          <a:solidFill>
                            <a:srgbClr val="FF0000"/>
                          </a:solidFill>
                          <a:effectLst/>
                        </a:rPr>
                        <a:t>30.9</a:t>
                      </a:r>
                      <a:endParaRPr lang="tr-TR" sz="1200" b="1" dirty="0">
                        <a:solidFill>
                          <a:srgbClr val="FF0000"/>
                        </a:solidFill>
                        <a:effectLst/>
                        <a:latin typeface="Calibri"/>
                        <a:ea typeface="Times New Roman"/>
                        <a:cs typeface="Times New Roman"/>
                      </a:endParaRPr>
                    </a:p>
                  </a:txBody>
                  <a:tcPr marL="68580" marR="68580" marT="0" marB="0" anchor="ctr"/>
                </a:tc>
                <a:tc vMerge="1">
                  <a:txBody>
                    <a:bodyPr/>
                    <a:lstStyle/>
                    <a:p>
                      <a:endParaRPr lang="en-GB"/>
                    </a:p>
                  </a:txBody>
                  <a:tcPr/>
                </a:tc>
                <a:tc>
                  <a:txBody>
                    <a:bodyPr/>
                    <a:lstStyle/>
                    <a:p>
                      <a:pPr algn="ctr">
                        <a:lnSpc>
                          <a:spcPct val="115000"/>
                        </a:lnSpc>
                        <a:spcAft>
                          <a:spcPts val="0"/>
                        </a:spcAft>
                      </a:pPr>
                      <a:r>
                        <a:rPr lang="en-GB" sz="1200" b="1" dirty="0">
                          <a:solidFill>
                            <a:srgbClr val="FF0000"/>
                          </a:solidFill>
                          <a:effectLst/>
                        </a:rPr>
                        <a:t>30.3</a:t>
                      </a:r>
                      <a:endParaRPr lang="tr-TR" sz="1200" b="1" dirty="0">
                        <a:solidFill>
                          <a:srgbClr val="FF0000"/>
                        </a:solidFill>
                        <a:effectLst/>
                        <a:latin typeface="Calibri"/>
                        <a:ea typeface="Times New Roman"/>
                        <a:cs typeface="Times New Roman"/>
                      </a:endParaRPr>
                    </a:p>
                  </a:txBody>
                  <a:tcPr marL="68580" marR="68580" marT="0" marB="0" anchor="ctr"/>
                </a:tc>
                <a:tc vMerge="1">
                  <a:txBody>
                    <a:bodyPr/>
                    <a:lstStyle/>
                    <a:p>
                      <a:endParaRPr lang="tr-TR"/>
                    </a:p>
                  </a:txBody>
                  <a:tcPr/>
                </a:tc>
              </a:tr>
              <a:tr h="246362">
                <a:tc>
                  <a:txBody>
                    <a:bodyPr/>
                    <a:lstStyle/>
                    <a:p>
                      <a:pPr algn="ctr">
                        <a:lnSpc>
                          <a:spcPct val="115000"/>
                        </a:lnSpc>
                        <a:spcAft>
                          <a:spcPts val="0"/>
                        </a:spcAft>
                      </a:pPr>
                      <a:r>
                        <a:rPr lang="en-GB" sz="1200" b="1">
                          <a:effectLst/>
                        </a:rPr>
                        <a:t>1:7</a:t>
                      </a:r>
                      <a:endParaRPr lang="tr-TR" sz="1200" b="1">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b="1">
                          <a:effectLst/>
                        </a:rPr>
                        <a:t>2.0</a:t>
                      </a:r>
                      <a:endParaRPr lang="tr-TR" sz="1200" b="1">
                        <a:effectLst/>
                        <a:latin typeface="Calibri"/>
                        <a:ea typeface="Times New Roman"/>
                        <a:cs typeface="Times New Roman"/>
                      </a:endParaRPr>
                    </a:p>
                  </a:txBody>
                  <a:tcPr marL="68580" marR="68580" marT="0" marB="0" anchor="ctr"/>
                </a:tc>
                <a:tc vMerge="1">
                  <a:txBody>
                    <a:bodyPr/>
                    <a:lstStyle/>
                    <a:p>
                      <a:endParaRPr lang="en-GB"/>
                    </a:p>
                  </a:txBody>
                  <a:tcPr/>
                </a:tc>
                <a:tc>
                  <a:txBody>
                    <a:bodyPr/>
                    <a:lstStyle/>
                    <a:p>
                      <a:pPr algn="ctr">
                        <a:lnSpc>
                          <a:spcPct val="115000"/>
                        </a:lnSpc>
                        <a:spcAft>
                          <a:spcPts val="0"/>
                        </a:spcAft>
                      </a:pPr>
                      <a:r>
                        <a:rPr lang="en-GB" sz="1200" b="1" dirty="0">
                          <a:effectLst/>
                        </a:rPr>
                        <a:t>4</a:t>
                      </a:r>
                      <a:endParaRPr lang="tr-TR" sz="1200" b="1" dirty="0">
                        <a:effectLst/>
                        <a:latin typeface="Calibri"/>
                        <a:ea typeface="Times New Roman"/>
                        <a:cs typeface="Times New Roman"/>
                      </a:endParaRPr>
                    </a:p>
                  </a:txBody>
                  <a:tcPr marL="68580" marR="68580" marT="0" marB="0" anchor="ctr"/>
                </a:tc>
                <a:tc vMerge="1">
                  <a:txBody>
                    <a:bodyPr/>
                    <a:lstStyle/>
                    <a:p>
                      <a:endParaRPr lang="en-GB"/>
                    </a:p>
                  </a:txBody>
                  <a:tcPr/>
                </a:tc>
                <a:tc>
                  <a:txBody>
                    <a:bodyPr/>
                    <a:lstStyle/>
                    <a:p>
                      <a:pPr algn="ctr">
                        <a:lnSpc>
                          <a:spcPct val="115000"/>
                        </a:lnSpc>
                        <a:spcAft>
                          <a:spcPts val="0"/>
                        </a:spcAft>
                      </a:pPr>
                      <a:r>
                        <a:rPr lang="en-GB" sz="1200" b="1">
                          <a:effectLst/>
                        </a:rPr>
                        <a:t>na</a:t>
                      </a:r>
                      <a:endParaRPr lang="tr-TR" sz="1200" b="1">
                        <a:effectLst/>
                        <a:latin typeface="Calibri"/>
                        <a:ea typeface="Times New Roman"/>
                        <a:cs typeface="Times New Roman"/>
                      </a:endParaRPr>
                    </a:p>
                  </a:txBody>
                  <a:tcPr marL="68580" marR="68580" marT="0" marB="0" anchor="ctr"/>
                </a:tc>
                <a:tc vMerge="1">
                  <a:txBody>
                    <a:bodyPr/>
                    <a:lstStyle/>
                    <a:p>
                      <a:endParaRPr lang="en-GB"/>
                    </a:p>
                  </a:txBody>
                  <a:tcPr/>
                </a:tc>
                <a:tc>
                  <a:txBody>
                    <a:bodyPr/>
                    <a:lstStyle/>
                    <a:p>
                      <a:pPr algn="ctr">
                        <a:lnSpc>
                          <a:spcPct val="115000"/>
                        </a:lnSpc>
                        <a:spcAft>
                          <a:spcPts val="0"/>
                        </a:spcAft>
                      </a:pPr>
                      <a:r>
                        <a:rPr lang="en-GB" sz="1200" b="1" dirty="0">
                          <a:effectLst/>
                        </a:rPr>
                        <a:t>3</a:t>
                      </a:r>
                      <a:endParaRPr lang="tr-TR" sz="1200" b="1" dirty="0">
                        <a:effectLst/>
                        <a:latin typeface="Calibri"/>
                        <a:ea typeface="Times New Roman"/>
                        <a:cs typeface="Times New Roman"/>
                      </a:endParaRPr>
                    </a:p>
                  </a:txBody>
                  <a:tcPr marL="68580" marR="68580" marT="0" marB="0" anchor="ctr"/>
                </a:tc>
                <a:tc vMerge="1">
                  <a:txBody>
                    <a:bodyPr/>
                    <a:lstStyle/>
                    <a:p>
                      <a:endParaRPr lang="en-GB"/>
                    </a:p>
                  </a:txBody>
                  <a:tcPr/>
                </a:tc>
                <a:tc>
                  <a:txBody>
                    <a:bodyPr/>
                    <a:lstStyle/>
                    <a:p>
                      <a:pPr algn="ctr">
                        <a:lnSpc>
                          <a:spcPct val="115000"/>
                        </a:lnSpc>
                        <a:spcAft>
                          <a:spcPts val="0"/>
                        </a:spcAft>
                      </a:pPr>
                      <a:r>
                        <a:rPr lang="en-GB" sz="1200" b="1">
                          <a:effectLst/>
                        </a:rPr>
                        <a:t>2</a:t>
                      </a:r>
                      <a:endParaRPr lang="tr-TR" sz="1200" b="1">
                        <a:effectLst/>
                        <a:latin typeface="Calibri"/>
                        <a:ea typeface="Times New Roman"/>
                        <a:cs typeface="Times New Roman"/>
                      </a:endParaRPr>
                    </a:p>
                  </a:txBody>
                  <a:tcPr marL="68580" marR="68580" marT="0" marB="0" anchor="ctr"/>
                </a:tc>
                <a:tc vMerge="1">
                  <a:txBody>
                    <a:bodyPr/>
                    <a:lstStyle/>
                    <a:p>
                      <a:endParaRPr lang="en-GB"/>
                    </a:p>
                  </a:txBody>
                  <a:tcPr/>
                </a:tc>
                <a:tc>
                  <a:txBody>
                    <a:bodyPr/>
                    <a:lstStyle/>
                    <a:p>
                      <a:pPr algn="ctr">
                        <a:lnSpc>
                          <a:spcPct val="115000"/>
                        </a:lnSpc>
                        <a:spcAft>
                          <a:spcPts val="0"/>
                        </a:spcAft>
                      </a:pPr>
                      <a:r>
                        <a:rPr lang="en-GB" sz="1200" b="1" dirty="0">
                          <a:effectLst/>
                        </a:rPr>
                        <a:t>3</a:t>
                      </a:r>
                      <a:endParaRPr lang="tr-TR" sz="1200" b="1" dirty="0">
                        <a:effectLst/>
                        <a:latin typeface="Calibri"/>
                        <a:ea typeface="Times New Roman"/>
                        <a:cs typeface="Times New Roman"/>
                      </a:endParaRPr>
                    </a:p>
                  </a:txBody>
                  <a:tcPr marL="68580" marR="68580" marT="0" marB="0" anchor="ctr"/>
                </a:tc>
                <a:tc vMerge="1">
                  <a:txBody>
                    <a:bodyPr/>
                    <a:lstStyle/>
                    <a:p>
                      <a:endParaRPr lang="tr-TR"/>
                    </a:p>
                  </a:txBody>
                  <a:tcPr/>
                </a:tc>
              </a:tr>
              <a:tr h="246362">
                <a:tc>
                  <a:txBody>
                    <a:bodyPr/>
                    <a:lstStyle/>
                    <a:p>
                      <a:pPr algn="ctr">
                        <a:lnSpc>
                          <a:spcPct val="115000"/>
                        </a:lnSpc>
                        <a:spcAft>
                          <a:spcPts val="0"/>
                        </a:spcAft>
                      </a:pPr>
                      <a:r>
                        <a:rPr lang="en-GB" sz="1200" b="1">
                          <a:effectLst/>
                        </a:rPr>
                        <a:t>1:8</a:t>
                      </a:r>
                      <a:endParaRPr lang="tr-TR" sz="1200" b="1">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b="1">
                          <a:effectLst/>
                        </a:rPr>
                        <a:t>3</a:t>
                      </a:r>
                      <a:endParaRPr lang="tr-TR" sz="1200" b="1">
                        <a:effectLst/>
                        <a:latin typeface="Calibri"/>
                        <a:ea typeface="Times New Roman"/>
                        <a:cs typeface="Times New Roman"/>
                      </a:endParaRPr>
                    </a:p>
                  </a:txBody>
                  <a:tcPr marL="68580" marR="68580" marT="0" marB="0" anchor="ctr"/>
                </a:tc>
                <a:tc vMerge="1">
                  <a:txBody>
                    <a:bodyPr/>
                    <a:lstStyle/>
                    <a:p>
                      <a:endParaRPr lang="en-GB"/>
                    </a:p>
                  </a:txBody>
                  <a:tcPr/>
                </a:tc>
                <a:tc>
                  <a:txBody>
                    <a:bodyPr/>
                    <a:lstStyle/>
                    <a:p>
                      <a:pPr algn="ctr">
                        <a:lnSpc>
                          <a:spcPct val="115000"/>
                        </a:lnSpc>
                        <a:spcAft>
                          <a:spcPts val="0"/>
                        </a:spcAft>
                      </a:pPr>
                      <a:r>
                        <a:rPr lang="en-GB" sz="1200" b="1" dirty="0">
                          <a:effectLst/>
                        </a:rPr>
                        <a:t>6</a:t>
                      </a:r>
                      <a:endParaRPr lang="tr-TR" sz="1200" b="1" dirty="0">
                        <a:effectLst/>
                        <a:latin typeface="Calibri"/>
                        <a:ea typeface="Times New Roman"/>
                        <a:cs typeface="Times New Roman"/>
                      </a:endParaRPr>
                    </a:p>
                  </a:txBody>
                  <a:tcPr marL="68580" marR="68580" marT="0" marB="0" anchor="ctr"/>
                </a:tc>
                <a:tc vMerge="1">
                  <a:txBody>
                    <a:bodyPr/>
                    <a:lstStyle/>
                    <a:p>
                      <a:endParaRPr lang="en-GB"/>
                    </a:p>
                  </a:txBody>
                  <a:tcPr/>
                </a:tc>
                <a:tc>
                  <a:txBody>
                    <a:bodyPr/>
                    <a:lstStyle/>
                    <a:p>
                      <a:pPr algn="ctr">
                        <a:lnSpc>
                          <a:spcPct val="115000"/>
                        </a:lnSpc>
                        <a:spcAft>
                          <a:spcPts val="0"/>
                        </a:spcAft>
                      </a:pPr>
                      <a:r>
                        <a:rPr lang="en-GB" sz="1200" b="1">
                          <a:effectLst/>
                        </a:rPr>
                        <a:t>3</a:t>
                      </a:r>
                      <a:endParaRPr lang="tr-TR" sz="1200" b="1">
                        <a:effectLst/>
                        <a:latin typeface="Calibri"/>
                        <a:ea typeface="Times New Roman"/>
                        <a:cs typeface="Times New Roman"/>
                      </a:endParaRPr>
                    </a:p>
                  </a:txBody>
                  <a:tcPr marL="68580" marR="68580" marT="0" marB="0" anchor="ctr"/>
                </a:tc>
                <a:tc vMerge="1">
                  <a:txBody>
                    <a:bodyPr/>
                    <a:lstStyle/>
                    <a:p>
                      <a:endParaRPr lang="en-GB"/>
                    </a:p>
                  </a:txBody>
                  <a:tcPr/>
                </a:tc>
                <a:tc>
                  <a:txBody>
                    <a:bodyPr/>
                    <a:lstStyle/>
                    <a:p>
                      <a:pPr algn="ctr">
                        <a:lnSpc>
                          <a:spcPct val="115000"/>
                        </a:lnSpc>
                        <a:spcAft>
                          <a:spcPts val="0"/>
                        </a:spcAft>
                      </a:pPr>
                      <a:r>
                        <a:rPr lang="en-GB" sz="1200" b="1" dirty="0">
                          <a:effectLst/>
                        </a:rPr>
                        <a:t>8</a:t>
                      </a:r>
                      <a:endParaRPr lang="tr-TR" sz="1200" b="1" dirty="0">
                        <a:effectLst/>
                        <a:latin typeface="Calibri"/>
                        <a:ea typeface="Times New Roman"/>
                        <a:cs typeface="Times New Roman"/>
                      </a:endParaRPr>
                    </a:p>
                  </a:txBody>
                  <a:tcPr marL="68580" marR="68580" marT="0" marB="0" anchor="ctr"/>
                </a:tc>
                <a:tc vMerge="1">
                  <a:txBody>
                    <a:bodyPr/>
                    <a:lstStyle/>
                    <a:p>
                      <a:endParaRPr lang="en-GB"/>
                    </a:p>
                  </a:txBody>
                  <a:tcPr/>
                </a:tc>
                <a:tc>
                  <a:txBody>
                    <a:bodyPr/>
                    <a:lstStyle/>
                    <a:p>
                      <a:pPr algn="ctr">
                        <a:lnSpc>
                          <a:spcPct val="115000"/>
                        </a:lnSpc>
                        <a:spcAft>
                          <a:spcPts val="0"/>
                        </a:spcAft>
                      </a:pPr>
                      <a:r>
                        <a:rPr lang="en-GB" sz="1200" b="1">
                          <a:effectLst/>
                        </a:rPr>
                        <a:t>2</a:t>
                      </a:r>
                      <a:endParaRPr lang="tr-TR" sz="1200" b="1">
                        <a:effectLst/>
                        <a:latin typeface="Calibri"/>
                        <a:ea typeface="Times New Roman"/>
                        <a:cs typeface="Times New Roman"/>
                      </a:endParaRPr>
                    </a:p>
                  </a:txBody>
                  <a:tcPr marL="68580" marR="68580" marT="0" marB="0" anchor="ctr"/>
                </a:tc>
                <a:tc vMerge="1">
                  <a:txBody>
                    <a:bodyPr/>
                    <a:lstStyle/>
                    <a:p>
                      <a:endParaRPr lang="en-GB"/>
                    </a:p>
                  </a:txBody>
                  <a:tcPr/>
                </a:tc>
                <a:tc>
                  <a:txBody>
                    <a:bodyPr/>
                    <a:lstStyle/>
                    <a:p>
                      <a:pPr algn="ctr">
                        <a:lnSpc>
                          <a:spcPct val="115000"/>
                        </a:lnSpc>
                        <a:spcAft>
                          <a:spcPts val="0"/>
                        </a:spcAft>
                      </a:pPr>
                      <a:r>
                        <a:rPr lang="en-GB" sz="1200" b="1">
                          <a:effectLst/>
                        </a:rPr>
                        <a:t>3</a:t>
                      </a:r>
                      <a:endParaRPr lang="tr-TR" sz="1200" b="1">
                        <a:effectLst/>
                        <a:latin typeface="Calibri"/>
                        <a:ea typeface="Times New Roman"/>
                        <a:cs typeface="Times New Roman"/>
                      </a:endParaRPr>
                    </a:p>
                  </a:txBody>
                  <a:tcPr marL="68580" marR="68580" marT="0" marB="0" anchor="ctr"/>
                </a:tc>
                <a:tc vMerge="1">
                  <a:txBody>
                    <a:bodyPr/>
                    <a:lstStyle/>
                    <a:p>
                      <a:endParaRPr lang="tr-TR"/>
                    </a:p>
                  </a:txBody>
                  <a:tcPr/>
                </a:tc>
              </a:tr>
              <a:tr h="246362">
                <a:tc>
                  <a:txBody>
                    <a:bodyPr/>
                    <a:lstStyle/>
                    <a:p>
                      <a:pPr algn="ctr">
                        <a:lnSpc>
                          <a:spcPct val="115000"/>
                        </a:lnSpc>
                        <a:spcAft>
                          <a:spcPts val="0"/>
                        </a:spcAft>
                      </a:pPr>
                      <a:r>
                        <a:rPr lang="en-GB" sz="1200" b="1">
                          <a:effectLst/>
                        </a:rPr>
                        <a:t>1:9</a:t>
                      </a:r>
                      <a:endParaRPr lang="tr-TR" sz="1200" b="1">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b="1">
                          <a:effectLst/>
                        </a:rPr>
                        <a:t>3</a:t>
                      </a:r>
                      <a:endParaRPr lang="tr-TR" sz="1200" b="1">
                        <a:effectLst/>
                        <a:latin typeface="Calibri"/>
                        <a:ea typeface="Times New Roman"/>
                        <a:cs typeface="Times New Roman"/>
                      </a:endParaRPr>
                    </a:p>
                  </a:txBody>
                  <a:tcPr marL="68580" marR="68580" marT="0" marB="0" anchor="ctr"/>
                </a:tc>
                <a:tc vMerge="1">
                  <a:txBody>
                    <a:bodyPr/>
                    <a:lstStyle/>
                    <a:p>
                      <a:endParaRPr lang="en-GB"/>
                    </a:p>
                  </a:txBody>
                  <a:tcPr/>
                </a:tc>
                <a:tc>
                  <a:txBody>
                    <a:bodyPr/>
                    <a:lstStyle/>
                    <a:p>
                      <a:pPr algn="ctr">
                        <a:lnSpc>
                          <a:spcPct val="115000"/>
                        </a:lnSpc>
                        <a:spcAft>
                          <a:spcPts val="0"/>
                        </a:spcAft>
                      </a:pPr>
                      <a:r>
                        <a:rPr lang="en-GB" sz="1200" b="1" dirty="0">
                          <a:effectLst/>
                        </a:rPr>
                        <a:t>9</a:t>
                      </a:r>
                      <a:endParaRPr lang="tr-TR" sz="1200" b="1" dirty="0">
                        <a:effectLst/>
                        <a:latin typeface="Calibri"/>
                        <a:ea typeface="Times New Roman"/>
                        <a:cs typeface="Times New Roman"/>
                      </a:endParaRPr>
                    </a:p>
                  </a:txBody>
                  <a:tcPr marL="68580" marR="68580" marT="0" marB="0" anchor="ctr"/>
                </a:tc>
                <a:tc vMerge="1">
                  <a:txBody>
                    <a:bodyPr/>
                    <a:lstStyle/>
                    <a:p>
                      <a:endParaRPr lang="en-GB"/>
                    </a:p>
                  </a:txBody>
                  <a:tcPr/>
                </a:tc>
                <a:tc>
                  <a:txBody>
                    <a:bodyPr/>
                    <a:lstStyle/>
                    <a:p>
                      <a:pPr algn="ctr">
                        <a:lnSpc>
                          <a:spcPct val="115000"/>
                        </a:lnSpc>
                        <a:spcAft>
                          <a:spcPts val="0"/>
                        </a:spcAft>
                      </a:pPr>
                      <a:r>
                        <a:rPr lang="en-GB" sz="1200" b="1">
                          <a:effectLst/>
                        </a:rPr>
                        <a:t>4</a:t>
                      </a:r>
                      <a:endParaRPr lang="tr-TR" sz="1200" b="1">
                        <a:effectLst/>
                        <a:latin typeface="Calibri"/>
                        <a:ea typeface="Times New Roman"/>
                        <a:cs typeface="Times New Roman"/>
                      </a:endParaRPr>
                    </a:p>
                  </a:txBody>
                  <a:tcPr marL="68580" marR="68580" marT="0" marB="0" anchor="ctr"/>
                </a:tc>
                <a:tc vMerge="1">
                  <a:txBody>
                    <a:bodyPr/>
                    <a:lstStyle/>
                    <a:p>
                      <a:endParaRPr lang="en-GB"/>
                    </a:p>
                  </a:txBody>
                  <a:tcPr/>
                </a:tc>
                <a:tc>
                  <a:txBody>
                    <a:bodyPr/>
                    <a:lstStyle/>
                    <a:p>
                      <a:pPr algn="ctr">
                        <a:lnSpc>
                          <a:spcPct val="115000"/>
                        </a:lnSpc>
                        <a:spcAft>
                          <a:spcPts val="0"/>
                        </a:spcAft>
                      </a:pPr>
                      <a:r>
                        <a:rPr lang="en-GB" sz="1200" b="1">
                          <a:effectLst/>
                        </a:rPr>
                        <a:t>17</a:t>
                      </a:r>
                      <a:endParaRPr lang="tr-TR" sz="1200" b="1">
                        <a:effectLst/>
                        <a:latin typeface="Calibri"/>
                        <a:ea typeface="Times New Roman"/>
                        <a:cs typeface="Times New Roman"/>
                      </a:endParaRPr>
                    </a:p>
                  </a:txBody>
                  <a:tcPr marL="68580" marR="68580" marT="0" marB="0" anchor="ctr"/>
                </a:tc>
                <a:tc vMerge="1">
                  <a:txBody>
                    <a:bodyPr/>
                    <a:lstStyle/>
                    <a:p>
                      <a:endParaRPr lang="en-GB"/>
                    </a:p>
                  </a:txBody>
                  <a:tcPr/>
                </a:tc>
                <a:tc>
                  <a:txBody>
                    <a:bodyPr/>
                    <a:lstStyle/>
                    <a:p>
                      <a:pPr algn="ctr">
                        <a:lnSpc>
                          <a:spcPct val="115000"/>
                        </a:lnSpc>
                        <a:spcAft>
                          <a:spcPts val="0"/>
                        </a:spcAft>
                      </a:pPr>
                      <a:r>
                        <a:rPr lang="en-GB" sz="1200" b="1">
                          <a:effectLst/>
                        </a:rPr>
                        <a:t>2</a:t>
                      </a:r>
                      <a:endParaRPr lang="tr-TR" sz="1200" b="1">
                        <a:effectLst/>
                        <a:latin typeface="Calibri"/>
                        <a:ea typeface="Times New Roman"/>
                        <a:cs typeface="Times New Roman"/>
                      </a:endParaRPr>
                    </a:p>
                  </a:txBody>
                  <a:tcPr marL="68580" marR="68580" marT="0" marB="0" anchor="ctr"/>
                </a:tc>
                <a:tc vMerge="1">
                  <a:txBody>
                    <a:bodyPr/>
                    <a:lstStyle/>
                    <a:p>
                      <a:endParaRPr lang="en-GB"/>
                    </a:p>
                  </a:txBody>
                  <a:tcPr/>
                </a:tc>
                <a:tc>
                  <a:txBody>
                    <a:bodyPr/>
                    <a:lstStyle/>
                    <a:p>
                      <a:pPr algn="ctr">
                        <a:lnSpc>
                          <a:spcPct val="115000"/>
                        </a:lnSpc>
                        <a:spcAft>
                          <a:spcPts val="0"/>
                        </a:spcAft>
                      </a:pPr>
                      <a:r>
                        <a:rPr lang="en-GB" sz="1200" b="1">
                          <a:effectLst/>
                        </a:rPr>
                        <a:t>3</a:t>
                      </a:r>
                      <a:endParaRPr lang="tr-TR" sz="1200" b="1">
                        <a:effectLst/>
                        <a:latin typeface="Calibri"/>
                        <a:ea typeface="Times New Roman"/>
                        <a:cs typeface="Times New Roman"/>
                      </a:endParaRPr>
                    </a:p>
                  </a:txBody>
                  <a:tcPr marL="68580" marR="68580" marT="0" marB="0" anchor="ctr"/>
                </a:tc>
                <a:tc vMerge="1">
                  <a:txBody>
                    <a:bodyPr/>
                    <a:lstStyle/>
                    <a:p>
                      <a:endParaRPr lang="tr-TR"/>
                    </a:p>
                  </a:txBody>
                  <a:tcPr/>
                </a:tc>
              </a:tr>
              <a:tr h="246362">
                <a:tc rowSpan="2">
                  <a:txBody>
                    <a:bodyPr/>
                    <a:lstStyle/>
                    <a:p>
                      <a:pPr algn="ctr">
                        <a:lnSpc>
                          <a:spcPct val="115000"/>
                        </a:lnSpc>
                        <a:spcAft>
                          <a:spcPts val="0"/>
                        </a:spcAft>
                      </a:pPr>
                      <a:r>
                        <a:rPr lang="en-GB" sz="1200" b="1">
                          <a:effectLst/>
                        </a:rPr>
                        <a:t> </a:t>
                      </a:r>
                      <a:endParaRPr lang="tr-TR" sz="1200" b="1">
                        <a:effectLst/>
                        <a:latin typeface="Calibri"/>
                        <a:ea typeface="Times New Roman"/>
                        <a:cs typeface="Times New Roman"/>
                      </a:endParaRPr>
                    </a:p>
                  </a:txBody>
                  <a:tcPr marL="68580" marR="68580" marT="0" marB="0" anchor="ctr"/>
                </a:tc>
                <a:tc gridSpan="4">
                  <a:txBody>
                    <a:bodyPr/>
                    <a:lstStyle/>
                    <a:p>
                      <a:pPr algn="ctr">
                        <a:lnSpc>
                          <a:spcPct val="115000"/>
                        </a:lnSpc>
                        <a:spcAft>
                          <a:spcPts val="0"/>
                        </a:spcAft>
                      </a:pPr>
                      <a:r>
                        <a:rPr lang="en-GB" sz="1200" b="1" dirty="0">
                          <a:solidFill>
                            <a:srgbClr val="FF0000"/>
                          </a:solidFill>
                          <a:effectLst/>
                        </a:rPr>
                        <a:t>Ni</a:t>
                      </a:r>
                      <a:endParaRPr lang="tr-TR" sz="1200" b="1" dirty="0">
                        <a:solidFill>
                          <a:srgbClr val="FF0000"/>
                        </a:solidFill>
                        <a:effectLst/>
                        <a:latin typeface="Calibri"/>
                        <a:ea typeface="Times New Roman"/>
                        <a:cs typeface="Times New Roman"/>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a:lnSpc>
                          <a:spcPct val="115000"/>
                        </a:lnSpc>
                        <a:spcAft>
                          <a:spcPts val="0"/>
                        </a:spcAft>
                      </a:pPr>
                      <a:r>
                        <a:rPr lang="en-GB" sz="1200" b="1" dirty="0">
                          <a:solidFill>
                            <a:srgbClr val="FF0000"/>
                          </a:solidFill>
                          <a:effectLst/>
                        </a:rPr>
                        <a:t>Ba</a:t>
                      </a:r>
                      <a:endParaRPr lang="tr-TR" sz="1200" b="1" dirty="0">
                        <a:solidFill>
                          <a:srgbClr val="FF0000"/>
                        </a:solidFill>
                        <a:effectLst/>
                        <a:latin typeface="Calibri"/>
                        <a:ea typeface="Times New Roman"/>
                        <a:cs typeface="Times New Roman"/>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a:lnSpc>
                          <a:spcPct val="115000"/>
                        </a:lnSpc>
                        <a:spcAft>
                          <a:spcPts val="0"/>
                        </a:spcAft>
                      </a:pPr>
                      <a:r>
                        <a:rPr lang="en-GB" sz="1200" b="1" dirty="0" err="1">
                          <a:solidFill>
                            <a:srgbClr val="FF0000"/>
                          </a:solidFill>
                          <a:effectLst/>
                        </a:rPr>
                        <a:t>Sb</a:t>
                      </a:r>
                      <a:endParaRPr lang="tr-TR" sz="1200" b="1" dirty="0">
                        <a:solidFill>
                          <a:srgbClr val="FF0000"/>
                        </a:solidFill>
                        <a:effectLst/>
                        <a:latin typeface="Calibri"/>
                        <a:ea typeface="Times New Roman"/>
                        <a:cs typeface="Times New Roman"/>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tr-TR"/>
                    </a:p>
                  </a:txBody>
                  <a:tcPr/>
                </a:tc>
              </a:tr>
              <a:tr h="672568">
                <a:tc vMerge="1">
                  <a:txBody>
                    <a:bodyPr/>
                    <a:lstStyle/>
                    <a:p>
                      <a:endParaRPr lang="tr-TR"/>
                    </a:p>
                  </a:txBody>
                  <a:tcPr/>
                </a:tc>
                <a:tc gridSpan="2">
                  <a:txBody>
                    <a:bodyPr/>
                    <a:lstStyle/>
                    <a:p>
                      <a:pPr algn="ctr">
                        <a:lnSpc>
                          <a:spcPct val="115000"/>
                        </a:lnSpc>
                        <a:spcAft>
                          <a:spcPts val="0"/>
                        </a:spcAft>
                      </a:pPr>
                      <a:r>
                        <a:rPr lang="en-GB" sz="1200" b="1">
                          <a:effectLst/>
                        </a:rPr>
                        <a:t>Compliance</a:t>
                      </a:r>
                      <a:endParaRPr lang="tr-TR" sz="1200" b="1">
                        <a:effectLst/>
                      </a:endParaRPr>
                    </a:p>
                    <a:p>
                      <a:pPr algn="ctr">
                        <a:lnSpc>
                          <a:spcPct val="115000"/>
                        </a:lnSpc>
                        <a:spcAft>
                          <a:spcPts val="0"/>
                        </a:spcAft>
                      </a:pPr>
                      <a:r>
                        <a:rPr lang="en-GB" sz="1200" b="1">
                          <a:effectLst/>
                        </a:rPr>
                        <a:t>(4d)</a:t>
                      </a:r>
                      <a:endParaRPr lang="tr-TR" sz="1200" b="1">
                        <a:effectLst/>
                        <a:latin typeface="Calibri"/>
                        <a:ea typeface="Times New Roman"/>
                        <a:cs typeface="Times New Roman"/>
                      </a:endParaRPr>
                    </a:p>
                  </a:txBody>
                  <a:tcPr marL="68580" marR="68580" marT="0" marB="0" anchor="ctr"/>
                </a:tc>
                <a:tc hMerge="1">
                  <a:txBody>
                    <a:bodyPr/>
                    <a:lstStyle/>
                    <a:p>
                      <a:endParaRPr lang="en-GB"/>
                    </a:p>
                  </a:txBody>
                  <a:tcPr/>
                </a:tc>
                <a:tc gridSpan="2">
                  <a:txBody>
                    <a:bodyPr/>
                    <a:lstStyle/>
                    <a:p>
                      <a:pPr algn="ctr">
                        <a:lnSpc>
                          <a:spcPct val="115000"/>
                        </a:lnSpc>
                        <a:spcAft>
                          <a:spcPts val="0"/>
                        </a:spcAft>
                      </a:pPr>
                      <a:r>
                        <a:rPr lang="en-GB" sz="1200" b="1">
                          <a:effectLst/>
                        </a:rPr>
                        <a:t>Characterisation</a:t>
                      </a:r>
                      <a:endParaRPr lang="tr-TR" sz="1200" b="1">
                        <a:effectLst/>
                      </a:endParaRPr>
                    </a:p>
                    <a:p>
                      <a:pPr algn="ctr">
                        <a:lnSpc>
                          <a:spcPct val="115000"/>
                        </a:lnSpc>
                        <a:spcAft>
                          <a:spcPts val="0"/>
                        </a:spcAft>
                      </a:pPr>
                      <a:r>
                        <a:rPr lang="en-GB" sz="1200" b="1">
                          <a:effectLst/>
                        </a:rPr>
                        <a:t>(64d)</a:t>
                      </a:r>
                      <a:endParaRPr lang="tr-TR" sz="1200" b="1">
                        <a:effectLst/>
                        <a:latin typeface="Calibri"/>
                        <a:ea typeface="Times New Roman"/>
                        <a:cs typeface="Times New Roman"/>
                      </a:endParaRPr>
                    </a:p>
                  </a:txBody>
                  <a:tcPr marL="68580" marR="68580" marT="0" marB="0" anchor="ctr"/>
                </a:tc>
                <a:tc hMerge="1">
                  <a:txBody>
                    <a:bodyPr/>
                    <a:lstStyle/>
                    <a:p>
                      <a:endParaRPr lang="en-GB"/>
                    </a:p>
                  </a:txBody>
                  <a:tcPr/>
                </a:tc>
                <a:tc gridSpan="2">
                  <a:txBody>
                    <a:bodyPr/>
                    <a:lstStyle/>
                    <a:p>
                      <a:pPr algn="ctr">
                        <a:lnSpc>
                          <a:spcPct val="115000"/>
                        </a:lnSpc>
                        <a:spcAft>
                          <a:spcPts val="0"/>
                        </a:spcAft>
                      </a:pPr>
                      <a:r>
                        <a:rPr lang="en-GB" sz="1200" b="1" dirty="0">
                          <a:effectLst/>
                        </a:rPr>
                        <a:t>Compliance</a:t>
                      </a:r>
                      <a:endParaRPr lang="tr-TR" sz="1200" b="1" dirty="0">
                        <a:effectLst/>
                      </a:endParaRPr>
                    </a:p>
                    <a:p>
                      <a:pPr algn="ctr">
                        <a:lnSpc>
                          <a:spcPct val="115000"/>
                        </a:lnSpc>
                        <a:spcAft>
                          <a:spcPts val="0"/>
                        </a:spcAft>
                      </a:pPr>
                      <a:r>
                        <a:rPr lang="en-GB" sz="1200" b="1" dirty="0">
                          <a:effectLst/>
                        </a:rPr>
                        <a:t>(4d)</a:t>
                      </a:r>
                      <a:endParaRPr lang="tr-TR" sz="1200" b="1" dirty="0">
                        <a:effectLst/>
                        <a:latin typeface="Calibri"/>
                        <a:ea typeface="Times New Roman"/>
                        <a:cs typeface="Times New Roman"/>
                      </a:endParaRPr>
                    </a:p>
                  </a:txBody>
                  <a:tcPr marL="68580" marR="68580" marT="0" marB="0" anchor="ctr"/>
                </a:tc>
                <a:tc hMerge="1">
                  <a:txBody>
                    <a:bodyPr/>
                    <a:lstStyle/>
                    <a:p>
                      <a:endParaRPr lang="en-GB"/>
                    </a:p>
                  </a:txBody>
                  <a:tcPr/>
                </a:tc>
                <a:tc gridSpan="2">
                  <a:txBody>
                    <a:bodyPr/>
                    <a:lstStyle/>
                    <a:p>
                      <a:pPr algn="ctr">
                        <a:lnSpc>
                          <a:spcPct val="115000"/>
                        </a:lnSpc>
                        <a:spcAft>
                          <a:spcPts val="0"/>
                        </a:spcAft>
                      </a:pPr>
                      <a:r>
                        <a:rPr lang="en-GB" sz="1200" b="1" dirty="0">
                          <a:effectLst/>
                        </a:rPr>
                        <a:t>Characterisation (64d)</a:t>
                      </a:r>
                      <a:endParaRPr lang="tr-TR" sz="1200" b="1" dirty="0">
                        <a:effectLst/>
                        <a:latin typeface="Calibri"/>
                        <a:ea typeface="Times New Roman"/>
                        <a:cs typeface="Times New Roman"/>
                      </a:endParaRPr>
                    </a:p>
                  </a:txBody>
                  <a:tcPr marL="68580" marR="68580" marT="0" marB="0" anchor="ctr"/>
                </a:tc>
                <a:tc hMerge="1">
                  <a:txBody>
                    <a:bodyPr/>
                    <a:lstStyle/>
                    <a:p>
                      <a:endParaRPr lang="en-GB"/>
                    </a:p>
                  </a:txBody>
                  <a:tcPr/>
                </a:tc>
                <a:tc gridSpan="2">
                  <a:txBody>
                    <a:bodyPr/>
                    <a:lstStyle/>
                    <a:p>
                      <a:pPr algn="ctr">
                        <a:lnSpc>
                          <a:spcPct val="115000"/>
                        </a:lnSpc>
                        <a:spcAft>
                          <a:spcPts val="0"/>
                        </a:spcAft>
                      </a:pPr>
                      <a:r>
                        <a:rPr lang="en-GB" sz="1200" b="1">
                          <a:effectLst/>
                        </a:rPr>
                        <a:t>Compliance</a:t>
                      </a:r>
                      <a:endParaRPr lang="tr-TR" sz="1200" b="1">
                        <a:effectLst/>
                      </a:endParaRPr>
                    </a:p>
                    <a:p>
                      <a:pPr algn="ctr">
                        <a:lnSpc>
                          <a:spcPct val="115000"/>
                        </a:lnSpc>
                        <a:spcAft>
                          <a:spcPts val="0"/>
                        </a:spcAft>
                      </a:pPr>
                      <a:r>
                        <a:rPr lang="en-GB" sz="1200" b="1">
                          <a:effectLst/>
                        </a:rPr>
                        <a:t>(4d)</a:t>
                      </a:r>
                      <a:endParaRPr lang="tr-TR" sz="1200" b="1">
                        <a:effectLst/>
                        <a:latin typeface="Calibri"/>
                        <a:ea typeface="Times New Roman"/>
                        <a:cs typeface="Times New Roman"/>
                      </a:endParaRPr>
                    </a:p>
                  </a:txBody>
                  <a:tcPr marL="68580" marR="68580" marT="0" marB="0" anchor="ctr"/>
                </a:tc>
                <a:tc hMerge="1">
                  <a:txBody>
                    <a:bodyPr/>
                    <a:lstStyle/>
                    <a:p>
                      <a:endParaRPr lang="en-GB"/>
                    </a:p>
                  </a:txBody>
                  <a:tcPr/>
                </a:tc>
                <a:tc gridSpan="2">
                  <a:txBody>
                    <a:bodyPr/>
                    <a:lstStyle/>
                    <a:p>
                      <a:pPr algn="ctr">
                        <a:lnSpc>
                          <a:spcPct val="115000"/>
                        </a:lnSpc>
                        <a:spcAft>
                          <a:spcPts val="0"/>
                        </a:spcAft>
                      </a:pPr>
                      <a:r>
                        <a:rPr lang="en-GB" sz="1200" b="1" dirty="0">
                          <a:effectLst/>
                        </a:rPr>
                        <a:t>Characterisation</a:t>
                      </a:r>
                      <a:endParaRPr lang="tr-TR" sz="1200" b="1" dirty="0">
                        <a:effectLst/>
                      </a:endParaRPr>
                    </a:p>
                    <a:p>
                      <a:pPr algn="ctr">
                        <a:lnSpc>
                          <a:spcPct val="115000"/>
                        </a:lnSpc>
                        <a:spcAft>
                          <a:spcPts val="0"/>
                        </a:spcAft>
                      </a:pPr>
                      <a:r>
                        <a:rPr lang="en-GB" sz="1200" b="1" dirty="0">
                          <a:effectLst/>
                        </a:rPr>
                        <a:t>(64d)</a:t>
                      </a:r>
                      <a:endParaRPr lang="tr-TR" sz="1200" b="1" dirty="0">
                        <a:effectLst/>
                        <a:latin typeface="Calibri"/>
                        <a:ea typeface="Times New Roman"/>
                        <a:cs typeface="Times New Roman"/>
                      </a:endParaRPr>
                    </a:p>
                  </a:txBody>
                  <a:tcPr marL="68580" marR="68580" marT="0" marB="0" anchor="ctr"/>
                </a:tc>
                <a:tc hMerge="1">
                  <a:txBody>
                    <a:bodyPr/>
                    <a:lstStyle/>
                    <a:p>
                      <a:endParaRPr lang="tr-TR"/>
                    </a:p>
                  </a:txBody>
                  <a:tcPr/>
                </a:tc>
              </a:tr>
              <a:tr h="246362">
                <a:tc>
                  <a:txBody>
                    <a:bodyPr/>
                    <a:lstStyle/>
                    <a:p>
                      <a:pPr algn="ctr">
                        <a:lnSpc>
                          <a:spcPct val="115000"/>
                        </a:lnSpc>
                        <a:spcAft>
                          <a:spcPts val="0"/>
                        </a:spcAft>
                      </a:pPr>
                      <a:r>
                        <a:rPr lang="en-GB" sz="1200" b="1">
                          <a:effectLst/>
                        </a:rPr>
                        <a:t>1:1</a:t>
                      </a:r>
                      <a:endParaRPr lang="tr-TR" sz="1200" b="1">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b="1">
                          <a:effectLst/>
                        </a:rPr>
                        <a:t>na</a:t>
                      </a:r>
                      <a:endParaRPr lang="tr-TR" sz="1200" b="1">
                        <a:effectLst/>
                        <a:latin typeface="Calibri"/>
                        <a:ea typeface="Times New Roman"/>
                        <a:cs typeface="Times New Roman"/>
                      </a:endParaRPr>
                    </a:p>
                  </a:txBody>
                  <a:tcPr marL="68580" marR="68580" marT="0" marB="0" anchor="ctr"/>
                </a:tc>
                <a:tc rowSpan="6">
                  <a:txBody>
                    <a:bodyPr/>
                    <a:lstStyle/>
                    <a:p>
                      <a:pPr algn="ctr">
                        <a:lnSpc>
                          <a:spcPct val="115000"/>
                        </a:lnSpc>
                        <a:spcAft>
                          <a:spcPts val="0"/>
                        </a:spcAft>
                      </a:pPr>
                      <a:r>
                        <a:rPr lang="en-GB" sz="1200" b="1">
                          <a:effectLst/>
                        </a:rPr>
                        <a:t>3.75</a:t>
                      </a:r>
                      <a:endParaRPr lang="tr-TR" sz="1200" b="1">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b="1">
                          <a:effectLst/>
                        </a:rPr>
                        <a:t>1</a:t>
                      </a:r>
                      <a:endParaRPr lang="tr-TR" sz="1200" b="1">
                        <a:effectLst/>
                        <a:latin typeface="Calibri"/>
                        <a:ea typeface="Times New Roman"/>
                        <a:cs typeface="Times New Roman"/>
                      </a:endParaRPr>
                    </a:p>
                  </a:txBody>
                  <a:tcPr marL="68580" marR="68580" marT="0" marB="0" anchor="ctr"/>
                </a:tc>
                <a:tc rowSpan="6">
                  <a:txBody>
                    <a:bodyPr/>
                    <a:lstStyle/>
                    <a:p>
                      <a:pPr algn="ctr">
                        <a:lnSpc>
                          <a:spcPct val="115000"/>
                        </a:lnSpc>
                        <a:spcAft>
                          <a:spcPts val="0"/>
                        </a:spcAft>
                      </a:pPr>
                      <a:r>
                        <a:rPr lang="en-GB" sz="1200" b="1">
                          <a:effectLst/>
                        </a:rPr>
                        <a:t>15</a:t>
                      </a:r>
                      <a:endParaRPr lang="tr-TR" sz="1200" b="1">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b="1">
                          <a:effectLst/>
                        </a:rPr>
                        <a:t>10</a:t>
                      </a:r>
                      <a:endParaRPr lang="tr-TR" sz="1200" b="1">
                        <a:effectLst/>
                        <a:latin typeface="Calibri"/>
                        <a:ea typeface="Times New Roman"/>
                        <a:cs typeface="Times New Roman"/>
                      </a:endParaRPr>
                    </a:p>
                  </a:txBody>
                  <a:tcPr marL="68580" marR="68580" marT="0" marB="0" anchor="ctr"/>
                </a:tc>
                <a:tc rowSpan="6">
                  <a:txBody>
                    <a:bodyPr/>
                    <a:lstStyle/>
                    <a:p>
                      <a:pPr algn="ctr">
                        <a:lnSpc>
                          <a:spcPct val="115000"/>
                        </a:lnSpc>
                        <a:spcAft>
                          <a:spcPts val="0"/>
                        </a:spcAft>
                      </a:pPr>
                      <a:r>
                        <a:rPr lang="en-GB" sz="1200" b="1" dirty="0">
                          <a:effectLst/>
                        </a:rPr>
                        <a:t>37.5</a:t>
                      </a:r>
                      <a:endParaRPr lang="tr-TR" sz="1200" b="1"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b="1" dirty="0">
                          <a:effectLst/>
                        </a:rPr>
                        <a:t>20</a:t>
                      </a:r>
                      <a:endParaRPr lang="tr-TR" sz="1200" b="1" dirty="0">
                        <a:effectLst/>
                        <a:latin typeface="Calibri"/>
                        <a:ea typeface="Times New Roman"/>
                        <a:cs typeface="Times New Roman"/>
                      </a:endParaRPr>
                    </a:p>
                  </a:txBody>
                  <a:tcPr marL="68580" marR="68580" marT="0" marB="0" anchor="ctr"/>
                </a:tc>
                <a:tc rowSpan="6">
                  <a:txBody>
                    <a:bodyPr/>
                    <a:lstStyle/>
                    <a:p>
                      <a:pPr algn="ctr">
                        <a:lnSpc>
                          <a:spcPct val="115000"/>
                        </a:lnSpc>
                        <a:spcAft>
                          <a:spcPts val="0"/>
                        </a:spcAft>
                      </a:pPr>
                      <a:r>
                        <a:rPr lang="en-GB" sz="1200" b="1" dirty="0">
                          <a:effectLst/>
                        </a:rPr>
                        <a:t>150</a:t>
                      </a:r>
                      <a:endParaRPr lang="tr-TR" sz="1200" b="1"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b="1">
                          <a:effectLst/>
                        </a:rPr>
                        <a:t>na</a:t>
                      </a:r>
                      <a:endParaRPr lang="tr-TR" sz="1200" b="1">
                        <a:effectLst/>
                        <a:latin typeface="Calibri"/>
                        <a:ea typeface="Times New Roman"/>
                        <a:cs typeface="Times New Roman"/>
                      </a:endParaRPr>
                    </a:p>
                  </a:txBody>
                  <a:tcPr marL="68580" marR="68580" marT="0" marB="0" anchor="ctr"/>
                </a:tc>
                <a:tc rowSpan="6">
                  <a:txBody>
                    <a:bodyPr/>
                    <a:lstStyle/>
                    <a:p>
                      <a:pPr algn="ctr">
                        <a:lnSpc>
                          <a:spcPct val="115000"/>
                        </a:lnSpc>
                        <a:spcAft>
                          <a:spcPts val="0"/>
                        </a:spcAft>
                      </a:pPr>
                      <a:r>
                        <a:rPr lang="en-GB" sz="1200" b="1" dirty="0">
                          <a:effectLst/>
                        </a:rPr>
                        <a:t>0.625</a:t>
                      </a:r>
                      <a:endParaRPr lang="tr-TR" sz="1200" b="1"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b="1">
                          <a:effectLst/>
                        </a:rPr>
                        <a:t>1</a:t>
                      </a:r>
                      <a:endParaRPr lang="tr-TR" sz="1200" b="1">
                        <a:effectLst/>
                        <a:latin typeface="Calibri"/>
                        <a:ea typeface="Times New Roman"/>
                        <a:cs typeface="Times New Roman"/>
                      </a:endParaRPr>
                    </a:p>
                  </a:txBody>
                  <a:tcPr marL="68580" marR="68580" marT="0" marB="0" anchor="ctr"/>
                </a:tc>
                <a:tc rowSpan="6">
                  <a:txBody>
                    <a:bodyPr/>
                    <a:lstStyle/>
                    <a:p>
                      <a:pPr algn="ctr">
                        <a:lnSpc>
                          <a:spcPct val="115000"/>
                        </a:lnSpc>
                        <a:spcAft>
                          <a:spcPts val="0"/>
                        </a:spcAft>
                      </a:pPr>
                      <a:r>
                        <a:rPr lang="en-GB" sz="1200" b="1">
                          <a:effectLst/>
                        </a:rPr>
                        <a:t>2.5</a:t>
                      </a:r>
                      <a:endParaRPr lang="tr-TR" sz="1200" b="1">
                        <a:effectLst/>
                        <a:latin typeface="Calibri"/>
                        <a:ea typeface="Times New Roman"/>
                        <a:cs typeface="Times New Roman"/>
                      </a:endParaRPr>
                    </a:p>
                  </a:txBody>
                  <a:tcPr marL="68580" marR="68580" marT="0" marB="0" anchor="ctr"/>
                </a:tc>
              </a:tr>
              <a:tr h="246362">
                <a:tc>
                  <a:txBody>
                    <a:bodyPr/>
                    <a:lstStyle/>
                    <a:p>
                      <a:pPr algn="ctr">
                        <a:lnSpc>
                          <a:spcPct val="115000"/>
                        </a:lnSpc>
                        <a:spcAft>
                          <a:spcPts val="0"/>
                        </a:spcAft>
                      </a:pPr>
                      <a:r>
                        <a:rPr lang="en-GB" sz="1200" b="1">
                          <a:effectLst/>
                        </a:rPr>
                        <a:t>1:2</a:t>
                      </a:r>
                      <a:endParaRPr lang="tr-TR" sz="1200" b="1">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b="1">
                          <a:effectLst/>
                        </a:rPr>
                        <a:t>2.7</a:t>
                      </a:r>
                      <a:endParaRPr lang="tr-TR" sz="1200" b="1">
                        <a:effectLst/>
                        <a:latin typeface="Calibri"/>
                        <a:ea typeface="Times New Roman"/>
                        <a:cs typeface="Times New Roman"/>
                      </a:endParaRPr>
                    </a:p>
                  </a:txBody>
                  <a:tcPr marL="68580" marR="68580" marT="0" marB="0" anchor="ctr"/>
                </a:tc>
                <a:tc vMerge="1">
                  <a:txBody>
                    <a:bodyPr/>
                    <a:lstStyle/>
                    <a:p>
                      <a:endParaRPr lang="en-GB"/>
                    </a:p>
                  </a:txBody>
                  <a:tcPr/>
                </a:tc>
                <a:tc>
                  <a:txBody>
                    <a:bodyPr/>
                    <a:lstStyle/>
                    <a:p>
                      <a:pPr algn="ctr">
                        <a:lnSpc>
                          <a:spcPct val="115000"/>
                        </a:lnSpc>
                        <a:spcAft>
                          <a:spcPts val="0"/>
                        </a:spcAft>
                      </a:pPr>
                      <a:r>
                        <a:rPr lang="en-GB" sz="1200" b="1">
                          <a:effectLst/>
                        </a:rPr>
                        <a:t>2.9</a:t>
                      </a:r>
                      <a:endParaRPr lang="tr-TR" sz="1200" b="1">
                        <a:effectLst/>
                        <a:latin typeface="Calibri"/>
                        <a:ea typeface="Times New Roman"/>
                        <a:cs typeface="Times New Roman"/>
                      </a:endParaRPr>
                    </a:p>
                  </a:txBody>
                  <a:tcPr marL="68580" marR="68580" marT="0" marB="0" anchor="ctr"/>
                </a:tc>
                <a:tc vMerge="1">
                  <a:txBody>
                    <a:bodyPr/>
                    <a:lstStyle/>
                    <a:p>
                      <a:endParaRPr lang="en-GB"/>
                    </a:p>
                  </a:txBody>
                  <a:tcPr/>
                </a:tc>
                <a:tc>
                  <a:txBody>
                    <a:bodyPr/>
                    <a:lstStyle/>
                    <a:p>
                      <a:pPr algn="ctr">
                        <a:lnSpc>
                          <a:spcPct val="115000"/>
                        </a:lnSpc>
                        <a:spcAft>
                          <a:spcPts val="0"/>
                        </a:spcAft>
                      </a:pPr>
                      <a:r>
                        <a:rPr lang="en-GB" sz="1200" b="1">
                          <a:effectLst/>
                        </a:rPr>
                        <a:t>4.6</a:t>
                      </a:r>
                      <a:endParaRPr lang="tr-TR" sz="1200" b="1">
                        <a:effectLst/>
                        <a:latin typeface="Calibri"/>
                        <a:ea typeface="Times New Roman"/>
                        <a:cs typeface="Times New Roman"/>
                      </a:endParaRPr>
                    </a:p>
                  </a:txBody>
                  <a:tcPr marL="68580" marR="68580" marT="0" marB="0" anchor="ctr"/>
                </a:tc>
                <a:tc vMerge="1">
                  <a:txBody>
                    <a:bodyPr/>
                    <a:lstStyle/>
                    <a:p>
                      <a:endParaRPr lang="en-GB"/>
                    </a:p>
                  </a:txBody>
                  <a:tcPr/>
                </a:tc>
                <a:tc>
                  <a:txBody>
                    <a:bodyPr/>
                    <a:lstStyle/>
                    <a:p>
                      <a:pPr algn="ctr">
                        <a:lnSpc>
                          <a:spcPct val="115000"/>
                        </a:lnSpc>
                        <a:spcAft>
                          <a:spcPts val="0"/>
                        </a:spcAft>
                      </a:pPr>
                      <a:r>
                        <a:rPr lang="en-GB" sz="1200" b="1" dirty="0">
                          <a:effectLst/>
                        </a:rPr>
                        <a:t>8.5</a:t>
                      </a:r>
                      <a:endParaRPr lang="tr-TR" sz="1200" b="1" dirty="0">
                        <a:effectLst/>
                        <a:latin typeface="Calibri"/>
                        <a:ea typeface="Times New Roman"/>
                        <a:cs typeface="Times New Roman"/>
                      </a:endParaRPr>
                    </a:p>
                  </a:txBody>
                  <a:tcPr marL="68580" marR="68580" marT="0" marB="0" anchor="ctr"/>
                </a:tc>
                <a:tc vMerge="1">
                  <a:txBody>
                    <a:bodyPr/>
                    <a:lstStyle/>
                    <a:p>
                      <a:endParaRPr lang="en-GB"/>
                    </a:p>
                  </a:txBody>
                  <a:tcPr/>
                </a:tc>
                <a:tc>
                  <a:txBody>
                    <a:bodyPr/>
                    <a:lstStyle/>
                    <a:p>
                      <a:pPr algn="ctr">
                        <a:lnSpc>
                          <a:spcPct val="115000"/>
                        </a:lnSpc>
                        <a:spcAft>
                          <a:spcPts val="0"/>
                        </a:spcAft>
                      </a:pPr>
                      <a:r>
                        <a:rPr lang="en-GB" sz="1200" b="1">
                          <a:effectLst/>
                        </a:rPr>
                        <a:t>0.5</a:t>
                      </a:r>
                      <a:endParaRPr lang="tr-TR" sz="1200" b="1">
                        <a:effectLst/>
                        <a:latin typeface="Calibri"/>
                        <a:ea typeface="Times New Roman"/>
                        <a:cs typeface="Times New Roman"/>
                      </a:endParaRPr>
                    </a:p>
                  </a:txBody>
                  <a:tcPr marL="68580" marR="68580" marT="0" marB="0" anchor="ctr"/>
                </a:tc>
                <a:tc vMerge="1">
                  <a:txBody>
                    <a:bodyPr/>
                    <a:lstStyle/>
                    <a:p>
                      <a:endParaRPr lang="en-GB"/>
                    </a:p>
                  </a:txBody>
                  <a:tcPr/>
                </a:tc>
                <a:tc>
                  <a:txBody>
                    <a:bodyPr/>
                    <a:lstStyle/>
                    <a:p>
                      <a:pPr algn="ctr">
                        <a:lnSpc>
                          <a:spcPct val="115000"/>
                        </a:lnSpc>
                        <a:spcAft>
                          <a:spcPts val="0"/>
                        </a:spcAft>
                      </a:pPr>
                      <a:r>
                        <a:rPr lang="en-GB" sz="1200" b="1">
                          <a:effectLst/>
                        </a:rPr>
                        <a:t>0.6</a:t>
                      </a:r>
                      <a:endParaRPr lang="tr-TR" sz="1200" b="1">
                        <a:effectLst/>
                        <a:latin typeface="Calibri"/>
                        <a:ea typeface="Times New Roman"/>
                        <a:cs typeface="Times New Roman"/>
                      </a:endParaRPr>
                    </a:p>
                  </a:txBody>
                  <a:tcPr marL="68580" marR="68580" marT="0" marB="0" anchor="ctr"/>
                </a:tc>
                <a:tc vMerge="1">
                  <a:txBody>
                    <a:bodyPr/>
                    <a:lstStyle/>
                    <a:p>
                      <a:endParaRPr lang="tr-TR"/>
                    </a:p>
                  </a:txBody>
                  <a:tcPr/>
                </a:tc>
              </a:tr>
              <a:tr h="246362">
                <a:tc>
                  <a:txBody>
                    <a:bodyPr/>
                    <a:lstStyle/>
                    <a:p>
                      <a:pPr algn="ctr">
                        <a:lnSpc>
                          <a:spcPct val="115000"/>
                        </a:lnSpc>
                        <a:spcAft>
                          <a:spcPts val="0"/>
                        </a:spcAft>
                      </a:pPr>
                      <a:r>
                        <a:rPr lang="en-GB" sz="1200" b="1">
                          <a:effectLst/>
                        </a:rPr>
                        <a:t>1:4</a:t>
                      </a:r>
                      <a:endParaRPr lang="tr-TR" sz="1200" b="1">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b="1" dirty="0">
                          <a:solidFill>
                            <a:srgbClr val="FF0000"/>
                          </a:solidFill>
                          <a:effectLst/>
                        </a:rPr>
                        <a:t>5.5</a:t>
                      </a:r>
                      <a:endParaRPr lang="tr-TR" sz="1200" b="1" dirty="0">
                        <a:solidFill>
                          <a:srgbClr val="FF0000"/>
                        </a:solidFill>
                        <a:effectLst/>
                        <a:latin typeface="Calibri"/>
                        <a:ea typeface="Times New Roman"/>
                        <a:cs typeface="Times New Roman"/>
                      </a:endParaRPr>
                    </a:p>
                  </a:txBody>
                  <a:tcPr marL="68580" marR="68580" marT="0" marB="0" anchor="ctr"/>
                </a:tc>
                <a:tc vMerge="1">
                  <a:txBody>
                    <a:bodyPr/>
                    <a:lstStyle/>
                    <a:p>
                      <a:endParaRPr lang="en-GB"/>
                    </a:p>
                  </a:txBody>
                  <a:tcPr/>
                </a:tc>
                <a:tc>
                  <a:txBody>
                    <a:bodyPr/>
                    <a:lstStyle/>
                    <a:p>
                      <a:pPr algn="ctr">
                        <a:lnSpc>
                          <a:spcPct val="115000"/>
                        </a:lnSpc>
                        <a:spcAft>
                          <a:spcPts val="0"/>
                        </a:spcAft>
                      </a:pPr>
                      <a:r>
                        <a:rPr lang="en-GB" sz="1200" b="1">
                          <a:effectLst/>
                        </a:rPr>
                        <a:t>5.6</a:t>
                      </a:r>
                      <a:endParaRPr lang="tr-TR" sz="1200" b="1">
                        <a:effectLst/>
                        <a:latin typeface="Calibri"/>
                        <a:ea typeface="Times New Roman"/>
                        <a:cs typeface="Times New Roman"/>
                      </a:endParaRPr>
                    </a:p>
                  </a:txBody>
                  <a:tcPr marL="68580" marR="68580" marT="0" marB="0" anchor="ctr"/>
                </a:tc>
                <a:tc vMerge="1">
                  <a:txBody>
                    <a:bodyPr/>
                    <a:lstStyle/>
                    <a:p>
                      <a:endParaRPr lang="en-GB"/>
                    </a:p>
                  </a:txBody>
                  <a:tcPr/>
                </a:tc>
                <a:tc>
                  <a:txBody>
                    <a:bodyPr/>
                    <a:lstStyle/>
                    <a:p>
                      <a:pPr algn="ctr">
                        <a:lnSpc>
                          <a:spcPct val="115000"/>
                        </a:lnSpc>
                        <a:spcAft>
                          <a:spcPts val="0"/>
                        </a:spcAft>
                      </a:pPr>
                      <a:r>
                        <a:rPr lang="en-GB" sz="1200" b="1">
                          <a:effectLst/>
                        </a:rPr>
                        <a:t>9.4</a:t>
                      </a:r>
                      <a:endParaRPr lang="tr-TR" sz="1200" b="1">
                        <a:effectLst/>
                        <a:latin typeface="Calibri"/>
                        <a:ea typeface="Times New Roman"/>
                        <a:cs typeface="Times New Roman"/>
                      </a:endParaRPr>
                    </a:p>
                  </a:txBody>
                  <a:tcPr marL="68580" marR="68580" marT="0" marB="0" anchor="ctr"/>
                </a:tc>
                <a:tc vMerge="1">
                  <a:txBody>
                    <a:bodyPr/>
                    <a:lstStyle/>
                    <a:p>
                      <a:endParaRPr lang="en-GB"/>
                    </a:p>
                  </a:txBody>
                  <a:tcPr/>
                </a:tc>
                <a:tc>
                  <a:txBody>
                    <a:bodyPr/>
                    <a:lstStyle/>
                    <a:p>
                      <a:pPr algn="ctr">
                        <a:lnSpc>
                          <a:spcPct val="115000"/>
                        </a:lnSpc>
                        <a:spcAft>
                          <a:spcPts val="0"/>
                        </a:spcAft>
                      </a:pPr>
                      <a:r>
                        <a:rPr lang="en-GB" sz="1200" b="1" dirty="0">
                          <a:effectLst/>
                        </a:rPr>
                        <a:t>17.9</a:t>
                      </a:r>
                      <a:endParaRPr lang="tr-TR" sz="1200" b="1" dirty="0">
                        <a:effectLst/>
                        <a:latin typeface="Calibri"/>
                        <a:ea typeface="Times New Roman"/>
                        <a:cs typeface="Times New Roman"/>
                      </a:endParaRPr>
                    </a:p>
                  </a:txBody>
                  <a:tcPr marL="68580" marR="68580" marT="0" marB="0" anchor="ctr"/>
                </a:tc>
                <a:tc vMerge="1">
                  <a:txBody>
                    <a:bodyPr/>
                    <a:lstStyle/>
                    <a:p>
                      <a:endParaRPr lang="en-GB"/>
                    </a:p>
                  </a:txBody>
                  <a:tcPr/>
                </a:tc>
                <a:tc>
                  <a:txBody>
                    <a:bodyPr/>
                    <a:lstStyle/>
                    <a:p>
                      <a:pPr algn="ctr">
                        <a:lnSpc>
                          <a:spcPct val="115000"/>
                        </a:lnSpc>
                        <a:spcAft>
                          <a:spcPts val="0"/>
                        </a:spcAft>
                      </a:pPr>
                      <a:r>
                        <a:rPr lang="en-GB" sz="1200" b="1" dirty="0">
                          <a:effectLst/>
                        </a:rPr>
                        <a:t>0.6</a:t>
                      </a:r>
                      <a:endParaRPr lang="tr-TR" sz="1200" b="1" dirty="0">
                        <a:effectLst/>
                        <a:latin typeface="Calibri"/>
                        <a:ea typeface="Times New Roman"/>
                        <a:cs typeface="Times New Roman"/>
                      </a:endParaRPr>
                    </a:p>
                  </a:txBody>
                  <a:tcPr marL="68580" marR="68580" marT="0" marB="0" anchor="ctr"/>
                </a:tc>
                <a:tc vMerge="1">
                  <a:txBody>
                    <a:bodyPr/>
                    <a:lstStyle/>
                    <a:p>
                      <a:endParaRPr lang="en-GB"/>
                    </a:p>
                  </a:txBody>
                  <a:tcPr/>
                </a:tc>
                <a:tc>
                  <a:txBody>
                    <a:bodyPr/>
                    <a:lstStyle/>
                    <a:p>
                      <a:pPr algn="ctr">
                        <a:lnSpc>
                          <a:spcPct val="115000"/>
                        </a:lnSpc>
                        <a:spcAft>
                          <a:spcPts val="0"/>
                        </a:spcAft>
                      </a:pPr>
                      <a:r>
                        <a:rPr lang="en-GB" sz="1200" b="1">
                          <a:effectLst/>
                        </a:rPr>
                        <a:t>1.4</a:t>
                      </a:r>
                      <a:endParaRPr lang="tr-TR" sz="1200" b="1">
                        <a:effectLst/>
                        <a:latin typeface="Calibri"/>
                        <a:ea typeface="Times New Roman"/>
                        <a:cs typeface="Times New Roman"/>
                      </a:endParaRPr>
                    </a:p>
                  </a:txBody>
                  <a:tcPr marL="68580" marR="68580" marT="0" marB="0" anchor="ctr"/>
                </a:tc>
                <a:tc vMerge="1">
                  <a:txBody>
                    <a:bodyPr/>
                    <a:lstStyle/>
                    <a:p>
                      <a:endParaRPr lang="tr-TR"/>
                    </a:p>
                  </a:txBody>
                  <a:tcPr/>
                </a:tc>
              </a:tr>
              <a:tr h="246362">
                <a:tc>
                  <a:txBody>
                    <a:bodyPr/>
                    <a:lstStyle/>
                    <a:p>
                      <a:pPr algn="ctr">
                        <a:lnSpc>
                          <a:spcPct val="115000"/>
                        </a:lnSpc>
                        <a:spcAft>
                          <a:spcPts val="0"/>
                        </a:spcAft>
                      </a:pPr>
                      <a:r>
                        <a:rPr lang="en-GB" sz="1200" b="1">
                          <a:effectLst/>
                        </a:rPr>
                        <a:t>1:7</a:t>
                      </a:r>
                      <a:endParaRPr lang="tr-TR" sz="1200" b="1">
                        <a:effectLst/>
                        <a:latin typeface="Calibri"/>
                        <a:ea typeface="Times New Roman"/>
                        <a:cs typeface="Times New Roman"/>
                      </a:endParaRPr>
                    </a:p>
                  </a:txBody>
                  <a:tcPr marL="68580" marR="68580" marT="0" marB="0" anchor="ctr"/>
                </a:tc>
                <a:tc rowSpan="3">
                  <a:txBody>
                    <a:bodyPr/>
                    <a:lstStyle/>
                    <a:p>
                      <a:pPr algn="ctr">
                        <a:lnSpc>
                          <a:spcPct val="115000"/>
                        </a:lnSpc>
                        <a:spcAft>
                          <a:spcPts val="0"/>
                        </a:spcAft>
                      </a:pPr>
                      <a:r>
                        <a:rPr lang="en-GB" sz="1200" b="1">
                          <a:effectLst/>
                        </a:rPr>
                        <a:t>na</a:t>
                      </a:r>
                      <a:endParaRPr lang="tr-TR" sz="1200" b="1">
                        <a:effectLst/>
                        <a:latin typeface="Calibri"/>
                        <a:ea typeface="Times New Roman"/>
                        <a:cs typeface="Times New Roman"/>
                      </a:endParaRPr>
                    </a:p>
                  </a:txBody>
                  <a:tcPr marL="68580" marR="68580" marT="0" marB="0" anchor="ctr"/>
                </a:tc>
                <a:tc vMerge="1">
                  <a:txBody>
                    <a:bodyPr/>
                    <a:lstStyle/>
                    <a:p>
                      <a:endParaRPr lang="en-GB"/>
                    </a:p>
                  </a:txBody>
                  <a:tcPr/>
                </a:tc>
                <a:tc>
                  <a:txBody>
                    <a:bodyPr/>
                    <a:lstStyle/>
                    <a:p>
                      <a:pPr algn="ctr">
                        <a:lnSpc>
                          <a:spcPct val="115000"/>
                        </a:lnSpc>
                        <a:spcAft>
                          <a:spcPts val="0"/>
                        </a:spcAft>
                      </a:pPr>
                      <a:r>
                        <a:rPr lang="en-GB" sz="1200" b="1">
                          <a:effectLst/>
                        </a:rPr>
                        <a:t>1</a:t>
                      </a:r>
                      <a:endParaRPr lang="tr-TR" sz="1200" b="1">
                        <a:effectLst/>
                        <a:latin typeface="Calibri"/>
                        <a:ea typeface="Times New Roman"/>
                        <a:cs typeface="Times New Roman"/>
                      </a:endParaRPr>
                    </a:p>
                  </a:txBody>
                  <a:tcPr marL="68580" marR="68580" marT="0" marB="0" anchor="ctr"/>
                </a:tc>
                <a:tc vMerge="1">
                  <a:txBody>
                    <a:bodyPr/>
                    <a:lstStyle/>
                    <a:p>
                      <a:endParaRPr lang="en-GB"/>
                    </a:p>
                  </a:txBody>
                  <a:tcPr/>
                </a:tc>
                <a:tc rowSpan="3">
                  <a:txBody>
                    <a:bodyPr/>
                    <a:lstStyle/>
                    <a:p>
                      <a:pPr algn="ctr">
                        <a:lnSpc>
                          <a:spcPct val="115000"/>
                        </a:lnSpc>
                        <a:spcAft>
                          <a:spcPts val="0"/>
                        </a:spcAft>
                      </a:pPr>
                      <a:r>
                        <a:rPr lang="en-GB" sz="1200" b="1">
                          <a:effectLst/>
                        </a:rPr>
                        <a:t>na</a:t>
                      </a:r>
                      <a:endParaRPr lang="tr-TR" sz="1200" b="1">
                        <a:effectLst/>
                        <a:latin typeface="Calibri"/>
                        <a:ea typeface="Times New Roman"/>
                        <a:cs typeface="Times New Roman"/>
                      </a:endParaRPr>
                    </a:p>
                  </a:txBody>
                  <a:tcPr marL="68580" marR="68580" marT="0" marB="0" anchor="ctr"/>
                </a:tc>
                <a:tc vMerge="1">
                  <a:txBody>
                    <a:bodyPr/>
                    <a:lstStyle/>
                    <a:p>
                      <a:endParaRPr lang="en-GB"/>
                    </a:p>
                  </a:txBody>
                  <a:tcPr/>
                </a:tc>
                <a:tc rowSpan="3">
                  <a:txBody>
                    <a:bodyPr/>
                    <a:lstStyle/>
                    <a:p>
                      <a:pPr algn="ctr">
                        <a:lnSpc>
                          <a:spcPct val="115000"/>
                        </a:lnSpc>
                        <a:spcAft>
                          <a:spcPts val="0"/>
                        </a:spcAft>
                      </a:pPr>
                      <a:r>
                        <a:rPr lang="en-GB" sz="1200" b="1">
                          <a:effectLst/>
                        </a:rPr>
                        <a:t>na</a:t>
                      </a:r>
                      <a:endParaRPr lang="tr-TR" sz="1200" b="1">
                        <a:effectLst/>
                        <a:latin typeface="Calibri"/>
                        <a:ea typeface="Times New Roman"/>
                        <a:cs typeface="Times New Roman"/>
                      </a:endParaRPr>
                    </a:p>
                  </a:txBody>
                  <a:tcPr marL="68580" marR="68580" marT="0" marB="0" anchor="ctr"/>
                </a:tc>
                <a:tc vMerge="1">
                  <a:txBody>
                    <a:bodyPr/>
                    <a:lstStyle/>
                    <a:p>
                      <a:endParaRPr lang="en-GB"/>
                    </a:p>
                  </a:txBody>
                  <a:tcPr/>
                </a:tc>
                <a:tc rowSpan="3">
                  <a:txBody>
                    <a:bodyPr/>
                    <a:lstStyle/>
                    <a:p>
                      <a:pPr algn="ctr">
                        <a:lnSpc>
                          <a:spcPct val="115000"/>
                        </a:lnSpc>
                        <a:spcAft>
                          <a:spcPts val="0"/>
                        </a:spcAft>
                      </a:pPr>
                      <a:r>
                        <a:rPr lang="en-GB" sz="1200" b="1" dirty="0" err="1">
                          <a:effectLst/>
                        </a:rPr>
                        <a:t>na</a:t>
                      </a:r>
                      <a:endParaRPr lang="tr-TR" sz="1200" b="1" dirty="0">
                        <a:effectLst/>
                        <a:latin typeface="Calibri"/>
                        <a:ea typeface="Times New Roman"/>
                        <a:cs typeface="Times New Roman"/>
                      </a:endParaRPr>
                    </a:p>
                  </a:txBody>
                  <a:tcPr marL="68580" marR="68580" marT="0" marB="0" anchor="ctr"/>
                </a:tc>
                <a:tc vMerge="1">
                  <a:txBody>
                    <a:bodyPr/>
                    <a:lstStyle/>
                    <a:p>
                      <a:endParaRPr lang="en-GB"/>
                    </a:p>
                  </a:txBody>
                  <a:tcPr/>
                </a:tc>
                <a:tc rowSpan="3">
                  <a:txBody>
                    <a:bodyPr/>
                    <a:lstStyle/>
                    <a:p>
                      <a:pPr algn="ctr">
                        <a:lnSpc>
                          <a:spcPct val="115000"/>
                        </a:lnSpc>
                        <a:spcAft>
                          <a:spcPts val="0"/>
                        </a:spcAft>
                      </a:pPr>
                      <a:r>
                        <a:rPr lang="en-GB" sz="1200" b="1" dirty="0" err="1">
                          <a:effectLst/>
                        </a:rPr>
                        <a:t>na</a:t>
                      </a:r>
                      <a:endParaRPr lang="tr-TR" sz="1200" b="1" dirty="0">
                        <a:effectLst/>
                        <a:latin typeface="Calibri"/>
                        <a:ea typeface="Times New Roman"/>
                        <a:cs typeface="Times New Roman"/>
                      </a:endParaRPr>
                    </a:p>
                  </a:txBody>
                  <a:tcPr marL="68580" marR="68580" marT="0" marB="0" anchor="ctr"/>
                </a:tc>
                <a:tc vMerge="1">
                  <a:txBody>
                    <a:bodyPr/>
                    <a:lstStyle/>
                    <a:p>
                      <a:endParaRPr lang="tr-TR"/>
                    </a:p>
                  </a:txBody>
                  <a:tcPr/>
                </a:tc>
              </a:tr>
              <a:tr h="246362">
                <a:tc>
                  <a:txBody>
                    <a:bodyPr/>
                    <a:lstStyle/>
                    <a:p>
                      <a:pPr algn="ctr">
                        <a:lnSpc>
                          <a:spcPct val="115000"/>
                        </a:lnSpc>
                        <a:spcAft>
                          <a:spcPts val="0"/>
                        </a:spcAft>
                      </a:pPr>
                      <a:r>
                        <a:rPr lang="en-GB" sz="1200" b="1">
                          <a:effectLst/>
                        </a:rPr>
                        <a:t>1:8</a:t>
                      </a:r>
                      <a:endParaRPr lang="tr-TR" sz="1200" b="1">
                        <a:effectLst/>
                        <a:latin typeface="Calibri"/>
                        <a:ea typeface="Times New Roman"/>
                        <a:cs typeface="Times New Roman"/>
                      </a:endParaRPr>
                    </a:p>
                  </a:txBody>
                  <a:tcPr marL="68580" marR="68580" marT="0" marB="0" anchor="ctr"/>
                </a:tc>
                <a:tc vMerge="1">
                  <a:txBody>
                    <a:bodyPr/>
                    <a:lstStyle/>
                    <a:p>
                      <a:endParaRPr lang="tr-TR"/>
                    </a:p>
                  </a:txBody>
                  <a:tcPr/>
                </a:tc>
                <a:tc vMerge="1">
                  <a:txBody>
                    <a:bodyPr/>
                    <a:lstStyle/>
                    <a:p>
                      <a:endParaRPr lang="en-GB"/>
                    </a:p>
                  </a:txBody>
                  <a:tcPr/>
                </a:tc>
                <a:tc>
                  <a:txBody>
                    <a:bodyPr/>
                    <a:lstStyle/>
                    <a:p>
                      <a:pPr algn="ctr">
                        <a:lnSpc>
                          <a:spcPct val="115000"/>
                        </a:lnSpc>
                        <a:spcAft>
                          <a:spcPts val="0"/>
                        </a:spcAft>
                      </a:pPr>
                      <a:r>
                        <a:rPr lang="en-GB" sz="1200" b="1" dirty="0">
                          <a:effectLst/>
                        </a:rPr>
                        <a:t>1</a:t>
                      </a:r>
                      <a:endParaRPr lang="tr-TR" sz="1200" b="1" dirty="0">
                        <a:effectLst/>
                        <a:latin typeface="Calibri"/>
                        <a:ea typeface="Times New Roman"/>
                        <a:cs typeface="Times New Roman"/>
                      </a:endParaRPr>
                    </a:p>
                  </a:txBody>
                  <a:tcPr marL="68580" marR="68580" marT="0" marB="0" anchor="ctr"/>
                </a:tc>
                <a:tc vMerge="1">
                  <a:txBody>
                    <a:bodyPr/>
                    <a:lstStyle/>
                    <a:p>
                      <a:endParaRPr lang="en-GB"/>
                    </a:p>
                  </a:txBody>
                  <a:tcPr/>
                </a:tc>
                <a:tc vMerge="1">
                  <a:txBody>
                    <a:bodyPr/>
                    <a:lstStyle/>
                    <a:p>
                      <a:endParaRPr lang="tr-TR"/>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tr-TR"/>
                    </a:p>
                  </a:txBody>
                  <a:tcPr/>
                </a:tc>
                <a:tc vMerge="1">
                  <a:txBody>
                    <a:bodyPr/>
                    <a:lstStyle/>
                    <a:p>
                      <a:endParaRPr lang="en-GB"/>
                    </a:p>
                  </a:txBody>
                  <a:tcPr/>
                </a:tc>
                <a:tc vMerge="1">
                  <a:txBody>
                    <a:bodyPr/>
                    <a:lstStyle/>
                    <a:p>
                      <a:endParaRPr lang="en-GB"/>
                    </a:p>
                  </a:txBody>
                  <a:tcPr/>
                </a:tc>
                <a:tc vMerge="1">
                  <a:txBody>
                    <a:bodyPr/>
                    <a:lstStyle/>
                    <a:p>
                      <a:endParaRPr lang="tr-TR"/>
                    </a:p>
                  </a:txBody>
                  <a:tcPr/>
                </a:tc>
              </a:tr>
              <a:tr h="246362">
                <a:tc>
                  <a:txBody>
                    <a:bodyPr/>
                    <a:lstStyle/>
                    <a:p>
                      <a:pPr algn="ctr">
                        <a:lnSpc>
                          <a:spcPct val="115000"/>
                        </a:lnSpc>
                        <a:spcAft>
                          <a:spcPts val="0"/>
                        </a:spcAft>
                      </a:pPr>
                      <a:r>
                        <a:rPr lang="en-GB" sz="1000">
                          <a:effectLst/>
                        </a:rPr>
                        <a:t>1:9</a:t>
                      </a:r>
                      <a:endParaRPr lang="tr-TR" sz="1100">
                        <a:effectLst/>
                        <a:latin typeface="Calibri"/>
                        <a:ea typeface="Times New Roman"/>
                        <a:cs typeface="Times New Roman"/>
                      </a:endParaRPr>
                    </a:p>
                  </a:txBody>
                  <a:tcPr marL="68580" marR="68580" marT="0" marB="0" anchor="ctr"/>
                </a:tc>
                <a:tc vMerge="1">
                  <a:txBody>
                    <a:bodyPr/>
                    <a:lstStyle/>
                    <a:p>
                      <a:endParaRPr lang="tr-TR"/>
                    </a:p>
                  </a:txBody>
                  <a:tcPr/>
                </a:tc>
                <a:tc vMerge="1">
                  <a:txBody>
                    <a:bodyPr/>
                    <a:lstStyle/>
                    <a:p>
                      <a:endParaRPr lang="en-GB"/>
                    </a:p>
                  </a:txBody>
                  <a:tcPr/>
                </a:tc>
                <a:tc>
                  <a:txBody>
                    <a:bodyPr/>
                    <a:lstStyle/>
                    <a:p>
                      <a:pPr algn="ctr">
                        <a:lnSpc>
                          <a:spcPct val="115000"/>
                        </a:lnSpc>
                        <a:spcAft>
                          <a:spcPts val="0"/>
                        </a:spcAft>
                      </a:pPr>
                      <a:r>
                        <a:rPr lang="en-GB" sz="1000" dirty="0">
                          <a:effectLst/>
                        </a:rPr>
                        <a:t>1</a:t>
                      </a:r>
                      <a:endParaRPr lang="tr-TR" sz="1100" dirty="0">
                        <a:effectLst/>
                        <a:latin typeface="Calibri"/>
                        <a:ea typeface="Times New Roman"/>
                        <a:cs typeface="Times New Roman"/>
                      </a:endParaRPr>
                    </a:p>
                  </a:txBody>
                  <a:tcPr marL="68580" marR="68580" marT="0" marB="0" anchor="ctr"/>
                </a:tc>
                <a:tc vMerge="1">
                  <a:txBody>
                    <a:bodyPr/>
                    <a:lstStyle/>
                    <a:p>
                      <a:endParaRPr lang="en-GB"/>
                    </a:p>
                  </a:txBody>
                  <a:tcPr/>
                </a:tc>
                <a:tc vMerge="1">
                  <a:txBody>
                    <a:bodyPr/>
                    <a:lstStyle/>
                    <a:p>
                      <a:endParaRPr lang="tr-TR"/>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tr-TR"/>
                    </a:p>
                  </a:txBody>
                  <a:tcPr/>
                </a:tc>
                <a:tc vMerge="1">
                  <a:txBody>
                    <a:bodyPr/>
                    <a:lstStyle/>
                    <a:p>
                      <a:endParaRPr lang="en-GB"/>
                    </a:p>
                  </a:txBody>
                  <a:tcPr/>
                </a:tc>
                <a:tc vMerge="1">
                  <a:txBody>
                    <a:bodyPr/>
                    <a:lstStyle/>
                    <a:p>
                      <a:endParaRPr lang="en-GB"/>
                    </a:p>
                  </a:txBody>
                  <a:tcPr/>
                </a:tc>
                <a:tc vMerge="1">
                  <a:txBody>
                    <a:bodyPr/>
                    <a:lstStyle/>
                    <a:p>
                      <a:endParaRPr lang="tr-TR"/>
                    </a:p>
                  </a:txBody>
                  <a:tcPr/>
                </a:tc>
              </a:tr>
            </a:tbl>
          </a:graphicData>
        </a:graphic>
      </p:graphicFrame>
      <p:sp>
        <p:nvSpPr>
          <p:cNvPr id="3" name="Title 2"/>
          <p:cNvSpPr>
            <a:spLocks noGrp="1"/>
          </p:cNvSpPr>
          <p:nvPr>
            <p:ph type="title"/>
          </p:nvPr>
        </p:nvSpPr>
        <p:spPr/>
        <p:txBody>
          <a:bodyPr>
            <a:normAutofit/>
          </a:bodyPr>
          <a:lstStyle/>
          <a:p>
            <a:pPr algn="ctr"/>
            <a:r>
              <a:rPr lang="en-GB" sz="2200" dirty="0">
                <a:solidFill>
                  <a:schemeClr val="tx1"/>
                </a:solidFill>
                <a:effectLst/>
                <a:latin typeface="Helvetica" panose="020B0604020202020204" pitchFamily="34" charset="0"/>
                <a:cs typeface="Helvetica" panose="020B0604020202020204" pitchFamily="34" charset="0"/>
              </a:rPr>
              <a:t>The Measured Cumulative Leaching Rates (</a:t>
            </a:r>
            <a:r>
              <a:rPr lang="en-GB" sz="2200" dirty="0" err="1">
                <a:solidFill>
                  <a:schemeClr val="tx1"/>
                </a:solidFill>
                <a:effectLst/>
                <a:latin typeface="Helvetica" panose="020B0604020202020204" pitchFamily="34" charset="0"/>
                <a:cs typeface="Helvetica" panose="020B0604020202020204" pitchFamily="34" charset="0"/>
              </a:rPr>
              <a:t>e</a:t>
            </a:r>
            <a:r>
              <a:rPr lang="en-GB" sz="2200" baseline="-25000" dirty="0" err="1">
                <a:solidFill>
                  <a:schemeClr val="tx1"/>
                </a:solidFill>
                <a:effectLst/>
                <a:latin typeface="Helvetica" panose="020B0604020202020204" pitchFamily="34" charset="0"/>
                <a:cs typeface="Helvetica" panose="020B0604020202020204" pitchFamily="34" charset="0"/>
              </a:rPr>
              <a:t>n</a:t>
            </a:r>
            <a:r>
              <a:rPr lang="en-GB" sz="2200" baseline="-25000" dirty="0">
                <a:solidFill>
                  <a:schemeClr val="tx1"/>
                </a:solidFill>
                <a:effectLst/>
                <a:latin typeface="Helvetica" panose="020B0604020202020204" pitchFamily="34" charset="0"/>
                <a:cs typeface="Helvetica" panose="020B0604020202020204" pitchFamily="34" charset="0"/>
              </a:rPr>
              <a:t> </a:t>
            </a:r>
            <a:r>
              <a:rPr lang="en-GB" sz="2200" dirty="0">
                <a:solidFill>
                  <a:schemeClr val="tx1"/>
                </a:solidFill>
                <a:effectLst/>
                <a:latin typeface="Helvetica" panose="020B0604020202020204" pitchFamily="34" charset="0"/>
                <a:cs typeface="Helvetica" panose="020B0604020202020204" pitchFamily="34" charset="0"/>
              </a:rPr>
              <a:t>*) of Contaminants from </a:t>
            </a:r>
            <a:r>
              <a:rPr lang="en-GB" sz="2200" u="sng" dirty="0" smtClean="0">
                <a:solidFill>
                  <a:schemeClr val="tx1"/>
                </a:solidFill>
                <a:effectLst/>
                <a:latin typeface="Helvetica" panose="020B0604020202020204" pitchFamily="34" charset="0"/>
                <a:cs typeface="Helvetica" panose="020B0604020202020204" pitchFamily="34" charset="0"/>
              </a:rPr>
              <a:t>CEMI-</a:t>
            </a:r>
            <a:r>
              <a:rPr lang="tr-TR" sz="2200" u="sng" dirty="0" smtClean="0">
                <a:solidFill>
                  <a:schemeClr val="tx1"/>
                </a:solidFill>
                <a:effectLst/>
                <a:latin typeface="Helvetica" panose="020B0604020202020204" pitchFamily="34" charset="0"/>
                <a:cs typeface="Helvetica" panose="020B0604020202020204" pitchFamily="34" charset="0"/>
              </a:rPr>
              <a:t>PFA</a:t>
            </a:r>
            <a:r>
              <a:rPr lang="en-GB" sz="2200" u="sng" dirty="0" smtClean="0">
                <a:solidFill>
                  <a:schemeClr val="tx1"/>
                </a:solidFill>
                <a:effectLst/>
                <a:latin typeface="Helvetica" panose="020B0604020202020204" pitchFamily="34" charset="0"/>
                <a:cs typeface="Helvetica" panose="020B0604020202020204" pitchFamily="34" charset="0"/>
              </a:rPr>
              <a:t> </a:t>
            </a:r>
            <a:r>
              <a:rPr lang="en-GB" sz="2200" dirty="0">
                <a:solidFill>
                  <a:schemeClr val="tx1"/>
                </a:solidFill>
                <a:effectLst/>
                <a:latin typeface="Helvetica" panose="020B0604020202020204" pitchFamily="34" charset="0"/>
                <a:cs typeface="Helvetica" panose="020B0604020202020204" pitchFamily="34" charset="0"/>
              </a:rPr>
              <a:t>(mg/m</a:t>
            </a:r>
            <a:r>
              <a:rPr lang="en-GB" sz="2200" baseline="30000" dirty="0">
                <a:solidFill>
                  <a:schemeClr val="tx1"/>
                </a:solidFill>
                <a:effectLst/>
                <a:latin typeface="Helvetica" panose="020B0604020202020204" pitchFamily="34" charset="0"/>
                <a:cs typeface="Helvetica" panose="020B0604020202020204" pitchFamily="34" charset="0"/>
              </a:rPr>
              <a:t>2</a:t>
            </a:r>
            <a:r>
              <a:rPr lang="en-GB" sz="2200" dirty="0">
                <a:solidFill>
                  <a:schemeClr val="tx1"/>
                </a:solidFill>
                <a:effectLst/>
                <a:latin typeface="Helvetica" panose="020B0604020202020204" pitchFamily="34" charset="0"/>
                <a:cs typeface="Helvetica" panose="020B0604020202020204" pitchFamily="34" charset="0"/>
              </a:rPr>
              <a:t>) at 28 days</a:t>
            </a:r>
            <a:r>
              <a:rPr lang="tr-TR" sz="2200" dirty="0">
                <a:solidFill>
                  <a:schemeClr val="tx1"/>
                </a:solidFill>
                <a:effectLst/>
                <a:latin typeface="Helvetica" panose="020B0604020202020204" pitchFamily="34" charset="0"/>
                <a:cs typeface="Helvetica" panose="020B0604020202020204" pitchFamily="34" charset="0"/>
              </a:rPr>
              <a:t/>
            </a:r>
            <a:br>
              <a:rPr lang="tr-TR" sz="2200" dirty="0">
                <a:solidFill>
                  <a:schemeClr val="tx1"/>
                </a:solidFill>
                <a:effectLst/>
                <a:latin typeface="Helvetica" panose="020B0604020202020204" pitchFamily="34" charset="0"/>
                <a:cs typeface="Helvetica" panose="020B0604020202020204" pitchFamily="34" charset="0"/>
              </a:rPr>
            </a:br>
            <a:endParaRPr lang="tr-TR" sz="2200" dirty="0">
              <a:latin typeface="Helvetica" panose="020B0604020202020204" pitchFamily="34" charset="0"/>
              <a:cs typeface="Helvetica" panose="020B0604020202020204" pitchFamily="34" charset="0"/>
            </a:endParaRPr>
          </a:p>
        </p:txBody>
      </p:sp>
    </p:spTree>
    <p:extLst>
      <p:ext uri="{BB962C8B-B14F-4D97-AF65-F5344CB8AC3E}">
        <p14:creationId xmlns="" xmlns:p14="http://schemas.microsoft.com/office/powerpoint/2010/main" val="108067859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852533798"/>
              </p:ext>
            </p:extLst>
          </p:nvPr>
        </p:nvGraphicFramePr>
        <p:xfrm>
          <a:off x="73496" y="1105744"/>
          <a:ext cx="8964487" cy="5554185"/>
        </p:xfrm>
        <a:graphic>
          <a:graphicData uri="http://schemas.openxmlformats.org/drawingml/2006/table">
            <a:tbl>
              <a:tblPr firstRow="1" firstCol="1" bandRow="1" bandCol="1">
                <a:tableStyleId>{5C22544A-7EE6-4342-B048-85BDC9FD1C3A}</a:tableStyleId>
              </a:tblPr>
              <a:tblGrid>
                <a:gridCol w="1045856"/>
                <a:gridCol w="747041"/>
                <a:gridCol w="208883"/>
                <a:gridCol w="463454"/>
                <a:gridCol w="807068"/>
                <a:gridCol w="631817"/>
                <a:gridCol w="615167"/>
                <a:gridCol w="485887"/>
                <a:gridCol w="678690"/>
                <a:gridCol w="843678"/>
                <a:gridCol w="516520"/>
                <a:gridCol w="516779"/>
                <a:gridCol w="694412"/>
                <a:gridCol w="97676"/>
                <a:gridCol w="611559"/>
              </a:tblGrid>
              <a:tr h="259879">
                <a:tc>
                  <a:txBody>
                    <a:bodyPr/>
                    <a:lstStyle/>
                    <a:p>
                      <a:pPr algn="ctr">
                        <a:lnSpc>
                          <a:spcPct val="115000"/>
                        </a:lnSpc>
                        <a:spcAft>
                          <a:spcPts val="0"/>
                        </a:spcAft>
                      </a:pPr>
                      <a:r>
                        <a:rPr lang="en-GB" sz="1200" dirty="0">
                          <a:effectLst/>
                        </a:rPr>
                        <a:t> </a:t>
                      </a:r>
                      <a:endParaRPr lang="tr-TR" sz="1200" dirty="0">
                        <a:effectLst/>
                        <a:latin typeface="Calibri"/>
                        <a:ea typeface="Times New Roman"/>
                        <a:cs typeface="Times New Roman"/>
                      </a:endParaRPr>
                    </a:p>
                  </a:txBody>
                  <a:tcPr marL="68580" marR="68580" marT="0" marB="0" anchor="ctr"/>
                </a:tc>
                <a:tc gridSpan="5">
                  <a:txBody>
                    <a:bodyPr/>
                    <a:lstStyle/>
                    <a:p>
                      <a:pPr algn="ctr">
                        <a:lnSpc>
                          <a:spcPct val="115000"/>
                        </a:lnSpc>
                        <a:spcAft>
                          <a:spcPts val="0"/>
                        </a:spcAft>
                      </a:pPr>
                      <a:r>
                        <a:rPr lang="en-GB" sz="1400" dirty="0">
                          <a:effectLst/>
                        </a:rPr>
                        <a:t>e</a:t>
                      </a:r>
                      <a:r>
                        <a:rPr lang="en-GB" sz="1400" baseline="-25000" dirty="0">
                          <a:effectLst/>
                        </a:rPr>
                        <a:t>n</a:t>
                      </a:r>
                      <a:r>
                        <a:rPr lang="en-GB" sz="1400" dirty="0">
                          <a:effectLst/>
                        </a:rPr>
                        <a:t> * (mg/m</a:t>
                      </a:r>
                      <a:r>
                        <a:rPr lang="en-GB" sz="1400" baseline="30000" dirty="0">
                          <a:effectLst/>
                        </a:rPr>
                        <a:t>2</a:t>
                      </a:r>
                      <a:r>
                        <a:rPr lang="en-GB" sz="1400" dirty="0">
                          <a:effectLst/>
                        </a:rPr>
                        <a:t>)</a:t>
                      </a:r>
                      <a:endParaRPr lang="tr-TR" sz="1400" dirty="0">
                        <a:effectLst/>
                        <a:latin typeface="Calibri"/>
                        <a:ea typeface="Times New Roman"/>
                        <a:cs typeface="Times New Roman"/>
                      </a:endParaRPr>
                    </a:p>
                  </a:txBody>
                  <a:tcPr marL="68580" marR="68580" marT="0" marB="0" anchor="ctr"/>
                </a:tc>
                <a:tc hMerge="1">
                  <a:txBody>
                    <a:bodyPr/>
                    <a:lstStyle/>
                    <a:p>
                      <a:endParaRPr lang="en-GB"/>
                    </a:p>
                  </a:txBody>
                  <a:tcPr/>
                </a:tc>
                <a:tc hMerge="1">
                  <a:txBody>
                    <a:bodyPr/>
                    <a:lstStyle/>
                    <a:p>
                      <a:endParaRPr lang="tr-TR"/>
                    </a:p>
                  </a:txBody>
                  <a:tcPr/>
                </a:tc>
                <a:tc hMerge="1">
                  <a:txBody>
                    <a:bodyPr/>
                    <a:lstStyle/>
                    <a:p>
                      <a:endParaRPr lang="en-GB"/>
                    </a:p>
                  </a:txBody>
                  <a:tcPr/>
                </a:tc>
                <a:tc hMerge="1">
                  <a:txBody>
                    <a:bodyPr/>
                    <a:lstStyle/>
                    <a:p>
                      <a:endParaRPr lang="tr-TR"/>
                    </a:p>
                  </a:txBody>
                  <a:tcPr/>
                </a:tc>
                <a:tc gridSpan="4">
                  <a:txBody>
                    <a:bodyPr/>
                    <a:lstStyle/>
                    <a:p>
                      <a:pPr algn="ctr">
                        <a:lnSpc>
                          <a:spcPct val="115000"/>
                        </a:lnSpc>
                        <a:spcAft>
                          <a:spcPts val="0"/>
                        </a:spcAft>
                      </a:pPr>
                      <a:r>
                        <a:rPr lang="en-GB" sz="1400" dirty="0" err="1">
                          <a:effectLst/>
                        </a:rPr>
                        <a:t>e</a:t>
                      </a:r>
                      <a:r>
                        <a:rPr lang="en-GB" sz="1400" baseline="-25000" dirty="0" err="1">
                          <a:effectLst/>
                        </a:rPr>
                        <a:t>n</a:t>
                      </a:r>
                      <a:r>
                        <a:rPr lang="en-GB" sz="1400" baseline="-25000" dirty="0">
                          <a:effectLst/>
                        </a:rPr>
                        <a:t> </a:t>
                      </a:r>
                      <a:r>
                        <a:rPr lang="en-GB" sz="1400" dirty="0">
                          <a:effectLst/>
                        </a:rPr>
                        <a:t>* (mg/m</a:t>
                      </a:r>
                      <a:r>
                        <a:rPr lang="en-GB" sz="1400" baseline="30000" dirty="0">
                          <a:effectLst/>
                        </a:rPr>
                        <a:t>2</a:t>
                      </a:r>
                      <a:r>
                        <a:rPr lang="en-GB" sz="1400" dirty="0">
                          <a:effectLst/>
                        </a:rPr>
                        <a:t>)</a:t>
                      </a:r>
                      <a:endParaRPr lang="tr-TR" sz="1400" dirty="0">
                        <a:effectLst/>
                        <a:latin typeface="Calibri"/>
                        <a:ea typeface="Times New Roman"/>
                        <a:cs typeface="Times New Roman"/>
                      </a:endParaRPr>
                    </a:p>
                  </a:txBody>
                  <a:tcPr marL="68580" marR="68580" marT="0" marB="0" anchor="ctr"/>
                </a:tc>
                <a:tc hMerge="1">
                  <a:txBody>
                    <a:bodyPr/>
                    <a:lstStyle/>
                    <a:p>
                      <a:endParaRPr lang="tr-TR"/>
                    </a:p>
                  </a:txBody>
                  <a:tcPr/>
                </a:tc>
                <a:tc hMerge="1">
                  <a:txBody>
                    <a:bodyPr/>
                    <a:lstStyle/>
                    <a:p>
                      <a:endParaRPr lang="en-GB"/>
                    </a:p>
                  </a:txBody>
                  <a:tcPr/>
                </a:tc>
                <a:tc hMerge="1">
                  <a:txBody>
                    <a:bodyPr/>
                    <a:lstStyle/>
                    <a:p>
                      <a:endParaRPr lang="tr-TR"/>
                    </a:p>
                  </a:txBody>
                  <a:tcPr/>
                </a:tc>
                <a:tc gridSpan="5">
                  <a:txBody>
                    <a:bodyPr/>
                    <a:lstStyle/>
                    <a:p>
                      <a:pPr algn="ctr">
                        <a:lnSpc>
                          <a:spcPct val="115000"/>
                        </a:lnSpc>
                        <a:spcAft>
                          <a:spcPts val="0"/>
                        </a:spcAft>
                      </a:pPr>
                      <a:r>
                        <a:rPr lang="en-GB" sz="1400" dirty="0">
                          <a:effectLst/>
                        </a:rPr>
                        <a:t>e</a:t>
                      </a:r>
                      <a:r>
                        <a:rPr lang="en-GB" sz="1400" baseline="-25000" dirty="0">
                          <a:effectLst/>
                        </a:rPr>
                        <a:t>n</a:t>
                      </a:r>
                      <a:r>
                        <a:rPr lang="en-GB" sz="1400" dirty="0">
                          <a:effectLst/>
                        </a:rPr>
                        <a:t> * (mg/m</a:t>
                      </a:r>
                      <a:r>
                        <a:rPr lang="en-GB" sz="1400" baseline="30000" dirty="0">
                          <a:effectLst/>
                        </a:rPr>
                        <a:t>2</a:t>
                      </a:r>
                      <a:r>
                        <a:rPr lang="en-GB" sz="1400" dirty="0">
                          <a:effectLst/>
                        </a:rPr>
                        <a:t>)</a:t>
                      </a:r>
                      <a:endParaRPr lang="tr-TR" sz="1400" dirty="0">
                        <a:effectLst/>
                        <a:latin typeface="Calibri"/>
                        <a:ea typeface="Times New Roman"/>
                        <a:cs typeface="Times New Roman"/>
                      </a:endParaRPr>
                    </a:p>
                  </a:txBody>
                  <a:tcPr marL="68580" marR="68580" marT="0" marB="0" anchor="ctr"/>
                </a:tc>
                <a:tc hMerge="1">
                  <a:txBody>
                    <a:bodyPr/>
                    <a:lstStyle/>
                    <a:p>
                      <a:endParaRPr lang="tr-TR"/>
                    </a:p>
                  </a:txBody>
                  <a:tcPr/>
                </a:tc>
                <a:tc hMerge="1">
                  <a:txBody>
                    <a:bodyPr/>
                    <a:lstStyle/>
                    <a:p>
                      <a:endParaRPr lang="en-GB"/>
                    </a:p>
                  </a:txBody>
                  <a:tcPr/>
                </a:tc>
                <a:tc hMerge="1">
                  <a:txBody>
                    <a:bodyPr/>
                    <a:lstStyle/>
                    <a:p>
                      <a:endParaRPr lang="tr-TR"/>
                    </a:p>
                  </a:txBody>
                  <a:tcPr/>
                </a:tc>
                <a:tc hMerge="1">
                  <a:txBody>
                    <a:bodyPr/>
                    <a:lstStyle/>
                    <a:p>
                      <a:endParaRPr lang="en-GB"/>
                    </a:p>
                  </a:txBody>
                  <a:tcPr/>
                </a:tc>
              </a:tr>
              <a:tr h="191843">
                <a:tc rowSpan="2">
                  <a:txBody>
                    <a:bodyPr/>
                    <a:lstStyle/>
                    <a:p>
                      <a:pPr algn="ctr">
                        <a:lnSpc>
                          <a:spcPct val="115000"/>
                        </a:lnSpc>
                        <a:spcAft>
                          <a:spcPts val="0"/>
                        </a:spcAft>
                      </a:pPr>
                      <a:r>
                        <a:rPr lang="en-GB" sz="1400" dirty="0" err="1">
                          <a:effectLst/>
                        </a:rPr>
                        <a:t>CEMI:slag</a:t>
                      </a:r>
                      <a:r>
                        <a:rPr lang="en-GB" sz="1400" dirty="0">
                          <a:effectLst/>
                        </a:rPr>
                        <a:t> ratio</a:t>
                      </a:r>
                      <a:endParaRPr lang="tr-TR" sz="1400" dirty="0">
                        <a:effectLst/>
                        <a:latin typeface="Calibri"/>
                        <a:ea typeface="Times New Roman"/>
                        <a:cs typeface="Times New Roman"/>
                      </a:endParaRPr>
                    </a:p>
                  </a:txBody>
                  <a:tcPr marL="68580" marR="68580" marT="0" marB="0" anchor="ctr"/>
                </a:tc>
                <a:tc gridSpan="5">
                  <a:txBody>
                    <a:bodyPr/>
                    <a:lstStyle/>
                    <a:p>
                      <a:pPr algn="ctr">
                        <a:lnSpc>
                          <a:spcPct val="115000"/>
                        </a:lnSpc>
                        <a:spcAft>
                          <a:spcPts val="0"/>
                        </a:spcAft>
                      </a:pPr>
                      <a:r>
                        <a:rPr lang="en-GB" sz="1200" dirty="0">
                          <a:solidFill>
                            <a:srgbClr val="FF0000"/>
                          </a:solidFill>
                          <a:effectLst/>
                        </a:rPr>
                        <a:t>Cr</a:t>
                      </a:r>
                      <a:endParaRPr lang="tr-TR" sz="1200" dirty="0">
                        <a:solidFill>
                          <a:srgbClr val="FF0000"/>
                        </a:solidFill>
                        <a:effectLst/>
                        <a:latin typeface="Calibri"/>
                        <a:ea typeface="Times New Roman"/>
                        <a:cs typeface="Times New Roman"/>
                      </a:endParaRPr>
                    </a:p>
                  </a:txBody>
                  <a:tcPr marL="68580" marR="68580" marT="0" marB="0" anchor="ctr"/>
                </a:tc>
                <a:tc hMerge="1">
                  <a:txBody>
                    <a:bodyPr/>
                    <a:lstStyle/>
                    <a:p>
                      <a:endParaRPr lang="en-GB"/>
                    </a:p>
                  </a:txBody>
                  <a:tcPr/>
                </a:tc>
                <a:tc hMerge="1">
                  <a:txBody>
                    <a:bodyPr/>
                    <a:lstStyle/>
                    <a:p>
                      <a:endParaRPr lang="tr-TR"/>
                    </a:p>
                  </a:txBody>
                  <a:tcPr/>
                </a:tc>
                <a:tc hMerge="1">
                  <a:txBody>
                    <a:bodyPr/>
                    <a:lstStyle/>
                    <a:p>
                      <a:endParaRPr lang="en-GB"/>
                    </a:p>
                  </a:txBody>
                  <a:tcPr/>
                </a:tc>
                <a:tc hMerge="1">
                  <a:txBody>
                    <a:bodyPr/>
                    <a:lstStyle/>
                    <a:p>
                      <a:endParaRPr lang="tr-TR"/>
                    </a:p>
                  </a:txBody>
                  <a:tcPr/>
                </a:tc>
                <a:tc gridSpan="4">
                  <a:txBody>
                    <a:bodyPr/>
                    <a:lstStyle/>
                    <a:p>
                      <a:pPr algn="ctr">
                        <a:lnSpc>
                          <a:spcPct val="115000"/>
                        </a:lnSpc>
                        <a:spcAft>
                          <a:spcPts val="0"/>
                        </a:spcAft>
                      </a:pPr>
                      <a:r>
                        <a:rPr lang="en-GB" sz="1200" dirty="0">
                          <a:solidFill>
                            <a:srgbClr val="FF0000"/>
                          </a:solidFill>
                          <a:effectLst/>
                        </a:rPr>
                        <a:t>Mo</a:t>
                      </a:r>
                      <a:endParaRPr lang="tr-TR" sz="1200" dirty="0">
                        <a:solidFill>
                          <a:srgbClr val="FF0000"/>
                        </a:solidFill>
                        <a:effectLst/>
                        <a:latin typeface="Calibri"/>
                        <a:ea typeface="Times New Roman"/>
                        <a:cs typeface="Times New Roman"/>
                      </a:endParaRPr>
                    </a:p>
                  </a:txBody>
                  <a:tcPr marL="68580" marR="68580" marT="0" marB="0" anchor="ctr"/>
                </a:tc>
                <a:tc hMerge="1">
                  <a:txBody>
                    <a:bodyPr/>
                    <a:lstStyle/>
                    <a:p>
                      <a:endParaRPr lang="tr-TR"/>
                    </a:p>
                  </a:txBody>
                  <a:tcPr/>
                </a:tc>
                <a:tc hMerge="1">
                  <a:txBody>
                    <a:bodyPr/>
                    <a:lstStyle/>
                    <a:p>
                      <a:endParaRPr lang="en-GB"/>
                    </a:p>
                  </a:txBody>
                  <a:tcPr/>
                </a:tc>
                <a:tc hMerge="1">
                  <a:txBody>
                    <a:bodyPr/>
                    <a:lstStyle/>
                    <a:p>
                      <a:endParaRPr lang="tr-TR"/>
                    </a:p>
                  </a:txBody>
                  <a:tcPr/>
                </a:tc>
                <a:tc gridSpan="5">
                  <a:txBody>
                    <a:bodyPr/>
                    <a:lstStyle/>
                    <a:p>
                      <a:pPr algn="ctr">
                        <a:lnSpc>
                          <a:spcPct val="115000"/>
                        </a:lnSpc>
                        <a:spcAft>
                          <a:spcPts val="0"/>
                        </a:spcAft>
                      </a:pPr>
                      <a:r>
                        <a:rPr lang="en-GB" sz="1200" dirty="0">
                          <a:solidFill>
                            <a:srgbClr val="FF0000"/>
                          </a:solidFill>
                          <a:effectLst/>
                        </a:rPr>
                        <a:t>As</a:t>
                      </a:r>
                      <a:endParaRPr lang="tr-TR" sz="1200" dirty="0">
                        <a:solidFill>
                          <a:srgbClr val="FF0000"/>
                        </a:solidFill>
                        <a:effectLst/>
                        <a:latin typeface="Calibri"/>
                        <a:ea typeface="Times New Roman"/>
                        <a:cs typeface="Times New Roman"/>
                      </a:endParaRPr>
                    </a:p>
                  </a:txBody>
                  <a:tcPr marL="68580" marR="68580" marT="0" marB="0" anchor="ctr"/>
                </a:tc>
                <a:tc hMerge="1">
                  <a:txBody>
                    <a:bodyPr/>
                    <a:lstStyle/>
                    <a:p>
                      <a:endParaRPr lang="tr-TR"/>
                    </a:p>
                  </a:txBody>
                  <a:tcPr/>
                </a:tc>
                <a:tc hMerge="1">
                  <a:txBody>
                    <a:bodyPr/>
                    <a:lstStyle/>
                    <a:p>
                      <a:endParaRPr lang="en-GB"/>
                    </a:p>
                  </a:txBody>
                  <a:tcPr/>
                </a:tc>
                <a:tc hMerge="1">
                  <a:txBody>
                    <a:bodyPr/>
                    <a:lstStyle/>
                    <a:p>
                      <a:endParaRPr lang="tr-TR"/>
                    </a:p>
                  </a:txBody>
                  <a:tcPr/>
                </a:tc>
                <a:tc hMerge="1">
                  <a:txBody>
                    <a:bodyPr/>
                    <a:lstStyle/>
                    <a:p>
                      <a:endParaRPr lang="en-GB"/>
                    </a:p>
                  </a:txBody>
                  <a:tcPr/>
                </a:tc>
              </a:tr>
              <a:tr h="383687">
                <a:tc vMerge="1">
                  <a:txBody>
                    <a:bodyPr/>
                    <a:lstStyle/>
                    <a:p>
                      <a:endParaRPr lang="tr-TR"/>
                    </a:p>
                  </a:txBody>
                  <a:tcPr/>
                </a:tc>
                <a:tc gridSpan="3">
                  <a:txBody>
                    <a:bodyPr/>
                    <a:lstStyle/>
                    <a:p>
                      <a:pPr algn="ctr">
                        <a:lnSpc>
                          <a:spcPct val="115000"/>
                        </a:lnSpc>
                        <a:spcAft>
                          <a:spcPts val="0"/>
                        </a:spcAft>
                      </a:pPr>
                      <a:r>
                        <a:rPr lang="en-GB" sz="1200" dirty="0">
                          <a:effectLst/>
                        </a:rPr>
                        <a:t>Compliance</a:t>
                      </a:r>
                      <a:endParaRPr lang="tr-TR" sz="1200" dirty="0">
                        <a:effectLst/>
                      </a:endParaRPr>
                    </a:p>
                    <a:p>
                      <a:pPr algn="ctr">
                        <a:lnSpc>
                          <a:spcPct val="115000"/>
                        </a:lnSpc>
                        <a:spcAft>
                          <a:spcPts val="0"/>
                        </a:spcAft>
                      </a:pPr>
                      <a:r>
                        <a:rPr lang="en-GB" sz="1200" dirty="0">
                          <a:effectLst/>
                        </a:rPr>
                        <a:t>(4d)</a:t>
                      </a:r>
                      <a:endParaRPr lang="tr-TR" sz="1200" dirty="0">
                        <a:effectLst/>
                        <a:latin typeface="Calibri"/>
                        <a:ea typeface="Times New Roman"/>
                        <a:cs typeface="Times New Roman"/>
                      </a:endParaRPr>
                    </a:p>
                  </a:txBody>
                  <a:tcPr marL="68580" marR="68580" marT="0" marB="0" anchor="ctr"/>
                </a:tc>
                <a:tc hMerge="1">
                  <a:txBody>
                    <a:bodyPr/>
                    <a:lstStyle/>
                    <a:p>
                      <a:endParaRPr lang="en-GB"/>
                    </a:p>
                  </a:txBody>
                  <a:tcPr/>
                </a:tc>
                <a:tc hMerge="1">
                  <a:txBody>
                    <a:bodyPr/>
                    <a:lstStyle/>
                    <a:p>
                      <a:endParaRPr lang="tr-TR"/>
                    </a:p>
                  </a:txBody>
                  <a:tcPr/>
                </a:tc>
                <a:tc gridSpan="2">
                  <a:txBody>
                    <a:bodyPr/>
                    <a:lstStyle/>
                    <a:p>
                      <a:pPr algn="ctr">
                        <a:lnSpc>
                          <a:spcPct val="115000"/>
                        </a:lnSpc>
                        <a:spcAft>
                          <a:spcPts val="0"/>
                        </a:spcAft>
                      </a:pPr>
                      <a:r>
                        <a:rPr lang="en-GB" sz="1200" dirty="0">
                          <a:effectLst/>
                        </a:rPr>
                        <a:t>Characterisation (64d)</a:t>
                      </a:r>
                      <a:endParaRPr lang="tr-TR" sz="1200" dirty="0">
                        <a:effectLst/>
                        <a:latin typeface="Calibri"/>
                        <a:ea typeface="Times New Roman"/>
                        <a:cs typeface="Times New Roman"/>
                      </a:endParaRPr>
                    </a:p>
                  </a:txBody>
                  <a:tcPr marL="68580" marR="68580" marT="0" marB="0" anchor="ctr"/>
                </a:tc>
                <a:tc hMerge="1">
                  <a:txBody>
                    <a:bodyPr/>
                    <a:lstStyle/>
                    <a:p>
                      <a:endParaRPr lang="tr-TR"/>
                    </a:p>
                  </a:txBody>
                  <a:tcPr/>
                </a:tc>
                <a:tc gridSpan="2">
                  <a:txBody>
                    <a:bodyPr/>
                    <a:lstStyle/>
                    <a:p>
                      <a:pPr algn="ctr">
                        <a:lnSpc>
                          <a:spcPct val="115000"/>
                        </a:lnSpc>
                        <a:spcAft>
                          <a:spcPts val="0"/>
                        </a:spcAft>
                      </a:pPr>
                      <a:r>
                        <a:rPr lang="en-GB" sz="1200" dirty="0">
                          <a:effectLst/>
                        </a:rPr>
                        <a:t>Compliance</a:t>
                      </a:r>
                      <a:endParaRPr lang="tr-TR" sz="1200" dirty="0">
                        <a:effectLst/>
                      </a:endParaRPr>
                    </a:p>
                    <a:p>
                      <a:pPr algn="ctr">
                        <a:lnSpc>
                          <a:spcPct val="115000"/>
                        </a:lnSpc>
                        <a:spcAft>
                          <a:spcPts val="0"/>
                        </a:spcAft>
                      </a:pPr>
                      <a:r>
                        <a:rPr lang="en-GB" sz="1200" dirty="0">
                          <a:effectLst/>
                        </a:rPr>
                        <a:t>(4d)</a:t>
                      </a:r>
                      <a:endParaRPr lang="tr-TR" sz="1200" dirty="0">
                        <a:effectLst/>
                        <a:latin typeface="Calibri"/>
                        <a:ea typeface="Times New Roman"/>
                        <a:cs typeface="Times New Roman"/>
                      </a:endParaRPr>
                    </a:p>
                  </a:txBody>
                  <a:tcPr marL="68580" marR="68580" marT="0" marB="0" anchor="ctr"/>
                </a:tc>
                <a:tc hMerge="1">
                  <a:txBody>
                    <a:bodyPr/>
                    <a:lstStyle/>
                    <a:p>
                      <a:endParaRPr lang="tr-TR"/>
                    </a:p>
                  </a:txBody>
                  <a:tcPr/>
                </a:tc>
                <a:tc gridSpan="2">
                  <a:txBody>
                    <a:bodyPr/>
                    <a:lstStyle/>
                    <a:p>
                      <a:pPr algn="ctr">
                        <a:lnSpc>
                          <a:spcPct val="115000"/>
                        </a:lnSpc>
                        <a:spcAft>
                          <a:spcPts val="0"/>
                        </a:spcAft>
                      </a:pPr>
                      <a:r>
                        <a:rPr lang="en-GB" sz="1200" dirty="0">
                          <a:effectLst/>
                        </a:rPr>
                        <a:t>Characterisation (64d)</a:t>
                      </a:r>
                      <a:endParaRPr lang="tr-TR" sz="1200" dirty="0">
                        <a:effectLst/>
                        <a:latin typeface="Calibri"/>
                        <a:ea typeface="Times New Roman"/>
                        <a:cs typeface="Times New Roman"/>
                      </a:endParaRPr>
                    </a:p>
                  </a:txBody>
                  <a:tcPr marL="68580" marR="68580" marT="0" marB="0" anchor="ctr"/>
                </a:tc>
                <a:tc hMerge="1">
                  <a:txBody>
                    <a:bodyPr/>
                    <a:lstStyle/>
                    <a:p>
                      <a:endParaRPr lang="tr-TR"/>
                    </a:p>
                  </a:txBody>
                  <a:tcPr/>
                </a:tc>
                <a:tc gridSpan="2">
                  <a:txBody>
                    <a:bodyPr/>
                    <a:lstStyle/>
                    <a:p>
                      <a:pPr algn="ctr">
                        <a:lnSpc>
                          <a:spcPct val="115000"/>
                        </a:lnSpc>
                        <a:spcAft>
                          <a:spcPts val="0"/>
                        </a:spcAft>
                      </a:pPr>
                      <a:r>
                        <a:rPr lang="en-GB" sz="1200">
                          <a:effectLst/>
                        </a:rPr>
                        <a:t>Compliance</a:t>
                      </a:r>
                      <a:endParaRPr lang="tr-TR" sz="1200">
                        <a:effectLst/>
                      </a:endParaRPr>
                    </a:p>
                    <a:p>
                      <a:pPr algn="ctr">
                        <a:lnSpc>
                          <a:spcPct val="115000"/>
                        </a:lnSpc>
                        <a:spcAft>
                          <a:spcPts val="0"/>
                        </a:spcAft>
                      </a:pPr>
                      <a:r>
                        <a:rPr lang="en-GB" sz="1200">
                          <a:effectLst/>
                        </a:rPr>
                        <a:t>(4d)</a:t>
                      </a:r>
                      <a:endParaRPr lang="tr-TR" sz="1200">
                        <a:effectLst/>
                        <a:latin typeface="Calibri"/>
                        <a:ea typeface="Times New Roman"/>
                        <a:cs typeface="Times New Roman"/>
                      </a:endParaRPr>
                    </a:p>
                  </a:txBody>
                  <a:tcPr marL="68580" marR="68580" marT="0" marB="0" anchor="ctr"/>
                </a:tc>
                <a:tc hMerge="1">
                  <a:txBody>
                    <a:bodyPr/>
                    <a:lstStyle/>
                    <a:p>
                      <a:endParaRPr lang="tr-TR"/>
                    </a:p>
                  </a:txBody>
                  <a:tcPr/>
                </a:tc>
                <a:tc gridSpan="3">
                  <a:txBody>
                    <a:bodyPr/>
                    <a:lstStyle/>
                    <a:p>
                      <a:pPr algn="ctr">
                        <a:lnSpc>
                          <a:spcPct val="115000"/>
                        </a:lnSpc>
                        <a:spcAft>
                          <a:spcPts val="0"/>
                        </a:spcAft>
                      </a:pPr>
                      <a:r>
                        <a:rPr lang="en-GB" sz="1200">
                          <a:effectLst/>
                        </a:rPr>
                        <a:t>Characterisation (64d)</a:t>
                      </a:r>
                      <a:endParaRPr lang="tr-TR" sz="1200">
                        <a:effectLst/>
                        <a:latin typeface="Calibri"/>
                        <a:ea typeface="Times New Roman"/>
                        <a:cs typeface="Times New Roman"/>
                      </a:endParaRPr>
                    </a:p>
                  </a:txBody>
                  <a:tcPr marL="68580" marR="68580" marT="0" marB="0" anchor="ctr"/>
                </a:tc>
                <a:tc hMerge="1">
                  <a:txBody>
                    <a:bodyPr/>
                    <a:lstStyle/>
                    <a:p>
                      <a:endParaRPr lang="tr-TR"/>
                    </a:p>
                  </a:txBody>
                  <a:tcPr/>
                </a:tc>
                <a:tc hMerge="1">
                  <a:txBody>
                    <a:bodyPr/>
                    <a:lstStyle/>
                    <a:p>
                      <a:endParaRPr lang="en-GB"/>
                    </a:p>
                  </a:txBody>
                  <a:tcPr/>
                </a:tc>
              </a:tr>
              <a:tr h="252979">
                <a:tc>
                  <a:txBody>
                    <a:bodyPr/>
                    <a:lstStyle/>
                    <a:p>
                      <a:pPr algn="ctr">
                        <a:lnSpc>
                          <a:spcPct val="115000"/>
                        </a:lnSpc>
                        <a:spcAft>
                          <a:spcPts val="0"/>
                        </a:spcAft>
                      </a:pPr>
                      <a:r>
                        <a:rPr lang="en-GB" sz="1400" dirty="0">
                          <a:effectLst/>
                        </a:rPr>
                        <a:t>1:1</a:t>
                      </a:r>
                      <a:endParaRPr lang="tr-TR" sz="1400"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dirty="0">
                          <a:effectLst/>
                        </a:rPr>
                        <a:t>2.8</a:t>
                      </a:r>
                      <a:endParaRPr lang="tr-TR" sz="1200" dirty="0">
                        <a:effectLst/>
                        <a:latin typeface="Calibri"/>
                        <a:ea typeface="Times New Roman"/>
                        <a:cs typeface="Times New Roman"/>
                      </a:endParaRPr>
                    </a:p>
                  </a:txBody>
                  <a:tcPr marL="68580" marR="68580" marT="0" marB="0" anchor="ctr"/>
                </a:tc>
                <a:tc rowSpan="8" gridSpan="2">
                  <a:txBody>
                    <a:bodyPr/>
                    <a:lstStyle/>
                    <a:p>
                      <a:pPr algn="ctr">
                        <a:lnSpc>
                          <a:spcPct val="115000"/>
                        </a:lnSpc>
                        <a:spcAft>
                          <a:spcPts val="0"/>
                        </a:spcAft>
                      </a:pPr>
                      <a:r>
                        <a:rPr lang="en-GB" sz="1200" dirty="0">
                          <a:effectLst/>
                        </a:rPr>
                        <a:t>6.25</a:t>
                      </a:r>
                      <a:endParaRPr lang="tr-TR" sz="1200" dirty="0">
                        <a:effectLst/>
                        <a:latin typeface="Calibri"/>
                        <a:ea typeface="Times New Roman"/>
                        <a:cs typeface="Times New Roman"/>
                      </a:endParaRPr>
                    </a:p>
                  </a:txBody>
                  <a:tcPr marL="68580" marR="68580" marT="0" marB="0" anchor="ctr"/>
                </a:tc>
                <a:tc rowSpan="8" hMerge="1">
                  <a:txBody>
                    <a:bodyPr/>
                    <a:lstStyle/>
                    <a:p>
                      <a:pPr algn="ctr">
                        <a:lnSpc>
                          <a:spcPct val="115000"/>
                        </a:lnSpc>
                        <a:spcAft>
                          <a:spcPts val="0"/>
                        </a:spcAft>
                      </a:pPr>
                      <a:endParaRPr lang="tr-TR" sz="1200"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dirty="0">
                          <a:effectLst/>
                        </a:rPr>
                        <a:t>5.6</a:t>
                      </a:r>
                      <a:endParaRPr lang="tr-TR" sz="1200" dirty="0">
                        <a:effectLst/>
                        <a:latin typeface="Calibri"/>
                        <a:ea typeface="Times New Roman"/>
                        <a:cs typeface="Times New Roman"/>
                      </a:endParaRPr>
                    </a:p>
                  </a:txBody>
                  <a:tcPr marL="68580" marR="68580" marT="0" marB="0" anchor="ctr"/>
                </a:tc>
                <a:tc rowSpan="8">
                  <a:txBody>
                    <a:bodyPr/>
                    <a:lstStyle/>
                    <a:p>
                      <a:pPr algn="ctr">
                        <a:lnSpc>
                          <a:spcPct val="115000"/>
                        </a:lnSpc>
                        <a:spcAft>
                          <a:spcPts val="0"/>
                        </a:spcAft>
                      </a:pPr>
                      <a:r>
                        <a:rPr lang="en-GB" sz="1200">
                          <a:effectLst/>
                        </a:rPr>
                        <a:t>25</a:t>
                      </a:r>
                      <a:endParaRPr lang="tr-TR" sz="12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a:effectLst/>
                        </a:rPr>
                        <a:t>7.6</a:t>
                      </a:r>
                      <a:endParaRPr lang="tr-TR" sz="1200">
                        <a:effectLst/>
                        <a:latin typeface="Calibri"/>
                        <a:ea typeface="Times New Roman"/>
                        <a:cs typeface="Times New Roman"/>
                      </a:endParaRPr>
                    </a:p>
                  </a:txBody>
                  <a:tcPr marL="68580" marR="68580" marT="0" marB="0" anchor="ctr"/>
                </a:tc>
                <a:tc rowSpan="8">
                  <a:txBody>
                    <a:bodyPr/>
                    <a:lstStyle/>
                    <a:p>
                      <a:pPr algn="ctr">
                        <a:lnSpc>
                          <a:spcPct val="115000"/>
                        </a:lnSpc>
                        <a:spcAft>
                          <a:spcPts val="0"/>
                        </a:spcAft>
                      </a:pPr>
                      <a:r>
                        <a:rPr lang="en-GB" sz="1200">
                          <a:effectLst/>
                        </a:rPr>
                        <a:t>5</a:t>
                      </a:r>
                      <a:endParaRPr lang="tr-TR" sz="12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a:effectLst/>
                        </a:rPr>
                        <a:t>14.3</a:t>
                      </a:r>
                      <a:endParaRPr lang="tr-TR" sz="1200">
                        <a:effectLst/>
                        <a:latin typeface="Calibri"/>
                        <a:ea typeface="Times New Roman"/>
                        <a:cs typeface="Times New Roman"/>
                      </a:endParaRPr>
                    </a:p>
                  </a:txBody>
                  <a:tcPr marL="68580" marR="68580" marT="0" marB="0" anchor="ctr"/>
                </a:tc>
                <a:tc rowSpan="8">
                  <a:txBody>
                    <a:bodyPr/>
                    <a:lstStyle/>
                    <a:p>
                      <a:pPr algn="ctr">
                        <a:lnSpc>
                          <a:spcPct val="115000"/>
                        </a:lnSpc>
                        <a:spcAft>
                          <a:spcPts val="0"/>
                        </a:spcAft>
                      </a:pPr>
                      <a:r>
                        <a:rPr lang="en-GB" sz="1200">
                          <a:effectLst/>
                        </a:rPr>
                        <a:t>20</a:t>
                      </a:r>
                      <a:endParaRPr lang="tr-TR" sz="12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dirty="0">
                          <a:solidFill>
                            <a:srgbClr val="FF0000"/>
                          </a:solidFill>
                          <a:effectLst/>
                        </a:rPr>
                        <a:t>14.7</a:t>
                      </a:r>
                      <a:endParaRPr lang="tr-TR" sz="1200" dirty="0">
                        <a:solidFill>
                          <a:srgbClr val="FF0000"/>
                        </a:solidFill>
                        <a:effectLst/>
                        <a:latin typeface="Calibri"/>
                        <a:ea typeface="Times New Roman"/>
                        <a:cs typeface="Times New Roman"/>
                      </a:endParaRPr>
                    </a:p>
                  </a:txBody>
                  <a:tcPr marL="68580" marR="68580" marT="0" marB="0" anchor="b"/>
                </a:tc>
                <a:tc rowSpan="8">
                  <a:txBody>
                    <a:bodyPr/>
                    <a:lstStyle/>
                    <a:p>
                      <a:pPr algn="ctr">
                        <a:lnSpc>
                          <a:spcPct val="115000"/>
                        </a:lnSpc>
                        <a:spcAft>
                          <a:spcPts val="0"/>
                        </a:spcAft>
                      </a:pPr>
                      <a:r>
                        <a:rPr lang="en-GB" sz="1200">
                          <a:effectLst/>
                        </a:rPr>
                        <a:t>5</a:t>
                      </a:r>
                      <a:endParaRPr lang="tr-TR" sz="1200">
                        <a:effectLst/>
                        <a:latin typeface="Calibri"/>
                        <a:ea typeface="Times New Roman"/>
                        <a:cs typeface="Times New Roman"/>
                      </a:endParaRPr>
                    </a:p>
                  </a:txBody>
                  <a:tcPr marL="68580" marR="68580" marT="0" marB="0" anchor="ctr"/>
                </a:tc>
                <a:tc gridSpan="2">
                  <a:txBody>
                    <a:bodyPr/>
                    <a:lstStyle/>
                    <a:p>
                      <a:pPr algn="ctr">
                        <a:lnSpc>
                          <a:spcPct val="115000"/>
                        </a:lnSpc>
                        <a:spcAft>
                          <a:spcPts val="0"/>
                        </a:spcAft>
                      </a:pPr>
                      <a:r>
                        <a:rPr lang="en-GB" sz="1200" dirty="0">
                          <a:solidFill>
                            <a:srgbClr val="FF0000"/>
                          </a:solidFill>
                          <a:effectLst/>
                        </a:rPr>
                        <a:t>27.9</a:t>
                      </a:r>
                      <a:endParaRPr lang="tr-TR" sz="1200" dirty="0">
                        <a:solidFill>
                          <a:srgbClr val="FF0000"/>
                        </a:solidFill>
                        <a:effectLst/>
                        <a:latin typeface="Calibri"/>
                        <a:ea typeface="Times New Roman"/>
                        <a:cs typeface="Times New Roman"/>
                      </a:endParaRPr>
                    </a:p>
                  </a:txBody>
                  <a:tcPr marL="68580" marR="68580" marT="0" marB="0" anchor="b"/>
                </a:tc>
                <a:tc hMerge="1">
                  <a:txBody>
                    <a:bodyPr/>
                    <a:lstStyle/>
                    <a:p>
                      <a:pPr algn="ctr">
                        <a:lnSpc>
                          <a:spcPct val="115000"/>
                        </a:lnSpc>
                        <a:spcAft>
                          <a:spcPts val="0"/>
                        </a:spcAft>
                      </a:pPr>
                      <a:endParaRPr lang="tr-TR" sz="1200">
                        <a:effectLst/>
                        <a:latin typeface="Calibri"/>
                        <a:ea typeface="Times New Roman"/>
                        <a:cs typeface="Times New Roman"/>
                      </a:endParaRPr>
                    </a:p>
                  </a:txBody>
                  <a:tcPr marL="68580" marR="68580" marT="0" marB="0" anchor="ctr"/>
                </a:tc>
                <a:tc rowSpan="8">
                  <a:txBody>
                    <a:bodyPr/>
                    <a:lstStyle/>
                    <a:p>
                      <a:pPr algn="ctr">
                        <a:lnSpc>
                          <a:spcPct val="115000"/>
                        </a:lnSpc>
                        <a:spcAft>
                          <a:spcPts val="0"/>
                        </a:spcAft>
                      </a:pPr>
                      <a:r>
                        <a:rPr lang="en-GB" sz="1200">
                          <a:effectLst/>
                        </a:rPr>
                        <a:t>20</a:t>
                      </a:r>
                      <a:endParaRPr lang="tr-TR" sz="1200">
                        <a:effectLst/>
                        <a:latin typeface="Calibri"/>
                        <a:ea typeface="Times New Roman"/>
                        <a:cs typeface="Times New Roman"/>
                      </a:endParaRPr>
                    </a:p>
                  </a:txBody>
                  <a:tcPr marL="68580" marR="68580" marT="0" marB="0" anchor="ctr"/>
                </a:tc>
              </a:tr>
              <a:tr h="252979">
                <a:tc>
                  <a:txBody>
                    <a:bodyPr/>
                    <a:lstStyle/>
                    <a:p>
                      <a:pPr algn="ctr">
                        <a:lnSpc>
                          <a:spcPct val="115000"/>
                        </a:lnSpc>
                        <a:spcAft>
                          <a:spcPts val="0"/>
                        </a:spcAft>
                      </a:pPr>
                      <a:r>
                        <a:rPr lang="en-GB" sz="1400">
                          <a:effectLst/>
                        </a:rPr>
                        <a:t>1:2</a:t>
                      </a:r>
                      <a:endParaRPr lang="tr-TR" sz="14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dirty="0">
                          <a:effectLst/>
                        </a:rPr>
                        <a:t>3.1</a:t>
                      </a:r>
                      <a:endParaRPr lang="tr-TR" sz="1200" dirty="0">
                        <a:effectLst/>
                        <a:latin typeface="Calibri"/>
                        <a:ea typeface="Times New Roman"/>
                        <a:cs typeface="Times New Roman"/>
                      </a:endParaRPr>
                    </a:p>
                  </a:txBody>
                  <a:tcPr marL="68580" marR="68580" marT="0" marB="0" anchor="ctr"/>
                </a:tc>
                <a:tc gridSpan="2" vMerge="1">
                  <a:txBody>
                    <a:bodyPr/>
                    <a:lstStyle/>
                    <a:p>
                      <a:endParaRPr lang="en-GB"/>
                    </a:p>
                  </a:txBody>
                  <a:tcPr/>
                </a:tc>
                <a:tc hMerge="1" vMerge="1">
                  <a:txBody>
                    <a:bodyPr/>
                    <a:lstStyle/>
                    <a:p>
                      <a:endParaRPr lang="tr-TR"/>
                    </a:p>
                  </a:txBody>
                  <a:tcPr/>
                </a:tc>
                <a:tc>
                  <a:txBody>
                    <a:bodyPr/>
                    <a:lstStyle/>
                    <a:p>
                      <a:pPr algn="ctr">
                        <a:lnSpc>
                          <a:spcPct val="115000"/>
                        </a:lnSpc>
                        <a:spcAft>
                          <a:spcPts val="0"/>
                        </a:spcAft>
                      </a:pPr>
                      <a:r>
                        <a:rPr lang="en-GB" sz="1200" dirty="0">
                          <a:effectLst/>
                        </a:rPr>
                        <a:t>6.3</a:t>
                      </a:r>
                      <a:endParaRPr lang="tr-TR" sz="1200" dirty="0">
                        <a:effectLst/>
                        <a:latin typeface="Calibri"/>
                        <a:ea typeface="Times New Roman"/>
                        <a:cs typeface="Times New Roman"/>
                      </a:endParaRPr>
                    </a:p>
                  </a:txBody>
                  <a:tcPr marL="68580" marR="68580" marT="0" marB="0" anchor="ctr"/>
                </a:tc>
                <a:tc vMerge="1">
                  <a:txBody>
                    <a:bodyPr/>
                    <a:lstStyle/>
                    <a:p>
                      <a:endParaRPr lang="tr-TR"/>
                    </a:p>
                  </a:txBody>
                  <a:tcPr/>
                </a:tc>
                <a:tc>
                  <a:txBody>
                    <a:bodyPr/>
                    <a:lstStyle/>
                    <a:p>
                      <a:pPr algn="ctr">
                        <a:lnSpc>
                          <a:spcPct val="115000"/>
                        </a:lnSpc>
                        <a:spcAft>
                          <a:spcPts val="0"/>
                        </a:spcAft>
                      </a:pPr>
                      <a:r>
                        <a:rPr lang="en-GB" sz="1200" dirty="0">
                          <a:solidFill>
                            <a:srgbClr val="FF0000"/>
                          </a:solidFill>
                          <a:effectLst/>
                        </a:rPr>
                        <a:t>8.3</a:t>
                      </a:r>
                      <a:endParaRPr lang="tr-TR" sz="1200" dirty="0">
                        <a:solidFill>
                          <a:srgbClr val="FF0000"/>
                        </a:solidFill>
                        <a:effectLst/>
                        <a:latin typeface="Calibri"/>
                        <a:ea typeface="Times New Roman"/>
                        <a:cs typeface="Times New Roman"/>
                      </a:endParaRPr>
                    </a:p>
                  </a:txBody>
                  <a:tcPr marL="68580" marR="68580" marT="0" marB="0" anchor="ctr"/>
                </a:tc>
                <a:tc vMerge="1">
                  <a:txBody>
                    <a:bodyPr/>
                    <a:lstStyle/>
                    <a:p>
                      <a:endParaRPr lang="tr-TR"/>
                    </a:p>
                  </a:txBody>
                  <a:tcPr/>
                </a:tc>
                <a:tc>
                  <a:txBody>
                    <a:bodyPr/>
                    <a:lstStyle/>
                    <a:p>
                      <a:pPr algn="ctr">
                        <a:lnSpc>
                          <a:spcPct val="115000"/>
                        </a:lnSpc>
                        <a:spcAft>
                          <a:spcPts val="0"/>
                        </a:spcAft>
                      </a:pPr>
                      <a:r>
                        <a:rPr lang="en-GB" sz="1200">
                          <a:effectLst/>
                        </a:rPr>
                        <a:t>16.9</a:t>
                      </a:r>
                      <a:endParaRPr lang="tr-TR" sz="1200">
                        <a:effectLst/>
                        <a:latin typeface="Calibri"/>
                        <a:ea typeface="Times New Roman"/>
                        <a:cs typeface="Times New Roman"/>
                      </a:endParaRPr>
                    </a:p>
                  </a:txBody>
                  <a:tcPr marL="68580" marR="68580" marT="0" marB="0" anchor="ctr"/>
                </a:tc>
                <a:tc vMerge="1">
                  <a:txBody>
                    <a:bodyPr/>
                    <a:lstStyle/>
                    <a:p>
                      <a:endParaRPr lang="tr-TR"/>
                    </a:p>
                  </a:txBody>
                  <a:tcPr/>
                </a:tc>
                <a:tc>
                  <a:txBody>
                    <a:bodyPr/>
                    <a:lstStyle/>
                    <a:p>
                      <a:pPr algn="ctr">
                        <a:lnSpc>
                          <a:spcPct val="115000"/>
                        </a:lnSpc>
                        <a:spcAft>
                          <a:spcPts val="0"/>
                        </a:spcAft>
                      </a:pPr>
                      <a:r>
                        <a:rPr lang="en-GB" sz="1200" dirty="0">
                          <a:solidFill>
                            <a:srgbClr val="FF0000"/>
                          </a:solidFill>
                          <a:effectLst/>
                        </a:rPr>
                        <a:t>16.2</a:t>
                      </a:r>
                      <a:endParaRPr lang="tr-TR" sz="1200" dirty="0">
                        <a:solidFill>
                          <a:srgbClr val="FF0000"/>
                        </a:solidFill>
                        <a:effectLst/>
                        <a:latin typeface="Calibri"/>
                        <a:ea typeface="Times New Roman"/>
                        <a:cs typeface="Times New Roman"/>
                      </a:endParaRPr>
                    </a:p>
                  </a:txBody>
                  <a:tcPr marL="68580" marR="68580" marT="0" marB="0" anchor="b"/>
                </a:tc>
                <a:tc vMerge="1">
                  <a:txBody>
                    <a:bodyPr/>
                    <a:lstStyle/>
                    <a:p>
                      <a:endParaRPr lang="tr-TR"/>
                    </a:p>
                  </a:txBody>
                  <a:tcPr/>
                </a:tc>
                <a:tc gridSpan="2">
                  <a:txBody>
                    <a:bodyPr/>
                    <a:lstStyle/>
                    <a:p>
                      <a:pPr algn="ctr">
                        <a:lnSpc>
                          <a:spcPct val="115000"/>
                        </a:lnSpc>
                        <a:spcAft>
                          <a:spcPts val="0"/>
                        </a:spcAft>
                      </a:pPr>
                      <a:r>
                        <a:rPr lang="en-GB" sz="1200" dirty="0">
                          <a:solidFill>
                            <a:srgbClr val="FF0000"/>
                          </a:solidFill>
                          <a:effectLst/>
                        </a:rPr>
                        <a:t>32.3</a:t>
                      </a:r>
                      <a:endParaRPr lang="tr-TR" sz="1200" dirty="0">
                        <a:solidFill>
                          <a:srgbClr val="FF0000"/>
                        </a:solidFill>
                        <a:effectLst/>
                        <a:latin typeface="Calibri"/>
                        <a:ea typeface="Times New Roman"/>
                        <a:cs typeface="Times New Roman"/>
                      </a:endParaRPr>
                    </a:p>
                  </a:txBody>
                  <a:tcPr marL="68580" marR="68580" marT="0" marB="0" anchor="b"/>
                </a:tc>
                <a:tc hMerge="1">
                  <a:txBody>
                    <a:bodyPr/>
                    <a:lstStyle/>
                    <a:p>
                      <a:endParaRPr lang="tr-TR"/>
                    </a:p>
                  </a:txBody>
                  <a:tcPr/>
                </a:tc>
                <a:tc vMerge="1">
                  <a:txBody>
                    <a:bodyPr/>
                    <a:lstStyle/>
                    <a:p>
                      <a:endParaRPr lang="en-GB"/>
                    </a:p>
                  </a:txBody>
                  <a:tcPr/>
                </a:tc>
              </a:tr>
              <a:tr h="252979">
                <a:tc>
                  <a:txBody>
                    <a:bodyPr/>
                    <a:lstStyle/>
                    <a:p>
                      <a:pPr algn="ctr">
                        <a:lnSpc>
                          <a:spcPct val="115000"/>
                        </a:lnSpc>
                        <a:spcAft>
                          <a:spcPts val="0"/>
                        </a:spcAft>
                      </a:pPr>
                      <a:r>
                        <a:rPr lang="en-GB" sz="1400" dirty="0">
                          <a:effectLst/>
                        </a:rPr>
                        <a:t>1:3</a:t>
                      </a:r>
                      <a:endParaRPr lang="tr-TR" sz="1400"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dirty="0">
                          <a:effectLst/>
                        </a:rPr>
                        <a:t>2.8</a:t>
                      </a:r>
                      <a:endParaRPr lang="tr-TR" sz="1200" dirty="0">
                        <a:effectLst/>
                        <a:latin typeface="Calibri"/>
                        <a:ea typeface="Times New Roman"/>
                        <a:cs typeface="Times New Roman"/>
                      </a:endParaRPr>
                    </a:p>
                  </a:txBody>
                  <a:tcPr marL="68580" marR="68580" marT="0" marB="0" anchor="ctr"/>
                </a:tc>
                <a:tc gridSpan="2" vMerge="1">
                  <a:txBody>
                    <a:bodyPr/>
                    <a:lstStyle/>
                    <a:p>
                      <a:endParaRPr lang="en-GB"/>
                    </a:p>
                  </a:txBody>
                  <a:tcPr/>
                </a:tc>
                <a:tc hMerge="1" vMerge="1">
                  <a:txBody>
                    <a:bodyPr/>
                    <a:lstStyle/>
                    <a:p>
                      <a:endParaRPr lang="tr-TR"/>
                    </a:p>
                  </a:txBody>
                  <a:tcPr/>
                </a:tc>
                <a:tc>
                  <a:txBody>
                    <a:bodyPr/>
                    <a:lstStyle/>
                    <a:p>
                      <a:pPr algn="ctr">
                        <a:lnSpc>
                          <a:spcPct val="115000"/>
                        </a:lnSpc>
                        <a:spcAft>
                          <a:spcPts val="0"/>
                        </a:spcAft>
                      </a:pPr>
                      <a:r>
                        <a:rPr lang="en-GB" sz="1200" dirty="0">
                          <a:effectLst/>
                        </a:rPr>
                        <a:t>5.6</a:t>
                      </a:r>
                      <a:endParaRPr lang="tr-TR" sz="1200" dirty="0">
                        <a:effectLst/>
                        <a:latin typeface="Calibri"/>
                        <a:ea typeface="Times New Roman"/>
                        <a:cs typeface="Times New Roman"/>
                      </a:endParaRPr>
                    </a:p>
                  </a:txBody>
                  <a:tcPr marL="68580" marR="68580" marT="0" marB="0" anchor="ctr"/>
                </a:tc>
                <a:tc vMerge="1">
                  <a:txBody>
                    <a:bodyPr/>
                    <a:lstStyle/>
                    <a:p>
                      <a:endParaRPr lang="tr-TR"/>
                    </a:p>
                  </a:txBody>
                  <a:tcPr/>
                </a:tc>
                <a:tc>
                  <a:txBody>
                    <a:bodyPr/>
                    <a:lstStyle/>
                    <a:p>
                      <a:pPr algn="ctr">
                        <a:lnSpc>
                          <a:spcPct val="115000"/>
                        </a:lnSpc>
                        <a:spcAft>
                          <a:spcPts val="0"/>
                        </a:spcAft>
                      </a:pPr>
                      <a:r>
                        <a:rPr lang="en-GB" sz="1200" dirty="0">
                          <a:solidFill>
                            <a:srgbClr val="FF0000"/>
                          </a:solidFill>
                          <a:effectLst/>
                        </a:rPr>
                        <a:t>8.3</a:t>
                      </a:r>
                      <a:endParaRPr lang="tr-TR" sz="1200" dirty="0">
                        <a:solidFill>
                          <a:srgbClr val="FF0000"/>
                        </a:solidFill>
                        <a:effectLst/>
                        <a:latin typeface="Calibri"/>
                        <a:ea typeface="Times New Roman"/>
                        <a:cs typeface="Times New Roman"/>
                      </a:endParaRPr>
                    </a:p>
                  </a:txBody>
                  <a:tcPr marL="68580" marR="68580" marT="0" marB="0" anchor="b"/>
                </a:tc>
                <a:tc vMerge="1">
                  <a:txBody>
                    <a:bodyPr/>
                    <a:lstStyle/>
                    <a:p>
                      <a:endParaRPr lang="tr-TR"/>
                    </a:p>
                  </a:txBody>
                  <a:tcPr/>
                </a:tc>
                <a:tc>
                  <a:txBody>
                    <a:bodyPr/>
                    <a:lstStyle/>
                    <a:p>
                      <a:pPr algn="ctr">
                        <a:lnSpc>
                          <a:spcPct val="115000"/>
                        </a:lnSpc>
                        <a:spcAft>
                          <a:spcPts val="0"/>
                        </a:spcAft>
                      </a:pPr>
                      <a:r>
                        <a:rPr lang="en-GB" sz="1200">
                          <a:effectLst/>
                        </a:rPr>
                        <a:t>15.9</a:t>
                      </a:r>
                      <a:endParaRPr lang="tr-TR" sz="1200">
                        <a:effectLst/>
                        <a:latin typeface="Calibri"/>
                        <a:ea typeface="Times New Roman"/>
                        <a:cs typeface="Times New Roman"/>
                      </a:endParaRPr>
                    </a:p>
                  </a:txBody>
                  <a:tcPr marL="68580" marR="68580" marT="0" marB="0" anchor="b"/>
                </a:tc>
                <a:tc vMerge="1">
                  <a:txBody>
                    <a:bodyPr/>
                    <a:lstStyle/>
                    <a:p>
                      <a:endParaRPr lang="tr-TR"/>
                    </a:p>
                  </a:txBody>
                  <a:tcPr/>
                </a:tc>
                <a:tc>
                  <a:txBody>
                    <a:bodyPr/>
                    <a:lstStyle/>
                    <a:p>
                      <a:pPr algn="ctr">
                        <a:lnSpc>
                          <a:spcPct val="115000"/>
                        </a:lnSpc>
                        <a:spcAft>
                          <a:spcPts val="0"/>
                        </a:spcAft>
                      </a:pPr>
                      <a:r>
                        <a:rPr lang="en-GB" sz="1200" dirty="0">
                          <a:solidFill>
                            <a:srgbClr val="FF0000"/>
                          </a:solidFill>
                          <a:effectLst/>
                        </a:rPr>
                        <a:t>14.4</a:t>
                      </a:r>
                      <a:endParaRPr lang="tr-TR" sz="1200" dirty="0">
                        <a:solidFill>
                          <a:srgbClr val="FF0000"/>
                        </a:solidFill>
                        <a:effectLst/>
                        <a:latin typeface="Calibri"/>
                        <a:ea typeface="Times New Roman"/>
                        <a:cs typeface="Times New Roman"/>
                      </a:endParaRPr>
                    </a:p>
                  </a:txBody>
                  <a:tcPr marL="68580" marR="68580" marT="0" marB="0" anchor="b"/>
                </a:tc>
                <a:tc vMerge="1">
                  <a:txBody>
                    <a:bodyPr/>
                    <a:lstStyle/>
                    <a:p>
                      <a:endParaRPr lang="tr-TR"/>
                    </a:p>
                  </a:txBody>
                  <a:tcPr/>
                </a:tc>
                <a:tc gridSpan="2">
                  <a:txBody>
                    <a:bodyPr/>
                    <a:lstStyle/>
                    <a:p>
                      <a:pPr algn="ctr">
                        <a:lnSpc>
                          <a:spcPct val="115000"/>
                        </a:lnSpc>
                        <a:spcAft>
                          <a:spcPts val="0"/>
                        </a:spcAft>
                      </a:pPr>
                      <a:r>
                        <a:rPr lang="en-GB" sz="1200" dirty="0">
                          <a:solidFill>
                            <a:srgbClr val="FF0000"/>
                          </a:solidFill>
                          <a:effectLst/>
                        </a:rPr>
                        <a:t>26.6</a:t>
                      </a:r>
                      <a:endParaRPr lang="tr-TR" sz="1200" dirty="0">
                        <a:solidFill>
                          <a:srgbClr val="FF0000"/>
                        </a:solidFill>
                        <a:effectLst/>
                        <a:latin typeface="Calibri"/>
                        <a:ea typeface="Times New Roman"/>
                        <a:cs typeface="Times New Roman"/>
                      </a:endParaRPr>
                    </a:p>
                  </a:txBody>
                  <a:tcPr marL="68580" marR="68580" marT="0" marB="0" anchor="b"/>
                </a:tc>
                <a:tc hMerge="1">
                  <a:txBody>
                    <a:bodyPr/>
                    <a:lstStyle/>
                    <a:p>
                      <a:endParaRPr lang="tr-TR"/>
                    </a:p>
                  </a:txBody>
                  <a:tcPr/>
                </a:tc>
                <a:tc vMerge="1">
                  <a:txBody>
                    <a:bodyPr/>
                    <a:lstStyle/>
                    <a:p>
                      <a:endParaRPr lang="en-GB"/>
                    </a:p>
                  </a:txBody>
                  <a:tcPr/>
                </a:tc>
              </a:tr>
              <a:tr h="252979">
                <a:tc>
                  <a:txBody>
                    <a:bodyPr/>
                    <a:lstStyle/>
                    <a:p>
                      <a:pPr algn="ctr">
                        <a:lnSpc>
                          <a:spcPct val="115000"/>
                        </a:lnSpc>
                        <a:spcAft>
                          <a:spcPts val="0"/>
                        </a:spcAft>
                      </a:pPr>
                      <a:r>
                        <a:rPr lang="en-GB" sz="1400">
                          <a:effectLst/>
                        </a:rPr>
                        <a:t>1:4</a:t>
                      </a:r>
                      <a:endParaRPr lang="tr-TR" sz="14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a:effectLst/>
                        </a:rPr>
                        <a:t>3.5</a:t>
                      </a:r>
                      <a:endParaRPr lang="tr-TR" sz="1200">
                        <a:effectLst/>
                        <a:latin typeface="Calibri"/>
                        <a:ea typeface="Times New Roman"/>
                        <a:cs typeface="Times New Roman"/>
                      </a:endParaRPr>
                    </a:p>
                  </a:txBody>
                  <a:tcPr marL="68580" marR="68580" marT="0" marB="0" anchor="ctr"/>
                </a:tc>
                <a:tc gridSpan="2" vMerge="1">
                  <a:txBody>
                    <a:bodyPr/>
                    <a:lstStyle/>
                    <a:p>
                      <a:endParaRPr lang="en-GB"/>
                    </a:p>
                  </a:txBody>
                  <a:tcPr/>
                </a:tc>
                <a:tc hMerge="1" vMerge="1">
                  <a:txBody>
                    <a:bodyPr/>
                    <a:lstStyle/>
                    <a:p>
                      <a:endParaRPr lang="tr-TR"/>
                    </a:p>
                  </a:txBody>
                  <a:tcPr/>
                </a:tc>
                <a:tc>
                  <a:txBody>
                    <a:bodyPr/>
                    <a:lstStyle/>
                    <a:p>
                      <a:pPr algn="ctr">
                        <a:lnSpc>
                          <a:spcPct val="115000"/>
                        </a:lnSpc>
                        <a:spcAft>
                          <a:spcPts val="0"/>
                        </a:spcAft>
                      </a:pPr>
                      <a:r>
                        <a:rPr lang="en-GB" sz="1200" dirty="0">
                          <a:effectLst/>
                        </a:rPr>
                        <a:t>7.2</a:t>
                      </a:r>
                      <a:endParaRPr lang="tr-TR" sz="1200" dirty="0">
                        <a:effectLst/>
                        <a:latin typeface="Calibri"/>
                        <a:ea typeface="Times New Roman"/>
                        <a:cs typeface="Times New Roman"/>
                      </a:endParaRPr>
                    </a:p>
                  </a:txBody>
                  <a:tcPr marL="68580" marR="68580" marT="0" marB="0" anchor="ctr"/>
                </a:tc>
                <a:tc vMerge="1">
                  <a:txBody>
                    <a:bodyPr/>
                    <a:lstStyle/>
                    <a:p>
                      <a:endParaRPr lang="tr-TR"/>
                    </a:p>
                  </a:txBody>
                  <a:tcPr/>
                </a:tc>
                <a:tc>
                  <a:txBody>
                    <a:bodyPr/>
                    <a:lstStyle/>
                    <a:p>
                      <a:pPr algn="ctr">
                        <a:lnSpc>
                          <a:spcPct val="115000"/>
                        </a:lnSpc>
                        <a:spcAft>
                          <a:spcPts val="0"/>
                        </a:spcAft>
                      </a:pPr>
                      <a:r>
                        <a:rPr lang="en-GB" sz="1200" dirty="0">
                          <a:solidFill>
                            <a:srgbClr val="FF0000"/>
                          </a:solidFill>
                          <a:effectLst/>
                        </a:rPr>
                        <a:t>10.2</a:t>
                      </a:r>
                      <a:endParaRPr lang="tr-TR" sz="1200" dirty="0">
                        <a:solidFill>
                          <a:srgbClr val="FF0000"/>
                        </a:solidFill>
                        <a:effectLst/>
                        <a:latin typeface="Calibri"/>
                        <a:ea typeface="Times New Roman"/>
                        <a:cs typeface="Times New Roman"/>
                      </a:endParaRPr>
                    </a:p>
                  </a:txBody>
                  <a:tcPr marL="68580" marR="68580" marT="0" marB="0" anchor="ctr"/>
                </a:tc>
                <a:tc vMerge="1">
                  <a:txBody>
                    <a:bodyPr/>
                    <a:lstStyle/>
                    <a:p>
                      <a:endParaRPr lang="tr-TR"/>
                    </a:p>
                  </a:txBody>
                  <a:tcPr/>
                </a:tc>
                <a:tc>
                  <a:txBody>
                    <a:bodyPr/>
                    <a:lstStyle/>
                    <a:p>
                      <a:pPr algn="ctr">
                        <a:lnSpc>
                          <a:spcPct val="115000"/>
                        </a:lnSpc>
                        <a:spcAft>
                          <a:spcPts val="0"/>
                        </a:spcAft>
                      </a:pPr>
                      <a:r>
                        <a:rPr lang="en-GB" sz="1200">
                          <a:effectLst/>
                        </a:rPr>
                        <a:t>20.5</a:t>
                      </a:r>
                      <a:endParaRPr lang="tr-TR" sz="1200">
                        <a:effectLst/>
                        <a:latin typeface="Calibri"/>
                        <a:ea typeface="Times New Roman"/>
                        <a:cs typeface="Times New Roman"/>
                      </a:endParaRPr>
                    </a:p>
                  </a:txBody>
                  <a:tcPr marL="68580" marR="68580" marT="0" marB="0" anchor="ctr"/>
                </a:tc>
                <a:tc vMerge="1">
                  <a:txBody>
                    <a:bodyPr/>
                    <a:lstStyle/>
                    <a:p>
                      <a:endParaRPr lang="tr-TR"/>
                    </a:p>
                  </a:txBody>
                  <a:tcPr/>
                </a:tc>
                <a:tc>
                  <a:txBody>
                    <a:bodyPr/>
                    <a:lstStyle/>
                    <a:p>
                      <a:pPr algn="ctr">
                        <a:lnSpc>
                          <a:spcPct val="115000"/>
                        </a:lnSpc>
                        <a:spcAft>
                          <a:spcPts val="0"/>
                        </a:spcAft>
                      </a:pPr>
                      <a:r>
                        <a:rPr lang="en-GB" sz="1200" dirty="0">
                          <a:solidFill>
                            <a:srgbClr val="FF0000"/>
                          </a:solidFill>
                          <a:effectLst/>
                        </a:rPr>
                        <a:t>13.6</a:t>
                      </a:r>
                      <a:endParaRPr lang="tr-TR" sz="1200" dirty="0">
                        <a:solidFill>
                          <a:srgbClr val="FF0000"/>
                        </a:solidFill>
                        <a:effectLst/>
                        <a:latin typeface="Calibri"/>
                        <a:ea typeface="Times New Roman"/>
                        <a:cs typeface="Times New Roman"/>
                      </a:endParaRPr>
                    </a:p>
                  </a:txBody>
                  <a:tcPr marL="68580" marR="68580" marT="0" marB="0" anchor="b"/>
                </a:tc>
                <a:tc vMerge="1">
                  <a:txBody>
                    <a:bodyPr/>
                    <a:lstStyle/>
                    <a:p>
                      <a:endParaRPr lang="tr-TR"/>
                    </a:p>
                  </a:txBody>
                  <a:tcPr/>
                </a:tc>
                <a:tc gridSpan="2">
                  <a:txBody>
                    <a:bodyPr/>
                    <a:lstStyle/>
                    <a:p>
                      <a:pPr algn="ctr">
                        <a:lnSpc>
                          <a:spcPct val="115000"/>
                        </a:lnSpc>
                        <a:spcAft>
                          <a:spcPts val="0"/>
                        </a:spcAft>
                      </a:pPr>
                      <a:r>
                        <a:rPr lang="en-GB" sz="1200" dirty="0">
                          <a:solidFill>
                            <a:srgbClr val="FF0000"/>
                          </a:solidFill>
                          <a:effectLst/>
                        </a:rPr>
                        <a:t>27.5</a:t>
                      </a:r>
                      <a:endParaRPr lang="tr-TR" sz="1200" dirty="0">
                        <a:solidFill>
                          <a:srgbClr val="FF0000"/>
                        </a:solidFill>
                        <a:effectLst/>
                        <a:latin typeface="Calibri"/>
                        <a:ea typeface="Times New Roman"/>
                        <a:cs typeface="Times New Roman"/>
                      </a:endParaRPr>
                    </a:p>
                  </a:txBody>
                  <a:tcPr marL="68580" marR="68580" marT="0" marB="0" anchor="b"/>
                </a:tc>
                <a:tc hMerge="1">
                  <a:txBody>
                    <a:bodyPr/>
                    <a:lstStyle/>
                    <a:p>
                      <a:endParaRPr lang="tr-TR"/>
                    </a:p>
                  </a:txBody>
                  <a:tcPr/>
                </a:tc>
                <a:tc vMerge="1">
                  <a:txBody>
                    <a:bodyPr/>
                    <a:lstStyle/>
                    <a:p>
                      <a:endParaRPr lang="en-GB"/>
                    </a:p>
                  </a:txBody>
                  <a:tcPr/>
                </a:tc>
              </a:tr>
              <a:tr h="252979">
                <a:tc>
                  <a:txBody>
                    <a:bodyPr/>
                    <a:lstStyle/>
                    <a:p>
                      <a:pPr algn="ctr">
                        <a:lnSpc>
                          <a:spcPct val="115000"/>
                        </a:lnSpc>
                        <a:spcAft>
                          <a:spcPts val="0"/>
                        </a:spcAft>
                      </a:pPr>
                      <a:r>
                        <a:rPr lang="en-GB" sz="1400" dirty="0">
                          <a:effectLst/>
                        </a:rPr>
                        <a:t>1:5</a:t>
                      </a:r>
                      <a:endParaRPr lang="tr-TR" sz="1400"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a:effectLst/>
                        </a:rPr>
                        <a:t>2.8</a:t>
                      </a:r>
                      <a:endParaRPr lang="tr-TR" sz="1200">
                        <a:effectLst/>
                        <a:latin typeface="Calibri"/>
                        <a:ea typeface="Times New Roman"/>
                        <a:cs typeface="Times New Roman"/>
                      </a:endParaRPr>
                    </a:p>
                  </a:txBody>
                  <a:tcPr marL="68580" marR="68580" marT="0" marB="0" anchor="ctr"/>
                </a:tc>
                <a:tc gridSpan="2" vMerge="1">
                  <a:txBody>
                    <a:bodyPr/>
                    <a:lstStyle/>
                    <a:p>
                      <a:endParaRPr lang="en-GB"/>
                    </a:p>
                  </a:txBody>
                  <a:tcPr/>
                </a:tc>
                <a:tc hMerge="1" vMerge="1">
                  <a:txBody>
                    <a:bodyPr/>
                    <a:lstStyle/>
                    <a:p>
                      <a:endParaRPr lang="tr-TR"/>
                    </a:p>
                  </a:txBody>
                  <a:tcPr/>
                </a:tc>
                <a:tc>
                  <a:txBody>
                    <a:bodyPr/>
                    <a:lstStyle/>
                    <a:p>
                      <a:pPr algn="ctr">
                        <a:lnSpc>
                          <a:spcPct val="115000"/>
                        </a:lnSpc>
                        <a:spcAft>
                          <a:spcPts val="0"/>
                        </a:spcAft>
                      </a:pPr>
                      <a:r>
                        <a:rPr lang="en-GB" sz="1200" dirty="0">
                          <a:effectLst/>
                        </a:rPr>
                        <a:t>5.9</a:t>
                      </a:r>
                      <a:endParaRPr lang="tr-TR" sz="1200" dirty="0">
                        <a:effectLst/>
                        <a:latin typeface="Calibri"/>
                        <a:ea typeface="Times New Roman"/>
                        <a:cs typeface="Times New Roman"/>
                      </a:endParaRPr>
                    </a:p>
                  </a:txBody>
                  <a:tcPr marL="68580" marR="68580" marT="0" marB="0" anchor="ctr"/>
                </a:tc>
                <a:tc vMerge="1">
                  <a:txBody>
                    <a:bodyPr/>
                    <a:lstStyle/>
                    <a:p>
                      <a:endParaRPr lang="tr-TR"/>
                    </a:p>
                  </a:txBody>
                  <a:tcPr/>
                </a:tc>
                <a:tc>
                  <a:txBody>
                    <a:bodyPr/>
                    <a:lstStyle/>
                    <a:p>
                      <a:pPr algn="ctr">
                        <a:lnSpc>
                          <a:spcPct val="115000"/>
                        </a:lnSpc>
                        <a:spcAft>
                          <a:spcPts val="0"/>
                        </a:spcAft>
                      </a:pPr>
                      <a:r>
                        <a:rPr lang="en-GB" sz="1200" dirty="0">
                          <a:solidFill>
                            <a:srgbClr val="FF0000"/>
                          </a:solidFill>
                          <a:effectLst/>
                        </a:rPr>
                        <a:t>8.1</a:t>
                      </a:r>
                      <a:endParaRPr lang="tr-TR" sz="1200" dirty="0">
                        <a:solidFill>
                          <a:srgbClr val="FF0000"/>
                        </a:solidFill>
                        <a:effectLst/>
                        <a:latin typeface="Calibri"/>
                        <a:ea typeface="Times New Roman"/>
                        <a:cs typeface="Times New Roman"/>
                      </a:endParaRPr>
                    </a:p>
                  </a:txBody>
                  <a:tcPr marL="68580" marR="68580" marT="0" marB="0" anchor="ctr"/>
                </a:tc>
                <a:tc vMerge="1">
                  <a:txBody>
                    <a:bodyPr/>
                    <a:lstStyle/>
                    <a:p>
                      <a:endParaRPr lang="tr-TR"/>
                    </a:p>
                  </a:txBody>
                  <a:tcPr/>
                </a:tc>
                <a:tc>
                  <a:txBody>
                    <a:bodyPr/>
                    <a:lstStyle/>
                    <a:p>
                      <a:pPr algn="ctr">
                        <a:lnSpc>
                          <a:spcPct val="115000"/>
                        </a:lnSpc>
                        <a:spcAft>
                          <a:spcPts val="0"/>
                        </a:spcAft>
                      </a:pPr>
                      <a:r>
                        <a:rPr lang="en-GB" sz="1200">
                          <a:effectLst/>
                        </a:rPr>
                        <a:t>18.1</a:t>
                      </a:r>
                      <a:endParaRPr lang="tr-TR" sz="1200">
                        <a:effectLst/>
                        <a:latin typeface="Calibri"/>
                        <a:ea typeface="Times New Roman"/>
                        <a:cs typeface="Times New Roman"/>
                      </a:endParaRPr>
                    </a:p>
                  </a:txBody>
                  <a:tcPr marL="68580" marR="68580" marT="0" marB="0" anchor="ctr"/>
                </a:tc>
                <a:tc vMerge="1">
                  <a:txBody>
                    <a:bodyPr/>
                    <a:lstStyle/>
                    <a:p>
                      <a:endParaRPr lang="tr-TR"/>
                    </a:p>
                  </a:txBody>
                  <a:tcPr/>
                </a:tc>
                <a:tc>
                  <a:txBody>
                    <a:bodyPr/>
                    <a:lstStyle/>
                    <a:p>
                      <a:pPr algn="ctr">
                        <a:lnSpc>
                          <a:spcPct val="115000"/>
                        </a:lnSpc>
                        <a:spcAft>
                          <a:spcPts val="0"/>
                        </a:spcAft>
                      </a:pPr>
                      <a:r>
                        <a:rPr lang="en-GB" sz="1200" dirty="0">
                          <a:solidFill>
                            <a:srgbClr val="FF0000"/>
                          </a:solidFill>
                          <a:effectLst/>
                        </a:rPr>
                        <a:t>12.7</a:t>
                      </a:r>
                      <a:endParaRPr lang="tr-TR" sz="1200" dirty="0">
                        <a:solidFill>
                          <a:srgbClr val="FF0000"/>
                        </a:solidFill>
                        <a:effectLst/>
                        <a:latin typeface="Calibri"/>
                        <a:ea typeface="Times New Roman"/>
                        <a:cs typeface="Times New Roman"/>
                      </a:endParaRPr>
                    </a:p>
                  </a:txBody>
                  <a:tcPr marL="68580" marR="68580" marT="0" marB="0" anchor="b"/>
                </a:tc>
                <a:tc vMerge="1">
                  <a:txBody>
                    <a:bodyPr/>
                    <a:lstStyle/>
                    <a:p>
                      <a:endParaRPr lang="tr-TR"/>
                    </a:p>
                  </a:txBody>
                  <a:tcPr/>
                </a:tc>
                <a:tc gridSpan="2">
                  <a:txBody>
                    <a:bodyPr/>
                    <a:lstStyle/>
                    <a:p>
                      <a:pPr algn="ctr">
                        <a:lnSpc>
                          <a:spcPct val="115000"/>
                        </a:lnSpc>
                        <a:spcAft>
                          <a:spcPts val="0"/>
                        </a:spcAft>
                      </a:pPr>
                      <a:r>
                        <a:rPr lang="en-GB" sz="1200" dirty="0">
                          <a:solidFill>
                            <a:srgbClr val="FF0000"/>
                          </a:solidFill>
                          <a:effectLst/>
                        </a:rPr>
                        <a:t>24.2</a:t>
                      </a:r>
                      <a:endParaRPr lang="tr-TR" sz="1200" dirty="0">
                        <a:solidFill>
                          <a:srgbClr val="FF0000"/>
                        </a:solidFill>
                        <a:effectLst/>
                        <a:latin typeface="Calibri"/>
                        <a:ea typeface="Times New Roman"/>
                        <a:cs typeface="Times New Roman"/>
                      </a:endParaRPr>
                    </a:p>
                  </a:txBody>
                  <a:tcPr marL="68580" marR="68580" marT="0" marB="0" anchor="b"/>
                </a:tc>
                <a:tc hMerge="1">
                  <a:txBody>
                    <a:bodyPr/>
                    <a:lstStyle/>
                    <a:p>
                      <a:endParaRPr lang="tr-TR"/>
                    </a:p>
                  </a:txBody>
                  <a:tcPr/>
                </a:tc>
                <a:tc vMerge="1">
                  <a:txBody>
                    <a:bodyPr/>
                    <a:lstStyle/>
                    <a:p>
                      <a:endParaRPr lang="en-GB"/>
                    </a:p>
                  </a:txBody>
                  <a:tcPr/>
                </a:tc>
              </a:tr>
              <a:tr h="252979">
                <a:tc>
                  <a:txBody>
                    <a:bodyPr/>
                    <a:lstStyle/>
                    <a:p>
                      <a:pPr algn="ctr">
                        <a:lnSpc>
                          <a:spcPct val="115000"/>
                        </a:lnSpc>
                        <a:spcAft>
                          <a:spcPts val="0"/>
                        </a:spcAft>
                      </a:pPr>
                      <a:r>
                        <a:rPr lang="en-GB" sz="1400" dirty="0">
                          <a:effectLst/>
                        </a:rPr>
                        <a:t>1:6</a:t>
                      </a:r>
                      <a:endParaRPr lang="tr-TR" sz="1400"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a:effectLst/>
                        </a:rPr>
                        <a:t>2.6</a:t>
                      </a:r>
                      <a:endParaRPr lang="tr-TR" sz="1200">
                        <a:effectLst/>
                        <a:latin typeface="Calibri"/>
                        <a:ea typeface="Times New Roman"/>
                        <a:cs typeface="Times New Roman"/>
                      </a:endParaRPr>
                    </a:p>
                  </a:txBody>
                  <a:tcPr marL="68580" marR="68580" marT="0" marB="0" anchor="ctr"/>
                </a:tc>
                <a:tc gridSpan="2" vMerge="1">
                  <a:txBody>
                    <a:bodyPr/>
                    <a:lstStyle/>
                    <a:p>
                      <a:endParaRPr lang="en-GB"/>
                    </a:p>
                  </a:txBody>
                  <a:tcPr/>
                </a:tc>
                <a:tc hMerge="1" vMerge="1">
                  <a:txBody>
                    <a:bodyPr/>
                    <a:lstStyle/>
                    <a:p>
                      <a:endParaRPr lang="tr-TR"/>
                    </a:p>
                  </a:txBody>
                  <a:tcPr/>
                </a:tc>
                <a:tc>
                  <a:txBody>
                    <a:bodyPr/>
                    <a:lstStyle/>
                    <a:p>
                      <a:pPr algn="ctr">
                        <a:lnSpc>
                          <a:spcPct val="115000"/>
                        </a:lnSpc>
                        <a:spcAft>
                          <a:spcPts val="0"/>
                        </a:spcAft>
                      </a:pPr>
                      <a:r>
                        <a:rPr lang="en-GB" sz="1200" dirty="0">
                          <a:effectLst/>
                        </a:rPr>
                        <a:t>5.5</a:t>
                      </a:r>
                      <a:endParaRPr lang="tr-TR" sz="1200" dirty="0">
                        <a:effectLst/>
                        <a:latin typeface="Calibri"/>
                        <a:ea typeface="Times New Roman"/>
                        <a:cs typeface="Times New Roman"/>
                      </a:endParaRPr>
                    </a:p>
                  </a:txBody>
                  <a:tcPr marL="68580" marR="68580" marT="0" marB="0" anchor="ctr"/>
                </a:tc>
                <a:tc vMerge="1">
                  <a:txBody>
                    <a:bodyPr/>
                    <a:lstStyle/>
                    <a:p>
                      <a:endParaRPr lang="tr-TR"/>
                    </a:p>
                  </a:txBody>
                  <a:tcPr/>
                </a:tc>
                <a:tc>
                  <a:txBody>
                    <a:bodyPr/>
                    <a:lstStyle/>
                    <a:p>
                      <a:pPr algn="ctr">
                        <a:lnSpc>
                          <a:spcPct val="115000"/>
                        </a:lnSpc>
                        <a:spcAft>
                          <a:spcPts val="0"/>
                        </a:spcAft>
                      </a:pPr>
                      <a:r>
                        <a:rPr lang="en-GB" sz="1200" dirty="0">
                          <a:solidFill>
                            <a:srgbClr val="FF0000"/>
                          </a:solidFill>
                          <a:effectLst/>
                        </a:rPr>
                        <a:t>7.1</a:t>
                      </a:r>
                      <a:endParaRPr lang="tr-TR" sz="1200" dirty="0">
                        <a:solidFill>
                          <a:srgbClr val="FF0000"/>
                        </a:solidFill>
                        <a:effectLst/>
                        <a:latin typeface="Calibri"/>
                        <a:ea typeface="Times New Roman"/>
                        <a:cs typeface="Times New Roman"/>
                      </a:endParaRPr>
                    </a:p>
                  </a:txBody>
                  <a:tcPr marL="68580" marR="68580" marT="0" marB="0" anchor="ctr"/>
                </a:tc>
                <a:tc vMerge="1">
                  <a:txBody>
                    <a:bodyPr/>
                    <a:lstStyle/>
                    <a:p>
                      <a:endParaRPr lang="tr-TR"/>
                    </a:p>
                  </a:txBody>
                  <a:tcPr/>
                </a:tc>
                <a:tc>
                  <a:txBody>
                    <a:bodyPr/>
                    <a:lstStyle/>
                    <a:p>
                      <a:pPr algn="ctr">
                        <a:lnSpc>
                          <a:spcPct val="115000"/>
                        </a:lnSpc>
                        <a:spcAft>
                          <a:spcPts val="0"/>
                        </a:spcAft>
                      </a:pPr>
                      <a:r>
                        <a:rPr lang="en-GB" sz="1200">
                          <a:effectLst/>
                        </a:rPr>
                        <a:t>16.9</a:t>
                      </a:r>
                      <a:endParaRPr lang="tr-TR" sz="1200">
                        <a:effectLst/>
                        <a:latin typeface="Calibri"/>
                        <a:ea typeface="Times New Roman"/>
                        <a:cs typeface="Times New Roman"/>
                      </a:endParaRPr>
                    </a:p>
                  </a:txBody>
                  <a:tcPr marL="68580" marR="68580" marT="0" marB="0" anchor="ctr"/>
                </a:tc>
                <a:tc vMerge="1">
                  <a:txBody>
                    <a:bodyPr/>
                    <a:lstStyle/>
                    <a:p>
                      <a:endParaRPr lang="tr-TR"/>
                    </a:p>
                  </a:txBody>
                  <a:tcPr/>
                </a:tc>
                <a:tc>
                  <a:txBody>
                    <a:bodyPr/>
                    <a:lstStyle/>
                    <a:p>
                      <a:pPr algn="ctr">
                        <a:lnSpc>
                          <a:spcPct val="115000"/>
                        </a:lnSpc>
                        <a:spcAft>
                          <a:spcPts val="0"/>
                        </a:spcAft>
                      </a:pPr>
                      <a:r>
                        <a:rPr lang="en-GB" sz="1200" dirty="0">
                          <a:solidFill>
                            <a:srgbClr val="FF0000"/>
                          </a:solidFill>
                          <a:effectLst/>
                        </a:rPr>
                        <a:t>13.8</a:t>
                      </a:r>
                      <a:endParaRPr lang="tr-TR" sz="1200" dirty="0">
                        <a:solidFill>
                          <a:srgbClr val="FF0000"/>
                        </a:solidFill>
                        <a:effectLst/>
                        <a:latin typeface="Calibri"/>
                        <a:ea typeface="Times New Roman"/>
                        <a:cs typeface="Times New Roman"/>
                      </a:endParaRPr>
                    </a:p>
                  </a:txBody>
                  <a:tcPr marL="68580" marR="68580" marT="0" marB="0" anchor="b"/>
                </a:tc>
                <a:tc vMerge="1">
                  <a:txBody>
                    <a:bodyPr/>
                    <a:lstStyle/>
                    <a:p>
                      <a:endParaRPr lang="tr-TR"/>
                    </a:p>
                  </a:txBody>
                  <a:tcPr/>
                </a:tc>
                <a:tc gridSpan="2">
                  <a:txBody>
                    <a:bodyPr/>
                    <a:lstStyle/>
                    <a:p>
                      <a:pPr algn="ctr">
                        <a:lnSpc>
                          <a:spcPct val="115000"/>
                        </a:lnSpc>
                        <a:spcAft>
                          <a:spcPts val="0"/>
                        </a:spcAft>
                      </a:pPr>
                      <a:r>
                        <a:rPr lang="en-GB" sz="1200" dirty="0">
                          <a:solidFill>
                            <a:srgbClr val="FF0000"/>
                          </a:solidFill>
                          <a:effectLst/>
                        </a:rPr>
                        <a:t>28.5</a:t>
                      </a:r>
                      <a:endParaRPr lang="tr-TR" sz="1200" dirty="0">
                        <a:solidFill>
                          <a:srgbClr val="FF0000"/>
                        </a:solidFill>
                        <a:effectLst/>
                        <a:latin typeface="Calibri"/>
                        <a:ea typeface="Times New Roman"/>
                        <a:cs typeface="Times New Roman"/>
                      </a:endParaRPr>
                    </a:p>
                  </a:txBody>
                  <a:tcPr marL="68580" marR="68580" marT="0" marB="0" anchor="b"/>
                </a:tc>
                <a:tc hMerge="1">
                  <a:txBody>
                    <a:bodyPr/>
                    <a:lstStyle/>
                    <a:p>
                      <a:endParaRPr lang="tr-TR"/>
                    </a:p>
                  </a:txBody>
                  <a:tcPr/>
                </a:tc>
                <a:tc vMerge="1">
                  <a:txBody>
                    <a:bodyPr/>
                    <a:lstStyle/>
                    <a:p>
                      <a:endParaRPr lang="en-GB"/>
                    </a:p>
                  </a:txBody>
                  <a:tcPr/>
                </a:tc>
              </a:tr>
              <a:tr h="252979">
                <a:tc>
                  <a:txBody>
                    <a:bodyPr/>
                    <a:lstStyle/>
                    <a:p>
                      <a:pPr algn="ctr">
                        <a:lnSpc>
                          <a:spcPct val="115000"/>
                        </a:lnSpc>
                        <a:spcAft>
                          <a:spcPts val="0"/>
                        </a:spcAft>
                      </a:pPr>
                      <a:r>
                        <a:rPr lang="en-GB" sz="1400" dirty="0">
                          <a:effectLst/>
                        </a:rPr>
                        <a:t>1:7</a:t>
                      </a:r>
                      <a:endParaRPr lang="tr-TR" sz="1400"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a:effectLst/>
                        </a:rPr>
                        <a:t>2.8</a:t>
                      </a:r>
                      <a:endParaRPr lang="tr-TR" sz="1200">
                        <a:effectLst/>
                        <a:latin typeface="Calibri"/>
                        <a:ea typeface="Times New Roman"/>
                        <a:cs typeface="Times New Roman"/>
                      </a:endParaRPr>
                    </a:p>
                  </a:txBody>
                  <a:tcPr marL="68580" marR="68580" marT="0" marB="0" anchor="ctr"/>
                </a:tc>
                <a:tc gridSpan="2" vMerge="1">
                  <a:txBody>
                    <a:bodyPr/>
                    <a:lstStyle/>
                    <a:p>
                      <a:endParaRPr lang="en-GB"/>
                    </a:p>
                  </a:txBody>
                  <a:tcPr/>
                </a:tc>
                <a:tc hMerge="1" vMerge="1">
                  <a:txBody>
                    <a:bodyPr/>
                    <a:lstStyle/>
                    <a:p>
                      <a:endParaRPr lang="tr-TR"/>
                    </a:p>
                  </a:txBody>
                  <a:tcPr/>
                </a:tc>
                <a:tc>
                  <a:txBody>
                    <a:bodyPr/>
                    <a:lstStyle/>
                    <a:p>
                      <a:pPr algn="ctr">
                        <a:lnSpc>
                          <a:spcPct val="115000"/>
                        </a:lnSpc>
                        <a:spcAft>
                          <a:spcPts val="0"/>
                        </a:spcAft>
                      </a:pPr>
                      <a:r>
                        <a:rPr lang="en-GB" sz="1200" dirty="0">
                          <a:effectLst/>
                        </a:rPr>
                        <a:t>5.3</a:t>
                      </a:r>
                      <a:endParaRPr lang="tr-TR" sz="1200" dirty="0">
                        <a:effectLst/>
                        <a:latin typeface="Calibri"/>
                        <a:ea typeface="Times New Roman"/>
                        <a:cs typeface="Times New Roman"/>
                      </a:endParaRPr>
                    </a:p>
                  </a:txBody>
                  <a:tcPr marL="68580" marR="68580" marT="0" marB="0" anchor="ctr"/>
                </a:tc>
                <a:tc vMerge="1">
                  <a:txBody>
                    <a:bodyPr/>
                    <a:lstStyle/>
                    <a:p>
                      <a:endParaRPr lang="tr-TR"/>
                    </a:p>
                  </a:txBody>
                  <a:tcPr/>
                </a:tc>
                <a:tc>
                  <a:txBody>
                    <a:bodyPr/>
                    <a:lstStyle/>
                    <a:p>
                      <a:pPr algn="ctr">
                        <a:lnSpc>
                          <a:spcPct val="115000"/>
                        </a:lnSpc>
                        <a:spcAft>
                          <a:spcPts val="0"/>
                        </a:spcAft>
                      </a:pPr>
                      <a:r>
                        <a:rPr lang="en-GB" sz="1200" dirty="0">
                          <a:solidFill>
                            <a:srgbClr val="FF0000"/>
                          </a:solidFill>
                          <a:effectLst/>
                        </a:rPr>
                        <a:t>8.5</a:t>
                      </a:r>
                      <a:endParaRPr lang="tr-TR" sz="1200" dirty="0">
                        <a:solidFill>
                          <a:srgbClr val="FF0000"/>
                        </a:solidFill>
                        <a:effectLst/>
                        <a:latin typeface="Calibri"/>
                        <a:ea typeface="Times New Roman"/>
                        <a:cs typeface="Times New Roman"/>
                      </a:endParaRPr>
                    </a:p>
                  </a:txBody>
                  <a:tcPr marL="68580" marR="68580" marT="0" marB="0" anchor="ctr"/>
                </a:tc>
                <a:tc vMerge="1">
                  <a:txBody>
                    <a:bodyPr/>
                    <a:lstStyle/>
                    <a:p>
                      <a:endParaRPr lang="tr-TR"/>
                    </a:p>
                  </a:txBody>
                  <a:tcPr/>
                </a:tc>
                <a:tc>
                  <a:txBody>
                    <a:bodyPr/>
                    <a:lstStyle/>
                    <a:p>
                      <a:pPr algn="ctr">
                        <a:lnSpc>
                          <a:spcPct val="115000"/>
                        </a:lnSpc>
                        <a:spcAft>
                          <a:spcPts val="0"/>
                        </a:spcAft>
                      </a:pPr>
                      <a:r>
                        <a:rPr lang="en-GB" sz="1200" dirty="0">
                          <a:effectLst/>
                        </a:rPr>
                        <a:t>16.6</a:t>
                      </a:r>
                      <a:endParaRPr lang="tr-TR" sz="1200" dirty="0">
                        <a:effectLst/>
                        <a:latin typeface="Calibri"/>
                        <a:ea typeface="Times New Roman"/>
                        <a:cs typeface="Times New Roman"/>
                      </a:endParaRPr>
                    </a:p>
                  </a:txBody>
                  <a:tcPr marL="68580" marR="68580" marT="0" marB="0" anchor="ctr"/>
                </a:tc>
                <a:tc vMerge="1">
                  <a:txBody>
                    <a:bodyPr/>
                    <a:lstStyle/>
                    <a:p>
                      <a:endParaRPr lang="tr-TR"/>
                    </a:p>
                  </a:txBody>
                  <a:tcPr/>
                </a:tc>
                <a:tc>
                  <a:txBody>
                    <a:bodyPr/>
                    <a:lstStyle/>
                    <a:p>
                      <a:pPr algn="ctr">
                        <a:lnSpc>
                          <a:spcPct val="115000"/>
                        </a:lnSpc>
                        <a:spcAft>
                          <a:spcPts val="0"/>
                        </a:spcAft>
                      </a:pPr>
                      <a:r>
                        <a:rPr lang="en-GB" sz="1200" dirty="0">
                          <a:solidFill>
                            <a:srgbClr val="FF0000"/>
                          </a:solidFill>
                          <a:effectLst/>
                        </a:rPr>
                        <a:t>11.6</a:t>
                      </a:r>
                      <a:endParaRPr lang="tr-TR" sz="1200" dirty="0">
                        <a:solidFill>
                          <a:srgbClr val="FF0000"/>
                        </a:solidFill>
                        <a:effectLst/>
                        <a:latin typeface="Calibri"/>
                        <a:ea typeface="Times New Roman"/>
                        <a:cs typeface="Times New Roman"/>
                      </a:endParaRPr>
                    </a:p>
                  </a:txBody>
                  <a:tcPr marL="68580" marR="68580" marT="0" marB="0" anchor="b"/>
                </a:tc>
                <a:tc vMerge="1">
                  <a:txBody>
                    <a:bodyPr/>
                    <a:lstStyle/>
                    <a:p>
                      <a:endParaRPr lang="tr-TR"/>
                    </a:p>
                  </a:txBody>
                  <a:tcPr/>
                </a:tc>
                <a:tc gridSpan="2">
                  <a:txBody>
                    <a:bodyPr/>
                    <a:lstStyle/>
                    <a:p>
                      <a:pPr algn="ctr">
                        <a:lnSpc>
                          <a:spcPct val="115000"/>
                        </a:lnSpc>
                        <a:spcAft>
                          <a:spcPts val="0"/>
                        </a:spcAft>
                      </a:pPr>
                      <a:r>
                        <a:rPr lang="en-GB" sz="1200" dirty="0">
                          <a:solidFill>
                            <a:srgbClr val="FF0000"/>
                          </a:solidFill>
                          <a:effectLst/>
                        </a:rPr>
                        <a:t>21.6</a:t>
                      </a:r>
                      <a:endParaRPr lang="tr-TR" sz="1200" dirty="0">
                        <a:solidFill>
                          <a:srgbClr val="FF0000"/>
                        </a:solidFill>
                        <a:effectLst/>
                        <a:latin typeface="Calibri"/>
                        <a:ea typeface="Times New Roman"/>
                        <a:cs typeface="Times New Roman"/>
                      </a:endParaRPr>
                    </a:p>
                  </a:txBody>
                  <a:tcPr marL="68580" marR="68580" marT="0" marB="0" anchor="b"/>
                </a:tc>
                <a:tc hMerge="1">
                  <a:txBody>
                    <a:bodyPr/>
                    <a:lstStyle/>
                    <a:p>
                      <a:endParaRPr lang="tr-TR"/>
                    </a:p>
                  </a:txBody>
                  <a:tcPr/>
                </a:tc>
                <a:tc vMerge="1">
                  <a:txBody>
                    <a:bodyPr/>
                    <a:lstStyle/>
                    <a:p>
                      <a:endParaRPr lang="en-GB"/>
                    </a:p>
                  </a:txBody>
                  <a:tcPr/>
                </a:tc>
              </a:tr>
              <a:tr h="252979">
                <a:tc>
                  <a:txBody>
                    <a:bodyPr/>
                    <a:lstStyle/>
                    <a:p>
                      <a:pPr algn="ctr">
                        <a:lnSpc>
                          <a:spcPct val="115000"/>
                        </a:lnSpc>
                        <a:spcAft>
                          <a:spcPts val="0"/>
                        </a:spcAft>
                      </a:pPr>
                      <a:r>
                        <a:rPr lang="en-GB" sz="1400" dirty="0">
                          <a:effectLst/>
                        </a:rPr>
                        <a:t>1:8</a:t>
                      </a:r>
                      <a:endParaRPr lang="tr-TR" sz="1400"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a:effectLst/>
                        </a:rPr>
                        <a:t>3.1</a:t>
                      </a:r>
                      <a:endParaRPr lang="tr-TR" sz="1200">
                        <a:effectLst/>
                        <a:latin typeface="Calibri"/>
                        <a:ea typeface="Times New Roman"/>
                        <a:cs typeface="Times New Roman"/>
                      </a:endParaRPr>
                    </a:p>
                  </a:txBody>
                  <a:tcPr marL="68580" marR="68580" marT="0" marB="0" anchor="ctr"/>
                </a:tc>
                <a:tc gridSpan="2" vMerge="1">
                  <a:txBody>
                    <a:bodyPr/>
                    <a:lstStyle/>
                    <a:p>
                      <a:endParaRPr lang="en-GB"/>
                    </a:p>
                  </a:txBody>
                  <a:tcPr/>
                </a:tc>
                <a:tc hMerge="1" vMerge="1">
                  <a:txBody>
                    <a:bodyPr/>
                    <a:lstStyle/>
                    <a:p>
                      <a:endParaRPr lang="tr-TR"/>
                    </a:p>
                  </a:txBody>
                  <a:tcPr/>
                </a:tc>
                <a:tc>
                  <a:txBody>
                    <a:bodyPr/>
                    <a:lstStyle/>
                    <a:p>
                      <a:pPr algn="ctr">
                        <a:lnSpc>
                          <a:spcPct val="115000"/>
                        </a:lnSpc>
                        <a:spcAft>
                          <a:spcPts val="0"/>
                        </a:spcAft>
                      </a:pPr>
                      <a:r>
                        <a:rPr lang="en-GB" sz="1200" dirty="0">
                          <a:effectLst/>
                        </a:rPr>
                        <a:t>5.7</a:t>
                      </a:r>
                      <a:endParaRPr lang="tr-TR" sz="1200" dirty="0">
                        <a:effectLst/>
                        <a:latin typeface="Calibri"/>
                        <a:ea typeface="Times New Roman"/>
                        <a:cs typeface="Times New Roman"/>
                      </a:endParaRPr>
                    </a:p>
                  </a:txBody>
                  <a:tcPr marL="68580" marR="68580" marT="0" marB="0" anchor="ctr"/>
                </a:tc>
                <a:tc vMerge="1">
                  <a:txBody>
                    <a:bodyPr/>
                    <a:lstStyle/>
                    <a:p>
                      <a:endParaRPr lang="tr-TR"/>
                    </a:p>
                  </a:txBody>
                  <a:tcPr/>
                </a:tc>
                <a:tc>
                  <a:txBody>
                    <a:bodyPr/>
                    <a:lstStyle/>
                    <a:p>
                      <a:pPr algn="ctr">
                        <a:lnSpc>
                          <a:spcPct val="115000"/>
                        </a:lnSpc>
                        <a:spcAft>
                          <a:spcPts val="0"/>
                        </a:spcAft>
                      </a:pPr>
                      <a:r>
                        <a:rPr lang="en-GB" sz="1200" dirty="0">
                          <a:solidFill>
                            <a:srgbClr val="FF0000"/>
                          </a:solidFill>
                          <a:effectLst/>
                        </a:rPr>
                        <a:t>9.4</a:t>
                      </a:r>
                      <a:endParaRPr lang="tr-TR" sz="1200" dirty="0">
                        <a:solidFill>
                          <a:srgbClr val="FF0000"/>
                        </a:solidFill>
                        <a:effectLst/>
                        <a:latin typeface="Calibri"/>
                        <a:ea typeface="Times New Roman"/>
                        <a:cs typeface="Times New Roman"/>
                      </a:endParaRPr>
                    </a:p>
                  </a:txBody>
                  <a:tcPr marL="68580" marR="68580" marT="0" marB="0" anchor="ctr"/>
                </a:tc>
                <a:tc vMerge="1">
                  <a:txBody>
                    <a:bodyPr/>
                    <a:lstStyle/>
                    <a:p>
                      <a:endParaRPr lang="tr-TR"/>
                    </a:p>
                  </a:txBody>
                  <a:tcPr/>
                </a:tc>
                <a:tc>
                  <a:txBody>
                    <a:bodyPr/>
                    <a:lstStyle/>
                    <a:p>
                      <a:pPr algn="ctr">
                        <a:lnSpc>
                          <a:spcPct val="115000"/>
                        </a:lnSpc>
                        <a:spcAft>
                          <a:spcPts val="0"/>
                        </a:spcAft>
                      </a:pPr>
                      <a:r>
                        <a:rPr lang="en-GB" sz="1200">
                          <a:effectLst/>
                        </a:rPr>
                        <a:t>17.8</a:t>
                      </a:r>
                      <a:endParaRPr lang="tr-TR" sz="1200">
                        <a:effectLst/>
                        <a:latin typeface="Calibri"/>
                        <a:ea typeface="Times New Roman"/>
                        <a:cs typeface="Times New Roman"/>
                      </a:endParaRPr>
                    </a:p>
                  </a:txBody>
                  <a:tcPr marL="68580" marR="68580" marT="0" marB="0" anchor="ctr"/>
                </a:tc>
                <a:tc vMerge="1">
                  <a:txBody>
                    <a:bodyPr/>
                    <a:lstStyle/>
                    <a:p>
                      <a:endParaRPr lang="tr-TR"/>
                    </a:p>
                  </a:txBody>
                  <a:tcPr/>
                </a:tc>
                <a:tc>
                  <a:txBody>
                    <a:bodyPr/>
                    <a:lstStyle/>
                    <a:p>
                      <a:pPr algn="ctr">
                        <a:lnSpc>
                          <a:spcPct val="115000"/>
                        </a:lnSpc>
                        <a:spcAft>
                          <a:spcPts val="0"/>
                        </a:spcAft>
                      </a:pPr>
                      <a:r>
                        <a:rPr lang="en-GB" sz="1200" dirty="0">
                          <a:solidFill>
                            <a:srgbClr val="FF0000"/>
                          </a:solidFill>
                          <a:effectLst/>
                        </a:rPr>
                        <a:t>10.8</a:t>
                      </a:r>
                      <a:endParaRPr lang="tr-TR" sz="1200" dirty="0">
                        <a:solidFill>
                          <a:srgbClr val="FF0000"/>
                        </a:solidFill>
                        <a:effectLst/>
                        <a:latin typeface="Calibri"/>
                        <a:ea typeface="Times New Roman"/>
                        <a:cs typeface="Times New Roman"/>
                      </a:endParaRPr>
                    </a:p>
                  </a:txBody>
                  <a:tcPr marL="68580" marR="68580" marT="0" marB="0" anchor="b"/>
                </a:tc>
                <a:tc vMerge="1">
                  <a:txBody>
                    <a:bodyPr/>
                    <a:lstStyle/>
                    <a:p>
                      <a:endParaRPr lang="tr-TR"/>
                    </a:p>
                  </a:txBody>
                  <a:tcPr/>
                </a:tc>
                <a:tc gridSpan="2">
                  <a:txBody>
                    <a:bodyPr/>
                    <a:lstStyle/>
                    <a:p>
                      <a:pPr algn="ctr">
                        <a:lnSpc>
                          <a:spcPct val="115000"/>
                        </a:lnSpc>
                        <a:spcAft>
                          <a:spcPts val="0"/>
                        </a:spcAft>
                      </a:pPr>
                      <a:r>
                        <a:rPr lang="en-GB" sz="1200" dirty="0">
                          <a:effectLst/>
                        </a:rPr>
                        <a:t>19.8</a:t>
                      </a:r>
                      <a:endParaRPr lang="tr-TR" sz="1200" dirty="0">
                        <a:effectLst/>
                        <a:latin typeface="Calibri"/>
                        <a:ea typeface="Times New Roman"/>
                        <a:cs typeface="Times New Roman"/>
                      </a:endParaRPr>
                    </a:p>
                  </a:txBody>
                  <a:tcPr marL="68580" marR="68580" marT="0" marB="0" anchor="b"/>
                </a:tc>
                <a:tc hMerge="1">
                  <a:txBody>
                    <a:bodyPr/>
                    <a:lstStyle/>
                    <a:p>
                      <a:endParaRPr lang="tr-TR"/>
                    </a:p>
                  </a:txBody>
                  <a:tcPr/>
                </a:tc>
                <a:tc vMerge="1">
                  <a:txBody>
                    <a:bodyPr/>
                    <a:lstStyle/>
                    <a:p>
                      <a:endParaRPr lang="en-GB"/>
                    </a:p>
                  </a:txBody>
                  <a:tcPr/>
                </a:tc>
              </a:tr>
              <a:tr h="191843">
                <a:tc rowSpan="2">
                  <a:txBody>
                    <a:bodyPr/>
                    <a:lstStyle/>
                    <a:p>
                      <a:pPr algn="ctr">
                        <a:lnSpc>
                          <a:spcPct val="115000"/>
                        </a:lnSpc>
                        <a:spcAft>
                          <a:spcPts val="0"/>
                        </a:spcAft>
                      </a:pPr>
                      <a:r>
                        <a:rPr lang="en-GB" sz="1400" dirty="0">
                          <a:effectLst/>
                        </a:rPr>
                        <a:t> </a:t>
                      </a:r>
                      <a:endParaRPr lang="tr-TR" sz="1400" dirty="0">
                        <a:effectLst/>
                        <a:latin typeface="Calibri"/>
                        <a:ea typeface="Times New Roman"/>
                        <a:cs typeface="Times New Roman"/>
                      </a:endParaRPr>
                    </a:p>
                  </a:txBody>
                  <a:tcPr marL="68580" marR="68580" marT="0" marB="0" anchor="ctr"/>
                </a:tc>
                <a:tc gridSpan="5">
                  <a:txBody>
                    <a:bodyPr/>
                    <a:lstStyle/>
                    <a:p>
                      <a:pPr algn="ctr">
                        <a:lnSpc>
                          <a:spcPct val="115000"/>
                        </a:lnSpc>
                        <a:spcAft>
                          <a:spcPts val="0"/>
                        </a:spcAft>
                      </a:pPr>
                      <a:r>
                        <a:rPr lang="en-GB" sz="1200" dirty="0">
                          <a:solidFill>
                            <a:srgbClr val="FF0000"/>
                          </a:solidFill>
                          <a:effectLst/>
                        </a:rPr>
                        <a:t>Ni</a:t>
                      </a:r>
                      <a:endParaRPr lang="tr-TR" sz="1200" dirty="0">
                        <a:solidFill>
                          <a:srgbClr val="FF0000"/>
                        </a:solidFill>
                        <a:effectLst/>
                        <a:latin typeface="Calibri"/>
                        <a:ea typeface="Times New Roman"/>
                        <a:cs typeface="Times New Roman"/>
                      </a:endParaRPr>
                    </a:p>
                  </a:txBody>
                  <a:tcPr marL="68580" marR="68580" marT="0" marB="0" anchor="ctr"/>
                </a:tc>
                <a:tc hMerge="1">
                  <a:txBody>
                    <a:bodyPr/>
                    <a:lstStyle/>
                    <a:p>
                      <a:endParaRPr lang="en-GB"/>
                    </a:p>
                  </a:txBody>
                  <a:tcPr/>
                </a:tc>
                <a:tc hMerge="1">
                  <a:txBody>
                    <a:bodyPr/>
                    <a:lstStyle/>
                    <a:p>
                      <a:endParaRPr lang="tr-TR"/>
                    </a:p>
                  </a:txBody>
                  <a:tcPr/>
                </a:tc>
                <a:tc hMerge="1">
                  <a:txBody>
                    <a:bodyPr/>
                    <a:lstStyle/>
                    <a:p>
                      <a:endParaRPr lang="en-GB"/>
                    </a:p>
                  </a:txBody>
                  <a:tcPr/>
                </a:tc>
                <a:tc hMerge="1">
                  <a:txBody>
                    <a:bodyPr/>
                    <a:lstStyle/>
                    <a:p>
                      <a:endParaRPr lang="tr-TR"/>
                    </a:p>
                  </a:txBody>
                  <a:tcPr/>
                </a:tc>
                <a:tc gridSpan="4">
                  <a:txBody>
                    <a:bodyPr/>
                    <a:lstStyle/>
                    <a:p>
                      <a:pPr algn="ctr">
                        <a:lnSpc>
                          <a:spcPct val="115000"/>
                        </a:lnSpc>
                        <a:spcAft>
                          <a:spcPts val="0"/>
                        </a:spcAft>
                      </a:pPr>
                      <a:r>
                        <a:rPr lang="en-GB" sz="1200" dirty="0" err="1">
                          <a:solidFill>
                            <a:srgbClr val="FF0000"/>
                          </a:solidFill>
                          <a:effectLst/>
                        </a:rPr>
                        <a:t>Ba</a:t>
                      </a:r>
                      <a:endParaRPr lang="tr-TR" sz="1200" dirty="0">
                        <a:solidFill>
                          <a:srgbClr val="FF0000"/>
                        </a:solidFill>
                        <a:effectLst/>
                        <a:latin typeface="Calibri"/>
                        <a:ea typeface="Times New Roman"/>
                        <a:cs typeface="Times New Roman"/>
                      </a:endParaRPr>
                    </a:p>
                  </a:txBody>
                  <a:tcPr marL="68580" marR="68580" marT="0" marB="0" anchor="ctr"/>
                </a:tc>
                <a:tc hMerge="1">
                  <a:txBody>
                    <a:bodyPr/>
                    <a:lstStyle/>
                    <a:p>
                      <a:endParaRPr lang="tr-TR"/>
                    </a:p>
                  </a:txBody>
                  <a:tcPr/>
                </a:tc>
                <a:tc hMerge="1">
                  <a:txBody>
                    <a:bodyPr/>
                    <a:lstStyle/>
                    <a:p>
                      <a:endParaRPr lang="en-GB"/>
                    </a:p>
                  </a:txBody>
                  <a:tcPr/>
                </a:tc>
                <a:tc hMerge="1">
                  <a:txBody>
                    <a:bodyPr/>
                    <a:lstStyle/>
                    <a:p>
                      <a:endParaRPr lang="tr-TR"/>
                    </a:p>
                  </a:txBody>
                  <a:tcPr/>
                </a:tc>
                <a:tc gridSpan="5">
                  <a:txBody>
                    <a:bodyPr/>
                    <a:lstStyle/>
                    <a:p>
                      <a:pPr algn="ctr">
                        <a:lnSpc>
                          <a:spcPct val="115000"/>
                        </a:lnSpc>
                        <a:spcAft>
                          <a:spcPts val="0"/>
                        </a:spcAft>
                      </a:pPr>
                      <a:r>
                        <a:rPr lang="en-GB" sz="1200" dirty="0" err="1">
                          <a:solidFill>
                            <a:srgbClr val="FF0000"/>
                          </a:solidFill>
                          <a:effectLst/>
                        </a:rPr>
                        <a:t>Sb</a:t>
                      </a:r>
                      <a:endParaRPr lang="tr-TR" sz="1200" dirty="0">
                        <a:solidFill>
                          <a:srgbClr val="FF0000"/>
                        </a:solidFill>
                        <a:effectLst/>
                        <a:latin typeface="Calibri"/>
                        <a:ea typeface="Times New Roman"/>
                        <a:cs typeface="Times New Roman"/>
                      </a:endParaRPr>
                    </a:p>
                  </a:txBody>
                  <a:tcPr marL="68580" marR="68580" marT="0" marB="0" anchor="ctr"/>
                </a:tc>
                <a:tc hMerge="1">
                  <a:txBody>
                    <a:bodyPr/>
                    <a:lstStyle/>
                    <a:p>
                      <a:endParaRPr lang="tr-TR"/>
                    </a:p>
                  </a:txBody>
                  <a:tcPr/>
                </a:tc>
                <a:tc hMerge="1">
                  <a:txBody>
                    <a:bodyPr/>
                    <a:lstStyle/>
                    <a:p>
                      <a:endParaRPr lang="en-GB"/>
                    </a:p>
                  </a:txBody>
                  <a:tcPr/>
                </a:tc>
                <a:tc hMerge="1">
                  <a:txBody>
                    <a:bodyPr/>
                    <a:lstStyle/>
                    <a:p>
                      <a:endParaRPr lang="tr-TR"/>
                    </a:p>
                  </a:txBody>
                  <a:tcPr/>
                </a:tc>
                <a:tc hMerge="1">
                  <a:txBody>
                    <a:bodyPr/>
                    <a:lstStyle/>
                    <a:p>
                      <a:endParaRPr lang="en-GB"/>
                    </a:p>
                  </a:txBody>
                  <a:tcPr/>
                </a:tc>
              </a:tr>
              <a:tr h="383687">
                <a:tc vMerge="1">
                  <a:txBody>
                    <a:bodyPr/>
                    <a:lstStyle/>
                    <a:p>
                      <a:endParaRPr lang="tr-TR"/>
                    </a:p>
                  </a:txBody>
                  <a:tcPr/>
                </a:tc>
                <a:tc gridSpan="3">
                  <a:txBody>
                    <a:bodyPr/>
                    <a:lstStyle/>
                    <a:p>
                      <a:pPr algn="ctr">
                        <a:lnSpc>
                          <a:spcPct val="115000"/>
                        </a:lnSpc>
                        <a:spcAft>
                          <a:spcPts val="0"/>
                        </a:spcAft>
                      </a:pPr>
                      <a:r>
                        <a:rPr lang="en-GB" sz="1200">
                          <a:effectLst/>
                        </a:rPr>
                        <a:t>Compliance</a:t>
                      </a:r>
                      <a:endParaRPr lang="tr-TR" sz="1200">
                        <a:effectLst/>
                      </a:endParaRPr>
                    </a:p>
                    <a:p>
                      <a:pPr algn="ctr">
                        <a:lnSpc>
                          <a:spcPct val="115000"/>
                        </a:lnSpc>
                        <a:spcAft>
                          <a:spcPts val="0"/>
                        </a:spcAft>
                      </a:pPr>
                      <a:r>
                        <a:rPr lang="en-GB" sz="1200">
                          <a:effectLst/>
                        </a:rPr>
                        <a:t>(4d)</a:t>
                      </a:r>
                      <a:endParaRPr lang="tr-TR" sz="1200">
                        <a:effectLst/>
                        <a:latin typeface="Calibri"/>
                        <a:ea typeface="Times New Roman"/>
                        <a:cs typeface="Times New Roman"/>
                      </a:endParaRPr>
                    </a:p>
                  </a:txBody>
                  <a:tcPr marL="68580" marR="68580" marT="0" marB="0" anchor="ctr"/>
                </a:tc>
                <a:tc hMerge="1">
                  <a:txBody>
                    <a:bodyPr/>
                    <a:lstStyle/>
                    <a:p>
                      <a:endParaRPr lang="en-GB"/>
                    </a:p>
                  </a:txBody>
                  <a:tcPr/>
                </a:tc>
                <a:tc hMerge="1">
                  <a:txBody>
                    <a:bodyPr/>
                    <a:lstStyle/>
                    <a:p>
                      <a:endParaRPr lang="tr-TR"/>
                    </a:p>
                  </a:txBody>
                  <a:tcPr/>
                </a:tc>
                <a:tc gridSpan="2">
                  <a:txBody>
                    <a:bodyPr/>
                    <a:lstStyle/>
                    <a:p>
                      <a:pPr algn="ctr">
                        <a:lnSpc>
                          <a:spcPct val="115000"/>
                        </a:lnSpc>
                        <a:spcAft>
                          <a:spcPts val="0"/>
                        </a:spcAft>
                      </a:pPr>
                      <a:r>
                        <a:rPr lang="en-GB" sz="1200" dirty="0">
                          <a:effectLst/>
                        </a:rPr>
                        <a:t>Characterisation (64d)</a:t>
                      </a:r>
                      <a:endParaRPr lang="tr-TR" sz="1200" dirty="0">
                        <a:effectLst/>
                        <a:latin typeface="Calibri"/>
                        <a:ea typeface="Times New Roman"/>
                        <a:cs typeface="Times New Roman"/>
                      </a:endParaRPr>
                    </a:p>
                  </a:txBody>
                  <a:tcPr marL="68580" marR="68580" marT="0" marB="0" anchor="ctr"/>
                </a:tc>
                <a:tc hMerge="1">
                  <a:txBody>
                    <a:bodyPr/>
                    <a:lstStyle/>
                    <a:p>
                      <a:endParaRPr lang="tr-TR"/>
                    </a:p>
                  </a:txBody>
                  <a:tcPr/>
                </a:tc>
                <a:tc gridSpan="2">
                  <a:txBody>
                    <a:bodyPr/>
                    <a:lstStyle/>
                    <a:p>
                      <a:pPr algn="ctr">
                        <a:lnSpc>
                          <a:spcPct val="115000"/>
                        </a:lnSpc>
                        <a:spcAft>
                          <a:spcPts val="0"/>
                        </a:spcAft>
                      </a:pPr>
                      <a:r>
                        <a:rPr lang="en-GB" sz="1200" dirty="0">
                          <a:effectLst/>
                        </a:rPr>
                        <a:t>Compliance</a:t>
                      </a:r>
                      <a:endParaRPr lang="tr-TR" sz="1200" dirty="0">
                        <a:effectLst/>
                      </a:endParaRPr>
                    </a:p>
                    <a:p>
                      <a:pPr algn="ctr">
                        <a:lnSpc>
                          <a:spcPct val="115000"/>
                        </a:lnSpc>
                        <a:spcAft>
                          <a:spcPts val="0"/>
                        </a:spcAft>
                      </a:pPr>
                      <a:r>
                        <a:rPr lang="en-GB" sz="1200" dirty="0">
                          <a:effectLst/>
                        </a:rPr>
                        <a:t>(4d)</a:t>
                      </a:r>
                      <a:endParaRPr lang="tr-TR" sz="1200" dirty="0">
                        <a:effectLst/>
                        <a:latin typeface="Calibri"/>
                        <a:ea typeface="Times New Roman"/>
                        <a:cs typeface="Times New Roman"/>
                      </a:endParaRPr>
                    </a:p>
                  </a:txBody>
                  <a:tcPr marL="68580" marR="68580" marT="0" marB="0" anchor="ctr"/>
                </a:tc>
                <a:tc hMerge="1">
                  <a:txBody>
                    <a:bodyPr/>
                    <a:lstStyle/>
                    <a:p>
                      <a:endParaRPr lang="tr-TR"/>
                    </a:p>
                  </a:txBody>
                  <a:tcPr/>
                </a:tc>
                <a:tc gridSpan="2">
                  <a:txBody>
                    <a:bodyPr/>
                    <a:lstStyle/>
                    <a:p>
                      <a:pPr algn="ctr">
                        <a:lnSpc>
                          <a:spcPct val="115000"/>
                        </a:lnSpc>
                        <a:spcAft>
                          <a:spcPts val="0"/>
                        </a:spcAft>
                      </a:pPr>
                      <a:r>
                        <a:rPr lang="en-GB" sz="1200" dirty="0">
                          <a:effectLst/>
                        </a:rPr>
                        <a:t>Characterisation (64d)</a:t>
                      </a:r>
                      <a:endParaRPr lang="tr-TR" sz="1200" dirty="0">
                        <a:effectLst/>
                        <a:latin typeface="Calibri"/>
                        <a:ea typeface="Times New Roman"/>
                        <a:cs typeface="Times New Roman"/>
                      </a:endParaRPr>
                    </a:p>
                  </a:txBody>
                  <a:tcPr marL="68580" marR="68580" marT="0" marB="0" anchor="ctr"/>
                </a:tc>
                <a:tc hMerge="1">
                  <a:txBody>
                    <a:bodyPr/>
                    <a:lstStyle/>
                    <a:p>
                      <a:endParaRPr lang="tr-TR"/>
                    </a:p>
                  </a:txBody>
                  <a:tcPr/>
                </a:tc>
                <a:tc gridSpan="2">
                  <a:txBody>
                    <a:bodyPr/>
                    <a:lstStyle/>
                    <a:p>
                      <a:pPr algn="ctr">
                        <a:lnSpc>
                          <a:spcPct val="115000"/>
                        </a:lnSpc>
                        <a:spcAft>
                          <a:spcPts val="0"/>
                        </a:spcAft>
                      </a:pPr>
                      <a:r>
                        <a:rPr lang="en-GB" sz="1200">
                          <a:effectLst/>
                        </a:rPr>
                        <a:t>Compliance</a:t>
                      </a:r>
                      <a:endParaRPr lang="tr-TR" sz="1200">
                        <a:effectLst/>
                      </a:endParaRPr>
                    </a:p>
                    <a:p>
                      <a:pPr algn="ctr">
                        <a:lnSpc>
                          <a:spcPct val="115000"/>
                        </a:lnSpc>
                        <a:spcAft>
                          <a:spcPts val="0"/>
                        </a:spcAft>
                      </a:pPr>
                      <a:r>
                        <a:rPr lang="en-GB" sz="1200">
                          <a:effectLst/>
                        </a:rPr>
                        <a:t>(4d)</a:t>
                      </a:r>
                      <a:endParaRPr lang="tr-TR" sz="1200">
                        <a:effectLst/>
                        <a:latin typeface="Calibri"/>
                        <a:ea typeface="Times New Roman"/>
                        <a:cs typeface="Times New Roman"/>
                      </a:endParaRPr>
                    </a:p>
                  </a:txBody>
                  <a:tcPr marL="68580" marR="68580" marT="0" marB="0" anchor="ctr"/>
                </a:tc>
                <a:tc hMerge="1">
                  <a:txBody>
                    <a:bodyPr/>
                    <a:lstStyle/>
                    <a:p>
                      <a:endParaRPr lang="tr-TR"/>
                    </a:p>
                  </a:txBody>
                  <a:tcPr/>
                </a:tc>
                <a:tc gridSpan="3">
                  <a:txBody>
                    <a:bodyPr/>
                    <a:lstStyle/>
                    <a:p>
                      <a:pPr algn="ctr">
                        <a:lnSpc>
                          <a:spcPct val="115000"/>
                        </a:lnSpc>
                        <a:spcAft>
                          <a:spcPts val="0"/>
                        </a:spcAft>
                      </a:pPr>
                      <a:r>
                        <a:rPr lang="en-GB" sz="1200" dirty="0">
                          <a:effectLst/>
                        </a:rPr>
                        <a:t>Characterisation (64d)</a:t>
                      </a:r>
                      <a:endParaRPr lang="tr-TR" sz="1200" dirty="0">
                        <a:effectLst/>
                        <a:latin typeface="Calibri"/>
                        <a:ea typeface="Times New Roman"/>
                        <a:cs typeface="Times New Roman"/>
                      </a:endParaRPr>
                    </a:p>
                  </a:txBody>
                  <a:tcPr marL="68580" marR="68580" marT="0" marB="0" anchor="ctr"/>
                </a:tc>
                <a:tc hMerge="1">
                  <a:txBody>
                    <a:bodyPr/>
                    <a:lstStyle/>
                    <a:p>
                      <a:endParaRPr lang="tr-TR"/>
                    </a:p>
                  </a:txBody>
                  <a:tcPr/>
                </a:tc>
                <a:tc hMerge="1">
                  <a:txBody>
                    <a:bodyPr/>
                    <a:lstStyle/>
                    <a:p>
                      <a:endParaRPr lang="en-GB"/>
                    </a:p>
                  </a:txBody>
                  <a:tcPr/>
                </a:tc>
              </a:tr>
              <a:tr h="252979">
                <a:tc>
                  <a:txBody>
                    <a:bodyPr/>
                    <a:lstStyle/>
                    <a:p>
                      <a:pPr algn="ctr">
                        <a:lnSpc>
                          <a:spcPct val="115000"/>
                        </a:lnSpc>
                        <a:spcAft>
                          <a:spcPts val="0"/>
                        </a:spcAft>
                      </a:pPr>
                      <a:r>
                        <a:rPr lang="en-GB" sz="1400" dirty="0">
                          <a:effectLst/>
                        </a:rPr>
                        <a:t>1:1</a:t>
                      </a:r>
                      <a:endParaRPr lang="tr-TR" sz="1400" dirty="0">
                        <a:effectLst/>
                        <a:latin typeface="Calibri"/>
                        <a:ea typeface="Times New Roman"/>
                        <a:cs typeface="Times New Roman"/>
                      </a:endParaRPr>
                    </a:p>
                  </a:txBody>
                  <a:tcPr marL="68580" marR="68580" marT="0" marB="0" anchor="ctr"/>
                </a:tc>
                <a:tc gridSpan="2">
                  <a:txBody>
                    <a:bodyPr/>
                    <a:lstStyle/>
                    <a:p>
                      <a:pPr algn="ctr">
                        <a:lnSpc>
                          <a:spcPct val="115000"/>
                        </a:lnSpc>
                        <a:spcAft>
                          <a:spcPts val="0"/>
                        </a:spcAft>
                      </a:pPr>
                      <a:r>
                        <a:rPr lang="en-GB" sz="1200">
                          <a:effectLst/>
                        </a:rPr>
                        <a:t>1.4</a:t>
                      </a:r>
                      <a:endParaRPr lang="tr-TR" sz="1200">
                        <a:effectLst/>
                        <a:latin typeface="Calibri"/>
                        <a:ea typeface="Times New Roman"/>
                        <a:cs typeface="Times New Roman"/>
                      </a:endParaRPr>
                    </a:p>
                  </a:txBody>
                  <a:tcPr marL="68580" marR="68580" marT="0" marB="0" anchor="ctr"/>
                </a:tc>
                <a:tc hMerge="1">
                  <a:txBody>
                    <a:bodyPr/>
                    <a:lstStyle/>
                    <a:p>
                      <a:endParaRPr lang="en-GB"/>
                    </a:p>
                  </a:txBody>
                  <a:tcPr/>
                </a:tc>
                <a:tc rowSpan="8">
                  <a:txBody>
                    <a:bodyPr/>
                    <a:lstStyle/>
                    <a:p>
                      <a:pPr algn="ctr">
                        <a:lnSpc>
                          <a:spcPct val="115000"/>
                        </a:lnSpc>
                        <a:spcAft>
                          <a:spcPts val="0"/>
                        </a:spcAft>
                      </a:pPr>
                      <a:r>
                        <a:rPr lang="en-GB" sz="1200">
                          <a:effectLst/>
                        </a:rPr>
                        <a:t>3.75</a:t>
                      </a:r>
                      <a:endParaRPr lang="tr-TR" sz="12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a:effectLst/>
                        </a:rPr>
                        <a:t>2.8</a:t>
                      </a:r>
                      <a:endParaRPr lang="tr-TR" sz="1200">
                        <a:effectLst/>
                        <a:latin typeface="Calibri"/>
                        <a:ea typeface="Times New Roman"/>
                        <a:cs typeface="Times New Roman"/>
                      </a:endParaRPr>
                    </a:p>
                  </a:txBody>
                  <a:tcPr marL="68580" marR="68580" marT="0" marB="0" anchor="ctr"/>
                </a:tc>
                <a:tc rowSpan="8">
                  <a:txBody>
                    <a:bodyPr/>
                    <a:lstStyle/>
                    <a:p>
                      <a:pPr algn="ctr">
                        <a:lnSpc>
                          <a:spcPct val="115000"/>
                        </a:lnSpc>
                        <a:spcAft>
                          <a:spcPts val="0"/>
                        </a:spcAft>
                      </a:pPr>
                      <a:r>
                        <a:rPr lang="en-GB" sz="1200">
                          <a:effectLst/>
                        </a:rPr>
                        <a:t>15</a:t>
                      </a:r>
                      <a:endParaRPr lang="tr-TR" sz="12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dirty="0">
                          <a:effectLst/>
                        </a:rPr>
                        <a:t>4.3</a:t>
                      </a:r>
                      <a:endParaRPr lang="tr-TR" sz="1200" dirty="0">
                        <a:effectLst/>
                        <a:latin typeface="Calibri"/>
                        <a:ea typeface="Times New Roman"/>
                        <a:cs typeface="Times New Roman"/>
                      </a:endParaRPr>
                    </a:p>
                  </a:txBody>
                  <a:tcPr marL="68580" marR="68580" marT="0" marB="0" anchor="ctr"/>
                </a:tc>
                <a:tc rowSpan="8">
                  <a:txBody>
                    <a:bodyPr/>
                    <a:lstStyle/>
                    <a:p>
                      <a:pPr algn="ctr">
                        <a:lnSpc>
                          <a:spcPct val="115000"/>
                        </a:lnSpc>
                        <a:spcAft>
                          <a:spcPts val="0"/>
                        </a:spcAft>
                      </a:pPr>
                      <a:r>
                        <a:rPr lang="en-GB" sz="1200" dirty="0">
                          <a:effectLst/>
                        </a:rPr>
                        <a:t>37.5</a:t>
                      </a:r>
                      <a:endParaRPr lang="tr-TR" sz="1200"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a:effectLst/>
                        </a:rPr>
                        <a:t>12.6</a:t>
                      </a:r>
                      <a:endParaRPr lang="tr-TR" sz="1200">
                        <a:effectLst/>
                        <a:latin typeface="Calibri"/>
                        <a:ea typeface="Times New Roman"/>
                        <a:cs typeface="Times New Roman"/>
                      </a:endParaRPr>
                    </a:p>
                  </a:txBody>
                  <a:tcPr marL="68580" marR="68580" marT="0" marB="0" anchor="ctr"/>
                </a:tc>
                <a:tc rowSpan="8">
                  <a:txBody>
                    <a:bodyPr/>
                    <a:lstStyle/>
                    <a:p>
                      <a:pPr algn="ctr">
                        <a:lnSpc>
                          <a:spcPct val="115000"/>
                        </a:lnSpc>
                        <a:spcAft>
                          <a:spcPts val="0"/>
                        </a:spcAft>
                      </a:pPr>
                      <a:r>
                        <a:rPr lang="en-GB" sz="1200" dirty="0">
                          <a:effectLst/>
                        </a:rPr>
                        <a:t>150</a:t>
                      </a:r>
                      <a:endParaRPr lang="tr-TR" sz="1200"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a:effectLst/>
                        </a:rPr>
                        <a:t>0.1</a:t>
                      </a:r>
                      <a:endParaRPr lang="tr-TR" sz="1200">
                        <a:effectLst/>
                        <a:latin typeface="Calibri"/>
                        <a:ea typeface="Times New Roman"/>
                        <a:cs typeface="Times New Roman"/>
                      </a:endParaRPr>
                    </a:p>
                  </a:txBody>
                  <a:tcPr marL="68580" marR="68580" marT="0" marB="0" anchor="ctr"/>
                </a:tc>
                <a:tc rowSpan="8">
                  <a:txBody>
                    <a:bodyPr/>
                    <a:lstStyle/>
                    <a:p>
                      <a:pPr algn="ctr">
                        <a:lnSpc>
                          <a:spcPct val="115000"/>
                        </a:lnSpc>
                        <a:spcAft>
                          <a:spcPts val="0"/>
                        </a:spcAft>
                      </a:pPr>
                      <a:r>
                        <a:rPr lang="en-GB" sz="1200" dirty="0">
                          <a:effectLst/>
                        </a:rPr>
                        <a:t>0.625</a:t>
                      </a:r>
                      <a:endParaRPr lang="tr-TR" sz="1200"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GB" sz="1200">
                          <a:effectLst/>
                        </a:rPr>
                        <a:t>1.1</a:t>
                      </a:r>
                      <a:endParaRPr lang="tr-TR" sz="1200">
                        <a:effectLst/>
                        <a:latin typeface="Calibri"/>
                        <a:ea typeface="Times New Roman"/>
                        <a:cs typeface="Times New Roman"/>
                      </a:endParaRPr>
                    </a:p>
                  </a:txBody>
                  <a:tcPr marL="68580" marR="68580" marT="0" marB="0" anchor="ctr"/>
                </a:tc>
                <a:tc rowSpan="8" gridSpan="2">
                  <a:txBody>
                    <a:bodyPr/>
                    <a:lstStyle/>
                    <a:p>
                      <a:pPr algn="ctr">
                        <a:lnSpc>
                          <a:spcPct val="115000"/>
                        </a:lnSpc>
                        <a:spcAft>
                          <a:spcPts val="0"/>
                        </a:spcAft>
                      </a:pPr>
                      <a:r>
                        <a:rPr lang="en-GB" sz="1200">
                          <a:effectLst/>
                        </a:rPr>
                        <a:t>2.5</a:t>
                      </a:r>
                      <a:endParaRPr lang="tr-TR" sz="1200">
                        <a:effectLst/>
                        <a:latin typeface="Calibri"/>
                        <a:ea typeface="Times New Roman"/>
                        <a:cs typeface="Times New Roman"/>
                      </a:endParaRPr>
                    </a:p>
                  </a:txBody>
                  <a:tcPr marL="68580" marR="68580" marT="0" marB="0" anchor="ctr"/>
                </a:tc>
                <a:tc rowSpan="8" hMerge="1">
                  <a:txBody>
                    <a:bodyPr/>
                    <a:lstStyle/>
                    <a:p>
                      <a:endParaRPr lang="en-GB"/>
                    </a:p>
                  </a:txBody>
                  <a:tcPr/>
                </a:tc>
              </a:tr>
              <a:tr h="252979">
                <a:tc>
                  <a:txBody>
                    <a:bodyPr/>
                    <a:lstStyle/>
                    <a:p>
                      <a:pPr algn="ctr">
                        <a:lnSpc>
                          <a:spcPct val="115000"/>
                        </a:lnSpc>
                        <a:spcAft>
                          <a:spcPts val="0"/>
                        </a:spcAft>
                      </a:pPr>
                      <a:r>
                        <a:rPr lang="en-GB" sz="1400" dirty="0">
                          <a:effectLst/>
                        </a:rPr>
                        <a:t>1:2</a:t>
                      </a:r>
                      <a:endParaRPr lang="tr-TR" sz="1400" dirty="0">
                        <a:effectLst/>
                        <a:latin typeface="Calibri"/>
                        <a:ea typeface="Times New Roman"/>
                        <a:cs typeface="Times New Roman"/>
                      </a:endParaRPr>
                    </a:p>
                  </a:txBody>
                  <a:tcPr marL="68580" marR="68580" marT="0" marB="0" anchor="ctr"/>
                </a:tc>
                <a:tc gridSpan="2">
                  <a:txBody>
                    <a:bodyPr/>
                    <a:lstStyle/>
                    <a:p>
                      <a:pPr algn="ctr">
                        <a:lnSpc>
                          <a:spcPct val="115000"/>
                        </a:lnSpc>
                        <a:spcAft>
                          <a:spcPts val="0"/>
                        </a:spcAft>
                      </a:pPr>
                      <a:r>
                        <a:rPr lang="en-GB" sz="1200">
                          <a:effectLst/>
                        </a:rPr>
                        <a:t>1.7</a:t>
                      </a:r>
                      <a:endParaRPr lang="tr-TR" sz="1200">
                        <a:effectLst/>
                        <a:latin typeface="Calibri"/>
                        <a:ea typeface="Times New Roman"/>
                        <a:cs typeface="Times New Roman"/>
                      </a:endParaRPr>
                    </a:p>
                  </a:txBody>
                  <a:tcPr marL="68580" marR="68580" marT="0" marB="0" anchor="ctr"/>
                </a:tc>
                <a:tc hMerge="1">
                  <a:txBody>
                    <a:bodyPr/>
                    <a:lstStyle/>
                    <a:p>
                      <a:endParaRPr lang="en-GB"/>
                    </a:p>
                  </a:txBody>
                  <a:tcPr/>
                </a:tc>
                <a:tc vMerge="1">
                  <a:txBody>
                    <a:bodyPr/>
                    <a:lstStyle/>
                    <a:p>
                      <a:endParaRPr lang="tr-TR"/>
                    </a:p>
                  </a:txBody>
                  <a:tcPr/>
                </a:tc>
                <a:tc>
                  <a:txBody>
                    <a:bodyPr/>
                    <a:lstStyle/>
                    <a:p>
                      <a:pPr algn="ctr">
                        <a:lnSpc>
                          <a:spcPct val="115000"/>
                        </a:lnSpc>
                        <a:spcAft>
                          <a:spcPts val="0"/>
                        </a:spcAft>
                      </a:pPr>
                      <a:r>
                        <a:rPr lang="en-GB" sz="1200">
                          <a:effectLst/>
                        </a:rPr>
                        <a:t>3.6</a:t>
                      </a:r>
                      <a:endParaRPr lang="tr-TR" sz="1200">
                        <a:effectLst/>
                        <a:latin typeface="Calibri"/>
                        <a:ea typeface="Times New Roman"/>
                        <a:cs typeface="Times New Roman"/>
                      </a:endParaRPr>
                    </a:p>
                  </a:txBody>
                  <a:tcPr marL="68580" marR="68580" marT="0" marB="0" anchor="ctr"/>
                </a:tc>
                <a:tc vMerge="1">
                  <a:txBody>
                    <a:bodyPr/>
                    <a:lstStyle/>
                    <a:p>
                      <a:endParaRPr lang="tr-TR"/>
                    </a:p>
                  </a:txBody>
                  <a:tcPr/>
                </a:tc>
                <a:tc>
                  <a:txBody>
                    <a:bodyPr/>
                    <a:lstStyle/>
                    <a:p>
                      <a:pPr algn="ctr">
                        <a:lnSpc>
                          <a:spcPct val="115000"/>
                        </a:lnSpc>
                        <a:spcAft>
                          <a:spcPts val="0"/>
                        </a:spcAft>
                      </a:pPr>
                      <a:r>
                        <a:rPr lang="en-GB" sz="1200" dirty="0">
                          <a:effectLst/>
                        </a:rPr>
                        <a:t>7.4</a:t>
                      </a:r>
                      <a:endParaRPr lang="tr-TR" sz="1200" dirty="0">
                        <a:effectLst/>
                        <a:latin typeface="Calibri"/>
                        <a:ea typeface="Times New Roman"/>
                        <a:cs typeface="Times New Roman"/>
                      </a:endParaRPr>
                    </a:p>
                  </a:txBody>
                  <a:tcPr marL="68580" marR="68580" marT="0" marB="0" anchor="ctr"/>
                </a:tc>
                <a:tc vMerge="1">
                  <a:txBody>
                    <a:bodyPr/>
                    <a:lstStyle/>
                    <a:p>
                      <a:endParaRPr lang="tr-TR"/>
                    </a:p>
                  </a:txBody>
                  <a:tcPr/>
                </a:tc>
                <a:tc>
                  <a:txBody>
                    <a:bodyPr/>
                    <a:lstStyle/>
                    <a:p>
                      <a:pPr algn="ctr">
                        <a:lnSpc>
                          <a:spcPct val="115000"/>
                        </a:lnSpc>
                        <a:spcAft>
                          <a:spcPts val="0"/>
                        </a:spcAft>
                      </a:pPr>
                      <a:r>
                        <a:rPr lang="en-GB" sz="1200" dirty="0">
                          <a:effectLst/>
                        </a:rPr>
                        <a:t>21.6</a:t>
                      </a:r>
                      <a:endParaRPr lang="tr-TR" sz="1200" dirty="0">
                        <a:effectLst/>
                        <a:latin typeface="Calibri"/>
                        <a:ea typeface="Times New Roman"/>
                        <a:cs typeface="Times New Roman"/>
                      </a:endParaRPr>
                    </a:p>
                  </a:txBody>
                  <a:tcPr marL="68580" marR="68580" marT="0" marB="0" anchor="ctr"/>
                </a:tc>
                <a:tc vMerge="1">
                  <a:txBody>
                    <a:bodyPr/>
                    <a:lstStyle/>
                    <a:p>
                      <a:endParaRPr lang="tr-TR"/>
                    </a:p>
                  </a:txBody>
                  <a:tcPr/>
                </a:tc>
                <a:tc>
                  <a:txBody>
                    <a:bodyPr/>
                    <a:lstStyle/>
                    <a:p>
                      <a:pPr algn="ctr">
                        <a:lnSpc>
                          <a:spcPct val="115000"/>
                        </a:lnSpc>
                        <a:spcAft>
                          <a:spcPts val="0"/>
                        </a:spcAft>
                      </a:pPr>
                      <a:r>
                        <a:rPr lang="en-GB" sz="1200" dirty="0">
                          <a:effectLst/>
                        </a:rPr>
                        <a:t>0.6</a:t>
                      </a:r>
                      <a:endParaRPr lang="tr-TR" sz="1200" dirty="0">
                        <a:effectLst/>
                        <a:latin typeface="Calibri"/>
                        <a:ea typeface="Times New Roman"/>
                        <a:cs typeface="Times New Roman"/>
                      </a:endParaRPr>
                    </a:p>
                  </a:txBody>
                  <a:tcPr marL="68580" marR="68580" marT="0" marB="0" anchor="ctr"/>
                </a:tc>
                <a:tc vMerge="1">
                  <a:txBody>
                    <a:bodyPr/>
                    <a:lstStyle/>
                    <a:p>
                      <a:endParaRPr lang="tr-TR"/>
                    </a:p>
                  </a:txBody>
                  <a:tcPr/>
                </a:tc>
                <a:tc>
                  <a:txBody>
                    <a:bodyPr/>
                    <a:lstStyle/>
                    <a:p>
                      <a:pPr algn="ctr">
                        <a:lnSpc>
                          <a:spcPct val="115000"/>
                        </a:lnSpc>
                        <a:spcAft>
                          <a:spcPts val="0"/>
                        </a:spcAft>
                      </a:pPr>
                      <a:r>
                        <a:rPr lang="en-GB" sz="1200" dirty="0">
                          <a:effectLst/>
                        </a:rPr>
                        <a:t>2.4</a:t>
                      </a:r>
                      <a:endParaRPr lang="tr-TR" sz="1200" dirty="0">
                        <a:effectLst/>
                        <a:latin typeface="Calibri"/>
                        <a:ea typeface="Times New Roman"/>
                        <a:cs typeface="Times New Roman"/>
                      </a:endParaRPr>
                    </a:p>
                  </a:txBody>
                  <a:tcPr marL="68580" marR="68580" marT="0" marB="0" anchor="ctr"/>
                </a:tc>
                <a:tc gridSpan="2" vMerge="1">
                  <a:txBody>
                    <a:bodyPr/>
                    <a:lstStyle/>
                    <a:p>
                      <a:endParaRPr lang="tr-TR"/>
                    </a:p>
                  </a:txBody>
                  <a:tcPr/>
                </a:tc>
                <a:tc hMerge="1" vMerge="1">
                  <a:txBody>
                    <a:bodyPr/>
                    <a:lstStyle/>
                    <a:p>
                      <a:endParaRPr lang="en-GB"/>
                    </a:p>
                  </a:txBody>
                  <a:tcPr/>
                </a:tc>
              </a:tr>
              <a:tr h="252979">
                <a:tc>
                  <a:txBody>
                    <a:bodyPr/>
                    <a:lstStyle/>
                    <a:p>
                      <a:pPr algn="ctr">
                        <a:lnSpc>
                          <a:spcPct val="115000"/>
                        </a:lnSpc>
                        <a:spcAft>
                          <a:spcPts val="0"/>
                        </a:spcAft>
                      </a:pPr>
                      <a:r>
                        <a:rPr lang="en-GB" sz="1400">
                          <a:effectLst/>
                        </a:rPr>
                        <a:t>1:3</a:t>
                      </a:r>
                      <a:endParaRPr lang="tr-TR" sz="1400">
                        <a:effectLst/>
                        <a:latin typeface="Calibri"/>
                        <a:ea typeface="Times New Roman"/>
                        <a:cs typeface="Times New Roman"/>
                      </a:endParaRPr>
                    </a:p>
                  </a:txBody>
                  <a:tcPr marL="68580" marR="68580" marT="0" marB="0" anchor="ctr"/>
                </a:tc>
                <a:tc gridSpan="2">
                  <a:txBody>
                    <a:bodyPr/>
                    <a:lstStyle/>
                    <a:p>
                      <a:pPr algn="ctr">
                        <a:lnSpc>
                          <a:spcPct val="115000"/>
                        </a:lnSpc>
                        <a:spcAft>
                          <a:spcPts val="0"/>
                        </a:spcAft>
                      </a:pPr>
                      <a:r>
                        <a:rPr lang="en-GB" sz="1200">
                          <a:effectLst/>
                        </a:rPr>
                        <a:t>1.2</a:t>
                      </a:r>
                      <a:endParaRPr lang="tr-TR" sz="1200">
                        <a:effectLst/>
                        <a:latin typeface="Calibri"/>
                        <a:ea typeface="Times New Roman"/>
                        <a:cs typeface="Times New Roman"/>
                      </a:endParaRPr>
                    </a:p>
                  </a:txBody>
                  <a:tcPr marL="68580" marR="68580" marT="0" marB="0" anchor="ctr"/>
                </a:tc>
                <a:tc hMerge="1">
                  <a:txBody>
                    <a:bodyPr/>
                    <a:lstStyle/>
                    <a:p>
                      <a:endParaRPr lang="en-GB"/>
                    </a:p>
                  </a:txBody>
                  <a:tcPr/>
                </a:tc>
                <a:tc vMerge="1">
                  <a:txBody>
                    <a:bodyPr/>
                    <a:lstStyle/>
                    <a:p>
                      <a:endParaRPr lang="tr-TR"/>
                    </a:p>
                  </a:txBody>
                  <a:tcPr/>
                </a:tc>
                <a:tc>
                  <a:txBody>
                    <a:bodyPr/>
                    <a:lstStyle/>
                    <a:p>
                      <a:pPr algn="ctr">
                        <a:lnSpc>
                          <a:spcPct val="115000"/>
                        </a:lnSpc>
                        <a:spcAft>
                          <a:spcPts val="0"/>
                        </a:spcAft>
                      </a:pPr>
                      <a:r>
                        <a:rPr lang="en-GB" sz="1200">
                          <a:effectLst/>
                        </a:rPr>
                        <a:t>2.7</a:t>
                      </a:r>
                      <a:endParaRPr lang="tr-TR" sz="1200">
                        <a:effectLst/>
                        <a:latin typeface="Calibri"/>
                        <a:ea typeface="Times New Roman"/>
                        <a:cs typeface="Times New Roman"/>
                      </a:endParaRPr>
                    </a:p>
                  </a:txBody>
                  <a:tcPr marL="68580" marR="68580" marT="0" marB="0" anchor="ctr"/>
                </a:tc>
                <a:tc vMerge="1">
                  <a:txBody>
                    <a:bodyPr/>
                    <a:lstStyle/>
                    <a:p>
                      <a:endParaRPr lang="tr-TR"/>
                    </a:p>
                  </a:txBody>
                  <a:tcPr/>
                </a:tc>
                <a:tc>
                  <a:txBody>
                    <a:bodyPr/>
                    <a:lstStyle/>
                    <a:p>
                      <a:pPr algn="ctr">
                        <a:lnSpc>
                          <a:spcPct val="115000"/>
                        </a:lnSpc>
                        <a:spcAft>
                          <a:spcPts val="0"/>
                        </a:spcAft>
                      </a:pPr>
                      <a:r>
                        <a:rPr lang="en-GB" sz="1200" dirty="0">
                          <a:effectLst/>
                        </a:rPr>
                        <a:t>12.4</a:t>
                      </a:r>
                      <a:endParaRPr lang="tr-TR" sz="1200" dirty="0">
                        <a:effectLst/>
                        <a:latin typeface="Calibri"/>
                        <a:ea typeface="Times New Roman"/>
                        <a:cs typeface="Times New Roman"/>
                      </a:endParaRPr>
                    </a:p>
                  </a:txBody>
                  <a:tcPr marL="68580" marR="68580" marT="0" marB="0" anchor="ctr"/>
                </a:tc>
                <a:tc vMerge="1">
                  <a:txBody>
                    <a:bodyPr/>
                    <a:lstStyle/>
                    <a:p>
                      <a:endParaRPr lang="tr-TR"/>
                    </a:p>
                  </a:txBody>
                  <a:tcPr/>
                </a:tc>
                <a:tc>
                  <a:txBody>
                    <a:bodyPr/>
                    <a:lstStyle/>
                    <a:p>
                      <a:pPr algn="ctr">
                        <a:lnSpc>
                          <a:spcPct val="115000"/>
                        </a:lnSpc>
                        <a:spcAft>
                          <a:spcPts val="0"/>
                        </a:spcAft>
                      </a:pPr>
                      <a:r>
                        <a:rPr lang="en-GB" sz="1200" dirty="0">
                          <a:effectLst/>
                        </a:rPr>
                        <a:t>39.2</a:t>
                      </a:r>
                      <a:endParaRPr lang="tr-TR" sz="1200" dirty="0">
                        <a:effectLst/>
                        <a:latin typeface="Calibri"/>
                        <a:ea typeface="Times New Roman"/>
                        <a:cs typeface="Times New Roman"/>
                      </a:endParaRPr>
                    </a:p>
                  </a:txBody>
                  <a:tcPr marL="68580" marR="68580" marT="0" marB="0" anchor="ctr"/>
                </a:tc>
                <a:tc vMerge="1">
                  <a:txBody>
                    <a:bodyPr/>
                    <a:lstStyle/>
                    <a:p>
                      <a:endParaRPr lang="tr-TR"/>
                    </a:p>
                  </a:txBody>
                  <a:tcPr/>
                </a:tc>
                <a:tc>
                  <a:txBody>
                    <a:bodyPr/>
                    <a:lstStyle/>
                    <a:p>
                      <a:pPr algn="ctr">
                        <a:lnSpc>
                          <a:spcPct val="115000"/>
                        </a:lnSpc>
                        <a:spcAft>
                          <a:spcPts val="0"/>
                        </a:spcAft>
                      </a:pPr>
                      <a:r>
                        <a:rPr lang="en-GB" sz="1200" dirty="0">
                          <a:solidFill>
                            <a:srgbClr val="FF0000"/>
                          </a:solidFill>
                          <a:effectLst/>
                        </a:rPr>
                        <a:t>1.8</a:t>
                      </a:r>
                      <a:endParaRPr lang="tr-TR" sz="1200" dirty="0">
                        <a:solidFill>
                          <a:srgbClr val="FF0000"/>
                        </a:solidFill>
                        <a:effectLst/>
                        <a:latin typeface="Calibri"/>
                        <a:ea typeface="Times New Roman"/>
                        <a:cs typeface="Times New Roman"/>
                      </a:endParaRPr>
                    </a:p>
                  </a:txBody>
                  <a:tcPr marL="68580" marR="68580" marT="0" marB="0" anchor="ctr"/>
                </a:tc>
                <a:tc vMerge="1">
                  <a:txBody>
                    <a:bodyPr/>
                    <a:lstStyle/>
                    <a:p>
                      <a:endParaRPr lang="tr-TR"/>
                    </a:p>
                  </a:txBody>
                  <a:tcPr/>
                </a:tc>
                <a:tc>
                  <a:txBody>
                    <a:bodyPr/>
                    <a:lstStyle/>
                    <a:p>
                      <a:pPr algn="ctr">
                        <a:lnSpc>
                          <a:spcPct val="115000"/>
                        </a:lnSpc>
                        <a:spcAft>
                          <a:spcPts val="0"/>
                        </a:spcAft>
                      </a:pPr>
                      <a:r>
                        <a:rPr lang="en-GB" sz="1200">
                          <a:effectLst/>
                        </a:rPr>
                        <a:t>2.0</a:t>
                      </a:r>
                      <a:endParaRPr lang="tr-TR" sz="1200" dirty="0">
                        <a:effectLst/>
                        <a:latin typeface="Calibri"/>
                        <a:ea typeface="Times New Roman"/>
                        <a:cs typeface="Times New Roman"/>
                      </a:endParaRPr>
                    </a:p>
                  </a:txBody>
                  <a:tcPr marL="68580" marR="68580" marT="0" marB="0" anchor="ctr"/>
                </a:tc>
                <a:tc gridSpan="2" vMerge="1">
                  <a:txBody>
                    <a:bodyPr/>
                    <a:lstStyle/>
                    <a:p>
                      <a:endParaRPr lang="tr-TR"/>
                    </a:p>
                  </a:txBody>
                  <a:tcPr/>
                </a:tc>
                <a:tc hMerge="1" vMerge="1">
                  <a:txBody>
                    <a:bodyPr/>
                    <a:lstStyle/>
                    <a:p>
                      <a:endParaRPr lang="en-GB"/>
                    </a:p>
                  </a:txBody>
                  <a:tcPr/>
                </a:tc>
              </a:tr>
              <a:tr h="252979">
                <a:tc>
                  <a:txBody>
                    <a:bodyPr/>
                    <a:lstStyle/>
                    <a:p>
                      <a:pPr algn="ctr">
                        <a:lnSpc>
                          <a:spcPct val="115000"/>
                        </a:lnSpc>
                        <a:spcAft>
                          <a:spcPts val="0"/>
                        </a:spcAft>
                      </a:pPr>
                      <a:r>
                        <a:rPr lang="en-GB" sz="1400" dirty="0">
                          <a:effectLst/>
                        </a:rPr>
                        <a:t>1:4</a:t>
                      </a:r>
                      <a:endParaRPr lang="tr-TR" sz="1400" dirty="0">
                        <a:effectLst/>
                        <a:latin typeface="Calibri"/>
                        <a:ea typeface="Times New Roman"/>
                        <a:cs typeface="Times New Roman"/>
                      </a:endParaRPr>
                    </a:p>
                  </a:txBody>
                  <a:tcPr marL="68580" marR="68580" marT="0" marB="0" anchor="ctr"/>
                </a:tc>
                <a:tc gridSpan="2">
                  <a:txBody>
                    <a:bodyPr/>
                    <a:lstStyle/>
                    <a:p>
                      <a:pPr algn="ctr">
                        <a:lnSpc>
                          <a:spcPct val="115000"/>
                        </a:lnSpc>
                        <a:spcAft>
                          <a:spcPts val="0"/>
                        </a:spcAft>
                      </a:pPr>
                      <a:r>
                        <a:rPr lang="en-GB" sz="1200">
                          <a:effectLst/>
                        </a:rPr>
                        <a:t>1.8</a:t>
                      </a:r>
                      <a:endParaRPr lang="tr-TR" sz="1200">
                        <a:effectLst/>
                        <a:latin typeface="Calibri"/>
                        <a:ea typeface="Times New Roman"/>
                        <a:cs typeface="Times New Roman"/>
                      </a:endParaRPr>
                    </a:p>
                  </a:txBody>
                  <a:tcPr marL="68580" marR="68580" marT="0" marB="0" anchor="ctr"/>
                </a:tc>
                <a:tc hMerge="1">
                  <a:txBody>
                    <a:bodyPr/>
                    <a:lstStyle/>
                    <a:p>
                      <a:endParaRPr lang="en-GB"/>
                    </a:p>
                  </a:txBody>
                  <a:tcPr/>
                </a:tc>
                <a:tc vMerge="1">
                  <a:txBody>
                    <a:bodyPr/>
                    <a:lstStyle/>
                    <a:p>
                      <a:endParaRPr lang="tr-TR"/>
                    </a:p>
                  </a:txBody>
                  <a:tcPr/>
                </a:tc>
                <a:tc>
                  <a:txBody>
                    <a:bodyPr/>
                    <a:lstStyle/>
                    <a:p>
                      <a:pPr algn="ctr">
                        <a:lnSpc>
                          <a:spcPct val="115000"/>
                        </a:lnSpc>
                        <a:spcAft>
                          <a:spcPts val="0"/>
                        </a:spcAft>
                      </a:pPr>
                      <a:r>
                        <a:rPr lang="en-GB" sz="1200">
                          <a:effectLst/>
                        </a:rPr>
                        <a:t>3.6</a:t>
                      </a:r>
                      <a:endParaRPr lang="tr-TR" sz="1200">
                        <a:effectLst/>
                        <a:latin typeface="Calibri"/>
                        <a:ea typeface="Times New Roman"/>
                        <a:cs typeface="Times New Roman"/>
                      </a:endParaRPr>
                    </a:p>
                  </a:txBody>
                  <a:tcPr marL="68580" marR="68580" marT="0" marB="0" anchor="ctr"/>
                </a:tc>
                <a:tc vMerge="1">
                  <a:txBody>
                    <a:bodyPr/>
                    <a:lstStyle/>
                    <a:p>
                      <a:endParaRPr lang="tr-TR"/>
                    </a:p>
                  </a:txBody>
                  <a:tcPr/>
                </a:tc>
                <a:tc>
                  <a:txBody>
                    <a:bodyPr/>
                    <a:lstStyle/>
                    <a:p>
                      <a:pPr algn="ctr">
                        <a:lnSpc>
                          <a:spcPct val="115000"/>
                        </a:lnSpc>
                        <a:spcAft>
                          <a:spcPts val="0"/>
                        </a:spcAft>
                      </a:pPr>
                      <a:r>
                        <a:rPr lang="en-GB" sz="1200">
                          <a:effectLst/>
                        </a:rPr>
                        <a:t>16.4</a:t>
                      </a:r>
                      <a:endParaRPr lang="tr-TR" sz="1200">
                        <a:effectLst/>
                        <a:latin typeface="Calibri"/>
                        <a:ea typeface="Times New Roman"/>
                        <a:cs typeface="Times New Roman"/>
                      </a:endParaRPr>
                    </a:p>
                  </a:txBody>
                  <a:tcPr marL="68580" marR="68580" marT="0" marB="0" anchor="ctr"/>
                </a:tc>
                <a:tc vMerge="1">
                  <a:txBody>
                    <a:bodyPr/>
                    <a:lstStyle/>
                    <a:p>
                      <a:endParaRPr lang="tr-TR"/>
                    </a:p>
                  </a:txBody>
                  <a:tcPr/>
                </a:tc>
                <a:tc>
                  <a:txBody>
                    <a:bodyPr/>
                    <a:lstStyle/>
                    <a:p>
                      <a:pPr algn="ctr">
                        <a:lnSpc>
                          <a:spcPct val="115000"/>
                        </a:lnSpc>
                        <a:spcAft>
                          <a:spcPts val="0"/>
                        </a:spcAft>
                      </a:pPr>
                      <a:r>
                        <a:rPr lang="en-GB" sz="1200" dirty="0">
                          <a:effectLst/>
                        </a:rPr>
                        <a:t>57.9</a:t>
                      </a:r>
                      <a:endParaRPr lang="tr-TR" sz="1200" dirty="0">
                        <a:effectLst/>
                        <a:latin typeface="Calibri"/>
                        <a:ea typeface="Times New Roman"/>
                        <a:cs typeface="Times New Roman"/>
                      </a:endParaRPr>
                    </a:p>
                  </a:txBody>
                  <a:tcPr marL="68580" marR="68580" marT="0" marB="0" anchor="ctr"/>
                </a:tc>
                <a:tc vMerge="1">
                  <a:txBody>
                    <a:bodyPr/>
                    <a:lstStyle/>
                    <a:p>
                      <a:endParaRPr lang="tr-TR"/>
                    </a:p>
                  </a:txBody>
                  <a:tcPr/>
                </a:tc>
                <a:tc>
                  <a:txBody>
                    <a:bodyPr/>
                    <a:lstStyle/>
                    <a:p>
                      <a:pPr algn="ctr">
                        <a:lnSpc>
                          <a:spcPct val="115000"/>
                        </a:lnSpc>
                        <a:spcAft>
                          <a:spcPts val="0"/>
                        </a:spcAft>
                      </a:pPr>
                      <a:r>
                        <a:rPr lang="en-GB" sz="1200" dirty="0">
                          <a:effectLst/>
                        </a:rPr>
                        <a:t>0.7</a:t>
                      </a:r>
                      <a:endParaRPr lang="tr-TR" sz="1200" dirty="0">
                        <a:effectLst/>
                        <a:latin typeface="Calibri"/>
                        <a:ea typeface="Times New Roman"/>
                        <a:cs typeface="Times New Roman"/>
                      </a:endParaRPr>
                    </a:p>
                  </a:txBody>
                  <a:tcPr marL="68580" marR="68580" marT="0" marB="0" anchor="ctr"/>
                </a:tc>
                <a:tc vMerge="1">
                  <a:txBody>
                    <a:bodyPr/>
                    <a:lstStyle/>
                    <a:p>
                      <a:endParaRPr lang="tr-TR"/>
                    </a:p>
                  </a:txBody>
                  <a:tcPr/>
                </a:tc>
                <a:tc>
                  <a:txBody>
                    <a:bodyPr/>
                    <a:lstStyle/>
                    <a:p>
                      <a:pPr algn="ctr">
                        <a:lnSpc>
                          <a:spcPct val="115000"/>
                        </a:lnSpc>
                        <a:spcAft>
                          <a:spcPts val="0"/>
                        </a:spcAft>
                      </a:pPr>
                      <a:r>
                        <a:rPr lang="en-GB" sz="1200">
                          <a:effectLst/>
                        </a:rPr>
                        <a:t>2.1</a:t>
                      </a:r>
                      <a:endParaRPr lang="tr-TR" sz="1200">
                        <a:effectLst/>
                        <a:latin typeface="Calibri"/>
                        <a:ea typeface="Times New Roman"/>
                        <a:cs typeface="Times New Roman"/>
                      </a:endParaRPr>
                    </a:p>
                  </a:txBody>
                  <a:tcPr marL="68580" marR="68580" marT="0" marB="0" anchor="ctr"/>
                </a:tc>
                <a:tc gridSpan="2" vMerge="1">
                  <a:txBody>
                    <a:bodyPr/>
                    <a:lstStyle/>
                    <a:p>
                      <a:endParaRPr lang="tr-TR"/>
                    </a:p>
                  </a:txBody>
                  <a:tcPr/>
                </a:tc>
                <a:tc hMerge="1" vMerge="1">
                  <a:txBody>
                    <a:bodyPr/>
                    <a:lstStyle/>
                    <a:p>
                      <a:endParaRPr lang="en-GB"/>
                    </a:p>
                  </a:txBody>
                  <a:tcPr/>
                </a:tc>
              </a:tr>
              <a:tr h="252979">
                <a:tc>
                  <a:txBody>
                    <a:bodyPr/>
                    <a:lstStyle/>
                    <a:p>
                      <a:pPr algn="ctr">
                        <a:lnSpc>
                          <a:spcPct val="115000"/>
                        </a:lnSpc>
                        <a:spcAft>
                          <a:spcPts val="0"/>
                        </a:spcAft>
                      </a:pPr>
                      <a:r>
                        <a:rPr lang="en-GB" sz="1400" dirty="0">
                          <a:effectLst/>
                        </a:rPr>
                        <a:t>1:5</a:t>
                      </a:r>
                      <a:endParaRPr lang="tr-TR" sz="1400" dirty="0">
                        <a:effectLst/>
                        <a:latin typeface="Calibri"/>
                        <a:ea typeface="Times New Roman"/>
                        <a:cs typeface="Times New Roman"/>
                      </a:endParaRPr>
                    </a:p>
                  </a:txBody>
                  <a:tcPr marL="68580" marR="68580" marT="0" marB="0" anchor="ctr"/>
                </a:tc>
                <a:tc gridSpan="2">
                  <a:txBody>
                    <a:bodyPr/>
                    <a:lstStyle/>
                    <a:p>
                      <a:pPr algn="ctr">
                        <a:lnSpc>
                          <a:spcPct val="115000"/>
                        </a:lnSpc>
                        <a:spcAft>
                          <a:spcPts val="0"/>
                        </a:spcAft>
                      </a:pPr>
                      <a:r>
                        <a:rPr lang="en-GB" sz="1200">
                          <a:effectLst/>
                        </a:rPr>
                        <a:t>1.3</a:t>
                      </a:r>
                      <a:endParaRPr lang="tr-TR" sz="1200">
                        <a:effectLst/>
                        <a:latin typeface="Calibri"/>
                        <a:ea typeface="Times New Roman"/>
                        <a:cs typeface="Times New Roman"/>
                      </a:endParaRPr>
                    </a:p>
                  </a:txBody>
                  <a:tcPr marL="68580" marR="68580" marT="0" marB="0" anchor="ctr"/>
                </a:tc>
                <a:tc hMerge="1">
                  <a:txBody>
                    <a:bodyPr/>
                    <a:lstStyle/>
                    <a:p>
                      <a:endParaRPr lang="en-GB"/>
                    </a:p>
                  </a:txBody>
                  <a:tcPr/>
                </a:tc>
                <a:tc vMerge="1">
                  <a:txBody>
                    <a:bodyPr/>
                    <a:lstStyle/>
                    <a:p>
                      <a:endParaRPr lang="tr-TR"/>
                    </a:p>
                  </a:txBody>
                  <a:tcPr/>
                </a:tc>
                <a:tc>
                  <a:txBody>
                    <a:bodyPr/>
                    <a:lstStyle/>
                    <a:p>
                      <a:pPr algn="ctr">
                        <a:lnSpc>
                          <a:spcPct val="115000"/>
                        </a:lnSpc>
                        <a:spcAft>
                          <a:spcPts val="0"/>
                        </a:spcAft>
                      </a:pPr>
                      <a:r>
                        <a:rPr lang="en-GB" sz="1200">
                          <a:effectLst/>
                        </a:rPr>
                        <a:t>2.7</a:t>
                      </a:r>
                      <a:endParaRPr lang="tr-TR" sz="1200">
                        <a:effectLst/>
                        <a:latin typeface="Calibri"/>
                        <a:ea typeface="Times New Roman"/>
                        <a:cs typeface="Times New Roman"/>
                      </a:endParaRPr>
                    </a:p>
                  </a:txBody>
                  <a:tcPr marL="68580" marR="68580" marT="0" marB="0" anchor="ctr"/>
                </a:tc>
                <a:tc vMerge="1">
                  <a:txBody>
                    <a:bodyPr/>
                    <a:lstStyle/>
                    <a:p>
                      <a:endParaRPr lang="tr-TR"/>
                    </a:p>
                  </a:txBody>
                  <a:tcPr/>
                </a:tc>
                <a:tc>
                  <a:txBody>
                    <a:bodyPr/>
                    <a:lstStyle/>
                    <a:p>
                      <a:pPr algn="ctr">
                        <a:lnSpc>
                          <a:spcPct val="115000"/>
                        </a:lnSpc>
                        <a:spcAft>
                          <a:spcPts val="0"/>
                        </a:spcAft>
                      </a:pPr>
                      <a:r>
                        <a:rPr lang="en-GB" sz="1200">
                          <a:effectLst/>
                        </a:rPr>
                        <a:t>16.2</a:t>
                      </a:r>
                      <a:endParaRPr lang="tr-TR" sz="1200">
                        <a:effectLst/>
                        <a:latin typeface="Calibri"/>
                        <a:ea typeface="Times New Roman"/>
                        <a:cs typeface="Times New Roman"/>
                      </a:endParaRPr>
                    </a:p>
                  </a:txBody>
                  <a:tcPr marL="68580" marR="68580" marT="0" marB="0" anchor="ctr"/>
                </a:tc>
                <a:tc vMerge="1">
                  <a:txBody>
                    <a:bodyPr/>
                    <a:lstStyle/>
                    <a:p>
                      <a:endParaRPr lang="tr-TR"/>
                    </a:p>
                  </a:txBody>
                  <a:tcPr/>
                </a:tc>
                <a:tc>
                  <a:txBody>
                    <a:bodyPr/>
                    <a:lstStyle/>
                    <a:p>
                      <a:pPr algn="ctr">
                        <a:lnSpc>
                          <a:spcPct val="115000"/>
                        </a:lnSpc>
                        <a:spcAft>
                          <a:spcPts val="0"/>
                        </a:spcAft>
                      </a:pPr>
                      <a:r>
                        <a:rPr lang="en-GB" sz="1200" dirty="0">
                          <a:effectLst/>
                        </a:rPr>
                        <a:t>54.0</a:t>
                      </a:r>
                      <a:endParaRPr lang="tr-TR" sz="1200" dirty="0">
                        <a:effectLst/>
                        <a:latin typeface="Calibri"/>
                        <a:ea typeface="Times New Roman"/>
                        <a:cs typeface="Times New Roman"/>
                      </a:endParaRPr>
                    </a:p>
                  </a:txBody>
                  <a:tcPr marL="68580" marR="68580" marT="0" marB="0" anchor="ctr"/>
                </a:tc>
                <a:tc vMerge="1">
                  <a:txBody>
                    <a:bodyPr/>
                    <a:lstStyle/>
                    <a:p>
                      <a:endParaRPr lang="tr-TR"/>
                    </a:p>
                  </a:txBody>
                  <a:tcPr/>
                </a:tc>
                <a:tc>
                  <a:txBody>
                    <a:bodyPr/>
                    <a:lstStyle/>
                    <a:p>
                      <a:pPr algn="ctr">
                        <a:lnSpc>
                          <a:spcPct val="115000"/>
                        </a:lnSpc>
                        <a:spcAft>
                          <a:spcPts val="0"/>
                        </a:spcAft>
                      </a:pPr>
                      <a:r>
                        <a:rPr lang="en-GB" sz="1200" dirty="0">
                          <a:solidFill>
                            <a:srgbClr val="FF0000"/>
                          </a:solidFill>
                          <a:effectLst/>
                        </a:rPr>
                        <a:t>0.8</a:t>
                      </a:r>
                      <a:endParaRPr lang="tr-TR" sz="1200" dirty="0">
                        <a:solidFill>
                          <a:srgbClr val="FF0000"/>
                        </a:solidFill>
                        <a:effectLst/>
                        <a:latin typeface="Calibri"/>
                        <a:ea typeface="Times New Roman"/>
                        <a:cs typeface="Times New Roman"/>
                      </a:endParaRPr>
                    </a:p>
                  </a:txBody>
                  <a:tcPr marL="68580" marR="68580" marT="0" marB="0" anchor="ctr"/>
                </a:tc>
                <a:tc vMerge="1">
                  <a:txBody>
                    <a:bodyPr/>
                    <a:lstStyle/>
                    <a:p>
                      <a:endParaRPr lang="tr-TR"/>
                    </a:p>
                  </a:txBody>
                  <a:tcPr/>
                </a:tc>
                <a:tc>
                  <a:txBody>
                    <a:bodyPr/>
                    <a:lstStyle/>
                    <a:p>
                      <a:pPr algn="ctr">
                        <a:lnSpc>
                          <a:spcPct val="115000"/>
                        </a:lnSpc>
                        <a:spcAft>
                          <a:spcPts val="0"/>
                        </a:spcAft>
                      </a:pPr>
                      <a:r>
                        <a:rPr lang="en-GB" sz="1200" dirty="0">
                          <a:effectLst/>
                        </a:rPr>
                        <a:t>2.6</a:t>
                      </a:r>
                      <a:endParaRPr lang="tr-TR" sz="1200" dirty="0">
                        <a:effectLst/>
                        <a:latin typeface="Calibri"/>
                        <a:ea typeface="Times New Roman"/>
                        <a:cs typeface="Times New Roman"/>
                      </a:endParaRPr>
                    </a:p>
                  </a:txBody>
                  <a:tcPr marL="68580" marR="68580" marT="0" marB="0" anchor="ctr"/>
                </a:tc>
                <a:tc gridSpan="2" vMerge="1">
                  <a:txBody>
                    <a:bodyPr/>
                    <a:lstStyle/>
                    <a:p>
                      <a:endParaRPr lang="tr-TR"/>
                    </a:p>
                  </a:txBody>
                  <a:tcPr/>
                </a:tc>
                <a:tc hMerge="1" vMerge="1">
                  <a:txBody>
                    <a:bodyPr/>
                    <a:lstStyle/>
                    <a:p>
                      <a:endParaRPr lang="en-GB"/>
                    </a:p>
                  </a:txBody>
                  <a:tcPr/>
                </a:tc>
              </a:tr>
              <a:tr h="252979">
                <a:tc>
                  <a:txBody>
                    <a:bodyPr/>
                    <a:lstStyle/>
                    <a:p>
                      <a:pPr algn="ctr">
                        <a:lnSpc>
                          <a:spcPct val="115000"/>
                        </a:lnSpc>
                        <a:spcAft>
                          <a:spcPts val="0"/>
                        </a:spcAft>
                      </a:pPr>
                      <a:r>
                        <a:rPr lang="en-GB" sz="1400" dirty="0">
                          <a:effectLst/>
                        </a:rPr>
                        <a:t>1:6</a:t>
                      </a:r>
                      <a:endParaRPr lang="tr-TR" sz="1400" dirty="0">
                        <a:effectLst/>
                        <a:latin typeface="Calibri"/>
                        <a:ea typeface="Times New Roman"/>
                        <a:cs typeface="Times New Roman"/>
                      </a:endParaRPr>
                    </a:p>
                  </a:txBody>
                  <a:tcPr marL="68580" marR="68580" marT="0" marB="0" anchor="ctr"/>
                </a:tc>
                <a:tc gridSpan="2">
                  <a:txBody>
                    <a:bodyPr/>
                    <a:lstStyle/>
                    <a:p>
                      <a:pPr algn="ctr">
                        <a:lnSpc>
                          <a:spcPct val="115000"/>
                        </a:lnSpc>
                        <a:spcAft>
                          <a:spcPts val="0"/>
                        </a:spcAft>
                      </a:pPr>
                      <a:r>
                        <a:rPr lang="en-GB" sz="1200">
                          <a:effectLst/>
                        </a:rPr>
                        <a:t>1.2</a:t>
                      </a:r>
                      <a:endParaRPr lang="tr-TR" sz="1200">
                        <a:effectLst/>
                        <a:latin typeface="Calibri"/>
                        <a:ea typeface="Times New Roman"/>
                        <a:cs typeface="Times New Roman"/>
                      </a:endParaRPr>
                    </a:p>
                  </a:txBody>
                  <a:tcPr marL="68580" marR="68580" marT="0" marB="0" anchor="ctr"/>
                </a:tc>
                <a:tc hMerge="1">
                  <a:txBody>
                    <a:bodyPr/>
                    <a:lstStyle/>
                    <a:p>
                      <a:endParaRPr lang="en-GB"/>
                    </a:p>
                  </a:txBody>
                  <a:tcPr/>
                </a:tc>
                <a:tc vMerge="1">
                  <a:txBody>
                    <a:bodyPr/>
                    <a:lstStyle/>
                    <a:p>
                      <a:endParaRPr lang="tr-TR"/>
                    </a:p>
                  </a:txBody>
                  <a:tcPr/>
                </a:tc>
                <a:tc>
                  <a:txBody>
                    <a:bodyPr/>
                    <a:lstStyle/>
                    <a:p>
                      <a:pPr algn="ctr">
                        <a:lnSpc>
                          <a:spcPct val="115000"/>
                        </a:lnSpc>
                        <a:spcAft>
                          <a:spcPts val="0"/>
                        </a:spcAft>
                      </a:pPr>
                      <a:r>
                        <a:rPr lang="en-GB" sz="1200">
                          <a:effectLst/>
                        </a:rPr>
                        <a:t>2.6</a:t>
                      </a:r>
                      <a:endParaRPr lang="tr-TR" sz="1200">
                        <a:effectLst/>
                        <a:latin typeface="Calibri"/>
                        <a:ea typeface="Times New Roman"/>
                        <a:cs typeface="Times New Roman"/>
                      </a:endParaRPr>
                    </a:p>
                  </a:txBody>
                  <a:tcPr marL="68580" marR="68580" marT="0" marB="0" anchor="ctr"/>
                </a:tc>
                <a:tc vMerge="1">
                  <a:txBody>
                    <a:bodyPr/>
                    <a:lstStyle/>
                    <a:p>
                      <a:endParaRPr lang="tr-TR"/>
                    </a:p>
                  </a:txBody>
                  <a:tcPr/>
                </a:tc>
                <a:tc>
                  <a:txBody>
                    <a:bodyPr/>
                    <a:lstStyle/>
                    <a:p>
                      <a:pPr algn="ctr">
                        <a:lnSpc>
                          <a:spcPct val="115000"/>
                        </a:lnSpc>
                        <a:spcAft>
                          <a:spcPts val="0"/>
                        </a:spcAft>
                      </a:pPr>
                      <a:r>
                        <a:rPr lang="en-GB" sz="1200">
                          <a:effectLst/>
                        </a:rPr>
                        <a:t>13.1</a:t>
                      </a:r>
                      <a:endParaRPr lang="tr-TR" sz="1200">
                        <a:effectLst/>
                        <a:latin typeface="Calibri"/>
                        <a:ea typeface="Times New Roman"/>
                        <a:cs typeface="Times New Roman"/>
                      </a:endParaRPr>
                    </a:p>
                  </a:txBody>
                  <a:tcPr marL="68580" marR="68580" marT="0" marB="0" anchor="ctr"/>
                </a:tc>
                <a:tc vMerge="1">
                  <a:txBody>
                    <a:bodyPr/>
                    <a:lstStyle/>
                    <a:p>
                      <a:endParaRPr lang="tr-TR"/>
                    </a:p>
                  </a:txBody>
                  <a:tcPr/>
                </a:tc>
                <a:tc>
                  <a:txBody>
                    <a:bodyPr/>
                    <a:lstStyle/>
                    <a:p>
                      <a:pPr algn="ctr">
                        <a:lnSpc>
                          <a:spcPct val="115000"/>
                        </a:lnSpc>
                        <a:spcAft>
                          <a:spcPts val="0"/>
                        </a:spcAft>
                      </a:pPr>
                      <a:r>
                        <a:rPr lang="en-GB" sz="1200">
                          <a:effectLst/>
                        </a:rPr>
                        <a:t>53.1</a:t>
                      </a:r>
                      <a:endParaRPr lang="tr-TR" sz="1200">
                        <a:effectLst/>
                        <a:latin typeface="Calibri"/>
                        <a:ea typeface="Times New Roman"/>
                        <a:cs typeface="Times New Roman"/>
                      </a:endParaRPr>
                    </a:p>
                  </a:txBody>
                  <a:tcPr marL="68580" marR="68580" marT="0" marB="0" anchor="ctr"/>
                </a:tc>
                <a:tc vMerge="1">
                  <a:txBody>
                    <a:bodyPr/>
                    <a:lstStyle/>
                    <a:p>
                      <a:endParaRPr lang="tr-TR"/>
                    </a:p>
                  </a:txBody>
                  <a:tcPr/>
                </a:tc>
                <a:tc>
                  <a:txBody>
                    <a:bodyPr/>
                    <a:lstStyle/>
                    <a:p>
                      <a:pPr algn="ctr">
                        <a:lnSpc>
                          <a:spcPct val="115000"/>
                        </a:lnSpc>
                        <a:spcAft>
                          <a:spcPts val="0"/>
                        </a:spcAft>
                      </a:pPr>
                      <a:r>
                        <a:rPr lang="en-GB" sz="1200" dirty="0">
                          <a:solidFill>
                            <a:srgbClr val="FF0000"/>
                          </a:solidFill>
                          <a:effectLst/>
                        </a:rPr>
                        <a:t>0.9</a:t>
                      </a:r>
                      <a:endParaRPr lang="tr-TR" sz="1200" dirty="0">
                        <a:solidFill>
                          <a:srgbClr val="FF0000"/>
                        </a:solidFill>
                        <a:effectLst/>
                        <a:latin typeface="Calibri"/>
                        <a:ea typeface="Times New Roman"/>
                        <a:cs typeface="Times New Roman"/>
                      </a:endParaRPr>
                    </a:p>
                  </a:txBody>
                  <a:tcPr marL="68580" marR="68580" marT="0" marB="0" anchor="ctr"/>
                </a:tc>
                <a:tc vMerge="1">
                  <a:txBody>
                    <a:bodyPr/>
                    <a:lstStyle/>
                    <a:p>
                      <a:endParaRPr lang="tr-TR"/>
                    </a:p>
                  </a:txBody>
                  <a:tcPr/>
                </a:tc>
                <a:tc>
                  <a:txBody>
                    <a:bodyPr/>
                    <a:lstStyle/>
                    <a:p>
                      <a:pPr algn="ctr">
                        <a:lnSpc>
                          <a:spcPct val="115000"/>
                        </a:lnSpc>
                        <a:spcAft>
                          <a:spcPts val="0"/>
                        </a:spcAft>
                      </a:pPr>
                      <a:r>
                        <a:rPr lang="en-GB" sz="1200" dirty="0">
                          <a:effectLst/>
                        </a:rPr>
                        <a:t>2.0</a:t>
                      </a:r>
                      <a:endParaRPr lang="tr-TR" sz="1200" dirty="0">
                        <a:effectLst/>
                        <a:latin typeface="Calibri"/>
                        <a:ea typeface="Times New Roman"/>
                        <a:cs typeface="Times New Roman"/>
                      </a:endParaRPr>
                    </a:p>
                  </a:txBody>
                  <a:tcPr marL="68580" marR="68580" marT="0" marB="0" anchor="ctr"/>
                </a:tc>
                <a:tc gridSpan="2" vMerge="1">
                  <a:txBody>
                    <a:bodyPr/>
                    <a:lstStyle/>
                    <a:p>
                      <a:endParaRPr lang="tr-TR"/>
                    </a:p>
                  </a:txBody>
                  <a:tcPr/>
                </a:tc>
                <a:tc hMerge="1" vMerge="1">
                  <a:txBody>
                    <a:bodyPr/>
                    <a:lstStyle/>
                    <a:p>
                      <a:endParaRPr lang="en-GB"/>
                    </a:p>
                  </a:txBody>
                  <a:tcPr/>
                </a:tc>
              </a:tr>
              <a:tr h="213159">
                <a:tc>
                  <a:txBody>
                    <a:bodyPr/>
                    <a:lstStyle/>
                    <a:p>
                      <a:pPr algn="ctr">
                        <a:lnSpc>
                          <a:spcPct val="115000"/>
                        </a:lnSpc>
                        <a:spcAft>
                          <a:spcPts val="0"/>
                        </a:spcAft>
                      </a:pPr>
                      <a:r>
                        <a:rPr lang="en-GB" sz="1400" dirty="0">
                          <a:effectLst/>
                        </a:rPr>
                        <a:t>1:7</a:t>
                      </a:r>
                      <a:endParaRPr lang="tr-TR" sz="1400" dirty="0">
                        <a:effectLst/>
                        <a:latin typeface="Calibri"/>
                        <a:ea typeface="Times New Roman"/>
                        <a:cs typeface="Times New Roman"/>
                      </a:endParaRPr>
                    </a:p>
                  </a:txBody>
                  <a:tcPr marL="68580" marR="68580" marT="0" marB="0" anchor="ctr"/>
                </a:tc>
                <a:tc gridSpan="2">
                  <a:txBody>
                    <a:bodyPr/>
                    <a:lstStyle/>
                    <a:p>
                      <a:pPr algn="ctr">
                        <a:lnSpc>
                          <a:spcPct val="115000"/>
                        </a:lnSpc>
                        <a:spcAft>
                          <a:spcPts val="0"/>
                        </a:spcAft>
                      </a:pPr>
                      <a:r>
                        <a:rPr lang="en-GB" sz="1200">
                          <a:effectLst/>
                        </a:rPr>
                        <a:t>1.3</a:t>
                      </a:r>
                      <a:endParaRPr lang="tr-TR" sz="1200">
                        <a:effectLst/>
                        <a:latin typeface="Calibri"/>
                        <a:ea typeface="Times New Roman"/>
                        <a:cs typeface="Times New Roman"/>
                      </a:endParaRPr>
                    </a:p>
                  </a:txBody>
                  <a:tcPr marL="68580" marR="68580" marT="0" marB="0" anchor="ctr"/>
                </a:tc>
                <a:tc hMerge="1">
                  <a:txBody>
                    <a:bodyPr/>
                    <a:lstStyle/>
                    <a:p>
                      <a:endParaRPr lang="en-GB"/>
                    </a:p>
                  </a:txBody>
                  <a:tcPr/>
                </a:tc>
                <a:tc vMerge="1">
                  <a:txBody>
                    <a:bodyPr/>
                    <a:lstStyle/>
                    <a:p>
                      <a:endParaRPr lang="tr-TR"/>
                    </a:p>
                  </a:txBody>
                  <a:tcPr/>
                </a:tc>
                <a:tc>
                  <a:txBody>
                    <a:bodyPr/>
                    <a:lstStyle/>
                    <a:p>
                      <a:pPr algn="ctr">
                        <a:lnSpc>
                          <a:spcPct val="115000"/>
                        </a:lnSpc>
                        <a:spcAft>
                          <a:spcPts val="0"/>
                        </a:spcAft>
                      </a:pPr>
                      <a:r>
                        <a:rPr lang="en-GB" sz="1200">
                          <a:effectLst/>
                        </a:rPr>
                        <a:t>2.4</a:t>
                      </a:r>
                      <a:endParaRPr lang="tr-TR" sz="1200">
                        <a:effectLst/>
                        <a:latin typeface="Calibri"/>
                        <a:ea typeface="Times New Roman"/>
                        <a:cs typeface="Times New Roman"/>
                      </a:endParaRPr>
                    </a:p>
                  </a:txBody>
                  <a:tcPr marL="68580" marR="68580" marT="0" marB="0" anchor="ctr"/>
                </a:tc>
                <a:tc vMerge="1">
                  <a:txBody>
                    <a:bodyPr/>
                    <a:lstStyle/>
                    <a:p>
                      <a:endParaRPr lang="tr-TR"/>
                    </a:p>
                  </a:txBody>
                  <a:tcPr/>
                </a:tc>
                <a:tc>
                  <a:txBody>
                    <a:bodyPr/>
                    <a:lstStyle/>
                    <a:p>
                      <a:pPr algn="ctr">
                        <a:lnSpc>
                          <a:spcPct val="115000"/>
                        </a:lnSpc>
                        <a:spcAft>
                          <a:spcPts val="0"/>
                        </a:spcAft>
                      </a:pPr>
                      <a:r>
                        <a:rPr lang="en-GB" sz="1200">
                          <a:effectLst/>
                        </a:rPr>
                        <a:t>0</a:t>
                      </a:r>
                      <a:endParaRPr lang="tr-TR" sz="1200">
                        <a:effectLst/>
                        <a:latin typeface="Calibri"/>
                        <a:ea typeface="Times New Roman"/>
                        <a:cs typeface="Times New Roman"/>
                      </a:endParaRPr>
                    </a:p>
                  </a:txBody>
                  <a:tcPr marL="68580" marR="68580" marT="0" marB="0" anchor="ctr"/>
                </a:tc>
                <a:tc vMerge="1">
                  <a:txBody>
                    <a:bodyPr/>
                    <a:lstStyle/>
                    <a:p>
                      <a:endParaRPr lang="tr-TR"/>
                    </a:p>
                  </a:txBody>
                  <a:tcPr/>
                </a:tc>
                <a:tc>
                  <a:txBody>
                    <a:bodyPr/>
                    <a:lstStyle/>
                    <a:p>
                      <a:pPr algn="ctr">
                        <a:lnSpc>
                          <a:spcPct val="115000"/>
                        </a:lnSpc>
                        <a:spcAft>
                          <a:spcPts val="0"/>
                        </a:spcAft>
                      </a:pPr>
                      <a:r>
                        <a:rPr lang="en-GB" sz="1200" dirty="0">
                          <a:effectLst/>
                        </a:rPr>
                        <a:t>0</a:t>
                      </a:r>
                      <a:endParaRPr lang="tr-TR" sz="1200" dirty="0">
                        <a:effectLst/>
                        <a:latin typeface="Calibri"/>
                        <a:ea typeface="Times New Roman"/>
                        <a:cs typeface="Times New Roman"/>
                      </a:endParaRPr>
                    </a:p>
                  </a:txBody>
                  <a:tcPr marL="68580" marR="68580" marT="0" marB="0" anchor="ctr"/>
                </a:tc>
                <a:tc vMerge="1">
                  <a:txBody>
                    <a:bodyPr/>
                    <a:lstStyle/>
                    <a:p>
                      <a:endParaRPr lang="tr-TR"/>
                    </a:p>
                  </a:txBody>
                  <a:tcPr/>
                </a:tc>
                <a:tc>
                  <a:txBody>
                    <a:bodyPr/>
                    <a:lstStyle/>
                    <a:p>
                      <a:pPr algn="ctr">
                        <a:lnSpc>
                          <a:spcPct val="115000"/>
                        </a:lnSpc>
                        <a:spcAft>
                          <a:spcPts val="0"/>
                        </a:spcAft>
                      </a:pPr>
                      <a:r>
                        <a:rPr lang="en-GB" sz="1200">
                          <a:effectLst/>
                        </a:rPr>
                        <a:t>0</a:t>
                      </a:r>
                      <a:endParaRPr lang="tr-TR" sz="1200">
                        <a:effectLst/>
                        <a:latin typeface="Calibri"/>
                        <a:ea typeface="Times New Roman"/>
                        <a:cs typeface="Times New Roman"/>
                      </a:endParaRPr>
                    </a:p>
                  </a:txBody>
                  <a:tcPr marL="68580" marR="68580" marT="0" marB="0" anchor="ctr"/>
                </a:tc>
                <a:tc vMerge="1">
                  <a:txBody>
                    <a:bodyPr/>
                    <a:lstStyle/>
                    <a:p>
                      <a:endParaRPr lang="tr-TR"/>
                    </a:p>
                  </a:txBody>
                  <a:tcPr/>
                </a:tc>
                <a:tc>
                  <a:txBody>
                    <a:bodyPr/>
                    <a:lstStyle/>
                    <a:p>
                      <a:pPr algn="ctr">
                        <a:lnSpc>
                          <a:spcPct val="115000"/>
                        </a:lnSpc>
                        <a:spcAft>
                          <a:spcPts val="0"/>
                        </a:spcAft>
                      </a:pPr>
                      <a:r>
                        <a:rPr lang="en-GB" sz="1200" dirty="0">
                          <a:effectLst/>
                        </a:rPr>
                        <a:t>0</a:t>
                      </a:r>
                      <a:endParaRPr lang="tr-TR" sz="1200" dirty="0">
                        <a:effectLst/>
                        <a:latin typeface="Calibri"/>
                        <a:ea typeface="Times New Roman"/>
                        <a:cs typeface="Times New Roman"/>
                      </a:endParaRPr>
                    </a:p>
                  </a:txBody>
                  <a:tcPr marL="68580" marR="68580" marT="0" marB="0" anchor="ctr"/>
                </a:tc>
                <a:tc gridSpan="2" vMerge="1">
                  <a:txBody>
                    <a:bodyPr/>
                    <a:lstStyle/>
                    <a:p>
                      <a:endParaRPr lang="tr-TR"/>
                    </a:p>
                  </a:txBody>
                  <a:tcPr/>
                </a:tc>
                <a:tc hMerge="1" vMerge="1">
                  <a:txBody>
                    <a:bodyPr/>
                    <a:lstStyle/>
                    <a:p>
                      <a:endParaRPr lang="en-GB"/>
                    </a:p>
                  </a:txBody>
                  <a:tcPr/>
                </a:tc>
              </a:tr>
              <a:tr h="213159">
                <a:tc>
                  <a:txBody>
                    <a:bodyPr/>
                    <a:lstStyle/>
                    <a:p>
                      <a:pPr algn="ctr">
                        <a:lnSpc>
                          <a:spcPct val="115000"/>
                        </a:lnSpc>
                        <a:spcAft>
                          <a:spcPts val="0"/>
                        </a:spcAft>
                      </a:pPr>
                      <a:r>
                        <a:rPr lang="en-GB" sz="1400" dirty="0">
                          <a:effectLst/>
                        </a:rPr>
                        <a:t>1:8</a:t>
                      </a:r>
                      <a:endParaRPr lang="tr-TR" sz="1400" dirty="0">
                        <a:effectLst/>
                        <a:latin typeface="Calibri"/>
                        <a:ea typeface="Times New Roman"/>
                        <a:cs typeface="Times New Roman"/>
                      </a:endParaRPr>
                    </a:p>
                  </a:txBody>
                  <a:tcPr marL="68580" marR="68580" marT="0" marB="0" anchor="ctr"/>
                </a:tc>
                <a:tc gridSpan="2">
                  <a:txBody>
                    <a:bodyPr/>
                    <a:lstStyle/>
                    <a:p>
                      <a:pPr algn="ctr">
                        <a:lnSpc>
                          <a:spcPct val="115000"/>
                        </a:lnSpc>
                        <a:spcAft>
                          <a:spcPts val="0"/>
                        </a:spcAft>
                      </a:pPr>
                      <a:r>
                        <a:rPr lang="en-GB" sz="1200">
                          <a:effectLst/>
                        </a:rPr>
                        <a:t>1.1</a:t>
                      </a:r>
                      <a:endParaRPr lang="tr-TR" sz="1200">
                        <a:effectLst/>
                        <a:latin typeface="Calibri"/>
                        <a:ea typeface="Times New Roman"/>
                        <a:cs typeface="Times New Roman"/>
                      </a:endParaRPr>
                    </a:p>
                  </a:txBody>
                  <a:tcPr marL="68580" marR="68580" marT="0" marB="0" anchor="ctr"/>
                </a:tc>
                <a:tc hMerge="1">
                  <a:txBody>
                    <a:bodyPr/>
                    <a:lstStyle/>
                    <a:p>
                      <a:endParaRPr lang="en-GB"/>
                    </a:p>
                  </a:txBody>
                  <a:tcPr/>
                </a:tc>
                <a:tc vMerge="1">
                  <a:txBody>
                    <a:bodyPr/>
                    <a:lstStyle/>
                    <a:p>
                      <a:endParaRPr lang="tr-TR"/>
                    </a:p>
                  </a:txBody>
                  <a:tcPr/>
                </a:tc>
                <a:tc>
                  <a:txBody>
                    <a:bodyPr/>
                    <a:lstStyle/>
                    <a:p>
                      <a:pPr algn="ctr">
                        <a:lnSpc>
                          <a:spcPct val="115000"/>
                        </a:lnSpc>
                        <a:spcAft>
                          <a:spcPts val="0"/>
                        </a:spcAft>
                      </a:pPr>
                      <a:r>
                        <a:rPr lang="en-GB" sz="1200">
                          <a:effectLst/>
                        </a:rPr>
                        <a:t>2.1</a:t>
                      </a:r>
                      <a:endParaRPr lang="tr-TR" sz="1200">
                        <a:effectLst/>
                        <a:latin typeface="Calibri"/>
                        <a:ea typeface="Times New Roman"/>
                        <a:cs typeface="Times New Roman"/>
                      </a:endParaRPr>
                    </a:p>
                  </a:txBody>
                  <a:tcPr marL="68580" marR="68580" marT="0" marB="0" anchor="ctr"/>
                </a:tc>
                <a:tc vMerge="1">
                  <a:txBody>
                    <a:bodyPr/>
                    <a:lstStyle/>
                    <a:p>
                      <a:endParaRPr lang="tr-TR"/>
                    </a:p>
                  </a:txBody>
                  <a:tcPr/>
                </a:tc>
                <a:tc>
                  <a:txBody>
                    <a:bodyPr/>
                    <a:lstStyle/>
                    <a:p>
                      <a:pPr algn="ctr">
                        <a:lnSpc>
                          <a:spcPct val="115000"/>
                        </a:lnSpc>
                        <a:spcAft>
                          <a:spcPts val="0"/>
                        </a:spcAft>
                      </a:pPr>
                      <a:r>
                        <a:rPr lang="en-GB" sz="1200" dirty="0">
                          <a:effectLst/>
                        </a:rPr>
                        <a:t>0</a:t>
                      </a:r>
                      <a:endParaRPr lang="tr-TR" sz="1200" dirty="0">
                        <a:effectLst/>
                        <a:latin typeface="Calibri"/>
                        <a:ea typeface="Times New Roman"/>
                        <a:cs typeface="Times New Roman"/>
                      </a:endParaRPr>
                    </a:p>
                  </a:txBody>
                  <a:tcPr marL="68580" marR="68580" marT="0" marB="0" anchor="ctr"/>
                </a:tc>
                <a:tc vMerge="1">
                  <a:txBody>
                    <a:bodyPr/>
                    <a:lstStyle/>
                    <a:p>
                      <a:endParaRPr lang="tr-TR"/>
                    </a:p>
                  </a:txBody>
                  <a:tcPr/>
                </a:tc>
                <a:tc>
                  <a:txBody>
                    <a:bodyPr/>
                    <a:lstStyle/>
                    <a:p>
                      <a:pPr algn="ctr">
                        <a:lnSpc>
                          <a:spcPct val="115000"/>
                        </a:lnSpc>
                        <a:spcAft>
                          <a:spcPts val="0"/>
                        </a:spcAft>
                      </a:pPr>
                      <a:r>
                        <a:rPr lang="en-GB" sz="1200" dirty="0">
                          <a:effectLst/>
                        </a:rPr>
                        <a:t>0</a:t>
                      </a:r>
                      <a:endParaRPr lang="tr-TR" sz="1200" dirty="0">
                        <a:effectLst/>
                        <a:latin typeface="Calibri"/>
                        <a:ea typeface="Times New Roman"/>
                        <a:cs typeface="Times New Roman"/>
                      </a:endParaRPr>
                    </a:p>
                  </a:txBody>
                  <a:tcPr marL="68580" marR="68580" marT="0" marB="0" anchor="ctr"/>
                </a:tc>
                <a:tc vMerge="1">
                  <a:txBody>
                    <a:bodyPr/>
                    <a:lstStyle/>
                    <a:p>
                      <a:endParaRPr lang="tr-TR"/>
                    </a:p>
                  </a:txBody>
                  <a:tcPr/>
                </a:tc>
                <a:tc>
                  <a:txBody>
                    <a:bodyPr/>
                    <a:lstStyle/>
                    <a:p>
                      <a:pPr algn="ctr">
                        <a:lnSpc>
                          <a:spcPct val="115000"/>
                        </a:lnSpc>
                        <a:spcAft>
                          <a:spcPts val="0"/>
                        </a:spcAft>
                      </a:pPr>
                      <a:r>
                        <a:rPr lang="en-GB" sz="1200" dirty="0">
                          <a:effectLst/>
                        </a:rPr>
                        <a:t>0</a:t>
                      </a:r>
                      <a:endParaRPr lang="tr-TR" sz="1200" dirty="0">
                        <a:effectLst/>
                        <a:latin typeface="Calibri"/>
                        <a:ea typeface="Times New Roman"/>
                        <a:cs typeface="Times New Roman"/>
                      </a:endParaRPr>
                    </a:p>
                  </a:txBody>
                  <a:tcPr marL="68580" marR="68580" marT="0" marB="0" anchor="ctr"/>
                </a:tc>
                <a:tc vMerge="1">
                  <a:txBody>
                    <a:bodyPr/>
                    <a:lstStyle/>
                    <a:p>
                      <a:endParaRPr lang="tr-TR"/>
                    </a:p>
                  </a:txBody>
                  <a:tcPr/>
                </a:tc>
                <a:tc>
                  <a:txBody>
                    <a:bodyPr/>
                    <a:lstStyle/>
                    <a:p>
                      <a:pPr algn="ctr">
                        <a:lnSpc>
                          <a:spcPct val="115000"/>
                        </a:lnSpc>
                        <a:spcAft>
                          <a:spcPts val="0"/>
                        </a:spcAft>
                      </a:pPr>
                      <a:r>
                        <a:rPr lang="en-GB" sz="1200" dirty="0">
                          <a:effectLst/>
                        </a:rPr>
                        <a:t>0</a:t>
                      </a:r>
                      <a:endParaRPr lang="tr-TR" sz="1200" dirty="0">
                        <a:effectLst/>
                        <a:latin typeface="Calibri"/>
                        <a:ea typeface="Times New Roman"/>
                        <a:cs typeface="Times New Roman"/>
                      </a:endParaRPr>
                    </a:p>
                  </a:txBody>
                  <a:tcPr marL="68580" marR="68580" marT="0" marB="0" anchor="ctr"/>
                </a:tc>
                <a:tc gridSpan="2" vMerge="1">
                  <a:txBody>
                    <a:bodyPr/>
                    <a:lstStyle/>
                    <a:p>
                      <a:endParaRPr lang="tr-TR"/>
                    </a:p>
                  </a:txBody>
                  <a:tcPr/>
                </a:tc>
                <a:tc hMerge="1" vMerge="1">
                  <a:txBody>
                    <a:bodyPr/>
                    <a:lstStyle/>
                    <a:p>
                      <a:endParaRPr lang="en-GB"/>
                    </a:p>
                  </a:txBody>
                  <a:tcPr/>
                </a:tc>
              </a:tr>
            </a:tbl>
          </a:graphicData>
        </a:graphic>
      </p:graphicFrame>
      <p:sp>
        <p:nvSpPr>
          <p:cNvPr id="3" name="Title 2"/>
          <p:cNvSpPr>
            <a:spLocks noGrp="1"/>
          </p:cNvSpPr>
          <p:nvPr>
            <p:ph type="title"/>
          </p:nvPr>
        </p:nvSpPr>
        <p:spPr>
          <a:xfrm>
            <a:off x="467544" y="188640"/>
            <a:ext cx="8229600" cy="1143000"/>
          </a:xfrm>
        </p:spPr>
        <p:txBody>
          <a:bodyPr>
            <a:normAutofit/>
          </a:bodyPr>
          <a:lstStyle/>
          <a:p>
            <a:pPr algn="ctr"/>
            <a:r>
              <a:rPr lang="en-GB" sz="2200" dirty="0">
                <a:solidFill>
                  <a:schemeClr val="tx1"/>
                </a:solidFill>
                <a:effectLst/>
                <a:latin typeface="Helvetica" panose="020B0604020202020204" pitchFamily="34" charset="0"/>
                <a:cs typeface="Helvetica" panose="020B0604020202020204" pitchFamily="34" charset="0"/>
              </a:rPr>
              <a:t>The Measured Cumulative Leaching Rates (</a:t>
            </a:r>
            <a:r>
              <a:rPr lang="en-GB" sz="2200" dirty="0" err="1">
                <a:solidFill>
                  <a:schemeClr val="tx1"/>
                </a:solidFill>
                <a:effectLst/>
                <a:latin typeface="Helvetica" panose="020B0604020202020204" pitchFamily="34" charset="0"/>
                <a:cs typeface="Helvetica" panose="020B0604020202020204" pitchFamily="34" charset="0"/>
              </a:rPr>
              <a:t>e</a:t>
            </a:r>
            <a:r>
              <a:rPr lang="en-GB" sz="2200" baseline="-25000" dirty="0" err="1">
                <a:solidFill>
                  <a:schemeClr val="tx1"/>
                </a:solidFill>
                <a:effectLst/>
                <a:latin typeface="Helvetica" panose="020B0604020202020204" pitchFamily="34" charset="0"/>
                <a:cs typeface="Helvetica" panose="020B0604020202020204" pitchFamily="34" charset="0"/>
              </a:rPr>
              <a:t>n</a:t>
            </a:r>
            <a:r>
              <a:rPr lang="en-GB" sz="2200" baseline="-25000" dirty="0">
                <a:solidFill>
                  <a:schemeClr val="tx1"/>
                </a:solidFill>
                <a:effectLst/>
                <a:latin typeface="Helvetica" panose="020B0604020202020204" pitchFamily="34" charset="0"/>
                <a:cs typeface="Helvetica" panose="020B0604020202020204" pitchFamily="34" charset="0"/>
              </a:rPr>
              <a:t> </a:t>
            </a:r>
            <a:r>
              <a:rPr lang="en-GB" sz="2200" dirty="0">
                <a:solidFill>
                  <a:schemeClr val="tx1"/>
                </a:solidFill>
                <a:effectLst/>
                <a:latin typeface="Helvetica" panose="020B0604020202020204" pitchFamily="34" charset="0"/>
                <a:cs typeface="Helvetica" panose="020B0604020202020204" pitchFamily="34" charset="0"/>
              </a:rPr>
              <a:t>*) of Contaminants from </a:t>
            </a:r>
            <a:r>
              <a:rPr lang="en-GB" sz="2200" u="sng" dirty="0" smtClean="0">
                <a:solidFill>
                  <a:schemeClr val="tx1"/>
                </a:solidFill>
                <a:effectLst/>
                <a:latin typeface="Helvetica" panose="020B0604020202020204" pitchFamily="34" charset="0"/>
                <a:cs typeface="Helvetica" panose="020B0604020202020204" pitchFamily="34" charset="0"/>
              </a:rPr>
              <a:t>CEMI-</a:t>
            </a:r>
            <a:r>
              <a:rPr lang="tr-TR" sz="2200" u="sng" dirty="0" err="1" smtClean="0">
                <a:solidFill>
                  <a:schemeClr val="tx1"/>
                </a:solidFill>
                <a:effectLst/>
                <a:latin typeface="Helvetica" panose="020B0604020202020204" pitchFamily="34" charset="0"/>
                <a:cs typeface="Helvetica" panose="020B0604020202020204" pitchFamily="34" charset="0"/>
              </a:rPr>
              <a:t>steel</a:t>
            </a:r>
            <a:r>
              <a:rPr lang="tr-TR" sz="2200" u="sng" dirty="0" smtClean="0">
                <a:solidFill>
                  <a:schemeClr val="tx1"/>
                </a:solidFill>
                <a:effectLst/>
                <a:latin typeface="Helvetica" panose="020B0604020202020204" pitchFamily="34" charset="0"/>
                <a:cs typeface="Helvetica" panose="020B0604020202020204" pitchFamily="34" charset="0"/>
              </a:rPr>
              <a:t> </a:t>
            </a:r>
            <a:r>
              <a:rPr lang="tr-TR" sz="2200" u="sng" dirty="0" err="1" smtClean="0">
                <a:solidFill>
                  <a:schemeClr val="tx1"/>
                </a:solidFill>
                <a:effectLst/>
                <a:latin typeface="Helvetica" panose="020B0604020202020204" pitchFamily="34" charset="0"/>
                <a:cs typeface="Helvetica" panose="020B0604020202020204" pitchFamily="34" charset="0"/>
              </a:rPr>
              <a:t>slag</a:t>
            </a:r>
            <a:r>
              <a:rPr lang="en-GB" sz="2200" u="sng" dirty="0" smtClean="0">
                <a:solidFill>
                  <a:schemeClr val="tx1"/>
                </a:solidFill>
                <a:effectLst/>
                <a:latin typeface="Helvetica" panose="020B0604020202020204" pitchFamily="34" charset="0"/>
                <a:cs typeface="Helvetica" panose="020B0604020202020204" pitchFamily="34" charset="0"/>
              </a:rPr>
              <a:t> </a:t>
            </a:r>
            <a:r>
              <a:rPr lang="en-GB" sz="2200" dirty="0">
                <a:solidFill>
                  <a:schemeClr val="tx1"/>
                </a:solidFill>
                <a:effectLst/>
                <a:latin typeface="Helvetica" panose="020B0604020202020204" pitchFamily="34" charset="0"/>
                <a:cs typeface="Helvetica" panose="020B0604020202020204" pitchFamily="34" charset="0"/>
              </a:rPr>
              <a:t>(mg/m</a:t>
            </a:r>
            <a:r>
              <a:rPr lang="en-GB" sz="2200" baseline="30000" dirty="0">
                <a:solidFill>
                  <a:schemeClr val="tx1"/>
                </a:solidFill>
                <a:effectLst/>
                <a:latin typeface="Helvetica" panose="020B0604020202020204" pitchFamily="34" charset="0"/>
                <a:cs typeface="Helvetica" panose="020B0604020202020204" pitchFamily="34" charset="0"/>
              </a:rPr>
              <a:t>2</a:t>
            </a:r>
            <a:r>
              <a:rPr lang="en-GB" sz="2200" dirty="0">
                <a:solidFill>
                  <a:schemeClr val="tx1"/>
                </a:solidFill>
                <a:effectLst/>
                <a:latin typeface="Helvetica" panose="020B0604020202020204" pitchFamily="34" charset="0"/>
                <a:cs typeface="Helvetica" panose="020B0604020202020204" pitchFamily="34" charset="0"/>
              </a:rPr>
              <a:t>) at 28 days</a:t>
            </a:r>
            <a:r>
              <a:rPr lang="tr-TR" sz="2200" dirty="0">
                <a:solidFill>
                  <a:schemeClr val="tx1"/>
                </a:solidFill>
                <a:effectLst/>
                <a:latin typeface="Helvetica" panose="020B0604020202020204" pitchFamily="34" charset="0"/>
                <a:cs typeface="Helvetica" panose="020B0604020202020204" pitchFamily="34" charset="0"/>
              </a:rPr>
              <a:t/>
            </a:r>
            <a:br>
              <a:rPr lang="tr-TR" sz="2200" dirty="0">
                <a:solidFill>
                  <a:schemeClr val="tx1"/>
                </a:solidFill>
                <a:effectLst/>
                <a:latin typeface="Helvetica" panose="020B0604020202020204" pitchFamily="34" charset="0"/>
                <a:cs typeface="Helvetica" panose="020B0604020202020204" pitchFamily="34" charset="0"/>
              </a:rPr>
            </a:br>
            <a:endParaRPr lang="tr-TR" sz="2200" dirty="0">
              <a:latin typeface="Helvetica" panose="020B0604020202020204" pitchFamily="34" charset="0"/>
              <a:cs typeface="Helvetica" panose="020B0604020202020204" pitchFamily="34" charset="0"/>
            </a:endParaRPr>
          </a:p>
        </p:txBody>
      </p:sp>
    </p:spTree>
    <p:extLst>
      <p:ext uri="{BB962C8B-B14F-4D97-AF65-F5344CB8AC3E}">
        <p14:creationId xmlns="" xmlns:p14="http://schemas.microsoft.com/office/powerpoint/2010/main" val="295934432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latin typeface="Helvetica" panose="020B0604020202020204" pitchFamily="34" charset="0"/>
                <a:cs typeface="Helvetica" panose="020B0604020202020204" pitchFamily="34" charset="0"/>
              </a:rPr>
              <a:t>Main debate is...</a:t>
            </a:r>
          </a:p>
          <a:p>
            <a:endParaRPr lang="en-GB" dirty="0" smtClean="0">
              <a:latin typeface="Helvetica" panose="020B0604020202020204" pitchFamily="34" charset="0"/>
              <a:cs typeface="Helvetica" panose="020B0604020202020204" pitchFamily="34" charset="0"/>
            </a:endParaRPr>
          </a:p>
          <a:p>
            <a:r>
              <a:rPr lang="en-GB" dirty="0" smtClean="0">
                <a:latin typeface="Helvetica" panose="020B0604020202020204" pitchFamily="34" charset="0"/>
                <a:cs typeface="Helvetica" panose="020B0604020202020204" pitchFamily="34" charset="0"/>
              </a:rPr>
              <a:t>Concrete or Steel? </a:t>
            </a:r>
          </a:p>
          <a:p>
            <a:endParaRPr lang="en-GB" dirty="0" smtClean="0">
              <a:latin typeface="Helvetica" panose="020B0604020202020204" pitchFamily="34" charset="0"/>
              <a:cs typeface="Helvetica" panose="020B0604020202020204" pitchFamily="34" charset="0"/>
            </a:endParaRPr>
          </a:p>
          <a:p>
            <a:r>
              <a:rPr lang="en-GB" dirty="0" smtClean="0">
                <a:latin typeface="Helvetica" panose="020B0604020202020204" pitchFamily="34" charset="0"/>
                <a:cs typeface="Helvetica" panose="020B0604020202020204" pitchFamily="34" charset="0"/>
              </a:rPr>
              <a:t>If concrete, why? If not, why?</a:t>
            </a:r>
          </a:p>
          <a:p>
            <a:endParaRPr lang="en-GB" dirty="0" smtClean="0">
              <a:latin typeface="Helvetica" panose="020B0604020202020204" pitchFamily="34" charset="0"/>
              <a:cs typeface="Helvetica" panose="020B0604020202020204" pitchFamily="34" charset="0"/>
            </a:endParaRPr>
          </a:p>
          <a:p>
            <a:r>
              <a:rPr lang="en-GB" dirty="0" smtClean="0">
                <a:latin typeface="Helvetica" panose="020B0604020202020204" pitchFamily="34" charset="0"/>
                <a:cs typeface="Helvetica" panose="020B0604020202020204" pitchFamily="34" charset="0"/>
              </a:rPr>
              <a:t>If Steel, why? If not, why? </a:t>
            </a:r>
            <a:endParaRPr lang="en-GB" dirty="0">
              <a:latin typeface="Helvetica" panose="020B0604020202020204" pitchFamily="34" charset="0"/>
              <a:cs typeface="Helvetica" panose="020B0604020202020204" pitchFamily="34" charset="0"/>
            </a:endParaRPr>
          </a:p>
        </p:txBody>
      </p:sp>
      <p:sp>
        <p:nvSpPr>
          <p:cNvPr id="3" name="Title 2"/>
          <p:cNvSpPr>
            <a:spLocks noGrp="1"/>
          </p:cNvSpPr>
          <p:nvPr>
            <p:ph type="title"/>
          </p:nvPr>
        </p:nvSpPr>
        <p:spPr>
          <a:xfrm>
            <a:off x="467544" y="476672"/>
            <a:ext cx="8229600" cy="1143000"/>
          </a:xfrm>
        </p:spPr>
        <p:txBody>
          <a:bodyPr/>
          <a:lstStyle/>
          <a:p>
            <a:pPr algn="ctr"/>
            <a:r>
              <a:rPr lang="en-GB" b="1" dirty="0" smtClean="0">
                <a:solidFill>
                  <a:schemeClr val="tx1"/>
                </a:solidFill>
                <a:latin typeface="Helvetica" panose="020B0604020202020204" pitchFamily="34" charset="0"/>
                <a:cs typeface="Helvetica" panose="020B0604020202020204" pitchFamily="34" charset="0"/>
              </a:rPr>
              <a:t>INTRODUCTION</a:t>
            </a:r>
            <a:endParaRPr lang="en-GB" b="1" dirty="0">
              <a:solidFill>
                <a:schemeClr val="tx1"/>
              </a:solidFill>
              <a:latin typeface="Helvetica" panose="020B0604020202020204" pitchFamily="34" charset="0"/>
              <a:cs typeface="Helvetica" panose="020B0604020202020204" pitchFamily="34" charset="0"/>
            </a:endParaRPr>
          </a:p>
        </p:txBody>
      </p:sp>
      <p:pic>
        <p:nvPicPr>
          <p:cNvPr id="5" name="Picture 8" descr="https://media.licdn.com/mpr/mpr/shrink_200_200/AAEAAQAAAAAAAAKQAAAAJDgwMTFlNDVkLWNmMDktNDFhNC1hYWY5LTc5MDhjODE3ZWUxZA.png"/>
          <p:cNvPicPr>
            <a:picLocks noChangeAspect="1" noChangeArrowheads="1"/>
          </p:cNvPicPr>
          <p:nvPr/>
        </p:nvPicPr>
        <p:blipFill>
          <a:blip r:embed="rId2" cstate="print"/>
          <a:srcRect/>
          <a:stretch>
            <a:fillRect/>
          </a:stretch>
        </p:blipFill>
        <p:spPr bwMode="auto">
          <a:xfrm>
            <a:off x="7812360" y="5526360"/>
            <a:ext cx="1331640" cy="1331640"/>
          </a:xfrm>
          <a:prstGeom prst="rect">
            <a:avLst/>
          </a:prstGeom>
          <a:noFill/>
        </p:spPr>
      </p:pic>
    </p:spTree>
    <p:extLst>
      <p:ext uri="{BB962C8B-B14F-4D97-AF65-F5344CB8AC3E}">
        <p14:creationId xmlns="" xmlns:p14="http://schemas.microsoft.com/office/powerpoint/2010/main" val="156143205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GB" dirty="0">
                <a:solidFill>
                  <a:schemeClr val="tx1"/>
                </a:solidFill>
                <a:effectLst/>
                <a:latin typeface="Helvetica" panose="020B0604020202020204" pitchFamily="34" charset="0"/>
                <a:cs typeface="Helvetica" panose="020B0604020202020204" pitchFamily="34" charset="0"/>
              </a:rPr>
              <a:t>SEM image of CEMI-</a:t>
            </a:r>
            <a:r>
              <a:rPr lang="en-GB" dirty="0" err="1">
                <a:solidFill>
                  <a:schemeClr val="tx1"/>
                </a:solidFill>
                <a:effectLst/>
                <a:latin typeface="Helvetica" panose="020B0604020202020204" pitchFamily="34" charset="0"/>
                <a:cs typeface="Helvetica" panose="020B0604020202020204" pitchFamily="34" charset="0"/>
              </a:rPr>
              <a:t>LGMgO</a:t>
            </a:r>
            <a:r>
              <a:rPr lang="en-GB" dirty="0">
                <a:solidFill>
                  <a:schemeClr val="tx1"/>
                </a:solidFill>
                <a:effectLst/>
                <a:latin typeface="Helvetica" panose="020B0604020202020204" pitchFamily="34" charset="0"/>
                <a:cs typeface="Helvetica" panose="020B0604020202020204" pitchFamily="34" charset="0"/>
              </a:rPr>
              <a:t> </a:t>
            </a:r>
            <a:r>
              <a:rPr lang="en-GB" dirty="0" smtClean="0">
                <a:solidFill>
                  <a:schemeClr val="tx1"/>
                </a:solidFill>
                <a:effectLst/>
                <a:latin typeface="Helvetica" panose="020B0604020202020204" pitchFamily="34" charset="0"/>
                <a:cs typeface="Helvetica" panose="020B0604020202020204" pitchFamily="34" charset="0"/>
              </a:rPr>
              <a:t>1:2</a:t>
            </a:r>
            <a:r>
              <a:rPr lang="tr-TR" dirty="0" smtClean="0">
                <a:solidFill>
                  <a:schemeClr val="tx1"/>
                </a:solidFill>
                <a:effectLst/>
                <a:latin typeface="Helvetica" panose="020B0604020202020204" pitchFamily="34" charset="0"/>
                <a:cs typeface="Helvetica" panose="020B0604020202020204" pitchFamily="34" charset="0"/>
              </a:rPr>
              <a:t> </a:t>
            </a:r>
            <a:r>
              <a:rPr lang="en-GB" dirty="0" smtClean="0">
                <a:solidFill>
                  <a:schemeClr val="tx1"/>
                </a:solidFill>
                <a:effectLst/>
                <a:latin typeface="Helvetica" panose="020B0604020202020204" pitchFamily="34" charset="0"/>
                <a:cs typeface="Helvetica" panose="020B0604020202020204" pitchFamily="34" charset="0"/>
              </a:rPr>
              <a:t>at </a:t>
            </a:r>
            <a:r>
              <a:rPr lang="en-GB" dirty="0">
                <a:solidFill>
                  <a:schemeClr val="tx1"/>
                </a:solidFill>
                <a:effectLst/>
                <a:latin typeface="Helvetica" panose="020B0604020202020204" pitchFamily="34" charset="0"/>
                <a:cs typeface="Helvetica" panose="020B0604020202020204" pitchFamily="34" charset="0"/>
              </a:rPr>
              <a:t>28 days’ curing age</a:t>
            </a:r>
            <a:endParaRPr lang="tr-TR" dirty="0">
              <a:solidFill>
                <a:schemeClr val="tx1"/>
              </a:solidFill>
              <a:latin typeface="Helvetica" panose="020B0604020202020204" pitchFamily="34" charset="0"/>
              <a:cs typeface="Helvetica" panose="020B0604020202020204" pitchFamily="34" charset="0"/>
            </a:endParaRPr>
          </a:p>
        </p:txBody>
      </p:sp>
      <p:pic>
        <p:nvPicPr>
          <p:cNvPr id="9" name="Picture 8"/>
          <p:cNvPicPr/>
          <p:nvPr/>
        </p:nvPicPr>
        <p:blipFill>
          <a:blip r:embed="rId2" cstate="print"/>
          <a:srcRect/>
          <a:stretch>
            <a:fillRect/>
          </a:stretch>
        </p:blipFill>
        <p:spPr bwMode="auto">
          <a:xfrm>
            <a:off x="-6846" y="1340768"/>
            <a:ext cx="5562600" cy="3629025"/>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876441" y="1414042"/>
            <a:ext cx="5267560" cy="537321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10927802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tr-TR" dirty="0"/>
          </a:p>
        </p:txBody>
      </p:sp>
      <p:sp>
        <p:nvSpPr>
          <p:cNvPr id="3" name="Title 2"/>
          <p:cNvSpPr>
            <a:spLocks noGrp="1"/>
          </p:cNvSpPr>
          <p:nvPr>
            <p:ph type="title"/>
          </p:nvPr>
        </p:nvSpPr>
        <p:spPr>
          <a:xfrm>
            <a:off x="467544" y="25638"/>
            <a:ext cx="8229600" cy="1143000"/>
          </a:xfrm>
        </p:spPr>
        <p:txBody>
          <a:bodyPr>
            <a:normAutofit fontScale="90000"/>
          </a:bodyPr>
          <a:lstStyle/>
          <a:p>
            <a:pPr algn="ctr"/>
            <a:r>
              <a:rPr lang="en-GB" dirty="0">
                <a:solidFill>
                  <a:schemeClr val="tx1"/>
                </a:solidFill>
                <a:effectLst/>
                <a:latin typeface="Helvetica" panose="020B0604020202020204" pitchFamily="34" charset="0"/>
                <a:cs typeface="Helvetica" panose="020B0604020202020204" pitchFamily="34" charset="0"/>
              </a:rPr>
              <a:t>SEM image of CEMI-</a:t>
            </a:r>
            <a:r>
              <a:rPr lang="en-GB" dirty="0" err="1">
                <a:solidFill>
                  <a:schemeClr val="tx1"/>
                </a:solidFill>
                <a:effectLst/>
                <a:latin typeface="Helvetica" panose="020B0604020202020204" pitchFamily="34" charset="0"/>
                <a:cs typeface="Helvetica" panose="020B0604020202020204" pitchFamily="34" charset="0"/>
              </a:rPr>
              <a:t>LGMgO</a:t>
            </a:r>
            <a:r>
              <a:rPr lang="en-GB" dirty="0">
                <a:solidFill>
                  <a:schemeClr val="tx1"/>
                </a:solidFill>
                <a:effectLst/>
                <a:latin typeface="Helvetica" panose="020B0604020202020204" pitchFamily="34" charset="0"/>
                <a:cs typeface="Helvetica" panose="020B0604020202020204" pitchFamily="34" charset="0"/>
              </a:rPr>
              <a:t> </a:t>
            </a:r>
            <a:r>
              <a:rPr lang="en-GB" dirty="0" smtClean="0">
                <a:solidFill>
                  <a:schemeClr val="tx1"/>
                </a:solidFill>
                <a:effectLst/>
                <a:latin typeface="Helvetica" panose="020B0604020202020204" pitchFamily="34" charset="0"/>
                <a:cs typeface="Helvetica" panose="020B0604020202020204" pitchFamily="34" charset="0"/>
              </a:rPr>
              <a:t>1:</a:t>
            </a:r>
            <a:r>
              <a:rPr lang="tr-TR" dirty="0" smtClean="0">
                <a:solidFill>
                  <a:schemeClr val="tx1"/>
                </a:solidFill>
                <a:effectLst/>
                <a:latin typeface="Helvetica" panose="020B0604020202020204" pitchFamily="34" charset="0"/>
                <a:cs typeface="Helvetica" panose="020B0604020202020204" pitchFamily="34" charset="0"/>
              </a:rPr>
              <a:t>4</a:t>
            </a:r>
            <a:r>
              <a:rPr lang="en-GB" dirty="0" smtClean="0">
                <a:solidFill>
                  <a:schemeClr val="tx1"/>
                </a:solidFill>
                <a:effectLst/>
                <a:latin typeface="Helvetica" panose="020B0604020202020204" pitchFamily="34" charset="0"/>
                <a:cs typeface="Helvetica" panose="020B0604020202020204" pitchFamily="34" charset="0"/>
              </a:rPr>
              <a:t> </a:t>
            </a:r>
            <a:r>
              <a:rPr lang="en-GB" dirty="0">
                <a:solidFill>
                  <a:schemeClr val="tx1"/>
                </a:solidFill>
                <a:effectLst/>
                <a:latin typeface="Helvetica" panose="020B0604020202020204" pitchFamily="34" charset="0"/>
                <a:cs typeface="Helvetica" panose="020B0604020202020204" pitchFamily="34" charset="0"/>
              </a:rPr>
              <a:t>at 28 days’ curing age</a:t>
            </a:r>
            <a:endParaRPr lang="tr-TR" dirty="0">
              <a:solidFill>
                <a:schemeClr val="tx1"/>
              </a:solidFill>
              <a:latin typeface="Helvetica" panose="020B0604020202020204" pitchFamily="34" charset="0"/>
              <a:cs typeface="Helvetica" panose="020B0604020202020204" pitchFamily="34" charset="0"/>
            </a:endParaRPr>
          </a:p>
        </p:txBody>
      </p:sp>
      <p:pic>
        <p:nvPicPr>
          <p:cNvPr id="4" name="Picture 3"/>
          <p:cNvPicPr/>
          <p:nvPr/>
        </p:nvPicPr>
        <p:blipFill>
          <a:blip r:embed="rId2" cstate="print"/>
          <a:srcRect/>
          <a:stretch>
            <a:fillRect/>
          </a:stretch>
        </p:blipFill>
        <p:spPr bwMode="auto">
          <a:xfrm>
            <a:off x="57494" y="1412775"/>
            <a:ext cx="4757420" cy="4104457"/>
          </a:xfrm>
          <a:prstGeom prst="rect">
            <a:avLst/>
          </a:prstGeom>
          <a:noFill/>
        </p:spPr>
      </p:pic>
      <p:pic>
        <p:nvPicPr>
          <p:cNvPr id="717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03848" y="1196752"/>
            <a:ext cx="5936073" cy="566139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81276551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0"/>
            <a:ext cx="8229600" cy="692696"/>
          </a:xfrm>
        </p:spPr>
        <p:txBody>
          <a:bodyPr>
            <a:normAutofit/>
          </a:bodyPr>
          <a:lstStyle/>
          <a:p>
            <a:r>
              <a:rPr lang="en-GB" sz="2500" dirty="0">
                <a:solidFill>
                  <a:schemeClr val="tx1"/>
                </a:solidFill>
                <a:effectLst/>
                <a:latin typeface="Helvetica" panose="020B0604020202020204" pitchFamily="34" charset="0"/>
                <a:cs typeface="Helvetica" panose="020B0604020202020204" pitchFamily="34" charset="0"/>
              </a:rPr>
              <a:t>SEM image of </a:t>
            </a:r>
            <a:r>
              <a:rPr lang="en-GB" sz="2500" dirty="0" smtClean="0">
                <a:solidFill>
                  <a:schemeClr val="tx1"/>
                </a:solidFill>
                <a:effectLst/>
                <a:latin typeface="Helvetica" panose="020B0604020202020204" pitchFamily="34" charset="0"/>
                <a:cs typeface="Helvetica" panose="020B0604020202020204" pitchFamily="34" charset="0"/>
              </a:rPr>
              <a:t>CEMI-</a:t>
            </a:r>
            <a:r>
              <a:rPr lang="tr-TR" sz="2500" dirty="0" err="1" smtClean="0">
                <a:solidFill>
                  <a:schemeClr val="tx1"/>
                </a:solidFill>
                <a:effectLst/>
                <a:latin typeface="Helvetica" panose="020B0604020202020204" pitchFamily="34" charset="0"/>
                <a:cs typeface="Helvetica" panose="020B0604020202020204" pitchFamily="34" charset="0"/>
              </a:rPr>
              <a:t>slag</a:t>
            </a:r>
            <a:r>
              <a:rPr lang="en-GB" sz="2500" dirty="0" smtClean="0">
                <a:solidFill>
                  <a:schemeClr val="tx1"/>
                </a:solidFill>
                <a:effectLst/>
                <a:latin typeface="Helvetica" panose="020B0604020202020204" pitchFamily="34" charset="0"/>
                <a:cs typeface="Helvetica" panose="020B0604020202020204" pitchFamily="34" charset="0"/>
              </a:rPr>
              <a:t> </a:t>
            </a:r>
            <a:r>
              <a:rPr lang="en-GB" sz="2500" dirty="0">
                <a:solidFill>
                  <a:schemeClr val="tx1"/>
                </a:solidFill>
                <a:effectLst/>
                <a:latin typeface="Helvetica" panose="020B0604020202020204" pitchFamily="34" charset="0"/>
                <a:cs typeface="Helvetica" panose="020B0604020202020204" pitchFamily="34" charset="0"/>
              </a:rPr>
              <a:t>1:2</a:t>
            </a:r>
            <a:r>
              <a:rPr lang="tr-TR" sz="2500" dirty="0">
                <a:solidFill>
                  <a:schemeClr val="tx1"/>
                </a:solidFill>
                <a:effectLst/>
                <a:latin typeface="Helvetica" panose="020B0604020202020204" pitchFamily="34" charset="0"/>
                <a:cs typeface="Helvetica" panose="020B0604020202020204" pitchFamily="34" charset="0"/>
              </a:rPr>
              <a:t> </a:t>
            </a:r>
            <a:r>
              <a:rPr lang="en-GB" sz="2500" dirty="0">
                <a:solidFill>
                  <a:schemeClr val="tx1"/>
                </a:solidFill>
                <a:effectLst/>
                <a:latin typeface="Helvetica" panose="020B0604020202020204" pitchFamily="34" charset="0"/>
                <a:cs typeface="Helvetica" panose="020B0604020202020204" pitchFamily="34" charset="0"/>
              </a:rPr>
              <a:t>at 28 days’ curing age</a:t>
            </a:r>
            <a:endParaRPr lang="tr-TR" sz="2500" dirty="0">
              <a:solidFill>
                <a:schemeClr val="tx1"/>
              </a:solidFill>
              <a:latin typeface="Helvetica" panose="020B0604020202020204" pitchFamily="34" charset="0"/>
              <a:cs typeface="Helvetica" panose="020B0604020202020204" pitchFamily="34" charset="0"/>
            </a:endParaRPr>
          </a:p>
        </p:txBody>
      </p:sp>
      <p:pic>
        <p:nvPicPr>
          <p:cNvPr id="819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488" y="1208125"/>
            <a:ext cx="5627911" cy="516101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Rectangle 3"/>
          <p:cNvSpPr/>
          <p:nvPr/>
        </p:nvSpPr>
        <p:spPr>
          <a:xfrm>
            <a:off x="179512" y="6280037"/>
            <a:ext cx="4572000" cy="584775"/>
          </a:xfrm>
          <a:prstGeom prst="rect">
            <a:avLst/>
          </a:prstGeom>
        </p:spPr>
        <p:txBody>
          <a:bodyPr>
            <a:spAutoFit/>
          </a:bodyPr>
          <a:lstStyle/>
          <a:p>
            <a:r>
              <a:rPr lang="en-GB" sz="1600" b="1" dirty="0">
                <a:solidFill>
                  <a:srgbClr val="FF0000"/>
                </a:solidFill>
              </a:rPr>
              <a:t>SEM image of CEMI-slag </a:t>
            </a:r>
            <a:r>
              <a:rPr lang="en-GB" sz="1600" b="1" dirty="0" smtClean="0">
                <a:solidFill>
                  <a:srgbClr val="FF0000"/>
                </a:solidFill>
              </a:rPr>
              <a:t>1:2</a:t>
            </a:r>
            <a:r>
              <a:rPr lang="tr-TR" sz="1600" b="1" dirty="0" smtClean="0">
                <a:solidFill>
                  <a:srgbClr val="FF0000"/>
                </a:solidFill>
              </a:rPr>
              <a:t> </a:t>
            </a:r>
            <a:r>
              <a:rPr lang="en-GB" sz="1600" b="1" dirty="0" smtClean="0">
                <a:solidFill>
                  <a:srgbClr val="FF0000"/>
                </a:solidFill>
              </a:rPr>
              <a:t>at </a:t>
            </a:r>
            <a:r>
              <a:rPr lang="en-GB" sz="1600" b="1" dirty="0">
                <a:solidFill>
                  <a:srgbClr val="FF0000"/>
                </a:solidFill>
              </a:rPr>
              <a:t>28 days – large area scan (X90)</a:t>
            </a:r>
            <a:endParaRPr lang="tr-TR" sz="1600" dirty="0">
              <a:solidFill>
                <a:srgbClr val="FF0000"/>
              </a:solidFill>
            </a:endParaRPr>
          </a:p>
        </p:txBody>
      </p:sp>
      <p:pic>
        <p:nvPicPr>
          <p:cNvPr id="819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655362" y="692696"/>
            <a:ext cx="5497553" cy="316001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78721073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496" y="0"/>
            <a:ext cx="9108504" cy="1143000"/>
          </a:xfrm>
        </p:spPr>
        <p:txBody>
          <a:bodyPr>
            <a:normAutofit/>
          </a:bodyPr>
          <a:lstStyle/>
          <a:p>
            <a:r>
              <a:rPr lang="en-GB" sz="2800" dirty="0">
                <a:solidFill>
                  <a:schemeClr val="tx1"/>
                </a:solidFill>
                <a:effectLst/>
                <a:latin typeface="Helvetica" panose="020B0604020202020204" pitchFamily="34" charset="0"/>
                <a:cs typeface="Helvetica" panose="020B0604020202020204" pitchFamily="34" charset="0"/>
              </a:rPr>
              <a:t>SEM image of CEMI-</a:t>
            </a:r>
            <a:r>
              <a:rPr lang="tr-TR" sz="2800" dirty="0" err="1">
                <a:solidFill>
                  <a:schemeClr val="tx1"/>
                </a:solidFill>
                <a:effectLst/>
                <a:latin typeface="Helvetica" panose="020B0604020202020204" pitchFamily="34" charset="0"/>
                <a:cs typeface="Helvetica" panose="020B0604020202020204" pitchFamily="34" charset="0"/>
              </a:rPr>
              <a:t>slag</a:t>
            </a:r>
            <a:r>
              <a:rPr lang="en-GB" sz="2800" dirty="0">
                <a:solidFill>
                  <a:schemeClr val="tx1"/>
                </a:solidFill>
                <a:effectLst/>
                <a:latin typeface="Helvetica" panose="020B0604020202020204" pitchFamily="34" charset="0"/>
                <a:cs typeface="Helvetica" panose="020B0604020202020204" pitchFamily="34" charset="0"/>
              </a:rPr>
              <a:t> </a:t>
            </a:r>
            <a:r>
              <a:rPr lang="en-GB" sz="2800" dirty="0" smtClean="0">
                <a:solidFill>
                  <a:schemeClr val="tx1"/>
                </a:solidFill>
                <a:effectLst/>
                <a:latin typeface="Helvetica" panose="020B0604020202020204" pitchFamily="34" charset="0"/>
                <a:cs typeface="Helvetica" panose="020B0604020202020204" pitchFamily="34" charset="0"/>
              </a:rPr>
              <a:t>1:</a:t>
            </a:r>
            <a:r>
              <a:rPr lang="tr-TR" sz="2800" dirty="0" smtClean="0">
                <a:solidFill>
                  <a:schemeClr val="tx1"/>
                </a:solidFill>
                <a:effectLst/>
                <a:latin typeface="Helvetica" panose="020B0604020202020204" pitchFamily="34" charset="0"/>
                <a:cs typeface="Helvetica" panose="020B0604020202020204" pitchFamily="34" charset="0"/>
              </a:rPr>
              <a:t>4 </a:t>
            </a:r>
            <a:r>
              <a:rPr lang="en-GB" sz="2800" dirty="0">
                <a:solidFill>
                  <a:schemeClr val="tx1"/>
                </a:solidFill>
                <a:effectLst/>
                <a:latin typeface="Helvetica" panose="020B0604020202020204" pitchFamily="34" charset="0"/>
                <a:cs typeface="Helvetica" panose="020B0604020202020204" pitchFamily="34" charset="0"/>
              </a:rPr>
              <a:t>at 28 days’ curing age</a:t>
            </a:r>
            <a:endParaRPr lang="tr-TR" sz="2800" dirty="0">
              <a:latin typeface="Helvetica" panose="020B0604020202020204" pitchFamily="34" charset="0"/>
              <a:cs typeface="Helvetica" panose="020B0604020202020204" pitchFamily="34" charset="0"/>
            </a:endParaRPr>
          </a:p>
        </p:txBody>
      </p:sp>
      <p:pic>
        <p:nvPicPr>
          <p:cNvPr id="1126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878032" y="908720"/>
            <a:ext cx="4265968" cy="278928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78" y="912202"/>
            <a:ext cx="5172075" cy="39814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1269" name="Picture 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499992" y="3689510"/>
            <a:ext cx="4626821" cy="31489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81886516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tr-TR" dirty="0" smtClean="0">
                <a:solidFill>
                  <a:schemeClr val="tx1"/>
                </a:solidFill>
                <a:latin typeface="Helvetica" panose="020B0604020202020204" pitchFamily="34" charset="0"/>
                <a:cs typeface="Helvetica" panose="020B0604020202020204" pitchFamily="34" charset="0"/>
              </a:rPr>
              <a:t>XRD </a:t>
            </a:r>
            <a:r>
              <a:rPr lang="tr-TR" dirty="0" err="1" smtClean="0">
                <a:solidFill>
                  <a:schemeClr val="tx1"/>
                </a:solidFill>
                <a:latin typeface="Helvetica" panose="020B0604020202020204" pitchFamily="34" charset="0"/>
                <a:cs typeface="Helvetica" panose="020B0604020202020204" pitchFamily="34" charset="0"/>
              </a:rPr>
              <a:t>Results</a:t>
            </a:r>
            <a:r>
              <a:rPr lang="tr-TR" dirty="0" smtClean="0">
                <a:solidFill>
                  <a:schemeClr val="tx1"/>
                </a:solidFill>
                <a:latin typeface="Helvetica" panose="020B0604020202020204" pitchFamily="34" charset="0"/>
                <a:cs typeface="Helvetica" panose="020B0604020202020204" pitchFamily="34" charset="0"/>
              </a:rPr>
              <a:t/>
            </a:r>
            <a:br>
              <a:rPr lang="tr-TR" dirty="0" smtClean="0">
                <a:solidFill>
                  <a:schemeClr val="tx1"/>
                </a:solidFill>
                <a:latin typeface="Helvetica" panose="020B0604020202020204" pitchFamily="34" charset="0"/>
                <a:cs typeface="Helvetica" panose="020B0604020202020204" pitchFamily="34" charset="0"/>
              </a:rPr>
            </a:br>
            <a:r>
              <a:rPr lang="tr-TR" dirty="0" err="1" smtClean="0">
                <a:solidFill>
                  <a:schemeClr val="tx1"/>
                </a:solidFill>
                <a:latin typeface="Helvetica" panose="020B0604020202020204" pitchFamily="34" charset="0"/>
                <a:cs typeface="Helvetica" panose="020B0604020202020204" pitchFamily="34" charset="0"/>
              </a:rPr>
              <a:t>Quantitative</a:t>
            </a:r>
            <a:r>
              <a:rPr lang="tr-TR" dirty="0" smtClean="0">
                <a:solidFill>
                  <a:schemeClr val="tx1"/>
                </a:solidFill>
                <a:latin typeface="Helvetica" panose="020B0604020202020204" pitchFamily="34" charset="0"/>
                <a:cs typeface="Helvetica" panose="020B0604020202020204" pitchFamily="34" charset="0"/>
              </a:rPr>
              <a:t> Analysis -</a:t>
            </a:r>
            <a:r>
              <a:rPr lang="tr-TR" dirty="0" err="1" smtClean="0">
                <a:solidFill>
                  <a:schemeClr val="tx1"/>
                </a:solidFill>
                <a:latin typeface="Helvetica" panose="020B0604020202020204" pitchFamily="34" charset="0"/>
                <a:cs typeface="Helvetica" panose="020B0604020202020204" pitchFamily="34" charset="0"/>
              </a:rPr>
              <a:t>Rietveld</a:t>
            </a:r>
            <a:endParaRPr lang="tr-TR" dirty="0">
              <a:solidFill>
                <a:schemeClr val="tx1"/>
              </a:solidFill>
              <a:latin typeface="Helvetica" panose="020B0604020202020204" pitchFamily="34" charset="0"/>
              <a:cs typeface="Helvetica" panose="020B0604020202020204" pitchFamily="34" charset="0"/>
            </a:endParaRPr>
          </a:p>
        </p:txBody>
      </p:sp>
      <p:pic>
        <p:nvPicPr>
          <p:cNvPr id="1638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131840" y="1813172"/>
            <a:ext cx="5410200" cy="47529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TextBox 3"/>
          <p:cNvSpPr txBox="1"/>
          <p:nvPr/>
        </p:nvSpPr>
        <p:spPr>
          <a:xfrm>
            <a:off x="3503512" y="1629590"/>
            <a:ext cx="2376264" cy="369332"/>
          </a:xfrm>
          <a:prstGeom prst="rect">
            <a:avLst/>
          </a:prstGeom>
          <a:noFill/>
        </p:spPr>
        <p:txBody>
          <a:bodyPr wrap="square" rtlCol="0">
            <a:spAutoFit/>
          </a:bodyPr>
          <a:lstStyle/>
          <a:p>
            <a:r>
              <a:rPr lang="tr-TR" dirty="0" smtClean="0"/>
              <a:t>CEMI-</a:t>
            </a:r>
            <a:r>
              <a:rPr lang="tr-TR" dirty="0" err="1" smtClean="0"/>
              <a:t>LGMgO</a:t>
            </a:r>
            <a:r>
              <a:rPr lang="tr-TR" dirty="0" smtClean="0"/>
              <a:t> 1:2</a:t>
            </a:r>
            <a:endParaRPr lang="tr-TR" dirty="0"/>
          </a:p>
        </p:txBody>
      </p:sp>
      <p:sp>
        <p:nvSpPr>
          <p:cNvPr id="6" name="TextBox 5"/>
          <p:cNvSpPr txBox="1"/>
          <p:nvPr/>
        </p:nvSpPr>
        <p:spPr>
          <a:xfrm>
            <a:off x="6192185" y="1609840"/>
            <a:ext cx="2376264" cy="369332"/>
          </a:xfrm>
          <a:prstGeom prst="rect">
            <a:avLst/>
          </a:prstGeom>
          <a:noFill/>
        </p:spPr>
        <p:txBody>
          <a:bodyPr wrap="square" rtlCol="0">
            <a:spAutoFit/>
          </a:bodyPr>
          <a:lstStyle/>
          <a:p>
            <a:r>
              <a:rPr lang="tr-TR" dirty="0" smtClean="0"/>
              <a:t>CEMI-</a:t>
            </a:r>
            <a:r>
              <a:rPr lang="tr-TR" dirty="0" err="1" smtClean="0"/>
              <a:t>LGMgO</a:t>
            </a:r>
            <a:r>
              <a:rPr lang="tr-TR" dirty="0" smtClean="0"/>
              <a:t> 1:4</a:t>
            </a:r>
            <a:endParaRPr lang="tr-TR" dirty="0"/>
          </a:p>
        </p:txBody>
      </p:sp>
      <p:sp>
        <p:nvSpPr>
          <p:cNvPr id="7" name="TextBox 6"/>
          <p:cNvSpPr txBox="1"/>
          <p:nvPr/>
        </p:nvSpPr>
        <p:spPr>
          <a:xfrm>
            <a:off x="3349446" y="4431098"/>
            <a:ext cx="2376264" cy="369332"/>
          </a:xfrm>
          <a:prstGeom prst="rect">
            <a:avLst/>
          </a:prstGeom>
          <a:noFill/>
        </p:spPr>
        <p:txBody>
          <a:bodyPr wrap="square" rtlCol="0">
            <a:spAutoFit/>
          </a:bodyPr>
          <a:lstStyle/>
          <a:p>
            <a:r>
              <a:rPr lang="tr-TR" dirty="0" smtClean="0"/>
              <a:t>    CEMI-</a:t>
            </a:r>
            <a:r>
              <a:rPr lang="tr-TR" dirty="0" err="1" smtClean="0"/>
              <a:t>slag</a:t>
            </a:r>
            <a:r>
              <a:rPr lang="tr-TR" dirty="0" smtClean="0"/>
              <a:t> 1:2</a:t>
            </a:r>
            <a:endParaRPr lang="tr-TR" dirty="0"/>
          </a:p>
        </p:txBody>
      </p:sp>
      <p:sp>
        <p:nvSpPr>
          <p:cNvPr id="8" name="TextBox 7"/>
          <p:cNvSpPr txBox="1"/>
          <p:nvPr/>
        </p:nvSpPr>
        <p:spPr>
          <a:xfrm>
            <a:off x="5978297" y="4350544"/>
            <a:ext cx="2376264" cy="369332"/>
          </a:xfrm>
          <a:prstGeom prst="rect">
            <a:avLst/>
          </a:prstGeom>
          <a:noFill/>
        </p:spPr>
        <p:txBody>
          <a:bodyPr wrap="square" rtlCol="0">
            <a:spAutoFit/>
          </a:bodyPr>
          <a:lstStyle/>
          <a:p>
            <a:r>
              <a:rPr lang="tr-TR" dirty="0" smtClean="0"/>
              <a:t>     CEMI-</a:t>
            </a:r>
            <a:r>
              <a:rPr lang="tr-TR" dirty="0" err="1" smtClean="0"/>
              <a:t>slag</a:t>
            </a:r>
            <a:r>
              <a:rPr lang="tr-TR" dirty="0" smtClean="0"/>
              <a:t> 1:4</a:t>
            </a:r>
            <a:endParaRPr lang="tr-TR" dirty="0"/>
          </a:p>
        </p:txBody>
      </p:sp>
      <p:sp>
        <p:nvSpPr>
          <p:cNvPr id="11" name="TextBox 10"/>
          <p:cNvSpPr txBox="1"/>
          <p:nvPr/>
        </p:nvSpPr>
        <p:spPr>
          <a:xfrm>
            <a:off x="375678" y="2348880"/>
            <a:ext cx="2376264" cy="369332"/>
          </a:xfrm>
          <a:prstGeom prst="rect">
            <a:avLst/>
          </a:prstGeom>
          <a:noFill/>
        </p:spPr>
        <p:txBody>
          <a:bodyPr wrap="square" rtlCol="0">
            <a:spAutoFit/>
          </a:bodyPr>
          <a:lstStyle/>
          <a:p>
            <a:r>
              <a:rPr lang="tr-TR" dirty="0" smtClean="0"/>
              <a:t>          CEMI</a:t>
            </a:r>
            <a:endParaRPr lang="tr-TR" dirty="0"/>
          </a:p>
        </p:txBody>
      </p:sp>
      <p:pic>
        <p:nvPicPr>
          <p:cNvPr id="16388"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1520" y="2604451"/>
            <a:ext cx="2333625" cy="20955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09773691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endParaRPr lang="en-GB" dirty="0" smtClean="0"/>
          </a:p>
          <a:p>
            <a:r>
              <a:rPr lang="tr-TR" dirty="0" smtClean="0">
                <a:latin typeface="Helvetica" panose="020B0604020202020204" pitchFamily="34" charset="0"/>
                <a:cs typeface="Helvetica" panose="020B0604020202020204" pitchFamily="34" charset="0"/>
              </a:rPr>
              <a:t>LGMgO, PFA and slag blended mixtures performed well in terms of </a:t>
            </a:r>
            <a:r>
              <a:rPr lang="en-GB" dirty="0" smtClean="0">
                <a:latin typeface="Helvetica" panose="020B0604020202020204" pitchFamily="34" charset="0"/>
                <a:cs typeface="Helvetica" panose="020B0604020202020204" pitchFamily="34" charset="0"/>
              </a:rPr>
              <a:t>physical integrity -</a:t>
            </a:r>
            <a:r>
              <a:rPr lang="tr-TR" dirty="0" smtClean="0">
                <a:latin typeface="Helvetica" panose="020B0604020202020204" pitchFamily="34" charset="0"/>
                <a:cs typeface="Helvetica" panose="020B0604020202020204" pitchFamily="34" charset="0"/>
              </a:rPr>
              <a:t> UCS development at ALL ratios studied (1:1 to 1:9). </a:t>
            </a:r>
            <a:endParaRPr lang="en-GB" dirty="0" smtClean="0">
              <a:latin typeface="Helvetica" panose="020B0604020202020204" pitchFamily="34" charset="0"/>
              <a:cs typeface="Helvetica" panose="020B0604020202020204" pitchFamily="34" charset="0"/>
            </a:endParaRPr>
          </a:p>
          <a:p>
            <a:pPr lvl="0"/>
            <a:endParaRPr lang="en-GB" dirty="0" smtClean="0">
              <a:latin typeface="Helvetica" panose="020B0604020202020204" pitchFamily="34" charset="0"/>
              <a:cs typeface="Helvetica" panose="020B0604020202020204" pitchFamily="34" charset="0"/>
            </a:endParaRPr>
          </a:p>
          <a:p>
            <a:pPr lvl="0"/>
            <a:endParaRPr lang="en-GB" dirty="0" smtClean="0">
              <a:latin typeface="Helvetica" panose="020B0604020202020204" pitchFamily="34" charset="0"/>
              <a:cs typeface="Helvetica" panose="020B0604020202020204" pitchFamily="34" charset="0"/>
            </a:endParaRPr>
          </a:p>
          <a:p>
            <a:pPr lvl="0"/>
            <a:endParaRPr lang="en-GB" dirty="0" smtClean="0">
              <a:latin typeface="Helvetica" panose="020B0604020202020204" pitchFamily="34" charset="0"/>
              <a:cs typeface="Helvetica" panose="020B0604020202020204" pitchFamily="34" charset="0"/>
            </a:endParaRPr>
          </a:p>
          <a:p>
            <a:pPr lvl="0"/>
            <a:r>
              <a:rPr lang="en-GB" dirty="0" smtClean="0">
                <a:latin typeface="Helvetica" panose="020B0604020202020204" pitchFamily="34" charset="0"/>
                <a:cs typeface="Helvetica" panose="020B0604020202020204" pitchFamily="34" charset="0"/>
              </a:rPr>
              <a:t>Leaching </a:t>
            </a:r>
            <a:r>
              <a:rPr lang="en-GB" dirty="0" smtClean="0">
                <a:latin typeface="Helvetica" panose="020B0604020202020204" pitchFamily="34" charset="0"/>
                <a:cs typeface="Helvetica" panose="020B0604020202020204" pitchFamily="34" charset="0"/>
              </a:rPr>
              <a:t>test results clearly showed that the use of </a:t>
            </a:r>
            <a:r>
              <a:rPr lang="en-GB" dirty="0" err="1" smtClean="0">
                <a:latin typeface="Helvetica" pitchFamily="34" charset="0"/>
                <a:cs typeface="Helvetica" pitchFamily="34" charset="0"/>
              </a:rPr>
              <a:t>LGMgO</a:t>
            </a:r>
            <a:r>
              <a:rPr lang="en-GB" dirty="0" smtClean="0">
                <a:latin typeface="Helvetica" pitchFamily="34" charset="0"/>
                <a:cs typeface="Helvetica" pitchFamily="34" charset="0"/>
              </a:rPr>
              <a:t>, steel slag, PFA and </a:t>
            </a:r>
            <a:r>
              <a:rPr lang="en-GB" dirty="0" err="1" smtClean="0">
                <a:latin typeface="Helvetica" pitchFamily="34" charset="0"/>
                <a:cs typeface="Helvetica" pitchFamily="34" charset="0"/>
              </a:rPr>
              <a:t>hlime</a:t>
            </a:r>
            <a:r>
              <a:rPr lang="en-GB" dirty="0" smtClean="0">
                <a:latin typeface="Helvetica" pitchFamily="34" charset="0"/>
                <a:cs typeface="Helvetica" pitchFamily="34" charset="0"/>
              </a:rPr>
              <a:t> as alternative binders for EAFD S/S exhibited much better product performance in terms of granular leaching test regime when compared to the monolithic one.   </a:t>
            </a:r>
          </a:p>
          <a:p>
            <a:endParaRPr lang="tr-TR" dirty="0">
              <a:latin typeface="Helvetica" panose="020B0604020202020204" pitchFamily="34" charset="0"/>
              <a:cs typeface="Helvetica" panose="020B0604020202020204" pitchFamily="34" charset="0"/>
            </a:endParaRPr>
          </a:p>
        </p:txBody>
      </p:sp>
      <p:sp>
        <p:nvSpPr>
          <p:cNvPr id="2" name="Title 1"/>
          <p:cNvSpPr>
            <a:spLocks noGrp="1"/>
          </p:cNvSpPr>
          <p:nvPr>
            <p:ph type="title"/>
          </p:nvPr>
        </p:nvSpPr>
        <p:spPr>
          <a:xfrm>
            <a:off x="457200" y="505308"/>
            <a:ext cx="8229600" cy="1143000"/>
          </a:xfrm>
        </p:spPr>
        <p:txBody>
          <a:bodyPr/>
          <a:lstStyle/>
          <a:p>
            <a:pPr algn="ctr"/>
            <a:r>
              <a:rPr lang="tr-TR" b="1" dirty="0" smtClean="0">
                <a:solidFill>
                  <a:schemeClr val="tx1"/>
                </a:solidFill>
                <a:latin typeface="Helvetica" panose="020B0604020202020204" pitchFamily="34" charset="0"/>
                <a:cs typeface="Helvetica" panose="020B0604020202020204" pitchFamily="34" charset="0"/>
              </a:rPr>
              <a:t>CONCLUSIONS</a:t>
            </a:r>
            <a:endParaRPr lang="tr-TR" b="1" dirty="0">
              <a:solidFill>
                <a:schemeClr val="tx1"/>
              </a:solidFill>
              <a:latin typeface="Helvetica" panose="020B0604020202020204" pitchFamily="34" charset="0"/>
              <a:cs typeface="Helvetica" panose="020B0604020202020204" pitchFamily="34" charset="0"/>
            </a:endParaRPr>
          </a:p>
        </p:txBody>
      </p:sp>
      <p:pic>
        <p:nvPicPr>
          <p:cNvPr id="4" name="Picture 8" descr="https://media.licdn.com/mpr/mpr/shrink_200_200/AAEAAQAAAAAAAAKQAAAAJDgwMTFlNDVkLWNmMDktNDFhNC1hYWY5LTc5MDhjODE3ZWUxZA.png"/>
          <p:cNvPicPr>
            <a:picLocks noChangeAspect="1" noChangeArrowheads="1"/>
          </p:cNvPicPr>
          <p:nvPr/>
        </p:nvPicPr>
        <p:blipFill>
          <a:blip r:embed="rId2" cstate="print"/>
          <a:srcRect/>
          <a:stretch>
            <a:fillRect/>
          </a:stretch>
        </p:blipFill>
        <p:spPr bwMode="auto">
          <a:xfrm>
            <a:off x="7812360" y="5526360"/>
            <a:ext cx="1331640" cy="1331640"/>
          </a:xfrm>
          <a:prstGeom prst="rect">
            <a:avLst/>
          </a:prstGeom>
          <a:noFill/>
        </p:spPr>
      </p:pic>
    </p:spTree>
    <p:extLst>
      <p:ext uri="{BB962C8B-B14F-4D97-AF65-F5344CB8AC3E}">
        <p14:creationId xmlns="" xmlns:p14="http://schemas.microsoft.com/office/powerpoint/2010/main" val="344227505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lvl="0"/>
            <a:endParaRPr lang="en-GB" dirty="0" smtClean="0"/>
          </a:p>
          <a:p>
            <a:r>
              <a:rPr lang="en-GB" dirty="0" smtClean="0"/>
              <a:t>SEM analysis was able to detect the formation of cement hydration products (</a:t>
            </a:r>
            <a:r>
              <a:rPr lang="en-GB" dirty="0" err="1" smtClean="0"/>
              <a:t>portlandite</a:t>
            </a:r>
            <a:r>
              <a:rPr lang="en-GB" dirty="0" smtClean="0"/>
              <a:t> and </a:t>
            </a:r>
            <a:r>
              <a:rPr lang="en-GB" dirty="0" err="1" smtClean="0"/>
              <a:t>ettringite</a:t>
            </a:r>
            <a:r>
              <a:rPr lang="en-GB" dirty="0" smtClean="0"/>
              <a:t>)  formation of C-H and/or C-S-H cement hydration products. </a:t>
            </a:r>
          </a:p>
          <a:p>
            <a:pPr lvl="0"/>
            <a:endParaRPr lang="en-GB" dirty="0" smtClean="0"/>
          </a:p>
          <a:p>
            <a:pPr lvl="0"/>
            <a:endParaRPr lang="en-GB" dirty="0" smtClean="0"/>
          </a:p>
          <a:p>
            <a:pPr lvl="0"/>
            <a:endParaRPr lang="en-GB" dirty="0" smtClean="0"/>
          </a:p>
          <a:p>
            <a:pPr lvl="0"/>
            <a:endParaRPr lang="en-GB" dirty="0" smtClean="0"/>
          </a:p>
          <a:p>
            <a:pPr lvl="0"/>
            <a:r>
              <a:rPr lang="en-GB" dirty="0" smtClean="0"/>
              <a:t>Effective replacement of cement by </a:t>
            </a:r>
            <a:r>
              <a:rPr lang="en-GB" dirty="0" err="1" smtClean="0"/>
              <a:t>LGMgO</a:t>
            </a:r>
            <a:r>
              <a:rPr lang="en-GB" dirty="0" smtClean="0"/>
              <a:t> and steel slag (both waste by-products) at a ratio of 1:4 significantly improves both the economics and sustainability characteristics of this treatment technique. </a:t>
            </a:r>
          </a:p>
          <a:p>
            <a:endParaRPr lang="en-GB" dirty="0" smtClean="0"/>
          </a:p>
          <a:p>
            <a:endParaRPr lang="en-GB" dirty="0"/>
          </a:p>
        </p:txBody>
      </p:sp>
      <p:sp>
        <p:nvSpPr>
          <p:cNvPr id="3" name="Title 2"/>
          <p:cNvSpPr>
            <a:spLocks noGrp="1"/>
          </p:cNvSpPr>
          <p:nvPr>
            <p:ph type="title"/>
          </p:nvPr>
        </p:nvSpPr>
        <p:spPr/>
        <p:txBody>
          <a:bodyPr/>
          <a:lstStyle/>
          <a:p>
            <a:pPr algn="ctr"/>
            <a:r>
              <a:rPr lang="tr-TR" dirty="0" smtClean="0">
                <a:solidFill>
                  <a:schemeClr val="tx1"/>
                </a:solidFill>
                <a:latin typeface="Helvetica" panose="020B0604020202020204" pitchFamily="34" charset="0"/>
                <a:cs typeface="Helvetica" panose="020B0604020202020204" pitchFamily="34" charset="0"/>
              </a:rPr>
              <a:t>CONCLUSIONS</a:t>
            </a:r>
            <a:endParaRPr lang="en-GB"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tr-TR"/>
          </a:p>
        </p:txBody>
      </p:sp>
      <p:sp>
        <p:nvSpPr>
          <p:cNvPr id="3" name="Title 2"/>
          <p:cNvSpPr>
            <a:spLocks noGrp="1"/>
          </p:cNvSpPr>
          <p:nvPr>
            <p:ph type="title"/>
          </p:nvPr>
        </p:nvSpPr>
        <p:spPr/>
        <p:txBody>
          <a:bodyPr/>
          <a:lstStyle/>
          <a:p>
            <a:endParaRPr lang="tr-TR"/>
          </a:p>
        </p:txBody>
      </p:sp>
      <p:pic>
        <p:nvPicPr>
          <p:cNvPr id="2050" name="Picture 2" descr="http://www.pioneers.jo/sites/default/files/med_antalya.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3448"/>
            <a:ext cx="9142253" cy="6871448"/>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971600" y="3861048"/>
            <a:ext cx="7200800" cy="2215991"/>
          </a:xfrm>
          <a:prstGeom prst="rect">
            <a:avLst/>
          </a:prstGeom>
          <a:noFill/>
        </p:spPr>
        <p:txBody>
          <a:bodyPr wrap="square" rtlCol="0">
            <a:spAutoFit/>
          </a:bodyPr>
          <a:lstStyle/>
          <a:p>
            <a:r>
              <a:rPr lang="tr-TR" sz="4600" b="1" dirty="0" smtClean="0">
                <a:latin typeface="Helvetica" panose="020B0604020202020204" pitchFamily="34" charset="0"/>
                <a:cs typeface="Helvetica" panose="020B0604020202020204" pitchFamily="34" charset="0"/>
              </a:rPr>
              <a:t>Thanks for Listening!</a:t>
            </a:r>
            <a:r>
              <a:rPr lang="en-GB" sz="4600" b="1" dirty="0" smtClean="0">
                <a:latin typeface="Helvetica" panose="020B0604020202020204" pitchFamily="34" charset="0"/>
                <a:cs typeface="Helvetica" panose="020B0604020202020204" pitchFamily="34" charset="0"/>
              </a:rPr>
              <a:t> </a:t>
            </a:r>
            <a:r>
              <a:rPr lang="tr-TR" sz="4600" b="1" dirty="0" smtClean="0">
                <a:latin typeface="Helvetica" panose="020B0604020202020204" pitchFamily="34" charset="0"/>
                <a:cs typeface="Helvetica" panose="020B0604020202020204" pitchFamily="34" charset="0"/>
                <a:sym typeface="Wingdings" panose="05000000000000000000" pitchFamily="2" charset="2"/>
              </a:rPr>
              <a:t></a:t>
            </a:r>
            <a:endParaRPr lang="en-GB" sz="4600" b="1" dirty="0" smtClean="0">
              <a:latin typeface="Helvetica" panose="020B0604020202020204" pitchFamily="34" charset="0"/>
              <a:cs typeface="Helvetica" panose="020B0604020202020204" pitchFamily="34" charset="0"/>
            </a:endParaRPr>
          </a:p>
          <a:p>
            <a:r>
              <a:rPr lang="tr-TR" sz="4600" b="1" dirty="0" smtClean="0">
                <a:latin typeface="Helvetica" panose="020B0604020202020204" pitchFamily="34" charset="0"/>
                <a:cs typeface="Helvetica" panose="020B0604020202020204" pitchFamily="34" charset="0"/>
              </a:rPr>
              <a:t>Any Questions, please?! </a:t>
            </a:r>
          </a:p>
          <a:p>
            <a:r>
              <a:rPr lang="tr-TR" sz="4600" b="1" dirty="0" smtClean="0">
                <a:latin typeface="Helvetica" panose="020B0604020202020204" pitchFamily="34" charset="0"/>
                <a:cs typeface="Helvetica" panose="020B0604020202020204" pitchFamily="34" charset="0"/>
              </a:rPr>
              <a:t> </a:t>
            </a:r>
            <a:endParaRPr lang="tr-TR" sz="4600" b="1" dirty="0">
              <a:latin typeface="Helvetica" panose="020B0604020202020204" pitchFamily="34" charset="0"/>
              <a:cs typeface="Helvetica" panose="020B0604020202020204" pitchFamily="34" charset="0"/>
            </a:endParaRPr>
          </a:p>
        </p:txBody>
      </p:sp>
    </p:spTree>
    <p:extLst>
      <p:ext uri="{BB962C8B-B14F-4D97-AF65-F5344CB8AC3E}">
        <p14:creationId xmlns="" xmlns:p14="http://schemas.microsoft.com/office/powerpoint/2010/main" val="322967757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lh3.googleusercontent.com/-YSanaUeOGgQ/UwcjsdP9hSI/AAAAAAAAAUI/_D8U1zcCUWQ/s1280-Ic42/2014-02-2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979"/>
          </a:xfrm>
          <a:prstGeom prst="rect">
            <a:avLst/>
          </a:prstGeom>
          <a:noFill/>
          <a:extLst>
            <a:ext uri="{909E8E84-426E-40DD-AFC4-6F175D3DCCD1}">
              <a14:hiddenFill xmlns="" xmlns:a14="http://schemas.microsoft.com/office/drawing/2010/main">
                <a:solidFill>
                  <a:srgbClr val="FFFFFF"/>
                </a:solidFill>
              </a14:hiddenFill>
            </a:ext>
          </a:extLst>
        </p:spPr>
      </p:pic>
      <p:pic>
        <p:nvPicPr>
          <p:cNvPr id="1026" name="Picture 2" descr="http://www.antalya.edu.tr/uploads/uQuattzM.png"/>
          <p:cNvPicPr>
            <a:picLocks noChangeAspect="1" noChangeArrowheads="1"/>
          </p:cNvPicPr>
          <p:nvPr/>
        </p:nvPicPr>
        <p:blipFill>
          <a:blip r:embed="rId3" cstate="print"/>
          <a:srcRect/>
          <a:stretch>
            <a:fillRect/>
          </a:stretch>
        </p:blipFill>
        <p:spPr bwMode="auto">
          <a:xfrm>
            <a:off x="2339752" y="836712"/>
            <a:ext cx="4248472" cy="1267198"/>
          </a:xfrm>
          <a:prstGeom prst="rect">
            <a:avLst/>
          </a:prstGeom>
          <a:noFill/>
        </p:spPr>
      </p:pic>
    </p:spTree>
    <p:extLst>
      <p:ext uri="{BB962C8B-B14F-4D97-AF65-F5344CB8AC3E}">
        <p14:creationId xmlns="" xmlns:p14="http://schemas.microsoft.com/office/powerpoint/2010/main" val="250076989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2468880"/>
            <a:ext cx="8229600" cy="4389120"/>
          </a:xfrm>
        </p:spPr>
        <p:txBody>
          <a:bodyPr>
            <a:normAutofit/>
          </a:bodyPr>
          <a:lstStyle/>
          <a:p>
            <a:r>
              <a:rPr lang="tr-TR" sz="3000" dirty="0" err="1">
                <a:latin typeface="Helvetica" panose="020B0604020202020204" pitchFamily="34" charset="0"/>
                <a:cs typeface="Helvetica" panose="020B0604020202020204" pitchFamily="34" charset="0"/>
              </a:rPr>
              <a:t>T</a:t>
            </a:r>
            <a:r>
              <a:rPr lang="tr-TR" sz="3000" dirty="0" err="1" smtClean="0">
                <a:latin typeface="Helvetica" panose="020B0604020202020204" pitchFamily="34" charset="0"/>
                <a:cs typeface="Helvetica" panose="020B0604020202020204" pitchFamily="34" charset="0"/>
              </a:rPr>
              <a:t>ype</a:t>
            </a:r>
            <a:r>
              <a:rPr lang="tr-TR" sz="3000" dirty="0" smtClean="0">
                <a:latin typeface="Helvetica" panose="020B0604020202020204" pitchFamily="34" charset="0"/>
                <a:cs typeface="Helvetica" panose="020B0604020202020204" pitchFamily="34" charset="0"/>
              </a:rPr>
              <a:t> of application, </a:t>
            </a:r>
            <a:endParaRPr lang="en-GB" sz="3000" dirty="0" smtClean="0">
              <a:latin typeface="Helvetica" panose="020B0604020202020204" pitchFamily="34" charset="0"/>
              <a:cs typeface="Helvetica" panose="020B0604020202020204" pitchFamily="34" charset="0"/>
            </a:endParaRPr>
          </a:p>
          <a:p>
            <a:r>
              <a:rPr lang="tr-TR" sz="3000" dirty="0" err="1" smtClean="0">
                <a:latin typeface="Helvetica" panose="020B0604020202020204" pitchFamily="34" charset="0"/>
                <a:cs typeface="Helvetica" panose="020B0604020202020204" pitchFamily="34" charset="0"/>
              </a:rPr>
              <a:t>Economic</a:t>
            </a:r>
            <a:r>
              <a:rPr lang="tr-TR" sz="3000" dirty="0" smtClean="0">
                <a:latin typeface="Helvetica" panose="020B0604020202020204" pitchFamily="34" charset="0"/>
                <a:cs typeface="Helvetica" panose="020B0604020202020204" pitchFamily="34" charset="0"/>
              </a:rPr>
              <a:t> concerns, </a:t>
            </a:r>
            <a:endParaRPr lang="en-GB" sz="3000" dirty="0" smtClean="0">
              <a:latin typeface="Helvetica" panose="020B0604020202020204" pitchFamily="34" charset="0"/>
              <a:cs typeface="Helvetica" panose="020B0604020202020204" pitchFamily="34" charset="0"/>
            </a:endParaRPr>
          </a:p>
          <a:p>
            <a:r>
              <a:rPr lang="tr-TR" sz="3000" dirty="0" err="1">
                <a:latin typeface="Helvetica" panose="020B0604020202020204" pitchFamily="34" charset="0"/>
                <a:cs typeface="Helvetica" panose="020B0604020202020204" pitchFamily="34" charset="0"/>
              </a:rPr>
              <a:t>A</a:t>
            </a:r>
            <a:r>
              <a:rPr lang="tr-TR" sz="3000" dirty="0" err="1" smtClean="0">
                <a:latin typeface="Helvetica" panose="020B0604020202020204" pitchFamily="34" charset="0"/>
                <a:cs typeface="Helvetica" panose="020B0604020202020204" pitchFamily="34" charset="0"/>
              </a:rPr>
              <a:t>rchitectural</a:t>
            </a:r>
            <a:r>
              <a:rPr lang="tr-TR" sz="3000" dirty="0" smtClean="0">
                <a:latin typeface="Helvetica" panose="020B0604020202020204" pitchFamily="34" charset="0"/>
                <a:cs typeface="Helvetica" panose="020B0604020202020204" pitchFamily="34" charset="0"/>
              </a:rPr>
              <a:t> and </a:t>
            </a:r>
            <a:endParaRPr lang="en-GB" sz="3000" dirty="0" smtClean="0">
              <a:latin typeface="Helvetica" panose="020B0604020202020204" pitchFamily="34" charset="0"/>
              <a:cs typeface="Helvetica" panose="020B0604020202020204" pitchFamily="34" charset="0"/>
            </a:endParaRPr>
          </a:p>
          <a:p>
            <a:r>
              <a:rPr lang="tr-TR" sz="3000" dirty="0" err="1">
                <a:latin typeface="Helvetica" panose="020B0604020202020204" pitchFamily="34" charset="0"/>
                <a:cs typeface="Helvetica" panose="020B0604020202020204" pitchFamily="34" charset="0"/>
              </a:rPr>
              <a:t>F</a:t>
            </a:r>
            <a:r>
              <a:rPr lang="tr-TR" sz="3000" dirty="0" err="1" smtClean="0">
                <a:latin typeface="Helvetica" panose="020B0604020202020204" pitchFamily="34" charset="0"/>
                <a:cs typeface="Helvetica" panose="020B0604020202020204" pitchFamily="34" charset="0"/>
              </a:rPr>
              <a:t>unctional</a:t>
            </a:r>
            <a:r>
              <a:rPr lang="tr-TR" sz="3000" dirty="0" smtClean="0">
                <a:latin typeface="Helvetica" panose="020B0604020202020204" pitchFamily="34" charset="0"/>
                <a:cs typeface="Helvetica" panose="020B0604020202020204" pitchFamily="34" charset="0"/>
              </a:rPr>
              <a:t> concerns and issues related to sustainability</a:t>
            </a:r>
            <a:endParaRPr lang="en-GB" sz="3000" dirty="0">
              <a:latin typeface="Helvetica" panose="020B0604020202020204" pitchFamily="34" charset="0"/>
              <a:cs typeface="Helvetica" panose="020B0604020202020204" pitchFamily="34" charset="0"/>
            </a:endParaRPr>
          </a:p>
        </p:txBody>
      </p:sp>
      <p:sp>
        <p:nvSpPr>
          <p:cNvPr id="3" name="Title 2"/>
          <p:cNvSpPr>
            <a:spLocks noGrp="1"/>
          </p:cNvSpPr>
          <p:nvPr>
            <p:ph type="title"/>
          </p:nvPr>
        </p:nvSpPr>
        <p:spPr>
          <a:xfrm>
            <a:off x="467544" y="836712"/>
            <a:ext cx="8229600" cy="1143000"/>
          </a:xfrm>
        </p:spPr>
        <p:txBody>
          <a:bodyPr>
            <a:normAutofit fontScale="90000"/>
          </a:bodyPr>
          <a:lstStyle/>
          <a:p>
            <a:r>
              <a:rPr lang="en-GB" b="1" dirty="0" smtClean="0">
                <a:solidFill>
                  <a:schemeClr val="tx1"/>
                </a:solidFill>
                <a:latin typeface="Helvetica" panose="020B0604020202020204" pitchFamily="34" charset="0"/>
                <a:cs typeface="Helvetica" panose="020B0604020202020204" pitchFamily="34" charset="0"/>
              </a:rPr>
              <a:t>Material selection</a:t>
            </a:r>
            <a:br>
              <a:rPr lang="en-GB" b="1" dirty="0" smtClean="0">
                <a:solidFill>
                  <a:schemeClr val="tx1"/>
                </a:solidFill>
                <a:latin typeface="Helvetica" panose="020B0604020202020204" pitchFamily="34" charset="0"/>
                <a:cs typeface="Helvetica" panose="020B0604020202020204" pitchFamily="34" charset="0"/>
              </a:rPr>
            </a:br>
            <a:r>
              <a:rPr lang="en-GB" b="1" dirty="0" smtClean="0">
                <a:solidFill>
                  <a:schemeClr val="tx1"/>
                </a:solidFill>
                <a:latin typeface="Helvetica" panose="020B0604020202020204" pitchFamily="34" charset="0"/>
                <a:cs typeface="Helvetica" panose="020B0604020202020204" pitchFamily="34" charset="0"/>
              </a:rPr>
              <a:t>				 </a:t>
            </a:r>
            <a:r>
              <a:rPr lang="en-GB" dirty="0" smtClean="0">
                <a:solidFill>
                  <a:schemeClr val="tx1"/>
                </a:solidFill>
                <a:latin typeface="Helvetica" panose="020B0604020202020204" pitchFamily="34" charset="0"/>
                <a:cs typeface="Helvetica" panose="020B0604020202020204" pitchFamily="34" charset="0"/>
              </a:rPr>
              <a:t>is all based on: </a:t>
            </a:r>
            <a:endParaRPr lang="en-GB" dirty="0">
              <a:solidFill>
                <a:schemeClr val="tx1"/>
              </a:solidFill>
              <a:latin typeface="Helvetica" panose="020B0604020202020204" pitchFamily="34" charset="0"/>
              <a:cs typeface="Helvetica" panose="020B0604020202020204" pitchFamily="34" charset="0"/>
            </a:endParaRPr>
          </a:p>
        </p:txBody>
      </p:sp>
      <p:pic>
        <p:nvPicPr>
          <p:cNvPr id="4" name="Picture 8" descr="https://media.licdn.com/mpr/mpr/shrink_200_200/AAEAAQAAAAAAAAKQAAAAJDgwMTFlNDVkLWNmMDktNDFhNC1hYWY5LTc5MDhjODE3ZWUxZA.png"/>
          <p:cNvPicPr>
            <a:picLocks noChangeAspect="1" noChangeArrowheads="1"/>
          </p:cNvPicPr>
          <p:nvPr/>
        </p:nvPicPr>
        <p:blipFill>
          <a:blip r:embed="rId2" cstate="print"/>
          <a:srcRect/>
          <a:stretch>
            <a:fillRect/>
          </a:stretch>
        </p:blipFill>
        <p:spPr bwMode="auto">
          <a:xfrm>
            <a:off x="7812360" y="5526360"/>
            <a:ext cx="1331640" cy="1331640"/>
          </a:xfrm>
          <a:prstGeom prst="rect">
            <a:avLst/>
          </a:prstGeom>
          <a:noFill/>
        </p:spPr>
      </p:pic>
    </p:spTree>
    <p:extLst>
      <p:ext uri="{BB962C8B-B14F-4D97-AF65-F5344CB8AC3E}">
        <p14:creationId xmlns="" xmlns:p14="http://schemas.microsoft.com/office/powerpoint/2010/main" val="383320440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268760"/>
            <a:ext cx="8229600" cy="4536504"/>
          </a:xfrm>
        </p:spPr>
        <p:txBody>
          <a:bodyPr>
            <a:normAutofit fontScale="92500" lnSpcReduction="10000"/>
          </a:bodyPr>
          <a:lstStyle/>
          <a:p>
            <a:pPr lvl="0"/>
            <a:r>
              <a:rPr lang="tr-TR" dirty="0" smtClean="0">
                <a:latin typeface="Helvetica" panose="020B0604020202020204" pitchFamily="34" charset="0"/>
                <a:cs typeface="Helvetica" panose="020B0604020202020204" pitchFamily="34" charset="0"/>
              </a:rPr>
              <a:t>More resistant to very high temperatures for longer peroid of time </a:t>
            </a:r>
            <a:endParaRPr lang="en-GB" dirty="0" smtClean="0">
              <a:latin typeface="Helvetica" panose="020B0604020202020204" pitchFamily="34" charset="0"/>
              <a:cs typeface="Helvetica" panose="020B0604020202020204" pitchFamily="34" charset="0"/>
            </a:endParaRPr>
          </a:p>
          <a:p>
            <a:pPr lvl="0">
              <a:buNone/>
            </a:pPr>
            <a:endParaRPr lang="en-GB" dirty="0" smtClean="0">
              <a:latin typeface="Helvetica" panose="020B0604020202020204" pitchFamily="34" charset="0"/>
              <a:cs typeface="Helvetica" panose="020B0604020202020204" pitchFamily="34" charset="0"/>
            </a:endParaRPr>
          </a:p>
          <a:p>
            <a:pPr lvl="0"/>
            <a:r>
              <a:rPr lang="tr-TR" dirty="0" smtClean="0">
                <a:latin typeface="Helvetica" panose="020B0604020202020204" pitchFamily="34" charset="0"/>
                <a:cs typeface="Helvetica" panose="020B0604020202020204" pitchFamily="34" charset="0"/>
              </a:rPr>
              <a:t>Offer excellent protection from explosions</a:t>
            </a:r>
            <a:endParaRPr lang="en-GB" dirty="0" smtClean="0">
              <a:latin typeface="Helvetica" panose="020B0604020202020204" pitchFamily="34" charset="0"/>
              <a:cs typeface="Helvetica" panose="020B0604020202020204" pitchFamily="34" charset="0"/>
            </a:endParaRPr>
          </a:p>
          <a:p>
            <a:pPr lvl="1">
              <a:buNone/>
            </a:pPr>
            <a:endParaRPr lang="en-GB" dirty="0" smtClean="0">
              <a:latin typeface="Helvetica" panose="020B0604020202020204" pitchFamily="34" charset="0"/>
              <a:cs typeface="Helvetica" panose="020B0604020202020204" pitchFamily="34" charset="0"/>
            </a:endParaRPr>
          </a:p>
          <a:p>
            <a:pPr lvl="1"/>
            <a:r>
              <a:rPr lang="tr-TR" dirty="0" smtClean="0">
                <a:latin typeface="Helvetica" panose="020B0604020202020204" pitchFamily="34" charset="0"/>
                <a:cs typeface="Helvetica" panose="020B0604020202020204" pitchFamily="34" charset="0"/>
              </a:rPr>
              <a:t>For example: Burj Khalifa, Dubai – a very good example for concrete base buildings where around 330,000 cubic meters of concrete used to complete its construction</a:t>
            </a:r>
            <a:r>
              <a:rPr lang="en-GB" dirty="0" smtClean="0">
                <a:latin typeface="Helvetica" panose="020B0604020202020204" pitchFamily="34" charset="0"/>
                <a:cs typeface="Helvetica" panose="020B0604020202020204" pitchFamily="34" charset="0"/>
              </a:rPr>
              <a:t> (of course supported by steel rebar)</a:t>
            </a:r>
            <a:r>
              <a:rPr lang="tr-TR" dirty="0" smtClean="0">
                <a:latin typeface="Helvetica" panose="020B0604020202020204" pitchFamily="34" charset="0"/>
                <a:cs typeface="Helvetica" panose="020B0604020202020204" pitchFamily="34" charset="0"/>
              </a:rPr>
              <a:t>. </a:t>
            </a:r>
            <a:endParaRPr lang="en-GB" dirty="0" smtClean="0">
              <a:latin typeface="Helvetica" panose="020B0604020202020204" pitchFamily="34" charset="0"/>
              <a:cs typeface="Helvetica" panose="020B0604020202020204" pitchFamily="34" charset="0"/>
            </a:endParaRPr>
          </a:p>
          <a:p>
            <a:pPr lvl="1"/>
            <a:endParaRPr lang="en-GB" dirty="0" smtClean="0">
              <a:latin typeface="Helvetica" panose="020B0604020202020204" pitchFamily="34" charset="0"/>
              <a:cs typeface="Helvetica" panose="020B0604020202020204" pitchFamily="34" charset="0"/>
            </a:endParaRPr>
          </a:p>
          <a:p>
            <a:pPr lvl="0"/>
            <a:r>
              <a:rPr lang="tr-TR" dirty="0" smtClean="0">
                <a:latin typeface="Helvetica" panose="020B0604020202020204" pitchFamily="34" charset="0"/>
                <a:cs typeface="Helvetica" panose="020B0604020202020204" pitchFamily="34" charset="0"/>
              </a:rPr>
              <a:t>Speeds up the construction process by giving the ability to be pre-fabricated off site unlike to Steel</a:t>
            </a:r>
            <a:endParaRPr lang="en-GB" dirty="0" smtClean="0">
              <a:latin typeface="Helvetica" panose="020B0604020202020204" pitchFamily="34" charset="0"/>
              <a:cs typeface="Helvetica" panose="020B0604020202020204" pitchFamily="34" charset="0"/>
            </a:endParaRPr>
          </a:p>
          <a:p>
            <a:endParaRPr lang="en-GB" dirty="0">
              <a:latin typeface="Helvetica" panose="020B0604020202020204" pitchFamily="34" charset="0"/>
              <a:cs typeface="Helvetica" panose="020B0604020202020204" pitchFamily="34" charset="0"/>
            </a:endParaRPr>
          </a:p>
        </p:txBody>
      </p:sp>
      <p:sp>
        <p:nvSpPr>
          <p:cNvPr id="2" name="Title 1"/>
          <p:cNvSpPr>
            <a:spLocks noGrp="1"/>
          </p:cNvSpPr>
          <p:nvPr>
            <p:ph type="title"/>
          </p:nvPr>
        </p:nvSpPr>
        <p:spPr>
          <a:xfrm>
            <a:off x="539552" y="260648"/>
            <a:ext cx="8229600" cy="1143000"/>
          </a:xfrm>
        </p:spPr>
        <p:txBody>
          <a:bodyPr/>
          <a:lstStyle/>
          <a:p>
            <a:pPr algn="ctr"/>
            <a:r>
              <a:rPr lang="en-GB" b="1" dirty="0" smtClean="0">
                <a:solidFill>
                  <a:schemeClr val="tx1"/>
                </a:solidFill>
                <a:latin typeface="Helvetica" panose="020B0604020202020204" pitchFamily="34" charset="0"/>
                <a:cs typeface="Helvetica" panose="020B0604020202020204" pitchFamily="34" charset="0"/>
              </a:rPr>
              <a:t>CONCRETE </a:t>
            </a:r>
            <a:endParaRPr lang="en-GB" b="1" dirty="0">
              <a:solidFill>
                <a:schemeClr val="tx1"/>
              </a:solidFill>
              <a:latin typeface="Helvetica" panose="020B0604020202020204" pitchFamily="34" charset="0"/>
              <a:cs typeface="Helvetica" panose="020B0604020202020204" pitchFamily="34" charset="0"/>
            </a:endParaRPr>
          </a:p>
        </p:txBody>
      </p:sp>
      <p:pic>
        <p:nvPicPr>
          <p:cNvPr id="4" name="Picture 8" descr="https://media.licdn.com/mpr/mpr/shrink_200_200/AAEAAQAAAAAAAAKQAAAAJDgwMTFlNDVkLWNmMDktNDFhNC1hYWY5LTc5MDhjODE3ZWUxZA.png"/>
          <p:cNvPicPr>
            <a:picLocks noChangeAspect="1" noChangeArrowheads="1"/>
          </p:cNvPicPr>
          <p:nvPr/>
        </p:nvPicPr>
        <p:blipFill>
          <a:blip r:embed="rId2" cstate="print"/>
          <a:srcRect/>
          <a:stretch>
            <a:fillRect/>
          </a:stretch>
        </p:blipFill>
        <p:spPr bwMode="auto">
          <a:xfrm>
            <a:off x="7812360" y="5526360"/>
            <a:ext cx="1331640" cy="1331640"/>
          </a:xfrm>
          <a:prstGeom prst="rect">
            <a:avLst/>
          </a:prstGeom>
          <a:noFill/>
        </p:spPr>
      </p:pic>
    </p:spTree>
    <p:extLst>
      <p:ext uri="{BB962C8B-B14F-4D97-AF65-F5344CB8AC3E}">
        <p14:creationId xmlns="" xmlns:p14="http://schemas.microsoft.com/office/powerpoint/2010/main" val="32091086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052736"/>
            <a:ext cx="8229600" cy="5301208"/>
          </a:xfrm>
        </p:spPr>
        <p:txBody>
          <a:bodyPr>
            <a:normAutofit fontScale="85000" lnSpcReduction="10000"/>
          </a:bodyPr>
          <a:lstStyle/>
          <a:p>
            <a:pPr lvl="0" algn="just"/>
            <a:r>
              <a:rPr lang="tr-TR" dirty="0" smtClean="0">
                <a:latin typeface="Helvetica" panose="020B0604020202020204" pitchFamily="34" charset="0"/>
                <a:cs typeface="Helvetica" panose="020B0604020202020204" pitchFamily="34" charset="0"/>
              </a:rPr>
              <a:t>Can be a more environmental </a:t>
            </a:r>
            <a:r>
              <a:rPr lang="tr-TR" dirty="0" err="1" smtClean="0">
                <a:latin typeface="Helvetica" panose="020B0604020202020204" pitchFamily="34" charset="0"/>
                <a:cs typeface="Helvetica" panose="020B0604020202020204" pitchFamily="34" charset="0"/>
              </a:rPr>
              <a:t>friendly</a:t>
            </a:r>
            <a:r>
              <a:rPr lang="en-GB" dirty="0" smtClean="0">
                <a:latin typeface="Helvetica" panose="020B0604020202020204" pitchFamily="34" charset="0"/>
                <a:cs typeface="Helvetica" panose="020B0604020202020204" pitchFamily="34" charset="0"/>
              </a:rPr>
              <a:t> </a:t>
            </a:r>
            <a:r>
              <a:rPr lang="tr-TR" dirty="0" err="1" smtClean="0">
                <a:latin typeface="Helvetica" panose="020B0604020202020204" pitchFamily="34" charset="0"/>
                <a:cs typeface="Helvetica" panose="020B0604020202020204" pitchFamily="34" charset="0"/>
              </a:rPr>
              <a:t>option</a:t>
            </a:r>
            <a:r>
              <a:rPr lang="tr-TR" dirty="0" smtClean="0">
                <a:latin typeface="Helvetica" panose="020B0604020202020204" pitchFamily="34" charset="0"/>
                <a:cs typeface="Helvetica" panose="020B0604020202020204" pitchFamily="34" charset="0"/>
              </a:rPr>
              <a:t> compared to concrete due to concrete’s high carbon emissions during its production process</a:t>
            </a:r>
            <a:endParaRPr lang="en-GB" dirty="0" smtClean="0">
              <a:latin typeface="Helvetica" panose="020B0604020202020204" pitchFamily="34" charset="0"/>
              <a:cs typeface="Helvetica" panose="020B0604020202020204" pitchFamily="34" charset="0"/>
            </a:endParaRPr>
          </a:p>
          <a:p>
            <a:pPr lvl="0" algn="just"/>
            <a:endParaRPr lang="en-GB" dirty="0" smtClean="0">
              <a:latin typeface="Helvetica" panose="020B0604020202020204" pitchFamily="34" charset="0"/>
              <a:cs typeface="Helvetica" panose="020B0604020202020204" pitchFamily="34" charset="0"/>
            </a:endParaRPr>
          </a:p>
          <a:p>
            <a:pPr lvl="0" algn="just"/>
            <a:r>
              <a:rPr lang="tr-TR" dirty="0" smtClean="0">
                <a:latin typeface="Helvetica" panose="020B0604020202020204" pitchFamily="34" charset="0"/>
                <a:cs typeface="Helvetica" panose="020B0604020202020204" pitchFamily="34" charset="0"/>
              </a:rPr>
              <a:t>Steel is a recyclable materials and </a:t>
            </a:r>
            <a:r>
              <a:rPr lang="tr-TR" dirty="0" err="1" smtClean="0">
                <a:latin typeface="Helvetica" panose="020B0604020202020204" pitchFamily="34" charset="0"/>
                <a:cs typeface="Helvetica" panose="020B0604020202020204" pitchFamily="34" charset="0"/>
              </a:rPr>
              <a:t>currently</a:t>
            </a:r>
            <a:r>
              <a:rPr lang="tr-TR" dirty="0" smtClean="0">
                <a:latin typeface="Helvetica" panose="020B0604020202020204" pitchFamily="34" charset="0"/>
                <a:cs typeface="Helvetica" panose="020B0604020202020204" pitchFamily="34" charset="0"/>
              </a:rPr>
              <a:t> </a:t>
            </a:r>
            <a:r>
              <a:rPr lang="tr-TR" dirty="0" err="1" smtClean="0">
                <a:latin typeface="Helvetica" panose="020B0604020202020204" pitchFamily="34" charset="0"/>
                <a:cs typeface="Helvetica" panose="020B0604020202020204" pitchFamily="34" charset="0"/>
              </a:rPr>
              <a:t>reinforced</a:t>
            </a:r>
            <a:r>
              <a:rPr lang="tr-TR" dirty="0" smtClean="0">
                <a:latin typeface="Helvetica" panose="020B0604020202020204" pitchFamily="34" charset="0"/>
                <a:cs typeface="Helvetica" panose="020B0604020202020204" pitchFamily="34" charset="0"/>
              </a:rPr>
              <a:t> </a:t>
            </a:r>
            <a:r>
              <a:rPr lang="tr-TR" dirty="0" err="1" smtClean="0">
                <a:latin typeface="Helvetica" panose="020B0604020202020204" pitchFamily="34" charset="0"/>
                <a:cs typeface="Helvetica" panose="020B0604020202020204" pitchFamily="34" charset="0"/>
              </a:rPr>
              <a:t>steel</a:t>
            </a:r>
            <a:r>
              <a:rPr lang="tr-TR" dirty="0" smtClean="0">
                <a:latin typeface="Helvetica" panose="020B0604020202020204" pitchFamily="34" charset="0"/>
                <a:cs typeface="Helvetica" panose="020B0604020202020204" pitchFamily="34" charset="0"/>
              </a:rPr>
              <a:t>  is the most preferred material to protect environment</a:t>
            </a:r>
            <a:endParaRPr lang="en-GB" dirty="0" smtClean="0">
              <a:latin typeface="Helvetica" panose="020B0604020202020204" pitchFamily="34" charset="0"/>
              <a:cs typeface="Helvetica" panose="020B0604020202020204" pitchFamily="34" charset="0"/>
            </a:endParaRPr>
          </a:p>
          <a:p>
            <a:pPr lvl="0" algn="just"/>
            <a:endParaRPr lang="en-GB" dirty="0" smtClean="0">
              <a:latin typeface="Helvetica" panose="020B0604020202020204" pitchFamily="34" charset="0"/>
              <a:cs typeface="Helvetica" panose="020B0604020202020204" pitchFamily="34" charset="0"/>
            </a:endParaRPr>
          </a:p>
          <a:p>
            <a:pPr lvl="0" algn="just"/>
            <a:r>
              <a:rPr lang="tr-TR" dirty="0" smtClean="0">
                <a:latin typeface="Helvetica" panose="020B0604020202020204" pitchFamily="34" charset="0"/>
                <a:cs typeface="Helvetica" panose="020B0604020202020204" pitchFamily="34" charset="0"/>
              </a:rPr>
              <a:t>Rebar is mosly made up 100% recycled scrap Steel and at the end of its life cycle it can be recovered, recycled and used again where concrete CANNOT do that at this high levels and with 100% efficiency. </a:t>
            </a:r>
            <a:endParaRPr lang="en-GB" dirty="0" smtClean="0">
              <a:latin typeface="Helvetica" panose="020B0604020202020204" pitchFamily="34" charset="0"/>
              <a:cs typeface="Helvetica" panose="020B0604020202020204" pitchFamily="34" charset="0"/>
            </a:endParaRPr>
          </a:p>
          <a:p>
            <a:pPr lvl="0" algn="just"/>
            <a:endParaRPr lang="en-GB" dirty="0" smtClean="0">
              <a:latin typeface="Helvetica" panose="020B0604020202020204" pitchFamily="34" charset="0"/>
              <a:cs typeface="Helvetica" panose="020B0604020202020204" pitchFamily="34" charset="0"/>
            </a:endParaRPr>
          </a:p>
          <a:p>
            <a:pPr lvl="0" algn="just"/>
            <a:r>
              <a:rPr lang="tr-TR" dirty="0" smtClean="0">
                <a:latin typeface="Helvetica" panose="020B0604020202020204" pitchFamily="34" charset="0"/>
                <a:cs typeface="Helvetica" panose="020B0604020202020204" pitchFamily="34" charset="0"/>
              </a:rPr>
              <a:t>Steel offers aesthetics that concrete may never be able to. </a:t>
            </a:r>
            <a:endParaRPr lang="en-GB" dirty="0" smtClean="0">
              <a:latin typeface="Helvetica" panose="020B0604020202020204" pitchFamily="34" charset="0"/>
              <a:cs typeface="Helvetica" panose="020B0604020202020204" pitchFamily="34" charset="0"/>
            </a:endParaRPr>
          </a:p>
          <a:p>
            <a:pPr lvl="0" algn="just">
              <a:buNone/>
            </a:pPr>
            <a:r>
              <a:rPr lang="tr-TR" dirty="0" smtClean="0">
                <a:latin typeface="Helvetica" panose="020B0604020202020204" pitchFamily="34" charset="0"/>
                <a:cs typeface="Helvetica" panose="020B0604020202020204" pitchFamily="34" charset="0"/>
              </a:rPr>
              <a:t> </a:t>
            </a:r>
            <a:endParaRPr lang="en-GB" dirty="0" smtClean="0">
              <a:latin typeface="Helvetica" panose="020B0604020202020204" pitchFamily="34" charset="0"/>
              <a:cs typeface="Helvetica" panose="020B0604020202020204" pitchFamily="34" charset="0"/>
            </a:endParaRPr>
          </a:p>
          <a:p>
            <a:endParaRPr lang="en-GB" dirty="0"/>
          </a:p>
        </p:txBody>
      </p:sp>
      <p:sp>
        <p:nvSpPr>
          <p:cNvPr id="3" name="Title 2"/>
          <p:cNvSpPr>
            <a:spLocks noGrp="1"/>
          </p:cNvSpPr>
          <p:nvPr>
            <p:ph type="title"/>
          </p:nvPr>
        </p:nvSpPr>
        <p:spPr>
          <a:xfrm>
            <a:off x="539552" y="0"/>
            <a:ext cx="8229600" cy="1143000"/>
          </a:xfrm>
        </p:spPr>
        <p:txBody>
          <a:bodyPr/>
          <a:lstStyle/>
          <a:p>
            <a:pPr algn="ctr"/>
            <a:r>
              <a:rPr lang="en-GB" b="1" dirty="0" smtClean="0">
                <a:solidFill>
                  <a:schemeClr val="tx1"/>
                </a:solidFill>
                <a:latin typeface="Helvetica" panose="020B0604020202020204" pitchFamily="34" charset="0"/>
                <a:cs typeface="Helvetica" panose="020B0604020202020204" pitchFamily="34" charset="0"/>
              </a:rPr>
              <a:t>STEEL</a:t>
            </a:r>
            <a:endParaRPr lang="en-GB" b="1" dirty="0">
              <a:solidFill>
                <a:schemeClr val="tx1"/>
              </a:solidFill>
              <a:latin typeface="Helvetica" panose="020B0604020202020204" pitchFamily="34" charset="0"/>
              <a:cs typeface="Helvetica" panose="020B0604020202020204" pitchFamily="34" charset="0"/>
            </a:endParaRPr>
          </a:p>
        </p:txBody>
      </p:sp>
      <p:pic>
        <p:nvPicPr>
          <p:cNvPr id="4" name="Picture 8" descr="https://media.licdn.com/mpr/mpr/shrink_200_200/AAEAAQAAAAAAAAKQAAAAJDgwMTFlNDVkLWNmMDktNDFhNC1hYWY5LTc5MDhjODE3ZWUxZA.png"/>
          <p:cNvPicPr>
            <a:picLocks noChangeAspect="1" noChangeArrowheads="1"/>
          </p:cNvPicPr>
          <p:nvPr/>
        </p:nvPicPr>
        <p:blipFill>
          <a:blip r:embed="rId2" cstate="print"/>
          <a:srcRect/>
          <a:stretch>
            <a:fillRect/>
          </a:stretch>
        </p:blipFill>
        <p:spPr bwMode="auto">
          <a:xfrm>
            <a:off x="7812360" y="5526360"/>
            <a:ext cx="1331640" cy="1331640"/>
          </a:xfrm>
          <a:prstGeom prst="rect">
            <a:avLst/>
          </a:prstGeom>
          <a:noFill/>
        </p:spPr>
      </p:pic>
    </p:spTree>
    <p:extLst>
      <p:ext uri="{BB962C8B-B14F-4D97-AF65-F5344CB8AC3E}">
        <p14:creationId xmlns="" xmlns:p14="http://schemas.microsoft.com/office/powerpoint/2010/main" val="336554711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tr-TR" dirty="0" smtClean="0">
                <a:latin typeface="Helvetica" panose="020B0604020202020204" pitchFamily="34" charset="0"/>
                <a:cs typeface="Helvetica" panose="020B0604020202020204" pitchFamily="34" charset="0"/>
              </a:rPr>
              <a:t>In reality, both concrete and Steel have advantages and disadvantes so why we should choose one over another where it would be </a:t>
            </a:r>
            <a:r>
              <a:rPr lang="tr-TR" dirty="0" err="1" smtClean="0">
                <a:latin typeface="Helvetica" panose="020B0604020202020204" pitchFamily="34" charset="0"/>
                <a:cs typeface="Helvetica" panose="020B0604020202020204" pitchFamily="34" charset="0"/>
              </a:rPr>
              <a:t>possible</a:t>
            </a:r>
            <a:r>
              <a:rPr lang="tr-TR" dirty="0" smtClean="0">
                <a:latin typeface="Helvetica" panose="020B0604020202020204" pitchFamily="34" charset="0"/>
                <a:cs typeface="Helvetica" panose="020B0604020202020204" pitchFamily="34" charset="0"/>
              </a:rPr>
              <a:t> to apply </a:t>
            </a:r>
            <a:r>
              <a:rPr lang="tr-TR" dirty="0" err="1" smtClean="0">
                <a:latin typeface="Helvetica" panose="020B0604020202020204" pitchFamily="34" charset="0"/>
                <a:cs typeface="Helvetica" panose="020B0604020202020204" pitchFamily="34" charset="0"/>
              </a:rPr>
              <a:t>them</a:t>
            </a:r>
            <a:r>
              <a:rPr lang="tr-TR" dirty="0" smtClean="0">
                <a:latin typeface="Helvetica" panose="020B0604020202020204" pitchFamily="34" charset="0"/>
                <a:cs typeface="Helvetica" panose="020B0604020202020204" pitchFamily="34" charset="0"/>
              </a:rPr>
              <a:t> </a:t>
            </a:r>
            <a:r>
              <a:rPr lang="tr-TR" dirty="0" err="1" smtClean="0">
                <a:latin typeface="Helvetica" panose="020B0604020202020204" pitchFamily="34" charset="0"/>
                <a:cs typeface="Helvetica" panose="020B0604020202020204" pitchFamily="34" charset="0"/>
              </a:rPr>
              <a:t>together</a:t>
            </a:r>
            <a:r>
              <a:rPr lang="tr-TR" dirty="0" smtClean="0">
                <a:latin typeface="Helvetica" panose="020B0604020202020204" pitchFamily="34" charset="0"/>
                <a:cs typeface="Helvetica" panose="020B0604020202020204" pitchFamily="34" charset="0"/>
              </a:rPr>
              <a:t>. </a:t>
            </a:r>
            <a:endParaRPr lang="en-GB" dirty="0" smtClean="0">
              <a:latin typeface="Helvetica" panose="020B0604020202020204" pitchFamily="34" charset="0"/>
              <a:cs typeface="Helvetica" panose="020B0604020202020204" pitchFamily="34" charset="0"/>
            </a:endParaRPr>
          </a:p>
          <a:p>
            <a:pPr algn="just"/>
            <a:endParaRPr lang="en-GB" dirty="0" smtClean="0">
              <a:latin typeface="Helvetica" panose="020B0604020202020204" pitchFamily="34" charset="0"/>
              <a:cs typeface="Helvetica" panose="020B0604020202020204" pitchFamily="34" charset="0"/>
            </a:endParaRPr>
          </a:p>
          <a:p>
            <a:pPr algn="just"/>
            <a:r>
              <a:rPr lang="tr-TR" dirty="0" smtClean="0">
                <a:latin typeface="Helvetica" panose="020B0604020202020204" pitchFamily="34" charset="0"/>
                <a:cs typeface="Helvetica" panose="020B0604020202020204" pitchFamily="34" charset="0"/>
              </a:rPr>
              <a:t>Reinforcing concrete with Steel has major benefits. </a:t>
            </a:r>
            <a:r>
              <a:rPr lang="tr-TR" dirty="0" err="1" smtClean="0">
                <a:latin typeface="Helvetica" panose="020B0604020202020204" pitchFamily="34" charset="0"/>
                <a:cs typeface="Helvetica" panose="020B0604020202020204" pitchFamily="34" charset="0"/>
              </a:rPr>
              <a:t>It</a:t>
            </a:r>
            <a:r>
              <a:rPr lang="tr-TR" dirty="0" smtClean="0">
                <a:latin typeface="Helvetica" panose="020B0604020202020204" pitchFamily="34" charset="0"/>
                <a:cs typeface="Helvetica" panose="020B0604020202020204" pitchFamily="34" charset="0"/>
              </a:rPr>
              <a:t> is by far a lot better than either concrete or Steel by their own.</a:t>
            </a:r>
            <a:r>
              <a:rPr lang="tr-TR" dirty="0" smtClean="0"/>
              <a:t> </a:t>
            </a:r>
            <a:endParaRPr lang="en-GB" dirty="0" smtClean="0"/>
          </a:p>
          <a:p>
            <a:pPr algn="just"/>
            <a:r>
              <a:rPr lang="tr-TR" dirty="0" smtClean="0"/>
              <a:t> </a:t>
            </a:r>
            <a:endParaRPr lang="en-GB" dirty="0" smtClean="0"/>
          </a:p>
          <a:p>
            <a:endParaRPr lang="en-GB" dirty="0"/>
          </a:p>
        </p:txBody>
      </p:sp>
      <p:sp>
        <p:nvSpPr>
          <p:cNvPr id="2" name="Title 1"/>
          <p:cNvSpPr>
            <a:spLocks noGrp="1"/>
          </p:cNvSpPr>
          <p:nvPr>
            <p:ph type="title"/>
          </p:nvPr>
        </p:nvSpPr>
        <p:spPr>
          <a:xfrm>
            <a:off x="395536" y="332656"/>
            <a:ext cx="8229600" cy="1143000"/>
          </a:xfrm>
        </p:spPr>
        <p:txBody>
          <a:bodyPr/>
          <a:lstStyle/>
          <a:p>
            <a:pPr algn="ctr"/>
            <a:r>
              <a:rPr lang="en-GB" b="1" dirty="0" smtClean="0">
                <a:solidFill>
                  <a:schemeClr val="tx1"/>
                </a:solidFill>
                <a:latin typeface="Helvetica" panose="020B0604020202020204" pitchFamily="34" charset="0"/>
                <a:cs typeface="Helvetica" panose="020B0604020202020204" pitchFamily="34" charset="0"/>
              </a:rPr>
              <a:t>Steel vs. Concrete!</a:t>
            </a:r>
            <a:endParaRPr lang="en-GB" b="1" dirty="0">
              <a:solidFill>
                <a:schemeClr val="tx1"/>
              </a:solidFill>
              <a:latin typeface="Helvetica" panose="020B0604020202020204" pitchFamily="34" charset="0"/>
              <a:cs typeface="Helvetica" panose="020B0604020202020204" pitchFamily="34" charset="0"/>
            </a:endParaRPr>
          </a:p>
        </p:txBody>
      </p:sp>
      <p:pic>
        <p:nvPicPr>
          <p:cNvPr id="4" name="Picture 8" descr="https://media.licdn.com/mpr/mpr/shrink_200_200/AAEAAQAAAAAAAAKQAAAAJDgwMTFlNDVkLWNmMDktNDFhNC1hYWY5LTc5MDhjODE3ZWUxZA.png"/>
          <p:cNvPicPr>
            <a:picLocks noChangeAspect="1" noChangeArrowheads="1"/>
          </p:cNvPicPr>
          <p:nvPr/>
        </p:nvPicPr>
        <p:blipFill>
          <a:blip r:embed="rId2" cstate="print"/>
          <a:srcRect/>
          <a:stretch>
            <a:fillRect/>
          </a:stretch>
        </p:blipFill>
        <p:spPr bwMode="auto">
          <a:xfrm>
            <a:off x="7812360" y="5526360"/>
            <a:ext cx="1331640" cy="1331640"/>
          </a:xfrm>
          <a:prstGeom prst="rect">
            <a:avLst/>
          </a:prstGeom>
          <a:noFill/>
        </p:spPr>
      </p:pic>
    </p:spTree>
    <p:extLst>
      <p:ext uri="{BB962C8B-B14F-4D97-AF65-F5344CB8AC3E}">
        <p14:creationId xmlns="" xmlns:p14="http://schemas.microsoft.com/office/powerpoint/2010/main" val="13702112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GB" dirty="0" smtClean="0">
                <a:latin typeface="Helvetica" panose="020B0604020202020204" pitchFamily="34" charset="0"/>
                <a:cs typeface="Helvetica" panose="020B0604020202020204" pitchFamily="34" charset="0"/>
              </a:rPr>
              <a:t>H</a:t>
            </a:r>
            <a:r>
              <a:rPr lang="tr-TR" dirty="0" smtClean="0">
                <a:latin typeface="Helvetica" panose="020B0604020202020204" pitchFamily="34" charset="0"/>
                <a:cs typeface="Helvetica" panose="020B0604020202020204" pitchFamily="34" charset="0"/>
              </a:rPr>
              <a:t>ow can we make a more environmental friendly and stronger material with higher durability, less </a:t>
            </a:r>
            <a:r>
              <a:rPr lang="tr-TR" dirty="0" smtClean="0">
                <a:latin typeface="Helvetica" panose="020B0604020202020204" pitchFamily="34" charset="0"/>
                <a:cs typeface="Helvetica" panose="020B0604020202020204" pitchFamily="34" charset="0"/>
              </a:rPr>
              <a:t>produ</a:t>
            </a:r>
            <a:r>
              <a:rPr lang="en-GB" dirty="0" smtClean="0">
                <a:latin typeface="Helvetica" panose="020B0604020202020204" pitchFamily="34" charset="0"/>
                <a:cs typeface="Helvetica" panose="020B0604020202020204" pitchFamily="34" charset="0"/>
              </a:rPr>
              <a:t>c</a:t>
            </a:r>
            <a:r>
              <a:rPr lang="tr-TR" dirty="0" smtClean="0">
                <a:latin typeface="Helvetica" panose="020B0604020202020204" pitchFamily="34" charset="0"/>
                <a:cs typeface="Helvetica" panose="020B0604020202020204" pitchFamily="34" charset="0"/>
              </a:rPr>
              <a:t>tion </a:t>
            </a:r>
            <a:r>
              <a:rPr lang="tr-TR" dirty="0" smtClean="0">
                <a:latin typeface="Helvetica" panose="020B0604020202020204" pitchFamily="34" charset="0"/>
                <a:cs typeface="Helvetica" panose="020B0604020202020204" pitchFamily="34" charset="0"/>
              </a:rPr>
              <a:t>costs and maintenance cost. ? </a:t>
            </a:r>
            <a:endParaRPr lang="en-GB" dirty="0" smtClean="0">
              <a:latin typeface="Helvetica" panose="020B0604020202020204" pitchFamily="34" charset="0"/>
              <a:cs typeface="Helvetica" panose="020B0604020202020204" pitchFamily="34" charset="0"/>
            </a:endParaRPr>
          </a:p>
          <a:p>
            <a:endParaRPr lang="en-GB" dirty="0" smtClean="0">
              <a:latin typeface="Helvetica" panose="020B0604020202020204" pitchFamily="34" charset="0"/>
              <a:cs typeface="Helvetica" panose="020B0604020202020204" pitchFamily="34" charset="0"/>
            </a:endParaRPr>
          </a:p>
          <a:p>
            <a:r>
              <a:rPr lang="tr-TR" dirty="0" smtClean="0">
                <a:latin typeface="Helvetica" panose="020B0604020202020204" pitchFamily="34" charset="0"/>
                <a:cs typeface="Helvetica" panose="020B0604020202020204" pitchFamily="34" charset="0"/>
              </a:rPr>
              <a:t>What about producing green concrete which is basicaly rely on green cement? What about producing a green reinforcing concrete? </a:t>
            </a:r>
            <a:endParaRPr lang="en-GB" dirty="0" smtClean="0">
              <a:latin typeface="Helvetica" panose="020B0604020202020204" pitchFamily="34" charset="0"/>
              <a:cs typeface="Helvetica" panose="020B0604020202020204" pitchFamily="34" charset="0"/>
            </a:endParaRPr>
          </a:p>
          <a:p>
            <a:endParaRPr lang="en-GB" dirty="0" smtClean="0">
              <a:latin typeface="Helvetica" panose="020B0604020202020204" pitchFamily="34" charset="0"/>
              <a:cs typeface="Helvetica" panose="020B0604020202020204" pitchFamily="34" charset="0"/>
            </a:endParaRPr>
          </a:p>
          <a:p>
            <a:r>
              <a:rPr lang="tr-TR" dirty="0" smtClean="0">
                <a:latin typeface="Helvetica" panose="020B0604020202020204" pitchFamily="34" charset="0"/>
                <a:cs typeface="Helvetica" panose="020B0604020202020204" pitchFamily="34" charset="0"/>
              </a:rPr>
              <a:t>In the light of discussion we have started to think about more </a:t>
            </a:r>
            <a:r>
              <a:rPr lang="tr-TR" dirty="0" smtClean="0">
                <a:latin typeface="Helvetica" panose="020B0604020202020204" pitchFamily="34" charset="0"/>
                <a:cs typeface="Helvetica" panose="020B0604020202020204" pitchFamily="34" charset="0"/>
              </a:rPr>
              <a:t>sustainable </a:t>
            </a:r>
            <a:r>
              <a:rPr lang="tr-TR" dirty="0" smtClean="0">
                <a:latin typeface="Helvetica" panose="020B0604020202020204" pitchFamily="34" charset="0"/>
                <a:cs typeface="Helvetica" panose="020B0604020202020204" pitchFamily="34" charset="0"/>
              </a:rPr>
              <a:t>construction materials which can reduce the detrimental impacts of cement whereas carries similar or better characteristics which will not effect the quailty, durability and cost of the final product or buildings. </a:t>
            </a:r>
            <a:endParaRPr lang="en-GB" dirty="0" smtClean="0">
              <a:latin typeface="Helvetica" panose="020B0604020202020204" pitchFamily="34" charset="0"/>
              <a:cs typeface="Helvetica" panose="020B0604020202020204" pitchFamily="34" charset="0"/>
            </a:endParaRPr>
          </a:p>
          <a:p>
            <a:pPr>
              <a:buNone/>
            </a:pPr>
            <a:endParaRPr lang="en-GB" dirty="0" smtClean="0"/>
          </a:p>
          <a:p>
            <a:endParaRPr lang="en-GB" dirty="0"/>
          </a:p>
        </p:txBody>
      </p:sp>
      <p:sp>
        <p:nvSpPr>
          <p:cNvPr id="2" name="Title 1"/>
          <p:cNvSpPr>
            <a:spLocks noGrp="1"/>
          </p:cNvSpPr>
          <p:nvPr>
            <p:ph type="title"/>
          </p:nvPr>
        </p:nvSpPr>
        <p:spPr>
          <a:xfrm>
            <a:off x="395536" y="332656"/>
            <a:ext cx="8229600" cy="1143000"/>
          </a:xfrm>
        </p:spPr>
        <p:txBody>
          <a:bodyPr/>
          <a:lstStyle/>
          <a:p>
            <a:r>
              <a:rPr lang="en-GB" b="1" dirty="0" smtClean="0">
                <a:solidFill>
                  <a:schemeClr val="tx1"/>
                </a:solidFill>
                <a:latin typeface="Helvetica" panose="020B0604020202020204" pitchFamily="34" charset="0"/>
                <a:cs typeface="Helvetica" panose="020B0604020202020204" pitchFamily="34" charset="0"/>
              </a:rPr>
              <a:t>So!....</a:t>
            </a:r>
            <a:endParaRPr lang="en-GB" b="1" dirty="0">
              <a:solidFill>
                <a:schemeClr val="tx1"/>
              </a:solidFill>
              <a:latin typeface="Helvetica" panose="020B0604020202020204" pitchFamily="34" charset="0"/>
              <a:cs typeface="Helvetica" panose="020B0604020202020204" pitchFamily="34" charset="0"/>
            </a:endParaRPr>
          </a:p>
        </p:txBody>
      </p:sp>
      <p:pic>
        <p:nvPicPr>
          <p:cNvPr id="4" name="Picture 8" descr="https://media.licdn.com/mpr/mpr/shrink_200_200/AAEAAQAAAAAAAAKQAAAAJDgwMTFlNDVkLWNmMDktNDFhNC1hYWY5LTc5MDhjODE3ZWUxZA.png"/>
          <p:cNvPicPr>
            <a:picLocks noChangeAspect="1" noChangeArrowheads="1"/>
          </p:cNvPicPr>
          <p:nvPr/>
        </p:nvPicPr>
        <p:blipFill>
          <a:blip r:embed="rId2" cstate="print"/>
          <a:srcRect/>
          <a:stretch>
            <a:fillRect/>
          </a:stretch>
        </p:blipFill>
        <p:spPr bwMode="auto">
          <a:xfrm>
            <a:off x="7812360" y="5526360"/>
            <a:ext cx="1331640" cy="1331640"/>
          </a:xfrm>
          <a:prstGeom prst="rect">
            <a:avLst/>
          </a:prstGeom>
          <a:noFill/>
        </p:spPr>
      </p:pic>
    </p:spTree>
    <p:extLst>
      <p:ext uri="{BB962C8B-B14F-4D97-AF65-F5344CB8AC3E}">
        <p14:creationId xmlns="" xmlns:p14="http://schemas.microsoft.com/office/powerpoint/2010/main" val="128237270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tr-TR" dirty="0" smtClean="0"/>
          </a:p>
          <a:p>
            <a:endParaRPr lang="tr-TR" dirty="0"/>
          </a:p>
          <a:p>
            <a:r>
              <a:rPr lang="en-GB" dirty="0" smtClean="0">
                <a:latin typeface="Helvetica" panose="020B0604020202020204" pitchFamily="34" charset="0"/>
                <a:cs typeface="Helvetica" panose="020B0604020202020204" pitchFamily="34" charset="0"/>
              </a:rPr>
              <a:t>To reduce the cement content in </a:t>
            </a:r>
            <a:r>
              <a:rPr lang="tr-TR" dirty="0" err="1" smtClean="0">
                <a:latin typeface="Helvetica" panose="020B0604020202020204" pitchFamily="34" charset="0"/>
                <a:cs typeface="Helvetica" panose="020B0604020202020204" pitchFamily="34" charset="0"/>
              </a:rPr>
              <a:t>reinforced</a:t>
            </a:r>
            <a:r>
              <a:rPr lang="tr-TR" dirty="0" smtClean="0">
                <a:latin typeface="Helvetica" panose="020B0604020202020204" pitchFamily="34" charset="0"/>
                <a:cs typeface="Helvetica" panose="020B0604020202020204" pitchFamily="34" charset="0"/>
              </a:rPr>
              <a:t> </a:t>
            </a:r>
            <a:r>
              <a:rPr lang="en-GB" dirty="0" smtClean="0">
                <a:latin typeface="Helvetica" panose="020B0604020202020204" pitchFamily="34" charset="0"/>
                <a:cs typeface="Helvetica" panose="020B0604020202020204" pitchFamily="34" charset="0"/>
              </a:rPr>
              <a:t>concrete by using sustainable alternative binding agents. </a:t>
            </a:r>
            <a:endParaRPr lang="en-GB" dirty="0">
              <a:latin typeface="Helvetica" panose="020B0604020202020204" pitchFamily="34" charset="0"/>
              <a:cs typeface="Helvetica" panose="020B0604020202020204" pitchFamily="34" charset="0"/>
            </a:endParaRPr>
          </a:p>
        </p:txBody>
      </p:sp>
      <p:sp>
        <p:nvSpPr>
          <p:cNvPr id="3" name="Title 2"/>
          <p:cNvSpPr>
            <a:spLocks noGrp="1"/>
          </p:cNvSpPr>
          <p:nvPr>
            <p:ph type="title"/>
          </p:nvPr>
        </p:nvSpPr>
        <p:spPr>
          <a:xfrm>
            <a:off x="539552" y="476672"/>
            <a:ext cx="8229600" cy="1143000"/>
          </a:xfrm>
        </p:spPr>
        <p:txBody>
          <a:bodyPr/>
          <a:lstStyle/>
          <a:p>
            <a:pPr algn="ctr"/>
            <a:r>
              <a:rPr lang="en-GB" b="1" dirty="0" smtClean="0">
                <a:solidFill>
                  <a:schemeClr val="tx1"/>
                </a:solidFill>
                <a:latin typeface="Helvetica" panose="020B0604020202020204" pitchFamily="34" charset="0"/>
                <a:cs typeface="Helvetica" panose="020B0604020202020204" pitchFamily="34" charset="0"/>
              </a:rPr>
              <a:t>AIM</a:t>
            </a:r>
            <a:endParaRPr lang="en-GB" b="1" dirty="0">
              <a:solidFill>
                <a:schemeClr val="tx1"/>
              </a:solidFill>
              <a:latin typeface="Helvetica" panose="020B0604020202020204" pitchFamily="34" charset="0"/>
              <a:cs typeface="Helvetica" panose="020B0604020202020204" pitchFamily="34" charset="0"/>
            </a:endParaRPr>
          </a:p>
        </p:txBody>
      </p:sp>
      <p:pic>
        <p:nvPicPr>
          <p:cNvPr id="7" name="Picture 8" descr="https://media.licdn.com/mpr/mpr/shrink_200_200/AAEAAQAAAAAAAAKQAAAAJDgwMTFlNDVkLWNmMDktNDFhNC1hYWY5LTc5MDhjODE3ZWUxZA.png"/>
          <p:cNvPicPr>
            <a:picLocks noChangeAspect="1" noChangeArrowheads="1"/>
          </p:cNvPicPr>
          <p:nvPr/>
        </p:nvPicPr>
        <p:blipFill>
          <a:blip r:embed="rId2" cstate="print"/>
          <a:srcRect/>
          <a:stretch>
            <a:fillRect/>
          </a:stretch>
        </p:blipFill>
        <p:spPr bwMode="auto">
          <a:xfrm>
            <a:off x="7812360" y="5526360"/>
            <a:ext cx="1331640" cy="1331640"/>
          </a:xfrm>
          <a:prstGeom prst="rect">
            <a:avLst/>
          </a:prstGeom>
          <a:noFill/>
        </p:spPr>
      </p:pic>
    </p:spTree>
    <p:extLst>
      <p:ext uri="{BB962C8B-B14F-4D97-AF65-F5344CB8AC3E}">
        <p14:creationId xmlns="" xmlns:p14="http://schemas.microsoft.com/office/powerpoint/2010/main" val="245207483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413</TotalTime>
  <Words>2533</Words>
  <Application>Microsoft Office PowerPoint</Application>
  <PresentationFormat>On-screen Show (4:3)</PresentationFormat>
  <Paragraphs>1479</Paragraphs>
  <Slides>38</Slides>
  <Notes>1</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Flow</vt:lpstr>
      <vt:lpstr>Concourse</vt:lpstr>
      <vt:lpstr>                                      The environmental impact evaluation and testing of sustainable inorganic binders:  A green alternative to ordinary Portland cement  by   Assist. Prof. Dr. Beste Cubukcuoglu Beste.Cubukcuoglu@antalya.edu.tr Department of Civil Engineering Faculty of Engineering Antalya International University Turkey </vt:lpstr>
      <vt:lpstr>Slide 2</vt:lpstr>
      <vt:lpstr>INTRODUCTION</vt:lpstr>
      <vt:lpstr>Material selection      is all based on: </vt:lpstr>
      <vt:lpstr>CONCRETE </vt:lpstr>
      <vt:lpstr>STEEL</vt:lpstr>
      <vt:lpstr>Steel vs. Concrete!</vt:lpstr>
      <vt:lpstr>So!....</vt:lpstr>
      <vt:lpstr>AIM</vt:lpstr>
      <vt:lpstr>MATERIALS</vt:lpstr>
      <vt:lpstr>METHODOLOGY</vt:lpstr>
      <vt:lpstr>RESULTS</vt:lpstr>
      <vt:lpstr>Cement-binder substitution ratios</vt:lpstr>
      <vt:lpstr>UCS RESULTS</vt:lpstr>
      <vt:lpstr>Figure 1 CEMI-only mix combinations for UCS 7, 28, 56 days and WI (28 days)   *Error bars with standard deviations included   </vt:lpstr>
      <vt:lpstr>Slide 16</vt:lpstr>
      <vt:lpstr>Slide 17</vt:lpstr>
      <vt:lpstr>Slide 18</vt:lpstr>
      <vt:lpstr>Slide 19</vt:lpstr>
      <vt:lpstr>Leaching Test Results</vt:lpstr>
      <vt:lpstr>Leaching Test Results –  Granular Leaching Test</vt:lpstr>
      <vt:lpstr>Granular Leaching Test Results</vt:lpstr>
      <vt:lpstr>Granular Leaching Test Results</vt:lpstr>
      <vt:lpstr>Granular Leaching Test Results</vt:lpstr>
      <vt:lpstr>Monolithic Leaching Test</vt:lpstr>
      <vt:lpstr> The Measured Cumulative Leaching Rates (en *) of Contaminants from CEMI-hlime (mg/m2) at 28 days </vt:lpstr>
      <vt:lpstr>The Measured Cumulative Leaching Rates (en *) of Contaminants from CEMI-LGMgO (mg/m2) at 28 days </vt:lpstr>
      <vt:lpstr>The Measured Cumulative Leaching Rates (en *) of Contaminants from CEMI-PFA (mg/m2) at 28 days </vt:lpstr>
      <vt:lpstr>The Measured Cumulative Leaching Rates (en *) of Contaminants from CEMI-steel slag (mg/m2) at 28 days </vt:lpstr>
      <vt:lpstr>SEM image of CEMI-LGMgO 1:2 at 28 days’ curing age</vt:lpstr>
      <vt:lpstr>SEM image of CEMI-LGMgO 1:4 at 28 days’ curing age</vt:lpstr>
      <vt:lpstr>SEM image of CEMI-slag 1:2 at 28 days’ curing age</vt:lpstr>
      <vt:lpstr>SEM image of CEMI-slag 1:4 at 28 days’ curing age</vt:lpstr>
      <vt:lpstr>XRD Results Quantitative Analysis -Rietveld</vt:lpstr>
      <vt:lpstr>CONCLUSIONS</vt:lpstr>
      <vt:lpstr>CONCLUSIONS</vt:lpstr>
      <vt:lpstr>Slide 37</vt:lpstr>
      <vt:lpstr>Slide 38</vt:lpstr>
    </vt:vector>
  </TitlesOfParts>
  <Company>Antalya International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environmental impact evaluation and testing of sustainable inorganic binders:  A green alternative to ordinary Portland cement  by   Assist. Prof. Dr. Beste Cubukcuoglu Department of Civil Engineering Faculty of Engineering Antalya International University Turkey</dc:title>
  <dc:creator>itg</dc:creator>
  <cp:lastModifiedBy>Beste</cp:lastModifiedBy>
  <cp:revision>49</cp:revision>
  <dcterms:created xsi:type="dcterms:W3CDTF">2015-11-11T08:52:02Z</dcterms:created>
  <dcterms:modified xsi:type="dcterms:W3CDTF">2015-11-15T17:32:25Z</dcterms:modified>
</cp:coreProperties>
</file>