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ctiveX/activeX1.xml" ContentType="application/vnd.ms-office.activeX+xml"/>
  <Override PartName="/ppt/activeX/activeX2.xml" ContentType="application/vnd.ms-office.activeX+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85" r:id="rId2"/>
  </p:sldMasterIdLst>
  <p:notesMasterIdLst>
    <p:notesMasterId r:id="rId27"/>
  </p:notesMasterIdLst>
  <p:sldIdLst>
    <p:sldId id="313" r:id="rId3"/>
    <p:sldId id="314" r:id="rId4"/>
    <p:sldId id="280" r:id="rId5"/>
    <p:sldId id="273" r:id="rId6"/>
    <p:sldId id="306" r:id="rId7"/>
    <p:sldId id="281" r:id="rId8"/>
    <p:sldId id="282" r:id="rId9"/>
    <p:sldId id="283" r:id="rId10"/>
    <p:sldId id="284" r:id="rId11"/>
    <p:sldId id="285" r:id="rId12"/>
    <p:sldId id="287" r:id="rId13"/>
    <p:sldId id="288" r:id="rId14"/>
    <p:sldId id="290" r:id="rId15"/>
    <p:sldId id="308" r:id="rId16"/>
    <p:sldId id="293" r:id="rId17"/>
    <p:sldId id="291" r:id="rId18"/>
    <p:sldId id="295" r:id="rId19"/>
    <p:sldId id="296" r:id="rId20"/>
    <p:sldId id="310" r:id="rId21"/>
    <p:sldId id="309" r:id="rId22"/>
    <p:sldId id="311" r:id="rId23"/>
    <p:sldId id="299" r:id="rId24"/>
    <p:sldId id="307" r:id="rId25"/>
    <p:sldId id="31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64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2819" autoAdjust="0"/>
  </p:normalViewPr>
  <p:slideViewPr>
    <p:cSldViewPr snapToGrid="0">
      <p:cViewPr>
        <p:scale>
          <a:sx n="60" d="100"/>
          <a:sy n="60" d="100"/>
        </p:scale>
        <p:origin x="-1104" y="-2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activeX/activeX1.xml><?xml version="1.0" encoding="utf-8"?>
<ax:ocx xmlns:ax="http://schemas.microsoft.com/office/2006/activeX" xmlns:r="http://schemas.openxmlformats.org/officeDocument/2006/relationships" ax:classid="{7E845E2B-7E24-4C97-B19E-F4DB47BB8679}">
  <ax:ocxPr ax:name="_cx" ax:value="16960"/>
  <ax:ocxPr ax:name="_cy" ax:value="19050"/>
  <ax:ocxPr ax:name="currentSlide" ax:value="0"/>
  <ax:ocxPr ax:name="projectFile" ax:value="C:\Users\ben.nelson\Documents\Trehalose\Trehalose2.icb"/>
  <ax:ocxPr ax:name="m_fileBuffer" ax:value=""/>
  <ax:ocxPr ax:name="autoPlay" ax:value="-1"/>
  <ax:ocxPr ax:name="autoOpenFileDialog" ax:value="1"/>
  <ax:ocxPr ax:name="autoPlayScript" ax:value="0"/>
  <ax:ocxPr ax:name="autoPlayScriptNum" ax:value="0"/>
  <ax:ocxPr ax:name="autoPlaySlideRange" ax:value=""/>
  <ax:ocxPr ax:name="slideButtonScale" ax:value="0"/>
  <ax:ocxPr ax:name="onDisplayChange" ax:value=""/>
  <ax:ocxPr ax:name="onLoad" ax:value=""/>
  <ax:ocxPr ax:name="projectData" ax:value=""/>
  <ax:ocxPr ax:name="icbSaveEnabled" ax:value="0"/>
  <ax:ocxPr ax:name="group" ax:value=""/>
  <ax:ocxPr ax:name="anaglyphStereo" ax:value="0"/>
  <ax:ocxPr ax:name="listenerPort" ax:value="0"/>
</ax:ocx>
</file>

<file path=ppt/activeX/activeX2.xml><?xml version="1.0" encoding="utf-8"?>
<ax:ocx xmlns:ax="http://schemas.microsoft.com/office/2006/activeX" xmlns:r="http://schemas.openxmlformats.org/officeDocument/2006/relationships" ax:classid="{7E845E2B-7E24-4C97-B19E-F4DB47BB8679}">
  <ax:ocxPr ax:name="_cx" ax:value="16907"/>
  <ax:ocxPr ax:name="_cy" ax:value="19050"/>
  <ax:ocxPr ax:name="currentSlide" ax:value="0"/>
  <ax:ocxPr ax:name="projectFile" ax:value="C:\Users\ben.nelson\Documents\Trehalose\Sucrose2.icb"/>
  <ax:ocxPr ax:name="m_fileBuffer" ax:value=""/>
  <ax:ocxPr ax:name="autoPlay" ax:value="-1"/>
  <ax:ocxPr ax:name="autoOpenFileDialog" ax:value="1"/>
  <ax:ocxPr ax:name="autoPlayScript" ax:value="0"/>
  <ax:ocxPr ax:name="autoPlayScriptNum" ax:value="0"/>
  <ax:ocxPr ax:name="autoPlaySlideRange" ax:value=""/>
  <ax:ocxPr ax:name="slideButtonScale" ax:value="0"/>
  <ax:ocxPr ax:name="onDisplayChange" ax:value=""/>
  <ax:ocxPr ax:name="onLoad" ax:value=""/>
  <ax:ocxPr ax:name="projectData" ax:value=""/>
  <ax:ocxPr ax:name="icbSaveEnabled" ax:value="0"/>
  <ax:ocxPr ax:name="group" ax:value=""/>
  <ax:ocxPr ax:name="anaglyphStereo" ax:value="0"/>
  <ax:ocxPr ax:name="listenerPort" ax:value="0"/>
</ax:ocx>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ben.nelson\Documents\Trehalose\Pfanstiehl%20Trehalose%20NMR%20Data.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089778091130781E-2"/>
          <c:y val="4.8976744848932476E-2"/>
          <c:w val="0.90962517600603421"/>
          <c:h val="0.84030642742228245"/>
        </c:manualLayout>
      </c:layout>
      <c:scatterChart>
        <c:scatterStyle val="lineMarker"/>
        <c:varyColors val="0"/>
        <c:ser>
          <c:idx val="0"/>
          <c:order val="0"/>
          <c:spPr>
            <a:ln w="28575" cap="rnd">
              <a:noFill/>
              <a:round/>
            </a:ln>
            <a:effectLst/>
          </c:spPr>
          <c:marker>
            <c:symbol val="circle"/>
            <c:size val="5"/>
            <c:spPr>
              <a:solidFill>
                <a:schemeClr val="accent1"/>
              </a:solidFill>
              <a:ln w="88900">
                <a:solidFill>
                  <a:schemeClr val="accent1"/>
                </a:solidFill>
              </a:ln>
              <a:effectLst/>
            </c:spPr>
          </c:marker>
          <c:trendline>
            <c:name>Log Fit</c:name>
            <c:spPr>
              <a:ln w="38100" cap="rnd">
                <a:solidFill>
                  <a:schemeClr val="accent1"/>
                </a:solidFill>
                <a:prstDash val="sysDot"/>
              </a:ln>
              <a:effectLst/>
            </c:spPr>
            <c:trendlineType val="log"/>
            <c:dispRSqr val="1"/>
            <c:dispEq val="0"/>
            <c:trendlineLbl>
              <c:layout>
                <c:manualLayout>
                  <c:x val="-0.37123314392013768"/>
                  <c:y val="-1.1180868016497938E-2"/>
                </c:manualLayout>
              </c:layout>
              <c:numFmt formatCode="General" sourceLinked="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rendlineLbl>
          </c:trendline>
          <c:errBars>
            <c:errDir val="y"/>
            <c:errBarType val="both"/>
            <c:errValType val="cust"/>
            <c:noEndCap val="0"/>
            <c:plus>
              <c:numRef>
                <c:f>Sheet1!$Q$2:$Q$7</c:f>
                <c:numCache>
                  <c:formatCode>General</c:formatCode>
                  <c:ptCount val="6"/>
                  <c:pt idx="0">
                    <c:v>8.3940455085733241</c:v>
                  </c:pt>
                  <c:pt idx="1">
                    <c:v>4.57602447545902</c:v>
                  </c:pt>
                  <c:pt idx="2">
                    <c:v>3.1543620591175006</c:v>
                  </c:pt>
                  <c:pt idx="3">
                    <c:v>4.0074929819027751</c:v>
                  </c:pt>
                  <c:pt idx="4">
                    <c:v>6.0241181927316134</c:v>
                  </c:pt>
                  <c:pt idx="5">
                    <c:v>3.6110940170535577</c:v>
                  </c:pt>
                </c:numCache>
              </c:numRef>
            </c:plus>
            <c:minus>
              <c:numRef>
                <c:f>Sheet1!$Q$2:$Q$7</c:f>
                <c:numCache>
                  <c:formatCode>General</c:formatCode>
                  <c:ptCount val="6"/>
                  <c:pt idx="0">
                    <c:v>8.3940455085733241</c:v>
                  </c:pt>
                  <c:pt idx="1">
                    <c:v>4.57602447545902</c:v>
                  </c:pt>
                  <c:pt idx="2">
                    <c:v>3.1543620591175006</c:v>
                  </c:pt>
                  <c:pt idx="3">
                    <c:v>4.0074929819027751</c:v>
                  </c:pt>
                  <c:pt idx="4">
                    <c:v>6.0241181927316134</c:v>
                  </c:pt>
                  <c:pt idx="5">
                    <c:v>3.6110940170535577</c:v>
                  </c:pt>
                </c:numCache>
              </c:numRef>
            </c:minus>
            <c:spPr>
              <a:noFill/>
              <a:ln w="25400" cap="flat" cmpd="sng" algn="ctr">
                <a:solidFill>
                  <a:schemeClr val="tx1">
                    <a:lumMod val="65000"/>
                    <a:lumOff val="35000"/>
                  </a:schemeClr>
                </a:solidFill>
                <a:round/>
              </a:ln>
              <a:effectLst/>
            </c:spPr>
          </c:errBars>
          <c:xVal>
            <c:numRef>
              <c:f>Sheet1!$O$2:$O$7</c:f>
              <c:numCache>
                <c:formatCode>General</c:formatCode>
                <c:ptCount val="6"/>
                <c:pt idx="0">
                  <c:v>238.0952380952381</c:v>
                </c:pt>
                <c:pt idx="1">
                  <c:v>11.001100110011002</c:v>
                </c:pt>
                <c:pt idx="2">
                  <c:v>8.5251491901108274</c:v>
                </c:pt>
                <c:pt idx="3">
                  <c:v>9.5785440613026811</c:v>
                </c:pt>
                <c:pt idx="4">
                  <c:v>10.952902519167578</c:v>
                </c:pt>
                <c:pt idx="5">
                  <c:v>2.7932960893854748</c:v>
                </c:pt>
              </c:numCache>
            </c:numRef>
          </c:xVal>
          <c:yVal>
            <c:numRef>
              <c:f>Sheet1!$P$2:$P$7</c:f>
              <c:numCache>
                <c:formatCode>General</c:formatCode>
                <c:ptCount val="6"/>
                <c:pt idx="0">
                  <c:v>37.934153476781319</c:v>
                </c:pt>
                <c:pt idx="1">
                  <c:v>21.725560982400431</c:v>
                </c:pt>
                <c:pt idx="2">
                  <c:v>19.467922333931785</c:v>
                </c:pt>
                <c:pt idx="3">
                  <c:v>21.118712081942874</c:v>
                </c:pt>
                <c:pt idx="4">
                  <c:v>20.85665361461421</c:v>
                </c:pt>
                <c:pt idx="5">
                  <c:v>13.30413469565007</c:v>
                </c:pt>
              </c:numCache>
            </c:numRef>
          </c:yVal>
          <c:smooth val="0"/>
        </c:ser>
        <c:dLbls>
          <c:showLegendKey val="0"/>
          <c:showVal val="0"/>
          <c:showCatName val="0"/>
          <c:showSerName val="0"/>
          <c:showPercent val="0"/>
          <c:showBubbleSize val="0"/>
        </c:dLbls>
        <c:axId val="58055424"/>
        <c:axId val="58056000"/>
      </c:scatterChart>
      <c:valAx>
        <c:axId val="58055424"/>
        <c:scaling>
          <c:orientation val="minMax"/>
        </c:scaling>
        <c:delete val="0"/>
        <c:axPos val="b"/>
        <c:title>
          <c:tx>
            <c:rich>
              <a:bodyPr rot="0" spcFirstLastPara="1" vertOverflow="ellipsis" vert="horz" wrap="square" anchor="ctr" anchorCtr="1"/>
              <a:lstStyle/>
              <a:p>
                <a:pPr>
                  <a:defRPr sz="2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Impurity Content (1/%)</a:t>
                </a:r>
              </a:p>
            </c:rich>
          </c:tx>
          <c:layout/>
          <c:overlay val="0"/>
          <c:spPr>
            <a:noFill/>
            <a:ln>
              <a:noFill/>
            </a:ln>
            <a:effectLst/>
          </c:spPr>
        </c:title>
        <c:numFmt formatCode="General" sourceLinked="1"/>
        <c:majorTickMark val="none"/>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056000"/>
        <c:crosses val="autoZero"/>
        <c:crossBetween val="midCat"/>
      </c:valAx>
      <c:valAx>
        <c:axId val="58056000"/>
        <c:scaling>
          <c:orientation val="minMax"/>
        </c:scaling>
        <c:delete val="0"/>
        <c:axPos val="l"/>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2400" b="0" i="0" u="none" strike="noStrike" baseline="30000">
                    <a:effectLst/>
                    <a:latin typeface="Times New Roman" panose="02020603050405020304" pitchFamily="18" charset="0"/>
                    <a:cs typeface="Times New Roman" panose="02020603050405020304" pitchFamily="18" charset="0"/>
                  </a:rPr>
                  <a:t>1</a:t>
                </a:r>
                <a:r>
                  <a:rPr lang="en-US" sz="2400" b="0" i="0" u="none" strike="noStrike" baseline="0">
                    <a:effectLst/>
                    <a:latin typeface="Times New Roman" panose="02020603050405020304" pitchFamily="18" charset="0"/>
                    <a:cs typeface="Times New Roman" panose="02020603050405020304" pitchFamily="18" charset="0"/>
                  </a:rPr>
                  <a:t>H T</a:t>
                </a:r>
                <a:r>
                  <a:rPr lang="en-US" sz="2400" b="0" i="0" u="none" strike="noStrike" baseline="-25000">
                    <a:effectLst/>
                    <a:latin typeface="Times New Roman" panose="02020603050405020304" pitchFamily="18" charset="0"/>
                    <a:cs typeface="Times New Roman" panose="02020603050405020304" pitchFamily="18" charset="0"/>
                  </a:rPr>
                  <a:t>1</a:t>
                </a:r>
                <a:r>
                  <a:rPr lang="en-US" sz="2400" b="0" i="0" u="none" strike="noStrike" baseline="0">
                    <a:effectLst/>
                    <a:latin typeface="Times New Roman" panose="02020603050405020304" pitchFamily="18" charset="0"/>
                    <a:cs typeface="Times New Roman" panose="02020603050405020304" pitchFamily="18" charset="0"/>
                  </a:rPr>
                  <a:t> (s</a:t>
                </a:r>
                <a:r>
                  <a:rPr lang="en-US" sz="2400" b="0" i="0" u="none" strike="noStrike" baseline="30000">
                    <a:effectLst/>
                    <a:latin typeface="Times New Roman" panose="02020603050405020304" pitchFamily="18" charset="0"/>
                    <a:cs typeface="Times New Roman" panose="02020603050405020304" pitchFamily="18" charset="0"/>
                  </a:rPr>
                  <a:t>-2</a:t>
                </a:r>
                <a:r>
                  <a:rPr lang="en-US" sz="2400" b="0" i="0" u="none" strike="noStrike" baseline="0">
                    <a:effectLst/>
                    <a:latin typeface="Times New Roman" panose="02020603050405020304" pitchFamily="18" charset="0"/>
                    <a:cs typeface="Times New Roman" panose="02020603050405020304" pitchFamily="18" charset="0"/>
                  </a:rPr>
                  <a:t>)</a:t>
                </a:r>
                <a:endParaRPr lang="en-US" sz="2400">
                  <a:latin typeface="Times New Roman" panose="02020603050405020304" pitchFamily="18" charset="0"/>
                  <a:cs typeface="Times New Roman" panose="02020603050405020304" pitchFamily="18" charset="0"/>
                </a:endParaRPr>
              </a:p>
            </c:rich>
          </c:tx>
          <c:layout>
            <c:manualLayout>
              <c:xMode val="edge"/>
              <c:yMode val="edge"/>
              <c:x val="1.2652297944895315E-3"/>
              <c:y val="0.33310620877909408"/>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58055424"/>
        <c:crosses val="autoZero"/>
        <c:crossBetween val="midCat"/>
      </c:valAx>
      <c:spPr>
        <a:noFill/>
        <a:ln>
          <a:noFill/>
        </a:ln>
        <a:effectLst/>
      </c:spPr>
    </c:plotArea>
    <c:legend>
      <c:legendPos val="r"/>
      <c:legendEntry>
        <c:idx val="0"/>
        <c:delete val="1"/>
      </c:legendEntry>
      <c:layout>
        <c:manualLayout>
          <c:xMode val="edge"/>
          <c:yMode val="edge"/>
          <c:x val="0.6301522309711286"/>
          <c:y val="0.60726778944298621"/>
          <c:w val="0.2670699912510936"/>
          <c:h val="0.15625109361329836"/>
        </c:manualLayout>
      </c:layout>
      <c:overlay val="1"/>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28575" cap="rnd">
              <a:noFill/>
              <a:round/>
            </a:ln>
            <a:effectLst/>
          </c:spPr>
          <c:marker>
            <c:symbol val="circle"/>
            <c:size val="5"/>
            <c:spPr>
              <a:solidFill>
                <a:schemeClr val="accent1"/>
              </a:solidFill>
              <a:ln w="38100">
                <a:solidFill>
                  <a:schemeClr val="accent1"/>
                </a:solidFill>
              </a:ln>
              <a:effectLst/>
            </c:spPr>
          </c:marker>
          <c:trendline>
            <c:name>Log Fit</c:name>
            <c:spPr>
              <a:ln w="38100" cap="rnd">
                <a:solidFill>
                  <a:schemeClr val="accent1"/>
                </a:solidFill>
                <a:prstDash val="sysDot"/>
              </a:ln>
              <a:effectLst/>
            </c:spPr>
            <c:trendlineType val="log"/>
            <c:dispRSqr val="1"/>
            <c:dispEq val="0"/>
            <c:trendlineLbl>
              <c:layout>
                <c:manualLayout>
                  <c:x val="-0.37123314392013768"/>
                  <c:y val="-1.1180868016497938E-2"/>
                </c:manualLayout>
              </c:layout>
              <c:numFmt formatCode="General" sourceLinked="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rendlineLbl>
          </c:trendline>
          <c:errBars>
            <c:errDir val="y"/>
            <c:errBarType val="both"/>
            <c:errValType val="cust"/>
            <c:noEndCap val="0"/>
            <c:plus>
              <c:numRef>
                <c:f>Sheet1!$Q$2:$Q$7</c:f>
                <c:numCache>
                  <c:formatCode>General</c:formatCode>
                  <c:ptCount val="6"/>
                  <c:pt idx="0">
                    <c:v>8.3940455085733241</c:v>
                  </c:pt>
                  <c:pt idx="1">
                    <c:v>4.57602447545902</c:v>
                  </c:pt>
                  <c:pt idx="2">
                    <c:v>3.1543620591175006</c:v>
                  </c:pt>
                  <c:pt idx="3">
                    <c:v>4.0074929819027751</c:v>
                  </c:pt>
                  <c:pt idx="4">
                    <c:v>6.0241181927316134</c:v>
                  </c:pt>
                  <c:pt idx="5">
                    <c:v>3.6110940170535577</c:v>
                  </c:pt>
                </c:numCache>
              </c:numRef>
            </c:plus>
            <c:minus>
              <c:numRef>
                <c:f>Sheet1!$Q$2:$Q$7</c:f>
                <c:numCache>
                  <c:formatCode>General</c:formatCode>
                  <c:ptCount val="6"/>
                  <c:pt idx="0">
                    <c:v>8.3940455085733241</c:v>
                  </c:pt>
                  <c:pt idx="1">
                    <c:v>4.57602447545902</c:v>
                  </c:pt>
                  <c:pt idx="2">
                    <c:v>3.1543620591175006</c:v>
                  </c:pt>
                  <c:pt idx="3">
                    <c:v>4.0074929819027751</c:v>
                  </c:pt>
                  <c:pt idx="4">
                    <c:v>6.0241181927316134</c:v>
                  </c:pt>
                  <c:pt idx="5">
                    <c:v>3.6110940170535577</c:v>
                  </c:pt>
                </c:numCache>
              </c:numRef>
            </c:minus>
            <c:spPr>
              <a:noFill/>
              <a:ln w="25400" cap="flat" cmpd="sng" algn="ctr">
                <a:solidFill>
                  <a:schemeClr val="tx1">
                    <a:lumMod val="65000"/>
                    <a:lumOff val="35000"/>
                  </a:schemeClr>
                </a:solidFill>
                <a:round/>
              </a:ln>
              <a:effectLst/>
            </c:spPr>
          </c:errBars>
          <c:xVal>
            <c:numRef>
              <c:f>Sheet1!$O$3:$O$7</c:f>
              <c:numCache>
                <c:formatCode>General</c:formatCode>
                <c:ptCount val="5"/>
                <c:pt idx="0">
                  <c:v>11.001100110011002</c:v>
                </c:pt>
                <c:pt idx="1">
                  <c:v>8.5251491901108274</c:v>
                </c:pt>
                <c:pt idx="2">
                  <c:v>9.5785440613026811</c:v>
                </c:pt>
                <c:pt idx="3">
                  <c:v>10.952902519167578</c:v>
                </c:pt>
                <c:pt idx="4">
                  <c:v>2.7932960893854748</c:v>
                </c:pt>
              </c:numCache>
            </c:numRef>
          </c:xVal>
          <c:yVal>
            <c:numRef>
              <c:f>Sheet1!$P$3:$P$7</c:f>
              <c:numCache>
                <c:formatCode>General</c:formatCode>
                <c:ptCount val="5"/>
                <c:pt idx="0">
                  <c:v>21.725560982400431</c:v>
                </c:pt>
                <c:pt idx="1">
                  <c:v>19.467922333931785</c:v>
                </c:pt>
                <c:pt idx="2">
                  <c:v>21.118712081942874</c:v>
                </c:pt>
                <c:pt idx="3">
                  <c:v>20.85665361461421</c:v>
                </c:pt>
                <c:pt idx="4">
                  <c:v>13.30413469565007</c:v>
                </c:pt>
              </c:numCache>
            </c:numRef>
          </c:yVal>
          <c:smooth val="0"/>
        </c:ser>
        <c:dLbls>
          <c:showLegendKey val="0"/>
          <c:showVal val="0"/>
          <c:showCatName val="0"/>
          <c:showSerName val="0"/>
          <c:showPercent val="0"/>
          <c:showBubbleSize val="0"/>
        </c:dLbls>
        <c:axId val="109068288"/>
        <c:axId val="109068864"/>
      </c:scatterChart>
      <c:valAx>
        <c:axId val="10906828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Impurity Content (1/%)</a:t>
                </a:r>
              </a:p>
            </c:rich>
          </c:tx>
          <c:layout/>
          <c:overlay val="0"/>
          <c:spPr>
            <a:noFill/>
            <a:ln>
              <a:noFill/>
            </a:ln>
            <a:effectLst/>
          </c:spPr>
        </c:title>
        <c:numFmt formatCode="General" sourceLinked="1"/>
        <c:majorTickMark val="none"/>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9068864"/>
        <c:crosses val="autoZero"/>
        <c:crossBetween val="midCat"/>
      </c:valAx>
      <c:valAx>
        <c:axId val="109068864"/>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b="0" i="0" u="none" strike="noStrike" baseline="30000">
                    <a:effectLst/>
                  </a:rPr>
                  <a:t>1</a:t>
                </a:r>
                <a:r>
                  <a:rPr lang="en-US" sz="1000" b="0" i="0" u="none" strike="noStrike" baseline="0">
                    <a:effectLst/>
                  </a:rPr>
                  <a:t>H T</a:t>
                </a:r>
                <a:r>
                  <a:rPr lang="en-US" sz="1000" b="0" i="0" u="none" strike="noStrike" baseline="-25000">
                    <a:effectLst/>
                  </a:rPr>
                  <a:t>1</a:t>
                </a:r>
                <a:r>
                  <a:rPr lang="en-US" sz="1000" b="0" i="0" u="none" strike="noStrike" baseline="0">
                    <a:effectLst/>
                  </a:rPr>
                  <a:t> (s</a:t>
                </a:r>
                <a:r>
                  <a:rPr lang="en-US" sz="1000" b="0" i="0" u="none" strike="noStrike" baseline="30000">
                    <a:effectLst/>
                  </a:rPr>
                  <a:t>-2</a:t>
                </a:r>
                <a:r>
                  <a:rPr lang="en-US" sz="1000" b="0" i="0" u="none" strike="noStrike" baseline="0">
                    <a:effectLst/>
                  </a:rPr>
                  <a:t>)</a:t>
                </a:r>
                <a:endParaRPr lang="en-US"/>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9068288"/>
        <c:crosses val="autoZero"/>
        <c:crossBetween val="midCat"/>
      </c:valAx>
      <c:spPr>
        <a:noFill/>
        <a:ln>
          <a:noFill/>
        </a:ln>
        <a:effectLst/>
      </c:spPr>
    </c:plotArea>
    <c:legend>
      <c:legendPos val="r"/>
      <c:legendEntry>
        <c:idx val="0"/>
        <c:delete val="1"/>
      </c:legendEntry>
      <c:layout>
        <c:manualLayout>
          <c:xMode val="edge"/>
          <c:yMode val="edge"/>
          <c:x val="0.6301522309711286"/>
          <c:y val="0.60726778944298621"/>
          <c:w val="0.2670699912510936"/>
          <c:h val="0.15625109361329836"/>
        </c:manualLayout>
      </c:layout>
      <c:overlay val="1"/>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93FF20-9DDF-4B64-9904-0142CCAF7BC0}" type="datetimeFigureOut">
              <a:rPr lang="en-US" smtClean="0"/>
              <a:t>9/22/2015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FA9A1A-5FD6-4384-8DDF-7E834CEF0389}" type="slidenum">
              <a:rPr lang="en-US" smtClean="0"/>
              <a:t>‹#›</a:t>
            </a:fld>
            <a:endParaRPr lang="en-US"/>
          </a:p>
        </p:txBody>
      </p:sp>
    </p:spTree>
    <p:extLst>
      <p:ext uri="{BB962C8B-B14F-4D97-AF65-F5344CB8AC3E}">
        <p14:creationId xmlns:p14="http://schemas.microsoft.com/office/powerpoint/2010/main" val="2574598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938213">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938213">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938213">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938213">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B1D6627E-B39B-4C9C-8F5D-4863FB7B8931}" type="slidenum">
              <a:rPr lang="en-US" altLang="en-US" smtClean="0"/>
              <a:pPr>
                <a:spcBef>
                  <a:spcPct val="0"/>
                </a:spcBef>
              </a:pPr>
              <a:t>4</a:t>
            </a:fld>
            <a:endParaRPr lang="en-US" alt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985663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C1255E-D233-46BD-AFFF-EC734A701C39}" type="slidenum">
              <a:rPr lang="en-US" smtClean="0"/>
              <a:t>8</a:t>
            </a:fld>
            <a:endParaRPr lang="en-US"/>
          </a:p>
        </p:txBody>
      </p:sp>
    </p:spTree>
    <p:extLst>
      <p:ext uri="{BB962C8B-B14F-4D97-AF65-F5344CB8AC3E}">
        <p14:creationId xmlns:p14="http://schemas.microsoft.com/office/powerpoint/2010/main" val="3046878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100°C - Dehydration of the </a:t>
            </a:r>
            <a:r>
              <a:rPr lang="en-US" dirty="0" err="1" smtClean="0"/>
              <a:t>dihydrate</a:t>
            </a:r>
            <a:r>
              <a:rPr lang="en-US" dirty="0" smtClean="0"/>
              <a:t> </a:t>
            </a:r>
          </a:p>
          <a:p>
            <a:r>
              <a:rPr lang="en-US" dirty="0" smtClean="0"/>
              <a:t>B: 120°C - Shift in the baseline corresponding to the </a:t>
            </a:r>
            <a:r>
              <a:rPr lang="en-US" dirty="0" err="1" smtClean="0"/>
              <a:t>Tg</a:t>
            </a:r>
            <a:r>
              <a:rPr lang="en-US" dirty="0" smtClean="0"/>
              <a:t> of amorphous trehalose</a:t>
            </a:r>
          </a:p>
          <a:p>
            <a:r>
              <a:rPr lang="en-US" dirty="0" smtClean="0"/>
              <a:t>C: 132°C - Melting of </a:t>
            </a:r>
            <a:r>
              <a:rPr lang="el-GR" dirty="0" smtClean="0"/>
              <a:t>α</a:t>
            </a:r>
            <a:r>
              <a:rPr lang="en-US" dirty="0" smtClean="0"/>
              <a:t>-Anhydrate</a:t>
            </a:r>
          </a:p>
          <a:p>
            <a:r>
              <a:rPr lang="en-US" dirty="0" smtClean="0"/>
              <a:t>D: </a:t>
            </a:r>
            <a:r>
              <a:rPr lang="en-US" dirty="0" err="1" smtClean="0"/>
              <a:t>Exotherm</a:t>
            </a:r>
            <a:r>
              <a:rPr lang="en-US" dirty="0" smtClean="0"/>
              <a:t> of Crystallization</a:t>
            </a:r>
            <a:r>
              <a:rPr lang="en-US" baseline="0" dirty="0" smtClean="0"/>
              <a:t> of the </a:t>
            </a:r>
            <a:r>
              <a:rPr lang="el-GR" baseline="0" dirty="0" smtClean="0"/>
              <a:t>β</a:t>
            </a:r>
            <a:r>
              <a:rPr lang="en-US" baseline="0" dirty="0" smtClean="0"/>
              <a:t>-Anhydrate. The crystallization temp is influenced by the presence of crystal nuclei and the thermal history of the sample</a:t>
            </a:r>
          </a:p>
          <a:p>
            <a:r>
              <a:rPr lang="en-US" baseline="0" dirty="0" smtClean="0"/>
              <a:t>E: Melting of </a:t>
            </a:r>
            <a:r>
              <a:rPr lang="el-GR" baseline="0" dirty="0" smtClean="0"/>
              <a:t>β</a:t>
            </a:r>
            <a:r>
              <a:rPr lang="en-US" baseline="0" dirty="0" smtClean="0"/>
              <a:t>-Anhydrate is reported from 190 - 215°C. Broad range thought to result from a kinetic loss of order rather than thermodynamic melting.</a:t>
            </a:r>
            <a:endParaRPr lang="en-US" dirty="0"/>
          </a:p>
        </p:txBody>
      </p:sp>
      <p:sp>
        <p:nvSpPr>
          <p:cNvPr id="4" name="Slide Number Placeholder 3"/>
          <p:cNvSpPr>
            <a:spLocks noGrp="1"/>
          </p:cNvSpPr>
          <p:nvPr>
            <p:ph type="sldNum" sz="quarter" idx="10"/>
          </p:nvPr>
        </p:nvSpPr>
        <p:spPr/>
        <p:txBody>
          <a:bodyPr/>
          <a:lstStyle/>
          <a:p>
            <a:fld id="{5DC1255E-D233-46BD-AFFF-EC734A701C39}" type="slidenum">
              <a:rPr lang="en-US" smtClean="0"/>
              <a:t>9</a:t>
            </a:fld>
            <a:endParaRPr lang="en-US"/>
          </a:p>
        </p:txBody>
      </p:sp>
    </p:spTree>
    <p:extLst>
      <p:ext uri="{BB962C8B-B14F-4D97-AF65-F5344CB8AC3E}">
        <p14:creationId xmlns:p14="http://schemas.microsoft.com/office/powerpoint/2010/main" val="4086348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399445"/>
            <a:ext cx="9144000" cy="2387600"/>
          </a:xfrm>
        </p:spPr>
        <p:txBody>
          <a:bodyPr anchor="b"/>
          <a:lstStyle>
            <a:lvl1pPr algn="ctr">
              <a:defRPr sz="6000">
                <a:solidFill>
                  <a:schemeClr val="tx1"/>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925312"/>
            <a:ext cx="9144000" cy="1655762"/>
          </a:xfrm>
        </p:spPr>
        <p:txBody>
          <a:bodyPr/>
          <a:lstStyle>
            <a:lvl1pPr marL="0" indent="0" algn="ctr">
              <a:buNone/>
              <a:defRPr sz="2400">
                <a:solidFill>
                  <a:srgbClr val="0564A8"/>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10000" y="609600"/>
            <a:ext cx="4572000" cy="642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4005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38200" y="6356350"/>
            <a:ext cx="27432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50726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38200" y="6356350"/>
            <a:ext cx="27432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751208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smtClean="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38200" y="6356350"/>
            <a:ext cx="27432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04763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0311B7-EF11-457E-8FDD-7ACB9AEA53A5}" type="datetimeFigureOut">
              <a:rPr lang="en-US" smtClean="0"/>
              <a:t>9/22/2015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4E3F97-B710-4DE4-9331-CE0EFBD3716F}" type="slidenum">
              <a:rPr lang="en-US" smtClean="0"/>
              <a:t>‹#›</a:t>
            </a:fld>
            <a:endParaRPr lang="en-US"/>
          </a:p>
        </p:txBody>
      </p:sp>
    </p:spTree>
    <p:extLst>
      <p:ext uri="{BB962C8B-B14F-4D97-AF65-F5344CB8AC3E}">
        <p14:creationId xmlns:p14="http://schemas.microsoft.com/office/powerpoint/2010/main" val="3286019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0311B7-EF11-457E-8FDD-7ACB9AEA53A5}" type="datetimeFigureOut">
              <a:rPr lang="en-US" smtClean="0"/>
              <a:t>9/22/2015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4E3F97-B710-4DE4-9331-CE0EFBD3716F}" type="slidenum">
              <a:rPr lang="en-US" smtClean="0"/>
              <a:t>‹#›</a:t>
            </a:fld>
            <a:endParaRPr lang="en-US"/>
          </a:p>
        </p:txBody>
      </p:sp>
    </p:spTree>
    <p:extLst>
      <p:ext uri="{BB962C8B-B14F-4D97-AF65-F5344CB8AC3E}">
        <p14:creationId xmlns:p14="http://schemas.microsoft.com/office/powerpoint/2010/main" val="2030915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defRPr>
            </a:lvl1pPr>
          </a:lstStyle>
          <a:p>
            <a:pPr>
              <a:defRPr/>
            </a:pPr>
            <a:fld id="{BEAF80B8-9749-42EC-8D25-15AB70878DE3}" type="datetimeFigureOut">
              <a:rPr lang="en-US"/>
              <a:pPr>
                <a:defRPr/>
              </a:pPr>
              <a:t>9/22/2015</a:t>
            </a:fld>
            <a:endParaRPr lang="en-US" dirty="0"/>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defRPr>
            </a:lvl1pPr>
          </a:lstStyle>
          <a:p>
            <a:pPr>
              <a:defRPr/>
            </a:pPr>
            <a:fld id="{846218A4-F375-47BF-A4DA-02081A22769D}" type="slidenum">
              <a:rPr lang="en-US"/>
              <a:pPr>
                <a:defRPr/>
              </a:pPr>
              <a:t>‹#›</a:t>
            </a:fld>
            <a:endParaRPr lang="en-US" dirty="0"/>
          </a:p>
        </p:txBody>
      </p:sp>
    </p:spTree>
    <p:extLst>
      <p:ext uri="{BB962C8B-B14F-4D97-AF65-F5344CB8AC3E}">
        <p14:creationId xmlns:p14="http://schemas.microsoft.com/office/powerpoint/2010/main" val="126985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0311B7-EF11-457E-8FDD-7ACB9AEA53A5}" type="datetimeFigureOut">
              <a:rPr lang="en-US" smtClean="0"/>
              <a:t>9/22/2015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4E3F97-B710-4DE4-9331-CE0EFBD3716F}" type="slidenum">
              <a:rPr lang="en-US" smtClean="0"/>
              <a:t>‹#›</a:t>
            </a:fld>
            <a:endParaRPr lang="en-US"/>
          </a:p>
        </p:txBody>
      </p:sp>
    </p:spTree>
    <p:extLst>
      <p:ext uri="{BB962C8B-B14F-4D97-AF65-F5344CB8AC3E}">
        <p14:creationId xmlns:p14="http://schemas.microsoft.com/office/powerpoint/2010/main" val="40803485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0311B7-EF11-457E-8FDD-7ACB9AEA53A5}" type="datetimeFigureOut">
              <a:rPr lang="en-US" smtClean="0"/>
              <a:t>9/22/2015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4E3F97-B710-4DE4-9331-CE0EFBD3716F}" type="slidenum">
              <a:rPr lang="en-US" smtClean="0"/>
              <a:t>‹#›</a:t>
            </a:fld>
            <a:endParaRPr lang="en-US"/>
          </a:p>
        </p:txBody>
      </p:sp>
    </p:spTree>
    <p:extLst>
      <p:ext uri="{BB962C8B-B14F-4D97-AF65-F5344CB8AC3E}">
        <p14:creationId xmlns:p14="http://schemas.microsoft.com/office/powerpoint/2010/main" val="4916899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0311B7-EF11-457E-8FDD-7ACB9AEA53A5}" type="datetimeFigureOut">
              <a:rPr lang="en-US" smtClean="0"/>
              <a:t>9/22/2015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4E3F97-B710-4DE4-9331-CE0EFBD3716F}" type="slidenum">
              <a:rPr lang="en-US" smtClean="0"/>
              <a:t>‹#›</a:t>
            </a:fld>
            <a:endParaRPr lang="en-US"/>
          </a:p>
        </p:txBody>
      </p:sp>
    </p:spTree>
    <p:extLst>
      <p:ext uri="{BB962C8B-B14F-4D97-AF65-F5344CB8AC3E}">
        <p14:creationId xmlns:p14="http://schemas.microsoft.com/office/powerpoint/2010/main" val="4075763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0311B7-EF11-457E-8FDD-7ACB9AEA53A5}" type="datetimeFigureOut">
              <a:rPr lang="en-US" smtClean="0"/>
              <a:t>9/22/2015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4E3F97-B710-4DE4-9331-CE0EFBD3716F}" type="slidenum">
              <a:rPr lang="en-US" smtClean="0"/>
              <a:t>‹#›</a:t>
            </a:fld>
            <a:endParaRPr lang="en-US"/>
          </a:p>
        </p:txBody>
      </p:sp>
    </p:spTree>
    <p:extLst>
      <p:ext uri="{BB962C8B-B14F-4D97-AF65-F5344CB8AC3E}">
        <p14:creationId xmlns:p14="http://schemas.microsoft.com/office/powerpoint/2010/main" val="1286707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564A8"/>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838200" y="6356350"/>
            <a:ext cx="2743200" cy="365125"/>
          </a:xfrm>
          <a:prstGeom prst="rect">
            <a:avLst/>
          </a:prstGeom>
        </p:spPr>
        <p:txBody>
          <a:bodyPr/>
          <a:lstStyle/>
          <a:p>
            <a:fld id="{3580B527-DFAA-4D18-91B4-67830FC3FE37}" type="slidenum">
              <a:rPr lang="en-US" smtClean="0"/>
              <a:t>‹#›</a:t>
            </a:fld>
            <a:endParaRPr lang="en-US" dirty="0"/>
          </a:p>
        </p:txBody>
      </p:sp>
    </p:spTree>
    <p:extLst>
      <p:ext uri="{BB962C8B-B14F-4D97-AF65-F5344CB8AC3E}">
        <p14:creationId xmlns:p14="http://schemas.microsoft.com/office/powerpoint/2010/main" val="174962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0311B7-EF11-457E-8FDD-7ACB9AEA53A5}" type="datetimeFigureOut">
              <a:rPr lang="en-US" smtClean="0"/>
              <a:t>9/22/2015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4E3F97-B710-4DE4-9331-CE0EFBD3716F}" type="slidenum">
              <a:rPr lang="en-US" smtClean="0"/>
              <a:t>‹#›</a:t>
            </a:fld>
            <a:endParaRPr lang="en-US"/>
          </a:p>
        </p:txBody>
      </p:sp>
    </p:spTree>
    <p:extLst>
      <p:ext uri="{BB962C8B-B14F-4D97-AF65-F5344CB8AC3E}">
        <p14:creationId xmlns:p14="http://schemas.microsoft.com/office/powerpoint/2010/main" val="25786792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28077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0311B7-EF11-457E-8FDD-7ACB9AEA53A5}" type="datetimeFigureOut">
              <a:rPr lang="en-US" smtClean="0"/>
              <a:t>9/22/2015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4E3F97-B710-4DE4-9331-CE0EFBD3716F}" type="slidenum">
              <a:rPr lang="en-US" smtClean="0"/>
              <a:t>‹#›</a:t>
            </a:fld>
            <a:endParaRPr lang="en-US"/>
          </a:p>
        </p:txBody>
      </p:sp>
    </p:spTree>
    <p:extLst>
      <p:ext uri="{BB962C8B-B14F-4D97-AF65-F5344CB8AC3E}">
        <p14:creationId xmlns:p14="http://schemas.microsoft.com/office/powerpoint/2010/main" val="33288991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0311B7-EF11-457E-8FDD-7ACB9AEA53A5}" type="datetimeFigureOut">
              <a:rPr lang="en-US" smtClean="0"/>
              <a:t>9/22/2015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4E3F97-B710-4DE4-9331-CE0EFBD3716F}" type="slidenum">
              <a:rPr lang="en-US" smtClean="0"/>
              <a:t>‹#›</a:t>
            </a:fld>
            <a:endParaRPr lang="en-US"/>
          </a:p>
        </p:txBody>
      </p:sp>
    </p:spTree>
    <p:extLst>
      <p:ext uri="{BB962C8B-B14F-4D97-AF65-F5344CB8AC3E}">
        <p14:creationId xmlns:p14="http://schemas.microsoft.com/office/powerpoint/2010/main" val="3745764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0311B7-EF11-457E-8FDD-7ACB9AEA53A5}" type="datetimeFigureOut">
              <a:rPr lang="en-US" smtClean="0"/>
              <a:t>9/22/2015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4E3F97-B710-4DE4-9331-CE0EFBD3716F}" type="slidenum">
              <a:rPr lang="en-US" smtClean="0"/>
              <a:t>‹#›</a:t>
            </a:fld>
            <a:endParaRPr lang="en-US"/>
          </a:p>
        </p:txBody>
      </p:sp>
    </p:spTree>
    <p:extLst>
      <p:ext uri="{BB962C8B-B14F-4D97-AF65-F5344CB8AC3E}">
        <p14:creationId xmlns:p14="http://schemas.microsoft.com/office/powerpoint/2010/main" val="27158786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0311B7-EF11-457E-8FDD-7ACB9AEA53A5}" type="datetimeFigureOut">
              <a:rPr lang="en-US" smtClean="0"/>
              <a:t>9/22/2015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4E3F97-B710-4DE4-9331-CE0EFBD3716F}" type="slidenum">
              <a:rPr lang="en-US" smtClean="0"/>
              <a:t>‹#›</a:t>
            </a:fld>
            <a:endParaRPr lang="en-US"/>
          </a:p>
        </p:txBody>
      </p:sp>
    </p:spTree>
    <p:extLst>
      <p:ext uri="{BB962C8B-B14F-4D97-AF65-F5344CB8AC3E}">
        <p14:creationId xmlns:p14="http://schemas.microsoft.com/office/powerpoint/2010/main" val="2610925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rgbClr val="0564A8"/>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Times New Roman" panose="02020603050405020304" pitchFamily="18" charset="0"/>
                <a:cs typeface="Times New Roman" panose="020206030504050203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a:xfrm>
            <a:off x="831850" y="6356349"/>
            <a:ext cx="27432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53066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564A8"/>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a:xfrm>
            <a:off x="838200" y="6356350"/>
            <a:ext cx="2743200" cy="365125"/>
          </a:xfrm>
          <a:prstGeom prst="rect">
            <a:avLst/>
          </a:prstGeom>
        </p:spPr>
        <p:txBody>
          <a:bodyPr/>
          <a:lstStyle/>
          <a:p>
            <a:fld id="{3580B527-DFAA-4D18-91B4-67830FC3FE37}" type="slidenum">
              <a:rPr lang="en-US" smtClean="0"/>
              <a:t>‹#›</a:t>
            </a:fld>
            <a:endParaRPr lang="en-US"/>
          </a:p>
        </p:txBody>
      </p:sp>
    </p:spTree>
    <p:extLst>
      <p:ext uri="{BB962C8B-B14F-4D97-AF65-F5344CB8AC3E}">
        <p14:creationId xmlns:p14="http://schemas.microsoft.com/office/powerpoint/2010/main" val="725759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58108" y="101601"/>
            <a:ext cx="9397279" cy="1219200"/>
          </a:xfrm>
        </p:spPr>
        <p:txBody>
          <a:bodyPr/>
          <a:lstStyle>
            <a:lvl1pPr>
              <a:defRPr>
                <a:solidFill>
                  <a:srgbClr val="0564A8"/>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a:xfrm>
            <a:off x="839788" y="6356349"/>
            <a:ext cx="27432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61792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4943" y="122350"/>
            <a:ext cx="9408857" cy="1189213"/>
          </a:xfrm>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a:xfrm>
            <a:off x="838200" y="6355917"/>
            <a:ext cx="27432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09427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356350"/>
            <a:ext cx="27432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61760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83952EB-F822-41F7-91C4-81EB0DF35D57}" type="slidenum">
              <a:rPr lang="en-US" smtClean="0"/>
              <a:pPr/>
              <a:t>‹#›</a:t>
            </a:fld>
            <a:endParaRPr lang="en-US" dirty="0"/>
          </a:p>
        </p:txBody>
      </p:sp>
    </p:spTree>
    <p:extLst>
      <p:ext uri="{BB962C8B-B14F-4D97-AF65-F5344CB8AC3E}">
        <p14:creationId xmlns:p14="http://schemas.microsoft.com/office/powerpoint/2010/main" val="2089791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38200" y="6356350"/>
            <a:ext cx="27432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43368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44943" y="122351"/>
            <a:ext cx="9408857" cy="1123044"/>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userDrawn="1"/>
        </p:nvCxnSpPr>
        <p:spPr>
          <a:xfrm flipV="1">
            <a:off x="1944943" y="1330326"/>
            <a:ext cx="9408857" cy="14288"/>
          </a:xfrm>
          <a:prstGeom prst="line">
            <a:avLst/>
          </a:prstGeom>
          <a:noFill/>
          <a:ln w="0" cap="flat" cmpd="thickThin" algn="ctr">
            <a:solidFill>
              <a:srgbClr val="336699"/>
            </a:solidFill>
            <a:prstDash val="solid"/>
          </a:ln>
          <a:effectLst/>
        </p:spPr>
      </p:cxnSp>
      <p:pic>
        <p:nvPicPr>
          <p:cNvPr id="10" name="Picture 9"/>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26988" y="32657"/>
            <a:ext cx="1917955" cy="1311956"/>
          </a:xfrm>
          <a:prstGeom prst="rect">
            <a:avLst/>
          </a:prstGeom>
          <a:noFill/>
          <a:ln>
            <a:noFill/>
          </a:ln>
          <a:effectLst>
            <a:softEdge rad="1651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9296400" y="6392862"/>
            <a:ext cx="20574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Slide Number Placeholder 12"/>
          <p:cNvSpPr>
            <a:spLocks noGrp="1"/>
          </p:cNvSpPr>
          <p:nvPr>
            <p:ph type="sldNum" sz="quarter" idx="4"/>
          </p:nvPr>
        </p:nvSpPr>
        <p:spPr>
          <a:xfrm>
            <a:off x="838200" y="631983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3952EB-F822-41F7-91C4-81EB0DF35D57}" type="slidenum">
              <a:rPr lang="en-US" smtClean="0"/>
              <a:pPr/>
              <a:t>‹#›</a:t>
            </a:fld>
            <a:endParaRPr lang="en-US" dirty="0"/>
          </a:p>
        </p:txBody>
      </p:sp>
    </p:spTree>
    <p:extLst>
      <p:ext uri="{BB962C8B-B14F-4D97-AF65-F5344CB8AC3E}">
        <p14:creationId xmlns:p14="http://schemas.microsoft.com/office/powerpoint/2010/main" val="6724014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4" r:id="rId8"/>
    <p:sldLayoutId id="2147483680" r:id="rId9"/>
    <p:sldLayoutId id="2147483681" r:id="rId10"/>
    <p:sldLayoutId id="2147483682" r:id="rId11"/>
    <p:sldLayoutId id="2147483683" r:id="rId12"/>
  </p:sldLayoutIdLst>
  <p:hf hdr="0" ftr="0" dt="0"/>
  <p:txStyles>
    <p:titleStyle>
      <a:lvl1pPr algn="l" defTabSz="914400" rtl="0" eaLnBrk="1" latinLnBrk="0" hangingPunct="1">
        <a:lnSpc>
          <a:spcPct val="90000"/>
        </a:lnSpc>
        <a:spcBef>
          <a:spcPct val="0"/>
        </a:spcBef>
        <a:buNone/>
        <a:defRPr sz="4400" kern="1200">
          <a:solidFill>
            <a:srgbClr val="0564A8"/>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0311B7-EF11-457E-8FDD-7ACB9AEA53A5}" type="datetimeFigureOut">
              <a:rPr lang="en-US" smtClean="0"/>
              <a:t>9/22/2015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4E3F97-B710-4DE4-9331-CE0EFBD3716F}" type="slidenum">
              <a:rPr lang="en-US" smtClean="0"/>
              <a:t>‹#›</a:t>
            </a:fld>
            <a:endParaRPr lang="en-US"/>
          </a:p>
        </p:txBody>
      </p:sp>
    </p:spTree>
    <p:extLst>
      <p:ext uri="{BB962C8B-B14F-4D97-AF65-F5344CB8AC3E}">
        <p14:creationId xmlns:p14="http://schemas.microsoft.com/office/powerpoint/2010/main" val="877817675"/>
      </p:ext>
    </p:extLst>
  </p:cSld>
  <p:clrMap bg1="lt1" tx1="dk1" bg2="lt2" tx2="dk2" accent1="accent1" accent2="accent2" accent3="accent3" accent4="accent4" accent5="accent5" accent6="accent6" hlink="hlink" folHlink="folHlink"/>
  <p:sldLayoutIdLst>
    <p:sldLayoutId id="2147483686" r:id="rId1"/>
    <p:sldLayoutId id="2147483697" r:id="rId2"/>
    <p:sldLayoutId id="2147483698"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open-access-publication.php" TargetMode="External"/><Relationship Id="rId2" Type="http://schemas.openxmlformats.org/officeDocument/2006/relationships/image" Target="../media/image4.jpg"/><Relationship Id="rId1" Type="http://schemas.openxmlformats.org/officeDocument/2006/relationships/slideLayout" Target="../slideLayouts/slideLayout16.xml"/><Relationship Id="rId5" Type="http://schemas.openxmlformats.org/officeDocument/2006/relationships/hyperlink" Target="http://www.omicsonline.org/international-scientific-conferences/" TargetMode="External"/><Relationship Id="rId4" Type="http://schemas.openxmlformats.org/officeDocument/2006/relationships/hyperlink" Target="http://www.omicsonline.org/scholarly-journals.php"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ontrol" Target="../activeX/activeX2.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parenterals-injectables.pharmaceuticalconferences.com/" TargetMode="External"/><Relationship Id="rId2" Type="http://schemas.openxmlformats.org/officeDocument/2006/relationships/image" Target="../media/image4.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hyperlink" Target="http://www.pfanstiehl.com/"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5000"/>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About OMICS Group</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OMICS Group is an amalgamation of </a:t>
            </a:r>
            <a:r>
              <a:rPr lang="en-US" dirty="0">
                <a:hlinkClick r:id="rId3"/>
              </a:rPr>
              <a:t>Open Access Publications</a:t>
            </a:r>
            <a:r>
              <a:rPr lang="en-US" dirty="0"/>
              <a:t> and worldwide international science conferences and events. Established in the year 2007 with the sole aim of making the information on Sciences and technology ‘Open Access’, OMICS Group publishes 700+ online open access </a:t>
            </a:r>
            <a:r>
              <a:rPr lang="en-US" dirty="0">
                <a:hlinkClick r:id="rId4"/>
              </a:rPr>
              <a:t>scholarly journals </a:t>
            </a:r>
            <a:r>
              <a:rPr lang="en-US" dirty="0"/>
              <a:t>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1000+ </a:t>
            </a:r>
            <a:r>
              <a:rPr lang="en-US" dirty="0">
                <a:hlinkClick r:id="rId5"/>
              </a:rPr>
              <a:t>International conferences</a:t>
            </a:r>
            <a:r>
              <a:rPr lang="en-US" dirty="0"/>
              <a:t> annually across the globe, where knowledge transfer takes place through debates, round table discussions, poster presentations, workshops, symposia and exhibitions.</a:t>
            </a:r>
          </a:p>
          <a:p>
            <a:pPr marL="0" indent="0">
              <a:buNone/>
            </a:pPr>
            <a:endParaRPr lang="en-US" dirty="0"/>
          </a:p>
        </p:txBody>
      </p:sp>
    </p:spTree>
    <p:extLst>
      <p:ext uri="{BB962C8B-B14F-4D97-AF65-F5344CB8AC3E}">
        <p14:creationId xmlns:p14="http://schemas.microsoft.com/office/powerpoint/2010/main" val="4889740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a:t>
            </a:r>
            <a:r>
              <a:rPr lang="en-US" baseline="-25000" dirty="0" err="1"/>
              <a:t>g</a:t>
            </a:r>
            <a:r>
              <a:rPr lang="en-US" baseline="-25000" dirty="0"/>
              <a:t> </a:t>
            </a:r>
            <a:r>
              <a:rPr lang="en-US" dirty="0"/>
              <a:t> </a:t>
            </a:r>
            <a:r>
              <a:rPr lang="en-US" dirty="0" smtClean="0"/>
              <a:t>Prime (</a:t>
            </a:r>
            <a:r>
              <a:rPr lang="en-US" dirty="0" err="1" smtClean="0"/>
              <a:t>T</a:t>
            </a:r>
            <a:r>
              <a:rPr lang="en-US" baseline="-25000" dirty="0" err="1" smtClean="0"/>
              <a:t>g</a:t>
            </a:r>
            <a:r>
              <a:rPr lang="en-US" dirty="0" smtClean="0"/>
              <a:t>’)</a:t>
            </a:r>
            <a:endParaRPr lang="en-US" dirty="0"/>
          </a:p>
        </p:txBody>
      </p:sp>
      <p:sp>
        <p:nvSpPr>
          <p:cNvPr id="3" name="Content Placeholder 2"/>
          <p:cNvSpPr>
            <a:spLocks noGrp="1"/>
          </p:cNvSpPr>
          <p:nvPr>
            <p:ph idx="1"/>
          </p:nvPr>
        </p:nvSpPr>
        <p:spPr/>
        <p:txBody>
          <a:bodyPr/>
          <a:lstStyle/>
          <a:p>
            <a:r>
              <a:rPr lang="en-US" dirty="0" smtClean="0"/>
              <a:t>In the majority of cases solutes do not crystallize at the solubility limit as the sample is freezing.</a:t>
            </a:r>
          </a:p>
          <a:p>
            <a:r>
              <a:rPr lang="en-US" dirty="0" smtClean="0"/>
              <a:t>As the temperature is decreased, ice continues to form and the solution continues to concentrate until it is so viscous it turns to a glass.</a:t>
            </a:r>
          </a:p>
          <a:p>
            <a:r>
              <a:rPr lang="en-US" dirty="0" smtClean="0"/>
              <a:t>This glass transition temperature is denoted </a:t>
            </a:r>
            <a:r>
              <a:rPr lang="en-US" dirty="0" err="1" smtClean="0"/>
              <a:t>T</a:t>
            </a:r>
            <a:r>
              <a:rPr lang="en-US" baseline="-25000" dirty="0" err="1" smtClean="0"/>
              <a:t>g</a:t>
            </a:r>
            <a:r>
              <a:rPr lang="en-US" dirty="0" smtClean="0"/>
              <a:t>’</a:t>
            </a:r>
          </a:p>
          <a:p>
            <a:r>
              <a:rPr lang="en-US" dirty="0" smtClean="0"/>
              <a:t>The “prime” mark is used to denote this is the glass formed by freeze concentration</a:t>
            </a:r>
          </a:p>
          <a:p>
            <a:endParaRPr lang="en-US" dirty="0" smtClean="0"/>
          </a:p>
        </p:txBody>
      </p:sp>
    </p:spTree>
    <p:extLst>
      <p:ext uri="{BB962C8B-B14F-4D97-AF65-F5344CB8AC3E}">
        <p14:creationId xmlns:p14="http://schemas.microsoft.com/office/powerpoint/2010/main" val="21260513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a:t>
            </a:r>
            <a:r>
              <a:rPr lang="en-US" baseline="-25000" dirty="0" err="1"/>
              <a:t>g</a:t>
            </a:r>
            <a:r>
              <a:rPr lang="en-US" dirty="0" smtClean="0"/>
              <a:t>’ DSC </a:t>
            </a:r>
            <a:r>
              <a:rPr lang="en-US" dirty="0" err="1" smtClean="0"/>
              <a:t>Thermogram</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17908" y="1356634"/>
            <a:ext cx="5571173" cy="5108011"/>
          </a:xfrm>
        </p:spPr>
      </p:pic>
    </p:spTree>
    <p:extLst>
      <p:ext uri="{BB962C8B-B14F-4D97-AF65-F5344CB8AC3E}">
        <p14:creationId xmlns:p14="http://schemas.microsoft.com/office/powerpoint/2010/main" val="2716190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T</a:t>
            </a:r>
            <a:r>
              <a:rPr lang="en-US" baseline="-25000" dirty="0" err="1"/>
              <a:t>g</a:t>
            </a:r>
            <a:r>
              <a:rPr lang="en-US" dirty="0" smtClean="0"/>
              <a:t>’/T</a:t>
            </a:r>
            <a:r>
              <a:rPr lang="en-US" baseline="-25000" dirty="0" smtClean="0"/>
              <a:t>c</a:t>
            </a:r>
            <a:r>
              <a:rPr lang="en-US" dirty="0"/>
              <a:t> </a:t>
            </a:r>
            <a:r>
              <a:rPr lang="en-US" dirty="0" smtClean="0"/>
              <a:t>vs Protein Concentration</a:t>
            </a:r>
            <a:endParaRPr lang="en-US" dirty="0"/>
          </a:p>
        </p:txBody>
      </p:sp>
      <p:pic>
        <p:nvPicPr>
          <p:cNvPr id="4" name="Content Placeholder 3"/>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3927"/>
          <a:stretch/>
        </p:blipFill>
        <p:spPr>
          <a:xfrm>
            <a:off x="550610" y="1364344"/>
            <a:ext cx="11112145" cy="3972291"/>
          </a:xfrm>
        </p:spPr>
      </p:pic>
      <p:sp>
        <p:nvSpPr>
          <p:cNvPr id="5" name="Content Placeholder 4"/>
          <p:cNvSpPr>
            <a:spLocks noGrp="1"/>
          </p:cNvSpPr>
          <p:nvPr>
            <p:ph sz="half" idx="2"/>
          </p:nvPr>
        </p:nvSpPr>
        <p:spPr>
          <a:xfrm>
            <a:off x="623456" y="5336635"/>
            <a:ext cx="10964486" cy="1521365"/>
          </a:xfrm>
        </p:spPr>
        <p:txBody>
          <a:bodyPr>
            <a:normAutofit fontScale="77500" lnSpcReduction="20000"/>
          </a:bodyPr>
          <a:lstStyle/>
          <a:p>
            <a:pPr lvl="3"/>
            <a:r>
              <a:rPr lang="en-US" dirty="0" err="1"/>
              <a:t>T</a:t>
            </a:r>
            <a:r>
              <a:rPr lang="en-US" baseline="-25000" dirty="0" err="1"/>
              <a:t>g</a:t>
            </a:r>
            <a:r>
              <a:rPr lang="en-US" dirty="0" smtClean="0"/>
              <a:t>’ measured by DSC</a:t>
            </a:r>
          </a:p>
          <a:p>
            <a:pPr lvl="3"/>
            <a:r>
              <a:rPr lang="en-US" dirty="0" smtClean="0"/>
              <a:t>T</a:t>
            </a:r>
            <a:r>
              <a:rPr lang="en-US" baseline="-25000" dirty="0" smtClean="0"/>
              <a:t>c</a:t>
            </a:r>
            <a:r>
              <a:rPr lang="en-US" dirty="0"/>
              <a:t> </a:t>
            </a:r>
            <a:r>
              <a:rPr lang="en-US" dirty="0" smtClean="0"/>
              <a:t>measured by freeze drying microscopy</a:t>
            </a:r>
          </a:p>
          <a:p>
            <a:pPr lvl="5"/>
            <a:endParaRPr lang="en-US" sz="800" dirty="0"/>
          </a:p>
          <a:p>
            <a:r>
              <a:rPr lang="en-US" dirty="0" smtClean="0"/>
              <a:t>Every 1°C increase in product temperature results in ~13% reduction in primary drying time</a:t>
            </a:r>
          </a:p>
          <a:p>
            <a:pPr marL="457200" lvl="1" indent="0">
              <a:buNone/>
            </a:pPr>
            <a:endParaRPr lang="en-US" sz="1100" dirty="0"/>
          </a:p>
          <a:p>
            <a:pPr marL="457200" lvl="1" indent="0">
              <a:buNone/>
            </a:pPr>
            <a:r>
              <a:rPr lang="en-US" sz="1600" dirty="0"/>
              <a:t>                       </a:t>
            </a:r>
            <a:r>
              <a:rPr lang="en-US" sz="1600" dirty="0" err="1"/>
              <a:t>Sajal</a:t>
            </a:r>
            <a:r>
              <a:rPr lang="en-US" sz="1600" dirty="0"/>
              <a:t> Patel </a:t>
            </a:r>
            <a:r>
              <a:rPr lang="en-US" sz="1600" dirty="0" smtClean="0"/>
              <a:t>Webinar</a:t>
            </a:r>
            <a:endParaRPr lang="en-US" sz="1600" dirty="0"/>
          </a:p>
        </p:txBody>
      </p:sp>
    </p:spTree>
    <p:extLst>
      <p:ext uri="{BB962C8B-B14F-4D97-AF65-F5344CB8AC3E}">
        <p14:creationId xmlns:p14="http://schemas.microsoft.com/office/powerpoint/2010/main" val="23706518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Equtorial</a:t>
            </a:r>
            <a:r>
              <a:rPr lang="en-US" dirty="0" smtClean="0"/>
              <a:t> OH Groups</a:t>
            </a:r>
            <a:endParaRPr lang="en-US" dirty="0"/>
          </a:p>
        </p:txBody>
      </p:sp>
      <p:sp>
        <p:nvSpPr>
          <p:cNvPr id="3" name="Content Placeholder 2"/>
          <p:cNvSpPr>
            <a:spLocks noGrp="1"/>
          </p:cNvSpPr>
          <p:nvPr>
            <p:ph idx="1"/>
          </p:nvPr>
        </p:nvSpPr>
        <p:spPr/>
        <p:txBody>
          <a:bodyPr/>
          <a:lstStyle/>
          <a:p>
            <a:r>
              <a:rPr lang="en-US" dirty="0" smtClean="0"/>
              <a:t>The more equatorial OH groups a disaccharides has the stronger interactions with water</a:t>
            </a:r>
          </a:p>
          <a:p>
            <a:r>
              <a:rPr lang="en-US" dirty="0" smtClean="0"/>
              <a:t>Helps </a:t>
            </a:r>
            <a:r>
              <a:rPr lang="en-US" dirty="0" err="1" smtClean="0"/>
              <a:t>Trehalose</a:t>
            </a:r>
            <a:r>
              <a:rPr lang="en-US" dirty="0" smtClean="0"/>
              <a:t> include itself in the water cluster with relative ease</a:t>
            </a:r>
          </a:p>
          <a:p>
            <a:r>
              <a:rPr lang="en-US" dirty="0" smtClean="0"/>
              <a:t>Sucrose does not integrate into the water cluster creating a larger structure of the sugar-water clusters. This prevents it from getting into smaller places.</a:t>
            </a:r>
            <a:endParaRPr lang="en-US" dirty="0"/>
          </a:p>
        </p:txBody>
      </p:sp>
    </p:spTree>
    <p:extLst>
      <p:ext uri="{BB962C8B-B14F-4D97-AF65-F5344CB8AC3E}">
        <p14:creationId xmlns:p14="http://schemas.microsoft.com/office/powerpoint/2010/main" val="6959696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ontrols>
      <mc:AlternateContent xmlns:mc="http://schemas.openxmlformats.org/markup-compatibility/2006">
        <mc:Choice xmlns:v="urn:schemas-microsoft-com:vml" Requires="v">
          <p:control spid="3100" r:id="rId2" imgW="6105600" imgH="6858000"/>
        </mc:Choice>
        <mc:Fallback>
          <p:control r:id="rId2" imgW="6105600" imgH="6858000">
            <p:pic>
              <p:nvPicPr>
                <p:cNvPr id="0" name="ActiveIcmCtl1"/>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6105525" cy="685800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mc:AlternateContent xmlns:mc="http://schemas.openxmlformats.org/markup-compatibility/2006">
        <mc:Choice xmlns:v="urn:schemas-microsoft-com:vml" Requires="v">
          <p:control spid="3101" r:id="rId3" imgW="6086520" imgH="6858000"/>
        </mc:Choice>
        <mc:Fallback>
          <p:control r:id="rId3" imgW="6086520" imgH="6858000">
            <p:pic>
              <p:nvPicPr>
                <p:cNvPr id="0" name="ActiveIcmCtl2"/>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6105525" y="0"/>
                  <a:ext cx="6086475" cy="685800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41685357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Rate of Hydrolysis</a:t>
            </a:r>
            <a:endParaRPr lang="en-US" dirty="0"/>
          </a:p>
        </p:txBody>
      </p:sp>
      <p:sp>
        <p:nvSpPr>
          <p:cNvPr id="3" name="Content Placeholder 2"/>
          <p:cNvSpPr>
            <a:spLocks noGrp="1"/>
          </p:cNvSpPr>
          <p:nvPr>
            <p:ph idx="1"/>
          </p:nvPr>
        </p:nvSpPr>
        <p:spPr>
          <a:xfrm>
            <a:off x="2152650" y="1712686"/>
            <a:ext cx="7886700" cy="4464277"/>
          </a:xfrm>
        </p:spPr>
        <p:txBody>
          <a:bodyPr>
            <a:normAutofit/>
          </a:bodyPr>
          <a:lstStyle/>
          <a:p>
            <a:r>
              <a:rPr lang="en-US" dirty="0" smtClean="0"/>
              <a:t>Free Energy of </a:t>
            </a:r>
            <a:r>
              <a:rPr lang="en-US" dirty="0" err="1" smtClean="0"/>
              <a:t>Glycosidic</a:t>
            </a:r>
            <a:r>
              <a:rPr lang="en-US" dirty="0" smtClean="0"/>
              <a:t> Bonds</a:t>
            </a:r>
          </a:p>
          <a:p>
            <a:pPr lvl="1"/>
            <a:r>
              <a:rPr lang="en-US" dirty="0" err="1" smtClean="0"/>
              <a:t>Trehalose</a:t>
            </a:r>
            <a:r>
              <a:rPr lang="en-US" dirty="0" smtClean="0"/>
              <a:t> &lt;1 kcal/</a:t>
            </a:r>
            <a:r>
              <a:rPr lang="en-US" dirty="0" err="1" smtClean="0"/>
              <a:t>mol</a:t>
            </a:r>
            <a:endParaRPr lang="en-US" dirty="0" smtClean="0"/>
          </a:p>
          <a:p>
            <a:pPr lvl="1"/>
            <a:r>
              <a:rPr lang="en-US" dirty="0" smtClean="0"/>
              <a:t>Sucrose = 27 kcal/</a:t>
            </a:r>
            <a:r>
              <a:rPr lang="en-US" dirty="0" err="1" smtClean="0"/>
              <a:t>mol</a:t>
            </a:r>
            <a:endParaRPr lang="en-US" dirty="0" smtClean="0"/>
          </a:p>
          <a:p>
            <a:r>
              <a:rPr lang="en-US" dirty="0" smtClean="0"/>
              <a:t>Higher free energy bonds renders the disaccharide more susceptible to hydrolysis</a:t>
            </a:r>
          </a:p>
          <a:p>
            <a:pPr lvl="1"/>
            <a:r>
              <a:rPr lang="en-US" dirty="0" smtClean="0"/>
              <a:t>Non-acid catalyzed hydrolysis rates at 25°C:</a:t>
            </a:r>
          </a:p>
          <a:p>
            <a:pPr lvl="2"/>
            <a:r>
              <a:rPr lang="en-US" dirty="0" err="1" smtClean="0"/>
              <a:t>Trehalose</a:t>
            </a:r>
            <a:r>
              <a:rPr lang="en-US" dirty="0" smtClean="0"/>
              <a:t> = 3.3 ×10</a:t>
            </a:r>
            <a:r>
              <a:rPr lang="en-US" baseline="30000" dirty="0" smtClean="0"/>
              <a:t>-15</a:t>
            </a:r>
            <a:r>
              <a:rPr lang="en-US" dirty="0" smtClean="0"/>
              <a:t> s</a:t>
            </a:r>
            <a:r>
              <a:rPr lang="en-US" baseline="30000" dirty="0" smtClean="0"/>
              <a:t>-1</a:t>
            </a:r>
          </a:p>
          <a:p>
            <a:pPr lvl="2"/>
            <a:r>
              <a:rPr lang="en-US" dirty="0" smtClean="0"/>
              <a:t>Sucrose </a:t>
            </a:r>
            <a:r>
              <a:rPr lang="en-US" dirty="0"/>
              <a:t>= 5</a:t>
            </a:r>
            <a:r>
              <a:rPr lang="en-US" dirty="0" smtClean="0"/>
              <a:t> </a:t>
            </a:r>
            <a:r>
              <a:rPr lang="en-US" dirty="0"/>
              <a:t>×10</a:t>
            </a:r>
            <a:r>
              <a:rPr lang="en-US" baseline="30000" dirty="0"/>
              <a:t>-11</a:t>
            </a:r>
            <a:r>
              <a:rPr lang="en-US" dirty="0"/>
              <a:t> </a:t>
            </a:r>
            <a:r>
              <a:rPr lang="en-US" dirty="0" smtClean="0"/>
              <a:t>s</a:t>
            </a:r>
            <a:r>
              <a:rPr lang="en-US" baseline="30000" dirty="0" smtClean="0"/>
              <a:t>-1</a:t>
            </a:r>
          </a:p>
          <a:p>
            <a:pPr lvl="1"/>
            <a:r>
              <a:rPr lang="en-US" dirty="0" smtClean="0"/>
              <a:t>Stability after 1 hour in solution at pH = 3.5:</a:t>
            </a:r>
          </a:p>
          <a:p>
            <a:pPr lvl="2"/>
            <a:r>
              <a:rPr lang="en-US" dirty="0" err="1"/>
              <a:t>Trehalose</a:t>
            </a:r>
            <a:r>
              <a:rPr lang="en-US" dirty="0"/>
              <a:t> </a:t>
            </a:r>
            <a:r>
              <a:rPr lang="en-US" dirty="0" smtClean="0"/>
              <a:t>remaining &gt;99%</a:t>
            </a:r>
            <a:endParaRPr lang="en-US" dirty="0"/>
          </a:p>
          <a:p>
            <a:pPr lvl="2"/>
            <a:r>
              <a:rPr lang="en-US" dirty="0" smtClean="0"/>
              <a:t>Sucrose </a:t>
            </a:r>
            <a:r>
              <a:rPr lang="en-US" dirty="0"/>
              <a:t>remaining </a:t>
            </a:r>
            <a:r>
              <a:rPr lang="en-US" dirty="0" smtClean="0"/>
              <a:t>~</a:t>
            </a:r>
            <a:r>
              <a:rPr lang="en-US" dirty="0"/>
              <a:t>0%</a:t>
            </a:r>
          </a:p>
          <a:p>
            <a:pPr lvl="1"/>
            <a:endParaRPr lang="en-US" baseline="30000" dirty="0"/>
          </a:p>
        </p:txBody>
      </p:sp>
    </p:spTree>
    <p:extLst>
      <p:ext uri="{BB962C8B-B14F-4D97-AF65-F5344CB8AC3E}">
        <p14:creationId xmlns:p14="http://schemas.microsoft.com/office/powerpoint/2010/main" val="23104192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Hydration Number</a:t>
            </a:r>
            <a:endParaRPr lang="en-US" dirty="0"/>
          </a:p>
        </p:txBody>
      </p:sp>
      <p:sp>
        <p:nvSpPr>
          <p:cNvPr id="3" name="Content Placeholder 2"/>
          <p:cNvSpPr>
            <a:spLocks noGrp="1"/>
          </p:cNvSpPr>
          <p:nvPr>
            <p:ph idx="1"/>
          </p:nvPr>
        </p:nvSpPr>
        <p:spPr/>
        <p:txBody>
          <a:bodyPr/>
          <a:lstStyle/>
          <a:p>
            <a:pPr marL="228600" lvl="1">
              <a:spcBef>
                <a:spcPts val="1000"/>
              </a:spcBef>
            </a:pPr>
            <a:r>
              <a:rPr lang="en-US" dirty="0" smtClean="0"/>
              <a:t>Disaccharides at high concentration have a scarcity of water in their vicinity, thus intramolecular hydrogen bond formation is needed.  The </a:t>
            </a:r>
            <a:r>
              <a:rPr lang="en-US" dirty="0"/>
              <a:t>arrangement of intramolecular hydrogen bonds results in a folded </a:t>
            </a:r>
            <a:r>
              <a:rPr lang="en-US" dirty="0" smtClean="0"/>
              <a:t>configuration </a:t>
            </a:r>
            <a:r>
              <a:rPr lang="en-US" dirty="0"/>
              <a:t>(around the </a:t>
            </a:r>
            <a:r>
              <a:rPr lang="en-US" dirty="0" err="1"/>
              <a:t>glycosidic</a:t>
            </a:r>
            <a:r>
              <a:rPr lang="en-US" dirty="0"/>
              <a:t> bond</a:t>
            </a:r>
            <a:r>
              <a:rPr lang="en-US" dirty="0" smtClean="0"/>
              <a:t>) and </a:t>
            </a:r>
            <a:r>
              <a:rPr lang="en-US" dirty="0"/>
              <a:t>thus a reduction in hydration </a:t>
            </a:r>
            <a:r>
              <a:rPr lang="en-US" dirty="0" smtClean="0"/>
              <a:t>number</a:t>
            </a:r>
          </a:p>
          <a:p>
            <a:pPr lvl="1"/>
            <a:endParaRPr lang="en-US" dirty="0" smtClean="0"/>
          </a:p>
          <a:p>
            <a:pPr lvl="1"/>
            <a:r>
              <a:rPr lang="en-US" dirty="0" smtClean="0"/>
              <a:t>Does this make the glycosidic bond more susceptible to glycolysis, resulting in more reducing sugars?</a:t>
            </a:r>
          </a:p>
          <a:p>
            <a:pPr lvl="1"/>
            <a:r>
              <a:rPr lang="en-US" dirty="0" err="1" smtClean="0"/>
              <a:t>Trehalose</a:t>
            </a:r>
            <a:r>
              <a:rPr lang="en-US" dirty="0" smtClean="0"/>
              <a:t> exhibits no such configurational changes </a:t>
            </a:r>
          </a:p>
          <a:p>
            <a:pPr lvl="1"/>
            <a:endParaRPr lang="en-US" dirty="0"/>
          </a:p>
        </p:txBody>
      </p:sp>
    </p:spTree>
    <p:extLst>
      <p:ext uri="{BB962C8B-B14F-4D97-AF65-F5344CB8AC3E}">
        <p14:creationId xmlns:p14="http://schemas.microsoft.com/office/powerpoint/2010/main" val="23543774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943" y="122351"/>
            <a:ext cx="9408857" cy="1123044"/>
          </a:xfrm>
        </p:spPr>
        <p:txBody>
          <a:bodyPr>
            <a:normAutofit/>
          </a:bodyPr>
          <a:lstStyle/>
          <a:p>
            <a:r>
              <a:rPr lang="en-US" dirty="0" smtClean="0"/>
              <a:t>Total Impurities and Endotoxin Levels</a:t>
            </a:r>
            <a:endParaRPr lang="en-US" dirty="0"/>
          </a:p>
        </p:txBody>
      </p:sp>
      <p:sp>
        <p:nvSpPr>
          <p:cNvPr id="5" name="TextBox 4"/>
          <p:cNvSpPr txBox="1"/>
          <p:nvPr/>
        </p:nvSpPr>
        <p:spPr>
          <a:xfrm>
            <a:off x="615143" y="5752407"/>
            <a:ext cx="10939548" cy="646331"/>
          </a:xfrm>
          <a:prstGeom prst="rect">
            <a:avLst/>
          </a:prstGeom>
          <a:noFill/>
        </p:spPr>
        <p:txBody>
          <a:bodyPr wrap="square" rtlCol="0">
            <a:spAutoFit/>
          </a:bodyPr>
          <a:lstStyle/>
          <a:p>
            <a:r>
              <a:rPr lang="en-US" dirty="0" smtClean="0"/>
              <a:t>*Only </a:t>
            </a:r>
            <a:r>
              <a:rPr lang="en-US" dirty="0"/>
              <a:t>two lots tested above the LOQ (0.05 EU/g). For lots tested &lt;LOQ a value of 0.025 was used in the </a:t>
            </a:r>
            <a:r>
              <a:rPr lang="en-US" dirty="0" smtClean="0"/>
              <a:t>calculation</a:t>
            </a:r>
          </a:p>
          <a:p>
            <a:r>
              <a:rPr lang="en-US" dirty="0"/>
              <a:t> </a:t>
            </a:r>
            <a:r>
              <a:rPr lang="en-US" dirty="0" smtClean="0"/>
              <a:t> </a:t>
            </a:r>
            <a:r>
              <a:rPr lang="en-US" dirty="0"/>
              <a:t>of the mean.</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735653955"/>
              </p:ext>
            </p:extLst>
          </p:nvPr>
        </p:nvGraphicFramePr>
        <p:xfrm>
          <a:off x="615141" y="1612669"/>
          <a:ext cx="11055928" cy="4023360"/>
        </p:xfrm>
        <a:graphic>
          <a:graphicData uri="http://schemas.openxmlformats.org/drawingml/2006/table">
            <a:tbl>
              <a:tblPr firstRow="1" firstCol="1" bandRow="1"/>
              <a:tblGrid>
                <a:gridCol w="3514224"/>
                <a:gridCol w="1885426"/>
                <a:gridCol w="1885426"/>
                <a:gridCol w="1885426"/>
                <a:gridCol w="1885426"/>
              </a:tblGrid>
              <a:tr h="804672">
                <a:tc rowSpan="2">
                  <a:txBody>
                    <a:bodyPr/>
                    <a:lstStyle/>
                    <a:p>
                      <a:pPr marL="0" marR="0" algn="ctr">
                        <a:lnSpc>
                          <a:spcPct val="107000"/>
                        </a:lnSpc>
                        <a:spcBef>
                          <a:spcPts val="0"/>
                        </a:spcBef>
                        <a:spcAft>
                          <a:spcPts val="0"/>
                        </a:spcAft>
                      </a:pPr>
                      <a:r>
                        <a:rPr lang="en-US" sz="2400" b="1">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Grade</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400" b="1">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 of Lots Tested)</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008FF0"/>
                    </a:solidFill>
                  </a:tcPr>
                </a:tc>
                <a:tc gridSpan="2">
                  <a:txBody>
                    <a:bodyPr/>
                    <a:lstStyle/>
                    <a:p>
                      <a:pPr marL="0" marR="0" algn="ctr">
                        <a:lnSpc>
                          <a:spcPct val="107000"/>
                        </a:lnSpc>
                        <a:spcBef>
                          <a:spcPts val="0"/>
                        </a:spcBef>
                        <a:spcAft>
                          <a:spcPts val="0"/>
                        </a:spcAft>
                      </a:pPr>
                      <a:r>
                        <a:rPr lang="en-US" sz="2400" b="1">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Total Impurities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FF0"/>
                    </a:solidFill>
                  </a:tcPr>
                </a:tc>
                <a:tc hMerge="1">
                  <a:txBody>
                    <a:bodyPr/>
                    <a:lstStyle/>
                    <a:p>
                      <a:endParaRPr lang="en-US"/>
                    </a:p>
                  </a:txBody>
                  <a:tcPr/>
                </a:tc>
                <a:tc gridSpan="2">
                  <a:txBody>
                    <a:bodyPr/>
                    <a:lstStyle/>
                    <a:p>
                      <a:pPr marL="0" marR="0" algn="ctr">
                        <a:lnSpc>
                          <a:spcPct val="107000"/>
                        </a:lnSpc>
                        <a:spcBef>
                          <a:spcPts val="0"/>
                        </a:spcBef>
                        <a:spcAft>
                          <a:spcPts val="0"/>
                        </a:spcAft>
                      </a:pPr>
                      <a:r>
                        <a:rPr lang="en-US" sz="2400" b="1">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Endotoxins (EU/g)</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FF0"/>
                    </a:solidFill>
                  </a:tcPr>
                </a:tc>
                <a:tc hMerge="1">
                  <a:txBody>
                    <a:bodyPr/>
                    <a:lstStyle/>
                    <a:p>
                      <a:endParaRPr lang="en-US"/>
                    </a:p>
                  </a:txBody>
                  <a:tcPr/>
                </a:tc>
              </a:tr>
              <a:tr h="804672">
                <a:tc vMerge="1">
                  <a:txBody>
                    <a:bodyPr/>
                    <a:lstStyle/>
                    <a:p>
                      <a:endParaRPr lang="en-US"/>
                    </a:p>
                  </a:txBody>
                  <a:tcPr/>
                </a:tc>
                <a:tc>
                  <a:txBody>
                    <a:bodyPr/>
                    <a:lstStyle/>
                    <a:p>
                      <a:pPr marL="0" marR="0" algn="ctr">
                        <a:lnSpc>
                          <a:spcPct val="107000"/>
                        </a:lnSpc>
                        <a:spcBef>
                          <a:spcPts val="0"/>
                        </a:spcBef>
                        <a:spcAft>
                          <a:spcPts val="0"/>
                        </a:spcAft>
                      </a:pPr>
                      <a:r>
                        <a:rPr lang="en-US" sz="2400" b="1">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Data Range</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008FF0"/>
                    </a:solidFill>
                  </a:tcPr>
                </a:tc>
                <a:tc>
                  <a:txBody>
                    <a:bodyPr/>
                    <a:lstStyle/>
                    <a:p>
                      <a:pPr marL="0" marR="0" algn="ctr">
                        <a:lnSpc>
                          <a:spcPct val="107000"/>
                        </a:lnSpc>
                        <a:spcBef>
                          <a:spcPts val="0"/>
                        </a:spcBef>
                        <a:spcAft>
                          <a:spcPts val="0"/>
                        </a:spcAft>
                      </a:pPr>
                      <a:r>
                        <a:rPr lang="en-US" sz="2400" b="1">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Data Mean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008FF0"/>
                    </a:solidFill>
                  </a:tcPr>
                </a:tc>
                <a:tc>
                  <a:txBody>
                    <a:bodyPr/>
                    <a:lstStyle/>
                    <a:p>
                      <a:pPr marL="0" marR="0" algn="ctr">
                        <a:lnSpc>
                          <a:spcPct val="107000"/>
                        </a:lnSpc>
                        <a:spcBef>
                          <a:spcPts val="0"/>
                        </a:spcBef>
                        <a:spcAft>
                          <a:spcPts val="0"/>
                        </a:spcAft>
                      </a:pPr>
                      <a:r>
                        <a:rPr lang="en-US" sz="2400" b="1">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Data Range</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008FF0"/>
                    </a:solidFill>
                  </a:tcPr>
                </a:tc>
                <a:tc>
                  <a:txBody>
                    <a:bodyPr/>
                    <a:lstStyle/>
                    <a:p>
                      <a:pPr marL="0" marR="0" algn="ctr">
                        <a:lnSpc>
                          <a:spcPct val="107000"/>
                        </a:lnSpc>
                        <a:spcBef>
                          <a:spcPts val="0"/>
                        </a:spcBef>
                        <a:spcAft>
                          <a:spcPts val="0"/>
                        </a:spcAft>
                      </a:pPr>
                      <a:r>
                        <a:rPr lang="en-US" sz="2400" b="1">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Data Mean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008FF0"/>
                    </a:solidFill>
                  </a:tcPr>
                </a:tc>
              </a:tr>
              <a:tr h="804672">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Food (6)</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0.69 – 1.00</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0.84 ± 0.12</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0.21 – 2.30</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1.17 ± 0.77</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4672">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Technical (6)</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0.42 – 0.68</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0.54 ± 0.11</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0.54 – 4.10</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0.84 ± 0.12</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4672">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Pfanstiehl High Purity (16)</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0.06 – 0.17</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0.14 ± 0.03</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&lt;LOQ – 0.33</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0.06 ± 0.09</a:t>
                      </a:r>
                      <a:r>
                        <a:rPr lang="en-US" sz="3200" baseline="30000" dirty="0">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392673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2448" y="122351"/>
            <a:ext cx="10222173" cy="1123044"/>
          </a:xfrm>
        </p:spPr>
        <p:txBody>
          <a:bodyPr>
            <a:normAutofit/>
          </a:bodyPr>
          <a:lstStyle/>
          <a:p>
            <a:r>
              <a:rPr lang="en-US" dirty="0" smtClean="0"/>
              <a:t>Trace Metal Profile of Pfanstiehl Trehalose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91555024"/>
              </p:ext>
            </p:extLst>
          </p:nvPr>
        </p:nvGraphicFramePr>
        <p:xfrm>
          <a:off x="442417" y="1457129"/>
          <a:ext cx="11308302" cy="4868176"/>
        </p:xfrm>
        <a:graphic>
          <a:graphicData uri="http://schemas.openxmlformats.org/drawingml/2006/table">
            <a:tbl>
              <a:tblPr/>
              <a:tblGrid>
                <a:gridCol w="1868328"/>
                <a:gridCol w="524443"/>
                <a:gridCol w="524443"/>
                <a:gridCol w="524443"/>
                <a:gridCol w="524443"/>
                <a:gridCol w="524443"/>
                <a:gridCol w="524443"/>
                <a:gridCol w="524443"/>
                <a:gridCol w="524443"/>
                <a:gridCol w="524443"/>
                <a:gridCol w="524443"/>
                <a:gridCol w="524443"/>
                <a:gridCol w="524443"/>
                <a:gridCol w="524443"/>
                <a:gridCol w="524443"/>
                <a:gridCol w="524443"/>
                <a:gridCol w="524443"/>
                <a:gridCol w="524443"/>
                <a:gridCol w="524443"/>
              </a:tblGrid>
              <a:tr h="369784">
                <a:tc>
                  <a:txBody>
                    <a:bodyPr/>
                    <a:lstStyle/>
                    <a:p>
                      <a:pPr algn="ctr" fontAlgn="b"/>
                      <a:r>
                        <a:rPr lang="en-US" sz="1400" b="1" i="0" u="none" strike="noStrike" dirty="0">
                          <a:solidFill>
                            <a:srgbClr val="000000"/>
                          </a:solidFill>
                          <a:effectLst/>
                          <a:latin typeface="Times New Roman" panose="02020603050405020304" pitchFamily="18" charset="0"/>
                        </a:rPr>
                        <a:t>Elements</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1400" b="1" i="0" u="none" strike="noStrike" dirty="0">
                          <a:solidFill>
                            <a:srgbClr val="000000"/>
                          </a:solidFill>
                          <a:effectLst/>
                          <a:latin typeface="Times New Roman" panose="02020603050405020304" pitchFamily="18" charset="0"/>
                        </a:rPr>
                        <a:t>V</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1400" b="1" i="0" u="none" strike="noStrike" dirty="0">
                          <a:solidFill>
                            <a:srgbClr val="000000"/>
                          </a:solidFill>
                          <a:effectLst/>
                          <a:latin typeface="Times New Roman" panose="02020603050405020304" pitchFamily="18" charset="0"/>
                        </a:rPr>
                        <a:t>Cr</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1400" b="1" i="0" u="none" strike="noStrike" dirty="0">
                          <a:solidFill>
                            <a:srgbClr val="000000"/>
                          </a:solidFill>
                          <a:effectLst/>
                          <a:latin typeface="Times New Roman" panose="02020603050405020304" pitchFamily="18" charset="0"/>
                        </a:rPr>
                        <a:t>Mn</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1400" b="1" i="0" u="none" strike="noStrike" dirty="0">
                          <a:solidFill>
                            <a:srgbClr val="000000"/>
                          </a:solidFill>
                          <a:effectLst/>
                          <a:latin typeface="Times New Roman" panose="02020603050405020304" pitchFamily="18" charset="0"/>
                        </a:rPr>
                        <a:t>Fe</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1400" b="1" i="0" u="none" strike="noStrike" dirty="0">
                          <a:solidFill>
                            <a:srgbClr val="000000"/>
                          </a:solidFill>
                          <a:effectLst/>
                          <a:latin typeface="Times New Roman" panose="02020603050405020304" pitchFamily="18" charset="0"/>
                        </a:rPr>
                        <a:t>Ni</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1400" b="1" i="0" u="none" strike="noStrike" dirty="0">
                          <a:solidFill>
                            <a:srgbClr val="000000"/>
                          </a:solidFill>
                          <a:effectLst/>
                          <a:latin typeface="Times New Roman" panose="02020603050405020304" pitchFamily="18" charset="0"/>
                        </a:rPr>
                        <a:t>Cu</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1400" b="1" i="0" u="none" strike="noStrike" dirty="0">
                          <a:solidFill>
                            <a:srgbClr val="000000"/>
                          </a:solidFill>
                          <a:effectLst/>
                          <a:latin typeface="Times New Roman" panose="02020603050405020304" pitchFamily="18" charset="0"/>
                        </a:rPr>
                        <a:t>Zn</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1400" b="1" i="0" u="none" strike="noStrike" dirty="0">
                          <a:solidFill>
                            <a:srgbClr val="000000"/>
                          </a:solidFill>
                          <a:effectLst/>
                          <a:latin typeface="Times New Roman" panose="02020603050405020304" pitchFamily="18" charset="0"/>
                        </a:rPr>
                        <a:t>As</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1400" b="1" i="0" u="none" strike="noStrike" dirty="0">
                          <a:solidFill>
                            <a:srgbClr val="000000"/>
                          </a:solidFill>
                          <a:effectLst/>
                          <a:latin typeface="Times New Roman" panose="02020603050405020304" pitchFamily="18" charset="0"/>
                        </a:rPr>
                        <a:t>Mo</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1400" b="1" i="0" u="none" strike="noStrike" dirty="0">
                          <a:solidFill>
                            <a:srgbClr val="000000"/>
                          </a:solidFill>
                          <a:effectLst/>
                          <a:latin typeface="Times New Roman" panose="02020603050405020304" pitchFamily="18" charset="0"/>
                        </a:rPr>
                        <a:t>Ru</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1400" b="1" i="0" u="none" strike="noStrike" dirty="0">
                          <a:solidFill>
                            <a:srgbClr val="000000"/>
                          </a:solidFill>
                          <a:effectLst/>
                          <a:latin typeface="Times New Roman" panose="02020603050405020304" pitchFamily="18" charset="0"/>
                        </a:rPr>
                        <a:t>Rh</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1400" b="1" i="0" u="none" strike="noStrike" dirty="0">
                          <a:solidFill>
                            <a:srgbClr val="000000"/>
                          </a:solidFill>
                          <a:effectLst/>
                          <a:latin typeface="Times New Roman" panose="02020603050405020304" pitchFamily="18" charset="0"/>
                        </a:rPr>
                        <a:t>Pd</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1400" b="1" i="0" u="none" strike="noStrike" dirty="0">
                          <a:solidFill>
                            <a:srgbClr val="000000"/>
                          </a:solidFill>
                          <a:effectLst/>
                          <a:latin typeface="Times New Roman" panose="02020603050405020304" pitchFamily="18" charset="0"/>
                        </a:rPr>
                        <a:t>Cd</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1400" b="1" i="0" u="none" strike="noStrike" dirty="0">
                          <a:solidFill>
                            <a:srgbClr val="000000"/>
                          </a:solidFill>
                          <a:effectLst/>
                          <a:latin typeface="Times New Roman" panose="02020603050405020304" pitchFamily="18" charset="0"/>
                        </a:rPr>
                        <a:t>Os</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1400" b="1" i="0" u="none" strike="noStrike" dirty="0">
                          <a:solidFill>
                            <a:srgbClr val="000000"/>
                          </a:solidFill>
                          <a:effectLst/>
                          <a:latin typeface="Times New Roman" panose="02020603050405020304" pitchFamily="18" charset="0"/>
                        </a:rPr>
                        <a:t>Ir</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1400" b="1" i="0" u="none" strike="noStrike" dirty="0">
                          <a:solidFill>
                            <a:srgbClr val="000000"/>
                          </a:solidFill>
                          <a:effectLst/>
                          <a:latin typeface="Times New Roman" panose="02020603050405020304" pitchFamily="18" charset="0"/>
                        </a:rPr>
                        <a:t>Pt</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1400" b="1" i="0" u="none" strike="noStrike" dirty="0">
                          <a:solidFill>
                            <a:srgbClr val="000000"/>
                          </a:solidFill>
                          <a:effectLst/>
                          <a:latin typeface="Times New Roman" panose="02020603050405020304" pitchFamily="18" charset="0"/>
                        </a:rPr>
                        <a:t>Hg</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1400" b="1" i="0" u="none" strike="noStrike" dirty="0">
                          <a:solidFill>
                            <a:srgbClr val="000000"/>
                          </a:solidFill>
                          <a:effectLst/>
                          <a:latin typeface="Times New Roman" panose="02020603050405020304" pitchFamily="18" charset="0"/>
                        </a:rPr>
                        <a:t>Pb</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r>
              <a:tr h="369784">
                <a:tc>
                  <a:txBody>
                    <a:bodyPr/>
                    <a:lstStyle/>
                    <a:p>
                      <a:pPr algn="ctr" fontAlgn="b"/>
                      <a:r>
                        <a:rPr lang="en-US" sz="1400" b="1" i="0" u="none" strike="noStrike" dirty="0">
                          <a:solidFill>
                            <a:srgbClr val="000000"/>
                          </a:solidFill>
                          <a:effectLst/>
                          <a:latin typeface="Times New Roman" panose="02020603050405020304" pitchFamily="18" charset="0"/>
                        </a:rPr>
                        <a:t>Limit (ppm)</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b"/>
                      <a:r>
                        <a:rPr lang="en-US" sz="1400" b="0" i="0" u="none" strike="noStrike" dirty="0">
                          <a:solidFill>
                            <a:srgbClr val="000000"/>
                          </a:solidFill>
                          <a:effectLst/>
                          <a:latin typeface="Times New Roman" panose="02020603050405020304" pitchFamily="18" charset="0"/>
                        </a:rPr>
                        <a:t>1</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Times New Roman" panose="02020603050405020304" pitchFamily="18" charset="0"/>
                        </a:rPr>
                        <a:t>2.5</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Times New Roman" panose="02020603050405020304" pitchFamily="18" charset="0"/>
                        </a:rPr>
                        <a:t>25</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Times New Roman" panose="02020603050405020304" pitchFamily="18" charset="0"/>
                        </a:rPr>
                        <a:t>130</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Times New Roman" panose="02020603050405020304" pitchFamily="18" charset="0"/>
                        </a:rPr>
                        <a:t>2.5</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Times New Roman" panose="02020603050405020304" pitchFamily="18" charset="0"/>
                        </a:rPr>
                        <a:t>10</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Times New Roman" panose="02020603050405020304" pitchFamily="18" charset="0"/>
                        </a:rPr>
                        <a:t>130</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Times New Roman" panose="02020603050405020304" pitchFamily="18" charset="0"/>
                        </a:rPr>
                        <a:t>0.15</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Times New Roman" panose="02020603050405020304" pitchFamily="18" charset="0"/>
                        </a:rPr>
                        <a:t>1.0</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Times New Roman" panose="02020603050405020304" pitchFamily="18" charset="0"/>
                        </a:rPr>
                        <a:t>1.0</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Times New Roman" panose="02020603050405020304" pitchFamily="18" charset="0"/>
                        </a:rPr>
                        <a:t>1.0</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Times New Roman" panose="02020603050405020304" pitchFamily="18" charset="0"/>
                        </a:rPr>
                        <a:t>1.0</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Times New Roman" panose="02020603050405020304" pitchFamily="18" charset="0"/>
                        </a:rPr>
                        <a:t>0.25</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Times New Roman" panose="02020603050405020304" pitchFamily="18" charset="0"/>
                        </a:rPr>
                        <a:t>1.0</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Times New Roman" panose="02020603050405020304" pitchFamily="18" charset="0"/>
                        </a:rPr>
                        <a:t>1.0</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Times New Roman" panose="02020603050405020304" pitchFamily="18" charset="0"/>
                        </a:rPr>
                        <a:t>1.0</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Times New Roman" panose="02020603050405020304" pitchFamily="18" charset="0"/>
                        </a:rPr>
                        <a:t>0.15</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Times New Roman" panose="02020603050405020304" pitchFamily="18" charset="0"/>
                        </a:rPr>
                        <a:t>0.5</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69784">
                <a:tc>
                  <a:txBody>
                    <a:bodyPr/>
                    <a:lstStyle/>
                    <a:p>
                      <a:pPr algn="ctr" fontAlgn="b"/>
                      <a:r>
                        <a:rPr lang="en-US" sz="1400" b="1" i="0" u="none" strike="noStrike" dirty="0">
                          <a:solidFill>
                            <a:srgbClr val="000000"/>
                          </a:solidFill>
                          <a:effectLst/>
                          <a:latin typeface="Times New Roman" panose="02020603050405020304" pitchFamily="18" charset="0"/>
                        </a:rPr>
                        <a:t>Limit of Quantitation (ppm)</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b"/>
                      <a:r>
                        <a:rPr lang="en-US" sz="1400" b="0" i="0" u="none" strike="noStrike" dirty="0">
                          <a:solidFill>
                            <a:srgbClr val="000000"/>
                          </a:solidFill>
                          <a:effectLst/>
                          <a:latin typeface="Times New Roman" panose="02020603050405020304" pitchFamily="18" charset="0"/>
                        </a:rPr>
                        <a:t>0.5</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Times New Roman" panose="02020603050405020304" pitchFamily="18" charset="0"/>
                        </a:rPr>
                        <a:t>0.5</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Times New Roman" panose="02020603050405020304" pitchFamily="18" charset="0"/>
                        </a:rPr>
                        <a:t>5</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Times New Roman" panose="02020603050405020304" pitchFamily="18" charset="0"/>
                        </a:rPr>
                        <a:t>26</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Times New Roman" panose="02020603050405020304" pitchFamily="18" charset="0"/>
                        </a:rPr>
                        <a:t>1</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Times New Roman" panose="02020603050405020304" pitchFamily="18" charset="0"/>
                        </a:rPr>
                        <a:t>5</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Times New Roman" panose="02020603050405020304" pitchFamily="18" charset="0"/>
                        </a:rPr>
                        <a:t>26</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Times New Roman" panose="02020603050405020304" pitchFamily="18" charset="0"/>
                        </a:rPr>
                        <a:t>0.03</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Times New Roman" panose="02020603050405020304" pitchFamily="18" charset="0"/>
                        </a:rPr>
                        <a:t>0.5</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Times New Roman" panose="02020603050405020304" pitchFamily="18" charset="0"/>
                        </a:rPr>
                        <a:t>0.2</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Times New Roman" panose="02020603050405020304" pitchFamily="18" charset="0"/>
                        </a:rPr>
                        <a:t>0.2</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Times New Roman" panose="02020603050405020304" pitchFamily="18" charset="0"/>
                        </a:rPr>
                        <a:t>0.2</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Times New Roman" panose="02020603050405020304" pitchFamily="18" charset="0"/>
                        </a:rPr>
                        <a:t>0.05</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Times New Roman" panose="02020603050405020304" pitchFamily="18" charset="0"/>
                        </a:rPr>
                        <a:t>0.2</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Times New Roman" panose="02020603050405020304" pitchFamily="18" charset="0"/>
                        </a:rPr>
                        <a:t>0.2</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Times New Roman" panose="02020603050405020304" pitchFamily="18" charset="0"/>
                        </a:rPr>
                        <a:t>0.2</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Times New Roman" panose="02020603050405020304" pitchFamily="18" charset="0"/>
                        </a:rPr>
                        <a:t>0.03</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Times New Roman" panose="02020603050405020304" pitchFamily="18" charset="0"/>
                        </a:rPr>
                        <a:t>0.1</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69784">
                <a:tc>
                  <a:txBody>
                    <a:bodyPr/>
                    <a:lstStyle/>
                    <a:p>
                      <a:pPr algn="ctr" fontAlgn="ctr"/>
                      <a:r>
                        <a:rPr lang="en-US" sz="1400" b="1" i="0" u="none" strike="noStrike" dirty="0">
                          <a:solidFill>
                            <a:srgbClr val="000000"/>
                          </a:solidFill>
                          <a:effectLst/>
                          <a:latin typeface="Times New Roman" panose="02020603050405020304" pitchFamily="18" charset="0"/>
                        </a:rPr>
                        <a:t>Lot 1</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b"/>
                      <a:r>
                        <a:rPr lang="en-US" sz="1400" b="0" i="0" u="none" strike="noStrike" dirty="0">
                          <a:solidFill>
                            <a:srgbClr val="000000"/>
                          </a:solidFill>
                          <a:effectLst/>
                          <a:latin typeface="Times New Roman" panose="02020603050405020304" pitchFamily="18" charset="0"/>
                        </a:rPr>
                        <a:t>&lt;0.5</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&lt;0.5</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&lt;5</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&lt;26</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&lt;1</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&lt;5</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&lt;26</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&lt;0.03</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&lt;0.5</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&lt;0.2</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&lt;0.2</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&lt;0.2</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0.11</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&lt;0.2</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&lt;0.2</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&lt;0.2</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&lt;0.03</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&lt;0.1</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9784">
                <a:tc>
                  <a:txBody>
                    <a:bodyPr/>
                    <a:lstStyle/>
                    <a:p>
                      <a:pPr algn="ctr" fontAlgn="ctr"/>
                      <a:r>
                        <a:rPr lang="en-US" sz="1400" b="1" i="0" u="none" strike="noStrike" dirty="0">
                          <a:solidFill>
                            <a:srgbClr val="000000"/>
                          </a:solidFill>
                          <a:effectLst/>
                          <a:latin typeface="Times New Roman" panose="02020603050405020304" pitchFamily="18" charset="0"/>
                        </a:rPr>
                        <a:t>Lot 2</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b"/>
                      <a:r>
                        <a:rPr lang="en-US" sz="1400" b="0" i="0" u="none" strike="noStrike" dirty="0">
                          <a:solidFill>
                            <a:srgbClr val="000000"/>
                          </a:solidFill>
                          <a:effectLst/>
                          <a:latin typeface="Times New Roman" panose="02020603050405020304" pitchFamily="18" charset="0"/>
                        </a:rPr>
                        <a:t>&lt;0.5</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&lt;0.5</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&lt;5</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&lt;26</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&lt;1</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&lt;5</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&lt;26</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&lt;0.03</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&lt;0.5</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&lt;0.2</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&lt;0.2</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&lt;0.2</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&lt;0.05</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&lt;0.2</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&lt;0.2</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&lt;0.2</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&lt;0.03</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&lt;0.1</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9784">
                <a:tc>
                  <a:txBody>
                    <a:bodyPr/>
                    <a:lstStyle/>
                    <a:p>
                      <a:pPr algn="ctr" fontAlgn="ctr"/>
                      <a:r>
                        <a:rPr lang="en-US" sz="1400" b="1" i="0" u="none" strike="noStrike" dirty="0">
                          <a:solidFill>
                            <a:srgbClr val="000000"/>
                          </a:solidFill>
                          <a:effectLst/>
                          <a:latin typeface="Times New Roman" panose="02020603050405020304" pitchFamily="18" charset="0"/>
                        </a:rPr>
                        <a:t>Lot 3</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b"/>
                      <a:r>
                        <a:rPr lang="en-US" sz="1400" b="0" i="0" u="none" strike="noStrike" dirty="0">
                          <a:solidFill>
                            <a:srgbClr val="000000"/>
                          </a:solidFill>
                          <a:effectLst/>
                          <a:latin typeface="Times New Roman" panose="02020603050405020304" pitchFamily="18" charset="0"/>
                        </a:rPr>
                        <a:t>&lt;0.5</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&lt;0.5</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&lt;5</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&lt;26</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&lt;1</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&lt;5</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&lt;26</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&lt;0.03</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&lt;0.5</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&lt;0.2</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&lt;0.2</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&lt;0.2</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&lt;0.05</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&lt;0.2</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&lt;0.2</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&lt;0.2</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&lt;0.03</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&lt;0.1</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9784">
                <a:tc>
                  <a:txBody>
                    <a:bodyPr/>
                    <a:lstStyle/>
                    <a:p>
                      <a:pPr algn="ctr" fontAlgn="ctr"/>
                      <a:r>
                        <a:rPr lang="en-US" sz="1400" b="1" i="0" u="none" strike="noStrike" dirty="0">
                          <a:solidFill>
                            <a:srgbClr val="000000"/>
                          </a:solidFill>
                          <a:effectLst/>
                          <a:latin typeface="Times New Roman" panose="02020603050405020304" pitchFamily="18" charset="0"/>
                        </a:rPr>
                        <a:t>Lot 4</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b"/>
                      <a:r>
                        <a:rPr lang="en-US" sz="1400" b="0" i="0" u="none" strike="noStrike" dirty="0">
                          <a:solidFill>
                            <a:srgbClr val="000000"/>
                          </a:solidFill>
                          <a:effectLst/>
                          <a:latin typeface="Times New Roman" panose="02020603050405020304" pitchFamily="18" charset="0"/>
                        </a:rPr>
                        <a:t>&lt;0.5</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&lt;0.5</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&lt;5</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&lt;26</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&lt;1</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&lt;5</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&lt;26</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&lt;0.03</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&lt;0.5</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&lt;0.2</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&lt;0.2</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&lt;0.2</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&lt;0.05</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&lt;0.2</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&lt;0.2</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&lt;0.2</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&lt;0.03</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&lt;0.1</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9784">
                <a:tc>
                  <a:txBody>
                    <a:bodyPr/>
                    <a:lstStyle/>
                    <a:p>
                      <a:pPr algn="ctr" fontAlgn="ctr"/>
                      <a:r>
                        <a:rPr lang="en-US" sz="1400" b="1" i="0" u="none" strike="noStrike" dirty="0">
                          <a:solidFill>
                            <a:srgbClr val="000000"/>
                          </a:solidFill>
                          <a:effectLst/>
                          <a:latin typeface="Times New Roman" panose="02020603050405020304" pitchFamily="18" charset="0"/>
                        </a:rPr>
                        <a:t>Lot 5</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b"/>
                      <a:r>
                        <a:rPr lang="en-US" sz="1400" b="0" i="0" u="none" strike="noStrike" dirty="0">
                          <a:solidFill>
                            <a:srgbClr val="000000"/>
                          </a:solidFill>
                          <a:effectLst/>
                          <a:latin typeface="Times New Roman" panose="02020603050405020304" pitchFamily="18" charset="0"/>
                        </a:rPr>
                        <a:t>&lt;0.5</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&lt;0.5</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&lt;5</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&lt;26</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&lt;1</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&lt;5</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&lt;26</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&lt;0.03</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&lt;0.5</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&lt;0.2</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&lt;0.2</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&lt;0.2</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&lt;0.05</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&lt;0.2</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&lt;0.2</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&lt;0.2</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&lt;0.03</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&lt;0.1</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9784">
                <a:tc>
                  <a:txBody>
                    <a:bodyPr/>
                    <a:lstStyle/>
                    <a:p>
                      <a:pPr algn="ctr" fontAlgn="ctr"/>
                      <a:r>
                        <a:rPr lang="en-US" sz="1400" b="1" i="0" u="none" strike="noStrike" dirty="0">
                          <a:solidFill>
                            <a:srgbClr val="000000"/>
                          </a:solidFill>
                          <a:effectLst/>
                          <a:latin typeface="Times New Roman" panose="02020603050405020304" pitchFamily="18" charset="0"/>
                        </a:rPr>
                        <a:t>Lot 6</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b"/>
                      <a:r>
                        <a:rPr lang="en-US" sz="1400" b="0" i="0" u="none" strike="noStrike" dirty="0">
                          <a:solidFill>
                            <a:srgbClr val="000000"/>
                          </a:solidFill>
                          <a:effectLst/>
                          <a:latin typeface="Times New Roman" panose="02020603050405020304" pitchFamily="18" charset="0"/>
                        </a:rPr>
                        <a:t>&lt;0.5</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&lt;0.5</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&lt;5</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&lt;26</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&lt;1</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&lt;5</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&lt;26</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&lt;0.03</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&lt;0.5</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&lt;0.2</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&lt;0.2</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&lt;0.2</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&lt;0.05</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&lt;0.2</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&lt;0.2</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&lt;0.2</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&lt;0.03</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&lt;0.1</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9784">
                <a:tc>
                  <a:txBody>
                    <a:bodyPr/>
                    <a:lstStyle/>
                    <a:p>
                      <a:pPr algn="ctr" fontAlgn="ctr"/>
                      <a:r>
                        <a:rPr lang="en-US" sz="1400" b="1" i="0" u="none" strike="noStrike" dirty="0">
                          <a:solidFill>
                            <a:srgbClr val="000000"/>
                          </a:solidFill>
                          <a:effectLst/>
                          <a:latin typeface="Times New Roman" panose="02020603050405020304" pitchFamily="18" charset="0"/>
                        </a:rPr>
                        <a:t>Lot 7</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b"/>
                      <a:r>
                        <a:rPr lang="en-US" sz="1400" b="0" i="0" u="none" strike="noStrike" dirty="0">
                          <a:solidFill>
                            <a:srgbClr val="000000"/>
                          </a:solidFill>
                          <a:effectLst/>
                          <a:latin typeface="Times New Roman" panose="02020603050405020304" pitchFamily="18" charset="0"/>
                        </a:rPr>
                        <a:t>&lt;0.5</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&lt;0.5</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&lt;5</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&lt;26</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&lt;1</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&lt;5</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&lt;26</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&lt;0.03</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&lt;0.5</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&lt;0.2</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&lt;0.2</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&lt;0.2</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&lt;0.05</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&lt;0.2</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&lt;0.2</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&lt;0.2</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&lt;0.03</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&lt;0.1</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9784">
                <a:tc>
                  <a:txBody>
                    <a:bodyPr/>
                    <a:lstStyle/>
                    <a:p>
                      <a:pPr algn="ctr" fontAlgn="ctr"/>
                      <a:r>
                        <a:rPr lang="en-US" sz="1400" b="1" i="0" u="none" strike="noStrike" dirty="0">
                          <a:solidFill>
                            <a:srgbClr val="000000"/>
                          </a:solidFill>
                          <a:effectLst/>
                          <a:latin typeface="Times New Roman" panose="02020603050405020304" pitchFamily="18" charset="0"/>
                        </a:rPr>
                        <a:t>Lot 8</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b"/>
                      <a:r>
                        <a:rPr lang="en-US" sz="1400" b="0" i="0" u="none" strike="noStrike" dirty="0">
                          <a:solidFill>
                            <a:srgbClr val="000000"/>
                          </a:solidFill>
                          <a:effectLst/>
                          <a:latin typeface="Times New Roman" panose="02020603050405020304" pitchFamily="18" charset="0"/>
                        </a:rPr>
                        <a:t>&lt;0.5</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&lt;0.5</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&lt;5</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&lt;26</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&lt;1</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&lt;5</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&lt;26</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&lt;0.03</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&lt;0.5</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&lt;0.2</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&lt;0.2</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&lt;0.2</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&lt;0.05</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&lt;0.2</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&lt;0.2</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&lt;0.2</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&lt;0.03</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&lt;0.1</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9784">
                <a:tc>
                  <a:txBody>
                    <a:bodyPr/>
                    <a:lstStyle/>
                    <a:p>
                      <a:pPr algn="ctr" fontAlgn="ctr"/>
                      <a:r>
                        <a:rPr lang="en-US" sz="1400" b="1" i="0" u="none" strike="noStrike" dirty="0">
                          <a:solidFill>
                            <a:srgbClr val="000000"/>
                          </a:solidFill>
                          <a:effectLst/>
                          <a:latin typeface="Times New Roman" panose="02020603050405020304" pitchFamily="18" charset="0"/>
                        </a:rPr>
                        <a:t>Lot 9</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b"/>
                      <a:r>
                        <a:rPr lang="en-US" sz="1400" b="0" i="0" u="none" strike="noStrike" dirty="0">
                          <a:solidFill>
                            <a:srgbClr val="000000"/>
                          </a:solidFill>
                          <a:effectLst/>
                          <a:latin typeface="Times New Roman" panose="02020603050405020304" pitchFamily="18" charset="0"/>
                        </a:rPr>
                        <a:t>&lt;0.5</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&lt;0.5</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&lt;5</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&lt;26</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&lt;1</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&lt;5</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&lt;26</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&lt;0.03</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&lt;0.5</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&lt;0.2</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&lt;0.2</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&lt;0.2</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&lt;0.05</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&lt;0.2</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&lt;0.2</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&lt;0.2</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&lt;0.03</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&lt;0.1</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9784">
                <a:tc>
                  <a:txBody>
                    <a:bodyPr/>
                    <a:lstStyle/>
                    <a:p>
                      <a:pPr algn="ctr" fontAlgn="ctr"/>
                      <a:r>
                        <a:rPr lang="en-US" sz="1400" b="1" i="0" u="none" strike="noStrike" dirty="0">
                          <a:solidFill>
                            <a:srgbClr val="000000"/>
                          </a:solidFill>
                          <a:effectLst/>
                          <a:latin typeface="Times New Roman" panose="02020603050405020304" pitchFamily="18" charset="0"/>
                        </a:rPr>
                        <a:t>Lot 10</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b"/>
                      <a:r>
                        <a:rPr lang="en-US" sz="1400" b="0" i="0" u="none" strike="noStrike" dirty="0">
                          <a:solidFill>
                            <a:srgbClr val="000000"/>
                          </a:solidFill>
                          <a:effectLst/>
                          <a:latin typeface="Times New Roman" panose="02020603050405020304" pitchFamily="18" charset="0"/>
                        </a:rPr>
                        <a:t>&lt;0.5</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&lt;0.5</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&lt;5</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&lt;26</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&lt;1</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&lt;5</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&lt;26</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&lt;0.03</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&lt;0.5</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&lt;0.2</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&lt;0.2</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&lt;0.2</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&lt;0.05</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&lt;0.2</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&lt;0.2</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&lt;0.2</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&lt;0.03</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rPr>
                        <a:t>&lt;0.1</a:t>
                      </a:r>
                    </a:p>
                  </a:txBody>
                  <a:tcPr marL="4048" marR="4048" marT="4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449580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22351"/>
            <a:ext cx="9567081" cy="1123044"/>
          </a:xfrm>
        </p:spPr>
        <p:txBody>
          <a:bodyPr>
            <a:normAutofit/>
          </a:bodyPr>
          <a:lstStyle/>
          <a:p>
            <a:r>
              <a:rPr lang="en-US" sz="3600" dirty="0" smtClean="0"/>
              <a:t>Pfanstiehl Know Your Product &amp; Process Initiative</a:t>
            </a:r>
            <a:endParaRPr lang="en-US" sz="3600" dirty="0"/>
          </a:p>
        </p:txBody>
      </p:sp>
      <p:sp>
        <p:nvSpPr>
          <p:cNvPr id="4" name="Slide Number Placeholder 3"/>
          <p:cNvSpPr>
            <a:spLocks noGrp="1"/>
          </p:cNvSpPr>
          <p:nvPr>
            <p:ph type="sldNum" sz="quarter" idx="12"/>
          </p:nvPr>
        </p:nvSpPr>
        <p:spPr/>
        <p:txBody>
          <a:bodyPr/>
          <a:lstStyle/>
          <a:p>
            <a:fld id="{3580B527-DFAA-4D18-91B4-67830FC3FE37}" type="slidenum">
              <a:rPr lang="en-US" smtClean="0"/>
              <a:t>19</a:t>
            </a:fld>
            <a:endParaRPr lang="en-US" dirty="0"/>
          </a:p>
        </p:txBody>
      </p:sp>
      <p:sp>
        <p:nvSpPr>
          <p:cNvPr id="5" name="Content Placeholder 2"/>
          <p:cNvSpPr>
            <a:spLocks noGrp="1"/>
          </p:cNvSpPr>
          <p:nvPr>
            <p:ph idx="1"/>
          </p:nvPr>
        </p:nvSpPr>
        <p:spPr>
          <a:xfrm>
            <a:off x="1514901" y="1583139"/>
            <a:ext cx="9157648" cy="4899547"/>
          </a:xfrm>
        </p:spPr>
        <p:txBody>
          <a:bodyPr numCol="2" spcCol="457200">
            <a:normAutofit/>
          </a:bodyPr>
          <a:lstStyle/>
          <a:p>
            <a:pPr marL="0" indent="0">
              <a:buNone/>
            </a:pPr>
            <a:r>
              <a:rPr lang="en-US" sz="2400" b="1" dirty="0" smtClean="0"/>
              <a:t>Additional Characterization </a:t>
            </a:r>
            <a:endParaRPr lang="en-US" sz="2400" dirty="0" smtClean="0"/>
          </a:p>
          <a:p>
            <a:endParaRPr lang="en-US" sz="200" dirty="0" smtClean="0"/>
          </a:p>
          <a:p>
            <a:r>
              <a:rPr lang="en-US" sz="2000" dirty="0" smtClean="0"/>
              <a:t>Particle </a:t>
            </a:r>
            <a:r>
              <a:rPr lang="en-US" sz="2000" dirty="0"/>
              <a:t>Size</a:t>
            </a:r>
          </a:p>
          <a:p>
            <a:r>
              <a:rPr lang="en-US" sz="2000" dirty="0"/>
              <a:t>Polymorph</a:t>
            </a:r>
          </a:p>
          <a:p>
            <a:r>
              <a:rPr lang="en-US" sz="2000" dirty="0"/>
              <a:t>DSC</a:t>
            </a:r>
          </a:p>
          <a:p>
            <a:r>
              <a:rPr lang="en-US" sz="2000" dirty="0"/>
              <a:t>Residual Elemental </a:t>
            </a:r>
            <a:r>
              <a:rPr lang="en-US" sz="2000" dirty="0" smtClean="0"/>
              <a:t>Impurities</a:t>
            </a:r>
            <a:endParaRPr lang="en-US" sz="2000" dirty="0"/>
          </a:p>
          <a:p>
            <a:r>
              <a:rPr lang="en-US" sz="2000" dirty="0" err="1" smtClean="0"/>
              <a:t>Nanoparticulates</a:t>
            </a:r>
            <a:endParaRPr lang="en-US" sz="2000" dirty="0"/>
          </a:p>
          <a:p>
            <a:r>
              <a:rPr lang="en-US" sz="2000" dirty="0"/>
              <a:t>Conductivity</a:t>
            </a:r>
          </a:p>
          <a:p>
            <a:r>
              <a:rPr lang="en-US" sz="2000" dirty="0" err="1" smtClean="0"/>
              <a:t>Dexrtrins</a:t>
            </a:r>
            <a:endParaRPr lang="en-US" sz="2000" dirty="0"/>
          </a:p>
          <a:p>
            <a:r>
              <a:rPr lang="en-US" sz="2000" dirty="0" err="1"/>
              <a:t>Glucans</a:t>
            </a:r>
            <a:endParaRPr lang="en-US" sz="2000" dirty="0"/>
          </a:p>
          <a:p>
            <a:r>
              <a:rPr lang="en-US" sz="2000" smtClean="0"/>
              <a:t>Impurity Profile</a:t>
            </a:r>
            <a:endParaRPr lang="en-US" sz="2000" dirty="0" smtClean="0"/>
          </a:p>
          <a:p>
            <a:r>
              <a:rPr lang="en-US" sz="2000" dirty="0" smtClean="0"/>
              <a:t>2D NMR</a:t>
            </a:r>
          </a:p>
          <a:p>
            <a:pPr marL="0" indent="0">
              <a:buNone/>
            </a:pPr>
            <a:r>
              <a:rPr lang="en-US" sz="2400" b="1" dirty="0" smtClean="0"/>
              <a:t>Functional Testing</a:t>
            </a:r>
            <a:endParaRPr lang="en-US" sz="2400" b="1" dirty="0"/>
          </a:p>
          <a:p>
            <a:pPr algn="ctr">
              <a:buNone/>
            </a:pPr>
            <a:endParaRPr lang="en-US" sz="200" dirty="0"/>
          </a:p>
          <a:p>
            <a:pPr marL="342900" indent="-342900"/>
            <a:r>
              <a:rPr lang="en-US" sz="2000" dirty="0"/>
              <a:t>Dissolution Studies </a:t>
            </a:r>
          </a:p>
          <a:p>
            <a:pPr marL="342900" indent="-342900"/>
            <a:r>
              <a:rPr lang="en-US" sz="2000" dirty="0" smtClean="0"/>
              <a:t>Customer Function (Formulation Stability Testing etc.)</a:t>
            </a:r>
            <a:endParaRPr lang="en-US" sz="2000" dirty="0"/>
          </a:p>
          <a:p>
            <a:endParaRPr lang="en-US" sz="2400" dirty="0"/>
          </a:p>
          <a:p>
            <a:endParaRPr lang="en-US" sz="2400" dirty="0" smtClean="0"/>
          </a:p>
          <a:p>
            <a:pPr marL="0" indent="0">
              <a:buNone/>
            </a:pPr>
            <a:endParaRPr lang="en-US" dirty="0"/>
          </a:p>
        </p:txBody>
      </p:sp>
    </p:spTree>
    <p:extLst>
      <p:ext uri="{BB962C8B-B14F-4D97-AF65-F5344CB8AC3E}">
        <p14:creationId xmlns:p14="http://schemas.microsoft.com/office/powerpoint/2010/main" val="3137237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6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OMICS International Conferences</a:t>
            </a:r>
          </a:p>
        </p:txBody>
      </p:sp>
      <p:sp>
        <p:nvSpPr>
          <p:cNvPr id="3" name="Content Placeholder 2"/>
          <p:cNvSpPr>
            <a:spLocks noGrp="1"/>
          </p:cNvSpPr>
          <p:nvPr>
            <p:ph idx="1"/>
          </p:nvPr>
        </p:nvSpPr>
        <p:spPr/>
        <p:txBody>
          <a:bodyPr>
            <a:normAutofit fontScale="92500"/>
          </a:bodyPr>
          <a:lstStyle/>
          <a:p>
            <a:pPr marL="0" indent="0" algn="just">
              <a:buNone/>
            </a:pPr>
            <a:r>
              <a:rPr lang="en-US" dirty="0"/>
              <a:t>OMICS International is a pioneer and leading science event organizer, which publishes around 700+ open access journals and conducts over 500 Medical, Clinical, Engineering, Life Sciences, </a:t>
            </a:r>
            <a:r>
              <a:rPr lang="en-US" dirty="0" err="1"/>
              <a:t>Pharma</a:t>
            </a:r>
            <a:r>
              <a:rPr lang="en-US" dirty="0"/>
              <a:t> scientific conferences all over the globe annually with the support of more than 1000 scientific associations and 30,000 editorial board members and 3.5 million followers to its credit.</a:t>
            </a:r>
          </a:p>
          <a:p>
            <a:pPr marL="0" indent="0" algn="just">
              <a:buNone/>
            </a:pPr>
            <a:endParaRPr lang="en-US" dirty="0"/>
          </a:p>
          <a:p>
            <a:pPr marL="0" indent="0" algn="just">
              <a:buNone/>
            </a:pPr>
            <a:r>
              <a:rPr lang="en-US" dirty="0"/>
              <a:t>OMICS Group has organized 1000+ conferences, workshops and national symposiums across the major cities including San Francisco, Las Vegas, San Antonio, Omaha, Orlando, Raleigh, Santa Clara, Chicago, Philadelphia, Baltimore, United Kingdom, Valencia, Dubai, Beijing, Hyderabad, Bengaluru and Mumbai.</a:t>
            </a:r>
          </a:p>
          <a:p>
            <a:endParaRPr lang="en-US" dirty="0"/>
          </a:p>
        </p:txBody>
      </p:sp>
    </p:spTree>
    <p:extLst>
      <p:ext uri="{BB962C8B-B14F-4D97-AF65-F5344CB8AC3E}">
        <p14:creationId xmlns:p14="http://schemas.microsoft.com/office/powerpoint/2010/main" val="36668868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aseline="30000" dirty="0" smtClean="0"/>
              <a:t>1</a:t>
            </a:r>
            <a:r>
              <a:rPr lang="en-US" dirty="0" smtClean="0"/>
              <a:t>H </a:t>
            </a:r>
            <a:r>
              <a:rPr lang="en-US" dirty="0"/>
              <a:t>T</a:t>
            </a:r>
            <a:r>
              <a:rPr lang="en-US" baseline="-25000" dirty="0"/>
              <a:t>1</a:t>
            </a:r>
            <a:r>
              <a:rPr lang="en-US" dirty="0"/>
              <a:t> vs Impurity </a:t>
            </a:r>
            <a:r>
              <a:rPr lang="en-US" dirty="0" smtClean="0"/>
              <a:t>Content</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36042390"/>
              </p:ext>
            </p:extLst>
          </p:nvPr>
        </p:nvGraphicFramePr>
        <p:xfrm>
          <a:off x="464024" y="1405719"/>
          <a:ext cx="11273051" cy="47712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89194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aseline="30000" dirty="0"/>
              <a:t>1</a:t>
            </a:r>
            <a:r>
              <a:rPr lang="en-US" dirty="0"/>
              <a:t>H T</a:t>
            </a:r>
            <a:r>
              <a:rPr lang="en-US" baseline="-25000" dirty="0"/>
              <a:t>1</a:t>
            </a:r>
            <a:r>
              <a:rPr lang="en-US" dirty="0"/>
              <a:t> vs Impurity Content</a:t>
            </a:r>
          </a:p>
        </p:txBody>
      </p:sp>
      <p:sp>
        <p:nvSpPr>
          <p:cNvPr id="4" name="Slide Number Placeholder 3"/>
          <p:cNvSpPr>
            <a:spLocks noGrp="1"/>
          </p:cNvSpPr>
          <p:nvPr>
            <p:ph type="sldNum" sz="quarter" idx="12"/>
          </p:nvPr>
        </p:nvSpPr>
        <p:spPr/>
        <p:txBody>
          <a:bodyPr/>
          <a:lstStyle/>
          <a:p>
            <a:fld id="{3580B527-DFAA-4D18-91B4-67830FC3FE37}" type="slidenum">
              <a:rPr lang="en-US" smtClean="0"/>
              <a:t>21</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86927783"/>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08305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Thank You</a:t>
            </a:r>
            <a:endParaRPr lang="en-US" dirty="0"/>
          </a:p>
        </p:txBody>
      </p:sp>
    </p:spTree>
    <p:extLst>
      <p:ext uri="{BB962C8B-B14F-4D97-AF65-F5344CB8AC3E}">
        <p14:creationId xmlns:p14="http://schemas.microsoft.com/office/powerpoint/2010/main" val="17920063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4" name="Slide Number Placeholder 3"/>
          <p:cNvSpPr>
            <a:spLocks noGrp="1"/>
          </p:cNvSpPr>
          <p:nvPr>
            <p:ph type="sldNum" sz="quarter" idx="12"/>
          </p:nvPr>
        </p:nvSpPr>
        <p:spPr/>
        <p:txBody>
          <a:bodyPr/>
          <a:lstStyle/>
          <a:p>
            <a:fld id="{3580B527-DFAA-4D18-91B4-67830FC3FE37}" type="slidenum">
              <a:rPr lang="en-US" smtClean="0"/>
              <a:t>23</a:t>
            </a:fld>
            <a:endParaRPr lang="en-US" dirty="0"/>
          </a:p>
        </p:txBody>
      </p:sp>
      <p:sp>
        <p:nvSpPr>
          <p:cNvPr id="6" name="TextBox 5"/>
          <p:cNvSpPr txBox="1"/>
          <p:nvPr/>
        </p:nvSpPr>
        <p:spPr>
          <a:xfrm>
            <a:off x="2895600" y="1897039"/>
            <a:ext cx="6400800" cy="3539430"/>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Ben Nelson</a:t>
            </a:r>
          </a:p>
          <a:p>
            <a:r>
              <a:rPr lang="en-US" sz="2800" dirty="0" smtClean="0">
                <a:latin typeface="Times New Roman" panose="02020603050405020304" pitchFamily="18" charset="0"/>
                <a:cs typeface="Times New Roman" panose="02020603050405020304" pitchFamily="18" charset="0"/>
              </a:rPr>
              <a:t>Pfanstiehl</a:t>
            </a:r>
          </a:p>
          <a:p>
            <a:r>
              <a:rPr lang="en-US" sz="2800" dirty="0" smtClean="0">
                <a:latin typeface="Times New Roman" panose="02020603050405020304" pitchFamily="18" charset="0"/>
                <a:cs typeface="Times New Roman" panose="02020603050405020304" pitchFamily="18" charset="0"/>
              </a:rPr>
              <a:t>1219 Glen Rock Avenue</a:t>
            </a:r>
          </a:p>
          <a:p>
            <a:r>
              <a:rPr lang="en-US" sz="2800" dirty="0" smtClean="0">
                <a:latin typeface="Times New Roman" panose="02020603050405020304" pitchFamily="18" charset="0"/>
                <a:cs typeface="Times New Roman" panose="02020603050405020304" pitchFamily="18" charset="0"/>
              </a:rPr>
              <a:t>Waukegan, IL  60085</a:t>
            </a:r>
          </a:p>
          <a:p>
            <a:endParaRPr lang="en-US" sz="28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Office:  847-599-5139</a:t>
            </a:r>
          </a:p>
          <a:p>
            <a:endParaRPr lang="en-US" sz="28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Email:  ben.nelson@pfanstiehl.com</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65952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5000"/>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Let us meet again..</a:t>
            </a:r>
          </a:p>
        </p:txBody>
      </p:sp>
      <p:sp>
        <p:nvSpPr>
          <p:cNvPr id="3" name="Content Placeholder 2"/>
          <p:cNvSpPr>
            <a:spLocks noGrp="1"/>
          </p:cNvSpPr>
          <p:nvPr>
            <p:ph idx="1"/>
          </p:nvPr>
        </p:nvSpPr>
        <p:spPr/>
        <p:txBody>
          <a:bodyPr/>
          <a:lstStyle/>
          <a:p>
            <a:pPr marL="0" indent="0" algn="ctr">
              <a:buNone/>
            </a:pPr>
            <a:r>
              <a:rPr lang="en-US" sz="3200" dirty="0"/>
              <a:t>We welcome you all to our future conferences of OMICS International</a:t>
            </a:r>
          </a:p>
          <a:p>
            <a:pPr marL="0" indent="0" algn="ctr">
              <a:buNone/>
            </a:pPr>
            <a:r>
              <a:rPr lang="en-US" sz="3200" b="1" dirty="0"/>
              <a:t>2</a:t>
            </a:r>
            <a:r>
              <a:rPr lang="en-US" sz="3200" b="1" baseline="30000" dirty="0"/>
              <a:t>nd</a:t>
            </a:r>
            <a:r>
              <a:rPr lang="en-US" sz="3200" b="1" dirty="0"/>
              <a:t> International Conference and Expo </a:t>
            </a:r>
            <a:br>
              <a:rPr lang="en-US" sz="3200" b="1" dirty="0"/>
            </a:br>
            <a:r>
              <a:rPr lang="en-US" sz="3200" b="1" dirty="0"/>
              <a:t>on </a:t>
            </a:r>
          </a:p>
          <a:p>
            <a:pPr marL="0" indent="0" algn="ctr">
              <a:buNone/>
            </a:pPr>
            <a:r>
              <a:rPr lang="en-US" sz="3200" b="1" dirty="0"/>
              <a:t>Parenterals and Injectables</a:t>
            </a:r>
          </a:p>
          <a:p>
            <a:pPr marL="0" indent="0" algn="ctr">
              <a:buNone/>
            </a:pPr>
            <a:r>
              <a:rPr lang="en-US" sz="3200" dirty="0"/>
              <a:t>On</a:t>
            </a:r>
          </a:p>
          <a:p>
            <a:pPr marL="0" indent="0" algn="ctr">
              <a:buNone/>
            </a:pPr>
            <a:r>
              <a:rPr lang="en-US" sz="3200" dirty="0"/>
              <a:t> </a:t>
            </a:r>
            <a:r>
              <a:rPr lang="en-US" sz="3200" b="1" dirty="0"/>
              <a:t>October 24-26, 2016 </a:t>
            </a:r>
            <a:r>
              <a:rPr lang="en-US" sz="3200" dirty="0"/>
              <a:t>at </a:t>
            </a:r>
            <a:r>
              <a:rPr lang="en-US" sz="3200" b="1" dirty="0"/>
              <a:t>Istanbul, Turkey</a:t>
            </a:r>
          </a:p>
          <a:p>
            <a:pPr marL="0" indent="0" algn="ctr">
              <a:buNone/>
            </a:pPr>
            <a:r>
              <a:rPr lang="en-US" dirty="0">
                <a:hlinkClick r:id="rId3"/>
              </a:rPr>
              <a:t>http://parenterals-injectables.pharmaceuticalconferences.com/</a:t>
            </a:r>
            <a:endParaRPr lang="en-US" dirty="0"/>
          </a:p>
          <a:p>
            <a:pPr marL="0" indent="0">
              <a:buNone/>
            </a:pPr>
            <a:endParaRPr lang="en-US" dirty="0"/>
          </a:p>
          <a:p>
            <a:endParaRPr lang="en-US" dirty="0"/>
          </a:p>
        </p:txBody>
      </p:sp>
    </p:spTree>
    <p:extLst>
      <p:ext uri="{BB962C8B-B14F-4D97-AF65-F5344CB8AC3E}">
        <p14:creationId xmlns:p14="http://schemas.microsoft.com/office/powerpoint/2010/main" val="19989946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4149" y="1913086"/>
            <a:ext cx="10972800" cy="1376030"/>
          </a:xfrm>
        </p:spPr>
        <p:txBody>
          <a:bodyPr>
            <a:normAutofit/>
          </a:bodyPr>
          <a:lstStyle/>
          <a:p>
            <a:r>
              <a:rPr lang="en-US" sz="4400" dirty="0" smtClean="0"/>
              <a:t>Purity, Endotoxin Level, and Trace Metal Comparison of Different Grades of Trehalose</a:t>
            </a:r>
            <a:endParaRPr lang="en-US" sz="4400" dirty="0"/>
          </a:p>
        </p:txBody>
      </p:sp>
      <p:sp>
        <p:nvSpPr>
          <p:cNvPr id="3" name="Subtitle 2"/>
          <p:cNvSpPr>
            <a:spLocks noGrp="1"/>
          </p:cNvSpPr>
          <p:nvPr>
            <p:ph type="subTitle" idx="1"/>
          </p:nvPr>
        </p:nvSpPr>
        <p:spPr>
          <a:xfrm>
            <a:off x="2667000" y="3767016"/>
            <a:ext cx="6858000" cy="2698182"/>
          </a:xfrm>
        </p:spPr>
        <p:txBody>
          <a:bodyPr>
            <a:normAutofit/>
          </a:bodyPr>
          <a:lstStyle/>
          <a:p>
            <a:pPr>
              <a:defRPr/>
            </a:pPr>
            <a:r>
              <a:rPr lang="en-US" b="1" dirty="0">
                <a:solidFill>
                  <a:srgbClr val="0070C0"/>
                </a:solidFill>
              </a:rPr>
              <a:t>Ben </a:t>
            </a:r>
            <a:r>
              <a:rPr lang="en-US" b="1" dirty="0" smtClean="0">
                <a:solidFill>
                  <a:srgbClr val="0070C0"/>
                </a:solidFill>
              </a:rPr>
              <a:t>Nelson, PhD.</a:t>
            </a:r>
          </a:p>
          <a:p>
            <a:pPr>
              <a:defRPr/>
            </a:pPr>
            <a:r>
              <a:rPr lang="en-US" b="1" dirty="0" smtClean="0">
                <a:solidFill>
                  <a:srgbClr val="0070C0"/>
                </a:solidFill>
              </a:rPr>
              <a:t>Formulation </a:t>
            </a:r>
            <a:r>
              <a:rPr lang="en-US" b="1" dirty="0">
                <a:solidFill>
                  <a:srgbClr val="0070C0"/>
                </a:solidFill>
              </a:rPr>
              <a:t>Solutions </a:t>
            </a:r>
            <a:r>
              <a:rPr lang="en-US" b="1" dirty="0" smtClean="0">
                <a:solidFill>
                  <a:srgbClr val="0070C0"/>
                </a:solidFill>
              </a:rPr>
              <a:t>Manager</a:t>
            </a:r>
          </a:p>
          <a:p>
            <a:pPr>
              <a:defRPr/>
            </a:pPr>
            <a:endParaRPr lang="en-US" sz="2000" dirty="0">
              <a:solidFill>
                <a:srgbClr val="0070C0"/>
              </a:solidFill>
              <a:hlinkClick r:id=""/>
            </a:endParaRPr>
          </a:p>
          <a:p>
            <a:pPr>
              <a:defRPr/>
            </a:pPr>
            <a:r>
              <a:rPr lang="en-US" sz="2000" dirty="0">
                <a:solidFill>
                  <a:srgbClr val="0070C0"/>
                </a:solidFill>
                <a:hlinkClick r:id=""/>
              </a:rPr>
              <a:t>ben.nelson@pfanstiehl.com</a:t>
            </a:r>
            <a:endParaRPr lang="en-US" sz="2000" dirty="0"/>
          </a:p>
          <a:p>
            <a:pPr>
              <a:defRPr/>
            </a:pPr>
            <a:r>
              <a:rPr lang="en-US" sz="2000" dirty="0">
                <a:hlinkClick r:id="rId2"/>
              </a:rPr>
              <a:t>http://www.pfanstiehl.com</a:t>
            </a:r>
            <a:r>
              <a:rPr lang="en-US" dirty="0"/>
              <a:t/>
            </a:r>
            <a:br>
              <a:rPr lang="en-US" dirty="0"/>
            </a:br>
            <a:r>
              <a:rPr lang="en-US" dirty="0"/>
              <a:t/>
            </a:r>
            <a:br>
              <a:rPr lang="en-US" dirty="0"/>
            </a:br>
            <a:r>
              <a:rPr lang="en-US" sz="2000" dirty="0">
                <a:solidFill>
                  <a:schemeClr val="tx1"/>
                </a:solidFill>
              </a:rPr>
              <a:t>NON-CONFIDENTIAL PRESENTATION</a:t>
            </a:r>
            <a:endParaRPr lang="en-US" sz="2000" b="1" dirty="0">
              <a:solidFill>
                <a:schemeClr val="tx1"/>
              </a:solidFill>
              <a:latin typeface="Arial" charset="0"/>
            </a:endParaRPr>
          </a:p>
        </p:txBody>
      </p:sp>
    </p:spTree>
    <p:extLst>
      <p:ext uri="{BB962C8B-B14F-4D97-AF65-F5344CB8AC3E}">
        <p14:creationId xmlns:p14="http://schemas.microsoft.com/office/powerpoint/2010/main" val="31918703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6829" y="1436458"/>
            <a:ext cx="10972800" cy="4493538"/>
          </a:xfrm>
          <a:prstGeom prst="rect">
            <a:avLst/>
          </a:prstGeom>
        </p:spPr>
        <p:txBody>
          <a:bodyPr wrap="square">
            <a:spAutoFit/>
          </a:bodyPr>
          <a:lstStyle/>
          <a:p>
            <a:pPr>
              <a:lnSpc>
                <a:spcPct val="80000"/>
              </a:lnSpc>
              <a:spcBef>
                <a:spcPct val="20000"/>
              </a:spcBef>
              <a:spcAft>
                <a:spcPts val="600"/>
              </a:spcAft>
              <a:defRPr/>
            </a:pPr>
            <a:r>
              <a:rPr lang="en-US" sz="2000" b="1" dirty="0">
                <a:solidFill>
                  <a:prstClr val="black"/>
                </a:solidFill>
                <a:latin typeface="Times New Roman" panose="02020603050405020304" pitchFamily="18" charset="0"/>
                <a:cs typeface="Times New Roman" panose="02020603050405020304" pitchFamily="18" charset="0"/>
              </a:rPr>
              <a:t>Some Functions of Carbohydrates</a:t>
            </a:r>
          </a:p>
          <a:p>
            <a:pPr marL="342900" indent="-342900">
              <a:spcAft>
                <a:spcPts val="600"/>
              </a:spcAft>
              <a:buFont typeface="Arial" pitchFamily="34" charset="0"/>
              <a:buChar char="•"/>
              <a:defRPr/>
            </a:pPr>
            <a:r>
              <a:rPr lang="en-US" sz="2000" dirty="0">
                <a:solidFill>
                  <a:prstClr val="black"/>
                </a:solidFill>
                <a:latin typeface="Times New Roman" panose="02020603050405020304" pitchFamily="18" charset="0"/>
                <a:cs typeface="Times New Roman" panose="02020603050405020304" pitchFamily="18" charset="0"/>
              </a:rPr>
              <a:t>Reduction in denaturation caused by heat, stress, </a:t>
            </a:r>
            <a:r>
              <a:rPr lang="en-US" sz="2000" dirty="0" smtClean="0">
                <a:solidFill>
                  <a:prstClr val="black"/>
                </a:solidFill>
                <a:latin typeface="Times New Roman" panose="02020603050405020304" pitchFamily="18" charset="0"/>
                <a:cs typeface="Times New Roman" panose="02020603050405020304" pitchFamily="18" charset="0"/>
              </a:rPr>
              <a:t>oxidation</a:t>
            </a:r>
            <a:endParaRPr lang="en-US" sz="2000" dirty="0">
              <a:solidFill>
                <a:prstClr val="black"/>
              </a:solidFill>
              <a:latin typeface="Times New Roman" panose="02020603050405020304" pitchFamily="18" charset="0"/>
              <a:cs typeface="Times New Roman" panose="02020603050405020304" pitchFamily="18" charset="0"/>
            </a:endParaRPr>
          </a:p>
          <a:p>
            <a:pPr marL="342900" indent="-342900">
              <a:spcAft>
                <a:spcPts val="600"/>
              </a:spcAft>
              <a:buFont typeface="Arial" pitchFamily="34" charset="0"/>
              <a:buChar char="•"/>
              <a:defRPr/>
            </a:pPr>
            <a:r>
              <a:rPr lang="en-US" sz="2000" dirty="0">
                <a:solidFill>
                  <a:prstClr val="black"/>
                </a:solidFill>
                <a:latin typeface="Times New Roman" panose="02020603050405020304" pitchFamily="18" charset="0"/>
                <a:cs typeface="Times New Roman" panose="02020603050405020304" pitchFamily="18" charset="0"/>
              </a:rPr>
              <a:t>Prevention of </a:t>
            </a:r>
            <a:r>
              <a:rPr lang="en-US" sz="2000" dirty="0" err="1">
                <a:solidFill>
                  <a:prstClr val="black"/>
                </a:solidFill>
                <a:latin typeface="Times New Roman" panose="02020603050405020304" pitchFamily="18" charset="0"/>
                <a:cs typeface="Times New Roman" panose="02020603050405020304" pitchFamily="18" charset="0"/>
              </a:rPr>
              <a:t>mAb</a:t>
            </a:r>
            <a:r>
              <a:rPr lang="en-US" sz="2000" dirty="0">
                <a:solidFill>
                  <a:prstClr val="black"/>
                </a:solidFill>
                <a:latin typeface="Times New Roman" panose="02020603050405020304" pitchFamily="18" charset="0"/>
                <a:cs typeface="Times New Roman" panose="02020603050405020304" pitchFamily="18" charset="0"/>
              </a:rPr>
              <a:t> and protein aggregation</a:t>
            </a:r>
          </a:p>
          <a:p>
            <a:pPr marL="342900" indent="-342900">
              <a:spcAft>
                <a:spcPts val="600"/>
              </a:spcAft>
              <a:buFont typeface="Arial" pitchFamily="34" charset="0"/>
              <a:buChar char="•"/>
              <a:defRPr/>
            </a:pPr>
            <a:r>
              <a:rPr lang="en-US" sz="2000" dirty="0">
                <a:solidFill>
                  <a:prstClr val="black"/>
                </a:solidFill>
                <a:latin typeface="Times New Roman" panose="02020603050405020304" pitchFamily="18" charset="0"/>
                <a:cs typeface="Times New Roman" panose="02020603050405020304" pitchFamily="18" charset="0"/>
              </a:rPr>
              <a:t>Improvements in post-thaw cell viability</a:t>
            </a:r>
          </a:p>
          <a:p>
            <a:pPr marL="342900" indent="-342900">
              <a:spcAft>
                <a:spcPts val="600"/>
              </a:spcAft>
              <a:buFont typeface="Arial" pitchFamily="34" charset="0"/>
              <a:buChar char="•"/>
              <a:defRPr/>
            </a:pPr>
            <a:r>
              <a:rPr lang="en-US" sz="2000" dirty="0">
                <a:solidFill>
                  <a:prstClr val="black"/>
                </a:solidFill>
                <a:latin typeface="Times New Roman" panose="02020603050405020304" pitchFamily="18" charset="0"/>
                <a:cs typeface="Times New Roman" panose="02020603050405020304" pitchFamily="18" charset="0"/>
              </a:rPr>
              <a:t>Vaccine stabilization, membrane stabilization, phospholipid bilayer protection</a:t>
            </a:r>
          </a:p>
          <a:p>
            <a:pPr marL="342900" indent="-342900">
              <a:spcAft>
                <a:spcPts val="600"/>
              </a:spcAft>
              <a:buFont typeface="Arial" pitchFamily="34" charset="0"/>
              <a:buChar char="•"/>
              <a:defRPr/>
            </a:pPr>
            <a:r>
              <a:rPr lang="en-US" sz="2000" dirty="0">
                <a:solidFill>
                  <a:prstClr val="black"/>
                </a:solidFill>
                <a:latin typeface="Times New Roman" panose="02020603050405020304" pitchFamily="18" charset="0"/>
                <a:cs typeface="Times New Roman" panose="02020603050405020304" pitchFamily="18" charset="0"/>
              </a:rPr>
              <a:t>Depression of phase transition temperature of dry lipids, rendering them more resistant to damage during </a:t>
            </a:r>
            <a:r>
              <a:rPr lang="en-US" sz="2000" dirty="0" smtClean="0">
                <a:solidFill>
                  <a:prstClr val="black"/>
                </a:solidFill>
                <a:latin typeface="Times New Roman" panose="02020603050405020304" pitchFamily="18" charset="0"/>
                <a:cs typeface="Times New Roman" panose="02020603050405020304" pitchFamily="18" charset="0"/>
              </a:rPr>
              <a:t>desiccation, </a:t>
            </a:r>
            <a:r>
              <a:rPr lang="en-US" sz="2000" dirty="0">
                <a:solidFill>
                  <a:prstClr val="black"/>
                </a:solidFill>
                <a:latin typeface="Times New Roman" panose="02020603050405020304" pitchFamily="18" charset="0"/>
                <a:cs typeface="Times New Roman" panose="02020603050405020304" pitchFamily="18" charset="0"/>
              </a:rPr>
              <a:t>maintains liquid crystalline phase in the absence of water (glassy state</a:t>
            </a:r>
            <a:r>
              <a:rPr lang="en-US" sz="2000" dirty="0" smtClean="0">
                <a:solidFill>
                  <a:prstClr val="black"/>
                </a:solidFill>
                <a:latin typeface="Times New Roman" panose="02020603050405020304" pitchFamily="18" charset="0"/>
                <a:cs typeface="Times New Roman" panose="02020603050405020304" pitchFamily="18" charset="0"/>
              </a:rPr>
              <a:t>)</a:t>
            </a:r>
          </a:p>
          <a:p>
            <a:pPr>
              <a:spcAft>
                <a:spcPts val="600"/>
              </a:spcAft>
              <a:defRPr/>
            </a:pPr>
            <a:r>
              <a:rPr lang="en-US" sz="2000" b="1" dirty="0" smtClean="0">
                <a:solidFill>
                  <a:prstClr val="black"/>
                </a:solidFill>
                <a:latin typeface="Times New Roman" panose="02020603050405020304" pitchFamily="18" charset="0"/>
                <a:cs typeface="Times New Roman" panose="02020603050405020304" pitchFamily="18" charset="0"/>
              </a:rPr>
              <a:t>Carbohydrates Used in Biotech Drug Products</a:t>
            </a:r>
            <a:endParaRPr lang="en-US" sz="2000" dirty="0" smtClean="0">
              <a:solidFill>
                <a:prstClr val="black"/>
              </a:solidFill>
              <a:latin typeface="Times New Roman" panose="02020603050405020304" pitchFamily="18" charset="0"/>
              <a:cs typeface="Times New Roman" panose="02020603050405020304" pitchFamily="18" charset="0"/>
            </a:endParaRPr>
          </a:p>
          <a:p>
            <a:pPr marL="342900" indent="-342900">
              <a:spcAft>
                <a:spcPts val="600"/>
              </a:spcAft>
              <a:buFont typeface="Arial" panose="020B0604020202020204" pitchFamily="34" charset="0"/>
              <a:buChar char="•"/>
              <a:defRPr/>
            </a:pPr>
            <a:r>
              <a:rPr lang="en-US" sz="2000" dirty="0" smtClean="0">
                <a:solidFill>
                  <a:prstClr val="black"/>
                </a:solidFill>
                <a:latin typeface="Times New Roman" panose="02020603050405020304" pitchFamily="18" charset="0"/>
                <a:cs typeface="Times New Roman" panose="02020603050405020304" pitchFamily="18" charset="0"/>
              </a:rPr>
              <a:t>Trehalose</a:t>
            </a:r>
          </a:p>
          <a:p>
            <a:pPr marL="342900" indent="-342900">
              <a:spcAft>
                <a:spcPts val="600"/>
              </a:spcAft>
              <a:buFont typeface="Arial" panose="020B0604020202020204" pitchFamily="34" charset="0"/>
              <a:buChar char="•"/>
              <a:defRPr/>
            </a:pPr>
            <a:r>
              <a:rPr lang="en-US" sz="2000" dirty="0" smtClean="0">
                <a:solidFill>
                  <a:prstClr val="black"/>
                </a:solidFill>
                <a:latin typeface="Times New Roman" panose="02020603050405020304" pitchFamily="18" charset="0"/>
                <a:cs typeface="Times New Roman" panose="02020603050405020304" pitchFamily="18" charset="0"/>
              </a:rPr>
              <a:t>Sucrose</a:t>
            </a:r>
          </a:p>
          <a:p>
            <a:pPr marL="342900" indent="-342900">
              <a:spcAft>
                <a:spcPts val="600"/>
              </a:spcAft>
              <a:buFont typeface="Arial" panose="020B0604020202020204" pitchFamily="34" charset="0"/>
              <a:buChar char="•"/>
              <a:defRPr/>
            </a:pPr>
            <a:r>
              <a:rPr lang="en-US" sz="2000" dirty="0" smtClean="0">
                <a:solidFill>
                  <a:prstClr val="black"/>
                </a:solidFill>
                <a:latin typeface="Times New Roman" panose="02020603050405020304" pitchFamily="18" charset="0"/>
                <a:cs typeface="Times New Roman" panose="02020603050405020304" pitchFamily="18" charset="0"/>
              </a:rPr>
              <a:t>Mannitol</a:t>
            </a:r>
          </a:p>
          <a:p>
            <a:pPr marL="342900" indent="-342900">
              <a:spcAft>
                <a:spcPts val="600"/>
              </a:spcAft>
              <a:buFont typeface="Arial" panose="020B0604020202020204" pitchFamily="34" charset="0"/>
              <a:buChar char="•"/>
              <a:defRPr/>
            </a:pPr>
            <a:r>
              <a:rPr lang="en-US" sz="2000" dirty="0" smtClean="0">
                <a:solidFill>
                  <a:prstClr val="black"/>
                </a:solidFill>
                <a:latin typeface="Times New Roman" panose="02020603050405020304" pitchFamily="18" charset="0"/>
                <a:cs typeface="Times New Roman" panose="02020603050405020304" pitchFamily="18" charset="0"/>
              </a:rPr>
              <a:t>Sorbitol</a:t>
            </a:r>
            <a:endParaRPr lang="en-US" sz="2000" dirty="0">
              <a:solidFill>
                <a:prstClr val="black"/>
              </a:solidFill>
              <a:latin typeface="Times New Roman" panose="02020603050405020304" pitchFamily="18" charset="0"/>
              <a:cs typeface="Times New Roman" panose="02020603050405020304" pitchFamily="18" charset="0"/>
            </a:endParaRPr>
          </a:p>
        </p:txBody>
      </p:sp>
      <p:sp>
        <p:nvSpPr>
          <p:cNvPr id="4" name="Rectangle 2"/>
          <p:cNvSpPr txBox="1">
            <a:spLocks noChangeArrowheads="1"/>
          </p:cNvSpPr>
          <p:nvPr/>
        </p:nvSpPr>
        <p:spPr bwMode="auto">
          <a:xfrm>
            <a:off x="1852006" y="293458"/>
            <a:ext cx="8229600" cy="1143000"/>
          </a:xfrm>
          <a:prstGeom prst="rect">
            <a:avLst/>
          </a:prstGeom>
          <a:noFill/>
          <a:ln w="9525">
            <a:noFill/>
            <a:miter lim="800000"/>
            <a:headEnd/>
            <a:tailEnd/>
          </a:ln>
          <a:effectLst/>
        </p:spPr>
        <p:txBody>
          <a:bodyPr anchor="ctr"/>
          <a:lstStyle>
            <a:lvl1pPr algn="l" rtl="0" eaLnBrk="0" fontAlgn="base" hangingPunct="0">
              <a:spcBef>
                <a:spcPct val="0"/>
              </a:spcBef>
              <a:spcAft>
                <a:spcPct val="0"/>
              </a:spcAft>
              <a:defRPr sz="4400" b="1">
                <a:solidFill>
                  <a:srgbClr val="336699"/>
                </a:solidFill>
                <a:effectLst>
                  <a:outerShdw blurRad="38100" dist="38100" dir="2700000" algn="tl">
                    <a:srgbClr val="DDDDDD"/>
                  </a:outerShdw>
                </a:effectLst>
                <a:latin typeface="+mj-lt"/>
                <a:ea typeface="MS PGothic" panose="020B0600070205080204" pitchFamily="34" charset="-128"/>
                <a:cs typeface="ＭＳ Ｐゴシック" charset="-128"/>
              </a:defRPr>
            </a:lvl1pPr>
            <a:lvl2pPr algn="l" rtl="0" eaLnBrk="0" fontAlgn="base" hangingPunct="0">
              <a:spcBef>
                <a:spcPct val="0"/>
              </a:spcBef>
              <a:spcAft>
                <a:spcPct val="0"/>
              </a:spcAft>
              <a:defRPr sz="4400" b="1">
                <a:solidFill>
                  <a:srgbClr val="336699"/>
                </a:solidFill>
                <a:effectLst>
                  <a:outerShdw blurRad="38100" dist="38100" dir="2700000" algn="tl">
                    <a:srgbClr val="DDDDDD"/>
                  </a:outerShdw>
                </a:effectLst>
                <a:latin typeface="Times New Roman" panose="02020603050405020304" pitchFamily="18" charset="0"/>
                <a:ea typeface="MS PGothic" panose="020B0600070205080204" pitchFamily="34" charset="-128"/>
                <a:cs typeface="ＭＳ Ｐゴシック" charset="-128"/>
              </a:defRPr>
            </a:lvl2pPr>
            <a:lvl3pPr algn="l" rtl="0" eaLnBrk="0" fontAlgn="base" hangingPunct="0">
              <a:spcBef>
                <a:spcPct val="0"/>
              </a:spcBef>
              <a:spcAft>
                <a:spcPct val="0"/>
              </a:spcAft>
              <a:defRPr sz="4400" b="1">
                <a:solidFill>
                  <a:srgbClr val="336699"/>
                </a:solidFill>
                <a:effectLst>
                  <a:outerShdw blurRad="38100" dist="38100" dir="2700000" algn="tl">
                    <a:srgbClr val="DDDDDD"/>
                  </a:outerShdw>
                </a:effectLst>
                <a:latin typeface="Times New Roman" panose="02020603050405020304" pitchFamily="18" charset="0"/>
                <a:ea typeface="MS PGothic" panose="020B0600070205080204" pitchFamily="34" charset="-128"/>
                <a:cs typeface="ＭＳ Ｐゴシック" charset="-128"/>
              </a:defRPr>
            </a:lvl3pPr>
            <a:lvl4pPr algn="l" rtl="0" eaLnBrk="0" fontAlgn="base" hangingPunct="0">
              <a:spcBef>
                <a:spcPct val="0"/>
              </a:spcBef>
              <a:spcAft>
                <a:spcPct val="0"/>
              </a:spcAft>
              <a:defRPr sz="4400" b="1">
                <a:solidFill>
                  <a:srgbClr val="336699"/>
                </a:solidFill>
                <a:effectLst>
                  <a:outerShdw blurRad="38100" dist="38100" dir="2700000" algn="tl">
                    <a:srgbClr val="DDDDDD"/>
                  </a:outerShdw>
                </a:effectLst>
                <a:latin typeface="Times New Roman" panose="02020603050405020304" pitchFamily="18" charset="0"/>
                <a:ea typeface="MS PGothic" panose="020B0600070205080204" pitchFamily="34" charset="-128"/>
                <a:cs typeface="ＭＳ Ｐゴシック" charset="-128"/>
              </a:defRPr>
            </a:lvl4pPr>
            <a:lvl5pPr algn="l" rtl="0" eaLnBrk="0" fontAlgn="base" hangingPunct="0">
              <a:spcBef>
                <a:spcPct val="0"/>
              </a:spcBef>
              <a:spcAft>
                <a:spcPct val="0"/>
              </a:spcAft>
              <a:defRPr sz="4400" b="1">
                <a:solidFill>
                  <a:srgbClr val="336699"/>
                </a:solidFill>
                <a:effectLst>
                  <a:outerShdw blurRad="38100" dist="38100" dir="2700000" algn="tl">
                    <a:srgbClr val="DDDDDD"/>
                  </a:outerShdw>
                </a:effectLst>
                <a:latin typeface="Times New Roman" panose="02020603050405020304" pitchFamily="18" charset="0"/>
                <a:ea typeface="MS PGothic" panose="020B0600070205080204" pitchFamily="34" charset="-128"/>
                <a:cs typeface="ＭＳ Ｐゴシック" charset="-128"/>
              </a:defRPr>
            </a:lvl5pPr>
            <a:lvl6pPr marL="457200" algn="l" rtl="0" fontAlgn="base">
              <a:spcBef>
                <a:spcPct val="0"/>
              </a:spcBef>
              <a:spcAft>
                <a:spcPct val="0"/>
              </a:spcAft>
              <a:defRPr sz="4400" b="1">
                <a:solidFill>
                  <a:srgbClr val="336699"/>
                </a:solidFill>
                <a:effectLst>
                  <a:outerShdw blurRad="38100" dist="38100" dir="2700000" algn="tl">
                    <a:srgbClr val="DDDDDD"/>
                  </a:outerShdw>
                </a:effectLst>
                <a:latin typeface="Arial" charset="0"/>
              </a:defRPr>
            </a:lvl6pPr>
            <a:lvl7pPr marL="914400" algn="l" rtl="0" fontAlgn="base">
              <a:spcBef>
                <a:spcPct val="0"/>
              </a:spcBef>
              <a:spcAft>
                <a:spcPct val="0"/>
              </a:spcAft>
              <a:defRPr sz="4400" b="1">
                <a:solidFill>
                  <a:srgbClr val="336699"/>
                </a:solidFill>
                <a:effectLst>
                  <a:outerShdw blurRad="38100" dist="38100" dir="2700000" algn="tl">
                    <a:srgbClr val="DDDDDD"/>
                  </a:outerShdw>
                </a:effectLst>
                <a:latin typeface="Arial" charset="0"/>
              </a:defRPr>
            </a:lvl7pPr>
            <a:lvl8pPr marL="1371600" algn="l" rtl="0" fontAlgn="base">
              <a:spcBef>
                <a:spcPct val="0"/>
              </a:spcBef>
              <a:spcAft>
                <a:spcPct val="0"/>
              </a:spcAft>
              <a:defRPr sz="4400" b="1">
                <a:solidFill>
                  <a:srgbClr val="336699"/>
                </a:solidFill>
                <a:effectLst>
                  <a:outerShdw blurRad="38100" dist="38100" dir="2700000" algn="tl">
                    <a:srgbClr val="DDDDDD"/>
                  </a:outerShdw>
                </a:effectLst>
                <a:latin typeface="Arial" charset="0"/>
              </a:defRPr>
            </a:lvl8pPr>
            <a:lvl9pPr marL="1828800" algn="l" rtl="0" fontAlgn="base">
              <a:spcBef>
                <a:spcPct val="0"/>
              </a:spcBef>
              <a:spcAft>
                <a:spcPct val="0"/>
              </a:spcAft>
              <a:defRPr sz="4400" b="1">
                <a:solidFill>
                  <a:srgbClr val="336699"/>
                </a:solidFill>
                <a:effectLst>
                  <a:outerShdw blurRad="38100" dist="38100" dir="2700000" algn="tl">
                    <a:srgbClr val="DDDDDD"/>
                  </a:outerShdw>
                </a:effectLst>
                <a:latin typeface="Arial" charset="0"/>
              </a:defRPr>
            </a:lvl9pPr>
          </a:lstStyle>
          <a:p>
            <a:pPr eaLnBrk="1" hangingPunct="1">
              <a:defRPr/>
            </a:pPr>
            <a:r>
              <a:rPr lang="en-US" sz="3200" kern="0" dirty="0">
                <a:solidFill>
                  <a:srgbClr val="0070C0"/>
                </a:solidFill>
                <a:effectLst/>
                <a:latin typeface="Times New Roman" panose="02020603050405020304" pitchFamily="18" charset="0"/>
                <a:ea typeface="+mj-ea"/>
                <a:cs typeface="Times New Roman" panose="02020603050405020304" pitchFamily="18" charset="0"/>
              </a:rPr>
              <a:t>Protein and Cell Stabilization</a:t>
            </a:r>
          </a:p>
        </p:txBody>
      </p:sp>
    </p:spTree>
    <p:extLst>
      <p:ext uri="{BB962C8B-B14F-4D97-AF65-F5344CB8AC3E}">
        <p14:creationId xmlns:p14="http://schemas.microsoft.com/office/powerpoint/2010/main" val="3042963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943" y="122351"/>
            <a:ext cx="9646693" cy="1123044"/>
          </a:xfrm>
        </p:spPr>
        <p:txBody>
          <a:bodyPr>
            <a:normAutofit/>
          </a:bodyPr>
          <a:lstStyle/>
          <a:p>
            <a:r>
              <a:rPr lang="en-US" sz="3600" b="1" dirty="0" smtClean="0"/>
              <a:t>Marketed Drugs Formulated with Trehalose</a:t>
            </a:r>
            <a:endParaRPr lang="en-US" sz="3600" b="1" dirty="0"/>
          </a:p>
        </p:txBody>
      </p:sp>
      <p:sp>
        <p:nvSpPr>
          <p:cNvPr id="4" name="Slide Number Placeholder 3"/>
          <p:cNvSpPr>
            <a:spLocks noGrp="1"/>
          </p:cNvSpPr>
          <p:nvPr>
            <p:ph type="sldNum" sz="quarter" idx="12"/>
          </p:nvPr>
        </p:nvSpPr>
        <p:spPr/>
        <p:txBody>
          <a:bodyPr/>
          <a:lstStyle/>
          <a:p>
            <a:fld id="{3580B527-DFAA-4D18-91B4-67830FC3FE37}" type="slidenum">
              <a:rPr lang="en-US" smtClean="0"/>
              <a:t>5</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02672335"/>
              </p:ext>
            </p:extLst>
          </p:nvPr>
        </p:nvGraphicFramePr>
        <p:xfrm>
          <a:off x="698269" y="1629294"/>
          <a:ext cx="10893367" cy="3556000"/>
        </p:xfrm>
        <a:graphic>
          <a:graphicData uri="http://schemas.openxmlformats.org/drawingml/2006/table">
            <a:tbl>
              <a:tblPr firstRow="1" firstCol="1" bandRow="1">
                <a:tableStyleId>{FABFCF23-3B69-468F-B69F-88F6DE6A72F2}</a:tableStyleId>
              </a:tblPr>
              <a:tblGrid>
                <a:gridCol w="1948849"/>
                <a:gridCol w="2934920"/>
                <a:gridCol w="2655404"/>
                <a:gridCol w="3354194"/>
              </a:tblGrid>
              <a:tr h="508000">
                <a:tc>
                  <a:txBody>
                    <a:bodyPr/>
                    <a:lstStyle/>
                    <a:p>
                      <a:pPr marL="0" marR="0" algn="ctr">
                        <a:lnSpc>
                          <a:spcPct val="107000"/>
                        </a:lnSpc>
                        <a:spcBef>
                          <a:spcPts val="0"/>
                        </a:spcBef>
                        <a:spcAft>
                          <a:spcPts val="0"/>
                        </a:spcAft>
                      </a:pPr>
                      <a:r>
                        <a:rPr lang="en-US" sz="2400" dirty="0">
                          <a:effectLst/>
                        </a:rPr>
                        <a:t>Drug</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a:effectLst/>
                        </a:rPr>
                        <a:t>Manufacturer</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a:effectLst/>
                        </a:rPr>
                        <a:t>API Class</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a:effectLst/>
                        </a:rPr>
                        <a:t>Formulation Type</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508000">
                <a:tc>
                  <a:txBody>
                    <a:bodyPr/>
                    <a:lstStyle/>
                    <a:p>
                      <a:pPr marL="0" marR="0" algn="ctr">
                        <a:lnSpc>
                          <a:spcPct val="107000"/>
                        </a:lnSpc>
                        <a:spcBef>
                          <a:spcPts val="0"/>
                        </a:spcBef>
                        <a:spcAft>
                          <a:spcPts val="0"/>
                        </a:spcAft>
                      </a:pPr>
                      <a:r>
                        <a:rPr lang="en-US" sz="2400">
                          <a:effectLst/>
                        </a:rPr>
                        <a:t>Adcetris</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a:effectLst/>
                        </a:rPr>
                        <a:t>Seattle Genetics</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dirty="0">
                          <a:effectLst/>
                        </a:rPr>
                        <a:t>ADC</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a:effectLst/>
                        </a:rPr>
                        <a:t>Lyophilized Powder</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508000">
                <a:tc>
                  <a:txBody>
                    <a:bodyPr/>
                    <a:lstStyle/>
                    <a:p>
                      <a:pPr marL="0" marR="0" algn="ctr">
                        <a:lnSpc>
                          <a:spcPct val="107000"/>
                        </a:lnSpc>
                        <a:spcBef>
                          <a:spcPts val="0"/>
                        </a:spcBef>
                        <a:spcAft>
                          <a:spcPts val="0"/>
                        </a:spcAft>
                      </a:pPr>
                      <a:r>
                        <a:rPr lang="en-US" sz="2400">
                          <a:effectLst/>
                        </a:rPr>
                        <a:t>Avastin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dirty="0">
                          <a:effectLst/>
                        </a:rPr>
                        <a:t>Genentech/Roche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a:effectLst/>
                        </a:rPr>
                        <a:t>mAb</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a:effectLst/>
                        </a:rPr>
                        <a:t>Solution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508000">
                <a:tc>
                  <a:txBody>
                    <a:bodyPr/>
                    <a:lstStyle/>
                    <a:p>
                      <a:pPr marL="0" marR="0" algn="ctr">
                        <a:lnSpc>
                          <a:spcPct val="107000"/>
                        </a:lnSpc>
                        <a:spcBef>
                          <a:spcPts val="0"/>
                        </a:spcBef>
                        <a:spcAft>
                          <a:spcPts val="0"/>
                        </a:spcAft>
                      </a:pPr>
                      <a:r>
                        <a:rPr lang="en-US" sz="2400">
                          <a:effectLst/>
                        </a:rPr>
                        <a:t>Blincyto</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a:effectLst/>
                        </a:rPr>
                        <a:t>Amgen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a:effectLst/>
                        </a:rPr>
                        <a:t>Bispecific mAb</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a:effectLst/>
                        </a:rPr>
                        <a:t>Lyophilized Powder</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508000">
                <a:tc>
                  <a:txBody>
                    <a:bodyPr/>
                    <a:lstStyle/>
                    <a:p>
                      <a:pPr marL="0" marR="0" algn="ctr">
                        <a:lnSpc>
                          <a:spcPct val="107000"/>
                        </a:lnSpc>
                        <a:spcBef>
                          <a:spcPts val="0"/>
                        </a:spcBef>
                        <a:spcAft>
                          <a:spcPts val="0"/>
                        </a:spcAft>
                      </a:pPr>
                      <a:r>
                        <a:rPr lang="en-US" sz="2400">
                          <a:effectLst/>
                        </a:rPr>
                        <a:t>Gazyva</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a:effectLst/>
                        </a:rPr>
                        <a:t>Genentech/Roche</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a:effectLst/>
                        </a:rPr>
                        <a:t>mAb</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a:effectLst/>
                        </a:rPr>
                        <a:t>Solution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508000">
                <a:tc>
                  <a:txBody>
                    <a:bodyPr/>
                    <a:lstStyle/>
                    <a:p>
                      <a:pPr marL="0" marR="0" algn="ctr">
                        <a:lnSpc>
                          <a:spcPct val="107000"/>
                        </a:lnSpc>
                        <a:spcBef>
                          <a:spcPts val="0"/>
                        </a:spcBef>
                        <a:spcAft>
                          <a:spcPts val="0"/>
                        </a:spcAft>
                      </a:pPr>
                      <a:r>
                        <a:rPr lang="en-US" sz="2400">
                          <a:effectLst/>
                        </a:rPr>
                        <a:t>Herceptin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a:effectLst/>
                        </a:rPr>
                        <a:t>Genentech/Roche</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a:effectLst/>
                        </a:rPr>
                        <a:t>mAb</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a:effectLst/>
                        </a:rPr>
                        <a:t>Lyophilized Powder</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508000">
                <a:tc>
                  <a:txBody>
                    <a:bodyPr/>
                    <a:lstStyle/>
                    <a:p>
                      <a:pPr marL="0" marR="0" algn="ctr">
                        <a:lnSpc>
                          <a:spcPct val="107000"/>
                        </a:lnSpc>
                        <a:spcBef>
                          <a:spcPts val="0"/>
                        </a:spcBef>
                        <a:spcAft>
                          <a:spcPts val="0"/>
                        </a:spcAft>
                      </a:pPr>
                      <a:r>
                        <a:rPr lang="en-US" sz="2400">
                          <a:effectLst/>
                        </a:rPr>
                        <a:t>Lucentis</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a:effectLst/>
                        </a:rPr>
                        <a:t>Genentech/Roche</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a:effectLst/>
                        </a:rPr>
                        <a:t>mAb</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dirty="0">
                          <a:effectLst/>
                        </a:rPr>
                        <a:t>Solution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36288937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err="1"/>
              <a:t>Trehalose</a:t>
            </a:r>
            <a:r>
              <a:rPr lang="en-US" sz="4900" dirty="0"/>
              <a:t> and Sucrose</a:t>
            </a:r>
            <a:r>
              <a:rPr lang="en-US" dirty="0" smtClean="0"/>
              <a:t/>
            </a:r>
            <a:br>
              <a:rPr lang="en-US" dirty="0" smtClean="0"/>
            </a:br>
            <a:r>
              <a:rPr lang="en-US" sz="2700" dirty="0"/>
              <a:t>Comparison of Properties</a:t>
            </a:r>
            <a:endParaRPr lang="en-US" sz="31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94730" y="1305167"/>
            <a:ext cx="6918193" cy="5146706"/>
          </a:xfrm>
        </p:spPr>
      </p:pic>
      <p:sp>
        <p:nvSpPr>
          <p:cNvPr id="5" name="TextBox 4"/>
          <p:cNvSpPr txBox="1"/>
          <p:nvPr/>
        </p:nvSpPr>
        <p:spPr>
          <a:xfrm>
            <a:off x="2694730" y="6479499"/>
            <a:ext cx="4124591" cy="307777"/>
          </a:xfrm>
          <a:prstGeom prst="rect">
            <a:avLst/>
          </a:prstGeom>
          <a:noFill/>
        </p:spPr>
        <p:txBody>
          <a:bodyPr wrap="none" rtlCol="0">
            <a:spAutoFit/>
          </a:bodyPr>
          <a:lstStyle/>
          <a:p>
            <a:r>
              <a:rPr lang="en-US" sz="1400" dirty="0" err="1">
                <a:latin typeface="Times New Roman" panose="02020603050405020304" pitchFamily="18" charset="0"/>
                <a:cs typeface="Times New Roman" panose="02020603050405020304" pitchFamily="18" charset="0"/>
              </a:rPr>
              <a:t>Ohtake</a:t>
            </a:r>
            <a:r>
              <a:rPr lang="en-US" sz="1400" dirty="0">
                <a:latin typeface="Times New Roman" panose="02020603050405020304" pitchFamily="18" charset="0"/>
                <a:cs typeface="Times New Roman" panose="02020603050405020304" pitchFamily="18" charset="0"/>
              </a:rPr>
              <a:t> and Wang, J. Pharm. Sci., 100(6), 2020, (2011)</a:t>
            </a:r>
          </a:p>
        </p:txBody>
      </p:sp>
      <p:sp>
        <p:nvSpPr>
          <p:cNvPr id="6" name="Rectangle 5"/>
          <p:cNvSpPr/>
          <p:nvPr/>
        </p:nvSpPr>
        <p:spPr>
          <a:xfrm>
            <a:off x="2694729" y="2086708"/>
            <a:ext cx="5863116" cy="203201"/>
          </a:xfrm>
          <a:prstGeom prst="rect">
            <a:avLst/>
          </a:pr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694729" y="2450124"/>
            <a:ext cx="5863116" cy="191476"/>
          </a:xfrm>
          <a:prstGeom prst="rect">
            <a:avLst/>
          </a:pr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94729" y="2995382"/>
            <a:ext cx="5863117" cy="568434"/>
          </a:xfrm>
          <a:prstGeom prst="rect">
            <a:avLst/>
          </a:pr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98136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Glass Transition Temperature (</a:t>
            </a:r>
            <a:r>
              <a:rPr lang="en-US" dirty="0" err="1" smtClean="0"/>
              <a:t>T</a:t>
            </a:r>
            <a:r>
              <a:rPr lang="en-US" baseline="-25000" dirty="0" err="1" smtClean="0"/>
              <a:t>g</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smtClean="0"/>
              <a:t>The temperature at which and amorphous material transitions between glass and rubber states.</a:t>
            </a:r>
          </a:p>
          <a:p>
            <a:pPr lvl="1"/>
            <a:r>
              <a:rPr lang="en-US" dirty="0" smtClean="0"/>
              <a:t>Below </a:t>
            </a:r>
            <a:r>
              <a:rPr lang="en-US" dirty="0" err="1" smtClean="0"/>
              <a:t>T</a:t>
            </a:r>
            <a:r>
              <a:rPr lang="en-US" baseline="-25000" dirty="0" err="1" smtClean="0"/>
              <a:t>g</a:t>
            </a:r>
            <a:r>
              <a:rPr lang="en-US" dirty="0" smtClean="0"/>
              <a:t> = glass state – lower mobility</a:t>
            </a:r>
          </a:p>
          <a:p>
            <a:pPr lvl="1"/>
            <a:r>
              <a:rPr lang="en-US" dirty="0" smtClean="0"/>
              <a:t>Above </a:t>
            </a:r>
            <a:r>
              <a:rPr lang="en-US" dirty="0" err="1"/>
              <a:t>T</a:t>
            </a:r>
            <a:r>
              <a:rPr lang="en-US" baseline="-25000" dirty="0" err="1"/>
              <a:t>g</a:t>
            </a:r>
            <a:r>
              <a:rPr lang="en-US" dirty="0"/>
              <a:t> = </a:t>
            </a:r>
            <a:r>
              <a:rPr lang="en-US" dirty="0" smtClean="0"/>
              <a:t>rubber state – higher mobility</a:t>
            </a:r>
          </a:p>
          <a:p>
            <a:r>
              <a:rPr lang="en-US" dirty="0" smtClean="0"/>
              <a:t>The higher the </a:t>
            </a:r>
            <a:r>
              <a:rPr lang="en-US" dirty="0" err="1" smtClean="0"/>
              <a:t>T</a:t>
            </a:r>
            <a:r>
              <a:rPr lang="en-US" baseline="-25000" dirty="0" err="1" smtClean="0"/>
              <a:t>g</a:t>
            </a:r>
            <a:r>
              <a:rPr lang="en-US" dirty="0" smtClean="0"/>
              <a:t> is above the storage temperature the less likely:</a:t>
            </a:r>
          </a:p>
          <a:p>
            <a:pPr lvl="1"/>
            <a:r>
              <a:rPr lang="en-US" dirty="0" smtClean="0"/>
              <a:t>Re-crystallization</a:t>
            </a:r>
          </a:p>
          <a:p>
            <a:pPr lvl="1"/>
            <a:r>
              <a:rPr lang="en-US" dirty="0"/>
              <a:t>Chemical reactions: excipient/excipient and excipient/API (largely due to decreased mobility when in the glassy state)</a:t>
            </a:r>
          </a:p>
          <a:p>
            <a:r>
              <a:rPr lang="en-US" dirty="0" smtClean="0"/>
              <a:t>Water acts as a plasticizer – the more water present, the lower </a:t>
            </a:r>
            <a:r>
              <a:rPr lang="en-US" dirty="0" err="1"/>
              <a:t>T</a:t>
            </a:r>
            <a:r>
              <a:rPr lang="en-US" baseline="-25000" dirty="0" err="1"/>
              <a:t>g</a:t>
            </a:r>
            <a:r>
              <a:rPr lang="en-US" baseline="-25000" dirty="0"/>
              <a:t> </a:t>
            </a:r>
            <a:r>
              <a:rPr lang="en-US" dirty="0" smtClean="0"/>
              <a:t>is.</a:t>
            </a:r>
          </a:p>
        </p:txBody>
      </p:sp>
    </p:spTree>
    <p:extLst>
      <p:ext uri="{BB962C8B-B14F-4D97-AF65-F5344CB8AC3E}">
        <p14:creationId xmlns:p14="http://schemas.microsoft.com/office/powerpoint/2010/main" val="9586389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Enthalpy of the Amorphous State</a:t>
            </a:r>
            <a:endParaRPr lang="en-US" dirty="0"/>
          </a:p>
        </p:txBody>
      </p:sp>
      <p:pic>
        <p:nvPicPr>
          <p:cNvPr id="5" name="Content Placeholder 4"/>
          <p:cNvPicPr>
            <a:picLocks noGrp="1" noChangeAspect="1"/>
          </p:cNvPicPr>
          <p:nvPr>
            <p:ph sz="half" idx="1"/>
          </p:nvPr>
        </p:nvPicPr>
        <p:blipFill>
          <a:blip r:embed="rId3"/>
          <a:stretch>
            <a:fillRect/>
          </a:stretch>
        </p:blipFill>
        <p:spPr>
          <a:xfrm>
            <a:off x="3020134" y="2025317"/>
            <a:ext cx="6155124" cy="4650183"/>
          </a:xfrm>
          <a:prstGeom prst="rect">
            <a:avLst/>
          </a:prstGeom>
        </p:spPr>
      </p:pic>
      <p:sp>
        <p:nvSpPr>
          <p:cNvPr id="4" name="Content Placeholder 3"/>
          <p:cNvSpPr>
            <a:spLocks noGrp="1"/>
          </p:cNvSpPr>
          <p:nvPr>
            <p:ph sz="half" idx="2"/>
          </p:nvPr>
        </p:nvSpPr>
        <p:spPr>
          <a:xfrm>
            <a:off x="617415" y="1353173"/>
            <a:ext cx="10957169" cy="672144"/>
          </a:xfrm>
          <a:ln>
            <a:noFill/>
          </a:ln>
        </p:spPr>
        <p:txBody>
          <a:bodyPr>
            <a:normAutofit/>
          </a:bodyPr>
          <a:lstStyle/>
          <a:p>
            <a:pPr marL="0" indent="0">
              <a:buNone/>
            </a:pPr>
            <a:r>
              <a:rPr lang="en-US" sz="1800" dirty="0"/>
              <a:t>Diagram depicting the energetics of a crystalline-liquid-amorphous system. As an amorphous material is held below its glass transition temperature, it relaxes to a lower </a:t>
            </a:r>
            <a:r>
              <a:rPr lang="en-US" sz="1800" dirty="0" smtClean="0"/>
              <a:t>energy state </a:t>
            </a:r>
            <a:r>
              <a:rPr lang="en-US" sz="1800" dirty="0"/>
              <a:t>during a process referred to as aging or annealing.</a:t>
            </a:r>
          </a:p>
        </p:txBody>
      </p:sp>
    </p:spTree>
    <p:extLst>
      <p:ext uri="{BB962C8B-B14F-4D97-AF65-F5344CB8AC3E}">
        <p14:creationId xmlns:p14="http://schemas.microsoft.com/office/powerpoint/2010/main" val="19851199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943" y="122351"/>
            <a:ext cx="9402995" cy="1123044"/>
          </a:xfrm>
        </p:spPr>
        <p:txBody>
          <a:bodyPr>
            <a:normAutofit/>
          </a:bodyPr>
          <a:lstStyle/>
          <a:p>
            <a:r>
              <a:rPr lang="en-US" dirty="0" smtClean="0"/>
              <a:t>DSC </a:t>
            </a:r>
            <a:r>
              <a:rPr lang="en-US" dirty="0" err="1" smtClean="0"/>
              <a:t>Thermograms</a:t>
            </a:r>
            <a:r>
              <a:rPr lang="en-US" dirty="0" smtClean="0"/>
              <a:t> of Trehalose Forms</a:t>
            </a:r>
            <a:endParaRPr lang="en-US" dirty="0"/>
          </a:p>
        </p:txBody>
      </p:sp>
      <p:pic>
        <p:nvPicPr>
          <p:cNvPr id="4" name="Content Placeholder 3"/>
          <p:cNvPicPr>
            <a:picLocks noGrp="1" noChangeAspect="1"/>
          </p:cNvPicPr>
          <p:nvPr>
            <p:ph idx="1"/>
          </p:nvPr>
        </p:nvPicPr>
        <p:blipFill>
          <a:blip r:embed="rId3"/>
          <a:stretch>
            <a:fillRect/>
          </a:stretch>
        </p:blipFill>
        <p:spPr>
          <a:xfrm>
            <a:off x="2668049" y="1376723"/>
            <a:ext cx="6858000" cy="4998778"/>
          </a:xfrm>
          <a:prstGeom prst="rect">
            <a:avLst/>
          </a:prstGeom>
        </p:spPr>
      </p:pic>
    </p:spTree>
    <p:extLst>
      <p:ext uri="{BB962C8B-B14F-4D97-AF65-F5344CB8AC3E}">
        <p14:creationId xmlns:p14="http://schemas.microsoft.com/office/powerpoint/2010/main" val="9364006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612</TotalTime>
  <Words>1633</Words>
  <Application>Microsoft Office PowerPoint</Application>
  <PresentationFormat>Custom</PresentationFormat>
  <Paragraphs>426</Paragraphs>
  <Slides>24</Slides>
  <Notes>3</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Office Theme</vt:lpstr>
      <vt:lpstr>Custom Design</vt:lpstr>
      <vt:lpstr>About OMICS Group</vt:lpstr>
      <vt:lpstr>OMICS International Conferences</vt:lpstr>
      <vt:lpstr>Purity, Endotoxin Level, and Trace Metal Comparison of Different Grades of Trehalose</vt:lpstr>
      <vt:lpstr>PowerPoint Presentation</vt:lpstr>
      <vt:lpstr>Marketed Drugs Formulated with Trehalose</vt:lpstr>
      <vt:lpstr>Trehalose and Sucrose Comparison of Properties</vt:lpstr>
      <vt:lpstr>Glass Transition Temperature (Tg)</vt:lpstr>
      <vt:lpstr>Enthalpy of the Amorphous State</vt:lpstr>
      <vt:lpstr>DSC Thermograms of Trehalose Forms</vt:lpstr>
      <vt:lpstr>Tg  Prime (Tg’)</vt:lpstr>
      <vt:lpstr>Tg’ DSC Thermogram</vt:lpstr>
      <vt:lpstr>Tg’/Tc vs Protein Concentration</vt:lpstr>
      <vt:lpstr>Equtorial OH Groups</vt:lpstr>
      <vt:lpstr>PowerPoint Presentation</vt:lpstr>
      <vt:lpstr>Rate of Hydrolysis</vt:lpstr>
      <vt:lpstr>Hydration Number</vt:lpstr>
      <vt:lpstr>Total Impurities and Endotoxin Levels</vt:lpstr>
      <vt:lpstr>Trace Metal Profile of Pfanstiehl Trehalose</vt:lpstr>
      <vt:lpstr>Pfanstiehl Know Your Product &amp; Process Initiative</vt:lpstr>
      <vt:lpstr>1H T1 vs Impurity Content</vt:lpstr>
      <vt:lpstr>1H T1 vs Impurity Content</vt:lpstr>
      <vt:lpstr>Thank You</vt:lpstr>
      <vt:lpstr>Contact Information</vt:lpstr>
      <vt:lpstr>Let us meet again..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Nelson</dc:creator>
  <cp:lastModifiedBy>Prudhvi Aaleti</cp:lastModifiedBy>
  <cp:revision>58</cp:revision>
  <dcterms:created xsi:type="dcterms:W3CDTF">2015-03-25T16:22:53Z</dcterms:created>
  <dcterms:modified xsi:type="dcterms:W3CDTF">2015-09-22T12:48:19Z</dcterms:modified>
</cp:coreProperties>
</file>