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90" r:id="rId3"/>
    <p:sldId id="256" r:id="rId4"/>
    <p:sldId id="258" r:id="rId5"/>
    <p:sldId id="262" r:id="rId6"/>
    <p:sldId id="283" r:id="rId7"/>
    <p:sldId id="259" r:id="rId8"/>
    <p:sldId id="264" r:id="rId9"/>
    <p:sldId id="263" r:id="rId10"/>
    <p:sldId id="260" r:id="rId11"/>
    <p:sldId id="261" r:id="rId12"/>
    <p:sldId id="282" r:id="rId13"/>
    <p:sldId id="265" r:id="rId14"/>
    <p:sldId id="266" r:id="rId15"/>
    <p:sldId id="267" r:id="rId16"/>
    <p:sldId id="268" r:id="rId17"/>
    <p:sldId id="269" r:id="rId18"/>
    <p:sldId id="270" r:id="rId19"/>
    <p:sldId id="271" r:id="rId20"/>
    <p:sldId id="272" r:id="rId21"/>
    <p:sldId id="273" r:id="rId22"/>
    <p:sldId id="274" r:id="rId23"/>
    <p:sldId id="284" r:id="rId24"/>
    <p:sldId id="287" r:id="rId25"/>
    <p:sldId id="285" r:id="rId26"/>
    <p:sldId id="288" r:id="rId27"/>
    <p:sldId id="286" r:id="rId28"/>
    <p:sldId id="275" r:id="rId29"/>
    <p:sldId id="279" r:id="rId30"/>
    <p:sldId id="276" r:id="rId31"/>
    <p:sldId id="277" r:id="rId32"/>
    <p:sldId id="278" r:id="rId33"/>
    <p:sldId id="289" r:id="rId34"/>
    <p:sldId id="280" r:id="rId35"/>
    <p:sldId id="281" r:id="rId36"/>
    <p:sldId id="29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440" y="-11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1A8B389E-B3D1-4862-A73E-FF09DF84B278}" type="datetimeFigureOut">
              <a:rPr lang="en-AU" smtClean="0"/>
              <a:pPr/>
              <a:t>4/10/2014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73C5E05-8880-4FEE-8571-50A375A677EF}" type="slidenum">
              <a:rPr lang="en-AU" smtClean="0"/>
              <a:pPr/>
              <a:t>‹#›</a:t>
            </a:fld>
            <a:endParaRPr lang="en-AU"/>
          </a:p>
        </p:txBody>
      </p:sp>
    </p:spTree>
    <p:extLst>
      <p:ext uri="{BB962C8B-B14F-4D97-AF65-F5344CB8AC3E}">
        <p14:creationId xmlns:p14="http://schemas.microsoft.com/office/powerpoint/2010/main" xmlns="" val="244735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A8B389E-B3D1-4862-A73E-FF09DF84B278}" type="datetimeFigureOut">
              <a:rPr lang="en-AU" smtClean="0"/>
              <a:pPr/>
              <a:t>4/10/2014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73C5E05-8880-4FEE-8571-50A375A677EF}" type="slidenum">
              <a:rPr lang="en-AU" smtClean="0"/>
              <a:pPr/>
              <a:t>‹#›</a:t>
            </a:fld>
            <a:endParaRPr lang="en-AU"/>
          </a:p>
        </p:txBody>
      </p:sp>
    </p:spTree>
    <p:extLst>
      <p:ext uri="{BB962C8B-B14F-4D97-AF65-F5344CB8AC3E}">
        <p14:creationId xmlns:p14="http://schemas.microsoft.com/office/powerpoint/2010/main" xmlns="" val="3516852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A8B389E-B3D1-4862-A73E-FF09DF84B278}" type="datetimeFigureOut">
              <a:rPr lang="en-AU" smtClean="0"/>
              <a:pPr/>
              <a:t>4/10/2014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73C5E05-8880-4FEE-8571-50A375A677EF}" type="slidenum">
              <a:rPr lang="en-AU" smtClean="0"/>
              <a:pPr/>
              <a:t>‹#›</a:t>
            </a:fld>
            <a:endParaRPr lang="en-AU"/>
          </a:p>
        </p:txBody>
      </p:sp>
    </p:spTree>
    <p:extLst>
      <p:ext uri="{BB962C8B-B14F-4D97-AF65-F5344CB8AC3E}">
        <p14:creationId xmlns:p14="http://schemas.microsoft.com/office/powerpoint/2010/main" xmlns="" val="23451022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B39CD96-FE84-45A4-9698-34115E2D2790}" type="datetimeFigureOut">
              <a:rPr lang="en-US" smtClean="0"/>
              <a:pPr/>
              <a:t>10/4/2014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DDD9E73-348D-4815-B485-C17C4C42F303}"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B39CD96-FE84-45A4-9698-34115E2D2790}" type="datetimeFigureOut">
              <a:rPr lang="en-US" smtClean="0"/>
              <a:pPr/>
              <a:t>10/4/2014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DD9E73-348D-4815-B485-C17C4C42F303}"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B39CD96-FE84-45A4-9698-34115E2D2790}" type="datetimeFigureOut">
              <a:rPr lang="en-US" smtClean="0"/>
              <a:pPr/>
              <a:t>10/4/2014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FDDD9E73-348D-4815-B485-C17C4C42F30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B39CD96-FE84-45A4-9698-34115E2D2790}" type="datetimeFigureOut">
              <a:rPr lang="en-US" smtClean="0"/>
              <a:pPr/>
              <a:t>10/4/2014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DD9E73-348D-4815-B485-C17C4C42F303}"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B39CD96-FE84-45A4-9698-34115E2D2790}" type="datetimeFigureOut">
              <a:rPr lang="en-US" smtClean="0"/>
              <a:pPr/>
              <a:t>10/4/2014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DD9E73-348D-4815-B485-C17C4C42F303}"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B39CD96-FE84-45A4-9698-34115E2D2790}" type="datetimeFigureOut">
              <a:rPr lang="en-US" smtClean="0"/>
              <a:pPr/>
              <a:t>10/4/2014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DD9E73-348D-4815-B485-C17C4C42F303}"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39CD96-FE84-45A4-9698-34115E2D2790}" type="datetimeFigureOut">
              <a:rPr lang="en-US" smtClean="0"/>
              <a:pPr/>
              <a:t>10/4/2014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DD9E73-348D-4815-B485-C17C4C42F303}"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B39CD96-FE84-45A4-9698-34115E2D2790}" type="datetimeFigureOut">
              <a:rPr lang="en-US" smtClean="0"/>
              <a:pPr/>
              <a:t>10/4/2014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DD9E73-348D-4815-B485-C17C4C42F303}"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A8B389E-B3D1-4862-A73E-FF09DF84B278}" type="datetimeFigureOut">
              <a:rPr lang="en-AU" smtClean="0"/>
              <a:pPr/>
              <a:t>4/10/2014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73C5E05-8880-4FEE-8571-50A375A677EF}" type="slidenum">
              <a:rPr lang="en-AU" smtClean="0"/>
              <a:pPr/>
              <a:t>‹#›</a:t>
            </a:fld>
            <a:endParaRPr lang="en-AU"/>
          </a:p>
        </p:txBody>
      </p:sp>
    </p:spTree>
    <p:extLst>
      <p:ext uri="{BB962C8B-B14F-4D97-AF65-F5344CB8AC3E}">
        <p14:creationId xmlns:p14="http://schemas.microsoft.com/office/powerpoint/2010/main" xmlns="" val="39701046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B39CD96-FE84-45A4-9698-34115E2D2790}" type="datetimeFigureOut">
              <a:rPr lang="en-US" smtClean="0"/>
              <a:pPr/>
              <a:t>10/4/2014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FDDD9E73-348D-4815-B485-C17C4C42F303}"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39CD96-FE84-45A4-9698-34115E2D2790}" type="datetimeFigureOut">
              <a:rPr lang="en-US" smtClean="0"/>
              <a:pPr/>
              <a:t>10/4/2014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DD9E73-348D-4815-B485-C17C4C42F303}"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39CD96-FE84-45A4-9698-34115E2D2790}" type="datetimeFigureOut">
              <a:rPr lang="en-US" smtClean="0"/>
              <a:pPr/>
              <a:t>10/4/2014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DD9E73-348D-4815-B485-C17C4C42F30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8B389E-B3D1-4862-A73E-FF09DF84B278}" type="datetimeFigureOut">
              <a:rPr lang="en-AU" smtClean="0"/>
              <a:pPr/>
              <a:t>4/10/2014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73C5E05-8880-4FEE-8571-50A375A677EF}" type="slidenum">
              <a:rPr lang="en-AU" smtClean="0"/>
              <a:pPr/>
              <a:t>‹#›</a:t>
            </a:fld>
            <a:endParaRPr lang="en-AU"/>
          </a:p>
        </p:txBody>
      </p:sp>
    </p:spTree>
    <p:extLst>
      <p:ext uri="{BB962C8B-B14F-4D97-AF65-F5344CB8AC3E}">
        <p14:creationId xmlns:p14="http://schemas.microsoft.com/office/powerpoint/2010/main" xmlns="" val="1821809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1A8B389E-B3D1-4862-A73E-FF09DF84B278}" type="datetimeFigureOut">
              <a:rPr lang="en-AU" smtClean="0"/>
              <a:pPr/>
              <a:t>4/10/2014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73C5E05-8880-4FEE-8571-50A375A677EF}" type="slidenum">
              <a:rPr lang="en-AU" smtClean="0"/>
              <a:pPr/>
              <a:t>‹#›</a:t>
            </a:fld>
            <a:endParaRPr lang="en-AU"/>
          </a:p>
        </p:txBody>
      </p:sp>
    </p:spTree>
    <p:extLst>
      <p:ext uri="{BB962C8B-B14F-4D97-AF65-F5344CB8AC3E}">
        <p14:creationId xmlns:p14="http://schemas.microsoft.com/office/powerpoint/2010/main" xmlns="" val="2499296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1A8B389E-B3D1-4862-A73E-FF09DF84B278}" type="datetimeFigureOut">
              <a:rPr lang="en-AU" smtClean="0"/>
              <a:pPr/>
              <a:t>4/10/2014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E73C5E05-8880-4FEE-8571-50A375A677EF}" type="slidenum">
              <a:rPr lang="en-AU" smtClean="0"/>
              <a:pPr/>
              <a:t>‹#›</a:t>
            </a:fld>
            <a:endParaRPr lang="en-AU"/>
          </a:p>
        </p:txBody>
      </p:sp>
    </p:spTree>
    <p:extLst>
      <p:ext uri="{BB962C8B-B14F-4D97-AF65-F5344CB8AC3E}">
        <p14:creationId xmlns:p14="http://schemas.microsoft.com/office/powerpoint/2010/main" xmlns="" val="519207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1A8B389E-B3D1-4862-A73E-FF09DF84B278}" type="datetimeFigureOut">
              <a:rPr lang="en-AU" smtClean="0"/>
              <a:pPr/>
              <a:t>4/10/2014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E73C5E05-8880-4FEE-8571-50A375A677EF}" type="slidenum">
              <a:rPr lang="en-AU" smtClean="0"/>
              <a:pPr/>
              <a:t>‹#›</a:t>
            </a:fld>
            <a:endParaRPr lang="en-AU"/>
          </a:p>
        </p:txBody>
      </p:sp>
    </p:spTree>
    <p:extLst>
      <p:ext uri="{BB962C8B-B14F-4D97-AF65-F5344CB8AC3E}">
        <p14:creationId xmlns:p14="http://schemas.microsoft.com/office/powerpoint/2010/main" xmlns="" val="3703167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8B389E-B3D1-4862-A73E-FF09DF84B278}" type="datetimeFigureOut">
              <a:rPr lang="en-AU" smtClean="0"/>
              <a:pPr/>
              <a:t>4/10/2014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E73C5E05-8880-4FEE-8571-50A375A677EF}" type="slidenum">
              <a:rPr lang="en-AU" smtClean="0"/>
              <a:pPr/>
              <a:t>‹#›</a:t>
            </a:fld>
            <a:endParaRPr lang="en-AU"/>
          </a:p>
        </p:txBody>
      </p:sp>
    </p:spTree>
    <p:extLst>
      <p:ext uri="{BB962C8B-B14F-4D97-AF65-F5344CB8AC3E}">
        <p14:creationId xmlns:p14="http://schemas.microsoft.com/office/powerpoint/2010/main" xmlns="" val="3354111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89E-B3D1-4862-A73E-FF09DF84B278}" type="datetimeFigureOut">
              <a:rPr lang="en-AU" smtClean="0"/>
              <a:pPr/>
              <a:t>4/10/2014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73C5E05-8880-4FEE-8571-50A375A677EF}" type="slidenum">
              <a:rPr lang="en-AU" smtClean="0"/>
              <a:pPr/>
              <a:t>‹#›</a:t>
            </a:fld>
            <a:endParaRPr lang="en-AU"/>
          </a:p>
        </p:txBody>
      </p:sp>
    </p:spTree>
    <p:extLst>
      <p:ext uri="{BB962C8B-B14F-4D97-AF65-F5344CB8AC3E}">
        <p14:creationId xmlns:p14="http://schemas.microsoft.com/office/powerpoint/2010/main" xmlns="" val="4052018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89E-B3D1-4862-A73E-FF09DF84B278}" type="datetimeFigureOut">
              <a:rPr lang="en-AU" smtClean="0"/>
              <a:pPr/>
              <a:t>4/10/2014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73C5E05-8880-4FEE-8571-50A375A677EF}" type="slidenum">
              <a:rPr lang="en-AU" smtClean="0"/>
              <a:pPr/>
              <a:t>‹#›</a:t>
            </a:fld>
            <a:endParaRPr lang="en-AU"/>
          </a:p>
        </p:txBody>
      </p:sp>
    </p:spTree>
    <p:extLst>
      <p:ext uri="{BB962C8B-B14F-4D97-AF65-F5344CB8AC3E}">
        <p14:creationId xmlns:p14="http://schemas.microsoft.com/office/powerpoint/2010/main" xmlns="" val="2798121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8B389E-B3D1-4862-A73E-FF09DF84B278}" type="datetimeFigureOut">
              <a:rPr lang="en-AU" smtClean="0"/>
              <a:pPr/>
              <a:t>4/10/2014</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3C5E05-8880-4FEE-8571-50A375A677EF}" type="slidenum">
              <a:rPr lang="en-AU" smtClean="0"/>
              <a:pPr/>
              <a:t>‹#›</a:t>
            </a:fld>
            <a:endParaRPr lang="en-AU"/>
          </a:p>
        </p:txBody>
      </p:sp>
    </p:spTree>
    <p:extLst>
      <p:ext uri="{BB962C8B-B14F-4D97-AF65-F5344CB8AC3E}">
        <p14:creationId xmlns:p14="http://schemas.microsoft.com/office/powerpoint/2010/main" xmlns="" val="347947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B39CD96-FE84-45A4-9698-34115E2D2790}" type="datetimeFigureOut">
              <a:rPr lang="en-US" smtClean="0"/>
              <a:pPr/>
              <a:t>10/4/2014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DDD9E73-348D-4815-B485-C17C4C42F30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7.xml"/><Relationship Id="rId4" Type="http://schemas.openxmlformats.org/officeDocument/2006/relationships/image" Target="../media/image11.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addictiontherapy.conferenceseries.com" TargetMode="Externa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876800" y="6019800"/>
            <a:ext cx="4191000" cy="609600"/>
          </a:xfrm>
          <a:custGeom>
            <a:avLst/>
            <a:gdLst>
              <a:gd name="connsiteX0" fmla="*/ 0 w 4191000"/>
              <a:gd name="connsiteY0" fmla="*/ 0 h 609600"/>
              <a:gd name="connsiteX1" fmla="*/ 3886200 w 4191000"/>
              <a:gd name="connsiteY1" fmla="*/ 0 h 609600"/>
              <a:gd name="connsiteX2" fmla="*/ 4191000 w 4191000"/>
              <a:gd name="connsiteY2" fmla="*/ 304800 h 609600"/>
              <a:gd name="connsiteX3" fmla="*/ 3886200 w 4191000"/>
              <a:gd name="connsiteY3" fmla="*/ 609600 h 609600"/>
              <a:gd name="connsiteX4" fmla="*/ 0 w 4191000"/>
              <a:gd name="connsiteY4" fmla="*/ 609600 h 609600"/>
              <a:gd name="connsiteX5" fmla="*/ 0 w 4191000"/>
              <a:gd name="connsiteY5" fmla="*/ 0 h 609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91000" h="609600">
                <a:moveTo>
                  <a:pt x="0" y="0"/>
                </a:moveTo>
                <a:lnTo>
                  <a:pt x="3886200" y="0"/>
                </a:lnTo>
                <a:lnTo>
                  <a:pt x="4191000" y="304800"/>
                </a:lnTo>
                <a:lnTo>
                  <a:pt x="3886200" y="609600"/>
                </a:lnTo>
                <a:lnTo>
                  <a:pt x="0" y="609600"/>
                </a:lnTo>
                <a:lnTo>
                  <a:pt x="0" y="0"/>
                </a:lnTo>
                <a:close/>
              </a:path>
            </a:pathLst>
          </a:custGeom>
          <a:solidFill>
            <a:srgbClr val="0070C0"/>
          </a:solidFill>
        </p:spPr>
        <p:txBody>
          <a:bodyPr>
            <a:noAutofit/>
          </a:bodyPr>
          <a:lstStyle/>
          <a:p>
            <a:r>
              <a:rPr lang="en-US" sz="3600" b="1" dirty="0" smtClean="0">
                <a:solidFill>
                  <a:schemeClr val="bg1"/>
                </a:solidFill>
              </a:rPr>
              <a:t>Barry Tolchard</a:t>
            </a:r>
            <a:endParaRPr lang="en-US" sz="3600" b="1" dirty="0">
              <a:solidFill>
                <a:schemeClr val="bg1"/>
              </a:solidFill>
            </a:endParaRPr>
          </a:p>
        </p:txBody>
      </p:sp>
      <p:sp>
        <p:nvSpPr>
          <p:cNvPr id="2" name="Title 1"/>
          <p:cNvSpPr>
            <a:spLocks noGrp="1"/>
          </p:cNvSpPr>
          <p:nvPr>
            <p:ph type="ctrTitle"/>
          </p:nvPr>
        </p:nvSpPr>
        <p:spPr>
          <a:xfrm>
            <a:off x="0" y="1371600"/>
            <a:ext cx="9144000" cy="1676400"/>
          </a:xfrm>
          <a:ln>
            <a:solidFill>
              <a:schemeClr val="bg1"/>
            </a:solidFill>
          </a:ln>
          <a:effectLst>
            <a:innerShdw blurRad="63500" dist="50800" dir="16200000">
              <a:prstClr val="black">
                <a:alpha val="50000"/>
              </a:prstClr>
            </a:innerShdw>
          </a:effectLst>
        </p:spPr>
        <p:style>
          <a:lnRef idx="0">
            <a:scrgbClr r="0" g="0" b="0"/>
          </a:lnRef>
          <a:fillRef idx="1002">
            <a:schemeClr val="lt2"/>
          </a:fillRef>
          <a:effectRef idx="0">
            <a:scrgbClr r="0" g="0" b="0"/>
          </a:effectRef>
          <a:fontRef idx="major"/>
        </p:style>
        <p:txBody>
          <a:bodyPr>
            <a:noAutofit/>
          </a:bodyPr>
          <a:lstStyle/>
          <a:p>
            <a:pPr lvl="0">
              <a:spcBef>
                <a:spcPts val="0"/>
              </a:spcBef>
            </a:pPr>
            <a:r>
              <a:rPr sz="4800" b="1" smtClean="0">
                <a:solidFill>
                  <a:schemeClr val="tx1"/>
                </a:solidFill>
                <a:latin typeface="Times New Roman" pitchFamily="18" charset="0"/>
                <a:cs typeface="Times New Roman" pitchFamily="18" charset="0"/>
              </a:rPr>
              <a:t>Addiction Therapy-2014</a:t>
            </a:r>
            <a:r>
              <a:rPr sz="4800" b="1" smtClean="0">
                <a:solidFill>
                  <a:schemeClr val="tx1"/>
                </a:solidFill>
              </a:rPr>
              <a:t/>
            </a:r>
            <a:br>
              <a:rPr sz="4800" b="1" smtClean="0">
                <a:solidFill>
                  <a:schemeClr val="tx1"/>
                </a:solidFill>
              </a:rPr>
            </a:br>
            <a:r>
              <a:rPr sz="2400" b="1" smtClean="0">
                <a:solidFill>
                  <a:schemeClr val="tx1"/>
                </a:solidFill>
                <a:latin typeface="Perpetua"/>
                <a:ea typeface="+mn-ea"/>
                <a:cs typeface="+mn-cs"/>
              </a:rPr>
              <a:t>Chicago,  USA</a:t>
            </a:r>
            <a:br>
              <a:rPr sz="2400" b="1" smtClean="0">
                <a:solidFill>
                  <a:schemeClr val="tx1"/>
                </a:solidFill>
                <a:latin typeface="Perpetua"/>
                <a:ea typeface="+mn-ea"/>
                <a:cs typeface="+mn-cs"/>
              </a:rPr>
            </a:br>
            <a:r>
              <a:rPr sz="2400" b="1" smtClean="0">
                <a:solidFill>
                  <a:schemeClr val="tx1"/>
                </a:solidFill>
                <a:latin typeface="Perpetua"/>
                <a:ea typeface="+mn-ea"/>
                <a:cs typeface="+mn-cs"/>
              </a:rPr>
              <a:t>August 4 - 6,  2014</a:t>
            </a:r>
            <a:endParaRPr lang="en-US" sz="4800" b="1" dirty="0">
              <a:solidFill>
                <a:schemeClr val="tx1"/>
              </a:solidFill>
            </a:endParaRPr>
          </a:p>
        </p:txBody>
      </p:sp>
      <p:sp>
        <p:nvSpPr>
          <p:cNvPr id="40962" name="AutoShape 2" descr="data:image/jpeg;base64,/9j/4AAQSkZJRgABAQAAAQABAAD/2wCEAAkGBxQSEhQUERQUFRQVGBIXGBgUFxUVGBUXGBUYFhgXFhcYHSggGR8lHRcYITEiJiktLi4uGB8zODMsNygtLisBCgoKDg0OGxAQGywkICYxNzctLDQtNCwtNDQvLy80LDQvNCwsLC0sLywsLy8sLCwsLDQsLCwsLCwsLCwsLCwsLP/AABEIAK0BIwMBEQACEQEDEQH/xAAcAAEAAQUBAQAAAAAAAAAAAAAABgIDBAUHAQj/xABKEAACAQIEAwQFBwoDBQkAAAABAgMAEQQFEiEGMVETIkFhBxQycYFScpGhsbLRFSMzNEJTYnOSwYKzwxckQ9LwFiU1dIOTosLx/8QAGwEBAAIDAQEAAAAAAAAAAAAAAAIFAQMEBgf/xAA3EQACAQIDBAgFAwQDAQAAAAAAAQIDEQQFIRIxQXETMlFhgaGxwTM0kdHwFBXhIkJS8QYjcmL/2gAMAwEAAhEDEQA/AO40AoBQCgFAKAUAoBQCgFAKAUAoBQCgFAKAUAoBQCgFAKAUAoBQCgFAKAUAoBQCgFAKAUAoBQCgFAKAUAoBQCgFAKAUAoBQCgFAKAUAoBQCgFAeE0BYTE6nKrvptqPgCdwvvtv5AjrWdlpXIqV3ZGRWCQoBQCgFAKAUAoBQCgFAKAUAoBQCgFAKAUAoBQCgFAKAUAoBQCgFAKAUAoCzLOFZQdtRsOl+dvfz+isqLabXAhKai0nxMXOMWUUadixtfpWCZr8tx76wGYsGNt97eYrIMjPc2MWiKKzYiY6Y1PIdZH/hUXJ62tW6jS27yl1Vv+3ic9evsWhHrPcvcz8vwgiQKCWI3LHm7HdmbzJua1Tk5O5thHZjYyaiTFAKAUAoBQCgFAKAUAoBQCgFAKAUAoBQCgFAKAUAoBQCgFAKAUAoBQCgFAY2YYQSxsjcmHMcwRuGHmDY/Cp05uElJGqtSVWDg+P55ENh4k06oMaCSjFe0XmCNrsPH3jnflVnUy9VIqpR48PsUdDN3Rk6OJWq0v8AcqxPEeFgXXEzTSb6RYqoPViQP+unOtNLLq0pWkrI662b0Ix/oe0y7wHg3laTGznVJJdUJ8FB7xHQXFgP4fOpY+cYWoQ3Lf8An5vMZZCVS+Iqb3u5EzqtLc9oBQCgFAKAUAoBQCgFAKAUAoBQCgFAKAUAoBQCgFAKAUAoBQCgFAKAUAoBQA0Bzn0hYLTMsg5SLv8AOXb7Cv0VfZXUvTcOz3PJZ7Q2ayqL+71REocOZHSNebsqj3sbf3qwnJQi5PgVlCm5zUFxZ2zBYZYo0RfZRQo9wFq8nOTnJyfE97TgoRUVuRdkS43v8CR9YqJMw5cB8mSRf8RYfWf70BgYTMHEgRiHGrTf42uCOdAbwUB7QCgFAKAUAoBQCgFAKAUAoC1iJ1jUs5CqouSdgBUZSUVd7iUISnJRirtkXxHHUINkjkcde6oPuBN/pAqulmdNPRN+RbQyWq1eUkvqxBx1ETZ45FHXutb3gG/0UjmlNvVNGZ5LVSvGSfkSbD4lZEV0IZWFwRyNWMZKa2ovQqKkJU5OMlZojMnHUQJHZS7EjmngbfKqueZwTa2X5FvHJajSe0vMycq4ujnlWIRyKW1WLabbKW8D0BrZRx8Ks1BJq5qxGVVKNN1HJNLn2m2zjMRh4mlYEhdOy2udTBdr++uqtWVKDmziw1CVeoqceJHv+3kX7qX6U/5q4P3SH+L8iz/ZKn+a8/sbbIM/XFl9COujRfVp31auVj/D9ddOGxca97Jq3ucWMwMsLs7TTv2dxrZ+OI1ZlMUpKsy7FP2SR18q0TzKEZNbL0OuGTVJRUtpaq/HibnI82XExmRVZQGK2a19gDfY+ddeHrqtHaSscGLwssNPYk76XMLN+KoYGKd53HNUt3T0Yk2Hu3Naq+OpUns733G/DZZWrx2lZLvNaOPU/cyf1LXN+6Q/xfkdbySf+a+jN/k+dRYkExk3FtSsLMt+Vx/cXFdtDEwrK8StxOEqYd2mt+58C7mmaR4dNcrWHIDmWPQAc6nVrQpR2pshQw9SvLZpq5HH48jvtDIR1JUfVc1wPNIcIvyLVZJUtrNeZmZZxjDKwRg0ZJsNVipJ5DUDt8a20cwpVHsu6NFfKa1KO0rSXdvJHeu8qyN8aZVJiFiWJQSGYkkgBRa29/Pp0rvwGIhRcnN8CozbCVMTGMaa1uafJeFTh5o5ZpohoJOhbsTsQNza3O/LwrficwhUg4RT14nPgcoqUaiqTktOCJXJnEY5am9wt9tqqS/LH5Vkf9HH8dz9lgPpoAcHPJ+kfSOg/AbfSaAzsHl6R7gXPU8/h0oDLoBQCgFAKAUAoBQCgFAKAUAoCJekWQiGJQdmk387KSPr3+AqszRvo0u8uclinVlJ8F7kNyjCiWeKNiQrtY252sTt9FVVCmqlSMHxL3E1XSoymt6R7nOEEM8ka3Ko1hfnYqDv9NMRTVOrKC3Ixharq0YzlvZLfR1KTHKpOyupHlqG/wBlWmVyexJd5SZ3FKcZcWvQhWJ9t/nv941Tz6z5v1PQw6i5L0L+UT9nPE/R0v7iQD9RNToS2KsZd5qxMNujOPamTX0hT2w6L8uQfQqk/barfM5WpJdr9NSgyWF6zl2L1aOf1RnpiZejfniPdD/qVbZV1p+HuUOebqfj7EUzD9NL/Ml++1VtX4kub9S5ofCjyXoibcFSacHIw/ZaU/QimrfL3ag33s8/msdrFRj2pepAQSdybk7knmSdyTVJe+rPS6LRG2zDLVTC4eYFtUpfVe1tr2tt5V1VaMYUYVFvZxUcRKeIqU3a0bWMngdiMWtvFZAfMW1faBWzL2+nXI1Zsk8M+a/PMucezE4rSeSItv8AFcn+30VLMpN1rdiIZPBLD37X6GJw/liTdoZWZVVe6RtqY+ZFja3LzqGEwvTXve1tDZmGNeH2dm129eXLeeQcPuR32VeoHeP9gPprfTyupLrtLlr/AAc9XO6UXanFvyX38ia4fEzlFCg2AUare1t7Vztvzq5irJK9zzs3eTdrdxTiImAvPOiD+J/7bCtkISl1U2aZ1YQV5tI1WIzjBRc5XkI8I12+nYfXXVDAV5cLc/y5w1M1w0N0r8vyxuuHMVBiY+0iS1iVIexZSOu55ix+NaK9CVGezI6sNiYYiG3E3YFaToPaAUAoBQCgFAKAUAoBQCgFAKAUAoCH+kf9HD88/cNVeadSPP2LvJPiT5e5GOGP1uD5x+41V2D+PHn7Mtsf8rU5e5VxT+uT/OH3FpjPjz/OAy/5WHL3ZIfRz7M/zo/sarDK+rLmVWeb4cmQ3E+2/wA9/vGqifWfN+pfw6i5L0LTcqi9xIk3GeO7VcL5xdp8XsP/AKmrHH1dtQ5X+pUZXQ6N1f8A1b6fiI1VcW5MvRvzxHuh/wBSrbKutPw9yhzzdT8fYimYfppf5kv32qtq/ElzfqXND4UeS9ETLhH9Qm983+WKtcD8tLxKLMvnYeHqQVapkeiJn+RpMVgcKIygK6ydZI5kjawNXDw8q2GpqPAof1kMNjKrnfXs/wBou8PcLzYedZHMZUBr6SxO4I8VFZwuCqUqim2iGOzKjXouEU7u3BfctZwYjI2IkX5IF+9y2Fl5XNddanQg3WqL3+iOHD1sTUSw9J25afV77cjWYfiEdoutLRbg8yw6NYbWB8K43ml5WtaPn9vAsP2RKm3tXl9F99e1mZ/2SxEqhjiI3DAEG7lTfxAG1Qngq9ZXlUvfnb7E4ZjhqDtGk4tdyv8Ac3+b4w4TBqLjtAiRrb5QUAke4Amr/AYbblGD3Ja+B5PN8aqUJ1Vvk9PH7I5hiJQN3bn4sdz+NeqVkjwa2pvtZgSYtPlfUfwrF0b1Rn2G54P4g9VnuTeJ7LJbwHg9v4fsJrkxmH6anpvW4s8uxLw9S0tz3nY43BAIIINiCNwQeRrzZ61O5VQCgFAKAUAoBQCgFAKAUAoBQCgFAQ/0j/o4fnn7jVV5p1I8/Yu8k68+XuRjhj9bg+cfuNVdg/jx5+zLbH/Kz5e5VxT+uT/OH3FpjPjz/OAy/wCVhy92SH0c+zP86P7Gqwyvqy5lVnm+HJkMxZ78nzpPvGqefWlzfqX9PqrkvQuY/D9nI6dCLe4gMPqIqdWGxNxIUanSU1L800KZ5y2i/wCwgQe4MxH3vqrEpOVu5WJQgo3txd/QTw6RH/Ggf6XdR9Sg/Gszhs271fzYhPacu528k/clvo354j3Q/wCpVllXWn4e5SZ5up+PsRTMP00v8yX77VW1fiS5v1Lmh8KPJeiJlwj+oTe+b/LFWuB+Wl4lFmXzsPD1IKtUyPRHUuET/ukPzT95q9Jg/gQ5Hj8y+anz9jcXrqOI1WaZHFOCGBW+9169bda11acasHCW420K86E1OD1Oc5zlT4aQo4NjfQ3g46+/qPCvO4ihKjPZe7gz12ExUMRT2lv4rsZn8L8QHDNockwsdx8gn9oeXUfHnz3YPFui9mXV9Pzic+YYBYiO1Drrz7vsWOPs9Dyd0gqncToW/ab3fgOtfQMBR6OltPe/xHyXMq36rFdGurDTx4+engYHCnBcmNHbTuUiPIixeS23dvsq+dvcPGo4rHKk9mOr8kd2Dy7bim9IkzPo3wWm2mW9va7Rr++3s/VVf+4178PoWX7dQtaxD+IvR/PAwbDap0YgWFhIpJsNQ5Eb+1sB4gDeu6hmEJq09H5FfiMtlHqarzJdwnNPhCuExg2P6CQG6NtcxavAjcgHzA5CuHEqFX/tpeK48/ud+E6Sj/1VfB+xMb1wlgL0AvQHtAeXpcHtAeXoD2gPL0B7QCgFAKAUAoCH+kf9HD88/caqvNOpHn7F3knXny9yMcMfrcHzj9xqrsH8ePP2ZbY/5WfL3KuKf1yf5w+4tMZ8ef5wGX/Kw5e7JD6OfZn+dH9jVYZX1ZcyqzzfDkyF4z2pPnSfeNU9TfLx9S/p9WPJehvOMMLpkifwkijPxUBT9Wmu3HQtOMu1L89CvyyptQlHsk/P+bmgY7VwsskbninD9nLGnyYIB9GquzGw2Jxj2RXucOX1Okpyn2yfsbr0b88R7of9SurKutPw9yvzzdT8fYimYfppf5kv32qtq/ElzfqXND4UeS9ETLhH9Qm983+WKtcD8tLxKLMvnYeHqQVapkeiJJmzkYDB6SRvJyJHXpVjXbWFpWf5ZlVh4p42tddhb4MmY4tAWYiz7FmI9k9TUMBJ9Ortks0hFYaVkuHDvKuNpmGLYBmA0x7BiBy8jWcwlLp3ZvcjGVQi8Mrpb3wLvDmDGIw+KWQkldDKSSSrBXIIv9B8jUsJTVWlOMvAhjqrw9elKC7U+9aEahF9/AC/4f8AXlUsqw0a9baqaQjrLkty8X5XNX/IMfPC4XYo61aj2YJb7ve/Ba87GJnah3wsY21i7HxJknaO/wAFRdq9xgsX+opOut13Zdy+/Hs3HzzE5YsDVjhnrKy2n3tX+i3Lt38Tt+HhCKqqLKoCgdABYCqNtt3Z6GKSVkajifiSPAqjSo7B2KjRpuCBffURW/D4eVdtRdrGjEYmNBJyI9/tRw37mf6Iv+eur9sqf5Lz+xyfulLsZRmPF8WNwmLWJJEaOLXd9IsdQsV0sbEHe9IYSVGrByad2Zli4V6U9lbkRnh31/Gp2EMrJHGSzyF3Fyx2DMDqbYWCjbrXZX6Cg9uSu3uRxYd4ivHYi7JcTaZpnc+CSPL8M5lxAuHkALNd2LKiBie9Yi5PLb4aKdCFZuvNWj2G+pXqUUqEHeXaejgfMHGuTF2k5gGWZiP8Q2Hw2p+tw6dlDTkh+ixEldz1K+HeKMThMQMJmBYqSFDObsl9lOv9tD1NyOuxFYr4anVp9JR+n5uM0MVUpVOirfUR4qT8vaNb6Nbd3U2n9WJ9m9ue9HCP6K9tf5Mqcv12zfT+DptVJbHMOEMXIc3xCtI5UNi7KXYqLS7WBNharfFQisLFpdnoU+FnJ4qSb7SrOeI8VjsScLl7FUUkF1OksBszl+apflbc7dbVilh6VCn0lbf2fnEzVxFWvU6Kjp3lc3A+PjXXFjWaQb6dcqXPQMWN/iAKwsbQk7Shp4GXgq8VeNTU2XAvFzzOcNitp11aSRpL6faVhyDCx5cwD0rVjMIoLpKfVNuDxbm+jqdZE5qvLEUAoBQCgIj6RkJiiNthJv5XRrVWZov+uL7/AGZdZJJKrJd3uiHZRixDPHIQSEa5Ate1iNr++qmhUVOpGb4F5iaTq0ZU1xQzjGCaeSVQQHa4BtewUDe3urNeoqlSU1xGFpOlRjTb1SJd6O4iI5WI2ZlAPXSN/ttVplcWoSfayjzuac4x4peu4hGM9qT50n3jVNU3y8fU9DT6seS9Caca4e+Fgk+RoB9zJb7QtXGYQvRjLst5oocrqWxNSHbfyf2uRTKcP2k8SfKdL+4G5+oGquhDbqRj3lzianR0Zy7E/wA+ptuPf1v/ANKP7z115l8bwXucWT/LeL9jY+jfniPdD/qVuyrrT8Pc5c83U/H2IpmH6aX+ZL99qravxJc36lzQ+FHkvRE14Lj1YKVR+00o+lFFW+Xq+HkuZQZrLZxcZdiXqQJfPY9D4HoapD0nI2uPzNZMNBCAwaItcm1je9rb38a6qtdTowppbjjo4aUMRUqtq0rGVwOhOLWw5LIT5C1vtIrZl6brrkac2klhn3tFzjyIjFajydEI+Fwf7fTWcyi1Wv2ojk808PbsZjcP52MMsylC3aAAWI2IBG9/f4VDC4lUVKLV77jZjsG68oSUktnfc1Dd0BentHz6fCt1eq6FFYWHOb7+zlHj3o5cHQ/V4p5hUXdSXZHjLnU3r/4t2nvF2WvBHgp7EEpa58HEjTKD8HP9Jr1eQ6YXopc/qeP/AORu+MdaPL6aeZ1fIs0TFQJMh2Ybj5LDZlPuNclWk6c3BnRRqqpBTRdx+WwzgCaNJApuA6hrHlcXrEKkoaxdiU6cZ6SVzRZ9k+Aw8Ekz4aABFNu4BqbkqjzJsK6KNWvUmoKTOarSoU4OTitDnfC2Fb1LMZf2exWO/Vr6iPgLf1CrTEyXTU495V4SL6KpLhYmXoiH+6Sfz3/y4q4cz+KuX3O3K/gvn9jRcE97N5zL7Y9aIvzD9oF2/wAJaujF6YWKju09DRhNcXJy36nVqpi6OY+mRFvhjtqKzg9dI0W+sn66t8r/AL1yKfNd8PH2MXAEnPUJ53F/f6nvU5/JP8/uIw+e/Ow6xVKXRyDIWIzLHEHcLmBBHUOavayvh4L/AMlFQ+YqeJufQ3AOzxD+OqNfgFJ+1vqrnzSX9UUdGVxWzJ950Y1VFqcwx4UZ+nZ89Sa7fKMBv/8AG1/fVvG/6F38PqVE7frlb80OoVUFuKAUAoBQFrE4dZFKuAysLEHkRUZRUlZ7iUJyhJSi7NEYxHAsJN0kkQdO6w+sX+k1Xyyym3o2vMtoZ1WStKKfke4XgaFTd3kcdNlB99hf66Qyymndtvy9BUzqtJWikvP1JNBh1RQqAKqiwAFgBVhGKirLcVM5SnJyk7tkal4GhYkmSbvEnmnib/JqulllNtvaevL7FrHOq0Ulsx05/c3ePytZYDCxbSQouLX7pBB3FvCu2rRjUp9G9xX0sRKlV6WO/Xlqa3K+EooJVlV5GK3sGK23BXwUeBNc9HAQpTU02zrxGaVa1N02kk+fuyvOOF48TJ2jvIp0qtl02sCT4qetZr4KFaW020RwuZVMPT2IpNXvrf7l/IshTC69DO2vTfXp203tawHyjU8NhI0L7Lbv7GvF46eJttJK3Z3mtm4JhZmYyS3ZmY2KWuxJNu751zyy2nKTltPXl9jrhnNaMVHZjou/h4m4yXKVw0ZjRmYFi12te5AHgB0rrw9BUY7KZw4rEyxE9uSS04GFm3CkE7F+8jnmUI38yCCL+daa2BpVXtbn3G/DZnWoR2VZrsZrU4DjvvNIR5BB9dq0LK4X1k/I6nndS2kF5khyrKYsOumJbX5k7s3vJ/8Ayu6jQhSVoIrMRiateW1Ud/Q9zTKosQumVbgbgjYqeoIrNajCqrTQw+IqUJbVNkdPAyBgVlktvzCG3TwFz+FctPL4U57cZO63bvr4cO87a2bVKsOjlFWe/fquzx3PuuZmXcGwRsGYtIRuNdtN+ukDf43pSy+lB3d2+8xWzatUjsxtFd356G1zrKo8TC8Mo7rDmOakbhl8wasqVSVOSlEqKtKNSLjI5h6jmGUSM0QMsJ5lVZ4383Ubo3n9Z5VcbeHxcbS0fn/JTbGIwkv6dV+fQz/9qjWscMuv+YbfRpvWv9rV+tpyNv7q7dQwGwmYZtIplBihB2JVkjTzVTvI1vH6xWzbw+Ei9nV+f8GtwxGLa2tF+fUmWeZQmGyqeGEGyxt5szEgljbmTXBSqupiYzl2lhUpKnh3CPYYnolQjCSAgj8+/MEf8OLrWzMneqrdnuzTliapO/b7I1vGfDk8OJ9ewQJN9TqouytaxYL+0rDmPf1224XEQnT6GqQxWHqQqdNS8ShPSmQul8N+cGxtJYavcVuPdWXleuktCKzTTWGpj5Pk2JzLFDE41SkKkWVlKhgpuI0U76b82PP7JVa1PDU+jpb/AM3/AGI06NTE1OkqqyMjjvJJ4cUuOwqs26ltK6ijqNNyo3KkbH49ajg69OdLoahLGUKkKirUyzL6UJWTRHh1Ex2vqLAHqEtc+69Z/bIp3ctCLzOTjZR1L3B/DcscWJxWJBV3hmCq2zWYFmdh4EkDb39axicTGU404bk1/BPC4aUYyqT3tM1fB2ZzYbAyy4dNZXERa10lroYje+ncb238K3YqnCpWjGbtozThKk6dFygr6+RsJ/Sg7rpgw4Ep2BLmSx8kVQTWpZYk7zlp9DZLM21aMdTP4A4alErYzF6hK2rQH2a7e07DwJBIA8ATtyrXjcTDZ6GnuNuCw01Lpqm9nQarCzFAKAUAoBQCgFAKAUAoBQCgFAKA8vQHtAKAUAoBQCgFAeEUB5oFDFj0ChkEUAAoD2gKOzHQUMWK6GRQFOgUMWMTOP1eb+XL9w1spdePNEanUfIhXoc/QT/zF+4K78z68eRXZX8OXM6AEFVhaWKqAUAoBQCgFAa7iHNlwmGmxDi6woz26kDZfibD40BxbLsvz3MMM2ZJjWjJ7R4oFLoGVTyVB3bbELqvew33vQHU/Rxn0uOwEU2IQpN3kkBUrdlNtQB5ahY9NzQEnoCOZ5xzgMHKIcTiUSQ27tmYrfca9IOj42oDfYXEpIivGyujgMrKQVZSLggjmDQF2gItj/SHlsPadpiowYn7N1AdmD3II0qpJsVNyBYWoCQ5fjo541lhdXjcAqym4YeVAXyaA4nwzn75jn8jDHssMT/mIV19niEUMCAoIA2BYkg7mgO20BrM+z/D4KPtcVKsSXsC17sbXsqjdjbwAoCnh7iLDY6PtMJKsqA2NrgqedmVgCvxFAbWgNTmvEuFw0iRYiZIndXdQ9xdUBLG/IABTzNAX8kzeHFwpPh31xPq0tZlvpdkbZgD7SkUBn0BGD6Qcu9Y9W9bj7a+m3e06r209pbRe+1r86Ak9AWcXiViR5JDpRFZ2J5KqjUxPuANARl/STlY7O+Mi/O30+0QLErdzbuC4O7WoCVg0B7QEYX0gZccT6sMVGZr6bd7TqvbT2ltF77WvQEnoCiWQKCzEBQCSSbAAbkknkKAjuT8e5fipjBBio3l3AWzLrI37jMAH5H2SaAkOIiDqytuGBU+GxFjWU2ndGGrqzNTgcuwuXRSMtoYvbdnckCwtcljtWyrWnVd5s10qMKStBGPw9xxgcc7R4XELI63OmzoxA5lQ4GoeYvWo2kioBQCgFAKAUBEfSzCXyjGhb3EerborqzfUDQFn0bZpEMlw0uoaIYSHPyTEDrv05X+NAbvhTiOLMIBiMOHEZZlHaKFJK87C52vt8KA3BoDiHo+yPD49s6lxsaySGWVbvuYx+cN0J3QggWI5aR0oCT+gHEM2VKGvZJplW/ye6+3+JmoDpNAcG4Q4ew2Jn4gfERLI0cmJCFhfRqacll6NdRvzFtqAnPoKP8A3PB8+f8AzWoCfsKA476MMqgXO810wxjsH/M2RR2V2dT2e3duNtvCgOx0Bxf0pzTPnuXxRwJidERkjhkYKjuTIWuTtsI0O/yRQGy4ByjGx5xiMTNhEwsM8JDxxyxuokUx2bSpvc2bwt3j1oDq1Acj9JmVxYrPMqgnXVG6y6luRqClmsSN7XAoDqOV5bFholigRY411aUXYDUxY2+JJ+NAYHGuJeLL8ZJHs6QTspHMERtYi1AcIyXJsZiskWCDLoWSRmcYsyxrIWWcgkq1iNlMdr8t6A75wssoweGGI/TCGISbhu+EAO4JB38b0Bb4z/8AD8b/AOWxX+S9AcGjyDDjhdsV2SesGYfnSLuPz4jsG8Bp8Bt40B3/AIYcnB4YncmGAn/21oDG45xLx5djHjuHXDzlSOakRt3h7ufwoDmfBvBOW4nI4HxJSIszO2JDRxyK4lZdHaOCLbBbcvjvQHZILaVsdQsLNe+oW538b0BCPTbiGTJ8ToJGowobfJaVQw+I2+NAc4mybMMRhMuMGXQQ+r+ryxYhJotUg0Brm5HtGzkX5igPoFaAifpRyOTG5dNBEyq7GNl1kKrlHDaCTyvbbzAoDn/BuahcywcGZ5b6tjERo4JotUakBGXvRg6XBGoagSLnkPADtooBQCgFAKAUBbnjVlZXAKkEEHkQRYg+VqA43i/Q7FqdcPmbRYWRgzQe343tftAGt4FlJFhzoDqGQYXDYPDx4eBkWOMWF3Uk73LMfEkkk+ZoDP8AXo/3if1L+NAcz4j9GqTYiebCZicKuKv6xEoDrJfdrWddid7G+7NvY2oCccL5fhsBho8NA66Iwd2dSzEkszMepJJ8uXIUBtfXo/3if1L+NAQzh7hKPCtmTeto/r7SN7Kr2Woyn5Z127Ty9nz2A2XAmUR5bg0wvrCS6DIddljvrYt7OpuV+tASH16P94n9S/jQET4Z4bjwmNxuL9aR/XG1aLKvZ94tbVrOrn0FASz16P8AeJ/Uv40BEuOuF4cwMMseKGGxWHN4pkIYgEglWXULjbbfbfncggWuCuFI8FNNisRjPWsXOArytpQBBY6VUE+Kr4/srYDxAmXr0f7xP6l/GgIvnXD8eIzHB471lF9VDjs7K3aagw9vWNPPoeVAScY6P94n9S/jQFE+IhdWVnjKsCpBZbEEWIO/SgOXf7LVAbDrmjjL2k7Q4ayk8w2ntNfUA30+HK+9AdPwksESLHG0aoiqqgMtgqiwA36CgLGddniMPND2yL20Useq6tp1oU1WuL2ve1xQEMHAcf5H/Jfrqe3q7bQv73tbdn2nw9qgJrlTRwwxRdqjdmiJquovpULe1za9qAvYmeGRGR2jZHDKwLLYqwsQd+lAcrj9E0QYRHMnbACTtfVTbc9C+u3+LTf470B1hcZEAAHjAH8S/jQGDnuGw2Lglw8zoY5VKtZ1BHiCD4EEAj3UBAMs9GwDwDF5mcThcKwaHDkKgBB7oZtZuBytbcdBtQHTRjo/3if1L+NAaTjPJ8PmWFfDSzKgbSyurKSjKbggE7+II6E8udARzIuCymLhxWOzL1xsMpSBSqRBLgrdrMdRsffcC5NAdDilVhdSCPIg/ZQFygFAKAUAoBQHlALUAtQA0BahxKsWCkEodLDodIax+DA/GsKSd7cCUoSik2t+70LtZIigLOKxSxgFzYFkUc/aZgqjbqSKw5JbyUYOTsi9WSIoBQFmTForIrOoZ7hASAWIFzpHjYUM2ZeoYFAY2YY6OBC8rBVFhc9TsAANyT0FAU5bmcWIUtC4YA6TzBVrA6WU7qdxsaNWBdbFIJBGXXtCpYLcaioNiQOlzS3EF6gBoDGbHxiQxmRe0CdoVuNWi9tVul/Gs7MrXsR243tcxMBxBh5tGiQfnGZUDXQuVAY6AwBYWYG423FTlRnHeiEa0JbmbStZtNXmfEOGw76J5ljYqGs1/ZJIvy8j9FbadCpUV4q5qnXpwdpOxk/lOG0Z7VLSkCM6haQnkE61Ho53as9N5LpI6O+/cZYqBMUAoBQCgFAe0AoBQCgFAKAUAoBQCgMXM8asMTyNyUXt1PIKPMkgfGoVKipxcmbaNJ1aiguP55EZyjtMPKhljde3usjMUIM5LOhWzG17lBe37FcFDbpTTkmtrfz3r7fQs8T0dem1CSez1Uk+rufDk/qeJm0nYtP6wGk0ynsNKWjKmx7o794xud97HlepqrLYc9rXs7PfTiQlh4dIqWxZXX9Wuvtrw9yvGY94ox2eKExd4VL/AJkdkHDG4PsjVay6r2PWpubUdJ3vx00/O81wpRnL+qns2T011t56cbFmTFyNEVldXCYrBAHXGzgmVCUk7PYEbW2GxHSjctmzd9V2X38bGVCKneKteMuDS3Pdc8lzjEGR2V1XRN2YjaSBEI16QrBu/rYbg38Rtap7cm278d2n+yHQ09lK3C97P/VjNlx049dlDlhh2lVIgq2J7JGuxA1G1ybDz5+E7y1fYatiH9Ebb978S3hMTJ2kEYxva9skrGyx3U9mdLLYbKDyBvuOZ3qSe7UxKKs3s2sY+ShkTB97VqbFEalS6WR9lNrjcX+PSkdyMT1b8BgMzxCx4eRpTMZ8JLNoKoBrSON106RffVY87+VSRGUY3atuZVgcxk14K2ME3rDEugWMbdjI/d0i6qGAFjve2/MGRFrfobjicRFIxLIYSZU7KQD2JQGKkkiwBGob7G9vGsogjRvnstuyMsa2xIhfFRqNNjCZAbNdVckLHvcAn4VLZW8iy5Ljmik1JIMUyYbGMH0xlmZJVAW6D9m+kgWvblepKN12akW7GFh86xIVm7dXD4eeXeTDsVKpdZIVjF9OrukNfmN9jWzYi3u495DafaVY+acxSI+IZhLgHnPcjGkrbUq2X2WUlTe53uCKzFRumludiEnKzV+Begie/Z9qb/k9GEmiLWLyMbX08tNlt5X570032/u3GGna1+G8s5Y7xQ5cQxmLRzOqssdwBhNSxowW4Fxz5m+5NTmlKU1u/wBkIXjGDvf/AEbThPGGXRI2NEzSxlzCBGAhut9IHfULfSdRO58KhiIKN0oWs9+v53k6E3Kzc73W787D3EY+KHMZTNJHGpwkG8jKoP56brRQlKgtlN/1P0QcoxrPafD3Zp8tcB4mhUDDy49jCCg3T1ZtTRhhdVZ1JFrePWt9Rf0tS6yjr9ePgaoPVOO5y0+n3KY8+nSOUPiQXJg/ODsZIIo5ZWQzRlLGwAtpfla9zvWXQg5K0dNdNU20tz/giq01F3lrprvWr3q3uZ2Ix7q0UC466SPIGxBEJZCqIywAgaAzai1yOQtWuNNNObp6rhr369psc2mo7e/jp9OwtJns8cJxBk7eHDTSRyMiqO3hsAJRbbUjmxINjZqy6EJS2LWclddz7PFGOmnGO3vSf1Xb4FvE5jjAYIpJDG8kck7FTBGQS+0KmUaSI1Iv4nnyrMadJqUoq9nbj9dO36GHUqXSbtdX4fTXsMjD4/EznBJ26xmWPEtI8PZyBxG6BWQ7qCQd7XAuw6Wi4U4bb2b2ate6338fxE9qpJxV7Xve3dYv5hjMVHiPVVYn1hw8MtlJiiUgzowta6gWUkf8QX3FRhCnKHSPhvXa+H14mZznGfR9u5+v8EtWuM6z2gFAKAUAoBQCgFAKAokiDbMARsdwDuNwd6w0nozKk1qhJEGFmAIuDuL7jcHejSe8Jtbi2uDjDFwiBzsWCjUR0J5msbEb3tqSdSTjstu3YUx4CJVZVjQK19QCqA1/lC29NiK0sHUm2m27rvKosHGqhFRFUEEKFAAINwQALc6KKStYw5ybu3qeNgoy4kKIXGwfSNQHzrXrOyr3G1K1r6F1YgL2AFzc2Frnlc9eVZI3LUGBjT2I0Xct3VVdyLE7Dn51iyRlyb3srXDqLWVRpvbYbX526XrJi7PPV1AFlA0gqtgBpFrWXpyHLpQGowPDixyI7OX0FmHcjUl2UrrkZQC7BSRc9TQk5XRuZ4FdSrqrKeasAQfeDsaES0mAiEfZCOMR79wKoTfc921qXBVBhESwREXSCBpUDSCbkC3IX3o3cFEOXRJr0RRrr9vSijX86w73xrO0+0xZFw4ZPkr7OnkPZ+T7vKl2LI9GHW99K3tpvYez8n3eVYuxZAYZBpsq9zZdh3drd3ptttWbsWRRBgIkZnSNFd/aZVUM3ziBc1lyk1ZswoRTukJsDG51PGjMNrsqk7b8yKKckrJhwi9Wi40Km1wDpN1uAdJta46bE1hNozZFmHL4k16I417Q3fSqjWT4tYd741lzk7Xb0MKEVeyKRlUAj7IQxdl8jQuj+m1qz0k9rau79tzHRwts2Vi8uGQLoCqEtbTYabdLcrVG7ve+pLZVrW0KMZgY5RpljSRQb2dVcX62YUjKUeq7GJQjLSSuXPV1uCFW6ghTYd0G1wOg2H0UuzNkYUWWAYlsQxLMUWNQQLRqDqbT847n3Cp9I9jYXP8AORBU1t7Zsq1mwUAoBQCgFAKAUAoBQCgFAKAUAoBQCgFAKAUAoBQCgFAKAUAoBQCgFAKAUAoBQCgFAKAUAoBQCgFAKAUAoBQCgFAKAUAoBQCgFAKAUAoBQCgFAKAUAoBQCgFAKAUAoBQCgFAKAUAoBQCgFAKAUAoBQCgFAKAUAoBQCgFAKAUAoBQCgFAKAUAoBQCgFAKAUAoBQCgFAKAUAoBQCgFAK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0964" name="AutoShape 4" descr="data:image/jpeg;base64,/9j/4AAQSkZJRgABAQAAAQABAAD/2wCEAAkGBxQSEhQUERQUFRQVGBIXGBgUFxUVGBUXGBUYFhgXFhcYHSggGR8lHRcYITEiJiktLi4uGB8zODMsNygtLisBCgoKDg0OGxAQGywkICYxNzctLDQtNCwtNDQvLy80LDQvNCwsLC0sLywsLy8sLCwsLDQsLCwsLCwsLCwsLCwsLP/AABEIAK0BIwMBEQACEQEDEQH/xAAcAAEAAQUBAQAAAAAAAAAAAAAABgIDBAUHAQj/xABKEAACAQIEAwQFBwoDBQkAAAABAgMAEQQFEiEGMVETIkFhBxQycYFScpGhsbLRFSMzNEJTYnOSwYKzwxckQ9LwFiU1dIOTosLx/8QAGwEBAAIDAQEAAAAAAAAAAAAAAAIFAQMEBgf/xAA3EQACAQIDBAgFAwQDAQAAAAAAAQIDEQQFIRIxQXETMlFhgaGxwTM0kdHwFBXhIkJS8QYjcmL/2gAMAwEAAhEDEQA/AO40AoBQCgFAKAUAoBQCgFAKAUAoBQCgFAKAUAoBQCgFAKAUAoBQCgFAKAUAoBQCgFAKAUAoBQCgFAKAUAoBQCgFAKAUAoBQCgFAKAUAoBQCgFAeE0BYTE6nKrvptqPgCdwvvtv5AjrWdlpXIqV3ZGRWCQoBQCgFAKAUAoBQCgFAKAUAoBQCgFAKAUAoBQCgFAKAUAoBQCgFAKAUAoCzLOFZQdtRsOl+dvfz+isqLabXAhKai0nxMXOMWUUadixtfpWCZr8tx76wGYsGNt97eYrIMjPc2MWiKKzYiY6Y1PIdZH/hUXJ62tW6jS27yl1Vv+3ic9evsWhHrPcvcz8vwgiQKCWI3LHm7HdmbzJua1Tk5O5thHZjYyaiTFAKAUAoBQCgFAKAUAoBQCgFAKAUAoBQCgFAKAUAoBQCgFAKAUAoBQCgFAY2YYQSxsjcmHMcwRuGHmDY/Cp05uElJGqtSVWDg+P55ENh4k06oMaCSjFe0XmCNrsPH3jnflVnUy9VIqpR48PsUdDN3Rk6OJWq0v8AcqxPEeFgXXEzTSb6RYqoPViQP+unOtNLLq0pWkrI662b0Ix/oe0y7wHg3laTGznVJJdUJ8FB7xHQXFgP4fOpY+cYWoQ3Lf8An5vMZZCVS+Iqb3u5EzqtLc9oBQCgFAKAUAoBQCgFAKAUAoBQCgFAKAUAoBQCgFAKAUAoBQCgFAKAUAoBQA0Bzn0hYLTMsg5SLv8AOXb7Cv0VfZXUvTcOz3PJZ7Q2ayqL+71REocOZHSNebsqj3sbf3qwnJQi5PgVlCm5zUFxZ2zBYZYo0RfZRQo9wFq8nOTnJyfE97TgoRUVuRdkS43v8CR9YqJMw5cB8mSRf8RYfWf70BgYTMHEgRiHGrTf42uCOdAbwUB7QCgFAKAUAoBQCgFAKAUAoC1iJ1jUs5CqouSdgBUZSUVd7iUISnJRirtkXxHHUINkjkcde6oPuBN/pAqulmdNPRN+RbQyWq1eUkvqxBx1ETZ45FHXutb3gG/0UjmlNvVNGZ5LVSvGSfkSbD4lZEV0IZWFwRyNWMZKa2ovQqKkJU5OMlZojMnHUQJHZS7EjmngbfKqueZwTa2X5FvHJajSe0vMycq4ujnlWIRyKW1WLabbKW8D0BrZRx8Ks1BJq5qxGVVKNN1HJNLn2m2zjMRh4mlYEhdOy2udTBdr++uqtWVKDmziw1CVeoqceJHv+3kX7qX6U/5q4P3SH+L8iz/ZKn+a8/sbbIM/XFl9COujRfVp31auVj/D9ddOGxca97Jq3ucWMwMsLs7TTv2dxrZ+OI1ZlMUpKsy7FP2SR18q0TzKEZNbL0OuGTVJRUtpaq/HibnI82XExmRVZQGK2a19gDfY+ddeHrqtHaSscGLwssNPYk76XMLN+KoYGKd53HNUt3T0Yk2Hu3Naq+OpUns733G/DZZWrx2lZLvNaOPU/cyf1LXN+6Q/xfkdbySf+a+jN/k+dRYkExk3FtSsLMt+Vx/cXFdtDEwrK8StxOEqYd2mt+58C7mmaR4dNcrWHIDmWPQAc6nVrQpR2pshQw9SvLZpq5HH48jvtDIR1JUfVc1wPNIcIvyLVZJUtrNeZmZZxjDKwRg0ZJsNVipJ5DUDt8a20cwpVHsu6NFfKa1KO0rSXdvJHeu8qyN8aZVJiFiWJQSGYkkgBRa29/Pp0rvwGIhRcnN8CozbCVMTGMaa1uafJeFTh5o5ZpohoJOhbsTsQNza3O/LwrficwhUg4RT14nPgcoqUaiqTktOCJXJnEY5am9wt9tqqS/LH5Vkf9HH8dz9lgPpoAcHPJ+kfSOg/AbfSaAzsHl6R7gXPU8/h0oDLoBQCgFAKAUAoBQCgFAKAUAoCJekWQiGJQdmk387KSPr3+AqszRvo0u8uclinVlJ8F7kNyjCiWeKNiQrtY252sTt9FVVCmqlSMHxL3E1XSoymt6R7nOEEM8ka3Ko1hfnYqDv9NMRTVOrKC3Ixharq0YzlvZLfR1KTHKpOyupHlqG/wBlWmVyexJd5SZ3FKcZcWvQhWJ9t/nv941Tz6z5v1PQw6i5L0L+UT9nPE/R0v7iQD9RNToS2KsZd5qxMNujOPamTX0hT2w6L8uQfQqk/barfM5WpJdr9NSgyWF6zl2L1aOf1RnpiZejfniPdD/qVbZV1p+HuUOebqfj7EUzD9NL/Ml++1VtX4kub9S5ofCjyXoibcFSacHIw/ZaU/QimrfL3ag33s8/msdrFRj2pepAQSdybk7knmSdyTVJe+rPS6LRG2zDLVTC4eYFtUpfVe1tr2tt5V1VaMYUYVFvZxUcRKeIqU3a0bWMngdiMWtvFZAfMW1faBWzL2+nXI1Zsk8M+a/PMucezE4rSeSItv8AFcn+30VLMpN1rdiIZPBLD37X6GJw/liTdoZWZVVe6RtqY+ZFja3LzqGEwvTXve1tDZmGNeH2dm129eXLeeQcPuR32VeoHeP9gPprfTyupLrtLlr/AAc9XO6UXanFvyX38ia4fEzlFCg2AUare1t7Vztvzq5irJK9zzs3eTdrdxTiImAvPOiD+J/7bCtkISl1U2aZ1YQV5tI1WIzjBRc5XkI8I12+nYfXXVDAV5cLc/y5w1M1w0N0r8vyxuuHMVBiY+0iS1iVIexZSOu55ix+NaK9CVGezI6sNiYYiG3E3YFaToPaAUAoBQCgFAKAUAoBQCgFAKAUAoCH+kf9HD88/cNVeadSPP2LvJPiT5e5GOGP1uD5x+41V2D+PHn7Mtsf8rU5e5VxT+uT/OH3FpjPjz/OAy/5WHL3ZIfRz7M/zo/sarDK+rLmVWeb4cmQ3E+2/wA9/vGqifWfN+pfw6i5L0LTcqi9xIk3GeO7VcL5xdp8XsP/AKmrHH1dtQ5X+pUZXQ6N1f8A1b6fiI1VcW5MvRvzxHuh/wBSrbKutPw9yhzzdT8fYimYfppf5kv32qtq/ElzfqXND4UeS9ETLhH9Qm983+WKtcD8tLxKLMvnYeHqQVapkeiJn+RpMVgcKIygK6ydZI5kjawNXDw8q2GpqPAof1kMNjKrnfXs/wBou8PcLzYedZHMZUBr6SxO4I8VFZwuCqUqim2iGOzKjXouEU7u3BfctZwYjI2IkX5IF+9y2Fl5XNddanQg3WqL3+iOHD1sTUSw9J25afV77cjWYfiEdoutLRbg8yw6NYbWB8K43ml5WtaPn9vAsP2RKm3tXl9F99e1mZ/2SxEqhjiI3DAEG7lTfxAG1Qngq9ZXlUvfnb7E4ZjhqDtGk4tdyv8Ac3+b4w4TBqLjtAiRrb5QUAke4Amr/AYbblGD3Ja+B5PN8aqUJ1Vvk9PH7I5hiJQN3bn4sdz+NeqVkjwa2pvtZgSYtPlfUfwrF0b1Rn2G54P4g9VnuTeJ7LJbwHg9v4fsJrkxmH6anpvW4s8uxLw9S0tz3nY43BAIIINiCNwQeRrzZ61O5VQCgFAKAUAoBQCgFAKAUAoBQCgFAQ/0j/o4fnn7jVV5p1I8/Yu8k68+XuRjhj9bg+cfuNVdg/jx5+zLbH/Kz5e5VxT+uT/OH3FpjPjz/OAy/wCVhy92SH0c+zP86P7Gqwyvqy5lVnm+HJkMxZ78nzpPvGqefWlzfqX9PqrkvQuY/D9nI6dCLe4gMPqIqdWGxNxIUanSU1L800KZ5y2i/wCwgQe4MxH3vqrEpOVu5WJQgo3txd/QTw6RH/Ggf6XdR9Sg/Gszhs271fzYhPacu528k/clvo354j3Q/wCpVllXWn4e5SZ5up+PsRTMP00v8yX77VW1fiS5v1Lmh8KPJeiJlwj+oTe+b/LFWuB+Wl4lFmXzsPD1IKtUyPRHUuET/ukPzT95q9Jg/gQ5Hj8y+anz9jcXrqOI1WaZHFOCGBW+9169bda11acasHCW420K86E1OD1Oc5zlT4aQo4NjfQ3g46+/qPCvO4ihKjPZe7gz12ExUMRT2lv4rsZn8L8QHDNockwsdx8gn9oeXUfHnz3YPFui9mXV9Pzic+YYBYiO1Drrz7vsWOPs9Dyd0gqncToW/ab3fgOtfQMBR6OltPe/xHyXMq36rFdGurDTx4+engYHCnBcmNHbTuUiPIixeS23dvsq+dvcPGo4rHKk9mOr8kd2Dy7bim9IkzPo3wWm2mW9va7Rr++3s/VVf+4178PoWX7dQtaxD+IvR/PAwbDap0YgWFhIpJsNQ5Eb+1sB4gDeu6hmEJq09H5FfiMtlHqarzJdwnNPhCuExg2P6CQG6NtcxavAjcgHzA5CuHEqFX/tpeK48/ud+E6Sj/1VfB+xMb1wlgL0AvQHtAeXpcHtAeXoD2gPL0B7QCgFAKAUAoCH+kf9HD88/caqvNOpHn7F3knXny9yMcMfrcHzj9xqrsH8ePP2ZbY/5WfL3KuKf1yf5w+4tMZ8ef5wGX/Kw5e7JD6OfZn+dH9jVYZX1ZcyqzzfDkyF4z2pPnSfeNU9TfLx9S/p9WPJehvOMMLpkifwkijPxUBT9Wmu3HQtOMu1L89CvyyptQlHsk/P+bmgY7VwsskbninD9nLGnyYIB9GquzGw2Jxj2RXucOX1Okpyn2yfsbr0b88R7of9SurKutPw9yvzzdT8fYimYfppf5kv32qtq/ElzfqXND4UeS9ETLhH9Qm983+WKtcD8tLxKLMvnYeHqQVapkeiJJmzkYDB6SRvJyJHXpVjXbWFpWf5ZlVh4p42tddhb4MmY4tAWYiz7FmI9k9TUMBJ9Ortks0hFYaVkuHDvKuNpmGLYBmA0x7BiBy8jWcwlLp3ZvcjGVQi8Mrpb3wLvDmDGIw+KWQkldDKSSSrBXIIv9B8jUsJTVWlOMvAhjqrw9elKC7U+9aEahF9/AC/4f8AXlUsqw0a9baqaQjrLkty8X5XNX/IMfPC4XYo61aj2YJb7ve/Ba87GJnah3wsY21i7HxJknaO/wAFRdq9xgsX+opOut13Zdy+/Hs3HzzE5YsDVjhnrKy2n3tX+i3Lt38Tt+HhCKqqLKoCgdABYCqNtt3Z6GKSVkajifiSPAqjSo7B2KjRpuCBffURW/D4eVdtRdrGjEYmNBJyI9/tRw37mf6Iv+eur9sqf5Lz+xyfulLsZRmPF8WNwmLWJJEaOLXd9IsdQsV0sbEHe9IYSVGrByad2Zli4V6U9lbkRnh31/Gp2EMrJHGSzyF3Fyx2DMDqbYWCjbrXZX6Cg9uSu3uRxYd4ivHYi7JcTaZpnc+CSPL8M5lxAuHkALNd2LKiBie9Yi5PLb4aKdCFZuvNWj2G+pXqUUqEHeXaejgfMHGuTF2k5gGWZiP8Q2Hw2p+tw6dlDTkh+ixEldz1K+HeKMThMQMJmBYqSFDObsl9lOv9tD1NyOuxFYr4anVp9JR+n5uM0MVUpVOirfUR4qT8vaNb6Nbd3U2n9WJ9m9ue9HCP6K9tf5Mqcv12zfT+DptVJbHMOEMXIc3xCtI5UNi7KXYqLS7WBNharfFQisLFpdnoU+FnJ4qSb7SrOeI8VjsScLl7FUUkF1OksBszl+apflbc7dbVilh6VCn0lbf2fnEzVxFWvU6Kjp3lc3A+PjXXFjWaQb6dcqXPQMWN/iAKwsbQk7Shp4GXgq8VeNTU2XAvFzzOcNitp11aSRpL6faVhyDCx5cwD0rVjMIoLpKfVNuDxbm+jqdZE5qvLEUAoBQCgIj6RkJiiNthJv5XRrVWZov+uL7/AGZdZJJKrJd3uiHZRixDPHIQSEa5Ate1iNr++qmhUVOpGb4F5iaTq0ZU1xQzjGCaeSVQQHa4BtewUDe3urNeoqlSU1xGFpOlRjTb1SJd6O4iI5WI2ZlAPXSN/ttVplcWoSfayjzuac4x4peu4hGM9qT50n3jVNU3y8fU9DT6seS9Caca4e+Fgk+RoB9zJb7QtXGYQvRjLst5oocrqWxNSHbfyf2uRTKcP2k8SfKdL+4G5+oGquhDbqRj3lzianR0Zy7E/wA+ptuPf1v/ANKP7z115l8bwXucWT/LeL9jY+jfniPdD/qVuyrrT8Pc5c83U/H2IpmH6aX+ZL99qravxJc36lzQ+FHkvRE14Lj1YKVR+00o+lFFW+Xq+HkuZQZrLZxcZdiXqQJfPY9D4HoapD0nI2uPzNZMNBCAwaItcm1je9rb38a6qtdTowppbjjo4aUMRUqtq0rGVwOhOLWw5LIT5C1vtIrZl6brrkac2klhn3tFzjyIjFajydEI+Fwf7fTWcyi1Wv2ojk808PbsZjcP52MMsylC3aAAWI2IBG9/f4VDC4lUVKLV77jZjsG68oSUktnfc1Dd0BentHz6fCt1eq6FFYWHOb7+zlHj3o5cHQ/V4p5hUXdSXZHjLnU3r/4t2nvF2WvBHgp7EEpa58HEjTKD8HP9Jr1eQ6YXopc/qeP/AORu+MdaPL6aeZ1fIs0TFQJMh2Ybj5LDZlPuNclWk6c3BnRRqqpBTRdx+WwzgCaNJApuA6hrHlcXrEKkoaxdiU6cZ6SVzRZ9k+Aw8Ekz4aABFNu4BqbkqjzJsK6KNWvUmoKTOarSoU4OTitDnfC2Fb1LMZf2exWO/Vr6iPgLf1CrTEyXTU495V4SL6KpLhYmXoiH+6Sfz3/y4q4cz+KuX3O3K/gvn9jRcE97N5zL7Y9aIvzD9oF2/wAJaujF6YWKju09DRhNcXJy36nVqpi6OY+mRFvhjtqKzg9dI0W+sn66t8r/AL1yKfNd8PH2MXAEnPUJ53F/f6nvU5/JP8/uIw+e/Ow6xVKXRyDIWIzLHEHcLmBBHUOavayvh4L/AMlFQ+YqeJufQ3AOzxD+OqNfgFJ+1vqrnzSX9UUdGVxWzJ950Y1VFqcwx4UZ+nZ89Sa7fKMBv/8AG1/fVvG/6F38PqVE7frlb80OoVUFuKAUAoBQFrE4dZFKuAysLEHkRUZRUlZ7iUJyhJSi7NEYxHAsJN0kkQdO6w+sX+k1Xyyym3o2vMtoZ1WStKKfke4XgaFTd3kcdNlB99hf66Qyymndtvy9BUzqtJWikvP1JNBh1RQqAKqiwAFgBVhGKirLcVM5SnJyk7tkal4GhYkmSbvEnmnib/JqulllNtvaevL7FrHOq0Ulsx05/c3ePytZYDCxbSQouLX7pBB3FvCu2rRjUp9G9xX0sRKlV6WO/Xlqa3K+EooJVlV5GK3sGK23BXwUeBNc9HAQpTU02zrxGaVa1N02kk+fuyvOOF48TJ2jvIp0qtl02sCT4qetZr4KFaW020RwuZVMPT2IpNXvrf7l/IshTC69DO2vTfXp203tawHyjU8NhI0L7Lbv7GvF46eJttJK3Z3mtm4JhZmYyS3ZmY2KWuxJNu751zyy2nKTltPXl9jrhnNaMVHZjou/h4m4yXKVw0ZjRmYFi12te5AHgB0rrw9BUY7KZw4rEyxE9uSS04GFm3CkE7F+8jnmUI38yCCL+daa2BpVXtbn3G/DZnWoR2VZrsZrU4DjvvNIR5BB9dq0LK4X1k/I6nndS2kF5khyrKYsOumJbX5k7s3vJ/8Ayu6jQhSVoIrMRiateW1Ud/Q9zTKosQumVbgbgjYqeoIrNajCqrTQw+IqUJbVNkdPAyBgVlktvzCG3TwFz+FctPL4U57cZO63bvr4cO87a2bVKsOjlFWe/fquzx3PuuZmXcGwRsGYtIRuNdtN+ukDf43pSy+lB3d2+8xWzatUjsxtFd356G1zrKo8TC8Mo7rDmOakbhl8wasqVSVOSlEqKtKNSLjI5h6jmGUSM0QMsJ5lVZ4383Ubo3n9Z5VcbeHxcbS0fn/JTbGIwkv6dV+fQz/9qjWscMuv+YbfRpvWv9rV+tpyNv7q7dQwGwmYZtIplBihB2JVkjTzVTvI1vH6xWzbw+Ei9nV+f8GtwxGLa2tF+fUmWeZQmGyqeGEGyxt5szEgljbmTXBSqupiYzl2lhUpKnh3CPYYnolQjCSAgj8+/MEf8OLrWzMneqrdnuzTliapO/b7I1vGfDk8OJ9ewQJN9TqouytaxYL+0rDmPf1224XEQnT6GqQxWHqQqdNS8ShPSmQul8N+cGxtJYavcVuPdWXleuktCKzTTWGpj5Pk2JzLFDE41SkKkWVlKhgpuI0U76b82PP7JVa1PDU+jpb/AM3/AGI06NTE1OkqqyMjjvJJ4cUuOwqs26ltK6ijqNNyo3KkbH49ajg69OdLoahLGUKkKirUyzL6UJWTRHh1Ex2vqLAHqEtc+69Z/bIp3ctCLzOTjZR1L3B/DcscWJxWJBV3hmCq2zWYFmdh4EkDb39axicTGU404bk1/BPC4aUYyqT3tM1fB2ZzYbAyy4dNZXERa10lroYje+ncb238K3YqnCpWjGbtozThKk6dFygr6+RsJ/Sg7rpgw4Ep2BLmSx8kVQTWpZYk7zlp9DZLM21aMdTP4A4alErYzF6hK2rQH2a7e07DwJBIA8ATtyrXjcTDZ6GnuNuCw01Lpqm9nQarCzFAKAUAoBQCgFAKAUAoBQCgFAKA8vQHtAKAUAoBQCgFAeEUB5oFDFj0ChkEUAAoD2gKOzHQUMWK6GRQFOgUMWMTOP1eb+XL9w1spdePNEanUfIhXoc/QT/zF+4K78z68eRXZX8OXM6AEFVhaWKqAUAoBQCgFAa7iHNlwmGmxDi6woz26kDZfibD40BxbLsvz3MMM2ZJjWjJ7R4oFLoGVTyVB3bbELqvew33vQHU/Rxn0uOwEU2IQpN3kkBUrdlNtQB5ahY9NzQEnoCOZ5xzgMHKIcTiUSQ27tmYrfca9IOj42oDfYXEpIivGyujgMrKQVZSLggjmDQF2gItj/SHlsPadpiowYn7N1AdmD3II0qpJsVNyBYWoCQ5fjo541lhdXjcAqym4YeVAXyaA4nwzn75jn8jDHssMT/mIV19niEUMCAoIA2BYkg7mgO20BrM+z/D4KPtcVKsSXsC17sbXsqjdjbwAoCnh7iLDY6PtMJKsqA2NrgqedmVgCvxFAbWgNTmvEuFw0iRYiZIndXdQ9xdUBLG/IABTzNAX8kzeHFwpPh31xPq0tZlvpdkbZgD7SkUBn0BGD6Qcu9Y9W9bj7a+m3e06r209pbRe+1r86Ak9AWcXiViR5JDpRFZ2J5KqjUxPuANARl/STlY7O+Mi/O30+0QLErdzbuC4O7WoCVg0B7QEYX0gZccT6sMVGZr6bd7TqvbT2ltF77WvQEnoCiWQKCzEBQCSSbAAbkknkKAjuT8e5fipjBBio3l3AWzLrI37jMAH5H2SaAkOIiDqytuGBU+GxFjWU2ndGGrqzNTgcuwuXRSMtoYvbdnckCwtcljtWyrWnVd5s10qMKStBGPw9xxgcc7R4XELI63OmzoxA5lQ4GoeYvWo2kioBQCgFAKAUBEfSzCXyjGhb3EerborqzfUDQFn0bZpEMlw0uoaIYSHPyTEDrv05X+NAbvhTiOLMIBiMOHEZZlHaKFJK87C52vt8KA3BoDiHo+yPD49s6lxsaySGWVbvuYx+cN0J3QggWI5aR0oCT+gHEM2VKGvZJplW/ye6+3+JmoDpNAcG4Q4ew2Jn4gfERLI0cmJCFhfRqacll6NdRvzFtqAnPoKP8A3PB8+f8AzWoCfsKA476MMqgXO810wxjsH/M2RR2V2dT2e3duNtvCgOx0Bxf0pzTPnuXxRwJidERkjhkYKjuTIWuTtsI0O/yRQGy4ByjGx5xiMTNhEwsM8JDxxyxuokUx2bSpvc2bwt3j1oDq1Acj9JmVxYrPMqgnXVG6y6luRqClmsSN7XAoDqOV5bFholigRY411aUXYDUxY2+JJ+NAYHGuJeLL8ZJHs6QTspHMERtYi1AcIyXJsZiskWCDLoWSRmcYsyxrIWWcgkq1iNlMdr8t6A75wssoweGGI/TCGISbhu+EAO4JB38b0Bb4z/8AD8b/AOWxX+S9AcGjyDDjhdsV2SesGYfnSLuPz4jsG8Bp8Bt40B3/AIYcnB4YncmGAn/21oDG45xLx5djHjuHXDzlSOakRt3h7ufwoDmfBvBOW4nI4HxJSIszO2JDRxyK4lZdHaOCLbBbcvjvQHZILaVsdQsLNe+oW538b0BCPTbiGTJ8ToJGowobfJaVQw+I2+NAc4mybMMRhMuMGXQQ+r+ryxYhJotUg0Brm5HtGzkX5igPoFaAifpRyOTG5dNBEyq7GNl1kKrlHDaCTyvbbzAoDn/BuahcywcGZ5b6tjERo4JotUakBGXvRg6XBGoagSLnkPADtooBQCgFAKAUBbnjVlZXAKkEEHkQRYg+VqA43i/Q7FqdcPmbRYWRgzQe343tftAGt4FlJFhzoDqGQYXDYPDx4eBkWOMWF3Uk73LMfEkkk+ZoDP8AXo/3if1L+NAcz4j9GqTYiebCZicKuKv6xEoDrJfdrWddid7G+7NvY2oCccL5fhsBho8NA66Iwd2dSzEkszMepJJ8uXIUBtfXo/3if1L+NAQzh7hKPCtmTeto/r7SN7Kr2Woyn5Z127Ty9nz2A2XAmUR5bg0wvrCS6DIddljvrYt7OpuV+tASH16P94n9S/jQET4Z4bjwmNxuL9aR/XG1aLKvZ94tbVrOrn0FASz16P8AeJ/Uv40BEuOuF4cwMMseKGGxWHN4pkIYgEglWXULjbbfbfncggWuCuFI8FNNisRjPWsXOArytpQBBY6VUE+Kr4/srYDxAmXr0f7xP6l/GgIvnXD8eIzHB471lF9VDjs7K3aagw9vWNPPoeVAScY6P94n9S/jQFE+IhdWVnjKsCpBZbEEWIO/SgOXf7LVAbDrmjjL2k7Q4ayk8w2ntNfUA30+HK+9AdPwksESLHG0aoiqqgMtgqiwA36CgLGddniMPND2yL20Useq6tp1oU1WuL2ve1xQEMHAcf5H/Jfrqe3q7bQv73tbdn2nw9qgJrlTRwwxRdqjdmiJquovpULe1za9qAvYmeGRGR2jZHDKwLLYqwsQd+lAcrj9E0QYRHMnbACTtfVTbc9C+u3+LTf470B1hcZEAAHjAH8S/jQGDnuGw2Lglw8zoY5VKtZ1BHiCD4EEAj3UBAMs9GwDwDF5mcThcKwaHDkKgBB7oZtZuBytbcdBtQHTRjo/3if1L+NAaTjPJ8PmWFfDSzKgbSyurKSjKbggE7+II6E8udARzIuCymLhxWOzL1xsMpSBSqRBLgrdrMdRsffcC5NAdDilVhdSCPIg/ZQFygFAKAUAoBQHlALUAtQA0BahxKsWCkEodLDodIax+DA/GsKSd7cCUoSik2t+70LtZIigLOKxSxgFzYFkUc/aZgqjbqSKw5JbyUYOTsi9WSIoBQFmTForIrOoZ7hASAWIFzpHjYUM2ZeoYFAY2YY6OBC8rBVFhc9TsAANyT0FAU5bmcWIUtC4YA6TzBVrA6WU7qdxsaNWBdbFIJBGXXtCpYLcaioNiQOlzS3EF6gBoDGbHxiQxmRe0CdoVuNWi9tVul/Gs7MrXsR243tcxMBxBh5tGiQfnGZUDXQuVAY6AwBYWYG423FTlRnHeiEa0JbmbStZtNXmfEOGw76J5ljYqGs1/ZJIvy8j9FbadCpUV4q5qnXpwdpOxk/lOG0Z7VLSkCM6haQnkE61Ho53as9N5LpI6O+/cZYqBMUAoBQCgFAe0AoBQCgFAKAUAoBQCgMXM8asMTyNyUXt1PIKPMkgfGoVKipxcmbaNJ1aiguP55EZyjtMPKhljde3usjMUIM5LOhWzG17lBe37FcFDbpTTkmtrfz3r7fQs8T0dem1CSez1Uk+rufDk/qeJm0nYtP6wGk0ynsNKWjKmx7o794xud97HlepqrLYc9rXs7PfTiQlh4dIqWxZXX9Wuvtrw9yvGY94ox2eKExd4VL/AJkdkHDG4PsjVay6r2PWpubUdJ3vx00/O81wpRnL+qns2T011t56cbFmTFyNEVldXCYrBAHXGzgmVCUk7PYEbW2GxHSjctmzd9V2X38bGVCKneKteMuDS3Pdc8lzjEGR2V1XRN2YjaSBEI16QrBu/rYbg38Rtap7cm278d2n+yHQ09lK3C97P/VjNlx049dlDlhh2lVIgq2J7JGuxA1G1ybDz5+E7y1fYatiH9Ebb978S3hMTJ2kEYxva9skrGyx3U9mdLLYbKDyBvuOZ3qSe7UxKKs3s2sY+ShkTB97VqbFEalS6WR9lNrjcX+PSkdyMT1b8BgMzxCx4eRpTMZ8JLNoKoBrSON106RffVY87+VSRGUY3atuZVgcxk14K2ME3rDEugWMbdjI/d0i6qGAFjve2/MGRFrfobjicRFIxLIYSZU7KQD2JQGKkkiwBGob7G9vGsogjRvnstuyMsa2xIhfFRqNNjCZAbNdVckLHvcAn4VLZW8iy5Ljmik1JIMUyYbGMH0xlmZJVAW6D9m+kgWvblepKN12akW7GFh86xIVm7dXD4eeXeTDsVKpdZIVjF9OrukNfmN9jWzYi3u495DafaVY+acxSI+IZhLgHnPcjGkrbUq2X2WUlTe53uCKzFRumludiEnKzV+Begie/Z9qb/k9GEmiLWLyMbX08tNlt5X570032/u3GGna1+G8s5Y7xQ5cQxmLRzOqssdwBhNSxowW4Fxz5m+5NTmlKU1u/wBkIXjGDvf/AEbThPGGXRI2NEzSxlzCBGAhut9IHfULfSdRO58KhiIKN0oWs9+v53k6E3Kzc73W787D3EY+KHMZTNJHGpwkG8jKoP56brRQlKgtlN/1P0QcoxrPafD3Zp8tcB4mhUDDy49jCCg3T1ZtTRhhdVZ1JFrePWt9Rf0tS6yjr9ePgaoPVOO5y0+n3KY8+nSOUPiQXJg/ODsZIIo5ZWQzRlLGwAtpfla9zvWXQg5K0dNdNU20tz/giq01F3lrprvWr3q3uZ2Ix7q0UC466SPIGxBEJZCqIywAgaAzai1yOQtWuNNNObp6rhr369psc2mo7e/jp9OwtJns8cJxBk7eHDTSRyMiqO3hsAJRbbUjmxINjZqy6EJS2LWclddz7PFGOmnGO3vSf1Xb4FvE5jjAYIpJDG8kck7FTBGQS+0KmUaSI1Iv4nnyrMadJqUoq9nbj9dO36GHUqXSbtdX4fTXsMjD4/EznBJ26xmWPEtI8PZyBxG6BWQ7qCQd7XAuw6Wi4U4bb2b2ate6338fxE9qpJxV7Xve3dYv5hjMVHiPVVYn1hw8MtlJiiUgzowta6gWUkf8QX3FRhCnKHSPhvXa+H14mZznGfR9u5+v8EtWuM6z2gFAKAUAoBQCgFAKAokiDbMARsdwDuNwd6w0nozKk1qhJEGFmAIuDuL7jcHejSe8Jtbi2uDjDFwiBzsWCjUR0J5msbEb3tqSdSTjstu3YUx4CJVZVjQK19QCqA1/lC29NiK0sHUm2m27rvKosHGqhFRFUEEKFAAINwQALc6KKStYw5ybu3qeNgoy4kKIXGwfSNQHzrXrOyr3G1K1r6F1YgL2AFzc2Frnlc9eVZI3LUGBjT2I0Xct3VVdyLE7Dn51iyRlyb3srXDqLWVRpvbYbX526XrJi7PPV1AFlA0gqtgBpFrWXpyHLpQGowPDixyI7OX0FmHcjUl2UrrkZQC7BSRc9TQk5XRuZ4FdSrqrKeasAQfeDsaES0mAiEfZCOMR79wKoTfc921qXBVBhESwREXSCBpUDSCbkC3IX3o3cFEOXRJr0RRrr9vSijX86w73xrO0+0xZFw4ZPkr7OnkPZ+T7vKl2LI9GHW99K3tpvYez8n3eVYuxZAYZBpsq9zZdh3drd3ptttWbsWRRBgIkZnSNFd/aZVUM3ziBc1lyk1ZswoRTukJsDG51PGjMNrsqk7b8yKKckrJhwi9Wi40Km1wDpN1uAdJta46bE1hNozZFmHL4k16I417Q3fSqjWT4tYd741lzk7Xb0MKEVeyKRlUAj7IQxdl8jQuj+m1qz0k9rau79tzHRwts2Vi8uGQLoCqEtbTYabdLcrVG7ve+pLZVrW0KMZgY5RpljSRQb2dVcX62YUjKUeq7GJQjLSSuXPV1uCFW6ghTYd0G1wOg2H0UuzNkYUWWAYlsQxLMUWNQQLRqDqbT847n3Cp9I9jYXP8AORBU1t7Zsq1mwUAoBQCgFAKAUAoBQCgFAKAUAoBQCgFAKAUAoBQCgFAKAUAoBQCgFAKAUAoBQCgFAKAUAoBQCgFAKAUAoBQCgFAKAUAoBQCgFAKAUAoBQCgFAKAUAoBQCgFAKAUAoBQCgFAKAUAoBQCgFAKAUAoBQCgFAKAUAoBQCgFAKAUAoBQCgFAKAUAoBQCgFAKAUAoBQCgFAKAUAoBQCgFAK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0966" name="AutoShape 6" descr="data:image/jpeg;base64,/9j/4AAQSkZJRgABAQAAAQABAAD/2wCEAAkGBxQSEhQUERQUFRQVGBIXGBgUFxUVGBUXGBUYFhgXFhcYHSggGR8lHRcYITEiJiktLi4uGB8zODMsNygtLisBCgoKDg0OGxAQGywkICYxNzctLDQtNCwtNDQvLy80LDQvNCwsLC0sLywsLy8sLCwsLDQsLCwsLCwsLCwsLCwsLP/AABEIAK0BIwMBEQACEQEDEQH/xAAcAAEAAQUBAQAAAAAAAAAAAAAABgIDBAUHAQj/xABKEAACAQIEAwQFBwoDBQkAAAABAgMAEQQFEiEGMVETIkFhBxQycYFScpGhsbLRFSMzNEJTYnOSwYKzwxckQ9LwFiU1dIOTosLx/8QAGwEBAAIDAQEAAAAAAAAAAAAAAAIFAQMEBgf/xAA3EQACAQIDBAgFAwQDAQAAAAAAAQIDEQQFIRIxQXETMlFhgaGxwTM0kdHwFBXhIkJS8QYjcmL/2gAMAwEAAhEDEQA/AO40AoBQCgFAKAUAoBQCgFAKAUAoBQCgFAKAUAoBQCgFAKAUAoBQCgFAKAUAoBQCgFAKAUAoBQCgFAKAUAoBQCgFAKAUAoBQCgFAKAUAoBQCgFAeE0BYTE6nKrvptqPgCdwvvtv5AjrWdlpXIqV3ZGRWCQoBQCgFAKAUAoBQCgFAKAUAoBQCgFAKAUAoBQCgFAKAUAoBQCgFAKAUAoCzLOFZQdtRsOl+dvfz+isqLabXAhKai0nxMXOMWUUadixtfpWCZr8tx76wGYsGNt97eYrIMjPc2MWiKKzYiY6Y1PIdZH/hUXJ62tW6jS27yl1Vv+3ic9evsWhHrPcvcz8vwgiQKCWI3LHm7HdmbzJua1Tk5O5thHZjYyaiTFAKAUAoBQCgFAKAUAoBQCgFAKAUAoBQCgFAKAUAoBQCgFAKAUAoBQCgFAY2YYQSxsjcmHMcwRuGHmDY/Cp05uElJGqtSVWDg+P55ENh4k06oMaCSjFe0XmCNrsPH3jnflVnUy9VIqpR48PsUdDN3Rk6OJWq0v8AcqxPEeFgXXEzTSb6RYqoPViQP+unOtNLLq0pWkrI662b0Ix/oe0y7wHg3laTGznVJJdUJ8FB7xHQXFgP4fOpY+cYWoQ3Lf8An5vMZZCVS+Iqb3u5EzqtLc9oBQCgFAKAUAoBQCgFAKAUAoBQCgFAKAUAoBQCgFAKAUAoBQCgFAKAUAoBQA0Bzn0hYLTMsg5SLv8AOXb7Cv0VfZXUvTcOz3PJZ7Q2ayqL+71REocOZHSNebsqj3sbf3qwnJQi5PgVlCm5zUFxZ2zBYZYo0RfZRQo9wFq8nOTnJyfE97TgoRUVuRdkS43v8CR9YqJMw5cB8mSRf8RYfWf70BgYTMHEgRiHGrTf42uCOdAbwUB7QCgFAKAUAoBQCgFAKAUAoC1iJ1jUs5CqouSdgBUZSUVd7iUISnJRirtkXxHHUINkjkcde6oPuBN/pAqulmdNPRN+RbQyWq1eUkvqxBx1ETZ45FHXutb3gG/0UjmlNvVNGZ5LVSvGSfkSbD4lZEV0IZWFwRyNWMZKa2ovQqKkJU5OMlZojMnHUQJHZS7EjmngbfKqueZwTa2X5FvHJajSe0vMycq4ujnlWIRyKW1WLabbKW8D0BrZRx8Ks1BJq5qxGVVKNN1HJNLn2m2zjMRh4mlYEhdOy2udTBdr++uqtWVKDmziw1CVeoqceJHv+3kX7qX6U/5q4P3SH+L8iz/ZKn+a8/sbbIM/XFl9COujRfVp31auVj/D9ddOGxca97Jq3ucWMwMsLs7TTv2dxrZ+OI1ZlMUpKsy7FP2SR18q0TzKEZNbL0OuGTVJRUtpaq/HibnI82XExmRVZQGK2a19gDfY+ddeHrqtHaSscGLwssNPYk76XMLN+KoYGKd53HNUt3T0Yk2Hu3Naq+OpUns733G/DZZWrx2lZLvNaOPU/cyf1LXN+6Q/xfkdbySf+a+jN/k+dRYkExk3FtSsLMt+Vx/cXFdtDEwrK8StxOEqYd2mt+58C7mmaR4dNcrWHIDmWPQAc6nVrQpR2pshQw9SvLZpq5HH48jvtDIR1JUfVc1wPNIcIvyLVZJUtrNeZmZZxjDKwRg0ZJsNVipJ5DUDt8a20cwpVHsu6NFfKa1KO0rSXdvJHeu8qyN8aZVJiFiWJQSGYkkgBRa29/Pp0rvwGIhRcnN8CozbCVMTGMaa1uafJeFTh5o5ZpohoJOhbsTsQNza3O/LwrficwhUg4RT14nPgcoqUaiqTktOCJXJnEY5am9wt9tqqS/LH5Vkf9HH8dz9lgPpoAcHPJ+kfSOg/AbfSaAzsHl6R7gXPU8/h0oDLoBQCgFAKAUAoBQCgFAKAUAoCJekWQiGJQdmk387KSPr3+AqszRvo0u8uclinVlJ8F7kNyjCiWeKNiQrtY252sTt9FVVCmqlSMHxL3E1XSoymt6R7nOEEM8ka3Ko1hfnYqDv9NMRTVOrKC3Ixharq0YzlvZLfR1KTHKpOyupHlqG/wBlWmVyexJd5SZ3FKcZcWvQhWJ9t/nv941Tz6z5v1PQw6i5L0L+UT9nPE/R0v7iQD9RNToS2KsZd5qxMNujOPamTX0hT2w6L8uQfQqk/barfM5WpJdr9NSgyWF6zl2L1aOf1RnpiZejfniPdD/qVbZV1p+HuUOebqfj7EUzD9NL/Ml++1VtX4kub9S5ofCjyXoibcFSacHIw/ZaU/QimrfL3ag33s8/msdrFRj2pepAQSdybk7knmSdyTVJe+rPS6LRG2zDLVTC4eYFtUpfVe1tr2tt5V1VaMYUYVFvZxUcRKeIqU3a0bWMngdiMWtvFZAfMW1faBWzL2+nXI1Zsk8M+a/PMucezE4rSeSItv8AFcn+30VLMpN1rdiIZPBLD37X6GJw/liTdoZWZVVe6RtqY+ZFja3LzqGEwvTXve1tDZmGNeH2dm129eXLeeQcPuR32VeoHeP9gPprfTyupLrtLlr/AAc9XO6UXanFvyX38ia4fEzlFCg2AUare1t7Vztvzq5irJK9zzs3eTdrdxTiImAvPOiD+J/7bCtkISl1U2aZ1YQV5tI1WIzjBRc5XkI8I12+nYfXXVDAV5cLc/y5w1M1w0N0r8vyxuuHMVBiY+0iS1iVIexZSOu55ix+NaK9CVGezI6sNiYYiG3E3YFaToPaAUAoBQCgFAKAUAoBQCgFAKAUAoCH+kf9HD88/cNVeadSPP2LvJPiT5e5GOGP1uD5x+41V2D+PHn7Mtsf8rU5e5VxT+uT/OH3FpjPjz/OAy/5WHL3ZIfRz7M/zo/sarDK+rLmVWeb4cmQ3E+2/wA9/vGqifWfN+pfw6i5L0LTcqi9xIk3GeO7VcL5xdp8XsP/AKmrHH1dtQ5X+pUZXQ6N1f8A1b6fiI1VcW5MvRvzxHuh/wBSrbKutPw9yhzzdT8fYimYfppf5kv32qtq/ElzfqXND4UeS9ETLhH9Qm983+WKtcD8tLxKLMvnYeHqQVapkeiJn+RpMVgcKIygK6ydZI5kjawNXDw8q2GpqPAof1kMNjKrnfXs/wBou8PcLzYedZHMZUBr6SxO4I8VFZwuCqUqim2iGOzKjXouEU7u3BfctZwYjI2IkX5IF+9y2Fl5XNddanQg3WqL3+iOHD1sTUSw9J25afV77cjWYfiEdoutLRbg8yw6NYbWB8K43ml5WtaPn9vAsP2RKm3tXl9F99e1mZ/2SxEqhjiI3DAEG7lTfxAG1Qngq9ZXlUvfnb7E4ZjhqDtGk4tdyv8Ac3+b4w4TBqLjtAiRrb5QUAke4Amr/AYbblGD3Ja+B5PN8aqUJ1Vvk9PH7I5hiJQN3bn4sdz+NeqVkjwa2pvtZgSYtPlfUfwrF0b1Rn2G54P4g9VnuTeJ7LJbwHg9v4fsJrkxmH6anpvW4s8uxLw9S0tz3nY43BAIIINiCNwQeRrzZ61O5VQCgFAKAUAoBQCgFAKAUAoBQCgFAQ/0j/o4fnn7jVV5p1I8/Yu8k68+XuRjhj9bg+cfuNVdg/jx5+zLbH/Kz5e5VxT+uT/OH3FpjPjz/OAy/wCVhy92SH0c+zP86P7Gqwyvqy5lVnm+HJkMxZ78nzpPvGqefWlzfqX9PqrkvQuY/D9nI6dCLe4gMPqIqdWGxNxIUanSU1L800KZ5y2i/wCwgQe4MxH3vqrEpOVu5WJQgo3txd/QTw6RH/Ggf6XdR9Sg/Gszhs271fzYhPacu528k/clvo354j3Q/wCpVllXWn4e5SZ5up+PsRTMP00v8yX77VW1fiS5v1Lmh8KPJeiJlwj+oTe+b/LFWuB+Wl4lFmXzsPD1IKtUyPRHUuET/ukPzT95q9Jg/gQ5Hj8y+anz9jcXrqOI1WaZHFOCGBW+9169bda11acasHCW420K86E1OD1Oc5zlT4aQo4NjfQ3g46+/qPCvO4ihKjPZe7gz12ExUMRT2lv4rsZn8L8QHDNockwsdx8gn9oeXUfHnz3YPFui9mXV9Pzic+YYBYiO1Drrz7vsWOPs9Dyd0gqncToW/ab3fgOtfQMBR6OltPe/xHyXMq36rFdGurDTx4+engYHCnBcmNHbTuUiPIixeS23dvsq+dvcPGo4rHKk9mOr8kd2Dy7bim9IkzPo3wWm2mW9va7Rr++3s/VVf+4178PoWX7dQtaxD+IvR/PAwbDap0YgWFhIpJsNQ5Eb+1sB4gDeu6hmEJq09H5FfiMtlHqarzJdwnNPhCuExg2P6CQG6NtcxavAjcgHzA5CuHEqFX/tpeK48/ud+E6Sj/1VfB+xMb1wlgL0AvQHtAeXpcHtAeXoD2gPL0B7QCgFAKAUAoCH+kf9HD88/caqvNOpHn7F3knXny9yMcMfrcHzj9xqrsH8ePP2ZbY/5WfL3KuKf1yf5w+4tMZ8ef5wGX/Kw5e7JD6OfZn+dH9jVYZX1ZcyqzzfDkyF4z2pPnSfeNU9TfLx9S/p9WPJehvOMMLpkifwkijPxUBT9Wmu3HQtOMu1L89CvyyptQlHsk/P+bmgY7VwsskbninD9nLGnyYIB9GquzGw2Jxj2RXucOX1Okpyn2yfsbr0b88R7of9SurKutPw9yvzzdT8fYimYfppf5kv32qtq/ElzfqXND4UeS9ETLhH9Qm983+WKtcD8tLxKLMvnYeHqQVapkeiJJmzkYDB6SRvJyJHXpVjXbWFpWf5ZlVh4p42tddhb4MmY4tAWYiz7FmI9k9TUMBJ9Ortks0hFYaVkuHDvKuNpmGLYBmA0x7BiBy8jWcwlLp3ZvcjGVQi8Mrpb3wLvDmDGIw+KWQkldDKSSSrBXIIv9B8jUsJTVWlOMvAhjqrw9elKC7U+9aEahF9/AC/4f8AXlUsqw0a9baqaQjrLkty8X5XNX/IMfPC4XYo61aj2YJb7ve/Ba87GJnah3wsY21i7HxJknaO/wAFRdq9xgsX+opOut13Zdy+/Hs3HzzE5YsDVjhnrKy2n3tX+i3Lt38Tt+HhCKqqLKoCgdABYCqNtt3Z6GKSVkajifiSPAqjSo7B2KjRpuCBffURW/D4eVdtRdrGjEYmNBJyI9/tRw37mf6Iv+eur9sqf5Lz+xyfulLsZRmPF8WNwmLWJJEaOLXd9IsdQsV0sbEHe9IYSVGrByad2Zli4V6U9lbkRnh31/Gp2EMrJHGSzyF3Fyx2DMDqbYWCjbrXZX6Cg9uSu3uRxYd4ivHYi7JcTaZpnc+CSPL8M5lxAuHkALNd2LKiBie9Yi5PLb4aKdCFZuvNWj2G+pXqUUqEHeXaejgfMHGuTF2k5gGWZiP8Q2Hw2p+tw6dlDTkh+ixEldz1K+HeKMThMQMJmBYqSFDObsl9lOv9tD1NyOuxFYr4anVp9JR+n5uM0MVUpVOirfUR4qT8vaNb6Nbd3U2n9WJ9m9ue9HCP6K9tf5Mqcv12zfT+DptVJbHMOEMXIc3xCtI5UNi7KXYqLS7WBNharfFQisLFpdnoU+FnJ4qSb7SrOeI8VjsScLl7FUUkF1OksBszl+apflbc7dbVilh6VCn0lbf2fnEzVxFWvU6Kjp3lc3A+PjXXFjWaQb6dcqXPQMWN/iAKwsbQk7Shp4GXgq8VeNTU2XAvFzzOcNitp11aSRpL6faVhyDCx5cwD0rVjMIoLpKfVNuDxbm+jqdZE5qvLEUAoBQCgIj6RkJiiNthJv5XRrVWZov+uL7/AGZdZJJKrJd3uiHZRixDPHIQSEa5Ate1iNr++qmhUVOpGb4F5iaTq0ZU1xQzjGCaeSVQQHa4BtewUDe3urNeoqlSU1xGFpOlRjTb1SJd6O4iI5WI2ZlAPXSN/ttVplcWoSfayjzuac4x4peu4hGM9qT50n3jVNU3y8fU9DT6seS9Caca4e+Fgk+RoB9zJb7QtXGYQvRjLst5oocrqWxNSHbfyf2uRTKcP2k8SfKdL+4G5+oGquhDbqRj3lzianR0Zy7E/wA+ptuPf1v/ANKP7z115l8bwXucWT/LeL9jY+jfniPdD/qVuyrrT8Pc5c83U/H2IpmH6aX+ZL99qravxJc36lzQ+FHkvRE14Lj1YKVR+00o+lFFW+Xq+HkuZQZrLZxcZdiXqQJfPY9D4HoapD0nI2uPzNZMNBCAwaItcm1je9rb38a6qtdTowppbjjo4aUMRUqtq0rGVwOhOLWw5LIT5C1vtIrZl6brrkac2klhn3tFzjyIjFajydEI+Fwf7fTWcyi1Wv2ojk808PbsZjcP52MMsylC3aAAWI2IBG9/f4VDC4lUVKLV77jZjsG68oSUktnfc1Dd0BentHz6fCt1eq6FFYWHOb7+zlHj3o5cHQ/V4p5hUXdSXZHjLnU3r/4t2nvF2WvBHgp7EEpa58HEjTKD8HP9Jr1eQ6YXopc/qeP/AORu+MdaPL6aeZ1fIs0TFQJMh2Ybj5LDZlPuNclWk6c3BnRRqqpBTRdx+WwzgCaNJApuA6hrHlcXrEKkoaxdiU6cZ6SVzRZ9k+Aw8Ekz4aABFNu4BqbkqjzJsK6KNWvUmoKTOarSoU4OTitDnfC2Fb1LMZf2exWO/Vr6iPgLf1CrTEyXTU495V4SL6KpLhYmXoiH+6Sfz3/y4q4cz+KuX3O3K/gvn9jRcE97N5zL7Y9aIvzD9oF2/wAJaujF6YWKju09DRhNcXJy36nVqpi6OY+mRFvhjtqKzg9dI0W+sn66t8r/AL1yKfNd8PH2MXAEnPUJ53F/f6nvU5/JP8/uIw+e/Ow6xVKXRyDIWIzLHEHcLmBBHUOavayvh4L/AMlFQ+YqeJufQ3AOzxD+OqNfgFJ+1vqrnzSX9UUdGVxWzJ950Y1VFqcwx4UZ+nZ89Sa7fKMBv/8AG1/fVvG/6F38PqVE7frlb80OoVUFuKAUAoBQFrE4dZFKuAysLEHkRUZRUlZ7iUJyhJSi7NEYxHAsJN0kkQdO6w+sX+k1Xyyym3o2vMtoZ1WStKKfke4XgaFTd3kcdNlB99hf66Qyymndtvy9BUzqtJWikvP1JNBh1RQqAKqiwAFgBVhGKirLcVM5SnJyk7tkal4GhYkmSbvEnmnib/JqulllNtvaevL7FrHOq0Ulsx05/c3ePytZYDCxbSQouLX7pBB3FvCu2rRjUp9G9xX0sRKlV6WO/Xlqa3K+EooJVlV5GK3sGK23BXwUeBNc9HAQpTU02zrxGaVa1N02kk+fuyvOOF48TJ2jvIp0qtl02sCT4qetZr4KFaW020RwuZVMPT2IpNXvrf7l/IshTC69DO2vTfXp203tawHyjU8NhI0L7Lbv7GvF46eJttJK3Z3mtm4JhZmYyS3ZmY2KWuxJNu751zyy2nKTltPXl9jrhnNaMVHZjou/h4m4yXKVw0ZjRmYFi12te5AHgB0rrw9BUY7KZw4rEyxE9uSS04GFm3CkE7F+8jnmUI38yCCL+daa2BpVXtbn3G/DZnWoR2VZrsZrU4DjvvNIR5BB9dq0LK4X1k/I6nndS2kF5khyrKYsOumJbX5k7s3vJ/8Ayu6jQhSVoIrMRiateW1Ud/Q9zTKosQumVbgbgjYqeoIrNajCqrTQw+IqUJbVNkdPAyBgVlktvzCG3TwFz+FctPL4U57cZO63bvr4cO87a2bVKsOjlFWe/fquzx3PuuZmXcGwRsGYtIRuNdtN+ukDf43pSy+lB3d2+8xWzatUjsxtFd356G1zrKo8TC8Mo7rDmOakbhl8wasqVSVOSlEqKtKNSLjI5h6jmGUSM0QMsJ5lVZ4383Ubo3n9Z5VcbeHxcbS0fn/JTbGIwkv6dV+fQz/9qjWscMuv+YbfRpvWv9rV+tpyNv7q7dQwGwmYZtIplBihB2JVkjTzVTvI1vH6xWzbw+Ei9nV+f8GtwxGLa2tF+fUmWeZQmGyqeGEGyxt5szEgljbmTXBSqupiYzl2lhUpKnh3CPYYnolQjCSAgj8+/MEf8OLrWzMneqrdnuzTliapO/b7I1vGfDk8OJ9ewQJN9TqouytaxYL+0rDmPf1224XEQnT6GqQxWHqQqdNS8ShPSmQul8N+cGxtJYavcVuPdWXleuktCKzTTWGpj5Pk2JzLFDE41SkKkWVlKhgpuI0U76b82PP7JVa1PDU+jpb/AM3/AGI06NTE1OkqqyMjjvJJ4cUuOwqs26ltK6ijqNNyo3KkbH49ajg69OdLoahLGUKkKirUyzL6UJWTRHh1Ex2vqLAHqEtc+69Z/bIp3ctCLzOTjZR1L3B/DcscWJxWJBV3hmCq2zWYFmdh4EkDb39axicTGU404bk1/BPC4aUYyqT3tM1fB2ZzYbAyy4dNZXERa10lroYje+ncb238K3YqnCpWjGbtozThKk6dFygr6+RsJ/Sg7rpgw4Ep2BLmSx8kVQTWpZYk7zlp9DZLM21aMdTP4A4alErYzF6hK2rQH2a7e07DwJBIA8ATtyrXjcTDZ6GnuNuCw01Lpqm9nQarCzFAKAUAoBQCgFAKAUAoBQCgFAKA8vQHtAKAUAoBQCgFAeEUB5oFDFj0ChkEUAAoD2gKOzHQUMWK6GRQFOgUMWMTOP1eb+XL9w1spdePNEanUfIhXoc/QT/zF+4K78z68eRXZX8OXM6AEFVhaWKqAUAoBQCgFAa7iHNlwmGmxDi6woz26kDZfibD40BxbLsvz3MMM2ZJjWjJ7R4oFLoGVTyVB3bbELqvew33vQHU/Rxn0uOwEU2IQpN3kkBUrdlNtQB5ahY9NzQEnoCOZ5xzgMHKIcTiUSQ27tmYrfca9IOj42oDfYXEpIivGyujgMrKQVZSLggjmDQF2gItj/SHlsPadpiowYn7N1AdmD3II0qpJsVNyBYWoCQ5fjo541lhdXjcAqym4YeVAXyaA4nwzn75jn8jDHssMT/mIV19niEUMCAoIA2BYkg7mgO20BrM+z/D4KPtcVKsSXsC17sbXsqjdjbwAoCnh7iLDY6PtMJKsqA2NrgqedmVgCvxFAbWgNTmvEuFw0iRYiZIndXdQ9xdUBLG/IABTzNAX8kzeHFwpPh31xPq0tZlvpdkbZgD7SkUBn0BGD6Qcu9Y9W9bj7a+m3e06r209pbRe+1r86Ak9AWcXiViR5JDpRFZ2J5KqjUxPuANARl/STlY7O+Mi/O30+0QLErdzbuC4O7WoCVg0B7QEYX0gZccT6sMVGZr6bd7TqvbT2ltF77WvQEnoCiWQKCzEBQCSSbAAbkknkKAjuT8e5fipjBBio3l3AWzLrI37jMAH5H2SaAkOIiDqytuGBU+GxFjWU2ndGGrqzNTgcuwuXRSMtoYvbdnckCwtcljtWyrWnVd5s10qMKStBGPw9xxgcc7R4XELI63OmzoxA5lQ4GoeYvWo2kioBQCgFAKAUBEfSzCXyjGhb3EerborqzfUDQFn0bZpEMlw0uoaIYSHPyTEDrv05X+NAbvhTiOLMIBiMOHEZZlHaKFJK87C52vt8KA3BoDiHo+yPD49s6lxsaySGWVbvuYx+cN0J3QggWI5aR0oCT+gHEM2VKGvZJplW/ye6+3+JmoDpNAcG4Q4ew2Jn4gfERLI0cmJCFhfRqacll6NdRvzFtqAnPoKP8A3PB8+f8AzWoCfsKA476MMqgXO810wxjsH/M2RR2V2dT2e3duNtvCgOx0Bxf0pzTPnuXxRwJidERkjhkYKjuTIWuTtsI0O/yRQGy4ByjGx5xiMTNhEwsM8JDxxyxuokUx2bSpvc2bwt3j1oDq1Acj9JmVxYrPMqgnXVG6y6luRqClmsSN7XAoDqOV5bFholigRY411aUXYDUxY2+JJ+NAYHGuJeLL8ZJHs6QTspHMERtYi1AcIyXJsZiskWCDLoWSRmcYsyxrIWWcgkq1iNlMdr8t6A75wssoweGGI/TCGISbhu+EAO4JB38b0Bb4z/8AD8b/AOWxX+S9AcGjyDDjhdsV2SesGYfnSLuPz4jsG8Bp8Bt40B3/AIYcnB4YncmGAn/21oDG45xLx5djHjuHXDzlSOakRt3h7ufwoDmfBvBOW4nI4HxJSIszO2JDRxyK4lZdHaOCLbBbcvjvQHZILaVsdQsLNe+oW538b0BCPTbiGTJ8ToJGowobfJaVQw+I2+NAc4mybMMRhMuMGXQQ+r+ryxYhJotUg0Brm5HtGzkX5igPoFaAifpRyOTG5dNBEyq7GNl1kKrlHDaCTyvbbzAoDn/BuahcywcGZ5b6tjERo4JotUakBGXvRg6XBGoagSLnkPADtooBQCgFAKAUBbnjVlZXAKkEEHkQRYg+VqA43i/Q7FqdcPmbRYWRgzQe343tftAGt4FlJFhzoDqGQYXDYPDx4eBkWOMWF3Uk73LMfEkkk+ZoDP8AXo/3if1L+NAcz4j9GqTYiebCZicKuKv6xEoDrJfdrWddid7G+7NvY2oCccL5fhsBho8NA66Iwd2dSzEkszMepJJ8uXIUBtfXo/3if1L+NAQzh7hKPCtmTeto/r7SN7Kr2Woyn5Z127Ty9nz2A2XAmUR5bg0wvrCS6DIddljvrYt7OpuV+tASH16P94n9S/jQET4Z4bjwmNxuL9aR/XG1aLKvZ94tbVrOrn0FASz16P8AeJ/Uv40BEuOuF4cwMMseKGGxWHN4pkIYgEglWXULjbbfbfncggWuCuFI8FNNisRjPWsXOArytpQBBY6VUE+Kr4/srYDxAmXr0f7xP6l/GgIvnXD8eIzHB471lF9VDjs7K3aagw9vWNPPoeVAScY6P94n9S/jQFE+IhdWVnjKsCpBZbEEWIO/SgOXf7LVAbDrmjjL2k7Q4ayk8w2ntNfUA30+HK+9AdPwksESLHG0aoiqqgMtgqiwA36CgLGddniMPND2yL20Useq6tp1oU1WuL2ve1xQEMHAcf5H/Jfrqe3q7bQv73tbdn2nw9qgJrlTRwwxRdqjdmiJquovpULe1za9qAvYmeGRGR2jZHDKwLLYqwsQd+lAcrj9E0QYRHMnbACTtfVTbc9C+u3+LTf470B1hcZEAAHjAH8S/jQGDnuGw2Lglw8zoY5VKtZ1BHiCD4EEAj3UBAMs9GwDwDF5mcThcKwaHDkKgBB7oZtZuBytbcdBtQHTRjo/3if1L+NAaTjPJ8PmWFfDSzKgbSyurKSjKbggE7+II6E8udARzIuCymLhxWOzL1xsMpSBSqRBLgrdrMdRsffcC5NAdDilVhdSCPIg/ZQFygFAKAUAoBQHlALUAtQA0BahxKsWCkEodLDodIax+DA/GsKSd7cCUoSik2t+70LtZIigLOKxSxgFzYFkUc/aZgqjbqSKw5JbyUYOTsi9WSIoBQFmTForIrOoZ7hASAWIFzpHjYUM2ZeoYFAY2YY6OBC8rBVFhc9TsAANyT0FAU5bmcWIUtC4YA6TzBVrA6WU7qdxsaNWBdbFIJBGXXtCpYLcaioNiQOlzS3EF6gBoDGbHxiQxmRe0CdoVuNWi9tVul/Gs7MrXsR243tcxMBxBh5tGiQfnGZUDXQuVAY6AwBYWYG423FTlRnHeiEa0JbmbStZtNXmfEOGw76J5ljYqGs1/ZJIvy8j9FbadCpUV4q5qnXpwdpOxk/lOG0Z7VLSkCM6haQnkE61Ho53as9N5LpI6O+/cZYqBMUAoBQCgFAe0AoBQCgFAKAUAoBQCgMXM8asMTyNyUXt1PIKPMkgfGoVKipxcmbaNJ1aiguP55EZyjtMPKhljde3usjMUIM5LOhWzG17lBe37FcFDbpTTkmtrfz3r7fQs8T0dem1CSez1Uk+rufDk/qeJm0nYtP6wGk0ynsNKWjKmx7o794xud97HlepqrLYc9rXs7PfTiQlh4dIqWxZXX9Wuvtrw9yvGY94ox2eKExd4VL/AJkdkHDG4PsjVay6r2PWpubUdJ3vx00/O81wpRnL+qns2T011t56cbFmTFyNEVldXCYrBAHXGzgmVCUk7PYEbW2GxHSjctmzd9V2X38bGVCKneKteMuDS3Pdc8lzjEGR2V1XRN2YjaSBEI16QrBu/rYbg38Rtap7cm278d2n+yHQ09lK3C97P/VjNlx049dlDlhh2lVIgq2J7JGuxA1G1ybDz5+E7y1fYatiH9Ebb978S3hMTJ2kEYxva9skrGyx3U9mdLLYbKDyBvuOZ3qSe7UxKKs3s2sY+ShkTB97VqbFEalS6WR9lNrjcX+PSkdyMT1b8BgMzxCx4eRpTMZ8JLNoKoBrSON106RffVY87+VSRGUY3atuZVgcxk14K2ME3rDEugWMbdjI/d0i6qGAFjve2/MGRFrfobjicRFIxLIYSZU7KQD2JQGKkkiwBGob7G9vGsogjRvnstuyMsa2xIhfFRqNNjCZAbNdVckLHvcAn4VLZW8iy5Ljmik1JIMUyYbGMH0xlmZJVAW6D9m+kgWvblepKN12akW7GFh86xIVm7dXD4eeXeTDsVKpdZIVjF9OrukNfmN9jWzYi3u495DafaVY+acxSI+IZhLgHnPcjGkrbUq2X2WUlTe53uCKzFRumludiEnKzV+Begie/Z9qb/k9GEmiLWLyMbX08tNlt5X570032/u3GGna1+G8s5Y7xQ5cQxmLRzOqssdwBhNSxowW4Fxz5m+5NTmlKU1u/wBkIXjGDvf/AEbThPGGXRI2NEzSxlzCBGAhut9IHfULfSdRO58KhiIKN0oWs9+v53k6E3Kzc73W787D3EY+KHMZTNJHGpwkG8jKoP56brRQlKgtlN/1P0QcoxrPafD3Zp8tcB4mhUDDy49jCCg3T1ZtTRhhdVZ1JFrePWt9Rf0tS6yjr9ePgaoPVOO5y0+n3KY8+nSOUPiQXJg/ODsZIIo5ZWQzRlLGwAtpfla9zvWXQg5K0dNdNU20tz/giq01F3lrprvWr3q3uZ2Ix7q0UC466SPIGxBEJZCqIywAgaAzai1yOQtWuNNNObp6rhr369psc2mo7e/jp9OwtJns8cJxBk7eHDTSRyMiqO3hsAJRbbUjmxINjZqy6EJS2LWclddz7PFGOmnGO3vSf1Xb4FvE5jjAYIpJDG8kck7FTBGQS+0KmUaSI1Iv4nnyrMadJqUoq9nbj9dO36GHUqXSbtdX4fTXsMjD4/EznBJ26xmWPEtI8PZyBxG6BWQ7qCQd7XAuw6Wi4U4bb2b2ate6338fxE9qpJxV7Xve3dYv5hjMVHiPVVYn1hw8MtlJiiUgzowta6gWUkf8QX3FRhCnKHSPhvXa+H14mZznGfR9u5+v8EtWuM6z2gFAKAUAoBQCgFAKAokiDbMARsdwDuNwd6w0nozKk1qhJEGFmAIuDuL7jcHejSe8Jtbi2uDjDFwiBzsWCjUR0J5msbEb3tqSdSTjstu3YUx4CJVZVjQK19QCqA1/lC29NiK0sHUm2m27rvKosHGqhFRFUEEKFAAINwQALc6KKStYw5ybu3qeNgoy4kKIXGwfSNQHzrXrOyr3G1K1r6F1YgL2AFzc2Frnlc9eVZI3LUGBjT2I0Xct3VVdyLE7Dn51iyRlyb3srXDqLWVRpvbYbX526XrJi7PPV1AFlA0gqtgBpFrWXpyHLpQGowPDixyI7OX0FmHcjUl2UrrkZQC7BSRc9TQk5XRuZ4FdSrqrKeasAQfeDsaES0mAiEfZCOMR79wKoTfc921qXBVBhESwREXSCBpUDSCbkC3IX3o3cFEOXRJr0RRrr9vSijX86w73xrO0+0xZFw4ZPkr7OnkPZ+T7vKl2LI9GHW99K3tpvYez8n3eVYuxZAYZBpsq9zZdh3drd3ptttWbsWRRBgIkZnSNFd/aZVUM3ziBc1lyk1ZswoRTukJsDG51PGjMNrsqk7b8yKKckrJhwi9Wi40Km1wDpN1uAdJta46bE1hNozZFmHL4k16I417Q3fSqjWT4tYd741lzk7Xb0MKEVeyKRlUAj7IQxdl8jQuj+m1qz0k9rau79tzHRwts2Vi8uGQLoCqEtbTYabdLcrVG7ve+pLZVrW0KMZgY5RpljSRQb2dVcX62YUjKUeq7GJQjLSSuXPV1uCFW6ghTYd0G1wOg2H0UuzNkYUWWAYlsQxLMUWNQQLRqDqbT847n3Cp9I9jYXP8AORBU1t7Zsq1mwUAoBQCgFAKAUAoBQCgFAKAUAoBQCgFAKAUAoBQCgFAKAUAoBQCgFAKAUAoBQCgFAKAUAoBQCgFAKAUAoBQCgFAKAUAoBQCgFAKAUAoBQCgFAKAUAoBQCgFAKAUAoBQCgFAKAUAoBQCgFAKAUAoBQCgFAKAUAoBQCgFAKAUAoBQCgFAKAUAoBQCgFAKAUAoBQCgFAKAUAoBQCgFAK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0968" name="AutoShape 8" descr="data:image/jpeg;base64,/9j/4AAQSkZJRgABAQAAAQABAAD/2wCEAAkGBxQSEhQUERQUFRQVGBIXGBgUFxUVGBUXGBUYFhgXFhcYHSggGR8lHRcYITEiJiktLi4uGB8zODMsNygtLisBCgoKDg0OGxAQGywkICYxNzctLDQtNCwtNDQvLy80LDQvNCwsLC0sLywsLy8sLCwsLDQsLCwsLCwsLCwsLCwsLP/AABEIAK0BIwMBEQACEQEDEQH/xAAcAAEAAQUBAQAAAAAAAAAAAAAABgIDBAUHAQj/xABKEAACAQIEAwQFBwoDBQkAAAABAgMAEQQFEiEGMVETIkFhBxQycYFScpGhsbLRFSMzNEJTYnOSwYKzwxckQ9LwFiU1dIOTosLx/8QAGwEBAAIDAQEAAAAAAAAAAAAAAAIFAQMEBgf/xAA3EQACAQIDBAgFAwQDAQAAAAAAAQIDEQQFIRIxQXETMlFhgaGxwTM0kdHwFBXhIkJS8QYjcmL/2gAMAwEAAhEDEQA/AO40AoBQCgFAKAUAoBQCgFAKAUAoBQCgFAKAUAoBQCgFAKAUAoBQCgFAKAUAoBQCgFAKAUAoBQCgFAKAUAoBQCgFAKAUAoBQCgFAKAUAoBQCgFAeE0BYTE6nKrvptqPgCdwvvtv5AjrWdlpXIqV3ZGRWCQoBQCgFAKAUAoBQCgFAKAUAoBQCgFAKAUAoBQCgFAKAUAoBQCgFAKAUAoCzLOFZQdtRsOl+dvfz+isqLabXAhKai0nxMXOMWUUadixtfpWCZr8tx76wGYsGNt97eYrIMjPc2MWiKKzYiY6Y1PIdZH/hUXJ62tW6jS27yl1Vv+3ic9evsWhHrPcvcz8vwgiQKCWI3LHm7HdmbzJua1Tk5O5thHZjYyaiTFAKAUAoBQCgFAKAUAoBQCgFAKAUAoBQCgFAKAUAoBQCgFAKAUAoBQCgFAY2YYQSxsjcmHMcwRuGHmDY/Cp05uElJGqtSVWDg+P55ENh4k06oMaCSjFe0XmCNrsPH3jnflVnUy9VIqpR48PsUdDN3Rk6OJWq0v8AcqxPEeFgXXEzTSb6RYqoPViQP+unOtNLLq0pWkrI662b0Ix/oe0y7wHg3laTGznVJJdUJ8FB7xHQXFgP4fOpY+cYWoQ3Lf8An5vMZZCVS+Iqb3u5EzqtLc9oBQCgFAKAUAoBQCgFAKAUAoBQCgFAKAUAoBQCgFAKAUAoBQCgFAKAUAoBQA0Bzn0hYLTMsg5SLv8AOXb7Cv0VfZXUvTcOz3PJZ7Q2ayqL+71REocOZHSNebsqj3sbf3qwnJQi5PgVlCm5zUFxZ2zBYZYo0RfZRQo9wFq8nOTnJyfE97TgoRUVuRdkS43v8CR9YqJMw5cB8mSRf8RYfWf70BgYTMHEgRiHGrTf42uCOdAbwUB7QCgFAKAUAoBQCgFAKAUAoC1iJ1jUs5CqouSdgBUZSUVd7iUISnJRirtkXxHHUINkjkcde6oPuBN/pAqulmdNPRN+RbQyWq1eUkvqxBx1ETZ45FHXutb3gG/0UjmlNvVNGZ5LVSvGSfkSbD4lZEV0IZWFwRyNWMZKa2ovQqKkJU5OMlZojMnHUQJHZS7EjmngbfKqueZwTa2X5FvHJajSe0vMycq4ujnlWIRyKW1WLabbKW8D0BrZRx8Ks1BJq5qxGVVKNN1HJNLn2m2zjMRh4mlYEhdOy2udTBdr++uqtWVKDmziw1CVeoqceJHv+3kX7qX6U/5q4P3SH+L8iz/ZKn+a8/sbbIM/XFl9COujRfVp31auVj/D9ddOGxca97Jq3ucWMwMsLs7TTv2dxrZ+OI1ZlMUpKsy7FP2SR18q0TzKEZNbL0OuGTVJRUtpaq/HibnI82XExmRVZQGK2a19gDfY+ddeHrqtHaSscGLwssNPYk76XMLN+KoYGKd53HNUt3T0Yk2Hu3Naq+OpUns733G/DZZWrx2lZLvNaOPU/cyf1LXN+6Q/xfkdbySf+a+jN/k+dRYkExk3FtSsLMt+Vx/cXFdtDEwrK8StxOEqYd2mt+58C7mmaR4dNcrWHIDmWPQAc6nVrQpR2pshQw9SvLZpq5HH48jvtDIR1JUfVc1wPNIcIvyLVZJUtrNeZmZZxjDKwRg0ZJsNVipJ5DUDt8a20cwpVHsu6NFfKa1KO0rSXdvJHeu8qyN8aZVJiFiWJQSGYkkgBRa29/Pp0rvwGIhRcnN8CozbCVMTGMaa1uafJeFTh5o5ZpohoJOhbsTsQNza3O/LwrficwhUg4RT14nPgcoqUaiqTktOCJXJnEY5am9wt9tqqS/LH5Vkf9HH8dz9lgPpoAcHPJ+kfSOg/AbfSaAzsHl6R7gXPU8/h0oDLoBQCgFAKAUAoBQCgFAKAUAoCJekWQiGJQdmk387KSPr3+AqszRvo0u8uclinVlJ8F7kNyjCiWeKNiQrtY252sTt9FVVCmqlSMHxL3E1XSoymt6R7nOEEM8ka3Ko1hfnYqDv9NMRTVOrKC3Ixharq0YzlvZLfR1KTHKpOyupHlqG/wBlWmVyexJd5SZ3FKcZcWvQhWJ9t/nv941Tz6z5v1PQw6i5L0L+UT9nPE/R0v7iQD9RNToS2KsZd5qxMNujOPamTX0hT2w6L8uQfQqk/barfM5WpJdr9NSgyWF6zl2L1aOf1RnpiZejfniPdD/qVbZV1p+HuUOebqfj7EUzD9NL/Ml++1VtX4kub9S5ofCjyXoibcFSacHIw/ZaU/QimrfL3ag33s8/msdrFRj2pepAQSdybk7knmSdyTVJe+rPS6LRG2zDLVTC4eYFtUpfVe1tr2tt5V1VaMYUYVFvZxUcRKeIqU3a0bWMngdiMWtvFZAfMW1faBWzL2+nXI1Zsk8M+a/PMucezE4rSeSItv8AFcn+30VLMpN1rdiIZPBLD37X6GJw/liTdoZWZVVe6RtqY+ZFja3LzqGEwvTXve1tDZmGNeH2dm129eXLeeQcPuR32VeoHeP9gPprfTyupLrtLlr/AAc9XO6UXanFvyX38ia4fEzlFCg2AUare1t7Vztvzq5irJK9zzs3eTdrdxTiImAvPOiD+J/7bCtkISl1U2aZ1YQV5tI1WIzjBRc5XkI8I12+nYfXXVDAV5cLc/y5w1M1w0N0r8vyxuuHMVBiY+0iS1iVIexZSOu55ix+NaK9CVGezI6sNiYYiG3E3YFaToPaAUAoBQCgFAKAUAoBQCgFAKAUAoCH+kf9HD88/cNVeadSPP2LvJPiT5e5GOGP1uD5x+41V2D+PHn7Mtsf8rU5e5VxT+uT/OH3FpjPjz/OAy/5WHL3ZIfRz7M/zo/sarDK+rLmVWeb4cmQ3E+2/wA9/vGqifWfN+pfw6i5L0LTcqi9xIk3GeO7VcL5xdp8XsP/AKmrHH1dtQ5X+pUZXQ6N1f8A1b6fiI1VcW5MvRvzxHuh/wBSrbKutPw9yhzzdT8fYimYfppf5kv32qtq/ElzfqXND4UeS9ETLhH9Qm983+WKtcD8tLxKLMvnYeHqQVapkeiJn+RpMVgcKIygK6ydZI5kjawNXDw8q2GpqPAof1kMNjKrnfXs/wBou8PcLzYedZHMZUBr6SxO4I8VFZwuCqUqim2iGOzKjXouEU7u3BfctZwYjI2IkX5IF+9y2Fl5XNddanQg3WqL3+iOHD1sTUSw9J25afV77cjWYfiEdoutLRbg8yw6NYbWB8K43ml5WtaPn9vAsP2RKm3tXl9F99e1mZ/2SxEqhjiI3DAEG7lTfxAG1Qngq9ZXlUvfnb7E4ZjhqDtGk4tdyv8Ac3+b4w4TBqLjtAiRrb5QUAke4Amr/AYbblGD3Ja+B5PN8aqUJ1Vvk9PH7I5hiJQN3bn4sdz+NeqVkjwa2pvtZgSYtPlfUfwrF0b1Rn2G54P4g9VnuTeJ7LJbwHg9v4fsJrkxmH6anpvW4s8uxLw9S0tz3nY43BAIIINiCNwQeRrzZ61O5VQCgFAKAUAoBQCgFAKAUAoBQCgFAQ/0j/o4fnn7jVV5p1I8/Yu8k68+XuRjhj9bg+cfuNVdg/jx5+zLbH/Kz5e5VxT+uT/OH3FpjPjz/OAy/wCVhy92SH0c+zP86P7Gqwyvqy5lVnm+HJkMxZ78nzpPvGqefWlzfqX9PqrkvQuY/D9nI6dCLe4gMPqIqdWGxNxIUanSU1L800KZ5y2i/wCwgQe4MxH3vqrEpOVu5WJQgo3txd/QTw6RH/Ggf6XdR9Sg/Gszhs271fzYhPacu528k/clvo354j3Q/wCpVllXWn4e5SZ5up+PsRTMP00v8yX77VW1fiS5v1Lmh8KPJeiJlwj+oTe+b/LFWuB+Wl4lFmXzsPD1IKtUyPRHUuET/ukPzT95q9Jg/gQ5Hj8y+anz9jcXrqOI1WaZHFOCGBW+9169bda11acasHCW420K86E1OD1Oc5zlT4aQo4NjfQ3g46+/qPCvO4ihKjPZe7gz12ExUMRT2lv4rsZn8L8QHDNockwsdx8gn9oeXUfHnz3YPFui9mXV9Pzic+YYBYiO1Drrz7vsWOPs9Dyd0gqncToW/ab3fgOtfQMBR6OltPe/xHyXMq36rFdGurDTx4+engYHCnBcmNHbTuUiPIixeS23dvsq+dvcPGo4rHKk9mOr8kd2Dy7bim9IkzPo3wWm2mW9va7Rr++3s/VVf+4178PoWX7dQtaxD+IvR/PAwbDap0YgWFhIpJsNQ5Eb+1sB4gDeu6hmEJq09H5FfiMtlHqarzJdwnNPhCuExg2P6CQG6NtcxavAjcgHzA5CuHEqFX/tpeK48/ud+E6Sj/1VfB+xMb1wlgL0AvQHtAeXpcHtAeXoD2gPL0B7QCgFAKAUAoCH+kf9HD88/caqvNOpHn7F3knXny9yMcMfrcHzj9xqrsH8ePP2ZbY/5WfL3KuKf1yf5w+4tMZ8ef5wGX/Kw5e7JD6OfZn+dH9jVYZX1ZcyqzzfDkyF4z2pPnSfeNU9TfLx9S/p9WPJehvOMMLpkifwkijPxUBT9Wmu3HQtOMu1L89CvyyptQlHsk/P+bmgY7VwsskbninD9nLGnyYIB9GquzGw2Jxj2RXucOX1Okpyn2yfsbr0b88R7of9SurKutPw9yvzzdT8fYimYfppf5kv32qtq/ElzfqXND4UeS9ETLhH9Qm983+WKtcD8tLxKLMvnYeHqQVapkeiJJmzkYDB6SRvJyJHXpVjXbWFpWf5ZlVh4p42tddhb4MmY4tAWYiz7FmI9k9TUMBJ9Ortks0hFYaVkuHDvKuNpmGLYBmA0x7BiBy8jWcwlLp3ZvcjGVQi8Mrpb3wLvDmDGIw+KWQkldDKSSSrBXIIv9B8jUsJTVWlOMvAhjqrw9elKC7U+9aEahF9/AC/4f8AXlUsqw0a9baqaQjrLkty8X5XNX/IMfPC4XYo61aj2YJb7ve/Ba87GJnah3wsY21i7HxJknaO/wAFRdq9xgsX+opOut13Zdy+/Hs3HzzE5YsDVjhnrKy2n3tX+i3Lt38Tt+HhCKqqLKoCgdABYCqNtt3Z6GKSVkajifiSPAqjSo7B2KjRpuCBffURW/D4eVdtRdrGjEYmNBJyI9/tRw37mf6Iv+eur9sqf5Lz+xyfulLsZRmPF8WNwmLWJJEaOLXd9IsdQsV0sbEHe9IYSVGrByad2Zli4V6U9lbkRnh31/Gp2EMrJHGSzyF3Fyx2DMDqbYWCjbrXZX6Cg9uSu3uRxYd4ivHYi7JcTaZpnc+CSPL8M5lxAuHkALNd2LKiBie9Yi5PLb4aKdCFZuvNWj2G+pXqUUqEHeXaejgfMHGuTF2k5gGWZiP8Q2Hw2p+tw6dlDTkh+ixEldz1K+HeKMThMQMJmBYqSFDObsl9lOv9tD1NyOuxFYr4anVp9JR+n5uM0MVUpVOirfUR4qT8vaNb6Nbd3U2n9WJ9m9ue9HCP6K9tf5Mqcv12zfT+DptVJbHMOEMXIc3xCtI5UNi7KXYqLS7WBNharfFQisLFpdnoU+FnJ4qSb7SrOeI8VjsScLl7FUUkF1OksBszl+apflbc7dbVilh6VCn0lbf2fnEzVxFWvU6Kjp3lc3A+PjXXFjWaQb6dcqXPQMWN/iAKwsbQk7Shp4GXgq8VeNTU2XAvFzzOcNitp11aSRpL6faVhyDCx5cwD0rVjMIoLpKfVNuDxbm+jqdZE5qvLEUAoBQCgIj6RkJiiNthJv5XRrVWZov+uL7/AGZdZJJKrJd3uiHZRixDPHIQSEa5Ate1iNr++qmhUVOpGb4F5iaTq0ZU1xQzjGCaeSVQQHa4BtewUDe3urNeoqlSU1xGFpOlRjTb1SJd6O4iI5WI2ZlAPXSN/ttVplcWoSfayjzuac4x4peu4hGM9qT50n3jVNU3y8fU9DT6seS9Caca4e+Fgk+RoB9zJb7QtXGYQvRjLst5oocrqWxNSHbfyf2uRTKcP2k8SfKdL+4G5+oGquhDbqRj3lzianR0Zy7E/wA+ptuPf1v/ANKP7z115l8bwXucWT/LeL9jY+jfniPdD/qVuyrrT8Pc5c83U/H2IpmH6aX+ZL99qravxJc36lzQ+FHkvRE14Lj1YKVR+00o+lFFW+Xq+HkuZQZrLZxcZdiXqQJfPY9D4HoapD0nI2uPzNZMNBCAwaItcm1je9rb38a6qtdTowppbjjo4aUMRUqtq0rGVwOhOLWw5LIT5C1vtIrZl6brrkac2klhn3tFzjyIjFajydEI+Fwf7fTWcyi1Wv2ojk808PbsZjcP52MMsylC3aAAWI2IBG9/f4VDC4lUVKLV77jZjsG68oSUktnfc1Dd0BentHz6fCt1eq6FFYWHOb7+zlHj3o5cHQ/V4p5hUXdSXZHjLnU3r/4t2nvF2WvBHgp7EEpa58HEjTKD8HP9Jr1eQ6YXopc/qeP/AORu+MdaPL6aeZ1fIs0TFQJMh2Ybj5LDZlPuNclWk6c3BnRRqqpBTRdx+WwzgCaNJApuA6hrHlcXrEKkoaxdiU6cZ6SVzRZ9k+Aw8Ekz4aABFNu4BqbkqjzJsK6KNWvUmoKTOarSoU4OTitDnfC2Fb1LMZf2exWO/Vr6iPgLf1CrTEyXTU495V4SL6KpLhYmXoiH+6Sfz3/y4q4cz+KuX3O3K/gvn9jRcE97N5zL7Y9aIvzD9oF2/wAJaujF6YWKju09DRhNcXJy36nVqpi6OY+mRFvhjtqKzg9dI0W+sn66t8r/AL1yKfNd8PH2MXAEnPUJ53F/f6nvU5/JP8/uIw+e/Ow6xVKXRyDIWIzLHEHcLmBBHUOavayvh4L/AMlFQ+YqeJufQ3AOzxD+OqNfgFJ+1vqrnzSX9UUdGVxWzJ950Y1VFqcwx4UZ+nZ89Sa7fKMBv/8AG1/fVvG/6F38PqVE7frlb80OoVUFuKAUAoBQFrE4dZFKuAysLEHkRUZRUlZ7iUJyhJSi7NEYxHAsJN0kkQdO6w+sX+k1Xyyym3o2vMtoZ1WStKKfke4XgaFTd3kcdNlB99hf66Qyymndtvy9BUzqtJWikvP1JNBh1RQqAKqiwAFgBVhGKirLcVM5SnJyk7tkal4GhYkmSbvEnmnib/JqulllNtvaevL7FrHOq0Ulsx05/c3ePytZYDCxbSQouLX7pBB3FvCu2rRjUp9G9xX0sRKlV6WO/Xlqa3K+EooJVlV5GK3sGK23BXwUeBNc9HAQpTU02zrxGaVa1N02kk+fuyvOOF48TJ2jvIp0qtl02sCT4qetZr4KFaW020RwuZVMPT2IpNXvrf7l/IshTC69DO2vTfXp203tawHyjU8NhI0L7Lbv7GvF46eJttJK3Z3mtm4JhZmYyS3ZmY2KWuxJNu751zyy2nKTltPXl9jrhnNaMVHZjou/h4m4yXKVw0ZjRmYFi12te5AHgB0rrw9BUY7KZw4rEyxE9uSS04GFm3CkE7F+8jnmUI38yCCL+daa2BpVXtbn3G/DZnWoR2VZrsZrU4DjvvNIR5BB9dq0LK4X1k/I6nndS2kF5khyrKYsOumJbX5k7s3vJ/8Ayu6jQhSVoIrMRiateW1Ud/Q9zTKosQumVbgbgjYqeoIrNajCqrTQw+IqUJbVNkdPAyBgVlktvzCG3TwFz+FctPL4U57cZO63bvr4cO87a2bVKsOjlFWe/fquzx3PuuZmXcGwRsGYtIRuNdtN+ukDf43pSy+lB3d2+8xWzatUjsxtFd356G1zrKo8TC8Mo7rDmOakbhl8wasqVSVOSlEqKtKNSLjI5h6jmGUSM0QMsJ5lVZ4383Ubo3n9Z5VcbeHxcbS0fn/JTbGIwkv6dV+fQz/9qjWscMuv+YbfRpvWv9rV+tpyNv7q7dQwGwmYZtIplBihB2JVkjTzVTvI1vH6xWzbw+Ei9nV+f8GtwxGLa2tF+fUmWeZQmGyqeGEGyxt5szEgljbmTXBSqupiYzl2lhUpKnh3CPYYnolQjCSAgj8+/MEf8OLrWzMneqrdnuzTliapO/b7I1vGfDk8OJ9ewQJN9TqouytaxYL+0rDmPf1224XEQnT6GqQxWHqQqdNS8ShPSmQul8N+cGxtJYavcVuPdWXleuktCKzTTWGpj5Pk2JzLFDE41SkKkWVlKhgpuI0U76b82PP7JVa1PDU+jpb/AM3/AGI06NTE1OkqqyMjjvJJ4cUuOwqs26ltK6ijqNNyo3KkbH49ajg69OdLoahLGUKkKirUyzL6UJWTRHh1Ex2vqLAHqEtc+69Z/bIp3ctCLzOTjZR1L3B/DcscWJxWJBV3hmCq2zWYFmdh4EkDb39axicTGU404bk1/BPC4aUYyqT3tM1fB2ZzYbAyy4dNZXERa10lroYje+ncb238K3YqnCpWjGbtozThKk6dFygr6+RsJ/Sg7rpgw4Ep2BLmSx8kVQTWpZYk7zlp9DZLM21aMdTP4A4alErYzF6hK2rQH2a7e07DwJBIA8ATtyrXjcTDZ6GnuNuCw01Lpqm9nQarCzFAKAUAoBQCgFAKAUAoBQCgFAKA8vQHtAKAUAoBQCgFAeEUB5oFDFj0ChkEUAAoD2gKOzHQUMWK6GRQFOgUMWMTOP1eb+XL9w1spdePNEanUfIhXoc/QT/zF+4K78z68eRXZX8OXM6AEFVhaWKqAUAoBQCgFAa7iHNlwmGmxDi6woz26kDZfibD40BxbLsvz3MMM2ZJjWjJ7R4oFLoGVTyVB3bbELqvew33vQHU/Rxn0uOwEU2IQpN3kkBUrdlNtQB5ahY9NzQEnoCOZ5xzgMHKIcTiUSQ27tmYrfca9IOj42oDfYXEpIivGyujgMrKQVZSLggjmDQF2gItj/SHlsPadpiowYn7N1AdmD3II0qpJsVNyBYWoCQ5fjo541lhdXjcAqym4YeVAXyaA4nwzn75jn8jDHssMT/mIV19niEUMCAoIA2BYkg7mgO20BrM+z/D4KPtcVKsSXsC17sbXsqjdjbwAoCnh7iLDY6PtMJKsqA2NrgqedmVgCvxFAbWgNTmvEuFw0iRYiZIndXdQ9xdUBLG/IABTzNAX8kzeHFwpPh31xPq0tZlvpdkbZgD7SkUBn0BGD6Qcu9Y9W9bj7a+m3e06r209pbRe+1r86Ak9AWcXiViR5JDpRFZ2J5KqjUxPuANARl/STlY7O+Mi/O30+0QLErdzbuC4O7WoCVg0B7QEYX0gZccT6sMVGZr6bd7TqvbT2ltF77WvQEnoCiWQKCzEBQCSSbAAbkknkKAjuT8e5fipjBBio3l3AWzLrI37jMAH5H2SaAkOIiDqytuGBU+GxFjWU2ndGGrqzNTgcuwuXRSMtoYvbdnckCwtcljtWyrWnVd5s10qMKStBGPw9xxgcc7R4XELI63OmzoxA5lQ4GoeYvWo2kioBQCgFAKAUBEfSzCXyjGhb3EerborqzfUDQFn0bZpEMlw0uoaIYSHPyTEDrv05X+NAbvhTiOLMIBiMOHEZZlHaKFJK87C52vt8KA3BoDiHo+yPD49s6lxsaySGWVbvuYx+cN0J3QggWI5aR0oCT+gHEM2VKGvZJplW/ye6+3+JmoDpNAcG4Q4ew2Jn4gfERLI0cmJCFhfRqacll6NdRvzFtqAnPoKP8A3PB8+f8AzWoCfsKA476MMqgXO810wxjsH/M2RR2V2dT2e3duNtvCgOx0Bxf0pzTPnuXxRwJidERkjhkYKjuTIWuTtsI0O/yRQGy4ByjGx5xiMTNhEwsM8JDxxyxuokUx2bSpvc2bwt3j1oDq1Acj9JmVxYrPMqgnXVG6y6luRqClmsSN7XAoDqOV5bFholigRY411aUXYDUxY2+JJ+NAYHGuJeLL8ZJHs6QTspHMERtYi1AcIyXJsZiskWCDLoWSRmcYsyxrIWWcgkq1iNlMdr8t6A75wssoweGGI/TCGISbhu+EAO4JB38b0Bb4z/8AD8b/AOWxX+S9AcGjyDDjhdsV2SesGYfnSLuPz4jsG8Bp8Bt40B3/AIYcnB4YncmGAn/21oDG45xLx5djHjuHXDzlSOakRt3h7ufwoDmfBvBOW4nI4HxJSIszO2JDRxyK4lZdHaOCLbBbcvjvQHZILaVsdQsLNe+oW538b0BCPTbiGTJ8ToJGowobfJaVQw+I2+NAc4mybMMRhMuMGXQQ+r+ryxYhJotUg0Brm5HtGzkX5igPoFaAifpRyOTG5dNBEyq7GNl1kKrlHDaCTyvbbzAoDn/BuahcywcGZ5b6tjERo4JotUakBGXvRg6XBGoagSLnkPADtooBQCgFAKAUBbnjVlZXAKkEEHkQRYg+VqA43i/Q7FqdcPmbRYWRgzQe343tftAGt4FlJFhzoDqGQYXDYPDx4eBkWOMWF3Uk73LMfEkkk+ZoDP8AXo/3if1L+NAcz4j9GqTYiebCZicKuKv6xEoDrJfdrWddid7G+7NvY2oCccL5fhsBho8NA66Iwd2dSzEkszMepJJ8uXIUBtfXo/3if1L+NAQzh7hKPCtmTeto/r7SN7Kr2Woyn5Z127Ty9nz2A2XAmUR5bg0wvrCS6DIddljvrYt7OpuV+tASH16P94n9S/jQET4Z4bjwmNxuL9aR/XG1aLKvZ94tbVrOrn0FASz16P8AeJ/Uv40BEuOuF4cwMMseKGGxWHN4pkIYgEglWXULjbbfbfncggWuCuFI8FNNisRjPWsXOArytpQBBY6VUE+Kr4/srYDxAmXr0f7xP6l/GgIvnXD8eIzHB471lF9VDjs7K3aagw9vWNPPoeVAScY6P94n9S/jQFE+IhdWVnjKsCpBZbEEWIO/SgOXf7LVAbDrmjjL2k7Q4ayk8w2ntNfUA30+HK+9AdPwksESLHG0aoiqqgMtgqiwA36CgLGddniMPND2yL20Useq6tp1oU1WuL2ve1xQEMHAcf5H/Jfrqe3q7bQv73tbdn2nw9qgJrlTRwwxRdqjdmiJquovpULe1za9qAvYmeGRGR2jZHDKwLLYqwsQd+lAcrj9E0QYRHMnbACTtfVTbc9C+u3+LTf470B1hcZEAAHjAH8S/jQGDnuGw2Lglw8zoY5VKtZ1BHiCD4EEAj3UBAMs9GwDwDF5mcThcKwaHDkKgBB7oZtZuBytbcdBtQHTRjo/3if1L+NAaTjPJ8PmWFfDSzKgbSyurKSjKbggE7+II6E8udARzIuCymLhxWOzL1xsMpSBSqRBLgrdrMdRsffcC5NAdDilVhdSCPIg/ZQFygFAKAUAoBQHlALUAtQA0BahxKsWCkEodLDodIax+DA/GsKSd7cCUoSik2t+70LtZIigLOKxSxgFzYFkUc/aZgqjbqSKw5JbyUYOTsi9WSIoBQFmTForIrOoZ7hASAWIFzpHjYUM2ZeoYFAY2YY6OBC8rBVFhc9TsAANyT0FAU5bmcWIUtC4YA6TzBVrA6WU7qdxsaNWBdbFIJBGXXtCpYLcaioNiQOlzS3EF6gBoDGbHxiQxmRe0CdoVuNWi9tVul/Gs7MrXsR243tcxMBxBh5tGiQfnGZUDXQuVAY6AwBYWYG423FTlRnHeiEa0JbmbStZtNXmfEOGw76J5ljYqGs1/ZJIvy8j9FbadCpUV4q5qnXpwdpOxk/lOG0Z7VLSkCM6haQnkE61Ho53as9N5LpI6O+/cZYqBMUAoBQCgFAe0AoBQCgFAKAUAoBQCgMXM8asMTyNyUXt1PIKPMkgfGoVKipxcmbaNJ1aiguP55EZyjtMPKhljde3usjMUIM5LOhWzG17lBe37FcFDbpTTkmtrfz3r7fQs8T0dem1CSez1Uk+rufDk/qeJm0nYtP6wGk0ynsNKWjKmx7o794xud97HlepqrLYc9rXs7PfTiQlh4dIqWxZXX9Wuvtrw9yvGY94ox2eKExd4VL/AJkdkHDG4PsjVay6r2PWpubUdJ3vx00/O81wpRnL+qns2T011t56cbFmTFyNEVldXCYrBAHXGzgmVCUk7PYEbW2GxHSjctmzd9V2X38bGVCKneKteMuDS3Pdc8lzjEGR2V1XRN2YjaSBEI16QrBu/rYbg38Rtap7cm278d2n+yHQ09lK3C97P/VjNlx049dlDlhh2lVIgq2J7JGuxA1G1ybDz5+E7y1fYatiH9Ebb978S3hMTJ2kEYxva9skrGyx3U9mdLLYbKDyBvuOZ3qSe7UxKKs3s2sY+ShkTB97VqbFEalS6WR9lNrjcX+PSkdyMT1b8BgMzxCx4eRpTMZ8JLNoKoBrSON106RffVY87+VSRGUY3atuZVgcxk14K2ME3rDEugWMbdjI/d0i6qGAFjve2/MGRFrfobjicRFIxLIYSZU7KQD2JQGKkkiwBGob7G9vGsogjRvnstuyMsa2xIhfFRqNNjCZAbNdVckLHvcAn4VLZW8iy5Ljmik1JIMUyYbGMH0xlmZJVAW6D9m+kgWvblepKN12akW7GFh86xIVm7dXD4eeXeTDsVKpdZIVjF9OrukNfmN9jWzYi3u495DafaVY+acxSI+IZhLgHnPcjGkrbUq2X2WUlTe53uCKzFRumludiEnKzV+Begie/Z9qb/k9GEmiLWLyMbX08tNlt5X570032/u3GGna1+G8s5Y7xQ5cQxmLRzOqssdwBhNSxowW4Fxz5m+5NTmlKU1u/wBkIXjGDvf/AEbThPGGXRI2NEzSxlzCBGAhut9IHfULfSdRO58KhiIKN0oWs9+v53k6E3Kzc73W787D3EY+KHMZTNJHGpwkG8jKoP56brRQlKgtlN/1P0QcoxrPafD3Zp8tcB4mhUDDy49jCCg3T1ZtTRhhdVZ1JFrePWt9Rf0tS6yjr9ePgaoPVOO5y0+n3KY8+nSOUPiQXJg/ODsZIIo5ZWQzRlLGwAtpfla9zvWXQg5K0dNdNU20tz/giq01F3lrprvWr3q3uZ2Ix7q0UC466SPIGxBEJZCqIywAgaAzai1yOQtWuNNNObp6rhr369psc2mo7e/jp9OwtJns8cJxBk7eHDTSRyMiqO3hsAJRbbUjmxINjZqy6EJS2LWclddz7PFGOmnGO3vSf1Xb4FvE5jjAYIpJDG8kck7FTBGQS+0KmUaSI1Iv4nnyrMadJqUoq9nbj9dO36GHUqXSbtdX4fTXsMjD4/EznBJ26xmWPEtI8PZyBxG6BWQ7qCQd7XAuw6Wi4U4bb2b2ate6338fxE9qpJxV7Xve3dYv5hjMVHiPVVYn1hw8MtlJiiUgzowta6gWUkf8QX3FRhCnKHSPhvXa+H14mZznGfR9u5+v8EtWuM6z2gFAKAUAoBQCgFAKAokiDbMARsdwDuNwd6w0nozKk1qhJEGFmAIuDuL7jcHejSe8Jtbi2uDjDFwiBzsWCjUR0J5msbEb3tqSdSTjstu3YUx4CJVZVjQK19QCqA1/lC29NiK0sHUm2m27rvKosHGqhFRFUEEKFAAINwQALc6KKStYw5ybu3qeNgoy4kKIXGwfSNQHzrXrOyr3G1K1r6F1YgL2AFzc2Frnlc9eVZI3LUGBjT2I0Xct3VVdyLE7Dn51iyRlyb3srXDqLWVRpvbYbX526XrJi7PPV1AFlA0gqtgBpFrWXpyHLpQGowPDixyI7OX0FmHcjUl2UrrkZQC7BSRc9TQk5XRuZ4FdSrqrKeasAQfeDsaES0mAiEfZCOMR79wKoTfc921qXBVBhESwREXSCBpUDSCbkC3IX3o3cFEOXRJr0RRrr9vSijX86w73xrO0+0xZFw4ZPkr7OnkPZ+T7vKl2LI9GHW99K3tpvYez8n3eVYuxZAYZBpsq9zZdh3drd3ptttWbsWRRBgIkZnSNFd/aZVUM3ziBc1lyk1ZswoRTukJsDG51PGjMNrsqk7b8yKKckrJhwi9Wi40Km1wDpN1uAdJta46bE1hNozZFmHL4k16I417Q3fSqjWT4tYd741lzk7Xb0MKEVeyKRlUAj7IQxdl8jQuj+m1qz0k9rau79tzHRwts2Vi8uGQLoCqEtbTYabdLcrVG7ve+pLZVrW0KMZgY5RpljSRQb2dVcX62YUjKUeq7GJQjLSSuXPV1uCFW6ghTYd0G1wOg2H0UuzNkYUWWAYlsQxLMUWNQQLRqDqbT847n3Cp9I9jYXP8AORBU1t7Zsq1mwUAoBQCgFAKAUAoBQCgFAKAUAoBQCgFAKAUAoBQCgFAKAUAoBQCgFAKAUAoBQCgFAKAUAoBQCgFAKAUAoBQCgFAKAUAoBQCgFAKAUAoBQCgFAKAUAoBQCgFAKAUAoBQCgFAKAUAoBQCgFAKAUAoBQCgFAKAUAoBQCgFAKAUAoBQCgFAKAUAoBQCgFAKAUAoBQCgFAKAUAoBQCgFAK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1" name="Picture 2" descr="C:\Users\nagapraveen-p\AppData\Local\Microsoft\Windows\Temporary Internet Files\Content.Outlook\XLM8YBCH\logo (2).png"/>
          <p:cNvPicPr>
            <a:picLocks noChangeAspect="1" noChangeArrowheads="1"/>
          </p:cNvPicPr>
          <p:nvPr/>
        </p:nvPicPr>
        <p:blipFill>
          <a:blip r:embed="rId2"/>
          <a:srcRect/>
          <a:stretch>
            <a:fillRect/>
          </a:stretch>
        </p:blipFill>
        <p:spPr bwMode="auto">
          <a:xfrm>
            <a:off x="152400" y="0"/>
            <a:ext cx="2907916" cy="1425165"/>
          </a:xfrm>
          <a:prstGeom prst="rect">
            <a:avLst/>
          </a:prstGeom>
          <a:noFill/>
        </p:spPr>
      </p:pic>
      <p:pic>
        <p:nvPicPr>
          <p:cNvPr id="1026" name="Picture 2" descr="H:\Yossef Sari\AT-2014 Group Photo_Day 1.jpg"/>
          <p:cNvPicPr>
            <a:picLocks noChangeAspect="1" noChangeArrowheads="1"/>
          </p:cNvPicPr>
          <p:nvPr/>
        </p:nvPicPr>
        <p:blipFill>
          <a:blip r:embed="rId3"/>
          <a:srcRect/>
          <a:stretch>
            <a:fillRect/>
          </a:stretch>
        </p:blipFill>
        <p:spPr bwMode="auto">
          <a:xfrm>
            <a:off x="228600" y="3429000"/>
            <a:ext cx="4343400" cy="28956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5" name="Picture 2" descr="\\omicswb-144\Vittal Team\nikhil\Addicton 2014 day 3\IMG_1433.jpg"/>
          <p:cNvPicPr>
            <a:picLocks noChangeAspect="1" noChangeArrowheads="1"/>
          </p:cNvPicPr>
          <p:nvPr/>
        </p:nvPicPr>
        <p:blipFill>
          <a:blip r:embed="rId4" cstate="print"/>
          <a:srcRect/>
          <a:stretch>
            <a:fillRect/>
          </a:stretch>
        </p:blipFill>
        <p:spPr bwMode="auto">
          <a:xfrm>
            <a:off x="5410200" y="3657601"/>
            <a:ext cx="2859287" cy="1905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xmlns="" val="23182188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i="1" dirty="0" smtClean="0">
                <a:effectLst/>
                <a:latin typeface="Times New Roman"/>
                <a:ea typeface="Calibri"/>
              </a:rPr>
              <a:t>Relationship between participation and perceived social difficulties</a:t>
            </a:r>
            <a:endParaRPr lang="en-AU" dirty="0"/>
          </a:p>
        </p:txBody>
      </p:sp>
      <p:sp>
        <p:nvSpPr>
          <p:cNvPr id="3" name="Content Placeholder 2"/>
          <p:cNvSpPr>
            <a:spLocks noGrp="1"/>
          </p:cNvSpPr>
          <p:nvPr>
            <p:ph idx="1"/>
          </p:nvPr>
        </p:nvSpPr>
        <p:spPr/>
        <p:txBody>
          <a:bodyPr>
            <a:normAutofit fontScale="62500" lnSpcReduction="20000"/>
          </a:bodyPr>
          <a:lstStyle/>
          <a:p>
            <a:r>
              <a:rPr lang="en-AU" b="1" i="1" dirty="0" smtClean="0"/>
              <a:t>home</a:t>
            </a:r>
            <a:r>
              <a:rPr lang="en-AU" dirty="0" smtClean="0"/>
              <a:t> </a:t>
            </a:r>
            <a:r>
              <a:rPr lang="en-AU" dirty="0"/>
              <a:t>(arguments at home, disagreements between your parents, disagreements between you and your mother, disagreements between you and your father, lack of understanding by your parents, abiding by petty rules at home, living at home, not being taken seriously by your parents, little or no control over your life, lack of trust from adults, parents expecting too much from you, parents disturbing you about the way you look), </a:t>
            </a:r>
            <a:endParaRPr lang="en-AU" dirty="0" smtClean="0"/>
          </a:p>
          <a:p>
            <a:r>
              <a:rPr lang="en-AU" b="1" i="1" dirty="0" smtClean="0"/>
              <a:t>peer</a:t>
            </a:r>
            <a:r>
              <a:rPr lang="en-AU" dirty="0" smtClean="0"/>
              <a:t> </a:t>
            </a:r>
            <a:r>
              <a:rPr lang="en-AU" dirty="0"/>
              <a:t>(pressure to fit in with peers, being hassled for not fitting in, peers disturbing you about the way you look, being judged by your friends, disagreements between you and your peers), </a:t>
            </a:r>
            <a:endParaRPr lang="en-AU" dirty="0" smtClean="0"/>
          </a:p>
          <a:p>
            <a:r>
              <a:rPr lang="en-AU" b="1" i="1" dirty="0" smtClean="0"/>
              <a:t>personal</a:t>
            </a:r>
            <a:r>
              <a:rPr lang="en-AU" dirty="0" smtClean="0"/>
              <a:t> </a:t>
            </a:r>
            <a:r>
              <a:rPr lang="en-AU" dirty="0"/>
              <a:t>(satisfaction with how you look, changes in your physical appearance with growing up) </a:t>
            </a:r>
            <a:r>
              <a:rPr lang="en-AU" dirty="0" smtClean="0"/>
              <a:t>and, </a:t>
            </a:r>
          </a:p>
          <a:p>
            <a:r>
              <a:rPr lang="en-AU" b="1" i="1" dirty="0" smtClean="0"/>
              <a:t>school</a:t>
            </a:r>
            <a:r>
              <a:rPr lang="en-AU" dirty="0" smtClean="0"/>
              <a:t> </a:t>
            </a:r>
            <a:r>
              <a:rPr lang="en-AU" dirty="0"/>
              <a:t>(lack of respect from teachers, not being listened to by teachers, getting along with your teachers, disagreements between you and your teachers, teachers disturbing you about the way you look, abiding by petty rules at school) factors.</a:t>
            </a:r>
          </a:p>
        </p:txBody>
      </p:sp>
    </p:spTree>
    <p:extLst>
      <p:ext uri="{BB962C8B-B14F-4D97-AF65-F5344CB8AC3E}">
        <p14:creationId xmlns:p14="http://schemas.microsoft.com/office/powerpoint/2010/main" xmlns="" val="27505073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75656" y="332655"/>
            <a:ext cx="6336704" cy="16086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368499" y="2636912"/>
            <a:ext cx="6443861" cy="23635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503715" y="5373216"/>
            <a:ext cx="6308645" cy="113817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26677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sz="2800" dirty="0"/>
              <a:t>Relationship between participation and perceived social </a:t>
            </a:r>
            <a:r>
              <a:rPr lang="en-AU" sz="2800" dirty="0" smtClean="0"/>
              <a:t>difficulties</a:t>
            </a:r>
            <a:br>
              <a:rPr lang="en-AU" sz="2800" dirty="0" smtClean="0"/>
            </a:br>
            <a:r>
              <a:rPr lang="en-AU" sz="2000" dirty="0" smtClean="0"/>
              <a:t>Card Games</a:t>
            </a:r>
            <a:endParaRPr lang="en-AU" sz="2800" dirty="0"/>
          </a:p>
        </p:txBody>
      </p:sp>
      <p:sp>
        <p:nvSpPr>
          <p:cNvPr id="3" name="Content Placeholder 2"/>
          <p:cNvSpPr>
            <a:spLocks noGrp="1"/>
          </p:cNvSpPr>
          <p:nvPr>
            <p:ph idx="1"/>
          </p:nvPr>
        </p:nvSpPr>
        <p:spPr/>
        <p:txBody>
          <a:bodyPr>
            <a:noAutofit/>
          </a:bodyPr>
          <a:lstStyle/>
          <a:p>
            <a:r>
              <a:rPr lang="en-AU" sz="2000" dirty="0" smtClean="0"/>
              <a:t>Positive response*</a:t>
            </a:r>
          </a:p>
          <a:p>
            <a:pPr lvl="1"/>
            <a:r>
              <a:rPr lang="en-AU" sz="1600" dirty="0" smtClean="0"/>
              <a:t>‘</a:t>
            </a:r>
            <a:r>
              <a:rPr lang="en-AU" sz="1600" dirty="0"/>
              <a:t>disagreements between you and your </a:t>
            </a:r>
            <a:r>
              <a:rPr lang="en-AU" sz="1600" dirty="0" smtClean="0"/>
              <a:t>father’</a:t>
            </a:r>
          </a:p>
          <a:p>
            <a:r>
              <a:rPr lang="en-AU" sz="2000" dirty="0"/>
              <a:t>where, there were frequent arguments, more adolescents stated they sometimes </a:t>
            </a:r>
            <a:r>
              <a:rPr lang="en-AU" sz="2000" dirty="0" smtClean="0"/>
              <a:t>gambled</a:t>
            </a:r>
          </a:p>
          <a:p>
            <a:r>
              <a:rPr lang="en-AU" sz="2000" dirty="0" smtClean="0"/>
              <a:t>Negative response*</a:t>
            </a:r>
            <a:endParaRPr lang="en-AU" sz="2000" dirty="0"/>
          </a:p>
          <a:p>
            <a:pPr lvl="1"/>
            <a:r>
              <a:rPr lang="en-AU" sz="1600" dirty="0" smtClean="0"/>
              <a:t>‘</a:t>
            </a:r>
            <a:r>
              <a:rPr lang="en-AU" sz="1600" dirty="0"/>
              <a:t>lack of respect from </a:t>
            </a:r>
            <a:r>
              <a:rPr lang="en-AU" sz="1600" dirty="0" smtClean="0"/>
              <a:t>teachers’</a:t>
            </a:r>
          </a:p>
          <a:p>
            <a:pPr lvl="1"/>
            <a:r>
              <a:rPr lang="en-AU" sz="1600" dirty="0" smtClean="0"/>
              <a:t>‘</a:t>
            </a:r>
            <a:r>
              <a:rPr lang="en-AU" sz="1600" dirty="0"/>
              <a:t>not being listened to by teachers</a:t>
            </a:r>
            <a:r>
              <a:rPr lang="en-AU" sz="1600" dirty="0" smtClean="0"/>
              <a:t>’,</a:t>
            </a:r>
          </a:p>
          <a:p>
            <a:pPr lvl="1"/>
            <a:r>
              <a:rPr lang="en-AU" sz="1600" dirty="0" smtClean="0"/>
              <a:t>‘disagreements </a:t>
            </a:r>
            <a:r>
              <a:rPr lang="en-AU" sz="1600" dirty="0"/>
              <a:t>between you and your teachers’ </a:t>
            </a:r>
            <a:r>
              <a:rPr lang="en-AU" sz="1600" dirty="0" smtClean="0"/>
              <a:t> </a:t>
            </a:r>
          </a:p>
          <a:p>
            <a:pPr lvl="1"/>
            <a:r>
              <a:rPr lang="en-AU" sz="1600" dirty="0" smtClean="0"/>
              <a:t>‘teachers </a:t>
            </a:r>
            <a:r>
              <a:rPr lang="en-AU" sz="1600" dirty="0"/>
              <a:t>disturbing you about the way you look’ </a:t>
            </a:r>
            <a:r>
              <a:rPr lang="en-AU" sz="1600" dirty="0" smtClean="0"/>
              <a:t> </a:t>
            </a:r>
          </a:p>
          <a:p>
            <a:r>
              <a:rPr lang="en-AU" sz="2000" dirty="0" smtClean="0"/>
              <a:t>where </a:t>
            </a:r>
            <a:r>
              <a:rPr lang="en-AU" sz="2000" dirty="0"/>
              <a:t>the adolescent did not believe this statement </a:t>
            </a:r>
            <a:r>
              <a:rPr lang="en-AU" sz="2000" dirty="0" smtClean="0"/>
              <a:t>had </a:t>
            </a:r>
            <a:r>
              <a:rPr lang="en-AU" sz="2000" dirty="0"/>
              <a:t>significantly higher card </a:t>
            </a:r>
            <a:r>
              <a:rPr lang="en-AU" sz="2000" dirty="0" smtClean="0"/>
              <a:t>play</a:t>
            </a:r>
          </a:p>
          <a:p>
            <a:r>
              <a:rPr lang="en-AU" sz="2000" dirty="0" smtClean="0"/>
              <a:t>Overall</a:t>
            </a:r>
            <a:r>
              <a:rPr lang="en-AU" sz="2000" dirty="0"/>
              <a:t>, adolescent card gamblers who were having few problems at home or school were higher frequency </a:t>
            </a:r>
            <a:r>
              <a:rPr lang="en-AU" sz="2000" dirty="0" smtClean="0"/>
              <a:t>players</a:t>
            </a:r>
            <a:endParaRPr lang="en-AU" sz="2000" dirty="0"/>
          </a:p>
        </p:txBody>
      </p:sp>
      <p:sp>
        <p:nvSpPr>
          <p:cNvPr id="4" name="Rectangle 3"/>
          <p:cNvSpPr/>
          <p:nvPr/>
        </p:nvSpPr>
        <p:spPr>
          <a:xfrm>
            <a:off x="683568" y="6309320"/>
            <a:ext cx="4598310" cy="369332"/>
          </a:xfrm>
          <a:prstGeom prst="rect">
            <a:avLst/>
          </a:prstGeom>
        </p:spPr>
        <p:txBody>
          <a:bodyPr wrap="none">
            <a:spAutoFit/>
          </a:bodyPr>
          <a:lstStyle/>
          <a:p>
            <a:r>
              <a:rPr lang="en-AU" dirty="0" smtClean="0"/>
              <a:t>Post-hoc analysis; Bonferroni </a:t>
            </a:r>
            <a:r>
              <a:rPr lang="en-AU" dirty="0"/>
              <a:t>correction p &lt; .</a:t>
            </a:r>
            <a:r>
              <a:rPr lang="en-AU" dirty="0" smtClean="0"/>
              <a:t>05</a:t>
            </a:r>
            <a:endParaRPr lang="en-AU" dirty="0"/>
          </a:p>
        </p:txBody>
      </p:sp>
    </p:spTree>
    <p:extLst>
      <p:ext uri="{BB962C8B-B14F-4D97-AF65-F5344CB8AC3E}">
        <p14:creationId xmlns:p14="http://schemas.microsoft.com/office/powerpoint/2010/main" xmlns="" val="29774967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sz="2800" dirty="0">
                <a:solidFill>
                  <a:prstClr val="black"/>
                </a:solidFill>
              </a:rPr>
              <a:t>Relationship between participation and perceived social difficulties</a:t>
            </a:r>
            <a:br>
              <a:rPr lang="en-AU" sz="2800" dirty="0">
                <a:solidFill>
                  <a:prstClr val="black"/>
                </a:solidFill>
              </a:rPr>
            </a:br>
            <a:r>
              <a:rPr lang="en-AU" sz="2000" dirty="0" smtClean="0">
                <a:solidFill>
                  <a:prstClr val="black"/>
                </a:solidFill>
              </a:rPr>
              <a:t>Sports betting</a:t>
            </a:r>
            <a:endParaRPr lang="en-AU" dirty="0"/>
          </a:p>
        </p:txBody>
      </p:sp>
      <p:sp>
        <p:nvSpPr>
          <p:cNvPr id="3" name="Content Placeholder 2"/>
          <p:cNvSpPr>
            <a:spLocks noGrp="1"/>
          </p:cNvSpPr>
          <p:nvPr>
            <p:ph idx="1"/>
          </p:nvPr>
        </p:nvSpPr>
        <p:spPr/>
        <p:txBody>
          <a:bodyPr>
            <a:normAutofit fontScale="70000" lnSpcReduction="20000"/>
          </a:bodyPr>
          <a:lstStyle/>
          <a:p>
            <a:r>
              <a:rPr lang="en-AU" dirty="0" smtClean="0"/>
              <a:t>‘</a:t>
            </a:r>
            <a:r>
              <a:rPr lang="en-AU" dirty="0"/>
              <a:t>living at home</a:t>
            </a:r>
            <a:r>
              <a:rPr lang="en-AU" dirty="0" smtClean="0"/>
              <a:t>’</a:t>
            </a:r>
          </a:p>
          <a:p>
            <a:pPr lvl="1"/>
            <a:r>
              <a:rPr lang="en-AU" dirty="0" smtClean="0"/>
              <a:t>adolescent who lived </a:t>
            </a:r>
            <a:r>
              <a:rPr lang="en-AU" dirty="0"/>
              <a:t>at home </a:t>
            </a:r>
            <a:r>
              <a:rPr lang="en-AU" dirty="0" smtClean="0"/>
              <a:t>only some </a:t>
            </a:r>
            <a:r>
              <a:rPr lang="en-AU" dirty="0"/>
              <a:t>of the time were significantly more likely to </a:t>
            </a:r>
            <a:r>
              <a:rPr lang="en-AU" dirty="0" smtClean="0"/>
              <a:t>gamble on sports</a:t>
            </a:r>
          </a:p>
          <a:p>
            <a:r>
              <a:rPr lang="en-AU" dirty="0" smtClean="0"/>
              <a:t>‘lack </a:t>
            </a:r>
            <a:r>
              <a:rPr lang="en-AU" dirty="0"/>
              <a:t>of trust from </a:t>
            </a:r>
            <a:r>
              <a:rPr lang="en-AU" dirty="0" smtClean="0"/>
              <a:t>adults’</a:t>
            </a:r>
          </a:p>
          <a:p>
            <a:pPr lvl="1"/>
            <a:r>
              <a:rPr lang="en-AU" dirty="0" smtClean="0"/>
              <a:t>where </a:t>
            </a:r>
            <a:r>
              <a:rPr lang="en-AU" dirty="0"/>
              <a:t>the adolescent sometimes believed this statement they had significantly higher sports </a:t>
            </a:r>
            <a:r>
              <a:rPr lang="en-AU" dirty="0" smtClean="0"/>
              <a:t>betting</a:t>
            </a:r>
          </a:p>
          <a:p>
            <a:r>
              <a:rPr lang="en-AU" dirty="0" smtClean="0"/>
              <a:t>‘</a:t>
            </a:r>
            <a:r>
              <a:rPr lang="en-AU" dirty="0"/>
              <a:t>teachers disturbing you about the way you </a:t>
            </a:r>
            <a:r>
              <a:rPr lang="en-AU" dirty="0" smtClean="0"/>
              <a:t>look’</a:t>
            </a:r>
          </a:p>
          <a:p>
            <a:pPr lvl="1"/>
            <a:r>
              <a:rPr lang="en-AU" dirty="0" smtClean="0"/>
              <a:t>where </a:t>
            </a:r>
            <a:r>
              <a:rPr lang="en-AU" dirty="0"/>
              <a:t>the adolescent did not believe this statement they had significantly higher sports </a:t>
            </a:r>
            <a:r>
              <a:rPr lang="en-AU" dirty="0" smtClean="0"/>
              <a:t>betting</a:t>
            </a:r>
          </a:p>
          <a:p>
            <a:r>
              <a:rPr lang="en-AU" dirty="0" smtClean="0"/>
              <a:t>‘</a:t>
            </a:r>
            <a:r>
              <a:rPr lang="en-AU" dirty="0"/>
              <a:t>abiding by petty rules at school</a:t>
            </a:r>
            <a:r>
              <a:rPr lang="en-AU" dirty="0" smtClean="0"/>
              <a:t>’</a:t>
            </a:r>
          </a:p>
          <a:p>
            <a:pPr lvl="1"/>
            <a:r>
              <a:rPr lang="en-AU" dirty="0" smtClean="0"/>
              <a:t>where </a:t>
            </a:r>
            <a:r>
              <a:rPr lang="en-AU" dirty="0"/>
              <a:t>the adolescent sometimes believed this statement they had significantly higher sports </a:t>
            </a:r>
            <a:r>
              <a:rPr lang="en-AU" dirty="0" smtClean="0"/>
              <a:t>betting</a:t>
            </a:r>
          </a:p>
          <a:p>
            <a:r>
              <a:rPr lang="en-AU" dirty="0" smtClean="0"/>
              <a:t>Adolescent </a:t>
            </a:r>
            <a:r>
              <a:rPr lang="en-AU" dirty="0"/>
              <a:t>sports bettors experienced higher frequency participation where they had some difficulties at home and </a:t>
            </a:r>
            <a:r>
              <a:rPr lang="en-AU" dirty="0" smtClean="0"/>
              <a:t>school </a:t>
            </a:r>
            <a:endParaRPr lang="en-AU" dirty="0"/>
          </a:p>
        </p:txBody>
      </p:sp>
      <p:sp>
        <p:nvSpPr>
          <p:cNvPr id="4" name="Rectangle 3"/>
          <p:cNvSpPr/>
          <p:nvPr/>
        </p:nvSpPr>
        <p:spPr>
          <a:xfrm>
            <a:off x="683568" y="6309320"/>
            <a:ext cx="4598310" cy="369332"/>
          </a:xfrm>
          <a:prstGeom prst="rect">
            <a:avLst/>
          </a:prstGeom>
        </p:spPr>
        <p:txBody>
          <a:bodyPr wrap="none">
            <a:spAutoFit/>
          </a:bodyPr>
          <a:lstStyle/>
          <a:p>
            <a:r>
              <a:rPr lang="en-AU" dirty="0" smtClean="0"/>
              <a:t>Post-hoc analysis; Bonferroni </a:t>
            </a:r>
            <a:r>
              <a:rPr lang="en-AU" dirty="0"/>
              <a:t>correction p &lt; .</a:t>
            </a:r>
            <a:r>
              <a:rPr lang="en-AU" dirty="0" smtClean="0"/>
              <a:t>05</a:t>
            </a:r>
            <a:endParaRPr lang="en-AU" dirty="0"/>
          </a:p>
        </p:txBody>
      </p:sp>
    </p:spTree>
    <p:extLst>
      <p:ext uri="{BB962C8B-B14F-4D97-AF65-F5344CB8AC3E}">
        <p14:creationId xmlns:p14="http://schemas.microsoft.com/office/powerpoint/2010/main" xmlns="" val="31840130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2500" dirty="0">
                <a:solidFill>
                  <a:prstClr val="black"/>
                </a:solidFill>
              </a:rPr>
              <a:t>Relationship between participation and perceived social difficulties</a:t>
            </a:r>
            <a:br>
              <a:rPr lang="en-AU" sz="2500" dirty="0">
                <a:solidFill>
                  <a:prstClr val="black"/>
                </a:solidFill>
              </a:rPr>
            </a:br>
            <a:r>
              <a:rPr lang="en-AU" sz="1800" dirty="0" smtClean="0">
                <a:solidFill>
                  <a:prstClr val="black"/>
                </a:solidFill>
              </a:rPr>
              <a:t>Lotteries</a:t>
            </a:r>
            <a:endParaRPr lang="en-AU" dirty="0"/>
          </a:p>
        </p:txBody>
      </p:sp>
      <p:sp>
        <p:nvSpPr>
          <p:cNvPr id="3" name="Content Placeholder 2"/>
          <p:cNvSpPr>
            <a:spLocks noGrp="1"/>
          </p:cNvSpPr>
          <p:nvPr>
            <p:ph idx="1"/>
          </p:nvPr>
        </p:nvSpPr>
        <p:spPr/>
        <p:txBody>
          <a:bodyPr>
            <a:normAutofit fontScale="92500" lnSpcReduction="10000"/>
          </a:bodyPr>
          <a:lstStyle/>
          <a:p>
            <a:r>
              <a:rPr lang="en-AU" dirty="0" smtClean="0"/>
              <a:t>‘</a:t>
            </a:r>
            <a:r>
              <a:rPr lang="en-AU" dirty="0"/>
              <a:t>parents disturbing you about the way you look’ </a:t>
            </a:r>
            <a:endParaRPr lang="en-AU" dirty="0" smtClean="0"/>
          </a:p>
          <a:p>
            <a:pPr lvl="1"/>
            <a:r>
              <a:rPr lang="en-AU" dirty="0" smtClean="0"/>
              <a:t>where </a:t>
            </a:r>
            <a:r>
              <a:rPr lang="en-AU" dirty="0"/>
              <a:t>the adolescent often believed this statement they had significantly higher lottery </a:t>
            </a:r>
            <a:r>
              <a:rPr lang="en-AU" dirty="0" smtClean="0"/>
              <a:t>participation</a:t>
            </a:r>
          </a:p>
          <a:p>
            <a:r>
              <a:rPr lang="en-AU" dirty="0" smtClean="0"/>
              <a:t>‘</a:t>
            </a:r>
            <a:r>
              <a:rPr lang="en-AU" dirty="0"/>
              <a:t>teachers disturbing you about the way you look’ </a:t>
            </a:r>
            <a:endParaRPr lang="en-AU" dirty="0" smtClean="0"/>
          </a:p>
          <a:p>
            <a:pPr lvl="1"/>
            <a:r>
              <a:rPr lang="en-AU" dirty="0" smtClean="0"/>
              <a:t>where </a:t>
            </a:r>
            <a:r>
              <a:rPr lang="en-AU" dirty="0"/>
              <a:t>the adolescent often believed this statement they had significantly higher lottery </a:t>
            </a:r>
            <a:r>
              <a:rPr lang="en-AU" dirty="0" smtClean="0"/>
              <a:t>play</a:t>
            </a:r>
          </a:p>
          <a:p>
            <a:r>
              <a:rPr lang="en-AU" dirty="0" smtClean="0"/>
              <a:t>Adolescents </a:t>
            </a:r>
            <a:r>
              <a:rPr lang="en-AU" dirty="0"/>
              <a:t>who participated in lotteries had higher frequency play when experiencing difficulties regarding parent/teacher views of their </a:t>
            </a:r>
            <a:r>
              <a:rPr lang="en-AU" dirty="0" smtClean="0"/>
              <a:t>appearance </a:t>
            </a:r>
            <a:endParaRPr lang="en-AU" dirty="0"/>
          </a:p>
        </p:txBody>
      </p:sp>
      <p:sp>
        <p:nvSpPr>
          <p:cNvPr id="4" name="Rectangle 3"/>
          <p:cNvSpPr/>
          <p:nvPr/>
        </p:nvSpPr>
        <p:spPr>
          <a:xfrm>
            <a:off x="683568" y="6309320"/>
            <a:ext cx="4598310" cy="369332"/>
          </a:xfrm>
          <a:prstGeom prst="rect">
            <a:avLst/>
          </a:prstGeom>
        </p:spPr>
        <p:txBody>
          <a:bodyPr wrap="none">
            <a:spAutoFit/>
          </a:bodyPr>
          <a:lstStyle/>
          <a:p>
            <a:r>
              <a:rPr lang="en-AU" dirty="0" smtClean="0"/>
              <a:t>Post-hoc analysis; Bonferroni </a:t>
            </a:r>
            <a:r>
              <a:rPr lang="en-AU" dirty="0"/>
              <a:t>correction p &lt; .</a:t>
            </a:r>
            <a:r>
              <a:rPr lang="en-AU" dirty="0" smtClean="0"/>
              <a:t>05</a:t>
            </a:r>
            <a:endParaRPr lang="en-AU" dirty="0"/>
          </a:p>
        </p:txBody>
      </p:sp>
    </p:spTree>
    <p:extLst>
      <p:ext uri="{BB962C8B-B14F-4D97-AF65-F5344CB8AC3E}">
        <p14:creationId xmlns:p14="http://schemas.microsoft.com/office/powerpoint/2010/main" xmlns="" val="20735143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2500" dirty="0">
                <a:solidFill>
                  <a:prstClr val="black"/>
                </a:solidFill>
              </a:rPr>
              <a:t>Relationship between participation and perceived social difficulties</a:t>
            </a:r>
            <a:br>
              <a:rPr lang="en-AU" sz="2500" dirty="0">
                <a:solidFill>
                  <a:prstClr val="black"/>
                </a:solidFill>
              </a:rPr>
            </a:br>
            <a:r>
              <a:rPr lang="en-AU" sz="1800" dirty="0" smtClean="0">
                <a:solidFill>
                  <a:prstClr val="black"/>
                </a:solidFill>
              </a:rPr>
              <a:t>Slot machines</a:t>
            </a:r>
            <a:endParaRPr lang="en-AU" dirty="0"/>
          </a:p>
        </p:txBody>
      </p:sp>
      <p:sp>
        <p:nvSpPr>
          <p:cNvPr id="3" name="Content Placeholder 2"/>
          <p:cNvSpPr>
            <a:spLocks noGrp="1"/>
          </p:cNvSpPr>
          <p:nvPr>
            <p:ph idx="1"/>
          </p:nvPr>
        </p:nvSpPr>
        <p:spPr/>
        <p:txBody>
          <a:bodyPr>
            <a:normAutofit fontScale="92500" lnSpcReduction="10000"/>
          </a:bodyPr>
          <a:lstStyle/>
          <a:p>
            <a:r>
              <a:rPr lang="en-AU" dirty="0" smtClean="0"/>
              <a:t>‘</a:t>
            </a:r>
            <a:r>
              <a:rPr lang="en-AU" dirty="0"/>
              <a:t>disagreements between you and your peers</a:t>
            </a:r>
            <a:r>
              <a:rPr lang="en-AU" dirty="0" smtClean="0"/>
              <a:t>’</a:t>
            </a:r>
          </a:p>
          <a:p>
            <a:pPr lvl="1"/>
            <a:r>
              <a:rPr lang="en-AU" dirty="0" smtClean="0"/>
              <a:t>where </a:t>
            </a:r>
            <a:r>
              <a:rPr lang="en-AU" dirty="0"/>
              <a:t>the adolescent often believed this statement they had significantly higher </a:t>
            </a:r>
            <a:r>
              <a:rPr lang="en-AU" dirty="0" smtClean="0"/>
              <a:t>slot </a:t>
            </a:r>
            <a:r>
              <a:rPr lang="en-AU" dirty="0"/>
              <a:t>machine play </a:t>
            </a:r>
            <a:endParaRPr lang="en-AU" dirty="0" smtClean="0"/>
          </a:p>
          <a:p>
            <a:r>
              <a:rPr lang="en-AU" dirty="0" smtClean="0"/>
              <a:t>‘teachers </a:t>
            </a:r>
            <a:r>
              <a:rPr lang="en-AU" dirty="0"/>
              <a:t>disturbing you about the way you </a:t>
            </a:r>
            <a:r>
              <a:rPr lang="en-AU" dirty="0" smtClean="0"/>
              <a:t>look’</a:t>
            </a:r>
          </a:p>
          <a:p>
            <a:pPr lvl="1"/>
            <a:r>
              <a:rPr lang="en-AU" dirty="0" smtClean="0"/>
              <a:t>where </a:t>
            </a:r>
            <a:r>
              <a:rPr lang="en-AU" dirty="0"/>
              <a:t>the adolescent did not or sometimes believed this statement they had significantly higher </a:t>
            </a:r>
            <a:r>
              <a:rPr lang="en-AU" dirty="0" smtClean="0"/>
              <a:t>slot </a:t>
            </a:r>
            <a:r>
              <a:rPr lang="en-AU" dirty="0"/>
              <a:t>machine </a:t>
            </a:r>
            <a:r>
              <a:rPr lang="en-AU" dirty="0" smtClean="0"/>
              <a:t>play</a:t>
            </a:r>
          </a:p>
          <a:p>
            <a:r>
              <a:rPr lang="en-AU" dirty="0" smtClean="0"/>
              <a:t>Adolescents </a:t>
            </a:r>
            <a:r>
              <a:rPr lang="en-AU" dirty="0"/>
              <a:t>playing poker machines had higher participation when they experience peer </a:t>
            </a:r>
            <a:r>
              <a:rPr lang="en-AU" dirty="0" smtClean="0"/>
              <a:t>problems</a:t>
            </a:r>
            <a:endParaRPr lang="en-AU" dirty="0"/>
          </a:p>
        </p:txBody>
      </p:sp>
    </p:spTree>
    <p:extLst>
      <p:ext uri="{BB962C8B-B14F-4D97-AF65-F5344CB8AC3E}">
        <p14:creationId xmlns:p14="http://schemas.microsoft.com/office/powerpoint/2010/main" xmlns="" val="40888463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224136"/>
          </a:xfrm>
        </p:spPr>
        <p:txBody>
          <a:bodyPr>
            <a:noAutofit/>
          </a:bodyPr>
          <a:lstStyle/>
          <a:p>
            <a:r>
              <a:rPr lang="en-AU" sz="3200" i="1" dirty="0">
                <a:latin typeface="Times New Roman"/>
                <a:ea typeface="Calibri"/>
              </a:rPr>
              <a:t>Gambling participation and perceived social protective </a:t>
            </a:r>
            <a:r>
              <a:rPr lang="en-AU" sz="3200" i="1" dirty="0" smtClean="0">
                <a:latin typeface="Times New Roman"/>
                <a:ea typeface="Calibri"/>
              </a:rPr>
              <a:t>factors</a:t>
            </a:r>
            <a:br>
              <a:rPr lang="en-AU" sz="3200" i="1" dirty="0" smtClean="0">
                <a:latin typeface="Times New Roman"/>
                <a:ea typeface="Calibri"/>
              </a:rPr>
            </a:br>
            <a:r>
              <a:rPr lang="en-AU" sz="2400" i="1" dirty="0">
                <a:latin typeface="Times New Roman"/>
                <a:ea typeface="Calibri"/>
              </a:rPr>
              <a:t>Cards &amp; Sports </a:t>
            </a:r>
            <a:r>
              <a:rPr lang="en-AU" sz="2400" i="1" dirty="0" smtClean="0">
                <a:latin typeface="Times New Roman"/>
                <a:ea typeface="Calibri"/>
              </a:rPr>
              <a:t>betting</a:t>
            </a:r>
            <a:endParaRPr lang="en-AU" sz="3200" dirty="0"/>
          </a:p>
        </p:txBody>
      </p:sp>
      <p:sp>
        <p:nvSpPr>
          <p:cNvPr id="3" name="Content Placeholder 2"/>
          <p:cNvSpPr>
            <a:spLocks noGrp="1"/>
          </p:cNvSpPr>
          <p:nvPr>
            <p:ph idx="1"/>
          </p:nvPr>
        </p:nvSpPr>
        <p:spPr/>
        <p:txBody>
          <a:bodyPr/>
          <a:lstStyle/>
          <a:p>
            <a:r>
              <a:rPr lang="en-AU" dirty="0" smtClean="0">
                <a:latin typeface="Times New Roman"/>
                <a:ea typeface="Calibri"/>
              </a:rPr>
              <a:t>Negative response*</a:t>
            </a:r>
          </a:p>
          <a:p>
            <a:pPr lvl="1"/>
            <a:r>
              <a:rPr lang="en-AU" dirty="0" smtClean="0">
                <a:latin typeface="Times New Roman"/>
                <a:ea typeface="Calibri"/>
              </a:rPr>
              <a:t>‘	teachers give </a:t>
            </a:r>
            <a:r>
              <a:rPr lang="en-AU" dirty="0">
                <a:latin typeface="Times New Roman"/>
                <a:ea typeface="Calibri"/>
              </a:rPr>
              <a:t>me lots of encouragement’ </a:t>
            </a:r>
            <a:endParaRPr lang="en-AU" dirty="0" smtClean="0">
              <a:latin typeface="Times New Roman"/>
              <a:ea typeface="Calibri"/>
            </a:endParaRPr>
          </a:p>
          <a:p>
            <a:r>
              <a:rPr lang="en-AU" dirty="0">
                <a:latin typeface="Times New Roman"/>
                <a:ea typeface="Calibri"/>
              </a:rPr>
              <a:t>Adolescent experience higher </a:t>
            </a:r>
            <a:r>
              <a:rPr lang="en-AU" dirty="0" smtClean="0">
                <a:latin typeface="Times New Roman"/>
                <a:ea typeface="Calibri"/>
              </a:rPr>
              <a:t>participation in sports betting</a:t>
            </a:r>
          </a:p>
          <a:p>
            <a:r>
              <a:rPr lang="en-AU" dirty="0" smtClean="0">
                <a:latin typeface="Times New Roman"/>
                <a:ea typeface="Calibri"/>
              </a:rPr>
              <a:t>No differences emerged with card play</a:t>
            </a:r>
            <a:endParaRPr lang="en-AU" dirty="0">
              <a:latin typeface="Times New Roman"/>
              <a:ea typeface="Calibri"/>
            </a:endParaRPr>
          </a:p>
        </p:txBody>
      </p:sp>
      <p:sp>
        <p:nvSpPr>
          <p:cNvPr id="4" name="Rectangle 3"/>
          <p:cNvSpPr/>
          <p:nvPr/>
        </p:nvSpPr>
        <p:spPr>
          <a:xfrm>
            <a:off x="755576" y="6237312"/>
            <a:ext cx="5167312" cy="369332"/>
          </a:xfrm>
          <a:prstGeom prst="rect">
            <a:avLst/>
          </a:prstGeom>
        </p:spPr>
        <p:txBody>
          <a:bodyPr wrap="none">
            <a:spAutoFit/>
          </a:bodyPr>
          <a:lstStyle/>
          <a:p>
            <a:r>
              <a:rPr lang="en-AU" dirty="0" smtClean="0"/>
              <a:t>*All significant at &lt; .</a:t>
            </a:r>
            <a:r>
              <a:rPr lang="en-AU" dirty="0"/>
              <a:t>05; Bonferroni correction p &lt; .05 </a:t>
            </a:r>
          </a:p>
        </p:txBody>
      </p:sp>
    </p:spTree>
    <p:extLst>
      <p:ext uri="{BB962C8B-B14F-4D97-AF65-F5344CB8AC3E}">
        <p14:creationId xmlns:p14="http://schemas.microsoft.com/office/powerpoint/2010/main" xmlns="" val="18312631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sz="3200" i="1" dirty="0">
                <a:solidFill>
                  <a:prstClr val="black"/>
                </a:solidFill>
                <a:latin typeface="Times New Roman"/>
                <a:ea typeface="Calibri"/>
              </a:rPr>
              <a:t>Gambling participation and perceived social protective factors</a:t>
            </a:r>
            <a:br>
              <a:rPr lang="en-AU" sz="3200" i="1" dirty="0">
                <a:solidFill>
                  <a:prstClr val="black"/>
                </a:solidFill>
                <a:latin typeface="Times New Roman"/>
                <a:ea typeface="Calibri"/>
              </a:rPr>
            </a:br>
            <a:r>
              <a:rPr lang="en-AU" sz="2400" i="1" dirty="0" smtClean="0">
                <a:solidFill>
                  <a:prstClr val="black"/>
                </a:solidFill>
                <a:latin typeface="Times New Roman"/>
                <a:ea typeface="Calibri"/>
              </a:rPr>
              <a:t>Lotteries</a:t>
            </a:r>
            <a:endParaRPr lang="en-AU" dirty="0"/>
          </a:p>
        </p:txBody>
      </p:sp>
      <p:sp>
        <p:nvSpPr>
          <p:cNvPr id="3" name="Content Placeholder 2"/>
          <p:cNvSpPr>
            <a:spLocks noGrp="1"/>
          </p:cNvSpPr>
          <p:nvPr>
            <p:ph idx="1"/>
          </p:nvPr>
        </p:nvSpPr>
        <p:spPr/>
        <p:txBody>
          <a:bodyPr>
            <a:normAutofit fontScale="55000" lnSpcReduction="20000"/>
          </a:bodyPr>
          <a:lstStyle/>
          <a:p>
            <a:r>
              <a:rPr lang="en-AU" dirty="0" smtClean="0"/>
              <a:t>Negative response to item*</a:t>
            </a:r>
          </a:p>
          <a:p>
            <a:pPr lvl="1"/>
            <a:r>
              <a:rPr lang="en-AU" dirty="0" smtClean="0"/>
              <a:t>‘I’ve </a:t>
            </a:r>
            <a:r>
              <a:rPr lang="en-AU" dirty="0"/>
              <a:t>recently gotten a good idea about how to do something from a friend</a:t>
            </a:r>
            <a:r>
              <a:rPr lang="en-AU" dirty="0" smtClean="0"/>
              <a:t>’,</a:t>
            </a:r>
          </a:p>
          <a:p>
            <a:pPr lvl="1"/>
            <a:r>
              <a:rPr lang="en-AU" dirty="0" smtClean="0"/>
              <a:t>‘</a:t>
            </a:r>
            <a:r>
              <a:rPr lang="en-AU" dirty="0"/>
              <a:t>family provide moral support</a:t>
            </a:r>
            <a:r>
              <a:rPr lang="en-AU" dirty="0" smtClean="0"/>
              <a:t>’, </a:t>
            </a:r>
          </a:p>
          <a:p>
            <a:pPr lvl="1"/>
            <a:r>
              <a:rPr lang="en-AU" dirty="0" smtClean="0"/>
              <a:t>‘</a:t>
            </a:r>
            <a:r>
              <a:rPr lang="en-AU" dirty="0"/>
              <a:t>families are interested in what they think</a:t>
            </a:r>
            <a:r>
              <a:rPr lang="en-AU" dirty="0" smtClean="0"/>
              <a:t>’,</a:t>
            </a:r>
          </a:p>
          <a:p>
            <a:pPr lvl="1"/>
            <a:r>
              <a:rPr lang="en-AU" dirty="0" smtClean="0"/>
              <a:t>‘</a:t>
            </a:r>
            <a:r>
              <a:rPr lang="en-AU" dirty="0"/>
              <a:t>my teachers care about </a:t>
            </a:r>
            <a:r>
              <a:rPr lang="en-AU" dirty="0" smtClean="0"/>
              <a:t>me’</a:t>
            </a:r>
          </a:p>
          <a:p>
            <a:r>
              <a:rPr lang="en-AU" dirty="0" smtClean="0"/>
              <a:t>These </a:t>
            </a:r>
            <a:r>
              <a:rPr lang="en-AU" dirty="0"/>
              <a:t>items could be considered as being given positive regard and as such where the adolescent does not receive this, they are more prone to </a:t>
            </a:r>
            <a:r>
              <a:rPr lang="en-AU" dirty="0" smtClean="0"/>
              <a:t>gamble </a:t>
            </a:r>
            <a:endParaRPr lang="en-AU" dirty="0"/>
          </a:p>
          <a:p>
            <a:r>
              <a:rPr lang="en-AU" dirty="0" smtClean="0"/>
              <a:t>Positive response*</a:t>
            </a:r>
          </a:p>
          <a:p>
            <a:pPr lvl="1"/>
            <a:r>
              <a:rPr lang="en-AU" dirty="0" smtClean="0"/>
              <a:t>‘</a:t>
            </a:r>
            <a:r>
              <a:rPr lang="en-AU" dirty="0"/>
              <a:t>relying on their family for emotional support</a:t>
            </a:r>
            <a:r>
              <a:rPr lang="en-AU" dirty="0" smtClean="0"/>
              <a:t>’</a:t>
            </a:r>
          </a:p>
          <a:p>
            <a:pPr lvl="1"/>
            <a:r>
              <a:rPr lang="en-AU" dirty="0" smtClean="0"/>
              <a:t>‘</a:t>
            </a:r>
            <a:r>
              <a:rPr lang="en-AU" dirty="0"/>
              <a:t>there is a member of my family I can go to when I feel down…’ </a:t>
            </a:r>
            <a:endParaRPr lang="en-AU" dirty="0" smtClean="0"/>
          </a:p>
          <a:p>
            <a:pPr lvl="1"/>
            <a:r>
              <a:rPr lang="en-AU" dirty="0" smtClean="0"/>
              <a:t>‘</a:t>
            </a:r>
            <a:r>
              <a:rPr lang="en-AU" dirty="0"/>
              <a:t>my family is sensitive to my needs</a:t>
            </a:r>
            <a:r>
              <a:rPr lang="en-AU" dirty="0" smtClean="0"/>
              <a:t>’</a:t>
            </a:r>
          </a:p>
          <a:p>
            <a:pPr lvl="1"/>
            <a:r>
              <a:rPr lang="en-AU" dirty="0" smtClean="0"/>
              <a:t>‘</a:t>
            </a:r>
            <a:r>
              <a:rPr lang="en-AU" dirty="0"/>
              <a:t>a deep sharing relationship with a number of members of my family</a:t>
            </a:r>
            <a:r>
              <a:rPr lang="en-AU" dirty="0" smtClean="0"/>
              <a:t>’</a:t>
            </a:r>
          </a:p>
          <a:p>
            <a:pPr lvl="1"/>
            <a:r>
              <a:rPr lang="en-AU" dirty="0" smtClean="0"/>
              <a:t>‘</a:t>
            </a:r>
            <a:r>
              <a:rPr lang="en-AU" dirty="0"/>
              <a:t>relationship between me and my family is better than my friends’ relationship with their </a:t>
            </a:r>
            <a:r>
              <a:rPr lang="en-AU" dirty="0" smtClean="0"/>
              <a:t>family’</a:t>
            </a:r>
          </a:p>
          <a:p>
            <a:r>
              <a:rPr lang="en-AU" dirty="0" smtClean="0"/>
              <a:t>Having </a:t>
            </a:r>
            <a:r>
              <a:rPr lang="en-AU" dirty="0"/>
              <a:t>strong family connections and believing their emotional needs are being met would indicate a lower need to participate in the </a:t>
            </a:r>
            <a:r>
              <a:rPr lang="en-AU" dirty="0" smtClean="0"/>
              <a:t>lotteries</a:t>
            </a:r>
            <a:endParaRPr lang="en-AU" dirty="0"/>
          </a:p>
          <a:p>
            <a:endParaRPr lang="en-AU" dirty="0"/>
          </a:p>
        </p:txBody>
      </p:sp>
      <p:sp>
        <p:nvSpPr>
          <p:cNvPr id="4" name="Rectangle 3"/>
          <p:cNvSpPr/>
          <p:nvPr/>
        </p:nvSpPr>
        <p:spPr>
          <a:xfrm>
            <a:off x="755576" y="6237312"/>
            <a:ext cx="5167312" cy="369332"/>
          </a:xfrm>
          <a:prstGeom prst="rect">
            <a:avLst/>
          </a:prstGeom>
        </p:spPr>
        <p:txBody>
          <a:bodyPr wrap="none">
            <a:spAutoFit/>
          </a:bodyPr>
          <a:lstStyle/>
          <a:p>
            <a:r>
              <a:rPr lang="en-AU" dirty="0" smtClean="0"/>
              <a:t>*All significant at &lt; .</a:t>
            </a:r>
            <a:r>
              <a:rPr lang="en-AU" dirty="0"/>
              <a:t>05; Bonferroni correction p &lt; .05 </a:t>
            </a:r>
          </a:p>
        </p:txBody>
      </p:sp>
    </p:spTree>
    <p:extLst>
      <p:ext uri="{BB962C8B-B14F-4D97-AF65-F5344CB8AC3E}">
        <p14:creationId xmlns:p14="http://schemas.microsoft.com/office/powerpoint/2010/main" xmlns="" val="41244278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sz="2900" i="1" dirty="0">
                <a:solidFill>
                  <a:prstClr val="black"/>
                </a:solidFill>
                <a:latin typeface="Times New Roman"/>
                <a:ea typeface="Calibri"/>
              </a:rPr>
              <a:t>Gambling participation and perceived social protective factors</a:t>
            </a:r>
            <a:br>
              <a:rPr lang="en-AU" sz="2900" i="1" dirty="0">
                <a:solidFill>
                  <a:prstClr val="black"/>
                </a:solidFill>
                <a:latin typeface="Times New Roman"/>
                <a:ea typeface="Calibri"/>
              </a:rPr>
            </a:br>
            <a:r>
              <a:rPr lang="en-AU" sz="2200" i="1" dirty="0" smtClean="0">
                <a:solidFill>
                  <a:prstClr val="black"/>
                </a:solidFill>
                <a:latin typeface="Times New Roman"/>
                <a:ea typeface="Calibri"/>
              </a:rPr>
              <a:t>Slot machines</a:t>
            </a:r>
            <a:endParaRPr lang="en-AU" dirty="0"/>
          </a:p>
        </p:txBody>
      </p:sp>
      <p:sp>
        <p:nvSpPr>
          <p:cNvPr id="3" name="Content Placeholder 2"/>
          <p:cNvSpPr>
            <a:spLocks noGrp="1"/>
          </p:cNvSpPr>
          <p:nvPr>
            <p:ph idx="1"/>
          </p:nvPr>
        </p:nvSpPr>
        <p:spPr/>
        <p:txBody>
          <a:bodyPr>
            <a:normAutofit fontScale="70000" lnSpcReduction="20000"/>
          </a:bodyPr>
          <a:lstStyle/>
          <a:p>
            <a:r>
              <a:rPr lang="en-AU" dirty="0" smtClean="0"/>
              <a:t>Positive response*</a:t>
            </a:r>
          </a:p>
          <a:p>
            <a:pPr lvl="1"/>
            <a:r>
              <a:rPr lang="en-AU" dirty="0" smtClean="0"/>
              <a:t>‘</a:t>
            </a:r>
            <a:r>
              <a:rPr lang="en-AU" dirty="0"/>
              <a:t>friends </a:t>
            </a:r>
            <a:r>
              <a:rPr lang="en-AU" dirty="0" smtClean="0"/>
              <a:t>enjoy </a:t>
            </a:r>
            <a:r>
              <a:rPr lang="en-AU" dirty="0"/>
              <a:t>hearing about what I </a:t>
            </a:r>
            <a:r>
              <a:rPr lang="en-AU" dirty="0" smtClean="0"/>
              <a:t>think’</a:t>
            </a:r>
          </a:p>
          <a:p>
            <a:r>
              <a:rPr lang="en-AU" dirty="0" smtClean="0"/>
              <a:t>Adolescent </a:t>
            </a:r>
            <a:r>
              <a:rPr lang="en-AU" dirty="0"/>
              <a:t>experience higher participation</a:t>
            </a:r>
          </a:p>
          <a:p>
            <a:r>
              <a:rPr lang="en-AU" dirty="0" smtClean="0"/>
              <a:t>Negative response*</a:t>
            </a:r>
          </a:p>
          <a:p>
            <a:pPr lvl="1"/>
            <a:r>
              <a:rPr lang="en-AU" dirty="0" smtClean="0"/>
              <a:t>‘friends </a:t>
            </a:r>
            <a:r>
              <a:rPr lang="en-AU" dirty="0"/>
              <a:t>are good at helping me solve </a:t>
            </a:r>
            <a:r>
              <a:rPr lang="en-AU" dirty="0" smtClean="0"/>
              <a:t>problems’</a:t>
            </a:r>
          </a:p>
          <a:p>
            <a:pPr lvl="1"/>
            <a:r>
              <a:rPr lang="en-AU" dirty="0" smtClean="0"/>
              <a:t>‘</a:t>
            </a:r>
            <a:r>
              <a:rPr lang="en-AU" dirty="0"/>
              <a:t>deep sharing relationship with a number of </a:t>
            </a:r>
            <a:r>
              <a:rPr lang="en-AU" dirty="0" smtClean="0"/>
              <a:t>friends’</a:t>
            </a:r>
          </a:p>
          <a:p>
            <a:pPr lvl="1"/>
            <a:r>
              <a:rPr lang="en-AU" dirty="0" smtClean="0"/>
              <a:t>‘Family gives </a:t>
            </a:r>
            <a:r>
              <a:rPr lang="en-AU" dirty="0"/>
              <a:t>me the moral support I need</a:t>
            </a:r>
            <a:r>
              <a:rPr lang="en-AU" dirty="0" smtClean="0"/>
              <a:t>’</a:t>
            </a:r>
          </a:p>
          <a:p>
            <a:pPr lvl="1"/>
            <a:r>
              <a:rPr lang="en-AU" dirty="0" smtClean="0"/>
              <a:t>‘</a:t>
            </a:r>
            <a:r>
              <a:rPr lang="en-AU" dirty="0"/>
              <a:t>teachers care about </a:t>
            </a:r>
            <a:r>
              <a:rPr lang="en-AU" dirty="0" smtClean="0"/>
              <a:t>me’</a:t>
            </a:r>
          </a:p>
          <a:p>
            <a:pPr lvl="1"/>
            <a:r>
              <a:rPr lang="en-AU" dirty="0" smtClean="0"/>
              <a:t>‘Teachers listen </a:t>
            </a:r>
            <a:r>
              <a:rPr lang="en-AU" dirty="0"/>
              <a:t>to what I have to say</a:t>
            </a:r>
            <a:r>
              <a:rPr lang="en-AU" dirty="0" smtClean="0"/>
              <a:t>’</a:t>
            </a:r>
          </a:p>
          <a:p>
            <a:pPr lvl="1"/>
            <a:r>
              <a:rPr lang="en-AU" dirty="0" smtClean="0"/>
              <a:t>‘</a:t>
            </a:r>
            <a:r>
              <a:rPr lang="en-AU" dirty="0"/>
              <a:t>My teachers </a:t>
            </a:r>
            <a:r>
              <a:rPr lang="en-AU" dirty="0" smtClean="0"/>
              <a:t>show </a:t>
            </a:r>
            <a:r>
              <a:rPr lang="en-AU" dirty="0"/>
              <a:t>me respect’ </a:t>
            </a:r>
            <a:endParaRPr lang="en-AU" dirty="0" smtClean="0"/>
          </a:p>
          <a:p>
            <a:r>
              <a:rPr lang="en-AU" dirty="0"/>
              <a:t>Adolescent experience higher </a:t>
            </a:r>
            <a:r>
              <a:rPr lang="en-AU" dirty="0" smtClean="0"/>
              <a:t>participation</a:t>
            </a:r>
          </a:p>
          <a:p>
            <a:r>
              <a:rPr lang="en-AU" dirty="0" smtClean="0"/>
              <a:t>Having </a:t>
            </a:r>
            <a:r>
              <a:rPr lang="en-AU" dirty="0"/>
              <a:t>unsupportive interpersonal relationships appears to be linked to an increase in gambling in </a:t>
            </a:r>
            <a:r>
              <a:rPr lang="en-AU" dirty="0" smtClean="0"/>
              <a:t>slot </a:t>
            </a:r>
            <a:r>
              <a:rPr lang="en-AU" dirty="0"/>
              <a:t>machine </a:t>
            </a:r>
            <a:r>
              <a:rPr lang="en-AU" dirty="0" smtClean="0"/>
              <a:t>players</a:t>
            </a:r>
            <a:endParaRPr lang="en-AU" dirty="0"/>
          </a:p>
        </p:txBody>
      </p:sp>
      <p:sp>
        <p:nvSpPr>
          <p:cNvPr id="4" name="Rectangle 3"/>
          <p:cNvSpPr/>
          <p:nvPr/>
        </p:nvSpPr>
        <p:spPr>
          <a:xfrm>
            <a:off x="755576" y="6237312"/>
            <a:ext cx="5167312" cy="369332"/>
          </a:xfrm>
          <a:prstGeom prst="rect">
            <a:avLst/>
          </a:prstGeom>
        </p:spPr>
        <p:txBody>
          <a:bodyPr wrap="none">
            <a:spAutoFit/>
          </a:bodyPr>
          <a:lstStyle/>
          <a:p>
            <a:r>
              <a:rPr lang="en-AU" dirty="0" smtClean="0"/>
              <a:t>*All significant at &lt; .</a:t>
            </a:r>
            <a:r>
              <a:rPr lang="en-AU" dirty="0"/>
              <a:t>05; Bonferroni correction p &lt; .05 </a:t>
            </a:r>
          </a:p>
        </p:txBody>
      </p:sp>
    </p:spTree>
    <p:extLst>
      <p:ext uri="{BB962C8B-B14F-4D97-AF65-F5344CB8AC3E}">
        <p14:creationId xmlns:p14="http://schemas.microsoft.com/office/powerpoint/2010/main" xmlns="" val="38371369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Attitudes towards Gambling</a:t>
            </a:r>
          </a:p>
        </p:txBody>
      </p:sp>
      <p:sp>
        <p:nvSpPr>
          <p:cNvPr id="3" name="Content Placeholder 2"/>
          <p:cNvSpPr>
            <a:spLocks noGrp="1"/>
          </p:cNvSpPr>
          <p:nvPr>
            <p:ph idx="1"/>
          </p:nvPr>
        </p:nvSpPr>
        <p:spPr>
          <a:xfrm>
            <a:off x="457200" y="1600201"/>
            <a:ext cx="8229600" cy="676672"/>
          </a:xfrm>
        </p:spPr>
        <p:txBody>
          <a:bodyPr>
            <a:normAutofit/>
          </a:bodyPr>
          <a:lstStyle/>
          <a:p>
            <a:r>
              <a:rPr lang="en-AU" dirty="0" smtClean="0"/>
              <a:t>Demographics</a:t>
            </a:r>
          </a:p>
        </p:txBody>
      </p:sp>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1560" y="1772816"/>
            <a:ext cx="8198756" cy="30268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Content Placeholder 2"/>
          <p:cNvSpPr txBox="1">
            <a:spLocks/>
          </p:cNvSpPr>
          <p:nvPr/>
        </p:nvSpPr>
        <p:spPr>
          <a:xfrm>
            <a:off x="395536" y="5229200"/>
            <a:ext cx="8229600" cy="1224136"/>
          </a:xfrm>
          <a:prstGeom prst="rect">
            <a:avLst/>
          </a:prstGeom>
        </p:spPr>
        <p:txBody>
          <a:bodyPr vert="horz" lIns="91440" tIns="45720" rIns="91440" bIns="45720" rtlCol="0">
            <a:normAutofit fontScale="5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AU" sz="5800" dirty="0"/>
              <a:t>Gambling </a:t>
            </a:r>
            <a:r>
              <a:rPr lang="en-AU" sz="5800" dirty="0" smtClean="0"/>
              <a:t>type</a:t>
            </a:r>
          </a:p>
          <a:p>
            <a:pPr lvl="1"/>
            <a:r>
              <a:rPr lang="en-AU" dirty="0" smtClean="0"/>
              <a:t>Significant differences found between non-gamblers and high frequency gamblers on all gambling types with all high frequency gamblers considering gambling to be a positive activity</a:t>
            </a:r>
            <a:endParaRPr lang="en-AU" dirty="0"/>
          </a:p>
        </p:txBody>
      </p:sp>
    </p:spTree>
    <p:extLst>
      <p:ext uri="{BB962C8B-B14F-4D97-AF65-F5344CB8AC3E}">
        <p14:creationId xmlns:p14="http://schemas.microsoft.com/office/powerpoint/2010/main" xmlns="" val="33262004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Attitudes towards Gambling in Ghanaian Adolescents</a:t>
            </a:r>
            <a:endParaRPr lang="en-AU" dirty="0"/>
          </a:p>
        </p:txBody>
      </p:sp>
      <p:sp>
        <p:nvSpPr>
          <p:cNvPr id="3" name="Subtitle 2"/>
          <p:cNvSpPr>
            <a:spLocks noGrp="1"/>
          </p:cNvSpPr>
          <p:nvPr>
            <p:ph type="subTitle" idx="1"/>
          </p:nvPr>
        </p:nvSpPr>
        <p:spPr/>
        <p:txBody>
          <a:bodyPr>
            <a:normAutofit fontScale="77500" lnSpcReduction="20000"/>
          </a:bodyPr>
          <a:lstStyle/>
          <a:p>
            <a:r>
              <a:rPr lang="en-AU" dirty="0" smtClean="0"/>
              <a:t>Dr Barry Tolchard</a:t>
            </a:r>
          </a:p>
          <a:p>
            <a:r>
              <a:rPr lang="en-AU" dirty="0" smtClean="0"/>
              <a:t>University of New England &amp; University of Essex</a:t>
            </a:r>
          </a:p>
          <a:p>
            <a:r>
              <a:rPr lang="en-AU" dirty="0" smtClean="0"/>
              <a:t>Franklin </a:t>
            </a:r>
            <a:r>
              <a:rPr lang="en-AU" dirty="0" err="1" smtClean="0"/>
              <a:t>Glozah</a:t>
            </a:r>
            <a:r>
              <a:rPr lang="en-AU" dirty="0" smtClean="0"/>
              <a:t> &amp; David </a:t>
            </a:r>
            <a:r>
              <a:rPr lang="en-AU" dirty="0" err="1" smtClean="0"/>
              <a:t>Pevalin</a:t>
            </a:r>
            <a:endParaRPr lang="en-AU" dirty="0" smtClean="0"/>
          </a:p>
          <a:p>
            <a:r>
              <a:rPr lang="en-AU" dirty="0" smtClean="0"/>
              <a:t>University of Essex</a:t>
            </a:r>
            <a:endParaRPr lang="en-AU"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779912" y="476672"/>
            <a:ext cx="1424940" cy="140208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804248" y="836712"/>
            <a:ext cx="1638300" cy="495300"/>
          </a:xfrm>
          <a:prstGeom prst="rect">
            <a:avLst/>
          </a:prstGeom>
        </p:spPr>
      </p:pic>
    </p:spTree>
    <p:extLst>
      <p:ext uri="{BB962C8B-B14F-4D97-AF65-F5344CB8AC3E}">
        <p14:creationId xmlns:p14="http://schemas.microsoft.com/office/powerpoint/2010/main" xmlns="" val="23340400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2900" i="1" dirty="0">
                <a:solidFill>
                  <a:prstClr val="black"/>
                </a:solidFill>
                <a:latin typeface="Times New Roman"/>
                <a:ea typeface="Calibri"/>
              </a:rPr>
              <a:t>Relationship between ATG scale and perceived social </a:t>
            </a:r>
            <a:r>
              <a:rPr lang="en-AU" sz="2900" i="1" dirty="0" smtClean="0">
                <a:solidFill>
                  <a:prstClr val="black"/>
                </a:solidFill>
                <a:latin typeface="Times New Roman"/>
                <a:ea typeface="Calibri"/>
              </a:rPr>
              <a:t>difficulties</a:t>
            </a:r>
            <a:endParaRPr lang="en-AU" dirty="0"/>
          </a:p>
        </p:txBody>
      </p:sp>
      <p:sp>
        <p:nvSpPr>
          <p:cNvPr id="3" name="Content Placeholder 2"/>
          <p:cNvSpPr>
            <a:spLocks noGrp="1"/>
          </p:cNvSpPr>
          <p:nvPr>
            <p:ph idx="1"/>
          </p:nvPr>
        </p:nvSpPr>
        <p:spPr/>
        <p:txBody>
          <a:bodyPr>
            <a:normAutofit fontScale="85000" lnSpcReduction="20000"/>
          </a:bodyPr>
          <a:lstStyle/>
          <a:p>
            <a:r>
              <a:rPr lang="en-AU" dirty="0"/>
              <a:t>‘satisfaction with how you [the adolescent] looked</a:t>
            </a:r>
            <a:r>
              <a:rPr lang="en-AU" dirty="0" smtClean="0"/>
              <a:t>’</a:t>
            </a:r>
            <a:endParaRPr lang="en-AU" dirty="0"/>
          </a:p>
          <a:p>
            <a:pPr lvl="1"/>
            <a:r>
              <a:rPr lang="en-AU" dirty="0"/>
              <a:t>In this case there was significant difference between those very often concerned about the way they looked experienced lower scores on the ATG scale (Bonferroni correction p &lt; .05). </a:t>
            </a:r>
          </a:p>
          <a:p>
            <a:r>
              <a:rPr lang="en-AU" dirty="0"/>
              <a:t>Adolescent comfortable with the way they looked </a:t>
            </a:r>
            <a:r>
              <a:rPr lang="en-AU" dirty="0" smtClean="0"/>
              <a:t>see </a:t>
            </a:r>
            <a:r>
              <a:rPr lang="en-AU" dirty="0"/>
              <a:t>gambling </a:t>
            </a:r>
            <a:r>
              <a:rPr lang="en-AU" dirty="0" smtClean="0"/>
              <a:t>as less positive</a:t>
            </a:r>
            <a:endParaRPr lang="en-AU" dirty="0"/>
          </a:p>
          <a:p>
            <a:r>
              <a:rPr lang="en-AU" dirty="0"/>
              <a:t>‘abiding by petty rules at school</a:t>
            </a:r>
            <a:r>
              <a:rPr lang="en-AU" dirty="0" smtClean="0"/>
              <a:t>’</a:t>
            </a:r>
            <a:endParaRPr lang="en-AU" dirty="0"/>
          </a:p>
          <a:p>
            <a:pPr lvl="1"/>
            <a:r>
              <a:rPr lang="en-AU" dirty="0"/>
              <a:t>where an adolescent </a:t>
            </a:r>
            <a:r>
              <a:rPr lang="en-AU" dirty="0" smtClean="0"/>
              <a:t>believed very </a:t>
            </a:r>
            <a:r>
              <a:rPr lang="en-AU" dirty="0"/>
              <a:t>often that this was true experienced higher ATG scores</a:t>
            </a:r>
          </a:p>
          <a:p>
            <a:r>
              <a:rPr lang="en-AU" dirty="0"/>
              <a:t>This may indicate more obedient adolescents were less likely to participate in gambling </a:t>
            </a:r>
            <a:r>
              <a:rPr lang="en-AU" dirty="0" smtClean="0"/>
              <a:t>activities</a:t>
            </a:r>
            <a:endParaRPr lang="en-AU" dirty="0"/>
          </a:p>
          <a:p>
            <a:endParaRPr lang="en-AU" dirty="0"/>
          </a:p>
        </p:txBody>
      </p:sp>
    </p:spTree>
    <p:extLst>
      <p:ext uri="{BB962C8B-B14F-4D97-AF65-F5344CB8AC3E}">
        <p14:creationId xmlns:p14="http://schemas.microsoft.com/office/powerpoint/2010/main" xmlns="" val="1916060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2900" i="1" dirty="0">
                <a:solidFill>
                  <a:prstClr val="black"/>
                </a:solidFill>
                <a:latin typeface="Times New Roman"/>
                <a:ea typeface="Calibri"/>
              </a:rPr>
              <a:t>Relationship between ATG scale and perceived social protective factors</a:t>
            </a:r>
          </a:p>
        </p:txBody>
      </p:sp>
      <p:sp>
        <p:nvSpPr>
          <p:cNvPr id="3" name="Content Placeholder 2"/>
          <p:cNvSpPr>
            <a:spLocks noGrp="1"/>
          </p:cNvSpPr>
          <p:nvPr>
            <p:ph idx="1"/>
          </p:nvPr>
        </p:nvSpPr>
        <p:spPr/>
        <p:txBody>
          <a:bodyPr>
            <a:normAutofit fontScale="85000" lnSpcReduction="20000"/>
          </a:bodyPr>
          <a:lstStyle/>
          <a:p>
            <a:r>
              <a:rPr lang="en-AU" dirty="0" smtClean="0"/>
              <a:t>No </a:t>
            </a:r>
            <a:r>
              <a:rPr lang="en-AU" dirty="0"/>
              <a:t>main effects found for positive relationships with </a:t>
            </a:r>
            <a:r>
              <a:rPr lang="en-AU" dirty="0" smtClean="0"/>
              <a:t>friends</a:t>
            </a:r>
          </a:p>
          <a:p>
            <a:r>
              <a:rPr lang="en-AU" dirty="0" smtClean="0"/>
              <a:t>Significant differences emerged in  family relationships</a:t>
            </a:r>
          </a:p>
          <a:p>
            <a:pPr lvl="1"/>
            <a:r>
              <a:rPr lang="en-AU" dirty="0" smtClean="0"/>
              <a:t>‘My family is sensitive to my personal needs</a:t>
            </a:r>
          </a:p>
          <a:p>
            <a:pPr lvl="1"/>
            <a:r>
              <a:rPr lang="en-AU" dirty="0" smtClean="0"/>
              <a:t>‘</a:t>
            </a:r>
            <a:r>
              <a:rPr lang="en-AU" dirty="0"/>
              <a:t>I have a deep sharing relationship with a number of members of my family</a:t>
            </a:r>
            <a:r>
              <a:rPr lang="en-AU" dirty="0" smtClean="0"/>
              <a:t>’</a:t>
            </a:r>
          </a:p>
          <a:p>
            <a:r>
              <a:rPr lang="en-AU" dirty="0" smtClean="0"/>
              <a:t>With positive family relationships, adolescents </a:t>
            </a:r>
            <a:r>
              <a:rPr lang="en-AU" dirty="0"/>
              <a:t>saw gambling as more </a:t>
            </a:r>
            <a:r>
              <a:rPr lang="en-AU" dirty="0" smtClean="0"/>
              <a:t>harmful</a:t>
            </a:r>
          </a:p>
          <a:p>
            <a:r>
              <a:rPr lang="en-AU" dirty="0" smtClean="0"/>
              <a:t>Finally</a:t>
            </a:r>
            <a:r>
              <a:rPr lang="en-AU" dirty="0"/>
              <a:t>, strongly disagreeing with ‘My teachers show me </a:t>
            </a:r>
            <a:r>
              <a:rPr lang="en-AU" dirty="0" smtClean="0"/>
              <a:t>respect’</a:t>
            </a:r>
          </a:p>
          <a:p>
            <a:pPr lvl="1"/>
            <a:r>
              <a:rPr lang="en-AU" dirty="0" smtClean="0"/>
              <a:t>perceived </a:t>
            </a:r>
            <a:r>
              <a:rPr lang="en-AU" dirty="0"/>
              <a:t>lower level of respect </a:t>
            </a:r>
            <a:r>
              <a:rPr lang="en-AU" dirty="0" smtClean="0"/>
              <a:t>was </a:t>
            </a:r>
            <a:r>
              <a:rPr lang="en-AU" dirty="0"/>
              <a:t>associated with higher gambling </a:t>
            </a:r>
            <a:r>
              <a:rPr lang="en-AU" dirty="0" smtClean="0"/>
              <a:t>risk</a:t>
            </a:r>
            <a:endParaRPr lang="en-AU" dirty="0"/>
          </a:p>
        </p:txBody>
      </p:sp>
    </p:spTree>
    <p:extLst>
      <p:ext uri="{BB962C8B-B14F-4D97-AF65-F5344CB8AC3E}">
        <p14:creationId xmlns:p14="http://schemas.microsoft.com/office/powerpoint/2010/main" xmlns="" val="29846101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Cigarettes/alcohol</a:t>
            </a:r>
            <a:endParaRPr lang="en-AU"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23528" y="1556792"/>
            <a:ext cx="8280920" cy="51376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1047420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Substance use/ATG</a:t>
            </a:r>
            <a:endParaRPr lang="en-AU" dirty="0"/>
          </a:p>
        </p:txBody>
      </p:sp>
      <p:sp>
        <p:nvSpPr>
          <p:cNvPr id="3" name="Content Placeholder 2"/>
          <p:cNvSpPr>
            <a:spLocks noGrp="1"/>
          </p:cNvSpPr>
          <p:nvPr>
            <p:ph idx="1"/>
          </p:nvPr>
        </p:nvSpPr>
        <p:spPr/>
        <p:txBody>
          <a:bodyPr>
            <a:normAutofit fontScale="55000" lnSpcReduction="20000"/>
          </a:bodyPr>
          <a:lstStyle/>
          <a:p>
            <a:pPr>
              <a:lnSpc>
                <a:spcPct val="200000"/>
              </a:lnSpc>
              <a:spcAft>
                <a:spcPts val="1000"/>
              </a:spcAft>
            </a:pPr>
            <a:r>
              <a:rPr lang="en-AU" dirty="0" smtClean="0">
                <a:latin typeface="Times New Roman"/>
                <a:ea typeface="Calibri"/>
                <a:cs typeface="Times New Roman"/>
              </a:rPr>
              <a:t>Cigarettes </a:t>
            </a:r>
            <a:r>
              <a:rPr lang="en-AU" dirty="0">
                <a:latin typeface="Times New Roman"/>
                <a:ea typeface="Calibri"/>
                <a:cs typeface="Times New Roman"/>
              </a:rPr>
              <a:t>(F(4, 975) = 4.38, </a:t>
            </a:r>
            <a:r>
              <a:rPr lang="en-AU" i="1" dirty="0">
                <a:latin typeface="Times New Roman"/>
                <a:ea typeface="Calibri"/>
                <a:cs typeface="Times New Roman"/>
              </a:rPr>
              <a:t>p &lt;.01</a:t>
            </a:r>
            <a:r>
              <a:rPr lang="en-AU" dirty="0">
                <a:latin typeface="Times New Roman"/>
                <a:ea typeface="Calibri"/>
                <a:cs typeface="Times New Roman"/>
              </a:rPr>
              <a:t>; Boneferroni correction </a:t>
            </a:r>
            <a:r>
              <a:rPr lang="en-AU" i="1" dirty="0">
                <a:latin typeface="Times New Roman"/>
                <a:ea typeface="Calibri"/>
                <a:cs typeface="Times New Roman"/>
              </a:rPr>
              <a:t>&lt; .</a:t>
            </a:r>
            <a:r>
              <a:rPr lang="en-AU" i="1" dirty="0" smtClean="0">
                <a:latin typeface="Times New Roman"/>
                <a:ea typeface="Calibri"/>
                <a:cs typeface="Times New Roman"/>
              </a:rPr>
              <a:t>05</a:t>
            </a:r>
            <a:r>
              <a:rPr lang="en-AU" dirty="0" smtClean="0">
                <a:latin typeface="Times New Roman"/>
                <a:ea typeface="Calibri"/>
                <a:cs typeface="Times New Roman"/>
              </a:rPr>
              <a:t>)</a:t>
            </a:r>
          </a:p>
          <a:p>
            <a:pPr>
              <a:lnSpc>
                <a:spcPct val="200000"/>
              </a:lnSpc>
              <a:spcAft>
                <a:spcPts val="1000"/>
              </a:spcAft>
            </a:pPr>
            <a:r>
              <a:rPr lang="en-AU" dirty="0" smtClean="0">
                <a:latin typeface="Times New Roman"/>
                <a:ea typeface="Calibri"/>
                <a:cs typeface="Times New Roman"/>
              </a:rPr>
              <a:t>Alcohol </a:t>
            </a:r>
            <a:r>
              <a:rPr lang="en-AU" dirty="0">
                <a:latin typeface="Times New Roman"/>
                <a:ea typeface="Calibri"/>
                <a:cs typeface="Times New Roman"/>
              </a:rPr>
              <a:t>(F(4, 992) = 6.23, </a:t>
            </a:r>
            <a:r>
              <a:rPr lang="en-AU" i="1" dirty="0">
                <a:latin typeface="Times New Roman"/>
                <a:ea typeface="Calibri"/>
                <a:cs typeface="Times New Roman"/>
              </a:rPr>
              <a:t>p &lt;.001</a:t>
            </a:r>
            <a:r>
              <a:rPr lang="en-AU" dirty="0">
                <a:latin typeface="Times New Roman"/>
                <a:ea typeface="Calibri"/>
                <a:cs typeface="Times New Roman"/>
              </a:rPr>
              <a:t>; Boneferroni correction </a:t>
            </a:r>
            <a:r>
              <a:rPr lang="en-AU" i="1" dirty="0">
                <a:latin typeface="Times New Roman"/>
                <a:ea typeface="Calibri"/>
                <a:cs typeface="Times New Roman"/>
              </a:rPr>
              <a:t>&lt; .</a:t>
            </a:r>
            <a:r>
              <a:rPr lang="en-AU" i="1" dirty="0" smtClean="0">
                <a:latin typeface="Times New Roman"/>
                <a:ea typeface="Calibri"/>
                <a:cs typeface="Times New Roman"/>
              </a:rPr>
              <a:t>05</a:t>
            </a:r>
            <a:r>
              <a:rPr lang="en-AU" dirty="0" smtClean="0">
                <a:latin typeface="Times New Roman"/>
                <a:ea typeface="Calibri"/>
                <a:cs typeface="Times New Roman"/>
              </a:rPr>
              <a:t>)</a:t>
            </a:r>
          </a:p>
          <a:p>
            <a:pPr lvl="1">
              <a:lnSpc>
                <a:spcPct val="200000"/>
              </a:lnSpc>
              <a:spcAft>
                <a:spcPts val="1000"/>
              </a:spcAft>
            </a:pPr>
            <a:r>
              <a:rPr lang="en-AU" dirty="0" smtClean="0">
                <a:latin typeface="Times New Roman"/>
                <a:ea typeface="Calibri"/>
                <a:cs typeface="Times New Roman"/>
              </a:rPr>
              <a:t>‘never smoked’ </a:t>
            </a:r>
            <a:r>
              <a:rPr lang="en-AU" dirty="0">
                <a:latin typeface="Times New Roman"/>
                <a:ea typeface="Calibri"/>
                <a:cs typeface="Times New Roman"/>
              </a:rPr>
              <a:t>(ATG: M = 31.87, SE = 1.22) and </a:t>
            </a:r>
            <a:r>
              <a:rPr lang="en-AU" dirty="0" smtClean="0">
                <a:latin typeface="Times New Roman"/>
                <a:ea typeface="Calibri"/>
                <a:cs typeface="Times New Roman"/>
              </a:rPr>
              <a:t>‘sometimes smoked’ </a:t>
            </a:r>
            <a:r>
              <a:rPr lang="en-AU" dirty="0">
                <a:latin typeface="Times New Roman"/>
                <a:ea typeface="Calibri"/>
                <a:cs typeface="Times New Roman"/>
              </a:rPr>
              <a:t>(ATG: M = 24.94, SE = 1.93). </a:t>
            </a:r>
            <a:endParaRPr lang="en-AU" dirty="0" smtClean="0">
              <a:latin typeface="Times New Roman"/>
              <a:ea typeface="Calibri"/>
              <a:cs typeface="Times New Roman"/>
            </a:endParaRPr>
          </a:p>
          <a:p>
            <a:pPr>
              <a:lnSpc>
                <a:spcPct val="200000"/>
              </a:lnSpc>
              <a:spcAft>
                <a:spcPts val="1000"/>
              </a:spcAft>
            </a:pPr>
            <a:r>
              <a:rPr lang="en-AU" dirty="0" smtClean="0">
                <a:latin typeface="Times New Roman"/>
                <a:ea typeface="Calibri"/>
                <a:cs typeface="Times New Roman"/>
              </a:rPr>
              <a:t>Alcohol </a:t>
            </a:r>
            <a:r>
              <a:rPr lang="en-AU" dirty="0">
                <a:latin typeface="Times New Roman"/>
                <a:ea typeface="Calibri"/>
                <a:cs typeface="Times New Roman"/>
              </a:rPr>
              <a:t>(F(4, 975) = 6.23, </a:t>
            </a:r>
            <a:r>
              <a:rPr lang="en-AU" i="1" dirty="0">
                <a:latin typeface="Times New Roman"/>
                <a:ea typeface="Calibri"/>
                <a:cs typeface="Times New Roman"/>
              </a:rPr>
              <a:t>p &lt;.001</a:t>
            </a:r>
            <a:r>
              <a:rPr lang="en-AU" dirty="0">
                <a:latin typeface="Times New Roman"/>
                <a:ea typeface="Calibri"/>
                <a:cs typeface="Times New Roman"/>
              </a:rPr>
              <a:t>; Boneferroni correction </a:t>
            </a:r>
            <a:r>
              <a:rPr lang="en-AU" i="1" dirty="0">
                <a:latin typeface="Times New Roman"/>
                <a:ea typeface="Calibri"/>
                <a:cs typeface="Times New Roman"/>
              </a:rPr>
              <a:t>&lt; .05</a:t>
            </a:r>
            <a:r>
              <a:rPr lang="en-AU" dirty="0">
                <a:latin typeface="Times New Roman"/>
                <a:ea typeface="Calibri"/>
                <a:cs typeface="Times New Roman"/>
              </a:rPr>
              <a:t>) </a:t>
            </a:r>
            <a:endParaRPr lang="en-AU" dirty="0" smtClean="0">
              <a:latin typeface="Times New Roman"/>
              <a:ea typeface="Calibri"/>
              <a:cs typeface="Times New Roman"/>
            </a:endParaRPr>
          </a:p>
          <a:p>
            <a:pPr lvl="1">
              <a:lnSpc>
                <a:spcPct val="200000"/>
              </a:lnSpc>
              <a:spcAft>
                <a:spcPts val="1000"/>
              </a:spcAft>
            </a:pPr>
            <a:r>
              <a:rPr lang="en-AU" dirty="0" smtClean="0">
                <a:latin typeface="Times New Roman"/>
                <a:ea typeface="Calibri"/>
                <a:cs typeface="Times New Roman"/>
              </a:rPr>
              <a:t>‘never </a:t>
            </a:r>
            <a:r>
              <a:rPr lang="en-AU" dirty="0">
                <a:latin typeface="Times New Roman"/>
                <a:ea typeface="Calibri"/>
                <a:cs typeface="Times New Roman"/>
              </a:rPr>
              <a:t>drinks alcohol </a:t>
            </a:r>
            <a:r>
              <a:rPr lang="en-AU" dirty="0" smtClean="0">
                <a:latin typeface="Times New Roman"/>
                <a:ea typeface="Calibri"/>
                <a:cs typeface="Times New Roman"/>
              </a:rPr>
              <a:t>daily’ </a:t>
            </a:r>
            <a:r>
              <a:rPr lang="en-AU" dirty="0">
                <a:latin typeface="Times New Roman"/>
                <a:ea typeface="Calibri"/>
                <a:cs typeface="Times New Roman"/>
              </a:rPr>
              <a:t>(ATG: M = 33.52, SE = 1.34) and </a:t>
            </a:r>
            <a:r>
              <a:rPr lang="en-AU" dirty="0" smtClean="0">
                <a:latin typeface="Times New Roman"/>
                <a:ea typeface="Calibri"/>
                <a:cs typeface="Times New Roman"/>
              </a:rPr>
              <a:t>‘infrequent drinkers’ </a:t>
            </a:r>
            <a:r>
              <a:rPr lang="en-AU" dirty="0">
                <a:latin typeface="Times New Roman"/>
                <a:ea typeface="Calibri"/>
                <a:cs typeface="Times New Roman"/>
              </a:rPr>
              <a:t>(ATG: not often (M = 31.41, SE = 1.40) sometimes (M = 29.40, SE = 1.37)). </a:t>
            </a:r>
            <a:endParaRPr lang="en-AU" sz="2400" dirty="0">
              <a:ea typeface="Calibri"/>
              <a:cs typeface="Times New Roman"/>
            </a:endParaRPr>
          </a:p>
          <a:p>
            <a:endParaRPr lang="en-AU" dirty="0"/>
          </a:p>
        </p:txBody>
      </p:sp>
    </p:spTree>
    <p:extLst>
      <p:ext uri="{BB962C8B-B14F-4D97-AF65-F5344CB8AC3E}">
        <p14:creationId xmlns:p14="http://schemas.microsoft.com/office/powerpoint/2010/main" xmlns="" val="25857702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Other </a:t>
            </a:r>
            <a:r>
              <a:rPr lang="en-AU" dirty="0" err="1" smtClean="0"/>
              <a:t>behavioral</a:t>
            </a:r>
            <a:r>
              <a:rPr lang="en-AU" dirty="0" smtClean="0"/>
              <a:t> issues</a:t>
            </a:r>
            <a:br>
              <a:rPr lang="en-AU" dirty="0" smtClean="0"/>
            </a:br>
            <a:r>
              <a:rPr lang="en-AU" sz="3600" dirty="0" smtClean="0"/>
              <a:t>Nutrition</a:t>
            </a:r>
            <a:endParaRPr lang="en-AU" sz="3600" dirty="0"/>
          </a:p>
        </p:txBody>
      </p:sp>
      <p:sp>
        <p:nvSpPr>
          <p:cNvPr id="3" name="Content Placeholder 2"/>
          <p:cNvSpPr>
            <a:spLocks noGrp="1"/>
          </p:cNvSpPr>
          <p:nvPr>
            <p:ph idx="1"/>
          </p:nvPr>
        </p:nvSpPr>
        <p:spPr/>
        <p:txBody>
          <a:bodyPr>
            <a:noAutofit/>
          </a:bodyPr>
          <a:lstStyle/>
          <a:p>
            <a:r>
              <a:rPr lang="en-AU" sz="1600" dirty="0" smtClean="0"/>
              <a:t>lottery players</a:t>
            </a:r>
          </a:p>
          <a:p>
            <a:pPr lvl="1"/>
            <a:r>
              <a:rPr lang="en-AU" sz="1400" dirty="0" smtClean="0"/>
              <a:t>‘</a:t>
            </a:r>
            <a:r>
              <a:rPr lang="en-AU" sz="1400" dirty="0"/>
              <a:t>never’ bought tickets </a:t>
            </a:r>
            <a:r>
              <a:rPr lang="en-AU" sz="1400" dirty="0" smtClean="0"/>
              <a:t>(M = 4.00, SE = .16)</a:t>
            </a:r>
          </a:p>
          <a:p>
            <a:pPr lvl="1"/>
            <a:r>
              <a:rPr lang="en-AU" sz="1400" dirty="0" smtClean="0"/>
              <a:t>‘</a:t>
            </a:r>
            <a:r>
              <a:rPr lang="en-AU" sz="1400" dirty="0"/>
              <a:t>not often’ bought tickets (M = 3.37, SE = .23). </a:t>
            </a:r>
            <a:endParaRPr lang="en-AU" sz="1400" dirty="0" smtClean="0"/>
          </a:p>
          <a:p>
            <a:pPr lvl="2"/>
            <a:r>
              <a:rPr lang="en-AU" sz="1200" dirty="0" smtClean="0"/>
              <a:t>Adolescents </a:t>
            </a:r>
            <a:r>
              <a:rPr lang="en-AU" sz="1200" dirty="0"/>
              <a:t>who did not buy lottery tickets had a </a:t>
            </a:r>
            <a:r>
              <a:rPr lang="en-AU" sz="1200" dirty="0">
                <a:solidFill>
                  <a:srgbClr val="FF0000"/>
                </a:solidFill>
              </a:rPr>
              <a:t>better healthy intake </a:t>
            </a:r>
            <a:r>
              <a:rPr lang="en-AU" sz="1200" dirty="0"/>
              <a:t>(F(4, 1008) = 3.99, p &lt;.01; Boneferroni correction &lt; .05). </a:t>
            </a:r>
            <a:endParaRPr lang="en-AU" sz="1200" dirty="0" smtClean="0"/>
          </a:p>
          <a:p>
            <a:r>
              <a:rPr lang="en-AU" sz="1600" dirty="0" smtClean="0"/>
              <a:t>Card players</a:t>
            </a:r>
          </a:p>
          <a:p>
            <a:pPr lvl="1"/>
            <a:r>
              <a:rPr lang="en-AU" sz="1400" dirty="0" smtClean="0"/>
              <a:t>never</a:t>
            </a:r>
            <a:r>
              <a:rPr lang="en-AU" sz="1400" dirty="0"/>
              <a:t>’ played cards (M = 2.13, SE = .1923</a:t>
            </a:r>
            <a:r>
              <a:rPr lang="en-AU" sz="1400" dirty="0" smtClean="0"/>
              <a:t>)</a:t>
            </a:r>
          </a:p>
          <a:p>
            <a:pPr lvl="1"/>
            <a:r>
              <a:rPr lang="en-AU" sz="1400" dirty="0" smtClean="0"/>
              <a:t>‘sometimes played’ </a:t>
            </a:r>
            <a:r>
              <a:rPr lang="en-AU" sz="1400" dirty="0"/>
              <a:t>(M = 2.65, SE = .20). </a:t>
            </a:r>
          </a:p>
          <a:p>
            <a:pPr lvl="2"/>
            <a:r>
              <a:rPr lang="en-AU" sz="1200" dirty="0" smtClean="0"/>
              <a:t>Adolescents </a:t>
            </a:r>
            <a:r>
              <a:rPr lang="en-AU" sz="1200" dirty="0" smtClean="0">
                <a:solidFill>
                  <a:srgbClr val="FF0000"/>
                </a:solidFill>
              </a:rPr>
              <a:t>using less salt </a:t>
            </a:r>
            <a:r>
              <a:rPr lang="en-AU" sz="1200" dirty="0" smtClean="0"/>
              <a:t>did no play cards(F(4</a:t>
            </a:r>
            <a:r>
              <a:rPr lang="en-AU" sz="1200" dirty="0"/>
              <a:t>, 1002) = 4.22, p &lt;.01; Boneferroni correction &lt; .05). </a:t>
            </a:r>
            <a:endParaRPr lang="en-AU" sz="1200" dirty="0" smtClean="0"/>
          </a:p>
          <a:p>
            <a:pPr lvl="1"/>
            <a:r>
              <a:rPr lang="en-AU" sz="1400" dirty="0" smtClean="0"/>
              <a:t>‘very </a:t>
            </a:r>
            <a:r>
              <a:rPr lang="en-AU" sz="1400" dirty="0"/>
              <a:t>often’ </a:t>
            </a:r>
            <a:r>
              <a:rPr lang="en-AU" sz="1400" dirty="0" smtClean="0"/>
              <a:t>(</a:t>
            </a:r>
            <a:r>
              <a:rPr lang="en-AU" sz="1400" dirty="0"/>
              <a:t>M = 3.05, SE = .29</a:t>
            </a:r>
            <a:r>
              <a:rPr lang="en-AU" sz="1400" dirty="0" smtClean="0"/>
              <a:t>)</a:t>
            </a:r>
          </a:p>
          <a:p>
            <a:pPr lvl="1"/>
            <a:r>
              <a:rPr lang="en-AU" sz="1400" dirty="0" smtClean="0"/>
              <a:t>‘</a:t>
            </a:r>
            <a:r>
              <a:rPr lang="en-AU" sz="1400" dirty="0"/>
              <a:t>never’ </a:t>
            </a:r>
            <a:r>
              <a:rPr lang="en-AU" sz="1400" dirty="0" smtClean="0"/>
              <a:t>(</a:t>
            </a:r>
            <a:r>
              <a:rPr lang="en-AU" sz="1400" dirty="0"/>
              <a:t>M = 1.97, SE = .17).</a:t>
            </a:r>
          </a:p>
          <a:p>
            <a:pPr lvl="2"/>
            <a:r>
              <a:rPr lang="en-AU" sz="1200" dirty="0" smtClean="0"/>
              <a:t>Adolescents who </a:t>
            </a:r>
            <a:r>
              <a:rPr lang="en-AU" sz="1200" dirty="0" smtClean="0">
                <a:solidFill>
                  <a:srgbClr val="FF0000"/>
                </a:solidFill>
              </a:rPr>
              <a:t>‘eat </a:t>
            </a:r>
            <a:r>
              <a:rPr lang="en-AU" sz="1200" dirty="0">
                <a:solidFill>
                  <a:srgbClr val="FF0000"/>
                </a:solidFill>
              </a:rPr>
              <a:t>junk food daily’ </a:t>
            </a:r>
            <a:r>
              <a:rPr lang="en-AU" sz="1200" dirty="0"/>
              <a:t>(F(4, 990) = 7.19, p &lt;.001; Boneferroni correction &lt; .05</a:t>
            </a:r>
            <a:r>
              <a:rPr lang="en-AU" sz="1200" dirty="0" smtClean="0"/>
              <a:t>)</a:t>
            </a:r>
          </a:p>
          <a:p>
            <a:r>
              <a:rPr lang="en-AU" sz="1600" dirty="0" smtClean="0"/>
              <a:t>ATG</a:t>
            </a:r>
          </a:p>
          <a:p>
            <a:pPr lvl="1"/>
            <a:r>
              <a:rPr lang="en-AU" sz="1400" dirty="0" smtClean="0">
                <a:solidFill>
                  <a:srgbClr val="FF0000"/>
                </a:solidFill>
              </a:rPr>
              <a:t>eats </a:t>
            </a:r>
            <a:r>
              <a:rPr lang="en-AU" sz="1400" dirty="0">
                <a:solidFill>
                  <a:srgbClr val="FF0000"/>
                </a:solidFill>
              </a:rPr>
              <a:t>regularly </a:t>
            </a:r>
            <a:r>
              <a:rPr lang="en-AU" sz="1400" dirty="0"/>
              <a:t>(F(4, 992) = 2.77, </a:t>
            </a:r>
            <a:r>
              <a:rPr lang="en-AU" sz="1400" i="1" dirty="0"/>
              <a:t>p &lt;.05</a:t>
            </a:r>
            <a:r>
              <a:rPr lang="en-AU" sz="1400" dirty="0"/>
              <a:t>; Boneferroni correction </a:t>
            </a:r>
            <a:r>
              <a:rPr lang="en-AU" sz="1400" i="1" dirty="0"/>
              <a:t>&lt; .05</a:t>
            </a:r>
            <a:r>
              <a:rPr lang="en-AU" sz="1400" dirty="0"/>
              <a:t>).  This related to those who had very disrupted eating patterns had a stronger positive attitude to gambling being a good </a:t>
            </a:r>
            <a:r>
              <a:rPr lang="en-AU" sz="1400" dirty="0" smtClean="0"/>
              <a:t>thing</a:t>
            </a:r>
          </a:p>
          <a:p>
            <a:pPr lvl="1"/>
            <a:r>
              <a:rPr lang="en-AU" sz="1400" dirty="0" smtClean="0"/>
              <a:t>A </a:t>
            </a:r>
            <a:r>
              <a:rPr lang="en-AU" sz="1400" dirty="0"/>
              <a:t>significant difference was observed in response to eating ‘junk’ food daily (F(4, 968) = 4.39, </a:t>
            </a:r>
            <a:r>
              <a:rPr lang="en-AU" sz="1400" i="1" dirty="0"/>
              <a:t>p &lt;.01</a:t>
            </a:r>
            <a:r>
              <a:rPr lang="en-AU" sz="1400" dirty="0"/>
              <a:t>; Boneferroni correction </a:t>
            </a:r>
            <a:r>
              <a:rPr lang="en-AU" sz="1400" i="1" dirty="0"/>
              <a:t>&lt; .</a:t>
            </a:r>
            <a:r>
              <a:rPr lang="en-AU" sz="1400" i="1" dirty="0" smtClean="0"/>
              <a:t>05</a:t>
            </a:r>
            <a:r>
              <a:rPr lang="en-AU" sz="1400" dirty="0" smtClean="0"/>
              <a:t>)</a:t>
            </a:r>
          </a:p>
          <a:p>
            <a:pPr lvl="2"/>
            <a:r>
              <a:rPr lang="en-AU" sz="1200" dirty="0" smtClean="0"/>
              <a:t>‘never eat junk food daily’ (ATG: M = 36.36, SE = .44)</a:t>
            </a:r>
          </a:p>
          <a:p>
            <a:pPr lvl="2"/>
            <a:r>
              <a:rPr lang="en-AU" sz="1200" dirty="0" smtClean="0"/>
              <a:t>‘always eat junk food daily’ (ATG: M = 33.18, SE = .97)</a:t>
            </a:r>
            <a:endParaRPr lang="en-AU" sz="1200" dirty="0"/>
          </a:p>
        </p:txBody>
      </p:sp>
    </p:spTree>
    <p:extLst>
      <p:ext uri="{BB962C8B-B14F-4D97-AF65-F5344CB8AC3E}">
        <p14:creationId xmlns:p14="http://schemas.microsoft.com/office/powerpoint/2010/main" xmlns="" val="16180656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AU" altLang="en-US" dirty="0">
                <a:latin typeface="Times New Roman" pitchFamily="18" charset="0"/>
                <a:ea typeface="Calibri" pitchFamily="34" charset="0"/>
                <a:cs typeface="Times New Roman" pitchFamily="18" charset="0"/>
              </a:rPr>
              <a:t>Nutrition</a:t>
            </a:r>
            <a:r>
              <a:rPr lang="en-AU" altLang="en-US" dirty="0">
                <a:ea typeface="Calibri" pitchFamily="34" charset="0"/>
                <a:cs typeface="Times New Roman" pitchFamily="18" charset="0"/>
              </a:rPr>
              <a:t>—‘</a:t>
            </a:r>
            <a:r>
              <a:rPr lang="en-AU" altLang="en-US" dirty="0">
                <a:latin typeface="Times New Roman" pitchFamily="18" charset="0"/>
                <a:ea typeface="Calibri" pitchFamily="34" charset="0"/>
                <a:cs typeface="Times New Roman" pitchFamily="18" charset="0"/>
              </a:rPr>
              <a:t>eat at regular times during the day</a:t>
            </a:r>
            <a:r>
              <a:rPr lang="en-AU" altLang="en-US" dirty="0" smtClean="0">
                <a:ea typeface="Calibri" pitchFamily="34" charset="0"/>
                <a:cs typeface="Times New Roman" pitchFamily="18" charset="0"/>
              </a:rPr>
              <a:t>’</a:t>
            </a:r>
            <a:endParaRPr lang="en-AU"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167863682"/>
              </p:ext>
            </p:extLst>
          </p:nvPr>
        </p:nvGraphicFramePr>
        <p:xfrm>
          <a:off x="971600" y="3356992"/>
          <a:ext cx="7272809" cy="3312365"/>
        </p:xfrm>
        <a:graphic>
          <a:graphicData uri="http://schemas.openxmlformats.org/drawingml/2006/table">
            <a:tbl>
              <a:tblPr firstRow="1" firstCol="1" bandRow="1"/>
              <a:tblGrid>
                <a:gridCol w="391164"/>
                <a:gridCol w="3246180"/>
                <a:gridCol w="566066"/>
                <a:gridCol w="602705"/>
                <a:gridCol w="2466694"/>
              </a:tblGrid>
              <a:tr h="473195">
                <a:tc>
                  <a:txBody>
                    <a:bodyPr/>
                    <a:lstStyle/>
                    <a:p>
                      <a:pPr>
                        <a:lnSpc>
                          <a:spcPct val="200000"/>
                        </a:lnSpc>
                        <a:spcAft>
                          <a:spcPts val="1000"/>
                        </a:spcAft>
                      </a:pPr>
                      <a:r>
                        <a:rPr lang="en-AU" sz="1200" dirty="0">
                          <a:effectLst/>
                          <a:latin typeface="Times New Roman"/>
                          <a:ea typeface="Calibri"/>
                          <a:cs typeface="Times New Roman"/>
                        </a:rPr>
                        <a:t> </a:t>
                      </a:r>
                      <a:endParaRPr lang="en-AU" sz="1100" dirty="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200000"/>
                        </a:lnSpc>
                        <a:spcAft>
                          <a:spcPts val="1000"/>
                        </a:spcAft>
                      </a:pPr>
                      <a:r>
                        <a:rPr lang="en-AU" sz="1200">
                          <a:effectLst/>
                          <a:latin typeface="Times New Roman"/>
                          <a:ea typeface="Calibri"/>
                          <a:cs typeface="Times New Roman"/>
                        </a:rPr>
                        <a:t> </a:t>
                      </a:r>
                      <a:endParaRPr lang="en-AU" sz="110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r">
                        <a:lnSpc>
                          <a:spcPct val="200000"/>
                        </a:lnSpc>
                        <a:spcAft>
                          <a:spcPts val="1000"/>
                        </a:spcAft>
                      </a:pPr>
                      <a:r>
                        <a:rPr lang="en-AU" sz="1200">
                          <a:effectLst/>
                          <a:latin typeface="Times New Roman"/>
                          <a:ea typeface="Calibri"/>
                          <a:cs typeface="Times New Roman"/>
                        </a:rPr>
                        <a:t>M</a:t>
                      </a:r>
                      <a:endParaRPr lang="en-AU" sz="110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1000"/>
                        </a:spcAft>
                      </a:pPr>
                      <a:r>
                        <a:rPr lang="en-AU" sz="1200">
                          <a:effectLst/>
                          <a:latin typeface="Times New Roman"/>
                          <a:ea typeface="Calibri"/>
                          <a:cs typeface="Times New Roman"/>
                        </a:rPr>
                        <a:t>(SD)</a:t>
                      </a:r>
                      <a:endParaRPr lang="en-AU" sz="110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1000"/>
                        </a:spcAft>
                      </a:pPr>
                      <a:r>
                        <a:rPr lang="en-AU" sz="1200">
                          <a:effectLst/>
                          <a:latin typeface="Times New Roman"/>
                          <a:ea typeface="Calibri"/>
                          <a:cs typeface="Times New Roman"/>
                        </a:rPr>
                        <a:t>Inferential statistics</a:t>
                      </a:r>
                      <a:endParaRPr lang="en-AU" sz="110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3195">
                <a:tc gridSpan="2">
                  <a:txBody>
                    <a:bodyPr/>
                    <a:lstStyle/>
                    <a:p>
                      <a:pPr>
                        <a:lnSpc>
                          <a:spcPct val="200000"/>
                        </a:lnSpc>
                        <a:spcAft>
                          <a:spcPts val="1000"/>
                        </a:spcAft>
                      </a:pPr>
                      <a:r>
                        <a:rPr lang="en-AU" sz="1200">
                          <a:effectLst/>
                          <a:latin typeface="Times New Roman"/>
                          <a:ea typeface="Calibri"/>
                          <a:cs typeface="Times New Roman"/>
                        </a:rPr>
                        <a:t>Sports Betting</a:t>
                      </a:r>
                      <a:endParaRPr lang="en-AU" sz="1100">
                        <a:effectLst/>
                        <a:latin typeface="Calibri"/>
                        <a:ea typeface="Calibri"/>
                        <a:cs typeface="Times New Roman"/>
                      </a:endParaRPr>
                    </a:p>
                  </a:txBody>
                  <a:tcPr marL="68580" marR="68580" marT="0" marB="0">
                    <a:lnL>
                      <a:noFill/>
                    </a:lnL>
                    <a:lnR>
                      <a:noFill/>
                    </a:lnR>
                    <a:lnT>
                      <a:noFill/>
                    </a:lnT>
                    <a:lnB>
                      <a:noFill/>
                    </a:lnB>
                  </a:tcPr>
                </a:tc>
                <a:tc hMerge="1">
                  <a:txBody>
                    <a:bodyPr/>
                    <a:lstStyle/>
                    <a:p>
                      <a:endParaRPr lang="en-AU"/>
                    </a:p>
                  </a:txBody>
                  <a:tcPr/>
                </a:tc>
                <a:tc>
                  <a:txBody>
                    <a:bodyPr/>
                    <a:lstStyle/>
                    <a:p>
                      <a:pPr algn="r">
                        <a:lnSpc>
                          <a:spcPct val="200000"/>
                        </a:lnSpc>
                        <a:spcAft>
                          <a:spcPts val="1000"/>
                        </a:spcAft>
                      </a:pPr>
                      <a:r>
                        <a:rPr lang="en-AU" sz="1200">
                          <a:effectLst/>
                          <a:latin typeface="Times New Roman"/>
                          <a:ea typeface="Calibri"/>
                          <a:cs typeface="Times New Roman"/>
                        </a:rPr>
                        <a:t> </a:t>
                      </a:r>
                      <a:endParaRPr lang="en-AU" sz="110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lnSpc>
                          <a:spcPct val="200000"/>
                        </a:lnSpc>
                        <a:spcAft>
                          <a:spcPts val="1000"/>
                        </a:spcAft>
                      </a:pPr>
                      <a:r>
                        <a:rPr lang="en-AU" sz="1200">
                          <a:effectLst/>
                          <a:latin typeface="Times New Roman"/>
                          <a:ea typeface="Calibri"/>
                          <a:cs typeface="Times New Roman"/>
                        </a:rPr>
                        <a:t> </a:t>
                      </a:r>
                      <a:endParaRPr lang="en-AU" sz="110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200000"/>
                        </a:lnSpc>
                        <a:spcAft>
                          <a:spcPts val="1000"/>
                        </a:spcAft>
                      </a:pPr>
                      <a:r>
                        <a:rPr lang="en-AU" sz="1200">
                          <a:effectLst/>
                          <a:latin typeface="Times New Roman"/>
                          <a:ea typeface="Calibri"/>
                          <a:cs typeface="Times New Roman"/>
                        </a:rPr>
                        <a:t> </a:t>
                      </a:r>
                      <a:endParaRPr lang="en-AU" sz="110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473195">
                <a:tc>
                  <a:txBody>
                    <a:bodyPr/>
                    <a:lstStyle/>
                    <a:p>
                      <a:pPr>
                        <a:lnSpc>
                          <a:spcPct val="200000"/>
                        </a:lnSpc>
                        <a:spcAft>
                          <a:spcPts val="1000"/>
                        </a:spcAft>
                      </a:pPr>
                      <a:r>
                        <a:rPr lang="en-AU" sz="1200">
                          <a:effectLst/>
                          <a:latin typeface="Times New Roman"/>
                          <a:ea typeface="Calibri"/>
                          <a:cs typeface="Times New Roman"/>
                        </a:rPr>
                        <a:t> </a:t>
                      </a:r>
                      <a:endParaRPr lang="en-AU" sz="1100">
                        <a:effectLst/>
                        <a:latin typeface="Calibri"/>
                        <a:ea typeface="Calibri"/>
                        <a:cs typeface="Times New Roman"/>
                      </a:endParaRPr>
                    </a:p>
                  </a:txBody>
                  <a:tcPr marL="68580" marR="68580" marT="0" marB="0">
                    <a:lnL>
                      <a:noFill/>
                    </a:lnL>
                    <a:lnR>
                      <a:noFill/>
                    </a:lnR>
                    <a:lnT>
                      <a:noFill/>
                    </a:lnT>
                    <a:lnB>
                      <a:noFill/>
                    </a:lnB>
                  </a:tcPr>
                </a:tc>
                <a:tc>
                  <a:txBody>
                    <a:bodyPr/>
                    <a:lstStyle/>
                    <a:p>
                      <a:pPr>
                        <a:lnSpc>
                          <a:spcPct val="200000"/>
                        </a:lnSpc>
                        <a:spcAft>
                          <a:spcPts val="1000"/>
                        </a:spcAft>
                      </a:pPr>
                      <a:r>
                        <a:rPr lang="en-AU" sz="1200">
                          <a:effectLst/>
                          <a:latin typeface="Times New Roman"/>
                          <a:ea typeface="Calibri"/>
                          <a:cs typeface="Times New Roman"/>
                        </a:rPr>
                        <a:t>Never</a:t>
                      </a:r>
                      <a:endParaRPr lang="en-AU" sz="1100">
                        <a:effectLst/>
                        <a:latin typeface="Calibri"/>
                        <a:ea typeface="Calibri"/>
                        <a:cs typeface="Times New Roman"/>
                      </a:endParaRPr>
                    </a:p>
                  </a:txBody>
                  <a:tcPr marL="68580" marR="68580" marT="0" marB="0">
                    <a:lnL>
                      <a:noFill/>
                    </a:lnL>
                    <a:lnR>
                      <a:noFill/>
                    </a:lnR>
                    <a:lnT>
                      <a:noFill/>
                    </a:lnT>
                    <a:lnB>
                      <a:noFill/>
                    </a:lnB>
                  </a:tcPr>
                </a:tc>
                <a:tc>
                  <a:txBody>
                    <a:bodyPr/>
                    <a:lstStyle/>
                    <a:p>
                      <a:pPr algn="r">
                        <a:lnSpc>
                          <a:spcPct val="200000"/>
                        </a:lnSpc>
                        <a:spcAft>
                          <a:spcPts val="1000"/>
                        </a:spcAft>
                      </a:pPr>
                      <a:r>
                        <a:rPr lang="en-AU" sz="1200" dirty="0">
                          <a:effectLst/>
                          <a:latin typeface="Times New Roman"/>
                          <a:ea typeface="Calibri"/>
                          <a:cs typeface="Times New Roman"/>
                        </a:rPr>
                        <a:t>3.11</a:t>
                      </a:r>
                      <a:endParaRPr lang="en-AU" sz="1100" dirty="0">
                        <a:effectLst/>
                        <a:latin typeface="Calibri"/>
                        <a:ea typeface="Calibri"/>
                        <a:cs typeface="Times New Roman"/>
                      </a:endParaRPr>
                    </a:p>
                  </a:txBody>
                  <a:tcPr marL="68580" marR="68580" marT="0" marB="0" anchor="ctr">
                    <a:lnL>
                      <a:noFill/>
                    </a:lnL>
                    <a:lnR>
                      <a:noFill/>
                    </a:lnR>
                    <a:lnT>
                      <a:noFill/>
                    </a:lnT>
                    <a:lnB>
                      <a:noFill/>
                    </a:lnB>
                  </a:tcPr>
                </a:tc>
                <a:tc>
                  <a:txBody>
                    <a:bodyPr/>
                    <a:lstStyle/>
                    <a:p>
                      <a:pPr algn="just">
                        <a:lnSpc>
                          <a:spcPct val="200000"/>
                        </a:lnSpc>
                        <a:spcAft>
                          <a:spcPts val="1000"/>
                        </a:spcAft>
                      </a:pPr>
                      <a:r>
                        <a:rPr lang="en-AU" sz="1200">
                          <a:effectLst/>
                          <a:latin typeface="Times New Roman"/>
                          <a:ea typeface="Calibri"/>
                          <a:cs typeface="Times New Roman"/>
                        </a:rPr>
                        <a:t>(.18)</a:t>
                      </a:r>
                      <a:endParaRPr lang="en-AU" sz="1100">
                        <a:effectLst/>
                        <a:latin typeface="Calibri"/>
                        <a:ea typeface="Calibri"/>
                        <a:cs typeface="Times New Roman"/>
                      </a:endParaRPr>
                    </a:p>
                  </a:txBody>
                  <a:tcPr marL="68580" marR="68580" marT="0" marB="0" anchor="ctr">
                    <a:lnL>
                      <a:noFill/>
                    </a:lnL>
                    <a:lnR>
                      <a:noFill/>
                    </a:lnR>
                    <a:lnT>
                      <a:noFill/>
                    </a:lnT>
                    <a:lnB>
                      <a:noFill/>
                    </a:lnB>
                  </a:tcPr>
                </a:tc>
                <a:tc>
                  <a:txBody>
                    <a:bodyPr/>
                    <a:lstStyle/>
                    <a:p>
                      <a:pPr>
                        <a:lnSpc>
                          <a:spcPct val="200000"/>
                        </a:lnSpc>
                        <a:spcAft>
                          <a:spcPts val="1000"/>
                        </a:spcAft>
                      </a:pPr>
                      <a:r>
                        <a:rPr lang="en-AU" sz="1200">
                          <a:effectLst/>
                          <a:latin typeface="Times New Roman"/>
                          <a:ea typeface="Calibri"/>
                          <a:cs typeface="Times New Roman"/>
                        </a:rPr>
                        <a:t> </a:t>
                      </a:r>
                      <a:endParaRPr lang="en-AU" sz="1100">
                        <a:effectLst/>
                        <a:latin typeface="Calibri"/>
                        <a:ea typeface="Calibri"/>
                        <a:cs typeface="Times New Roman"/>
                      </a:endParaRPr>
                    </a:p>
                  </a:txBody>
                  <a:tcPr marL="68580" marR="68580" marT="0" marB="0">
                    <a:lnL>
                      <a:noFill/>
                    </a:lnL>
                    <a:lnR>
                      <a:noFill/>
                    </a:lnR>
                    <a:lnT>
                      <a:noFill/>
                    </a:lnT>
                    <a:lnB>
                      <a:noFill/>
                    </a:lnB>
                  </a:tcPr>
                </a:tc>
              </a:tr>
              <a:tr h="473195">
                <a:tc>
                  <a:txBody>
                    <a:bodyPr/>
                    <a:lstStyle/>
                    <a:p>
                      <a:pPr>
                        <a:lnSpc>
                          <a:spcPct val="200000"/>
                        </a:lnSpc>
                        <a:spcAft>
                          <a:spcPts val="1000"/>
                        </a:spcAft>
                      </a:pPr>
                      <a:r>
                        <a:rPr lang="en-AU" sz="1200" dirty="0">
                          <a:effectLst/>
                          <a:latin typeface="Times New Roman"/>
                          <a:ea typeface="Calibri"/>
                          <a:cs typeface="Times New Roman"/>
                        </a:rPr>
                        <a:t> </a:t>
                      </a:r>
                      <a:endParaRPr lang="en-AU" sz="1100" dirty="0">
                        <a:effectLst/>
                        <a:latin typeface="Calibri"/>
                        <a:ea typeface="Calibri"/>
                        <a:cs typeface="Times New Roman"/>
                      </a:endParaRPr>
                    </a:p>
                  </a:txBody>
                  <a:tcPr marL="68580" marR="68580" marT="0" marB="0">
                    <a:lnL>
                      <a:noFill/>
                    </a:lnL>
                    <a:lnR>
                      <a:noFill/>
                    </a:lnR>
                    <a:lnT>
                      <a:noFill/>
                    </a:lnT>
                    <a:lnB>
                      <a:noFill/>
                    </a:lnB>
                  </a:tcPr>
                </a:tc>
                <a:tc>
                  <a:txBody>
                    <a:bodyPr/>
                    <a:lstStyle/>
                    <a:p>
                      <a:pPr>
                        <a:lnSpc>
                          <a:spcPct val="200000"/>
                        </a:lnSpc>
                        <a:spcAft>
                          <a:spcPts val="1000"/>
                        </a:spcAft>
                      </a:pPr>
                      <a:r>
                        <a:rPr lang="en-AU" sz="1200">
                          <a:effectLst/>
                          <a:latin typeface="Times New Roman"/>
                          <a:ea typeface="Calibri"/>
                          <a:cs typeface="Times New Roman"/>
                        </a:rPr>
                        <a:t>Often</a:t>
                      </a:r>
                      <a:endParaRPr lang="en-AU" sz="1100">
                        <a:effectLst/>
                        <a:latin typeface="Calibri"/>
                        <a:ea typeface="Calibri"/>
                        <a:cs typeface="Times New Roman"/>
                      </a:endParaRPr>
                    </a:p>
                  </a:txBody>
                  <a:tcPr marL="68580" marR="68580" marT="0" marB="0">
                    <a:lnL>
                      <a:noFill/>
                    </a:lnL>
                    <a:lnR>
                      <a:noFill/>
                    </a:lnR>
                    <a:lnT>
                      <a:noFill/>
                    </a:lnT>
                    <a:lnB>
                      <a:noFill/>
                    </a:lnB>
                  </a:tcPr>
                </a:tc>
                <a:tc>
                  <a:txBody>
                    <a:bodyPr/>
                    <a:lstStyle/>
                    <a:p>
                      <a:pPr algn="r">
                        <a:lnSpc>
                          <a:spcPct val="200000"/>
                        </a:lnSpc>
                        <a:spcAft>
                          <a:spcPts val="1000"/>
                        </a:spcAft>
                      </a:pPr>
                      <a:r>
                        <a:rPr lang="en-AU" sz="1200">
                          <a:effectLst/>
                          <a:latin typeface="Times New Roman"/>
                          <a:ea typeface="Calibri"/>
                          <a:cs typeface="Times New Roman"/>
                        </a:rPr>
                        <a:t>2.17</a:t>
                      </a:r>
                      <a:endParaRPr lang="en-AU" sz="1100">
                        <a:effectLst/>
                        <a:latin typeface="Calibri"/>
                        <a:ea typeface="Calibri"/>
                        <a:cs typeface="Times New Roman"/>
                      </a:endParaRPr>
                    </a:p>
                  </a:txBody>
                  <a:tcPr marL="68580" marR="68580" marT="0" marB="0" anchor="ctr">
                    <a:lnL>
                      <a:noFill/>
                    </a:lnL>
                    <a:lnR>
                      <a:noFill/>
                    </a:lnR>
                    <a:lnT>
                      <a:noFill/>
                    </a:lnT>
                    <a:lnB>
                      <a:noFill/>
                    </a:lnB>
                  </a:tcPr>
                </a:tc>
                <a:tc>
                  <a:txBody>
                    <a:bodyPr/>
                    <a:lstStyle/>
                    <a:p>
                      <a:pPr algn="just">
                        <a:lnSpc>
                          <a:spcPct val="200000"/>
                        </a:lnSpc>
                        <a:spcAft>
                          <a:spcPts val="1000"/>
                        </a:spcAft>
                      </a:pPr>
                      <a:r>
                        <a:rPr lang="en-AU" sz="1200">
                          <a:effectLst/>
                          <a:latin typeface="Times New Roman"/>
                          <a:ea typeface="Calibri"/>
                          <a:cs typeface="Times New Roman"/>
                        </a:rPr>
                        <a:t>(.09)</a:t>
                      </a:r>
                      <a:endParaRPr lang="en-AU" sz="1100">
                        <a:effectLst/>
                        <a:latin typeface="Calibri"/>
                        <a:ea typeface="Calibri"/>
                        <a:cs typeface="Times New Roman"/>
                      </a:endParaRPr>
                    </a:p>
                  </a:txBody>
                  <a:tcPr marL="68580" marR="68580" marT="0" marB="0" anchor="ctr">
                    <a:lnL>
                      <a:noFill/>
                    </a:lnL>
                    <a:lnR>
                      <a:noFill/>
                    </a:lnR>
                    <a:lnT>
                      <a:noFill/>
                    </a:lnT>
                    <a:lnB>
                      <a:noFill/>
                    </a:lnB>
                  </a:tcPr>
                </a:tc>
                <a:tc>
                  <a:txBody>
                    <a:bodyPr/>
                    <a:lstStyle/>
                    <a:p>
                      <a:pPr>
                        <a:lnSpc>
                          <a:spcPct val="200000"/>
                        </a:lnSpc>
                        <a:spcAft>
                          <a:spcPts val="1000"/>
                        </a:spcAft>
                      </a:pPr>
                      <a:r>
                        <a:rPr lang="en-AU" sz="1200">
                          <a:effectLst/>
                          <a:latin typeface="Times New Roman"/>
                          <a:ea typeface="Calibri"/>
                          <a:cs typeface="Times New Roman"/>
                        </a:rPr>
                        <a:t>F(4, 1005) = 4.02, </a:t>
                      </a:r>
                      <a:r>
                        <a:rPr lang="en-AU" sz="1200" i="1">
                          <a:effectLst/>
                          <a:latin typeface="Times New Roman"/>
                          <a:ea typeface="Calibri"/>
                          <a:cs typeface="Times New Roman"/>
                        </a:rPr>
                        <a:t>p &lt;.01</a:t>
                      </a:r>
                      <a:endParaRPr lang="en-AU" sz="1100">
                        <a:effectLst/>
                        <a:latin typeface="Calibri"/>
                        <a:ea typeface="Calibri"/>
                        <a:cs typeface="Times New Roman"/>
                      </a:endParaRPr>
                    </a:p>
                  </a:txBody>
                  <a:tcPr marL="68580" marR="68580" marT="0" marB="0">
                    <a:lnL>
                      <a:noFill/>
                    </a:lnL>
                    <a:lnR>
                      <a:noFill/>
                    </a:lnR>
                    <a:lnT>
                      <a:noFill/>
                    </a:lnT>
                    <a:lnB>
                      <a:noFill/>
                    </a:lnB>
                  </a:tcPr>
                </a:tc>
              </a:tr>
              <a:tr h="473195">
                <a:tc gridSpan="2">
                  <a:txBody>
                    <a:bodyPr/>
                    <a:lstStyle/>
                    <a:p>
                      <a:pPr>
                        <a:lnSpc>
                          <a:spcPct val="200000"/>
                        </a:lnSpc>
                        <a:spcAft>
                          <a:spcPts val="1000"/>
                        </a:spcAft>
                      </a:pPr>
                      <a:r>
                        <a:rPr lang="en-AU" sz="1200">
                          <a:effectLst/>
                          <a:latin typeface="Times New Roman"/>
                          <a:ea typeface="Calibri"/>
                          <a:cs typeface="Times New Roman"/>
                        </a:rPr>
                        <a:t>Lotteries</a:t>
                      </a:r>
                      <a:endParaRPr lang="en-AU" sz="1100">
                        <a:effectLst/>
                        <a:latin typeface="Calibri"/>
                        <a:ea typeface="Calibri"/>
                        <a:cs typeface="Times New Roman"/>
                      </a:endParaRPr>
                    </a:p>
                  </a:txBody>
                  <a:tcPr marL="68580" marR="68580" marT="0" marB="0">
                    <a:lnL>
                      <a:noFill/>
                    </a:lnL>
                    <a:lnR>
                      <a:noFill/>
                    </a:lnR>
                    <a:lnT>
                      <a:noFill/>
                    </a:lnT>
                    <a:lnB>
                      <a:noFill/>
                    </a:lnB>
                  </a:tcPr>
                </a:tc>
                <a:tc hMerge="1">
                  <a:txBody>
                    <a:bodyPr/>
                    <a:lstStyle/>
                    <a:p>
                      <a:endParaRPr lang="en-AU"/>
                    </a:p>
                  </a:txBody>
                  <a:tcPr/>
                </a:tc>
                <a:tc>
                  <a:txBody>
                    <a:bodyPr/>
                    <a:lstStyle/>
                    <a:p>
                      <a:pPr algn="r">
                        <a:lnSpc>
                          <a:spcPct val="200000"/>
                        </a:lnSpc>
                        <a:spcAft>
                          <a:spcPts val="1000"/>
                        </a:spcAft>
                      </a:pPr>
                      <a:r>
                        <a:rPr lang="en-AU" sz="1200">
                          <a:effectLst/>
                          <a:latin typeface="Times New Roman"/>
                          <a:ea typeface="Calibri"/>
                          <a:cs typeface="Times New Roman"/>
                        </a:rPr>
                        <a:t> </a:t>
                      </a:r>
                      <a:endParaRPr lang="en-AU" sz="1100">
                        <a:effectLst/>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200000"/>
                        </a:lnSpc>
                        <a:spcAft>
                          <a:spcPts val="1000"/>
                        </a:spcAft>
                      </a:pPr>
                      <a:r>
                        <a:rPr lang="en-AU" sz="1200">
                          <a:effectLst/>
                          <a:latin typeface="Times New Roman"/>
                          <a:ea typeface="Calibri"/>
                          <a:cs typeface="Times New Roman"/>
                        </a:rPr>
                        <a:t> </a:t>
                      </a:r>
                      <a:endParaRPr lang="en-AU" sz="1100">
                        <a:effectLst/>
                        <a:latin typeface="Calibri"/>
                        <a:ea typeface="Calibri"/>
                        <a:cs typeface="Times New Roman"/>
                      </a:endParaRPr>
                    </a:p>
                  </a:txBody>
                  <a:tcPr marL="68580" marR="68580" marT="0" marB="0">
                    <a:lnL>
                      <a:noFill/>
                    </a:lnL>
                    <a:lnR>
                      <a:noFill/>
                    </a:lnR>
                    <a:lnT>
                      <a:noFill/>
                    </a:lnT>
                    <a:lnB>
                      <a:noFill/>
                    </a:lnB>
                  </a:tcPr>
                </a:tc>
                <a:tc>
                  <a:txBody>
                    <a:bodyPr/>
                    <a:lstStyle/>
                    <a:p>
                      <a:pPr>
                        <a:lnSpc>
                          <a:spcPct val="200000"/>
                        </a:lnSpc>
                        <a:spcAft>
                          <a:spcPts val="1000"/>
                        </a:spcAft>
                      </a:pPr>
                      <a:r>
                        <a:rPr lang="en-AU" sz="1200">
                          <a:effectLst/>
                          <a:latin typeface="Times New Roman"/>
                          <a:ea typeface="Calibri"/>
                          <a:cs typeface="Times New Roman"/>
                        </a:rPr>
                        <a:t> </a:t>
                      </a:r>
                      <a:endParaRPr lang="en-AU" sz="1100">
                        <a:effectLst/>
                        <a:latin typeface="Calibri"/>
                        <a:ea typeface="Calibri"/>
                        <a:cs typeface="Times New Roman"/>
                      </a:endParaRPr>
                    </a:p>
                  </a:txBody>
                  <a:tcPr marL="68580" marR="68580" marT="0" marB="0">
                    <a:lnL>
                      <a:noFill/>
                    </a:lnL>
                    <a:lnR>
                      <a:noFill/>
                    </a:lnR>
                    <a:lnT>
                      <a:noFill/>
                    </a:lnT>
                    <a:lnB>
                      <a:noFill/>
                    </a:lnB>
                  </a:tcPr>
                </a:tc>
              </a:tr>
              <a:tr h="473195">
                <a:tc>
                  <a:txBody>
                    <a:bodyPr/>
                    <a:lstStyle/>
                    <a:p>
                      <a:pPr>
                        <a:lnSpc>
                          <a:spcPct val="200000"/>
                        </a:lnSpc>
                        <a:spcAft>
                          <a:spcPts val="1000"/>
                        </a:spcAft>
                      </a:pPr>
                      <a:r>
                        <a:rPr lang="en-AU" sz="1200">
                          <a:effectLst/>
                          <a:latin typeface="Times New Roman"/>
                          <a:ea typeface="Calibri"/>
                          <a:cs typeface="Times New Roman"/>
                        </a:rPr>
                        <a:t> </a:t>
                      </a:r>
                      <a:endParaRPr lang="en-AU" sz="1100">
                        <a:effectLst/>
                        <a:latin typeface="Calibri"/>
                        <a:ea typeface="Calibri"/>
                        <a:cs typeface="Times New Roman"/>
                      </a:endParaRPr>
                    </a:p>
                  </a:txBody>
                  <a:tcPr marL="68580" marR="68580" marT="0" marB="0">
                    <a:lnL>
                      <a:noFill/>
                    </a:lnL>
                    <a:lnR>
                      <a:noFill/>
                    </a:lnR>
                    <a:lnT>
                      <a:noFill/>
                    </a:lnT>
                    <a:lnB>
                      <a:noFill/>
                    </a:lnB>
                  </a:tcPr>
                </a:tc>
                <a:tc>
                  <a:txBody>
                    <a:bodyPr/>
                    <a:lstStyle/>
                    <a:p>
                      <a:pPr>
                        <a:lnSpc>
                          <a:spcPct val="200000"/>
                        </a:lnSpc>
                        <a:spcAft>
                          <a:spcPts val="1000"/>
                        </a:spcAft>
                      </a:pPr>
                      <a:r>
                        <a:rPr lang="en-AU" sz="1200">
                          <a:effectLst/>
                          <a:latin typeface="Times New Roman"/>
                          <a:ea typeface="Calibri"/>
                          <a:cs typeface="Times New Roman"/>
                        </a:rPr>
                        <a:t>Never</a:t>
                      </a:r>
                      <a:endParaRPr lang="en-AU" sz="1100">
                        <a:effectLst/>
                        <a:latin typeface="Calibri"/>
                        <a:ea typeface="Calibri"/>
                        <a:cs typeface="Times New Roman"/>
                      </a:endParaRPr>
                    </a:p>
                  </a:txBody>
                  <a:tcPr marL="68580" marR="68580" marT="0" marB="0">
                    <a:lnL>
                      <a:noFill/>
                    </a:lnL>
                    <a:lnR>
                      <a:noFill/>
                    </a:lnR>
                    <a:lnT>
                      <a:noFill/>
                    </a:lnT>
                    <a:lnB>
                      <a:noFill/>
                    </a:lnB>
                  </a:tcPr>
                </a:tc>
                <a:tc>
                  <a:txBody>
                    <a:bodyPr/>
                    <a:lstStyle/>
                    <a:p>
                      <a:pPr algn="r">
                        <a:lnSpc>
                          <a:spcPct val="200000"/>
                        </a:lnSpc>
                        <a:spcAft>
                          <a:spcPts val="1000"/>
                        </a:spcAft>
                      </a:pPr>
                      <a:r>
                        <a:rPr lang="en-AU" sz="1200">
                          <a:effectLst/>
                          <a:latin typeface="Times New Roman"/>
                          <a:ea typeface="Calibri"/>
                          <a:cs typeface="Times New Roman"/>
                        </a:rPr>
                        <a:t>3.57</a:t>
                      </a:r>
                      <a:endParaRPr lang="en-AU" sz="1100">
                        <a:effectLst/>
                        <a:latin typeface="Calibri"/>
                        <a:ea typeface="Calibri"/>
                        <a:cs typeface="Times New Roman"/>
                      </a:endParaRPr>
                    </a:p>
                  </a:txBody>
                  <a:tcPr marL="68580" marR="68580" marT="0" marB="0" anchor="ctr">
                    <a:lnL>
                      <a:noFill/>
                    </a:lnL>
                    <a:lnR>
                      <a:noFill/>
                    </a:lnR>
                    <a:lnT>
                      <a:noFill/>
                    </a:lnT>
                    <a:lnB>
                      <a:noFill/>
                    </a:lnB>
                  </a:tcPr>
                </a:tc>
                <a:tc>
                  <a:txBody>
                    <a:bodyPr/>
                    <a:lstStyle/>
                    <a:p>
                      <a:pPr algn="just">
                        <a:lnSpc>
                          <a:spcPct val="200000"/>
                        </a:lnSpc>
                        <a:spcAft>
                          <a:spcPts val="1000"/>
                        </a:spcAft>
                      </a:pPr>
                      <a:r>
                        <a:rPr lang="en-AU" sz="1200">
                          <a:effectLst/>
                          <a:latin typeface="Times New Roman"/>
                          <a:ea typeface="Calibri"/>
                          <a:cs typeface="Times New Roman"/>
                        </a:rPr>
                        <a:t>(.15)</a:t>
                      </a:r>
                      <a:endParaRPr lang="en-AU" sz="1100">
                        <a:effectLst/>
                        <a:latin typeface="Calibri"/>
                        <a:ea typeface="Calibri"/>
                        <a:cs typeface="Times New Roman"/>
                      </a:endParaRPr>
                    </a:p>
                  </a:txBody>
                  <a:tcPr marL="68580" marR="68580" marT="0" marB="0" anchor="ctr">
                    <a:lnL>
                      <a:noFill/>
                    </a:lnL>
                    <a:lnR>
                      <a:noFill/>
                    </a:lnR>
                    <a:lnT>
                      <a:noFill/>
                    </a:lnT>
                    <a:lnB>
                      <a:noFill/>
                    </a:lnB>
                  </a:tcPr>
                </a:tc>
                <a:tc>
                  <a:txBody>
                    <a:bodyPr/>
                    <a:lstStyle/>
                    <a:p>
                      <a:pPr>
                        <a:lnSpc>
                          <a:spcPct val="200000"/>
                        </a:lnSpc>
                        <a:spcAft>
                          <a:spcPts val="1000"/>
                        </a:spcAft>
                      </a:pPr>
                      <a:r>
                        <a:rPr lang="en-AU" sz="1200">
                          <a:effectLst/>
                          <a:latin typeface="Times New Roman"/>
                          <a:ea typeface="Calibri"/>
                          <a:cs typeface="Times New Roman"/>
                        </a:rPr>
                        <a:t> </a:t>
                      </a:r>
                      <a:endParaRPr lang="en-AU" sz="1100">
                        <a:effectLst/>
                        <a:latin typeface="Calibri"/>
                        <a:ea typeface="Calibri"/>
                        <a:cs typeface="Times New Roman"/>
                      </a:endParaRPr>
                    </a:p>
                  </a:txBody>
                  <a:tcPr marL="68580" marR="68580" marT="0" marB="0">
                    <a:lnL>
                      <a:noFill/>
                    </a:lnL>
                    <a:lnR>
                      <a:noFill/>
                    </a:lnR>
                    <a:lnT>
                      <a:noFill/>
                    </a:lnT>
                    <a:lnB>
                      <a:noFill/>
                    </a:lnB>
                  </a:tcPr>
                </a:tc>
              </a:tr>
              <a:tr h="473195">
                <a:tc>
                  <a:txBody>
                    <a:bodyPr/>
                    <a:lstStyle/>
                    <a:p>
                      <a:pPr>
                        <a:lnSpc>
                          <a:spcPct val="200000"/>
                        </a:lnSpc>
                        <a:spcAft>
                          <a:spcPts val="1000"/>
                        </a:spcAft>
                      </a:pPr>
                      <a:r>
                        <a:rPr lang="en-AU" sz="1200">
                          <a:effectLst/>
                          <a:latin typeface="Times New Roman"/>
                          <a:ea typeface="Calibri"/>
                          <a:cs typeface="Times New Roman"/>
                        </a:rPr>
                        <a:t> </a:t>
                      </a:r>
                      <a:endParaRPr lang="en-AU" sz="1100">
                        <a:effectLst/>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200000"/>
                        </a:lnSpc>
                        <a:spcAft>
                          <a:spcPts val="1000"/>
                        </a:spcAft>
                      </a:pPr>
                      <a:r>
                        <a:rPr lang="en-AU" sz="1200">
                          <a:effectLst/>
                          <a:latin typeface="Times New Roman"/>
                          <a:ea typeface="Calibri"/>
                          <a:cs typeface="Times New Roman"/>
                        </a:rPr>
                        <a:t>Sometimes</a:t>
                      </a:r>
                      <a:endParaRPr lang="en-AU" sz="1100">
                        <a:effectLst/>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200000"/>
                        </a:lnSpc>
                        <a:spcAft>
                          <a:spcPts val="1000"/>
                        </a:spcAft>
                      </a:pPr>
                      <a:r>
                        <a:rPr lang="en-AU" sz="1200">
                          <a:effectLst/>
                          <a:latin typeface="Times New Roman"/>
                          <a:ea typeface="Calibri"/>
                          <a:cs typeface="Times New Roman"/>
                        </a:rPr>
                        <a:t>2.92</a:t>
                      </a:r>
                      <a:endParaRPr lang="en-AU" sz="1100">
                        <a:effectLst/>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1000"/>
                        </a:spcAft>
                      </a:pPr>
                      <a:r>
                        <a:rPr lang="en-AU" sz="1200">
                          <a:effectLst/>
                          <a:latin typeface="Times New Roman"/>
                          <a:ea typeface="Calibri"/>
                          <a:cs typeface="Times New Roman"/>
                        </a:rPr>
                        <a:t>(.22)</a:t>
                      </a:r>
                      <a:endParaRPr lang="en-AU" sz="1100">
                        <a:effectLst/>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200000"/>
                        </a:lnSpc>
                        <a:spcAft>
                          <a:spcPts val="1000"/>
                        </a:spcAft>
                      </a:pPr>
                      <a:r>
                        <a:rPr lang="en-AU" sz="1200" dirty="0">
                          <a:effectLst/>
                          <a:latin typeface="Times New Roman"/>
                          <a:ea typeface="Calibri"/>
                          <a:cs typeface="Times New Roman"/>
                        </a:rPr>
                        <a:t>F(4, 1005) = 2.36, </a:t>
                      </a:r>
                      <a:r>
                        <a:rPr lang="en-AU" sz="1200" i="1" dirty="0">
                          <a:effectLst/>
                          <a:latin typeface="Times New Roman"/>
                          <a:ea typeface="Calibri"/>
                          <a:cs typeface="Times New Roman"/>
                        </a:rPr>
                        <a:t>p &lt;.05</a:t>
                      </a:r>
                      <a:endParaRPr lang="en-AU" sz="1100" dirty="0">
                        <a:effectLst/>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179513" y="1731004"/>
            <a:ext cx="8856984" cy="10772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Sports bettors who </a:t>
            </a:r>
            <a:r>
              <a:rPr kumimoji="0" lang="en-AU" altLang="en-US" sz="16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‘often gambled’ </a:t>
            </a:r>
            <a:r>
              <a:rPr kumimoji="0" lang="en-AU" alt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were significantly </a:t>
            </a:r>
            <a:r>
              <a:rPr kumimoji="0" lang="en-AU" altLang="en-US"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lesss</a:t>
            </a:r>
            <a:r>
              <a:rPr kumimoji="0" lang="en-AU" alt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likely to have regular meal times than those who </a:t>
            </a:r>
            <a:r>
              <a:rPr kumimoji="0" lang="en-AU" altLang="en-US" sz="16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‘did not’ </a:t>
            </a:r>
            <a:r>
              <a:rPr kumimoji="0" lang="en-AU" alt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bet on sports at all</a:t>
            </a: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Lottery gamblers who </a:t>
            </a:r>
            <a:r>
              <a:rPr kumimoji="0" lang="en-AU" altLang="en-US" sz="16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‘sometimes’ </a:t>
            </a:r>
            <a:r>
              <a:rPr kumimoji="0" lang="en-AU" alt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bought lottery tickets compared to those who </a:t>
            </a:r>
            <a:r>
              <a:rPr kumimoji="0" lang="en-AU" altLang="en-US" sz="16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‘did not’ </a:t>
            </a:r>
            <a:r>
              <a:rPr kumimoji="0" lang="en-AU" alt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buy lottery tickets at all</a:t>
            </a:r>
            <a:endParaRPr kumimoji="0" lang="en-AU" altLang="en-US" sz="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9203566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sz="3200" dirty="0">
                <a:latin typeface="Times New Roman"/>
                <a:ea typeface="Calibri"/>
                <a:cs typeface="Times New Roman"/>
              </a:rPr>
              <a:t>Exercise—play sports…at least three times weekly and ‘gets daily exercise</a:t>
            </a:r>
            <a:r>
              <a:rPr lang="en-AU" sz="3200" dirty="0" smtClean="0">
                <a:latin typeface="Times New Roman"/>
                <a:ea typeface="Calibri"/>
                <a:cs typeface="Times New Roman"/>
              </a:rPr>
              <a:t>’</a:t>
            </a:r>
            <a:endParaRPr lang="en-AU" sz="3200" dirty="0"/>
          </a:p>
        </p:txBody>
      </p:sp>
      <p:sp>
        <p:nvSpPr>
          <p:cNvPr id="3" name="Content Placeholder 2"/>
          <p:cNvSpPr>
            <a:spLocks noGrp="1"/>
          </p:cNvSpPr>
          <p:nvPr>
            <p:ph idx="1"/>
          </p:nvPr>
        </p:nvSpPr>
        <p:spPr/>
        <p:txBody>
          <a:bodyPr>
            <a:normAutofit fontScale="62500" lnSpcReduction="20000"/>
          </a:bodyPr>
          <a:lstStyle/>
          <a:p>
            <a:pPr>
              <a:lnSpc>
                <a:spcPct val="200000"/>
              </a:lnSpc>
              <a:spcAft>
                <a:spcPts val="1000"/>
              </a:spcAft>
            </a:pPr>
            <a:r>
              <a:rPr lang="en-AU" dirty="0" smtClean="0">
                <a:latin typeface="Times New Roman"/>
                <a:ea typeface="Calibri"/>
                <a:cs typeface="Times New Roman"/>
              </a:rPr>
              <a:t>Increased </a:t>
            </a:r>
            <a:r>
              <a:rPr lang="en-AU" dirty="0">
                <a:latin typeface="Times New Roman"/>
                <a:ea typeface="Calibri"/>
                <a:cs typeface="Times New Roman"/>
              </a:rPr>
              <a:t>frequency of sports betting also indicated higher levels of sports playing (F(4, 1005) = 21.47, </a:t>
            </a:r>
            <a:r>
              <a:rPr lang="en-AU" i="1" dirty="0">
                <a:latin typeface="Times New Roman"/>
                <a:ea typeface="Calibri"/>
                <a:cs typeface="Times New Roman"/>
              </a:rPr>
              <a:t>p &lt;.001</a:t>
            </a:r>
            <a:r>
              <a:rPr lang="en-AU" dirty="0">
                <a:latin typeface="Times New Roman"/>
                <a:ea typeface="Calibri"/>
                <a:cs typeface="Times New Roman"/>
              </a:rPr>
              <a:t>; Boneferroni correction </a:t>
            </a:r>
            <a:r>
              <a:rPr lang="en-AU" i="1" dirty="0">
                <a:latin typeface="Times New Roman"/>
                <a:ea typeface="Calibri"/>
                <a:cs typeface="Times New Roman"/>
              </a:rPr>
              <a:t>&lt; .</a:t>
            </a:r>
            <a:r>
              <a:rPr lang="en-AU" i="1" dirty="0" smtClean="0">
                <a:latin typeface="Times New Roman"/>
                <a:ea typeface="Calibri"/>
                <a:cs typeface="Times New Roman"/>
              </a:rPr>
              <a:t>05</a:t>
            </a:r>
            <a:r>
              <a:rPr lang="en-AU" dirty="0" smtClean="0">
                <a:latin typeface="Times New Roman"/>
                <a:ea typeface="Calibri"/>
                <a:cs typeface="Times New Roman"/>
              </a:rPr>
              <a:t>)</a:t>
            </a:r>
          </a:p>
          <a:p>
            <a:pPr>
              <a:lnSpc>
                <a:spcPct val="200000"/>
              </a:lnSpc>
              <a:spcAft>
                <a:spcPts val="1000"/>
              </a:spcAft>
            </a:pPr>
            <a:r>
              <a:rPr lang="en-AU" dirty="0" smtClean="0">
                <a:latin typeface="Times New Roman"/>
                <a:ea typeface="Calibri"/>
                <a:cs typeface="Times New Roman"/>
              </a:rPr>
              <a:t>Took </a:t>
            </a:r>
            <a:r>
              <a:rPr lang="en-AU" dirty="0">
                <a:latin typeface="Times New Roman"/>
                <a:ea typeface="Calibri"/>
                <a:cs typeface="Times New Roman"/>
              </a:rPr>
              <a:t>regular exercise (F(4, 1005) = 7.59, </a:t>
            </a:r>
            <a:r>
              <a:rPr lang="en-AU" i="1" dirty="0">
                <a:latin typeface="Times New Roman"/>
                <a:ea typeface="Calibri"/>
                <a:cs typeface="Times New Roman"/>
              </a:rPr>
              <a:t>p &lt;.001</a:t>
            </a:r>
            <a:r>
              <a:rPr lang="en-AU" dirty="0">
                <a:latin typeface="Times New Roman"/>
                <a:ea typeface="Calibri"/>
                <a:cs typeface="Times New Roman"/>
              </a:rPr>
              <a:t>; Boneferroni correction </a:t>
            </a:r>
            <a:r>
              <a:rPr lang="en-AU" i="1" dirty="0">
                <a:latin typeface="Times New Roman"/>
                <a:ea typeface="Calibri"/>
                <a:cs typeface="Times New Roman"/>
              </a:rPr>
              <a:t>&lt; .</a:t>
            </a:r>
            <a:r>
              <a:rPr lang="en-AU" i="1" dirty="0" smtClean="0">
                <a:latin typeface="Times New Roman"/>
                <a:ea typeface="Calibri"/>
                <a:cs typeface="Times New Roman"/>
              </a:rPr>
              <a:t>05</a:t>
            </a:r>
            <a:r>
              <a:rPr lang="en-AU" dirty="0" smtClean="0">
                <a:latin typeface="Times New Roman"/>
                <a:ea typeface="Calibri"/>
                <a:cs typeface="Times New Roman"/>
              </a:rPr>
              <a:t>)</a:t>
            </a:r>
          </a:p>
          <a:p>
            <a:pPr>
              <a:lnSpc>
                <a:spcPct val="200000"/>
              </a:lnSpc>
              <a:spcAft>
                <a:spcPts val="1000"/>
              </a:spcAft>
            </a:pPr>
            <a:r>
              <a:rPr lang="en-AU" dirty="0" smtClean="0">
                <a:latin typeface="Times New Roman"/>
                <a:ea typeface="Calibri"/>
                <a:cs typeface="Times New Roman"/>
              </a:rPr>
              <a:t>A </a:t>
            </a:r>
            <a:r>
              <a:rPr lang="en-AU" dirty="0">
                <a:latin typeface="Times New Roman"/>
                <a:ea typeface="Calibri"/>
                <a:cs typeface="Times New Roman"/>
              </a:rPr>
              <a:t>multiple regression analysis where both exercise variables were computed with sports betting revealed a strong linear relationship (F(2, 1023) = 56.77, </a:t>
            </a:r>
            <a:r>
              <a:rPr lang="en-AU" i="1" dirty="0">
                <a:latin typeface="Times New Roman"/>
                <a:ea typeface="Calibri"/>
                <a:cs typeface="Times New Roman"/>
              </a:rPr>
              <a:t>p &lt;.001</a:t>
            </a:r>
            <a:r>
              <a:rPr lang="en-AU" dirty="0">
                <a:latin typeface="Times New Roman"/>
                <a:ea typeface="Calibri"/>
                <a:cs typeface="Times New Roman"/>
              </a:rPr>
              <a:t>). </a:t>
            </a:r>
            <a:endParaRPr lang="en-AU" sz="2800" dirty="0">
              <a:ea typeface="Calibri"/>
              <a:cs typeface="Times New Roman"/>
            </a:endParaRPr>
          </a:p>
          <a:p>
            <a:endParaRPr lang="en-AU" dirty="0"/>
          </a:p>
        </p:txBody>
      </p:sp>
    </p:spTree>
    <p:extLst>
      <p:ext uri="{BB962C8B-B14F-4D97-AF65-F5344CB8AC3E}">
        <p14:creationId xmlns:p14="http://schemas.microsoft.com/office/powerpoint/2010/main" xmlns="" val="26695662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2900" i="1" dirty="0">
                <a:solidFill>
                  <a:prstClr val="black"/>
                </a:solidFill>
                <a:latin typeface="Times New Roman"/>
                <a:ea typeface="Calibri"/>
              </a:rPr>
              <a:t>Psychological distress and attitudes to gambling in Ghanaian adolescents</a:t>
            </a:r>
          </a:p>
        </p:txBody>
      </p:sp>
      <p:sp>
        <p:nvSpPr>
          <p:cNvPr id="3" name="Content Placeholder 2"/>
          <p:cNvSpPr>
            <a:spLocks noGrp="1"/>
          </p:cNvSpPr>
          <p:nvPr>
            <p:ph idx="1"/>
          </p:nvPr>
        </p:nvSpPr>
        <p:spPr>
          <a:xfrm>
            <a:off x="467544" y="1628801"/>
            <a:ext cx="8229600" cy="1656184"/>
          </a:xfrm>
        </p:spPr>
        <p:txBody>
          <a:bodyPr/>
          <a:lstStyle/>
          <a:p>
            <a:r>
              <a:rPr lang="en-AU" dirty="0" smtClean="0"/>
              <a:t>As with overall attitudes to gambling; positive belief in gambling was related to gender and residential status and overall lower wellbeing</a:t>
            </a:r>
            <a:endParaRPr lang="en-AU"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99591" y="3356992"/>
            <a:ext cx="7212107" cy="223224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2406429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GHQ-12/ATG</a:t>
            </a:r>
            <a:endParaRPr lang="en-AU"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763688" y="1556792"/>
            <a:ext cx="5991225" cy="4800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2363050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Conclusion</a:t>
            </a:r>
            <a:endParaRPr lang="en-AU" dirty="0"/>
          </a:p>
        </p:txBody>
      </p:sp>
      <p:sp>
        <p:nvSpPr>
          <p:cNvPr id="3" name="Content Placeholder 2"/>
          <p:cNvSpPr>
            <a:spLocks noGrp="1"/>
          </p:cNvSpPr>
          <p:nvPr>
            <p:ph idx="1"/>
          </p:nvPr>
        </p:nvSpPr>
        <p:spPr/>
        <p:txBody>
          <a:bodyPr/>
          <a:lstStyle/>
          <a:p>
            <a:r>
              <a:rPr lang="en-AU" dirty="0" smtClean="0"/>
              <a:t>Males were more likely to view gambling as a positive activity and were higher frequency players on all forms of gambling</a:t>
            </a:r>
          </a:p>
          <a:p>
            <a:r>
              <a:rPr lang="en-AU" dirty="0" smtClean="0"/>
              <a:t>None boarding students also had a more positive attitude to gambling and experienced lower wellbeing</a:t>
            </a:r>
          </a:p>
          <a:p>
            <a:endParaRPr lang="en-AU" dirty="0"/>
          </a:p>
        </p:txBody>
      </p:sp>
    </p:spTree>
    <p:extLst>
      <p:ext uri="{BB962C8B-B14F-4D97-AF65-F5344CB8AC3E}">
        <p14:creationId xmlns:p14="http://schemas.microsoft.com/office/powerpoint/2010/main" xmlns="" val="25614641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Gambling in Africa</a:t>
            </a:r>
            <a:endParaRPr lang="en-AU" dirty="0"/>
          </a:p>
        </p:txBody>
      </p:sp>
      <p:sp>
        <p:nvSpPr>
          <p:cNvPr id="3" name="Content Placeholder 2"/>
          <p:cNvSpPr>
            <a:spLocks noGrp="1"/>
          </p:cNvSpPr>
          <p:nvPr>
            <p:ph idx="1"/>
          </p:nvPr>
        </p:nvSpPr>
        <p:spPr>
          <a:xfrm>
            <a:off x="457200" y="1600200"/>
            <a:ext cx="4114800" cy="4525963"/>
          </a:xfrm>
        </p:spPr>
        <p:txBody>
          <a:bodyPr>
            <a:normAutofit fontScale="85000" lnSpcReduction="20000"/>
          </a:bodyPr>
          <a:lstStyle/>
          <a:p>
            <a:r>
              <a:rPr lang="en-AU" dirty="0" smtClean="0"/>
              <a:t>Gambling varies across the continent</a:t>
            </a:r>
          </a:p>
          <a:p>
            <a:pPr lvl="1"/>
            <a:r>
              <a:rPr lang="en-AU" dirty="0" smtClean="0"/>
              <a:t>South Africa, Nigeria and Kenya biggest markets</a:t>
            </a:r>
          </a:p>
          <a:p>
            <a:pPr lvl="1"/>
            <a:r>
              <a:rPr lang="en-AU" dirty="0" smtClean="0"/>
              <a:t>Ghana</a:t>
            </a:r>
          </a:p>
          <a:p>
            <a:pPr lvl="2"/>
            <a:r>
              <a:rPr lang="en-AU" dirty="0" smtClean="0"/>
              <a:t>3 land based Casinos, 2 in Accra </a:t>
            </a:r>
            <a:r>
              <a:rPr lang="en-AU" dirty="0"/>
              <a:t>(La Palm Casino &amp; The Millionaires Casino), 1 in </a:t>
            </a:r>
            <a:r>
              <a:rPr lang="en-AU" dirty="0" smtClean="0"/>
              <a:t>Kumasi (Golden </a:t>
            </a:r>
            <a:r>
              <a:rPr lang="en-AU" dirty="0"/>
              <a:t>Tulip Kumasi City, Hotel &amp; Casino</a:t>
            </a:r>
            <a:r>
              <a:rPr lang="en-AU" dirty="0" smtClean="0"/>
              <a:t>); lotteries and horse racing; sports betting</a:t>
            </a:r>
          </a:p>
          <a:p>
            <a:pPr lvl="2"/>
            <a:r>
              <a:rPr lang="en-AU" dirty="0" smtClean="0"/>
              <a:t>Online gambling is legal</a:t>
            </a: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292080" y="1916832"/>
            <a:ext cx="3067050" cy="3724275"/>
          </a:xfrm>
          <a:prstGeom prst="rect">
            <a:avLst/>
          </a:prstGeom>
        </p:spPr>
      </p:pic>
    </p:spTree>
    <p:extLst>
      <p:ext uri="{BB962C8B-B14F-4D97-AF65-F5344CB8AC3E}">
        <p14:creationId xmlns:p14="http://schemas.microsoft.com/office/powerpoint/2010/main" xmlns="" val="3127003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Conclusion </a:t>
            </a:r>
            <a:endParaRPr lang="en-AU" dirty="0"/>
          </a:p>
        </p:txBody>
      </p:sp>
      <p:sp>
        <p:nvSpPr>
          <p:cNvPr id="3" name="Content Placeholder 2"/>
          <p:cNvSpPr>
            <a:spLocks noGrp="1"/>
          </p:cNvSpPr>
          <p:nvPr>
            <p:ph idx="1"/>
          </p:nvPr>
        </p:nvSpPr>
        <p:spPr/>
        <p:txBody>
          <a:bodyPr>
            <a:normAutofit fontScale="70000" lnSpcReduction="20000"/>
          </a:bodyPr>
          <a:lstStyle/>
          <a:p>
            <a:r>
              <a:rPr lang="en-AU" dirty="0" smtClean="0"/>
              <a:t>Card players</a:t>
            </a:r>
          </a:p>
          <a:p>
            <a:pPr lvl="1"/>
            <a:r>
              <a:rPr lang="en-AU" dirty="0" smtClean="0"/>
              <a:t>Better adjusted than other gamblers</a:t>
            </a:r>
          </a:p>
          <a:p>
            <a:pPr lvl="1"/>
            <a:r>
              <a:rPr lang="en-AU" dirty="0" smtClean="0"/>
              <a:t>May be a family social event</a:t>
            </a:r>
          </a:p>
          <a:p>
            <a:r>
              <a:rPr lang="en-AU" dirty="0" smtClean="0"/>
              <a:t>Sports bettors</a:t>
            </a:r>
          </a:p>
          <a:p>
            <a:pPr lvl="1"/>
            <a:r>
              <a:rPr lang="en-AU" dirty="0" smtClean="0"/>
              <a:t>Adolescents who experience some disharmony at home and school have higher frequency play</a:t>
            </a:r>
          </a:p>
          <a:p>
            <a:pPr lvl="1"/>
            <a:r>
              <a:rPr lang="en-AU" dirty="0" smtClean="0"/>
              <a:t>generally high risk/impulsive group</a:t>
            </a:r>
          </a:p>
          <a:p>
            <a:r>
              <a:rPr lang="en-AU" dirty="0" smtClean="0"/>
              <a:t>Lotteries</a:t>
            </a:r>
          </a:p>
          <a:p>
            <a:pPr lvl="1"/>
            <a:r>
              <a:rPr lang="en-AU" dirty="0" smtClean="0"/>
              <a:t>Parent/teacher negative views of the adolescents appearance led to higher lottery participation</a:t>
            </a:r>
          </a:p>
          <a:p>
            <a:pPr lvl="1"/>
            <a:r>
              <a:rPr lang="en-AU" dirty="0" smtClean="0"/>
              <a:t>Large payout may be a way to change appearance</a:t>
            </a:r>
          </a:p>
          <a:p>
            <a:r>
              <a:rPr lang="en-AU" dirty="0" smtClean="0"/>
              <a:t>Slot machines</a:t>
            </a:r>
          </a:p>
          <a:p>
            <a:pPr lvl="1"/>
            <a:r>
              <a:rPr lang="en-AU" dirty="0" smtClean="0"/>
              <a:t>Negative peer issues reflected higher participation</a:t>
            </a:r>
          </a:p>
          <a:p>
            <a:pPr lvl="1"/>
            <a:r>
              <a:rPr lang="en-AU" dirty="0" smtClean="0"/>
              <a:t>Used as a means of escape</a:t>
            </a:r>
          </a:p>
          <a:p>
            <a:endParaRPr lang="en-AU" dirty="0" smtClean="0"/>
          </a:p>
          <a:p>
            <a:pPr lvl="1"/>
            <a:endParaRPr lang="en-AU" dirty="0" smtClean="0"/>
          </a:p>
        </p:txBody>
      </p:sp>
    </p:spTree>
    <p:extLst>
      <p:ext uri="{BB962C8B-B14F-4D97-AF65-F5344CB8AC3E}">
        <p14:creationId xmlns:p14="http://schemas.microsoft.com/office/powerpoint/2010/main" xmlns="" val="2969065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Conclusion</a:t>
            </a:r>
            <a:endParaRPr lang="en-AU" dirty="0"/>
          </a:p>
        </p:txBody>
      </p:sp>
      <p:sp>
        <p:nvSpPr>
          <p:cNvPr id="3" name="Content Placeholder 2"/>
          <p:cNvSpPr>
            <a:spLocks noGrp="1"/>
          </p:cNvSpPr>
          <p:nvPr>
            <p:ph idx="1"/>
          </p:nvPr>
        </p:nvSpPr>
        <p:spPr/>
        <p:txBody>
          <a:bodyPr/>
          <a:lstStyle/>
          <a:p>
            <a:r>
              <a:rPr lang="en-AU" dirty="0" smtClean="0"/>
              <a:t>Social difficulties</a:t>
            </a:r>
          </a:p>
          <a:p>
            <a:pPr lvl="1"/>
            <a:r>
              <a:rPr lang="en-AU" dirty="0" smtClean="0"/>
              <a:t>Self confidence and obedient adolescents perceived gambling as a negative activity</a:t>
            </a:r>
          </a:p>
          <a:p>
            <a:r>
              <a:rPr lang="en-AU" dirty="0" smtClean="0"/>
              <a:t>Social protective factors</a:t>
            </a:r>
          </a:p>
          <a:p>
            <a:pPr lvl="1"/>
            <a:r>
              <a:rPr lang="en-AU" dirty="0" smtClean="0"/>
              <a:t>Emotionally stable family relationships and positive relationships with teachers indicated less positive attitudes to gambling </a:t>
            </a:r>
          </a:p>
          <a:p>
            <a:pPr lvl="1"/>
            <a:endParaRPr lang="en-AU" dirty="0" smtClean="0"/>
          </a:p>
          <a:p>
            <a:endParaRPr lang="en-AU" dirty="0"/>
          </a:p>
        </p:txBody>
      </p:sp>
    </p:spTree>
    <p:extLst>
      <p:ext uri="{BB962C8B-B14F-4D97-AF65-F5344CB8AC3E}">
        <p14:creationId xmlns:p14="http://schemas.microsoft.com/office/powerpoint/2010/main" xmlns="" val="14568585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Risk </a:t>
            </a:r>
            <a:r>
              <a:rPr lang="en-AU" dirty="0" err="1" smtClean="0"/>
              <a:t>behavior</a:t>
            </a:r>
            <a:endParaRPr lang="en-AU" dirty="0"/>
          </a:p>
        </p:txBody>
      </p:sp>
      <p:sp>
        <p:nvSpPr>
          <p:cNvPr id="3" name="Content Placeholder 2"/>
          <p:cNvSpPr>
            <a:spLocks noGrp="1"/>
          </p:cNvSpPr>
          <p:nvPr>
            <p:ph idx="1"/>
          </p:nvPr>
        </p:nvSpPr>
        <p:spPr/>
        <p:txBody>
          <a:bodyPr/>
          <a:lstStyle/>
          <a:p>
            <a:r>
              <a:rPr lang="en-AU" dirty="0" smtClean="0"/>
              <a:t>General risky </a:t>
            </a:r>
            <a:r>
              <a:rPr lang="en-AU" dirty="0" err="1" smtClean="0"/>
              <a:t>behavior</a:t>
            </a:r>
            <a:r>
              <a:rPr lang="en-AU" dirty="0" smtClean="0"/>
              <a:t> associated with both higher frequency gambling and lower ATG scores</a:t>
            </a:r>
            <a:endParaRPr lang="en-AU" dirty="0"/>
          </a:p>
        </p:txBody>
      </p:sp>
    </p:spTree>
    <p:extLst>
      <p:ext uri="{BB962C8B-B14F-4D97-AF65-F5344CB8AC3E}">
        <p14:creationId xmlns:p14="http://schemas.microsoft.com/office/powerpoint/2010/main" xmlns="" val="9171912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Brief comparison</a:t>
            </a:r>
            <a:br>
              <a:rPr lang="en-AU" dirty="0" smtClean="0"/>
            </a:br>
            <a:r>
              <a:rPr lang="en-AU" sz="2700" dirty="0" smtClean="0"/>
              <a:t>Australia/Ghana</a:t>
            </a:r>
            <a:endParaRPr lang="en-AU" sz="2700"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1140" y="1393426"/>
            <a:ext cx="7712801" cy="1800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92194" y="2852936"/>
            <a:ext cx="8064896" cy="236421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TextBox 2"/>
          <p:cNvSpPr txBox="1"/>
          <p:nvPr/>
        </p:nvSpPr>
        <p:spPr>
          <a:xfrm>
            <a:off x="304162" y="4869160"/>
            <a:ext cx="8588318" cy="1200329"/>
          </a:xfrm>
          <a:prstGeom prst="rect">
            <a:avLst/>
          </a:prstGeom>
          <a:noFill/>
        </p:spPr>
        <p:txBody>
          <a:bodyPr wrap="square" rtlCol="0">
            <a:spAutoFit/>
          </a:bodyPr>
          <a:lstStyle/>
          <a:p>
            <a:r>
              <a:rPr lang="en-AU" dirty="0" smtClean="0"/>
              <a:t>Cards/sports/slots: Ghana adolescents </a:t>
            </a:r>
            <a:r>
              <a:rPr lang="en-AU" dirty="0" smtClean="0">
                <a:sym typeface="Wingdings"/>
              </a:rPr>
              <a:t> GHQ-12/ATG scores at higher frequency of play (</a:t>
            </a:r>
            <a:r>
              <a:rPr lang="en-AU" i="1" dirty="0" smtClean="0">
                <a:sym typeface="Wingdings"/>
              </a:rPr>
              <a:t>p &lt; .001</a:t>
            </a:r>
            <a:r>
              <a:rPr lang="en-AU" dirty="0" smtClean="0">
                <a:sym typeface="Wingdings"/>
              </a:rPr>
              <a:t>)</a:t>
            </a:r>
          </a:p>
          <a:p>
            <a:r>
              <a:rPr lang="en-AU" dirty="0" smtClean="0">
                <a:sym typeface="Wingdings"/>
              </a:rPr>
              <a:t>Lottery: Australian </a:t>
            </a:r>
            <a:r>
              <a:rPr lang="en-AU" dirty="0">
                <a:solidFill>
                  <a:prstClr val="black"/>
                </a:solidFill>
              </a:rPr>
              <a:t>adolescents </a:t>
            </a:r>
            <a:r>
              <a:rPr lang="en-AU" dirty="0">
                <a:solidFill>
                  <a:prstClr val="black"/>
                </a:solidFill>
                <a:sym typeface="Wingdings"/>
              </a:rPr>
              <a:t> </a:t>
            </a:r>
            <a:r>
              <a:rPr lang="en-AU" dirty="0" smtClean="0">
                <a:solidFill>
                  <a:prstClr val="black"/>
                </a:solidFill>
                <a:sym typeface="Wingdings"/>
              </a:rPr>
              <a:t>GHQ-12/ATG </a:t>
            </a:r>
            <a:r>
              <a:rPr lang="en-AU" dirty="0">
                <a:solidFill>
                  <a:prstClr val="black"/>
                </a:solidFill>
                <a:sym typeface="Wingdings"/>
              </a:rPr>
              <a:t>scores at higher frequency of </a:t>
            </a:r>
            <a:r>
              <a:rPr lang="en-AU" dirty="0" smtClean="0">
                <a:solidFill>
                  <a:prstClr val="black"/>
                </a:solidFill>
                <a:sym typeface="Wingdings"/>
              </a:rPr>
              <a:t>play </a:t>
            </a:r>
            <a:r>
              <a:rPr lang="en-AU" dirty="0">
                <a:sym typeface="Wingdings"/>
              </a:rPr>
              <a:t>(</a:t>
            </a:r>
            <a:r>
              <a:rPr lang="en-AU" i="1" dirty="0">
                <a:sym typeface="Wingdings"/>
              </a:rPr>
              <a:t>p &lt; .001</a:t>
            </a:r>
            <a:r>
              <a:rPr lang="en-AU" dirty="0" smtClean="0">
                <a:sym typeface="Wingdings"/>
              </a:rPr>
              <a:t>)</a:t>
            </a:r>
          </a:p>
          <a:p>
            <a:r>
              <a:rPr lang="en-AU" dirty="0" smtClean="0">
                <a:sym typeface="Wingdings"/>
              </a:rPr>
              <a:t>Frequency: Ghana adolescents  Frequency  gambling risk/wellbeing</a:t>
            </a:r>
            <a:endParaRPr lang="en-AU" dirty="0"/>
          </a:p>
        </p:txBody>
      </p:sp>
    </p:spTree>
    <p:extLst>
      <p:ext uri="{BB962C8B-B14F-4D97-AF65-F5344CB8AC3E}">
        <p14:creationId xmlns:p14="http://schemas.microsoft.com/office/powerpoint/2010/main" xmlns="" val="63639684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3" name="Picture 7"/>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123728" y="476672"/>
            <a:ext cx="4646239" cy="601278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 name="Rectangle 1"/>
          <p:cNvSpPr/>
          <p:nvPr/>
        </p:nvSpPr>
        <p:spPr>
          <a:xfrm>
            <a:off x="6948264" y="4581128"/>
            <a:ext cx="1728192"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smtClean="0"/>
              <a:t>Gambling severity</a:t>
            </a:r>
          </a:p>
          <a:p>
            <a:pPr algn="ctr"/>
            <a:r>
              <a:rPr lang="en-AU" sz="1400" dirty="0" smtClean="0"/>
              <a:t>VGS</a:t>
            </a:r>
            <a:endParaRPr lang="en-AU" sz="1400" dirty="0"/>
          </a:p>
        </p:txBody>
      </p:sp>
      <p:cxnSp>
        <p:nvCxnSpPr>
          <p:cNvPr id="4" name="Straight Arrow Connector 3"/>
          <p:cNvCxnSpPr>
            <a:stCxn id="2" idx="1"/>
          </p:cNvCxnSpPr>
          <p:nvPr/>
        </p:nvCxnSpPr>
        <p:spPr>
          <a:xfrm flipH="1">
            <a:off x="6084168" y="4833156"/>
            <a:ext cx="864096" cy="0"/>
          </a:xfrm>
          <a:prstGeom prst="straightConnector1">
            <a:avLst/>
          </a:prstGeom>
          <a:ln>
            <a:solidFill>
              <a:srgbClr val="FF0000"/>
            </a:solidFill>
            <a:tailEnd type="arrow"/>
          </a:ln>
        </p:spPr>
        <p:style>
          <a:lnRef idx="3">
            <a:schemeClr val="accent2"/>
          </a:lnRef>
          <a:fillRef idx="0">
            <a:schemeClr val="accent2"/>
          </a:fillRef>
          <a:effectRef idx="2">
            <a:schemeClr val="accent2"/>
          </a:effectRef>
          <a:fontRef idx="minor">
            <a:schemeClr val="tx1"/>
          </a:fontRef>
        </p:style>
      </p:cxn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689021" y="5085184"/>
            <a:ext cx="2246678" cy="1800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035537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4419600"/>
            <a:ext cx="8686800" cy="1219200"/>
          </a:xfrm>
          <a:custGeom>
            <a:avLst/>
            <a:gdLst>
              <a:gd name="connsiteX0" fmla="*/ 0 w 4191000"/>
              <a:gd name="connsiteY0" fmla="*/ 0 h 609600"/>
              <a:gd name="connsiteX1" fmla="*/ 3886200 w 4191000"/>
              <a:gd name="connsiteY1" fmla="*/ 0 h 609600"/>
              <a:gd name="connsiteX2" fmla="*/ 4191000 w 4191000"/>
              <a:gd name="connsiteY2" fmla="*/ 304800 h 609600"/>
              <a:gd name="connsiteX3" fmla="*/ 3886200 w 4191000"/>
              <a:gd name="connsiteY3" fmla="*/ 609600 h 609600"/>
              <a:gd name="connsiteX4" fmla="*/ 0 w 4191000"/>
              <a:gd name="connsiteY4" fmla="*/ 609600 h 609600"/>
              <a:gd name="connsiteX5" fmla="*/ 0 w 4191000"/>
              <a:gd name="connsiteY5" fmla="*/ 0 h 609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91000" h="609600">
                <a:moveTo>
                  <a:pt x="0" y="0"/>
                </a:moveTo>
                <a:lnTo>
                  <a:pt x="3886200" y="0"/>
                </a:lnTo>
                <a:lnTo>
                  <a:pt x="4191000" y="304800"/>
                </a:lnTo>
                <a:lnTo>
                  <a:pt x="3886200" y="609600"/>
                </a:lnTo>
                <a:lnTo>
                  <a:pt x="0" y="609600"/>
                </a:lnTo>
                <a:lnTo>
                  <a:pt x="0" y="0"/>
                </a:lnTo>
                <a:close/>
              </a:path>
            </a:pathLst>
          </a:custGeom>
          <a:solidFill>
            <a:srgbClr val="0070C0"/>
          </a:solidFill>
          <a:ln>
            <a:solidFill>
              <a:schemeClr val="tx1"/>
            </a:solidFill>
          </a:ln>
        </p:spPr>
        <p:txBody>
          <a:bodyPr>
            <a:noAutofit/>
          </a:bodyPr>
          <a:lstStyle/>
          <a:p>
            <a:r>
              <a:rPr lang="en-US" sz="2800" b="1" dirty="0" smtClean="0">
                <a:solidFill>
                  <a:schemeClr val="bg1"/>
                </a:solidFill>
              </a:rPr>
              <a:t>Addiction Therapy – 2015 Website:</a:t>
            </a:r>
          </a:p>
          <a:p>
            <a:r>
              <a:rPr lang="en-US" sz="3200" b="1" dirty="0" smtClean="0">
                <a:solidFill>
                  <a:schemeClr val="bg1"/>
                </a:solidFill>
                <a:hlinkClick r:id="rId2" action="ppaction://hlinkfile"/>
              </a:rPr>
              <a:t>addictiontherapy.conferenceseries.com</a:t>
            </a:r>
            <a:endParaRPr lang="en-US" sz="3200" b="1" dirty="0">
              <a:solidFill>
                <a:schemeClr val="bg1"/>
              </a:solidFill>
            </a:endParaRPr>
          </a:p>
        </p:txBody>
      </p:sp>
      <p:sp>
        <p:nvSpPr>
          <p:cNvPr id="2" name="Title 1"/>
          <p:cNvSpPr>
            <a:spLocks noGrp="1"/>
          </p:cNvSpPr>
          <p:nvPr>
            <p:ph type="ctrTitle"/>
          </p:nvPr>
        </p:nvSpPr>
        <p:spPr>
          <a:xfrm>
            <a:off x="0" y="1371600"/>
            <a:ext cx="9144000" cy="2209800"/>
          </a:xfrm>
          <a:blipFill>
            <a:blip r:embed="rId3"/>
            <a:tile tx="0" ty="0" sx="100000" sy="100000" flip="none" algn="tl"/>
          </a:blipFill>
          <a:ln>
            <a:solidFill>
              <a:schemeClr val="bg1"/>
            </a:solidFill>
          </a:ln>
          <a:effectLst>
            <a:innerShdw blurRad="63500" dist="50800" dir="16200000">
              <a:prstClr val="black">
                <a:alpha val="50000"/>
              </a:prstClr>
            </a:innerShdw>
          </a:effectLst>
        </p:spPr>
        <p:style>
          <a:lnRef idx="0">
            <a:scrgbClr r="0" g="0" b="0"/>
          </a:lnRef>
          <a:fillRef idx="1002">
            <a:schemeClr val="lt2"/>
          </a:fillRef>
          <a:effectRef idx="0">
            <a:scrgbClr r="0" g="0" b="0"/>
          </a:effectRef>
          <a:fontRef idx="major"/>
        </p:style>
        <p:txBody>
          <a:bodyPr>
            <a:noAutofit/>
          </a:bodyPr>
          <a:lstStyle/>
          <a:p>
            <a:pPr lvl="0">
              <a:spcBef>
                <a:spcPts val="0"/>
              </a:spcBef>
            </a:pPr>
            <a:r>
              <a:rPr sz="3600" smtClean="0">
                <a:solidFill>
                  <a:srgbClr val="00B0F0"/>
                </a:solidFill>
                <a:latin typeface="Times New Roman" pitchFamily="18" charset="0"/>
                <a:cs typeface="Times New Roman" pitchFamily="18" charset="0"/>
              </a:rPr>
              <a:t>Meet the eminent gathering once again at</a:t>
            </a:r>
            <a:r>
              <a:rPr sz="4800" b="1" smtClean="0">
                <a:solidFill>
                  <a:schemeClr val="tx1"/>
                </a:solidFill>
                <a:latin typeface="Times New Roman" pitchFamily="18" charset="0"/>
                <a:cs typeface="Times New Roman" pitchFamily="18" charset="0"/>
              </a:rPr>
              <a:t/>
            </a:r>
            <a:br>
              <a:rPr sz="4800" b="1" smtClean="0">
                <a:solidFill>
                  <a:schemeClr val="tx1"/>
                </a:solidFill>
                <a:latin typeface="Times New Roman" pitchFamily="18" charset="0"/>
                <a:cs typeface="Times New Roman" pitchFamily="18" charset="0"/>
              </a:rPr>
            </a:br>
            <a:r>
              <a:rPr sz="4800" b="1" smtClean="0">
                <a:solidFill>
                  <a:schemeClr val="tx1"/>
                </a:solidFill>
                <a:latin typeface="Times New Roman" pitchFamily="18" charset="0"/>
                <a:cs typeface="Times New Roman" pitchFamily="18" charset="0"/>
              </a:rPr>
              <a:t>Addiction Therapy-2015</a:t>
            </a:r>
            <a:r>
              <a:rPr sz="4800" b="1" smtClean="0">
                <a:solidFill>
                  <a:schemeClr val="tx1"/>
                </a:solidFill>
              </a:rPr>
              <a:t/>
            </a:r>
            <a:br>
              <a:rPr sz="4800" b="1" smtClean="0">
                <a:solidFill>
                  <a:schemeClr val="tx1"/>
                </a:solidFill>
              </a:rPr>
            </a:br>
            <a:r>
              <a:rPr sz="2400" b="1" smtClean="0">
                <a:solidFill>
                  <a:schemeClr val="tx1"/>
                </a:solidFill>
                <a:latin typeface="Perpetua"/>
                <a:ea typeface="+mn-ea"/>
                <a:cs typeface="+mn-cs"/>
              </a:rPr>
              <a:t>Florida,  USA</a:t>
            </a:r>
            <a:br>
              <a:rPr sz="2400" b="1" smtClean="0">
                <a:solidFill>
                  <a:schemeClr val="tx1"/>
                </a:solidFill>
                <a:latin typeface="Perpetua"/>
                <a:ea typeface="+mn-ea"/>
                <a:cs typeface="+mn-cs"/>
              </a:rPr>
            </a:br>
            <a:r>
              <a:rPr sz="2400" b="1" smtClean="0">
                <a:solidFill>
                  <a:schemeClr val="tx1"/>
                </a:solidFill>
                <a:latin typeface="Perpetua"/>
                <a:ea typeface="+mn-ea"/>
                <a:cs typeface="+mn-cs"/>
              </a:rPr>
              <a:t>August 3 - 5,  2015</a:t>
            </a:r>
            <a:endParaRPr lang="en-US" sz="4800" b="1" dirty="0">
              <a:solidFill>
                <a:schemeClr val="tx1"/>
              </a:solidFill>
            </a:endParaRPr>
          </a:p>
        </p:txBody>
      </p:sp>
      <p:sp>
        <p:nvSpPr>
          <p:cNvPr id="40962" name="AutoShape 2" descr="data:image/jpeg;base64,/9j/4AAQSkZJRgABAQAAAQABAAD/2wCEAAkGBxQSEhQUERQUFRQVGBIXGBgUFxUVGBUXGBUYFhgXFhcYHSggGR8lHRcYITEiJiktLi4uGB8zODMsNygtLisBCgoKDg0OGxAQGywkICYxNzctLDQtNCwtNDQvLy80LDQvNCwsLC0sLywsLy8sLCwsLDQsLCwsLCwsLCwsLCwsLP/AABEIAK0BIwMBEQACEQEDEQH/xAAcAAEAAQUBAQAAAAAAAAAAAAAABgIDBAUHAQj/xABKEAACAQIEAwQFBwoDBQkAAAABAgMAEQQFEiEGMVETIkFhBxQycYFScpGhsbLRFSMzNEJTYnOSwYKzwxckQ9LwFiU1dIOTosLx/8QAGwEBAAIDAQEAAAAAAAAAAAAAAAIFAQMEBgf/xAA3EQACAQIDBAgFAwQDAQAAAAAAAQIDEQQFIRIxQXETMlFhgaGxwTM0kdHwFBXhIkJS8QYjcmL/2gAMAwEAAhEDEQA/AO40AoBQCgFAKAUAoBQCgFAKAUAoBQCgFAKAUAoBQCgFAKAUAoBQCgFAKAUAoBQCgFAKAUAoBQCgFAKAUAoBQCgFAKAUAoBQCgFAKAUAoBQCgFAeE0BYTE6nKrvptqPgCdwvvtv5AjrWdlpXIqV3ZGRWCQoBQCgFAKAUAoBQCgFAKAUAoBQCgFAKAUAoBQCgFAKAUAoBQCgFAKAUAoCzLOFZQdtRsOl+dvfz+isqLabXAhKai0nxMXOMWUUadixtfpWCZr8tx76wGYsGNt97eYrIMjPc2MWiKKzYiY6Y1PIdZH/hUXJ62tW6jS27yl1Vv+3ic9evsWhHrPcvcz8vwgiQKCWI3LHm7HdmbzJua1Tk5O5thHZjYyaiTFAKAUAoBQCgFAKAUAoBQCgFAKAUAoBQCgFAKAUAoBQCgFAKAUAoBQCgFAY2YYQSxsjcmHMcwRuGHmDY/Cp05uElJGqtSVWDg+P55ENh4k06oMaCSjFe0XmCNrsPH3jnflVnUy9VIqpR48PsUdDN3Rk6OJWq0v8AcqxPEeFgXXEzTSb6RYqoPViQP+unOtNLLq0pWkrI662b0Ix/oe0y7wHg3laTGznVJJdUJ8FB7xHQXFgP4fOpY+cYWoQ3Lf8An5vMZZCVS+Iqb3u5EzqtLc9oBQCgFAKAUAoBQCgFAKAUAoBQCgFAKAUAoBQCgFAKAUAoBQCgFAKAUAoBQA0Bzn0hYLTMsg5SLv8AOXb7Cv0VfZXUvTcOz3PJZ7Q2ayqL+71REocOZHSNebsqj3sbf3qwnJQi5PgVlCm5zUFxZ2zBYZYo0RfZRQo9wFq8nOTnJyfE97TgoRUVuRdkS43v8CR9YqJMw5cB8mSRf8RYfWf70BgYTMHEgRiHGrTf42uCOdAbwUB7QCgFAKAUAoBQCgFAKAUAoC1iJ1jUs5CqouSdgBUZSUVd7iUISnJRirtkXxHHUINkjkcde6oPuBN/pAqulmdNPRN+RbQyWq1eUkvqxBx1ETZ45FHXutb3gG/0UjmlNvVNGZ5LVSvGSfkSbD4lZEV0IZWFwRyNWMZKa2ovQqKkJU5OMlZojMnHUQJHZS7EjmngbfKqueZwTa2X5FvHJajSe0vMycq4ujnlWIRyKW1WLabbKW8D0BrZRx8Ks1BJq5qxGVVKNN1HJNLn2m2zjMRh4mlYEhdOy2udTBdr++uqtWVKDmziw1CVeoqceJHv+3kX7qX6U/5q4P3SH+L8iz/ZKn+a8/sbbIM/XFl9COujRfVp31auVj/D9ddOGxca97Jq3ucWMwMsLs7TTv2dxrZ+OI1ZlMUpKsy7FP2SR18q0TzKEZNbL0OuGTVJRUtpaq/HibnI82XExmRVZQGK2a19gDfY+ddeHrqtHaSscGLwssNPYk76XMLN+KoYGKd53HNUt3T0Yk2Hu3Naq+OpUns733G/DZZWrx2lZLvNaOPU/cyf1LXN+6Q/xfkdbySf+a+jN/k+dRYkExk3FtSsLMt+Vx/cXFdtDEwrK8StxOEqYd2mt+58C7mmaR4dNcrWHIDmWPQAc6nVrQpR2pshQw9SvLZpq5HH48jvtDIR1JUfVc1wPNIcIvyLVZJUtrNeZmZZxjDKwRg0ZJsNVipJ5DUDt8a20cwpVHsu6NFfKa1KO0rSXdvJHeu8qyN8aZVJiFiWJQSGYkkgBRa29/Pp0rvwGIhRcnN8CozbCVMTGMaa1uafJeFTh5o5ZpohoJOhbsTsQNza3O/LwrficwhUg4RT14nPgcoqUaiqTktOCJXJnEY5am9wt9tqqS/LH5Vkf9HH8dz9lgPpoAcHPJ+kfSOg/AbfSaAzsHl6R7gXPU8/h0oDLoBQCgFAKAUAoBQCgFAKAUAoCJekWQiGJQdmk387KSPr3+AqszRvo0u8uclinVlJ8F7kNyjCiWeKNiQrtY252sTt9FVVCmqlSMHxL3E1XSoymt6R7nOEEM8ka3Ko1hfnYqDv9NMRTVOrKC3Ixharq0YzlvZLfR1KTHKpOyupHlqG/wBlWmVyexJd5SZ3FKcZcWvQhWJ9t/nv941Tz6z5v1PQw6i5L0L+UT9nPE/R0v7iQD9RNToS2KsZd5qxMNujOPamTX0hT2w6L8uQfQqk/barfM5WpJdr9NSgyWF6zl2L1aOf1RnpiZejfniPdD/qVbZV1p+HuUOebqfj7EUzD9NL/Ml++1VtX4kub9S5ofCjyXoibcFSacHIw/ZaU/QimrfL3ag33s8/msdrFRj2pepAQSdybk7knmSdyTVJe+rPS6LRG2zDLVTC4eYFtUpfVe1tr2tt5V1VaMYUYVFvZxUcRKeIqU3a0bWMngdiMWtvFZAfMW1faBWzL2+nXI1Zsk8M+a/PMucezE4rSeSItv8AFcn+30VLMpN1rdiIZPBLD37X6GJw/liTdoZWZVVe6RtqY+ZFja3LzqGEwvTXve1tDZmGNeH2dm129eXLeeQcPuR32VeoHeP9gPprfTyupLrtLlr/AAc9XO6UXanFvyX38ia4fEzlFCg2AUare1t7Vztvzq5irJK9zzs3eTdrdxTiImAvPOiD+J/7bCtkISl1U2aZ1YQV5tI1WIzjBRc5XkI8I12+nYfXXVDAV5cLc/y5w1M1w0N0r8vyxuuHMVBiY+0iS1iVIexZSOu55ix+NaK9CVGezI6sNiYYiG3E3YFaToPaAUAoBQCgFAKAUAoBQCgFAKAUAoCH+kf9HD88/cNVeadSPP2LvJPiT5e5GOGP1uD5x+41V2D+PHn7Mtsf8rU5e5VxT+uT/OH3FpjPjz/OAy/5WHL3ZIfRz7M/zo/sarDK+rLmVWeb4cmQ3E+2/wA9/vGqifWfN+pfw6i5L0LTcqi9xIk3GeO7VcL5xdp8XsP/AKmrHH1dtQ5X+pUZXQ6N1f8A1b6fiI1VcW5MvRvzxHuh/wBSrbKutPw9yhzzdT8fYimYfppf5kv32qtq/ElzfqXND4UeS9ETLhH9Qm983+WKtcD8tLxKLMvnYeHqQVapkeiJn+RpMVgcKIygK6ydZI5kjawNXDw8q2GpqPAof1kMNjKrnfXs/wBou8PcLzYedZHMZUBr6SxO4I8VFZwuCqUqim2iGOzKjXouEU7u3BfctZwYjI2IkX5IF+9y2Fl5XNddanQg3WqL3+iOHD1sTUSw9J25afV77cjWYfiEdoutLRbg8yw6NYbWB8K43ml5WtaPn9vAsP2RKm3tXl9F99e1mZ/2SxEqhjiI3DAEG7lTfxAG1Qngq9ZXlUvfnb7E4ZjhqDtGk4tdyv8Ac3+b4w4TBqLjtAiRrb5QUAke4Amr/AYbblGD3Ja+B5PN8aqUJ1Vvk9PH7I5hiJQN3bn4sdz+NeqVkjwa2pvtZgSYtPlfUfwrF0b1Rn2G54P4g9VnuTeJ7LJbwHg9v4fsJrkxmH6anpvW4s8uxLw9S0tz3nY43BAIIINiCNwQeRrzZ61O5VQCgFAKAUAoBQCgFAKAUAoBQCgFAQ/0j/o4fnn7jVV5p1I8/Yu8k68+XuRjhj9bg+cfuNVdg/jx5+zLbH/Kz5e5VxT+uT/OH3FpjPjz/OAy/wCVhy92SH0c+zP86P7Gqwyvqy5lVnm+HJkMxZ78nzpPvGqefWlzfqX9PqrkvQuY/D9nI6dCLe4gMPqIqdWGxNxIUanSU1L800KZ5y2i/wCwgQe4MxH3vqrEpOVu5WJQgo3txd/QTw6RH/Ggf6XdR9Sg/Gszhs271fzYhPacu528k/clvo354j3Q/wCpVllXWn4e5SZ5up+PsRTMP00v8yX77VW1fiS5v1Lmh8KPJeiJlwj+oTe+b/LFWuB+Wl4lFmXzsPD1IKtUyPRHUuET/ukPzT95q9Jg/gQ5Hj8y+anz9jcXrqOI1WaZHFOCGBW+9169bda11acasHCW420K86E1OD1Oc5zlT4aQo4NjfQ3g46+/qPCvO4ihKjPZe7gz12ExUMRT2lv4rsZn8L8QHDNockwsdx8gn9oeXUfHnz3YPFui9mXV9Pzic+YYBYiO1Drrz7vsWOPs9Dyd0gqncToW/ab3fgOtfQMBR6OltPe/xHyXMq36rFdGurDTx4+engYHCnBcmNHbTuUiPIixeS23dvsq+dvcPGo4rHKk9mOr8kd2Dy7bim9IkzPo3wWm2mW9va7Rr++3s/VVf+4178PoWX7dQtaxD+IvR/PAwbDap0YgWFhIpJsNQ5Eb+1sB4gDeu6hmEJq09H5FfiMtlHqarzJdwnNPhCuExg2P6CQG6NtcxavAjcgHzA5CuHEqFX/tpeK48/ud+E6Sj/1VfB+xMb1wlgL0AvQHtAeXpcHtAeXoD2gPL0B7QCgFAKAUAoCH+kf9HD88/caqvNOpHn7F3knXny9yMcMfrcHzj9xqrsH8ePP2ZbY/5WfL3KuKf1yf5w+4tMZ8ef5wGX/Kw5e7JD6OfZn+dH9jVYZX1ZcyqzzfDkyF4z2pPnSfeNU9TfLx9S/p9WPJehvOMMLpkifwkijPxUBT9Wmu3HQtOMu1L89CvyyptQlHsk/P+bmgY7VwsskbninD9nLGnyYIB9GquzGw2Jxj2RXucOX1Okpyn2yfsbr0b88R7of9SurKutPw9yvzzdT8fYimYfppf5kv32qtq/ElzfqXND4UeS9ETLhH9Qm983+WKtcD8tLxKLMvnYeHqQVapkeiJJmzkYDB6SRvJyJHXpVjXbWFpWf5ZlVh4p42tddhb4MmY4tAWYiz7FmI9k9TUMBJ9Ortks0hFYaVkuHDvKuNpmGLYBmA0x7BiBy8jWcwlLp3ZvcjGVQi8Mrpb3wLvDmDGIw+KWQkldDKSSSrBXIIv9B8jUsJTVWlOMvAhjqrw9elKC7U+9aEahF9/AC/4f8AXlUsqw0a9baqaQjrLkty8X5XNX/IMfPC4XYo61aj2YJb7ve/Ba87GJnah3wsY21i7HxJknaO/wAFRdq9xgsX+opOut13Zdy+/Hs3HzzE5YsDVjhnrKy2n3tX+i3Lt38Tt+HhCKqqLKoCgdABYCqNtt3Z6GKSVkajifiSPAqjSo7B2KjRpuCBffURW/D4eVdtRdrGjEYmNBJyI9/tRw37mf6Iv+eur9sqf5Lz+xyfulLsZRmPF8WNwmLWJJEaOLXd9IsdQsV0sbEHe9IYSVGrByad2Zli4V6U9lbkRnh31/Gp2EMrJHGSzyF3Fyx2DMDqbYWCjbrXZX6Cg9uSu3uRxYd4ivHYi7JcTaZpnc+CSPL8M5lxAuHkALNd2LKiBie9Yi5PLb4aKdCFZuvNWj2G+pXqUUqEHeXaejgfMHGuTF2k5gGWZiP8Q2Hw2p+tw6dlDTkh+ixEldz1K+HeKMThMQMJmBYqSFDObsl9lOv9tD1NyOuxFYr4anVp9JR+n5uM0MVUpVOirfUR4qT8vaNb6Nbd3U2n9WJ9m9ue9HCP6K9tf5Mqcv12zfT+DptVJbHMOEMXIc3xCtI5UNi7KXYqLS7WBNharfFQisLFpdnoU+FnJ4qSb7SrOeI8VjsScLl7FUUkF1OksBszl+apflbc7dbVilh6VCn0lbf2fnEzVxFWvU6Kjp3lc3A+PjXXFjWaQb6dcqXPQMWN/iAKwsbQk7Shp4GXgq8VeNTU2XAvFzzOcNitp11aSRpL6faVhyDCx5cwD0rVjMIoLpKfVNuDxbm+jqdZE5qvLEUAoBQCgIj6RkJiiNthJv5XRrVWZov+uL7/AGZdZJJKrJd3uiHZRixDPHIQSEa5Ate1iNr++qmhUVOpGb4F5iaTq0ZU1xQzjGCaeSVQQHa4BtewUDe3urNeoqlSU1xGFpOlRjTb1SJd6O4iI5WI2ZlAPXSN/ttVplcWoSfayjzuac4x4peu4hGM9qT50n3jVNU3y8fU9DT6seS9Caca4e+Fgk+RoB9zJb7QtXGYQvRjLst5oocrqWxNSHbfyf2uRTKcP2k8SfKdL+4G5+oGquhDbqRj3lzianR0Zy7E/wA+ptuPf1v/ANKP7z115l8bwXucWT/LeL9jY+jfniPdD/qVuyrrT8Pc5c83U/H2IpmH6aX+ZL99qravxJc36lzQ+FHkvRE14Lj1YKVR+00o+lFFW+Xq+HkuZQZrLZxcZdiXqQJfPY9D4HoapD0nI2uPzNZMNBCAwaItcm1je9rb38a6qtdTowppbjjo4aUMRUqtq0rGVwOhOLWw5LIT5C1vtIrZl6brrkac2klhn3tFzjyIjFajydEI+Fwf7fTWcyi1Wv2ojk808PbsZjcP52MMsylC3aAAWI2IBG9/f4VDC4lUVKLV77jZjsG68oSUktnfc1Dd0BentHz6fCt1eq6FFYWHOb7+zlHj3o5cHQ/V4p5hUXdSXZHjLnU3r/4t2nvF2WvBHgp7EEpa58HEjTKD8HP9Jr1eQ6YXopc/qeP/AORu+MdaPL6aeZ1fIs0TFQJMh2Ybj5LDZlPuNclWk6c3BnRRqqpBTRdx+WwzgCaNJApuA6hrHlcXrEKkoaxdiU6cZ6SVzRZ9k+Aw8Ekz4aABFNu4BqbkqjzJsK6KNWvUmoKTOarSoU4OTitDnfC2Fb1LMZf2exWO/Vr6iPgLf1CrTEyXTU495V4SL6KpLhYmXoiH+6Sfz3/y4q4cz+KuX3O3K/gvn9jRcE97N5zL7Y9aIvzD9oF2/wAJaujF6YWKju09DRhNcXJy36nVqpi6OY+mRFvhjtqKzg9dI0W+sn66t8r/AL1yKfNd8PH2MXAEnPUJ53F/f6nvU5/JP8/uIw+e/Ow6xVKXRyDIWIzLHEHcLmBBHUOavayvh4L/AMlFQ+YqeJufQ3AOzxD+OqNfgFJ+1vqrnzSX9UUdGVxWzJ950Y1VFqcwx4UZ+nZ89Sa7fKMBv/8AG1/fVvG/6F38PqVE7frlb80OoVUFuKAUAoBQFrE4dZFKuAysLEHkRUZRUlZ7iUJyhJSi7NEYxHAsJN0kkQdO6w+sX+k1Xyyym3o2vMtoZ1WStKKfke4XgaFTd3kcdNlB99hf66Qyymndtvy9BUzqtJWikvP1JNBh1RQqAKqiwAFgBVhGKirLcVM5SnJyk7tkal4GhYkmSbvEnmnib/JqulllNtvaevL7FrHOq0Ulsx05/c3ePytZYDCxbSQouLX7pBB3FvCu2rRjUp9G9xX0sRKlV6WO/Xlqa3K+EooJVlV5GK3sGK23BXwUeBNc9HAQpTU02zrxGaVa1N02kk+fuyvOOF48TJ2jvIp0qtl02sCT4qetZr4KFaW020RwuZVMPT2IpNXvrf7l/IshTC69DO2vTfXp203tawHyjU8NhI0L7Lbv7GvF46eJttJK3Z3mtm4JhZmYyS3ZmY2KWuxJNu751zyy2nKTltPXl9jrhnNaMVHZjou/h4m4yXKVw0ZjRmYFi12te5AHgB0rrw9BUY7KZw4rEyxE9uSS04GFm3CkE7F+8jnmUI38yCCL+daa2BpVXtbn3G/DZnWoR2VZrsZrU4DjvvNIR5BB9dq0LK4X1k/I6nndS2kF5khyrKYsOumJbX5k7s3vJ/8Ayu6jQhSVoIrMRiateW1Ud/Q9zTKosQumVbgbgjYqeoIrNajCqrTQw+IqUJbVNkdPAyBgVlktvzCG3TwFz+FctPL4U57cZO63bvr4cO87a2bVKsOjlFWe/fquzx3PuuZmXcGwRsGYtIRuNdtN+ukDf43pSy+lB3d2+8xWzatUjsxtFd356G1zrKo8TC8Mo7rDmOakbhl8wasqVSVOSlEqKtKNSLjI5h6jmGUSM0QMsJ5lVZ4383Ubo3n9Z5VcbeHxcbS0fn/JTbGIwkv6dV+fQz/9qjWscMuv+YbfRpvWv9rV+tpyNv7q7dQwGwmYZtIplBihB2JVkjTzVTvI1vH6xWzbw+Ei9nV+f8GtwxGLa2tF+fUmWeZQmGyqeGEGyxt5szEgljbmTXBSqupiYzl2lhUpKnh3CPYYnolQjCSAgj8+/MEf8OLrWzMneqrdnuzTliapO/b7I1vGfDk8OJ9ewQJN9TqouytaxYL+0rDmPf1224XEQnT6GqQxWHqQqdNS8ShPSmQul8N+cGxtJYavcVuPdWXleuktCKzTTWGpj5Pk2JzLFDE41SkKkWVlKhgpuI0U76b82PP7JVa1PDU+jpb/AM3/AGI06NTE1OkqqyMjjvJJ4cUuOwqs26ltK6ijqNNyo3KkbH49ajg69OdLoahLGUKkKirUyzL6UJWTRHh1Ex2vqLAHqEtc+69Z/bIp3ctCLzOTjZR1L3B/DcscWJxWJBV3hmCq2zWYFmdh4EkDb39axicTGU404bk1/BPC4aUYyqT3tM1fB2ZzYbAyy4dNZXERa10lroYje+ncb238K3YqnCpWjGbtozThKk6dFygr6+RsJ/Sg7rpgw4Ep2BLmSx8kVQTWpZYk7zlp9DZLM21aMdTP4A4alErYzF6hK2rQH2a7e07DwJBIA8ATtyrXjcTDZ6GnuNuCw01Lpqm9nQarCzFAKAUAoBQCgFAKAUAoBQCgFAKA8vQHtAKAUAoBQCgFAeEUB5oFDFj0ChkEUAAoD2gKOzHQUMWK6GRQFOgUMWMTOP1eb+XL9w1spdePNEanUfIhXoc/QT/zF+4K78z68eRXZX8OXM6AEFVhaWKqAUAoBQCgFAa7iHNlwmGmxDi6woz26kDZfibD40BxbLsvz3MMM2ZJjWjJ7R4oFLoGVTyVB3bbELqvew33vQHU/Rxn0uOwEU2IQpN3kkBUrdlNtQB5ahY9NzQEnoCOZ5xzgMHKIcTiUSQ27tmYrfca9IOj42oDfYXEpIivGyujgMrKQVZSLggjmDQF2gItj/SHlsPadpiowYn7N1AdmD3II0qpJsVNyBYWoCQ5fjo541lhdXjcAqym4YeVAXyaA4nwzn75jn8jDHssMT/mIV19niEUMCAoIA2BYkg7mgO20BrM+z/D4KPtcVKsSXsC17sbXsqjdjbwAoCnh7iLDY6PtMJKsqA2NrgqedmVgCvxFAbWgNTmvEuFw0iRYiZIndXdQ9xdUBLG/IABTzNAX8kzeHFwpPh31xPq0tZlvpdkbZgD7SkUBn0BGD6Qcu9Y9W9bj7a+m3e06r209pbRe+1r86Ak9AWcXiViR5JDpRFZ2J5KqjUxPuANARl/STlY7O+Mi/O30+0QLErdzbuC4O7WoCVg0B7QEYX0gZccT6sMVGZr6bd7TqvbT2ltF77WvQEnoCiWQKCzEBQCSSbAAbkknkKAjuT8e5fipjBBio3l3AWzLrI37jMAH5H2SaAkOIiDqytuGBU+GxFjWU2ndGGrqzNTgcuwuXRSMtoYvbdnckCwtcljtWyrWnVd5s10qMKStBGPw9xxgcc7R4XELI63OmzoxA5lQ4GoeYvWo2kioBQCgFAKAUBEfSzCXyjGhb3EerborqzfUDQFn0bZpEMlw0uoaIYSHPyTEDrv05X+NAbvhTiOLMIBiMOHEZZlHaKFJK87C52vt8KA3BoDiHo+yPD49s6lxsaySGWVbvuYx+cN0J3QggWI5aR0oCT+gHEM2VKGvZJplW/ye6+3+JmoDpNAcG4Q4ew2Jn4gfERLI0cmJCFhfRqacll6NdRvzFtqAnPoKP8A3PB8+f8AzWoCfsKA476MMqgXO810wxjsH/M2RR2V2dT2e3duNtvCgOx0Bxf0pzTPnuXxRwJidERkjhkYKjuTIWuTtsI0O/yRQGy4ByjGx5xiMTNhEwsM8JDxxyxuokUx2bSpvc2bwt3j1oDq1Acj9JmVxYrPMqgnXVG6y6luRqClmsSN7XAoDqOV5bFholigRY411aUXYDUxY2+JJ+NAYHGuJeLL8ZJHs6QTspHMERtYi1AcIyXJsZiskWCDLoWSRmcYsyxrIWWcgkq1iNlMdr8t6A75wssoweGGI/TCGISbhu+EAO4JB38b0Bb4z/8AD8b/AOWxX+S9AcGjyDDjhdsV2SesGYfnSLuPz4jsG8Bp8Bt40B3/AIYcnB4YncmGAn/21oDG45xLx5djHjuHXDzlSOakRt3h7ufwoDmfBvBOW4nI4HxJSIszO2JDRxyK4lZdHaOCLbBbcvjvQHZILaVsdQsLNe+oW538b0BCPTbiGTJ8ToJGowobfJaVQw+I2+NAc4mybMMRhMuMGXQQ+r+ryxYhJotUg0Brm5HtGzkX5igPoFaAifpRyOTG5dNBEyq7GNl1kKrlHDaCTyvbbzAoDn/BuahcywcGZ5b6tjERo4JotUakBGXvRg6XBGoagSLnkPADtooBQCgFAKAUBbnjVlZXAKkEEHkQRYg+VqA43i/Q7FqdcPmbRYWRgzQe343tftAGt4FlJFhzoDqGQYXDYPDx4eBkWOMWF3Uk73LMfEkkk+ZoDP8AXo/3if1L+NAcz4j9GqTYiebCZicKuKv6xEoDrJfdrWddid7G+7NvY2oCccL5fhsBho8NA66Iwd2dSzEkszMepJJ8uXIUBtfXo/3if1L+NAQzh7hKPCtmTeto/r7SN7Kr2Woyn5Z127Ty9nz2A2XAmUR5bg0wvrCS6DIddljvrYt7OpuV+tASH16P94n9S/jQET4Z4bjwmNxuL9aR/XG1aLKvZ94tbVrOrn0FASz16P8AeJ/Uv40BEuOuF4cwMMseKGGxWHN4pkIYgEglWXULjbbfbfncggWuCuFI8FNNisRjPWsXOArytpQBBY6VUE+Kr4/srYDxAmXr0f7xP6l/GgIvnXD8eIzHB471lF9VDjs7K3aagw9vWNPPoeVAScY6P94n9S/jQFE+IhdWVnjKsCpBZbEEWIO/SgOXf7LVAbDrmjjL2k7Q4ayk8w2ntNfUA30+HK+9AdPwksESLHG0aoiqqgMtgqiwA36CgLGddniMPND2yL20Useq6tp1oU1WuL2ve1xQEMHAcf5H/Jfrqe3q7bQv73tbdn2nw9qgJrlTRwwxRdqjdmiJquovpULe1za9qAvYmeGRGR2jZHDKwLLYqwsQd+lAcrj9E0QYRHMnbACTtfVTbc9C+u3+LTf470B1hcZEAAHjAH8S/jQGDnuGw2Lglw8zoY5VKtZ1BHiCD4EEAj3UBAMs9GwDwDF5mcThcKwaHDkKgBB7oZtZuBytbcdBtQHTRjo/3if1L+NAaTjPJ8PmWFfDSzKgbSyurKSjKbggE7+II6E8udARzIuCymLhxWOzL1xsMpSBSqRBLgrdrMdRsffcC5NAdDilVhdSCPIg/ZQFygFAKAUAoBQHlALUAtQA0BahxKsWCkEodLDodIax+DA/GsKSd7cCUoSik2t+70LtZIigLOKxSxgFzYFkUc/aZgqjbqSKw5JbyUYOTsi9WSIoBQFmTForIrOoZ7hASAWIFzpHjYUM2ZeoYFAY2YY6OBC8rBVFhc9TsAANyT0FAU5bmcWIUtC4YA6TzBVrA6WU7qdxsaNWBdbFIJBGXXtCpYLcaioNiQOlzS3EF6gBoDGbHxiQxmRe0CdoVuNWi9tVul/Gs7MrXsR243tcxMBxBh5tGiQfnGZUDXQuVAY6AwBYWYG423FTlRnHeiEa0JbmbStZtNXmfEOGw76J5ljYqGs1/ZJIvy8j9FbadCpUV4q5qnXpwdpOxk/lOG0Z7VLSkCM6haQnkE61Ho53as9N5LpI6O+/cZYqBMUAoBQCgFAe0AoBQCgFAKAUAoBQCgMXM8asMTyNyUXt1PIKPMkgfGoVKipxcmbaNJ1aiguP55EZyjtMPKhljde3usjMUIM5LOhWzG17lBe37FcFDbpTTkmtrfz3r7fQs8T0dem1CSez1Uk+rufDk/qeJm0nYtP6wGk0ynsNKWjKmx7o794xud97HlepqrLYc9rXs7PfTiQlh4dIqWxZXX9Wuvtrw9yvGY94ox2eKExd4VL/AJkdkHDG4PsjVay6r2PWpubUdJ3vx00/O81wpRnL+qns2T011t56cbFmTFyNEVldXCYrBAHXGzgmVCUk7PYEbW2GxHSjctmzd9V2X38bGVCKneKteMuDS3Pdc8lzjEGR2V1XRN2YjaSBEI16QrBu/rYbg38Rtap7cm278d2n+yHQ09lK3C97P/VjNlx049dlDlhh2lVIgq2J7JGuxA1G1ybDz5+E7y1fYatiH9Ebb978S3hMTJ2kEYxva9skrGyx3U9mdLLYbKDyBvuOZ3qSe7UxKKs3s2sY+ShkTB97VqbFEalS6WR9lNrjcX+PSkdyMT1b8BgMzxCx4eRpTMZ8JLNoKoBrSON106RffVY87+VSRGUY3atuZVgcxk14K2ME3rDEugWMbdjI/d0i6qGAFjve2/MGRFrfobjicRFIxLIYSZU7KQD2JQGKkkiwBGob7G9vGsogjRvnstuyMsa2xIhfFRqNNjCZAbNdVckLHvcAn4VLZW8iy5Ljmik1JIMUyYbGMH0xlmZJVAW6D9m+kgWvblepKN12akW7GFh86xIVm7dXD4eeXeTDsVKpdZIVjF9OrukNfmN9jWzYi3u495DafaVY+acxSI+IZhLgHnPcjGkrbUq2X2WUlTe53uCKzFRumludiEnKzV+Begie/Z9qb/k9GEmiLWLyMbX08tNlt5X570032/u3GGna1+G8s5Y7xQ5cQxmLRzOqssdwBhNSxowW4Fxz5m+5NTmlKU1u/wBkIXjGDvf/AEbThPGGXRI2NEzSxlzCBGAhut9IHfULfSdRO58KhiIKN0oWs9+v53k6E3Kzc73W787D3EY+KHMZTNJHGpwkG8jKoP56brRQlKgtlN/1P0QcoxrPafD3Zp8tcB4mhUDDy49jCCg3T1ZtTRhhdVZ1JFrePWt9Rf0tS6yjr9ePgaoPVOO5y0+n3KY8+nSOUPiQXJg/ODsZIIo5ZWQzRlLGwAtpfla9zvWXQg5K0dNdNU20tz/giq01F3lrprvWr3q3uZ2Ix7q0UC466SPIGxBEJZCqIywAgaAzai1yOQtWuNNNObp6rhr369psc2mo7e/jp9OwtJns8cJxBk7eHDTSRyMiqO3hsAJRbbUjmxINjZqy6EJS2LWclddz7PFGOmnGO3vSf1Xb4FvE5jjAYIpJDG8kck7FTBGQS+0KmUaSI1Iv4nnyrMadJqUoq9nbj9dO36GHUqXSbtdX4fTXsMjD4/EznBJ26xmWPEtI8PZyBxG6BWQ7qCQd7XAuw6Wi4U4bb2b2ate6338fxE9qpJxV7Xve3dYv5hjMVHiPVVYn1hw8MtlJiiUgzowta6gWUkf8QX3FRhCnKHSPhvXa+H14mZznGfR9u5+v8EtWuM6z2gFAKAUAoBQCgFAKAokiDbMARsdwDuNwd6w0nozKk1qhJEGFmAIuDuL7jcHejSe8Jtbi2uDjDFwiBzsWCjUR0J5msbEb3tqSdSTjstu3YUx4CJVZVjQK19QCqA1/lC29NiK0sHUm2m27rvKosHGqhFRFUEEKFAAINwQALc6KKStYw5ybu3qeNgoy4kKIXGwfSNQHzrXrOyr3G1K1r6F1YgL2AFzc2Frnlc9eVZI3LUGBjT2I0Xct3VVdyLE7Dn51iyRlyb3srXDqLWVRpvbYbX526XrJi7PPV1AFlA0gqtgBpFrWXpyHLpQGowPDixyI7OX0FmHcjUl2UrrkZQC7BSRc9TQk5XRuZ4FdSrqrKeasAQfeDsaES0mAiEfZCOMR79wKoTfc921qXBVBhESwREXSCBpUDSCbkC3IX3o3cFEOXRJr0RRrr9vSijX86w73xrO0+0xZFw4ZPkr7OnkPZ+T7vKl2LI9GHW99K3tpvYez8n3eVYuxZAYZBpsq9zZdh3drd3ptttWbsWRRBgIkZnSNFd/aZVUM3ziBc1lyk1ZswoRTukJsDG51PGjMNrsqk7b8yKKckrJhwi9Wi40Km1wDpN1uAdJta46bE1hNozZFmHL4k16I417Q3fSqjWT4tYd741lzk7Xb0MKEVeyKRlUAj7IQxdl8jQuj+m1qz0k9rau79tzHRwts2Vi8uGQLoCqEtbTYabdLcrVG7ve+pLZVrW0KMZgY5RpljSRQb2dVcX62YUjKUeq7GJQjLSSuXPV1uCFW6ghTYd0G1wOg2H0UuzNkYUWWAYlsQxLMUWNQQLRqDqbT847n3Cp9I9jYXP8AORBU1t7Zsq1mwUAoBQCgFAKAUAoBQCgFAKAUAoBQCgFAKAUAoBQCgFAKAUAoBQCgFAKAUAoBQCgFAKAUAoBQCgFAKAUAoBQCgFAKAUAoBQCgFAKAUAoBQCgFAKAUAoBQCgFAKAUAoBQCgFAKAUAoBQCgFAKAUAoBQCgFAKAUAoBQCgFAKAUAoBQCgFAKAUAoBQCgFAKAUAoBQCgFAKAUAoBQCgFAK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0964" name="AutoShape 4" descr="data:image/jpeg;base64,/9j/4AAQSkZJRgABAQAAAQABAAD/2wCEAAkGBxQSEhQUERQUFRQVGBIXGBgUFxUVGBUXGBUYFhgXFhcYHSggGR8lHRcYITEiJiktLi4uGB8zODMsNygtLisBCgoKDg0OGxAQGywkICYxNzctLDQtNCwtNDQvLy80LDQvNCwsLC0sLywsLy8sLCwsLDQsLCwsLCwsLCwsLCwsLP/AABEIAK0BIwMBEQACEQEDEQH/xAAcAAEAAQUBAQAAAAAAAAAAAAAABgIDBAUHAQj/xABKEAACAQIEAwQFBwoDBQkAAAABAgMAEQQFEiEGMVETIkFhBxQycYFScpGhsbLRFSMzNEJTYnOSwYKzwxckQ9LwFiU1dIOTosLx/8QAGwEBAAIDAQEAAAAAAAAAAAAAAAIFAQMEBgf/xAA3EQACAQIDBAgFAwQDAQAAAAAAAQIDEQQFIRIxQXETMlFhgaGxwTM0kdHwFBXhIkJS8QYjcmL/2gAMAwEAAhEDEQA/AO40AoBQCgFAKAUAoBQCgFAKAUAoBQCgFAKAUAoBQCgFAKAUAoBQCgFAKAUAoBQCgFAKAUAoBQCgFAKAUAoBQCgFAKAUAoBQCgFAKAUAoBQCgFAeE0BYTE6nKrvptqPgCdwvvtv5AjrWdlpXIqV3ZGRWCQoBQCgFAKAUAoBQCgFAKAUAoBQCgFAKAUAoBQCgFAKAUAoBQCgFAKAUAoCzLOFZQdtRsOl+dvfz+isqLabXAhKai0nxMXOMWUUadixtfpWCZr8tx76wGYsGNt97eYrIMjPc2MWiKKzYiY6Y1PIdZH/hUXJ62tW6jS27yl1Vv+3ic9evsWhHrPcvcz8vwgiQKCWI3LHm7HdmbzJua1Tk5O5thHZjYyaiTFAKAUAoBQCgFAKAUAoBQCgFAKAUAoBQCgFAKAUAoBQCgFAKAUAoBQCgFAY2YYQSxsjcmHMcwRuGHmDY/Cp05uElJGqtSVWDg+P55ENh4k06oMaCSjFe0XmCNrsPH3jnflVnUy9VIqpR48PsUdDN3Rk6OJWq0v8AcqxPEeFgXXEzTSb6RYqoPViQP+unOtNLLq0pWkrI662b0Ix/oe0y7wHg3laTGznVJJdUJ8FB7xHQXFgP4fOpY+cYWoQ3Lf8An5vMZZCVS+Iqb3u5EzqtLc9oBQCgFAKAUAoBQCgFAKAUAoBQCgFAKAUAoBQCgFAKAUAoBQCgFAKAUAoBQA0Bzn0hYLTMsg5SLv8AOXb7Cv0VfZXUvTcOz3PJZ7Q2ayqL+71REocOZHSNebsqj3sbf3qwnJQi5PgVlCm5zUFxZ2zBYZYo0RfZRQo9wFq8nOTnJyfE97TgoRUVuRdkS43v8CR9YqJMw5cB8mSRf8RYfWf70BgYTMHEgRiHGrTf42uCOdAbwUB7QCgFAKAUAoBQCgFAKAUAoC1iJ1jUs5CqouSdgBUZSUVd7iUISnJRirtkXxHHUINkjkcde6oPuBN/pAqulmdNPRN+RbQyWq1eUkvqxBx1ETZ45FHXutb3gG/0UjmlNvVNGZ5LVSvGSfkSbD4lZEV0IZWFwRyNWMZKa2ovQqKkJU5OMlZojMnHUQJHZS7EjmngbfKqueZwTa2X5FvHJajSe0vMycq4ujnlWIRyKW1WLabbKW8D0BrZRx8Ks1BJq5qxGVVKNN1HJNLn2m2zjMRh4mlYEhdOy2udTBdr++uqtWVKDmziw1CVeoqceJHv+3kX7qX6U/5q4P3SH+L8iz/ZKn+a8/sbbIM/XFl9COujRfVp31auVj/D9ddOGxca97Jq3ucWMwMsLs7TTv2dxrZ+OI1ZlMUpKsy7FP2SR18q0TzKEZNbL0OuGTVJRUtpaq/HibnI82XExmRVZQGK2a19gDfY+ddeHrqtHaSscGLwssNPYk76XMLN+KoYGKd53HNUt3T0Yk2Hu3Naq+OpUns733G/DZZWrx2lZLvNaOPU/cyf1LXN+6Q/xfkdbySf+a+jN/k+dRYkExk3FtSsLMt+Vx/cXFdtDEwrK8StxOEqYd2mt+58C7mmaR4dNcrWHIDmWPQAc6nVrQpR2pshQw9SvLZpq5HH48jvtDIR1JUfVc1wPNIcIvyLVZJUtrNeZmZZxjDKwRg0ZJsNVipJ5DUDt8a20cwpVHsu6NFfKa1KO0rSXdvJHeu8qyN8aZVJiFiWJQSGYkkgBRa29/Pp0rvwGIhRcnN8CozbCVMTGMaa1uafJeFTh5o5ZpohoJOhbsTsQNza3O/LwrficwhUg4RT14nPgcoqUaiqTktOCJXJnEY5am9wt9tqqS/LH5Vkf9HH8dz9lgPpoAcHPJ+kfSOg/AbfSaAzsHl6R7gXPU8/h0oDLoBQCgFAKAUAoBQCgFAKAUAoCJekWQiGJQdmk387KSPr3+AqszRvo0u8uclinVlJ8F7kNyjCiWeKNiQrtY252sTt9FVVCmqlSMHxL3E1XSoymt6R7nOEEM8ka3Ko1hfnYqDv9NMRTVOrKC3Ixharq0YzlvZLfR1KTHKpOyupHlqG/wBlWmVyexJd5SZ3FKcZcWvQhWJ9t/nv941Tz6z5v1PQw6i5L0L+UT9nPE/R0v7iQD9RNToS2KsZd5qxMNujOPamTX0hT2w6L8uQfQqk/barfM5WpJdr9NSgyWF6zl2L1aOf1RnpiZejfniPdD/qVbZV1p+HuUOebqfj7EUzD9NL/Ml++1VtX4kub9S5ofCjyXoibcFSacHIw/ZaU/QimrfL3ag33s8/msdrFRj2pepAQSdybk7knmSdyTVJe+rPS6LRG2zDLVTC4eYFtUpfVe1tr2tt5V1VaMYUYVFvZxUcRKeIqU3a0bWMngdiMWtvFZAfMW1faBWzL2+nXI1Zsk8M+a/PMucezE4rSeSItv8AFcn+30VLMpN1rdiIZPBLD37X6GJw/liTdoZWZVVe6RtqY+ZFja3LzqGEwvTXve1tDZmGNeH2dm129eXLeeQcPuR32VeoHeP9gPprfTyupLrtLlr/AAc9XO6UXanFvyX38ia4fEzlFCg2AUare1t7Vztvzq5irJK9zzs3eTdrdxTiImAvPOiD+J/7bCtkISl1U2aZ1YQV5tI1WIzjBRc5XkI8I12+nYfXXVDAV5cLc/y5w1M1w0N0r8vyxuuHMVBiY+0iS1iVIexZSOu55ix+NaK9CVGezI6sNiYYiG3E3YFaToPaAUAoBQCgFAKAUAoBQCgFAKAUAoCH+kf9HD88/cNVeadSPP2LvJPiT5e5GOGP1uD5x+41V2D+PHn7Mtsf8rU5e5VxT+uT/OH3FpjPjz/OAy/5WHL3ZIfRz7M/zo/sarDK+rLmVWeb4cmQ3E+2/wA9/vGqifWfN+pfw6i5L0LTcqi9xIk3GeO7VcL5xdp8XsP/AKmrHH1dtQ5X+pUZXQ6N1f8A1b6fiI1VcW5MvRvzxHuh/wBSrbKutPw9yhzzdT8fYimYfppf5kv32qtq/ElzfqXND4UeS9ETLhH9Qm983+WKtcD8tLxKLMvnYeHqQVapkeiJn+RpMVgcKIygK6ydZI5kjawNXDw8q2GpqPAof1kMNjKrnfXs/wBou8PcLzYedZHMZUBr6SxO4I8VFZwuCqUqim2iGOzKjXouEU7u3BfctZwYjI2IkX5IF+9y2Fl5XNddanQg3WqL3+iOHD1sTUSw9J25afV77cjWYfiEdoutLRbg8yw6NYbWB8K43ml5WtaPn9vAsP2RKm3tXl9F99e1mZ/2SxEqhjiI3DAEG7lTfxAG1Qngq9ZXlUvfnb7E4ZjhqDtGk4tdyv8Ac3+b4w4TBqLjtAiRrb5QUAke4Amr/AYbblGD3Ja+B5PN8aqUJ1Vvk9PH7I5hiJQN3bn4sdz+NeqVkjwa2pvtZgSYtPlfUfwrF0b1Rn2G54P4g9VnuTeJ7LJbwHg9v4fsJrkxmH6anpvW4s8uxLw9S0tz3nY43BAIIINiCNwQeRrzZ61O5VQCgFAKAUAoBQCgFAKAUAoBQCgFAQ/0j/o4fnn7jVV5p1I8/Yu8k68+XuRjhj9bg+cfuNVdg/jx5+zLbH/Kz5e5VxT+uT/OH3FpjPjz/OAy/wCVhy92SH0c+zP86P7Gqwyvqy5lVnm+HJkMxZ78nzpPvGqefWlzfqX9PqrkvQuY/D9nI6dCLe4gMPqIqdWGxNxIUanSU1L800KZ5y2i/wCwgQe4MxH3vqrEpOVu5WJQgo3txd/QTw6RH/Ggf6XdR9Sg/Gszhs271fzYhPacu528k/clvo354j3Q/wCpVllXWn4e5SZ5up+PsRTMP00v8yX77VW1fiS5v1Lmh8KPJeiJlwj+oTe+b/LFWuB+Wl4lFmXzsPD1IKtUyPRHUuET/ukPzT95q9Jg/gQ5Hj8y+anz9jcXrqOI1WaZHFOCGBW+9169bda11acasHCW420K86E1OD1Oc5zlT4aQo4NjfQ3g46+/qPCvO4ihKjPZe7gz12ExUMRT2lv4rsZn8L8QHDNockwsdx8gn9oeXUfHnz3YPFui9mXV9Pzic+YYBYiO1Drrz7vsWOPs9Dyd0gqncToW/ab3fgOtfQMBR6OltPe/xHyXMq36rFdGurDTx4+engYHCnBcmNHbTuUiPIixeS23dvsq+dvcPGo4rHKk9mOr8kd2Dy7bim9IkzPo3wWm2mW9va7Rr++3s/VVf+4178PoWX7dQtaxD+IvR/PAwbDap0YgWFhIpJsNQ5Eb+1sB4gDeu6hmEJq09H5FfiMtlHqarzJdwnNPhCuExg2P6CQG6NtcxavAjcgHzA5CuHEqFX/tpeK48/ud+E6Sj/1VfB+xMb1wlgL0AvQHtAeXpcHtAeXoD2gPL0B7QCgFAKAUAoCH+kf9HD88/caqvNOpHn7F3knXny9yMcMfrcHzj9xqrsH8ePP2ZbY/5WfL3KuKf1yf5w+4tMZ8ef5wGX/Kw5e7JD6OfZn+dH9jVYZX1ZcyqzzfDkyF4z2pPnSfeNU9TfLx9S/p9WPJehvOMMLpkifwkijPxUBT9Wmu3HQtOMu1L89CvyyptQlHsk/P+bmgY7VwsskbninD9nLGnyYIB9GquzGw2Jxj2RXucOX1Okpyn2yfsbr0b88R7of9SurKutPw9yvzzdT8fYimYfppf5kv32qtq/ElzfqXND4UeS9ETLhH9Qm983+WKtcD8tLxKLMvnYeHqQVapkeiJJmzkYDB6SRvJyJHXpVjXbWFpWf5ZlVh4p42tddhb4MmY4tAWYiz7FmI9k9TUMBJ9Ortks0hFYaVkuHDvKuNpmGLYBmA0x7BiBy8jWcwlLp3ZvcjGVQi8Mrpb3wLvDmDGIw+KWQkldDKSSSrBXIIv9B8jUsJTVWlOMvAhjqrw9elKC7U+9aEahF9/AC/4f8AXlUsqw0a9baqaQjrLkty8X5XNX/IMfPC4XYo61aj2YJb7ve/Ba87GJnah3wsY21i7HxJknaO/wAFRdq9xgsX+opOut13Zdy+/Hs3HzzE5YsDVjhnrKy2n3tX+i3Lt38Tt+HhCKqqLKoCgdABYCqNtt3Z6GKSVkajifiSPAqjSo7B2KjRpuCBffURW/D4eVdtRdrGjEYmNBJyI9/tRw37mf6Iv+eur9sqf5Lz+xyfulLsZRmPF8WNwmLWJJEaOLXd9IsdQsV0sbEHe9IYSVGrByad2Zli4V6U9lbkRnh31/Gp2EMrJHGSzyF3Fyx2DMDqbYWCjbrXZX6Cg9uSu3uRxYd4ivHYi7JcTaZpnc+CSPL8M5lxAuHkALNd2LKiBie9Yi5PLb4aKdCFZuvNWj2G+pXqUUqEHeXaejgfMHGuTF2k5gGWZiP8Q2Hw2p+tw6dlDTkh+ixEldz1K+HeKMThMQMJmBYqSFDObsl9lOv9tD1NyOuxFYr4anVp9JR+n5uM0MVUpVOirfUR4qT8vaNb6Nbd3U2n9WJ9m9ue9HCP6K9tf5Mqcv12zfT+DptVJbHMOEMXIc3xCtI5UNi7KXYqLS7WBNharfFQisLFpdnoU+FnJ4qSb7SrOeI8VjsScLl7FUUkF1OksBszl+apflbc7dbVilh6VCn0lbf2fnEzVxFWvU6Kjp3lc3A+PjXXFjWaQb6dcqXPQMWN/iAKwsbQk7Shp4GXgq8VeNTU2XAvFzzOcNitp11aSRpL6faVhyDCx5cwD0rVjMIoLpKfVNuDxbm+jqdZE5qvLEUAoBQCgIj6RkJiiNthJv5XRrVWZov+uL7/AGZdZJJKrJd3uiHZRixDPHIQSEa5Ate1iNr++qmhUVOpGb4F5iaTq0ZU1xQzjGCaeSVQQHa4BtewUDe3urNeoqlSU1xGFpOlRjTb1SJd6O4iI5WI2ZlAPXSN/ttVplcWoSfayjzuac4x4peu4hGM9qT50n3jVNU3y8fU9DT6seS9Caca4e+Fgk+RoB9zJb7QtXGYQvRjLst5oocrqWxNSHbfyf2uRTKcP2k8SfKdL+4G5+oGquhDbqRj3lzianR0Zy7E/wA+ptuPf1v/ANKP7z115l8bwXucWT/LeL9jY+jfniPdD/qVuyrrT8Pc5c83U/H2IpmH6aX+ZL99qravxJc36lzQ+FHkvRE14Lj1YKVR+00o+lFFW+Xq+HkuZQZrLZxcZdiXqQJfPY9D4HoapD0nI2uPzNZMNBCAwaItcm1je9rb38a6qtdTowppbjjo4aUMRUqtq0rGVwOhOLWw5LIT5C1vtIrZl6brrkac2klhn3tFzjyIjFajydEI+Fwf7fTWcyi1Wv2ojk808PbsZjcP52MMsylC3aAAWI2IBG9/f4VDC4lUVKLV77jZjsG68oSUktnfc1Dd0BentHz6fCt1eq6FFYWHOb7+zlHj3o5cHQ/V4p5hUXdSXZHjLnU3r/4t2nvF2WvBHgp7EEpa58HEjTKD8HP9Jr1eQ6YXopc/qeP/AORu+MdaPL6aeZ1fIs0TFQJMh2Ybj5LDZlPuNclWk6c3BnRRqqpBTRdx+WwzgCaNJApuA6hrHlcXrEKkoaxdiU6cZ6SVzRZ9k+Aw8Ekz4aABFNu4BqbkqjzJsK6KNWvUmoKTOarSoU4OTitDnfC2Fb1LMZf2exWO/Vr6iPgLf1CrTEyXTU495V4SL6KpLhYmXoiH+6Sfz3/y4q4cz+KuX3O3K/gvn9jRcE97N5zL7Y9aIvzD9oF2/wAJaujF6YWKju09DRhNcXJy36nVqpi6OY+mRFvhjtqKzg9dI0W+sn66t8r/AL1yKfNd8PH2MXAEnPUJ53F/f6nvU5/JP8/uIw+e/Ow6xVKXRyDIWIzLHEHcLmBBHUOavayvh4L/AMlFQ+YqeJufQ3AOzxD+OqNfgFJ+1vqrnzSX9UUdGVxWzJ950Y1VFqcwx4UZ+nZ89Sa7fKMBv/8AG1/fVvG/6F38PqVE7frlb80OoVUFuKAUAoBQFrE4dZFKuAysLEHkRUZRUlZ7iUJyhJSi7NEYxHAsJN0kkQdO6w+sX+k1Xyyym3o2vMtoZ1WStKKfke4XgaFTd3kcdNlB99hf66Qyymndtvy9BUzqtJWikvP1JNBh1RQqAKqiwAFgBVhGKirLcVM5SnJyk7tkal4GhYkmSbvEnmnib/JqulllNtvaevL7FrHOq0Ulsx05/c3ePytZYDCxbSQouLX7pBB3FvCu2rRjUp9G9xX0sRKlV6WO/Xlqa3K+EooJVlV5GK3sGK23BXwUeBNc9HAQpTU02zrxGaVa1N02kk+fuyvOOF48TJ2jvIp0qtl02sCT4qetZr4KFaW020RwuZVMPT2IpNXvrf7l/IshTC69DO2vTfXp203tawHyjU8NhI0L7Lbv7GvF46eJttJK3Z3mtm4JhZmYyS3ZmY2KWuxJNu751zyy2nKTltPXl9jrhnNaMVHZjou/h4m4yXKVw0ZjRmYFi12te5AHgB0rrw9BUY7KZw4rEyxE9uSS04GFm3CkE7F+8jnmUI38yCCL+daa2BpVXtbn3G/DZnWoR2VZrsZrU4DjvvNIR5BB9dq0LK4X1k/I6nndS2kF5khyrKYsOumJbX5k7s3vJ/8Ayu6jQhSVoIrMRiateW1Ud/Q9zTKosQumVbgbgjYqeoIrNajCqrTQw+IqUJbVNkdPAyBgVlktvzCG3TwFz+FctPL4U57cZO63bvr4cO87a2bVKsOjlFWe/fquzx3PuuZmXcGwRsGYtIRuNdtN+ukDf43pSy+lB3d2+8xWzatUjsxtFd356G1zrKo8TC8Mo7rDmOakbhl8wasqVSVOSlEqKtKNSLjI5h6jmGUSM0QMsJ5lVZ4383Ubo3n9Z5VcbeHxcbS0fn/JTbGIwkv6dV+fQz/9qjWscMuv+YbfRpvWv9rV+tpyNv7q7dQwGwmYZtIplBihB2JVkjTzVTvI1vH6xWzbw+Ei9nV+f8GtwxGLa2tF+fUmWeZQmGyqeGEGyxt5szEgljbmTXBSqupiYzl2lhUpKnh3CPYYnolQjCSAgj8+/MEf8OLrWzMneqrdnuzTliapO/b7I1vGfDk8OJ9ewQJN9TqouytaxYL+0rDmPf1224XEQnT6GqQxWHqQqdNS8ShPSmQul8N+cGxtJYavcVuPdWXleuktCKzTTWGpj5Pk2JzLFDE41SkKkWVlKhgpuI0U76b82PP7JVa1PDU+jpb/AM3/AGI06NTE1OkqqyMjjvJJ4cUuOwqs26ltK6ijqNNyo3KkbH49ajg69OdLoahLGUKkKirUyzL6UJWTRHh1Ex2vqLAHqEtc+69Z/bIp3ctCLzOTjZR1L3B/DcscWJxWJBV3hmCq2zWYFmdh4EkDb39axicTGU404bk1/BPC4aUYyqT3tM1fB2ZzYbAyy4dNZXERa10lroYje+ncb238K3YqnCpWjGbtozThKk6dFygr6+RsJ/Sg7rpgw4Ep2BLmSx8kVQTWpZYk7zlp9DZLM21aMdTP4A4alErYzF6hK2rQH2a7e07DwJBIA8ATtyrXjcTDZ6GnuNuCw01Lpqm9nQarCzFAKAUAoBQCgFAKAUAoBQCgFAKA8vQHtAKAUAoBQCgFAeEUB5oFDFj0ChkEUAAoD2gKOzHQUMWK6GRQFOgUMWMTOP1eb+XL9w1spdePNEanUfIhXoc/QT/zF+4K78z68eRXZX8OXM6AEFVhaWKqAUAoBQCgFAa7iHNlwmGmxDi6woz26kDZfibD40BxbLsvz3MMM2ZJjWjJ7R4oFLoGVTyVB3bbELqvew33vQHU/Rxn0uOwEU2IQpN3kkBUrdlNtQB5ahY9NzQEnoCOZ5xzgMHKIcTiUSQ27tmYrfca9IOj42oDfYXEpIivGyujgMrKQVZSLggjmDQF2gItj/SHlsPadpiowYn7N1AdmD3II0qpJsVNyBYWoCQ5fjo541lhdXjcAqym4YeVAXyaA4nwzn75jn8jDHssMT/mIV19niEUMCAoIA2BYkg7mgO20BrM+z/D4KPtcVKsSXsC17sbXsqjdjbwAoCnh7iLDY6PtMJKsqA2NrgqedmVgCvxFAbWgNTmvEuFw0iRYiZIndXdQ9xdUBLG/IABTzNAX8kzeHFwpPh31xPq0tZlvpdkbZgD7SkUBn0BGD6Qcu9Y9W9bj7a+m3e06r209pbRe+1r86Ak9AWcXiViR5JDpRFZ2J5KqjUxPuANARl/STlY7O+Mi/O30+0QLErdzbuC4O7WoCVg0B7QEYX0gZccT6sMVGZr6bd7TqvbT2ltF77WvQEnoCiWQKCzEBQCSSbAAbkknkKAjuT8e5fipjBBio3l3AWzLrI37jMAH5H2SaAkOIiDqytuGBU+GxFjWU2ndGGrqzNTgcuwuXRSMtoYvbdnckCwtcljtWyrWnVd5s10qMKStBGPw9xxgcc7R4XELI63OmzoxA5lQ4GoeYvWo2kioBQCgFAKAUBEfSzCXyjGhb3EerborqzfUDQFn0bZpEMlw0uoaIYSHPyTEDrv05X+NAbvhTiOLMIBiMOHEZZlHaKFJK87C52vt8KA3BoDiHo+yPD49s6lxsaySGWVbvuYx+cN0J3QggWI5aR0oCT+gHEM2VKGvZJplW/ye6+3+JmoDpNAcG4Q4ew2Jn4gfERLI0cmJCFhfRqacll6NdRvzFtqAnPoKP8A3PB8+f8AzWoCfsKA476MMqgXO810wxjsH/M2RR2V2dT2e3duNtvCgOx0Bxf0pzTPnuXxRwJidERkjhkYKjuTIWuTtsI0O/yRQGy4ByjGx5xiMTNhEwsM8JDxxyxuokUx2bSpvc2bwt3j1oDq1Acj9JmVxYrPMqgnXVG6y6luRqClmsSN7XAoDqOV5bFholigRY411aUXYDUxY2+JJ+NAYHGuJeLL8ZJHs6QTspHMERtYi1AcIyXJsZiskWCDLoWSRmcYsyxrIWWcgkq1iNlMdr8t6A75wssoweGGI/TCGISbhu+EAO4JB38b0Bb4z/8AD8b/AOWxX+S9AcGjyDDjhdsV2SesGYfnSLuPz4jsG8Bp8Bt40B3/AIYcnB4YncmGAn/21oDG45xLx5djHjuHXDzlSOakRt3h7ufwoDmfBvBOW4nI4HxJSIszO2JDRxyK4lZdHaOCLbBbcvjvQHZILaVsdQsLNe+oW538b0BCPTbiGTJ8ToJGowobfJaVQw+I2+NAc4mybMMRhMuMGXQQ+r+ryxYhJotUg0Brm5HtGzkX5igPoFaAifpRyOTG5dNBEyq7GNl1kKrlHDaCTyvbbzAoDn/BuahcywcGZ5b6tjERo4JotUakBGXvRg6XBGoagSLnkPADtooBQCgFAKAUBbnjVlZXAKkEEHkQRYg+VqA43i/Q7FqdcPmbRYWRgzQe343tftAGt4FlJFhzoDqGQYXDYPDx4eBkWOMWF3Uk73LMfEkkk+ZoDP8AXo/3if1L+NAcz4j9GqTYiebCZicKuKv6xEoDrJfdrWddid7G+7NvY2oCccL5fhsBho8NA66Iwd2dSzEkszMepJJ8uXIUBtfXo/3if1L+NAQzh7hKPCtmTeto/r7SN7Kr2Woyn5Z127Ty9nz2A2XAmUR5bg0wvrCS6DIddljvrYt7OpuV+tASH16P94n9S/jQET4Z4bjwmNxuL9aR/XG1aLKvZ94tbVrOrn0FASz16P8AeJ/Uv40BEuOuF4cwMMseKGGxWHN4pkIYgEglWXULjbbfbfncggWuCuFI8FNNisRjPWsXOArytpQBBY6VUE+Kr4/srYDxAmXr0f7xP6l/GgIvnXD8eIzHB471lF9VDjs7K3aagw9vWNPPoeVAScY6P94n9S/jQFE+IhdWVnjKsCpBZbEEWIO/SgOXf7LVAbDrmjjL2k7Q4ayk8w2ntNfUA30+HK+9AdPwksESLHG0aoiqqgMtgqiwA36CgLGddniMPND2yL20Useq6tp1oU1WuL2ve1xQEMHAcf5H/Jfrqe3q7bQv73tbdn2nw9qgJrlTRwwxRdqjdmiJquovpULe1za9qAvYmeGRGR2jZHDKwLLYqwsQd+lAcrj9E0QYRHMnbACTtfVTbc9C+u3+LTf470B1hcZEAAHjAH8S/jQGDnuGw2Lglw8zoY5VKtZ1BHiCD4EEAj3UBAMs9GwDwDF5mcThcKwaHDkKgBB7oZtZuBytbcdBtQHTRjo/3if1L+NAaTjPJ8PmWFfDSzKgbSyurKSjKbggE7+II6E8udARzIuCymLhxWOzL1xsMpSBSqRBLgrdrMdRsffcC5NAdDilVhdSCPIg/ZQFygFAKAUAoBQHlALUAtQA0BahxKsWCkEodLDodIax+DA/GsKSd7cCUoSik2t+70LtZIigLOKxSxgFzYFkUc/aZgqjbqSKw5JbyUYOTsi9WSIoBQFmTForIrOoZ7hASAWIFzpHjYUM2ZeoYFAY2YY6OBC8rBVFhc9TsAANyT0FAU5bmcWIUtC4YA6TzBVrA6WU7qdxsaNWBdbFIJBGXXtCpYLcaioNiQOlzS3EF6gBoDGbHxiQxmRe0CdoVuNWi9tVul/Gs7MrXsR243tcxMBxBh5tGiQfnGZUDXQuVAY6AwBYWYG423FTlRnHeiEa0JbmbStZtNXmfEOGw76J5ljYqGs1/ZJIvy8j9FbadCpUV4q5qnXpwdpOxk/lOG0Z7VLSkCM6haQnkE61Ho53as9N5LpI6O+/cZYqBMUAoBQCgFAe0AoBQCgFAKAUAoBQCgMXM8asMTyNyUXt1PIKPMkgfGoVKipxcmbaNJ1aiguP55EZyjtMPKhljde3usjMUIM5LOhWzG17lBe37FcFDbpTTkmtrfz3r7fQs8T0dem1CSez1Uk+rufDk/qeJm0nYtP6wGk0ynsNKWjKmx7o794xud97HlepqrLYc9rXs7PfTiQlh4dIqWxZXX9Wuvtrw9yvGY94ox2eKExd4VL/AJkdkHDG4PsjVay6r2PWpubUdJ3vx00/O81wpRnL+qns2T011t56cbFmTFyNEVldXCYrBAHXGzgmVCUk7PYEbW2GxHSjctmzd9V2X38bGVCKneKteMuDS3Pdc8lzjEGR2V1XRN2YjaSBEI16QrBu/rYbg38Rtap7cm278d2n+yHQ09lK3C97P/VjNlx049dlDlhh2lVIgq2J7JGuxA1G1ybDz5+E7y1fYatiH9Ebb978S3hMTJ2kEYxva9skrGyx3U9mdLLYbKDyBvuOZ3qSe7UxKKs3s2sY+ShkTB97VqbFEalS6WR9lNrjcX+PSkdyMT1b8BgMzxCx4eRpTMZ8JLNoKoBrSON106RffVY87+VSRGUY3atuZVgcxk14K2ME3rDEugWMbdjI/d0i6qGAFjve2/MGRFrfobjicRFIxLIYSZU7KQD2JQGKkkiwBGob7G9vGsogjRvnstuyMsa2xIhfFRqNNjCZAbNdVckLHvcAn4VLZW8iy5Ljmik1JIMUyYbGMH0xlmZJVAW6D9m+kgWvblepKN12akW7GFh86xIVm7dXD4eeXeTDsVKpdZIVjF9OrukNfmN9jWzYi3u495DafaVY+acxSI+IZhLgHnPcjGkrbUq2X2WUlTe53uCKzFRumludiEnKzV+Begie/Z9qb/k9GEmiLWLyMbX08tNlt5X570032/u3GGna1+G8s5Y7xQ5cQxmLRzOqssdwBhNSxowW4Fxz5m+5NTmlKU1u/wBkIXjGDvf/AEbThPGGXRI2NEzSxlzCBGAhut9IHfULfSdRO58KhiIKN0oWs9+v53k6E3Kzc73W787D3EY+KHMZTNJHGpwkG8jKoP56brRQlKgtlN/1P0QcoxrPafD3Zp8tcB4mhUDDy49jCCg3T1ZtTRhhdVZ1JFrePWt9Rf0tS6yjr9ePgaoPVOO5y0+n3KY8+nSOUPiQXJg/ODsZIIo5ZWQzRlLGwAtpfla9zvWXQg5K0dNdNU20tz/giq01F3lrprvWr3q3uZ2Ix7q0UC466SPIGxBEJZCqIywAgaAzai1yOQtWuNNNObp6rhr369psc2mo7e/jp9OwtJns8cJxBk7eHDTSRyMiqO3hsAJRbbUjmxINjZqy6EJS2LWclddz7PFGOmnGO3vSf1Xb4FvE5jjAYIpJDG8kck7FTBGQS+0KmUaSI1Iv4nnyrMadJqUoq9nbj9dO36GHUqXSbtdX4fTXsMjD4/EznBJ26xmWPEtI8PZyBxG6BWQ7qCQd7XAuw6Wi4U4bb2b2ate6338fxE9qpJxV7Xve3dYv5hjMVHiPVVYn1hw8MtlJiiUgzowta6gWUkf8QX3FRhCnKHSPhvXa+H14mZznGfR9u5+v8EtWuM6z2gFAKAUAoBQCgFAKAokiDbMARsdwDuNwd6w0nozKk1qhJEGFmAIuDuL7jcHejSe8Jtbi2uDjDFwiBzsWCjUR0J5msbEb3tqSdSTjstu3YUx4CJVZVjQK19QCqA1/lC29NiK0sHUm2m27rvKosHGqhFRFUEEKFAAINwQALc6KKStYw5ybu3qeNgoy4kKIXGwfSNQHzrXrOyr3G1K1r6F1YgL2AFzc2Frnlc9eVZI3LUGBjT2I0Xct3VVdyLE7Dn51iyRlyb3srXDqLWVRpvbYbX526XrJi7PPV1AFlA0gqtgBpFrWXpyHLpQGowPDixyI7OX0FmHcjUl2UrrkZQC7BSRc9TQk5XRuZ4FdSrqrKeasAQfeDsaES0mAiEfZCOMR79wKoTfc921qXBVBhESwREXSCBpUDSCbkC3IX3o3cFEOXRJr0RRrr9vSijX86w73xrO0+0xZFw4ZPkr7OnkPZ+T7vKl2LI9GHW99K3tpvYez8n3eVYuxZAYZBpsq9zZdh3drd3ptttWbsWRRBgIkZnSNFd/aZVUM3ziBc1lyk1ZswoRTukJsDG51PGjMNrsqk7b8yKKckrJhwi9Wi40Km1wDpN1uAdJta46bE1hNozZFmHL4k16I417Q3fSqjWT4tYd741lzk7Xb0MKEVeyKRlUAj7IQxdl8jQuj+m1qz0k9rau79tzHRwts2Vi8uGQLoCqEtbTYabdLcrVG7ve+pLZVrW0KMZgY5RpljSRQb2dVcX62YUjKUeq7GJQjLSSuXPV1uCFW6ghTYd0G1wOg2H0UuzNkYUWWAYlsQxLMUWNQQLRqDqbT847n3Cp9I9jYXP8AORBU1t7Zsq1mwUAoBQCgFAKAUAoBQCgFAKAUAoBQCgFAKAUAoBQCgFAKAUAoBQCgFAKAUAoBQCgFAKAUAoBQCgFAKAUAoBQCgFAKAUAoBQCgFAKAUAoBQCgFAKAUAoBQCgFAKAUAoBQCgFAKAUAoBQCgFAKAUAoBQCgFAKAUAoBQCgFAKAUAoBQCgFAKAUAoBQCgFAKAUAoBQCgFAKAUAoBQCgFAK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0966" name="AutoShape 6" descr="data:image/jpeg;base64,/9j/4AAQSkZJRgABAQAAAQABAAD/2wCEAAkGBxQSEhQUERQUFRQVGBIXGBgUFxUVGBUXGBUYFhgXFhcYHSggGR8lHRcYITEiJiktLi4uGB8zODMsNygtLisBCgoKDg0OGxAQGywkICYxNzctLDQtNCwtNDQvLy80LDQvNCwsLC0sLywsLy8sLCwsLDQsLCwsLCwsLCwsLCwsLP/AABEIAK0BIwMBEQACEQEDEQH/xAAcAAEAAQUBAQAAAAAAAAAAAAAABgIDBAUHAQj/xABKEAACAQIEAwQFBwoDBQkAAAABAgMAEQQFEiEGMVETIkFhBxQycYFScpGhsbLRFSMzNEJTYnOSwYKzwxckQ9LwFiU1dIOTosLx/8QAGwEBAAIDAQEAAAAAAAAAAAAAAAIFAQMEBgf/xAA3EQACAQIDBAgFAwQDAQAAAAAAAQIDEQQFIRIxQXETMlFhgaGxwTM0kdHwFBXhIkJS8QYjcmL/2gAMAwEAAhEDEQA/AO40AoBQCgFAKAUAoBQCgFAKAUAoBQCgFAKAUAoBQCgFAKAUAoBQCgFAKAUAoBQCgFAKAUAoBQCgFAKAUAoBQCgFAKAUAoBQCgFAKAUAoBQCgFAeE0BYTE6nKrvptqPgCdwvvtv5AjrWdlpXIqV3ZGRWCQoBQCgFAKAUAoBQCgFAKAUAoBQCgFAKAUAoBQCgFAKAUAoBQCgFAKAUAoCzLOFZQdtRsOl+dvfz+isqLabXAhKai0nxMXOMWUUadixtfpWCZr8tx76wGYsGNt97eYrIMjPc2MWiKKzYiY6Y1PIdZH/hUXJ62tW6jS27yl1Vv+3ic9evsWhHrPcvcz8vwgiQKCWI3LHm7HdmbzJua1Tk5O5thHZjYyaiTFAKAUAoBQCgFAKAUAoBQCgFAKAUAoBQCgFAKAUAoBQCgFAKAUAoBQCgFAY2YYQSxsjcmHMcwRuGHmDY/Cp05uElJGqtSVWDg+P55ENh4k06oMaCSjFe0XmCNrsPH3jnflVnUy9VIqpR48PsUdDN3Rk6OJWq0v8AcqxPEeFgXXEzTSb6RYqoPViQP+unOtNLLq0pWkrI662b0Ix/oe0y7wHg3laTGznVJJdUJ8FB7xHQXFgP4fOpY+cYWoQ3Lf8An5vMZZCVS+Iqb3u5EzqtLc9oBQCgFAKAUAoBQCgFAKAUAoBQCgFAKAUAoBQCgFAKAUAoBQCgFAKAUAoBQA0Bzn0hYLTMsg5SLv8AOXb7Cv0VfZXUvTcOz3PJZ7Q2ayqL+71REocOZHSNebsqj3sbf3qwnJQi5PgVlCm5zUFxZ2zBYZYo0RfZRQo9wFq8nOTnJyfE97TgoRUVuRdkS43v8CR9YqJMw5cB8mSRf8RYfWf70BgYTMHEgRiHGrTf42uCOdAbwUB7QCgFAKAUAoBQCgFAKAUAoC1iJ1jUs5CqouSdgBUZSUVd7iUISnJRirtkXxHHUINkjkcde6oPuBN/pAqulmdNPRN+RbQyWq1eUkvqxBx1ETZ45FHXutb3gG/0UjmlNvVNGZ5LVSvGSfkSbD4lZEV0IZWFwRyNWMZKa2ovQqKkJU5OMlZojMnHUQJHZS7EjmngbfKqueZwTa2X5FvHJajSe0vMycq4ujnlWIRyKW1WLabbKW8D0BrZRx8Ks1BJq5qxGVVKNN1HJNLn2m2zjMRh4mlYEhdOy2udTBdr++uqtWVKDmziw1CVeoqceJHv+3kX7qX6U/5q4P3SH+L8iz/ZKn+a8/sbbIM/XFl9COujRfVp31auVj/D9ddOGxca97Jq3ucWMwMsLs7TTv2dxrZ+OI1ZlMUpKsy7FP2SR18q0TzKEZNbL0OuGTVJRUtpaq/HibnI82XExmRVZQGK2a19gDfY+ddeHrqtHaSscGLwssNPYk76XMLN+KoYGKd53HNUt3T0Yk2Hu3Naq+OpUns733G/DZZWrx2lZLvNaOPU/cyf1LXN+6Q/xfkdbySf+a+jN/k+dRYkExk3FtSsLMt+Vx/cXFdtDEwrK8StxOEqYd2mt+58C7mmaR4dNcrWHIDmWPQAc6nVrQpR2pshQw9SvLZpq5HH48jvtDIR1JUfVc1wPNIcIvyLVZJUtrNeZmZZxjDKwRg0ZJsNVipJ5DUDt8a20cwpVHsu6NFfKa1KO0rSXdvJHeu8qyN8aZVJiFiWJQSGYkkgBRa29/Pp0rvwGIhRcnN8CozbCVMTGMaa1uafJeFTh5o5ZpohoJOhbsTsQNza3O/LwrficwhUg4RT14nPgcoqUaiqTktOCJXJnEY5am9wt9tqqS/LH5Vkf9HH8dz9lgPpoAcHPJ+kfSOg/AbfSaAzsHl6R7gXPU8/h0oDLoBQCgFAKAUAoBQCgFAKAUAoCJekWQiGJQdmk387KSPr3+AqszRvo0u8uclinVlJ8F7kNyjCiWeKNiQrtY252sTt9FVVCmqlSMHxL3E1XSoymt6R7nOEEM8ka3Ko1hfnYqDv9NMRTVOrKC3Ixharq0YzlvZLfR1KTHKpOyupHlqG/wBlWmVyexJd5SZ3FKcZcWvQhWJ9t/nv941Tz6z5v1PQw6i5L0L+UT9nPE/R0v7iQD9RNToS2KsZd5qxMNujOPamTX0hT2w6L8uQfQqk/barfM5WpJdr9NSgyWF6zl2L1aOf1RnpiZejfniPdD/qVbZV1p+HuUOebqfj7EUzD9NL/Ml++1VtX4kub9S5ofCjyXoibcFSacHIw/ZaU/QimrfL3ag33s8/msdrFRj2pepAQSdybk7knmSdyTVJe+rPS6LRG2zDLVTC4eYFtUpfVe1tr2tt5V1VaMYUYVFvZxUcRKeIqU3a0bWMngdiMWtvFZAfMW1faBWzL2+nXI1Zsk8M+a/PMucezE4rSeSItv8AFcn+30VLMpN1rdiIZPBLD37X6GJw/liTdoZWZVVe6RtqY+ZFja3LzqGEwvTXve1tDZmGNeH2dm129eXLeeQcPuR32VeoHeP9gPprfTyupLrtLlr/AAc9XO6UXanFvyX38ia4fEzlFCg2AUare1t7Vztvzq5irJK9zzs3eTdrdxTiImAvPOiD+J/7bCtkISl1U2aZ1YQV5tI1WIzjBRc5XkI8I12+nYfXXVDAV5cLc/y5w1M1w0N0r8vyxuuHMVBiY+0iS1iVIexZSOu55ix+NaK9CVGezI6sNiYYiG3E3YFaToPaAUAoBQCgFAKAUAoBQCgFAKAUAoCH+kf9HD88/cNVeadSPP2LvJPiT5e5GOGP1uD5x+41V2D+PHn7Mtsf8rU5e5VxT+uT/OH3FpjPjz/OAy/5WHL3ZIfRz7M/zo/sarDK+rLmVWeb4cmQ3E+2/wA9/vGqifWfN+pfw6i5L0LTcqi9xIk3GeO7VcL5xdp8XsP/AKmrHH1dtQ5X+pUZXQ6N1f8A1b6fiI1VcW5MvRvzxHuh/wBSrbKutPw9yhzzdT8fYimYfppf5kv32qtq/ElzfqXND4UeS9ETLhH9Qm983+WKtcD8tLxKLMvnYeHqQVapkeiJn+RpMVgcKIygK6ydZI5kjawNXDw8q2GpqPAof1kMNjKrnfXs/wBou8PcLzYedZHMZUBr6SxO4I8VFZwuCqUqim2iGOzKjXouEU7u3BfctZwYjI2IkX5IF+9y2Fl5XNddanQg3WqL3+iOHD1sTUSw9J25afV77cjWYfiEdoutLRbg8yw6NYbWB8K43ml5WtaPn9vAsP2RKm3tXl9F99e1mZ/2SxEqhjiI3DAEG7lTfxAG1Qngq9ZXlUvfnb7E4ZjhqDtGk4tdyv8Ac3+b4w4TBqLjtAiRrb5QUAke4Amr/AYbblGD3Ja+B5PN8aqUJ1Vvk9PH7I5hiJQN3bn4sdz+NeqVkjwa2pvtZgSYtPlfUfwrF0b1Rn2G54P4g9VnuTeJ7LJbwHg9v4fsJrkxmH6anpvW4s8uxLw9S0tz3nY43BAIIINiCNwQeRrzZ61O5VQCgFAKAUAoBQCgFAKAUAoBQCgFAQ/0j/o4fnn7jVV5p1I8/Yu8k68+XuRjhj9bg+cfuNVdg/jx5+zLbH/Kz5e5VxT+uT/OH3FpjPjz/OAy/wCVhy92SH0c+zP86P7Gqwyvqy5lVnm+HJkMxZ78nzpPvGqefWlzfqX9PqrkvQuY/D9nI6dCLe4gMPqIqdWGxNxIUanSU1L800KZ5y2i/wCwgQe4MxH3vqrEpOVu5WJQgo3txd/QTw6RH/Ggf6XdR9Sg/Gszhs271fzYhPacu528k/clvo354j3Q/wCpVllXWn4e5SZ5up+PsRTMP00v8yX77VW1fiS5v1Lmh8KPJeiJlwj+oTe+b/LFWuB+Wl4lFmXzsPD1IKtUyPRHUuET/ukPzT95q9Jg/gQ5Hj8y+anz9jcXrqOI1WaZHFOCGBW+9169bda11acasHCW420K86E1OD1Oc5zlT4aQo4NjfQ3g46+/qPCvO4ihKjPZe7gz12ExUMRT2lv4rsZn8L8QHDNockwsdx8gn9oeXUfHnz3YPFui9mXV9Pzic+YYBYiO1Drrz7vsWOPs9Dyd0gqncToW/ab3fgOtfQMBR6OltPe/xHyXMq36rFdGurDTx4+engYHCnBcmNHbTuUiPIixeS23dvsq+dvcPGo4rHKk9mOr8kd2Dy7bim9IkzPo3wWm2mW9va7Rr++3s/VVf+4178PoWX7dQtaxD+IvR/PAwbDap0YgWFhIpJsNQ5Eb+1sB4gDeu6hmEJq09H5FfiMtlHqarzJdwnNPhCuExg2P6CQG6NtcxavAjcgHzA5CuHEqFX/tpeK48/ud+E6Sj/1VfB+xMb1wlgL0AvQHtAeXpcHtAeXoD2gPL0B7QCgFAKAUAoCH+kf9HD88/caqvNOpHn7F3knXny9yMcMfrcHzj9xqrsH8ePP2ZbY/5WfL3KuKf1yf5w+4tMZ8ef5wGX/Kw5e7JD6OfZn+dH9jVYZX1ZcyqzzfDkyF4z2pPnSfeNU9TfLx9S/p9WPJehvOMMLpkifwkijPxUBT9Wmu3HQtOMu1L89CvyyptQlHsk/P+bmgY7VwsskbninD9nLGnyYIB9GquzGw2Jxj2RXucOX1Okpyn2yfsbr0b88R7of9SurKutPw9yvzzdT8fYimYfppf5kv32qtq/ElzfqXND4UeS9ETLhH9Qm983+WKtcD8tLxKLMvnYeHqQVapkeiJJmzkYDB6SRvJyJHXpVjXbWFpWf5ZlVh4p42tddhb4MmY4tAWYiz7FmI9k9TUMBJ9Ortks0hFYaVkuHDvKuNpmGLYBmA0x7BiBy8jWcwlLp3ZvcjGVQi8Mrpb3wLvDmDGIw+KWQkldDKSSSrBXIIv9B8jUsJTVWlOMvAhjqrw9elKC7U+9aEahF9/AC/4f8AXlUsqw0a9baqaQjrLkty8X5XNX/IMfPC4XYo61aj2YJb7ve/Ba87GJnah3wsY21i7HxJknaO/wAFRdq9xgsX+opOut13Zdy+/Hs3HzzE5YsDVjhnrKy2n3tX+i3Lt38Tt+HhCKqqLKoCgdABYCqNtt3Z6GKSVkajifiSPAqjSo7B2KjRpuCBffURW/D4eVdtRdrGjEYmNBJyI9/tRw37mf6Iv+eur9sqf5Lz+xyfulLsZRmPF8WNwmLWJJEaOLXd9IsdQsV0sbEHe9IYSVGrByad2Zli4V6U9lbkRnh31/Gp2EMrJHGSzyF3Fyx2DMDqbYWCjbrXZX6Cg9uSu3uRxYd4ivHYi7JcTaZpnc+CSPL8M5lxAuHkALNd2LKiBie9Yi5PLb4aKdCFZuvNWj2G+pXqUUqEHeXaejgfMHGuTF2k5gGWZiP8Q2Hw2p+tw6dlDTkh+ixEldz1K+HeKMThMQMJmBYqSFDObsl9lOv9tD1NyOuxFYr4anVp9JR+n5uM0MVUpVOirfUR4qT8vaNb6Nbd3U2n9WJ9m9ue9HCP6K9tf5Mqcv12zfT+DptVJbHMOEMXIc3xCtI5UNi7KXYqLS7WBNharfFQisLFpdnoU+FnJ4qSb7SrOeI8VjsScLl7FUUkF1OksBszl+apflbc7dbVilh6VCn0lbf2fnEzVxFWvU6Kjp3lc3A+PjXXFjWaQb6dcqXPQMWN/iAKwsbQk7Shp4GXgq8VeNTU2XAvFzzOcNitp11aSRpL6faVhyDCx5cwD0rVjMIoLpKfVNuDxbm+jqdZE5qvLEUAoBQCgIj6RkJiiNthJv5XRrVWZov+uL7/AGZdZJJKrJd3uiHZRixDPHIQSEa5Ate1iNr++qmhUVOpGb4F5iaTq0ZU1xQzjGCaeSVQQHa4BtewUDe3urNeoqlSU1xGFpOlRjTb1SJd6O4iI5WI2ZlAPXSN/ttVplcWoSfayjzuac4x4peu4hGM9qT50n3jVNU3y8fU9DT6seS9Caca4e+Fgk+RoB9zJb7QtXGYQvRjLst5oocrqWxNSHbfyf2uRTKcP2k8SfKdL+4G5+oGquhDbqRj3lzianR0Zy7E/wA+ptuPf1v/ANKP7z115l8bwXucWT/LeL9jY+jfniPdD/qVuyrrT8Pc5c83U/H2IpmH6aX+ZL99qravxJc36lzQ+FHkvRE14Lj1YKVR+00o+lFFW+Xq+HkuZQZrLZxcZdiXqQJfPY9D4HoapD0nI2uPzNZMNBCAwaItcm1je9rb38a6qtdTowppbjjo4aUMRUqtq0rGVwOhOLWw5LIT5C1vtIrZl6brrkac2klhn3tFzjyIjFajydEI+Fwf7fTWcyi1Wv2ojk808PbsZjcP52MMsylC3aAAWI2IBG9/f4VDC4lUVKLV77jZjsG68oSUktnfc1Dd0BentHz6fCt1eq6FFYWHOb7+zlHj3o5cHQ/V4p5hUXdSXZHjLnU3r/4t2nvF2WvBHgp7EEpa58HEjTKD8HP9Jr1eQ6YXopc/qeP/AORu+MdaPL6aeZ1fIs0TFQJMh2Ybj5LDZlPuNclWk6c3BnRRqqpBTRdx+WwzgCaNJApuA6hrHlcXrEKkoaxdiU6cZ6SVzRZ9k+Aw8Ekz4aABFNu4BqbkqjzJsK6KNWvUmoKTOarSoU4OTitDnfC2Fb1LMZf2exWO/Vr6iPgLf1CrTEyXTU495V4SL6KpLhYmXoiH+6Sfz3/y4q4cz+KuX3O3K/gvn9jRcE97N5zL7Y9aIvzD9oF2/wAJaujF6YWKju09DRhNcXJy36nVqpi6OY+mRFvhjtqKzg9dI0W+sn66t8r/AL1yKfNd8PH2MXAEnPUJ53F/f6nvU5/JP8/uIw+e/Ow6xVKXRyDIWIzLHEHcLmBBHUOavayvh4L/AMlFQ+YqeJufQ3AOzxD+OqNfgFJ+1vqrnzSX9UUdGVxWzJ950Y1VFqcwx4UZ+nZ89Sa7fKMBv/8AG1/fVvG/6F38PqVE7frlb80OoVUFuKAUAoBQFrE4dZFKuAysLEHkRUZRUlZ7iUJyhJSi7NEYxHAsJN0kkQdO6w+sX+k1Xyyym3o2vMtoZ1WStKKfke4XgaFTd3kcdNlB99hf66Qyymndtvy9BUzqtJWikvP1JNBh1RQqAKqiwAFgBVhGKirLcVM5SnJyk7tkal4GhYkmSbvEnmnib/JqulllNtvaevL7FrHOq0Ulsx05/c3ePytZYDCxbSQouLX7pBB3FvCu2rRjUp9G9xX0sRKlV6WO/Xlqa3K+EooJVlV5GK3sGK23BXwUeBNc9HAQpTU02zrxGaVa1N02kk+fuyvOOF48TJ2jvIp0qtl02sCT4qetZr4KFaW020RwuZVMPT2IpNXvrf7l/IshTC69DO2vTfXp203tawHyjU8NhI0L7Lbv7GvF46eJttJK3Z3mtm4JhZmYyS3ZmY2KWuxJNu751zyy2nKTltPXl9jrhnNaMVHZjou/h4m4yXKVw0ZjRmYFi12te5AHgB0rrw9BUY7KZw4rEyxE9uSS04GFm3CkE7F+8jnmUI38yCCL+daa2BpVXtbn3G/DZnWoR2VZrsZrU4DjvvNIR5BB9dq0LK4X1k/I6nndS2kF5khyrKYsOumJbX5k7s3vJ/8Ayu6jQhSVoIrMRiateW1Ud/Q9zTKosQumVbgbgjYqeoIrNajCqrTQw+IqUJbVNkdPAyBgVlktvzCG3TwFz+FctPL4U57cZO63bvr4cO87a2bVKsOjlFWe/fquzx3PuuZmXcGwRsGYtIRuNdtN+ukDf43pSy+lB3d2+8xWzatUjsxtFd356G1zrKo8TC8Mo7rDmOakbhl8wasqVSVOSlEqKtKNSLjI5h6jmGUSM0QMsJ5lVZ4383Ubo3n9Z5VcbeHxcbS0fn/JTbGIwkv6dV+fQz/9qjWscMuv+YbfRpvWv9rV+tpyNv7q7dQwGwmYZtIplBihB2JVkjTzVTvI1vH6xWzbw+Ei9nV+f8GtwxGLa2tF+fUmWeZQmGyqeGEGyxt5szEgljbmTXBSqupiYzl2lhUpKnh3CPYYnolQjCSAgj8+/MEf8OLrWzMneqrdnuzTliapO/b7I1vGfDk8OJ9ewQJN9TqouytaxYL+0rDmPf1224XEQnT6GqQxWHqQqdNS8ShPSmQul8N+cGxtJYavcVuPdWXleuktCKzTTWGpj5Pk2JzLFDE41SkKkWVlKhgpuI0U76b82PP7JVa1PDU+jpb/AM3/AGI06NTE1OkqqyMjjvJJ4cUuOwqs26ltK6ijqNNyo3KkbH49ajg69OdLoahLGUKkKirUyzL6UJWTRHh1Ex2vqLAHqEtc+69Z/bIp3ctCLzOTjZR1L3B/DcscWJxWJBV3hmCq2zWYFmdh4EkDb39axicTGU404bk1/BPC4aUYyqT3tM1fB2ZzYbAyy4dNZXERa10lroYje+ncb238K3YqnCpWjGbtozThKk6dFygr6+RsJ/Sg7rpgw4Ep2BLmSx8kVQTWpZYk7zlp9DZLM21aMdTP4A4alErYzF6hK2rQH2a7e07DwJBIA8ATtyrXjcTDZ6GnuNuCw01Lpqm9nQarCzFAKAUAoBQCgFAKAUAoBQCgFAKA8vQHtAKAUAoBQCgFAeEUB5oFDFj0ChkEUAAoD2gKOzHQUMWK6GRQFOgUMWMTOP1eb+XL9w1spdePNEanUfIhXoc/QT/zF+4K78z68eRXZX8OXM6AEFVhaWKqAUAoBQCgFAa7iHNlwmGmxDi6woz26kDZfibD40BxbLsvz3MMM2ZJjWjJ7R4oFLoGVTyVB3bbELqvew33vQHU/Rxn0uOwEU2IQpN3kkBUrdlNtQB5ahY9NzQEnoCOZ5xzgMHKIcTiUSQ27tmYrfca9IOj42oDfYXEpIivGyujgMrKQVZSLggjmDQF2gItj/SHlsPadpiowYn7N1AdmD3II0qpJsVNyBYWoCQ5fjo541lhdXjcAqym4YeVAXyaA4nwzn75jn8jDHssMT/mIV19niEUMCAoIA2BYkg7mgO20BrM+z/D4KPtcVKsSXsC17sbXsqjdjbwAoCnh7iLDY6PtMJKsqA2NrgqedmVgCvxFAbWgNTmvEuFw0iRYiZIndXdQ9xdUBLG/IABTzNAX8kzeHFwpPh31xPq0tZlvpdkbZgD7SkUBn0BGD6Qcu9Y9W9bj7a+m3e06r209pbRe+1r86Ak9AWcXiViR5JDpRFZ2J5KqjUxPuANARl/STlY7O+Mi/O30+0QLErdzbuC4O7WoCVg0B7QEYX0gZccT6sMVGZr6bd7TqvbT2ltF77WvQEnoCiWQKCzEBQCSSbAAbkknkKAjuT8e5fipjBBio3l3AWzLrI37jMAH5H2SaAkOIiDqytuGBU+GxFjWU2ndGGrqzNTgcuwuXRSMtoYvbdnckCwtcljtWyrWnVd5s10qMKStBGPw9xxgcc7R4XELI63OmzoxA5lQ4GoeYvWo2kioBQCgFAKAUBEfSzCXyjGhb3EerborqzfUDQFn0bZpEMlw0uoaIYSHPyTEDrv05X+NAbvhTiOLMIBiMOHEZZlHaKFJK87C52vt8KA3BoDiHo+yPD49s6lxsaySGWVbvuYx+cN0J3QggWI5aR0oCT+gHEM2VKGvZJplW/ye6+3+JmoDpNAcG4Q4ew2Jn4gfERLI0cmJCFhfRqacll6NdRvzFtqAnPoKP8A3PB8+f8AzWoCfsKA476MMqgXO810wxjsH/M2RR2V2dT2e3duNtvCgOx0Bxf0pzTPnuXxRwJidERkjhkYKjuTIWuTtsI0O/yRQGy4ByjGx5xiMTNhEwsM8JDxxyxuokUx2bSpvc2bwt3j1oDq1Acj9JmVxYrPMqgnXVG6y6luRqClmsSN7XAoDqOV5bFholigRY411aUXYDUxY2+JJ+NAYHGuJeLL8ZJHs6QTspHMERtYi1AcIyXJsZiskWCDLoWSRmcYsyxrIWWcgkq1iNlMdr8t6A75wssoweGGI/TCGISbhu+EAO4JB38b0Bb4z/8AD8b/AOWxX+S9AcGjyDDjhdsV2SesGYfnSLuPz4jsG8Bp8Bt40B3/AIYcnB4YncmGAn/21oDG45xLx5djHjuHXDzlSOakRt3h7ufwoDmfBvBOW4nI4HxJSIszO2JDRxyK4lZdHaOCLbBbcvjvQHZILaVsdQsLNe+oW538b0BCPTbiGTJ8ToJGowobfJaVQw+I2+NAc4mybMMRhMuMGXQQ+r+ryxYhJotUg0Brm5HtGzkX5igPoFaAifpRyOTG5dNBEyq7GNl1kKrlHDaCTyvbbzAoDn/BuahcywcGZ5b6tjERo4JotUakBGXvRg6XBGoagSLnkPADtooBQCgFAKAUBbnjVlZXAKkEEHkQRYg+VqA43i/Q7FqdcPmbRYWRgzQe343tftAGt4FlJFhzoDqGQYXDYPDx4eBkWOMWF3Uk73LMfEkkk+ZoDP8AXo/3if1L+NAcz4j9GqTYiebCZicKuKv6xEoDrJfdrWddid7G+7NvY2oCccL5fhsBho8NA66Iwd2dSzEkszMepJJ8uXIUBtfXo/3if1L+NAQzh7hKPCtmTeto/r7SN7Kr2Woyn5Z127Ty9nz2A2XAmUR5bg0wvrCS6DIddljvrYt7OpuV+tASH16P94n9S/jQET4Z4bjwmNxuL9aR/XG1aLKvZ94tbVrOrn0FASz16P8AeJ/Uv40BEuOuF4cwMMseKGGxWHN4pkIYgEglWXULjbbfbfncggWuCuFI8FNNisRjPWsXOArytpQBBY6VUE+Kr4/srYDxAmXr0f7xP6l/GgIvnXD8eIzHB471lF9VDjs7K3aagw9vWNPPoeVAScY6P94n9S/jQFE+IhdWVnjKsCpBZbEEWIO/SgOXf7LVAbDrmjjL2k7Q4ayk8w2ntNfUA30+HK+9AdPwksESLHG0aoiqqgMtgqiwA36CgLGddniMPND2yL20Useq6tp1oU1WuL2ve1xQEMHAcf5H/Jfrqe3q7bQv73tbdn2nw9qgJrlTRwwxRdqjdmiJquovpULe1za9qAvYmeGRGR2jZHDKwLLYqwsQd+lAcrj9E0QYRHMnbACTtfVTbc9C+u3+LTf470B1hcZEAAHjAH8S/jQGDnuGw2Lglw8zoY5VKtZ1BHiCD4EEAj3UBAMs9GwDwDF5mcThcKwaHDkKgBB7oZtZuBytbcdBtQHTRjo/3if1L+NAaTjPJ8PmWFfDSzKgbSyurKSjKbggE7+II6E8udARzIuCymLhxWOzL1xsMpSBSqRBLgrdrMdRsffcC5NAdDilVhdSCPIg/ZQFygFAKAUAoBQHlALUAtQA0BahxKsWCkEodLDodIax+DA/GsKSd7cCUoSik2t+70LtZIigLOKxSxgFzYFkUc/aZgqjbqSKw5JbyUYOTsi9WSIoBQFmTForIrOoZ7hASAWIFzpHjYUM2ZeoYFAY2YY6OBC8rBVFhc9TsAANyT0FAU5bmcWIUtC4YA6TzBVrA6WU7qdxsaNWBdbFIJBGXXtCpYLcaioNiQOlzS3EF6gBoDGbHxiQxmRe0CdoVuNWi9tVul/Gs7MrXsR243tcxMBxBh5tGiQfnGZUDXQuVAY6AwBYWYG423FTlRnHeiEa0JbmbStZtNXmfEOGw76J5ljYqGs1/ZJIvy8j9FbadCpUV4q5qnXpwdpOxk/lOG0Z7VLSkCM6haQnkE61Ho53as9N5LpI6O+/cZYqBMUAoBQCgFAe0AoBQCgFAKAUAoBQCgMXM8asMTyNyUXt1PIKPMkgfGoVKipxcmbaNJ1aiguP55EZyjtMPKhljde3usjMUIM5LOhWzG17lBe37FcFDbpTTkmtrfz3r7fQs8T0dem1CSez1Uk+rufDk/qeJm0nYtP6wGk0ynsNKWjKmx7o794xud97HlepqrLYc9rXs7PfTiQlh4dIqWxZXX9Wuvtrw9yvGY94ox2eKExd4VL/AJkdkHDG4PsjVay6r2PWpubUdJ3vx00/O81wpRnL+qns2T011t56cbFmTFyNEVldXCYrBAHXGzgmVCUk7PYEbW2GxHSjctmzd9V2X38bGVCKneKteMuDS3Pdc8lzjEGR2V1XRN2YjaSBEI16QrBu/rYbg38Rtap7cm278d2n+yHQ09lK3C97P/VjNlx049dlDlhh2lVIgq2J7JGuxA1G1ybDz5+E7y1fYatiH9Ebb978S3hMTJ2kEYxva9skrGyx3U9mdLLYbKDyBvuOZ3qSe7UxKKs3s2sY+ShkTB97VqbFEalS6WR9lNrjcX+PSkdyMT1b8BgMzxCx4eRpTMZ8JLNoKoBrSON106RffVY87+VSRGUY3atuZVgcxk14K2ME3rDEugWMbdjI/d0i6qGAFjve2/MGRFrfobjicRFIxLIYSZU7KQD2JQGKkkiwBGob7G9vGsogjRvnstuyMsa2xIhfFRqNNjCZAbNdVckLHvcAn4VLZW8iy5Ljmik1JIMUyYbGMH0xlmZJVAW6D9m+kgWvblepKN12akW7GFh86xIVm7dXD4eeXeTDsVKpdZIVjF9OrukNfmN9jWzYi3u495DafaVY+acxSI+IZhLgHnPcjGkrbUq2X2WUlTe53uCKzFRumludiEnKzV+Begie/Z9qb/k9GEmiLWLyMbX08tNlt5X570032/u3GGna1+G8s5Y7xQ5cQxmLRzOqssdwBhNSxowW4Fxz5m+5NTmlKU1u/wBkIXjGDvf/AEbThPGGXRI2NEzSxlzCBGAhut9IHfULfSdRO58KhiIKN0oWs9+v53k6E3Kzc73W787D3EY+KHMZTNJHGpwkG8jKoP56brRQlKgtlN/1P0QcoxrPafD3Zp8tcB4mhUDDy49jCCg3T1ZtTRhhdVZ1JFrePWt9Rf0tS6yjr9ePgaoPVOO5y0+n3KY8+nSOUPiQXJg/ODsZIIo5ZWQzRlLGwAtpfla9zvWXQg5K0dNdNU20tz/giq01F3lrprvWr3q3uZ2Ix7q0UC466SPIGxBEJZCqIywAgaAzai1yOQtWuNNNObp6rhr369psc2mo7e/jp9OwtJns8cJxBk7eHDTSRyMiqO3hsAJRbbUjmxINjZqy6EJS2LWclddz7PFGOmnGO3vSf1Xb4FvE5jjAYIpJDG8kck7FTBGQS+0KmUaSI1Iv4nnyrMadJqUoq9nbj9dO36GHUqXSbtdX4fTXsMjD4/EznBJ26xmWPEtI8PZyBxG6BWQ7qCQd7XAuw6Wi4U4bb2b2ate6338fxE9qpJxV7Xve3dYv5hjMVHiPVVYn1hw8MtlJiiUgzowta6gWUkf8QX3FRhCnKHSPhvXa+H14mZznGfR9u5+v8EtWuM6z2gFAKAUAoBQCgFAKAokiDbMARsdwDuNwd6w0nozKk1qhJEGFmAIuDuL7jcHejSe8Jtbi2uDjDFwiBzsWCjUR0J5msbEb3tqSdSTjstu3YUx4CJVZVjQK19QCqA1/lC29NiK0sHUm2m27rvKosHGqhFRFUEEKFAAINwQALc6KKStYw5ybu3qeNgoy4kKIXGwfSNQHzrXrOyr3G1K1r6F1YgL2AFzc2Frnlc9eVZI3LUGBjT2I0Xct3VVdyLE7Dn51iyRlyb3srXDqLWVRpvbYbX526XrJi7PPV1AFlA0gqtgBpFrWXpyHLpQGowPDixyI7OX0FmHcjUl2UrrkZQC7BSRc9TQk5XRuZ4FdSrqrKeasAQfeDsaES0mAiEfZCOMR79wKoTfc921qXBVBhESwREXSCBpUDSCbkC3IX3o3cFEOXRJr0RRrr9vSijX86w73xrO0+0xZFw4ZPkr7OnkPZ+T7vKl2LI9GHW99K3tpvYez8n3eVYuxZAYZBpsq9zZdh3drd3ptttWbsWRRBgIkZnSNFd/aZVUM3ziBc1lyk1ZswoRTukJsDG51PGjMNrsqk7b8yKKckrJhwi9Wi40Km1wDpN1uAdJta46bE1hNozZFmHL4k16I417Q3fSqjWT4tYd741lzk7Xb0MKEVeyKRlUAj7IQxdl8jQuj+m1qz0k9rau79tzHRwts2Vi8uGQLoCqEtbTYabdLcrVG7ve+pLZVrW0KMZgY5RpljSRQb2dVcX62YUjKUeq7GJQjLSSuXPV1uCFW6ghTYd0G1wOg2H0UuzNkYUWWAYlsQxLMUWNQQLRqDqbT847n3Cp9I9jYXP8AORBU1t7Zsq1mwUAoBQCgFAKAUAoBQCgFAKAUAoBQCgFAKAUAoBQCgFAKAUAoBQCgFAKAUAoBQCgFAKAUAoBQCgFAKAUAoBQCgFAKAUAoBQCgFAKAUAoBQCgFAKAUAoBQCgFAKAUAoBQCgFAKAUAoBQCgFAKAUAoBQCgFAKAUAoBQCgFAKAUAoBQCgFAKAUAoBQCgFAKAUAoBQCgFAKAUAoBQCgFAK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0968" name="AutoShape 8" descr="data:image/jpeg;base64,/9j/4AAQSkZJRgABAQAAAQABAAD/2wCEAAkGBxQSEhQUERQUFRQVGBIXGBgUFxUVGBUXGBUYFhgXFhcYHSggGR8lHRcYITEiJiktLi4uGB8zODMsNygtLisBCgoKDg0OGxAQGywkICYxNzctLDQtNCwtNDQvLy80LDQvNCwsLC0sLywsLy8sLCwsLDQsLCwsLCwsLCwsLCwsLP/AABEIAK0BIwMBEQACEQEDEQH/xAAcAAEAAQUBAQAAAAAAAAAAAAAABgIDBAUHAQj/xABKEAACAQIEAwQFBwoDBQkAAAABAgMAEQQFEiEGMVETIkFhBxQycYFScpGhsbLRFSMzNEJTYnOSwYKzwxckQ9LwFiU1dIOTosLx/8QAGwEBAAIDAQEAAAAAAAAAAAAAAAIFAQMEBgf/xAA3EQACAQIDBAgFAwQDAQAAAAAAAQIDEQQFIRIxQXETMlFhgaGxwTM0kdHwFBXhIkJS8QYjcmL/2gAMAwEAAhEDEQA/AO40AoBQCgFAKAUAoBQCgFAKAUAoBQCgFAKAUAoBQCgFAKAUAoBQCgFAKAUAoBQCgFAKAUAoBQCgFAKAUAoBQCgFAKAUAoBQCgFAKAUAoBQCgFAeE0BYTE6nKrvptqPgCdwvvtv5AjrWdlpXIqV3ZGRWCQoBQCgFAKAUAoBQCgFAKAUAoBQCgFAKAUAoBQCgFAKAUAoBQCgFAKAUAoCzLOFZQdtRsOl+dvfz+isqLabXAhKai0nxMXOMWUUadixtfpWCZr8tx76wGYsGNt97eYrIMjPc2MWiKKzYiY6Y1PIdZH/hUXJ62tW6jS27yl1Vv+3ic9evsWhHrPcvcz8vwgiQKCWI3LHm7HdmbzJua1Tk5O5thHZjYyaiTFAKAUAoBQCgFAKAUAoBQCgFAKAUAoBQCgFAKAUAoBQCgFAKAUAoBQCgFAY2YYQSxsjcmHMcwRuGHmDY/Cp05uElJGqtSVWDg+P55ENh4k06oMaCSjFe0XmCNrsPH3jnflVnUy9VIqpR48PsUdDN3Rk6OJWq0v8AcqxPEeFgXXEzTSb6RYqoPViQP+unOtNLLq0pWkrI662b0Ix/oe0y7wHg3laTGznVJJdUJ8FB7xHQXFgP4fOpY+cYWoQ3Lf8An5vMZZCVS+Iqb3u5EzqtLc9oBQCgFAKAUAoBQCgFAKAUAoBQCgFAKAUAoBQCgFAKAUAoBQCgFAKAUAoBQA0Bzn0hYLTMsg5SLv8AOXb7Cv0VfZXUvTcOz3PJZ7Q2ayqL+71REocOZHSNebsqj3sbf3qwnJQi5PgVlCm5zUFxZ2zBYZYo0RfZRQo9wFq8nOTnJyfE97TgoRUVuRdkS43v8CR9YqJMw5cB8mSRf8RYfWf70BgYTMHEgRiHGrTf42uCOdAbwUB7QCgFAKAUAoBQCgFAKAUAoC1iJ1jUs5CqouSdgBUZSUVd7iUISnJRirtkXxHHUINkjkcde6oPuBN/pAqulmdNPRN+RbQyWq1eUkvqxBx1ETZ45FHXutb3gG/0UjmlNvVNGZ5LVSvGSfkSbD4lZEV0IZWFwRyNWMZKa2ovQqKkJU5OMlZojMnHUQJHZS7EjmngbfKqueZwTa2X5FvHJajSe0vMycq4ujnlWIRyKW1WLabbKW8D0BrZRx8Ks1BJq5qxGVVKNN1HJNLn2m2zjMRh4mlYEhdOy2udTBdr++uqtWVKDmziw1CVeoqceJHv+3kX7qX6U/5q4P3SH+L8iz/ZKn+a8/sbbIM/XFl9COujRfVp31auVj/D9ddOGxca97Jq3ucWMwMsLs7TTv2dxrZ+OI1ZlMUpKsy7FP2SR18q0TzKEZNbL0OuGTVJRUtpaq/HibnI82XExmRVZQGK2a19gDfY+ddeHrqtHaSscGLwssNPYk76XMLN+KoYGKd53HNUt3T0Yk2Hu3Naq+OpUns733G/DZZWrx2lZLvNaOPU/cyf1LXN+6Q/xfkdbySf+a+jN/k+dRYkExk3FtSsLMt+Vx/cXFdtDEwrK8StxOEqYd2mt+58C7mmaR4dNcrWHIDmWPQAc6nVrQpR2pshQw9SvLZpq5HH48jvtDIR1JUfVc1wPNIcIvyLVZJUtrNeZmZZxjDKwRg0ZJsNVipJ5DUDt8a20cwpVHsu6NFfKa1KO0rSXdvJHeu8qyN8aZVJiFiWJQSGYkkgBRa29/Pp0rvwGIhRcnN8CozbCVMTGMaa1uafJeFTh5o5ZpohoJOhbsTsQNza3O/LwrficwhUg4RT14nPgcoqUaiqTktOCJXJnEY5am9wt9tqqS/LH5Vkf9HH8dz9lgPpoAcHPJ+kfSOg/AbfSaAzsHl6R7gXPU8/h0oDLoBQCgFAKAUAoBQCgFAKAUAoCJekWQiGJQdmk387KSPr3+AqszRvo0u8uclinVlJ8F7kNyjCiWeKNiQrtY252sTt9FVVCmqlSMHxL3E1XSoymt6R7nOEEM8ka3Ko1hfnYqDv9NMRTVOrKC3Ixharq0YzlvZLfR1KTHKpOyupHlqG/wBlWmVyexJd5SZ3FKcZcWvQhWJ9t/nv941Tz6z5v1PQw6i5L0L+UT9nPE/R0v7iQD9RNToS2KsZd5qxMNujOPamTX0hT2w6L8uQfQqk/barfM5WpJdr9NSgyWF6zl2L1aOf1RnpiZejfniPdD/qVbZV1p+HuUOebqfj7EUzD9NL/Ml++1VtX4kub9S5ofCjyXoibcFSacHIw/ZaU/QimrfL3ag33s8/msdrFRj2pepAQSdybk7knmSdyTVJe+rPS6LRG2zDLVTC4eYFtUpfVe1tr2tt5V1VaMYUYVFvZxUcRKeIqU3a0bWMngdiMWtvFZAfMW1faBWzL2+nXI1Zsk8M+a/PMucezE4rSeSItv8AFcn+30VLMpN1rdiIZPBLD37X6GJw/liTdoZWZVVe6RtqY+ZFja3LzqGEwvTXve1tDZmGNeH2dm129eXLeeQcPuR32VeoHeP9gPprfTyupLrtLlr/AAc9XO6UXanFvyX38ia4fEzlFCg2AUare1t7Vztvzq5irJK9zzs3eTdrdxTiImAvPOiD+J/7bCtkISl1U2aZ1YQV5tI1WIzjBRc5XkI8I12+nYfXXVDAV5cLc/y5w1M1w0N0r8vyxuuHMVBiY+0iS1iVIexZSOu55ix+NaK9CVGezI6sNiYYiG3E3YFaToPaAUAoBQCgFAKAUAoBQCgFAKAUAoCH+kf9HD88/cNVeadSPP2LvJPiT5e5GOGP1uD5x+41V2D+PHn7Mtsf8rU5e5VxT+uT/OH3FpjPjz/OAy/5WHL3ZIfRz7M/zo/sarDK+rLmVWeb4cmQ3E+2/wA9/vGqifWfN+pfw6i5L0LTcqi9xIk3GeO7VcL5xdp8XsP/AKmrHH1dtQ5X+pUZXQ6N1f8A1b6fiI1VcW5MvRvzxHuh/wBSrbKutPw9yhzzdT8fYimYfppf5kv32qtq/ElzfqXND4UeS9ETLhH9Qm983+WKtcD8tLxKLMvnYeHqQVapkeiJn+RpMVgcKIygK6ydZI5kjawNXDw8q2GpqPAof1kMNjKrnfXs/wBou8PcLzYedZHMZUBr6SxO4I8VFZwuCqUqim2iGOzKjXouEU7u3BfctZwYjI2IkX5IF+9y2Fl5XNddanQg3WqL3+iOHD1sTUSw9J25afV77cjWYfiEdoutLRbg8yw6NYbWB8K43ml5WtaPn9vAsP2RKm3tXl9F99e1mZ/2SxEqhjiI3DAEG7lTfxAG1Qngq9ZXlUvfnb7E4ZjhqDtGk4tdyv8Ac3+b4w4TBqLjtAiRrb5QUAke4Amr/AYbblGD3Ja+B5PN8aqUJ1Vvk9PH7I5hiJQN3bn4sdz+NeqVkjwa2pvtZgSYtPlfUfwrF0b1Rn2G54P4g9VnuTeJ7LJbwHg9v4fsJrkxmH6anpvW4s8uxLw9S0tz3nY43BAIIINiCNwQeRrzZ61O5VQCgFAKAUAoBQCgFAKAUAoBQCgFAQ/0j/o4fnn7jVV5p1I8/Yu8k68+XuRjhj9bg+cfuNVdg/jx5+zLbH/Kz5e5VxT+uT/OH3FpjPjz/OAy/wCVhy92SH0c+zP86P7Gqwyvqy5lVnm+HJkMxZ78nzpPvGqefWlzfqX9PqrkvQuY/D9nI6dCLe4gMPqIqdWGxNxIUanSU1L800KZ5y2i/wCwgQe4MxH3vqrEpOVu5WJQgo3txd/QTw6RH/Ggf6XdR9Sg/Gszhs271fzYhPacu528k/clvo354j3Q/wCpVllXWn4e5SZ5up+PsRTMP00v8yX77VW1fiS5v1Lmh8KPJeiJlwj+oTe+b/LFWuB+Wl4lFmXzsPD1IKtUyPRHUuET/ukPzT95q9Jg/gQ5Hj8y+anz9jcXrqOI1WaZHFOCGBW+9169bda11acasHCW420K86E1OD1Oc5zlT4aQo4NjfQ3g46+/qPCvO4ihKjPZe7gz12ExUMRT2lv4rsZn8L8QHDNockwsdx8gn9oeXUfHnz3YPFui9mXV9Pzic+YYBYiO1Drrz7vsWOPs9Dyd0gqncToW/ab3fgOtfQMBR6OltPe/xHyXMq36rFdGurDTx4+engYHCnBcmNHbTuUiPIixeS23dvsq+dvcPGo4rHKk9mOr8kd2Dy7bim9IkzPo3wWm2mW9va7Rr++3s/VVf+4178PoWX7dQtaxD+IvR/PAwbDap0YgWFhIpJsNQ5Eb+1sB4gDeu6hmEJq09H5FfiMtlHqarzJdwnNPhCuExg2P6CQG6NtcxavAjcgHzA5CuHEqFX/tpeK48/ud+E6Sj/1VfB+xMb1wlgL0AvQHtAeXpcHtAeXoD2gPL0B7QCgFAKAUAoCH+kf9HD88/caqvNOpHn7F3knXny9yMcMfrcHzj9xqrsH8ePP2ZbY/5WfL3KuKf1yf5w+4tMZ8ef5wGX/Kw5e7JD6OfZn+dH9jVYZX1ZcyqzzfDkyF4z2pPnSfeNU9TfLx9S/p9WPJehvOMMLpkifwkijPxUBT9Wmu3HQtOMu1L89CvyyptQlHsk/P+bmgY7VwsskbninD9nLGnyYIB9GquzGw2Jxj2RXucOX1Okpyn2yfsbr0b88R7of9SurKutPw9yvzzdT8fYimYfppf5kv32qtq/ElzfqXND4UeS9ETLhH9Qm983+WKtcD8tLxKLMvnYeHqQVapkeiJJmzkYDB6SRvJyJHXpVjXbWFpWf5ZlVh4p42tddhb4MmY4tAWYiz7FmI9k9TUMBJ9Ortks0hFYaVkuHDvKuNpmGLYBmA0x7BiBy8jWcwlLp3ZvcjGVQi8Mrpb3wLvDmDGIw+KWQkldDKSSSrBXIIv9B8jUsJTVWlOMvAhjqrw9elKC7U+9aEahF9/AC/4f8AXlUsqw0a9baqaQjrLkty8X5XNX/IMfPC4XYo61aj2YJb7ve/Ba87GJnah3wsY21i7HxJknaO/wAFRdq9xgsX+opOut13Zdy+/Hs3HzzE5YsDVjhnrKy2n3tX+i3Lt38Tt+HhCKqqLKoCgdABYCqNtt3Z6GKSVkajifiSPAqjSo7B2KjRpuCBffURW/D4eVdtRdrGjEYmNBJyI9/tRw37mf6Iv+eur9sqf5Lz+xyfulLsZRmPF8WNwmLWJJEaOLXd9IsdQsV0sbEHe9IYSVGrByad2Zli4V6U9lbkRnh31/Gp2EMrJHGSzyF3Fyx2DMDqbYWCjbrXZX6Cg9uSu3uRxYd4ivHYi7JcTaZpnc+CSPL8M5lxAuHkALNd2LKiBie9Yi5PLb4aKdCFZuvNWj2G+pXqUUqEHeXaejgfMHGuTF2k5gGWZiP8Q2Hw2p+tw6dlDTkh+ixEldz1K+HeKMThMQMJmBYqSFDObsl9lOv9tD1NyOuxFYr4anVp9JR+n5uM0MVUpVOirfUR4qT8vaNb6Nbd3U2n9WJ9m9ue9HCP6K9tf5Mqcv12zfT+DptVJbHMOEMXIc3xCtI5UNi7KXYqLS7WBNharfFQisLFpdnoU+FnJ4qSb7SrOeI8VjsScLl7FUUkF1OksBszl+apflbc7dbVilh6VCn0lbf2fnEzVxFWvU6Kjp3lc3A+PjXXFjWaQb6dcqXPQMWN/iAKwsbQk7Shp4GXgq8VeNTU2XAvFzzOcNitp11aSRpL6faVhyDCx5cwD0rVjMIoLpKfVNuDxbm+jqdZE5qvLEUAoBQCgIj6RkJiiNthJv5XRrVWZov+uL7/AGZdZJJKrJd3uiHZRixDPHIQSEa5Ate1iNr++qmhUVOpGb4F5iaTq0ZU1xQzjGCaeSVQQHa4BtewUDe3urNeoqlSU1xGFpOlRjTb1SJd6O4iI5WI2ZlAPXSN/ttVplcWoSfayjzuac4x4peu4hGM9qT50n3jVNU3y8fU9DT6seS9Caca4e+Fgk+RoB9zJb7QtXGYQvRjLst5oocrqWxNSHbfyf2uRTKcP2k8SfKdL+4G5+oGquhDbqRj3lzianR0Zy7E/wA+ptuPf1v/ANKP7z115l8bwXucWT/LeL9jY+jfniPdD/qVuyrrT8Pc5c83U/H2IpmH6aX+ZL99qravxJc36lzQ+FHkvRE14Lj1YKVR+00o+lFFW+Xq+HkuZQZrLZxcZdiXqQJfPY9D4HoapD0nI2uPzNZMNBCAwaItcm1je9rb38a6qtdTowppbjjo4aUMRUqtq0rGVwOhOLWw5LIT5C1vtIrZl6brrkac2klhn3tFzjyIjFajydEI+Fwf7fTWcyi1Wv2ojk808PbsZjcP52MMsylC3aAAWI2IBG9/f4VDC4lUVKLV77jZjsG68oSUktnfc1Dd0BentHz6fCt1eq6FFYWHOb7+zlHj3o5cHQ/V4p5hUXdSXZHjLnU3r/4t2nvF2WvBHgp7EEpa58HEjTKD8HP9Jr1eQ6YXopc/qeP/AORu+MdaPL6aeZ1fIs0TFQJMh2Ybj5LDZlPuNclWk6c3BnRRqqpBTRdx+WwzgCaNJApuA6hrHlcXrEKkoaxdiU6cZ6SVzRZ9k+Aw8Ekz4aABFNu4BqbkqjzJsK6KNWvUmoKTOarSoU4OTitDnfC2Fb1LMZf2exWO/Vr6iPgLf1CrTEyXTU495V4SL6KpLhYmXoiH+6Sfz3/y4q4cz+KuX3O3K/gvn9jRcE97N5zL7Y9aIvzD9oF2/wAJaujF6YWKju09DRhNcXJy36nVqpi6OY+mRFvhjtqKzg9dI0W+sn66t8r/AL1yKfNd8PH2MXAEnPUJ53F/f6nvU5/JP8/uIw+e/Ow6xVKXRyDIWIzLHEHcLmBBHUOavayvh4L/AMlFQ+YqeJufQ3AOzxD+OqNfgFJ+1vqrnzSX9UUdGVxWzJ950Y1VFqcwx4UZ+nZ89Sa7fKMBv/8AG1/fVvG/6F38PqVE7frlb80OoVUFuKAUAoBQFrE4dZFKuAysLEHkRUZRUlZ7iUJyhJSi7NEYxHAsJN0kkQdO6w+sX+k1Xyyym3o2vMtoZ1WStKKfke4XgaFTd3kcdNlB99hf66Qyymndtvy9BUzqtJWikvP1JNBh1RQqAKqiwAFgBVhGKirLcVM5SnJyk7tkal4GhYkmSbvEnmnib/JqulllNtvaevL7FrHOq0Ulsx05/c3ePytZYDCxbSQouLX7pBB3FvCu2rRjUp9G9xX0sRKlV6WO/Xlqa3K+EooJVlV5GK3sGK23BXwUeBNc9HAQpTU02zrxGaVa1N02kk+fuyvOOF48TJ2jvIp0qtl02sCT4qetZr4KFaW020RwuZVMPT2IpNXvrf7l/IshTC69DO2vTfXp203tawHyjU8NhI0L7Lbv7GvF46eJttJK3Z3mtm4JhZmYyS3ZmY2KWuxJNu751zyy2nKTltPXl9jrhnNaMVHZjou/h4m4yXKVw0ZjRmYFi12te5AHgB0rrw9BUY7KZw4rEyxE9uSS04GFm3CkE7F+8jnmUI38yCCL+daa2BpVXtbn3G/DZnWoR2VZrsZrU4DjvvNIR5BB9dq0LK4X1k/I6nndS2kF5khyrKYsOumJbX5k7s3vJ/8Ayu6jQhSVoIrMRiateW1Ud/Q9zTKosQumVbgbgjYqeoIrNajCqrTQw+IqUJbVNkdPAyBgVlktvzCG3TwFz+FctPL4U57cZO63bvr4cO87a2bVKsOjlFWe/fquzx3PuuZmXcGwRsGYtIRuNdtN+ukDf43pSy+lB3d2+8xWzatUjsxtFd356G1zrKo8TC8Mo7rDmOakbhl8wasqVSVOSlEqKtKNSLjI5h6jmGUSM0QMsJ5lVZ4383Ubo3n9Z5VcbeHxcbS0fn/JTbGIwkv6dV+fQz/9qjWscMuv+YbfRpvWv9rV+tpyNv7q7dQwGwmYZtIplBihB2JVkjTzVTvI1vH6xWzbw+Ei9nV+f8GtwxGLa2tF+fUmWeZQmGyqeGEGyxt5szEgljbmTXBSqupiYzl2lhUpKnh3CPYYnolQjCSAgj8+/MEf8OLrWzMneqrdnuzTliapO/b7I1vGfDk8OJ9ewQJN9TqouytaxYL+0rDmPf1224XEQnT6GqQxWHqQqdNS8ShPSmQul8N+cGxtJYavcVuPdWXleuktCKzTTWGpj5Pk2JzLFDE41SkKkWVlKhgpuI0U76b82PP7JVa1PDU+jpb/AM3/AGI06NTE1OkqqyMjjvJJ4cUuOwqs26ltK6ijqNNyo3KkbH49ajg69OdLoahLGUKkKirUyzL6UJWTRHh1Ex2vqLAHqEtc+69Z/bIp3ctCLzOTjZR1L3B/DcscWJxWJBV3hmCq2zWYFmdh4EkDb39axicTGU404bk1/BPC4aUYyqT3tM1fB2ZzYbAyy4dNZXERa10lroYje+ncb238K3YqnCpWjGbtozThKk6dFygr6+RsJ/Sg7rpgw4Ep2BLmSx8kVQTWpZYk7zlp9DZLM21aMdTP4A4alErYzF6hK2rQH2a7e07DwJBIA8ATtyrXjcTDZ6GnuNuCw01Lpqm9nQarCzFAKAUAoBQCgFAKAUAoBQCgFAKA8vQHtAKAUAoBQCgFAeEUB5oFDFj0ChkEUAAoD2gKOzHQUMWK6GRQFOgUMWMTOP1eb+XL9w1spdePNEanUfIhXoc/QT/zF+4K78z68eRXZX8OXM6AEFVhaWKqAUAoBQCgFAa7iHNlwmGmxDi6woz26kDZfibD40BxbLsvz3MMM2ZJjWjJ7R4oFLoGVTyVB3bbELqvew33vQHU/Rxn0uOwEU2IQpN3kkBUrdlNtQB5ahY9NzQEnoCOZ5xzgMHKIcTiUSQ27tmYrfca9IOj42oDfYXEpIivGyujgMrKQVZSLggjmDQF2gItj/SHlsPadpiowYn7N1AdmD3II0qpJsVNyBYWoCQ5fjo541lhdXjcAqym4YeVAXyaA4nwzn75jn8jDHssMT/mIV19niEUMCAoIA2BYkg7mgO20BrM+z/D4KPtcVKsSXsC17sbXsqjdjbwAoCnh7iLDY6PtMJKsqA2NrgqedmVgCvxFAbWgNTmvEuFw0iRYiZIndXdQ9xdUBLG/IABTzNAX8kzeHFwpPh31xPq0tZlvpdkbZgD7SkUBn0BGD6Qcu9Y9W9bj7a+m3e06r209pbRe+1r86Ak9AWcXiViR5JDpRFZ2J5KqjUxPuANARl/STlY7O+Mi/O30+0QLErdzbuC4O7WoCVg0B7QEYX0gZccT6sMVGZr6bd7TqvbT2ltF77WvQEnoCiWQKCzEBQCSSbAAbkknkKAjuT8e5fipjBBio3l3AWzLrI37jMAH5H2SaAkOIiDqytuGBU+GxFjWU2ndGGrqzNTgcuwuXRSMtoYvbdnckCwtcljtWyrWnVd5s10qMKStBGPw9xxgcc7R4XELI63OmzoxA5lQ4GoeYvWo2kioBQCgFAKAUBEfSzCXyjGhb3EerborqzfUDQFn0bZpEMlw0uoaIYSHPyTEDrv05X+NAbvhTiOLMIBiMOHEZZlHaKFJK87C52vt8KA3BoDiHo+yPD49s6lxsaySGWVbvuYx+cN0J3QggWI5aR0oCT+gHEM2VKGvZJplW/ye6+3+JmoDpNAcG4Q4ew2Jn4gfERLI0cmJCFhfRqacll6NdRvzFtqAnPoKP8A3PB8+f8AzWoCfsKA476MMqgXO810wxjsH/M2RR2V2dT2e3duNtvCgOx0Bxf0pzTPnuXxRwJidERkjhkYKjuTIWuTtsI0O/yRQGy4ByjGx5xiMTNhEwsM8JDxxyxuokUx2bSpvc2bwt3j1oDq1Acj9JmVxYrPMqgnXVG6y6luRqClmsSN7XAoDqOV5bFholigRY411aUXYDUxY2+JJ+NAYHGuJeLL8ZJHs6QTspHMERtYi1AcIyXJsZiskWCDLoWSRmcYsyxrIWWcgkq1iNlMdr8t6A75wssoweGGI/TCGISbhu+EAO4JB38b0Bb4z/8AD8b/AOWxX+S9AcGjyDDjhdsV2SesGYfnSLuPz4jsG8Bp8Bt40B3/AIYcnB4YncmGAn/21oDG45xLx5djHjuHXDzlSOakRt3h7ufwoDmfBvBOW4nI4HxJSIszO2JDRxyK4lZdHaOCLbBbcvjvQHZILaVsdQsLNe+oW538b0BCPTbiGTJ8ToJGowobfJaVQw+I2+NAc4mybMMRhMuMGXQQ+r+ryxYhJotUg0Brm5HtGzkX5igPoFaAifpRyOTG5dNBEyq7GNl1kKrlHDaCTyvbbzAoDn/BuahcywcGZ5b6tjERo4JotUakBGXvRg6XBGoagSLnkPADtooBQCgFAKAUBbnjVlZXAKkEEHkQRYg+VqA43i/Q7FqdcPmbRYWRgzQe343tftAGt4FlJFhzoDqGQYXDYPDx4eBkWOMWF3Uk73LMfEkkk+ZoDP8AXo/3if1L+NAcz4j9GqTYiebCZicKuKv6xEoDrJfdrWddid7G+7NvY2oCccL5fhsBho8NA66Iwd2dSzEkszMepJJ8uXIUBtfXo/3if1L+NAQzh7hKPCtmTeto/r7SN7Kr2Woyn5Z127Ty9nz2A2XAmUR5bg0wvrCS6DIddljvrYt7OpuV+tASH16P94n9S/jQET4Z4bjwmNxuL9aR/XG1aLKvZ94tbVrOrn0FASz16P8AeJ/Uv40BEuOuF4cwMMseKGGxWHN4pkIYgEglWXULjbbfbfncggWuCuFI8FNNisRjPWsXOArytpQBBY6VUE+Kr4/srYDxAmXr0f7xP6l/GgIvnXD8eIzHB471lF9VDjs7K3aagw9vWNPPoeVAScY6P94n9S/jQFE+IhdWVnjKsCpBZbEEWIO/SgOXf7LVAbDrmjjL2k7Q4ayk8w2ntNfUA30+HK+9AdPwksESLHG0aoiqqgMtgqiwA36CgLGddniMPND2yL20Useq6tp1oU1WuL2ve1xQEMHAcf5H/Jfrqe3q7bQv73tbdn2nw9qgJrlTRwwxRdqjdmiJquovpULe1za9qAvYmeGRGR2jZHDKwLLYqwsQd+lAcrj9E0QYRHMnbACTtfVTbc9C+u3+LTf470B1hcZEAAHjAH8S/jQGDnuGw2Lglw8zoY5VKtZ1BHiCD4EEAj3UBAMs9GwDwDF5mcThcKwaHDkKgBB7oZtZuBytbcdBtQHTRjo/3if1L+NAaTjPJ8PmWFfDSzKgbSyurKSjKbggE7+II6E8udARzIuCymLhxWOzL1xsMpSBSqRBLgrdrMdRsffcC5NAdDilVhdSCPIg/ZQFygFAKAUAoBQHlALUAtQA0BahxKsWCkEodLDodIax+DA/GsKSd7cCUoSik2t+70LtZIigLOKxSxgFzYFkUc/aZgqjbqSKw5JbyUYOTsi9WSIoBQFmTForIrOoZ7hASAWIFzpHjYUM2ZeoYFAY2YY6OBC8rBVFhc9TsAANyT0FAU5bmcWIUtC4YA6TzBVrA6WU7qdxsaNWBdbFIJBGXXtCpYLcaioNiQOlzS3EF6gBoDGbHxiQxmRe0CdoVuNWi9tVul/Gs7MrXsR243tcxMBxBh5tGiQfnGZUDXQuVAY6AwBYWYG423FTlRnHeiEa0JbmbStZtNXmfEOGw76J5ljYqGs1/ZJIvy8j9FbadCpUV4q5qnXpwdpOxk/lOG0Z7VLSkCM6haQnkE61Ho53as9N5LpI6O+/cZYqBMUAoBQCgFAe0AoBQCgFAKAUAoBQCgMXM8asMTyNyUXt1PIKPMkgfGoVKipxcmbaNJ1aiguP55EZyjtMPKhljde3usjMUIM5LOhWzG17lBe37FcFDbpTTkmtrfz3r7fQs8T0dem1CSez1Uk+rufDk/qeJm0nYtP6wGk0ynsNKWjKmx7o794xud97HlepqrLYc9rXs7PfTiQlh4dIqWxZXX9Wuvtrw9yvGY94ox2eKExd4VL/AJkdkHDG4PsjVay6r2PWpubUdJ3vx00/O81wpRnL+qns2T011t56cbFmTFyNEVldXCYrBAHXGzgmVCUk7PYEbW2GxHSjctmzd9V2X38bGVCKneKteMuDS3Pdc8lzjEGR2V1XRN2YjaSBEI16QrBu/rYbg38Rtap7cm278d2n+yHQ09lK3C97P/VjNlx049dlDlhh2lVIgq2J7JGuxA1G1ybDz5+E7y1fYatiH9Ebb978S3hMTJ2kEYxva9skrGyx3U9mdLLYbKDyBvuOZ3qSe7UxKKs3s2sY+ShkTB97VqbFEalS6WR9lNrjcX+PSkdyMT1b8BgMzxCx4eRpTMZ8JLNoKoBrSON106RffVY87+VSRGUY3atuZVgcxk14K2ME3rDEugWMbdjI/d0i6qGAFjve2/MGRFrfobjicRFIxLIYSZU7KQD2JQGKkkiwBGob7G9vGsogjRvnstuyMsa2xIhfFRqNNjCZAbNdVckLHvcAn4VLZW8iy5Ljmik1JIMUyYbGMH0xlmZJVAW6D9m+kgWvblepKN12akW7GFh86xIVm7dXD4eeXeTDsVKpdZIVjF9OrukNfmN9jWzYi3u495DafaVY+acxSI+IZhLgHnPcjGkrbUq2X2WUlTe53uCKzFRumludiEnKzV+Begie/Z9qb/k9GEmiLWLyMbX08tNlt5X570032/u3GGna1+G8s5Y7xQ5cQxmLRzOqssdwBhNSxowW4Fxz5m+5NTmlKU1u/wBkIXjGDvf/AEbThPGGXRI2NEzSxlzCBGAhut9IHfULfSdRO58KhiIKN0oWs9+v53k6E3Kzc73W787D3EY+KHMZTNJHGpwkG8jKoP56brRQlKgtlN/1P0QcoxrPafD3Zp8tcB4mhUDDy49jCCg3T1ZtTRhhdVZ1JFrePWt9Rf0tS6yjr9ePgaoPVOO5y0+n3KY8+nSOUPiQXJg/ODsZIIo5ZWQzRlLGwAtpfla9zvWXQg5K0dNdNU20tz/giq01F3lrprvWr3q3uZ2Ix7q0UC466SPIGxBEJZCqIywAgaAzai1yOQtWuNNNObp6rhr369psc2mo7e/jp9OwtJns8cJxBk7eHDTSRyMiqO3hsAJRbbUjmxINjZqy6EJS2LWclddz7PFGOmnGO3vSf1Xb4FvE5jjAYIpJDG8kck7FTBGQS+0KmUaSI1Iv4nnyrMadJqUoq9nbj9dO36GHUqXSbtdX4fTXsMjD4/EznBJ26xmWPEtI8PZyBxG6BWQ7qCQd7XAuw6Wi4U4bb2b2ate6338fxE9qpJxV7Xve3dYv5hjMVHiPVVYn1hw8MtlJiiUgzowta6gWUkf8QX3FRhCnKHSPhvXa+H14mZznGfR9u5+v8EtWuM6z2gFAKAUAoBQCgFAKAokiDbMARsdwDuNwd6w0nozKk1qhJEGFmAIuDuL7jcHejSe8Jtbi2uDjDFwiBzsWCjUR0J5msbEb3tqSdSTjstu3YUx4CJVZVjQK19QCqA1/lC29NiK0sHUm2m27rvKosHGqhFRFUEEKFAAINwQALc6KKStYw5ybu3qeNgoy4kKIXGwfSNQHzrXrOyr3G1K1r6F1YgL2AFzc2Frnlc9eVZI3LUGBjT2I0Xct3VVdyLE7Dn51iyRlyb3srXDqLWVRpvbYbX526XrJi7PPV1AFlA0gqtgBpFrWXpyHLpQGowPDixyI7OX0FmHcjUl2UrrkZQC7BSRc9TQk5XRuZ4FdSrqrKeasAQfeDsaES0mAiEfZCOMR79wKoTfc921qXBVBhESwREXSCBpUDSCbkC3IX3o3cFEOXRJr0RRrr9vSijX86w73xrO0+0xZFw4ZPkr7OnkPZ+T7vKl2LI9GHW99K3tpvYez8n3eVYuxZAYZBpsq9zZdh3drd3ptttWbsWRRBgIkZnSNFd/aZVUM3ziBc1lyk1ZswoRTukJsDG51PGjMNrsqk7b8yKKckrJhwi9Wi40Km1wDpN1uAdJta46bE1hNozZFmHL4k16I417Q3fSqjWT4tYd741lzk7Xb0MKEVeyKRlUAj7IQxdl8jQuj+m1qz0k9rau79tzHRwts2Vi8uGQLoCqEtbTYabdLcrVG7ve+pLZVrW0KMZgY5RpljSRQb2dVcX62YUjKUeq7GJQjLSSuXPV1uCFW6ghTYd0G1wOg2H0UuzNkYUWWAYlsQxLMUWNQQLRqDqbT847n3Cp9I9jYXP8AORBU1t7Zsq1mwUAoBQCgFAKAUAoBQCgFAKAUAoBQCgFAKAUAoBQCgFAKAUAoBQCgFAKAUAoBQCgFAKAUAoBQCgFAKAUAoBQCgFAKAUAoBQCgFAKAUAoBQCgFAKAUAoBQCgFAKAUAoBQCgFAKAUAoBQCgFAKAUAoBQCgFAKAUAoBQCgFAKAUAoBQCgFAKAUAoBQCgFAKAUAoBQCgFAKAUAoBQCgFAK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1" name="Picture 2" descr="C:\Users\nagapraveen-p\AppData\Local\Microsoft\Windows\Temporary Internet Files\Content.Outlook\XLM8YBCH\logo (2).png"/>
          <p:cNvPicPr>
            <a:picLocks noChangeAspect="1" noChangeArrowheads="1"/>
          </p:cNvPicPr>
          <p:nvPr/>
        </p:nvPicPr>
        <p:blipFill>
          <a:blip r:embed="rId4"/>
          <a:srcRect/>
          <a:stretch>
            <a:fillRect/>
          </a:stretch>
        </p:blipFill>
        <p:spPr bwMode="auto">
          <a:xfrm>
            <a:off x="3124200" y="0"/>
            <a:ext cx="2907916" cy="1425165"/>
          </a:xfrm>
          <a:prstGeom prst="rect">
            <a:avLst/>
          </a:prstGeom>
          <a:noFill/>
        </p:spPr>
      </p:pic>
    </p:spTree>
    <p:extLst>
      <p:ext uri="{BB962C8B-B14F-4D97-AF65-F5344CB8AC3E}">
        <p14:creationId xmlns:p14="http://schemas.microsoft.com/office/powerpoint/2010/main" xmlns="" val="23182188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sz="4000" dirty="0"/>
              <a:t>The Gaming Commission of Ghana (GCG)</a:t>
            </a:r>
            <a:endParaRPr lang="en-AU" dirty="0"/>
          </a:p>
        </p:txBody>
      </p:sp>
      <p:sp>
        <p:nvSpPr>
          <p:cNvPr id="3" name="Content Placeholder 2"/>
          <p:cNvSpPr>
            <a:spLocks noGrp="1"/>
          </p:cNvSpPr>
          <p:nvPr>
            <p:ph idx="1"/>
          </p:nvPr>
        </p:nvSpPr>
        <p:spPr/>
        <p:txBody>
          <a:bodyPr>
            <a:normAutofit/>
          </a:bodyPr>
          <a:lstStyle/>
          <a:p>
            <a:r>
              <a:rPr lang="en-AU" dirty="0" smtClean="0"/>
              <a:t>Responsible: regulation</a:t>
            </a:r>
            <a:r>
              <a:rPr lang="en-AU" dirty="0"/>
              <a:t>, controlling, monitoring and supervision of games of </a:t>
            </a:r>
            <a:r>
              <a:rPr lang="en-AU" dirty="0" smtClean="0"/>
              <a:t>chance; licencing; promotions</a:t>
            </a:r>
          </a:p>
          <a:p>
            <a:r>
              <a:rPr lang="en-AU" dirty="0" smtClean="0"/>
              <a:t>Gaming </a:t>
            </a:r>
            <a:r>
              <a:rPr lang="en-AU" dirty="0"/>
              <a:t>Act 721 (</a:t>
            </a:r>
            <a:r>
              <a:rPr lang="en-AU" dirty="0" smtClean="0"/>
              <a:t>2006)</a:t>
            </a:r>
          </a:p>
        </p:txBody>
      </p:sp>
    </p:spTree>
    <p:extLst>
      <p:ext uri="{BB962C8B-B14F-4D97-AF65-F5344CB8AC3E}">
        <p14:creationId xmlns:p14="http://schemas.microsoft.com/office/powerpoint/2010/main" xmlns="" val="26796960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975" y="260648"/>
            <a:ext cx="8784976" cy="6740307"/>
          </a:xfrm>
          <a:prstGeom prst="rect">
            <a:avLst/>
          </a:prstGeom>
        </p:spPr>
        <p:txBody>
          <a:bodyPr wrap="square">
            <a:spAutoFit/>
          </a:bodyPr>
          <a:lstStyle/>
          <a:p>
            <a:r>
              <a:rPr lang="en-AU" sz="1400" dirty="0" err="1"/>
              <a:t>Behav</a:t>
            </a:r>
            <a:r>
              <a:rPr lang="en-AU" sz="1400" dirty="0"/>
              <a:t> Brain Sci. 2010 Jun;33(2-3):61-83; discussion 83-135. </a:t>
            </a:r>
            <a:r>
              <a:rPr lang="en-AU" sz="1400" dirty="0" err="1"/>
              <a:t>doi</a:t>
            </a:r>
            <a:r>
              <a:rPr lang="en-AU" sz="1400" dirty="0"/>
              <a:t>: 10.1017/S0140525X0999152X. </a:t>
            </a:r>
            <a:r>
              <a:rPr lang="en-AU" sz="1400" dirty="0" err="1"/>
              <a:t>Epub</a:t>
            </a:r>
            <a:r>
              <a:rPr lang="en-AU" sz="1400" dirty="0"/>
              <a:t> 2010 Jun 15.</a:t>
            </a:r>
          </a:p>
          <a:p>
            <a:r>
              <a:rPr lang="en-AU" sz="1400" dirty="0"/>
              <a:t>The weirdest people in the world</a:t>
            </a:r>
            <a:r>
              <a:rPr lang="en-AU" sz="1400" dirty="0" smtClean="0"/>
              <a:t>? </a:t>
            </a:r>
            <a:r>
              <a:rPr lang="en-AU" sz="1400" dirty="0" err="1" smtClean="0"/>
              <a:t>Henrich</a:t>
            </a:r>
            <a:r>
              <a:rPr lang="en-AU" sz="1400" dirty="0" smtClean="0"/>
              <a:t> J, </a:t>
            </a:r>
            <a:r>
              <a:rPr lang="en-AU" sz="1400" dirty="0"/>
              <a:t>Heine SJ, </a:t>
            </a:r>
            <a:r>
              <a:rPr lang="en-AU" sz="1400" dirty="0" err="1"/>
              <a:t>Norenzayan</a:t>
            </a:r>
            <a:r>
              <a:rPr lang="en-AU" sz="1400" dirty="0"/>
              <a:t> A.</a:t>
            </a:r>
          </a:p>
          <a:p>
            <a:endParaRPr lang="en-AU" sz="1400" dirty="0" smtClean="0"/>
          </a:p>
          <a:p>
            <a:r>
              <a:rPr lang="en-AU" sz="1400" dirty="0" err="1" smtClean="0"/>
              <a:t>Behavioral</a:t>
            </a:r>
            <a:r>
              <a:rPr lang="en-AU" sz="1400" dirty="0" smtClean="0"/>
              <a:t> </a:t>
            </a:r>
            <a:r>
              <a:rPr lang="en-AU" sz="1400" dirty="0"/>
              <a:t>scientists routinely publish broad claims about human psychology and </a:t>
            </a:r>
            <a:r>
              <a:rPr lang="en-AU" sz="1400" dirty="0" err="1"/>
              <a:t>behavior</a:t>
            </a:r>
            <a:r>
              <a:rPr lang="en-AU" sz="1400" dirty="0"/>
              <a:t> in the world's top journals based on samples drawn entirely from </a:t>
            </a:r>
            <a:r>
              <a:rPr lang="en-AU" sz="2000" dirty="0">
                <a:solidFill>
                  <a:srgbClr val="FF0000"/>
                </a:solidFill>
              </a:rPr>
              <a:t>Western, Educated, Industrialized, Rich, and Democratic (WEIRD) </a:t>
            </a:r>
            <a:r>
              <a:rPr lang="en-AU" sz="1400" dirty="0"/>
              <a:t>societies. </a:t>
            </a:r>
            <a:endParaRPr lang="en-AU" sz="1400" dirty="0" smtClean="0"/>
          </a:p>
          <a:p>
            <a:endParaRPr lang="en-AU" sz="1400" dirty="0"/>
          </a:p>
          <a:p>
            <a:r>
              <a:rPr lang="en-AU" sz="1400" dirty="0" smtClean="0"/>
              <a:t>Researchers </a:t>
            </a:r>
            <a:r>
              <a:rPr lang="en-AU" sz="1400" dirty="0"/>
              <a:t>- often implicitly - assume that either there is little variation across human populations, or that these "standard subjects" are as representative of the species as any other population. Are these assumptions justified? Here, our review of the comparative database from across the </a:t>
            </a:r>
            <a:r>
              <a:rPr lang="en-AU" sz="1400" dirty="0" err="1"/>
              <a:t>behavioral</a:t>
            </a:r>
            <a:r>
              <a:rPr lang="en-AU" sz="1400" dirty="0"/>
              <a:t> sciences suggests both that there is substantial variability in experimental results across populations and that WEIRD subjects are particularly unusual compared with the rest of the species - frequent outliers. The domains reviewed include visual perception, fairness, cooperation, spatial reasoning, categorization and inferential induction, moral reasoning, reasoning styles, self-concepts and related motivations, and the heritability of IQ. </a:t>
            </a:r>
            <a:endParaRPr lang="en-AU" sz="1400" dirty="0" smtClean="0"/>
          </a:p>
          <a:p>
            <a:endParaRPr lang="en-AU" sz="1400" dirty="0"/>
          </a:p>
          <a:p>
            <a:r>
              <a:rPr lang="en-AU" dirty="0" smtClean="0"/>
              <a:t>The </a:t>
            </a:r>
            <a:r>
              <a:rPr lang="en-AU" dirty="0"/>
              <a:t>findings suggest that members of WEIRD societies, including young children, are among the least representative populations one could find for generalizing about humans. Many of these findings involve domains that are associated with fundamental aspects of psychology, motivation, and </a:t>
            </a:r>
            <a:r>
              <a:rPr lang="en-AU" dirty="0" err="1"/>
              <a:t>behavior</a:t>
            </a:r>
            <a:r>
              <a:rPr lang="en-AU" dirty="0"/>
              <a:t> - hence, there are no obvious a priori grounds for claiming that a particular </a:t>
            </a:r>
            <a:r>
              <a:rPr lang="en-AU" dirty="0" err="1"/>
              <a:t>behavioral</a:t>
            </a:r>
            <a:r>
              <a:rPr lang="en-AU" dirty="0"/>
              <a:t> phenomenon is universal based on sampling from a single subpopulation. </a:t>
            </a:r>
            <a:endParaRPr lang="en-AU" dirty="0" smtClean="0"/>
          </a:p>
          <a:p>
            <a:endParaRPr lang="en-AU" sz="1400" dirty="0" smtClean="0"/>
          </a:p>
          <a:p>
            <a:endParaRPr lang="en-AU" sz="1400" dirty="0"/>
          </a:p>
          <a:p>
            <a:r>
              <a:rPr lang="en-AU" sz="2000" dirty="0" smtClean="0"/>
              <a:t>Overall</a:t>
            </a:r>
            <a:r>
              <a:rPr lang="en-AU" sz="2000" dirty="0"/>
              <a:t>, these empirical patterns suggests that we need to be less cavalier in addressing questions of human nature on the basis of data drawn from this particularly thin, and rather unusual, slice of </a:t>
            </a:r>
            <a:r>
              <a:rPr lang="en-AU" sz="2000" dirty="0" smtClean="0"/>
              <a:t>humanity</a:t>
            </a:r>
            <a:endParaRPr lang="en-AU" sz="2000" dirty="0"/>
          </a:p>
        </p:txBody>
      </p:sp>
    </p:spTree>
    <p:extLst>
      <p:ext uri="{BB962C8B-B14F-4D97-AF65-F5344CB8AC3E}">
        <p14:creationId xmlns:p14="http://schemas.microsoft.com/office/powerpoint/2010/main" xmlns="" val="10694704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study</a:t>
            </a:r>
            <a:endParaRPr lang="en-AU" dirty="0"/>
          </a:p>
        </p:txBody>
      </p:sp>
      <p:sp>
        <p:nvSpPr>
          <p:cNvPr id="3" name="Content Placeholder 2"/>
          <p:cNvSpPr>
            <a:spLocks noGrp="1"/>
          </p:cNvSpPr>
          <p:nvPr>
            <p:ph idx="1"/>
          </p:nvPr>
        </p:nvSpPr>
        <p:spPr/>
        <p:txBody>
          <a:bodyPr>
            <a:normAutofit fontScale="70000" lnSpcReduction="20000"/>
          </a:bodyPr>
          <a:lstStyle/>
          <a:p>
            <a:r>
              <a:rPr lang="en-AU" dirty="0"/>
              <a:t>A cross-sectional survey design </a:t>
            </a:r>
            <a:r>
              <a:rPr lang="en-AU" dirty="0" smtClean="0"/>
              <a:t>of </a:t>
            </a:r>
            <a:r>
              <a:rPr lang="en-AU" dirty="0"/>
              <a:t>770 second-year and third-year Senior High School (SHS) students between 14 and 21 years (504 boys, 266 </a:t>
            </a:r>
            <a:r>
              <a:rPr lang="en-AU" dirty="0" smtClean="0"/>
              <a:t>girls) in Accra</a:t>
            </a:r>
          </a:p>
          <a:p>
            <a:r>
              <a:rPr lang="en-AU" dirty="0" smtClean="0"/>
              <a:t>Representative sample</a:t>
            </a:r>
          </a:p>
          <a:p>
            <a:r>
              <a:rPr lang="en-AU" dirty="0" smtClean="0"/>
              <a:t>Schools recruited via </a:t>
            </a:r>
            <a:r>
              <a:rPr lang="en-AU" dirty="0"/>
              <a:t>the permission of the head teacher and classes were randomly selected within each </a:t>
            </a:r>
            <a:r>
              <a:rPr lang="en-AU" dirty="0" smtClean="0"/>
              <a:t>school</a:t>
            </a:r>
          </a:p>
          <a:p>
            <a:r>
              <a:rPr lang="en-AU" dirty="0" smtClean="0"/>
              <a:t>A </a:t>
            </a:r>
            <a:r>
              <a:rPr lang="en-AU" dirty="0"/>
              <a:t>study description and consent form was provided to individual students within the schools that agreed to participate and the classes randomly </a:t>
            </a:r>
            <a:r>
              <a:rPr lang="en-AU" dirty="0" smtClean="0"/>
              <a:t>selected</a:t>
            </a:r>
          </a:p>
          <a:p>
            <a:r>
              <a:rPr lang="en-AU" dirty="0" smtClean="0"/>
              <a:t>Parents/guardians </a:t>
            </a:r>
            <a:r>
              <a:rPr lang="en-AU" dirty="0"/>
              <a:t>of students below 18 years of age were also required to provide consent before questionnaire completion which took place in the respective classrooms of the participants. </a:t>
            </a:r>
            <a:endParaRPr lang="en-AU" dirty="0" smtClean="0"/>
          </a:p>
          <a:p>
            <a:r>
              <a:rPr lang="en-AU" dirty="0" smtClean="0"/>
              <a:t>Research </a:t>
            </a:r>
            <a:r>
              <a:rPr lang="en-AU" dirty="0"/>
              <a:t>ethics approval was obtained from the University of Essex, </a:t>
            </a:r>
            <a:r>
              <a:rPr lang="en-AU" dirty="0" smtClean="0"/>
              <a:t>UK</a:t>
            </a:r>
            <a:endParaRPr lang="en-AU" dirty="0"/>
          </a:p>
        </p:txBody>
      </p:sp>
    </p:spTree>
    <p:extLst>
      <p:ext uri="{BB962C8B-B14F-4D97-AF65-F5344CB8AC3E}">
        <p14:creationId xmlns:p14="http://schemas.microsoft.com/office/powerpoint/2010/main" xmlns="" val="2394535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Measures</a:t>
            </a:r>
            <a:endParaRPr lang="en-AU" dirty="0"/>
          </a:p>
        </p:txBody>
      </p:sp>
      <p:sp>
        <p:nvSpPr>
          <p:cNvPr id="3" name="Content Placeholder 2"/>
          <p:cNvSpPr>
            <a:spLocks noGrp="1"/>
          </p:cNvSpPr>
          <p:nvPr>
            <p:ph idx="1"/>
          </p:nvPr>
        </p:nvSpPr>
        <p:spPr/>
        <p:txBody>
          <a:bodyPr>
            <a:normAutofit fontScale="70000" lnSpcReduction="20000"/>
          </a:bodyPr>
          <a:lstStyle/>
          <a:p>
            <a:r>
              <a:rPr lang="en-AU" dirty="0"/>
              <a:t>The Attitudes towards </a:t>
            </a:r>
            <a:r>
              <a:rPr lang="en-AU" dirty="0" smtClean="0"/>
              <a:t>Gambling (</a:t>
            </a:r>
            <a:r>
              <a:rPr lang="en-AU" dirty="0" err="1"/>
              <a:t>Delfabbro</a:t>
            </a:r>
            <a:r>
              <a:rPr lang="en-AU" dirty="0"/>
              <a:t> &amp; </a:t>
            </a:r>
            <a:r>
              <a:rPr lang="en-AU" dirty="0" err="1"/>
              <a:t>Thrupp</a:t>
            </a:r>
            <a:r>
              <a:rPr lang="en-AU" dirty="0"/>
              <a:t>, 2003)</a:t>
            </a:r>
            <a:endParaRPr lang="en-AU" dirty="0" smtClean="0"/>
          </a:p>
          <a:p>
            <a:pPr lvl="1"/>
            <a:r>
              <a:rPr lang="en-AU" dirty="0" smtClean="0"/>
              <a:t>Nine </a:t>
            </a:r>
            <a:r>
              <a:rPr lang="en-AU" dirty="0"/>
              <a:t>item measure of an adolescent’s economic perception of </a:t>
            </a:r>
            <a:r>
              <a:rPr lang="en-AU" dirty="0" smtClean="0"/>
              <a:t>gambling </a:t>
            </a:r>
          </a:p>
          <a:p>
            <a:pPr lvl="1"/>
            <a:r>
              <a:rPr lang="en-AU" dirty="0" smtClean="0"/>
              <a:t>‘</a:t>
            </a:r>
            <a:r>
              <a:rPr lang="en-AU" dirty="0"/>
              <a:t>Gambling is a risky activity’, ‘You can lose all your money gambling’, ‘Gambling is a waste of money’, ‘Gamblers usually lose in the long-run’, ‘To gamble is to throw away money’, ‘You can make a living from gambling’, ‘Gambling is a good way to get rich quickly’, ‘Gambling is a better way to make money than working’, and ‘Gambling can give high </a:t>
            </a:r>
            <a:r>
              <a:rPr lang="en-AU" dirty="0" smtClean="0"/>
              <a:t>returns’</a:t>
            </a:r>
          </a:p>
          <a:p>
            <a:pPr lvl="1"/>
            <a:r>
              <a:rPr lang="en-AU" dirty="0" smtClean="0"/>
              <a:t>Agreement </a:t>
            </a:r>
            <a:r>
              <a:rPr lang="en-AU" dirty="0"/>
              <a:t>on a 5-point from ‘strongly agree’ to ‘strongly disagree’. </a:t>
            </a:r>
            <a:endParaRPr lang="en-AU" dirty="0" smtClean="0"/>
          </a:p>
          <a:p>
            <a:pPr lvl="1"/>
            <a:r>
              <a:rPr lang="en-AU" dirty="0" smtClean="0"/>
              <a:t>The </a:t>
            </a:r>
            <a:r>
              <a:rPr lang="en-AU" dirty="0"/>
              <a:t>last four items are reversed so that higher scores represented a less positive attitude towards </a:t>
            </a:r>
            <a:r>
              <a:rPr lang="en-AU" dirty="0" smtClean="0"/>
              <a:t>gambling</a:t>
            </a:r>
          </a:p>
          <a:p>
            <a:pPr lvl="1"/>
            <a:r>
              <a:rPr lang="en-AU" dirty="0" smtClean="0"/>
              <a:t>All </a:t>
            </a:r>
            <a:r>
              <a:rPr lang="en-AU" dirty="0"/>
              <a:t>items are added to give a total </a:t>
            </a:r>
            <a:r>
              <a:rPr lang="en-AU" dirty="0" smtClean="0"/>
              <a:t>score</a:t>
            </a:r>
          </a:p>
          <a:p>
            <a:pPr lvl="1"/>
            <a:r>
              <a:rPr lang="en-AU" dirty="0" smtClean="0"/>
              <a:t>A </a:t>
            </a:r>
            <a:r>
              <a:rPr lang="en-AU" dirty="0"/>
              <a:t>lower score indicates a more positive attitude to </a:t>
            </a:r>
            <a:r>
              <a:rPr lang="en-AU" dirty="0" smtClean="0"/>
              <a:t>gambling</a:t>
            </a:r>
          </a:p>
          <a:p>
            <a:pPr lvl="1"/>
            <a:r>
              <a:rPr lang="en-AU" dirty="0" smtClean="0"/>
              <a:t>The </a:t>
            </a:r>
            <a:r>
              <a:rPr lang="en-AU" dirty="0"/>
              <a:t>scale had good internal reliability, α = .78 with this </a:t>
            </a:r>
            <a:r>
              <a:rPr lang="en-AU" dirty="0" smtClean="0"/>
              <a:t>sample</a:t>
            </a:r>
            <a:endParaRPr lang="en-AU" dirty="0"/>
          </a:p>
        </p:txBody>
      </p:sp>
    </p:spTree>
    <p:extLst>
      <p:ext uri="{BB962C8B-B14F-4D97-AF65-F5344CB8AC3E}">
        <p14:creationId xmlns:p14="http://schemas.microsoft.com/office/powerpoint/2010/main" xmlns="" val="895206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Measures</a:t>
            </a:r>
            <a:endParaRPr lang="en-AU" dirty="0"/>
          </a:p>
        </p:txBody>
      </p:sp>
      <p:sp>
        <p:nvSpPr>
          <p:cNvPr id="3" name="Content Placeholder 2"/>
          <p:cNvSpPr>
            <a:spLocks noGrp="1"/>
          </p:cNvSpPr>
          <p:nvPr>
            <p:ph idx="1"/>
          </p:nvPr>
        </p:nvSpPr>
        <p:spPr/>
        <p:txBody>
          <a:bodyPr>
            <a:normAutofit fontScale="70000" lnSpcReduction="20000"/>
          </a:bodyPr>
          <a:lstStyle/>
          <a:p>
            <a:r>
              <a:rPr lang="en-AU" dirty="0" smtClean="0"/>
              <a:t>General </a:t>
            </a:r>
            <a:r>
              <a:rPr lang="en-AU" dirty="0"/>
              <a:t>Health Questionnaire - GHQ-12 (Goldberg, 1972</a:t>
            </a:r>
            <a:r>
              <a:rPr lang="en-AU" dirty="0" smtClean="0"/>
              <a:t>)</a:t>
            </a:r>
          </a:p>
          <a:p>
            <a:pPr lvl="1"/>
            <a:r>
              <a:rPr lang="en-AU" dirty="0" smtClean="0"/>
              <a:t>General wellbeing</a:t>
            </a:r>
            <a:endParaRPr lang="en-AU" dirty="0"/>
          </a:p>
          <a:p>
            <a:r>
              <a:rPr lang="en-AU" dirty="0" smtClean="0"/>
              <a:t>School </a:t>
            </a:r>
            <a:r>
              <a:rPr lang="en-AU" dirty="0"/>
              <a:t>Success Profile - SSP (Bowen and Richman, 1995, </a:t>
            </a:r>
            <a:r>
              <a:rPr lang="en-AU" dirty="0" smtClean="0"/>
              <a:t>2008)</a:t>
            </a:r>
          </a:p>
          <a:p>
            <a:pPr lvl="1"/>
            <a:r>
              <a:rPr lang="en-AU" dirty="0" smtClean="0"/>
              <a:t>Self-report </a:t>
            </a:r>
            <a:r>
              <a:rPr lang="en-AU" dirty="0"/>
              <a:t>somatic </a:t>
            </a:r>
            <a:r>
              <a:rPr lang="en-AU" dirty="0" smtClean="0"/>
              <a:t>symptomatology</a:t>
            </a:r>
            <a:endParaRPr lang="en-AU" dirty="0"/>
          </a:p>
          <a:p>
            <a:r>
              <a:rPr lang="en-AU" dirty="0" smtClean="0"/>
              <a:t>Perceived </a:t>
            </a:r>
            <a:r>
              <a:rPr lang="en-AU" dirty="0"/>
              <a:t>Social Support from Family (PSS-FA) and Friends (PSS-FR) scales (</a:t>
            </a:r>
            <a:r>
              <a:rPr lang="en-AU" dirty="0" err="1"/>
              <a:t>Procidano</a:t>
            </a:r>
            <a:r>
              <a:rPr lang="en-AU" dirty="0"/>
              <a:t> and Heller, 1983) </a:t>
            </a:r>
            <a:r>
              <a:rPr lang="en-AU" dirty="0" smtClean="0"/>
              <a:t>and teachers </a:t>
            </a:r>
            <a:r>
              <a:rPr lang="en-AU" dirty="0"/>
              <a:t>scale - SSP (Bowen and Richman, 1995, </a:t>
            </a:r>
            <a:r>
              <a:rPr lang="en-AU" dirty="0" smtClean="0"/>
              <a:t>2008)</a:t>
            </a:r>
          </a:p>
          <a:p>
            <a:pPr lvl="1"/>
            <a:r>
              <a:rPr lang="en-AU" dirty="0" smtClean="0"/>
              <a:t>Perceived </a:t>
            </a:r>
            <a:r>
              <a:rPr lang="en-AU" dirty="0"/>
              <a:t>social </a:t>
            </a:r>
            <a:r>
              <a:rPr lang="en-AU" dirty="0" smtClean="0"/>
              <a:t>support</a:t>
            </a:r>
          </a:p>
          <a:p>
            <a:r>
              <a:rPr lang="en-AU" dirty="0" smtClean="0"/>
              <a:t>Adolescent </a:t>
            </a:r>
            <a:r>
              <a:rPr lang="en-AU" dirty="0"/>
              <a:t>Stress Questionnaire - ASQ (Byrne et al., 1995) </a:t>
            </a:r>
            <a:endParaRPr lang="en-AU" dirty="0" smtClean="0"/>
          </a:p>
          <a:p>
            <a:pPr lvl="1"/>
            <a:r>
              <a:rPr lang="en-AU" dirty="0" smtClean="0"/>
              <a:t>Perceived </a:t>
            </a:r>
            <a:r>
              <a:rPr lang="en-AU" dirty="0"/>
              <a:t>stress</a:t>
            </a:r>
          </a:p>
          <a:p>
            <a:r>
              <a:rPr lang="en-AU" dirty="0" smtClean="0"/>
              <a:t>Personal </a:t>
            </a:r>
            <a:r>
              <a:rPr lang="en-AU" dirty="0"/>
              <a:t>Lifestyle Questionnaire - PLQ (</a:t>
            </a:r>
            <a:r>
              <a:rPr lang="en-AU" dirty="0" err="1"/>
              <a:t>Muhlenkamp</a:t>
            </a:r>
            <a:r>
              <a:rPr lang="en-AU" dirty="0"/>
              <a:t> and Brown, 1983; Mahon et al., </a:t>
            </a:r>
            <a:r>
              <a:rPr lang="en-AU" dirty="0" smtClean="0"/>
              <a:t>2003)</a:t>
            </a:r>
          </a:p>
          <a:p>
            <a:pPr lvl="1"/>
            <a:r>
              <a:rPr lang="en-AU" dirty="0" smtClean="0"/>
              <a:t>behavioural </a:t>
            </a:r>
            <a:r>
              <a:rPr lang="en-AU" dirty="0"/>
              <a:t>health or positive health </a:t>
            </a:r>
            <a:r>
              <a:rPr lang="en-AU" dirty="0" smtClean="0"/>
              <a:t>practices</a:t>
            </a:r>
          </a:p>
        </p:txBody>
      </p:sp>
    </p:spTree>
    <p:extLst>
      <p:ext uri="{BB962C8B-B14F-4D97-AF65-F5344CB8AC3E}">
        <p14:creationId xmlns:p14="http://schemas.microsoft.com/office/powerpoint/2010/main" xmlns="" val="21344856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Results: Gambling participation</a:t>
            </a:r>
            <a:endParaRPr lang="en-AU" dirty="0"/>
          </a:p>
        </p:txBody>
      </p:sp>
      <p:sp>
        <p:nvSpPr>
          <p:cNvPr id="3" name="Content Placeholder 2"/>
          <p:cNvSpPr>
            <a:spLocks noGrp="1"/>
          </p:cNvSpPr>
          <p:nvPr>
            <p:ph idx="1"/>
          </p:nvPr>
        </p:nvSpPr>
        <p:spPr>
          <a:xfrm>
            <a:off x="457200" y="1600201"/>
            <a:ext cx="8229600" cy="2044823"/>
          </a:xfrm>
        </p:spPr>
        <p:txBody>
          <a:bodyPr>
            <a:normAutofit fontScale="85000" lnSpcReduction="20000"/>
          </a:bodyPr>
          <a:lstStyle/>
          <a:p>
            <a:r>
              <a:rPr lang="en-AU" dirty="0" smtClean="0"/>
              <a:t>Male vs. female adolescent </a:t>
            </a:r>
            <a:r>
              <a:rPr lang="en-AU" dirty="0" smtClean="0">
                <a:sym typeface="Wingdings"/>
              </a:rPr>
              <a:t> participation on all forms of gambling</a:t>
            </a:r>
          </a:p>
          <a:p>
            <a:r>
              <a:rPr lang="en-AU" dirty="0" smtClean="0">
                <a:sym typeface="Wingdings"/>
              </a:rPr>
              <a:t>Younger students had  sports betting participation</a:t>
            </a:r>
          </a:p>
          <a:p>
            <a:r>
              <a:rPr lang="en-AU" dirty="0" smtClean="0">
                <a:sym typeface="Wingdings"/>
              </a:rPr>
              <a:t>Attending a mixed gender school led to  participation in card games </a:t>
            </a:r>
            <a:endParaRPr lang="en-AU"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60513" y="3573016"/>
            <a:ext cx="6022975" cy="30114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721398345"/>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3245</TotalTime>
  <Words>2816</Words>
  <Application>Microsoft Office PowerPoint</Application>
  <PresentationFormat>On-screen Show (4:3)</PresentationFormat>
  <Paragraphs>252</Paragraphs>
  <Slides>35</Slides>
  <Notes>0</Notes>
  <HiddenSlides>0</HiddenSlides>
  <MMClips>0</MMClips>
  <ScaleCrop>false</ScaleCrop>
  <HeadingPairs>
    <vt:vector size="4" baseType="variant">
      <vt:variant>
        <vt:lpstr>Theme</vt:lpstr>
      </vt:variant>
      <vt:variant>
        <vt:i4>2</vt:i4>
      </vt:variant>
      <vt:variant>
        <vt:lpstr>Slide Titles</vt:lpstr>
      </vt:variant>
      <vt:variant>
        <vt:i4>35</vt:i4>
      </vt:variant>
    </vt:vector>
  </HeadingPairs>
  <TitlesOfParts>
    <vt:vector size="37" baseType="lpstr">
      <vt:lpstr>Office Theme</vt:lpstr>
      <vt:lpstr>Equity</vt:lpstr>
      <vt:lpstr>Addiction Therapy-2014 Chicago,  USA August 4 - 6,  2014</vt:lpstr>
      <vt:lpstr>Attitudes towards Gambling in Ghanaian Adolescents</vt:lpstr>
      <vt:lpstr>Gambling in Africa</vt:lpstr>
      <vt:lpstr>The Gaming Commission of Ghana (GCG)</vt:lpstr>
      <vt:lpstr>Slide 5</vt:lpstr>
      <vt:lpstr>The study</vt:lpstr>
      <vt:lpstr>Measures</vt:lpstr>
      <vt:lpstr>Measures</vt:lpstr>
      <vt:lpstr>Results: Gambling participation</vt:lpstr>
      <vt:lpstr>Relationship between participation and perceived social difficulties</vt:lpstr>
      <vt:lpstr>Slide 11</vt:lpstr>
      <vt:lpstr>Relationship between participation and perceived social difficulties Card Games</vt:lpstr>
      <vt:lpstr>Relationship between participation and perceived social difficulties Sports betting</vt:lpstr>
      <vt:lpstr>Relationship between participation and perceived social difficulties Lotteries</vt:lpstr>
      <vt:lpstr>Relationship between participation and perceived social difficulties Slot machines</vt:lpstr>
      <vt:lpstr>Gambling participation and perceived social protective factors Cards &amp; Sports betting</vt:lpstr>
      <vt:lpstr>Gambling participation and perceived social protective factors Lotteries</vt:lpstr>
      <vt:lpstr>Gambling participation and perceived social protective factors Slot machines</vt:lpstr>
      <vt:lpstr>Attitudes towards Gambling</vt:lpstr>
      <vt:lpstr>Relationship between ATG scale and perceived social difficulties</vt:lpstr>
      <vt:lpstr>Relationship between ATG scale and perceived social protective factors</vt:lpstr>
      <vt:lpstr>Cigarettes/alcohol</vt:lpstr>
      <vt:lpstr>Substance use/ATG</vt:lpstr>
      <vt:lpstr>Other behavioral issues Nutrition</vt:lpstr>
      <vt:lpstr>Nutrition—‘eat at regular times during the day’</vt:lpstr>
      <vt:lpstr>Exercise—play sports…at least three times weekly and ‘gets daily exercise’</vt:lpstr>
      <vt:lpstr>Psychological distress and attitudes to gambling in Ghanaian adolescents</vt:lpstr>
      <vt:lpstr>GHQ-12/ATG</vt:lpstr>
      <vt:lpstr>Conclusion</vt:lpstr>
      <vt:lpstr>Conclusion </vt:lpstr>
      <vt:lpstr>Conclusion</vt:lpstr>
      <vt:lpstr>Risk behavior</vt:lpstr>
      <vt:lpstr>Brief comparison Australia/Ghana</vt:lpstr>
      <vt:lpstr>Slide 34</vt:lpstr>
      <vt:lpstr>Meet the eminent gathering once again at Addiction Therapy-2015 Florida,  USA August 3 - 5,  2015</vt:lpstr>
    </vt:vector>
  </TitlesOfParts>
  <Company>University of New England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Attitudes towards Gambling in Ghanaian Adolescents</dc:title>
  <dc:creator>%username%</dc:creator>
  <cp:lastModifiedBy>omics-ws304</cp:lastModifiedBy>
  <cp:revision>55</cp:revision>
  <dcterms:created xsi:type="dcterms:W3CDTF">2014-05-19T22:33:14Z</dcterms:created>
  <dcterms:modified xsi:type="dcterms:W3CDTF">2014-10-04T08:58:23Z</dcterms:modified>
</cp:coreProperties>
</file>