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2" r:id="rId4"/>
    <p:sldId id="263" r:id="rId5"/>
    <p:sldId id="264" r:id="rId6"/>
    <p:sldId id="265" r:id="rId7"/>
    <p:sldId id="267" r:id="rId8"/>
    <p:sldId id="266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0C1E9-E1CB-134F-B699-AF840C746F66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AB630-FAF7-3240-9112-850355970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90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AB630-FAF7-3240-9112-8503559702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20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AB630-FAF7-3240-9112-8503559702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20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AB630-FAF7-3240-9112-8503559702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20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AB630-FAF7-3240-9112-8503559702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20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AB630-FAF7-3240-9112-8503559702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20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AB630-FAF7-3240-9112-8503559702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20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AB630-FAF7-3240-9112-8503559702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20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10/20/14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bcw3@tc.columbia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VAhealth.org" TargetMode="External"/><Relationship Id="rId4" Type="http://schemas.openxmlformats.org/officeDocument/2006/relationships/hyperlink" Target="http://www.GoAnimate.com" TargetMode="Externa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GoAnimate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SurveyMonkey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18" y="898958"/>
            <a:ext cx="9144000" cy="1470025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500" b="1" dirty="0">
                <a:ln/>
                <a:solidFill>
                  <a:schemeClr val="accent3"/>
                </a:solidFill>
              </a:rPr>
              <a:t>E-HEALTH Interventions Using Avatar Videos to Address Health Disparities: Results of Online Survey Evaluations Conducted by the Research Group on Disparities in Health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82334"/>
            <a:ext cx="9144000" cy="3767666"/>
          </a:xfrm>
          <a:solidFill>
            <a:schemeClr val="accent3">
              <a:lumMod val="75000"/>
            </a:schemeClr>
          </a:solidFill>
        </p:spPr>
        <p:txBody>
          <a:bodyPr anchor="t">
            <a:normAutofit fontScale="25000" lnSpcReduction="20000"/>
          </a:bodyPr>
          <a:lstStyle/>
          <a:p>
            <a:pPr lvl="1">
              <a:lnSpc>
                <a:spcPct val="90000"/>
              </a:lnSpc>
            </a:pPr>
            <a:r>
              <a:rPr lang="en-US" sz="6400" b="1" dirty="0" smtClean="0">
                <a:solidFill>
                  <a:srgbClr val="0071BF"/>
                </a:solidFill>
                <a:latin typeface="Arial"/>
                <a:cs typeface="Arial"/>
              </a:rPr>
              <a:t>Presentation by </a:t>
            </a:r>
          </a:p>
          <a:p>
            <a:pPr lvl="1">
              <a:lnSpc>
                <a:spcPct val="90000"/>
              </a:lnSpc>
            </a:pPr>
            <a:r>
              <a:rPr lang="en-US" sz="6400" b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Barbara C. Wallace, Ph.D.</a:t>
            </a:r>
          </a:p>
          <a:p>
            <a:pPr lvl="1">
              <a:lnSpc>
                <a:spcPct val="90000"/>
              </a:lnSpc>
            </a:pPr>
            <a:r>
              <a:rPr lang="en-US" sz="6400" b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Professor of Health Education, Coordinator of the Programs in Health Education and Community Health Education</a:t>
            </a:r>
          </a:p>
          <a:p>
            <a:pPr lvl="1">
              <a:lnSpc>
                <a:spcPct val="90000"/>
              </a:lnSpc>
            </a:pPr>
            <a:r>
              <a:rPr lang="en-US" sz="6400" b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Director of Health Equity, Center for Health Equity and Urban Science Education (CHEUSE)</a:t>
            </a:r>
          </a:p>
          <a:p>
            <a:pPr lvl="1">
              <a:lnSpc>
                <a:spcPct val="90000"/>
              </a:lnSpc>
            </a:pPr>
            <a:r>
              <a:rPr lang="en-US" sz="6400" b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Department of Health and Behavior Studies</a:t>
            </a:r>
          </a:p>
          <a:p>
            <a:pPr lvl="1">
              <a:lnSpc>
                <a:spcPct val="90000"/>
              </a:lnSpc>
            </a:pPr>
            <a:r>
              <a:rPr lang="en-US" sz="6400" b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Teachers College, Columbia University</a:t>
            </a:r>
          </a:p>
          <a:p>
            <a:pPr lvl="1">
              <a:lnSpc>
                <a:spcPct val="90000"/>
              </a:lnSpc>
            </a:pPr>
            <a:r>
              <a:rPr lang="en-US" sz="6400" b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New York, NY 10027   </a:t>
            </a:r>
            <a:r>
              <a:rPr lang="en-US" sz="6400" b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  <a:hlinkClick r:id="rId2"/>
              </a:rPr>
              <a:t>bcw3@tc.columbia.edu</a:t>
            </a:r>
            <a:endParaRPr lang="en-US" sz="6400" b="1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 lvl="1">
              <a:lnSpc>
                <a:spcPct val="90000"/>
              </a:lnSpc>
            </a:pPr>
            <a:endParaRPr lang="en-US" sz="6400" b="1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 lvl="1">
              <a:lnSpc>
                <a:spcPct val="90000"/>
              </a:lnSpc>
            </a:pPr>
            <a:r>
              <a:rPr lang="en-US" sz="6400" b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A Presentation at the “</a:t>
            </a:r>
            <a:r>
              <a:rPr lang="en-US" sz="6400" b="1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Health Informatics &amp; Technology Conference” (HITC-</a:t>
            </a:r>
            <a:r>
              <a:rPr lang="en-US" sz="6400" b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2014), October 20, 2014 - </a:t>
            </a:r>
            <a:r>
              <a:rPr lang="en-US" sz="6400" b="1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Conference theme </a:t>
            </a:r>
            <a:r>
              <a:rPr lang="en-US" sz="6400" b="1" i="1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“Transforming the future of health care” </a:t>
            </a:r>
            <a:endParaRPr lang="en-US" sz="6400" b="1" dirty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 lvl="1">
              <a:lnSpc>
                <a:spcPct val="90000"/>
              </a:lnSpc>
            </a:pPr>
            <a:r>
              <a:rPr lang="en-US" sz="6400" b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Double </a:t>
            </a:r>
            <a:r>
              <a:rPr lang="en-US" sz="6400" b="1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Tree by Hilton Baltimore - BWI </a:t>
            </a:r>
            <a:r>
              <a:rPr lang="en-US" sz="6400" b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Airport</a:t>
            </a:r>
          </a:p>
          <a:p>
            <a:pPr lvl="1">
              <a:lnSpc>
                <a:spcPct val="90000"/>
              </a:lnSpc>
            </a:pPr>
            <a:r>
              <a:rPr lang="en-US" sz="6400" b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Benjamin </a:t>
            </a:r>
            <a:r>
              <a:rPr lang="en-US" sz="6400" b="1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Banneker Hal</a:t>
            </a:r>
            <a:endParaRPr lang="en-US" sz="6400" b="1" dirty="0" smtClean="0">
              <a:solidFill>
                <a:schemeClr val="bg2">
                  <a:lumMod val="75000"/>
                </a:schemeClr>
              </a:solidFill>
              <a:latin typeface="Arial"/>
              <a:cs typeface="Arial"/>
            </a:endParaRPr>
          </a:p>
          <a:p>
            <a:pPr lvl="1">
              <a:lnSpc>
                <a:spcPct val="90000"/>
              </a:lnSpc>
            </a:pPr>
            <a:r>
              <a:rPr lang="en-US" sz="6400" b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Baltimore</a:t>
            </a:r>
            <a:r>
              <a:rPr lang="en-US" sz="6400" b="1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, </a:t>
            </a:r>
            <a:r>
              <a:rPr lang="en-US" sz="6400" b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MD, USA </a:t>
            </a:r>
          </a:p>
          <a:p>
            <a:pPr lvl="1">
              <a:lnSpc>
                <a:spcPct val="90000"/>
              </a:lnSpc>
            </a:pPr>
            <a:r>
              <a:rPr lang="en-US" sz="6400" b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(Hosted </a:t>
            </a:r>
            <a:r>
              <a:rPr lang="en-US" sz="6400" b="1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by OMICS Group </a:t>
            </a:r>
            <a:r>
              <a:rPr lang="en-US" sz="6400" b="1" dirty="0" smtClean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Conferences)</a:t>
            </a:r>
          </a:p>
          <a:p>
            <a:pPr algn="just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935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58116"/>
            <a:ext cx="9144000" cy="1381218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>
                <a:ln/>
                <a:solidFill>
                  <a:schemeClr val="accent3"/>
                </a:solidFill>
              </a:rPr>
              <a:t>Garcia, D.E.  (2013). Diffusing the Innovation of E-HEALTH Featuring Avatar Videos Designed to Empower Men Who Have Sex With Men To Increase HIV Testing, Screening for Sexually Transmitted Infections, and Risk Reduction Behaviors</a:t>
            </a:r>
          </a:p>
          <a:p>
            <a:pPr algn="ctr"/>
            <a:r>
              <a:rPr lang="en-US" sz="2000" b="1" dirty="0">
                <a:ln/>
                <a:solidFill>
                  <a:schemeClr val="accent3"/>
                </a:solidFill>
              </a:rPr>
              <a:t>Doctoral Dissertation, Teachers College, Columbia University (N=188)</a:t>
            </a:r>
            <a:endParaRPr lang="en-US" sz="2000" b="1" dirty="0">
              <a:ln/>
              <a:solidFill>
                <a:schemeClr val="bg1"/>
              </a:solidFill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0" y="1555750"/>
            <a:ext cx="9144000" cy="530225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anchor="t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2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u="sng" dirty="0" smtClean="0"/>
              <a:t>EARLY ADOPTERS OF INNOVATION OF E-HEALTH</a:t>
            </a:r>
          </a:p>
          <a:p>
            <a:r>
              <a:rPr lang="en-US" sz="2400" dirty="0" smtClean="0"/>
              <a:t>Yes</a:t>
            </a:r>
            <a:r>
              <a:rPr lang="en-US" sz="2400" dirty="0"/>
              <a:t>, I would recommend them</a:t>
            </a:r>
            <a:r>
              <a:rPr lang="en-US" sz="2400" dirty="0" smtClean="0"/>
              <a:t>. 		N= 122</a:t>
            </a:r>
            <a:r>
              <a:rPr lang="en-US" sz="2400" dirty="0"/>
              <a:t> </a:t>
            </a:r>
            <a:r>
              <a:rPr lang="en-US" sz="2400" dirty="0" smtClean="0"/>
              <a:t>    68.1%</a:t>
            </a:r>
            <a:endParaRPr lang="en-US" sz="2400" dirty="0"/>
          </a:p>
          <a:p>
            <a:r>
              <a:rPr lang="en-US" sz="2400" dirty="0"/>
              <a:t>No, I would NOT recommend them</a:t>
            </a:r>
            <a:r>
              <a:rPr lang="en-US" sz="2400" dirty="0" smtClean="0"/>
              <a:t>.     	N=59</a:t>
            </a:r>
            <a:r>
              <a:rPr lang="en-US" sz="2400" dirty="0"/>
              <a:t> </a:t>
            </a:r>
            <a:r>
              <a:rPr lang="en-US" sz="2400" dirty="0" smtClean="0"/>
              <a:t>         31.4 %</a:t>
            </a:r>
            <a:endParaRPr lang="en-US" sz="2400" dirty="0"/>
          </a:p>
          <a:p>
            <a:r>
              <a:rPr lang="en-US" sz="2400" dirty="0"/>
              <a:t>Missing </a:t>
            </a:r>
            <a:r>
              <a:rPr lang="en-US" sz="2400" dirty="0" smtClean="0"/>
              <a:t>Response				N=1</a:t>
            </a:r>
            <a:r>
              <a:rPr lang="en-US" sz="2400" dirty="0"/>
              <a:t> </a:t>
            </a:r>
            <a:r>
              <a:rPr lang="en-US" sz="2400" dirty="0" smtClean="0"/>
              <a:t>                 .5 %</a:t>
            </a:r>
            <a:endParaRPr lang="en-US" sz="2400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82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58116"/>
            <a:ext cx="9144000" cy="1381218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ln/>
                <a:solidFill>
                  <a:schemeClr val="accent3"/>
                </a:solidFill>
              </a:rPr>
              <a:t>Wallace, B.C. (2014). E-HEALTH Interventions Using Avatar Videos to Address Health Disparities: Results of Online Survey Evaluations Conducted by the Research Group on Disparities in Health. </a:t>
            </a:r>
          </a:p>
          <a:p>
            <a:pPr algn="ctr"/>
            <a:r>
              <a:rPr lang="en-US" sz="2400" b="1" dirty="0" smtClean="0">
                <a:ln/>
                <a:solidFill>
                  <a:schemeClr val="bg1"/>
                </a:solidFill>
              </a:rPr>
              <a:t>bcw3@tc.columbia.edu</a:t>
            </a:r>
            <a:endParaRPr lang="en-US" sz="2400" b="1" dirty="0">
              <a:ln/>
              <a:solidFill>
                <a:schemeClr val="bg1"/>
              </a:solidFill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0" y="1555750"/>
            <a:ext cx="9144000" cy="530225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anchor="t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2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charset="2"/>
              <a:buChar char="u"/>
            </a:pPr>
            <a:r>
              <a:rPr lang="en-US" dirty="0" smtClean="0"/>
              <a:t>Garcia (2013) is just illustrative of our numerous culturally appropriate research tools that have produced significant findings for </a:t>
            </a:r>
            <a:r>
              <a:rPr lang="en-US" b="1" dirty="0" smtClean="0"/>
              <a:t>movement across stages of change, increases in self-efficacy, and for viewers being early adopters of the innovation of diffusing e-health</a:t>
            </a:r>
          </a:p>
          <a:p>
            <a:pPr algn="just">
              <a:buFont typeface="Wingdings" charset="2"/>
              <a:buChar char="u"/>
            </a:pPr>
            <a:r>
              <a:rPr lang="en-US" dirty="0" smtClean="0"/>
              <a:t>Collectively</a:t>
            </a:r>
            <a:r>
              <a:rPr lang="en-US" dirty="0"/>
              <a:t>, the links to the avatar videos in the public domain and on special e-health websites, along with the research findings and original research </a:t>
            </a:r>
            <a:r>
              <a:rPr lang="en-US" dirty="0" smtClean="0"/>
              <a:t>measures</a:t>
            </a:r>
            <a:r>
              <a:rPr lang="en-US" dirty="0"/>
              <a:t> </a:t>
            </a:r>
            <a:r>
              <a:rPr lang="en-US" dirty="0" smtClean="0"/>
              <a:t>suggest the </a:t>
            </a:r>
            <a:r>
              <a:rPr lang="en-US" dirty="0"/>
              <a:t>potential for e-health—specifically designed to be culturally appropriate in light of consumer characteristics and needs—to have a significant impact on population and community health. </a:t>
            </a:r>
            <a:endParaRPr lang="en-US" dirty="0" smtClean="0"/>
          </a:p>
          <a:p>
            <a:pPr algn="just">
              <a:buFont typeface="Wingdings" charset="2"/>
              <a:buChar char="u"/>
            </a:pPr>
            <a:r>
              <a:rPr lang="en-US" dirty="0" smtClean="0"/>
              <a:t>FUTURE POTENTIAL – To provide E-HEALTH on virtually any topic in brief 2 minute to 5 minute avatar videos, while tailoring the avatars to match the characteristics of varied consumers, ensuring cultural appropriateness</a:t>
            </a:r>
          </a:p>
          <a:p>
            <a:pPr algn="just">
              <a:buFont typeface="Wingdings" charset="2"/>
              <a:buChar char="u"/>
            </a:pPr>
            <a:r>
              <a:rPr lang="en-US" dirty="0" smtClean="0"/>
              <a:t>RGDH MODEL – May transport to varied applications to ensure ease of access of E-HEALTH to varied populations</a:t>
            </a:r>
          </a:p>
          <a:p>
            <a:pPr algn="just">
              <a:buFont typeface="Wingdings" charset="2"/>
              <a:buChar char="u"/>
            </a:pPr>
            <a:r>
              <a:rPr lang="en-US" dirty="0" smtClean="0"/>
              <a:t>THANK YOU! bcw3@tc.columbia.edu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973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58116"/>
            <a:ext cx="9144000" cy="1381218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ln/>
                <a:solidFill>
                  <a:schemeClr val="accent3"/>
                </a:solidFill>
              </a:rPr>
              <a:t>Wallace, B.C. (2014). E-HEALTH Interventions Using Avatar Videos to Address Health Disparities: Results of Online Survey Evaluations Conducted by the Research Group on Disparities in Health. </a:t>
            </a:r>
          </a:p>
          <a:p>
            <a:pPr algn="ctr"/>
            <a:r>
              <a:rPr lang="en-US" sz="2400" b="1" dirty="0" smtClean="0">
                <a:ln/>
                <a:solidFill>
                  <a:schemeClr val="bg1"/>
                </a:solidFill>
              </a:rPr>
              <a:t>bcw3@tc.columbia.edu</a:t>
            </a:r>
            <a:endParaRPr lang="en-US" sz="2400" b="1" dirty="0">
              <a:ln/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555750"/>
            <a:ext cx="9144000" cy="530225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anchor="t">
            <a:normAutofit fontScale="925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2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charset="2"/>
              <a:buChar char="u"/>
            </a:pPr>
            <a:r>
              <a:rPr lang="en-US" sz="2400" dirty="0" smtClean="0"/>
              <a:t>Research Group on Disparities in Health (RGDH) was founded in 2003</a:t>
            </a:r>
          </a:p>
          <a:p>
            <a:pPr algn="just">
              <a:buFont typeface="Wingdings" charset="2"/>
              <a:buChar char="u"/>
            </a:pPr>
            <a:r>
              <a:rPr lang="en-US" sz="2400" dirty="0" smtClean="0"/>
              <a:t>RGDH is part of the Center for Health Equity and Urban Science Education (CHEUSE)</a:t>
            </a:r>
          </a:p>
          <a:p>
            <a:pPr algn="just">
              <a:buFont typeface="Wingdings" charset="2"/>
              <a:buChar char="u"/>
            </a:pPr>
            <a:r>
              <a:rPr lang="en-US" sz="2400" dirty="0" smtClean="0"/>
              <a:t>In 2006, the RGDH began to pioneer E-Health research using original protocols (e.g. online focus groups, interviews, surveys) and new culturally appropriate measures to evaluate healthcare websites, including Dr. Donna Bacon launching </a:t>
            </a:r>
            <a:r>
              <a:rPr lang="en-US" sz="2400" dirty="0" smtClean="0">
                <a:solidFill>
                  <a:schemeClr val="accent1"/>
                </a:solidFill>
                <a:latin typeface="Arial Black"/>
                <a:cs typeface="Arial Black"/>
                <a:hlinkClick r:id="rId3"/>
              </a:rPr>
              <a:t>www.DIVAhealth.org</a:t>
            </a:r>
            <a:endParaRPr lang="en-US" sz="2400" dirty="0" smtClean="0">
              <a:solidFill>
                <a:schemeClr val="accent1"/>
              </a:solidFill>
              <a:latin typeface="Arial Black"/>
              <a:cs typeface="Arial Black"/>
            </a:endParaRPr>
          </a:p>
          <a:p>
            <a:pPr algn="just">
              <a:buFont typeface="Wingdings" charset="2"/>
              <a:buChar char="u"/>
            </a:pPr>
            <a:r>
              <a:rPr lang="en-US" sz="2400" dirty="0"/>
              <a:t> </a:t>
            </a:r>
            <a:r>
              <a:rPr lang="en-US" sz="2400" dirty="0" smtClean="0">
                <a:solidFill>
                  <a:schemeClr val="accent1"/>
                </a:solidFill>
                <a:latin typeface="Arial Black"/>
                <a:cs typeface="Arial Black"/>
                <a:hlinkClick r:id="rId3"/>
              </a:rPr>
              <a:t>www.DIVAhealth.org</a:t>
            </a:r>
            <a:r>
              <a:rPr lang="en-US" sz="2400" dirty="0" smtClean="0">
                <a:solidFill>
                  <a:schemeClr val="accent1"/>
                </a:solidFill>
                <a:latin typeface="Arial Black"/>
                <a:cs typeface="Arial Black"/>
              </a:rPr>
              <a:t> </a:t>
            </a:r>
            <a:r>
              <a:rPr lang="en-US" sz="2400" dirty="0" smtClean="0"/>
              <a:t>has hosted 20 research studies to date, including the use of videos, avatar videos/cartoons (i.e. via </a:t>
            </a:r>
            <a:r>
              <a:rPr lang="en-US" sz="2400" b="1" dirty="0" err="1" smtClean="0">
                <a:hlinkClick r:id="rId4"/>
              </a:rPr>
              <a:t>www.GoAnimate.com</a:t>
            </a:r>
            <a:r>
              <a:rPr lang="en-US" sz="2400" dirty="0" smtClean="0"/>
              <a:t>)</a:t>
            </a:r>
            <a:endParaRPr lang="en-US" sz="2400" dirty="0">
              <a:solidFill>
                <a:schemeClr val="accent1"/>
              </a:solidFill>
              <a:latin typeface="Arial Black"/>
              <a:cs typeface="Arial Black"/>
            </a:endParaRPr>
          </a:p>
          <a:p>
            <a:pPr algn="just">
              <a:buFont typeface="Wingdings" charset="2"/>
              <a:buChar char="u"/>
            </a:pPr>
            <a:r>
              <a:rPr lang="en-US" sz="2400" dirty="0" smtClean="0"/>
              <a:t>The RGDH has also created other websites to host E-Health research studies, including brief online intervention </a:t>
            </a:r>
            <a:r>
              <a:rPr lang="en-US" sz="2400" dirty="0" smtClean="0"/>
              <a:t>studies – </a:t>
            </a:r>
            <a:r>
              <a:rPr lang="en-US" sz="2400" b="1" dirty="0" smtClean="0">
                <a:solidFill>
                  <a:srgbClr val="FF7F01"/>
                </a:solidFill>
                <a:latin typeface="Arial Black"/>
                <a:cs typeface="Arial Black"/>
              </a:rPr>
              <a:t>“EDUTAINMENT”</a:t>
            </a:r>
            <a:endParaRPr lang="en-US" sz="2400" b="1" dirty="0" smtClean="0">
              <a:solidFill>
                <a:srgbClr val="FF7F01"/>
              </a:solidFill>
              <a:latin typeface="Arial Black"/>
              <a:cs typeface="Arial Black"/>
            </a:endParaRPr>
          </a:p>
          <a:p>
            <a:pPr algn="just">
              <a:buFont typeface="Wingdings" charset="2"/>
              <a:buChar char="u"/>
            </a:pPr>
            <a:endParaRPr lang="en-US" sz="2400" dirty="0">
              <a:solidFill>
                <a:schemeClr val="accent1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513800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58116"/>
            <a:ext cx="9144000" cy="1381218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ln/>
                <a:solidFill>
                  <a:schemeClr val="accent3"/>
                </a:solidFill>
              </a:rPr>
              <a:t>Wallace, B.C. (2014). E-HEALTH Interventions Using Avatar Videos to Address Health Disparities: Results of Online Survey Evaluations Conducted by the Research Group on Disparities in Health. </a:t>
            </a:r>
          </a:p>
          <a:p>
            <a:pPr algn="ctr"/>
            <a:r>
              <a:rPr lang="en-US" sz="2400" b="1" dirty="0" smtClean="0">
                <a:ln/>
                <a:solidFill>
                  <a:schemeClr val="bg1"/>
                </a:solidFill>
              </a:rPr>
              <a:t>bcw3@tc.columbia.edu</a:t>
            </a:r>
            <a:endParaRPr lang="en-US" sz="2400" b="1" dirty="0">
              <a:ln/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555750"/>
            <a:ext cx="9144000" cy="530225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anchor="t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2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charset="2"/>
              <a:buChar char="u"/>
            </a:pPr>
            <a:r>
              <a:rPr lang="en-US" sz="2400" b="1" dirty="0" smtClean="0"/>
              <a:t>2 to 5 minute avatar </a:t>
            </a:r>
            <a:r>
              <a:rPr lang="en-US" sz="2400" b="1" dirty="0"/>
              <a:t>videos </a:t>
            </a:r>
            <a:r>
              <a:rPr lang="en-US" sz="2400" dirty="0"/>
              <a:t>have been developed as brief online e-health interventions designed to address health </a:t>
            </a:r>
            <a:r>
              <a:rPr lang="en-US" sz="2400" dirty="0" smtClean="0"/>
              <a:t>disparities </a:t>
            </a:r>
          </a:p>
          <a:p>
            <a:pPr algn="just">
              <a:buFont typeface="Wingdings" charset="2"/>
              <a:buChar char="u"/>
            </a:pPr>
            <a:r>
              <a:rPr lang="en-US" sz="2400" dirty="0"/>
              <a:t>The avatar videos have provided e-health on </a:t>
            </a:r>
            <a:r>
              <a:rPr lang="en-US" sz="2400" dirty="0" smtClean="0"/>
              <a:t>varied topics: </a:t>
            </a:r>
          </a:p>
          <a:p>
            <a:pPr algn="just">
              <a:buFont typeface="Wingdings" charset="2"/>
              <a:buChar char="Ø"/>
            </a:pPr>
            <a:r>
              <a:rPr lang="en-US" sz="2400" dirty="0" smtClean="0"/>
              <a:t>HIV </a:t>
            </a:r>
            <a:r>
              <a:rPr lang="en-US" sz="2400" dirty="0"/>
              <a:t>risk reduction strategies for </a:t>
            </a:r>
            <a:r>
              <a:rPr lang="en-US" sz="2400" dirty="0" smtClean="0"/>
              <a:t>Men who have Sex with Men</a:t>
            </a:r>
          </a:p>
          <a:p>
            <a:pPr algn="just">
              <a:buFont typeface="Wingdings" charset="2"/>
              <a:buChar char="Ø"/>
            </a:pPr>
            <a:r>
              <a:rPr lang="en-US" sz="2400" dirty="0" smtClean="0"/>
              <a:t>Education </a:t>
            </a:r>
            <a:r>
              <a:rPr lang="en-US" sz="2400" dirty="0"/>
              <a:t>on the HIV window period for diverse </a:t>
            </a:r>
            <a:r>
              <a:rPr lang="en-US" sz="2400" dirty="0" smtClean="0"/>
              <a:t>men</a:t>
            </a:r>
          </a:p>
          <a:p>
            <a:pPr algn="just">
              <a:buFont typeface="Wingdings" charset="2"/>
              <a:buChar char="Ø"/>
            </a:pPr>
            <a:r>
              <a:rPr lang="en-US" sz="2400" dirty="0" smtClean="0"/>
              <a:t>Education </a:t>
            </a:r>
            <a:r>
              <a:rPr lang="en-US" sz="2400" dirty="0"/>
              <a:t>on nine methods of pregnancy prevention for African American </a:t>
            </a:r>
            <a:r>
              <a:rPr lang="en-US" sz="2400" dirty="0" smtClean="0"/>
              <a:t>women</a:t>
            </a:r>
          </a:p>
          <a:p>
            <a:pPr algn="just">
              <a:buFont typeface="Wingdings" charset="2"/>
              <a:buChar char="Ø"/>
            </a:pPr>
            <a:r>
              <a:rPr lang="en-US" sz="2400" dirty="0" smtClean="0"/>
              <a:t>Education </a:t>
            </a:r>
            <a:r>
              <a:rPr lang="en-US" sz="2400" dirty="0"/>
              <a:t>on </a:t>
            </a:r>
            <a:r>
              <a:rPr lang="en-US" sz="2400" dirty="0" err="1"/>
              <a:t>MyPlate</a:t>
            </a:r>
            <a:r>
              <a:rPr lang="en-US" sz="2400" dirty="0"/>
              <a:t> </a:t>
            </a:r>
            <a:r>
              <a:rPr lang="en-US" sz="2400" dirty="0" smtClean="0"/>
              <a:t>(serving plate ½ fruits &amp; Vegetables) and increasing physical </a:t>
            </a:r>
            <a:r>
              <a:rPr lang="en-US" sz="2400" dirty="0"/>
              <a:t>activity designed for African American mothers and their children—as </a:t>
            </a:r>
            <a:r>
              <a:rPr lang="en-US" sz="2400" dirty="0" smtClean="0"/>
              <a:t>examples.</a:t>
            </a:r>
          </a:p>
          <a:p>
            <a:pPr algn="just">
              <a:buFont typeface="Wingdings" charset="2"/>
              <a:buChar char="u"/>
            </a:pPr>
            <a:endParaRPr lang="en-US" sz="2400" dirty="0">
              <a:solidFill>
                <a:schemeClr val="accent1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341422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58116"/>
            <a:ext cx="9144000" cy="1381218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ln/>
                <a:solidFill>
                  <a:schemeClr val="accent3"/>
                </a:solidFill>
              </a:rPr>
              <a:t>Wallace, B.C. (2014). E-HEALTH Interventions Using Avatar Videos to Address Health Disparities: Results of Online Survey Evaluations Conducted by the Research Group on Disparities in Health. </a:t>
            </a:r>
          </a:p>
          <a:p>
            <a:pPr algn="ctr"/>
            <a:r>
              <a:rPr lang="en-US" sz="2400" b="1" dirty="0" smtClean="0">
                <a:ln/>
                <a:solidFill>
                  <a:schemeClr val="bg1"/>
                </a:solidFill>
              </a:rPr>
              <a:t>bcw3@tc.columbia.edu</a:t>
            </a:r>
            <a:endParaRPr lang="en-US" sz="2400" b="1" dirty="0">
              <a:ln/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555750"/>
            <a:ext cx="9144000" cy="530225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anchor="t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2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charset="2"/>
              <a:buChar char="u"/>
            </a:pPr>
            <a:r>
              <a:rPr lang="en-US" sz="2400" dirty="0" smtClean="0"/>
              <a:t>The RGDH process:</a:t>
            </a:r>
          </a:p>
          <a:p>
            <a:pPr lvl="1" algn="just">
              <a:buFont typeface="Wingdings" charset="2"/>
              <a:buChar char="u"/>
            </a:pPr>
            <a:r>
              <a:rPr lang="en-US" sz="2800" dirty="0" smtClean="0"/>
              <a:t>Latest research used to write scripts for avatar videos</a:t>
            </a:r>
          </a:p>
          <a:p>
            <a:pPr lvl="1" algn="just">
              <a:buFont typeface="Wingdings" charset="2"/>
              <a:buChar char="u"/>
            </a:pPr>
            <a:r>
              <a:rPr lang="en-US" sz="2800" dirty="0" smtClean="0"/>
              <a:t>Design </a:t>
            </a:r>
            <a:r>
              <a:rPr lang="en-US" sz="2800" dirty="0"/>
              <a:t>avatar </a:t>
            </a:r>
            <a:r>
              <a:rPr lang="en-US" sz="2800" dirty="0" smtClean="0"/>
              <a:t>videos using characters chosen to match the diverse demographics of the target audience—tailoring characteristics for cultural appropriateness</a:t>
            </a:r>
          </a:p>
          <a:p>
            <a:pPr lvl="1" algn="just">
              <a:buFont typeface="Wingdings" charset="2"/>
              <a:buChar char="u"/>
            </a:pPr>
            <a:r>
              <a:rPr lang="en-US" sz="2800" dirty="0" smtClean="0"/>
              <a:t>Use </a:t>
            </a:r>
            <a:r>
              <a:rPr lang="en-US" sz="2800" dirty="0" smtClean="0">
                <a:hlinkClick r:id="rId3"/>
              </a:rPr>
              <a:t>www.GoAnimate.com</a:t>
            </a:r>
            <a:r>
              <a:rPr lang="en-US" sz="2800" dirty="0" smtClean="0"/>
              <a:t> technology to create brief videos</a:t>
            </a:r>
          </a:p>
          <a:p>
            <a:pPr lvl="1" algn="just">
              <a:buFont typeface="Wingdings" charset="2"/>
              <a:buChar char="u"/>
            </a:pPr>
            <a:r>
              <a:rPr lang="en-US" sz="2800" dirty="0" smtClean="0"/>
              <a:t>Launch a social </a:t>
            </a:r>
            <a:r>
              <a:rPr lang="en-US" sz="2800" dirty="0"/>
              <a:t>marketing </a:t>
            </a:r>
            <a:r>
              <a:rPr lang="en-US" sz="2800" dirty="0" smtClean="0"/>
              <a:t>campaign (i.e. twitter, text-messaging, e-mail, Facebook, Linked In) to </a:t>
            </a:r>
            <a:r>
              <a:rPr lang="en-US" sz="2800" dirty="0"/>
              <a:t>disseminate </a:t>
            </a:r>
            <a:r>
              <a:rPr lang="en-US" sz="2800" dirty="0" smtClean="0"/>
              <a:t>a link to the videos and survey, </a:t>
            </a:r>
            <a:r>
              <a:rPr lang="en-US" sz="2800" dirty="0"/>
              <a:t>and </a:t>
            </a:r>
            <a:r>
              <a:rPr lang="en-US" sz="2800" dirty="0" smtClean="0"/>
              <a:t>conduct </a:t>
            </a:r>
            <a:r>
              <a:rPr lang="en-US" sz="2800" dirty="0"/>
              <a:t>online research to evaluate the impact of the </a:t>
            </a:r>
            <a:r>
              <a:rPr lang="en-US" sz="2800" dirty="0" smtClean="0"/>
              <a:t>videos</a:t>
            </a:r>
            <a:endParaRPr lang="en-US" sz="2800" dirty="0">
              <a:solidFill>
                <a:schemeClr val="accent1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341422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58116"/>
            <a:ext cx="9144000" cy="1381218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ln/>
                <a:solidFill>
                  <a:schemeClr val="accent3"/>
                </a:solidFill>
              </a:rPr>
              <a:t>Wallace, B.C. (2014). E-HEALTH Interventions Using Avatar Videos to Address Health Disparities: Results of Online Survey Evaluations Conducted by the Research Group on Disparities in Health. </a:t>
            </a:r>
          </a:p>
          <a:p>
            <a:pPr algn="ctr"/>
            <a:r>
              <a:rPr lang="en-US" sz="2400" b="1" dirty="0" smtClean="0">
                <a:ln/>
                <a:solidFill>
                  <a:schemeClr val="bg1"/>
                </a:solidFill>
              </a:rPr>
              <a:t>bcw3@tc.columbia.edu</a:t>
            </a:r>
            <a:endParaRPr lang="en-US" sz="2400" b="1" dirty="0">
              <a:ln/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414642"/>
            <a:ext cx="9144000" cy="544335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anchor="t">
            <a:no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2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80000"/>
              </a:lnSpc>
              <a:buFont typeface="Wingdings" charset="2"/>
              <a:buChar char="u"/>
            </a:pPr>
            <a:r>
              <a:rPr lang="en-US" sz="1900" dirty="0" smtClean="0"/>
              <a:t>RGDH has pioneered embedding avatar videos within online surveys (</a:t>
            </a:r>
            <a:r>
              <a:rPr lang="en-US" sz="1900" dirty="0" smtClean="0">
                <a:hlinkClick r:id="rId3"/>
              </a:rPr>
              <a:t>www.SurveyMonkey.com</a:t>
            </a:r>
            <a:r>
              <a:rPr lang="en-US" sz="1900" dirty="0" smtClean="0"/>
              <a:t>) and </a:t>
            </a:r>
            <a:r>
              <a:rPr lang="en-US" sz="1900" dirty="0" smtClean="0">
                <a:solidFill>
                  <a:srgbClr val="FF7F01"/>
                </a:solidFill>
                <a:latin typeface="Arial Black"/>
                <a:cs typeface="Arial Black"/>
              </a:rPr>
              <a:t>BRIEF E-HEALTH INTERVENTIONS </a:t>
            </a:r>
            <a:r>
              <a:rPr lang="en-US" sz="1900" dirty="0" smtClean="0"/>
              <a:t>via </a:t>
            </a:r>
            <a:r>
              <a:rPr lang="en-US" sz="1900" b="1" dirty="0" smtClean="0"/>
              <a:t>pre-video viewin</a:t>
            </a:r>
            <a:r>
              <a:rPr lang="en-US" sz="1900" dirty="0" smtClean="0"/>
              <a:t>g </a:t>
            </a:r>
            <a:r>
              <a:rPr lang="en-US" sz="1900" b="1" dirty="0" smtClean="0"/>
              <a:t>versus post-video viewing comparisons on scales measuring:</a:t>
            </a:r>
          </a:p>
          <a:p>
            <a:pPr algn="just">
              <a:lnSpc>
                <a:spcPct val="80000"/>
              </a:lnSpc>
              <a:buFont typeface="Wingdings" charset="2"/>
              <a:buChar char="q"/>
            </a:pPr>
            <a:r>
              <a:rPr lang="en-US" sz="1900" b="1" dirty="0" smtClean="0"/>
              <a:t>Stage of change for performing specific behaviors </a:t>
            </a:r>
            <a:r>
              <a:rPr lang="en-US" sz="1900" dirty="0" smtClean="0"/>
              <a:t>[i.e. from the </a:t>
            </a:r>
            <a:r>
              <a:rPr lang="en-US" sz="1900" dirty="0" err="1" smtClean="0"/>
              <a:t>Transtheoretical</a:t>
            </a:r>
            <a:r>
              <a:rPr lang="en-US" sz="1900" dirty="0" smtClean="0"/>
              <a:t> model of </a:t>
            </a:r>
            <a:r>
              <a:rPr lang="en-US" sz="1900" dirty="0" err="1" smtClean="0"/>
              <a:t>Prochaska</a:t>
            </a:r>
            <a:r>
              <a:rPr lang="en-US" sz="1900" dirty="0" smtClean="0"/>
              <a:t> and </a:t>
            </a:r>
            <a:r>
              <a:rPr lang="en-US" sz="1900" dirty="0" err="1" smtClean="0"/>
              <a:t>DiClemente</a:t>
            </a:r>
            <a:r>
              <a:rPr lang="en-US" sz="1900" dirty="0" smtClean="0"/>
              <a:t> (1983) where one may be in the stages of </a:t>
            </a:r>
            <a:r>
              <a:rPr lang="en-US" sz="1900" dirty="0" err="1" smtClean="0"/>
              <a:t>precontemplation</a:t>
            </a:r>
            <a:r>
              <a:rPr lang="en-US" sz="1900" dirty="0" smtClean="0"/>
              <a:t>, or contemplation, or preparation, or action, or maintenance)</a:t>
            </a:r>
          </a:p>
          <a:p>
            <a:pPr algn="just">
              <a:lnSpc>
                <a:spcPct val="80000"/>
              </a:lnSpc>
              <a:buFont typeface="Wingdings" charset="2"/>
              <a:buChar char="q"/>
            </a:pPr>
            <a:r>
              <a:rPr lang="en-US" sz="1900" b="1" dirty="0" smtClean="0"/>
              <a:t>Level of self-efficacy </a:t>
            </a:r>
            <a:r>
              <a:rPr lang="en-US" sz="1900" dirty="0" smtClean="0"/>
              <a:t>[i.e. level of confidence to perform specific behavior from the work of Bandura (1986)]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n-US" sz="1900" b="1" u="sng" dirty="0" smtClean="0"/>
              <a:t>OTHER RELEVANT THEORY FOR INTEGRATED FRAMEWORK GUIDING RESEARCH</a:t>
            </a:r>
          </a:p>
          <a:p>
            <a:pPr algn="just">
              <a:lnSpc>
                <a:spcPct val="80000"/>
              </a:lnSpc>
              <a:buFont typeface="Wingdings" charset="2"/>
              <a:buChar char="q"/>
            </a:pPr>
            <a:r>
              <a:rPr lang="en-US" sz="1900" b="1" dirty="0" smtClean="0"/>
              <a:t>Diffusion of Innovation Theory </a:t>
            </a:r>
            <a:r>
              <a:rPr lang="en-US" sz="1900" dirty="0" smtClean="0"/>
              <a:t>[i.e. from the work of Rogers (1962, 1995)] to see if viewers recommend the videos as early adopters of the innovation of diffusing e-health</a:t>
            </a:r>
          </a:p>
          <a:p>
            <a:pPr algn="just">
              <a:lnSpc>
                <a:spcPct val="80000"/>
              </a:lnSpc>
              <a:buFont typeface="Wingdings" charset="2"/>
              <a:buChar char="q"/>
            </a:pPr>
            <a:r>
              <a:rPr lang="en-US" sz="1900" b="1" dirty="0" smtClean="0"/>
              <a:t>Culturally Appropriate – Tailored For Categories of Consumers  </a:t>
            </a:r>
            <a:r>
              <a:rPr lang="en-US" sz="1900" dirty="0" smtClean="0"/>
              <a:t>[i.e. </a:t>
            </a:r>
            <a:r>
              <a:rPr lang="en-US" sz="1900" dirty="0" err="1" smtClean="0"/>
              <a:t>Misra</a:t>
            </a:r>
            <a:r>
              <a:rPr lang="en-US" sz="1900" dirty="0" smtClean="0"/>
              <a:t> </a:t>
            </a:r>
            <a:r>
              <a:rPr lang="en-US" sz="1900" dirty="0"/>
              <a:t>and Wallace (2012) have emphasized the importance of e-health being tailored for categories of consumers and in light of the consumers’ characteristics, including being culturally </a:t>
            </a:r>
            <a:r>
              <a:rPr lang="en-US" sz="1900" dirty="0" smtClean="0"/>
              <a:t>appropriate</a:t>
            </a:r>
            <a:endParaRPr lang="en-US" sz="1900" dirty="0">
              <a:solidFill>
                <a:schemeClr val="accent1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341422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58116"/>
            <a:ext cx="9144000" cy="1381218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>
                <a:ln/>
                <a:solidFill>
                  <a:schemeClr val="accent3"/>
                </a:solidFill>
              </a:rPr>
              <a:t>Garcia, D.E.  (2013). Diffusing the Innovation of E-HEALTH Featuring Avatar Videos Designed to Empower Men Who Have Sex With Men To Increase HIV Testing, Screening for Sexually Transmitted Infections, and Risk Reduction </a:t>
            </a:r>
            <a:r>
              <a:rPr lang="en-US" sz="2000" b="1" dirty="0" smtClean="0">
                <a:ln/>
                <a:solidFill>
                  <a:schemeClr val="accent3"/>
                </a:solidFill>
              </a:rPr>
              <a:t>Behaviors.</a:t>
            </a:r>
          </a:p>
          <a:p>
            <a:pPr algn="ctr"/>
            <a:r>
              <a:rPr lang="en-US" sz="2000" b="1" dirty="0" smtClean="0">
                <a:ln/>
                <a:solidFill>
                  <a:schemeClr val="accent3"/>
                </a:solidFill>
              </a:rPr>
              <a:t>Doctoral Dissertation, Teachers College, Columbia University (N=188)</a:t>
            </a:r>
            <a:endParaRPr lang="en-US" sz="2400" b="1" dirty="0">
              <a:ln/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555750"/>
            <a:ext cx="9144000" cy="530225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anchor="t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2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charset="2"/>
              <a:buChar char="u"/>
            </a:pPr>
            <a:r>
              <a:rPr lang="en-US" sz="2400" dirty="0" smtClean="0"/>
              <a:t>SAMPLE SURVEY WITH EXCELLENT INTERNAL CONSISTENCY</a:t>
            </a:r>
          </a:p>
          <a:p>
            <a:pPr marL="0" indent="0" algn="just">
              <a:buNone/>
            </a:pPr>
            <a:r>
              <a:rPr lang="en-US" sz="2400" dirty="0"/>
              <a:t>	</a:t>
            </a:r>
            <a:r>
              <a:rPr lang="en-US" sz="2400" dirty="0" smtClean="0"/>
              <a:t>		      </a:t>
            </a:r>
            <a:r>
              <a:rPr lang="en-US" sz="2400" u="sng" dirty="0" smtClean="0"/>
              <a:t># ITEMS	   CRONBACH’S ALPHA</a:t>
            </a:r>
          </a:p>
          <a:p>
            <a:pPr marL="0" indent="0">
              <a:buNone/>
            </a:pPr>
            <a:r>
              <a:rPr lang="en-US" sz="2400" b="1" dirty="0"/>
              <a:t>HIV/STI Testing, Condom Use and Sexual Behavior Empowerment Scale 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(HIV-STI-CUSBES-7</a:t>
            </a:r>
            <a:r>
              <a:rPr lang="en-US" sz="2400" b="1" dirty="0" smtClean="0"/>
              <a:t>)</a:t>
            </a: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/>
              <a:t>	</a:t>
            </a:r>
            <a:r>
              <a:rPr lang="en-US" sz="2400" dirty="0" smtClean="0"/>
              <a:t>14              	 .</a:t>
            </a:r>
            <a:r>
              <a:rPr lang="en-US" sz="2400" dirty="0"/>
              <a:t>894</a:t>
            </a:r>
          </a:p>
          <a:p>
            <a:pPr marL="0" indent="0">
              <a:buNone/>
            </a:pPr>
            <a:r>
              <a:rPr lang="en-US" sz="2400" i="1" dirty="0"/>
              <a:t>Empowerment Stage of Change Subscale (E-SOC-7</a:t>
            </a:r>
            <a:r>
              <a:rPr lang="en-US" sz="2400" i="1" dirty="0" smtClean="0"/>
              <a:t>)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 7</a:t>
            </a:r>
            <a:r>
              <a:rPr lang="en-US" sz="2400" dirty="0"/>
              <a:t>		</a:t>
            </a:r>
            <a:r>
              <a:rPr lang="en-US" sz="2400" dirty="0" smtClean="0"/>
              <a:t>.859</a:t>
            </a:r>
            <a:endParaRPr lang="en-US" sz="2400" dirty="0"/>
          </a:p>
          <a:p>
            <a:pPr marL="0" indent="0">
              <a:buNone/>
            </a:pPr>
            <a:r>
              <a:rPr lang="en-US" sz="2400" i="1" dirty="0"/>
              <a:t>Empowerment Self-Efficacy Subscale (E-SE-7)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			7</a:t>
            </a:r>
            <a:r>
              <a:rPr lang="en-US" sz="2400" dirty="0"/>
              <a:t>	</a:t>
            </a:r>
            <a:r>
              <a:rPr lang="en-US" sz="2400" dirty="0" smtClean="0"/>
              <a:t>	.870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400" dirty="0">
              <a:solidFill>
                <a:schemeClr val="accent1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341422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58116"/>
            <a:ext cx="9144000" cy="1381218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>
                <a:ln/>
                <a:solidFill>
                  <a:schemeClr val="accent3"/>
                </a:solidFill>
              </a:rPr>
              <a:t>Garcia, D.E.  (2013). Diffusing the Innovation of E-HEALTH Featuring Avatar Videos Designed to Empower Men Who Have Sex With Men To Increase HIV Testing, Screening for Sexually Transmitted Infections, and Risk Reduction </a:t>
            </a:r>
            <a:r>
              <a:rPr lang="en-US" sz="2000" b="1" dirty="0" smtClean="0">
                <a:ln/>
                <a:solidFill>
                  <a:schemeClr val="accent3"/>
                </a:solidFill>
              </a:rPr>
              <a:t>Behaviors</a:t>
            </a:r>
          </a:p>
          <a:p>
            <a:pPr algn="ctr"/>
            <a:r>
              <a:rPr lang="en-US" sz="2000" b="1" dirty="0">
                <a:ln/>
                <a:solidFill>
                  <a:schemeClr val="accent3"/>
                </a:solidFill>
              </a:rPr>
              <a:t>Doctoral Dissertation, Teachers College, Columbia University (N=188)</a:t>
            </a:r>
            <a:endParaRPr lang="en-US" sz="2000" b="1" dirty="0">
              <a:ln/>
              <a:solidFill>
                <a:schemeClr val="bg1"/>
              </a:solidFill>
            </a:endParaRPr>
          </a:p>
          <a:p>
            <a:pPr algn="ctr"/>
            <a:endParaRPr lang="en-US" sz="2400" b="1" dirty="0">
              <a:ln/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555750"/>
            <a:ext cx="9144000" cy="530225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anchor="t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2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charset="2"/>
              <a:buChar char="u"/>
            </a:pPr>
            <a:r>
              <a:rPr lang="en-US" sz="2400" dirty="0"/>
              <a:t>SAMPLE SURVEYS WITH EXCELLENT INTERNAL CONSISTENCY</a:t>
            </a:r>
          </a:p>
          <a:p>
            <a:pPr marL="0" indent="0" algn="just">
              <a:buNone/>
            </a:pPr>
            <a:r>
              <a:rPr lang="en-US" sz="2400" dirty="0"/>
              <a:t>			</a:t>
            </a:r>
            <a:r>
              <a:rPr lang="en-US" sz="2400" dirty="0" smtClean="0"/>
              <a:t>            </a:t>
            </a:r>
            <a:r>
              <a:rPr lang="en-US" sz="2400" b="1" u="sng" dirty="0" smtClean="0"/>
              <a:t># </a:t>
            </a:r>
            <a:r>
              <a:rPr lang="en-US" sz="2400" b="1" u="sng" dirty="0"/>
              <a:t>ITEMS	</a:t>
            </a:r>
            <a:r>
              <a:rPr lang="en-US" sz="2400" b="1" u="sng" dirty="0" smtClean="0"/>
              <a:t>      CRONBACH’S </a:t>
            </a:r>
            <a:r>
              <a:rPr lang="en-US" sz="2400" b="1" u="sng" dirty="0"/>
              <a:t>ALPHA</a:t>
            </a:r>
          </a:p>
          <a:p>
            <a:pPr marL="0" indent="0">
              <a:buNone/>
            </a:pPr>
            <a:r>
              <a:rPr lang="en-US" sz="2400" b="1" dirty="0" smtClean="0"/>
              <a:t>Stage </a:t>
            </a:r>
            <a:r>
              <a:rPr lang="en-US" sz="2400" b="1" dirty="0"/>
              <a:t>of Change and Self-Efficacy of E-health Videos on Seven </a:t>
            </a:r>
            <a:r>
              <a:rPr lang="en-US" sz="2400" b="1" dirty="0" smtClean="0"/>
              <a:t>Behaviors</a:t>
            </a: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b="1" dirty="0" smtClean="0"/>
              <a:t>(</a:t>
            </a:r>
            <a:r>
              <a:rPr lang="en-US" sz="2400" b="1" dirty="0"/>
              <a:t>SOC-SE-EHV-7B</a:t>
            </a:r>
            <a:r>
              <a:rPr lang="en-US" sz="2400" b="1" dirty="0" smtClean="0"/>
              <a:t>)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14</a:t>
            </a:r>
            <a:r>
              <a:rPr lang="en-US" sz="2400" dirty="0"/>
              <a:t>	</a:t>
            </a:r>
            <a:r>
              <a:rPr lang="en-US" sz="2400" dirty="0" smtClean="0"/>
              <a:t>	.924</a:t>
            </a:r>
            <a:endParaRPr lang="en-US" sz="2400" dirty="0"/>
          </a:p>
          <a:p>
            <a:pPr marL="0" indent="0">
              <a:buNone/>
            </a:pPr>
            <a:r>
              <a:rPr lang="en-US" sz="2400" i="1" dirty="0"/>
              <a:t>Rating of Videos Subscale (RV-7</a:t>
            </a:r>
            <a:r>
              <a:rPr lang="en-US" sz="2400" i="1" dirty="0" smtClean="0"/>
              <a:t>)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7</a:t>
            </a:r>
            <a:r>
              <a:rPr lang="en-US" sz="2400" dirty="0"/>
              <a:t>	</a:t>
            </a:r>
            <a:r>
              <a:rPr lang="en-US" sz="2400" dirty="0" smtClean="0"/>
              <a:t>	.956</a:t>
            </a:r>
            <a:endParaRPr lang="en-US" sz="2400" dirty="0"/>
          </a:p>
          <a:p>
            <a:pPr marL="0" indent="0">
              <a:buNone/>
            </a:pPr>
            <a:r>
              <a:rPr lang="en-US" sz="2400" i="1" dirty="0"/>
              <a:t>Empowerment Stage of Change of (i.e. After Viewing) E-Health Videos Subscale (E-SOC-EHV-7)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			7</a:t>
            </a:r>
            <a:r>
              <a:rPr lang="en-US" sz="2400" dirty="0"/>
              <a:t>	</a:t>
            </a:r>
            <a:r>
              <a:rPr lang="en-US" sz="2400" dirty="0" smtClean="0"/>
              <a:t>	.927</a:t>
            </a:r>
          </a:p>
          <a:p>
            <a:pPr marL="0" indent="0">
              <a:buNone/>
            </a:pPr>
            <a:r>
              <a:rPr lang="en-US" sz="2400" i="1" dirty="0"/>
              <a:t>Empowerment Self-Efficacy of(i.e. After Viewing)  E-Health Videos Subscale (E-SE-EHV-7)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			7</a:t>
            </a:r>
            <a:r>
              <a:rPr lang="en-US" sz="2400" dirty="0"/>
              <a:t>	</a:t>
            </a:r>
            <a:r>
              <a:rPr lang="en-US" sz="2400" dirty="0" smtClean="0"/>
              <a:t>	.931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400" dirty="0">
              <a:solidFill>
                <a:schemeClr val="accent1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341422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58116"/>
            <a:ext cx="9144000" cy="1381218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>
                <a:ln/>
                <a:solidFill>
                  <a:schemeClr val="accent3"/>
                </a:solidFill>
              </a:rPr>
              <a:t>Garcia, D.E.  (2013). Diffusing the Innovation of E-HEALTH Featuring Avatar Videos Designed to Empower Men Who Have Sex With Men To Increase HIV Testing, Screening for Sexually Transmitted Infections, and Risk Reduction Behaviors</a:t>
            </a:r>
          </a:p>
          <a:p>
            <a:pPr algn="ctr"/>
            <a:r>
              <a:rPr lang="en-US" sz="2000" b="1" dirty="0">
                <a:ln/>
                <a:solidFill>
                  <a:schemeClr val="accent3"/>
                </a:solidFill>
              </a:rPr>
              <a:t>Doctoral Dissertation, Teachers College, Columbia University (N=188)</a:t>
            </a:r>
            <a:endParaRPr lang="en-US" sz="2000" b="1" dirty="0">
              <a:ln/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555750"/>
            <a:ext cx="9144000" cy="530225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anchor="t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2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Those behaviors that did achieve </a:t>
            </a:r>
            <a:r>
              <a:rPr lang="en-US" sz="2400" dirty="0" smtClean="0"/>
              <a:t>significance—</a:t>
            </a:r>
            <a:r>
              <a:rPr lang="en-US" sz="2400" b="1" u="sng" dirty="0" smtClean="0"/>
              <a:t>MOVEMENT ACROSS STAGES OF CHANGE </a:t>
            </a:r>
            <a:r>
              <a:rPr lang="en-US" sz="2400" dirty="0"/>
              <a:t>were:</a:t>
            </a:r>
          </a:p>
          <a:p>
            <a:r>
              <a:rPr lang="en-US" sz="2400" b="1" dirty="0"/>
              <a:t># 3) screening for STIs</a:t>
            </a:r>
            <a:r>
              <a:rPr lang="en-US" sz="2400" dirty="0"/>
              <a:t> – The </a:t>
            </a:r>
            <a:r>
              <a:rPr lang="en-US" sz="2400" i="1" dirty="0"/>
              <a:t>before video viewing</a:t>
            </a:r>
            <a:r>
              <a:rPr lang="en-US" sz="2400" dirty="0"/>
              <a:t> mean was 1.42 or in </a:t>
            </a:r>
            <a:r>
              <a:rPr lang="en-US" sz="2400" dirty="0" err="1"/>
              <a:t>precontemplation</a:t>
            </a:r>
            <a:r>
              <a:rPr lang="en-US" sz="2400" dirty="0"/>
              <a:t> (n=64, SD =.495) compared to the </a:t>
            </a:r>
            <a:r>
              <a:rPr lang="en-US" sz="2400" i="1" dirty="0"/>
              <a:t>after video viewing</a:t>
            </a:r>
            <a:r>
              <a:rPr lang="en-US" sz="2400" dirty="0"/>
              <a:t> mean of 2.44  (n=64, SD = 1.344) or in a contemplation stage—achieving significance (t= -6.122, </a:t>
            </a:r>
            <a:r>
              <a:rPr lang="en-US" sz="2400" dirty="0" err="1"/>
              <a:t>df</a:t>
            </a:r>
            <a:r>
              <a:rPr lang="en-US" sz="2400" dirty="0"/>
              <a:t> = 63, p =.000).</a:t>
            </a:r>
          </a:p>
          <a:p>
            <a:r>
              <a:rPr lang="en-US" sz="2400" b="1" dirty="0"/>
              <a:t>#4) screening for STIs after an unprotected anal sex encounter </a:t>
            </a:r>
            <a:r>
              <a:rPr lang="en-US" sz="2400" dirty="0"/>
              <a:t>– The </a:t>
            </a:r>
            <a:r>
              <a:rPr lang="en-US" sz="2400" i="1" dirty="0"/>
              <a:t>before video viewing</a:t>
            </a:r>
            <a:r>
              <a:rPr lang="en-US" sz="2400" dirty="0"/>
              <a:t> mean was 1.49 or in </a:t>
            </a:r>
            <a:r>
              <a:rPr lang="en-US" sz="2400" dirty="0" err="1"/>
              <a:t>precontemplation</a:t>
            </a:r>
            <a:r>
              <a:rPr lang="en-US" sz="2400" dirty="0"/>
              <a:t> (n=45, SD =.506) compared to the </a:t>
            </a:r>
            <a:r>
              <a:rPr lang="en-US" sz="2400" i="1" dirty="0"/>
              <a:t>after video viewing</a:t>
            </a:r>
            <a:r>
              <a:rPr lang="en-US" sz="2400" dirty="0"/>
              <a:t> mean of 2.60 (n=45, SD = 1.405) or between a contemplation and preparation stage—achieving significance (t= -5.512, </a:t>
            </a:r>
            <a:r>
              <a:rPr lang="en-US" sz="2400" dirty="0" err="1"/>
              <a:t>df</a:t>
            </a:r>
            <a:r>
              <a:rPr lang="en-US" sz="2400" dirty="0"/>
              <a:t> = 44, p =.000).</a:t>
            </a:r>
          </a:p>
          <a:p>
            <a:r>
              <a:rPr lang="en-US" sz="2400" b="1" dirty="0"/>
              <a:t># 5) asking a partner to use condoms</a:t>
            </a:r>
            <a:r>
              <a:rPr lang="en-US" sz="2400" dirty="0"/>
              <a:t> – The </a:t>
            </a:r>
            <a:r>
              <a:rPr lang="en-US" sz="2400" i="1" dirty="0"/>
              <a:t>before video viewing</a:t>
            </a:r>
            <a:r>
              <a:rPr lang="en-US" sz="2400" dirty="0"/>
              <a:t> mean was 1.34 or in </a:t>
            </a:r>
            <a:r>
              <a:rPr lang="en-US" sz="2400" dirty="0" err="1"/>
              <a:t>precontemplation</a:t>
            </a:r>
            <a:r>
              <a:rPr lang="en-US" sz="2400" dirty="0"/>
              <a:t> (n=41, SD =.480) compared to the </a:t>
            </a:r>
            <a:r>
              <a:rPr lang="en-US" sz="2400" i="1" dirty="0"/>
              <a:t>after video viewing</a:t>
            </a:r>
            <a:r>
              <a:rPr lang="en-US" sz="2400" dirty="0"/>
              <a:t> mean of 2.29 (n=41, SD = 1.419) or in a contemplation stage—achieving significance (t= -4.422, </a:t>
            </a:r>
            <a:r>
              <a:rPr lang="en-US" sz="2400" dirty="0" err="1"/>
              <a:t>df</a:t>
            </a:r>
            <a:r>
              <a:rPr lang="en-US" sz="2400" dirty="0"/>
              <a:t> = 40, p =.000).</a:t>
            </a:r>
          </a:p>
          <a:p>
            <a:r>
              <a:rPr lang="en-US" sz="2400" b="1" dirty="0"/>
              <a:t># 6) negotiating condom use </a:t>
            </a:r>
            <a:r>
              <a:rPr lang="en-US" sz="2400" dirty="0"/>
              <a:t>-- The </a:t>
            </a:r>
            <a:r>
              <a:rPr lang="en-US" sz="2400" i="1" dirty="0"/>
              <a:t>before video viewing</a:t>
            </a:r>
            <a:r>
              <a:rPr lang="en-US" sz="2400" dirty="0"/>
              <a:t> mean was 1.22 or in </a:t>
            </a:r>
            <a:r>
              <a:rPr lang="en-US" sz="2400" dirty="0" err="1"/>
              <a:t>precontemplation</a:t>
            </a:r>
            <a:r>
              <a:rPr lang="en-US" sz="2400" dirty="0"/>
              <a:t> (n=60, SD =.415) compared to the </a:t>
            </a:r>
            <a:r>
              <a:rPr lang="en-US" sz="2400" i="1" dirty="0"/>
              <a:t>after video viewing</a:t>
            </a:r>
            <a:r>
              <a:rPr lang="en-US" sz="2400" dirty="0"/>
              <a:t> mean of 2.73 (n=60, SD = 1.625) or in closest to a preparation stage—achieving significance (t= -6.901, </a:t>
            </a:r>
            <a:r>
              <a:rPr lang="en-US" sz="2400" dirty="0" err="1"/>
              <a:t>df</a:t>
            </a:r>
            <a:r>
              <a:rPr lang="en-US" sz="2400" dirty="0"/>
              <a:t> = 59, p =.000).</a:t>
            </a:r>
          </a:p>
          <a:p>
            <a:r>
              <a:rPr lang="en-US" sz="2400" b="1" dirty="0"/>
              <a:t># 7) refusing unprotected sex</a:t>
            </a:r>
            <a:r>
              <a:rPr lang="en-US" sz="2400" dirty="0"/>
              <a:t> -- The </a:t>
            </a:r>
            <a:r>
              <a:rPr lang="en-US" sz="2400" i="1" dirty="0"/>
              <a:t>before video viewing</a:t>
            </a:r>
            <a:r>
              <a:rPr lang="en-US" sz="2400" dirty="0"/>
              <a:t> mean was 1.42 or in </a:t>
            </a:r>
            <a:r>
              <a:rPr lang="en-US" sz="2400" dirty="0" err="1"/>
              <a:t>precontemplation</a:t>
            </a:r>
            <a:r>
              <a:rPr lang="en-US" sz="2400" dirty="0"/>
              <a:t> (n=53, SD = .497) compared to the </a:t>
            </a:r>
            <a:r>
              <a:rPr lang="en-US" sz="2400" i="1" dirty="0"/>
              <a:t>after video viewing</a:t>
            </a:r>
            <a:r>
              <a:rPr lang="en-US" sz="2400" dirty="0"/>
              <a:t> mean of 2.83 (n=53, SD = 1.490) or closest to a preparation stage—achieving significance (t= -6.596, </a:t>
            </a:r>
            <a:r>
              <a:rPr lang="en-US" sz="2400" dirty="0" err="1"/>
              <a:t>df</a:t>
            </a:r>
            <a:r>
              <a:rPr lang="en-US" sz="2400" dirty="0"/>
              <a:t> = 52, p =.000).</a:t>
            </a:r>
          </a:p>
          <a:p>
            <a:pPr algn="just">
              <a:buFont typeface="Wingdings" charset="2"/>
              <a:buChar char="u"/>
            </a:pPr>
            <a:endParaRPr lang="en-US" sz="2400" dirty="0">
              <a:solidFill>
                <a:schemeClr val="accent1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341422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58116"/>
            <a:ext cx="9144000" cy="1381218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>
                <a:ln/>
                <a:solidFill>
                  <a:schemeClr val="accent3"/>
                </a:solidFill>
              </a:rPr>
              <a:t>Garcia, D.E.  (2013). Diffusing the Innovation of E-HEALTH Featuring Avatar Videos Designed to Empower Men Who Have Sex With Men To Increase HIV Testing, Screening for Sexually Transmitted Infections, and Risk Reduction Behaviors</a:t>
            </a:r>
          </a:p>
          <a:p>
            <a:pPr algn="ctr"/>
            <a:r>
              <a:rPr lang="en-US" sz="2000" b="1" dirty="0">
                <a:ln/>
                <a:solidFill>
                  <a:schemeClr val="accent3"/>
                </a:solidFill>
              </a:rPr>
              <a:t>Doctoral Dissertation, Teachers College, Columbia University (N=188)</a:t>
            </a:r>
            <a:endParaRPr lang="en-US" sz="2000" b="1" dirty="0">
              <a:ln/>
              <a:solidFill>
                <a:schemeClr val="bg1"/>
              </a:solidFill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0" y="1555750"/>
            <a:ext cx="9144000" cy="530225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anchor="t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2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Significant increases in </a:t>
            </a:r>
            <a:r>
              <a:rPr lang="en-US" sz="2400" b="1" u="sng" dirty="0" smtClean="0"/>
              <a:t>Self-Efficacy</a:t>
            </a:r>
          </a:p>
          <a:p>
            <a:r>
              <a:rPr lang="en-US" sz="2400" dirty="0" smtClean="0"/>
              <a:t>When </a:t>
            </a:r>
            <a:r>
              <a:rPr lang="en-US" sz="2400" dirty="0"/>
              <a:t>examining the seven targeted behaviors of interest, separately, only the following paired t-test comparisons were significant (p&lt; .006) as follows:</a:t>
            </a:r>
          </a:p>
          <a:p>
            <a:r>
              <a:rPr lang="en-US" sz="2400" b="1" dirty="0"/>
              <a:t># 3) screening for STIs</a:t>
            </a:r>
            <a:r>
              <a:rPr lang="en-US" sz="2400" dirty="0"/>
              <a:t> – The </a:t>
            </a:r>
            <a:r>
              <a:rPr lang="en-US" sz="2400" i="1" dirty="0"/>
              <a:t>before video viewing </a:t>
            </a:r>
            <a:r>
              <a:rPr lang="en-US" sz="2400" dirty="0"/>
              <a:t>mean was 4.92 or closest to </a:t>
            </a:r>
          </a:p>
          <a:p>
            <a:r>
              <a:rPr lang="en-US" sz="2400" dirty="0"/>
              <a:t>80% confident (n=188, SD = 1.399) versus the </a:t>
            </a:r>
            <a:r>
              <a:rPr lang="en-US" sz="2400" i="1" dirty="0"/>
              <a:t>after</a:t>
            </a:r>
            <a:r>
              <a:rPr lang="en-US" sz="2400" dirty="0"/>
              <a:t> </a:t>
            </a:r>
            <a:r>
              <a:rPr lang="en-US" sz="2400" i="1" dirty="0"/>
              <a:t>video viewing</a:t>
            </a:r>
            <a:r>
              <a:rPr lang="en-US" sz="2400" dirty="0"/>
              <a:t> mean of 5.23 or 80% confident (n=188, SD = 1.290), as a difference that was statistically significant (t= - 3.899, </a:t>
            </a:r>
            <a:r>
              <a:rPr lang="en-US" sz="2400" dirty="0" err="1"/>
              <a:t>df</a:t>
            </a:r>
            <a:r>
              <a:rPr lang="en-US" sz="2400" dirty="0"/>
              <a:t> = 187, p = .000).</a:t>
            </a:r>
          </a:p>
          <a:p>
            <a:r>
              <a:rPr lang="en-US" sz="2400" b="1" dirty="0"/>
              <a:t># 7) refusing unprotected sex</a:t>
            </a:r>
            <a:r>
              <a:rPr lang="en-US" sz="2400" dirty="0"/>
              <a:t> --  The </a:t>
            </a:r>
            <a:r>
              <a:rPr lang="en-US" sz="2400" i="1" dirty="0"/>
              <a:t>before video viewing </a:t>
            </a:r>
            <a:r>
              <a:rPr lang="en-US" sz="2400" dirty="0"/>
              <a:t>mean was 4.96 or closest to 80% confident (n=188, SD = 1.425) versus the </a:t>
            </a:r>
            <a:r>
              <a:rPr lang="en-US" sz="2400" i="1" dirty="0"/>
              <a:t>after</a:t>
            </a:r>
            <a:r>
              <a:rPr lang="en-US" sz="2400" dirty="0"/>
              <a:t> </a:t>
            </a:r>
            <a:r>
              <a:rPr lang="en-US" sz="2400" i="1" dirty="0"/>
              <a:t>video viewing</a:t>
            </a:r>
            <a:r>
              <a:rPr lang="en-US" sz="2400" dirty="0"/>
              <a:t> mean of 5.25 or 80% confident (n=188, SD = 1.200), as a difference that was statistically significant (t= - 2.848, </a:t>
            </a:r>
            <a:r>
              <a:rPr lang="en-US" sz="2400" dirty="0" err="1"/>
              <a:t>df</a:t>
            </a:r>
            <a:r>
              <a:rPr lang="en-US" sz="2400" dirty="0"/>
              <a:t> = 187, p = .005).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024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156</TotalTime>
  <Words>1859</Words>
  <Application>Microsoft Macintosh PowerPoint</Application>
  <PresentationFormat>On-screen Show (4:3)</PresentationFormat>
  <Paragraphs>103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Pixel</vt:lpstr>
      <vt:lpstr>E-HEALTH Interventions Using Avatar Videos to Address Health Disparities: Results of Online Survey Evaluations Conducted by the Research Group on Disparities in Health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E-HEALTH Interventions Using Avatar Videos to Address Health Disparities: Results of Online Survey Evaluations Conducted by the Research Group on Disparities in Health </dc:title>
  <dc:creator>Barbara Wallace</dc:creator>
  <cp:lastModifiedBy>Barbara Wallace</cp:lastModifiedBy>
  <cp:revision>24</cp:revision>
  <dcterms:created xsi:type="dcterms:W3CDTF">2014-10-20T13:19:28Z</dcterms:created>
  <dcterms:modified xsi:type="dcterms:W3CDTF">2014-10-20T16:54:01Z</dcterms:modified>
</cp:coreProperties>
</file>